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0"/>
  </p:notesMasterIdLst>
  <p:handoutMasterIdLst>
    <p:handoutMasterId r:id="rId71"/>
  </p:handoutMasterIdLst>
  <p:sldIdLst>
    <p:sldId id="1006" r:id="rId2"/>
    <p:sldId id="670" r:id="rId3"/>
    <p:sldId id="907" r:id="rId4"/>
    <p:sldId id="916" r:id="rId5"/>
    <p:sldId id="952" r:id="rId6"/>
    <p:sldId id="953" r:id="rId7"/>
    <p:sldId id="917" r:id="rId8"/>
    <p:sldId id="954" r:id="rId9"/>
    <p:sldId id="956" r:id="rId10"/>
    <p:sldId id="918" r:id="rId11"/>
    <p:sldId id="958" r:id="rId12"/>
    <p:sldId id="959" r:id="rId13"/>
    <p:sldId id="921" r:id="rId14"/>
    <p:sldId id="923" r:id="rId15"/>
    <p:sldId id="924" r:id="rId16"/>
    <p:sldId id="925" r:id="rId17"/>
    <p:sldId id="927" r:id="rId18"/>
    <p:sldId id="961" r:id="rId19"/>
    <p:sldId id="962" r:id="rId20"/>
    <p:sldId id="964" r:id="rId21"/>
    <p:sldId id="965" r:id="rId22"/>
    <p:sldId id="966" r:id="rId23"/>
    <p:sldId id="968" r:id="rId24"/>
    <p:sldId id="969" r:id="rId25"/>
    <p:sldId id="974" r:id="rId26"/>
    <p:sldId id="975" r:id="rId27"/>
    <p:sldId id="977" r:id="rId28"/>
    <p:sldId id="548" r:id="rId29"/>
    <p:sldId id="549" r:id="rId30"/>
    <p:sldId id="551" r:id="rId31"/>
    <p:sldId id="550" r:id="rId32"/>
    <p:sldId id="552" r:id="rId33"/>
    <p:sldId id="575" r:id="rId34"/>
    <p:sldId id="553" r:id="rId35"/>
    <p:sldId id="554" r:id="rId36"/>
    <p:sldId id="556" r:id="rId37"/>
    <p:sldId id="557" r:id="rId38"/>
    <p:sldId id="558" r:id="rId39"/>
    <p:sldId id="559" r:id="rId40"/>
    <p:sldId id="580" r:id="rId41"/>
    <p:sldId id="560" r:id="rId42"/>
    <p:sldId id="561" r:id="rId43"/>
    <p:sldId id="562" r:id="rId44"/>
    <p:sldId id="563" r:id="rId45"/>
    <p:sldId id="564" r:id="rId46"/>
    <p:sldId id="990" r:id="rId47"/>
    <p:sldId id="991" r:id="rId48"/>
    <p:sldId id="992" r:id="rId49"/>
    <p:sldId id="994" r:id="rId50"/>
    <p:sldId id="995" r:id="rId51"/>
    <p:sldId id="583" r:id="rId52"/>
    <p:sldId id="996" r:id="rId53"/>
    <p:sldId id="997" r:id="rId54"/>
    <p:sldId id="581" r:id="rId55"/>
    <p:sldId id="998" r:id="rId56"/>
    <p:sldId id="582" r:id="rId57"/>
    <p:sldId id="584" r:id="rId58"/>
    <p:sldId id="999" r:id="rId59"/>
    <p:sldId id="1000" r:id="rId60"/>
    <p:sldId id="1001" r:id="rId61"/>
    <p:sldId id="1002" r:id="rId62"/>
    <p:sldId id="1003" r:id="rId63"/>
    <p:sldId id="1004" r:id="rId64"/>
    <p:sldId id="570" r:id="rId65"/>
    <p:sldId id="586" r:id="rId66"/>
    <p:sldId id="572" r:id="rId67"/>
    <p:sldId id="573" r:id="rId68"/>
    <p:sldId id="1005" r:id="rId6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  <a:srgbClr val="008000"/>
    <a:srgbClr val="009900"/>
    <a:srgbClr val="0000FF"/>
    <a:srgbClr val="33CC33"/>
    <a:srgbClr val="9933FF"/>
    <a:srgbClr val="CC00FF"/>
    <a:srgbClr val="00FFFF"/>
    <a:srgbClr val="267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468" autoAdjust="0"/>
  </p:normalViewPr>
  <p:slideViewPr>
    <p:cSldViewPr>
      <p:cViewPr varScale="1">
        <p:scale>
          <a:sx n="63" d="100"/>
          <a:sy n="63" d="100"/>
        </p:scale>
        <p:origin x="137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333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2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E6543440-7DB4-4D96-BC7D-7284D2DA008D}"/>
              </a:ext>
            </a:extLst>
          </p:cNvPr>
          <p:cNvSpPr txBox="1"/>
          <p:nvPr/>
        </p:nvSpPr>
        <p:spPr>
          <a:xfrm>
            <a:off x="755576" y="3861048"/>
            <a:ext cx="7848872" cy="1095273"/>
          </a:xfrm>
          <a:prstGeom prst="rect">
            <a:avLst/>
          </a:prstGeom>
          <a:noFill/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ln w="11430"/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 </a:t>
            </a:r>
            <a:r>
              <a:rPr lang="en-US" altLang="zh-CN" sz="5400" dirty="0">
                <a:ln w="11430"/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7 </a:t>
            </a:r>
            <a:r>
              <a:rPr lang="zh-CN" altLang="en-US" sz="5400" dirty="0">
                <a:ln w="11430"/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 树和二叉树 </a:t>
            </a:r>
            <a:r>
              <a:rPr lang="en-US" altLang="zh-CN" sz="5400" dirty="0">
                <a:ln w="11430"/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(</a:t>
            </a:r>
            <a:r>
              <a:rPr lang="zh-CN" altLang="en-US" sz="5400" dirty="0">
                <a:ln w="11430"/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二</a:t>
            </a:r>
            <a:r>
              <a:rPr lang="en-US" altLang="zh-CN" sz="5400" dirty="0">
                <a:ln w="11430"/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)</a:t>
            </a:r>
            <a:endParaRPr lang="zh-CN" altLang="en-US" sz="5400" dirty="0">
              <a:ln w="11430"/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3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00A506A4-E45F-42F8-8CE3-CDBCED38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24742" cy="60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82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7106" y="193278"/>
            <a:ext cx="4357718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7.3.3 </a:t>
            </a:r>
            <a:r>
              <a:rPr lang="zh-CN" altLang="zh-CN"/>
              <a:t>递归遍历算法的应用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56" y="764704"/>
            <a:ext cx="8928992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7.6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假设二叉树采用二叉链存储结构存储，设计一个算法求一棵给定二叉树中的结点个数。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0" y="1610851"/>
            <a:ext cx="8956748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求一棵二叉树中的结点个数是以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遍历算法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为基础的，任何一种遍历算法都可以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出一棵二叉树中的结点个数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638FBDC-9CDB-416A-83C7-EB2A3B880C00}"/>
              </a:ext>
            </a:extLst>
          </p:cNvPr>
          <p:cNvSpPr txBox="1"/>
          <p:nvPr/>
        </p:nvSpPr>
        <p:spPr>
          <a:xfrm>
            <a:off x="304819" y="2431717"/>
            <a:ext cx="8651929" cy="4369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基于先序遍历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m,n,k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空树结点个数为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k=1;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根结点计数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，相当于访问根结点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遍历求左子树的结点个数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遍历求右子树的结点个数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k+m+n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607900" cy="4736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基于中序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遍历求结点个数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NodeCount21(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NodeCount21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m,n,k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空树结点个数为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0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NodeCount21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遍历求左子树的结点个数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根结点计数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，相当于访问根结点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NodeCount21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遍历求右子树的结点个数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k+m+n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050" y="620688"/>
            <a:ext cx="8607900" cy="503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基于后序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遍历求结点个数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NodeCount31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NodeCount31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m,n,k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空树结点个数为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0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NodeCount31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遍历求左子树的结点个数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NodeCount31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遍历求右子树的结点个数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根结点计数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，相当于访问根结点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k+m+n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66" y="42823"/>
            <a:ext cx="9111134" cy="132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算法设计的角度来求解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求二叉树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中所有结点个数，它是“大问题”，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b.lchild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b.rchild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分别求左、右子树的结点个数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99792" y="937170"/>
            <a:ext cx="2376264" cy="1288907"/>
            <a:chOff x="2571736" y="4539828"/>
            <a:chExt cx="2357454" cy="1785950"/>
          </a:xfrm>
        </p:grpSpPr>
        <p:sp>
          <p:nvSpPr>
            <p:cNvPr id="6" name="椭圆 5"/>
            <p:cNvSpPr/>
            <p:nvPr/>
          </p:nvSpPr>
          <p:spPr>
            <a:xfrm>
              <a:off x="3577523" y="4539828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5539960"/>
              <a:ext cx="857256" cy="78581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71934" y="5539960"/>
              <a:ext cx="857256" cy="78581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7" idx="0"/>
            </p:cNvCxnSpPr>
            <p:nvPr/>
          </p:nvCxnSpPr>
          <p:spPr>
            <a:xfrm rot="5400000">
              <a:off x="2997962" y="4908088"/>
              <a:ext cx="634275" cy="62946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8" idx="0"/>
            </p:cNvCxnSpPr>
            <p:nvPr/>
          </p:nvCxnSpPr>
          <p:spPr>
            <a:xfrm rot="16200000" flipH="1">
              <a:off x="3874346" y="4913743"/>
              <a:ext cx="634275" cy="61815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67522" y="2283925"/>
            <a:ext cx="6252204" cy="79980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				       </a:t>
            </a:r>
            <a:r>
              <a:rPr lang="zh-CN" altLang="zh-CN" sz="18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zh-CN" sz="1800" dirty="0">
              <a:solidFill>
                <a:srgbClr val="99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	</a:t>
            </a:r>
            <a:r>
              <a:rPr lang="zh-CN" altLang="zh-CN" sz="18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F21056A4-CBBD-444D-8E24-F510411CF6F5}"/>
              </a:ext>
            </a:extLst>
          </p:cNvPr>
          <p:cNvSpPr txBox="1"/>
          <p:nvPr/>
        </p:nvSpPr>
        <p:spPr>
          <a:xfrm>
            <a:off x="464315" y="3279302"/>
            <a:ext cx="8215370" cy="3485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NodeCount4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递归求解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NodeCount41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NodeCount41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(t==null)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空树结点个数为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NodeCount41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NodeCount41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下箭头 5">
            <a:extLst>
              <a:ext uri="{FF2B5EF4-FFF2-40B4-BE49-F238E27FC236}">
                <a16:creationId xmlns:a16="http://schemas.microsoft.com/office/drawing/2014/main" id="{B74E5ED6-3FD0-461A-890D-D7ABAC27F2FC}"/>
              </a:ext>
            </a:extLst>
          </p:cNvPr>
          <p:cNvSpPr/>
          <p:nvPr/>
        </p:nvSpPr>
        <p:spPr>
          <a:xfrm>
            <a:off x="3913762" y="3100707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696" y="2143116"/>
            <a:ext cx="8565776" cy="142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”相当于访问结点，放在不同位置体现不同的递归遍历思路，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NodeCount41()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方法是将“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”放在最后，体现出后序遍历的算法思路。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4218226" y="1412776"/>
            <a:ext cx="0" cy="664100"/>
          </a:xfrm>
          <a:prstGeom prst="straightConnector1">
            <a:avLst/>
          </a:prstGeom>
          <a:ln w="53975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112" y="4150322"/>
            <a:ext cx="8565776" cy="9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基于递归遍历思路和直接采用递归算法设计方法完全相同。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当求解问题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较复杂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直接采用递归算法设计方法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更加简单方便。</a:t>
            </a:r>
          </a:p>
        </p:txBody>
      </p:sp>
      <p:sp>
        <p:nvSpPr>
          <p:cNvPr id="9" name="下箭头 8"/>
          <p:cNvSpPr/>
          <p:nvPr/>
        </p:nvSpPr>
        <p:spPr>
          <a:xfrm>
            <a:off x="4218226" y="3320471"/>
            <a:ext cx="281766" cy="718385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8F2246E-665F-412B-825B-9C938C05F4FD}"/>
              </a:ext>
            </a:extLst>
          </p:cNvPr>
          <p:cNvSpPr txBox="1"/>
          <p:nvPr/>
        </p:nvSpPr>
        <p:spPr>
          <a:xfrm>
            <a:off x="1391445" y="433630"/>
            <a:ext cx="6252204" cy="86444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				       </a:t>
            </a:r>
            <a:r>
              <a:rPr lang="zh-CN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zh-CN" sz="2000" dirty="0">
              <a:solidFill>
                <a:srgbClr val="99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b.lchild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b.rchild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684" y="329688"/>
            <a:ext cx="8630632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一般地，二叉树由根、左右子树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部分构成，但可以看成两类，即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根和子树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如果需要先处理根再处理子树，可以采用先序遍历思路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如果需要先处理子树，再处理根，可以采用后序遍历思路。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87824" y="2944878"/>
            <a:ext cx="3240360" cy="2140305"/>
            <a:chOff x="2571736" y="4539828"/>
            <a:chExt cx="2357454" cy="1785950"/>
          </a:xfrm>
        </p:grpSpPr>
        <p:sp>
          <p:nvSpPr>
            <p:cNvPr id="6" name="椭圆 5"/>
            <p:cNvSpPr/>
            <p:nvPr/>
          </p:nvSpPr>
          <p:spPr>
            <a:xfrm>
              <a:off x="3577523" y="4539828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zh-CN" sz="22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5539960"/>
              <a:ext cx="857256" cy="78581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71934" y="5539960"/>
              <a:ext cx="857256" cy="78581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7" idx="0"/>
            </p:cNvCxnSpPr>
            <p:nvPr/>
          </p:nvCxnSpPr>
          <p:spPr>
            <a:xfrm rot="5400000">
              <a:off x="2997962" y="4908088"/>
              <a:ext cx="634275" cy="62946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8" idx="0"/>
            </p:cNvCxnSpPr>
            <p:nvPr/>
          </p:nvCxnSpPr>
          <p:spPr>
            <a:xfrm rot="16200000" flipH="1">
              <a:off x="3874346" y="4913743"/>
              <a:ext cx="634275" cy="61815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76" y="124695"/>
            <a:ext cx="8820980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7.8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假设二叉树采用二叉链存储结构存储，设计一个算法将二叉树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到二叉树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532" y="1087271"/>
            <a:ext cx="860495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采用直接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设计方法。设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是由二叉链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复制产生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，这是“大问题”。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左右子树复制是“小问题”。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1607507" y="2001518"/>
            <a:ext cx="378204" cy="2679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618139" y="2001518"/>
            <a:ext cx="378204" cy="2679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810F8B-0A08-4613-A417-886CFFC8A23A}"/>
              </a:ext>
            </a:extLst>
          </p:cNvPr>
          <p:cNvGrpSpPr/>
          <p:nvPr/>
        </p:nvGrpSpPr>
        <p:grpSpPr>
          <a:xfrm>
            <a:off x="1787710" y="2114542"/>
            <a:ext cx="756408" cy="830928"/>
            <a:chOff x="1787710" y="2114542"/>
            <a:chExt cx="756408" cy="830928"/>
          </a:xfrm>
        </p:grpSpPr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1787710" y="2469308"/>
              <a:ext cx="756408" cy="4761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44" name="Arc 20"/>
            <p:cNvSpPr>
              <a:spLocks/>
            </p:cNvSpPr>
            <p:nvPr/>
          </p:nvSpPr>
          <p:spPr bwMode="auto">
            <a:xfrm>
              <a:off x="1895608" y="2114542"/>
              <a:ext cx="252507" cy="3568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9F9C0EC-4221-4EFC-9DF1-0291CE27438F}"/>
              </a:ext>
            </a:extLst>
          </p:cNvPr>
          <p:cNvGrpSpPr/>
          <p:nvPr/>
        </p:nvGrpSpPr>
        <p:grpSpPr>
          <a:xfrm>
            <a:off x="1331640" y="2875355"/>
            <a:ext cx="600677" cy="700115"/>
            <a:chOff x="1331640" y="2875355"/>
            <a:chExt cx="600677" cy="700115"/>
          </a:xfrm>
        </p:grpSpPr>
        <p:sp>
          <p:nvSpPr>
            <p:cNvPr id="26643" name="AutoShape 19" descr="20%"/>
            <p:cNvSpPr>
              <a:spLocks noChangeArrowheads="1"/>
            </p:cNvSpPr>
            <p:nvPr/>
          </p:nvSpPr>
          <p:spPr bwMode="auto">
            <a:xfrm>
              <a:off x="1331640" y="3085703"/>
              <a:ext cx="600677" cy="489767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42" name="Freeform 18"/>
            <p:cNvSpPr>
              <a:spLocks/>
            </p:cNvSpPr>
            <p:nvPr/>
          </p:nvSpPr>
          <p:spPr bwMode="auto">
            <a:xfrm>
              <a:off x="1628642" y="2875355"/>
              <a:ext cx="272529" cy="216628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46" y="3"/>
                </a:cxn>
                <a:cxn ang="0">
                  <a:pos x="0" y="207"/>
                </a:cxn>
              </a:cxnLst>
              <a:rect l="0" t="0" r="r" b="b"/>
              <a:pathLst>
                <a:path w="246" h="207">
                  <a:moveTo>
                    <a:pt x="243" y="0"/>
                  </a:moveTo>
                  <a:lnTo>
                    <a:pt x="246" y="3"/>
                  </a:lnTo>
                  <a:lnTo>
                    <a:pt x="0" y="20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B0E0E9-E808-4911-BCAE-38ECDBC45F78}"/>
              </a:ext>
            </a:extLst>
          </p:cNvPr>
          <p:cNvGrpSpPr/>
          <p:nvPr/>
        </p:nvGrpSpPr>
        <p:grpSpPr>
          <a:xfrm>
            <a:off x="2379487" y="2881285"/>
            <a:ext cx="600677" cy="694185"/>
            <a:chOff x="2379487" y="2881285"/>
            <a:chExt cx="600677" cy="694185"/>
          </a:xfrm>
        </p:grpSpPr>
        <p:sp>
          <p:nvSpPr>
            <p:cNvPr id="26641" name="AutoShape 17" descr="20%"/>
            <p:cNvSpPr>
              <a:spLocks noChangeArrowheads="1"/>
            </p:cNvSpPr>
            <p:nvPr/>
          </p:nvSpPr>
          <p:spPr bwMode="auto">
            <a:xfrm>
              <a:off x="2379487" y="3099308"/>
              <a:ext cx="600677" cy="476162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40" name="Freeform 16"/>
            <p:cNvSpPr>
              <a:spLocks/>
            </p:cNvSpPr>
            <p:nvPr/>
          </p:nvSpPr>
          <p:spPr bwMode="auto">
            <a:xfrm>
              <a:off x="2432881" y="2881285"/>
              <a:ext cx="245833" cy="2075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04"/>
                </a:cxn>
              </a:cxnLst>
              <a:rect l="0" t="0" r="r" b="b"/>
              <a:pathLst>
                <a:path w="222" h="204">
                  <a:moveTo>
                    <a:pt x="0" y="0"/>
                  </a:moveTo>
                  <a:lnTo>
                    <a:pt x="222" y="20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33FAFE-58C1-4C1B-BD10-7C2B6A3AB70A}"/>
              </a:ext>
            </a:extLst>
          </p:cNvPr>
          <p:cNvGrpSpPr/>
          <p:nvPr/>
        </p:nvGrpSpPr>
        <p:grpSpPr>
          <a:xfrm>
            <a:off x="5827818" y="2114542"/>
            <a:ext cx="757520" cy="830928"/>
            <a:chOff x="5827818" y="2114542"/>
            <a:chExt cx="757520" cy="830928"/>
          </a:xfrm>
        </p:grpSpPr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5827818" y="2469308"/>
              <a:ext cx="757520" cy="4761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38" name="Arc 14"/>
            <p:cNvSpPr>
              <a:spLocks/>
            </p:cNvSpPr>
            <p:nvPr/>
          </p:nvSpPr>
          <p:spPr bwMode="auto">
            <a:xfrm>
              <a:off x="5935717" y="2114542"/>
              <a:ext cx="252507" cy="3568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6772B5B-C5F8-494D-B396-28B7C06A381C}"/>
              </a:ext>
            </a:extLst>
          </p:cNvPr>
          <p:cNvGrpSpPr/>
          <p:nvPr/>
        </p:nvGrpSpPr>
        <p:grpSpPr>
          <a:xfrm>
            <a:off x="5371748" y="2875355"/>
            <a:ext cx="600677" cy="700115"/>
            <a:chOff x="5371748" y="2875355"/>
            <a:chExt cx="600677" cy="700115"/>
          </a:xfrm>
        </p:grpSpPr>
        <p:sp>
          <p:nvSpPr>
            <p:cNvPr id="26637" name="AutoShape 13" descr="20%"/>
            <p:cNvSpPr>
              <a:spLocks noChangeArrowheads="1"/>
            </p:cNvSpPr>
            <p:nvPr/>
          </p:nvSpPr>
          <p:spPr bwMode="auto">
            <a:xfrm>
              <a:off x="5371748" y="3085703"/>
              <a:ext cx="600677" cy="489767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5668749" y="2875355"/>
              <a:ext cx="273642" cy="216628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46" y="3"/>
                </a:cxn>
                <a:cxn ang="0">
                  <a:pos x="0" y="207"/>
                </a:cxn>
              </a:cxnLst>
              <a:rect l="0" t="0" r="r" b="b"/>
              <a:pathLst>
                <a:path w="246" h="207">
                  <a:moveTo>
                    <a:pt x="243" y="0"/>
                  </a:moveTo>
                  <a:lnTo>
                    <a:pt x="246" y="3"/>
                  </a:lnTo>
                  <a:lnTo>
                    <a:pt x="0" y="20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C79581-8E84-41A8-9BDB-C0E76E8E9037}"/>
              </a:ext>
            </a:extLst>
          </p:cNvPr>
          <p:cNvGrpSpPr/>
          <p:nvPr/>
        </p:nvGrpSpPr>
        <p:grpSpPr>
          <a:xfrm>
            <a:off x="6419595" y="2875355"/>
            <a:ext cx="600677" cy="700115"/>
            <a:chOff x="6419595" y="2875355"/>
            <a:chExt cx="600677" cy="700115"/>
          </a:xfrm>
        </p:grpSpPr>
        <p:sp>
          <p:nvSpPr>
            <p:cNvPr id="26635" name="AutoShape 11" descr="20%"/>
            <p:cNvSpPr>
              <a:spLocks noChangeArrowheads="1"/>
            </p:cNvSpPr>
            <p:nvPr/>
          </p:nvSpPr>
          <p:spPr bwMode="auto">
            <a:xfrm>
              <a:off x="6419595" y="3085703"/>
              <a:ext cx="600677" cy="489767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6472989" y="2875355"/>
              <a:ext cx="246945" cy="213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04"/>
                </a:cxn>
              </a:cxnLst>
              <a:rect l="0" t="0" r="r" b="b"/>
              <a:pathLst>
                <a:path w="222" h="204">
                  <a:moveTo>
                    <a:pt x="0" y="0"/>
                  </a:moveTo>
                  <a:lnTo>
                    <a:pt x="222" y="20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3C7BB9-C5DE-4927-B2DC-35F7D7CBF761}"/>
              </a:ext>
            </a:extLst>
          </p:cNvPr>
          <p:cNvGrpSpPr/>
          <p:nvPr/>
        </p:nvGrpSpPr>
        <p:grpSpPr>
          <a:xfrm>
            <a:off x="2597511" y="2415936"/>
            <a:ext cx="3077912" cy="295116"/>
            <a:chOff x="2597511" y="2415936"/>
            <a:chExt cx="3077912" cy="295116"/>
          </a:xfrm>
        </p:grpSpPr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2597511" y="2708959"/>
              <a:ext cx="3077912" cy="20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7" y="2"/>
                </a:cxn>
              </a:cxnLst>
              <a:rect l="0" t="0" r="r" b="b"/>
              <a:pathLst>
                <a:path w="2767" h="2">
                  <a:moveTo>
                    <a:pt x="0" y="0"/>
                  </a:moveTo>
                  <a:lnTo>
                    <a:pt x="2767" y="2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607538" y="2415936"/>
              <a:ext cx="1001128" cy="266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(t1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t2)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B750AA-E80D-4BCB-B6FD-38F38276EBFF}"/>
              </a:ext>
            </a:extLst>
          </p:cNvPr>
          <p:cNvGrpSpPr/>
          <p:nvPr/>
        </p:nvGrpSpPr>
        <p:grpSpPr>
          <a:xfrm>
            <a:off x="1577473" y="3575470"/>
            <a:ext cx="4473619" cy="514280"/>
            <a:chOff x="1577473" y="3575470"/>
            <a:chExt cx="4473619" cy="514280"/>
          </a:xfrm>
        </p:grpSpPr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2914179" y="3821843"/>
              <a:ext cx="3136913" cy="267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(t1.lchild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t2.lchild)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372F77B-A61B-44F1-AEFD-FE92D7B01228}"/>
                </a:ext>
              </a:extLst>
            </p:cNvPr>
            <p:cNvGrpSpPr/>
            <p:nvPr/>
          </p:nvGrpSpPr>
          <p:grpSpPr>
            <a:xfrm>
              <a:off x="1577473" y="3575470"/>
              <a:ext cx="4103512" cy="211395"/>
              <a:chOff x="1577473" y="3575470"/>
              <a:chExt cx="4103512" cy="211395"/>
            </a:xfrm>
          </p:grpSpPr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1577473" y="3575470"/>
                <a:ext cx="0" cy="207209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6630" name="Freeform 6"/>
              <p:cNvSpPr>
                <a:spLocks/>
              </p:cNvSpPr>
              <p:nvPr/>
            </p:nvSpPr>
            <p:spPr bwMode="auto">
              <a:xfrm>
                <a:off x="1577473" y="3785819"/>
                <a:ext cx="4100176" cy="104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195" y="0"/>
                  </a:cxn>
                </a:cxnLst>
                <a:rect l="0" t="0" r="r" b="b"/>
                <a:pathLst>
                  <a:path w="3195" h="7">
                    <a:moveTo>
                      <a:pt x="0" y="7"/>
                    </a:moveTo>
                    <a:lnTo>
                      <a:pt x="3195" y="0"/>
                    </a:lnTo>
                  </a:path>
                </a:pathLst>
              </a:custGeom>
              <a:ln w="19050">
                <a:solidFill>
                  <a:srgbClr val="C00000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6629" name="Line 5"/>
              <p:cNvSpPr>
                <a:spLocks noChangeShapeType="1"/>
              </p:cNvSpPr>
              <p:nvPr/>
            </p:nvSpPr>
            <p:spPr bwMode="auto">
              <a:xfrm flipV="1">
                <a:off x="5680985" y="3575470"/>
                <a:ext cx="0" cy="207209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8E7C95-9FBD-4FD2-A7A9-ECFEE9F42CFF}"/>
              </a:ext>
            </a:extLst>
          </p:cNvPr>
          <p:cNvGrpSpPr/>
          <p:nvPr/>
        </p:nvGrpSpPr>
        <p:grpSpPr>
          <a:xfrm>
            <a:off x="2698736" y="3575470"/>
            <a:ext cx="4041220" cy="1018336"/>
            <a:chOff x="2698736" y="3575470"/>
            <a:chExt cx="4041220" cy="1018336"/>
          </a:xfrm>
        </p:grpSpPr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3362817" y="4326946"/>
              <a:ext cx="2916101" cy="266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(t1.rchild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t2.rchild)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9E64F7F-E827-4FD7-A747-D788C269880C}"/>
                </a:ext>
              </a:extLst>
            </p:cNvPr>
            <p:cNvGrpSpPr/>
            <p:nvPr/>
          </p:nvGrpSpPr>
          <p:grpSpPr>
            <a:xfrm>
              <a:off x="2698736" y="3575470"/>
              <a:ext cx="4041220" cy="653023"/>
              <a:chOff x="2698736" y="3575470"/>
              <a:chExt cx="4041220" cy="653023"/>
            </a:xfrm>
          </p:grpSpPr>
          <p:sp>
            <p:nvSpPr>
              <p:cNvPr id="26628" name="Line 4"/>
              <p:cNvSpPr>
                <a:spLocks noChangeShapeType="1"/>
              </p:cNvSpPr>
              <p:nvPr/>
            </p:nvSpPr>
            <p:spPr bwMode="auto">
              <a:xfrm>
                <a:off x="2698736" y="3575470"/>
                <a:ext cx="0" cy="653023"/>
              </a:xfrm>
              <a:prstGeom prst="line">
                <a:avLst/>
              </a:prstGeom>
              <a:ln w="19050"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6627" name="Line 3"/>
              <p:cNvSpPr>
                <a:spLocks noChangeShapeType="1"/>
              </p:cNvSpPr>
              <p:nvPr/>
            </p:nvSpPr>
            <p:spPr bwMode="auto">
              <a:xfrm>
                <a:off x="2698736" y="4228493"/>
                <a:ext cx="4037883" cy="0"/>
              </a:xfrm>
              <a:prstGeom prst="line">
                <a:avLst/>
              </a:prstGeom>
              <a:ln w="19050"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6626" name="Line 2"/>
              <p:cNvSpPr>
                <a:spLocks noChangeShapeType="1"/>
              </p:cNvSpPr>
              <p:nvPr/>
            </p:nvSpPr>
            <p:spPr bwMode="auto">
              <a:xfrm flipV="1">
                <a:off x="6739956" y="3575470"/>
                <a:ext cx="0" cy="65302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F4BA7F6-7EE7-4D36-B014-8DC4061E1A93}"/>
              </a:ext>
            </a:extLst>
          </p:cNvPr>
          <p:cNvSpPr txBox="1"/>
          <p:nvPr/>
        </p:nvSpPr>
        <p:spPr>
          <a:xfrm>
            <a:off x="827584" y="5158064"/>
            <a:ext cx="7488832" cy="148178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t2)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t2=null			       </a:t>
            </a:r>
            <a:r>
              <a:rPr lang="zh-CN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t1=null</a:t>
            </a:r>
            <a:endParaRPr lang="zh-CN" altLang="zh-CN" sz="2000" dirty="0">
              <a:solidFill>
                <a:srgbClr val="99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t2)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根结点复制产生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</a:t>
            </a:r>
            <a:r>
              <a:rPr lang="zh-CN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dirty="0">
                <a:solidFill>
                  <a:srgbClr val="99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lang="zh-CN" altLang="zh-CN" sz="2000" dirty="0">
              <a:solidFill>
                <a:srgbClr val="99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(t1.lchild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t2.lchild);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(t1.rchild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t2.rchild);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id="{3445648E-7BA4-47AF-AF57-59038399F7AA}"/>
              </a:ext>
            </a:extLst>
          </p:cNvPr>
          <p:cNvSpPr/>
          <p:nvPr/>
        </p:nvSpPr>
        <p:spPr>
          <a:xfrm>
            <a:off x="4108102" y="4729436"/>
            <a:ext cx="285752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24230"/>
            <a:ext cx="9108504" cy="5870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bt1)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基于先序遍历复制二叉树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bt2=new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bt2.b=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(bt1.b);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bt2;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t1)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由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t1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复制产生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t2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(t1!=null)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t2=new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&lt;Character&gt;(t1.data);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复制根结点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t2.lchild=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(t1.lchild);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递归复制左子树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t2.rchild=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(t1.rchild);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递归复制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右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子树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t2;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null;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//t1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为空时返回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null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8712968" cy="147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上述算法是基于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先复制根结点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，然后分别复制二叉树左子树和右子树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遍历左子树和右子树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也可以采用基于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遍历思路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6019332"/>
            <a:ext cx="70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掌握</a:t>
            </a:r>
            <a:r>
              <a:rPr lang="en-US" altLang="zh-CN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种递归遍历算法，灵活利用它们求解问题十分重要！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1520" y="5813447"/>
            <a:ext cx="1428760" cy="927921"/>
            <a:chOff x="428596" y="715129"/>
            <a:chExt cx="1955562" cy="927921"/>
          </a:xfrm>
        </p:grpSpPr>
        <p:pic>
          <p:nvPicPr>
            <p:cNvPr id="7" name="Oval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715129"/>
              <a:ext cx="1955562" cy="92792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17487" y="1008612"/>
              <a:ext cx="992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BA02286-9FB6-40BD-A2F5-3843555CE22E}"/>
              </a:ext>
            </a:extLst>
          </p:cNvPr>
          <p:cNvSpPr/>
          <p:nvPr/>
        </p:nvSpPr>
        <p:spPr>
          <a:xfrm>
            <a:off x="179512" y="2049437"/>
            <a:ext cx="8784976" cy="3208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那么是否可以基于中序遍历呢？</a:t>
            </a:r>
            <a:endParaRPr lang="en-US" altLang="zh-CN" sz="22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endParaRPr lang="en-US" altLang="zh-CN" sz="22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1200"/>
              </a:spcBef>
            </a:pPr>
            <a:endParaRPr lang="en-US" altLang="zh-CN" sz="22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1200"/>
              </a:spcBef>
            </a:pP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如：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一棵二叉树中的所有结点的左右子树，采用先序遍历和后序遍历思路均可，但不能采用中序遍历思路，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后序遍历思路最佳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A4D363-5758-E943-52B1-FD8BFF3ED07E}"/>
              </a:ext>
            </a:extLst>
          </p:cNvPr>
          <p:cNvSpPr txBox="1"/>
          <p:nvPr/>
        </p:nvSpPr>
        <p:spPr>
          <a:xfrm>
            <a:off x="595338" y="2636912"/>
            <a:ext cx="8280920" cy="131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尽管理论上可行，建议不采用中序遍历思路求解，因为在复制中处理一个结点时，最好先创建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结点后再一次性建立其左右子树，这样思路更加清晰，所以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基于先序遍历复制二叉树是最佳方法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5076" y="85400"/>
            <a:ext cx="911852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7.9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假设一棵二叉树采用二叉链存储结构，且所有结点值均不相同，设计一个算法求二叉树中指定结点值的结点所在的层次（根结点的层次计为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888" y="1641852"/>
            <a:ext cx="928694" cy="422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614" y="2132856"/>
            <a:ext cx="8524874" cy="188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二叉树中每个结点都有一个相对于根结点的层次，根结点的层次为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，那么如何指定这种情况呢？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可以采用递归算法参数赋初值的方法，即设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为“大问题”，增加第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个参数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表示第一个参数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指向结点的层次，在初始调用时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对应的实参为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，从而指定了根结点的层次为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4E7FEEA-CDFB-4843-A2D0-CC4BB09C850B}"/>
              </a:ext>
            </a:extLst>
          </p:cNvPr>
          <p:cNvSpPr txBox="1"/>
          <p:nvPr/>
        </p:nvSpPr>
        <p:spPr>
          <a:xfrm>
            <a:off x="741611" y="4509120"/>
            <a:ext cx="7920880" cy="175699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(h=0)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(h=1)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 </a:t>
            </a:r>
            <a:endParaRPr lang="en-US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(h&gt;1)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.lchild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		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（在左子树中找到）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b.rchild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 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在右子树中找到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BAFA2EE5-54C2-450F-A98A-C5B25268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24742" cy="600740"/>
          </a:xfrm>
          <a:prstGeom prst="rect">
            <a:avLst/>
          </a:prstGeom>
          <a:noFill/>
        </p:spPr>
      </p:pic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3553283" y="716300"/>
            <a:ext cx="4572511" cy="447609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lang="zh-CN" altLang="en-US" sz="2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553283" y="1463258"/>
            <a:ext cx="4572511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lang="zh-CN" altLang="en-US" sz="2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 叉 树</a:t>
            </a: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1071473" y="2132856"/>
            <a:ext cx="1659934" cy="1677932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188288" y="3077513"/>
            <a:ext cx="1336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1400" b="1" dirty="0">
                <a:solidFill>
                  <a:srgbClr val="9900FF"/>
                </a:solidFill>
              </a:rPr>
              <a:t>CONTENTS</a:t>
            </a:r>
            <a:endParaRPr lang="zh-CN" altLang="en-US" sz="14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331734" y="2491659"/>
            <a:ext cx="1050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b="1" dirty="0">
                <a:solidFill>
                  <a:srgbClr val="008000"/>
                </a:solidFill>
              </a:rPr>
              <a:t>内容</a:t>
            </a:r>
          </a:p>
        </p:txBody>
      </p:sp>
      <p:sp>
        <p:nvSpPr>
          <p:cNvPr id="13" name="TextBox 12">
            <a:hlinkClick r:id="" action="ppaction://noaction"/>
          </p:cNvPr>
          <p:cNvSpPr txBox="1"/>
          <p:nvPr/>
        </p:nvSpPr>
        <p:spPr>
          <a:xfrm>
            <a:off x="3553283" y="2249763"/>
            <a:ext cx="4608511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lang="zh-CN" altLang="zh-CN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二叉树先序、中序和后序遍历</a:t>
            </a:r>
            <a:endParaRPr lang="zh-CN" altLang="en-US" sz="2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>
            <a:hlinkClick r:id="" action="ppaction://noaction"/>
          </p:cNvPr>
          <p:cNvSpPr txBox="1"/>
          <p:nvPr/>
        </p:nvSpPr>
        <p:spPr>
          <a:xfrm>
            <a:off x="3564949" y="3026765"/>
            <a:ext cx="4608511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lang="zh-CN" altLang="zh-CN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二叉树的层次遍历</a:t>
            </a:r>
            <a:endParaRPr lang="zh-CN" altLang="en-US" sz="2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TextBox 22">
            <a:hlinkClick r:id="" action="ppaction://noaction"/>
          </p:cNvPr>
          <p:cNvSpPr txBox="1"/>
          <p:nvPr/>
        </p:nvSpPr>
        <p:spPr>
          <a:xfrm>
            <a:off x="3535282" y="3876241"/>
            <a:ext cx="4572511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lang="zh-CN" altLang="en-US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二叉树的构造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3563888" y="5805264"/>
            <a:ext cx="4608511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lang="zh-CN" altLang="zh-CN" sz="2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二叉树与树、森林之间的转换</a:t>
            </a:r>
            <a:endParaRPr lang="zh-CN" altLang="en-US" sz="2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>
            <a:hlinkClick r:id="" action="ppaction://noaction"/>
          </p:cNvPr>
          <p:cNvSpPr txBox="1"/>
          <p:nvPr/>
        </p:nvSpPr>
        <p:spPr>
          <a:xfrm>
            <a:off x="3564949" y="4802675"/>
            <a:ext cx="4572511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</a:t>
            </a:r>
            <a:r>
              <a:rPr lang="zh-CN" altLang="en-US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哈夫曼树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9144000" cy="4959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bt,char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(bt.b,x,1);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从第一次开始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int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Level11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t,char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(t==null)	return 0;	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空树不能找到该结点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h;	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根结点即为所找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返回其层次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l=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(t.lchild,x,h+1);	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在左子树中查找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(l!=0)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l;			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左子树中找到了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返回其层次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(t.rchild,x,h+1);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左子树中未找到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再在右子树中查找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598862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递归算法参数赋初值问题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071802" y="5417122"/>
            <a:ext cx="214314" cy="428628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285728"/>
            <a:ext cx="928694" cy="422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768" y="838195"/>
            <a:ext cx="8488704" cy="139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前面的解法是直接求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结点在整个二叉树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中的层次（绝对层次）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实际上对于任何一棵包含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结点的子树，相对于该子树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结点有一个层次（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相对层次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不同的子树中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结点的相对层次是不同的。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928926" y="3357562"/>
            <a:ext cx="2428892" cy="1925032"/>
            <a:chOff x="2928926" y="3357562"/>
            <a:chExt cx="2428892" cy="1925032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4512031" y="4095117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3147826" y="4652780"/>
              <a:ext cx="308248" cy="334084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4887289" y="4064279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H="1">
              <a:off x="3075455" y="4030014"/>
              <a:ext cx="285911" cy="40689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3962248" y="3357562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3264871" y="3807290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4664815" y="3845838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4372649" y="4424060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5033818" y="4424060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2928926" y="4436909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3347070" y="4958594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cxnSp>
          <p:nvCxnSpPr>
            <p:cNvPr id="21" name="直接连接符 20"/>
            <p:cNvCxnSpPr>
              <a:stCxn id="13" idx="6"/>
              <a:endCxn id="15" idx="1"/>
            </p:cNvCxnSpPr>
            <p:nvPr/>
          </p:nvCxnSpPr>
          <p:spPr>
            <a:xfrm>
              <a:off x="4286248" y="3519562"/>
              <a:ext cx="426016" cy="37372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3" idx="2"/>
              <a:endCxn id="14" idx="7"/>
            </p:cNvCxnSpPr>
            <p:nvPr/>
          </p:nvCxnSpPr>
          <p:spPr>
            <a:xfrm rot="10800000" flipV="1">
              <a:off x="3541422" y="3519561"/>
              <a:ext cx="420826" cy="33517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827584" y="3643314"/>
            <a:ext cx="3101474" cy="1857388"/>
            <a:chOff x="827584" y="3643314"/>
            <a:chExt cx="3101474" cy="1857388"/>
          </a:xfrm>
        </p:grpSpPr>
        <p:sp>
          <p:nvSpPr>
            <p:cNvPr id="27" name="椭圆 26"/>
            <p:cNvSpPr/>
            <p:nvPr/>
          </p:nvSpPr>
          <p:spPr>
            <a:xfrm>
              <a:off x="2714612" y="3643314"/>
              <a:ext cx="1214446" cy="1857388"/>
            </a:xfrm>
            <a:prstGeom prst="ellipse">
              <a:avLst/>
            </a:prstGeom>
            <a:ln w="19050">
              <a:solidFill>
                <a:srgbClr val="00B0F0"/>
              </a:solidFill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4272985"/>
              <a:ext cx="18155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的子树中的相对层次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4810" y="3643314"/>
            <a:ext cx="3237510" cy="1500198"/>
            <a:chOff x="4214810" y="3643314"/>
            <a:chExt cx="3237510" cy="1500198"/>
          </a:xfrm>
        </p:grpSpPr>
        <p:sp>
          <p:nvSpPr>
            <p:cNvPr id="28" name="椭圆 27"/>
            <p:cNvSpPr/>
            <p:nvPr/>
          </p:nvSpPr>
          <p:spPr>
            <a:xfrm>
              <a:off x="4214810" y="3643314"/>
              <a:ext cx="1214446" cy="1500198"/>
            </a:xfrm>
            <a:prstGeom prst="ellipse">
              <a:avLst/>
            </a:prstGeom>
            <a:ln w="19050">
              <a:solidFill>
                <a:srgbClr val="00B0F0"/>
              </a:solidFill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72132" y="4000504"/>
              <a:ext cx="1880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的子树中的相对层次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4782" y="2838396"/>
            <a:ext cx="523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的中的相对层次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=MAX(3,0)+1=4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286" y="44624"/>
            <a:ext cx="9001000" cy="221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对于二叉树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中子树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，则不可能在子树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结点的相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的左右子树中求出相对于左右孩子的相对层次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，那么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结点相当于子树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的相对层次应该为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当子树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为二叉树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时，求出的结果就是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结点在整个二叉树中的层次。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60E9E4A7-8E71-4EA8-8719-44AA4361C4DE}"/>
              </a:ext>
            </a:extLst>
          </p:cNvPr>
          <p:cNvSpPr txBox="1"/>
          <p:nvPr/>
        </p:nvSpPr>
        <p:spPr>
          <a:xfrm>
            <a:off x="392877" y="2349751"/>
            <a:ext cx="8358246" cy="45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7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Level2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bt,char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Level21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bt.b,x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int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Level21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t,char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(t==null)			     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空树不能找到该结点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根结点值为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leftl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 ? 0 :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Level21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t.lchild,x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rightl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 ? 0 :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Level21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t.rchild,x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leftl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&amp;&amp;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rightl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左右子树都没有找到，返回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Math.max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leftl,rightl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)+1;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返回左右子树中最大层次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928992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7.11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假设二叉树采用二叉链存储结构，且所有结点值均不相同，设计一个算法输出值为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所有祖先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99533"/>
            <a:ext cx="928694" cy="422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4865"/>
            <a:ext cx="8496944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根据二叉树中祖先的定义可知，若一个结点的左孩子或右孩子值为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时，则该结点是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结点的祖先结点；若一个结点的左孩子或右孩子为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结点的祖先结点时，则该结点也为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结点的祖先结点。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结点是否为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867273"/>
            <a:ext cx="7786742" cy="219057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false	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</a:t>
            </a:r>
            <a:endParaRPr lang="zh-CN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结点有值为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结点有值为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b.lchild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endParaRPr lang="en-US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b.rchild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false		</a:t>
            </a:r>
            <a:r>
              <a:rPr lang="zh-CN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508" y="44624"/>
            <a:ext cx="8856984" cy="6874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Exam7_11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static String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结点的所有祖先结点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String </a:t>
            </a:r>
            <a:r>
              <a:rPr lang="en-US" altLang="zh-CN" sz="17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bt,char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结点祖先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="";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bt.b,x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static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t,Character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(t==null) return false;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&amp;&amp;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t.lchild.data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+" ";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结点是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&amp;&amp;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t.rchild.data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+" ";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结点是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t.lchild,x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||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t.rchild,x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+" ";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祖先的祖先是祖先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其他情况返回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" y="188640"/>
            <a:ext cx="8928992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7.12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假设二叉树采用二叉链存储结构，且所有结点值均不相同，设计一个算法求二叉树的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宽度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（即二叉树中结点个数最多的那一层的结点个数）。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91683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设置一个数组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最大层次）层的结点个数（初始所有元素为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），采用先序遍历求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（通过递归算法参数赋初值方式指定根结点的层次为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中的最大元素就是该二叉树的宽度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88640"/>
            <a:ext cx="9001156" cy="6065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Exam7_12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final static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MaxLevel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=100;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最大层次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static int[] w=new int[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MaxLevel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存放每一层结点个数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求二叉树的宽度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Width1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(bt.b,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MaxLevel;i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static void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(t==null) return;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w[h]++;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层的结点个数增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Width1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(t.lchild,h+1);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遍历左子树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(t.rchild,h+1);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遍历右子树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4886" y="965580"/>
            <a:ext cx="3143272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7.4.1 </a:t>
            </a:r>
            <a:r>
              <a:rPr lang="zh-CN" altLang="zh-CN" dirty="0"/>
              <a:t>层次遍历过程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116632"/>
            <a:ext cx="518457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lang="zh-CN" altLang="zh-CN" sz="36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二叉树的层次遍历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217" y="1784225"/>
            <a:ext cx="7811566" cy="1737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若二叉树非空（假设其高度为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），则层次遍历的过程如下：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访问根结点（第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层）。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从左到右访问第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从左到右访问第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层的所有结点、</a:t>
            </a:r>
            <a:r>
              <a:rPr lang="en-US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、第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EEE024-8A5E-410B-9157-0192146885C5}"/>
              </a:ext>
            </a:extLst>
          </p:cNvPr>
          <p:cNvGrpSpPr/>
          <p:nvPr/>
        </p:nvGrpSpPr>
        <p:grpSpPr>
          <a:xfrm>
            <a:off x="539552" y="3861493"/>
            <a:ext cx="2738911" cy="2290928"/>
            <a:chOff x="1150124" y="3032607"/>
            <a:chExt cx="1900083" cy="1925032"/>
          </a:xfrm>
        </p:grpSpPr>
        <p:sp>
          <p:nvSpPr>
            <p:cNvPr id="7" name="Line 34">
              <a:extLst>
                <a:ext uri="{FF2B5EF4-FFF2-40B4-BE49-F238E27FC236}">
                  <a16:creationId xmlns:a16="http://schemas.microsoft.com/office/drawing/2014/main" id="{499073E6-4B83-4486-85A4-6207AC24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8A34772A-83E0-4113-995C-F0A57A48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44">
              <a:extLst>
                <a:ext uri="{FF2B5EF4-FFF2-40B4-BE49-F238E27FC236}">
                  <a16:creationId xmlns:a16="http://schemas.microsoft.com/office/drawing/2014/main" id="{A83CC870-E3BA-4A2C-A6A1-5C9CFECC5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F2E3BCFE-6325-43B2-A6C2-6A38C8511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42">
              <a:extLst>
                <a:ext uri="{FF2B5EF4-FFF2-40B4-BE49-F238E27FC236}">
                  <a16:creationId xmlns:a16="http://schemas.microsoft.com/office/drawing/2014/main" id="{90919091-C8FC-4215-819F-2EEA68FF8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F3EBC7DC-A21B-4C35-B264-FBAB47AE6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Oval 40">
              <a:extLst>
                <a:ext uri="{FF2B5EF4-FFF2-40B4-BE49-F238E27FC236}">
                  <a16:creationId xmlns:a16="http://schemas.microsoft.com/office/drawing/2014/main" id="{C930795E-CE11-42B8-9F47-50D7711E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39">
              <a:extLst>
                <a:ext uri="{FF2B5EF4-FFF2-40B4-BE49-F238E27FC236}">
                  <a16:creationId xmlns:a16="http://schemas.microsoft.com/office/drawing/2014/main" id="{ACF0EAC1-A39F-44A8-8B40-A42EF7260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6" name="Oval 38">
              <a:extLst>
                <a:ext uri="{FF2B5EF4-FFF2-40B4-BE49-F238E27FC236}">
                  <a16:creationId xmlns:a16="http://schemas.microsoft.com/office/drawing/2014/main" id="{DB620863-851A-4ED4-880C-A3825E24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7" name="Oval 37">
              <a:extLst>
                <a:ext uri="{FF2B5EF4-FFF2-40B4-BE49-F238E27FC236}">
                  <a16:creationId xmlns:a16="http://schemas.microsoft.com/office/drawing/2014/main" id="{AAD312C8-3868-47F3-9019-67C73F3F5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1C792299-54F7-49BD-BCE0-908F111C8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B8165838-9D63-4741-8C5C-AF0322E3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479D318A-EF11-4AE5-88CC-B5F417703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21" name="TextBox 17">
            <a:extLst>
              <a:ext uri="{FF2B5EF4-FFF2-40B4-BE49-F238E27FC236}">
                <a16:creationId xmlns:a16="http://schemas.microsoft.com/office/drawing/2014/main" id="{94BFDB75-23A6-4CF1-B6F7-236DB98F7892}"/>
              </a:ext>
            </a:extLst>
          </p:cNvPr>
          <p:cNvSpPr txBox="1"/>
          <p:nvPr/>
        </p:nvSpPr>
        <p:spPr>
          <a:xfrm>
            <a:off x="4436790" y="4653225"/>
            <a:ext cx="4167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层次遍历序列为</a:t>
            </a:r>
            <a:r>
              <a:rPr lang="en-US" altLang="zh-CN" sz="2200" b="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</a:t>
            </a:r>
            <a:endParaRPr lang="zh-CN" altLang="en-US" sz="2200" b="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右箭头 18">
            <a:extLst>
              <a:ext uri="{FF2B5EF4-FFF2-40B4-BE49-F238E27FC236}">
                <a16:creationId xmlns:a16="http://schemas.microsoft.com/office/drawing/2014/main" id="{99400715-141A-4B6A-8900-AB9F7D9FC28D}"/>
              </a:ext>
            </a:extLst>
          </p:cNvPr>
          <p:cNvSpPr/>
          <p:nvPr/>
        </p:nvSpPr>
        <p:spPr>
          <a:xfrm>
            <a:off x="3497580" y="4757578"/>
            <a:ext cx="858396" cy="251987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4000528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7.4.2 </a:t>
            </a:r>
            <a:r>
              <a:rPr lang="zh-CN" altLang="zh-CN" dirty="0"/>
              <a:t>层次遍历算法设计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524" y="1196752"/>
            <a:ext cx="8676964" cy="374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在二叉树层次遍历中，对一层的结点访问完后，再按照它们的访问次序对各个结点的左、右孩子顺序访问，这样一层一层进行，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先访问的结点其左、右孩子也要先访问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，这样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与队列的先进先出特点吻合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。因此层次遍历算法采用一个队列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来实现。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思路：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先将根结点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进队，在队不空时循环：从队列中出队一个结点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，访问它；若它有左孩子结点，将左孩子结点进队；若它有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孩子结点，将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孩子结点进队。如此操作直到队空为止。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9162764" cy="5578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public 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LevelOrder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层次遍历的算法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&lt;Character&gt; p;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LinkQueueClass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&lt;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BTNode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&gt;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qu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=new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LinkQueueClass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&lt;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BTNode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&gt;();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定义队列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qu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根结点进队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qu.empty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())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队不空循环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qu.pop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出队一个结点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+" ");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访问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!=null)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有左孩子时将其进队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);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!=null)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有右孩子时将其进队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);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}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198398"/>
            <a:ext cx="592935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二叉树先序、中序和后序遍历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70" y="1155212"/>
            <a:ext cx="4500594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7.3.1 </a:t>
            </a:r>
            <a:r>
              <a:rPr lang="zh-CN" altLang="zh-CN"/>
              <a:t>二叉树遍历的概念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270" y="1918405"/>
            <a:ext cx="8880226" cy="30867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342900" indent="-342900" algn="l">
              <a:lnSpc>
                <a:spcPts val="37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二叉树遍历是指按照一定次序访问二叉树中所有结点，并且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每个结点仅被访问一次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的过程。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7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N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为根结点，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L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分别为左、右子树，这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6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种遍历方法是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NLR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LNR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LRN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NRL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RNL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RLN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），若再规定先遍历左子树，后遍历右子树，则对于非空二叉树，可得到如下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种递归的遍历方法（即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NLR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LNR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LRN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anose="02010609060101010101" pitchFamily="49" charset="-122"/>
                <a:cs typeface="Consolas" pitchFamily="49" charset="0"/>
              </a:rPr>
              <a:t>）。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anose="02010609060101010101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428992" y="4795076"/>
            <a:ext cx="2583168" cy="1658259"/>
            <a:chOff x="2571736" y="4539828"/>
            <a:chExt cx="2357454" cy="1785950"/>
          </a:xfrm>
        </p:grpSpPr>
        <p:sp>
          <p:nvSpPr>
            <p:cNvPr id="9" name="椭圆 8"/>
            <p:cNvSpPr/>
            <p:nvPr/>
          </p:nvSpPr>
          <p:spPr>
            <a:xfrm>
              <a:off x="3548055" y="4539828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571736" y="5539960"/>
              <a:ext cx="857256" cy="78581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071934" y="5539960"/>
              <a:ext cx="857256" cy="78581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stCxn id="9" idx="3"/>
              <a:endCxn id="10" idx="0"/>
            </p:cNvCxnSpPr>
            <p:nvPr/>
          </p:nvCxnSpPr>
          <p:spPr>
            <a:xfrm rot="5400000">
              <a:off x="2983227" y="4922822"/>
              <a:ext cx="634275" cy="60000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11" idx="0"/>
            </p:cNvCxnSpPr>
            <p:nvPr/>
          </p:nvCxnSpPr>
          <p:spPr>
            <a:xfrm rot="16200000" flipH="1">
              <a:off x="3859612" y="4899009"/>
              <a:ext cx="634275" cy="64762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4500594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7.4.3 </a:t>
            </a:r>
            <a:r>
              <a:rPr lang="zh-CN" altLang="zh-CN"/>
              <a:t>层次遍历算法的应用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18443"/>
            <a:ext cx="8712968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7.15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采用层次遍历方法设计算法，求二叉树中第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二叉树高度）层的结点个数。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1FF4615-63E7-42FF-83ED-C2DEC55C0B63}"/>
              </a:ext>
            </a:extLst>
          </p:cNvPr>
          <p:cNvSpPr txBox="1"/>
          <p:nvPr/>
        </p:nvSpPr>
        <p:spPr>
          <a:xfrm>
            <a:off x="535753" y="2061212"/>
            <a:ext cx="928694" cy="422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3D19D89-2235-455B-BB2F-F7E7C1808DC7}"/>
              </a:ext>
            </a:extLst>
          </p:cNvPr>
          <p:cNvSpPr txBox="1"/>
          <p:nvPr/>
        </p:nvSpPr>
        <p:spPr>
          <a:xfrm>
            <a:off x="89756" y="2708920"/>
            <a:ext cx="8964488" cy="372919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变量计第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层结点个数（初始为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）。设计队列中元素类型为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新设计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，包含表示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当前结点层次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结点引用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两个成员变量。先将根结点进队（根结点的层次为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）。在层次遍历中出队一个结点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层次大于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（继续层次遍历不可能再找到第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层的结点）。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p.lno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的层次小于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，将其孩子结点进队，孩子结点的层次为双亲结点的层次加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最后返回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07504" y="44624"/>
            <a:ext cx="9001000" cy="6794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7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KCount1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bt,int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 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解法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累计第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层结点个数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队列元素类（内部类）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结点的层次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node;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</a:t>
            </a:r>
            <a:r>
              <a:rPr lang="zh-CN" altLang="en-US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引用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public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l,BTNode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no)	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构造方法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=l;	node=no;  }</a:t>
            </a:r>
            <a:endParaRPr lang="zh-CN" altLang="zh-CN" sz="17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&gt;();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定义一个队列</a:t>
            </a:r>
            <a:r>
              <a:rPr lang="en-US" altLang="zh-CN" sz="17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qu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(new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(1,bt.b));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根结点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层次为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1)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进队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(!</a:t>
            </a:r>
            <a:r>
              <a:rPr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队不空循环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出队一个结点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p.lno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&gt;k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当前结点的层次大于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，返回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p.lno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==k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当前结点是第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层的结点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en-US" altLang="zh-CN" sz="17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cnt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增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   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当前结点的层次小于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endParaRPr lang="zh-CN" altLang="zh-CN" sz="17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p.node.lchild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有左孩子时将其进队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(new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p.lno+1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,p.node.lchild));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p.node.rchild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	</a:t>
            </a:r>
            <a:r>
              <a:rPr lang="en-US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7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有右孩子时将其进队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(new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p.lno+1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,p.node.rchild));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928694" cy="422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3772307" y="1371345"/>
            <a:ext cx="201626" cy="255318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900"/>
              </a:lnSpc>
            </a:pP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Freeform 45"/>
          <p:cNvSpPr>
            <a:spLocks/>
          </p:cNvSpPr>
          <p:nvPr/>
        </p:nvSpPr>
        <p:spPr bwMode="auto">
          <a:xfrm>
            <a:off x="3762181" y="1855383"/>
            <a:ext cx="208179" cy="328087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0" y="383"/>
              </a:cxn>
            </a:cxnLst>
            <a:rect l="0" t="0" r="r" b="b"/>
            <a:pathLst>
              <a:path w="233" h="383">
                <a:moveTo>
                  <a:pt x="233" y="0"/>
                </a:moveTo>
                <a:lnTo>
                  <a:pt x="0" y="383"/>
                </a:lnTo>
              </a:path>
            </a:pathLst>
          </a:cu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900"/>
              </a:lnSpc>
            </a:pP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Line 44"/>
          <p:cNvSpPr>
            <a:spLocks noChangeShapeType="1"/>
          </p:cNvSpPr>
          <p:nvPr/>
        </p:nvSpPr>
        <p:spPr bwMode="auto">
          <a:xfrm>
            <a:off x="2926785" y="2413046"/>
            <a:ext cx="308248" cy="334084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900"/>
              </a:lnSpc>
            </a:pP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Freeform 43"/>
          <p:cNvSpPr>
            <a:spLocks/>
          </p:cNvSpPr>
          <p:nvPr/>
        </p:nvSpPr>
        <p:spPr bwMode="auto">
          <a:xfrm>
            <a:off x="4137439" y="1824545"/>
            <a:ext cx="234983" cy="3657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3" y="427"/>
              </a:cxn>
            </a:cxnLst>
            <a:rect l="0" t="0" r="r" b="b"/>
            <a:pathLst>
              <a:path w="263" h="427">
                <a:moveTo>
                  <a:pt x="0" y="0"/>
                </a:moveTo>
                <a:lnTo>
                  <a:pt x="263" y="427"/>
                </a:lnTo>
              </a:path>
            </a:pathLst>
          </a:cu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900"/>
              </a:lnSpc>
            </a:pP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H="1">
            <a:off x="2854414" y="1790280"/>
            <a:ext cx="285911" cy="406897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900"/>
              </a:lnSpc>
            </a:pP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H="1">
            <a:off x="3190359" y="1240326"/>
            <a:ext cx="477114" cy="409467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900"/>
              </a:lnSpc>
            </a:pP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Oval 40"/>
          <p:cNvSpPr>
            <a:spLocks noChangeArrowheads="1"/>
          </p:cNvSpPr>
          <p:nvPr/>
        </p:nvSpPr>
        <p:spPr bwMode="auto">
          <a:xfrm>
            <a:off x="3512902" y="1117828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13" name="Oval 39"/>
          <p:cNvSpPr>
            <a:spLocks noChangeArrowheads="1"/>
          </p:cNvSpPr>
          <p:nvPr/>
        </p:nvSpPr>
        <p:spPr bwMode="auto">
          <a:xfrm>
            <a:off x="3043830" y="1567556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3914965" y="1606104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3622799" y="2184326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>
            <a:off x="4283968" y="2184326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</a:p>
        </p:txBody>
      </p:sp>
      <p:sp>
        <p:nvSpPr>
          <p:cNvPr id="17" name="Oval 35"/>
          <p:cNvSpPr>
            <a:spLocks noChangeArrowheads="1"/>
          </p:cNvSpPr>
          <p:nvPr/>
        </p:nvSpPr>
        <p:spPr bwMode="auto">
          <a:xfrm>
            <a:off x="2707885" y="2197175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3126029" y="2718860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5406" y="255459"/>
            <a:ext cx="4592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层次遍历某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层的最右结点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50893" y="652076"/>
            <a:ext cx="823504" cy="465752"/>
            <a:chOff x="4820066" y="1857364"/>
            <a:chExt cx="823504" cy="465752"/>
          </a:xfrm>
        </p:grpSpPr>
        <p:sp>
          <p:nvSpPr>
            <p:cNvPr id="20" name="TextBox 19"/>
            <p:cNvSpPr txBox="1"/>
            <p:nvPr/>
          </p:nvSpPr>
          <p:spPr>
            <a:xfrm>
              <a:off x="4857752" y="185736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last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>
              <a:off x="4856066" y="2107116"/>
              <a:ext cx="180000" cy="252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3512902" y="1117828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32" name="Oval 39"/>
          <p:cNvSpPr>
            <a:spLocks noChangeArrowheads="1"/>
          </p:cNvSpPr>
          <p:nvPr/>
        </p:nvSpPr>
        <p:spPr bwMode="auto">
          <a:xfrm>
            <a:off x="3043830" y="1567556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33" name="Oval 38"/>
          <p:cNvSpPr>
            <a:spLocks noChangeArrowheads="1"/>
          </p:cNvSpPr>
          <p:nvPr/>
        </p:nvSpPr>
        <p:spPr bwMode="auto">
          <a:xfrm>
            <a:off x="3914965" y="1606104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622799" y="2184326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283968" y="2184326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707885" y="2197175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126029" y="2718860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66199" y="1604063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的作用确定一层是否遍历完成！</a:t>
            </a: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B8F482B2-E044-430A-9499-9DA3A337300F}"/>
              </a:ext>
            </a:extLst>
          </p:cNvPr>
          <p:cNvSpPr txBox="1"/>
          <p:nvPr/>
        </p:nvSpPr>
        <p:spPr>
          <a:xfrm>
            <a:off x="-36512" y="3093022"/>
            <a:ext cx="9145016" cy="37575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变量计第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层结点个数（初始为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）。设计队列仅保存结点引用，置当前层次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curl=1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变量指示当前层次的最右结点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。将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curl&gt;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（继续层次遍历不可能再找到第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）否则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curl==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，表示结点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）若结点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，将结点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进队，有右孩子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，将结点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进队（总是用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表示进队的结点）。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）若结点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是当前层的最右结点（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=last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），说明当前层处理完毕，而此时的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下一层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的最右结点，置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last=q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curl++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进入下一层处理。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0.02685 C -0.00278 0.028 0.01892 0.02453 0.0276 0.03379 C 0.03628 0.04305 0.03993 0.07222 0.04323 0.0824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01 0.10462 C 0.04444 0.10787 0.04913 0.11597 0.0552 0.12523 C 0.06128 0.13449 0.07413 0.15277 0.07812 0.15995 C 0.08211 0.16712 0.07916 0.16666 0.07951 0.16851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1 0.16851 C 0.08211 0.18171 0.08472 0.1949 0.07847 0.21018 C 0.07222 0.22546 0.06215 0.253 0.04201 0.26018 C 0.02187 0.26736 -0.02483 0.25462 -0.04237 0.25324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5496" y="155416"/>
            <a:ext cx="9108504" cy="6547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 </a:t>
            </a:r>
            <a:r>
              <a:rPr lang="en-US" altLang="zh-CN" sz="17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KCount3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bt,int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解法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累计第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  <a:ea typeface="仿宋" pitchFamily="49" charset="-122"/>
                <a:cs typeface="Consolas" pitchFamily="49" charset="0"/>
              </a:rPr>
              <a:t>Link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QueueClass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&gt;();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定义队列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qu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p,q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curl=1;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当前层次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从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开始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last;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当前层中最右结点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last=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第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层最右结点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根结点进队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队不空循环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curl&gt;k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当层号大于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时返回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cnt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出队一个结点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curl==k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是第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层的结点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cnt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增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1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有左孩子时将其进队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p.lchild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(q);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p.rchild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有右孩子时将其进队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p.rchild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(q);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p==last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当前层的所有结点处理完毕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last=q;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让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last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指向下一层的最右结点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curl++;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88640"/>
            <a:ext cx="43204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lang="zh-CN" altLang="zh-CN" sz="36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二叉树的构造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34535"/>
            <a:ext cx="7429552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7.5.1 </a:t>
            </a:r>
            <a:r>
              <a:rPr lang="zh-CN" altLang="zh-CN" dirty="0"/>
              <a:t>由先序</a:t>
            </a:r>
            <a:r>
              <a:rPr lang="en-US" altLang="zh-CN" dirty="0"/>
              <a:t>/</a:t>
            </a:r>
            <a:r>
              <a:rPr lang="zh-CN" altLang="zh-CN" dirty="0"/>
              <a:t>中序序列或后序</a:t>
            </a:r>
            <a:r>
              <a:rPr lang="en-US" altLang="zh-CN" dirty="0"/>
              <a:t>/</a:t>
            </a:r>
            <a:r>
              <a:rPr lang="zh-CN" altLang="zh-CN" dirty="0"/>
              <a:t>中序序列构造二叉树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516" y="1895764"/>
            <a:ext cx="8748972" cy="24166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一棵所有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结点值不同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的二叉树，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其先序、中序、后序和层次遍历都是唯一的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二叉树的构造就是给定某些遍历序列，反过来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唯一地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确定该二叉树。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1600" y="2479071"/>
            <a:ext cx="7056784" cy="2160240"/>
            <a:chOff x="1357290" y="3714752"/>
            <a:chExt cx="7000924" cy="3020152"/>
          </a:xfrm>
        </p:grpSpPr>
        <p:sp>
          <p:nvSpPr>
            <p:cNvPr id="5" name="椭圆 4"/>
            <p:cNvSpPr/>
            <p:nvPr/>
          </p:nvSpPr>
          <p:spPr>
            <a:xfrm>
              <a:off x="1714480" y="3786190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57290" y="4786322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071670" y="4786322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14678" y="3714752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8926" y="4643446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57554" y="5572140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5" idx="3"/>
              <a:endCxn id="6" idx="0"/>
            </p:cNvCxnSpPr>
            <p:nvPr/>
          </p:nvCxnSpPr>
          <p:spPr>
            <a:xfrm rot="5400000">
              <a:off x="1334200" y="4353732"/>
              <a:ext cx="634275" cy="2309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5"/>
              <a:endCxn id="7" idx="0"/>
            </p:cNvCxnSpPr>
            <p:nvPr/>
          </p:nvCxnSpPr>
          <p:spPr>
            <a:xfrm rot="16200000" flipH="1">
              <a:off x="1817676" y="4353732"/>
              <a:ext cx="634275" cy="2309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3"/>
              <a:endCxn id="9" idx="0"/>
            </p:cNvCxnSpPr>
            <p:nvPr/>
          </p:nvCxnSpPr>
          <p:spPr>
            <a:xfrm rot="5400000">
              <a:off x="2905836" y="4282294"/>
              <a:ext cx="562837" cy="1594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5"/>
              <a:endCxn id="10" idx="0"/>
            </p:cNvCxnSpPr>
            <p:nvPr/>
          </p:nvCxnSpPr>
          <p:spPr>
            <a:xfrm rot="16200000" flipH="1">
              <a:off x="3103560" y="5139550"/>
              <a:ext cx="562837" cy="30234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357686" y="3714752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57752" y="4643446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5572140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5" idx="5"/>
              <a:endCxn id="16" idx="0"/>
            </p:cNvCxnSpPr>
            <p:nvPr/>
          </p:nvCxnSpPr>
          <p:spPr>
            <a:xfrm rot="16200000" flipH="1">
              <a:off x="4568039" y="4175137"/>
              <a:ext cx="562837" cy="373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3"/>
              <a:endCxn id="17" idx="0"/>
            </p:cNvCxnSpPr>
            <p:nvPr/>
          </p:nvCxnSpPr>
          <p:spPr>
            <a:xfrm rot="5400000">
              <a:off x="4513191" y="5175269"/>
              <a:ext cx="562837" cy="2309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357950" y="3714752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143636" y="4643446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57884" y="5572140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endCxn id="21" idx="0"/>
            </p:cNvCxnSpPr>
            <p:nvPr/>
          </p:nvCxnSpPr>
          <p:spPr>
            <a:xfrm rot="5400000">
              <a:off x="6197216" y="4339836"/>
              <a:ext cx="428626" cy="1785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3"/>
              <a:endCxn id="22" idx="0"/>
            </p:cNvCxnSpPr>
            <p:nvPr/>
          </p:nvCxnSpPr>
          <p:spPr>
            <a:xfrm rot="5400000">
              <a:off x="5834794" y="5210988"/>
              <a:ext cx="562837" cy="1594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7286644" y="3714752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643834" y="4643446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001024" y="5572140"/>
              <a:ext cx="357190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5" idx="5"/>
              <a:endCxn id="26" idx="0"/>
            </p:cNvCxnSpPr>
            <p:nvPr/>
          </p:nvCxnSpPr>
          <p:spPr>
            <a:xfrm rot="16200000" flipH="1">
              <a:off x="7425559" y="4246575"/>
              <a:ext cx="562837" cy="2309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5"/>
              <a:endCxn id="27" idx="0"/>
            </p:cNvCxnSpPr>
            <p:nvPr/>
          </p:nvCxnSpPr>
          <p:spPr>
            <a:xfrm rot="16200000" flipH="1">
              <a:off x="7782749" y="5175269"/>
              <a:ext cx="562837" cy="2309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43042" y="6172162"/>
              <a:ext cx="642942" cy="51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(a)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1802" y="6215082"/>
              <a:ext cx="642942" cy="51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(b)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9124" y="6215082"/>
              <a:ext cx="642942" cy="51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(c)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72198" y="6154022"/>
              <a:ext cx="642942" cy="51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(d)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1098" y="6172163"/>
              <a:ext cx="642942" cy="50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(e)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35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1177"/>
              </p:ext>
            </p:extLst>
          </p:nvPr>
        </p:nvGraphicFramePr>
        <p:xfrm>
          <a:off x="277787" y="51492"/>
          <a:ext cx="8588426" cy="2368988"/>
        </p:xfrm>
        <a:graphic>
          <a:graphicData uri="http://schemas.openxmlformats.org/drawingml/2006/table">
            <a:tbl>
              <a:tblPr/>
              <a:tblGrid>
                <a:gridCol w="213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2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5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二叉树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图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(a)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图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(b)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图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(c)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图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(d)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图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(e)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先序遍历序列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ABC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ABC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ABC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ABC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ABC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中序遍历序列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BAC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BCA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ACB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CBA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ABC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后序遍历序列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BCA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CBA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CBA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CBA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CBA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 Box 3">
            <a:extLst>
              <a:ext uri="{FF2B5EF4-FFF2-40B4-BE49-F238E27FC236}">
                <a16:creationId xmlns:a16="http://schemas.microsoft.com/office/drawing/2014/main" id="{79140389-89D7-4CCB-9D3B-8ADFF287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574083"/>
            <a:ext cx="9149670" cy="22443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先序遍历序列可能相同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（图中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棵二叉树的先序遍历序列均相同）。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可能相同。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后序遍历序列可能相同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的后序遍历序列均相同）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先序遍历序列和后序遍历序列可能都相同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的先序遍历序列和后序遍历序列均相同）。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7785" y="260648"/>
            <a:ext cx="824843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实际上，对于含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个或者以上结点的二叉树，在先序、中序和后序遍历序列中：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888960" cy="202078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遍历序列和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遍历序列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能够唯一确定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遍历序列和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遍历序列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能够唯一确定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由先序遍历序列和后序遍历序列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不能唯一确定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9019" y="12114"/>
            <a:ext cx="8640954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）个不同结点的二又树，都可由它的中序序列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和先序序列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唯一地确定。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（先序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66" y="1151785"/>
            <a:ext cx="4196116" cy="4839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（根结点）找到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2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569" y="4541895"/>
            <a:ext cx="8798861" cy="20019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3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个结点，则左子树有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个结点，右子树有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可以求出左右子树的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这样根结点是确定的，左右子树也是确定的，则该二叉树是确定的。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560" y="2113270"/>
            <a:ext cx="7492996" cy="1942398"/>
            <a:chOff x="642910" y="2350145"/>
            <a:chExt cx="7492996" cy="194239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666097" y="3504635"/>
              <a:ext cx="973103" cy="590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左子树先序序列，有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000364" y="3504635"/>
              <a:ext cx="973104" cy="787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右子树先序序列，有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42910" y="2814061"/>
              <a:ext cx="706386" cy="443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</a:t>
              </a:r>
              <a:endPara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序列：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11166" y="2928372"/>
              <a:ext cx="2895650" cy="221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rPr>
                <a:t>…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en-US" altLang="en-US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21298" y="3504635"/>
              <a:ext cx="952485" cy="590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左子树中序序列，有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196110" y="3504635"/>
              <a:ext cx="939796" cy="787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右子树中序序列，有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706882" y="2814061"/>
              <a:ext cx="785818" cy="443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中序</a:t>
              </a:r>
              <a:endPara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序列：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421262" y="2945835"/>
              <a:ext cx="2579762" cy="221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en-US" altLang="en-US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69934" y="2633097"/>
              <a:ext cx="0" cy="323850"/>
            </a:xfrm>
            <a:prstGeom prst="line">
              <a:avLst/>
            </a:prstGeom>
            <a:ln w="19050"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383346" y="2633097"/>
              <a:ext cx="5320800" cy="0"/>
            </a:xfrm>
            <a:prstGeom prst="line">
              <a:avLst/>
            </a:prstGeom>
            <a:ln w="19050"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692858" y="2614047"/>
              <a:ext cx="0" cy="323850"/>
            </a:xfrm>
            <a:prstGeom prst="line">
              <a:avLst/>
            </a:prstGeom>
            <a:ln w="19050"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516159" y="2350145"/>
              <a:ext cx="3889375" cy="221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通过根结点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在中序序列中找到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AutoShape 10"/>
            <p:cNvSpPr>
              <a:spLocks/>
            </p:cNvSpPr>
            <p:nvPr/>
          </p:nvSpPr>
          <p:spPr bwMode="auto">
            <a:xfrm rot="16200000">
              <a:off x="1996267" y="2878365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 rot="16200000">
              <a:off x="3292889" y="2842166"/>
              <a:ext cx="144462" cy="936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5866557" y="2878366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 rot="16200000">
              <a:off x="7395338" y="2878366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293"/>
            <a:ext cx="9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已知先序序列为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ABDGCEF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，中序序列为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DGBAECF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，则构造二叉树的过程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44016" y="1124744"/>
            <a:ext cx="8712968" cy="5419955"/>
            <a:chOff x="1008139" y="1293903"/>
            <a:chExt cx="6699094" cy="5162564"/>
          </a:xfrm>
        </p:grpSpPr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5888038" y="3588504"/>
              <a:ext cx="543232" cy="628516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>
              <a:off x="4613223" y="3612633"/>
              <a:ext cx="543232" cy="628516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2251945" y="4945501"/>
              <a:ext cx="542083" cy="627367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H="1">
              <a:off x="2276063" y="3644806"/>
              <a:ext cx="361772" cy="628516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auto">
            <a:xfrm>
              <a:off x="5003707" y="2208526"/>
              <a:ext cx="414602" cy="5377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535"/>
                </a:cxn>
              </a:cxnLst>
              <a:rect l="0" t="0" r="r" b="b"/>
              <a:pathLst>
                <a:path w="412" h="535">
                  <a:moveTo>
                    <a:pt x="0" y="0"/>
                  </a:moveTo>
                  <a:lnTo>
                    <a:pt x="412" y="535"/>
                  </a:lnTo>
                </a:path>
              </a:pathLst>
            </a:cu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181067" y="2208526"/>
              <a:ext cx="723543" cy="627367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361378" y="1293903"/>
              <a:ext cx="2172927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左先序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:BDG  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左中序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:DGB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右先序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:CEF  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右中序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:ECF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732831" y="2718693"/>
              <a:ext cx="2084630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B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:DG  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:DG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 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008139" y="4115905"/>
              <a:ext cx="1991467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D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:G  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:G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094603" y="5544142"/>
              <a:ext cx="1810007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G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629302" y="2703755"/>
              <a:ext cx="1629695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C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:E 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:E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:F 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:F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3904610" y="4115905"/>
              <a:ext cx="1811156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E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5896077" y="4115905"/>
              <a:ext cx="1811156" cy="912325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F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右先序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539552" y="116632"/>
            <a:ext cx="8424936" cy="1750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in)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 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由先序序列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pre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和中序序列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in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构造二叉链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=CreateBT11(pre,0,in,0,pre.length());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F935FBF-F532-4659-904A-0261EFC43244}"/>
              </a:ext>
            </a:extLst>
          </p:cNvPr>
          <p:cNvSpPr txBox="1">
            <a:spLocks/>
          </p:cNvSpPr>
          <p:nvPr/>
        </p:nvSpPr>
        <p:spPr>
          <a:xfrm>
            <a:off x="436478" y="2715514"/>
            <a:ext cx="8501122" cy="40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 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创建根结点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结点值为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ch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)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p=j;	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//p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指中序序列的开始元素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在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in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中找等于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ch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的位置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break;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B53D-DE30-4F2A-B8A8-CE1F36A1B5CE}"/>
              </a:ext>
            </a:extLst>
          </p:cNvPr>
          <p:cNvSpPr txBox="1"/>
          <p:nvPr/>
        </p:nvSpPr>
        <p:spPr>
          <a:xfrm>
            <a:off x="321439" y="2136026"/>
            <a:ext cx="850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由先序序列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和中序序列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in[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创建二叉链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2200" dirty="0">
              <a:solidFill>
                <a:srgbClr val="0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792" y="173894"/>
            <a:ext cx="3358112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）先序遍历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NLR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zh-CN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266" y="876020"/>
            <a:ext cx="2643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访问根结点。</a:t>
            </a:r>
          </a:p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先序遍历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先序遍历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11560" y="2718414"/>
            <a:ext cx="2800912" cy="2150746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93552" y="339500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先序序列为：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BDGCEF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825476" y="3473106"/>
            <a:ext cx="784578" cy="308095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285852" y="5143512"/>
            <a:ext cx="896901" cy="896901"/>
            <a:chOff x="388951" y="5103867"/>
            <a:chExt cx="896901" cy="896901"/>
          </a:xfrm>
        </p:grpSpPr>
        <p:sp>
          <p:nvSpPr>
            <p:cNvPr id="23" name="椭圆 22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01594" y="5262290"/>
            <a:ext cx="6461910" cy="78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在一棵二叉树的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中，第一个元素即为根结点对应的结点值。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57158" y="3143248"/>
            <a:ext cx="8501122" cy="2323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k=p-j;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确定左子树中结点个数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(pre,i+1,in,j,k);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递归构造左子树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(pre,i+k+1,in,p+1,n-k-1);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递归构造右子树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728" y="638156"/>
            <a:ext cx="5951584" cy="1769398"/>
            <a:chOff x="1438253" y="3875438"/>
            <a:chExt cx="5286412" cy="1769398"/>
          </a:xfrm>
        </p:grpSpPr>
        <p:sp>
          <p:nvSpPr>
            <p:cNvPr id="8" name="TextBox 7"/>
            <p:cNvSpPr txBox="1"/>
            <p:nvPr/>
          </p:nvSpPr>
          <p:spPr>
            <a:xfrm>
              <a:off x="1438253" y="4356254"/>
              <a:ext cx="5214974" cy="53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pre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>
                  <a:solidFill>
                    <a:srgbClr val="003300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  </a:t>
              </a:r>
              <a:r>
                <a:rPr lang="en-US" altLang="zh-CN" sz="1800" i="1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  </a:t>
              </a:r>
              <a:r>
                <a:rPr lang="en-US" altLang="zh-CN" sz="1800">
                  <a:solidFill>
                    <a:srgbClr val="CC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   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38253" y="4813399"/>
              <a:ext cx="5286412" cy="53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1800" i="1">
                  <a:solidFill>
                    <a:srgbClr val="0033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00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33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33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00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33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>
                  <a:solidFill>
                    <a:srgbClr val="003300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33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0033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33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33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   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+1  </a:t>
              </a:r>
              <a:r>
                <a:rPr lang="en-US" altLang="zh-CN" sz="1800">
                  <a:solidFill>
                    <a:srgbClr val="CC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CC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CC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-2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110828" y="52025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21072" y="5373377"/>
              <a:ext cx="285752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722858" y="4245922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43174" y="3875438"/>
              <a:ext cx="428628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598194" y="4243830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4810" y="3875438"/>
              <a:ext cx="1000132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72794" y="5226468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10610" y="5373377"/>
              <a:ext cx="50006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448181" y="5233821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18812" y="5419261"/>
              <a:ext cx="328614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6200000" flipH="1">
              <a:off x="2250312" y="4067516"/>
              <a:ext cx="346040" cy="2767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14066" y="3875438"/>
              <a:ext cx="214314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652699" y="4594580"/>
              <a:ext cx="1509723" cy="325093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401" y="107424"/>
            <a:ext cx="8568952" cy="93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定理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）个不同结点的二又树，都可由它的中序序列和后序序列唯一地确定。（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2910" y="2195128"/>
            <a:ext cx="7858180" cy="1805376"/>
            <a:chOff x="785786" y="2000241"/>
            <a:chExt cx="7858180" cy="1805376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571605" y="3214686"/>
              <a:ext cx="988490" cy="590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左子树后序序列，有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900351" y="3214686"/>
              <a:ext cx="1049363" cy="590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右子树后序序列，有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85786" y="2582219"/>
              <a:ext cx="804515" cy="443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</a:t>
              </a:r>
              <a:endPara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序列：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355167" y="2673660"/>
              <a:ext cx="3357586" cy="221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en-US" altLang="en-US" sz="18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AutoShape 10"/>
            <p:cNvSpPr>
              <a:spLocks/>
            </p:cNvSpPr>
            <p:nvPr/>
          </p:nvSpPr>
          <p:spPr bwMode="auto">
            <a:xfrm rot="16200000">
              <a:off x="2029051" y="2533276"/>
              <a:ext cx="144000" cy="1080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 rot="16200000">
              <a:off x="3317070" y="2641707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612836" y="3214686"/>
              <a:ext cx="1030866" cy="590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左子树中序序列，有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355959" y="3214686"/>
              <a:ext cx="1216569" cy="590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右子树中序序列，有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771945" y="2582219"/>
              <a:ext cx="820775" cy="443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中序</a:t>
              </a:r>
              <a:endPara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序列：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390652" y="2691123"/>
              <a:ext cx="3253314" cy="221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en-US" altLang="en-US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AutoShape 16"/>
            <p:cNvSpPr>
              <a:spLocks/>
            </p:cNvSpPr>
            <p:nvPr/>
          </p:nvSpPr>
          <p:spPr bwMode="auto">
            <a:xfrm rot="16200000">
              <a:off x="5985390" y="2533507"/>
              <a:ext cx="144463" cy="1080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AutoShape 17"/>
            <p:cNvSpPr>
              <a:spLocks/>
            </p:cNvSpPr>
            <p:nvPr/>
          </p:nvSpPr>
          <p:spPr bwMode="auto">
            <a:xfrm rot="16200000">
              <a:off x="7765032" y="2533507"/>
              <a:ext cx="144463" cy="1080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212687" y="2349810"/>
              <a:ext cx="0" cy="323850"/>
            </a:xfrm>
            <a:prstGeom prst="line">
              <a:avLst/>
            </a:prstGeom>
            <a:ln w="19050"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230886" y="2338698"/>
              <a:ext cx="2736000" cy="158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012" y="0"/>
                </a:cxn>
              </a:cxnLst>
              <a:rect l="0" t="0" r="r" b="b"/>
              <a:pathLst>
                <a:path w="2012" h="5">
                  <a:moveTo>
                    <a:pt x="0" y="5"/>
                  </a:moveTo>
                  <a:lnTo>
                    <a:pt x="2012" y="0"/>
                  </a:lnTo>
                </a:path>
              </a:pathLst>
            </a:custGeom>
            <a:ln w="19050"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6981842" y="2327585"/>
              <a:ext cx="0" cy="323850"/>
            </a:xfrm>
            <a:prstGeom prst="line">
              <a:avLst/>
            </a:prstGeom>
            <a:ln w="19050"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824312" y="2000241"/>
              <a:ext cx="3819522" cy="221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通过根结点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在中序序列中找到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2127" y="1208076"/>
            <a:ext cx="4259913" cy="4839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2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（根结点）找到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2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577" y="4695475"/>
            <a:ext cx="8856984" cy="19173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个结点，则左子树有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个结点，右子树有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可以求出左右子树的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后序序列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这样根结点是确定的，左右子树也是确定的，则该二叉树是确定的。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620" y="227509"/>
            <a:ext cx="8814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已知中序序列为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DGBAECF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，后序序列为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GDBEFCA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，则构造二叉树的过程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7504" y="1052736"/>
            <a:ext cx="8928992" cy="5230249"/>
            <a:chOff x="865389" y="1079713"/>
            <a:chExt cx="6413090" cy="5230249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2887997" y="1995561"/>
              <a:ext cx="551726" cy="637010"/>
            </a:xfrm>
            <a:prstGeom prst="line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4543176" y="2011894"/>
              <a:ext cx="551726" cy="637010"/>
            </a:xfrm>
            <a:prstGeom prst="line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1968842" y="3470251"/>
              <a:ext cx="367429" cy="638177"/>
            </a:xfrm>
            <a:prstGeom prst="line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2144974" y="4872606"/>
              <a:ext cx="551726" cy="637010"/>
            </a:xfrm>
            <a:prstGeom prst="line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>
              <a:off x="4358878" y="3437583"/>
              <a:ext cx="551726" cy="638177"/>
            </a:xfrm>
            <a:prstGeom prst="line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5616301" y="3437583"/>
              <a:ext cx="551726" cy="638177"/>
            </a:xfrm>
            <a:prstGeom prst="line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829675" y="1079713"/>
              <a:ext cx="2282724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A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:DGB  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:GDB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:ECF  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:EFC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784544" y="2529902"/>
              <a:ext cx="1961953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B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:DG  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左后序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:GD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 右后序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865389" y="3948592"/>
              <a:ext cx="1783488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D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:G  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:G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153139" y="5383614"/>
              <a:ext cx="1783488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G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右后序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4473190" y="2514735"/>
              <a:ext cx="1628351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C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:E 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:E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:F 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:F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3302083" y="3948592"/>
              <a:ext cx="1783488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E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右后序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5362" name="Rectangle 2"/>
            <p:cNvSpPr>
              <a:spLocks noChangeArrowheads="1"/>
            </p:cNvSpPr>
            <p:nvPr/>
          </p:nvSpPr>
          <p:spPr bwMode="auto">
            <a:xfrm>
              <a:off x="5494991" y="3948592"/>
              <a:ext cx="1783488" cy="926348"/>
            </a:xfrm>
            <a:prstGeom prst="rect">
              <a:avLst/>
            </a:prstGeom>
            <a:ln w="12700">
              <a:solidFill>
                <a:srgbClr val="9933FF"/>
              </a:solidFill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根结点：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F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左中序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左后序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右中序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 右后序</a:t>
              </a:r>
              <a:r>
                <a:rPr kumimoji="0"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:</a:t>
              </a:r>
              <a:r>
                <a:rPr kumimoji="0" lang="zh-CN" altLang="en-US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</a:rPr>
                <a:t>空</a:t>
              </a:r>
            </a:p>
            <a:p>
              <a:pPr algn="l">
                <a:lnSpc>
                  <a:spcPts val="2200"/>
                </a:lnSpc>
                <a:spcBef>
                  <a:spcPct val="0"/>
                </a:spcBef>
              </a:pPr>
              <a:endParaRPr kumimoji="0"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11560" y="548680"/>
            <a:ext cx="7704856" cy="2905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post,String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in)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由后序序列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post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和中序序列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in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构造二叉链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=CreateBT22(post,0,in,0,post.length());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251520" y="652921"/>
            <a:ext cx="8822214" cy="6143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 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(i+n-1);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取后序序列尾元素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创建根结点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结点值为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ch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)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p=j;	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//p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指中序序列的开始元素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在中序序列中找根位置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在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in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中找到根后退出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k=p-j;	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确定左子树中结点个数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k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post,i,in,j,k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递归构造左子树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=CreateBT22(post,i+k,in,p+1,n-k-1);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递归构造右子树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8748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zh-CN" altLang="en-US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序序列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post[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和中序序列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in[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2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创建二叉链</a:t>
            </a:r>
            <a:r>
              <a:rPr lang="en-US" altLang="zh-CN" sz="2200" i="1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2200" dirty="0">
              <a:solidFill>
                <a:srgbClr val="0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653" y="273903"/>
            <a:ext cx="8568952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7.17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若某非空二叉树的</a:t>
            </a:r>
            <a:r>
              <a:rPr lang="zh-CN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序列和</a:t>
            </a:r>
            <a:r>
              <a:rPr lang="zh-CN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序列正好</a:t>
            </a:r>
            <a:r>
              <a:rPr lang="zh-CN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，则该二叉树的形态是什么？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0773" y="1577994"/>
            <a:ext cx="5786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二叉树的先序序列是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NLR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，后序序列是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LRN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4949" y="2431489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 L R = L R N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2740" y="3284984"/>
            <a:ext cx="7337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均为空。所以满足条件的二叉树</a:t>
            </a:r>
            <a:r>
              <a:rPr lang="zh-CN" altLang="zh-CN" sz="22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只有一个根结点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98816"/>
            <a:ext cx="4000528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7.7.1 </a:t>
            </a:r>
            <a:r>
              <a:rPr lang="zh-CN" altLang="zh-CN"/>
              <a:t>哈夫曼树的定义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06061"/>
            <a:ext cx="626469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 </a:t>
            </a:r>
            <a:r>
              <a:rPr lang="zh-CN" altLang="zh-CN" sz="36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哈夫曼</a:t>
            </a:r>
            <a:r>
              <a:rPr lang="zh-CN" altLang="en-US" sz="36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36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Huffman</a:t>
            </a:r>
            <a:r>
              <a:rPr lang="zh-CN" altLang="en-US" sz="36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zh-CN" sz="36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endParaRPr lang="zh-CN" altLang="en-US" sz="36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779952"/>
            <a:ext cx="8712968" cy="440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应用中常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树中的结点赋上一个有着某种意义的数值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从树根结点到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某个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结点之间的路径长度与该结点权的乘积称为结点的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带权路径长度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一棵二叉树树中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所有叶子结点的带权路径长度之和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称为该树的带权路径长度，通常记为：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个带权叶子结点构成的所有二叉树中，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带权路径长度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最小的二叉树称为哈夫曼树（或最优二叉树）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482" y="3857628"/>
            <a:ext cx="1995654" cy="98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7544"/>
            <a:ext cx="8715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给定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个叶子结点，设其权值分别为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，可以构造出形状不同的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棵二叉树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84628" y="1213547"/>
            <a:ext cx="2109503" cy="2541894"/>
            <a:chOff x="785786" y="1315734"/>
            <a:chExt cx="1933567" cy="2541894"/>
          </a:xfrm>
        </p:grpSpPr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1916299" y="1506668"/>
              <a:ext cx="333956" cy="427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3" y="375"/>
                </a:cxn>
              </a:cxnLst>
              <a:rect l="0" t="0" r="r" b="b"/>
              <a:pathLst>
                <a:path w="293" h="375">
                  <a:moveTo>
                    <a:pt x="0" y="0"/>
                  </a:moveTo>
                  <a:lnTo>
                    <a:pt x="293" y="37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607" name="Oval 55"/>
            <p:cNvSpPr>
              <a:spLocks noChangeArrowheads="1"/>
            </p:cNvSpPr>
            <p:nvPr/>
          </p:nvSpPr>
          <p:spPr bwMode="auto">
            <a:xfrm>
              <a:off x="1666807" y="1315734"/>
              <a:ext cx="322261" cy="35459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23606" name="Oval 54"/>
            <p:cNvSpPr>
              <a:spLocks noChangeArrowheads="1"/>
            </p:cNvSpPr>
            <p:nvPr/>
          </p:nvSpPr>
          <p:spPr bwMode="auto">
            <a:xfrm>
              <a:off x="1102850" y="1879445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3605" name="Oval 53"/>
            <p:cNvSpPr>
              <a:spLocks noChangeArrowheads="1"/>
            </p:cNvSpPr>
            <p:nvPr/>
          </p:nvSpPr>
          <p:spPr bwMode="auto">
            <a:xfrm>
              <a:off x="2109916" y="1879445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23604" name="Oval 52"/>
            <p:cNvSpPr>
              <a:spLocks noChangeArrowheads="1"/>
            </p:cNvSpPr>
            <p:nvPr/>
          </p:nvSpPr>
          <p:spPr bwMode="auto">
            <a:xfrm>
              <a:off x="785786" y="2453547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3603" name="Oval 51"/>
            <p:cNvSpPr>
              <a:spLocks noChangeArrowheads="1"/>
            </p:cNvSpPr>
            <p:nvPr/>
          </p:nvSpPr>
          <p:spPr bwMode="auto">
            <a:xfrm>
              <a:off x="1364037" y="2445753"/>
              <a:ext cx="3027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3602" name="Oval 50"/>
            <p:cNvSpPr>
              <a:spLocks noChangeArrowheads="1"/>
            </p:cNvSpPr>
            <p:nvPr/>
          </p:nvSpPr>
          <p:spPr bwMode="auto">
            <a:xfrm>
              <a:off x="1865621" y="2448351"/>
              <a:ext cx="301470" cy="301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3601" name="Oval 49"/>
            <p:cNvSpPr>
              <a:spLocks noChangeArrowheads="1"/>
            </p:cNvSpPr>
            <p:nvPr/>
          </p:nvSpPr>
          <p:spPr bwMode="auto">
            <a:xfrm>
              <a:off x="2417883" y="2443156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 flipH="1">
              <a:off x="1318557" y="1520956"/>
              <a:ext cx="365143" cy="36108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953414" y="2152208"/>
              <a:ext cx="194916" cy="306534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0" y="270"/>
                </a:cxn>
              </a:cxnLst>
              <a:rect l="0" t="0" r="r" b="b"/>
              <a:pathLst>
                <a:path w="171" h="270">
                  <a:moveTo>
                    <a:pt x="171" y="0"/>
                  </a:moveTo>
                  <a:lnTo>
                    <a:pt x="0" y="270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1353642" y="2148311"/>
              <a:ext cx="165029" cy="2974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" y="261"/>
                </a:cxn>
              </a:cxnLst>
              <a:rect l="0" t="0" r="r" b="b"/>
              <a:pathLst>
                <a:path w="145" h="261">
                  <a:moveTo>
                    <a:pt x="0" y="0"/>
                  </a:moveTo>
                  <a:lnTo>
                    <a:pt x="145" y="261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2018955" y="2148311"/>
              <a:ext cx="153334" cy="294844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259"/>
                </a:cxn>
              </a:cxnLst>
              <a:rect l="0" t="0" r="r" b="b"/>
              <a:pathLst>
                <a:path w="135" h="259">
                  <a:moveTo>
                    <a:pt x="135" y="0"/>
                  </a:moveTo>
                  <a:lnTo>
                    <a:pt x="0" y="259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2371103" y="2137921"/>
              <a:ext cx="187119" cy="307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70"/>
                </a:cxn>
              </a:cxnLst>
              <a:rect l="0" t="0" r="r" b="b"/>
              <a:pathLst>
                <a:path w="165" h="270">
                  <a:moveTo>
                    <a:pt x="0" y="0"/>
                  </a:moveTo>
                  <a:lnTo>
                    <a:pt x="165" y="270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1495281" y="3599152"/>
              <a:ext cx="614635" cy="25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739807" y="1172540"/>
            <a:ext cx="1525640" cy="2544492"/>
            <a:chOff x="3094892" y="1294952"/>
            <a:chExt cx="1376107" cy="2544492"/>
          </a:xfrm>
        </p:grpSpPr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589979" y="1523554"/>
              <a:ext cx="289775" cy="384466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0" y="338"/>
                </a:cxn>
              </a:cxnLst>
              <a:rect l="0" t="0" r="r" b="b"/>
              <a:pathLst>
                <a:path w="255" h="338">
                  <a:moveTo>
                    <a:pt x="255" y="0"/>
                  </a:moveTo>
                  <a:lnTo>
                    <a:pt x="0" y="338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4077269" y="1544336"/>
              <a:ext cx="214408" cy="374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329"/>
                </a:cxn>
              </a:cxnLst>
              <a:rect l="0" t="0" r="r" b="b"/>
              <a:pathLst>
                <a:path w="188" h="329">
                  <a:moveTo>
                    <a:pt x="0" y="0"/>
                  </a:moveTo>
                  <a:lnTo>
                    <a:pt x="188" y="329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94" name="Oval 42"/>
            <p:cNvSpPr>
              <a:spLocks noChangeArrowheads="1"/>
            </p:cNvSpPr>
            <p:nvPr/>
          </p:nvSpPr>
          <p:spPr bwMode="auto">
            <a:xfrm>
              <a:off x="3817381" y="1294952"/>
              <a:ext cx="322261" cy="35459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23593" name="Oval 41"/>
            <p:cNvSpPr>
              <a:spLocks noChangeArrowheads="1"/>
            </p:cNvSpPr>
            <p:nvPr/>
          </p:nvSpPr>
          <p:spPr bwMode="auto">
            <a:xfrm>
              <a:off x="3408057" y="1879445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23592" name="Oval 40"/>
            <p:cNvSpPr>
              <a:spLocks noChangeArrowheads="1"/>
            </p:cNvSpPr>
            <p:nvPr/>
          </p:nvSpPr>
          <p:spPr bwMode="auto">
            <a:xfrm>
              <a:off x="4169529" y="1879445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3591" name="Oval 39"/>
            <p:cNvSpPr>
              <a:spLocks noChangeArrowheads="1"/>
            </p:cNvSpPr>
            <p:nvPr/>
          </p:nvSpPr>
          <p:spPr bwMode="auto">
            <a:xfrm>
              <a:off x="3094892" y="2469133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3590" name="Oval 38"/>
            <p:cNvSpPr>
              <a:spLocks noChangeArrowheads="1"/>
            </p:cNvSpPr>
            <p:nvPr/>
          </p:nvSpPr>
          <p:spPr bwMode="auto">
            <a:xfrm>
              <a:off x="3669244" y="2445753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23589" name="Oval 37"/>
            <p:cNvSpPr>
              <a:spLocks noChangeArrowheads="1"/>
            </p:cNvSpPr>
            <p:nvPr/>
          </p:nvSpPr>
          <p:spPr bwMode="auto">
            <a:xfrm>
              <a:off x="3419752" y="3038039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3588" name="Oval 36"/>
            <p:cNvSpPr>
              <a:spLocks noChangeArrowheads="1"/>
            </p:cNvSpPr>
            <p:nvPr/>
          </p:nvSpPr>
          <p:spPr bwMode="auto">
            <a:xfrm>
              <a:off x="3968116" y="3032844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279412" y="2145714"/>
              <a:ext cx="183221" cy="323419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0" y="285"/>
                </a:cxn>
              </a:cxnLst>
              <a:rect l="0" t="0" r="r" b="b"/>
              <a:pathLst>
                <a:path w="162" h="285">
                  <a:moveTo>
                    <a:pt x="162" y="0"/>
                  </a:moveTo>
                  <a:lnTo>
                    <a:pt x="0" y="28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645854" y="2162599"/>
              <a:ext cx="128645" cy="289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255"/>
                </a:cxn>
              </a:cxnLst>
              <a:rect l="0" t="0" r="r" b="b"/>
              <a:pathLst>
                <a:path w="112" h="255">
                  <a:moveTo>
                    <a:pt x="0" y="0"/>
                  </a:moveTo>
                  <a:lnTo>
                    <a:pt x="112" y="25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582182" y="2721114"/>
              <a:ext cx="153334" cy="31432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277"/>
                </a:cxn>
              </a:cxnLst>
              <a:rect l="0" t="0" r="r" b="b"/>
              <a:pathLst>
                <a:path w="135" h="277">
                  <a:moveTo>
                    <a:pt x="135" y="0"/>
                  </a:moveTo>
                  <a:lnTo>
                    <a:pt x="0" y="27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929132" y="2713321"/>
              <a:ext cx="152035" cy="3260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287"/>
                </a:cxn>
              </a:cxnLst>
              <a:rect l="0" t="0" r="r" b="b"/>
              <a:pathLst>
                <a:path w="134" h="287">
                  <a:moveTo>
                    <a:pt x="0" y="0"/>
                  </a:moveTo>
                  <a:lnTo>
                    <a:pt x="134" y="28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544498" y="3582267"/>
              <a:ext cx="614635" cy="25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679254" y="1185529"/>
            <a:ext cx="1592591" cy="2531503"/>
            <a:chOff x="4755577" y="1326125"/>
            <a:chExt cx="1417689" cy="2531503"/>
          </a:xfrm>
        </p:grpSpPr>
        <p:sp>
          <p:nvSpPr>
            <p:cNvPr id="23583" name="Oval 31"/>
            <p:cNvSpPr>
              <a:spLocks noChangeArrowheads="1"/>
            </p:cNvSpPr>
            <p:nvPr/>
          </p:nvSpPr>
          <p:spPr bwMode="auto">
            <a:xfrm>
              <a:off x="5557331" y="1326125"/>
              <a:ext cx="322261" cy="35459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auto">
            <a:xfrm>
              <a:off x="5290946" y="1909319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auto">
            <a:xfrm>
              <a:off x="5029759" y="2521088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auto">
            <a:xfrm>
              <a:off x="4755577" y="3121167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auto">
            <a:xfrm>
              <a:off x="5871796" y="1892434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3578" name="Oval 26"/>
            <p:cNvSpPr>
              <a:spLocks noChangeArrowheads="1"/>
            </p:cNvSpPr>
            <p:nvPr/>
          </p:nvSpPr>
          <p:spPr bwMode="auto">
            <a:xfrm>
              <a:off x="5592416" y="2530180"/>
              <a:ext cx="301470" cy="301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3577" name="Oval 25"/>
            <p:cNvSpPr>
              <a:spLocks noChangeArrowheads="1"/>
            </p:cNvSpPr>
            <p:nvPr/>
          </p:nvSpPr>
          <p:spPr bwMode="auto">
            <a:xfrm>
              <a:off x="5267556" y="3117271"/>
              <a:ext cx="3027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5849705" y="1589796"/>
              <a:ext cx="148136" cy="290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256"/>
                </a:cxn>
              </a:cxnLst>
              <a:rect l="0" t="0" r="r" b="b"/>
              <a:pathLst>
                <a:path w="130" h="256">
                  <a:moveTo>
                    <a:pt x="0" y="0"/>
                  </a:moveTo>
                  <a:lnTo>
                    <a:pt x="130" y="256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5543037" y="2175588"/>
              <a:ext cx="187119" cy="3545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4" y="312"/>
                </a:cxn>
              </a:cxnLst>
              <a:rect l="0" t="0" r="r" b="b"/>
              <a:pathLst>
                <a:path w="164" h="312">
                  <a:moveTo>
                    <a:pt x="0" y="0"/>
                  </a:moveTo>
                  <a:lnTo>
                    <a:pt x="164" y="312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5258460" y="2800346"/>
              <a:ext cx="150735" cy="3143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276"/>
                </a:cxn>
              </a:cxnLst>
              <a:rect l="0" t="0" r="r" b="b"/>
              <a:pathLst>
                <a:path w="132" h="276">
                  <a:moveTo>
                    <a:pt x="0" y="0"/>
                  </a:moveTo>
                  <a:lnTo>
                    <a:pt x="132" y="276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4994674" y="3599152"/>
              <a:ext cx="614635" cy="25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5457274" y="1632659"/>
              <a:ext cx="158532" cy="27666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243"/>
                </a:cxn>
              </a:cxnLst>
              <a:rect l="0" t="0" r="r" b="b"/>
              <a:pathLst>
                <a:path w="139" h="243">
                  <a:moveTo>
                    <a:pt x="139" y="0"/>
                  </a:moveTo>
                  <a:lnTo>
                    <a:pt x="0" y="24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auto">
            <a:xfrm>
              <a:off x="5197386" y="2182082"/>
              <a:ext cx="153334" cy="335109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294"/>
                </a:cxn>
              </a:cxnLst>
              <a:rect l="0" t="0" r="r" b="b"/>
              <a:pathLst>
                <a:path w="135" h="294">
                  <a:moveTo>
                    <a:pt x="135" y="0"/>
                  </a:moveTo>
                  <a:lnTo>
                    <a:pt x="0" y="29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57" name="Freeform 5"/>
            <p:cNvSpPr>
              <a:spLocks/>
            </p:cNvSpPr>
            <p:nvPr/>
          </p:nvSpPr>
          <p:spPr bwMode="auto">
            <a:xfrm>
              <a:off x="4931001" y="2783460"/>
              <a:ext cx="146837" cy="33770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297"/>
                </a:cxn>
              </a:cxnLst>
              <a:rect l="0" t="0" r="r" b="b"/>
              <a:pathLst>
                <a:path w="129" h="297">
                  <a:moveTo>
                    <a:pt x="129" y="0"/>
                  </a:moveTo>
                  <a:lnTo>
                    <a:pt x="0" y="29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82729" y="1115805"/>
            <a:ext cx="1610899" cy="2601227"/>
            <a:chOff x="6506699" y="1332619"/>
            <a:chExt cx="1422887" cy="2601227"/>
          </a:xfrm>
        </p:grpSpPr>
        <p:sp>
          <p:nvSpPr>
            <p:cNvPr id="23573" name="Oval 21"/>
            <p:cNvSpPr>
              <a:spLocks noChangeArrowheads="1"/>
            </p:cNvSpPr>
            <p:nvPr/>
          </p:nvSpPr>
          <p:spPr bwMode="auto">
            <a:xfrm>
              <a:off x="7321448" y="1332619"/>
              <a:ext cx="322261" cy="35459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23572" name="Oval 20"/>
            <p:cNvSpPr>
              <a:spLocks noChangeArrowheads="1"/>
            </p:cNvSpPr>
            <p:nvPr/>
          </p:nvSpPr>
          <p:spPr bwMode="auto">
            <a:xfrm>
              <a:off x="7047266" y="1909319"/>
              <a:ext cx="3027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23571" name="Oval 19"/>
            <p:cNvSpPr>
              <a:spLocks noChangeArrowheads="1"/>
            </p:cNvSpPr>
            <p:nvPr/>
          </p:nvSpPr>
          <p:spPr bwMode="auto">
            <a:xfrm>
              <a:off x="6786078" y="2521088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3570" name="Oval 18"/>
            <p:cNvSpPr>
              <a:spLocks noChangeArrowheads="1"/>
            </p:cNvSpPr>
            <p:nvPr/>
          </p:nvSpPr>
          <p:spPr bwMode="auto">
            <a:xfrm>
              <a:off x="6506699" y="3121167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7628116" y="1892434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7350035" y="2530180"/>
              <a:ext cx="301470" cy="301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042068" y="3117271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7615121" y="1632659"/>
              <a:ext cx="120848" cy="2636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232"/>
                </a:cxn>
              </a:cxnLst>
              <a:rect l="0" t="0" r="r" b="b"/>
              <a:pathLst>
                <a:path w="106" h="232">
                  <a:moveTo>
                    <a:pt x="0" y="0"/>
                  </a:moveTo>
                  <a:lnTo>
                    <a:pt x="106" y="232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7288962" y="2182082"/>
              <a:ext cx="157232" cy="358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315"/>
                </a:cxn>
              </a:cxnLst>
              <a:rect l="0" t="0" r="r" b="b"/>
              <a:pathLst>
                <a:path w="138" h="315">
                  <a:moveTo>
                    <a:pt x="0" y="0"/>
                  </a:moveTo>
                  <a:lnTo>
                    <a:pt x="138" y="31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7023876" y="2793851"/>
              <a:ext cx="162430" cy="323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" y="285"/>
                </a:cxn>
              </a:cxnLst>
              <a:rect l="0" t="0" r="r" b="b"/>
              <a:pathLst>
                <a:path w="143" h="285">
                  <a:moveTo>
                    <a:pt x="0" y="0"/>
                  </a:moveTo>
                  <a:lnTo>
                    <a:pt x="143" y="28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7127831" y="3676669"/>
              <a:ext cx="614635" cy="25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auto">
            <a:xfrm>
              <a:off x="7213594" y="1601486"/>
              <a:ext cx="145537" cy="30783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271"/>
                </a:cxn>
              </a:cxnLst>
              <a:rect l="0" t="0" r="r" b="b"/>
              <a:pathLst>
                <a:path w="128" h="271">
                  <a:moveTo>
                    <a:pt x="128" y="0"/>
                  </a:moveTo>
                  <a:lnTo>
                    <a:pt x="0" y="271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55" name="Freeform 3"/>
            <p:cNvSpPr>
              <a:spLocks/>
            </p:cNvSpPr>
            <p:nvPr/>
          </p:nvSpPr>
          <p:spPr bwMode="auto">
            <a:xfrm>
              <a:off x="6961503" y="2198968"/>
              <a:ext cx="153334" cy="333810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294"/>
                </a:cxn>
              </a:cxnLst>
              <a:rect l="0" t="0" r="r" b="b"/>
              <a:pathLst>
                <a:path w="135" h="294">
                  <a:moveTo>
                    <a:pt x="135" y="0"/>
                  </a:moveTo>
                  <a:lnTo>
                    <a:pt x="0" y="29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554" name="Freeform 2"/>
            <p:cNvSpPr>
              <a:spLocks/>
            </p:cNvSpPr>
            <p:nvPr/>
          </p:nvSpPr>
          <p:spPr bwMode="auto">
            <a:xfrm>
              <a:off x="6674326" y="2788656"/>
              <a:ext cx="167628" cy="32861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89"/>
                </a:cxn>
              </a:cxnLst>
              <a:rect l="0" t="0" r="r" b="b"/>
              <a:pathLst>
                <a:path w="147" h="289">
                  <a:moveTo>
                    <a:pt x="147" y="0"/>
                  </a:moveTo>
                  <a:lnTo>
                    <a:pt x="0" y="289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50348" y="4413743"/>
            <a:ext cx="4572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WPL=1×2+3×2+5×2+7×2=32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WPL=1×2+3×3+5×3+7×1=33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WPL=7×3+5×3+3×2+1×1=43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WPL=1×3+3×3+5×2+7×1=29  </a:t>
            </a:r>
            <a:endParaRPr lang="zh-CN" altLang="zh-CN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EBBC08E-1D2F-42F2-9DDC-7DB5E4CC2AE2}"/>
              </a:ext>
            </a:extLst>
          </p:cNvPr>
          <p:cNvSpPr txBox="1"/>
          <p:nvPr/>
        </p:nvSpPr>
        <p:spPr>
          <a:xfrm>
            <a:off x="5533518" y="5758064"/>
            <a:ext cx="2018618" cy="491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4143404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7.7.2 </a:t>
            </a:r>
            <a:r>
              <a:rPr lang="zh-CN" altLang="zh-CN"/>
              <a:t>哈夫曼树的构造算法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981" y="651488"/>
            <a:ext cx="8712968" cy="358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）根据给定的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个权值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，对应结点构成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棵二叉树的森林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T=(T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，其中每棵二叉树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）中都只有一个带权值为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的根结点，其左、右子树均为空。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）在森林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中选取两棵结点的权值最小的子树作为左、右子树构造一棵新的二叉树，且置新的二叉树的根结点的权值为其左、右子树上根的权值之和。称为合并，每合并一次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中减少一棵二叉树。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）直到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只含一棵树为止。这棵树便是哈夫曼树。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4E27144-9190-48F4-9E65-C3F6CBAF30A7}"/>
              </a:ext>
            </a:extLst>
          </p:cNvPr>
          <p:cNvSpPr txBox="1"/>
          <p:nvPr/>
        </p:nvSpPr>
        <p:spPr>
          <a:xfrm>
            <a:off x="135615" y="4252083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W=(1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7)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来构造一棵哈夫曼树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828EBD1-7090-4D98-99EA-DAF2DA784F41}"/>
              </a:ext>
            </a:extLst>
          </p:cNvPr>
          <p:cNvGrpSpPr/>
          <p:nvPr/>
        </p:nvGrpSpPr>
        <p:grpSpPr>
          <a:xfrm>
            <a:off x="7447600" y="4174120"/>
            <a:ext cx="1235117" cy="2759220"/>
            <a:chOff x="6432135" y="1509576"/>
            <a:chExt cx="1235117" cy="2759220"/>
          </a:xfrm>
        </p:grpSpPr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F6A24F8-E988-4C21-B90F-440C2C2D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7938" y="2968174"/>
              <a:ext cx="181240" cy="369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4" y="314"/>
                </a:cxn>
              </a:cxnLst>
              <a:rect l="0" t="0" r="r" b="b"/>
              <a:pathLst>
                <a:path w="154" h="314">
                  <a:moveTo>
                    <a:pt x="0" y="0"/>
                  </a:moveTo>
                  <a:lnTo>
                    <a:pt x="154" y="31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F3AD352-C372-4882-81CB-8577CE110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540" y="1778194"/>
              <a:ext cx="194665" cy="3706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315"/>
                </a:cxn>
              </a:cxnLst>
              <a:rect l="0" t="0" r="r" b="b"/>
              <a:pathLst>
                <a:path w="165" h="315">
                  <a:moveTo>
                    <a:pt x="0" y="0"/>
                  </a:moveTo>
                  <a:lnTo>
                    <a:pt x="165" y="31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B2C8762E-7A23-44D6-A243-5D88DB7BF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6922" y="2343636"/>
              <a:ext cx="193323" cy="385468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328"/>
                </a:cxn>
              </a:cxnLst>
              <a:rect l="0" t="0" r="r" b="b"/>
              <a:pathLst>
                <a:path w="164" h="328">
                  <a:moveTo>
                    <a:pt x="164" y="0"/>
                  </a:moveTo>
                  <a:lnTo>
                    <a:pt x="0" y="328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4C04BB4B-1A15-4938-A05B-42773E6B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733" y="3007124"/>
              <a:ext cx="171842" cy="35323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300"/>
                </a:cxn>
              </a:cxnLst>
              <a:rect l="0" t="0" r="r" b="b"/>
              <a:pathLst>
                <a:path w="147" h="300">
                  <a:moveTo>
                    <a:pt x="147" y="0"/>
                  </a:moveTo>
                  <a:lnTo>
                    <a:pt x="0" y="300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184F86A3-AC14-4EF2-8D8A-83C91F3B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100" y="1751332"/>
              <a:ext cx="229571" cy="415016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0" y="353"/>
                </a:cxn>
              </a:cxnLst>
              <a:rect l="0" t="0" r="r" b="b"/>
              <a:pathLst>
                <a:path w="195" h="353">
                  <a:moveTo>
                    <a:pt x="195" y="0"/>
                  </a:moveTo>
                  <a:lnTo>
                    <a:pt x="0" y="35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Oval 25">
              <a:extLst>
                <a:ext uri="{FF2B5EF4-FFF2-40B4-BE49-F238E27FC236}">
                  <a16:creationId xmlns:a16="http://schemas.microsoft.com/office/drawing/2014/main" id="{2F65330E-36BC-4BBE-AC00-C9FCF565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064" y="1509576"/>
              <a:ext cx="353082" cy="3518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5" name="Oval 24">
              <a:extLst>
                <a:ext uri="{FF2B5EF4-FFF2-40B4-BE49-F238E27FC236}">
                  <a16:creationId xmlns:a16="http://schemas.microsoft.com/office/drawing/2014/main" id="{0B2D26C9-A596-40FB-968B-FC084E22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324" y="2096507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6" name="Oval 23">
              <a:extLst>
                <a:ext uri="{FF2B5EF4-FFF2-40B4-BE49-F238E27FC236}">
                  <a16:creationId xmlns:a16="http://schemas.microsoft.com/office/drawing/2014/main" id="{E7102F00-541C-41B9-AEB9-8D601C9A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135" y="2729104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037BEBF8-9587-4AA9-AE96-54DCD39FD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06" y="3349612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8" name="Oval 21">
              <a:extLst>
                <a:ext uri="{FF2B5EF4-FFF2-40B4-BE49-F238E27FC236}">
                  <a16:creationId xmlns:a16="http://schemas.microsoft.com/office/drawing/2014/main" id="{6DC2767D-8E90-4363-97BD-4D97AC027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135" y="2079047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Oval 20">
              <a:extLst>
                <a:ext uri="{FF2B5EF4-FFF2-40B4-BE49-F238E27FC236}">
                  <a16:creationId xmlns:a16="http://schemas.microsoft.com/office/drawing/2014/main" id="{9FF78497-EE7A-4EF7-B261-C119F8758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788" y="2707614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16E43B6E-CA03-4346-BE1B-41FFEB03E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158" y="3346926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B73F1383-74A4-4302-B73B-5A2CCACFD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0" y="2375870"/>
              <a:ext cx="179898" cy="338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3" y="288"/>
                </a:cxn>
              </a:cxnLst>
              <a:rect l="0" t="0" r="r" b="b"/>
              <a:pathLst>
                <a:path w="153" h="288">
                  <a:moveTo>
                    <a:pt x="0" y="0"/>
                  </a:moveTo>
                  <a:lnTo>
                    <a:pt x="153" y="288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CD2FC188-2194-435F-AD91-B930585E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140" y="3969286"/>
              <a:ext cx="635011" cy="299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72E5DE0-9BB0-4296-950D-07735AFFEC64}"/>
              </a:ext>
            </a:extLst>
          </p:cNvPr>
          <p:cNvGrpSpPr/>
          <p:nvPr/>
        </p:nvGrpSpPr>
        <p:grpSpPr>
          <a:xfrm>
            <a:off x="272440" y="5130986"/>
            <a:ext cx="1781522" cy="1762646"/>
            <a:chOff x="723746" y="2523610"/>
            <a:chExt cx="1781522" cy="1762646"/>
          </a:xfrm>
        </p:grpSpPr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278B83A0-51ED-4F67-8392-803FD3E52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46" y="2523610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1C7F2636-702D-4ECA-8650-FD3A01DC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93" y="2523610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549C02F2-13A4-4F17-A2D9-9E130EB89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757" y="2523610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7" name="Oval 12">
              <a:extLst>
                <a:ext uri="{FF2B5EF4-FFF2-40B4-BE49-F238E27FC236}">
                  <a16:creationId xmlns:a16="http://schemas.microsoft.com/office/drawing/2014/main" id="{045424B4-0775-4108-98AF-B3E40F5E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804" y="2523610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68" name="Text Box 4">
              <a:extLst>
                <a:ext uri="{FF2B5EF4-FFF2-40B4-BE49-F238E27FC236}">
                  <a16:creationId xmlns:a16="http://schemas.microsoft.com/office/drawing/2014/main" id="{F467301F-04B0-481A-8C51-3BFDCE2CA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151" y="3986746"/>
              <a:ext cx="635011" cy="299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78905CD-285C-4FE0-B4C6-83D158AEF951}"/>
              </a:ext>
            </a:extLst>
          </p:cNvPr>
          <p:cNvGrpSpPr/>
          <p:nvPr/>
        </p:nvGrpSpPr>
        <p:grpSpPr>
          <a:xfrm>
            <a:off x="2686429" y="4901063"/>
            <a:ext cx="1580144" cy="2044695"/>
            <a:chOff x="2842240" y="2224101"/>
            <a:chExt cx="1580144" cy="2044695"/>
          </a:xfrm>
        </p:grpSpPr>
        <p:sp>
          <p:nvSpPr>
            <p:cNvPr id="70" name="Oval 11">
              <a:extLst>
                <a:ext uri="{FF2B5EF4-FFF2-40B4-BE49-F238E27FC236}">
                  <a16:creationId xmlns:a16="http://schemas.microsoft.com/office/drawing/2014/main" id="{1F8531FC-9E0B-4404-847A-019D2978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16" y="2224101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4D7BF882-EF71-40C2-9D56-FB14E2D29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873" y="2224101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29C7C6E2-F1D4-41B8-B638-555127419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920" y="2224101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A9F375E-EDE3-43AC-BC3A-BE657D330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40" y="2859384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ADD44F04-4E73-4C84-A3FD-6AF86BF7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425" y="2848639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4ECBD02F-6EB5-4607-AD0D-B5E19C545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397" y="2506150"/>
              <a:ext cx="150362" cy="345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93"/>
                </a:cxn>
              </a:cxnLst>
              <a:rect l="0" t="0" r="r" b="b"/>
              <a:pathLst>
                <a:path w="127" h="293">
                  <a:moveTo>
                    <a:pt x="0" y="0"/>
                  </a:moveTo>
                  <a:lnTo>
                    <a:pt x="127" y="29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BFB0E35-93AB-4DAB-A5CC-0D942E500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535" y="2506150"/>
              <a:ext cx="138279" cy="35726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303"/>
                </a:cxn>
              </a:cxnLst>
              <a:rect l="0" t="0" r="r" b="b"/>
              <a:pathLst>
                <a:path w="117" h="303">
                  <a:moveTo>
                    <a:pt x="117" y="0"/>
                  </a:moveTo>
                  <a:lnTo>
                    <a:pt x="0" y="30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7" name="Text Box 3">
              <a:extLst>
                <a:ext uri="{FF2B5EF4-FFF2-40B4-BE49-F238E27FC236}">
                  <a16:creationId xmlns:a16="http://schemas.microsoft.com/office/drawing/2014/main" id="{8189F81F-97FD-46DD-9161-D1C1E6C8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303" y="3969286"/>
              <a:ext cx="635011" cy="299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D9C1DBF-C9C5-4B46-8285-5CBFC54014EA}"/>
              </a:ext>
            </a:extLst>
          </p:cNvPr>
          <p:cNvGrpSpPr/>
          <p:nvPr/>
        </p:nvGrpSpPr>
        <p:grpSpPr>
          <a:xfrm>
            <a:off x="5335694" y="4703883"/>
            <a:ext cx="1176046" cy="2189749"/>
            <a:chOff x="4833195" y="2096507"/>
            <a:chExt cx="1176046" cy="2189749"/>
          </a:xfrm>
        </p:grpSpPr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70559368-672B-43ED-BA1A-B1BCC252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132" y="2379900"/>
              <a:ext cx="136937" cy="349204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297"/>
                </a:cxn>
              </a:cxnLst>
              <a:rect l="0" t="0" r="r" b="b"/>
              <a:pathLst>
                <a:path w="117" h="297">
                  <a:moveTo>
                    <a:pt x="117" y="0"/>
                  </a:moveTo>
                  <a:lnTo>
                    <a:pt x="0" y="29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0" name="Oval 34">
              <a:extLst>
                <a:ext uri="{FF2B5EF4-FFF2-40B4-BE49-F238E27FC236}">
                  <a16:creationId xmlns:a16="http://schemas.microsoft.com/office/drawing/2014/main" id="{472FCFCE-9913-43DB-A732-20940620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286" y="2096507"/>
              <a:ext cx="311464" cy="31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81" name="Oval 33">
              <a:extLst>
                <a:ext uri="{FF2B5EF4-FFF2-40B4-BE49-F238E27FC236}">
                  <a16:creationId xmlns:a16="http://schemas.microsoft.com/office/drawing/2014/main" id="{1750D694-2D83-40F2-9482-AC5B9B11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4" y="2729104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82" name="Oval 32">
              <a:extLst>
                <a:ext uri="{FF2B5EF4-FFF2-40B4-BE49-F238E27FC236}">
                  <a16:creationId xmlns:a16="http://schemas.microsoft.com/office/drawing/2014/main" id="{6D85CAE1-68E1-400E-8D31-0328833A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195" y="3349612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3" name="Oval 31">
              <a:extLst>
                <a:ext uri="{FF2B5EF4-FFF2-40B4-BE49-F238E27FC236}">
                  <a16:creationId xmlns:a16="http://schemas.microsoft.com/office/drawing/2014/main" id="{ABED3CE3-D76C-477F-BF90-528F7CFF2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648" y="2104566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84" name="Oval 30">
              <a:extLst>
                <a:ext uri="{FF2B5EF4-FFF2-40B4-BE49-F238E27FC236}">
                  <a16:creationId xmlns:a16="http://schemas.microsoft.com/office/drawing/2014/main" id="{1CA19825-2B4A-4526-8B5E-06EB7DE7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777" y="2718359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1DA3A2D2-D71C-4A14-93B3-EF1F87B13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148" y="3346926"/>
              <a:ext cx="311464" cy="31025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ADD95A9D-BE82-40C6-B788-28A9658A3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281" y="2382586"/>
              <a:ext cx="182583" cy="346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94"/>
                </a:cxn>
              </a:cxnLst>
              <a:rect l="0" t="0" r="r" b="b"/>
              <a:pathLst>
                <a:path w="156" h="294">
                  <a:moveTo>
                    <a:pt x="0" y="0"/>
                  </a:moveTo>
                  <a:lnTo>
                    <a:pt x="156" y="29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211F2B85-BFBA-44F6-9FA6-F9EAC3CB2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203" y="3007124"/>
              <a:ext cx="144992" cy="342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291"/>
                </a:cxn>
              </a:cxnLst>
              <a:rect l="0" t="0" r="r" b="b"/>
              <a:pathLst>
                <a:path w="123" h="291">
                  <a:moveTo>
                    <a:pt x="0" y="0"/>
                  </a:moveTo>
                  <a:lnTo>
                    <a:pt x="123" y="291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8" name="Text Box 17">
              <a:extLst>
                <a:ext uri="{FF2B5EF4-FFF2-40B4-BE49-F238E27FC236}">
                  <a16:creationId xmlns:a16="http://schemas.microsoft.com/office/drawing/2014/main" id="{1A1DE7BF-48BD-4369-AD29-243F75D3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660" y="3986746"/>
              <a:ext cx="635011" cy="299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89" name="Freeform 2">
              <a:extLst>
                <a:ext uri="{FF2B5EF4-FFF2-40B4-BE49-F238E27FC236}">
                  <a16:creationId xmlns:a16="http://schemas.microsoft.com/office/drawing/2014/main" id="{21FAD226-1435-4CF9-AF7E-8D245E77F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408" y="3011153"/>
              <a:ext cx="162445" cy="33845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88"/>
                </a:cxn>
              </a:cxnLst>
              <a:rect l="0" t="0" r="r" b="b"/>
              <a:pathLst>
                <a:path w="138" h="288">
                  <a:moveTo>
                    <a:pt x="138" y="0"/>
                  </a:moveTo>
                  <a:lnTo>
                    <a:pt x="0" y="288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76672"/>
            <a:ext cx="8424936" cy="303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定理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7.3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对于具有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个叶子结点的哈夫曼树，共有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个结点。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证明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：从哈夫曼树的构造过程看出，每次合并都是将两棵二叉树合并为一个，所以哈夫曼树不存在度为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的结点，即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由二叉树的性质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可知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则结点总数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-1=2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766" y="256432"/>
            <a:ext cx="291610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zh-CN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序遍历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LNR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zh-CN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851" y="908477"/>
            <a:ext cx="2643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序遍历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访问根结点。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序遍历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928660" y="2718414"/>
            <a:ext cx="2419204" cy="2078738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96426" y="3413934"/>
            <a:ext cx="327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中序序列为：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DGB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ECF</a:t>
            </a: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928662" y="5143512"/>
            <a:ext cx="896901" cy="896901"/>
            <a:chOff x="388951" y="5103867"/>
            <a:chExt cx="896901" cy="896901"/>
          </a:xfrm>
        </p:grpSpPr>
        <p:sp>
          <p:nvSpPr>
            <p:cNvPr id="23" name="椭圆 22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70810" y="5143512"/>
            <a:ext cx="7035694" cy="1147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在一棵二叉树的中序序列中，根结点值将其序列分为前后两部分，前部分为左子树的中序序列，后部分为右子树的中序序列。</a:t>
            </a:r>
          </a:p>
        </p:txBody>
      </p:sp>
      <p:sp>
        <p:nvSpPr>
          <p:cNvPr id="27" name="右箭头 20">
            <a:extLst>
              <a:ext uri="{FF2B5EF4-FFF2-40B4-BE49-F238E27FC236}">
                <a16:creationId xmlns:a16="http://schemas.microsoft.com/office/drawing/2014/main" id="{06B06D90-9FC3-4FEB-BFD4-3C4BC935B4C3}"/>
              </a:ext>
            </a:extLst>
          </p:cNvPr>
          <p:cNvSpPr/>
          <p:nvPr/>
        </p:nvSpPr>
        <p:spPr>
          <a:xfrm>
            <a:off x="3866891" y="3440266"/>
            <a:ext cx="784578" cy="308095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9" y="0"/>
            <a:ext cx="8784976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构造哈夫曼树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采用静态数组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存储哈夫曼树，即每个数组元素存放一个结点。设计哈夫曼树中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结点类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411066"/>
            <a:ext cx="8136904" cy="5342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HummfanNode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哈夫曼树结点类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结点值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,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假设为单个字符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weight;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权值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parent;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双亲结点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HuffmanNode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左孩子结点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右孩子结点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flag;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标识是双亲的左或者右孩子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构造方法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parent=null;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getw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()//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取结点权值的方法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 weight;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BED768-07D1-4FDB-99D5-5AB0A7623E10}"/>
              </a:ext>
            </a:extLst>
          </p:cNvPr>
          <p:cNvSpPr/>
          <p:nvPr/>
        </p:nvSpPr>
        <p:spPr>
          <a:xfrm>
            <a:off x="3930768" y="98243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F71972-08AE-48D2-8CC5-908F628E60CF}"/>
              </a:ext>
            </a:extLst>
          </p:cNvPr>
          <p:cNvSpPr/>
          <p:nvPr/>
        </p:nvSpPr>
        <p:spPr>
          <a:xfrm>
            <a:off x="4788024" y="98243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weight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4A1F0E-5655-4143-92DB-5438F6C5EEDB}"/>
              </a:ext>
            </a:extLst>
          </p:cNvPr>
          <p:cNvSpPr/>
          <p:nvPr/>
        </p:nvSpPr>
        <p:spPr>
          <a:xfrm>
            <a:off x="5645280" y="98243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63BF15-DCA5-44D6-9DE8-24B182C8A178}"/>
              </a:ext>
            </a:extLst>
          </p:cNvPr>
          <p:cNvSpPr/>
          <p:nvPr/>
        </p:nvSpPr>
        <p:spPr>
          <a:xfrm>
            <a:off x="6502536" y="98243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F7313C-58F2-401B-9521-A2D866BCBFD6}"/>
              </a:ext>
            </a:extLst>
          </p:cNvPr>
          <p:cNvSpPr/>
          <p:nvPr/>
        </p:nvSpPr>
        <p:spPr>
          <a:xfrm>
            <a:off x="7359792" y="98243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ABEADB-C63A-4F66-94D1-7639E0B4741A}"/>
              </a:ext>
            </a:extLst>
          </p:cNvPr>
          <p:cNvSpPr/>
          <p:nvPr/>
        </p:nvSpPr>
        <p:spPr>
          <a:xfrm>
            <a:off x="8217048" y="98243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7309" y="100010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4565" y="1000108"/>
            <a:ext cx="970113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weight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4678" y="1000108"/>
            <a:ext cx="1012870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58220" y="1000108"/>
            <a:ext cx="1012870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1090" y="1000108"/>
            <a:ext cx="1082970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4060" y="1000108"/>
            <a:ext cx="857256" cy="4286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823" y="42949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881" y="102975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200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8596" y="2500306"/>
            <a:ext cx="1519248" cy="1636580"/>
            <a:chOff x="3357554" y="2876132"/>
            <a:chExt cx="1519248" cy="163658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936601" y="2912091"/>
              <a:ext cx="392311" cy="3805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603475" y="3691366"/>
              <a:ext cx="392311" cy="3805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4251127" y="3678186"/>
              <a:ext cx="392311" cy="3805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246054" y="3258069"/>
              <a:ext cx="189392" cy="423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93"/>
                </a:cxn>
              </a:cxnLst>
              <a:rect l="0" t="0" r="r" b="b"/>
              <a:pathLst>
                <a:path w="127" h="293">
                  <a:moveTo>
                    <a:pt x="0" y="0"/>
                  </a:moveTo>
                  <a:lnTo>
                    <a:pt x="127" y="29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841905" y="3258069"/>
              <a:ext cx="174172" cy="43824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303"/>
                </a:cxn>
              </a:cxnLst>
              <a:rect l="0" t="0" r="r" b="b"/>
              <a:pathLst>
                <a:path w="117" h="303">
                  <a:moveTo>
                    <a:pt x="117" y="0"/>
                  </a:moveTo>
                  <a:lnTo>
                    <a:pt x="0" y="30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43306" y="28761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91050" y="367188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7554" y="37147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3781" y="414338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161" y="414338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5776" y="2355720"/>
            <a:ext cx="6356184" cy="1714512"/>
            <a:chOff x="2285984" y="3429000"/>
            <a:chExt cx="5786478" cy="1714512"/>
          </a:xfrm>
        </p:grpSpPr>
        <p:sp>
          <p:nvSpPr>
            <p:cNvPr id="25" name="圆角矩形 24"/>
            <p:cNvSpPr/>
            <p:nvPr/>
          </p:nvSpPr>
          <p:spPr>
            <a:xfrm>
              <a:off x="2285984" y="4643446"/>
              <a:ext cx="2714644" cy="500066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,1,null,null,2,true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29256" y="4643446"/>
              <a:ext cx="2643206" cy="500066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,3,null,null,2,false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643306" y="3429000"/>
              <a:ext cx="2857520" cy="500066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*,4,0,1,null,*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endCxn id="25" idx="0"/>
            </p:cNvCxnSpPr>
            <p:nvPr/>
          </p:nvCxnSpPr>
          <p:spPr>
            <a:xfrm rot="10800000" flipV="1">
              <a:off x="3643306" y="3929066"/>
              <a:ext cx="857256" cy="7143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endCxn id="26" idx="0"/>
            </p:cNvCxnSpPr>
            <p:nvPr/>
          </p:nvCxnSpPr>
          <p:spPr>
            <a:xfrm>
              <a:off x="5857884" y="3929066"/>
              <a:ext cx="892975" cy="7143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右箭头 33"/>
          <p:cNvSpPr/>
          <p:nvPr/>
        </p:nvSpPr>
        <p:spPr>
          <a:xfrm>
            <a:off x="2075651" y="2928934"/>
            <a:ext cx="649264" cy="28404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7CF17A23-BD94-4908-9CC6-9A04BBFA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533223"/>
            <a:ext cx="8856984" cy="2075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weight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域存放结点的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权值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2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flag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域存放结点是否加入哈夫曼树的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标志值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表示已加入，</a:t>
            </a:r>
            <a:r>
              <a:rPr lang="en-US" altLang="zh-CN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表示未加入；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parent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域分别存放父结点，左、右孩子结点的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385" y="365919"/>
            <a:ext cx="8644759" cy="6486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HuffmanClass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哈夫曼树类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final int MAXN=100;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最多结点个数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[] w;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权值数组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str;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存放字符串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n0;	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权值个数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存放哈夫曼树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String[]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存放哈夫曼编码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HuffmanClass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构造方法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[MAXN];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String[MAXN];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w=new double[MAXN];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n0,double[]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str)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设置初始值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this.n0=n0;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=0;i&lt;n0;i++)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this.w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this.str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=str;	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{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构造哈夫曼树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CreateHCode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{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根据哈夫曼树求哈夫曼编码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DispHuffman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{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输出哈夫曼编号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50" y="559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哈夫曼树类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HuffmanClass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04664"/>
            <a:ext cx="8784976" cy="5143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CreateHT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构造哈夫曼树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Comparator&lt;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priComparator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定义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priComparator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= new Comparator&lt;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&gt;()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public int compare(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o1,HTNode o2)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用于创建小根堆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return (int)(o1.getw()-o2.getw()); }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按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weight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越小越优先</a:t>
            </a: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&lt;&gt;(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MAXN,priComparator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定义优先队列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建立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n0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个叶子结点并进队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建立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].parent=null;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双亲设置为空</a:t>
            </a: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].weight=w[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进队</a:t>
            </a: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6014290"/>
            <a:ext cx="374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存放叶子结点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607900" cy="503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=n0;i&lt;(2*n0-1)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//n0-1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次合并操作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p1=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pq.poll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</a:t>
            </a:r>
            <a:r>
              <a:rPr lang="en-US" altLang="zh-CN" sz="1800" dirty="0">
                <a:solidFill>
                  <a:srgbClr val="33CC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出队两个权值最小的结点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和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p2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p2=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pq.poll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        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建立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p1.parent=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设置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和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p2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的双亲为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p2.parent=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].weight=p1.weight+p2.weight;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求权值和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=p1;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//p1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作为双亲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的左孩子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p1.flag=true;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=p2;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//p2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作为双亲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的右孩子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p2.flag=false;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	</a:t>
            </a:r>
            <a:r>
              <a:rPr lang="en-US" altLang="zh-CN" sz="1800" dirty="0">
                <a:solidFill>
                  <a:srgbClr val="33CC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结点进队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94928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..2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-2]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个分支结点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286148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7.7.3 </a:t>
            </a:r>
            <a:r>
              <a:rPr lang="zh-CN" altLang="zh-CN"/>
              <a:t>哈夫曼编码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16994"/>
            <a:ext cx="8712968" cy="185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构造一棵哈夫曼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Huffman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规定哈夫曼树中的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左分支为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，右分支为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从根结点到每个叶子结点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所经过的分支对应的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组成的序列便为该结点对应字符的编码。这样的编码称为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哈夫曼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Huffman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编码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63122" y="2945219"/>
            <a:ext cx="1664884" cy="2571768"/>
            <a:chOff x="549662" y="3500438"/>
            <a:chExt cx="1444697" cy="2433655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386221" y="3500438"/>
              <a:ext cx="322261" cy="35459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1112039" y="4077138"/>
              <a:ext cx="3027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850851" y="4688907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0" name="Oval 18"/>
            <p:cNvSpPr>
              <a:spLocks noChangeArrowheads="1"/>
            </p:cNvSpPr>
            <p:nvPr/>
          </p:nvSpPr>
          <p:spPr bwMode="auto">
            <a:xfrm>
              <a:off x="571472" y="5288986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1692889" y="4060253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414808" y="4697999"/>
              <a:ext cx="301470" cy="301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1106841" y="5285090"/>
              <a:ext cx="301470" cy="3000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679894" y="3800478"/>
              <a:ext cx="120848" cy="2636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232"/>
                </a:cxn>
              </a:cxnLst>
              <a:rect l="0" t="0" r="r" b="b"/>
              <a:pathLst>
                <a:path w="106" h="232">
                  <a:moveTo>
                    <a:pt x="0" y="0"/>
                  </a:moveTo>
                  <a:lnTo>
                    <a:pt x="106" y="232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53735" y="4349901"/>
              <a:ext cx="157232" cy="358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315"/>
                </a:cxn>
              </a:cxnLst>
              <a:rect l="0" t="0" r="r" b="b"/>
              <a:pathLst>
                <a:path w="138" h="315">
                  <a:moveTo>
                    <a:pt x="0" y="0"/>
                  </a:moveTo>
                  <a:lnTo>
                    <a:pt x="138" y="31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88649" y="4961670"/>
              <a:ext cx="162430" cy="323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" y="285"/>
                </a:cxn>
              </a:cxnLst>
              <a:rect l="0" t="0" r="r" b="b"/>
              <a:pathLst>
                <a:path w="143" h="285">
                  <a:moveTo>
                    <a:pt x="0" y="0"/>
                  </a:moveTo>
                  <a:lnTo>
                    <a:pt x="143" y="285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49662" y="5676916"/>
              <a:ext cx="307562" cy="25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zh-CN" altLang="en-US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Freeform 4"/>
            <p:cNvSpPr>
              <a:spLocks/>
            </p:cNvSpPr>
            <p:nvPr/>
          </p:nvSpPr>
          <p:spPr bwMode="auto">
            <a:xfrm>
              <a:off x="1278367" y="3769305"/>
              <a:ext cx="145537" cy="30783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271"/>
                </a:cxn>
              </a:cxnLst>
              <a:rect l="0" t="0" r="r" b="b"/>
              <a:pathLst>
                <a:path w="128" h="271">
                  <a:moveTo>
                    <a:pt x="128" y="0"/>
                  </a:moveTo>
                  <a:lnTo>
                    <a:pt x="0" y="271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Freeform 3"/>
            <p:cNvSpPr>
              <a:spLocks/>
            </p:cNvSpPr>
            <p:nvPr/>
          </p:nvSpPr>
          <p:spPr bwMode="auto">
            <a:xfrm>
              <a:off x="1026276" y="4366787"/>
              <a:ext cx="153334" cy="333810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294"/>
                </a:cxn>
              </a:cxnLst>
              <a:rect l="0" t="0" r="r" b="b"/>
              <a:pathLst>
                <a:path w="135" h="294">
                  <a:moveTo>
                    <a:pt x="135" y="0"/>
                  </a:moveTo>
                  <a:lnTo>
                    <a:pt x="0" y="294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Freeform 2"/>
            <p:cNvSpPr>
              <a:spLocks/>
            </p:cNvSpPr>
            <p:nvPr/>
          </p:nvSpPr>
          <p:spPr bwMode="auto">
            <a:xfrm>
              <a:off x="739099" y="4956475"/>
              <a:ext cx="167628" cy="32861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89"/>
                </a:cxn>
              </a:cxnLst>
              <a:rect l="0" t="0" r="r" b="b"/>
              <a:pathLst>
                <a:path w="147" h="289">
                  <a:moveTo>
                    <a:pt x="147" y="0"/>
                  </a:moveTo>
                  <a:lnTo>
                    <a:pt x="0" y="289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071538" y="5676916"/>
              <a:ext cx="307562" cy="25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en-US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1406918" y="5029211"/>
              <a:ext cx="307562" cy="25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en-US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1683145" y="4429132"/>
              <a:ext cx="307562" cy="25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en-US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67898" y="3218114"/>
            <a:ext cx="1504960" cy="1535437"/>
            <a:chOff x="1247752" y="3630457"/>
            <a:chExt cx="1504960" cy="1535437"/>
          </a:xfrm>
        </p:grpSpPr>
        <p:sp>
          <p:nvSpPr>
            <p:cNvPr id="26" name="TextBox 25"/>
            <p:cNvSpPr txBox="1"/>
            <p:nvPr/>
          </p:nvSpPr>
          <p:spPr>
            <a:xfrm>
              <a:off x="1857356" y="3643314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38398" y="3630457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81129" y="4276731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7752" y="491967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4546" y="4254349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19269" y="48830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44008" y="3354081"/>
            <a:ext cx="2428892" cy="1402050"/>
            <a:chOff x="3428992" y="3786190"/>
            <a:chExt cx="2428892" cy="1402050"/>
          </a:xfrm>
        </p:grpSpPr>
        <p:sp>
          <p:nvSpPr>
            <p:cNvPr id="25" name="TextBox 24"/>
            <p:cNvSpPr txBox="1"/>
            <p:nvPr/>
          </p:nvSpPr>
          <p:spPr>
            <a:xfrm>
              <a:off x="4429124" y="3786190"/>
              <a:ext cx="1428760" cy="140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a: 000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b: 001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c: 01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d: 1  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>
              <a:off x="3428992" y="4286256"/>
              <a:ext cx="785818" cy="285752"/>
            </a:xfrm>
            <a:prstGeom prst="rightArrow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7504" y="5658835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Huffman</a:t>
            </a:r>
            <a:r>
              <a:rPr lang="zh-CN" altLang="zh-CN" sz="22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编码</a:t>
            </a:r>
            <a:r>
              <a:rPr lang="zh-CN" altLang="en-US" sz="22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是一种</a:t>
            </a:r>
            <a:r>
              <a:rPr lang="zh-CN" altLang="en-US" sz="2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用于无损数据压缩的权编码算法</a:t>
            </a:r>
            <a:r>
              <a:rPr lang="zh-CN" altLang="en-US" sz="22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。编码之后的字符串的平均长度、期望值降低，从而达到无损压缩数据的目的。</a:t>
            </a:r>
            <a:endParaRPr lang="en-US" altLang="zh-CN" sz="22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实质</a:t>
            </a:r>
            <a:r>
              <a:rPr lang="zh-CN" altLang="en-US" sz="2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zh-CN" sz="22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使用频率越高的采用越短的编码。</a:t>
            </a:r>
            <a:endParaRPr lang="zh-CN" altLang="en-US" sz="22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988840"/>
            <a:ext cx="7632848" cy="264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String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reverse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逆置字符串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s</a:t>
            </a:r>
            <a:endParaRPr lang="zh-CN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String t="";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()-1;i&gt;=0;i--)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608" y="332656"/>
            <a:ext cx="8678768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叶子结点才对应哈夫曼编码，用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2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）表示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叶子结点的哈夫曼编码。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193" y="76403"/>
            <a:ext cx="8072494" cy="5079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CreateHCode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根据哈夫曼树求哈夫曼编码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遍历下标从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0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到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n0-1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的叶子结点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]="";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从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ht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]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开始找双亲结点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p.parent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p.flag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//p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结点是双亲的左孩子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]+='0';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//p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结点是双亲的右孩子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]+='1';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p.parent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]=reverse(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逆置得到正向的哈夫曼编码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仿宋" pitchFamily="49" charset="-122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6200921"/>
            <a:ext cx="274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40456" y="6129483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4836" y="5129351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1" name="直接箭头连接符 10"/>
          <p:cNvCxnSpPr>
            <a:stCxn id="8" idx="7"/>
            <a:endCxn id="9" idx="3"/>
          </p:cNvCxnSpPr>
          <p:nvPr/>
        </p:nvCxnSpPr>
        <p:spPr>
          <a:xfrm rot="5400000" flipH="1" flipV="1">
            <a:off x="3827718" y="5612827"/>
            <a:ext cx="697046" cy="46180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1960" y="5772293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向根结点的方向求编码，再逆置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32656"/>
            <a:ext cx="5224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输出所有叶子结点的哈夫曼编码的算法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1196752"/>
            <a:ext cx="6858048" cy="1812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DispHuffman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</a:rPr>
              <a:t>输出哈夫曼编码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=0;i&lt;n0;i++)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].data+" "+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3089" y="3284984"/>
            <a:ext cx="7929586" cy="2939808"/>
            <a:chOff x="428628" y="2714620"/>
            <a:chExt cx="7929586" cy="2939808"/>
          </a:xfrm>
        </p:grpSpPr>
        <p:sp>
          <p:nvSpPr>
            <p:cNvPr id="7" name="TextBox 6"/>
            <p:cNvSpPr txBox="1"/>
            <p:nvPr/>
          </p:nvSpPr>
          <p:spPr>
            <a:xfrm>
              <a:off x="1571604" y="3286124"/>
              <a:ext cx="6786610" cy="2368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180000" tIns="144000" bIns="144000" rtlCol="0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．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个字符有如下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种编码方案，不是前缀编码的是（ ）。   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A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．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01,0000,0001,001,1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B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．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011,000,001,010,1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C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．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000,001,010,011,100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D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．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0,100,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110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,1110,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110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5918" y="2714620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2014</a:t>
              </a:r>
              <a:r>
                <a:rPr lang="zh-CN" altLang="en-US" sz="180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年全国硕士研究生入学统一考试题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8628" y="3786191"/>
              <a:ext cx="1000100" cy="1071569"/>
              <a:chOff x="214282" y="142852"/>
              <a:chExt cx="1000100" cy="1071569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214282" y="142852"/>
                <a:ext cx="1000100" cy="1071569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255399" y="186960"/>
                <a:ext cx="916658" cy="98335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FF0000">
                    <a:alpha val="7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296515" y="233663"/>
                <a:ext cx="834424" cy="895136"/>
              </a:xfrm>
              <a:prstGeom prst="ellipse">
                <a:avLst/>
              </a:prstGeom>
              <a:noFill/>
              <a:ln w="38100">
                <a:solidFill>
                  <a:srgbClr val="FF0000">
                    <a:alpha val="30196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gray">
              <a:xfrm>
                <a:off x="364012" y="538608"/>
                <a:ext cx="728120" cy="3139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Consolas" pitchFamily="49" charset="0"/>
                  </a:rPr>
                  <a:t>示例</a:t>
                </a:r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C1DAE6C-DF6E-4190-8B9F-29365629052A}"/>
              </a:ext>
            </a:extLst>
          </p:cNvPr>
          <p:cNvSpPr txBox="1"/>
          <p:nvPr/>
        </p:nvSpPr>
        <p:spPr>
          <a:xfrm>
            <a:off x="5302761" y="6426964"/>
            <a:ext cx="457200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7.19】</a:t>
            </a:r>
            <a:endParaRPr lang="zh-CN" altLang="en-US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34B83EAD-25F8-4089-8EBE-AE26BBA7D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137947"/>
            <a:ext cx="8914259" cy="46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任何一个字符的编码都不是同一字符集中另一个字符的编码的前缀。</a:t>
            </a:r>
          </a:p>
        </p:txBody>
      </p:sp>
      <p:sp>
        <p:nvSpPr>
          <p:cNvPr id="17" name="Rectangle 53">
            <a:extLst>
              <a:ext uri="{FF2B5EF4-FFF2-40B4-BE49-F238E27FC236}">
                <a16:creationId xmlns:a16="http://schemas.microsoft.com/office/drawing/2014/main" id="{28BBADF7-6710-4388-A792-F0085443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079" y="182383"/>
            <a:ext cx="1595309" cy="3740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前缀编码：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EB9C16B-6BC9-4DE9-B590-F70B68FC2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9" y="774818"/>
            <a:ext cx="8751928" cy="46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Huffman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编码是一种前缀码，左分支标记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，右分支标记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760BB4CE-2926-4CD7-B7D2-2C2B31C9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02469"/>
            <a:ext cx="8679920" cy="15674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从哈夫曼树的根开始，从左到右把二进制编码的每一位进行判别，若</a:t>
            </a:r>
            <a:r>
              <a:rPr lang="zh-CN" altLang="en-US" sz="2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，则选择</a:t>
            </a:r>
            <a:r>
              <a:rPr lang="zh-CN" altLang="en-US" sz="2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左分支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走向下一个结点；若</a:t>
            </a:r>
            <a:r>
              <a:rPr lang="zh-CN" altLang="en-US" sz="2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，则选择右分支走向下一个结点，</a:t>
            </a:r>
            <a:r>
              <a:rPr lang="zh-CN" altLang="en-US" sz="2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直至到达一个树叶结点</a:t>
            </a:r>
            <a:r>
              <a:rPr lang="zh-CN" altLang="en-US" sz="2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，便求得相应字符。 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3BD85F90-BC44-4892-BBC9-09BDE99E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358694"/>
            <a:ext cx="4134465" cy="3740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译码过程是编码过程的逆过程：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821" y="223085"/>
            <a:ext cx="275011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后</a:t>
            </a:r>
            <a:r>
              <a:rPr lang="zh-CN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序遍历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LRN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zh-CN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655" y="985616"/>
            <a:ext cx="2643206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后序遍历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后序遍历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043608" y="2718414"/>
            <a:ext cx="2448272" cy="2006730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60032" y="3356103"/>
            <a:ext cx="349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后序序列为：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GDBEFC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1285852" y="5143512"/>
            <a:ext cx="896901" cy="896901"/>
            <a:chOff x="388951" y="5103867"/>
            <a:chExt cx="896901" cy="896901"/>
          </a:xfrm>
        </p:grpSpPr>
        <p:sp>
          <p:nvSpPr>
            <p:cNvPr id="23" name="椭圆 22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5984" y="5214950"/>
            <a:ext cx="6534488" cy="78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在一棵二叉树的后序序列中，最后一个元素即为根结点对应的结点值。</a:t>
            </a:r>
          </a:p>
        </p:txBody>
      </p:sp>
      <p:sp>
        <p:nvSpPr>
          <p:cNvPr id="27" name="右箭头 20">
            <a:extLst>
              <a:ext uri="{FF2B5EF4-FFF2-40B4-BE49-F238E27FC236}">
                <a16:creationId xmlns:a16="http://schemas.microsoft.com/office/drawing/2014/main" id="{F97D0609-D8FE-4F68-9D68-42A8161F6DA7}"/>
              </a:ext>
            </a:extLst>
          </p:cNvPr>
          <p:cNvSpPr/>
          <p:nvPr/>
        </p:nvSpPr>
        <p:spPr>
          <a:xfrm>
            <a:off x="3825476" y="3473106"/>
            <a:ext cx="784578" cy="308095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4786346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7.8.1 </a:t>
            </a:r>
            <a:r>
              <a:rPr lang="zh-CN" altLang="zh-CN" dirty="0"/>
              <a:t>树</a:t>
            </a:r>
            <a:r>
              <a:rPr lang="zh-CN" altLang="en-US" dirty="0"/>
              <a:t>到</a:t>
            </a:r>
            <a:r>
              <a:rPr lang="zh-CN" altLang="zh-CN" dirty="0"/>
              <a:t>二叉树的转换及还原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28604"/>
            <a:ext cx="635798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二叉树与树、森林之间的转换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64579" y="2653065"/>
            <a:ext cx="4214842" cy="1157409"/>
            <a:chOff x="2000232" y="3202544"/>
            <a:chExt cx="4214842" cy="1157409"/>
          </a:xfrm>
        </p:grpSpPr>
        <p:sp>
          <p:nvSpPr>
            <p:cNvPr id="7" name="圆角矩形 6"/>
            <p:cNvSpPr/>
            <p:nvPr/>
          </p:nvSpPr>
          <p:spPr>
            <a:xfrm>
              <a:off x="2000232" y="3429000"/>
              <a:ext cx="1357322" cy="571504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一棵树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29190" y="3429000"/>
              <a:ext cx="1285884" cy="571504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二叉树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357554" y="3641726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86182" y="3202544"/>
              <a:ext cx="642942" cy="4308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7620" y="3929066"/>
              <a:ext cx="642942" cy="4308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还原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357554" y="3846515"/>
              <a:ext cx="1571636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292895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树到二叉树的转换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640960" cy="37135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加线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：在各兄弟结点之间加一连线，将其隐含的“兄－弟”关系以“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双亲－右孩子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”关系显示表示出来。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抹线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：对任意结点，除了其最左子树之外，抹掉该结点与其他子树之间的“双亲－孩子”关系。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：以树的根结点作为二叉树的根结点，将树根与其最左子树之间的“双亲－孩子”关系改为“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双亲－左孩子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”关系，且将各结点按层次排列，形成二叉树。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32755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树可以按照以下规则转换为二叉树：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4479634" y="-156966"/>
            <a:ext cx="1847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/>
          </a:p>
        </p:txBody>
      </p:sp>
      <p:grpSp>
        <p:nvGrpSpPr>
          <p:cNvPr id="80" name="组合 79"/>
          <p:cNvGrpSpPr/>
          <p:nvPr/>
        </p:nvGrpSpPr>
        <p:grpSpPr>
          <a:xfrm>
            <a:off x="357158" y="894652"/>
            <a:ext cx="1959417" cy="3096439"/>
            <a:chOff x="142844" y="1404131"/>
            <a:chExt cx="1959417" cy="3096439"/>
          </a:xfrm>
        </p:grpSpPr>
        <p:sp>
          <p:nvSpPr>
            <p:cNvPr id="12358" name="Oval 70"/>
            <p:cNvSpPr>
              <a:spLocks noChangeArrowheads="1"/>
            </p:cNvSpPr>
            <p:nvPr/>
          </p:nvSpPr>
          <p:spPr bwMode="auto">
            <a:xfrm>
              <a:off x="1215943" y="1404131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2357" name="Text Box 69"/>
            <p:cNvSpPr txBox="1">
              <a:spLocks noChangeArrowheads="1"/>
            </p:cNvSpPr>
            <p:nvPr/>
          </p:nvSpPr>
          <p:spPr bwMode="auto">
            <a:xfrm>
              <a:off x="428596" y="4152240"/>
              <a:ext cx="1494250" cy="34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）一棵树</a:t>
              </a:r>
            </a:p>
          </p:txBody>
        </p:sp>
        <p:sp>
          <p:nvSpPr>
            <p:cNvPr id="12356" name="Oval 68"/>
            <p:cNvSpPr>
              <a:spLocks noChangeArrowheads="1"/>
            </p:cNvSpPr>
            <p:nvPr/>
          </p:nvSpPr>
          <p:spPr bwMode="auto">
            <a:xfrm>
              <a:off x="653220" y="2091376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2355" name="Oval 67"/>
            <p:cNvSpPr>
              <a:spLocks noChangeArrowheads="1"/>
            </p:cNvSpPr>
            <p:nvPr/>
          </p:nvSpPr>
          <p:spPr bwMode="auto">
            <a:xfrm>
              <a:off x="1215943" y="2091376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2354" name="Oval 66"/>
            <p:cNvSpPr>
              <a:spLocks noChangeArrowheads="1"/>
            </p:cNvSpPr>
            <p:nvPr/>
          </p:nvSpPr>
          <p:spPr bwMode="auto">
            <a:xfrm>
              <a:off x="1778666" y="2091376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142844" y="2782656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2352" name="Oval 64"/>
            <p:cNvSpPr>
              <a:spLocks noChangeArrowheads="1"/>
            </p:cNvSpPr>
            <p:nvPr/>
          </p:nvSpPr>
          <p:spPr bwMode="auto">
            <a:xfrm>
              <a:off x="918521" y="2782656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2351" name="Oval 63"/>
            <p:cNvSpPr>
              <a:spLocks noChangeArrowheads="1"/>
            </p:cNvSpPr>
            <p:nvPr/>
          </p:nvSpPr>
          <p:spPr bwMode="auto">
            <a:xfrm>
              <a:off x="1481244" y="2782656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2350" name="Oval 62"/>
            <p:cNvSpPr>
              <a:spLocks noChangeArrowheads="1"/>
            </p:cNvSpPr>
            <p:nvPr/>
          </p:nvSpPr>
          <p:spPr bwMode="auto">
            <a:xfrm>
              <a:off x="630616" y="3398621"/>
              <a:ext cx="322406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2349" name="Oval 61"/>
            <p:cNvSpPr>
              <a:spLocks noChangeArrowheads="1"/>
            </p:cNvSpPr>
            <p:nvPr/>
          </p:nvSpPr>
          <p:spPr bwMode="auto">
            <a:xfrm>
              <a:off x="1193339" y="3398621"/>
              <a:ext cx="322406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2348" name="Freeform 60"/>
            <p:cNvSpPr>
              <a:spLocks/>
            </p:cNvSpPr>
            <p:nvPr/>
          </p:nvSpPr>
          <p:spPr bwMode="auto">
            <a:xfrm>
              <a:off x="856657" y="1667732"/>
              <a:ext cx="381890" cy="423644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360"/>
                </a:cxn>
              </a:cxnLst>
              <a:rect l="0" t="0" r="r" b="b"/>
              <a:pathLst>
                <a:path w="366" h="360">
                  <a:moveTo>
                    <a:pt x="366" y="0"/>
                  </a:moveTo>
                  <a:lnTo>
                    <a:pt x="0" y="360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>
              <a:off x="1375362" y="1748426"/>
              <a:ext cx="1190" cy="3335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7"/>
                </a:cxn>
              </a:cxnLst>
              <a:rect l="0" t="0" r="r" b="b"/>
              <a:pathLst>
                <a:path w="1" h="297">
                  <a:moveTo>
                    <a:pt x="0" y="0"/>
                  </a:moveTo>
                  <a:lnTo>
                    <a:pt x="1" y="29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6" name="Freeform 58"/>
            <p:cNvSpPr>
              <a:spLocks/>
            </p:cNvSpPr>
            <p:nvPr/>
          </p:nvSpPr>
          <p:spPr bwMode="auto">
            <a:xfrm>
              <a:off x="1515745" y="1671767"/>
              <a:ext cx="353338" cy="43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369"/>
                </a:cxn>
              </a:cxnLst>
              <a:rect l="0" t="0" r="r" b="b"/>
              <a:pathLst>
                <a:path w="339" h="369">
                  <a:moveTo>
                    <a:pt x="0" y="0"/>
                  </a:moveTo>
                  <a:lnTo>
                    <a:pt x="339" y="369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5" name="Freeform 57"/>
            <p:cNvSpPr>
              <a:spLocks/>
            </p:cNvSpPr>
            <p:nvPr/>
          </p:nvSpPr>
          <p:spPr bwMode="auto">
            <a:xfrm>
              <a:off x="1094595" y="2381875"/>
              <a:ext cx="165367" cy="39540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36"/>
                </a:cxn>
              </a:cxnLst>
              <a:rect l="0" t="0" r="r" b="b"/>
              <a:pathLst>
                <a:path w="159" h="336">
                  <a:moveTo>
                    <a:pt x="159" y="0"/>
                  </a:moveTo>
                  <a:lnTo>
                    <a:pt x="0" y="336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4" name="Freeform 56"/>
            <p:cNvSpPr>
              <a:spLocks/>
            </p:cNvSpPr>
            <p:nvPr/>
          </p:nvSpPr>
          <p:spPr bwMode="auto">
            <a:xfrm>
              <a:off x="1494331" y="2392634"/>
              <a:ext cx="138004" cy="3886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330"/>
                </a:cxn>
              </a:cxnLst>
              <a:rect l="0" t="0" r="r" b="b"/>
              <a:pathLst>
                <a:path w="132" h="330">
                  <a:moveTo>
                    <a:pt x="0" y="0"/>
                  </a:moveTo>
                  <a:lnTo>
                    <a:pt x="132" y="330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>
              <a:off x="806690" y="3077189"/>
              <a:ext cx="162987" cy="321432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273"/>
                </a:cxn>
              </a:cxnLst>
              <a:rect l="0" t="0" r="r" b="b"/>
              <a:pathLst>
                <a:path w="156" h="273">
                  <a:moveTo>
                    <a:pt x="156" y="0"/>
                  </a:moveTo>
                  <a:lnTo>
                    <a:pt x="0" y="273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>
              <a:off x="1200477" y="3074499"/>
              <a:ext cx="162987" cy="324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76"/>
                </a:cxn>
              </a:cxnLst>
              <a:rect l="0" t="0" r="r" b="b"/>
              <a:pathLst>
                <a:path w="156" h="276">
                  <a:moveTo>
                    <a:pt x="0" y="0"/>
                  </a:moveTo>
                  <a:lnTo>
                    <a:pt x="156" y="276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>
              <a:off x="359367" y="2375151"/>
              <a:ext cx="324785" cy="412885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0" y="351"/>
                </a:cxn>
              </a:cxnLst>
              <a:rect l="0" t="0" r="r" b="b"/>
              <a:pathLst>
                <a:path w="312" h="351">
                  <a:moveTo>
                    <a:pt x="312" y="0"/>
                  </a:moveTo>
                  <a:lnTo>
                    <a:pt x="0" y="351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00298" y="871789"/>
            <a:ext cx="1958229" cy="3064002"/>
            <a:chOff x="2479620" y="1381268"/>
            <a:chExt cx="1958229" cy="3064002"/>
          </a:xfrm>
        </p:grpSpPr>
        <p:sp>
          <p:nvSpPr>
            <p:cNvPr id="12361" name="Freeform 73"/>
            <p:cNvSpPr>
              <a:spLocks/>
            </p:cNvSpPr>
            <p:nvPr/>
          </p:nvSpPr>
          <p:spPr bwMode="auto">
            <a:xfrm>
              <a:off x="3528926" y="2933285"/>
              <a:ext cx="336682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23" y="0"/>
                </a:cxn>
              </a:cxnLst>
              <a:rect l="0" t="0" r="r" b="b"/>
              <a:pathLst>
                <a:path w="323" h="3">
                  <a:moveTo>
                    <a:pt x="0" y="3"/>
                  </a:moveTo>
                  <a:lnTo>
                    <a:pt x="323" y="0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>
              <a:off x="3229124" y="3549250"/>
              <a:ext cx="37475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3229124" y="2233936"/>
              <a:ext cx="93747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40" name="Oval 52"/>
            <p:cNvSpPr>
              <a:spLocks noChangeArrowheads="1"/>
            </p:cNvSpPr>
            <p:nvPr/>
          </p:nvSpPr>
          <p:spPr bwMode="auto">
            <a:xfrm>
              <a:off x="3552720" y="1381268"/>
              <a:ext cx="322406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2339" name="Text Box 51"/>
            <p:cNvSpPr txBox="1">
              <a:spLocks noChangeArrowheads="1"/>
            </p:cNvSpPr>
            <p:nvPr/>
          </p:nvSpPr>
          <p:spPr bwMode="auto">
            <a:xfrm>
              <a:off x="2968582" y="4098285"/>
              <a:ext cx="1171844" cy="3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）加线</a:t>
              </a:r>
            </a:p>
          </p:txBody>
        </p:sp>
        <p:sp>
          <p:nvSpPr>
            <p:cNvPr id="12338" name="Oval 50"/>
            <p:cNvSpPr>
              <a:spLocks noChangeArrowheads="1"/>
            </p:cNvSpPr>
            <p:nvPr/>
          </p:nvSpPr>
          <p:spPr bwMode="auto">
            <a:xfrm>
              <a:off x="2989997" y="2069858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2337" name="Oval 49"/>
            <p:cNvSpPr>
              <a:spLocks noChangeArrowheads="1"/>
            </p:cNvSpPr>
            <p:nvPr/>
          </p:nvSpPr>
          <p:spPr bwMode="auto">
            <a:xfrm>
              <a:off x="3552720" y="2069858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2336" name="Oval 48"/>
            <p:cNvSpPr>
              <a:spLocks noChangeArrowheads="1"/>
            </p:cNvSpPr>
            <p:nvPr/>
          </p:nvSpPr>
          <p:spPr bwMode="auto">
            <a:xfrm>
              <a:off x="4115443" y="2069858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2335" name="Oval 47"/>
            <p:cNvSpPr>
              <a:spLocks noChangeArrowheads="1"/>
            </p:cNvSpPr>
            <p:nvPr/>
          </p:nvSpPr>
          <p:spPr bwMode="auto">
            <a:xfrm>
              <a:off x="2479620" y="2759792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auto">
            <a:xfrm>
              <a:off x="3254108" y="2759792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auto">
            <a:xfrm>
              <a:off x="3816831" y="2759792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2966203" y="3377102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2331" name="Oval 43"/>
            <p:cNvSpPr>
              <a:spLocks noChangeArrowheads="1"/>
            </p:cNvSpPr>
            <p:nvPr/>
          </p:nvSpPr>
          <p:spPr bwMode="auto">
            <a:xfrm>
              <a:off x="3528926" y="3377102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>
              <a:off x="3193434" y="1644869"/>
              <a:ext cx="380701" cy="424989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360"/>
                </a:cxn>
              </a:cxnLst>
              <a:rect l="0" t="0" r="r" b="b"/>
              <a:pathLst>
                <a:path w="366" h="360">
                  <a:moveTo>
                    <a:pt x="366" y="0"/>
                  </a:moveTo>
                  <a:lnTo>
                    <a:pt x="0" y="360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auto">
            <a:xfrm>
              <a:off x="3712138" y="1726908"/>
              <a:ext cx="1190" cy="3335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7"/>
                </a:cxn>
              </a:cxnLst>
              <a:rect l="0" t="0" r="r" b="b"/>
              <a:pathLst>
                <a:path w="1" h="297">
                  <a:moveTo>
                    <a:pt x="0" y="0"/>
                  </a:moveTo>
                  <a:lnTo>
                    <a:pt x="1" y="29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auto">
            <a:xfrm>
              <a:off x="3852521" y="1648904"/>
              <a:ext cx="353338" cy="43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369"/>
                </a:cxn>
              </a:cxnLst>
              <a:rect l="0" t="0" r="r" b="b"/>
              <a:pathLst>
                <a:path w="339" h="369">
                  <a:moveTo>
                    <a:pt x="0" y="0"/>
                  </a:moveTo>
                  <a:lnTo>
                    <a:pt x="339" y="369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auto">
            <a:xfrm>
              <a:off x="3430182" y="2359012"/>
              <a:ext cx="165367" cy="39540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36"/>
                </a:cxn>
              </a:cxnLst>
              <a:rect l="0" t="0" r="r" b="b"/>
              <a:pathLst>
                <a:path w="159" h="336">
                  <a:moveTo>
                    <a:pt x="159" y="0"/>
                  </a:moveTo>
                  <a:lnTo>
                    <a:pt x="0" y="336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auto">
            <a:xfrm>
              <a:off x="3831107" y="2369771"/>
              <a:ext cx="136814" cy="3886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330"/>
                </a:cxn>
              </a:cxnLst>
              <a:rect l="0" t="0" r="r" b="b"/>
              <a:pathLst>
                <a:path w="132" h="330">
                  <a:moveTo>
                    <a:pt x="0" y="0"/>
                  </a:moveTo>
                  <a:lnTo>
                    <a:pt x="132" y="330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auto">
            <a:xfrm>
              <a:off x="3143467" y="3055671"/>
              <a:ext cx="161798" cy="321432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273"/>
                </a:cxn>
              </a:cxnLst>
              <a:rect l="0" t="0" r="r" b="b"/>
              <a:pathLst>
                <a:path w="156" h="273">
                  <a:moveTo>
                    <a:pt x="156" y="0"/>
                  </a:moveTo>
                  <a:lnTo>
                    <a:pt x="0" y="273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>
              <a:off x="3537254" y="3051636"/>
              <a:ext cx="161798" cy="3254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76"/>
                </a:cxn>
              </a:cxnLst>
              <a:rect l="0" t="0" r="r" b="b"/>
              <a:pathLst>
                <a:path w="156" h="276">
                  <a:moveTo>
                    <a:pt x="0" y="0"/>
                  </a:moveTo>
                  <a:lnTo>
                    <a:pt x="156" y="276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>
              <a:off x="2696143" y="2352287"/>
              <a:ext cx="324785" cy="412885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0" y="351"/>
                </a:cxn>
              </a:cxnLst>
              <a:rect l="0" t="0" r="r" b="b"/>
              <a:pathLst>
                <a:path w="312" h="351">
                  <a:moveTo>
                    <a:pt x="312" y="0"/>
                  </a:moveTo>
                  <a:lnTo>
                    <a:pt x="0" y="351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84284" y="854305"/>
            <a:ext cx="1959418" cy="3078124"/>
            <a:chOff x="4354570" y="1363784"/>
            <a:chExt cx="1959418" cy="3078124"/>
          </a:xfrm>
        </p:grpSpPr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5405066" y="2914456"/>
              <a:ext cx="336682" cy="134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23" y="0"/>
                </a:cxn>
              </a:cxnLst>
              <a:rect l="0" t="0" r="r" b="b"/>
              <a:pathLst>
                <a:path w="323" h="3">
                  <a:moveTo>
                    <a:pt x="0" y="3"/>
                  </a:moveTo>
                  <a:lnTo>
                    <a:pt x="323" y="0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5105264" y="3530421"/>
              <a:ext cx="37475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5105264" y="2216452"/>
              <a:ext cx="93747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427670" y="1363784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2318" name="Text Box 30"/>
            <p:cNvSpPr txBox="1">
              <a:spLocks noChangeArrowheads="1"/>
            </p:cNvSpPr>
            <p:nvPr/>
          </p:nvSpPr>
          <p:spPr bwMode="auto">
            <a:xfrm>
              <a:off x="4738093" y="4094923"/>
              <a:ext cx="1173033" cy="3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）抹线</a:t>
              </a:r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4864947" y="2052374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27670" y="2052374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990393" y="2052374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4354570" y="2742309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0247" y="2742309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692970" y="2742309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4842343" y="3359619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405066" y="3359619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5068384" y="1627385"/>
              <a:ext cx="381890" cy="424989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360"/>
                </a:cxn>
              </a:cxnLst>
              <a:rect l="0" t="0" r="r" b="b"/>
              <a:pathLst>
                <a:path w="366" h="360">
                  <a:moveTo>
                    <a:pt x="366" y="0"/>
                  </a:moveTo>
                  <a:lnTo>
                    <a:pt x="0" y="360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5306321" y="2341528"/>
              <a:ext cx="165367" cy="39540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36"/>
                </a:cxn>
              </a:cxnLst>
              <a:rect l="0" t="0" r="r" b="b"/>
              <a:pathLst>
                <a:path w="159" h="336">
                  <a:moveTo>
                    <a:pt x="159" y="0"/>
                  </a:moveTo>
                  <a:lnTo>
                    <a:pt x="0" y="336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07" name="Freeform 19"/>
            <p:cNvSpPr>
              <a:spLocks/>
            </p:cNvSpPr>
            <p:nvPr/>
          </p:nvSpPr>
          <p:spPr bwMode="auto">
            <a:xfrm>
              <a:off x="5018417" y="3038187"/>
              <a:ext cx="162987" cy="321432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273"/>
                </a:cxn>
              </a:cxnLst>
              <a:rect l="0" t="0" r="r" b="b"/>
              <a:pathLst>
                <a:path w="156" h="273">
                  <a:moveTo>
                    <a:pt x="156" y="0"/>
                  </a:moveTo>
                  <a:lnTo>
                    <a:pt x="0" y="273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4571094" y="2334803"/>
              <a:ext cx="324785" cy="412885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0" y="351"/>
                </a:cxn>
              </a:cxnLst>
              <a:rect l="0" t="0" r="r" b="b"/>
              <a:pathLst>
                <a:path w="312" h="351">
                  <a:moveTo>
                    <a:pt x="312" y="0"/>
                  </a:moveTo>
                  <a:lnTo>
                    <a:pt x="0" y="351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092441" y="142852"/>
            <a:ext cx="1247984" cy="3793316"/>
            <a:chOff x="6592375" y="652331"/>
            <a:chExt cx="1247984" cy="3793316"/>
          </a:xfrm>
        </p:grpSpPr>
        <p:sp>
          <p:nvSpPr>
            <p:cNvPr id="12363" name="Freeform 75"/>
            <p:cNvSpPr>
              <a:spLocks/>
            </p:cNvSpPr>
            <p:nvPr/>
          </p:nvSpPr>
          <p:spPr bwMode="auto">
            <a:xfrm>
              <a:off x="6858866" y="3265476"/>
              <a:ext cx="140383" cy="2555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216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135" y="216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62" name="Freeform 74"/>
            <p:cNvSpPr>
              <a:spLocks/>
            </p:cNvSpPr>
            <p:nvPr/>
          </p:nvSpPr>
          <p:spPr bwMode="auto">
            <a:xfrm>
              <a:off x="7105131" y="914587"/>
              <a:ext cx="140383" cy="236703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202"/>
                </a:cxn>
              </a:cxnLst>
              <a:rect l="0" t="0" r="r" b="b"/>
              <a:pathLst>
                <a:path w="135" h="202">
                  <a:moveTo>
                    <a:pt x="135" y="0"/>
                  </a:moveTo>
                  <a:lnTo>
                    <a:pt x="0" y="202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7194358" y="652331"/>
              <a:ext cx="322406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6681601" y="4097317"/>
              <a:ext cx="1120687" cy="34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）调整</a:t>
              </a:r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6860055" y="1143220"/>
              <a:ext cx="322406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7182461" y="1714804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7516764" y="2352287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6592375" y="1724218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6893367" y="2352287"/>
              <a:ext cx="323595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7171754" y="2962873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6606652" y="2969597"/>
              <a:ext cx="322406" cy="3456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6895746" y="3495454"/>
              <a:ext cx="323595" cy="34698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7097993" y="2026821"/>
              <a:ext cx="143952" cy="325466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76"/>
                </a:cxn>
              </a:cxnLst>
              <a:rect l="0" t="0" r="r" b="b"/>
              <a:pathLst>
                <a:path w="138" h="276">
                  <a:moveTo>
                    <a:pt x="138" y="0"/>
                  </a:moveTo>
                  <a:lnTo>
                    <a:pt x="0" y="276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163426" y="2656235"/>
              <a:ext cx="168936" cy="306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261"/>
                </a:cxn>
              </a:cxnLst>
              <a:rect l="0" t="0" r="r" b="b"/>
              <a:pathLst>
                <a:path w="162" h="261">
                  <a:moveTo>
                    <a:pt x="0" y="0"/>
                  </a:moveTo>
                  <a:lnTo>
                    <a:pt x="162" y="261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6792243" y="2648166"/>
              <a:ext cx="152280" cy="318742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71"/>
                </a:cxn>
              </a:cxnLst>
              <a:rect l="0" t="0" r="r" b="b"/>
              <a:pathLst>
                <a:path w="147" h="271">
                  <a:moveTo>
                    <a:pt x="147" y="0"/>
                  </a:moveTo>
                  <a:lnTo>
                    <a:pt x="0" y="271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92" name="Freeform 4"/>
            <p:cNvSpPr>
              <a:spLocks/>
            </p:cNvSpPr>
            <p:nvPr/>
          </p:nvSpPr>
          <p:spPr bwMode="auto">
            <a:xfrm>
              <a:off x="6785105" y="1447168"/>
              <a:ext cx="128486" cy="27301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0" y="231"/>
                </a:cxn>
              </a:cxnLst>
              <a:rect l="0" t="0" r="r" b="b"/>
              <a:pathLst>
                <a:path w="123" h="231">
                  <a:moveTo>
                    <a:pt x="123" y="0"/>
                  </a:moveTo>
                  <a:lnTo>
                    <a:pt x="0" y="231"/>
                  </a:lnTo>
                </a:path>
              </a:pathLst>
            </a:custGeom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91" name="Freeform 3"/>
            <p:cNvSpPr>
              <a:spLocks/>
            </p:cNvSpPr>
            <p:nvPr/>
          </p:nvSpPr>
          <p:spPr bwMode="auto">
            <a:xfrm>
              <a:off x="7142012" y="1433719"/>
              <a:ext cx="155849" cy="2824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40"/>
                </a:cxn>
              </a:cxnLst>
              <a:rect l="0" t="0" r="r" b="b"/>
              <a:pathLst>
                <a:path w="150" h="240">
                  <a:moveTo>
                    <a:pt x="0" y="0"/>
                  </a:moveTo>
                  <a:lnTo>
                    <a:pt x="150" y="24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90" name="Freeform 2"/>
            <p:cNvSpPr>
              <a:spLocks/>
            </p:cNvSpPr>
            <p:nvPr/>
          </p:nvSpPr>
          <p:spPr bwMode="auto">
            <a:xfrm>
              <a:off x="7447762" y="2020096"/>
              <a:ext cx="203437" cy="328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279"/>
                </a:cxn>
              </a:cxnLst>
              <a:rect l="0" t="0" r="r" b="b"/>
              <a:pathLst>
                <a:path w="195" h="279">
                  <a:moveTo>
                    <a:pt x="0" y="0"/>
                  </a:moveTo>
                  <a:lnTo>
                    <a:pt x="195" y="279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02317" y="3818226"/>
            <a:ext cx="8562171" cy="2351009"/>
            <a:chOff x="402317" y="3818226"/>
            <a:chExt cx="8562171" cy="2351009"/>
          </a:xfrm>
        </p:grpSpPr>
        <p:sp>
          <p:nvSpPr>
            <p:cNvPr id="84" name="TextBox 83"/>
            <p:cNvSpPr txBox="1"/>
            <p:nvPr/>
          </p:nvSpPr>
          <p:spPr>
            <a:xfrm>
              <a:off x="680753" y="4465427"/>
              <a:ext cx="2535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转换成的二叉树</a:t>
              </a:r>
              <a:r>
                <a:rPr lang="zh-CN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317" y="4909659"/>
              <a:ext cx="8562171" cy="125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9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根结点只有左子树而没有右子树。</a:t>
              </a:r>
            </a:p>
            <a:p>
              <a:pPr marL="342900" indent="-342900" algn="l">
                <a:lnSpc>
                  <a:spcPts val="29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左分支不变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左分支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为最左孩子）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，兄弟变成右分支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右分支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实为双亲的兄弟）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3094151" y="3818226"/>
              <a:ext cx="4800624" cy="909637"/>
            </a:xfrm>
            <a:custGeom>
              <a:avLst/>
              <a:gdLst>
                <a:gd name="connsiteX0" fmla="*/ 0 w 4824412"/>
                <a:gd name="connsiteY0" fmla="*/ 857250 h 962025"/>
                <a:gd name="connsiteX1" fmla="*/ 4038600 w 4824412"/>
                <a:gd name="connsiteY1" fmla="*/ 819150 h 962025"/>
                <a:gd name="connsiteX2" fmla="*/ 4714875 w 4824412"/>
                <a:gd name="connsiteY2" fmla="*/ 0 h 962025"/>
                <a:gd name="connsiteX0" fmla="*/ 0 w 4800618"/>
                <a:gd name="connsiteY0" fmla="*/ 857250 h 909637"/>
                <a:gd name="connsiteX1" fmla="*/ 4014806 w 4800618"/>
                <a:gd name="connsiteY1" fmla="*/ 728671 h 909637"/>
                <a:gd name="connsiteX2" fmla="*/ 4714875 w 4800618"/>
                <a:gd name="connsiteY2" fmla="*/ 0 h 909637"/>
                <a:gd name="connsiteX0" fmla="*/ 0 w 4841114"/>
                <a:gd name="connsiteY0" fmla="*/ 857250 h 909637"/>
                <a:gd name="connsiteX1" fmla="*/ 4014806 w 4841114"/>
                <a:gd name="connsiteY1" fmla="*/ 728671 h 909637"/>
                <a:gd name="connsiteX2" fmla="*/ 4786346 w 4841114"/>
                <a:gd name="connsiteY2" fmla="*/ 0 h 909637"/>
                <a:gd name="connsiteX0" fmla="*/ 0 w 4983990"/>
                <a:gd name="connsiteY0" fmla="*/ 857250 h 909637"/>
                <a:gd name="connsiteX1" fmla="*/ 4014806 w 4983990"/>
                <a:gd name="connsiteY1" fmla="*/ 728671 h 909637"/>
                <a:gd name="connsiteX2" fmla="*/ 4929222 w 4983990"/>
                <a:gd name="connsiteY2" fmla="*/ 0 h 909637"/>
                <a:gd name="connsiteX0" fmla="*/ 0 w 4841114"/>
                <a:gd name="connsiteY0" fmla="*/ 857250 h 909637"/>
                <a:gd name="connsiteX1" fmla="*/ 4014806 w 4841114"/>
                <a:gd name="connsiteY1" fmla="*/ 728671 h 909637"/>
                <a:gd name="connsiteX2" fmla="*/ 4786346 w 4841114"/>
                <a:gd name="connsiteY2" fmla="*/ 0 h 909637"/>
                <a:gd name="connsiteX0" fmla="*/ 0 w 4800624"/>
                <a:gd name="connsiteY0" fmla="*/ 857250 h 909637"/>
                <a:gd name="connsiteX1" fmla="*/ 4014806 w 4800624"/>
                <a:gd name="connsiteY1" fmla="*/ 728671 h 909637"/>
                <a:gd name="connsiteX2" fmla="*/ 4714908 w 4800624"/>
                <a:gd name="connsiteY2" fmla="*/ 0 h 90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00624" h="909637">
                  <a:moveTo>
                    <a:pt x="0" y="857250"/>
                  </a:moveTo>
                  <a:cubicBezTo>
                    <a:pt x="1626394" y="909637"/>
                    <a:pt x="3228988" y="871546"/>
                    <a:pt x="4014806" y="728671"/>
                  </a:cubicBezTo>
                  <a:cubicBezTo>
                    <a:pt x="4800624" y="585796"/>
                    <a:pt x="4769676" y="338137"/>
                    <a:pt x="4714908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4572032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一棵由树转换的二叉树还原为树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56" y="1988840"/>
            <a:ext cx="8964488" cy="32057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加线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：在各结点的双亲与该结点右链上的每个结点之间加一连线，以“双亲－孩子”关系显示表示出来。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抹线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：抹掉二叉树中所有双亲结点与其右孩子之间的“双亲－右孩子”关系。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调整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：以二叉树的根结点作为树的根结点，将各结点按层次排列，形成树。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250277"/>
            <a:ext cx="8496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一棵二叉树（由一棵树转换的）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可以按照以下规则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还原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树：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4479634" y="-156966"/>
            <a:ext cx="1847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/>
          </a:p>
        </p:txBody>
      </p:sp>
      <p:grpSp>
        <p:nvGrpSpPr>
          <p:cNvPr id="82" name="组合 81"/>
          <p:cNvGrpSpPr/>
          <p:nvPr/>
        </p:nvGrpSpPr>
        <p:grpSpPr>
          <a:xfrm>
            <a:off x="285720" y="223627"/>
            <a:ext cx="1869926" cy="3910416"/>
            <a:chOff x="285720" y="947344"/>
            <a:chExt cx="1869926" cy="3910416"/>
          </a:xfrm>
        </p:grpSpPr>
        <p:sp>
          <p:nvSpPr>
            <p:cNvPr id="10317" name="Text Box 77"/>
            <p:cNvSpPr txBox="1">
              <a:spLocks noChangeArrowheads="1"/>
            </p:cNvSpPr>
            <p:nvPr/>
          </p:nvSpPr>
          <p:spPr bwMode="auto">
            <a:xfrm>
              <a:off x="285720" y="4513626"/>
              <a:ext cx="1869926" cy="344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）一棵二叉树</a:t>
              </a:r>
            </a:p>
          </p:txBody>
        </p:sp>
        <p:sp>
          <p:nvSpPr>
            <p:cNvPr id="10314" name="Oval 74"/>
            <p:cNvSpPr>
              <a:spLocks noChangeArrowheads="1"/>
            </p:cNvSpPr>
            <p:nvPr/>
          </p:nvSpPr>
          <p:spPr bwMode="auto">
            <a:xfrm>
              <a:off x="1466028" y="947344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0312" name="Oval 72"/>
            <p:cNvSpPr>
              <a:spLocks noChangeArrowheads="1"/>
            </p:cNvSpPr>
            <p:nvPr/>
          </p:nvSpPr>
          <p:spPr bwMode="auto">
            <a:xfrm>
              <a:off x="1126041" y="1490221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>
              <a:off x="1453971" y="2057108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1792752" y="2688020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855981" y="2066445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0308" name="Oval 68"/>
            <p:cNvSpPr>
              <a:spLocks noChangeArrowheads="1"/>
            </p:cNvSpPr>
            <p:nvPr/>
          </p:nvSpPr>
          <p:spPr bwMode="auto">
            <a:xfrm>
              <a:off x="1161004" y="2688020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0307" name="Oval 67"/>
            <p:cNvSpPr>
              <a:spLocks noChangeArrowheads="1"/>
            </p:cNvSpPr>
            <p:nvPr/>
          </p:nvSpPr>
          <p:spPr bwMode="auto">
            <a:xfrm>
              <a:off x="1443121" y="3294922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0306" name="Oval 66"/>
            <p:cNvSpPr>
              <a:spLocks noChangeArrowheads="1"/>
            </p:cNvSpPr>
            <p:nvPr/>
          </p:nvSpPr>
          <p:spPr bwMode="auto">
            <a:xfrm>
              <a:off x="870448" y="3300258"/>
              <a:ext cx="326725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0305" name="Oval 65"/>
            <p:cNvSpPr>
              <a:spLocks noChangeArrowheads="1"/>
            </p:cNvSpPr>
            <p:nvPr/>
          </p:nvSpPr>
          <p:spPr bwMode="auto">
            <a:xfrm>
              <a:off x="1163416" y="3841801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1339437" y="1230120"/>
              <a:ext cx="168788" cy="26010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222"/>
                </a:cxn>
              </a:cxnLst>
              <a:rect l="0" t="0" r="r" b="b"/>
              <a:pathLst>
                <a:path w="159" h="222">
                  <a:moveTo>
                    <a:pt x="159" y="0"/>
                  </a:moveTo>
                  <a:lnTo>
                    <a:pt x="0" y="22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03" name="Freeform 63"/>
            <p:cNvSpPr>
              <a:spLocks/>
            </p:cNvSpPr>
            <p:nvPr/>
          </p:nvSpPr>
          <p:spPr bwMode="auto">
            <a:xfrm>
              <a:off x="1368372" y="2366562"/>
              <a:ext cx="145881" cy="32145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76"/>
                </a:cxn>
              </a:cxnLst>
              <a:rect l="0" t="0" r="r" b="b"/>
              <a:pathLst>
                <a:path w="138" h="276">
                  <a:moveTo>
                    <a:pt x="138" y="0"/>
                  </a:moveTo>
                  <a:lnTo>
                    <a:pt x="0" y="2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02" name="Freeform 62"/>
            <p:cNvSpPr>
              <a:spLocks/>
            </p:cNvSpPr>
            <p:nvPr/>
          </p:nvSpPr>
          <p:spPr bwMode="auto">
            <a:xfrm>
              <a:off x="1434681" y="2989470"/>
              <a:ext cx="171199" cy="305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261"/>
                </a:cxn>
              </a:cxnLst>
              <a:rect l="0" t="0" r="r" b="b"/>
              <a:pathLst>
                <a:path w="162" h="261">
                  <a:moveTo>
                    <a:pt x="0" y="0"/>
                  </a:moveTo>
                  <a:lnTo>
                    <a:pt x="162" y="261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01" name="Freeform 61"/>
            <p:cNvSpPr>
              <a:spLocks/>
            </p:cNvSpPr>
            <p:nvPr/>
          </p:nvSpPr>
          <p:spPr bwMode="auto">
            <a:xfrm>
              <a:off x="1058526" y="2981467"/>
              <a:ext cx="154320" cy="31745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71"/>
                </a:cxn>
              </a:cxnLst>
              <a:rect l="0" t="0" r="r" b="b"/>
              <a:pathLst>
                <a:path w="147" h="271">
                  <a:moveTo>
                    <a:pt x="147" y="0"/>
                  </a:moveTo>
                  <a:lnTo>
                    <a:pt x="0" y="27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00" name="Freeform 60"/>
            <p:cNvSpPr>
              <a:spLocks/>
            </p:cNvSpPr>
            <p:nvPr/>
          </p:nvSpPr>
          <p:spPr bwMode="auto">
            <a:xfrm>
              <a:off x="1159799" y="3585702"/>
              <a:ext cx="142264" cy="252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216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135" y="216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99" name="Freeform 59"/>
            <p:cNvSpPr>
              <a:spLocks/>
            </p:cNvSpPr>
            <p:nvPr/>
          </p:nvSpPr>
          <p:spPr bwMode="auto">
            <a:xfrm>
              <a:off x="1051292" y="1791672"/>
              <a:ext cx="130208" cy="269438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0" y="231"/>
                </a:cxn>
              </a:cxnLst>
              <a:rect l="0" t="0" r="r" b="b"/>
              <a:pathLst>
                <a:path w="123" h="231">
                  <a:moveTo>
                    <a:pt x="123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98" name="Freeform 58"/>
            <p:cNvSpPr>
              <a:spLocks/>
            </p:cNvSpPr>
            <p:nvPr/>
          </p:nvSpPr>
          <p:spPr bwMode="auto">
            <a:xfrm>
              <a:off x="1412980" y="1776999"/>
              <a:ext cx="157937" cy="280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40"/>
                </a:cxn>
              </a:cxnLst>
              <a:rect l="0" t="0" r="r" b="b"/>
              <a:pathLst>
                <a:path w="150" h="240">
                  <a:moveTo>
                    <a:pt x="0" y="0"/>
                  </a:moveTo>
                  <a:lnTo>
                    <a:pt x="150" y="240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1722826" y="2358559"/>
              <a:ext cx="206162" cy="3267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279"/>
                </a:cxn>
              </a:cxnLst>
              <a:rect l="0" t="0" r="r" b="b"/>
              <a:pathLst>
                <a:path w="195" h="279">
                  <a:moveTo>
                    <a:pt x="0" y="0"/>
                  </a:moveTo>
                  <a:lnTo>
                    <a:pt x="195" y="279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805497" y="214290"/>
            <a:ext cx="1310515" cy="3898411"/>
            <a:chOff x="2805497" y="938007"/>
            <a:chExt cx="1310515" cy="3898411"/>
          </a:xfrm>
        </p:grpSpPr>
        <p:sp>
          <p:nvSpPr>
            <p:cNvPr id="10316" name="Text Box 76"/>
            <p:cNvSpPr txBox="1">
              <a:spLocks noChangeArrowheads="1"/>
            </p:cNvSpPr>
            <p:nvPr/>
          </p:nvSpPr>
          <p:spPr bwMode="auto">
            <a:xfrm>
              <a:off x="2805497" y="4490951"/>
              <a:ext cx="1187541" cy="345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）加线</a:t>
              </a:r>
            </a:p>
          </p:txBody>
        </p:sp>
        <p:sp>
          <p:nvSpPr>
            <p:cNvPr id="10296" name="Oval 56"/>
            <p:cNvSpPr>
              <a:spLocks noChangeArrowheads="1"/>
            </p:cNvSpPr>
            <p:nvPr/>
          </p:nvSpPr>
          <p:spPr bwMode="auto">
            <a:xfrm>
              <a:off x="3461357" y="938007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0295" name="Oval 55"/>
            <p:cNvSpPr>
              <a:spLocks noChangeArrowheads="1"/>
            </p:cNvSpPr>
            <p:nvPr/>
          </p:nvSpPr>
          <p:spPr bwMode="auto">
            <a:xfrm>
              <a:off x="3122576" y="1480884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0294" name="Oval 54"/>
            <p:cNvSpPr>
              <a:spLocks noChangeArrowheads="1"/>
            </p:cNvSpPr>
            <p:nvPr/>
          </p:nvSpPr>
          <p:spPr bwMode="auto">
            <a:xfrm>
              <a:off x="3450506" y="2047771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0293" name="Oval 53"/>
            <p:cNvSpPr>
              <a:spLocks noChangeArrowheads="1"/>
            </p:cNvSpPr>
            <p:nvPr/>
          </p:nvSpPr>
          <p:spPr bwMode="auto">
            <a:xfrm>
              <a:off x="3789287" y="2678683"/>
              <a:ext cx="326725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0292" name="Oval 52"/>
            <p:cNvSpPr>
              <a:spLocks noChangeArrowheads="1"/>
            </p:cNvSpPr>
            <p:nvPr/>
          </p:nvSpPr>
          <p:spPr bwMode="auto">
            <a:xfrm>
              <a:off x="2852516" y="2057108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0291" name="Oval 51"/>
            <p:cNvSpPr>
              <a:spLocks noChangeArrowheads="1"/>
            </p:cNvSpPr>
            <p:nvPr/>
          </p:nvSpPr>
          <p:spPr bwMode="auto">
            <a:xfrm>
              <a:off x="3157539" y="2678683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0290" name="Oval 50"/>
            <p:cNvSpPr>
              <a:spLocks noChangeArrowheads="1"/>
            </p:cNvSpPr>
            <p:nvPr/>
          </p:nvSpPr>
          <p:spPr bwMode="auto">
            <a:xfrm>
              <a:off x="3439656" y="3285585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0289" name="Oval 49"/>
            <p:cNvSpPr>
              <a:spLocks noChangeArrowheads="1"/>
            </p:cNvSpPr>
            <p:nvPr/>
          </p:nvSpPr>
          <p:spPr bwMode="auto">
            <a:xfrm>
              <a:off x="2865778" y="3290921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0288" name="Oval 48"/>
            <p:cNvSpPr>
              <a:spLocks noChangeArrowheads="1"/>
            </p:cNvSpPr>
            <p:nvPr/>
          </p:nvSpPr>
          <p:spPr bwMode="auto">
            <a:xfrm>
              <a:off x="3159951" y="3832464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0287" name="Freeform 47"/>
            <p:cNvSpPr>
              <a:spLocks/>
            </p:cNvSpPr>
            <p:nvPr/>
          </p:nvSpPr>
          <p:spPr bwMode="auto">
            <a:xfrm>
              <a:off x="3335972" y="1220783"/>
              <a:ext cx="167582" cy="26010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222"/>
                </a:cxn>
              </a:cxnLst>
              <a:rect l="0" t="0" r="r" b="b"/>
              <a:pathLst>
                <a:path w="159" h="222">
                  <a:moveTo>
                    <a:pt x="159" y="0"/>
                  </a:moveTo>
                  <a:lnTo>
                    <a:pt x="0" y="22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6" name="Freeform 46"/>
            <p:cNvSpPr>
              <a:spLocks/>
            </p:cNvSpPr>
            <p:nvPr/>
          </p:nvSpPr>
          <p:spPr bwMode="auto">
            <a:xfrm>
              <a:off x="3364907" y="2357225"/>
              <a:ext cx="145881" cy="32145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76"/>
                </a:cxn>
              </a:cxnLst>
              <a:rect l="0" t="0" r="r" b="b"/>
              <a:pathLst>
                <a:path w="138" h="276">
                  <a:moveTo>
                    <a:pt x="138" y="0"/>
                  </a:moveTo>
                  <a:lnTo>
                    <a:pt x="0" y="2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5" name="Freeform 45"/>
            <p:cNvSpPr>
              <a:spLocks/>
            </p:cNvSpPr>
            <p:nvPr/>
          </p:nvSpPr>
          <p:spPr bwMode="auto">
            <a:xfrm>
              <a:off x="3431216" y="2980133"/>
              <a:ext cx="171199" cy="305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261"/>
                </a:cxn>
              </a:cxnLst>
              <a:rect l="0" t="0" r="r" b="b"/>
              <a:pathLst>
                <a:path w="162" h="261">
                  <a:moveTo>
                    <a:pt x="0" y="0"/>
                  </a:moveTo>
                  <a:lnTo>
                    <a:pt x="162" y="261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4" name="Freeform 44"/>
            <p:cNvSpPr>
              <a:spLocks/>
            </p:cNvSpPr>
            <p:nvPr/>
          </p:nvSpPr>
          <p:spPr bwMode="auto">
            <a:xfrm>
              <a:off x="3053855" y="2972130"/>
              <a:ext cx="155526" cy="31745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71"/>
                </a:cxn>
              </a:cxnLst>
              <a:rect l="0" t="0" r="r" b="b"/>
              <a:pathLst>
                <a:path w="147" h="271">
                  <a:moveTo>
                    <a:pt x="147" y="0"/>
                  </a:moveTo>
                  <a:lnTo>
                    <a:pt x="0" y="27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3155128" y="3576365"/>
              <a:ext cx="143469" cy="252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216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135" y="216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3047827" y="1782335"/>
              <a:ext cx="130208" cy="269438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0" y="231"/>
                </a:cxn>
              </a:cxnLst>
              <a:rect l="0" t="0" r="r" b="b"/>
              <a:pathLst>
                <a:path w="123" h="231">
                  <a:moveTo>
                    <a:pt x="123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3409515" y="1767662"/>
              <a:ext cx="157937" cy="280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40"/>
                </a:cxn>
              </a:cxnLst>
              <a:rect l="0" t="0" r="r" b="b"/>
              <a:pathLst>
                <a:path w="150" h="240">
                  <a:moveTo>
                    <a:pt x="0" y="0"/>
                  </a:moveTo>
                  <a:lnTo>
                    <a:pt x="150" y="240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3719361" y="2349222"/>
              <a:ext cx="206162" cy="3267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279"/>
                </a:cxn>
              </a:cxnLst>
              <a:rect l="0" t="0" r="r" b="b"/>
              <a:pathLst>
                <a:path w="195" h="279">
                  <a:moveTo>
                    <a:pt x="0" y="0"/>
                  </a:moveTo>
                  <a:lnTo>
                    <a:pt x="195" y="279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3640995" y="1284808"/>
              <a:ext cx="54253" cy="7562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174"/>
                </a:cxn>
                <a:cxn ang="0">
                  <a:pos x="51" y="327"/>
                </a:cxn>
                <a:cxn ang="0">
                  <a:pos x="33" y="483"/>
                </a:cxn>
                <a:cxn ang="0">
                  <a:pos x="6" y="648"/>
                </a:cxn>
              </a:cxnLst>
              <a:rect l="0" t="0" r="r" b="b"/>
              <a:pathLst>
                <a:path w="51" h="648">
                  <a:moveTo>
                    <a:pt x="0" y="0"/>
                  </a:moveTo>
                  <a:lnTo>
                    <a:pt x="33" y="174"/>
                  </a:lnTo>
                  <a:cubicBezTo>
                    <a:pt x="41" y="228"/>
                    <a:pt x="51" y="276"/>
                    <a:pt x="51" y="327"/>
                  </a:cubicBezTo>
                  <a:cubicBezTo>
                    <a:pt x="51" y="378"/>
                    <a:pt x="40" y="430"/>
                    <a:pt x="33" y="483"/>
                  </a:cubicBezTo>
                  <a:lnTo>
                    <a:pt x="6" y="6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auto">
            <a:xfrm>
              <a:off x="3327532" y="3022817"/>
              <a:ext cx="40991" cy="812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9"/>
                </a:cxn>
                <a:cxn ang="0">
                  <a:pos x="39" y="297"/>
                </a:cxn>
                <a:cxn ang="0">
                  <a:pos x="36" y="483"/>
                </a:cxn>
                <a:cxn ang="0">
                  <a:pos x="24" y="696"/>
                </a:cxn>
              </a:cxnLst>
              <a:rect l="0" t="0" r="r" b="b"/>
              <a:pathLst>
                <a:path w="39" h="696">
                  <a:moveTo>
                    <a:pt x="0" y="0"/>
                  </a:moveTo>
                  <a:lnTo>
                    <a:pt x="30" y="189"/>
                  </a:lnTo>
                  <a:lnTo>
                    <a:pt x="39" y="297"/>
                  </a:lnTo>
                  <a:lnTo>
                    <a:pt x="36" y="483"/>
                  </a:lnTo>
                  <a:lnTo>
                    <a:pt x="24" y="6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3631350" y="2391905"/>
              <a:ext cx="38580" cy="897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231"/>
                </a:cxn>
                <a:cxn ang="0">
                  <a:pos x="36" y="360"/>
                </a:cxn>
                <a:cxn ang="0">
                  <a:pos x="30" y="531"/>
                </a:cxn>
                <a:cxn ang="0">
                  <a:pos x="9" y="768"/>
                </a:cxn>
              </a:cxnLst>
              <a:rect l="0" t="0" r="r" b="b"/>
              <a:pathLst>
                <a:path w="36" h="768">
                  <a:moveTo>
                    <a:pt x="0" y="0"/>
                  </a:moveTo>
                  <a:lnTo>
                    <a:pt x="33" y="231"/>
                  </a:lnTo>
                  <a:lnTo>
                    <a:pt x="36" y="360"/>
                  </a:lnTo>
                  <a:lnTo>
                    <a:pt x="30" y="531"/>
                  </a:lnTo>
                  <a:lnTo>
                    <a:pt x="9" y="76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3742268" y="1246127"/>
              <a:ext cx="256798" cy="1440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354"/>
                </a:cxn>
                <a:cxn ang="0">
                  <a:pos x="222" y="597"/>
                </a:cxn>
                <a:cxn ang="0">
                  <a:pos x="243" y="891"/>
                </a:cxn>
                <a:cxn ang="0">
                  <a:pos x="240" y="1233"/>
                </a:cxn>
              </a:cxnLst>
              <a:rect l="0" t="0" r="r" b="b"/>
              <a:pathLst>
                <a:path w="243" h="1233">
                  <a:moveTo>
                    <a:pt x="0" y="0"/>
                  </a:moveTo>
                  <a:lnTo>
                    <a:pt x="156" y="354"/>
                  </a:lnTo>
                  <a:cubicBezTo>
                    <a:pt x="193" y="453"/>
                    <a:pt x="208" y="508"/>
                    <a:pt x="222" y="597"/>
                  </a:cubicBezTo>
                  <a:cubicBezTo>
                    <a:pt x="236" y="686"/>
                    <a:pt x="240" y="785"/>
                    <a:pt x="243" y="891"/>
                  </a:cubicBezTo>
                  <a:lnTo>
                    <a:pt x="240" y="123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694167" y="214290"/>
            <a:ext cx="1378031" cy="3881071"/>
            <a:chOff x="4515074" y="938007"/>
            <a:chExt cx="1378031" cy="3881071"/>
          </a:xfrm>
        </p:grpSpPr>
        <p:sp>
          <p:nvSpPr>
            <p:cNvPr id="10315" name="Text Box 75"/>
            <p:cNvSpPr txBox="1">
              <a:spLocks noChangeArrowheads="1"/>
            </p:cNvSpPr>
            <p:nvPr/>
          </p:nvSpPr>
          <p:spPr bwMode="auto">
            <a:xfrm>
              <a:off x="4515074" y="4473611"/>
              <a:ext cx="1188747" cy="345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）抹线</a:t>
              </a:r>
            </a:p>
          </p:txBody>
        </p:sp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>
              <a:off x="5238449" y="938007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0274" name="Oval 34"/>
            <p:cNvSpPr>
              <a:spLocks noChangeArrowheads="1"/>
            </p:cNvSpPr>
            <p:nvPr/>
          </p:nvSpPr>
          <p:spPr bwMode="auto">
            <a:xfrm>
              <a:off x="4899668" y="1480884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0273" name="Oval 33"/>
            <p:cNvSpPr>
              <a:spLocks noChangeArrowheads="1"/>
            </p:cNvSpPr>
            <p:nvPr/>
          </p:nvSpPr>
          <p:spPr bwMode="auto">
            <a:xfrm>
              <a:off x="5227599" y="2047771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>
              <a:off x="5566380" y="2678683"/>
              <a:ext cx="326725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0271" name="Oval 31"/>
            <p:cNvSpPr>
              <a:spLocks noChangeArrowheads="1"/>
            </p:cNvSpPr>
            <p:nvPr/>
          </p:nvSpPr>
          <p:spPr bwMode="auto">
            <a:xfrm>
              <a:off x="4629608" y="2057108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0270" name="Oval 30"/>
            <p:cNvSpPr>
              <a:spLocks noChangeArrowheads="1"/>
            </p:cNvSpPr>
            <p:nvPr/>
          </p:nvSpPr>
          <p:spPr bwMode="auto">
            <a:xfrm>
              <a:off x="4934632" y="2678683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0269" name="Oval 29"/>
            <p:cNvSpPr>
              <a:spLocks noChangeArrowheads="1"/>
            </p:cNvSpPr>
            <p:nvPr/>
          </p:nvSpPr>
          <p:spPr bwMode="auto">
            <a:xfrm>
              <a:off x="5216748" y="3285585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4642870" y="3290921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0267" name="Oval 27"/>
            <p:cNvSpPr>
              <a:spLocks noChangeArrowheads="1"/>
            </p:cNvSpPr>
            <p:nvPr/>
          </p:nvSpPr>
          <p:spPr bwMode="auto">
            <a:xfrm>
              <a:off x="4937043" y="3832464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5113064" y="1220783"/>
              <a:ext cx="167582" cy="26010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222"/>
                </a:cxn>
              </a:cxnLst>
              <a:rect l="0" t="0" r="r" b="b"/>
              <a:pathLst>
                <a:path w="159" h="222">
                  <a:moveTo>
                    <a:pt x="159" y="0"/>
                  </a:moveTo>
                  <a:lnTo>
                    <a:pt x="0" y="22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5141999" y="2357225"/>
              <a:ext cx="145881" cy="32145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76"/>
                </a:cxn>
              </a:cxnLst>
              <a:rect l="0" t="0" r="r" b="b"/>
              <a:pathLst>
                <a:path w="138" h="276">
                  <a:moveTo>
                    <a:pt x="138" y="0"/>
                  </a:moveTo>
                  <a:lnTo>
                    <a:pt x="0" y="2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4830948" y="2972130"/>
              <a:ext cx="155526" cy="31745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71"/>
                </a:cxn>
              </a:cxnLst>
              <a:rect l="0" t="0" r="r" b="b"/>
              <a:pathLst>
                <a:path w="147" h="271">
                  <a:moveTo>
                    <a:pt x="147" y="0"/>
                  </a:moveTo>
                  <a:lnTo>
                    <a:pt x="0" y="27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4824920" y="1782335"/>
              <a:ext cx="130208" cy="269438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0" y="231"/>
                </a:cxn>
              </a:cxnLst>
              <a:rect l="0" t="0" r="r" b="b"/>
              <a:pathLst>
                <a:path w="123" h="231">
                  <a:moveTo>
                    <a:pt x="123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5418088" y="1284808"/>
              <a:ext cx="54253" cy="7562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174"/>
                </a:cxn>
                <a:cxn ang="0">
                  <a:pos x="51" y="327"/>
                </a:cxn>
                <a:cxn ang="0">
                  <a:pos x="33" y="483"/>
                </a:cxn>
                <a:cxn ang="0">
                  <a:pos x="6" y="648"/>
                </a:cxn>
              </a:cxnLst>
              <a:rect l="0" t="0" r="r" b="b"/>
              <a:pathLst>
                <a:path w="51" h="648">
                  <a:moveTo>
                    <a:pt x="0" y="0"/>
                  </a:moveTo>
                  <a:lnTo>
                    <a:pt x="33" y="174"/>
                  </a:lnTo>
                  <a:cubicBezTo>
                    <a:pt x="41" y="228"/>
                    <a:pt x="51" y="276"/>
                    <a:pt x="51" y="327"/>
                  </a:cubicBezTo>
                  <a:cubicBezTo>
                    <a:pt x="51" y="378"/>
                    <a:pt x="40" y="430"/>
                    <a:pt x="33" y="483"/>
                  </a:cubicBezTo>
                  <a:lnTo>
                    <a:pt x="6" y="6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5104625" y="3022817"/>
              <a:ext cx="40991" cy="812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9"/>
                </a:cxn>
                <a:cxn ang="0">
                  <a:pos x="39" y="297"/>
                </a:cxn>
                <a:cxn ang="0">
                  <a:pos x="36" y="483"/>
                </a:cxn>
                <a:cxn ang="0">
                  <a:pos x="24" y="696"/>
                </a:cxn>
              </a:cxnLst>
              <a:rect l="0" t="0" r="r" b="b"/>
              <a:pathLst>
                <a:path w="39" h="696">
                  <a:moveTo>
                    <a:pt x="0" y="0"/>
                  </a:moveTo>
                  <a:lnTo>
                    <a:pt x="30" y="189"/>
                  </a:lnTo>
                  <a:lnTo>
                    <a:pt x="39" y="297"/>
                  </a:lnTo>
                  <a:lnTo>
                    <a:pt x="36" y="483"/>
                  </a:lnTo>
                  <a:lnTo>
                    <a:pt x="24" y="6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5408443" y="2391905"/>
              <a:ext cx="38580" cy="897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231"/>
                </a:cxn>
                <a:cxn ang="0">
                  <a:pos x="36" y="360"/>
                </a:cxn>
                <a:cxn ang="0">
                  <a:pos x="30" y="531"/>
                </a:cxn>
                <a:cxn ang="0">
                  <a:pos x="9" y="768"/>
                </a:cxn>
              </a:cxnLst>
              <a:rect l="0" t="0" r="r" b="b"/>
              <a:pathLst>
                <a:path w="36" h="768">
                  <a:moveTo>
                    <a:pt x="0" y="0"/>
                  </a:moveTo>
                  <a:lnTo>
                    <a:pt x="33" y="231"/>
                  </a:lnTo>
                  <a:lnTo>
                    <a:pt x="36" y="360"/>
                  </a:lnTo>
                  <a:lnTo>
                    <a:pt x="30" y="531"/>
                  </a:lnTo>
                  <a:lnTo>
                    <a:pt x="9" y="76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5519360" y="1246127"/>
              <a:ext cx="256798" cy="1440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354"/>
                </a:cxn>
                <a:cxn ang="0">
                  <a:pos x="222" y="597"/>
                </a:cxn>
                <a:cxn ang="0">
                  <a:pos x="243" y="891"/>
                </a:cxn>
                <a:cxn ang="0">
                  <a:pos x="240" y="1233"/>
                </a:cxn>
              </a:cxnLst>
              <a:rect l="0" t="0" r="r" b="b"/>
              <a:pathLst>
                <a:path w="243" h="1233">
                  <a:moveTo>
                    <a:pt x="0" y="0"/>
                  </a:moveTo>
                  <a:lnTo>
                    <a:pt x="156" y="354"/>
                  </a:lnTo>
                  <a:cubicBezTo>
                    <a:pt x="193" y="453"/>
                    <a:pt x="208" y="508"/>
                    <a:pt x="222" y="597"/>
                  </a:cubicBezTo>
                  <a:cubicBezTo>
                    <a:pt x="236" y="686"/>
                    <a:pt x="240" y="785"/>
                    <a:pt x="243" y="891"/>
                  </a:cubicBezTo>
                  <a:lnTo>
                    <a:pt x="240" y="123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515425" y="789180"/>
            <a:ext cx="1985665" cy="3298179"/>
            <a:chOff x="6515425" y="1512897"/>
            <a:chExt cx="1985665" cy="3298179"/>
          </a:xfrm>
        </p:grpSpPr>
        <p:sp>
          <p:nvSpPr>
            <p:cNvPr id="10313" name="Text Box 73"/>
            <p:cNvSpPr txBox="1">
              <a:spLocks noChangeArrowheads="1"/>
            </p:cNvSpPr>
            <p:nvPr/>
          </p:nvSpPr>
          <p:spPr bwMode="auto">
            <a:xfrm>
              <a:off x="6996470" y="4466942"/>
              <a:ext cx="1135699" cy="344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）调整</a:t>
              </a:r>
            </a:p>
          </p:txBody>
        </p:sp>
        <p:sp>
          <p:nvSpPr>
            <p:cNvPr id="10258" name="Oval 18"/>
            <p:cNvSpPr>
              <a:spLocks noChangeArrowheads="1"/>
            </p:cNvSpPr>
            <p:nvPr/>
          </p:nvSpPr>
          <p:spPr bwMode="auto">
            <a:xfrm>
              <a:off x="7602899" y="1512897"/>
              <a:ext cx="327930" cy="344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7032638" y="2195829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0256" name="Oval 16"/>
            <p:cNvSpPr>
              <a:spLocks noChangeArrowheads="1"/>
            </p:cNvSpPr>
            <p:nvPr/>
          </p:nvSpPr>
          <p:spPr bwMode="auto">
            <a:xfrm>
              <a:off x="7602899" y="2195829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8173160" y="2195829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6515425" y="2880095"/>
              <a:ext cx="327930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7301493" y="2880095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7871754" y="2880095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7009732" y="3492332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7579993" y="3492332"/>
              <a:ext cx="326725" cy="342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7238800" y="1775666"/>
              <a:ext cx="387006" cy="420163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360"/>
                </a:cxn>
              </a:cxnLst>
              <a:rect l="0" t="0" r="r" b="b"/>
              <a:pathLst>
                <a:path w="366" h="360">
                  <a:moveTo>
                    <a:pt x="366" y="0"/>
                  </a:moveTo>
                  <a:lnTo>
                    <a:pt x="0" y="36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7764453" y="1855697"/>
              <a:ext cx="1206" cy="330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7"/>
                </a:cxn>
              </a:cxnLst>
              <a:rect l="0" t="0" r="r" b="b"/>
              <a:pathLst>
                <a:path w="1" h="297">
                  <a:moveTo>
                    <a:pt x="0" y="0"/>
                  </a:moveTo>
                  <a:lnTo>
                    <a:pt x="1" y="29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7906717" y="1778333"/>
              <a:ext cx="358071" cy="430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369"/>
                </a:cxn>
              </a:cxnLst>
              <a:rect l="0" t="0" r="r" b="b"/>
              <a:pathLst>
                <a:path w="339" h="369">
                  <a:moveTo>
                    <a:pt x="0" y="0"/>
                  </a:moveTo>
                  <a:lnTo>
                    <a:pt x="339" y="36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7479926" y="2482607"/>
              <a:ext cx="167582" cy="392152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36"/>
                </a:cxn>
              </a:cxnLst>
              <a:rect l="0" t="0" r="r" b="b"/>
              <a:pathLst>
                <a:path w="159" h="336">
                  <a:moveTo>
                    <a:pt x="159" y="0"/>
                  </a:moveTo>
                  <a:lnTo>
                    <a:pt x="0" y="33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7885016" y="2493278"/>
              <a:ext cx="139853" cy="3854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330"/>
                </a:cxn>
              </a:cxnLst>
              <a:rect l="0" t="0" r="r" b="b"/>
              <a:pathLst>
                <a:path w="132" h="330">
                  <a:moveTo>
                    <a:pt x="0" y="0"/>
                  </a:moveTo>
                  <a:lnTo>
                    <a:pt x="132" y="33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auto">
            <a:xfrm>
              <a:off x="7188164" y="3173542"/>
              <a:ext cx="165171" cy="318790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273"/>
                </a:cxn>
              </a:cxnLst>
              <a:rect l="0" t="0" r="r" b="b"/>
              <a:pathLst>
                <a:path w="156" h="273">
                  <a:moveTo>
                    <a:pt x="156" y="0"/>
                  </a:moveTo>
                  <a:lnTo>
                    <a:pt x="0" y="273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3" name="Freeform 3"/>
            <p:cNvSpPr>
              <a:spLocks/>
            </p:cNvSpPr>
            <p:nvPr/>
          </p:nvSpPr>
          <p:spPr bwMode="auto">
            <a:xfrm>
              <a:off x="7587226" y="3169540"/>
              <a:ext cx="165171" cy="322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76"/>
                </a:cxn>
              </a:cxnLst>
              <a:rect l="0" t="0" r="r" b="b"/>
              <a:pathLst>
                <a:path w="156" h="276">
                  <a:moveTo>
                    <a:pt x="0" y="0"/>
                  </a:moveTo>
                  <a:lnTo>
                    <a:pt x="156" y="2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42" name="Freeform 2"/>
            <p:cNvSpPr>
              <a:spLocks/>
            </p:cNvSpPr>
            <p:nvPr/>
          </p:nvSpPr>
          <p:spPr bwMode="auto">
            <a:xfrm>
              <a:off x="6734849" y="2475938"/>
              <a:ext cx="329136" cy="409492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0" y="351"/>
                </a:cxn>
              </a:cxnLst>
              <a:rect l="0" t="0" r="r" b="b"/>
              <a:pathLst>
                <a:path w="312" h="351">
                  <a:moveTo>
                    <a:pt x="312" y="0"/>
                  </a:moveTo>
                  <a:lnTo>
                    <a:pt x="0" y="35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11560" y="4000503"/>
            <a:ext cx="7260194" cy="2000265"/>
            <a:chOff x="611560" y="4000503"/>
            <a:chExt cx="7260194" cy="2000265"/>
          </a:xfrm>
        </p:grpSpPr>
        <p:sp>
          <p:nvSpPr>
            <p:cNvPr id="86" name="TextBox 85"/>
            <p:cNvSpPr txBox="1"/>
            <p:nvPr/>
          </p:nvSpPr>
          <p:spPr>
            <a:xfrm>
              <a:off x="611560" y="4643446"/>
              <a:ext cx="2531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还原成的一棵树</a:t>
              </a:r>
              <a:r>
                <a:rPr lang="zh-CN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5786" y="5164642"/>
              <a:ext cx="7085968" cy="83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6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marL="342900" indent="-342900" algn="l">
                <a:lnSpc>
                  <a:spcPts val="26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左分支不变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左分支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为最左孩子）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，右分支变成兄弟。</a:t>
              </a:r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3071272" y="4000503"/>
              <a:ext cx="4644000" cy="871547"/>
            </a:xfrm>
            <a:custGeom>
              <a:avLst/>
              <a:gdLst>
                <a:gd name="connsiteX0" fmla="*/ 0 w 4824412"/>
                <a:gd name="connsiteY0" fmla="*/ 857250 h 962025"/>
                <a:gd name="connsiteX1" fmla="*/ 4038600 w 4824412"/>
                <a:gd name="connsiteY1" fmla="*/ 819150 h 962025"/>
                <a:gd name="connsiteX2" fmla="*/ 4714875 w 4824412"/>
                <a:gd name="connsiteY2" fmla="*/ 0 h 962025"/>
                <a:gd name="connsiteX0" fmla="*/ 0 w 4800618"/>
                <a:gd name="connsiteY0" fmla="*/ 857250 h 909637"/>
                <a:gd name="connsiteX1" fmla="*/ 4014806 w 4800618"/>
                <a:gd name="connsiteY1" fmla="*/ 728671 h 909637"/>
                <a:gd name="connsiteX2" fmla="*/ 4714875 w 4800618"/>
                <a:gd name="connsiteY2" fmla="*/ 0 h 909637"/>
                <a:gd name="connsiteX0" fmla="*/ 0 w 4841114"/>
                <a:gd name="connsiteY0" fmla="*/ 857250 h 909637"/>
                <a:gd name="connsiteX1" fmla="*/ 4014806 w 4841114"/>
                <a:gd name="connsiteY1" fmla="*/ 728671 h 909637"/>
                <a:gd name="connsiteX2" fmla="*/ 4786346 w 4841114"/>
                <a:gd name="connsiteY2" fmla="*/ 0 h 909637"/>
                <a:gd name="connsiteX0" fmla="*/ 0 w 4983990"/>
                <a:gd name="connsiteY0" fmla="*/ 857250 h 909637"/>
                <a:gd name="connsiteX1" fmla="*/ 4014806 w 4983990"/>
                <a:gd name="connsiteY1" fmla="*/ 728671 h 909637"/>
                <a:gd name="connsiteX2" fmla="*/ 4929222 w 4983990"/>
                <a:gd name="connsiteY2" fmla="*/ 0 h 909637"/>
                <a:gd name="connsiteX0" fmla="*/ 0 w 4841114"/>
                <a:gd name="connsiteY0" fmla="*/ 857250 h 909637"/>
                <a:gd name="connsiteX1" fmla="*/ 4014806 w 4841114"/>
                <a:gd name="connsiteY1" fmla="*/ 728671 h 909637"/>
                <a:gd name="connsiteX2" fmla="*/ 4786346 w 4841114"/>
                <a:gd name="connsiteY2" fmla="*/ 0 h 909637"/>
                <a:gd name="connsiteX0" fmla="*/ 0 w 4800624"/>
                <a:gd name="connsiteY0" fmla="*/ 857250 h 909637"/>
                <a:gd name="connsiteX1" fmla="*/ 4014806 w 4800624"/>
                <a:gd name="connsiteY1" fmla="*/ 728671 h 909637"/>
                <a:gd name="connsiteX2" fmla="*/ 4714908 w 4800624"/>
                <a:gd name="connsiteY2" fmla="*/ 0 h 909637"/>
                <a:gd name="connsiteX0" fmla="*/ 483395 w 5253071"/>
                <a:gd name="connsiteY0" fmla="*/ 857250 h 878686"/>
                <a:gd name="connsiteX1" fmla="*/ 669134 w 5253071"/>
                <a:gd name="connsiteY1" fmla="*/ 857256 h 878686"/>
                <a:gd name="connsiteX2" fmla="*/ 4498201 w 5253071"/>
                <a:gd name="connsiteY2" fmla="*/ 728671 h 878686"/>
                <a:gd name="connsiteX3" fmla="*/ 5198303 w 5253071"/>
                <a:gd name="connsiteY3" fmla="*/ 0 h 878686"/>
                <a:gd name="connsiteX0" fmla="*/ 0 w 4769676"/>
                <a:gd name="connsiteY0" fmla="*/ 857250 h 871547"/>
                <a:gd name="connsiteX1" fmla="*/ 185739 w 4769676"/>
                <a:gd name="connsiteY1" fmla="*/ 857256 h 871547"/>
                <a:gd name="connsiteX2" fmla="*/ 4014806 w 4769676"/>
                <a:gd name="connsiteY2" fmla="*/ 728671 h 871547"/>
                <a:gd name="connsiteX3" fmla="*/ 4714908 w 4769676"/>
                <a:gd name="connsiteY3" fmla="*/ 0 h 87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676" h="871547">
                  <a:moveTo>
                    <a:pt x="0" y="857250"/>
                  </a:moveTo>
                  <a:cubicBezTo>
                    <a:pt x="2383" y="854868"/>
                    <a:pt x="197657" y="854862"/>
                    <a:pt x="185739" y="857256"/>
                  </a:cubicBezTo>
                  <a:cubicBezTo>
                    <a:pt x="854873" y="835826"/>
                    <a:pt x="3259945" y="871547"/>
                    <a:pt x="4014806" y="728671"/>
                  </a:cubicBezTo>
                  <a:cubicBezTo>
                    <a:pt x="4769668" y="585795"/>
                    <a:pt x="4769676" y="338137"/>
                    <a:pt x="4714908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60648"/>
            <a:ext cx="5429288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7.8.2 </a:t>
            </a:r>
            <a:r>
              <a:rPr lang="zh-CN" altLang="en-US"/>
              <a:t>森林到</a:t>
            </a:r>
            <a:r>
              <a:rPr lang="zh-CN" altLang="zh-CN"/>
              <a:t>二叉树的转换及还原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47664" y="1052736"/>
            <a:ext cx="4214842" cy="1126632"/>
            <a:chOff x="2000232" y="3202544"/>
            <a:chExt cx="4214842" cy="1126632"/>
          </a:xfrm>
        </p:grpSpPr>
        <p:sp>
          <p:nvSpPr>
            <p:cNvPr id="7" name="圆角矩形 6"/>
            <p:cNvSpPr/>
            <p:nvPr/>
          </p:nvSpPr>
          <p:spPr>
            <a:xfrm>
              <a:off x="2000232" y="3429000"/>
              <a:ext cx="1357322" cy="571504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森林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29190" y="3429000"/>
              <a:ext cx="1285884" cy="571504"/>
            </a:xfrm>
            <a:prstGeom prst="roundRect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二叉树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357554" y="3641726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86182" y="3202544"/>
              <a:ext cx="64294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转换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57620" y="3929066"/>
              <a:ext cx="64294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还原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357554" y="3846515"/>
              <a:ext cx="1571636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5B64D901-EA2F-47A1-ADAF-610138EBA63C}"/>
              </a:ext>
            </a:extLst>
          </p:cNvPr>
          <p:cNvSpPr txBox="1"/>
          <p:nvPr/>
        </p:nvSpPr>
        <p:spPr>
          <a:xfrm>
            <a:off x="252660" y="2239726"/>
            <a:ext cx="292895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森林转换为二叉树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46D66EB-4331-44C2-91C8-A1DD0142CC82}"/>
              </a:ext>
            </a:extLst>
          </p:cNvPr>
          <p:cNvSpPr txBox="1"/>
          <p:nvPr/>
        </p:nvSpPr>
        <p:spPr>
          <a:xfrm>
            <a:off x="285720" y="2937222"/>
            <a:ext cx="7774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含有两棵或两棵以上树的森林可以按照以下规则转换为二叉树：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C1210E82-CB03-4404-A7CB-DFE7A5105213}"/>
              </a:ext>
            </a:extLst>
          </p:cNvPr>
          <p:cNvSpPr txBox="1"/>
          <p:nvPr/>
        </p:nvSpPr>
        <p:spPr>
          <a:xfrm>
            <a:off x="179512" y="3450763"/>
            <a:ext cx="8712968" cy="33153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just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转换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将森林中的每一棵树转换成二叉树，设转换成的二叉树为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2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连接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将各棵转换后的二叉树的根结点相连。</a:t>
            </a:r>
          </a:p>
          <a:p>
            <a:pPr marL="342900" indent="-342900" algn="just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调整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的根结点作为整个二叉树的根结点，将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的根结点作为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的根结点的右孩子，将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的根结点作为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的根结点的右孩子，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，如此这样得到一棵二叉树，即为该森林转换得到的二叉树。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6" name="Rectangle 94"/>
          <p:cNvSpPr>
            <a:spLocks noChangeArrowheads="1"/>
          </p:cNvSpPr>
          <p:nvPr/>
        </p:nvSpPr>
        <p:spPr bwMode="auto">
          <a:xfrm>
            <a:off x="4479634" y="-156966"/>
            <a:ext cx="1847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/>
          </a:p>
        </p:txBody>
      </p:sp>
      <p:grpSp>
        <p:nvGrpSpPr>
          <p:cNvPr id="102" name="组合 101"/>
          <p:cNvGrpSpPr/>
          <p:nvPr/>
        </p:nvGrpSpPr>
        <p:grpSpPr>
          <a:xfrm>
            <a:off x="214282" y="642918"/>
            <a:ext cx="2747478" cy="1643710"/>
            <a:chOff x="142844" y="1270253"/>
            <a:chExt cx="2747478" cy="1643710"/>
          </a:xfrm>
        </p:grpSpPr>
        <p:sp>
          <p:nvSpPr>
            <p:cNvPr id="8280" name="Freeform 88"/>
            <p:cNvSpPr>
              <a:spLocks/>
            </p:cNvSpPr>
            <p:nvPr/>
          </p:nvSpPr>
          <p:spPr bwMode="auto">
            <a:xfrm>
              <a:off x="285720" y="1515887"/>
              <a:ext cx="300202" cy="540184"/>
            </a:xfrm>
            <a:custGeom>
              <a:avLst/>
              <a:gdLst/>
              <a:ahLst/>
              <a:cxnLst>
                <a:cxn ang="0">
                  <a:pos x="315" y="0"/>
                </a:cxn>
                <a:cxn ang="0">
                  <a:pos x="0" y="412"/>
                </a:cxn>
              </a:cxnLst>
              <a:rect l="0" t="0" r="r" b="b"/>
              <a:pathLst>
                <a:path w="315" h="412">
                  <a:moveTo>
                    <a:pt x="315" y="0"/>
                  </a:moveTo>
                  <a:lnTo>
                    <a:pt x="0" y="4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9" name="Freeform 87"/>
            <p:cNvSpPr>
              <a:spLocks/>
            </p:cNvSpPr>
            <p:nvPr/>
          </p:nvSpPr>
          <p:spPr bwMode="auto">
            <a:xfrm>
              <a:off x="715316" y="1592201"/>
              <a:ext cx="10783" cy="42568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387"/>
                </a:cxn>
              </a:cxnLst>
              <a:rect l="0" t="0" r="r" b="b"/>
              <a:pathLst>
                <a:path w="13" h="387">
                  <a:moveTo>
                    <a:pt x="13" y="0"/>
                  </a:moveTo>
                  <a:lnTo>
                    <a:pt x="0" y="3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8" name="Freeform 86"/>
            <p:cNvSpPr>
              <a:spLocks/>
            </p:cNvSpPr>
            <p:nvPr/>
          </p:nvSpPr>
          <p:spPr bwMode="auto">
            <a:xfrm>
              <a:off x="852127" y="1526590"/>
              <a:ext cx="292117" cy="4864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443"/>
                </a:cxn>
              </a:cxnLst>
              <a:rect l="0" t="0" r="r" b="b"/>
              <a:pathLst>
                <a:path w="323" h="443">
                  <a:moveTo>
                    <a:pt x="0" y="0"/>
                  </a:moveTo>
                  <a:lnTo>
                    <a:pt x="323" y="4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7" name="Freeform 85"/>
            <p:cNvSpPr>
              <a:spLocks/>
            </p:cNvSpPr>
            <p:nvPr/>
          </p:nvSpPr>
          <p:spPr bwMode="auto">
            <a:xfrm>
              <a:off x="2184535" y="1607410"/>
              <a:ext cx="189190" cy="44476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404"/>
                </a:cxn>
              </a:cxnLst>
              <a:rect l="0" t="0" r="r" b="b"/>
              <a:pathLst>
                <a:path w="210" h="404">
                  <a:moveTo>
                    <a:pt x="210" y="0"/>
                  </a:moveTo>
                  <a:lnTo>
                    <a:pt x="0" y="40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3" name="Freeform 81"/>
            <p:cNvSpPr>
              <a:spLocks/>
            </p:cNvSpPr>
            <p:nvPr/>
          </p:nvSpPr>
          <p:spPr bwMode="auto">
            <a:xfrm>
              <a:off x="2571736" y="1556005"/>
              <a:ext cx="195073" cy="52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412"/>
                </a:cxn>
              </a:cxnLst>
              <a:rect l="0" t="0" r="r" b="b"/>
              <a:pathLst>
                <a:path w="202" h="412">
                  <a:moveTo>
                    <a:pt x="0" y="0"/>
                  </a:moveTo>
                  <a:lnTo>
                    <a:pt x="202" y="4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1" name="Freeform 79"/>
            <p:cNvSpPr>
              <a:spLocks/>
            </p:cNvSpPr>
            <p:nvPr/>
          </p:nvSpPr>
          <p:spPr bwMode="auto">
            <a:xfrm>
              <a:off x="1675029" y="1608470"/>
              <a:ext cx="13724" cy="46622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25"/>
                </a:cxn>
              </a:cxnLst>
              <a:rect l="0" t="0" r="r" b="b"/>
              <a:pathLst>
                <a:path w="14" h="425">
                  <a:moveTo>
                    <a:pt x="14" y="0"/>
                  </a:moveTo>
                  <a:lnTo>
                    <a:pt x="0" y="42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0" name="Oval 78"/>
            <p:cNvSpPr>
              <a:spLocks noChangeArrowheads="1"/>
            </p:cNvSpPr>
            <p:nvPr/>
          </p:nvSpPr>
          <p:spPr bwMode="auto">
            <a:xfrm>
              <a:off x="560435" y="1270253"/>
              <a:ext cx="326427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269" name="Oval 77"/>
            <p:cNvSpPr>
              <a:spLocks noChangeArrowheads="1"/>
            </p:cNvSpPr>
            <p:nvPr/>
          </p:nvSpPr>
          <p:spPr bwMode="auto">
            <a:xfrm>
              <a:off x="142844" y="2015211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268" name="Oval 76"/>
            <p:cNvSpPr>
              <a:spLocks noChangeArrowheads="1"/>
            </p:cNvSpPr>
            <p:nvPr/>
          </p:nvSpPr>
          <p:spPr bwMode="auto">
            <a:xfrm>
              <a:off x="563376" y="2015211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267" name="Oval 75"/>
            <p:cNvSpPr>
              <a:spLocks noChangeArrowheads="1"/>
            </p:cNvSpPr>
            <p:nvPr/>
          </p:nvSpPr>
          <p:spPr bwMode="auto">
            <a:xfrm>
              <a:off x="1010374" y="2015211"/>
              <a:ext cx="326427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266" name="Oval 74"/>
            <p:cNvSpPr>
              <a:spLocks noChangeArrowheads="1"/>
            </p:cNvSpPr>
            <p:nvPr/>
          </p:nvSpPr>
          <p:spPr bwMode="auto">
            <a:xfrm>
              <a:off x="1522109" y="1270253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265" name="Oval 73"/>
            <p:cNvSpPr>
              <a:spLocks noChangeArrowheads="1"/>
            </p:cNvSpPr>
            <p:nvPr/>
          </p:nvSpPr>
          <p:spPr bwMode="auto">
            <a:xfrm>
              <a:off x="1524069" y="2014019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8264" name="Oval 72"/>
            <p:cNvSpPr>
              <a:spLocks noChangeArrowheads="1"/>
            </p:cNvSpPr>
            <p:nvPr/>
          </p:nvSpPr>
          <p:spPr bwMode="auto">
            <a:xfrm>
              <a:off x="2312949" y="1270253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263" name="Oval 71"/>
            <p:cNvSpPr>
              <a:spLocks noChangeArrowheads="1"/>
            </p:cNvSpPr>
            <p:nvPr/>
          </p:nvSpPr>
          <p:spPr bwMode="auto">
            <a:xfrm>
              <a:off x="2058081" y="2014019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8262" name="Oval 70"/>
            <p:cNvSpPr>
              <a:spLocks noChangeArrowheads="1"/>
            </p:cNvSpPr>
            <p:nvPr/>
          </p:nvSpPr>
          <p:spPr bwMode="auto">
            <a:xfrm>
              <a:off x="2563895" y="2012826"/>
              <a:ext cx="326427" cy="3446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8245" name="Text Box 53"/>
            <p:cNvSpPr txBox="1">
              <a:spLocks noChangeArrowheads="1"/>
            </p:cNvSpPr>
            <p:nvPr/>
          </p:nvSpPr>
          <p:spPr bwMode="auto">
            <a:xfrm>
              <a:off x="887607" y="2571744"/>
              <a:ext cx="1371892" cy="34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）森林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643437" y="2857496"/>
            <a:ext cx="2523202" cy="3105009"/>
            <a:chOff x="6739749" y="641832"/>
            <a:chExt cx="2523202" cy="3105009"/>
          </a:xfrm>
        </p:grpSpPr>
        <p:sp>
          <p:nvSpPr>
            <p:cNvPr id="8272" name="Freeform 80"/>
            <p:cNvSpPr>
              <a:spLocks/>
            </p:cNvSpPr>
            <p:nvPr/>
          </p:nvSpPr>
          <p:spPr bwMode="auto">
            <a:xfrm>
              <a:off x="8087608" y="2122792"/>
              <a:ext cx="133315" cy="25994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37"/>
                </a:cxn>
              </a:cxnLst>
              <a:rect l="0" t="0" r="r" b="b"/>
              <a:pathLst>
                <a:path w="147" h="237">
                  <a:moveTo>
                    <a:pt x="147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61" name="Oval 69"/>
            <p:cNvSpPr>
              <a:spLocks noChangeArrowheads="1"/>
            </p:cNvSpPr>
            <p:nvPr/>
          </p:nvSpPr>
          <p:spPr bwMode="auto">
            <a:xfrm>
              <a:off x="7269091" y="641832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260" name="Oval 68"/>
            <p:cNvSpPr>
              <a:spLocks noChangeArrowheads="1"/>
            </p:cNvSpPr>
            <p:nvPr/>
          </p:nvSpPr>
          <p:spPr bwMode="auto">
            <a:xfrm>
              <a:off x="6756415" y="1152179"/>
              <a:ext cx="324466" cy="3446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259" name="Oval 67"/>
            <p:cNvSpPr>
              <a:spLocks noChangeArrowheads="1"/>
            </p:cNvSpPr>
            <p:nvPr/>
          </p:nvSpPr>
          <p:spPr bwMode="auto">
            <a:xfrm>
              <a:off x="7736675" y="1152179"/>
              <a:ext cx="325446" cy="3446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258" name="Freeform 66"/>
            <p:cNvSpPr>
              <a:spLocks/>
            </p:cNvSpPr>
            <p:nvPr/>
          </p:nvSpPr>
          <p:spPr bwMode="auto">
            <a:xfrm>
              <a:off x="7592577" y="875542"/>
              <a:ext cx="280354" cy="268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245"/>
                </a:cxn>
              </a:cxnLst>
              <a:rect l="0" t="0" r="r" b="b"/>
              <a:pathLst>
                <a:path w="310" h="245">
                  <a:moveTo>
                    <a:pt x="0" y="0"/>
                  </a:moveTo>
                  <a:lnTo>
                    <a:pt x="310" y="24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57" name="Freeform 65"/>
            <p:cNvSpPr>
              <a:spLocks/>
            </p:cNvSpPr>
            <p:nvPr/>
          </p:nvSpPr>
          <p:spPr bwMode="auto">
            <a:xfrm>
              <a:off x="6977954" y="875542"/>
              <a:ext cx="302900" cy="289753"/>
            </a:xfrm>
            <a:custGeom>
              <a:avLst/>
              <a:gdLst/>
              <a:ahLst/>
              <a:cxnLst>
                <a:cxn ang="0">
                  <a:pos x="334" y="0"/>
                </a:cxn>
                <a:cxn ang="0">
                  <a:pos x="0" y="264"/>
                </a:cxn>
              </a:cxnLst>
              <a:rect l="0" t="0" r="r" b="b"/>
              <a:pathLst>
                <a:path w="334" h="264">
                  <a:moveTo>
                    <a:pt x="334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56" name="Oval 64"/>
            <p:cNvSpPr>
              <a:spLocks noChangeArrowheads="1"/>
            </p:cNvSpPr>
            <p:nvPr/>
          </p:nvSpPr>
          <p:spPr bwMode="auto">
            <a:xfrm>
              <a:off x="7565129" y="1792497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8255" name="Oval 63"/>
            <p:cNvSpPr>
              <a:spLocks noChangeArrowheads="1"/>
            </p:cNvSpPr>
            <p:nvPr/>
          </p:nvSpPr>
          <p:spPr bwMode="auto">
            <a:xfrm>
              <a:off x="8098391" y="1775804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254" name="Oval 62"/>
            <p:cNvSpPr>
              <a:spLocks noChangeArrowheads="1"/>
            </p:cNvSpPr>
            <p:nvPr/>
          </p:nvSpPr>
          <p:spPr bwMode="auto">
            <a:xfrm>
              <a:off x="7004421" y="1792497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253" name="Oval 61"/>
            <p:cNvSpPr>
              <a:spLocks noChangeArrowheads="1"/>
            </p:cNvSpPr>
            <p:nvPr/>
          </p:nvSpPr>
          <p:spPr bwMode="auto">
            <a:xfrm>
              <a:off x="7329867" y="2356503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252" name="Oval 60"/>
            <p:cNvSpPr>
              <a:spLocks noChangeArrowheads="1"/>
            </p:cNvSpPr>
            <p:nvPr/>
          </p:nvSpPr>
          <p:spPr bwMode="auto">
            <a:xfrm>
              <a:off x="7939589" y="2356503"/>
              <a:ext cx="326427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8251" name="Oval 59"/>
            <p:cNvSpPr>
              <a:spLocks noChangeArrowheads="1"/>
            </p:cNvSpPr>
            <p:nvPr/>
          </p:nvSpPr>
          <p:spPr bwMode="auto">
            <a:xfrm>
              <a:off x="8319930" y="2851349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8250" name="Freeform 58"/>
            <p:cNvSpPr>
              <a:spLocks/>
            </p:cNvSpPr>
            <p:nvPr/>
          </p:nvSpPr>
          <p:spPr bwMode="auto">
            <a:xfrm>
              <a:off x="6977954" y="1499167"/>
              <a:ext cx="126454" cy="3159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287"/>
                </a:cxn>
              </a:cxnLst>
              <a:rect l="0" t="0" r="r" b="b"/>
              <a:pathLst>
                <a:path w="140" h="287">
                  <a:moveTo>
                    <a:pt x="0" y="0"/>
                  </a:moveTo>
                  <a:lnTo>
                    <a:pt x="140" y="2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9" name="Freeform 57"/>
            <p:cNvSpPr>
              <a:spLocks/>
            </p:cNvSpPr>
            <p:nvPr/>
          </p:nvSpPr>
          <p:spPr bwMode="auto">
            <a:xfrm>
              <a:off x="7248505" y="2119215"/>
              <a:ext cx="148019" cy="263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0" y="0"/>
                  </a:moveTo>
                  <a:lnTo>
                    <a:pt x="163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8" name="Freeform 56"/>
            <p:cNvSpPr>
              <a:spLocks/>
            </p:cNvSpPr>
            <p:nvPr/>
          </p:nvSpPr>
          <p:spPr bwMode="auto">
            <a:xfrm>
              <a:off x="7686682" y="1482473"/>
              <a:ext cx="118611" cy="314794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0" y="287"/>
                </a:cxn>
              </a:cxnLst>
              <a:rect l="0" t="0" r="r" b="b"/>
              <a:pathLst>
                <a:path w="130" h="287">
                  <a:moveTo>
                    <a:pt x="130" y="0"/>
                  </a:moveTo>
                  <a:lnTo>
                    <a:pt x="0" y="28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8030753" y="1443124"/>
              <a:ext cx="220558" cy="325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8220923" y="2633139"/>
              <a:ext cx="184289" cy="250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4" name="Text Box 52"/>
            <p:cNvSpPr txBox="1">
              <a:spLocks noChangeArrowheads="1"/>
            </p:cNvSpPr>
            <p:nvPr/>
          </p:nvSpPr>
          <p:spPr bwMode="auto">
            <a:xfrm>
              <a:off x="6739749" y="3432046"/>
              <a:ext cx="2523202" cy="31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）转换成的二叉树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203848" y="687937"/>
            <a:ext cx="2788199" cy="1622857"/>
            <a:chOff x="3283999" y="1315272"/>
            <a:chExt cx="2788199" cy="1622857"/>
          </a:xfrm>
        </p:grpSpPr>
        <p:sp>
          <p:nvSpPr>
            <p:cNvPr id="8282" name="Freeform 90"/>
            <p:cNvSpPr>
              <a:spLocks/>
            </p:cNvSpPr>
            <p:nvPr/>
          </p:nvSpPr>
          <p:spPr bwMode="auto">
            <a:xfrm>
              <a:off x="3515267" y="1539443"/>
              <a:ext cx="297999" cy="534195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0" y="487"/>
                </a:cxn>
              </a:cxnLst>
              <a:rect l="0" t="0" r="r" b="b"/>
              <a:pathLst>
                <a:path w="330" h="487">
                  <a:moveTo>
                    <a:pt x="330" y="0"/>
                  </a:moveTo>
                  <a:lnTo>
                    <a:pt x="0" y="48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81" name="Freeform 89"/>
            <p:cNvSpPr>
              <a:spLocks/>
            </p:cNvSpPr>
            <p:nvPr/>
          </p:nvSpPr>
          <p:spPr bwMode="auto">
            <a:xfrm>
              <a:off x="4051469" y="1514403"/>
              <a:ext cx="339170" cy="552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5" y="503"/>
                </a:cxn>
              </a:cxnLst>
              <a:rect l="0" t="0" r="r" b="b"/>
              <a:pathLst>
                <a:path w="375" h="503">
                  <a:moveTo>
                    <a:pt x="0" y="0"/>
                  </a:moveTo>
                  <a:lnTo>
                    <a:pt x="375" y="50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6" name="Freeform 84"/>
            <p:cNvSpPr>
              <a:spLocks/>
            </p:cNvSpPr>
            <p:nvPr/>
          </p:nvSpPr>
          <p:spPr bwMode="auto">
            <a:xfrm>
              <a:off x="5360529" y="1607410"/>
              <a:ext cx="196052" cy="42807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89"/>
                </a:cxn>
              </a:cxnLst>
              <a:rect l="0" t="0" r="r" b="b"/>
              <a:pathLst>
                <a:path w="217" h="389">
                  <a:moveTo>
                    <a:pt x="217" y="0"/>
                  </a:moveTo>
                  <a:lnTo>
                    <a:pt x="0" y="389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5549312" y="2180954"/>
              <a:ext cx="325446" cy="1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3581352" y="2189301"/>
              <a:ext cx="650893" cy="1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3" name="Freeform 51"/>
            <p:cNvSpPr>
              <a:spLocks/>
            </p:cNvSpPr>
            <p:nvPr/>
          </p:nvSpPr>
          <p:spPr bwMode="auto">
            <a:xfrm>
              <a:off x="5753614" y="1637220"/>
              <a:ext cx="182328" cy="472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429"/>
                </a:cxn>
              </a:cxnLst>
              <a:rect l="0" t="0" r="r" b="b"/>
              <a:pathLst>
                <a:path w="202" h="429">
                  <a:moveTo>
                    <a:pt x="0" y="0"/>
                  </a:moveTo>
                  <a:lnTo>
                    <a:pt x="202" y="42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4905555" y="1625296"/>
              <a:ext cx="980" cy="4364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96"/>
                </a:cxn>
              </a:cxnLst>
              <a:rect l="0" t="0" r="r" b="b"/>
              <a:pathLst>
                <a:path w="1" h="396">
                  <a:moveTo>
                    <a:pt x="0" y="0"/>
                  </a:moveTo>
                  <a:lnTo>
                    <a:pt x="1" y="39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3949522" y="1638412"/>
              <a:ext cx="980" cy="46026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19"/>
                </a:cxn>
              </a:cxnLst>
              <a:rect l="0" t="0" r="r" b="b"/>
              <a:pathLst>
                <a:path w="1" h="419">
                  <a:moveTo>
                    <a:pt x="1" y="0"/>
                  </a:moveTo>
                  <a:lnTo>
                    <a:pt x="0" y="41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40" name="Oval 48"/>
            <p:cNvSpPr>
              <a:spLocks noChangeArrowheads="1"/>
            </p:cNvSpPr>
            <p:nvPr/>
          </p:nvSpPr>
          <p:spPr bwMode="auto">
            <a:xfrm>
              <a:off x="3803888" y="1315272"/>
              <a:ext cx="32446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239" name="Oval 47"/>
            <p:cNvSpPr>
              <a:spLocks noChangeArrowheads="1"/>
            </p:cNvSpPr>
            <p:nvPr/>
          </p:nvSpPr>
          <p:spPr bwMode="auto">
            <a:xfrm>
              <a:off x="3366267" y="2009249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>
              <a:off x="3786799" y="2009249"/>
              <a:ext cx="326427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237" name="Oval 45"/>
            <p:cNvSpPr>
              <a:spLocks noChangeArrowheads="1"/>
            </p:cNvSpPr>
            <p:nvPr/>
          </p:nvSpPr>
          <p:spPr bwMode="auto">
            <a:xfrm>
              <a:off x="4234778" y="2009249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236" name="Oval 44"/>
            <p:cNvSpPr>
              <a:spLocks noChangeArrowheads="1"/>
            </p:cNvSpPr>
            <p:nvPr/>
          </p:nvSpPr>
          <p:spPr bwMode="auto">
            <a:xfrm>
              <a:off x="4739891" y="1315272"/>
              <a:ext cx="32446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235" name="Oval 43"/>
            <p:cNvSpPr>
              <a:spLocks noChangeArrowheads="1"/>
            </p:cNvSpPr>
            <p:nvPr/>
          </p:nvSpPr>
          <p:spPr bwMode="auto">
            <a:xfrm>
              <a:off x="4741852" y="2008056"/>
              <a:ext cx="32446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5494825" y="1315272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5239957" y="1997325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8232" name="Oval 40"/>
            <p:cNvSpPr>
              <a:spLocks noChangeArrowheads="1"/>
            </p:cNvSpPr>
            <p:nvPr/>
          </p:nvSpPr>
          <p:spPr bwMode="auto">
            <a:xfrm>
              <a:off x="5746752" y="2012826"/>
              <a:ext cx="325446" cy="3446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 flipH="1">
              <a:off x="3841693" y="1802964"/>
              <a:ext cx="206835" cy="95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>
              <a:off x="3845614" y="1802964"/>
              <a:ext cx="198993" cy="95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 flipH="1">
              <a:off x="4161258" y="1748113"/>
              <a:ext cx="161743" cy="1717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4174982" y="1797002"/>
              <a:ext cx="171545" cy="62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 flipH="1">
              <a:off x="5739890" y="1746921"/>
              <a:ext cx="162723" cy="170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5753614" y="1795809"/>
              <a:ext cx="171545" cy="63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3283999" y="2571744"/>
              <a:ext cx="2502447" cy="36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）转化为二叉树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(1)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365183" y="357166"/>
            <a:ext cx="2602228" cy="2743687"/>
            <a:chOff x="5479416" y="357166"/>
            <a:chExt cx="2602228" cy="2743687"/>
          </a:xfrm>
        </p:grpSpPr>
        <p:sp>
          <p:nvSpPr>
            <p:cNvPr id="8283" name="Line 91"/>
            <p:cNvSpPr>
              <a:spLocks noChangeShapeType="1"/>
            </p:cNvSpPr>
            <p:nvPr/>
          </p:nvSpPr>
          <p:spPr bwMode="auto">
            <a:xfrm>
              <a:off x="7287007" y="1232387"/>
              <a:ext cx="184289" cy="24921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7203685" y="673152"/>
              <a:ext cx="98026" cy="282599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256"/>
                </a:cxn>
              </a:cxnLst>
              <a:rect l="0" t="0" r="r" b="b"/>
              <a:pathLst>
                <a:path w="108" h="256">
                  <a:moveTo>
                    <a:pt x="108" y="0"/>
                  </a:moveTo>
                  <a:lnTo>
                    <a:pt x="0" y="25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5774474" y="404094"/>
              <a:ext cx="32446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479416" y="1011025"/>
              <a:ext cx="324466" cy="3446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6532570" y="373568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5700955" y="726042"/>
              <a:ext cx="164684" cy="298100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0" y="270"/>
                </a:cxn>
              </a:cxnLst>
              <a:rect l="0" t="0" r="r" b="b"/>
              <a:pathLst>
                <a:path w="182" h="270">
                  <a:moveTo>
                    <a:pt x="182" y="0"/>
                  </a:moveTo>
                  <a:lnTo>
                    <a:pt x="0" y="27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6388651" y="1013887"/>
              <a:ext cx="326427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7230152" y="357166"/>
              <a:ext cx="32446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727422" y="1651344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6052868" y="2215349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7072330" y="937865"/>
              <a:ext cx="32446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7378171" y="1432711"/>
              <a:ext cx="326427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5699975" y="1358014"/>
              <a:ext cx="126454" cy="3147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287"/>
                </a:cxn>
              </a:cxnLst>
              <a:rect l="0" t="0" r="r" b="b"/>
              <a:pathLst>
                <a:path w="140" h="287">
                  <a:moveTo>
                    <a:pt x="0" y="0"/>
                  </a:moveTo>
                  <a:lnTo>
                    <a:pt x="140" y="287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5971507" y="1978062"/>
              <a:ext cx="147039" cy="263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0" y="0"/>
                  </a:moveTo>
                  <a:lnTo>
                    <a:pt x="163" y="240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6512164" y="703863"/>
              <a:ext cx="116651" cy="315986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0" y="287"/>
                </a:cxn>
              </a:cxnLst>
              <a:rect l="0" t="0" r="r" b="b"/>
              <a:pathLst>
                <a:path w="130" h="287">
                  <a:moveTo>
                    <a:pt x="130" y="0"/>
                  </a:moveTo>
                  <a:lnTo>
                    <a:pt x="0" y="28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5558442" y="2786058"/>
              <a:ext cx="2523202" cy="31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）转化为二叉树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71538" y="3214686"/>
            <a:ext cx="1857388" cy="2750866"/>
            <a:chOff x="1214414" y="3678530"/>
            <a:chExt cx="1857388" cy="2750866"/>
          </a:xfrm>
        </p:grpSpPr>
        <p:sp>
          <p:nvSpPr>
            <p:cNvPr id="8284" name="Line 92"/>
            <p:cNvSpPr>
              <a:spLocks noChangeShapeType="1"/>
            </p:cNvSpPr>
            <p:nvPr/>
          </p:nvSpPr>
          <p:spPr bwMode="auto">
            <a:xfrm>
              <a:off x="1868819" y="3865736"/>
              <a:ext cx="828000" cy="1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1510453" y="3694031"/>
              <a:ext cx="32544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1214414" y="4274729"/>
              <a:ext cx="324466" cy="3446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1435953" y="3998093"/>
              <a:ext cx="130375" cy="28975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64"/>
                </a:cxn>
              </a:cxnLst>
              <a:rect l="0" t="0" r="r" b="b"/>
              <a:pathLst>
                <a:path w="144" h="264">
                  <a:moveTo>
                    <a:pt x="144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1461440" y="4915048"/>
              <a:ext cx="326427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1787867" y="5479053"/>
              <a:ext cx="32544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1434973" y="4621718"/>
              <a:ext cx="126454" cy="3159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287"/>
                </a:cxn>
              </a:cxnLst>
              <a:rect l="0" t="0" r="r" b="b"/>
              <a:pathLst>
                <a:path w="140" h="287">
                  <a:moveTo>
                    <a:pt x="0" y="0"/>
                  </a:moveTo>
                  <a:lnTo>
                    <a:pt x="140" y="287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1706505" y="5241766"/>
              <a:ext cx="147039" cy="263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0" y="0"/>
                  </a:moveTo>
                  <a:lnTo>
                    <a:pt x="163" y="240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2088971" y="3678530"/>
              <a:ext cx="324466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1916445" y="4266383"/>
              <a:ext cx="32446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8200" name="Freeform 8"/>
            <p:cNvSpPr>
              <a:spLocks/>
            </p:cNvSpPr>
            <p:nvPr/>
          </p:nvSpPr>
          <p:spPr bwMode="auto">
            <a:xfrm>
              <a:off x="2093872" y="4021941"/>
              <a:ext cx="100967" cy="230133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210"/>
                </a:cxn>
              </a:cxnLst>
              <a:rect l="0" t="0" r="r" b="b"/>
              <a:pathLst>
                <a:path w="112" h="210">
                  <a:moveTo>
                    <a:pt x="112" y="0"/>
                  </a:moveTo>
                  <a:lnTo>
                    <a:pt x="0" y="2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654211" y="4559713"/>
              <a:ext cx="185269" cy="25040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auto">
            <a:xfrm>
              <a:off x="2572849" y="4001670"/>
              <a:ext cx="97046" cy="282599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256"/>
                </a:cxn>
              </a:cxnLst>
              <a:rect l="0" t="0" r="r" b="b"/>
              <a:pathLst>
                <a:path w="108" h="256">
                  <a:moveTo>
                    <a:pt x="108" y="0"/>
                  </a:moveTo>
                  <a:lnTo>
                    <a:pt x="0" y="25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2597356" y="3684492"/>
              <a:ext cx="326427" cy="3434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2439534" y="4266383"/>
              <a:ext cx="32446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8195" name="Oval 3"/>
            <p:cNvSpPr>
              <a:spLocks noChangeArrowheads="1"/>
            </p:cNvSpPr>
            <p:nvPr/>
          </p:nvSpPr>
          <p:spPr bwMode="auto">
            <a:xfrm>
              <a:off x="2747336" y="4761229"/>
              <a:ext cx="324466" cy="342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1653571" y="6084791"/>
              <a:ext cx="1327552" cy="34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）连线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300039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二叉树还原为森林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88" y="836712"/>
            <a:ext cx="8652400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当一棵二叉树的根结点有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个右下孩子，这样还原的森林中有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棵树。这样的二叉树可以按照以下规则还原其相应的森林：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500" y="2132856"/>
            <a:ext cx="8625000" cy="26978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抹线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：抹掉二叉树根结点右链上所有结点之间的“双亲－右孩子”关系，分成若干个以右链上的结点为根结点的二叉树，设这些二叉树为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转换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：分别将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2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二叉树各自还原成一棵树。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调整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：将转换好的树构成森林。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2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23528" y="514776"/>
            <a:ext cx="1944216" cy="2871198"/>
            <a:chOff x="252058" y="668178"/>
            <a:chExt cx="1944216" cy="2871198"/>
          </a:xfrm>
        </p:grpSpPr>
        <p:sp>
          <p:nvSpPr>
            <p:cNvPr id="6225" name="Freeform 81"/>
            <p:cNvSpPr>
              <a:spLocks/>
            </p:cNvSpPr>
            <p:nvPr/>
          </p:nvSpPr>
          <p:spPr bwMode="auto">
            <a:xfrm>
              <a:off x="1548315" y="2030105"/>
              <a:ext cx="126985" cy="239969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237"/>
                </a:cxn>
              </a:cxnLst>
              <a:rect l="0" t="0" r="r" b="b"/>
              <a:pathLst>
                <a:path w="147" h="237">
                  <a:moveTo>
                    <a:pt x="147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17" name="Oval 73"/>
            <p:cNvSpPr>
              <a:spLocks noChangeArrowheads="1"/>
            </p:cNvSpPr>
            <p:nvPr/>
          </p:nvSpPr>
          <p:spPr bwMode="auto">
            <a:xfrm>
              <a:off x="851684" y="668178"/>
              <a:ext cx="308521" cy="31680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216" name="Oval 72"/>
            <p:cNvSpPr>
              <a:spLocks noChangeArrowheads="1"/>
            </p:cNvSpPr>
            <p:nvPr/>
          </p:nvSpPr>
          <p:spPr bwMode="auto">
            <a:xfrm>
              <a:off x="364311" y="1139695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215" name="Oval 71"/>
            <p:cNvSpPr>
              <a:spLocks noChangeArrowheads="1"/>
            </p:cNvSpPr>
            <p:nvPr/>
          </p:nvSpPr>
          <p:spPr bwMode="auto">
            <a:xfrm>
              <a:off x="1296133" y="1139695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6214" name="Freeform 70"/>
            <p:cNvSpPr>
              <a:spLocks/>
            </p:cNvSpPr>
            <p:nvPr/>
          </p:nvSpPr>
          <p:spPr bwMode="auto">
            <a:xfrm>
              <a:off x="1159310" y="882887"/>
              <a:ext cx="265596" cy="248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245"/>
                </a:cxn>
              </a:cxnLst>
              <a:rect l="0" t="0" r="r" b="b"/>
              <a:pathLst>
                <a:path w="310" h="245">
                  <a:moveTo>
                    <a:pt x="0" y="0"/>
                  </a:moveTo>
                  <a:lnTo>
                    <a:pt x="310" y="24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13" name="Freeform 69"/>
            <p:cNvSpPr>
              <a:spLocks/>
            </p:cNvSpPr>
            <p:nvPr/>
          </p:nvSpPr>
          <p:spPr bwMode="auto">
            <a:xfrm>
              <a:off x="576251" y="882887"/>
              <a:ext cx="286164" cy="266281"/>
            </a:xfrm>
            <a:custGeom>
              <a:avLst/>
              <a:gdLst/>
              <a:ahLst/>
              <a:cxnLst>
                <a:cxn ang="0">
                  <a:pos x="334" y="0"/>
                </a:cxn>
                <a:cxn ang="0">
                  <a:pos x="0" y="264"/>
                </a:cxn>
              </a:cxnLst>
              <a:rect l="0" t="0" r="r" b="b"/>
              <a:pathLst>
                <a:path w="334" h="264">
                  <a:moveTo>
                    <a:pt x="334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12" name="Oval 68"/>
            <p:cNvSpPr>
              <a:spLocks noChangeArrowheads="1"/>
            </p:cNvSpPr>
            <p:nvPr/>
          </p:nvSpPr>
          <p:spPr bwMode="auto">
            <a:xfrm>
              <a:off x="1132483" y="1726986"/>
              <a:ext cx="310309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6211" name="Oval 67"/>
            <p:cNvSpPr>
              <a:spLocks noChangeArrowheads="1"/>
            </p:cNvSpPr>
            <p:nvPr/>
          </p:nvSpPr>
          <p:spPr bwMode="auto">
            <a:xfrm>
              <a:off x="1559046" y="1711199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210" name="Oval 66"/>
            <p:cNvSpPr>
              <a:spLocks noChangeArrowheads="1"/>
            </p:cNvSpPr>
            <p:nvPr/>
          </p:nvSpPr>
          <p:spPr bwMode="auto">
            <a:xfrm>
              <a:off x="600396" y="1726986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209" name="Oval 65"/>
            <p:cNvSpPr>
              <a:spLocks noChangeArrowheads="1"/>
            </p:cNvSpPr>
            <p:nvPr/>
          </p:nvSpPr>
          <p:spPr bwMode="auto">
            <a:xfrm>
              <a:off x="821279" y="2245866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208" name="Oval 64"/>
            <p:cNvSpPr>
              <a:spLocks noChangeArrowheads="1"/>
            </p:cNvSpPr>
            <p:nvPr/>
          </p:nvSpPr>
          <p:spPr bwMode="auto">
            <a:xfrm>
              <a:off x="1408810" y="2245866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6207" name="Oval 63"/>
            <p:cNvSpPr>
              <a:spLocks noChangeArrowheads="1"/>
            </p:cNvSpPr>
            <p:nvPr/>
          </p:nvSpPr>
          <p:spPr bwMode="auto">
            <a:xfrm>
              <a:off x="1697656" y="2719488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206" name="Freeform 62"/>
            <p:cNvSpPr>
              <a:spLocks/>
            </p:cNvSpPr>
            <p:nvPr/>
          </p:nvSpPr>
          <p:spPr bwMode="auto">
            <a:xfrm>
              <a:off x="574463" y="1456496"/>
              <a:ext cx="120725" cy="2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287"/>
                </a:cxn>
              </a:cxnLst>
              <a:rect l="0" t="0" r="r" b="b"/>
              <a:pathLst>
                <a:path w="140" h="287">
                  <a:moveTo>
                    <a:pt x="0" y="0"/>
                  </a:moveTo>
                  <a:lnTo>
                    <a:pt x="140" y="2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05" name="Freeform 61"/>
            <p:cNvSpPr>
              <a:spLocks/>
            </p:cNvSpPr>
            <p:nvPr/>
          </p:nvSpPr>
          <p:spPr bwMode="auto">
            <a:xfrm>
              <a:off x="832905" y="2026947"/>
              <a:ext cx="99263" cy="234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223"/>
                </a:cxn>
              </a:cxnLst>
              <a:rect l="0" t="0" r="r" b="b"/>
              <a:pathLst>
                <a:path w="111" h="223">
                  <a:moveTo>
                    <a:pt x="0" y="0"/>
                  </a:moveTo>
                  <a:lnTo>
                    <a:pt x="111" y="22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04" name="Freeform 60"/>
            <p:cNvSpPr>
              <a:spLocks/>
            </p:cNvSpPr>
            <p:nvPr/>
          </p:nvSpPr>
          <p:spPr bwMode="auto">
            <a:xfrm>
              <a:off x="1249631" y="1441761"/>
              <a:ext cx="110889" cy="290488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0" y="287"/>
                </a:cxn>
              </a:cxnLst>
              <a:rect l="0" t="0" r="r" b="b"/>
              <a:pathLst>
                <a:path w="130" h="287">
                  <a:moveTo>
                    <a:pt x="130" y="0"/>
                  </a:moveTo>
                  <a:lnTo>
                    <a:pt x="0" y="28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03" name="Freeform 59"/>
            <p:cNvSpPr>
              <a:spLocks/>
            </p:cNvSpPr>
            <p:nvPr/>
          </p:nvSpPr>
          <p:spPr bwMode="auto">
            <a:xfrm>
              <a:off x="1575142" y="1407028"/>
              <a:ext cx="101052" cy="3125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3" y="297"/>
                </a:cxn>
              </a:cxnLst>
              <a:rect l="0" t="0" r="r" b="b"/>
              <a:pathLst>
                <a:path w="113" h="297">
                  <a:moveTo>
                    <a:pt x="0" y="0"/>
                  </a:moveTo>
                  <a:lnTo>
                    <a:pt x="113" y="29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02" name="Freeform 58"/>
            <p:cNvSpPr>
              <a:spLocks/>
            </p:cNvSpPr>
            <p:nvPr/>
          </p:nvSpPr>
          <p:spPr bwMode="auto">
            <a:xfrm>
              <a:off x="1675300" y="2499517"/>
              <a:ext cx="112677" cy="2357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224"/>
                </a:cxn>
              </a:cxnLst>
              <a:rect l="0" t="0" r="r" b="b"/>
              <a:pathLst>
                <a:path w="126" h="224">
                  <a:moveTo>
                    <a:pt x="0" y="0"/>
                  </a:moveTo>
                  <a:lnTo>
                    <a:pt x="126" y="2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00" name="Text Box 56"/>
            <p:cNvSpPr txBox="1">
              <a:spLocks noChangeArrowheads="1"/>
            </p:cNvSpPr>
            <p:nvPr/>
          </p:nvSpPr>
          <p:spPr bwMode="auto">
            <a:xfrm>
              <a:off x="252058" y="3185741"/>
              <a:ext cx="1944216" cy="353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）一棵二叉树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015089" y="828419"/>
            <a:ext cx="1556911" cy="2529143"/>
            <a:chOff x="1955204" y="956561"/>
            <a:chExt cx="1556911" cy="2529143"/>
          </a:xfrm>
        </p:grpSpPr>
        <p:sp>
          <p:nvSpPr>
            <p:cNvPr id="6199" name="Oval 55"/>
            <p:cNvSpPr>
              <a:spLocks noChangeArrowheads="1"/>
            </p:cNvSpPr>
            <p:nvPr/>
          </p:nvSpPr>
          <p:spPr bwMode="auto">
            <a:xfrm>
              <a:off x="2237791" y="970243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198" name="Oval 54"/>
            <p:cNvSpPr>
              <a:spLocks noChangeArrowheads="1"/>
            </p:cNvSpPr>
            <p:nvPr/>
          </p:nvSpPr>
          <p:spPr bwMode="auto">
            <a:xfrm>
              <a:off x="1955204" y="1505963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197" name="Freeform 53"/>
            <p:cNvSpPr>
              <a:spLocks/>
            </p:cNvSpPr>
            <p:nvPr/>
          </p:nvSpPr>
          <p:spPr bwMode="auto">
            <a:xfrm>
              <a:off x="2167144" y="1250207"/>
              <a:ext cx="123408" cy="266281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64"/>
                </a:cxn>
              </a:cxnLst>
              <a:rect l="0" t="0" r="r" b="b"/>
              <a:pathLst>
                <a:path w="144" h="264">
                  <a:moveTo>
                    <a:pt x="144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96" name="Oval 52"/>
            <p:cNvSpPr>
              <a:spLocks noChangeArrowheads="1"/>
            </p:cNvSpPr>
            <p:nvPr/>
          </p:nvSpPr>
          <p:spPr bwMode="auto">
            <a:xfrm>
              <a:off x="2191289" y="2093254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195" name="Oval 51"/>
            <p:cNvSpPr>
              <a:spLocks noChangeArrowheads="1"/>
            </p:cNvSpPr>
            <p:nvPr/>
          </p:nvSpPr>
          <p:spPr bwMode="auto">
            <a:xfrm>
              <a:off x="2499810" y="2612133"/>
              <a:ext cx="310309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194" name="Freeform 50"/>
            <p:cNvSpPr>
              <a:spLocks/>
            </p:cNvSpPr>
            <p:nvPr/>
          </p:nvSpPr>
          <p:spPr bwMode="auto">
            <a:xfrm>
              <a:off x="2166250" y="1823816"/>
              <a:ext cx="119831" cy="2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287"/>
                </a:cxn>
              </a:cxnLst>
              <a:rect l="0" t="0" r="r" b="b"/>
              <a:pathLst>
                <a:path w="140" h="287">
                  <a:moveTo>
                    <a:pt x="0" y="0"/>
                  </a:moveTo>
                  <a:lnTo>
                    <a:pt x="140" y="2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93" name="Freeform 49"/>
            <p:cNvSpPr>
              <a:spLocks/>
            </p:cNvSpPr>
            <p:nvPr/>
          </p:nvSpPr>
          <p:spPr bwMode="auto">
            <a:xfrm>
              <a:off x="2423798" y="2393215"/>
              <a:ext cx="139505" cy="243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0" y="0"/>
                  </a:moveTo>
                  <a:lnTo>
                    <a:pt x="163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2695653" y="956561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6191" name="Oval 47"/>
            <p:cNvSpPr>
              <a:spLocks noChangeArrowheads="1"/>
            </p:cNvSpPr>
            <p:nvPr/>
          </p:nvSpPr>
          <p:spPr bwMode="auto">
            <a:xfrm>
              <a:off x="2532898" y="1496490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2701019" y="1272309"/>
              <a:ext cx="96580" cy="211551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210"/>
                </a:cxn>
              </a:cxnLst>
              <a:rect l="0" t="0" r="r" b="b"/>
              <a:pathLst>
                <a:path w="112" h="210">
                  <a:moveTo>
                    <a:pt x="112" y="0"/>
                  </a:moveTo>
                  <a:lnTo>
                    <a:pt x="0" y="2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89" name="Freeform 45"/>
            <p:cNvSpPr>
              <a:spLocks/>
            </p:cNvSpPr>
            <p:nvPr/>
          </p:nvSpPr>
          <p:spPr bwMode="auto">
            <a:xfrm>
              <a:off x="3179449" y="1766981"/>
              <a:ext cx="130562" cy="289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275"/>
                </a:cxn>
              </a:cxnLst>
              <a:rect l="0" t="0" r="r" b="b"/>
              <a:pathLst>
                <a:path w="146" h="275">
                  <a:moveTo>
                    <a:pt x="0" y="0"/>
                  </a:moveTo>
                  <a:lnTo>
                    <a:pt x="146" y="27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88" name="Freeform 44"/>
            <p:cNvSpPr>
              <a:spLocks/>
            </p:cNvSpPr>
            <p:nvPr/>
          </p:nvSpPr>
          <p:spPr bwMode="auto">
            <a:xfrm>
              <a:off x="3102543" y="1253364"/>
              <a:ext cx="92109" cy="259966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256"/>
                </a:cxn>
              </a:cxnLst>
              <a:rect l="0" t="0" r="r" b="b"/>
              <a:pathLst>
                <a:path w="108" h="256">
                  <a:moveTo>
                    <a:pt x="108" y="0"/>
                  </a:moveTo>
                  <a:lnTo>
                    <a:pt x="0" y="25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87" name="Oval 43"/>
            <p:cNvSpPr>
              <a:spLocks noChangeArrowheads="1"/>
            </p:cNvSpPr>
            <p:nvPr/>
          </p:nvSpPr>
          <p:spPr bwMode="auto">
            <a:xfrm>
              <a:off x="3125794" y="962876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2975557" y="1496490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6185" name="Oval 41"/>
            <p:cNvSpPr>
              <a:spLocks noChangeArrowheads="1"/>
            </p:cNvSpPr>
            <p:nvPr/>
          </p:nvSpPr>
          <p:spPr bwMode="auto">
            <a:xfrm>
              <a:off x="3203594" y="2036419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2226231" y="3164693"/>
              <a:ext cx="1208084" cy="32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）抹线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483063" y="657652"/>
            <a:ext cx="2362405" cy="2682542"/>
            <a:chOff x="4768683" y="785794"/>
            <a:chExt cx="2362405" cy="2682542"/>
          </a:xfrm>
        </p:grpSpPr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051270" y="785794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768683" y="1320461"/>
              <a:ext cx="310309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980623" y="1063652"/>
              <a:ext cx="123408" cy="2673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64"/>
                </a:cxn>
              </a:cxnLst>
              <a:rect l="0" t="0" r="r" b="b"/>
              <a:pathLst>
                <a:path w="144" h="264">
                  <a:moveTo>
                    <a:pt x="144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04768" y="1907752"/>
              <a:ext cx="310309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5210449" y="2426631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4979729" y="1623579"/>
              <a:ext cx="120725" cy="2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287"/>
                </a:cxn>
              </a:cxnLst>
              <a:rect l="0" t="0" r="r" b="b"/>
              <a:pathLst>
                <a:path w="140" h="287">
                  <a:moveTo>
                    <a:pt x="0" y="0"/>
                  </a:moveTo>
                  <a:lnTo>
                    <a:pt x="140" y="2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77" name="Freeform 33"/>
            <p:cNvSpPr>
              <a:spLocks/>
            </p:cNvSpPr>
            <p:nvPr/>
          </p:nvSpPr>
          <p:spPr bwMode="auto">
            <a:xfrm>
              <a:off x="5237277" y="2208765"/>
              <a:ext cx="88532" cy="234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223"/>
                </a:cxn>
              </a:cxnLst>
              <a:rect l="0" t="0" r="r" b="b"/>
              <a:pathLst>
                <a:path w="99" h="223">
                  <a:moveTo>
                    <a:pt x="0" y="0"/>
                  </a:moveTo>
                  <a:lnTo>
                    <a:pt x="99" y="22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881687" y="1177322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718931" y="1717251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6174" name="Freeform 30"/>
            <p:cNvSpPr>
              <a:spLocks/>
            </p:cNvSpPr>
            <p:nvPr/>
          </p:nvSpPr>
          <p:spPr bwMode="auto">
            <a:xfrm>
              <a:off x="5886158" y="1493070"/>
              <a:ext cx="96580" cy="211551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210"/>
                </a:cxn>
              </a:cxnLst>
              <a:rect l="0" t="0" r="r" b="b"/>
              <a:pathLst>
                <a:path w="112" h="210">
                  <a:moveTo>
                    <a:pt x="112" y="0"/>
                  </a:moveTo>
                  <a:lnTo>
                    <a:pt x="0" y="2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6604733" y="1798293"/>
              <a:ext cx="175275" cy="229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6526038" y="1284676"/>
              <a:ext cx="93003" cy="257861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256"/>
                </a:cxn>
              </a:cxnLst>
              <a:rect l="0" t="0" r="r" b="b"/>
              <a:pathLst>
                <a:path w="108" h="256">
                  <a:moveTo>
                    <a:pt x="108" y="0"/>
                  </a:moveTo>
                  <a:lnTo>
                    <a:pt x="0" y="25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6551077" y="993135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6399947" y="1526749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6692371" y="1981427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5040091" y="3114700"/>
              <a:ext cx="2090997" cy="353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）还原为树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(1)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5200612" y="1111014"/>
              <a:ext cx="42030" cy="79989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3" y="228"/>
                </a:cxn>
                <a:cxn ang="0">
                  <a:pos x="48" y="390"/>
                </a:cxn>
                <a:cxn ang="0">
                  <a:pos x="36" y="582"/>
                </a:cxn>
                <a:cxn ang="0">
                  <a:pos x="0" y="792"/>
                </a:cxn>
              </a:cxnLst>
              <a:rect l="0" t="0" r="r" b="b"/>
              <a:pathLst>
                <a:path w="49" h="792">
                  <a:moveTo>
                    <a:pt x="9" y="0"/>
                  </a:moveTo>
                  <a:lnTo>
                    <a:pt x="33" y="228"/>
                  </a:lnTo>
                  <a:cubicBezTo>
                    <a:pt x="39" y="293"/>
                    <a:pt x="47" y="331"/>
                    <a:pt x="48" y="390"/>
                  </a:cubicBezTo>
                  <a:cubicBezTo>
                    <a:pt x="49" y="449"/>
                    <a:pt x="43" y="513"/>
                    <a:pt x="36" y="582"/>
                  </a:cubicBezTo>
                  <a:lnTo>
                    <a:pt x="0" y="792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5307923" y="1068915"/>
              <a:ext cx="206177" cy="1384029"/>
            </a:xfrm>
            <a:custGeom>
              <a:avLst/>
              <a:gdLst>
                <a:gd name="connsiteX0" fmla="*/ 0 w 15684"/>
                <a:gd name="connsiteY0" fmla="*/ 0 h 10000"/>
                <a:gd name="connsiteX1" fmla="*/ 6327 w 15684"/>
                <a:gd name="connsiteY1" fmla="*/ 2426 h 10000"/>
                <a:gd name="connsiteX2" fmla="*/ 14664 w 15684"/>
                <a:gd name="connsiteY2" fmla="*/ 5181 h 10000"/>
                <a:gd name="connsiteX3" fmla="*/ 7687 w 15684"/>
                <a:gd name="connsiteY3" fmla="*/ 7513 h 10000"/>
                <a:gd name="connsiteX4" fmla="*/ 7687 w 15684"/>
                <a:gd name="connsiteY4" fmla="*/ 10000 h 10000"/>
                <a:gd name="connsiteX0" fmla="*/ 0 w 15684"/>
                <a:gd name="connsiteY0" fmla="*/ 0 h 10000"/>
                <a:gd name="connsiteX1" fmla="*/ 9230 w 15684"/>
                <a:gd name="connsiteY1" fmla="*/ 2084 h 10000"/>
                <a:gd name="connsiteX2" fmla="*/ 14664 w 15684"/>
                <a:gd name="connsiteY2" fmla="*/ 5181 h 10000"/>
                <a:gd name="connsiteX3" fmla="*/ 7687 w 15684"/>
                <a:gd name="connsiteY3" fmla="*/ 7513 h 10000"/>
                <a:gd name="connsiteX4" fmla="*/ 7687 w 15684"/>
                <a:gd name="connsiteY4" fmla="*/ 10000 h 10000"/>
                <a:gd name="connsiteX0" fmla="*/ 0 w 15684"/>
                <a:gd name="connsiteY0" fmla="*/ 0 h 10000"/>
                <a:gd name="connsiteX1" fmla="*/ 9230 w 15684"/>
                <a:gd name="connsiteY1" fmla="*/ 2084 h 10000"/>
                <a:gd name="connsiteX2" fmla="*/ 14664 w 15684"/>
                <a:gd name="connsiteY2" fmla="*/ 5181 h 10000"/>
                <a:gd name="connsiteX3" fmla="*/ 14664 w 15684"/>
                <a:gd name="connsiteY3" fmla="*/ 7761 h 10000"/>
                <a:gd name="connsiteX4" fmla="*/ 7687 w 1568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000">
                  <a:moveTo>
                    <a:pt x="0" y="0"/>
                  </a:moveTo>
                  <a:lnTo>
                    <a:pt x="9230" y="2084"/>
                  </a:lnTo>
                  <a:cubicBezTo>
                    <a:pt x="10726" y="2943"/>
                    <a:pt x="14460" y="4337"/>
                    <a:pt x="14664" y="5181"/>
                  </a:cubicBezTo>
                  <a:cubicBezTo>
                    <a:pt x="15684" y="5988"/>
                    <a:pt x="15208" y="6856"/>
                    <a:pt x="14664" y="7761"/>
                  </a:cubicBezTo>
                  <a:lnTo>
                    <a:pt x="7687" y="10000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6836264" y="1293096"/>
              <a:ext cx="100157" cy="686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71"/>
                </a:cxn>
                <a:cxn ang="0">
                  <a:pos x="111" y="336"/>
                </a:cxn>
                <a:cxn ang="0">
                  <a:pos x="108" y="507"/>
                </a:cxn>
                <a:cxn ang="0">
                  <a:pos x="81" y="678"/>
                </a:cxn>
              </a:cxnLst>
              <a:rect l="0" t="0" r="r" b="b"/>
              <a:pathLst>
                <a:path w="116" h="678">
                  <a:moveTo>
                    <a:pt x="0" y="0"/>
                  </a:moveTo>
                  <a:lnTo>
                    <a:pt x="78" y="171"/>
                  </a:lnTo>
                  <a:cubicBezTo>
                    <a:pt x="96" y="227"/>
                    <a:pt x="106" y="280"/>
                    <a:pt x="111" y="336"/>
                  </a:cubicBezTo>
                  <a:cubicBezTo>
                    <a:pt x="116" y="392"/>
                    <a:pt x="113" y="450"/>
                    <a:pt x="108" y="507"/>
                  </a:cubicBezTo>
                  <a:lnTo>
                    <a:pt x="81" y="678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786225" y="4186400"/>
            <a:ext cx="2509806" cy="1660046"/>
            <a:chOff x="4786225" y="4186400"/>
            <a:chExt cx="2509806" cy="1660046"/>
          </a:xfrm>
        </p:grpSpPr>
        <p:sp>
          <p:nvSpPr>
            <p:cNvPr id="6230" name="Freeform 86"/>
            <p:cNvSpPr>
              <a:spLocks/>
            </p:cNvSpPr>
            <p:nvPr/>
          </p:nvSpPr>
          <p:spPr bwMode="auto">
            <a:xfrm>
              <a:off x="5015738" y="4440631"/>
              <a:ext cx="193811" cy="41994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337"/>
                </a:cxn>
              </a:cxnLst>
              <a:rect l="0" t="0" r="r" b="b"/>
              <a:pathLst>
                <a:path w="206" h="337">
                  <a:moveTo>
                    <a:pt x="206" y="0"/>
                  </a:moveTo>
                  <a:lnTo>
                    <a:pt x="0" y="33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29" name="Freeform 85"/>
            <p:cNvSpPr>
              <a:spLocks/>
            </p:cNvSpPr>
            <p:nvPr/>
          </p:nvSpPr>
          <p:spPr bwMode="auto">
            <a:xfrm>
              <a:off x="5330166" y="4513200"/>
              <a:ext cx="0" cy="3904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387"/>
                </a:cxn>
              </a:cxnLst>
              <a:rect l="0" t="0" r="r" b="b"/>
              <a:pathLst>
                <a:path w="13" h="387">
                  <a:moveTo>
                    <a:pt x="13" y="0"/>
                  </a:moveTo>
                  <a:lnTo>
                    <a:pt x="0" y="3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28" name="Freeform 84"/>
            <p:cNvSpPr>
              <a:spLocks/>
            </p:cNvSpPr>
            <p:nvPr/>
          </p:nvSpPr>
          <p:spPr bwMode="auto">
            <a:xfrm>
              <a:off x="5390526" y="4359668"/>
              <a:ext cx="265151" cy="510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346"/>
                </a:cxn>
              </a:cxnLst>
              <a:rect l="0" t="0" r="r" b="b"/>
              <a:pathLst>
                <a:path w="233" h="346">
                  <a:moveTo>
                    <a:pt x="0" y="0"/>
                  </a:moveTo>
                  <a:lnTo>
                    <a:pt x="233" y="34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27" name="Freeform 83"/>
            <p:cNvSpPr>
              <a:spLocks/>
            </p:cNvSpPr>
            <p:nvPr/>
          </p:nvSpPr>
          <p:spPr bwMode="auto">
            <a:xfrm>
              <a:off x="6626228" y="4486231"/>
              <a:ext cx="180641" cy="40731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404"/>
                </a:cxn>
              </a:cxnLst>
              <a:rect l="0" t="0" r="r" b="b"/>
              <a:pathLst>
                <a:path w="210" h="404">
                  <a:moveTo>
                    <a:pt x="210" y="0"/>
                  </a:moveTo>
                  <a:lnTo>
                    <a:pt x="0" y="40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26" name="Freeform 82"/>
            <p:cNvSpPr>
              <a:spLocks/>
            </p:cNvSpPr>
            <p:nvPr/>
          </p:nvSpPr>
          <p:spPr bwMode="auto">
            <a:xfrm>
              <a:off x="7007184" y="4499913"/>
              <a:ext cx="173487" cy="416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412"/>
                </a:cxn>
              </a:cxnLst>
              <a:rect l="0" t="0" r="r" b="b"/>
              <a:pathLst>
                <a:path w="202" h="412">
                  <a:moveTo>
                    <a:pt x="0" y="0"/>
                  </a:moveTo>
                  <a:lnTo>
                    <a:pt x="202" y="4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24" name="Oval 80"/>
            <p:cNvSpPr>
              <a:spLocks noChangeArrowheads="1"/>
            </p:cNvSpPr>
            <p:nvPr/>
          </p:nvSpPr>
          <p:spPr bwMode="auto">
            <a:xfrm>
              <a:off x="5157825" y="4186400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223" name="Oval 79"/>
            <p:cNvSpPr>
              <a:spLocks noChangeArrowheads="1"/>
            </p:cNvSpPr>
            <p:nvPr/>
          </p:nvSpPr>
          <p:spPr bwMode="auto">
            <a:xfrm>
              <a:off x="4786225" y="4859865"/>
              <a:ext cx="310309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222" name="Oval 78"/>
            <p:cNvSpPr>
              <a:spLocks noChangeArrowheads="1"/>
            </p:cNvSpPr>
            <p:nvPr/>
          </p:nvSpPr>
          <p:spPr bwMode="auto">
            <a:xfrm>
              <a:off x="5185295" y="4859865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221" name="Oval 77"/>
            <p:cNvSpPr>
              <a:spLocks noChangeArrowheads="1"/>
            </p:cNvSpPr>
            <p:nvPr/>
          </p:nvSpPr>
          <p:spPr bwMode="auto">
            <a:xfrm>
              <a:off x="5570722" y="4859865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220" name="Oval 76"/>
            <p:cNvSpPr>
              <a:spLocks noChangeArrowheads="1"/>
            </p:cNvSpPr>
            <p:nvPr/>
          </p:nvSpPr>
          <p:spPr bwMode="auto">
            <a:xfrm>
              <a:off x="6747848" y="4186400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219" name="Oval 75"/>
            <p:cNvSpPr>
              <a:spLocks noChangeArrowheads="1"/>
            </p:cNvSpPr>
            <p:nvPr/>
          </p:nvSpPr>
          <p:spPr bwMode="auto">
            <a:xfrm>
              <a:off x="6505503" y="4858813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6218" name="Oval 74"/>
            <p:cNvSpPr>
              <a:spLocks noChangeArrowheads="1"/>
            </p:cNvSpPr>
            <p:nvPr/>
          </p:nvSpPr>
          <p:spPr bwMode="auto">
            <a:xfrm>
              <a:off x="6987510" y="4858813"/>
              <a:ext cx="308521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201" name="Text Box 57"/>
            <p:cNvSpPr txBox="1">
              <a:spLocks noChangeArrowheads="1"/>
            </p:cNvSpPr>
            <p:nvPr/>
          </p:nvSpPr>
          <p:spPr bwMode="auto">
            <a:xfrm>
              <a:off x="5123976" y="5466890"/>
              <a:ext cx="2136570" cy="379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）还原的森林</a:t>
              </a: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6072404" y="4480573"/>
              <a:ext cx="12520" cy="42836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25"/>
                </a:cxn>
              </a:cxnLst>
              <a:rect l="0" t="0" r="r" b="b"/>
              <a:pathLst>
                <a:path w="14" h="425">
                  <a:moveTo>
                    <a:pt x="14" y="0"/>
                  </a:moveTo>
                  <a:lnTo>
                    <a:pt x="0" y="42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929857" y="4186400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929322" y="4857760"/>
              <a:ext cx="309415" cy="31680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367603" y="3878809"/>
            <a:ext cx="2347141" cy="2518611"/>
            <a:chOff x="1367603" y="3878809"/>
            <a:chExt cx="2347141" cy="2518611"/>
          </a:xfrm>
        </p:grpSpPr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1901072" y="3878809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1619380" y="4413476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auto">
            <a:xfrm>
              <a:off x="1830425" y="4158772"/>
              <a:ext cx="123408" cy="266281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64"/>
                </a:cxn>
              </a:cxnLst>
              <a:rect l="0" t="0" r="r" b="b"/>
              <a:pathLst>
                <a:path w="144" h="264">
                  <a:moveTo>
                    <a:pt x="144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1855465" y="5001820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2092444" y="5519646"/>
              <a:ext cx="309415" cy="31680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2666083" y="4271389"/>
              <a:ext cx="309415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03327" y="4811318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2671448" y="4586085"/>
              <a:ext cx="96580" cy="212604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210"/>
                </a:cxn>
              </a:cxnLst>
              <a:rect l="0" t="0" r="r" b="b"/>
              <a:pathLst>
                <a:path w="112" h="210">
                  <a:moveTo>
                    <a:pt x="112" y="0"/>
                  </a:moveTo>
                  <a:lnTo>
                    <a:pt x="0" y="2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3239890" y="4378743"/>
              <a:ext cx="93003" cy="2589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256"/>
                </a:cxn>
              </a:cxnLst>
              <a:rect l="0" t="0" r="r" b="b"/>
              <a:pathLst>
                <a:path w="108" h="256">
                  <a:moveTo>
                    <a:pt x="108" y="0"/>
                  </a:moveTo>
                  <a:lnTo>
                    <a:pt x="0" y="25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264035" y="4088255"/>
              <a:ext cx="308521" cy="3146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113799" y="4620817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405329" y="5075494"/>
              <a:ext cx="309415" cy="3157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1367603" y="6072206"/>
              <a:ext cx="2204265" cy="325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）还原为树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auto">
            <a:xfrm>
              <a:off x="2050414" y="4204029"/>
              <a:ext cx="42030" cy="80094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3" y="228"/>
                </a:cxn>
                <a:cxn ang="0">
                  <a:pos x="48" y="390"/>
                </a:cxn>
                <a:cxn ang="0">
                  <a:pos x="36" y="582"/>
                </a:cxn>
                <a:cxn ang="0">
                  <a:pos x="0" y="792"/>
                </a:cxn>
              </a:cxnLst>
              <a:rect l="0" t="0" r="r" b="b"/>
              <a:pathLst>
                <a:path w="49" h="792">
                  <a:moveTo>
                    <a:pt x="9" y="0"/>
                  </a:moveTo>
                  <a:lnTo>
                    <a:pt x="33" y="228"/>
                  </a:lnTo>
                  <a:cubicBezTo>
                    <a:pt x="39" y="293"/>
                    <a:pt x="47" y="331"/>
                    <a:pt x="48" y="390"/>
                  </a:cubicBezTo>
                  <a:cubicBezTo>
                    <a:pt x="49" y="449"/>
                    <a:pt x="43" y="513"/>
                    <a:pt x="36" y="582"/>
                  </a:cubicBezTo>
                  <a:lnTo>
                    <a:pt x="0" y="792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6" name="Freeform 2"/>
            <p:cNvSpPr>
              <a:spLocks/>
            </p:cNvSpPr>
            <p:nvPr/>
          </p:nvSpPr>
          <p:spPr bwMode="auto">
            <a:xfrm>
              <a:off x="3541486" y="4388216"/>
              <a:ext cx="98369" cy="684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71"/>
                </a:cxn>
                <a:cxn ang="0">
                  <a:pos x="111" y="336"/>
                </a:cxn>
                <a:cxn ang="0">
                  <a:pos x="108" y="507"/>
                </a:cxn>
                <a:cxn ang="0">
                  <a:pos x="81" y="678"/>
                </a:cxn>
              </a:cxnLst>
              <a:rect l="0" t="0" r="r" b="b"/>
              <a:pathLst>
                <a:path w="116" h="678">
                  <a:moveTo>
                    <a:pt x="0" y="0"/>
                  </a:moveTo>
                  <a:lnTo>
                    <a:pt x="78" y="171"/>
                  </a:lnTo>
                  <a:cubicBezTo>
                    <a:pt x="96" y="227"/>
                    <a:pt x="106" y="280"/>
                    <a:pt x="111" y="336"/>
                  </a:cubicBezTo>
                  <a:cubicBezTo>
                    <a:pt x="116" y="392"/>
                    <a:pt x="113" y="450"/>
                    <a:pt x="108" y="507"/>
                  </a:cubicBezTo>
                  <a:lnTo>
                    <a:pt x="81" y="678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205021" y="4133855"/>
              <a:ext cx="206177" cy="1384029"/>
            </a:xfrm>
            <a:custGeom>
              <a:avLst/>
              <a:gdLst>
                <a:gd name="connsiteX0" fmla="*/ 0 w 15684"/>
                <a:gd name="connsiteY0" fmla="*/ 0 h 10000"/>
                <a:gd name="connsiteX1" fmla="*/ 6327 w 15684"/>
                <a:gd name="connsiteY1" fmla="*/ 2426 h 10000"/>
                <a:gd name="connsiteX2" fmla="*/ 14664 w 15684"/>
                <a:gd name="connsiteY2" fmla="*/ 5181 h 10000"/>
                <a:gd name="connsiteX3" fmla="*/ 7687 w 15684"/>
                <a:gd name="connsiteY3" fmla="*/ 7513 h 10000"/>
                <a:gd name="connsiteX4" fmla="*/ 7687 w 15684"/>
                <a:gd name="connsiteY4" fmla="*/ 10000 h 10000"/>
                <a:gd name="connsiteX0" fmla="*/ 0 w 15684"/>
                <a:gd name="connsiteY0" fmla="*/ 0 h 10000"/>
                <a:gd name="connsiteX1" fmla="*/ 9230 w 15684"/>
                <a:gd name="connsiteY1" fmla="*/ 2084 h 10000"/>
                <a:gd name="connsiteX2" fmla="*/ 14664 w 15684"/>
                <a:gd name="connsiteY2" fmla="*/ 5181 h 10000"/>
                <a:gd name="connsiteX3" fmla="*/ 7687 w 15684"/>
                <a:gd name="connsiteY3" fmla="*/ 7513 h 10000"/>
                <a:gd name="connsiteX4" fmla="*/ 7687 w 15684"/>
                <a:gd name="connsiteY4" fmla="*/ 10000 h 10000"/>
                <a:gd name="connsiteX0" fmla="*/ 0 w 15684"/>
                <a:gd name="connsiteY0" fmla="*/ 0 h 10000"/>
                <a:gd name="connsiteX1" fmla="*/ 9230 w 15684"/>
                <a:gd name="connsiteY1" fmla="*/ 2084 h 10000"/>
                <a:gd name="connsiteX2" fmla="*/ 14664 w 15684"/>
                <a:gd name="connsiteY2" fmla="*/ 5181 h 10000"/>
                <a:gd name="connsiteX3" fmla="*/ 14664 w 15684"/>
                <a:gd name="connsiteY3" fmla="*/ 7761 h 10000"/>
                <a:gd name="connsiteX4" fmla="*/ 7687 w 1568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000">
                  <a:moveTo>
                    <a:pt x="0" y="0"/>
                  </a:moveTo>
                  <a:lnTo>
                    <a:pt x="9230" y="2084"/>
                  </a:lnTo>
                  <a:cubicBezTo>
                    <a:pt x="10726" y="2943"/>
                    <a:pt x="14460" y="4337"/>
                    <a:pt x="14664" y="5181"/>
                  </a:cubicBezTo>
                  <a:cubicBezTo>
                    <a:pt x="15684" y="5988"/>
                    <a:pt x="15208" y="6856"/>
                    <a:pt x="14664" y="7761"/>
                  </a:cubicBezTo>
                  <a:lnTo>
                    <a:pt x="7687" y="10000"/>
                  </a:ln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033" y="85496"/>
            <a:ext cx="5786478" cy="461665"/>
          </a:xfrm>
          <a:prstGeom prst="rect">
            <a:avLst/>
          </a:prstGeom>
          <a:gradFill>
            <a:gsLst>
              <a:gs pos="40000">
                <a:srgbClr val="267E96"/>
              </a:gs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7.3.2 </a:t>
            </a:r>
            <a:r>
              <a:rPr lang="zh-CN" altLang="zh-CN"/>
              <a:t>先序、中序和后序遍历递归算法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687604"/>
            <a:ext cx="328614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）先序遍历的递归算法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017" y="1259302"/>
            <a:ext cx="8607330" cy="3966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先序遍历的递归算法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PreOrder11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PreOrder1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方法调用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" ");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</a:rPr>
              <a:t>访问根结点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</a:rPr>
              <a:t>先序遍历左子树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</a:rPr>
              <a:t>先序遍历右子树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577328-D1FF-4CA7-B0F7-934E6AC72D1C}"/>
              </a:ext>
            </a:extLst>
          </p:cNvPr>
          <p:cNvGrpSpPr/>
          <p:nvPr/>
        </p:nvGrpSpPr>
        <p:grpSpPr>
          <a:xfrm>
            <a:off x="4211960" y="4056641"/>
            <a:ext cx="2279496" cy="2801359"/>
            <a:chOff x="506805" y="1365389"/>
            <a:chExt cx="2279496" cy="2801359"/>
          </a:xfrm>
        </p:grpSpPr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FFBCB9E3-1D3D-414D-B422-C3D6340B9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681" y="2710446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69">
              <a:extLst>
                <a:ext uri="{FF2B5EF4-FFF2-40B4-BE49-F238E27FC236}">
                  <a16:creationId xmlns:a16="http://schemas.microsoft.com/office/drawing/2014/main" id="{089D2770-A719-4832-B5B2-C7B226C60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250" y="3335442"/>
              <a:ext cx="330845" cy="37317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68">
              <a:extLst>
                <a:ext uri="{FF2B5EF4-FFF2-40B4-BE49-F238E27FC236}">
                  <a16:creationId xmlns:a16="http://schemas.microsoft.com/office/drawing/2014/main" id="{56B3F321-C784-4B52-AE44-C77A6EA7B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373" y="2676061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6D866F70-E72C-4833-843E-F50E8EF3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345" y="2637630"/>
              <a:ext cx="307575" cy="456106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99111D3A-6874-4A89-BC53-E66F93570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543" y="2021736"/>
              <a:ext cx="512962" cy="45812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AAC06EBC-0751-40C6-AD52-250AA8476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565" y="1884196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A04980AD-E168-451E-90D2-D26C8055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708" y="2387834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63">
              <a:extLst>
                <a:ext uri="{FF2B5EF4-FFF2-40B4-BE49-F238E27FC236}">
                  <a16:creationId xmlns:a16="http://schemas.microsoft.com/office/drawing/2014/main" id="{3CE9EF56-2CB7-4F37-A1FD-238315DF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586" y="2431321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F6176EB6-3A25-4E6D-8516-FF2984B86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1" y="3078566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3AC08EED-192C-404B-87B4-6D28C35B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196" y="3078566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A7A75014-C29C-4A70-8061-F048FF5A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22" y="3093736"/>
              <a:ext cx="271152" cy="2983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Line 59">
              <a:extLst>
                <a:ext uri="{FF2B5EF4-FFF2-40B4-BE49-F238E27FC236}">
                  <a16:creationId xmlns:a16="http://schemas.microsoft.com/office/drawing/2014/main" id="{A4F5EB34-B701-489C-8902-4B71BBE22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375" y="2141072"/>
              <a:ext cx="253952" cy="31351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Oval 58">
              <a:extLst>
                <a:ext uri="{FF2B5EF4-FFF2-40B4-BE49-F238E27FC236}">
                  <a16:creationId xmlns:a16="http://schemas.microsoft.com/office/drawing/2014/main" id="{E0C7E16D-9052-4BA2-8CF7-06488FA46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743" y="3677269"/>
              <a:ext cx="271152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BB344313-12A4-48A0-AE38-8093E9262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05" y="1430113"/>
              <a:ext cx="2141896" cy="2736635"/>
            </a:xfrm>
            <a:custGeom>
              <a:avLst/>
              <a:gdLst/>
              <a:ahLst/>
              <a:cxnLst>
                <a:cxn ang="0">
                  <a:pos x="977" y="228"/>
                </a:cxn>
                <a:cxn ang="0">
                  <a:pos x="920" y="440"/>
                </a:cxn>
                <a:cxn ang="0">
                  <a:pos x="621" y="749"/>
                </a:cxn>
                <a:cxn ang="0">
                  <a:pos x="415" y="1016"/>
                </a:cxn>
                <a:cxn ang="0">
                  <a:pos x="265" y="1308"/>
                </a:cxn>
                <a:cxn ang="0">
                  <a:pos x="10" y="1811"/>
                </a:cxn>
                <a:cxn ang="0">
                  <a:pos x="205" y="2111"/>
                </a:cxn>
                <a:cxn ang="0">
                  <a:pos x="392" y="2328"/>
                </a:cxn>
                <a:cxn ang="0">
                  <a:pos x="654" y="2665"/>
                </a:cxn>
                <a:cxn ang="0">
                  <a:pos x="855" y="2572"/>
                </a:cxn>
                <a:cxn ang="0">
                  <a:pos x="940" y="2433"/>
                </a:cxn>
                <a:cxn ang="0">
                  <a:pos x="835" y="2208"/>
                </a:cxn>
                <a:cxn ang="0">
                  <a:pos x="655" y="2058"/>
                </a:cxn>
                <a:cxn ang="0">
                  <a:pos x="451" y="1805"/>
                </a:cxn>
                <a:cxn ang="0">
                  <a:pos x="720" y="1286"/>
                </a:cxn>
                <a:cxn ang="0">
                  <a:pos x="1030" y="873"/>
                </a:cxn>
                <a:cxn ang="0">
                  <a:pos x="1225" y="978"/>
                </a:cxn>
                <a:cxn ang="0">
                  <a:pos x="1277" y="1211"/>
                </a:cxn>
                <a:cxn ang="0">
                  <a:pos x="1172" y="1481"/>
                </a:cxn>
                <a:cxn ang="0">
                  <a:pos x="1014" y="1645"/>
                </a:cxn>
                <a:cxn ang="0">
                  <a:pos x="949" y="1824"/>
                </a:cxn>
                <a:cxn ang="0">
                  <a:pos x="1066" y="2076"/>
                </a:cxn>
                <a:cxn ang="0">
                  <a:pos x="1335" y="2058"/>
                </a:cxn>
                <a:cxn ang="0">
                  <a:pos x="1435" y="1884"/>
                </a:cxn>
                <a:cxn ang="0">
                  <a:pos x="1439" y="1581"/>
                </a:cxn>
                <a:cxn ang="0">
                  <a:pos x="1509" y="1384"/>
                </a:cxn>
                <a:cxn ang="0">
                  <a:pos x="1645" y="1525"/>
                </a:cxn>
                <a:cxn ang="0">
                  <a:pos x="1682" y="1796"/>
                </a:cxn>
                <a:cxn ang="0">
                  <a:pos x="1862" y="2067"/>
                </a:cxn>
                <a:cxn ang="0">
                  <a:pos x="2080" y="1953"/>
                </a:cxn>
                <a:cxn ang="0">
                  <a:pos x="2087" y="1691"/>
                </a:cxn>
                <a:cxn ang="0">
                  <a:pos x="1945" y="1496"/>
                </a:cxn>
                <a:cxn ang="0">
                  <a:pos x="1742" y="1166"/>
                </a:cxn>
                <a:cxn ang="0">
                  <a:pos x="1439" y="703"/>
                </a:cxn>
                <a:cxn ang="0">
                  <a:pos x="1322" y="477"/>
                </a:cxn>
                <a:cxn ang="0">
                  <a:pos x="1238" y="0"/>
                </a:cxn>
              </a:cxnLst>
              <a:rect l="0" t="0" r="r" b="b"/>
              <a:pathLst>
                <a:path w="2117" h="2706">
                  <a:moveTo>
                    <a:pt x="977" y="228"/>
                  </a:moveTo>
                  <a:cubicBezTo>
                    <a:pt x="966" y="264"/>
                    <a:pt x="979" y="353"/>
                    <a:pt x="920" y="440"/>
                  </a:cubicBezTo>
                  <a:cubicBezTo>
                    <a:pt x="861" y="527"/>
                    <a:pt x="705" y="653"/>
                    <a:pt x="621" y="749"/>
                  </a:cubicBezTo>
                  <a:cubicBezTo>
                    <a:pt x="537" y="845"/>
                    <a:pt x="474" y="923"/>
                    <a:pt x="415" y="1016"/>
                  </a:cubicBezTo>
                  <a:cubicBezTo>
                    <a:pt x="356" y="1109"/>
                    <a:pt x="332" y="1176"/>
                    <a:pt x="265" y="1308"/>
                  </a:cubicBezTo>
                  <a:cubicBezTo>
                    <a:pt x="198" y="1440"/>
                    <a:pt x="20" y="1677"/>
                    <a:pt x="10" y="1811"/>
                  </a:cubicBezTo>
                  <a:cubicBezTo>
                    <a:pt x="0" y="1945"/>
                    <a:pt x="141" y="2025"/>
                    <a:pt x="205" y="2111"/>
                  </a:cubicBezTo>
                  <a:cubicBezTo>
                    <a:pt x="269" y="2197"/>
                    <a:pt x="317" y="2236"/>
                    <a:pt x="392" y="2328"/>
                  </a:cubicBezTo>
                  <a:cubicBezTo>
                    <a:pt x="467" y="2420"/>
                    <a:pt x="577" y="2624"/>
                    <a:pt x="654" y="2665"/>
                  </a:cubicBezTo>
                  <a:cubicBezTo>
                    <a:pt x="731" y="2706"/>
                    <a:pt x="807" y="2611"/>
                    <a:pt x="855" y="2572"/>
                  </a:cubicBezTo>
                  <a:cubicBezTo>
                    <a:pt x="903" y="2533"/>
                    <a:pt x="943" y="2494"/>
                    <a:pt x="940" y="2433"/>
                  </a:cubicBezTo>
                  <a:cubicBezTo>
                    <a:pt x="937" y="2372"/>
                    <a:pt x="883" y="2270"/>
                    <a:pt x="835" y="2208"/>
                  </a:cubicBezTo>
                  <a:cubicBezTo>
                    <a:pt x="787" y="2146"/>
                    <a:pt x="719" y="2125"/>
                    <a:pt x="655" y="2058"/>
                  </a:cubicBezTo>
                  <a:cubicBezTo>
                    <a:pt x="591" y="1991"/>
                    <a:pt x="440" y="1934"/>
                    <a:pt x="451" y="1805"/>
                  </a:cubicBezTo>
                  <a:cubicBezTo>
                    <a:pt x="462" y="1676"/>
                    <a:pt x="624" y="1441"/>
                    <a:pt x="720" y="1286"/>
                  </a:cubicBezTo>
                  <a:cubicBezTo>
                    <a:pt x="816" y="1131"/>
                    <a:pt x="946" y="924"/>
                    <a:pt x="1030" y="873"/>
                  </a:cubicBezTo>
                  <a:cubicBezTo>
                    <a:pt x="1114" y="822"/>
                    <a:pt x="1184" y="922"/>
                    <a:pt x="1225" y="978"/>
                  </a:cubicBezTo>
                  <a:cubicBezTo>
                    <a:pt x="1266" y="1034"/>
                    <a:pt x="1286" y="1127"/>
                    <a:pt x="1277" y="1211"/>
                  </a:cubicBezTo>
                  <a:cubicBezTo>
                    <a:pt x="1268" y="1295"/>
                    <a:pt x="1216" y="1409"/>
                    <a:pt x="1172" y="1481"/>
                  </a:cubicBezTo>
                  <a:cubicBezTo>
                    <a:pt x="1128" y="1553"/>
                    <a:pt x="1051" y="1588"/>
                    <a:pt x="1014" y="1645"/>
                  </a:cubicBezTo>
                  <a:cubicBezTo>
                    <a:pt x="977" y="1702"/>
                    <a:pt x="940" y="1752"/>
                    <a:pt x="949" y="1824"/>
                  </a:cubicBezTo>
                  <a:cubicBezTo>
                    <a:pt x="958" y="1896"/>
                    <a:pt x="1002" y="2037"/>
                    <a:pt x="1066" y="2076"/>
                  </a:cubicBezTo>
                  <a:cubicBezTo>
                    <a:pt x="1130" y="2115"/>
                    <a:pt x="1273" y="2090"/>
                    <a:pt x="1335" y="2058"/>
                  </a:cubicBezTo>
                  <a:cubicBezTo>
                    <a:pt x="1397" y="2026"/>
                    <a:pt x="1418" y="1963"/>
                    <a:pt x="1435" y="1884"/>
                  </a:cubicBezTo>
                  <a:cubicBezTo>
                    <a:pt x="1452" y="1805"/>
                    <a:pt x="1427" y="1664"/>
                    <a:pt x="1439" y="1581"/>
                  </a:cubicBezTo>
                  <a:cubicBezTo>
                    <a:pt x="1451" y="1498"/>
                    <a:pt x="1475" y="1393"/>
                    <a:pt x="1509" y="1384"/>
                  </a:cubicBezTo>
                  <a:cubicBezTo>
                    <a:pt x="1543" y="1375"/>
                    <a:pt x="1616" y="1456"/>
                    <a:pt x="1645" y="1525"/>
                  </a:cubicBezTo>
                  <a:cubicBezTo>
                    <a:pt x="1674" y="1594"/>
                    <a:pt x="1646" y="1706"/>
                    <a:pt x="1682" y="1796"/>
                  </a:cubicBezTo>
                  <a:cubicBezTo>
                    <a:pt x="1718" y="1886"/>
                    <a:pt x="1796" y="2041"/>
                    <a:pt x="1862" y="2067"/>
                  </a:cubicBezTo>
                  <a:cubicBezTo>
                    <a:pt x="1928" y="2093"/>
                    <a:pt x="2043" y="2016"/>
                    <a:pt x="2080" y="1953"/>
                  </a:cubicBezTo>
                  <a:cubicBezTo>
                    <a:pt x="2117" y="1890"/>
                    <a:pt x="2109" y="1767"/>
                    <a:pt x="2087" y="1691"/>
                  </a:cubicBezTo>
                  <a:cubicBezTo>
                    <a:pt x="2065" y="1615"/>
                    <a:pt x="2002" y="1583"/>
                    <a:pt x="1945" y="1496"/>
                  </a:cubicBezTo>
                  <a:cubicBezTo>
                    <a:pt x="1888" y="1409"/>
                    <a:pt x="1826" y="1298"/>
                    <a:pt x="1742" y="1166"/>
                  </a:cubicBezTo>
                  <a:cubicBezTo>
                    <a:pt x="1658" y="1034"/>
                    <a:pt x="1509" y="818"/>
                    <a:pt x="1439" y="703"/>
                  </a:cubicBezTo>
                  <a:cubicBezTo>
                    <a:pt x="1369" y="588"/>
                    <a:pt x="1355" y="594"/>
                    <a:pt x="1322" y="477"/>
                  </a:cubicBezTo>
                  <a:cubicBezTo>
                    <a:pt x="1289" y="360"/>
                    <a:pt x="1255" y="99"/>
                    <a:pt x="1238" y="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AutoShape 55">
              <a:extLst>
                <a:ext uri="{FF2B5EF4-FFF2-40B4-BE49-F238E27FC236}">
                  <a16:creationId xmlns:a16="http://schemas.microsoft.com/office/drawing/2014/main" id="{FB4BA0AB-698F-4D75-BE3D-AD0A7B483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894" y="1365389"/>
              <a:ext cx="23270" cy="2953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AutoShape 54">
              <a:extLst>
                <a:ext uri="{FF2B5EF4-FFF2-40B4-BE49-F238E27FC236}">
                  <a16:creationId xmlns:a16="http://schemas.microsoft.com/office/drawing/2014/main" id="{15D54746-2454-4F5A-A186-7E05BFFF8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872" y="2020725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AutoShape 53">
              <a:extLst>
                <a:ext uri="{FF2B5EF4-FFF2-40B4-BE49-F238E27FC236}">
                  <a16:creationId xmlns:a16="http://schemas.microsoft.com/office/drawing/2014/main" id="{3DFC83BB-029A-4ACD-A337-E60767E57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945" y="2538521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AEDFBD98-55E1-4728-A8EF-D806BAD19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05" y="3250491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AutoShape 51">
              <a:extLst>
                <a:ext uri="{FF2B5EF4-FFF2-40B4-BE49-F238E27FC236}">
                  <a16:creationId xmlns:a16="http://schemas.microsoft.com/office/drawing/2014/main" id="{A5CFC5B2-3F92-43E2-9D19-311DB5EF5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980" y="3857284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AutoShape 50">
              <a:extLst>
                <a:ext uri="{FF2B5EF4-FFF2-40B4-BE49-F238E27FC236}">
                  <a16:creationId xmlns:a16="http://schemas.microsoft.com/office/drawing/2014/main" id="{6978BEB3-FC51-4EBB-BAB8-8DD1F5291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189" y="3234310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AutoShape 49">
              <a:extLst>
                <a:ext uri="{FF2B5EF4-FFF2-40B4-BE49-F238E27FC236}">
                  <a16:creationId xmlns:a16="http://schemas.microsoft.com/office/drawing/2014/main" id="{D5AFE77F-039A-4013-A39E-FDEADE562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858" y="2603246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AutoShape 48">
              <a:extLst>
                <a:ext uri="{FF2B5EF4-FFF2-40B4-BE49-F238E27FC236}">
                  <a16:creationId xmlns:a16="http://schemas.microsoft.com/office/drawing/2014/main" id="{0522EAD2-35C3-4DA7-83D5-A65730585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374" y="3250491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DB1BE11-A71B-427D-9F0F-3423847EC3D4}"/>
              </a:ext>
            </a:extLst>
          </p:cNvPr>
          <p:cNvGrpSpPr/>
          <p:nvPr/>
        </p:nvGrpSpPr>
        <p:grpSpPr>
          <a:xfrm>
            <a:off x="544600" y="4680080"/>
            <a:ext cx="1964837" cy="2092424"/>
            <a:chOff x="1000100" y="1876105"/>
            <a:chExt cx="1964837" cy="2092424"/>
          </a:xfrm>
        </p:grpSpPr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3ECDDAF0-8BF4-4137-9FEC-26D0F6568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259" y="2702355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Line 69">
              <a:extLst>
                <a:ext uri="{FF2B5EF4-FFF2-40B4-BE49-F238E27FC236}">
                  <a16:creationId xmlns:a16="http://schemas.microsoft.com/office/drawing/2014/main" id="{011B22F9-33FC-4026-94E1-85D2E2844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828" y="3327351"/>
              <a:ext cx="330845" cy="37317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8ADF2DC5-2AC6-4B0E-8FA7-3539D4DB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951" y="2667970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67">
              <a:extLst>
                <a:ext uri="{FF2B5EF4-FFF2-40B4-BE49-F238E27FC236}">
                  <a16:creationId xmlns:a16="http://schemas.microsoft.com/office/drawing/2014/main" id="{8696551E-3E56-4A69-8A45-21877AD7E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923" y="2629539"/>
              <a:ext cx="307575" cy="456106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Line 66">
              <a:extLst>
                <a:ext uri="{FF2B5EF4-FFF2-40B4-BE49-F238E27FC236}">
                  <a16:creationId xmlns:a16="http://schemas.microsoft.com/office/drawing/2014/main" id="{79EC190C-83FF-44A2-AF16-312AFD495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8121" y="2013645"/>
              <a:ext cx="512962" cy="45812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21B96394-0DE1-40A6-8007-9B06B6E4A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546" y="187610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64">
              <a:extLst>
                <a:ext uri="{FF2B5EF4-FFF2-40B4-BE49-F238E27FC236}">
                  <a16:creationId xmlns:a16="http://schemas.microsoft.com/office/drawing/2014/main" id="{F6DCF345-2E3C-4FE8-BB4D-BA4B44ED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286" y="2379743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63">
              <a:extLst>
                <a:ext uri="{FF2B5EF4-FFF2-40B4-BE49-F238E27FC236}">
                  <a16:creationId xmlns:a16="http://schemas.microsoft.com/office/drawing/2014/main" id="{ABE06DEF-3C93-45FB-85C8-4F33B8D72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164" y="2423230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62">
              <a:extLst>
                <a:ext uri="{FF2B5EF4-FFF2-40B4-BE49-F238E27FC236}">
                  <a16:creationId xmlns:a16="http://schemas.microsoft.com/office/drawing/2014/main" id="{857C5B06-483A-4220-94CD-616103AC2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519" y="307047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61">
              <a:extLst>
                <a:ext uri="{FF2B5EF4-FFF2-40B4-BE49-F238E27FC236}">
                  <a16:creationId xmlns:a16="http://schemas.microsoft.com/office/drawing/2014/main" id="{1931AFF4-953D-4A9E-AF99-488D2867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774" y="307047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60">
              <a:extLst>
                <a:ext uri="{FF2B5EF4-FFF2-40B4-BE49-F238E27FC236}">
                  <a16:creationId xmlns:a16="http://schemas.microsoft.com/office/drawing/2014/main" id="{561DF338-5527-4DAB-8638-427D60DE7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00" y="3085645"/>
              <a:ext cx="271152" cy="2983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42" name="Line 59">
              <a:extLst>
                <a:ext uri="{FF2B5EF4-FFF2-40B4-BE49-F238E27FC236}">
                  <a16:creationId xmlns:a16="http://schemas.microsoft.com/office/drawing/2014/main" id="{D926C185-ECE5-4712-925E-CA87A1815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953" y="2132981"/>
              <a:ext cx="253952" cy="31351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Oval 58">
              <a:extLst>
                <a:ext uri="{FF2B5EF4-FFF2-40B4-BE49-F238E27FC236}">
                  <a16:creationId xmlns:a16="http://schemas.microsoft.com/office/drawing/2014/main" id="{31C1956A-5D9B-491E-A7C3-0950D7D8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21" y="3669178"/>
              <a:ext cx="271152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44" name="右箭头 49">
            <a:extLst>
              <a:ext uri="{FF2B5EF4-FFF2-40B4-BE49-F238E27FC236}">
                <a16:creationId xmlns:a16="http://schemas.microsoft.com/office/drawing/2014/main" id="{2E6EBF93-F78E-44E2-9B0B-9FF169D2FF15}"/>
              </a:ext>
            </a:extLst>
          </p:cNvPr>
          <p:cNvSpPr/>
          <p:nvPr/>
        </p:nvSpPr>
        <p:spPr>
          <a:xfrm>
            <a:off x="2767437" y="5813725"/>
            <a:ext cx="1214446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0">
            <a:extLst>
              <a:ext uri="{FF2B5EF4-FFF2-40B4-BE49-F238E27FC236}">
                <a16:creationId xmlns:a16="http://schemas.microsoft.com/office/drawing/2014/main" id="{16523A8F-D9A0-41A5-ABB5-121D5A6D43A1}"/>
              </a:ext>
            </a:extLst>
          </p:cNvPr>
          <p:cNvSpPr txBox="1"/>
          <p:nvPr/>
        </p:nvSpPr>
        <p:spPr>
          <a:xfrm>
            <a:off x="2658358" y="540282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PreOrder11</a:t>
            </a:r>
            <a:endParaRPr lang="zh-CN" altLang="en-US" sz="16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050" y="116632"/>
            <a:ext cx="328614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序遍历的递归算法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692696"/>
            <a:ext cx="8215370" cy="407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中序遍历的递归算法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InOrder11(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InOrder1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方法调用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中序遍历左子树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" ");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中序遍历右子树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5" name="组合 51">
            <a:extLst>
              <a:ext uri="{FF2B5EF4-FFF2-40B4-BE49-F238E27FC236}">
                <a16:creationId xmlns:a16="http://schemas.microsoft.com/office/drawing/2014/main" id="{06470C55-D15C-43EE-A255-1A54FA0E931B}"/>
              </a:ext>
            </a:extLst>
          </p:cNvPr>
          <p:cNvGrpSpPr/>
          <p:nvPr/>
        </p:nvGrpSpPr>
        <p:grpSpPr>
          <a:xfrm>
            <a:off x="899592" y="4365104"/>
            <a:ext cx="1964837" cy="2092424"/>
            <a:chOff x="1000100" y="1876105"/>
            <a:chExt cx="1964837" cy="2092424"/>
          </a:xfrm>
        </p:grpSpPr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DF46D8D-07F7-4C0F-BA4E-C18D152D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259" y="2702355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0DA45A9B-E76B-4F4D-9765-C74F48A28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828" y="3327351"/>
              <a:ext cx="330845" cy="37317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80E2ACEF-AC09-4D6F-BE7A-076C3C389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951" y="2667970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Line 67">
              <a:extLst>
                <a:ext uri="{FF2B5EF4-FFF2-40B4-BE49-F238E27FC236}">
                  <a16:creationId xmlns:a16="http://schemas.microsoft.com/office/drawing/2014/main" id="{605E89B0-803A-4DE9-A051-A209DF9FB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923" y="2629539"/>
              <a:ext cx="307575" cy="456106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DFC0DBEC-0E65-40E3-A0AB-52AC8D3BA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8121" y="2013645"/>
              <a:ext cx="512962" cy="45812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Oval 65">
              <a:extLst>
                <a:ext uri="{FF2B5EF4-FFF2-40B4-BE49-F238E27FC236}">
                  <a16:creationId xmlns:a16="http://schemas.microsoft.com/office/drawing/2014/main" id="{1E5E7ED4-1124-457B-87FA-22E88BD8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546" y="187610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52" name="Oval 64">
              <a:extLst>
                <a:ext uri="{FF2B5EF4-FFF2-40B4-BE49-F238E27FC236}">
                  <a16:creationId xmlns:a16="http://schemas.microsoft.com/office/drawing/2014/main" id="{A9253559-ED67-4429-B279-EE3325675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286" y="2379743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1826A7C8-05F6-4F06-AFF5-B54779E8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164" y="2423230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54" name="Oval 62">
              <a:extLst>
                <a:ext uri="{FF2B5EF4-FFF2-40B4-BE49-F238E27FC236}">
                  <a16:creationId xmlns:a16="http://schemas.microsoft.com/office/drawing/2014/main" id="{5972E056-BF20-4D80-AA2A-2391AF87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519" y="307047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55" name="Oval 61">
              <a:extLst>
                <a:ext uri="{FF2B5EF4-FFF2-40B4-BE49-F238E27FC236}">
                  <a16:creationId xmlns:a16="http://schemas.microsoft.com/office/drawing/2014/main" id="{85F5FE90-5916-4288-BFC4-94F4662D3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774" y="307047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56" name="Oval 60">
              <a:extLst>
                <a:ext uri="{FF2B5EF4-FFF2-40B4-BE49-F238E27FC236}">
                  <a16:creationId xmlns:a16="http://schemas.microsoft.com/office/drawing/2014/main" id="{6634B300-23BA-4B09-BA22-A5EA5F06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00" y="3085645"/>
              <a:ext cx="271152" cy="2983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44913472-3AC2-42D8-972F-F57A1FAEE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953" y="2132981"/>
              <a:ext cx="253952" cy="31351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92FB44F5-1632-4882-9099-BF4E2F50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21" y="3669178"/>
              <a:ext cx="271152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59" name="右箭头 49">
            <a:extLst>
              <a:ext uri="{FF2B5EF4-FFF2-40B4-BE49-F238E27FC236}">
                <a16:creationId xmlns:a16="http://schemas.microsoft.com/office/drawing/2014/main" id="{BCC67CB0-632A-4BFB-B574-2E4D11187750}"/>
              </a:ext>
            </a:extLst>
          </p:cNvPr>
          <p:cNvSpPr/>
          <p:nvPr/>
        </p:nvSpPr>
        <p:spPr>
          <a:xfrm>
            <a:off x="3257046" y="5275057"/>
            <a:ext cx="1214446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0">
            <a:extLst>
              <a:ext uri="{FF2B5EF4-FFF2-40B4-BE49-F238E27FC236}">
                <a16:creationId xmlns:a16="http://schemas.microsoft.com/office/drawing/2014/main" id="{938631EC-6B2D-442E-A134-00E11FFE6CDF}"/>
              </a:ext>
            </a:extLst>
          </p:cNvPr>
          <p:cNvSpPr txBox="1"/>
          <p:nvPr/>
        </p:nvSpPr>
        <p:spPr>
          <a:xfrm>
            <a:off x="3185608" y="4917867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InOrder11</a:t>
            </a:r>
            <a:endParaRPr lang="zh-CN" altLang="en-US" sz="16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E3F5020-41EE-4B8A-A84E-FD3707098DD8}"/>
              </a:ext>
            </a:extLst>
          </p:cNvPr>
          <p:cNvGrpSpPr/>
          <p:nvPr/>
        </p:nvGrpSpPr>
        <p:grpSpPr>
          <a:xfrm>
            <a:off x="4932040" y="4020233"/>
            <a:ext cx="2141896" cy="2837767"/>
            <a:chOff x="3210228" y="1373479"/>
            <a:chExt cx="2141896" cy="2837767"/>
          </a:xfrm>
        </p:grpSpPr>
        <p:sp>
          <p:nvSpPr>
            <p:cNvPr id="62" name="AutoShape 47">
              <a:extLst>
                <a:ext uri="{FF2B5EF4-FFF2-40B4-BE49-F238E27FC236}">
                  <a16:creationId xmlns:a16="http://schemas.microsoft.com/office/drawing/2014/main" id="{28823EC0-0BBB-40DB-A8CC-77917089C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952" y="2193661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123185-0352-47B6-9C9F-17D3F835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504" y="2718536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Line 45">
              <a:extLst>
                <a:ext uri="{FF2B5EF4-FFF2-40B4-BE49-F238E27FC236}">
                  <a16:creationId xmlns:a16="http://schemas.microsoft.com/office/drawing/2014/main" id="{22B82B36-9C94-4314-8EE2-DFAC18C5B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073" y="3343533"/>
              <a:ext cx="330845" cy="37317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7512040C-0A4E-4830-8BDA-B931DA4E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196" y="2684151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Line 43">
              <a:extLst>
                <a:ext uri="{FF2B5EF4-FFF2-40B4-BE49-F238E27FC236}">
                  <a16:creationId xmlns:a16="http://schemas.microsoft.com/office/drawing/2014/main" id="{5808E381-B33B-472F-828F-AA204FD8D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3168" y="2645721"/>
              <a:ext cx="307575" cy="456106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Line 42">
              <a:extLst>
                <a:ext uri="{FF2B5EF4-FFF2-40B4-BE49-F238E27FC236}">
                  <a16:creationId xmlns:a16="http://schemas.microsoft.com/office/drawing/2014/main" id="{D6588A11-D960-4E3C-B36B-FD4F07933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4366" y="2029827"/>
              <a:ext cx="512962" cy="45812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30F1DE2-E3F9-4814-A12C-D65C0154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88" y="1892287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9" name="Oval 40">
              <a:extLst>
                <a:ext uri="{FF2B5EF4-FFF2-40B4-BE49-F238E27FC236}">
                  <a16:creationId xmlns:a16="http://schemas.microsoft.com/office/drawing/2014/main" id="{D44B25DC-42ED-4410-84E9-A2151311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531" y="239592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70" name="Oval 39">
              <a:extLst>
                <a:ext uri="{FF2B5EF4-FFF2-40B4-BE49-F238E27FC236}">
                  <a16:creationId xmlns:a16="http://schemas.microsoft.com/office/drawing/2014/main" id="{04126735-E1EC-4E4F-8B08-EA18BAB4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409" y="2439412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C456AF99-F993-4017-B69D-FBD3951EA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764" y="3086657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72" name="Oval 37">
              <a:extLst>
                <a:ext uri="{FF2B5EF4-FFF2-40B4-BE49-F238E27FC236}">
                  <a16:creationId xmlns:a16="http://schemas.microsoft.com/office/drawing/2014/main" id="{0E984254-83AD-4CE8-8382-63D06642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19" y="3086657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73" name="Oval 36">
              <a:extLst>
                <a:ext uri="{FF2B5EF4-FFF2-40B4-BE49-F238E27FC236}">
                  <a16:creationId xmlns:a16="http://schemas.microsoft.com/office/drawing/2014/main" id="{D5B3E26D-F9B2-439A-938B-A56DDFFE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345" y="3101827"/>
              <a:ext cx="271152" cy="2983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11175722-6369-4BB6-8E31-1D6A4B701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198" y="2149162"/>
              <a:ext cx="253952" cy="31351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" name="Oval 34">
              <a:extLst>
                <a:ext uri="{FF2B5EF4-FFF2-40B4-BE49-F238E27FC236}">
                  <a16:creationId xmlns:a16="http://schemas.microsoft.com/office/drawing/2014/main" id="{4DD22933-E500-4F9E-85EE-43D3057F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566" y="3685359"/>
              <a:ext cx="271152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54E80223-4536-4DF1-B07D-F8084AAC1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228" y="1438204"/>
              <a:ext cx="2141896" cy="2736635"/>
            </a:xfrm>
            <a:custGeom>
              <a:avLst/>
              <a:gdLst/>
              <a:ahLst/>
              <a:cxnLst>
                <a:cxn ang="0">
                  <a:pos x="977" y="228"/>
                </a:cxn>
                <a:cxn ang="0">
                  <a:pos x="920" y="440"/>
                </a:cxn>
                <a:cxn ang="0">
                  <a:pos x="621" y="749"/>
                </a:cxn>
                <a:cxn ang="0">
                  <a:pos x="415" y="1016"/>
                </a:cxn>
                <a:cxn ang="0">
                  <a:pos x="265" y="1308"/>
                </a:cxn>
                <a:cxn ang="0">
                  <a:pos x="10" y="1811"/>
                </a:cxn>
                <a:cxn ang="0">
                  <a:pos x="205" y="2111"/>
                </a:cxn>
                <a:cxn ang="0">
                  <a:pos x="392" y="2328"/>
                </a:cxn>
                <a:cxn ang="0">
                  <a:pos x="654" y="2665"/>
                </a:cxn>
                <a:cxn ang="0">
                  <a:pos x="855" y="2572"/>
                </a:cxn>
                <a:cxn ang="0">
                  <a:pos x="940" y="2433"/>
                </a:cxn>
                <a:cxn ang="0">
                  <a:pos x="835" y="2208"/>
                </a:cxn>
                <a:cxn ang="0">
                  <a:pos x="655" y="2058"/>
                </a:cxn>
                <a:cxn ang="0">
                  <a:pos x="451" y="1805"/>
                </a:cxn>
                <a:cxn ang="0">
                  <a:pos x="720" y="1286"/>
                </a:cxn>
                <a:cxn ang="0">
                  <a:pos x="1030" y="873"/>
                </a:cxn>
                <a:cxn ang="0">
                  <a:pos x="1225" y="978"/>
                </a:cxn>
                <a:cxn ang="0">
                  <a:pos x="1277" y="1211"/>
                </a:cxn>
                <a:cxn ang="0">
                  <a:pos x="1172" y="1481"/>
                </a:cxn>
                <a:cxn ang="0">
                  <a:pos x="1014" y="1645"/>
                </a:cxn>
                <a:cxn ang="0">
                  <a:pos x="949" y="1824"/>
                </a:cxn>
                <a:cxn ang="0">
                  <a:pos x="1066" y="2076"/>
                </a:cxn>
                <a:cxn ang="0">
                  <a:pos x="1335" y="2058"/>
                </a:cxn>
                <a:cxn ang="0">
                  <a:pos x="1435" y="1884"/>
                </a:cxn>
                <a:cxn ang="0">
                  <a:pos x="1439" y="1581"/>
                </a:cxn>
                <a:cxn ang="0">
                  <a:pos x="1509" y="1384"/>
                </a:cxn>
                <a:cxn ang="0">
                  <a:pos x="1645" y="1525"/>
                </a:cxn>
                <a:cxn ang="0">
                  <a:pos x="1682" y="1796"/>
                </a:cxn>
                <a:cxn ang="0">
                  <a:pos x="1862" y="2067"/>
                </a:cxn>
                <a:cxn ang="0">
                  <a:pos x="2080" y="1953"/>
                </a:cxn>
                <a:cxn ang="0">
                  <a:pos x="2087" y="1691"/>
                </a:cxn>
                <a:cxn ang="0">
                  <a:pos x="1945" y="1496"/>
                </a:cxn>
                <a:cxn ang="0">
                  <a:pos x="1742" y="1166"/>
                </a:cxn>
                <a:cxn ang="0">
                  <a:pos x="1439" y="703"/>
                </a:cxn>
                <a:cxn ang="0">
                  <a:pos x="1322" y="477"/>
                </a:cxn>
                <a:cxn ang="0">
                  <a:pos x="1238" y="0"/>
                </a:cxn>
              </a:cxnLst>
              <a:rect l="0" t="0" r="r" b="b"/>
              <a:pathLst>
                <a:path w="2117" h="2706">
                  <a:moveTo>
                    <a:pt x="977" y="228"/>
                  </a:moveTo>
                  <a:cubicBezTo>
                    <a:pt x="966" y="264"/>
                    <a:pt x="979" y="353"/>
                    <a:pt x="920" y="440"/>
                  </a:cubicBezTo>
                  <a:cubicBezTo>
                    <a:pt x="861" y="527"/>
                    <a:pt x="705" y="653"/>
                    <a:pt x="621" y="749"/>
                  </a:cubicBezTo>
                  <a:cubicBezTo>
                    <a:pt x="537" y="845"/>
                    <a:pt x="474" y="923"/>
                    <a:pt x="415" y="1016"/>
                  </a:cubicBezTo>
                  <a:cubicBezTo>
                    <a:pt x="356" y="1109"/>
                    <a:pt x="332" y="1176"/>
                    <a:pt x="265" y="1308"/>
                  </a:cubicBezTo>
                  <a:cubicBezTo>
                    <a:pt x="198" y="1440"/>
                    <a:pt x="20" y="1677"/>
                    <a:pt x="10" y="1811"/>
                  </a:cubicBezTo>
                  <a:cubicBezTo>
                    <a:pt x="0" y="1945"/>
                    <a:pt x="141" y="2025"/>
                    <a:pt x="205" y="2111"/>
                  </a:cubicBezTo>
                  <a:cubicBezTo>
                    <a:pt x="269" y="2197"/>
                    <a:pt x="317" y="2236"/>
                    <a:pt x="392" y="2328"/>
                  </a:cubicBezTo>
                  <a:cubicBezTo>
                    <a:pt x="467" y="2420"/>
                    <a:pt x="577" y="2624"/>
                    <a:pt x="654" y="2665"/>
                  </a:cubicBezTo>
                  <a:cubicBezTo>
                    <a:pt x="731" y="2706"/>
                    <a:pt x="807" y="2611"/>
                    <a:pt x="855" y="2572"/>
                  </a:cubicBezTo>
                  <a:cubicBezTo>
                    <a:pt x="903" y="2533"/>
                    <a:pt x="943" y="2494"/>
                    <a:pt x="940" y="2433"/>
                  </a:cubicBezTo>
                  <a:cubicBezTo>
                    <a:pt x="937" y="2372"/>
                    <a:pt x="883" y="2270"/>
                    <a:pt x="835" y="2208"/>
                  </a:cubicBezTo>
                  <a:cubicBezTo>
                    <a:pt x="787" y="2146"/>
                    <a:pt x="719" y="2125"/>
                    <a:pt x="655" y="2058"/>
                  </a:cubicBezTo>
                  <a:cubicBezTo>
                    <a:pt x="591" y="1991"/>
                    <a:pt x="440" y="1934"/>
                    <a:pt x="451" y="1805"/>
                  </a:cubicBezTo>
                  <a:cubicBezTo>
                    <a:pt x="462" y="1676"/>
                    <a:pt x="624" y="1441"/>
                    <a:pt x="720" y="1286"/>
                  </a:cubicBezTo>
                  <a:cubicBezTo>
                    <a:pt x="816" y="1131"/>
                    <a:pt x="946" y="924"/>
                    <a:pt x="1030" y="873"/>
                  </a:cubicBezTo>
                  <a:cubicBezTo>
                    <a:pt x="1114" y="822"/>
                    <a:pt x="1184" y="922"/>
                    <a:pt x="1225" y="978"/>
                  </a:cubicBezTo>
                  <a:cubicBezTo>
                    <a:pt x="1266" y="1034"/>
                    <a:pt x="1286" y="1127"/>
                    <a:pt x="1277" y="1211"/>
                  </a:cubicBezTo>
                  <a:cubicBezTo>
                    <a:pt x="1268" y="1295"/>
                    <a:pt x="1216" y="1409"/>
                    <a:pt x="1172" y="1481"/>
                  </a:cubicBezTo>
                  <a:cubicBezTo>
                    <a:pt x="1128" y="1553"/>
                    <a:pt x="1051" y="1588"/>
                    <a:pt x="1014" y="1645"/>
                  </a:cubicBezTo>
                  <a:cubicBezTo>
                    <a:pt x="977" y="1702"/>
                    <a:pt x="940" y="1752"/>
                    <a:pt x="949" y="1824"/>
                  </a:cubicBezTo>
                  <a:cubicBezTo>
                    <a:pt x="958" y="1896"/>
                    <a:pt x="1002" y="2037"/>
                    <a:pt x="1066" y="2076"/>
                  </a:cubicBezTo>
                  <a:cubicBezTo>
                    <a:pt x="1130" y="2115"/>
                    <a:pt x="1273" y="2090"/>
                    <a:pt x="1335" y="2058"/>
                  </a:cubicBezTo>
                  <a:cubicBezTo>
                    <a:pt x="1397" y="2026"/>
                    <a:pt x="1418" y="1963"/>
                    <a:pt x="1435" y="1884"/>
                  </a:cubicBezTo>
                  <a:cubicBezTo>
                    <a:pt x="1452" y="1805"/>
                    <a:pt x="1427" y="1664"/>
                    <a:pt x="1439" y="1581"/>
                  </a:cubicBezTo>
                  <a:cubicBezTo>
                    <a:pt x="1451" y="1498"/>
                    <a:pt x="1475" y="1393"/>
                    <a:pt x="1509" y="1384"/>
                  </a:cubicBezTo>
                  <a:cubicBezTo>
                    <a:pt x="1543" y="1375"/>
                    <a:pt x="1616" y="1456"/>
                    <a:pt x="1645" y="1525"/>
                  </a:cubicBezTo>
                  <a:cubicBezTo>
                    <a:pt x="1674" y="1594"/>
                    <a:pt x="1646" y="1706"/>
                    <a:pt x="1682" y="1796"/>
                  </a:cubicBezTo>
                  <a:cubicBezTo>
                    <a:pt x="1718" y="1886"/>
                    <a:pt x="1796" y="2041"/>
                    <a:pt x="1862" y="2067"/>
                  </a:cubicBezTo>
                  <a:cubicBezTo>
                    <a:pt x="1928" y="2093"/>
                    <a:pt x="2043" y="2016"/>
                    <a:pt x="2080" y="1953"/>
                  </a:cubicBezTo>
                  <a:cubicBezTo>
                    <a:pt x="2117" y="1890"/>
                    <a:pt x="2109" y="1767"/>
                    <a:pt x="2087" y="1691"/>
                  </a:cubicBezTo>
                  <a:cubicBezTo>
                    <a:pt x="2065" y="1615"/>
                    <a:pt x="2002" y="1583"/>
                    <a:pt x="1945" y="1496"/>
                  </a:cubicBezTo>
                  <a:cubicBezTo>
                    <a:pt x="1888" y="1409"/>
                    <a:pt x="1826" y="1298"/>
                    <a:pt x="1742" y="1166"/>
                  </a:cubicBezTo>
                  <a:cubicBezTo>
                    <a:pt x="1658" y="1034"/>
                    <a:pt x="1509" y="818"/>
                    <a:pt x="1439" y="703"/>
                  </a:cubicBezTo>
                  <a:cubicBezTo>
                    <a:pt x="1369" y="588"/>
                    <a:pt x="1355" y="594"/>
                    <a:pt x="1322" y="477"/>
                  </a:cubicBezTo>
                  <a:cubicBezTo>
                    <a:pt x="1289" y="360"/>
                    <a:pt x="1255" y="99"/>
                    <a:pt x="1238" y="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headEnd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7" name="AutoShape 31">
              <a:extLst>
                <a:ext uri="{FF2B5EF4-FFF2-40B4-BE49-F238E27FC236}">
                  <a16:creationId xmlns:a16="http://schemas.microsoft.com/office/drawing/2014/main" id="{EDCAC93D-FB56-4F13-AA9D-FBBDED9B3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717" y="1373479"/>
              <a:ext cx="23270" cy="2953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AutoShape 7">
              <a:extLst>
                <a:ext uri="{FF2B5EF4-FFF2-40B4-BE49-F238E27FC236}">
                  <a16:creationId xmlns:a16="http://schemas.microsoft.com/office/drawing/2014/main" id="{9D61C118-1AC2-41AA-86CF-8430FDE23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589" y="2703366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AutoShape 6">
              <a:extLst>
                <a:ext uri="{FF2B5EF4-FFF2-40B4-BE49-F238E27FC236}">
                  <a16:creationId xmlns:a16="http://schemas.microsoft.com/office/drawing/2014/main" id="{6B8EE040-71F0-493F-A043-7F0E3B928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697" y="3399155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0" name="AutoShape 5">
              <a:extLst>
                <a:ext uri="{FF2B5EF4-FFF2-40B4-BE49-F238E27FC236}">
                  <a16:creationId xmlns:a16="http://schemas.microsoft.com/office/drawing/2014/main" id="{6DCF4D4C-6041-4197-90B1-60AA0C85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154" y="3981676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" name="AutoShape 4">
              <a:extLst>
                <a:ext uri="{FF2B5EF4-FFF2-40B4-BE49-F238E27FC236}">
                  <a16:creationId xmlns:a16="http://schemas.microsoft.com/office/drawing/2014/main" id="{E946D76D-E1C9-4E84-968D-0C6E39D24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269" y="3386008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" name="AutoShape 3">
              <a:extLst>
                <a:ext uri="{FF2B5EF4-FFF2-40B4-BE49-F238E27FC236}">
                  <a16:creationId xmlns:a16="http://schemas.microsoft.com/office/drawing/2014/main" id="{779728AB-533D-49A6-8848-DCA5EFB6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924" y="3386008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3" name="AutoShape 2">
              <a:extLst>
                <a:ext uri="{FF2B5EF4-FFF2-40B4-BE49-F238E27FC236}">
                  <a16:creationId xmlns:a16="http://schemas.microsoft.com/office/drawing/2014/main" id="{99D73CE5-3153-40F1-8B30-22E78721C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961" y="2750898"/>
              <a:ext cx="1012" cy="229570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4624"/>
            <a:ext cx="328614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后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序遍历的递归算法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16" y="571029"/>
            <a:ext cx="8712968" cy="407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后序遍历的递归算法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PostOrder11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bt.b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t)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PostOrder1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方法调用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后序遍历左子树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PostOrder11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t.rchild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后序遍历右子树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" ");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51">
            <a:extLst>
              <a:ext uri="{FF2B5EF4-FFF2-40B4-BE49-F238E27FC236}">
                <a16:creationId xmlns:a16="http://schemas.microsoft.com/office/drawing/2014/main" id="{69BA0CC3-414C-425E-ACBD-C23921F5CDD7}"/>
              </a:ext>
            </a:extLst>
          </p:cNvPr>
          <p:cNvGrpSpPr/>
          <p:nvPr/>
        </p:nvGrpSpPr>
        <p:grpSpPr>
          <a:xfrm>
            <a:off x="1073937" y="4210166"/>
            <a:ext cx="1964837" cy="2092424"/>
            <a:chOff x="1000100" y="1876105"/>
            <a:chExt cx="1964837" cy="2092424"/>
          </a:xfrm>
        </p:grpSpPr>
        <p:sp>
          <p:nvSpPr>
            <p:cNvPr id="7" name="Freeform 70">
              <a:extLst>
                <a:ext uri="{FF2B5EF4-FFF2-40B4-BE49-F238E27FC236}">
                  <a16:creationId xmlns:a16="http://schemas.microsoft.com/office/drawing/2014/main" id="{B2E996E1-73C9-4C18-9A4E-2BCAEC85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259" y="2702355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Line 69">
              <a:extLst>
                <a:ext uri="{FF2B5EF4-FFF2-40B4-BE49-F238E27FC236}">
                  <a16:creationId xmlns:a16="http://schemas.microsoft.com/office/drawing/2014/main" id="{39DB356D-455A-44A1-A51E-5A6DE76A6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828" y="3327351"/>
              <a:ext cx="330845" cy="37317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Freeform 68">
              <a:extLst>
                <a:ext uri="{FF2B5EF4-FFF2-40B4-BE49-F238E27FC236}">
                  <a16:creationId xmlns:a16="http://schemas.microsoft.com/office/drawing/2014/main" id="{AF81D0B9-6F7C-4782-BA65-3F0EE9030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951" y="2667970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Line 67">
              <a:extLst>
                <a:ext uri="{FF2B5EF4-FFF2-40B4-BE49-F238E27FC236}">
                  <a16:creationId xmlns:a16="http://schemas.microsoft.com/office/drawing/2014/main" id="{8BF93118-6978-475F-B421-4BF99A21F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923" y="2629539"/>
              <a:ext cx="307575" cy="456106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66">
              <a:extLst>
                <a:ext uri="{FF2B5EF4-FFF2-40B4-BE49-F238E27FC236}">
                  <a16:creationId xmlns:a16="http://schemas.microsoft.com/office/drawing/2014/main" id="{7751BCE8-1AD9-4016-AC86-DDD8D45EB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8121" y="2013645"/>
              <a:ext cx="512962" cy="45812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Oval 65">
              <a:extLst>
                <a:ext uri="{FF2B5EF4-FFF2-40B4-BE49-F238E27FC236}">
                  <a16:creationId xmlns:a16="http://schemas.microsoft.com/office/drawing/2014/main" id="{00EFE314-D1D7-473E-B5E4-DC93FAAC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546" y="187610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3" name="Oval 64">
              <a:extLst>
                <a:ext uri="{FF2B5EF4-FFF2-40B4-BE49-F238E27FC236}">
                  <a16:creationId xmlns:a16="http://schemas.microsoft.com/office/drawing/2014/main" id="{CB1B008D-18E8-4BE0-A41C-0DA04CF0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286" y="2379743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4" name="Oval 63">
              <a:extLst>
                <a:ext uri="{FF2B5EF4-FFF2-40B4-BE49-F238E27FC236}">
                  <a16:creationId xmlns:a16="http://schemas.microsoft.com/office/drawing/2014/main" id="{05D96B9B-EFC0-48C5-9FA3-8E41F570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164" y="2423230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Oval 62">
              <a:extLst>
                <a:ext uri="{FF2B5EF4-FFF2-40B4-BE49-F238E27FC236}">
                  <a16:creationId xmlns:a16="http://schemas.microsoft.com/office/drawing/2014/main" id="{605D2980-C491-44EB-BC24-5B4D65A7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519" y="307047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6" name="Oval 61">
              <a:extLst>
                <a:ext uri="{FF2B5EF4-FFF2-40B4-BE49-F238E27FC236}">
                  <a16:creationId xmlns:a16="http://schemas.microsoft.com/office/drawing/2014/main" id="{CB87F4A3-45B9-412D-BD12-634EC519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774" y="307047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7" name="Oval 60">
              <a:extLst>
                <a:ext uri="{FF2B5EF4-FFF2-40B4-BE49-F238E27FC236}">
                  <a16:creationId xmlns:a16="http://schemas.microsoft.com/office/drawing/2014/main" id="{87D84B11-B4A6-4EC4-AF62-A3DAF71E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00" y="3085645"/>
              <a:ext cx="271152" cy="2983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D7452B04-D3CD-49A2-99C1-15E783F20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953" y="2132981"/>
              <a:ext cx="253952" cy="31351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D4C3E69-42B2-407E-B34B-D2228ADF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21" y="3669178"/>
              <a:ext cx="271152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</p:grpSp>
      <p:sp>
        <p:nvSpPr>
          <p:cNvPr id="20" name="右箭头 49">
            <a:extLst>
              <a:ext uri="{FF2B5EF4-FFF2-40B4-BE49-F238E27FC236}">
                <a16:creationId xmlns:a16="http://schemas.microsoft.com/office/drawing/2014/main" id="{DA97FC39-84A6-4D96-BC44-B4A387CC8173}"/>
              </a:ext>
            </a:extLst>
          </p:cNvPr>
          <p:cNvSpPr/>
          <p:nvPr/>
        </p:nvSpPr>
        <p:spPr>
          <a:xfrm>
            <a:off x="3431391" y="5120119"/>
            <a:ext cx="1214446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50">
            <a:extLst>
              <a:ext uri="{FF2B5EF4-FFF2-40B4-BE49-F238E27FC236}">
                <a16:creationId xmlns:a16="http://schemas.microsoft.com/office/drawing/2014/main" id="{5328E722-8998-40F9-A0F6-7A4D7128B9CB}"/>
              </a:ext>
            </a:extLst>
          </p:cNvPr>
          <p:cNvSpPr txBox="1"/>
          <p:nvPr/>
        </p:nvSpPr>
        <p:spPr>
          <a:xfrm>
            <a:off x="3293277" y="4762929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PostOrder11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97BDF9D-A547-479A-891D-ABE3E1D0D3A1}"/>
              </a:ext>
            </a:extLst>
          </p:cNvPr>
          <p:cNvGrpSpPr/>
          <p:nvPr/>
        </p:nvGrpSpPr>
        <p:grpSpPr>
          <a:xfrm>
            <a:off x="4932040" y="4056640"/>
            <a:ext cx="2285565" cy="2801360"/>
            <a:chOff x="5735580" y="1373479"/>
            <a:chExt cx="2285565" cy="2801360"/>
          </a:xfrm>
        </p:grpSpPr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0D5FF2EB-1175-4252-9AD1-15A272C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3857" y="2718536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6A891449-48F1-4969-832C-922B78EB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6426" y="3343533"/>
              <a:ext cx="330845" cy="37317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897EBAE-3D12-4909-9732-0977E726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49" y="2684151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EE36F1F4-9591-44A9-A71D-A18D4658E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88520" y="2645721"/>
              <a:ext cx="307575" cy="456106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11AD34A1-B2DD-4BB3-83BA-03299430D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49718" y="2029827"/>
              <a:ext cx="512962" cy="458128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5058B33E-BC3E-4FE5-BAB6-93B3D1892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740" y="1892287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7A134A87-3EC3-412A-8C26-54901F1A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884" y="2395925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77EF156C-0C42-4007-93F8-552D1546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762" y="2439412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4CF3C257-CDA9-4E54-A9D1-3109D3119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4116" y="3086657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71F39CF1-B7B9-4F86-BB6C-F7D459D6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72" y="3086657"/>
              <a:ext cx="272163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53F927F2-50E7-4C88-9154-5BBFDDB7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697" y="3101827"/>
              <a:ext cx="271152" cy="2983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5D9C8A2F-302A-4BC3-8242-A2E60BA81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7551" y="2149162"/>
              <a:ext cx="253952" cy="31351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E0E41541-5FC7-44BE-93E0-94486122F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919" y="3685359"/>
              <a:ext cx="271152" cy="29935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656B9228-3F77-4312-8917-03F54C120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580" y="1438204"/>
              <a:ext cx="2141896" cy="2736635"/>
            </a:xfrm>
            <a:custGeom>
              <a:avLst/>
              <a:gdLst/>
              <a:ahLst/>
              <a:cxnLst>
                <a:cxn ang="0">
                  <a:pos x="977" y="228"/>
                </a:cxn>
                <a:cxn ang="0">
                  <a:pos x="920" y="440"/>
                </a:cxn>
                <a:cxn ang="0">
                  <a:pos x="621" y="749"/>
                </a:cxn>
                <a:cxn ang="0">
                  <a:pos x="415" y="1016"/>
                </a:cxn>
                <a:cxn ang="0">
                  <a:pos x="265" y="1308"/>
                </a:cxn>
                <a:cxn ang="0">
                  <a:pos x="10" y="1811"/>
                </a:cxn>
                <a:cxn ang="0">
                  <a:pos x="205" y="2111"/>
                </a:cxn>
                <a:cxn ang="0">
                  <a:pos x="392" y="2328"/>
                </a:cxn>
                <a:cxn ang="0">
                  <a:pos x="654" y="2665"/>
                </a:cxn>
                <a:cxn ang="0">
                  <a:pos x="855" y="2572"/>
                </a:cxn>
                <a:cxn ang="0">
                  <a:pos x="940" y="2433"/>
                </a:cxn>
                <a:cxn ang="0">
                  <a:pos x="835" y="2208"/>
                </a:cxn>
                <a:cxn ang="0">
                  <a:pos x="655" y="2058"/>
                </a:cxn>
                <a:cxn ang="0">
                  <a:pos x="451" y="1805"/>
                </a:cxn>
                <a:cxn ang="0">
                  <a:pos x="720" y="1286"/>
                </a:cxn>
                <a:cxn ang="0">
                  <a:pos x="1030" y="873"/>
                </a:cxn>
                <a:cxn ang="0">
                  <a:pos x="1225" y="978"/>
                </a:cxn>
                <a:cxn ang="0">
                  <a:pos x="1277" y="1211"/>
                </a:cxn>
                <a:cxn ang="0">
                  <a:pos x="1172" y="1481"/>
                </a:cxn>
                <a:cxn ang="0">
                  <a:pos x="1014" y="1645"/>
                </a:cxn>
                <a:cxn ang="0">
                  <a:pos x="949" y="1824"/>
                </a:cxn>
                <a:cxn ang="0">
                  <a:pos x="1066" y="2076"/>
                </a:cxn>
                <a:cxn ang="0">
                  <a:pos x="1335" y="2058"/>
                </a:cxn>
                <a:cxn ang="0">
                  <a:pos x="1435" y="1884"/>
                </a:cxn>
                <a:cxn ang="0">
                  <a:pos x="1439" y="1581"/>
                </a:cxn>
                <a:cxn ang="0">
                  <a:pos x="1509" y="1384"/>
                </a:cxn>
                <a:cxn ang="0">
                  <a:pos x="1645" y="1525"/>
                </a:cxn>
                <a:cxn ang="0">
                  <a:pos x="1682" y="1796"/>
                </a:cxn>
                <a:cxn ang="0">
                  <a:pos x="1862" y="2067"/>
                </a:cxn>
                <a:cxn ang="0">
                  <a:pos x="2080" y="1953"/>
                </a:cxn>
                <a:cxn ang="0">
                  <a:pos x="2087" y="1691"/>
                </a:cxn>
                <a:cxn ang="0">
                  <a:pos x="1945" y="1496"/>
                </a:cxn>
                <a:cxn ang="0">
                  <a:pos x="1742" y="1166"/>
                </a:cxn>
                <a:cxn ang="0">
                  <a:pos x="1439" y="703"/>
                </a:cxn>
                <a:cxn ang="0">
                  <a:pos x="1322" y="477"/>
                </a:cxn>
                <a:cxn ang="0">
                  <a:pos x="1238" y="0"/>
                </a:cxn>
              </a:cxnLst>
              <a:rect l="0" t="0" r="r" b="b"/>
              <a:pathLst>
                <a:path w="2117" h="2706">
                  <a:moveTo>
                    <a:pt x="977" y="228"/>
                  </a:moveTo>
                  <a:cubicBezTo>
                    <a:pt x="966" y="264"/>
                    <a:pt x="979" y="353"/>
                    <a:pt x="920" y="440"/>
                  </a:cubicBezTo>
                  <a:cubicBezTo>
                    <a:pt x="861" y="527"/>
                    <a:pt x="705" y="653"/>
                    <a:pt x="621" y="749"/>
                  </a:cubicBezTo>
                  <a:cubicBezTo>
                    <a:pt x="537" y="845"/>
                    <a:pt x="474" y="923"/>
                    <a:pt x="415" y="1016"/>
                  </a:cubicBezTo>
                  <a:cubicBezTo>
                    <a:pt x="356" y="1109"/>
                    <a:pt x="332" y="1176"/>
                    <a:pt x="265" y="1308"/>
                  </a:cubicBezTo>
                  <a:cubicBezTo>
                    <a:pt x="198" y="1440"/>
                    <a:pt x="20" y="1677"/>
                    <a:pt x="10" y="1811"/>
                  </a:cubicBezTo>
                  <a:cubicBezTo>
                    <a:pt x="0" y="1945"/>
                    <a:pt x="141" y="2025"/>
                    <a:pt x="205" y="2111"/>
                  </a:cubicBezTo>
                  <a:cubicBezTo>
                    <a:pt x="269" y="2197"/>
                    <a:pt x="317" y="2236"/>
                    <a:pt x="392" y="2328"/>
                  </a:cubicBezTo>
                  <a:cubicBezTo>
                    <a:pt x="467" y="2420"/>
                    <a:pt x="577" y="2624"/>
                    <a:pt x="654" y="2665"/>
                  </a:cubicBezTo>
                  <a:cubicBezTo>
                    <a:pt x="731" y="2706"/>
                    <a:pt x="807" y="2611"/>
                    <a:pt x="855" y="2572"/>
                  </a:cubicBezTo>
                  <a:cubicBezTo>
                    <a:pt x="903" y="2533"/>
                    <a:pt x="943" y="2494"/>
                    <a:pt x="940" y="2433"/>
                  </a:cubicBezTo>
                  <a:cubicBezTo>
                    <a:pt x="937" y="2372"/>
                    <a:pt x="883" y="2270"/>
                    <a:pt x="835" y="2208"/>
                  </a:cubicBezTo>
                  <a:cubicBezTo>
                    <a:pt x="787" y="2146"/>
                    <a:pt x="719" y="2125"/>
                    <a:pt x="655" y="2058"/>
                  </a:cubicBezTo>
                  <a:cubicBezTo>
                    <a:pt x="591" y="1991"/>
                    <a:pt x="440" y="1934"/>
                    <a:pt x="451" y="1805"/>
                  </a:cubicBezTo>
                  <a:cubicBezTo>
                    <a:pt x="462" y="1676"/>
                    <a:pt x="624" y="1441"/>
                    <a:pt x="720" y="1286"/>
                  </a:cubicBezTo>
                  <a:cubicBezTo>
                    <a:pt x="816" y="1131"/>
                    <a:pt x="946" y="924"/>
                    <a:pt x="1030" y="873"/>
                  </a:cubicBezTo>
                  <a:cubicBezTo>
                    <a:pt x="1114" y="822"/>
                    <a:pt x="1184" y="922"/>
                    <a:pt x="1225" y="978"/>
                  </a:cubicBezTo>
                  <a:cubicBezTo>
                    <a:pt x="1266" y="1034"/>
                    <a:pt x="1286" y="1127"/>
                    <a:pt x="1277" y="1211"/>
                  </a:cubicBezTo>
                  <a:cubicBezTo>
                    <a:pt x="1268" y="1295"/>
                    <a:pt x="1216" y="1409"/>
                    <a:pt x="1172" y="1481"/>
                  </a:cubicBezTo>
                  <a:cubicBezTo>
                    <a:pt x="1128" y="1553"/>
                    <a:pt x="1051" y="1588"/>
                    <a:pt x="1014" y="1645"/>
                  </a:cubicBezTo>
                  <a:cubicBezTo>
                    <a:pt x="977" y="1702"/>
                    <a:pt x="940" y="1752"/>
                    <a:pt x="949" y="1824"/>
                  </a:cubicBezTo>
                  <a:cubicBezTo>
                    <a:pt x="958" y="1896"/>
                    <a:pt x="1002" y="2037"/>
                    <a:pt x="1066" y="2076"/>
                  </a:cubicBezTo>
                  <a:cubicBezTo>
                    <a:pt x="1130" y="2115"/>
                    <a:pt x="1273" y="2090"/>
                    <a:pt x="1335" y="2058"/>
                  </a:cubicBezTo>
                  <a:cubicBezTo>
                    <a:pt x="1397" y="2026"/>
                    <a:pt x="1418" y="1963"/>
                    <a:pt x="1435" y="1884"/>
                  </a:cubicBezTo>
                  <a:cubicBezTo>
                    <a:pt x="1452" y="1805"/>
                    <a:pt x="1427" y="1664"/>
                    <a:pt x="1439" y="1581"/>
                  </a:cubicBezTo>
                  <a:cubicBezTo>
                    <a:pt x="1451" y="1498"/>
                    <a:pt x="1475" y="1393"/>
                    <a:pt x="1509" y="1384"/>
                  </a:cubicBezTo>
                  <a:cubicBezTo>
                    <a:pt x="1543" y="1375"/>
                    <a:pt x="1616" y="1456"/>
                    <a:pt x="1645" y="1525"/>
                  </a:cubicBezTo>
                  <a:cubicBezTo>
                    <a:pt x="1674" y="1594"/>
                    <a:pt x="1646" y="1706"/>
                    <a:pt x="1682" y="1796"/>
                  </a:cubicBezTo>
                  <a:cubicBezTo>
                    <a:pt x="1718" y="1886"/>
                    <a:pt x="1796" y="2041"/>
                    <a:pt x="1862" y="2067"/>
                  </a:cubicBezTo>
                  <a:cubicBezTo>
                    <a:pt x="1928" y="2093"/>
                    <a:pt x="2043" y="2016"/>
                    <a:pt x="2080" y="1953"/>
                  </a:cubicBezTo>
                  <a:cubicBezTo>
                    <a:pt x="2117" y="1890"/>
                    <a:pt x="2109" y="1767"/>
                    <a:pt x="2087" y="1691"/>
                  </a:cubicBezTo>
                  <a:cubicBezTo>
                    <a:pt x="2065" y="1615"/>
                    <a:pt x="2002" y="1583"/>
                    <a:pt x="1945" y="1496"/>
                  </a:cubicBezTo>
                  <a:cubicBezTo>
                    <a:pt x="1888" y="1409"/>
                    <a:pt x="1826" y="1298"/>
                    <a:pt x="1742" y="1166"/>
                  </a:cubicBezTo>
                  <a:cubicBezTo>
                    <a:pt x="1658" y="1034"/>
                    <a:pt x="1509" y="818"/>
                    <a:pt x="1439" y="703"/>
                  </a:cubicBezTo>
                  <a:cubicBezTo>
                    <a:pt x="1369" y="588"/>
                    <a:pt x="1355" y="594"/>
                    <a:pt x="1322" y="477"/>
                  </a:cubicBezTo>
                  <a:cubicBezTo>
                    <a:pt x="1289" y="360"/>
                    <a:pt x="1255" y="99"/>
                    <a:pt x="1238" y="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headEnd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AutoShape 15">
              <a:extLst>
                <a:ext uri="{FF2B5EF4-FFF2-40B4-BE49-F238E27FC236}">
                  <a16:creationId xmlns:a16="http://schemas.microsoft.com/office/drawing/2014/main" id="{FA54A733-8BCF-47B2-AAC2-F4EBA85BA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4070" y="1373479"/>
              <a:ext cx="23270" cy="2953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97BAA12F-0E94-4A3D-B404-FF79D2CEC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974" y="2020725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AutoShape 13">
              <a:extLst>
                <a:ext uri="{FF2B5EF4-FFF2-40B4-BE49-F238E27FC236}">
                  <a16:creationId xmlns:a16="http://schemas.microsoft.com/office/drawing/2014/main" id="{9DAB0A63-147A-4B33-BCA4-06521FA95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4047" y="2546612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AutoShape 12">
              <a:extLst>
                <a:ext uri="{FF2B5EF4-FFF2-40B4-BE49-F238E27FC236}">
                  <a16:creationId xmlns:a16="http://schemas.microsoft.com/office/drawing/2014/main" id="{BAA8718B-89C6-4043-AF69-1FD3EBD2D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908" y="3250491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999FCFC6-E3E5-45DE-B9AB-CF828FA24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082" y="3857284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AutoShape 10">
              <a:extLst>
                <a:ext uri="{FF2B5EF4-FFF2-40B4-BE49-F238E27FC236}">
                  <a16:creationId xmlns:a16="http://schemas.microsoft.com/office/drawing/2014/main" id="{CF732A29-CAAD-4F21-B8C9-B4F3B397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7291" y="3234310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2ED04DEC-0D7E-4D3D-AA95-3025F410C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960" y="2570883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2F6A5A83-3DAB-49A0-8461-C0D47B480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76" y="3250491"/>
              <a:ext cx="229669" cy="1011"/>
            </a:xfrm>
            <a:prstGeom prst="straightConnector1">
              <a:avLst/>
            </a:prstGeom>
            <a:ln w="38100"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13205</TotalTime>
  <Words>9801</Words>
  <Application>Microsoft Office PowerPoint</Application>
  <PresentationFormat>全屏显示(4:3)</PresentationFormat>
  <Paragraphs>1136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方正启体简体</vt:lpstr>
      <vt:lpstr>仿宋</vt:lpstr>
      <vt:lpstr>黑体</vt:lpstr>
      <vt:lpstr>华文楷体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xzz</cp:lastModifiedBy>
  <cp:revision>2937</cp:revision>
  <dcterms:created xsi:type="dcterms:W3CDTF">2004-03-31T23:50:14Z</dcterms:created>
  <dcterms:modified xsi:type="dcterms:W3CDTF">2023-11-13T14:51:44Z</dcterms:modified>
</cp:coreProperties>
</file>