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100"/>
  </p:notesMasterIdLst>
  <p:handoutMasterIdLst>
    <p:handoutMasterId r:id="rId101"/>
  </p:handoutMasterIdLst>
  <p:sldIdLst>
    <p:sldId id="902" r:id="rId2"/>
    <p:sldId id="670" r:id="rId3"/>
    <p:sldId id="546" r:id="rId4"/>
    <p:sldId id="758" r:id="rId5"/>
    <p:sldId id="857" r:id="rId6"/>
    <p:sldId id="858" r:id="rId7"/>
    <p:sldId id="859" r:id="rId8"/>
    <p:sldId id="860" r:id="rId9"/>
    <p:sldId id="885" r:id="rId10"/>
    <p:sldId id="861" r:id="rId11"/>
    <p:sldId id="863" r:id="rId12"/>
    <p:sldId id="864" r:id="rId13"/>
    <p:sldId id="865" r:id="rId14"/>
    <p:sldId id="866" r:id="rId15"/>
    <p:sldId id="867" r:id="rId16"/>
    <p:sldId id="868" r:id="rId17"/>
    <p:sldId id="869" r:id="rId18"/>
    <p:sldId id="870" r:id="rId19"/>
    <p:sldId id="887" r:id="rId20"/>
    <p:sldId id="871" r:id="rId21"/>
    <p:sldId id="875" r:id="rId22"/>
    <p:sldId id="888" r:id="rId23"/>
    <p:sldId id="889" r:id="rId24"/>
    <p:sldId id="890" r:id="rId25"/>
    <p:sldId id="876" r:id="rId26"/>
    <p:sldId id="891" r:id="rId27"/>
    <p:sldId id="892" r:id="rId28"/>
    <p:sldId id="878" r:id="rId29"/>
    <p:sldId id="893" r:id="rId30"/>
    <p:sldId id="872" r:id="rId31"/>
    <p:sldId id="880" r:id="rId32"/>
    <p:sldId id="797" r:id="rId33"/>
    <p:sldId id="894" r:id="rId34"/>
    <p:sldId id="882" r:id="rId35"/>
    <p:sldId id="899" r:id="rId36"/>
    <p:sldId id="900" r:id="rId37"/>
    <p:sldId id="901" r:id="rId38"/>
    <p:sldId id="903" r:id="rId39"/>
    <p:sldId id="904" r:id="rId40"/>
    <p:sldId id="905" r:id="rId41"/>
    <p:sldId id="906" r:id="rId42"/>
    <p:sldId id="907" r:id="rId43"/>
    <p:sldId id="908" r:id="rId44"/>
    <p:sldId id="909" r:id="rId45"/>
    <p:sldId id="952" r:id="rId46"/>
    <p:sldId id="953" r:id="rId47"/>
    <p:sldId id="954" r:id="rId48"/>
    <p:sldId id="955" r:id="rId49"/>
    <p:sldId id="911" r:id="rId50"/>
    <p:sldId id="910" r:id="rId51"/>
    <p:sldId id="957" r:id="rId52"/>
    <p:sldId id="958" r:id="rId53"/>
    <p:sldId id="862" r:id="rId54"/>
    <p:sldId id="913" r:id="rId55"/>
    <p:sldId id="959" r:id="rId56"/>
    <p:sldId id="914" r:id="rId57"/>
    <p:sldId id="915" r:id="rId58"/>
    <p:sldId id="944" r:id="rId59"/>
    <p:sldId id="938" r:id="rId60"/>
    <p:sldId id="917" r:id="rId61"/>
    <p:sldId id="918" r:id="rId62"/>
    <p:sldId id="940" r:id="rId63"/>
    <p:sldId id="943" r:id="rId64"/>
    <p:sldId id="941" r:id="rId65"/>
    <p:sldId id="921" r:id="rId66"/>
    <p:sldId id="922" r:id="rId67"/>
    <p:sldId id="947" r:id="rId68"/>
    <p:sldId id="923" r:id="rId69"/>
    <p:sldId id="977" r:id="rId70"/>
    <p:sldId id="983" r:id="rId71"/>
    <p:sldId id="984" r:id="rId72"/>
    <p:sldId id="960" r:id="rId73"/>
    <p:sldId id="965" r:id="rId74"/>
    <p:sldId id="966" r:id="rId75"/>
    <p:sldId id="961" r:id="rId76"/>
    <p:sldId id="986" r:id="rId77"/>
    <p:sldId id="987" r:id="rId78"/>
    <p:sldId id="989" r:id="rId79"/>
    <p:sldId id="991" r:id="rId80"/>
    <p:sldId id="992" r:id="rId81"/>
    <p:sldId id="993" r:id="rId82"/>
    <p:sldId id="994" r:id="rId83"/>
    <p:sldId id="996" r:id="rId84"/>
    <p:sldId id="997" r:id="rId85"/>
    <p:sldId id="998" r:id="rId86"/>
    <p:sldId id="912" r:id="rId87"/>
    <p:sldId id="999" r:id="rId88"/>
    <p:sldId id="1000" r:id="rId89"/>
    <p:sldId id="1001" r:id="rId90"/>
    <p:sldId id="1002" r:id="rId91"/>
    <p:sldId id="1003" r:id="rId92"/>
    <p:sldId id="1004" r:id="rId93"/>
    <p:sldId id="1005" r:id="rId94"/>
    <p:sldId id="1006" r:id="rId95"/>
    <p:sldId id="1007" r:id="rId96"/>
    <p:sldId id="1008" r:id="rId97"/>
    <p:sldId id="1009" r:id="rId98"/>
    <p:sldId id="1010" r:id="rId99"/>
  </p:sldIdLst>
  <p:sldSz cx="9144000" cy="6858000" type="screen4x3"/>
  <p:notesSz cx="6858000" cy="9144000"/>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6600"/>
    <a:srgbClr val="009900"/>
    <a:srgbClr val="0000FF"/>
    <a:srgbClr val="0033CC"/>
    <a:srgbClr val="FF3399"/>
    <a:srgbClr val="339933"/>
    <a:srgbClr val="3333FF"/>
    <a:srgbClr val="6600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465" autoAdjust="0"/>
  </p:normalViewPr>
  <p:slideViewPr>
    <p:cSldViewPr>
      <p:cViewPr varScale="1">
        <p:scale>
          <a:sx n="65" d="100"/>
          <a:sy n="65" d="100"/>
        </p:scale>
        <p:origin x="1314"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pPr/>
              <a:t>2023/12/20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0D1E2EF4-146E-47B5-A412-FFD548A1AB6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7AF016A1-9F15-429F-9EFD-84004B73C732}" type="slidenum">
              <a:rPr lang="en-US" altLang="zh-CN" smtClean="0"/>
              <a:pPr/>
              <a:t>‹#›</a:t>
            </a:fld>
            <a:r>
              <a:rPr lang="en-US" altLang="zh-CN"/>
              <a:t>/40</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67864EE2-EAB3-4814-A7EB-820BD7610F1E}" type="slidenum">
              <a:rPr lang="en-US" altLang="zh-CN" smtClean="0"/>
              <a:pPr/>
              <a:t>‹#›</a:t>
            </a:fld>
            <a:r>
              <a:rPr lang="en-US" altLang="zh-CN"/>
              <a:t>/40</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mt="33000"/>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8.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oleObject" Target="../embeddings/oleObject5.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10">
            <a:extLst>
              <a:ext uri="{FF2B5EF4-FFF2-40B4-BE49-F238E27FC236}">
                <a16:creationId xmlns:a16="http://schemas.microsoft.com/office/drawing/2014/main" id="{6E2729A6-0DFC-4D7E-A65D-750255A03AA4}"/>
              </a:ext>
            </a:extLst>
          </p:cNvPr>
          <p:cNvSpPr txBox="1"/>
          <p:nvPr/>
        </p:nvSpPr>
        <p:spPr>
          <a:xfrm>
            <a:off x="1835696" y="2708920"/>
            <a:ext cx="5904656" cy="1187606"/>
          </a:xfrm>
          <a:prstGeom prst="rect">
            <a:avLst/>
          </a:prstGeom>
          <a:noFill/>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tIns="216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en-US" sz="6000" dirty="0">
                <a:ln w="11430"/>
                <a:solidFill>
                  <a:srgbClr val="0033CC"/>
                </a:solidFill>
                <a:effectLst>
                  <a:outerShdw blurRad="50800" dist="39000" dir="5460000" algn="tl">
                    <a:srgbClr val="000000">
                      <a:alpha val="38000"/>
                    </a:srgbClr>
                  </a:outerShdw>
                </a:effectLst>
                <a:latin typeface="方正启体简体" pitchFamily="65" charset="-122"/>
                <a:ea typeface="方正启体简体" pitchFamily="65" charset="-122"/>
              </a:rPr>
              <a:t>第 </a:t>
            </a:r>
            <a:r>
              <a:rPr lang="en-US" altLang="zh-CN" sz="6000" dirty="0">
                <a:ln w="11430"/>
                <a:solidFill>
                  <a:srgbClr val="0033CC"/>
                </a:solidFill>
                <a:effectLst>
                  <a:outerShdw blurRad="50800" dist="39000" dir="5460000" algn="tl">
                    <a:srgbClr val="000000">
                      <a:alpha val="38000"/>
                    </a:srgbClr>
                  </a:outerShdw>
                </a:effectLst>
                <a:latin typeface="方正启体简体" pitchFamily="65" charset="-122"/>
                <a:ea typeface="方正启体简体" pitchFamily="65" charset="-122"/>
              </a:rPr>
              <a:t>8 </a:t>
            </a:r>
            <a:r>
              <a:rPr lang="zh-CN" altLang="en-US" sz="6000" dirty="0">
                <a:ln w="11430"/>
                <a:solidFill>
                  <a:srgbClr val="0033CC"/>
                </a:solidFill>
                <a:effectLst>
                  <a:outerShdw blurRad="50800" dist="39000" dir="5460000" algn="tl">
                    <a:srgbClr val="000000">
                      <a:alpha val="38000"/>
                    </a:srgbClr>
                  </a:outerShdw>
                </a:effectLst>
                <a:latin typeface="方正启体简体" pitchFamily="65" charset="-122"/>
                <a:ea typeface="方正启体简体" pitchFamily="65" charset="-122"/>
              </a:rPr>
              <a:t>章   图（一）</a:t>
            </a:r>
          </a:p>
        </p:txBody>
      </p:sp>
      <p:pic>
        <p:nvPicPr>
          <p:cNvPr id="4" name="Picture 4" descr="C:\Users\Admin\AppData\Roaming\Tencent\Users\5139386\QQ\WinTemp\RichOle\26QH$T1JU%OW139@}[O}W`2.png">
            <a:extLst>
              <a:ext uri="{FF2B5EF4-FFF2-40B4-BE49-F238E27FC236}">
                <a16:creationId xmlns:a16="http://schemas.microsoft.com/office/drawing/2014/main" id="{6C0F6F71-EAF1-45BF-8FDE-D29B3FEE1694}"/>
              </a:ext>
            </a:extLst>
          </p:cNvPr>
          <p:cNvPicPr>
            <a:picLocks noChangeAspect="1" noChangeArrowheads="1"/>
          </p:cNvPicPr>
          <p:nvPr/>
        </p:nvPicPr>
        <p:blipFill>
          <a:blip r:embed="rId3" cstate="print"/>
          <a:srcRect/>
          <a:stretch>
            <a:fillRect/>
          </a:stretch>
        </p:blipFill>
        <p:spPr bwMode="auto">
          <a:xfrm>
            <a:off x="0" y="0"/>
            <a:ext cx="5324742" cy="600740"/>
          </a:xfrm>
          <a:prstGeom prst="rect">
            <a:avLst/>
          </a:prstGeom>
          <a:noFill/>
        </p:spPr>
      </p:pic>
    </p:spTree>
    <p:extLst>
      <p:ext uri="{BB962C8B-B14F-4D97-AF65-F5344CB8AC3E}">
        <p14:creationId xmlns:p14="http://schemas.microsoft.com/office/powerpoint/2010/main" val="266646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20660" y="338120"/>
            <a:ext cx="8815835" cy="2141227"/>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lgn="l">
              <a:lnSpc>
                <a:spcPct val="150000"/>
              </a:lnSpc>
              <a:spcBef>
                <a:spcPts val="600"/>
              </a:spcBef>
              <a:buBlip>
                <a:blip r:embed="rId2"/>
              </a:buBlip>
            </a:pPr>
            <a:r>
              <a:rPr lang="zh-CN" altLang="en-US" sz="2200" dirty="0">
                <a:solidFill>
                  <a:srgbClr val="FF0000"/>
                </a:solidFill>
                <a:latin typeface="Consolas" pitchFamily="49" charset="0"/>
                <a:ea typeface="仿宋" pitchFamily="49" charset="-122"/>
                <a:cs typeface="Consolas" pitchFamily="49" charset="0"/>
              </a:rPr>
              <a:t>完全</a:t>
            </a:r>
            <a:r>
              <a:rPr lang="zh-CN" altLang="zh-CN" sz="2200" dirty="0">
                <a:solidFill>
                  <a:srgbClr val="FF0000"/>
                </a:solidFill>
                <a:latin typeface="Consolas" pitchFamily="49" charset="0"/>
                <a:ea typeface="仿宋" pitchFamily="49" charset="-122"/>
                <a:cs typeface="Consolas" pitchFamily="49" charset="0"/>
              </a:rPr>
              <a:t>无向图</a:t>
            </a:r>
            <a:r>
              <a:rPr lang="zh-CN" altLang="zh-CN" sz="2200" dirty="0">
                <a:solidFill>
                  <a:srgbClr val="0000FF"/>
                </a:solidFill>
                <a:latin typeface="Consolas" pitchFamily="49" charset="0"/>
                <a:ea typeface="仿宋" pitchFamily="49" charset="-122"/>
                <a:cs typeface="Consolas" pitchFamily="49" charset="0"/>
              </a:rPr>
              <a:t>中的</a:t>
            </a:r>
            <a:r>
              <a:rPr lang="zh-CN" altLang="zh-CN" sz="2200" dirty="0">
                <a:solidFill>
                  <a:srgbClr val="FF0000"/>
                </a:solidFill>
                <a:latin typeface="Consolas" pitchFamily="49" charset="0"/>
                <a:ea typeface="仿宋" pitchFamily="49" charset="-122"/>
                <a:cs typeface="Consolas" pitchFamily="49" charset="0"/>
              </a:rPr>
              <a:t>每两个顶点</a:t>
            </a:r>
            <a:r>
              <a:rPr lang="zh-CN" altLang="zh-CN" sz="2200" dirty="0">
                <a:solidFill>
                  <a:srgbClr val="0000FF"/>
                </a:solidFill>
                <a:latin typeface="Consolas" pitchFamily="49" charset="0"/>
                <a:ea typeface="仿宋" pitchFamily="49" charset="-122"/>
                <a:cs typeface="Consolas" pitchFamily="49" charset="0"/>
              </a:rPr>
              <a:t>之间都存在着一条边</a:t>
            </a:r>
            <a:r>
              <a:rPr lang="zh-CN" altLang="en-US" sz="2200" dirty="0">
                <a:solidFill>
                  <a:srgbClr val="0000FF"/>
                </a:solidFill>
                <a:latin typeface="Consolas" pitchFamily="49" charset="0"/>
                <a:ea typeface="仿宋" pitchFamily="49" charset="-122"/>
                <a:cs typeface="Consolas" pitchFamily="49" charset="0"/>
              </a:rPr>
              <a:t>。</a:t>
            </a:r>
            <a:r>
              <a:rPr lang="zh-CN" altLang="zh-CN" sz="2200" dirty="0">
                <a:solidFill>
                  <a:srgbClr val="0000FF"/>
                </a:solidFill>
                <a:latin typeface="Consolas" pitchFamily="49" charset="0"/>
                <a:ea typeface="仿宋" pitchFamily="49" charset="-122"/>
                <a:cs typeface="Consolas" pitchFamily="49" charset="0"/>
              </a:rPr>
              <a:t>含有</a:t>
            </a:r>
            <a:r>
              <a:rPr lang="en-US" altLang="zh-CN" sz="2200" i="1" dirty="0">
                <a:solidFill>
                  <a:srgbClr val="0000FF"/>
                </a:solidFill>
                <a:latin typeface="Consolas" pitchFamily="49" charset="0"/>
                <a:ea typeface="仿宋" pitchFamily="49" charset="-122"/>
                <a:cs typeface="Consolas" pitchFamily="49" charset="0"/>
              </a:rPr>
              <a:t>n</a:t>
            </a:r>
            <a:r>
              <a:rPr lang="zh-CN" altLang="zh-CN" sz="2200" dirty="0">
                <a:solidFill>
                  <a:srgbClr val="0000FF"/>
                </a:solidFill>
                <a:latin typeface="Consolas" pitchFamily="49" charset="0"/>
                <a:ea typeface="仿宋" pitchFamily="49" charset="-122"/>
                <a:cs typeface="Consolas" pitchFamily="49" charset="0"/>
              </a:rPr>
              <a:t>个顶点的完全无向图有</a:t>
            </a:r>
            <a:r>
              <a:rPr lang="en-US" altLang="zh-CN" sz="2200" i="1" dirty="0">
                <a:solidFill>
                  <a:srgbClr val="FF0000"/>
                </a:solidFill>
                <a:latin typeface="Consolas" pitchFamily="49" charset="0"/>
                <a:ea typeface="仿宋" pitchFamily="49" charset="-122"/>
                <a:cs typeface="Consolas" pitchFamily="49" charset="0"/>
              </a:rPr>
              <a:t>n</a:t>
            </a:r>
            <a:r>
              <a:rPr lang="en-US" altLang="zh-CN" sz="2200" dirty="0">
                <a:solidFill>
                  <a:srgbClr val="FF0000"/>
                </a:solidFill>
                <a:latin typeface="Consolas" pitchFamily="49" charset="0"/>
                <a:ea typeface="仿宋" pitchFamily="49" charset="-122"/>
                <a:cs typeface="Consolas" pitchFamily="49" charset="0"/>
              </a:rPr>
              <a:t>(</a:t>
            </a:r>
            <a:r>
              <a:rPr lang="en-US" altLang="zh-CN" sz="2200" i="1" dirty="0">
                <a:solidFill>
                  <a:srgbClr val="FF0000"/>
                </a:solidFill>
                <a:latin typeface="Consolas" pitchFamily="49" charset="0"/>
                <a:ea typeface="仿宋" pitchFamily="49" charset="-122"/>
                <a:cs typeface="Consolas" pitchFamily="49" charset="0"/>
              </a:rPr>
              <a:t>n</a:t>
            </a:r>
            <a:r>
              <a:rPr lang="en-US" altLang="zh-CN" sz="2200" dirty="0">
                <a:solidFill>
                  <a:srgbClr val="FF0000"/>
                </a:solidFill>
                <a:latin typeface="Consolas" pitchFamily="49" charset="0"/>
                <a:ea typeface="仿宋" pitchFamily="49" charset="-122"/>
                <a:cs typeface="Consolas" pitchFamily="49" charset="0"/>
              </a:rPr>
              <a:t>-1)/2</a:t>
            </a:r>
            <a:r>
              <a:rPr lang="zh-CN" altLang="zh-CN" sz="2200" dirty="0">
                <a:solidFill>
                  <a:srgbClr val="0000FF"/>
                </a:solidFill>
                <a:latin typeface="Consolas" pitchFamily="49" charset="0"/>
                <a:ea typeface="仿宋" pitchFamily="49" charset="-122"/>
                <a:cs typeface="Consolas" pitchFamily="49" charset="0"/>
              </a:rPr>
              <a:t>条边</a:t>
            </a:r>
            <a:r>
              <a:rPr lang="zh-CN" altLang="en-US" sz="2200" dirty="0">
                <a:solidFill>
                  <a:srgbClr val="0000FF"/>
                </a:solidFill>
                <a:latin typeface="Consolas" pitchFamily="49" charset="0"/>
                <a:ea typeface="仿宋" pitchFamily="49" charset="-122"/>
                <a:cs typeface="Consolas" pitchFamily="49" charset="0"/>
              </a:rPr>
              <a:t>。 </a:t>
            </a:r>
            <a:endParaRPr lang="en-US" altLang="zh-CN" sz="2200" dirty="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600"/>
              </a:spcBef>
              <a:buBlip>
                <a:blip r:embed="rId2"/>
              </a:buBlip>
            </a:pPr>
            <a:r>
              <a:rPr lang="zh-CN" altLang="en-US" sz="2200" dirty="0">
                <a:solidFill>
                  <a:srgbClr val="FF0000"/>
                </a:solidFill>
                <a:latin typeface="Consolas" pitchFamily="49" charset="0"/>
                <a:ea typeface="仿宋" pitchFamily="49" charset="-122"/>
                <a:cs typeface="Consolas" pitchFamily="49" charset="0"/>
              </a:rPr>
              <a:t>完全</a:t>
            </a:r>
            <a:r>
              <a:rPr lang="zh-CN" altLang="zh-CN" sz="2200" dirty="0">
                <a:solidFill>
                  <a:srgbClr val="FF0000"/>
                </a:solidFill>
                <a:latin typeface="Consolas" pitchFamily="49" charset="0"/>
                <a:ea typeface="仿宋" pitchFamily="49" charset="-122"/>
                <a:cs typeface="Consolas" pitchFamily="49" charset="0"/>
              </a:rPr>
              <a:t>有向图</a:t>
            </a:r>
            <a:r>
              <a:rPr lang="zh-CN" altLang="zh-CN" sz="2200" dirty="0">
                <a:solidFill>
                  <a:srgbClr val="0000FF"/>
                </a:solidFill>
                <a:latin typeface="Consolas" pitchFamily="49" charset="0"/>
                <a:ea typeface="仿宋" pitchFamily="49" charset="-122"/>
                <a:cs typeface="Consolas" pitchFamily="49" charset="0"/>
              </a:rPr>
              <a:t>中的每两个顶点之间都存在着方向相反的两条边</a:t>
            </a:r>
            <a:r>
              <a:rPr lang="zh-CN" altLang="en-US" sz="2200" dirty="0">
                <a:solidFill>
                  <a:srgbClr val="0000FF"/>
                </a:solidFill>
                <a:latin typeface="Consolas" pitchFamily="49" charset="0"/>
                <a:ea typeface="仿宋" pitchFamily="49" charset="-122"/>
                <a:cs typeface="Consolas" pitchFamily="49" charset="0"/>
              </a:rPr>
              <a:t>。</a:t>
            </a:r>
            <a:r>
              <a:rPr lang="zh-CN" altLang="zh-CN" sz="2200" dirty="0">
                <a:solidFill>
                  <a:srgbClr val="0000FF"/>
                </a:solidFill>
                <a:latin typeface="Consolas" pitchFamily="49" charset="0"/>
                <a:ea typeface="仿宋" pitchFamily="49" charset="-122"/>
                <a:cs typeface="Consolas" pitchFamily="49" charset="0"/>
              </a:rPr>
              <a:t>含有</a:t>
            </a:r>
            <a:r>
              <a:rPr lang="en-US" altLang="zh-CN" sz="2200" i="1" dirty="0">
                <a:solidFill>
                  <a:srgbClr val="0000FF"/>
                </a:solidFill>
                <a:latin typeface="Consolas" pitchFamily="49" charset="0"/>
                <a:ea typeface="仿宋" pitchFamily="49" charset="-122"/>
                <a:cs typeface="Consolas" pitchFamily="49" charset="0"/>
              </a:rPr>
              <a:t>n</a:t>
            </a:r>
            <a:r>
              <a:rPr lang="zh-CN" altLang="zh-CN" sz="2200" dirty="0">
                <a:solidFill>
                  <a:srgbClr val="0000FF"/>
                </a:solidFill>
                <a:latin typeface="Consolas" pitchFamily="49" charset="0"/>
                <a:ea typeface="仿宋" pitchFamily="49" charset="-122"/>
                <a:cs typeface="Consolas" pitchFamily="49" charset="0"/>
              </a:rPr>
              <a:t>个顶点的完全有向图包含有</a:t>
            </a:r>
            <a:r>
              <a:rPr lang="en-US" altLang="zh-CN" sz="2200" i="1" dirty="0">
                <a:solidFill>
                  <a:srgbClr val="FF0000"/>
                </a:solidFill>
                <a:latin typeface="Consolas" pitchFamily="49" charset="0"/>
                <a:ea typeface="仿宋" pitchFamily="49" charset="-122"/>
                <a:cs typeface="Consolas" pitchFamily="49" charset="0"/>
              </a:rPr>
              <a:t>n</a:t>
            </a:r>
            <a:r>
              <a:rPr lang="en-US" altLang="zh-CN" sz="2200" dirty="0">
                <a:solidFill>
                  <a:srgbClr val="FF0000"/>
                </a:solidFill>
                <a:latin typeface="Consolas" pitchFamily="49" charset="0"/>
                <a:ea typeface="仿宋" pitchFamily="49" charset="-122"/>
                <a:cs typeface="Consolas" pitchFamily="49" charset="0"/>
              </a:rPr>
              <a:t>(</a:t>
            </a:r>
            <a:r>
              <a:rPr lang="en-US" altLang="zh-CN" sz="2200" i="1" dirty="0">
                <a:solidFill>
                  <a:srgbClr val="FF0000"/>
                </a:solidFill>
                <a:latin typeface="Consolas" pitchFamily="49" charset="0"/>
                <a:ea typeface="仿宋" pitchFamily="49" charset="-122"/>
                <a:cs typeface="Consolas" pitchFamily="49" charset="0"/>
              </a:rPr>
              <a:t>n</a:t>
            </a:r>
            <a:r>
              <a:rPr lang="en-US" altLang="zh-CN" sz="2200" dirty="0">
                <a:solidFill>
                  <a:srgbClr val="FF0000"/>
                </a:solidFill>
                <a:latin typeface="Consolas" pitchFamily="49" charset="0"/>
                <a:ea typeface="仿宋" pitchFamily="49" charset="-122"/>
                <a:cs typeface="Consolas" pitchFamily="49" charset="0"/>
              </a:rPr>
              <a:t>-1)</a:t>
            </a:r>
            <a:r>
              <a:rPr lang="zh-CN" altLang="zh-CN" sz="2200" dirty="0">
                <a:solidFill>
                  <a:srgbClr val="0000FF"/>
                </a:solidFill>
                <a:latin typeface="Consolas" pitchFamily="49" charset="0"/>
                <a:ea typeface="仿宋" pitchFamily="49" charset="-122"/>
                <a:cs typeface="Consolas" pitchFamily="49" charset="0"/>
              </a:rPr>
              <a:t>条边。</a:t>
            </a:r>
            <a:endParaRPr lang="zh-CN" altLang="en-US" sz="2200" dirty="0">
              <a:solidFill>
                <a:srgbClr val="0000FF"/>
              </a:solidFill>
              <a:latin typeface="Consolas" pitchFamily="49" charset="0"/>
              <a:ea typeface="仿宋" pitchFamily="49" charset="-122"/>
              <a:cs typeface="Consolas" pitchFamily="49" charset="0"/>
            </a:endParaRPr>
          </a:p>
        </p:txBody>
      </p:sp>
      <p:sp>
        <p:nvSpPr>
          <p:cNvPr id="12319" name="Rectangle 3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317" name="Line 29"/>
          <p:cNvSpPr>
            <a:spLocks noChangeShapeType="1"/>
          </p:cNvSpPr>
          <p:nvPr/>
        </p:nvSpPr>
        <p:spPr bwMode="auto">
          <a:xfrm>
            <a:off x="5114466" y="3132900"/>
            <a:ext cx="0" cy="840176"/>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316" name="Line 28"/>
          <p:cNvSpPr>
            <a:spLocks noChangeShapeType="1"/>
          </p:cNvSpPr>
          <p:nvPr/>
        </p:nvSpPr>
        <p:spPr bwMode="auto">
          <a:xfrm flipV="1">
            <a:off x="5246919" y="3107048"/>
            <a:ext cx="0" cy="100821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315" name="Freeform 27"/>
          <p:cNvSpPr>
            <a:spLocks/>
          </p:cNvSpPr>
          <p:nvPr/>
        </p:nvSpPr>
        <p:spPr bwMode="auto">
          <a:xfrm>
            <a:off x="4503887" y="3478664"/>
            <a:ext cx="1233002" cy="1077"/>
          </a:xfrm>
          <a:custGeom>
            <a:avLst/>
            <a:gdLst/>
            <a:ahLst/>
            <a:cxnLst>
              <a:cxn ang="0">
                <a:pos x="1116" y="0"/>
              </a:cxn>
              <a:cxn ang="0">
                <a:pos x="0" y="16"/>
              </a:cxn>
            </a:cxnLst>
            <a:rect l="0" t="0" r="r" b="b"/>
            <a:pathLst>
              <a:path w="1116" h="16">
                <a:moveTo>
                  <a:pt x="1116" y="0"/>
                </a:moveTo>
                <a:lnTo>
                  <a:pt x="0" y="16"/>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314" name="Line 26"/>
          <p:cNvSpPr>
            <a:spLocks noChangeShapeType="1"/>
          </p:cNvSpPr>
          <p:nvPr/>
        </p:nvSpPr>
        <p:spPr bwMode="auto">
          <a:xfrm>
            <a:off x="4531886" y="3591765"/>
            <a:ext cx="1233002" cy="1077"/>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313" name="Freeform 25"/>
          <p:cNvSpPr>
            <a:spLocks/>
          </p:cNvSpPr>
          <p:nvPr/>
        </p:nvSpPr>
        <p:spPr bwMode="auto">
          <a:xfrm>
            <a:off x="4446404" y="3641483"/>
            <a:ext cx="583657" cy="506260"/>
          </a:xfrm>
          <a:custGeom>
            <a:avLst/>
            <a:gdLst/>
            <a:ahLst/>
            <a:cxnLst>
              <a:cxn ang="0">
                <a:pos x="0" y="0"/>
              </a:cxn>
              <a:cxn ang="0">
                <a:pos x="542" y="470"/>
              </a:cxn>
            </a:cxnLst>
            <a:rect l="0" t="0" r="r" b="b"/>
            <a:pathLst>
              <a:path w="542" h="470">
                <a:moveTo>
                  <a:pt x="0" y="0"/>
                </a:moveTo>
                <a:lnTo>
                  <a:pt x="542" y="470"/>
                </a:lnTo>
              </a:path>
            </a:pathLst>
          </a:custGeom>
          <a:ln w="19050">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312" name="Freeform 24"/>
          <p:cNvSpPr>
            <a:spLocks/>
          </p:cNvSpPr>
          <p:nvPr/>
        </p:nvSpPr>
        <p:spPr bwMode="auto">
          <a:xfrm>
            <a:off x="5289993" y="3666088"/>
            <a:ext cx="536275" cy="417933"/>
          </a:xfrm>
          <a:custGeom>
            <a:avLst/>
            <a:gdLst/>
            <a:ahLst/>
            <a:cxnLst>
              <a:cxn ang="0">
                <a:pos x="0" y="388"/>
              </a:cxn>
              <a:cxn ang="0">
                <a:pos x="498" y="0"/>
              </a:cxn>
            </a:cxnLst>
            <a:rect l="0" t="0" r="r" b="b"/>
            <a:pathLst>
              <a:path w="498" h="388">
                <a:moveTo>
                  <a:pt x="0" y="388"/>
                </a:moveTo>
                <a:lnTo>
                  <a:pt x="498"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311" name="Freeform 23"/>
          <p:cNvSpPr>
            <a:spLocks/>
          </p:cNvSpPr>
          <p:nvPr/>
        </p:nvSpPr>
        <p:spPr bwMode="auto">
          <a:xfrm>
            <a:off x="5310454" y="3005796"/>
            <a:ext cx="516892" cy="388850"/>
          </a:xfrm>
          <a:custGeom>
            <a:avLst/>
            <a:gdLst/>
            <a:ahLst/>
            <a:cxnLst>
              <a:cxn ang="0">
                <a:pos x="480" y="361"/>
              </a:cxn>
              <a:cxn ang="0">
                <a:pos x="0" y="0"/>
              </a:cxn>
            </a:cxnLst>
            <a:rect l="0" t="0" r="r" b="b"/>
            <a:pathLst>
              <a:path w="480" h="361">
                <a:moveTo>
                  <a:pt x="480" y="361"/>
                </a:moveTo>
                <a:lnTo>
                  <a:pt x="0" y="0"/>
                </a:lnTo>
              </a:path>
            </a:pathLst>
          </a:custGeom>
          <a:ln w="19050">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310" name="Freeform 22"/>
          <p:cNvSpPr>
            <a:spLocks/>
          </p:cNvSpPr>
          <p:nvPr/>
        </p:nvSpPr>
        <p:spPr bwMode="auto">
          <a:xfrm>
            <a:off x="1830050" y="3619771"/>
            <a:ext cx="557812" cy="468559"/>
          </a:xfrm>
          <a:custGeom>
            <a:avLst/>
            <a:gdLst/>
            <a:ahLst/>
            <a:cxnLst>
              <a:cxn ang="0">
                <a:pos x="0" y="0"/>
              </a:cxn>
              <a:cxn ang="0">
                <a:pos x="518" y="435"/>
              </a:cxn>
            </a:cxnLst>
            <a:rect l="0" t="0" r="r" b="b"/>
            <a:pathLst>
              <a:path w="518" h="435">
                <a:moveTo>
                  <a:pt x="0" y="0"/>
                </a:moveTo>
                <a:lnTo>
                  <a:pt x="518" y="43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309" name="Freeform 21"/>
          <p:cNvSpPr>
            <a:spLocks/>
          </p:cNvSpPr>
          <p:nvPr/>
        </p:nvSpPr>
        <p:spPr bwMode="auto">
          <a:xfrm>
            <a:off x="2672152" y="3646699"/>
            <a:ext cx="524430" cy="444862"/>
          </a:xfrm>
          <a:custGeom>
            <a:avLst/>
            <a:gdLst/>
            <a:ahLst/>
            <a:cxnLst>
              <a:cxn ang="0">
                <a:pos x="0" y="413"/>
              </a:cxn>
              <a:cxn ang="0">
                <a:pos x="487" y="0"/>
              </a:cxn>
            </a:cxnLst>
            <a:rect l="0" t="0" r="r" b="b"/>
            <a:pathLst>
              <a:path w="487" h="413">
                <a:moveTo>
                  <a:pt x="0" y="413"/>
                </a:moveTo>
                <a:lnTo>
                  <a:pt x="487" y="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308" name="Freeform 20"/>
          <p:cNvSpPr>
            <a:spLocks/>
          </p:cNvSpPr>
          <p:nvPr/>
        </p:nvSpPr>
        <p:spPr bwMode="auto">
          <a:xfrm>
            <a:off x="2685075" y="3000410"/>
            <a:ext cx="572888" cy="420088"/>
          </a:xfrm>
          <a:custGeom>
            <a:avLst/>
            <a:gdLst/>
            <a:ahLst/>
            <a:cxnLst>
              <a:cxn ang="0">
                <a:pos x="0" y="0"/>
              </a:cxn>
              <a:cxn ang="0">
                <a:pos x="532" y="390"/>
              </a:cxn>
            </a:cxnLst>
            <a:rect l="0" t="0" r="r" b="b"/>
            <a:pathLst>
              <a:path w="532" h="390">
                <a:moveTo>
                  <a:pt x="0" y="0"/>
                </a:moveTo>
                <a:lnTo>
                  <a:pt x="532"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307" name="Freeform 19"/>
          <p:cNvSpPr>
            <a:spLocks/>
          </p:cNvSpPr>
          <p:nvPr/>
        </p:nvSpPr>
        <p:spPr bwMode="auto">
          <a:xfrm>
            <a:off x="1814974" y="2957325"/>
            <a:ext cx="628885" cy="524571"/>
          </a:xfrm>
          <a:custGeom>
            <a:avLst/>
            <a:gdLst/>
            <a:ahLst/>
            <a:cxnLst>
              <a:cxn ang="0">
                <a:pos x="584" y="0"/>
              </a:cxn>
              <a:cxn ang="0">
                <a:pos x="0" y="487"/>
              </a:cxn>
            </a:cxnLst>
            <a:rect l="0" t="0" r="r" b="b"/>
            <a:pathLst>
              <a:path w="584" h="487">
                <a:moveTo>
                  <a:pt x="584" y="0"/>
                </a:moveTo>
                <a:lnTo>
                  <a:pt x="0" y="48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306" name="Line 18"/>
          <p:cNvSpPr>
            <a:spLocks noChangeShapeType="1"/>
          </p:cNvSpPr>
          <p:nvPr/>
        </p:nvSpPr>
        <p:spPr bwMode="auto">
          <a:xfrm>
            <a:off x="1786976" y="3531444"/>
            <a:ext cx="1550675" cy="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305" name="Line 17"/>
          <p:cNvSpPr>
            <a:spLocks noChangeShapeType="1"/>
          </p:cNvSpPr>
          <p:nvPr/>
        </p:nvSpPr>
        <p:spPr bwMode="auto">
          <a:xfrm>
            <a:off x="2533238" y="3129668"/>
            <a:ext cx="1077" cy="1008211"/>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304" name="Oval 16"/>
          <p:cNvSpPr>
            <a:spLocks noChangeArrowheads="1"/>
          </p:cNvSpPr>
          <p:nvPr/>
        </p:nvSpPr>
        <p:spPr bwMode="auto">
          <a:xfrm>
            <a:off x="2368479" y="2796829"/>
            <a:ext cx="304751" cy="33607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2303" name="Oval 15"/>
          <p:cNvSpPr>
            <a:spLocks noChangeArrowheads="1"/>
          </p:cNvSpPr>
          <p:nvPr/>
        </p:nvSpPr>
        <p:spPr bwMode="auto">
          <a:xfrm>
            <a:off x="3144893" y="3362332"/>
            <a:ext cx="304751" cy="33607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2302" name="Oval 14"/>
          <p:cNvSpPr>
            <a:spLocks noChangeArrowheads="1"/>
          </p:cNvSpPr>
          <p:nvPr/>
        </p:nvSpPr>
        <p:spPr bwMode="auto">
          <a:xfrm>
            <a:off x="1593141" y="3362332"/>
            <a:ext cx="304751" cy="33607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2301" name="Oval 13"/>
          <p:cNvSpPr>
            <a:spLocks noChangeArrowheads="1"/>
          </p:cNvSpPr>
          <p:nvPr/>
        </p:nvSpPr>
        <p:spPr bwMode="auto">
          <a:xfrm>
            <a:off x="2368479" y="3986001"/>
            <a:ext cx="304751" cy="33607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2300" name="Line 12"/>
          <p:cNvSpPr>
            <a:spLocks noChangeShapeType="1"/>
          </p:cNvSpPr>
          <p:nvPr/>
        </p:nvSpPr>
        <p:spPr bwMode="auto">
          <a:xfrm flipH="1">
            <a:off x="4495272" y="3065039"/>
            <a:ext cx="522276" cy="345765"/>
          </a:xfrm>
          <a:prstGeom prst="line">
            <a:avLst/>
          </a:prstGeom>
          <a:ln w="19050">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299" name="Oval 11"/>
          <p:cNvSpPr>
            <a:spLocks noChangeArrowheads="1"/>
          </p:cNvSpPr>
          <p:nvPr/>
        </p:nvSpPr>
        <p:spPr bwMode="auto">
          <a:xfrm>
            <a:off x="5004626" y="2794675"/>
            <a:ext cx="304751" cy="33607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2298" name="Oval 10"/>
          <p:cNvSpPr>
            <a:spLocks noChangeArrowheads="1"/>
          </p:cNvSpPr>
          <p:nvPr/>
        </p:nvSpPr>
        <p:spPr bwMode="auto">
          <a:xfrm>
            <a:off x="5760580" y="3359101"/>
            <a:ext cx="304751" cy="33607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2297" name="Oval 9"/>
          <p:cNvSpPr>
            <a:spLocks noChangeArrowheads="1"/>
          </p:cNvSpPr>
          <p:nvPr/>
        </p:nvSpPr>
        <p:spPr bwMode="auto">
          <a:xfrm>
            <a:off x="4210982" y="3359101"/>
            <a:ext cx="304751" cy="33607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2296" name="Oval 8"/>
          <p:cNvSpPr>
            <a:spLocks noChangeArrowheads="1"/>
          </p:cNvSpPr>
          <p:nvPr/>
        </p:nvSpPr>
        <p:spPr bwMode="auto">
          <a:xfrm>
            <a:off x="5004626" y="3982770"/>
            <a:ext cx="304751" cy="33607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2295" name="Freeform 7"/>
          <p:cNvSpPr>
            <a:spLocks/>
          </p:cNvSpPr>
          <p:nvPr/>
        </p:nvSpPr>
        <p:spPr bwMode="auto">
          <a:xfrm>
            <a:off x="5311530" y="3687631"/>
            <a:ext cx="646115" cy="503028"/>
          </a:xfrm>
          <a:custGeom>
            <a:avLst/>
            <a:gdLst/>
            <a:ahLst/>
            <a:cxnLst>
              <a:cxn ang="0">
                <a:pos x="600" y="0"/>
              </a:cxn>
              <a:cxn ang="0">
                <a:pos x="480" y="315"/>
              </a:cxn>
              <a:cxn ang="0">
                <a:pos x="0" y="467"/>
              </a:cxn>
            </a:cxnLst>
            <a:rect l="0" t="0" r="r" b="b"/>
            <a:pathLst>
              <a:path w="600" h="467">
                <a:moveTo>
                  <a:pt x="600" y="0"/>
                </a:moveTo>
                <a:cubicBezTo>
                  <a:pt x="579" y="53"/>
                  <a:pt x="580" y="237"/>
                  <a:pt x="480" y="315"/>
                </a:cubicBezTo>
                <a:cubicBezTo>
                  <a:pt x="380" y="393"/>
                  <a:pt x="100" y="435"/>
                  <a:pt x="0" y="467"/>
                </a:cubicBez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294" name="Freeform 6"/>
          <p:cNvSpPr>
            <a:spLocks/>
          </p:cNvSpPr>
          <p:nvPr/>
        </p:nvSpPr>
        <p:spPr bwMode="auto">
          <a:xfrm>
            <a:off x="4417739" y="2951939"/>
            <a:ext cx="565350" cy="397468"/>
          </a:xfrm>
          <a:custGeom>
            <a:avLst/>
            <a:gdLst/>
            <a:ahLst/>
            <a:cxnLst>
              <a:cxn ang="0">
                <a:pos x="525" y="0"/>
              </a:cxn>
              <a:cxn ang="0">
                <a:pos x="383" y="20"/>
              </a:cxn>
              <a:cxn ang="0">
                <a:pos x="173" y="102"/>
              </a:cxn>
              <a:cxn ang="0">
                <a:pos x="0" y="369"/>
              </a:cxn>
            </a:cxnLst>
            <a:rect l="0" t="0" r="r" b="b"/>
            <a:pathLst>
              <a:path w="525" h="369">
                <a:moveTo>
                  <a:pt x="525" y="0"/>
                </a:moveTo>
                <a:cubicBezTo>
                  <a:pt x="501" y="3"/>
                  <a:pt x="442" y="3"/>
                  <a:pt x="383" y="20"/>
                </a:cubicBezTo>
                <a:cubicBezTo>
                  <a:pt x="324" y="37"/>
                  <a:pt x="237" y="44"/>
                  <a:pt x="173" y="102"/>
                </a:cubicBezTo>
                <a:cubicBezTo>
                  <a:pt x="109" y="160"/>
                  <a:pt x="36" y="313"/>
                  <a:pt x="0" y="369"/>
                </a:cubicBez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293" name="Text Box 5"/>
          <p:cNvSpPr txBox="1">
            <a:spLocks noChangeArrowheads="1"/>
          </p:cNvSpPr>
          <p:nvPr/>
        </p:nvSpPr>
        <p:spPr bwMode="auto">
          <a:xfrm>
            <a:off x="1475656" y="4441634"/>
            <a:ext cx="2280316" cy="33499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）一个完全无向图</a:t>
            </a:r>
          </a:p>
        </p:txBody>
      </p:sp>
      <p:sp>
        <p:nvSpPr>
          <p:cNvPr id="12292" name="Text Box 4"/>
          <p:cNvSpPr txBox="1">
            <a:spLocks noChangeArrowheads="1"/>
          </p:cNvSpPr>
          <p:nvPr/>
        </p:nvSpPr>
        <p:spPr bwMode="auto">
          <a:xfrm>
            <a:off x="4143372" y="4396394"/>
            <a:ext cx="2300836" cy="33499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b</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）一个完全有向图</a:t>
            </a:r>
          </a:p>
        </p:txBody>
      </p:sp>
      <p:sp>
        <p:nvSpPr>
          <p:cNvPr id="12291" name="Freeform 3"/>
          <p:cNvSpPr>
            <a:spLocks/>
          </p:cNvSpPr>
          <p:nvPr/>
        </p:nvSpPr>
        <p:spPr bwMode="auto">
          <a:xfrm>
            <a:off x="4390817" y="3687631"/>
            <a:ext cx="637500" cy="517031"/>
          </a:xfrm>
          <a:custGeom>
            <a:avLst/>
            <a:gdLst/>
            <a:ahLst/>
            <a:cxnLst>
              <a:cxn ang="0">
                <a:pos x="0" y="0"/>
              </a:cxn>
              <a:cxn ang="0">
                <a:pos x="82" y="202"/>
              </a:cxn>
              <a:cxn ang="0">
                <a:pos x="202" y="344"/>
              </a:cxn>
              <a:cxn ang="0">
                <a:pos x="592" y="480"/>
              </a:cxn>
            </a:cxnLst>
            <a:rect l="0" t="0" r="r" b="b"/>
            <a:pathLst>
              <a:path w="592" h="480">
                <a:moveTo>
                  <a:pt x="0" y="0"/>
                </a:moveTo>
                <a:cubicBezTo>
                  <a:pt x="14" y="35"/>
                  <a:pt x="48" y="145"/>
                  <a:pt x="82" y="202"/>
                </a:cubicBezTo>
                <a:cubicBezTo>
                  <a:pt x="116" y="258"/>
                  <a:pt x="117" y="298"/>
                  <a:pt x="202" y="344"/>
                </a:cubicBezTo>
                <a:cubicBezTo>
                  <a:pt x="287" y="390"/>
                  <a:pt x="511" y="452"/>
                  <a:pt x="592" y="480"/>
                </a:cubicBez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290" name="Freeform 2"/>
          <p:cNvSpPr>
            <a:spLocks/>
          </p:cNvSpPr>
          <p:nvPr/>
        </p:nvSpPr>
        <p:spPr bwMode="auto">
          <a:xfrm>
            <a:off x="5330914" y="2956247"/>
            <a:ext cx="635346" cy="393159"/>
          </a:xfrm>
          <a:custGeom>
            <a:avLst/>
            <a:gdLst/>
            <a:ahLst/>
            <a:cxnLst>
              <a:cxn ang="0">
                <a:pos x="590" y="365"/>
              </a:cxn>
              <a:cxn ang="0">
                <a:pos x="410" y="102"/>
              </a:cxn>
              <a:cxn ang="0">
                <a:pos x="0" y="0"/>
              </a:cxn>
            </a:cxnLst>
            <a:rect l="0" t="0" r="r" b="b"/>
            <a:pathLst>
              <a:path w="590" h="365">
                <a:moveTo>
                  <a:pt x="590" y="365"/>
                </a:moveTo>
                <a:cubicBezTo>
                  <a:pt x="560" y="321"/>
                  <a:pt x="508" y="163"/>
                  <a:pt x="410" y="102"/>
                </a:cubicBezTo>
                <a:cubicBezTo>
                  <a:pt x="312" y="41"/>
                  <a:pt x="85" y="21"/>
                  <a:pt x="0" y="0"/>
                </a:cubicBez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3" name="Text Box 2">
            <a:extLst>
              <a:ext uri="{FF2B5EF4-FFF2-40B4-BE49-F238E27FC236}">
                <a16:creationId xmlns:a16="http://schemas.microsoft.com/office/drawing/2014/main" id="{CA0A204A-3AD6-4430-89EA-716E9DE867E3}"/>
              </a:ext>
            </a:extLst>
          </p:cNvPr>
          <p:cNvSpPr txBox="1">
            <a:spLocks noChangeArrowheads="1"/>
          </p:cNvSpPr>
          <p:nvPr/>
        </p:nvSpPr>
        <p:spPr bwMode="auto">
          <a:xfrm>
            <a:off x="381667" y="5111161"/>
            <a:ext cx="8654827" cy="1633396"/>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lgn="l">
              <a:lnSpc>
                <a:spcPct val="150000"/>
              </a:lnSpc>
              <a:spcBef>
                <a:spcPts val="600"/>
              </a:spcBef>
              <a:buBlip>
                <a:blip r:embed="rId3"/>
              </a:buBlip>
            </a:pPr>
            <a:r>
              <a:rPr lang="zh-CN" altLang="zh-CN" sz="2200">
                <a:solidFill>
                  <a:srgbClr val="0000FF"/>
                </a:solidFill>
                <a:latin typeface="Consolas" pitchFamily="49" charset="0"/>
                <a:ea typeface="仿宋" pitchFamily="49" charset="-122"/>
                <a:cs typeface="Consolas" pitchFamily="49" charset="0"/>
              </a:rPr>
              <a:t>当一个图接近完全图时，则称为</a:t>
            </a:r>
            <a:r>
              <a:rPr lang="zh-CN" altLang="zh-CN" sz="2200">
                <a:solidFill>
                  <a:srgbClr val="FF0000"/>
                </a:solidFill>
                <a:latin typeface="Consolas" pitchFamily="49" charset="0"/>
                <a:ea typeface="仿宋" pitchFamily="49" charset="-122"/>
                <a:cs typeface="Consolas" pitchFamily="49" charset="0"/>
              </a:rPr>
              <a:t>稠密图</a:t>
            </a:r>
            <a:r>
              <a:rPr lang="zh-CN" altLang="zh-CN" sz="2200">
                <a:solidFill>
                  <a:srgbClr val="0000FF"/>
                </a:solidFill>
                <a:latin typeface="Consolas" pitchFamily="49" charset="0"/>
                <a:ea typeface="仿宋" pitchFamily="49" charset="-122"/>
                <a:cs typeface="Consolas" pitchFamily="49" charset="0"/>
              </a:rPr>
              <a:t>。</a:t>
            </a:r>
            <a:endParaRPr lang="en-US" altLang="zh-CN" sz="220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600"/>
              </a:spcBef>
              <a:buBlip>
                <a:blip r:embed="rId3"/>
              </a:buBlip>
            </a:pPr>
            <a:r>
              <a:rPr lang="zh-CN" altLang="zh-CN" sz="2200">
                <a:solidFill>
                  <a:srgbClr val="0000FF"/>
                </a:solidFill>
                <a:latin typeface="Consolas" pitchFamily="49" charset="0"/>
                <a:ea typeface="仿宋" pitchFamily="49" charset="-122"/>
                <a:cs typeface="Consolas" pitchFamily="49" charset="0"/>
              </a:rPr>
              <a:t>当一个图含有较少的边数（即无向图有</a:t>
            </a:r>
            <a:r>
              <a:rPr lang="en-US" altLang="zh-CN" sz="2200" i="1">
                <a:solidFill>
                  <a:srgbClr val="0000FF"/>
                </a:solidFill>
                <a:latin typeface="Consolas" pitchFamily="49" charset="0"/>
                <a:ea typeface="仿宋" pitchFamily="49" charset="-122"/>
                <a:cs typeface="Consolas" pitchFamily="49" charset="0"/>
              </a:rPr>
              <a:t>e</a:t>
            </a:r>
            <a:r>
              <a:rPr lang="en-US" altLang="zh-CN" sz="2200">
                <a:solidFill>
                  <a:srgbClr val="0000FF"/>
                </a:solidFill>
                <a:latin typeface="Consolas" pitchFamily="49" charset="0"/>
                <a:ea typeface="仿宋" pitchFamily="49" charset="-122"/>
                <a:cs typeface="Consolas" pitchFamily="49" charset="0"/>
              </a:rPr>
              <a:t>&lt;&lt;</a:t>
            </a:r>
            <a:r>
              <a:rPr lang="en-US" altLang="zh-CN" sz="2200" i="1">
                <a:solidFill>
                  <a:srgbClr val="0000FF"/>
                </a:solidFill>
                <a:latin typeface="Consolas" pitchFamily="49" charset="0"/>
                <a:ea typeface="仿宋" pitchFamily="49" charset="-122"/>
                <a:cs typeface="Consolas" pitchFamily="49" charset="0"/>
              </a:rPr>
              <a:t>n</a:t>
            </a:r>
            <a:r>
              <a:rPr lang="en-US" altLang="zh-CN" sz="2200">
                <a:solidFill>
                  <a:srgbClr val="0000FF"/>
                </a:solidFill>
                <a:latin typeface="Consolas" pitchFamily="49" charset="0"/>
                <a:ea typeface="仿宋" pitchFamily="49" charset="-122"/>
                <a:cs typeface="Consolas" pitchFamily="49" charset="0"/>
              </a:rPr>
              <a:t>(</a:t>
            </a:r>
            <a:r>
              <a:rPr lang="en-US" altLang="zh-CN" sz="2200" i="1">
                <a:solidFill>
                  <a:srgbClr val="0000FF"/>
                </a:solidFill>
                <a:latin typeface="Consolas" pitchFamily="49" charset="0"/>
                <a:ea typeface="仿宋" pitchFamily="49" charset="-122"/>
                <a:cs typeface="Consolas" pitchFamily="49" charset="0"/>
              </a:rPr>
              <a:t>n</a:t>
            </a:r>
            <a:r>
              <a:rPr lang="en-US" altLang="zh-CN" sz="2200">
                <a:solidFill>
                  <a:srgbClr val="0000FF"/>
                </a:solidFill>
                <a:latin typeface="Consolas" pitchFamily="49" charset="0"/>
                <a:ea typeface="仿宋" pitchFamily="49" charset="-122"/>
                <a:cs typeface="Consolas" pitchFamily="49" charset="0"/>
              </a:rPr>
              <a:t>-1)/2</a:t>
            </a:r>
            <a:r>
              <a:rPr lang="zh-CN" altLang="zh-CN" sz="2200">
                <a:solidFill>
                  <a:srgbClr val="0000FF"/>
                </a:solidFill>
                <a:latin typeface="Consolas" pitchFamily="49" charset="0"/>
                <a:ea typeface="仿宋" pitchFamily="49" charset="-122"/>
                <a:cs typeface="Consolas" pitchFamily="49" charset="0"/>
              </a:rPr>
              <a:t>，有向图有</a:t>
            </a:r>
            <a:r>
              <a:rPr lang="en-US" altLang="zh-CN" sz="2200" i="1">
                <a:solidFill>
                  <a:srgbClr val="0000FF"/>
                </a:solidFill>
                <a:latin typeface="Consolas" pitchFamily="49" charset="0"/>
                <a:ea typeface="仿宋" pitchFamily="49" charset="-122"/>
                <a:cs typeface="Consolas" pitchFamily="49" charset="0"/>
              </a:rPr>
              <a:t>e</a:t>
            </a:r>
            <a:r>
              <a:rPr lang="en-US" altLang="zh-CN" sz="2200">
                <a:solidFill>
                  <a:srgbClr val="0000FF"/>
                </a:solidFill>
                <a:latin typeface="Consolas" pitchFamily="49" charset="0"/>
                <a:ea typeface="仿宋" pitchFamily="49" charset="-122"/>
                <a:cs typeface="Consolas" pitchFamily="49" charset="0"/>
              </a:rPr>
              <a:t>&lt;&lt;</a:t>
            </a:r>
            <a:r>
              <a:rPr lang="en-US" altLang="zh-CN" sz="2200" i="1">
                <a:solidFill>
                  <a:srgbClr val="0000FF"/>
                </a:solidFill>
                <a:latin typeface="Consolas" pitchFamily="49" charset="0"/>
                <a:ea typeface="仿宋" pitchFamily="49" charset="-122"/>
                <a:cs typeface="Consolas" pitchFamily="49" charset="0"/>
              </a:rPr>
              <a:t>n</a:t>
            </a:r>
            <a:r>
              <a:rPr lang="en-US" altLang="zh-CN" sz="2200">
                <a:solidFill>
                  <a:srgbClr val="0000FF"/>
                </a:solidFill>
                <a:latin typeface="Consolas" pitchFamily="49" charset="0"/>
                <a:ea typeface="仿宋" pitchFamily="49" charset="-122"/>
                <a:cs typeface="Consolas" pitchFamily="49" charset="0"/>
              </a:rPr>
              <a:t>(</a:t>
            </a:r>
            <a:r>
              <a:rPr lang="en-US" altLang="zh-CN" sz="2200" i="1">
                <a:solidFill>
                  <a:srgbClr val="0000FF"/>
                </a:solidFill>
                <a:latin typeface="Consolas" pitchFamily="49" charset="0"/>
                <a:ea typeface="仿宋" pitchFamily="49" charset="-122"/>
                <a:cs typeface="Consolas" pitchFamily="49" charset="0"/>
              </a:rPr>
              <a:t>n</a:t>
            </a:r>
            <a:r>
              <a:rPr lang="en-US" altLang="zh-CN" sz="2200">
                <a:solidFill>
                  <a:srgbClr val="0000FF"/>
                </a:solidFill>
                <a:latin typeface="Consolas" pitchFamily="49" charset="0"/>
                <a:ea typeface="仿宋" pitchFamily="49" charset="-122"/>
                <a:cs typeface="Consolas" pitchFamily="49" charset="0"/>
              </a:rPr>
              <a:t>-1)</a:t>
            </a:r>
            <a:r>
              <a:rPr lang="zh-CN" altLang="zh-CN" sz="2200">
                <a:solidFill>
                  <a:srgbClr val="0000FF"/>
                </a:solidFill>
                <a:latin typeface="Consolas" pitchFamily="49" charset="0"/>
                <a:ea typeface="仿宋" pitchFamily="49" charset="-122"/>
                <a:cs typeface="Consolas" pitchFamily="49" charset="0"/>
              </a:rPr>
              <a:t>）时，则称为</a:t>
            </a:r>
            <a:r>
              <a:rPr lang="zh-CN" altLang="zh-CN" sz="2200">
                <a:solidFill>
                  <a:srgbClr val="FF0000"/>
                </a:solidFill>
                <a:latin typeface="Consolas" pitchFamily="49" charset="0"/>
                <a:ea typeface="仿宋" pitchFamily="49" charset="-122"/>
                <a:cs typeface="Consolas" pitchFamily="49" charset="0"/>
              </a:rPr>
              <a:t>稀疏图</a:t>
            </a:r>
            <a:r>
              <a:rPr lang="zh-CN" altLang="zh-CN" sz="2200">
                <a:solidFill>
                  <a:srgbClr val="0000FF"/>
                </a:solidFill>
                <a:latin typeface="Consolas" pitchFamily="49" charset="0"/>
                <a:ea typeface="仿宋" pitchFamily="49" charset="-122"/>
                <a:cs typeface="Consolas" pitchFamily="49" charset="0"/>
              </a:rPr>
              <a:t>。</a:t>
            </a:r>
            <a:endParaRPr lang="zh-CN" altLang="en-US" sz="22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51520" y="149869"/>
            <a:ext cx="8640960" cy="1048620"/>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a:spAutoFit/>
          </a:bodyPr>
          <a:lstStyle/>
          <a:p>
            <a:pPr marL="342900" indent="-342900" algn="l">
              <a:lnSpc>
                <a:spcPct val="150000"/>
              </a:lnSpc>
              <a:buBlip>
                <a:blip r:embed="rId2"/>
              </a:buBlip>
            </a:pPr>
            <a:r>
              <a:rPr lang="zh-CN" altLang="zh-CN" sz="2200" dirty="0">
                <a:solidFill>
                  <a:srgbClr val="0000FF"/>
                </a:solidFill>
                <a:latin typeface="Consolas" pitchFamily="49" charset="0"/>
                <a:ea typeface="仿宋" pitchFamily="49" charset="-122"/>
                <a:cs typeface="Consolas" pitchFamily="49" charset="0"/>
              </a:rPr>
              <a:t>设有两个图</a:t>
            </a:r>
            <a:r>
              <a:rPr lang="en-US" altLang="zh-CN" sz="2200" dirty="0">
                <a:solidFill>
                  <a:srgbClr val="0000FF"/>
                </a:solidFill>
                <a:latin typeface="Consolas" pitchFamily="49" charset="0"/>
                <a:ea typeface="仿宋" pitchFamily="49" charset="-122"/>
                <a:cs typeface="Consolas" pitchFamily="49" charset="0"/>
              </a:rPr>
              <a:t>G=(V</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E)</a:t>
            </a:r>
            <a:r>
              <a:rPr lang="zh-CN" altLang="zh-CN" sz="2200" dirty="0">
                <a:solidFill>
                  <a:srgbClr val="0000FF"/>
                </a:solidFill>
                <a:latin typeface="Consolas" pitchFamily="49" charset="0"/>
                <a:ea typeface="仿宋" pitchFamily="49" charset="-122"/>
                <a:cs typeface="Consolas" pitchFamily="49" charset="0"/>
              </a:rPr>
              <a:t>和</a:t>
            </a:r>
            <a:r>
              <a:rPr lang="en-US" altLang="zh-CN" sz="2200" dirty="0">
                <a:solidFill>
                  <a:srgbClr val="0000FF"/>
                </a:solidFill>
                <a:latin typeface="Consolas" pitchFamily="49" charset="0"/>
                <a:ea typeface="仿宋" pitchFamily="49" charset="-122"/>
                <a:cs typeface="Consolas" pitchFamily="49" charset="0"/>
              </a:rPr>
              <a:t>G'=(V'</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E')</a:t>
            </a:r>
            <a:r>
              <a:rPr lang="zh-CN" altLang="zh-CN" sz="2200" dirty="0">
                <a:solidFill>
                  <a:srgbClr val="0000FF"/>
                </a:solidFill>
                <a:latin typeface="Consolas" pitchFamily="49" charset="0"/>
                <a:ea typeface="仿宋" pitchFamily="49" charset="-122"/>
                <a:cs typeface="Consolas" pitchFamily="49" charset="0"/>
              </a:rPr>
              <a:t>，若</a:t>
            </a:r>
            <a:r>
              <a:rPr lang="en-US" altLang="zh-CN" sz="2200" dirty="0">
                <a:solidFill>
                  <a:srgbClr val="0000FF"/>
                </a:solidFill>
                <a:latin typeface="Consolas" pitchFamily="49" charset="0"/>
                <a:ea typeface="仿宋" pitchFamily="49" charset="-122"/>
                <a:cs typeface="Consolas" pitchFamily="49" charset="0"/>
              </a:rPr>
              <a:t>V'</a:t>
            </a:r>
            <a:r>
              <a:rPr lang="zh-CN" altLang="zh-CN" sz="2200" dirty="0">
                <a:solidFill>
                  <a:srgbClr val="0000FF"/>
                </a:solidFill>
                <a:latin typeface="Consolas" pitchFamily="49" charset="0"/>
                <a:ea typeface="仿宋" pitchFamily="49" charset="-122"/>
                <a:cs typeface="Consolas" pitchFamily="49" charset="0"/>
              </a:rPr>
              <a:t>是</a:t>
            </a:r>
            <a:r>
              <a:rPr lang="en-US" altLang="zh-CN" sz="2200" dirty="0">
                <a:solidFill>
                  <a:srgbClr val="0000FF"/>
                </a:solidFill>
                <a:latin typeface="Consolas" pitchFamily="49" charset="0"/>
                <a:ea typeface="仿宋" pitchFamily="49" charset="-122"/>
                <a:cs typeface="Consolas" pitchFamily="49" charset="0"/>
              </a:rPr>
              <a:t>V</a:t>
            </a:r>
            <a:r>
              <a:rPr lang="zh-CN" altLang="zh-CN" sz="2200" dirty="0">
                <a:solidFill>
                  <a:srgbClr val="0000FF"/>
                </a:solidFill>
                <a:latin typeface="Consolas" pitchFamily="49" charset="0"/>
                <a:ea typeface="仿宋" pitchFamily="49" charset="-122"/>
                <a:cs typeface="Consolas" pitchFamily="49" charset="0"/>
              </a:rPr>
              <a:t>的子集，即</a:t>
            </a:r>
            <a:r>
              <a:rPr lang="en-US" altLang="zh-CN" sz="2200" dirty="0">
                <a:solidFill>
                  <a:srgbClr val="0000FF"/>
                </a:solidFill>
                <a:latin typeface="Consolas" pitchFamily="49" charset="0"/>
                <a:ea typeface="仿宋" pitchFamily="49" charset="-122"/>
                <a:cs typeface="Consolas" pitchFamily="49" charset="0"/>
              </a:rPr>
              <a:t>V'</a:t>
            </a:r>
            <a:r>
              <a:rPr lang="en-US" altLang="zh-CN" sz="2200" dirty="0">
                <a:solidFill>
                  <a:srgbClr val="0000FF"/>
                </a:solidFill>
                <a:latin typeface="Consolas" pitchFamily="49" charset="0"/>
                <a:ea typeface="仿宋" pitchFamily="49" charset="-122"/>
                <a:cs typeface="Consolas" pitchFamily="49" charset="0"/>
                <a:sym typeface="Symbol"/>
              </a:rPr>
              <a:t></a:t>
            </a:r>
            <a:r>
              <a:rPr lang="en-US" altLang="zh-CN" sz="2200" dirty="0">
                <a:solidFill>
                  <a:srgbClr val="0000FF"/>
                </a:solidFill>
                <a:latin typeface="Consolas" pitchFamily="49" charset="0"/>
                <a:ea typeface="仿宋" pitchFamily="49" charset="-122"/>
                <a:cs typeface="Consolas" pitchFamily="49" charset="0"/>
              </a:rPr>
              <a:t>V</a:t>
            </a:r>
            <a:r>
              <a:rPr lang="zh-CN" altLang="zh-CN" sz="2200" dirty="0">
                <a:solidFill>
                  <a:srgbClr val="0000FF"/>
                </a:solidFill>
                <a:latin typeface="Consolas" pitchFamily="49" charset="0"/>
                <a:ea typeface="仿宋" pitchFamily="49" charset="-122"/>
                <a:cs typeface="Consolas" pitchFamily="49" charset="0"/>
              </a:rPr>
              <a:t>，且</a:t>
            </a:r>
            <a:r>
              <a:rPr lang="en-US" altLang="zh-CN" sz="2200" dirty="0">
                <a:solidFill>
                  <a:srgbClr val="0000FF"/>
                </a:solidFill>
                <a:latin typeface="Consolas" pitchFamily="49" charset="0"/>
                <a:ea typeface="仿宋" pitchFamily="49" charset="-122"/>
                <a:cs typeface="Consolas" pitchFamily="49" charset="0"/>
              </a:rPr>
              <a:t>E'</a:t>
            </a:r>
            <a:r>
              <a:rPr lang="zh-CN" altLang="zh-CN" sz="2200" dirty="0">
                <a:solidFill>
                  <a:srgbClr val="0000FF"/>
                </a:solidFill>
                <a:latin typeface="Consolas" pitchFamily="49" charset="0"/>
                <a:ea typeface="仿宋" pitchFamily="49" charset="-122"/>
                <a:cs typeface="Consolas" pitchFamily="49" charset="0"/>
              </a:rPr>
              <a:t>是</a:t>
            </a:r>
            <a:r>
              <a:rPr lang="en-US" altLang="zh-CN" sz="2200" dirty="0">
                <a:solidFill>
                  <a:srgbClr val="0000FF"/>
                </a:solidFill>
                <a:latin typeface="Consolas" pitchFamily="49" charset="0"/>
                <a:ea typeface="仿宋" pitchFamily="49" charset="-122"/>
                <a:cs typeface="Consolas" pitchFamily="49" charset="0"/>
              </a:rPr>
              <a:t>E</a:t>
            </a:r>
            <a:r>
              <a:rPr lang="zh-CN" altLang="zh-CN" sz="2200" dirty="0">
                <a:solidFill>
                  <a:srgbClr val="0000FF"/>
                </a:solidFill>
                <a:latin typeface="Consolas" pitchFamily="49" charset="0"/>
                <a:ea typeface="仿宋" pitchFamily="49" charset="-122"/>
                <a:cs typeface="Consolas" pitchFamily="49" charset="0"/>
              </a:rPr>
              <a:t>的子集，即</a:t>
            </a:r>
            <a:r>
              <a:rPr lang="en-US" altLang="zh-CN" sz="2200" dirty="0">
                <a:solidFill>
                  <a:srgbClr val="0000FF"/>
                </a:solidFill>
                <a:latin typeface="Consolas" pitchFamily="49" charset="0"/>
                <a:ea typeface="仿宋" pitchFamily="49" charset="-122"/>
                <a:cs typeface="Consolas" pitchFamily="49" charset="0"/>
              </a:rPr>
              <a:t>E'</a:t>
            </a:r>
            <a:r>
              <a:rPr lang="en-US" altLang="zh-CN" sz="2200" dirty="0">
                <a:solidFill>
                  <a:srgbClr val="0000FF"/>
                </a:solidFill>
                <a:latin typeface="Consolas" pitchFamily="49" charset="0"/>
                <a:ea typeface="仿宋" pitchFamily="49" charset="-122"/>
                <a:cs typeface="Consolas" pitchFamily="49" charset="0"/>
                <a:sym typeface="Symbol"/>
              </a:rPr>
              <a:t></a:t>
            </a:r>
            <a:r>
              <a:rPr lang="en-US" altLang="zh-CN" sz="2200" dirty="0">
                <a:solidFill>
                  <a:srgbClr val="0000FF"/>
                </a:solidFill>
                <a:latin typeface="Consolas" pitchFamily="49" charset="0"/>
                <a:ea typeface="仿宋" pitchFamily="49" charset="-122"/>
                <a:cs typeface="Consolas" pitchFamily="49" charset="0"/>
              </a:rPr>
              <a:t>E</a:t>
            </a:r>
            <a:r>
              <a:rPr lang="zh-CN" altLang="zh-CN" sz="2200" dirty="0">
                <a:solidFill>
                  <a:srgbClr val="0000FF"/>
                </a:solidFill>
                <a:latin typeface="Consolas" pitchFamily="49" charset="0"/>
                <a:ea typeface="仿宋" pitchFamily="49" charset="-122"/>
                <a:cs typeface="Consolas" pitchFamily="49" charset="0"/>
              </a:rPr>
              <a:t>，则称</a:t>
            </a:r>
            <a:r>
              <a:rPr lang="en-US" altLang="zh-CN" sz="2200" dirty="0">
                <a:solidFill>
                  <a:srgbClr val="0000FF"/>
                </a:solidFill>
                <a:latin typeface="Consolas" pitchFamily="49" charset="0"/>
                <a:ea typeface="仿宋" pitchFamily="49" charset="-122"/>
                <a:cs typeface="Consolas" pitchFamily="49" charset="0"/>
              </a:rPr>
              <a:t>G'</a:t>
            </a:r>
            <a:r>
              <a:rPr lang="zh-CN" altLang="zh-CN" sz="2200" dirty="0">
                <a:solidFill>
                  <a:srgbClr val="0000FF"/>
                </a:solidFill>
                <a:latin typeface="Consolas" pitchFamily="49" charset="0"/>
                <a:ea typeface="仿宋" pitchFamily="49" charset="-122"/>
                <a:cs typeface="Consolas" pitchFamily="49" charset="0"/>
              </a:rPr>
              <a:t>是</a:t>
            </a:r>
            <a:r>
              <a:rPr lang="en-US" altLang="zh-CN" sz="2200" dirty="0">
                <a:solidFill>
                  <a:srgbClr val="0000FF"/>
                </a:solidFill>
                <a:latin typeface="Consolas" pitchFamily="49" charset="0"/>
                <a:ea typeface="仿宋" pitchFamily="49" charset="-122"/>
                <a:cs typeface="Consolas" pitchFamily="49" charset="0"/>
              </a:rPr>
              <a:t>G</a:t>
            </a:r>
            <a:r>
              <a:rPr lang="zh-CN" altLang="zh-CN" sz="2200" dirty="0">
                <a:solidFill>
                  <a:srgbClr val="0000FF"/>
                </a:solidFill>
                <a:latin typeface="Consolas" pitchFamily="49" charset="0"/>
                <a:ea typeface="仿宋" pitchFamily="49" charset="-122"/>
                <a:cs typeface="Consolas" pitchFamily="49" charset="0"/>
              </a:rPr>
              <a:t>的</a:t>
            </a:r>
            <a:r>
              <a:rPr lang="zh-CN" altLang="zh-CN" sz="2200" dirty="0">
                <a:solidFill>
                  <a:srgbClr val="FF0000"/>
                </a:solidFill>
                <a:latin typeface="Consolas" pitchFamily="49" charset="0"/>
                <a:ea typeface="仿宋" pitchFamily="49" charset="-122"/>
                <a:cs typeface="Consolas" pitchFamily="49" charset="0"/>
              </a:rPr>
              <a:t>子图</a:t>
            </a:r>
            <a:r>
              <a:rPr lang="zh-CN" altLang="zh-CN" sz="2200" dirty="0">
                <a:solidFill>
                  <a:srgbClr val="0000FF"/>
                </a:solidFill>
                <a:latin typeface="Consolas" pitchFamily="49" charset="0"/>
                <a:ea typeface="仿宋" pitchFamily="49" charset="-122"/>
                <a:cs typeface="Consolas" pitchFamily="49" charset="0"/>
              </a:rPr>
              <a:t>。</a:t>
            </a:r>
          </a:p>
        </p:txBody>
      </p:sp>
      <p:sp>
        <p:nvSpPr>
          <p:cNvPr id="21" name="TextBox 20"/>
          <p:cNvSpPr txBox="1"/>
          <p:nvPr/>
        </p:nvSpPr>
        <p:spPr>
          <a:xfrm rot="19503795">
            <a:off x="3184622" y="2428868"/>
            <a:ext cx="714380" cy="369332"/>
          </a:xfrm>
          <a:prstGeom prst="rect">
            <a:avLst/>
          </a:prstGeom>
          <a:noFill/>
        </p:spPr>
        <p:txBody>
          <a:bodyPr wrap="square" rtlCol="0">
            <a:spAutoFit/>
          </a:bodyPr>
          <a:lstStyle/>
          <a:p>
            <a:pPr algn="l">
              <a:lnSpc>
                <a:spcPct val="100000"/>
              </a:lnSpc>
            </a:pPr>
            <a:r>
              <a:rPr lang="zh-CN" altLang="en-US" sz="1800" dirty="0">
                <a:solidFill>
                  <a:srgbClr val="0000FF"/>
                </a:solidFill>
                <a:latin typeface="Consolas" pitchFamily="49" charset="0"/>
                <a:ea typeface="仿宋" pitchFamily="49" charset="-122"/>
                <a:cs typeface="Consolas" pitchFamily="49" charset="0"/>
              </a:rPr>
              <a:t>子图</a:t>
            </a:r>
          </a:p>
        </p:txBody>
      </p:sp>
      <p:grpSp>
        <p:nvGrpSpPr>
          <p:cNvPr id="34" name="组合 33"/>
          <p:cNvGrpSpPr/>
          <p:nvPr/>
        </p:nvGrpSpPr>
        <p:grpSpPr>
          <a:xfrm>
            <a:off x="1285852" y="2857496"/>
            <a:ext cx="1717685" cy="1571636"/>
            <a:chOff x="1242989" y="2500306"/>
            <a:chExt cx="1717685" cy="1571636"/>
          </a:xfrm>
        </p:grpSpPr>
        <p:sp>
          <p:nvSpPr>
            <p:cNvPr id="11" name="Oval 8"/>
            <p:cNvSpPr>
              <a:spLocks noChangeArrowheads="1"/>
            </p:cNvSpPr>
            <p:nvPr/>
          </p:nvSpPr>
          <p:spPr bwMode="auto">
            <a:xfrm>
              <a:off x="1242989" y="3000372"/>
              <a:ext cx="360363" cy="36036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dirty="0">
                  <a:solidFill>
                    <a:srgbClr val="0000FF"/>
                  </a:solidFill>
                  <a:latin typeface="Consolas" pitchFamily="49" charset="0"/>
                  <a:cs typeface="Consolas" pitchFamily="49" charset="0"/>
                </a:rPr>
                <a:t>0</a:t>
              </a:r>
            </a:p>
          </p:txBody>
        </p:sp>
        <p:sp>
          <p:nvSpPr>
            <p:cNvPr id="22" name="Oval 8"/>
            <p:cNvSpPr>
              <a:spLocks noChangeArrowheads="1"/>
            </p:cNvSpPr>
            <p:nvPr/>
          </p:nvSpPr>
          <p:spPr bwMode="auto">
            <a:xfrm>
              <a:off x="1928794" y="2500306"/>
              <a:ext cx="360363" cy="36036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a:solidFill>
                    <a:srgbClr val="0000FF"/>
                  </a:solidFill>
                  <a:latin typeface="Consolas" pitchFamily="49" charset="0"/>
                  <a:cs typeface="Consolas" pitchFamily="49" charset="0"/>
                </a:rPr>
                <a:t>1</a:t>
              </a:r>
              <a:endParaRPr lang="en-US" altLang="zh-CN" sz="1600" dirty="0">
                <a:solidFill>
                  <a:srgbClr val="0000FF"/>
                </a:solidFill>
                <a:latin typeface="Consolas" pitchFamily="49" charset="0"/>
                <a:cs typeface="Consolas" pitchFamily="49" charset="0"/>
              </a:endParaRPr>
            </a:p>
          </p:txBody>
        </p:sp>
        <p:sp>
          <p:nvSpPr>
            <p:cNvPr id="23" name="Oval 8"/>
            <p:cNvSpPr>
              <a:spLocks noChangeArrowheads="1"/>
            </p:cNvSpPr>
            <p:nvPr/>
          </p:nvSpPr>
          <p:spPr bwMode="auto">
            <a:xfrm>
              <a:off x="1928794" y="3711580"/>
              <a:ext cx="360363" cy="36036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dirty="0">
                  <a:solidFill>
                    <a:srgbClr val="0000FF"/>
                  </a:solidFill>
                  <a:latin typeface="Consolas" pitchFamily="49" charset="0"/>
                  <a:cs typeface="Consolas" pitchFamily="49" charset="0"/>
                </a:rPr>
                <a:t>3</a:t>
              </a:r>
            </a:p>
          </p:txBody>
        </p:sp>
        <p:sp>
          <p:nvSpPr>
            <p:cNvPr id="24" name="Oval 8"/>
            <p:cNvSpPr>
              <a:spLocks noChangeArrowheads="1"/>
            </p:cNvSpPr>
            <p:nvPr/>
          </p:nvSpPr>
          <p:spPr bwMode="auto">
            <a:xfrm>
              <a:off x="2600311" y="3000372"/>
              <a:ext cx="360363" cy="36036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a:solidFill>
                    <a:srgbClr val="0000FF"/>
                  </a:solidFill>
                  <a:latin typeface="Consolas" pitchFamily="49" charset="0"/>
                  <a:cs typeface="Consolas" pitchFamily="49" charset="0"/>
                </a:rPr>
                <a:t>2</a:t>
              </a:r>
              <a:endParaRPr lang="en-US" altLang="zh-CN" sz="1600" dirty="0">
                <a:solidFill>
                  <a:srgbClr val="0000FF"/>
                </a:solidFill>
                <a:latin typeface="Consolas" pitchFamily="49" charset="0"/>
                <a:cs typeface="Consolas" pitchFamily="49" charset="0"/>
              </a:endParaRPr>
            </a:p>
          </p:txBody>
        </p:sp>
        <p:cxnSp>
          <p:nvCxnSpPr>
            <p:cNvPr id="26" name="直接箭头连接符 25"/>
            <p:cNvCxnSpPr>
              <a:stCxn id="11" idx="6"/>
              <a:endCxn id="24" idx="2"/>
            </p:cNvCxnSpPr>
            <p:nvPr/>
          </p:nvCxnSpPr>
          <p:spPr>
            <a:xfrm>
              <a:off x="1603352" y="3180553"/>
              <a:ext cx="996959"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a:stCxn id="11" idx="7"/>
              <a:endCxn id="22" idx="2"/>
            </p:cNvCxnSpPr>
            <p:nvPr/>
          </p:nvCxnSpPr>
          <p:spPr>
            <a:xfrm rot="5400000" flipH="1" flipV="1">
              <a:off x="1553357" y="2677709"/>
              <a:ext cx="372659" cy="37821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0" name="直接箭头连接符 29"/>
            <p:cNvCxnSpPr>
              <a:stCxn id="24" idx="3"/>
              <a:endCxn id="23" idx="7"/>
            </p:cNvCxnSpPr>
            <p:nvPr/>
          </p:nvCxnSpPr>
          <p:spPr>
            <a:xfrm rot="5400000">
              <a:off x="2216537" y="3327806"/>
              <a:ext cx="456394" cy="41670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2" name="直接箭头连接符 31"/>
            <p:cNvCxnSpPr>
              <a:stCxn id="11" idx="5"/>
              <a:endCxn id="23" idx="1"/>
            </p:cNvCxnSpPr>
            <p:nvPr/>
          </p:nvCxnSpPr>
          <p:spPr>
            <a:xfrm rot="16200000" flipH="1">
              <a:off x="1537876" y="3320662"/>
              <a:ext cx="456394" cy="43099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nvGrpSpPr>
          <p:cNvPr id="35" name="组合 34"/>
          <p:cNvGrpSpPr/>
          <p:nvPr/>
        </p:nvGrpSpPr>
        <p:grpSpPr>
          <a:xfrm>
            <a:off x="4714876" y="1500174"/>
            <a:ext cx="1717685" cy="1571636"/>
            <a:chOff x="1242989" y="2500306"/>
            <a:chExt cx="1717685" cy="1571636"/>
          </a:xfrm>
        </p:grpSpPr>
        <p:sp>
          <p:nvSpPr>
            <p:cNvPr id="36" name="Oval 8"/>
            <p:cNvSpPr>
              <a:spLocks noChangeArrowheads="1"/>
            </p:cNvSpPr>
            <p:nvPr/>
          </p:nvSpPr>
          <p:spPr bwMode="auto">
            <a:xfrm>
              <a:off x="1242989" y="3000372"/>
              <a:ext cx="360363" cy="36036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dirty="0">
                  <a:solidFill>
                    <a:srgbClr val="0000FF"/>
                  </a:solidFill>
                  <a:latin typeface="Consolas" pitchFamily="49" charset="0"/>
                  <a:cs typeface="Consolas" pitchFamily="49" charset="0"/>
                </a:rPr>
                <a:t>0</a:t>
              </a:r>
            </a:p>
          </p:txBody>
        </p:sp>
        <p:sp>
          <p:nvSpPr>
            <p:cNvPr id="37" name="Oval 8"/>
            <p:cNvSpPr>
              <a:spLocks noChangeArrowheads="1"/>
            </p:cNvSpPr>
            <p:nvPr/>
          </p:nvSpPr>
          <p:spPr bwMode="auto">
            <a:xfrm>
              <a:off x="1928794" y="2500306"/>
              <a:ext cx="360363" cy="36036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a:solidFill>
                    <a:srgbClr val="0000FF"/>
                  </a:solidFill>
                  <a:latin typeface="Consolas" pitchFamily="49" charset="0"/>
                  <a:cs typeface="Consolas" pitchFamily="49" charset="0"/>
                </a:rPr>
                <a:t>1</a:t>
              </a:r>
              <a:endParaRPr lang="en-US" altLang="zh-CN" sz="1600" dirty="0">
                <a:solidFill>
                  <a:srgbClr val="0000FF"/>
                </a:solidFill>
                <a:latin typeface="Consolas" pitchFamily="49" charset="0"/>
                <a:cs typeface="Consolas" pitchFamily="49" charset="0"/>
              </a:endParaRPr>
            </a:p>
          </p:txBody>
        </p:sp>
        <p:sp>
          <p:nvSpPr>
            <p:cNvPr id="38" name="Oval 8"/>
            <p:cNvSpPr>
              <a:spLocks noChangeArrowheads="1"/>
            </p:cNvSpPr>
            <p:nvPr/>
          </p:nvSpPr>
          <p:spPr bwMode="auto">
            <a:xfrm>
              <a:off x="1928794" y="3711580"/>
              <a:ext cx="360363" cy="36036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dirty="0">
                  <a:solidFill>
                    <a:srgbClr val="0000FF"/>
                  </a:solidFill>
                  <a:latin typeface="Consolas" pitchFamily="49" charset="0"/>
                  <a:cs typeface="Consolas" pitchFamily="49" charset="0"/>
                </a:rPr>
                <a:t>3</a:t>
              </a:r>
            </a:p>
          </p:txBody>
        </p:sp>
        <p:sp>
          <p:nvSpPr>
            <p:cNvPr id="39" name="Oval 8"/>
            <p:cNvSpPr>
              <a:spLocks noChangeArrowheads="1"/>
            </p:cNvSpPr>
            <p:nvPr/>
          </p:nvSpPr>
          <p:spPr bwMode="auto">
            <a:xfrm>
              <a:off x="2600311" y="3000372"/>
              <a:ext cx="360363" cy="36036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a:solidFill>
                    <a:srgbClr val="0000FF"/>
                  </a:solidFill>
                  <a:latin typeface="Consolas" pitchFamily="49" charset="0"/>
                  <a:cs typeface="Consolas" pitchFamily="49" charset="0"/>
                </a:rPr>
                <a:t>2</a:t>
              </a:r>
              <a:endParaRPr lang="en-US" altLang="zh-CN" sz="1600" dirty="0">
                <a:solidFill>
                  <a:srgbClr val="0000FF"/>
                </a:solidFill>
                <a:latin typeface="Consolas" pitchFamily="49" charset="0"/>
                <a:cs typeface="Consolas" pitchFamily="49" charset="0"/>
              </a:endParaRPr>
            </a:p>
          </p:txBody>
        </p:sp>
        <p:cxnSp>
          <p:nvCxnSpPr>
            <p:cNvPr id="40" name="直接箭头连接符 39"/>
            <p:cNvCxnSpPr>
              <a:stCxn id="36" idx="6"/>
              <a:endCxn id="39" idx="2"/>
            </p:cNvCxnSpPr>
            <p:nvPr/>
          </p:nvCxnSpPr>
          <p:spPr>
            <a:xfrm>
              <a:off x="1603352" y="3180553"/>
              <a:ext cx="996959"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41" name="直接箭头连接符 40"/>
            <p:cNvCxnSpPr>
              <a:stCxn id="36" idx="7"/>
              <a:endCxn id="37" idx="2"/>
            </p:cNvCxnSpPr>
            <p:nvPr/>
          </p:nvCxnSpPr>
          <p:spPr>
            <a:xfrm rot="5400000" flipH="1" flipV="1">
              <a:off x="1553357" y="2677709"/>
              <a:ext cx="372659" cy="37821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42" name="直接箭头连接符 41"/>
            <p:cNvCxnSpPr>
              <a:stCxn id="39" idx="3"/>
              <a:endCxn id="38" idx="7"/>
            </p:cNvCxnSpPr>
            <p:nvPr/>
          </p:nvCxnSpPr>
          <p:spPr>
            <a:xfrm rot="5400000">
              <a:off x="2216537" y="3327806"/>
              <a:ext cx="456394" cy="41670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nvGrpSpPr>
          <p:cNvPr id="44" name="组合 43"/>
          <p:cNvGrpSpPr/>
          <p:nvPr/>
        </p:nvGrpSpPr>
        <p:grpSpPr>
          <a:xfrm>
            <a:off x="4643438" y="4000504"/>
            <a:ext cx="1717685" cy="1571636"/>
            <a:chOff x="1242989" y="2500306"/>
            <a:chExt cx="1717685" cy="1571636"/>
          </a:xfrm>
        </p:grpSpPr>
        <p:sp>
          <p:nvSpPr>
            <p:cNvPr id="45" name="Oval 8"/>
            <p:cNvSpPr>
              <a:spLocks noChangeArrowheads="1"/>
            </p:cNvSpPr>
            <p:nvPr/>
          </p:nvSpPr>
          <p:spPr bwMode="auto">
            <a:xfrm>
              <a:off x="1242989" y="3000372"/>
              <a:ext cx="360363" cy="36036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dirty="0">
                  <a:solidFill>
                    <a:srgbClr val="0000FF"/>
                  </a:solidFill>
                  <a:latin typeface="Consolas" pitchFamily="49" charset="0"/>
                  <a:cs typeface="Consolas" pitchFamily="49" charset="0"/>
                </a:rPr>
                <a:t>0</a:t>
              </a:r>
            </a:p>
          </p:txBody>
        </p:sp>
        <p:sp>
          <p:nvSpPr>
            <p:cNvPr id="46" name="Oval 8"/>
            <p:cNvSpPr>
              <a:spLocks noChangeArrowheads="1"/>
            </p:cNvSpPr>
            <p:nvPr/>
          </p:nvSpPr>
          <p:spPr bwMode="auto">
            <a:xfrm>
              <a:off x="1928794" y="2500306"/>
              <a:ext cx="360363" cy="36036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a:solidFill>
                    <a:srgbClr val="0000FF"/>
                  </a:solidFill>
                  <a:latin typeface="Consolas" pitchFamily="49" charset="0"/>
                  <a:cs typeface="Consolas" pitchFamily="49" charset="0"/>
                </a:rPr>
                <a:t>1</a:t>
              </a:r>
              <a:endParaRPr lang="en-US" altLang="zh-CN" sz="1600" dirty="0">
                <a:solidFill>
                  <a:srgbClr val="0000FF"/>
                </a:solidFill>
                <a:latin typeface="Consolas" pitchFamily="49" charset="0"/>
                <a:cs typeface="Consolas" pitchFamily="49" charset="0"/>
              </a:endParaRPr>
            </a:p>
          </p:txBody>
        </p:sp>
        <p:sp>
          <p:nvSpPr>
            <p:cNvPr id="47" name="Oval 8"/>
            <p:cNvSpPr>
              <a:spLocks noChangeArrowheads="1"/>
            </p:cNvSpPr>
            <p:nvPr/>
          </p:nvSpPr>
          <p:spPr bwMode="auto">
            <a:xfrm>
              <a:off x="1928794" y="3711580"/>
              <a:ext cx="360363" cy="36036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dirty="0">
                  <a:solidFill>
                    <a:srgbClr val="0000FF"/>
                  </a:solidFill>
                  <a:latin typeface="Consolas" pitchFamily="49" charset="0"/>
                  <a:cs typeface="Consolas" pitchFamily="49" charset="0"/>
                </a:rPr>
                <a:t>3</a:t>
              </a:r>
            </a:p>
          </p:txBody>
        </p:sp>
        <p:sp>
          <p:nvSpPr>
            <p:cNvPr id="48" name="Oval 8"/>
            <p:cNvSpPr>
              <a:spLocks noChangeArrowheads="1"/>
            </p:cNvSpPr>
            <p:nvPr/>
          </p:nvSpPr>
          <p:spPr bwMode="auto">
            <a:xfrm>
              <a:off x="2600311" y="3000372"/>
              <a:ext cx="360363" cy="36036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a:solidFill>
                    <a:srgbClr val="0000FF"/>
                  </a:solidFill>
                  <a:latin typeface="Consolas" pitchFamily="49" charset="0"/>
                  <a:cs typeface="Consolas" pitchFamily="49" charset="0"/>
                </a:rPr>
                <a:t>2</a:t>
              </a:r>
              <a:endParaRPr lang="en-US" altLang="zh-CN" sz="1600" dirty="0">
                <a:solidFill>
                  <a:srgbClr val="0000FF"/>
                </a:solidFill>
                <a:latin typeface="Consolas" pitchFamily="49" charset="0"/>
                <a:cs typeface="Consolas" pitchFamily="49" charset="0"/>
              </a:endParaRPr>
            </a:p>
          </p:txBody>
        </p:sp>
        <p:cxnSp>
          <p:nvCxnSpPr>
            <p:cNvPr id="49" name="直接箭头连接符 48"/>
            <p:cNvCxnSpPr>
              <a:stCxn id="45" idx="6"/>
              <a:endCxn id="48" idx="2"/>
            </p:cNvCxnSpPr>
            <p:nvPr/>
          </p:nvCxnSpPr>
          <p:spPr>
            <a:xfrm>
              <a:off x="1603352" y="3180553"/>
              <a:ext cx="996959" cy="1588"/>
            </a:xfrm>
            <a:prstGeom prst="straightConnector1">
              <a:avLst/>
            </a:prstGeom>
            <a:ln w="19050">
              <a:solidFill>
                <a:srgbClr val="FF0000"/>
              </a:solidFill>
              <a:headEnd type="arrow"/>
              <a:tailEnd type="none"/>
            </a:ln>
          </p:spPr>
          <p:style>
            <a:lnRef idx="2">
              <a:schemeClr val="dk1"/>
            </a:lnRef>
            <a:fillRef idx="0">
              <a:schemeClr val="dk1"/>
            </a:fillRef>
            <a:effectRef idx="1">
              <a:schemeClr val="dk1"/>
            </a:effectRef>
            <a:fontRef idx="minor">
              <a:schemeClr val="tx1"/>
            </a:fontRef>
          </p:style>
        </p:cxnSp>
        <p:cxnSp>
          <p:nvCxnSpPr>
            <p:cNvPr id="50" name="直接箭头连接符 49"/>
            <p:cNvCxnSpPr>
              <a:stCxn id="45" idx="7"/>
              <a:endCxn id="46" idx="2"/>
            </p:cNvCxnSpPr>
            <p:nvPr/>
          </p:nvCxnSpPr>
          <p:spPr>
            <a:xfrm rot="5400000" flipH="1" flipV="1">
              <a:off x="1553357" y="2677709"/>
              <a:ext cx="372659" cy="37821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51" name="直接箭头连接符 50"/>
            <p:cNvCxnSpPr>
              <a:stCxn id="48" idx="3"/>
              <a:endCxn id="47" idx="7"/>
            </p:cNvCxnSpPr>
            <p:nvPr/>
          </p:nvCxnSpPr>
          <p:spPr>
            <a:xfrm rot="5400000">
              <a:off x="2216537" y="3327806"/>
              <a:ext cx="456394" cy="41670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52" name="直接箭头连接符 51"/>
            <p:cNvCxnSpPr>
              <a:stCxn id="45" idx="5"/>
              <a:endCxn id="47" idx="1"/>
            </p:cNvCxnSpPr>
            <p:nvPr/>
          </p:nvCxnSpPr>
          <p:spPr>
            <a:xfrm rot="16200000" flipH="1">
              <a:off x="1537876" y="3320662"/>
              <a:ext cx="456394" cy="43099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cxnSp>
        <p:nvCxnSpPr>
          <p:cNvPr id="54" name="直接箭头连接符 53"/>
          <p:cNvCxnSpPr/>
          <p:nvPr/>
        </p:nvCxnSpPr>
        <p:spPr>
          <a:xfrm rot="10800000" flipV="1">
            <a:off x="3071802" y="2357430"/>
            <a:ext cx="1357322" cy="92869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6" name="直接箭头连接符 55"/>
          <p:cNvCxnSpPr/>
          <p:nvPr/>
        </p:nvCxnSpPr>
        <p:spPr>
          <a:xfrm rot="10800000">
            <a:off x="3071802" y="4000504"/>
            <a:ext cx="1428760" cy="71438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8" name="TextBox 57"/>
          <p:cNvSpPr txBox="1"/>
          <p:nvPr/>
        </p:nvSpPr>
        <p:spPr>
          <a:xfrm rot="1546305">
            <a:off x="3444858" y="4013421"/>
            <a:ext cx="1143008" cy="369332"/>
          </a:xfrm>
          <a:prstGeom prst="rect">
            <a:avLst/>
          </a:prstGeom>
          <a:noFill/>
        </p:spPr>
        <p:txBody>
          <a:bodyPr wrap="square" rtlCol="0">
            <a:spAutoFit/>
          </a:bodyPr>
          <a:lstStyle/>
          <a:p>
            <a:pPr algn="l">
              <a:lnSpc>
                <a:spcPct val="100000"/>
              </a:lnSpc>
            </a:pPr>
            <a:r>
              <a:rPr lang="zh-CN" altLang="en-US" sz="1800" dirty="0">
                <a:solidFill>
                  <a:srgbClr val="0000FF"/>
                </a:solidFill>
                <a:latin typeface="Consolas" pitchFamily="49" charset="0"/>
                <a:ea typeface="仿宋" pitchFamily="49" charset="-122"/>
                <a:cs typeface="Consolas" pitchFamily="49" charset="0"/>
              </a:rPr>
              <a:t>不是子图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2"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500" fill="hold"/>
                                        <p:tgtEl>
                                          <p:spTgt spid="54"/>
                                        </p:tgtEl>
                                        <p:attrNameLst>
                                          <p:attrName>ppt_x</p:attrName>
                                        </p:attrNameLst>
                                      </p:cBhvr>
                                      <p:tavLst>
                                        <p:tav tm="0">
                                          <p:val>
                                            <p:strVal val="#ppt_x+#ppt_w/2"/>
                                          </p:val>
                                        </p:tav>
                                        <p:tav tm="100000">
                                          <p:val>
                                            <p:strVal val="#ppt_x"/>
                                          </p:val>
                                        </p:tav>
                                      </p:tavLst>
                                    </p:anim>
                                    <p:anim calcmode="lin" valueType="num">
                                      <p:cBhvr>
                                        <p:cTn id="12" dur="500" fill="hold"/>
                                        <p:tgtEl>
                                          <p:spTgt spid="54"/>
                                        </p:tgtEl>
                                        <p:attrNameLst>
                                          <p:attrName>ppt_y</p:attrName>
                                        </p:attrNameLst>
                                      </p:cBhvr>
                                      <p:tavLst>
                                        <p:tav tm="0">
                                          <p:val>
                                            <p:strVal val="#ppt_y"/>
                                          </p:val>
                                        </p:tav>
                                        <p:tav tm="100000">
                                          <p:val>
                                            <p:strVal val="#ppt_y"/>
                                          </p:val>
                                        </p:tav>
                                      </p:tavLst>
                                    </p:anim>
                                    <p:anim calcmode="lin" valueType="num">
                                      <p:cBhvr>
                                        <p:cTn id="13" dur="500" fill="hold"/>
                                        <p:tgtEl>
                                          <p:spTgt spid="54"/>
                                        </p:tgtEl>
                                        <p:attrNameLst>
                                          <p:attrName>ppt_w</p:attrName>
                                        </p:attrNameLst>
                                      </p:cBhvr>
                                      <p:tavLst>
                                        <p:tav tm="0">
                                          <p:val>
                                            <p:fltVal val="0"/>
                                          </p:val>
                                        </p:tav>
                                        <p:tav tm="100000">
                                          <p:val>
                                            <p:strVal val="#ppt_w"/>
                                          </p:val>
                                        </p:tav>
                                      </p:tavLst>
                                    </p:anim>
                                    <p:anim calcmode="lin" valueType="num">
                                      <p:cBhvr>
                                        <p:cTn id="14" dur="500" fill="hold"/>
                                        <p:tgtEl>
                                          <p:spTgt spid="54"/>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7" presetClass="entr" presetSubtype="2"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p:cTn id="27" dur="500" fill="hold"/>
                                        <p:tgtEl>
                                          <p:spTgt spid="56"/>
                                        </p:tgtEl>
                                        <p:attrNameLst>
                                          <p:attrName>ppt_x</p:attrName>
                                        </p:attrNameLst>
                                      </p:cBhvr>
                                      <p:tavLst>
                                        <p:tav tm="0">
                                          <p:val>
                                            <p:strVal val="#ppt_x+#ppt_w/2"/>
                                          </p:val>
                                        </p:tav>
                                        <p:tav tm="100000">
                                          <p:val>
                                            <p:strVal val="#ppt_x"/>
                                          </p:val>
                                        </p:tav>
                                      </p:tavLst>
                                    </p:anim>
                                    <p:anim calcmode="lin" valueType="num">
                                      <p:cBhvr>
                                        <p:cTn id="28" dur="500" fill="hold"/>
                                        <p:tgtEl>
                                          <p:spTgt spid="56"/>
                                        </p:tgtEl>
                                        <p:attrNameLst>
                                          <p:attrName>ppt_y</p:attrName>
                                        </p:attrNameLst>
                                      </p:cBhvr>
                                      <p:tavLst>
                                        <p:tav tm="0">
                                          <p:val>
                                            <p:strVal val="#ppt_y"/>
                                          </p:val>
                                        </p:tav>
                                        <p:tav tm="100000">
                                          <p:val>
                                            <p:strVal val="#ppt_y"/>
                                          </p:val>
                                        </p:tav>
                                      </p:tavLst>
                                    </p:anim>
                                    <p:anim calcmode="lin" valueType="num">
                                      <p:cBhvr>
                                        <p:cTn id="29" dur="500" fill="hold"/>
                                        <p:tgtEl>
                                          <p:spTgt spid="56"/>
                                        </p:tgtEl>
                                        <p:attrNameLst>
                                          <p:attrName>ppt_w</p:attrName>
                                        </p:attrNameLst>
                                      </p:cBhvr>
                                      <p:tavLst>
                                        <p:tav tm="0">
                                          <p:val>
                                            <p:fltVal val="0"/>
                                          </p:val>
                                        </p:tav>
                                        <p:tav tm="100000">
                                          <p:val>
                                            <p:strVal val="#ppt_w"/>
                                          </p:val>
                                        </p:tav>
                                      </p:tavLst>
                                    </p:anim>
                                    <p:anim calcmode="lin" valueType="num">
                                      <p:cBhvr>
                                        <p:cTn id="30" dur="500" fill="hold"/>
                                        <p:tgtEl>
                                          <p:spTgt spid="56"/>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5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89756" y="380842"/>
            <a:ext cx="8964488" cy="2741007"/>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lgn="just">
              <a:lnSpc>
                <a:spcPts val="3300"/>
              </a:lnSpc>
              <a:spcBef>
                <a:spcPts val="600"/>
              </a:spcBef>
              <a:buBlip>
                <a:blip r:embed="rId2"/>
              </a:buBlip>
            </a:pPr>
            <a:r>
              <a:rPr lang="zh-CN" altLang="zh-CN" sz="2200" dirty="0">
                <a:solidFill>
                  <a:srgbClr val="0000FF"/>
                </a:solidFill>
                <a:latin typeface="Consolas" pitchFamily="49" charset="0"/>
                <a:ea typeface="仿宋" pitchFamily="49" charset="-122"/>
                <a:cs typeface="Consolas" pitchFamily="49" charset="0"/>
              </a:rPr>
              <a:t>在一个图</a:t>
            </a:r>
            <a:r>
              <a:rPr lang="en-US" altLang="zh-CN" sz="2200" dirty="0">
                <a:solidFill>
                  <a:srgbClr val="0000FF"/>
                </a:solidFill>
                <a:latin typeface="Consolas" pitchFamily="49" charset="0"/>
                <a:ea typeface="仿宋" pitchFamily="49" charset="-122"/>
                <a:cs typeface="Consolas" pitchFamily="49" charset="0"/>
              </a:rPr>
              <a:t>G=(V</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E)</a:t>
            </a:r>
            <a:r>
              <a:rPr lang="zh-CN" altLang="zh-CN" sz="2200" dirty="0">
                <a:solidFill>
                  <a:srgbClr val="0000FF"/>
                </a:solidFill>
                <a:latin typeface="Consolas" pitchFamily="49" charset="0"/>
                <a:ea typeface="仿宋" pitchFamily="49" charset="-122"/>
                <a:cs typeface="Consolas" pitchFamily="49" charset="0"/>
              </a:rPr>
              <a:t>中，从顶点</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到顶点</a:t>
            </a:r>
            <a:r>
              <a:rPr lang="en-US" altLang="zh-CN" sz="2200" i="1" dirty="0">
                <a:solidFill>
                  <a:srgbClr val="0000FF"/>
                </a:solidFill>
                <a:latin typeface="Consolas" pitchFamily="49" charset="0"/>
                <a:ea typeface="仿宋" pitchFamily="49" charset="-122"/>
                <a:cs typeface="Consolas" pitchFamily="49" charset="0"/>
              </a:rPr>
              <a:t>j</a:t>
            </a:r>
            <a:r>
              <a:rPr lang="zh-CN" altLang="zh-CN" sz="2200" dirty="0">
                <a:solidFill>
                  <a:srgbClr val="0000FF"/>
                </a:solidFill>
                <a:latin typeface="Consolas" pitchFamily="49" charset="0"/>
                <a:ea typeface="仿宋" pitchFamily="49" charset="-122"/>
                <a:cs typeface="Consolas" pitchFamily="49" charset="0"/>
              </a:rPr>
              <a:t>的一条</a:t>
            </a:r>
            <a:r>
              <a:rPr lang="zh-CN" altLang="zh-CN" sz="2200" dirty="0">
                <a:solidFill>
                  <a:srgbClr val="FF0000"/>
                </a:solidFill>
                <a:latin typeface="Consolas" pitchFamily="49" charset="0"/>
                <a:ea typeface="仿宋" pitchFamily="49" charset="-122"/>
                <a:cs typeface="Consolas" pitchFamily="49" charset="0"/>
              </a:rPr>
              <a:t>路径</a:t>
            </a:r>
            <a:r>
              <a:rPr lang="zh-CN" altLang="zh-CN" sz="2200" dirty="0">
                <a:solidFill>
                  <a:srgbClr val="0000FF"/>
                </a:solidFill>
                <a:latin typeface="Consolas" pitchFamily="49" charset="0"/>
                <a:ea typeface="仿宋" pitchFamily="49" charset="-122"/>
                <a:cs typeface="Consolas" pitchFamily="49" charset="0"/>
              </a:rPr>
              <a:t>是一个顶点序列</a:t>
            </a:r>
            <a:r>
              <a:rPr lang="en-US" altLang="zh-CN" sz="2200" dirty="0">
                <a:solidFill>
                  <a:srgbClr val="0000FF"/>
                </a:solidFill>
                <a:latin typeface="Consolas" pitchFamily="49" charset="0"/>
                <a:ea typeface="仿宋" pitchFamily="49" charset="-122"/>
                <a:cs typeface="Consolas" pitchFamily="49" charset="0"/>
              </a:rPr>
              <a:t>(</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i</a:t>
            </a:r>
            <a:r>
              <a:rPr lang="en-US" altLang="zh-CN" sz="2200" baseline="-25000" dirty="0">
                <a:solidFill>
                  <a:srgbClr val="0000FF"/>
                </a:solidFill>
                <a:latin typeface="Consolas" pitchFamily="49" charset="0"/>
                <a:ea typeface="仿宋" pitchFamily="49" charset="-122"/>
                <a:cs typeface="Consolas" pitchFamily="49" charset="0"/>
              </a:rPr>
              <a:t>1</a:t>
            </a:r>
            <a:r>
              <a:rPr lang="zh-CN" altLang="zh-CN" sz="2200" dirty="0">
                <a:solidFill>
                  <a:srgbClr val="0000FF"/>
                </a:solidFill>
                <a:latin typeface="Consolas" pitchFamily="49" charset="0"/>
                <a:ea typeface="仿宋" pitchFamily="49" charset="-122"/>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i</a:t>
            </a:r>
            <a:r>
              <a:rPr lang="en-US" altLang="zh-CN" sz="2200" baseline="-25000" dirty="0">
                <a:solidFill>
                  <a:srgbClr val="0000FF"/>
                </a:solidFill>
                <a:latin typeface="Consolas" pitchFamily="49" charset="0"/>
                <a:ea typeface="仿宋" pitchFamily="49" charset="-122"/>
                <a:cs typeface="Consolas" pitchFamily="49" charset="0"/>
              </a:rPr>
              <a:t>2</a:t>
            </a:r>
            <a:r>
              <a:rPr lang="zh-CN" altLang="zh-CN" sz="2200" dirty="0">
                <a:solidFill>
                  <a:srgbClr val="0000FF"/>
                </a:solidFill>
                <a:latin typeface="Consolas" pitchFamily="49" charset="0"/>
                <a:ea typeface="仿宋" pitchFamily="49" charset="-122"/>
                <a:cs typeface="Consolas" pitchFamily="49" charset="0"/>
              </a:rPr>
              <a:t>，</a:t>
            </a:r>
            <a:r>
              <a:rPr lang="zh-CN" altLang="zh-CN" sz="2200" dirty="0">
                <a:solidFill>
                  <a:srgbClr val="0000FF"/>
                </a:solidFill>
                <a:latin typeface="+mj-ea"/>
                <a:ea typeface="+mj-ea"/>
                <a:cs typeface="Consolas" pitchFamily="49" charset="0"/>
              </a:rPr>
              <a:t>…</a:t>
            </a:r>
            <a:r>
              <a:rPr lang="zh-CN" altLang="zh-CN" sz="2200" dirty="0">
                <a:solidFill>
                  <a:srgbClr val="0000FF"/>
                </a:solidFill>
                <a:latin typeface="Consolas" pitchFamily="49" charset="0"/>
                <a:ea typeface="仿宋" pitchFamily="49" charset="-122"/>
                <a:cs typeface="Consolas" pitchFamily="49" charset="0"/>
              </a:rPr>
              <a:t>，</a:t>
            </a:r>
            <a:r>
              <a:rPr lang="en-US" altLang="zh-CN" sz="2200" i="1" dirty="0" err="1">
                <a:solidFill>
                  <a:srgbClr val="0000FF"/>
                </a:solidFill>
                <a:latin typeface="Consolas" pitchFamily="49" charset="0"/>
                <a:ea typeface="仿宋" pitchFamily="49" charset="-122"/>
                <a:cs typeface="Consolas" pitchFamily="49" charset="0"/>
              </a:rPr>
              <a:t>i</a:t>
            </a:r>
            <a:r>
              <a:rPr lang="en-US" altLang="zh-CN" sz="2200" i="1" baseline="-25000" dirty="0" err="1">
                <a:solidFill>
                  <a:srgbClr val="0000FF"/>
                </a:solidFill>
                <a:latin typeface="Consolas" pitchFamily="49" charset="0"/>
                <a:ea typeface="仿宋" pitchFamily="49" charset="-122"/>
                <a:cs typeface="Consolas" pitchFamily="49" charset="0"/>
              </a:rPr>
              <a:t>m</a:t>
            </a:r>
            <a:r>
              <a:rPr lang="zh-CN" altLang="zh-CN" sz="2200" dirty="0">
                <a:solidFill>
                  <a:srgbClr val="0000FF"/>
                </a:solidFill>
                <a:latin typeface="Consolas" pitchFamily="49" charset="0"/>
                <a:ea typeface="仿宋" pitchFamily="49" charset="-122"/>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j</a:t>
            </a:r>
            <a:r>
              <a:rPr lang="en-US" altLang="zh-CN" sz="2200" dirty="0">
                <a:solidFill>
                  <a:srgbClr val="0000FF"/>
                </a:solidFill>
                <a:latin typeface="Consolas" pitchFamily="49" charset="0"/>
                <a:ea typeface="仿宋" pitchFamily="49" charset="-122"/>
                <a:cs typeface="Consolas" pitchFamily="49" charset="0"/>
              </a:rPr>
              <a:t>)</a:t>
            </a:r>
            <a:r>
              <a:rPr lang="zh-CN" altLang="zh-CN" sz="2200" dirty="0">
                <a:solidFill>
                  <a:srgbClr val="0000FF"/>
                </a:solidFill>
                <a:latin typeface="Consolas" pitchFamily="49" charset="0"/>
                <a:ea typeface="仿宋" pitchFamily="49" charset="-122"/>
                <a:cs typeface="Consolas" pitchFamily="49" charset="0"/>
              </a:rPr>
              <a:t>，若此图</a:t>
            </a:r>
            <a:r>
              <a:rPr lang="en-US" altLang="zh-CN" sz="2200" dirty="0">
                <a:solidFill>
                  <a:srgbClr val="0000FF"/>
                </a:solidFill>
                <a:latin typeface="Consolas" pitchFamily="49" charset="0"/>
                <a:ea typeface="仿宋" pitchFamily="49" charset="-122"/>
                <a:cs typeface="Consolas" pitchFamily="49" charset="0"/>
              </a:rPr>
              <a:t>G</a:t>
            </a:r>
            <a:r>
              <a:rPr lang="zh-CN" altLang="zh-CN" sz="2200" dirty="0">
                <a:solidFill>
                  <a:srgbClr val="0000FF"/>
                </a:solidFill>
                <a:latin typeface="Consolas" pitchFamily="49" charset="0"/>
                <a:ea typeface="仿宋" pitchFamily="49" charset="-122"/>
                <a:cs typeface="Consolas" pitchFamily="49" charset="0"/>
              </a:rPr>
              <a:t>是无向图，则边</a:t>
            </a:r>
            <a:r>
              <a:rPr lang="en-US" altLang="zh-CN" sz="2200" dirty="0">
                <a:solidFill>
                  <a:srgbClr val="0000FF"/>
                </a:solidFill>
                <a:latin typeface="Consolas" pitchFamily="49" charset="0"/>
                <a:ea typeface="仿宋" pitchFamily="49" charset="-122"/>
                <a:cs typeface="Consolas" pitchFamily="49" charset="0"/>
              </a:rPr>
              <a:t>(</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i</a:t>
            </a:r>
            <a:r>
              <a:rPr lang="en-US" altLang="zh-CN" sz="2200" baseline="-25000" dirty="0">
                <a:solidFill>
                  <a:srgbClr val="0000FF"/>
                </a:solidFill>
                <a:latin typeface="Consolas" pitchFamily="49" charset="0"/>
                <a:ea typeface="仿宋" pitchFamily="49" charset="-122"/>
                <a:cs typeface="Consolas" pitchFamily="49" charset="0"/>
              </a:rPr>
              <a:t>1</a:t>
            </a:r>
            <a:r>
              <a:rPr lang="en-US" altLang="zh-CN" sz="2200" dirty="0">
                <a:solidFill>
                  <a:srgbClr val="0000FF"/>
                </a:solidFill>
                <a:latin typeface="Consolas" pitchFamily="49" charset="0"/>
                <a:ea typeface="仿宋" pitchFamily="49" charset="-122"/>
                <a:cs typeface="Consolas" pitchFamily="49" charset="0"/>
              </a:rPr>
              <a:t>)</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i</a:t>
            </a:r>
            <a:r>
              <a:rPr lang="en-US" altLang="zh-CN" sz="2200" baseline="-25000" dirty="0">
                <a:solidFill>
                  <a:srgbClr val="0000FF"/>
                </a:solidFill>
                <a:latin typeface="Consolas" pitchFamily="49" charset="0"/>
                <a:ea typeface="仿宋" pitchFamily="49" charset="-122"/>
                <a:cs typeface="Consolas" pitchFamily="49" charset="0"/>
              </a:rPr>
              <a:t>1</a:t>
            </a:r>
            <a:r>
              <a:rPr lang="zh-CN" altLang="zh-CN" sz="2200" dirty="0">
                <a:solidFill>
                  <a:srgbClr val="0000FF"/>
                </a:solidFill>
                <a:latin typeface="Consolas" pitchFamily="49" charset="0"/>
                <a:ea typeface="仿宋" pitchFamily="49" charset="-122"/>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i</a:t>
            </a:r>
            <a:r>
              <a:rPr lang="en-US" altLang="zh-CN" sz="2200" baseline="-25000" dirty="0">
                <a:solidFill>
                  <a:srgbClr val="0000FF"/>
                </a:solidFill>
                <a:latin typeface="Consolas" pitchFamily="49" charset="0"/>
                <a:ea typeface="仿宋" pitchFamily="49" charset="-122"/>
                <a:cs typeface="Consolas" pitchFamily="49" charset="0"/>
              </a:rPr>
              <a:t>2</a:t>
            </a:r>
            <a:r>
              <a:rPr lang="en-US" altLang="zh-CN" sz="2200" dirty="0">
                <a:solidFill>
                  <a:srgbClr val="0000FF"/>
                </a:solidFill>
                <a:latin typeface="Consolas" pitchFamily="49" charset="0"/>
                <a:ea typeface="仿宋" pitchFamily="49" charset="-122"/>
                <a:cs typeface="Consolas" pitchFamily="49" charset="0"/>
              </a:rPr>
              <a:t>)</a:t>
            </a:r>
            <a:r>
              <a:rPr lang="zh-CN" altLang="zh-CN" sz="2200" dirty="0">
                <a:solidFill>
                  <a:srgbClr val="0000FF"/>
                </a:solidFill>
                <a:latin typeface="Consolas" pitchFamily="49" charset="0"/>
                <a:ea typeface="仿宋" pitchFamily="49" charset="-122"/>
                <a:cs typeface="Consolas" pitchFamily="49" charset="0"/>
              </a:rPr>
              <a:t>，</a:t>
            </a:r>
            <a:r>
              <a:rPr lang="zh-CN" altLang="zh-CN" sz="2200" dirty="0">
                <a:solidFill>
                  <a:srgbClr val="0000FF"/>
                </a:solidFill>
                <a:latin typeface="+mj-ea"/>
                <a:ea typeface="+mj-ea"/>
                <a:cs typeface="Consolas" pitchFamily="49" charset="0"/>
              </a:rPr>
              <a:t>…</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i</a:t>
            </a:r>
            <a:r>
              <a:rPr lang="en-US" altLang="zh-CN" sz="2200" i="1" baseline="-25000" dirty="0">
                <a:solidFill>
                  <a:srgbClr val="0000FF"/>
                </a:solidFill>
                <a:latin typeface="Consolas" pitchFamily="49" charset="0"/>
                <a:ea typeface="仿宋" pitchFamily="49" charset="-122"/>
                <a:cs typeface="Consolas" pitchFamily="49" charset="0"/>
              </a:rPr>
              <a:t>m</a:t>
            </a:r>
            <a:r>
              <a:rPr lang="en-US" altLang="zh-CN" sz="2200" baseline="-25000" dirty="0">
                <a:solidFill>
                  <a:srgbClr val="0000FF"/>
                </a:solidFill>
                <a:latin typeface="Consolas" pitchFamily="49" charset="0"/>
                <a:ea typeface="仿宋" pitchFamily="49" charset="-122"/>
                <a:cs typeface="Consolas" pitchFamily="49" charset="0"/>
              </a:rPr>
              <a:t>-1</a:t>
            </a:r>
            <a:r>
              <a:rPr lang="zh-CN" altLang="zh-CN" sz="2200" dirty="0">
                <a:solidFill>
                  <a:srgbClr val="0000FF"/>
                </a:solidFill>
                <a:latin typeface="Consolas" pitchFamily="49" charset="0"/>
                <a:ea typeface="仿宋" pitchFamily="49" charset="-122"/>
                <a:cs typeface="Consolas" pitchFamily="49" charset="0"/>
              </a:rPr>
              <a:t>，</a:t>
            </a:r>
            <a:r>
              <a:rPr lang="en-US" altLang="zh-CN" sz="2200" i="1" dirty="0" err="1">
                <a:solidFill>
                  <a:srgbClr val="0000FF"/>
                </a:solidFill>
                <a:latin typeface="Consolas" pitchFamily="49" charset="0"/>
                <a:ea typeface="仿宋" pitchFamily="49" charset="-122"/>
                <a:cs typeface="Consolas" pitchFamily="49" charset="0"/>
              </a:rPr>
              <a:t>i</a:t>
            </a:r>
            <a:r>
              <a:rPr lang="en-US" altLang="zh-CN" sz="2200" i="1" baseline="-25000" dirty="0" err="1">
                <a:solidFill>
                  <a:srgbClr val="0000FF"/>
                </a:solidFill>
                <a:latin typeface="Consolas" pitchFamily="49" charset="0"/>
                <a:ea typeface="仿宋" pitchFamily="49" charset="-122"/>
                <a:cs typeface="Consolas" pitchFamily="49" charset="0"/>
              </a:rPr>
              <a:t>m</a:t>
            </a:r>
            <a:r>
              <a:rPr lang="en-US" altLang="zh-CN" sz="2200" dirty="0">
                <a:solidFill>
                  <a:srgbClr val="0000FF"/>
                </a:solidFill>
                <a:latin typeface="Consolas" pitchFamily="49" charset="0"/>
                <a:ea typeface="仿宋" pitchFamily="49" charset="-122"/>
                <a:cs typeface="Consolas" pitchFamily="49" charset="0"/>
              </a:rPr>
              <a:t>)</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a:t>
            </a:r>
            <a:r>
              <a:rPr lang="en-US" altLang="zh-CN" sz="2200" i="1" dirty="0" err="1">
                <a:solidFill>
                  <a:srgbClr val="0000FF"/>
                </a:solidFill>
                <a:latin typeface="Consolas" pitchFamily="49" charset="0"/>
                <a:ea typeface="仿宋" pitchFamily="49" charset="-122"/>
                <a:cs typeface="Consolas" pitchFamily="49" charset="0"/>
              </a:rPr>
              <a:t>i</a:t>
            </a:r>
            <a:r>
              <a:rPr lang="en-US" altLang="zh-CN" sz="2200" i="1" baseline="-25000" dirty="0" err="1">
                <a:solidFill>
                  <a:srgbClr val="0000FF"/>
                </a:solidFill>
                <a:latin typeface="Consolas" pitchFamily="49" charset="0"/>
                <a:ea typeface="仿宋" pitchFamily="49" charset="-122"/>
                <a:cs typeface="Consolas" pitchFamily="49" charset="0"/>
              </a:rPr>
              <a:t>m</a:t>
            </a:r>
            <a:r>
              <a:rPr lang="zh-CN" altLang="zh-CN" sz="2200" dirty="0">
                <a:solidFill>
                  <a:srgbClr val="0000FF"/>
                </a:solidFill>
                <a:latin typeface="Consolas" pitchFamily="49" charset="0"/>
                <a:ea typeface="仿宋" pitchFamily="49" charset="-122"/>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j</a:t>
            </a:r>
            <a:r>
              <a:rPr lang="en-US" altLang="zh-CN" sz="2200" dirty="0">
                <a:solidFill>
                  <a:srgbClr val="0000FF"/>
                </a:solidFill>
                <a:latin typeface="Consolas" pitchFamily="49" charset="0"/>
                <a:ea typeface="仿宋" pitchFamily="49" charset="-122"/>
                <a:cs typeface="Consolas" pitchFamily="49" charset="0"/>
              </a:rPr>
              <a:t>)</a:t>
            </a:r>
            <a:r>
              <a:rPr lang="zh-CN" altLang="zh-CN" sz="2200" dirty="0">
                <a:solidFill>
                  <a:srgbClr val="0000FF"/>
                </a:solidFill>
                <a:latin typeface="Consolas" pitchFamily="49" charset="0"/>
                <a:ea typeface="仿宋" pitchFamily="49" charset="-122"/>
                <a:cs typeface="Consolas" pitchFamily="49" charset="0"/>
              </a:rPr>
              <a:t>属于</a:t>
            </a:r>
            <a:r>
              <a:rPr lang="en-US" altLang="zh-CN" sz="2200" dirty="0">
                <a:solidFill>
                  <a:srgbClr val="0000FF"/>
                </a:solidFill>
                <a:latin typeface="Consolas" pitchFamily="49" charset="0"/>
                <a:ea typeface="仿宋" pitchFamily="49" charset="-122"/>
                <a:cs typeface="Consolas" pitchFamily="49" charset="0"/>
              </a:rPr>
              <a:t>E(G)</a:t>
            </a:r>
            <a:r>
              <a:rPr lang="zh-CN" altLang="zh-CN" sz="2200" dirty="0">
                <a:solidFill>
                  <a:srgbClr val="0000FF"/>
                </a:solidFill>
                <a:latin typeface="Consolas" pitchFamily="49" charset="0"/>
                <a:ea typeface="仿宋" pitchFamily="49" charset="-122"/>
                <a:cs typeface="Consolas" pitchFamily="49" charset="0"/>
              </a:rPr>
              <a:t>；若此图是有向图，则</a:t>
            </a:r>
            <a:r>
              <a:rPr lang="en-US" altLang="zh-CN" sz="2200" dirty="0">
                <a:solidFill>
                  <a:srgbClr val="0000FF"/>
                </a:solidFill>
                <a:latin typeface="Consolas" pitchFamily="49" charset="0"/>
                <a:ea typeface="仿宋" pitchFamily="49" charset="-122"/>
                <a:cs typeface="Consolas" pitchFamily="49" charset="0"/>
              </a:rPr>
              <a:t>&lt;</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i</a:t>
            </a:r>
            <a:r>
              <a:rPr lang="en-US" altLang="zh-CN" sz="2200" baseline="-25000" dirty="0">
                <a:solidFill>
                  <a:srgbClr val="0000FF"/>
                </a:solidFill>
                <a:latin typeface="Consolas" pitchFamily="49" charset="0"/>
                <a:ea typeface="仿宋" pitchFamily="49" charset="-122"/>
                <a:cs typeface="Consolas" pitchFamily="49" charset="0"/>
              </a:rPr>
              <a:t>1</a:t>
            </a:r>
            <a:r>
              <a:rPr lang="en-US" altLang="zh-CN" sz="2200" dirty="0">
                <a:solidFill>
                  <a:srgbClr val="0000FF"/>
                </a:solidFill>
                <a:latin typeface="Consolas" pitchFamily="49" charset="0"/>
                <a:ea typeface="仿宋" pitchFamily="49" charset="-122"/>
                <a:cs typeface="Consolas" pitchFamily="49" charset="0"/>
              </a:rPr>
              <a:t>&gt;</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&lt;</a:t>
            </a:r>
            <a:r>
              <a:rPr lang="en-US" altLang="zh-CN" sz="2200" i="1" dirty="0">
                <a:solidFill>
                  <a:srgbClr val="0000FF"/>
                </a:solidFill>
                <a:latin typeface="Consolas" pitchFamily="49" charset="0"/>
                <a:ea typeface="仿宋" pitchFamily="49" charset="-122"/>
                <a:cs typeface="Consolas" pitchFamily="49" charset="0"/>
              </a:rPr>
              <a:t>i</a:t>
            </a:r>
            <a:r>
              <a:rPr lang="en-US" altLang="zh-CN" sz="2200" baseline="-25000" dirty="0">
                <a:solidFill>
                  <a:srgbClr val="0000FF"/>
                </a:solidFill>
                <a:latin typeface="Consolas" pitchFamily="49" charset="0"/>
                <a:ea typeface="仿宋" pitchFamily="49" charset="-122"/>
                <a:cs typeface="Consolas" pitchFamily="49" charset="0"/>
              </a:rPr>
              <a:t>1</a:t>
            </a:r>
            <a:r>
              <a:rPr lang="zh-CN" altLang="zh-CN" sz="2200" dirty="0">
                <a:solidFill>
                  <a:srgbClr val="0000FF"/>
                </a:solidFill>
                <a:latin typeface="Consolas" pitchFamily="49" charset="0"/>
                <a:ea typeface="仿宋" pitchFamily="49" charset="-122"/>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i</a:t>
            </a:r>
            <a:r>
              <a:rPr lang="en-US" altLang="zh-CN" sz="2200" baseline="-25000" dirty="0">
                <a:solidFill>
                  <a:srgbClr val="0000FF"/>
                </a:solidFill>
                <a:latin typeface="Consolas" pitchFamily="49" charset="0"/>
                <a:ea typeface="仿宋" pitchFamily="49" charset="-122"/>
                <a:cs typeface="Consolas" pitchFamily="49" charset="0"/>
              </a:rPr>
              <a:t>2</a:t>
            </a:r>
            <a:r>
              <a:rPr lang="en-US" altLang="zh-CN" sz="2200" dirty="0">
                <a:solidFill>
                  <a:srgbClr val="0000FF"/>
                </a:solidFill>
                <a:latin typeface="Consolas" pitchFamily="49" charset="0"/>
                <a:ea typeface="仿宋" pitchFamily="49" charset="-122"/>
                <a:cs typeface="Consolas" pitchFamily="49" charset="0"/>
              </a:rPr>
              <a:t>&gt;</a:t>
            </a:r>
            <a:r>
              <a:rPr lang="zh-CN" altLang="zh-CN" sz="2200" dirty="0">
                <a:solidFill>
                  <a:srgbClr val="0000FF"/>
                </a:solidFill>
                <a:latin typeface="Consolas" pitchFamily="49" charset="0"/>
                <a:ea typeface="仿宋" pitchFamily="49" charset="-122"/>
                <a:cs typeface="Consolas" pitchFamily="49" charset="0"/>
              </a:rPr>
              <a:t>，</a:t>
            </a:r>
            <a:r>
              <a:rPr lang="zh-CN" altLang="zh-CN" sz="2200" dirty="0">
                <a:solidFill>
                  <a:srgbClr val="0000FF"/>
                </a:solidFill>
                <a:latin typeface="+mn-ea"/>
                <a:ea typeface="+mn-ea"/>
                <a:cs typeface="Consolas" pitchFamily="49" charset="0"/>
              </a:rPr>
              <a:t>…</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&lt;</a:t>
            </a:r>
            <a:r>
              <a:rPr lang="en-US" altLang="zh-CN" sz="2200" i="1" dirty="0">
                <a:solidFill>
                  <a:srgbClr val="0000FF"/>
                </a:solidFill>
                <a:latin typeface="Consolas" pitchFamily="49" charset="0"/>
                <a:ea typeface="仿宋" pitchFamily="49" charset="-122"/>
                <a:cs typeface="Consolas" pitchFamily="49" charset="0"/>
              </a:rPr>
              <a:t>i</a:t>
            </a:r>
            <a:r>
              <a:rPr lang="en-US" altLang="zh-CN" sz="2200" i="1" baseline="-25000" dirty="0">
                <a:solidFill>
                  <a:srgbClr val="0000FF"/>
                </a:solidFill>
                <a:latin typeface="Consolas" pitchFamily="49" charset="0"/>
                <a:ea typeface="仿宋" pitchFamily="49" charset="-122"/>
                <a:cs typeface="Consolas" pitchFamily="49" charset="0"/>
              </a:rPr>
              <a:t>m</a:t>
            </a:r>
            <a:r>
              <a:rPr lang="en-US" altLang="zh-CN" sz="2200" baseline="-25000" dirty="0">
                <a:solidFill>
                  <a:srgbClr val="0000FF"/>
                </a:solidFill>
                <a:latin typeface="Consolas" pitchFamily="49" charset="0"/>
                <a:ea typeface="仿宋" pitchFamily="49" charset="-122"/>
                <a:cs typeface="Consolas" pitchFamily="49" charset="0"/>
              </a:rPr>
              <a:t>-1</a:t>
            </a:r>
            <a:r>
              <a:rPr lang="zh-CN" altLang="zh-CN" sz="2200" dirty="0">
                <a:solidFill>
                  <a:srgbClr val="0000FF"/>
                </a:solidFill>
                <a:latin typeface="Consolas" pitchFamily="49" charset="0"/>
                <a:ea typeface="仿宋" pitchFamily="49" charset="-122"/>
                <a:cs typeface="Consolas" pitchFamily="49" charset="0"/>
              </a:rPr>
              <a:t>，</a:t>
            </a:r>
            <a:r>
              <a:rPr lang="en-US" altLang="zh-CN" sz="2200" i="1" dirty="0" err="1">
                <a:solidFill>
                  <a:srgbClr val="0000FF"/>
                </a:solidFill>
                <a:latin typeface="Consolas" pitchFamily="49" charset="0"/>
                <a:ea typeface="仿宋" pitchFamily="49" charset="-122"/>
                <a:cs typeface="Consolas" pitchFamily="49" charset="0"/>
              </a:rPr>
              <a:t>i</a:t>
            </a:r>
            <a:r>
              <a:rPr lang="en-US" altLang="zh-CN" sz="2200" i="1" baseline="-25000" dirty="0" err="1">
                <a:solidFill>
                  <a:srgbClr val="0000FF"/>
                </a:solidFill>
                <a:latin typeface="Consolas" pitchFamily="49" charset="0"/>
                <a:ea typeface="仿宋" pitchFamily="49" charset="-122"/>
                <a:cs typeface="Consolas" pitchFamily="49" charset="0"/>
              </a:rPr>
              <a:t>m</a:t>
            </a:r>
            <a:r>
              <a:rPr lang="en-US" altLang="zh-CN" sz="2200" dirty="0">
                <a:solidFill>
                  <a:srgbClr val="0000FF"/>
                </a:solidFill>
                <a:latin typeface="Consolas" pitchFamily="49" charset="0"/>
                <a:ea typeface="仿宋" pitchFamily="49" charset="-122"/>
                <a:cs typeface="Consolas" pitchFamily="49" charset="0"/>
              </a:rPr>
              <a:t>&gt;</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&lt;</a:t>
            </a:r>
            <a:r>
              <a:rPr lang="en-US" altLang="zh-CN" sz="2200" i="1" dirty="0" err="1">
                <a:solidFill>
                  <a:srgbClr val="0000FF"/>
                </a:solidFill>
                <a:latin typeface="Consolas" pitchFamily="49" charset="0"/>
                <a:ea typeface="仿宋" pitchFamily="49" charset="-122"/>
                <a:cs typeface="Consolas" pitchFamily="49" charset="0"/>
              </a:rPr>
              <a:t>i</a:t>
            </a:r>
            <a:r>
              <a:rPr lang="en-US" altLang="zh-CN" sz="2200" i="1" baseline="-25000" dirty="0" err="1">
                <a:solidFill>
                  <a:srgbClr val="0000FF"/>
                </a:solidFill>
                <a:latin typeface="Consolas" pitchFamily="49" charset="0"/>
                <a:ea typeface="仿宋" pitchFamily="49" charset="-122"/>
                <a:cs typeface="Consolas" pitchFamily="49" charset="0"/>
              </a:rPr>
              <a:t>m</a:t>
            </a:r>
            <a:r>
              <a:rPr lang="zh-CN" altLang="zh-CN" sz="2200" dirty="0">
                <a:solidFill>
                  <a:srgbClr val="0000FF"/>
                </a:solidFill>
                <a:latin typeface="Consolas" pitchFamily="49" charset="0"/>
                <a:ea typeface="仿宋" pitchFamily="49" charset="-122"/>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j</a:t>
            </a:r>
            <a:r>
              <a:rPr lang="en-US" altLang="zh-CN" sz="2200" dirty="0">
                <a:solidFill>
                  <a:srgbClr val="0000FF"/>
                </a:solidFill>
                <a:latin typeface="Consolas" pitchFamily="49" charset="0"/>
                <a:ea typeface="仿宋" pitchFamily="49" charset="-122"/>
                <a:cs typeface="Consolas" pitchFamily="49" charset="0"/>
              </a:rPr>
              <a:t>&gt;</a:t>
            </a:r>
            <a:r>
              <a:rPr lang="zh-CN" altLang="zh-CN" sz="2200" dirty="0">
                <a:solidFill>
                  <a:srgbClr val="0000FF"/>
                </a:solidFill>
                <a:latin typeface="Consolas" pitchFamily="49" charset="0"/>
                <a:ea typeface="仿宋" pitchFamily="49" charset="-122"/>
                <a:cs typeface="Consolas" pitchFamily="49" charset="0"/>
              </a:rPr>
              <a:t>属于</a:t>
            </a:r>
            <a:r>
              <a:rPr lang="en-US" altLang="zh-CN" sz="2200" dirty="0">
                <a:solidFill>
                  <a:srgbClr val="0000FF"/>
                </a:solidFill>
                <a:latin typeface="Consolas" pitchFamily="49" charset="0"/>
                <a:ea typeface="仿宋" pitchFamily="49" charset="-122"/>
                <a:cs typeface="Consolas" pitchFamily="49" charset="0"/>
              </a:rPr>
              <a:t>E(G)</a:t>
            </a:r>
            <a:r>
              <a:rPr lang="zh-CN" altLang="zh-CN" sz="2200" dirty="0">
                <a:solidFill>
                  <a:srgbClr val="0000FF"/>
                </a:solidFill>
                <a:latin typeface="Consolas" pitchFamily="49" charset="0"/>
                <a:ea typeface="仿宋" pitchFamily="49" charset="-122"/>
                <a:cs typeface="Consolas" pitchFamily="49" charset="0"/>
              </a:rPr>
              <a:t>。</a:t>
            </a:r>
            <a:endParaRPr lang="en-US" altLang="zh-CN" sz="2200" dirty="0">
              <a:solidFill>
                <a:srgbClr val="0000FF"/>
              </a:solidFill>
              <a:latin typeface="Consolas" pitchFamily="49" charset="0"/>
              <a:ea typeface="仿宋" pitchFamily="49" charset="-122"/>
              <a:cs typeface="Consolas" pitchFamily="49" charset="0"/>
            </a:endParaRPr>
          </a:p>
          <a:p>
            <a:pPr marL="457200" indent="-457200" algn="just">
              <a:lnSpc>
                <a:spcPts val="3300"/>
              </a:lnSpc>
              <a:spcBef>
                <a:spcPts val="600"/>
              </a:spcBef>
              <a:buBlip>
                <a:blip r:embed="rId2"/>
              </a:buBlip>
            </a:pPr>
            <a:r>
              <a:rPr lang="zh-CN" altLang="zh-CN" sz="2200" dirty="0">
                <a:solidFill>
                  <a:srgbClr val="FF0000"/>
                </a:solidFill>
                <a:latin typeface="Consolas" pitchFamily="49" charset="0"/>
                <a:ea typeface="仿宋" pitchFamily="49" charset="-122"/>
                <a:cs typeface="Consolas" pitchFamily="49" charset="0"/>
              </a:rPr>
              <a:t>路径长度</a:t>
            </a:r>
            <a:r>
              <a:rPr lang="zh-CN" altLang="zh-CN" sz="2200" dirty="0">
                <a:solidFill>
                  <a:srgbClr val="0000FF"/>
                </a:solidFill>
                <a:latin typeface="Consolas" pitchFamily="49" charset="0"/>
                <a:ea typeface="仿宋" pitchFamily="49" charset="-122"/>
                <a:cs typeface="Consolas" pitchFamily="49" charset="0"/>
              </a:rPr>
              <a:t>是指一条路径上经过的边的数目。</a:t>
            </a:r>
            <a:endParaRPr lang="en-US" altLang="zh-CN" sz="2200" dirty="0">
              <a:solidFill>
                <a:srgbClr val="0000FF"/>
              </a:solidFill>
              <a:latin typeface="Consolas" pitchFamily="49" charset="0"/>
              <a:ea typeface="仿宋" pitchFamily="49" charset="-122"/>
              <a:cs typeface="Consolas" pitchFamily="49" charset="0"/>
            </a:endParaRPr>
          </a:p>
          <a:p>
            <a:pPr marL="457200" indent="-457200" algn="just">
              <a:lnSpc>
                <a:spcPts val="3300"/>
              </a:lnSpc>
              <a:spcBef>
                <a:spcPts val="600"/>
              </a:spcBef>
              <a:buBlip>
                <a:blip r:embed="rId2"/>
              </a:buBlip>
            </a:pPr>
            <a:r>
              <a:rPr lang="zh-CN" altLang="zh-CN" sz="2200" dirty="0">
                <a:solidFill>
                  <a:srgbClr val="0000FF"/>
                </a:solidFill>
                <a:latin typeface="Consolas" pitchFamily="49" charset="0"/>
                <a:ea typeface="仿宋" pitchFamily="49" charset="-122"/>
                <a:cs typeface="Consolas" pitchFamily="49" charset="0"/>
              </a:rPr>
              <a:t>若一条路径上</a:t>
            </a:r>
            <a:r>
              <a:rPr lang="zh-CN" altLang="en-US" sz="2200" dirty="0">
                <a:solidFill>
                  <a:srgbClr val="0000FF"/>
                </a:solidFill>
                <a:latin typeface="Consolas" pitchFamily="49" charset="0"/>
                <a:ea typeface="仿宋" pitchFamily="49" charset="-122"/>
                <a:cs typeface="Consolas" pitchFamily="49" charset="0"/>
              </a:rPr>
              <a:t>的</a:t>
            </a:r>
            <a:r>
              <a:rPr lang="zh-CN" altLang="zh-CN" sz="2200" dirty="0">
                <a:solidFill>
                  <a:srgbClr val="0000FF"/>
                </a:solidFill>
                <a:latin typeface="Consolas" pitchFamily="49" charset="0"/>
                <a:ea typeface="仿宋" pitchFamily="49" charset="-122"/>
                <a:cs typeface="Consolas" pitchFamily="49" charset="0"/>
              </a:rPr>
              <a:t>顶点</a:t>
            </a:r>
            <a:r>
              <a:rPr lang="zh-CN" altLang="zh-CN" sz="2200" dirty="0">
                <a:solidFill>
                  <a:srgbClr val="FF00FF"/>
                </a:solidFill>
                <a:latin typeface="Consolas" pitchFamily="49" charset="0"/>
                <a:ea typeface="仿宋" pitchFamily="49" charset="-122"/>
                <a:cs typeface="Consolas" pitchFamily="49" charset="0"/>
              </a:rPr>
              <a:t>均不相同</a:t>
            </a:r>
            <a:r>
              <a:rPr lang="zh-CN" altLang="zh-CN" sz="2200" dirty="0">
                <a:solidFill>
                  <a:srgbClr val="0000FF"/>
                </a:solidFill>
                <a:latin typeface="Consolas" pitchFamily="49" charset="0"/>
                <a:ea typeface="仿宋" pitchFamily="49" charset="-122"/>
                <a:cs typeface="Consolas" pitchFamily="49" charset="0"/>
              </a:rPr>
              <a:t>，则称此路径为</a:t>
            </a:r>
            <a:r>
              <a:rPr lang="zh-CN" altLang="zh-CN" sz="2200" dirty="0">
                <a:solidFill>
                  <a:srgbClr val="FF0000"/>
                </a:solidFill>
                <a:latin typeface="Consolas" pitchFamily="49" charset="0"/>
                <a:ea typeface="仿宋" pitchFamily="49" charset="-122"/>
                <a:cs typeface="Consolas" pitchFamily="49" charset="0"/>
              </a:rPr>
              <a:t>简单路径</a:t>
            </a:r>
            <a:r>
              <a:rPr lang="zh-CN" altLang="zh-CN" sz="2200" dirty="0">
                <a:solidFill>
                  <a:srgbClr val="0000FF"/>
                </a:solidFill>
                <a:latin typeface="Consolas" pitchFamily="49" charset="0"/>
                <a:ea typeface="仿宋" pitchFamily="49" charset="-122"/>
                <a:cs typeface="Consolas" pitchFamily="49" charset="0"/>
              </a:rPr>
              <a:t>。</a:t>
            </a:r>
            <a:endParaRPr lang="zh-CN" altLang="en-US" sz="2200" dirty="0">
              <a:solidFill>
                <a:srgbClr val="0000FF"/>
              </a:solidFill>
              <a:latin typeface="Consolas" pitchFamily="49" charset="0"/>
              <a:ea typeface="仿宋" pitchFamily="49" charset="-122"/>
              <a:cs typeface="Consolas" pitchFamily="49" charset="0"/>
            </a:endParaRPr>
          </a:p>
        </p:txBody>
      </p:sp>
      <p:grpSp>
        <p:nvGrpSpPr>
          <p:cNvPr id="76" name="组合 75"/>
          <p:cNvGrpSpPr/>
          <p:nvPr/>
        </p:nvGrpSpPr>
        <p:grpSpPr>
          <a:xfrm>
            <a:off x="1835696" y="3736152"/>
            <a:ext cx="4857784" cy="2428892"/>
            <a:chOff x="1643042" y="3500438"/>
            <a:chExt cx="4857784" cy="2428892"/>
          </a:xfrm>
        </p:grpSpPr>
        <p:sp>
          <p:nvSpPr>
            <p:cNvPr id="50" name="Line 27"/>
            <p:cNvSpPr>
              <a:spLocks noChangeShapeType="1"/>
            </p:cNvSpPr>
            <p:nvPr/>
          </p:nvSpPr>
          <p:spPr bwMode="auto">
            <a:xfrm>
              <a:off x="5527767" y="3715886"/>
              <a:ext cx="11788" cy="393477"/>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1" name="Line 26"/>
            <p:cNvSpPr>
              <a:spLocks noChangeShapeType="1"/>
            </p:cNvSpPr>
            <p:nvPr/>
          </p:nvSpPr>
          <p:spPr bwMode="auto">
            <a:xfrm flipV="1">
              <a:off x="5544913" y="4456347"/>
              <a:ext cx="1071" cy="35265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2" name="Freeform 25"/>
            <p:cNvSpPr>
              <a:spLocks/>
            </p:cNvSpPr>
            <p:nvPr/>
          </p:nvSpPr>
          <p:spPr bwMode="auto">
            <a:xfrm>
              <a:off x="5696016" y="4306666"/>
              <a:ext cx="465095" cy="1134"/>
            </a:xfrm>
            <a:custGeom>
              <a:avLst/>
              <a:gdLst/>
              <a:ahLst/>
              <a:cxnLst>
                <a:cxn ang="0">
                  <a:pos x="434" y="0"/>
                </a:cxn>
                <a:cxn ang="0">
                  <a:pos x="0" y="22"/>
                </a:cxn>
              </a:cxnLst>
              <a:rect l="0" t="0" r="r" b="b"/>
              <a:pathLst>
                <a:path w="434" h="22">
                  <a:moveTo>
                    <a:pt x="434" y="0"/>
                  </a:moveTo>
                  <a:lnTo>
                    <a:pt x="0" y="2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3" name="Line 24"/>
            <p:cNvSpPr>
              <a:spLocks noChangeShapeType="1"/>
            </p:cNvSpPr>
            <p:nvPr/>
          </p:nvSpPr>
          <p:spPr bwMode="auto">
            <a:xfrm>
              <a:off x="4989800" y="4310068"/>
              <a:ext cx="384722" cy="113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4" name="Freeform 23"/>
            <p:cNvSpPr>
              <a:spLocks/>
            </p:cNvSpPr>
            <p:nvPr/>
          </p:nvSpPr>
          <p:spPr bwMode="auto">
            <a:xfrm>
              <a:off x="4905140" y="4412123"/>
              <a:ext cx="503675" cy="446771"/>
            </a:xfrm>
            <a:custGeom>
              <a:avLst/>
              <a:gdLst/>
              <a:ahLst/>
              <a:cxnLst>
                <a:cxn ang="0">
                  <a:pos x="0" y="0"/>
                </a:cxn>
                <a:cxn ang="0">
                  <a:pos x="470" y="394"/>
                </a:cxn>
              </a:cxnLst>
              <a:rect l="0" t="0" r="r" b="b"/>
              <a:pathLst>
                <a:path w="470" h="394">
                  <a:moveTo>
                    <a:pt x="0" y="0"/>
                  </a:moveTo>
                  <a:lnTo>
                    <a:pt x="470" y="394"/>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5" name="Freeform 22"/>
            <p:cNvSpPr>
              <a:spLocks/>
            </p:cNvSpPr>
            <p:nvPr/>
          </p:nvSpPr>
          <p:spPr bwMode="auto">
            <a:xfrm>
              <a:off x="5659580" y="4413257"/>
              <a:ext cx="571189" cy="455843"/>
            </a:xfrm>
            <a:custGeom>
              <a:avLst/>
              <a:gdLst/>
              <a:ahLst/>
              <a:cxnLst>
                <a:cxn ang="0">
                  <a:pos x="0" y="402"/>
                </a:cxn>
                <a:cxn ang="0">
                  <a:pos x="533" y="0"/>
                </a:cxn>
              </a:cxnLst>
              <a:rect l="0" t="0" r="r" b="b"/>
              <a:pathLst>
                <a:path w="533" h="402">
                  <a:moveTo>
                    <a:pt x="0" y="402"/>
                  </a:moveTo>
                  <a:lnTo>
                    <a:pt x="533"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6" name="Freeform 21"/>
            <p:cNvSpPr>
              <a:spLocks/>
            </p:cNvSpPr>
            <p:nvPr/>
          </p:nvSpPr>
          <p:spPr bwMode="auto">
            <a:xfrm>
              <a:off x="5705661" y="3735162"/>
              <a:ext cx="498316" cy="400279"/>
            </a:xfrm>
            <a:custGeom>
              <a:avLst/>
              <a:gdLst/>
              <a:ahLst/>
              <a:cxnLst>
                <a:cxn ang="0">
                  <a:pos x="465" y="353"/>
                </a:cxn>
                <a:cxn ang="0">
                  <a:pos x="0" y="0"/>
                </a:cxn>
              </a:cxnLst>
              <a:rect l="0" t="0" r="r" b="b"/>
              <a:pathLst>
                <a:path w="465" h="353">
                  <a:moveTo>
                    <a:pt x="465" y="353"/>
                  </a:moveTo>
                  <a:lnTo>
                    <a:pt x="0" y="0"/>
                  </a:lnTo>
                </a:path>
              </a:pathLst>
            </a:cu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7" name="Freeform 20"/>
            <p:cNvSpPr>
              <a:spLocks/>
            </p:cNvSpPr>
            <p:nvPr/>
          </p:nvSpPr>
          <p:spPr bwMode="auto">
            <a:xfrm>
              <a:off x="1919528" y="4424597"/>
              <a:ext cx="531538" cy="468316"/>
            </a:xfrm>
            <a:custGeom>
              <a:avLst/>
              <a:gdLst/>
              <a:ahLst/>
              <a:cxnLst>
                <a:cxn ang="0">
                  <a:pos x="0" y="0"/>
                </a:cxn>
                <a:cxn ang="0">
                  <a:pos x="495" y="412"/>
                </a:cxn>
              </a:cxnLst>
              <a:rect l="0" t="0" r="r" b="b"/>
              <a:pathLst>
                <a:path w="495" h="412">
                  <a:moveTo>
                    <a:pt x="0" y="0"/>
                  </a:moveTo>
                  <a:lnTo>
                    <a:pt x="495" y="41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8" name="Freeform 19"/>
            <p:cNvSpPr>
              <a:spLocks/>
            </p:cNvSpPr>
            <p:nvPr/>
          </p:nvSpPr>
          <p:spPr bwMode="auto">
            <a:xfrm>
              <a:off x="2724335" y="4408721"/>
              <a:ext cx="514392" cy="485325"/>
            </a:xfrm>
            <a:custGeom>
              <a:avLst/>
              <a:gdLst/>
              <a:ahLst/>
              <a:cxnLst>
                <a:cxn ang="0">
                  <a:pos x="0" y="428"/>
                </a:cxn>
                <a:cxn ang="0">
                  <a:pos x="480" y="0"/>
                </a:cxn>
              </a:cxnLst>
              <a:rect l="0" t="0" r="r" b="b"/>
              <a:pathLst>
                <a:path w="480" h="428">
                  <a:moveTo>
                    <a:pt x="0" y="428"/>
                  </a:moveTo>
                  <a:lnTo>
                    <a:pt x="480" y="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9" name="Freeform 18"/>
            <p:cNvSpPr>
              <a:spLocks/>
            </p:cNvSpPr>
            <p:nvPr/>
          </p:nvSpPr>
          <p:spPr bwMode="auto">
            <a:xfrm>
              <a:off x="2715762" y="3748770"/>
              <a:ext cx="554042" cy="442235"/>
            </a:xfrm>
            <a:custGeom>
              <a:avLst/>
              <a:gdLst/>
              <a:ahLst/>
              <a:cxnLst>
                <a:cxn ang="0">
                  <a:pos x="0" y="0"/>
                </a:cxn>
                <a:cxn ang="0">
                  <a:pos x="517" y="390"/>
                </a:cxn>
              </a:cxnLst>
              <a:rect l="0" t="0" r="r" b="b"/>
              <a:pathLst>
                <a:path w="517" h="390">
                  <a:moveTo>
                    <a:pt x="0" y="0"/>
                  </a:moveTo>
                  <a:lnTo>
                    <a:pt x="517"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60" name="Freeform 17"/>
            <p:cNvSpPr>
              <a:spLocks/>
            </p:cNvSpPr>
            <p:nvPr/>
          </p:nvSpPr>
          <p:spPr bwMode="auto">
            <a:xfrm>
              <a:off x="1871303" y="3752172"/>
              <a:ext cx="603338" cy="493262"/>
            </a:xfrm>
            <a:custGeom>
              <a:avLst/>
              <a:gdLst/>
              <a:ahLst/>
              <a:cxnLst>
                <a:cxn ang="0">
                  <a:pos x="562" y="0"/>
                </a:cxn>
                <a:cxn ang="0">
                  <a:pos x="0" y="435"/>
                </a:cxn>
              </a:cxnLst>
              <a:rect l="0" t="0" r="r" b="b"/>
              <a:pathLst>
                <a:path w="562" h="435">
                  <a:moveTo>
                    <a:pt x="562" y="0"/>
                  </a:moveTo>
                  <a:lnTo>
                    <a:pt x="0" y="435"/>
                  </a:lnTo>
                </a:path>
              </a:pathLst>
            </a:custGeom>
            <a:ln w="19050">
              <a:solidFill>
                <a:srgbClr val="FF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61" name="Line 16"/>
            <p:cNvSpPr>
              <a:spLocks noChangeShapeType="1"/>
            </p:cNvSpPr>
            <p:nvPr/>
          </p:nvSpPr>
          <p:spPr bwMode="auto">
            <a:xfrm>
              <a:off x="1844512" y="4296462"/>
              <a:ext cx="1543174" cy="0"/>
            </a:xfrm>
            <a:prstGeom prst="line">
              <a:avLst/>
            </a:prstGeom>
            <a:ln w="19050">
              <a:solidFill>
                <a:srgbClr val="FF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62" name="Line 15"/>
            <p:cNvSpPr>
              <a:spLocks noChangeShapeType="1"/>
            </p:cNvSpPr>
            <p:nvPr/>
          </p:nvSpPr>
          <p:spPr bwMode="auto">
            <a:xfrm>
              <a:off x="2577520" y="3874637"/>
              <a:ext cx="1071" cy="1061364"/>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63" name="Oval 14"/>
            <p:cNvSpPr>
              <a:spLocks noChangeArrowheads="1"/>
            </p:cNvSpPr>
            <p:nvPr/>
          </p:nvSpPr>
          <p:spPr bwMode="auto">
            <a:xfrm>
              <a:off x="2423202" y="3524250"/>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64" name="Oval 13"/>
            <p:cNvSpPr>
              <a:spLocks noChangeArrowheads="1"/>
            </p:cNvSpPr>
            <p:nvPr/>
          </p:nvSpPr>
          <p:spPr bwMode="auto">
            <a:xfrm>
              <a:off x="2423202" y="4119567"/>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65" name="Oval 12"/>
            <p:cNvSpPr>
              <a:spLocks noChangeArrowheads="1"/>
            </p:cNvSpPr>
            <p:nvPr/>
          </p:nvSpPr>
          <p:spPr bwMode="auto">
            <a:xfrm>
              <a:off x="3194789" y="4119567"/>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66" name="Oval 11"/>
            <p:cNvSpPr>
              <a:spLocks noChangeArrowheads="1"/>
            </p:cNvSpPr>
            <p:nvPr/>
          </p:nvSpPr>
          <p:spPr bwMode="auto">
            <a:xfrm>
              <a:off x="1651616" y="4119567"/>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67" name="Oval 10"/>
            <p:cNvSpPr>
              <a:spLocks noChangeArrowheads="1"/>
            </p:cNvSpPr>
            <p:nvPr/>
          </p:nvSpPr>
          <p:spPr bwMode="auto">
            <a:xfrm>
              <a:off x="2422130" y="4776116"/>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68" name="Freeform 9"/>
            <p:cNvSpPr>
              <a:spLocks/>
            </p:cNvSpPr>
            <p:nvPr/>
          </p:nvSpPr>
          <p:spPr bwMode="auto">
            <a:xfrm>
              <a:off x="4904068" y="3752172"/>
              <a:ext cx="521893" cy="419557"/>
            </a:xfrm>
            <a:custGeom>
              <a:avLst/>
              <a:gdLst/>
              <a:ahLst/>
              <a:cxnLst>
                <a:cxn ang="0">
                  <a:pos x="487" y="0"/>
                </a:cxn>
                <a:cxn ang="0">
                  <a:pos x="0" y="369"/>
                </a:cxn>
              </a:cxnLst>
              <a:rect l="0" t="0" r="r" b="b"/>
              <a:pathLst>
                <a:path w="487" h="369">
                  <a:moveTo>
                    <a:pt x="487" y="0"/>
                  </a:moveTo>
                  <a:lnTo>
                    <a:pt x="0" y="369"/>
                  </a:lnTo>
                </a:path>
              </a:pathLst>
            </a:cu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69" name="Oval 8"/>
            <p:cNvSpPr>
              <a:spLocks noChangeArrowheads="1"/>
            </p:cNvSpPr>
            <p:nvPr/>
          </p:nvSpPr>
          <p:spPr bwMode="auto">
            <a:xfrm>
              <a:off x="5390597" y="3500438"/>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70" name="Oval 7"/>
            <p:cNvSpPr>
              <a:spLocks noChangeArrowheads="1"/>
            </p:cNvSpPr>
            <p:nvPr/>
          </p:nvSpPr>
          <p:spPr bwMode="auto">
            <a:xfrm>
              <a:off x="5390597" y="4117299"/>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71" name="Oval 6"/>
            <p:cNvSpPr>
              <a:spLocks noChangeArrowheads="1"/>
            </p:cNvSpPr>
            <p:nvPr/>
          </p:nvSpPr>
          <p:spPr bwMode="auto">
            <a:xfrm>
              <a:off x="6163254" y="4117299"/>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72" name="Oval 5"/>
            <p:cNvSpPr>
              <a:spLocks noChangeArrowheads="1"/>
            </p:cNvSpPr>
            <p:nvPr/>
          </p:nvSpPr>
          <p:spPr bwMode="auto">
            <a:xfrm>
              <a:off x="4657589" y="4117299"/>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73" name="Oval 4"/>
            <p:cNvSpPr>
              <a:spLocks noChangeArrowheads="1"/>
            </p:cNvSpPr>
            <p:nvPr/>
          </p:nvSpPr>
          <p:spPr bwMode="auto">
            <a:xfrm>
              <a:off x="5389525" y="4773848"/>
              <a:ext cx="304348"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74" name="Text Box 3"/>
            <p:cNvSpPr txBox="1">
              <a:spLocks noChangeArrowheads="1"/>
            </p:cNvSpPr>
            <p:nvPr/>
          </p:nvSpPr>
          <p:spPr bwMode="auto">
            <a:xfrm>
              <a:off x="1643042" y="5289790"/>
              <a:ext cx="1952115" cy="63954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0,3,2,1</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）的</a:t>
              </a:r>
              <a:r>
                <a:rPr kumimoji="0" lang="zh-CN" altLang="en-US" sz="1800">
                  <a:solidFill>
                    <a:srgbClr val="0000FF"/>
                  </a:solidFill>
                  <a:latin typeface="Consolas" pitchFamily="49" charset="0"/>
                  <a:ea typeface="仿宋" pitchFamily="49" charset="-122"/>
                  <a:cs typeface="Consolas" pitchFamily="49" charset="0"/>
                </a:rPr>
                <a:t>简单</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路径长度为</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endPar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5" name="Text Box 2"/>
            <p:cNvSpPr txBox="1">
              <a:spLocks noChangeArrowheads="1"/>
            </p:cNvSpPr>
            <p:nvPr/>
          </p:nvSpPr>
          <p:spPr bwMode="auto">
            <a:xfrm>
              <a:off x="4733891" y="5289790"/>
              <a:ext cx="1766935" cy="63954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0,1</a:t>
              </a:r>
              <a:r>
                <a:rPr kumimoji="0" lang="en-US" altLang="zh-CN" sz="1800">
                  <a:solidFill>
                    <a:srgbClr val="0000FF"/>
                  </a:solidFill>
                  <a:latin typeface="Consolas" pitchFamily="49" charset="0"/>
                  <a:ea typeface="仿宋" pitchFamily="49" charset="-122"/>
                  <a:cs typeface="Consolas" pitchFamily="49" charset="0"/>
                </a:rPr>
                <a:t>,2</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）的简单路径长度为</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endPar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a:spLocks noChangeArrowheads="1"/>
          </p:cNvSpPr>
          <p:nvPr/>
        </p:nvSpPr>
        <p:spPr bwMode="auto">
          <a:xfrm>
            <a:off x="251520" y="543250"/>
            <a:ext cx="8784976" cy="1633396"/>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a:spAutoFit/>
          </a:bodyPr>
          <a:lstStyle/>
          <a:p>
            <a:pPr marL="342900" indent="-342900" algn="l">
              <a:lnSpc>
                <a:spcPct val="150000"/>
              </a:lnSpc>
              <a:spcBef>
                <a:spcPts val="600"/>
              </a:spcBef>
              <a:buBlip>
                <a:blip r:embed="rId2"/>
              </a:buBlip>
            </a:pPr>
            <a:r>
              <a:rPr lang="zh-CN" altLang="zh-CN" sz="2200">
                <a:solidFill>
                  <a:srgbClr val="0000FF"/>
                </a:solidFill>
                <a:latin typeface="Consolas" pitchFamily="49" charset="0"/>
                <a:ea typeface="仿宋" pitchFamily="49" charset="-122"/>
                <a:cs typeface="Consolas" pitchFamily="49" charset="0"/>
              </a:rPr>
              <a:t>若一条路径上的开始点与结束点为同一个顶点，则此路径被称为</a:t>
            </a:r>
            <a:r>
              <a:rPr lang="zh-CN" altLang="zh-CN" sz="2200">
                <a:solidFill>
                  <a:srgbClr val="FF0000"/>
                </a:solidFill>
                <a:latin typeface="Consolas" pitchFamily="49" charset="0"/>
                <a:ea typeface="仿宋" pitchFamily="49" charset="-122"/>
                <a:cs typeface="Consolas" pitchFamily="49" charset="0"/>
              </a:rPr>
              <a:t>回路</a:t>
            </a:r>
            <a:r>
              <a:rPr lang="zh-CN" altLang="zh-CN" sz="2200">
                <a:solidFill>
                  <a:srgbClr val="0000FF"/>
                </a:solidFill>
                <a:latin typeface="Consolas" pitchFamily="49" charset="0"/>
                <a:ea typeface="仿宋" pitchFamily="49" charset="-122"/>
                <a:cs typeface="Consolas" pitchFamily="49" charset="0"/>
              </a:rPr>
              <a:t>或</a:t>
            </a:r>
            <a:r>
              <a:rPr lang="zh-CN" altLang="zh-CN" sz="2200">
                <a:solidFill>
                  <a:srgbClr val="FF0000"/>
                </a:solidFill>
                <a:latin typeface="Consolas" pitchFamily="49" charset="0"/>
                <a:ea typeface="仿宋" pitchFamily="49" charset="-122"/>
                <a:cs typeface="Consolas" pitchFamily="49" charset="0"/>
              </a:rPr>
              <a:t>环</a:t>
            </a:r>
            <a:r>
              <a:rPr lang="zh-CN" altLang="zh-CN" sz="2200">
                <a:solidFill>
                  <a:srgbClr val="0000FF"/>
                </a:solidFill>
                <a:latin typeface="Consolas" pitchFamily="49" charset="0"/>
                <a:ea typeface="仿宋" pitchFamily="49" charset="-122"/>
                <a:cs typeface="Consolas" pitchFamily="49" charset="0"/>
              </a:rPr>
              <a:t>。</a:t>
            </a:r>
            <a:endParaRPr lang="en-US" altLang="zh-CN" sz="220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600"/>
              </a:spcBef>
              <a:buBlip>
                <a:blip r:embed="rId2"/>
              </a:buBlip>
            </a:pPr>
            <a:r>
              <a:rPr lang="zh-CN" altLang="zh-CN" sz="2200">
                <a:solidFill>
                  <a:srgbClr val="0000FF"/>
                </a:solidFill>
                <a:latin typeface="Consolas" pitchFamily="49" charset="0"/>
                <a:ea typeface="仿宋" pitchFamily="49" charset="-122"/>
                <a:cs typeface="Consolas" pitchFamily="49" charset="0"/>
              </a:rPr>
              <a:t>开始点与结束点相同的简单路径被称为</a:t>
            </a:r>
            <a:r>
              <a:rPr lang="zh-CN" altLang="zh-CN" sz="2200">
                <a:solidFill>
                  <a:srgbClr val="FF0000"/>
                </a:solidFill>
                <a:latin typeface="Consolas" pitchFamily="49" charset="0"/>
                <a:ea typeface="仿宋" pitchFamily="49" charset="-122"/>
                <a:cs typeface="Consolas" pitchFamily="49" charset="0"/>
              </a:rPr>
              <a:t>简单回路</a:t>
            </a:r>
            <a:r>
              <a:rPr lang="zh-CN" altLang="zh-CN" sz="2200">
                <a:solidFill>
                  <a:srgbClr val="0000FF"/>
                </a:solidFill>
                <a:latin typeface="Consolas" pitchFamily="49" charset="0"/>
                <a:ea typeface="仿宋" pitchFamily="49" charset="-122"/>
                <a:cs typeface="Consolas" pitchFamily="49" charset="0"/>
              </a:rPr>
              <a:t>或</a:t>
            </a:r>
            <a:r>
              <a:rPr lang="zh-CN" altLang="zh-CN" sz="2200">
                <a:solidFill>
                  <a:srgbClr val="FF0000"/>
                </a:solidFill>
                <a:latin typeface="Consolas" pitchFamily="49" charset="0"/>
                <a:ea typeface="仿宋" pitchFamily="49" charset="-122"/>
                <a:cs typeface="Consolas" pitchFamily="49" charset="0"/>
              </a:rPr>
              <a:t>简单环</a:t>
            </a:r>
            <a:r>
              <a:rPr lang="zh-CN" altLang="zh-CN" sz="2200">
                <a:solidFill>
                  <a:srgbClr val="0000FF"/>
                </a:solidFill>
                <a:latin typeface="Consolas" pitchFamily="49" charset="0"/>
                <a:ea typeface="仿宋" pitchFamily="49" charset="-122"/>
                <a:cs typeface="Consolas" pitchFamily="49" charset="0"/>
              </a:rPr>
              <a:t>。</a:t>
            </a:r>
            <a:endParaRPr lang="en-US" altLang="zh-CN" sz="2200">
              <a:solidFill>
                <a:srgbClr val="0000FF"/>
              </a:solidFill>
              <a:latin typeface="Consolas" pitchFamily="49" charset="0"/>
              <a:ea typeface="仿宋" pitchFamily="49" charset="-122"/>
              <a:cs typeface="Consolas" pitchFamily="49" charset="0"/>
            </a:endParaRPr>
          </a:p>
        </p:txBody>
      </p:sp>
      <p:grpSp>
        <p:nvGrpSpPr>
          <p:cNvPr id="22" name="组合 21"/>
          <p:cNvGrpSpPr/>
          <p:nvPr/>
        </p:nvGrpSpPr>
        <p:grpSpPr>
          <a:xfrm>
            <a:off x="1500166" y="2285992"/>
            <a:ext cx="5160066" cy="2428892"/>
            <a:chOff x="1643042" y="3500438"/>
            <a:chExt cx="5160066" cy="2428892"/>
          </a:xfrm>
        </p:grpSpPr>
        <p:sp>
          <p:nvSpPr>
            <p:cNvPr id="23" name="Line 27"/>
            <p:cNvSpPr>
              <a:spLocks noChangeShapeType="1"/>
            </p:cNvSpPr>
            <p:nvPr/>
          </p:nvSpPr>
          <p:spPr bwMode="auto">
            <a:xfrm>
              <a:off x="5527767" y="3715886"/>
              <a:ext cx="11788" cy="393477"/>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4" name="Line 26"/>
            <p:cNvSpPr>
              <a:spLocks noChangeShapeType="1"/>
            </p:cNvSpPr>
            <p:nvPr/>
          </p:nvSpPr>
          <p:spPr bwMode="auto">
            <a:xfrm flipV="1">
              <a:off x="5544913" y="4456347"/>
              <a:ext cx="1071" cy="35265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5" name="Freeform 25"/>
            <p:cNvSpPr>
              <a:spLocks/>
            </p:cNvSpPr>
            <p:nvPr/>
          </p:nvSpPr>
          <p:spPr bwMode="auto">
            <a:xfrm>
              <a:off x="5696016" y="4306666"/>
              <a:ext cx="465095" cy="1134"/>
            </a:xfrm>
            <a:custGeom>
              <a:avLst/>
              <a:gdLst/>
              <a:ahLst/>
              <a:cxnLst>
                <a:cxn ang="0">
                  <a:pos x="434" y="0"/>
                </a:cxn>
                <a:cxn ang="0">
                  <a:pos x="0" y="22"/>
                </a:cxn>
              </a:cxnLst>
              <a:rect l="0" t="0" r="r" b="b"/>
              <a:pathLst>
                <a:path w="434" h="22">
                  <a:moveTo>
                    <a:pt x="434" y="0"/>
                  </a:moveTo>
                  <a:lnTo>
                    <a:pt x="0" y="2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6" name="Line 24"/>
            <p:cNvSpPr>
              <a:spLocks noChangeShapeType="1"/>
            </p:cNvSpPr>
            <p:nvPr/>
          </p:nvSpPr>
          <p:spPr bwMode="auto">
            <a:xfrm>
              <a:off x="4989800" y="4310068"/>
              <a:ext cx="384722" cy="113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 name="Freeform 23"/>
            <p:cNvSpPr>
              <a:spLocks/>
            </p:cNvSpPr>
            <p:nvPr/>
          </p:nvSpPr>
          <p:spPr bwMode="auto">
            <a:xfrm>
              <a:off x="4905140" y="4412123"/>
              <a:ext cx="503675" cy="446771"/>
            </a:xfrm>
            <a:custGeom>
              <a:avLst/>
              <a:gdLst/>
              <a:ahLst/>
              <a:cxnLst>
                <a:cxn ang="0">
                  <a:pos x="0" y="0"/>
                </a:cxn>
                <a:cxn ang="0">
                  <a:pos x="470" y="394"/>
                </a:cxn>
              </a:cxnLst>
              <a:rect l="0" t="0" r="r" b="b"/>
              <a:pathLst>
                <a:path w="470" h="394">
                  <a:moveTo>
                    <a:pt x="0" y="0"/>
                  </a:moveTo>
                  <a:lnTo>
                    <a:pt x="470" y="394"/>
                  </a:lnTo>
                </a:path>
              </a:pathLst>
            </a:cu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8" name="Freeform 22"/>
            <p:cNvSpPr>
              <a:spLocks/>
            </p:cNvSpPr>
            <p:nvPr/>
          </p:nvSpPr>
          <p:spPr bwMode="auto">
            <a:xfrm>
              <a:off x="5659580" y="4413257"/>
              <a:ext cx="571189" cy="455843"/>
            </a:xfrm>
            <a:custGeom>
              <a:avLst/>
              <a:gdLst/>
              <a:ahLst/>
              <a:cxnLst>
                <a:cxn ang="0">
                  <a:pos x="0" y="402"/>
                </a:cxn>
                <a:cxn ang="0">
                  <a:pos x="533" y="0"/>
                </a:cxn>
              </a:cxnLst>
              <a:rect l="0" t="0" r="r" b="b"/>
              <a:pathLst>
                <a:path w="533" h="402">
                  <a:moveTo>
                    <a:pt x="0" y="402"/>
                  </a:moveTo>
                  <a:lnTo>
                    <a:pt x="533" y="0"/>
                  </a:lnTo>
                </a:path>
              </a:pathLst>
            </a:cu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9" name="Freeform 21"/>
            <p:cNvSpPr>
              <a:spLocks/>
            </p:cNvSpPr>
            <p:nvPr/>
          </p:nvSpPr>
          <p:spPr bwMode="auto">
            <a:xfrm>
              <a:off x="5705661" y="3735162"/>
              <a:ext cx="498316" cy="400279"/>
            </a:xfrm>
            <a:custGeom>
              <a:avLst/>
              <a:gdLst/>
              <a:ahLst/>
              <a:cxnLst>
                <a:cxn ang="0">
                  <a:pos x="465" y="353"/>
                </a:cxn>
                <a:cxn ang="0">
                  <a:pos x="0" y="0"/>
                </a:cxn>
              </a:cxnLst>
              <a:rect l="0" t="0" r="r" b="b"/>
              <a:pathLst>
                <a:path w="465" h="353">
                  <a:moveTo>
                    <a:pt x="465" y="353"/>
                  </a:moveTo>
                  <a:lnTo>
                    <a:pt x="0" y="0"/>
                  </a:lnTo>
                </a:path>
              </a:pathLst>
            </a:cu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0" name="Freeform 20"/>
            <p:cNvSpPr>
              <a:spLocks/>
            </p:cNvSpPr>
            <p:nvPr/>
          </p:nvSpPr>
          <p:spPr bwMode="auto">
            <a:xfrm>
              <a:off x="1919528" y="4424597"/>
              <a:ext cx="531538" cy="468316"/>
            </a:xfrm>
            <a:custGeom>
              <a:avLst/>
              <a:gdLst/>
              <a:ahLst/>
              <a:cxnLst>
                <a:cxn ang="0">
                  <a:pos x="0" y="0"/>
                </a:cxn>
                <a:cxn ang="0">
                  <a:pos x="495" y="412"/>
                </a:cxn>
              </a:cxnLst>
              <a:rect l="0" t="0" r="r" b="b"/>
              <a:pathLst>
                <a:path w="495" h="412">
                  <a:moveTo>
                    <a:pt x="0" y="0"/>
                  </a:moveTo>
                  <a:lnTo>
                    <a:pt x="495" y="41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 name="Freeform 19"/>
            <p:cNvSpPr>
              <a:spLocks/>
            </p:cNvSpPr>
            <p:nvPr/>
          </p:nvSpPr>
          <p:spPr bwMode="auto">
            <a:xfrm>
              <a:off x="2724335" y="4408721"/>
              <a:ext cx="514392" cy="485325"/>
            </a:xfrm>
            <a:custGeom>
              <a:avLst/>
              <a:gdLst/>
              <a:ahLst/>
              <a:cxnLst>
                <a:cxn ang="0">
                  <a:pos x="0" y="428"/>
                </a:cxn>
                <a:cxn ang="0">
                  <a:pos x="480" y="0"/>
                </a:cxn>
              </a:cxnLst>
              <a:rect l="0" t="0" r="r" b="b"/>
              <a:pathLst>
                <a:path w="480" h="428">
                  <a:moveTo>
                    <a:pt x="0" y="428"/>
                  </a:moveTo>
                  <a:lnTo>
                    <a:pt x="480" y="0"/>
                  </a:lnTo>
                </a:path>
              </a:pathLst>
            </a:custGeom>
            <a:ln w="19050">
              <a:solidFill>
                <a:srgbClr val="FF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2" name="Freeform 18"/>
            <p:cNvSpPr>
              <a:spLocks/>
            </p:cNvSpPr>
            <p:nvPr/>
          </p:nvSpPr>
          <p:spPr bwMode="auto">
            <a:xfrm>
              <a:off x="2715762" y="3748770"/>
              <a:ext cx="554042" cy="442235"/>
            </a:xfrm>
            <a:custGeom>
              <a:avLst/>
              <a:gdLst/>
              <a:ahLst/>
              <a:cxnLst>
                <a:cxn ang="0">
                  <a:pos x="0" y="0"/>
                </a:cxn>
                <a:cxn ang="0">
                  <a:pos x="517" y="390"/>
                </a:cxn>
              </a:cxnLst>
              <a:rect l="0" t="0" r="r" b="b"/>
              <a:pathLst>
                <a:path w="517" h="390">
                  <a:moveTo>
                    <a:pt x="0" y="0"/>
                  </a:moveTo>
                  <a:lnTo>
                    <a:pt x="517" y="390"/>
                  </a:lnTo>
                </a:path>
              </a:pathLst>
            </a:custGeom>
            <a:ln w="19050">
              <a:solidFill>
                <a:srgbClr val="FF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3" name="Freeform 17"/>
            <p:cNvSpPr>
              <a:spLocks/>
            </p:cNvSpPr>
            <p:nvPr/>
          </p:nvSpPr>
          <p:spPr bwMode="auto">
            <a:xfrm>
              <a:off x="1871303" y="3752172"/>
              <a:ext cx="603338" cy="493262"/>
            </a:xfrm>
            <a:custGeom>
              <a:avLst/>
              <a:gdLst/>
              <a:ahLst/>
              <a:cxnLst>
                <a:cxn ang="0">
                  <a:pos x="562" y="0"/>
                </a:cxn>
                <a:cxn ang="0">
                  <a:pos x="0" y="435"/>
                </a:cxn>
              </a:cxnLst>
              <a:rect l="0" t="0" r="r" b="b"/>
              <a:pathLst>
                <a:path w="562" h="435">
                  <a:moveTo>
                    <a:pt x="562" y="0"/>
                  </a:moveTo>
                  <a:lnTo>
                    <a:pt x="0" y="435"/>
                  </a:lnTo>
                </a:path>
              </a:pathLst>
            </a:custGeom>
            <a:ln w="19050">
              <a:solidFill>
                <a:schemeClr val="tx1"/>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4" name="Line 16"/>
            <p:cNvSpPr>
              <a:spLocks noChangeShapeType="1"/>
            </p:cNvSpPr>
            <p:nvPr/>
          </p:nvSpPr>
          <p:spPr bwMode="auto">
            <a:xfrm>
              <a:off x="1844512" y="4296462"/>
              <a:ext cx="1543174" cy="0"/>
            </a:xfrm>
            <a:prstGeom prst="line">
              <a:avLst/>
            </a:prstGeom>
            <a:ln w="19050">
              <a:solidFill>
                <a:schemeClr val="tx1"/>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5" name="Line 15"/>
            <p:cNvSpPr>
              <a:spLocks noChangeShapeType="1"/>
            </p:cNvSpPr>
            <p:nvPr/>
          </p:nvSpPr>
          <p:spPr bwMode="auto">
            <a:xfrm>
              <a:off x="2577520" y="3874637"/>
              <a:ext cx="1071" cy="1061364"/>
            </a:xfrm>
            <a:prstGeom prst="line">
              <a:avLst/>
            </a:prstGeom>
            <a:ln w="19050">
              <a:solidFill>
                <a:srgbClr val="FF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6" name="Oval 14"/>
            <p:cNvSpPr>
              <a:spLocks noChangeArrowheads="1"/>
            </p:cNvSpPr>
            <p:nvPr/>
          </p:nvSpPr>
          <p:spPr bwMode="auto">
            <a:xfrm>
              <a:off x="2423202" y="3524250"/>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37" name="Oval 13"/>
            <p:cNvSpPr>
              <a:spLocks noChangeArrowheads="1"/>
            </p:cNvSpPr>
            <p:nvPr/>
          </p:nvSpPr>
          <p:spPr bwMode="auto">
            <a:xfrm>
              <a:off x="2423202" y="4119567"/>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38" name="Oval 12"/>
            <p:cNvSpPr>
              <a:spLocks noChangeArrowheads="1"/>
            </p:cNvSpPr>
            <p:nvPr/>
          </p:nvSpPr>
          <p:spPr bwMode="auto">
            <a:xfrm>
              <a:off x="3194789" y="4119567"/>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39" name="Oval 11"/>
            <p:cNvSpPr>
              <a:spLocks noChangeArrowheads="1"/>
            </p:cNvSpPr>
            <p:nvPr/>
          </p:nvSpPr>
          <p:spPr bwMode="auto">
            <a:xfrm>
              <a:off x="1651616" y="4119567"/>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40" name="Oval 10"/>
            <p:cNvSpPr>
              <a:spLocks noChangeArrowheads="1"/>
            </p:cNvSpPr>
            <p:nvPr/>
          </p:nvSpPr>
          <p:spPr bwMode="auto">
            <a:xfrm>
              <a:off x="2422130" y="4776116"/>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41" name="Freeform 9"/>
            <p:cNvSpPr>
              <a:spLocks/>
            </p:cNvSpPr>
            <p:nvPr/>
          </p:nvSpPr>
          <p:spPr bwMode="auto">
            <a:xfrm>
              <a:off x="4904068" y="3752172"/>
              <a:ext cx="521893" cy="419557"/>
            </a:xfrm>
            <a:custGeom>
              <a:avLst/>
              <a:gdLst/>
              <a:ahLst/>
              <a:cxnLst>
                <a:cxn ang="0">
                  <a:pos x="487" y="0"/>
                </a:cxn>
                <a:cxn ang="0">
                  <a:pos x="0" y="369"/>
                </a:cxn>
              </a:cxnLst>
              <a:rect l="0" t="0" r="r" b="b"/>
              <a:pathLst>
                <a:path w="487" h="369">
                  <a:moveTo>
                    <a:pt x="487" y="0"/>
                  </a:moveTo>
                  <a:lnTo>
                    <a:pt x="0" y="369"/>
                  </a:lnTo>
                </a:path>
              </a:pathLst>
            </a:cu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42" name="Oval 8"/>
            <p:cNvSpPr>
              <a:spLocks noChangeArrowheads="1"/>
            </p:cNvSpPr>
            <p:nvPr/>
          </p:nvSpPr>
          <p:spPr bwMode="auto">
            <a:xfrm>
              <a:off x="5390597" y="3500438"/>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43" name="Oval 7"/>
            <p:cNvSpPr>
              <a:spLocks noChangeArrowheads="1"/>
            </p:cNvSpPr>
            <p:nvPr/>
          </p:nvSpPr>
          <p:spPr bwMode="auto">
            <a:xfrm>
              <a:off x="5390597" y="4117299"/>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44" name="Oval 6"/>
            <p:cNvSpPr>
              <a:spLocks noChangeArrowheads="1"/>
            </p:cNvSpPr>
            <p:nvPr/>
          </p:nvSpPr>
          <p:spPr bwMode="auto">
            <a:xfrm>
              <a:off x="6163254" y="4117299"/>
              <a:ext cx="303277" cy="353788"/>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45" name="Oval 5"/>
            <p:cNvSpPr>
              <a:spLocks noChangeArrowheads="1"/>
            </p:cNvSpPr>
            <p:nvPr/>
          </p:nvSpPr>
          <p:spPr bwMode="auto">
            <a:xfrm>
              <a:off x="4657589" y="4117299"/>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46" name="Oval 4"/>
            <p:cNvSpPr>
              <a:spLocks noChangeArrowheads="1"/>
            </p:cNvSpPr>
            <p:nvPr/>
          </p:nvSpPr>
          <p:spPr bwMode="auto">
            <a:xfrm>
              <a:off x="5389525" y="4773848"/>
              <a:ext cx="304348"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47" name="Text Box 3"/>
            <p:cNvSpPr txBox="1">
              <a:spLocks noChangeArrowheads="1"/>
            </p:cNvSpPr>
            <p:nvPr/>
          </p:nvSpPr>
          <p:spPr bwMode="auto">
            <a:xfrm>
              <a:off x="1643042" y="5289790"/>
              <a:ext cx="1952115" cy="63954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0,1,3</a:t>
              </a:r>
              <a:r>
                <a:rPr kumimoji="0" lang="en-US" altLang="zh-CN" sz="1800">
                  <a:solidFill>
                    <a:srgbClr val="0000FF"/>
                  </a:solidFill>
                  <a:latin typeface="Consolas" pitchFamily="49" charset="0"/>
                  <a:ea typeface="仿宋" pitchFamily="49" charset="-122"/>
                  <a:cs typeface="Consolas" pitchFamily="49" charset="0"/>
                </a:rPr>
                <a:t>,4</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）的</a:t>
              </a:r>
              <a:r>
                <a:rPr kumimoji="0" lang="zh-CN" altLang="en-US" sz="1800">
                  <a:solidFill>
                    <a:srgbClr val="0000FF"/>
                  </a:solidFill>
                  <a:latin typeface="Consolas" pitchFamily="49" charset="0"/>
                  <a:ea typeface="仿宋" pitchFamily="49" charset="-122"/>
                  <a:cs typeface="Consolas" pitchFamily="49" charset="0"/>
                </a:rPr>
                <a:t>简单回</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路长度为</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endPar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8" name="Text Box 2"/>
            <p:cNvSpPr txBox="1">
              <a:spLocks noChangeArrowheads="1"/>
            </p:cNvSpPr>
            <p:nvPr/>
          </p:nvSpPr>
          <p:spPr bwMode="auto">
            <a:xfrm>
              <a:off x="4733891" y="5289790"/>
              <a:ext cx="2069217" cy="63954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0,1</a:t>
              </a:r>
              <a:r>
                <a:rPr kumimoji="0" lang="en-US" altLang="zh-CN" sz="1800" dirty="0">
                  <a:solidFill>
                    <a:srgbClr val="0000FF"/>
                  </a:solidFill>
                  <a:latin typeface="Consolas" pitchFamily="49" charset="0"/>
                  <a:ea typeface="仿宋" pitchFamily="49" charset="-122"/>
                  <a:cs typeface="Consolas" pitchFamily="49" charset="0"/>
                </a:rPr>
                <a:t>,2,4,0</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）的简单回路长度为</a:t>
              </a: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4</a:t>
              </a:r>
              <a:endPar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a:spLocks noChangeArrowheads="1"/>
          </p:cNvSpPr>
          <p:nvPr/>
        </p:nvSpPr>
        <p:spPr bwMode="auto">
          <a:xfrm>
            <a:off x="111788" y="571480"/>
            <a:ext cx="8924708" cy="2726003"/>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a:spAutoFit/>
          </a:bodyPr>
          <a:lstStyle/>
          <a:p>
            <a:pPr marL="342900" indent="-342900" algn="l">
              <a:lnSpc>
                <a:spcPct val="150000"/>
              </a:lnSpc>
              <a:spcBef>
                <a:spcPts val="600"/>
              </a:spcBef>
              <a:buBlip>
                <a:blip r:embed="rId2"/>
              </a:buBlip>
            </a:pPr>
            <a:r>
              <a:rPr lang="zh-CN" altLang="zh-CN" sz="2200" dirty="0">
                <a:solidFill>
                  <a:srgbClr val="0000FF"/>
                </a:solidFill>
                <a:latin typeface="Consolas" pitchFamily="49" charset="0"/>
                <a:ea typeface="仿宋" pitchFamily="49" charset="-122"/>
                <a:cs typeface="Consolas" pitchFamily="49" charset="0"/>
              </a:rPr>
              <a:t>在无向图</a:t>
            </a:r>
            <a:r>
              <a:rPr lang="en-US" altLang="zh-CN" sz="2200" dirty="0">
                <a:solidFill>
                  <a:srgbClr val="0000FF"/>
                </a:solidFill>
                <a:latin typeface="Consolas" pitchFamily="49" charset="0"/>
                <a:ea typeface="仿宋" pitchFamily="49" charset="-122"/>
                <a:cs typeface="Consolas" pitchFamily="49" charset="0"/>
              </a:rPr>
              <a:t>G</a:t>
            </a:r>
            <a:r>
              <a:rPr lang="zh-CN" altLang="zh-CN" sz="2200" dirty="0">
                <a:solidFill>
                  <a:srgbClr val="0000FF"/>
                </a:solidFill>
                <a:latin typeface="Consolas" pitchFamily="49" charset="0"/>
                <a:ea typeface="仿宋" pitchFamily="49" charset="-122"/>
                <a:cs typeface="Consolas" pitchFamily="49" charset="0"/>
              </a:rPr>
              <a:t>中，若从顶点</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到顶点</a:t>
            </a:r>
            <a:r>
              <a:rPr lang="en-US" altLang="zh-CN" sz="2200" i="1" dirty="0">
                <a:solidFill>
                  <a:srgbClr val="0000FF"/>
                </a:solidFill>
                <a:latin typeface="Consolas" pitchFamily="49" charset="0"/>
                <a:ea typeface="仿宋" pitchFamily="49" charset="-122"/>
                <a:cs typeface="Consolas" pitchFamily="49" charset="0"/>
              </a:rPr>
              <a:t>j</a:t>
            </a:r>
            <a:r>
              <a:rPr lang="zh-CN" altLang="zh-CN" sz="2200" dirty="0">
                <a:solidFill>
                  <a:srgbClr val="0000FF"/>
                </a:solidFill>
                <a:latin typeface="Consolas" pitchFamily="49" charset="0"/>
                <a:ea typeface="仿宋" pitchFamily="49" charset="-122"/>
                <a:cs typeface="Consolas" pitchFamily="49" charset="0"/>
              </a:rPr>
              <a:t>有路径，则称顶点</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和顶点</a:t>
            </a:r>
            <a:r>
              <a:rPr lang="en-US" altLang="zh-CN" sz="2200" i="1" dirty="0">
                <a:solidFill>
                  <a:srgbClr val="0000FF"/>
                </a:solidFill>
                <a:latin typeface="Consolas" pitchFamily="49" charset="0"/>
                <a:ea typeface="仿宋" pitchFamily="49" charset="-122"/>
                <a:cs typeface="Consolas" pitchFamily="49" charset="0"/>
              </a:rPr>
              <a:t>j</a:t>
            </a:r>
            <a:r>
              <a:rPr lang="zh-CN" altLang="zh-CN" sz="2200" dirty="0">
                <a:solidFill>
                  <a:srgbClr val="0000FF"/>
                </a:solidFill>
                <a:latin typeface="Consolas" pitchFamily="49" charset="0"/>
                <a:ea typeface="仿宋" pitchFamily="49" charset="-122"/>
                <a:cs typeface="Consolas" pitchFamily="49" charset="0"/>
              </a:rPr>
              <a:t>是</a:t>
            </a:r>
            <a:r>
              <a:rPr lang="zh-CN" altLang="zh-CN" sz="2200" dirty="0">
                <a:solidFill>
                  <a:srgbClr val="FF0000"/>
                </a:solidFill>
                <a:latin typeface="Consolas" pitchFamily="49" charset="0"/>
                <a:ea typeface="仿宋" pitchFamily="49" charset="-122"/>
                <a:cs typeface="Consolas" pitchFamily="49" charset="0"/>
              </a:rPr>
              <a:t>连通</a:t>
            </a:r>
            <a:r>
              <a:rPr lang="zh-CN" altLang="zh-CN" sz="2200" dirty="0">
                <a:solidFill>
                  <a:srgbClr val="0000FF"/>
                </a:solidFill>
                <a:latin typeface="Consolas" pitchFamily="49" charset="0"/>
                <a:ea typeface="仿宋" pitchFamily="49" charset="-122"/>
                <a:cs typeface="Consolas" pitchFamily="49" charset="0"/>
              </a:rPr>
              <a:t>的。</a:t>
            </a:r>
            <a:endParaRPr lang="en-US" altLang="zh-CN" sz="22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600"/>
              </a:spcBef>
              <a:buBlip>
                <a:blip r:embed="rId2"/>
              </a:buBlip>
            </a:pPr>
            <a:r>
              <a:rPr lang="zh-CN" altLang="zh-CN" sz="2200" dirty="0">
                <a:solidFill>
                  <a:srgbClr val="0000FF"/>
                </a:solidFill>
                <a:latin typeface="Consolas" pitchFamily="49" charset="0"/>
                <a:ea typeface="仿宋" pitchFamily="49" charset="-122"/>
                <a:cs typeface="Consolas" pitchFamily="49" charset="0"/>
              </a:rPr>
              <a:t>若图</a:t>
            </a:r>
            <a:r>
              <a:rPr lang="en-US" altLang="zh-CN" sz="2200" dirty="0">
                <a:solidFill>
                  <a:srgbClr val="0000FF"/>
                </a:solidFill>
                <a:latin typeface="Consolas" pitchFamily="49" charset="0"/>
                <a:ea typeface="仿宋" pitchFamily="49" charset="-122"/>
                <a:cs typeface="Consolas" pitchFamily="49" charset="0"/>
              </a:rPr>
              <a:t>G</a:t>
            </a:r>
            <a:r>
              <a:rPr lang="zh-CN" altLang="zh-CN" sz="2200" dirty="0">
                <a:solidFill>
                  <a:srgbClr val="0000FF"/>
                </a:solidFill>
                <a:latin typeface="Consolas" pitchFamily="49" charset="0"/>
                <a:ea typeface="仿宋" pitchFamily="49" charset="-122"/>
                <a:cs typeface="Consolas" pitchFamily="49" charset="0"/>
              </a:rPr>
              <a:t>中</a:t>
            </a:r>
            <a:r>
              <a:rPr lang="zh-CN" altLang="zh-CN" sz="2200" dirty="0">
                <a:solidFill>
                  <a:srgbClr val="FF00FF"/>
                </a:solidFill>
                <a:latin typeface="Consolas" pitchFamily="49" charset="0"/>
                <a:ea typeface="仿宋" pitchFamily="49" charset="-122"/>
                <a:cs typeface="Consolas" pitchFamily="49" charset="0"/>
              </a:rPr>
              <a:t>任意两个顶点都连通</a:t>
            </a:r>
            <a:r>
              <a:rPr lang="zh-CN" altLang="zh-CN" sz="2200" dirty="0">
                <a:solidFill>
                  <a:srgbClr val="0000FF"/>
                </a:solidFill>
                <a:latin typeface="Consolas" pitchFamily="49" charset="0"/>
                <a:ea typeface="仿宋" pitchFamily="49" charset="-122"/>
                <a:cs typeface="Consolas" pitchFamily="49" charset="0"/>
              </a:rPr>
              <a:t>，则称</a:t>
            </a:r>
            <a:r>
              <a:rPr lang="en-US" altLang="zh-CN" sz="2200" dirty="0">
                <a:solidFill>
                  <a:srgbClr val="0000FF"/>
                </a:solidFill>
                <a:latin typeface="Consolas" pitchFamily="49" charset="0"/>
                <a:ea typeface="仿宋" pitchFamily="49" charset="-122"/>
                <a:cs typeface="Consolas" pitchFamily="49" charset="0"/>
              </a:rPr>
              <a:t>G</a:t>
            </a:r>
            <a:r>
              <a:rPr lang="zh-CN" altLang="zh-CN" sz="2200" dirty="0">
                <a:solidFill>
                  <a:srgbClr val="0000FF"/>
                </a:solidFill>
                <a:latin typeface="Consolas" pitchFamily="49" charset="0"/>
                <a:ea typeface="仿宋" pitchFamily="49" charset="-122"/>
                <a:cs typeface="Consolas" pitchFamily="49" charset="0"/>
              </a:rPr>
              <a:t>为</a:t>
            </a:r>
            <a:r>
              <a:rPr lang="zh-CN" altLang="zh-CN" sz="2200" dirty="0">
                <a:solidFill>
                  <a:srgbClr val="FF0000"/>
                </a:solidFill>
                <a:latin typeface="Consolas" pitchFamily="49" charset="0"/>
                <a:ea typeface="仿宋" pitchFamily="49" charset="-122"/>
                <a:cs typeface="Consolas" pitchFamily="49" charset="0"/>
              </a:rPr>
              <a:t>连通图</a:t>
            </a:r>
            <a:r>
              <a:rPr lang="zh-CN" altLang="zh-CN" sz="2200" dirty="0">
                <a:solidFill>
                  <a:srgbClr val="0000FF"/>
                </a:solidFill>
                <a:latin typeface="Consolas" pitchFamily="49" charset="0"/>
                <a:ea typeface="仿宋" pitchFamily="49" charset="-122"/>
                <a:cs typeface="Consolas" pitchFamily="49" charset="0"/>
              </a:rPr>
              <a:t>，否则称为</a:t>
            </a:r>
            <a:r>
              <a:rPr lang="zh-CN" altLang="zh-CN" sz="2200" dirty="0">
                <a:solidFill>
                  <a:srgbClr val="FF0000"/>
                </a:solidFill>
                <a:latin typeface="Consolas" pitchFamily="49" charset="0"/>
                <a:ea typeface="仿宋" pitchFamily="49" charset="-122"/>
                <a:cs typeface="Consolas" pitchFamily="49" charset="0"/>
              </a:rPr>
              <a:t>非连通</a:t>
            </a:r>
            <a:r>
              <a:rPr lang="zh-CN" altLang="zh-CN" sz="2200" dirty="0">
                <a:solidFill>
                  <a:srgbClr val="0000FF"/>
                </a:solidFill>
                <a:latin typeface="Consolas" pitchFamily="49" charset="0"/>
                <a:ea typeface="仿宋" pitchFamily="49" charset="-122"/>
                <a:cs typeface="Consolas" pitchFamily="49" charset="0"/>
              </a:rPr>
              <a:t>图。</a:t>
            </a:r>
            <a:endParaRPr lang="en-US" altLang="zh-CN" sz="22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600"/>
              </a:spcBef>
              <a:buBlip>
                <a:blip r:embed="rId2"/>
              </a:buBlip>
            </a:pPr>
            <a:r>
              <a:rPr lang="zh-CN" altLang="zh-CN" sz="2200" dirty="0">
                <a:solidFill>
                  <a:srgbClr val="0000FF"/>
                </a:solidFill>
                <a:latin typeface="Consolas" pitchFamily="49" charset="0"/>
                <a:ea typeface="仿宋" pitchFamily="49" charset="-122"/>
                <a:cs typeface="Consolas" pitchFamily="49" charset="0"/>
              </a:rPr>
              <a:t>无向图</a:t>
            </a:r>
            <a:r>
              <a:rPr lang="en-US" altLang="zh-CN" sz="2200" dirty="0">
                <a:solidFill>
                  <a:srgbClr val="0000FF"/>
                </a:solidFill>
                <a:latin typeface="Consolas" pitchFamily="49" charset="0"/>
                <a:ea typeface="仿宋" pitchFamily="49" charset="-122"/>
                <a:cs typeface="Consolas" pitchFamily="49" charset="0"/>
              </a:rPr>
              <a:t>G</a:t>
            </a:r>
            <a:r>
              <a:rPr lang="zh-CN" altLang="zh-CN" sz="2200" dirty="0">
                <a:solidFill>
                  <a:srgbClr val="0000FF"/>
                </a:solidFill>
                <a:latin typeface="Consolas" pitchFamily="49" charset="0"/>
                <a:ea typeface="仿宋" pitchFamily="49" charset="-122"/>
                <a:cs typeface="Consolas" pitchFamily="49" charset="0"/>
              </a:rPr>
              <a:t>中的极大连通子图称为</a:t>
            </a:r>
            <a:r>
              <a:rPr lang="en-US" altLang="zh-CN" sz="2200" dirty="0">
                <a:solidFill>
                  <a:srgbClr val="0000FF"/>
                </a:solidFill>
                <a:latin typeface="Consolas" pitchFamily="49" charset="0"/>
                <a:ea typeface="仿宋" pitchFamily="49" charset="-122"/>
                <a:cs typeface="Consolas" pitchFamily="49" charset="0"/>
              </a:rPr>
              <a:t>G</a:t>
            </a:r>
            <a:r>
              <a:rPr lang="zh-CN" altLang="zh-CN" sz="2200" dirty="0">
                <a:solidFill>
                  <a:srgbClr val="0000FF"/>
                </a:solidFill>
                <a:latin typeface="Consolas" pitchFamily="49" charset="0"/>
                <a:ea typeface="仿宋" pitchFamily="49" charset="-122"/>
                <a:cs typeface="Consolas" pitchFamily="49" charset="0"/>
              </a:rPr>
              <a:t>的</a:t>
            </a:r>
            <a:r>
              <a:rPr lang="zh-CN" altLang="zh-CN" sz="2200" dirty="0">
                <a:solidFill>
                  <a:srgbClr val="FF0000"/>
                </a:solidFill>
                <a:latin typeface="Consolas" pitchFamily="49" charset="0"/>
                <a:ea typeface="仿宋" pitchFamily="49" charset="-122"/>
                <a:cs typeface="Consolas" pitchFamily="49" charset="0"/>
              </a:rPr>
              <a:t>连通分量</a:t>
            </a:r>
            <a:r>
              <a:rPr lang="zh-CN" altLang="zh-CN" sz="2200" dirty="0">
                <a:solidFill>
                  <a:srgbClr val="0000FF"/>
                </a:solidFill>
                <a:latin typeface="Consolas" pitchFamily="49" charset="0"/>
                <a:ea typeface="仿宋" pitchFamily="49" charset="-122"/>
                <a:cs typeface="Consolas" pitchFamily="49" charset="0"/>
              </a:rPr>
              <a:t>。显然，任何连通图的连通分量只有一个即本身，而非连通图有多个连通分量。</a:t>
            </a:r>
          </a:p>
        </p:txBody>
      </p:sp>
      <p:sp>
        <p:nvSpPr>
          <p:cNvPr id="37" name="Freeform 20"/>
          <p:cNvSpPr>
            <a:spLocks/>
          </p:cNvSpPr>
          <p:nvPr/>
        </p:nvSpPr>
        <p:spPr bwMode="auto">
          <a:xfrm>
            <a:off x="3624350" y="4508023"/>
            <a:ext cx="531538" cy="468316"/>
          </a:xfrm>
          <a:custGeom>
            <a:avLst/>
            <a:gdLst/>
            <a:ahLst/>
            <a:cxnLst>
              <a:cxn ang="0">
                <a:pos x="0" y="0"/>
              </a:cxn>
              <a:cxn ang="0">
                <a:pos x="495" y="412"/>
              </a:cxn>
            </a:cxnLst>
            <a:rect l="0" t="0" r="r" b="b"/>
            <a:pathLst>
              <a:path w="495" h="412">
                <a:moveTo>
                  <a:pt x="0" y="0"/>
                </a:moveTo>
                <a:lnTo>
                  <a:pt x="495" y="41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40" name="Freeform 17"/>
          <p:cNvSpPr>
            <a:spLocks/>
          </p:cNvSpPr>
          <p:nvPr/>
        </p:nvSpPr>
        <p:spPr bwMode="auto">
          <a:xfrm>
            <a:off x="3576125" y="3835598"/>
            <a:ext cx="603338" cy="493262"/>
          </a:xfrm>
          <a:custGeom>
            <a:avLst/>
            <a:gdLst/>
            <a:ahLst/>
            <a:cxnLst>
              <a:cxn ang="0">
                <a:pos x="562" y="0"/>
              </a:cxn>
              <a:cxn ang="0">
                <a:pos x="0" y="435"/>
              </a:cxn>
            </a:cxnLst>
            <a:rect l="0" t="0" r="r" b="b"/>
            <a:pathLst>
              <a:path w="562" h="435">
                <a:moveTo>
                  <a:pt x="562" y="0"/>
                </a:moveTo>
                <a:lnTo>
                  <a:pt x="0" y="435"/>
                </a:lnTo>
              </a:path>
            </a:pathLst>
          </a:custGeom>
          <a:ln w="19050">
            <a:solidFill>
              <a:schemeClr val="tx1"/>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41" name="Line 16"/>
          <p:cNvSpPr>
            <a:spLocks noChangeShapeType="1"/>
          </p:cNvSpPr>
          <p:nvPr/>
        </p:nvSpPr>
        <p:spPr bwMode="auto">
          <a:xfrm flipV="1">
            <a:off x="3549334" y="4369682"/>
            <a:ext cx="727224" cy="10206"/>
          </a:xfrm>
          <a:prstGeom prst="line">
            <a:avLst/>
          </a:prstGeom>
          <a:ln w="19050">
            <a:solidFill>
              <a:schemeClr val="tx1"/>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42" name="Line 15"/>
          <p:cNvSpPr>
            <a:spLocks noChangeShapeType="1"/>
          </p:cNvSpPr>
          <p:nvPr/>
        </p:nvSpPr>
        <p:spPr bwMode="auto">
          <a:xfrm>
            <a:off x="4282342" y="3958063"/>
            <a:ext cx="1071" cy="1061364"/>
          </a:xfrm>
          <a:prstGeom prst="line">
            <a:avLst/>
          </a:prstGeom>
          <a:ln w="19050">
            <a:solidFill>
              <a:schemeClr val="tx1"/>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43" name="Oval 14"/>
          <p:cNvSpPr>
            <a:spLocks noChangeArrowheads="1"/>
          </p:cNvSpPr>
          <p:nvPr/>
        </p:nvSpPr>
        <p:spPr bwMode="auto">
          <a:xfrm>
            <a:off x="4128024" y="3607676"/>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44" name="Oval 13"/>
          <p:cNvSpPr>
            <a:spLocks noChangeArrowheads="1"/>
          </p:cNvSpPr>
          <p:nvPr/>
        </p:nvSpPr>
        <p:spPr bwMode="auto">
          <a:xfrm>
            <a:off x="4128024" y="4202993"/>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45" name="Oval 12"/>
          <p:cNvSpPr>
            <a:spLocks noChangeArrowheads="1"/>
          </p:cNvSpPr>
          <p:nvPr/>
        </p:nvSpPr>
        <p:spPr bwMode="auto">
          <a:xfrm>
            <a:off x="4899611" y="4202993"/>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46" name="Oval 11"/>
          <p:cNvSpPr>
            <a:spLocks noChangeArrowheads="1"/>
          </p:cNvSpPr>
          <p:nvPr/>
        </p:nvSpPr>
        <p:spPr bwMode="auto">
          <a:xfrm>
            <a:off x="3356438" y="4202993"/>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47" name="Oval 10"/>
          <p:cNvSpPr>
            <a:spLocks noChangeArrowheads="1"/>
          </p:cNvSpPr>
          <p:nvPr/>
        </p:nvSpPr>
        <p:spPr bwMode="auto">
          <a:xfrm>
            <a:off x="4126952" y="4859542"/>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54" name="Text Box 3"/>
          <p:cNvSpPr txBox="1">
            <a:spLocks noChangeArrowheads="1"/>
          </p:cNvSpPr>
          <p:nvPr/>
        </p:nvSpPr>
        <p:spPr bwMode="auto">
          <a:xfrm>
            <a:off x="3347864" y="5373216"/>
            <a:ext cx="1857387" cy="2823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400"/>
              </a:lnSpc>
              <a:spcBef>
                <a:spcPct val="0"/>
              </a:spcBef>
              <a:spcAft>
                <a:spcPct val="0"/>
              </a:spcAft>
              <a:buClrTx/>
              <a:buSzTx/>
              <a:buFontTx/>
              <a:buNone/>
              <a:tabLst/>
            </a:pP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两个连通分量构成</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a:spLocks noChangeArrowheads="1"/>
          </p:cNvSpPr>
          <p:nvPr/>
        </p:nvSpPr>
        <p:spPr bwMode="auto">
          <a:xfrm>
            <a:off x="179512" y="269588"/>
            <a:ext cx="8928992" cy="3818609"/>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a:spAutoFit/>
          </a:bodyPr>
          <a:lstStyle/>
          <a:p>
            <a:pPr marL="342900" indent="-342900" algn="l">
              <a:lnSpc>
                <a:spcPct val="150000"/>
              </a:lnSpc>
              <a:spcBef>
                <a:spcPts val="600"/>
              </a:spcBef>
              <a:buBlip>
                <a:blip r:embed="rId2"/>
              </a:buBlip>
            </a:pPr>
            <a:r>
              <a:rPr lang="zh-CN" altLang="zh-CN" sz="2200">
                <a:solidFill>
                  <a:srgbClr val="0000FF"/>
                </a:solidFill>
                <a:latin typeface="Consolas" pitchFamily="49" charset="0"/>
                <a:ea typeface="仿宋" pitchFamily="49" charset="-122"/>
                <a:cs typeface="Consolas" pitchFamily="49" charset="0"/>
              </a:rPr>
              <a:t>在有向图</a:t>
            </a:r>
            <a:r>
              <a:rPr lang="en-US" altLang="zh-CN" sz="2200">
                <a:solidFill>
                  <a:srgbClr val="0000FF"/>
                </a:solidFill>
                <a:latin typeface="Consolas" pitchFamily="49" charset="0"/>
                <a:ea typeface="仿宋" pitchFamily="49" charset="-122"/>
                <a:cs typeface="Consolas" pitchFamily="49" charset="0"/>
              </a:rPr>
              <a:t>G</a:t>
            </a:r>
            <a:r>
              <a:rPr lang="zh-CN" altLang="zh-CN" sz="2200">
                <a:solidFill>
                  <a:srgbClr val="0000FF"/>
                </a:solidFill>
                <a:latin typeface="Consolas" pitchFamily="49" charset="0"/>
                <a:ea typeface="仿宋" pitchFamily="49" charset="-122"/>
                <a:cs typeface="Consolas" pitchFamily="49" charset="0"/>
              </a:rPr>
              <a:t>中，若从顶点</a:t>
            </a:r>
            <a:r>
              <a:rPr lang="en-US" altLang="zh-CN" sz="2200" i="1">
                <a:solidFill>
                  <a:srgbClr val="0000FF"/>
                </a:solidFill>
                <a:latin typeface="Consolas" pitchFamily="49" charset="0"/>
                <a:ea typeface="仿宋" pitchFamily="49" charset="-122"/>
                <a:cs typeface="Consolas" pitchFamily="49" charset="0"/>
              </a:rPr>
              <a:t>i</a:t>
            </a:r>
            <a:r>
              <a:rPr lang="zh-CN" altLang="zh-CN" sz="2200">
                <a:solidFill>
                  <a:srgbClr val="0000FF"/>
                </a:solidFill>
                <a:latin typeface="Consolas" pitchFamily="49" charset="0"/>
                <a:ea typeface="仿宋" pitchFamily="49" charset="-122"/>
                <a:cs typeface="Consolas" pitchFamily="49" charset="0"/>
              </a:rPr>
              <a:t>到顶点</a:t>
            </a:r>
            <a:r>
              <a:rPr lang="en-US" altLang="zh-CN" sz="2200" i="1">
                <a:solidFill>
                  <a:srgbClr val="0000FF"/>
                </a:solidFill>
                <a:latin typeface="Consolas" pitchFamily="49" charset="0"/>
                <a:ea typeface="仿宋" pitchFamily="49" charset="-122"/>
                <a:cs typeface="Consolas" pitchFamily="49" charset="0"/>
              </a:rPr>
              <a:t>j</a:t>
            </a:r>
            <a:r>
              <a:rPr lang="zh-CN" altLang="zh-CN" sz="2200">
                <a:solidFill>
                  <a:srgbClr val="0000FF"/>
                </a:solidFill>
                <a:latin typeface="Consolas" pitchFamily="49" charset="0"/>
                <a:ea typeface="仿宋" pitchFamily="49" charset="-122"/>
                <a:cs typeface="Consolas" pitchFamily="49" charset="0"/>
              </a:rPr>
              <a:t>有路径，则称从顶点</a:t>
            </a:r>
            <a:r>
              <a:rPr lang="en-US" altLang="zh-CN" sz="2200" i="1">
                <a:solidFill>
                  <a:srgbClr val="0000FF"/>
                </a:solidFill>
                <a:latin typeface="Consolas" pitchFamily="49" charset="0"/>
                <a:ea typeface="仿宋" pitchFamily="49" charset="-122"/>
                <a:cs typeface="Consolas" pitchFamily="49" charset="0"/>
              </a:rPr>
              <a:t>i</a:t>
            </a:r>
            <a:r>
              <a:rPr lang="zh-CN" altLang="zh-CN" sz="2200">
                <a:solidFill>
                  <a:srgbClr val="0000FF"/>
                </a:solidFill>
                <a:latin typeface="Consolas" pitchFamily="49" charset="0"/>
                <a:ea typeface="仿宋" pitchFamily="49" charset="-122"/>
                <a:cs typeface="Consolas" pitchFamily="49" charset="0"/>
              </a:rPr>
              <a:t>到顶点</a:t>
            </a:r>
            <a:r>
              <a:rPr lang="en-US" altLang="zh-CN" sz="2200" i="1">
                <a:solidFill>
                  <a:srgbClr val="0000FF"/>
                </a:solidFill>
                <a:latin typeface="Consolas" pitchFamily="49" charset="0"/>
                <a:ea typeface="仿宋" pitchFamily="49" charset="-122"/>
                <a:cs typeface="Consolas" pitchFamily="49" charset="0"/>
              </a:rPr>
              <a:t>j</a:t>
            </a:r>
            <a:r>
              <a:rPr lang="zh-CN" altLang="zh-CN" sz="2200">
                <a:solidFill>
                  <a:srgbClr val="0000FF"/>
                </a:solidFill>
                <a:latin typeface="Consolas" pitchFamily="49" charset="0"/>
                <a:ea typeface="仿宋" pitchFamily="49" charset="-122"/>
                <a:cs typeface="Consolas" pitchFamily="49" charset="0"/>
              </a:rPr>
              <a:t>是</a:t>
            </a:r>
            <a:r>
              <a:rPr lang="zh-CN" altLang="zh-CN" sz="2200">
                <a:solidFill>
                  <a:srgbClr val="FF0000"/>
                </a:solidFill>
                <a:latin typeface="Consolas" pitchFamily="49" charset="0"/>
                <a:ea typeface="仿宋" pitchFamily="49" charset="-122"/>
                <a:cs typeface="Consolas" pitchFamily="49" charset="0"/>
              </a:rPr>
              <a:t>连通</a:t>
            </a:r>
            <a:r>
              <a:rPr lang="zh-CN" altLang="zh-CN" sz="2200">
                <a:solidFill>
                  <a:srgbClr val="0000FF"/>
                </a:solidFill>
                <a:latin typeface="Consolas" pitchFamily="49" charset="0"/>
                <a:ea typeface="仿宋" pitchFamily="49" charset="-122"/>
                <a:cs typeface="Consolas" pitchFamily="49" charset="0"/>
              </a:rPr>
              <a:t>的。</a:t>
            </a:r>
            <a:endParaRPr lang="en-US" altLang="zh-CN" sz="220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600"/>
              </a:spcBef>
              <a:buBlip>
                <a:blip r:embed="rId2"/>
              </a:buBlip>
            </a:pPr>
            <a:r>
              <a:rPr lang="zh-CN" altLang="zh-CN" sz="2200">
                <a:solidFill>
                  <a:srgbClr val="0000FF"/>
                </a:solidFill>
                <a:latin typeface="Consolas" pitchFamily="49" charset="0"/>
                <a:ea typeface="仿宋" pitchFamily="49" charset="-122"/>
                <a:cs typeface="Consolas" pitchFamily="49" charset="0"/>
              </a:rPr>
              <a:t>若图</a:t>
            </a:r>
            <a:r>
              <a:rPr lang="en-US" altLang="zh-CN" sz="2200">
                <a:solidFill>
                  <a:srgbClr val="0000FF"/>
                </a:solidFill>
                <a:latin typeface="Consolas" pitchFamily="49" charset="0"/>
                <a:ea typeface="仿宋" pitchFamily="49" charset="-122"/>
                <a:cs typeface="Consolas" pitchFamily="49" charset="0"/>
              </a:rPr>
              <a:t>G</a:t>
            </a:r>
            <a:r>
              <a:rPr lang="zh-CN" altLang="zh-CN" sz="2200">
                <a:solidFill>
                  <a:srgbClr val="0000FF"/>
                </a:solidFill>
                <a:latin typeface="Consolas" pitchFamily="49" charset="0"/>
                <a:ea typeface="仿宋" pitchFamily="49" charset="-122"/>
                <a:cs typeface="Consolas" pitchFamily="49" charset="0"/>
              </a:rPr>
              <a:t>中的任意两个顶点</a:t>
            </a:r>
            <a:r>
              <a:rPr lang="en-US" altLang="zh-CN" sz="2200" i="1">
                <a:solidFill>
                  <a:srgbClr val="0000FF"/>
                </a:solidFill>
                <a:latin typeface="Consolas" pitchFamily="49" charset="0"/>
                <a:ea typeface="仿宋" pitchFamily="49" charset="-122"/>
                <a:cs typeface="Consolas" pitchFamily="49" charset="0"/>
              </a:rPr>
              <a:t>i</a:t>
            </a:r>
            <a:r>
              <a:rPr lang="zh-CN" altLang="zh-CN" sz="2200">
                <a:solidFill>
                  <a:srgbClr val="0000FF"/>
                </a:solidFill>
                <a:latin typeface="Consolas" pitchFamily="49" charset="0"/>
                <a:ea typeface="仿宋" pitchFamily="49" charset="-122"/>
                <a:cs typeface="Consolas" pitchFamily="49" charset="0"/>
              </a:rPr>
              <a:t>和</a:t>
            </a:r>
            <a:r>
              <a:rPr lang="en-US" altLang="zh-CN" sz="2200" i="1">
                <a:solidFill>
                  <a:srgbClr val="0000FF"/>
                </a:solidFill>
                <a:latin typeface="Consolas" pitchFamily="49" charset="0"/>
                <a:ea typeface="仿宋" pitchFamily="49" charset="-122"/>
                <a:cs typeface="Consolas" pitchFamily="49" charset="0"/>
              </a:rPr>
              <a:t>j</a:t>
            </a:r>
            <a:r>
              <a:rPr lang="zh-CN" altLang="zh-CN" sz="2200">
                <a:solidFill>
                  <a:srgbClr val="0000FF"/>
                </a:solidFill>
                <a:latin typeface="Consolas" pitchFamily="49" charset="0"/>
                <a:ea typeface="仿宋" pitchFamily="49" charset="-122"/>
                <a:cs typeface="Consolas" pitchFamily="49" charset="0"/>
              </a:rPr>
              <a:t>都连通，即从顶点</a:t>
            </a:r>
            <a:r>
              <a:rPr lang="en-US" altLang="zh-CN" sz="2200" i="1">
                <a:solidFill>
                  <a:srgbClr val="0000FF"/>
                </a:solidFill>
                <a:latin typeface="Consolas" pitchFamily="49" charset="0"/>
                <a:ea typeface="仿宋" pitchFamily="49" charset="-122"/>
                <a:cs typeface="Consolas" pitchFamily="49" charset="0"/>
              </a:rPr>
              <a:t>i</a:t>
            </a:r>
            <a:r>
              <a:rPr lang="zh-CN" altLang="zh-CN" sz="2200">
                <a:solidFill>
                  <a:srgbClr val="0000FF"/>
                </a:solidFill>
                <a:latin typeface="Consolas" pitchFamily="49" charset="0"/>
                <a:ea typeface="仿宋" pitchFamily="49" charset="-122"/>
                <a:cs typeface="Consolas" pitchFamily="49" charset="0"/>
              </a:rPr>
              <a:t>到顶点</a:t>
            </a:r>
            <a:r>
              <a:rPr lang="en-US" altLang="zh-CN" sz="2200" i="1">
                <a:solidFill>
                  <a:srgbClr val="0000FF"/>
                </a:solidFill>
                <a:latin typeface="Consolas" pitchFamily="49" charset="0"/>
                <a:ea typeface="仿宋" pitchFamily="49" charset="-122"/>
                <a:cs typeface="Consolas" pitchFamily="49" charset="0"/>
              </a:rPr>
              <a:t>j</a:t>
            </a:r>
            <a:r>
              <a:rPr lang="zh-CN" altLang="zh-CN" sz="2200">
                <a:solidFill>
                  <a:srgbClr val="0000FF"/>
                </a:solidFill>
                <a:latin typeface="Consolas" pitchFamily="49" charset="0"/>
                <a:ea typeface="仿宋" pitchFamily="49" charset="-122"/>
                <a:cs typeface="Consolas" pitchFamily="49" charset="0"/>
              </a:rPr>
              <a:t>和从顶点</a:t>
            </a:r>
            <a:r>
              <a:rPr lang="en-US" altLang="zh-CN" sz="2200" i="1">
                <a:solidFill>
                  <a:srgbClr val="0000FF"/>
                </a:solidFill>
                <a:latin typeface="Consolas" pitchFamily="49" charset="0"/>
                <a:ea typeface="仿宋" pitchFamily="49" charset="-122"/>
                <a:cs typeface="Consolas" pitchFamily="49" charset="0"/>
              </a:rPr>
              <a:t>j</a:t>
            </a:r>
            <a:r>
              <a:rPr lang="zh-CN" altLang="zh-CN" sz="2200">
                <a:solidFill>
                  <a:srgbClr val="0000FF"/>
                </a:solidFill>
                <a:latin typeface="Consolas" pitchFamily="49" charset="0"/>
                <a:ea typeface="仿宋" pitchFamily="49" charset="-122"/>
                <a:cs typeface="Consolas" pitchFamily="49" charset="0"/>
              </a:rPr>
              <a:t>到顶点</a:t>
            </a:r>
            <a:r>
              <a:rPr lang="en-US" altLang="zh-CN" sz="2200" i="1">
                <a:solidFill>
                  <a:srgbClr val="0000FF"/>
                </a:solidFill>
                <a:latin typeface="Consolas" pitchFamily="49" charset="0"/>
                <a:ea typeface="仿宋" pitchFamily="49" charset="-122"/>
                <a:cs typeface="Consolas" pitchFamily="49" charset="0"/>
              </a:rPr>
              <a:t>i</a:t>
            </a:r>
            <a:r>
              <a:rPr lang="zh-CN" altLang="zh-CN" sz="2200">
                <a:solidFill>
                  <a:srgbClr val="0000FF"/>
                </a:solidFill>
                <a:latin typeface="Consolas" pitchFamily="49" charset="0"/>
                <a:ea typeface="仿宋" pitchFamily="49" charset="-122"/>
                <a:cs typeface="Consolas" pitchFamily="49" charset="0"/>
              </a:rPr>
              <a:t>都存在路径，则称图</a:t>
            </a:r>
            <a:r>
              <a:rPr lang="en-US" altLang="zh-CN" sz="2200">
                <a:solidFill>
                  <a:srgbClr val="0000FF"/>
                </a:solidFill>
                <a:latin typeface="Consolas" pitchFamily="49" charset="0"/>
                <a:ea typeface="仿宋" pitchFamily="49" charset="-122"/>
                <a:cs typeface="Consolas" pitchFamily="49" charset="0"/>
              </a:rPr>
              <a:t>G</a:t>
            </a:r>
            <a:r>
              <a:rPr lang="zh-CN" altLang="zh-CN" sz="2200">
                <a:solidFill>
                  <a:srgbClr val="0000FF"/>
                </a:solidFill>
                <a:latin typeface="Consolas" pitchFamily="49" charset="0"/>
                <a:ea typeface="仿宋" pitchFamily="49" charset="-122"/>
                <a:cs typeface="Consolas" pitchFamily="49" charset="0"/>
              </a:rPr>
              <a:t>是</a:t>
            </a:r>
            <a:r>
              <a:rPr lang="zh-CN" altLang="zh-CN" sz="2200">
                <a:solidFill>
                  <a:srgbClr val="FF0000"/>
                </a:solidFill>
                <a:latin typeface="Consolas" pitchFamily="49" charset="0"/>
                <a:ea typeface="仿宋" pitchFamily="49" charset="-122"/>
                <a:cs typeface="Consolas" pitchFamily="49" charset="0"/>
              </a:rPr>
              <a:t>强连通图</a:t>
            </a:r>
            <a:r>
              <a:rPr lang="zh-CN" altLang="zh-CN" sz="2200">
                <a:solidFill>
                  <a:srgbClr val="0000FF"/>
                </a:solidFill>
                <a:latin typeface="Consolas" pitchFamily="49" charset="0"/>
                <a:ea typeface="仿宋" pitchFamily="49" charset="-122"/>
                <a:cs typeface="Consolas" pitchFamily="49" charset="0"/>
              </a:rPr>
              <a:t>。</a:t>
            </a:r>
            <a:endParaRPr lang="en-US" altLang="zh-CN" sz="220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600"/>
              </a:spcBef>
              <a:buBlip>
                <a:blip r:embed="rId2"/>
              </a:buBlip>
            </a:pPr>
            <a:r>
              <a:rPr lang="zh-CN" altLang="zh-CN" sz="2200">
                <a:solidFill>
                  <a:srgbClr val="0000FF"/>
                </a:solidFill>
                <a:latin typeface="Consolas" pitchFamily="49" charset="0"/>
                <a:ea typeface="仿宋" pitchFamily="49" charset="-122"/>
                <a:cs typeface="Consolas" pitchFamily="49" charset="0"/>
              </a:rPr>
              <a:t>有向图</a:t>
            </a:r>
            <a:r>
              <a:rPr lang="en-US" altLang="zh-CN" sz="2200">
                <a:solidFill>
                  <a:srgbClr val="0000FF"/>
                </a:solidFill>
                <a:latin typeface="Consolas" pitchFamily="49" charset="0"/>
                <a:ea typeface="仿宋" pitchFamily="49" charset="-122"/>
                <a:cs typeface="Consolas" pitchFamily="49" charset="0"/>
              </a:rPr>
              <a:t>G</a:t>
            </a:r>
            <a:r>
              <a:rPr lang="zh-CN" altLang="zh-CN" sz="2200">
                <a:solidFill>
                  <a:srgbClr val="0000FF"/>
                </a:solidFill>
                <a:latin typeface="Consolas" pitchFamily="49" charset="0"/>
                <a:ea typeface="仿宋" pitchFamily="49" charset="-122"/>
                <a:cs typeface="Consolas" pitchFamily="49" charset="0"/>
              </a:rPr>
              <a:t>中的极大强连通子图称为</a:t>
            </a:r>
            <a:r>
              <a:rPr lang="en-US" altLang="zh-CN" sz="2200">
                <a:solidFill>
                  <a:srgbClr val="0000FF"/>
                </a:solidFill>
                <a:latin typeface="Consolas" pitchFamily="49" charset="0"/>
                <a:ea typeface="仿宋" pitchFamily="49" charset="-122"/>
                <a:cs typeface="Consolas" pitchFamily="49" charset="0"/>
              </a:rPr>
              <a:t>G</a:t>
            </a:r>
            <a:r>
              <a:rPr lang="zh-CN" altLang="zh-CN" sz="2200">
                <a:solidFill>
                  <a:srgbClr val="0000FF"/>
                </a:solidFill>
                <a:latin typeface="Consolas" pitchFamily="49" charset="0"/>
                <a:ea typeface="仿宋" pitchFamily="49" charset="-122"/>
                <a:cs typeface="Consolas" pitchFamily="49" charset="0"/>
              </a:rPr>
              <a:t>的</a:t>
            </a:r>
            <a:r>
              <a:rPr lang="zh-CN" altLang="zh-CN" sz="2200">
                <a:solidFill>
                  <a:srgbClr val="FF0000"/>
                </a:solidFill>
                <a:latin typeface="Consolas" pitchFamily="49" charset="0"/>
                <a:ea typeface="仿宋" pitchFamily="49" charset="-122"/>
                <a:cs typeface="Consolas" pitchFamily="49" charset="0"/>
              </a:rPr>
              <a:t>强连通分量</a:t>
            </a:r>
            <a:r>
              <a:rPr lang="zh-CN" altLang="zh-CN" sz="2200">
                <a:solidFill>
                  <a:srgbClr val="0000FF"/>
                </a:solidFill>
                <a:latin typeface="Consolas" pitchFamily="49" charset="0"/>
                <a:ea typeface="仿宋" pitchFamily="49" charset="-122"/>
                <a:cs typeface="Consolas" pitchFamily="49" charset="0"/>
              </a:rPr>
              <a:t>。</a:t>
            </a:r>
            <a:endParaRPr lang="en-US" altLang="zh-CN" sz="220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600"/>
              </a:spcBef>
              <a:buBlip>
                <a:blip r:embed="rId2"/>
              </a:buBlip>
            </a:pPr>
            <a:r>
              <a:rPr lang="zh-CN" altLang="zh-CN" sz="2200">
                <a:solidFill>
                  <a:srgbClr val="0000FF"/>
                </a:solidFill>
                <a:latin typeface="Consolas" pitchFamily="49" charset="0"/>
                <a:ea typeface="仿宋" pitchFamily="49" charset="-122"/>
                <a:cs typeface="Consolas" pitchFamily="49" charset="0"/>
              </a:rPr>
              <a:t>显然，强连通图只有一个强连通分量即本身，非强连通图有多个强连通分量。一般地单个顶点自身就是一个强连通分量。</a:t>
            </a:r>
          </a:p>
        </p:txBody>
      </p:sp>
      <p:sp>
        <p:nvSpPr>
          <p:cNvPr id="6170"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06" name="组合 105"/>
          <p:cNvGrpSpPr/>
          <p:nvPr/>
        </p:nvGrpSpPr>
        <p:grpSpPr>
          <a:xfrm>
            <a:off x="1285852" y="4234198"/>
            <a:ext cx="6382492" cy="1643074"/>
            <a:chOff x="857224" y="3714752"/>
            <a:chExt cx="6000792" cy="1643074"/>
          </a:xfrm>
        </p:grpSpPr>
        <p:sp>
          <p:nvSpPr>
            <p:cNvPr id="50" name="Oval 8"/>
            <p:cNvSpPr>
              <a:spLocks noChangeArrowheads="1"/>
            </p:cNvSpPr>
            <p:nvPr/>
          </p:nvSpPr>
          <p:spPr bwMode="auto">
            <a:xfrm>
              <a:off x="1590232" y="3730628"/>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51" name="Oval 7"/>
            <p:cNvSpPr>
              <a:spLocks noChangeArrowheads="1"/>
            </p:cNvSpPr>
            <p:nvPr/>
          </p:nvSpPr>
          <p:spPr bwMode="auto">
            <a:xfrm>
              <a:off x="3145099" y="4357695"/>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4</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2" name="Oval 6"/>
            <p:cNvSpPr>
              <a:spLocks noChangeArrowheads="1"/>
            </p:cNvSpPr>
            <p:nvPr/>
          </p:nvSpPr>
          <p:spPr bwMode="auto">
            <a:xfrm>
              <a:off x="2362889" y="4347489"/>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3</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3" name="Oval 5"/>
            <p:cNvSpPr>
              <a:spLocks noChangeArrowheads="1"/>
            </p:cNvSpPr>
            <p:nvPr/>
          </p:nvSpPr>
          <p:spPr bwMode="auto">
            <a:xfrm>
              <a:off x="857224" y="4347489"/>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0</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4" name="Oval 4"/>
            <p:cNvSpPr>
              <a:spLocks noChangeArrowheads="1"/>
            </p:cNvSpPr>
            <p:nvPr/>
          </p:nvSpPr>
          <p:spPr bwMode="auto">
            <a:xfrm>
              <a:off x="1589160" y="5004038"/>
              <a:ext cx="304348"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2</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cxnSp>
          <p:nvCxnSpPr>
            <p:cNvPr id="83" name="直接箭头连接符 82"/>
            <p:cNvCxnSpPr>
              <a:stCxn id="53" idx="7"/>
              <a:endCxn id="50" idx="2"/>
            </p:cNvCxnSpPr>
            <p:nvPr/>
          </p:nvCxnSpPr>
          <p:spPr>
            <a:xfrm rot="5400000" flipH="1" flipV="1">
              <a:off x="1107270" y="3916339"/>
              <a:ext cx="491778" cy="474145"/>
            </a:xfrm>
            <a:prstGeom prst="straightConnector1">
              <a:avLst/>
            </a:prstGeom>
            <a:ln w="19050">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85" name="直接箭头连接符 84"/>
            <p:cNvCxnSpPr>
              <a:stCxn id="50" idx="4"/>
              <a:endCxn id="54" idx="0"/>
            </p:cNvCxnSpPr>
            <p:nvPr/>
          </p:nvCxnSpPr>
          <p:spPr>
            <a:xfrm rot="5400000">
              <a:off x="1281792" y="4543959"/>
              <a:ext cx="919622" cy="537"/>
            </a:xfrm>
            <a:prstGeom prst="straightConnector1">
              <a:avLst/>
            </a:prstGeom>
            <a:ln w="19050">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87" name="直接箭头连接符 86"/>
            <p:cNvCxnSpPr>
              <a:stCxn id="54" idx="2"/>
              <a:endCxn id="53" idx="5"/>
            </p:cNvCxnSpPr>
            <p:nvPr/>
          </p:nvCxnSpPr>
          <p:spPr>
            <a:xfrm rot="10800000">
              <a:off x="1116088" y="4649466"/>
              <a:ext cx="473073" cy="531466"/>
            </a:xfrm>
            <a:prstGeom prst="straightConnector1">
              <a:avLst/>
            </a:prstGeom>
            <a:ln w="19050">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89" name="直接箭头连接符 88"/>
            <p:cNvCxnSpPr>
              <a:stCxn id="50" idx="6"/>
              <a:endCxn id="52" idx="1"/>
            </p:cNvCxnSpPr>
            <p:nvPr/>
          </p:nvCxnSpPr>
          <p:spPr>
            <a:xfrm>
              <a:off x="1893509" y="3907522"/>
              <a:ext cx="513794" cy="49177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91" name="直接箭头连接符 90"/>
            <p:cNvCxnSpPr>
              <a:stCxn id="52" idx="3"/>
              <a:endCxn id="54" idx="6"/>
            </p:cNvCxnSpPr>
            <p:nvPr/>
          </p:nvCxnSpPr>
          <p:spPr>
            <a:xfrm rot="5400000">
              <a:off x="1884673" y="4658302"/>
              <a:ext cx="531466" cy="51379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93" name="直接箭头连接符 92"/>
            <p:cNvCxnSpPr>
              <a:stCxn id="52" idx="6"/>
              <a:endCxn id="51" idx="2"/>
            </p:cNvCxnSpPr>
            <p:nvPr/>
          </p:nvCxnSpPr>
          <p:spPr>
            <a:xfrm>
              <a:off x="2666166" y="4524383"/>
              <a:ext cx="478933" cy="1020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94" name="Oval 8"/>
            <p:cNvSpPr>
              <a:spLocks noChangeArrowheads="1"/>
            </p:cNvSpPr>
            <p:nvPr/>
          </p:nvSpPr>
          <p:spPr bwMode="auto">
            <a:xfrm>
              <a:off x="4999872" y="3714752"/>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95" name="Oval 7"/>
            <p:cNvSpPr>
              <a:spLocks noChangeArrowheads="1"/>
            </p:cNvSpPr>
            <p:nvPr/>
          </p:nvSpPr>
          <p:spPr bwMode="auto">
            <a:xfrm>
              <a:off x="6554739" y="4341819"/>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4</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6" name="Oval 6"/>
            <p:cNvSpPr>
              <a:spLocks noChangeArrowheads="1"/>
            </p:cNvSpPr>
            <p:nvPr/>
          </p:nvSpPr>
          <p:spPr bwMode="auto">
            <a:xfrm>
              <a:off x="5772529" y="4331613"/>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3</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7" name="Oval 5"/>
            <p:cNvSpPr>
              <a:spLocks noChangeArrowheads="1"/>
            </p:cNvSpPr>
            <p:nvPr/>
          </p:nvSpPr>
          <p:spPr bwMode="auto">
            <a:xfrm>
              <a:off x="4266864" y="4331613"/>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0</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8" name="Oval 4"/>
            <p:cNvSpPr>
              <a:spLocks noChangeArrowheads="1"/>
            </p:cNvSpPr>
            <p:nvPr/>
          </p:nvSpPr>
          <p:spPr bwMode="auto">
            <a:xfrm>
              <a:off x="4998800" y="4988162"/>
              <a:ext cx="304348"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2</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cxnSp>
          <p:nvCxnSpPr>
            <p:cNvPr id="99" name="直接箭头连接符 98"/>
            <p:cNvCxnSpPr>
              <a:stCxn id="97" idx="7"/>
              <a:endCxn id="94" idx="2"/>
            </p:cNvCxnSpPr>
            <p:nvPr/>
          </p:nvCxnSpPr>
          <p:spPr>
            <a:xfrm rot="5400000" flipH="1" flipV="1">
              <a:off x="4516910" y="3900463"/>
              <a:ext cx="491778" cy="474145"/>
            </a:xfrm>
            <a:prstGeom prst="straightConnector1">
              <a:avLst/>
            </a:prstGeom>
            <a:ln w="19050">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100" name="直接箭头连接符 99"/>
            <p:cNvCxnSpPr>
              <a:stCxn id="94" idx="4"/>
              <a:endCxn id="98" idx="0"/>
            </p:cNvCxnSpPr>
            <p:nvPr/>
          </p:nvCxnSpPr>
          <p:spPr>
            <a:xfrm rot="5400000">
              <a:off x="4691432" y="4528083"/>
              <a:ext cx="919622" cy="537"/>
            </a:xfrm>
            <a:prstGeom prst="straightConnector1">
              <a:avLst/>
            </a:prstGeom>
            <a:ln w="19050">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101" name="直接箭头连接符 100"/>
            <p:cNvCxnSpPr>
              <a:stCxn id="98" idx="2"/>
              <a:endCxn id="97" idx="5"/>
            </p:cNvCxnSpPr>
            <p:nvPr/>
          </p:nvCxnSpPr>
          <p:spPr>
            <a:xfrm rot="10800000">
              <a:off x="4525728" y="4633590"/>
              <a:ext cx="473073" cy="531466"/>
            </a:xfrm>
            <a:prstGeom prst="straightConnector1">
              <a:avLst/>
            </a:prstGeom>
            <a:ln w="19050">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102" name="直接箭头连接符 101"/>
            <p:cNvCxnSpPr>
              <a:stCxn id="94" idx="6"/>
              <a:endCxn id="96" idx="1"/>
            </p:cNvCxnSpPr>
            <p:nvPr/>
          </p:nvCxnSpPr>
          <p:spPr>
            <a:xfrm>
              <a:off x="5303149" y="3891646"/>
              <a:ext cx="513794" cy="49177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03" name="直接箭头连接符 102"/>
            <p:cNvCxnSpPr>
              <a:stCxn id="96" idx="3"/>
              <a:endCxn id="98" idx="6"/>
            </p:cNvCxnSpPr>
            <p:nvPr/>
          </p:nvCxnSpPr>
          <p:spPr>
            <a:xfrm rot="5400000">
              <a:off x="5294313" y="4642426"/>
              <a:ext cx="531466" cy="51379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05" name="右箭头 104"/>
            <p:cNvSpPr/>
            <p:nvPr/>
          </p:nvSpPr>
          <p:spPr>
            <a:xfrm>
              <a:off x="3714744" y="4429132"/>
              <a:ext cx="357190"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p>
          </p:txBody>
        </p:sp>
      </p:grpSp>
      <p:sp>
        <p:nvSpPr>
          <p:cNvPr id="2" name="矩形 1">
            <a:extLst>
              <a:ext uri="{FF2B5EF4-FFF2-40B4-BE49-F238E27FC236}">
                <a16:creationId xmlns:a16="http://schemas.microsoft.com/office/drawing/2014/main" id="{781162F1-5A28-4989-B650-A671810D8141}"/>
              </a:ext>
            </a:extLst>
          </p:cNvPr>
          <p:cNvSpPr/>
          <p:nvPr/>
        </p:nvSpPr>
        <p:spPr>
          <a:xfrm>
            <a:off x="6372200" y="6165304"/>
            <a:ext cx="1224136" cy="423108"/>
          </a:xfrm>
          <a:prstGeom prst="rect">
            <a:avLst/>
          </a:prstGeom>
          <a:ln w="19050">
            <a:solidFill>
              <a:srgbClr val="0000FF"/>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r>
              <a:rPr lang="zh-CN" altLang="en-US" dirty="0">
                <a:solidFill>
                  <a:srgbClr val="0000FF"/>
                </a:solidFill>
              </a:rPr>
              <a:t>例题</a:t>
            </a:r>
            <a:r>
              <a:rPr lang="en-US" altLang="zh-CN" dirty="0">
                <a:solidFill>
                  <a:srgbClr val="0000FF"/>
                </a:solidFill>
              </a:rPr>
              <a:t>8.2</a:t>
            </a:r>
            <a:endParaRPr lang="zh-CN" altLang="en-US" dirty="0">
              <a:solidFill>
                <a:srgbClr val="0000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79512" y="322167"/>
            <a:ext cx="8784976" cy="1633396"/>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a:spAutoFit/>
          </a:bodyPr>
          <a:lstStyle/>
          <a:p>
            <a:pPr marL="342900" indent="-342900" algn="just">
              <a:lnSpc>
                <a:spcPct val="150000"/>
              </a:lnSpc>
              <a:spcBef>
                <a:spcPts val="600"/>
              </a:spcBef>
              <a:buBlip>
                <a:blip r:embed="rId2"/>
              </a:buBlip>
            </a:pPr>
            <a:r>
              <a:rPr lang="zh-CN" altLang="zh-CN" sz="2200" dirty="0">
                <a:solidFill>
                  <a:srgbClr val="0000FF"/>
                </a:solidFill>
                <a:latin typeface="Consolas" pitchFamily="49" charset="0"/>
                <a:ea typeface="仿宋" pitchFamily="49" charset="-122"/>
                <a:cs typeface="Consolas" pitchFamily="49" charset="0"/>
              </a:rPr>
              <a:t>图中每一条边都可以附有一个对应的数值，这种与边相关的数值称为</a:t>
            </a:r>
            <a:r>
              <a:rPr lang="zh-CN" altLang="zh-CN" sz="2200" dirty="0">
                <a:solidFill>
                  <a:srgbClr val="FF0000"/>
                </a:solidFill>
                <a:latin typeface="Consolas" pitchFamily="49" charset="0"/>
                <a:ea typeface="仿宋" pitchFamily="49" charset="-122"/>
                <a:cs typeface="Consolas" pitchFamily="49" charset="0"/>
              </a:rPr>
              <a:t>权</a:t>
            </a:r>
            <a:r>
              <a:rPr lang="zh-CN" altLang="zh-CN" sz="2200" dirty="0">
                <a:solidFill>
                  <a:srgbClr val="0000FF"/>
                </a:solidFill>
                <a:latin typeface="Consolas" pitchFamily="49" charset="0"/>
                <a:ea typeface="仿宋" pitchFamily="49" charset="-122"/>
                <a:cs typeface="Consolas" pitchFamily="49" charset="0"/>
              </a:rPr>
              <a:t>。权可以表示从一个顶点到另一个顶点的距离或花费的代价。</a:t>
            </a:r>
            <a:endParaRPr lang="en-US" altLang="zh-CN" sz="2200" dirty="0">
              <a:solidFill>
                <a:srgbClr val="0000FF"/>
              </a:solidFill>
              <a:latin typeface="Consolas" pitchFamily="49" charset="0"/>
              <a:ea typeface="仿宋" pitchFamily="49" charset="-122"/>
              <a:cs typeface="Consolas" pitchFamily="49" charset="0"/>
            </a:endParaRPr>
          </a:p>
          <a:p>
            <a:pPr marL="342900" indent="-342900" algn="just">
              <a:lnSpc>
                <a:spcPct val="150000"/>
              </a:lnSpc>
              <a:spcBef>
                <a:spcPts val="600"/>
              </a:spcBef>
              <a:buBlip>
                <a:blip r:embed="rId2"/>
              </a:buBlip>
            </a:pPr>
            <a:r>
              <a:rPr lang="zh-CN" altLang="zh-CN" sz="2200" dirty="0">
                <a:solidFill>
                  <a:srgbClr val="0000FF"/>
                </a:solidFill>
                <a:latin typeface="Consolas" pitchFamily="49" charset="0"/>
                <a:ea typeface="仿宋" pitchFamily="49" charset="-122"/>
                <a:cs typeface="Consolas" pitchFamily="49" charset="0"/>
              </a:rPr>
              <a:t>边上带有权的图称为带权图，也称作</a:t>
            </a:r>
            <a:r>
              <a:rPr lang="zh-CN" altLang="zh-CN" sz="2200" dirty="0">
                <a:solidFill>
                  <a:srgbClr val="FF0000"/>
                </a:solidFill>
                <a:latin typeface="Consolas" pitchFamily="49" charset="0"/>
                <a:ea typeface="仿宋" pitchFamily="49" charset="-122"/>
                <a:cs typeface="Consolas" pitchFamily="49" charset="0"/>
              </a:rPr>
              <a:t>网</a:t>
            </a:r>
            <a:r>
              <a:rPr lang="zh-CN" altLang="zh-CN" sz="2200" dirty="0">
                <a:solidFill>
                  <a:srgbClr val="0000FF"/>
                </a:solidFill>
                <a:latin typeface="Consolas" pitchFamily="49" charset="0"/>
                <a:ea typeface="仿宋" pitchFamily="49" charset="-122"/>
                <a:cs typeface="Consolas" pitchFamily="49" charset="0"/>
              </a:rPr>
              <a:t>。</a:t>
            </a:r>
          </a:p>
        </p:txBody>
      </p:sp>
      <p:sp>
        <p:nvSpPr>
          <p:cNvPr id="513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5" name="组合 34"/>
          <p:cNvGrpSpPr/>
          <p:nvPr/>
        </p:nvGrpSpPr>
        <p:grpSpPr>
          <a:xfrm>
            <a:off x="2915816" y="2492896"/>
            <a:ext cx="2694665" cy="1764845"/>
            <a:chOff x="2224535" y="2510284"/>
            <a:chExt cx="2694665" cy="1764845"/>
          </a:xfrm>
        </p:grpSpPr>
        <p:sp>
          <p:nvSpPr>
            <p:cNvPr id="5136" name="Freeform 16"/>
            <p:cNvSpPr>
              <a:spLocks/>
            </p:cNvSpPr>
            <p:nvPr/>
          </p:nvSpPr>
          <p:spPr bwMode="auto">
            <a:xfrm>
              <a:off x="3210998" y="3587899"/>
              <a:ext cx="412066" cy="407847"/>
            </a:xfrm>
            <a:custGeom>
              <a:avLst/>
              <a:gdLst/>
              <a:ahLst/>
              <a:cxnLst>
                <a:cxn ang="0">
                  <a:pos x="0" y="327"/>
                </a:cxn>
                <a:cxn ang="0">
                  <a:pos x="330" y="0"/>
                </a:cxn>
              </a:cxnLst>
              <a:rect l="0" t="0" r="r" b="b"/>
              <a:pathLst>
                <a:path w="330" h="327">
                  <a:moveTo>
                    <a:pt x="0" y="327"/>
                  </a:moveTo>
                  <a:lnTo>
                    <a:pt x="330"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135" name="Freeform 15"/>
            <p:cNvSpPr>
              <a:spLocks/>
            </p:cNvSpPr>
            <p:nvPr/>
          </p:nvSpPr>
          <p:spPr bwMode="auto">
            <a:xfrm>
              <a:off x="2521723" y="3600371"/>
              <a:ext cx="418310" cy="349227"/>
            </a:xfrm>
            <a:custGeom>
              <a:avLst/>
              <a:gdLst/>
              <a:ahLst/>
              <a:cxnLst>
                <a:cxn ang="0">
                  <a:pos x="0" y="0"/>
                </a:cxn>
                <a:cxn ang="0">
                  <a:pos x="335" y="280"/>
                </a:cxn>
              </a:cxnLst>
              <a:rect l="0" t="0" r="r" b="b"/>
              <a:pathLst>
                <a:path w="335" h="280">
                  <a:moveTo>
                    <a:pt x="0" y="0"/>
                  </a:moveTo>
                  <a:lnTo>
                    <a:pt x="335" y="28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134" name="Freeform 14"/>
            <p:cNvSpPr>
              <a:spLocks/>
            </p:cNvSpPr>
            <p:nvPr/>
          </p:nvSpPr>
          <p:spPr bwMode="auto">
            <a:xfrm>
              <a:off x="3209429" y="2787171"/>
              <a:ext cx="437040" cy="452748"/>
            </a:xfrm>
            <a:custGeom>
              <a:avLst/>
              <a:gdLst/>
              <a:ahLst/>
              <a:cxnLst>
                <a:cxn ang="0">
                  <a:pos x="0" y="0"/>
                </a:cxn>
                <a:cxn ang="0">
                  <a:pos x="350" y="363"/>
                </a:cxn>
              </a:cxnLst>
              <a:rect l="0" t="0" r="r" b="b"/>
              <a:pathLst>
                <a:path w="350" h="363">
                  <a:moveTo>
                    <a:pt x="0" y="0"/>
                  </a:moveTo>
                  <a:lnTo>
                    <a:pt x="350" y="363"/>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133" name="Oval 13"/>
            <p:cNvSpPr>
              <a:spLocks noChangeArrowheads="1"/>
            </p:cNvSpPr>
            <p:nvPr/>
          </p:nvSpPr>
          <p:spPr bwMode="auto">
            <a:xfrm>
              <a:off x="2861365" y="2510284"/>
              <a:ext cx="353378" cy="3891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5132" name="Oval 12"/>
            <p:cNvSpPr>
              <a:spLocks noChangeArrowheads="1"/>
            </p:cNvSpPr>
            <p:nvPr/>
          </p:nvSpPr>
          <p:spPr bwMode="auto">
            <a:xfrm>
              <a:off x="2224535" y="3266111"/>
              <a:ext cx="353378" cy="3891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5131" name="Oval 11"/>
            <p:cNvSpPr>
              <a:spLocks noChangeArrowheads="1"/>
            </p:cNvSpPr>
            <p:nvPr/>
          </p:nvSpPr>
          <p:spPr bwMode="auto">
            <a:xfrm>
              <a:off x="2892583" y="3887237"/>
              <a:ext cx="353378" cy="3878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5130" name="Oval 10"/>
            <p:cNvSpPr>
              <a:spLocks noChangeArrowheads="1"/>
            </p:cNvSpPr>
            <p:nvPr/>
          </p:nvSpPr>
          <p:spPr bwMode="auto">
            <a:xfrm>
              <a:off x="3535656" y="3247403"/>
              <a:ext cx="353378" cy="3891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5129" name="Oval 9"/>
            <p:cNvSpPr>
              <a:spLocks noChangeArrowheads="1"/>
            </p:cNvSpPr>
            <p:nvPr/>
          </p:nvSpPr>
          <p:spPr bwMode="auto">
            <a:xfrm>
              <a:off x="4565822" y="3284820"/>
              <a:ext cx="353378" cy="3878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5128" name="Freeform 8"/>
            <p:cNvSpPr>
              <a:spLocks/>
            </p:cNvSpPr>
            <p:nvPr/>
          </p:nvSpPr>
          <p:spPr bwMode="auto">
            <a:xfrm>
              <a:off x="2514231" y="2815858"/>
              <a:ext cx="393336" cy="460231"/>
            </a:xfrm>
            <a:custGeom>
              <a:avLst/>
              <a:gdLst/>
              <a:ahLst/>
              <a:cxnLst>
                <a:cxn ang="0">
                  <a:pos x="0" y="369"/>
                </a:cxn>
                <a:cxn ang="0">
                  <a:pos x="315" y="0"/>
                </a:cxn>
              </a:cxnLst>
              <a:rect l="0" t="0" r="r" b="b"/>
              <a:pathLst>
                <a:path w="315" h="369">
                  <a:moveTo>
                    <a:pt x="0" y="369"/>
                  </a:moveTo>
                  <a:lnTo>
                    <a:pt x="315"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127" name="Line 7"/>
            <p:cNvSpPr>
              <a:spLocks noChangeShapeType="1"/>
            </p:cNvSpPr>
            <p:nvPr/>
          </p:nvSpPr>
          <p:spPr bwMode="auto">
            <a:xfrm flipV="1">
              <a:off x="3895278" y="3451950"/>
              <a:ext cx="668047" cy="7483"/>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126" name="Text Box 6"/>
            <p:cNvSpPr txBox="1">
              <a:spLocks noChangeArrowheads="1"/>
            </p:cNvSpPr>
            <p:nvPr/>
          </p:nvSpPr>
          <p:spPr bwMode="auto">
            <a:xfrm>
              <a:off x="3366909" y="3793011"/>
              <a:ext cx="273462"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9</a:t>
              </a:r>
            </a:p>
          </p:txBody>
        </p:sp>
        <p:sp>
          <p:nvSpPr>
            <p:cNvPr id="5125" name="Text Box 5"/>
            <p:cNvSpPr txBox="1">
              <a:spLocks noChangeArrowheads="1"/>
            </p:cNvSpPr>
            <p:nvPr/>
          </p:nvSpPr>
          <p:spPr bwMode="auto">
            <a:xfrm>
              <a:off x="2433066" y="3692667"/>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5</a:t>
              </a:r>
            </a:p>
          </p:txBody>
        </p:sp>
        <p:sp>
          <p:nvSpPr>
            <p:cNvPr id="5124" name="Text Box 4"/>
            <p:cNvSpPr txBox="1">
              <a:spLocks noChangeArrowheads="1"/>
            </p:cNvSpPr>
            <p:nvPr/>
          </p:nvSpPr>
          <p:spPr bwMode="auto">
            <a:xfrm>
              <a:off x="2448370" y="2849422"/>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8</a:t>
              </a:r>
            </a:p>
          </p:txBody>
        </p:sp>
        <p:sp>
          <p:nvSpPr>
            <p:cNvPr id="5123" name="Text Box 3"/>
            <p:cNvSpPr txBox="1">
              <a:spLocks noChangeArrowheads="1"/>
            </p:cNvSpPr>
            <p:nvPr/>
          </p:nvSpPr>
          <p:spPr bwMode="auto">
            <a:xfrm>
              <a:off x="3417960" y="2757237"/>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3</a:t>
              </a:r>
            </a:p>
          </p:txBody>
        </p:sp>
        <p:sp>
          <p:nvSpPr>
            <p:cNvPr id="5122" name="Text Box 2"/>
            <p:cNvSpPr txBox="1">
              <a:spLocks noChangeArrowheads="1"/>
            </p:cNvSpPr>
            <p:nvPr/>
          </p:nvSpPr>
          <p:spPr bwMode="auto">
            <a:xfrm>
              <a:off x="4090218" y="3138893"/>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6</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764704"/>
            <a:ext cx="3143272"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z="2800">
                <a:latin typeface="Consolas" pitchFamily="49" charset="0"/>
                <a:ea typeface="微软雅黑" pitchFamily="34" charset="-122"/>
                <a:cs typeface="Consolas" pitchFamily="49" charset="0"/>
              </a:rPr>
              <a:t>8.2.1 </a:t>
            </a:r>
            <a:r>
              <a:rPr lang="zh-CN" altLang="zh-CN" sz="2800">
                <a:latin typeface="Consolas" pitchFamily="49" charset="0"/>
                <a:ea typeface="微软雅黑" pitchFamily="34" charset="-122"/>
                <a:cs typeface="Consolas" pitchFamily="49" charset="0"/>
              </a:rPr>
              <a:t>邻接矩阵</a:t>
            </a:r>
            <a:endParaRPr lang="zh-CN" altLang="zh-CN" sz="280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41" name="TextBox 40"/>
          <p:cNvSpPr txBox="1"/>
          <p:nvPr/>
        </p:nvSpPr>
        <p:spPr>
          <a:xfrm>
            <a:off x="2555776" y="103745"/>
            <a:ext cx="3714776" cy="5847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32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8.2 </a:t>
            </a:r>
            <a:r>
              <a:rPr lang="zh-CN" altLang="zh-CN" sz="32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图的存储结构</a:t>
            </a:r>
            <a:endParaRPr lang="zh-CN" altLang="en-US" sz="32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42" name="TextBox 41"/>
          <p:cNvSpPr txBox="1"/>
          <p:nvPr/>
        </p:nvSpPr>
        <p:spPr>
          <a:xfrm>
            <a:off x="251520" y="1436124"/>
            <a:ext cx="2786082"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1. </a:t>
            </a:r>
            <a:r>
              <a:rPr lang="zh-CN" altLang="zh-CN" sz="2000">
                <a:latin typeface="Consolas" pitchFamily="49" charset="0"/>
                <a:ea typeface="微软雅黑" pitchFamily="34" charset="-122"/>
                <a:cs typeface="Consolas" pitchFamily="49" charset="0"/>
              </a:rPr>
              <a:t>邻接矩阵存储方法</a:t>
            </a:r>
            <a:endParaRPr lang="zh-CN" altLang="zh-CN" sz="2000">
              <a:solidFill>
                <a:schemeClr val="bg1"/>
              </a:solidFill>
              <a:latin typeface="Consolas" pitchFamily="49" charset="0"/>
              <a:ea typeface="微软雅黑" pitchFamily="34" charset="-122"/>
              <a:cs typeface="Consolas" pitchFamily="49" charset="0"/>
            </a:endParaRPr>
          </a:p>
        </p:txBody>
      </p:sp>
      <p:sp>
        <p:nvSpPr>
          <p:cNvPr id="43" name="TextBox 42"/>
          <p:cNvSpPr txBox="1"/>
          <p:nvPr/>
        </p:nvSpPr>
        <p:spPr>
          <a:xfrm>
            <a:off x="107504" y="1856903"/>
            <a:ext cx="8712968" cy="1556452"/>
          </a:xfrm>
          <a:prstGeom prst="rect">
            <a:avLst/>
          </a:prstGeom>
          <a:noFill/>
        </p:spPr>
        <p:txBody>
          <a:bodyPr wrap="square" rtlCol="0">
            <a:spAutoFit/>
          </a:bodyPr>
          <a:lstStyle/>
          <a:p>
            <a:pPr algn="l">
              <a:lnSpc>
                <a:spcPct val="150000"/>
              </a:lnSpc>
              <a:spcBef>
                <a:spcPts val="0"/>
              </a:spcBef>
            </a:pPr>
            <a:r>
              <a:rPr lang="zh-CN" altLang="zh-CN" sz="2200" dirty="0">
                <a:solidFill>
                  <a:srgbClr val="FF0000"/>
                </a:solidFill>
                <a:latin typeface="Consolas" pitchFamily="49" charset="0"/>
                <a:ea typeface="仿宋" pitchFamily="49" charset="-122"/>
                <a:cs typeface="Consolas" pitchFamily="49" charset="0"/>
              </a:rPr>
              <a:t>邻接矩阵</a:t>
            </a:r>
            <a:r>
              <a:rPr lang="zh-CN" altLang="zh-CN" sz="2200" dirty="0">
                <a:solidFill>
                  <a:srgbClr val="0000FF"/>
                </a:solidFill>
                <a:latin typeface="Consolas" pitchFamily="49" charset="0"/>
                <a:ea typeface="仿宋" pitchFamily="49" charset="-122"/>
                <a:cs typeface="Consolas" pitchFamily="49" charset="0"/>
              </a:rPr>
              <a:t>是表示顶点之间邻接关系的矩阵。设</a:t>
            </a:r>
            <a:r>
              <a:rPr lang="en-US" altLang="zh-CN" sz="2200" dirty="0">
                <a:solidFill>
                  <a:srgbClr val="0000FF"/>
                </a:solidFill>
                <a:latin typeface="Consolas" pitchFamily="49" charset="0"/>
                <a:ea typeface="仿宋" pitchFamily="49" charset="-122"/>
                <a:cs typeface="Consolas" pitchFamily="49" charset="0"/>
              </a:rPr>
              <a:t>G=(V</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E)</a:t>
            </a:r>
            <a:r>
              <a:rPr lang="zh-CN" altLang="zh-CN" sz="2200" dirty="0">
                <a:solidFill>
                  <a:srgbClr val="0000FF"/>
                </a:solidFill>
                <a:latin typeface="Consolas" pitchFamily="49" charset="0"/>
                <a:ea typeface="仿宋" pitchFamily="49" charset="-122"/>
                <a:cs typeface="Consolas" pitchFamily="49" charset="0"/>
              </a:rPr>
              <a:t>是含有</a:t>
            </a:r>
            <a:r>
              <a:rPr lang="en-US" altLang="zh-CN" sz="2200" i="1" dirty="0">
                <a:solidFill>
                  <a:srgbClr val="0000FF"/>
                </a:solidFill>
                <a:latin typeface="Consolas" pitchFamily="49" charset="0"/>
                <a:ea typeface="仿宋" pitchFamily="49" charset="-122"/>
                <a:cs typeface="Consolas" pitchFamily="49" charset="0"/>
              </a:rPr>
              <a:t>n</a:t>
            </a:r>
            <a:r>
              <a:rPr lang="zh-CN" altLang="zh-CN" sz="2200" dirty="0">
                <a:solidFill>
                  <a:srgbClr val="0000FF"/>
                </a:solidFill>
                <a:latin typeface="Consolas" pitchFamily="49" charset="0"/>
                <a:ea typeface="仿宋" pitchFamily="49" charset="-122"/>
                <a:cs typeface="Consolas" pitchFamily="49" charset="0"/>
              </a:rPr>
              <a:t>（设</a:t>
            </a:r>
            <a:r>
              <a:rPr lang="en-US" altLang="zh-CN" sz="2200" i="1" dirty="0">
                <a:solidFill>
                  <a:srgbClr val="0000FF"/>
                </a:solidFill>
                <a:latin typeface="Consolas" pitchFamily="49" charset="0"/>
                <a:ea typeface="仿宋" pitchFamily="49" charset="-122"/>
                <a:cs typeface="Consolas" pitchFamily="49" charset="0"/>
              </a:rPr>
              <a:t>n</a:t>
            </a:r>
            <a:r>
              <a:rPr lang="en-US" altLang="zh-CN" sz="2200" dirty="0">
                <a:solidFill>
                  <a:srgbClr val="0000FF"/>
                </a:solidFill>
                <a:latin typeface="Consolas" pitchFamily="49" charset="0"/>
                <a:ea typeface="仿宋" pitchFamily="49" charset="-122"/>
                <a:cs typeface="Consolas" pitchFamily="49" charset="0"/>
              </a:rPr>
              <a:t>&gt;0</a:t>
            </a:r>
            <a:r>
              <a:rPr lang="zh-CN" altLang="zh-CN" sz="2200" dirty="0">
                <a:solidFill>
                  <a:srgbClr val="0000FF"/>
                </a:solidFill>
                <a:latin typeface="Consolas" pitchFamily="49" charset="0"/>
                <a:ea typeface="仿宋" pitchFamily="49" charset="-122"/>
                <a:cs typeface="Consolas" pitchFamily="49" charset="0"/>
              </a:rPr>
              <a:t>）个顶点的图，各顶点的编号为</a:t>
            </a:r>
            <a:r>
              <a:rPr lang="en-US" altLang="zh-CN" sz="2200" dirty="0">
                <a:solidFill>
                  <a:srgbClr val="0000FF"/>
                </a:solidFill>
                <a:latin typeface="Consolas" pitchFamily="49" charset="0"/>
                <a:ea typeface="仿宋" pitchFamily="49" charset="-122"/>
                <a:cs typeface="Consolas" pitchFamily="49" charset="0"/>
              </a:rPr>
              <a:t>0</a:t>
            </a:r>
            <a:r>
              <a:rPr lang="zh-CN" altLang="zh-CN" sz="2200" dirty="0">
                <a:solidFill>
                  <a:srgbClr val="0000FF"/>
                </a:solidFill>
                <a:latin typeface="Consolas" pitchFamily="49" charset="0"/>
                <a:ea typeface="仿宋" pitchFamily="49" charset="-122"/>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n</a:t>
            </a:r>
            <a:r>
              <a:rPr lang="en-US" altLang="zh-CN" sz="2200" dirty="0">
                <a:solidFill>
                  <a:srgbClr val="0000FF"/>
                </a:solidFill>
                <a:latin typeface="Consolas" pitchFamily="49" charset="0"/>
                <a:ea typeface="仿宋" pitchFamily="49" charset="-122"/>
                <a:cs typeface="Consolas" pitchFamily="49" charset="0"/>
              </a:rPr>
              <a:t>-1</a:t>
            </a:r>
            <a:r>
              <a:rPr lang="zh-CN" altLang="zh-CN" sz="2200" dirty="0">
                <a:solidFill>
                  <a:srgbClr val="0000FF"/>
                </a:solidFill>
                <a:latin typeface="Consolas" pitchFamily="49" charset="0"/>
                <a:ea typeface="仿宋" pitchFamily="49" charset="-122"/>
                <a:cs typeface="Consolas" pitchFamily="49" charset="0"/>
              </a:rPr>
              <a:t>，则</a:t>
            </a:r>
            <a:r>
              <a:rPr lang="en-US" altLang="zh-CN" sz="2200" dirty="0">
                <a:solidFill>
                  <a:srgbClr val="0000FF"/>
                </a:solidFill>
                <a:latin typeface="Consolas" pitchFamily="49" charset="0"/>
                <a:ea typeface="仿宋" pitchFamily="49" charset="-122"/>
                <a:cs typeface="Consolas" pitchFamily="49" charset="0"/>
              </a:rPr>
              <a:t>G</a:t>
            </a:r>
            <a:r>
              <a:rPr lang="zh-CN" altLang="zh-CN" sz="2200" dirty="0">
                <a:solidFill>
                  <a:srgbClr val="0000FF"/>
                </a:solidFill>
                <a:latin typeface="Consolas" pitchFamily="49" charset="0"/>
                <a:ea typeface="仿宋" pitchFamily="49" charset="-122"/>
                <a:cs typeface="Consolas" pitchFamily="49" charset="0"/>
              </a:rPr>
              <a:t>的邻接矩阵数组</a:t>
            </a:r>
            <a:r>
              <a:rPr lang="en-US" altLang="zh-CN" sz="2200" dirty="0">
                <a:solidFill>
                  <a:srgbClr val="0000FF"/>
                </a:solidFill>
                <a:latin typeface="Consolas" pitchFamily="49" charset="0"/>
                <a:ea typeface="仿宋" pitchFamily="49" charset="-122"/>
                <a:cs typeface="Consolas" pitchFamily="49" charset="0"/>
              </a:rPr>
              <a:t>A</a:t>
            </a:r>
            <a:r>
              <a:rPr lang="zh-CN" altLang="zh-CN" sz="2200" dirty="0">
                <a:solidFill>
                  <a:srgbClr val="0000FF"/>
                </a:solidFill>
                <a:latin typeface="Consolas" pitchFamily="49" charset="0"/>
                <a:ea typeface="仿宋" pitchFamily="49" charset="-122"/>
                <a:cs typeface="Consolas" pitchFamily="49" charset="0"/>
              </a:rPr>
              <a:t>是</a:t>
            </a:r>
            <a:r>
              <a:rPr lang="en-US" altLang="zh-CN" sz="2200" i="1" dirty="0">
                <a:solidFill>
                  <a:srgbClr val="0000FF"/>
                </a:solidFill>
                <a:latin typeface="Consolas" pitchFamily="49" charset="0"/>
                <a:ea typeface="仿宋" pitchFamily="49" charset="-122"/>
                <a:cs typeface="Consolas" pitchFamily="49" charset="0"/>
              </a:rPr>
              <a:t>n</a:t>
            </a:r>
            <a:r>
              <a:rPr lang="zh-CN" altLang="zh-CN" sz="2200" dirty="0">
                <a:solidFill>
                  <a:srgbClr val="0000FF"/>
                </a:solidFill>
                <a:latin typeface="Consolas" pitchFamily="49" charset="0"/>
                <a:ea typeface="仿宋" pitchFamily="49" charset="-122"/>
                <a:cs typeface="Consolas" pitchFamily="49" charset="0"/>
              </a:rPr>
              <a:t>阶方阵</a:t>
            </a:r>
            <a:r>
              <a:rPr lang="zh-CN" altLang="en-US" sz="2200" dirty="0">
                <a:solidFill>
                  <a:srgbClr val="0000FF"/>
                </a:solidFill>
                <a:latin typeface="Consolas" pitchFamily="49" charset="0"/>
                <a:ea typeface="仿宋" pitchFamily="49" charset="-122"/>
                <a:cs typeface="Consolas" pitchFamily="49" charset="0"/>
              </a:rPr>
              <a:t>。</a:t>
            </a:r>
          </a:p>
        </p:txBody>
      </p:sp>
      <p:sp>
        <p:nvSpPr>
          <p:cNvPr id="6" name="TextBox 4">
            <a:extLst>
              <a:ext uri="{FF2B5EF4-FFF2-40B4-BE49-F238E27FC236}">
                <a16:creationId xmlns:a16="http://schemas.microsoft.com/office/drawing/2014/main" id="{4123D5CE-F219-49C4-81B3-3798599D3C43}"/>
              </a:ext>
            </a:extLst>
          </p:cNvPr>
          <p:cNvSpPr txBox="1"/>
          <p:nvPr/>
        </p:nvSpPr>
        <p:spPr>
          <a:xfrm>
            <a:off x="438876" y="3584167"/>
            <a:ext cx="3357586" cy="400110"/>
          </a:xfrm>
          <a:prstGeom prst="rect">
            <a:avLst/>
          </a:prstGeom>
          <a:noFill/>
        </p:spPr>
        <p:txBody>
          <a:bodyPr wrap="square" rtlCol="0">
            <a:spAutoFit/>
          </a:bodyPr>
          <a:lstStyle/>
          <a:p>
            <a:pPr algn="l">
              <a:lnSpc>
                <a:spcPct val="100000"/>
              </a:lnSpc>
              <a:spcBef>
                <a:spcPts val="0"/>
              </a:spcBef>
            </a:pP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）如果</a:t>
            </a:r>
            <a:r>
              <a:rPr lang="en-US" altLang="zh-CN" sz="2000" dirty="0">
                <a:solidFill>
                  <a:srgbClr val="0000FF"/>
                </a:solidFill>
                <a:latin typeface="Consolas" pitchFamily="49" charset="0"/>
                <a:ea typeface="楷体" pitchFamily="49" charset="-122"/>
                <a:cs typeface="Consolas" pitchFamily="49" charset="0"/>
              </a:rPr>
              <a:t>G</a:t>
            </a:r>
            <a:r>
              <a:rPr lang="zh-CN" altLang="zh-CN" sz="2000" dirty="0">
                <a:solidFill>
                  <a:srgbClr val="0000FF"/>
                </a:solidFill>
                <a:latin typeface="Consolas" pitchFamily="49" charset="0"/>
                <a:ea typeface="楷体" pitchFamily="49" charset="-122"/>
                <a:cs typeface="Consolas" pitchFamily="49" charset="0"/>
              </a:rPr>
              <a:t>是</a:t>
            </a:r>
            <a:r>
              <a:rPr lang="zh-CN" altLang="zh-CN" sz="2000" dirty="0">
                <a:solidFill>
                  <a:srgbClr val="FF0000"/>
                </a:solidFill>
                <a:latin typeface="Consolas" pitchFamily="49" charset="0"/>
                <a:ea typeface="楷体" pitchFamily="49" charset="-122"/>
                <a:cs typeface="Consolas" pitchFamily="49" charset="0"/>
              </a:rPr>
              <a:t>不带权图</a:t>
            </a:r>
            <a:r>
              <a:rPr lang="zh-CN" altLang="zh-CN" sz="2000" dirty="0">
                <a:solidFill>
                  <a:srgbClr val="0000FF"/>
                </a:solidFill>
                <a:latin typeface="Consolas" pitchFamily="49" charset="0"/>
                <a:ea typeface="楷体" pitchFamily="49" charset="-122"/>
                <a:cs typeface="Consolas" pitchFamily="49" charset="0"/>
              </a:rPr>
              <a:t>，则：</a:t>
            </a:r>
          </a:p>
        </p:txBody>
      </p:sp>
      <p:sp>
        <p:nvSpPr>
          <p:cNvPr id="7" name="Rectangle 7">
            <a:extLst>
              <a:ext uri="{FF2B5EF4-FFF2-40B4-BE49-F238E27FC236}">
                <a16:creationId xmlns:a16="http://schemas.microsoft.com/office/drawing/2014/main" id="{C20FE091-9B6E-4ABE-A15E-5333354FF63F}"/>
              </a:ext>
            </a:extLst>
          </p:cNvPr>
          <p:cNvSpPr>
            <a:spLocks noChangeArrowheads="1"/>
          </p:cNvSpPr>
          <p:nvPr/>
        </p:nvSpPr>
        <p:spPr bwMode="auto">
          <a:xfrm>
            <a:off x="-575326" y="2505091"/>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5">
            <a:extLst>
              <a:ext uri="{FF2B5EF4-FFF2-40B4-BE49-F238E27FC236}">
                <a16:creationId xmlns:a16="http://schemas.microsoft.com/office/drawing/2014/main" id="{A2A2737A-E1F2-4FE8-9F66-D08A6727A2D3}"/>
              </a:ext>
            </a:extLst>
          </p:cNvPr>
          <p:cNvSpPr>
            <a:spLocks noChangeArrowheads="1"/>
          </p:cNvSpPr>
          <p:nvPr/>
        </p:nvSpPr>
        <p:spPr bwMode="auto">
          <a:xfrm>
            <a:off x="1253362" y="4197648"/>
            <a:ext cx="1118207" cy="36384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9" name="Rectangle 4">
            <a:extLst>
              <a:ext uri="{FF2B5EF4-FFF2-40B4-BE49-F238E27FC236}">
                <a16:creationId xmlns:a16="http://schemas.microsoft.com/office/drawing/2014/main" id="{49F8CCDD-3B02-4F92-AEB5-9D37B785DF15}"/>
              </a:ext>
            </a:extLst>
          </p:cNvPr>
          <p:cNvSpPr>
            <a:spLocks noChangeArrowheads="1"/>
          </p:cNvSpPr>
          <p:nvPr/>
        </p:nvSpPr>
        <p:spPr bwMode="auto">
          <a:xfrm>
            <a:off x="2751403" y="3963360"/>
            <a:ext cx="4888273" cy="36384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1   </a:t>
            </a:r>
            <a:r>
              <a:rPr kumimoji="0" lang="zh-CN" altLang="en-US" sz="1800" i="0" u="none" strike="noStrike" cap="none" normalizeH="0" baseline="0" dirty="0">
                <a:ln>
                  <a:noFill/>
                </a:ln>
                <a:solidFill>
                  <a:schemeClr val="tx1"/>
                </a:solidFill>
                <a:effectLst/>
                <a:latin typeface="Consolas" pitchFamily="49" charset="0"/>
                <a:ea typeface="仿宋" pitchFamily="49" charset="-122"/>
                <a:cs typeface="Consolas" pitchFamily="49" charset="0"/>
              </a:rPr>
              <a:t>若</a:t>
            </a:r>
            <a:r>
              <a:rPr kumimoji="0" lang="en-US" altLang="zh-CN" sz="1800" i="0" u="none" strike="noStrike" cap="none" normalizeH="0" baseline="0" dirty="0">
                <a:ln>
                  <a:noFill/>
                </a:ln>
                <a:solidFill>
                  <a:schemeClr val="tx1"/>
                </a:solidFill>
                <a:effectLst/>
                <a:latin typeface="Consolas" pitchFamily="49" charset="0"/>
                <a:ea typeface="仿宋" pitchFamily="49" charset="-122"/>
                <a:cs typeface="Consolas" pitchFamily="49" charset="0"/>
              </a:rPr>
              <a:t>(</a:t>
            </a:r>
            <a:r>
              <a:rPr kumimoji="0" lang="en-US" altLang="zh-CN" sz="1800" i="1" u="none" strike="noStrike" cap="none" normalizeH="0" baseline="0" dirty="0" err="1">
                <a:ln>
                  <a:noFill/>
                </a:ln>
                <a:solidFill>
                  <a:schemeClr val="tx1"/>
                </a:solidFill>
                <a:effectLst/>
                <a:latin typeface="Consolas" pitchFamily="49" charset="0"/>
                <a:ea typeface="仿宋" pitchFamily="49" charset="-122"/>
                <a:cs typeface="Consolas" pitchFamily="49" charset="0"/>
              </a:rPr>
              <a:t>i</a:t>
            </a:r>
            <a:r>
              <a:rPr kumimoji="0" lang="zh-CN" altLang="en-US" sz="1800" i="0" u="none" strike="noStrike" cap="none" normalizeH="0" baseline="0" dirty="0">
                <a:ln>
                  <a:noFill/>
                </a:ln>
                <a:solidFill>
                  <a:schemeClr val="tx1"/>
                </a:solidFill>
                <a:effectLst/>
                <a:latin typeface="Consolas" pitchFamily="49" charset="0"/>
                <a:ea typeface="仿宋" pitchFamily="49" charset="-122"/>
                <a:cs typeface="Consolas" pitchFamily="49" charset="0"/>
              </a:rPr>
              <a:t>，</a:t>
            </a:r>
            <a:r>
              <a:rPr kumimoji="0" lang="en-US" altLang="zh-CN" sz="1800" i="1" u="none" strike="noStrike" cap="none" normalizeH="0" baseline="0" dirty="0">
                <a:ln>
                  <a:noFill/>
                </a:ln>
                <a:solidFill>
                  <a:schemeClr val="tx1"/>
                </a:solidFill>
                <a:effectLst/>
                <a:latin typeface="Consolas" pitchFamily="49" charset="0"/>
                <a:ea typeface="仿宋" pitchFamily="49" charset="-122"/>
                <a:cs typeface="Consolas" pitchFamily="49" charset="0"/>
              </a:rPr>
              <a:t>j</a:t>
            </a:r>
            <a:r>
              <a:rPr kumimoji="0" lang="en-US" altLang="zh-CN" sz="1800" i="0" u="none" strike="noStrike" cap="none" normalizeH="0" baseline="0" dirty="0">
                <a:ln>
                  <a:noFill/>
                </a:ln>
                <a:solidFill>
                  <a:schemeClr val="tx1"/>
                </a:solidFill>
                <a:effectLst/>
                <a:latin typeface="Consolas" pitchFamily="49" charset="0"/>
                <a:ea typeface="仿宋" pitchFamily="49" charset="-122"/>
                <a:cs typeface="Consolas" pitchFamily="49" charset="0"/>
              </a:rPr>
              <a:t>)∈E(G)</a:t>
            </a:r>
            <a:r>
              <a:rPr kumimoji="0" lang="zh-CN" altLang="en-US" sz="1800" i="0" u="none" strike="noStrike" cap="none" normalizeH="0" baseline="0" dirty="0">
                <a:ln>
                  <a:noFill/>
                </a:ln>
                <a:solidFill>
                  <a:schemeClr val="tx1"/>
                </a:solidFill>
                <a:effectLst/>
                <a:latin typeface="Consolas" pitchFamily="49" charset="0"/>
                <a:ea typeface="仿宋" pitchFamily="49" charset="-122"/>
                <a:cs typeface="Consolas" pitchFamily="49" charset="0"/>
              </a:rPr>
              <a:t>或者</a:t>
            </a:r>
            <a:r>
              <a:rPr kumimoji="0" lang="en-US" altLang="zh-CN" sz="1800" i="0" u="none" strike="noStrike" cap="none" normalizeH="0" baseline="0" dirty="0">
                <a:ln>
                  <a:noFill/>
                </a:ln>
                <a:solidFill>
                  <a:schemeClr val="tx1"/>
                </a:solidFill>
                <a:effectLst/>
                <a:latin typeface="Consolas" pitchFamily="49" charset="0"/>
                <a:ea typeface="仿宋" pitchFamily="49" charset="-122"/>
                <a:cs typeface="Consolas" pitchFamily="49" charset="0"/>
              </a:rPr>
              <a:t>&lt;</a:t>
            </a:r>
            <a:r>
              <a:rPr kumimoji="0" lang="en-US" altLang="zh-CN" sz="1800" i="1" u="none" strike="noStrike" cap="none" normalizeH="0" baseline="0" dirty="0" err="1">
                <a:ln>
                  <a:noFill/>
                </a:ln>
                <a:solidFill>
                  <a:schemeClr val="tx1"/>
                </a:solidFill>
                <a:effectLst/>
                <a:latin typeface="Consolas" pitchFamily="49" charset="0"/>
                <a:ea typeface="仿宋" pitchFamily="49" charset="-122"/>
                <a:cs typeface="Consolas" pitchFamily="49" charset="0"/>
              </a:rPr>
              <a:t>i</a:t>
            </a:r>
            <a:r>
              <a:rPr kumimoji="0" lang="zh-CN" altLang="en-US" sz="1800" i="0" u="none" strike="noStrike" cap="none" normalizeH="0" baseline="0" dirty="0">
                <a:ln>
                  <a:noFill/>
                </a:ln>
                <a:solidFill>
                  <a:schemeClr val="tx1"/>
                </a:solidFill>
                <a:effectLst/>
                <a:latin typeface="Consolas" pitchFamily="49" charset="0"/>
                <a:ea typeface="仿宋" pitchFamily="49" charset="-122"/>
                <a:cs typeface="Consolas" pitchFamily="49" charset="0"/>
              </a:rPr>
              <a:t>，</a:t>
            </a:r>
            <a:r>
              <a:rPr kumimoji="0" lang="en-US" altLang="zh-CN" sz="1800" i="1" u="none" strike="noStrike" cap="none" normalizeH="0" baseline="0" dirty="0">
                <a:ln>
                  <a:noFill/>
                </a:ln>
                <a:solidFill>
                  <a:schemeClr val="tx1"/>
                </a:solidFill>
                <a:effectLst/>
                <a:latin typeface="Consolas" pitchFamily="49" charset="0"/>
                <a:ea typeface="仿宋" pitchFamily="49" charset="-122"/>
                <a:cs typeface="Consolas" pitchFamily="49" charset="0"/>
              </a:rPr>
              <a:t>j</a:t>
            </a:r>
            <a:r>
              <a:rPr kumimoji="0" lang="en-US" altLang="zh-CN" sz="1800" i="0" u="none" strike="noStrike" cap="none" normalizeH="0" baseline="0" dirty="0">
                <a:ln>
                  <a:noFill/>
                </a:ln>
                <a:solidFill>
                  <a:schemeClr val="tx1"/>
                </a:solidFill>
                <a:effectLst/>
                <a:latin typeface="Consolas" pitchFamily="49" charset="0"/>
                <a:ea typeface="仿宋" pitchFamily="49" charset="-122"/>
                <a:cs typeface="Consolas" pitchFamily="49" charset="0"/>
              </a:rPr>
              <a:t>&gt;∈E(G)</a:t>
            </a:r>
          </a:p>
        </p:txBody>
      </p:sp>
      <p:sp>
        <p:nvSpPr>
          <p:cNvPr id="10" name="Rectangle 3">
            <a:extLst>
              <a:ext uri="{FF2B5EF4-FFF2-40B4-BE49-F238E27FC236}">
                <a16:creationId xmlns:a16="http://schemas.microsoft.com/office/drawing/2014/main" id="{3FBF50DF-A376-45D9-9BF0-28C35D41B11F}"/>
              </a:ext>
            </a:extLst>
          </p:cNvPr>
          <p:cNvSpPr>
            <a:spLocks noChangeArrowheads="1"/>
          </p:cNvSpPr>
          <p:nvPr/>
        </p:nvSpPr>
        <p:spPr bwMode="auto">
          <a:xfrm>
            <a:off x="2742777" y="4456768"/>
            <a:ext cx="1582419" cy="36384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0   </a:t>
            </a:r>
            <a:r>
              <a:rPr kumimoji="0" lang="zh-CN" altLang="en-US" sz="1800" i="0" u="none" strike="noStrike" cap="none" normalizeH="0" baseline="0" dirty="0">
                <a:ln>
                  <a:noFill/>
                </a:ln>
                <a:solidFill>
                  <a:schemeClr val="tx1"/>
                </a:solidFill>
                <a:effectLst/>
                <a:latin typeface="Consolas" pitchFamily="49" charset="0"/>
                <a:ea typeface="仿宋" pitchFamily="49" charset="-122"/>
                <a:cs typeface="Consolas" pitchFamily="49" charset="0"/>
              </a:rPr>
              <a:t>其他</a:t>
            </a:r>
          </a:p>
        </p:txBody>
      </p:sp>
      <p:sp>
        <p:nvSpPr>
          <p:cNvPr id="11" name="AutoShape 2">
            <a:extLst>
              <a:ext uri="{FF2B5EF4-FFF2-40B4-BE49-F238E27FC236}">
                <a16:creationId xmlns:a16="http://schemas.microsoft.com/office/drawing/2014/main" id="{7377BD31-2671-4E94-824B-D3512588AC8E}"/>
              </a:ext>
            </a:extLst>
          </p:cNvPr>
          <p:cNvSpPr>
            <a:spLocks/>
          </p:cNvSpPr>
          <p:nvPr/>
        </p:nvSpPr>
        <p:spPr bwMode="auto">
          <a:xfrm>
            <a:off x="2453520" y="4077805"/>
            <a:ext cx="195174" cy="554949"/>
          </a:xfrm>
          <a:prstGeom prst="leftBrace">
            <a:avLst>
              <a:gd name="adj1" fmla="val 23665"/>
              <a:gd name="adj2" fmla="val 50000"/>
            </a:avLst>
          </a:prstGeom>
          <a:ln w="19050">
            <a:headEnd/>
            <a:tailEnd type="none" w="sm" len="sm"/>
          </a:ln>
        </p:spPr>
        <p:style>
          <a:lnRef idx="2">
            <a:schemeClr val="accent2"/>
          </a:lnRef>
          <a:fillRef idx="0">
            <a:schemeClr val="accent2"/>
          </a:fillRef>
          <a:effectRef idx="1">
            <a:schemeClr val="accent2"/>
          </a:effectRef>
          <a:fontRef idx="minor">
            <a:schemeClr val="tx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 name="TextBox 12">
            <a:extLst>
              <a:ext uri="{FF2B5EF4-FFF2-40B4-BE49-F238E27FC236}">
                <a16:creationId xmlns:a16="http://schemas.microsoft.com/office/drawing/2014/main" id="{A236D693-83A2-4EE8-9F63-C047580EC203}"/>
              </a:ext>
            </a:extLst>
          </p:cNvPr>
          <p:cNvSpPr txBox="1"/>
          <p:nvPr/>
        </p:nvSpPr>
        <p:spPr>
          <a:xfrm>
            <a:off x="467544" y="5106368"/>
            <a:ext cx="4857784" cy="400110"/>
          </a:xfrm>
          <a:prstGeom prst="rect">
            <a:avLst/>
          </a:prstGeom>
          <a:noFill/>
        </p:spPr>
        <p:txBody>
          <a:bodyPr wrap="square" rtlCol="0">
            <a:spAutoFit/>
          </a:bodyPr>
          <a:lstStyle/>
          <a:p>
            <a:pPr algn="l">
              <a:lnSpc>
                <a:spcPct val="100000"/>
              </a:lnSpc>
              <a:spcBef>
                <a:spcPts val="0"/>
              </a:spcBef>
            </a:pP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）如果</a:t>
            </a:r>
            <a:r>
              <a:rPr lang="en-US" altLang="zh-CN" sz="2000" dirty="0">
                <a:solidFill>
                  <a:srgbClr val="0000FF"/>
                </a:solidFill>
                <a:latin typeface="Consolas" pitchFamily="49" charset="0"/>
                <a:ea typeface="楷体" pitchFamily="49" charset="-122"/>
                <a:cs typeface="Consolas" pitchFamily="49" charset="0"/>
              </a:rPr>
              <a:t>G</a:t>
            </a:r>
            <a:r>
              <a:rPr lang="zh-CN" altLang="zh-CN" sz="2000" dirty="0">
                <a:solidFill>
                  <a:srgbClr val="0000FF"/>
                </a:solidFill>
                <a:latin typeface="Consolas" pitchFamily="49" charset="0"/>
                <a:ea typeface="楷体" pitchFamily="49" charset="-122"/>
                <a:cs typeface="Consolas" pitchFamily="49" charset="0"/>
              </a:rPr>
              <a:t>是</a:t>
            </a:r>
            <a:r>
              <a:rPr lang="zh-CN" altLang="zh-CN" sz="2000" dirty="0">
                <a:solidFill>
                  <a:srgbClr val="FF0000"/>
                </a:solidFill>
                <a:latin typeface="Consolas" pitchFamily="49" charset="0"/>
                <a:ea typeface="楷体" pitchFamily="49" charset="-122"/>
                <a:cs typeface="Consolas" pitchFamily="49" charset="0"/>
              </a:rPr>
              <a:t>带权图</a:t>
            </a:r>
            <a:r>
              <a:rPr lang="zh-CN" altLang="zh-CN" sz="2000" dirty="0">
                <a:solidFill>
                  <a:srgbClr val="0000FF"/>
                </a:solidFill>
                <a:latin typeface="Consolas" pitchFamily="49" charset="0"/>
                <a:ea typeface="楷体" pitchFamily="49" charset="-122"/>
                <a:cs typeface="Consolas" pitchFamily="49" charset="0"/>
              </a:rPr>
              <a:t>，则：</a:t>
            </a:r>
          </a:p>
        </p:txBody>
      </p:sp>
      <p:sp>
        <p:nvSpPr>
          <p:cNvPr id="13" name="Rectangle 18">
            <a:extLst>
              <a:ext uri="{FF2B5EF4-FFF2-40B4-BE49-F238E27FC236}">
                <a16:creationId xmlns:a16="http://schemas.microsoft.com/office/drawing/2014/main" id="{2AB05C60-BF4C-4648-A2F3-D043A5946097}"/>
              </a:ext>
            </a:extLst>
          </p:cNvPr>
          <p:cNvSpPr>
            <a:spLocks noChangeArrowheads="1"/>
          </p:cNvSpPr>
          <p:nvPr/>
        </p:nvSpPr>
        <p:spPr bwMode="auto">
          <a:xfrm>
            <a:off x="-575326" y="2505091"/>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6">
            <a:extLst>
              <a:ext uri="{FF2B5EF4-FFF2-40B4-BE49-F238E27FC236}">
                <a16:creationId xmlns:a16="http://schemas.microsoft.com/office/drawing/2014/main" id="{E35FC0EE-94F2-4872-8F38-78EE7523BC9F}"/>
              </a:ext>
            </a:extLst>
          </p:cNvPr>
          <p:cNvSpPr>
            <a:spLocks noChangeArrowheads="1"/>
          </p:cNvSpPr>
          <p:nvPr/>
        </p:nvSpPr>
        <p:spPr bwMode="auto">
          <a:xfrm>
            <a:off x="1282030" y="6067523"/>
            <a:ext cx="1038232" cy="40011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a:t>
            </a:r>
            <a:r>
              <a:rPr kumimoji="0" lang="en-US" altLang="zh-CN" sz="1800" i="1" u="none" strike="noStrike" cap="none" normalizeH="0" baseline="0" dirty="0" err="1">
                <a:ln>
                  <a:noFill/>
                </a:ln>
                <a:solidFill>
                  <a:srgbClr val="0000FF"/>
                </a:solidFill>
                <a:effectLst/>
                <a:latin typeface="Consolas" pitchFamily="49" charset="0"/>
                <a:ea typeface="仿宋" pitchFamily="49" charset="-122"/>
                <a:cs typeface="Consolas" pitchFamily="49" charset="0"/>
              </a:rPr>
              <a:t>i</a:t>
            </a: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800" i="1" u="none" strike="noStrike" cap="none" normalizeH="0" baseline="0" dirty="0">
                <a:ln>
                  <a:noFill/>
                </a:ln>
                <a:solidFill>
                  <a:srgbClr val="0000FF"/>
                </a:solidFill>
                <a:effectLst/>
                <a:latin typeface="Consolas" pitchFamily="49" charset="0"/>
                <a:ea typeface="仿宋" pitchFamily="49" charset="-122"/>
                <a:cs typeface="Consolas" pitchFamily="49" charset="0"/>
              </a:rPr>
              <a:t>j</a:t>
            </a: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p>
        </p:txBody>
      </p:sp>
      <p:sp>
        <p:nvSpPr>
          <p:cNvPr id="15" name="Rectangle 15">
            <a:extLst>
              <a:ext uri="{FF2B5EF4-FFF2-40B4-BE49-F238E27FC236}">
                <a16:creationId xmlns:a16="http://schemas.microsoft.com/office/drawing/2014/main" id="{E55FC59B-3E88-4E26-A80A-529F80AB0E21}"/>
              </a:ext>
            </a:extLst>
          </p:cNvPr>
          <p:cNvSpPr>
            <a:spLocks noChangeArrowheads="1"/>
          </p:cNvSpPr>
          <p:nvPr/>
        </p:nvSpPr>
        <p:spPr bwMode="auto">
          <a:xfrm>
            <a:off x="2699792" y="5719777"/>
            <a:ext cx="5904656" cy="39345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dirty="0" err="1">
                <a:ln>
                  <a:noFill/>
                </a:ln>
                <a:solidFill>
                  <a:srgbClr val="0000FF"/>
                </a:solidFill>
                <a:effectLst/>
                <a:latin typeface="Consolas" pitchFamily="49" charset="0"/>
                <a:ea typeface="仿宋" pitchFamily="49" charset="-122"/>
                <a:cs typeface="Consolas" pitchFamily="49" charset="0"/>
              </a:rPr>
              <a:t>w</a:t>
            </a:r>
            <a:r>
              <a:rPr kumimoji="0" lang="en-US" altLang="zh-CN" sz="1800" i="1" u="none" strike="noStrike" cap="none" normalizeH="0" baseline="-30000" dirty="0" err="1">
                <a:ln>
                  <a:noFill/>
                </a:ln>
                <a:solidFill>
                  <a:srgbClr val="0000FF"/>
                </a:solidFill>
                <a:effectLst/>
                <a:latin typeface="Consolas" pitchFamily="49" charset="0"/>
                <a:ea typeface="仿宋" pitchFamily="49" charset="-122"/>
                <a:cs typeface="Consolas" pitchFamily="49" charset="0"/>
              </a:rPr>
              <a:t>ij</a:t>
            </a: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   </a:t>
            </a:r>
            <a:r>
              <a:rPr kumimoji="0" lang="zh-CN" altLang="en-US" sz="1800" i="0" u="none" strike="noStrike" cap="none" normalizeH="0" baseline="0" dirty="0">
                <a:ln>
                  <a:noFill/>
                </a:ln>
                <a:solidFill>
                  <a:schemeClr val="tx1"/>
                </a:solidFill>
                <a:effectLst/>
                <a:latin typeface="Consolas" pitchFamily="49" charset="0"/>
                <a:ea typeface="仿宋" pitchFamily="49" charset="-122"/>
                <a:cs typeface="Consolas" pitchFamily="49" charset="0"/>
              </a:rPr>
              <a:t>若</a:t>
            </a:r>
            <a:r>
              <a:rPr kumimoji="0" lang="en-US" altLang="zh-CN" sz="1800" i="1" u="none" strike="noStrike" cap="none" normalizeH="0" baseline="0" dirty="0" err="1">
                <a:ln>
                  <a:noFill/>
                </a:ln>
                <a:solidFill>
                  <a:schemeClr val="tx1"/>
                </a:solidFill>
                <a:effectLst/>
                <a:latin typeface="Consolas" pitchFamily="49" charset="0"/>
                <a:ea typeface="仿宋" pitchFamily="49" charset="-122"/>
                <a:cs typeface="Consolas" pitchFamily="49" charset="0"/>
              </a:rPr>
              <a:t>i</a:t>
            </a:r>
            <a:r>
              <a:rPr kumimoji="0" lang="en-US" altLang="zh-CN" sz="1800" i="0" u="none" strike="noStrike" cap="none" normalizeH="0" baseline="0" dirty="0" err="1">
                <a:ln>
                  <a:noFill/>
                </a:ln>
                <a:solidFill>
                  <a:schemeClr val="tx1"/>
                </a:solidFill>
                <a:effectLst/>
                <a:latin typeface="Consolas" pitchFamily="49" charset="0"/>
                <a:ea typeface="仿宋" pitchFamily="49" charset="-122"/>
                <a:cs typeface="Consolas" pitchFamily="49" charset="0"/>
              </a:rPr>
              <a:t>≠</a:t>
            </a:r>
            <a:r>
              <a:rPr kumimoji="0" lang="en-US" altLang="zh-CN" sz="1800" i="1" u="none" strike="noStrike" cap="none" normalizeH="0" baseline="0" dirty="0" err="1">
                <a:ln>
                  <a:noFill/>
                </a:ln>
                <a:solidFill>
                  <a:schemeClr val="tx1"/>
                </a:solidFill>
                <a:effectLst/>
                <a:latin typeface="Consolas" pitchFamily="49" charset="0"/>
                <a:ea typeface="仿宋" pitchFamily="49" charset="-122"/>
                <a:cs typeface="Consolas" pitchFamily="49" charset="0"/>
              </a:rPr>
              <a:t>j</a:t>
            </a:r>
            <a:r>
              <a:rPr kumimoji="0" lang="zh-CN" altLang="en-US" sz="1800" i="0" u="none" strike="noStrike" cap="none" normalizeH="0" baseline="0" dirty="0">
                <a:ln>
                  <a:noFill/>
                </a:ln>
                <a:solidFill>
                  <a:schemeClr val="tx1"/>
                </a:solidFill>
                <a:effectLst/>
                <a:latin typeface="Consolas" pitchFamily="49" charset="0"/>
                <a:ea typeface="仿宋" pitchFamily="49" charset="-122"/>
                <a:cs typeface="Consolas" pitchFamily="49" charset="0"/>
              </a:rPr>
              <a:t>并且</a:t>
            </a:r>
            <a:r>
              <a:rPr kumimoji="0" lang="en-US" altLang="zh-CN" sz="1800" i="0" u="none" strike="noStrike" cap="none" normalizeH="0" baseline="0" dirty="0">
                <a:ln>
                  <a:noFill/>
                </a:ln>
                <a:solidFill>
                  <a:schemeClr val="tx1"/>
                </a:solidFill>
                <a:effectLst/>
                <a:latin typeface="Consolas" pitchFamily="49" charset="0"/>
                <a:ea typeface="仿宋" pitchFamily="49" charset="-122"/>
                <a:cs typeface="Consolas" pitchFamily="49" charset="0"/>
              </a:rPr>
              <a:t>(</a:t>
            </a:r>
            <a:r>
              <a:rPr kumimoji="0" lang="en-US" altLang="zh-CN" sz="1800" i="1" u="none" strike="noStrike" cap="none" normalizeH="0" baseline="0" dirty="0" err="1">
                <a:ln>
                  <a:noFill/>
                </a:ln>
                <a:solidFill>
                  <a:schemeClr val="tx1"/>
                </a:solidFill>
                <a:effectLst/>
                <a:latin typeface="Consolas" pitchFamily="49" charset="0"/>
                <a:ea typeface="仿宋" pitchFamily="49" charset="-122"/>
                <a:cs typeface="Consolas" pitchFamily="49" charset="0"/>
              </a:rPr>
              <a:t>i</a:t>
            </a:r>
            <a:r>
              <a:rPr kumimoji="0" lang="zh-CN" altLang="en-US" sz="1800" i="0" u="none" strike="noStrike" cap="none" normalizeH="0" baseline="0" dirty="0">
                <a:ln>
                  <a:noFill/>
                </a:ln>
                <a:solidFill>
                  <a:schemeClr val="tx1"/>
                </a:solidFill>
                <a:effectLst/>
                <a:latin typeface="Consolas" pitchFamily="49" charset="0"/>
                <a:ea typeface="仿宋" pitchFamily="49" charset="-122"/>
                <a:cs typeface="Consolas" pitchFamily="49" charset="0"/>
              </a:rPr>
              <a:t>，</a:t>
            </a:r>
            <a:r>
              <a:rPr kumimoji="0" lang="en-US" altLang="zh-CN" sz="1800" i="1" u="none" strike="noStrike" cap="none" normalizeH="0" baseline="0" dirty="0">
                <a:ln>
                  <a:noFill/>
                </a:ln>
                <a:solidFill>
                  <a:schemeClr val="tx1"/>
                </a:solidFill>
                <a:effectLst/>
                <a:latin typeface="Consolas" pitchFamily="49" charset="0"/>
                <a:ea typeface="仿宋" pitchFamily="49" charset="-122"/>
                <a:cs typeface="Consolas" pitchFamily="49" charset="0"/>
              </a:rPr>
              <a:t>j</a:t>
            </a:r>
            <a:r>
              <a:rPr kumimoji="0" lang="en-US" altLang="zh-CN" sz="1800" i="0" u="none" strike="noStrike" cap="none" normalizeH="0" baseline="0" dirty="0">
                <a:ln>
                  <a:noFill/>
                </a:ln>
                <a:solidFill>
                  <a:schemeClr val="tx1"/>
                </a:solidFill>
                <a:effectLst/>
                <a:latin typeface="Consolas" pitchFamily="49" charset="0"/>
                <a:ea typeface="仿宋" pitchFamily="49" charset="-122"/>
                <a:cs typeface="Consolas" pitchFamily="49" charset="0"/>
              </a:rPr>
              <a:t>)∈E(G)</a:t>
            </a:r>
            <a:r>
              <a:rPr kumimoji="0" lang="zh-CN" altLang="en-US" sz="1800" i="0" u="none" strike="noStrike" cap="none" normalizeH="0" baseline="0" dirty="0">
                <a:ln>
                  <a:noFill/>
                </a:ln>
                <a:solidFill>
                  <a:schemeClr val="tx1"/>
                </a:solidFill>
                <a:effectLst/>
                <a:latin typeface="Consolas" pitchFamily="49" charset="0"/>
                <a:ea typeface="仿宋" pitchFamily="49" charset="-122"/>
                <a:cs typeface="Consolas" pitchFamily="49" charset="0"/>
              </a:rPr>
              <a:t>或者</a:t>
            </a:r>
            <a:r>
              <a:rPr kumimoji="0" lang="en-US" altLang="zh-CN" sz="1800" i="0" u="none" strike="noStrike" cap="none" normalizeH="0" baseline="0" dirty="0">
                <a:ln>
                  <a:noFill/>
                </a:ln>
                <a:solidFill>
                  <a:schemeClr val="tx1"/>
                </a:solidFill>
                <a:effectLst/>
                <a:latin typeface="Consolas" pitchFamily="49" charset="0"/>
                <a:ea typeface="仿宋" pitchFamily="49" charset="-122"/>
                <a:cs typeface="Consolas" pitchFamily="49" charset="0"/>
              </a:rPr>
              <a:t>&lt;</a:t>
            </a:r>
            <a:r>
              <a:rPr kumimoji="0" lang="en-US" altLang="zh-CN" sz="1800" i="1" u="none" strike="noStrike" cap="none" normalizeH="0" baseline="0" dirty="0" err="1">
                <a:ln>
                  <a:noFill/>
                </a:ln>
                <a:solidFill>
                  <a:schemeClr val="tx1"/>
                </a:solidFill>
                <a:effectLst/>
                <a:latin typeface="Consolas" pitchFamily="49" charset="0"/>
                <a:ea typeface="仿宋" pitchFamily="49" charset="-122"/>
                <a:cs typeface="Consolas" pitchFamily="49" charset="0"/>
              </a:rPr>
              <a:t>i</a:t>
            </a:r>
            <a:r>
              <a:rPr kumimoji="0" lang="zh-CN" altLang="en-US" sz="1800" i="0" u="none" strike="noStrike" cap="none" normalizeH="0" baseline="0" dirty="0">
                <a:ln>
                  <a:noFill/>
                </a:ln>
                <a:solidFill>
                  <a:schemeClr val="tx1"/>
                </a:solidFill>
                <a:effectLst/>
                <a:latin typeface="Consolas" pitchFamily="49" charset="0"/>
                <a:ea typeface="仿宋" pitchFamily="49" charset="-122"/>
                <a:cs typeface="Consolas" pitchFamily="49" charset="0"/>
              </a:rPr>
              <a:t>，</a:t>
            </a:r>
            <a:r>
              <a:rPr kumimoji="0" lang="en-US" altLang="zh-CN" sz="1800" i="1" u="none" strike="noStrike" cap="none" normalizeH="0" baseline="0" dirty="0">
                <a:ln>
                  <a:noFill/>
                </a:ln>
                <a:solidFill>
                  <a:schemeClr val="tx1"/>
                </a:solidFill>
                <a:effectLst/>
                <a:latin typeface="Consolas" pitchFamily="49" charset="0"/>
                <a:ea typeface="仿宋" pitchFamily="49" charset="-122"/>
                <a:cs typeface="Consolas" pitchFamily="49" charset="0"/>
              </a:rPr>
              <a:t>j</a:t>
            </a:r>
            <a:r>
              <a:rPr kumimoji="0" lang="en-US" altLang="zh-CN" sz="1800" i="0" u="none" strike="noStrike" cap="none" normalizeH="0" baseline="0" dirty="0">
                <a:ln>
                  <a:noFill/>
                </a:ln>
                <a:solidFill>
                  <a:schemeClr val="tx1"/>
                </a:solidFill>
                <a:effectLst/>
                <a:latin typeface="Consolas" pitchFamily="49" charset="0"/>
                <a:ea typeface="仿宋" pitchFamily="49" charset="-122"/>
                <a:cs typeface="Consolas" pitchFamily="49" charset="0"/>
              </a:rPr>
              <a:t>&gt;∈E(G)</a:t>
            </a:r>
          </a:p>
        </p:txBody>
      </p:sp>
      <p:sp>
        <p:nvSpPr>
          <p:cNvPr id="16" name="Rectangle 14">
            <a:extLst>
              <a:ext uri="{FF2B5EF4-FFF2-40B4-BE49-F238E27FC236}">
                <a16:creationId xmlns:a16="http://schemas.microsoft.com/office/drawing/2014/main" id="{9CD41518-5DA3-4495-8273-3114AC175799}"/>
              </a:ext>
            </a:extLst>
          </p:cNvPr>
          <p:cNvSpPr>
            <a:spLocks noChangeArrowheads="1"/>
          </p:cNvSpPr>
          <p:nvPr/>
        </p:nvSpPr>
        <p:spPr bwMode="auto">
          <a:xfrm>
            <a:off x="2699792" y="6043792"/>
            <a:ext cx="1475107" cy="338059"/>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0    </a:t>
            </a:r>
            <a:r>
              <a:rPr kumimoji="0" lang="zh-CN" altLang="en-US" sz="1800" i="0" u="none" strike="noStrike" cap="none" normalizeH="0" baseline="0" dirty="0">
                <a:ln>
                  <a:noFill/>
                </a:ln>
                <a:solidFill>
                  <a:schemeClr val="tx1"/>
                </a:solidFill>
                <a:effectLst/>
                <a:latin typeface="Consolas" pitchFamily="49" charset="0"/>
                <a:ea typeface="仿宋" pitchFamily="49" charset="-122"/>
                <a:cs typeface="Consolas" pitchFamily="49" charset="0"/>
              </a:rPr>
              <a:t>若</a:t>
            </a:r>
            <a:r>
              <a:rPr kumimoji="0" lang="en-US" altLang="zh-CN" sz="1800" i="1" u="none" strike="noStrike" cap="none" normalizeH="0" baseline="0" dirty="0" err="1">
                <a:ln>
                  <a:noFill/>
                </a:ln>
                <a:solidFill>
                  <a:schemeClr val="tx1"/>
                </a:solidFill>
                <a:effectLst/>
                <a:latin typeface="Consolas" pitchFamily="49" charset="0"/>
                <a:ea typeface="仿宋" pitchFamily="49" charset="-122"/>
                <a:cs typeface="Consolas" pitchFamily="49" charset="0"/>
              </a:rPr>
              <a:t>i</a:t>
            </a:r>
            <a:r>
              <a:rPr kumimoji="0" lang="en-US" altLang="zh-CN" sz="1800" i="0" u="none" strike="noStrike" cap="none" normalizeH="0" baseline="0" dirty="0">
                <a:ln>
                  <a:noFill/>
                </a:ln>
                <a:solidFill>
                  <a:schemeClr val="tx1"/>
                </a:solidFill>
                <a:effectLst/>
                <a:latin typeface="Consolas" pitchFamily="49" charset="0"/>
                <a:ea typeface="仿宋" pitchFamily="49" charset="-122"/>
                <a:cs typeface="Consolas" pitchFamily="49" charset="0"/>
              </a:rPr>
              <a:t>=</a:t>
            </a:r>
            <a:r>
              <a:rPr kumimoji="0" lang="en-US" altLang="zh-CN" sz="1800" i="1" u="none" strike="noStrike" cap="none" normalizeH="0" baseline="0" dirty="0">
                <a:ln>
                  <a:noFill/>
                </a:ln>
                <a:solidFill>
                  <a:schemeClr val="tx1"/>
                </a:solidFill>
                <a:effectLst/>
                <a:latin typeface="Consolas" pitchFamily="49" charset="0"/>
                <a:ea typeface="仿宋" pitchFamily="49" charset="-122"/>
                <a:cs typeface="Consolas" pitchFamily="49" charset="0"/>
              </a:rPr>
              <a:t>j</a:t>
            </a:r>
            <a:endParaRPr kumimoji="0" lang="en-US" altLang="zh-CN" sz="1800" i="0" u="none" strike="noStrike" cap="none" normalizeH="0" baseline="0" dirty="0">
              <a:ln>
                <a:noFill/>
              </a:ln>
              <a:solidFill>
                <a:schemeClr val="tx1"/>
              </a:solidFill>
              <a:effectLst/>
              <a:latin typeface="Consolas" pitchFamily="49" charset="0"/>
              <a:ea typeface="仿宋" pitchFamily="49" charset="-122"/>
              <a:cs typeface="Consolas" pitchFamily="49" charset="0"/>
            </a:endParaRPr>
          </a:p>
        </p:txBody>
      </p:sp>
      <p:sp>
        <p:nvSpPr>
          <p:cNvPr id="17" name="AutoShape 13">
            <a:extLst>
              <a:ext uri="{FF2B5EF4-FFF2-40B4-BE49-F238E27FC236}">
                <a16:creationId xmlns:a16="http://schemas.microsoft.com/office/drawing/2014/main" id="{18890A7C-69AC-40DE-892A-F4B74CE3AA7C}"/>
              </a:ext>
            </a:extLst>
          </p:cNvPr>
          <p:cNvSpPr>
            <a:spLocks/>
          </p:cNvSpPr>
          <p:nvPr/>
        </p:nvSpPr>
        <p:spPr bwMode="auto">
          <a:xfrm>
            <a:off x="2457912" y="5826110"/>
            <a:ext cx="181440" cy="725271"/>
          </a:xfrm>
          <a:prstGeom prst="leftBrace">
            <a:avLst>
              <a:gd name="adj1" fmla="val 33287"/>
              <a:gd name="adj2" fmla="val 50000"/>
            </a:avLst>
          </a:prstGeom>
          <a:ln w="19050">
            <a:headEnd/>
            <a:tailEnd type="none" w="sm" len="sm"/>
          </a:ln>
        </p:spPr>
        <p:style>
          <a:lnRef idx="2">
            <a:schemeClr val="accent2"/>
          </a:lnRef>
          <a:fillRef idx="0">
            <a:schemeClr val="accent2"/>
          </a:fillRef>
          <a:effectRef idx="1">
            <a:schemeClr val="accent2"/>
          </a:effectRef>
          <a:fontRef idx="minor">
            <a:schemeClr val="tx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8" name="Rectangle 12">
            <a:extLst>
              <a:ext uri="{FF2B5EF4-FFF2-40B4-BE49-F238E27FC236}">
                <a16:creationId xmlns:a16="http://schemas.microsoft.com/office/drawing/2014/main" id="{1B24C031-8A32-4F62-B55A-7F411C574DB2}"/>
              </a:ext>
            </a:extLst>
          </p:cNvPr>
          <p:cNvSpPr>
            <a:spLocks noChangeArrowheads="1"/>
          </p:cNvSpPr>
          <p:nvPr/>
        </p:nvSpPr>
        <p:spPr bwMode="auto">
          <a:xfrm>
            <a:off x="2699792" y="6381850"/>
            <a:ext cx="1613974" cy="338059"/>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 </a:t>
            </a: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   </a:t>
            </a:r>
            <a:r>
              <a:rPr kumimoji="0" lang="zh-CN" sz="1800" i="0" u="none" strike="noStrike" cap="none" normalizeH="0" baseline="0" dirty="0">
                <a:ln>
                  <a:noFill/>
                </a:ln>
                <a:solidFill>
                  <a:schemeClr val="tx1"/>
                </a:solidFill>
                <a:effectLst/>
                <a:latin typeface="Consolas" pitchFamily="49" charset="0"/>
                <a:ea typeface="仿宋" pitchFamily="49" charset="-122"/>
                <a:cs typeface="Consolas" pitchFamily="49" charset="0"/>
              </a:rPr>
              <a:t>其他</a:t>
            </a:r>
            <a:r>
              <a:rPr kumimoji="0" lang="en-US" altLang="zh-CN" sz="1800" i="0" u="none" strike="noStrike" cap="none" normalizeH="0" baseline="0" dirty="0">
                <a:ln>
                  <a:noFill/>
                </a:ln>
                <a:solidFill>
                  <a:srgbClr val="00B0F0"/>
                </a:solidFill>
                <a:effectLst/>
                <a:latin typeface="Consolas" pitchFamily="49" charset="0"/>
                <a:ea typeface="仿宋" pitchFamily="49" charset="-122"/>
                <a:cs typeface="Consolas" pitchFamily="49" charset="0"/>
              </a:rPr>
              <a:t> </a:t>
            </a:r>
            <a:endParaRPr kumimoji="0" lang="zh-CN" sz="1800" i="0" u="none" strike="noStrike" cap="none" normalizeH="0" baseline="0" dirty="0">
              <a:ln>
                <a:noFill/>
              </a:ln>
              <a:solidFill>
                <a:srgbClr val="00B0F0"/>
              </a:solidFill>
              <a:effectLst/>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0" grpId="0" animBg="1"/>
      <p:bldP spid="11" grpId="0" animBg="1"/>
      <p:bldP spid="12" grpId="0"/>
      <p:bldP spid="14" grpId="0" animBg="1"/>
      <p:bldP spid="15" grpId="0" animBg="1"/>
      <p:bldP spid="16" grpId="0" animBg="1"/>
      <p:bldP spid="17"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251520" y="285728"/>
            <a:ext cx="4177604" cy="1713900"/>
            <a:chOff x="-307175" y="380978"/>
            <a:chExt cx="3805241" cy="1605654"/>
          </a:xfrm>
        </p:grpSpPr>
        <p:sp>
          <p:nvSpPr>
            <p:cNvPr id="19" name="Freeform 20"/>
            <p:cNvSpPr>
              <a:spLocks/>
            </p:cNvSpPr>
            <p:nvPr/>
          </p:nvSpPr>
          <p:spPr bwMode="auto">
            <a:xfrm>
              <a:off x="1919528" y="1281325"/>
              <a:ext cx="531538" cy="468316"/>
            </a:xfrm>
            <a:custGeom>
              <a:avLst/>
              <a:gdLst/>
              <a:ahLst/>
              <a:cxnLst>
                <a:cxn ang="0">
                  <a:pos x="0" y="0"/>
                </a:cxn>
                <a:cxn ang="0">
                  <a:pos x="495" y="412"/>
                </a:cxn>
              </a:cxnLst>
              <a:rect l="0" t="0" r="r" b="b"/>
              <a:pathLst>
                <a:path w="495" h="412">
                  <a:moveTo>
                    <a:pt x="0" y="0"/>
                  </a:moveTo>
                  <a:lnTo>
                    <a:pt x="495" y="41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0" name="Freeform 19"/>
            <p:cNvSpPr>
              <a:spLocks/>
            </p:cNvSpPr>
            <p:nvPr/>
          </p:nvSpPr>
          <p:spPr bwMode="auto">
            <a:xfrm>
              <a:off x="2724335" y="1265449"/>
              <a:ext cx="514392" cy="485325"/>
            </a:xfrm>
            <a:custGeom>
              <a:avLst/>
              <a:gdLst/>
              <a:ahLst/>
              <a:cxnLst>
                <a:cxn ang="0">
                  <a:pos x="0" y="428"/>
                </a:cxn>
                <a:cxn ang="0">
                  <a:pos x="480" y="0"/>
                </a:cxn>
              </a:cxnLst>
              <a:rect l="0" t="0" r="r" b="b"/>
              <a:pathLst>
                <a:path w="480" h="428">
                  <a:moveTo>
                    <a:pt x="0" y="428"/>
                  </a:moveTo>
                  <a:lnTo>
                    <a:pt x="480" y="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1" name="Freeform 18"/>
            <p:cNvSpPr>
              <a:spLocks/>
            </p:cNvSpPr>
            <p:nvPr/>
          </p:nvSpPr>
          <p:spPr bwMode="auto">
            <a:xfrm>
              <a:off x="2715762" y="605498"/>
              <a:ext cx="554042" cy="442235"/>
            </a:xfrm>
            <a:custGeom>
              <a:avLst/>
              <a:gdLst/>
              <a:ahLst/>
              <a:cxnLst>
                <a:cxn ang="0">
                  <a:pos x="0" y="0"/>
                </a:cxn>
                <a:cxn ang="0">
                  <a:pos x="517" y="390"/>
                </a:cxn>
              </a:cxnLst>
              <a:rect l="0" t="0" r="r" b="b"/>
              <a:pathLst>
                <a:path w="517" h="390">
                  <a:moveTo>
                    <a:pt x="0" y="0"/>
                  </a:moveTo>
                  <a:lnTo>
                    <a:pt x="517"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2" name="Freeform 17"/>
            <p:cNvSpPr>
              <a:spLocks/>
            </p:cNvSpPr>
            <p:nvPr/>
          </p:nvSpPr>
          <p:spPr bwMode="auto">
            <a:xfrm>
              <a:off x="1871303" y="608900"/>
              <a:ext cx="603338" cy="493262"/>
            </a:xfrm>
            <a:custGeom>
              <a:avLst/>
              <a:gdLst/>
              <a:ahLst/>
              <a:cxnLst>
                <a:cxn ang="0">
                  <a:pos x="562" y="0"/>
                </a:cxn>
                <a:cxn ang="0">
                  <a:pos x="0" y="435"/>
                </a:cxn>
              </a:cxnLst>
              <a:rect l="0" t="0" r="r" b="b"/>
              <a:pathLst>
                <a:path w="562" h="435">
                  <a:moveTo>
                    <a:pt x="562" y="0"/>
                  </a:moveTo>
                  <a:lnTo>
                    <a:pt x="0" y="43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3" name="Line 16"/>
            <p:cNvSpPr>
              <a:spLocks noChangeShapeType="1"/>
            </p:cNvSpPr>
            <p:nvPr/>
          </p:nvSpPr>
          <p:spPr bwMode="auto">
            <a:xfrm>
              <a:off x="1844512" y="1153190"/>
              <a:ext cx="1543174" cy="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4" name="Line 15"/>
            <p:cNvSpPr>
              <a:spLocks noChangeShapeType="1"/>
            </p:cNvSpPr>
            <p:nvPr/>
          </p:nvSpPr>
          <p:spPr bwMode="auto">
            <a:xfrm>
              <a:off x="2577520" y="731365"/>
              <a:ext cx="1071" cy="1061364"/>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5" name="Oval 14"/>
            <p:cNvSpPr>
              <a:spLocks noChangeArrowheads="1"/>
            </p:cNvSpPr>
            <p:nvPr/>
          </p:nvSpPr>
          <p:spPr bwMode="auto">
            <a:xfrm>
              <a:off x="2423202" y="380978"/>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6" name="Oval 13"/>
            <p:cNvSpPr>
              <a:spLocks noChangeArrowheads="1"/>
            </p:cNvSpPr>
            <p:nvPr/>
          </p:nvSpPr>
          <p:spPr bwMode="auto">
            <a:xfrm>
              <a:off x="2423202" y="976295"/>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27" name="Oval 12"/>
            <p:cNvSpPr>
              <a:spLocks noChangeArrowheads="1"/>
            </p:cNvSpPr>
            <p:nvPr/>
          </p:nvSpPr>
          <p:spPr bwMode="auto">
            <a:xfrm>
              <a:off x="3194789" y="976295"/>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28" name="Oval 11"/>
            <p:cNvSpPr>
              <a:spLocks noChangeArrowheads="1"/>
            </p:cNvSpPr>
            <p:nvPr/>
          </p:nvSpPr>
          <p:spPr bwMode="auto">
            <a:xfrm>
              <a:off x="1651616" y="976295"/>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29" name="Oval 10"/>
            <p:cNvSpPr>
              <a:spLocks noChangeArrowheads="1"/>
            </p:cNvSpPr>
            <p:nvPr/>
          </p:nvSpPr>
          <p:spPr bwMode="auto">
            <a:xfrm>
              <a:off x="2422130" y="1632844"/>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36" name="Text Box 3"/>
            <p:cNvSpPr txBox="1">
              <a:spLocks noChangeArrowheads="1"/>
            </p:cNvSpPr>
            <p:nvPr/>
          </p:nvSpPr>
          <p:spPr bwMode="auto">
            <a:xfrm>
              <a:off x="-307175" y="1050239"/>
              <a:ext cx="1691833" cy="26770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）一个无向图</a:t>
              </a:r>
            </a:p>
          </p:txBody>
        </p:sp>
      </p:grpSp>
      <p:grpSp>
        <p:nvGrpSpPr>
          <p:cNvPr id="40" name="组合 39"/>
          <p:cNvGrpSpPr/>
          <p:nvPr/>
        </p:nvGrpSpPr>
        <p:grpSpPr>
          <a:xfrm>
            <a:off x="179512" y="2500308"/>
            <a:ext cx="4212395" cy="1735678"/>
            <a:chOff x="-286852" y="3786190"/>
            <a:chExt cx="3881712" cy="1627198"/>
          </a:xfrm>
        </p:grpSpPr>
        <p:sp>
          <p:nvSpPr>
            <p:cNvPr id="12" name="Line 27"/>
            <p:cNvSpPr>
              <a:spLocks noChangeShapeType="1"/>
            </p:cNvSpPr>
            <p:nvPr/>
          </p:nvSpPr>
          <p:spPr bwMode="auto">
            <a:xfrm>
              <a:off x="2656096" y="4001638"/>
              <a:ext cx="11788" cy="393477"/>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 name="Line 26"/>
            <p:cNvSpPr>
              <a:spLocks noChangeShapeType="1"/>
            </p:cNvSpPr>
            <p:nvPr/>
          </p:nvSpPr>
          <p:spPr bwMode="auto">
            <a:xfrm flipV="1">
              <a:off x="2673242" y="4742099"/>
              <a:ext cx="1071" cy="35265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4" name="Freeform 25"/>
            <p:cNvSpPr>
              <a:spLocks/>
            </p:cNvSpPr>
            <p:nvPr/>
          </p:nvSpPr>
          <p:spPr bwMode="auto">
            <a:xfrm>
              <a:off x="2824345" y="4592418"/>
              <a:ext cx="465095" cy="1134"/>
            </a:xfrm>
            <a:custGeom>
              <a:avLst/>
              <a:gdLst/>
              <a:ahLst/>
              <a:cxnLst>
                <a:cxn ang="0">
                  <a:pos x="434" y="0"/>
                </a:cxn>
                <a:cxn ang="0">
                  <a:pos x="0" y="22"/>
                </a:cxn>
              </a:cxnLst>
              <a:rect l="0" t="0" r="r" b="b"/>
              <a:pathLst>
                <a:path w="434" h="22">
                  <a:moveTo>
                    <a:pt x="434" y="0"/>
                  </a:moveTo>
                  <a:lnTo>
                    <a:pt x="0" y="2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5" name="Line 24"/>
            <p:cNvSpPr>
              <a:spLocks noChangeShapeType="1"/>
            </p:cNvSpPr>
            <p:nvPr/>
          </p:nvSpPr>
          <p:spPr bwMode="auto">
            <a:xfrm>
              <a:off x="2118129" y="4595820"/>
              <a:ext cx="384722" cy="113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 name="Freeform 23"/>
            <p:cNvSpPr>
              <a:spLocks/>
            </p:cNvSpPr>
            <p:nvPr/>
          </p:nvSpPr>
          <p:spPr bwMode="auto">
            <a:xfrm>
              <a:off x="2033469" y="4697875"/>
              <a:ext cx="503675" cy="446771"/>
            </a:xfrm>
            <a:custGeom>
              <a:avLst/>
              <a:gdLst/>
              <a:ahLst/>
              <a:cxnLst>
                <a:cxn ang="0">
                  <a:pos x="0" y="0"/>
                </a:cxn>
                <a:cxn ang="0">
                  <a:pos x="470" y="394"/>
                </a:cxn>
              </a:cxnLst>
              <a:rect l="0" t="0" r="r" b="b"/>
              <a:pathLst>
                <a:path w="470" h="394">
                  <a:moveTo>
                    <a:pt x="0" y="0"/>
                  </a:moveTo>
                  <a:lnTo>
                    <a:pt x="470" y="394"/>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7" name="Freeform 22"/>
            <p:cNvSpPr>
              <a:spLocks/>
            </p:cNvSpPr>
            <p:nvPr/>
          </p:nvSpPr>
          <p:spPr bwMode="auto">
            <a:xfrm>
              <a:off x="2787909" y="4699009"/>
              <a:ext cx="571189" cy="455843"/>
            </a:xfrm>
            <a:custGeom>
              <a:avLst/>
              <a:gdLst/>
              <a:ahLst/>
              <a:cxnLst>
                <a:cxn ang="0">
                  <a:pos x="0" y="402"/>
                </a:cxn>
                <a:cxn ang="0">
                  <a:pos x="533" y="0"/>
                </a:cxn>
              </a:cxnLst>
              <a:rect l="0" t="0" r="r" b="b"/>
              <a:pathLst>
                <a:path w="533" h="402">
                  <a:moveTo>
                    <a:pt x="0" y="402"/>
                  </a:moveTo>
                  <a:lnTo>
                    <a:pt x="533"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8" name="Freeform 21"/>
            <p:cNvSpPr>
              <a:spLocks/>
            </p:cNvSpPr>
            <p:nvPr/>
          </p:nvSpPr>
          <p:spPr bwMode="auto">
            <a:xfrm>
              <a:off x="2833990" y="4020914"/>
              <a:ext cx="498316" cy="400279"/>
            </a:xfrm>
            <a:custGeom>
              <a:avLst/>
              <a:gdLst/>
              <a:ahLst/>
              <a:cxnLst>
                <a:cxn ang="0">
                  <a:pos x="465" y="353"/>
                </a:cxn>
                <a:cxn ang="0">
                  <a:pos x="0" y="0"/>
                </a:cxn>
              </a:cxnLst>
              <a:rect l="0" t="0" r="r" b="b"/>
              <a:pathLst>
                <a:path w="465" h="353">
                  <a:moveTo>
                    <a:pt x="465" y="353"/>
                  </a:moveTo>
                  <a:lnTo>
                    <a:pt x="0"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0" name="Freeform 9"/>
            <p:cNvSpPr>
              <a:spLocks/>
            </p:cNvSpPr>
            <p:nvPr/>
          </p:nvSpPr>
          <p:spPr bwMode="auto">
            <a:xfrm>
              <a:off x="2032397" y="4037924"/>
              <a:ext cx="521893" cy="419557"/>
            </a:xfrm>
            <a:custGeom>
              <a:avLst/>
              <a:gdLst/>
              <a:ahLst/>
              <a:cxnLst>
                <a:cxn ang="0">
                  <a:pos x="487" y="0"/>
                </a:cxn>
                <a:cxn ang="0">
                  <a:pos x="0" y="369"/>
                </a:cxn>
              </a:cxnLst>
              <a:rect l="0" t="0" r="r" b="b"/>
              <a:pathLst>
                <a:path w="487" h="369">
                  <a:moveTo>
                    <a:pt x="487" y="0"/>
                  </a:moveTo>
                  <a:lnTo>
                    <a:pt x="0" y="369"/>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 name="Oval 8"/>
            <p:cNvSpPr>
              <a:spLocks noChangeArrowheads="1"/>
            </p:cNvSpPr>
            <p:nvPr/>
          </p:nvSpPr>
          <p:spPr bwMode="auto">
            <a:xfrm>
              <a:off x="2500298" y="3786190"/>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32" name="Oval 7"/>
            <p:cNvSpPr>
              <a:spLocks noChangeArrowheads="1"/>
            </p:cNvSpPr>
            <p:nvPr/>
          </p:nvSpPr>
          <p:spPr bwMode="auto">
            <a:xfrm>
              <a:off x="2518926" y="4403051"/>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33" name="Oval 6"/>
            <p:cNvSpPr>
              <a:spLocks noChangeArrowheads="1"/>
            </p:cNvSpPr>
            <p:nvPr/>
          </p:nvSpPr>
          <p:spPr bwMode="auto">
            <a:xfrm>
              <a:off x="3291583" y="4403051"/>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34" name="Oval 5"/>
            <p:cNvSpPr>
              <a:spLocks noChangeArrowheads="1"/>
            </p:cNvSpPr>
            <p:nvPr/>
          </p:nvSpPr>
          <p:spPr bwMode="auto">
            <a:xfrm>
              <a:off x="1785918" y="4403051"/>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35" name="Oval 4"/>
            <p:cNvSpPr>
              <a:spLocks noChangeArrowheads="1"/>
            </p:cNvSpPr>
            <p:nvPr/>
          </p:nvSpPr>
          <p:spPr bwMode="auto">
            <a:xfrm>
              <a:off x="2517854" y="5059600"/>
              <a:ext cx="304348"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37" name="Text Box 2"/>
            <p:cNvSpPr txBox="1">
              <a:spLocks noChangeArrowheads="1"/>
            </p:cNvSpPr>
            <p:nvPr/>
          </p:nvSpPr>
          <p:spPr bwMode="auto">
            <a:xfrm>
              <a:off x="-286852" y="4455919"/>
              <a:ext cx="1766937" cy="35378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b</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）一个有向图</a:t>
              </a:r>
            </a:p>
          </p:txBody>
        </p:sp>
      </p:grpSp>
      <p:sp>
        <p:nvSpPr>
          <p:cNvPr id="2050" name="Rectangle 2"/>
          <p:cNvSpPr>
            <a:spLocks noChangeArrowheads="1"/>
          </p:cNvSpPr>
          <p:nvPr/>
        </p:nvSpPr>
        <p:spPr bwMode="auto">
          <a:xfrm>
            <a:off x="4479634" y="-156966"/>
            <a:ext cx="184731" cy="3139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sz="1800"/>
          </a:p>
        </p:txBody>
      </p:sp>
      <p:graphicFrame>
        <p:nvGraphicFramePr>
          <p:cNvPr id="2049" name="Object 1"/>
          <p:cNvGraphicFramePr>
            <a:graphicFrameLocks noChangeAspect="1"/>
          </p:cNvGraphicFramePr>
          <p:nvPr/>
        </p:nvGraphicFramePr>
        <p:xfrm>
          <a:off x="5967789" y="400028"/>
          <a:ext cx="2000264" cy="1600212"/>
        </p:xfrm>
        <a:graphic>
          <a:graphicData uri="http://schemas.openxmlformats.org/presentationml/2006/ole">
            <mc:AlternateContent xmlns:mc="http://schemas.openxmlformats.org/markup-compatibility/2006">
              <mc:Choice xmlns:v="urn:schemas-microsoft-com:vml" Requires="v">
                <p:oleObj r:id="rId2" imgW="1231366" imgH="990170" progId="">
                  <p:embed/>
                </p:oleObj>
              </mc:Choice>
              <mc:Fallback>
                <p:oleObj r:id="rId2" imgW="1231366" imgH="990170" progId="">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7789" y="400028"/>
                        <a:ext cx="2000264" cy="160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Rectangle 4"/>
          <p:cNvSpPr>
            <a:spLocks noChangeArrowheads="1"/>
          </p:cNvSpPr>
          <p:nvPr/>
        </p:nvSpPr>
        <p:spPr bwMode="auto">
          <a:xfrm>
            <a:off x="4479634" y="-156966"/>
            <a:ext cx="184731" cy="3139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sz="1800"/>
          </a:p>
        </p:txBody>
      </p:sp>
      <p:graphicFrame>
        <p:nvGraphicFramePr>
          <p:cNvPr id="2051" name="Object 3"/>
          <p:cNvGraphicFramePr>
            <a:graphicFrameLocks noChangeAspect="1"/>
          </p:cNvGraphicFramePr>
          <p:nvPr/>
        </p:nvGraphicFramePr>
        <p:xfrm>
          <a:off x="5967789" y="2571744"/>
          <a:ext cx="2000264" cy="1575965"/>
        </p:xfrm>
        <a:graphic>
          <a:graphicData uri="http://schemas.openxmlformats.org/presentationml/2006/ole">
            <mc:AlternateContent xmlns:mc="http://schemas.openxmlformats.org/markup-compatibility/2006">
              <mc:Choice xmlns:v="urn:schemas-microsoft-com:vml" Requires="v">
                <p:oleObj r:id="rId4" imgW="1257300" imgH="990600" progId="">
                  <p:embed/>
                </p:oleObj>
              </mc:Choice>
              <mc:Fallback>
                <p:oleObj r:id="rId4" imgW="1257300" imgH="99060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7789" y="2571744"/>
                        <a:ext cx="2000264" cy="1575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4" name="Rectangle 6"/>
          <p:cNvSpPr>
            <a:spLocks noChangeArrowheads="1"/>
          </p:cNvSpPr>
          <p:nvPr/>
        </p:nvSpPr>
        <p:spPr bwMode="auto">
          <a:xfrm>
            <a:off x="4479634" y="-156966"/>
            <a:ext cx="184731" cy="3139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sz="1800"/>
          </a:p>
        </p:txBody>
      </p:sp>
      <p:graphicFrame>
        <p:nvGraphicFramePr>
          <p:cNvPr id="2053" name="Object 5"/>
          <p:cNvGraphicFramePr>
            <a:graphicFrameLocks noChangeAspect="1"/>
          </p:cNvGraphicFramePr>
          <p:nvPr/>
        </p:nvGraphicFramePr>
        <p:xfrm>
          <a:off x="5967789" y="4714884"/>
          <a:ext cx="2176111" cy="1571636"/>
        </p:xfrm>
        <a:graphic>
          <a:graphicData uri="http://schemas.openxmlformats.org/presentationml/2006/ole">
            <mc:AlternateContent xmlns:mc="http://schemas.openxmlformats.org/markup-compatibility/2006">
              <mc:Choice xmlns:v="urn:schemas-microsoft-com:vml" Requires="v">
                <p:oleObj r:id="rId6" imgW="1371600" imgH="990600" progId="">
                  <p:embed/>
                </p:oleObj>
              </mc:Choice>
              <mc:Fallback>
                <p:oleObj r:id="rId6" imgW="1371600" imgH="99060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67789" y="4714884"/>
                        <a:ext cx="2176111" cy="15716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2" name="组合 61"/>
          <p:cNvGrpSpPr/>
          <p:nvPr/>
        </p:nvGrpSpPr>
        <p:grpSpPr>
          <a:xfrm>
            <a:off x="101198" y="4593113"/>
            <a:ext cx="5093765" cy="1764845"/>
            <a:chOff x="-684620" y="4714884"/>
            <a:chExt cx="5093765" cy="1764845"/>
          </a:xfrm>
        </p:grpSpPr>
        <p:sp>
          <p:nvSpPr>
            <p:cNvPr id="44" name="Freeform 16"/>
            <p:cNvSpPr>
              <a:spLocks/>
            </p:cNvSpPr>
            <p:nvPr/>
          </p:nvSpPr>
          <p:spPr bwMode="auto">
            <a:xfrm>
              <a:off x="2700943" y="5792499"/>
              <a:ext cx="412066" cy="407847"/>
            </a:xfrm>
            <a:custGeom>
              <a:avLst/>
              <a:gdLst/>
              <a:ahLst/>
              <a:cxnLst>
                <a:cxn ang="0">
                  <a:pos x="0" y="327"/>
                </a:cxn>
                <a:cxn ang="0">
                  <a:pos x="330" y="0"/>
                </a:cxn>
              </a:cxnLst>
              <a:rect l="0" t="0" r="r" b="b"/>
              <a:pathLst>
                <a:path w="330" h="327">
                  <a:moveTo>
                    <a:pt x="0" y="327"/>
                  </a:moveTo>
                  <a:lnTo>
                    <a:pt x="330"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45" name="Freeform 15"/>
            <p:cNvSpPr>
              <a:spLocks/>
            </p:cNvSpPr>
            <p:nvPr/>
          </p:nvSpPr>
          <p:spPr bwMode="auto">
            <a:xfrm>
              <a:off x="2011668" y="5804971"/>
              <a:ext cx="418310" cy="349227"/>
            </a:xfrm>
            <a:custGeom>
              <a:avLst/>
              <a:gdLst/>
              <a:ahLst/>
              <a:cxnLst>
                <a:cxn ang="0">
                  <a:pos x="0" y="0"/>
                </a:cxn>
                <a:cxn ang="0">
                  <a:pos x="335" y="280"/>
                </a:cxn>
              </a:cxnLst>
              <a:rect l="0" t="0" r="r" b="b"/>
              <a:pathLst>
                <a:path w="335" h="280">
                  <a:moveTo>
                    <a:pt x="0" y="0"/>
                  </a:moveTo>
                  <a:lnTo>
                    <a:pt x="335" y="28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46" name="Freeform 14"/>
            <p:cNvSpPr>
              <a:spLocks/>
            </p:cNvSpPr>
            <p:nvPr/>
          </p:nvSpPr>
          <p:spPr bwMode="auto">
            <a:xfrm>
              <a:off x="2699374" y="4991771"/>
              <a:ext cx="437040" cy="452748"/>
            </a:xfrm>
            <a:custGeom>
              <a:avLst/>
              <a:gdLst/>
              <a:ahLst/>
              <a:cxnLst>
                <a:cxn ang="0">
                  <a:pos x="0" y="0"/>
                </a:cxn>
                <a:cxn ang="0">
                  <a:pos x="350" y="363"/>
                </a:cxn>
              </a:cxnLst>
              <a:rect l="0" t="0" r="r" b="b"/>
              <a:pathLst>
                <a:path w="350" h="363">
                  <a:moveTo>
                    <a:pt x="0" y="0"/>
                  </a:moveTo>
                  <a:lnTo>
                    <a:pt x="350" y="363"/>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47" name="Oval 13"/>
            <p:cNvSpPr>
              <a:spLocks noChangeArrowheads="1"/>
            </p:cNvSpPr>
            <p:nvPr/>
          </p:nvSpPr>
          <p:spPr bwMode="auto">
            <a:xfrm>
              <a:off x="2351310" y="4714884"/>
              <a:ext cx="353378" cy="3891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48" name="Oval 12"/>
            <p:cNvSpPr>
              <a:spLocks noChangeArrowheads="1"/>
            </p:cNvSpPr>
            <p:nvPr/>
          </p:nvSpPr>
          <p:spPr bwMode="auto">
            <a:xfrm>
              <a:off x="1714480" y="5470711"/>
              <a:ext cx="353378" cy="3891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49" name="Oval 11"/>
            <p:cNvSpPr>
              <a:spLocks noChangeArrowheads="1"/>
            </p:cNvSpPr>
            <p:nvPr/>
          </p:nvSpPr>
          <p:spPr bwMode="auto">
            <a:xfrm>
              <a:off x="2382528" y="6091837"/>
              <a:ext cx="353378" cy="3878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50" name="Oval 10"/>
            <p:cNvSpPr>
              <a:spLocks noChangeArrowheads="1"/>
            </p:cNvSpPr>
            <p:nvPr/>
          </p:nvSpPr>
          <p:spPr bwMode="auto">
            <a:xfrm>
              <a:off x="3025601" y="5452003"/>
              <a:ext cx="353378" cy="3891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51" name="Oval 9"/>
            <p:cNvSpPr>
              <a:spLocks noChangeArrowheads="1"/>
            </p:cNvSpPr>
            <p:nvPr/>
          </p:nvSpPr>
          <p:spPr bwMode="auto">
            <a:xfrm>
              <a:off x="4055767" y="5489420"/>
              <a:ext cx="353378" cy="3878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52" name="Freeform 8"/>
            <p:cNvSpPr>
              <a:spLocks/>
            </p:cNvSpPr>
            <p:nvPr/>
          </p:nvSpPr>
          <p:spPr bwMode="auto">
            <a:xfrm>
              <a:off x="2004176" y="5020458"/>
              <a:ext cx="393336" cy="460231"/>
            </a:xfrm>
            <a:custGeom>
              <a:avLst/>
              <a:gdLst/>
              <a:ahLst/>
              <a:cxnLst>
                <a:cxn ang="0">
                  <a:pos x="0" y="369"/>
                </a:cxn>
                <a:cxn ang="0">
                  <a:pos x="315" y="0"/>
                </a:cxn>
              </a:cxnLst>
              <a:rect l="0" t="0" r="r" b="b"/>
              <a:pathLst>
                <a:path w="315" h="369">
                  <a:moveTo>
                    <a:pt x="0" y="369"/>
                  </a:moveTo>
                  <a:lnTo>
                    <a:pt x="315"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3" name="Line 7"/>
            <p:cNvSpPr>
              <a:spLocks noChangeShapeType="1"/>
            </p:cNvSpPr>
            <p:nvPr/>
          </p:nvSpPr>
          <p:spPr bwMode="auto">
            <a:xfrm flipV="1">
              <a:off x="3385223" y="5656550"/>
              <a:ext cx="668047" cy="7483"/>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4" name="Text Box 6"/>
            <p:cNvSpPr txBox="1">
              <a:spLocks noChangeArrowheads="1"/>
            </p:cNvSpPr>
            <p:nvPr/>
          </p:nvSpPr>
          <p:spPr bwMode="auto">
            <a:xfrm>
              <a:off x="2856854" y="5997611"/>
              <a:ext cx="273462"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9</a:t>
              </a:r>
            </a:p>
          </p:txBody>
        </p:sp>
        <p:sp>
          <p:nvSpPr>
            <p:cNvPr id="55" name="Text Box 5"/>
            <p:cNvSpPr txBox="1">
              <a:spLocks noChangeArrowheads="1"/>
            </p:cNvSpPr>
            <p:nvPr/>
          </p:nvSpPr>
          <p:spPr bwMode="auto">
            <a:xfrm>
              <a:off x="1923011" y="5897267"/>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5</a:t>
              </a:r>
            </a:p>
          </p:txBody>
        </p:sp>
        <p:sp>
          <p:nvSpPr>
            <p:cNvPr id="56" name="Text Box 4"/>
            <p:cNvSpPr txBox="1">
              <a:spLocks noChangeArrowheads="1"/>
            </p:cNvSpPr>
            <p:nvPr/>
          </p:nvSpPr>
          <p:spPr bwMode="auto">
            <a:xfrm>
              <a:off x="1938315" y="5054022"/>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8</a:t>
              </a:r>
            </a:p>
          </p:txBody>
        </p:sp>
        <p:sp>
          <p:nvSpPr>
            <p:cNvPr id="57" name="Text Box 3"/>
            <p:cNvSpPr txBox="1">
              <a:spLocks noChangeArrowheads="1"/>
            </p:cNvSpPr>
            <p:nvPr/>
          </p:nvSpPr>
          <p:spPr bwMode="auto">
            <a:xfrm>
              <a:off x="2907905" y="4961837"/>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3</a:t>
              </a:r>
            </a:p>
          </p:txBody>
        </p:sp>
        <p:sp>
          <p:nvSpPr>
            <p:cNvPr id="58" name="Text Box 2"/>
            <p:cNvSpPr txBox="1">
              <a:spLocks noChangeArrowheads="1"/>
            </p:cNvSpPr>
            <p:nvPr/>
          </p:nvSpPr>
          <p:spPr bwMode="auto">
            <a:xfrm>
              <a:off x="3580163" y="5388800"/>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6</a:t>
              </a:r>
            </a:p>
          </p:txBody>
        </p:sp>
        <p:sp>
          <p:nvSpPr>
            <p:cNvPr id="61" name="Text Box 2"/>
            <p:cNvSpPr txBox="1">
              <a:spLocks noChangeArrowheads="1"/>
            </p:cNvSpPr>
            <p:nvPr/>
          </p:nvSpPr>
          <p:spPr bwMode="auto">
            <a:xfrm>
              <a:off x="-684620" y="5500701"/>
              <a:ext cx="2310562" cy="2917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c</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）一个带权有向图</a:t>
              </a:r>
            </a:p>
          </p:txBody>
        </p:sp>
      </p:grpSp>
      <p:sp>
        <p:nvSpPr>
          <p:cNvPr id="63" name="右箭头 62"/>
          <p:cNvSpPr/>
          <p:nvPr/>
        </p:nvSpPr>
        <p:spPr>
          <a:xfrm>
            <a:off x="5000628" y="1071546"/>
            <a:ext cx="428628"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p>
        </p:txBody>
      </p:sp>
      <p:sp>
        <p:nvSpPr>
          <p:cNvPr id="64" name="右箭头 63"/>
          <p:cNvSpPr/>
          <p:nvPr/>
        </p:nvSpPr>
        <p:spPr>
          <a:xfrm>
            <a:off x="5000628" y="3214686"/>
            <a:ext cx="428628"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p>
        </p:txBody>
      </p:sp>
      <p:sp>
        <p:nvSpPr>
          <p:cNvPr id="65" name="右箭头 64"/>
          <p:cNvSpPr/>
          <p:nvPr/>
        </p:nvSpPr>
        <p:spPr>
          <a:xfrm>
            <a:off x="5357818" y="5357826"/>
            <a:ext cx="428628"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857232"/>
            <a:ext cx="8572560" cy="487065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public class </a:t>
            </a:r>
            <a:r>
              <a:rPr lang="en-US" altLang="zh-CN" sz="1800" dirty="0" err="1">
                <a:solidFill>
                  <a:srgbClr val="FF0000"/>
                </a:solidFill>
                <a:latin typeface="Consolas" pitchFamily="49" charset="0"/>
                <a:ea typeface="仿宋" pitchFamily="49" charset="-122"/>
                <a:cs typeface="Consolas" pitchFamily="49" charset="0"/>
              </a:rPr>
              <a:t>MatGraphClass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图邻接矩阵类</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final int MAXV=100;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表示最多顶点个数</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final int INF=0x3f3f3f3f;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表示∞</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int[][] edges;			</a:t>
            </a:r>
            <a:r>
              <a:rPr lang="en-US" altLang="zh-CN" sz="1800" dirty="0">
                <a:solidFill>
                  <a:srgbClr val="006600"/>
                </a:solidFill>
                <a:latin typeface="Consolas" pitchFamily="49" charset="0"/>
                <a:ea typeface="仿宋" pitchFamily="49" charset="-122"/>
                <a:cs typeface="Consolas" pitchFamily="49" charset="0"/>
              </a:rPr>
              <a:t>//</a:t>
            </a:r>
            <a:r>
              <a:rPr lang="zh-CN" altLang="en-US" sz="1800" dirty="0">
                <a:solidFill>
                  <a:srgbClr val="006600"/>
                </a:solidFill>
                <a:latin typeface="Consolas" pitchFamily="49" charset="0"/>
                <a:ea typeface="仿宋" pitchFamily="49" charset="-122"/>
                <a:cs typeface="Consolas" pitchFamily="49" charset="0"/>
              </a:rPr>
              <a:t>边</a:t>
            </a:r>
            <a:r>
              <a:rPr lang="zh-CN" altLang="zh-CN" sz="1800" dirty="0">
                <a:solidFill>
                  <a:srgbClr val="006600"/>
                </a:solidFill>
                <a:latin typeface="Consolas" pitchFamily="49" charset="0"/>
                <a:ea typeface="仿宋" pitchFamily="49" charset="-122"/>
                <a:cs typeface="Consolas" pitchFamily="49" charset="0"/>
              </a:rPr>
              <a:t>邻接矩阵数组，元素为</a:t>
            </a:r>
            <a:r>
              <a:rPr lang="en-US" altLang="zh-CN" sz="1800" dirty="0">
                <a:solidFill>
                  <a:srgbClr val="006600"/>
                </a:solidFill>
                <a:latin typeface="Consolas" pitchFamily="49" charset="0"/>
                <a:ea typeface="仿宋" pitchFamily="49" charset="-122"/>
                <a:cs typeface="Consolas" pitchFamily="49" charset="0"/>
              </a:rPr>
              <a:t>int</a:t>
            </a:r>
            <a:r>
              <a:rPr lang="zh-CN" altLang="zh-CN" sz="1800" dirty="0">
                <a:solidFill>
                  <a:srgbClr val="006600"/>
                </a:solidFill>
                <a:latin typeface="Consolas" pitchFamily="49" charset="0"/>
                <a:ea typeface="仿宋" pitchFamily="49" charset="-122"/>
                <a:cs typeface="Consolas" pitchFamily="49" charset="0"/>
              </a:rPr>
              <a:t>类型</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n,e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顶点数，边数</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String[] </a:t>
            </a:r>
            <a:r>
              <a:rPr lang="en-US" altLang="zh-CN" sz="1800" dirty="0" err="1">
                <a:solidFill>
                  <a:srgbClr val="0000FF"/>
                </a:solidFill>
                <a:latin typeface="Consolas" pitchFamily="49" charset="0"/>
                <a:ea typeface="仿宋" pitchFamily="49" charset="-122"/>
                <a:cs typeface="Consolas" pitchFamily="49" charset="0"/>
              </a:rPr>
              <a:t>vexs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存放顶点信息</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public </a:t>
            </a:r>
            <a:r>
              <a:rPr lang="en-US" altLang="zh-CN" sz="1800" dirty="0" err="1">
                <a:solidFill>
                  <a:srgbClr val="0000FF"/>
                </a:solidFill>
                <a:latin typeface="Consolas" pitchFamily="49" charset="0"/>
                <a:ea typeface="仿宋" pitchFamily="49" charset="-122"/>
                <a:cs typeface="Consolas" pitchFamily="49" charset="0"/>
              </a:rPr>
              <a:t>MatGraphClass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构造方法</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  edges=new int[MAXV][MAXV];</a:t>
            </a:r>
            <a:endParaRPr lang="zh-CN" altLang="zh-CN" sz="1800"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vexs</a:t>
            </a:r>
            <a:r>
              <a:rPr lang="en-US" altLang="zh-CN" sz="1800" dirty="0">
                <a:solidFill>
                  <a:srgbClr val="0000FF"/>
                </a:solidFill>
                <a:latin typeface="Consolas" pitchFamily="49" charset="0"/>
                <a:ea typeface="仿宋" pitchFamily="49" charset="-122"/>
                <a:cs typeface="Consolas" pitchFamily="49" charset="0"/>
              </a:rPr>
              <a:t>=new String[MAXV];</a:t>
            </a:r>
            <a:endParaRPr lang="zh-CN" altLang="zh-CN" sz="1800"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9900"/>
                </a:solidFill>
                <a:latin typeface="Consolas" pitchFamily="49" charset="0"/>
                <a:ea typeface="仿宋" pitchFamily="49" charset="-122"/>
                <a:cs typeface="Consolas" pitchFamily="49" charset="0"/>
              </a:rPr>
              <a:t>//</a:t>
            </a:r>
            <a:r>
              <a:rPr lang="zh-CN" altLang="zh-CN" sz="1800" dirty="0">
                <a:solidFill>
                  <a:srgbClr val="009900"/>
                </a:solidFill>
                <a:latin typeface="Consolas" pitchFamily="49" charset="0"/>
                <a:ea typeface="仿宋" pitchFamily="49" charset="-122"/>
                <a:cs typeface="Consolas" pitchFamily="49" charset="0"/>
              </a:rPr>
              <a:t>图的基本运算算法</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357158" y="285728"/>
            <a:ext cx="5286412" cy="430887"/>
          </a:xfrm>
          <a:prstGeom prst="rect">
            <a:avLst/>
          </a:prstGeom>
          <a:noFill/>
        </p:spPr>
        <p:txBody>
          <a:bodyPr wrap="square" rtlCol="0">
            <a:spAutoFit/>
          </a:bodyPr>
          <a:lstStyle/>
          <a:p>
            <a:pPr algn="l">
              <a:lnSpc>
                <a:spcPct val="100000"/>
              </a:lnSpc>
              <a:spcBef>
                <a:spcPts val="0"/>
              </a:spcBef>
            </a:pPr>
            <a:r>
              <a:rPr lang="zh-CN" altLang="zh-CN" sz="2200" dirty="0">
                <a:solidFill>
                  <a:srgbClr val="0000FF"/>
                </a:solidFill>
                <a:latin typeface="Consolas" pitchFamily="49" charset="0"/>
                <a:ea typeface="楷体" pitchFamily="49" charset="-122"/>
                <a:cs typeface="Consolas" pitchFamily="49" charset="0"/>
              </a:rPr>
              <a:t>图的邻接矩阵类</a:t>
            </a:r>
            <a:r>
              <a:rPr lang="en-US" altLang="zh-CN" sz="2200" dirty="0" err="1">
                <a:solidFill>
                  <a:srgbClr val="0000FF"/>
                </a:solidFill>
                <a:latin typeface="Consolas" pitchFamily="49" charset="0"/>
                <a:ea typeface="楷体" pitchFamily="49" charset="-122"/>
                <a:cs typeface="Consolas" pitchFamily="49" charset="0"/>
              </a:rPr>
              <a:t>MatGraphClass</a:t>
            </a:r>
            <a:endParaRPr lang="zh-CN" altLang="en-US" sz="2200" dirty="0">
              <a:solidFill>
                <a:srgbClr val="0000FF"/>
              </a:solidFill>
              <a:latin typeface="Consolas" pitchFamily="49" charset="0"/>
              <a:ea typeface="楷体" pitchFamily="49" charset="-122"/>
              <a:cs typeface="Consolas" pitchFamily="49" charset="0"/>
            </a:endParaRPr>
          </a:p>
        </p:txBody>
      </p:sp>
      <p:grpSp>
        <p:nvGrpSpPr>
          <p:cNvPr id="14" name="组合 13"/>
          <p:cNvGrpSpPr/>
          <p:nvPr/>
        </p:nvGrpSpPr>
        <p:grpSpPr>
          <a:xfrm>
            <a:off x="755576" y="2501830"/>
            <a:ext cx="1643074" cy="4070442"/>
            <a:chOff x="1285852" y="2215348"/>
            <a:chExt cx="1643074" cy="3226058"/>
          </a:xfrm>
        </p:grpSpPr>
        <p:sp>
          <p:nvSpPr>
            <p:cNvPr id="7" name="TextBox 6"/>
            <p:cNvSpPr txBox="1"/>
            <p:nvPr/>
          </p:nvSpPr>
          <p:spPr>
            <a:xfrm>
              <a:off x="1285852" y="5072074"/>
              <a:ext cx="1643074" cy="369332"/>
            </a:xfrm>
            <a:prstGeom prst="rect">
              <a:avLst/>
            </a:prstGeom>
            <a:noFill/>
          </p:spPr>
          <p:txBody>
            <a:bodyPr wrap="square" rtlCol="0">
              <a:spAutoFit/>
            </a:bodyPr>
            <a:lstStyle/>
            <a:p>
              <a:pPr algn="l">
                <a:lnSpc>
                  <a:spcPct val="100000"/>
                </a:lnSpc>
                <a:spcBef>
                  <a:spcPts val="0"/>
                </a:spcBef>
              </a:pPr>
              <a:r>
                <a:rPr lang="zh-CN" altLang="zh-CN" sz="1800" dirty="0">
                  <a:solidFill>
                    <a:srgbClr val="0000FF"/>
                  </a:solidFill>
                  <a:latin typeface="Consolas" pitchFamily="49" charset="0"/>
                  <a:ea typeface="仿宋" pitchFamily="49" charset="-122"/>
                  <a:cs typeface="Consolas" pitchFamily="49" charset="0"/>
                </a:rPr>
                <a:t>邻接矩阵</a:t>
              </a:r>
              <a:r>
                <a:rPr lang="zh-CN" altLang="en-US" sz="1800" dirty="0">
                  <a:solidFill>
                    <a:srgbClr val="0000FF"/>
                  </a:solidFill>
                  <a:latin typeface="Consolas" pitchFamily="49" charset="0"/>
                  <a:ea typeface="仿宋" pitchFamily="49" charset="-122"/>
                  <a:cs typeface="Consolas" pitchFamily="49" charset="0"/>
                </a:rPr>
                <a:t>数组</a:t>
              </a:r>
            </a:p>
          </p:txBody>
        </p:sp>
        <p:cxnSp>
          <p:nvCxnSpPr>
            <p:cNvPr id="9" name="直接箭头连接符 8"/>
            <p:cNvCxnSpPr/>
            <p:nvPr/>
          </p:nvCxnSpPr>
          <p:spPr>
            <a:xfrm rot="5400000" flipH="1" flipV="1">
              <a:off x="571472" y="3643314"/>
              <a:ext cx="2857520" cy="1588"/>
            </a:xfrm>
            <a:prstGeom prst="straightConnector1">
              <a:avLst/>
            </a:prstGeom>
            <a:ln w="12700">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16" name="组合 15"/>
          <p:cNvGrpSpPr/>
          <p:nvPr/>
        </p:nvGrpSpPr>
        <p:grpSpPr>
          <a:xfrm>
            <a:off x="3203850" y="2060848"/>
            <a:ext cx="2952327" cy="4573843"/>
            <a:chOff x="3214680" y="1928802"/>
            <a:chExt cx="1725719" cy="3468624"/>
          </a:xfrm>
        </p:grpSpPr>
        <p:sp>
          <p:nvSpPr>
            <p:cNvPr id="10" name="TextBox 9"/>
            <p:cNvSpPr txBox="1"/>
            <p:nvPr/>
          </p:nvSpPr>
          <p:spPr>
            <a:xfrm>
              <a:off x="3857620" y="5000636"/>
              <a:ext cx="1082779" cy="396790"/>
            </a:xfrm>
            <a:prstGeom prst="rect">
              <a:avLst/>
            </a:prstGeom>
            <a:noFill/>
          </p:spPr>
          <p:txBody>
            <a:bodyPr wrap="square" rtlCol="0">
              <a:spAutoFit/>
            </a:bodyPr>
            <a:lstStyle/>
            <a:p>
              <a:pPr>
                <a:lnSpc>
                  <a:spcPct val="100000"/>
                </a:lnSpc>
                <a:spcBef>
                  <a:spcPts val="0"/>
                </a:spcBef>
              </a:pPr>
              <a:r>
                <a:rPr lang="zh-CN" altLang="en-US" sz="2800" dirty="0">
                  <a:solidFill>
                    <a:srgbClr val="FF00FF"/>
                  </a:solidFill>
                  <a:latin typeface="Consolas" pitchFamily="49" charset="0"/>
                  <a:ea typeface="仿宋" pitchFamily="49" charset="-122"/>
                  <a:cs typeface="Consolas" pitchFamily="49" charset="0"/>
                </a:rPr>
                <a:t>？</a:t>
              </a:r>
              <a:r>
                <a:rPr lang="zh-CN" altLang="en-US" sz="2000" dirty="0">
                  <a:solidFill>
                    <a:srgbClr val="FF00FF"/>
                  </a:solidFill>
                  <a:latin typeface="Consolas" pitchFamily="49" charset="0"/>
                  <a:ea typeface="仿宋" pitchFamily="49" charset="-122"/>
                  <a:cs typeface="Consolas" pitchFamily="49" charset="0"/>
                </a:rPr>
                <a:t>（</a:t>
              </a:r>
              <a:r>
                <a:rPr lang="en-US" altLang="zh-CN" sz="2000" dirty="0">
                  <a:solidFill>
                    <a:srgbClr val="FF00FF"/>
                  </a:solidFill>
                  <a:latin typeface="Consolas" pitchFamily="49" charset="0"/>
                  <a:ea typeface="仿宋" pitchFamily="49" charset="-122"/>
                  <a:cs typeface="Consolas" pitchFamily="49" charset="0"/>
                </a:rPr>
                <a:t>P300</a:t>
              </a:r>
              <a:r>
                <a:rPr lang="zh-CN" altLang="en-US" sz="2000" dirty="0">
                  <a:solidFill>
                    <a:srgbClr val="FF00FF"/>
                  </a:solidFill>
                  <a:latin typeface="Consolas" pitchFamily="49" charset="0"/>
                  <a:ea typeface="仿宋" pitchFamily="49" charset="-122"/>
                  <a:cs typeface="Consolas" pitchFamily="49" charset="0"/>
                </a:rPr>
                <a:t>）</a:t>
              </a:r>
            </a:p>
          </p:txBody>
        </p:sp>
        <p:cxnSp>
          <p:nvCxnSpPr>
            <p:cNvPr id="12" name="直接箭头连接符 11"/>
            <p:cNvCxnSpPr>
              <a:cxnSpLocks/>
              <a:stCxn id="10" idx="0"/>
            </p:cNvCxnSpPr>
            <p:nvPr/>
          </p:nvCxnSpPr>
          <p:spPr>
            <a:xfrm flipH="1" flipV="1">
              <a:off x="3214680" y="1928802"/>
              <a:ext cx="1184329" cy="3071834"/>
            </a:xfrm>
            <a:prstGeom prst="straightConnector1">
              <a:avLst/>
            </a:prstGeom>
            <a:ln w="12700">
              <a:solidFill>
                <a:schemeClr val="accent1"/>
              </a:solidFill>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hlinkClick r:id="rId2" action="ppaction://hlinksldjump"/>
          </p:cNvPr>
          <p:cNvSpPr txBox="1"/>
          <p:nvPr/>
        </p:nvSpPr>
        <p:spPr>
          <a:xfrm>
            <a:off x="382859" y="2384364"/>
            <a:ext cx="3780000" cy="478387"/>
          </a:xfrm>
          <a:prstGeom prst="rect">
            <a:avLst/>
          </a:prstGeom>
        </p:spPr>
        <p:style>
          <a:lnRef idx="1">
            <a:schemeClr val="accent2"/>
          </a:lnRef>
          <a:fillRef idx="2">
            <a:schemeClr val="accent2"/>
          </a:fillRef>
          <a:effectRef idx="1">
            <a:schemeClr val="accent2"/>
          </a:effectRef>
          <a:fontRef idx="minor">
            <a:schemeClr val="dk1"/>
          </a:fontRef>
        </p:style>
        <p:txBody>
          <a:bodyPr wrap="square" tIns="36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8.1 </a:t>
            </a:r>
            <a:r>
              <a:rPr lang="zh-CN" altLang="zh-CN"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图的基本概念</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4" name="TextBox 13">
            <a:hlinkClick r:id="" action="ppaction://noaction"/>
          </p:cNvPr>
          <p:cNvSpPr txBox="1"/>
          <p:nvPr/>
        </p:nvSpPr>
        <p:spPr>
          <a:xfrm>
            <a:off x="358812" y="3480512"/>
            <a:ext cx="3780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a:solidFill>
                  <a:srgbClr val="FF0000"/>
                </a:solidFill>
                <a:latin typeface="Consolas" pitchFamily="49" charset="0"/>
                <a:ea typeface="微软雅黑" pitchFamily="34" charset="-122"/>
                <a:cs typeface="Consolas" pitchFamily="49" charset="0"/>
              </a:rPr>
              <a:t>8.2 </a:t>
            </a:r>
            <a:r>
              <a:rPr lang="zh-CN" altLang="zh-CN">
                <a:solidFill>
                  <a:srgbClr val="FF0000"/>
                </a:solidFill>
                <a:latin typeface="Consolas" pitchFamily="49" charset="0"/>
                <a:ea typeface="微软雅黑" pitchFamily="34" charset="-122"/>
                <a:cs typeface="Consolas" pitchFamily="49" charset="0"/>
              </a:rPr>
              <a:t>图的存储结构</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grpSp>
        <p:nvGrpSpPr>
          <p:cNvPr id="18" name="组合 79"/>
          <p:cNvGrpSpPr>
            <a:grpSpLocks/>
          </p:cNvGrpSpPr>
          <p:nvPr/>
        </p:nvGrpSpPr>
        <p:grpSpPr bwMode="auto">
          <a:xfrm>
            <a:off x="3923928" y="612745"/>
            <a:ext cx="1659934" cy="1677932"/>
            <a:chOff x="6379728" y="2488774"/>
            <a:chExt cx="2513016" cy="2533955"/>
          </a:xfrm>
        </p:grpSpPr>
        <p:sp>
          <p:nvSpPr>
            <p:cNvPr id="19"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20" name="任意多边形 83"/>
            <p:cNvSpPr/>
            <p:nvPr/>
          </p:nvSpPr>
          <p:spPr>
            <a:xfrm rot="16377237">
              <a:off x="6409519" y="2545928"/>
              <a:ext cx="2476803" cy="247679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grpSp>
      <p:sp>
        <p:nvSpPr>
          <p:cNvPr id="21" name="文本框 20"/>
          <p:cNvSpPr txBox="1">
            <a:spLocks noChangeArrowheads="1"/>
          </p:cNvSpPr>
          <p:nvPr/>
        </p:nvSpPr>
        <p:spPr bwMode="auto">
          <a:xfrm>
            <a:off x="4067944" y="1545005"/>
            <a:ext cx="133697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en-US" altLang="zh-CN" sz="1400" b="1" dirty="0">
                <a:solidFill>
                  <a:srgbClr val="9900FF"/>
                </a:solidFill>
              </a:rPr>
              <a:t>CONTENTS</a:t>
            </a:r>
            <a:endParaRPr lang="zh-CN" altLang="en-US" sz="1400" b="1" dirty="0">
              <a:solidFill>
                <a:srgbClr val="9900FF"/>
              </a:solidFill>
            </a:endParaRPr>
          </a:p>
        </p:txBody>
      </p:sp>
      <p:sp>
        <p:nvSpPr>
          <p:cNvPr id="22" name="文本框 20"/>
          <p:cNvSpPr txBox="1">
            <a:spLocks noChangeArrowheads="1"/>
          </p:cNvSpPr>
          <p:nvPr/>
        </p:nvSpPr>
        <p:spPr bwMode="auto">
          <a:xfrm>
            <a:off x="4210820" y="1011220"/>
            <a:ext cx="10500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zh-CN" altLang="en-US" b="1" dirty="0">
                <a:solidFill>
                  <a:srgbClr val="008000"/>
                </a:solidFill>
              </a:rPr>
              <a:t>内容</a:t>
            </a:r>
          </a:p>
        </p:txBody>
      </p:sp>
      <p:sp>
        <p:nvSpPr>
          <p:cNvPr id="13" name="TextBox 12">
            <a:hlinkClick r:id="" action="ppaction://noaction"/>
          </p:cNvPr>
          <p:cNvSpPr txBox="1"/>
          <p:nvPr/>
        </p:nvSpPr>
        <p:spPr>
          <a:xfrm>
            <a:off x="358812" y="4592734"/>
            <a:ext cx="3780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en-US" altLang="zh-CN" dirty="0">
                <a:solidFill>
                  <a:srgbClr val="FF0000"/>
                </a:solidFill>
                <a:latin typeface="Consolas" pitchFamily="49" charset="0"/>
                <a:ea typeface="微软雅黑" pitchFamily="34" charset="-122"/>
                <a:cs typeface="Consolas" pitchFamily="49" charset="0"/>
              </a:rPr>
              <a:t>   8.3 </a:t>
            </a:r>
            <a:r>
              <a:rPr lang="zh-CN" altLang="zh-CN" dirty="0">
                <a:solidFill>
                  <a:srgbClr val="FF0000"/>
                </a:solidFill>
                <a:latin typeface="Consolas" pitchFamily="49" charset="0"/>
                <a:ea typeface="微软雅黑" pitchFamily="34" charset="-122"/>
                <a:cs typeface="Consolas" pitchFamily="49" charset="0"/>
              </a:rPr>
              <a:t>图的遍历</a:t>
            </a:r>
            <a:endParaRPr lang="zh-CN" altLang="en-US"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5" name="TextBox 14">
            <a:hlinkClick r:id="" action="ppaction://noaction"/>
          </p:cNvPr>
          <p:cNvSpPr txBox="1"/>
          <p:nvPr/>
        </p:nvSpPr>
        <p:spPr>
          <a:xfrm>
            <a:off x="350907" y="5699802"/>
            <a:ext cx="3780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a:solidFill>
                  <a:srgbClr val="FF0000"/>
                </a:solidFill>
                <a:latin typeface="Consolas" pitchFamily="49" charset="0"/>
                <a:ea typeface="微软雅黑" pitchFamily="34" charset="-122"/>
                <a:cs typeface="Consolas" pitchFamily="49" charset="0"/>
              </a:rPr>
              <a:t>8.4 </a:t>
            </a:r>
            <a:r>
              <a:rPr lang="zh-CN" altLang="zh-CN">
                <a:solidFill>
                  <a:srgbClr val="FF0000"/>
                </a:solidFill>
                <a:latin typeface="Consolas" pitchFamily="49" charset="0"/>
                <a:ea typeface="微软雅黑" pitchFamily="34" charset="-122"/>
                <a:cs typeface="Consolas" pitchFamily="49" charset="0"/>
              </a:rPr>
              <a:t>生成树和最小生成树</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23" name="TextBox 22">
            <a:hlinkClick r:id="" action="ppaction://noaction"/>
          </p:cNvPr>
          <p:cNvSpPr txBox="1"/>
          <p:nvPr/>
        </p:nvSpPr>
        <p:spPr>
          <a:xfrm>
            <a:off x="5005188" y="2775434"/>
            <a:ext cx="3780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a:solidFill>
                  <a:srgbClr val="FF0000"/>
                </a:solidFill>
                <a:latin typeface="Consolas" pitchFamily="49" charset="0"/>
                <a:ea typeface="微软雅黑" pitchFamily="34" charset="-122"/>
                <a:cs typeface="Consolas" pitchFamily="49" charset="0"/>
              </a:rPr>
              <a:t>8.5 </a:t>
            </a:r>
            <a:r>
              <a:rPr lang="zh-CN" altLang="zh-CN">
                <a:solidFill>
                  <a:srgbClr val="FF0000"/>
                </a:solidFill>
                <a:latin typeface="Consolas" pitchFamily="49" charset="0"/>
                <a:ea typeface="微软雅黑" pitchFamily="34" charset="-122"/>
                <a:cs typeface="Consolas" pitchFamily="49" charset="0"/>
              </a:rPr>
              <a:t>最短路径</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24" name="TextBox 23">
            <a:hlinkClick r:id="" action="ppaction://noaction"/>
          </p:cNvPr>
          <p:cNvSpPr txBox="1"/>
          <p:nvPr/>
        </p:nvSpPr>
        <p:spPr>
          <a:xfrm>
            <a:off x="5005188" y="4017708"/>
            <a:ext cx="3780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a:solidFill>
                  <a:srgbClr val="FF0000"/>
                </a:solidFill>
                <a:latin typeface="Consolas" pitchFamily="49" charset="0"/>
                <a:ea typeface="微软雅黑" pitchFamily="34" charset="-122"/>
                <a:cs typeface="Consolas" pitchFamily="49" charset="0"/>
              </a:rPr>
              <a:t>8.6 </a:t>
            </a:r>
            <a:r>
              <a:rPr lang="zh-CN" altLang="zh-CN">
                <a:solidFill>
                  <a:srgbClr val="FF0000"/>
                </a:solidFill>
                <a:latin typeface="Consolas" pitchFamily="49" charset="0"/>
                <a:ea typeface="微软雅黑" pitchFamily="34" charset="-122"/>
                <a:cs typeface="Consolas" pitchFamily="49" charset="0"/>
              </a:rPr>
              <a:t>拓扑排序</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26" name="TextBox 25">
            <a:hlinkClick r:id="" action="ppaction://noaction"/>
          </p:cNvPr>
          <p:cNvSpPr txBox="1"/>
          <p:nvPr/>
        </p:nvSpPr>
        <p:spPr>
          <a:xfrm>
            <a:off x="5005188" y="5355063"/>
            <a:ext cx="3780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a:solidFill>
                  <a:srgbClr val="FF0000"/>
                </a:solidFill>
                <a:latin typeface="Consolas" pitchFamily="49" charset="0"/>
                <a:ea typeface="微软雅黑" pitchFamily="34" charset="-122"/>
                <a:cs typeface="Consolas" pitchFamily="49" charset="0"/>
              </a:rPr>
              <a:t>8.7 AOE</a:t>
            </a:r>
            <a:r>
              <a:rPr lang="zh-CN" altLang="zh-CN">
                <a:solidFill>
                  <a:srgbClr val="FF0000"/>
                </a:solidFill>
                <a:latin typeface="Consolas" pitchFamily="49" charset="0"/>
                <a:ea typeface="微软雅黑" pitchFamily="34" charset="-122"/>
                <a:cs typeface="Consolas" pitchFamily="49" charset="0"/>
              </a:rPr>
              <a:t>网与关键路径</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pic>
        <p:nvPicPr>
          <p:cNvPr id="16" name="Picture 4" descr="C:\Users\Admin\AppData\Roaming\Tencent\Users\5139386\QQ\WinTemp\RichOle\26QH$T1JU%OW139@}[O}W`2.png">
            <a:extLst>
              <a:ext uri="{FF2B5EF4-FFF2-40B4-BE49-F238E27FC236}">
                <a16:creationId xmlns:a16="http://schemas.microsoft.com/office/drawing/2014/main" id="{CA671763-81A0-4AD7-92C3-17328BFB2E37}"/>
              </a:ext>
            </a:extLst>
          </p:cNvPr>
          <p:cNvPicPr>
            <a:picLocks noChangeAspect="1" noChangeArrowheads="1"/>
          </p:cNvPicPr>
          <p:nvPr/>
        </p:nvPicPr>
        <p:blipFill>
          <a:blip r:embed="rId3" cstate="print"/>
          <a:srcRect/>
          <a:stretch>
            <a:fillRect/>
          </a:stretch>
        </p:blipFill>
        <p:spPr bwMode="auto">
          <a:xfrm>
            <a:off x="0" y="0"/>
            <a:ext cx="5324742" cy="60074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3528" y="188640"/>
            <a:ext cx="3316941" cy="581569"/>
          </a:xfrm>
          <a:prstGeom prst="rect">
            <a:avLst/>
          </a:prstGeom>
          <a:noFill/>
        </p:spPr>
        <p:txBody>
          <a:bodyPr wrap="square" rtlCol="0">
            <a:spAutoFit/>
          </a:bodyPr>
          <a:lstStyle/>
          <a:p>
            <a:pPr algn="l">
              <a:lnSpc>
                <a:spcPct val="150000"/>
              </a:lnSpc>
              <a:spcBef>
                <a:spcPts val="0"/>
              </a:spcBef>
            </a:pPr>
            <a:r>
              <a:rPr lang="zh-CN" altLang="zh-CN" dirty="0">
                <a:solidFill>
                  <a:srgbClr val="0000FF"/>
                </a:solidFill>
                <a:latin typeface="Consolas" pitchFamily="49" charset="0"/>
                <a:ea typeface="楷体" pitchFamily="49" charset="-122"/>
                <a:cs typeface="Consolas" pitchFamily="49" charset="0"/>
              </a:rPr>
              <a:t>邻接矩阵的</a:t>
            </a:r>
            <a:r>
              <a:rPr lang="zh-CN" altLang="zh-CN" dirty="0">
                <a:solidFill>
                  <a:srgbClr val="FF0000"/>
                </a:solidFill>
                <a:latin typeface="Consolas" pitchFamily="49" charset="0"/>
                <a:ea typeface="楷体" pitchFamily="49" charset="-122"/>
                <a:cs typeface="Consolas" pitchFamily="49" charset="0"/>
              </a:rPr>
              <a:t>特点</a:t>
            </a:r>
            <a:endParaRPr lang="zh-CN" altLang="en-US" dirty="0">
              <a:solidFill>
                <a:srgbClr val="FF0000"/>
              </a:solidFill>
              <a:latin typeface="Consolas" pitchFamily="49" charset="0"/>
              <a:ea typeface="楷体" pitchFamily="49" charset="-122"/>
              <a:cs typeface="Consolas" pitchFamily="49" charset="0"/>
            </a:endParaRPr>
          </a:p>
        </p:txBody>
      </p:sp>
      <p:sp>
        <p:nvSpPr>
          <p:cNvPr id="8" name="TextBox 7"/>
          <p:cNvSpPr txBox="1"/>
          <p:nvPr/>
        </p:nvSpPr>
        <p:spPr>
          <a:xfrm>
            <a:off x="-54260" y="794259"/>
            <a:ext cx="9198260" cy="574487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just">
              <a:lnSpc>
                <a:spcPct val="150000"/>
              </a:lnSpc>
              <a:spcBef>
                <a:spcPts val="0"/>
              </a:spcBef>
              <a:buBlip>
                <a:blip r:embed="rId2"/>
              </a:buBlip>
            </a:pPr>
            <a:r>
              <a:rPr lang="zh-CN" altLang="zh-CN" sz="2200" dirty="0">
                <a:solidFill>
                  <a:srgbClr val="0000FF"/>
                </a:solidFill>
                <a:latin typeface="Consolas" pitchFamily="49" charset="0"/>
                <a:ea typeface="仿宋" pitchFamily="49" charset="-122"/>
                <a:cs typeface="Consolas" pitchFamily="49" charset="0"/>
              </a:rPr>
              <a:t>图的邻接矩阵表示是</a:t>
            </a:r>
            <a:r>
              <a:rPr lang="zh-CN" altLang="zh-CN" sz="2200" dirty="0">
                <a:solidFill>
                  <a:srgbClr val="FF0000"/>
                </a:solidFill>
                <a:latin typeface="Consolas" pitchFamily="49" charset="0"/>
                <a:ea typeface="仿宋" pitchFamily="49" charset="-122"/>
                <a:cs typeface="Consolas" pitchFamily="49" charset="0"/>
              </a:rPr>
              <a:t>唯一</a:t>
            </a:r>
            <a:r>
              <a:rPr lang="zh-CN" altLang="zh-CN" sz="2200" dirty="0">
                <a:solidFill>
                  <a:srgbClr val="0000FF"/>
                </a:solidFill>
                <a:latin typeface="Consolas" pitchFamily="49" charset="0"/>
                <a:ea typeface="仿宋" pitchFamily="49" charset="-122"/>
                <a:cs typeface="Consolas" pitchFamily="49" charset="0"/>
              </a:rPr>
              <a:t>的。</a:t>
            </a:r>
          </a:p>
          <a:p>
            <a:pPr marL="342900" indent="-342900" algn="just">
              <a:lnSpc>
                <a:spcPct val="150000"/>
              </a:lnSpc>
              <a:spcBef>
                <a:spcPts val="0"/>
              </a:spcBef>
              <a:buBlip>
                <a:blip r:embed="rId2"/>
              </a:buBlip>
            </a:pPr>
            <a:r>
              <a:rPr lang="zh-CN" altLang="zh-CN" sz="2200" dirty="0">
                <a:solidFill>
                  <a:srgbClr val="0000FF"/>
                </a:solidFill>
                <a:latin typeface="Consolas" pitchFamily="49" charset="0"/>
                <a:ea typeface="仿宋" pitchFamily="49" charset="-122"/>
                <a:cs typeface="Consolas" pitchFamily="49" charset="0"/>
              </a:rPr>
              <a:t>对于含有</a:t>
            </a:r>
            <a:r>
              <a:rPr lang="en-US" altLang="zh-CN" sz="2200" i="1" dirty="0">
                <a:solidFill>
                  <a:srgbClr val="0000FF"/>
                </a:solidFill>
                <a:latin typeface="Consolas" pitchFamily="49" charset="0"/>
                <a:ea typeface="仿宋" pitchFamily="49" charset="-122"/>
                <a:cs typeface="Consolas" pitchFamily="49" charset="0"/>
              </a:rPr>
              <a:t>n</a:t>
            </a:r>
            <a:r>
              <a:rPr lang="zh-CN" altLang="zh-CN" sz="2200" dirty="0">
                <a:solidFill>
                  <a:srgbClr val="0000FF"/>
                </a:solidFill>
                <a:latin typeface="Consolas" pitchFamily="49" charset="0"/>
                <a:ea typeface="仿宋" pitchFamily="49" charset="-122"/>
                <a:cs typeface="Consolas" pitchFamily="49" charset="0"/>
              </a:rPr>
              <a:t>个顶点的图，采用邻接矩阵存储时，无论是有向图还是无向图，也无论边的数目是多少，其</a:t>
            </a:r>
            <a:r>
              <a:rPr lang="zh-CN" altLang="zh-CN" sz="2200" dirty="0">
                <a:solidFill>
                  <a:srgbClr val="FF0000"/>
                </a:solidFill>
                <a:latin typeface="Consolas" pitchFamily="49" charset="0"/>
                <a:ea typeface="仿宋" pitchFamily="49" charset="-122"/>
                <a:cs typeface="Consolas" pitchFamily="49" charset="0"/>
              </a:rPr>
              <a:t>存储空间均为</a:t>
            </a:r>
            <a:r>
              <a:rPr lang="en-US" altLang="zh-CN" sz="2200" dirty="0">
                <a:solidFill>
                  <a:srgbClr val="FF0000"/>
                </a:solidFill>
                <a:latin typeface="Consolas" pitchFamily="49" charset="0"/>
                <a:ea typeface="仿宋" pitchFamily="49" charset="-122"/>
                <a:cs typeface="Consolas" pitchFamily="49" charset="0"/>
              </a:rPr>
              <a:t>O(</a:t>
            </a:r>
            <a:r>
              <a:rPr lang="en-US" altLang="zh-CN" sz="2200" i="1" dirty="0">
                <a:solidFill>
                  <a:srgbClr val="FF0000"/>
                </a:solidFill>
                <a:latin typeface="Consolas" pitchFamily="49" charset="0"/>
                <a:ea typeface="仿宋" pitchFamily="49" charset="-122"/>
                <a:cs typeface="Consolas" pitchFamily="49" charset="0"/>
              </a:rPr>
              <a:t>n</a:t>
            </a:r>
            <a:r>
              <a:rPr lang="en-US" altLang="zh-CN" sz="2200" baseline="30000" dirty="0">
                <a:solidFill>
                  <a:srgbClr val="FF0000"/>
                </a:solidFill>
                <a:latin typeface="Consolas" pitchFamily="49" charset="0"/>
                <a:ea typeface="仿宋" pitchFamily="49" charset="-122"/>
                <a:cs typeface="Consolas" pitchFamily="49" charset="0"/>
              </a:rPr>
              <a:t>2</a:t>
            </a:r>
            <a:r>
              <a:rPr lang="en-US" altLang="zh-CN" sz="2200" dirty="0">
                <a:solidFill>
                  <a:srgbClr val="FF0000"/>
                </a:solidFill>
                <a:latin typeface="Consolas" pitchFamily="49" charset="0"/>
                <a:ea typeface="仿宋" pitchFamily="49" charset="-122"/>
                <a:cs typeface="Consolas" pitchFamily="49" charset="0"/>
              </a:rPr>
              <a:t>)</a:t>
            </a:r>
            <a:r>
              <a:rPr lang="zh-CN" altLang="zh-CN" sz="2200" dirty="0">
                <a:solidFill>
                  <a:srgbClr val="0000FF"/>
                </a:solidFill>
                <a:latin typeface="Consolas" pitchFamily="49" charset="0"/>
                <a:ea typeface="仿宋" pitchFamily="49" charset="-122"/>
                <a:cs typeface="Consolas" pitchFamily="49" charset="0"/>
              </a:rPr>
              <a:t>，所以邻接矩阵适合于存储边数较多的稠密图。</a:t>
            </a:r>
          </a:p>
          <a:p>
            <a:pPr marL="342900" indent="-342900" algn="just">
              <a:lnSpc>
                <a:spcPct val="150000"/>
              </a:lnSpc>
              <a:spcBef>
                <a:spcPts val="0"/>
              </a:spcBef>
              <a:buBlip>
                <a:blip r:embed="rId2"/>
              </a:buBlip>
            </a:pPr>
            <a:r>
              <a:rPr lang="zh-CN" altLang="zh-CN" sz="2200" dirty="0">
                <a:solidFill>
                  <a:srgbClr val="FF0000"/>
                </a:solidFill>
                <a:latin typeface="Consolas" pitchFamily="49" charset="0"/>
                <a:ea typeface="仿宋" pitchFamily="49" charset="-122"/>
                <a:cs typeface="Consolas" pitchFamily="49" charset="0"/>
              </a:rPr>
              <a:t>无向图</a:t>
            </a:r>
            <a:r>
              <a:rPr lang="zh-CN" altLang="zh-CN" sz="2200" dirty="0">
                <a:solidFill>
                  <a:srgbClr val="0000FF"/>
                </a:solidFill>
                <a:latin typeface="Consolas" pitchFamily="49" charset="0"/>
                <a:ea typeface="仿宋" pitchFamily="49" charset="-122"/>
                <a:cs typeface="Consolas" pitchFamily="49" charset="0"/>
              </a:rPr>
              <a:t>的邻接矩阵一定是一个</a:t>
            </a:r>
            <a:r>
              <a:rPr lang="zh-CN" altLang="zh-CN" sz="2200" dirty="0">
                <a:solidFill>
                  <a:srgbClr val="FF0000"/>
                </a:solidFill>
                <a:latin typeface="Consolas" pitchFamily="49" charset="0"/>
                <a:ea typeface="仿宋" pitchFamily="49" charset="-122"/>
                <a:cs typeface="Consolas" pitchFamily="49" charset="0"/>
              </a:rPr>
              <a:t>对称矩阵</a:t>
            </a:r>
            <a:r>
              <a:rPr lang="zh-CN" altLang="zh-CN" sz="2200" dirty="0">
                <a:solidFill>
                  <a:srgbClr val="0000FF"/>
                </a:solidFill>
                <a:latin typeface="Consolas" pitchFamily="49" charset="0"/>
                <a:ea typeface="仿宋" pitchFamily="49" charset="-122"/>
                <a:cs typeface="Consolas" pitchFamily="49" charset="0"/>
              </a:rPr>
              <a:t>。</a:t>
            </a:r>
          </a:p>
          <a:p>
            <a:pPr marL="342900" indent="-342900" algn="just">
              <a:lnSpc>
                <a:spcPct val="150000"/>
              </a:lnSpc>
              <a:spcBef>
                <a:spcPts val="0"/>
              </a:spcBef>
              <a:buBlip>
                <a:blip r:embed="rId2"/>
              </a:buBlip>
            </a:pPr>
            <a:r>
              <a:rPr lang="zh-CN" altLang="zh-CN" sz="2200" dirty="0">
                <a:solidFill>
                  <a:srgbClr val="0000FF"/>
                </a:solidFill>
                <a:latin typeface="Consolas" pitchFamily="49" charset="0"/>
                <a:ea typeface="仿宋" pitchFamily="49" charset="-122"/>
                <a:cs typeface="Consolas" pitchFamily="49" charset="0"/>
              </a:rPr>
              <a:t>对于无向图，邻接矩阵的第</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行（或第</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列）非零元素（或非∞元素）的个数正好是</a:t>
            </a:r>
            <a:r>
              <a:rPr lang="zh-CN" altLang="zh-CN" sz="2200" dirty="0">
                <a:solidFill>
                  <a:srgbClr val="FF0000"/>
                </a:solidFill>
                <a:latin typeface="Consolas" pitchFamily="49" charset="0"/>
                <a:ea typeface="仿宋" pitchFamily="49" charset="-122"/>
                <a:cs typeface="Consolas" pitchFamily="49" charset="0"/>
              </a:rPr>
              <a:t>顶点</a:t>
            </a:r>
            <a:r>
              <a:rPr lang="en-US" altLang="zh-CN" sz="2200" i="1" dirty="0" err="1">
                <a:solidFill>
                  <a:srgbClr val="FF0000"/>
                </a:solidFill>
                <a:latin typeface="Consolas" pitchFamily="49" charset="0"/>
                <a:ea typeface="仿宋" pitchFamily="49" charset="-122"/>
                <a:cs typeface="Consolas" pitchFamily="49" charset="0"/>
              </a:rPr>
              <a:t>i</a:t>
            </a:r>
            <a:r>
              <a:rPr lang="zh-CN" altLang="zh-CN" sz="2200" dirty="0">
                <a:solidFill>
                  <a:srgbClr val="FF0000"/>
                </a:solidFill>
                <a:latin typeface="Consolas" pitchFamily="49" charset="0"/>
                <a:ea typeface="仿宋" pitchFamily="49" charset="-122"/>
                <a:cs typeface="Consolas" pitchFamily="49" charset="0"/>
              </a:rPr>
              <a:t>的度</a:t>
            </a:r>
            <a:r>
              <a:rPr lang="zh-CN" altLang="zh-CN" sz="2200" dirty="0">
                <a:solidFill>
                  <a:srgbClr val="0000FF"/>
                </a:solidFill>
                <a:latin typeface="Consolas" pitchFamily="49" charset="0"/>
                <a:ea typeface="仿宋" pitchFamily="49" charset="-122"/>
                <a:cs typeface="Consolas" pitchFamily="49" charset="0"/>
              </a:rPr>
              <a:t>。</a:t>
            </a:r>
          </a:p>
          <a:p>
            <a:pPr marL="342900" indent="-342900" algn="just">
              <a:lnSpc>
                <a:spcPct val="150000"/>
              </a:lnSpc>
              <a:spcBef>
                <a:spcPts val="0"/>
              </a:spcBef>
              <a:buBlip>
                <a:blip r:embed="rId2"/>
              </a:buBlip>
            </a:pPr>
            <a:r>
              <a:rPr lang="zh-CN" altLang="zh-CN" sz="2200" dirty="0">
                <a:solidFill>
                  <a:srgbClr val="0000FF"/>
                </a:solidFill>
                <a:latin typeface="Consolas" pitchFamily="49" charset="0"/>
                <a:ea typeface="仿宋" pitchFamily="49" charset="-122"/>
                <a:cs typeface="Consolas" pitchFamily="49" charset="0"/>
              </a:rPr>
              <a:t>对于有向图，邻接矩阵的第</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行（或第</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列）非零元素（或非∞元素）的个数正好是顶点</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的出度（或入度）。</a:t>
            </a:r>
          </a:p>
          <a:p>
            <a:pPr marL="342900" indent="-342900" algn="just">
              <a:lnSpc>
                <a:spcPct val="150000"/>
              </a:lnSpc>
              <a:spcBef>
                <a:spcPts val="0"/>
              </a:spcBef>
              <a:buBlip>
                <a:blip r:embed="rId2"/>
              </a:buBlip>
            </a:pPr>
            <a:r>
              <a:rPr lang="zh-CN" altLang="zh-CN" sz="2200" dirty="0">
                <a:solidFill>
                  <a:srgbClr val="0000FF"/>
                </a:solidFill>
                <a:latin typeface="Consolas" pitchFamily="49" charset="0"/>
                <a:ea typeface="仿宋" pitchFamily="49" charset="-122"/>
                <a:cs typeface="Consolas" pitchFamily="49" charset="0"/>
              </a:rPr>
              <a:t>用邻接矩阵方法存储图，确定任意两个顶点之间是否有边相连的时间为</a:t>
            </a:r>
            <a:r>
              <a:rPr lang="en-US" altLang="zh-CN" sz="2200" dirty="0">
                <a:solidFill>
                  <a:srgbClr val="0000FF"/>
                </a:solidFill>
                <a:latin typeface="Consolas" pitchFamily="49" charset="0"/>
                <a:ea typeface="仿宋" pitchFamily="49" charset="-122"/>
                <a:cs typeface="Consolas" pitchFamily="49" charset="0"/>
              </a:rPr>
              <a:t>O(1)</a:t>
            </a:r>
            <a:r>
              <a:rPr lang="zh-CN" altLang="zh-CN" sz="2200" dirty="0">
                <a:solidFill>
                  <a:srgbClr val="0000FF"/>
                </a:solidFill>
                <a:latin typeface="Consolas" pitchFamily="49" charset="0"/>
                <a:ea typeface="仿宋" pitchFamily="49" charset="-122"/>
                <a:cs typeface="Consolas" pitchFamily="49"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251520" y="813780"/>
            <a:ext cx="3714776" cy="461665"/>
          </a:xfrm>
          <a:prstGeom prst="rect">
            <a:avLst/>
          </a:prstGeom>
          <a:noFill/>
          <a:ln w="9525">
            <a:noFill/>
            <a:miter lim="800000"/>
            <a:headEnd/>
            <a:tailEnd/>
          </a:ln>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zh-CN" spc="50" dirty="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a:t>
            </a:r>
            <a:r>
              <a:rPr lang="en-US" altLang="zh-CN" spc="50" dirty="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1</a:t>
            </a:r>
            <a:r>
              <a:rPr lang="zh-CN" altLang="zh-CN" spc="50" dirty="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）创建图的邻接矩阵</a:t>
            </a:r>
          </a:p>
        </p:txBody>
      </p:sp>
      <p:sp>
        <p:nvSpPr>
          <p:cNvPr id="7" name="TextBox 6"/>
          <p:cNvSpPr txBox="1"/>
          <p:nvPr/>
        </p:nvSpPr>
        <p:spPr>
          <a:xfrm>
            <a:off x="251520" y="183529"/>
            <a:ext cx="4429156"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000">
                <a:latin typeface="Consolas" pitchFamily="49" charset="0"/>
                <a:ea typeface="微软雅黑" pitchFamily="34" charset="-122"/>
                <a:cs typeface="Consolas" pitchFamily="49" charset="0"/>
              </a:rPr>
              <a:t>2. </a:t>
            </a:r>
            <a:r>
              <a:rPr lang="zh-CN" altLang="zh-CN" sz="2000">
                <a:latin typeface="Consolas" pitchFamily="49" charset="0"/>
                <a:ea typeface="微软雅黑" pitchFamily="34" charset="-122"/>
                <a:cs typeface="Consolas" pitchFamily="49" charset="0"/>
              </a:rPr>
              <a:t>图基本运算在邻接矩阵中的实现</a:t>
            </a:r>
          </a:p>
        </p:txBody>
      </p:sp>
      <p:sp>
        <p:nvSpPr>
          <p:cNvPr id="8" name="TextBox 7"/>
          <p:cNvSpPr txBox="1"/>
          <p:nvPr/>
        </p:nvSpPr>
        <p:spPr>
          <a:xfrm>
            <a:off x="2051720" y="1556792"/>
            <a:ext cx="2286016" cy="1068736"/>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144000" tIns="72000" bIns="72000"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邻接矩阵数组</a:t>
            </a:r>
            <a:r>
              <a:rPr lang="en-US" altLang="zh-CN" sz="2000" i="1">
                <a:solidFill>
                  <a:srgbClr val="0000FF"/>
                </a:solidFill>
                <a:latin typeface="Consolas" pitchFamily="49" charset="0"/>
                <a:ea typeface="仿宋" pitchFamily="49" charset="-122"/>
                <a:cs typeface="Consolas" pitchFamily="49" charset="0"/>
              </a:rPr>
              <a:t>a</a:t>
            </a:r>
            <a:endParaRPr lang="en-US" altLang="zh-CN" sz="2000">
              <a:solidFill>
                <a:srgbClr val="0000FF"/>
              </a:solidFill>
              <a:latin typeface="Consolas" pitchFamily="49" charset="0"/>
              <a:ea typeface="仿宋" pitchFamily="49" charset="-122"/>
              <a:cs typeface="Consolas" pitchFamily="49" charset="0"/>
            </a:endParaRPr>
          </a:p>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顶点数</a:t>
            </a:r>
            <a:r>
              <a:rPr lang="en-US" altLang="zh-CN" sz="2000" i="1">
                <a:solidFill>
                  <a:srgbClr val="0000FF"/>
                </a:solidFill>
                <a:latin typeface="Consolas" pitchFamily="49" charset="0"/>
                <a:ea typeface="仿宋" pitchFamily="49" charset="-122"/>
                <a:cs typeface="Consolas" pitchFamily="49" charset="0"/>
              </a:rPr>
              <a:t>n</a:t>
            </a:r>
          </a:p>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边数</a:t>
            </a:r>
            <a:r>
              <a:rPr lang="en-US" altLang="zh-CN" sz="2000" i="1">
                <a:solidFill>
                  <a:srgbClr val="0000FF"/>
                </a:solidFill>
                <a:latin typeface="Consolas" pitchFamily="49" charset="0"/>
                <a:ea typeface="仿宋" pitchFamily="49" charset="-122"/>
                <a:cs typeface="Consolas" pitchFamily="49" charset="0"/>
              </a:rPr>
              <a:t>e</a:t>
            </a:r>
            <a:endParaRPr lang="zh-CN" altLang="en-US" sz="2000">
              <a:solidFill>
                <a:srgbClr val="0000FF"/>
              </a:solidFill>
              <a:latin typeface="Consolas" pitchFamily="49" charset="0"/>
              <a:ea typeface="仿宋" pitchFamily="49" charset="-122"/>
              <a:cs typeface="Consolas" pitchFamily="49" charset="0"/>
            </a:endParaRPr>
          </a:p>
        </p:txBody>
      </p:sp>
      <p:sp>
        <p:nvSpPr>
          <p:cNvPr id="9" name="TextBox 8"/>
          <p:cNvSpPr txBox="1"/>
          <p:nvPr/>
        </p:nvSpPr>
        <p:spPr>
          <a:xfrm>
            <a:off x="5102686" y="1802996"/>
            <a:ext cx="1428760" cy="40011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邻接矩阵</a:t>
            </a:r>
            <a:r>
              <a:rPr lang="en-US" altLang="zh-CN" sz="2000">
                <a:solidFill>
                  <a:srgbClr val="0000FF"/>
                </a:solidFill>
                <a:latin typeface="Consolas" pitchFamily="49" charset="0"/>
                <a:ea typeface="仿宋" pitchFamily="49" charset="-122"/>
                <a:cs typeface="Consolas" pitchFamily="49" charset="0"/>
              </a:rPr>
              <a:t>g</a:t>
            </a:r>
            <a:endParaRPr lang="zh-CN" altLang="en-US" sz="2000">
              <a:solidFill>
                <a:srgbClr val="0000FF"/>
              </a:solidFill>
              <a:latin typeface="Consolas" pitchFamily="49" charset="0"/>
              <a:ea typeface="仿宋" pitchFamily="49" charset="-122"/>
              <a:cs typeface="Consolas" pitchFamily="49" charset="0"/>
            </a:endParaRPr>
          </a:p>
        </p:txBody>
      </p:sp>
      <p:sp>
        <p:nvSpPr>
          <p:cNvPr id="10" name="TextBox 9"/>
          <p:cNvSpPr txBox="1"/>
          <p:nvPr/>
        </p:nvSpPr>
        <p:spPr>
          <a:xfrm>
            <a:off x="642910" y="3033429"/>
            <a:ext cx="7715304" cy="371649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public void </a:t>
            </a:r>
            <a:r>
              <a:rPr lang="en-US" altLang="zh-CN" sz="1800" dirty="0" err="1">
                <a:solidFill>
                  <a:srgbClr val="FF0000"/>
                </a:solidFill>
                <a:latin typeface="Consolas" pitchFamily="49" charset="0"/>
                <a:ea typeface="仿宋" pitchFamily="49" charset="-122"/>
                <a:cs typeface="Consolas" pitchFamily="49" charset="0"/>
              </a:rPr>
              <a:t>CreateMatGraph</a:t>
            </a:r>
            <a:r>
              <a:rPr lang="en-US" altLang="zh-CN" sz="1800" dirty="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a,int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n,int</a:t>
            </a:r>
            <a:r>
              <a:rPr lang="en-US" altLang="zh-CN" sz="1800" dirty="0">
                <a:solidFill>
                  <a:srgbClr val="0000FF"/>
                </a:solidFill>
                <a:latin typeface="Consolas" pitchFamily="49" charset="0"/>
                <a:ea typeface="仿宋" pitchFamily="49" charset="-122"/>
                <a:cs typeface="Consolas" pitchFamily="49" charset="0"/>
              </a:rPr>
              <a:t> e)	</a:t>
            </a:r>
            <a:endParaRPr lang="zh-CN" altLang="zh-CN" sz="1800"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this.n</a:t>
            </a:r>
            <a:r>
              <a:rPr lang="en-US" altLang="zh-CN" sz="1800" dirty="0">
                <a:solidFill>
                  <a:srgbClr val="0000FF"/>
                </a:solidFill>
                <a:latin typeface="Consolas" pitchFamily="49" charset="0"/>
                <a:ea typeface="仿宋" pitchFamily="49" charset="-122"/>
                <a:cs typeface="Consolas" pitchFamily="49" charset="0"/>
              </a:rPr>
              <a:t>=n; </a:t>
            </a:r>
            <a:r>
              <a:rPr lang="en-US" altLang="zh-CN" sz="1800" dirty="0" err="1">
                <a:solidFill>
                  <a:srgbClr val="0000FF"/>
                </a:solidFill>
                <a:latin typeface="Consolas" pitchFamily="49" charset="0"/>
                <a:ea typeface="仿宋" pitchFamily="49" charset="-122"/>
                <a:cs typeface="Consolas" pitchFamily="49" charset="0"/>
              </a:rPr>
              <a:t>this.e</a:t>
            </a:r>
            <a:r>
              <a:rPr lang="en-US" altLang="zh-CN" sz="1800" dirty="0">
                <a:solidFill>
                  <a:srgbClr val="0000FF"/>
                </a:solidFill>
                <a:latin typeface="Consolas" pitchFamily="49" charset="0"/>
                <a:ea typeface="仿宋" pitchFamily="49" charset="-122"/>
                <a:cs typeface="Consolas" pitchFamily="49" charset="0"/>
              </a:rPr>
              <a:t>=e;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置顶点数和边数</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for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=0;i&lt;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  </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edges[</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]=new int[n]; </a:t>
            </a:r>
            <a:endParaRPr lang="zh-CN" altLang="zh-CN" sz="1800"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for (int j=0;j&lt;</a:t>
            </a:r>
            <a:r>
              <a:rPr lang="en-US" altLang="zh-CN" sz="1800" dirty="0" err="1">
                <a:solidFill>
                  <a:srgbClr val="0000FF"/>
                </a:solidFill>
                <a:latin typeface="Consolas" pitchFamily="49" charset="0"/>
                <a:ea typeface="仿宋" pitchFamily="49" charset="-122"/>
                <a:cs typeface="Consolas" pitchFamily="49" charset="0"/>
              </a:rPr>
              <a:t>n;j</a:t>
            </a:r>
            <a:r>
              <a:rPr lang="en-US" altLang="zh-CN" sz="1800" dirty="0">
                <a:solidFill>
                  <a:srgbClr val="0000FF"/>
                </a:solidFill>
                <a:latin typeface="Consolas" pitchFamily="49" charset="0"/>
                <a:ea typeface="仿宋" pitchFamily="49" charset="-122"/>
                <a:cs typeface="Consolas" pitchFamily="49" charset="0"/>
              </a:rPr>
              <a:t>++)</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edges[</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][j]=a[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][j];</a:t>
            </a:r>
            <a:endParaRPr lang="zh-CN" altLang="zh-CN" sz="1800"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11" name="右箭头 10"/>
          <p:cNvSpPr/>
          <p:nvPr/>
        </p:nvSpPr>
        <p:spPr>
          <a:xfrm>
            <a:off x="4434459" y="1860175"/>
            <a:ext cx="571504"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251520" y="116632"/>
            <a:ext cx="1928826" cy="461665"/>
          </a:xfrm>
          <a:prstGeom prst="rect">
            <a:avLst/>
          </a:prstGeom>
          <a:noFill/>
          <a:ln w="9525">
            <a:noFill/>
            <a:miter lim="800000"/>
            <a:headEnd/>
            <a:tailEnd/>
          </a:ln>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zh-CN" spc="50" dirty="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a:t>
            </a:r>
            <a:r>
              <a:rPr lang="en-US" altLang="zh-CN" spc="50" dirty="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2</a:t>
            </a:r>
            <a:r>
              <a:rPr lang="zh-CN" altLang="zh-CN" spc="50" dirty="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）输出图</a:t>
            </a:r>
          </a:p>
        </p:txBody>
      </p:sp>
      <p:sp>
        <p:nvSpPr>
          <p:cNvPr id="5" name="TextBox 4"/>
          <p:cNvSpPr txBox="1"/>
          <p:nvPr/>
        </p:nvSpPr>
        <p:spPr>
          <a:xfrm>
            <a:off x="714348" y="908720"/>
            <a:ext cx="7715304" cy="410121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public void </a:t>
            </a:r>
            <a:r>
              <a:rPr lang="en-US" altLang="zh-CN" sz="1800" dirty="0" err="1">
                <a:solidFill>
                  <a:srgbClr val="FF0000"/>
                </a:solidFill>
                <a:latin typeface="Consolas" pitchFamily="49" charset="0"/>
                <a:ea typeface="仿宋" pitchFamily="49" charset="-122"/>
                <a:cs typeface="Consolas" pitchFamily="49" charset="0"/>
              </a:rPr>
              <a:t>DispMatGraph</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输出图</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for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=0;i&lt;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  for (int j=0;j&lt;</a:t>
            </a:r>
            <a:r>
              <a:rPr lang="en-US" altLang="zh-CN" sz="1800" dirty="0" err="1">
                <a:solidFill>
                  <a:srgbClr val="0000FF"/>
                </a:solidFill>
                <a:latin typeface="Consolas" pitchFamily="49" charset="0"/>
                <a:ea typeface="仿宋" pitchFamily="49" charset="-122"/>
                <a:cs typeface="Consolas" pitchFamily="49" charset="0"/>
              </a:rPr>
              <a:t>n;j</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if (edges[</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][j]==INF)</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System.out.printf</a:t>
            </a:r>
            <a:r>
              <a:rPr lang="en-US" altLang="zh-CN" sz="1800" dirty="0">
                <a:solidFill>
                  <a:srgbClr val="0000FF"/>
                </a:solidFill>
                <a:latin typeface="Consolas" pitchFamily="49" charset="0"/>
                <a:ea typeface="仿宋" pitchFamily="49" charset="-122"/>
                <a:cs typeface="Consolas" pitchFamily="49" charset="0"/>
              </a:rPr>
              <a:t>("%4s","</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else</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System.out.printf</a:t>
            </a:r>
            <a:r>
              <a:rPr lang="en-US" altLang="zh-CN" sz="1800" dirty="0">
                <a:solidFill>
                  <a:srgbClr val="0000FF"/>
                </a:solidFill>
                <a:latin typeface="Consolas" pitchFamily="49" charset="0"/>
                <a:ea typeface="仿宋" pitchFamily="49" charset="-122"/>
                <a:cs typeface="Consolas" pitchFamily="49" charset="0"/>
              </a:rPr>
              <a:t>("%5d",edges[</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][j]);</a:t>
            </a:r>
            <a:endParaRPr lang="zh-CN" altLang="zh-CN" sz="1800"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System.out.println</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2420888"/>
            <a:ext cx="7715304" cy="3331773"/>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public static int </a:t>
            </a:r>
            <a:r>
              <a:rPr lang="en-US" altLang="zh-CN" sz="1800" dirty="0">
                <a:solidFill>
                  <a:srgbClr val="FF0000"/>
                </a:solidFill>
                <a:latin typeface="Consolas" pitchFamily="49" charset="0"/>
                <a:ea typeface="仿宋" pitchFamily="49" charset="-122"/>
                <a:cs typeface="Consolas" pitchFamily="49" charset="0"/>
              </a:rPr>
              <a:t>Degree1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MatGraphClass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g,int</a:t>
            </a:r>
            <a:r>
              <a:rPr lang="en-US" altLang="zh-CN" sz="1800" dirty="0">
                <a:solidFill>
                  <a:srgbClr val="0000FF"/>
                </a:solidFill>
                <a:latin typeface="Consolas" pitchFamily="49" charset="0"/>
                <a:ea typeface="仿宋" pitchFamily="49" charset="-122"/>
                <a:cs typeface="Consolas" pitchFamily="49" charset="0"/>
              </a:rPr>
              <a:t> v)	</a:t>
            </a:r>
          </a:p>
          <a:p>
            <a:pPr algn="l">
              <a:lnSpc>
                <a:spcPts val="3000"/>
              </a:lnSpc>
              <a:spcBef>
                <a:spcPts val="0"/>
              </a:spcBef>
            </a:pP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无向图邻接矩阵中求顶点</a:t>
            </a:r>
            <a:r>
              <a:rPr lang="en-US" altLang="zh-CN" sz="1800" dirty="0">
                <a:solidFill>
                  <a:srgbClr val="006600"/>
                </a:solidFill>
                <a:latin typeface="Consolas" pitchFamily="49" charset="0"/>
                <a:ea typeface="仿宋" pitchFamily="49" charset="-122"/>
                <a:cs typeface="Consolas" pitchFamily="49" charset="0"/>
              </a:rPr>
              <a:t>v</a:t>
            </a:r>
            <a:r>
              <a:rPr lang="zh-CN" altLang="zh-CN" sz="1800" dirty="0">
                <a:solidFill>
                  <a:srgbClr val="006600"/>
                </a:solidFill>
                <a:latin typeface="Consolas" pitchFamily="49" charset="0"/>
                <a:ea typeface="仿宋" pitchFamily="49" charset="-122"/>
                <a:cs typeface="Consolas" pitchFamily="49" charset="0"/>
              </a:rPr>
              <a:t>的度</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int d=0;</a:t>
            </a:r>
            <a:endParaRPr lang="zh-CN" altLang="zh-CN" sz="1800"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for (int j=0;</a:t>
            </a:r>
            <a:r>
              <a:rPr lang="en-US" altLang="zh-CN" sz="1800" dirty="0">
                <a:solidFill>
                  <a:srgbClr val="FF00FF"/>
                </a:solidFill>
                <a:latin typeface="Consolas" pitchFamily="49" charset="0"/>
                <a:ea typeface="仿宋" pitchFamily="49" charset="-122"/>
                <a:cs typeface="Consolas" pitchFamily="49" charset="0"/>
              </a:rPr>
              <a:t>j&lt;</a:t>
            </a:r>
            <a:r>
              <a:rPr lang="en-US" altLang="zh-CN" sz="1800" dirty="0" err="1">
                <a:solidFill>
                  <a:srgbClr val="FF00FF"/>
                </a:solidFill>
                <a:latin typeface="Consolas" pitchFamily="49" charset="0"/>
                <a:ea typeface="仿宋" pitchFamily="49" charset="-122"/>
                <a:cs typeface="Consolas" pitchFamily="49" charset="0"/>
              </a:rPr>
              <a:t>g.n</a:t>
            </a:r>
            <a:r>
              <a:rPr lang="en-US" altLang="zh-CN" sz="1800" dirty="0" err="1">
                <a:solidFill>
                  <a:srgbClr val="00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统计第</a:t>
            </a:r>
            <a:r>
              <a:rPr lang="en-US" altLang="zh-CN" sz="1800" dirty="0">
                <a:solidFill>
                  <a:srgbClr val="006600"/>
                </a:solidFill>
                <a:latin typeface="Consolas" pitchFamily="49" charset="0"/>
                <a:ea typeface="仿宋" pitchFamily="49" charset="-122"/>
                <a:cs typeface="Consolas" pitchFamily="49" charset="0"/>
              </a:rPr>
              <a:t>v</a:t>
            </a:r>
            <a:r>
              <a:rPr lang="zh-CN" altLang="zh-CN" sz="1800" dirty="0">
                <a:solidFill>
                  <a:srgbClr val="006600"/>
                </a:solidFill>
                <a:latin typeface="Consolas" pitchFamily="49" charset="0"/>
                <a:ea typeface="仿宋" pitchFamily="49" charset="-122"/>
                <a:cs typeface="Consolas" pitchFamily="49" charset="0"/>
              </a:rPr>
              <a:t>行的非</a:t>
            </a:r>
            <a:r>
              <a:rPr lang="en-US" altLang="zh-CN" sz="1800" dirty="0">
                <a:solidFill>
                  <a:srgbClr val="006600"/>
                </a:solidFill>
                <a:latin typeface="Consolas" pitchFamily="49" charset="0"/>
                <a:ea typeface="仿宋" pitchFamily="49" charset="-122"/>
                <a:cs typeface="Consolas" pitchFamily="49" charset="0"/>
              </a:rPr>
              <a:t>0</a:t>
            </a:r>
            <a:r>
              <a:rPr lang="zh-CN" altLang="zh-CN" sz="1800" dirty="0">
                <a:solidFill>
                  <a:srgbClr val="006600"/>
                </a:solidFill>
                <a:latin typeface="Consolas" pitchFamily="49" charset="0"/>
                <a:ea typeface="仿宋" pitchFamily="49" charset="-122"/>
                <a:cs typeface="Consolas" pitchFamily="49" charset="0"/>
              </a:rPr>
              <a:t>非∞元素个数</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FF00FF"/>
                </a:solidFill>
                <a:latin typeface="Consolas" pitchFamily="49" charset="0"/>
                <a:ea typeface="仿宋" pitchFamily="49" charset="-122"/>
                <a:cs typeface="Consolas" pitchFamily="49" charset="0"/>
              </a:rPr>
              <a:t>g.edges</a:t>
            </a:r>
            <a:r>
              <a:rPr lang="en-US" altLang="zh-CN" sz="1800" dirty="0">
                <a:solidFill>
                  <a:srgbClr val="FF00FF"/>
                </a:solidFill>
                <a:latin typeface="Consolas" pitchFamily="49" charset="0"/>
                <a:ea typeface="仿宋" pitchFamily="49" charset="-122"/>
                <a:cs typeface="Consolas" pitchFamily="49" charset="0"/>
              </a:rPr>
              <a:t>[v][j]!=0 &amp;&amp; </a:t>
            </a:r>
            <a:r>
              <a:rPr lang="en-US" altLang="zh-CN" sz="1800" dirty="0" err="1">
                <a:solidFill>
                  <a:srgbClr val="FF00FF"/>
                </a:solidFill>
                <a:latin typeface="Consolas" pitchFamily="49" charset="0"/>
                <a:ea typeface="仿宋" pitchFamily="49" charset="-122"/>
                <a:cs typeface="Consolas" pitchFamily="49" charset="0"/>
              </a:rPr>
              <a:t>g.edges</a:t>
            </a:r>
            <a:r>
              <a:rPr lang="en-US" altLang="zh-CN" sz="1800" dirty="0">
                <a:solidFill>
                  <a:srgbClr val="FF00FF"/>
                </a:solidFill>
                <a:latin typeface="Consolas" pitchFamily="49" charset="0"/>
                <a:ea typeface="仿宋" pitchFamily="49" charset="-122"/>
                <a:cs typeface="Consolas" pitchFamily="49" charset="0"/>
              </a:rPr>
              <a:t>[v][j]!=g.INF</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d++;</a:t>
            </a:r>
            <a:endParaRPr lang="zh-CN" altLang="zh-CN" sz="1800"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return d;</a:t>
            </a:r>
            <a:endParaRPr lang="zh-CN" altLang="zh-CN" sz="1800"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35496" y="281446"/>
            <a:ext cx="9139176" cy="1384995"/>
          </a:xfrm>
          <a:prstGeom prst="rect">
            <a:avLst/>
          </a:prstGeom>
          <a:noFill/>
        </p:spPr>
        <p:txBody>
          <a:bodyPr wrap="square" rtlCol="0">
            <a:spAutoFit/>
          </a:bodyPr>
          <a:lstStyle/>
          <a:p>
            <a:pPr algn="l">
              <a:lnSpc>
                <a:spcPct val="100000"/>
              </a:lnSpc>
            </a:pPr>
            <a:r>
              <a:rPr lang="zh-CN" altLang="zh-CN" sz="2100" dirty="0">
                <a:solidFill>
                  <a:srgbClr val="FF0000"/>
                </a:solidFill>
                <a:latin typeface="Consolas" pitchFamily="49" charset="0"/>
                <a:ea typeface="楷体" pitchFamily="49" charset="-122"/>
                <a:cs typeface="Consolas" pitchFamily="49" charset="0"/>
              </a:rPr>
              <a:t>【例</a:t>
            </a:r>
            <a:r>
              <a:rPr lang="en-US" altLang="zh-CN" sz="2100" dirty="0">
                <a:solidFill>
                  <a:srgbClr val="FF0000"/>
                </a:solidFill>
                <a:latin typeface="Consolas" pitchFamily="49" charset="0"/>
                <a:ea typeface="楷体" pitchFamily="49" charset="-122"/>
                <a:cs typeface="Consolas" pitchFamily="49" charset="0"/>
              </a:rPr>
              <a:t>8.3</a:t>
            </a:r>
            <a:r>
              <a:rPr lang="zh-CN" altLang="zh-CN" sz="2100" dirty="0">
                <a:solidFill>
                  <a:srgbClr val="FF0000"/>
                </a:solidFill>
                <a:latin typeface="Consolas" pitchFamily="49" charset="0"/>
                <a:ea typeface="楷体" pitchFamily="49" charset="-122"/>
                <a:cs typeface="Consolas" pitchFamily="49" charset="0"/>
              </a:rPr>
              <a:t>】</a:t>
            </a:r>
            <a:r>
              <a:rPr lang="zh-CN" altLang="zh-CN" sz="2100" dirty="0">
                <a:solidFill>
                  <a:srgbClr val="0000FF"/>
                </a:solidFill>
                <a:latin typeface="Consolas" pitchFamily="49" charset="0"/>
                <a:ea typeface="楷体" pitchFamily="49" charset="-122"/>
                <a:cs typeface="Consolas" pitchFamily="49" charset="0"/>
              </a:rPr>
              <a:t>一个含有</a:t>
            </a:r>
            <a:r>
              <a:rPr lang="en-US" altLang="zh-CN" sz="2100" i="1" dirty="0">
                <a:solidFill>
                  <a:srgbClr val="0000FF"/>
                </a:solidFill>
                <a:latin typeface="Consolas" pitchFamily="49" charset="0"/>
                <a:ea typeface="楷体" pitchFamily="49" charset="-122"/>
                <a:cs typeface="Consolas" pitchFamily="49" charset="0"/>
              </a:rPr>
              <a:t>n</a:t>
            </a:r>
            <a:r>
              <a:rPr lang="zh-CN" altLang="zh-CN" sz="2100" dirty="0">
                <a:solidFill>
                  <a:srgbClr val="0000FF"/>
                </a:solidFill>
                <a:latin typeface="Consolas" pitchFamily="49" charset="0"/>
                <a:ea typeface="楷体" pitchFamily="49" charset="-122"/>
                <a:cs typeface="Consolas" pitchFamily="49" charset="0"/>
              </a:rPr>
              <a:t>个顶点</a:t>
            </a:r>
            <a:r>
              <a:rPr lang="en-US" altLang="zh-CN" sz="2100" i="1" dirty="0">
                <a:solidFill>
                  <a:srgbClr val="0000FF"/>
                </a:solidFill>
                <a:latin typeface="Consolas" pitchFamily="49" charset="0"/>
                <a:ea typeface="楷体" pitchFamily="49" charset="-122"/>
                <a:cs typeface="Consolas" pitchFamily="49" charset="0"/>
              </a:rPr>
              <a:t>e</a:t>
            </a:r>
            <a:r>
              <a:rPr lang="zh-CN" altLang="zh-CN" sz="2100" dirty="0">
                <a:solidFill>
                  <a:srgbClr val="0000FF"/>
                </a:solidFill>
                <a:latin typeface="Consolas" pitchFamily="49" charset="0"/>
                <a:ea typeface="楷体" pitchFamily="49" charset="-122"/>
                <a:cs typeface="Consolas" pitchFamily="49" charset="0"/>
              </a:rPr>
              <a:t>条边的图采用邻接矩阵</a:t>
            </a:r>
            <a:r>
              <a:rPr lang="en-US" altLang="zh-CN" sz="2100" dirty="0">
                <a:solidFill>
                  <a:srgbClr val="0000FF"/>
                </a:solidFill>
                <a:latin typeface="Consolas" pitchFamily="49" charset="0"/>
                <a:ea typeface="楷体" pitchFamily="49" charset="-122"/>
                <a:cs typeface="Consolas" pitchFamily="49" charset="0"/>
              </a:rPr>
              <a:t>g</a:t>
            </a:r>
            <a:r>
              <a:rPr lang="zh-CN" altLang="zh-CN" sz="2100" dirty="0">
                <a:solidFill>
                  <a:srgbClr val="0000FF"/>
                </a:solidFill>
                <a:latin typeface="Consolas" pitchFamily="49" charset="0"/>
                <a:ea typeface="楷体" pitchFamily="49" charset="-122"/>
                <a:cs typeface="Consolas" pitchFamily="49" charset="0"/>
              </a:rPr>
              <a:t>存储，设计以下算法：</a:t>
            </a:r>
          </a:p>
          <a:p>
            <a:pPr algn="l">
              <a:lnSpc>
                <a:spcPct val="100000"/>
              </a:lnSpc>
            </a:pPr>
            <a:r>
              <a:rPr lang="zh-CN" altLang="zh-CN" sz="2100" dirty="0">
                <a:solidFill>
                  <a:srgbClr val="0000FF"/>
                </a:solidFill>
                <a:latin typeface="Consolas" pitchFamily="49" charset="0"/>
                <a:ea typeface="楷体" pitchFamily="49" charset="-122"/>
                <a:cs typeface="Consolas" pitchFamily="49" charset="0"/>
              </a:rPr>
              <a:t>（</a:t>
            </a:r>
            <a:r>
              <a:rPr lang="en-US" altLang="zh-CN" sz="2100" dirty="0">
                <a:solidFill>
                  <a:srgbClr val="0000FF"/>
                </a:solidFill>
                <a:latin typeface="Consolas" pitchFamily="49" charset="0"/>
                <a:ea typeface="楷体" pitchFamily="49" charset="-122"/>
                <a:cs typeface="Consolas" pitchFamily="49" charset="0"/>
              </a:rPr>
              <a:t>1</a:t>
            </a:r>
            <a:r>
              <a:rPr lang="zh-CN" altLang="zh-CN" sz="2100" dirty="0">
                <a:solidFill>
                  <a:srgbClr val="0000FF"/>
                </a:solidFill>
                <a:latin typeface="Consolas" pitchFamily="49" charset="0"/>
                <a:ea typeface="楷体" pitchFamily="49" charset="-122"/>
                <a:cs typeface="Consolas" pitchFamily="49" charset="0"/>
              </a:rPr>
              <a:t>）该图为无向图，求其中顶点</a:t>
            </a:r>
            <a:r>
              <a:rPr lang="en-US" altLang="zh-CN" sz="2100" i="1" dirty="0">
                <a:solidFill>
                  <a:srgbClr val="0000FF"/>
                </a:solidFill>
                <a:latin typeface="Consolas" pitchFamily="49" charset="0"/>
                <a:ea typeface="楷体" pitchFamily="49" charset="-122"/>
                <a:cs typeface="Consolas" pitchFamily="49" charset="0"/>
              </a:rPr>
              <a:t>v</a:t>
            </a:r>
            <a:r>
              <a:rPr lang="zh-CN" altLang="zh-CN" sz="2100" dirty="0">
                <a:solidFill>
                  <a:srgbClr val="0000FF"/>
                </a:solidFill>
                <a:latin typeface="Consolas" pitchFamily="49" charset="0"/>
                <a:ea typeface="楷体" pitchFamily="49" charset="-122"/>
                <a:cs typeface="Consolas" pitchFamily="49" charset="0"/>
              </a:rPr>
              <a:t>的度。</a:t>
            </a:r>
          </a:p>
          <a:p>
            <a:pPr algn="l">
              <a:lnSpc>
                <a:spcPct val="100000"/>
              </a:lnSpc>
            </a:pPr>
            <a:r>
              <a:rPr lang="zh-CN" altLang="zh-CN" sz="2100" dirty="0">
                <a:solidFill>
                  <a:srgbClr val="0000FF"/>
                </a:solidFill>
                <a:latin typeface="Consolas" pitchFamily="49" charset="0"/>
                <a:ea typeface="楷体" pitchFamily="49" charset="-122"/>
                <a:cs typeface="Consolas" pitchFamily="49" charset="0"/>
              </a:rPr>
              <a:t>（</a:t>
            </a:r>
            <a:r>
              <a:rPr lang="en-US" altLang="zh-CN" sz="2100" dirty="0">
                <a:solidFill>
                  <a:srgbClr val="0000FF"/>
                </a:solidFill>
                <a:latin typeface="Consolas" pitchFamily="49" charset="0"/>
                <a:ea typeface="楷体" pitchFamily="49" charset="-122"/>
                <a:cs typeface="Consolas" pitchFamily="49" charset="0"/>
              </a:rPr>
              <a:t>2</a:t>
            </a:r>
            <a:r>
              <a:rPr lang="zh-CN" altLang="zh-CN" sz="2100" dirty="0">
                <a:solidFill>
                  <a:srgbClr val="0000FF"/>
                </a:solidFill>
                <a:latin typeface="Consolas" pitchFamily="49" charset="0"/>
                <a:ea typeface="楷体" pitchFamily="49" charset="-122"/>
                <a:cs typeface="Consolas" pitchFamily="49" charset="0"/>
              </a:rPr>
              <a:t>）该图为有向图，求该图中顶点</a:t>
            </a:r>
            <a:r>
              <a:rPr lang="en-US" altLang="zh-CN" sz="2100" i="1" dirty="0">
                <a:solidFill>
                  <a:srgbClr val="0000FF"/>
                </a:solidFill>
                <a:latin typeface="Consolas" pitchFamily="49" charset="0"/>
                <a:ea typeface="楷体" pitchFamily="49" charset="-122"/>
                <a:cs typeface="Consolas" pitchFamily="49" charset="0"/>
              </a:rPr>
              <a:t>v</a:t>
            </a:r>
            <a:r>
              <a:rPr lang="zh-CN" altLang="zh-CN" sz="2100" dirty="0">
                <a:solidFill>
                  <a:srgbClr val="0000FF"/>
                </a:solidFill>
                <a:latin typeface="Consolas" pitchFamily="49" charset="0"/>
                <a:ea typeface="楷体" pitchFamily="49" charset="-122"/>
                <a:cs typeface="Consolas" pitchFamily="49" charset="0"/>
              </a:rPr>
              <a:t>的出度和入度。</a:t>
            </a:r>
          </a:p>
        </p:txBody>
      </p:sp>
      <p:sp>
        <p:nvSpPr>
          <p:cNvPr id="7" name="TextBox 6"/>
          <p:cNvSpPr txBox="1"/>
          <p:nvPr/>
        </p:nvSpPr>
        <p:spPr>
          <a:xfrm>
            <a:off x="395536" y="1915776"/>
            <a:ext cx="4608512" cy="430887"/>
          </a:xfrm>
          <a:prstGeom prst="rect">
            <a:avLst/>
          </a:prstGeom>
          <a:noFill/>
        </p:spPr>
        <p:txBody>
          <a:bodyPr wrap="square" rtlCol="0">
            <a:spAutoFit/>
          </a:bodyPr>
          <a:lstStyle/>
          <a:p>
            <a:pPr marL="342900" indent="-342900" algn="l">
              <a:lnSpc>
                <a:spcPct val="100000"/>
              </a:lnSpc>
              <a:spcBef>
                <a:spcPts val="0"/>
              </a:spcBef>
              <a:buBlip>
                <a:blip r:embed="rId2"/>
              </a:buBlip>
            </a:pPr>
            <a:r>
              <a:rPr lang="zh-CN" altLang="zh-CN" sz="2200" dirty="0">
                <a:solidFill>
                  <a:srgbClr val="0000FF"/>
                </a:solidFill>
                <a:latin typeface="Consolas" pitchFamily="49" charset="0"/>
                <a:ea typeface="仿宋" pitchFamily="49" charset="-122"/>
                <a:cs typeface="Consolas" pitchFamily="49" charset="0"/>
              </a:rPr>
              <a:t>无向图，求其中顶点</a:t>
            </a:r>
            <a:r>
              <a:rPr lang="en-US" altLang="zh-CN" sz="2200" i="1" dirty="0">
                <a:solidFill>
                  <a:srgbClr val="0000FF"/>
                </a:solidFill>
                <a:latin typeface="Consolas" pitchFamily="49" charset="0"/>
                <a:ea typeface="仿宋" pitchFamily="49" charset="-122"/>
                <a:cs typeface="Consolas" pitchFamily="49" charset="0"/>
              </a:rPr>
              <a:t>v</a:t>
            </a:r>
            <a:r>
              <a:rPr lang="zh-CN" altLang="zh-CN" sz="2200" dirty="0">
                <a:solidFill>
                  <a:srgbClr val="0000FF"/>
                </a:solidFill>
                <a:latin typeface="Consolas" pitchFamily="49" charset="0"/>
                <a:ea typeface="仿宋" pitchFamily="49" charset="-122"/>
                <a:cs typeface="Consolas" pitchFamily="49" charset="0"/>
              </a:rPr>
              <a:t>的度</a:t>
            </a:r>
            <a:endParaRPr lang="zh-CN" altLang="en-US" sz="22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980728"/>
            <a:ext cx="8751916" cy="509187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900"/>
              </a:lnSpc>
              <a:spcBef>
                <a:spcPts val="0"/>
              </a:spcBef>
            </a:pPr>
            <a:r>
              <a:rPr lang="en-US" altLang="zh-CN" sz="1800" dirty="0">
                <a:solidFill>
                  <a:srgbClr val="0000FF"/>
                </a:solidFill>
                <a:latin typeface="Consolas" pitchFamily="49" charset="0"/>
                <a:ea typeface="仿宋" pitchFamily="49" charset="-122"/>
                <a:cs typeface="Consolas" pitchFamily="49" charset="0"/>
              </a:rPr>
              <a:t>public static int[] </a:t>
            </a:r>
            <a:r>
              <a:rPr lang="en-US" altLang="zh-CN" sz="1800" dirty="0">
                <a:solidFill>
                  <a:srgbClr val="FF0000"/>
                </a:solidFill>
                <a:latin typeface="Consolas" pitchFamily="49" charset="0"/>
                <a:ea typeface="仿宋" pitchFamily="49" charset="-122"/>
                <a:cs typeface="Consolas" pitchFamily="49" charset="0"/>
              </a:rPr>
              <a:t>Degree2</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MatGraphClass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g,int</a:t>
            </a:r>
            <a:r>
              <a:rPr lang="en-US" altLang="zh-CN" sz="1800" dirty="0">
                <a:solidFill>
                  <a:srgbClr val="0000FF"/>
                </a:solidFill>
                <a:latin typeface="Consolas" pitchFamily="49" charset="0"/>
                <a:ea typeface="仿宋" pitchFamily="49" charset="-122"/>
                <a:cs typeface="Consolas" pitchFamily="49" charset="0"/>
              </a:rPr>
              <a:t> v) </a:t>
            </a:r>
          </a:p>
          <a:p>
            <a:pPr algn="l">
              <a:lnSpc>
                <a:spcPts val="2900"/>
              </a:lnSpc>
              <a:spcBef>
                <a:spcPts val="0"/>
              </a:spcBef>
            </a:pP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有向图邻接矩阵中求顶点</a:t>
            </a:r>
            <a:r>
              <a:rPr lang="en-US" altLang="zh-CN" sz="1800" dirty="0">
                <a:solidFill>
                  <a:srgbClr val="006600"/>
                </a:solidFill>
                <a:latin typeface="Consolas" pitchFamily="49" charset="0"/>
                <a:ea typeface="仿宋" pitchFamily="49" charset="-122"/>
                <a:cs typeface="Consolas" pitchFamily="49" charset="0"/>
              </a:rPr>
              <a:t>v</a:t>
            </a:r>
            <a:r>
              <a:rPr lang="zh-CN" altLang="zh-CN" sz="1800" dirty="0">
                <a:solidFill>
                  <a:srgbClr val="006600"/>
                </a:solidFill>
                <a:latin typeface="Consolas" pitchFamily="49" charset="0"/>
                <a:ea typeface="仿宋" pitchFamily="49" charset="-122"/>
                <a:cs typeface="Consolas" pitchFamily="49" charset="0"/>
              </a:rPr>
              <a:t>的出度和入度</a:t>
            </a:r>
          </a:p>
          <a:p>
            <a:pPr algn="l">
              <a:lnSpc>
                <a:spcPts val="2900"/>
              </a:lnSpc>
              <a:spcBef>
                <a:spcPts val="0"/>
              </a:spcBef>
            </a:pPr>
            <a:r>
              <a:rPr lang="en-US" altLang="zh-CN" sz="1800" dirty="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ans</a:t>
            </a:r>
            <a:r>
              <a:rPr lang="en-US" altLang="zh-CN" sz="1800" dirty="0">
                <a:solidFill>
                  <a:srgbClr val="0000FF"/>
                </a:solidFill>
                <a:latin typeface="Consolas" pitchFamily="49" charset="0"/>
                <a:ea typeface="仿宋" pitchFamily="49" charset="-122"/>
                <a:cs typeface="Consolas" pitchFamily="49" charset="0"/>
              </a:rPr>
              <a:t>=new int[2];</a:t>
            </a:r>
            <a:endParaRPr lang="zh-CN" altLang="zh-CN" sz="1800" dirty="0">
              <a:solidFill>
                <a:srgbClr val="0000FF"/>
              </a:solidFill>
              <a:latin typeface="Consolas" pitchFamily="49" charset="0"/>
              <a:ea typeface="仿宋" pitchFamily="49" charset="-122"/>
              <a:cs typeface="Consolas" pitchFamily="49" charset="0"/>
            </a:endParaRPr>
          </a:p>
          <a:p>
            <a:pPr algn="l">
              <a:lnSpc>
                <a:spcPts val="29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ans</a:t>
            </a:r>
            <a:r>
              <a:rPr lang="en-US" altLang="zh-CN" sz="1800" dirty="0">
                <a:solidFill>
                  <a:srgbClr val="0000FF"/>
                </a:solidFill>
                <a:latin typeface="Consolas" pitchFamily="49" charset="0"/>
                <a:ea typeface="仿宋" pitchFamily="49" charset="-122"/>
                <a:cs typeface="Consolas" pitchFamily="49" charset="0"/>
              </a:rPr>
              <a:t>[0]=0;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累计出度</a:t>
            </a:r>
          </a:p>
          <a:p>
            <a:pPr algn="l">
              <a:lnSpc>
                <a:spcPts val="2900"/>
              </a:lnSpc>
              <a:spcBef>
                <a:spcPts val="0"/>
              </a:spcBef>
            </a:pPr>
            <a:r>
              <a:rPr lang="en-US" altLang="zh-CN" sz="1800" dirty="0">
                <a:solidFill>
                  <a:srgbClr val="0000FF"/>
                </a:solidFill>
                <a:latin typeface="Consolas" pitchFamily="49" charset="0"/>
                <a:ea typeface="仿宋" pitchFamily="49" charset="-122"/>
                <a:cs typeface="Consolas" pitchFamily="49" charset="0"/>
              </a:rPr>
              <a:t>   for (int j=0;</a:t>
            </a:r>
            <a:r>
              <a:rPr lang="en-US" altLang="zh-CN" sz="1800" dirty="0">
                <a:solidFill>
                  <a:srgbClr val="FF00FF"/>
                </a:solidFill>
                <a:latin typeface="Consolas" pitchFamily="49" charset="0"/>
                <a:ea typeface="仿宋" pitchFamily="49" charset="-122"/>
                <a:cs typeface="Consolas" pitchFamily="49" charset="0"/>
              </a:rPr>
              <a:t>j&lt;</a:t>
            </a:r>
            <a:r>
              <a:rPr lang="en-US" altLang="zh-CN" sz="1800" dirty="0" err="1">
                <a:solidFill>
                  <a:srgbClr val="FF00FF"/>
                </a:solidFill>
                <a:latin typeface="Consolas" pitchFamily="49" charset="0"/>
                <a:ea typeface="仿宋" pitchFamily="49" charset="-122"/>
                <a:cs typeface="Consolas" pitchFamily="49" charset="0"/>
              </a:rPr>
              <a:t>g.n</a:t>
            </a:r>
            <a:r>
              <a:rPr lang="en-US" altLang="zh-CN" sz="1800" dirty="0" err="1">
                <a:solidFill>
                  <a:srgbClr val="00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统计第</a:t>
            </a:r>
            <a:r>
              <a:rPr lang="en-US" altLang="zh-CN" sz="1800" dirty="0">
                <a:solidFill>
                  <a:srgbClr val="006600"/>
                </a:solidFill>
                <a:latin typeface="Consolas" pitchFamily="49" charset="0"/>
                <a:ea typeface="仿宋" pitchFamily="49" charset="-122"/>
                <a:cs typeface="Consolas" pitchFamily="49" charset="0"/>
              </a:rPr>
              <a:t>v</a:t>
            </a:r>
            <a:r>
              <a:rPr lang="zh-CN" altLang="zh-CN" sz="1800" dirty="0">
                <a:solidFill>
                  <a:srgbClr val="006600"/>
                </a:solidFill>
                <a:latin typeface="Consolas" pitchFamily="49" charset="0"/>
                <a:ea typeface="仿宋" pitchFamily="49" charset="-122"/>
                <a:cs typeface="Consolas" pitchFamily="49" charset="0"/>
              </a:rPr>
              <a:t>行的非</a:t>
            </a:r>
            <a:r>
              <a:rPr lang="en-US" altLang="zh-CN" sz="1800" dirty="0">
                <a:solidFill>
                  <a:srgbClr val="006600"/>
                </a:solidFill>
                <a:latin typeface="Consolas" pitchFamily="49" charset="0"/>
                <a:ea typeface="仿宋" pitchFamily="49" charset="-122"/>
                <a:cs typeface="Consolas" pitchFamily="49" charset="0"/>
              </a:rPr>
              <a:t>0</a:t>
            </a:r>
            <a:r>
              <a:rPr lang="zh-CN" altLang="zh-CN" sz="1800" dirty="0">
                <a:solidFill>
                  <a:srgbClr val="006600"/>
                </a:solidFill>
                <a:latin typeface="Consolas" pitchFamily="49" charset="0"/>
                <a:ea typeface="仿宋" pitchFamily="49" charset="-122"/>
                <a:cs typeface="Consolas" pitchFamily="49" charset="0"/>
              </a:rPr>
              <a:t>非∞元素个数为出度</a:t>
            </a:r>
          </a:p>
          <a:p>
            <a:pPr algn="l">
              <a:lnSpc>
                <a:spcPts val="29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FF00FF"/>
                </a:solidFill>
                <a:latin typeface="Consolas" pitchFamily="49" charset="0"/>
                <a:ea typeface="仿宋" pitchFamily="49" charset="-122"/>
                <a:cs typeface="Consolas" pitchFamily="49" charset="0"/>
              </a:rPr>
              <a:t>g.edges</a:t>
            </a:r>
            <a:r>
              <a:rPr lang="en-US" altLang="zh-CN" sz="1800" dirty="0">
                <a:solidFill>
                  <a:srgbClr val="FF00FF"/>
                </a:solidFill>
                <a:latin typeface="Consolas" pitchFamily="49" charset="0"/>
                <a:ea typeface="仿宋" pitchFamily="49" charset="-122"/>
                <a:cs typeface="Consolas" pitchFamily="49" charset="0"/>
              </a:rPr>
              <a:t>[v][j]!=0 &amp;&amp; </a:t>
            </a:r>
            <a:r>
              <a:rPr lang="en-US" altLang="zh-CN" sz="1800" dirty="0" err="1">
                <a:solidFill>
                  <a:srgbClr val="FF00FF"/>
                </a:solidFill>
                <a:latin typeface="Consolas" pitchFamily="49" charset="0"/>
                <a:ea typeface="仿宋" pitchFamily="49" charset="-122"/>
                <a:cs typeface="Consolas" pitchFamily="49" charset="0"/>
              </a:rPr>
              <a:t>g.edges</a:t>
            </a:r>
            <a:r>
              <a:rPr lang="en-US" altLang="zh-CN" sz="1800" dirty="0">
                <a:solidFill>
                  <a:srgbClr val="FF00FF"/>
                </a:solidFill>
                <a:latin typeface="Consolas" pitchFamily="49" charset="0"/>
                <a:ea typeface="仿宋" pitchFamily="49" charset="-122"/>
                <a:cs typeface="Consolas" pitchFamily="49" charset="0"/>
              </a:rPr>
              <a:t>[v][j]!=g.INF</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9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ans</a:t>
            </a:r>
            <a:r>
              <a:rPr lang="en-US" altLang="zh-CN" sz="1800" dirty="0">
                <a:solidFill>
                  <a:srgbClr val="0000FF"/>
                </a:solidFill>
                <a:latin typeface="Consolas" pitchFamily="49" charset="0"/>
                <a:ea typeface="仿宋" pitchFamily="49" charset="-122"/>
                <a:cs typeface="Consolas" pitchFamily="49" charset="0"/>
              </a:rPr>
              <a:t>[0]++;</a:t>
            </a:r>
            <a:endParaRPr lang="zh-CN" altLang="zh-CN" sz="1800" dirty="0">
              <a:solidFill>
                <a:srgbClr val="0000FF"/>
              </a:solidFill>
              <a:latin typeface="Consolas" pitchFamily="49" charset="0"/>
              <a:ea typeface="仿宋" pitchFamily="49" charset="-122"/>
              <a:cs typeface="Consolas" pitchFamily="49" charset="0"/>
            </a:endParaRPr>
          </a:p>
          <a:p>
            <a:pPr algn="l">
              <a:lnSpc>
                <a:spcPts val="29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ans</a:t>
            </a:r>
            <a:r>
              <a:rPr lang="en-US" altLang="zh-CN" sz="1800" dirty="0">
                <a:solidFill>
                  <a:srgbClr val="0000FF"/>
                </a:solidFill>
                <a:latin typeface="Consolas" pitchFamily="49" charset="0"/>
                <a:ea typeface="仿宋" pitchFamily="49" charset="-122"/>
                <a:cs typeface="Consolas" pitchFamily="49" charset="0"/>
              </a:rPr>
              <a:t>[1]=0;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累计入度</a:t>
            </a:r>
          </a:p>
          <a:p>
            <a:pPr algn="l">
              <a:lnSpc>
                <a:spcPts val="2900"/>
              </a:lnSpc>
              <a:spcBef>
                <a:spcPts val="0"/>
              </a:spcBef>
            </a:pPr>
            <a:r>
              <a:rPr lang="en-US" altLang="zh-CN" sz="1800" dirty="0">
                <a:solidFill>
                  <a:srgbClr val="0000FF"/>
                </a:solidFill>
                <a:latin typeface="Consolas" pitchFamily="49" charset="0"/>
                <a:ea typeface="仿宋" pitchFamily="49" charset="-122"/>
                <a:cs typeface="Consolas" pitchFamily="49" charset="0"/>
              </a:rPr>
              <a:t>   for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a:t>
            </a:r>
            <a:r>
              <a:rPr lang="en-US" altLang="zh-CN" sz="1800" dirty="0">
                <a:solidFill>
                  <a:srgbClr val="FF00FF"/>
                </a:solidFill>
                <a:latin typeface="Consolas" pitchFamily="49" charset="0"/>
                <a:ea typeface="仿宋" pitchFamily="49" charset="-122"/>
                <a:cs typeface="Consolas" pitchFamily="49" charset="0"/>
              </a:rPr>
              <a:t>i&lt;</a:t>
            </a:r>
            <a:r>
              <a:rPr lang="en-US" altLang="zh-CN" sz="1800" dirty="0" err="1">
                <a:solidFill>
                  <a:srgbClr val="FF00FF"/>
                </a:solidFill>
                <a:latin typeface="Consolas" pitchFamily="49" charset="0"/>
                <a:ea typeface="仿宋" pitchFamily="49" charset="-122"/>
                <a:cs typeface="Consolas" pitchFamily="49" charset="0"/>
              </a:rPr>
              <a:t>g.n</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统计第</a:t>
            </a:r>
            <a:r>
              <a:rPr lang="en-US" altLang="zh-CN" sz="1800" dirty="0">
                <a:solidFill>
                  <a:srgbClr val="006600"/>
                </a:solidFill>
                <a:latin typeface="Consolas" pitchFamily="49" charset="0"/>
                <a:ea typeface="仿宋" pitchFamily="49" charset="-122"/>
                <a:cs typeface="Consolas" pitchFamily="49" charset="0"/>
              </a:rPr>
              <a:t>v</a:t>
            </a:r>
            <a:r>
              <a:rPr lang="zh-CN" altLang="zh-CN" sz="1800" dirty="0">
                <a:solidFill>
                  <a:srgbClr val="006600"/>
                </a:solidFill>
                <a:latin typeface="Consolas" pitchFamily="49" charset="0"/>
                <a:ea typeface="仿宋" pitchFamily="49" charset="-122"/>
                <a:cs typeface="Consolas" pitchFamily="49" charset="0"/>
              </a:rPr>
              <a:t>列的非</a:t>
            </a:r>
            <a:r>
              <a:rPr lang="en-US" altLang="zh-CN" sz="1800" dirty="0">
                <a:solidFill>
                  <a:srgbClr val="006600"/>
                </a:solidFill>
                <a:latin typeface="Consolas" pitchFamily="49" charset="0"/>
                <a:ea typeface="仿宋" pitchFamily="49" charset="-122"/>
                <a:cs typeface="Consolas" pitchFamily="49" charset="0"/>
              </a:rPr>
              <a:t>0</a:t>
            </a:r>
            <a:r>
              <a:rPr lang="zh-CN" altLang="zh-CN" sz="1800" dirty="0">
                <a:solidFill>
                  <a:srgbClr val="006600"/>
                </a:solidFill>
                <a:latin typeface="Consolas" pitchFamily="49" charset="0"/>
                <a:ea typeface="仿宋" pitchFamily="49" charset="-122"/>
                <a:cs typeface="Consolas" pitchFamily="49" charset="0"/>
              </a:rPr>
              <a:t>非∞元素个数为入度</a:t>
            </a:r>
          </a:p>
          <a:p>
            <a:pPr algn="l">
              <a:lnSpc>
                <a:spcPts val="29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FF00FF"/>
                </a:solidFill>
                <a:latin typeface="Consolas" pitchFamily="49" charset="0"/>
                <a:ea typeface="仿宋" pitchFamily="49" charset="-122"/>
                <a:cs typeface="Consolas" pitchFamily="49" charset="0"/>
              </a:rPr>
              <a:t>g.edges</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][v]!=0 &amp;&amp; </a:t>
            </a:r>
            <a:r>
              <a:rPr lang="en-US" altLang="zh-CN" sz="1800" dirty="0" err="1">
                <a:solidFill>
                  <a:srgbClr val="FF00FF"/>
                </a:solidFill>
                <a:latin typeface="Consolas" pitchFamily="49" charset="0"/>
                <a:ea typeface="仿宋" pitchFamily="49" charset="-122"/>
                <a:cs typeface="Consolas" pitchFamily="49" charset="0"/>
              </a:rPr>
              <a:t>g.edges</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][v]!=g.INF</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9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ans</a:t>
            </a:r>
            <a:r>
              <a:rPr lang="en-US" altLang="zh-CN" sz="1800" dirty="0">
                <a:solidFill>
                  <a:srgbClr val="0000FF"/>
                </a:solidFill>
                <a:latin typeface="Consolas" pitchFamily="49" charset="0"/>
                <a:ea typeface="仿宋" pitchFamily="49" charset="-122"/>
                <a:cs typeface="Consolas" pitchFamily="49" charset="0"/>
              </a:rPr>
              <a:t>[1]++;;</a:t>
            </a:r>
            <a:endParaRPr lang="zh-CN" altLang="zh-CN" sz="1800" dirty="0">
              <a:solidFill>
                <a:srgbClr val="0000FF"/>
              </a:solidFill>
              <a:latin typeface="Consolas" pitchFamily="49" charset="0"/>
              <a:ea typeface="仿宋" pitchFamily="49" charset="-122"/>
              <a:cs typeface="Consolas" pitchFamily="49" charset="0"/>
            </a:endParaRPr>
          </a:p>
          <a:p>
            <a:pPr algn="l">
              <a:lnSpc>
                <a:spcPts val="2900"/>
              </a:lnSpc>
              <a:spcBef>
                <a:spcPts val="0"/>
              </a:spcBef>
            </a:pPr>
            <a:r>
              <a:rPr lang="en-US" altLang="zh-CN" sz="1800" dirty="0">
                <a:solidFill>
                  <a:srgbClr val="0000FF"/>
                </a:solidFill>
                <a:latin typeface="Consolas" pitchFamily="49" charset="0"/>
                <a:ea typeface="仿宋" pitchFamily="49" charset="-122"/>
                <a:cs typeface="Consolas" pitchFamily="49" charset="0"/>
              </a:rPr>
              <a:t>   return </a:t>
            </a:r>
            <a:r>
              <a:rPr lang="en-US" altLang="zh-CN" sz="1800" dirty="0" err="1">
                <a:solidFill>
                  <a:srgbClr val="0000FF"/>
                </a:solidFill>
                <a:latin typeface="Consolas" pitchFamily="49" charset="0"/>
                <a:ea typeface="仿宋" pitchFamily="49" charset="-122"/>
                <a:cs typeface="Consolas" pitchFamily="49" charset="0"/>
              </a:rPr>
              <a:t>ans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返回出度和入度</a:t>
            </a:r>
          </a:p>
          <a:p>
            <a:pPr algn="l">
              <a:lnSpc>
                <a:spcPts val="29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251520" y="218960"/>
            <a:ext cx="5800158" cy="461665"/>
          </a:xfrm>
          <a:prstGeom prst="rect">
            <a:avLst/>
          </a:prstGeom>
          <a:noFill/>
        </p:spPr>
        <p:txBody>
          <a:bodyPr wrap="square" rtlCol="0">
            <a:spAutoFit/>
          </a:bodyPr>
          <a:lstStyle/>
          <a:p>
            <a:pPr marL="342900" indent="-342900" algn="l">
              <a:lnSpc>
                <a:spcPct val="100000"/>
              </a:lnSpc>
              <a:spcBef>
                <a:spcPts val="0"/>
              </a:spcBef>
              <a:buBlip>
                <a:blip r:embed="rId2"/>
              </a:buBlip>
            </a:pPr>
            <a:r>
              <a:rPr lang="zh-CN" altLang="zh-CN" dirty="0">
                <a:solidFill>
                  <a:srgbClr val="0000FF"/>
                </a:solidFill>
                <a:latin typeface="Consolas" pitchFamily="49" charset="0"/>
                <a:ea typeface="仿宋" pitchFamily="49" charset="-122"/>
                <a:cs typeface="Consolas" pitchFamily="49" charset="0"/>
              </a:rPr>
              <a:t>有向图，求该图中顶点</a:t>
            </a:r>
            <a:r>
              <a:rPr lang="en-US" altLang="zh-CN" i="1" dirty="0">
                <a:solidFill>
                  <a:srgbClr val="0000FF"/>
                </a:solidFill>
                <a:latin typeface="Consolas" pitchFamily="49" charset="0"/>
                <a:ea typeface="仿宋" pitchFamily="49" charset="-122"/>
                <a:cs typeface="Consolas" pitchFamily="49" charset="0"/>
              </a:rPr>
              <a:t>v</a:t>
            </a:r>
            <a:r>
              <a:rPr lang="zh-CN" altLang="zh-CN" dirty="0">
                <a:solidFill>
                  <a:srgbClr val="0000FF"/>
                </a:solidFill>
                <a:latin typeface="Consolas" pitchFamily="49" charset="0"/>
                <a:ea typeface="仿宋" pitchFamily="49" charset="-122"/>
                <a:cs typeface="Consolas" pitchFamily="49" charset="0"/>
              </a:rPr>
              <a:t>的出度和入度</a:t>
            </a:r>
            <a:endParaRPr lang="zh-CN" altLang="en-US"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0950" y="890304"/>
            <a:ext cx="2857520"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1. </a:t>
            </a:r>
            <a:r>
              <a:rPr lang="zh-CN" altLang="zh-CN" sz="2000">
                <a:latin typeface="Consolas" pitchFamily="49" charset="0"/>
                <a:ea typeface="微软雅黑" pitchFamily="34" charset="-122"/>
                <a:cs typeface="Consolas" pitchFamily="49" charset="0"/>
              </a:rPr>
              <a:t>邻接表存储方法</a:t>
            </a:r>
            <a:endParaRPr lang="zh-CN" altLang="zh-CN" sz="2000">
              <a:solidFill>
                <a:schemeClr val="bg1"/>
              </a:solidFill>
              <a:latin typeface="Consolas" pitchFamily="49" charset="0"/>
              <a:ea typeface="微软雅黑" pitchFamily="34" charset="-122"/>
              <a:cs typeface="Consolas" pitchFamily="49" charset="0"/>
            </a:endParaRPr>
          </a:p>
        </p:txBody>
      </p:sp>
      <p:sp>
        <p:nvSpPr>
          <p:cNvPr id="7" name="TextBox 6"/>
          <p:cNvSpPr txBox="1"/>
          <p:nvPr/>
        </p:nvSpPr>
        <p:spPr>
          <a:xfrm>
            <a:off x="179512" y="116632"/>
            <a:ext cx="2928958"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z="2800">
                <a:latin typeface="Consolas" pitchFamily="49" charset="0"/>
                <a:ea typeface="微软雅黑" pitchFamily="34" charset="-122"/>
                <a:cs typeface="Consolas" pitchFamily="49" charset="0"/>
              </a:rPr>
              <a:t>8.2.2  </a:t>
            </a:r>
            <a:r>
              <a:rPr lang="zh-CN" altLang="zh-CN" sz="2800">
                <a:latin typeface="Consolas" pitchFamily="49" charset="0"/>
                <a:ea typeface="微软雅黑" pitchFamily="34" charset="-122"/>
                <a:cs typeface="Consolas" pitchFamily="49" charset="0"/>
              </a:rPr>
              <a:t>邻接表</a:t>
            </a:r>
            <a:endParaRPr lang="zh-CN" altLang="zh-CN" sz="280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9" name="TextBox 8"/>
          <p:cNvSpPr txBox="1"/>
          <p:nvPr/>
        </p:nvSpPr>
        <p:spPr>
          <a:xfrm>
            <a:off x="238379" y="1593939"/>
            <a:ext cx="8784976" cy="1756506"/>
          </a:xfrm>
          <a:prstGeom prst="rect">
            <a:avLst/>
          </a:prstGeom>
          <a:noFill/>
        </p:spPr>
        <p:txBody>
          <a:bodyPr wrap="square" rtlCol="0">
            <a:spAutoFit/>
          </a:bodyPr>
          <a:lstStyle/>
          <a:p>
            <a:pPr marL="342900" indent="-342900" algn="just">
              <a:lnSpc>
                <a:spcPts val="3000"/>
              </a:lnSpc>
              <a:spcBef>
                <a:spcPts val="1200"/>
              </a:spcBef>
              <a:buBlip>
                <a:blip r:embed="rId2"/>
              </a:buBlip>
            </a:pPr>
            <a:r>
              <a:rPr lang="zh-CN" altLang="zh-CN" sz="2200" dirty="0">
                <a:solidFill>
                  <a:srgbClr val="0000FF"/>
                </a:solidFill>
                <a:latin typeface="Consolas" pitchFamily="49" charset="0"/>
                <a:ea typeface="仿宋" pitchFamily="49" charset="-122"/>
                <a:cs typeface="Consolas" pitchFamily="49" charset="0"/>
              </a:rPr>
              <a:t>每个顶点建立一个单链表，第</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0</a:t>
            </a:r>
            <a:r>
              <a:rPr lang="zh-CN" altLang="zh-CN" sz="2200" dirty="0">
                <a:solidFill>
                  <a:srgbClr val="0000FF"/>
                </a:solidFill>
                <a:latin typeface="+mn-ea"/>
                <a:ea typeface="+mn-ea"/>
                <a:cs typeface="Consolas" pitchFamily="49" charset="0"/>
              </a:rPr>
              <a:t>≤</a:t>
            </a:r>
            <a:r>
              <a:rPr lang="en-US" altLang="zh-CN" sz="2200"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mj-ea"/>
                <a:ea typeface="+mj-ea"/>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n</a:t>
            </a:r>
            <a:r>
              <a:rPr lang="en-US" altLang="zh-CN" sz="2200" dirty="0">
                <a:solidFill>
                  <a:srgbClr val="0000FF"/>
                </a:solidFill>
                <a:latin typeface="Consolas" pitchFamily="49" charset="0"/>
                <a:ea typeface="仿宋" pitchFamily="49" charset="-122"/>
                <a:cs typeface="Consolas" pitchFamily="49" charset="0"/>
              </a:rPr>
              <a:t>-1</a:t>
            </a:r>
            <a:r>
              <a:rPr lang="zh-CN" altLang="zh-CN" sz="2200" dirty="0">
                <a:solidFill>
                  <a:srgbClr val="0000FF"/>
                </a:solidFill>
                <a:latin typeface="Consolas" pitchFamily="49" charset="0"/>
                <a:ea typeface="仿宋" pitchFamily="49" charset="-122"/>
                <a:cs typeface="Consolas" pitchFamily="49" charset="0"/>
              </a:rPr>
              <a:t>）个单链表中的结点表示依附于顶点</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的边（有向图是顶点</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出边）。</a:t>
            </a:r>
            <a:endParaRPr lang="en-US" altLang="zh-CN" sz="2200" dirty="0">
              <a:solidFill>
                <a:srgbClr val="0000FF"/>
              </a:solidFill>
              <a:latin typeface="Consolas" pitchFamily="49" charset="0"/>
              <a:ea typeface="仿宋" pitchFamily="49" charset="-122"/>
              <a:cs typeface="Consolas" pitchFamily="49" charset="0"/>
            </a:endParaRPr>
          </a:p>
          <a:p>
            <a:pPr marL="342900" indent="-342900" algn="just">
              <a:lnSpc>
                <a:spcPts val="3000"/>
              </a:lnSpc>
              <a:spcBef>
                <a:spcPts val="1200"/>
              </a:spcBef>
              <a:buBlip>
                <a:blip r:embed="rId2"/>
              </a:buBlip>
            </a:pPr>
            <a:r>
              <a:rPr lang="zh-CN" altLang="zh-CN" sz="2200" dirty="0">
                <a:solidFill>
                  <a:srgbClr val="0000FF"/>
                </a:solidFill>
                <a:latin typeface="Consolas" pitchFamily="49" charset="0"/>
                <a:ea typeface="仿宋" pitchFamily="49" charset="-122"/>
                <a:cs typeface="Consolas" pitchFamily="49" charset="0"/>
              </a:rPr>
              <a:t>每个单链表上附设一个表头结点，将所有表头结点构成一个头结点数组。</a:t>
            </a:r>
            <a:endParaRPr lang="zh-CN" altLang="en-US" sz="2200" dirty="0">
              <a:solidFill>
                <a:srgbClr val="0000FF"/>
              </a:solidFill>
              <a:latin typeface="Consolas" pitchFamily="49" charset="0"/>
              <a:ea typeface="仿宋" pitchFamily="49" charset="-122"/>
              <a:cs typeface="Consolas" pitchFamily="49" charset="0"/>
            </a:endParaRPr>
          </a:p>
        </p:txBody>
      </p:sp>
      <p:sp>
        <p:nvSpPr>
          <p:cNvPr id="6" name="TextBox 14">
            <a:extLst>
              <a:ext uri="{FF2B5EF4-FFF2-40B4-BE49-F238E27FC236}">
                <a16:creationId xmlns:a16="http://schemas.microsoft.com/office/drawing/2014/main" id="{4076C508-BF32-4D6B-98C0-6B52E1061372}"/>
              </a:ext>
            </a:extLst>
          </p:cNvPr>
          <p:cNvSpPr txBox="1"/>
          <p:nvPr/>
        </p:nvSpPr>
        <p:spPr>
          <a:xfrm>
            <a:off x="1851086" y="3733436"/>
            <a:ext cx="1857388" cy="369332"/>
          </a:xfrm>
          <a:prstGeom prst="rect">
            <a:avLst/>
          </a:prstGeom>
          <a:noFill/>
        </p:spPr>
        <p:txBody>
          <a:bodyPr wrap="square" rtlCol="0">
            <a:spAutoFit/>
          </a:bodyPr>
          <a:lstStyle/>
          <a:p>
            <a:pPr algn="l">
              <a:lnSpc>
                <a:spcPct val="100000"/>
              </a:lnSpc>
              <a:spcBef>
                <a:spcPts val="0"/>
              </a:spcBef>
            </a:pPr>
            <a:r>
              <a:rPr lang="zh-CN" altLang="zh-CN" sz="1800" dirty="0">
                <a:solidFill>
                  <a:srgbClr val="0000FF"/>
                </a:solidFill>
                <a:latin typeface="仿宋" pitchFamily="49" charset="-122"/>
                <a:ea typeface="仿宋" pitchFamily="49" charset="-122"/>
              </a:rPr>
              <a:t>边结点结构</a:t>
            </a:r>
            <a:endParaRPr lang="zh-CN" altLang="en-US" sz="1800" dirty="0">
              <a:solidFill>
                <a:srgbClr val="0000FF"/>
              </a:solidFill>
              <a:latin typeface="仿宋" pitchFamily="49" charset="-122"/>
              <a:ea typeface="仿宋" pitchFamily="49" charset="-122"/>
              <a:cs typeface="Consolas" pitchFamily="49" charset="0"/>
            </a:endParaRPr>
          </a:p>
        </p:txBody>
      </p:sp>
      <p:sp>
        <p:nvSpPr>
          <p:cNvPr id="11" name="TextBox 15">
            <a:extLst>
              <a:ext uri="{FF2B5EF4-FFF2-40B4-BE49-F238E27FC236}">
                <a16:creationId xmlns:a16="http://schemas.microsoft.com/office/drawing/2014/main" id="{A7F96D49-B9AE-4063-8F65-0DFB88A7983A}"/>
              </a:ext>
            </a:extLst>
          </p:cNvPr>
          <p:cNvSpPr txBox="1"/>
          <p:nvPr/>
        </p:nvSpPr>
        <p:spPr>
          <a:xfrm>
            <a:off x="1779078" y="5085184"/>
            <a:ext cx="1643074" cy="369332"/>
          </a:xfrm>
          <a:prstGeom prst="rect">
            <a:avLst/>
          </a:prstGeom>
          <a:noFill/>
        </p:spPr>
        <p:txBody>
          <a:bodyPr wrap="square" rtlCol="0">
            <a:spAutoFit/>
          </a:bodyPr>
          <a:lstStyle/>
          <a:p>
            <a:pPr algn="l">
              <a:lnSpc>
                <a:spcPct val="100000"/>
              </a:lnSpc>
              <a:spcBef>
                <a:spcPts val="0"/>
              </a:spcBef>
            </a:pPr>
            <a:r>
              <a:rPr lang="zh-CN" altLang="zh-CN" sz="1800" dirty="0">
                <a:solidFill>
                  <a:srgbClr val="0000FF"/>
                </a:solidFill>
                <a:latin typeface="仿宋" pitchFamily="49" charset="-122"/>
                <a:ea typeface="仿宋" pitchFamily="49" charset="-122"/>
              </a:rPr>
              <a:t>头结点结构</a:t>
            </a:r>
            <a:endParaRPr lang="zh-CN" altLang="en-US" sz="1800" dirty="0">
              <a:solidFill>
                <a:srgbClr val="0000FF"/>
              </a:solidFill>
              <a:latin typeface="仿宋" pitchFamily="49" charset="-122"/>
              <a:ea typeface="仿宋" pitchFamily="49" charset="-122"/>
              <a:cs typeface="Consolas" pitchFamily="49" charset="0"/>
            </a:endParaRPr>
          </a:p>
        </p:txBody>
      </p:sp>
      <p:sp>
        <p:nvSpPr>
          <p:cNvPr id="12" name="矩形 11">
            <a:extLst>
              <a:ext uri="{FF2B5EF4-FFF2-40B4-BE49-F238E27FC236}">
                <a16:creationId xmlns:a16="http://schemas.microsoft.com/office/drawing/2014/main" id="{D2B84664-524B-4C7C-AD9B-1FF1EDAEB0EF}"/>
              </a:ext>
            </a:extLst>
          </p:cNvPr>
          <p:cNvSpPr/>
          <p:nvPr/>
        </p:nvSpPr>
        <p:spPr>
          <a:xfrm>
            <a:off x="3373514" y="3698337"/>
            <a:ext cx="1071570" cy="428628"/>
          </a:xfrm>
          <a:prstGeom prst="rect">
            <a:avLst/>
          </a:prstGeom>
          <a:ln>
            <a:tailEnd type="none"/>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0">
                <a:solidFill>
                  <a:srgbClr val="0000FF"/>
                </a:solidFill>
                <a:latin typeface="Consolas" pitchFamily="49" charset="0"/>
                <a:cs typeface="Consolas" pitchFamily="49" charset="0"/>
              </a:rPr>
              <a:t>adjvex</a:t>
            </a:r>
            <a:endParaRPr lang="zh-CN" altLang="en-US" sz="1800" b="0">
              <a:solidFill>
                <a:srgbClr val="0000FF"/>
              </a:solidFill>
              <a:latin typeface="Consolas" pitchFamily="49" charset="0"/>
              <a:cs typeface="Consolas" pitchFamily="49" charset="0"/>
            </a:endParaRPr>
          </a:p>
        </p:txBody>
      </p:sp>
      <p:sp>
        <p:nvSpPr>
          <p:cNvPr id="13" name="矩形 12">
            <a:extLst>
              <a:ext uri="{FF2B5EF4-FFF2-40B4-BE49-F238E27FC236}">
                <a16:creationId xmlns:a16="http://schemas.microsoft.com/office/drawing/2014/main" id="{F869CDD1-3CA7-4E79-90BE-42F918B2C829}"/>
              </a:ext>
            </a:extLst>
          </p:cNvPr>
          <p:cNvSpPr/>
          <p:nvPr/>
        </p:nvSpPr>
        <p:spPr>
          <a:xfrm>
            <a:off x="4445084" y="3698337"/>
            <a:ext cx="1071570" cy="428628"/>
          </a:xfrm>
          <a:prstGeom prst="rect">
            <a:avLst/>
          </a:prstGeom>
          <a:ln>
            <a:tailEnd type="none"/>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0">
                <a:solidFill>
                  <a:srgbClr val="0000FF"/>
                </a:solidFill>
                <a:latin typeface="Consolas" pitchFamily="49" charset="0"/>
                <a:cs typeface="Consolas" pitchFamily="49" charset="0"/>
              </a:rPr>
              <a:t>weight</a:t>
            </a:r>
            <a:endParaRPr lang="zh-CN" altLang="en-US" sz="1800" b="0">
              <a:solidFill>
                <a:srgbClr val="0000FF"/>
              </a:solidFill>
              <a:latin typeface="Consolas" pitchFamily="49" charset="0"/>
              <a:cs typeface="Consolas" pitchFamily="49" charset="0"/>
            </a:endParaRPr>
          </a:p>
        </p:txBody>
      </p:sp>
      <p:sp>
        <p:nvSpPr>
          <p:cNvPr id="14" name="矩形 13">
            <a:extLst>
              <a:ext uri="{FF2B5EF4-FFF2-40B4-BE49-F238E27FC236}">
                <a16:creationId xmlns:a16="http://schemas.microsoft.com/office/drawing/2014/main" id="{08CFB2C3-2A7B-41A0-9E05-81FB1D9B78DE}"/>
              </a:ext>
            </a:extLst>
          </p:cNvPr>
          <p:cNvSpPr/>
          <p:nvPr/>
        </p:nvSpPr>
        <p:spPr>
          <a:xfrm>
            <a:off x="5516654" y="3698337"/>
            <a:ext cx="1071570" cy="428628"/>
          </a:xfrm>
          <a:prstGeom prst="rect">
            <a:avLst/>
          </a:prstGeom>
          <a:ln>
            <a:tailEnd type="none"/>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0">
                <a:solidFill>
                  <a:srgbClr val="0000FF"/>
                </a:solidFill>
                <a:latin typeface="Consolas" pitchFamily="49" charset="0"/>
                <a:cs typeface="Consolas" pitchFamily="49" charset="0"/>
              </a:rPr>
              <a:t>nextarc</a:t>
            </a:r>
            <a:endParaRPr lang="zh-CN" altLang="en-US" sz="1800" b="0">
              <a:solidFill>
                <a:srgbClr val="0000FF"/>
              </a:solidFill>
              <a:latin typeface="Consolas" pitchFamily="49" charset="0"/>
              <a:cs typeface="Consolas" pitchFamily="49" charset="0"/>
            </a:endParaRPr>
          </a:p>
        </p:txBody>
      </p:sp>
      <p:sp>
        <p:nvSpPr>
          <p:cNvPr id="15" name="矩形 14">
            <a:extLst>
              <a:ext uri="{FF2B5EF4-FFF2-40B4-BE49-F238E27FC236}">
                <a16:creationId xmlns:a16="http://schemas.microsoft.com/office/drawing/2014/main" id="{2897E800-0C84-4500-93C4-1FFD00D134AD}"/>
              </a:ext>
            </a:extLst>
          </p:cNvPr>
          <p:cNvSpPr/>
          <p:nvPr/>
        </p:nvSpPr>
        <p:spPr>
          <a:xfrm>
            <a:off x="3860470" y="5093164"/>
            <a:ext cx="1071570" cy="428628"/>
          </a:xfrm>
          <a:prstGeom prst="rect">
            <a:avLst/>
          </a:prstGeom>
          <a:ln>
            <a:tailEnd type="none"/>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0">
                <a:solidFill>
                  <a:srgbClr val="0000FF"/>
                </a:solidFill>
                <a:latin typeface="Consolas" pitchFamily="49" charset="0"/>
                <a:cs typeface="Consolas" pitchFamily="49" charset="0"/>
              </a:rPr>
              <a:t>data</a:t>
            </a:r>
            <a:endParaRPr lang="zh-CN" altLang="en-US" sz="1800" b="0">
              <a:solidFill>
                <a:srgbClr val="0000FF"/>
              </a:solidFill>
              <a:latin typeface="Consolas" pitchFamily="49" charset="0"/>
              <a:cs typeface="Consolas" pitchFamily="49" charset="0"/>
            </a:endParaRPr>
          </a:p>
        </p:txBody>
      </p:sp>
      <p:sp>
        <p:nvSpPr>
          <p:cNvPr id="16" name="矩形 15">
            <a:extLst>
              <a:ext uri="{FF2B5EF4-FFF2-40B4-BE49-F238E27FC236}">
                <a16:creationId xmlns:a16="http://schemas.microsoft.com/office/drawing/2014/main" id="{F97D1A80-EE76-4879-96DA-025EE42BA21A}"/>
              </a:ext>
            </a:extLst>
          </p:cNvPr>
          <p:cNvSpPr/>
          <p:nvPr/>
        </p:nvSpPr>
        <p:spPr>
          <a:xfrm>
            <a:off x="4932040" y="5093164"/>
            <a:ext cx="1500198" cy="428628"/>
          </a:xfrm>
          <a:prstGeom prst="rect">
            <a:avLst/>
          </a:prstGeom>
          <a:ln>
            <a:tailEnd type="none"/>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0">
                <a:solidFill>
                  <a:srgbClr val="0000FF"/>
                </a:solidFill>
                <a:latin typeface="Consolas" pitchFamily="49" charset="0"/>
                <a:cs typeface="Consolas" pitchFamily="49" charset="0"/>
              </a:rPr>
              <a:t>firstarc</a:t>
            </a:r>
            <a:endParaRPr lang="zh-CN" altLang="en-US" sz="1800" b="0">
              <a:solidFill>
                <a:srgbClr val="0000FF"/>
              </a:solidFill>
              <a:latin typeface="Consolas" pitchFamily="49" charset="0"/>
              <a:cs typeface="Consolas" pitchFamily="49" charset="0"/>
            </a:endParaRPr>
          </a:p>
        </p:txBody>
      </p:sp>
      <p:sp>
        <p:nvSpPr>
          <p:cNvPr id="17" name="TextBox 21">
            <a:extLst>
              <a:ext uri="{FF2B5EF4-FFF2-40B4-BE49-F238E27FC236}">
                <a16:creationId xmlns:a16="http://schemas.microsoft.com/office/drawing/2014/main" id="{357B7ECE-613C-4285-90D9-3C616D84351E}"/>
              </a:ext>
            </a:extLst>
          </p:cNvPr>
          <p:cNvSpPr txBox="1"/>
          <p:nvPr/>
        </p:nvSpPr>
        <p:spPr>
          <a:xfrm>
            <a:off x="3431842" y="5113260"/>
            <a:ext cx="428628" cy="369332"/>
          </a:xfrm>
          <a:prstGeom prst="rect">
            <a:avLst/>
          </a:prstGeom>
          <a:noFill/>
        </p:spPr>
        <p:txBody>
          <a:bodyPr wrap="square" rtlCol="0">
            <a:spAutoFit/>
          </a:bodyPr>
          <a:lstStyle/>
          <a:p>
            <a:pPr algn="l">
              <a:lnSpc>
                <a:spcPct val="100000"/>
              </a:lnSpc>
              <a:spcBef>
                <a:spcPts val="0"/>
              </a:spcBef>
            </a:pPr>
            <a:r>
              <a:rPr lang="en-US" altLang="zh-CN" sz="1800" i="1">
                <a:solidFill>
                  <a:srgbClr val="FF0000"/>
                </a:solidFill>
                <a:latin typeface="Consolas" pitchFamily="49" charset="0"/>
                <a:ea typeface="仿宋" pitchFamily="49" charset="-122"/>
                <a:cs typeface="Consolas" pitchFamily="49" charset="0"/>
              </a:rPr>
              <a:t>i</a:t>
            </a:r>
            <a:endParaRPr lang="zh-CN" altLang="en-US" sz="1800" i="1">
              <a:solidFill>
                <a:srgbClr val="FF0000"/>
              </a:solidFill>
              <a:latin typeface="Consolas" pitchFamily="49" charset="0"/>
              <a:ea typeface="仿宋" pitchFamily="49" charset="-122"/>
              <a:cs typeface="Consolas" pitchFamily="49" charset="0"/>
            </a:endParaRPr>
          </a:p>
        </p:txBody>
      </p:sp>
      <p:sp>
        <p:nvSpPr>
          <p:cNvPr id="18" name="TextBox 22">
            <a:extLst>
              <a:ext uri="{FF2B5EF4-FFF2-40B4-BE49-F238E27FC236}">
                <a16:creationId xmlns:a16="http://schemas.microsoft.com/office/drawing/2014/main" id="{F3A07845-795D-4426-BF7C-D906291B581C}"/>
              </a:ext>
            </a:extLst>
          </p:cNvPr>
          <p:cNvSpPr txBox="1"/>
          <p:nvPr/>
        </p:nvSpPr>
        <p:spPr>
          <a:xfrm>
            <a:off x="3003214" y="6093296"/>
            <a:ext cx="3286148"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数组下标</a:t>
            </a:r>
            <a:r>
              <a:rPr lang="en-US" altLang="zh-CN" sz="1800" i="1">
                <a:solidFill>
                  <a:srgbClr val="0000FF"/>
                </a:solidFill>
                <a:latin typeface="Consolas" pitchFamily="49" charset="0"/>
                <a:ea typeface="仿宋" pitchFamily="49" charset="-122"/>
                <a:cs typeface="Consolas" pitchFamily="49" charset="0"/>
              </a:rPr>
              <a:t>i</a:t>
            </a:r>
            <a:r>
              <a:rPr lang="zh-CN" altLang="en-US" sz="1800">
                <a:solidFill>
                  <a:srgbClr val="0000FF"/>
                </a:solidFill>
                <a:latin typeface="Consolas" pitchFamily="49" charset="0"/>
                <a:ea typeface="仿宋" pitchFamily="49" charset="-122"/>
                <a:cs typeface="Consolas" pitchFamily="49" charset="0"/>
              </a:rPr>
              <a:t>与顶点编号对应！</a:t>
            </a:r>
          </a:p>
        </p:txBody>
      </p:sp>
      <p:cxnSp>
        <p:nvCxnSpPr>
          <p:cNvPr id="19" name="直接箭头连接符 18">
            <a:extLst>
              <a:ext uri="{FF2B5EF4-FFF2-40B4-BE49-F238E27FC236}">
                <a16:creationId xmlns:a16="http://schemas.microsoft.com/office/drawing/2014/main" id="{65552149-B8E7-4808-AF52-80740C5B7C0E}"/>
              </a:ext>
            </a:extLst>
          </p:cNvPr>
          <p:cNvCxnSpPr/>
          <p:nvPr/>
        </p:nvCxnSpPr>
        <p:spPr>
          <a:xfrm rot="5400000" flipH="1" flipV="1">
            <a:off x="3304718" y="5752592"/>
            <a:ext cx="5400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57158" y="714356"/>
            <a:ext cx="2027135" cy="2214578"/>
            <a:chOff x="1651616" y="380978"/>
            <a:chExt cx="1846450" cy="2074709"/>
          </a:xfrm>
        </p:grpSpPr>
        <p:sp>
          <p:nvSpPr>
            <p:cNvPr id="6" name="Freeform 20"/>
            <p:cNvSpPr>
              <a:spLocks/>
            </p:cNvSpPr>
            <p:nvPr/>
          </p:nvSpPr>
          <p:spPr bwMode="auto">
            <a:xfrm>
              <a:off x="1919528" y="1281325"/>
              <a:ext cx="531538" cy="468316"/>
            </a:xfrm>
            <a:custGeom>
              <a:avLst/>
              <a:gdLst/>
              <a:ahLst/>
              <a:cxnLst>
                <a:cxn ang="0">
                  <a:pos x="0" y="0"/>
                </a:cxn>
                <a:cxn ang="0">
                  <a:pos x="495" y="412"/>
                </a:cxn>
              </a:cxnLst>
              <a:rect l="0" t="0" r="r" b="b"/>
              <a:pathLst>
                <a:path w="495" h="412">
                  <a:moveTo>
                    <a:pt x="0" y="0"/>
                  </a:moveTo>
                  <a:lnTo>
                    <a:pt x="495" y="41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7" name="Freeform 19"/>
            <p:cNvSpPr>
              <a:spLocks/>
            </p:cNvSpPr>
            <p:nvPr/>
          </p:nvSpPr>
          <p:spPr bwMode="auto">
            <a:xfrm>
              <a:off x="2724335" y="1265449"/>
              <a:ext cx="514392" cy="485325"/>
            </a:xfrm>
            <a:custGeom>
              <a:avLst/>
              <a:gdLst/>
              <a:ahLst/>
              <a:cxnLst>
                <a:cxn ang="0">
                  <a:pos x="0" y="428"/>
                </a:cxn>
                <a:cxn ang="0">
                  <a:pos x="480" y="0"/>
                </a:cxn>
              </a:cxnLst>
              <a:rect l="0" t="0" r="r" b="b"/>
              <a:pathLst>
                <a:path w="480" h="428">
                  <a:moveTo>
                    <a:pt x="0" y="428"/>
                  </a:moveTo>
                  <a:lnTo>
                    <a:pt x="480" y="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8" name="Freeform 18"/>
            <p:cNvSpPr>
              <a:spLocks/>
            </p:cNvSpPr>
            <p:nvPr/>
          </p:nvSpPr>
          <p:spPr bwMode="auto">
            <a:xfrm>
              <a:off x="2715762" y="605498"/>
              <a:ext cx="554042" cy="442235"/>
            </a:xfrm>
            <a:custGeom>
              <a:avLst/>
              <a:gdLst/>
              <a:ahLst/>
              <a:cxnLst>
                <a:cxn ang="0">
                  <a:pos x="0" y="0"/>
                </a:cxn>
                <a:cxn ang="0">
                  <a:pos x="517" y="390"/>
                </a:cxn>
              </a:cxnLst>
              <a:rect l="0" t="0" r="r" b="b"/>
              <a:pathLst>
                <a:path w="517" h="390">
                  <a:moveTo>
                    <a:pt x="0" y="0"/>
                  </a:moveTo>
                  <a:lnTo>
                    <a:pt x="517"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9" name="Freeform 17"/>
            <p:cNvSpPr>
              <a:spLocks/>
            </p:cNvSpPr>
            <p:nvPr/>
          </p:nvSpPr>
          <p:spPr bwMode="auto">
            <a:xfrm>
              <a:off x="1871303" y="608900"/>
              <a:ext cx="603338" cy="493262"/>
            </a:xfrm>
            <a:custGeom>
              <a:avLst/>
              <a:gdLst/>
              <a:ahLst/>
              <a:cxnLst>
                <a:cxn ang="0">
                  <a:pos x="562" y="0"/>
                </a:cxn>
                <a:cxn ang="0">
                  <a:pos x="0" y="435"/>
                </a:cxn>
              </a:cxnLst>
              <a:rect l="0" t="0" r="r" b="b"/>
              <a:pathLst>
                <a:path w="562" h="435">
                  <a:moveTo>
                    <a:pt x="562" y="0"/>
                  </a:moveTo>
                  <a:lnTo>
                    <a:pt x="0" y="43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0" name="Line 16"/>
            <p:cNvSpPr>
              <a:spLocks noChangeShapeType="1"/>
            </p:cNvSpPr>
            <p:nvPr/>
          </p:nvSpPr>
          <p:spPr bwMode="auto">
            <a:xfrm>
              <a:off x="1844512" y="1153190"/>
              <a:ext cx="1543174" cy="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1" name="Line 15"/>
            <p:cNvSpPr>
              <a:spLocks noChangeShapeType="1"/>
            </p:cNvSpPr>
            <p:nvPr/>
          </p:nvSpPr>
          <p:spPr bwMode="auto">
            <a:xfrm>
              <a:off x="2577520" y="731365"/>
              <a:ext cx="1071" cy="1061364"/>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 name="Oval 14"/>
            <p:cNvSpPr>
              <a:spLocks noChangeArrowheads="1"/>
            </p:cNvSpPr>
            <p:nvPr/>
          </p:nvSpPr>
          <p:spPr bwMode="auto">
            <a:xfrm>
              <a:off x="2423202" y="380978"/>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3" name="Oval 13"/>
            <p:cNvSpPr>
              <a:spLocks noChangeArrowheads="1"/>
            </p:cNvSpPr>
            <p:nvPr/>
          </p:nvSpPr>
          <p:spPr bwMode="auto">
            <a:xfrm>
              <a:off x="2423202" y="976295"/>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4" name="Oval 12"/>
            <p:cNvSpPr>
              <a:spLocks noChangeArrowheads="1"/>
            </p:cNvSpPr>
            <p:nvPr/>
          </p:nvSpPr>
          <p:spPr bwMode="auto">
            <a:xfrm>
              <a:off x="3194789" y="976295"/>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5" name="Oval 11"/>
            <p:cNvSpPr>
              <a:spLocks noChangeArrowheads="1"/>
            </p:cNvSpPr>
            <p:nvPr/>
          </p:nvSpPr>
          <p:spPr bwMode="auto">
            <a:xfrm>
              <a:off x="1651616" y="976295"/>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6" name="Oval 10"/>
            <p:cNvSpPr>
              <a:spLocks noChangeArrowheads="1"/>
            </p:cNvSpPr>
            <p:nvPr/>
          </p:nvSpPr>
          <p:spPr bwMode="auto">
            <a:xfrm>
              <a:off x="2422130" y="1632844"/>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7" name="Text Box 3"/>
            <p:cNvSpPr txBox="1">
              <a:spLocks noChangeArrowheads="1"/>
            </p:cNvSpPr>
            <p:nvPr/>
          </p:nvSpPr>
          <p:spPr bwMode="auto">
            <a:xfrm>
              <a:off x="1806233" y="2187983"/>
              <a:ext cx="1691833" cy="26770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）一个无向图</a:t>
              </a:r>
            </a:p>
          </p:txBody>
        </p:sp>
      </p:grpSp>
      <p:sp>
        <p:nvSpPr>
          <p:cNvPr id="18" name="右箭头 17"/>
          <p:cNvSpPr/>
          <p:nvPr/>
        </p:nvSpPr>
        <p:spPr>
          <a:xfrm>
            <a:off x="2714612" y="1357298"/>
            <a:ext cx="428628"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91" name="组合 90"/>
          <p:cNvGrpSpPr/>
          <p:nvPr/>
        </p:nvGrpSpPr>
        <p:grpSpPr>
          <a:xfrm>
            <a:off x="3604901" y="260647"/>
            <a:ext cx="4896189" cy="2453973"/>
            <a:chOff x="1643042" y="2442834"/>
            <a:chExt cx="4896189" cy="2453973"/>
          </a:xfrm>
        </p:grpSpPr>
        <p:sp>
          <p:nvSpPr>
            <p:cNvPr id="117762" name="Text Box 2"/>
            <p:cNvSpPr txBox="1">
              <a:spLocks noChangeArrowheads="1"/>
            </p:cNvSpPr>
            <p:nvPr/>
          </p:nvSpPr>
          <p:spPr bwMode="auto">
            <a:xfrm>
              <a:off x="1797050" y="2974026"/>
              <a:ext cx="195581" cy="25908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0" u="none" strike="noStrike" cap="none" normalizeH="0" baseline="0">
                  <a:ln>
                    <a:noFill/>
                  </a:ln>
                  <a:solidFill>
                    <a:srgbClr val="00B0F0"/>
                  </a:solidFill>
                  <a:effectLst/>
                  <a:latin typeface="Consolas" pitchFamily="49" charset="0"/>
                  <a:ea typeface="仿宋" pitchFamily="49" charset="-122"/>
                  <a:cs typeface="Consolas" pitchFamily="49" charset="0"/>
                </a:rPr>
                <a:t>0</a:t>
              </a:r>
              <a:endParaRPr kumimoji="0" lang="zh-CN" altLang="zh-CN" sz="1800" b="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117763" name="Text Box 3"/>
            <p:cNvSpPr txBox="1">
              <a:spLocks noChangeArrowheads="1"/>
            </p:cNvSpPr>
            <p:nvPr/>
          </p:nvSpPr>
          <p:spPr bwMode="auto">
            <a:xfrm>
              <a:off x="2025650" y="2915607"/>
              <a:ext cx="365760" cy="4013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b="0" i="0" u="none" strike="noStrike" cap="none" normalizeH="0" baseline="-25000">
                  <a:ln>
                    <a:noFill/>
                  </a:ln>
                  <a:solidFill>
                    <a:srgbClr val="0000FF"/>
                  </a:solidFill>
                  <a:effectLst/>
                  <a:latin typeface="Consolas" pitchFamily="49" charset="0"/>
                  <a:ea typeface="仿宋" pitchFamily="49" charset="-122"/>
                  <a:cs typeface="Consolas" pitchFamily="49" charset="0"/>
                </a:rPr>
                <a:t>0</a:t>
              </a: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764" name="Text Box 4"/>
            <p:cNvSpPr txBox="1">
              <a:spLocks noChangeArrowheads="1"/>
            </p:cNvSpPr>
            <p:nvPr/>
          </p:nvSpPr>
          <p:spPr bwMode="auto">
            <a:xfrm>
              <a:off x="2391410" y="2915607"/>
              <a:ext cx="365760" cy="4013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765" name="Text Box 5"/>
            <p:cNvSpPr txBox="1">
              <a:spLocks noChangeArrowheads="1"/>
            </p:cNvSpPr>
            <p:nvPr/>
          </p:nvSpPr>
          <p:spPr bwMode="auto">
            <a:xfrm>
              <a:off x="2940050" y="2956247"/>
              <a:ext cx="365760" cy="3124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a:t>
              </a: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766" name="Text Box 6"/>
            <p:cNvSpPr txBox="1">
              <a:spLocks noChangeArrowheads="1"/>
            </p:cNvSpPr>
            <p:nvPr/>
          </p:nvSpPr>
          <p:spPr bwMode="auto">
            <a:xfrm>
              <a:off x="3305810" y="2956247"/>
              <a:ext cx="365760" cy="3124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767" name="Text Box 7"/>
            <p:cNvSpPr txBox="1">
              <a:spLocks noChangeArrowheads="1"/>
            </p:cNvSpPr>
            <p:nvPr/>
          </p:nvSpPr>
          <p:spPr bwMode="auto">
            <a:xfrm>
              <a:off x="1797050" y="3362647"/>
              <a:ext cx="195581" cy="25653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0" u="none" strike="noStrike" cap="none" normalizeH="0" baseline="0">
                  <a:ln>
                    <a:noFill/>
                  </a:ln>
                  <a:solidFill>
                    <a:srgbClr val="00B0F0"/>
                  </a:solidFill>
                  <a:effectLst/>
                  <a:latin typeface="Consolas" pitchFamily="49" charset="0"/>
                  <a:ea typeface="仿宋" pitchFamily="49" charset="-122"/>
                  <a:cs typeface="Consolas" pitchFamily="49" charset="0"/>
                </a:rPr>
                <a:t>1</a:t>
              </a:r>
              <a:endParaRPr kumimoji="0" lang="zh-CN" altLang="zh-CN" sz="1800" b="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117768" name="Text Box 8"/>
            <p:cNvSpPr txBox="1">
              <a:spLocks noChangeArrowheads="1"/>
            </p:cNvSpPr>
            <p:nvPr/>
          </p:nvSpPr>
          <p:spPr bwMode="auto">
            <a:xfrm>
              <a:off x="2025650" y="3304226"/>
              <a:ext cx="365760" cy="40386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b="0" i="0" u="none" strike="noStrike" cap="none" normalizeH="0" baseline="-25000">
                  <a:ln>
                    <a:noFill/>
                  </a:ln>
                  <a:solidFill>
                    <a:srgbClr val="0000FF"/>
                  </a:solidFill>
                  <a:effectLst/>
                  <a:latin typeface="Consolas" pitchFamily="49" charset="0"/>
                  <a:ea typeface="仿宋" pitchFamily="49" charset="-122"/>
                  <a:cs typeface="Consolas" pitchFamily="49" charset="0"/>
                </a:rPr>
                <a:t>1</a:t>
              </a: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769" name="Text Box 9"/>
            <p:cNvSpPr txBox="1">
              <a:spLocks noChangeArrowheads="1"/>
            </p:cNvSpPr>
            <p:nvPr/>
          </p:nvSpPr>
          <p:spPr bwMode="auto">
            <a:xfrm>
              <a:off x="2391410" y="3304226"/>
              <a:ext cx="365760" cy="40386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770" name="Text Box 10"/>
            <p:cNvSpPr txBox="1">
              <a:spLocks noChangeArrowheads="1"/>
            </p:cNvSpPr>
            <p:nvPr/>
          </p:nvSpPr>
          <p:spPr bwMode="auto">
            <a:xfrm>
              <a:off x="2940050" y="3344866"/>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0</a:t>
              </a: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771" name="Text Box 11"/>
            <p:cNvSpPr txBox="1">
              <a:spLocks noChangeArrowheads="1"/>
            </p:cNvSpPr>
            <p:nvPr/>
          </p:nvSpPr>
          <p:spPr bwMode="auto">
            <a:xfrm>
              <a:off x="3305810" y="3344866"/>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772" name="Text Box 12"/>
            <p:cNvSpPr txBox="1">
              <a:spLocks noChangeArrowheads="1"/>
            </p:cNvSpPr>
            <p:nvPr/>
          </p:nvSpPr>
          <p:spPr bwMode="auto">
            <a:xfrm>
              <a:off x="1797050" y="3766506"/>
              <a:ext cx="195581" cy="25908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0" u="none" strike="noStrike" cap="none" normalizeH="0" baseline="0">
                  <a:ln>
                    <a:noFill/>
                  </a:ln>
                  <a:solidFill>
                    <a:srgbClr val="00B0F0"/>
                  </a:solidFill>
                  <a:effectLst/>
                  <a:latin typeface="Consolas" pitchFamily="49" charset="0"/>
                  <a:ea typeface="仿宋" pitchFamily="49" charset="-122"/>
                  <a:cs typeface="Consolas" pitchFamily="49" charset="0"/>
                </a:rPr>
                <a:t>2</a:t>
              </a:r>
              <a:endParaRPr kumimoji="0" lang="zh-CN" altLang="zh-CN" sz="1800" b="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117773" name="Text Box 13"/>
            <p:cNvSpPr txBox="1">
              <a:spLocks noChangeArrowheads="1"/>
            </p:cNvSpPr>
            <p:nvPr/>
          </p:nvSpPr>
          <p:spPr bwMode="auto">
            <a:xfrm>
              <a:off x="2025650" y="3708087"/>
              <a:ext cx="365760" cy="40385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b="0" i="0" u="none" strike="noStrike" cap="none" normalizeH="0" baseline="-25000">
                  <a:ln>
                    <a:noFill/>
                  </a:ln>
                  <a:solidFill>
                    <a:srgbClr val="0000FF"/>
                  </a:solidFill>
                  <a:effectLst/>
                  <a:latin typeface="Consolas" pitchFamily="49" charset="0"/>
                  <a:ea typeface="仿宋" pitchFamily="49" charset="-122"/>
                  <a:cs typeface="Consolas" pitchFamily="49" charset="0"/>
                </a:rPr>
                <a:t>2</a:t>
              </a: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774" name="Text Box 14"/>
            <p:cNvSpPr txBox="1">
              <a:spLocks noChangeArrowheads="1"/>
            </p:cNvSpPr>
            <p:nvPr/>
          </p:nvSpPr>
          <p:spPr bwMode="auto">
            <a:xfrm>
              <a:off x="2391410" y="3708087"/>
              <a:ext cx="365760" cy="40385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775" name="Text Box 15"/>
            <p:cNvSpPr txBox="1">
              <a:spLocks noChangeArrowheads="1"/>
            </p:cNvSpPr>
            <p:nvPr/>
          </p:nvSpPr>
          <p:spPr bwMode="auto">
            <a:xfrm>
              <a:off x="2940050" y="3748727"/>
              <a:ext cx="365760" cy="3124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a:t>
              </a: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776" name="Text Box 16"/>
            <p:cNvSpPr txBox="1">
              <a:spLocks noChangeArrowheads="1"/>
            </p:cNvSpPr>
            <p:nvPr/>
          </p:nvSpPr>
          <p:spPr bwMode="auto">
            <a:xfrm>
              <a:off x="3305810" y="3748727"/>
              <a:ext cx="365760" cy="3124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777" name="Text Box 17"/>
            <p:cNvSpPr txBox="1">
              <a:spLocks noChangeArrowheads="1"/>
            </p:cNvSpPr>
            <p:nvPr/>
          </p:nvSpPr>
          <p:spPr bwMode="auto">
            <a:xfrm>
              <a:off x="1797050" y="4155127"/>
              <a:ext cx="195581" cy="25653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0" u="none" strike="noStrike" cap="none" normalizeH="0" baseline="0">
                  <a:ln>
                    <a:noFill/>
                  </a:ln>
                  <a:solidFill>
                    <a:srgbClr val="00B0F0"/>
                  </a:solidFill>
                  <a:effectLst/>
                  <a:latin typeface="Consolas" pitchFamily="49" charset="0"/>
                  <a:ea typeface="仿宋" pitchFamily="49" charset="-122"/>
                  <a:cs typeface="Consolas" pitchFamily="49" charset="0"/>
                </a:rPr>
                <a:t>3</a:t>
              </a:r>
              <a:endParaRPr kumimoji="0" lang="zh-CN" altLang="zh-CN" sz="1800" b="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117778" name="Text Box 18"/>
            <p:cNvSpPr txBox="1">
              <a:spLocks noChangeArrowheads="1"/>
            </p:cNvSpPr>
            <p:nvPr/>
          </p:nvSpPr>
          <p:spPr bwMode="auto">
            <a:xfrm>
              <a:off x="2025650" y="4096706"/>
              <a:ext cx="365760" cy="40386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b="0" i="0" u="none" strike="noStrike" cap="none" normalizeH="0" baseline="-25000">
                  <a:ln>
                    <a:noFill/>
                  </a:ln>
                  <a:solidFill>
                    <a:srgbClr val="0000FF"/>
                  </a:solidFill>
                  <a:effectLst/>
                  <a:latin typeface="Consolas" pitchFamily="49" charset="0"/>
                  <a:ea typeface="仿宋" pitchFamily="49" charset="-122"/>
                  <a:cs typeface="Consolas" pitchFamily="49" charset="0"/>
                </a:rPr>
                <a:t>3</a:t>
              </a: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779" name="Text Box 19"/>
            <p:cNvSpPr txBox="1">
              <a:spLocks noChangeArrowheads="1"/>
            </p:cNvSpPr>
            <p:nvPr/>
          </p:nvSpPr>
          <p:spPr bwMode="auto">
            <a:xfrm>
              <a:off x="2391410" y="4096706"/>
              <a:ext cx="365760" cy="40386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780" name="Text Box 20"/>
            <p:cNvSpPr txBox="1">
              <a:spLocks noChangeArrowheads="1"/>
            </p:cNvSpPr>
            <p:nvPr/>
          </p:nvSpPr>
          <p:spPr bwMode="auto">
            <a:xfrm>
              <a:off x="2940050" y="4137346"/>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0</a:t>
              </a: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781" name="Text Box 21"/>
            <p:cNvSpPr txBox="1">
              <a:spLocks noChangeArrowheads="1"/>
            </p:cNvSpPr>
            <p:nvPr/>
          </p:nvSpPr>
          <p:spPr bwMode="auto">
            <a:xfrm>
              <a:off x="3305810" y="4137346"/>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782" name="Text Box 22"/>
            <p:cNvSpPr txBox="1">
              <a:spLocks noChangeArrowheads="1"/>
            </p:cNvSpPr>
            <p:nvPr/>
          </p:nvSpPr>
          <p:spPr bwMode="auto">
            <a:xfrm>
              <a:off x="1797050" y="4551367"/>
              <a:ext cx="195581" cy="25908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0" u="none" strike="noStrike" cap="none" normalizeH="0" baseline="0">
                  <a:ln>
                    <a:noFill/>
                  </a:ln>
                  <a:solidFill>
                    <a:srgbClr val="00B0F0"/>
                  </a:solidFill>
                  <a:effectLst/>
                  <a:latin typeface="Consolas" pitchFamily="49" charset="0"/>
                  <a:ea typeface="仿宋" pitchFamily="49" charset="-122"/>
                  <a:cs typeface="Consolas" pitchFamily="49" charset="0"/>
                </a:rPr>
                <a:t>4</a:t>
              </a:r>
              <a:endParaRPr kumimoji="0" lang="zh-CN" altLang="zh-CN" sz="1800" b="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117783" name="Text Box 23"/>
            <p:cNvSpPr txBox="1">
              <a:spLocks noChangeArrowheads="1"/>
            </p:cNvSpPr>
            <p:nvPr/>
          </p:nvSpPr>
          <p:spPr bwMode="auto">
            <a:xfrm>
              <a:off x="2025650" y="4492946"/>
              <a:ext cx="365760" cy="40386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b="0" i="0" u="none" strike="noStrike" cap="none" normalizeH="0" baseline="-25000">
                  <a:ln>
                    <a:noFill/>
                  </a:ln>
                  <a:solidFill>
                    <a:srgbClr val="0000FF"/>
                  </a:solidFill>
                  <a:effectLst/>
                  <a:latin typeface="Consolas" pitchFamily="49" charset="0"/>
                  <a:ea typeface="仿宋" pitchFamily="49" charset="-122"/>
                  <a:cs typeface="Consolas" pitchFamily="49" charset="0"/>
                </a:rPr>
                <a:t>4</a:t>
              </a: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784" name="Text Box 24"/>
            <p:cNvSpPr txBox="1">
              <a:spLocks noChangeArrowheads="1"/>
            </p:cNvSpPr>
            <p:nvPr/>
          </p:nvSpPr>
          <p:spPr bwMode="auto">
            <a:xfrm>
              <a:off x="2391410" y="4492946"/>
              <a:ext cx="365760" cy="40386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785" name="Text Box 25"/>
            <p:cNvSpPr txBox="1">
              <a:spLocks noChangeArrowheads="1"/>
            </p:cNvSpPr>
            <p:nvPr/>
          </p:nvSpPr>
          <p:spPr bwMode="auto">
            <a:xfrm>
              <a:off x="2940050" y="4541207"/>
              <a:ext cx="365760" cy="3124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0</a:t>
              </a: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786" name="Text Box 26"/>
            <p:cNvSpPr txBox="1">
              <a:spLocks noChangeArrowheads="1"/>
            </p:cNvSpPr>
            <p:nvPr/>
          </p:nvSpPr>
          <p:spPr bwMode="auto">
            <a:xfrm>
              <a:off x="3305810" y="4541207"/>
              <a:ext cx="365760" cy="3124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787" name="Line 27"/>
            <p:cNvSpPr>
              <a:spLocks noChangeShapeType="1"/>
            </p:cNvSpPr>
            <p:nvPr/>
          </p:nvSpPr>
          <p:spPr bwMode="auto">
            <a:xfrm>
              <a:off x="2569210" y="3113727"/>
              <a:ext cx="365760"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17788" name="Text Box 28"/>
            <p:cNvSpPr txBox="1">
              <a:spLocks noChangeArrowheads="1"/>
            </p:cNvSpPr>
            <p:nvPr/>
          </p:nvSpPr>
          <p:spPr bwMode="auto">
            <a:xfrm>
              <a:off x="1643042" y="2442835"/>
              <a:ext cx="519768" cy="25908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0" u="none" strike="noStrike" cap="none" normalizeH="0" baseline="0" dirty="0">
                  <a:ln>
                    <a:noFill/>
                  </a:ln>
                  <a:solidFill>
                    <a:srgbClr val="0000FF"/>
                  </a:solidFill>
                  <a:effectLst/>
                  <a:latin typeface="Consolas" pitchFamily="49" charset="0"/>
                  <a:ea typeface="仿宋" pitchFamily="49" charset="-122"/>
                  <a:cs typeface="Consolas" pitchFamily="49" charset="0"/>
                </a:rPr>
                <a:t>data</a:t>
              </a:r>
              <a:endParaRPr kumimoji="0" lang="zh-CN" altLang="zh-CN" sz="1800" b="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117789" name="Text Box 29"/>
            <p:cNvSpPr txBox="1">
              <a:spLocks noChangeArrowheads="1"/>
            </p:cNvSpPr>
            <p:nvPr/>
          </p:nvSpPr>
          <p:spPr bwMode="auto">
            <a:xfrm>
              <a:off x="2297429" y="2442834"/>
              <a:ext cx="1058525" cy="26956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0" u="none" strike="noStrike" cap="none" normalizeH="0" baseline="0" dirty="0" err="1">
                  <a:ln>
                    <a:noFill/>
                  </a:ln>
                  <a:solidFill>
                    <a:srgbClr val="0000FF"/>
                  </a:solidFill>
                  <a:effectLst/>
                  <a:latin typeface="Consolas" pitchFamily="49" charset="0"/>
                  <a:ea typeface="仿宋" pitchFamily="49" charset="-122"/>
                  <a:cs typeface="Consolas" pitchFamily="49" charset="0"/>
                </a:rPr>
                <a:t>firstarc</a:t>
              </a:r>
              <a:endParaRPr kumimoji="0" lang="zh-CN" altLang="zh-CN" sz="1800" b="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117790" name="Text Box 30"/>
            <p:cNvSpPr txBox="1">
              <a:spLocks noChangeArrowheads="1"/>
            </p:cNvSpPr>
            <p:nvPr/>
          </p:nvSpPr>
          <p:spPr bwMode="auto">
            <a:xfrm>
              <a:off x="3415662" y="2442834"/>
              <a:ext cx="922671" cy="28480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0" u="none" strike="noStrike" cap="none" normalizeH="0" baseline="0" dirty="0" err="1">
                  <a:ln>
                    <a:noFill/>
                  </a:ln>
                  <a:solidFill>
                    <a:srgbClr val="0000FF"/>
                  </a:solidFill>
                  <a:effectLst/>
                  <a:latin typeface="Consolas" pitchFamily="49" charset="0"/>
                  <a:ea typeface="仿宋" pitchFamily="49" charset="-122"/>
                  <a:cs typeface="Consolas" pitchFamily="49" charset="0"/>
                </a:rPr>
                <a:t>adjvex</a:t>
              </a:r>
              <a:endParaRPr kumimoji="0" lang="zh-CN" altLang="zh-CN" sz="1800" b="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117791" name="Text Box 31"/>
            <p:cNvSpPr txBox="1">
              <a:spLocks noChangeArrowheads="1"/>
            </p:cNvSpPr>
            <p:nvPr/>
          </p:nvSpPr>
          <p:spPr bwMode="auto">
            <a:xfrm>
              <a:off x="4428853" y="2442834"/>
              <a:ext cx="917592" cy="26956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0" u="none" strike="noStrike" cap="none" normalizeH="0" baseline="0" dirty="0" err="1">
                  <a:ln>
                    <a:noFill/>
                  </a:ln>
                  <a:solidFill>
                    <a:srgbClr val="0000FF"/>
                  </a:solidFill>
                  <a:effectLst/>
                  <a:latin typeface="Consolas" pitchFamily="49" charset="0"/>
                  <a:ea typeface="仿宋" pitchFamily="49" charset="-122"/>
                  <a:cs typeface="Consolas" pitchFamily="49" charset="0"/>
                </a:rPr>
                <a:t>nextarc</a:t>
              </a:r>
              <a:endParaRPr kumimoji="0" lang="zh-CN" altLang="zh-CN" sz="1800" b="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117792" name="Text Box 32"/>
            <p:cNvSpPr txBox="1">
              <a:spLocks noChangeArrowheads="1"/>
            </p:cNvSpPr>
            <p:nvPr/>
          </p:nvSpPr>
          <p:spPr bwMode="auto">
            <a:xfrm>
              <a:off x="3895090" y="2958786"/>
              <a:ext cx="365760" cy="31242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3</a:t>
              </a: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793" name="Text Box 33"/>
            <p:cNvSpPr txBox="1">
              <a:spLocks noChangeArrowheads="1"/>
            </p:cNvSpPr>
            <p:nvPr/>
          </p:nvSpPr>
          <p:spPr bwMode="auto">
            <a:xfrm>
              <a:off x="4260850" y="2958786"/>
              <a:ext cx="365760" cy="31242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794" name="Line 34"/>
            <p:cNvSpPr>
              <a:spLocks noChangeShapeType="1"/>
            </p:cNvSpPr>
            <p:nvPr/>
          </p:nvSpPr>
          <p:spPr bwMode="auto">
            <a:xfrm>
              <a:off x="3524250" y="3116266"/>
              <a:ext cx="36576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17795" name="Freeform 35"/>
            <p:cNvSpPr>
              <a:spLocks/>
            </p:cNvSpPr>
            <p:nvPr/>
          </p:nvSpPr>
          <p:spPr bwMode="auto">
            <a:xfrm>
              <a:off x="2078991" y="2697167"/>
              <a:ext cx="83819" cy="213360"/>
            </a:xfrm>
            <a:custGeom>
              <a:avLst/>
              <a:gdLst/>
              <a:ahLst/>
              <a:cxnLst>
                <a:cxn ang="0">
                  <a:pos x="0" y="0"/>
                </a:cxn>
                <a:cxn ang="0">
                  <a:pos x="82" y="210"/>
                </a:cxn>
              </a:cxnLst>
              <a:rect l="0" t="0" r="r" b="b"/>
              <a:pathLst>
                <a:path w="82" h="210">
                  <a:moveTo>
                    <a:pt x="0" y="0"/>
                  </a:moveTo>
                  <a:lnTo>
                    <a:pt x="82" y="210"/>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17796" name="Freeform 36"/>
            <p:cNvSpPr>
              <a:spLocks/>
            </p:cNvSpPr>
            <p:nvPr/>
          </p:nvSpPr>
          <p:spPr bwMode="auto">
            <a:xfrm>
              <a:off x="2528570" y="2669226"/>
              <a:ext cx="0" cy="241301"/>
            </a:xfrm>
            <a:custGeom>
              <a:avLst/>
              <a:gdLst/>
              <a:ahLst/>
              <a:cxnLst>
                <a:cxn ang="0">
                  <a:pos x="0" y="0"/>
                </a:cxn>
                <a:cxn ang="0">
                  <a:pos x="1" y="240"/>
                </a:cxn>
              </a:cxnLst>
              <a:rect l="0" t="0" r="r" b="b"/>
              <a:pathLst>
                <a:path w="1" h="240">
                  <a:moveTo>
                    <a:pt x="0" y="0"/>
                  </a:moveTo>
                  <a:lnTo>
                    <a:pt x="1" y="240"/>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17797" name="Freeform 37"/>
            <p:cNvSpPr>
              <a:spLocks/>
            </p:cNvSpPr>
            <p:nvPr/>
          </p:nvSpPr>
          <p:spPr bwMode="auto">
            <a:xfrm>
              <a:off x="4042410" y="2712407"/>
              <a:ext cx="55880" cy="236219"/>
            </a:xfrm>
            <a:custGeom>
              <a:avLst/>
              <a:gdLst/>
              <a:ahLst/>
              <a:cxnLst>
                <a:cxn ang="0">
                  <a:pos x="0" y="0"/>
                </a:cxn>
                <a:cxn ang="0">
                  <a:pos x="57" y="231"/>
                </a:cxn>
              </a:cxnLst>
              <a:rect l="0" t="0" r="r" b="b"/>
              <a:pathLst>
                <a:path w="57" h="231">
                  <a:moveTo>
                    <a:pt x="0" y="0"/>
                  </a:moveTo>
                  <a:lnTo>
                    <a:pt x="57" y="231"/>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17798" name="Freeform 38"/>
            <p:cNvSpPr>
              <a:spLocks/>
            </p:cNvSpPr>
            <p:nvPr/>
          </p:nvSpPr>
          <p:spPr bwMode="auto">
            <a:xfrm>
              <a:off x="4509770" y="2712407"/>
              <a:ext cx="78741" cy="236219"/>
            </a:xfrm>
            <a:custGeom>
              <a:avLst/>
              <a:gdLst/>
              <a:ahLst/>
              <a:cxnLst>
                <a:cxn ang="0">
                  <a:pos x="78" y="0"/>
                </a:cxn>
                <a:cxn ang="0">
                  <a:pos x="0" y="231"/>
                </a:cxn>
              </a:cxnLst>
              <a:rect l="0" t="0" r="r" b="b"/>
              <a:pathLst>
                <a:path w="78" h="231">
                  <a:moveTo>
                    <a:pt x="78" y="0"/>
                  </a:moveTo>
                  <a:lnTo>
                    <a:pt x="0" y="231"/>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17799" name="Text Box 39"/>
            <p:cNvSpPr txBox="1">
              <a:spLocks noChangeArrowheads="1"/>
            </p:cNvSpPr>
            <p:nvPr/>
          </p:nvSpPr>
          <p:spPr bwMode="auto">
            <a:xfrm>
              <a:off x="4865370" y="2958786"/>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4</a:t>
              </a: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00" name="Text Box 40"/>
            <p:cNvSpPr txBox="1">
              <a:spLocks noChangeArrowheads="1"/>
            </p:cNvSpPr>
            <p:nvPr/>
          </p:nvSpPr>
          <p:spPr bwMode="auto">
            <a:xfrm>
              <a:off x="5231130" y="2958786"/>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01" name="Line 41"/>
            <p:cNvSpPr>
              <a:spLocks noChangeShapeType="1"/>
            </p:cNvSpPr>
            <p:nvPr/>
          </p:nvSpPr>
          <p:spPr bwMode="auto">
            <a:xfrm>
              <a:off x="4494530" y="3118807"/>
              <a:ext cx="36576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17802" name="Text Box 42"/>
            <p:cNvSpPr txBox="1">
              <a:spLocks noChangeArrowheads="1"/>
            </p:cNvSpPr>
            <p:nvPr/>
          </p:nvSpPr>
          <p:spPr bwMode="auto">
            <a:xfrm>
              <a:off x="3895090" y="3334706"/>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03" name="Text Box 43"/>
            <p:cNvSpPr txBox="1">
              <a:spLocks noChangeArrowheads="1"/>
            </p:cNvSpPr>
            <p:nvPr/>
          </p:nvSpPr>
          <p:spPr bwMode="auto">
            <a:xfrm>
              <a:off x="4260850" y="3334706"/>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04" name="Line 44"/>
            <p:cNvSpPr>
              <a:spLocks noChangeShapeType="1"/>
            </p:cNvSpPr>
            <p:nvPr/>
          </p:nvSpPr>
          <p:spPr bwMode="auto">
            <a:xfrm>
              <a:off x="3524250" y="3494727"/>
              <a:ext cx="36576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17805" name="Text Box 45"/>
            <p:cNvSpPr txBox="1">
              <a:spLocks noChangeArrowheads="1"/>
            </p:cNvSpPr>
            <p:nvPr/>
          </p:nvSpPr>
          <p:spPr bwMode="auto">
            <a:xfrm>
              <a:off x="4865370" y="3339786"/>
              <a:ext cx="365760" cy="31242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3</a:t>
              </a: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06" name="Text Box 46"/>
            <p:cNvSpPr txBox="1">
              <a:spLocks noChangeArrowheads="1"/>
            </p:cNvSpPr>
            <p:nvPr/>
          </p:nvSpPr>
          <p:spPr bwMode="auto">
            <a:xfrm>
              <a:off x="5231130" y="3339786"/>
              <a:ext cx="365760" cy="31242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07" name="Line 47"/>
            <p:cNvSpPr>
              <a:spLocks noChangeShapeType="1"/>
            </p:cNvSpPr>
            <p:nvPr/>
          </p:nvSpPr>
          <p:spPr bwMode="auto">
            <a:xfrm>
              <a:off x="4494530" y="3497266"/>
              <a:ext cx="36576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17808" name="Text Box 48"/>
            <p:cNvSpPr txBox="1">
              <a:spLocks noChangeArrowheads="1"/>
            </p:cNvSpPr>
            <p:nvPr/>
          </p:nvSpPr>
          <p:spPr bwMode="auto">
            <a:xfrm>
              <a:off x="3895090" y="3733487"/>
              <a:ext cx="365760" cy="3124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3</a:t>
              </a: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09" name="Text Box 49"/>
            <p:cNvSpPr txBox="1">
              <a:spLocks noChangeArrowheads="1"/>
            </p:cNvSpPr>
            <p:nvPr/>
          </p:nvSpPr>
          <p:spPr bwMode="auto">
            <a:xfrm>
              <a:off x="4260850" y="3733487"/>
              <a:ext cx="365760" cy="3124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10" name="Line 50"/>
            <p:cNvSpPr>
              <a:spLocks noChangeShapeType="1"/>
            </p:cNvSpPr>
            <p:nvPr/>
          </p:nvSpPr>
          <p:spPr bwMode="auto">
            <a:xfrm>
              <a:off x="3524250" y="3890967"/>
              <a:ext cx="36576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17811" name="Text Box 51"/>
            <p:cNvSpPr txBox="1">
              <a:spLocks noChangeArrowheads="1"/>
            </p:cNvSpPr>
            <p:nvPr/>
          </p:nvSpPr>
          <p:spPr bwMode="auto">
            <a:xfrm>
              <a:off x="4867911" y="3736026"/>
              <a:ext cx="363219"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4</a:t>
              </a: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12" name="Text Box 52"/>
            <p:cNvSpPr txBox="1">
              <a:spLocks noChangeArrowheads="1"/>
            </p:cNvSpPr>
            <p:nvPr/>
          </p:nvSpPr>
          <p:spPr bwMode="auto">
            <a:xfrm>
              <a:off x="5231130" y="3736026"/>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13" name="Line 53"/>
            <p:cNvSpPr>
              <a:spLocks noChangeShapeType="1"/>
            </p:cNvSpPr>
            <p:nvPr/>
          </p:nvSpPr>
          <p:spPr bwMode="auto">
            <a:xfrm>
              <a:off x="4494530" y="3896047"/>
              <a:ext cx="36576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17814" name="Text Box 54"/>
            <p:cNvSpPr txBox="1">
              <a:spLocks noChangeArrowheads="1"/>
            </p:cNvSpPr>
            <p:nvPr/>
          </p:nvSpPr>
          <p:spPr bwMode="auto">
            <a:xfrm>
              <a:off x="3895090" y="4551367"/>
              <a:ext cx="365760" cy="3124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15" name="Text Box 55"/>
            <p:cNvSpPr txBox="1">
              <a:spLocks noChangeArrowheads="1"/>
            </p:cNvSpPr>
            <p:nvPr/>
          </p:nvSpPr>
          <p:spPr bwMode="auto">
            <a:xfrm>
              <a:off x="4260850" y="4551367"/>
              <a:ext cx="365760" cy="3124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16" name="Line 56"/>
            <p:cNvSpPr>
              <a:spLocks noChangeShapeType="1"/>
            </p:cNvSpPr>
            <p:nvPr/>
          </p:nvSpPr>
          <p:spPr bwMode="auto">
            <a:xfrm>
              <a:off x="3524250" y="4708847"/>
              <a:ext cx="36576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17817" name="Text Box 57"/>
            <p:cNvSpPr txBox="1">
              <a:spLocks noChangeArrowheads="1"/>
            </p:cNvSpPr>
            <p:nvPr/>
          </p:nvSpPr>
          <p:spPr bwMode="auto">
            <a:xfrm>
              <a:off x="4865370" y="4553906"/>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3</a:t>
              </a: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18" name="Text Box 58"/>
            <p:cNvSpPr txBox="1">
              <a:spLocks noChangeArrowheads="1"/>
            </p:cNvSpPr>
            <p:nvPr/>
          </p:nvSpPr>
          <p:spPr bwMode="auto">
            <a:xfrm>
              <a:off x="5231130" y="4553906"/>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19" name="Line 59"/>
            <p:cNvSpPr>
              <a:spLocks noChangeShapeType="1"/>
            </p:cNvSpPr>
            <p:nvPr/>
          </p:nvSpPr>
          <p:spPr bwMode="auto">
            <a:xfrm>
              <a:off x="4494530" y="4711386"/>
              <a:ext cx="36576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17820" name="Text Box 60"/>
            <p:cNvSpPr txBox="1">
              <a:spLocks noChangeArrowheads="1"/>
            </p:cNvSpPr>
            <p:nvPr/>
          </p:nvSpPr>
          <p:spPr bwMode="auto">
            <a:xfrm>
              <a:off x="3902711" y="4134807"/>
              <a:ext cx="368299"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a:t>
              </a: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21" name="Text Box 61"/>
            <p:cNvSpPr txBox="1">
              <a:spLocks noChangeArrowheads="1"/>
            </p:cNvSpPr>
            <p:nvPr/>
          </p:nvSpPr>
          <p:spPr bwMode="auto">
            <a:xfrm>
              <a:off x="4271010" y="4134807"/>
              <a:ext cx="363221"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22" name="Line 62"/>
            <p:cNvSpPr>
              <a:spLocks noChangeShapeType="1"/>
            </p:cNvSpPr>
            <p:nvPr/>
          </p:nvSpPr>
          <p:spPr bwMode="auto">
            <a:xfrm>
              <a:off x="3534410" y="4294826"/>
              <a:ext cx="363221"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17823" name="Text Box 63"/>
            <p:cNvSpPr txBox="1">
              <a:spLocks noChangeArrowheads="1"/>
            </p:cNvSpPr>
            <p:nvPr/>
          </p:nvSpPr>
          <p:spPr bwMode="auto">
            <a:xfrm>
              <a:off x="4875530" y="4139887"/>
              <a:ext cx="365760" cy="3124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24" name="Text Box 64"/>
            <p:cNvSpPr txBox="1">
              <a:spLocks noChangeArrowheads="1"/>
            </p:cNvSpPr>
            <p:nvPr/>
          </p:nvSpPr>
          <p:spPr bwMode="auto">
            <a:xfrm>
              <a:off x="5241290" y="4139887"/>
              <a:ext cx="365760" cy="3124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25" name="Line 65"/>
            <p:cNvSpPr>
              <a:spLocks noChangeShapeType="1"/>
            </p:cNvSpPr>
            <p:nvPr/>
          </p:nvSpPr>
          <p:spPr bwMode="auto">
            <a:xfrm>
              <a:off x="4504690" y="4297367"/>
              <a:ext cx="36576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17826" name="Text Box 66"/>
            <p:cNvSpPr txBox="1">
              <a:spLocks noChangeArrowheads="1"/>
            </p:cNvSpPr>
            <p:nvPr/>
          </p:nvSpPr>
          <p:spPr bwMode="auto">
            <a:xfrm>
              <a:off x="5807711" y="4134807"/>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4</a:t>
              </a: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27" name="Text Box 67"/>
            <p:cNvSpPr txBox="1">
              <a:spLocks noChangeArrowheads="1"/>
            </p:cNvSpPr>
            <p:nvPr/>
          </p:nvSpPr>
          <p:spPr bwMode="auto">
            <a:xfrm>
              <a:off x="6173471" y="4134807"/>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28" name="Line 68"/>
            <p:cNvSpPr>
              <a:spLocks noChangeShapeType="1"/>
            </p:cNvSpPr>
            <p:nvPr/>
          </p:nvSpPr>
          <p:spPr bwMode="auto">
            <a:xfrm>
              <a:off x="5436871" y="4294826"/>
              <a:ext cx="36576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17829" name="Line 69"/>
            <p:cNvSpPr>
              <a:spLocks noChangeShapeType="1"/>
            </p:cNvSpPr>
            <p:nvPr/>
          </p:nvSpPr>
          <p:spPr bwMode="auto">
            <a:xfrm>
              <a:off x="2576831" y="3497266"/>
              <a:ext cx="365760"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17830" name="Line 70"/>
            <p:cNvSpPr>
              <a:spLocks noChangeShapeType="1"/>
            </p:cNvSpPr>
            <p:nvPr/>
          </p:nvSpPr>
          <p:spPr bwMode="auto">
            <a:xfrm>
              <a:off x="2569210" y="3903666"/>
              <a:ext cx="365760"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17831" name="Line 71"/>
            <p:cNvSpPr>
              <a:spLocks noChangeShapeType="1"/>
            </p:cNvSpPr>
            <p:nvPr/>
          </p:nvSpPr>
          <p:spPr bwMode="auto">
            <a:xfrm>
              <a:off x="2576831" y="4287207"/>
              <a:ext cx="365760"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17832" name="Line 72"/>
            <p:cNvSpPr>
              <a:spLocks noChangeShapeType="1"/>
            </p:cNvSpPr>
            <p:nvPr/>
          </p:nvSpPr>
          <p:spPr bwMode="auto">
            <a:xfrm>
              <a:off x="2561591" y="4696146"/>
              <a:ext cx="365760"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b="0">
                <a:solidFill>
                  <a:srgbClr val="0000FF"/>
                </a:solidFill>
                <a:latin typeface="Consolas" pitchFamily="49" charset="0"/>
                <a:ea typeface="仿宋" pitchFamily="49" charset="-122"/>
                <a:cs typeface="Consolas" pitchFamily="49" charset="0"/>
              </a:endParaRPr>
            </a:p>
          </p:txBody>
        </p:sp>
      </p:grpSp>
      <p:grpSp>
        <p:nvGrpSpPr>
          <p:cNvPr id="92" name="组合 91"/>
          <p:cNvGrpSpPr/>
          <p:nvPr/>
        </p:nvGrpSpPr>
        <p:grpSpPr>
          <a:xfrm>
            <a:off x="357158" y="3429000"/>
            <a:ext cx="2496518" cy="2286016"/>
            <a:chOff x="1714480" y="4714884"/>
            <a:chExt cx="2496518" cy="2286016"/>
          </a:xfrm>
        </p:grpSpPr>
        <p:sp>
          <p:nvSpPr>
            <p:cNvPr id="93" name="Freeform 16"/>
            <p:cNvSpPr>
              <a:spLocks/>
            </p:cNvSpPr>
            <p:nvPr/>
          </p:nvSpPr>
          <p:spPr bwMode="auto">
            <a:xfrm>
              <a:off x="2700943" y="5792499"/>
              <a:ext cx="412066" cy="407847"/>
            </a:xfrm>
            <a:custGeom>
              <a:avLst/>
              <a:gdLst/>
              <a:ahLst/>
              <a:cxnLst>
                <a:cxn ang="0">
                  <a:pos x="0" y="327"/>
                </a:cxn>
                <a:cxn ang="0">
                  <a:pos x="330" y="0"/>
                </a:cxn>
              </a:cxnLst>
              <a:rect l="0" t="0" r="r" b="b"/>
              <a:pathLst>
                <a:path w="330" h="327">
                  <a:moveTo>
                    <a:pt x="0" y="327"/>
                  </a:moveTo>
                  <a:lnTo>
                    <a:pt x="330"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94" name="Freeform 15"/>
            <p:cNvSpPr>
              <a:spLocks/>
            </p:cNvSpPr>
            <p:nvPr/>
          </p:nvSpPr>
          <p:spPr bwMode="auto">
            <a:xfrm>
              <a:off x="2011668" y="5804971"/>
              <a:ext cx="418310" cy="349227"/>
            </a:xfrm>
            <a:custGeom>
              <a:avLst/>
              <a:gdLst/>
              <a:ahLst/>
              <a:cxnLst>
                <a:cxn ang="0">
                  <a:pos x="0" y="0"/>
                </a:cxn>
                <a:cxn ang="0">
                  <a:pos x="335" y="280"/>
                </a:cxn>
              </a:cxnLst>
              <a:rect l="0" t="0" r="r" b="b"/>
              <a:pathLst>
                <a:path w="335" h="280">
                  <a:moveTo>
                    <a:pt x="0" y="0"/>
                  </a:moveTo>
                  <a:lnTo>
                    <a:pt x="335" y="28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95" name="Freeform 14"/>
            <p:cNvSpPr>
              <a:spLocks/>
            </p:cNvSpPr>
            <p:nvPr/>
          </p:nvSpPr>
          <p:spPr bwMode="auto">
            <a:xfrm>
              <a:off x="2699374" y="4991771"/>
              <a:ext cx="437040" cy="452748"/>
            </a:xfrm>
            <a:custGeom>
              <a:avLst/>
              <a:gdLst/>
              <a:ahLst/>
              <a:cxnLst>
                <a:cxn ang="0">
                  <a:pos x="0" y="0"/>
                </a:cxn>
                <a:cxn ang="0">
                  <a:pos x="350" y="363"/>
                </a:cxn>
              </a:cxnLst>
              <a:rect l="0" t="0" r="r" b="b"/>
              <a:pathLst>
                <a:path w="350" h="363">
                  <a:moveTo>
                    <a:pt x="0" y="0"/>
                  </a:moveTo>
                  <a:lnTo>
                    <a:pt x="350" y="363"/>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96" name="Oval 13"/>
            <p:cNvSpPr>
              <a:spLocks noChangeArrowheads="1"/>
            </p:cNvSpPr>
            <p:nvPr/>
          </p:nvSpPr>
          <p:spPr bwMode="auto">
            <a:xfrm>
              <a:off x="2351310" y="4714884"/>
              <a:ext cx="353378" cy="3891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97" name="Oval 12"/>
            <p:cNvSpPr>
              <a:spLocks noChangeArrowheads="1"/>
            </p:cNvSpPr>
            <p:nvPr/>
          </p:nvSpPr>
          <p:spPr bwMode="auto">
            <a:xfrm>
              <a:off x="1714480" y="5470711"/>
              <a:ext cx="353378" cy="3891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98" name="Oval 11"/>
            <p:cNvSpPr>
              <a:spLocks noChangeArrowheads="1"/>
            </p:cNvSpPr>
            <p:nvPr/>
          </p:nvSpPr>
          <p:spPr bwMode="auto">
            <a:xfrm>
              <a:off x="2382528" y="6091837"/>
              <a:ext cx="353378" cy="3878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99" name="Oval 10"/>
            <p:cNvSpPr>
              <a:spLocks noChangeArrowheads="1"/>
            </p:cNvSpPr>
            <p:nvPr/>
          </p:nvSpPr>
          <p:spPr bwMode="auto">
            <a:xfrm>
              <a:off x="3025601" y="5452003"/>
              <a:ext cx="353378" cy="3891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00" name="Oval 9"/>
            <p:cNvSpPr>
              <a:spLocks noChangeArrowheads="1"/>
            </p:cNvSpPr>
            <p:nvPr/>
          </p:nvSpPr>
          <p:spPr bwMode="auto">
            <a:xfrm>
              <a:off x="3857620" y="5469324"/>
              <a:ext cx="353378" cy="3878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01" name="Freeform 8"/>
            <p:cNvSpPr>
              <a:spLocks/>
            </p:cNvSpPr>
            <p:nvPr/>
          </p:nvSpPr>
          <p:spPr bwMode="auto">
            <a:xfrm>
              <a:off x="2004176" y="5020458"/>
              <a:ext cx="393336" cy="460231"/>
            </a:xfrm>
            <a:custGeom>
              <a:avLst/>
              <a:gdLst/>
              <a:ahLst/>
              <a:cxnLst>
                <a:cxn ang="0">
                  <a:pos x="0" y="369"/>
                </a:cxn>
                <a:cxn ang="0">
                  <a:pos x="315" y="0"/>
                </a:cxn>
              </a:cxnLst>
              <a:rect l="0" t="0" r="r" b="b"/>
              <a:pathLst>
                <a:path w="315" h="369">
                  <a:moveTo>
                    <a:pt x="0" y="369"/>
                  </a:moveTo>
                  <a:lnTo>
                    <a:pt x="315"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02" name="Line 7"/>
            <p:cNvSpPr>
              <a:spLocks noChangeShapeType="1"/>
            </p:cNvSpPr>
            <p:nvPr/>
          </p:nvSpPr>
          <p:spPr bwMode="auto">
            <a:xfrm flipV="1">
              <a:off x="3385223" y="5656550"/>
              <a:ext cx="504000" cy="7483"/>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03" name="Text Box 6"/>
            <p:cNvSpPr txBox="1">
              <a:spLocks noChangeArrowheads="1"/>
            </p:cNvSpPr>
            <p:nvPr/>
          </p:nvSpPr>
          <p:spPr bwMode="auto">
            <a:xfrm>
              <a:off x="2856854" y="5997611"/>
              <a:ext cx="273462"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9</a:t>
              </a:r>
            </a:p>
          </p:txBody>
        </p:sp>
        <p:sp>
          <p:nvSpPr>
            <p:cNvPr id="104" name="Text Box 5"/>
            <p:cNvSpPr txBox="1">
              <a:spLocks noChangeArrowheads="1"/>
            </p:cNvSpPr>
            <p:nvPr/>
          </p:nvSpPr>
          <p:spPr bwMode="auto">
            <a:xfrm>
              <a:off x="1923011" y="5897267"/>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5</a:t>
              </a:r>
            </a:p>
          </p:txBody>
        </p:sp>
        <p:sp>
          <p:nvSpPr>
            <p:cNvPr id="105" name="Text Box 4"/>
            <p:cNvSpPr txBox="1">
              <a:spLocks noChangeArrowheads="1"/>
            </p:cNvSpPr>
            <p:nvPr/>
          </p:nvSpPr>
          <p:spPr bwMode="auto">
            <a:xfrm>
              <a:off x="1938315" y="5054022"/>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8</a:t>
              </a:r>
            </a:p>
          </p:txBody>
        </p:sp>
        <p:sp>
          <p:nvSpPr>
            <p:cNvPr id="106" name="Text Box 3"/>
            <p:cNvSpPr txBox="1">
              <a:spLocks noChangeArrowheads="1"/>
            </p:cNvSpPr>
            <p:nvPr/>
          </p:nvSpPr>
          <p:spPr bwMode="auto">
            <a:xfrm>
              <a:off x="2907905" y="4961837"/>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3</a:t>
              </a:r>
            </a:p>
          </p:txBody>
        </p:sp>
        <p:sp>
          <p:nvSpPr>
            <p:cNvPr id="107" name="Text Box 2"/>
            <p:cNvSpPr txBox="1">
              <a:spLocks noChangeArrowheads="1"/>
            </p:cNvSpPr>
            <p:nvPr/>
          </p:nvSpPr>
          <p:spPr bwMode="auto">
            <a:xfrm>
              <a:off x="3428992" y="5388800"/>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6</a:t>
              </a:r>
            </a:p>
          </p:txBody>
        </p:sp>
        <p:sp>
          <p:nvSpPr>
            <p:cNvPr id="108" name="Text Box 2"/>
            <p:cNvSpPr txBox="1">
              <a:spLocks noChangeArrowheads="1"/>
            </p:cNvSpPr>
            <p:nvPr/>
          </p:nvSpPr>
          <p:spPr bwMode="auto">
            <a:xfrm>
              <a:off x="1714480" y="6741820"/>
              <a:ext cx="2357454" cy="25908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c</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）一个带权有向图</a:t>
              </a:r>
            </a:p>
          </p:txBody>
        </p:sp>
      </p:grpSp>
      <p:sp>
        <p:nvSpPr>
          <p:cNvPr id="109" name="右箭头 108"/>
          <p:cNvSpPr/>
          <p:nvPr/>
        </p:nvSpPr>
        <p:spPr>
          <a:xfrm>
            <a:off x="3071802" y="4214818"/>
            <a:ext cx="428628"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p>
        </p:txBody>
      </p:sp>
      <p:grpSp>
        <p:nvGrpSpPr>
          <p:cNvPr id="149" name="组合 148"/>
          <p:cNvGrpSpPr/>
          <p:nvPr/>
        </p:nvGrpSpPr>
        <p:grpSpPr>
          <a:xfrm>
            <a:off x="3819215" y="3429000"/>
            <a:ext cx="3561080" cy="2428892"/>
            <a:chOff x="3786182" y="3203241"/>
            <a:chExt cx="3561080" cy="2428892"/>
          </a:xfrm>
        </p:grpSpPr>
        <p:sp>
          <p:nvSpPr>
            <p:cNvPr id="117833" name="Text Box 73"/>
            <p:cNvSpPr txBox="1">
              <a:spLocks noChangeArrowheads="1"/>
            </p:cNvSpPr>
            <p:nvPr/>
          </p:nvSpPr>
          <p:spPr bwMode="auto">
            <a:xfrm>
              <a:off x="3786182" y="3701733"/>
              <a:ext cx="195581" cy="25908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0</a:t>
              </a:r>
              <a:endParaRPr kumimoji="0" lang="zh-CN" altLang="zh-CN" sz="180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117834" name="Text Box 74"/>
            <p:cNvSpPr txBox="1">
              <a:spLocks noChangeArrowheads="1"/>
            </p:cNvSpPr>
            <p:nvPr/>
          </p:nvSpPr>
          <p:spPr bwMode="auto">
            <a:xfrm>
              <a:off x="4014782" y="3643314"/>
              <a:ext cx="365760" cy="40385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25000">
                  <a:ln>
                    <a:noFill/>
                  </a:ln>
                  <a:solidFill>
                    <a:srgbClr val="0000FF"/>
                  </a:solidFill>
                  <a:effectLst/>
                  <a:latin typeface="Consolas" pitchFamily="49" charset="0"/>
                  <a:ea typeface="仿宋" pitchFamily="49" charset="-122"/>
                  <a:cs typeface="Consolas" pitchFamily="49" charset="0"/>
                </a:rPr>
                <a:t>0</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35" name="Text Box 75"/>
            <p:cNvSpPr txBox="1">
              <a:spLocks noChangeArrowheads="1"/>
            </p:cNvSpPr>
            <p:nvPr/>
          </p:nvSpPr>
          <p:spPr bwMode="auto">
            <a:xfrm>
              <a:off x="4380542" y="3643314"/>
              <a:ext cx="365760" cy="40385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36" name="Text Box 76"/>
            <p:cNvSpPr txBox="1">
              <a:spLocks noChangeArrowheads="1"/>
            </p:cNvSpPr>
            <p:nvPr/>
          </p:nvSpPr>
          <p:spPr bwMode="auto">
            <a:xfrm>
              <a:off x="4929182" y="3683954"/>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37" name="Text Box 77"/>
            <p:cNvSpPr txBox="1">
              <a:spLocks noChangeArrowheads="1"/>
            </p:cNvSpPr>
            <p:nvPr/>
          </p:nvSpPr>
          <p:spPr bwMode="auto">
            <a:xfrm>
              <a:off x="5294942" y="3683954"/>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8</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38" name="Text Box 78"/>
            <p:cNvSpPr txBox="1">
              <a:spLocks noChangeArrowheads="1"/>
            </p:cNvSpPr>
            <p:nvPr/>
          </p:nvSpPr>
          <p:spPr bwMode="auto">
            <a:xfrm>
              <a:off x="3786182" y="4090354"/>
              <a:ext cx="195581" cy="25908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1</a:t>
              </a:r>
              <a:endParaRPr kumimoji="0" lang="zh-CN" altLang="zh-CN" sz="180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117839" name="Text Box 79"/>
            <p:cNvSpPr txBox="1">
              <a:spLocks noChangeArrowheads="1"/>
            </p:cNvSpPr>
            <p:nvPr/>
          </p:nvSpPr>
          <p:spPr bwMode="auto">
            <a:xfrm>
              <a:off x="4014782" y="4031933"/>
              <a:ext cx="365760" cy="40386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25000">
                  <a:ln>
                    <a:noFill/>
                  </a:ln>
                  <a:solidFill>
                    <a:srgbClr val="0000FF"/>
                  </a:solidFill>
                  <a:effectLst/>
                  <a:latin typeface="Consolas" pitchFamily="49" charset="0"/>
                  <a:ea typeface="仿宋" pitchFamily="49" charset="-122"/>
                  <a:cs typeface="Consolas" pitchFamily="49" charset="0"/>
                </a:rPr>
                <a:t>1</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40" name="Text Box 80"/>
            <p:cNvSpPr txBox="1">
              <a:spLocks noChangeArrowheads="1"/>
            </p:cNvSpPr>
            <p:nvPr/>
          </p:nvSpPr>
          <p:spPr bwMode="auto">
            <a:xfrm>
              <a:off x="4380542" y="4031933"/>
              <a:ext cx="365760" cy="40386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41" name="Text Box 81"/>
            <p:cNvSpPr txBox="1">
              <a:spLocks noChangeArrowheads="1"/>
            </p:cNvSpPr>
            <p:nvPr/>
          </p:nvSpPr>
          <p:spPr bwMode="auto">
            <a:xfrm>
              <a:off x="3786182" y="4494213"/>
              <a:ext cx="195581" cy="25908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2</a:t>
              </a:r>
              <a:endParaRPr kumimoji="0" lang="zh-CN" altLang="zh-CN" sz="180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117842" name="Text Box 82"/>
            <p:cNvSpPr txBox="1">
              <a:spLocks noChangeArrowheads="1"/>
            </p:cNvSpPr>
            <p:nvPr/>
          </p:nvSpPr>
          <p:spPr bwMode="auto">
            <a:xfrm>
              <a:off x="4014782" y="4435794"/>
              <a:ext cx="365760" cy="40385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25000">
                  <a:ln>
                    <a:noFill/>
                  </a:ln>
                  <a:solidFill>
                    <a:srgbClr val="0000FF"/>
                  </a:solidFill>
                  <a:effectLst/>
                  <a:latin typeface="Consolas" pitchFamily="49" charset="0"/>
                  <a:ea typeface="仿宋" pitchFamily="49" charset="-122"/>
                  <a:cs typeface="Consolas" pitchFamily="49" charset="0"/>
                </a:rPr>
                <a:t>2</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43" name="Text Box 83"/>
            <p:cNvSpPr txBox="1">
              <a:spLocks noChangeArrowheads="1"/>
            </p:cNvSpPr>
            <p:nvPr/>
          </p:nvSpPr>
          <p:spPr bwMode="auto">
            <a:xfrm>
              <a:off x="4380542" y="4435794"/>
              <a:ext cx="365760" cy="40385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44" name="Text Box 84"/>
            <p:cNvSpPr txBox="1">
              <a:spLocks noChangeArrowheads="1"/>
            </p:cNvSpPr>
            <p:nvPr/>
          </p:nvSpPr>
          <p:spPr bwMode="auto">
            <a:xfrm>
              <a:off x="3786182" y="4882834"/>
              <a:ext cx="195581" cy="25908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3</a:t>
              </a:r>
              <a:endParaRPr kumimoji="0" lang="zh-CN" altLang="zh-CN" sz="180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117845" name="Text Box 85"/>
            <p:cNvSpPr txBox="1">
              <a:spLocks noChangeArrowheads="1"/>
            </p:cNvSpPr>
            <p:nvPr/>
          </p:nvSpPr>
          <p:spPr bwMode="auto">
            <a:xfrm>
              <a:off x="4014782" y="4824413"/>
              <a:ext cx="365760" cy="4064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25000">
                  <a:ln>
                    <a:noFill/>
                  </a:ln>
                  <a:solidFill>
                    <a:srgbClr val="0000FF"/>
                  </a:solidFill>
                  <a:effectLst/>
                  <a:latin typeface="Consolas" pitchFamily="49" charset="0"/>
                  <a:ea typeface="仿宋" pitchFamily="49" charset="-122"/>
                  <a:cs typeface="Consolas" pitchFamily="49" charset="0"/>
                </a:rPr>
                <a:t>3</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46" name="Text Box 86"/>
            <p:cNvSpPr txBox="1">
              <a:spLocks noChangeArrowheads="1"/>
            </p:cNvSpPr>
            <p:nvPr/>
          </p:nvSpPr>
          <p:spPr bwMode="auto">
            <a:xfrm>
              <a:off x="4380542" y="4824413"/>
              <a:ext cx="365760" cy="4064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47" name="Text Box 87"/>
            <p:cNvSpPr txBox="1">
              <a:spLocks noChangeArrowheads="1"/>
            </p:cNvSpPr>
            <p:nvPr/>
          </p:nvSpPr>
          <p:spPr bwMode="auto">
            <a:xfrm>
              <a:off x="3786182" y="5286693"/>
              <a:ext cx="195581" cy="25908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4</a:t>
              </a:r>
              <a:endParaRPr kumimoji="0" lang="zh-CN" altLang="zh-CN" sz="180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117848" name="Text Box 88"/>
            <p:cNvSpPr txBox="1">
              <a:spLocks noChangeArrowheads="1"/>
            </p:cNvSpPr>
            <p:nvPr/>
          </p:nvSpPr>
          <p:spPr bwMode="auto">
            <a:xfrm>
              <a:off x="4014782" y="5230813"/>
              <a:ext cx="365760" cy="4013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25000">
                  <a:ln>
                    <a:noFill/>
                  </a:ln>
                  <a:solidFill>
                    <a:srgbClr val="0000FF"/>
                  </a:solidFill>
                  <a:effectLst/>
                  <a:latin typeface="Consolas" pitchFamily="49" charset="0"/>
                  <a:ea typeface="仿宋" pitchFamily="49" charset="-122"/>
                  <a:cs typeface="Consolas" pitchFamily="49" charset="0"/>
                </a:rPr>
                <a:t>4</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49" name="Text Box 89"/>
            <p:cNvSpPr txBox="1">
              <a:spLocks noChangeArrowheads="1"/>
            </p:cNvSpPr>
            <p:nvPr/>
          </p:nvSpPr>
          <p:spPr bwMode="auto">
            <a:xfrm>
              <a:off x="4380542" y="5230813"/>
              <a:ext cx="365760" cy="4013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50" name="Line 90"/>
            <p:cNvSpPr>
              <a:spLocks noChangeShapeType="1"/>
            </p:cNvSpPr>
            <p:nvPr/>
          </p:nvSpPr>
          <p:spPr bwMode="auto">
            <a:xfrm>
              <a:off x="4558342" y="3843973"/>
              <a:ext cx="365760"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17851" name="Line 91"/>
            <p:cNvSpPr>
              <a:spLocks noChangeShapeType="1"/>
            </p:cNvSpPr>
            <p:nvPr/>
          </p:nvSpPr>
          <p:spPr bwMode="auto">
            <a:xfrm>
              <a:off x="4565963" y="4224973"/>
              <a:ext cx="365760"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17852" name="Line 92"/>
            <p:cNvSpPr>
              <a:spLocks noChangeShapeType="1"/>
            </p:cNvSpPr>
            <p:nvPr/>
          </p:nvSpPr>
          <p:spPr bwMode="auto">
            <a:xfrm>
              <a:off x="4558342" y="4633914"/>
              <a:ext cx="365760"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17853" name="Line 93"/>
            <p:cNvSpPr>
              <a:spLocks noChangeShapeType="1"/>
            </p:cNvSpPr>
            <p:nvPr/>
          </p:nvSpPr>
          <p:spPr bwMode="auto">
            <a:xfrm>
              <a:off x="4548182" y="5070794"/>
              <a:ext cx="365760"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17854" name="Text Box 94"/>
            <p:cNvSpPr txBox="1">
              <a:spLocks noChangeArrowheads="1"/>
            </p:cNvSpPr>
            <p:nvPr/>
          </p:nvSpPr>
          <p:spPr bwMode="auto">
            <a:xfrm>
              <a:off x="5658163" y="3683954"/>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55" name="Line 95"/>
            <p:cNvSpPr>
              <a:spLocks noChangeShapeType="1"/>
            </p:cNvSpPr>
            <p:nvPr/>
          </p:nvSpPr>
          <p:spPr bwMode="auto">
            <a:xfrm>
              <a:off x="5876603" y="3841434"/>
              <a:ext cx="36576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17856" name="Text Box 96"/>
            <p:cNvSpPr txBox="1">
              <a:spLocks noChangeArrowheads="1"/>
            </p:cNvSpPr>
            <p:nvPr/>
          </p:nvSpPr>
          <p:spPr bwMode="auto">
            <a:xfrm>
              <a:off x="4926643" y="4097973"/>
              <a:ext cx="365760" cy="31242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57" name="Text Box 97"/>
            <p:cNvSpPr txBox="1">
              <a:spLocks noChangeArrowheads="1"/>
            </p:cNvSpPr>
            <p:nvPr/>
          </p:nvSpPr>
          <p:spPr bwMode="auto">
            <a:xfrm>
              <a:off x="5292403" y="4097973"/>
              <a:ext cx="365760" cy="31242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58" name="Text Box 98"/>
            <p:cNvSpPr txBox="1">
              <a:spLocks noChangeArrowheads="1"/>
            </p:cNvSpPr>
            <p:nvPr/>
          </p:nvSpPr>
          <p:spPr bwMode="auto">
            <a:xfrm>
              <a:off x="5658163" y="4097973"/>
              <a:ext cx="365760" cy="31242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59" name="Text Box 99"/>
            <p:cNvSpPr txBox="1">
              <a:spLocks noChangeArrowheads="1"/>
            </p:cNvSpPr>
            <p:nvPr/>
          </p:nvSpPr>
          <p:spPr bwMode="auto">
            <a:xfrm>
              <a:off x="4921563" y="4509453"/>
              <a:ext cx="363219" cy="31242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60" name="Text Box 100"/>
            <p:cNvSpPr txBox="1">
              <a:spLocks noChangeArrowheads="1"/>
            </p:cNvSpPr>
            <p:nvPr/>
          </p:nvSpPr>
          <p:spPr bwMode="auto">
            <a:xfrm>
              <a:off x="5284782" y="4509453"/>
              <a:ext cx="365760" cy="31242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6</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61" name="Text Box 101"/>
            <p:cNvSpPr txBox="1">
              <a:spLocks noChangeArrowheads="1"/>
            </p:cNvSpPr>
            <p:nvPr/>
          </p:nvSpPr>
          <p:spPr bwMode="auto">
            <a:xfrm>
              <a:off x="5650542" y="4509453"/>
              <a:ext cx="365760" cy="31242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62" name="Text Box 102"/>
            <p:cNvSpPr txBox="1">
              <a:spLocks noChangeArrowheads="1"/>
            </p:cNvSpPr>
            <p:nvPr/>
          </p:nvSpPr>
          <p:spPr bwMode="auto">
            <a:xfrm>
              <a:off x="4926643" y="4905693"/>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63" name="Text Box 103"/>
            <p:cNvSpPr txBox="1">
              <a:spLocks noChangeArrowheads="1"/>
            </p:cNvSpPr>
            <p:nvPr/>
          </p:nvSpPr>
          <p:spPr bwMode="auto">
            <a:xfrm>
              <a:off x="5292403" y="4905693"/>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9</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64" name="Text Box 104"/>
            <p:cNvSpPr txBox="1">
              <a:spLocks noChangeArrowheads="1"/>
            </p:cNvSpPr>
            <p:nvPr/>
          </p:nvSpPr>
          <p:spPr bwMode="auto">
            <a:xfrm>
              <a:off x="5658163" y="4905693"/>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65" name="Text Box 105"/>
            <p:cNvSpPr txBox="1">
              <a:spLocks noChangeArrowheads="1"/>
            </p:cNvSpPr>
            <p:nvPr/>
          </p:nvSpPr>
          <p:spPr bwMode="auto">
            <a:xfrm>
              <a:off x="6252523" y="3686493"/>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66" name="Text Box 106"/>
            <p:cNvSpPr txBox="1">
              <a:spLocks noChangeArrowheads="1"/>
            </p:cNvSpPr>
            <p:nvPr/>
          </p:nvSpPr>
          <p:spPr bwMode="auto">
            <a:xfrm>
              <a:off x="6618283" y="3686493"/>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67" name="Text Box 107"/>
            <p:cNvSpPr txBox="1">
              <a:spLocks noChangeArrowheads="1"/>
            </p:cNvSpPr>
            <p:nvPr/>
          </p:nvSpPr>
          <p:spPr bwMode="auto">
            <a:xfrm>
              <a:off x="6981502" y="3686493"/>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868" name="Text Box 108"/>
            <p:cNvSpPr txBox="1">
              <a:spLocks noChangeArrowheads="1"/>
            </p:cNvSpPr>
            <p:nvPr/>
          </p:nvSpPr>
          <p:spPr bwMode="auto">
            <a:xfrm>
              <a:off x="5100645" y="3203241"/>
              <a:ext cx="685801" cy="20002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rgbClr val="0000FF"/>
                  </a:solidFill>
                  <a:effectLst/>
                  <a:latin typeface="Consolas" pitchFamily="49" charset="0"/>
                  <a:ea typeface="宋体" pitchFamily="2" charset="-122"/>
                  <a:cs typeface="Consolas" pitchFamily="49" charset="0"/>
                </a:rPr>
                <a:t>weight</a:t>
              </a:r>
              <a:endParaRPr kumimoji="0" lang="zh-CN" altLang="zh-CN" sz="1800" b="0" i="0" u="none" strike="noStrike" cap="none" normalizeH="0" baseline="0" dirty="0">
                <a:ln>
                  <a:noFill/>
                </a:ln>
                <a:solidFill>
                  <a:srgbClr val="0000FF"/>
                </a:solidFill>
                <a:effectLst/>
                <a:latin typeface="Consolas" pitchFamily="49" charset="0"/>
                <a:ea typeface="宋体" pitchFamily="2" charset="-122"/>
                <a:cs typeface="Consolas" pitchFamily="49" charset="0"/>
              </a:endParaRPr>
            </a:p>
          </p:txBody>
        </p:sp>
        <p:cxnSp>
          <p:nvCxnSpPr>
            <p:cNvPr id="148" name="直接箭头连接符 147"/>
            <p:cNvCxnSpPr/>
            <p:nvPr/>
          </p:nvCxnSpPr>
          <p:spPr>
            <a:xfrm rot="16200000" flipH="1">
              <a:off x="5303256" y="3547906"/>
              <a:ext cx="252000" cy="0"/>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0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30826"/>
            <a:ext cx="5357850" cy="400110"/>
          </a:xfrm>
          <a:prstGeom prst="rect">
            <a:avLst/>
          </a:prstGeom>
          <a:noFill/>
        </p:spPr>
        <p:txBody>
          <a:bodyPr wrap="square" rtlCol="0">
            <a:spAutoFit/>
          </a:bodyPr>
          <a:lstStyle/>
          <a:p>
            <a:pPr algn="l">
              <a:lnSpc>
                <a:spcPct val="100000"/>
              </a:lnSpc>
              <a:spcBef>
                <a:spcPts val="0"/>
              </a:spcBef>
            </a:pPr>
            <a:r>
              <a:rPr lang="zh-CN" altLang="zh-CN" sz="2000" dirty="0">
                <a:solidFill>
                  <a:srgbClr val="0000FF"/>
                </a:solidFill>
                <a:latin typeface="Consolas" pitchFamily="49" charset="0"/>
                <a:ea typeface="仿宋" pitchFamily="49" charset="-122"/>
                <a:cs typeface="Consolas" pitchFamily="49" charset="0"/>
              </a:rPr>
              <a:t>图的邻接表存储类</a:t>
            </a:r>
            <a:r>
              <a:rPr lang="en-US" altLang="zh-CN" sz="2000" dirty="0" err="1">
                <a:solidFill>
                  <a:srgbClr val="0000FF"/>
                </a:solidFill>
                <a:latin typeface="Consolas" pitchFamily="49" charset="0"/>
                <a:ea typeface="仿宋" pitchFamily="49" charset="-122"/>
                <a:cs typeface="Consolas" pitchFamily="49" charset="0"/>
              </a:rPr>
              <a:t>AdjGraphClass</a:t>
            </a:r>
            <a:endParaRPr lang="zh-CN" altLang="en-US" sz="20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467544" y="332656"/>
            <a:ext cx="8103844" cy="673655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class </a:t>
            </a:r>
            <a:r>
              <a:rPr lang="en-US" altLang="zh-CN" sz="1800" dirty="0" err="1">
                <a:solidFill>
                  <a:srgbClr val="FF0000"/>
                </a:solidFill>
                <a:latin typeface="Consolas" pitchFamily="49" charset="0"/>
                <a:ea typeface="仿宋" pitchFamily="49" charset="-122"/>
                <a:cs typeface="Consolas" pitchFamily="49" charset="0"/>
              </a:rPr>
              <a:t>ArcNode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边结点类</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adjvex</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该边的终点编号</a:t>
            </a:r>
          </a:p>
          <a:p>
            <a:pPr algn="l">
              <a:lnSpc>
                <a:spcPts val="2400"/>
              </a:lnSpc>
              <a:spcBef>
                <a:spcPts val="0"/>
              </a:spcBef>
            </a:pPr>
            <a:r>
              <a:rPr lang="en-US" altLang="zh-CN" sz="1800" dirty="0">
                <a:solidFill>
                  <a:srgbClr val="009900"/>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ArcNode</a:t>
            </a:r>
            <a:r>
              <a:rPr lang="en-US" altLang="zh-CN" sz="1800" dirty="0">
                <a:solidFill>
                  <a:srgbClr val="009900"/>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nextarc</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指向下一条边的指针</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int weight;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该边的相关信息</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如边的权值</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class</a:t>
            </a:r>
            <a:r>
              <a:rPr lang="en-US" altLang="zh-CN" sz="1800" dirty="0">
                <a:solidFill>
                  <a:srgbClr val="FF0000"/>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VNode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头结点类</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String[] data;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顶点信息</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ArcNode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firstarc</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指向第一条边的邻接顶点</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public class </a:t>
            </a:r>
            <a:r>
              <a:rPr lang="en-US" altLang="zh-CN" sz="1800" dirty="0" err="1">
                <a:solidFill>
                  <a:srgbClr val="FF0000"/>
                </a:solidFill>
                <a:latin typeface="Consolas" pitchFamily="49" charset="0"/>
                <a:ea typeface="仿宋" pitchFamily="49" charset="-122"/>
                <a:cs typeface="Consolas" pitchFamily="49" charset="0"/>
              </a:rPr>
              <a:t>AdjGraphClass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图邻接表类</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final int MAXV=100;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表示最多顶点个数</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final int INF=0x3f3f3f3f;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表示∞</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VNode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adjlist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邻接表头数组</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n,e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图中顶点数</a:t>
            </a:r>
            <a:r>
              <a:rPr lang="en-US" altLang="zh-CN" sz="1800" dirty="0">
                <a:solidFill>
                  <a:srgbClr val="006600"/>
                </a:solidFill>
                <a:latin typeface="Consolas" pitchFamily="49" charset="0"/>
                <a:ea typeface="仿宋" pitchFamily="49" charset="-122"/>
                <a:cs typeface="Consolas" pitchFamily="49" charset="0"/>
              </a:rPr>
              <a:t>n</a:t>
            </a:r>
            <a:r>
              <a:rPr lang="zh-CN" altLang="zh-CN" sz="1800" dirty="0">
                <a:solidFill>
                  <a:srgbClr val="006600"/>
                </a:solidFill>
                <a:latin typeface="Consolas" pitchFamily="49" charset="0"/>
                <a:ea typeface="仿宋" pitchFamily="49" charset="-122"/>
                <a:cs typeface="Consolas" pitchFamily="49" charset="0"/>
              </a:rPr>
              <a:t>和边数</a:t>
            </a:r>
            <a:r>
              <a:rPr lang="en-US" altLang="zh-CN" sz="1800" dirty="0">
                <a:solidFill>
                  <a:srgbClr val="006600"/>
                </a:solidFill>
                <a:latin typeface="Consolas" pitchFamily="49" charset="0"/>
                <a:ea typeface="仿宋" pitchFamily="49" charset="-122"/>
                <a:cs typeface="Consolas" pitchFamily="49" charset="0"/>
              </a:rPr>
              <a:t>e</a:t>
            </a:r>
            <a:endParaRPr lang="zh-CN" altLang="zh-CN" sz="1800" dirty="0">
              <a:solidFill>
                <a:srgbClr val="006600"/>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public </a:t>
            </a:r>
            <a:r>
              <a:rPr lang="en-US" altLang="zh-CN" sz="1800" dirty="0" err="1">
                <a:solidFill>
                  <a:srgbClr val="0000FF"/>
                </a:solidFill>
                <a:latin typeface="Consolas" pitchFamily="49" charset="0"/>
                <a:ea typeface="仿宋" pitchFamily="49" charset="-122"/>
                <a:cs typeface="Consolas" pitchFamily="49" charset="0"/>
              </a:rPr>
              <a:t>AdjGraphClass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构造方法</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adjlist</a:t>
            </a:r>
            <a:r>
              <a:rPr lang="en-US" altLang="zh-CN" sz="1800" dirty="0">
                <a:solidFill>
                  <a:srgbClr val="0000FF"/>
                </a:solidFill>
                <a:latin typeface="Consolas" pitchFamily="49" charset="0"/>
                <a:ea typeface="仿宋" pitchFamily="49" charset="-122"/>
                <a:cs typeface="Consolas" pitchFamily="49" charset="0"/>
              </a:rPr>
              <a:t>=new </a:t>
            </a:r>
            <a:r>
              <a:rPr lang="en-US" altLang="zh-CN" sz="1800" dirty="0" err="1">
                <a:solidFill>
                  <a:srgbClr val="FF00FF"/>
                </a:solidFill>
                <a:latin typeface="Consolas" pitchFamily="49" charset="0"/>
                <a:ea typeface="仿宋" pitchFamily="49" charset="-122"/>
                <a:cs typeface="Consolas" pitchFamily="49" charset="0"/>
              </a:rPr>
              <a:t>VNode</a:t>
            </a:r>
            <a:r>
              <a:rPr lang="en-US" altLang="zh-CN" sz="1800" dirty="0">
                <a:solidFill>
                  <a:srgbClr val="0000FF"/>
                </a:solidFill>
                <a:latin typeface="Consolas" pitchFamily="49" charset="0"/>
                <a:ea typeface="仿宋" pitchFamily="49" charset="-122"/>
                <a:cs typeface="Consolas" pitchFamily="49" charset="0"/>
              </a:rPr>
              <a:t>[MAXV];</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for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=0;i&lt;</a:t>
            </a:r>
            <a:r>
              <a:rPr lang="en-US" altLang="zh-CN" sz="1800" dirty="0" err="1">
                <a:solidFill>
                  <a:srgbClr val="0000FF"/>
                </a:solidFill>
                <a:latin typeface="Consolas" pitchFamily="49" charset="0"/>
                <a:ea typeface="仿宋" pitchFamily="49" charset="-122"/>
                <a:cs typeface="Consolas" pitchFamily="49" charset="0"/>
              </a:rPr>
              <a:t>MAXV;i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adjlist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]=new </a:t>
            </a:r>
            <a:r>
              <a:rPr lang="en-US" altLang="zh-CN" sz="1800" dirty="0" err="1">
                <a:solidFill>
                  <a:srgbClr val="0000FF"/>
                </a:solidFill>
                <a:latin typeface="Consolas" pitchFamily="49" charset="0"/>
                <a:ea typeface="仿宋" pitchFamily="49" charset="-122"/>
                <a:cs typeface="Consolas" pitchFamily="49" charset="0"/>
              </a:rPr>
              <a:t>VNode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邻接表头数组</a:t>
            </a:r>
            <a:r>
              <a:rPr lang="zh-CN" altLang="en-US" sz="1800" dirty="0">
                <a:solidFill>
                  <a:srgbClr val="006600"/>
                </a:solidFill>
                <a:latin typeface="Consolas" pitchFamily="49" charset="0"/>
                <a:ea typeface="仿宋" pitchFamily="49" charset="-122"/>
                <a:cs typeface="Consolas" pitchFamily="49" charset="0"/>
              </a:rPr>
              <a:t>分配内存</a:t>
            </a:r>
            <a:endParaRPr lang="zh-CN" altLang="zh-CN" sz="1800" dirty="0">
              <a:solidFill>
                <a:srgbClr val="006600"/>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C00000"/>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图的基本运算算法</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179512" y="116632"/>
            <a:ext cx="2417492" cy="461665"/>
          </a:xfrm>
          <a:prstGeom prst="rect">
            <a:avLst/>
          </a:prstGeom>
          <a:noFill/>
        </p:spPr>
        <p:txBody>
          <a:bodyPr wrap="square" rtlCol="0">
            <a:spAutoFit/>
          </a:bodyPr>
          <a:lstStyle/>
          <a:p>
            <a:pPr algn="l">
              <a:lnSpc>
                <a:spcPct val="100000"/>
              </a:lnSpc>
              <a:spcBef>
                <a:spcPts val="0"/>
              </a:spcBef>
            </a:pPr>
            <a:r>
              <a:rPr lang="zh-CN" altLang="zh-CN" dirty="0">
                <a:solidFill>
                  <a:srgbClr val="0000FF"/>
                </a:solidFill>
                <a:latin typeface="Consolas" pitchFamily="49" charset="0"/>
                <a:ea typeface="楷体" pitchFamily="49" charset="-122"/>
                <a:cs typeface="Consolas" pitchFamily="49" charset="0"/>
              </a:rPr>
              <a:t>邻接表的</a:t>
            </a:r>
            <a:r>
              <a:rPr lang="zh-CN" altLang="zh-CN" dirty="0">
                <a:solidFill>
                  <a:srgbClr val="FF0000"/>
                </a:solidFill>
                <a:latin typeface="Consolas" pitchFamily="49" charset="0"/>
                <a:ea typeface="楷体" pitchFamily="49" charset="-122"/>
                <a:cs typeface="Consolas" pitchFamily="49" charset="0"/>
              </a:rPr>
              <a:t>特点</a:t>
            </a:r>
            <a:endParaRPr lang="zh-CN" altLang="en-US" dirty="0">
              <a:solidFill>
                <a:srgbClr val="FF0000"/>
              </a:solidFill>
              <a:latin typeface="Consolas" pitchFamily="49" charset="0"/>
              <a:ea typeface="楷体" pitchFamily="49" charset="-122"/>
              <a:cs typeface="Consolas" pitchFamily="49" charset="0"/>
            </a:endParaRPr>
          </a:p>
        </p:txBody>
      </p:sp>
      <p:sp>
        <p:nvSpPr>
          <p:cNvPr id="33" name="TextBox 32"/>
          <p:cNvSpPr txBox="1"/>
          <p:nvPr/>
        </p:nvSpPr>
        <p:spPr>
          <a:xfrm>
            <a:off x="127802" y="692696"/>
            <a:ext cx="9036496" cy="586734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3500"/>
              </a:lnSpc>
              <a:spcBef>
                <a:spcPts val="600"/>
              </a:spcBef>
              <a:buBlip>
                <a:blip r:embed="rId2"/>
              </a:buBlip>
            </a:pPr>
            <a:r>
              <a:rPr lang="zh-CN" altLang="zh-CN" sz="2200" dirty="0">
                <a:solidFill>
                  <a:srgbClr val="0000FF"/>
                </a:solidFill>
                <a:latin typeface="Consolas" pitchFamily="49" charset="0"/>
                <a:ea typeface="仿宋" pitchFamily="49" charset="-122"/>
                <a:cs typeface="Consolas" pitchFamily="49" charset="0"/>
              </a:rPr>
              <a:t>邻接表表示</a:t>
            </a:r>
            <a:r>
              <a:rPr lang="zh-CN" altLang="zh-CN" sz="2200" dirty="0">
                <a:solidFill>
                  <a:srgbClr val="FF0000"/>
                </a:solidFill>
                <a:latin typeface="Consolas" pitchFamily="49" charset="0"/>
                <a:ea typeface="仿宋" pitchFamily="49" charset="-122"/>
                <a:cs typeface="Consolas" pitchFamily="49" charset="0"/>
              </a:rPr>
              <a:t>不唯一</a:t>
            </a:r>
            <a:r>
              <a:rPr lang="zh-CN" altLang="zh-CN" sz="2200" dirty="0">
                <a:solidFill>
                  <a:srgbClr val="0000FF"/>
                </a:solidFill>
                <a:latin typeface="Consolas" pitchFamily="49" charset="0"/>
                <a:ea typeface="仿宋" pitchFamily="49" charset="-122"/>
                <a:cs typeface="Consolas" pitchFamily="49" charset="0"/>
              </a:rPr>
              <a:t>。</a:t>
            </a:r>
          </a:p>
          <a:p>
            <a:pPr marL="342900" indent="-342900" algn="l">
              <a:lnSpc>
                <a:spcPts val="3500"/>
              </a:lnSpc>
              <a:spcBef>
                <a:spcPts val="600"/>
              </a:spcBef>
              <a:buBlip>
                <a:blip r:embed="rId2"/>
              </a:buBlip>
            </a:pPr>
            <a:r>
              <a:rPr lang="zh-CN" altLang="zh-CN" sz="2200" dirty="0">
                <a:solidFill>
                  <a:srgbClr val="0000FF"/>
                </a:solidFill>
                <a:latin typeface="Consolas" pitchFamily="49" charset="0"/>
                <a:ea typeface="仿宋" pitchFamily="49" charset="-122"/>
                <a:cs typeface="Consolas" pitchFamily="49" charset="0"/>
              </a:rPr>
              <a:t>对于有</a:t>
            </a:r>
            <a:r>
              <a:rPr lang="en-US" altLang="zh-CN" sz="2200" i="1" dirty="0">
                <a:solidFill>
                  <a:srgbClr val="0000FF"/>
                </a:solidFill>
                <a:latin typeface="Consolas" pitchFamily="49" charset="0"/>
                <a:ea typeface="仿宋" pitchFamily="49" charset="-122"/>
                <a:cs typeface="Consolas" pitchFamily="49" charset="0"/>
              </a:rPr>
              <a:t>n</a:t>
            </a:r>
            <a:r>
              <a:rPr lang="zh-CN" altLang="zh-CN" sz="2200" dirty="0">
                <a:solidFill>
                  <a:srgbClr val="0000FF"/>
                </a:solidFill>
                <a:latin typeface="Consolas" pitchFamily="49" charset="0"/>
                <a:ea typeface="仿宋" pitchFamily="49" charset="-122"/>
                <a:cs typeface="Consolas" pitchFamily="49" charset="0"/>
              </a:rPr>
              <a:t>个顶点和</a:t>
            </a:r>
            <a:r>
              <a:rPr lang="en-US" altLang="zh-CN" sz="2200" i="1" dirty="0">
                <a:solidFill>
                  <a:srgbClr val="0000FF"/>
                </a:solidFill>
                <a:latin typeface="Consolas" pitchFamily="49" charset="0"/>
                <a:ea typeface="仿宋" pitchFamily="49" charset="-122"/>
                <a:cs typeface="Consolas" pitchFamily="49" charset="0"/>
              </a:rPr>
              <a:t>e</a:t>
            </a:r>
            <a:r>
              <a:rPr lang="zh-CN" altLang="zh-CN" sz="2200" dirty="0">
                <a:solidFill>
                  <a:srgbClr val="0000FF"/>
                </a:solidFill>
                <a:latin typeface="Consolas" pitchFamily="49" charset="0"/>
                <a:ea typeface="仿宋" pitchFamily="49" charset="-122"/>
                <a:cs typeface="Consolas" pitchFamily="49" charset="0"/>
              </a:rPr>
              <a:t>条边的</a:t>
            </a:r>
            <a:r>
              <a:rPr lang="zh-CN" altLang="zh-CN" sz="2200" dirty="0">
                <a:solidFill>
                  <a:srgbClr val="FF0000"/>
                </a:solidFill>
                <a:latin typeface="Consolas" pitchFamily="49" charset="0"/>
                <a:ea typeface="仿宋" pitchFamily="49" charset="-122"/>
                <a:cs typeface="Consolas" pitchFamily="49" charset="0"/>
              </a:rPr>
              <a:t>无向图</a:t>
            </a:r>
            <a:r>
              <a:rPr lang="zh-CN" altLang="zh-CN" sz="2200" dirty="0">
                <a:solidFill>
                  <a:srgbClr val="0000FF"/>
                </a:solidFill>
                <a:latin typeface="Consolas" pitchFamily="49" charset="0"/>
                <a:ea typeface="仿宋" pitchFamily="49" charset="-122"/>
                <a:cs typeface="Consolas" pitchFamily="49" charset="0"/>
              </a:rPr>
              <a:t>，其邻接表有</a:t>
            </a:r>
            <a:r>
              <a:rPr lang="en-US" altLang="zh-CN" sz="2200" i="1" dirty="0">
                <a:solidFill>
                  <a:srgbClr val="FF0000"/>
                </a:solidFill>
                <a:latin typeface="Consolas" pitchFamily="49" charset="0"/>
                <a:ea typeface="仿宋" pitchFamily="49" charset="-122"/>
                <a:cs typeface="Consolas" pitchFamily="49" charset="0"/>
              </a:rPr>
              <a:t>n</a:t>
            </a:r>
            <a:r>
              <a:rPr lang="zh-CN" altLang="zh-CN" sz="2200" dirty="0">
                <a:solidFill>
                  <a:srgbClr val="FF0000"/>
                </a:solidFill>
                <a:latin typeface="Consolas" pitchFamily="49" charset="0"/>
                <a:ea typeface="仿宋" pitchFamily="49" charset="-122"/>
                <a:cs typeface="Consolas" pitchFamily="49" charset="0"/>
              </a:rPr>
              <a:t>个表头结点</a:t>
            </a:r>
            <a:r>
              <a:rPr lang="zh-CN" altLang="zh-CN" sz="2200" dirty="0">
                <a:solidFill>
                  <a:srgbClr val="0000FF"/>
                </a:solidFill>
                <a:latin typeface="Consolas" pitchFamily="49" charset="0"/>
                <a:ea typeface="仿宋" pitchFamily="49" charset="-122"/>
                <a:cs typeface="Consolas" pitchFamily="49" charset="0"/>
              </a:rPr>
              <a:t>和</a:t>
            </a:r>
            <a:r>
              <a:rPr lang="en-US" altLang="zh-CN" sz="2200" dirty="0">
                <a:solidFill>
                  <a:srgbClr val="FF0000"/>
                </a:solidFill>
                <a:latin typeface="Consolas" pitchFamily="49" charset="0"/>
                <a:ea typeface="仿宋" pitchFamily="49" charset="-122"/>
                <a:cs typeface="Consolas" pitchFamily="49" charset="0"/>
              </a:rPr>
              <a:t>2</a:t>
            </a:r>
            <a:r>
              <a:rPr lang="en-US" altLang="zh-CN" sz="2200" i="1" dirty="0">
                <a:solidFill>
                  <a:srgbClr val="FF0000"/>
                </a:solidFill>
                <a:latin typeface="Consolas" pitchFamily="49" charset="0"/>
                <a:ea typeface="仿宋" pitchFamily="49" charset="-122"/>
                <a:cs typeface="Consolas" pitchFamily="49" charset="0"/>
              </a:rPr>
              <a:t>e</a:t>
            </a:r>
            <a:r>
              <a:rPr lang="zh-CN" altLang="zh-CN" sz="2200" dirty="0">
                <a:solidFill>
                  <a:srgbClr val="FF0000"/>
                </a:solidFill>
                <a:latin typeface="Consolas" pitchFamily="49" charset="0"/>
                <a:ea typeface="仿宋" pitchFamily="49" charset="-122"/>
                <a:cs typeface="Consolas" pitchFamily="49" charset="0"/>
              </a:rPr>
              <a:t>个边结点</a:t>
            </a:r>
            <a:r>
              <a:rPr lang="zh-CN" altLang="zh-CN" sz="2200" dirty="0">
                <a:solidFill>
                  <a:srgbClr val="0000FF"/>
                </a:solidFill>
                <a:latin typeface="Consolas" pitchFamily="49" charset="0"/>
                <a:ea typeface="仿宋" pitchFamily="49" charset="-122"/>
                <a:cs typeface="Consolas" pitchFamily="49" charset="0"/>
              </a:rPr>
              <a:t>；对于有</a:t>
            </a:r>
            <a:r>
              <a:rPr lang="en-US" altLang="zh-CN" sz="2200" i="1" dirty="0">
                <a:solidFill>
                  <a:srgbClr val="0000FF"/>
                </a:solidFill>
                <a:latin typeface="Consolas" pitchFamily="49" charset="0"/>
                <a:ea typeface="仿宋" pitchFamily="49" charset="-122"/>
                <a:cs typeface="Consolas" pitchFamily="49" charset="0"/>
              </a:rPr>
              <a:t>n</a:t>
            </a:r>
            <a:r>
              <a:rPr lang="zh-CN" altLang="zh-CN" sz="2200" dirty="0">
                <a:solidFill>
                  <a:srgbClr val="0000FF"/>
                </a:solidFill>
                <a:latin typeface="Consolas" pitchFamily="49" charset="0"/>
                <a:ea typeface="仿宋" pitchFamily="49" charset="-122"/>
                <a:cs typeface="Consolas" pitchFamily="49" charset="0"/>
              </a:rPr>
              <a:t>个顶点和</a:t>
            </a:r>
            <a:r>
              <a:rPr lang="en-US" altLang="zh-CN" sz="2200" i="1" dirty="0">
                <a:solidFill>
                  <a:srgbClr val="0000FF"/>
                </a:solidFill>
                <a:latin typeface="Consolas" pitchFamily="49" charset="0"/>
                <a:ea typeface="仿宋" pitchFamily="49" charset="-122"/>
                <a:cs typeface="Consolas" pitchFamily="49" charset="0"/>
              </a:rPr>
              <a:t>e</a:t>
            </a:r>
            <a:r>
              <a:rPr lang="zh-CN" altLang="zh-CN" sz="2200" dirty="0">
                <a:solidFill>
                  <a:srgbClr val="0000FF"/>
                </a:solidFill>
                <a:latin typeface="Consolas" pitchFamily="49" charset="0"/>
                <a:ea typeface="仿宋" pitchFamily="49" charset="-122"/>
                <a:cs typeface="Consolas" pitchFamily="49" charset="0"/>
              </a:rPr>
              <a:t>条边的</a:t>
            </a:r>
            <a:r>
              <a:rPr lang="zh-CN" altLang="zh-CN" sz="2200" dirty="0">
                <a:solidFill>
                  <a:srgbClr val="FF0000"/>
                </a:solidFill>
                <a:latin typeface="Consolas" pitchFamily="49" charset="0"/>
                <a:ea typeface="仿宋" pitchFamily="49" charset="-122"/>
                <a:cs typeface="Consolas" pitchFamily="49" charset="0"/>
              </a:rPr>
              <a:t>有向图</a:t>
            </a:r>
            <a:r>
              <a:rPr lang="zh-CN" altLang="zh-CN" sz="2200" dirty="0">
                <a:solidFill>
                  <a:srgbClr val="0000FF"/>
                </a:solidFill>
                <a:latin typeface="Consolas" pitchFamily="49" charset="0"/>
                <a:ea typeface="仿宋" pitchFamily="49" charset="-122"/>
                <a:cs typeface="Consolas" pitchFamily="49" charset="0"/>
              </a:rPr>
              <a:t>，其邻接表有</a:t>
            </a:r>
            <a:r>
              <a:rPr lang="en-US" altLang="zh-CN" sz="2200" i="1" dirty="0">
                <a:solidFill>
                  <a:srgbClr val="FF0000"/>
                </a:solidFill>
                <a:latin typeface="Consolas" pitchFamily="49" charset="0"/>
                <a:ea typeface="仿宋" pitchFamily="49" charset="-122"/>
                <a:cs typeface="Consolas" pitchFamily="49" charset="0"/>
              </a:rPr>
              <a:t>n</a:t>
            </a:r>
            <a:r>
              <a:rPr lang="zh-CN" altLang="zh-CN" sz="2200" dirty="0">
                <a:solidFill>
                  <a:srgbClr val="FF0000"/>
                </a:solidFill>
                <a:latin typeface="Consolas" pitchFamily="49" charset="0"/>
                <a:ea typeface="仿宋" pitchFamily="49" charset="-122"/>
                <a:cs typeface="Consolas" pitchFamily="49" charset="0"/>
              </a:rPr>
              <a:t>个表头结点</a:t>
            </a:r>
            <a:r>
              <a:rPr lang="zh-CN" altLang="zh-CN" sz="2200" dirty="0">
                <a:solidFill>
                  <a:srgbClr val="0000FF"/>
                </a:solidFill>
                <a:latin typeface="Consolas" pitchFamily="49" charset="0"/>
                <a:ea typeface="仿宋" pitchFamily="49" charset="-122"/>
                <a:cs typeface="Consolas" pitchFamily="49" charset="0"/>
              </a:rPr>
              <a:t>和</a:t>
            </a:r>
            <a:r>
              <a:rPr lang="en-US" altLang="zh-CN" sz="2200" i="1" dirty="0">
                <a:solidFill>
                  <a:srgbClr val="FF0000"/>
                </a:solidFill>
                <a:latin typeface="Consolas" pitchFamily="49" charset="0"/>
                <a:ea typeface="仿宋" pitchFamily="49" charset="-122"/>
                <a:cs typeface="Consolas" pitchFamily="49" charset="0"/>
              </a:rPr>
              <a:t>e</a:t>
            </a:r>
            <a:r>
              <a:rPr lang="zh-CN" altLang="zh-CN" sz="2200" dirty="0">
                <a:solidFill>
                  <a:srgbClr val="FF0000"/>
                </a:solidFill>
                <a:latin typeface="Consolas" pitchFamily="49" charset="0"/>
                <a:ea typeface="仿宋" pitchFamily="49" charset="-122"/>
                <a:cs typeface="Consolas" pitchFamily="49" charset="0"/>
              </a:rPr>
              <a:t>个边结点</a:t>
            </a:r>
            <a:r>
              <a:rPr lang="zh-CN" altLang="zh-CN" sz="2200" dirty="0">
                <a:solidFill>
                  <a:srgbClr val="0000FF"/>
                </a:solidFill>
                <a:latin typeface="Consolas" pitchFamily="49" charset="0"/>
                <a:ea typeface="仿宋" pitchFamily="49" charset="-122"/>
                <a:cs typeface="Consolas" pitchFamily="49" charset="0"/>
              </a:rPr>
              <a:t>。显然，对于</a:t>
            </a:r>
            <a:r>
              <a:rPr lang="zh-CN" altLang="zh-CN" sz="2200" dirty="0">
                <a:solidFill>
                  <a:srgbClr val="FF00FF"/>
                </a:solidFill>
                <a:latin typeface="Consolas" pitchFamily="49" charset="0"/>
                <a:ea typeface="仿宋" pitchFamily="49" charset="-122"/>
                <a:cs typeface="Consolas" pitchFamily="49" charset="0"/>
              </a:rPr>
              <a:t>边数目较少的稀疏图，邻接表比邻接矩阵要节省空间</a:t>
            </a:r>
            <a:r>
              <a:rPr lang="zh-CN" altLang="zh-CN" sz="2200" dirty="0">
                <a:solidFill>
                  <a:srgbClr val="0000FF"/>
                </a:solidFill>
                <a:latin typeface="Consolas" pitchFamily="49" charset="0"/>
                <a:ea typeface="仿宋" pitchFamily="49" charset="-122"/>
                <a:cs typeface="Consolas" pitchFamily="49" charset="0"/>
              </a:rPr>
              <a:t>。</a:t>
            </a:r>
          </a:p>
          <a:p>
            <a:pPr marL="342900" indent="-342900" algn="l">
              <a:lnSpc>
                <a:spcPts val="3500"/>
              </a:lnSpc>
              <a:spcBef>
                <a:spcPts val="600"/>
              </a:spcBef>
              <a:buBlip>
                <a:blip r:embed="rId2"/>
              </a:buBlip>
            </a:pPr>
            <a:r>
              <a:rPr lang="zh-CN" altLang="zh-CN" sz="2200" dirty="0">
                <a:solidFill>
                  <a:srgbClr val="0000FF"/>
                </a:solidFill>
                <a:latin typeface="Consolas" pitchFamily="49" charset="0"/>
                <a:ea typeface="仿宋" pitchFamily="49" charset="-122"/>
                <a:cs typeface="Consolas" pitchFamily="49" charset="0"/>
              </a:rPr>
              <a:t>对于</a:t>
            </a:r>
            <a:r>
              <a:rPr lang="zh-CN" altLang="zh-CN" sz="2200" dirty="0">
                <a:solidFill>
                  <a:srgbClr val="FF0000"/>
                </a:solidFill>
                <a:latin typeface="Consolas" pitchFamily="49" charset="0"/>
                <a:ea typeface="仿宋" pitchFamily="49" charset="-122"/>
                <a:cs typeface="Consolas" pitchFamily="49" charset="0"/>
              </a:rPr>
              <a:t>无向图</a:t>
            </a:r>
            <a:r>
              <a:rPr lang="zh-CN" altLang="zh-CN" sz="2200" dirty="0">
                <a:solidFill>
                  <a:srgbClr val="0000FF"/>
                </a:solidFill>
                <a:latin typeface="Consolas" pitchFamily="49" charset="0"/>
                <a:ea typeface="仿宋" pitchFamily="49" charset="-122"/>
                <a:cs typeface="Consolas" pitchFamily="49" charset="0"/>
              </a:rPr>
              <a:t>，顶点</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0</a:t>
            </a:r>
            <a:r>
              <a:rPr lang="zh-CN" altLang="zh-CN" sz="2200" dirty="0">
                <a:solidFill>
                  <a:srgbClr val="0000FF"/>
                </a:solidFill>
                <a:latin typeface="+mn-ea"/>
                <a:cs typeface="Consolas" pitchFamily="49" charset="0"/>
              </a:rPr>
              <a:t>≤</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mj-ea"/>
                <a:ea typeface="+mj-ea"/>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n</a:t>
            </a:r>
            <a:r>
              <a:rPr lang="en-US" altLang="zh-CN" sz="2200" dirty="0">
                <a:solidFill>
                  <a:srgbClr val="0000FF"/>
                </a:solidFill>
                <a:latin typeface="Consolas" pitchFamily="49" charset="0"/>
                <a:ea typeface="仿宋" pitchFamily="49" charset="-122"/>
                <a:cs typeface="Consolas" pitchFamily="49" charset="0"/>
              </a:rPr>
              <a:t>-1</a:t>
            </a:r>
            <a:r>
              <a:rPr lang="zh-CN" altLang="zh-CN" sz="2200" dirty="0">
                <a:solidFill>
                  <a:srgbClr val="0000FF"/>
                </a:solidFill>
                <a:latin typeface="Consolas" pitchFamily="49" charset="0"/>
                <a:ea typeface="仿宋" pitchFamily="49" charset="-122"/>
                <a:cs typeface="Consolas" pitchFamily="49" charset="0"/>
              </a:rPr>
              <a:t>）对应的</a:t>
            </a:r>
            <a:r>
              <a:rPr lang="zh-CN" altLang="zh-CN" sz="2200" dirty="0">
                <a:solidFill>
                  <a:srgbClr val="FF0000"/>
                </a:solidFill>
                <a:latin typeface="Consolas" pitchFamily="49" charset="0"/>
                <a:ea typeface="仿宋" pitchFamily="49" charset="-122"/>
                <a:cs typeface="Consolas" pitchFamily="49" charset="0"/>
              </a:rPr>
              <a:t>单链表的边结点个数</a:t>
            </a:r>
            <a:r>
              <a:rPr lang="zh-CN" altLang="zh-CN" sz="2200" dirty="0">
                <a:solidFill>
                  <a:srgbClr val="0000FF"/>
                </a:solidFill>
                <a:latin typeface="Consolas" pitchFamily="49" charset="0"/>
                <a:ea typeface="仿宋" pitchFamily="49" charset="-122"/>
                <a:cs typeface="Consolas" pitchFamily="49" charset="0"/>
              </a:rPr>
              <a:t>正好是</a:t>
            </a:r>
            <a:r>
              <a:rPr lang="zh-CN" altLang="zh-CN" sz="2200" dirty="0">
                <a:solidFill>
                  <a:srgbClr val="FF0000"/>
                </a:solidFill>
                <a:latin typeface="Consolas" pitchFamily="49" charset="0"/>
                <a:ea typeface="仿宋" pitchFamily="49" charset="-122"/>
                <a:cs typeface="Consolas" pitchFamily="49" charset="0"/>
              </a:rPr>
              <a:t>顶点</a:t>
            </a:r>
            <a:r>
              <a:rPr lang="en-US" altLang="zh-CN" sz="2200" i="1" dirty="0" err="1">
                <a:solidFill>
                  <a:srgbClr val="FF0000"/>
                </a:solidFill>
                <a:latin typeface="Consolas" pitchFamily="49" charset="0"/>
                <a:ea typeface="仿宋" pitchFamily="49" charset="-122"/>
                <a:cs typeface="Consolas" pitchFamily="49" charset="0"/>
              </a:rPr>
              <a:t>i</a:t>
            </a:r>
            <a:r>
              <a:rPr lang="zh-CN" altLang="zh-CN" sz="2200" dirty="0">
                <a:solidFill>
                  <a:srgbClr val="FF0000"/>
                </a:solidFill>
                <a:latin typeface="Consolas" pitchFamily="49" charset="0"/>
                <a:ea typeface="仿宋" pitchFamily="49" charset="-122"/>
                <a:cs typeface="Consolas" pitchFamily="49" charset="0"/>
              </a:rPr>
              <a:t>的度</a:t>
            </a:r>
            <a:r>
              <a:rPr lang="zh-CN" altLang="zh-CN" sz="2200" dirty="0">
                <a:solidFill>
                  <a:srgbClr val="0000FF"/>
                </a:solidFill>
                <a:latin typeface="Consolas" pitchFamily="49" charset="0"/>
                <a:ea typeface="仿宋" pitchFamily="49" charset="-122"/>
                <a:cs typeface="Consolas" pitchFamily="49" charset="0"/>
              </a:rPr>
              <a:t>。</a:t>
            </a:r>
          </a:p>
          <a:p>
            <a:pPr marL="342900" indent="-342900" algn="l">
              <a:lnSpc>
                <a:spcPts val="3500"/>
              </a:lnSpc>
              <a:spcBef>
                <a:spcPts val="600"/>
              </a:spcBef>
              <a:buBlip>
                <a:blip r:embed="rId2"/>
              </a:buBlip>
            </a:pPr>
            <a:r>
              <a:rPr lang="zh-CN" altLang="zh-CN" sz="2200" dirty="0">
                <a:solidFill>
                  <a:srgbClr val="0000FF"/>
                </a:solidFill>
                <a:latin typeface="Consolas" pitchFamily="49" charset="0"/>
                <a:ea typeface="仿宋" pitchFamily="49" charset="-122"/>
                <a:cs typeface="Consolas" pitchFamily="49" charset="0"/>
              </a:rPr>
              <a:t>对于</a:t>
            </a:r>
            <a:r>
              <a:rPr lang="zh-CN" altLang="zh-CN" sz="2200" dirty="0">
                <a:solidFill>
                  <a:srgbClr val="FF0000"/>
                </a:solidFill>
                <a:latin typeface="Consolas" pitchFamily="49" charset="0"/>
                <a:ea typeface="仿宋" pitchFamily="49" charset="-122"/>
                <a:cs typeface="Consolas" pitchFamily="49" charset="0"/>
              </a:rPr>
              <a:t>有向图</a:t>
            </a:r>
            <a:r>
              <a:rPr lang="zh-CN" altLang="zh-CN" sz="2200" dirty="0">
                <a:solidFill>
                  <a:srgbClr val="0000FF"/>
                </a:solidFill>
                <a:latin typeface="Consolas" pitchFamily="49" charset="0"/>
                <a:ea typeface="仿宋" pitchFamily="49" charset="-122"/>
                <a:cs typeface="Consolas" pitchFamily="49" charset="0"/>
              </a:rPr>
              <a:t>，顶点</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0</a:t>
            </a:r>
            <a:r>
              <a:rPr lang="zh-CN" altLang="zh-CN" sz="2200" dirty="0">
                <a:solidFill>
                  <a:srgbClr val="0000FF"/>
                </a:solidFill>
                <a:latin typeface="+mj-ea"/>
                <a:ea typeface="+mj-ea"/>
                <a:cs typeface="Consolas" pitchFamily="49" charset="0"/>
              </a:rPr>
              <a:t>≤</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mj-ea"/>
                <a:ea typeface="+mj-ea"/>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n</a:t>
            </a:r>
            <a:r>
              <a:rPr lang="en-US" altLang="zh-CN" sz="2200" dirty="0">
                <a:solidFill>
                  <a:srgbClr val="0000FF"/>
                </a:solidFill>
                <a:latin typeface="Consolas" pitchFamily="49" charset="0"/>
                <a:ea typeface="仿宋" pitchFamily="49" charset="-122"/>
                <a:cs typeface="Consolas" pitchFamily="49" charset="0"/>
              </a:rPr>
              <a:t>-1</a:t>
            </a:r>
            <a:r>
              <a:rPr lang="zh-CN" altLang="zh-CN" sz="2200" dirty="0">
                <a:solidFill>
                  <a:srgbClr val="0000FF"/>
                </a:solidFill>
                <a:latin typeface="Consolas" pitchFamily="49" charset="0"/>
                <a:ea typeface="仿宋" pitchFamily="49" charset="-122"/>
                <a:cs typeface="Consolas" pitchFamily="49" charset="0"/>
              </a:rPr>
              <a:t>）对应的</a:t>
            </a:r>
            <a:r>
              <a:rPr lang="zh-CN" altLang="zh-CN" sz="2200" dirty="0">
                <a:solidFill>
                  <a:srgbClr val="FF0000"/>
                </a:solidFill>
                <a:latin typeface="Consolas" pitchFamily="49" charset="0"/>
                <a:ea typeface="仿宋" pitchFamily="49" charset="-122"/>
                <a:cs typeface="Consolas" pitchFamily="49" charset="0"/>
              </a:rPr>
              <a:t>单链表的边结点个数</a:t>
            </a:r>
            <a:r>
              <a:rPr lang="zh-CN" altLang="zh-CN" sz="2200" dirty="0">
                <a:solidFill>
                  <a:srgbClr val="0000FF"/>
                </a:solidFill>
                <a:latin typeface="Consolas" pitchFamily="49" charset="0"/>
                <a:ea typeface="仿宋" pitchFamily="49" charset="-122"/>
                <a:cs typeface="Consolas" pitchFamily="49" charset="0"/>
              </a:rPr>
              <a:t>仅仅是</a:t>
            </a:r>
            <a:r>
              <a:rPr lang="zh-CN" altLang="zh-CN" sz="2200" dirty="0">
                <a:solidFill>
                  <a:srgbClr val="FF0000"/>
                </a:solidFill>
                <a:latin typeface="Consolas" pitchFamily="49" charset="0"/>
                <a:ea typeface="仿宋" pitchFamily="49" charset="-122"/>
                <a:cs typeface="Consolas" pitchFamily="49" charset="0"/>
              </a:rPr>
              <a:t>顶点</a:t>
            </a:r>
            <a:r>
              <a:rPr lang="en-US" altLang="zh-CN" sz="2200" i="1" dirty="0" err="1">
                <a:solidFill>
                  <a:srgbClr val="FF0000"/>
                </a:solidFill>
                <a:latin typeface="Consolas" pitchFamily="49" charset="0"/>
                <a:ea typeface="仿宋" pitchFamily="49" charset="-122"/>
                <a:cs typeface="Consolas" pitchFamily="49" charset="0"/>
              </a:rPr>
              <a:t>i</a:t>
            </a:r>
            <a:r>
              <a:rPr lang="zh-CN" altLang="zh-CN" sz="2200" dirty="0">
                <a:solidFill>
                  <a:srgbClr val="FF0000"/>
                </a:solidFill>
                <a:latin typeface="Consolas" pitchFamily="49" charset="0"/>
                <a:ea typeface="仿宋" pitchFamily="49" charset="-122"/>
                <a:cs typeface="Consolas" pitchFamily="49" charset="0"/>
              </a:rPr>
              <a:t>的出度</a:t>
            </a:r>
            <a:r>
              <a:rPr lang="zh-CN" altLang="zh-CN" sz="2200" dirty="0">
                <a:solidFill>
                  <a:srgbClr val="0000FF"/>
                </a:solidFill>
                <a:latin typeface="Consolas" pitchFamily="49" charset="0"/>
                <a:ea typeface="仿宋" pitchFamily="49" charset="-122"/>
                <a:cs typeface="Consolas" pitchFamily="49" charset="0"/>
              </a:rPr>
              <a:t>。顶点</a:t>
            </a:r>
            <a:r>
              <a:rPr lang="en-US" altLang="zh-CN" sz="2200" i="1" dirty="0" err="1">
                <a:solidFill>
                  <a:srgbClr val="FF0000"/>
                </a:solidFill>
                <a:latin typeface="Consolas" pitchFamily="49" charset="0"/>
                <a:ea typeface="仿宋" pitchFamily="49" charset="-122"/>
                <a:cs typeface="Consolas" pitchFamily="49" charset="0"/>
              </a:rPr>
              <a:t>i</a:t>
            </a:r>
            <a:r>
              <a:rPr lang="zh-CN" altLang="zh-CN" sz="2200" dirty="0">
                <a:solidFill>
                  <a:srgbClr val="FF0000"/>
                </a:solidFill>
                <a:latin typeface="Consolas" pitchFamily="49" charset="0"/>
                <a:ea typeface="仿宋" pitchFamily="49" charset="-122"/>
                <a:cs typeface="Consolas" pitchFamily="49" charset="0"/>
              </a:rPr>
              <a:t>的入度</a:t>
            </a:r>
            <a:r>
              <a:rPr lang="zh-CN" altLang="zh-CN" sz="2200" dirty="0">
                <a:solidFill>
                  <a:srgbClr val="0000FF"/>
                </a:solidFill>
                <a:latin typeface="Consolas" pitchFamily="49" charset="0"/>
                <a:ea typeface="仿宋" pitchFamily="49" charset="-122"/>
                <a:cs typeface="Consolas" pitchFamily="49" charset="0"/>
              </a:rPr>
              <a:t>是邻接表中所有</a:t>
            </a:r>
            <a:r>
              <a:rPr lang="en-US" altLang="zh-CN" sz="2200" dirty="0" err="1">
                <a:solidFill>
                  <a:srgbClr val="FF0000"/>
                </a:solidFill>
                <a:latin typeface="Consolas" pitchFamily="49" charset="0"/>
                <a:ea typeface="仿宋" pitchFamily="49" charset="-122"/>
                <a:cs typeface="Consolas" pitchFamily="49" charset="0"/>
              </a:rPr>
              <a:t>adjvex</a:t>
            </a:r>
            <a:r>
              <a:rPr lang="zh-CN" altLang="zh-CN" sz="2200" dirty="0">
                <a:solidFill>
                  <a:srgbClr val="FF0000"/>
                </a:solidFill>
                <a:latin typeface="Consolas" pitchFamily="49" charset="0"/>
                <a:ea typeface="仿宋" pitchFamily="49" charset="-122"/>
                <a:cs typeface="Consolas" pitchFamily="49" charset="0"/>
              </a:rPr>
              <a:t>值为</a:t>
            </a:r>
            <a:r>
              <a:rPr lang="en-US" altLang="zh-CN" sz="2200" i="1" dirty="0" err="1">
                <a:solidFill>
                  <a:srgbClr val="FF0000"/>
                </a:solidFill>
                <a:latin typeface="Consolas" pitchFamily="49" charset="0"/>
                <a:ea typeface="仿宋" pitchFamily="49" charset="-122"/>
                <a:cs typeface="Consolas" pitchFamily="49" charset="0"/>
              </a:rPr>
              <a:t>i</a:t>
            </a:r>
            <a:r>
              <a:rPr lang="zh-CN" altLang="zh-CN" sz="2200" dirty="0">
                <a:solidFill>
                  <a:srgbClr val="FF0000"/>
                </a:solidFill>
                <a:latin typeface="Consolas" pitchFamily="49" charset="0"/>
                <a:ea typeface="仿宋" pitchFamily="49" charset="-122"/>
                <a:cs typeface="Consolas" pitchFamily="49" charset="0"/>
              </a:rPr>
              <a:t>的边结点个数</a:t>
            </a:r>
            <a:r>
              <a:rPr lang="zh-CN" altLang="zh-CN" sz="2200" dirty="0">
                <a:solidFill>
                  <a:srgbClr val="0000FF"/>
                </a:solidFill>
                <a:latin typeface="Consolas" pitchFamily="49" charset="0"/>
                <a:ea typeface="仿宋" pitchFamily="49" charset="-122"/>
                <a:cs typeface="Consolas" pitchFamily="49" charset="0"/>
              </a:rPr>
              <a:t>。</a:t>
            </a:r>
          </a:p>
          <a:p>
            <a:pPr marL="342900" indent="-342900" algn="l">
              <a:lnSpc>
                <a:spcPts val="3500"/>
              </a:lnSpc>
              <a:spcBef>
                <a:spcPts val="600"/>
              </a:spcBef>
              <a:buBlip>
                <a:blip r:embed="rId2"/>
              </a:buBlip>
            </a:pPr>
            <a:r>
              <a:rPr lang="zh-CN" altLang="zh-CN" sz="2200" dirty="0">
                <a:solidFill>
                  <a:srgbClr val="0000FF"/>
                </a:solidFill>
                <a:latin typeface="Consolas" pitchFamily="49" charset="0"/>
                <a:ea typeface="仿宋" pitchFamily="49" charset="-122"/>
                <a:cs typeface="Consolas" pitchFamily="49" charset="0"/>
              </a:rPr>
              <a:t>用邻接表存储图时，确定任意两个顶点之间是否有边相连的时间为</a:t>
            </a:r>
            <a:r>
              <a:rPr lang="en-US" altLang="zh-CN" sz="2200" dirty="0">
                <a:solidFill>
                  <a:srgbClr val="0000FF"/>
                </a:solidFill>
                <a:latin typeface="Consolas" pitchFamily="49" charset="0"/>
                <a:ea typeface="仿宋" pitchFamily="49" charset="-122"/>
                <a:cs typeface="Consolas" pitchFamily="49" charset="0"/>
              </a:rPr>
              <a:t>O(</a:t>
            </a:r>
            <a:r>
              <a:rPr lang="en-US" altLang="zh-CN" sz="2200" i="1" dirty="0">
                <a:solidFill>
                  <a:srgbClr val="0000FF"/>
                </a:solidFill>
                <a:latin typeface="Consolas" pitchFamily="49" charset="0"/>
                <a:ea typeface="仿宋" pitchFamily="49" charset="-122"/>
                <a:cs typeface="Consolas" pitchFamily="49" charset="0"/>
              </a:rPr>
              <a:t>m</a:t>
            </a:r>
            <a:r>
              <a:rPr lang="en-US" altLang="zh-CN" sz="2200" dirty="0">
                <a:solidFill>
                  <a:srgbClr val="0000FF"/>
                </a:solidFill>
                <a:latin typeface="Consolas" pitchFamily="49" charset="0"/>
                <a:ea typeface="仿宋" pitchFamily="49" charset="-122"/>
                <a:cs typeface="Consolas" pitchFamily="49" charset="0"/>
              </a:rPr>
              <a:t>)</a:t>
            </a:r>
            <a:r>
              <a:rPr lang="zh-CN" altLang="zh-CN" sz="2200" dirty="0">
                <a:solidFill>
                  <a:srgbClr val="0000FF"/>
                </a:solidFill>
                <a:latin typeface="Consolas" pitchFamily="49" charset="0"/>
                <a:ea typeface="仿宋" pitchFamily="49" charset="-122"/>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m</a:t>
            </a:r>
            <a:r>
              <a:rPr lang="zh-CN" altLang="zh-CN" sz="2200" dirty="0">
                <a:solidFill>
                  <a:srgbClr val="0000FF"/>
                </a:solidFill>
                <a:latin typeface="Consolas" pitchFamily="49" charset="0"/>
                <a:ea typeface="仿宋" pitchFamily="49" charset="-122"/>
                <a:cs typeface="Consolas" pitchFamily="49" charset="0"/>
              </a:rPr>
              <a:t>为最大顶点出度，</a:t>
            </a:r>
            <a:r>
              <a:rPr lang="en-US" altLang="zh-CN" sz="2200" i="1" dirty="0">
                <a:solidFill>
                  <a:srgbClr val="0000FF"/>
                </a:solidFill>
                <a:latin typeface="Consolas" pitchFamily="49" charset="0"/>
                <a:ea typeface="仿宋" pitchFamily="49" charset="-122"/>
                <a:cs typeface="Consolas" pitchFamily="49" charset="0"/>
              </a:rPr>
              <a:t>m</a:t>
            </a:r>
            <a:r>
              <a:rPr lang="en-US" altLang="zh-CN" sz="2200" dirty="0">
                <a:solidFill>
                  <a:srgbClr val="0000FF"/>
                </a:solidFill>
                <a:latin typeface="Consolas" pitchFamily="49" charset="0"/>
                <a:ea typeface="仿宋" pitchFamily="49" charset="-122"/>
                <a:cs typeface="Consolas" pitchFamily="49" charset="0"/>
              </a:rPr>
              <a:t>&lt;</a:t>
            </a:r>
            <a:r>
              <a:rPr lang="en-US" altLang="zh-CN" sz="2200" i="1" dirty="0">
                <a:solidFill>
                  <a:srgbClr val="0000FF"/>
                </a:solidFill>
                <a:latin typeface="Consolas" pitchFamily="49" charset="0"/>
                <a:ea typeface="仿宋" pitchFamily="49" charset="-122"/>
                <a:cs typeface="Consolas" pitchFamily="49" charset="0"/>
              </a:rPr>
              <a:t>n</a:t>
            </a:r>
            <a:r>
              <a:rPr lang="zh-CN" altLang="zh-CN" sz="2200" dirty="0">
                <a:solidFill>
                  <a:srgbClr val="0000FF"/>
                </a:solidFill>
                <a:latin typeface="Consolas" pitchFamily="49" charset="0"/>
                <a:ea typeface="仿宋" pitchFamily="49" charset="-122"/>
                <a:cs typeface="Consolas" pitchFamily="49"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14480" y="581528"/>
            <a:ext cx="1643074" cy="461665"/>
          </a:xfrm>
          <a:prstGeom prst="rect">
            <a:avLst/>
          </a:prstGeom>
          <a:noFill/>
        </p:spPr>
        <p:txBody>
          <a:bodyPr wrap="square" rtlCol="0">
            <a:spAutoFit/>
          </a:bodyPr>
          <a:lstStyle/>
          <a:p>
            <a:pPr algn="l">
              <a:lnSpc>
                <a:spcPct val="100000"/>
              </a:lnSpc>
              <a:spcBef>
                <a:spcPts val="0"/>
              </a:spcBef>
            </a:pPr>
            <a:r>
              <a:rPr lang="zh-CN" altLang="en-US" dirty="0">
                <a:solidFill>
                  <a:srgbClr val="FF0000"/>
                </a:solidFill>
                <a:latin typeface="微软雅黑" pitchFamily="34" charset="-122"/>
                <a:ea typeface="微软雅黑" pitchFamily="34" charset="-122"/>
                <a:cs typeface="Consolas" pitchFamily="49" charset="0"/>
              </a:rPr>
              <a:t>逆</a:t>
            </a:r>
            <a:r>
              <a:rPr lang="zh-CN" altLang="zh-CN" dirty="0">
                <a:solidFill>
                  <a:srgbClr val="FF0000"/>
                </a:solidFill>
                <a:latin typeface="微软雅黑" pitchFamily="34" charset="-122"/>
                <a:ea typeface="微软雅黑" pitchFamily="34" charset="-122"/>
                <a:cs typeface="Consolas" pitchFamily="49" charset="0"/>
              </a:rPr>
              <a:t>邻接表</a:t>
            </a:r>
            <a:endParaRPr lang="zh-CN" altLang="en-US" dirty="0">
              <a:solidFill>
                <a:srgbClr val="FF0000"/>
              </a:solidFill>
              <a:latin typeface="微软雅黑" pitchFamily="34" charset="-122"/>
              <a:ea typeface="微软雅黑" pitchFamily="34" charset="-122"/>
              <a:cs typeface="Consolas" pitchFamily="49" charset="0"/>
            </a:endParaRPr>
          </a:p>
        </p:txBody>
      </p:sp>
      <p:sp>
        <p:nvSpPr>
          <p:cNvPr id="118863" name="Rectangle 7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02" name="组合 101"/>
          <p:cNvGrpSpPr/>
          <p:nvPr/>
        </p:nvGrpSpPr>
        <p:grpSpPr>
          <a:xfrm>
            <a:off x="4671430" y="1928802"/>
            <a:ext cx="3543908" cy="1997301"/>
            <a:chOff x="4429124" y="1928802"/>
            <a:chExt cx="3543908" cy="1997301"/>
          </a:xfrm>
        </p:grpSpPr>
        <p:sp>
          <p:nvSpPr>
            <p:cNvPr id="118821" name="Text Box 37"/>
            <p:cNvSpPr txBox="1">
              <a:spLocks noChangeArrowheads="1"/>
            </p:cNvSpPr>
            <p:nvPr/>
          </p:nvSpPr>
          <p:spPr bwMode="auto">
            <a:xfrm>
              <a:off x="4437244" y="1986829"/>
              <a:ext cx="196046" cy="25880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0</a:t>
              </a:r>
            </a:p>
          </p:txBody>
        </p:sp>
        <p:sp>
          <p:nvSpPr>
            <p:cNvPr id="118820" name="Text Box 36"/>
            <p:cNvSpPr txBox="1">
              <a:spLocks noChangeArrowheads="1"/>
            </p:cNvSpPr>
            <p:nvPr/>
          </p:nvSpPr>
          <p:spPr bwMode="auto">
            <a:xfrm>
              <a:off x="4665771" y="1928802"/>
              <a:ext cx="365411" cy="4038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0</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8819" name="Text Box 35"/>
            <p:cNvSpPr txBox="1">
              <a:spLocks noChangeArrowheads="1"/>
            </p:cNvSpPr>
            <p:nvPr/>
          </p:nvSpPr>
          <p:spPr bwMode="auto">
            <a:xfrm>
              <a:off x="5031182" y="1928802"/>
              <a:ext cx="365411" cy="4038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18818" name="Text Box 34"/>
            <p:cNvSpPr txBox="1">
              <a:spLocks noChangeArrowheads="1"/>
            </p:cNvSpPr>
            <p:nvPr/>
          </p:nvSpPr>
          <p:spPr bwMode="auto">
            <a:xfrm>
              <a:off x="4437244" y="2389539"/>
              <a:ext cx="196046" cy="25880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1</a:t>
              </a:r>
            </a:p>
          </p:txBody>
        </p:sp>
        <p:sp>
          <p:nvSpPr>
            <p:cNvPr id="118817" name="Text Box 33"/>
            <p:cNvSpPr txBox="1">
              <a:spLocks noChangeArrowheads="1"/>
            </p:cNvSpPr>
            <p:nvPr/>
          </p:nvSpPr>
          <p:spPr bwMode="auto">
            <a:xfrm>
              <a:off x="4665771" y="2331512"/>
              <a:ext cx="365411" cy="4038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8816" name="Text Box 32"/>
            <p:cNvSpPr txBox="1">
              <a:spLocks noChangeArrowheads="1"/>
            </p:cNvSpPr>
            <p:nvPr/>
          </p:nvSpPr>
          <p:spPr bwMode="auto">
            <a:xfrm>
              <a:off x="5031182" y="2331512"/>
              <a:ext cx="365411" cy="4038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8815" name="Line 31"/>
            <p:cNvSpPr>
              <a:spLocks noChangeShapeType="1"/>
            </p:cNvSpPr>
            <p:nvPr/>
          </p:nvSpPr>
          <p:spPr bwMode="auto">
            <a:xfrm>
              <a:off x="5208668" y="2529965"/>
              <a:ext cx="366571"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18814" name="Text Box 30"/>
            <p:cNvSpPr txBox="1">
              <a:spLocks noChangeArrowheads="1"/>
            </p:cNvSpPr>
            <p:nvPr/>
          </p:nvSpPr>
          <p:spPr bwMode="auto">
            <a:xfrm>
              <a:off x="5594959" y="2375613"/>
              <a:ext cx="366571" cy="31334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18813" name="Text Box 29"/>
            <p:cNvSpPr txBox="1">
              <a:spLocks noChangeArrowheads="1"/>
            </p:cNvSpPr>
            <p:nvPr/>
          </p:nvSpPr>
          <p:spPr bwMode="auto">
            <a:xfrm>
              <a:off x="5961531" y="2375613"/>
              <a:ext cx="365411" cy="31334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8</a:t>
              </a:r>
            </a:p>
          </p:txBody>
        </p:sp>
        <p:sp>
          <p:nvSpPr>
            <p:cNvPr id="118812" name="Text Box 28"/>
            <p:cNvSpPr txBox="1">
              <a:spLocks noChangeArrowheads="1"/>
            </p:cNvSpPr>
            <p:nvPr/>
          </p:nvSpPr>
          <p:spPr bwMode="auto">
            <a:xfrm>
              <a:off x="4437244" y="2787607"/>
              <a:ext cx="196046" cy="25880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2</a:t>
              </a:r>
            </a:p>
          </p:txBody>
        </p:sp>
        <p:sp>
          <p:nvSpPr>
            <p:cNvPr id="118811" name="Text Box 27"/>
            <p:cNvSpPr txBox="1">
              <a:spLocks noChangeArrowheads="1"/>
            </p:cNvSpPr>
            <p:nvPr/>
          </p:nvSpPr>
          <p:spPr bwMode="auto">
            <a:xfrm>
              <a:off x="4665771" y="2729579"/>
              <a:ext cx="365411" cy="4038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2</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8810" name="Text Box 26"/>
            <p:cNvSpPr txBox="1">
              <a:spLocks noChangeArrowheads="1"/>
            </p:cNvSpPr>
            <p:nvPr/>
          </p:nvSpPr>
          <p:spPr bwMode="auto">
            <a:xfrm>
              <a:off x="5031182" y="2729579"/>
              <a:ext cx="365411" cy="4038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8809" name="Line 25"/>
            <p:cNvSpPr>
              <a:spLocks noChangeShapeType="1"/>
            </p:cNvSpPr>
            <p:nvPr/>
          </p:nvSpPr>
          <p:spPr bwMode="auto">
            <a:xfrm>
              <a:off x="5208668" y="2929194"/>
              <a:ext cx="366571"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18808" name="Text Box 24"/>
            <p:cNvSpPr txBox="1">
              <a:spLocks noChangeArrowheads="1"/>
            </p:cNvSpPr>
            <p:nvPr/>
          </p:nvSpPr>
          <p:spPr bwMode="auto">
            <a:xfrm>
              <a:off x="4437244" y="3184514"/>
              <a:ext cx="196046" cy="25996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3</a:t>
              </a:r>
            </a:p>
          </p:txBody>
        </p:sp>
        <p:sp>
          <p:nvSpPr>
            <p:cNvPr id="118807" name="Text Box 23"/>
            <p:cNvSpPr txBox="1">
              <a:spLocks noChangeArrowheads="1"/>
            </p:cNvSpPr>
            <p:nvPr/>
          </p:nvSpPr>
          <p:spPr bwMode="auto">
            <a:xfrm>
              <a:off x="4665771" y="3127647"/>
              <a:ext cx="365411" cy="4027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3</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8806" name="Text Box 22"/>
            <p:cNvSpPr txBox="1">
              <a:spLocks noChangeArrowheads="1"/>
            </p:cNvSpPr>
            <p:nvPr/>
          </p:nvSpPr>
          <p:spPr bwMode="auto">
            <a:xfrm>
              <a:off x="5031182" y="3127647"/>
              <a:ext cx="365411" cy="4027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8805" name="Line 21"/>
            <p:cNvSpPr>
              <a:spLocks noChangeShapeType="1"/>
            </p:cNvSpPr>
            <p:nvPr/>
          </p:nvSpPr>
          <p:spPr bwMode="auto">
            <a:xfrm>
              <a:off x="5208668" y="3326101"/>
              <a:ext cx="366571"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18804" name="Text Box 20"/>
            <p:cNvSpPr txBox="1">
              <a:spLocks noChangeArrowheads="1"/>
            </p:cNvSpPr>
            <p:nvPr/>
          </p:nvSpPr>
          <p:spPr bwMode="auto">
            <a:xfrm>
              <a:off x="4429124" y="3580260"/>
              <a:ext cx="196046" cy="25880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4</a:t>
              </a:r>
            </a:p>
          </p:txBody>
        </p:sp>
        <p:sp>
          <p:nvSpPr>
            <p:cNvPr id="118803" name="Text Box 19"/>
            <p:cNvSpPr txBox="1">
              <a:spLocks noChangeArrowheads="1"/>
            </p:cNvSpPr>
            <p:nvPr/>
          </p:nvSpPr>
          <p:spPr bwMode="auto">
            <a:xfrm>
              <a:off x="4657651" y="3522233"/>
              <a:ext cx="365411" cy="4038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4</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8802" name="Text Box 18"/>
            <p:cNvSpPr txBox="1">
              <a:spLocks noChangeArrowheads="1"/>
            </p:cNvSpPr>
            <p:nvPr/>
          </p:nvSpPr>
          <p:spPr bwMode="auto">
            <a:xfrm>
              <a:off x="5023062" y="3522233"/>
              <a:ext cx="365411" cy="4038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8801" name="Line 17"/>
            <p:cNvSpPr>
              <a:spLocks noChangeShapeType="1"/>
            </p:cNvSpPr>
            <p:nvPr/>
          </p:nvSpPr>
          <p:spPr bwMode="auto">
            <a:xfrm>
              <a:off x="5200547" y="3721847"/>
              <a:ext cx="366571"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18800" name="Text Box 16"/>
            <p:cNvSpPr txBox="1">
              <a:spLocks noChangeArrowheads="1"/>
            </p:cNvSpPr>
            <p:nvPr/>
          </p:nvSpPr>
          <p:spPr bwMode="auto">
            <a:xfrm>
              <a:off x="6318821" y="2380255"/>
              <a:ext cx="365411" cy="31334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18799" name="Text Box 15"/>
            <p:cNvSpPr txBox="1">
              <a:spLocks noChangeArrowheads="1"/>
            </p:cNvSpPr>
            <p:nvPr/>
          </p:nvSpPr>
          <p:spPr bwMode="auto">
            <a:xfrm>
              <a:off x="5594959" y="2798052"/>
              <a:ext cx="366571" cy="31334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18798" name="Text Box 14"/>
            <p:cNvSpPr txBox="1">
              <a:spLocks noChangeArrowheads="1"/>
            </p:cNvSpPr>
            <p:nvPr/>
          </p:nvSpPr>
          <p:spPr bwMode="auto">
            <a:xfrm>
              <a:off x="5961531" y="2798052"/>
              <a:ext cx="365411" cy="31334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18797" name="Text Box 13"/>
            <p:cNvSpPr txBox="1">
              <a:spLocks noChangeArrowheads="1"/>
            </p:cNvSpPr>
            <p:nvPr/>
          </p:nvSpPr>
          <p:spPr bwMode="auto">
            <a:xfrm>
              <a:off x="6318821" y="2794570"/>
              <a:ext cx="365411" cy="3145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8796" name="Text Box 12"/>
            <p:cNvSpPr txBox="1">
              <a:spLocks noChangeArrowheads="1"/>
            </p:cNvSpPr>
            <p:nvPr/>
          </p:nvSpPr>
          <p:spPr bwMode="auto">
            <a:xfrm>
              <a:off x="5594959" y="3178711"/>
              <a:ext cx="366571" cy="3145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18795" name="Text Box 11"/>
            <p:cNvSpPr txBox="1">
              <a:spLocks noChangeArrowheads="1"/>
            </p:cNvSpPr>
            <p:nvPr/>
          </p:nvSpPr>
          <p:spPr bwMode="auto">
            <a:xfrm>
              <a:off x="5961531" y="3178711"/>
              <a:ext cx="365411" cy="3145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18794" name="Text Box 10"/>
            <p:cNvSpPr txBox="1">
              <a:spLocks noChangeArrowheads="1"/>
            </p:cNvSpPr>
            <p:nvPr/>
          </p:nvSpPr>
          <p:spPr bwMode="auto">
            <a:xfrm>
              <a:off x="6318821" y="3184514"/>
              <a:ext cx="365411" cy="31334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18793" name="Text Box 9"/>
            <p:cNvSpPr txBox="1">
              <a:spLocks noChangeArrowheads="1"/>
            </p:cNvSpPr>
            <p:nvPr/>
          </p:nvSpPr>
          <p:spPr bwMode="auto">
            <a:xfrm>
              <a:off x="5594959" y="3560531"/>
              <a:ext cx="366571" cy="3145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18792" name="Text Box 8"/>
            <p:cNvSpPr txBox="1">
              <a:spLocks noChangeArrowheads="1"/>
            </p:cNvSpPr>
            <p:nvPr/>
          </p:nvSpPr>
          <p:spPr bwMode="auto">
            <a:xfrm>
              <a:off x="5961531" y="3560531"/>
              <a:ext cx="365411" cy="3145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118791" name="Text Box 7"/>
            <p:cNvSpPr txBox="1">
              <a:spLocks noChangeArrowheads="1"/>
            </p:cNvSpPr>
            <p:nvPr/>
          </p:nvSpPr>
          <p:spPr bwMode="auto">
            <a:xfrm>
              <a:off x="6318821" y="3566334"/>
              <a:ext cx="365411" cy="31334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18790" name="Text Box 6"/>
            <p:cNvSpPr txBox="1">
              <a:spLocks noChangeArrowheads="1"/>
            </p:cNvSpPr>
            <p:nvPr/>
          </p:nvSpPr>
          <p:spPr bwMode="auto">
            <a:xfrm>
              <a:off x="6883759" y="2805015"/>
              <a:ext cx="365411" cy="3145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18789" name="Text Box 5"/>
            <p:cNvSpPr txBox="1">
              <a:spLocks noChangeArrowheads="1"/>
            </p:cNvSpPr>
            <p:nvPr/>
          </p:nvSpPr>
          <p:spPr bwMode="auto">
            <a:xfrm>
              <a:off x="7249170" y="2805015"/>
              <a:ext cx="365411" cy="3145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sp>
          <p:nvSpPr>
            <p:cNvPr id="118788" name="Text Box 4"/>
            <p:cNvSpPr txBox="1">
              <a:spLocks noChangeArrowheads="1"/>
            </p:cNvSpPr>
            <p:nvPr/>
          </p:nvSpPr>
          <p:spPr bwMode="auto">
            <a:xfrm>
              <a:off x="7606461" y="2809657"/>
              <a:ext cx="366571" cy="3145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18787" name="Line 3"/>
            <p:cNvSpPr>
              <a:spLocks noChangeShapeType="1"/>
            </p:cNvSpPr>
            <p:nvPr/>
          </p:nvSpPr>
          <p:spPr bwMode="auto">
            <a:xfrm>
              <a:off x="6509067" y="2937317"/>
              <a:ext cx="366571"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grpSp>
      <p:grpSp>
        <p:nvGrpSpPr>
          <p:cNvPr id="85" name="组合 84"/>
          <p:cNvGrpSpPr/>
          <p:nvPr/>
        </p:nvGrpSpPr>
        <p:grpSpPr>
          <a:xfrm>
            <a:off x="742340" y="1785926"/>
            <a:ext cx="2694665" cy="2315136"/>
            <a:chOff x="1714480" y="4714884"/>
            <a:chExt cx="2694665" cy="2315136"/>
          </a:xfrm>
        </p:grpSpPr>
        <p:sp>
          <p:nvSpPr>
            <p:cNvPr id="86" name="Freeform 16"/>
            <p:cNvSpPr>
              <a:spLocks/>
            </p:cNvSpPr>
            <p:nvPr/>
          </p:nvSpPr>
          <p:spPr bwMode="auto">
            <a:xfrm>
              <a:off x="2700943" y="5792499"/>
              <a:ext cx="412066" cy="407847"/>
            </a:xfrm>
            <a:custGeom>
              <a:avLst/>
              <a:gdLst/>
              <a:ahLst/>
              <a:cxnLst>
                <a:cxn ang="0">
                  <a:pos x="0" y="327"/>
                </a:cxn>
                <a:cxn ang="0">
                  <a:pos x="330" y="0"/>
                </a:cxn>
              </a:cxnLst>
              <a:rect l="0" t="0" r="r" b="b"/>
              <a:pathLst>
                <a:path w="330" h="327">
                  <a:moveTo>
                    <a:pt x="0" y="327"/>
                  </a:moveTo>
                  <a:lnTo>
                    <a:pt x="330"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87" name="Freeform 15"/>
            <p:cNvSpPr>
              <a:spLocks/>
            </p:cNvSpPr>
            <p:nvPr/>
          </p:nvSpPr>
          <p:spPr bwMode="auto">
            <a:xfrm>
              <a:off x="2011668" y="5804971"/>
              <a:ext cx="418310" cy="349227"/>
            </a:xfrm>
            <a:custGeom>
              <a:avLst/>
              <a:gdLst/>
              <a:ahLst/>
              <a:cxnLst>
                <a:cxn ang="0">
                  <a:pos x="0" y="0"/>
                </a:cxn>
                <a:cxn ang="0">
                  <a:pos x="335" y="280"/>
                </a:cxn>
              </a:cxnLst>
              <a:rect l="0" t="0" r="r" b="b"/>
              <a:pathLst>
                <a:path w="335" h="280">
                  <a:moveTo>
                    <a:pt x="0" y="0"/>
                  </a:moveTo>
                  <a:lnTo>
                    <a:pt x="335" y="28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88" name="Freeform 14"/>
            <p:cNvSpPr>
              <a:spLocks/>
            </p:cNvSpPr>
            <p:nvPr/>
          </p:nvSpPr>
          <p:spPr bwMode="auto">
            <a:xfrm>
              <a:off x="2699374" y="4991771"/>
              <a:ext cx="437040" cy="452748"/>
            </a:xfrm>
            <a:custGeom>
              <a:avLst/>
              <a:gdLst/>
              <a:ahLst/>
              <a:cxnLst>
                <a:cxn ang="0">
                  <a:pos x="0" y="0"/>
                </a:cxn>
                <a:cxn ang="0">
                  <a:pos x="350" y="363"/>
                </a:cxn>
              </a:cxnLst>
              <a:rect l="0" t="0" r="r" b="b"/>
              <a:pathLst>
                <a:path w="350" h="363">
                  <a:moveTo>
                    <a:pt x="0" y="0"/>
                  </a:moveTo>
                  <a:lnTo>
                    <a:pt x="350" y="363"/>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89" name="Oval 13"/>
            <p:cNvSpPr>
              <a:spLocks noChangeArrowheads="1"/>
            </p:cNvSpPr>
            <p:nvPr/>
          </p:nvSpPr>
          <p:spPr bwMode="auto">
            <a:xfrm>
              <a:off x="2351310" y="4714884"/>
              <a:ext cx="353378" cy="3891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90" name="Oval 12"/>
            <p:cNvSpPr>
              <a:spLocks noChangeArrowheads="1"/>
            </p:cNvSpPr>
            <p:nvPr/>
          </p:nvSpPr>
          <p:spPr bwMode="auto">
            <a:xfrm>
              <a:off x="1714480" y="5470711"/>
              <a:ext cx="353378" cy="3891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91" name="Oval 11"/>
            <p:cNvSpPr>
              <a:spLocks noChangeArrowheads="1"/>
            </p:cNvSpPr>
            <p:nvPr/>
          </p:nvSpPr>
          <p:spPr bwMode="auto">
            <a:xfrm>
              <a:off x="2382528" y="6091837"/>
              <a:ext cx="353378" cy="3878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92" name="Oval 10"/>
            <p:cNvSpPr>
              <a:spLocks noChangeArrowheads="1"/>
            </p:cNvSpPr>
            <p:nvPr/>
          </p:nvSpPr>
          <p:spPr bwMode="auto">
            <a:xfrm>
              <a:off x="3025601" y="5452003"/>
              <a:ext cx="353378" cy="3891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93" name="Oval 9"/>
            <p:cNvSpPr>
              <a:spLocks noChangeArrowheads="1"/>
            </p:cNvSpPr>
            <p:nvPr/>
          </p:nvSpPr>
          <p:spPr bwMode="auto">
            <a:xfrm>
              <a:off x="4055767" y="5489420"/>
              <a:ext cx="353378" cy="3878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94" name="Freeform 8"/>
            <p:cNvSpPr>
              <a:spLocks/>
            </p:cNvSpPr>
            <p:nvPr/>
          </p:nvSpPr>
          <p:spPr bwMode="auto">
            <a:xfrm>
              <a:off x="2004176" y="5020458"/>
              <a:ext cx="393336" cy="460231"/>
            </a:xfrm>
            <a:custGeom>
              <a:avLst/>
              <a:gdLst/>
              <a:ahLst/>
              <a:cxnLst>
                <a:cxn ang="0">
                  <a:pos x="0" y="369"/>
                </a:cxn>
                <a:cxn ang="0">
                  <a:pos x="315" y="0"/>
                </a:cxn>
              </a:cxnLst>
              <a:rect l="0" t="0" r="r" b="b"/>
              <a:pathLst>
                <a:path w="315" h="369">
                  <a:moveTo>
                    <a:pt x="0" y="369"/>
                  </a:moveTo>
                  <a:lnTo>
                    <a:pt x="315"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95" name="Line 7"/>
            <p:cNvSpPr>
              <a:spLocks noChangeShapeType="1"/>
            </p:cNvSpPr>
            <p:nvPr/>
          </p:nvSpPr>
          <p:spPr bwMode="auto">
            <a:xfrm flipV="1">
              <a:off x="3385223" y="5656550"/>
              <a:ext cx="668047" cy="7483"/>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96" name="Text Box 6"/>
            <p:cNvSpPr txBox="1">
              <a:spLocks noChangeArrowheads="1"/>
            </p:cNvSpPr>
            <p:nvPr/>
          </p:nvSpPr>
          <p:spPr bwMode="auto">
            <a:xfrm>
              <a:off x="2856854" y="5997611"/>
              <a:ext cx="273462"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9</a:t>
              </a:r>
            </a:p>
          </p:txBody>
        </p:sp>
        <p:sp>
          <p:nvSpPr>
            <p:cNvPr id="97" name="Text Box 5"/>
            <p:cNvSpPr txBox="1">
              <a:spLocks noChangeArrowheads="1"/>
            </p:cNvSpPr>
            <p:nvPr/>
          </p:nvSpPr>
          <p:spPr bwMode="auto">
            <a:xfrm>
              <a:off x="1923011" y="5897267"/>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5</a:t>
              </a:r>
            </a:p>
          </p:txBody>
        </p:sp>
        <p:sp>
          <p:nvSpPr>
            <p:cNvPr id="98" name="Text Box 4"/>
            <p:cNvSpPr txBox="1">
              <a:spLocks noChangeArrowheads="1"/>
            </p:cNvSpPr>
            <p:nvPr/>
          </p:nvSpPr>
          <p:spPr bwMode="auto">
            <a:xfrm>
              <a:off x="1938315" y="5054022"/>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8</a:t>
              </a:r>
            </a:p>
          </p:txBody>
        </p:sp>
        <p:sp>
          <p:nvSpPr>
            <p:cNvPr id="99" name="Text Box 3"/>
            <p:cNvSpPr txBox="1">
              <a:spLocks noChangeArrowheads="1"/>
            </p:cNvSpPr>
            <p:nvPr/>
          </p:nvSpPr>
          <p:spPr bwMode="auto">
            <a:xfrm>
              <a:off x="2907905" y="4961837"/>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3</a:t>
              </a:r>
            </a:p>
          </p:txBody>
        </p:sp>
        <p:sp>
          <p:nvSpPr>
            <p:cNvPr id="100" name="Text Box 2"/>
            <p:cNvSpPr txBox="1">
              <a:spLocks noChangeArrowheads="1"/>
            </p:cNvSpPr>
            <p:nvPr/>
          </p:nvSpPr>
          <p:spPr bwMode="auto">
            <a:xfrm>
              <a:off x="3580163" y="5388800"/>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6</a:t>
              </a:r>
            </a:p>
          </p:txBody>
        </p:sp>
        <p:sp>
          <p:nvSpPr>
            <p:cNvPr id="101" name="Text Box 2"/>
            <p:cNvSpPr txBox="1">
              <a:spLocks noChangeArrowheads="1"/>
            </p:cNvSpPr>
            <p:nvPr/>
          </p:nvSpPr>
          <p:spPr bwMode="auto">
            <a:xfrm>
              <a:off x="1900802" y="6715148"/>
              <a:ext cx="2275186" cy="31487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c</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）一个带权有向图</a:t>
              </a:r>
            </a:p>
          </p:txBody>
        </p:sp>
      </p:grpSp>
      <p:sp>
        <p:nvSpPr>
          <p:cNvPr id="103" name="右箭头 102"/>
          <p:cNvSpPr/>
          <p:nvPr/>
        </p:nvSpPr>
        <p:spPr>
          <a:xfrm>
            <a:off x="3857620" y="2643182"/>
            <a:ext cx="357190"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04" name="Oval 11"/>
          <p:cNvSpPr>
            <a:spLocks noChangeArrowheads="1"/>
          </p:cNvSpPr>
          <p:nvPr/>
        </p:nvSpPr>
        <p:spPr bwMode="auto">
          <a:xfrm>
            <a:off x="785786" y="428604"/>
            <a:ext cx="857256" cy="785818"/>
          </a:xfrm>
          <a:prstGeom prst="ellipse">
            <a:avLst/>
          </a:prstGeom>
          <a:gradFill rotWithShape="0">
            <a:gsLst>
              <a:gs pos="0">
                <a:srgbClr val="9CE6DD"/>
              </a:gs>
              <a:gs pos="100000">
                <a:srgbClr val="9CE6DD">
                  <a:gamma/>
                  <a:shade val="36078"/>
                  <a:invGamma/>
                </a:srgbClr>
              </a:gs>
            </a:gsLst>
            <a:path path="rect">
              <a:fillToRect r="100000" b="100000"/>
            </a:path>
          </a:gradFill>
          <a:ln w="12700">
            <a:solidFill>
              <a:srgbClr val="000000"/>
            </a:solidFill>
            <a:round/>
            <a:headEnd/>
            <a:tailEnd/>
          </a:ln>
          <a:effectLst/>
        </p:spPr>
        <p:txBody>
          <a:bodyPr wrap="none" anchor="ctr"/>
          <a:lstStyle/>
          <a:p>
            <a:pPr algn="ctr" latinLnBrk="1"/>
            <a:r>
              <a:rPr kumimoji="1" lang="zh-CN" altLang="en-US" sz="1800" b="1">
                <a:solidFill>
                  <a:schemeClr val="bg1"/>
                </a:solidFill>
                <a:latin typeface="微软雅黑" pitchFamily="34" charset="-122"/>
                <a:ea typeface="微软雅黑" pitchFamily="34" charset="-122"/>
              </a:rPr>
              <a:t>扩展</a:t>
            </a:r>
            <a:endParaRPr kumimoji="1" lang="en-US" altLang="ko-KR" sz="1800" b="1">
              <a:solidFill>
                <a:schemeClr val="bg1"/>
              </a:solidFill>
              <a:latin typeface="微软雅黑" pitchFamily="34" charset="-122"/>
              <a:ea typeface="微软雅黑" pitchFamily="34" charset="-122"/>
            </a:endParaRPr>
          </a:p>
        </p:txBody>
      </p:sp>
      <p:sp>
        <p:nvSpPr>
          <p:cNvPr id="105" name="TextBox 104"/>
          <p:cNvSpPr txBox="1"/>
          <p:nvPr/>
        </p:nvSpPr>
        <p:spPr>
          <a:xfrm>
            <a:off x="2000232" y="4714884"/>
            <a:ext cx="4155944" cy="400110"/>
          </a:xfrm>
          <a:prstGeom prst="rect">
            <a:avLst/>
          </a:prstGeom>
          <a:noFill/>
        </p:spPr>
        <p:txBody>
          <a:bodyPr wrap="square" rtlCol="0">
            <a:spAutoFit/>
          </a:bodyPr>
          <a:lstStyle/>
          <a:p>
            <a:pPr algn="l">
              <a:lnSpc>
                <a:spcPct val="100000"/>
              </a:lnSpc>
              <a:spcBef>
                <a:spcPts val="0"/>
              </a:spcBef>
            </a:pPr>
            <a:r>
              <a:rPr lang="zh-CN" altLang="en-US" sz="2000" dirty="0">
                <a:solidFill>
                  <a:srgbClr val="FF0000"/>
                </a:solidFill>
                <a:latin typeface="Consolas" pitchFamily="49" charset="0"/>
                <a:ea typeface="仿宋" pitchFamily="49" charset="-122"/>
                <a:cs typeface="Consolas" pitchFamily="49" charset="0"/>
                <a:sym typeface="Wingdings"/>
              </a:rPr>
              <a:t> </a:t>
            </a:r>
            <a:r>
              <a:rPr lang="zh-CN" altLang="en-US" sz="2000" dirty="0">
                <a:solidFill>
                  <a:srgbClr val="FF0000"/>
                </a:solidFill>
                <a:latin typeface="Consolas" pitchFamily="49" charset="0"/>
                <a:ea typeface="仿宋" pitchFamily="49" charset="-122"/>
                <a:cs typeface="Consolas" pitchFamily="49" charset="0"/>
              </a:rPr>
              <a:t>方便查找每个顶点的入边</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251520" y="2060848"/>
            <a:ext cx="8784976" cy="242513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342900" indent="-342900" algn="l">
              <a:lnSpc>
                <a:spcPct val="150000"/>
              </a:lnSpc>
              <a:spcBef>
                <a:spcPts val="1200"/>
              </a:spcBef>
              <a:buBlip>
                <a:blip r:embed="rId2"/>
              </a:buBlip>
            </a:pPr>
            <a:r>
              <a:rPr lang="zh-CN" altLang="zh-CN" sz="2200" dirty="0">
                <a:solidFill>
                  <a:srgbClr val="FF0000"/>
                </a:solidFill>
                <a:latin typeface="Consolas" pitchFamily="49" charset="0"/>
                <a:ea typeface="仿宋" pitchFamily="49" charset="-122"/>
                <a:cs typeface="Consolas" pitchFamily="49" charset="0"/>
              </a:rPr>
              <a:t>图</a:t>
            </a:r>
            <a:r>
              <a:rPr lang="en-US" altLang="zh-CN" sz="2200" dirty="0">
                <a:solidFill>
                  <a:srgbClr val="FF0000"/>
                </a:solidFill>
                <a:latin typeface="Consolas" pitchFamily="49" charset="0"/>
                <a:ea typeface="仿宋" pitchFamily="49" charset="-122"/>
                <a:cs typeface="Consolas" pitchFamily="49" charset="0"/>
              </a:rPr>
              <a:t>G</a:t>
            </a:r>
            <a:r>
              <a:rPr lang="zh-CN" altLang="zh-CN" sz="2200" dirty="0">
                <a:solidFill>
                  <a:srgbClr val="FF0000"/>
                </a:solidFill>
                <a:latin typeface="Consolas" pitchFamily="49" charset="0"/>
                <a:ea typeface="仿宋" pitchFamily="49" charset="-122"/>
                <a:cs typeface="Consolas" pitchFamily="49" charset="0"/>
              </a:rPr>
              <a:t>（</a:t>
            </a:r>
            <a:r>
              <a:rPr lang="en-US" altLang="zh-CN" sz="2200" dirty="0">
                <a:solidFill>
                  <a:srgbClr val="FF0000"/>
                </a:solidFill>
                <a:latin typeface="Consolas" pitchFamily="49" charset="0"/>
                <a:ea typeface="仿宋" pitchFamily="49" charset="-122"/>
                <a:cs typeface="Consolas" pitchFamily="49" charset="0"/>
              </a:rPr>
              <a:t>Graph</a:t>
            </a:r>
            <a:r>
              <a:rPr lang="zh-CN" altLang="zh-CN" sz="2200" dirty="0">
                <a:solidFill>
                  <a:srgbClr val="FF0000"/>
                </a:solidFill>
                <a:latin typeface="Consolas" pitchFamily="49" charset="0"/>
                <a:ea typeface="仿宋" pitchFamily="49" charset="-122"/>
                <a:cs typeface="Consolas" pitchFamily="49" charset="0"/>
              </a:rPr>
              <a:t>）</a:t>
            </a:r>
            <a:r>
              <a:rPr lang="zh-CN" altLang="zh-CN" sz="2200" dirty="0">
                <a:solidFill>
                  <a:srgbClr val="0000FF"/>
                </a:solidFill>
                <a:latin typeface="Consolas" pitchFamily="49" charset="0"/>
                <a:ea typeface="仿宋" pitchFamily="49" charset="-122"/>
                <a:cs typeface="Consolas" pitchFamily="49" charset="0"/>
              </a:rPr>
              <a:t>由两个集合</a:t>
            </a:r>
            <a:r>
              <a:rPr lang="en-US" altLang="zh-CN" sz="2200" dirty="0">
                <a:solidFill>
                  <a:srgbClr val="0000FF"/>
                </a:solidFill>
                <a:latin typeface="Consolas" pitchFamily="49" charset="0"/>
                <a:ea typeface="仿宋" pitchFamily="49" charset="-122"/>
                <a:cs typeface="Consolas" pitchFamily="49" charset="0"/>
              </a:rPr>
              <a:t>V</a:t>
            </a:r>
            <a:r>
              <a:rPr lang="zh-CN" altLang="zh-CN" sz="2200" dirty="0">
                <a:solidFill>
                  <a:srgbClr val="0000FF"/>
                </a:solidFill>
                <a:latin typeface="Consolas" pitchFamily="49" charset="0"/>
                <a:ea typeface="仿宋" pitchFamily="49" charset="-122"/>
                <a:cs typeface="Consolas" pitchFamily="49" charset="0"/>
              </a:rPr>
              <a:t>（</a:t>
            </a:r>
            <a:r>
              <a:rPr lang="zh-CN" altLang="en-US" sz="2200" dirty="0">
                <a:solidFill>
                  <a:srgbClr val="0000FF"/>
                </a:solidFill>
                <a:latin typeface="Consolas" pitchFamily="49" charset="0"/>
                <a:ea typeface="仿宋" pitchFamily="49" charset="-122"/>
                <a:cs typeface="Consolas" pitchFamily="49" charset="0"/>
              </a:rPr>
              <a:t>顶点，</a:t>
            </a:r>
            <a:r>
              <a:rPr lang="en-US" altLang="zh-CN" sz="2200" dirty="0">
                <a:solidFill>
                  <a:srgbClr val="0000FF"/>
                </a:solidFill>
                <a:latin typeface="Consolas" pitchFamily="49" charset="0"/>
                <a:ea typeface="仿宋" pitchFamily="49" charset="-122"/>
                <a:cs typeface="Consolas" pitchFamily="49" charset="0"/>
              </a:rPr>
              <a:t>Vertex</a:t>
            </a:r>
            <a:r>
              <a:rPr lang="zh-CN" altLang="zh-CN" sz="2200" dirty="0">
                <a:solidFill>
                  <a:srgbClr val="0000FF"/>
                </a:solidFill>
                <a:latin typeface="Consolas" pitchFamily="49" charset="0"/>
                <a:ea typeface="仿宋" pitchFamily="49" charset="-122"/>
                <a:cs typeface="Consolas" pitchFamily="49" charset="0"/>
              </a:rPr>
              <a:t>）和</a:t>
            </a:r>
            <a:r>
              <a:rPr lang="en-US" altLang="zh-CN" sz="2200" dirty="0">
                <a:solidFill>
                  <a:srgbClr val="0000FF"/>
                </a:solidFill>
                <a:latin typeface="Consolas" pitchFamily="49" charset="0"/>
                <a:ea typeface="仿宋" pitchFamily="49" charset="-122"/>
                <a:cs typeface="Consolas" pitchFamily="49" charset="0"/>
              </a:rPr>
              <a:t>E</a:t>
            </a:r>
            <a:r>
              <a:rPr lang="zh-CN" altLang="zh-CN" sz="2200" dirty="0">
                <a:solidFill>
                  <a:srgbClr val="0000FF"/>
                </a:solidFill>
                <a:latin typeface="Consolas" pitchFamily="49" charset="0"/>
                <a:ea typeface="仿宋" pitchFamily="49" charset="-122"/>
                <a:cs typeface="Consolas" pitchFamily="49" charset="0"/>
              </a:rPr>
              <a:t>（</a:t>
            </a:r>
            <a:r>
              <a:rPr lang="zh-CN" altLang="en-US" sz="2200" dirty="0">
                <a:solidFill>
                  <a:srgbClr val="0000FF"/>
                </a:solidFill>
                <a:latin typeface="Consolas" pitchFamily="49" charset="0"/>
                <a:ea typeface="仿宋" pitchFamily="49" charset="-122"/>
                <a:cs typeface="Consolas" pitchFamily="49" charset="0"/>
              </a:rPr>
              <a:t>边，</a:t>
            </a:r>
            <a:r>
              <a:rPr lang="en-US" altLang="zh-CN" sz="2200" dirty="0">
                <a:solidFill>
                  <a:srgbClr val="0000FF"/>
                </a:solidFill>
                <a:latin typeface="Consolas" pitchFamily="49" charset="0"/>
                <a:ea typeface="仿宋" pitchFamily="49" charset="-122"/>
                <a:cs typeface="Consolas" pitchFamily="49" charset="0"/>
              </a:rPr>
              <a:t>Edge</a:t>
            </a:r>
            <a:r>
              <a:rPr lang="zh-CN" altLang="zh-CN" sz="2200" dirty="0">
                <a:solidFill>
                  <a:srgbClr val="0000FF"/>
                </a:solidFill>
                <a:latin typeface="Consolas" pitchFamily="49" charset="0"/>
                <a:ea typeface="仿宋" pitchFamily="49" charset="-122"/>
                <a:cs typeface="Consolas" pitchFamily="49" charset="0"/>
              </a:rPr>
              <a:t>）组成，记为</a:t>
            </a:r>
            <a:r>
              <a:rPr lang="en-US" altLang="zh-CN" sz="2200" dirty="0">
                <a:solidFill>
                  <a:srgbClr val="0000FF"/>
                </a:solidFill>
                <a:latin typeface="Consolas" pitchFamily="49" charset="0"/>
                <a:ea typeface="仿宋" pitchFamily="49" charset="-122"/>
                <a:cs typeface="Consolas" pitchFamily="49" charset="0"/>
              </a:rPr>
              <a:t>G=(V</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E)</a:t>
            </a:r>
            <a:r>
              <a:rPr lang="zh-CN" altLang="en-US" sz="2200" dirty="0">
                <a:solidFill>
                  <a:srgbClr val="0000FF"/>
                </a:solidFill>
                <a:latin typeface="Consolas" pitchFamily="49" charset="0"/>
                <a:ea typeface="仿宋" pitchFamily="49" charset="-122"/>
                <a:cs typeface="Consolas" pitchFamily="49" charset="0"/>
              </a:rPr>
              <a:t>。</a:t>
            </a:r>
            <a:endParaRPr lang="en-US" altLang="zh-CN" sz="22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1200"/>
              </a:spcBef>
              <a:buBlip>
                <a:blip r:embed="rId2"/>
              </a:buBlip>
            </a:pPr>
            <a:r>
              <a:rPr lang="en-US" altLang="zh-CN" sz="2200" dirty="0">
                <a:solidFill>
                  <a:srgbClr val="0000FF"/>
                </a:solidFill>
                <a:latin typeface="Consolas" pitchFamily="49" charset="0"/>
                <a:ea typeface="仿宋" pitchFamily="49" charset="-122"/>
                <a:cs typeface="Consolas" pitchFamily="49" charset="0"/>
              </a:rPr>
              <a:t>V</a:t>
            </a:r>
            <a:r>
              <a:rPr lang="zh-CN" altLang="zh-CN" sz="2200" dirty="0">
                <a:solidFill>
                  <a:srgbClr val="0000FF"/>
                </a:solidFill>
                <a:latin typeface="Consolas" pitchFamily="49" charset="0"/>
                <a:ea typeface="仿宋" pitchFamily="49" charset="-122"/>
                <a:cs typeface="Consolas" pitchFamily="49" charset="0"/>
              </a:rPr>
              <a:t>是顶点的有限集合，记为</a:t>
            </a:r>
            <a:r>
              <a:rPr lang="en-US" altLang="zh-CN" sz="2200" dirty="0">
                <a:solidFill>
                  <a:srgbClr val="0000FF"/>
                </a:solidFill>
                <a:latin typeface="Consolas" pitchFamily="49" charset="0"/>
                <a:ea typeface="仿宋" pitchFamily="49" charset="-122"/>
                <a:cs typeface="Consolas" pitchFamily="49" charset="0"/>
              </a:rPr>
              <a:t>V(G)</a:t>
            </a:r>
            <a:r>
              <a:rPr lang="zh-CN" altLang="en-US" sz="2200" dirty="0">
                <a:solidFill>
                  <a:srgbClr val="0000FF"/>
                </a:solidFill>
                <a:latin typeface="Consolas" pitchFamily="49" charset="0"/>
                <a:ea typeface="仿宋" pitchFamily="49" charset="-122"/>
                <a:cs typeface="Consolas" pitchFamily="49" charset="0"/>
              </a:rPr>
              <a:t>。</a:t>
            </a:r>
            <a:endParaRPr lang="en-US" altLang="zh-CN" sz="22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1200"/>
              </a:spcBef>
              <a:buBlip>
                <a:blip r:embed="rId2"/>
              </a:buBlip>
            </a:pPr>
            <a:r>
              <a:rPr lang="en-US" altLang="zh-CN" sz="2200" dirty="0">
                <a:solidFill>
                  <a:srgbClr val="0000FF"/>
                </a:solidFill>
                <a:latin typeface="Consolas" pitchFamily="49" charset="0"/>
                <a:ea typeface="仿宋" pitchFamily="49" charset="-122"/>
                <a:cs typeface="Consolas" pitchFamily="49" charset="0"/>
              </a:rPr>
              <a:t>E</a:t>
            </a:r>
            <a:r>
              <a:rPr lang="zh-CN" altLang="zh-CN" sz="2200" dirty="0">
                <a:solidFill>
                  <a:srgbClr val="0000FF"/>
                </a:solidFill>
                <a:latin typeface="Consolas" pitchFamily="49" charset="0"/>
                <a:ea typeface="仿宋" pitchFamily="49" charset="-122"/>
                <a:cs typeface="Consolas" pitchFamily="49" charset="0"/>
              </a:rPr>
              <a:t>是连接</a:t>
            </a:r>
            <a:r>
              <a:rPr lang="en-US" altLang="zh-CN" sz="2200" dirty="0">
                <a:solidFill>
                  <a:srgbClr val="0000FF"/>
                </a:solidFill>
                <a:latin typeface="Consolas" pitchFamily="49" charset="0"/>
                <a:ea typeface="仿宋" pitchFamily="49" charset="-122"/>
                <a:cs typeface="Consolas" pitchFamily="49" charset="0"/>
              </a:rPr>
              <a:t>V</a:t>
            </a:r>
            <a:r>
              <a:rPr lang="zh-CN" altLang="zh-CN" sz="2200" dirty="0">
                <a:solidFill>
                  <a:srgbClr val="0000FF"/>
                </a:solidFill>
                <a:latin typeface="Consolas" pitchFamily="49" charset="0"/>
                <a:ea typeface="仿宋" pitchFamily="49" charset="-122"/>
                <a:cs typeface="Consolas" pitchFamily="49" charset="0"/>
              </a:rPr>
              <a:t>中两个不同顶点（顶点对）的边的有限集合，记为</a:t>
            </a:r>
            <a:r>
              <a:rPr lang="en-US" altLang="zh-CN" sz="2200" dirty="0">
                <a:solidFill>
                  <a:srgbClr val="0000FF"/>
                </a:solidFill>
                <a:latin typeface="Consolas" pitchFamily="49" charset="0"/>
                <a:ea typeface="仿宋" pitchFamily="49" charset="-122"/>
                <a:cs typeface="Consolas" pitchFamily="49" charset="0"/>
              </a:rPr>
              <a:t>E(G)</a:t>
            </a:r>
            <a:r>
              <a:rPr lang="zh-CN" altLang="zh-CN" sz="2200" dirty="0">
                <a:solidFill>
                  <a:srgbClr val="0000FF"/>
                </a:solidFill>
                <a:latin typeface="Consolas" pitchFamily="49" charset="0"/>
                <a:ea typeface="仿宋" pitchFamily="49" charset="-122"/>
                <a:cs typeface="Consolas" pitchFamily="49" charset="0"/>
              </a:rPr>
              <a:t>。</a:t>
            </a:r>
          </a:p>
        </p:txBody>
      </p:sp>
      <p:sp>
        <p:nvSpPr>
          <p:cNvPr id="24" name="TextBox 23"/>
          <p:cNvSpPr txBox="1"/>
          <p:nvPr/>
        </p:nvSpPr>
        <p:spPr>
          <a:xfrm>
            <a:off x="179512" y="1052736"/>
            <a:ext cx="2928958"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z="2800">
                <a:latin typeface="Consolas" pitchFamily="49" charset="0"/>
                <a:ea typeface="微软雅黑" pitchFamily="34" charset="-122"/>
                <a:cs typeface="Consolas" pitchFamily="49" charset="0"/>
              </a:rPr>
              <a:t>8.1.1 </a:t>
            </a:r>
            <a:r>
              <a:rPr lang="zh-CN" altLang="zh-CN" sz="2800">
                <a:latin typeface="Consolas" pitchFamily="49" charset="0"/>
                <a:ea typeface="微软雅黑" pitchFamily="34" charset="-122"/>
                <a:cs typeface="Consolas" pitchFamily="49" charset="0"/>
              </a:rPr>
              <a:t>图的定义</a:t>
            </a:r>
            <a:endParaRPr lang="zh-CN" altLang="zh-CN" sz="280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15" name="TextBox 14"/>
          <p:cNvSpPr txBox="1"/>
          <p:nvPr/>
        </p:nvSpPr>
        <p:spPr>
          <a:xfrm>
            <a:off x="2627784" y="138399"/>
            <a:ext cx="4176464"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36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8.1 </a:t>
            </a:r>
            <a:r>
              <a:rPr lang="zh-CN" altLang="zh-CN" sz="36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图的基本概念</a:t>
            </a:r>
            <a:endParaRPr lang="zh-CN" altLang="en-US" sz="36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96968"/>
            <a:ext cx="4143404"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2. </a:t>
            </a:r>
            <a:r>
              <a:rPr lang="zh-CN" altLang="zh-CN" sz="2000">
                <a:latin typeface="Consolas" pitchFamily="49" charset="0"/>
                <a:ea typeface="微软雅黑" pitchFamily="34" charset="-122"/>
                <a:cs typeface="Consolas" pitchFamily="49" charset="0"/>
              </a:rPr>
              <a:t>图基本运算在邻接表中的实现</a:t>
            </a:r>
            <a:endParaRPr lang="zh-CN" altLang="zh-CN" sz="2000">
              <a:solidFill>
                <a:schemeClr val="bg1"/>
              </a:solidFill>
              <a:latin typeface="Consolas" pitchFamily="49" charset="0"/>
              <a:ea typeface="微软雅黑" pitchFamily="34" charset="-122"/>
              <a:cs typeface="Consolas" pitchFamily="49" charset="0"/>
            </a:endParaRPr>
          </a:p>
        </p:txBody>
      </p:sp>
      <p:sp>
        <p:nvSpPr>
          <p:cNvPr id="25" name="Text Box 3"/>
          <p:cNvSpPr txBox="1">
            <a:spLocks noChangeArrowheads="1"/>
          </p:cNvSpPr>
          <p:nvPr/>
        </p:nvSpPr>
        <p:spPr bwMode="auto">
          <a:xfrm>
            <a:off x="124101" y="653519"/>
            <a:ext cx="3714776" cy="461665"/>
          </a:xfrm>
          <a:prstGeom prst="rect">
            <a:avLst/>
          </a:prstGeom>
          <a:noFill/>
          <a:ln w="9525">
            <a:noFill/>
            <a:miter lim="800000"/>
            <a:headEnd/>
            <a:tailEnd/>
          </a:ln>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zh-CN" spc="50" dirty="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a:t>
            </a:r>
            <a:r>
              <a:rPr lang="en-US" altLang="zh-CN" spc="50" dirty="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1</a:t>
            </a:r>
            <a:r>
              <a:rPr lang="zh-CN" altLang="zh-CN" spc="50" dirty="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）创建图的邻接</a:t>
            </a:r>
            <a:r>
              <a:rPr lang="zh-CN" altLang="en-US" spc="50" dirty="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表</a:t>
            </a:r>
            <a:endParaRPr lang="zh-CN" altLang="zh-CN" spc="50" dirty="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endParaRPr>
          </a:p>
        </p:txBody>
      </p:sp>
      <p:sp>
        <p:nvSpPr>
          <p:cNvPr id="26" name="TextBox 25"/>
          <p:cNvSpPr txBox="1"/>
          <p:nvPr/>
        </p:nvSpPr>
        <p:spPr>
          <a:xfrm>
            <a:off x="494293" y="1256630"/>
            <a:ext cx="2108174" cy="1068736"/>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144000" tIns="72000" bIns="72000"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邻接矩阵数组</a:t>
            </a:r>
            <a:r>
              <a:rPr lang="en-US" altLang="zh-CN" sz="2000" i="1">
                <a:solidFill>
                  <a:srgbClr val="0000FF"/>
                </a:solidFill>
                <a:latin typeface="Consolas" pitchFamily="49" charset="0"/>
                <a:ea typeface="仿宋" pitchFamily="49" charset="-122"/>
                <a:cs typeface="Consolas" pitchFamily="49" charset="0"/>
              </a:rPr>
              <a:t>a</a:t>
            </a:r>
            <a:endParaRPr lang="en-US" altLang="zh-CN" sz="2000">
              <a:solidFill>
                <a:srgbClr val="0000FF"/>
              </a:solidFill>
              <a:latin typeface="Consolas" pitchFamily="49" charset="0"/>
              <a:ea typeface="仿宋" pitchFamily="49" charset="-122"/>
              <a:cs typeface="Consolas" pitchFamily="49" charset="0"/>
            </a:endParaRPr>
          </a:p>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顶点数</a:t>
            </a:r>
            <a:r>
              <a:rPr lang="en-US" altLang="zh-CN" sz="2000" i="1">
                <a:solidFill>
                  <a:srgbClr val="0000FF"/>
                </a:solidFill>
                <a:latin typeface="Consolas" pitchFamily="49" charset="0"/>
                <a:ea typeface="仿宋" pitchFamily="49" charset="-122"/>
                <a:cs typeface="Consolas" pitchFamily="49" charset="0"/>
              </a:rPr>
              <a:t>n</a:t>
            </a:r>
          </a:p>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边数</a:t>
            </a:r>
            <a:r>
              <a:rPr lang="en-US" altLang="zh-CN" sz="2000" i="1">
                <a:solidFill>
                  <a:srgbClr val="0000FF"/>
                </a:solidFill>
                <a:latin typeface="Consolas" pitchFamily="49" charset="0"/>
                <a:ea typeface="仿宋" pitchFamily="49" charset="-122"/>
                <a:cs typeface="Consolas" pitchFamily="49" charset="0"/>
              </a:rPr>
              <a:t>e</a:t>
            </a:r>
            <a:endParaRPr lang="zh-CN" altLang="en-US" sz="2000">
              <a:solidFill>
                <a:srgbClr val="0000FF"/>
              </a:solidFill>
              <a:latin typeface="Consolas" pitchFamily="49" charset="0"/>
              <a:ea typeface="仿宋" pitchFamily="49" charset="-122"/>
              <a:cs typeface="Consolas" pitchFamily="49" charset="0"/>
            </a:endParaRPr>
          </a:p>
        </p:txBody>
      </p:sp>
      <p:sp>
        <p:nvSpPr>
          <p:cNvPr id="27" name="TextBox 26"/>
          <p:cNvSpPr txBox="1"/>
          <p:nvPr/>
        </p:nvSpPr>
        <p:spPr>
          <a:xfrm>
            <a:off x="3393816" y="1549155"/>
            <a:ext cx="1428760" cy="40011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邻接</a:t>
            </a:r>
            <a:r>
              <a:rPr lang="zh-CN" altLang="en-US" sz="2000">
                <a:solidFill>
                  <a:srgbClr val="0000FF"/>
                </a:solidFill>
                <a:latin typeface="Consolas" pitchFamily="49" charset="0"/>
                <a:ea typeface="仿宋" pitchFamily="49" charset="-122"/>
                <a:cs typeface="Consolas" pitchFamily="49" charset="0"/>
              </a:rPr>
              <a:t>表</a:t>
            </a:r>
            <a:r>
              <a:rPr lang="en-US" altLang="zh-CN" sz="2000">
                <a:solidFill>
                  <a:srgbClr val="0000FF"/>
                </a:solidFill>
                <a:latin typeface="Consolas" pitchFamily="49" charset="0"/>
                <a:ea typeface="仿宋" pitchFamily="49" charset="-122"/>
                <a:cs typeface="Consolas" pitchFamily="49" charset="0"/>
              </a:rPr>
              <a:t>G</a:t>
            </a:r>
            <a:endParaRPr lang="zh-CN" altLang="en-US" sz="2000">
              <a:solidFill>
                <a:srgbClr val="0000FF"/>
              </a:solidFill>
              <a:latin typeface="Consolas" pitchFamily="49" charset="0"/>
              <a:ea typeface="仿宋" pitchFamily="49" charset="-122"/>
              <a:cs typeface="Consolas" pitchFamily="49" charset="0"/>
            </a:endParaRPr>
          </a:p>
        </p:txBody>
      </p:sp>
      <p:sp>
        <p:nvSpPr>
          <p:cNvPr id="28" name="TextBox 27"/>
          <p:cNvSpPr txBox="1"/>
          <p:nvPr/>
        </p:nvSpPr>
        <p:spPr>
          <a:xfrm>
            <a:off x="35496" y="2500306"/>
            <a:ext cx="9073008" cy="4436709"/>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public void </a:t>
            </a:r>
            <a:r>
              <a:rPr lang="en-US" altLang="zh-CN" sz="1800" dirty="0" err="1">
                <a:solidFill>
                  <a:srgbClr val="FF0000"/>
                </a:solidFill>
                <a:latin typeface="Consolas" pitchFamily="49" charset="0"/>
                <a:ea typeface="仿宋" pitchFamily="49" charset="-122"/>
                <a:cs typeface="Consolas" pitchFamily="49" charset="0"/>
              </a:rPr>
              <a:t>CreateAdjGraph</a:t>
            </a:r>
            <a:r>
              <a:rPr lang="en-US" altLang="zh-CN" sz="1800" dirty="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a,int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n,int</a:t>
            </a:r>
            <a:r>
              <a:rPr lang="en-US" altLang="zh-CN" sz="1800" dirty="0">
                <a:solidFill>
                  <a:srgbClr val="0000FF"/>
                </a:solidFill>
                <a:latin typeface="Consolas" pitchFamily="49" charset="0"/>
                <a:ea typeface="仿宋" pitchFamily="49" charset="-122"/>
                <a:cs typeface="Consolas" pitchFamily="49" charset="0"/>
              </a:rPr>
              <a:t> e)</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this.n</a:t>
            </a:r>
            <a:r>
              <a:rPr lang="en-US" altLang="zh-CN" sz="1800" dirty="0">
                <a:solidFill>
                  <a:srgbClr val="0000FF"/>
                </a:solidFill>
                <a:latin typeface="Consolas" pitchFamily="49" charset="0"/>
                <a:ea typeface="仿宋" pitchFamily="49" charset="-122"/>
                <a:cs typeface="Consolas" pitchFamily="49" charset="0"/>
              </a:rPr>
              <a:t>=n; </a:t>
            </a:r>
            <a:r>
              <a:rPr lang="en-US" altLang="zh-CN" sz="1800" dirty="0" err="1">
                <a:solidFill>
                  <a:srgbClr val="0000FF"/>
                </a:solidFill>
                <a:latin typeface="Consolas" pitchFamily="49" charset="0"/>
                <a:ea typeface="仿宋" pitchFamily="49" charset="-122"/>
                <a:cs typeface="Consolas" pitchFamily="49" charset="0"/>
              </a:rPr>
              <a:t>this.e</a:t>
            </a:r>
            <a:r>
              <a:rPr lang="en-US" altLang="zh-CN" sz="1800" dirty="0">
                <a:solidFill>
                  <a:srgbClr val="0000FF"/>
                </a:solidFill>
                <a:latin typeface="Consolas" pitchFamily="49" charset="0"/>
                <a:ea typeface="仿宋" pitchFamily="49" charset="-122"/>
                <a:cs typeface="Consolas" pitchFamily="49" charset="0"/>
              </a:rPr>
              <a:t>=e;			</a:t>
            </a:r>
            <a:r>
              <a:rPr lang="en-US" altLang="zh-CN" sz="1800" dirty="0">
                <a:solidFill>
                  <a:srgbClr val="006600"/>
                </a:solidFill>
                <a:latin typeface="Consolas" pitchFamily="49" charset="0"/>
                <a:ea typeface="仿宋" pitchFamily="49" charset="-122"/>
                <a:cs typeface="Consolas" pitchFamily="49" charset="0"/>
              </a:rPr>
              <a:t>   //</a:t>
            </a:r>
            <a:r>
              <a:rPr lang="zh-CN" altLang="zh-CN" sz="1800" dirty="0">
                <a:solidFill>
                  <a:srgbClr val="006600"/>
                </a:solidFill>
                <a:latin typeface="Consolas" pitchFamily="49" charset="0"/>
                <a:ea typeface="仿宋" pitchFamily="49" charset="-122"/>
                <a:cs typeface="Consolas" pitchFamily="49" charset="0"/>
              </a:rPr>
              <a:t>置顶点数和边数</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ArcNode</a:t>
            </a:r>
            <a:r>
              <a:rPr lang="en-US" altLang="zh-CN" sz="1800" dirty="0">
                <a:solidFill>
                  <a:srgbClr val="0000FF"/>
                </a:solidFill>
                <a:latin typeface="Consolas" pitchFamily="49" charset="0"/>
                <a:ea typeface="仿宋" pitchFamily="49" charset="-122"/>
                <a:cs typeface="Consolas" pitchFamily="49" charset="0"/>
              </a:rPr>
              <a:t> p;</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for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=0;i&lt;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所有头结点的指针置初值</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adjlist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firstarc</a:t>
            </a:r>
            <a:r>
              <a:rPr lang="en-US" altLang="zh-CN" sz="1800" dirty="0">
                <a:solidFill>
                  <a:srgbClr val="0000FF"/>
                </a:solidFill>
                <a:latin typeface="Consolas" pitchFamily="49" charset="0"/>
                <a:ea typeface="仿宋" pitchFamily="49" charset="-122"/>
                <a:cs typeface="Consolas" pitchFamily="49" charset="0"/>
              </a:rPr>
              <a:t>=null;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C00000"/>
                </a:solidFill>
                <a:latin typeface="Consolas" pitchFamily="49" charset="0"/>
                <a:ea typeface="仿宋" pitchFamily="49" charset="-122"/>
                <a:cs typeface="Consolas" pitchFamily="49" charset="0"/>
              </a:rPr>
              <a:t>for (int </a:t>
            </a:r>
            <a:r>
              <a:rPr lang="en-US" altLang="zh-CN" sz="1800" dirty="0" err="1">
                <a:solidFill>
                  <a:srgbClr val="C00000"/>
                </a:solidFill>
                <a:latin typeface="Consolas" pitchFamily="49" charset="0"/>
                <a:ea typeface="仿宋" pitchFamily="49" charset="-122"/>
                <a:cs typeface="Consolas" pitchFamily="49" charset="0"/>
              </a:rPr>
              <a:t>i</a:t>
            </a:r>
            <a:r>
              <a:rPr lang="en-US" altLang="zh-CN" sz="1800" dirty="0">
                <a:solidFill>
                  <a:srgbClr val="C00000"/>
                </a:solidFill>
                <a:latin typeface="Consolas" pitchFamily="49" charset="0"/>
                <a:ea typeface="仿宋" pitchFamily="49" charset="-122"/>
                <a:cs typeface="Consolas" pitchFamily="49" charset="0"/>
              </a:rPr>
              <a:t>=0;i&lt;</a:t>
            </a:r>
            <a:r>
              <a:rPr lang="en-US" altLang="zh-CN" sz="1800" dirty="0" err="1">
                <a:solidFill>
                  <a:srgbClr val="C00000"/>
                </a:solidFill>
                <a:latin typeface="Consolas" pitchFamily="49" charset="0"/>
                <a:ea typeface="仿宋" pitchFamily="49" charset="-122"/>
                <a:cs typeface="Consolas" pitchFamily="49" charset="0"/>
              </a:rPr>
              <a:t>n;i</a:t>
            </a:r>
            <a:r>
              <a:rPr lang="en-US" altLang="zh-CN" sz="1800" dirty="0">
                <a:solidFill>
                  <a:srgbClr val="C000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检查边数组</a:t>
            </a:r>
            <a:r>
              <a:rPr lang="en-US" altLang="zh-CN" sz="1800" dirty="0">
                <a:solidFill>
                  <a:srgbClr val="006600"/>
                </a:solidFill>
                <a:latin typeface="Consolas" pitchFamily="49" charset="0"/>
                <a:ea typeface="仿宋" pitchFamily="49" charset="-122"/>
                <a:cs typeface="Consolas" pitchFamily="49" charset="0"/>
              </a:rPr>
              <a:t>a</a:t>
            </a:r>
            <a:r>
              <a:rPr lang="zh-CN" altLang="zh-CN" sz="1800" dirty="0">
                <a:solidFill>
                  <a:srgbClr val="006600"/>
                </a:solidFill>
                <a:latin typeface="Consolas" pitchFamily="49" charset="0"/>
                <a:ea typeface="仿宋" pitchFamily="49" charset="-122"/>
                <a:cs typeface="Consolas" pitchFamily="49" charset="0"/>
              </a:rPr>
              <a:t>中每个元素</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C00000"/>
                </a:solidFill>
                <a:latin typeface="Consolas" pitchFamily="49" charset="0"/>
                <a:ea typeface="仿宋" pitchFamily="49" charset="-122"/>
                <a:cs typeface="Consolas" pitchFamily="49" charset="0"/>
              </a:rPr>
              <a:t>for (int j=n-1;j&gt;=0;j--)</a:t>
            </a:r>
            <a:endParaRPr lang="zh-CN" altLang="zh-CN" sz="1800" dirty="0">
              <a:solidFill>
                <a:srgbClr val="C00000"/>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a:solidFill>
                  <a:srgbClr val="FF00FF"/>
                </a:solidFill>
                <a:latin typeface="Consolas" pitchFamily="49" charset="0"/>
                <a:ea typeface="仿宋" pitchFamily="49" charset="-122"/>
                <a:cs typeface="Consolas" pitchFamily="49" charset="0"/>
              </a:rPr>
              <a:t>a[</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][j]!=0 &amp;&amp; a[</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][j]!=INF</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   //</a:t>
            </a:r>
            <a:r>
              <a:rPr lang="zh-CN" altLang="zh-CN" sz="1800" dirty="0">
                <a:solidFill>
                  <a:srgbClr val="006600"/>
                </a:solidFill>
                <a:latin typeface="Consolas" pitchFamily="49" charset="0"/>
                <a:ea typeface="仿宋" pitchFamily="49" charset="-122"/>
                <a:cs typeface="Consolas" pitchFamily="49" charset="0"/>
              </a:rPr>
              <a:t>存在一条边</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  p=new </a:t>
            </a:r>
            <a:r>
              <a:rPr lang="en-US" altLang="zh-CN" sz="1800" dirty="0" err="1">
                <a:solidFill>
                  <a:srgbClr val="0000FF"/>
                </a:solidFill>
                <a:latin typeface="Consolas" pitchFamily="49" charset="0"/>
                <a:ea typeface="仿宋" pitchFamily="49" charset="-122"/>
                <a:cs typeface="Consolas" pitchFamily="49" charset="0"/>
              </a:rPr>
              <a:t>ArcNode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创建一个边结点</a:t>
            </a:r>
            <a:r>
              <a:rPr lang="en-US" altLang="zh-CN" sz="1800" dirty="0">
                <a:solidFill>
                  <a:srgbClr val="006600"/>
                </a:solidFill>
                <a:latin typeface="Consolas" pitchFamily="49" charset="0"/>
                <a:ea typeface="仿宋" pitchFamily="49" charset="-122"/>
                <a:cs typeface="Consolas" pitchFamily="49" charset="0"/>
              </a:rPr>
              <a:t>p</a:t>
            </a:r>
            <a:endParaRPr lang="zh-CN" altLang="zh-CN" sz="1800" dirty="0">
              <a:solidFill>
                <a:srgbClr val="006600"/>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p.adjvex</a:t>
            </a:r>
            <a:r>
              <a:rPr lang="en-US" altLang="zh-CN" sz="1800" dirty="0">
                <a:solidFill>
                  <a:srgbClr val="0000FF"/>
                </a:solidFill>
                <a:latin typeface="Consolas" pitchFamily="49" charset="0"/>
                <a:ea typeface="仿宋" pitchFamily="49" charset="-122"/>
                <a:cs typeface="Consolas" pitchFamily="49" charset="0"/>
              </a:rPr>
              <a:t>=j; </a:t>
            </a:r>
            <a:r>
              <a:rPr lang="en-US" altLang="zh-CN" sz="1800" dirty="0" err="1">
                <a:solidFill>
                  <a:srgbClr val="0000FF"/>
                </a:solidFill>
                <a:latin typeface="Consolas" pitchFamily="49" charset="0"/>
                <a:ea typeface="仿宋" pitchFamily="49" charset="-122"/>
                <a:cs typeface="Consolas" pitchFamily="49" charset="0"/>
              </a:rPr>
              <a:t>p.weight</a:t>
            </a:r>
            <a:r>
              <a:rPr lang="en-US" altLang="zh-CN" sz="1800" dirty="0">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][j]; </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p.nextarc</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adjlist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firstarc</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采用</a:t>
            </a:r>
            <a:r>
              <a:rPr lang="zh-CN" altLang="zh-CN" sz="1800" dirty="0">
                <a:solidFill>
                  <a:srgbClr val="C00000"/>
                </a:solidFill>
                <a:latin typeface="Consolas" pitchFamily="49" charset="0"/>
                <a:ea typeface="仿宋" pitchFamily="49" charset="-122"/>
                <a:cs typeface="Consolas" pitchFamily="49" charset="0"/>
              </a:rPr>
              <a:t>头插法</a:t>
            </a:r>
            <a:r>
              <a:rPr lang="zh-CN" altLang="zh-CN" sz="1800" dirty="0">
                <a:solidFill>
                  <a:srgbClr val="006600"/>
                </a:solidFill>
                <a:latin typeface="Consolas" pitchFamily="49" charset="0"/>
                <a:ea typeface="仿宋" pitchFamily="49" charset="-122"/>
                <a:cs typeface="Consolas" pitchFamily="49" charset="0"/>
              </a:rPr>
              <a:t>插入</a:t>
            </a:r>
            <a:r>
              <a:rPr lang="en-US" altLang="zh-CN" sz="1800" dirty="0">
                <a:solidFill>
                  <a:srgbClr val="006600"/>
                </a:solidFill>
                <a:latin typeface="Consolas" pitchFamily="49" charset="0"/>
                <a:ea typeface="仿宋" pitchFamily="49" charset="-122"/>
                <a:cs typeface="Consolas" pitchFamily="49" charset="0"/>
              </a:rPr>
              <a:t>p</a:t>
            </a:r>
            <a:endParaRPr lang="zh-CN" altLang="zh-CN" sz="1800" dirty="0">
              <a:solidFill>
                <a:srgbClr val="006600"/>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adjlist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firstarc</a:t>
            </a:r>
            <a:r>
              <a:rPr lang="en-US" altLang="zh-CN" sz="1800" dirty="0">
                <a:solidFill>
                  <a:srgbClr val="0000FF"/>
                </a:solidFill>
                <a:latin typeface="Consolas" pitchFamily="49" charset="0"/>
                <a:ea typeface="仿宋" pitchFamily="49" charset="-122"/>
                <a:cs typeface="Consolas" pitchFamily="49" charset="0"/>
              </a:rPr>
              <a:t>=p;</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29" name="右箭头 28"/>
          <p:cNvSpPr/>
          <p:nvPr/>
        </p:nvSpPr>
        <p:spPr>
          <a:xfrm>
            <a:off x="2714612" y="1643050"/>
            <a:ext cx="571504"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46" name="组合 45"/>
          <p:cNvGrpSpPr/>
          <p:nvPr/>
        </p:nvGrpSpPr>
        <p:grpSpPr>
          <a:xfrm>
            <a:off x="6983189" y="462883"/>
            <a:ext cx="1089273" cy="894415"/>
            <a:chOff x="6572264" y="214290"/>
            <a:chExt cx="1089273" cy="894415"/>
          </a:xfrm>
        </p:grpSpPr>
        <p:sp>
          <p:nvSpPr>
            <p:cNvPr id="39" name="Text Box 30"/>
            <p:cNvSpPr txBox="1">
              <a:spLocks noChangeArrowheads="1"/>
            </p:cNvSpPr>
            <p:nvPr/>
          </p:nvSpPr>
          <p:spPr bwMode="auto">
            <a:xfrm>
              <a:off x="6572264" y="795357"/>
              <a:ext cx="366571" cy="31334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1">
                  <a:solidFill>
                    <a:srgbClr val="0000FF"/>
                  </a:solidFill>
                  <a:latin typeface="Consolas" pitchFamily="49" charset="0"/>
                  <a:ea typeface="仿宋" pitchFamily="49" charset="-122"/>
                  <a:cs typeface="Consolas" pitchFamily="49" charset="0"/>
                </a:rPr>
                <a:t>j</a:t>
              </a:r>
              <a:endPar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0" name="Text Box 29"/>
            <p:cNvSpPr txBox="1">
              <a:spLocks noChangeArrowheads="1"/>
            </p:cNvSpPr>
            <p:nvPr/>
          </p:nvSpPr>
          <p:spPr bwMode="auto">
            <a:xfrm>
              <a:off x="6938836" y="795357"/>
              <a:ext cx="365411" cy="31334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1" name="Text Box 16"/>
            <p:cNvSpPr txBox="1">
              <a:spLocks noChangeArrowheads="1"/>
            </p:cNvSpPr>
            <p:nvPr/>
          </p:nvSpPr>
          <p:spPr bwMode="auto">
            <a:xfrm>
              <a:off x="7296126" y="795357"/>
              <a:ext cx="365411" cy="31334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cxnSp>
          <p:nvCxnSpPr>
            <p:cNvPr id="42" name="直接箭头连接符 41"/>
            <p:cNvCxnSpPr/>
            <p:nvPr/>
          </p:nvCxnSpPr>
          <p:spPr>
            <a:xfrm rot="16200000" flipH="1">
              <a:off x="6768562" y="547903"/>
              <a:ext cx="285752" cy="21431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3" name="TextBox 42"/>
            <p:cNvSpPr txBox="1"/>
            <p:nvPr/>
          </p:nvSpPr>
          <p:spPr>
            <a:xfrm>
              <a:off x="6589967" y="214290"/>
              <a:ext cx="285752" cy="369332"/>
            </a:xfrm>
            <a:prstGeom prst="rect">
              <a:avLst/>
            </a:prstGeom>
            <a:noFill/>
          </p:spPr>
          <p:txBody>
            <a:bodyPr wrap="square" rtlCol="0">
              <a:spAutoFit/>
            </a:bodyPr>
            <a:lstStyle/>
            <a:p>
              <a:pPr algn="l">
                <a:lnSpc>
                  <a:spcPct val="100000"/>
                </a:lnSpc>
                <a:spcBef>
                  <a:spcPts val="0"/>
                </a:spcBef>
              </a:pPr>
              <a:r>
                <a:rPr lang="en-US" altLang="zh-CN" sz="1800" i="1">
                  <a:solidFill>
                    <a:srgbClr val="0000FF"/>
                  </a:solidFill>
                  <a:latin typeface="Consolas" pitchFamily="49" charset="0"/>
                  <a:ea typeface="仿宋" pitchFamily="49" charset="-122"/>
                  <a:cs typeface="Consolas" pitchFamily="49" charset="0"/>
                </a:rPr>
                <a:t>p</a:t>
              </a:r>
              <a:endParaRPr lang="zh-CN" altLang="en-US" sz="1800" i="1">
                <a:solidFill>
                  <a:srgbClr val="0000FF"/>
                </a:solidFill>
                <a:latin typeface="Consolas" pitchFamily="49" charset="0"/>
                <a:ea typeface="仿宋" pitchFamily="49" charset="-122"/>
                <a:cs typeface="Consolas" pitchFamily="49" charset="0"/>
              </a:endParaRPr>
            </a:p>
          </p:txBody>
        </p:sp>
      </p:grpSp>
      <p:grpSp>
        <p:nvGrpSpPr>
          <p:cNvPr id="48" name="组合 47"/>
          <p:cNvGrpSpPr/>
          <p:nvPr/>
        </p:nvGrpSpPr>
        <p:grpSpPr>
          <a:xfrm>
            <a:off x="5572132" y="1596370"/>
            <a:ext cx="2357454" cy="416012"/>
            <a:chOff x="5572132" y="1596370"/>
            <a:chExt cx="2357454" cy="416012"/>
          </a:xfrm>
        </p:grpSpPr>
        <p:sp>
          <p:nvSpPr>
            <p:cNvPr id="30" name="Text Box 33"/>
            <p:cNvSpPr txBox="1">
              <a:spLocks noChangeArrowheads="1"/>
            </p:cNvSpPr>
            <p:nvPr/>
          </p:nvSpPr>
          <p:spPr bwMode="auto">
            <a:xfrm>
              <a:off x="5911125" y="1596370"/>
              <a:ext cx="365411" cy="4038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 name="Text Box 32"/>
            <p:cNvSpPr txBox="1">
              <a:spLocks noChangeArrowheads="1"/>
            </p:cNvSpPr>
            <p:nvPr/>
          </p:nvSpPr>
          <p:spPr bwMode="auto">
            <a:xfrm>
              <a:off x="6276536" y="1596370"/>
              <a:ext cx="365411" cy="4038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2" name="Text Box 30"/>
            <p:cNvSpPr txBox="1">
              <a:spLocks noChangeArrowheads="1"/>
            </p:cNvSpPr>
            <p:nvPr/>
          </p:nvSpPr>
          <p:spPr bwMode="auto">
            <a:xfrm>
              <a:off x="6840313" y="1640471"/>
              <a:ext cx="366571" cy="31334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endPar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3" name="Text Box 29"/>
            <p:cNvSpPr txBox="1">
              <a:spLocks noChangeArrowheads="1"/>
            </p:cNvSpPr>
            <p:nvPr/>
          </p:nvSpPr>
          <p:spPr bwMode="auto">
            <a:xfrm>
              <a:off x="7206885" y="1640471"/>
              <a:ext cx="365411" cy="31334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4" name="Text Box 16"/>
            <p:cNvSpPr txBox="1">
              <a:spLocks noChangeArrowheads="1"/>
            </p:cNvSpPr>
            <p:nvPr/>
          </p:nvSpPr>
          <p:spPr bwMode="auto">
            <a:xfrm>
              <a:off x="7564175" y="1640471"/>
              <a:ext cx="365411" cy="31334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5" name="TextBox 34"/>
            <p:cNvSpPr txBox="1"/>
            <p:nvPr/>
          </p:nvSpPr>
          <p:spPr>
            <a:xfrm>
              <a:off x="5572132" y="1643050"/>
              <a:ext cx="357190" cy="369332"/>
            </a:xfrm>
            <a:prstGeom prst="rect">
              <a:avLst/>
            </a:prstGeom>
            <a:noFill/>
          </p:spPr>
          <p:txBody>
            <a:bodyPr wrap="square" rtlCol="0">
              <a:spAutoFit/>
            </a:bodyPr>
            <a:lstStyle/>
            <a:p>
              <a:pPr algn="l">
                <a:lnSpc>
                  <a:spcPct val="100000"/>
                </a:lnSpc>
                <a:spcBef>
                  <a:spcPts val="0"/>
                </a:spcBef>
              </a:pPr>
              <a:r>
                <a:rPr lang="en-US" altLang="zh-CN" sz="1800" i="1">
                  <a:solidFill>
                    <a:srgbClr val="FF00FF"/>
                  </a:solidFill>
                  <a:latin typeface="Consolas" pitchFamily="49" charset="0"/>
                  <a:ea typeface="仿宋" pitchFamily="49" charset="-122"/>
                  <a:cs typeface="Consolas" pitchFamily="49" charset="0"/>
                </a:rPr>
                <a:t>i</a:t>
              </a:r>
              <a:endParaRPr lang="zh-CN" altLang="en-US" sz="1800" i="1">
                <a:solidFill>
                  <a:srgbClr val="FF00FF"/>
                </a:solidFill>
                <a:latin typeface="Consolas" pitchFamily="49" charset="0"/>
                <a:ea typeface="仿宋" pitchFamily="49" charset="-122"/>
                <a:cs typeface="Consolas" pitchFamily="49" charset="0"/>
              </a:endParaRPr>
            </a:p>
          </p:txBody>
        </p:sp>
        <p:cxnSp>
          <p:nvCxnSpPr>
            <p:cNvPr id="45" name="直接箭头连接符 44"/>
            <p:cNvCxnSpPr>
              <a:endCxn id="32" idx="1"/>
            </p:cNvCxnSpPr>
            <p:nvPr/>
          </p:nvCxnSpPr>
          <p:spPr>
            <a:xfrm>
              <a:off x="6500826" y="1785926"/>
              <a:ext cx="339487" cy="11219"/>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47" name="任意多边形 46"/>
          <p:cNvSpPr/>
          <p:nvPr/>
        </p:nvSpPr>
        <p:spPr>
          <a:xfrm>
            <a:off x="6712299" y="1175657"/>
            <a:ext cx="130628" cy="422031"/>
          </a:xfrm>
          <a:custGeom>
            <a:avLst/>
            <a:gdLst>
              <a:gd name="connsiteX0" fmla="*/ 130628 w 130628"/>
              <a:gd name="connsiteY0" fmla="*/ 0 h 422031"/>
              <a:gd name="connsiteX1" fmla="*/ 30145 w 130628"/>
              <a:gd name="connsiteY1" fmla="*/ 140677 h 422031"/>
              <a:gd name="connsiteX2" fmla="*/ 0 w 130628"/>
              <a:gd name="connsiteY2" fmla="*/ 422031 h 422031"/>
            </a:gdLst>
            <a:ahLst/>
            <a:cxnLst>
              <a:cxn ang="0">
                <a:pos x="connsiteX0" y="connsiteY0"/>
              </a:cxn>
              <a:cxn ang="0">
                <a:pos x="connsiteX1" y="connsiteY1"/>
              </a:cxn>
              <a:cxn ang="0">
                <a:pos x="connsiteX2" y="connsiteY2"/>
              </a:cxn>
            </a:cxnLst>
            <a:rect l="l" t="t" r="r" b="b"/>
            <a:pathLst>
              <a:path w="130628" h="422031">
                <a:moveTo>
                  <a:pt x="130628" y="0"/>
                </a:moveTo>
                <a:cubicBezTo>
                  <a:pt x="91272" y="35169"/>
                  <a:pt x="51916" y="70339"/>
                  <a:pt x="30145" y="140677"/>
                </a:cubicBezTo>
                <a:cubicBezTo>
                  <a:pt x="8374" y="211016"/>
                  <a:pt x="4187" y="316523"/>
                  <a:pt x="0" y="422031"/>
                </a:cubicBez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strips(downLeft)">
                                      <p:cBhvr>
                                        <p:cTn id="19"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07504" y="116632"/>
            <a:ext cx="2286016" cy="4616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zh-CN" spc="50" dirty="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a:t>
            </a:r>
            <a:r>
              <a:rPr lang="en-US" altLang="zh-CN" spc="50" dirty="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2</a:t>
            </a:r>
            <a:r>
              <a:rPr lang="zh-CN" altLang="zh-CN" spc="50" dirty="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）输出图</a:t>
            </a:r>
          </a:p>
        </p:txBody>
      </p:sp>
      <p:sp>
        <p:nvSpPr>
          <p:cNvPr id="11" name="TextBox 10"/>
          <p:cNvSpPr txBox="1"/>
          <p:nvPr/>
        </p:nvSpPr>
        <p:spPr>
          <a:xfrm>
            <a:off x="285720" y="1071546"/>
            <a:ext cx="7929618" cy="5255377"/>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public void </a:t>
            </a:r>
            <a:r>
              <a:rPr lang="en-US" altLang="zh-CN" sz="1800" dirty="0" err="1">
                <a:solidFill>
                  <a:srgbClr val="FF0000"/>
                </a:solidFill>
                <a:latin typeface="Consolas" pitchFamily="49" charset="0"/>
                <a:ea typeface="仿宋" pitchFamily="49" charset="-122"/>
                <a:cs typeface="Consolas" pitchFamily="49" charset="0"/>
              </a:rPr>
              <a:t>DispAdjGraph</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输出图的邻接表</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ArcNode</a:t>
            </a:r>
            <a:r>
              <a:rPr lang="en-US" altLang="zh-CN" sz="1800" dirty="0">
                <a:solidFill>
                  <a:srgbClr val="0000FF"/>
                </a:solidFill>
                <a:latin typeface="Consolas" pitchFamily="49" charset="0"/>
                <a:ea typeface="仿宋" pitchFamily="49" charset="-122"/>
                <a:cs typeface="Consolas" pitchFamily="49" charset="0"/>
              </a:rPr>
              <a:t> p;</a:t>
            </a:r>
            <a:endParaRPr lang="zh-CN" altLang="zh-CN" sz="1800"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C00000"/>
                </a:solidFill>
                <a:latin typeface="Consolas" pitchFamily="49" charset="0"/>
                <a:ea typeface="仿宋" pitchFamily="49" charset="-122"/>
                <a:cs typeface="Consolas" pitchFamily="49" charset="0"/>
              </a:rPr>
              <a:t>for (int </a:t>
            </a:r>
            <a:r>
              <a:rPr lang="en-US" altLang="zh-CN" sz="1800" dirty="0" err="1">
                <a:solidFill>
                  <a:srgbClr val="C00000"/>
                </a:solidFill>
                <a:latin typeface="Consolas" pitchFamily="49" charset="0"/>
                <a:ea typeface="仿宋" pitchFamily="49" charset="-122"/>
                <a:cs typeface="Consolas" pitchFamily="49" charset="0"/>
              </a:rPr>
              <a:t>i</a:t>
            </a:r>
            <a:r>
              <a:rPr lang="en-US" altLang="zh-CN" sz="1800" dirty="0">
                <a:solidFill>
                  <a:srgbClr val="C00000"/>
                </a:solidFill>
                <a:latin typeface="Consolas" pitchFamily="49" charset="0"/>
                <a:ea typeface="仿宋" pitchFamily="49" charset="-122"/>
                <a:cs typeface="Consolas" pitchFamily="49" charset="0"/>
              </a:rPr>
              <a:t>=0;i&lt;</a:t>
            </a:r>
            <a:r>
              <a:rPr lang="en-US" altLang="zh-CN" sz="1800" dirty="0" err="1">
                <a:solidFill>
                  <a:srgbClr val="C00000"/>
                </a:solidFill>
                <a:latin typeface="Consolas" pitchFamily="49" charset="0"/>
                <a:ea typeface="仿宋" pitchFamily="49" charset="-122"/>
                <a:cs typeface="Consolas" pitchFamily="49" charset="0"/>
              </a:rPr>
              <a:t>n;i</a:t>
            </a:r>
            <a:r>
              <a:rPr lang="en-US" altLang="zh-CN" sz="1800" dirty="0">
                <a:solidFill>
                  <a:srgbClr val="C00000"/>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en-US" sz="1800" dirty="0">
                <a:solidFill>
                  <a:srgbClr val="006600"/>
                </a:solidFill>
                <a:latin typeface="Consolas" pitchFamily="49" charset="0"/>
                <a:ea typeface="仿宋" pitchFamily="49" charset="-122"/>
                <a:cs typeface="Consolas" pitchFamily="49" charset="0"/>
              </a:rPr>
              <a:t>遍历每一个头结点</a:t>
            </a:r>
            <a:endParaRPr lang="zh-CN" altLang="zh-CN" sz="1800" dirty="0">
              <a:solidFill>
                <a:srgbClr val="006600"/>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  </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System.out.printf</a:t>
            </a:r>
            <a:r>
              <a:rPr lang="en-US" altLang="zh-CN" sz="1800" dirty="0">
                <a:solidFill>
                  <a:srgbClr val="0000FF"/>
                </a:solidFill>
                <a:latin typeface="Consolas" pitchFamily="49" charset="0"/>
                <a:ea typeface="仿宋" pitchFamily="49" charset="-122"/>
                <a:cs typeface="Consolas" pitchFamily="49" charset="0"/>
              </a:rPr>
              <a:t>("  [%d]",</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adjlist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firstarc</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//p</a:t>
            </a:r>
            <a:r>
              <a:rPr lang="zh-CN" altLang="zh-CN" sz="1800" dirty="0">
                <a:solidFill>
                  <a:srgbClr val="006600"/>
                </a:solidFill>
                <a:latin typeface="Consolas" pitchFamily="49" charset="0"/>
                <a:ea typeface="仿宋" pitchFamily="49" charset="-122"/>
                <a:cs typeface="Consolas" pitchFamily="49" charset="0"/>
              </a:rPr>
              <a:t>指向第一个邻接点</a:t>
            </a:r>
          </a:p>
          <a:p>
            <a:pPr algn="l">
              <a:lnSpc>
                <a:spcPts val="3000"/>
              </a:lnSpc>
              <a:spcBef>
                <a:spcPts val="0"/>
              </a:spcBef>
            </a:pPr>
            <a:r>
              <a:rPr lang="en-US" altLang="zh-CN" sz="1800" dirty="0">
                <a:solidFill>
                  <a:srgbClr val="C00000"/>
                </a:solidFill>
                <a:latin typeface="Consolas" pitchFamily="49" charset="0"/>
                <a:ea typeface="仿宋" pitchFamily="49" charset="-122"/>
                <a:cs typeface="Consolas" pitchFamily="49" charset="0"/>
              </a:rPr>
              <a:t>      while (p!=null)</a:t>
            </a:r>
            <a:endParaRPr lang="zh-CN" altLang="zh-CN" sz="1800" dirty="0">
              <a:solidFill>
                <a:srgbClr val="C00000"/>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System.out.printf</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d,%d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p.adjvex,p.weight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p.nextarc</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//p</a:t>
            </a:r>
            <a:r>
              <a:rPr lang="zh-CN" altLang="zh-CN" sz="1800" dirty="0">
                <a:solidFill>
                  <a:srgbClr val="006600"/>
                </a:solidFill>
                <a:latin typeface="Consolas" pitchFamily="49" charset="0"/>
                <a:ea typeface="仿宋" pitchFamily="49" charset="-122"/>
                <a:cs typeface="Consolas" pitchFamily="49" charset="0"/>
              </a:rPr>
              <a:t>移向下一个邻接点</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System.out.println</a:t>
            </a:r>
            <a:r>
              <a:rPr lang="en-US" altLang="zh-CN" sz="1800" dirty="0">
                <a:solidFill>
                  <a:srgbClr val="0000FF"/>
                </a:solidFill>
                <a:latin typeface="Consolas" pitchFamily="49" charset="0"/>
                <a:ea typeface="仿宋" pitchFamily="49" charset="-122"/>
                <a:cs typeface="Consolas" pitchFamily="49" charset="0"/>
              </a:rPr>
              <a:t>("-&gt;</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12" name="Rectangle 8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 name="TextBox 55"/>
          <p:cNvSpPr txBox="1"/>
          <p:nvPr/>
        </p:nvSpPr>
        <p:spPr>
          <a:xfrm>
            <a:off x="0" y="188640"/>
            <a:ext cx="8895362" cy="1446550"/>
          </a:xfrm>
          <a:prstGeom prst="rect">
            <a:avLst/>
          </a:prstGeom>
          <a:noFill/>
        </p:spPr>
        <p:txBody>
          <a:bodyPr wrap="square" rtlCol="0">
            <a:spAutoFit/>
          </a:bodyPr>
          <a:lstStyle/>
          <a:p>
            <a:pPr algn="just">
              <a:lnSpc>
                <a:spcPct val="100000"/>
              </a:lnSpc>
            </a:pPr>
            <a:r>
              <a:rPr lang="zh-CN" altLang="zh-CN"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8.4</a:t>
            </a:r>
            <a:r>
              <a:rPr lang="zh-CN" altLang="zh-CN" sz="2200" dirty="0">
                <a:solidFill>
                  <a:srgbClr val="FF0000"/>
                </a:solidFill>
                <a:latin typeface="Consolas" pitchFamily="49" charset="0"/>
                <a:ea typeface="楷体" pitchFamily="49" charset="-122"/>
                <a:cs typeface="Consolas" pitchFamily="49" charset="0"/>
              </a:rPr>
              <a:t>】</a:t>
            </a:r>
            <a:r>
              <a:rPr lang="zh-CN" altLang="zh-CN" sz="2200" dirty="0">
                <a:solidFill>
                  <a:srgbClr val="0000FF"/>
                </a:solidFill>
                <a:latin typeface="Consolas" pitchFamily="49" charset="0"/>
                <a:ea typeface="楷体" pitchFamily="49" charset="-122"/>
                <a:cs typeface="Consolas" pitchFamily="49" charset="0"/>
              </a:rPr>
              <a:t>一个含有</a:t>
            </a:r>
            <a:r>
              <a:rPr lang="en-US" altLang="zh-CN" sz="2200" i="1" dirty="0">
                <a:solidFill>
                  <a:srgbClr val="0000FF"/>
                </a:solidFill>
                <a:latin typeface="Consolas" pitchFamily="49" charset="0"/>
                <a:ea typeface="楷体" pitchFamily="49" charset="-122"/>
                <a:cs typeface="Consolas" pitchFamily="49" charset="0"/>
              </a:rPr>
              <a:t>n</a:t>
            </a:r>
            <a:r>
              <a:rPr lang="zh-CN" altLang="zh-CN" sz="2200" dirty="0">
                <a:solidFill>
                  <a:srgbClr val="0000FF"/>
                </a:solidFill>
                <a:latin typeface="Consolas" pitchFamily="49" charset="0"/>
                <a:ea typeface="楷体" pitchFamily="49" charset="-122"/>
                <a:cs typeface="Consolas" pitchFamily="49" charset="0"/>
              </a:rPr>
              <a:t>个顶点</a:t>
            </a:r>
            <a:r>
              <a:rPr lang="en-US" altLang="zh-CN" sz="2200" i="1" dirty="0">
                <a:solidFill>
                  <a:srgbClr val="0000FF"/>
                </a:solidFill>
                <a:latin typeface="Consolas" pitchFamily="49" charset="0"/>
                <a:ea typeface="楷体" pitchFamily="49" charset="-122"/>
                <a:cs typeface="Consolas" pitchFamily="49" charset="0"/>
              </a:rPr>
              <a:t>e</a:t>
            </a:r>
            <a:r>
              <a:rPr lang="zh-CN" altLang="zh-CN" sz="2200" dirty="0">
                <a:solidFill>
                  <a:srgbClr val="0000FF"/>
                </a:solidFill>
                <a:latin typeface="Consolas" pitchFamily="49" charset="0"/>
                <a:ea typeface="楷体" pitchFamily="49" charset="-122"/>
                <a:cs typeface="Consolas" pitchFamily="49" charset="0"/>
              </a:rPr>
              <a:t>条边的图采用邻接表存储，设计以下算法：</a:t>
            </a:r>
          </a:p>
          <a:p>
            <a:pPr algn="just">
              <a:lnSpc>
                <a:spcPct val="100000"/>
              </a:lnSpc>
            </a:pP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a:t>
            </a:r>
            <a:r>
              <a:rPr lang="zh-CN" altLang="zh-CN" sz="2200" dirty="0">
                <a:solidFill>
                  <a:srgbClr val="0000FF"/>
                </a:solidFill>
                <a:latin typeface="Consolas" pitchFamily="49" charset="0"/>
                <a:ea typeface="楷体" pitchFamily="49" charset="-122"/>
                <a:cs typeface="Consolas" pitchFamily="49" charset="0"/>
              </a:rPr>
              <a:t>）该图为无向图，求其中顶点</a:t>
            </a:r>
            <a:r>
              <a:rPr lang="en-US" altLang="zh-CN" sz="2200" i="1" dirty="0">
                <a:solidFill>
                  <a:srgbClr val="0000FF"/>
                </a:solidFill>
                <a:latin typeface="Consolas" pitchFamily="49" charset="0"/>
                <a:ea typeface="楷体" pitchFamily="49" charset="-122"/>
                <a:cs typeface="Consolas" pitchFamily="49" charset="0"/>
              </a:rPr>
              <a:t>v</a:t>
            </a:r>
            <a:r>
              <a:rPr lang="zh-CN" altLang="zh-CN" sz="2200" dirty="0">
                <a:solidFill>
                  <a:srgbClr val="0000FF"/>
                </a:solidFill>
                <a:latin typeface="Consolas" pitchFamily="49" charset="0"/>
                <a:ea typeface="楷体" pitchFamily="49" charset="-122"/>
                <a:cs typeface="Consolas" pitchFamily="49" charset="0"/>
              </a:rPr>
              <a:t>的度。</a:t>
            </a:r>
            <a:r>
              <a:rPr lang="zh-CN" altLang="en-US" sz="2200" dirty="0">
                <a:solidFill>
                  <a:srgbClr val="FF0000"/>
                </a:solidFill>
                <a:latin typeface="Consolas" pitchFamily="49" charset="0"/>
                <a:ea typeface="楷体" pitchFamily="49" charset="-122"/>
                <a:cs typeface="Consolas" pitchFamily="49" charset="0"/>
              </a:rPr>
              <a:t>（遍历顶点</a:t>
            </a:r>
            <a:r>
              <a:rPr lang="en-US" altLang="zh-CN" sz="2200" dirty="0">
                <a:solidFill>
                  <a:srgbClr val="FF0000"/>
                </a:solidFill>
                <a:latin typeface="Consolas" pitchFamily="49" charset="0"/>
                <a:ea typeface="楷体" pitchFamily="49" charset="-122"/>
                <a:cs typeface="Consolas" pitchFamily="49" charset="0"/>
              </a:rPr>
              <a:t>V</a:t>
            </a:r>
            <a:r>
              <a:rPr lang="zh-CN" altLang="en-US" sz="2200" dirty="0">
                <a:solidFill>
                  <a:srgbClr val="FF0000"/>
                </a:solidFill>
                <a:latin typeface="Consolas" pitchFamily="49" charset="0"/>
                <a:ea typeface="楷体" pitchFamily="49" charset="-122"/>
                <a:cs typeface="Consolas" pitchFamily="49" charset="0"/>
              </a:rPr>
              <a:t>的单链表）</a:t>
            </a:r>
            <a:endParaRPr lang="zh-CN" altLang="zh-CN" sz="2200" dirty="0">
              <a:solidFill>
                <a:srgbClr val="FF0000"/>
              </a:solidFill>
              <a:latin typeface="Consolas" pitchFamily="49" charset="0"/>
              <a:ea typeface="楷体" pitchFamily="49" charset="-122"/>
              <a:cs typeface="Consolas" pitchFamily="49" charset="0"/>
            </a:endParaRPr>
          </a:p>
          <a:p>
            <a:pPr algn="just">
              <a:lnSpc>
                <a:spcPct val="100000"/>
              </a:lnSpc>
            </a:pP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2</a:t>
            </a:r>
            <a:r>
              <a:rPr lang="zh-CN" altLang="zh-CN" sz="2200" dirty="0">
                <a:solidFill>
                  <a:srgbClr val="0000FF"/>
                </a:solidFill>
                <a:latin typeface="Consolas" pitchFamily="49" charset="0"/>
                <a:ea typeface="楷体" pitchFamily="49" charset="-122"/>
                <a:cs typeface="Consolas" pitchFamily="49" charset="0"/>
              </a:rPr>
              <a:t>）该图为有向图，求该图中顶点</a:t>
            </a:r>
            <a:r>
              <a:rPr lang="en-US" altLang="zh-CN" sz="2200" i="1" dirty="0">
                <a:solidFill>
                  <a:srgbClr val="0000FF"/>
                </a:solidFill>
                <a:latin typeface="Consolas" pitchFamily="49" charset="0"/>
                <a:ea typeface="楷体" pitchFamily="49" charset="-122"/>
                <a:cs typeface="Consolas" pitchFamily="49" charset="0"/>
              </a:rPr>
              <a:t>v</a:t>
            </a:r>
            <a:r>
              <a:rPr lang="zh-CN" altLang="zh-CN" sz="2200" dirty="0">
                <a:solidFill>
                  <a:srgbClr val="0000FF"/>
                </a:solidFill>
                <a:latin typeface="Consolas" pitchFamily="49" charset="0"/>
                <a:ea typeface="楷体" pitchFamily="49" charset="-122"/>
                <a:cs typeface="Consolas" pitchFamily="49" charset="0"/>
              </a:rPr>
              <a:t>的出度和入度。</a:t>
            </a:r>
          </a:p>
        </p:txBody>
      </p:sp>
      <p:sp>
        <p:nvSpPr>
          <p:cNvPr id="57" name="TextBox 56"/>
          <p:cNvSpPr txBox="1"/>
          <p:nvPr/>
        </p:nvSpPr>
        <p:spPr>
          <a:xfrm>
            <a:off x="714348" y="2636912"/>
            <a:ext cx="7715304" cy="360107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public static int </a:t>
            </a:r>
            <a:r>
              <a:rPr lang="en-US" altLang="zh-CN" sz="1800" dirty="0">
                <a:solidFill>
                  <a:srgbClr val="FF0000"/>
                </a:solidFill>
                <a:latin typeface="Consolas" pitchFamily="49" charset="0"/>
                <a:ea typeface="仿宋" pitchFamily="49" charset="-122"/>
                <a:cs typeface="Consolas" pitchFamily="49" charset="0"/>
              </a:rPr>
              <a:t>Degree1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AdjGraphClass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G,int</a:t>
            </a:r>
            <a:r>
              <a:rPr lang="en-US" altLang="zh-CN" sz="1800" dirty="0">
                <a:solidFill>
                  <a:srgbClr val="0000FF"/>
                </a:solidFill>
                <a:latin typeface="Consolas" pitchFamily="49" charset="0"/>
                <a:ea typeface="仿宋" pitchFamily="49" charset="-122"/>
                <a:cs typeface="Consolas" pitchFamily="49" charset="0"/>
              </a:rPr>
              <a:t> v)</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int d=0;</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ArcNode</a:t>
            </a:r>
            <a:r>
              <a:rPr lang="en-US" altLang="zh-CN" sz="1800" dirty="0">
                <a:solidFill>
                  <a:srgbClr val="0000FF"/>
                </a:solidFill>
                <a:latin typeface="Consolas" pitchFamily="49" charset="0"/>
                <a:ea typeface="仿宋" pitchFamily="49" charset="-122"/>
                <a:cs typeface="Consolas" pitchFamily="49" charset="0"/>
              </a:rPr>
              <a:t> p;</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G.adjlist</a:t>
            </a:r>
            <a:r>
              <a:rPr lang="en-US" altLang="zh-CN" sz="1800" dirty="0">
                <a:solidFill>
                  <a:srgbClr val="0000FF"/>
                </a:solidFill>
                <a:latin typeface="Consolas" pitchFamily="49" charset="0"/>
                <a:ea typeface="仿宋" pitchFamily="49" charset="-122"/>
                <a:cs typeface="Consolas" pitchFamily="49" charset="0"/>
              </a:rPr>
              <a:t>[v].</a:t>
            </a:r>
            <a:r>
              <a:rPr lang="en-US" altLang="zh-CN" sz="1800" dirty="0" err="1">
                <a:solidFill>
                  <a:srgbClr val="0000FF"/>
                </a:solidFill>
                <a:latin typeface="Consolas" pitchFamily="49" charset="0"/>
                <a:ea typeface="仿宋" pitchFamily="49" charset="-122"/>
                <a:cs typeface="Consolas" pitchFamily="49" charset="0"/>
              </a:rPr>
              <a:t>firstarc</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while (p!=null)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  d++;</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p.nextarc</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return d;</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58" name="TextBox 57"/>
          <p:cNvSpPr txBox="1"/>
          <p:nvPr/>
        </p:nvSpPr>
        <p:spPr>
          <a:xfrm>
            <a:off x="642910" y="1758537"/>
            <a:ext cx="4217122" cy="461665"/>
          </a:xfrm>
          <a:prstGeom prst="rect">
            <a:avLst/>
          </a:prstGeom>
          <a:noFill/>
        </p:spPr>
        <p:txBody>
          <a:bodyPr wrap="square" rtlCol="0">
            <a:spAutoFit/>
          </a:bodyPr>
          <a:lstStyle/>
          <a:p>
            <a:pPr marL="342900" indent="-342900" algn="l">
              <a:lnSpc>
                <a:spcPct val="100000"/>
              </a:lnSpc>
              <a:spcBef>
                <a:spcPts val="0"/>
              </a:spcBef>
              <a:buBlip>
                <a:blip r:embed="rId3"/>
              </a:buBlip>
            </a:pPr>
            <a:r>
              <a:rPr lang="zh-CN" altLang="zh-CN" dirty="0">
                <a:solidFill>
                  <a:srgbClr val="0000FF"/>
                </a:solidFill>
                <a:latin typeface="Consolas" pitchFamily="49" charset="0"/>
                <a:ea typeface="仿宋" pitchFamily="49" charset="-122"/>
                <a:cs typeface="Consolas" pitchFamily="49" charset="0"/>
              </a:rPr>
              <a:t>无向图，求其中顶点</a:t>
            </a:r>
            <a:r>
              <a:rPr lang="en-US" altLang="zh-CN" i="1" dirty="0">
                <a:solidFill>
                  <a:srgbClr val="0000FF"/>
                </a:solidFill>
                <a:latin typeface="Consolas" pitchFamily="49" charset="0"/>
                <a:ea typeface="仿宋" pitchFamily="49" charset="-122"/>
                <a:cs typeface="Consolas" pitchFamily="49" charset="0"/>
              </a:rPr>
              <a:t>v</a:t>
            </a:r>
            <a:r>
              <a:rPr lang="zh-CN" altLang="zh-CN" dirty="0">
                <a:solidFill>
                  <a:srgbClr val="0000FF"/>
                </a:solidFill>
                <a:latin typeface="Consolas" pitchFamily="49" charset="0"/>
                <a:ea typeface="仿宋" pitchFamily="49" charset="-122"/>
                <a:cs typeface="Consolas" pitchFamily="49" charset="0"/>
              </a:rPr>
              <a:t>的度</a:t>
            </a:r>
            <a:endParaRPr lang="zh-CN" altLang="en-US"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642513"/>
            <a:ext cx="7715304" cy="5954689"/>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public static int[] </a:t>
            </a:r>
            <a:r>
              <a:rPr lang="en-US" altLang="zh-CN" sz="1800" dirty="0">
                <a:solidFill>
                  <a:srgbClr val="FF0000"/>
                </a:solidFill>
                <a:latin typeface="Consolas" pitchFamily="49" charset="0"/>
                <a:ea typeface="仿宋" pitchFamily="49" charset="-122"/>
                <a:cs typeface="Consolas" pitchFamily="49" charset="0"/>
              </a:rPr>
              <a:t>Degree2</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AdjGraphClass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G,int</a:t>
            </a:r>
            <a:r>
              <a:rPr lang="en-US" altLang="zh-CN" sz="1800" dirty="0">
                <a:solidFill>
                  <a:srgbClr val="0000FF"/>
                </a:solidFill>
                <a:latin typeface="Consolas" pitchFamily="49" charset="0"/>
                <a:ea typeface="仿宋" pitchFamily="49" charset="-122"/>
                <a:cs typeface="Consolas" pitchFamily="49" charset="0"/>
              </a:rPr>
              <a:t> v)</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ans</a:t>
            </a:r>
            <a:r>
              <a:rPr lang="en-US" altLang="zh-CN" sz="1800" dirty="0">
                <a:solidFill>
                  <a:srgbClr val="0000FF"/>
                </a:solidFill>
                <a:latin typeface="Consolas" pitchFamily="49" charset="0"/>
                <a:ea typeface="仿宋" pitchFamily="49" charset="-122"/>
                <a:cs typeface="Consolas" pitchFamily="49" charset="0"/>
              </a:rPr>
              <a:t>=new int[2];</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ArcNode</a:t>
            </a:r>
            <a:r>
              <a:rPr lang="en-US" altLang="zh-CN" sz="1800" dirty="0">
                <a:solidFill>
                  <a:srgbClr val="0000FF"/>
                </a:solidFill>
                <a:latin typeface="Consolas" pitchFamily="49" charset="0"/>
                <a:ea typeface="仿宋" pitchFamily="49" charset="-122"/>
                <a:cs typeface="Consolas" pitchFamily="49" charset="0"/>
              </a:rPr>
              <a:t> p;</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ans</a:t>
            </a:r>
            <a:r>
              <a:rPr lang="en-US" altLang="zh-CN" sz="1800" dirty="0">
                <a:solidFill>
                  <a:srgbClr val="0000FF"/>
                </a:solidFill>
                <a:latin typeface="Consolas" pitchFamily="49" charset="0"/>
                <a:ea typeface="仿宋" pitchFamily="49" charset="-122"/>
                <a:cs typeface="Consolas" pitchFamily="49" charset="0"/>
              </a:rPr>
              <a:t>[0]=0;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累计出度</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G.adjlist</a:t>
            </a:r>
            <a:r>
              <a:rPr lang="en-US" altLang="zh-CN" sz="1800" dirty="0">
                <a:solidFill>
                  <a:srgbClr val="0000FF"/>
                </a:solidFill>
                <a:latin typeface="Consolas" pitchFamily="49" charset="0"/>
                <a:ea typeface="仿宋" pitchFamily="49" charset="-122"/>
                <a:cs typeface="Consolas" pitchFamily="49" charset="0"/>
              </a:rPr>
              <a:t>[v].</a:t>
            </a:r>
            <a:r>
              <a:rPr lang="en-US" altLang="zh-CN" sz="1800" dirty="0" err="1">
                <a:solidFill>
                  <a:srgbClr val="0000FF"/>
                </a:solidFill>
                <a:latin typeface="Consolas" pitchFamily="49" charset="0"/>
                <a:ea typeface="仿宋" pitchFamily="49" charset="-122"/>
                <a:cs typeface="Consolas" pitchFamily="49" charset="0"/>
              </a:rPr>
              <a:t>firstarc</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while(p!=null)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统计第</a:t>
            </a:r>
            <a:r>
              <a:rPr lang="en-US" altLang="zh-CN" sz="1800" dirty="0">
                <a:solidFill>
                  <a:srgbClr val="006600"/>
                </a:solidFill>
                <a:latin typeface="Consolas" pitchFamily="49" charset="0"/>
                <a:ea typeface="仿宋" pitchFamily="49" charset="-122"/>
                <a:cs typeface="Consolas" pitchFamily="49" charset="0"/>
              </a:rPr>
              <a:t>v</a:t>
            </a:r>
            <a:r>
              <a:rPr lang="zh-CN" altLang="zh-CN" sz="1800" dirty="0">
                <a:solidFill>
                  <a:srgbClr val="006600"/>
                </a:solidFill>
                <a:latin typeface="Consolas" pitchFamily="49" charset="0"/>
                <a:ea typeface="仿宋" pitchFamily="49" charset="-122"/>
                <a:cs typeface="Consolas" pitchFamily="49" charset="0"/>
              </a:rPr>
              <a:t>个单链表中的边结点个数</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ans</a:t>
            </a:r>
            <a:r>
              <a:rPr lang="en-US" altLang="zh-CN" sz="1800" dirty="0">
                <a:solidFill>
                  <a:srgbClr val="0000FF"/>
                </a:solidFill>
                <a:latin typeface="Consolas" pitchFamily="49" charset="0"/>
                <a:ea typeface="仿宋" pitchFamily="49" charset="-122"/>
                <a:cs typeface="Consolas" pitchFamily="49" charset="0"/>
              </a:rPr>
              <a:t>[0]++;</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p.nextarc</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ans</a:t>
            </a:r>
            <a:r>
              <a:rPr lang="en-US" altLang="zh-CN" sz="1800" dirty="0">
                <a:solidFill>
                  <a:srgbClr val="0000FF"/>
                </a:solidFill>
                <a:latin typeface="Consolas" pitchFamily="49" charset="0"/>
                <a:ea typeface="仿宋" pitchFamily="49" charset="-122"/>
                <a:cs typeface="Consolas" pitchFamily="49" charset="0"/>
              </a:rPr>
              <a:t>[1]=0;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累计入度</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for (int </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=0;i&lt;</a:t>
            </a:r>
            <a:r>
              <a:rPr lang="en-US" altLang="zh-CN" sz="1800" dirty="0" err="1">
                <a:solidFill>
                  <a:srgbClr val="FF00FF"/>
                </a:solidFill>
                <a:latin typeface="Consolas" pitchFamily="49" charset="0"/>
                <a:ea typeface="仿宋" pitchFamily="49" charset="-122"/>
                <a:cs typeface="Consolas" pitchFamily="49" charset="0"/>
              </a:rPr>
              <a:t>G.n;i</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遍历所有的头结点</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  p=</a:t>
            </a:r>
            <a:r>
              <a:rPr lang="en-US" altLang="zh-CN" sz="1800" dirty="0" err="1">
                <a:solidFill>
                  <a:srgbClr val="0000FF"/>
                </a:solidFill>
                <a:latin typeface="Consolas" pitchFamily="49" charset="0"/>
                <a:ea typeface="仿宋" pitchFamily="49" charset="-122"/>
                <a:cs typeface="Consolas" pitchFamily="49" charset="0"/>
              </a:rPr>
              <a:t>G.adjlist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firstarc</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遍历第</a:t>
            </a:r>
            <a:r>
              <a:rPr lang="en-US" altLang="zh-CN" sz="1800" dirty="0" err="1">
                <a:solidFill>
                  <a:srgbClr val="006600"/>
                </a:solidFill>
                <a:latin typeface="Consolas" pitchFamily="49" charset="0"/>
                <a:ea typeface="仿宋" pitchFamily="49" charset="-122"/>
                <a:cs typeface="Consolas" pitchFamily="49" charset="0"/>
              </a:rPr>
              <a:t>i</a:t>
            </a:r>
            <a:r>
              <a:rPr lang="zh-CN" altLang="zh-CN" sz="1800" dirty="0">
                <a:solidFill>
                  <a:srgbClr val="006600"/>
                </a:solidFill>
                <a:latin typeface="Consolas" pitchFamily="49" charset="0"/>
                <a:ea typeface="仿宋" pitchFamily="49" charset="-122"/>
                <a:cs typeface="Consolas" pitchFamily="49" charset="0"/>
              </a:rPr>
              <a:t>个单链表</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while (p!=null)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  if (</a:t>
            </a:r>
            <a:r>
              <a:rPr lang="en-US" altLang="zh-CN" sz="1800" dirty="0" err="1">
                <a:solidFill>
                  <a:srgbClr val="FF00FF"/>
                </a:solidFill>
                <a:latin typeface="Consolas" pitchFamily="49" charset="0"/>
                <a:ea typeface="仿宋" pitchFamily="49" charset="-122"/>
                <a:cs typeface="Consolas" pitchFamily="49" charset="0"/>
              </a:rPr>
              <a:t>p.adjvex</a:t>
            </a:r>
            <a:r>
              <a:rPr lang="en-US" altLang="zh-CN" sz="1800" dirty="0">
                <a:solidFill>
                  <a:srgbClr val="FF00FF"/>
                </a:solidFill>
                <a:latin typeface="Consolas" pitchFamily="49" charset="0"/>
                <a:ea typeface="仿宋" pitchFamily="49" charset="-122"/>
                <a:cs typeface="Consolas" pitchFamily="49" charset="0"/>
              </a:rPr>
              <a:t>==v)</a:t>
            </a:r>
            <a:endParaRPr lang="zh-CN" altLang="zh-CN" sz="1800" dirty="0">
              <a:solidFill>
                <a:srgbClr val="FF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ans</a:t>
            </a:r>
            <a:r>
              <a:rPr lang="en-US" altLang="zh-CN" sz="1800" dirty="0">
                <a:solidFill>
                  <a:srgbClr val="0000FF"/>
                </a:solidFill>
                <a:latin typeface="Consolas" pitchFamily="49" charset="0"/>
                <a:ea typeface="仿宋" pitchFamily="49" charset="-122"/>
                <a:cs typeface="Consolas" pitchFamily="49" charset="0"/>
              </a:rPr>
              <a:t>[1]++;</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break;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至多只有一个这样的边结点</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else p=</a:t>
            </a:r>
            <a:r>
              <a:rPr lang="en-US" altLang="zh-CN" sz="1800" dirty="0" err="1">
                <a:solidFill>
                  <a:srgbClr val="0000FF"/>
                </a:solidFill>
                <a:latin typeface="Consolas" pitchFamily="49" charset="0"/>
                <a:ea typeface="仿宋" pitchFamily="49" charset="-122"/>
                <a:cs typeface="Consolas" pitchFamily="49" charset="0"/>
              </a:rPr>
              <a:t>p.nextarc</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18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1800"/>
              </a:lnSpc>
              <a:spcBef>
                <a:spcPts val="0"/>
              </a:spcBef>
            </a:pPr>
            <a:r>
              <a:rPr lang="en-US" altLang="zh-CN" sz="1800" dirty="0">
                <a:solidFill>
                  <a:srgbClr val="0000FF"/>
                </a:solidFill>
                <a:latin typeface="Consolas" pitchFamily="49" charset="0"/>
                <a:ea typeface="仿宋" pitchFamily="49" charset="-122"/>
                <a:cs typeface="Consolas" pitchFamily="49" charset="0"/>
              </a:rPr>
              <a:t>   return </a:t>
            </a:r>
            <a:r>
              <a:rPr lang="en-US" altLang="zh-CN" sz="1800" dirty="0" err="1">
                <a:solidFill>
                  <a:srgbClr val="0000FF"/>
                </a:solidFill>
                <a:latin typeface="Consolas" pitchFamily="49" charset="0"/>
                <a:ea typeface="仿宋" pitchFamily="49" charset="-122"/>
                <a:cs typeface="Consolas" pitchFamily="49" charset="0"/>
              </a:rPr>
              <a:t>ans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返回出度和入度</a:t>
            </a:r>
          </a:p>
          <a:p>
            <a:pPr algn="l">
              <a:lnSpc>
                <a:spcPts val="18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251520" y="87858"/>
            <a:ext cx="6087050" cy="461665"/>
          </a:xfrm>
          <a:prstGeom prst="rect">
            <a:avLst/>
          </a:prstGeom>
          <a:noFill/>
        </p:spPr>
        <p:txBody>
          <a:bodyPr wrap="square" rtlCol="0">
            <a:spAutoFit/>
          </a:bodyPr>
          <a:lstStyle/>
          <a:p>
            <a:pPr marL="342900" indent="-342900" algn="l">
              <a:lnSpc>
                <a:spcPct val="100000"/>
              </a:lnSpc>
              <a:spcBef>
                <a:spcPts val="0"/>
              </a:spcBef>
              <a:buBlip>
                <a:blip r:embed="rId2"/>
              </a:buBlip>
            </a:pPr>
            <a:r>
              <a:rPr lang="zh-CN" altLang="zh-CN" dirty="0">
                <a:solidFill>
                  <a:srgbClr val="0000FF"/>
                </a:solidFill>
                <a:latin typeface="Consolas" pitchFamily="49" charset="0"/>
                <a:ea typeface="仿宋" pitchFamily="49" charset="-122"/>
                <a:cs typeface="Consolas" pitchFamily="49" charset="0"/>
              </a:rPr>
              <a:t>有向图，求该图中顶点</a:t>
            </a:r>
            <a:r>
              <a:rPr lang="en-US" altLang="zh-CN" i="1" dirty="0">
                <a:solidFill>
                  <a:srgbClr val="0000FF"/>
                </a:solidFill>
                <a:latin typeface="Consolas" pitchFamily="49" charset="0"/>
                <a:ea typeface="仿宋" pitchFamily="49" charset="-122"/>
                <a:cs typeface="Consolas" pitchFamily="49" charset="0"/>
              </a:rPr>
              <a:t>v</a:t>
            </a:r>
            <a:r>
              <a:rPr lang="zh-CN" altLang="zh-CN" dirty="0">
                <a:solidFill>
                  <a:srgbClr val="0000FF"/>
                </a:solidFill>
                <a:latin typeface="Consolas" pitchFamily="49" charset="0"/>
                <a:ea typeface="仿宋" pitchFamily="49" charset="-122"/>
                <a:cs typeface="Consolas" pitchFamily="49" charset="0"/>
              </a:rPr>
              <a:t>的出度和入度</a:t>
            </a:r>
            <a:endParaRPr lang="zh-CN" altLang="en-US"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7036" y="167131"/>
            <a:ext cx="3000396"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000">
                <a:latin typeface="Consolas" pitchFamily="49" charset="0"/>
                <a:ea typeface="微软雅黑" pitchFamily="34" charset="-122"/>
                <a:cs typeface="Consolas" pitchFamily="49" charset="0"/>
              </a:rPr>
              <a:t>3. </a:t>
            </a:r>
            <a:r>
              <a:rPr lang="zh-CN" altLang="zh-CN" sz="2000">
                <a:latin typeface="Consolas" pitchFamily="49" charset="0"/>
                <a:ea typeface="微软雅黑" pitchFamily="34" charset="-122"/>
                <a:cs typeface="Consolas" pitchFamily="49" charset="0"/>
              </a:rPr>
              <a:t>简化的邻接表</a:t>
            </a:r>
          </a:p>
        </p:txBody>
      </p:sp>
      <p:sp>
        <p:nvSpPr>
          <p:cNvPr id="95312" name="Rectangle 8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7562" name="Rectangle 4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08" name="组合 107"/>
          <p:cNvGrpSpPr/>
          <p:nvPr/>
        </p:nvGrpSpPr>
        <p:grpSpPr>
          <a:xfrm>
            <a:off x="4849053" y="490399"/>
            <a:ext cx="3875405" cy="2711701"/>
            <a:chOff x="4030117" y="3579835"/>
            <a:chExt cx="3875405" cy="2711701"/>
          </a:xfrm>
        </p:grpSpPr>
        <p:sp>
          <p:nvSpPr>
            <p:cNvPr id="107560" name="Text Box 40"/>
            <p:cNvSpPr txBox="1">
              <a:spLocks noChangeArrowheads="1"/>
            </p:cNvSpPr>
            <p:nvPr/>
          </p:nvSpPr>
          <p:spPr bwMode="auto">
            <a:xfrm>
              <a:off x="4074364" y="4255870"/>
              <a:ext cx="208285" cy="27538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B0F0"/>
                  </a:solidFill>
                  <a:effectLst/>
                  <a:latin typeface="Consolas" pitchFamily="49" charset="0"/>
                  <a:ea typeface="仿宋" pitchFamily="49" charset="-122"/>
                  <a:cs typeface="Consolas" pitchFamily="49" charset="0"/>
                </a:rPr>
                <a:t>0</a:t>
              </a:r>
            </a:p>
          </p:txBody>
        </p:sp>
        <p:sp>
          <p:nvSpPr>
            <p:cNvPr id="107559" name="Text Box 39"/>
            <p:cNvSpPr txBox="1">
              <a:spLocks noChangeArrowheads="1"/>
            </p:cNvSpPr>
            <p:nvPr/>
          </p:nvSpPr>
          <p:spPr bwMode="auto">
            <a:xfrm>
              <a:off x="4393807" y="4184595"/>
              <a:ext cx="388512" cy="42765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07558" name="Text Box 38"/>
            <p:cNvSpPr txBox="1">
              <a:spLocks noChangeArrowheads="1"/>
            </p:cNvSpPr>
            <p:nvPr/>
          </p:nvSpPr>
          <p:spPr bwMode="auto">
            <a:xfrm>
              <a:off x="4074364" y="4669483"/>
              <a:ext cx="208285" cy="27430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B0F0"/>
                  </a:solidFill>
                  <a:effectLst/>
                  <a:latin typeface="Consolas" pitchFamily="49" charset="0"/>
                  <a:ea typeface="仿宋" pitchFamily="49" charset="-122"/>
                  <a:cs typeface="Consolas" pitchFamily="49" charset="0"/>
                </a:rPr>
                <a:t>1</a:t>
              </a:r>
            </a:p>
          </p:txBody>
        </p:sp>
        <p:sp>
          <p:nvSpPr>
            <p:cNvPr id="107557" name="Text Box 37"/>
            <p:cNvSpPr txBox="1">
              <a:spLocks noChangeArrowheads="1"/>
            </p:cNvSpPr>
            <p:nvPr/>
          </p:nvSpPr>
          <p:spPr bwMode="auto">
            <a:xfrm>
              <a:off x="4393807" y="4597128"/>
              <a:ext cx="388512" cy="42981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07556" name="Text Box 36"/>
            <p:cNvSpPr txBox="1">
              <a:spLocks noChangeArrowheads="1"/>
            </p:cNvSpPr>
            <p:nvPr/>
          </p:nvSpPr>
          <p:spPr bwMode="auto">
            <a:xfrm>
              <a:off x="4074364" y="5098215"/>
              <a:ext cx="208285" cy="27538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B0F0"/>
                  </a:solidFill>
                  <a:effectLst/>
                  <a:latin typeface="Consolas" pitchFamily="49" charset="0"/>
                  <a:ea typeface="仿宋" pitchFamily="49" charset="-122"/>
                  <a:cs typeface="Consolas" pitchFamily="49" charset="0"/>
                </a:rPr>
                <a:t>2</a:t>
              </a:r>
            </a:p>
          </p:txBody>
        </p:sp>
        <p:sp>
          <p:nvSpPr>
            <p:cNvPr id="107555" name="Text Box 35"/>
            <p:cNvSpPr txBox="1">
              <a:spLocks noChangeArrowheads="1"/>
            </p:cNvSpPr>
            <p:nvPr/>
          </p:nvSpPr>
          <p:spPr bwMode="auto">
            <a:xfrm>
              <a:off x="4393807" y="5026939"/>
              <a:ext cx="388512" cy="4287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07554" name="Text Box 34"/>
            <p:cNvSpPr txBox="1">
              <a:spLocks noChangeArrowheads="1"/>
            </p:cNvSpPr>
            <p:nvPr/>
          </p:nvSpPr>
          <p:spPr bwMode="auto">
            <a:xfrm>
              <a:off x="4074364" y="5511827"/>
              <a:ext cx="208285" cy="27430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B0F0"/>
                  </a:solidFill>
                  <a:effectLst/>
                  <a:latin typeface="Consolas" pitchFamily="49" charset="0"/>
                  <a:ea typeface="仿宋" pitchFamily="49" charset="-122"/>
                  <a:cs typeface="Consolas" pitchFamily="49" charset="0"/>
                </a:rPr>
                <a:t>3</a:t>
              </a:r>
            </a:p>
          </p:txBody>
        </p:sp>
        <p:sp>
          <p:nvSpPr>
            <p:cNvPr id="107553" name="Text Box 33"/>
            <p:cNvSpPr txBox="1">
              <a:spLocks noChangeArrowheads="1"/>
            </p:cNvSpPr>
            <p:nvPr/>
          </p:nvSpPr>
          <p:spPr bwMode="auto">
            <a:xfrm>
              <a:off x="4393807" y="5439472"/>
              <a:ext cx="388512" cy="42981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07552" name="Text Box 32"/>
            <p:cNvSpPr txBox="1">
              <a:spLocks noChangeArrowheads="1"/>
            </p:cNvSpPr>
            <p:nvPr/>
          </p:nvSpPr>
          <p:spPr bwMode="auto">
            <a:xfrm>
              <a:off x="4074364" y="5934079"/>
              <a:ext cx="208285" cy="27538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B0F0"/>
                  </a:solidFill>
                  <a:effectLst/>
                  <a:latin typeface="Consolas" pitchFamily="49" charset="0"/>
                  <a:ea typeface="仿宋" pitchFamily="49" charset="-122"/>
                  <a:cs typeface="Consolas" pitchFamily="49" charset="0"/>
                </a:rPr>
                <a:t>4</a:t>
              </a:r>
            </a:p>
          </p:txBody>
        </p:sp>
        <p:sp>
          <p:nvSpPr>
            <p:cNvPr id="107551" name="Text Box 31"/>
            <p:cNvSpPr txBox="1">
              <a:spLocks noChangeArrowheads="1"/>
            </p:cNvSpPr>
            <p:nvPr/>
          </p:nvSpPr>
          <p:spPr bwMode="auto">
            <a:xfrm>
              <a:off x="4393807" y="5862804"/>
              <a:ext cx="388512" cy="4287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07550" name="Text Box 30"/>
            <p:cNvSpPr txBox="1">
              <a:spLocks noChangeArrowheads="1"/>
            </p:cNvSpPr>
            <p:nvPr/>
          </p:nvSpPr>
          <p:spPr bwMode="auto">
            <a:xfrm>
              <a:off x="4030117" y="3747224"/>
              <a:ext cx="961567" cy="27430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head</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数组</a:t>
              </a:r>
            </a:p>
          </p:txBody>
        </p:sp>
        <p:sp>
          <p:nvSpPr>
            <p:cNvPr id="107549" name="Text Box 29"/>
            <p:cNvSpPr txBox="1">
              <a:spLocks noChangeArrowheads="1"/>
            </p:cNvSpPr>
            <p:nvPr/>
          </p:nvSpPr>
          <p:spPr bwMode="auto">
            <a:xfrm>
              <a:off x="5872310" y="4302307"/>
              <a:ext cx="489957" cy="33369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07548" name="Text Box 28"/>
            <p:cNvSpPr txBox="1">
              <a:spLocks noChangeArrowheads="1"/>
            </p:cNvSpPr>
            <p:nvPr/>
          </p:nvSpPr>
          <p:spPr bwMode="auto">
            <a:xfrm>
              <a:off x="6357950" y="4302307"/>
              <a:ext cx="733856" cy="33369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8</a:t>
              </a:r>
            </a:p>
          </p:txBody>
        </p:sp>
        <p:sp>
          <p:nvSpPr>
            <p:cNvPr id="107547" name="Text Box 27"/>
            <p:cNvSpPr txBox="1">
              <a:spLocks noChangeArrowheads="1"/>
            </p:cNvSpPr>
            <p:nvPr/>
          </p:nvSpPr>
          <p:spPr bwMode="auto">
            <a:xfrm>
              <a:off x="7085330" y="4302307"/>
              <a:ext cx="489957" cy="33369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07546" name="Text Box 26"/>
            <p:cNvSpPr txBox="1">
              <a:spLocks noChangeArrowheads="1"/>
            </p:cNvSpPr>
            <p:nvPr/>
          </p:nvSpPr>
          <p:spPr bwMode="auto">
            <a:xfrm>
              <a:off x="5926270" y="3909213"/>
              <a:ext cx="435997" cy="27538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v</a:t>
              </a:r>
            </a:p>
          </p:txBody>
        </p:sp>
        <p:sp>
          <p:nvSpPr>
            <p:cNvPr id="107545" name="Text Box 25"/>
            <p:cNvSpPr txBox="1">
              <a:spLocks noChangeArrowheads="1"/>
            </p:cNvSpPr>
            <p:nvPr/>
          </p:nvSpPr>
          <p:spPr bwMode="auto">
            <a:xfrm>
              <a:off x="7697237" y="4331465"/>
              <a:ext cx="208285" cy="27538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B0F0"/>
                  </a:solidFill>
                  <a:effectLst/>
                  <a:latin typeface="Consolas" pitchFamily="49" charset="0"/>
                  <a:ea typeface="仿宋" pitchFamily="49" charset="-122"/>
                  <a:cs typeface="Consolas" pitchFamily="49" charset="0"/>
                </a:rPr>
                <a:t>0</a:t>
              </a:r>
            </a:p>
          </p:txBody>
        </p:sp>
        <p:sp>
          <p:nvSpPr>
            <p:cNvPr id="107544" name="Text Box 24"/>
            <p:cNvSpPr txBox="1">
              <a:spLocks noChangeArrowheads="1"/>
            </p:cNvSpPr>
            <p:nvPr/>
          </p:nvSpPr>
          <p:spPr bwMode="auto">
            <a:xfrm>
              <a:off x="5872310" y="4639245"/>
              <a:ext cx="489957" cy="33369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07543" name="Text Box 23"/>
            <p:cNvSpPr txBox="1">
              <a:spLocks noChangeArrowheads="1"/>
            </p:cNvSpPr>
            <p:nvPr/>
          </p:nvSpPr>
          <p:spPr bwMode="auto">
            <a:xfrm>
              <a:off x="6357950" y="4639245"/>
              <a:ext cx="733856" cy="33369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07542" name="Text Box 22"/>
            <p:cNvSpPr txBox="1">
              <a:spLocks noChangeArrowheads="1"/>
            </p:cNvSpPr>
            <p:nvPr/>
          </p:nvSpPr>
          <p:spPr bwMode="auto">
            <a:xfrm>
              <a:off x="7085330" y="4639245"/>
              <a:ext cx="489957" cy="33369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07541" name="Text Box 21"/>
            <p:cNvSpPr txBox="1">
              <a:spLocks noChangeArrowheads="1"/>
            </p:cNvSpPr>
            <p:nvPr/>
          </p:nvSpPr>
          <p:spPr bwMode="auto">
            <a:xfrm>
              <a:off x="7693999" y="4668403"/>
              <a:ext cx="208285" cy="27538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B0F0"/>
                  </a:solidFill>
                  <a:effectLst/>
                  <a:latin typeface="Consolas" pitchFamily="49" charset="0"/>
                  <a:ea typeface="仿宋" pitchFamily="49" charset="-122"/>
                  <a:cs typeface="Consolas" pitchFamily="49" charset="0"/>
                </a:rPr>
                <a:t>1</a:t>
              </a:r>
            </a:p>
          </p:txBody>
        </p:sp>
        <p:sp>
          <p:nvSpPr>
            <p:cNvPr id="107540" name="Text Box 20"/>
            <p:cNvSpPr txBox="1">
              <a:spLocks noChangeArrowheads="1"/>
            </p:cNvSpPr>
            <p:nvPr/>
          </p:nvSpPr>
          <p:spPr bwMode="auto">
            <a:xfrm>
              <a:off x="5872310" y="4969703"/>
              <a:ext cx="489957" cy="33369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07539" name="Text Box 19"/>
            <p:cNvSpPr txBox="1">
              <a:spLocks noChangeArrowheads="1"/>
            </p:cNvSpPr>
            <p:nvPr/>
          </p:nvSpPr>
          <p:spPr bwMode="auto">
            <a:xfrm>
              <a:off x="6357950" y="4969703"/>
              <a:ext cx="733856" cy="33369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07538" name="Text Box 18"/>
            <p:cNvSpPr txBox="1">
              <a:spLocks noChangeArrowheads="1"/>
            </p:cNvSpPr>
            <p:nvPr/>
          </p:nvSpPr>
          <p:spPr bwMode="auto">
            <a:xfrm>
              <a:off x="7085330" y="4969703"/>
              <a:ext cx="489957" cy="33369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07537" name="Text Box 17"/>
            <p:cNvSpPr txBox="1">
              <a:spLocks noChangeArrowheads="1"/>
            </p:cNvSpPr>
            <p:nvPr/>
          </p:nvSpPr>
          <p:spPr bwMode="auto">
            <a:xfrm>
              <a:off x="7693999" y="4998861"/>
              <a:ext cx="208285" cy="27538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B0F0"/>
                  </a:solidFill>
                  <a:effectLst/>
                  <a:latin typeface="Consolas" pitchFamily="49" charset="0"/>
                  <a:ea typeface="仿宋" pitchFamily="49" charset="-122"/>
                  <a:cs typeface="Consolas" pitchFamily="49" charset="0"/>
                </a:rPr>
                <a:t>2</a:t>
              </a:r>
            </a:p>
          </p:txBody>
        </p:sp>
        <p:sp>
          <p:nvSpPr>
            <p:cNvPr id="107536" name="Text Box 16"/>
            <p:cNvSpPr txBox="1">
              <a:spLocks noChangeArrowheads="1"/>
            </p:cNvSpPr>
            <p:nvPr/>
          </p:nvSpPr>
          <p:spPr bwMode="auto">
            <a:xfrm>
              <a:off x="5872310" y="5306641"/>
              <a:ext cx="489957" cy="33369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07535" name="Text Box 15"/>
            <p:cNvSpPr txBox="1">
              <a:spLocks noChangeArrowheads="1"/>
            </p:cNvSpPr>
            <p:nvPr/>
          </p:nvSpPr>
          <p:spPr bwMode="auto">
            <a:xfrm>
              <a:off x="6357950" y="5306641"/>
              <a:ext cx="733856" cy="33369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107534" name="Text Box 14"/>
            <p:cNvSpPr txBox="1">
              <a:spLocks noChangeArrowheads="1"/>
            </p:cNvSpPr>
            <p:nvPr/>
          </p:nvSpPr>
          <p:spPr bwMode="auto">
            <a:xfrm>
              <a:off x="7085330" y="5306641"/>
              <a:ext cx="489957" cy="33369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07533" name="Text Box 13"/>
            <p:cNvSpPr txBox="1">
              <a:spLocks noChangeArrowheads="1"/>
            </p:cNvSpPr>
            <p:nvPr/>
          </p:nvSpPr>
          <p:spPr bwMode="auto">
            <a:xfrm>
              <a:off x="7690761" y="5335799"/>
              <a:ext cx="208285" cy="27538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B0F0"/>
                  </a:solidFill>
                  <a:effectLst/>
                  <a:latin typeface="Consolas" pitchFamily="49" charset="0"/>
                  <a:ea typeface="仿宋" pitchFamily="49" charset="-122"/>
                  <a:cs typeface="Consolas" pitchFamily="49" charset="0"/>
                </a:rPr>
                <a:t>3</a:t>
              </a:r>
            </a:p>
          </p:txBody>
        </p:sp>
        <p:sp>
          <p:nvSpPr>
            <p:cNvPr id="107532" name="Text Box 12"/>
            <p:cNvSpPr txBox="1">
              <a:spLocks noChangeArrowheads="1"/>
            </p:cNvSpPr>
            <p:nvPr/>
          </p:nvSpPr>
          <p:spPr bwMode="auto">
            <a:xfrm>
              <a:off x="5872310" y="5643578"/>
              <a:ext cx="489957" cy="33369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07531" name="Text Box 11"/>
            <p:cNvSpPr txBox="1">
              <a:spLocks noChangeArrowheads="1"/>
            </p:cNvSpPr>
            <p:nvPr/>
          </p:nvSpPr>
          <p:spPr bwMode="auto">
            <a:xfrm>
              <a:off x="6357950" y="5643578"/>
              <a:ext cx="733856" cy="33369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sp>
          <p:nvSpPr>
            <p:cNvPr id="107530" name="Text Box 10"/>
            <p:cNvSpPr txBox="1">
              <a:spLocks noChangeArrowheads="1"/>
            </p:cNvSpPr>
            <p:nvPr/>
          </p:nvSpPr>
          <p:spPr bwMode="auto">
            <a:xfrm>
              <a:off x="7085330" y="5643578"/>
              <a:ext cx="489957" cy="33369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07529" name="Text Box 9"/>
            <p:cNvSpPr txBox="1">
              <a:spLocks noChangeArrowheads="1"/>
            </p:cNvSpPr>
            <p:nvPr/>
          </p:nvSpPr>
          <p:spPr bwMode="auto">
            <a:xfrm>
              <a:off x="7687524" y="5672737"/>
              <a:ext cx="208285" cy="27538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dirty="0">
                  <a:ln>
                    <a:noFill/>
                  </a:ln>
                  <a:solidFill>
                    <a:srgbClr val="00B0F0"/>
                  </a:solidFill>
                  <a:effectLst/>
                  <a:latin typeface="Consolas" pitchFamily="49" charset="0"/>
                  <a:ea typeface="仿宋" pitchFamily="49" charset="-122"/>
                  <a:cs typeface="Consolas" pitchFamily="49" charset="0"/>
                </a:rPr>
                <a:t>4</a:t>
              </a:r>
            </a:p>
          </p:txBody>
        </p:sp>
        <p:sp>
          <p:nvSpPr>
            <p:cNvPr id="107528" name="Text Box 8"/>
            <p:cNvSpPr txBox="1">
              <a:spLocks noChangeArrowheads="1"/>
            </p:cNvSpPr>
            <p:nvPr/>
          </p:nvSpPr>
          <p:spPr bwMode="auto">
            <a:xfrm>
              <a:off x="6583503" y="3909213"/>
              <a:ext cx="294621" cy="27538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w</a:t>
              </a:r>
            </a:p>
          </p:txBody>
        </p:sp>
        <p:sp>
          <p:nvSpPr>
            <p:cNvPr id="107527" name="Text Box 7"/>
            <p:cNvSpPr txBox="1">
              <a:spLocks noChangeArrowheads="1"/>
            </p:cNvSpPr>
            <p:nvPr/>
          </p:nvSpPr>
          <p:spPr bwMode="auto">
            <a:xfrm>
              <a:off x="7128498" y="3909213"/>
              <a:ext cx="461897" cy="27538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next</a:t>
              </a:r>
            </a:p>
          </p:txBody>
        </p:sp>
        <p:sp>
          <p:nvSpPr>
            <p:cNvPr id="107526" name="AutoShape 6"/>
            <p:cNvSpPr>
              <a:spLocks noChangeShapeType="1"/>
            </p:cNvSpPr>
            <p:nvPr/>
          </p:nvSpPr>
          <p:spPr bwMode="auto">
            <a:xfrm>
              <a:off x="4782319" y="4398421"/>
              <a:ext cx="1089991" cy="408213"/>
            </a:xfrm>
            <a:prstGeom prst="straightConnector1">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sp>
          <p:nvSpPr>
            <p:cNvPr id="107525" name="AutoShape 5"/>
            <p:cNvSpPr>
              <a:spLocks noChangeShapeType="1"/>
            </p:cNvSpPr>
            <p:nvPr/>
          </p:nvSpPr>
          <p:spPr bwMode="auto">
            <a:xfrm>
              <a:off x="4782319" y="4812033"/>
              <a:ext cx="1089991" cy="325058"/>
            </a:xfrm>
            <a:prstGeom prst="straightConnector1">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sp>
          <p:nvSpPr>
            <p:cNvPr id="107524" name="AutoShape 4"/>
            <p:cNvSpPr>
              <a:spLocks noChangeShapeType="1"/>
            </p:cNvSpPr>
            <p:nvPr/>
          </p:nvSpPr>
          <p:spPr bwMode="auto">
            <a:xfrm>
              <a:off x="4782319" y="5241845"/>
              <a:ext cx="1089991" cy="232185"/>
            </a:xfrm>
            <a:prstGeom prst="straightConnector1">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sp>
          <p:nvSpPr>
            <p:cNvPr id="107523" name="AutoShape 3"/>
            <p:cNvSpPr>
              <a:spLocks noChangeShapeType="1"/>
            </p:cNvSpPr>
            <p:nvPr/>
          </p:nvSpPr>
          <p:spPr bwMode="auto">
            <a:xfrm>
              <a:off x="4782319" y="5654378"/>
              <a:ext cx="1089991" cy="156590"/>
            </a:xfrm>
            <a:prstGeom prst="straightConnector1">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sp>
          <p:nvSpPr>
            <p:cNvPr id="107522" name="Text Box 2"/>
            <p:cNvSpPr txBox="1">
              <a:spLocks noChangeArrowheads="1"/>
            </p:cNvSpPr>
            <p:nvPr/>
          </p:nvSpPr>
          <p:spPr bwMode="auto">
            <a:xfrm>
              <a:off x="6226288" y="3579835"/>
              <a:ext cx="952933" cy="27430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edge</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数组</a:t>
              </a:r>
            </a:p>
          </p:txBody>
        </p:sp>
      </p:grpSp>
      <p:grpSp>
        <p:nvGrpSpPr>
          <p:cNvPr id="91" name="组合 90"/>
          <p:cNvGrpSpPr/>
          <p:nvPr/>
        </p:nvGrpSpPr>
        <p:grpSpPr>
          <a:xfrm>
            <a:off x="775170" y="936606"/>
            <a:ext cx="2694665" cy="2270555"/>
            <a:chOff x="1714480" y="4714884"/>
            <a:chExt cx="2694665" cy="2270555"/>
          </a:xfrm>
        </p:grpSpPr>
        <p:sp>
          <p:nvSpPr>
            <p:cNvPr id="92" name="Freeform 16"/>
            <p:cNvSpPr>
              <a:spLocks/>
            </p:cNvSpPr>
            <p:nvPr/>
          </p:nvSpPr>
          <p:spPr bwMode="auto">
            <a:xfrm>
              <a:off x="2700943" y="5792499"/>
              <a:ext cx="412066" cy="407847"/>
            </a:xfrm>
            <a:custGeom>
              <a:avLst/>
              <a:gdLst/>
              <a:ahLst/>
              <a:cxnLst>
                <a:cxn ang="0">
                  <a:pos x="0" y="327"/>
                </a:cxn>
                <a:cxn ang="0">
                  <a:pos x="330" y="0"/>
                </a:cxn>
              </a:cxnLst>
              <a:rect l="0" t="0" r="r" b="b"/>
              <a:pathLst>
                <a:path w="330" h="327">
                  <a:moveTo>
                    <a:pt x="0" y="327"/>
                  </a:moveTo>
                  <a:lnTo>
                    <a:pt x="330"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93" name="Freeform 15"/>
            <p:cNvSpPr>
              <a:spLocks/>
            </p:cNvSpPr>
            <p:nvPr/>
          </p:nvSpPr>
          <p:spPr bwMode="auto">
            <a:xfrm>
              <a:off x="2011668" y="5804971"/>
              <a:ext cx="418310" cy="349227"/>
            </a:xfrm>
            <a:custGeom>
              <a:avLst/>
              <a:gdLst/>
              <a:ahLst/>
              <a:cxnLst>
                <a:cxn ang="0">
                  <a:pos x="0" y="0"/>
                </a:cxn>
                <a:cxn ang="0">
                  <a:pos x="335" y="280"/>
                </a:cxn>
              </a:cxnLst>
              <a:rect l="0" t="0" r="r" b="b"/>
              <a:pathLst>
                <a:path w="335" h="280">
                  <a:moveTo>
                    <a:pt x="0" y="0"/>
                  </a:moveTo>
                  <a:lnTo>
                    <a:pt x="335" y="28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94" name="Freeform 14"/>
            <p:cNvSpPr>
              <a:spLocks/>
            </p:cNvSpPr>
            <p:nvPr/>
          </p:nvSpPr>
          <p:spPr bwMode="auto">
            <a:xfrm>
              <a:off x="2699374" y="4991771"/>
              <a:ext cx="437040" cy="452748"/>
            </a:xfrm>
            <a:custGeom>
              <a:avLst/>
              <a:gdLst/>
              <a:ahLst/>
              <a:cxnLst>
                <a:cxn ang="0">
                  <a:pos x="0" y="0"/>
                </a:cxn>
                <a:cxn ang="0">
                  <a:pos x="350" y="363"/>
                </a:cxn>
              </a:cxnLst>
              <a:rect l="0" t="0" r="r" b="b"/>
              <a:pathLst>
                <a:path w="350" h="363">
                  <a:moveTo>
                    <a:pt x="0" y="0"/>
                  </a:moveTo>
                  <a:lnTo>
                    <a:pt x="350" y="363"/>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95" name="Oval 13"/>
            <p:cNvSpPr>
              <a:spLocks noChangeArrowheads="1"/>
            </p:cNvSpPr>
            <p:nvPr/>
          </p:nvSpPr>
          <p:spPr bwMode="auto">
            <a:xfrm>
              <a:off x="2351310" y="4714884"/>
              <a:ext cx="353378" cy="3891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96" name="Oval 12"/>
            <p:cNvSpPr>
              <a:spLocks noChangeArrowheads="1"/>
            </p:cNvSpPr>
            <p:nvPr/>
          </p:nvSpPr>
          <p:spPr bwMode="auto">
            <a:xfrm>
              <a:off x="1714480" y="5470711"/>
              <a:ext cx="353378" cy="3891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97" name="Oval 11"/>
            <p:cNvSpPr>
              <a:spLocks noChangeArrowheads="1"/>
            </p:cNvSpPr>
            <p:nvPr/>
          </p:nvSpPr>
          <p:spPr bwMode="auto">
            <a:xfrm>
              <a:off x="2382528" y="6091837"/>
              <a:ext cx="353378" cy="3878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3</a:t>
              </a:r>
            </a:p>
          </p:txBody>
        </p:sp>
        <p:sp>
          <p:nvSpPr>
            <p:cNvPr id="98" name="Oval 10"/>
            <p:cNvSpPr>
              <a:spLocks noChangeArrowheads="1"/>
            </p:cNvSpPr>
            <p:nvPr/>
          </p:nvSpPr>
          <p:spPr bwMode="auto">
            <a:xfrm>
              <a:off x="3025601" y="5452003"/>
              <a:ext cx="353378" cy="3891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99" name="Oval 9"/>
            <p:cNvSpPr>
              <a:spLocks noChangeArrowheads="1"/>
            </p:cNvSpPr>
            <p:nvPr/>
          </p:nvSpPr>
          <p:spPr bwMode="auto">
            <a:xfrm>
              <a:off x="4055767" y="5489420"/>
              <a:ext cx="353378" cy="3878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00" name="Freeform 8"/>
            <p:cNvSpPr>
              <a:spLocks/>
            </p:cNvSpPr>
            <p:nvPr/>
          </p:nvSpPr>
          <p:spPr bwMode="auto">
            <a:xfrm>
              <a:off x="2004176" y="5020458"/>
              <a:ext cx="393336" cy="460231"/>
            </a:xfrm>
            <a:custGeom>
              <a:avLst/>
              <a:gdLst/>
              <a:ahLst/>
              <a:cxnLst>
                <a:cxn ang="0">
                  <a:pos x="0" y="369"/>
                </a:cxn>
                <a:cxn ang="0">
                  <a:pos x="315" y="0"/>
                </a:cxn>
              </a:cxnLst>
              <a:rect l="0" t="0" r="r" b="b"/>
              <a:pathLst>
                <a:path w="315" h="369">
                  <a:moveTo>
                    <a:pt x="0" y="369"/>
                  </a:moveTo>
                  <a:lnTo>
                    <a:pt x="315"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01" name="Line 7"/>
            <p:cNvSpPr>
              <a:spLocks noChangeShapeType="1"/>
            </p:cNvSpPr>
            <p:nvPr/>
          </p:nvSpPr>
          <p:spPr bwMode="auto">
            <a:xfrm flipV="1">
              <a:off x="3385223" y="5656550"/>
              <a:ext cx="668047" cy="7483"/>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02" name="Text Box 6"/>
            <p:cNvSpPr txBox="1">
              <a:spLocks noChangeArrowheads="1"/>
            </p:cNvSpPr>
            <p:nvPr/>
          </p:nvSpPr>
          <p:spPr bwMode="auto">
            <a:xfrm>
              <a:off x="2856854" y="5997611"/>
              <a:ext cx="273462"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9</a:t>
              </a:r>
            </a:p>
          </p:txBody>
        </p:sp>
        <p:sp>
          <p:nvSpPr>
            <p:cNvPr id="103" name="Text Box 5"/>
            <p:cNvSpPr txBox="1">
              <a:spLocks noChangeArrowheads="1"/>
            </p:cNvSpPr>
            <p:nvPr/>
          </p:nvSpPr>
          <p:spPr bwMode="auto">
            <a:xfrm>
              <a:off x="1923011" y="5897267"/>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FF00FF"/>
                  </a:solidFill>
                  <a:effectLst/>
                  <a:latin typeface="Consolas" pitchFamily="49" charset="0"/>
                  <a:ea typeface="仿宋" pitchFamily="49" charset="-122"/>
                  <a:cs typeface="Consolas" pitchFamily="49" charset="0"/>
                </a:rPr>
                <a:t>5</a:t>
              </a:r>
            </a:p>
          </p:txBody>
        </p:sp>
        <p:sp>
          <p:nvSpPr>
            <p:cNvPr id="104" name="Text Box 4"/>
            <p:cNvSpPr txBox="1">
              <a:spLocks noChangeArrowheads="1"/>
            </p:cNvSpPr>
            <p:nvPr/>
          </p:nvSpPr>
          <p:spPr bwMode="auto">
            <a:xfrm>
              <a:off x="1938315" y="5054022"/>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8</a:t>
              </a:r>
            </a:p>
          </p:txBody>
        </p:sp>
        <p:sp>
          <p:nvSpPr>
            <p:cNvPr id="105" name="Text Box 3"/>
            <p:cNvSpPr txBox="1">
              <a:spLocks noChangeArrowheads="1"/>
            </p:cNvSpPr>
            <p:nvPr/>
          </p:nvSpPr>
          <p:spPr bwMode="auto">
            <a:xfrm>
              <a:off x="2907905" y="4961837"/>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3</a:t>
              </a:r>
            </a:p>
          </p:txBody>
        </p:sp>
        <p:sp>
          <p:nvSpPr>
            <p:cNvPr id="106" name="Text Box 2"/>
            <p:cNvSpPr txBox="1">
              <a:spLocks noChangeArrowheads="1"/>
            </p:cNvSpPr>
            <p:nvPr/>
          </p:nvSpPr>
          <p:spPr bwMode="auto">
            <a:xfrm>
              <a:off x="3580163" y="5388800"/>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6</a:t>
              </a:r>
            </a:p>
          </p:txBody>
        </p:sp>
        <p:sp>
          <p:nvSpPr>
            <p:cNvPr id="107" name="Text Box 2"/>
            <p:cNvSpPr txBox="1">
              <a:spLocks noChangeArrowheads="1"/>
            </p:cNvSpPr>
            <p:nvPr/>
          </p:nvSpPr>
          <p:spPr bwMode="auto">
            <a:xfrm>
              <a:off x="1714480" y="6715148"/>
              <a:ext cx="2246660" cy="27029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c</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）一个带权有向图</a:t>
              </a:r>
            </a:p>
          </p:txBody>
        </p:sp>
      </p:grpSp>
      <p:sp>
        <p:nvSpPr>
          <p:cNvPr id="109" name="右箭头 108"/>
          <p:cNvSpPr/>
          <p:nvPr/>
        </p:nvSpPr>
        <p:spPr>
          <a:xfrm>
            <a:off x="3795320" y="1809820"/>
            <a:ext cx="740814" cy="304685"/>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p>
        </p:txBody>
      </p:sp>
      <p:sp>
        <p:nvSpPr>
          <p:cNvPr id="64" name="TextBox 9">
            <a:extLst>
              <a:ext uri="{FF2B5EF4-FFF2-40B4-BE49-F238E27FC236}">
                <a16:creationId xmlns:a16="http://schemas.microsoft.com/office/drawing/2014/main" id="{967BB5E4-A108-420F-A506-33FC8B32B99B}"/>
              </a:ext>
            </a:extLst>
          </p:cNvPr>
          <p:cNvSpPr txBox="1"/>
          <p:nvPr/>
        </p:nvSpPr>
        <p:spPr>
          <a:xfrm>
            <a:off x="32223" y="3443252"/>
            <a:ext cx="5259858" cy="340334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class </a:t>
            </a:r>
            <a:r>
              <a:rPr lang="en-US" altLang="zh-CN" sz="1800">
                <a:solidFill>
                  <a:srgbClr val="FF0000"/>
                </a:solidFill>
                <a:latin typeface="Consolas" pitchFamily="49" charset="0"/>
                <a:ea typeface="仿宋" pitchFamily="49" charset="-122"/>
                <a:cs typeface="Consolas" pitchFamily="49" charset="0"/>
              </a:rPr>
              <a:t>ENode</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边结点类</a:t>
            </a: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int v;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邻接点</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int w;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边权值</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int next;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下一条边</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public ENode(int v,int w)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构造方法</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  this.v=v;</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this.w=w;</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65" name="Text Box 2">
            <a:extLst>
              <a:ext uri="{FF2B5EF4-FFF2-40B4-BE49-F238E27FC236}">
                <a16:creationId xmlns:a16="http://schemas.microsoft.com/office/drawing/2014/main" id="{D174EC10-949F-4246-82A5-F1183F18168A}"/>
              </a:ext>
            </a:extLst>
          </p:cNvPr>
          <p:cNvSpPr txBox="1">
            <a:spLocks noChangeArrowheads="1"/>
          </p:cNvSpPr>
          <p:nvPr/>
        </p:nvSpPr>
        <p:spPr bwMode="auto">
          <a:xfrm>
            <a:off x="5810620" y="3137462"/>
            <a:ext cx="2502929" cy="310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-1</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表示该顶点没有出边</a:t>
            </a:r>
          </a:p>
        </p:txBody>
      </p:sp>
      <p:grpSp>
        <p:nvGrpSpPr>
          <p:cNvPr id="66" name="组合 65">
            <a:extLst>
              <a:ext uri="{FF2B5EF4-FFF2-40B4-BE49-F238E27FC236}">
                <a16:creationId xmlns:a16="http://schemas.microsoft.com/office/drawing/2014/main" id="{3E8993F6-323C-4637-8C69-FF0E29C2BA79}"/>
              </a:ext>
            </a:extLst>
          </p:cNvPr>
          <p:cNvGrpSpPr/>
          <p:nvPr/>
        </p:nvGrpSpPr>
        <p:grpSpPr>
          <a:xfrm>
            <a:off x="5426426" y="3678459"/>
            <a:ext cx="3561080" cy="2428892"/>
            <a:chOff x="3786182" y="3203241"/>
            <a:chExt cx="3561080" cy="2428892"/>
          </a:xfrm>
        </p:grpSpPr>
        <p:sp>
          <p:nvSpPr>
            <p:cNvPr id="67" name="Text Box 73">
              <a:extLst>
                <a:ext uri="{FF2B5EF4-FFF2-40B4-BE49-F238E27FC236}">
                  <a16:creationId xmlns:a16="http://schemas.microsoft.com/office/drawing/2014/main" id="{BE4A8C37-CF13-492E-AB3B-CD2FBD9CBDB1}"/>
                </a:ext>
              </a:extLst>
            </p:cNvPr>
            <p:cNvSpPr txBox="1">
              <a:spLocks noChangeArrowheads="1"/>
            </p:cNvSpPr>
            <p:nvPr/>
          </p:nvSpPr>
          <p:spPr bwMode="auto">
            <a:xfrm>
              <a:off x="3786182" y="3701733"/>
              <a:ext cx="195581" cy="25908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0</a:t>
              </a:r>
              <a:endParaRPr kumimoji="0" lang="zh-CN" altLang="zh-CN" sz="180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68" name="Text Box 74">
              <a:extLst>
                <a:ext uri="{FF2B5EF4-FFF2-40B4-BE49-F238E27FC236}">
                  <a16:creationId xmlns:a16="http://schemas.microsoft.com/office/drawing/2014/main" id="{041906A2-0FD2-403F-8D59-A54B2ED5CFA6}"/>
                </a:ext>
              </a:extLst>
            </p:cNvPr>
            <p:cNvSpPr txBox="1">
              <a:spLocks noChangeArrowheads="1"/>
            </p:cNvSpPr>
            <p:nvPr/>
          </p:nvSpPr>
          <p:spPr bwMode="auto">
            <a:xfrm>
              <a:off x="4014782" y="3643314"/>
              <a:ext cx="365760" cy="40385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25000">
                  <a:ln>
                    <a:noFill/>
                  </a:ln>
                  <a:solidFill>
                    <a:srgbClr val="0000FF"/>
                  </a:solidFill>
                  <a:effectLst/>
                  <a:latin typeface="Consolas" pitchFamily="49" charset="0"/>
                  <a:ea typeface="仿宋" pitchFamily="49" charset="-122"/>
                  <a:cs typeface="Consolas" pitchFamily="49" charset="0"/>
                </a:rPr>
                <a:t>0</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9" name="Text Box 75">
              <a:extLst>
                <a:ext uri="{FF2B5EF4-FFF2-40B4-BE49-F238E27FC236}">
                  <a16:creationId xmlns:a16="http://schemas.microsoft.com/office/drawing/2014/main" id="{889D6A43-D7F0-4B78-BBF1-A8F1357CB2ED}"/>
                </a:ext>
              </a:extLst>
            </p:cNvPr>
            <p:cNvSpPr txBox="1">
              <a:spLocks noChangeArrowheads="1"/>
            </p:cNvSpPr>
            <p:nvPr/>
          </p:nvSpPr>
          <p:spPr bwMode="auto">
            <a:xfrm>
              <a:off x="4380542" y="3643314"/>
              <a:ext cx="365760" cy="40385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0" name="Text Box 76">
              <a:extLst>
                <a:ext uri="{FF2B5EF4-FFF2-40B4-BE49-F238E27FC236}">
                  <a16:creationId xmlns:a16="http://schemas.microsoft.com/office/drawing/2014/main" id="{1153E323-59AA-4B17-ACBC-1C94158B9D3F}"/>
                </a:ext>
              </a:extLst>
            </p:cNvPr>
            <p:cNvSpPr txBox="1">
              <a:spLocks noChangeArrowheads="1"/>
            </p:cNvSpPr>
            <p:nvPr/>
          </p:nvSpPr>
          <p:spPr bwMode="auto">
            <a:xfrm>
              <a:off x="4929182" y="3683954"/>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1" name="Text Box 77">
              <a:extLst>
                <a:ext uri="{FF2B5EF4-FFF2-40B4-BE49-F238E27FC236}">
                  <a16:creationId xmlns:a16="http://schemas.microsoft.com/office/drawing/2014/main" id="{E6FF5B1E-4914-4E73-9303-3430E9717A97}"/>
                </a:ext>
              </a:extLst>
            </p:cNvPr>
            <p:cNvSpPr txBox="1">
              <a:spLocks noChangeArrowheads="1"/>
            </p:cNvSpPr>
            <p:nvPr/>
          </p:nvSpPr>
          <p:spPr bwMode="auto">
            <a:xfrm>
              <a:off x="5294942" y="3683954"/>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8</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2" name="Text Box 78">
              <a:extLst>
                <a:ext uri="{FF2B5EF4-FFF2-40B4-BE49-F238E27FC236}">
                  <a16:creationId xmlns:a16="http://schemas.microsoft.com/office/drawing/2014/main" id="{06666555-885E-463F-8699-A35CE6E55B80}"/>
                </a:ext>
              </a:extLst>
            </p:cNvPr>
            <p:cNvSpPr txBox="1">
              <a:spLocks noChangeArrowheads="1"/>
            </p:cNvSpPr>
            <p:nvPr/>
          </p:nvSpPr>
          <p:spPr bwMode="auto">
            <a:xfrm>
              <a:off x="3786182" y="4090354"/>
              <a:ext cx="195581" cy="25908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1</a:t>
              </a:r>
              <a:endParaRPr kumimoji="0" lang="zh-CN" altLang="zh-CN" sz="180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73" name="Text Box 79">
              <a:extLst>
                <a:ext uri="{FF2B5EF4-FFF2-40B4-BE49-F238E27FC236}">
                  <a16:creationId xmlns:a16="http://schemas.microsoft.com/office/drawing/2014/main" id="{F40DE323-A2E1-40DE-B924-D9049435D85E}"/>
                </a:ext>
              </a:extLst>
            </p:cNvPr>
            <p:cNvSpPr txBox="1">
              <a:spLocks noChangeArrowheads="1"/>
            </p:cNvSpPr>
            <p:nvPr/>
          </p:nvSpPr>
          <p:spPr bwMode="auto">
            <a:xfrm>
              <a:off x="4014782" y="4031933"/>
              <a:ext cx="365760" cy="40386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25000">
                  <a:ln>
                    <a:noFill/>
                  </a:ln>
                  <a:solidFill>
                    <a:srgbClr val="0000FF"/>
                  </a:solidFill>
                  <a:effectLst/>
                  <a:latin typeface="Consolas" pitchFamily="49" charset="0"/>
                  <a:ea typeface="仿宋" pitchFamily="49" charset="-122"/>
                  <a:cs typeface="Consolas" pitchFamily="49" charset="0"/>
                </a:rPr>
                <a:t>1</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4" name="Text Box 80">
              <a:extLst>
                <a:ext uri="{FF2B5EF4-FFF2-40B4-BE49-F238E27FC236}">
                  <a16:creationId xmlns:a16="http://schemas.microsoft.com/office/drawing/2014/main" id="{E05F8BF7-82CC-4EC8-9C94-53C0405CD798}"/>
                </a:ext>
              </a:extLst>
            </p:cNvPr>
            <p:cNvSpPr txBox="1">
              <a:spLocks noChangeArrowheads="1"/>
            </p:cNvSpPr>
            <p:nvPr/>
          </p:nvSpPr>
          <p:spPr bwMode="auto">
            <a:xfrm>
              <a:off x="4380542" y="4031933"/>
              <a:ext cx="365760" cy="40386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5" name="Text Box 81">
              <a:extLst>
                <a:ext uri="{FF2B5EF4-FFF2-40B4-BE49-F238E27FC236}">
                  <a16:creationId xmlns:a16="http://schemas.microsoft.com/office/drawing/2014/main" id="{401C2CBE-2A70-44EE-A74A-1315E7559AA5}"/>
                </a:ext>
              </a:extLst>
            </p:cNvPr>
            <p:cNvSpPr txBox="1">
              <a:spLocks noChangeArrowheads="1"/>
            </p:cNvSpPr>
            <p:nvPr/>
          </p:nvSpPr>
          <p:spPr bwMode="auto">
            <a:xfrm>
              <a:off x="3786182" y="4494213"/>
              <a:ext cx="195581" cy="25908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2</a:t>
              </a:r>
              <a:endParaRPr kumimoji="0" lang="zh-CN" altLang="zh-CN" sz="180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76" name="Text Box 82">
              <a:extLst>
                <a:ext uri="{FF2B5EF4-FFF2-40B4-BE49-F238E27FC236}">
                  <a16:creationId xmlns:a16="http://schemas.microsoft.com/office/drawing/2014/main" id="{67C32F34-A630-4B30-BB9F-B081681899DD}"/>
                </a:ext>
              </a:extLst>
            </p:cNvPr>
            <p:cNvSpPr txBox="1">
              <a:spLocks noChangeArrowheads="1"/>
            </p:cNvSpPr>
            <p:nvPr/>
          </p:nvSpPr>
          <p:spPr bwMode="auto">
            <a:xfrm>
              <a:off x="4014782" y="4435794"/>
              <a:ext cx="365760" cy="40385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25000">
                  <a:ln>
                    <a:noFill/>
                  </a:ln>
                  <a:solidFill>
                    <a:srgbClr val="0000FF"/>
                  </a:solidFill>
                  <a:effectLst/>
                  <a:latin typeface="Consolas" pitchFamily="49" charset="0"/>
                  <a:ea typeface="仿宋" pitchFamily="49" charset="-122"/>
                  <a:cs typeface="Consolas" pitchFamily="49" charset="0"/>
                </a:rPr>
                <a:t>2</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7" name="Text Box 83">
              <a:extLst>
                <a:ext uri="{FF2B5EF4-FFF2-40B4-BE49-F238E27FC236}">
                  <a16:creationId xmlns:a16="http://schemas.microsoft.com/office/drawing/2014/main" id="{01A0835F-0E48-4511-93E3-6822CCF35899}"/>
                </a:ext>
              </a:extLst>
            </p:cNvPr>
            <p:cNvSpPr txBox="1">
              <a:spLocks noChangeArrowheads="1"/>
            </p:cNvSpPr>
            <p:nvPr/>
          </p:nvSpPr>
          <p:spPr bwMode="auto">
            <a:xfrm>
              <a:off x="4380542" y="4435794"/>
              <a:ext cx="365760" cy="40385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8" name="Text Box 84">
              <a:extLst>
                <a:ext uri="{FF2B5EF4-FFF2-40B4-BE49-F238E27FC236}">
                  <a16:creationId xmlns:a16="http://schemas.microsoft.com/office/drawing/2014/main" id="{79BB3659-EBF0-4A31-A84E-603BC8A9BC19}"/>
                </a:ext>
              </a:extLst>
            </p:cNvPr>
            <p:cNvSpPr txBox="1">
              <a:spLocks noChangeArrowheads="1"/>
            </p:cNvSpPr>
            <p:nvPr/>
          </p:nvSpPr>
          <p:spPr bwMode="auto">
            <a:xfrm>
              <a:off x="3786182" y="4882834"/>
              <a:ext cx="195581" cy="25908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3</a:t>
              </a:r>
              <a:endParaRPr kumimoji="0" lang="zh-CN" altLang="zh-CN" sz="180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79" name="Text Box 85">
              <a:extLst>
                <a:ext uri="{FF2B5EF4-FFF2-40B4-BE49-F238E27FC236}">
                  <a16:creationId xmlns:a16="http://schemas.microsoft.com/office/drawing/2014/main" id="{C7E095EF-0C4C-4570-ACCA-4F98B67DA370}"/>
                </a:ext>
              </a:extLst>
            </p:cNvPr>
            <p:cNvSpPr txBox="1">
              <a:spLocks noChangeArrowheads="1"/>
            </p:cNvSpPr>
            <p:nvPr/>
          </p:nvSpPr>
          <p:spPr bwMode="auto">
            <a:xfrm>
              <a:off x="4014782" y="4824413"/>
              <a:ext cx="365760" cy="4064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25000">
                  <a:ln>
                    <a:noFill/>
                  </a:ln>
                  <a:solidFill>
                    <a:srgbClr val="0000FF"/>
                  </a:solidFill>
                  <a:effectLst/>
                  <a:latin typeface="Consolas" pitchFamily="49" charset="0"/>
                  <a:ea typeface="仿宋" pitchFamily="49" charset="-122"/>
                  <a:cs typeface="Consolas" pitchFamily="49" charset="0"/>
                </a:rPr>
                <a:t>3</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0" name="Text Box 86">
              <a:extLst>
                <a:ext uri="{FF2B5EF4-FFF2-40B4-BE49-F238E27FC236}">
                  <a16:creationId xmlns:a16="http://schemas.microsoft.com/office/drawing/2014/main" id="{C8625A9C-9C16-4428-833A-7F1F13BD9309}"/>
                </a:ext>
              </a:extLst>
            </p:cNvPr>
            <p:cNvSpPr txBox="1">
              <a:spLocks noChangeArrowheads="1"/>
            </p:cNvSpPr>
            <p:nvPr/>
          </p:nvSpPr>
          <p:spPr bwMode="auto">
            <a:xfrm>
              <a:off x="4380542" y="4824413"/>
              <a:ext cx="365760" cy="4064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1" name="Text Box 87">
              <a:extLst>
                <a:ext uri="{FF2B5EF4-FFF2-40B4-BE49-F238E27FC236}">
                  <a16:creationId xmlns:a16="http://schemas.microsoft.com/office/drawing/2014/main" id="{8A2D9654-7212-4A0A-AF53-869AD5B8BCD7}"/>
                </a:ext>
              </a:extLst>
            </p:cNvPr>
            <p:cNvSpPr txBox="1">
              <a:spLocks noChangeArrowheads="1"/>
            </p:cNvSpPr>
            <p:nvPr/>
          </p:nvSpPr>
          <p:spPr bwMode="auto">
            <a:xfrm>
              <a:off x="3786182" y="5286693"/>
              <a:ext cx="195581" cy="25908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4</a:t>
              </a:r>
              <a:endParaRPr kumimoji="0" lang="zh-CN" altLang="zh-CN" sz="180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82" name="Text Box 88">
              <a:extLst>
                <a:ext uri="{FF2B5EF4-FFF2-40B4-BE49-F238E27FC236}">
                  <a16:creationId xmlns:a16="http://schemas.microsoft.com/office/drawing/2014/main" id="{8991CF37-29B3-4457-BBFC-61F687177FF1}"/>
                </a:ext>
              </a:extLst>
            </p:cNvPr>
            <p:cNvSpPr txBox="1">
              <a:spLocks noChangeArrowheads="1"/>
            </p:cNvSpPr>
            <p:nvPr/>
          </p:nvSpPr>
          <p:spPr bwMode="auto">
            <a:xfrm>
              <a:off x="4014782" y="5230813"/>
              <a:ext cx="365760" cy="4013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25000">
                  <a:ln>
                    <a:noFill/>
                  </a:ln>
                  <a:solidFill>
                    <a:srgbClr val="0000FF"/>
                  </a:solidFill>
                  <a:effectLst/>
                  <a:latin typeface="Consolas" pitchFamily="49" charset="0"/>
                  <a:ea typeface="仿宋" pitchFamily="49" charset="-122"/>
                  <a:cs typeface="Consolas" pitchFamily="49" charset="0"/>
                </a:rPr>
                <a:t>4</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3" name="Text Box 89">
              <a:extLst>
                <a:ext uri="{FF2B5EF4-FFF2-40B4-BE49-F238E27FC236}">
                  <a16:creationId xmlns:a16="http://schemas.microsoft.com/office/drawing/2014/main" id="{BB0B2561-0A3C-4322-B3FD-86F6AB3D5C25}"/>
                </a:ext>
              </a:extLst>
            </p:cNvPr>
            <p:cNvSpPr txBox="1">
              <a:spLocks noChangeArrowheads="1"/>
            </p:cNvSpPr>
            <p:nvPr/>
          </p:nvSpPr>
          <p:spPr bwMode="auto">
            <a:xfrm>
              <a:off x="4380542" y="5230813"/>
              <a:ext cx="365760" cy="4013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4" name="Line 90">
              <a:extLst>
                <a:ext uri="{FF2B5EF4-FFF2-40B4-BE49-F238E27FC236}">
                  <a16:creationId xmlns:a16="http://schemas.microsoft.com/office/drawing/2014/main" id="{0C205213-079C-4E1F-AA05-1A437017A45A}"/>
                </a:ext>
              </a:extLst>
            </p:cNvPr>
            <p:cNvSpPr>
              <a:spLocks noChangeShapeType="1"/>
            </p:cNvSpPr>
            <p:nvPr/>
          </p:nvSpPr>
          <p:spPr bwMode="auto">
            <a:xfrm>
              <a:off x="4558342" y="3843973"/>
              <a:ext cx="365760"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a:solidFill>
                  <a:srgbClr val="0000FF"/>
                </a:solidFill>
                <a:latin typeface="Consolas" pitchFamily="49" charset="0"/>
                <a:ea typeface="仿宋" pitchFamily="49" charset="-122"/>
                <a:cs typeface="Consolas" pitchFamily="49" charset="0"/>
              </a:endParaRPr>
            </a:p>
          </p:txBody>
        </p:sp>
        <p:sp>
          <p:nvSpPr>
            <p:cNvPr id="85" name="Line 91">
              <a:extLst>
                <a:ext uri="{FF2B5EF4-FFF2-40B4-BE49-F238E27FC236}">
                  <a16:creationId xmlns:a16="http://schemas.microsoft.com/office/drawing/2014/main" id="{EAE06224-B5E5-42F0-BBEA-E81BF7F9637B}"/>
                </a:ext>
              </a:extLst>
            </p:cNvPr>
            <p:cNvSpPr>
              <a:spLocks noChangeShapeType="1"/>
            </p:cNvSpPr>
            <p:nvPr/>
          </p:nvSpPr>
          <p:spPr bwMode="auto">
            <a:xfrm>
              <a:off x="4565963" y="4224973"/>
              <a:ext cx="365760"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a:solidFill>
                  <a:srgbClr val="0000FF"/>
                </a:solidFill>
                <a:latin typeface="Consolas" pitchFamily="49" charset="0"/>
                <a:ea typeface="仿宋" pitchFamily="49" charset="-122"/>
                <a:cs typeface="Consolas" pitchFamily="49" charset="0"/>
              </a:endParaRPr>
            </a:p>
          </p:txBody>
        </p:sp>
        <p:sp>
          <p:nvSpPr>
            <p:cNvPr id="86" name="Line 92">
              <a:extLst>
                <a:ext uri="{FF2B5EF4-FFF2-40B4-BE49-F238E27FC236}">
                  <a16:creationId xmlns:a16="http://schemas.microsoft.com/office/drawing/2014/main" id="{3D4B0922-A112-4013-B245-0918AB78FF7B}"/>
                </a:ext>
              </a:extLst>
            </p:cNvPr>
            <p:cNvSpPr>
              <a:spLocks noChangeShapeType="1"/>
            </p:cNvSpPr>
            <p:nvPr/>
          </p:nvSpPr>
          <p:spPr bwMode="auto">
            <a:xfrm>
              <a:off x="4558342" y="4633914"/>
              <a:ext cx="365760"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a:solidFill>
                  <a:srgbClr val="0000FF"/>
                </a:solidFill>
                <a:latin typeface="Consolas" pitchFamily="49" charset="0"/>
                <a:ea typeface="仿宋" pitchFamily="49" charset="-122"/>
                <a:cs typeface="Consolas" pitchFamily="49" charset="0"/>
              </a:endParaRPr>
            </a:p>
          </p:txBody>
        </p:sp>
        <p:sp>
          <p:nvSpPr>
            <p:cNvPr id="87" name="Line 93">
              <a:extLst>
                <a:ext uri="{FF2B5EF4-FFF2-40B4-BE49-F238E27FC236}">
                  <a16:creationId xmlns:a16="http://schemas.microsoft.com/office/drawing/2014/main" id="{A515D599-20FA-454B-AC2D-0DE8A59D4735}"/>
                </a:ext>
              </a:extLst>
            </p:cNvPr>
            <p:cNvSpPr>
              <a:spLocks noChangeShapeType="1"/>
            </p:cNvSpPr>
            <p:nvPr/>
          </p:nvSpPr>
          <p:spPr bwMode="auto">
            <a:xfrm>
              <a:off x="4548182" y="5070794"/>
              <a:ext cx="365760"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a:solidFill>
                  <a:srgbClr val="0000FF"/>
                </a:solidFill>
                <a:latin typeface="Consolas" pitchFamily="49" charset="0"/>
                <a:ea typeface="仿宋" pitchFamily="49" charset="-122"/>
                <a:cs typeface="Consolas" pitchFamily="49" charset="0"/>
              </a:endParaRPr>
            </a:p>
          </p:txBody>
        </p:sp>
        <p:sp>
          <p:nvSpPr>
            <p:cNvPr id="88" name="Text Box 94">
              <a:extLst>
                <a:ext uri="{FF2B5EF4-FFF2-40B4-BE49-F238E27FC236}">
                  <a16:creationId xmlns:a16="http://schemas.microsoft.com/office/drawing/2014/main" id="{F69F41CC-BFDC-4D5B-929B-2EE5A48D5953}"/>
                </a:ext>
              </a:extLst>
            </p:cNvPr>
            <p:cNvSpPr txBox="1">
              <a:spLocks noChangeArrowheads="1"/>
            </p:cNvSpPr>
            <p:nvPr/>
          </p:nvSpPr>
          <p:spPr bwMode="auto">
            <a:xfrm>
              <a:off x="5658163" y="3683954"/>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9" name="Line 95">
              <a:extLst>
                <a:ext uri="{FF2B5EF4-FFF2-40B4-BE49-F238E27FC236}">
                  <a16:creationId xmlns:a16="http://schemas.microsoft.com/office/drawing/2014/main" id="{7D1632FA-C839-4931-ADF0-74639F5E3959}"/>
                </a:ext>
              </a:extLst>
            </p:cNvPr>
            <p:cNvSpPr>
              <a:spLocks noChangeShapeType="1"/>
            </p:cNvSpPr>
            <p:nvPr/>
          </p:nvSpPr>
          <p:spPr bwMode="auto">
            <a:xfrm>
              <a:off x="5876603" y="3841434"/>
              <a:ext cx="36576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800">
                <a:solidFill>
                  <a:srgbClr val="0000FF"/>
                </a:solidFill>
                <a:latin typeface="Consolas" pitchFamily="49" charset="0"/>
                <a:ea typeface="仿宋" pitchFamily="49" charset="-122"/>
                <a:cs typeface="Consolas" pitchFamily="49" charset="0"/>
              </a:endParaRPr>
            </a:p>
          </p:txBody>
        </p:sp>
        <p:sp>
          <p:nvSpPr>
            <p:cNvPr id="90" name="Text Box 96">
              <a:extLst>
                <a:ext uri="{FF2B5EF4-FFF2-40B4-BE49-F238E27FC236}">
                  <a16:creationId xmlns:a16="http://schemas.microsoft.com/office/drawing/2014/main" id="{39D1C394-5C9A-4C10-832B-EF6599284F85}"/>
                </a:ext>
              </a:extLst>
            </p:cNvPr>
            <p:cNvSpPr txBox="1">
              <a:spLocks noChangeArrowheads="1"/>
            </p:cNvSpPr>
            <p:nvPr/>
          </p:nvSpPr>
          <p:spPr bwMode="auto">
            <a:xfrm>
              <a:off x="4926643" y="4097973"/>
              <a:ext cx="365760" cy="31242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0" name="Text Box 97">
              <a:extLst>
                <a:ext uri="{FF2B5EF4-FFF2-40B4-BE49-F238E27FC236}">
                  <a16:creationId xmlns:a16="http://schemas.microsoft.com/office/drawing/2014/main" id="{1B57D629-C844-4EBD-BC7B-09522DB4DD6F}"/>
                </a:ext>
              </a:extLst>
            </p:cNvPr>
            <p:cNvSpPr txBox="1">
              <a:spLocks noChangeArrowheads="1"/>
            </p:cNvSpPr>
            <p:nvPr/>
          </p:nvSpPr>
          <p:spPr bwMode="auto">
            <a:xfrm>
              <a:off x="5292403" y="4097973"/>
              <a:ext cx="365760" cy="31242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1" name="Text Box 98">
              <a:extLst>
                <a:ext uri="{FF2B5EF4-FFF2-40B4-BE49-F238E27FC236}">
                  <a16:creationId xmlns:a16="http://schemas.microsoft.com/office/drawing/2014/main" id="{A23E9A8B-7A93-4BCC-B854-B2DE9D099A64}"/>
                </a:ext>
              </a:extLst>
            </p:cNvPr>
            <p:cNvSpPr txBox="1">
              <a:spLocks noChangeArrowheads="1"/>
            </p:cNvSpPr>
            <p:nvPr/>
          </p:nvSpPr>
          <p:spPr bwMode="auto">
            <a:xfrm>
              <a:off x="5658163" y="4097973"/>
              <a:ext cx="365760" cy="31242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2" name="Text Box 99">
              <a:extLst>
                <a:ext uri="{FF2B5EF4-FFF2-40B4-BE49-F238E27FC236}">
                  <a16:creationId xmlns:a16="http://schemas.microsoft.com/office/drawing/2014/main" id="{3480BE47-B772-41AD-870C-A9D488EE9192}"/>
                </a:ext>
              </a:extLst>
            </p:cNvPr>
            <p:cNvSpPr txBox="1">
              <a:spLocks noChangeArrowheads="1"/>
            </p:cNvSpPr>
            <p:nvPr/>
          </p:nvSpPr>
          <p:spPr bwMode="auto">
            <a:xfrm>
              <a:off x="4921563" y="4509453"/>
              <a:ext cx="363219" cy="31242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3" name="Text Box 100">
              <a:extLst>
                <a:ext uri="{FF2B5EF4-FFF2-40B4-BE49-F238E27FC236}">
                  <a16:creationId xmlns:a16="http://schemas.microsoft.com/office/drawing/2014/main" id="{E33E674D-2BE6-428C-86CE-9C3E50B96641}"/>
                </a:ext>
              </a:extLst>
            </p:cNvPr>
            <p:cNvSpPr txBox="1">
              <a:spLocks noChangeArrowheads="1"/>
            </p:cNvSpPr>
            <p:nvPr/>
          </p:nvSpPr>
          <p:spPr bwMode="auto">
            <a:xfrm>
              <a:off x="5284782" y="4509453"/>
              <a:ext cx="365760" cy="31242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6</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4" name="Text Box 101">
              <a:extLst>
                <a:ext uri="{FF2B5EF4-FFF2-40B4-BE49-F238E27FC236}">
                  <a16:creationId xmlns:a16="http://schemas.microsoft.com/office/drawing/2014/main" id="{A536E60E-F1A1-4B53-B672-EDB62897CBDE}"/>
                </a:ext>
              </a:extLst>
            </p:cNvPr>
            <p:cNvSpPr txBox="1">
              <a:spLocks noChangeArrowheads="1"/>
            </p:cNvSpPr>
            <p:nvPr/>
          </p:nvSpPr>
          <p:spPr bwMode="auto">
            <a:xfrm>
              <a:off x="5650542" y="4509453"/>
              <a:ext cx="365760" cy="31242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5" name="Text Box 102">
              <a:extLst>
                <a:ext uri="{FF2B5EF4-FFF2-40B4-BE49-F238E27FC236}">
                  <a16:creationId xmlns:a16="http://schemas.microsoft.com/office/drawing/2014/main" id="{27658028-944E-4D4B-9AB4-FF31A52676ED}"/>
                </a:ext>
              </a:extLst>
            </p:cNvPr>
            <p:cNvSpPr txBox="1">
              <a:spLocks noChangeArrowheads="1"/>
            </p:cNvSpPr>
            <p:nvPr/>
          </p:nvSpPr>
          <p:spPr bwMode="auto">
            <a:xfrm>
              <a:off x="4926643" y="4905693"/>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6" name="Text Box 103">
              <a:extLst>
                <a:ext uri="{FF2B5EF4-FFF2-40B4-BE49-F238E27FC236}">
                  <a16:creationId xmlns:a16="http://schemas.microsoft.com/office/drawing/2014/main" id="{485B436B-72E8-42E7-941E-034BAFAC68DF}"/>
                </a:ext>
              </a:extLst>
            </p:cNvPr>
            <p:cNvSpPr txBox="1">
              <a:spLocks noChangeArrowheads="1"/>
            </p:cNvSpPr>
            <p:nvPr/>
          </p:nvSpPr>
          <p:spPr bwMode="auto">
            <a:xfrm>
              <a:off x="5292403" y="4905693"/>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9</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7" name="Text Box 104">
              <a:extLst>
                <a:ext uri="{FF2B5EF4-FFF2-40B4-BE49-F238E27FC236}">
                  <a16:creationId xmlns:a16="http://schemas.microsoft.com/office/drawing/2014/main" id="{4811FCAE-437E-4EC0-8C03-DEA26CB7D0D3}"/>
                </a:ext>
              </a:extLst>
            </p:cNvPr>
            <p:cNvSpPr txBox="1">
              <a:spLocks noChangeArrowheads="1"/>
            </p:cNvSpPr>
            <p:nvPr/>
          </p:nvSpPr>
          <p:spPr bwMode="auto">
            <a:xfrm>
              <a:off x="5658163" y="4905693"/>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8" name="Text Box 105">
              <a:extLst>
                <a:ext uri="{FF2B5EF4-FFF2-40B4-BE49-F238E27FC236}">
                  <a16:creationId xmlns:a16="http://schemas.microsoft.com/office/drawing/2014/main" id="{DC1C142D-F931-4241-BD7E-BD56247A5CDC}"/>
                </a:ext>
              </a:extLst>
            </p:cNvPr>
            <p:cNvSpPr txBox="1">
              <a:spLocks noChangeArrowheads="1"/>
            </p:cNvSpPr>
            <p:nvPr/>
          </p:nvSpPr>
          <p:spPr bwMode="auto">
            <a:xfrm>
              <a:off x="6252523" y="3686493"/>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9" name="Text Box 106">
              <a:extLst>
                <a:ext uri="{FF2B5EF4-FFF2-40B4-BE49-F238E27FC236}">
                  <a16:creationId xmlns:a16="http://schemas.microsoft.com/office/drawing/2014/main" id="{D2BFEF9A-F06C-4807-8394-B0C6F0A555C2}"/>
                </a:ext>
              </a:extLst>
            </p:cNvPr>
            <p:cNvSpPr txBox="1">
              <a:spLocks noChangeArrowheads="1"/>
            </p:cNvSpPr>
            <p:nvPr/>
          </p:nvSpPr>
          <p:spPr bwMode="auto">
            <a:xfrm>
              <a:off x="6618283" y="3686493"/>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0" name="Text Box 107">
              <a:extLst>
                <a:ext uri="{FF2B5EF4-FFF2-40B4-BE49-F238E27FC236}">
                  <a16:creationId xmlns:a16="http://schemas.microsoft.com/office/drawing/2014/main" id="{8330E2D5-E607-49E6-9084-10A81AB02878}"/>
                </a:ext>
              </a:extLst>
            </p:cNvPr>
            <p:cNvSpPr txBox="1">
              <a:spLocks noChangeArrowheads="1"/>
            </p:cNvSpPr>
            <p:nvPr/>
          </p:nvSpPr>
          <p:spPr bwMode="auto">
            <a:xfrm>
              <a:off x="6981502" y="3686493"/>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1" name="Text Box 108">
              <a:extLst>
                <a:ext uri="{FF2B5EF4-FFF2-40B4-BE49-F238E27FC236}">
                  <a16:creationId xmlns:a16="http://schemas.microsoft.com/office/drawing/2014/main" id="{BBDE61D1-1687-40AA-B9DA-0B48C04D11F0}"/>
                </a:ext>
              </a:extLst>
            </p:cNvPr>
            <p:cNvSpPr txBox="1">
              <a:spLocks noChangeArrowheads="1"/>
            </p:cNvSpPr>
            <p:nvPr/>
          </p:nvSpPr>
          <p:spPr bwMode="auto">
            <a:xfrm>
              <a:off x="5100645" y="3203241"/>
              <a:ext cx="685801" cy="20002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rgbClr val="0000FF"/>
                  </a:solidFill>
                  <a:effectLst/>
                  <a:latin typeface="Consolas" pitchFamily="49" charset="0"/>
                  <a:ea typeface="宋体" pitchFamily="2" charset="-122"/>
                  <a:cs typeface="Consolas" pitchFamily="49" charset="0"/>
                </a:rPr>
                <a:t>weight</a:t>
              </a:r>
              <a:endParaRPr kumimoji="0" lang="zh-CN" altLang="zh-CN" sz="1800" b="0" i="0" u="none" strike="noStrike" cap="none" normalizeH="0" baseline="0" dirty="0">
                <a:ln>
                  <a:noFill/>
                </a:ln>
                <a:solidFill>
                  <a:srgbClr val="0000FF"/>
                </a:solidFill>
                <a:effectLst/>
                <a:latin typeface="Consolas" pitchFamily="49" charset="0"/>
                <a:ea typeface="宋体" pitchFamily="2" charset="-122"/>
                <a:cs typeface="Consolas" pitchFamily="49" charset="0"/>
              </a:endParaRPr>
            </a:p>
          </p:txBody>
        </p:sp>
        <p:cxnSp>
          <p:nvCxnSpPr>
            <p:cNvPr id="122" name="直接箭头连接符 121">
              <a:extLst>
                <a:ext uri="{FF2B5EF4-FFF2-40B4-BE49-F238E27FC236}">
                  <a16:creationId xmlns:a16="http://schemas.microsoft.com/office/drawing/2014/main" id="{5920FF98-56E4-4869-926C-2D3CEAC8C3D2}"/>
                </a:ext>
              </a:extLst>
            </p:cNvPr>
            <p:cNvCxnSpPr/>
            <p:nvPr/>
          </p:nvCxnSpPr>
          <p:spPr>
            <a:xfrm rot="16200000" flipH="1">
              <a:off x="5303256" y="3547906"/>
              <a:ext cx="252000" cy="0"/>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39552" y="476672"/>
            <a:ext cx="7715304" cy="556739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public class </a:t>
            </a:r>
            <a:r>
              <a:rPr lang="en-US" altLang="zh-CN" sz="1800" dirty="0">
                <a:solidFill>
                  <a:srgbClr val="FF0000"/>
                </a:solidFill>
                <a:latin typeface="Consolas" pitchFamily="49" charset="0"/>
                <a:ea typeface="仿宋" pitchFamily="49" charset="-122"/>
                <a:cs typeface="Consolas" pitchFamily="49" charset="0"/>
              </a:rPr>
              <a:t>AdjGraphClass1</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图简化邻接表类</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final int MAXV=100;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表示最多顶点个数</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final int MAXE=300;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表示最多边数</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final int INF=0x3f3f3f3f;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表示∞</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int[] head;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邻接表头结点数组</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ENode</a:t>
            </a:r>
            <a:r>
              <a:rPr lang="en-US" altLang="zh-CN" sz="1800" dirty="0">
                <a:solidFill>
                  <a:srgbClr val="0000FF"/>
                </a:solidFill>
                <a:latin typeface="Consolas" pitchFamily="49" charset="0"/>
                <a:ea typeface="仿宋" pitchFamily="49" charset="-122"/>
                <a:cs typeface="Consolas" pitchFamily="49" charset="0"/>
              </a:rPr>
              <a:t> [] edge;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边结点数组</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n,e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图中顶点数</a:t>
            </a:r>
            <a:r>
              <a:rPr lang="en-US" altLang="zh-CN" sz="1800" dirty="0">
                <a:solidFill>
                  <a:srgbClr val="00B0F0"/>
                </a:solidFill>
                <a:latin typeface="Consolas" pitchFamily="49" charset="0"/>
                <a:ea typeface="仿宋" pitchFamily="49" charset="-122"/>
                <a:cs typeface="Consolas" pitchFamily="49" charset="0"/>
              </a:rPr>
              <a:t>n</a:t>
            </a:r>
            <a:r>
              <a:rPr lang="zh-CN" altLang="zh-CN" sz="1800" dirty="0">
                <a:solidFill>
                  <a:srgbClr val="00B0F0"/>
                </a:solidFill>
                <a:latin typeface="Consolas" pitchFamily="49" charset="0"/>
                <a:ea typeface="仿宋" pitchFamily="49" charset="-122"/>
                <a:cs typeface="Consolas" pitchFamily="49" charset="0"/>
              </a:rPr>
              <a:t>和边数</a:t>
            </a:r>
            <a:r>
              <a:rPr lang="en-US" altLang="zh-CN" sz="1800" dirty="0">
                <a:solidFill>
                  <a:srgbClr val="00B0F0"/>
                </a:solidFill>
                <a:latin typeface="Consolas" pitchFamily="49" charset="0"/>
                <a:ea typeface="仿宋" pitchFamily="49" charset="-122"/>
                <a:cs typeface="Consolas" pitchFamily="49" charset="0"/>
              </a:rPr>
              <a:t>e</a:t>
            </a:r>
            <a:endParaRPr lang="zh-CN" altLang="zh-CN" sz="1800" dirty="0">
              <a:solidFill>
                <a:srgbClr val="00B0F0"/>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int </a:t>
            </a:r>
            <a:r>
              <a:rPr lang="en-US" altLang="zh-CN" sz="1800" dirty="0">
                <a:solidFill>
                  <a:srgbClr val="FF00FF"/>
                </a:solidFill>
                <a:latin typeface="Consolas" pitchFamily="49" charset="0"/>
                <a:ea typeface="仿宋" pitchFamily="49" charset="-122"/>
                <a:cs typeface="Consolas" pitchFamily="49" charset="0"/>
              </a:rPr>
              <a:t>toll</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边数组下标</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public </a:t>
            </a:r>
            <a:r>
              <a:rPr lang="en-US" altLang="zh-CN" sz="1800" dirty="0">
                <a:solidFill>
                  <a:srgbClr val="FF0000"/>
                </a:solidFill>
                <a:latin typeface="Consolas" pitchFamily="49" charset="0"/>
                <a:ea typeface="仿宋" pitchFamily="49" charset="-122"/>
                <a:cs typeface="Consolas" pitchFamily="49" charset="0"/>
              </a:rPr>
              <a:t>AdjGraphClass1</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构造方法</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  head=new int[MAXV];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创建头结点数组</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Arrays.fill</a:t>
            </a:r>
            <a:r>
              <a:rPr lang="en-US" altLang="zh-CN" sz="1800" dirty="0">
                <a:solidFill>
                  <a:srgbClr val="0000FF"/>
                </a:solidFill>
                <a:latin typeface="Consolas" pitchFamily="49" charset="0"/>
                <a:ea typeface="仿宋" pitchFamily="49" charset="-122"/>
                <a:cs typeface="Consolas" pitchFamily="49" charset="0"/>
              </a:rPr>
              <a:t>(head,-1);	</a:t>
            </a:r>
            <a:r>
              <a:rPr lang="en-US" altLang="zh-CN" sz="1800" dirty="0">
                <a:solidFill>
                  <a:srgbClr val="00B0F0"/>
                </a:solidFill>
                <a:latin typeface="Consolas" pitchFamily="49" charset="0"/>
                <a:ea typeface="仿宋" pitchFamily="49" charset="-122"/>
                <a:cs typeface="Consolas" pitchFamily="49" charset="0"/>
              </a:rPr>
              <a:t>//head</a:t>
            </a:r>
            <a:r>
              <a:rPr lang="zh-CN" altLang="zh-CN" sz="1800" dirty="0">
                <a:solidFill>
                  <a:srgbClr val="00B0F0"/>
                </a:solidFill>
                <a:latin typeface="Consolas" pitchFamily="49" charset="0"/>
                <a:ea typeface="仿宋" pitchFamily="49" charset="-122"/>
                <a:cs typeface="Consolas" pitchFamily="49" charset="0"/>
              </a:rPr>
              <a:t>所有元素初始化为</a:t>
            </a:r>
            <a:r>
              <a:rPr lang="en-US" altLang="zh-CN" sz="1800" dirty="0">
                <a:solidFill>
                  <a:srgbClr val="00B0F0"/>
                </a:solidFill>
                <a:latin typeface="Consolas" pitchFamily="49" charset="0"/>
                <a:ea typeface="仿宋" pitchFamily="49" charset="-122"/>
                <a:cs typeface="Consolas" pitchFamily="49" charset="0"/>
              </a:rPr>
              <a:t>-1</a:t>
            </a:r>
            <a:endParaRPr lang="zh-CN" altLang="zh-CN" sz="1800" dirty="0">
              <a:solidFill>
                <a:srgbClr val="00B0F0"/>
              </a:solidFill>
              <a:latin typeface="Consolas" pitchFamily="49" charset="0"/>
              <a:ea typeface="仿宋" pitchFamily="49" charset="-122"/>
              <a:cs typeface="Consolas" pitchFamily="49" charset="0"/>
            </a:endParaRP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edge=new </a:t>
            </a:r>
            <a:r>
              <a:rPr lang="en-US" altLang="zh-CN" sz="1800" dirty="0" err="1">
                <a:solidFill>
                  <a:srgbClr val="0000FF"/>
                </a:solidFill>
                <a:latin typeface="Consolas" pitchFamily="49" charset="0"/>
                <a:ea typeface="仿宋" pitchFamily="49" charset="-122"/>
                <a:cs typeface="Consolas" pitchFamily="49" charset="0"/>
              </a:rPr>
              <a:t>ENode</a:t>
            </a:r>
            <a:r>
              <a:rPr lang="en-US" altLang="zh-CN" sz="1800" dirty="0">
                <a:solidFill>
                  <a:srgbClr val="0000FF"/>
                </a:solidFill>
                <a:latin typeface="Consolas" pitchFamily="49" charset="0"/>
                <a:ea typeface="仿宋" pitchFamily="49" charset="-122"/>
                <a:cs typeface="Consolas" pitchFamily="49" charset="0"/>
              </a:rPr>
              <a:t>[MAXE];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创建边结点数组</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toll=0;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//edge</a:t>
            </a:r>
            <a:r>
              <a:rPr lang="zh-CN" altLang="zh-CN" sz="1800" dirty="0">
                <a:solidFill>
                  <a:srgbClr val="00B0F0"/>
                </a:solidFill>
                <a:latin typeface="Consolas" pitchFamily="49" charset="0"/>
                <a:ea typeface="仿宋" pitchFamily="49" charset="-122"/>
                <a:cs typeface="Consolas" pitchFamily="49" charset="0"/>
              </a:rPr>
              <a:t>数组下标从</a:t>
            </a:r>
            <a:r>
              <a:rPr lang="en-US" altLang="zh-CN" sz="1800" dirty="0">
                <a:solidFill>
                  <a:srgbClr val="00B0F0"/>
                </a:solidFill>
                <a:latin typeface="Consolas" pitchFamily="49" charset="0"/>
                <a:ea typeface="仿宋" pitchFamily="49" charset="-122"/>
                <a:cs typeface="Consolas" pitchFamily="49" charset="0"/>
              </a:rPr>
              <a:t>0</a:t>
            </a:r>
            <a:r>
              <a:rPr lang="zh-CN" altLang="zh-CN" sz="1800" dirty="0">
                <a:solidFill>
                  <a:srgbClr val="00B0F0"/>
                </a:solidFill>
                <a:latin typeface="Consolas" pitchFamily="49" charset="0"/>
                <a:ea typeface="仿宋" pitchFamily="49" charset="-122"/>
                <a:cs typeface="Consolas" pitchFamily="49" charset="0"/>
              </a:rPr>
              <a:t>开始</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28596" y="626037"/>
            <a:ext cx="8286808" cy="46603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600">
                <a:solidFill>
                  <a:srgbClr val="0000FF"/>
                </a:solidFill>
                <a:latin typeface="Consolas" pitchFamily="49" charset="0"/>
                <a:ea typeface="仿宋" pitchFamily="49" charset="-122"/>
                <a:cs typeface="Consolas" pitchFamily="49" charset="0"/>
              </a:rPr>
              <a:t>public void </a:t>
            </a:r>
            <a:r>
              <a:rPr lang="en-US" altLang="zh-CN" sz="1600">
                <a:solidFill>
                  <a:srgbClr val="FF0000"/>
                </a:solidFill>
                <a:latin typeface="Consolas" pitchFamily="49" charset="0"/>
                <a:ea typeface="仿宋" pitchFamily="49" charset="-122"/>
                <a:cs typeface="Consolas" pitchFamily="49" charset="0"/>
              </a:rPr>
              <a:t>addEdge</a:t>
            </a:r>
            <a:r>
              <a:rPr lang="en-US" altLang="zh-CN" sz="1600">
                <a:solidFill>
                  <a:srgbClr val="0000FF"/>
                </a:solidFill>
                <a:latin typeface="Consolas" pitchFamily="49" charset="0"/>
                <a:ea typeface="仿宋" pitchFamily="49" charset="-122"/>
                <a:cs typeface="Consolas" pitchFamily="49" charset="0"/>
              </a:rPr>
              <a:t>(int u,int v,int w)	</a:t>
            </a:r>
            <a:r>
              <a:rPr lang="en-US" altLang="zh-CN" sz="1600">
                <a:solidFill>
                  <a:srgbClr val="00B0F0"/>
                </a:solidFill>
                <a:latin typeface="Consolas" pitchFamily="49" charset="0"/>
                <a:ea typeface="仿宋" pitchFamily="49" charset="-122"/>
                <a:cs typeface="Consolas" pitchFamily="49" charset="0"/>
              </a:rPr>
              <a:t>//</a:t>
            </a:r>
            <a:r>
              <a:rPr lang="zh-CN" altLang="zh-CN" sz="1600">
                <a:solidFill>
                  <a:srgbClr val="00B0F0"/>
                </a:solidFill>
                <a:latin typeface="Consolas" pitchFamily="49" charset="0"/>
                <a:ea typeface="仿宋" pitchFamily="49" charset="-122"/>
                <a:cs typeface="Consolas" pitchFamily="49" charset="0"/>
              </a:rPr>
              <a:t>图中增加边</a:t>
            </a:r>
            <a:r>
              <a:rPr lang="en-US" altLang="zh-CN" sz="1600">
                <a:solidFill>
                  <a:srgbClr val="00B0F0"/>
                </a:solidFill>
                <a:latin typeface="Consolas" pitchFamily="49" charset="0"/>
                <a:ea typeface="仿宋" pitchFamily="49" charset="-122"/>
                <a:cs typeface="Consolas" pitchFamily="49" charset="0"/>
              </a:rPr>
              <a:t>&lt;u,v,w&gt;</a:t>
            </a:r>
            <a:endParaRPr lang="zh-CN" altLang="zh-CN" sz="1600">
              <a:solidFill>
                <a:srgbClr val="00B0F0"/>
              </a:solidFill>
              <a:latin typeface="Consolas" pitchFamily="49" charset="0"/>
              <a:ea typeface="仿宋" pitchFamily="49" charset="-122"/>
              <a:cs typeface="Consolas" pitchFamily="49" charset="0"/>
            </a:endParaRPr>
          </a:p>
          <a:p>
            <a:pPr algn="l">
              <a:lnSpc>
                <a:spcPts val="2200"/>
              </a:lnSpc>
              <a:spcBef>
                <a:spcPts val="0"/>
              </a:spcBef>
            </a:pPr>
            <a:r>
              <a:rPr lang="en-US" altLang="zh-CN" sz="1600">
                <a:solidFill>
                  <a:srgbClr val="0000FF"/>
                </a:solidFill>
                <a:latin typeface="Consolas" pitchFamily="49" charset="0"/>
                <a:ea typeface="仿宋" pitchFamily="49" charset="-122"/>
                <a:cs typeface="Consolas" pitchFamily="49" charset="0"/>
              </a:rPr>
              <a:t>{  edge[toll]=new ENode(v,w);</a:t>
            </a:r>
            <a:endParaRPr lang="zh-CN" altLang="zh-CN" sz="16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600">
                <a:solidFill>
                  <a:srgbClr val="0000FF"/>
                </a:solidFill>
                <a:latin typeface="Consolas" pitchFamily="49" charset="0"/>
                <a:ea typeface="仿宋" pitchFamily="49" charset="-122"/>
                <a:cs typeface="Consolas" pitchFamily="49" charset="0"/>
              </a:rPr>
              <a:t>   edge[toll].next=head[u];</a:t>
            </a:r>
            <a:endParaRPr lang="zh-CN" altLang="zh-CN" sz="16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600">
                <a:solidFill>
                  <a:srgbClr val="0000FF"/>
                </a:solidFill>
                <a:latin typeface="Consolas" pitchFamily="49" charset="0"/>
                <a:ea typeface="仿宋" pitchFamily="49" charset="-122"/>
                <a:cs typeface="Consolas" pitchFamily="49" charset="0"/>
              </a:rPr>
              <a:t>   head[u]=toll++;</a:t>
            </a:r>
            <a:endParaRPr lang="zh-CN" altLang="zh-CN" sz="16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600">
                <a:solidFill>
                  <a:srgbClr val="0000FF"/>
                </a:solidFill>
                <a:latin typeface="Consolas" pitchFamily="49" charset="0"/>
                <a:ea typeface="仿宋" pitchFamily="49" charset="-122"/>
                <a:cs typeface="Consolas" pitchFamily="49" charset="0"/>
              </a:rPr>
              <a:t>}</a:t>
            </a:r>
            <a:endParaRPr lang="zh-CN" altLang="zh-CN" sz="1600">
              <a:solidFill>
                <a:srgbClr val="0000FF"/>
              </a:solidFill>
              <a:latin typeface="Consolas" pitchFamily="49" charset="0"/>
              <a:ea typeface="仿宋" pitchFamily="49" charset="-122"/>
              <a:cs typeface="Consolas" pitchFamily="49" charset="0"/>
            </a:endParaRPr>
          </a:p>
          <a:p>
            <a:pPr algn="l">
              <a:lnSpc>
                <a:spcPct val="200000"/>
              </a:lnSpc>
              <a:spcBef>
                <a:spcPts val="0"/>
              </a:spcBef>
            </a:pPr>
            <a:r>
              <a:rPr lang="en-US" altLang="zh-CN" sz="1600">
                <a:solidFill>
                  <a:srgbClr val="0000FF"/>
                </a:solidFill>
                <a:latin typeface="Consolas" pitchFamily="49" charset="0"/>
                <a:ea typeface="仿宋" pitchFamily="49" charset="-122"/>
                <a:cs typeface="Consolas" pitchFamily="49" charset="0"/>
              </a:rPr>
              <a:t>public void </a:t>
            </a:r>
            <a:r>
              <a:rPr lang="en-US" altLang="zh-CN" sz="1600">
                <a:solidFill>
                  <a:srgbClr val="FF0000"/>
                </a:solidFill>
                <a:latin typeface="Consolas" pitchFamily="49" charset="0"/>
                <a:ea typeface="仿宋" pitchFamily="49" charset="-122"/>
                <a:cs typeface="Consolas" pitchFamily="49" charset="0"/>
              </a:rPr>
              <a:t>CreateAdjGraph</a:t>
            </a:r>
            <a:r>
              <a:rPr lang="en-US" altLang="zh-CN" sz="1600">
                <a:solidFill>
                  <a:srgbClr val="0000FF"/>
                </a:solidFill>
                <a:latin typeface="Consolas" pitchFamily="49" charset="0"/>
                <a:ea typeface="仿宋" pitchFamily="49" charset="-122"/>
                <a:cs typeface="Consolas" pitchFamily="49" charset="0"/>
              </a:rPr>
              <a:t>(int[][] a)    </a:t>
            </a:r>
            <a:r>
              <a:rPr lang="en-US" altLang="zh-CN" sz="1600">
                <a:solidFill>
                  <a:srgbClr val="00B0F0"/>
                </a:solidFill>
                <a:latin typeface="Consolas" pitchFamily="49" charset="0"/>
                <a:ea typeface="仿宋" pitchFamily="49" charset="-122"/>
                <a:cs typeface="Consolas" pitchFamily="49" charset="0"/>
              </a:rPr>
              <a:t>//</a:t>
            </a:r>
            <a:r>
              <a:rPr lang="zh-CN" altLang="zh-CN" sz="1600">
                <a:solidFill>
                  <a:srgbClr val="00B0F0"/>
                </a:solidFill>
                <a:latin typeface="Consolas" pitchFamily="49" charset="0"/>
                <a:ea typeface="仿宋" pitchFamily="49" charset="-122"/>
                <a:cs typeface="Consolas" pitchFamily="49" charset="0"/>
              </a:rPr>
              <a:t>通过边数组</a:t>
            </a:r>
            <a:r>
              <a:rPr lang="en-US" altLang="zh-CN" sz="1600">
                <a:solidFill>
                  <a:srgbClr val="00B0F0"/>
                </a:solidFill>
                <a:latin typeface="Consolas" pitchFamily="49" charset="0"/>
                <a:ea typeface="仿宋" pitchFamily="49" charset="-122"/>
                <a:cs typeface="Consolas" pitchFamily="49" charset="0"/>
              </a:rPr>
              <a:t>a</a:t>
            </a:r>
            <a:r>
              <a:rPr lang="zh-CN" altLang="zh-CN" sz="1600">
                <a:solidFill>
                  <a:srgbClr val="00B0F0"/>
                </a:solidFill>
                <a:latin typeface="Consolas" pitchFamily="49" charset="0"/>
                <a:ea typeface="仿宋" pitchFamily="49" charset="-122"/>
                <a:cs typeface="Consolas" pitchFamily="49" charset="0"/>
              </a:rPr>
              <a:t>建立图的简化邻接表</a:t>
            </a:r>
          </a:p>
          <a:p>
            <a:pPr algn="l">
              <a:lnSpc>
                <a:spcPts val="2200"/>
              </a:lnSpc>
              <a:spcBef>
                <a:spcPts val="0"/>
              </a:spcBef>
            </a:pPr>
            <a:r>
              <a:rPr lang="en-US" altLang="zh-CN" sz="1600">
                <a:solidFill>
                  <a:srgbClr val="0000FF"/>
                </a:solidFill>
                <a:latin typeface="Consolas" pitchFamily="49" charset="0"/>
                <a:ea typeface="仿宋" pitchFamily="49" charset="-122"/>
                <a:cs typeface="Consolas" pitchFamily="49" charset="0"/>
              </a:rPr>
              <a:t>{  n=a.length; e=0;			</a:t>
            </a:r>
            <a:r>
              <a:rPr lang="en-US" altLang="zh-CN" sz="1600">
                <a:solidFill>
                  <a:srgbClr val="00B0F0"/>
                </a:solidFill>
                <a:latin typeface="Consolas" pitchFamily="49" charset="0"/>
                <a:ea typeface="仿宋" pitchFamily="49" charset="-122"/>
                <a:cs typeface="Consolas" pitchFamily="49" charset="0"/>
              </a:rPr>
              <a:t>//</a:t>
            </a:r>
            <a:r>
              <a:rPr lang="zh-CN" altLang="zh-CN" sz="1600">
                <a:solidFill>
                  <a:srgbClr val="00B0F0"/>
                </a:solidFill>
                <a:latin typeface="Consolas" pitchFamily="49" charset="0"/>
                <a:ea typeface="仿宋" pitchFamily="49" charset="-122"/>
                <a:cs typeface="Consolas" pitchFamily="49" charset="0"/>
              </a:rPr>
              <a:t>初始化顶点数和边数</a:t>
            </a:r>
          </a:p>
          <a:p>
            <a:pPr algn="l">
              <a:lnSpc>
                <a:spcPts val="2200"/>
              </a:lnSpc>
              <a:spcBef>
                <a:spcPts val="0"/>
              </a:spcBef>
            </a:pPr>
            <a:r>
              <a:rPr lang="en-US" altLang="zh-CN" sz="1600">
                <a:solidFill>
                  <a:srgbClr val="0000FF"/>
                </a:solidFill>
                <a:latin typeface="Consolas" pitchFamily="49" charset="0"/>
                <a:ea typeface="仿宋" pitchFamily="49" charset="-122"/>
                <a:cs typeface="Consolas" pitchFamily="49" charset="0"/>
              </a:rPr>
              <a:t>   for (int i=0;i&lt;n;i++)			</a:t>
            </a:r>
            <a:r>
              <a:rPr lang="en-US" altLang="zh-CN" sz="1600">
                <a:solidFill>
                  <a:srgbClr val="00B0F0"/>
                </a:solidFill>
                <a:latin typeface="Consolas" pitchFamily="49" charset="0"/>
                <a:ea typeface="仿宋" pitchFamily="49" charset="-122"/>
                <a:cs typeface="Consolas" pitchFamily="49" charset="0"/>
              </a:rPr>
              <a:t>//</a:t>
            </a:r>
            <a:r>
              <a:rPr lang="zh-CN" altLang="zh-CN" sz="1600">
                <a:solidFill>
                  <a:srgbClr val="00B0F0"/>
                </a:solidFill>
                <a:latin typeface="Consolas" pitchFamily="49" charset="0"/>
                <a:ea typeface="仿宋" pitchFamily="49" charset="-122"/>
                <a:cs typeface="Consolas" pitchFamily="49" charset="0"/>
              </a:rPr>
              <a:t>检查边数组</a:t>
            </a:r>
            <a:r>
              <a:rPr lang="en-US" altLang="zh-CN" sz="1600">
                <a:solidFill>
                  <a:srgbClr val="00B0F0"/>
                </a:solidFill>
                <a:latin typeface="Consolas" pitchFamily="49" charset="0"/>
                <a:ea typeface="仿宋" pitchFamily="49" charset="-122"/>
                <a:cs typeface="Consolas" pitchFamily="49" charset="0"/>
              </a:rPr>
              <a:t>a</a:t>
            </a:r>
            <a:r>
              <a:rPr lang="zh-CN" altLang="zh-CN" sz="1600">
                <a:solidFill>
                  <a:srgbClr val="00B0F0"/>
                </a:solidFill>
                <a:latin typeface="Consolas" pitchFamily="49" charset="0"/>
                <a:ea typeface="仿宋" pitchFamily="49" charset="-122"/>
                <a:cs typeface="Consolas" pitchFamily="49" charset="0"/>
              </a:rPr>
              <a:t>中每个元素</a:t>
            </a:r>
          </a:p>
          <a:p>
            <a:pPr algn="l">
              <a:lnSpc>
                <a:spcPts val="2200"/>
              </a:lnSpc>
              <a:spcBef>
                <a:spcPts val="0"/>
              </a:spcBef>
            </a:pPr>
            <a:r>
              <a:rPr lang="en-US" altLang="zh-CN" sz="1600">
                <a:solidFill>
                  <a:srgbClr val="0000FF"/>
                </a:solidFill>
                <a:latin typeface="Consolas" pitchFamily="49" charset="0"/>
                <a:ea typeface="仿宋" pitchFamily="49" charset="-122"/>
                <a:cs typeface="Consolas" pitchFamily="49" charset="0"/>
              </a:rPr>
              <a:t>   {  for (int j=1;j&lt;n;j++)</a:t>
            </a:r>
            <a:endParaRPr lang="zh-CN" altLang="zh-CN" sz="16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600">
                <a:solidFill>
                  <a:srgbClr val="0000FF"/>
                </a:solidFill>
                <a:latin typeface="Consolas" pitchFamily="49" charset="0"/>
                <a:ea typeface="仿宋" pitchFamily="49" charset="-122"/>
                <a:cs typeface="Consolas" pitchFamily="49" charset="0"/>
              </a:rPr>
              <a:t>        if (</a:t>
            </a:r>
            <a:r>
              <a:rPr lang="en-US" altLang="zh-CN" sz="1600">
                <a:solidFill>
                  <a:srgbClr val="FF00FF"/>
                </a:solidFill>
                <a:latin typeface="Consolas" pitchFamily="49" charset="0"/>
                <a:ea typeface="仿宋" pitchFamily="49" charset="-122"/>
                <a:cs typeface="Consolas" pitchFamily="49" charset="0"/>
              </a:rPr>
              <a:t>a[i][j]!=0 &amp;&amp; a[i][j]!=INF</a:t>
            </a:r>
            <a:r>
              <a:rPr lang="en-US" altLang="zh-CN" sz="1600">
                <a:solidFill>
                  <a:srgbClr val="0000FF"/>
                </a:solidFill>
                <a:latin typeface="Consolas" pitchFamily="49" charset="0"/>
                <a:ea typeface="仿宋" pitchFamily="49" charset="-122"/>
                <a:cs typeface="Consolas" pitchFamily="49" charset="0"/>
              </a:rPr>
              <a:t>)	</a:t>
            </a:r>
            <a:r>
              <a:rPr lang="en-US" altLang="zh-CN" sz="1600">
                <a:solidFill>
                  <a:srgbClr val="00B0F0"/>
                </a:solidFill>
                <a:latin typeface="Consolas" pitchFamily="49" charset="0"/>
                <a:ea typeface="仿宋" pitchFamily="49" charset="-122"/>
                <a:cs typeface="Consolas" pitchFamily="49" charset="0"/>
              </a:rPr>
              <a:t>//</a:t>
            </a:r>
            <a:r>
              <a:rPr lang="zh-CN" altLang="zh-CN" sz="1600">
                <a:solidFill>
                  <a:srgbClr val="00B0F0"/>
                </a:solidFill>
                <a:latin typeface="Consolas" pitchFamily="49" charset="0"/>
                <a:ea typeface="仿宋" pitchFamily="49" charset="-122"/>
                <a:cs typeface="Consolas" pitchFamily="49" charset="0"/>
              </a:rPr>
              <a:t>存在一条边</a:t>
            </a:r>
          </a:p>
          <a:p>
            <a:pPr algn="l">
              <a:lnSpc>
                <a:spcPts val="2200"/>
              </a:lnSpc>
              <a:spcBef>
                <a:spcPts val="0"/>
              </a:spcBef>
            </a:pPr>
            <a:r>
              <a:rPr lang="en-US" altLang="zh-CN" sz="1600">
                <a:solidFill>
                  <a:srgbClr val="0000FF"/>
                </a:solidFill>
                <a:latin typeface="Consolas" pitchFamily="49" charset="0"/>
                <a:ea typeface="仿宋" pitchFamily="49" charset="-122"/>
                <a:cs typeface="Consolas" pitchFamily="49" charset="0"/>
              </a:rPr>
              <a:t>        {  addEdge(i,j,a[i][j]);</a:t>
            </a:r>
            <a:endParaRPr lang="zh-CN" altLang="zh-CN" sz="16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600">
                <a:solidFill>
                  <a:srgbClr val="0000FF"/>
                </a:solidFill>
                <a:latin typeface="Consolas" pitchFamily="49" charset="0"/>
                <a:ea typeface="仿宋" pitchFamily="49" charset="-122"/>
                <a:cs typeface="Consolas" pitchFamily="49" charset="0"/>
              </a:rPr>
              <a:t>           e++;				</a:t>
            </a:r>
            <a:r>
              <a:rPr lang="en-US" altLang="zh-CN" sz="1600">
                <a:solidFill>
                  <a:srgbClr val="00B0F0"/>
                </a:solidFill>
                <a:latin typeface="Consolas" pitchFamily="49" charset="0"/>
                <a:ea typeface="仿宋" pitchFamily="49" charset="-122"/>
                <a:cs typeface="Consolas" pitchFamily="49" charset="0"/>
              </a:rPr>
              <a:t>//</a:t>
            </a:r>
            <a:r>
              <a:rPr lang="zh-CN" altLang="zh-CN" sz="1600">
                <a:solidFill>
                  <a:srgbClr val="00B0F0"/>
                </a:solidFill>
                <a:latin typeface="Consolas" pitchFamily="49" charset="0"/>
                <a:ea typeface="仿宋" pitchFamily="49" charset="-122"/>
                <a:cs typeface="Consolas" pitchFamily="49" charset="0"/>
              </a:rPr>
              <a:t>边数增</a:t>
            </a:r>
            <a:r>
              <a:rPr lang="en-US" altLang="zh-CN" sz="1600">
                <a:solidFill>
                  <a:srgbClr val="00B0F0"/>
                </a:solidFill>
                <a:latin typeface="Consolas" pitchFamily="49" charset="0"/>
                <a:ea typeface="仿宋" pitchFamily="49" charset="-122"/>
                <a:cs typeface="Consolas" pitchFamily="49" charset="0"/>
              </a:rPr>
              <a:t>1</a:t>
            </a:r>
            <a:endParaRPr lang="zh-CN" altLang="zh-CN" sz="1600">
              <a:solidFill>
                <a:srgbClr val="00B0F0"/>
              </a:solidFill>
              <a:latin typeface="Consolas" pitchFamily="49" charset="0"/>
              <a:ea typeface="仿宋" pitchFamily="49" charset="-122"/>
              <a:cs typeface="Consolas" pitchFamily="49" charset="0"/>
            </a:endParaRPr>
          </a:p>
          <a:p>
            <a:pPr algn="l">
              <a:lnSpc>
                <a:spcPts val="2200"/>
              </a:lnSpc>
              <a:spcBef>
                <a:spcPts val="0"/>
              </a:spcBef>
            </a:pPr>
            <a:r>
              <a:rPr lang="en-US" altLang="zh-CN" sz="1600">
                <a:solidFill>
                  <a:srgbClr val="0000FF"/>
                </a:solidFill>
                <a:latin typeface="Consolas" pitchFamily="49" charset="0"/>
                <a:ea typeface="仿宋" pitchFamily="49" charset="-122"/>
                <a:cs typeface="Consolas" pitchFamily="49" charset="0"/>
              </a:rPr>
              <a:t>        }</a:t>
            </a:r>
            <a:endParaRPr lang="zh-CN" altLang="zh-CN" sz="16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600">
                <a:solidFill>
                  <a:srgbClr val="0000FF"/>
                </a:solidFill>
                <a:latin typeface="Consolas" pitchFamily="49" charset="0"/>
                <a:ea typeface="仿宋" pitchFamily="49" charset="-122"/>
                <a:cs typeface="Consolas" pitchFamily="49" charset="0"/>
              </a:rPr>
              <a:t>   }</a:t>
            </a:r>
            <a:endParaRPr lang="zh-CN" altLang="zh-CN" sz="16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600">
                <a:solidFill>
                  <a:srgbClr val="0000FF"/>
                </a:solidFill>
                <a:latin typeface="Consolas" pitchFamily="49" charset="0"/>
                <a:ea typeface="仿宋" pitchFamily="49" charset="-122"/>
                <a:cs typeface="Consolas" pitchFamily="49" charset="0"/>
              </a:rPr>
              <a:t>}</a:t>
            </a:r>
            <a:endParaRPr lang="zh-CN" altLang="zh-CN" sz="160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39552" y="1340768"/>
            <a:ext cx="8424936" cy="39130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50000"/>
              </a:lnSpc>
              <a:spcBef>
                <a:spcPts val="0"/>
              </a:spcBef>
            </a:pPr>
            <a:r>
              <a:rPr lang="en-US" altLang="zh-CN" sz="1800">
                <a:solidFill>
                  <a:srgbClr val="0000FF"/>
                </a:solidFill>
                <a:latin typeface="Consolas" pitchFamily="49" charset="0"/>
                <a:ea typeface="仿宋" pitchFamily="49" charset="-122"/>
                <a:cs typeface="Consolas" pitchFamily="49" charset="0"/>
              </a:rPr>
              <a:t>   public void DispAdjGraph()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输出图的邻接表</a:t>
            </a:r>
          </a:p>
          <a:p>
            <a:pPr algn="l">
              <a:lnSpc>
                <a:spcPct val="150000"/>
              </a:lnSpc>
              <a:spcBef>
                <a:spcPts val="0"/>
              </a:spcBef>
            </a:pPr>
            <a:r>
              <a:rPr lang="en-US" altLang="zh-CN" sz="1800">
                <a:solidFill>
                  <a:srgbClr val="0000FF"/>
                </a:solidFill>
                <a:latin typeface="Consolas" pitchFamily="49" charset="0"/>
                <a:ea typeface="仿宋" pitchFamily="49" charset="-122"/>
                <a:cs typeface="Consolas" pitchFamily="49" charset="0"/>
              </a:rPr>
              <a:t>   {  for (int i=0;i&lt;n;i++)</a:t>
            </a:r>
            <a:endParaRPr lang="zh-CN" altLang="zh-CN" sz="180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a:solidFill>
                  <a:srgbClr val="0000FF"/>
                </a:solidFill>
                <a:latin typeface="Consolas" pitchFamily="49" charset="0"/>
                <a:ea typeface="仿宋" pitchFamily="49" charset="-122"/>
                <a:cs typeface="Consolas" pitchFamily="49" charset="0"/>
              </a:rPr>
              <a:t>      {  System.out.printf("  [%d]",i);</a:t>
            </a:r>
            <a:endParaRPr lang="zh-CN" altLang="zh-CN" sz="180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a:solidFill>
                  <a:srgbClr val="0000FF"/>
                </a:solidFill>
                <a:latin typeface="Consolas" pitchFamily="49" charset="0"/>
                <a:ea typeface="仿宋" pitchFamily="49" charset="-122"/>
                <a:cs typeface="Consolas" pitchFamily="49" charset="0"/>
              </a:rPr>
              <a:t>         for (int e=head[i];e!=-1; e=edge[e].next)</a:t>
            </a:r>
            <a:endParaRPr lang="zh-CN" altLang="zh-CN" sz="180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a:solidFill>
                  <a:srgbClr val="0000FF"/>
                </a:solidFill>
                <a:latin typeface="Consolas" pitchFamily="49" charset="0"/>
                <a:ea typeface="仿宋" pitchFamily="49" charset="-122"/>
                <a:cs typeface="Consolas" pitchFamily="49" charset="0"/>
              </a:rPr>
              <a:t>            System.out.printf("-&gt;(%d,%d)",edge[e].v,edge[e].w);</a:t>
            </a:r>
            <a:endParaRPr lang="zh-CN" altLang="zh-CN" sz="180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a:solidFill>
                  <a:srgbClr val="0000FF"/>
                </a:solidFill>
                <a:latin typeface="Consolas" pitchFamily="49" charset="0"/>
                <a:ea typeface="仿宋" pitchFamily="49" charset="-122"/>
                <a:cs typeface="Consolas" pitchFamily="49" charset="0"/>
              </a:rPr>
              <a:t>         System.out.println("-&gt;</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467544" y="2060848"/>
            <a:ext cx="8496944" cy="255363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342900" indent="-342900" algn="l">
              <a:lnSpc>
                <a:spcPct val="1500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从给定图中任意指定的顶点（称为</a:t>
            </a:r>
            <a:r>
              <a:rPr lang="zh-CN" altLang="zh-CN" sz="2000" dirty="0">
                <a:solidFill>
                  <a:srgbClr val="FF0000"/>
                </a:solidFill>
                <a:latin typeface="Consolas" pitchFamily="49" charset="0"/>
                <a:ea typeface="仿宋" pitchFamily="49" charset="-122"/>
                <a:cs typeface="Consolas" pitchFamily="49" charset="0"/>
              </a:rPr>
              <a:t>初始点</a:t>
            </a:r>
            <a:r>
              <a:rPr lang="zh-CN" altLang="zh-CN" sz="2000" dirty="0">
                <a:solidFill>
                  <a:srgbClr val="0000FF"/>
                </a:solidFill>
                <a:latin typeface="Consolas" pitchFamily="49" charset="0"/>
                <a:ea typeface="仿宋" pitchFamily="49" charset="-122"/>
                <a:cs typeface="Consolas" pitchFamily="49" charset="0"/>
              </a:rPr>
              <a:t>）出发，按照</a:t>
            </a:r>
            <a:r>
              <a:rPr lang="zh-CN" altLang="zh-CN" sz="2000" dirty="0">
                <a:solidFill>
                  <a:srgbClr val="FF0000"/>
                </a:solidFill>
                <a:latin typeface="Consolas" pitchFamily="49" charset="0"/>
                <a:ea typeface="仿宋" pitchFamily="49" charset="-122"/>
                <a:cs typeface="Consolas" pitchFamily="49" charset="0"/>
              </a:rPr>
              <a:t>某种搜索方法</a:t>
            </a:r>
            <a:r>
              <a:rPr lang="zh-CN" altLang="zh-CN" sz="2000" dirty="0">
                <a:solidFill>
                  <a:srgbClr val="0000FF"/>
                </a:solidFill>
                <a:latin typeface="Consolas" pitchFamily="49" charset="0"/>
                <a:ea typeface="仿宋" pitchFamily="49" charset="-122"/>
                <a:cs typeface="Consolas" pitchFamily="49" charset="0"/>
              </a:rPr>
              <a:t>沿着图的边访问图中的</a:t>
            </a:r>
            <a:r>
              <a:rPr lang="zh-CN" altLang="zh-CN" sz="2000" dirty="0">
                <a:solidFill>
                  <a:srgbClr val="FF0000"/>
                </a:solidFill>
                <a:latin typeface="Consolas" pitchFamily="49" charset="0"/>
                <a:ea typeface="仿宋" pitchFamily="49" charset="-122"/>
                <a:cs typeface="Consolas" pitchFamily="49" charset="0"/>
              </a:rPr>
              <a:t>所有顶点</a:t>
            </a:r>
            <a:r>
              <a:rPr lang="zh-CN" altLang="zh-CN" sz="2000" dirty="0">
                <a:solidFill>
                  <a:srgbClr val="0000FF"/>
                </a:solidFill>
                <a:latin typeface="Consolas" pitchFamily="49" charset="0"/>
                <a:ea typeface="仿宋" pitchFamily="49" charset="-122"/>
                <a:cs typeface="Consolas" pitchFamily="49" charset="0"/>
              </a:rPr>
              <a:t>，使</a:t>
            </a:r>
            <a:r>
              <a:rPr lang="zh-CN" altLang="zh-CN" sz="2000" dirty="0">
                <a:solidFill>
                  <a:srgbClr val="FF0000"/>
                </a:solidFill>
                <a:latin typeface="Consolas" pitchFamily="49" charset="0"/>
                <a:ea typeface="仿宋" pitchFamily="49" charset="-122"/>
                <a:cs typeface="Consolas" pitchFamily="49" charset="0"/>
              </a:rPr>
              <a:t>每个顶点仅被访问一次</a:t>
            </a:r>
            <a:r>
              <a:rPr lang="zh-CN" altLang="zh-CN" sz="2000" dirty="0">
                <a:solidFill>
                  <a:srgbClr val="0000FF"/>
                </a:solidFill>
                <a:latin typeface="Consolas" pitchFamily="49" charset="0"/>
                <a:ea typeface="仿宋" pitchFamily="49" charset="-122"/>
                <a:cs typeface="Consolas" pitchFamily="49" charset="0"/>
              </a:rPr>
              <a:t>，这个过程称为</a:t>
            </a:r>
            <a:r>
              <a:rPr lang="zh-CN" altLang="zh-CN" sz="2000" dirty="0">
                <a:solidFill>
                  <a:srgbClr val="FF0000"/>
                </a:solidFill>
                <a:latin typeface="Consolas" pitchFamily="49" charset="0"/>
                <a:ea typeface="仿宋" pitchFamily="49" charset="-122"/>
                <a:cs typeface="Consolas" pitchFamily="49" charset="0"/>
              </a:rPr>
              <a:t>图遍历</a:t>
            </a:r>
            <a:r>
              <a:rPr lang="zh-CN" altLang="zh-CN"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如果给定图是连通的无向图或者是强连通的有向图，则遍历一次就能完成，并可按访问的先后顺序得到由该图所有顶点组成的一个序列。</a:t>
            </a:r>
          </a:p>
        </p:txBody>
      </p:sp>
      <p:sp>
        <p:nvSpPr>
          <p:cNvPr id="24" name="TextBox 23"/>
          <p:cNvSpPr txBox="1"/>
          <p:nvPr/>
        </p:nvSpPr>
        <p:spPr>
          <a:xfrm>
            <a:off x="179512" y="1052736"/>
            <a:ext cx="3744416"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z="2800">
                <a:latin typeface="Consolas" pitchFamily="49" charset="0"/>
                <a:ea typeface="微软雅黑" pitchFamily="34" charset="-122"/>
                <a:cs typeface="Consolas" pitchFamily="49" charset="0"/>
              </a:rPr>
              <a:t>8.3.1 </a:t>
            </a:r>
            <a:r>
              <a:rPr lang="zh-CN" altLang="zh-CN" sz="2800">
                <a:latin typeface="Consolas" pitchFamily="49" charset="0"/>
                <a:ea typeface="微软雅黑" pitchFamily="34" charset="-122"/>
                <a:cs typeface="Consolas" pitchFamily="49" charset="0"/>
              </a:rPr>
              <a:t>图遍历的概念</a:t>
            </a:r>
            <a:endParaRPr lang="zh-CN" altLang="zh-CN" sz="280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15" name="TextBox 14"/>
          <p:cNvSpPr txBox="1"/>
          <p:nvPr/>
        </p:nvSpPr>
        <p:spPr>
          <a:xfrm>
            <a:off x="2627784" y="188640"/>
            <a:ext cx="3714776"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3600">
                <a:solidFill>
                  <a:srgbClr val="FF0000"/>
                </a:solidFill>
                <a:latin typeface="Consolas" pitchFamily="49" charset="0"/>
                <a:ea typeface="微软雅黑" pitchFamily="34" charset="-122"/>
                <a:cs typeface="Consolas" pitchFamily="49" charset="0"/>
              </a:rPr>
              <a:t>8.3  </a:t>
            </a:r>
            <a:r>
              <a:rPr lang="zh-CN" altLang="zh-CN" sz="3600">
                <a:solidFill>
                  <a:srgbClr val="FF0000"/>
                </a:solidFill>
                <a:latin typeface="Consolas" pitchFamily="49" charset="0"/>
                <a:ea typeface="微软雅黑" pitchFamily="34" charset="-122"/>
                <a:cs typeface="Consolas" pitchFamily="49" charset="0"/>
              </a:rPr>
              <a:t>图的遍历</a:t>
            </a:r>
            <a:endParaRPr lang="zh-CN" altLang="en-US" sz="36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504" y="142444"/>
            <a:ext cx="9001000" cy="2962221"/>
          </a:xfrm>
          <a:prstGeom prst="rect">
            <a:avLst/>
          </a:prstGeom>
          <a:noFill/>
        </p:spPr>
        <p:txBody>
          <a:bodyPr wrap="square" rtlCol="0">
            <a:spAutoFit/>
          </a:bodyPr>
          <a:lstStyle/>
          <a:p>
            <a:pPr marL="342900" indent="-342900" algn="l">
              <a:lnSpc>
                <a:spcPct val="1500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为了避免同一个顶点被重复访问，必须记住访问过的顶点。为此，可设置一个访问</a:t>
            </a:r>
            <a:r>
              <a:rPr lang="zh-CN" altLang="zh-CN" sz="2000" dirty="0">
                <a:solidFill>
                  <a:srgbClr val="FF0000"/>
                </a:solidFill>
                <a:latin typeface="Consolas" pitchFamily="49" charset="0"/>
                <a:ea typeface="仿宋" pitchFamily="49" charset="-122"/>
                <a:cs typeface="Consolas" pitchFamily="49" charset="0"/>
              </a:rPr>
              <a:t>标志数组</a:t>
            </a:r>
            <a:r>
              <a:rPr lang="en-US" altLang="zh-CN" sz="2000" dirty="0">
                <a:solidFill>
                  <a:srgbClr val="FF0000"/>
                </a:solidFill>
                <a:latin typeface="Consolas" pitchFamily="49" charset="0"/>
                <a:ea typeface="仿宋" pitchFamily="49" charset="-122"/>
                <a:cs typeface="Consolas" pitchFamily="49" charset="0"/>
              </a:rPr>
              <a:t>visited</a:t>
            </a:r>
            <a:r>
              <a:rPr lang="zh-CN" altLang="zh-CN" sz="2000" dirty="0">
                <a:solidFill>
                  <a:srgbClr val="0000FF"/>
                </a:solidFill>
                <a:latin typeface="Consolas" pitchFamily="49" charset="0"/>
                <a:ea typeface="仿宋" pitchFamily="49" charset="-122"/>
                <a:cs typeface="Consolas" pitchFamily="49" charset="0"/>
              </a:rPr>
              <a:t>，初始时所有元素置为</a:t>
            </a:r>
            <a:r>
              <a:rPr lang="en-US" altLang="zh-CN" sz="2000" dirty="0">
                <a:solidFill>
                  <a:srgbClr val="0000FF"/>
                </a:solidFill>
                <a:latin typeface="Consolas" pitchFamily="49" charset="0"/>
                <a:ea typeface="仿宋" pitchFamily="49" charset="-122"/>
                <a:cs typeface="Consolas" pitchFamily="49" charset="0"/>
              </a:rPr>
              <a:t>0</a:t>
            </a:r>
            <a:r>
              <a:rPr lang="zh-CN" altLang="zh-CN" sz="2000" dirty="0">
                <a:solidFill>
                  <a:srgbClr val="0000FF"/>
                </a:solidFill>
                <a:latin typeface="Consolas" pitchFamily="49" charset="0"/>
                <a:ea typeface="仿宋" pitchFamily="49" charset="-122"/>
                <a:cs typeface="Consolas" pitchFamily="49" charset="0"/>
              </a:rPr>
              <a:t>，当顶点</a:t>
            </a:r>
            <a:r>
              <a:rPr lang="en-US" altLang="zh-CN" sz="2000" i="1"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访问过时，该数组元素</a:t>
            </a:r>
            <a:r>
              <a:rPr lang="en-US" altLang="zh-CN" sz="2000" dirty="0">
                <a:solidFill>
                  <a:srgbClr val="0000FF"/>
                </a:solidFill>
                <a:latin typeface="Consolas" pitchFamily="49" charset="0"/>
                <a:ea typeface="仿宋" pitchFamily="49" charset="-122"/>
                <a:cs typeface="Consolas" pitchFamily="49" charset="0"/>
              </a:rPr>
              <a:t>visited[</a:t>
            </a:r>
            <a:r>
              <a:rPr lang="en-US" altLang="zh-CN" sz="2000" i="1" dirty="0" err="1">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置为</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a:t>
            </a:r>
          </a:p>
          <a:p>
            <a:pPr marL="342900" indent="-342900" algn="l">
              <a:lnSpc>
                <a:spcPct val="1500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根据遍历方式的不同，图的</a:t>
            </a:r>
            <a:r>
              <a:rPr lang="zh-CN" altLang="zh-CN" sz="2000" dirty="0">
                <a:solidFill>
                  <a:srgbClr val="FF0000"/>
                </a:solidFill>
                <a:latin typeface="Consolas" pitchFamily="49" charset="0"/>
                <a:ea typeface="仿宋" pitchFamily="49" charset="-122"/>
                <a:cs typeface="Consolas" pitchFamily="49" charset="0"/>
              </a:rPr>
              <a:t>遍历方法有两种</a:t>
            </a:r>
            <a:r>
              <a:rPr lang="zh-CN" altLang="zh-CN" sz="2000" dirty="0">
                <a:solidFill>
                  <a:srgbClr val="0000FF"/>
                </a:solidFill>
                <a:latin typeface="Consolas" pitchFamily="49" charset="0"/>
                <a:ea typeface="仿宋" pitchFamily="49" charset="-122"/>
                <a:cs typeface="Consolas" pitchFamily="49" charset="0"/>
              </a:rPr>
              <a:t>：一种是</a:t>
            </a:r>
            <a:r>
              <a:rPr lang="zh-CN" altLang="zh-CN" sz="2000" dirty="0">
                <a:solidFill>
                  <a:srgbClr val="FF0000"/>
                </a:solidFill>
                <a:latin typeface="Consolas" pitchFamily="49" charset="0"/>
                <a:ea typeface="仿宋" pitchFamily="49" charset="-122"/>
                <a:cs typeface="Consolas" pitchFamily="49" charset="0"/>
              </a:rPr>
              <a:t>深度优先</a:t>
            </a:r>
            <a:r>
              <a:rPr lang="zh-CN" altLang="zh-CN" sz="2000" dirty="0">
                <a:solidFill>
                  <a:srgbClr val="0000FF"/>
                </a:solidFill>
                <a:latin typeface="Consolas" pitchFamily="49" charset="0"/>
                <a:ea typeface="仿宋" pitchFamily="49" charset="-122"/>
                <a:cs typeface="Consolas" pitchFamily="49" charset="0"/>
              </a:rPr>
              <a:t>遍历（</a:t>
            </a:r>
            <a:r>
              <a:rPr lang="en-US" altLang="zh-CN" sz="2000" dirty="0">
                <a:solidFill>
                  <a:srgbClr val="FF0000"/>
                </a:solidFill>
                <a:latin typeface="Consolas" pitchFamily="49" charset="0"/>
                <a:ea typeface="仿宋" pitchFamily="49" charset="-122"/>
                <a:cs typeface="Consolas" pitchFamily="49" charset="0"/>
              </a:rPr>
              <a:t>DFS</a:t>
            </a:r>
            <a:r>
              <a:rPr lang="en-US" altLang="zh-CN" sz="2000" dirty="0">
                <a:solidFill>
                  <a:srgbClr val="0000FF"/>
                </a:solidFill>
                <a:latin typeface="Consolas" pitchFamily="49" charset="0"/>
                <a:ea typeface="仿宋" pitchFamily="49" charset="-122"/>
                <a:cs typeface="Consolas" pitchFamily="49" charset="0"/>
              </a:rPr>
              <a:t>, Depth First </a:t>
            </a:r>
            <a:r>
              <a:rPr lang="en-US" altLang="zh-CN" sz="2000" dirty="0" err="1">
                <a:solidFill>
                  <a:srgbClr val="0000FF"/>
                </a:solidFill>
                <a:latin typeface="Consolas" pitchFamily="49" charset="0"/>
                <a:ea typeface="仿宋" pitchFamily="49" charset="-122"/>
                <a:cs typeface="Consolas" pitchFamily="49" charset="0"/>
              </a:rPr>
              <a:t>Searh</a:t>
            </a:r>
            <a:r>
              <a:rPr lang="zh-CN" altLang="zh-CN" sz="2000" dirty="0">
                <a:solidFill>
                  <a:srgbClr val="0000FF"/>
                </a:solidFill>
                <a:latin typeface="Consolas" pitchFamily="49" charset="0"/>
                <a:ea typeface="仿宋" pitchFamily="49" charset="-122"/>
                <a:cs typeface="Consolas" pitchFamily="49" charset="0"/>
              </a:rPr>
              <a:t>）方法；另一种是</a:t>
            </a:r>
            <a:r>
              <a:rPr lang="zh-CN" altLang="zh-CN" sz="2000" dirty="0">
                <a:solidFill>
                  <a:srgbClr val="FF0000"/>
                </a:solidFill>
                <a:latin typeface="Consolas" pitchFamily="49" charset="0"/>
                <a:ea typeface="仿宋" pitchFamily="49" charset="-122"/>
                <a:cs typeface="Consolas" pitchFamily="49" charset="0"/>
              </a:rPr>
              <a:t>广度优先</a:t>
            </a:r>
            <a:r>
              <a:rPr lang="zh-CN" altLang="zh-CN" sz="2000" dirty="0">
                <a:solidFill>
                  <a:srgbClr val="0000FF"/>
                </a:solidFill>
                <a:latin typeface="Consolas" pitchFamily="49" charset="0"/>
                <a:ea typeface="仿宋" pitchFamily="49" charset="-122"/>
                <a:cs typeface="Consolas" pitchFamily="49" charset="0"/>
              </a:rPr>
              <a:t>遍历（</a:t>
            </a:r>
            <a:r>
              <a:rPr lang="en-US" altLang="zh-CN" sz="2000" dirty="0">
                <a:solidFill>
                  <a:srgbClr val="FF0000"/>
                </a:solidFill>
                <a:latin typeface="Consolas" pitchFamily="49" charset="0"/>
                <a:ea typeface="仿宋" pitchFamily="49" charset="-122"/>
                <a:cs typeface="Consolas" pitchFamily="49" charset="0"/>
              </a:rPr>
              <a:t>BFS</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Breadth First Search</a:t>
            </a:r>
            <a:r>
              <a:rPr lang="zh-CN" altLang="zh-CN" sz="2000" dirty="0">
                <a:solidFill>
                  <a:srgbClr val="0000FF"/>
                </a:solidFill>
                <a:latin typeface="Consolas" pitchFamily="49" charset="0"/>
                <a:ea typeface="仿宋" pitchFamily="49" charset="-122"/>
                <a:cs typeface="Consolas" pitchFamily="49" charset="0"/>
              </a:rPr>
              <a:t>）方法。</a:t>
            </a:r>
            <a:endParaRPr lang="zh-CN" altLang="en-US" sz="2000" dirty="0">
              <a:solidFill>
                <a:srgbClr val="0000FF"/>
              </a:solidFill>
              <a:latin typeface="Consolas" pitchFamily="49" charset="0"/>
              <a:ea typeface="仿宋" pitchFamily="49" charset="-122"/>
              <a:cs typeface="Consolas" pitchFamily="49" charset="0"/>
            </a:endParaRPr>
          </a:p>
        </p:txBody>
      </p:sp>
      <p:grpSp>
        <p:nvGrpSpPr>
          <p:cNvPr id="25" name="组合 24"/>
          <p:cNvGrpSpPr/>
          <p:nvPr/>
        </p:nvGrpSpPr>
        <p:grpSpPr>
          <a:xfrm>
            <a:off x="1403648" y="3357562"/>
            <a:ext cx="1894224" cy="1727622"/>
            <a:chOff x="1643042" y="3357562"/>
            <a:chExt cx="1654830" cy="1860198"/>
          </a:xfrm>
        </p:grpSpPr>
        <p:sp>
          <p:nvSpPr>
            <p:cNvPr id="6" name="Oval 14"/>
            <p:cNvSpPr>
              <a:spLocks noChangeArrowheads="1"/>
            </p:cNvSpPr>
            <p:nvPr/>
          </p:nvSpPr>
          <p:spPr bwMode="auto">
            <a:xfrm>
              <a:off x="2283174" y="3357562"/>
              <a:ext cx="360000" cy="3600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0</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 name="Oval 14"/>
            <p:cNvSpPr>
              <a:spLocks noChangeArrowheads="1"/>
            </p:cNvSpPr>
            <p:nvPr/>
          </p:nvSpPr>
          <p:spPr bwMode="auto">
            <a:xfrm>
              <a:off x="1643042" y="4122182"/>
              <a:ext cx="360000" cy="360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1</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 name="Oval 14"/>
            <p:cNvSpPr>
              <a:spLocks noChangeArrowheads="1"/>
            </p:cNvSpPr>
            <p:nvPr/>
          </p:nvSpPr>
          <p:spPr bwMode="auto">
            <a:xfrm>
              <a:off x="2283174" y="4122182"/>
              <a:ext cx="360000" cy="360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2</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 name="Oval 14"/>
            <p:cNvSpPr>
              <a:spLocks noChangeArrowheads="1"/>
            </p:cNvSpPr>
            <p:nvPr/>
          </p:nvSpPr>
          <p:spPr bwMode="auto">
            <a:xfrm>
              <a:off x="2937872" y="4122182"/>
              <a:ext cx="360000" cy="360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3</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 name="Oval 14"/>
            <p:cNvSpPr>
              <a:spLocks noChangeArrowheads="1"/>
            </p:cNvSpPr>
            <p:nvPr/>
          </p:nvSpPr>
          <p:spPr bwMode="auto">
            <a:xfrm>
              <a:off x="1958938" y="4857760"/>
              <a:ext cx="360000" cy="360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4</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 name="Oval 14"/>
            <p:cNvSpPr>
              <a:spLocks noChangeArrowheads="1"/>
            </p:cNvSpPr>
            <p:nvPr/>
          </p:nvSpPr>
          <p:spPr bwMode="auto">
            <a:xfrm>
              <a:off x="2571736" y="4857760"/>
              <a:ext cx="360000" cy="360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5</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cxnSp>
          <p:nvCxnSpPr>
            <p:cNvPr id="13" name="直接箭头连接符 12"/>
            <p:cNvCxnSpPr>
              <a:stCxn id="6" idx="3"/>
              <a:endCxn id="7" idx="7"/>
            </p:cNvCxnSpPr>
            <p:nvPr/>
          </p:nvCxnSpPr>
          <p:spPr>
            <a:xfrm rot="5400000">
              <a:off x="1888077" y="3727085"/>
              <a:ext cx="510062" cy="38557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6" idx="4"/>
              <a:endCxn id="8" idx="0"/>
            </p:cNvCxnSpPr>
            <p:nvPr/>
          </p:nvCxnSpPr>
          <p:spPr>
            <a:xfrm rot="5400000">
              <a:off x="2260864" y="3919872"/>
              <a:ext cx="40462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6" idx="5"/>
              <a:endCxn id="9" idx="1"/>
            </p:cNvCxnSpPr>
            <p:nvPr/>
          </p:nvCxnSpPr>
          <p:spPr>
            <a:xfrm rot="16200000" flipH="1">
              <a:off x="2535492" y="3719802"/>
              <a:ext cx="510062" cy="40014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7" idx="4"/>
              <a:endCxn id="10" idx="1"/>
            </p:cNvCxnSpPr>
            <p:nvPr/>
          </p:nvCxnSpPr>
          <p:spPr>
            <a:xfrm rot="16200000" flipH="1">
              <a:off x="1703201" y="4602022"/>
              <a:ext cx="428299" cy="188617"/>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8" idx="4"/>
              <a:endCxn id="10" idx="7"/>
            </p:cNvCxnSpPr>
            <p:nvPr/>
          </p:nvCxnSpPr>
          <p:spPr>
            <a:xfrm rot="5400000">
              <a:off x="2150547" y="4597853"/>
              <a:ext cx="428299" cy="196957"/>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a:stCxn id="8" idx="5"/>
              <a:endCxn id="11" idx="0"/>
            </p:cNvCxnSpPr>
            <p:nvPr/>
          </p:nvCxnSpPr>
          <p:spPr>
            <a:xfrm rot="16200000" flipH="1">
              <a:off x="2456945" y="4562968"/>
              <a:ext cx="428299" cy="161283"/>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26" name="TextBox 25"/>
          <p:cNvSpPr txBox="1"/>
          <p:nvPr/>
        </p:nvSpPr>
        <p:spPr>
          <a:xfrm>
            <a:off x="3464909" y="3786190"/>
            <a:ext cx="3107355" cy="878830"/>
          </a:xfrm>
          <a:prstGeom prst="rect">
            <a:avLst/>
          </a:prstGeom>
          <a:noFill/>
        </p:spPr>
        <p:txBody>
          <a:bodyPr wrap="square" rtlCol="0">
            <a:spAutoFit/>
          </a:bodyPr>
          <a:lstStyle/>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DFS: 0 1 4 2 5 3</a:t>
            </a: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BFS: 0 1 2 3 4 5</a:t>
            </a:r>
            <a:endParaRPr lang="zh-CN" altLang="en-US" sz="18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39552" y="833570"/>
            <a:ext cx="8568952" cy="483757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r>
              <a:rPr lang="en-US" altLang="zh-CN" sz="1800" dirty="0">
                <a:solidFill>
                  <a:srgbClr val="0000FF"/>
                </a:solidFill>
                <a:latin typeface="Consolas" pitchFamily="49" charset="0"/>
                <a:ea typeface="仿宋" pitchFamily="49" charset="-122"/>
                <a:cs typeface="Consolas" pitchFamily="49" charset="0"/>
              </a:rPr>
              <a:t>ADT Graph</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r>
              <a:rPr lang="zh-CN" altLang="zh-CN" sz="1800" dirty="0">
                <a:solidFill>
                  <a:srgbClr val="FF0000"/>
                </a:solidFill>
                <a:latin typeface="Consolas" pitchFamily="49" charset="0"/>
                <a:ea typeface="仿宋" pitchFamily="49" charset="-122"/>
                <a:cs typeface="Consolas" pitchFamily="49" charset="0"/>
              </a:rPr>
              <a:t>数据对象：</a:t>
            </a:r>
          </a:p>
          <a:p>
            <a:pPr algn="l"/>
            <a:r>
              <a:rPr lang="en-US" altLang="zh-CN" sz="1800" dirty="0">
                <a:solidFill>
                  <a:srgbClr val="0000FF"/>
                </a:solidFill>
                <a:latin typeface="Consolas" pitchFamily="49" charset="0"/>
                <a:ea typeface="仿宋" pitchFamily="49" charset="-122"/>
                <a:cs typeface="Consolas" pitchFamily="49" charset="0"/>
              </a:rPr>
              <a:t>    D={</a:t>
            </a:r>
            <a:r>
              <a:rPr lang="en-US" altLang="zh-CN" sz="1800" i="1" dirty="0">
                <a:solidFill>
                  <a:srgbClr val="0000FF"/>
                </a:solidFill>
                <a:latin typeface="Consolas" pitchFamily="49" charset="0"/>
                <a:ea typeface="仿宋" pitchFamily="49" charset="-122"/>
                <a:cs typeface="Consolas" pitchFamily="49" charset="0"/>
              </a:rPr>
              <a:t>a</a:t>
            </a:r>
            <a:r>
              <a:rPr lang="en-US" altLang="zh-CN" sz="1800" i="1" baseline="-25000" dirty="0">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 0</a:t>
            </a:r>
            <a:r>
              <a:rPr lang="zh-CN" altLang="zh-CN" sz="1800" dirty="0">
                <a:solidFill>
                  <a:srgbClr val="0000FF"/>
                </a:solidFill>
                <a:latin typeface="+mj-ea"/>
                <a:ea typeface="+mj-ea"/>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mj-ea"/>
                <a:ea typeface="+mj-ea"/>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-1</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zh-CN" altLang="zh-CN" sz="1800" dirty="0">
                <a:solidFill>
                  <a:srgbClr val="0000FF"/>
                </a:solidFill>
                <a:latin typeface="+mj-ea"/>
                <a:ea typeface="+mj-ea"/>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0</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a</a:t>
            </a:r>
            <a:r>
              <a:rPr lang="en-US" altLang="zh-CN" sz="1800" i="1" baseline="-25000" dirty="0">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为</a:t>
            </a:r>
            <a:r>
              <a:rPr lang="en-US" altLang="zh-CN" sz="1800" dirty="0">
                <a:solidFill>
                  <a:srgbClr val="0000FF"/>
                </a:solidFill>
                <a:latin typeface="Consolas" pitchFamily="49" charset="0"/>
                <a:ea typeface="仿宋" pitchFamily="49" charset="-122"/>
                <a:cs typeface="Consolas" pitchFamily="49" charset="0"/>
              </a:rPr>
              <a:t>int</a:t>
            </a:r>
            <a:r>
              <a:rPr lang="zh-CN" altLang="zh-CN" sz="1800" dirty="0">
                <a:solidFill>
                  <a:srgbClr val="0000FF"/>
                </a:solidFill>
                <a:latin typeface="Consolas" pitchFamily="49" charset="0"/>
                <a:ea typeface="仿宋" pitchFamily="49" charset="-122"/>
                <a:cs typeface="Consolas" pitchFamily="49" charset="0"/>
              </a:rPr>
              <a:t>类型</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en-US" altLang="zh-CN" sz="1800" i="1" dirty="0">
                <a:solidFill>
                  <a:srgbClr val="006600"/>
                </a:solidFill>
                <a:latin typeface="Consolas" pitchFamily="49" charset="0"/>
                <a:ea typeface="仿宋" pitchFamily="49" charset="-122"/>
                <a:cs typeface="Consolas" pitchFamily="49" charset="0"/>
              </a:rPr>
              <a:t>a</a:t>
            </a:r>
            <a:r>
              <a:rPr lang="en-US" altLang="zh-CN" sz="1800" i="1" baseline="-25000" dirty="0">
                <a:solidFill>
                  <a:srgbClr val="006600"/>
                </a:solidFill>
                <a:latin typeface="Consolas" pitchFamily="49" charset="0"/>
                <a:ea typeface="仿宋" pitchFamily="49" charset="-122"/>
                <a:cs typeface="Consolas" pitchFamily="49" charset="0"/>
              </a:rPr>
              <a:t>i</a:t>
            </a:r>
            <a:r>
              <a:rPr lang="zh-CN" altLang="zh-CN" sz="1800" dirty="0">
                <a:solidFill>
                  <a:srgbClr val="006600"/>
                </a:solidFill>
                <a:latin typeface="Consolas" pitchFamily="49" charset="0"/>
                <a:ea typeface="仿宋" pitchFamily="49" charset="-122"/>
                <a:cs typeface="Consolas" pitchFamily="49" charset="0"/>
              </a:rPr>
              <a:t>为每个顶点的唯一编号</a:t>
            </a:r>
          </a:p>
          <a:p>
            <a:pPr algn="l"/>
            <a:r>
              <a:rPr lang="zh-CN" altLang="zh-CN" sz="1800" dirty="0">
                <a:solidFill>
                  <a:srgbClr val="FF0000"/>
                </a:solidFill>
                <a:latin typeface="Consolas" pitchFamily="49" charset="0"/>
                <a:ea typeface="仿宋" pitchFamily="49" charset="-122"/>
                <a:cs typeface="Consolas" pitchFamily="49" charset="0"/>
              </a:rPr>
              <a:t>数据关系：</a:t>
            </a:r>
          </a:p>
          <a:p>
            <a:pPr algn="l"/>
            <a:r>
              <a:rPr lang="en-US" altLang="zh-CN" sz="1800" dirty="0">
                <a:solidFill>
                  <a:srgbClr val="0000FF"/>
                </a:solidFill>
                <a:latin typeface="Consolas" pitchFamily="49" charset="0"/>
                <a:ea typeface="仿宋" pitchFamily="49" charset="-122"/>
                <a:cs typeface="Consolas" pitchFamily="49" charset="0"/>
              </a:rPr>
              <a:t>    R={</a:t>
            </a:r>
            <a:r>
              <a:rPr lang="en-US" altLang="zh-CN" sz="1800" i="1" dirty="0">
                <a:solidFill>
                  <a:srgbClr val="0000FF"/>
                </a:solidFill>
                <a:latin typeface="Consolas" pitchFamily="49" charset="0"/>
                <a:ea typeface="仿宋" pitchFamily="49" charset="-122"/>
                <a:cs typeface="Consolas" pitchFamily="49" charset="0"/>
              </a:rPr>
              <a:t>r</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i="1" dirty="0">
                <a:solidFill>
                  <a:srgbClr val="0000FF"/>
                </a:solidFill>
                <a:latin typeface="Consolas" pitchFamily="49" charset="0"/>
                <a:ea typeface="仿宋" pitchFamily="49" charset="-122"/>
                <a:cs typeface="Consolas" pitchFamily="49" charset="0"/>
              </a:rPr>
              <a:t>    r</a:t>
            </a:r>
            <a:r>
              <a:rPr lang="en-US" altLang="zh-CN" sz="1800" dirty="0">
                <a:solidFill>
                  <a:srgbClr val="0000FF"/>
                </a:solidFill>
                <a:latin typeface="Consolas" pitchFamily="49" charset="0"/>
                <a:ea typeface="仿宋" pitchFamily="49" charset="-122"/>
                <a:cs typeface="Consolas" pitchFamily="49" charset="0"/>
              </a:rPr>
              <a:t>={&lt;</a:t>
            </a:r>
            <a:r>
              <a:rPr lang="en-US" altLang="zh-CN" sz="1800" i="1" dirty="0">
                <a:solidFill>
                  <a:srgbClr val="0000FF"/>
                </a:solidFill>
                <a:latin typeface="Consolas" pitchFamily="49" charset="0"/>
                <a:ea typeface="仿宋" pitchFamily="49" charset="-122"/>
                <a:cs typeface="Consolas" pitchFamily="49" charset="0"/>
              </a:rPr>
              <a:t>a</a:t>
            </a:r>
            <a:r>
              <a:rPr lang="en-US" altLang="zh-CN" sz="1800" i="1" baseline="-25000" dirty="0">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a</a:t>
            </a:r>
            <a:r>
              <a:rPr lang="en-US" altLang="zh-CN" sz="1800" i="1" baseline="-25000" dirty="0" err="1">
                <a:solidFill>
                  <a:srgbClr val="00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&gt; | </a:t>
            </a:r>
            <a:r>
              <a:rPr lang="en-US" altLang="zh-CN" sz="1800" i="1" dirty="0">
                <a:solidFill>
                  <a:srgbClr val="0000FF"/>
                </a:solidFill>
                <a:latin typeface="Consolas" pitchFamily="49" charset="0"/>
                <a:ea typeface="仿宋" pitchFamily="49" charset="-122"/>
                <a:cs typeface="Consolas" pitchFamily="49" charset="0"/>
              </a:rPr>
              <a:t>a</a:t>
            </a:r>
            <a:r>
              <a:rPr lang="en-US" altLang="zh-CN" sz="1800" i="1" baseline="-25000" dirty="0">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a</a:t>
            </a:r>
            <a:r>
              <a:rPr lang="en-US" altLang="zh-CN" sz="1800" i="1" baseline="-25000" dirty="0" err="1">
                <a:solidFill>
                  <a:srgbClr val="0000FF"/>
                </a:solidFill>
                <a:latin typeface="Consolas" pitchFamily="49" charset="0"/>
                <a:ea typeface="仿宋" pitchFamily="49" charset="-122"/>
                <a:cs typeface="Consolas" pitchFamily="49" charset="0"/>
              </a:rPr>
              <a:t>j</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D</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0</a:t>
            </a:r>
            <a:r>
              <a:rPr lang="zh-CN" altLang="zh-CN" sz="1800" dirty="0">
                <a:solidFill>
                  <a:srgbClr val="0000FF"/>
                </a:solidFill>
                <a:latin typeface="+mn-ea"/>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mj-ea"/>
                <a:ea typeface="+mj-ea"/>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-1</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0</a:t>
            </a:r>
            <a:r>
              <a:rPr lang="zh-CN" altLang="zh-CN" sz="1800" dirty="0">
                <a:solidFill>
                  <a:srgbClr val="0000FF"/>
                </a:solidFill>
                <a:latin typeface="+mn-ea"/>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j</a:t>
            </a:r>
            <a:r>
              <a:rPr lang="zh-CN" altLang="zh-CN" sz="1800" dirty="0">
                <a:solidFill>
                  <a:srgbClr val="0000FF"/>
                </a:solidFill>
                <a:latin typeface="+mn-ea"/>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-1</a:t>
            </a:r>
            <a:r>
              <a:rPr lang="zh-CN" altLang="zh-CN" sz="1800" dirty="0">
                <a:solidFill>
                  <a:srgbClr val="0000FF"/>
                </a:solidFill>
                <a:latin typeface="Consolas" pitchFamily="49" charset="0"/>
                <a:ea typeface="仿宋" pitchFamily="49" charset="-122"/>
                <a:cs typeface="Consolas" pitchFamily="49" charset="0"/>
              </a:rPr>
              <a:t>，其中</a:t>
            </a:r>
            <a:r>
              <a:rPr lang="en-US" altLang="zh-CN" sz="1800" i="1" dirty="0">
                <a:solidFill>
                  <a:srgbClr val="0000FF"/>
                </a:solidFill>
                <a:latin typeface="Consolas" pitchFamily="49" charset="0"/>
                <a:ea typeface="仿宋" pitchFamily="49" charset="-122"/>
                <a:cs typeface="Consolas" pitchFamily="49" charset="0"/>
              </a:rPr>
              <a:t>a</a:t>
            </a:r>
            <a:r>
              <a:rPr lang="en-US" altLang="zh-CN" sz="1800" i="1" baseline="-25000" dirty="0">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可以有零个</a:t>
            </a:r>
            <a:endParaRPr lang="en-US"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或多个前驱元素，可以有零个或多个后继元素</a:t>
            </a: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r>
              <a:rPr lang="zh-CN" altLang="zh-CN" sz="1800" dirty="0">
                <a:solidFill>
                  <a:srgbClr val="FF0000"/>
                </a:solidFill>
                <a:latin typeface="Consolas" pitchFamily="49" charset="0"/>
                <a:ea typeface="仿宋" pitchFamily="49" charset="-122"/>
                <a:cs typeface="Consolas" pitchFamily="49" charset="0"/>
              </a:rPr>
              <a:t>基本运算：</a:t>
            </a:r>
          </a:p>
          <a:p>
            <a:pPr algn="l"/>
            <a:r>
              <a:rPr lang="en-US" altLang="zh-CN" sz="1800" dirty="0">
                <a:solidFill>
                  <a:srgbClr val="0000FF"/>
                </a:solidFill>
                <a:latin typeface="Consolas" pitchFamily="49" charset="0"/>
                <a:ea typeface="仿宋" pitchFamily="49" charset="-122"/>
                <a:cs typeface="Consolas" pitchFamily="49" charset="0"/>
              </a:rPr>
              <a:t>    void </a:t>
            </a:r>
            <a:r>
              <a:rPr lang="en-US" altLang="zh-CN" sz="1800" dirty="0" err="1">
                <a:solidFill>
                  <a:srgbClr val="0000FF"/>
                </a:solidFill>
                <a:latin typeface="Consolas" pitchFamily="49" charset="0"/>
                <a:ea typeface="仿宋" pitchFamily="49" charset="-122"/>
                <a:cs typeface="Consolas" pitchFamily="49" charset="0"/>
              </a:rPr>
              <a:t>CreateGraph</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：根据相关数据建立一个图。</a:t>
            </a:r>
          </a:p>
          <a:p>
            <a:pPr algn="l"/>
            <a:r>
              <a:rPr lang="en-US" altLang="zh-CN" sz="1800" dirty="0">
                <a:solidFill>
                  <a:srgbClr val="0000FF"/>
                </a:solidFill>
                <a:latin typeface="Consolas" pitchFamily="49" charset="0"/>
                <a:ea typeface="仿宋" pitchFamily="49" charset="-122"/>
                <a:cs typeface="Consolas" pitchFamily="49" charset="0"/>
              </a:rPr>
              <a:t>    void </a:t>
            </a:r>
            <a:r>
              <a:rPr lang="en-US" altLang="zh-CN" sz="1800" dirty="0" err="1">
                <a:solidFill>
                  <a:srgbClr val="0000FF"/>
                </a:solidFill>
                <a:latin typeface="Consolas" pitchFamily="49" charset="0"/>
                <a:ea typeface="仿宋" pitchFamily="49" charset="-122"/>
                <a:cs typeface="Consolas" pitchFamily="49" charset="0"/>
              </a:rPr>
              <a:t>DispGraph</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：输出一个图。</a:t>
            </a:r>
          </a:p>
          <a:p>
            <a:pPr algn="l"/>
            <a:r>
              <a:rPr lang="en-US" altLang="zh-CN" sz="1800" dirty="0">
                <a:solidFill>
                  <a:srgbClr val="0000FF"/>
                </a:solidFill>
                <a:latin typeface="+mn-ea"/>
                <a:cs typeface="Consolas" pitchFamily="49" charset="0"/>
              </a:rPr>
              <a:t>     </a:t>
            </a:r>
            <a:r>
              <a:rPr lang="zh-CN" altLang="zh-CN" sz="1800" dirty="0">
                <a:solidFill>
                  <a:srgbClr val="0000FF"/>
                </a:solidFill>
                <a:latin typeface="+mn-ea"/>
                <a:cs typeface="Consolas" pitchFamily="49" charset="0"/>
              </a:rPr>
              <a:t>…</a:t>
            </a:r>
          </a:p>
          <a:p>
            <a:pPr algn="l"/>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683568" y="190754"/>
            <a:ext cx="4288560" cy="461665"/>
          </a:xfrm>
          <a:prstGeom prst="rect">
            <a:avLst/>
          </a:prstGeom>
          <a:noFill/>
        </p:spPr>
        <p:txBody>
          <a:bodyPr wrap="square" rtlCol="0">
            <a:spAutoFit/>
          </a:bodyPr>
          <a:lstStyle/>
          <a:p>
            <a:pPr algn="l">
              <a:lnSpc>
                <a:spcPct val="100000"/>
              </a:lnSpc>
              <a:spcBef>
                <a:spcPts val="0"/>
              </a:spcBef>
            </a:pPr>
            <a:r>
              <a:rPr lang="zh-CN" altLang="zh-CN" dirty="0">
                <a:solidFill>
                  <a:srgbClr val="0000FF"/>
                </a:solidFill>
                <a:latin typeface="仿宋" pitchFamily="49" charset="-122"/>
                <a:ea typeface="仿宋" pitchFamily="49" charset="-122"/>
              </a:rPr>
              <a:t>抽象数据类型</a:t>
            </a:r>
            <a:r>
              <a:rPr lang="zh-CN" altLang="en-US" dirty="0">
                <a:solidFill>
                  <a:srgbClr val="0000FF"/>
                </a:solidFill>
                <a:latin typeface="仿宋" pitchFamily="49" charset="-122"/>
                <a:ea typeface="仿宋" pitchFamily="49" charset="-122"/>
              </a:rPr>
              <a:t>图的描述</a:t>
            </a:r>
            <a:endParaRPr lang="zh-CN" altLang="en-US" dirty="0">
              <a:solidFill>
                <a:srgbClr val="0000FF"/>
              </a:solidFill>
              <a:latin typeface="仿宋" pitchFamily="49" charset="-122"/>
              <a:ea typeface="仿宋" pitchFamily="49" charset="-122"/>
              <a:cs typeface="Consolas" pitchFamily="49" charset="0"/>
            </a:endParaRPr>
          </a:p>
        </p:txBody>
      </p:sp>
      <p:grpSp>
        <p:nvGrpSpPr>
          <p:cNvPr id="5" name="组合 4"/>
          <p:cNvGrpSpPr/>
          <p:nvPr/>
        </p:nvGrpSpPr>
        <p:grpSpPr>
          <a:xfrm>
            <a:off x="1115616" y="5770345"/>
            <a:ext cx="896901" cy="896901"/>
            <a:chOff x="388951" y="5103867"/>
            <a:chExt cx="896901" cy="896901"/>
          </a:xfrm>
        </p:grpSpPr>
        <p:sp>
          <p:nvSpPr>
            <p:cNvPr id="7" name="椭圆 6"/>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8" name="椭圆 7"/>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文本框 14"/>
            <p:cNvSpPr txBox="1"/>
            <p:nvPr/>
          </p:nvSpPr>
          <p:spPr>
            <a:xfrm>
              <a:off x="525185" y="5431228"/>
              <a:ext cx="646332" cy="313932"/>
            </a:xfrm>
            <a:prstGeom prst="rect">
              <a:avLst/>
            </a:prstGeom>
            <a:noFill/>
          </p:spPr>
          <p:txBody>
            <a:bodyPr wrap="none" rtlCol="0">
              <a:spAutoFit/>
            </a:bodyPr>
            <a:lstStyle/>
            <a:p>
              <a:r>
                <a:rPr lang="zh-CN" altLang="en-US" sz="1800" b="1">
                  <a:solidFill>
                    <a:srgbClr val="FF0000"/>
                  </a:solidFill>
                  <a:latin typeface="微软雅黑" pitchFamily="34" charset="-122"/>
                  <a:ea typeface="微软雅黑" pitchFamily="34" charset="-122"/>
                </a:rPr>
                <a:t>说明</a:t>
              </a:r>
              <a:endParaRPr lang="zh-CN" altLang="en-US" sz="1800" b="1" dirty="0">
                <a:solidFill>
                  <a:srgbClr val="FF0000"/>
                </a:solidFill>
                <a:latin typeface="微软雅黑" pitchFamily="34" charset="-122"/>
                <a:ea typeface="微软雅黑" pitchFamily="34" charset="-122"/>
              </a:endParaRPr>
            </a:p>
          </p:txBody>
        </p:sp>
      </p:grpSp>
      <p:sp>
        <p:nvSpPr>
          <p:cNvPr id="10" name="TextBox 9"/>
          <p:cNvSpPr txBox="1"/>
          <p:nvPr/>
        </p:nvSpPr>
        <p:spPr>
          <a:xfrm>
            <a:off x="2035951" y="6043904"/>
            <a:ext cx="5072098" cy="369332"/>
          </a:xfrm>
          <a:prstGeom prst="rect">
            <a:avLst/>
          </a:prstGeom>
          <a:noFill/>
        </p:spPr>
        <p:txBody>
          <a:bodyPr wrap="square" rtlCol="0">
            <a:spAutoFit/>
          </a:bodyPr>
          <a:lstStyle/>
          <a:p>
            <a:pPr algn="l">
              <a:lnSpc>
                <a:spcPct val="100000"/>
              </a:lnSpc>
              <a:spcBef>
                <a:spcPts val="0"/>
              </a:spcBef>
            </a:pPr>
            <a:r>
              <a:rPr lang="zh-CN" altLang="zh-CN" sz="1800" dirty="0">
                <a:solidFill>
                  <a:srgbClr val="0000FF"/>
                </a:solidFill>
                <a:latin typeface="Consolas" pitchFamily="49" charset="0"/>
                <a:ea typeface="华文中宋" pitchFamily="2" charset="-122"/>
                <a:cs typeface="Consolas" pitchFamily="49" charset="0"/>
              </a:rPr>
              <a:t>约定用</a:t>
            </a:r>
            <a:r>
              <a:rPr lang="en-US" altLang="zh-CN" sz="1800" i="1" dirty="0" err="1">
                <a:solidFill>
                  <a:srgbClr val="0000FF"/>
                </a:solidFill>
                <a:latin typeface="Consolas" pitchFamily="49" charset="0"/>
                <a:ea typeface="华文中宋" pitchFamily="2" charset="-122"/>
                <a:cs typeface="Consolas" pitchFamily="49" charset="0"/>
              </a:rPr>
              <a:t>i</a:t>
            </a:r>
            <a:r>
              <a:rPr lang="zh-CN" altLang="zh-CN" sz="1800" dirty="0">
                <a:solidFill>
                  <a:srgbClr val="0000FF"/>
                </a:solidFill>
                <a:latin typeface="Consolas" pitchFamily="49" charset="0"/>
                <a:ea typeface="华文中宋" pitchFamily="2" charset="-122"/>
                <a:cs typeface="Consolas" pitchFamily="49" charset="0"/>
              </a:rPr>
              <a:t>（</a:t>
            </a:r>
            <a:r>
              <a:rPr lang="en-US" altLang="zh-CN" sz="1800" dirty="0">
                <a:solidFill>
                  <a:srgbClr val="0000FF"/>
                </a:solidFill>
                <a:latin typeface="Consolas" pitchFamily="49" charset="0"/>
                <a:ea typeface="华文中宋" pitchFamily="2" charset="-122"/>
                <a:cs typeface="Consolas" pitchFamily="49" charset="0"/>
              </a:rPr>
              <a:t>0</a:t>
            </a:r>
            <a:r>
              <a:rPr lang="zh-CN" altLang="zh-CN" sz="1800" dirty="0">
                <a:solidFill>
                  <a:srgbClr val="0000FF"/>
                </a:solidFill>
                <a:latin typeface="+mj-ea"/>
                <a:ea typeface="+mj-ea"/>
                <a:cs typeface="Consolas" pitchFamily="49" charset="0"/>
              </a:rPr>
              <a:t>≤</a:t>
            </a:r>
            <a:r>
              <a:rPr lang="en-US" altLang="zh-CN" sz="1800" i="1" dirty="0" err="1">
                <a:solidFill>
                  <a:srgbClr val="0000FF"/>
                </a:solidFill>
                <a:latin typeface="Consolas" pitchFamily="49" charset="0"/>
                <a:ea typeface="华文中宋" pitchFamily="2" charset="-122"/>
                <a:cs typeface="Consolas" pitchFamily="49" charset="0"/>
              </a:rPr>
              <a:t>i</a:t>
            </a:r>
            <a:r>
              <a:rPr lang="zh-CN" altLang="zh-CN" sz="1800" dirty="0">
                <a:solidFill>
                  <a:srgbClr val="0000FF"/>
                </a:solidFill>
                <a:latin typeface="+mj-ea"/>
                <a:ea typeface="+mj-ea"/>
                <a:cs typeface="Consolas" pitchFamily="49" charset="0"/>
              </a:rPr>
              <a:t>≤</a:t>
            </a:r>
            <a:r>
              <a:rPr lang="en-US" altLang="zh-CN" sz="1800" i="1" dirty="0">
                <a:solidFill>
                  <a:srgbClr val="0000FF"/>
                </a:solidFill>
                <a:latin typeface="Consolas" pitchFamily="49" charset="0"/>
                <a:ea typeface="华文中宋" pitchFamily="2" charset="-122"/>
                <a:cs typeface="Consolas" pitchFamily="49" charset="0"/>
              </a:rPr>
              <a:t>n</a:t>
            </a:r>
            <a:r>
              <a:rPr lang="en-US" altLang="zh-CN" sz="1800" dirty="0">
                <a:solidFill>
                  <a:srgbClr val="0000FF"/>
                </a:solidFill>
                <a:latin typeface="Consolas" pitchFamily="49" charset="0"/>
                <a:ea typeface="华文中宋" pitchFamily="2" charset="-122"/>
                <a:cs typeface="Consolas" pitchFamily="49" charset="0"/>
              </a:rPr>
              <a:t>-1</a:t>
            </a:r>
            <a:r>
              <a:rPr lang="zh-CN" altLang="zh-CN" sz="1800" dirty="0">
                <a:solidFill>
                  <a:srgbClr val="0000FF"/>
                </a:solidFill>
                <a:latin typeface="Consolas" pitchFamily="49" charset="0"/>
                <a:ea typeface="华文中宋" pitchFamily="2" charset="-122"/>
                <a:cs typeface="Consolas" pitchFamily="49" charset="0"/>
              </a:rPr>
              <a:t>）表示第</a:t>
            </a:r>
            <a:r>
              <a:rPr lang="en-US" altLang="zh-CN" sz="1800" i="1" dirty="0" err="1">
                <a:solidFill>
                  <a:srgbClr val="0000FF"/>
                </a:solidFill>
                <a:latin typeface="Consolas" pitchFamily="49" charset="0"/>
                <a:ea typeface="华文中宋" pitchFamily="2" charset="-122"/>
                <a:cs typeface="Consolas" pitchFamily="49" charset="0"/>
              </a:rPr>
              <a:t>i</a:t>
            </a:r>
            <a:r>
              <a:rPr lang="zh-CN" altLang="zh-CN" sz="1800" dirty="0">
                <a:solidFill>
                  <a:srgbClr val="0000FF"/>
                </a:solidFill>
                <a:latin typeface="Consolas" pitchFamily="49" charset="0"/>
                <a:ea typeface="华文中宋" pitchFamily="2" charset="-122"/>
                <a:cs typeface="Consolas" pitchFamily="49" charset="0"/>
              </a:rPr>
              <a:t>个顶点的编号。</a:t>
            </a:r>
            <a:endParaRPr lang="zh-CN" altLang="en-US" sz="1800" dirty="0">
              <a:solidFill>
                <a:srgbClr val="0000FF"/>
              </a:solidFill>
              <a:latin typeface="Consolas" pitchFamily="49" charset="0"/>
              <a:ea typeface="华文中宋" pitchFamily="2" charset="-122"/>
              <a:cs typeface="Consolas" pitchFamily="49"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25994" y="961795"/>
            <a:ext cx="8910502" cy="2549389"/>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342900" indent="-342900" algn="l">
              <a:lnSpc>
                <a:spcPct val="1500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从图中某个起始点</a:t>
            </a:r>
            <a:r>
              <a:rPr lang="en-US" altLang="zh-CN" sz="2000" i="1" dirty="0">
                <a:solidFill>
                  <a:srgbClr val="0000FF"/>
                </a:solidFill>
                <a:latin typeface="Consolas" pitchFamily="49" charset="0"/>
                <a:ea typeface="仿宋" pitchFamily="49" charset="-122"/>
                <a:cs typeface="Consolas" pitchFamily="49" charset="0"/>
              </a:rPr>
              <a:t>v</a:t>
            </a:r>
            <a:r>
              <a:rPr lang="zh-CN" altLang="zh-CN" sz="2000" dirty="0">
                <a:solidFill>
                  <a:srgbClr val="0000FF"/>
                </a:solidFill>
                <a:latin typeface="Consolas" pitchFamily="49" charset="0"/>
                <a:ea typeface="仿宋" pitchFamily="49" charset="-122"/>
                <a:cs typeface="Consolas" pitchFamily="49" charset="0"/>
              </a:rPr>
              <a:t>出发</a:t>
            </a:r>
            <a:r>
              <a:rPr lang="zh-CN" altLang="en-US" sz="2000" dirty="0">
                <a:solidFill>
                  <a:srgbClr val="0000FF"/>
                </a:solidFill>
                <a:latin typeface="Consolas" pitchFamily="49" charset="0"/>
                <a:ea typeface="仿宋" pitchFamily="49" charset="-122"/>
                <a:cs typeface="Consolas" pitchFamily="49" charset="0"/>
              </a:rPr>
              <a:t>进行</a:t>
            </a:r>
            <a:r>
              <a:rPr lang="zh-CN" altLang="zh-CN" sz="2000" dirty="0">
                <a:solidFill>
                  <a:srgbClr val="FF0000"/>
                </a:solidFill>
                <a:latin typeface="Consolas" pitchFamily="49" charset="0"/>
                <a:ea typeface="仿宋" pitchFamily="49" charset="-122"/>
                <a:cs typeface="Consolas" pitchFamily="49" charset="0"/>
              </a:rPr>
              <a:t>深度优先搜索</a:t>
            </a:r>
            <a:r>
              <a:rPr lang="en-US" altLang="zh-CN" sz="2000" dirty="0">
                <a:solidFill>
                  <a:srgbClr val="FF0000"/>
                </a:solidFill>
                <a:latin typeface="Consolas" pitchFamily="49" charset="0"/>
                <a:ea typeface="仿宋" pitchFamily="49" charset="-122"/>
                <a:cs typeface="Consolas" pitchFamily="49" charset="0"/>
              </a:rPr>
              <a:t>— DFS(v) </a:t>
            </a:r>
            <a:r>
              <a:rPr lang="zh-CN" altLang="zh-CN" sz="2000" dirty="0">
                <a:solidFill>
                  <a:srgbClr val="0000FF"/>
                </a:solidFill>
                <a:latin typeface="Consolas" pitchFamily="49" charset="0"/>
                <a:ea typeface="仿宋" pitchFamily="49" charset="-122"/>
                <a:cs typeface="Consolas" pitchFamily="49" charset="0"/>
              </a:rPr>
              <a:t>，首先访问初始顶点</a:t>
            </a:r>
            <a:r>
              <a:rPr lang="en-US" altLang="zh-CN" sz="2000" i="1" dirty="0">
                <a:solidFill>
                  <a:srgbClr val="0000FF"/>
                </a:solidFill>
                <a:latin typeface="Consolas" pitchFamily="49" charset="0"/>
                <a:ea typeface="仿宋" pitchFamily="49" charset="-122"/>
                <a:cs typeface="Consolas" pitchFamily="49" charset="0"/>
              </a:rPr>
              <a:t>v</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然后选择一个与顶点</a:t>
            </a:r>
            <a:r>
              <a:rPr lang="en-US" altLang="zh-CN" sz="2000" i="1" dirty="0">
                <a:solidFill>
                  <a:srgbClr val="0000FF"/>
                </a:solidFill>
                <a:latin typeface="Consolas" pitchFamily="49" charset="0"/>
                <a:ea typeface="仿宋" pitchFamily="49" charset="-122"/>
                <a:cs typeface="Consolas" pitchFamily="49" charset="0"/>
              </a:rPr>
              <a:t>v</a:t>
            </a:r>
            <a:r>
              <a:rPr lang="zh-CN" altLang="zh-CN" sz="2000" dirty="0">
                <a:solidFill>
                  <a:srgbClr val="0000FF"/>
                </a:solidFill>
                <a:latin typeface="Consolas" pitchFamily="49" charset="0"/>
                <a:ea typeface="仿宋" pitchFamily="49" charset="-122"/>
                <a:cs typeface="Consolas" pitchFamily="49" charset="0"/>
              </a:rPr>
              <a:t>邻接且没被访问过的顶点</a:t>
            </a:r>
            <a:r>
              <a:rPr lang="en-US" altLang="zh-CN" sz="2000" i="1" dirty="0">
                <a:solidFill>
                  <a:srgbClr val="0000FF"/>
                </a:solidFill>
                <a:latin typeface="Consolas" pitchFamily="49" charset="0"/>
                <a:ea typeface="仿宋" pitchFamily="49" charset="-122"/>
                <a:cs typeface="Consolas" pitchFamily="49" charset="0"/>
              </a:rPr>
              <a:t>w</a:t>
            </a:r>
            <a:r>
              <a:rPr lang="zh-CN" altLang="zh-CN" sz="2000" dirty="0">
                <a:solidFill>
                  <a:srgbClr val="0000FF"/>
                </a:solidFill>
                <a:latin typeface="Consolas" pitchFamily="49" charset="0"/>
                <a:ea typeface="仿宋" pitchFamily="49" charset="-122"/>
                <a:cs typeface="Consolas" pitchFamily="49" charset="0"/>
              </a:rPr>
              <a:t>为初始顶点，再从</a:t>
            </a:r>
            <a:r>
              <a:rPr lang="en-US" altLang="zh-CN" sz="2000" i="1" dirty="0">
                <a:solidFill>
                  <a:srgbClr val="0000FF"/>
                </a:solidFill>
                <a:latin typeface="Consolas" pitchFamily="49" charset="0"/>
                <a:ea typeface="仿宋" pitchFamily="49" charset="-122"/>
                <a:cs typeface="Consolas" pitchFamily="49" charset="0"/>
              </a:rPr>
              <a:t>w</a:t>
            </a:r>
            <a:r>
              <a:rPr lang="zh-CN" altLang="zh-CN" sz="2000" dirty="0">
                <a:solidFill>
                  <a:srgbClr val="0000FF"/>
                </a:solidFill>
                <a:latin typeface="Consolas" pitchFamily="49" charset="0"/>
                <a:ea typeface="仿宋" pitchFamily="49" charset="-122"/>
                <a:cs typeface="Consolas" pitchFamily="49" charset="0"/>
              </a:rPr>
              <a:t>出发进行</a:t>
            </a:r>
            <a:r>
              <a:rPr lang="zh-CN" altLang="zh-CN" sz="2000" dirty="0">
                <a:solidFill>
                  <a:srgbClr val="FF0000"/>
                </a:solidFill>
                <a:latin typeface="Consolas" pitchFamily="49" charset="0"/>
                <a:ea typeface="仿宋" pitchFamily="49" charset="-122"/>
                <a:cs typeface="Consolas" pitchFamily="49" charset="0"/>
              </a:rPr>
              <a:t>深度优先搜索</a:t>
            </a:r>
            <a:r>
              <a:rPr lang="en-US" altLang="zh-CN" sz="2000" dirty="0">
                <a:solidFill>
                  <a:srgbClr val="FF0000"/>
                </a:solidFill>
                <a:latin typeface="Consolas" pitchFamily="49" charset="0"/>
                <a:ea typeface="仿宋" pitchFamily="49" charset="-122"/>
                <a:cs typeface="Consolas" pitchFamily="49" charset="0"/>
              </a:rPr>
              <a:t>— DFS(w)</a:t>
            </a:r>
            <a:r>
              <a:rPr lang="zh-CN" altLang="zh-CN" sz="2000" dirty="0">
                <a:solidFill>
                  <a:srgbClr val="0000FF"/>
                </a:solidFill>
                <a:latin typeface="Consolas" pitchFamily="49" charset="0"/>
                <a:ea typeface="仿宋" pitchFamily="49" charset="-122"/>
                <a:cs typeface="Consolas" pitchFamily="49" charset="0"/>
              </a:rPr>
              <a:t>，直到图中与当前顶点</a:t>
            </a:r>
            <a:r>
              <a:rPr lang="en-US" altLang="zh-CN" sz="2000" i="1" dirty="0">
                <a:solidFill>
                  <a:srgbClr val="0000FF"/>
                </a:solidFill>
                <a:latin typeface="Consolas" pitchFamily="49" charset="0"/>
                <a:ea typeface="仿宋" pitchFamily="49" charset="-122"/>
                <a:cs typeface="Consolas" pitchFamily="49" charset="0"/>
              </a:rPr>
              <a:t>v</a:t>
            </a:r>
            <a:r>
              <a:rPr lang="zh-CN" altLang="zh-CN" sz="2000" dirty="0">
                <a:solidFill>
                  <a:srgbClr val="0000FF"/>
                </a:solidFill>
                <a:latin typeface="Consolas" pitchFamily="49" charset="0"/>
                <a:ea typeface="仿宋" pitchFamily="49" charset="-122"/>
                <a:cs typeface="Consolas" pitchFamily="49" charset="0"/>
              </a:rPr>
              <a:t>邻接的所有顶点都被访问过为止。</a:t>
            </a:r>
          </a:p>
        </p:txBody>
      </p:sp>
      <p:sp>
        <p:nvSpPr>
          <p:cNvPr id="22" name="TextBox 21"/>
          <p:cNvSpPr txBox="1"/>
          <p:nvPr/>
        </p:nvSpPr>
        <p:spPr>
          <a:xfrm>
            <a:off x="107504" y="188640"/>
            <a:ext cx="3500462"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z="2800">
                <a:latin typeface="Consolas" pitchFamily="49" charset="0"/>
                <a:ea typeface="微软雅黑" pitchFamily="34" charset="-122"/>
                <a:cs typeface="Consolas" pitchFamily="49" charset="0"/>
              </a:rPr>
              <a:t>8.3.2 </a:t>
            </a:r>
            <a:r>
              <a:rPr lang="zh-CN" altLang="zh-CN" sz="2800">
                <a:latin typeface="Consolas" pitchFamily="49" charset="0"/>
                <a:ea typeface="微软雅黑" pitchFamily="34" charset="-122"/>
                <a:cs typeface="Consolas" pitchFamily="49" charset="0"/>
              </a:rPr>
              <a:t>深度优先遍历</a:t>
            </a:r>
            <a:endParaRPr lang="zh-CN" altLang="zh-CN" sz="280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2643174" y="4143380"/>
            <a:ext cx="1357322" cy="400110"/>
          </a:xfrm>
          <a:prstGeom prst="rect">
            <a:avLst/>
          </a:prstGeom>
          <a:noFill/>
        </p:spPr>
        <p:txBody>
          <a:bodyPr wrap="square" rtlCol="0">
            <a:spAutoFit/>
          </a:bodyPr>
          <a:lstStyle/>
          <a:p>
            <a:pPr algn="l">
              <a:lnSpc>
                <a:spcPct val="100000"/>
              </a:lnSpc>
              <a:spcBef>
                <a:spcPts val="0"/>
              </a:spcBef>
            </a:pPr>
            <a:r>
              <a:rPr lang="zh-CN" altLang="zh-CN" sz="2000" dirty="0">
                <a:solidFill>
                  <a:srgbClr val="C00000"/>
                </a:solidFill>
                <a:latin typeface="华文中宋" pitchFamily="2" charset="-122"/>
                <a:ea typeface="华文中宋" pitchFamily="2" charset="-122"/>
              </a:rPr>
              <a:t>递归过程</a:t>
            </a:r>
            <a:endParaRPr lang="zh-CN" altLang="en-US" sz="2000" dirty="0">
              <a:solidFill>
                <a:srgbClr val="C00000"/>
              </a:solidFill>
              <a:latin typeface="华文中宋" pitchFamily="2" charset="-122"/>
              <a:ea typeface="华文中宋" pitchFamily="2" charset="-122"/>
              <a:cs typeface="Consolas" pitchFamily="49" charset="0"/>
            </a:endParaRPr>
          </a:p>
        </p:txBody>
      </p:sp>
      <p:sp>
        <p:nvSpPr>
          <p:cNvPr id="6" name="上箭头 5"/>
          <p:cNvSpPr/>
          <p:nvPr/>
        </p:nvSpPr>
        <p:spPr>
          <a:xfrm>
            <a:off x="3143240" y="3645024"/>
            <a:ext cx="348640" cy="426918"/>
          </a:xfrm>
          <a:prstGeom prst="up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36512" y="-79448"/>
            <a:ext cx="8950017" cy="961674"/>
          </a:xfrm>
          <a:prstGeom prst="rect">
            <a:avLst/>
          </a:prstGeom>
          <a:noFill/>
          <a:ln w="9525">
            <a:noFill/>
            <a:miter lim="800000"/>
            <a:headEnd/>
            <a:tailEnd/>
          </a:ln>
        </p:spPr>
        <p:txBody>
          <a:bodyPr wrap="square">
            <a:spAutoFit/>
          </a:bodyPr>
          <a:lstStyle/>
          <a:p>
            <a:pPr indent="-342900" algn="l">
              <a:lnSpc>
                <a:spcPct val="1500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图</a:t>
            </a:r>
            <a:r>
              <a:rPr lang="zh-CN" altLang="zh-CN" sz="2000" dirty="0">
                <a:solidFill>
                  <a:srgbClr val="FF0000"/>
                </a:solidFill>
                <a:latin typeface="Consolas" pitchFamily="49" charset="0"/>
                <a:ea typeface="仿宋" pitchFamily="49" charset="-122"/>
                <a:cs typeface="Consolas" pitchFamily="49" charset="0"/>
              </a:rPr>
              <a:t>采用邻接表为存储结构</a:t>
            </a:r>
            <a:r>
              <a:rPr lang="zh-CN" altLang="zh-CN" sz="2000" dirty="0">
                <a:solidFill>
                  <a:srgbClr val="0000FF"/>
                </a:solidFill>
                <a:latin typeface="Consolas" pitchFamily="49" charset="0"/>
                <a:ea typeface="仿宋" pitchFamily="49" charset="-122"/>
                <a:cs typeface="Consolas" pitchFamily="49" charset="0"/>
              </a:rPr>
              <a:t>，其</a:t>
            </a:r>
            <a:r>
              <a:rPr lang="zh-CN" altLang="zh-CN" sz="2000" dirty="0">
                <a:solidFill>
                  <a:srgbClr val="FF0000"/>
                </a:solidFill>
                <a:latin typeface="Consolas" pitchFamily="49" charset="0"/>
                <a:ea typeface="仿宋" pitchFamily="49" charset="-122"/>
                <a:cs typeface="Consolas" pitchFamily="49" charset="0"/>
              </a:rPr>
              <a:t>深度优先遍历算法</a:t>
            </a:r>
            <a:r>
              <a:rPr lang="zh-CN" altLang="zh-CN" sz="2000" dirty="0">
                <a:solidFill>
                  <a:srgbClr val="0000FF"/>
                </a:solidFill>
                <a:latin typeface="Consolas" pitchFamily="49" charset="0"/>
                <a:ea typeface="仿宋" pitchFamily="49" charset="-122"/>
                <a:cs typeface="Consolas" pitchFamily="49" charset="0"/>
              </a:rPr>
              <a:t>如下（其中，</a:t>
            </a:r>
            <a:r>
              <a:rPr lang="en-US" altLang="zh-CN" sz="2000" i="1" dirty="0">
                <a:solidFill>
                  <a:srgbClr val="0000FF"/>
                </a:solidFill>
                <a:latin typeface="Consolas" pitchFamily="49" charset="0"/>
                <a:ea typeface="仿宋" pitchFamily="49" charset="-122"/>
                <a:cs typeface="Consolas" pitchFamily="49" charset="0"/>
              </a:rPr>
              <a:t>v</a:t>
            </a:r>
            <a:r>
              <a:rPr lang="zh-CN" altLang="zh-CN" sz="2000" dirty="0">
                <a:solidFill>
                  <a:srgbClr val="0000FF"/>
                </a:solidFill>
                <a:latin typeface="Consolas" pitchFamily="49" charset="0"/>
                <a:ea typeface="仿宋" pitchFamily="49" charset="-122"/>
                <a:cs typeface="Consolas" pitchFamily="49" charset="0"/>
              </a:rPr>
              <a:t>是起始点编号，</a:t>
            </a:r>
            <a:r>
              <a:rPr lang="en-US" altLang="zh-CN" sz="2000" dirty="0">
                <a:solidFill>
                  <a:srgbClr val="0000FF"/>
                </a:solidFill>
                <a:latin typeface="Consolas" pitchFamily="49" charset="0"/>
                <a:ea typeface="仿宋" pitchFamily="49" charset="-122"/>
                <a:cs typeface="Consolas" pitchFamily="49" charset="0"/>
              </a:rPr>
              <a:t>visited</a:t>
            </a:r>
            <a:r>
              <a:rPr lang="zh-CN" altLang="zh-CN" sz="2000" dirty="0">
                <a:solidFill>
                  <a:srgbClr val="0000FF"/>
                </a:solidFill>
                <a:latin typeface="Consolas" pitchFamily="49" charset="0"/>
                <a:ea typeface="仿宋" pitchFamily="49" charset="-122"/>
                <a:cs typeface="Consolas" pitchFamily="49" charset="0"/>
              </a:rPr>
              <a:t>是类成员数组）：</a:t>
            </a:r>
            <a:endParaRPr lang="zh-CN" altLang="en-US" sz="20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107504" y="1818816"/>
            <a:ext cx="8215370" cy="492836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public static void </a:t>
            </a:r>
            <a:r>
              <a:rPr lang="en-US" altLang="zh-CN" sz="1800" dirty="0">
                <a:solidFill>
                  <a:srgbClr val="FF0000"/>
                </a:solidFill>
                <a:latin typeface="Consolas" pitchFamily="49" charset="0"/>
                <a:ea typeface="仿宋" pitchFamily="49" charset="-122"/>
                <a:cs typeface="Consolas" pitchFamily="49" charset="0"/>
              </a:rPr>
              <a:t>DFS</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AdjGraphClass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G,int</a:t>
            </a:r>
            <a:r>
              <a:rPr lang="en-US" altLang="zh-CN" sz="1800" dirty="0">
                <a:solidFill>
                  <a:srgbClr val="0000FF"/>
                </a:solidFill>
                <a:latin typeface="Consolas" pitchFamily="49" charset="0"/>
                <a:ea typeface="仿宋" pitchFamily="49" charset="-122"/>
                <a:cs typeface="Consolas" pitchFamily="49" charset="0"/>
              </a:rPr>
              <a:t> v)</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int w;</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ArcNode</a:t>
            </a:r>
            <a:r>
              <a:rPr lang="en-US" altLang="zh-CN" sz="1800" dirty="0">
                <a:solidFill>
                  <a:srgbClr val="0000FF"/>
                </a:solidFill>
                <a:latin typeface="Consolas" pitchFamily="49" charset="0"/>
                <a:ea typeface="仿宋" pitchFamily="49" charset="-122"/>
                <a:cs typeface="Consolas" pitchFamily="49" charset="0"/>
              </a:rPr>
              <a:t> p;</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a:t>
            </a:r>
            <a:r>
              <a:rPr lang="en-US" altLang="zh-CN" sz="1800" dirty="0">
                <a:solidFill>
                  <a:srgbClr val="0000FF"/>
                </a:solidFill>
                <a:latin typeface="Consolas" pitchFamily="49" charset="0"/>
                <a:ea typeface="仿宋" pitchFamily="49" charset="-122"/>
                <a:cs typeface="Consolas" pitchFamily="49" charset="0"/>
              </a:rPr>
              <a:t>(v+" ");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访问顶点</a:t>
            </a:r>
            <a:r>
              <a:rPr lang="en-US" altLang="zh-CN" sz="1800" dirty="0">
                <a:solidFill>
                  <a:srgbClr val="00B0F0"/>
                </a:solidFill>
                <a:latin typeface="Consolas" pitchFamily="49" charset="0"/>
                <a:ea typeface="仿宋" pitchFamily="49" charset="-122"/>
                <a:cs typeface="Consolas" pitchFamily="49" charset="0"/>
              </a:rPr>
              <a:t>v</a:t>
            </a:r>
            <a:endParaRPr lang="zh-CN" altLang="zh-CN" sz="1800" dirty="0">
              <a:solidFill>
                <a:srgbClr val="00B0F0"/>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visited[v]=1;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置已访问标记</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p=</a:t>
            </a:r>
            <a:r>
              <a:rPr lang="en-US" altLang="zh-CN" sz="1800" dirty="0" err="1">
                <a:solidFill>
                  <a:srgbClr val="FF00FF"/>
                </a:solidFill>
                <a:latin typeface="Consolas" pitchFamily="49" charset="0"/>
                <a:ea typeface="仿宋" pitchFamily="49" charset="-122"/>
                <a:cs typeface="Consolas" pitchFamily="49" charset="0"/>
              </a:rPr>
              <a:t>G.adjlist</a:t>
            </a:r>
            <a:r>
              <a:rPr lang="en-US" altLang="zh-CN" sz="1800" dirty="0">
                <a:solidFill>
                  <a:srgbClr val="FF00FF"/>
                </a:solidFill>
                <a:latin typeface="Consolas" pitchFamily="49" charset="0"/>
                <a:ea typeface="仿宋" pitchFamily="49" charset="-122"/>
                <a:cs typeface="Consolas" pitchFamily="49" charset="0"/>
              </a:rPr>
              <a:t>[v].</a:t>
            </a:r>
            <a:r>
              <a:rPr lang="en-US" altLang="zh-CN" sz="1800" dirty="0" err="1">
                <a:solidFill>
                  <a:srgbClr val="FF00FF"/>
                </a:solidFill>
                <a:latin typeface="Consolas" pitchFamily="49" charset="0"/>
                <a:ea typeface="仿宋" pitchFamily="49" charset="-122"/>
                <a:cs typeface="Consolas" pitchFamily="49" charset="0"/>
              </a:rPr>
              <a:t>firstarc</a:t>
            </a:r>
            <a:r>
              <a:rPr lang="en-US" altLang="zh-CN" sz="1800" dirty="0">
                <a:solidFill>
                  <a:srgbClr val="FF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//p</a:t>
            </a:r>
            <a:r>
              <a:rPr lang="zh-CN" altLang="zh-CN" sz="1800" dirty="0">
                <a:solidFill>
                  <a:srgbClr val="00B0F0"/>
                </a:solidFill>
                <a:latin typeface="Consolas" pitchFamily="49" charset="0"/>
                <a:ea typeface="仿宋" pitchFamily="49" charset="-122"/>
                <a:cs typeface="Consolas" pitchFamily="49" charset="0"/>
              </a:rPr>
              <a:t>指向顶点</a:t>
            </a:r>
            <a:r>
              <a:rPr lang="en-US" altLang="zh-CN" sz="1800" dirty="0">
                <a:solidFill>
                  <a:srgbClr val="00B0F0"/>
                </a:solidFill>
                <a:latin typeface="Consolas" pitchFamily="49" charset="0"/>
                <a:ea typeface="仿宋" pitchFamily="49" charset="-122"/>
                <a:cs typeface="Consolas" pitchFamily="49" charset="0"/>
              </a:rPr>
              <a:t>v</a:t>
            </a:r>
            <a:r>
              <a:rPr lang="zh-CN" altLang="zh-CN" sz="1800" dirty="0">
                <a:solidFill>
                  <a:srgbClr val="00B0F0"/>
                </a:solidFill>
                <a:latin typeface="Consolas" pitchFamily="49" charset="0"/>
                <a:ea typeface="仿宋" pitchFamily="49" charset="-122"/>
                <a:cs typeface="Consolas" pitchFamily="49" charset="0"/>
              </a:rPr>
              <a:t>的第一个邻接点</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while (p!=null)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   w=</a:t>
            </a:r>
            <a:r>
              <a:rPr lang="en-US" altLang="zh-CN" sz="1800" dirty="0" err="1">
                <a:solidFill>
                  <a:srgbClr val="0000FF"/>
                </a:solidFill>
                <a:latin typeface="Consolas" pitchFamily="49" charset="0"/>
                <a:ea typeface="仿宋" pitchFamily="49" charset="-122"/>
                <a:cs typeface="Consolas" pitchFamily="49" charset="0"/>
              </a:rPr>
              <a:t>p.adjvex</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if (visited[w]==0)</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DFS(</a:t>
            </a:r>
            <a:r>
              <a:rPr lang="en-US" altLang="zh-CN" sz="1800" dirty="0" err="1">
                <a:solidFill>
                  <a:srgbClr val="FF00FF"/>
                </a:solidFill>
                <a:latin typeface="Consolas" pitchFamily="49" charset="0"/>
                <a:ea typeface="仿宋" pitchFamily="49" charset="-122"/>
                <a:cs typeface="Consolas" pitchFamily="49" charset="0"/>
              </a:rPr>
              <a:t>G,w</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若</a:t>
            </a:r>
            <a:r>
              <a:rPr lang="en-US" altLang="zh-CN" sz="1800" dirty="0">
                <a:solidFill>
                  <a:srgbClr val="00B0F0"/>
                </a:solidFill>
                <a:latin typeface="Consolas" pitchFamily="49" charset="0"/>
                <a:ea typeface="仿宋" pitchFamily="49" charset="-122"/>
                <a:cs typeface="Consolas" pitchFamily="49" charset="0"/>
              </a:rPr>
              <a:t>w</a:t>
            </a:r>
            <a:r>
              <a:rPr lang="zh-CN" altLang="zh-CN" sz="1800" dirty="0">
                <a:solidFill>
                  <a:srgbClr val="00B0F0"/>
                </a:solidFill>
                <a:latin typeface="Consolas" pitchFamily="49" charset="0"/>
                <a:ea typeface="仿宋" pitchFamily="49" charset="-122"/>
                <a:cs typeface="Consolas" pitchFamily="49" charset="0"/>
              </a:rPr>
              <a:t>顶点未访问</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递归访问它</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p.nextarc</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//p</a:t>
            </a:r>
            <a:r>
              <a:rPr lang="zh-CN" altLang="zh-CN" sz="1800" dirty="0">
                <a:solidFill>
                  <a:srgbClr val="00B0F0"/>
                </a:solidFill>
                <a:latin typeface="Consolas" pitchFamily="49" charset="0"/>
                <a:ea typeface="仿宋" pitchFamily="49" charset="-122"/>
                <a:cs typeface="Consolas" pitchFamily="49" charset="0"/>
              </a:rPr>
              <a:t>置为下一个邻接点</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5373633" y="6250284"/>
            <a:ext cx="2857520" cy="400110"/>
          </a:xfrm>
          <a:prstGeom prst="rect">
            <a:avLst/>
          </a:prstGeom>
          <a:noFill/>
        </p:spPr>
        <p:txBody>
          <a:bodyPr wrap="square" rtlCol="0">
            <a:spAutoFit/>
          </a:bodyPr>
          <a:lstStyle/>
          <a:p>
            <a:pPr algn="l">
              <a:lnSpc>
                <a:spcPct val="100000"/>
              </a:lnSpc>
              <a:spcBef>
                <a:spcPts val="0"/>
              </a:spcBef>
            </a:pPr>
            <a:r>
              <a:rPr lang="zh-CN" altLang="zh-CN" sz="2000" dirty="0">
                <a:solidFill>
                  <a:srgbClr val="0000FF"/>
                </a:solidFill>
                <a:latin typeface="Consolas" pitchFamily="49" charset="0"/>
                <a:ea typeface="仿宋" pitchFamily="49" charset="-122"/>
                <a:cs typeface="Consolas" pitchFamily="49" charset="0"/>
              </a:rPr>
              <a:t>时间复杂度为</a:t>
            </a:r>
            <a:r>
              <a:rPr lang="en-US" altLang="zh-CN" sz="2000" dirty="0">
                <a:solidFill>
                  <a:srgbClr val="0000FF"/>
                </a:solidFill>
                <a:latin typeface="Consolas" pitchFamily="49" charset="0"/>
                <a:ea typeface="仿宋" pitchFamily="49" charset="-122"/>
                <a:cs typeface="Consolas" pitchFamily="49" charset="0"/>
              </a:rPr>
              <a:t>O(</a:t>
            </a:r>
            <a:r>
              <a:rPr lang="en-US" altLang="zh-CN" sz="2000" i="1" dirty="0" err="1">
                <a:solidFill>
                  <a:srgbClr val="0000FF"/>
                </a:solidFill>
                <a:latin typeface="Consolas" pitchFamily="49" charset="0"/>
                <a:ea typeface="仿宋" pitchFamily="49" charset="-122"/>
                <a:cs typeface="Consolas" pitchFamily="49" charset="0"/>
              </a:rPr>
              <a:t>n</a:t>
            </a:r>
            <a:r>
              <a:rPr lang="en-US" altLang="zh-CN" sz="2000" dirty="0" err="1">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e</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a:t>
            </a:r>
          </a:p>
        </p:txBody>
      </p:sp>
      <p:grpSp>
        <p:nvGrpSpPr>
          <p:cNvPr id="7" name="组合 6">
            <a:extLst>
              <a:ext uri="{FF2B5EF4-FFF2-40B4-BE49-F238E27FC236}">
                <a16:creationId xmlns:a16="http://schemas.microsoft.com/office/drawing/2014/main" id="{C413DDF8-9EB0-423B-912F-5D5F49F1C9ED}"/>
              </a:ext>
            </a:extLst>
          </p:cNvPr>
          <p:cNvGrpSpPr/>
          <p:nvPr/>
        </p:nvGrpSpPr>
        <p:grpSpPr>
          <a:xfrm>
            <a:off x="5382237" y="548680"/>
            <a:ext cx="3761763" cy="1453380"/>
            <a:chOff x="1797050" y="2915607"/>
            <a:chExt cx="4742181" cy="1981200"/>
          </a:xfrm>
        </p:grpSpPr>
        <p:sp>
          <p:nvSpPr>
            <p:cNvPr id="8" name="Text Box 2">
              <a:extLst>
                <a:ext uri="{FF2B5EF4-FFF2-40B4-BE49-F238E27FC236}">
                  <a16:creationId xmlns:a16="http://schemas.microsoft.com/office/drawing/2014/main" id="{F342876C-EBE2-4FE7-9A20-F6E1A02586CC}"/>
                </a:ext>
              </a:extLst>
            </p:cNvPr>
            <p:cNvSpPr txBox="1">
              <a:spLocks noChangeArrowheads="1"/>
            </p:cNvSpPr>
            <p:nvPr/>
          </p:nvSpPr>
          <p:spPr bwMode="auto">
            <a:xfrm>
              <a:off x="1797050" y="2974026"/>
              <a:ext cx="195581" cy="25908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0" u="none" strike="noStrike" cap="none" normalizeH="0" baseline="0">
                  <a:ln>
                    <a:noFill/>
                  </a:ln>
                  <a:solidFill>
                    <a:srgbClr val="00B0F0"/>
                  </a:solidFill>
                  <a:effectLst/>
                  <a:latin typeface="Consolas" pitchFamily="49" charset="0"/>
                  <a:ea typeface="仿宋" pitchFamily="49" charset="-122"/>
                  <a:cs typeface="Consolas" pitchFamily="49" charset="0"/>
                </a:rPr>
                <a:t>0</a:t>
              </a:r>
              <a:endParaRPr kumimoji="0" lang="zh-CN" altLang="zh-CN" sz="1400" b="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9" name="Text Box 3">
              <a:extLst>
                <a:ext uri="{FF2B5EF4-FFF2-40B4-BE49-F238E27FC236}">
                  <a16:creationId xmlns:a16="http://schemas.microsoft.com/office/drawing/2014/main" id="{2A338F73-5487-4E90-8D2C-BFFC7912007E}"/>
                </a:ext>
              </a:extLst>
            </p:cNvPr>
            <p:cNvSpPr txBox="1">
              <a:spLocks noChangeArrowheads="1"/>
            </p:cNvSpPr>
            <p:nvPr/>
          </p:nvSpPr>
          <p:spPr bwMode="auto">
            <a:xfrm>
              <a:off x="2025650" y="2915607"/>
              <a:ext cx="365760" cy="4013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400" b="0" i="0" u="none" strike="noStrike" cap="none" normalizeH="0" baseline="-25000">
                  <a:ln>
                    <a:noFill/>
                  </a:ln>
                  <a:solidFill>
                    <a:srgbClr val="0000FF"/>
                  </a:solidFill>
                  <a:effectLst/>
                  <a:latin typeface="Consolas" pitchFamily="49" charset="0"/>
                  <a:ea typeface="仿宋" pitchFamily="49" charset="-122"/>
                  <a:cs typeface="Consolas" pitchFamily="49" charset="0"/>
                </a:rPr>
                <a:t>0</a:t>
              </a: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 name="Text Box 4">
              <a:extLst>
                <a:ext uri="{FF2B5EF4-FFF2-40B4-BE49-F238E27FC236}">
                  <a16:creationId xmlns:a16="http://schemas.microsoft.com/office/drawing/2014/main" id="{FF51582C-14F3-4C59-BA8E-D3A048229B29}"/>
                </a:ext>
              </a:extLst>
            </p:cNvPr>
            <p:cNvSpPr txBox="1">
              <a:spLocks noChangeArrowheads="1"/>
            </p:cNvSpPr>
            <p:nvPr/>
          </p:nvSpPr>
          <p:spPr bwMode="auto">
            <a:xfrm>
              <a:off x="2391410" y="2915607"/>
              <a:ext cx="365760" cy="4013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 name="Text Box 5">
              <a:extLst>
                <a:ext uri="{FF2B5EF4-FFF2-40B4-BE49-F238E27FC236}">
                  <a16:creationId xmlns:a16="http://schemas.microsoft.com/office/drawing/2014/main" id="{3EA22DFD-1F74-4735-B372-C949E07A1ADD}"/>
                </a:ext>
              </a:extLst>
            </p:cNvPr>
            <p:cNvSpPr txBox="1">
              <a:spLocks noChangeArrowheads="1"/>
            </p:cNvSpPr>
            <p:nvPr/>
          </p:nvSpPr>
          <p:spPr bwMode="auto">
            <a:xfrm>
              <a:off x="2940050" y="2956247"/>
              <a:ext cx="365760" cy="3124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1</a:t>
              </a: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 name="Text Box 6">
              <a:extLst>
                <a:ext uri="{FF2B5EF4-FFF2-40B4-BE49-F238E27FC236}">
                  <a16:creationId xmlns:a16="http://schemas.microsoft.com/office/drawing/2014/main" id="{23D7ABB4-BD5E-4046-AFCA-94C1F8385B78}"/>
                </a:ext>
              </a:extLst>
            </p:cNvPr>
            <p:cNvSpPr txBox="1">
              <a:spLocks noChangeArrowheads="1"/>
            </p:cNvSpPr>
            <p:nvPr/>
          </p:nvSpPr>
          <p:spPr bwMode="auto">
            <a:xfrm>
              <a:off x="3305810" y="2956247"/>
              <a:ext cx="365760" cy="3124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 name="Text Box 7">
              <a:extLst>
                <a:ext uri="{FF2B5EF4-FFF2-40B4-BE49-F238E27FC236}">
                  <a16:creationId xmlns:a16="http://schemas.microsoft.com/office/drawing/2014/main" id="{568552A1-8F8F-4C2A-9BEA-05D7AD1AE2AD}"/>
                </a:ext>
              </a:extLst>
            </p:cNvPr>
            <p:cNvSpPr txBox="1">
              <a:spLocks noChangeArrowheads="1"/>
            </p:cNvSpPr>
            <p:nvPr/>
          </p:nvSpPr>
          <p:spPr bwMode="auto">
            <a:xfrm>
              <a:off x="1797050" y="3362647"/>
              <a:ext cx="195581" cy="25653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0" u="none" strike="noStrike" cap="none" normalizeH="0" baseline="0">
                  <a:ln>
                    <a:noFill/>
                  </a:ln>
                  <a:solidFill>
                    <a:srgbClr val="00B0F0"/>
                  </a:solidFill>
                  <a:effectLst/>
                  <a:latin typeface="Consolas" pitchFamily="49" charset="0"/>
                  <a:ea typeface="仿宋" pitchFamily="49" charset="-122"/>
                  <a:cs typeface="Consolas" pitchFamily="49" charset="0"/>
                </a:rPr>
                <a:t>1</a:t>
              </a:r>
              <a:endParaRPr kumimoji="0" lang="zh-CN" altLang="zh-CN" sz="1400" b="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14" name="Text Box 8">
              <a:extLst>
                <a:ext uri="{FF2B5EF4-FFF2-40B4-BE49-F238E27FC236}">
                  <a16:creationId xmlns:a16="http://schemas.microsoft.com/office/drawing/2014/main" id="{F438339A-F151-4B36-9328-F32220143E97}"/>
                </a:ext>
              </a:extLst>
            </p:cNvPr>
            <p:cNvSpPr txBox="1">
              <a:spLocks noChangeArrowheads="1"/>
            </p:cNvSpPr>
            <p:nvPr/>
          </p:nvSpPr>
          <p:spPr bwMode="auto">
            <a:xfrm>
              <a:off x="2025650" y="3304226"/>
              <a:ext cx="365760" cy="40386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400" b="0" i="0" u="none" strike="noStrike" cap="none" normalizeH="0" baseline="-25000">
                  <a:ln>
                    <a:noFill/>
                  </a:ln>
                  <a:solidFill>
                    <a:srgbClr val="0000FF"/>
                  </a:solidFill>
                  <a:effectLst/>
                  <a:latin typeface="Consolas" pitchFamily="49" charset="0"/>
                  <a:ea typeface="仿宋" pitchFamily="49" charset="-122"/>
                  <a:cs typeface="Consolas" pitchFamily="49" charset="0"/>
                </a:rPr>
                <a:t>1</a:t>
              </a: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 name="Text Box 9">
              <a:extLst>
                <a:ext uri="{FF2B5EF4-FFF2-40B4-BE49-F238E27FC236}">
                  <a16:creationId xmlns:a16="http://schemas.microsoft.com/office/drawing/2014/main" id="{11674FCF-6494-4C71-9CDF-8277D8484C4D}"/>
                </a:ext>
              </a:extLst>
            </p:cNvPr>
            <p:cNvSpPr txBox="1">
              <a:spLocks noChangeArrowheads="1"/>
            </p:cNvSpPr>
            <p:nvPr/>
          </p:nvSpPr>
          <p:spPr bwMode="auto">
            <a:xfrm>
              <a:off x="2391410" y="3304226"/>
              <a:ext cx="365760" cy="40386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 name="Text Box 10">
              <a:extLst>
                <a:ext uri="{FF2B5EF4-FFF2-40B4-BE49-F238E27FC236}">
                  <a16:creationId xmlns:a16="http://schemas.microsoft.com/office/drawing/2014/main" id="{6580E773-708E-4B30-97CC-35DA6C7D790B}"/>
                </a:ext>
              </a:extLst>
            </p:cNvPr>
            <p:cNvSpPr txBox="1">
              <a:spLocks noChangeArrowheads="1"/>
            </p:cNvSpPr>
            <p:nvPr/>
          </p:nvSpPr>
          <p:spPr bwMode="auto">
            <a:xfrm>
              <a:off x="2940050" y="3344866"/>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0</a:t>
              </a: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7" name="Text Box 11">
              <a:extLst>
                <a:ext uri="{FF2B5EF4-FFF2-40B4-BE49-F238E27FC236}">
                  <a16:creationId xmlns:a16="http://schemas.microsoft.com/office/drawing/2014/main" id="{60ED063E-88EA-4990-8FD2-DE565FA6722B}"/>
                </a:ext>
              </a:extLst>
            </p:cNvPr>
            <p:cNvSpPr txBox="1">
              <a:spLocks noChangeArrowheads="1"/>
            </p:cNvSpPr>
            <p:nvPr/>
          </p:nvSpPr>
          <p:spPr bwMode="auto">
            <a:xfrm>
              <a:off x="3305810" y="3344866"/>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 name="Text Box 12">
              <a:extLst>
                <a:ext uri="{FF2B5EF4-FFF2-40B4-BE49-F238E27FC236}">
                  <a16:creationId xmlns:a16="http://schemas.microsoft.com/office/drawing/2014/main" id="{F868FBE4-7470-4740-B860-E580AB1D0553}"/>
                </a:ext>
              </a:extLst>
            </p:cNvPr>
            <p:cNvSpPr txBox="1">
              <a:spLocks noChangeArrowheads="1"/>
            </p:cNvSpPr>
            <p:nvPr/>
          </p:nvSpPr>
          <p:spPr bwMode="auto">
            <a:xfrm>
              <a:off x="1797050" y="3766506"/>
              <a:ext cx="195581" cy="25908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0" u="none" strike="noStrike" cap="none" normalizeH="0" baseline="0">
                  <a:ln>
                    <a:noFill/>
                  </a:ln>
                  <a:solidFill>
                    <a:srgbClr val="00B0F0"/>
                  </a:solidFill>
                  <a:effectLst/>
                  <a:latin typeface="Consolas" pitchFamily="49" charset="0"/>
                  <a:ea typeface="仿宋" pitchFamily="49" charset="-122"/>
                  <a:cs typeface="Consolas" pitchFamily="49" charset="0"/>
                </a:rPr>
                <a:t>2</a:t>
              </a:r>
              <a:endParaRPr kumimoji="0" lang="zh-CN" altLang="zh-CN" sz="1400" b="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19" name="Text Box 13">
              <a:extLst>
                <a:ext uri="{FF2B5EF4-FFF2-40B4-BE49-F238E27FC236}">
                  <a16:creationId xmlns:a16="http://schemas.microsoft.com/office/drawing/2014/main" id="{6A22B0BA-C576-4845-B89F-AAFC198A1031}"/>
                </a:ext>
              </a:extLst>
            </p:cNvPr>
            <p:cNvSpPr txBox="1">
              <a:spLocks noChangeArrowheads="1"/>
            </p:cNvSpPr>
            <p:nvPr/>
          </p:nvSpPr>
          <p:spPr bwMode="auto">
            <a:xfrm>
              <a:off x="2025650" y="3708087"/>
              <a:ext cx="365760" cy="40385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400" b="0" i="0" u="none" strike="noStrike" cap="none" normalizeH="0" baseline="-25000">
                  <a:ln>
                    <a:noFill/>
                  </a:ln>
                  <a:solidFill>
                    <a:srgbClr val="0000FF"/>
                  </a:solidFill>
                  <a:effectLst/>
                  <a:latin typeface="Consolas" pitchFamily="49" charset="0"/>
                  <a:ea typeface="仿宋" pitchFamily="49" charset="-122"/>
                  <a:cs typeface="Consolas" pitchFamily="49" charset="0"/>
                </a:rPr>
                <a:t>2</a:t>
              </a: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 name="Text Box 14">
              <a:extLst>
                <a:ext uri="{FF2B5EF4-FFF2-40B4-BE49-F238E27FC236}">
                  <a16:creationId xmlns:a16="http://schemas.microsoft.com/office/drawing/2014/main" id="{F94F54BE-D2B7-4D1D-AC97-0A75856CD000}"/>
                </a:ext>
              </a:extLst>
            </p:cNvPr>
            <p:cNvSpPr txBox="1">
              <a:spLocks noChangeArrowheads="1"/>
            </p:cNvSpPr>
            <p:nvPr/>
          </p:nvSpPr>
          <p:spPr bwMode="auto">
            <a:xfrm>
              <a:off x="2391410" y="3708087"/>
              <a:ext cx="365760" cy="40385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1" name="Text Box 15">
              <a:extLst>
                <a:ext uri="{FF2B5EF4-FFF2-40B4-BE49-F238E27FC236}">
                  <a16:creationId xmlns:a16="http://schemas.microsoft.com/office/drawing/2014/main" id="{7128D8F2-DFE7-49E8-BA11-FDE73EEC8F3C}"/>
                </a:ext>
              </a:extLst>
            </p:cNvPr>
            <p:cNvSpPr txBox="1">
              <a:spLocks noChangeArrowheads="1"/>
            </p:cNvSpPr>
            <p:nvPr/>
          </p:nvSpPr>
          <p:spPr bwMode="auto">
            <a:xfrm>
              <a:off x="2940050" y="3748727"/>
              <a:ext cx="365760" cy="3124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1</a:t>
              </a: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 name="Text Box 16">
              <a:extLst>
                <a:ext uri="{FF2B5EF4-FFF2-40B4-BE49-F238E27FC236}">
                  <a16:creationId xmlns:a16="http://schemas.microsoft.com/office/drawing/2014/main" id="{D75FD412-3A3D-4AC9-82E2-F7ED70F1C8AD}"/>
                </a:ext>
              </a:extLst>
            </p:cNvPr>
            <p:cNvSpPr txBox="1">
              <a:spLocks noChangeArrowheads="1"/>
            </p:cNvSpPr>
            <p:nvPr/>
          </p:nvSpPr>
          <p:spPr bwMode="auto">
            <a:xfrm>
              <a:off x="3305810" y="3748727"/>
              <a:ext cx="365760" cy="3124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3" name="Text Box 17">
              <a:extLst>
                <a:ext uri="{FF2B5EF4-FFF2-40B4-BE49-F238E27FC236}">
                  <a16:creationId xmlns:a16="http://schemas.microsoft.com/office/drawing/2014/main" id="{5F43716C-78FE-447A-845F-2134D65B15B0}"/>
                </a:ext>
              </a:extLst>
            </p:cNvPr>
            <p:cNvSpPr txBox="1">
              <a:spLocks noChangeArrowheads="1"/>
            </p:cNvSpPr>
            <p:nvPr/>
          </p:nvSpPr>
          <p:spPr bwMode="auto">
            <a:xfrm>
              <a:off x="1797050" y="4155127"/>
              <a:ext cx="195581" cy="25653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0" u="none" strike="noStrike" cap="none" normalizeH="0" baseline="0">
                  <a:ln>
                    <a:noFill/>
                  </a:ln>
                  <a:solidFill>
                    <a:srgbClr val="00B0F0"/>
                  </a:solidFill>
                  <a:effectLst/>
                  <a:latin typeface="Consolas" pitchFamily="49" charset="0"/>
                  <a:ea typeface="仿宋" pitchFamily="49" charset="-122"/>
                  <a:cs typeface="Consolas" pitchFamily="49" charset="0"/>
                </a:rPr>
                <a:t>3</a:t>
              </a:r>
              <a:endParaRPr kumimoji="0" lang="zh-CN" altLang="zh-CN" sz="1400" b="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24" name="Text Box 18">
              <a:extLst>
                <a:ext uri="{FF2B5EF4-FFF2-40B4-BE49-F238E27FC236}">
                  <a16:creationId xmlns:a16="http://schemas.microsoft.com/office/drawing/2014/main" id="{013E7D60-37A8-4A9A-9D0B-CC25B63742E9}"/>
                </a:ext>
              </a:extLst>
            </p:cNvPr>
            <p:cNvSpPr txBox="1">
              <a:spLocks noChangeArrowheads="1"/>
            </p:cNvSpPr>
            <p:nvPr/>
          </p:nvSpPr>
          <p:spPr bwMode="auto">
            <a:xfrm>
              <a:off x="2025650" y="4096706"/>
              <a:ext cx="365760" cy="40386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400" b="0" i="0" u="none" strike="noStrike" cap="none" normalizeH="0" baseline="-25000">
                  <a:ln>
                    <a:noFill/>
                  </a:ln>
                  <a:solidFill>
                    <a:srgbClr val="0000FF"/>
                  </a:solidFill>
                  <a:effectLst/>
                  <a:latin typeface="Consolas" pitchFamily="49" charset="0"/>
                  <a:ea typeface="仿宋" pitchFamily="49" charset="-122"/>
                  <a:cs typeface="Consolas" pitchFamily="49" charset="0"/>
                </a:rPr>
                <a:t>3</a:t>
              </a: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5" name="Text Box 19">
              <a:extLst>
                <a:ext uri="{FF2B5EF4-FFF2-40B4-BE49-F238E27FC236}">
                  <a16:creationId xmlns:a16="http://schemas.microsoft.com/office/drawing/2014/main" id="{84ACDC19-D7F0-4E1C-96D2-50D1226D50F7}"/>
                </a:ext>
              </a:extLst>
            </p:cNvPr>
            <p:cNvSpPr txBox="1">
              <a:spLocks noChangeArrowheads="1"/>
            </p:cNvSpPr>
            <p:nvPr/>
          </p:nvSpPr>
          <p:spPr bwMode="auto">
            <a:xfrm>
              <a:off x="2391410" y="4096706"/>
              <a:ext cx="365760" cy="40386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6" name="Text Box 20">
              <a:extLst>
                <a:ext uri="{FF2B5EF4-FFF2-40B4-BE49-F238E27FC236}">
                  <a16:creationId xmlns:a16="http://schemas.microsoft.com/office/drawing/2014/main" id="{C1081DEC-EA47-43FC-ACB9-ECB041ABAD05}"/>
                </a:ext>
              </a:extLst>
            </p:cNvPr>
            <p:cNvSpPr txBox="1">
              <a:spLocks noChangeArrowheads="1"/>
            </p:cNvSpPr>
            <p:nvPr/>
          </p:nvSpPr>
          <p:spPr bwMode="auto">
            <a:xfrm>
              <a:off x="2940050" y="4137346"/>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0</a:t>
              </a: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7" name="Text Box 21">
              <a:extLst>
                <a:ext uri="{FF2B5EF4-FFF2-40B4-BE49-F238E27FC236}">
                  <a16:creationId xmlns:a16="http://schemas.microsoft.com/office/drawing/2014/main" id="{5F4600CD-9325-4959-A4F4-D0DA0EA16B70}"/>
                </a:ext>
              </a:extLst>
            </p:cNvPr>
            <p:cNvSpPr txBox="1">
              <a:spLocks noChangeArrowheads="1"/>
            </p:cNvSpPr>
            <p:nvPr/>
          </p:nvSpPr>
          <p:spPr bwMode="auto">
            <a:xfrm>
              <a:off x="3305810" y="4137346"/>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8" name="Text Box 22">
              <a:extLst>
                <a:ext uri="{FF2B5EF4-FFF2-40B4-BE49-F238E27FC236}">
                  <a16:creationId xmlns:a16="http://schemas.microsoft.com/office/drawing/2014/main" id="{C17505A1-41EA-4CC0-AA50-740C344A9AEB}"/>
                </a:ext>
              </a:extLst>
            </p:cNvPr>
            <p:cNvSpPr txBox="1">
              <a:spLocks noChangeArrowheads="1"/>
            </p:cNvSpPr>
            <p:nvPr/>
          </p:nvSpPr>
          <p:spPr bwMode="auto">
            <a:xfrm>
              <a:off x="1797050" y="4551367"/>
              <a:ext cx="195581" cy="25908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0" u="none" strike="noStrike" cap="none" normalizeH="0" baseline="0">
                  <a:ln>
                    <a:noFill/>
                  </a:ln>
                  <a:solidFill>
                    <a:srgbClr val="00B0F0"/>
                  </a:solidFill>
                  <a:effectLst/>
                  <a:latin typeface="Consolas" pitchFamily="49" charset="0"/>
                  <a:ea typeface="仿宋" pitchFamily="49" charset="-122"/>
                  <a:cs typeface="Consolas" pitchFamily="49" charset="0"/>
                </a:rPr>
                <a:t>4</a:t>
              </a:r>
              <a:endParaRPr kumimoji="0" lang="zh-CN" altLang="zh-CN" sz="1400" b="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29" name="Text Box 23">
              <a:extLst>
                <a:ext uri="{FF2B5EF4-FFF2-40B4-BE49-F238E27FC236}">
                  <a16:creationId xmlns:a16="http://schemas.microsoft.com/office/drawing/2014/main" id="{42256EA6-9D91-410E-BE88-3F857551DF90}"/>
                </a:ext>
              </a:extLst>
            </p:cNvPr>
            <p:cNvSpPr txBox="1">
              <a:spLocks noChangeArrowheads="1"/>
            </p:cNvSpPr>
            <p:nvPr/>
          </p:nvSpPr>
          <p:spPr bwMode="auto">
            <a:xfrm>
              <a:off x="2025650" y="4492946"/>
              <a:ext cx="365760" cy="40386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400" b="0" i="0" u="none" strike="noStrike" cap="none" normalizeH="0" baseline="-25000">
                  <a:ln>
                    <a:noFill/>
                  </a:ln>
                  <a:solidFill>
                    <a:srgbClr val="0000FF"/>
                  </a:solidFill>
                  <a:effectLst/>
                  <a:latin typeface="Consolas" pitchFamily="49" charset="0"/>
                  <a:ea typeface="仿宋" pitchFamily="49" charset="-122"/>
                  <a:cs typeface="Consolas" pitchFamily="49" charset="0"/>
                </a:rPr>
                <a:t>4</a:t>
              </a: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0" name="Text Box 24">
              <a:extLst>
                <a:ext uri="{FF2B5EF4-FFF2-40B4-BE49-F238E27FC236}">
                  <a16:creationId xmlns:a16="http://schemas.microsoft.com/office/drawing/2014/main" id="{91B2BA4B-6465-4FF3-BE91-0FDEFAB47139}"/>
                </a:ext>
              </a:extLst>
            </p:cNvPr>
            <p:cNvSpPr txBox="1">
              <a:spLocks noChangeArrowheads="1"/>
            </p:cNvSpPr>
            <p:nvPr/>
          </p:nvSpPr>
          <p:spPr bwMode="auto">
            <a:xfrm>
              <a:off x="2391410" y="4492946"/>
              <a:ext cx="365760" cy="40386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 name="Text Box 25">
              <a:extLst>
                <a:ext uri="{FF2B5EF4-FFF2-40B4-BE49-F238E27FC236}">
                  <a16:creationId xmlns:a16="http://schemas.microsoft.com/office/drawing/2014/main" id="{1FD1FB3C-C261-4753-8909-AC66701A7652}"/>
                </a:ext>
              </a:extLst>
            </p:cNvPr>
            <p:cNvSpPr txBox="1">
              <a:spLocks noChangeArrowheads="1"/>
            </p:cNvSpPr>
            <p:nvPr/>
          </p:nvSpPr>
          <p:spPr bwMode="auto">
            <a:xfrm>
              <a:off x="2940050" y="4541207"/>
              <a:ext cx="365760" cy="3124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0</a:t>
              </a: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2" name="Text Box 26">
              <a:extLst>
                <a:ext uri="{FF2B5EF4-FFF2-40B4-BE49-F238E27FC236}">
                  <a16:creationId xmlns:a16="http://schemas.microsoft.com/office/drawing/2014/main" id="{7DAE0F07-0342-4B12-8B6A-E73F392D32FE}"/>
                </a:ext>
              </a:extLst>
            </p:cNvPr>
            <p:cNvSpPr txBox="1">
              <a:spLocks noChangeArrowheads="1"/>
            </p:cNvSpPr>
            <p:nvPr/>
          </p:nvSpPr>
          <p:spPr bwMode="auto">
            <a:xfrm>
              <a:off x="3305810" y="4541207"/>
              <a:ext cx="365760" cy="3124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3" name="Line 27">
              <a:extLst>
                <a:ext uri="{FF2B5EF4-FFF2-40B4-BE49-F238E27FC236}">
                  <a16:creationId xmlns:a16="http://schemas.microsoft.com/office/drawing/2014/main" id="{DFBA2C1C-5A52-47B8-83CA-4DA314284DE9}"/>
                </a:ext>
              </a:extLst>
            </p:cNvPr>
            <p:cNvSpPr>
              <a:spLocks noChangeShapeType="1"/>
            </p:cNvSpPr>
            <p:nvPr/>
          </p:nvSpPr>
          <p:spPr bwMode="auto">
            <a:xfrm>
              <a:off x="2569210" y="3113727"/>
              <a:ext cx="365760"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400" b="0">
                <a:solidFill>
                  <a:srgbClr val="0000FF"/>
                </a:solidFill>
                <a:latin typeface="Consolas" pitchFamily="49" charset="0"/>
                <a:ea typeface="仿宋" pitchFamily="49" charset="-122"/>
                <a:cs typeface="Consolas" pitchFamily="49" charset="0"/>
              </a:endParaRPr>
            </a:p>
          </p:txBody>
        </p:sp>
        <p:sp>
          <p:nvSpPr>
            <p:cNvPr id="38" name="Text Box 32">
              <a:extLst>
                <a:ext uri="{FF2B5EF4-FFF2-40B4-BE49-F238E27FC236}">
                  <a16:creationId xmlns:a16="http://schemas.microsoft.com/office/drawing/2014/main" id="{ACF146CF-6DC1-439B-AC35-4CEDE2152776}"/>
                </a:ext>
              </a:extLst>
            </p:cNvPr>
            <p:cNvSpPr txBox="1">
              <a:spLocks noChangeArrowheads="1"/>
            </p:cNvSpPr>
            <p:nvPr/>
          </p:nvSpPr>
          <p:spPr bwMode="auto">
            <a:xfrm>
              <a:off x="3895090" y="2958786"/>
              <a:ext cx="365760" cy="31242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3</a:t>
              </a: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9" name="Text Box 33">
              <a:extLst>
                <a:ext uri="{FF2B5EF4-FFF2-40B4-BE49-F238E27FC236}">
                  <a16:creationId xmlns:a16="http://schemas.microsoft.com/office/drawing/2014/main" id="{9BE469B6-6BD8-404B-BA22-47244B8AF5B9}"/>
                </a:ext>
              </a:extLst>
            </p:cNvPr>
            <p:cNvSpPr txBox="1">
              <a:spLocks noChangeArrowheads="1"/>
            </p:cNvSpPr>
            <p:nvPr/>
          </p:nvSpPr>
          <p:spPr bwMode="auto">
            <a:xfrm>
              <a:off x="4260850" y="2958786"/>
              <a:ext cx="365760" cy="31242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0" name="Line 34">
              <a:extLst>
                <a:ext uri="{FF2B5EF4-FFF2-40B4-BE49-F238E27FC236}">
                  <a16:creationId xmlns:a16="http://schemas.microsoft.com/office/drawing/2014/main" id="{95CB2E20-FC1C-4165-AEA0-D9DE77E59C28}"/>
                </a:ext>
              </a:extLst>
            </p:cNvPr>
            <p:cNvSpPr>
              <a:spLocks noChangeShapeType="1"/>
            </p:cNvSpPr>
            <p:nvPr/>
          </p:nvSpPr>
          <p:spPr bwMode="auto">
            <a:xfrm>
              <a:off x="3524250" y="3116266"/>
              <a:ext cx="36576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400" b="0">
                <a:solidFill>
                  <a:srgbClr val="0000FF"/>
                </a:solidFill>
                <a:latin typeface="Consolas" pitchFamily="49" charset="0"/>
                <a:ea typeface="仿宋" pitchFamily="49" charset="-122"/>
                <a:cs typeface="Consolas" pitchFamily="49" charset="0"/>
              </a:endParaRPr>
            </a:p>
          </p:txBody>
        </p:sp>
        <p:sp>
          <p:nvSpPr>
            <p:cNvPr id="45" name="Text Box 39">
              <a:extLst>
                <a:ext uri="{FF2B5EF4-FFF2-40B4-BE49-F238E27FC236}">
                  <a16:creationId xmlns:a16="http://schemas.microsoft.com/office/drawing/2014/main" id="{670E6983-76C6-487B-A7A7-4B12491CA91D}"/>
                </a:ext>
              </a:extLst>
            </p:cNvPr>
            <p:cNvSpPr txBox="1">
              <a:spLocks noChangeArrowheads="1"/>
            </p:cNvSpPr>
            <p:nvPr/>
          </p:nvSpPr>
          <p:spPr bwMode="auto">
            <a:xfrm>
              <a:off x="4865370" y="2958786"/>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4</a:t>
              </a: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6" name="Text Box 40">
              <a:extLst>
                <a:ext uri="{FF2B5EF4-FFF2-40B4-BE49-F238E27FC236}">
                  <a16:creationId xmlns:a16="http://schemas.microsoft.com/office/drawing/2014/main" id="{F06253EC-1DCD-4E94-9E05-693394EC7904}"/>
                </a:ext>
              </a:extLst>
            </p:cNvPr>
            <p:cNvSpPr txBox="1">
              <a:spLocks noChangeArrowheads="1"/>
            </p:cNvSpPr>
            <p:nvPr/>
          </p:nvSpPr>
          <p:spPr bwMode="auto">
            <a:xfrm>
              <a:off x="5231130" y="2958786"/>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a:t>
              </a: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7" name="Line 41">
              <a:extLst>
                <a:ext uri="{FF2B5EF4-FFF2-40B4-BE49-F238E27FC236}">
                  <a16:creationId xmlns:a16="http://schemas.microsoft.com/office/drawing/2014/main" id="{F83DD61B-0283-403D-B061-32558721A85F}"/>
                </a:ext>
              </a:extLst>
            </p:cNvPr>
            <p:cNvSpPr>
              <a:spLocks noChangeShapeType="1"/>
            </p:cNvSpPr>
            <p:nvPr/>
          </p:nvSpPr>
          <p:spPr bwMode="auto">
            <a:xfrm>
              <a:off x="4494530" y="3118807"/>
              <a:ext cx="36576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400" b="0">
                <a:solidFill>
                  <a:srgbClr val="0000FF"/>
                </a:solidFill>
                <a:latin typeface="Consolas" pitchFamily="49" charset="0"/>
                <a:ea typeface="仿宋" pitchFamily="49" charset="-122"/>
                <a:cs typeface="Consolas" pitchFamily="49" charset="0"/>
              </a:endParaRPr>
            </a:p>
          </p:txBody>
        </p:sp>
        <p:sp>
          <p:nvSpPr>
            <p:cNvPr id="48" name="Text Box 42">
              <a:extLst>
                <a:ext uri="{FF2B5EF4-FFF2-40B4-BE49-F238E27FC236}">
                  <a16:creationId xmlns:a16="http://schemas.microsoft.com/office/drawing/2014/main" id="{F31BAA8C-AC97-49DE-929F-30BF0E7DF183}"/>
                </a:ext>
              </a:extLst>
            </p:cNvPr>
            <p:cNvSpPr txBox="1">
              <a:spLocks noChangeArrowheads="1"/>
            </p:cNvSpPr>
            <p:nvPr/>
          </p:nvSpPr>
          <p:spPr bwMode="auto">
            <a:xfrm>
              <a:off x="3895090" y="3334706"/>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2</a:t>
              </a: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9" name="Text Box 43">
              <a:extLst>
                <a:ext uri="{FF2B5EF4-FFF2-40B4-BE49-F238E27FC236}">
                  <a16:creationId xmlns:a16="http://schemas.microsoft.com/office/drawing/2014/main" id="{ECCA303D-11F2-4277-8E0F-62FE2AE5719C}"/>
                </a:ext>
              </a:extLst>
            </p:cNvPr>
            <p:cNvSpPr txBox="1">
              <a:spLocks noChangeArrowheads="1"/>
            </p:cNvSpPr>
            <p:nvPr/>
          </p:nvSpPr>
          <p:spPr bwMode="auto">
            <a:xfrm>
              <a:off x="4260850" y="3334706"/>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0" name="Line 44">
              <a:extLst>
                <a:ext uri="{FF2B5EF4-FFF2-40B4-BE49-F238E27FC236}">
                  <a16:creationId xmlns:a16="http://schemas.microsoft.com/office/drawing/2014/main" id="{18B7F0C7-A097-4CC5-9CF3-612A9448519D}"/>
                </a:ext>
              </a:extLst>
            </p:cNvPr>
            <p:cNvSpPr>
              <a:spLocks noChangeShapeType="1"/>
            </p:cNvSpPr>
            <p:nvPr/>
          </p:nvSpPr>
          <p:spPr bwMode="auto">
            <a:xfrm>
              <a:off x="3524250" y="3494727"/>
              <a:ext cx="36576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400" b="0">
                <a:solidFill>
                  <a:srgbClr val="0000FF"/>
                </a:solidFill>
                <a:latin typeface="Consolas" pitchFamily="49" charset="0"/>
                <a:ea typeface="仿宋" pitchFamily="49" charset="-122"/>
                <a:cs typeface="Consolas" pitchFamily="49" charset="0"/>
              </a:endParaRPr>
            </a:p>
          </p:txBody>
        </p:sp>
        <p:sp>
          <p:nvSpPr>
            <p:cNvPr id="51" name="Text Box 45">
              <a:extLst>
                <a:ext uri="{FF2B5EF4-FFF2-40B4-BE49-F238E27FC236}">
                  <a16:creationId xmlns:a16="http://schemas.microsoft.com/office/drawing/2014/main" id="{8E23A468-EC0F-4431-B77E-7E0F992898E1}"/>
                </a:ext>
              </a:extLst>
            </p:cNvPr>
            <p:cNvSpPr txBox="1">
              <a:spLocks noChangeArrowheads="1"/>
            </p:cNvSpPr>
            <p:nvPr/>
          </p:nvSpPr>
          <p:spPr bwMode="auto">
            <a:xfrm>
              <a:off x="4865370" y="3339786"/>
              <a:ext cx="365760" cy="31242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3</a:t>
              </a: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2" name="Text Box 46">
              <a:extLst>
                <a:ext uri="{FF2B5EF4-FFF2-40B4-BE49-F238E27FC236}">
                  <a16:creationId xmlns:a16="http://schemas.microsoft.com/office/drawing/2014/main" id="{A79FD695-79BB-492D-876B-2EEAC07E6AF5}"/>
                </a:ext>
              </a:extLst>
            </p:cNvPr>
            <p:cNvSpPr txBox="1">
              <a:spLocks noChangeArrowheads="1"/>
            </p:cNvSpPr>
            <p:nvPr/>
          </p:nvSpPr>
          <p:spPr bwMode="auto">
            <a:xfrm>
              <a:off x="5231130" y="3339786"/>
              <a:ext cx="365760" cy="31242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a:t>
              </a: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3" name="Line 47">
              <a:extLst>
                <a:ext uri="{FF2B5EF4-FFF2-40B4-BE49-F238E27FC236}">
                  <a16:creationId xmlns:a16="http://schemas.microsoft.com/office/drawing/2014/main" id="{AD9E8F11-24F7-4EC6-88A7-4597522CFDAC}"/>
                </a:ext>
              </a:extLst>
            </p:cNvPr>
            <p:cNvSpPr>
              <a:spLocks noChangeShapeType="1"/>
            </p:cNvSpPr>
            <p:nvPr/>
          </p:nvSpPr>
          <p:spPr bwMode="auto">
            <a:xfrm>
              <a:off x="4494530" y="3497266"/>
              <a:ext cx="36576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400" b="0">
                <a:solidFill>
                  <a:srgbClr val="0000FF"/>
                </a:solidFill>
                <a:latin typeface="Consolas" pitchFamily="49" charset="0"/>
                <a:ea typeface="仿宋" pitchFamily="49" charset="-122"/>
                <a:cs typeface="Consolas" pitchFamily="49" charset="0"/>
              </a:endParaRPr>
            </a:p>
          </p:txBody>
        </p:sp>
        <p:sp>
          <p:nvSpPr>
            <p:cNvPr id="54" name="Text Box 48">
              <a:extLst>
                <a:ext uri="{FF2B5EF4-FFF2-40B4-BE49-F238E27FC236}">
                  <a16:creationId xmlns:a16="http://schemas.microsoft.com/office/drawing/2014/main" id="{D6740090-0135-4FCF-9B30-74F224EA45D7}"/>
                </a:ext>
              </a:extLst>
            </p:cNvPr>
            <p:cNvSpPr txBox="1">
              <a:spLocks noChangeArrowheads="1"/>
            </p:cNvSpPr>
            <p:nvPr/>
          </p:nvSpPr>
          <p:spPr bwMode="auto">
            <a:xfrm>
              <a:off x="3895090" y="3733487"/>
              <a:ext cx="365760" cy="3124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3</a:t>
              </a: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5" name="Text Box 49">
              <a:extLst>
                <a:ext uri="{FF2B5EF4-FFF2-40B4-BE49-F238E27FC236}">
                  <a16:creationId xmlns:a16="http://schemas.microsoft.com/office/drawing/2014/main" id="{F97FA567-50D2-42DB-A01B-0DE9B370A716}"/>
                </a:ext>
              </a:extLst>
            </p:cNvPr>
            <p:cNvSpPr txBox="1">
              <a:spLocks noChangeArrowheads="1"/>
            </p:cNvSpPr>
            <p:nvPr/>
          </p:nvSpPr>
          <p:spPr bwMode="auto">
            <a:xfrm>
              <a:off x="4260850" y="3733487"/>
              <a:ext cx="365760" cy="3124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6" name="Line 50">
              <a:extLst>
                <a:ext uri="{FF2B5EF4-FFF2-40B4-BE49-F238E27FC236}">
                  <a16:creationId xmlns:a16="http://schemas.microsoft.com/office/drawing/2014/main" id="{EA8125FC-9C36-47FA-A72C-0B89060E78AC}"/>
                </a:ext>
              </a:extLst>
            </p:cNvPr>
            <p:cNvSpPr>
              <a:spLocks noChangeShapeType="1"/>
            </p:cNvSpPr>
            <p:nvPr/>
          </p:nvSpPr>
          <p:spPr bwMode="auto">
            <a:xfrm>
              <a:off x="3524250" y="3890967"/>
              <a:ext cx="36576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400" b="0">
                <a:solidFill>
                  <a:srgbClr val="0000FF"/>
                </a:solidFill>
                <a:latin typeface="Consolas" pitchFamily="49" charset="0"/>
                <a:ea typeface="仿宋" pitchFamily="49" charset="-122"/>
                <a:cs typeface="Consolas" pitchFamily="49" charset="0"/>
              </a:endParaRPr>
            </a:p>
          </p:txBody>
        </p:sp>
        <p:sp>
          <p:nvSpPr>
            <p:cNvPr id="57" name="Text Box 51">
              <a:extLst>
                <a:ext uri="{FF2B5EF4-FFF2-40B4-BE49-F238E27FC236}">
                  <a16:creationId xmlns:a16="http://schemas.microsoft.com/office/drawing/2014/main" id="{DD59F989-09D8-49E5-8CB1-D247DFDF13F6}"/>
                </a:ext>
              </a:extLst>
            </p:cNvPr>
            <p:cNvSpPr txBox="1">
              <a:spLocks noChangeArrowheads="1"/>
            </p:cNvSpPr>
            <p:nvPr/>
          </p:nvSpPr>
          <p:spPr bwMode="auto">
            <a:xfrm>
              <a:off x="4867911" y="3736026"/>
              <a:ext cx="363219"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4</a:t>
              </a: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8" name="Text Box 52">
              <a:extLst>
                <a:ext uri="{FF2B5EF4-FFF2-40B4-BE49-F238E27FC236}">
                  <a16:creationId xmlns:a16="http://schemas.microsoft.com/office/drawing/2014/main" id="{CF58952F-70CC-435A-AE16-F1B994B37FA0}"/>
                </a:ext>
              </a:extLst>
            </p:cNvPr>
            <p:cNvSpPr txBox="1">
              <a:spLocks noChangeArrowheads="1"/>
            </p:cNvSpPr>
            <p:nvPr/>
          </p:nvSpPr>
          <p:spPr bwMode="auto">
            <a:xfrm>
              <a:off x="5231130" y="3736026"/>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a:t>
              </a: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9" name="Line 53">
              <a:extLst>
                <a:ext uri="{FF2B5EF4-FFF2-40B4-BE49-F238E27FC236}">
                  <a16:creationId xmlns:a16="http://schemas.microsoft.com/office/drawing/2014/main" id="{45B14D2F-8467-4E20-B145-ACB1722D743F}"/>
                </a:ext>
              </a:extLst>
            </p:cNvPr>
            <p:cNvSpPr>
              <a:spLocks noChangeShapeType="1"/>
            </p:cNvSpPr>
            <p:nvPr/>
          </p:nvSpPr>
          <p:spPr bwMode="auto">
            <a:xfrm>
              <a:off x="4494530" y="3896047"/>
              <a:ext cx="36576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400" b="0">
                <a:solidFill>
                  <a:srgbClr val="0000FF"/>
                </a:solidFill>
                <a:latin typeface="Consolas" pitchFamily="49" charset="0"/>
                <a:ea typeface="仿宋" pitchFamily="49" charset="-122"/>
                <a:cs typeface="Consolas" pitchFamily="49" charset="0"/>
              </a:endParaRPr>
            </a:p>
          </p:txBody>
        </p:sp>
        <p:sp>
          <p:nvSpPr>
            <p:cNvPr id="60" name="Text Box 54">
              <a:extLst>
                <a:ext uri="{FF2B5EF4-FFF2-40B4-BE49-F238E27FC236}">
                  <a16:creationId xmlns:a16="http://schemas.microsoft.com/office/drawing/2014/main" id="{C09CD6F3-8E5E-4D65-9DA0-CC58207126DE}"/>
                </a:ext>
              </a:extLst>
            </p:cNvPr>
            <p:cNvSpPr txBox="1">
              <a:spLocks noChangeArrowheads="1"/>
            </p:cNvSpPr>
            <p:nvPr/>
          </p:nvSpPr>
          <p:spPr bwMode="auto">
            <a:xfrm>
              <a:off x="3895090" y="4551367"/>
              <a:ext cx="365760" cy="3124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2</a:t>
              </a: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1" name="Text Box 55">
              <a:extLst>
                <a:ext uri="{FF2B5EF4-FFF2-40B4-BE49-F238E27FC236}">
                  <a16:creationId xmlns:a16="http://schemas.microsoft.com/office/drawing/2014/main" id="{12FFE852-C707-4E38-91D0-9FBEA5728A47}"/>
                </a:ext>
              </a:extLst>
            </p:cNvPr>
            <p:cNvSpPr txBox="1">
              <a:spLocks noChangeArrowheads="1"/>
            </p:cNvSpPr>
            <p:nvPr/>
          </p:nvSpPr>
          <p:spPr bwMode="auto">
            <a:xfrm>
              <a:off x="4260850" y="4551367"/>
              <a:ext cx="365760" cy="3124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2" name="Line 56">
              <a:extLst>
                <a:ext uri="{FF2B5EF4-FFF2-40B4-BE49-F238E27FC236}">
                  <a16:creationId xmlns:a16="http://schemas.microsoft.com/office/drawing/2014/main" id="{A5D72699-73CF-4641-BAE2-D48C6847D93E}"/>
                </a:ext>
              </a:extLst>
            </p:cNvPr>
            <p:cNvSpPr>
              <a:spLocks noChangeShapeType="1"/>
            </p:cNvSpPr>
            <p:nvPr/>
          </p:nvSpPr>
          <p:spPr bwMode="auto">
            <a:xfrm>
              <a:off x="3524250" y="4708847"/>
              <a:ext cx="36576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400" b="0">
                <a:solidFill>
                  <a:srgbClr val="0000FF"/>
                </a:solidFill>
                <a:latin typeface="Consolas" pitchFamily="49" charset="0"/>
                <a:ea typeface="仿宋" pitchFamily="49" charset="-122"/>
                <a:cs typeface="Consolas" pitchFamily="49" charset="0"/>
              </a:endParaRPr>
            </a:p>
          </p:txBody>
        </p:sp>
        <p:sp>
          <p:nvSpPr>
            <p:cNvPr id="63" name="Text Box 57">
              <a:extLst>
                <a:ext uri="{FF2B5EF4-FFF2-40B4-BE49-F238E27FC236}">
                  <a16:creationId xmlns:a16="http://schemas.microsoft.com/office/drawing/2014/main" id="{2E8FEB22-AC31-4943-A953-6EF3ADF757B1}"/>
                </a:ext>
              </a:extLst>
            </p:cNvPr>
            <p:cNvSpPr txBox="1">
              <a:spLocks noChangeArrowheads="1"/>
            </p:cNvSpPr>
            <p:nvPr/>
          </p:nvSpPr>
          <p:spPr bwMode="auto">
            <a:xfrm>
              <a:off x="4865370" y="4553906"/>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3</a:t>
              </a: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4" name="Text Box 58">
              <a:extLst>
                <a:ext uri="{FF2B5EF4-FFF2-40B4-BE49-F238E27FC236}">
                  <a16:creationId xmlns:a16="http://schemas.microsoft.com/office/drawing/2014/main" id="{AE765B4D-B062-4B76-AFB1-F5AF79C19001}"/>
                </a:ext>
              </a:extLst>
            </p:cNvPr>
            <p:cNvSpPr txBox="1">
              <a:spLocks noChangeArrowheads="1"/>
            </p:cNvSpPr>
            <p:nvPr/>
          </p:nvSpPr>
          <p:spPr bwMode="auto">
            <a:xfrm>
              <a:off x="5231130" y="4553906"/>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a:t>
              </a: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5" name="Line 59">
              <a:extLst>
                <a:ext uri="{FF2B5EF4-FFF2-40B4-BE49-F238E27FC236}">
                  <a16:creationId xmlns:a16="http://schemas.microsoft.com/office/drawing/2014/main" id="{03BF64AE-BA42-4ADC-A950-06DE68296ABC}"/>
                </a:ext>
              </a:extLst>
            </p:cNvPr>
            <p:cNvSpPr>
              <a:spLocks noChangeShapeType="1"/>
            </p:cNvSpPr>
            <p:nvPr/>
          </p:nvSpPr>
          <p:spPr bwMode="auto">
            <a:xfrm>
              <a:off x="4494530" y="4711386"/>
              <a:ext cx="36576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400" b="0">
                <a:solidFill>
                  <a:srgbClr val="0000FF"/>
                </a:solidFill>
                <a:latin typeface="Consolas" pitchFamily="49" charset="0"/>
                <a:ea typeface="仿宋" pitchFamily="49" charset="-122"/>
                <a:cs typeface="Consolas" pitchFamily="49" charset="0"/>
              </a:endParaRPr>
            </a:p>
          </p:txBody>
        </p:sp>
        <p:sp>
          <p:nvSpPr>
            <p:cNvPr id="66" name="Text Box 60">
              <a:extLst>
                <a:ext uri="{FF2B5EF4-FFF2-40B4-BE49-F238E27FC236}">
                  <a16:creationId xmlns:a16="http://schemas.microsoft.com/office/drawing/2014/main" id="{BE848FC6-3DA2-47DA-BE7D-C1447EE2EF20}"/>
                </a:ext>
              </a:extLst>
            </p:cNvPr>
            <p:cNvSpPr txBox="1">
              <a:spLocks noChangeArrowheads="1"/>
            </p:cNvSpPr>
            <p:nvPr/>
          </p:nvSpPr>
          <p:spPr bwMode="auto">
            <a:xfrm>
              <a:off x="3902711" y="4134807"/>
              <a:ext cx="368299"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1</a:t>
              </a: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7" name="Text Box 61">
              <a:extLst>
                <a:ext uri="{FF2B5EF4-FFF2-40B4-BE49-F238E27FC236}">
                  <a16:creationId xmlns:a16="http://schemas.microsoft.com/office/drawing/2014/main" id="{3C42B325-5062-47B8-A2F8-8F59834486B3}"/>
                </a:ext>
              </a:extLst>
            </p:cNvPr>
            <p:cNvSpPr txBox="1">
              <a:spLocks noChangeArrowheads="1"/>
            </p:cNvSpPr>
            <p:nvPr/>
          </p:nvSpPr>
          <p:spPr bwMode="auto">
            <a:xfrm>
              <a:off x="4271010" y="4134807"/>
              <a:ext cx="363221"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8" name="Line 62">
              <a:extLst>
                <a:ext uri="{FF2B5EF4-FFF2-40B4-BE49-F238E27FC236}">
                  <a16:creationId xmlns:a16="http://schemas.microsoft.com/office/drawing/2014/main" id="{3D407A49-979B-4B86-9F8A-F8107959012A}"/>
                </a:ext>
              </a:extLst>
            </p:cNvPr>
            <p:cNvSpPr>
              <a:spLocks noChangeShapeType="1"/>
            </p:cNvSpPr>
            <p:nvPr/>
          </p:nvSpPr>
          <p:spPr bwMode="auto">
            <a:xfrm>
              <a:off x="3534410" y="4294826"/>
              <a:ext cx="363221"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400" b="0">
                <a:solidFill>
                  <a:srgbClr val="0000FF"/>
                </a:solidFill>
                <a:latin typeface="Consolas" pitchFamily="49" charset="0"/>
                <a:ea typeface="仿宋" pitchFamily="49" charset="-122"/>
                <a:cs typeface="Consolas" pitchFamily="49" charset="0"/>
              </a:endParaRPr>
            </a:p>
          </p:txBody>
        </p:sp>
        <p:sp>
          <p:nvSpPr>
            <p:cNvPr id="69" name="Text Box 63">
              <a:extLst>
                <a:ext uri="{FF2B5EF4-FFF2-40B4-BE49-F238E27FC236}">
                  <a16:creationId xmlns:a16="http://schemas.microsoft.com/office/drawing/2014/main" id="{27B1DD7F-1933-4340-8931-215769180F2C}"/>
                </a:ext>
              </a:extLst>
            </p:cNvPr>
            <p:cNvSpPr txBox="1">
              <a:spLocks noChangeArrowheads="1"/>
            </p:cNvSpPr>
            <p:nvPr/>
          </p:nvSpPr>
          <p:spPr bwMode="auto">
            <a:xfrm>
              <a:off x="4875530" y="4139887"/>
              <a:ext cx="365760" cy="3124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2</a:t>
              </a: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0" name="Text Box 64">
              <a:extLst>
                <a:ext uri="{FF2B5EF4-FFF2-40B4-BE49-F238E27FC236}">
                  <a16:creationId xmlns:a16="http://schemas.microsoft.com/office/drawing/2014/main" id="{B980ED8E-E224-455D-A1B3-D5C153A3CD44}"/>
                </a:ext>
              </a:extLst>
            </p:cNvPr>
            <p:cNvSpPr txBox="1">
              <a:spLocks noChangeArrowheads="1"/>
            </p:cNvSpPr>
            <p:nvPr/>
          </p:nvSpPr>
          <p:spPr bwMode="auto">
            <a:xfrm>
              <a:off x="5241290" y="4139887"/>
              <a:ext cx="365760" cy="3124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1" name="Line 65">
              <a:extLst>
                <a:ext uri="{FF2B5EF4-FFF2-40B4-BE49-F238E27FC236}">
                  <a16:creationId xmlns:a16="http://schemas.microsoft.com/office/drawing/2014/main" id="{48BAA763-5786-49CF-9AB2-09E6C4900889}"/>
                </a:ext>
              </a:extLst>
            </p:cNvPr>
            <p:cNvSpPr>
              <a:spLocks noChangeShapeType="1"/>
            </p:cNvSpPr>
            <p:nvPr/>
          </p:nvSpPr>
          <p:spPr bwMode="auto">
            <a:xfrm>
              <a:off x="4504690" y="4297367"/>
              <a:ext cx="36576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400" b="0">
                <a:solidFill>
                  <a:srgbClr val="0000FF"/>
                </a:solidFill>
                <a:latin typeface="Consolas" pitchFamily="49" charset="0"/>
                <a:ea typeface="仿宋" pitchFamily="49" charset="-122"/>
                <a:cs typeface="Consolas" pitchFamily="49" charset="0"/>
              </a:endParaRPr>
            </a:p>
          </p:txBody>
        </p:sp>
        <p:sp>
          <p:nvSpPr>
            <p:cNvPr id="72" name="Text Box 66">
              <a:extLst>
                <a:ext uri="{FF2B5EF4-FFF2-40B4-BE49-F238E27FC236}">
                  <a16:creationId xmlns:a16="http://schemas.microsoft.com/office/drawing/2014/main" id="{1DAE195E-3A01-475D-8B66-74112F2A66DA}"/>
                </a:ext>
              </a:extLst>
            </p:cNvPr>
            <p:cNvSpPr txBox="1">
              <a:spLocks noChangeArrowheads="1"/>
            </p:cNvSpPr>
            <p:nvPr/>
          </p:nvSpPr>
          <p:spPr bwMode="auto">
            <a:xfrm>
              <a:off x="5807711" y="4134807"/>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4</a:t>
              </a: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3" name="Text Box 67">
              <a:extLst>
                <a:ext uri="{FF2B5EF4-FFF2-40B4-BE49-F238E27FC236}">
                  <a16:creationId xmlns:a16="http://schemas.microsoft.com/office/drawing/2014/main" id="{CA3F9279-C4F9-448B-ACC8-937791FD545E}"/>
                </a:ext>
              </a:extLst>
            </p:cNvPr>
            <p:cNvSpPr txBox="1">
              <a:spLocks noChangeArrowheads="1"/>
            </p:cNvSpPr>
            <p:nvPr/>
          </p:nvSpPr>
          <p:spPr bwMode="auto">
            <a:xfrm>
              <a:off x="6173471" y="4134807"/>
              <a:ext cx="365760" cy="3149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a:t>
              </a: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4" name="Line 68">
              <a:extLst>
                <a:ext uri="{FF2B5EF4-FFF2-40B4-BE49-F238E27FC236}">
                  <a16:creationId xmlns:a16="http://schemas.microsoft.com/office/drawing/2014/main" id="{3AC43D15-45D6-44CD-9E0E-F6D2014D6959}"/>
                </a:ext>
              </a:extLst>
            </p:cNvPr>
            <p:cNvSpPr>
              <a:spLocks noChangeShapeType="1"/>
            </p:cNvSpPr>
            <p:nvPr/>
          </p:nvSpPr>
          <p:spPr bwMode="auto">
            <a:xfrm>
              <a:off x="5436871" y="4294826"/>
              <a:ext cx="36576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400" b="0">
                <a:solidFill>
                  <a:srgbClr val="0000FF"/>
                </a:solidFill>
                <a:latin typeface="Consolas" pitchFamily="49" charset="0"/>
                <a:ea typeface="仿宋" pitchFamily="49" charset="-122"/>
                <a:cs typeface="Consolas" pitchFamily="49" charset="0"/>
              </a:endParaRPr>
            </a:p>
          </p:txBody>
        </p:sp>
        <p:sp>
          <p:nvSpPr>
            <p:cNvPr id="75" name="Line 69">
              <a:extLst>
                <a:ext uri="{FF2B5EF4-FFF2-40B4-BE49-F238E27FC236}">
                  <a16:creationId xmlns:a16="http://schemas.microsoft.com/office/drawing/2014/main" id="{3C5DDA4B-0C94-43BC-B74C-4D7ACCAD9CB3}"/>
                </a:ext>
              </a:extLst>
            </p:cNvPr>
            <p:cNvSpPr>
              <a:spLocks noChangeShapeType="1"/>
            </p:cNvSpPr>
            <p:nvPr/>
          </p:nvSpPr>
          <p:spPr bwMode="auto">
            <a:xfrm>
              <a:off x="2576831" y="3497266"/>
              <a:ext cx="365760"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400" b="0">
                <a:solidFill>
                  <a:srgbClr val="0000FF"/>
                </a:solidFill>
                <a:latin typeface="Consolas" pitchFamily="49" charset="0"/>
                <a:ea typeface="仿宋" pitchFamily="49" charset="-122"/>
                <a:cs typeface="Consolas" pitchFamily="49" charset="0"/>
              </a:endParaRPr>
            </a:p>
          </p:txBody>
        </p:sp>
        <p:sp>
          <p:nvSpPr>
            <p:cNvPr id="76" name="Line 70">
              <a:extLst>
                <a:ext uri="{FF2B5EF4-FFF2-40B4-BE49-F238E27FC236}">
                  <a16:creationId xmlns:a16="http://schemas.microsoft.com/office/drawing/2014/main" id="{FA790104-D5A2-4987-91E0-785C3A56A2F6}"/>
                </a:ext>
              </a:extLst>
            </p:cNvPr>
            <p:cNvSpPr>
              <a:spLocks noChangeShapeType="1"/>
            </p:cNvSpPr>
            <p:nvPr/>
          </p:nvSpPr>
          <p:spPr bwMode="auto">
            <a:xfrm>
              <a:off x="2569210" y="3903666"/>
              <a:ext cx="365760"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400" b="0">
                <a:solidFill>
                  <a:srgbClr val="0000FF"/>
                </a:solidFill>
                <a:latin typeface="Consolas" pitchFamily="49" charset="0"/>
                <a:ea typeface="仿宋" pitchFamily="49" charset="-122"/>
                <a:cs typeface="Consolas" pitchFamily="49" charset="0"/>
              </a:endParaRPr>
            </a:p>
          </p:txBody>
        </p:sp>
        <p:sp>
          <p:nvSpPr>
            <p:cNvPr id="77" name="Line 71">
              <a:extLst>
                <a:ext uri="{FF2B5EF4-FFF2-40B4-BE49-F238E27FC236}">
                  <a16:creationId xmlns:a16="http://schemas.microsoft.com/office/drawing/2014/main" id="{E8A3F67C-D19D-44CD-8B8A-E43A472FAC1D}"/>
                </a:ext>
              </a:extLst>
            </p:cNvPr>
            <p:cNvSpPr>
              <a:spLocks noChangeShapeType="1"/>
            </p:cNvSpPr>
            <p:nvPr/>
          </p:nvSpPr>
          <p:spPr bwMode="auto">
            <a:xfrm>
              <a:off x="2576831" y="4287207"/>
              <a:ext cx="365760"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400" b="0">
                <a:solidFill>
                  <a:srgbClr val="0000FF"/>
                </a:solidFill>
                <a:latin typeface="Consolas" pitchFamily="49" charset="0"/>
                <a:ea typeface="仿宋" pitchFamily="49" charset="-122"/>
                <a:cs typeface="Consolas" pitchFamily="49" charset="0"/>
              </a:endParaRPr>
            </a:p>
          </p:txBody>
        </p:sp>
        <p:sp>
          <p:nvSpPr>
            <p:cNvPr id="78" name="Line 72">
              <a:extLst>
                <a:ext uri="{FF2B5EF4-FFF2-40B4-BE49-F238E27FC236}">
                  <a16:creationId xmlns:a16="http://schemas.microsoft.com/office/drawing/2014/main" id="{3FCD224B-1F31-4DEE-A7CC-72FD3411E0D0}"/>
                </a:ext>
              </a:extLst>
            </p:cNvPr>
            <p:cNvSpPr>
              <a:spLocks noChangeShapeType="1"/>
            </p:cNvSpPr>
            <p:nvPr/>
          </p:nvSpPr>
          <p:spPr bwMode="auto">
            <a:xfrm>
              <a:off x="2561591" y="4696146"/>
              <a:ext cx="365760"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400" b="0">
                <a:solidFill>
                  <a:srgbClr val="0000FF"/>
                </a:solidFill>
                <a:latin typeface="Consolas" pitchFamily="49" charset="0"/>
                <a:ea typeface="仿宋" pitchFamily="49" charset="-122"/>
                <a:cs typeface="Consolas" pitchFamily="49" charset="0"/>
              </a:endParaRPr>
            </a:p>
          </p:txBody>
        </p:sp>
      </p:grpSp>
      <p:grpSp>
        <p:nvGrpSpPr>
          <p:cNvPr id="95" name="组合 94">
            <a:extLst>
              <a:ext uri="{FF2B5EF4-FFF2-40B4-BE49-F238E27FC236}">
                <a16:creationId xmlns:a16="http://schemas.microsoft.com/office/drawing/2014/main" id="{020656C1-EF39-84E9-76DC-91156AE9A288}"/>
              </a:ext>
            </a:extLst>
          </p:cNvPr>
          <p:cNvGrpSpPr/>
          <p:nvPr/>
        </p:nvGrpSpPr>
        <p:grpSpPr>
          <a:xfrm>
            <a:off x="3614898" y="477717"/>
            <a:ext cx="1550546" cy="1263480"/>
            <a:chOff x="357158" y="714356"/>
            <a:chExt cx="2027135" cy="1713901"/>
          </a:xfrm>
        </p:grpSpPr>
        <p:sp>
          <p:nvSpPr>
            <p:cNvPr id="83" name="Freeform 20">
              <a:extLst>
                <a:ext uri="{FF2B5EF4-FFF2-40B4-BE49-F238E27FC236}">
                  <a16:creationId xmlns:a16="http://schemas.microsoft.com/office/drawing/2014/main" id="{53869F07-E330-8070-0939-48B6B3D48D0B}"/>
                </a:ext>
              </a:extLst>
            </p:cNvPr>
            <p:cNvSpPr>
              <a:spLocks/>
            </p:cNvSpPr>
            <p:nvPr/>
          </p:nvSpPr>
          <p:spPr bwMode="auto">
            <a:xfrm>
              <a:off x="651287" y="1675401"/>
              <a:ext cx="583552" cy="499888"/>
            </a:xfrm>
            <a:custGeom>
              <a:avLst/>
              <a:gdLst/>
              <a:ahLst/>
              <a:cxnLst>
                <a:cxn ang="0">
                  <a:pos x="0" y="0"/>
                </a:cxn>
                <a:cxn ang="0">
                  <a:pos x="495" y="412"/>
                </a:cxn>
              </a:cxnLst>
              <a:rect l="0" t="0" r="r" b="b"/>
              <a:pathLst>
                <a:path w="495" h="412">
                  <a:moveTo>
                    <a:pt x="0" y="0"/>
                  </a:moveTo>
                  <a:lnTo>
                    <a:pt x="495" y="41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84" name="Freeform 19">
              <a:extLst>
                <a:ext uri="{FF2B5EF4-FFF2-40B4-BE49-F238E27FC236}">
                  <a16:creationId xmlns:a16="http://schemas.microsoft.com/office/drawing/2014/main" id="{212B40A4-E424-59D9-0B14-5E44BA58588B}"/>
                </a:ext>
              </a:extLst>
            </p:cNvPr>
            <p:cNvSpPr>
              <a:spLocks/>
            </p:cNvSpPr>
            <p:nvPr/>
          </p:nvSpPr>
          <p:spPr bwMode="auto">
            <a:xfrm>
              <a:off x="1534848" y="1658455"/>
              <a:ext cx="564728" cy="518044"/>
            </a:xfrm>
            <a:custGeom>
              <a:avLst/>
              <a:gdLst/>
              <a:ahLst/>
              <a:cxnLst>
                <a:cxn ang="0">
                  <a:pos x="0" y="428"/>
                </a:cxn>
                <a:cxn ang="0">
                  <a:pos x="480" y="0"/>
                </a:cxn>
              </a:cxnLst>
              <a:rect l="0" t="0" r="r" b="b"/>
              <a:pathLst>
                <a:path w="480" h="428">
                  <a:moveTo>
                    <a:pt x="0" y="428"/>
                  </a:moveTo>
                  <a:lnTo>
                    <a:pt x="480" y="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85" name="Freeform 18">
              <a:extLst>
                <a:ext uri="{FF2B5EF4-FFF2-40B4-BE49-F238E27FC236}">
                  <a16:creationId xmlns:a16="http://schemas.microsoft.com/office/drawing/2014/main" id="{FA59C642-24A1-1BD0-7D06-3162BFA357C9}"/>
                </a:ext>
              </a:extLst>
            </p:cNvPr>
            <p:cNvSpPr>
              <a:spLocks/>
            </p:cNvSpPr>
            <p:nvPr/>
          </p:nvSpPr>
          <p:spPr bwMode="auto">
            <a:xfrm>
              <a:off x="1525436" y="954012"/>
              <a:ext cx="608258" cy="472049"/>
            </a:xfrm>
            <a:custGeom>
              <a:avLst/>
              <a:gdLst/>
              <a:ahLst/>
              <a:cxnLst>
                <a:cxn ang="0">
                  <a:pos x="0" y="0"/>
                </a:cxn>
                <a:cxn ang="0">
                  <a:pos x="517" y="390"/>
                </a:cxn>
              </a:cxnLst>
              <a:rect l="0" t="0" r="r" b="b"/>
              <a:pathLst>
                <a:path w="517" h="390">
                  <a:moveTo>
                    <a:pt x="0" y="0"/>
                  </a:moveTo>
                  <a:lnTo>
                    <a:pt x="517"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86" name="Freeform 17">
              <a:extLst>
                <a:ext uri="{FF2B5EF4-FFF2-40B4-BE49-F238E27FC236}">
                  <a16:creationId xmlns:a16="http://schemas.microsoft.com/office/drawing/2014/main" id="{CA8A03B8-A26A-6294-059E-42AC42968DE4}"/>
                </a:ext>
              </a:extLst>
            </p:cNvPr>
            <p:cNvSpPr>
              <a:spLocks/>
            </p:cNvSpPr>
            <p:nvPr/>
          </p:nvSpPr>
          <p:spPr bwMode="auto">
            <a:xfrm>
              <a:off x="598343" y="957644"/>
              <a:ext cx="662378" cy="526516"/>
            </a:xfrm>
            <a:custGeom>
              <a:avLst/>
              <a:gdLst/>
              <a:ahLst/>
              <a:cxnLst>
                <a:cxn ang="0">
                  <a:pos x="562" y="0"/>
                </a:cxn>
                <a:cxn ang="0">
                  <a:pos x="0" y="435"/>
                </a:cxn>
              </a:cxnLst>
              <a:rect l="0" t="0" r="r" b="b"/>
              <a:pathLst>
                <a:path w="562" h="435">
                  <a:moveTo>
                    <a:pt x="562" y="0"/>
                  </a:moveTo>
                  <a:lnTo>
                    <a:pt x="0" y="43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87" name="Line 16">
              <a:extLst>
                <a:ext uri="{FF2B5EF4-FFF2-40B4-BE49-F238E27FC236}">
                  <a16:creationId xmlns:a16="http://schemas.microsoft.com/office/drawing/2014/main" id="{B954FF1F-9C98-0CD9-95BE-7AA36543B481}"/>
                </a:ext>
              </a:extLst>
            </p:cNvPr>
            <p:cNvSpPr>
              <a:spLocks noChangeShapeType="1"/>
            </p:cNvSpPr>
            <p:nvPr/>
          </p:nvSpPr>
          <p:spPr bwMode="auto">
            <a:xfrm>
              <a:off x="568930" y="1538628"/>
              <a:ext cx="1694182" cy="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88" name="Line 15">
              <a:extLst>
                <a:ext uri="{FF2B5EF4-FFF2-40B4-BE49-F238E27FC236}">
                  <a16:creationId xmlns:a16="http://schemas.microsoft.com/office/drawing/2014/main" id="{53F07129-64C1-A4AB-D1E8-E410B2F4AB31}"/>
                </a:ext>
              </a:extLst>
            </p:cNvPr>
            <p:cNvSpPr>
              <a:spLocks noChangeShapeType="1"/>
            </p:cNvSpPr>
            <p:nvPr/>
          </p:nvSpPr>
          <p:spPr bwMode="auto">
            <a:xfrm>
              <a:off x="1373667" y="1088365"/>
              <a:ext cx="1176" cy="113291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89" name="Oval 14">
              <a:extLst>
                <a:ext uri="{FF2B5EF4-FFF2-40B4-BE49-F238E27FC236}">
                  <a16:creationId xmlns:a16="http://schemas.microsoft.com/office/drawing/2014/main" id="{2F0D62BE-C55E-D9F0-5D9B-C5574F5065E7}"/>
                </a:ext>
              </a:extLst>
            </p:cNvPr>
            <p:cNvSpPr>
              <a:spLocks noChangeArrowheads="1"/>
            </p:cNvSpPr>
            <p:nvPr/>
          </p:nvSpPr>
          <p:spPr bwMode="auto">
            <a:xfrm>
              <a:off x="1204248" y="714356"/>
              <a:ext cx="331777" cy="3776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90" name="Oval 13">
              <a:extLst>
                <a:ext uri="{FF2B5EF4-FFF2-40B4-BE49-F238E27FC236}">
                  <a16:creationId xmlns:a16="http://schemas.microsoft.com/office/drawing/2014/main" id="{D033DC53-03BC-71D1-B265-AE8639096D25}"/>
                </a:ext>
              </a:extLst>
            </p:cNvPr>
            <p:cNvSpPr>
              <a:spLocks noChangeArrowheads="1"/>
            </p:cNvSpPr>
            <p:nvPr/>
          </p:nvSpPr>
          <p:spPr bwMode="auto">
            <a:xfrm>
              <a:off x="1204248" y="1349807"/>
              <a:ext cx="331777" cy="3776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91" name="Oval 12">
              <a:extLst>
                <a:ext uri="{FF2B5EF4-FFF2-40B4-BE49-F238E27FC236}">
                  <a16:creationId xmlns:a16="http://schemas.microsoft.com/office/drawing/2014/main" id="{472233A5-6F61-C8E0-0B06-8D6FF3AE309E}"/>
                </a:ext>
              </a:extLst>
            </p:cNvPr>
            <p:cNvSpPr>
              <a:spLocks noChangeArrowheads="1"/>
            </p:cNvSpPr>
            <p:nvPr/>
          </p:nvSpPr>
          <p:spPr bwMode="auto">
            <a:xfrm>
              <a:off x="2051339" y="1349807"/>
              <a:ext cx="332954" cy="3776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92" name="Oval 11">
              <a:extLst>
                <a:ext uri="{FF2B5EF4-FFF2-40B4-BE49-F238E27FC236}">
                  <a16:creationId xmlns:a16="http://schemas.microsoft.com/office/drawing/2014/main" id="{7681B89A-7EAC-9824-35F1-79454630AA4D}"/>
                </a:ext>
              </a:extLst>
            </p:cNvPr>
            <p:cNvSpPr>
              <a:spLocks noChangeArrowheads="1"/>
            </p:cNvSpPr>
            <p:nvPr/>
          </p:nvSpPr>
          <p:spPr bwMode="auto">
            <a:xfrm>
              <a:off x="357158" y="1349807"/>
              <a:ext cx="332954" cy="3776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93" name="Oval 10">
              <a:extLst>
                <a:ext uri="{FF2B5EF4-FFF2-40B4-BE49-F238E27FC236}">
                  <a16:creationId xmlns:a16="http://schemas.microsoft.com/office/drawing/2014/main" id="{23F041E8-4AEA-D4D3-F341-6014463D6B39}"/>
                </a:ext>
              </a:extLst>
            </p:cNvPr>
            <p:cNvSpPr>
              <a:spLocks noChangeArrowheads="1"/>
            </p:cNvSpPr>
            <p:nvPr/>
          </p:nvSpPr>
          <p:spPr bwMode="auto">
            <a:xfrm>
              <a:off x="1203071" y="2050618"/>
              <a:ext cx="332954" cy="3776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79512" y="0"/>
            <a:ext cx="8501122" cy="961674"/>
          </a:xfrm>
          <a:prstGeom prst="rect">
            <a:avLst/>
          </a:prstGeom>
          <a:noFill/>
          <a:ln w="9525">
            <a:noFill/>
            <a:miter lim="800000"/>
            <a:headEnd/>
            <a:tailEnd/>
          </a:ln>
        </p:spPr>
        <p:txBody>
          <a:bodyPr wrap="square">
            <a:spAutoFit/>
          </a:bodyPr>
          <a:lstStyle/>
          <a:p>
            <a:pPr indent="-342900" algn="l">
              <a:lnSpc>
                <a:spcPct val="1500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图采用</a:t>
            </a:r>
            <a:r>
              <a:rPr lang="zh-CN" altLang="zh-CN" sz="2000" dirty="0">
                <a:solidFill>
                  <a:srgbClr val="FF0000"/>
                </a:solidFill>
                <a:latin typeface="Consolas" pitchFamily="49" charset="0"/>
                <a:ea typeface="仿宋" pitchFamily="49" charset="-122"/>
                <a:cs typeface="Consolas" pitchFamily="49" charset="0"/>
              </a:rPr>
              <a:t>邻接</a:t>
            </a:r>
            <a:r>
              <a:rPr lang="zh-CN" altLang="en-US" sz="2000" dirty="0">
                <a:solidFill>
                  <a:srgbClr val="FF0000"/>
                </a:solidFill>
                <a:latin typeface="Consolas" pitchFamily="49" charset="0"/>
                <a:ea typeface="仿宋" pitchFamily="49" charset="-122"/>
                <a:cs typeface="Consolas" pitchFamily="49" charset="0"/>
              </a:rPr>
              <a:t>矩阵</a:t>
            </a:r>
            <a:r>
              <a:rPr lang="zh-CN" altLang="zh-CN" sz="2000" dirty="0">
                <a:solidFill>
                  <a:srgbClr val="FF0000"/>
                </a:solidFill>
                <a:latin typeface="Consolas" pitchFamily="49" charset="0"/>
                <a:ea typeface="仿宋" pitchFamily="49" charset="-122"/>
                <a:cs typeface="Consolas" pitchFamily="49" charset="0"/>
              </a:rPr>
              <a:t>为存储结构</a:t>
            </a:r>
            <a:r>
              <a:rPr lang="zh-CN" altLang="zh-CN" sz="2000" dirty="0">
                <a:solidFill>
                  <a:srgbClr val="0000FF"/>
                </a:solidFill>
                <a:latin typeface="Consolas" pitchFamily="49" charset="0"/>
                <a:ea typeface="仿宋" pitchFamily="49" charset="-122"/>
                <a:cs typeface="Consolas" pitchFamily="49" charset="0"/>
              </a:rPr>
              <a:t>，其</a:t>
            </a:r>
            <a:r>
              <a:rPr lang="zh-CN" altLang="zh-CN" sz="2000" dirty="0">
                <a:solidFill>
                  <a:srgbClr val="FF0000"/>
                </a:solidFill>
                <a:latin typeface="Consolas" pitchFamily="49" charset="0"/>
                <a:ea typeface="仿宋" pitchFamily="49" charset="-122"/>
                <a:cs typeface="Consolas" pitchFamily="49" charset="0"/>
              </a:rPr>
              <a:t>深度优先遍历算法</a:t>
            </a:r>
            <a:r>
              <a:rPr lang="zh-CN" altLang="zh-CN" sz="2000" dirty="0">
                <a:solidFill>
                  <a:srgbClr val="0000FF"/>
                </a:solidFill>
                <a:latin typeface="Consolas" pitchFamily="49" charset="0"/>
                <a:ea typeface="仿宋" pitchFamily="49" charset="-122"/>
                <a:cs typeface="Consolas" pitchFamily="49" charset="0"/>
              </a:rPr>
              <a:t>如下（其中，</a:t>
            </a:r>
            <a:r>
              <a:rPr lang="en-US" altLang="zh-CN" sz="2000" i="1" dirty="0">
                <a:solidFill>
                  <a:srgbClr val="0000FF"/>
                </a:solidFill>
                <a:latin typeface="Consolas" pitchFamily="49" charset="0"/>
                <a:ea typeface="仿宋" pitchFamily="49" charset="-122"/>
                <a:cs typeface="Consolas" pitchFamily="49" charset="0"/>
              </a:rPr>
              <a:t>v</a:t>
            </a:r>
            <a:r>
              <a:rPr lang="zh-CN" altLang="zh-CN" sz="2000" dirty="0">
                <a:solidFill>
                  <a:srgbClr val="0000FF"/>
                </a:solidFill>
                <a:latin typeface="Consolas" pitchFamily="49" charset="0"/>
                <a:ea typeface="仿宋" pitchFamily="49" charset="-122"/>
                <a:cs typeface="Consolas" pitchFamily="49" charset="0"/>
              </a:rPr>
              <a:t>是起始点编号，</a:t>
            </a:r>
            <a:r>
              <a:rPr lang="en-US" altLang="zh-CN" sz="2000" dirty="0">
                <a:solidFill>
                  <a:srgbClr val="0000FF"/>
                </a:solidFill>
                <a:latin typeface="Consolas" pitchFamily="49" charset="0"/>
                <a:ea typeface="仿宋" pitchFamily="49" charset="-122"/>
                <a:cs typeface="Consolas" pitchFamily="49" charset="0"/>
              </a:rPr>
              <a:t>visited</a:t>
            </a:r>
            <a:r>
              <a:rPr lang="zh-CN" altLang="zh-CN" sz="2000" dirty="0">
                <a:solidFill>
                  <a:srgbClr val="0000FF"/>
                </a:solidFill>
                <a:latin typeface="Consolas" pitchFamily="49" charset="0"/>
                <a:ea typeface="仿宋" pitchFamily="49" charset="-122"/>
                <a:cs typeface="Consolas" pitchFamily="49" charset="0"/>
              </a:rPr>
              <a:t>是类成员数组）：</a:t>
            </a:r>
            <a:endParaRPr lang="zh-CN" altLang="en-US" sz="20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279988" y="2492896"/>
            <a:ext cx="8215370" cy="385114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public static void </a:t>
            </a:r>
            <a:r>
              <a:rPr lang="en-US" altLang="zh-CN" sz="1800" dirty="0">
                <a:solidFill>
                  <a:srgbClr val="FF0000"/>
                </a:solidFill>
                <a:latin typeface="Consolas" pitchFamily="49" charset="0"/>
                <a:ea typeface="仿宋" pitchFamily="49" charset="-122"/>
                <a:cs typeface="Consolas" pitchFamily="49" charset="0"/>
              </a:rPr>
              <a:t>DFS</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MatGraphClass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g,int</a:t>
            </a:r>
            <a:r>
              <a:rPr lang="en-US" altLang="zh-CN" sz="1800" dirty="0">
                <a:solidFill>
                  <a:srgbClr val="0000FF"/>
                </a:solidFill>
                <a:latin typeface="Consolas" pitchFamily="49" charset="0"/>
                <a:ea typeface="仿宋" pitchFamily="49" charset="-122"/>
                <a:cs typeface="Consolas" pitchFamily="49" charset="0"/>
              </a:rPr>
              <a:t> v)</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a:t>
            </a:r>
            <a:r>
              <a:rPr lang="en-US" altLang="zh-CN" sz="1800" dirty="0">
                <a:solidFill>
                  <a:srgbClr val="0000FF"/>
                </a:solidFill>
                <a:latin typeface="Consolas" pitchFamily="49" charset="0"/>
                <a:ea typeface="仿宋" pitchFamily="49" charset="-122"/>
                <a:cs typeface="Consolas" pitchFamily="49" charset="0"/>
              </a:rPr>
              <a:t>(v+" ");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访问顶点</a:t>
            </a:r>
            <a:r>
              <a:rPr lang="en-US" altLang="zh-CN" sz="1800" dirty="0">
                <a:solidFill>
                  <a:srgbClr val="00B0F0"/>
                </a:solidFill>
                <a:latin typeface="Consolas" pitchFamily="49" charset="0"/>
                <a:ea typeface="仿宋" pitchFamily="49" charset="-122"/>
                <a:cs typeface="Consolas" pitchFamily="49" charset="0"/>
              </a:rPr>
              <a:t>v</a:t>
            </a:r>
            <a:endParaRPr lang="zh-CN" altLang="zh-CN" sz="1800" dirty="0">
              <a:solidFill>
                <a:srgbClr val="00B0F0"/>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visited[v]=1;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置已访问标记</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for (int w=0;w&lt;</a:t>
            </a:r>
            <a:r>
              <a:rPr lang="en-US" altLang="zh-CN" sz="1800" dirty="0" err="1">
                <a:solidFill>
                  <a:srgbClr val="0000FF"/>
                </a:solidFill>
                <a:latin typeface="Consolas" pitchFamily="49" charset="0"/>
                <a:ea typeface="仿宋" pitchFamily="49" charset="-122"/>
                <a:cs typeface="Consolas" pitchFamily="49" charset="0"/>
              </a:rPr>
              <a:t>g.n;w</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  if (</a:t>
            </a:r>
            <a:r>
              <a:rPr lang="en-US" altLang="zh-CN" sz="1800" dirty="0" err="1">
                <a:solidFill>
                  <a:srgbClr val="FF00FF"/>
                </a:solidFill>
                <a:latin typeface="Consolas" pitchFamily="49" charset="0"/>
                <a:ea typeface="仿宋" pitchFamily="49" charset="-122"/>
                <a:cs typeface="Consolas" pitchFamily="49" charset="0"/>
              </a:rPr>
              <a:t>g.edges</a:t>
            </a:r>
            <a:r>
              <a:rPr lang="en-US" altLang="zh-CN" sz="1800" dirty="0">
                <a:solidFill>
                  <a:srgbClr val="FF00FF"/>
                </a:solidFill>
                <a:latin typeface="Consolas" pitchFamily="49" charset="0"/>
                <a:ea typeface="仿宋" pitchFamily="49" charset="-122"/>
                <a:cs typeface="Consolas" pitchFamily="49" charset="0"/>
              </a:rPr>
              <a:t>[v][w]!=0 &amp;&amp;</a:t>
            </a:r>
            <a:r>
              <a:rPr lang="en-US" altLang="zh-CN" sz="1800" dirty="0" err="1">
                <a:solidFill>
                  <a:srgbClr val="FF00FF"/>
                </a:solidFill>
                <a:latin typeface="Consolas" pitchFamily="49" charset="0"/>
                <a:ea typeface="仿宋" pitchFamily="49" charset="-122"/>
                <a:cs typeface="Consolas" pitchFamily="49" charset="0"/>
              </a:rPr>
              <a:t>g.edges</a:t>
            </a:r>
            <a:r>
              <a:rPr lang="en-US" altLang="zh-CN" sz="1800" dirty="0">
                <a:solidFill>
                  <a:srgbClr val="FF00FF"/>
                </a:solidFill>
                <a:latin typeface="Consolas" pitchFamily="49" charset="0"/>
                <a:ea typeface="仿宋" pitchFamily="49" charset="-122"/>
                <a:cs typeface="Consolas" pitchFamily="49" charset="0"/>
              </a:rPr>
              <a:t>[v][w]!=g.INF</a:t>
            </a: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  if (</a:t>
            </a:r>
            <a:r>
              <a:rPr lang="en-US" altLang="zh-CN" sz="1800" dirty="0">
                <a:solidFill>
                  <a:srgbClr val="FF00FF"/>
                </a:solidFill>
                <a:latin typeface="Consolas" pitchFamily="49" charset="0"/>
                <a:ea typeface="仿宋" pitchFamily="49" charset="-122"/>
                <a:cs typeface="Consolas" pitchFamily="49" charset="0"/>
              </a:rPr>
              <a:t>visited[w]==0</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存在边</a:t>
            </a:r>
            <a:r>
              <a:rPr lang="en-US" altLang="zh-CN" sz="1800" dirty="0">
                <a:solidFill>
                  <a:srgbClr val="00B0F0"/>
                </a:solidFill>
                <a:latin typeface="Consolas" pitchFamily="49" charset="0"/>
                <a:ea typeface="仿宋" pitchFamily="49" charset="-122"/>
                <a:cs typeface="Consolas" pitchFamily="49" charset="0"/>
              </a:rPr>
              <a:t>&lt;</a:t>
            </a:r>
            <a:r>
              <a:rPr lang="en-US" altLang="zh-CN" sz="1800" dirty="0" err="1">
                <a:solidFill>
                  <a:srgbClr val="00B0F0"/>
                </a:solidFill>
                <a:latin typeface="Consolas" pitchFamily="49" charset="0"/>
                <a:ea typeface="仿宋" pitchFamily="49" charset="-122"/>
                <a:cs typeface="Consolas" pitchFamily="49" charset="0"/>
              </a:rPr>
              <a:t>v,w</a:t>
            </a:r>
            <a:r>
              <a:rPr lang="en-US" altLang="zh-CN" sz="1800" dirty="0">
                <a:solidFill>
                  <a:srgbClr val="00B0F0"/>
                </a:solidFill>
                <a:latin typeface="Consolas" pitchFamily="49" charset="0"/>
                <a:ea typeface="仿宋" pitchFamily="49" charset="-122"/>
                <a:cs typeface="Consolas" pitchFamily="49" charset="0"/>
              </a:rPr>
              <a:t>&gt;</a:t>
            </a:r>
            <a:r>
              <a:rPr lang="zh-CN" altLang="zh-CN" sz="1800" dirty="0">
                <a:solidFill>
                  <a:srgbClr val="00B0F0"/>
                </a:solidFill>
                <a:latin typeface="Consolas" pitchFamily="49" charset="0"/>
                <a:ea typeface="仿宋" pitchFamily="49" charset="-122"/>
                <a:cs typeface="Consolas" pitchFamily="49" charset="0"/>
              </a:rPr>
              <a:t>并且</a:t>
            </a:r>
            <a:r>
              <a:rPr lang="en-US" altLang="zh-CN" sz="1800" dirty="0">
                <a:solidFill>
                  <a:srgbClr val="00B0F0"/>
                </a:solidFill>
                <a:latin typeface="Consolas" pitchFamily="49" charset="0"/>
                <a:ea typeface="仿宋" pitchFamily="49" charset="-122"/>
                <a:cs typeface="Consolas" pitchFamily="49" charset="0"/>
              </a:rPr>
              <a:t>w</a:t>
            </a:r>
            <a:r>
              <a:rPr lang="zh-CN" altLang="zh-CN" sz="1800" dirty="0">
                <a:solidFill>
                  <a:srgbClr val="00B0F0"/>
                </a:solidFill>
                <a:latin typeface="Consolas" pitchFamily="49" charset="0"/>
                <a:ea typeface="仿宋" pitchFamily="49" charset="-122"/>
                <a:cs typeface="Consolas" pitchFamily="49" charset="0"/>
              </a:rPr>
              <a:t>没有访问过</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DFS(</a:t>
            </a:r>
            <a:r>
              <a:rPr lang="en-US" altLang="zh-CN" sz="1800" dirty="0" err="1">
                <a:solidFill>
                  <a:srgbClr val="FF0000"/>
                </a:solidFill>
                <a:latin typeface="Consolas" pitchFamily="49" charset="0"/>
                <a:ea typeface="仿宋" pitchFamily="49" charset="-122"/>
                <a:cs typeface="Consolas" pitchFamily="49" charset="0"/>
              </a:rPr>
              <a:t>g,w</a:t>
            </a:r>
            <a:r>
              <a:rPr lang="en-US" altLang="zh-CN" sz="1800" dirty="0">
                <a:solidFill>
                  <a:srgbClr val="FF00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若</a:t>
            </a:r>
            <a:r>
              <a:rPr lang="en-US" altLang="zh-CN" sz="1800" dirty="0">
                <a:solidFill>
                  <a:srgbClr val="00B0F0"/>
                </a:solidFill>
                <a:latin typeface="Consolas" pitchFamily="49" charset="0"/>
                <a:ea typeface="仿宋" pitchFamily="49" charset="-122"/>
                <a:cs typeface="Consolas" pitchFamily="49" charset="0"/>
              </a:rPr>
              <a:t>w</a:t>
            </a:r>
            <a:r>
              <a:rPr lang="zh-CN" altLang="zh-CN" sz="1800" dirty="0">
                <a:solidFill>
                  <a:srgbClr val="00B0F0"/>
                </a:solidFill>
                <a:latin typeface="Consolas" pitchFamily="49" charset="0"/>
                <a:ea typeface="仿宋" pitchFamily="49" charset="-122"/>
                <a:cs typeface="Consolas" pitchFamily="49" charset="0"/>
              </a:rPr>
              <a:t>顶点未访问</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递归访问它</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5724128" y="5671056"/>
            <a:ext cx="2857520" cy="400110"/>
          </a:xfrm>
          <a:prstGeom prst="rect">
            <a:avLst/>
          </a:prstGeom>
          <a:noFill/>
        </p:spPr>
        <p:txBody>
          <a:bodyPr wrap="square" rtlCol="0">
            <a:spAutoFit/>
          </a:bodyPr>
          <a:lstStyle/>
          <a:p>
            <a:pPr algn="l">
              <a:lnSpc>
                <a:spcPct val="100000"/>
              </a:lnSpc>
              <a:spcBef>
                <a:spcPts val="0"/>
              </a:spcBef>
            </a:pPr>
            <a:r>
              <a:rPr lang="zh-CN" altLang="zh-CN" sz="2000" dirty="0">
                <a:solidFill>
                  <a:srgbClr val="0000FF"/>
                </a:solidFill>
                <a:latin typeface="Consolas" pitchFamily="49" charset="0"/>
                <a:ea typeface="仿宋" pitchFamily="49" charset="-122"/>
                <a:cs typeface="Consolas" pitchFamily="49" charset="0"/>
              </a:rPr>
              <a:t>时间复杂度为</a:t>
            </a:r>
            <a:r>
              <a:rPr lang="en-US" altLang="zh-CN" sz="2000" dirty="0">
                <a:solidFill>
                  <a:srgbClr val="0000FF"/>
                </a:solidFill>
                <a:latin typeface="Consolas" pitchFamily="49" charset="0"/>
                <a:ea typeface="仿宋" pitchFamily="49" charset="-122"/>
                <a:cs typeface="Consolas" pitchFamily="49" charset="0"/>
              </a:rPr>
              <a:t>O(</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30000" dirty="0">
                <a:solidFill>
                  <a:srgbClr val="0000FF"/>
                </a:solidFill>
                <a:latin typeface="Consolas" pitchFamily="49" charset="0"/>
                <a:ea typeface="仿宋" pitchFamily="49" charset="-122"/>
                <a:cs typeface="Consolas" pitchFamily="49" charset="0"/>
              </a:rPr>
              <a:t>2</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a:t>
            </a:r>
          </a:p>
        </p:txBody>
      </p:sp>
      <p:graphicFrame>
        <p:nvGraphicFramePr>
          <p:cNvPr id="7" name="Object 3">
            <a:extLst>
              <a:ext uri="{FF2B5EF4-FFF2-40B4-BE49-F238E27FC236}">
                <a16:creationId xmlns:a16="http://schemas.microsoft.com/office/drawing/2014/main" id="{05734491-17EE-4A1D-AAF4-CF82A026F181}"/>
              </a:ext>
            </a:extLst>
          </p:cNvPr>
          <p:cNvGraphicFramePr>
            <a:graphicFrameLocks noChangeAspect="1"/>
          </p:cNvGraphicFramePr>
          <p:nvPr>
            <p:extLst>
              <p:ext uri="{D42A27DB-BD31-4B8C-83A1-F6EECF244321}">
                <p14:modId xmlns:p14="http://schemas.microsoft.com/office/powerpoint/2010/main" val="3514667227"/>
              </p:ext>
            </p:extLst>
          </p:nvPr>
        </p:nvGraphicFramePr>
        <p:xfrm>
          <a:off x="4572000" y="803261"/>
          <a:ext cx="2000264" cy="1575965"/>
        </p:xfrm>
        <a:graphic>
          <a:graphicData uri="http://schemas.openxmlformats.org/presentationml/2006/ole">
            <mc:AlternateContent xmlns:mc="http://schemas.openxmlformats.org/markup-compatibility/2006">
              <mc:Choice xmlns:v="urn:schemas-microsoft-com:vml" Requires="v">
                <p:oleObj r:id="rId2" imgW="1257300" imgH="990600" progId="">
                  <p:embed/>
                </p:oleObj>
              </mc:Choice>
              <mc:Fallback>
                <p:oleObj r:id="rId2" imgW="1257300" imgH="990600" progId="">
                  <p:embed/>
                  <p:pic>
                    <p:nvPicPr>
                      <p:cNvPr id="2051"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803261"/>
                        <a:ext cx="2000264" cy="1575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5">
            <a:extLst>
              <a:ext uri="{FF2B5EF4-FFF2-40B4-BE49-F238E27FC236}">
                <a16:creationId xmlns:a16="http://schemas.microsoft.com/office/drawing/2014/main" id="{8B34E30E-A04B-4B3A-9866-896244AA4BAB}"/>
              </a:ext>
            </a:extLst>
          </p:cNvPr>
          <p:cNvGraphicFramePr>
            <a:graphicFrameLocks noChangeAspect="1"/>
          </p:cNvGraphicFramePr>
          <p:nvPr>
            <p:extLst>
              <p:ext uri="{D42A27DB-BD31-4B8C-83A1-F6EECF244321}">
                <p14:modId xmlns:p14="http://schemas.microsoft.com/office/powerpoint/2010/main" val="2873460646"/>
              </p:ext>
            </p:extLst>
          </p:nvPr>
        </p:nvGraphicFramePr>
        <p:xfrm>
          <a:off x="6732240" y="781226"/>
          <a:ext cx="2176111" cy="1571636"/>
        </p:xfrm>
        <a:graphic>
          <a:graphicData uri="http://schemas.openxmlformats.org/presentationml/2006/ole">
            <mc:AlternateContent xmlns:mc="http://schemas.openxmlformats.org/markup-compatibility/2006">
              <mc:Choice xmlns:v="urn:schemas-microsoft-com:vml" Requires="v">
                <p:oleObj r:id="rId4" imgW="1371600" imgH="990600" progId="">
                  <p:embed/>
                </p:oleObj>
              </mc:Choice>
              <mc:Fallback>
                <p:oleObj r:id="rId4" imgW="1371600" imgH="990600" progId="">
                  <p:embed/>
                  <p:pic>
                    <p:nvPicPr>
                      <p:cNvPr id="205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240" y="781226"/>
                        <a:ext cx="2176111" cy="15716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9"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438" name="Rectangle 1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437" name="AutoShape 125"/>
          <p:cNvSpPr>
            <a:spLocks noChangeAspect="1" noChangeArrowheads="1" noTextEdit="1"/>
          </p:cNvSpPr>
          <p:nvPr/>
        </p:nvSpPr>
        <p:spPr bwMode="auto">
          <a:xfrm>
            <a:off x="2285984" y="3500438"/>
            <a:ext cx="2682558" cy="2747328"/>
          </a:xfrm>
          <a:prstGeom prst="rect">
            <a:avLst/>
          </a:prstGeom>
          <a:noFill/>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3436" name="Oval 124"/>
          <p:cNvSpPr>
            <a:spLocks noChangeArrowheads="1"/>
          </p:cNvSpPr>
          <p:nvPr/>
        </p:nvSpPr>
        <p:spPr bwMode="auto">
          <a:xfrm>
            <a:off x="3548428" y="3679705"/>
            <a:ext cx="336940" cy="36717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3435" name="Oval 123"/>
          <p:cNvSpPr>
            <a:spLocks noChangeArrowheads="1"/>
          </p:cNvSpPr>
          <p:nvPr/>
        </p:nvSpPr>
        <p:spPr bwMode="auto">
          <a:xfrm>
            <a:off x="3548428" y="5719683"/>
            <a:ext cx="336940" cy="36717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3434" name="Oval 122"/>
          <p:cNvSpPr>
            <a:spLocks noChangeArrowheads="1"/>
          </p:cNvSpPr>
          <p:nvPr/>
        </p:nvSpPr>
        <p:spPr bwMode="auto">
          <a:xfrm>
            <a:off x="2614284" y="4738032"/>
            <a:ext cx="336940" cy="367174"/>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3433" name="Oval 121"/>
          <p:cNvSpPr>
            <a:spLocks noChangeArrowheads="1"/>
          </p:cNvSpPr>
          <p:nvPr/>
        </p:nvSpPr>
        <p:spPr bwMode="auto">
          <a:xfrm>
            <a:off x="3548428" y="4738032"/>
            <a:ext cx="336940" cy="36717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3432" name="Oval 120"/>
          <p:cNvSpPr>
            <a:spLocks noChangeArrowheads="1"/>
          </p:cNvSpPr>
          <p:nvPr/>
        </p:nvSpPr>
        <p:spPr bwMode="auto">
          <a:xfrm>
            <a:off x="4538728" y="4738032"/>
            <a:ext cx="336940" cy="36717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3431" name="AutoShape 119"/>
          <p:cNvSpPr>
            <a:spLocks noChangeShapeType="1"/>
          </p:cNvSpPr>
          <p:nvPr/>
        </p:nvSpPr>
        <p:spPr bwMode="auto">
          <a:xfrm flipV="1">
            <a:off x="2856576" y="3946697"/>
            <a:ext cx="715997" cy="820743"/>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430" name="AutoShape 118"/>
          <p:cNvSpPr>
            <a:spLocks noChangeShapeType="1"/>
          </p:cNvSpPr>
          <p:nvPr/>
        </p:nvSpPr>
        <p:spPr bwMode="auto">
          <a:xfrm>
            <a:off x="2940811" y="4921619"/>
            <a:ext cx="612323" cy="1080"/>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429" name="Oval 117"/>
          <p:cNvSpPr>
            <a:spLocks noChangeArrowheads="1"/>
          </p:cNvSpPr>
          <p:nvPr/>
        </p:nvSpPr>
        <p:spPr bwMode="auto">
          <a:xfrm>
            <a:off x="4538728" y="3679705"/>
            <a:ext cx="336940" cy="36717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3428" name="AutoShape 116"/>
          <p:cNvSpPr>
            <a:spLocks noChangeShapeType="1"/>
          </p:cNvSpPr>
          <p:nvPr/>
        </p:nvSpPr>
        <p:spPr bwMode="auto">
          <a:xfrm>
            <a:off x="3874955" y="3867169"/>
            <a:ext cx="673879" cy="1080"/>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427" name="AutoShape 115"/>
          <p:cNvSpPr>
            <a:spLocks noChangeShapeType="1"/>
          </p:cNvSpPr>
          <p:nvPr/>
        </p:nvSpPr>
        <p:spPr bwMode="auto">
          <a:xfrm flipV="1">
            <a:off x="3805546" y="3987061"/>
            <a:ext cx="784033" cy="826142"/>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426" name="AutoShape 114"/>
          <p:cNvSpPr>
            <a:spLocks noChangeShapeType="1"/>
          </p:cNvSpPr>
          <p:nvPr/>
        </p:nvSpPr>
        <p:spPr bwMode="auto">
          <a:xfrm>
            <a:off x="3716898" y="5105206"/>
            <a:ext cx="1080" cy="614477"/>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425" name="AutoShape 113"/>
          <p:cNvSpPr>
            <a:spLocks noChangeShapeType="1"/>
          </p:cNvSpPr>
          <p:nvPr/>
        </p:nvSpPr>
        <p:spPr bwMode="auto">
          <a:xfrm>
            <a:off x="3874068" y="4921619"/>
            <a:ext cx="673879" cy="1080"/>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424" name="AutoShape 112"/>
          <p:cNvSpPr>
            <a:spLocks noChangeShapeType="1"/>
          </p:cNvSpPr>
          <p:nvPr/>
        </p:nvSpPr>
        <p:spPr bwMode="auto">
          <a:xfrm flipV="1">
            <a:off x="3821401" y="5030498"/>
            <a:ext cx="755954" cy="752707"/>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423" name="Freeform 111"/>
          <p:cNvSpPr>
            <a:spLocks/>
          </p:cNvSpPr>
          <p:nvPr/>
        </p:nvSpPr>
        <p:spPr bwMode="auto">
          <a:xfrm>
            <a:off x="2294623" y="3509077"/>
            <a:ext cx="2657720" cy="1442779"/>
          </a:xfrm>
          <a:custGeom>
            <a:avLst/>
            <a:gdLst/>
            <a:ahLst/>
            <a:cxnLst>
              <a:cxn ang="0">
                <a:pos x="0" y="1308"/>
              </a:cxn>
              <a:cxn ang="0">
                <a:pos x="187" y="1308"/>
              </a:cxn>
              <a:cxn ang="0">
                <a:pos x="234" y="1138"/>
              </a:cxn>
              <a:cxn ang="0">
                <a:pos x="383" y="1042"/>
              </a:cxn>
              <a:cxn ang="0">
                <a:pos x="562" y="986"/>
              </a:cxn>
              <a:cxn ang="0">
                <a:pos x="954" y="556"/>
              </a:cxn>
              <a:cxn ang="0">
                <a:pos x="1056" y="328"/>
              </a:cxn>
              <a:cxn ang="0">
                <a:pos x="1234" y="41"/>
              </a:cxn>
              <a:cxn ang="0">
                <a:pos x="1468" y="79"/>
              </a:cxn>
              <a:cxn ang="0">
                <a:pos x="1692" y="228"/>
              </a:cxn>
              <a:cxn ang="0">
                <a:pos x="2001" y="210"/>
              </a:cxn>
              <a:cxn ang="0">
                <a:pos x="2197" y="41"/>
              </a:cxn>
              <a:cxn ang="0">
                <a:pos x="2390" y="107"/>
              </a:cxn>
              <a:cxn ang="0">
                <a:pos x="2450" y="406"/>
              </a:cxn>
              <a:cxn ang="0">
                <a:pos x="2321" y="580"/>
              </a:cxn>
            </a:cxnLst>
            <a:rect l="0" t="0" r="r" b="b"/>
            <a:pathLst>
              <a:path w="2461" h="1336">
                <a:moveTo>
                  <a:pt x="0" y="1308"/>
                </a:moveTo>
                <a:cubicBezTo>
                  <a:pt x="74" y="1322"/>
                  <a:pt x="148" y="1336"/>
                  <a:pt x="187" y="1308"/>
                </a:cubicBezTo>
                <a:cubicBezTo>
                  <a:pt x="226" y="1280"/>
                  <a:pt x="201" y="1182"/>
                  <a:pt x="234" y="1138"/>
                </a:cubicBezTo>
                <a:cubicBezTo>
                  <a:pt x="267" y="1094"/>
                  <a:pt x="328" y="1067"/>
                  <a:pt x="383" y="1042"/>
                </a:cubicBezTo>
                <a:cubicBezTo>
                  <a:pt x="438" y="1017"/>
                  <a:pt x="467" y="1067"/>
                  <a:pt x="562" y="986"/>
                </a:cubicBezTo>
                <a:cubicBezTo>
                  <a:pt x="657" y="905"/>
                  <a:pt x="872" y="666"/>
                  <a:pt x="954" y="556"/>
                </a:cubicBezTo>
                <a:cubicBezTo>
                  <a:pt x="1036" y="446"/>
                  <a:pt x="1009" y="414"/>
                  <a:pt x="1056" y="328"/>
                </a:cubicBezTo>
                <a:cubicBezTo>
                  <a:pt x="1103" y="242"/>
                  <a:pt x="1165" y="82"/>
                  <a:pt x="1234" y="41"/>
                </a:cubicBezTo>
                <a:cubicBezTo>
                  <a:pt x="1303" y="0"/>
                  <a:pt x="1392" y="48"/>
                  <a:pt x="1468" y="79"/>
                </a:cubicBezTo>
                <a:cubicBezTo>
                  <a:pt x="1544" y="110"/>
                  <a:pt x="1603" y="206"/>
                  <a:pt x="1692" y="228"/>
                </a:cubicBezTo>
                <a:cubicBezTo>
                  <a:pt x="1781" y="250"/>
                  <a:pt x="1917" y="241"/>
                  <a:pt x="2001" y="210"/>
                </a:cubicBezTo>
                <a:cubicBezTo>
                  <a:pt x="2085" y="179"/>
                  <a:pt x="2132" y="58"/>
                  <a:pt x="2197" y="41"/>
                </a:cubicBezTo>
                <a:cubicBezTo>
                  <a:pt x="2262" y="24"/>
                  <a:pt x="2348" y="46"/>
                  <a:pt x="2390" y="107"/>
                </a:cubicBezTo>
                <a:cubicBezTo>
                  <a:pt x="2432" y="168"/>
                  <a:pt x="2461" y="327"/>
                  <a:pt x="2450" y="406"/>
                </a:cubicBezTo>
                <a:cubicBezTo>
                  <a:pt x="2439" y="485"/>
                  <a:pt x="2348" y="544"/>
                  <a:pt x="2321" y="580"/>
                </a:cubicBezTo>
              </a:path>
            </a:pathLst>
          </a:custGeom>
          <a:noFill/>
          <a:ln w="2857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422" name="Freeform 110"/>
          <p:cNvSpPr>
            <a:spLocks/>
          </p:cNvSpPr>
          <p:nvPr/>
        </p:nvSpPr>
        <p:spPr bwMode="auto">
          <a:xfrm>
            <a:off x="3047338" y="3979924"/>
            <a:ext cx="1751654" cy="811023"/>
          </a:xfrm>
          <a:custGeom>
            <a:avLst/>
            <a:gdLst/>
            <a:ahLst/>
            <a:cxnLst>
              <a:cxn ang="0">
                <a:pos x="1622" y="148"/>
              </a:cxn>
              <a:cxn ang="0">
                <a:pos x="1409" y="157"/>
              </a:cxn>
              <a:cxn ang="0">
                <a:pos x="1211" y="17"/>
              </a:cxn>
              <a:cxn ang="0">
                <a:pos x="840" y="57"/>
              </a:cxn>
              <a:cxn ang="0">
                <a:pos x="622" y="157"/>
              </a:cxn>
              <a:cxn ang="0">
                <a:pos x="446" y="185"/>
              </a:cxn>
              <a:cxn ang="0">
                <a:pos x="0" y="751"/>
              </a:cxn>
            </a:cxnLst>
            <a:rect l="0" t="0" r="r" b="b"/>
            <a:pathLst>
              <a:path w="1622" h="751">
                <a:moveTo>
                  <a:pt x="1622" y="148"/>
                </a:moveTo>
                <a:cubicBezTo>
                  <a:pt x="1587" y="148"/>
                  <a:pt x="1477" y="179"/>
                  <a:pt x="1409" y="157"/>
                </a:cubicBezTo>
                <a:cubicBezTo>
                  <a:pt x="1341" y="135"/>
                  <a:pt x="1306" y="34"/>
                  <a:pt x="1211" y="17"/>
                </a:cubicBezTo>
                <a:cubicBezTo>
                  <a:pt x="1116" y="0"/>
                  <a:pt x="938" y="34"/>
                  <a:pt x="840" y="57"/>
                </a:cubicBezTo>
                <a:cubicBezTo>
                  <a:pt x="742" y="80"/>
                  <a:pt x="688" y="136"/>
                  <a:pt x="622" y="157"/>
                </a:cubicBezTo>
                <a:cubicBezTo>
                  <a:pt x="556" y="178"/>
                  <a:pt x="550" y="86"/>
                  <a:pt x="446" y="185"/>
                </a:cubicBezTo>
                <a:cubicBezTo>
                  <a:pt x="342" y="284"/>
                  <a:pt x="93" y="633"/>
                  <a:pt x="0" y="751"/>
                </a:cubicBezTo>
              </a:path>
            </a:pathLst>
          </a:custGeom>
          <a:noFill/>
          <a:ln w="28575">
            <a:solidFill>
              <a:srgbClr val="FF0000"/>
            </a:solidFill>
            <a:prstDash val="dash"/>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421" name="AutoShape 109"/>
          <p:cNvSpPr>
            <a:spLocks noChangeShapeType="1"/>
          </p:cNvSpPr>
          <p:nvPr/>
        </p:nvSpPr>
        <p:spPr bwMode="auto">
          <a:xfrm flipH="1" flipV="1">
            <a:off x="2428535" y="4798507"/>
            <a:ext cx="192228" cy="49677"/>
          </a:xfrm>
          <a:prstGeom prst="straightConnector1">
            <a:avLst/>
          </a:prstGeom>
          <a:noFill/>
          <a:ln w="38100">
            <a:solidFill>
              <a:srgbClr val="0099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420" name="AutoShape 108"/>
          <p:cNvSpPr>
            <a:spLocks noChangeShapeType="1"/>
          </p:cNvSpPr>
          <p:nvPr/>
        </p:nvSpPr>
        <p:spPr bwMode="auto">
          <a:xfrm flipH="1" flipV="1">
            <a:off x="3377798" y="3745581"/>
            <a:ext cx="192228" cy="49677"/>
          </a:xfrm>
          <a:prstGeom prst="straightConnector1">
            <a:avLst/>
          </a:prstGeom>
          <a:noFill/>
          <a:ln w="38100">
            <a:solidFill>
              <a:srgbClr val="0099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419" name="AutoShape 107"/>
          <p:cNvSpPr>
            <a:spLocks noChangeShapeType="1"/>
          </p:cNvSpPr>
          <p:nvPr/>
        </p:nvSpPr>
        <p:spPr bwMode="auto">
          <a:xfrm flipH="1" flipV="1">
            <a:off x="4469612" y="3547955"/>
            <a:ext cx="128512" cy="170628"/>
          </a:xfrm>
          <a:prstGeom prst="straightConnector1">
            <a:avLst/>
          </a:prstGeom>
          <a:noFill/>
          <a:ln w="38100">
            <a:solidFill>
              <a:srgbClr val="0099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418" name="AutoShape 106"/>
          <p:cNvSpPr>
            <a:spLocks noChangeShapeType="1"/>
          </p:cNvSpPr>
          <p:nvPr/>
        </p:nvSpPr>
        <p:spPr bwMode="auto">
          <a:xfrm flipH="1" flipV="1">
            <a:off x="4815191" y="5066329"/>
            <a:ext cx="128512" cy="231104"/>
          </a:xfrm>
          <a:prstGeom prst="straightConnector1">
            <a:avLst/>
          </a:prstGeom>
          <a:noFill/>
          <a:ln w="38100">
            <a:solidFill>
              <a:srgbClr val="0099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417" name="AutoShape 105"/>
          <p:cNvSpPr>
            <a:spLocks noChangeShapeType="1"/>
          </p:cNvSpPr>
          <p:nvPr/>
        </p:nvSpPr>
        <p:spPr bwMode="auto">
          <a:xfrm>
            <a:off x="3715818" y="4483169"/>
            <a:ext cx="1080" cy="251622"/>
          </a:xfrm>
          <a:prstGeom prst="straightConnector1">
            <a:avLst/>
          </a:prstGeom>
          <a:noFill/>
          <a:ln w="38100">
            <a:solidFill>
              <a:srgbClr val="0099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416" name="AutoShape 104"/>
          <p:cNvSpPr>
            <a:spLocks noChangeShapeType="1"/>
          </p:cNvSpPr>
          <p:nvPr/>
        </p:nvSpPr>
        <p:spPr bwMode="auto">
          <a:xfrm flipH="1" flipV="1">
            <a:off x="3843250" y="6045820"/>
            <a:ext cx="129592" cy="177108"/>
          </a:xfrm>
          <a:prstGeom prst="straightConnector1">
            <a:avLst/>
          </a:prstGeom>
          <a:noFill/>
          <a:ln w="38100">
            <a:solidFill>
              <a:srgbClr val="0099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415" name="Freeform 103"/>
          <p:cNvSpPr>
            <a:spLocks/>
          </p:cNvSpPr>
          <p:nvPr/>
        </p:nvSpPr>
        <p:spPr bwMode="auto">
          <a:xfrm>
            <a:off x="2294623" y="4989654"/>
            <a:ext cx="1149051" cy="181427"/>
          </a:xfrm>
          <a:custGeom>
            <a:avLst/>
            <a:gdLst/>
            <a:ahLst/>
            <a:cxnLst>
              <a:cxn ang="0">
                <a:pos x="1064" y="29"/>
              </a:cxn>
              <a:cxn ang="0">
                <a:pos x="767" y="15"/>
              </a:cxn>
              <a:cxn ang="0">
                <a:pos x="627" y="121"/>
              </a:cxn>
              <a:cxn ang="0">
                <a:pos x="405" y="158"/>
              </a:cxn>
              <a:cxn ang="0">
                <a:pos x="210" y="60"/>
              </a:cxn>
              <a:cxn ang="0">
                <a:pos x="0" y="67"/>
              </a:cxn>
            </a:cxnLst>
            <a:rect l="0" t="0" r="r" b="b"/>
            <a:pathLst>
              <a:path w="1064" h="168">
                <a:moveTo>
                  <a:pt x="1064" y="29"/>
                </a:moveTo>
                <a:cubicBezTo>
                  <a:pt x="952" y="14"/>
                  <a:pt x="840" y="0"/>
                  <a:pt x="767" y="15"/>
                </a:cubicBezTo>
                <a:cubicBezTo>
                  <a:pt x="694" y="30"/>
                  <a:pt x="687" y="97"/>
                  <a:pt x="627" y="121"/>
                </a:cubicBezTo>
                <a:cubicBezTo>
                  <a:pt x="567" y="145"/>
                  <a:pt x="474" y="168"/>
                  <a:pt x="405" y="158"/>
                </a:cubicBezTo>
                <a:cubicBezTo>
                  <a:pt x="336" y="148"/>
                  <a:pt x="277" y="75"/>
                  <a:pt x="210" y="60"/>
                </a:cubicBezTo>
                <a:cubicBezTo>
                  <a:pt x="143" y="45"/>
                  <a:pt x="44" y="66"/>
                  <a:pt x="0" y="67"/>
                </a:cubicBezTo>
              </a:path>
            </a:pathLst>
          </a:custGeom>
          <a:noFill/>
          <a:ln w="28575">
            <a:solidFill>
              <a:srgbClr val="FF0000"/>
            </a:solidFill>
            <a:prstDash val="dash"/>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414" name="Freeform 102"/>
          <p:cNvSpPr>
            <a:spLocks/>
          </p:cNvSpPr>
          <p:nvPr/>
        </p:nvSpPr>
        <p:spPr bwMode="auto">
          <a:xfrm>
            <a:off x="3047338" y="4624639"/>
            <a:ext cx="1905005" cy="609077"/>
          </a:xfrm>
          <a:custGeom>
            <a:avLst/>
            <a:gdLst/>
            <a:ahLst/>
            <a:cxnLst>
              <a:cxn ang="0">
                <a:pos x="0" y="161"/>
              </a:cxn>
              <a:cxn ang="0">
                <a:pos x="342" y="167"/>
              </a:cxn>
              <a:cxn ang="0">
                <a:pos x="484" y="102"/>
              </a:cxn>
              <a:cxn ang="0">
                <a:pos x="627" y="9"/>
              </a:cxn>
              <a:cxn ang="0">
                <a:pos x="762" y="69"/>
              </a:cxn>
              <a:cxn ang="0">
                <a:pos x="873" y="161"/>
              </a:cxn>
              <a:cxn ang="0">
                <a:pos x="1317" y="161"/>
              </a:cxn>
              <a:cxn ang="0">
                <a:pos x="1519" y="4"/>
              </a:cxn>
              <a:cxn ang="0">
                <a:pos x="1730" y="137"/>
              </a:cxn>
              <a:cxn ang="0">
                <a:pos x="1722" y="444"/>
              </a:cxn>
              <a:cxn ang="0">
                <a:pos x="1520" y="564"/>
              </a:cxn>
              <a:cxn ang="0">
                <a:pos x="1317" y="445"/>
              </a:cxn>
              <a:cxn ang="0">
                <a:pos x="1253" y="405"/>
              </a:cxn>
            </a:cxnLst>
            <a:rect l="0" t="0" r="r" b="b"/>
            <a:pathLst>
              <a:path w="1764" h="564">
                <a:moveTo>
                  <a:pt x="0" y="161"/>
                </a:moveTo>
                <a:cubicBezTo>
                  <a:pt x="57" y="162"/>
                  <a:pt x="261" y="177"/>
                  <a:pt x="342" y="167"/>
                </a:cubicBezTo>
                <a:cubicBezTo>
                  <a:pt x="423" y="157"/>
                  <a:pt x="436" y="128"/>
                  <a:pt x="484" y="102"/>
                </a:cubicBezTo>
                <a:cubicBezTo>
                  <a:pt x="532" y="76"/>
                  <a:pt x="581" y="14"/>
                  <a:pt x="627" y="9"/>
                </a:cubicBezTo>
                <a:cubicBezTo>
                  <a:pt x="673" y="4"/>
                  <a:pt x="721" y="44"/>
                  <a:pt x="762" y="69"/>
                </a:cubicBezTo>
                <a:cubicBezTo>
                  <a:pt x="803" y="94"/>
                  <a:pt x="781" y="146"/>
                  <a:pt x="873" y="161"/>
                </a:cubicBezTo>
                <a:cubicBezTo>
                  <a:pt x="965" y="176"/>
                  <a:pt x="1209" y="187"/>
                  <a:pt x="1317" y="161"/>
                </a:cubicBezTo>
                <a:cubicBezTo>
                  <a:pt x="1425" y="135"/>
                  <a:pt x="1450" y="8"/>
                  <a:pt x="1519" y="4"/>
                </a:cubicBezTo>
                <a:cubicBezTo>
                  <a:pt x="1588" y="0"/>
                  <a:pt x="1696" y="64"/>
                  <a:pt x="1730" y="137"/>
                </a:cubicBezTo>
                <a:cubicBezTo>
                  <a:pt x="1764" y="210"/>
                  <a:pt x="1757" y="373"/>
                  <a:pt x="1722" y="444"/>
                </a:cubicBezTo>
                <a:cubicBezTo>
                  <a:pt x="1687" y="515"/>
                  <a:pt x="1587" y="564"/>
                  <a:pt x="1520" y="564"/>
                </a:cubicBezTo>
                <a:cubicBezTo>
                  <a:pt x="1453" y="564"/>
                  <a:pt x="1361" y="471"/>
                  <a:pt x="1317" y="445"/>
                </a:cubicBezTo>
                <a:cubicBezTo>
                  <a:pt x="1273" y="419"/>
                  <a:pt x="1266" y="413"/>
                  <a:pt x="1253" y="405"/>
                </a:cubicBezTo>
              </a:path>
            </a:pathLst>
          </a:custGeom>
          <a:noFill/>
          <a:ln w="2857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413" name="AutoShape 101"/>
          <p:cNvSpPr>
            <a:spLocks noChangeShapeType="1"/>
          </p:cNvSpPr>
          <p:nvPr/>
        </p:nvSpPr>
        <p:spPr bwMode="auto">
          <a:xfrm>
            <a:off x="3969602" y="5039330"/>
            <a:ext cx="403896" cy="1080"/>
          </a:xfrm>
          <a:prstGeom prst="straightConnector1">
            <a:avLst/>
          </a:prstGeom>
          <a:noFill/>
          <a:ln w="28575">
            <a:solidFill>
              <a:srgbClr val="FF0000"/>
            </a:solidFill>
            <a:prstDash val="dash"/>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412" name="Freeform 100"/>
          <p:cNvSpPr>
            <a:spLocks/>
          </p:cNvSpPr>
          <p:nvPr/>
        </p:nvSpPr>
        <p:spPr bwMode="auto">
          <a:xfrm>
            <a:off x="3473912" y="5041490"/>
            <a:ext cx="494610" cy="1163079"/>
          </a:xfrm>
          <a:custGeom>
            <a:avLst/>
            <a:gdLst/>
            <a:ahLst/>
            <a:cxnLst>
              <a:cxn ang="0">
                <a:pos x="443" y="0"/>
              </a:cxn>
              <a:cxn ang="0">
                <a:pos x="327" y="166"/>
              </a:cxn>
              <a:cxn ang="0">
                <a:pos x="331" y="463"/>
              </a:cxn>
              <a:cxn ang="0">
                <a:pos x="368" y="576"/>
              </a:cxn>
              <a:cxn ang="0">
                <a:pos x="443" y="876"/>
              </a:cxn>
              <a:cxn ang="0">
                <a:pos x="278" y="1048"/>
              </a:cxn>
              <a:cxn ang="0">
                <a:pos x="158" y="1048"/>
              </a:cxn>
              <a:cxn ang="0">
                <a:pos x="38" y="966"/>
              </a:cxn>
              <a:cxn ang="0">
                <a:pos x="0" y="823"/>
              </a:cxn>
            </a:cxnLst>
            <a:rect l="0" t="0" r="r" b="b"/>
            <a:pathLst>
              <a:path w="458" h="1077">
                <a:moveTo>
                  <a:pt x="443" y="0"/>
                </a:moveTo>
                <a:cubicBezTo>
                  <a:pt x="394" y="38"/>
                  <a:pt x="346" y="89"/>
                  <a:pt x="327" y="166"/>
                </a:cubicBezTo>
                <a:cubicBezTo>
                  <a:pt x="308" y="243"/>
                  <a:pt x="324" y="395"/>
                  <a:pt x="331" y="463"/>
                </a:cubicBezTo>
                <a:cubicBezTo>
                  <a:pt x="338" y="531"/>
                  <a:pt x="349" y="507"/>
                  <a:pt x="368" y="576"/>
                </a:cubicBezTo>
                <a:cubicBezTo>
                  <a:pt x="387" y="645"/>
                  <a:pt x="458" y="797"/>
                  <a:pt x="443" y="876"/>
                </a:cubicBezTo>
                <a:cubicBezTo>
                  <a:pt x="428" y="955"/>
                  <a:pt x="326" y="1019"/>
                  <a:pt x="278" y="1048"/>
                </a:cubicBezTo>
                <a:cubicBezTo>
                  <a:pt x="230" y="1077"/>
                  <a:pt x="198" y="1062"/>
                  <a:pt x="158" y="1048"/>
                </a:cubicBezTo>
                <a:cubicBezTo>
                  <a:pt x="118" y="1034"/>
                  <a:pt x="64" y="1003"/>
                  <a:pt x="38" y="966"/>
                </a:cubicBezTo>
                <a:cubicBezTo>
                  <a:pt x="12" y="929"/>
                  <a:pt x="8" y="853"/>
                  <a:pt x="0" y="823"/>
                </a:cubicBezTo>
              </a:path>
            </a:pathLst>
          </a:custGeom>
          <a:noFill/>
          <a:ln w="2857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411" name="Freeform 99"/>
          <p:cNvSpPr>
            <a:spLocks/>
          </p:cNvSpPr>
          <p:nvPr/>
        </p:nvSpPr>
        <p:spPr bwMode="auto">
          <a:xfrm>
            <a:off x="3469593" y="5023132"/>
            <a:ext cx="117713" cy="888778"/>
          </a:xfrm>
          <a:custGeom>
            <a:avLst/>
            <a:gdLst/>
            <a:ahLst/>
            <a:cxnLst>
              <a:cxn ang="0">
                <a:pos x="0" y="823"/>
              </a:cxn>
              <a:cxn ang="0">
                <a:pos x="67" y="524"/>
              </a:cxn>
              <a:cxn ang="0">
                <a:pos x="89" y="419"/>
              </a:cxn>
              <a:cxn ang="0">
                <a:pos x="109" y="166"/>
              </a:cxn>
              <a:cxn ang="0">
                <a:pos x="89" y="76"/>
              </a:cxn>
              <a:cxn ang="0">
                <a:pos x="16" y="0"/>
              </a:cxn>
            </a:cxnLst>
            <a:rect l="0" t="0" r="r" b="b"/>
            <a:pathLst>
              <a:path w="109" h="823">
                <a:moveTo>
                  <a:pt x="0" y="823"/>
                </a:moveTo>
                <a:cubicBezTo>
                  <a:pt x="11" y="773"/>
                  <a:pt x="52" y="591"/>
                  <a:pt x="67" y="524"/>
                </a:cubicBezTo>
                <a:cubicBezTo>
                  <a:pt x="82" y="457"/>
                  <a:pt x="82" y="479"/>
                  <a:pt x="89" y="419"/>
                </a:cubicBezTo>
                <a:cubicBezTo>
                  <a:pt x="96" y="359"/>
                  <a:pt x="109" y="223"/>
                  <a:pt x="109" y="166"/>
                </a:cubicBezTo>
                <a:cubicBezTo>
                  <a:pt x="109" y="109"/>
                  <a:pt x="105" y="104"/>
                  <a:pt x="89" y="76"/>
                </a:cubicBezTo>
                <a:cubicBezTo>
                  <a:pt x="73" y="48"/>
                  <a:pt x="44" y="24"/>
                  <a:pt x="16" y="0"/>
                </a:cubicBezTo>
              </a:path>
            </a:pathLst>
          </a:custGeom>
          <a:noFill/>
          <a:ln w="28575">
            <a:solidFill>
              <a:srgbClr val="FF0000"/>
            </a:solidFill>
            <a:prstDash val="dash"/>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grpSp>
        <p:nvGrpSpPr>
          <p:cNvPr id="2" name="组合 1">
            <a:extLst>
              <a:ext uri="{FF2B5EF4-FFF2-40B4-BE49-F238E27FC236}">
                <a16:creationId xmlns:a16="http://schemas.microsoft.com/office/drawing/2014/main" id="{9465FCC9-E184-44A8-89B7-460A2160866B}"/>
              </a:ext>
            </a:extLst>
          </p:cNvPr>
          <p:cNvGrpSpPr/>
          <p:nvPr/>
        </p:nvGrpSpPr>
        <p:grpSpPr>
          <a:xfrm>
            <a:off x="1000100" y="686831"/>
            <a:ext cx="1762089" cy="1796906"/>
            <a:chOff x="1000100" y="686831"/>
            <a:chExt cx="1762089" cy="1796906"/>
          </a:xfrm>
        </p:grpSpPr>
        <p:sp>
          <p:nvSpPr>
            <p:cNvPr id="13367" name="Oval 55"/>
            <p:cNvSpPr>
              <a:spLocks noChangeArrowheads="1"/>
            </p:cNvSpPr>
            <p:nvPr/>
          </p:nvSpPr>
          <p:spPr bwMode="auto">
            <a:xfrm>
              <a:off x="1647655" y="686831"/>
              <a:ext cx="302905" cy="33006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3366" name="Oval 54"/>
            <p:cNvSpPr>
              <a:spLocks noChangeArrowheads="1"/>
            </p:cNvSpPr>
            <p:nvPr/>
          </p:nvSpPr>
          <p:spPr bwMode="auto">
            <a:xfrm>
              <a:off x="1647655" y="2153673"/>
              <a:ext cx="302905" cy="33006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4</a:t>
              </a:r>
            </a:p>
          </p:txBody>
        </p:sp>
        <p:sp>
          <p:nvSpPr>
            <p:cNvPr id="13365" name="Oval 53"/>
            <p:cNvSpPr>
              <a:spLocks noChangeArrowheads="1"/>
            </p:cNvSpPr>
            <p:nvPr/>
          </p:nvSpPr>
          <p:spPr bwMode="auto">
            <a:xfrm>
              <a:off x="1000100" y="1419767"/>
              <a:ext cx="302905" cy="33006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3364" name="Oval 52"/>
            <p:cNvSpPr>
              <a:spLocks noChangeArrowheads="1"/>
            </p:cNvSpPr>
            <p:nvPr/>
          </p:nvSpPr>
          <p:spPr bwMode="auto">
            <a:xfrm>
              <a:off x="1647655" y="1419767"/>
              <a:ext cx="302905" cy="33006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3363" name="Oval 51"/>
            <p:cNvSpPr>
              <a:spLocks noChangeArrowheads="1"/>
            </p:cNvSpPr>
            <p:nvPr/>
          </p:nvSpPr>
          <p:spPr bwMode="auto">
            <a:xfrm>
              <a:off x="2459284" y="1419767"/>
              <a:ext cx="302905" cy="33006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3</a:t>
              </a:r>
            </a:p>
          </p:txBody>
        </p:sp>
        <p:sp>
          <p:nvSpPr>
            <p:cNvPr id="13362" name="AutoShape 50"/>
            <p:cNvSpPr>
              <a:spLocks noChangeShapeType="1"/>
            </p:cNvSpPr>
            <p:nvPr/>
          </p:nvSpPr>
          <p:spPr bwMode="auto">
            <a:xfrm flipV="1">
              <a:off x="1258345" y="968356"/>
              <a:ext cx="433969" cy="499950"/>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361" name="AutoShape 49"/>
            <p:cNvSpPr>
              <a:spLocks noChangeShapeType="1"/>
            </p:cNvSpPr>
            <p:nvPr/>
          </p:nvSpPr>
          <p:spPr bwMode="auto">
            <a:xfrm>
              <a:off x="1303004" y="1585769"/>
              <a:ext cx="344651" cy="971"/>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360" name="Oval 48"/>
            <p:cNvSpPr>
              <a:spLocks noChangeArrowheads="1"/>
            </p:cNvSpPr>
            <p:nvPr/>
          </p:nvSpPr>
          <p:spPr bwMode="auto">
            <a:xfrm>
              <a:off x="2459284" y="686831"/>
              <a:ext cx="302905" cy="33006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3359" name="AutoShape 47"/>
            <p:cNvSpPr>
              <a:spLocks noChangeShapeType="1"/>
            </p:cNvSpPr>
            <p:nvPr/>
          </p:nvSpPr>
          <p:spPr bwMode="auto">
            <a:xfrm>
              <a:off x="1950560" y="852833"/>
              <a:ext cx="508724" cy="971"/>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358" name="AutoShape 46"/>
            <p:cNvSpPr>
              <a:spLocks noChangeShapeType="1"/>
            </p:cNvSpPr>
            <p:nvPr/>
          </p:nvSpPr>
          <p:spPr bwMode="auto">
            <a:xfrm flipV="1">
              <a:off x="1905901" y="968356"/>
              <a:ext cx="598042" cy="499950"/>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357" name="AutoShape 45"/>
            <p:cNvSpPr>
              <a:spLocks noChangeShapeType="1"/>
            </p:cNvSpPr>
            <p:nvPr/>
          </p:nvSpPr>
          <p:spPr bwMode="auto">
            <a:xfrm>
              <a:off x="1799108" y="1749831"/>
              <a:ext cx="971" cy="403843"/>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356" name="AutoShape 44"/>
            <p:cNvSpPr>
              <a:spLocks noChangeShapeType="1"/>
            </p:cNvSpPr>
            <p:nvPr/>
          </p:nvSpPr>
          <p:spPr bwMode="auto">
            <a:xfrm>
              <a:off x="1950560" y="1585769"/>
              <a:ext cx="508724" cy="971"/>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355" name="AutoShape 43"/>
            <p:cNvSpPr>
              <a:spLocks noChangeShapeType="1"/>
            </p:cNvSpPr>
            <p:nvPr/>
          </p:nvSpPr>
          <p:spPr bwMode="auto">
            <a:xfrm flipV="1">
              <a:off x="1905901" y="1701292"/>
              <a:ext cx="598042" cy="500921"/>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grpSp>
      <p:grpSp>
        <p:nvGrpSpPr>
          <p:cNvPr id="3" name="组合 2">
            <a:extLst>
              <a:ext uri="{FF2B5EF4-FFF2-40B4-BE49-F238E27FC236}">
                <a16:creationId xmlns:a16="http://schemas.microsoft.com/office/drawing/2014/main" id="{0B5575B9-0BED-423A-8890-8A027306EBC0}"/>
              </a:ext>
            </a:extLst>
          </p:cNvPr>
          <p:cNvGrpSpPr/>
          <p:nvPr/>
        </p:nvGrpSpPr>
        <p:grpSpPr>
          <a:xfrm>
            <a:off x="3762162" y="428604"/>
            <a:ext cx="3623204" cy="2290061"/>
            <a:chOff x="3762162" y="428604"/>
            <a:chExt cx="3623204" cy="2290061"/>
          </a:xfrm>
        </p:grpSpPr>
        <p:sp>
          <p:nvSpPr>
            <p:cNvPr id="13353" name="Text Box 41"/>
            <p:cNvSpPr txBox="1">
              <a:spLocks noChangeArrowheads="1"/>
            </p:cNvSpPr>
            <p:nvPr/>
          </p:nvSpPr>
          <p:spPr bwMode="auto">
            <a:xfrm>
              <a:off x="3762162" y="483938"/>
              <a:ext cx="187374" cy="2475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0</a:t>
              </a:r>
            </a:p>
          </p:txBody>
        </p:sp>
        <p:sp>
          <p:nvSpPr>
            <p:cNvPr id="13352" name="Text Box 40"/>
            <p:cNvSpPr txBox="1">
              <a:spLocks noChangeArrowheads="1"/>
            </p:cNvSpPr>
            <p:nvPr/>
          </p:nvSpPr>
          <p:spPr bwMode="auto">
            <a:xfrm>
              <a:off x="3980603" y="428604"/>
              <a:ext cx="350476" cy="3863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0</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351" name="Text Box 39"/>
            <p:cNvSpPr txBox="1">
              <a:spLocks noChangeArrowheads="1"/>
            </p:cNvSpPr>
            <p:nvPr/>
          </p:nvSpPr>
          <p:spPr bwMode="auto">
            <a:xfrm>
              <a:off x="4331079" y="428604"/>
              <a:ext cx="349505" cy="3863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350" name="Line 38"/>
            <p:cNvSpPr>
              <a:spLocks noChangeShapeType="1"/>
            </p:cNvSpPr>
            <p:nvPr/>
          </p:nvSpPr>
          <p:spPr bwMode="auto">
            <a:xfrm>
              <a:off x="4508744" y="618876"/>
              <a:ext cx="348534" cy="971"/>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349" name="Text Box 37"/>
            <p:cNvSpPr txBox="1">
              <a:spLocks noChangeArrowheads="1"/>
            </p:cNvSpPr>
            <p:nvPr/>
          </p:nvSpPr>
          <p:spPr bwMode="auto">
            <a:xfrm>
              <a:off x="4877666" y="471318"/>
              <a:ext cx="348534" cy="29899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3348" name="Text Box 36"/>
            <p:cNvSpPr txBox="1">
              <a:spLocks noChangeArrowheads="1"/>
            </p:cNvSpPr>
            <p:nvPr/>
          </p:nvSpPr>
          <p:spPr bwMode="auto">
            <a:xfrm>
              <a:off x="5226201" y="471318"/>
              <a:ext cx="349505" cy="29899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1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347" name="Text Box 35"/>
            <p:cNvSpPr txBox="1">
              <a:spLocks noChangeArrowheads="1"/>
            </p:cNvSpPr>
            <p:nvPr/>
          </p:nvSpPr>
          <p:spPr bwMode="auto">
            <a:xfrm>
              <a:off x="3762162" y="869337"/>
              <a:ext cx="187374" cy="24657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1</a:t>
              </a:r>
            </a:p>
          </p:txBody>
        </p:sp>
        <p:sp>
          <p:nvSpPr>
            <p:cNvPr id="13346" name="Text Box 34"/>
            <p:cNvSpPr txBox="1">
              <a:spLocks noChangeArrowheads="1"/>
            </p:cNvSpPr>
            <p:nvPr/>
          </p:nvSpPr>
          <p:spPr bwMode="auto">
            <a:xfrm>
              <a:off x="3980603" y="814002"/>
              <a:ext cx="350476" cy="3844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345" name="Text Box 33"/>
            <p:cNvSpPr txBox="1">
              <a:spLocks noChangeArrowheads="1"/>
            </p:cNvSpPr>
            <p:nvPr/>
          </p:nvSpPr>
          <p:spPr bwMode="auto">
            <a:xfrm>
              <a:off x="4331079" y="814002"/>
              <a:ext cx="349505" cy="3844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344" name="Line 32"/>
            <p:cNvSpPr>
              <a:spLocks noChangeShapeType="1"/>
            </p:cNvSpPr>
            <p:nvPr/>
          </p:nvSpPr>
          <p:spPr bwMode="auto">
            <a:xfrm>
              <a:off x="4508744" y="1003304"/>
              <a:ext cx="348534" cy="971"/>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343" name="Text Box 31"/>
            <p:cNvSpPr txBox="1">
              <a:spLocks noChangeArrowheads="1"/>
            </p:cNvSpPr>
            <p:nvPr/>
          </p:nvSpPr>
          <p:spPr bwMode="auto">
            <a:xfrm>
              <a:off x="4877666" y="854775"/>
              <a:ext cx="348534" cy="2999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3342" name="Text Box 30"/>
            <p:cNvSpPr txBox="1">
              <a:spLocks noChangeArrowheads="1"/>
            </p:cNvSpPr>
            <p:nvPr/>
          </p:nvSpPr>
          <p:spPr bwMode="auto">
            <a:xfrm>
              <a:off x="5226201" y="854775"/>
              <a:ext cx="349505" cy="2999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3341" name="Text Box 29"/>
            <p:cNvSpPr txBox="1">
              <a:spLocks noChangeArrowheads="1"/>
            </p:cNvSpPr>
            <p:nvPr/>
          </p:nvSpPr>
          <p:spPr bwMode="auto">
            <a:xfrm>
              <a:off x="3762162" y="1248910"/>
              <a:ext cx="187374" cy="2475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2</a:t>
              </a:r>
            </a:p>
          </p:txBody>
        </p:sp>
        <p:sp>
          <p:nvSpPr>
            <p:cNvPr id="13340" name="Text Box 28"/>
            <p:cNvSpPr txBox="1">
              <a:spLocks noChangeArrowheads="1"/>
            </p:cNvSpPr>
            <p:nvPr/>
          </p:nvSpPr>
          <p:spPr bwMode="auto">
            <a:xfrm>
              <a:off x="3980603" y="1193576"/>
              <a:ext cx="350476" cy="3863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2</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339" name="Text Box 27"/>
            <p:cNvSpPr txBox="1">
              <a:spLocks noChangeArrowheads="1"/>
            </p:cNvSpPr>
            <p:nvPr/>
          </p:nvSpPr>
          <p:spPr bwMode="auto">
            <a:xfrm>
              <a:off x="4331079" y="1193576"/>
              <a:ext cx="349505" cy="3863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338" name="Line 26"/>
            <p:cNvSpPr>
              <a:spLocks noChangeShapeType="1"/>
            </p:cNvSpPr>
            <p:nvPr/>
          </p:nvSpPr>
          <p:spPr bwMode="auto">
            <a:xfrm>
              <a:off x="4508744" y="1384819"/>
              <a:ext cx="348534" cy="971"/>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337" name="Text Box 25"/>
            <p:cNvSpPr txBox="1">
              <a:spLocks noChangeArrowheads="1"/>
            </p:cNvSpPr>
            <p:nvPr/>
          </p:nvSpPr>
          <p:spPr bwMode="auto">
            <a:xfrm>
              <a:off x="4877666" y="1236290"/>
              <a:ext cx="348534" cy="29899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3336" name="Text Box 24"/>
            <p:cNvSpPr txBox="1">
              <a:spLocks noChangeArrowheads="1"/>
            </p:cNvSpPr>
            <p:nvPr/>
          </p:nvSpPr>
          <p:spPr bwMode="auto">
            <a:xfrm>
              <a:off x="5226201" y="1236290"/>
              <a:ext cx="349505" cy="29899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1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335" name="Text Box 23"/>
            <p:cNvSpPr txBox="1">
              <a:spLocks noChangeArrowheads="1"/>
            </p:cNvSpPr>
            <p:nvPr/>
          </p:nvSpPr>
          <p:spPr bwMode="auto">
            <a:xfrm>
              <a:off x="3762162" y="1630425"/>
              <a:ext cx="187374" cy="2475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3</a:t>
              </a:r>
            </a:p>
          </p:txBody>
        </p:sp>
        <p:sp>
          <p:nvSpPr>
            <p:cNvPr id="13334" name="Text Box 22"/>
            <p:cNvSpPr txBox="1">
              <a:spLocks noChangeArrowheads="1"/>
            </p:cNvSpPr>
            <p:nvPr/>
          </p:nvSpPr>
          <p:spPr bwMode="auto">
            <a:xfrm>
              <a:off x="3980603" y="1575091"/>
              <a:ext cx="350476" cy="3863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4</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333" name="Text Box 21"/>
            <p:cNvSpPr txBox="1">
              <a:spLocks noChangeArrowheads="1"/>
            </p:cNvSpPr>
            <p:nvPr/>
          </p:nvSpPr>
          <p:spPr bwMode="auto">
            <a:xfrm>
              <a:off x="4331079" y="1575091"/>
              <a:ext cx="349505" cy="3863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5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3331" name="Line 19"/>
            <p:cNvSpPr>
              <a:spLocks noChangeShapeType="1"/>
            </p:cNvSpPr>
            <p:nvPr/>
          </p:nvSpPr>
          <p:spPr bwMode="auto">
            <a:xfrm>
              <a:off x="5423283" y="624701"/>
              <a:ext cx="348534" cy="97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1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3330" name="Text Box 18"/>
            <p:cNvSpPr txBox="1">
              <a:spLocks noChangeArrowheads="1"/>
            </p:cNvSpPr>
            <p:nvPr/>
          </p:nvSpPr>
          <p:spPr bwMode="auto">
            <a:xfrm>
              <a:off x="5792205" y="477143"/>
              <a:ext cx="348534" cy="29899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3329" name="Text Box 17"/>
            <p:cNvSpPr txBox="1">
              <a:spLocks noChangeArrowheads="1"/>
            </p:cNvSpPr>
            <p:nvPr/>
          </p:nvSpPr>
          <p:spPr bwMode="auto">
            <a:xfrm>
              <a:off x="6140739" y="477143"/>
              <a:ext cx="349505" cy="29899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3328" name="Line 16"/>
            <p:cNvSpPr>
              <a:spLocks noChangeShapeType="1"/>
            </p:cNvSpPr>
            <p:nvPr/>
          </p:nvSpPr>
          <p:spPr bwMode="auto">
            <a:xfrm>
              <a:off x="5442700" y="1383848"/>
              <a:ext cx="349505" cy="97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1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3327" name="Text Box 15"/>
            <p:cNvSpPr txBox="1">
              <a:spLocks noChangeArrowheads="1"/>
            </p:cNvSpPr>
            <p:nvPr/>
          </p:nvSpPr>
          <p:spPr bwMode="auto">
            <a:xfrm>
              <a:off x="5804826" y="1233378"/>
              <a:ext cx="348534" cy="2999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3326" name="Text Box 14"/>
            <p:cNvSpPr txBox="1">
              <a:spLocks noChangeArrowheads="1"/>
            </p:cNvSpPr>
            <p:nvPr/>
          </p:nvSpPr>
          <p:spPr bwMode="auto">
            <a:xfrm>
              <a:off x="6153360" y="1233378"/>
              <a:ext cx="349505" cy="2999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1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325" name="Line 13"/>
            <p:cNvSpPr>
              <a:spLocks noChangeShapeType="1"/>
            </p:cNvSpPr>
            <p:nvPr/>
          </p:nvSpPr>
          <p:spPr bwMode="auto">
            <a:xfrm>
              <a:off x="6339763" y="1387731"/>
              <a:ext cx="350476" cy="97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1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3324" name="Text Box 12"/>
            <p:cNvSpPr txBox="1">
              <a:spLocks noChangeArrowheads="1"/>
            </p:cNvSpPr>
            <p:nvPr/>
          </p:nvSpPr>
          <p:spPr bwMode="auto">
            <a:xfrm>
              <a:off x="6700918" y="1238232"/>
              <a:ext cx="349505" cy="2999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3323" name="Text Box 11"/>
            <p:cNvSpPr txBox="1">
              <a:spLocks noChangeArrowheads="1"/>
            </p:cNvSpPr>
            <p:nvPr/>
          </p:nvSpPr>
          <p:spPr bwMode="auto">
            <a:xfrm>
              <a:off x="7034890" y="1238232"/>
              <a:ext cx="350476" cy="2999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3322" name="Text Box 10"/>
            <p:cNvSpPr txBox="1">
              <a:spLocks noChangeArrowheads="1"/>
            </p:cNvSpPr>
            <p:nvPr/>
          </p:nvSpPr>
          <p:spPr bwMode="auto">
            <a:xfrm>
              <a:off x="3762162" y="2387631"/>
              <a:ext cx="187374" cy="2475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5</a:t>
              </a:r>
            </a:p>
          </p:txBody>
        </p:sp>
        <p:sp>
          <p:nvSpPr>
            <p:cNvPr id="13321" name="Text Box 9"/>
            <p:cNvSpPr txBox="1">
              <a:spLocks noChangeArrowheads="1"/>
            </p:cNvSpPr>
            <p:nvPr/>
          </p:nvSpPr>
          <p:spPr bwMode="auto">
            <a:xfrm>
              <a:off x="3980603" y="2332296"/>
              <a:ext cx="350476" cy="3863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5</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320" name="Text Box 8"/>
            <p:cNvSpPr txBox="1">
              <a:spLocks noChangeArrowheads="1"/>
            </p:cNvSpPr>
            <p:nvPr/>
          </p:nvSpPr>
          <p:spPr bwMode="auto">
            <a:xfrm>
              <a:off x="4331079" y="2332296"/>
              <a:ext cx="349505" cy="3863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5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3319" name="Text Box 7"/>
            <p:cNvSpPr txBox="1">
              <a:spLocks noChangeArrowheads="1"/>
            </p:cNvSpPr>
            <p:nvPr/>
          </p:nvSpPr>
          <p:spPr bwMode="auto">
            <a:xfrm>
              <a:off x="3762162" y="2012911"/>
              <a:ext cx="187374" cy="2475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4</a:t>
              </a:r>
            </a:p>
          </p:txBody>
        </p:sp>
        <p:sp>
          <p:nvSpPr>
            <p:cNvPr id="13318" name="Text Box 6"/>
            <p:cNvSpPr txBox="1">
              <a:spLocks noChangeArrowheads="1"/>
            </p:cNvSpPr>
            <p:nvPr/>
          </p:nvSpPr>
          <p:spPr bwMode="auto">
            <a:xfrm>
              <a:off x="3980603" y="1957577"/>
              <a:ext cx="350476" cy="38539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3</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317" name="Text Box 5"/>
            <p:cNvSpPr txBox="1">
              <a:spLocks noChangeArrowheads="1"/>
            </p:cNvSpPr>
            <p:nvPr/>
          </p:nvSpPr>
          <p:spPr bwMode="auto">
            <a:xfrm>
              <a:off x="5226201" y="1999320"/>
              <a:ext cx="349505" cy="30094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3316" name="Text Box 4"/>
            <p:cNvSpPr txBox="1">
              <a:spLocks noChangeArrowheads="1"/>
            </p:cNvSpPr>
            <p:nvPr/>
          </p:nvSpPr>
          <p:spPr bwMode="auto">
            <a:xfrm>
              <a:off x="4331079" y="1957577"/>
              <a:ext cx="349505" cy="38539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315" name="Text Box 3"/>
            <p:cNvSpPr txBox="1">
              <a:spLocks noChangeArrowheads="1"/>
            </p:cNvSpPr>
            <p:nvPr/>
          </p:nvSpPr>
          <p:spPr bwMode="auto">
            <a:xfrm>
              <a:off x="4877666" y="1999320"/>
              <a:ext cx="348534" cy="30094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3314" name="Line 2"/>
            <p:cNvSpPr>
              <a:spLocks noChangeShapeType="1"/>
            </p:cNvSpPr>
            <p:nvPr/>
          </p:nvSpPr>
          <p:spPr bwMode="auto">
            <a:xfrm>
              <a:off x="4508744" y="2147849"/>
              <a:ext cx="348534" cy="971"/>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grpSp>
      <p:sp>
        <p:nvSpPr>
          <p:cNvPr id="91" name="右箭头 90"/>
          <p:cNvSpPr/>
          <p:nvPr/>
        </p:nvSpPr>
        <p:spPr>
          <a:xfrm>
            <a:off x="3135473" y="1428736"/>
            <a:ext cx="428628"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p>
        </p:txBody>
      </p:sp>
      <p:sp>
        <p:nvSpPr>
          <p:cNvPr id="93" name="TextBox 92"/>
          <p:cNvSpPr txBox="1"/>
          <p:nvPr/>
        </p:nvSpPr>
        <p:spPr>
          <a:xfrm>
            <a:off x="5357818" y="4429132"/>
            <a:ext cx="2786082" cy="400110"/>
          </a:xfrm>
          <a:prstGeom prst="rect">
            <a:avLst/>
          </a:prstGeom>
          <a:noFill/>
        </p:spPr>
        <p:txBody>
          <a:bodyPr wrap="square" rtlCol="0">
            <a:spAutoFit/>
          </a:bodyPr>
          <a:lstStyle/>
          <a:p>
            <a:pPr algn="l">
              <a:lnSpc>
                <a:spcPct val="100000"/>
              </a:lnSpc>
              <a:spcBef>
                <a:spcPts val="0"/>
              </a:spcBef>
            </a:pPr>
            <a:r>
              <a:rPr lang="en-US" altLang="zh-CN" sz="2000" dirty="0">
                <a:solidFill>
                  <a:srgbClr val="0000FF"/>
                </a:solidFill>
                <a:latin typeface="Consolas" pitchFamily="49" charset="0"/>
                <a:ea typeface="仿宋" pitchFamily="49" charset="-122"/>
                <a:cs typeface="Consolas" pitchFamily="49" charset="0"/>
              </a:rPr>
              <a:t>DFS: 0 1 5 2 3 4</a:t>
            </a:r>
            <a:endParaRPr lang="zh-CN" altLang="en-US" sz="20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8"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p:cTn id="11" dur="500" fill="hold"/>
                                        <p:tgtEl>
                                          <p:spTgt spid="91"/>
                                        </p:tgtEl>
                                        <p:attrNameLst>
                                          <p:attrName>ppt_x</p:attrName>
                                        </p:attrNameLst>
                                      </p:cBhvr>
                                      <p:tavLst>
                                        <p:tav tm="0">
                                          <p:val>
                                            <p:strVal val="#ppt_x-#ppt_w/2"/>
                                          </p:val>
                                        </p:tav>
                                        <p:tav tm="100000">
                                          <p:val>
                                            <p:strVal val="#ppt_x"/>
                                          </p:val>
                                        </p:tav>
                                      </p:tavLst>
                                    </p:anim>
                                    <p:anim calcmode="lin" valueType="num">
                                      <p:cBhvr>
                                        <p:cTn id="12" dur="500" fill="hold"/>
                                        <p:tgtEl>
                                          <p:spTgt spid="91"/>
                                        </p:tgtEl>
                                        <p:attrNameLst>
                                          <p:attrName>ppt_y</p:attrName>
                                        </p:attrNameLst>
                                      </p:cBhvr>
                                      <p:tavLst>
                                        <p:tav tm="0">
                                          <p:val>
                                            <p:strVal val="#ppt_y"/>
                                          </p:val>
                                        </p:tav>
                                        <p:tav tm="100000">
                                          <p:val>
                                            <p:strVal val="#ppt_y"/>
                                          </p:val>
                                        </p:tav>
                                      </p:tavLst>
                                    </p:anim>
                                    <p:anim calcmode="lin" valueType="num">
                                      <p:cBhvr>
                                        <p:cTn id="13" dur="500" fill="hold"/>
                                        <p:tgtEl>
                                          <p:spTgt spid="91"/>
                                        </p:tgtEl>
                                        <p:attrNameLst>
                                          <p:attrName>ppt_w</p:attrName>
                                        </p:attrNameLst>
                                      </p:cBhvr>
                                      <p:tavLst>
                                        <p:tav tm="0">
                                          <p:val>
                                            <p:fltVal val="0"/>
                                          </p:val>
                                        </p:tav>
                                        <p:tav tm="100000">
                                          <p:val>
                                            <p:strVal val="#ppt_w"/>
                                          </p:val>
                                        </p:tav>
                                      </p:tavLst>
                                    </p:anim>
                                    <p:anim calcmode="lin" valueType="num">
                                      <p:cBhvr>
                                        <p:cTn id="14" dur="500" fill="hold"/>
                                        <p:tgtEl>
                                          <p:spTgt spid="91"/>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grpId="0" nodeType="clickEffect">
                                  <p:stCondLst>
                                    <p:cond delay="0"/>
                                  </p:stCondLst>
                                  <p:childTnLst>
                                    <p:set>
                                      <p:cBhvr>
                                        <p:cTn id="22" dur="1" fill="hold">
                                          <p:stCondLst>
                                            <p:cond delay="0"/>
                                          </p:stCondLst>
                                        </p:cTn>
                                        <p:tgtEl>
                                          <p:spTgt spid="13423"/>
                                        </p:tgtEl>
                                        <p:attrNameLst>
                                          <p:attrName>style.visibility</p:attrName>
                                        </p:attrNameLst>
                                      </p:cBhvr>
                                      <p:to>
                                        <p:strVal val="visible"/>
                                      </p:to>
                                    </p:set>
                                    <p:animEffect transition="in" filter="strips(upRight)">
                                      <p:cBhvr>
                                        <p:cTn id="23" dur="1000"/>
                                        <p:tgtEl>
                                          <p:spTgt spid="13423"/>
                                        </p:tgtEl>
                                      </p:cBhvr>
                                    </p:animEffec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13420"/>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1341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8" presetClass="entr" presetSubtype="12" fill="hold" grpId="0" nodeType="clickEffect">
                                  <p:stCondLst>
                                    <p:cond delay="0"/>
                                  </p:stCondLst>
                                  <p:childTnLst>
                                    <p:set>
                                      <p:cBhvr>
                                        <p:cTn id="33" dur="1" fill="hold">
                                          <p:stCondLst>
                                            <p:cond delay="0"/>
                                          </p:stCondLst>
                                        </p:cTn>
                                        <p:tgtEl>
                                          <p:spTgt spid="13422"/>
                                        </p:tgtEl>
                                        <p:attrNameLst>
                                          <p:attrName>style.visibility</p:attrName>
                                        </p:attrNameLst>
                                      </p:cBhvr>
                                      <p:to>
                                        <p:strVal val="visible"/>
                                      </p:to>
                                    </p:set>
                                    <p:animEffect transition="in" filter="strips(downLeft)">
                                      <p:cBhvr>
                                        <p:cTn id="34" dur="500"/>
                                        <p:tgtEl>
                                          <p:spTgt spid="13422"/>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3" fill="hold" grpId="0" nodeType="clickEffect">
                                  <p:stCondLst>
                                    <p:cond delay="0"/>
                                  </p:stCondLst>
                                  <p:childTnLst>
                                    <p:set>
                                      <p:cBhvr>
                                        <p:cTn id="38" dur="1" fill="hold">
                                          <p:stCondLst>
                                            <p:cond delay="0"/>
                                          </p:stCondLst>
                                        </p:cTn>
                                        <p:tgtEl>
                                          <p:spTgt spid="13414"/>
                                        </p:tgtEl>
                                        <p:attrNameLst>
                                          <p:attrName>style.visibility</p:attrName>
                                        </p:attrNameLst>
                                      </p:cBhvr>
                                      <p:to>
                                        <p:strVal val="visible"/>
                                      </p:to>
                                    </p:set>
                                    <p:animEffect transition="in" filter="strips(upRight)">
                                      <p:cBhvr>
                                        <p:cTn id="39" dur="1000"/>
                                        <p:tgtEl>
                                          <p:spTgt spid="13414"/>
                                        </p:tgtEl>
                                      </p:cBhvr>
                                    </p:animEffec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13417"/>
                                        </p:tgtEl>
                                        <p:attrNameLst>
                                          <p:attrName>style.visibility</p:attrName>
                                        </p:attrNameLst>
                                      </p:cBhvr>
                                      <p:to>
                                        <p:strVal val="visible"/>
                                      </p:to>
                                    </p:set>
                                  </p:childTnLst>
                                </p:cTn>
                              </p:par>
                            </p:childTnLst>
                          </p:cTn>
                        </p:par>
                        <p:par>
                          <p:cTn id="43" fill="hold">
                            <p:stCondLst>
                              <p:cond delay="1000"/>
                            </p:stCondLst>
                            <p:childTnLst>
                              <p:par>
                                <p:cTn id="44" presetID="1" presetClass="entr" presetSubtype="0" fill="hold" grpId="0" nodeType="afterEffect">
                                  <p:stCondLst>
                                    <p:cond delay="0"/>
                                  </p:stCondLst>
                                  <p:childTnLst>
                                    <p:set>
                                      <p:cBhvr>
                                        <p:cTn id="45" dur="1" fill="hold">
                                          <p:stCondLst>
                                            <p:cond delay="0"/>
                                          </p:stCondLst>
                                        </p:cTn>
                                        <p:tgtEl>
                                          <p:spTgt spid="1341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8" presetClass="entr" presetSubtype="12" fill="hold" grpId="0" nodeType="clickEffect">
                                  <p:stCondLst>
                                    <p:cond delay="0"/>
                                  </p:stCondLst>
                                  <p:childTnLst>
                                    <p:set>
                                      <p:cBhvr>
                                        <p:cTn id="49" dur="1" fill="hold">
                                          <p:stCondLst>
                                            <p:cond delay="0"/>
                                          </p:stCondLst>
                                        </p:cTn>
                                        <p:tgtEl>
                                          <p:spTgt spid="13413"/>
                                        </p:tgtEl>
                                        <p:attrNameLst>
                                          <p:attrName>style.visibility</p:attrName>
                                        </p:attrNameLst>
                                      </p:cBhvr>
                                      <p:to>
                                        <p:strVal val="visible"/>
                                      </p:to>
                                    </p:set>
                                    <p:animEffect transition="in" filter="strips(downLeft)">
                                      <p:cBhvr>
                                        <p:cTn id="50" dur="1000"/>
                                        <p:tgtEl>
                                          <p:spTgt spid="13413"/>
                                        </p:tgtEl>
                                      </p:cBhvr>
                                    </p:animEffect>
                                  </p:childTnLst>
                                </p:cTn>
                              </p:par>
                            </p:childTnLst>
                          </p:cTn>
                        </p:par>
                      </p:childTnLst>
                    </p:cTn>
                  </p:par>
                  <p:par>
                    <p:cTn id="51" fill="hold">
                      <p:stCondLst>
                        <p:cond delay="indefinite"/>
                      </p:stCondLst>
                      <p:childTnLst>
                        <p:par>
                          <p:cTn id="52" fill="hold">
                            <p:stCondLst>
                              <p:cond delay="0"/>
                            </p:stCondLst>
                            <p:childTnLst>
                              <p:par>
                                <p:cTn id="53" presetID="18" presetClass="entr" presetSubtype="12" fill="hold" grpId="0" nodeType="clickEffect">
                                  <p:stCondLst>
                                    <p:cond delay="0"/>
                                  </p:stCondLst>
                                  <p:childTnLst>
                                    <p:set>
                                      <p:cBhvr>
                                        <p:cTn id="54" dur="1" fill="hold">
                                          <p:stCondLst>
                                            <p:cond delay="0"/>
                                          </p:stCondLst>
                                        </p:cTn>
                                        <p:tgtEl>
                                          <p:spTgt spid="13412"/>
                                        </p:tgtEl>
                                        <p:attrNameLst>
                                          <p:attrName>style.visibility</p:attrName>
                                        </p:attrNameLst>
                                      </p:cBhvr>
                                      <p:to>
                                        <p:strVal val="visible"/>
                                      </p:to>
                                    </p:set>
                                    <p:animEffect transition="in" filter="strips(downLeft)">
                                      <p:cBhvr>
                                        <p:cTn id="55" dur="1000"/>
                                        <p:tgtEl>
                                          <p:spTgt spid="13412"/>
                                        </p:tgtEl>
                                      </p:cBhvr>
                                    </p:animEffect>
                                  </p:childTnLst>
                                </p:cTn>
                              </p:par>
                            </p:childTnLst>
                          </p:cTn>
                        </p:par>
                        <p:par>
                          <p:cTn id="56" fill="hold">
                            <p:stCondLst>
                              <p:cond delay="1000"/>
                            </p:stCondLst>
                            <p:childTnLst>
                              <p:par>
                                <p:cTn id="57" presetID="1" presetClass="entr" presetSubtype="0" fill="hold" grpId="0" nodeType="afterEffect">
                                  <p:stCondLst>
                                    <p:cond delay="0"/>
                                  </p:stCondLst>
                                  <p:childTnLst>
                                    <p:set>
                                      <p:cBhvr>
                                        <p:cTn id="58" dur="1" fill="hold">
                                          <p:stCondLst>
                                            <p:cond delay="0"/>
                                          </p:stCondLst>
                                        </p:cTn>
                                        <p:tgtEl>
                                          <p:spTgt spid="134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8" presetClass="entr" presetSubtype="3" fill="hold" grpId="0" nodeType="clickEffect">
                                  <p:stCondLst>
                                    <p:cond delay="0"/>
                                  </p:stCondLst>
                                  <p:childTnLst>
                                    <p:set>
                                      <p:cBhvr>
                                        <p:cTn id="62" dur="1" fill="hold">
                                          <p:stCondLst>
                                            <p:cond delay="0"/>
                                          </p:stCondLst>
                                        </p:cTn>
                                        <p:tgtEl>
                                          <p:spTgt spid="13411"/>
                                        </p:tgtEl>
                                        <p:attrNameLst>
                                          <p:attrName>style.visibility</p:attrName>
                                        </p:attrNameLst>
                                      </p:cBhvr>
                                      <p:to>
                                        <p:strVal val="visible"/>
                                      </p:to>
                                    </p:set>
                                    <p:animEffect transition="in" filter="strips(upRight)">
                                      <p:cBhvr>
                                        <p:cTn id="63" dur="1000"/>
                                        <p:tgtEl>
                                          <p:spTgt spid="13411"/>
                                        </p:tgtEl>
                                      </p:cBhvr>
                                    </p:animEffect>
                                  </p:childTnLst>
                                </p:cTn>
                              </p:par>
                            </p:childTnLst>
                          </p:cTn>
                        </p:par>
                      </p:childTnLst>
                    </p:cTn>
                  </p:par>
                  <p:par>
                    <p:cTn id="64" fill="hold">
                      <p:stCondLst>
                        <p:cond delay="indefinite"/>
                      </p:stCondLst>
                      <p:childTnLst>
                        <p:par>
                          <p:cTn id="65" fill="hold">
                            <p:stCondLst>
                              <p:cond delay="0"/>
                            </p:stCondLst>
                            <p:childTnLst>
                              <p:par>
                                <p:cTn id="66" presetID="18" presetClass="entr" presetSubtype="12" fill="hold" grpId="0" nodeType="clickEffect">
                                  <p:stCondLst>
                                    <p:cond delay="0"/>
                                  </p:stCondLst>
                                  <p:childTnLst>
                                    <p:set>
                                      <p:cBhvr>
                                        <p:cTn id="67" dur="1" fill="hold">
                                          <p:stCondLst>
                                            <p:cond delay="0"/>
                                          </p:stCondLst>
                                        </p:cTn>
                                        <p:tgtEl>
                                          <p:spTgt spid="13415"/>
                                        </p:tgtEl>
                                        <p:attrNameLst>
                                          <p:attrName>style.visibility</p:attrName>
                                        </p:attrNameLst>
                                      </p:cBhvr>
                                      <p:to>
                                        <p:strVal val="visible"/>
                                      </p:to>
                                    </p:set>
                                    <p:animEffect transition="in" filter="strips(downLeft)">
                                      <p:cBhvr>
                                        <p:cTn id="68" dur="1000"/>
                                        <p:tgtEl>
                                          <p:spTgt spid="13415"/>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23" grpId="0" animBg="1"/>
      <p:bldP spid="13422" grpId="0" animBg="1"/>
      <p:bldP spid="13420" grpId="0" animBg="1"/>
      <p:bldP spid="13419" grpId="0" animBg="1"/>
      <p:bldP spid="13418" grpId="0" animBg="1"/>
      <p:bldP spid="13417" grpId="0" animBg="1"/>
      <p:bldP spid="13416" grpId="0" animBg="1"/>
      <p:bldP spid="13415" grpId="0" animBg="1"/>
      <p:bldP spid="13414" grpId="0" animBg="1"/>
      <p:bldP spid="13413" grpId="0" animBg="1"/>
      <p:bldP spid="13412" grpId="0" animBg="1"/>
      <p:bldP spid="13411" grpId="0" animBg="1"/>
      <p:bldP spid="91" grpId="0" animBg="1"/>
      <p:bldP spid="9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68465" y="615033"/>
            <a:ext cx="6170952" cy="2143140"/>
            <a:chOff x="864991" y="214290"/>
            <a:chExt cx="6385266" cy="2290061"/>
          </a:xfrm>
        </p:grpSpPr>
        <p:sp>
          <p:nvSpPr>
            <p:cNvPr id="6" name="Oval 55"/>
            <p:cNvSpPr>
              <a:spLocks noChangeArrowheads="1"/>
            </p:cNvSpPr>
            <p:nvPr/>
          </p:nvSpPr>
          <p:spPr bwMode="auto">
            <a:xfrm>
              <a:off x="1512546" y="472517"/>
              <a:ext cx="302905" cy="33006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7" name="Oval 54"/>
            <p:cNvSpPr>
              <a:spLocks noChangeArrowheads="1"/>
            </p:cNvSpPr>
            <p:nvPr/>
          </p:nvSpPr>
          <p:spPr bwMode="auto">
            <a:xfrm>
              <a:off x="1512546" y="1939359"/>
              <a:ext cx="302905" cy="33006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8" name="Oval 53"/>
            <p:cNvSpPr>
              <a:spLocks noChangeArrowheads="1"/>
            </p:cNvSpPr>
            <p:nvPr/>
          </p:nvSpPr>
          <p:spPr bwMode="auto">
            <a:xfrm>
              <a:off x="864991" y="1205453"/>
              <a:ext cx="302905" cy="33006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9" name="Oval 52"/>
            <p:cNvSpPr>
              <a:spLocks noChangeArrowheads="1"/>
            </p:cNvSpPr>
            <p:nvPr/>
          </p:nvSpPr>
          <p:spPr bwMode="auto">
            <a:xfrm>
              <a:off x="1512546" y="1205453"/>
              <a:ext cx="302905" cy="33006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0" name="Oval 51"/>
            <p:cNvSpPr>
              <a:spLocks noChangeArrowheads="1"/>
            </p:cNvSpPr>
            <p:nvPr/>
          </p:nvSpPr>
          <p:spPr bwMode="auto">
            <a:xfrm>
              <a:off x="2324175" y="1205453"/>
              <a:ext cx="302905" cy="33006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3</a:t>
              </a:r>
            </a:p>
          </p:txBody>
        </p:sp>
        <p:sp>
          <p:nvSpPr>
            <p:cNvPr id="11" name="AutoShape 50"/>
            <p:cNvSpPr>
              <a:spLocks noChangeShapeType="1"/>
            </p:cNvSpPr>
            <p:nvPr/>
          </p:nvSpPr>
          <p:spPr bwMode="auto">
            <a:xfrm flipV="1">
              <a:off x="1123236" y="754042"/>
              <a:ext cx="433969" cy="499950"/>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 name="AutoShape 49"/>
            <p:cNvSpPr>
              <a:spLocks noChangeShapeType="1"/>
            </p:cNvSpPr>
            <p:nvPr/>
          </p:nvSpPr>
          <p:spPr bwMode="auto">
            <a:xfrm>
              <a:off x="1167895" y="1371455"/>
              <a:ext cx="344651" cy="971"/>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 name="Oval 48"/>
            <p:cNvSpPr>
              <a:spLocks noChangeArrowheads="1"/>
            </p:cNvSpPr>
            <p:nvPr/>
          </p:nvSpPr>
          <p:spPr bwMode="auto">
            <a:xfrm>
              <a:off x="2324175" y="472517"/>
              <a:ext cx="302905" cy="33006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4" name="AutoShape 47"/>
            <p:cNvSpPr>
              <a:spLocks noChangeShapeType="1"/>
            </p:cNvSpPr>
            <p:nvPr/>
          </p:nvSpPr>
          <p:spPr bwMode="auto">
            <a:xfrm>
              <a:off x="1815451" y="638519"/>
              <a:ext cx="508724" cy="971"/>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5" name="AutoShape 46"/>
            <p:cNvSpPr>
              <a:spLocks noChangeShapeType="1"/>
            </p:cNvSpPr>
            <p:nvPr/>
          </p:nvSpPr>
          <p:spPr bwMode="auto">
            <a:xfrm flipV="1">
              <a:off x="1770792" y="754042"/>
              <a:ext cx="598042" cy="499950"/>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 name="AutoShape 45"/>
            <p:cNvSpPr>
              <a:spLocks noChangeShapeType="1"/>
            </p:cNvSpPr>
            <p:nvPr/>
          </p:nvSpPr>
          <p:spPr bwMode="auto">
            <a:xfrm>
              <a:off x="1663999" y="1535517"/>
              <a:ext cx="971" cy="403843"/>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7" name="AutoShape 44"/>
            <p:cNvSpPr>
              <a:spLocks noChangeShapeType="1"/>
            </p:cNvSpPr>
            <p:nvPr/>
          </p:nvSpPr>
          <p:spPr bwMode="auto">
            <a:xfrm>
              <a:off x="1815451" y="1371455"/>
              <a:ext cx="508724" cy="971"/>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8" name="AutoShape 43"/>
            <p:cNvSpPr>
              <a:spLocks noChangeShapeType="1"/>
            </p:cNvSpPr>
            <p:nvPr/>
          </p:nvSpPr>
          <p:spPr bwMode="auto">
            <a:xfrm flipV="1">
              <a:off x="1770792" y="1486978"/>
              <a:ext cx="598042" cy="500921"/>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0" name="Text Box 41"/>
            <p:cNvSpPr txBox="1">
              <a:spLocks noChangeArrowheads="1"/>
            </p:cNvSpPr>
            <p:nvPr/>
          </p:nvSpPr>
          <p:spPr bwMode="auto">
            <a:xfrm>
              <a:off x="3627053" y="269624"/>
              <a:ext cx="187374" cy="2475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0</a:t>
              </a:r>
            </a:p>
          </p:txBody>
        </p:sp>
        <p:sp>
          <p:nvSpPr>
            <p:cNvPr id="21" name="Text Box 40"/>
            <p:cNvSpPr txBox="1">
              <a:spLocks noChangeArrowheads="1"/>
            </p:cNvSpPr>
            <p:nvPr/>
          </p:nvSpPr>
          <p:spPr bwMode="auto">
            <a:xfrm>
              <a:off x="3845494" y="214290"/>
              <a:ext cx="350476" cy="3863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0</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 name="Text Box 39"/>
            <p:cNvSpPr txBox="1">
              <a:spLocks noChangeArrowheads="1"/>
            </p:cNvSpPr>
            <p:nvPr/>
          </p:nvSpPr>
          <p:spPr bwMode="auto">
            <a:xfrm>
              <a:off x="4195970" y="214290"/>
              <a:ext cx="349505" cy="3863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3" name="Line 38"/>
            <p:cNvSpPr>
              <a:spLocks noChangeShapeType="1"/>
            </p:cNvSpPr>
            <p:nvPr/>
          </p:nvSpPr>
          <p:spPr bwMode="auto">
            <a:xfrm>
              <a:off x="4373635" y="404562"/>
              <a:ext cx="348534" cy="971"/>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4" name="Text Box 37"/>
            <p:cNvSpPr txBox="1">
              <a:spLocks noChangeArrowheads="1"/>
            </p:cNvSpPr>
            <p:nvPr/>
          </p:nvSpPr>
          <p:spPr bwMode="auto">
            <a:xfrm>
              <a:off x="4742557" y="257004"/>
              <a:ext cx="348534" cy="29899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5" name="Text Box 36"/>
            <p:cNvSpPr txBox="1">
              <a:spLocks noChangeArrowheads="1"/>
            </p:cNvSpPr>
            <p:nvPr/>
          </p:nvSpPr>
          <p:spPr bwMode="auto">
            <a:xfrm>
              <a:off x="5091092" y="257004"/>
              <a:ext cx="349505" cy="29899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1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6" name="Text Box 35"/>
            <p:cNvSpPr txBox="1">
              <a:spLocks noChangeArrowheads="1"/>
            </p:cNvSpPr>
            <p:nvPr/>
          </p:nvSpPr>
          <p:spPr bwMode="auto">
            <a:xfrm>
              <a:off x="3627053" y="655023"/>
              <a:ext cx="187374" cy="24657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1</a:t>
              </a:r>
            </a:p>
          </p:txBody>
        </p:sp>
        <p:sp>
          <p:nvSpPr>
            <p:cNvPr id="27" name="Text Box 34"/>
            <p:cNvSpPr txBox="1">
              <a:spLocks noChangeArrowheads="1"/>
            </p:cNvSpPr>
            <p:nvPr/>
          </p:nvSpPr>
          <p:spPr bwMode="auto">
            <a:xfrm>
              <a:off x="3845494" y="599688"/>
              <a:ext cx="350476" cy="3844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8" name="Text Box 33"/>
            <p:cNvSpPr txBox="1">
              <a:spLocks noChangeArrowheads="1"/>
            </p:cNvSpPr>
            <p:nvPr/>
          </p:nvSpPr>
          <p:spPr bwMode="auto">
            <a:xfrm>
              <a:off x="4195970" y="599688"/>
              <a:ext cx="349505" cy="3844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9" name="Line 32"/>
            <p:cNvSpPr>
              <a:spLocks noChangeShapeType="1"/>
            </p:cNvSpPr>
            <p:nvPr/>
          </p:nvSpPr>
          <p:spPr bwMode="auto">
            <a:xfrm>
              <a:off x="4373635" y="788990"/>
              <a:ext cx="348534" cy="971"/>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0" name="Text Box 31"/>
            <p:cNvSpPr txBox="1">
              <a:spLocks noChangeArrowheads="1"/>
            </p:cNvSpPr>
            <p:nvPr/>
          </p:nvSpPr>
          <p:spPr bwMode="auto">
            <a:xfrm>
              <a:off x="4742557" y="640461"/>
              <a:ext cx="348534" cy="2999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31" name="Text Box 30"/>
            <p:cNvSpPr txBox="1">
              <a:spLocks noChangeArrowheads="1"/>
            </p:cNvSpPr>
            <p:nvPr/>
          </p:nvSpPr>
          <p:spPr bwMode="auto">
            <a:xfrm>
              <a:off x="5091092" y="640461"/>
              <a:ext cx="349505" cy="2999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2" name="Text Box 29"/>
            <p:cNvSpPr txBox="1">
              <a:spLocks noChangeArrowheads="1"/>
            </p:cNvSpPr>
            <p:nvPr/>
          </p:nvSpPr>
          <p:spPr bwMode="auto">
            <a:xfrm>
              <a:off x="3627053" y="1034596"/>
              <a:ext cx="187374" cy="2475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2</a:t>
              </a:r>
            </a:p>
          </p:txBody>
        </p:sp>
        <p:sp>
          <p:nvSpPr>
            <p:cNvPr id="33" name="Text Box 28"/>
            <p:cNvSpPr txBox="1">
              <a:spLocks noChangeArrowheads="1"/>
            </p:cNvSpPr>
            <p:nvPr/>
          </p:nvSpPr>
          <p:spPr bwMode="auto">
            <a:xfrm>
              <a:off x="3845494" y="979262"/>
              <a:ext cx="350476" cy="3863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2</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4" name="Text Box 27"/>
            <p:cNvSpPr txBox="1">
              <a:spLocks noChangeArrowheads="1"/>
            </p:cNvSpPr>
            <p:nvPr/>
          </p:nvSpPr>
          <p:spPr bwMode="auto">
            <a:xfrm>
              <a:off x="4195970" y="979262"/>
              <a:ext cx="349505" cy="3863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5" name="Line 26"/>
            <p:cNvSpPr>
              <a:spLocks noChangeShapeType="1"/>
            </p:cNvSpPr>
            <p:nvPr/>
          </p:nvSpPr>
          <p:spPr bwMode="auto">
            <a:xfrm>
              <a:off x="4373635" y="1170505"/>
              <a:ext cx="348534" cy="971"/>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6" name="Text Box 25"/>
            <p:cNvSpPr txBox="1">
              <a:spLocks noChangeArrowheads="1"/>
            </p:cNvSpPr>
            <p:nvPr/>
          </p:nvSpPr>
          <p:spPr bwMode="auto">
            <a:xfrm>
              <a:off x="4742557" y="1021976"/>
              <a:ext cx="348534" cy="29899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37" name="Text Box 24"/>
            <p:cNvSpPr txBox="1">
              <a:spLocks noChangeArrowheads="1"/>
            </p:cNvSpPr>
            <p:nvPr/>
          </p:nvSpPr>
          <p:spPr bwMode="auto">
            <a:xfrm>
              <a:off x="5091092" y="1021976"/>
              <a:ext cx="349505" cy="29899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1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8" name="Text Box 23"/>
            <p:cNvSpPr txBox="1">
              <a:spLocks noChangeArrowheads="1"/>
            </p:cNvSpPr>
            <p:nvPr/>
          </p:nvSpPr>
          <p:spPr bwMode="auto">
            <a:xfrm>
              <a:off x="3627053" y="1416111"/>
              <a:ext cx="187374" cy="2475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3</a:t>
              </a:r>
            </a:p>
          </p:txBody>
        </p:sp>
        <p:sp>
          <p:nvSpPr>
            <p:cNvPr id="39" name="Text Box 22"/>
            <p:cNvSpPr txBox="1">
              <a:spLocks noChangeArrowheads="1"/>
            </p:cNvSpPr>
            <p:nvPr/>
          </p:nvSpPr>
          <p:spPr bwMode="auto">
            <a:xfrm>
              <a:off x="3845494" y="1360777"/>
              <a:ext cx="350476" cy="3863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4</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0" name="Text Box 21"/>
            <p:cNvSpPr txBox="1">
              <a:spLocks noChangeArrowheads="1"/>
            </p:cNvSpPr>
            <p:nvPr/>
          </p:nvSpPr>
          <p:spPr bwMode="auto">
            <a:xfrm>
              <a:off x="4195970" y="1360777"/>
              <a:ext cx="349505" cy="3863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5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42" name="Line 19"/>
            <p:cNvSpPr>
              <a:spLocks noChangeShapeType="1"/>
            </p:cNvSpPr>
            <p:nvPr/>
          </p:nvSpPr>
          <p:spPr bwMode="auto">
            <a:xfrm>
              <a:off x="5288174" y="410387"/>
              <a:ext cx="348534" cy="97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100"/>
                </a:lnSpc>
              </a:pPr>
              <a:endParaRPr lang="zh-CN" altLang="en-US" sz="1800">
                <a:solidFill>
                  <a:srgbClr val="0000FF"/>
                </a:solidFill>
                <a:latin typeface="Consolas" pitchFamily="49" charset="0"/>
                <a:ea typeface="仿宋" pitchFamily="49" charset="-122"/>
                <a:cs typeface="Consolas" pitchFamily="49" charset="0"/>
              </a:endParaRPr>
            </a:p>
          </p:txBody>
        </p:sp>
        <p:sp>
          <p:nvSpPr>
            <p:cNvPr id="43" name="Text Box 18"/>
            <p:cNvSpPr txBox="1">
              <a:spLocks noChangeArrowheads="1"/>
            </p:cNvSpPr>
            <p:nvPr/>
          </p:nvSpPr>
          <p:spPr bwMode="auto">
            <a:xfrm>
              <a:off x="5657096" y="262829"/>
              <a:ext cx="348534" cy="29899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44" name="Text Box 17"/>
            <p:cNvSpPr txBox="1">
              <a:spLocks noChangeArrowheads="1"/>
            </p:cNvSpPr>
            <p:nvPr/>
          </p:nvSpPr>
          <p:spPr bwMode="auto">
            <a:xfrm>
              <a:off x="6005630" y="262829"/>
              <a:ext cx="349505" cy="29899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45" name="Line 16"/>
            <p:cNvSpPr>
              <a:spLocks noChangeShapeType="1"/>
            </p:cNvSpPr>
            <p:nvPr/>
          </p:nvSpPr>
          <p:spPr bwMode="auto">
            <a:xfrm>
              <a:off x="5307591" y="1169534"/>
              <a:ext cx="349505" cy="97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100"/>
                </a:lnSpc>
              </a:pPr>
              <a:endParaRPr lang="zh-CN" altLang="en-US" sz="1800">
                <a:solidFill>
                  <a:srgbClr val="0000FF"/>
                </a:solidFill>
                <a:latin typeface="Consolas" pitchFamily="49" charset="0"/>
                <a:ea typeface="仿宋" pitchFamily="49" charset="-122"/>
                <a:cs typeface="Consolas" pitchFamily="49" charset="0"/>
              </a:endParaRPr>
            </a:p>
          </p:txBody>
        </p:sp>
        <p:sp>
          <p:nvSpPr>
            <p:cNvPr id="46" name="Text Box 15"/>
            <p:cNvSpPr txBox="1">
              <a:spLocks noChangeArrowheads="1"/>
            </p:cNvSpPr>
            <p:nvPr/>
          </p:nvSpPr>
          <p:spPr bwMode="auto">
            <a:xfrm>
              <a:off x="5669717" y="1019064"/>
              <a:ext cx="348534" cy="2999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47" name="Text Box 14"/>
            <p:cNvSpPr txBox="1">
              <a:spLocks noChangeArrowheads="1"/>
            </p:cNvSpPr>
            <p:nvPr/>
          </p:nvSpPr>
          <p:spPr bwMode="auto">
            <a:xfrm>
              <a:off x="6018251" y="1019064"/>
              <a:ext cx="349505" cy="2999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1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8" name="Line 13"/>
            <p:cNvSpPr>
              <a:spLocks noChangeShapeType="1"/>
            </p:cNvSpPr>
            <p:nvPr/>
          </p:nvSpPr>
          <p:spPr bwMode="auto">
            <a:xfrm>
              <a:off x="6204654" y="1173417"/>
              <a:ext cx="350476" cy="97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100"/>
                </a:lnSpc>
              </a:pPr>
              <a:endParaRPr lang="zh-CN" altLang="en-US" sz="1800">
                <a:solidFill>
                  <a:srgbClr val="0000FF"/>
                </a:solidFill>
                <a:latin typeface="Consolas" pitchFamily="49" charset="0"/>
                <a:ea typeface="仿宋" pitchFamily="49" charset="-122"/>
                <a:cs typeface="Consolas" pitchFamily="49" charset="0"/>
              </a:endParaRPr>
            </a:p>
          </p:txBody>
        </p:sp>
        <p:sp>
          <p:nvSpPr>
            <p:cNvPr id="49" name="Text Box 12"/>
            <p:cNvSpPr txBox="1">
              <a:spLocks noChangeArrowheads="1"/>
            </p:cNvSpPr>
            <p:nvPr/>
          </p:nvSpPr>
          <p:spPr bwMode="auto">
            <a:xfrm>
              <a:off x="6565809" y="1023918"/>
              <a:ext cx="349505" cy="2999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50" name="Text Box 11"/>
            <p:cNvSpPr txBox="1">
              <a:spLocks noChangeArrowheads="1"/>
            </p:cNvSpPr>
            <p:nvPr/>
          </p:nvSpPr>
          <p:spPr bwMode="auto">
            <a:xfrm>
              <a:off x="6899781" y="1023918"/>
              <a:ext cx="350476" cy="2999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51" name="Text Box 10"/>
            <p:cNvSpPr txBox="1">
              <a:spLocks noChangeArrowheads="1"/>
            </p:cNvSpPr>
            <p:nvPr/>
          </p:nvSpPr>
          <p:spPr bwMode="auto">
            <a:xfrm>
              <a:off x="3627053" y="2173317"/>
              <a:ext cx="187374" cy="2475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5</a:t>
              </a:r>
            </a:p>
          </p:txBody>
        </p:sp>
        <p:sp>
          <p:nvSpPr>
            <p:cNvPr id="52" name="Text Box 9"/>
            <p:cNvSpPr txBox="1">
              <a:spLocks noChangeArrowheads="1"/>
            </p:cNvSpPr>
            <p:nvPr/>
          </p:nvSpPr>
          <p:spPr bwMode="auto">
            <a:xfrm>
              <a:off x="3845494" y="2117982"/>
              <a:ext cx="350476" cy="3863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5</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3" name="Text Box 8"/>
            <p:cNvSpPr txBox="1">
              <a:spLocks noChangeArrowheads="1"/>
            </p:cNvSpPr>
            <p:nvPr/>
          </p:nvSpPr>
          <p:spPr bwMode="auto">
            <a:xfrm>
              <a:off x="4195970" y="2117982"/>
              <a:ext cx="349505" cy="3863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5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54" name="Text Box 7"/>
            <p:cNvSpPr txBox="1">
              <a:spLocks noChangeArrowheads="1"/>
            </p:cNvSpPr>
            <p:nvPr/>
          </p:nvSpPr>
          <p:spPr bwMode="auto">
            <a:xfrm>
              <a:off x="3627053" y="1798597"/>
              <a:ext cx="187374" cy="2475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4</a:t>
              </a:r>
            </a:p>
          </p:txBody>
        </p:sp>
        <p:sp>
          <p:nvSpPr>
            <p:cNvPr id="55" name="Text Box 6"/>
            <p:cNvSpPr txBox="1">
              <a:spLocks noChangeArrowheads="1"/>
            </p:cNvSpPr>
            <p:nvPr/>
          </p:nvSpPr>
          <p:spPr bwMode="auto">
            <a:xfrm>
              <a:off x="3845494" y="1743263"/>
              <a:ext cx="350476" cy="38539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3</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6" name="Text Box 5"/>
            <p:cNvSpPr txBox="1">
              <a:spLocks noChangeArrowheads="1"/>
            </p:cNvSpPr>
            <p:nvPr/>
          </p:nvSpPr>
          <p:spPr bwMode="auto">
            <a:xfrm>
              <a:off x="5091092" y="1785006"/>
              <a:ext cx="349505" cy="30094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57" name="Text Box 4"/>
            <p:cNvSpPr txBox="1">
              <a:spLocks noChangeArrowheads="1"/>
            </p:cNvSpPr>
            <p:nvPr/>
          </p:nvSpPr>
          <p:spPr bwMode="auto">
            <a:xfrm>
              <a:off x="4195970" y="1743263"/>
              <a:ext cx="349505" cy="38539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8" name="Text Box 3"/>
            <p:cNvSpPr txBox="1">
              <a:spLocks noChangeArrowheads="1"/>
            </p:cNvSpPr>
            <p:nvPr/>
          </p:nvSpPr>
          <p:spPr bwMode="auto">
            <a:xfrm>
              <a:off x="4742557" y="1785006"/>
              <a:ext cx="348534" cy="30094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59" name="Line 2"/>
            <p:cNvSpPr>
              <a:spLocks noChangeShapeType="1"/>
            </p:cNvSpPr>
            <p:nvPr/>
          </p:nvSpPr>
          <p:spPr bwMode="auto">
            <a:xfrm>
              <a:off x="4373635" y="1933535"/>
              <a:ext cx="348534" cy="971"/>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60" name="右箭头 59"/>
            <p:cNvSpPr/>
            <p:nvPr/>
          </p:nvSpPr>
          <p:spPr>
            <a:xfrm>
              <a:off x="3000364" y="1214422"/>
              <a:ext cx="428628"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p>
          </p:txBody>
        </p:sp>
      </p:grpSp>
      <p:sp>
        <p:nvSpPr>
          <p:cNvPr id="63" name="TextBox 62"/>
          <p:cNvSpPr txBox="1"/>
          <p:nvPr/>
        </p:nvSpPr>
        <p:spPr>
          <a:xfrm>
            <a:off x="147025" y="116632"/>
            <a:ext cx="3749156" cy="4616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rPr>
              <a:t>理解深度优先遍历过程</a:t>
            </a:r>
          </a:p>
        </p:txBody>
      </p:sp>
      <p:sp>
        <p:nvSpPr>
          <p:cNvPr id="144" name="下箭头 143"/>
          <p:cNvSpPr/>
          <p:nvPr/>
        </p:nvSpPr>
        <p:spPr>
          <a:xfrm>
            <a:off x="2051720" y="2924944"/>
            <a:ext cx="214314" cy="357190"/>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p>
        </p:txBody>
      </p:sp>
      <p:grpSp>
        <p:nvGrpSpPr>
          <p:cNvPr id="147" name="组合 146"/>
          <p:cNvGrpSpPr/>
          <p:nvPr/>
        </p:nvGrpSpPr>
        <p:grpSpPr>
          <a:xfrm>
            <a:off x="1547664" y="3444213"/>
            <a:ext cx="1578622" cy="1762814"/>
            <a:chOff x="4071934" y="3643314"/>
            <a:chExt cx="1578622" cy="1762814"/>
          </a:xfrm>
        </p:grpSpPr>
        <p:sp>
          <p:nvSpPr>
            <p:cNvPr id="75" name="Oval 55"/>
            <p:cNvSpPr>
              <a:spLocks noChangeArrowheads="1"/>
            </p:cNvSpPr>
            <p:nvPr/>
          </p:nvSpPr>
          <p:spPr bwMode="auto">
            <a:xfrm>
              <a:off x="4078920" y="4334558"/>
              <a:ext cx="292738" cy="3088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76" name="Oval 54"/>
            <p:cNvSpPr>
              <a:spLocks noChangeArrowheads="1"/>
            </p:cNvSpPr>
            <p:nvPr/>
          </p:nvSpPr>
          <p:spPr bwMode="auto">
            <a:xfrm>
              <a:off x="4786314" y="5097240"/>
              <a:ext cx="292738" cy="3088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3</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7" name="Oval 53"/>
            <p:cNvSpPr>
              <a:spLocks noChangeArrowheads="1"/>
            </p:cNvSpPr>
            <p:nvPr/>
          </p:nvSpPr>
          <p:spPr bwMode="auto">
            <a:xfrm>
              <a:off x="4578986" y="3643314"/>
              <a:ext cx="292738" cy="308888"/>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78" name="Oval 52"/>
            <p:cNvSpPr>
              <a:spLocks noChangeArrowheads="1"/>
            </p:cNvSpPr>
            <p:nvPr/>
          </p:nvSpPr>
          <p:spPr bwMode="auto">
            <a:xfrm>
              <a:off x="5079052" y="4334558"/>
              <a:ext cx="292738" cy="3088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79" name="Oval 51"/>
            <p:cNvSpPr>
              <a:spLocks noChangeArrowheads="1"/>
            </p:cNvSpPr>
            <p:nvPr/>
          </p:nvSpPr>
          <p:spPr bwMode="auto">
            <a:xfrm>
              <a:off x="5357818" y="5097240"/>
              <a:ext cx="292738" cy="3088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4</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2" name="Oval 48"/>
            <p:cNvSpPr>
              <a:spLocks noChangeArrowheads="1"/>
            </p:cNvSpPr>
            <p:nvPr/>
          </p:nvSpPr>
          <p:spPr bwMode="auto">
            <a:xfrm>
              <a:off x="4071934" y="5097240"/>
              <a:ext cx="292738" cy="3088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cxnSp>
          <p:nvCxnSpPr>
            <p:cNvPr id="129" name="直接箭头连接符 128"/>
            <p:cNvCxnSpPr>
              <a:stCxn id="77" idx="3"/>
              <a:endCxn id="75" idx="7"/>
            </p:cNvCxnSpPr>
            <p:nvPr/>
          </p:nvCxnSpPr>
          <p:spPr>
            <a:xfrm rot="5400000">
              <a:off x="4238908" y="3996845"/>
              <a:ext cx="472828" cy="29307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31" name="直接箭头连接符 130"/>
            <p:cNvCxnSpPr>
              <a:stCxn id="77" idx="5"/>
              <a:endCxn id="78" idx="1"/>
            </p:cNvCxnSpPr>
            <p:nvPr/>
          </p:nvCxnSpPr>
          <p:spPr>
            <a:xfrm rot="16200000" flipH="1">
              <a:off x="4738974" y="3996845"/>
              <a:ext cx="472828" cy="29307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33" name="直接箭头连接符 132"/>
            <p:cNvCxnSpPr>
              <a:stCxn id="75" idx="4"/>
              <a:endCxn id="82" idx="0"/>
            </p:cNvCxnSpPr>
            <p:nvPr/>
          </p:nvCxnSpPr>
          <p:spPr>
            <a:xfrm rot="5400000">
              <a:off x="3994899" y="4866850"/>
              <a:ext cx="453794" cy="698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35" name="直接箭头连接符 134"/>
            <p:cNvCxnSpPr>
              <a:stCxn id="78" idx="3"/>
              <a:endCxn id="76" idx="0"/>
            </p:cNvCxnSpPr>
            <p:nvPr/>
          </p:nvCxnSpPr>
          <p:spPr>
            <a:xfrm rot="5400000">
              <a:off x="4777788" y="4753105"/>
              <a:ext cx="499030" cy="18924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37" name="直接箭头连接符 136"/>
            <p:cNvCxnSpPr>
              <a:stCxn id="78" idx="5"/>
              <a:endCxn id="79" idx="0"/>
            </p:cNvCxnSpPr>
            <p:nvPr/>
          </p:nvCxnSpPr>
          <p:spPr>
            <a:xfrm rot="16200000" flipH="1">
              <a:off x="5167038" y="4760091"/>
              <a:ext cx="499030" cy="17526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42" name="直接箭头连接符 141"/>
            <p:cNvCxnSpPr>
              <a:stCxn id="79" idx="2"/>
              <a:endCxn id="76" idx="6"/>
            </p:cNvCxnSpPr>
            <p:nvPr/>
          </p:nvCxnSpPr>
          <p:spPr>
            <a:xfrm rot="10800000">
              <a:off x="5079052" y="5251684"/>
              <a:ext cx="278766" cy="1588"/>
            </a:xfrm>
            <a:prstGeom prst="straightConnector1">
              <a:avLst/>
            </a:prstGeom>
            <a:ln w="19050">
              <a:prstDash val="dash"/>
              <a:tailEnd type="arrow"/>
            </a:ln>
          </p:spPr>
          <p:style>
            <a:lnRef idx="2">
              <a:schemeClr val="dk1"/>
            </a:lnRef>
            <a:fillRef idx="0">
              <a:schemeClr val="dk1"/>
            </a:fillRef>
            <a:effectRef idx="1">
              <a:schemeClr val="dk1"/>
            </a:effectRef>
            <a:fontRef idx="minor">
              <a:schemeClr val="tx1"/>
            </a:fontRef>
          </p:style>
        </p:cxnSp>
        <p:cxnSp>
          <p:nvCxnSpPr>
            <p:cNvPr id="146" name="直接箭头连接符 145"/>
            <p:cNvCxnSpPr>
              <a:stCxn id="78" idx="2"/>
              <a:endCxn id="82" idx="7"/>
            </p:cNvCxnSpPr>
            <p:nvPr/>
          </p:nvCxnSpPr>
          <p:spPr>
            <a:xfrm rot="10800000" flipV="1">
              <a:off x="4321802" y="4489002"/>
              <a:ext cx="757251" cy="653474"/>
            </a:xfrm>
            <a:prstGeom prst="straightConnector1">
              <a:avLst/>
            </a:prstGeom>
            <a:ln w="19050">
              <a:prstDash val="dash"/>
              <a:tailEnd type="arrow"/>
            </a:ln>
          </p:spPr>
          <p:style>
            <a:lnRef idx="2">
              <a:schemeClr val="dk1"/>
            </a:lnRef>
            <a:fillRef idx="0">
              <a:schemeClr val="dk1"/>
            </a:fillRef>
            <a:effectRef idx="1">
              <a:schemeClr val="dk1"/>
            </a:effectRef>
            <a:fontRef idx="minor">
              <a:schemeClr val="tx1"/>
            </a:fontRef>
          </p:style>
        </p:cxnSp>
      </p:grpSp>
      <p:grpSp>
        <p:nvGrpSpPr>
          <p:cNvPr id="80" name="组合 71">
            <a:extLst>
              <a:ext uri="{FF2B5EF4-FFF2-40B4-BE49-F238E27FC236}">
                <a16:creationId xmlns:a16="http://schemas.microsoft.com/office/drawing/2014/main" id="{87CB0EF5-F09B-495E-B7DC-A8EEB4229744}"/>
              </a:ext>
            </a:extLst>
          </p:cNvPr>
          <p:cNvGrpSpPr/>
          <p:nvPr/>
        </p:nvGrpSpPr>
        <p:grpSpPr>
          <a:xfrm>
            <a:off x="3113019" y="3150728"/>
            <a:ext cx="4143404" cy="2783199"/>
            <a:chOff x="725475" y="2882687"/>
            <a:chExt cx="4143404" cy="2783199"/>
          </a:xfrm>
        </p:grpSpPr>
        <p:sp>
          <p:nvSpPr>
            <p:cNvPr id="81" name="TextBox 60">
              <a:extLst>
                <a:ext uri="{FF2B5EF4-FFF2-40B4-BE49-F238E27FC236}">
                  <a16:creationId xmlns:a16="http://schemas.microsoft.com/office/drawing/2014/main" id="{17458C15-6736-4DD7-840C-FE653C245288}"/>
                </a:ext>
              </a:extLst>
            </p:cNvPr>
            <p:cNvSpPr txBox="1"/>
            <p:nvPr/>
          </p:nvSpPr>
          <p:spPr>
            <a:xfrm>
              <a:off x="1357290" y="3357562"/>
              <a:ext cx="2214578" cy="2308324"/>
            </a:xfrm>
            <a:prstGeom prst="rect">
              <a:avLst/>
            </a:prstGeom>
            <a:noFill/>
          </p:spPr>
          <p:txBody>
            <a:bodyPr wrap="square" rtlCol="0">
              <a:spAutoFit/>
            </a:bodyPr>
            <a:lstStyle/>
            <a:p>
              <a:pPr algn="l">
                <a:lnSpc>
                  <a:spcPct val="100000"/>
                </a:lnSpc>
                <a:spcBef>
                  <a:spcPts val="0"/>
                </a:spcBef>
              </a:pPr>
              <a:r>
                <a:rPr lang="en-US" altLang="zh-CN" sz="1800">
                  <a:solidFill>
                    <a:srgbClr val="FF0000"/>
                  </a:solidFill>
                  <a:latin typeface="Consolas" pitchFamily="49" charset="0"/>
                  <a:ea typeface="仿宋" pitchFamily="49" charset="-122"/>
                  <a:cs typeface="Consolas" pitchFamily="49" charset="0"/>
                </a:rPr>
                <a:t>0</a:t>
              </a:r>
            </a:p>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0 → </a:t>
              </a:r>
              <a:r>
                <a:rPr lang="en-US" altLang="zh-CN" sz="1800">
                  <a:solidFill>
                    <a:srgbClr val="FF0000"/>
                  </a:solidFill>
                  <a:latin typeface="Consolas" pitchFamily="49" charset="0"/>
                  <a:ea typeface="仿宋" pitchFamily="49" charset="-122"/>
                  <a:cs typeface="Consolas" pitchFamily="49" charset="0"/>
                </a:rPr>
                <a:t>1</a:t>
              </a:r>
            </a:p>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0 → 1 → </a:t>
              </a:r>
              <a:r>
                <a:rPr lang="en-US" altLang="zh-CN" sz="1800">
                  <a:solidFill>
                    <a:srgbClr val="FF0000"/>
                  </a:solidFill>
                  <a:latin typeface="Consolas" pitchFamily="49" charset="0"/>
                  <a:ea typeface="仿宋" pitchFamily="49" charset="-122"/>
                  <a:cs typeface="Consolas" pitchFamily="49" charset="0"/>
                </a:rPr>
                <a:t>5</a:t>
              </a:r>
            </a:p>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0 → </a:t>
              </a:r>
              <a:r>
                <a:rPr lang="en-US" altLang="zh-CN" sz="1800">
                  <a:solidFill>
                    <a:srgbClr val="FF0000"/>
                  </a:solidFill>
                  <a:latin typeface="Consolas" pitchFamily="49" charset="0"/>
                  <a:ea typeface="仿宋" pitchFamily="49" charset="-122"/>
                  <a:cs typeface="Consolas" pitchFamily="49" charset="0"/>
                </a:rPr>
                <a:t>2</a:t>
              </a:r>
            </a:p>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0</a:t>
              </a:r>
              <a:r>
                <a:rPr lang="en-US" altLang="zh-CN" sz="1800">
                  <a:solidFill>
                    <a:srgbClr val="FF0000"/>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2 → 5</a:t>
              </a:r>
              <a:endParaRPr lang="en-US" altLang="zh-CN" sz="1800">
                <a:solidFill>
                  <a:srgbClr val="FF0000"/>
                </a:solidFill>
                <a:latin typeface="Consolas" pitchFamily="49" charset="0"/>
                <a:ea typeface="仿宋" pitchFamily="49" charset="-122"/>
                <a:cs typeface="Consolas" pitchFamily="49" charset="0"/>
              </a:endParaRPr>
            </a:p>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0 → 2 → </a:t>
              </a:r>
              <a:r>
                <a:rPr lang="en-US" altLang="zh-CN" sz="1800">
                  <a:solidFill>
                    <a:srgbClr val="FF0000"/>
                  </a:solidFill>
                  <a:latin typeface="Consolas" pitchFamily="49" charset="0"/>
                  <a:ea typeface="仿宋" pitchFamily="49" charset="-122"/>
                  <a:cs typeface="Consolas" pitchFamily="49" charset="0"/>
                </a:rPr>
                <a:t>3</a:t>
              </a:r>
            </a:p>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0 → 2 → </a:t>
              </a:r>
              <a:r>
                <a:rPr lang="en-US" altLang="zh-CN" sz="1800">
                  <a:solidFill>
                    <a:srgbClr val="FF0000"/>
                  </a:solidFill>
                  <a:latin typeface="Consolas" pitchFamily="49" charset="0"/>
                  <a:ea typeface="仿宋" pitchFamily="49" charset="-122"/>
                  <a:cs typeface="Consolas" pitchFamily="49" charset="0"/>
                </a:rPr>
                <a:t>4</a:t>
              </a:r>
            </a:p>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0 → 2 → 4</a:t>
              </a:r>
              <a:r>
                <a:rPr lang="zh-CN" altLang="en-US" sz="1800">
                  <a:solidFill>
                    <a:srgbClr val="FF0000"/>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3</a:t>
              </a:r>
              <a:endParaRPr lang="en-US" altLang="zh-CN" sz="1800">
                <a:solidFill>
                  <a:srgbClr val="FF0000"/>
                </a:solidFill>
                <a:latin typeface="Consolas" pitchFamily="49" charset="0"/>
                <a:ea typeface="仿宋" pitchFamily="49" charset="-122"/>
                <a:cs typeface="Consolas" pitchFamily="49" charset="0"/>
              </a:endParaRPr>
            </a:p>
          </p:txBody>
        </p:sp>
        <p:sp>
          <p:nvSpPr>
            <p:cNvPr id="83" name="TextBox 61">
              <a:extLst>
                <a:ext uri="{FF2B5EF4-FFF2-40B4-BE49-F238E27FC236}">
                  <a16:creationId xmlns:a16="http://schemas.microsoft.com/office/drawing/2014/main" id="{19C68A3B-0E6C-4CFE-8ECF-684B912FB470}"/>
                </a:ext>
              </a:extLst>
            </p:cNvPr>
            <p:cNvSpPr txBox="1"/>
            <p:nvPr/>
          </p:nvSpPr>
          <p:spPr>
            <a:xfrm>
              <a:off x="725475" y="2882687"/>
              <a:ext cx="4143404" cy="369332"/>
            </a:xfrm>
            <a:prstGeom prst="rect">
              <a:avLst/>
            </a:prstGeom>
            <a:noFill/>
          </p:spPr>
          <p:txBody>
            <a:bodyPr wrap="square" rtlCol="0">
              <a:spAutoFit/>
            </a:bodyPr>
            <a:lstStyle/>
            <a:p>
              <a:pPr algn="l">
                <a:lnSpc>
                  <a:spcPct val="100000"/>
                </a:lnSpc>
                <a:spcBef>
                  <a:spcPts val="0"/>
                </a:spcBef>
              </a:pPr>
              <a:r>
                <a:rPr lang="zh-CN" altLang="zh-CN" sz="1800" dirty="0">
                  <a:solidFill>
                    <a:srgbClr val="0000FF"/>
                  </a:solidFill>
                  <a:latin typeface="Consolas" pitchFamily="49" charset="0"/>
                  <a:ea typeface="楷体" pitchFamily="49" charset="-122"/>
                  <a:cs typeface="Consolas" pitchFamily="49" charset="0"/>
                </a:rPr>
                <a:t>起始点</a:t>
              </a:r>
              <a:r>
                <a:rPr lang="en-US" altLang="zh-CN" sz="1800" dirty="0">
                  <a:solidFill>
                    <a:srgbClr val="0000FF"/>
                  </a:solidFill>
                  <a:latin typeface="Consolas" pitchFamily="49" charset="0"/>
                  <a:ea typeface="楷体" pitchFamily="49" charset="-122"/>
                  <a:cs typeface="Consolas" pitchFamily="49" charset="0"/>
                </a:rPr>
                <a:t>0</a:t>
              </a:r>
              <a:r>
                <a:rPr lang="zh-CN" altLang="zh-CN" sz="1800" dirty="0">
                  <a:solidFill>
                    <a:srgbClr val="0000FF"/>
                  </a:solidFill>
                  <a:latin typeface="Consolas" pitchFamily="49" charset="0"/>
                  <a:ea typeface="楷体" pitchFamily="49" charset="-122"/>
                  <a:cs typeface="Consolas" pitchFamily="49" charset="0"/>
                </a:rPr>
                <a:t>到图中</a:t>
              </a:r>
              <a:r>
                <a:rPr lang="zh-CN" altLang="en-US" sz="1800" dirty="0">
                  <a:solidFill>
                    <a:srgbClr val="0000FF"/>
                  </a:solidFill>
                  <a:latin typeface="Consolas" pitchFamily="49" charset="0"/>
                  <a:ea typeface="楷体" pitchFamily="49" charset="-122"/>
                  <a:cs typeface="Consolas" pitchFamily="49" charset="0"/>
                </a:rPr>
                <a:t>其他</a:t>
              </a:r>
              <a:r>
                <a:rPr lang="zh-CN" altLang="zh-CN" sz="1800" dirty="0">
                  <a:solidFill>
                    <a:srgbClr val="0000FF"/>
                  </a:solidFill>
                  <a:latin typeface="Consolas" pitchFamily="49" charset="0"/>
                  <a:ea typeface="楷体" pitchFamily="49" charset="-122"/>
                  <a:cs typeface="Consolas" pitchFamily="49" charset="0"/>
                </a:rPr>
                <a:t>顶点的路径长度</a:t>
              </a:r>
              <a:r>
                <a:rPr lang="zh-CN" altLang="en-US" sz="1800" dirty="0">
                  <a:solidFill>
                    <a:srgbClr val="0000FF"/>
                  </a:solidFill>
                  <a:latin typeface="Consolas" pitchFamily="49" charset="0"/>
                  <a:ea typeface="楷体" pitchFamily="49" charset="-122"/>
                  <a:cs typeface="Consolas" pitchFamily="49" charset="0"/>
                </a:rPr>
                <a:t>：</a:t>
              </a:r>
            </a:p>
          </p:txBody>
        </p:sp>
      </p:grpSp>
      <p:sp>
        <p:nvSpPr>
          <p:cNvPr id="84" name="TextBox 64">
            <a:extLst>
              <a:ext uri="{FF2B5EF4-FFF2-40B4-BE49-F238E27FC236}">
                <a16:creationId xmlns:a16="http://schemas.microsoft.com/office/drawing/2014/main" id="{4A8C28B5-14DF-48FD-8B9C-A9539A717A8E}"/>
              </a:ext>
            </a:extLst>
          </p:cNvPr>
          <p:cNvSpPr txBox="1"/>
          <p:nvPr/>
        </p:nvSpPr>
        <p:spPr>
          <a:xfrm>
            <a:off x="6138007" y="4574043"/>
            <a:ext cx="2786082" cy="369332"/>
          </a:xfrm>
          <a:prstGeom prst="rect">
            <a:avLst/>
          </a:prstGeom>
          <a:noFill/>
        </p:spPr>
        <p:txBody>
          <a:bodyPr wrap="square" rtlCol="0">
            <a:spAutoFit/>
          </a:bodyPr>
          <a:lstStyle/>
          <a:p>
            <a:pPr algn="l">
              <a:lnSpc>
                <a:spcPct val="100000"/>
              </a:lnSpc>
              <a:spcBef>
                <a:spcPts val="0"/>
              </a:spcBef>
            </a:pPr>
            <a:r>
              <a:rPr lang="en-US" altLang="zh-CN" sz="1800" dirty="0">
                <a:solidFill>
                  <a:srgbClr val="0000FF"/>
                </a:solidFill>
                <a:latin typeface="Consolas" pitchFamily="49" charset="0"/>
                <a:ea typeface="仿宋" pitchFamily="49" charset="-122"/>
                <a:cs typeface="Consolas" pitchFamily="49" charset="0"/>
              </a:rPr>
              <a:t>DFS: 0 1 5 2 3 4</a:t>
            </a:r>
            <a:endParaRPr lang="zh-CN" altLang="en-US" sz="1800" dirty="0">
              <a:solidFill>
                <a:srgbClr val="0000FF"/>
              </a:solidFill>
              <a:latin typeface="Consolas" pitchFamily="49" charset="0"/>
              <a:ea typeface="仿宋" pitchFamily="49" charset="-122"/>
              <a:cs typeface="Consolas" pitchFamily="49" charset="0"/>
            </a:endParaRPr>
          </a:p>
        </p:txBody>
      </p:sp>
      <p:grpSp>
        <p:nvGrpSpPr>
          <p:cNvPr id="85" name="组合 72">
            <a:extLst>
              <a:ext uri="{FF2B5EF4-FFF2-40B4-BE49-F238E27FC236}">
                <a16:creationId xmlns:a16="http://schemas.microsoft.com/office/drawing/2014/main" id="{9E573DE1-D4F2-41D9-87BE-8ECAA94374C3}"/>
              </a:ext>
            </a:extLst>
          </p:cNvPr>
          <p:cNvGrpSpPr/>
          <p:nvPr/>
        </p:nvGrpSpPr>
        <p:grpSpPr>
          <a:xfrm>
            <a:off x="5816536" y="5831938"/>
            <a:ext cx="3429024" cy="896901"/>
            <a:chOff x="285720" y="5500702"/>
            <a:chExt cx="3429024" cy="896901"/>
          </a:xfrm>
        </p:grpSpPr>
        <p:sp>
          <p:nvSpPr>
            <p:cNvPr id="86" name="TextBox 63">
              <a:extLst>
                <a:ext uri="{FF2B5EF4-FFF2-40B4-BE49-F238E27FC236}">
                  <a16:creationId xmlns:a16="http://schemas.microsoft.com/office/drawing/2014/main" id="{8FB4EDA7-8457-4CC8-9BB4-5F10A2F9A857}"/>
                </a:ext>
              </a:extLst>
            </p:cNvPr>
            <p:cNvSpPr txBox="1"/>
            <p:nvPr/>
          </p:nvSpPr>
          <p:spPr>
            <a:xfrm>
              <a:off x="1285852" y="5774312"/>
              <a:ext cx="2428892" cy="400110"/>
            </a:xfrm>
            <a:prstGeom prst="rect">
              <a:avLst/>
            </a:prstGeom>
            <a:noFill/>
          </p:spPr>
          <p:txBody>
            <a:bodyPr wrap="square" rtlCol="0">
              <a:spAutoFit/>
            </a:bodyPr>
            <a:lstStyle/>
            <a:p>
              <a:pPr algn="l">
                <a:lnSpc>
                  <a:spcPct val="100000"/>
                </a:lnSpc>
                <a:spcBef>
                  <a:spcPts val="0"/>
                </a:spcBef>
              </a:pPr>
              <a:r>
                <a:rPr lang="zh-CN" altLang="en-US" sz="2000" dirty="0">
                  <a:solidFill>
                    <a:srgbClr val="0000FF"/>
                  </a:solidFill>
                  <a:latin typeface="华文中宋" pitchFamily="2" charset="-122"/>
                  <a:ea typeface="华文中宋" pitchFamily="2" charset="-122"/>
                </a:rPr>
                <a:t>类似树的</a:t>
              </a:r>
              <a:r>
                <a:rPr lang="zh-CN" altLang="en-US" sz="2000" dirty="0">
                  <a:solidFill>
                    <a:srgbClr val="FF0000"/>
                  </a:solidFill>
                  <a:latin typeface="华文中宋" pitchFamily="2" charset="-122"/>
                  <a:ea typeface="华文中宋" pitchFamily="2" charset="-122"/>
                </a:rPr>
                <a:t>先根</a:t>
              </a:r>
              <a:r>
                <a:rPr lang="zh-CN" altLang="en-US" sz="2000" dirty="0">
                  <a:solidFill>
                    <a:srgbClr val="0000FF"/>
                  </a:solidFill>
                  <a:latin typeface="华文中宋" pitchFamily="2" charset="-122"/>
                  <a:ea typeface="华文中宋" pitchFamily="2" charset="-122"/>
                </a:rPr>
                <a:t>遍历。</a:t>
              </a:r>
              <a:endParaRPr lang="zh-CN" altLang="en-US" sz="2000" dirty="0">
                <a:solidFill>
                  <a:srgbClr val="0000FF"/>
                </a:solidFill>
                <a:latin typeface="华文中宋" pitchFamily="2" charset="-122"/>
                <a:ea typeface="华文中宋" pitchFamily="2" charset="-122"/>
                <a:cs typeface="Consolas" pitchFamily="49" charset="0"/>
              </a:endParaRPr>
            </a:p>
          </p:txBody>
        </p:sp>
        <p:grpSp>
          <p:nvGrpSpPr>
            <p:cNvPr id="87" name="组合 66">
              <a:extLst>
                <a:ext uri="{FF2B5EF4-FFF2-40B4-BE49-F238E27FC236}">
                  <a16:creationId xmlns:a16="http://schemas.microsoft.com/office/drawing/2014/main" id="{5B81B159-24A0-44B1-A0F3-FCD11B15B4A1}"/>
                </a:ext>
              </a:extLst>
            </p:cNvPr>
            <p:cNvGrpSpPr/>
            <p:nvPr/>
          </p:nvGrpSpPr>
          <p:grpSpPr>
            <a:xfrm>
              <a:off x="285720" y="5500702"/>
              <a:ext cx="896901" cy="896901"/>
              <a:chOff x="388951" y="5103867"/>
              <a:chExt cx="896901" cy="896901"/>
            </a:xfrm>
          </p:grpSpPr>
          <p:sp>
            <p:nvSpPr>
              <p:cNvPr id="88" name="椭圆 87">
                <a:extLst>
                  <a:ext uri="{FF2B5EF4-FFF2-40B4-BE49-F238E27FC236}">
                    <a16:creationId xmlns:a16="http://schemas.microsoft.com/office/drawing/2014/main" id="{60DF898A-DCEF-4066-96E5-80FBE2EF50C2}"/>
                  </a:ext>
                </a:extLst>
              </p:cNvPr>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89" name="椭圆 88">
                <a:extLst>
                  <a:ext uri="{FF2B5EF4-FFF2-40B4-BE49-F238E27FC236}">
                    <a16:creationId xmlns:a16="http://schemas.microsoft.com/office/drawing/2014/main" id="{4B42CF14-5823-4B26-B4F9-70D73C1BD2DD}"/>
                  </a:ext>
                </a:extLst>
              </p:cNvPr>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0" name="文本框 14">
                <a:extLst>
                  <a:ext uri="{FF2B5EF4-FFF2-40B4-BE49-F238E27FC236}">
                    <a16:creationId xmlns:a16="http://schemas.microsoft.com/office/drawing/2014/main" id="{1E2502F6-1F53-4FCF-B83F-AA78785BA231}"/>
                  </a:ext>
                </a:extLst>
              </p:cNvPr>
              <p:cNvSpPr txBox="1"/>
              <p:nvPr/>
            </p:nvSpPr>
            <p:spPr>
              <a:xfrm>
                <a:off x="525185" y="5431228"/>
                <a:ext cx="646332" cy="313932"/>
              </a:xfrm>
              <a:prstGeom prst="rect">
                <a:avLst/>
              </a:prstGeom>
              <a:noFill/>
            </p:spPr>
            <p:txBody>
              <a:bodyPr wrap="none" rtlCol="0">
                <a:spAutoFit/>
              </a:bodyPr>
              <a:lstStyle/>
              <a:p>
                <a:r>
                  <a:rPr lang="zh-CN" altLang="en-US" sz="1800" b="1">
                    <a:solidFill>
                      <a:srgbClr val="FF0000"/>
                    </a:solidFill>
                    <a:latin typeface="微软雅黑" pitchFamily="34" charset="-122"/>
                    <a:ea typeface="微软雅黑" pitchFamily="34" charset="-122"/>
                  </a:rPr>
                  <a:t>说明</a:t>
                </a:r>
                <a:endParaRPr lang="zh-CN" altLang="en-US" sz="1800" b="1" dirty="0">
                  <a:solidFill>
                    <a:srgbClr val="FF0000"/>
                  </a:solidFill>
                  <a:latin typeface="微软雅黑" pitchFamily="34" charset="-122"/>
                  <a:ea typeface="微软雅黑" pitchFamily="34" charset="-122"/>
                </a:endParaRPr>
              </a:p>
            </p:txBody>
          </p:sp>
        </p:grpSp>
      </p:grpSp>
      <p:sp>
        <p:nvSpPr>
          <p:cNvPr id="91" name="矩形 90">
            <a:extLst>
              <a:ext uri="{FF2B5EF4-FFF2-40B4-BE49-F238E27FC236}">
                <a16:creationId xmlns:a16="http://schemas.microsoft.com/office/drawing/2014/main" id="{16260C9B-B360-44AC-85C5-B2847BAE7838}"/>
              </a:ext>
            </a:extLst>
          </p:cNvPr>
          <p:cNvSpPr/>
          <p:nvPr/>
        </p:nvSpPr>
        <p:spPr>
          <a:xfrm>
            <a:off x="3725784" y="5617388"/>
            <a:ext cx="1857388" cy="242889"/>
          </a:xfrm>
          <a:prstGeom prst="rect">
            <a:avLst/>
          </a:prstGeom>
          <a:solidFill>
            <a:schemeClr val="bg1">
              <a:lumMod val="75000"/>
              <a:alpha val="53000"/>
            </a:schemeClr>
          </a:solidFill>
          <a:ln w="19050">
            <a:solidFill>
              <a:schemeClr val="bg1">
                <a:lumMod val="75000"/>
              </a:schemeClr>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4967E055-3ABD-445E-A1DA-2B39BD2A131C}"/>
              </a:ext>
            </a:extLst>
          </p:cNvPr>
          <p:cNvSpPr/>
          <p:nvPr/>
        </p:nvSpPr>
        <p:spPr>
          <a:xfrm>
            <a:off x="3744834" y="4798755"/>
            <a:ext cx="1857388" cy="242889"/>
          </a:xfrm>
          <a:prstGeom prst="rect">
            <a:avLst/>
          </a:prstGeom>
          <a:solidFill>
            <a:schemeClr val="bg1">
              <a:lumMod val="75000"/>
              <a:alpha val="53000"/>
            </a:schemeClr>
          </a:solidFill>
          <a:ln w="19050">
            <a:solidFill>
              <a:schemeClr val="bg1">
                <a:lumMod val="75000"/>
              </a:schemeClr>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91" grpId="0" animBg="1"/>
      <p:bldP spid="9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51520" y="1052736"/>
            <a:ext cx="8784976" cy="2943727"/>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342900" indent="-342900" algn="l">
              <a:lnSpc>
                <a:spcPts val="33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首先访问起始点</a:t>
            </a:r>
            <a:r>
              <a:rPr lang="en-US" altLang="zh-CN" sz="2000" i="1" dirty="0">
                <a:solidFill>
                  <a:srgbClr val="0000FF"/>
                </a:solidFill>
                <a:latin typeface="Consolas" pitchFamily="49" charset="0"/>
                <a:ea typeface="仿宋" pitchFamily="49" charset="-122"/>
                <a:cs typeface="Consolas" pitchFamily="49" charset="0"/>
              </a:rPr>
              <a:t>v</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3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接着访问顶点</a:t>
            </a:r>
            <a:r>
              <a:rPr lang="en-US" altLang="zh-CN" sz="2000" i="1" dirty="0">
                <a:solidFill>
                  <a:srgbClr val="0000FF"/>
                </a:solidFill>
                <a:latin typeface="Consolas" pitchFamily="49" charset="0"/>
                <a:ea typeface="仿宋" pitchFamily="49" charset="-122"/>
                <a:cs typeface="Consolas" pitchFamily="49" charset="0"/>
              </a:rPr>
              <a:t>v</a:t>
            </a:r>
            <a:r>
              <a:rPr lang="zh-CN" altLang="zh-CN" sz="2000" dirty="0">
                <a:solidFill>
                  <a:srgbClr val="0000FF"/>
                </a:solidFill>
                <a:latin typeface="Consolas" pitchFamily="49" charset="0"/>
                <a:ea typeface="仿宋" pitchFamily="49" charset="-122"/>
                <a:cs typeface="Consolas" pitchFamily="49" charset="0"/>
              </a:rPr>
              <a:t>的</a:t>
            </a:r>
            <a:r>
              <a:rPr lang="zh-CN" altLang="zh-CN" sz="2000" dirty="0">
                <a:solidFill>
                  <a:srgbClr val="FF0000"/>
                </a:solidFill>
                <a:latin typeface="Consolas" pitchFamily="49" charset="0"/>
                <a:ea typeface="仿宋" pitchFamily="49" charset="-122"/>
                <a:cs typeface="Consolas" pitchFamily="49" charset="0"/>
              </a:rPr>
              <a:t>所有未被访问</a:t>
            </a:r>
            <a:r>
              <a:rPr lang="zh-CN" altLang="zh-CN" sz="2000" dirty="0">
                <a:solidFill>
                  <a:srgbClr val="0000FF"/>
                </a:solidFill>
                <a:latin typeface="Consolas" pitchFamily="49" charset="0"/>
                <a:ea typeface="仿宋" pitchFamily="49" charset="-122"/>
                <a:cs typeface="Consolas" pitchFamily="49" charset="0"/>
              </a:rPr>
              <a:t>过的邻接点</a:t>
            </a:r>
            <a:r>
              <a:rPr lang="en-US" altLang="zh-CN" sz="2000" i="1" dirty="0">
                <a:solidFill>
                  <a:srgbClr val="FF0000"/>
                </a:solidFill>
                <a:latin typeface="Consolas" pitchFamily="49" charset="0"/>
                <a:ea typeface="仿宋" pitchFamily="49" charset="-122"/>
                <a:cs typeface="Consolas" pitchFamily="49" charset="0"/>
              </a:rPr>
              <a:t>v</a:t>
            </a:r>
            <a:r>
              <a:rPr lang="en-US" altLang="zh-CN" sz="2000" baseline="-25000" dirty="0">
                <a:solidFill>
                  <a:srgbClr val="FF0000"/>
                </a:solidFill>
                <a:latin typeface="Consolas" pitchFamily="49" charset="0"/>
                <a:ea typeface="仿宋" pitchFamily="49" charset="-122"/>
                <a:cs typeface="Consolas" pitchFamily="49" charset="0"/>
              </a:rPr>
              <a:t>1</a:t>
            </a:r>
            <a:r>
              <a:rPr lang="zh-CN" altLang="zh-CN" sz="2000" dirty="0">
                <a:solidFill>
                  <a:srgbClr val="FF0000"/>
                </a:solidFill>
                <a:latin typeface="Consolas" pitchFamily="49" charset="0"/>
                <a:ea typeface="仿宋" pitchFamily="49" charset="-122"/>
                <a:cs typeface="Consolas" pitchFamily="49" charset="0"/>
              </a:rPr>
              <a:t>、</a:t>
            </a:r>
            <a:r>
              <a:rPr lang="en-US" altLang="zh-CN" sz="2000" i="1" dirty="0">
                <a:solidFill>
                  <a:srgbClr val="FF0000"/>
                </a:solidFill>
                <a:latin typeface="Consolas" pitchFamily="49" charset="0"/>
                <a:ea typeface="仿宋" pitchFamily="49" charset="-122"/>
                <a:cs typeface="Consolas" pitchFamily="49" charset="0"/>
              </a:rPr>
              <a:t>v</a:t>
            </a:r>
            <a:r>
              <a:rPr lang="en-US" altLang="zh-CN" sz="2000" baseline="-25000" dirty="0">
                <a:solidFill>
                  <a:srgbClr val="FF0000"/>
                </a:solidFill>
                <a:latin typeface="Consolas" pitchFamily="49" charset="0"/>
                <a:ea typeface="仿宋" pitchFamily="49" charset="-122"/>
                <a:cs typeface="Consolas" pitchFamily="49" charset="0"/>
              </a:rPr>
              <a:t>2</a:t>
            </a:r>
            <a:r>
              <a:rPr lang="zh-CN" altLang="zh-CN" sz="2000" dirty="0">
                <a:solidFill>
                  <a:srgbClr val="FF0000"/>
                </a:solidFill>
                <a:latin typeface="Consolas" pitchFamily="49" charset="0"/>
                <a:ea typeface="仿宋" pitchFamily="49" charset="-122"/>
                <a:cs typeface="Consolas" pitchFamily="49" charset="0"/>
              </a:rPr>
              <a:t>、</a:t>
            </a:r>
            <a:r>
              <a:rPr lang="zh-CN" altLang="zh-CN" sz="2000" dirty="0">
                <a:solidFill>
                  <a:srgbClr val="FF0000"/>
                </a:solidFill>
                <a:latin typeface="+mn-ea"/>
                <a:cs typeface="Consolas" pitchFamily="49" charset="0"/>
              </a:rPr>
              <a:t>…</a:t>
            </a:r>
            <a:r>
              <a:rPr lang="zh-CN" altLang="zh-CN" sz="2000" dirty="0">
                <a:solidFill>
                  <a:srgbClr val="FF0000"/>
                </a:solidFill>
                <a:latin typeface="Consolas" pitchFamily="49" charset="0"/>
                <a:ea typeface="仿宋" pitchFamily="49" charset="-122"/>
                <a:cs typeface="Consolas" pitchFamily="49" charset="0"/>
              </a:rPr>
              <a:t>、</a:t>
            </a:r>
            <a:r>
              <a:rPr lang="en-US" altLang="zh-CN" sz="2000" i="1" dirty="0" err="1">
                <a:solidFill>
                  <a:srgbClr val="FF0000"/>
                </a:solidFill>
                <a:latin typeface="Consolas" pitchFamily="49" charset="0"/>
                <a:ea typeface="仿宋" pitchFamily="49" charset="-122"/>
                <a:cs typeface="Consolas" pitchFamily="49" charset="0"/>
              </a:rPr>
              <a:t>v</a:t>
            </a:r>
            <a:r>
              <a:rPr lang="en-US" altLang="zh-CN" sz="2000" i="1" baseline="-25000" dirty="0" err="1">
                <a:solidFill>
                  <a:srgbClr val="FF0000"/>
                </a:solidFill>
                <a:latin typeface="Consolas" pitchFamily="49" charset="0"/>
                <a:ea typeface="仿宋" pitchFamily="49" charset="-122"/>
                <a:cs typeface="Consolas" pitchFamily="49" charset="0"/>
              </a:rPr>
              <a:t>t</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3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然后再按照</a:t>
            </a:r>
            <a:r>
              <a:rPr lang="en-US" altLang="zh-CN" sz="2000" i="1" dirty="0">
                <a:solidFill>
                  <a:srgbClr val="FF0000"/>
                </a:solidFill>
                <a:latin typeface="Consolas" pitchFamily="49" charset="0"/>
                <a:ea typeface="仿宋" pitchFamily="49" charset="-122"/>
                <a:cs typeface="Consolas" pitchFamily="49" charset="0"/>
              </a:rPr>
              <a:t>v</a:t>
            </a:r>
            <a:r>
              <a:rPr lang="en-US" altLang="zh-CN" sz="2000" baseline="-25000" dirty="0">
                <a:solidFill>
                  <a:srgbClr val="FF0000"/>
                </a:solidFill>
                <a:latin typeface="Consolas" pitchFamily="49" charset="0"/>
                <a:ea typeface="仿宋" pitchFamily="49" charset="-122"/>
                <a:cs typeface="Consolas" pitchFamily="49" charset="0"/>
              </a:rPr>
              <a:t>1</a:t>
            </a:r>
            <a:r>
              <a:rPr lang="zh-CN" altLang="zh-CN" sz="2000" dirty="0">
                <a:solidFill>
                  <a:srgbClr val="FF0000"/>
                </a:solidFill>
                <a:latin typeface="Consolas" pitchFamily="49" charset="0"/>
                <a:ea typeface="仿宋" pitchFamily="49" charset="-122"/>
                <a:cs typeface="Consolas" pitchFamily="49" charset="0"/>
              </a:rPr>
              <a:t>、</a:t>
            </a:r>
            <a:r>
              <a:rPr lang="en-US" altLang="zh-CN" sz="2000" i="1" dirty="0">
                <a:solidFill>
                  <a:srgbClr val="FF0000"/>
                </a:solidFill>
                <a:latin typeface="Consolas" pitchFamily="49" charset="0"/>
                <a:ea typeface="仿宋" pitchFamily="49" charset="-122"/>
                <a:cs typeface="Consolas" pitchFamily="49" charset="0"/>
              </a:rPr>
              <a:t>v</a:t>
            </a:r>
            <a:r>
              <a:rPr lang="en-US" altLang="zh-CN" sz="2000" baseline="-25000" dirty="0">
                <a:solidFill>
                  <a:srgbClr val="FF0000"/>
                </a:solidFill>
                <a:latin typeface="Consolas" pitchFamily="49" charset="0"/>
                <a:ea typeface="仿宋" pitchFamily="49" charset="-122"/>
                <a:cs typeface="Consolas" pitchFamily="49" charset="0"/>
              </a:rPr>
              <a:t>2</a:t>
            </a:r>
            <a:r>
              <a:rPr lang="zh-CN" altLang="zh-CN" sz="2000" dirty="0">
                <a:solidFill>
                  <a:srgbClr val="FF0000"/>
                </a:solidFill>
                <a:latin typeface="Consolas" pitchFamily="49" charset="0"/>
                <a:ea typeface="仿宋" pitchFamily="49" charset="-122"/>
                <a:cs typeface="Consolas" pitchFamily="49" charset="0"/>
              </a:rPr>
              <a:t>、</a:t>
            </a:r>
            <a:r>
              <a:rPr lang="zh-CN" altLang="zh-CN" sz="2000" dirty="0">
                <a:solidFill>
                  <a:srgbClr val="FF0000"/>
                </a:solidFill>
                <a:latin typeface="+mj-ea"/>
                <a:ea typeface="+mj-ea"/>
                <a:cs typeface="Consolas" pitchFamily="49" charset="0"/>
              </a:rPr>
              <a:t>…</a:t>
            </a:r>
            <a:r>
              <a:rPr lang="zh-CN" altLang="zh-CN" sz="2000" dirty="0">
                <a:solidFill>
                  <a:srgbClr val="FF0000"/>
                </a:solidFill>
                <a:latin typeface="Consolas" pitchFamily="49" charset="0"/>
                <a:ea typeface="仿宋" pitchFamily="49" charset="-122"/>
                <a:cs typeface="Consolas" pitchFamily="49" charset="0"/>
              </a:rPr>
              <a:t>、</a:t>
            </a:r>
            <a:r>
              <a:rPr lang="en-US" altLang="zh-CN" sz="2000" i="1" dirty="0" err="1">
                <a:solidFill>
                  <a:srgbClr val="FF0000"/>
                </a:solidFill>
                <a:latin typeface="Consolas" pitchFamily="49" charset="0"/>
                <a:ea typeface="仿宋" pitchFamily="49" charset="-122"/>
                <a:cs typeface="Consolas" pitchFamily="49" charset="0"/>
              </a:rPr>
              <a:t>v</a:t>
            </a:r>
            <a:r>
              <a:rPr lang="en-US" altLang="zh-CN" sz="2000" i="1" baseline="-25000" dirty="0" err="1">
                <a:solidFill>
                  <a:srgbClr val="FF0000"/>
                </a:solidFill>
                <a:latin typeface="Consolas" pitchFamily="49" charset="0"/>
                <a:ea typeface="仿宋" pitchFamily="49" charset="-122"/>
                <a:cs typeface="Consolas" pitchFamily="49" charset="0"/>
              </a:rPr>
              <a:t>t</a:t>
            </a:r>
            <a:r>
              <a:rPr lang="zh-CN" altLang="zh-CN" sz="2000" dirty="0">
                <a:solidFill>
                  <a:srgbClr val="0000FF"/>
                </a:solidFill>
                <a:latin typeface="Consolas" pitchFamily="49" charset="0"/>
                <a:ea typeface="仿宋" pitchFamily="49" charset="-122"/>
                <a:cs typeface="Consolas" pitchFamily="49" charset="0"/>
              </a:rPr>
              <a:t>的次序，访问每一个顶点的所有未被访问过的</a:t>
            </a:r>
            <a:r>
              <a:rPr lang="zh-CN" altLang="zh-CN" sz="2000" dirty="0">
                <a:solidFill>
                  <a:srgbClr val="FF0000"/>
                </a:solidFill>
                <a:latin typeface="Consolas" pitchFamily="49" charset="0"/>
                <a:ea typeface="仿宋" pitchFamily="49" charset="-122"/>
                <a:cs typeface="Consolas" pitchFamily="49" charset="0"/>
              </a:rPr>
              <a:t>邻接点</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3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依次类推，直到图中所有和初始点</a:t>
            </a:r>
            <a:r>
              <a:rPr lang="en-US" altLang="zh-CN" sz="2000" i="1" dirty="0">
                <a:solidFill>
                  <a:srgbClr val="0000FF"/>
                </a:solidFill>
                <a:latin typeface="Consolas" pitchFamily="49" charset="0"/>
                <a:ea typeface="仿宋" pitchFamily="49" charset="-122"/>
                <a:cs typeface="Consolas" pitchFamily="49" charset="0"/>
              </a:rPr>
              <a:t>v</a:t>
            </a:r>
            <a:r>
              <a:rPr lang="zh-CN" altLang="zh-CN" sz="2000" dirty="0">
                <a:solidFill>
                  <a:srgbClr val="0000FF"/>
                </a:solidFill>
                <a:latin typeface="Consolas" pitchFamily="49" charset="0"/>
                <a:ea typeface="仿宋" pitchFamily="49" charset="-122"/>
                <a:cs typeface="Consolas" pitchFamily="49" charset="0"/>
              </a:rPr>
              <a:t>有路径相通的顶点或者图中所有已访问顶点的邻接点都被访问过为止。</a:t>
            </a:r>
          </a:p>
        </p:txBody>
      </p:sp>
      <p:sp>
        <p:nvSpPr>
          <p:cNvPr id="22" name="TextBox 21"/>
          <p:cNvSpPr txBox="1"/>
          <p:nvPr/>
        </p:nvSpPr>
        <p:spPr>
          <a:xfrm>
            <a:off x="179512" y="141425"/>
            <a:ext cx="3500462"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z="2800" dirty="0">
                <a:latin typeface="Consolas" pitchFamily="49" charset="0"/>
                <a:ea typeface="微软雅黑" pitchFamily="34" charset="-122"/>
                <a:cs typeface="Consolas" pitchFamily="49" charset="0"/>
              </a:rPr>
              <a:t>8.3.3 </a:t>
            </a:r>
            <a:r>
              <a:rPr lang="zh-CN" altLang="en-US" sz="2800" dirty="0">
                <a:latin typeface="Consolas" pitchFamily="49" charset="0"/>
                <a:ea typeface="微软雅黑" pitchFamily="34" charset="-122"/>
                <a:cs typeface="Consolas" pitchFamily="49" charset="0"/>
              </a:rPr>
              <a:t>广</a:t>
            </a:r>
            <a:r>
              <a:rPr lang="zh-CN" altLang="zh-CN" sz="2800" dirty="0">
                <a:latin typeface="Consolas" pitchFamily="49" charset="0"/>
                <a:ea typeface="微软雅黑" pitchFamily="34" charset="-122"/>
                <a:cs typeface="Consolas" pitchFamily="49" charset="0"/>
              </a:rPr>
              <a:t>度优先遍历</a:t>
            </a:r>
            <a:endParaRPr lang="zh-CN" altLang="zh-CN" sz="2800" dirty="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grpSp>
        <p:nvGrpSpPr>
          <p:cNvPr id="10" name="组合 9"/>
          <p:cNvGrpSpPr/>
          <p:nvPr/>
        </p:nvGrpSpPr>
        <p:grpSpPr>
          <a:xfrm>
            <a:off x="1331640" y="4214818"/>
            <a:ext cx="4597682" cy="1207952"/>
            <a:chOff x="1785918" y="4214818"/>
            <a:chExt cx="4143404" cy="1207952"/>
          </a:xfrm>
        </p:grpSpPr>
        <p:sp>
          <p:nvSpPr>
            <p:cNvPr id="6" name="上箭头 5"/>
            <p:cNvSpPr/>
            <p:nvPr/>
          </p:nvSpPr>
          <p:spPr>
            <a:xfrm>
              <a:off x="3071802" y="4214818"/>
              <a:ext cx="214314" cy="285752"/>
            </a:xfrm>
            <a:prstGeom prst="up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sp>
          <p:nvSpPr>
            <p:cNvPr id="7" name="TextBox 6"/>
            <p:cNvSpPr txBox="1"/>
            <p:nvPr/>
          </p:nvSpPr>
          <p:spPr>
            <a:xfrm>
              <a:off x="1785918" y="4714884"/>
              <a:ext cx="2786082" cy="707886"/>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相邻顶点：先访问先处理</a:t>
              </a:r>
            </a:p>
          </p:txBody>
        </p:sp>
        <p:sp>
          <p:nvSpPr>
            <p:cNvPr id="8" name="TextBox 7"/>
            <p:cNvSpPr txBox="1"/>
            <p:nvPr/>
          </p:nvSpPr>
          <p:spPr>
            <a:xfrm>
              <a:off x="5143504" y="4705359"/>
              <a:ext cx="785818" cy="400110"/>
            </a:xfrm>
            <a:prstGeom prst="rect">
              <a:avLst/>
            </a:prstGeom>
            <a:solidFill>
              <a:schemeClr val="tx1"/>
            </a:solidFill>
          </p:spPr>
          <p:txBody>
            <a:bodyPr wrap="square" rtlCol="0">
              <a:spAutoFit/>
            </a:bodyPr>
            <a:lstStyle/>
            <a:p>
              <a:pPr>
                <a:lnSpc>
                  <a:spcPct val="100000"/>
                </a:lnSpc>
                <a:spcBef>
                  <a:spcPts val="0"/>
                </a:spcBef>
              </a:pPr>
              <a:r>
                <a:rPr lang="zh-CN" altLang="en-US" sz="2000" b="0">
                  <a:ln w="18415" cmpd="sng">
                    <a:solidFill>
                      <a:srgbClr val="FFFFFF"/>
                    </a:solidFill>
                    <a:prstDash val="solid"/>
                  </a:ln>
                  <a:solidFill>
                    <a:srgbClr val="FF0000"/>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队列</a:t>
              </a:r>
            </a:p>
          </p:txBody>
        </p:sp>
        <p:sp>
          <p:nvSpPr>
            <p:cNvPr id="9" name="右箭头 8"/>
            <p:cNvSpPr/>
            <p:nvPr/>
          </p:nvSpPr>
          <p:spPr>
            <a:xfrm>
              <a:off x="4572000" y="4733934"/>
              <a:ext cx="428628"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85720" y="142852"/>
            <a:ext cx="7166600" cy="425758"/>
          </a:xfrm>
          <a:prstGeom prst="rect">
            <a:avLst/>
          </a:prstGeom>
          <a:noFill/>
          <a:ln w="9525">
            <a:noFill/>
            <a:miter lim="800000"/>
            <a:headEnd/>
            <a:tailEnd/>
          </a:ln>
        </p:spPr>
        <p:txBody>
          <a:bodyPr wrap="square">
            <a:spAutoFit/>
          </a:bodyPr>
          <a:lstStyle/>
          <a:p>
            <a:pPr indent="-342900" algn="l">
              <a:lnSpc>
                <a:spcPts val="2600"/>
              </a:lnSpc>
              <a:spcBef>
                <a:spcPts val="0"/>
              </a:spcBef>
            </a:pPr>
            <a:r>
              <a:rPr lang="zh-CN" altLang="zh-CN" sz="2200" dirty="0">
                <a:solidFill>
                  <a:srgbClr val="0000FF"/>
                </a:solidFill>
                <a:latin typeface="Consolas" pitchFamily="49" charset="0"/>
                <a:ea typeface="仿宋" pitchFamily="49" charset="-122"/>
                <a:cs typeface="Consolas" pitchFamily="49" charset="0"/>
              </a:rPr>
              <a:t>图采用</a:t>
            </a:r>
            <a:r>
              <a:rPr lang="zh-CN" altLang="zh-CN" sz="2200" dirty="0">
                <a:solidFill>
                  <a:srgbClr val="FF0000"/>
                </a:solidFill>
                <a:latin typeface="Consolas" pitchFamily="49" charset="0"/>
                <a:ea typeface="仿宋" pitchFamily="49" charset="-122"/>
                <a:cs typeface="Consolas" pitchFamily="49" charset="0"/>
              </a:rPr>
              <a:t>邻接表</a:t>
            </a:r>
            <a:r>
              <a:rPr lang="zh-CN" altLang="zh-CN" sz="2200" dirty="0">
                <a:solidFill>
                  <a:srgbClr val="0000FF"/>
                </a:solidFill>
                <a:latin typeface="Consolas" pitchFamily="49" charset="0"/>
                <a:ea typeface="仿宋" pitchFamily="49" charset="-122"/>
                <a:cs typeface="Consolas" pitchFamily="49" charset="0"/>
              </a:rPr>
              <a:t>为存储结构，其</a:t>
            </a:r>
            <a:r>
              <a:rPr lang="zh-CN" altLang="en-US" sz="2200" dirty="0">
                <a:solidFill>
                  <a:srgbClr val="FF0000"/>
                </a:solidFill>
                <a:latin typeface="Consolas" pitchFamily="49" charset="0"/>
                <a:ea typeface="仿宋" pitchFamily="49" charset="-122"/>
                <a:cs typeface="Consolas" pitchFamily="49" charset="0"/>
              </a:rPr>
              <a:t>广</a:t>
            </a:r>
            <a:r>
              <a:rPr lang="zh-CN" altLang="zh-CN" sz="2200" dirty="0">
                <a:solidFill>
                  <a:srgbClr val="FF0000"/>
                </a:solidFill>
                <a:latin typeface="Consolas" pitchFamily="49" charset="0"/>
                <a:ea typeface="仿宋" pitchFamily="49" charset="-122"/>
                <a:cs typeface="Consolas" pitchFamily="49" charset="0"/>
              </a:rPr>
              <a:t>度优先遍历算法</a:t>
            </a:r>
            <a:r>
              <a:rPr lang="zh-CN" altLang="zh-CN" sz="2200" dirty="0">
                <a:solidFill>
                  <a:srgbClr val="0000FF"/>
                </a:solidFill>
                <a:latin typeface="Consolas" pitchFamily="49" charset="0"/>
                <a:ea typeface="仿宋" pitchFamily="49" charset="-122"/>
                <a:cs typeface="Consolas" pitchFamily="49" charset="0"/>
              </a:rPr>
              <a:t>如下：</a:t>
            </a:r>
            <a:endParaRPr lang="zh-CN" altLang="en-US" sz="22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265963" y="546680"/>
            <a:ext cx="8501122" cy="6102797"/>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public static void </a:t>
            </a:r>
            <a:r>
              <a:rPr lang="en-US" altLang="zh-CN" sz="1800" dirty="0">
                <a:solidFill>
                  <a:srgbClr val="FF0000"/>
                </a:solidFill>
                <a:latin typeface="Consolas" pitchFamily="49" charset="0"/>
                <a:ea typeface="仿宋" pitchFamily="49" charset="-122"/>
                <a:cs typeface="Consolas" pitchFamily="49" charset="0"/>
              </a:rPr>
              <a:t>BFS</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AdjGraphClass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G,int</a:t>
            </a:r>
            <a:r>
              <a:rPr lang="en-US" altLang="zh-CN" sz="1800" dirty="0">
                <a:solidFill>
                  <a:srgbClr val="0000FF"/>
                </a:solidFill>
                <a:latin typeface="Consolas" pitchFamily="49" charset="0"/>
                <a:ea typeface="仿宋" pitchFamily="49" charset="-122"/>
                <a:cs typeface="Consolas" pitchFamily="49" charset="0"/>
              </a:rPr>
              <a:t> v)</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ArcNode</a:t>
            </a:r>
            <a:r>
              <a:rPr lang="en-US" altLang="zh-CN" sz="1800" dirty="0">
                <a:solidFill>
                  <a:srgbClr val="0000FF"/>
                </a:solidFill>
                <a:latin typeface="Consolas" pitchFamily="49" charset="0"/>
                <a:ea typeface="仿宋" pitchFamily="49" charset="-122"/>
                <a:cs typeface="Consolas" pitchFamily="49" charset="0"/>
              </a:rPr>
              <a:t> p;  int w;</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Queue&lt;Integer&gt; </a:t>
            </a:r>
            <a:r>
              <a:rPr lang="en-US" altLang="zh-CN" sz="1800" dirty="0" err="1">
                <a:solidFill>
                  <a:srgbClr val="FF00FF"/>
                </a:solidFill>
                <a:latin typeface="Consolas" pitchFamily="49" charset="0"/>
                <a:ea typeface="仿宋" pitchFamily="49" charset="-122"/>
                <a:cs typeface="Consolas" pitchFamily="49" charset="0"/>
              </a:rPr>
              <a:t>qu</a:t>
            </a:r>
            <a:r>
              <a:rPr lang="en-US" altLang="zh-CN" sz="1800" dirty="0">
                <a:solidFill>
                  <a:srgbClr val="FF00FF"/>
                </a:solidFill>
                <a:latin typeface="Consolas" pitchFamily="49" charset="0"/>
                <a:ea typeface="仿宋" pitchFamily="49" charset="-122"/>
                <a:cs typeface="Consolas" pitchFamily="49" charset="0"/>
              </a:rPr>
              <a:t>=new LinkedList&lt;Integer&gt;();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定义一个队列</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a:t>
            </a:r>
            <a:r>
              <a:rPr lang="en-US" altLang="zh-CN" sz="1800" dirty="0">
                <a:solidFill>
                  <a:srgbClr val="0000FF"/>
                </a:solidFill>
                <a:latin typeface="Consolas" pitchFamily="49" charset="0"/>
                <a:ea typeface="仿宋" pitchFamily="49" charset="-122"/>
                <a:cs typeface="Consolas" pitchFamily="49" charset="0"/>
              </a:rPr>
              <a:t>(v+" ");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访问顶点</a:t>
            </a:r>
            <a:r>
              <a:rPr lang="en-US" altLang="zh-CN" sz="1800" dirty="0">
                <a:solidFill>
                  <a:srgbClr val="00B0F0"/>
                </a:solidFill>
                <a:latin typeface="Consolas" pitchFamily="49" charset="0"/>
                <a:ea typeface="仿宋" pitchFamily="49" charset="-122"/>
                <a:cs typeface="Consolas" pitchFamily="49" charset="0"/>
              </a:rPr>
              <a:t>v</a:t>
            </a:r>
            <a:endParaRPr lang="zh-CN" altLang="zh-CN" sz="1800" dirty="0">
              <a:solidFill>
                <a:srgbClr val="00B0F0"/>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visited[v]=1;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置已访问标记</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qu.offer</a:t>
            </a:r>
            <a:r>
              <a:rPr lang="en-US" altLang="zh-CN" sz="1800" dirty="0">
                <a:solidFill>
                  <a:srgbClr val="0000FF"/>
                </a:solidFill>
                <a:latin typeface="Consolas" pitchFamily="49" charset="0"/>
                <a:ea typeface="仿宋" pitchFamily="49" charset="-122"/>
                <a:cs typeface="Consolas" pitchFamily="49" charset="0"/>
              </a:rPr>
              <a:t>(v);				</a:t>
            </a:r>
            <a:r>
              <a:rPr lang="en-US" altLang="zh-CN" sz="1800" dirty="0">
                <a:solidFill>
                  <a:srgbClr val="00B0F0"/>
                </a:solidFill>
                <a:latin typeface="Consolas" pitchFamily="49" charset="0"/>
                <a:ea typeface="仿宋" pitchFamily="49" charset="-122"/>
                <a:cs typeface="Consolas" pitchFamily="49" charset="0"/>
              </a:rPr>
              <a:t>//v</a:t>
            </a:r>
            <a:r>
              <a:rPr lang="zh-CN" altLang="zh-CN" sz="1800" dirty="0">
                <a:solidFill>
                  <a:srgbClr val="00B0F0"/>
                </a:solidFill>
                <a:latin typeface="Consolas" pitchFamily="49" charset="0"/>
                <a:ea typeface="仿宋" pitchFamily="49" charset="-122"/>
                <a:cs typeface="Consolas" pitchFamily="49" charset="0"/>
              </a:rPr>
              <a:t>进队</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while (</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qu.isEmpty</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队列不空循环</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  v=</a:t>
            </a:r>
            <a:r>
              <a:rPr lang="en-US" altLang="zh-CN" sz="1800" dirty="0" err="1">
                <a:solidFill>
                  <a:srgbClr val="0000FF"/>
                </a:solidFill>
                <a:latin typeface="Consolas" pitchFamily="49" charset="0"/>
                <a:ea typeface="仿宋" pitchFamily="49" charset="-122"/>
                <a:cs typeface="Consolas" pitchFamily="49" charset="0"/>
              </a:rPr>
              <a:t>qu.poll</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出队顶点</a:t>
            </a:r>
            <a:r>
              <a:rPr lang="en-US" altLang="zh-CN" sz="1800" dirty="0">
                <a:solidFill>
                  <a:srgbClr val="00B0F0"/>
                </a:solidFill>
                <a:latin typeface="Consolas" pitchFamily="49" charset="0"/>
                <a:ea typeface="仿宋" pitchFamily="49" charset="-122"/>
                <a:cs typeface="Consolas" pitchFamily="49" charset="0"/>
              </a:rPr>
              <a:t>v</a:t>
            </a:r>
            <a:endParaRPr lang="zh-CN" altLang="zh-CN" sz="1800" dirty="0">
              <a:solidFill>
                <a:srgbClr val="00B0F0"/>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G.adjlist</a:t>
            </a:r>
            <a:r>
              <a:rPr lang="en-US" altLang="zh-CN" sz="1800" dirty="0">
                <a:solidFill>
                  <a:srgbClr val="0000FF"/>
                </a:solidFill>
                <a:latin typeface="Consolas" pitchFamily="49" charset="0"/>
                <a:ea typeface="仿宋" pitchFamily="49" charset="-122"/>
                <a:cs typeface="Consolas" pitchFamily="49" charset="0"/>
              </a:rPr>
              <a:t>[v].</a:t>
            </a:r>
            <a:r>
              <a:rPr lang="en-US" altLang="zh-CN" sz="1800" dirty="0" err="1">
                <a:solidFill>
                  <a:srgbClr val="0000FF"/>
                </a:solidFill>
                <a:latin typeface="Consolas" pitchFamily="49" charset="0"/>
                <a:ea typeface="仿宋" pitchFamily="49" charset="-122"/>
                <a:cs typeface="Consolas" pitchFamily="49" charset="0"/>
              </a:rPr>
              <a:t>firstarc</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找顶点</a:t>
            </a:r>
            <a:r>
              <a:rPr lang="en-US" altLang="zh-CN" sz="1800" dirty="0">
                <a:solidFill>
                  <a:srgbClr val="00B0F0"/>
                </a:solidFill>
                <a:latin typeface="Consolas" pitchFamily="49" charset="0"/>
                <a:ea typeface="仿宋" pitchFamily="49" charset="-122"/>
                <a:cs typeface="Consolas" pitchFamily="49" charset="0"/>
              </a:rPr>
              <a:t>v</a:t>
            </a:r>
            <a:r>
              <a:rPr lang="zh-CN" altLang="zh-CN" sz="1800" dirty="0">
                <a:solidFill>
                  <a:srgbClr val="00B0F0"/>
                </a:solidFill>
                <a:latin typeface="Consolas" pitchFamily="49" charset="0"/>
                <a:ea typeface="仿宋" pitchFamily="49" charset="-122"/>
                <a:cs typeface="Consolas" pitchFamily="49" charset="0"/>
              </a:rPr>
              <a:t>的第一个邻接点</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while (</a:t>
            </a:r>
            <a:r>
              <a:rPr lang="en-US" altLang="zh-CN" sz="1800" dirty="0">
                <a:solidFill>
                  <a:srgbClr val="FF00FF"/>
                </a:solidFill>
                <a:latin typeface="Consolas" pitchFamily="49" charset="0"/>
                <a:ea typeface="仿宋" pitchFamily="49" charset="-122"/>
                <a:cs typeface="Consolas" pitchFamily="49" charset="0"/>
              </a:rPr>
              <a:t>p!=null</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  w=</a:t>
            </a:r>
            <a:r>
              <a:rPr lang="en-US" altLang="zh-CN" sz="1800" dirty="0" err="1">
                <a:solidFill>
                  <a:srgbClr val="0000FF"/>
                </a:solidFill>
                <a:latin typeface="Consolas" pitchFamily="49" charset="0"/>
                <a:ea typeface="仿宋" pitchFamily="49" charset="-122"/>
                <a:cs typeface="Consolas" pitchFamily="49" charset="0"/>
              </a:rPr>
              <a:t>p.adjvex</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if (visited[w]==0)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若</a:t>
            </a:r>
            <a:r>
              <a:rPr lang="en-US" altLang="zh-CN" sz="1800" dirty="0">
                <a:solidFill>
                  <a:srgbClr val="00B0F0"/>
                </a:solidFill>
                <a:latin typeface="Consolas" pitchFamily="49" charset="0"/>
                <a:ea typeface="仿宋" pitchFamily="49" charset="-122"/>
                <a:cs typeface="Consolas" pitchFamily="49" charset="0"/>
              </a:rPr>
              <a:t>v</a:t>
            </a:r>
            <a:r>
              <a:rPr lang="zh-CN" altLang="zh-CN" sz="1800" dirty="0">
                <a:solidFill>
                  <a:srgbClr val="00B0F0"/>
                </a:solidFill>
                <a:latin typeface="Consolas" pitchFamily="49" charset="0"/>
                <a:ea typeface="仿宋" pitchFamily="49" charset="-122"/>
                <a:cs typeface="Consolas" pitchFamily="49" charset="0"/>
              </a:rPr>
              <a:t>的邻接点</a:t>
            </a:r>
            <a:r>
              <a:rPr lang="en-US" altLang="zh-CN" sz="1800" dirty="0">
                <a:solidFill>
                  <a:srgbClr val="00B0F0"/>
                </a:solidFill>
                <a:latin typeface="Consolas" pitchFamily="49" charset="0"/>
                <a:ea typeface="仿宋" pitchFamily="49" charset="-122"/>
                <a:cs typeface="Consolas" pitchFamily="49" charset="0"/>
              </a:rPr>
              <a:t>w</a:t>
            </a:r>
            <a:r>
              <a:rPr lang="zh-CN" altLang="zh-CN" sz="1800" dirty="0">
                <a:solidFill>
                  <a:srgbClr val="00B0F0"/>
                </a:solidFill>
                <a:latin typeface="Consolas" pitchFamily="49" charset="0"/>
                <a:ea typeface="仿宋" pitchFamily="49" charset="-122"/>
                <a:cs typeface="Consolas" pitchFamily="49" charset="0"/>
              </a:rPr>
              <a:t>未访问</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System.out.print</a:t>
            </a:r>
            <a:r>
              <a:rPr lang="en-US" altLang="zh-CN" sz="1800" dirty="0">
                <a:solidFill>
                  <a:srgbClr val="0000FF"/>
                </a:solidFill>
                <a:latin typeface="Consolas" pitchFamily="49" charset="0"/>
                <a:ea typeface="仿宋" pitchFamily="49" charset="-122"/>
                <a:cs typeface="Consolas" pitchFamily="49" charset="0"/>
              </a:rPr>
              <a:t>(w+" ");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访问顶点</a:t>
            </a:r>
            <a:r>
              <a:rPr lang="en-US" altLang="zh-CN" sz="1800" dirty="0">
                <a:solidFill>
                  <a:srgbClr val="00B0F0"/>
                </a:solidFill>
                <a:latin typeface="Consolas" pitchFamily="49" charset="0"/>
                <a:ea typeface="仿宋" pitchFamily="49" charset="-122"/>
                <a:cs typeface="Consolas" pitchFamily="49" charset="0"/>
              </a:rPr>
              <a:t>w</a:t>
            </a:r>
            <a:endParaRPr lang="zh-CN" altLang="zh-CN" sz="1800" dirty="0">
              <a:solidFill>
                <a:srgbClr val="00B0F0"/>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visited[w]=1;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置已访问标记</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qu.offer</a:t>
            </a:r>
            <a:r>
              <a:rPr lang="en-US" altLang="zh-CN" sz="1800" dirty="0">
                <a:solidFill>
                  <a:srgbClr val="0000FF"/>
                </a:solidFill>
                <a:latin typeface="Consolas" pitchFamily="49" charset="0"/>
                <a:ea typeface="仿宋" pitchFamily="49" charset="-122"/>
                <a:cs typeface="Consolas" pitchFamily="49" charset="0"/>
              </a:rPr>
              <a:t>(w);			</a:t>
            </a:r>
            <a:r>
              <a:rPr lang="en-US" altLang="zh-CN" sz="1800" dirty="0">
                <a:solidFill>
                  <a:srgbClr val="00B0F0"/>
                </a:solidFill>
                <a:latin typeface="Consolas" pitchFamily="49" charset="0"/>
                <a:ea typeface="仿宋" pitchFamily="49" charset="-122"/>
                <a:cs typeface="Consolas" pitchFamily="49" charset="0"/>
              </a:rPr>
              <a:t>//w</a:t>
            </a:r>
            <a:r>
              <a:rPr lang="zh-CN" altLang="zh-CN" sz="1800" dirty="0">
                <a:solidFill>
                  <a:srgbClr val="00B0F0"/>
                </a:solidFill>
                <a:latin typeface="Consolas" pitchFamily="49" charset="0"/>
                <a:ea typeface="仿宋" pitchFamily="49" charset="-122"/>
                <a:cs typeface="Consolas" pitchFamily="49" charset="0"/>
              </a:rPr>
              <a:t>进队</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p.nextarc</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找下一个邻接顶点</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6588224" y="6449422"/>
            <a:ext cx="2857520" cy="400110"/>
          </a:xfrm>
          <a:prstGeom prst="rect">
            <a:avLst/>
          </a:prstGeom>
          <a:noFill/>
        </p:spPr>
        <p:txBody>
          <a:bodyPr wrap="square" rtlCol="0">
            <a:spAutoFit/>
          </a:bodyPr>
          <a:lstStyle/>
          <a:p>
            <a:pPr algn="l">
              <a:lnSpc>
                <a:spcPct val="100000"/>
              </a:lnSpc>
              <a:spcBef>
                <a:spcPts val="0"/>
              </a:spcBef>
            </a:pPr>
            <a:r>
              <a:rPr lang="zh-CN" altLang="zh-CN" sz="2000" dirty="0">
                <a:solidFill>
                  <a:srgbClr val="0000FF"/>
                </a:solidFill>
                <a:latin typeface="Consolas" pitchFamily="49" charset="0"/>
                <a:ea typeface="仿宋" pitchFamily="49" charset="-122"/>
                <a:cs typeface="Consolas" pitchFamily="49" charset="0"/>
              </a:rPr>
              <a:t>时间复杂度为</a:t>
            </a:r>
            <a:r>
              <a:rPr lang="en-US" altLang="zh-CN" sz="2000" dirty="0">
                <a:solidFill>
                  <a:srgbClr val="0000FF"/>
                </a:solidFill>
                <a:latin typeface="Consolas" pitchFamily="49" charset="0"/>
                <a:ea typeface="仿宋" pitchFamily="49" charset="-122"/>
                <a:cs typeface="Consolas" pitchFamily="49" charset="0"/>
              </a:rPr>
              <a:t>O(</a:t>
            </a:r>
            <a:r>
              <a:rPr lang="en-US" altLang="zh-CN" sz="2000" i="1" dirty="0" err="1">
                <a:solidFill>
                  <a:srgbClr val="0000FF"/>
                </a:solidFill>
                <a:latin typeface="Consolas" pitchFamily="49" charset="0"/>
                <a:ea typeface="仿宋" pitchFamily="49" charset="-122"/>
                <a:cs typeface="Consolas" pitchFamily="49" charset="0"/>
              </a:rPr>
              <a:t>n</a:t>
            </a:r>
            <a:r>
              <a:rPr lang="en-US" altLang="zh-CN" sz="2000" dirty="0" err="1">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e</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85720" y="214290"/>
            <a:ext cx="8501122" cy="429220"/>
          </a:xfrm>
          <a:prstGeom prst="rect">
            <a:avLst/>
          </a:prstGeom>
          <a:noFill/>
          <a:ln w="9525">
            <a:noFill/>
            <a:miter lim="800000"/>
            <a:headEnd/>
            <a:tailEnd/>
          </a:ln>
        </p:spPr>
        <p:txBody>
          <a:bodyPr wrap="square">
            <a:spAutoFit/>
          </a:bodyPr>
          <a:lstStyle/>
          <a:p>
            <a:pPr indent="-342900" algn="l">
              <a:lnSpc>
                <a:spcPts val="2800"/>
              </a:lnSpc>
              <a:spcBef>
                <a:spcPts val="0"/>
              </a:spcBef>
            </a:pPr>
            <a:r>
              <a:rPr lang="zh-CN" altLang="zh-CN" sz="2200" dirty="0">
                <a:solidFill>
                  <a:srgbClr val="0000FF"/>
                </a:solidFill>
                <a:latin typeface="Consolas" pitchFamily="49" charset="0"/>
                <a:ea typeface="仿宋" pitchFamily="49" charset="-122"/>
                <a:cs typeface="Consolas" pitchFamily="49" charset="0"/>
              </a:rPr>
              <a:t>图采用</a:t>
            </a:r>
            <a:r>
              <a:rPr lang="zh-CN" altLang="zh-CN" sz="2200" dirty="0">
                <a:solidFill>
                  <a:srgbClr val="FF0000"/>
                </a:solidFill>
                <a:latin typeface="Consolas" pitchFamily="49" charset="0"/>
                <a:ea typeface="仿宋" pitchFamily="49" charset="-122"/>
                <a:cs typeface="Consolas" pitchFamily="49" charset="0"/>
              </a:rPr>
              <a:t>邻接</a:t>
            </a:r>
            <a:r>
              <a:rPr lang="zh-CN" altLang="en-US" sz="2200" dirty="0">
                <a:solidFill>
                  <a:srgbClr val="FF0000"/>
                </a:solidFill>
                <a:latin typeface="Consolas" pitchFamily="49" charset="0"/>
                <a:ea typeface="仿宋" pitchFamily="49" charset="-122"/>
                <a:cs typeface="Consolas" pitchFamily="49" charset="0"/>
              </a:rPr>
              <a:t>矩阵</a:t>
            </a:r>
            <a:r>
              <a:rPr lang="zh-CN" altLang="zh-CN" sz="2200" dirty="0">
                <a:solidFill>
                  <a:srgbClr val="0000FF"/>
                </a:solidFill>
                <a:latin typeface="Consolas" pitchFamily="49" charset="0"/>
                <a:ea typeface="仿宋" pitchFamily="49" charset="-122"/>
                <a:cs typeface="Consolas" pitchFamily="49" charset="0"/>
              </a:rPr>
              <a:t>为存储结构，其</a:t>
            </a:r>
            <a:r>
              <a:rPr lang="zh-CN" altLang="en-US" sz="2200" dirty="0">
                <a:solidFill>
                  <a:srgbClr val="FF0000"/>
                </a:solidFill>
                <a:latin typeface="Consolas" pitchFamily="49" charset="0"/>
                <a:ea typeface="仿宋" pitchFamily="49" charset="-122"/>
                <a:cs typeface="Consolas" pitchFamily="49" charset="0"/>
              </a:rPr>
              <a:t>广</a:t>
            </a:r>
            <a:r>
              <a:rPr lang="zh-CN" altLang="zh-CN" sz="2200" dirty="0">
                <a:solidFill>
                  <a:srgbClr val="FF0000"/>
                </a:solidFill>
                <a:latin typeface="Consolas" pitchFamily="49" charset="0"/>
                <a:ea typeface="仿宋" pitchFamily="49" charset="-122"/>
                <a:cs typeface="Consolas" pitchFamily="49" charset="0"/>
              </a:rPr>
              <a:t>度优先遍历算法</a:t>
            </a:r>
            <a:r>
              <a:rPr lang="zh-CN" altLang="zh-CN" sz="2200" dirty="0">
                <a:solidFill>
                  <a:srgbClr val="0000FF"/>
                </a:solidFill>
                <a:latin typeface="Consolas" pitchFamily="49" charset="0"/>
                <a:ea typeface="仿宋" pitchFamily="49" charset="-122"/>
                <a:cs typeface="Consolas" pitchFamily="49" charset="0"/>
              </a:rPr>
              <a:t>如下：</a:t>
            </a:r>
            <a:endParaRPr lang="zh-CN" altLang="en-US" sz="22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285720" y="785794"/>
            <a:ext cx="8643998" cy="558559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public static void </a:t>
            </a:r>
            <a:r>
              <a:rPr lang="en-US" altLang="zh-CN" sz="1800" dirty="0">
                <a:solidFill>
                  <a:srgbClr val="FF0000"/>
                </a:solidFill>
                <a:latin typeface="Consolas" pitchFamily="49" charset="0"/>
                <a:ea typeface="仿宋" pitchFamily="49" charset="-122"/>
                <a:cs typeface="Consolas" pitchFamily="49" charset="0"/>
              </a:rPr>
              <a:t>BFS</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MatGraphClass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g,int</a:t>
            </a:r>
            <a:r>
              <a:rPr lang="en-US" altLang="zh-CN" sz="1800" dirty="0">
                <a:solidFill>
                  <a:srgbClr val="0000FF"/>
                </a:solidFill>
                <a:latin typeface="Consolas" pitchFamily="49" charset="0"/>
                <a:ea typeface="仿宋" pitchFamily="49" charset="-122"/>
                <a:cs typeface="Consolas" pitchFamily="49" charset="0"/>
              </a:rPr>
              <a:t> v)</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Queue&lt;Integer&gt; </a:t>
            </a:r>
            <a:r>
              <a:rPr lang="en-US" altLang="zh-CN" sz="1800" dirty="0" err="1">
                <a:solidFill>
                  <a:srgbClr val="FF00FF"/>
                </a:solidFill>
                <a:latin typeface="Consolas" pitchFamily="49" charset="0"/>
                <a:ea typeface="仿宋" pitchFamily="49" charset="-122"/>
                <a:cs typeface="Consolas" pitchFamily="49" charset="0"/>
              </a:rPr>
              <a:t>qu</a:t>
            </a:r>
            <a:r>
              <a:rPr lang="en-US" altLang="zh-CN" sz="1800" dirty="0">
                <a:solidFill>
                  <a:srgbClr val="FF00FF"/>
                </a:solidFill>
                <a:latin typeface="Consolas" pitchFamily="49" charset="0"/>
                <a:ea typeface="仿宋" pitchFamily="49" charset="-122"/>
                <a:cs typeface="Consolas" pitchFamily="49" charset="0"/>
              </a:rPr>
              <a:t>=new LinkedList&lt;Integer&gt;(); </a:t>
            </a:r>
            <a:r>
              <a:rPr lang="en-US" altLang="zh-CN" sz="1800" dirty="0">
                <a:solidFill>
                  <a:srgbClr val="00B0F0"/>
                </a:solidFill>
                <a:latin typeface="Consolas" pitchFamily="49" charset="0"/>
                <a:ea typeface="仿宋" pitchFamily="49" charset="-122"/>
                <a:cs typeface="Consolas" pitchFamily="49" charset="0"/>
              </a:rPr>
              <a:t>	//</a:t>
            </a:r>
            <a:r>
              <a:rPr lang="zh-CN" altLang="zh-CN" sz="1800" dirty="0">
                <a:solidFill>
                  <a:srgbClr val="00B0F0"/>
                </a:solidFill>
                <a:latin typeface="Consolas" pitchFamily="49" charset="0"/>
                <a:ea typeface="仿宋" pitchFamily="49" charset="-122"/>
                <a:cs typeface="Consolas" pitchFamily="49" charset="0"/>
              </a:rPr>
              <a:t>定义一个队列</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a:t>
            </a:r>
            <a:r>
              <a:rPr lang="en-US" altLang="zh-CN" sz="1800" dirty="0">
                <a:solidFill>
                  <a:srgbClr val="0000FF"/>
                </a:solidFill>
                <a:latin typeface="Consolas" pitchFamily="49" charset="0"/>
                <a:ea typeface="仿宋" pitchFamily="49" charset="-122"/>
                <a:cs typeface="Consolas" pitchFamily="49" charset="0"/>
              </a:rPr>
              <a:t>(v+" ");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访问顶点</a:t>
            </a:r>
            <a:r>
              <a:rPr lang="en-US" altLang="zh-CN" sz="1800" dirty="0">
                <a:solidFill>
                  <a:srgbClr val="00B0F0"/>
                </a:solidFill>
                <a:latin typeface="Consolas" pitchFamily="49" charset="0"/>
                <a:ea typeface="仿宋" pitchFamily="49" charset="-122"/>
                <a:cs typeface="Consolas" pitchFamily="49" charset="0"/>
              </a:rPr>
              <a:t>v</a:t>
            </a:r>
            <a:endParaRPr lang="zh-CN" altLang="zh-CN" sz="1800" dirty="0">
              <a:solidFill>
                <a:srgbClr val="00B0F0"/>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visited[v]=1;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置已访问标记</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qu.offer</a:t>
            </a:r>
            <a:r>
              <a:rPr lang="en-US" altLang="zh-CN" sz="1800" dirty="0">
                <a:solidFill>
                  <a:srgbClr val="0000FF"/>
                </a:solidFill>
                <a:latin typeface="Consolas" pitchFamily="49" charset="0"/>
                <a:ea typeface="仿宋" pitchFamily="49" charset="-122"/>
                <a:cs typeface="Consolas" pitchFamily="49" charset="0"/>
              </a:rPr>
              <a:t>(v);				</a:t>
            </a:r>
            <a:r>
              <a:rPr lang="en-US" altLang="zh-CN" sz="1800" dirty="0">
                <a:solidFill>
                  <a:srgbClr val="00B0F0"/>
                </a:solidFill>
                <a:latin typeface="Consolas" pitchFamily="49" charset="0"/>
                <a:ea typeface="仿宋" pitchFamily="49" charset="-122"/>
                <a:cs typeface="Consolas" pitchFamily="49" charset="0"/>
              </a:rPr>
              <a:t>//v</a:t>
            </a:r>
            <a:r>
              <a:rPr lang="zh-CN" altLang="zh-CN" sz="1800" dirty="0">
                <a:solidFill>
                  <a:srgbClr val="00B0F0"/>
                </a:solidFill>
                <a:latin typeface="Consolas" pitchFamily="49" charset="0"/>
                <a:ea typeface="仿宋" pitchFamily="49" charset="-122"/>
                <a:cs typeface="Consolas" pitchFamily="49" charset="0"/>
              </a:rPr>
              <a:t>进队</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while (</a:t>
            </a:r>
            <a:r>
              <a:rPr lang="en-US" altLang="zh-CN" sz="1800" dirty="0">
                <a:solidFill>
                  <a:srgbClr val="FF0000"/>
                </a:solidFill>
                <a:latin typeface="Consolas" pitchFamily="49" charset="0"/>
                <a:ea typeface="仿宋" pitchFamily="49" charset="-122"/>
                <a:cs typeface="Consolas" pitchFamily="49" charset="0"/>
              </a:rPr>
              <a:t>!</a:t>
            </a:r>
            <a:r>
              <a:rPr lang="en-US" altLang="zh-CN" sz="1800" dirty="0" err="1">
                <a:solidFill>
                  <a:srgbClr val="FF0000"/>
                </a:solidFill>
                <a:latin typeface="Consolas" pitchFamily="49" charset="0"/>
                <a:ea typeface="仿宋" pitchFamily="49" charset="-122"/>
                <a:cs typeface="Consolas" pitchFamily="49" charset="0"/>
              </a:rPr>
              <a:t>qu.isEmpty</a:t>
            </a:r>
            <a:r>
              <a:rPr lang="en-US" altLang="zh-CN" sz="1800" dirty="0">
                <a:solidFill>
                  <a:srgbClr val="FF00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队列不空循环</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  v=</a:t>
            </a:r>
            <a:r>
              <a:rPr lang="en-US" altLang="zh-CN" sz="1800" dirty="0" err="1">
                <a:solidFill>
                  <a:srgbClr val="0000FF"/>
                </a:solidFill>
                <a:latin typeface="Consolas" pitchFamily="49" charset="0"/>
                <a:ea typeface="仿宋" pitchFamily="49" charset="-122"/>
                <a:cs typeface="Consolas" pitchFamily="49" charset="0"/>
              </a:rPr>
              <a:t>qu.poll</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出队顶点</a:t>
            </a:r>
            <a:r>
              <a:rPr lang="en-US" altLang="zh-CN" sz="1800" dirty="0">
                <a:solidFill>
                  <a:srgbClr val="00B0F0"/>
                </a:solidFill>
                <a:latin typeface="Consolas" pitchFamily="49" charset="0"/>
                <a:ea typeface="仿宋" pitchFamily="49" charset="-122"/>
                <a:cs typeface="Consolas" pitchFamily="49" charset="0"/>
              </a:rPr>
              <a:t>v</a:t>
            </a:r>
            <a:endParaRPr lang="zh-CN" altLang="zh-CN" sz="1800" dirty="0">
              <a:solidFill>
                <a:srgbClr val="00B0F0"/>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for (int w=0;w&lt;</a:t>
            </a:r>
            <a:r>
              <a:rPr lang="en-US" altLang="zh-CN" sz="1800" dirty="0" err="1">
                <a:solidFill>
                  <a:srgbClr val="0000FF"/>
                </a:solidFill>
                <a:latin typeface="Consolas" pitchFamily="49" charset="0"/>
                <a:ea typeface="仿宋" pitchFamily="49" charset="-122"/>
                <a:cs typeface="Consolas" pitchFamily="49" charset="0"/>
              </a:rPr>
              <a:t>g.n;w</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  if (</a:t>
            </a:r>
            <a:r>
              <a:rPr lang="en-US" altLang="zh-CN" sz="1800" dirty="0" err="1">
                <a:solidFill>
                  <a:srgbClr val="FF00FF"/>
                </a:solidFill>
                <a:latin typeface="Consolas" pitchFamily="49" charset="0"/>
                <a:ea typeface="仿宋" pitchFamily="49" charset="-122"/>
                <a:cs typeface="Consolas" pitchFamily="49" charset="0"/>
              </a:rPr>
              <a:t>g.edges</a:t>
            </a:r>
            <a:r>
              <a:rPr lang="en-US" altLang="zh-CN" sz="1800" dirty="0">
                <a:solidFill>
                  <a:srgbClr val="FF00FF"/>
                </a:solidFill>
                <a:latin typeface="Consolas" pitchFamily="49" charset="0"/>
                <a:ea typeface="仿宋" pitchFamily="49" charset="-122"/>
                <a:cs typeface="Consolas" pitchFamily="49" charset="0"/>
              </a:rPr>
              <a:t>[v][w]!=0 &amp;&amp;</a:t>
            </a:r>
            <a:r>
              <a:rPr lang="en-US" altLang="zh-CN" sz="1800" dirty="0" err="1">
                <a:solidFill>
                  <a:srgbClr val="FF00FF"/>
                </a:solidFill>
                <a:latin typeface="Consolas" pitchFamily="49" charset="0"/>
                <a:ea typeface="仿宋" pitchFamily="49" charset="-122"/>
                <a:cs typeface="Consolas" pitchFamily="49" charset="0"/>
              </a:rPr>
              <a:t>g.edges</a:t>
            </a:r>
            <a:r>
              <a:rPr lang="en-US" altLang="zh-CN" sz="1800" dirty="0">
                <a:solidFill>
                  <a:srgbClr val="FF00FF"/>
                </a:solidFill>
                <a:latin typeface="Consolas" pitchFamily="49" charset="0"/>
                <a:ea typeface="仿宋" pitchFamily="49" charset="-122"/>
                <a:cs typeface="Consolas" pitchFamily="49" charset="0"/>
              </a:rPr>
              <a:t>[v][w]!=g.INF</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  if (visited[w]==0)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存在边</a:t>
            </a:r>
            <a:r>
              <a:rPr lang="en-US" altLang="zh-CN" sz="1800" dirty="0">
                <a:solidFill>
                  <a:srgbClr val="00B0F0"/>
                </a:solidFill>
                <a:latin typeface="Consolas" pitchFamily="49" charset="0"/>
                <a:ea typeface="仿宋" pitchFamily="49" charset="-122"/>
                <a:cs typeface="Consolas" pitchFamily="49" charset="0"/>
              </a:rPr>
              <a:t>&lt;</a:t>
            </a:r>
            <a:r>
              <a:rPr lang="en-US" altLang="zh-CN" sz="1800" dirty="0" err="1">
                <a:solidFill>
                  <a:srgbClr val="00B0F0"/>
                </a:solidFill>
                <a:latin typeface="Consolas" pitchFamily="49" charset="0"/>
                <a:ea typeface="仿宋" pitchFamily="49" charset="-122"/>
                <a:cs typeface="Consolas" pitchFamily="49" charset="0"/>
              </a:rPr>
              <a:t>v,w</a:t>
            </a:r>
            <a:r>
              <a:rPr lang="en-US" altLang="zh-CN" sz="1800" dirty="0">
                <a:solidFill>
                  <a:srgbClr val="00B0F0"/>
                </a:solidFill>
                <a:latin typeface="Consolas" pitchFamily="49" charset="0"/>
                <a:ea typeface="仿宋" pitchFamily="49" charset="-122"/>
                <a:cs typeface="Consolas" pitchFamily="49" charset="0"/>
              </a:rPr>
              <a:t>&gt;</a:t>
            </a:r>
            <a:r>
              <a:rPr lang="zh-CN" altLang="zh-CN" sz="1800" dirty="0">
                <a:solidFill>
                  <a:srgbClr val="00B0F0"/>
                </a:solidFill>
                <a:latin typeface="Consolas" pitchFamily="49" charset="0"/>
                <a:ea typeface="仿宋" pitchFamily="49" charset="-122"/>
                <a:cs typeface="Consolas" pitchFamily="49" charset="0"/>
              </a:rPr>
              <a:t>并且</a:t>
            </a:r>
            <a:r>
              <a:rPr lang="en-US" altLang="zh-CN" sz="1800" dirty="0">
                <a:solidFill>
                  <a:srgbClr val="00B0F0"/>
                </a:solidFill>
                <a:latin typeface="Consolas" pitchFamily="49" charset="0"/>
                <a:ea typeface="仿宋" pitchFamily="49" charset="-122"/>
                <a:cs typeface="Consolas" pitchFamily="49" charset="0"/>
              </a:rPr>
              <a:t>w</a:t>
            </a:r>
            <a:r>
              <a:rPr lang="zh-CN" altLang="zh-CN" sz="1800" dirty="0">
                <a:solidFill>
                  <a:srgbClr val="00B0F0"/>
                </a:solidFill>
                <a:latin typeface="Consolas" pitchFamily="49" charset="0"/>
                <a:ea typeface="仿宋" pitchFamily="49" charset="-122"/>
                <a:cs typeface="Consolas" pitchFamily="49" charset="0"/>
              </a:rPr>
              <a:t>未访问</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System.out.print</a:t>
            </a:r>
            <a:r>
              <a:rPr lang="en-US" altLang="zh-CN" sz="1800" dirty="0">
                <a:solidFill>
                  <a:srgbClr val="0000FF"/>
                </a:solidFill>
                <a:latin typeface="Consolas" pitchFamily="49" charset="0"/>
                <a:ea typeface="仿宋" pitchFamily="49" charset="-122"/>
                <a:cs typeface="Consolas" pitchFamily="49" charset="0"/>
              </a:rPr>
              <a:t>(w+" ");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访问顶点</a:t>
            </a:r>
            <a:r>
              <a:rPr lang="en-US" altLang="zh-CN" sz="1800" dirty="0">
                <a:solidFill>
                  <a:srgbClr val="00B0F0"/>
                </a:solidFill>
                <a:latin typeface="Consolas" pitchFamily="49" charset="0"/>
                <a:ea typeface="仿宋" pitchFamily="49" charset="-122"/>
                <a:cs typeface="Consolas" pitchFamily="49" charset="0"/>
              </a:rPr>
              <a:t>w</a:t>
            </a:r>
            <a:endParaRPr lang="zh-CN" altLang="zh-CN" sz="1800" dirty="0">
              <a:solidFill>
                <a:srgbClr val="00B0F0"/>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visited[w]=1;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置已访问标记</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qu.offer</a:t>
            </a:r>
            <a:r>
              <a:rPr lang="en-US" altLang="zh-CN" sz="1800" dirty="0">
                <a:solidFill>
                  <a:srgbClr val="0000FF"/>
                </a:solidFill>
                <a:latin typeface="Consolas" pitchFamily="49" charset="0"/>
                <a:ea typeface="仿宋" pitchFamily="49" charset="-122"/>
                <a:cs typeface="Consolas" pitchFamily="49" charset="0"/>
              </a:rPr>
              <a:t>(w);			</a:t>
            </a:r>
            <a:r>
              <a:rPr lang="en-US" altLang="zh-CN" sz="1800" dirty="0">
                <a:solidFill>
                  <a:srgbClr val="00B0F0"/>
                </a:solidFill>
                <a:latin typeface="Consolas" pitchFamily="49" charset="0"/>
                <a:ea typeface="仿宋" pitchFamily="49" charset="-122"/>
                <a:cs typeface="Consolas" pitchFamily="49" charset="0"/>
              </a:rPr>
              <a:t>//w</a:t>
            </a:r>
            <a:r>
              <a:rPr lang="zh-CN" altLang="zh-CN" sz="1800" dirty="0">
                <a:solidFill>
                  <a:srgbClr val="00B0F0"/>
                </a:solidFill>
                <a:latin typeface="Consolas" pitchFamily="49" charset="0"/>
                <a:ea typeface="仿宋" pitchFamily="49" charset="-122"/>
                <a:cs typeface="Consolas" pitchFamily="49" charset="0"/>
              </a:rPr>
              <a:t>进队</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6804248" y="6371389"/>
            <a:ext cx="2857520" cy="369332"/>
          </a:xfrm>
          <a:prstGeom prst="rect">
            <a:avLst/>
          </a:prstGeom>
          <a:noFill/>
        </p:spPr>
        <p:txBody>
          <a:bodyPr wrap="square" rtlCol="0">
            <a:spAutoFit/>
          </a:bodyPr>
          <a:lstStyle/>
          <a:p>
            <a:pPr algn="l">
              <a:lnSpc>
                <a:spcPct val="100000"/>
              </a:lnSpc>
              <a:spcBef>
                <a:spcPts val="0"/>
              </a:spcBef>
            </a:pPr>
            <a:r>
              <a:rPr lang="zh-CN" altLang="zh-CN" sz="1800" dirty="0">
                <a:solidFill>
                  <a:srgbClr val="0000FF"/>
                </a:solidFill>
                <a:latin typeface="Consolas" pitchFamily="49" charset="0"/>
                <a:ea typeface="仿宋" pitchFamily="49" charset="-122"/>
                <a:cs typeface="Consolas" pitchFamily="49" charset="0"/>
              </a:rPr>
              <a:t>时间复杂度为</a:t>
            </a:r>
            <a:r>
              <a:rPr lang="en-US" altLang="zh-CN" sz="1800" dirty="0">
                <a:solidFill>
                  <a:srgbClr val="0000FF"/>
                </a:solidFill>
                <a:latin typeface="Consolas" pitchFamily="49" charset="0"/>
                <a:ea typeface="仿宋" pitchFamily="49" charset="-122"/>
                <a:cs typeface="Consolas" pitchFamily="49" charset="0"/>
              </a:rPr>
              <a:t>O(</a:t>
            </a:r>
            <a:r>
              <a:rPr lang="en-US" altLang="zh-CN" sz="1800" i="1" dirty="0">
                <a:solidFill>
                  <a:srgbClr val="0000FF"/>
                </a:solidFill>
                <a:latin typeface="Consolas" pitchFamily="49" charset="0"/>
                <a:ea typeface="仿宋" pitchFamily="49" charset="-122"/>
                <a:cs typeface="Consolas" pitchFamily="49" charset="0"/>
              </a:rPr>
              <a:t>n</a:t>
            </a:r>
            <a:r>
              <a:rPr lang="en-US" altLang="zh-CN" sz="1800" baseline="30000" dirty="0">
                <a:solidFill>
                  <a:srgbClr val="0000FF"/>
                </a:solidFill>
                <a:latin typeface="Consolas" pitchFamily="49" charset="0"/>
                <a:ea typeface="仿宋" pitchFamily="49" charset="-122"/>
                <a:cs typeface="Consolas" pitchFamily="49" charset="0"/>
              </a:rPr>
              <a:t>2</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9"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438" name="Rectangle 1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91"/>
          <p:cNvGrpSpPr/>
          <p:nvPr/>
        </p:nvGrpSpPr>
        <p:grpSpPr>
          <a:xfrm>
            <a:off x="857224" y="214290"/>
            <a:ext cx="6393033" cy="2921192"/>
            <a:chOff x="857224" y="214290"/>
            <a:chExt cx="6393033" cy="2921192"/>
          </a:xfrm>
        </p:grpSpPr>
        <p:sp>
          <p:nvSpPr>
            <p:cNvPr id="13367" name="Oval 55"/>
            <p:cNvSpPr>
              <a:spLocks noChangeArrowheads="1"/>
            </p:cNvSpPr>
            <p:nvPr/>
          </p:nvSpPr>
          <p:spPr bwMode="auto">
            <a:xfrm>
              <a:off x="1512546" y="472517"/>
              <a:ext cx="302905" cy="33006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3366" name="Oval 54"/>
            <p:cNvSpPr>
              <a:spLocks noChangeArrowheads="1"/>
            </p:cNvSpPr>
            <p:nvPr/>
          </p:nvSpPr>
          <p:spPr bwMode="auto">
            <a:xfrm>
              <a:off x="1512546" y="1939359"/>
              <a:ext cx="302905" cy="33006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3365" name="Oval 53"/>
            <p:cNvSpPr>
              <a:spLocks noChangeArrowheads="1"/>
            </p:cNvSpPr>
            <p:nvPr/>
          </p:nvSpPr>
          <p:spPr bwMode="auto">
            <a:xfrm>
              <a:off x="864991" y="1205453"/>
              <a:ext cx="302905" cy="33006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3364" name="Oval 52"/>
            <p:cNvSpPr>
              <a:spLocks noChangeArrowheads="1"/>
            </p:cNvSpPr>
            <p:nvPr/>
          </p:nvSpPr>
          <p:spPr bwMode="auto">
            <a:xfrm>
              <a:off x="1512546" y="1205453"/>
              <a:ext cx="302905" cy="33006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3363" name="Oval 51"/>
            <p:cNvSpPr>
              <a:spLocks noChangeArrowheads="1"/>
            </p:cNvSpPr>
            <p:nvPr/>
          </p:nvSpPr>
          <p:spPr bwMode="auto">
            <a:xfrm>
              <a:off x="2324175" y="1205453"/>
              <a:ext cx="302905" cy="33006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3362" name="AutoShape 50"/>
            <p:cNvSpPr>
              <a:spLocks noChangeShapeType="1"/>
            </p:cNvSpPr>
            <p:nvPr/>
          </p:nvSpPr>
          <p:spPr bwMode="auto">
            <a:xfrm flipV="1">
              <a:off x="1123236" y="754042"/>
              <a:ext cx="433969" cy="499950"/>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361" name="AutoShape 49"/>
            <p:cNvSpPr>
              <a:spLocks noChangeShapeType="1"/>
            </p:cNvSpPr>
            <p:nvPr/>
          </p:nvSpPr>
          <p:spPr bwMode="auto">
            <a:xfrm>
              <a:off x="1167895" y="1371455"/>
              <a:ext cx="344651" cy="971"/>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360" name="Oval 48"/>
            <p:cNvSpPr>
              <a:spLocks noChangeArrowheads="1"/>
            </p:cNvSpPr>
            <p:nvPr/>
          </p:nvSpPr>
          <p:spPr bwMode="auto">
            <a:xfrm>
              <a:off x="2324175" y="472517"/>
              <a:ext cx="302905" cy="33006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3359" name="AutoShape 47"/>
            <p:cNvSpPr>
              <a:spLocks noChangeShapeType="1"/>
            </p:cNvSpPr>
            <p:nvPr/>
          </p:nvSpPr>
          <p:spPr bwMode="auto">
            <a:xfrm>
              <a:off x="1815451" y="638519"/>
              <a:ext cx="508724" cy="971"/>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358" name="AutoShape 46"/>
            <p:cNvSpPr>
              <a:spLocks noChangeShapeType="1"/>
            </p:cNvSpPr>
            <p:nvPr/>
          </p:nvSpPr>
          <p:spPr bwMode="auto">
            <a:xfrm flipV="1">
              <a:off x="1770792" y="754042"/>
              <a:ext cx="598042" cy="499950"/>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357" name="AutoShape 45"/>
            <p:cNvSpPr>
              <a:spLocks noChangeShapeType="1"/>
            </p:cNvSpPr>
            <p:nvPr/>
          </p:nvSpPr>
          <p:spPr bwMode="auto">
            <a:xfrm>
              <a:off x="1663999" y="1535517"/>
              <a:ext cx="971" cy="403843"/>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356" name="AutoShape 44"/>
            <p:cNvSpPr>
              <a:spLocks noChangeShapeType="1"/>
            </p:cNvSpPr>
            <p:nvPr/>
          </p:nvSpPr>
          <p:spPr bwMode="auto">
            <a:xfrm>
              <a:off x="1815451" y="1371455"/>
              <a:ext cx="508724" cy="971"/>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355" name="AutoShape 43"/>
            <p:cNvSpPr>
              <a:spLocks noChangeShapeType="1"/>
            </p:cNvSpPr>
            <p:nvPr/>
          </p:nvSpPr>
          <p:spPr bwMode="auto">
            <a:xfrm flipV="1">
              <a:off x="1770792" y="1486978"/>
              <a:ext cx="598042" cy="500921"/>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354" name="Text Box 42"/>
            <p:cNvSpPr txBox="1">
              <a:spLocks noChangeArrowheads="1"/>
            </p:cNvSpPr>
            <p:nvPr/>
          </p:nvSpPr>
          <p:spPr bwMode="auto">
            <a:xfrm>
              <a:off x="4214810" y="2833571"/>
              <a:ext cx="2049362" cy="3019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b</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）图</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G</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4</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的邻接表</a:t>
              </a:r>
            </a:p>
          </p:txBody>
        </p:sp>
        <p:sp>
          <p:nvSpPr>
            <p:cNvPr id="13353" name="Text Box 41"/>
            <p:cNvSpPr txBox="1">
              <a:spLocks noChangeArrowheads="1"/>
            </p:cNvSpPr>
            <p:nvPr/>
          </p:nvSpPr>
          <p:spPr bwMode="auto">
            <a:xfrm>
              <a:off x="3627053" y="269624"/>
              <a:ext cx="187374" cy="2475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0</a:t>
              </a:r>
            </a:p>
          </p:txBody>
        </p:sp>
        <p:sp>
          <p:nvSpPr>
            <p:cNvPr id="13352" name="Text Box 40"/>
            <p:cNvSpPr txBox="1">
              <a:spLocks noChangeArrowheads="1"/>
            </p:cNvSpPr>
            <p:nvPr/>
          </p:nvSpPr>
          <p:spPr bwMode="auto">
            <a:xfrm>
              <a:off x="3845494" y="214290"/>
              <a:ext cx="350476" cy="3863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0</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351" name="Text Box 39"/>
            <p:cNvSpPr txBox="1">
              <a:spLocks noChangeArrowheads="1"/>
            </p:cNvSpPr>
            <p:nvPr/>
          </p:nvSpPr>
          <p:spPr bwMode="auto">
            <a:xfrm>
              <a:off x="4195970" y="214290"/>
              <a:ext cx="349505" cy="3863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350" name="Line 38"/>
            <p:cNvSpPr>
              <a:spLocks noChangeShapeType="1"/>
            </p:cNvSpPr>
            <p:nvPr/>
          </p:nvSpPr>
          <p:spPr bwMode="auto">
            <a:xfrm>
              <a:off x="4373635" y="404562"/>
              <a:ext cx="348534" cy="971"/>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349" name="Text Box 37"/>
            <p:cNvSpPr txBox="1">
              <a:spLocks noChangeArrowheads="1"/>
            </p:cNvSpPr>
            <p:nvPr/>
          </p:nvSpPr>
          <p:spPr bwMode="auto">
            <a:xfrm>
              <a:off x="4742557" y="257004"/>
              <a:ext cx="348534" cy="29899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3348" name="Text Box 36"/>
            <p:cNvSpPr txBox="1">
              <a:spLocks noChangeArrowheads="1"/>
            </p:cNvSpPr>
            <p:nvPr/>
          </p:nvSpPr>
          <p:spPr bwMode="auto">
            <a:xfrm>
              <a:off x="5091092" y="257004"/>
              <a:ext cx="349505" cy="29899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1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347" name="Text Box 35"/>
            <p:cNvSpPr txBox="1">
              <a:spLocks noChangeArrowheads="1"/>
            </p:cNvSpPr>
            <p:nvPr/>
          </p:nvSpPr>
          <p:spPr bwMode="auto">
            <a:xfrm>
              <a:off x="3627053" y="655023"/>
              <a:ext cx="187374" cy="24657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1</a:t>
              </a:r>
            </a:p>
          </p:txBody>
        </p:sp>
        <p:sp>
          <p:nvSpPr>
            <p:cNvPr id="13346" name="Text Box 34"/>
            <p:cNvSpPr txBox="1">
              <a:spLocks noChangeArrowheads="1"/>
            </p:cNvSpPr>
            <p:nvPr/>
          </p:nvSpPr>
          <p:spPr bwMode="auto">
            <a:xfrm>
              <a:off x="3845494" y="599688"/>
              <a:ext cx="350476" cy="3844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345" name="Text Box 33"/>
            <p:cNvSpPr txBox="1">
              <a:spLocks noChangeArrowheads="1"/>
            </p:cNvSpPr>
            <p:nvPr/>
          </p:nvSpPr>
          <p:spPr bwMode="auto">
            <a:xfrm>
              <a:off x="4195970" y="599688"/>
              <a:ext cx="349505" cy="3844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344" name="Line 32"/>
            <p:cNvSpPr>
              <a:spLocks noChangeShapeType="1"/>
            </p:cNvSpPr>
            <p:nvPr/>
          </p:nvSpPr>
          <p:spPr bwMode="auto">
            <a:xfrm>
              <a:off x="4373635" y="788990"/>
              <a:ext cx="348534" cy="971"/>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343" name="Text Box 31"/>
            <p:cNvSpPr txBox="1">
              <a:spLocks noChangeArrowheads="1"/>
            </p:cNvSpPr>
            <p:nvPr/>
          </p:nvSpPr>
          <p:spPr bwMode="auto">
            <a:xfrm>
              <a:off x="4742557" y="640461"/>
              <a:ext cx="348534" cy="2999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3342" name="Text Box 30"/>
            <p:cNvSpPr txBox="1">
              <a:spLocks noChangeArrowheads="1"/>
            </p:cNvSpPr>
            <p:nvPr/>
          </p:nvSpPr>
          <p:spPr bwMode="auto">
            <a:xfrm>
              <a:off x="5091092" y="640461"/>
              <a:ext cx="349505" cy="2999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3341" name="Text Box 29"/>
            <p:cNvSpPr txBox="1">
              <a:spLocks noChangeArrowheads="1"/>
            </p:cNvSpPr>
            <p:nvPr/>
          </p:nvSpPr>
          <p:spPr bwMode="auto">
            <a:xfrm>
              <a:off x="3627053" y="1034596"/>
              <a:ext cx="187374" cy="2475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2</a:t>
              </a:r>
            </a:p>
          </p:txBody>
        </p:sp>
        <p:sp>
          <p:nvSpPr>
            <p:cNvPr id="13340" name="Text Box 28"/>
            <p:cNvSpPr txBox="1">
              <a:spLocks noChangeArrowheads="1"/>
            </p:cNvSpPr>
            <p:nvPr/>
          </p:nvSpPr>
          <p:spPr bwMode="auto">
            <a:xfrm>
              <a:off x="3845494" y="979262"/>
              <a:ext cx="350476" cy="3863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2</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339" name="Text Box 27"/>
            <p:cNvSpPr txBox="1">
              <a:spLocks noChangeArrowheads="1"/>
            </p:cNvSpPr>
            <p:nvPr/>
          </p:nvSpPr>
          <p:spPr bwMode="auto">
            <a:xfrm>
              <a:off x="4195970" y="979262"/>
              <a:ext cx="349505" cy="3863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338" name="Line 26"/>
            <p:cNvSpPr>
              <a:spLocks noChangeShapeType="1"/>
            </p:cNvSpPr>
            <p:nvPr/>
          </p:nvSpPr>
          <p:spPr bwMode="auto">
            <a:xfrm>
              <a:off x="4373635" y="1170505"/>
              <a:ext cx="348534" cy="971"/>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337" name="Text Box 25"/>
            <p:cNvSpPr txBox="1">
              <a:spLocks noChangeArrowheads="1"/>
            </p:cNvSpPr>
            <p:nvPr/>
          </p:nvSpPr>
          <p:spPr bwMode="auto">
            <a:xfrm>
              <a:off x="4742557" y="1021976"/>
              <a:ext cx="348534" cy="29899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3336" name="Text Box 24"/>
            <p:cNvSpPr txBox="1">
              <a:spLocks noChangeArrowheads="1"/>
            </p:cNvSpPr>
            <p:nvPr/>
          </p:nvSpPr>
          <p:spPr bwMode="auto">
            <a:xfrm>
              <a:off x="5091092" y="1021976"/>
              <a:ext cx="349505" cy="29899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1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335" name="Text Box 23"/>
            <p:cNvSpPr txBox="1">
              <a:spLocks noChangeArrowheads="1"/>
            </p:cNvSpPr>
            <p:nvPr/>
          </p:nvSpPr>
          <p:spPr bwMode="auto">
            <a:xfrm>
              <a:off x="3627053" y="1416111"/>
              <a:ext cx="187374" cy="2475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3</a:t>
              </a:r>
            </a:p>
          </p:txBody>
        </p:sp>
        <p:sp>
          <p:nvSpPr>
            <p:cNvPr id="13334" name="Text Box 22"/>
            <p:cNvSpPr txBox="1">
              <a:spLocks noChangeArrowheads="1"/>
            </p:cNvSpPr>
            <p:nvPr/>
          </p:nvSpPr>
          <p:spPr bwMode="auto">
            <a:xfrm>
              <a:off x="3845494" y="1360777"/>
              <a:ext cx="350476" cy="3863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dirty="0">
                  <a:ln>
                    <a:noFill/>
                  </a:ln>
                  <a:solidFill>
                    <a:srgbClr val="0000FF"/>
                  </a:solidFill>
                  <a:effectLst/>
                  <a:latin typeface="Consolas" pitchFamily="49" charset="0"/>
                  <a:ea typeface="仿宋" pitchFamily="49" charset="-122"/>
                  <a:cs typeface="Consolas" pitchFamily="49" charset="0"/>
                </a:rPr>
                <a:t>v</a:t>
              </a:r>
              <a:r>
                <a:rPr kumimoji="0" lang="en-US" altLang="zh-CN" sz="1800" baseline="-30000" dirty="0">
                  <a:solidFill>
                    <a:srgbClr val="0000FF"/>
                  </a:solidFill>
                  <a:latin typeface="Consolas" pitchFamily="49" charset="0"/>
                  <a:ea typeface="仿宋" pitchFamily="49" charset="-122"/>
                  <a:cs typeface="Consolas" pitchFamily="49" charset="0"/>
                </a:rPr>
                <a:t>3</a:t>
              </a:r>
              <a:endPar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13333" name="Text Box 21"/>
            <p:cNvSpPr txBox="1">
              <a:spLocks noChangeArrowheads="1"/>
            </p:cNvSpPr>
            <p:nvPr/>
          </p:nvSpPr>
          <p:spPr bwMode="auto">
            <a:xfrm>
              <a:off x="4195970" y="1360777"/>
              <a:ext cx="349505" cy="3863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5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3332" name="Text Box 20"/>
            <p:cNvSpPr txBox="1">
              <a:spLocks noChangeArrowheads="1"/>
            </p:cNvSpPr>
            <p:nvPr/>
          </p:nvSpPr>
          <p:spPr bwMode="auto">
            <a:xfrm>
              <a:off x="857224" y="2833571"/>
              <a:ext cx="2124046" cy="3019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）一个有向图</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G</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4</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331" name="Line 19"/>
            <p:cNvSpPr>
              <a:spLocks noChangeShapeType="1"/>
            </p:cNvSpPr>
            <p:nvPr/>
          </p:nvSpPr>
          <p:spPr bwMode="auto">
            <a:xfrm>
              <a:off x="5288174" y="410387"/>
              <a:ext cx="348534" cy="97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1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3330" name="Text Box 18"/>
            <p:cNvSpPr txBox="1">
              <a:spLocks noChangeArrowheads="1"/>
            </p:cNvSpPr>
            <p:nvPr/>
          </p:nvSpPr>
          <p:spPr bwMode="auto">
            <a:xfrm>
              <a:off x="5657096" y="262829"/>
              <a:ext cx="348534" cy="29899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3329" name="Text Box 17"/>
            <p:cNvSpPr txBox="1">
              <a:spLocks noChangeArrowheads="1"/>
            </p:cNvSpPr>
            <p:nvPr/>
          </p:nvSpPr>
          <p:spPr bwMode="auto">
            <a:xfrm>
              <a:off x="6005630" y="262829"/>
              <a:ext cx="349505" cy="29899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3328" name="Line 16"/>
            <p:cNvSpPr>
              <a:spLocks noChangeShapeType="1"/>
            </p:cNvSpPr>
            <p:nvPr/>
          </p:nvSpPr>
          <p:spPr bwMode="auto">
            <a:xfrm>
              <a:off x="5307591" y="1169534"/>
              <a:ext cx="349505" cy="97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1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3327" name="Text Box 15"/>
            <p:cNvSpPr txBox="1">
              <a:spLocks noChangeArrowheads="1"/>
            </p:cNvSpPr>
            <p:nvPr/>
          </p:nvSpPr>
          <p:spPr bwMode="auto">
            <a:xfrm>
              <a:off x="5669717" y="1019064"/>
              <a:ext cx="348534" cy="2999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3326" name="Text Box 14"/>
            <p:cNvSpPr txBox="1">
              <a:spLocks noChangeArrowheads="1"/>
            </p:cNvSpPr>
            <p:nvPr/>
          </p:nvSpPr>
          <p:spPr bwMode="auto">
            <a:xfrm>
              <a:off x="6018251" y="1019064"/>
              <a:ext cx="349505" cy="2999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1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325" name="Line 13"/>
            <p:cNvSpPr>
              <a:spLocks noChangeShapeType="1"/>
            </p:cNvSpPr>
            <p:nvPr/>
          </p:nvSpPr>
          <p:spPr bwMode="auto">
            <a:xfrm>
              <a:off x="6204654" y="1173417"/>
              <a:ext cx="350476" cy="97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1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3324" name="Text Box 12"/>
            <p:cNvSpPr txBox="1">
              <a:spLocks noChangeArrowheads="1"/>
            </p:cNvSpPr>
            <p:nvPr/>
          </p:nvSpPr>
          <p:spPr bwMode="auto">
            <a:xfrm>
              <a:off x="6565809" y="1023918"/>
              <a:ext cx="349505" cy="2999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3323" name="Text Box 11"/>
            <p:cNvSpPr txBox="1">
              <a:spLocks noChangeArrowheads="1"/>
            </p:cNvSpPr>
            <p:nvPr/>
          </p:nvSpPr>
          <p:spPr bwMode="auto">
            <a:xfrm>
              <a:off x="6899781" y="1023918"/>
              <a:ext cx="350476" cy="2999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3322" name="Text Box 10"/>
            <p:cNvSpPr txBox="1">
              <a:spLocks noChangeArrowheads="1"/>
            </p:cNvSpPr>
            <p:nvPr/>
          </p:nvSpPr>
          <p:spPr bwMode="auto">
            <a:xfrm>
              <a:off x="3627053" y="2173317"/>
              <a:ext cx="187374" cy="2475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5</a:t>
              </a:r>
            </a:p>
          </p:txBody>
        </p:sp>
        <p:sp>
          <p:nvSpPr>
            <p:cNvPr id="13321" name="Text Box 9"/>
            <p:cNvSpPr txBox="1">
              <a:spLocks noChangeArrowheads="1"/>
            </p:cNvSpPr>
            <p:nvPr/>
          </p:nvSpPr>
          <p:spPr bwMode="auto">
            <a:xfrm>
              <a:off x="3845494" y="2117982"/>
              <a:ext cx="350476" cy="3863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5</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320" name="Text Box 8"/>
            <p:cNvSpPr txBox="1">
              <a:spLocks noChangeArrowheads="1"/>
            </p:cNvSpPr>
            <p:nvPr/>
          </p:nvSpPr>
          <p:spPr bwMode="auto">
            <a:xfrm>
              <a:off x="4195970" y="2117982"/>
              <a:ext cx="349505" cy="3863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5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3319" name="Text Box 7"/>
            <p:cNvSpPr txBox="1">
              <a:spLocks noChangeArrowheads="1"/>
            </p:cNvSpPr>
            <p:nvPr/>
          </p:nvSpPr>
          <p:spPr bwMode="auto">
            <a:xfrm>
              <a:off x="3627053" y="1798597"/>
              <a:ext cx="187374" cy="2475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4</a:t>
              </a:r>
            </a:p>
          </p:txBody>
        </p:sp>
        <p:sp>
          <p:nvSpPr>
            <p:cNvPr id="13318" name="Text Box 6"/>
            <p:cNvSpPr txBox="1">
              <a:spLocks noChangeArrowheads="1"/>
            </p:cNvSpPr>
            <p:nvPr/>
          </p:nvSpPr>
          <p:spPr bwMode="auto">
            <a:xfrm>
              <a:off x="3845494" y="1743263"/>
              <a:ext cx="350476" cy="38539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dirty="0">
                  <a:ln>
                    <a:noFill/>
                  </a:ln>
                  <a:solidFill>
                    <a:srgbClr val="0000FF"/>
                  </a:solidFill>
                  <a:effectLst/>
                  <a:latin typeface="Consolas" pitchFamily="49" charset="0"/>
                  <a:ea typeface="仿宋" pitchFamily="49" charset="-122"/>
                  <a:cs typeface="Consolas" pitchFamily="49" charset="0"/>
                </a:rPr>
                <a:t>v</a:t>
              </a:r>
              <a:r>
                <a:rPr kumimoji="0" lang="en-US" altLang="zh-CN" sz="1800" baseline="-30000" dirty="0">
                  <a:solidFill>
                    <a:srgbClr val="0000FF"/>
                  </a:solidFill>
                  <a:latin typeface="Consolas" pitchFamily="49" charset="0"/>
                  <a:ea typeface="仿宋" pitchFamily="49" charset="-122"/>
                  <a:cs typeface="Consolas" pitchFamily="49" charset="0"/>
                </a:rPr>
                <a:t>4</a:t>
              </a:r>
              <a:endPar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13317" name="Text Box 5"/>
            <p:cNvSpPr txBox="1">
              <a:spLocks noChangeArrowheads="1"/>
            </p:cNvSpPr>
            <p:nvPr/>
          </p:nvSpPr>
          <p:spPr bwMode="auto">
            <a:xfrm>
              <a:off x="5091092" y="1785006"/>
              <a:ext cx="349505" cy="30094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3316" name="Text Box 4"/>
            <p:cNvSpPr txBox="1">
              <a:spLocks noChangeArrowheads="1"/>
            </p:cNvSpPr>
            <p:nvPr/>
          </p:nvSpPr>
          <p:spPr bwMode="auto">
            <a:xfrm>
              <a:off x="4195970" y="1743263"/>
              <a:ext cx="349505" cy="38539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315" name="Text Box 3"/>
            <p:cNvSpPr txBox="1">
              <a:spLocks noChangeArrowheads="1"/>
            </p:cNvSpPr>
            <p:nvPr/>
          </p:nvSpPr>
          <p:spPr bwMode="auto">
            <a:xfrm>
              <a:off x="4742557" y="1785006"/>
              <a:ext cx="348534" cy="30094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3314" name="Line 2"/>
            <p:cNvSpPr>
              <a:spLocks noChangeShapeType="1"/>
            </p:cNvSpPr>
            <p:nvPr/>
          </p:nvSpPr>
          <p:spPr bwMode="auto">
            <a:xfrm>
              <a:off x="4373635" y="1933535"/>
              <a:ext cx="348534" cy="971"/>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91" name="右箭头 90"/>
            <p:cNvSpPr/>
            <p:nvPr/>
          </p:nvSpPr>
          <p:spPr>
            <a:xfrm>
              <a:off x="3000364" y="1214422"/>
              <a:ext cx="428628"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p>
          </p:txBody>
        </p:sp>
      </p:grpSp>
      <p:sp>
        <p:nvSpPr>
          <p:cNvPr id="93" name="TextBox 92"/>
          <p:cNvSpPr txBox="1"/>
          <p:nvPr/>
        </p:nvSpPr>
        <p:spPr>
          <a:xfrm>
            <a:off x="5357818" y="4429132"/>
            <a:ext cx="2786082" cy="400110"/>
          </a:xfrm>
          <a:prstGeom prst="rect">
            <a:avLst/>
          </a:prstGeom>
          <a:noFill/>
        </p:spPr>
        <p:txBody>
          <a:bodyPr wrap="square" rtlCol="0">
            <a:spAutoFit/>
          </a:bodyPr>
          <a:lstStyle/>
          <a:p>
            <a:pPr algn="l">
              <a:lnSpc>
                <a:spcPct val="100000"/>
              </a:lnSpc>
              <a:spcBef>
                <a:spcPts val="0"/>
              </a:spcBef>
            </a:pPr>
            <a:r>
              <a:rPr lang="en-US" altLang="zh-CN" sz="2000" dirty="0">
                <a:solidFill>
                  <a:srgbClr val="0000FF"/>
                </a:solidFill>
                <a:latin typeface="Consolas" pitchFamily="49" charset="0"/>
                <a:ea typeface="仿宋" pitchFamily="49" charset="-122"/>
                <a:cs typeface="Consolas" pitchFamily="49" charset="0"/>
              </a:rPr>
              <a:t>BFS: 0 1 2 5 3 4</a:t>
            </a:r>
            <a:endParaRPr lang="zh-CN" altLang="en-US" sz="2000" dirty="0">
              <a:solidFill>
                <a:srgbClr val="0000FF"/>
              </a:solidFill>
              <a:latin typeface="Consolas" pitchFamily="49" charset="0"/>
              <a:ea typeface="仿宋" pitchFamily="49" charset="-122"/>
              <a:cs typeface="Consolas" pitchFamily="49" charset="0"/>
            </a:endParaRPr>
          </a:p>
        </p:txBody>
      </p:sp>
      <p:sp>
        <p:nvSpPr>
          <p:cNvPr id="24599"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597" name="Oval 21"/>
          <p:cNvSpPr>
            <a:spLocks noChangeArrowheads="1"/>
          </p:cNvSpPr>
          <p:nvPr/>
        </p:nvSpPr>
        <p:spPr bwMode="auto">
          <a:xfrm>
            <a:off x="3208956" y="3835325"/>
            <a:ext cx="334748" cy="36471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4596" name="Oval 20"/>
          <p:cNvSpPr>
            <a:spLocks noChangeArrowheads="1"/>
          </p:cNvSpPr>
          <p:nvPr/>
        </p:nvSpPr>
        <p:spPr bwMode="auto">
          <a:xfrm>
            <a:off x="3208956" y="5861630"/>
            <a:ext cx="334748" cy="36471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24595" name="Oval 19"/>
          <p:cNvSpPr>
            <a:spLocks noChangeArrowheads="1"/>
          </p:cNvSpPr>
          <p:nvPr/>
        </p:nvSpPr>
        <p:spPr bwMode="auto">
          <a:xfrm>
            <a:off x="2280888" y="4886558"/>
            <a:ext cx="334748" cy="36471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24594" name="Oval 18"/>
          <p:cNvSpPr>
            <a:spLocks noChangeArrowheads="1"/>
          </p:cNvSpPr>
          <p:nvPr/>
        </p:nvSpPr>
        <p:spPr bwMode="auto">
          <a:xfrm>
            <a:off x="3208956" y="4886558"/>
            <a:ext cx="334748" cy="36471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24593" name="Oval 17"/>
          <p:cNvSpPr>
            <a:spLocks noChangeArrowheads="1"/>
          </p:cNvSpPr>
          <p:nvPr/>
        </p:nvSpPr>
        <p:spPr bwMode="auto">
          <a:xfrm>
            <a:off x="4192815" y="4886558"/>
            <a:ext cx="334748" cy="36471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24592" name="AutoShape 16"/>
          <p:cNvSpPr>
            <a:spLocks noChangeShapeType="1"/>
          </p:cNvSpPr>
          <p:nvPr/>
        </p:nvSpPr>
        <p:spPr bwMode="auto">
          <a:xfrm flipV="1">
            <a:off x="2566282" y="4146404"/>
            <a:ext cx="692028" cy="793788"/>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4591" name="AutoShape 15"/>
          <p:cNvSpPr>
            <a:spLocks noChangeShapeType="1"/>
          </p:cNvSpPr>
          <p:nvPr/>
        </p:nvSpPr>
        <p:spPr bwMode="auto">
          <a:xfrm>
            <a:off x="2615636" y="5068915"/>
            <a:ext cx="593320" cy="1073"/>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4590" name="Oval 14"/>
          <p:cNvSpPr>
            <a:spLocks noChangeArrowheads="1"/>
          </p:cNvSpPr>
          <p:nvPr/>
        </p:nvSpPr>
        <p:spPr bwMode="auto">
          <a:xfrm>
            <a:off x="4192815" y="3835325"/>
            <a:ext cx="334748" cy="36471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24589" name="AutoShape 13"/>
          <p:cNvSpPr>
            <a:spLocks noChangeShapeType="1"/>
          </p:cNvSpPr>
          <p:nvPr/>
        </p:nvSpPr>
        <p:spPr bwMode="auto">
          <a:xfrm>
            <a:off x="3543704" y="4017682"/>
            <a:ext cx="649111" cy="1073"/>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4588" name="AutoShape 12"/>
          <p:cNvSpPr>
            <a:spLocks noChangeShapeType="1"/>
          </p:cNvSpPr>
          <p:nvPr/>
        </p:nvSpPr>
        <p:spPr bwMode="auto">
          <a:xfrm flipV="1">
            <a:off x="3494350" y="4146404"/>
            <a:ext cx="747819" cy="793788"/>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4587" name="AutoShape 11"/>
          <p:cNvSpPr>
            <a:spLocks noChangeShapeType="1"/>
          </p:cNvSpPr>
          <p:nvPr/>
        </p:nvSpPr>
        <p:spPr bwMode="auto">
          <a:xfrm>
            <a:off x="3376330" y="5251272"/>
            <a:ext cx="1073" cy="610359"/>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4586" name="AutoShape 10"/>
          <p:cNvSpPr>
            <a:spLocks noChangeShapeType="1"/>
          </p:cNvSpPr>
          <p:nvPr/>
        </p:nvSpPr>
        <p:spPr bwMode="auto">
          <a:xfrm>
            <a:off x="3543704" y="5068915"/>
            <a:ext cx="649111" cy="1073"/>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4585" name="AutoShape 9"/>
          <p:cNvSpPr>
            <a:spLocks noChangeShapeType="1"/>
          </p:cNvSpPr>
          <p:nvPr/>
        </p:nvSpPr>
        <p:spPr bwMode="auto">
          <a:xfrm flipV="1">
            <a:off x="3494350" y="5197637"/>
            <a:ext cx="747819" cy="717628"/>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4579" name="Freeform 3"/>
          <p:cNvSpPr>
            <a:spLocks/>
          </p:cNvSpPr>
          <p:nvPr/>
        </p:nvSpPr>
        <p:spPr bwMode="auto">
          <a:xfrm>
            <a:off x="2141409" y="3651895"/>
            <a:ext cx="2493445" cy="2675281"/>
          </a:xfrm>
          <a:custGeom>
            <a:avLst/>
            <a:gdLst/>
            <a:ahLst/>
            <a:cxnLst>
              <a:cxn ang="0">
                <a:pos x="0" y="1299"/>
              </a:cxn>
              <a:cxn ang="0">
                <a:pos x="113" y="1140"/>
              </a:cxn>
              <a:cxn ang="0">
                <a:pos x="356" y="1009"/>
              </a:cxn>
              <a:cxn ang="0">
                <a:pos x="589" y="785"/>
              </a:cxn>
              <a:cxn ang="0">
                <a:pos x="825" y="511"/>
              </a:cxn>
              <a:cxn ang="0">
                <a:pos x="945" y="232"/>
              </a:cxn>
              <a:cxn ang="0">
                <a:pos x="1041" y="49"/>
              </a:cxn>
              <a:cxn ang="0">
                <a:pos x="1261" y="49"/>
              </a:cxn>
              <a:cxn ang="0">
                <a:pos x="1366" y="341"/>
              </a:cxn>
              <a:cxn ang="0">
                <a:pos x="1366" y="1327"/>
              </a:cxn>
              <a:cxn ang="0">
                <a:pos x="1272" y="1551"/>
              </a:cxn>
              <a:cxn ang="0">
                <a:pos x="1337" y="1673"/>
              </a:cxn>
              <a:cxn ang="0">
                <a:pos x="1440" y="1561"/>
              </a:cxn>
              <a:cxn ang="0">
                <a:pos x="1515" y="1402"/>
              </a:cxn>
              <a:cxn ang="0">
                <a:pos x="1749" y="663"/>
              </a:cxn>
              <a:cxn ang="0">
                <a:pos x="1786" y="342"/>
              </a:cxn>
              <a:cxn ang="0">
                <a:pos x="1912" y="111"/>
              </a:cxn>
              <a:cxn ang="0">
                <a:pos x="2114" y="46"/>
              </a:cxn>
              <a:cxn ang="0">
                <a:pos x="2301" y="280"/>
              </a:cxn>
              <a:cxn ang="0">
                <a:pos x="2254" y="523"/>
              </a:cxn>
              <a:cxn ang="0">
                <a:pos x="2263" y="1168"/>
              </a:cxn>
              <a:cxn ang="0">
                <a:pos x="2310" y="1392"/>
              </a:cxn>
              <a:cxn ang="0">
                <a:pos x="2224" y="1542"/>
              </a:cxn>
              <a:cxn ang="0">
                <a:pos x="1912" y="1669"/>
              </a:cxn>
              <a:cxn ang="0">
                <a:pos x="1422" y="2140"/>
              </a:cxn>
              <a:cxn ang="0">
                <a:pos x="1309" y="2412"/>
              </a:cxn>
              <a:cxn ang="0">
                <a:pos x="1020" y="2458"/>
              </a:cxn>
              <a:cxn ang="0">
                <a:pos x="879" y="2197"/>
              </a:cxn>
            </a:cxnLst>
            <a:rect l="0" t="0" r="r" b="b"/>
            <a:pathLst>
              <a:path w="2324" h="2494">
                <a:moveTo>
                  <a:pt x="0" y="1299"/>
                </a:moveTo>
                <a:cubicBezTo>
                  <a:pt x="19" y="1272"/>
                  <a:pt x="54" y="1188"/>
                  <a:pt x="113" y="1140"/>
                </a:cubicBezTo>
                <a:cubicBezTo>
                  <a:pt x="172" y="1092"/>
                  <a:pt x="277" y="1068"/>
                  <a:pt x="356" y="1009"/>
                </a:cubicBezTo>
                <a:cubicBezTo>
                  <a:pt x="435" y="950"/>
                  <a:pt x="511" y="868"/>
                  <a:pt x="589" y="785"/>
                </a:cubicBezTo>
                <a:cubicBezTo>
                  <a:pt x="667" y="702"/>
                  <a:pt x="766" y="603"/>
                  <a:pt x="825" y="511"/>
                </a:cubicBezTo>
                <a:cubicBezTo>
                  <a:pt x="884" y="419"/>
                  <a:pt x="909" y="309"/>
                  <a:pt x="945" y="232"/>
                </a:cubicBezTo>
                <a:cubicBezTo>
                  <a:pt x="981" y="155"/>
                  <a:pt x="988" y="79"/>
                  <a:pt x="1041" y="49"/>
                </a:cubicBezTo>
                <a:cubicBezTo>
                  <a:pt x="1094" y="19"/>
                  <a:pt x="1207" y="0"/>
                  <a:pt x="1261" y="49"/>
                </a:cubicBezTo>
                <a:cubicBezTo>
                  <a:pt x="1315" y="98"/>
                  <a:pt x="1349" y="128"/>
                  <a:pt x="1366" y="341"/>
                </a:cubicBezTo>
                <a:cubicBezTo>
                  <a:pt x="1383" y="554"/>
                  <a:pt x="1382" y="1125"/>
                  <a:pt x="1366" y="1327"/>
                </a:cubicBezTo>
                <a:cubicBezTo>
                  <a:pt x="1350" y="1529"/>
                  <a:pt x="1277" y="1493"/>
                  <a:pt x="1272" y="1551"/>
                </a:cubicBezTo>
                <a:cubicBezTo>
                  <a:pt x="1267" y="1609"/>
                  <a:pt x="1309" y="1671"/>
                  <a:pt x="1337" y="1673"/>
                </a:cubicBezTo>
                <a:cubicBezTo>
                  <a:pt x="1365" y="1675"/>
                  <a:pt x="1410" y="1606"/>
                  <a:pt x="1440" y="1561"/>
                </a:cubicBezTo>
                <a:cubicBezTo>
                  <a:pt x="1470" y="1516"/>
                  <a:pt x="1464" y="1552"/>
                  <a:pt x="1515" y="1402"/>
                </a:cubicBezTo>
                <a:cubicBezTo>
                  <a:pt x="1566" y="1252"/>
                  <a:pt x="1704" y="840"/>
                  <a:pt x="1749" y="663"/>
                </a:cubicBezTo>
                <a:cubicBezTo>
                  <a:pt x="1794" y="486"/>
                  <a:pt x="1759" y="434"/>
                  <a:pt x="1786" y="342"/>
                </a:cubicBezTo>
                <a:cubicBezTo>
                  <a:pt x="1813" y="250"/>
                  <a:pt x="1857" y="160"/>
                  <a:pt x="1912" y="111"/>
                </a:cubicBezTo>
                <a:cubicBezTo>
                  <a:pt x="1967" y="62"/>
                  <a:pt x="2049" y="18"/>
                  <a:pt x="2114" y="46"/>
                </a:cubicBezTo>
                <a:cubicBezTo>
                  <a:pt x="2179" y="74"/>
                  <a:pt x="2278" y="201"/>
                  <a:pt x="2301" y="280"/>
                </a:cubicBezTo>
                <a:cubicBezTo>
                  <a:pt x="2324" y="359"/>
                  <a:pt x="2260" y="375"/>
                  <a:pt x="2254" y="523"/>
                </a:cubicBezTo>
                <a:cubicBezTo>
                  <a:pt x="2248" y="671"/>
                  <a:pt x="2254" y="1023"/>
                  <a:pt x="2263" y="1168"/>
                </a:cubicBezTo>
                <a:cubicBezTo>
                  <a:pt x="2272" y="1313"/>
                  <a:pt x="2317" y="1330"/>
                  <a:pt x="2310" y="1392"/>
                </a:cubicBezTo>
                <a:cubicBezTo>
                  <a:pt x="2303" y="1454"/>
                  <a:pt x="2290" y="1496"/>
                  <a:pt x="2224" y="1542"/>
                </a:cubicBezTo>
                <a:cubicBezTo>
                  <a:pt x="2158" y="1588"/>
                  <a:pt x="2046" y="1569"/>
                  <a:pt x="1912" y="1669"/>
                </a:cubicBezTo>
                <a:cubicBezTo>
                  <a:pt x="1778" y="1769"/>
                  <a:pt x="1523" y="2016"/>
                  <a:pt x="1422" y="2140"/>
                </a:cubicBezTo>
                <a:cubicBezTo>
                  <a:pt x="1321" y="2264"/>
                  <a:pt x="1376" y="2359"/>
                  <a:pt x="1309" y="2412"/>
                </a:cubicBezTo>
                <a:cubicBezTo>
                  <a:pt x="1242" y="2465"/>
                  <a:pt x="1092" y="2494"/>
                  <a:pt x="1020" y="2458"/>
                </a:cubicBezTo>
                <a:cubicBezTo>
                  <a:pt x="948" y="2422"/>
                  <a:pt x="909" y="2252"/>
                  <a:pt x="879" y="2197"/>
                </a:cubicBezTo>
              </a:path>
            </a:pathLst>
          </a:custGeom>
          <a:noFill/>
          <a:ln w="2857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nvGrpSpPr>
          <p:cNvPr id="112" name="组合 111"/>
          <p:cNvGrpSpPr/>
          <p:nvPr/>
        </p:nvGrpSpPr>
        <p:grpSpPr>
          <a:xfrm>
            <a:off x="2096347" y="3704457"/>
            <a:ext cx="2510612" cy="2579812"/>
            <a:chOff x="2096347" y="3704457"/>
            <a:chExt cx="2510612" cy="2579812"/>
          </a:xfrm>
        </p:grpSpPr>
        <p:sp>
          <p:nvSpPr>
            <p:cNvPr id="24584" name="AutoShape 8"/>
            <p:cNvSpPr>
              <a:spLocks noChangeShapeType="1"/>
            </p:cNvSpPr>
            <p:nvPr/>
          </p:nvSpPr>
          <p:spPr bwMode="auto">
            <a:xfrm flipH="1" flipV="1">
              <a:off x="2096347" y="4946629"/>
              <a:ext cx="190978" cy="49344"/>
            </a:xfrm>
            <a:prstGeom prst="straightConnector1">
              <a:avLst/>
            </a:prstGeom>
            <a:noFill/>
            <a:ln w="38100">
              <a:solidFill>
                <a:srgbClr val="0066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4583" name="AutoShape 7"/>
            <p:cNvSpPr>
              <a:spLocks noChangeShapeType="1"/>
            </p:cNvSpPr>
            <p:nvPr/>
          </p:nvSpPr>
          <p:spPr bwMode="auto">
            <a:xfrm flipH="1" flipV="1">
              <a:off x="3039436" y="3900759"/>
              <a:ext cx="190978" cy="49344"/>
            </a:xfrm>
            <a:prstGeom prst="straightConnector1">
              <a:avLst/>
            </a:prstGeom>
            <a:noFill/>
            <a:ln w="38100">
              <a:solidFill>
                <a:srgbClr val="0066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4582" name="AutoShape 6"/>
            <p:cNvSpPr>
              <a:spLocks noChangeShapeType="1"/>
            </p:cNvSpPr>
            <p:nvPr/>
          </p:nvSpPr>
          <p:spPr bwMode="auto">
            <a:xfrm flipH="1" flipV="1">
              <a:off x="4124149" y="3704457"/>
              <a:ext cx="127676" cy="169485"/>
            </a:xfrm>
            <a:prstGeom prst="straightConnector1">
              <a:avLst/>
            </a:prstGeom>
            <a:noFill/>
            <a:ln w="38100">
              <a:solidFill>
                <a:srgbClr val="0066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4581" name="AutoShape 5"/>
            <p:cNvSpPr>
              <a:spLocks noChangeShapeType="1"/>
            </p:cNvSpPr>
            <p:nvPr/>
          </p:nvSpPr>
          <p:spPr bwMode="auto">
            <a:xfrm flipH="1" flipV="1">
              <a:off x="4479283" y="5187983"/>
              <a:ext cx="127676" cy="258518"/>
            </a:xfrm>
            <a:prstGeom prst="straightConnector1">
              <a:avLst/>
            </a:prstGeom>
            <a:noFill/>
            <a:ln w="38100">
              <a:solidFill>
                <a:srgbClr val="0066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4580" name="AutoShape 4"/>
            <p:cNvSpPr>
              <a:spLocks noChangeShapeType="1"/>
            </p:cNvSpPr>
            <p:nvPr/>
          </p:nvSpPr>
          <p:spPr bwMode="auto">
            <a:xfrm flipH="1">
              <a:off x="3026561" y="6120148"/>
              <a:ext cx="184541" cy="164121"/>
            </a:xfrm>
            <a:prstGeom prst="straightConnector1">
              <a:avLst/>
            </a:prstGeom>
            <a:noFill/>
            <a:ln w="38100">
              <a:solidFill>
                <a:srgbClr val="0066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4578" name="AutoShape 2"/>
            <p:cNvSpPr>
              <a:spLocks noChangeShapeType="1"/>
            </p:cNvSpPr>
            <p:nvPr/>
          </p:nvSpPr>
          <p:spPr bwMode="auto">
            <a:xfrm flipH="1" flipV="1">
              <a:off x="3512590" y="5156875"/>
              <a:ext cx="127676" cy="161976"/>
            </a:xfrm>
            <a:prstGeom prst="straightConnector1">
              <a:avLst/>
            </a:prstGeom>
            <a:noFill/>
            <a:ln w="38100">
              <a:solidFill>
                <a:srgbClr val="0066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strips(upRight)">
                                      <p:cBhvr>
                                        <p:cTn id="7" dur="1000"/>
                                        <p:tgtEl>
                                          <p:spTgt spid="24579"/>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1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2457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107504" y="741776"/>
            <a:ext cx="6170952" cy="2143140"/>
            <a:chOff x="864991" y="214290"/>
            <a:chExt cx="6385266" cy="2290061"/>
          </a:xfrm>
        </p:grpSpPr>
        <p:sp>
          <p:nvSpPr>
            <p:cNvPr id="6" name="Oval 55"/>
            <p:cNvSpPr>
              <a:spLocks noChangeArrowheads="1"/>
            </p:cNvSpPr>
            <p:nvPr/>
          </p:nvSpPr>
          <p:spPr bwMode="auto">
            <a:xfrm>
              <a:off x="1512546" y="472517"/>
              <a:ext cx="302905" cy="33006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7" name="Oval 54"/>
            <p:cNvSpPr>
              <a:spLocks noChangeArrowheads="1"/>
            </p:cNvSpPr>
            <p:nvPr/>
          </p:nvSpPr>
          <p:spPr bwMode="auto">
            <a:xfrm>
              <a:off x="1512546" y="1939359"/>
              <a:ext cx="302905" cy="33006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8" name="Oval 53"/>
            <p:cNvSpPr>
              <a:spLocks noChangeArrowheads="1"/>
            </p:cNvSpPr>
            <p:nvPr/>
          </p:nvSpPr>
          <p:spPr bwMode="auto">
            <a:xfrm>
              <a:off x="864991" y="1205453"/>
              <a:ext cx="302905" cy="33006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9" name="Oval 52"/>
            <p:cNvSpPr>
              <a:spLocks noChangeArrowheads="1"/>
            </p:cNvSpPr>
            <p:nvPr/>
          </p:nvSpPr>
          <p:spPr bwMode="auto">
            <a:xfrm>
              <a:off x="1512546" y="1205453"/>
              <a:ext cx="302905" cy="33006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0" name="Oval 51"/>
            <p:cNvSpPr>
              <a:spLocks noChangeArrowheads="1"/>
            </p:cNvSpPr>
            <p:nvPr/>
          </p:nvSpPr>
          <p:spPr bwMode="auto">
            <a:xfrm>
              <a:off x="2324175" y="1205453"/>
              <a:ext cx="302905" cy="33006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1" name="AutoShape 50"/>
            <p:cNvSpPr>
              <a:spLocks noChangeShapeType="1"/>
            </p:cNvSpPr>
            <p:nvPr/>
          </p:nvSpPr>
          <p:spPr bwMode="auto">
            <a:xfrm flipV="1">
              <a:off x="1123236" y="754042"/>
              <a:ext cx="433969" cy="499950"/>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 name="AutoShape 49"/>
            <p:cNvSpPr>
              <a:spLocks noChangeShapeType="1"/>
            </p:cNvSpPr>
            <p:nvPr/>
          </p:nvSpPr>
          <p:spPr bwMode="auto">
            <a:xfrm>
              <a:off x="1167895" y="1371455"/>
              <a:ext cx="344651" cy="971"/>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 name="Oval 48"/>
            <p:cNvSpPr>
              <a:spLocks noChangeArrowheads="1"/>
            </p:cNvSpPr>
            <p:nvPr/>
          </p:nvSpPr>
          <p:spPr bwMode="auto">
            <a:xfrm>
              <a:off x="2324175" y="472517"/>
              <a:ext cx="302905" cy="33006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4" name="AutoShape 47"/>
            <p:cNvSpPr>
              <a:spLocks noChangeShapeType="1"/>
            </p:cNvSpPr>
            <p:nvPr/>
          </p:nvSpPr>
          <p:spPr bwMode="auto">
            <a:xfrm>
              <a:off x="1815451" y="638519"/>
              <a:ext cx="508724" cy="971"/>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5" name="AutoShape 46"/>
            <p:cNvSpPr>
              <a:spLocks noChangeShapeType="1"/>
            </p:cNvSpPr>
            <p:nvPr/>
          </p:nvSpPr>
          <p:spPr bwMode="auto">
            <a:xfrm flipV="1">
              <a:off x="1770792" y="754042"/>
              <a:ext cx="598042" cy="499950"/>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 name="AutoShape 45"/>
            <p:cNvSpPr>
              <a:spLocks noChangeShapeType="1"/>
            </p:cNvSpPr>
            <p:nvPr/>
          </p:nvSpPr>
          <p:spPr bwMode="auto">
            <a:xfrm>
              <a:off x="1663999" y="1535517"/>
              <a:ext cx="971" cy="403843"/>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7" name="AutoShape 44"/>
            <p:cNvSpPr>
              <a:spLocks noChangeShapeType="1"/>
            </p:cNvSpPr>
            <p:nvPr/>
          </p:nvSpPr>
          <p:spPr bwMode="auto">
            <a:xfrm>
              <a:off x="1815451" y="1371455"/>
              <a:ext cx="508724" cy="971"/>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8" name="AutoShape 43"/>
            <p:cNvSpPr>
              <a:spLocks noChangeShapeType="1"/>
            </p:cNvSpPr>
            <p:nvPr/>
          </p:nvSpPr>
          <p:spPr bwMode="auto">
            <a:xfrm flipV="1">
              <a:off x="1770792" y="1486978"/>
              <a:ext cx="598042" cy="500921"/>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0" name="Text Box 41"/>
            <p:cNvSpPr txBox="1">
              <a:spLocks noChangeArrowheads="1"/>
            </p:cNvSpPr>
            <p:nvPr/>
          </p:nvSpPr>
          <p:spPr bwMode="auto">
            <a:xfrm>
              <a:off x="3627053" y="269624"/>
              <a:ext cx="187374" cy="2475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0</a:t>
              </a:r>
            </a:p>
          </p:txBody>
        </p:sp>
        <p:sp>
          <p:nvSpPr>
            <p:cNvPr id="21" name="Text Box 40"/>
            <p:cNvSpPr txBox="1">
              <a:spLocks noChangeArrowheads="1"/>
            </p:cNvSpPr>
            <p:nvPr/>
          </p:nvSpPr>
          <p:spPr bwMode="auto">
            <a:xfrm>
              <a:off x="3845494" y="214290"/>
              <a:ext cx="350476" cy="3863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0</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 name="Text Box 39"/>
            <p:cNvSpPr txBox="1">
              <a:spLocks noChangeArrowheads="1"/>
            </p:cNvSpPr>
            <p:nvPr/>
          </p:nvSpPr>
          <p:spPr bwMode="auto">
            <a:xfrm>
              <a:off x="4195970" y="214290"/>
              <a:ext cx="349505" cy="3863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3" name="Line 38"/>
            <p:cNvSpPr>
              <a:spLocks noChangeShapeType="1"/>
            </p:cNvSpPr>
            <p:nvPr/>
          </p:nvSpPr>
          <p:spPr bwMode="auto">
            <a:xfrm>
              <a:off x="4373635" y="404562"/>
              <a:ext cx="348534" cy="971"/>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4" name="Text Box 37"/>
            <p:cNvSpPr txBox="1">
              <a:spLocks noChangeArrowheads="1"/>
            </p:cNvSpPr>
            <p:nvPr/>
          </p:nvSpPr>
          <p:spPr bwMode="auto">
            <a:xfrm>
              <a:off x="4742557" y="257004"/>
              <a:ext cx="348534" cy="29899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5" name="Text Box 36"/>
            <p:cNvSpPr txBox="1">
              <a:spLocks noChangeArrowheads="1"/>
            </p:cNvSpPr>
            <p:nvPr/>
          </p:nvSpPr>
          <p:spPr bwMode="auto">
            <a:xfrm>
              <a:off x="5091092" y="257004"/>
              <a:ext cx="349505" cy="29899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1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6" name="Text Box 35"/>
            <p:cNvSpPr txBox="1">
              <a:spLocks noChangeArrowheads="1"/>
            </p:cNvSpPr>
            <p:nvPr/>
          </p:nvSpPr>
          <p:spPr bwMode="auto">
            <a:xfrm>
              <a:off x="3627053" y="655023"/>
              <a:ext cx="187374" cy="24657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1</a:t>
              </a:r>
            </a:p>
          </p:txBody>
        </p:sp>
        <p:sp>
          <p:nvSpPr>
            <p:cNvPr id="27" name="Text Box 34"/>
            <p:cNvSpPr txBox="1">
              <a:spLocks noChangeArrowheads="1"/>
            </p:cNvSpPr>
            <p:nvPr/>
          </p:nvSpPr>
          <p:spPr bwMode="auto">
            <a:xfrm>
              <a:off x="3845494" y="599688"/>
              <a:ext cx="350476" cy="3844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8" name="Text Box 33"/>
            <p:cNvSpPr txBox="1">
              <a:spLocks noChangeArrowheads="1"/>
            </p:cNvSpPr>
            <p:nvPr/>
          </p:nvSpPr>
          <p:spPr bwMode="auto">
            <a:xfrm>
              <a:off x="4195970" y="599688"/>
              <a:ext cx="349505" cy="3844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9" name="Line 32"/>
            <p:cNvSpPr>
              <a:spLocks noChangeShapeType="1"/>
            </p:cNvSpPr>
            <p:nvPr/>
          </p:nvSpPr>
          <p:spPr bwMode="auto">
            <a:xfrm>
              <a:off x="4373635" y="788990"/>
              <a:ext cx="348534" cy="971"/>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0" name="Text Box 31"/>
            <p:cNvSpPr txBox="1">
              <a:spLocks noChangeArrowheads="1"/>
            </p:cNvSpPr>
            <p:nvPr/>
          </p:nvSpPr>
          <p:spPr bwMode="auto">
            <a:xfrm>
              <a:off x="4742557" y="640461"/>
              <a:ext cx="348534" cy="2999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31" name="Text Box 30"/>
            <p:cNvSpPr txBox="1">
              <a:spLocks noChangeArrowheads="1"/>
            </p:cNvSpPr>
            <p:nvPr/>
          </p:nvSpPr>
          <p:spPr bwMode="auto">
            <a:xfrm>
              <a:off x="5091092" y="640461"/>
              <a:ext cx="349505" cy="2999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2" name="Text Box 29"/>
            <p:cNvSpPr txBox="1">
              <a:spLocks noChangeArrowheads="1"/>
            </p:cNvSpPr>
            <p:nvPr/>
          </p:nvSpPr>
          <p:spPr bwMode="auto">
            <a:xfrm>
              <a:off x="3627053" y="1034596"/>
              <a:ext cx="187374" cy="2475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2</a:t>
              </a:r>
            </a:p>
          </p:txBody>
        </p:sp>
        <p:sp>
          <p:nvSpPr>
            <p:cNvPr id="33" name="Text Box 28"/>
            <p:cNvSpPr txBox="1">
              <a:spLocks noChangeArrowheads="1"/>
            </p:cNvSpPr>
            <p:nvPr/>
          </p:nvSpPr>
          <p:spPr bwMode="auto">
            <a:xfrm>
              <a:off x="3845494" y="979262"/>
              <a:ext cx="350476" cy="3863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2</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4" name="Text Box 27"/>
            <p:cNvSpPr txBox="1">
              <a:spLocks noChangeArrowheads="1"/>
            </p:cNvSpPr>
            <p:nvPr/>
          </p:nvSpPr>
          <p:spPr bwMode="auto">
            <a:xfrm>
              <a:off x="4195970" y="979262"/>
              <a:ext cx="349505" cy="3863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5" name="Line 26"/>
            <p:cNvSpPr>
              <a:spLocks noChangeShapeType="1"/>
            </p:cNvSpPr>
            <p:nvPr/>
          </p:nvSpPr>
          <p:spPr bwMode="auto">
            <a:xfrm>
              <a:off x="4373635" y="1170505"/>
              <a:ext cx="348534" cy="971"/>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6" name="Text Box 25"/>
            <p:cNvSpPr txBox="1">
              <a:spLocks noChangeArrowheads="1"/>
            </p:cNvSpPr>
            <p:nvPr/>
          </p:nvSpPr>
          <p:spPr bwMode="auto">
            <a:xfrm>
              <a:off x="4742557" y="1021976"/>
              <a:ext cx="348534" cy="29899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37" name="Text Box 24"/>
            <p:cNvSpPr txBox="1">
              <a:spLocks noChangeArrowheads="1"/>
            </p:cNvSpPr>
            <p:nvPr/>
          </p:nvSpPr>
          <p:spPr bwMode="auto">
            <a:xfrm>
              <a:off x="5091092" y="1021976"/>
              <a:ext cx="349505" cy="29899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1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8" name="Text Box 23"/>
            <p:cNvSpPr txBox="1">
              <a:spLocks noChangeArrowheads="1"/>
            </p:cNvSpPr>
            <p:nvPr/>
          </p:nvSpPr>
          <p:spPr bwMode="auto">
            <a:xfrm>
              <a:off x="3627053" y="1416111"/>
              <a:ext cx="187374" cy="2475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3</a:t>
              </a:r>
            </a:p>
          </p:txBody>
        </p:sp>
        <p:sp>
          <p:nvSpPr>
            <p:cNvPr id="39" name="Text Box 22"/>
            <p:cNvSpPr txBox="1">
              <a:spLocks noChangeArrowheads="1"/>
            </p:cNvSpPr>
            <p:nvPr/>
          </p:nvSpPr>
          <p:spPr bwMode="auto">
            <a:xfrm>
              <a:off x="3845494" y="1360777"/>
              <a:ext cx="350476" cy="3863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4</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0" name="Text Box 21"/>
            <p:cNvSpPr txBox="1">
              <a:spLocks noChangeArrowheads="1"/>
            </p:cNvSpPr>
            <p:nvPr/>
          </p:nvSpPr>
          <p:spPr bwMode="auto">
            <a:xfrm>
              <a:off x="4195970" y="1360777"/>
              <a:ext cx="349505" cy="3863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5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42" name="Line 19"/>
            <p:cNvSpPr>
              <a:spLocks noChangeShapeType="1"/>
            </p:cNvSpPr>
            <p:nvPr/>
          </p:nvSpPr>
          <p:spPr bwMode="auto">
            <a:xfrm>
              <a:off x="5288174" y="410387"/>
              <a:ext cx="348534" cy="97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100"/>
                </a:lnSpc>
              </a:pPr>
              <a:endParaRPr lang="zh-CN" altLang="en-US" sz="1800">
                <a:solidFill>
                  <a:srgbClr val="0000FF"/>
                </a:solidFill>
                <a:latin typeface="Consolas" pitchFamily="49" charset="0"/>
                <a:ea typeface="仿宋" pitchFamily="49" charset="-122"/>
                <a:cs typeface="Consolas" pitchFamily="49" charset="0"/>
              </a:endParaRPr>
            </a:p>
          </p:txBody>
        </p:sp>
        <p:sp>
          <p:nvSpPr>
            <p:cNvPr id="43" name="Text Box 18"/>
            <p:cNvSpPr txBox="1">
              <a:spLocks noChangeArrowheads="1"/>
            </p:cNvSpPr>
            <p:nvPr/>
          </p:nvSpPr>
          <p:spPr bwMode="auto">
            <a:xfrm>
              <a:off x="5657096" y="262829"/>
              <a:ext cx="348534" cy="29899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44" name="Text Box 17"/>
            <p:cNvSpPr txBox="1">
              <a:spLocks noChangeArrowheads="1"/>
            </p:cNvSpPr>
            <p:nvPr/>
          </p:nvSpPr>
          <p:spPr bwMode="auto">
            <a:xfrm>
              <a:off x="6005630" y="262829"/>
              <a:ext cx="349505" cy="29899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45" name="Line 16"/>
            <p:cNvSpPr>
              <a:spLocks noChangeShapeType="1"/>
            </p:cNvSpPr>
            <p:nvPr/>
          </p:nvSpPr>
          <p:spPr bwMode="auto">
            <a:xfrm>
              <a:off x="5307591" y="1169534"/>
              <a:ext cx="349505" cy="97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100"/>
                </a:lnSpc>
              </a:pPr>
              <a:endParaRPr lang="zh-CN" altLang="en-US" sz="1800">
                <a:solidFill>
                  <a:srgbClr val="0000FF"/>
                </a:solidFill>
                <a:latin typeface="Consolas" pitchFamily="49" charset="0"/>
                <a:ea typeface="仿宋" pitchFamily="49" charset="-122"/>
                <a:cs typeface="Consolas" pitchFamily="49" charset="0"/>
              </a:endParaRPr>
            </a:p>
          </p:txBody>
        </p:sp>
        <p:sp>
          <p:nvSpPr>
            <p:cNvPr id="46" name="Text Box 15"/>
            <p:cNvSpPr txBox="1">
              <a:spLocks noChangeArrowheads="1"/>
            </p:cNvSpPr>
            <p:nvPr/>
          </p:nvSpPr>
          <p:spPr bwMode="auto">
            <a:xfrm>
              <a:off x="5669717" y="1019064"/>
              <a:ext cx="348534" cy="2999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47" name="Text Box 14"/>
            <p:cNvSpPr txBox="1">
              <a:spLocks noChangeArrowheads="1"/>
            </p:cNvSpPr>
            <p:nvPr/>
          </p:nvSpPr>
          <p:spPr bwMode="auto">
            <a:xfrm>
              <a:off x="6018251" y="1019064"/>
              <a:ext cx="349505" cy="2999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1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8" name="Line 13"/>
            <p:cNvSpPr>
              <a:spLocks noChangeShapeType="1"/>
            </p:cNvSpPr>
            <p:nvPr/>
          </p:nvSpPr>
          <p:spPr bwMode="auto">
            <a:xfrm>
              <a:off x="6204654" y="1173417"/>
              <a:ext cx="350476" cy="97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100"/>
                </a:lnSpc>
              </a:pPr>
              <a:endParaRPr lang="zh-CN" altLang="en-US" sz="1800">
                <a:solidFill>
                  <a:srgbClr val="0000FF"/>
                </a:solidFill>
                <a:latin typeface="Consolas" pitchFamily="49" charset="0"/>
                <a:ea typeface="仿宋" pitchFamily="49" charset="-122"/>
                <a:cs typeface="Consolas" pitchFamily="49" charset="0"/>
              </a:endParaRPr>
            </a:p>
          </p:txBody>
        </p:sp>
        <p:sp>
          <p:nvSpPr>
            <p:cNvPr id="49" name="Text Box 12"/>
            <p:cNvSpPr txBox="1">
              <a:spLocks noChangeArrowheads="1"/>
            </p:cNvSpPr>
            <p:nvPr/>
          </p:nvSpPr>
          <p:spPr bwMode="auto">
            <a:xfrm>
              <a:off x="6565809" y="1023918"/>
              <a:ext cx="349505" cy="2999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50" name="Text Box 11"/>
            <p:cNvSpPr txBox="1">
              <a:spLocks noChangeArrowheads="1"/>
            </p:cNvSpPr>
            <p:nvPr/>
          </p:nvSpPr>
          <p:spPr bwMode="auto">
            <a:xfrm>
              <a:off x="6899781" y="1023918"/>
              <a:ext cx="350476" cy="2999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51" name="Text Box 10"/>
            <p:cNvSpPr txBox="1">
              <a:spLocks noChangeArrowheads="1"/>
            </p:cNvSpPr>
            <p:nvPr/>
          </p:nvSpPr>
          <p:spPr bwMode="auto">
            <a:xfrm>
              <a:off x="3627053" y="2173317"/>
              <a:ext cx="187374" cy="2475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5</a:t>
              </a:r>
            </a:p>
          </p:txBody>
        </p:sp>
        <p:sp>
          <p:nvSpPr>
            <p:cNvPr id="52" name="Text Box 9"/>
            <p:cNvSpPr txBox="1">
              <a:spLocks noChangeArrowheads="1"/>
            </p:cNvSpPr>
            <p:nvPr/>
          </p:nvSpPr>
          <p:spPr bwMode="auto">
            <a:xfrm>
              <a:off x="3845494" y="2117982"/>
              <a:ext cx="350476" cy="3863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5</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3" name="Text Box 8"/>
            <p:cNvSpPr txBox="1">
              <a:spLocks noChangeArrowheads="1"/>
            </p:cNvSpPr>
            <p:nvPr/>
          </p:nvSpPr>
          <p:spPr bwMode="auto">
            <a:xfrm>
              <a:off x="4195970" y="2117982"/>
              <a:ext cx="349505" cy="3863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5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54" name="Text Box 7"/>
            <p:cNvSpPr txBox="1">
              <a:spLocks noChangeArrowheads="1"/>
            </p:cNvSpPr>
            <p:nvPr/>
          </p:nvSpPr>
          <p:spPr bwMode="auto">
            <a:xfrm>
              <a:off x="3627053" y="1798597"/>
              <a:ext cx="187374" cy="2475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4</a:t>
              </a:r>
            </a:p>
          </p:txBody>
        </p:sp>
        <p:sp>
          <p:nvSpPr>
            <p:cNvPr id="55" name="Text Box 6"/>
            <p:cNvSpPr txBox="1">
              <a:spLocks noChangeArrowheads="1"/>
            </p:cNvSpPr>
            <p:nvPr/>
          </p:nvSpPr>
          <p:spPr bwMode="auto">
            <a:xfrm>
              <a:off x="3845494" y="1743263"/>
              <a:ext cx="350476" cy="38539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456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3</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6" name="Text Box 5"/>
            <p:cNvSpPr txBox="1">
              <a:spLocks noChangeArrowheads="1"/>
            </p:cNvSpPr>
            <p:nvPr/>
          </p:nvSpPr>
          <p:spPr bwMode="auto">
            <a:xfrm>
              <a:off x="5091092" y="1785006"/>
              <a:ext cx="349505" cy="30094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57" name="Text Box 4"/>
            <p:cNvSpPr txBox="1">
              <a:spLocks noChangeArrowheads="1"/>
            </p:cNvSpPr>
            <p:nvPr/>
          </p:nvSpPr>
          <p:spPr bwMode="auto">
            <a:xfrm>
              <a:off x="4195970" y="1743263"/>
              <a:ext cx="349505" cy="38539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8" name="Text Box 3"/>
            <p:cNvSpPr txBox="1">
              <a:spLocks noChangeArrowheads="1"/>
            </p:cNvSpPr>
            <p:nvPr/>
          </p:nvSpPr>
          <p:spPr bwMode="auto">
            <a:xfrm>
              <a:off x="4742557" y="1785006"/>
              <a:ext cx="348534" cy="30094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59" name="Line 2"/>
            <p:cNvSpPr>
              <a:spLocks noChangeShapeType="1"/>
            </p:cNvSpPr>
            <p:nvPr/>
          </p:nvSpPr>
          <p:spPr bwMode="auto">
            <a:xfrm>
              <a:off x="4373635" y="1933535"/>
              <a:ext cx="348534" cy="971"/>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60" name="右箭头 59"/>
            <p:cNvSpPr/>
            <p:nvPr/>
          </p:nvSpPr>
          <p:spPr>
            <a:xfrm>
              <a:off x="3000364" y="1214422"/>
              <a:ext cx="428628"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p>
          </p:txBody>
        </p:sp>
      </p:grpSp>
      <p:sp>
        <p:nvSpPr>
          <p:cNvPr id="63" name="TextBox 62"/>
          <p:cNvSpPr txBox="1"/>
          <p:nvPr/>
        </p:nvSpPr>
        <p:spPr>
          <a:xfrm>
            <a:off x="428596" y="214290"/>
            <a:ext cx="3586978" cy="4616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rPr>
              <a:t>理解广度优先遍历过程</a:t>
            </a:r>
          </a:p>
        </p:txBody>
      </p:sp>
      <p:sp>
        <p:nvSpPr>
          <p:cNvPr id="72" name="下箭头 71"/>
          <p:cNvSpPr/>
          <p:nvPr/>
        </p:nvSpPr>
        <p:spPr>
          <a:xfrm>
            <a:off x="1782881" y="3140968"/>
            <a:ext cx="214314" cy="357190"/>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73" name="组合 72"/>
          <p:cNvGrpSpPr/>
          <p:nvPr/>
        </p:nvGrpSpPr>
        <p:grpSpPr>
          <a:xfrm>
            <a:off x="1198239" y="3639759"/>
            <a:ext cx="1578622" cy="1762814"/>
            <a:chOff x="4071934" y="3643314"/>
            <a:chExt cx="1578622" cy="1762814"/>
          </a:xfrm>
        </p:grpSpPr>
        <p:sp>
          <p:nvSpPr>
            <p:cNvPr id="74" name="Oval 55"/>
            <p:cNvSpPr>
              <a:spLocks noChangeArrowheads="1"/>
            </p:cNvSpPr>
            <p:nvPr/>
          </p:nvSpPr>
          <p:spPr bwMode="auto">
            <a:xfrm>
              <a:off x="4078920" y="4334558"/>
              <a:ext cx="292738" cy="3088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75" name="Oval 54"/>
            <p:cNvSpPr>
              <a:spLocks noChangeArrowheads="1"/>
            </p:cNvSpPr>
            <p:nvPr/>
          </p:nvSpPr>
          <p:spPr bwMode="auto">
            <a:xfrm>
              <a:off x="4786314" y="5097240"/>
              <a:ext cx="292738" cy="3088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3</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6" name="Oval 53"/>
            <p:cNvSpPr>
              <a:spLocks noChangeArrowheads="1"/>
            </p:cNvSpPr>
            <p:nvPr/>
          </p:nvSpPr>
          <p:spPr bwMode="auto">
            <a:xfrm>
              <a:off x="4578986" y="3643314"/>
              <a:ext cx="292738" cy="308888"/>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77" name="Oval 52"/>
            <p:cNvSpPr>
              <a:spLocks noChangeArrowheads="1"/>
            </p:cNvSpPr>
            <p:nvPr/>
          </p:nvSpPr>
          <p:spPr bwMode="auto">
            <a:xfrm>
              <a:off x="5079052" y="4334558"/>
              <a:ext cx="292738" cy="3088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78" name="Oval 51"/>
            <p:cNvSpPr>
              <a:spLocks noChangeArrowheads="1"/>
            </p:cNvSpPr>
            <p:nvPr/>
          </p:nvSpPr>
          <p:spPr bwMode="auto">
            <a:xfrm>
              <a:off x="5357818" y="5097240"/>
              <a:ext cx="292738" cy="3088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4</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9" name="Oval 48"/>
            <p:cNvSpPr>
              <a:spLocks noChangeArrowheads="1"/>
            </p:cNvSpPr>
            <p:nvPr/>
          </p:nvSpPr>
          <p:spPr bwMode="auto">
            <a:xfrm>
              <a:off x="4071934" y="5097240"/>
              <a:ext cx="292738" cy="3088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cxnSp>
          <p:nvCxnSpPr>
            <p:cNvPr id="80" name="直接箭头连接符 79"/>
            <p:cNvCxnSpPr>
              <a:stCxn id="76" idx="3"/>
              <a:endCxn id="74" idx="7"/>
            </p:cNvCxnSpPr>
            <p:nvPr/>
          </p:nvCxnSpPr>
          <p:spPr>
            <a:xfrm rot="5400000">
              <a:off x="4238908" y="3996845"/>
              <a:ext cx="472828" cy="29307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81" name="直接箭头连接符 80"/>
            <p:cNvCxnSpPr>
              <a:stCxn id="76" idx="5"/>
              <a:endCxn id="77" idx="1"/>
            </p:cNvCxnSpPr>
            <p:nvPr/>
          </p:nvCxnSpPr>
          <p:spPr>
            <a:xfrm rot="16200000" flipH="1">
              <a:off x="4738974" y="3996845"/>
              <a:ext cx="472828" cy="29307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82" name="直接箭头连接符 81"/>
            <p:cNvCxnSpPr>
              <a:stCxn id="74" idx="4"/>
              <a:endCxn id="79" idx="0"/>
            </p:cNvCxnSpPr>
            <p:nvPr/>
          </p:nvCxnSpPr>
          <p:spPr>
            <a:xfrm rot="5400000">
              <a:off x="3994899" y="4866850"/>
              <a:ext cx="453794" cy="698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83" name="直接箭头连接符 82"/>
            <p:cNvCxnSpPr>
              <a:stCxn id="77" idx="3"/>
              <a:endCxn id="75" idx="0"/>
            </p:cNvCxnSpPr>
            <p:nvPr/>
          </p:nvCxnSpPr>
          <p:spPr>
            <a:xfrm rot="5400000">
              <a:off x="4777788" y="4753105"/>
              <a:ext cx="499030" cy="18924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84" name="直接箭头连接符 83"/>
            <p:cNvCxnSpPr>
              <a:stCxn id="77" idx="5"/>
              <a:endCxn id="78" idx="0"/>
            </p:cNvCxnSpPr>
            <p:nvPr/>
          </p:nvCxnSpPr>
          <p:spPr>
            <a:xfrm rot="16200000" flipH="1">
              <a:off x="5167038" y="4760091"/>
              <a:ext cx="499030" cy="17526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85" name="直接箭头连接符 84"/>
            <p:cNvCxnSpPr>
              <a:stCxn id="78" idx="2"/>
              <a:endCxn id="75" idx="6"/>
            </p:cNvCxnSpPr>
            <p:nvPr/>
          </p:nvCxnSpPr>
          <p:spPr>
            <a:xfrm rot="10800000">
              <a:off x="5079052" y="5251684"/>
              <a:ext cx="278766" cy="1588"/>
            </a:xfrm>
            <a:prstGeom prst="straightConnector1">
              <a:avLst/>
            </a:prstGeom>
            <a:ln w="19050">
              <a:prstDash val="dash"/>
              <a:tailEnd type="arrow"/>
            </a:ln>
          </p:spPr>
          <p:style>
            <a:lnRef idx="2">
              <a:schemeClr val="dk1"/>
            </a:lnRef>
            <a:fillRef idx="0">
              <a:schemeClr val="dk1"/>
            </a:fillRef>
            <a:effectRef idx="1">
              <a:schemeClr val="dk1"/>
            </a:effectRef>
            <a:fontRef idx="minor">
              <a:schemeClr val="tx1"/>
            </a:fontRef>
          </p:style>
        </p:cxnSp>
        <p:cxnSp>
          <p:nvCxnSpPr>
            <p:cNvPr id="86" name="直接箭头连接符 85"/>
            <p:cNvCxnSpPr>
              <a:stCxn id="77" idx="2"/>
              <a:endCxn id="79" idx="7"/>
            </p:cNvCxnSpPr>
            <p:nvPr/>
          </p:nvCxnSpPr>
          <p:spPr>
            <a:xfrm rot="10800000" flipV="1">
              <a:off x="4321802" y="4489002"/>
              <a:ext cx="757251" cy="653474"/>
            </a:xfrm>
            <a:prstGeom prst="straightConnector1">
              <a:avLst/>
            </a:prstGeom>
            <a:ln w="19050">
              <a:prstDash val="dash"/>
              <a:tailEnd type="arrow"/>
            </a:ln>
          </p:spPr>
          <p:style>
            <a:lnRef idx="2">
              <a:schemeClr val="dk1"/>
            </a:lnRef>
            <a:fillRef idx="0">
              <a:schemeClr val="dk1"/>
            </a:fillRef>
            <a:effectRef idx="1">
              <a:schemeClr val="dk1"/>
            </a:effectRef>
            <a:fontRef idx="minor">
              <a:schemeClr val="tx1"/>
            </a:fontRef>
          </p:style>
        </p:cxnSp>
      </p:grpSp>
      <p:grpSp>
        <p:nvGrpSpPr>
          <p:cNvPr id="87" name="组合 71">
            <a:extLst>
              <a:ext uri="{FF2B5EF4-FFF2-40B4-BE49-F238E27FC236}">
                <a16:creationId xmlns:a16="http://schemas.microsoft.com/office/drawing/2014/main" id="{EE1CE6D2-E7E4-4E67-B4B6-B54E12593EA1}"/>
              </a:ext>
            </a:extLst>
          </p:cNvPr>
          <p:cNvGrpSpPr/>
          <p:nvPr/>
        </p:nvGrpSpPr>
        <p:grpSpPr>
          <a:xfrm>
            <a:off x="2909257" y="3155698"/>
            <a:ext cx="3929090" cy="2659498"/>
            <a:chOff x="370388" y="3006388"/>
            <a:chExt cx="3929090" cy="2659498"/>
          </a:xfrm>
        </p:grpSpPr>
        <p:sp>
          <p:nvSpPr>
            <p:cNvPr id="88" name="TextBox 60">
              <a:extLst>
                <a:ext uri="{FF2B5EF4-FFF2-40B4-BE49-F238E27FC236}">
                  <a16:creationId xmlns:a16="http://schemas.microsoft.com/office/drawing/2014/main" id="{CA907200-6CC7-46B5-A65A-DDEABC68B9FC}"/>
                </a:ext>
              </a:extLst>
            </p:cNvPr>
            <p:cNvSpPr txBox="1"/>
            <p:nvPr/>
          </p:nvSpPr>
          <p:spPr>
            <a:xfrm>
              <a:off x="1357290" y="3357562"/>
              <a:ext cx="2214578" cy="2308324"/>
            </a:xfrm>
            <a:prstGeom prst="rect">
              <a:avLst/>
            </a:prstGeom>
            <a:noFill/>
          </p:spPr>
          <p:txBody>
            <a:bodyPr wrap="square" rtlCol="0">
              <a:spAutoFit/>
            </a:bodyPr>
            <a:lstStyle/>
            <a:p>
              <a:pPr algn="l">
                <a:lnSpc>
                  <a:spcPct val="100000"/>
                </a:lnSpc>
                <a:spcBef>
                  <a:spcPts val="0"/>
                </a:spcBef>
              </a:pPr>
              <a:r>
                <a:rPr lang="en-US" altLang="zh-CN" sz="1800" dirty="0">
                  <a:solidFill>
                    <a:srgbClr val="FF0000"/>
                  </a:solidFill>
                  <a:latin typeface="Consolas" pitchFamily="49" charset="0"/>
                  <a:ea typeface="仿宋" pitchFamily="49" charset="-122"/>
                  <a:cs typeface="Consolas" pitchFamily="49" charset="0"/>
                </a:rPr>
                <a:t>0</a:t>
              </a:r>
            </a:p>
            <a:p>
              <a:pPr algn="l">
                <a:lnSpc>
                  <a:spcPct val="100000"/>
                </a:lnSpc>
                <a:spcBef>
                  <a:spcPts val="0"/>
                </a:spcBef>
              </a:pPr>
              <a:r>
                <a:rPr lang="en-US" altLang="zh-CN" sz="1800" dirty="0">
                  <a:solidFill>
                    <a:srgbClr val="0000FF"/>
                  </a:solidFill>
                  <a:latin typeface="Consolas" pitchFamily="49" charset="0"/>
                  <a:ea typeface="仿宋" pitchFamily="49" charset="-122"/>
                  <a:cs typeface="Consolas" pitchFamily="49" charset="0"/>
                </a:rPr>
                <a:t>0 → </a:t>
              </a:r>
              <a:r>
                <a:rPr lang="en-US" altLang="zh-CN" sz="1800" dirty="0">
                  <a:solidFill>
                    <a:srgbClr val="FF0000"/>
                  </a:solidFill>
                  <a:latin typeface="Consolas" pitchFamily="49" charset="0"/>
                  <a:ea typeface="仿宋" pitchFamily="49" charset="-122"/>
                  <a:cs typeface="Consolas" pitchFamily="49" charset="0"/>
                </a:rPr>
                <a:t>1</a:t>
              </a:r>
            </a:p>
            <a:p>
              <a:pPr algn="l">
                <a:lnSpc>
                  <a:spcPct val="100000"/>
                </a:lnSpc>
                <a:spcBef>
                  <a:spcPts val="0"/>
                </a:spcBef>
              </a:pPr>
              <a:r>
                <a:rPr lang="en-US" altLang="zh-CN" sz="1800" dirty="0">
                  <a:solidFill>
                    <a:srgbClr val="0000FF"/>
                  </a:solidFill>
                  <a:latin typeface="Consolas" pitchFamily="49" charset="0"/>
                  <a:ea typeface="仿宋" pitchFamily="49" charset="-122"/>
                  <a:cs typeface="Consolas" pitchFamily="49" charset="0"/>
                </a:rPr>
                <a:t>0 → </a:t>
              </a:r>
              <a:r>
                <a:rPr lang="en-US" altLang="zh-CN" sz="1800" dirty="0">
                  <a:solidFill>
                    <a:srgbClr val="FF0000"/>
                  </a:solidFill>
                  <a:latin typeface="Consolas" pitchFamily="49" charset="0"/>
                  <a:ea typeface="仿宋" pitchFamily="49" charset="-122"/>
                  <a:cs typeface="Consolas" pitchFamily="49" charset="0"/>
                </a:rPr>
                <a:t>2</a:t>
              </a:r>
            </a:p>
            <a:p>
              <a:pPr algn="l">
                <a:lnSpc>
                  <a:spcPct val="100000"/>
                </a:lnSpc>
                <a:spcBef>
                  <a:spcPts val="0"/>
                </a:spcBef>
              </a:pPr>
              <a:r>
                <a:rPr lang="en-US" altLang="zh-CN" sz="1800" dirty="0">
                  <a:solidFill>
                    <a:srgbClr val="0000FF"/>
                  </a:solidFill>
                  <a:latin typeface="Consolas" pitchFamily="49" charset="0"/>
                  <a:ea typeface="仿宋" pitchFamily="49" charset="-122"/>
                  <a:cs typeface="Consolas" pitchFamily="49" charset="0"/>
                </a:rPr>
                <a:t>0 → 1 → </a:t>
              </a:r>
              <a:r>
                <a:rPr lang="en-US" altLang="zh-CN" sz="1800" dirty="0">
                  <a:solidFill>
                    <a:srgbClr val="FF0000"/>
                  </a:solidFill>
                  <a:latin typeface="Consolas" pitchFamily="49" charset="0"/>
                  <a:ea typeface="仿宋" pitchFamily="49" charset="-122"/>
                  <a:cs typeface="Consolas" pitchFamily="49" charset="0"/>
                </a:rPr>
                <a:t>5</a:t>
              </a:r>
            </a:p>
            <a:p>
              <a:pPr algn="l">
                <a:lnSpc>
                  <a:spcPct val="100000"/>
                </a:lnSpc>
                <a:spcBef>
                  <a:spcPts val="0"/>
                </a:spcBef>
              </a:pPr>
              <a:r>
                <a:rPr lang="en-US" altLang="zh-CN" sz="1800" dirty="0">
                  <a:solidFill>
                    <a:srgbClr val="0000FF"/>
                  </a:solidFill>
                  <a:latin typeface="Consolas" pitchFamily="49" charset="0"/>
                  <a:ea typeface="仿宋" pitchFamily="49" charset="-122"/>
                  <a:cs typeface="Consolas" pitchFamily="49" charset="0"/>
                </a:rPr>
                <a:t>0</a:t>
              </a:r>
              <a:r>
                <a:rPr lang="en-US" altLang="zh-CN" sz="1800" dirty="0">
                  <a:solidFill>
                    <a:srgbClr val="FF0000"/>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2 → 5</a:t>
              </a:r>
              <a:endParaRPr lang="en-US" altLang="zh-CN" sz="1800" dirty="0">
                <a:solidFill>
                  <a:srgbClr val="FF0000"/>
                </a:solidFill>
                <a:latin typeface="Consolas" pitchFamily="49" charset="0"/>
                <a:ea typeface="仿宋" pitchFamily="49" charset="-122"/>
                <a:cs typeface="Consolas" pitchFamily="49" charset="0"/>
              </a:endParaRPr>
            </a:p>
            <a:p>
              <a:pPr algn="l">
                <a:lnSpc>
                  <a:spcPct val="100000"/>
                </a:lnSpc>
                <a:spcBef>
                  <a:spcPts val="0"/>
                </a:spcBef>
              </a:pPr>
              <a:r>
                <a:rPr lang="en-US" altLang="zh-CN" sz="1800" dirty="0">
                  <a:solidFill>
                    <a:srgbClr val="0000FF"/>
                  </a:solidFill>
                  <a:latin typeface="Consolas" pitchFamily="49" charset="0"/>
                  <a:ea typeface="仿宋" pitchFamily="49" charset="-122"/>
                  <a:cs typeface="Consolas" pitchFamily="49" charset="0"/>
                </a:rPr>
                <a:t>0 → 2 → </a:t>
              </a:r>
              <a:r>
                <a:rPr lang="en-US" altLang="zh-CN" sz="1800" dirty="0">
                  <a:solidFill>
                    <a:srgbClr val="FF0000"/>
                  </a:solidFill>
                  <a:latin typeface="Consolas" pitchFamily="49" charset="0"/>
                  <a:ea typeface="仿宋" pitchFamily="49" charset="-122"/>
                  <a:cs typeface="Consolas" pitchFamily="49" charset="0"/>
                </a:rPr>
                <a:t>3</a:t>
              </a:r>
            </a:p>
            <a:p>
              <a:pPr algn="l">
                <a:lnSpc>
                  <a:spcPct val="100000"/>
                </a:lnSpc>
                <a:spcBef>
                  <a:spcPts val="0"/>
                </a:spcBef>
              </a:pPr>
              <a:r>
                <a:rPr lang="en-US" altLang="zh-CN" sz="1800" dirty="0">
                  <a:solidFill>
                    <a:srgbClr val="0000FF"/>
                  </a:solidFill>
                  <a:latin typeface="Consolas" pitchFamily="49" charset="0"/>
                  <a:ea typeface="仿宋" pitchFamily="49" charset="-122"/>
                  <a:cs typeface="Consolas" pitchFamily="49" charset="0"/>
                </a:rPr>
                <a:t>0 → 2 → </a:t>
              </a:r>
              <a:r>
                <a:rPr lang="en-US" altLang="zh-CN" sz="1800" dirty="0">
                  <a:solidFill>
                    <a:srgbClr val="FF0000"/>
                  </a:solidFill>
                  <a:latin typeface="Consolas" pitchFamily="49" charset="0"/>
                  <a:ea typeface="仿宋" pitchFamily="49" charset="-122"/>
                  <a:cs typeface="Consolas" pitchFamily="49" charset="0"/>
                </a:rPr>
                <a:t>4</a:t>
              </a:r>
            </a:p>
            <a:p>
              <a:pPr algn="l">
                <a:lnSpc>
                  <a:spcPct val="100000"/>
                </a:lnSpc>
                <a:spcBef>
                  <a:spcPts val="0"/>
                </a:spcBef>
              </a:pPr>
              <a:r>
                <a:rPr lang="en-US" altLang="zh-CN" sz="1800" dirty="0">
                  <a:solidFill>
                    <a:srgbClr val="0000FF"/>
                  </a:solidFill>
                  <a:latin typeface="Consolas" pitchFamily="49" charset="0"/>
                  <a:ea typeface="仿宋" pitchFamily="49" charset="-122"/>
                  <a:cs typeface="Consolas" pitchFamily="49" charset="0"/>
                </a:rPr>
                <a:t>0 → 2 → 4</a:t>
              </a:r>
              <a:r>
                <a:rPr lang="zh-CN" altLang="en-US" sz="1800" dirty="0">
                  <a:solidFill>
                    <a:srgbClr val="FF0000"/>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3</a:t>
              </a:r>
              <a:endParaRPr lang="en-US" altLang="zh-CN" sz="1800" dirty="0">
                <a:solidFill>
                  <a:srgbClr val="FF0000"/>
                </a:solidFill>
                <a:latin typeface="Consolas" pitchFamily="49" charset="0"/>
                <a:ea typeface="仿宋" pitchFamily="49" charset="-122"/>
                <a:cs typeface="Consolas" pitchFamily="49" charset="0"/>
              </a:endParaRPr>
            </a:p>
          </p:txBody>
        </p:sp>
        <p:sp>
          <p:nvSpPr>
            <p:cNvPr id="89" name="TextBox 61">
              <a:extLst>
                <a:ext uri="{FF2B5EF4-FFF2-40B4-BE49-F238E27FC236}">
                  <a16:creationId xmlns:a16="http://schemas.microsoft.com/office/drawing/2014/main" id="{52E8E899-12DA-4528-B305-0F9E8111CC15}"/>
                </a:ext>
              </a:extLst>
            </p:cNvPr>
            <p:cNvSpPr txBox="1"/>
            <p:nvPr/>
          </p:nvSpPr>
          <p:spPr>
            <a:xfrm>
              <a:off x="370388" y="3006388"/>
              <a:ext cx="3929090" cy="369332"/>
            </a:xfrm>
            <a:prstGeom prst="rect">
              <a:avLst/>
            </a:prstGeom>
            <a:noFill/>
          </p:spPr>
          <p:txBody>
            <a:bodyPr wrap="square" rtlCol="0">
              <a:spAutoFit/>
            </a:bodyPr>
            <a:lstStyle/>
            <a:p>
              <a:pPr algn="l">
                <a:lnSpc>
                  <a:spcPct val="100000"/>
                </a:lnSpc>
                <a:spcBef>
                  <a:spcPts val="0"/>
                </a:spcBef>
              </a:pPr>
              <a:r>
                <a:rPr lang="zh-CN" altLang="zh-CN" sz="1800" dirty="0">
                  <a:solidFill>
                    <a:srgbClr val="0000FF"/>
                  </a:solidFill>
                  <a:latin typeface="Consolas" pitchFamily="49" charset="0"/>
                  <a:ea typeface="楷体" pitchFamily="49" charset="-122"/>
                  <a:cs typeface="Consolas" pitchFamily="49" charset="0"/>
                </a:rPr>
                <a:t>起始点</a:t>
              </a:r>
              <a:r>
                <a:rPr lang="en-US" altLang="zh-CN" sz="1800" dirty="0">
                  <a:solidFill>
                    <a:srgbClr val="0000FF"/>
                  </a:solidFill>
                  <a:latin typeface="Consolas" pitchFamily="49" charset="0"/>
                  <a:ea typeface="楷体" pitchFamily="49" charset="-122"/>
                  <a:cs typeface="Consolas" pitchFamily="49" charset="0"/>
                </a:rPr>
                <a:t>0</a:t>
              </a:r>
              <a:r>
                <a:rPr lang="zh-CN" altLang="zh-CN" sz="1800" dirty="0">
                  <a:solidFill>
                    <a:srgbClr val="0000FF"/>
                  </a:solidFill>
                  <a:latin typeface="Consolas" pitchFamily="49" charset="0"/>
                  <a:ea typeface="楷体" pitchFamily="49" charset="-122"/>
                  <a:cs typeface="Consolas" pitchFamily="49" charset="0"/>
                </a:rPr>
                <a:t>到图中</a:t>
              </a:r>
              <a:r>
                <a:rPr lang="zh-CN" altLang="en-US" sz="1800" dirty="0">
                  <a:solidFill>
                    <a:srgbClr val="0000FF"/>
                  </a:solidFill>
                  <a:latin typeface="Consolas" pitchFamily="49" charset="0"/>
                  <a:ea typeface="楷体" pitchFamily="49" charset="-122"/>
                  <a:cs typeface="Consolas" pitchFamily="49" charset="0"/>
                </a:rPr>
                <a:t>其他</a:t>
              </a:r>
              <a:r>
                <a:rPr lang="zh-CN" altLang="zh-CN" sz="1800" dirty="0">
                  <a:solidFill>
                    <a:srgbClr val="0000FF"/>
                  </a:solidFill>
                  <a:latin typeface="Consolas" pitchFamily="49" charset="0"/>
                  <a:ea typeface="楷体" pitchFamily="49" charset="-122"/>
                  <a:cs typeface="Consolas" pitchFamily="49" charset="0"/>
                </a:rPr>
                <a:t>顶点的路径长度</a:t>
              </a:r>
              <a:r>
                <a:rPr lang="zh-CN" altLang="en-US" sz="1800" dirty="0">
                  <a:solidFill>
                    <a:srgbClr val="0000FF"/>
                  </a:solidFill>
                  <a:latin typeface="Consolas" pitchFamily="49" charset="0"/>
                  <a:ea typeface="楷体" pitchFamily="49" charset="-122"/>
                  <a:cs typeface="Consolas" pitchFamily="49" charset="0"/>
                </a:rPr>
                <a:t>：</a:t>
              </a:r>
            </a:p>
          </p:txBody>
        </p:sp>
      </p:grpSp>
      <p:sp>
        <p:nvSpPr>
          <p:cNvPr id="90" name="TextBox 64">
            <a:extLst>
              <a:ext uri="{FF2B5EF4-FFF2-40B4-BE49-F238E27FC236}">
                <a16:creationId xmlns:a16="http://schemas.microsoft.com/office/drawing/2014/main" id="{72437033-CE32-44EC-B82E-8A0071EA1109}"/>
              </a:ext>
            </a:extLst>
          </p:cNvPr>
          <p:cNvSpPr txBox="1"/>
          <p:nvPr/>
        </p:nvSpPr>
        <p:spPr>
          <a:xfrm>
            <a:off x="6513508" y="4782145"/>
            <a:ext cx="2786082"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BFS: 0 1 2 5 3 4</a:t>
            </a:r>
            <a:endParaRPr lang="zh-CN" altLang="en-US" sz="1800">
              <a:solidFill>
                <a:srgbClr val="0000FF"/>
              </a:solidFill>
              <a:latin typeface="Consolas" pitchFamily="49" charset="0"/>
              <a:ea typeface="仿宋" pitchFamily="49" charset="-122"/>
              <a:cs typeface="Consolas" pitchFamily="49" charset="0"/>
            </a:endParaRPr>
          </a:p>
        </p:txBody>
      </p:sp>
      <p:grpSp>
        <p:nvGrpSpPr>
          <p:cNvPr id="91" name="组合 72">
            <a:extLst>
              <a:ext uri="{FF2B5EF4-FFF2-40B4-BE49-F238E27FC236}">
                <a16:creationId xmlns:a16="http://schemas.microsoft.com/office/drawing/2014/main" id="{6B7663EC-B2AF-4BD9-A226-ABB17DA1268D}"/>
              </a:ext>
            </a:extLst>
          </p:cNvPr>
          <p:cNvGrpSpPr/>
          <p:nvPr/>
        </p:nvGrpSpPr>
        <p:grpSpPr>
          <a:xfrm>
            <a:off x="5758880" y="5793886"/>
            <a:ext cx="3714776" cy="896901"/>
            <a:chOff x="285720" y="5500702"/>
            <a:chExt cx="3714776" cy="896901"/>
          </a:xfrm>
        </p:grpSpPr>
        <p:sp>
          <p:nvSpPr>
            <p:cNvPr id="92" name="TextBox 63">
              <a:extLst>
                <a:ext uri="{FF2B5EF4-FFF2-40B4-BE49-F238E27FC236}">
                  <a16:creationId xmlns:a16="http://schemas.microsoft.com/office/drawing/2014/main" id="{A6383121-F212-4017-8FB5-6F2C00EA7C2A}"/>
                </a:ext>
              </a:extLst>
            </p:cNvPr>
            <p:cNvSpPr txBox="1"/>
            <p:nvPr/>
          </p:nvSpPr>
          <p:spPr>
            <a:xfrm>
              <a:off x="1357290" y="5774312"/>
              <a:ext cx="2643206" cy="400110"/>
            </a:xfrm>
            <a:prstGeom prst="rect">
              <a:avLst/>
            </a:prstGeom>
            <a:noFill/>
          </p:spPr>
          <p:txBody>
            <a:bodyPr wrap="square" rtlCol="0">
              <a:spAutoFit/>
            </a:bodyPr>
            <a:lstStyle/>
            <a:p>
              <a:pPr algn="l">
                <a:lnSpc>
                  <a:spcPct val="100000"/>
                </a:lnSpc>
                <a:spcBef>
                  <a:spcPts val="0"/>
                </a:spcBef>
              </a:pPr>
              <a:r>
                <a:rPr lang="zh-CN" altLang="en-US" sz="2000" dirty="0">
                  <a:solidFill>
                    <a:srgbClr val="0000FF"/>
                  </a:solidFill>
                  <a:latin typeface="华文中宋" pitchFamily="2" charset="-122"/>
                  <a:ea typeface="华文中宋" pitchFamily="2" charset="-122"/>
                </a:rPr>
                <a:t>类似树的</a:t>
              </a:r>
              <a:r>
                <a:rPr lang="zh-CN" altLang="en-US" sz="2000" dirty="0">
                  <a:solidFill>
                    <a:srgbClr val="FF0000"/>
                  </a:solidFill>
                  <a:latin typeface="华文中宋" pitchFamily="2" charset="-122"/>
                  <a:ea typeface="华文中宋" pitchFamily="2" charset="-122"/>
                </a:rPr>
                <a:t>层次</a:t>
              </a:r>
              <a:r>
                <a:rPr lang="zh-CN" altLang="en-US" sz="2000" dirty="0">
                  <a:solidFill>
                    <a:srgbClr val="0000FF"/>
                  </a:solidFill>
                  <a:latin typeface="华文中宋" pitchFamily="2" charset="-122"/>
                  <a:ea typeface="华文中宋" pitchFamily="2" charset="-122"/>
                </a:rPr>
                <a:t>遍历。</a:t>
              </a:r>
              <a:endParaRPr lang="zh-CN" altLang="en-US" sz="2000" dirty="0">
                <a:solidFill>
                  <a:srgbClr val="0000FF"/>
                </a:solidFill>
                <a:latin typeface="华文中宋" pitchFamily="2" charset="-122"/>
                <a:ea typeface="华文中宋" pitchFamily="2" charset="-122"/>
                <a:cs typeface="Consolas" pitchFamily="49" charset="0"/>
              </a:endParaRPr>
            </a:p>
          </p:txBody>
        </p:sp>
        <p:grpSp>
          <p:nvGrpSpPr>
            <p:cNvPr id="93" name="组合 66">
              <a:extLst>
                <a:ext uri="{FF2B5EF4-FFF2-40B4-BE49-F238E27FC236}">
                  <a16:creationId xmlns:a16="http://schemas.microsoft.com/office/drawing/2014/main" id="{09C4A57E-4C00-4688-A0BC-A254EB55BF04}"/>
                </a:ext>
              </a:extLst>
            </p:cNvPr>
            <p:cNvGrpSpPr/>
            <p:nvPr/>
          </p:nvGrpSpPr>
          <p:grpSpPr>
            <a:xfrm>
              <a:off x="285720" y="5500702"/>
              <a:ext cx="896901" cy="896901"/>
              <a:chOff x="388951" y="5103867"/>
              <a:chExt cx="896901" cy="896901"/>
            </a:xfrm>
          </p:grpSpPr>
          <p:sp>
            <p:nvSpPr>
              <p:cNvPr id="94" name="椭圆 93">
                <a:extLst>
                  <a:ext uri="{FF2B5EF4-FFF2-40B4-BE49-F238E27FC236}">
                    <a16:creationId xmlns:a16="http://schemas.microsoft.com/office/drawing/2014/main" id="{39F5E506-9285-4586-A7AB-C163486C3487}"/>
                  </a:ext>
                </a:extLst>
              </p:cNvPr>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5" name="椭圆 94">
                <a:extLst>
                  <a:ext uri="{FF2B5EF4-FFF2-40B4-BE49-F238E27FC236}">
                    <a16:creationId xmlns:a16="http://schemas.microsoft.com/office/drawing/2014/main" id="{33A26299-C10B-41FA-A6EF-E9F459758962}"/>
                  </a:ext>
                </a:extLst>
              </p:cNvPr>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6" name="文本框 14">
                <a:extLst>
                  <a:ext uri="{FF2B5EF4-FFF2-40B4-BE49-F238E27FC236}">
                    <a16:creationId xmlns:a16="http://schemas.microsoft.com/office/drawing/2014/main" id="{8F811AC4-89A4-4BF2-9DE1-4128540CBFF0}"/>
                  </a:ext>
                </a:extLst>
              </p:cNvPr>
              <p:cNvSpPr txBox="1"/>
              <p:nvPr/>
            </p:nvSpPr>
            <p:spPr>
              <a:xfrm>
                <a:off x="525185" y="5431228"/>
                <a:ext cx="646332" cy="313932"/>
              </a:xfrm>
              <a:prstGeom prst="rect">
                <a:avLst/>
              </a:prstGeom>
              <a:noFill/>
            </p:spPr>
            <p:txBody>
              <a:bodyPr wrap="none" rtlCol="0">
                <a:spAutoFit/>
              </a:bodyPr>
              <a:lstStyle/>
              <a:p>
                <a:r>
                  <a:rPr lang="zh-CN" altLang="en-US" sz="1800" b="1">
                    <a:solidFill>
                      <a:srgbClr val="FF0000"/>
                    </a:solidFill>
                    <a:latin typeface="微软雅黑" pitchFamily="34" charset="-122"/>
                    <a:ea typeface="微软雅黑" pitchFamily="34" charset="-122"/>
                  </a:rPr>
                  <a:t>说明</a:t>
                </a:r>
                <a:endParaRPr lang="zh-CN" altLang="en-US" sz="1800" b="1" dirty="0">
                  <a:solidFill>
                    <a:srgbClr val="FF0000"/>
                  </a:solidFill>
                  <a:latin typeface="微软雅黑" pitchFamily="34" charset="-122"/>
                  <a:ea typeface="微软雅黑" pitchFamily="34" charset="-122"/>
                </a:endParaRPr>
              </a:p>
            </p:txBody>
          </p:sp>
        </p:grpSp>
      </p:grpSp>
      <p:sp>
        <p:nvSpPr>
          <p:cNvPr id="97" name="矩形 96">
            <a:extLst>
              <a:ext uri="{FF2B5EF4-FFF2-40B4-BE49-F238E27FC236}">
                <a16:creationId xmlns:a16="http://schemas.microsoft.com/office/drawing/2014/main" id="{9AA79127-9187-4AB4-BD83-C0906C0B78A0}"/>
              </a:ext>
            </a:extLst>
          </p:cNvPr>
          <p:cNvSpPr/>
          <p:nvPr/>
        </p:nvSpPr>
        <p:spPr>
          <a:xfrm>
            <a:off x="3901492" y="5467950"/>
            <a:ext cx="1857388" cy="242889"/>
          </a:xfrm>
          <a:prstGeom prst="rect">
            <a:avLst/>
          </a:prstGeom>
          <a:solidFill>
            <a:schemeClr val="bg1">
              <a:lumMod val="75000"/>
              <a:alpha val="53000"/>
            </a:schemeClr>
          </a:solidFill>
          <a:ln w="19050">
            <a:solidFill>
              <a:schemeClr val="bg1">
                <a:lumMod val="75000"/>
              </a:schemeClr>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D3537B05-B228-4373-8959-C396459C9CD2}"/>
              </a:ext>
            </a:extLst>
          </p:cNvPr>
          <p:cNvSpPr/>
          <p:nvPr/>
        </p:nvSpPr>
        <p:spPr>
          <a:xfrm>
            <a:off x="3860254" y="4649317"/>
            <a:ext cx="1857388" cy="242889"/>
          </a:xfrm>
          <a:prstGeom prst="rect">
            <a:avLst/>
          </a:prstGeom>
          <a:solidFill>
            <a:schemeClr val="bg1">
              <a:lumMod val="75000"/>
              <a:alpha val="53000"/>
            </a:schemeClr>
          </a:solidFill>
          <a:ln w="19050">
            <a:solidFill>
              <a:schemeClr val="bg1">
                <a:lumMod val="75000"/>
              </a:schemeClr>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7" grpId="0" animBg="1"/>
      <p:bldP spid="9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33"/>
          <p:cNvSpPr txBox="1">
            <a:spLocks noChangeArrowheads="1"/>
          </p:cNvSpPr>
          <p:nvPr/>
        </p:nvSpPr>
        <p:spPr bwMode="auto">
          <a:xfrm>
            <a:off x="107504" y="785794"/>
            <a:ext cx="8928992" cy="3741665"/>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lgn="just">
              <a:lnSpc>
                <a:spcPct val="150000"/>
              </a:lnSpc>
              <a:spcBef>
                <a:spcPts val="600"/>
              </a:spcBef>
              <a:buBlip>
                <a:blip r:embed="rId2"/>
              </a:buBlip>
            </a:pPr>
            <a:r>
              <a:rPr lang="zh-CN" altLang="zh-CN" sz="2200" dirty="0">
                <a:solidFill>
                  <a:srgbClr val="0000FF"/>
                </a:solidFill>
                <a:latin typeface="Consolas" pitchFamily="49" charset="0"/>
                <a:ea typeface="仿宋" pitchFamily="49" charset="-122"/>
                <a:cs typeface="Consolas" pitchFamily="49" charset="0"/>
              </a:rPr>
              <a:t>在图</a:t>
            </a:r>
            <a:r>
              <a:rPr lang="en-US" altLang="zh-CN" sz="2200" dirty="0">
                <a:solidFill>
                  <a:srgbClr val="0000FF"/>
                </a:solidFill>
                <a:latin typeface="Consolas" pitchFamily="49" charset="0"/>
                <a:ea typeface="仿宋" pitchFamily="49" charset="-122"/>
                <a:cs typeface="Consolas" pitchFamily="49" charset="0"/>
              </a:rPr>
              <a:t>G</a:t>
            </a:r>
            <a:r>
              <a:rPr lang="zh-CN" altLang="zh-CN" sz="2200" dirty="0">
                <a:solidFill>
                  <a:srgbClr val="0000FF"/>
                </a:solidFill>
                <a:latin typeface="Consolas" pitchFamily="49" charset="0"/>
                <a:ea typeface="仿宋" pitchFamily="49" charset="-122"/>
                <a:cs typeface="Consolas" pitchFamily="49" charset="0"/>
              </a:rPr>
              <a:t>中，如果代表边的顶点对（或序偶）是无序的，则称</a:t>
            </a:r>
            <a:r>
              <a:rPr lang="en-US" altLang="zh-CN" sz="2200" dirty="0">
                <a:solidFill>
                  <a:srgbClr val="0000FF"/>
                </a:solidFill>
                <a:latin typeface="Consolas" pitchFamily="49" charset="0"/>
                <a:ea typeface="仿宋" pitchFamily="49" charset="-122"/>
                <a:cs typeface="Consolas" pitchFamily="49" charset="0"/>
              </a:rPr>
              <a:t>G</a:t>
            </a:r>
            <a:r>
              <a:rPr lang="zh-CN" altLang="zh-CN" sz="2200" dirty="0">
                <a:solidFill>
                  <a:srgbClr val="0000FF"/>
                </a:solidFill>
                <a:latin typeface="Consolas" pitchFamily="49" charset="0"/>
                <a:ea typeface="仿宋" pitchFamily="49" charset="-122"/>
                <a:cs typeface="Consolas" pitchFamily="49" charset="0"/>
              </a:rPr>
              <a:t>为无向图。无向图中代表边的无序顶点对通常用圆括号括起来，用以表示一条无向边。如</a:t>
            </a:r>
            <a:r>
              <a:rPr lang="en-US" altLang="zh-CN" sz="2200" dirty="0">
                <a:solidFill>
                  <a:srgbClr val="FF0000"/>
                </a:solidFill>
                <a:latin typeface="Consolas" pitchFamily="49" charset="0"/>
                <a:ea typeface="仿宋" pitchFamily="49" charset="-122"/>
                <a:cs typeface="Consolas" pitchFamily="49" charset="0"/>
              </a:rPr>
              <a:t>(</a:t>
            </a:r>
            <a:r>
              <a:rPr lang="en-US" altLang="zh-CN" sz="2200" i="1" dirty="0" err="1">
                <a:solidFill>
                  <a:srgbClr val="FF0000"/>
                </a:solidFill>
                <a:latin typeface="Consolas" pitchFamily="49" charset="0"/>
                <a:ea typeface="仿宋" pitchFamily="49" charset="-122"/>
                <a:cs typeface="Consolas" pitchFamily="49" charset="0"/>
              </a:rPr>
              <a:t>i</a:t>
            </a:r>
            <a:r>
              <a:rPr lang="zh-CN" altLang="zh-CN" sz="2200" dirty="0">
                <a:solidFill>
                  <a:srgbClr val="FF0000"/>
                </a:solidFill>
                <a:latin typeface="Consolas" pitchFamily="49" charset="0"/>
                <a:ea typeface="仿宋" pitchFamily="49" charset="-122"/>
                <a:cs typeface="Consolas" pitchFamily="49" charset="0"/>
              </a:rPr>
              <a:t>，</a:t>
            </a:r>
            <a:r>
              <a:rPr lang="en-US" altLang="zh-CN" sz="2200" i="1" dirty="0">
                <a:solidFill>
                  <a:srgbClr val="FF0000"/>
                </a:solidFill>
                <a:latin typeface="Consolas" pitchFamily="49" charset="0"/>
                <a:ea typeface="仿宋" pitchFamily="49" charset="-122"/>
                <a:cs typeface="Consolas" pitchFamily="49" charset="0"/>
              </a:rPr>
              <a:t>j</a:t>
            </a:r>
            <a:r>
              <a:rPr lang="en-US" altLang="zh-CN" sz="2200" dirty="0">
                <a:solidFill>
                  <a:srgbClr val="FF0000"/>
                </a:solidFill>
                <a:latin typeface="Consolas" pitchFamily="49" charset="0"/>
                <a:ea typeface="仿宋" pitchFamily="49" charset="-122"/>
                <a:cs typeface="Consolas" pitchFamily="49" charset="0"/>
              </a:rPr>
              <a:t>)</a:t>
            </a:r>
            <a:r>
              <a:rPr lang="zh-CN" altLang="zh-CN" sz="2200" dirty="0">
                <a:solidFill>
                  <a:srgbClr val="0000FF"/>
                </a:solidFill>
                <a:latin typeface="Consolas" pitchFamily="49" charset="0"/>
                <a:ea typeface="仿宋" pitchFamily="49" charset="-122"/>
                <a:cs typeface="Consolas" pitchFamily="49" charset="0"/>
              </a:rPr>
              <a:t>表示顶点</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与顶点</a:t>
            </a:r>
            <a:r>
              <a:rPr lang="en-US" altLang="zh-CN" sz="2200" i="1" dirty="0">
                <a:solidFill>
                  <a:srgbClr val="0000FF"/>
                </a:solidFill>
                <a:latin typeface="Consolas" pitchFamily="49" charset="0"/>
                <a:ea typeface="仿宋" pitchFamily="49" charset="-122"/>
                <a:cs typeface="Consolas" pitchFamily="49" charset="0"/>
              </a:rPr>
              <a:t>j</a:t>
            </a:r>
            <a:r>
              <a:rPr lang="zh-CN" altLang="zh-CN" sz="2200" dirty="0">
                <a:solidFill>
                  <a:srgbClr val="0000FF"/>
                </a:solidFill>
                <a:latin typeface="Consolas" pitchFamily="49" charset="0"/>
                <a:ea typeface="仿宋" pitchFamily="49" charset="-122"/>
                <a:cs typeface="Consolas" pitchFamily="49" charset="0"/>
              </a:rPr>
              <a:t>的一条</a:t>
            </a:r>
            <a:r>
              <a:rPr lang="zh-CN" altLang="zh-CN" sz="2200" dirty="0">
                <a:solidFill>
                  <a:srgbClr val="FF0000"/>
                </a:solidFill>
                <a:latin typeface="Consolas" pitchFamily="49" charset="0"/>
                <a:ea typeface="仿宋" pitchFamily="49" charset="-122"/>
                <a:cs typeface="Consolas" pitchFamily="49" charset="0"/>
              </a:rPr>
              <a:t>无向边</a:t>
            </a:r>
            <a:r>
              <a:rPr lang="zh-CN" altLang="zh-CN" sz="2200" dirty="0">
                <a:solidFill>
                  <a:srgbClr val="0000FF"/>
                </a:solidFill>
                <a:latin typeface="Consolas" pitchFamily="49" charset="0"/>
                <a:ea typeface="仿宋" pitchFamily="49" charset="-122"/>
                <a:cs typeface="Consolas" pitchFamily="49" charset="0"/>
              </a:rPr>
              <a:t>，显然，</a:t>
            </a:r>
            <a:endParaRPr lang="en-US" altLang="zh-CN" sz="2200" dirty="0">
              <a:solidFill>
                <a:srgbClr val="0000FF"/>
              </a:solidFill>
              <a:latin typeface="Consolas" pitchFamily="49" charset="0"/>
              <a:ea typeface="仿宋" pitchFamily="49" charset="-122"/>
              <a:cs typeface="Consolas" pitchFamily="49" charset="0"/>
            </a:endParaRPr>
          </a:p>
          <a:p>
            <a:pPr algn="just">
              <a:lnSpc>
                <a:spcPct val="150000"/>
              </a:lnSpc>
              <a:spcBef>
                <a:spcPts val="600"/>
              </a:spcBef>
            </a:pPr>
            <a:r>
              <a:rPr lang="en-US" altLang="zh-CN" sz="2200" dirty="0">
                <a:solidFill>
                  <a:srgbClr val="0000FF"/>
                </a:solidFill>
                <a:latin typeface="Consolas" pitchFamily="49" charset="0"/>
                <a:ea typeface="仿宋" pitchFamily="49" charset="-122"/>
                <a:cs typeface="Consolas" pitchFamily="49" charset="0"/>
              </a:rPr>
              <a:t>   (</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j</a:t>
            </a:r>
            <a:r>
              <a:rPr lang="en-US" altLang="zh-CN" sz="2200" dirty="0">
                <a:solidFill>
                  <a:srgbClr val="0000FF"/>
                </a:solidFill>
                <a:latin typeface="Consolas" pitchFamily="49" charset="0"/>
                <a:ea typeface="仿宋" pitchFamily="49" charset="-122"/>
                <a:cs typeface="Consolas" pitchFamily="49" charset="0"/>
              </a:rPr>
              <a:t>)</a:t>
            </a:r>
            <a:r>
              <a:rPr lang="zh-CN" altLang="zh-CN" sz="2200" dirty="0">
                <a:solidFill>
                  <a:srgbClr val="0000FF"/>
                </a:solidFill>
                <a:latin typeface="Consolas" pitchFamily="49" charset="0"/>
                <a:ea typeface="仿宋" pitchFamily="49" charset="-122"/>
                <a:cs typeface="Consolas" pitchFamily="49" charset="0"/>
              </a:rPr>
              <a:t>和</a:t>
            </a:r>
            <a:r>
              <a:rPr lang="en-US" altLang="zh-CN" sz="2200" dirty="0">
                <a:solidFill>
                  <a:srgbClr val="0000FF"/>
                </a:solidFill>
                <a:latin typeface="Consolas" pitchFamily="49" charset="0"/>
                <a:ea typeface="仿宋" pitchFamily="49" charset="-122"/>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j</a:t>
            </a:r>
            <a:r>
              <a:rPr lang="zh-CN" altLang="zh-CN" sz="2200" dirty="0">
                <a:solidFill>
                  <a:srgbClr val="0000FF"/>
                </a:solidFill>
                <a:latin typeface="Consolas" pitchFamily="49" charset="0"/>
                <a:ea typeface="仿宋" pitchFamily="49" charset="-122"/>
                <a:cs typeface="Consolas" pitchFamily="49" charset="0"/>
              </a:rPr>
              <a:t>，</a:t>
            </a:r>
            <a:r>
              <a:rPr lang="en-US" altLang="zh-CN" sz="2200" i="1" dirty="0" err="1">
                <a:solidFill>
                  <a:srgbClr val="0000FF"/>
                </a:solidFill>
                <a:latin typeface="Consolas" pitchFamily="49" charset="0"/>
                <a:ea typeface="仿宋" pitchFamily="49" charset="-122"/>
                <a:cs typeface="Consolas" pitchFamily="49" charset="0"/>
              </a:rPr>
              <a:t>i</a:t>
            </a:r>
            <a:r>
              <a:rPr lang="en-US" altLang="zh-CN" sz="2200" dirty="0">
                <a:solidFill>
                  <a:srgbClr val="0000FF"/>
                </a:solidFill>
                <a:latin typeface="Consolas" pitchFamily="49" charset="0"/>
                <a:ea typeface="仿宋" pitchFamily="49" charset="-122"/>
                <a:cs typeface="Consolas" pitchFamily="49" charset="0"/>
              </a:rPr>
              <a:t>)</a:t>
            </a:r>
            <a:r>
              <a:rPr lang="zh-CN" altLang="zh-CN" sz="2200" dirty="0">
                <a:solidFill>
                  <a:srgbClr val="0000FF"/>
                </a:solidFill>
                <a:latin typeface="Consolas" pitchFamily="49" charset="0"/>
                <a:ea typeface="仿宋" pitchFamily="49" charset="-122"/>
                <a:cs typeface="Consolas" pitchFamily="49" charset="0"/>
              </a:rPr>
              <a:t>所代表的是同一条边。</a:t>
            </a:r>
            <a:endParaRPr lang="en-US" altLang="zh-CN" sz="2200" dirty="0">
              <a:solidFill>
                <a:srgbClr val="0000FF"/>
              </a:solidFill>
              <a:latin typeface="Consolas" pitchFamily="49" charset="0"/>
              <a:ea typeface="仿宋" pitchFamily="49" charset="-122"/>
              <a:cs typeface="Consolas" pitchFamily="49" charset="0"/>
            </a:endParaRPr>
          </a:p>
          <a:p>
            <a:pPr marL="457200" indent="-457200" algn="just">
              <a:lnSpc>
                <a:spcPct val="150000"/>
              </a:lnSpc>
              <a:spcBef>
                <a:spcPts val="600"/>
              </a:spcBef>
              <a:buBlip>
                <a:blip r:embed="rId2"/>
              </a:buBlip>
            </a:pPr>
            <a:r>
              <a:rPr lang="zh-CN" altLang="zh-CN" sz="2200" dirty="0">
                <a:solidFill>
                  <a:srgbClr val="0000FF"/>
                </a:solidFill>
                <a:latin typeface="Consolas" pitchFamily="49" charset="0"/>
                <a:ea typeface="仿宋" pitchFamily="49" charset="-122"/>
                <a:cs typeface="Consolas" pitchFamily="49" charset="0"/>
              </a:rPr>
              <a:t>如果表示边的顶点对（或序偶）是有序的，则称</a:t>
            </a:r>
            <a:r>
              <a:rPr lang="en-US" altLang="zh-CN" sz="2200" dirty="0">
                <a:solidFill>
                  <a:srgbClr val="0000FF"/>
                </a:solidFill>
                <a:latin typeface="Consolas" pitchFamily="49" charset="0"/>
                <a:ea typeface="仿宋" pitchFamily="49" charset="-122"/>
                <a:cs typeface="Consolas" pitchFamily="49" charset="0"/>
              </a:rPr>
              <a:t>G</a:t>
            </a:r>
            <a:r>
              <a:rPr lang="zh-CN" altLang="zh-CN" sz="2200" dirty="0">
                <a:solidFill>
                  <a:srgbClr val="0000FF"/>
                </a:solidFill>
                <a:latin typeface="Consolas" pitchFamily="49" charset="0"/>
                <a:ea typeface="仿宋" pitchFamily="49" charset="-122"/>
                <a:cs typeface="Consolas" pitchFamily="49" charset="0"/>
              </a:rPr>
              <a:t>为</a:t>
            </a:r>
            <a:r>
              <a:rPr lang="zh-CN" altLang="zh-CN" sz="2200" dirty="0">
                <a:solidFill>
                  <a:srgbClr val="FF0000"/>
                </a:solidFill>
                <a:latin typeface="Consolas" pitchFamily="49" charset="0"/>
                <a:ea typeface="仿宋" pitchFamily="49" charset="-122"/>
                <a:cs typeface="Consolas" pitchFamily="49" charset="0"/>
              </a:rPr>
              <a:t>有向图</a:t>
            </a:r>
            <a:r>
              <a:rPr lang="zh-CN" altLang="zh-CN" sz="2200" dirty="0">
                <a:solidFill>
                  <a:srgbClr val="0000FF"/>
                </a:solidFill>
                <a:latin typeface="Consolas" pitchFamily="49" charset="0"/>
                <a:ea typeface="仿宋" pitchFamily="49" charset="-122"/>
                <a:cs typeface="Consolas" pitchFamily="49" charset="0"/>
              </a:rPr>
              <a:t>。在有向图中代表边的顶点对通常用尖括号括起来，用以表示一条</a:t>
            </a:r>
            <a:r>
              <a:rPr lang="zh-CN" altLang="zh-CN" sz="2200" dirty="0">
                <a:solidFill>
                  <a:srgbClr val="FF0000"/>
                </a:solidFill>
                <a:latin typeface="Consolas" pitchFamily="49" charset="0"/>
                <a:ea typeface="仿宋" pitchFamily="49" charset="-122"/>
                <a:cs typeface="Consolas" pitchFamily="49" charset="0"/>
              </a:rPr>
              <a:t>有向边</a:t>
            </a:r>
            <a:r>
              <a:rPr lang="zh-CN" altLang="zh-CN" sz="2200" dirty="0">
                <a:solidFill>
                  <a:srgbClr val="0000FF"/>
                </a:solidFill>
                <a:latin typeface="Consolas" pitchFamily="49" charset="0"/>
                <a:ea typeface="仿宋" pitchFamily="49" charset="-122"/>
                <a:cs typeface="Consolas" pitchFamily="49" charset="0"/>
              </a:rPr>
              <a:t>（又称为</a:t>
            </a:r>
            <a:r>
              <a:rPr lang="zh-CN" altLang="zh-CN" sz="2200" dirty="0">
                <a:solidFill>
                  <a:srgbClr val="FF0000"/>
                </a:solidFill>
                <a:latin typeface="Consolas" pitchFamily="49" charset="0"/>
                <a:ea typeface="仿宋" pitchFamily="49" charset="-122"/>
                <a:cs typeface="Consolas" pitchFamily="49" charset="0"/>
              </a:rPr>
              <a:t>弧</a:t>
            </a:r>
            <a:r>
              <a:rPr lang="zh-CN" altLang="zh-CN" sz="2200" dirty="0">
                <a:solidFill>
                  <a:srgbClr val="0000FF"/>
                </a:solidFill>
                <a:latin typeface="Consolas" pitchFamily="49" charset="0"/>
                <a:ea typeface="仿宋" pitchFamily="49" charset="-122"/>
                <a:cs typeface="Consolas" pitchFamily="49" charset="0"/>
              </a:rPr>
              <a:t>），如</a:t>
            </a:r>
            <a:r>
              <a:rPr lang="en-US" altLang="zh-CN" sz="2200" dirty="0">
                <a:solidFill>
                  <a:srgbClr val="FF0000"/>
                </a:solidFill>
                <a:latin typeface="Consolas" pitchFamily="49" charset="0"/>
                <a:ea typeface="仿宋" pitchFamily="49" charset="-122"/>
                <a:cs typeface="Consolas" pitchFamily="49" charset="0"/>
              </a:rPr>
              <a:t>&lt;</a:t>
            </a:r>
            <a:r>
              <a:rPr lang="en-US" altLang="zh-CN" sz="2200" i="1" dirty="0" err="1">
                <a:solidFill>
                  <a:srgbClr val="FF0000"/>
                </a:solidFill>
                <a:latin typeface="Consolas" pitchFamily="49" charset="0"/>
                <a:ea typeface="仿宋" pitchFamily="49" charset="-122"/>
                <a:cs typeface="Consolas" pitchFamily="49" charset="0"/>
              </a:rPr>
              <a:t>i</a:t>
            </a:r>
            <a:r>
              <a:rPr lang="zh-CN" altLang="zh-CN" sz="2200" dirty="0">
                <a:solidFill>
                  <a:srgbClr val="FF0000"/>
                </a:solidFill>
                <a:latin typeface="Consolas" pitchFamily="49" charset="0"/>
                <a:ea typeface="仿宋" pitchFamily="49" charset="-122"/>
                <a:cs typeface="Consolas" pitchFamily="49" charset="0"/>
              </a:rPr>
              <a:t>，</a:t>
            </a:r>
            <a:r>
              <a:rPr lang="en-US" altLang="zh-CN" sz="2200" i="1" dirty="0">
                <a:solidFill>
                  <a:srgbClr val="FF0000"/>
                </a:solidFill>
                <a:latin typeface="Consolas" pitchFamily="49" charset="0"/>
                <a:ea typeface="仿宋" pitchFamily="49" charset="-122"/>
                <a:cs typeface="Consolas" pitchFamily="49" charset="0"/>
              </a:rPr>
              <a:t>j</a:t>
            </a:r>
            <a:r>
              <a:rPr lang="en-US" altLang="zh-CN" sz="2200" dirty="0">
                <a:solidFill>
                  <a:srgbClr val="FF0000"/>
                </a:solidFill>
                <a:latin typeface="Consolas" pitchFamily="49" charset="0"/>
                <a:ea typeface="仿宋" pitchFamily="49" charset="-122"/>
                <a:cs typeface="Consolas" pitchFamily="49" charset="0"/>
              </a:rPr>
              <a:t>&gt;</a:t>
            </a:r>
            <a:r>
              <a:rPr lang="zh-CN" altLang="zh-CN" sz="2200" dirty="0">
                <a:solidFill>
                  <a:srgbClr val="0000FF"/>
                </a:solidFill>
                <a:latin typeface="Consolas" pitchFamily="49" charset="0"/>
                <a:ea typeface="仿宋" pitchFamily="49" charset="-122"/>
                <a:cs typeface="Consolas" pitchFamily="49" charset="0"/>
              </a:rPr>
              <a:t>表示从顶点</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到顶点</a:t>
            </a:r>
            <a:r>
              <a:rPr lang="en-US" altLang="zh-CN" sz="2200" i="1" dirty="0">
                <a:solidFill>
                  <a:srgbClr val="0000FF"/>
                </a:solidFill>
                <a:latin typeface="Consolas" pitchFamily="49" charset="0"/>
                <a:ea typeface="仿宋" pitchFamily="49" charset="-122"/>
                <a:cs typeface="Consolas" pitchFamily="49" charset="0"/>
              </a:rPr>
              <a:t>j</a:t>
            </a:r>
            <a:r>
              <a:rPr lang="zh-CN" altLang="zh-CN" sz="2200" dirty="0">
                <a:solidFill>
                  <a:srgbClr val="0000FF"/>
                </a:solidFill>
                <a:latin typeface="Consolas" pitchFamily="49" charset="0"/>
                <a:ea typeface="仿宋" pitchFamily="49" charset="-122"/>
                <a:cs typeface="Consolas" pitchFamily="49" charset="0"/>
              </a:rPr>
              <a:t>的一条边。</a:t>
            </a:r>
            <a:endParaRPr lang="zh-CN" altLang="en-US" sz="2200" dirty="0">
              <a:solidFill>
                <a:srgbClr val="0000FF"/>
              </a:solidFill>
              <a:latin typeface="Consolas" pitchFamily="49" charset="0"/>
              <a:ea typeface="仿宋" pitchFamily="49" charset="-122"/>
              <a:cs typeface="Consolas" pitchFamily="49" charset="0"/>
            </a:endParaRPr>
          </a:p>
        </p:txBody>
      </p:sp>
      <p:sp>
        <p:nvSpPr>
          <p:cNvPr id="26" name="TextBox 25"/>
          <p:cNvSpPr txBox="1"/>
          <p:nvPr/>
        </p:nvSpPr>
        <p:spPr>
          <a:xfrm>
            <a:off x="256326" y="148369"/>
            <a:ext cx="3166561" cy="461665"/>
          </a:xfrm>
          <a:prstGeom prst="rect">
            <a:avLst/>
          </a:prstGeom>
          <a:noFill/>
        </p:spPr>
        <p:txBody>
          <a:bodyPr wrap="square" rtlCol="0">
            <a:spAutoFit/>
          </a:bodyPr>
          <a:lstStyle/>
          <a:p>
            <a:pPr algn="l">
              <a:lnSpc>
                <a:spcPct val="100000"/>
              </a:lnSpc>
              <a:spcBef>
                <a:spcPts val="0"/>
              </a:spcBef>
            </a:pPr>
            <a:r>
              <a:rPr lang="zh-CN" altLang="zh-CN" dirty="0">
                <a:solidFill>
                  <a:srgbClr val="FF0000"/>
                </a:solidFill>
                <a:latin typeface="微软雅黑" pitchFamily="34" charset="-122"/>
                <a:ea typeface="微软雅黑" pitchFamily="34" charset="-122"/>
              </a:rPr>
              <a:t>无向</a:t>
            </a:r>
            <a:r>
              <a:rPr lang="zh-CN" altLang="en-US" dirty="0">
                <a:solidFill>
                  <a:srgbClr val="FF0000"/>
                </a:solidFill>
                <a:latin typeface="微软雅黑" pitchFamily="34" charset="-122"/>
                <a:ea typeface="微软雅黑" pitchFamily="34" charset="-122"/>
              </a:rPr>
              <a:t>图和有向图</a:t>
            </a:r>
            <a:endParaRPr lang="zh-CN" altLang="en-US" dirty="0">
              <a:solidFill>
                <a:srgbClr val="FF0000"/>
              </a:solidFill>
              <a:latin typeface="微软雅黑" pitchFamily="34" charset="-122"/>
              <a:ea typeface="微软雅黑" pitchFamily="34" charset="-122"/>
              <a:cs typeface="Consolas" pitchFamily="49" charset="0"/>
            </a:endParaRPr>
          </a:p>
        </p:txBody>
      </p:sp>
      <p:sp>
        <p:nvSpPr>
          <p:cNvPr id="16413"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a:extLst>
              <a:ext uri="{FF2B5EF4-FFF2-40B4-BE49-F238E27FC236}">
                <a16:creationId xmlns:a16="http://schemas.microsoft.com/office/drawing/2014/main" id="{B66D3325-A8C8-40D2-8799-92C6C6B84ADB}"/>
              </a:ext>
            </a:extLst>
          </p:cNvPr>
          <p:cNvGrpSpPr/>
          <p:nvPr/>
        </p:nvGrpSpPr>
        <p:grpSpPr>
          <a:xfrm>
            <a:off x="2005360" y="4671836"/>
            <a:ext cx="1952115" cy="2119328"/>
            <a:chOff x="2051720" y="4460924"/>
            <a:chExt cx="1952115" cy="2119328"/>
          </a:xfrm>
        </p:grpSpPr>
        <p:sp>
          <p:nvSpPr>
            <p:cNvPr id="16404" name="Freeform 20"/>
            <p:cNvSpPr>
              <a:spLocks/>
            </p:cNvSpPr>
            <p:nvPr/>
          </p:nvSpPr>
          <p:spPr bwMode="auto">
            <a:xfrm>
              <a:off x="2328206" y="5361271"/>
              <a:ext cx="531538" cy="468316"/>
            </a:xfrm>
            <a:custGeom>
              <a:avLst/>
              <a:gdLst/>
              <a:ahLst/>
              <a:cxnLst>
                <a:cxn ang="0">
                  <a:pos x="0" y="0"/>
                </a:cxn>
                <a:cxn ang="0">
                  <a:pos x="495" y="412"/>
                </a:cxn>
              </a:cxnLst>
              <a:rect l="0" t="0" r="r" b="b"/>
              <a:pathLst>
                <a:path w="495" h="412">
                  <a:moveTo>
                    <a:pt x="0" y="0"/>
                  </a:moveTo>
                  <a:lnTo>
                    <a:pt x="495" y="41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403" name="Freeform 19"/>
            <p:cNvSpPr>
              <a:spLocks/>
            </p:cNvSpPr>
            <p:nvPr/>
          </p:nvSpPr>
          <p:spPr bwMode="auto">
            <a:xfrm>
              <a:off x="3133013" y="5345395"/>
              <a:ext cx="514392" cy="485325"/>
            </a:xfrm>
            <a:custGeom>
              <a:avLst/>
              <a:gdLst/>
              <a:ahLst/>
              <a:cxnLst>
                <a:cxn ang="0">
                  <a:pos x="0" y="428"/>
                </a:cxn>
                <a:cxn ang="0">
                  <a:pos x="480" y="0"/>
                </a:cxn>
              </a:cxnLst>
              <a:rect l="0" t="0" r="r" b="b"/>
              <a:pathLst>
                <a:path w="480" h="428">
                  <a:moveTo>
                    <a:pt x="0" y="428"/>
                  </a:moveTo>
                  <a:lnTo>
                    <a:pt x="480" y="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402" name="Freeform 18"/>
            <p:cNvSpPr>
              <a:spLocks/>
            </p:cNvSpPr>
            <p:nvPr/>
          </p:nvSpPr>
          <p:spPr bwMode="auto">
            <a:xfrm>
              <a:off x="3124440" y="4685444"/>
              <a:ext cx="554042" cy="442235"/>
            </a:xfrm>
            <a:custGeom>
              <a:avLst/>
              <a:gdLst/>
              <a:ahLst/>
              <a:cxnLst>
                <a:cxn ang="0">
                  <a:pos x="0" y="0"/>
                </a:cxn>
                <a:cxn ang="0">
                  <a:pos x="517" y="390"/>
                </a:cxn>
              </a:cxnLst>
              <a:rect l="0" t="0" r="r" b="b"/>
              <a:pathLst>
                <a:path w="517" h="390">
                  <a:moveTo>
                    <a:pt x="0" y="0"/>
                  </a:moveTo>
                  <a:lnTo>
                    <a:pt x="517"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401" name="Freeform 17"/>
            <p:cNvSpPr>
              <a:spLocks/>
            </p:cNvSpPr>
            <p:nvPr/>
          </p:nvSpPr>
          <p:spPr bwMode="auto">
            <a:xfrm>
              <a:off x="2279981" y="4688846"/>
              <a:ext cx="603338" cy="493262"/>
            </a:xfrm>
            <a:custGeom>
              <a:avLst/>
              <a:gdLst/>
              <a:ahLst/>
              <a:cxnLst>
                <a:cxn ang="0">
                  <a:pos x="562" y="0"/>
                </a:cxn>
                <a:cxn ang="0">
                  <a:pos x="0" y="435"/>
                </a:cxn>
              </a:cxnLst>
              <a:rect l="0" t="0" r="r" b="b"/>
              <a:pathLst>
                <a:path w="562" h="435">
                  <a:moveTo>
                    <a:pt x="562" y="0"/>
                  </a:moveTo>
                  <a:lnTo>
                    <a:pt x="0" y="43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400" name="Line 16"/>
            <p:cNvSpPr>
              <a:spLocks noChangeShapeType="1"/>
            </p:cNvSpPr>
            <p:nvPr/>
          </p:nvSpPr>
          <p:spPr bwMode="auto">
            <a:xfrm>
              <a:off x="2253190" y="5233136"/>
              <a:ext cx="1543174" cy="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399" name="Line 15"/>
            <p:cNvSpPr>
              <a:spLocks noChangeShapeType="1"/>
            </p:cNvSpPr>
            <p:nvPr/>
          </p:nvSpPr>
          <p:spPr bwMode="auto">
            <a:xfrm>
              <a:off x="2986198" y="4811311"/>
              <a:ext cx="1071" cy="1061364"/>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398" name="Oval 14"/>
            <p:cNvSpPr>
              <a:spLocks noChangeArrowheads="1"/>
            </p:cNvSpPr>
            <p:nvPr/>
          </p:nvSpPr>
          <p:spPr bwMode="auto">
            <a:xfrm>
              <a:off x="2831880" y="4460924"/>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6397" name="Oval 13"/>
            <p:cNvSpPr>
              <a:spLocks noChangeArrowheads="1"/>
            </p:cNvSpPr>
            <p:nvPr/>
          </p:nvSpPr>
          <p:spPr bwMode="auto">
            <a:xfrm>
              <a:off x="2831880" y="5056241"/>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6396" name="Oval 12"/>
            <p:cNvSpPr>
              <a:spLocks noChangeArrowheads="1"/>
            </p:cNvSpPr>
            <p:nvPr/>
          </p:nvSpPr>
          <p:spPr bwMode="auto">
            <a:xfrm>
              <a:off x="3603467" y="5056241"/>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6395" name="Oval 11"/>
            <p:cNvSpPr>
              <a:spLocks noChangeArrowheads="1"/>
            </p:cNvSpPr>
            <p:nvPr/>
          </p:nvSpPr>
          <p:spPr bwMode="auto">
            <a:xfrm>
              <a:off x="2060294" y="5056241"/>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6394" name="Oval 10"/>
            <p:cNvSpPr>
              <a:spLocks noChangeArrowheads="1"/>
            </p:cNvSpPr>
            <p:nvPr/>
          </p:nvSpPr>
          <p:spPr bwMode="auto">
            <a:xfrm>
              <a:off x="2830808" y="5712790"/>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6387" name="Text Box 3"/>
            <p:cNvSpPr txBox="1">
              <a:spLocks noChangeArrowheads="1"/>
            </p:cNvSpPr>
            <p:nvPr/>
          </p:nvSpPr>
          <p:spPr bwMode="auto">
            <a:xfrm>
              <a:off x="2051720" y="6226464"/>
              <a:ext cx="1952115" cy="35378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）一个无向图</a:t>
              </a:r>
            </a:p>
          </p:txBody>
        </p:sp>
      </p:grpSp>
      <p:grpSp>
        <p:nvGrpSpPr>
          <p:cNvPr id="3" name="组合 2">
            <a:extLst>
              <a:ext uri="{FF2B5EF4-FFF2-40B4-BE49-F238E27FC236}">
                <a16:creationId xmlns:a16="http://schemas.microsoft.com/office/drawing/2014/main" id="{7961FC1B-A3A4-4C40-82CC-6AD8EC77C49C}"/>
              </a:ext>
            </a:extLst>
          </p:cNvPr>
          <p:cNvGrpSpPr/>
          <p:nvPr/>
        </p:nvGrpSpPr>
        <p:grpSpPr>
          <a:xfrm>
            <a:off x="5056155" y="4581128"/>
            <a:ext cx="1843237" cy="2143140"/>
            <a:chOff x="5066267" y="4437112"/>
            <a:chExt cx="1843237" cy="2143140"/>
          </a:xfrm>
        </p:grpSpPr>
        <p:sp>
          <p:nvSpPr>
            <p:cNvPr id="16411" name="Line 27"/>
            <p:cNvSpPr>
              <a:spLocks noChangeShapeType="1"/>
            </p:cNvSpPr>
            <p:nvPr/>
          </p:nvSpPr>
          <p:spPr bwMode="auto">
            <a:xfrm>
              <a:off x="5936445" y="4652560"/>
              <a:ext cx="11788" cy="393477"/>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410" name="Line 26"/>
            <p:cNvSpPr>
              <a:spLocks noChangeShapeType="1"/>
            </p:cNvSpPr>
            <p:nvPr/>
          </p:nvSpPr>
          <p:spPr bwMode="auto">
            <a:xfrm flipV="1">
              <a:off x="5953591" y="5393021"/>
              <a:ext cx="1071" cy="35265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409" name="Freeform 25"/>
            <p:cNvSpPr>
              <a:spLocks/>
            </p:cNvSpPr>
            <p:nvPr/>
          </p:nvSpPr>
          <p:spPr bwMode="auto">
            <a:xfrm>
              <a:off x="6104694" y="5243340"/>
              <a:ext cx="465095" cy="1134"/>
            </a:xfrm>
            <a:custGeom>
              <a:avLst/>
              <a:gdLst/>
              <a:ahLst/>
              <a:cxnLst>
                <a:cxn ang="0">
                  <a:pos x="434" y="0"/>
                </a:cxn>
                <a:cxn ang="0">
                  <a:pos x="0" y="22"/>
                </a:cxn>
              </a:cxnLst>
              <a:rect l="0" t="0" r="r" b="b"/>
              <a:pathLst>
                <a:path w="434" h="22">
                  <a:moveTo>
                    <a:pt x="434" y="0"/>
                  </a:moveTo>
                  <a:lnTo>
                    <a:pt x="0" y="2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408" name="Line 24"/>
            <p:cNvSpPr>
              <a:spLocks noChangeShapeType="1"/>
            </p:cNvSpPr>
            <p:nvPr/>
          </p:nvSpPr>
          <p:spPr bwMode="auto">
            <a:xfrm>
              <a:off x="5398478" y="5246742"/>
              <a:ext cx="384722" cy="113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407" name="Freeform 23"/>
            <p:cNvSpPr>
              <a:spLocks/>
            </p:cNvSpPr>
            <p:nvPr/>
          </p:nvSpPr>
          <p:spPr bwMode="auto">
            <a:xfrm>
              <a:off x="5313818" y="5348797"/>
              <a:ext cx="503675" cy="446771"/>
            </a:xfrm>
            <a:custGeom>
              <a:avLst/>
              <a:gdLst/>
              <a:ahLst/>
              <a:cxnLst>
                <a:cxn ang="0">
                  <a:pos x="0" y="0"/>
                </a:cxn>
                <a:cxn ang="0">
                  <a:pos x="470" y="394"/>
                </a:cxn>
              </a:cxnLst>
              <a:rect l="0" t="0" r="r" b="b"/>
              <a:pathLst>
                <a:path w="470" h="394">
                  <a:moveTo>
                    <a:pt x="0" y="0"/>
                  </a:moveTo>
                  <a:lnTo>
                    <a:pt x="470" y="394"/>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406" name="Freeform 22"/>
            <p:cNvSpPr>
              <a:spLocks/>
            </p:cNvSpPr>
            <p:nvPr/>
          </p:nvSpPr>
          <p:spPr bwMode="auto">
            <a:xfrm>
              <a:off x="6068258" y="5349931"/>
              <a:ext cx="571189" cy="455843"/>
            </a:xfrm>
            <a:custGeom>
              <a:avLst/>
              <a:gdLst/>
              <a:ahLst/>
              <a:cxnLst>
                <a:cxn ang="0">
                  <a:pos x="0" y="402"/>
                </a:cxn>
                <a:cxn ang="0">
                  <a:pos x="533" y="0"/>
                </a:cxn>
              </a:cxnLst>
              <a:rect l="0" t="0" r="r" b="b"/>
              <a:pathLst>
                <a:path w="533" h="402">
                  <a:moveTo>
                    <a:pt x="0" y="402"/>
                  </a:moveTo>
                  <a:lnTo>
                    <a:pt x="533"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405" name="Freeform 21"/>
            <p:cNvSpPr>
              <a:spLocks/>
            </p:cNvSpPr>
            <p:nvPr/>
          </p:nvSpPr>
          <p:spPr bwMode="auto">
            <a:xfrm>
              <a:off x="6114339" y="4671836"/>
              <a:ext cx="498316" cy="400279"/>
            </a:xfrm>
            <a:custGeom>
              <a:avLst/>
              <a:gdLst/>
              <a:ahLst/>
              <a:cxnLst>
                <a:cxn ang="0">
                  <a:pos x="465" y="353"/>
                </a:cxn>
                <a:cxn ang="0">
                  <a:pos x="0" y="0"/>
                </a:cxn>
              </a:cxnLst>
              <a:rect l="0" t="0" r="r" b="b"/>
              <a:pathLst>
                <a:path w="465" h="353">
                  <a:moveTo>
                    <a:pt x="465" y="353"/>
                  </a:moveTo>
                  <a:lnTo>
                    <a:pt x="0"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393" name="Freeform 9"/>
            <p:cNvSpPr>
              <a:spLocks/>
            </p:cNvSpPr>
            <p:nvPr/>
          </p:nvSpPr>
          <p:spPr bwMode="auto">
            <a:xfrm>
              <a:off x="5312746" y="4688846"/>
              <a:ext cx="521893" cy="419557"/>
            </a:xfrm>
            <a:custGeom>
              <a:avLst/>
              <a:gdLst/>
              <a:ahLst/>
              <a:cxnLst>
                <a:cxn ang="0">
                  <a:pos x="487" y="0"/>
                </a:cxn>
                <a:cxn ang="0">
                  <a:pos x="0" y="369"/>
                </a:cxn>
              </a:cxnLst>
              <a:rect l="0" t="0" r="r" b="b"/>
              <a:pathLst>
                <a:path w="487" h="369">
                  <a:moveTo>
                    <a:pt x="487" y="0"/>
                  </a:moveTo>
                  <a:lnTo>
                    <a:pt x="0" y="369"/>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392" name="Oval 8"/>
            <p:cNvSpPr>
              <a:spLocks noChangeArrowheads="1"/>
            </p:cNvSpPr>
            <p:nvPr/>
          </p:nvSpPr>
          <p:spPr bwMode="auto">
            <a:xfrm>
              <a:off x="5799275" y="4437112"/>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6391" name="Oval 7"/>
            <p:cNvSpPr>
              <a:spLocks noChangeArrowheads="1"/>
            </p:cNvSpPr>
            <p:nvPr/>
          </p:nvSpPr>
          <p:spPr bwMode="auto">
            <a:xfrm>
              <a:off x="5799275" y="5053973"/>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6390" name="Oval 6"/>
            <p:cNvSpPr>
              <a:spLocks noChangeArrowheads="1"/>
            </p:cNvSpPr>
            <p:nvPr/>
          </p:nvSpPr>
          <p:spPr bwMode="auto">
            <a:xfrm>
              <a:off x="6571932" y="5053973"/>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6389" name="Oval 5"/>
            <p:cNvSpPr>
              <a:spLocks noChangeArrowheads="1"/>
            </p:cNvSpPr>
            <p:nvPr/>
          </p:nvSpPr>
          <p:spPr bwMode="auto">
            <a:xfrm>
              <a:off x="5066267" y="5053973"/>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6388" name="Oval 4"/>
            <p:cNvSpPr>
              <a:spLocks noChangeArrowheads="1"/>
            </p:cNvSpPr>
            <p:nvPr/>
          </p:nvSpPr>
          <p:spPr bwMode="auto">
            <a:xfrm>
              <a:off x="5798203" y="5710522"/>
              <a:ext cx="304348"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6386" name="Text Box 2"/>
            <p:cNvSpPr txBox="1">
              <a:spLocks noChangeArrowheads="1"/>
            </p:cNvSpPr>
            <p:nvPr/>
          </p:nvSpPr>
          <p:spPr bwMode="auto">
            <a:xfrm>
              <a:off x="5142569" y="6226464"/>
              <a:ext cx="1766935" cy="35378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b</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）一个有向图</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504" y="158818"/>
            <a:ext cx="4032448"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zh-CN"/>
            </a:defPPr>
            <a:lvl1pPr>
              <a:lnSpc>
                <a:spcPct val="100000"/>
              </a:lnSpc>
              <a:defRPr sz="2800">
                <a:latin typeface="Consolas" pitchFamily="49" charset="0"/>
                <a:ea typeface="微软雅黑" pitchFamily="34" charset="-122"/>
                <a:cs typeface="Consolas" pitchFamily="49" charset="0"/>
              </a:defRPr>
            </a:lvl1pPr>
          </a:lstStyle>
          <a:p>
            <a:r>
              <a:rPr lang="en-US" altLang="zh-CN"/>
              <a:t>8.3.4 </a:t>
            </a:r>
            <a:r>
              <a:rPr lang="zh-CN" altLang="zh-CN"/>
              <a:t>非连通图的遍历</a:t>
            </a:r>
          </a:p>
        </p:txBody>
      </p:sp>
      <p:sp>
        <p:nvSpPr>
          <p:cNvPr id="6" name="TextBox 5"/>
          <p:cNvSpPr txBox="1"/>
          <p:nvPr/>
        </p:nvSpPr>
        <p:spPr>
          <a:xfrm>
            <a:off x="178776" y="1442901"/>
            <a:ext cx="8820472" cy="2649059"/>
          </a:xfrm>
          <a:prstGeom prst="rect">
            <a:avLst/>
          </a:prstGeom>
          <a:noFill/>
        </p:spPr>
        <p:txBody>
          <a:bodyPr wrap="square" rtlCol="0">
            <a:spAutoFit/>
          </a:bodyPr>
          <a:lstStyle/>
          <a:p>
            <a:pPr marL="342900" indent="-342900" algn="l">
              <a:lnSpc>
                <a:spcPct val="150000"/>
              </a:lnSpc>
              <a:spcBef>
                <a:spcPts val="600"/>
              </a:spcBef>
              <a:buBlip>
                <a:blip r:embed="rId2"/>
              </a:buBlip>
            </a:pPr>
            <a:r>
              <a:rPr lang="zh-CN" altLang="zh-CN" sz="2200" dirty="0">
                <a:solidFill>
                  <a:srgbClr val="FF0000"/>
                </a:solidFill>
                <a:latin typeface="Consolas" pitchFamily="49" charset="0"/>
                <a:ea typeface="仿宋" pitchFamily="49" charset="-122"/>
                <a:cs typeface="Consolas" pitchFamily="49" charset="0"/>
              </a:rPr>
              <a:t>连通图</a:t>
            </a:r>
            <a:r>
              <a:rPr lang="zh-CN" altLang="en-US" sz="2200" dirty="0">
                <a:solidFill>
                  <a:srgbClr val="0000FF"/>
                </a:solidFill>
                <a:latin typeface="Consolas" pitchFamily="49" charset="0"/>
                <a:ea typeface="仿宋" pitchFamily="49" charset="-122"/>
                <a:cs typeface="Consolas" pitchFamily="49" charset="0"/>
              </a:rPr>
              <a:t>：</a:t>
            </a:r>
            <a:r>
              <a:rPr lang="zh-CN" altLang="zh-CN" sz="2200" dirty="0">
                <a:solidFill>
                  <a:srgbClr val="FF0000"/>
                </a:solidFill>
                <a:latin typeface="Consolas" pitchFamily="49" charset="0"/>
                <a:ea typeface="仿宋" pitchFamily="49" charset="-122"/>
                <a:cs typeface="Consolas" pitchFamily="49" charset="0"/>
              </a:rPr>
              <a:t>一次遍历</a:t>
            </a:r>
            <a:r>
              <a:rPr lang="zh-CN" altLang="zh-CN" sz="2200" dirty="0">
                <a:solidFill>
                  <a:srgbClr val="0000FF"/>
                </a:solidFill>
                <a:latin typeface="Consolas" pitchFamily="49" charset="0"/>
                <a:ea typeface="仿宋" pitchFamily="49" charset="-122"/>
                <a:cs typeface="Consolas" pitchFamily="49" charset="0"/>
              </a:rPr>
              <a:t>能够访问到图中的所有顶点</a:t>
            </a:r>
            <a:r>
              <a:rPr lang="zh-CN" altLang="en-US" sz="2200" dirty="0">
                <a:solidFill>
                  <a:srgbClr val="0000FF"/>
                </a:solidFill>
                <a:latin typeface="Consolas" pitchFamily="49" charset="0"/>
                <a:ea typeface="仿宋" pitchFamily="49" charset="-122"/>
                <a:cs typeface="Consolas" pitchFamily="49" charset="0"/>
              </a:rPr>
              <a:t>。</a:t>
            </a:r>
            <a:endParaRPr lang="en-US" altLang="zh-CN" sz="22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600"/>
              </a:spcBef>
              <a:buBlip>
                <a:blip r:embed="rId2"/>
              </a:buBlip>
            </a:pPr>
            <a:r>
              <a:rPr lang="zh-CN" altLang="en-US" sz="2200" dirty="0">
                <a:solidFill>
                  <a:srgbClr val="FF0000"/>
                </a:solidFill>
                <a:latin typeface="Consolas" pitchFamily="49" charset="0"/>
                <a:ea typeface="仿宋" pitchFamily="49" charset="-122"/>
                <a:cs typeface="Consolas" pitchFamily="49" charset="0"/>
              </a:rPr>
              <a:t>非</a:t>
            </a:r>
            <a:r>
              <a:rPr lang="zh-CN" altLang="zh-CN" sz="2200" dirty="0">
                <a:solidFill>
                  <a:srgbClr val="FF0000"/>
                </a:solidFill>
                <a:latin typeface="Consolas" pitchFamily="49" charset="0"/>
                <a:ea typeface="仿宋" pitchFamily="49" charset="-122"/>
                <a:cs typeface="Consolas" pitchFamily="49" charset="0"/>
              </a:rPr>
              <a:t>连通图</a:t>
            </a:r>
            <a:r>
              <a:rPr lang="zh-CN" altLang="en-US" sz="2200" dirty="0">
                <a:solidFill>
                  <a:srgbClr val="0000FF"/>
                </a:solidFill>
                <a:latin typeface="Consolas" pitchFamily="49" charset="0"/>
                <a:ea typeface="仿宋" pitchFamily="49" charset="-122"/>
                <a:cs typeface="Consolas" pitchFamily="49" charset="0"/>
              </a:rPr>
              <a:t>：</a:t>
            </a:r>
            <a:r>
              <a:rPr lang="zh-CN" altLang="zh-CN" sz="2200" dirty="0">
                <a:solidFill>
                  <a:srgbClr val="0000FF"/>
                </a:solidFill>
                <a:latin typeface="Consolas" pitchFamily="49" charset="0"/>
                <a:ea typeface="仿宋" pitchFamily="49" charset="-122"/>
                <a:cs typeface="Consolas" pitchFamily="49" charset="0"/>
              </a:rPr>
              <a:t>一次遍历只能访问到起始点所在连通分量中的所有顶点，其他连通分量中的顶点是不可能访问到的。为此需要从其他</a:t>
            </a:r>
            <a:r>
              <a:rPr lang="zh-CN" altLang="zh-CN" sz="2200" dirty="0">
                <a:solidFill>
                  <a:srgbClr val="FF00FF"/>
                </a:solidFill>
                <a:latin typeface="Consolas" pitchFamily="49" charset="0"/>
                <a:ea typeface="仿宋" pitchFamily="49" charset="-122"/>
                <a:cs typeface="Consolas" pitchFamily="49" charset="0"/>
              </a:rPr>
              <a:t>每个连通分量中选择起始点，分别进行遍历</a:t>
            </a:r>
            <a:r>
              <a:rPr lang="zh-CN" altLang="zh-CN" sz="2200" dirty="0">
                <a:solidFill>
                  <a:srgbClr val="0000FF"/>
                </a:solidFill>
                <a:latin typeface="Consolas" pitchFamily="49" charset="0"/>
                <a:ea typeface="仿宋" pitchFamily="49" charset="-122"/>
                <a:cs typeface="Consolas" pitchFamily="49" charset="0"/>
              </a:rPr>
              <a:t>，才能够访问到图中的所有顶点。</a:t>
            </a:r>
            <a:endParaRPr lang="zh-CN" altLang="en-US" sz="2200" dirty="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395535" y="893964"/>
            <a:ext cx="1337769" cy="540212"/>
          </a:xfrm>
          <a:prstGeom prst="rect">
            <a:avLst/>
          </a:prstGeom>
          <a:noFill/>
        </p:spPr>
        <p:txBody>
          <a:bodyPr wrap="square" rtlCol="0">
            <a:spAutoFit/>
          </a:bodyPr>
          <a:lstStyle/>
          <a:p>
            <a:pPr algn="l">
              <a:lnSpc>
                <a:spcPct val="150000"/>
              </a:lnSpc>
              <a:spcBef>
                <a:spcPts val="0"/>
              </a:spcBef>
            </a:pPr>
            <a:r>
              <a:rPr lang="zh-CN" altLang="zh-CN" sz="2200" dirty="0">
                <a:solidFill>
                  <a:srgbClr val="FF00FF"/>
                </a:solidFill>
                <a:latin typeface="华文中宋" pitchFamily="2" charset="-122"/>
                <a:ea typeface="华文中宋" pitchFamily="2" charset="-122"/>
                <a:cs typeface="Consolas" pitchFamily="49" charset="0"/>
              </a:rPr>
              <a:t>无向图</a:t>
            </a:r>
            <a:endParaRPr lang="zh-CN" altLang="en-US" sz="2200" dirty="0">
              <a:solidFill>
                <a:srgbClr val="FF00FF"/>
              </a:solidFill>
              <a:latin typeface="华文中宋" pitchFamily="2" charset="-122"/>
              <a:ea typeface="华文中宋" pitchFamily="2" charset="-122"/>
              <a:cs typeface="Consolas" pitchFamily="49" charset="0"/>
            </a:endParaRPr>
          </a:p>
        </p:txBody>
      </p:sp>
      <p:grpSp>
        <p:nvGrpSpPr>
          <p:cNvPr id="45" name="组合 44"/>
          <p:cNvGrpSpPr/>
          <p:nvPr/>
        </p:nvGrpSpPr>
        <p:grpSpPr>
          <a:xfrm>
            <a:off x="2294558" y="3895048"/>
            <a:ext cx="2848946" cy="1605654"/>
            <a:chOff x="2294558" y="3895048"/>
            <a:chExt cx="2848946" cy="1605654"/>
          </a:xfrm>
        </p:grpSpPr>
        <p:sp>
          <p:nvSpPr>
            <p:cNvPr id="16" name="Freeform 20"/>
            <p:cNvSpPr>
              <a:spLocks/>
            </p:cNvSpPr>
            <p:nvPr/>
          </p:nvSpPr>
          <p:spPr bwMode="auto">
            <a:xfrm>
              <a:off x="2562470" y="4795395"/>
              <a:ext cx="531538" cy="468316"/>
            </a:xfrm>
            <a:custGeom>
              <a:avLst/>
              <a:gdLst/>
              <a:ahLst/>
              <a:cxnLst>
                <a:cxn ang="0">
                  <a:pos x="0" y="0"/>
                </a:cxn>
                <a:cxn ang="0">
                  <a:pos x="495" y="412"/>
                </a:cxn>
              </a:cxnLst>
              <a:rect l="0" t="0" r="r" b="b"/>
              <a:pathLst>
                <a:path w="495" h="412">
                  <a:moveTo>
                    <a:pt x="0" y="0"/>
                  </a:moveTo>
                  <a:lnTo>
                    <a:pt x="495" y="41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9" name="Freeform 17"/>
            <p:cNvSpPr>
              <a:spLocks/>
            </p:cNvSpPr>
            <p:nvPr/>
          </p:nvSpPr>
          <p:spPr bwMode="auto">
            <a:xfrm>
              <a:off x="2514245" y="4122970"/>
              <a:ext cx="603338" cy="493262"/>
            </a:xfrm>
            <a:custGeom>
              <a:avLst/>
              <a:gdLst/>
              <a:ahLst/>
              <a:cxnLst>
                <a:cxn ang="0">
                  <a:pos x="562" y="0"/>
                </a:cxn>
                <a:cxn ang="0">
                  <a:pos x="0" y="435"/>
                </a:cxn>
              </a:cxnLst>
              <a:rect l="0" t="0" r="r" b="b"/>
              <a:pathLst>
                <a:path w="562" h="435">
                  <a:moveTo>
                    <a:pt x="562" y="0"/>
                  </a:moveTo>
                  <a:lnTo>
                    <a:pt x="0" y="43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2" name="Oval 14"/>
            <p:cNvSpPr>
              <a:spLocks noChangeArrowheads="1"/>
            </p:cNvSpPr>
            <p:nvPr/>
          </p:nvSpPr>
          <p:spPr bwMode="auto">
            <a:xfrm>
              <a:off x="3066144" y="3895048"/>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3" name="Oval 13"/>
            <p:cNvSpPr>
              <a:spLocks noChangeArrowheads="1"/>
            </p:cNvSpPr>
            <p:nvPr/>
          </p:nvSpPr>
          <p:spPr bwMode="auto">
            <a:xfrm>
              <a:off x="3066144" y="4490365"/>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24" name="Oval 12"/>
            <p:cNvSpPr>
              <a:spLocks noChangeArrowheads="1"/>
            </p:cNvSpPr>
            <p:nvPr/>
          </p:nvSpPr>
          <p:spPr bwMode="auto">
            <a:xfrm>
              <a:off x="4034520" y="4660456"/>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5</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5" name="Oval 11"/>
            <p:cNvSpPr>
              <a:spLocks noChangeArrowheads="1"/>
            </p:cNvSpPr>
            <p:nvPr/>
          </p:nvSpPr>
          <p:spPr bwMode="auto">
            <a:xfrm>
              <a:off x="2294558" y="4490365"/>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26" name="Oval 10"/>
            <p:cNvSpPr>
              <a:spLocks noChangeArrowheads="1"/>
            </p:cNvSpPr>
            <p:nvPr/>
          </p:nvSpPr>
          <p:spPr bwMode="auto">
            <a:xfrm>
              <a:off x="3065072" y="5146914"/>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cxnSp>
          <p:nvCxnSpPr>
            <p:cNvPr id="36" name="直接连接符 35"/>
            <p:cNvCxnSpPr>
              <a:stCxn id="25" idx="6"/>
              <a:endCxn id="23" idx="2"/>
            </p:cNvCxnSpPr>
            <p:nvPr/>
          </p:nvCxnSpPr>
          <p:spPr>
            <a:xfrm>
              <a:off x="2597835" y="4667259"/>
              <a:ext cx="468309" cy="0"/>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8" name="直接连接符 37"/>
            <p:cNvCxnSpPr>
              <a:stCxn id="22" idx="4"/>
              <a:endCxn id="23" idx="0"/>
            </p:cNvCxnSpPr>
            <p:nvPr/>
          </p:nvCxnSpPr>
          <p:spPr>
            <a:xfrm rot="5400000">
              <a:off x="3096483" y="4369600"/>
              <a:ext cx="241529" cy="0"/>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39" name="Oval 12"/>
            <p:cNvSpPr>
              <a:spLocks noChangeArrowheads="1"/>
            </p:cNvSpPr>
            <p:nvPr/>
          </p:nvSpPr>
          <p:spPr bwMode="auto">
            <a:xfrm>
              <a:off x="4840227" y="4660456"/>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6</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0" name="Oval 12"/>
            <p:cNvSpPr>
              <a:spLocks noChangeArrowheads="1"/>
            </p:cNvSpPr>
            <p:nvPr/>
          </p:nvSpPr>
          <p:spPr bwMode="auto">
            <a:xfrm>
              <a:off x="4394074" y="4044729"/>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cxnSp>
          <p:nvCxnSpPr>
            <p:cNvPr id="42" name="直接连接符 41"/>
            <p:cNvCxnSpPr>
              <a:stCxn id="40" idx="3"/>
              <a:endCxn id="24" idx="7"/>
            </p:cNvCxnSpPr>
            <p:nvPr/>
          </p:nvCxnSpPr>
          <p:spPr>
            <a:xfrm rot="5400000">
              <a:off x="4183156" y="4456934"/>
              <a:ext cx="365561" cy="145105"/>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44" name="直接连接符 43"/>
            <p:cNvCxnSpPr>
              <a:stCxn id="24" idx="6"/>
              <a:endCxn id="39" idx="2"/>
            </p:cNvCxnSpPr>
            <p:nvPr/>
          </p:nvCxnSpPr>
          <p:spPr>
            <a:xfrm>
              <a:off x="4337797" y="4837350"/>
              <a:ext cx="502430" cy="0"/>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8802" y="967435"/>
            <a:ext cx="8857694" cy="2141227"/>
          </a:xfrm>
          <a:prstGeom prst="rect">
            <a:avLst/>
          </a:prstGeom>
          <a:noFill/>
        </p:spPr>
        <p:txBody>
          <a:bodyPr wrap="square" rtlCol="0">
            <a:spAutoFit/>
          </a:bodyPr>
          <a:lstStyle/>
          <a:p>
            <a:pPr marL="342900" indent="-342900" algn="l">
              <a:lnSpc>
                <a:spcPct val="150000"/>
              </a:lnSpc>
              <a:spcBef>
                <a:spcPts val="600"/>
              </a:spcBef>
              <a:buBlip>
                <a:blip r:embed="rId2"/>
              </a:buBlip>
            </a:pPr>
            <a:r>
              <a:rPr lang="zh-CN" altLang="zh-CN" sz="2200" dirty="0">
                <a:solidFill>
                  <a:srgbClr val="0000FF"/>
                </a:solidFill>
                <a:latin typeface="Consolas" pitchFamily="49" charset="0"/>
                <a:ea typeface="仿宋" pitchFamily="49" charset="-122"/>
                <a:cs typeface="Consolas" pitchFamily="49" charset="0"/>
              </a:rPr>
              <a:t>有向图，若从起始点到图中的其他每个顶点都有路径，则能够访问到图中的所有顶点</a:t>
            </a:r>
            <a:r>
              <a:rPr lang="zh-CN" altLang="en-US" sz="2200" dirty="0">
                <a:solidFill>
                  <a:srgbClr val="0000FF"/>
                </a:solidFill>
                <a:latin typeface="Consolas" pitchFamily="49" charset="0"/>
                <a:ea typeface="仿宋" pitchFamily="49" charset="-122"/>
                <a:cs typeface="Consolas" pitchFamily="49" charset="0"/>
              </a:rPr>
              <a:t>。</a:t>
            </a:r>
            <a:endParaRPr lang="en-US" altLang="zh-CN" sz="22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600"/>
              </a:spcBef>
              <a:buBlip>
                <a:blip r:embed="rId2"/>
              </a:buBlip>
            </a:pPr>
            <a:r>
              <a:rPr lang="zh-CN" altLang="zh-CN" sz="2200" dirty="0">
                <a:solidFill>
                  <a:srgbClr val="0000FF"/>
                </a:solidFill>
                <a:latin typeface="Consolas" pitchFamily="49" charset="0"/>
                <a:ea typeface="仿宋" pitchFamily="49" charset="-122"/>
                <a:cs typeface="Consolas" pitchFamily="49" charset="0"/>
              </a:rPr>
              <a:t>否则不能访问到所有顶点，为此同样需要再选起始点，继续进行遍历，直到图中的所有顶点都被访问过为止。</a:t>
            </a:r>
          </a:p>
        </p:txBody>
      </p:sp>
      <p:sp>
        <p:nvSpPr>
          <p:cNvPr id="5" name="TextBox 4"/>
          <p:cNvSpPr txBox="1"/>
          <p:nvPr/>
        </p:nvSpPr>
        <p:spPr>
          <a:xfrm>
            <a:off x="539552" y="260648"/>
            <a:ext cx="1214446" cy="540212"/>
          </a:xfrm>
          <a:prstGeom prst="rect">
            <a:avLst/>
          </a:prstGeom>
          <a:noFill/>
        </p:spPr>
        <p:txBody>
          <a:bodyPr wrap="square" rtlCol="0">
            <a:spAutoFit/>
          </a:bodyPr>
          <a:lstStyle/>
          <a:p>
            <a:pPr algn="l">
              <a:lnSpc>
                <a:spcPct val="150000"/>
              </a:lnSpc>
              <a:spcBef>
                <a:spcPts val="0"/>
              </a:spcBef>
            </a:pPr>
            <a:r>
              <a:rPr lang="zh-CN" altLang="en-US" sz="2200" dirty="0">
                <a:solidFill>
                  <a:srgbClr val="FF00FF"/>
                </a:solidFill>
                <a:latin typeface="华文中宋" pitchFamily="2" charset="-122"/>
                <a:ea typeface="华文中宋" pitchFamily="2" charset="-122"/>
                <a:cs typeface="Consolas" pitchFamily="49" charset="0"/>
              </a:rPr>
              <a:t>有</a:t>
            </a:r>
            <a:r>
              <a:rPr lang="zh-CN" altLang="zh-CN" sz="2200" dirty="0">
                <a:solidFill>
                  <a:srgbClr val="FF00FF"/>
                </a:solidFill>
                <a:latin typeface="华文中宋" pitchFamily="2" charset="-122"/>
                <a:ea typeface="华文中宋" pitchFamily="2" charset="-122"/>
                <a:cs typeface="Consolas" pitchFamily="49" charset="0"/>
              </a:rPr>
              <a:t>向图</a:t>
            </a:r>
            <a:endParaRPr lang="zh-CN" altLang="en-US" sz="2200" dirty="0">
              <a:solidFill>
                <a:srgbClr val="FF00FF"/>
              </a:solidFill>
              <a:latin typeface="华文中宋" pitchFamily="2" charset="-122"/>
              <a:ea typeface="华文中宋" pitchFamily="2" charset="-122"/>
              <a:cs typeface="Consolas" pitchFamily="49" charset="0"/>
            </a:endParaRPr>
          </a:p>
        </p:txBody>
      </p:sp>
      <p:grpSp>
        <p:nvGrpSpPr>
          <p:cNvPr id="44" name="组合 43"/>
          <p:cNvGrpSpPr/>
          <p:nvPr/>
        </p:nvGrpSpPr>
        <p:grpSpPr>
          <a:xfrm>
            <a:off x="3320835" y="3212976"/>
            <a:ext cx="2573627" cy="1627198"/>
            <a:chOff x="2069811" y="3444875"/>
            <a:chExt cx="2573627" cy="1627198"/>
          </a:xfrm>
        </p:grpSpPr>
        <p:sp>
          <p:nvSpPr>
            <p:cNvPr id="7" name="Line 27"/>
            <p:cNvSpPr>
              <a:spLocks noChangeShapeType="1"/>
            </p:cNvSpPr>
            <p:nvPr/>
          </p:nvSpPr>
          <p:spPr bwMode="auto">
            <a:xfrm>
              <a:off x="2939989" y="3660323"/>
              <a:ext cx="11788" cy="393477"/>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8" name="Line 26"/>
            <p:cNvSpPr>
              <a:spLocks noChangeShapeType="1"/>
            </p:cNvSpPr>
            <p:nvPr/>
          </p:nvSpPr>
          <p:spPr bwMode="auto">
            <a:xfrm flipV="1">
              <a:off x="2957135" y="4400784"/>
              <a:ext cx="1071" cy="35265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9" name="Freeform 25"/>
            <p:cNvSpPr>
              <a:spLocks/>
            </p:cNvSpPr>
            <p:nvPr/>
          </p:nvSpPr>
          <p:spPr bwMode="auto">
            <a:xfrm>
              <a:off x="3108238" y="4251103"/>
              <a:ext cx="465095" cy="1134"/>
            </a:xfrm>
            <a:custGeom>
              <a:avLst/>
              <a:gdLst/>
              <a:ahLst/>
              <a:cxnLst>
                <a:cxn ang="0">
                  <a:pos x="434" y="0"/>
                </a:cxn>
                <a:cxn ang="0">
                  <a:pos x="0" y="22"/>
                </a:cxn>
              </a:cxnLst>
              <a:rect l="0" t="0" r="r" b="b"/>
              <a:pathLst>
                <a:path w="434" h="22">
                  <a:moveTo>
                    <a:pt x="434" y="0"/>
                  </a:moveTo>
                  <a:lnTo>
                    <a:pt x="0" y="2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6" name="Oval 8"/>
            <p:cNvSpPr>
              <a:spLocks noChangeArrowheads="1"/>
            </p:cNvSpPr>
            <p:nvPr/>
          </p:nvSpPr>
          <p:spPr bwMode="auto">
            <a:xfrm>
              <a:off x="2802819" y="3444875"/>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7" name="Oval 7"/>
            <p:cNvSpPr>
              <a:spLocks noChangeArrowheads="1"/>
            </p:cNvSpPr>
            <p:nvPr/>
          </p:nvSpPr>
          <p:spPr bwMode="auto">
            <a:xfrm>
              <a:off x="2802819" y="4061736"/>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28" name="Oval 6"/>
            <p:cNvSpPr>
              <a:spLocks noChangeArrowheads="1"/>
            </p:cNvSpPr>
            <p:nvPr/>
          </p:nvSpPr>
          <p:spPr bwMode="auto">
            <a:xfrm>
              <a:off x="3575476" y="4061736"/>
              <a:ext cx="303277" cy="353788"/>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29" name="Oval 5"/>
            <p:cNvSpPr>
              <a:spLocks noChangeArrowheads="1"/>
            </p:cNvSpPr>
            <p:nvPr/>
          </p:nvSpPr>
          <p:spPr bwMode="auto">
            <a:xfrm>
              <a:off x="2069811" y="4061736"/>
              <a:ext cx="303277" cy="353788"/>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30" name="Oval 4"/>
            <p:cNvSpPr>
              <a:spLocks noChangeArrowheads="1"/>
            </p:cNvSpPr>
            <p:nvPr/>
          </p:nvSpPr>
          <p:spPr bwMode="auto">
            <a:xfrm>
              <a:off x="2801747" y="4718285"/>
              <a:ext cx="304348"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cxnSp>
          <p:nvCxnSpPr>
            <p:cNvPr id="34" name="直接箭头连接符 33"/>
            <p:cNvCxnSpPr>
              <a:stCxn id="29" idx="7"/>
              <a:endCxn id="26" idx="2"/>
            </p:cNvCxnSpPr>
            <p:nvPr/>
          </p:nvCxnSpPr>
          <p:spPr>
            <a:xfrm rot="5400000" flipH="1" flipV="1">
              <a:off x="2319857" y="3630586"/>
              <a:ext cx="491778" cy="47414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7" name="Oval 6"/>
            <p:cNvSpPr>
              <a:spLocks noChangeArrowheads="1"/>
            </p:cNvSpPr>
            <p:nvPr/>
          </p:nvSpPr>
          <p:spPr bwMode="auto">
            <a:xfrm>
              <a:off x="4340161" y="4071942"/>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5</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cxnSp>
          <p:nvCxnSpPr>
            <p:cNvPr id="39" name="直接箭头连接符 38"/>
            <p:cNvCxnSpPr>
              <a:stCxn id="28" idx="6"/>
              <a:endCxn id="37" idx="2"/>
            </p:cNvCxnSpPr>
            <p:nvPr/>
          </p:nvCxnSpPr>
          <p:spPr>
            <a:xfrm>
              <a:off x="3878753" y="4238630"/>
              <a:ext cx="461408" cy="1020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41" name="直接箭头连接符 40"/>
            <p:cNvCxnSpPr>
              <a:stCxn id="28" idx="3"/>
              <a:endCxn id="30" idx="6"/>
            </p:cNvCxnSpPr>
            <p:nvPr/>
          </p:nvCxnSpPr>
          <p:spPr>
            <a:xfrm rot="5400000">
              <a:off x="3097260" y="4372549"/>
              <a:ext cx="531466" cy="51379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43" name="直接箭头连接符 42"/>
            <p:cNvCxnSpPr>
              <a:stCxn id="29" idx="5"/>
              <a:endCxn id="30" idx="2"/>
            </p:cNvCxnSpPr>
            <p:nvPr/>
          </p:nvCxnSpPr>
          <p:spPr>
            <a:xfrm rot="16200000" flipH="1">
              <a:off x="2299477" y="4392909"/>
              <a:ext cx="531466" cy="473073"/>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9" name="Rectangle 3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3" name="TextBox 32"/>
          <p:cNvSpPr txBox="1"/>
          <p:nvPr/>
        </p:nvSpPr>
        <p:spPr>
          <a:xfrm>
            <a:off x="571472" y="692696"/>
            <a:ext cx="8393016" cy="2645303"/>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ct val="100000"/>
              </a:lnSpc>
            </a:pPr>
            <a:r>
              <a:rPr lang="en-US" altLang="zh-CN" sz="1800" dirty="0">
                <a:solidFill>
                  <a:srgbClr val="0000FF"/>
                </a:solidFill>
                <a:latin typeface="Consolas" pitchFamily="49" charset="0"/>
                <a:ea typeface="仿宋" pitchFamily="49" charset="-122"/>
                <a:cs typeface="Consolas" pitchFamily="49" charset="0"/>
              </a:rPr>
              <a:t>public static void </a:t>
            </a:r>
            <a:r>
              <a:rPr lang="en-US" altLang="zh-CN" sz="1800" dirty="0">
                <a:solidFill>
                  <a:srgbClr val="FF0000"/>
                </a:solidFill>
                <a:latin typeface="Consolas" pitchFamily="49" charset="0"/>
                <a:ea typeface="仿宋" pitchFamily="49" charset="-122"/>
                <a:cs typeface="Consolas" pitchFamily="49" charset="0"/>
              </a:rPr>
              <a:t>DFSA</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AdjGraphClass</a:t>
            </a:r>
            <a:r>
              <a:rPr lang="en-US" altLang="zh-CN" sz="1800" dirty="0">
                <a:solidFill>
                  <a:srgbClr val="0000FF"/>
                </a:solidFill>
                <a:latin typeface="Consolas" pitchFamily="49" charset="0"/>
                <a:ea typeface="仿宋" pitchFamily="49" charset="-122"/>
                <a:cs typeface="Consolas" pitchFamily="49" charset="0"/>
              </a:rPr>
              <a:t> G)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非连通图的</a:t>
            </a:r>
            <a:r>
              <a:rPr lang="en-US" altLang="zh-CN" sz="1800" dirty="0">
                <a:solidFill>
                  <a:srgbClr val="00B0F0"/>
                </a:solidFill>
                <a:latin typeface="Consolas" pitchFamily="49" charset="0"/>
                <a:ea typeface="仿宋" pitchFamily="49" charset="-122"/>
                <a:cs typeface="Consolas" pitchFamily="49" charset="0"/>
              </a:rPr>
              <a:t>DFS</a:t>
            </a:r>
            <a:endParaRPr lang="zh-CN" altLang="zh-CN" sz="1800" dirty="0">
              <a:solidFill>
                <a:srgbClr val="00B0F0"/>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Arrays.fill</a:t>
            </a:r>
            <a:r>
              <a:rPr lang="en-US" altLang="zh-CN" sz="1800" dirty="0">
                <a:solidFill>
                  <a:srgbClr val="0000FF"/>
                </a:solidFill>
                <a:latin typeface="Consolas" pitchFamily="49" charset="0"/>
                <a:ea typeface="仿宋" pitchFamily="49" charset="-122"/>
                <a:cs typeface="Consolas" pitchFamily="49" charset="0"/>
              </a:rPr>
              <a:t>(visited,0);		</a:t>
            </a:r>
            <a:r>
              <a:rPr lang="en-US" altLang="zh-CN" sz="1800" dirty="0">
                <a:solidFill>
                  <a:srgbClr val="00B0F0"/>
                </a:solidFill>
                <a:latin typeface="Consolas" pitchFamily="49" charset="0"/>
                <a:ea typeface="仿宋" pitchFamily="49" charset="-122"/>
                <a:cs typeface="Consolas" pitchFamily="49" charset="0"/>
              </a:rPr>
              <a:t>//visited</a:t>
            </a:r>
            <a:r>
              <a:rPr lang="zh-CN" altLang="zh-CN" sz="1800" dirty="0">
                <a:solidFill>
                  <a:srgbClr val="00B0F0"/>
                </a:solidFill>
                <a:latin typeface="Consolas" pitchFamily="49" charset="0"/>
                <a:ea typeface="仿宋" pitchFamily="49" charset="-122"/>
                <a:cs typeface="Consolas" pitchFamily="49" charset="0"/>
              </a:rPr>
              <a:t>数组元素均置为</a:t>
            </a:r>
            <a:r>
              <a:rPr lang="en-US" altLang="zh-CN" sz="1800" dirty="0">
                <a:solidFill>
                  <a:srgbClr val="00B0F0"/>
                </a:solidFill>
                <a:latin typeface="Consolas" pitchFamily="49" charset="0"/>
                <a:ea typeface="仿宋" pitchFamily="49" charset="-122"/>
                <a:cs typeface="Consolas" pitchFamily="49" charset="0"/>
              </a:rPr>
              <a:t>0</a:t>
            </a:r>
            <a:endParaRPr lang="zh-CN" altLang="zh-CN" sz="1800" dirty="0">
              <a:solidFill>
                <a:srgbClr val="00B0F0"/>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for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=0;i&lt;</a:t>
            </a:r>
            <a:r>
              <a:rPr lang="en-US" altLang="zh-CN" sz="1800" dirty="0" err="1">
                <a:solidFill>
                  <a:srgbClr val="0000FF"/>
                </a:solidFill>
                <a:latin typeface="Consolas" pitchFamily="49" charset="0"/>
                <a:ea typeface="仿宋" pitchFamily="49" charset="-122"/>
                <a:cs typeface="Consolas" pitchFamily="49" charset="0"/>
              </a:rPr>
              <a:t>G.n;i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if (visited[</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FF0000"/>
                </a:solidFill>
                <a:latin typeface="Consolas" pitchFamily="49" charset="0"/>
                <a:ea typeface="仿宋" pitchFamily="49" charset="-122"/>
                <a:cs typeface="Consolas" pitchFamily="49" charset="0"/>
              </a:rPr>
              <a:t>           DFS(</a:t>
            </a:r>
            <a:r>
              <a:rPr lang="en-US" altLang="zh-CN" sz="1800" dirty="0" err="1">
                <a:solidFill>
                  <a:srgbClr val="FF0000"/>
                </a:solidFill>
                <a:latin typeface="Consolas" pitchFamily="49" charset="0"/>
                <a:ea typeface="仿宋" pitchFamily="49" charset="-122"/>
                <a:cs typeface="Consolas" pitchFamily="49" charset="0"/>
              </a:rPr>
              <a:t>G,i</a:t>
            </a:r>
            <a:r>
              <a:rPr lang="en-US" altLang="zh-CN" sz="1800" dirty="0">
                <a:solidFill>
                  <a:srgbClr val="FF00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从顶点</a:t>
            </a:r>
            <a:r>
              <a:rPr lang="en-US" altLang="zh-CN" sz="1800" dirty="0" err="1">
                <a:solidFill>
                  <a:srgbClr val="00B0F0"/>
                </a:solidFill>
                <a:latin typeface="Consolas" pitchFamily="49" charset="0"/>
                <a:ea typeface="仿宋" pitchFamily="49" charset="-122"/>
                <a:cs typeface="Consolas" pitchFamily="49" charset="0"/>
              </a:rPr>
              <a:t>i</a:t>
            </a:r>
            <a:r>
              <a:rPr lang="zh-CN" altLang="zh-CN" sz="1800" dirty="0">
                <a:solidFill>
                  <a:srgbClr val="00B0F0"/>
                </a:solidFill>
                <a:latin typeface="Consolas" pitchFamily="49" charset="0"/>
                <a:ea typeface="仿宋" pitchFamily="49" charset="-122"/>
                <a:cs typeface="Consolas" pitchFamily="49" charset="0"/>
              </a:rPr>
              <a:t>出发深度优先遍历</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34" name="TextBox 33"/>
          <p:cNvSpPr txBox="1"/>
          <p:nvPr/>
        </p:nvSpPr>
        <p:spPr>
          <a:xfrm>
            <a:off x="785786" y="178011"/>
            <a:ext cx="7286676" cy="400110"/>
          </a:xfrm>
          <a:prstGeom prst="rect">
            <a:avLst/>
          </a:prstGeom>
          <a:noFill/>
        </p:spPr>
        <p:txBody>
          <a:bodyPr wrap="square" rtlCol="0">
            <a:spAutoFit/>
          </a:bodyPr>
          <a:lstStyle/>
          <a:p>
            <a:pPr algn="l">
              <a:lnSpc>
                <a:spcPct val="100000"/>
              </a:lnSpc>
              <a:spcBef>
                <a:spcPts val="0"/>
              </a:spcBef>
            </a:pPr>
            <a:r>
              <a:rPr lang="zh-CN" altLang="zh-CN" sz="2000" dirty="0">
                <a:solidFill>
                  <a:srgbClr val="0000FF"/>
                </a:solidFill>
                <a:latin typeface="Consolas" pitchFamily="49" charset="0"/>
                <a:ea typeface="楷体" pitchFamily="49" charset="-122"/>
                <a:cs typeface="Consolas" pitchFamily="49" charset="0"/>
              </a:rPr>
              <a:t>非连通图采用</a:t>
            </a:r>
            <a:r>
              <a:rPr lang="zh-CN" altLang="zh-CN" sz="2000" dirty="0">
                <a:solidFill>
                  <a:srgbClr val="FF0000"/>
                </a:solidFill>
                <a:latin typeface="Consolas" pitchFamily="49" charset="0"/>
                <a:ea typeface="楷体" pitchFamily="49" charset="-122"/>
                <a:cs typeface="Consolas" pitchFamily="49" charset="0"/>
              </a:rPr>
              <a:t>邻接表</a:t>
            </a:r>
            <a:r>
              <a:rPr lang="zh-CN" altLang="zh-CN" sz="2000" dirty="0">
                <a:solidFill>
                  <a:srgbClr val="0000FF"/>
                </a:solidFill>
                <a:latin typeface="Consolas" pitchFamily="49" charset="0"/>
                <a:ea typeface="楷体" pitchFamily="49" charset="-122"/>
                <a:cs typeface="Consolas" pitchFamily="49" charset="0"/>
              </a:rPr>
              <a:t>存储结构，其</a:t>
            </a:r>
            <a:r>
              <a:rPr lang="zh-CN" altLang="zh-CN" sz="2000" dirty="0">
                <a:solidFill>
                  <a:srgbClr val="FF0000"/>
                </a:solidFill>
                <a:latin typeface="Consolas" pitchFamily="49" charset="0"/>
                <a:ea typeface="楷体" pitchFamily="49" charset="-122"/>
                <a:cs typeface="Consolas" pitchFamily="49" charset="0"/>
              </a:rPr>
              <a:t>深度优先</a:t>
            </a:r>
            <a:r>
              <a:rPr lang="zh-CN" altLang="zh-CN" sz="2000" dirty="0">
                <a:solidFill>
                  <a:srgbClr val="0000FF"/>
                </a:solidFill>
                <a:latin typeface="Consolas" pitchFamily="49" charset="0"/>
                <a:ea typeface="楷体" pitchFamily="49" charset="-122"/>
                <a:cs typeface="Consolas" pitchFamily="49" charset="0"/>
              </a:rPr>
              <a:t>遍历算法如下：</a:t>
            </a:r>
          </a:p>
        </p:txBody>
      </p:sp>
      <p:sp>
        <p:nvSpPr>
          <p:cNvPr id="5" name="TextBox 32">
            <a:extLst>
              <a:ext uri="{FF2B5EF4-FFF2-40B4-BE49-F238E27FC236}">
                <a16:creationId xmlns:a16="http://schemas.microsoft.com/office/drawing/2014/main" id="{EF300AF8-5C9B-4BEE-B28B-5FB4D8E69F45}"/>
              </a:ext>
            </a:extLst>
          </p:cNvPr>
          <p:cNvSpPr txBox="1"/>
          <p:nvPr/>
        </p:nvSpPr>
        <p:spPr>
          <a:xfrm>
            <a:off x="539552" y="4086629"/>
            <a:ext cx="8424936" cy="2645303"/>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ct val="100000"/>
              </a:lnSpc>
            </a:pPr>
            <a:r>
              <a:rPr lang="en-US" altLang="zh-CN" sz="1800">
                <a:solidFill>
                  <a:srgbClr val="0000FF"/>
                </a:solidFill>
                <a:latin typeface="Consolas" pitchFamily="49" charset="0"/>
                <a:ea typeface="仿宋" pitchFamily="49" charset="-122"/>
                <a:cs typeface="Consolas" pitchFamily="49" charset="0"/>
              </a:rPr>
              <a:t>public static void </a:t>
            </a:r>
            <a:r>
              <a:rPr lang="en-US" altLang="zh-CN" sz="1800">
                <a:solidFill>
                  <a:srgbClr val="FF0000"/>
                </a:solidFill>
                <a:latin typeface="Consolas" pitchFamily="49" charset="0"/>
                <a:ea typeface="仿宋" pitchFamily="49" charset="-122"/>
                <a:cs typeface="Consolas" pitchFamily="49" charset="0"/>
              </a:rPr>
              <a:t>BFSA</a:t>
            </a:r>
            <a:r>
              <a:rPr lang="en-US" altLang="zh-CN" sz="1800">
                <a:solidFill>
                  <a:srgbClr val="0000FF"/>
                </a:solidFill>
                <a:latin typeface="Consolas" pitchFamily="49" charset="0"/>
                <a:ea typeface="仿宋" pitchFamily="49" charset="-122"/>
                <a:cs typeface="Consolas" pitchFamily="49" charset="0"/>
              </a:rPr>
              <a:t>(AdjGraphClass G)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非连通图的</a:t>
            </a:r>
            <a:r>
              <a:rPr lang="en-US" altLang="zh-CN" sz="1800">
                <a:solidFill>
                  <a:srgbClr val="00B0F0"/>
                </a:solidFill>
                <a:latin typeface="Consolas" pitchFamily="49" charset="0"/>
                <a:ea typeface="仿宋" pitchFamily="49" charset="-122"/>
                <a:cs typeface="Consolas" pitchFamily="49" charset="0"/>
              </a:rPr>
              <a:t>BFS</a:t>
            </a:r>
            <a:endParaRPr lang="zh-CN" altLang="zh-CN" sz="1800">
              <a:solidFill>
                <a:srgbClr val="00B0F0"/>
              </a:solidFill>
              <a:latin typeface="Consolas" pitchFamily="49" charset="0"/>
              <a:ea typeface="仿宋" pitchFamily="49" charset="-122"/>
              <a:cs typeface="Consolas" pitchFamily="49" charset="0"/>
            </a:endParaRPr>
          </a:p>
          <a:p>
            <a:pPr algn="l">
              <a:lnSpc>
                <a:spcPct val="100000"/>
              </a:lnSpc>
            </a:pPr>
            <a:r>
              <a:rPr lang="en-US" altLang="zh-CN" sz="1800">
                <a:solidFill>
                  <a:srgbClr val="0000FF"/>
                </a:solidFill>
                <a:latin typeface="Consolas" pitchFamily="49" charset="0"/>
                <a:ea typeface="仿宋" pitchFamily="49" charset="-122"/>
                <a:cs typeface="Consolas" pitchFamily="49" charset="0"/>
              </a:rPr>
              <a:t>{   Arrays.fill(visited,0);		</a:t>
            </a:r>
            <a:r>
              <a:rPr lang="en-US" altLang="zh-CN" sz="1800">
                <a:solidFill>
                  <a:srgbClr val="00B0F0"/>
                </a:solidFill>
                <a:latin typeface="Consolas" pitchFamily="49" charset="0"/>
                <a:ea typeface="仿宋" pitchFamily="49" charset="-122"/>
                <a:cs typeface="Consolas" pitchFamily="49" charset="0"/>
              </a:rPr>
              <a:t>//visited</a:t>
            </a:r>
            <a:r>
              <a:rPr lang="zh-CN" altLang="zh-CN" sz="1800">
                <a:solidFill>
                  <a:srgbClr val="00B0F0"/>
                </a:solidFill>
                <a:latin typeface="Consolas" pitchFamily="49" charset="0"/>
                <a:ea typeface="仿宋" pitchFamily="49" charset="-122"/>
                <a:cs typeface="Consolas" pitchFamily="49" charset="0"/>
              </a:rPr>
              <a:t>数组元素均置为</a:t>
            </a:r>
            <a:r>
              <a:rPr lang="en-US" altLang="zh-CN" sz="1800">
                <a:solidFill>
                  <a:srgbClr val="00B0F0"/>
                </a:solidFill>
                <a:latin typeface="Consolas" pitchFamily="49" charset="0"/>
                <a:ea typeface="仿宋" pitchFamily="49" charset="-122"/>
                <a:cs typeface="Consolas" pitchFamily="49" charset="0"/>
              </a:rPr>
              <a:t>0</a:t>
            </a:r>
            <a:endParaRPr lang="zh-CN" altLang="zh-CN" sz="1800">
              <a:solidFill>
                <a:srgbClr val="00B0F0"/>
              </a:solidFill>
              <a:latin typeface="Consolas" pitchFamily="49" charset="0"/>
              <a:ea typeface="仿宋" pitchFamily="49" charset="-122"/>
              <a:cs typeface="Consolas" pitchFamily="49" charset="0"/>
            </a:endParaRPr>
          </a:p>
          <a:p>
            <a:pPr algn="l">
              <a:lnSpc>
                <a:spcPct val="100000"/>
              </a:lnSpc>
            </a:pPr>
            <a:r>
              <a:rPr lang="en-US" altLang="zh-CN" sz="1800">
                <a:solidFill>
                  <a:srgbClr val="0000FF"/>
                </a:solidFill>
                <a:latin typeface="Consolas" pitchFamily="49" charset="0"/>
                <a:ea typeface="仿宋" pitchFamily="49" charset="-122"/>
                <a:cs typeface="Consolas" pitchFamily="49" charset="0"/>
              </a:rPr>
              <a:t>    for (int i=0;i&lt;G.n;i++)</a:t>
            </a:r>
            <a:endParaRPr lang="zh-CN" altLang="zh-CN" sz="180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a:solidFill>
                  <a:srgbClr val="0000FF"/>
                </a:solidFill>
                <a:latin typeface="Consolas" pitchFamily="49" charset="0"/>
                <a:ea typeface="仿宋" pitchFamily="49" charset="-122"/>
                <a:cs typeface="Consolas" pitchFamily="49" charset="0"/>
              </a:rPr>
              <a:t>       if (visited[i]==0)</a:t>
            </a:r>
            <a:endParaRPr lang="zh-CN" altLang="zh-CN" sz="180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BFS(G,i);</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从顶点</a:t>
            </a:r>
            <a:r>
              <a:rPr lang="en-US" altLang="zh-CN" sz="1800">
                <a:solidFill>
                  <a:srgbClr val="00B0F0"/>
                </a:solidFill>
                <a:latin typeface="Consolas" pitchFamily="49" charset="0"/>
                <a:ea typeface="仿宋" pitchFamily="49" charset="-122"/>
                <a:cs typeface="Consolas" pitchFamily="49" charset="0"/>
              </a:rPr>
              <a:t>i</a:t>
            </a:r>
            <a:r>
              <a:rPr lang="zh-CN" altLang="zh-CN" sz="1800">
                <a:solidFill>
                  <a:srgbClr val="00B0F0"/>
                </a:solidFill>
                <a:latin typeface="Consolas" pitchFamily="49" charset="0"/>
                <a:ea typeface="仿宋" pitchFamily="49" charset="-122"/>
                <a:cs typeface="Consolas" pitchFamily="49" charset="0"/>
              </a:rPr>
              <a:t>出发</a:t>
            </a:r>
            <a:r>
              <a:rPr lang="zh-CN" altLang="en-US" sz="1800">
                <a:solidFill>
                  <a:srgbClr val="00B0F0"/>
                </a:solidFill>
                <a:latin typeface="Consolas" pitchFamily="49" charset="0"/>
                <a:ea typeface="仿宋" pitchFamily="49" charset="-122"/>
                <a:cs typeface="Consolas" pitchFamily="49" charset="0"/>
              </a:rPr>
              <a:t>广</a:t>
            </a:r>
            <a:r>
              <a:rPr lang="zh-CN" altLang="zh-CN" sz="1800">
                <a:solidFill>
                  <a:srgbClr val="00B0F0"/>
                </a:solidFill>
                <a:latin typeface="Consolas" pitchFamily="49" charset="0"/>
                <a:ea typeface="仿宋" pitchFamily="49" charset="-122"/>
                <a:cs typeface="Consolas" pitchFamily="49" charset="0"/>
              </a:rPr>
              <a:t>度优先遍历</a:t>
            </a:r>
          </a:p>
          <a:p>
            <a:pPr algn="l">
              <a:lnSpc>
                <a:spcPct val="100000"/>
              </a:lnSpc>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6" name="TextBox 33">
            <a:extLst>
              <a:ext uri="{FF2B5EF4-FFF2-40B4-BE49-F238E27FC236}">
                <a16:creationId xmlns:a16="http://schemas.microsoft.com/office/drawing/2014/main" id="{79B13F77-C4D6-4C4F-A054-3A6093D3EC3B}"/>
              </a:ext>
            </a:extLst>
          </p:cNvPr>
          <p:cNvSpPr txBox="1"/>
          <p:nvPr/>
        </p:nvSpPr>
        <p:spPr>
          <a:xfrm>
            <a:off x="571472" y="3524575"/>
            <a:ext cx="7286676" cy="400110"/>
          </a:xfrm>
          <a:prstGeom prst="rect">
            <a:avLst/>
          </a:prstGeom>
          <a:noFill/>
        </p:spPr>
        <p:txBody>
          <a:bodyPr wrap="square" rtlCol="0">
            <a:spAutoFit/>
          </a:bodyPr>
          <a:lstStyle/>
          <a:p>
            <a:pPr algn="l">
              <a:lnSpc>
                <a:spcPct val="100000"/>
              </a:lnSpc>
              <a:spcBef>
                <a:spcPts val="0"/>
              </a:spcBef>
            </a:pPr>
            <a:r>
              <a:rPr lang="zh-CN" altLang="zh-CN" sz="2000" dirty="0">
                <a:solidFill>
                  <a:srgbClr val="0000FF"/>
                </a:solidFill>
                <a:latin typeface="Consolas" pitchFamily="49" charset="0"/>
                <a:ea typeface="楷体" pitchFamily="49" charset="-122"/>
                <a:cs typeface="Consolas" pitchFamily="49" charset="0"/>
              </a:rPr>
              <a:t>非连通图采用</a:t>
            </a:r>
            <a:r>
              <a:rPr lang="zh-CN" altLang="zh-CN" sz="2000" dirty="0">
                <a:solidFill>
                  <a:srgbClr val="FF0000"/>
                </a:solidFill>
                <a:latin typeface="Consolas" pitchFamily="49" charset="0"/>
                <a:ea typeface="楷体" pitchFamily="49" charset="-122"/>
                <a:cs typeface="Consolas" pitchFamily="49" charset="0"/>
              </a:rPr>
              <a:t>邻接表</a:t>
            </a:r>
            <a:r>
              <a:rPr lang="zh-CN" altLang="zh-CN" sz="2000" dirty="0">
                <a:solidFill>
                  <a:srgbClr val="0000FF"/>
                </a:solidFill>
                <a:latin typeface="Consolas" pitchFamily="49" charset="0"/>
                <a:ea typeface="楷体" pitchFamily="49" charset="-122"/>
                <a:cs typeface="Consolas" pitchFamily="49" charset="0"/>
              </a:rPr>
              <a:t>存储结构，其</a:t>
            </a:r>
            <a:r>
              <a:rPr lang="zh-CN" altLang="en-US" sz="2000" dirty="0">
                <a:solidFill>
                  <a:srgbClr val="FF0000"/>
                </a:solidFill>
                <a:latin typeface="Consolas" pitchFamily="49" charset="0"/>
                <a:ea typeface="楷体" pitchFamily="49" charset="-122"/>
                <a:cs typeface="Consolas" pitchFamily="49" charset="0"/>
              </a:rPr>
              <a:t>广</a:t>
            </a:r>
            <a:r>
              <a:rPr lang="zh-CN" altLang="zh-CN" sz="2000" dirty="0">
                <a:solidFill>
                  <a:srgbClr val="FF0000"/>
                </a:solidFill>
                <a:latin typeface="Consolas" pitchFamily="49" charset="0"/>
                <a:ea typeface="楷体" pitchFamily="49" charset="-122"/>
                <a:cs typeface="Consolas" pitchFamily="49" charset="0"/>
              </a:rPr>
              <a:t>度优先</a:t>
            </a:r>
            <a:r>
              <a:rPr lang="zh-CN" altLang="zh-CN" sz="2000" dirty="0">
                <a:solidFill>
                  <a:srgbClr val="0000FF"/>
                </a:solidFill>
                <a:latin typeface="Consolas" pitchFamily="49" charset="0"/>
                <a:ea typeface="楷体" pitchFamily="49" charset="-122"/>
                <a:cs typeface="Consolas" pitchFamily="49" charset="0"/>
              </a:rPr>
              <a:t>遍历算法如下：</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30826"/>
            <a:ext cx="8856984" cy="961674"/>
          </a:xfrm>
          <a:prstGeom prst="rect">
            <a:avLst/>
          </a:prstGeom>
          <a:noFill/>
        </p:spPr>
        <p:txBody>
          <a:bodyPr wrap="square" rtlCol="0">
            <a:spAutoFit/>
          </a:bodyPr>
          <a:lstStyle/>
          <a:p>
            <a:pPr algn="l">
              <a:lnSpc>
                <a:spcPct val="1500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FF0000"/>
                </a:solidFill>
                <a:latin typeface="Consolas" pitchFamily="49" charset="0"/>
                <a:ea typeface="仿宋" pitchFamily="49" charset="-122"/>
                <a:cs typeface="Consolas" pitchFamily="49" charset="0"/>
              </a:rPr>
              <a:t>【例</a:t>
            </a:r>
            <a:r>
              <a:rPr lang="en-US" altLang="zh-CN" sz="2000" dirty="0">
                <a:solidFill>
                  <a:srgbClr val="FF0000"/>
                </a:solidFill>
                <a:latin typeface="Consolas" pitchFamily="49" charset="0"/>
                <a:ea typeface="仿宋" pitchFamily="49" charset="-122"/>
                <a:cs typeface="Consolas" pitchFamily="49" charset="0"/>
              </a:rPr>
              <a:t>8.5</a:t>
            </a:r>
            <a:r>
              <a:rPr lang="zh-CN" altLang="zh-CN" sz="2000" dirty="0">
                <a:solidFill>
                  <a:srgbClr val="FF0000"/>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假设图采用邻接表存储，设计一个算法，判断一个无向图是否连通。若连通则返回</a:t>
            </a:r>
            <a:r>
              <a:rPr lang="en-US" altLang="zh-CN" sz="2000" dirty="0">
                <a:solidFill>
                  <a:srgbClr val="0000FF"/>
                </a:solidFill>
                <a:latin typeface="Consolas" pitchFamily="49" charset="0"/>
                <a:ea typeface="仿宋" pitchFamily="49" charset="-122"/>
                <a:cs typeface="Consolas" pitchFamily="49" charset="0"/>
              </a:rPr>
              <a:t>true</a:t>
            </a:r>
            <a:r>
              <a:rPr lang="zh-CN" altLang="zh-CN" sz="2000" dirty="0">
                <a:solidFill>
                  <a:srgbClr val="0000FF"/>
                </a:solidFill>
                <a:latin typeface="Consolas" pitchFamily="49" charset="0"/>
                <a:ea typeface="仿宋" pitchFamily="49" charset="-122"/>
                <a:cs typeface="Consolas" pitchFamily="49" charset="0"/>
              </a:rPr>
              <a:t>；否则返回</a:t>
            </a:r>
            <a:r>
              <a:rPr lang="en-US" altLang="zh-CN" sz="2000" dirty="0">
                <a:solidFill>
                  <a:srgbClr val="0000FF"/>
                </a:solidFill>
                <a:latin typeface="Consolas" pitchFamily="49" charset="0"/>
                <a:ea typeface="仿宋" pitchFamily="49" charset="-122"/>
                <a:cs typeface="Consolas" pitchFamily="49" charset="0"/>
              </a:rPr>
              <a:t>false</a:t>
            </a:r>
            <a:r>
              <a:rPr lang="zh-CN" altLang="zh-CN" sz="2000" dirty="0">
                <a:solidFill>
                  <a:srgbClr val="0000FF"/>
                </a:solidFill>
                <a:latin typeface="Consolas" pitchFamily="49" charset="0"/>
                <a:ea typeface="仿宋" pitchFamily="49" charset="-122"/>
                <a:cs typeface="Consolas" pitchFamily="49" charset="0"/>
              </a:rPr>
              <a:t>。</a:t>
            </a:r>
          </a:p>
        </p:txBody>
      </p:sp>
      <p:sp>
        <p:nvSpPr>
          <p:cNvPr id="6" name="TextBox 5"/>
          <p:cNvSpPr txBox="1"/>
          <p:nvPr/>
        </p:nvSpPr>
        <p:spPr>
          <a:xfrm>
            <a:off x="827584" y="1150314"/>
            <a:ext cx="7715304" cy="492836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public static void </a:t>
            </a:r>
            <a:r>
              <a:rPr lang="en-US" altLang="zh-CN" sz="1800" dirty="0">
                <a:solidFill>
                  <a:srgbClr val="FF0000"/>
                </a:solidFill>
                <a:latin typeface="Consolas" pitchFamily="49" charset="0"/>
                <a:ea typeface="仿宋" pitchFamily="49" charset="-122"/>
                <a:cs typeface="Consolas" pitchFamily="49" charset="0"/>
              </a:rPr>
              <a:t>DFS1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AdjGraphClass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G,int</a:t>
            </a:r>
            <a:r>
              <a:rPr lang="en-US" altLang="zh-CN" sz="1800" dirty="0">
                <a:solidFill>
                  <a:srgbClr val="0000FF"/>
                </a:solidFill>
                <a:latin typeface="Consolas" pitchFamily="49" charset="0"/>
                <a:ea typeface="仿宋" pitchFamily="49" charset="-122"/>
                <a:cs typeface="Consolas" pitchFamily="49" charset="0"/>
              </a:rPr>
              <a:t> v)</a:t>
            </a:r>
          </a:p>
          <a:p>
            <a:pPr algn="l">
              <a:lnSpc>
                <a:spcPts val="2800"/>
              </a:lnSpc>
              <a:spcBef>
                <a:spcPts val="0"/>
              </a:spcBef>
            </a:pP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图</a:t>
            </a:r>
            <a:r>
              <a:rPr lang="en-US" altLang="zh-CN" sz="1800" dirty="0">
                <a:solidFill>
                  <a:srgbClr val="006600"/>
                </a:solidFill>
                <a:latin typeface="Consolas" pitchFamily="49" charset="0"/>
                <a:ea typeface="仿宋" pitchFamily="49" charset="-122"/>
                <a:cs typeface="Consolas" pitchFamily="49" charset="0"/>
              </a:rPr>
              <a:t>G</a:t>
            </a:r>
            <a:r>
              <a:rPr lang="zh-CN" altLang="zh-CN" sz="1800" dirty="0">
                <a:solidFill>
                  <a:srgbClr val="006600"/>
                </a:solidFill>
                <a:latin typeface="Consolas" pitchFamily="49" charset="0"/>
                <a:ea typeface="仿宋" pitchFamily="49" charset="-122"/>
                <a:cs typeface="Consolas" pitchFamily="49" charset="0"/>
              </a:rPr>
              <a:t>从</a:t>
            </a:r>
            <a:r>
              <a:rPr lang="en-US" altLang="zh-CN" sz="1800" dirty="0">
                <a:solidFill>
                  <a:srgbClr val="006600"/>
                </a:solidFill>
                <a:latin typeface="Consolas" pitchFamily="49" charset="0"/>
                <a:ea typeface="仿宋" pitchFamily="49" charset="-122"/>
                <a:cs typeface="Consolas" pitchFamily="49" charset="0"/>
              </a:rPr>
              <a:t>v</a:t>
            </a:r>
            <a:r>
              <a:rPr lang="zh-CN" altLang="zh-CN" sz="1800" dirty="0">
                <a:solidFill>
                  <a:srgbClr val="006600"/>
                </a:solidFill>
                <a:latin typeface="Consolas" pitchFamily="49" charset="0"/>
                <a:ea typeface="仿宋" pitchFamily="49" charset="-122"/>
                <a:cs typeface="Consolas" pitchFamily="49" charset="0"/>
              </a:rPr>
              <a:t>出发的深度优先遍历</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int w;</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ArcNode</a:t>
            </a:r>
            <a:r>
              <a:rPr lang="en-US" altLang="zh-CN" sz="1800" dirty="0">
                <a:solidFill>
                  <a:srgbClr val="0000FF"/>
                </a:solidFill>
                <a:latin typeface="Consolas" pitchFamily="49" charset="0"/>
                <a:ea typeface="仿宋" pitchFamily="49" charset="-122"/>
                <a:cs typeface="Consolas" pitchFamily="49" charset="0"/>
              </a:rPr>
              <a:t> p;</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visited[v]=1;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置已访问标记</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G.adjlist</a:t>
            </a:r>
            <a:r>
              <a:rPr lang="en-US" altLang="zh-CN" sz="1800" dirty="0">
                <a:solidFill>
                  <a:srgbClr val="0000FF"/>
                </a:solidFill>
                <a:latin typeface="Consolas" pitchFamily="49" charset="0"/>
                <a:ea typeface="仿宋" pitchFamily="49" charset="-122"/>
                <a:cs typeface="Consolas" pitchFamily="49" charset="0"/>
              </a:rPr>
              <a:t>[v].</a:t>
            </a:r>
            <a:r>
              <a:rPr lang="en-US" altLang="zh-CN" sz="1800" dirty="0" err="1">
                <a:solidFill>
                  <a:srgbClr val="0000FF"/>
                </a:solidFill>
                <a:latin typeface="Consolas" pitchFamily="49" charset="0"/>
                <a:ea typeface="仿宋" pitchFamily="49" charset="-122"/>
                <a:cs typeface="Consolas" pitchFamily="49" charset="0"/>
              </a:rPr>
              <a:t>firstarc</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//p</a:t>
            </a:r>
            <a:r>
              <a:rPr lang="zh-CN" altLang="zh-CN" sz="1800" dirty="0">
                <a:solidFill>
                  <a:srgbClr val="00B0F0"/>
                </a:solidFill>
                <a:latin typeface="Consolas" pitchFamily="49" charset="0"/>
                <a:ea typeface="仿宋" pitchFamily="49" charset="-122"/>
                <a:cs typeface="Consolas" pitchFamily="49" charset="0"/>
              </a:rPr>
              <a:t>指向顶点</a:t>
            </a:r>
            <a:r>
              <a:rPr lang="en-US" altLang="zh-CN" sz="1800" dirty="0">
                <a:solidFill>
                  <a:srgbClr val="00B0F0"/>
                </a:solidFill>
                <a:latin typeface="Consolas" pitchFamily="49" charset="0"/>
                <a:ea typeface="仿宋" pitchFamily="49" charset="-122"/>
                <a:cs typeface="Consolas" pitchFamily="49" charset="0"/>
              </a:rPr>
              <a:t>v</a:t>
            </a:r>
            <a:r>
              <a:rPr lang="zh-CN" altLang="zh-CN" sz="1800" dirty="0">
                <a:solidFill>
                  <a:srgbClr val="00B0F0"/>
                </a:solidFill>
                <a:latin typeface="Consolas" pitchFamily="49" charset="0"/>
                <a:ea typeface="仿宋" pitchFamily="49" charset="-122"/>
                <a:cs typeface="Consolas" pitchFamily="49" charset="0"/>
              </a:rPr>
              <a:t>的第一个邻接点</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while (p!=null)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  w=</a:t>
            </a:r>
            <a:r>
              <a:rPr lang="en-US" altLang="zh-CN" sz="1800" dirty="0" err="1">
                <a:solidFill>
                  <a:srgbClr val="0000FF"/>
                </a:solidFill>
                <a:latin typeface="Consolas" pitchFamily="49" charset="0"/>
                <a:ea typeface="仿宋" pitchFamily="49" charset="-122"/>
                <a:cs typeface="Consolas" pitchFamily="49" charset="0"/>
              </a:rPr>
              <a:t>p.adjvex</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if (visited[w]==0)</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DFS1(</a:t>
            </a:r>
            <a:r>
              <a:rPr lang="en-US" altLang="zh-CN" sz="1800" dirty="0" err="1">
                <a:solidFill>
                  <a:srgbClr val="0000FF"/>
                </a:solidFill>
                <a:latin typeface="Consolas" pitchFamily="49" charset="0"/>
                <a:ea typeface="仿宋" pitchFamily="49" charset="-122"/>
                <a:cs typeface="Consolas" pitchFamily="49" charset="0"/>
              </a:rPr>
              <a:t>G,w</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若</a:t>
            </a:r>
            <a:r>
              <a:rPr lang="en-US" altLang="zh-CN" sz="1800" dirty="0">
                <a:solidFill>
                  <a:srgbClr val="00B0F0"/>
                </a:solidFill>
                <a:latin typeface="Consolas" pitchFamily="49" charset="0"/>
                <a:ea typeface="仿宋" pitchFamily="49" charset="-122"/>
                <a:cs typeface="Consolas" pitchFamily="49" charset="0"/>
              </a:rPr>
              <a:t>w</a:t>
            </a:r>
            <a:r>
              <a:rPr lang="zh-CN" altLang="zh-CN" sz="1800" dirty="0">
                <a:solidFill>
                  <a:srgbClr val="00B0F0"/>
                </a:solidFill>
                <a:latin typeface="Consolas" pitchFamily="49" charset="0"/>
                <a:ea typeface="仿宋" pitchFamily="49" charset="-122"/>
                <a:cs typeface="Consolas" pitchFamily="49" charset="0"/>
              </a:rPr>
              <a:t>顶点未访问</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递归访问它</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p.nextarc</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//p</a:t>
            </a:r>
            <a:r>
              <a:rPr lang="zh-CN" altLang="zh-CN" sz="1800" dirty="0">
                <a:solidFill>
                  <a:srgbClr val="00B0F0"/>
                </a:solidFill>
                <a:latin typeface="Consolas" pitchFamily="49" charset="0"/>
                <a:ea typeface="仿宋" pitchFamily="49" charset="-122"/>
                <a:cs typeface="Consolas" pitchFamily="49" charset="0"/>
              </a:rPr>
              <a:t>置为下一个邻接点</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1472" y="824215"/>
            <a:ext cx="8465024" cy="456929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public static </a:t>
            </a:r>
            <a:r>
              <a:rPr lang="en-US" altLang="zh-CN" sz="1800" dirty="0" err="1">
                <a:solidFill>
                  <a:srgbClr val="0000FF"/>
                </a:solidFill>
                <a:latin typeface="Consolas" pitchFamily="49" charset="0"/>
                <a:ea typeface="仿宋" pitchFamily="49" charset="-122"/>
                <a:cs typeface="Consolas" pitchFamily="49" charset="0"/>
              </a:rPr>
              <a:t>boolean</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Connect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AdjGraphClass</a:t>
            </a:r>
            <a:r>
              <a:rPr lang="en-US" altLang="zh-CN" sz="1800" dirty="0">
                <a:solidFill>
                  <a:srgbClr val="0000FF"/>
                </a:solidFill>
                <a:latin typeface="Consolas" pitchFamily="49" charset="0"/>
                <a:ea typeface="仿宋" pitchFamily="49" charset="-122"/>
                <a:cs typeface="Consolas" pitchFamily="49" charset="0"/>
              </a:rPr>
              <a:t> G)</a:t>
            </a:r>
          </a:p>
          <a:p>
            <a:pPr algn="l">
              <a:lnSpc>
                <a:spcPts val="2800"/>
              </a:lnSpc>
              <a:spcBef>
                <a:spcPts val="0"/>
              </a:spcBef>
            </a:pPr>
            <a:r>
              <a:rPr lang="en-US" altLang="zh-CN" sz="1800" dirty="0">
                <a:solidFill>
                  <a:srgbClr val="009900"/>
                </a:solidFill>
                <a:latin typeface="Consolas" pitchFamily="49" charset="0"/>
                <a:ea typeface="仿宋" pitchFamily="49" charset="-122"/>
                <a:cs typeface="Consolas" pitchFamily="49" charset="0"/>
              </a:rPr>
              <a:t>//</a:t>
            </a:r>
            <a:r>
              <a:rPr lang="zh-CN" altLang="zh-CN" sz="1800" dirty="0">
                <a:solidFill>
                  <a:srgbClr val="009900"/>
                </a:solidFill>
                <a:latin typeface="Consolas" pitchFamily="49" charset="0"/>
                <a:ea typeface="仿宋" pitchFamily="49" charset="-122"/>
                <a:cs typeface="Consolas" pitchFamily="49" charset="0"/>
              </a:rPr>
              <a:t>判断无向图</a:t>
            </a:r>
            <a:r>
              <a:rPr lang="en-US" altLang="zh-CN" sz="1800" dirty="0">
                <a:solidFill>
                  <a:srgbClr val="009900"/>
                </a:solidFill>
                <a:latin typeface="Consolas" pitchFamily="49" charset="0"/>
                <a:ea typeface="仿宋" pitchFamily="49" charset="-122"/>
                <a:cs typeface="Consolas" pitchFamily="49" charset="0"/>
              </a:rPr>
              <a:t>G</a:t>
            </a:r>
            <a:r>
              <a:rPr lang="zh-CN" altLang="zh-CN" sz="1800" dirty="0">
                <a:solidFill>
                  <a:srgbClr val="009900"/>
                </a:solidFill>
                <a:latin typeface="Consolas" pitchFamily="49" charset="0"/>
                <a:ea typeface="仿宋" pitchFamily="49" charset="-122"/>
                <a:cs typeface="Consolas" pitchFamily="49" charset="0"/>
              </a:rPr>
              <a:t>的连通性</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boolean</a:t>
            </a:r>
            <a:r>
              <a:rPr lang="en-US" altLang="zh-CN" sz="1800" dirty="0">
                <a:solidFill>
                  <a:srgbClr val="0000FF"/>
                </a:solidFill>
                <a:latin typeface="Consolas" pitchFamily="49" charset="0"/>
                <a:ea typeface="仿宋" pitchFamily="49" charset="-122"/>
                <a:cs typeface="Consolas" pitchFamily="49" charset="0"/>
              </a:rPr>
              <a:t> flag=true;</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Arrays.fill</a:t>
            </a:r>
            <a:r>
              <a:rPr lang="en-US" altLang="zh-CN" sz="1800" dirty="0">
                <a:solidFill>
                  <a:srgbClr val="0000FF"/>
                </a:solidFill>
                <a:latin typeface="Consolas" pitchFamily="49" charset="0"/>
                <a:ea typeface="仿宋" pitchFamily="49" charset="-122"/>
                <a:cs typeface="Consolas" pitchFamily="49" charset="0"/>
              </a:rPr>
              <a:t>(visited,0);	</a:t>
            </a:r>
            <a:r>
              <a:rPr lang="en-US" altLang="zh-CN" sz="1800" dirty="0">
                <a:solidFill>
                  <a:srgbClr val="00B0F0"/>
                </a:solidFill>
                <a:latin typeface="Consolas" pitchFamily="49" charset="0"/>
                <a:ea typeface="仿宋" pitchFamily="49" charset="-122"/>
                <a:cs typeface="Consolas" pitchFamily="49" charset="0"/>
              </a:rPr>
              <a:t>//visited</a:t>
            </a:r>
            <a:r>
              <a:rPr lang="zh-CN" altLang="zh-CN" sz="1800" dirty="0">
                <a:solidFill>
                  <a:srgbClr val="00B0F0"/>
                </a:solidFill>
                <a:latin typeface="Consolas" pitchFamily="49" charset="0"/>
                <a:ea typeface="仿宋" pitchFamily="49" charset="-122"/>
                <a:cs typeface="Consolas" pitchFamily="49" charset="0"/>
              </a:rPr>
              <a:t>数组元素均置为</a:t>
            </a:r>
            <a:r>
              <a:rPr lang="en-US" altLang="zh-CN" sz="1800" dirty="0">
                <a:solidFill>
                  <a:srgbClr val="00B0F0"/>
                </a:solidFill>
                <a:latin typeface="Consolas" pitchFamily="49" charset="0"/>
                <a:ea typeface="仿宋" pitchFamily="49" charset="-122"/>
                <a:cs typeface="Consolas" pitchFamily="49" charset="0"/>
              </a:rPr>
              <a:t>0</a:t>
            </a:r>
            <a:endParaRPr lang="zh-CN" altLang="zh-CN" sz="1800" dirty="0">
              <a:solidFill>
                <a:srgbClr val="00B0F0"/>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DFS1(G,0);</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调用</a:t>
            </a:r>
            <a:r>
              <a:rPr lang="en-US" altLang="zh-CN" sz="1800" dirty="0">
                <a:solidFill>
                  <a:srgbClr val="00B0F0"/>
                </a:solidFill>
                <a:latin typeface="Consolas" pitchFamily="49" charset="0"/>
                <a:ea typeface="仿宋" pitchFamily="49" charset="-122"/>
                <a:cs typeface="Consolas" pitchFamily="49" charset="0"/>
              </a:rPr>
              <a:t>DSF1</a:t>
            </a:r>
            <a:r>
              <a:rPr lang="zh-CN" altLang="zh-CN" sz="1800" dirty="0">
                <a:solidFill>
                  <a:srgbClr val="00B0F0"/>
                </a:solidFill>
                <a:latin typeface="Consolas" pitchFamily="49" charset="0"/>
                <a:ea typeface="仿宋" pitchFamily="49" charset="-122"/>
                <a:cs typeface="Consolas" pitchFamily="49" charset="0"/>
              </a:rPr>
              <a:t>算法</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从</a:t>
            </a:r>
            <a:r>
              <a:rPr lang="en-US" altLang="zh-CN" sz="1800" dirty="0">
                <a:solidFill>
                  <a:srgbClr val="00B0F0"/>
                </a:solidFill>
                <a:latin typeface="Consolas" pitchFamily="49" charset="0"/>
                <a:ea typeface="仿宋" pitchFamily="49" charset="-122"/>
                <a:cs typeface="Consolas" pitchFamily="49" charset="0"/>
              </a:rPr>
              <a:t>0</a:t>
            </a:r>
            <a:r>
              <a:rPr lang="zh-CN" altLang="zh-CN" sz="1800" dirty="0">
                <a:solidFill>
                  <a:srgbClr val="00B0F0"/>
                </a:solidFill>
                <a:latin typeface="Consolas" pitchFamily="49" charset="0"/>
                <a:ea typeface="仿宋" pitchFamily="49" charset="-122"/>
                <a:cs typeface="Consolas" pitchFamily="49" charset="0"/>
              </a:rPr>
              <a:t>出发深度优先遍历</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for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=0;i&lt;</a:t>
            </a:r>
            <a:r>
              <a:rPr lang="en-US" altLang="zh-CN" sz="1800" dirty="0" err="1">
                <a:solidFill>
                  <a:srgbClr val="0000FF"/>
                </a:solidFill>
                <a:latin typeface="Consolas" pitchFamily="49" charset="0"/>
                <a:ea typeface="仿宋" pitchFamily="49" charset="-122"/>
                <a:cs typeface="Consolas" pitchFamily="49" charset="0"/>
              </a:rPr>
              <a:t>G.n;i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a:solidFill>
                  <a:srgbClr val="FF00FF"/>
                </a:solidFill>
                <a:latin typeface="Consolas" pitchFamily="49" charset="0"/>
                <a:ea typeface="仿宋" pitchFamily="49" charset="-122"/>
                <a:cs typeface="Consolas" pitchFamily="49" charset="0"/>
              </a:rPr>
              <a:t>visited[</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]==0</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  flag=false;		</a:t>
            </a:r>
            <a:r>
              <a:rPr lang="en-US" altLang="zh-CN" sz="1800" dirty="0">
                <a:solidFill>
                  <a:srgbClr val="FF00FF"/>
                </a:solidFill>
                <a:latin typeface="Consolas" pitchFamily="49" charset="0"/>
                <a:ea typeface="仿宋" pitchFamily="49" charset="-122"/>
                <a:cs typeface="Consolas" pitchFamily="49" charset="0"/>
              </a:rPr>
              <a:t>//</a:t>
            </a:r>
            <a:r>
              <a:rPr lang="zh-CN" altLang="zh-CN" sz="1800" dirty="0">
                <a:solidFill>
                  <a:srgbClr val="FF00FF"/>
                </a:solidFill>
                <a:latin typeface="Consolas" pitchFamily="49" charset="0"/>
                <a:ea typeface="仿宋" pitchFamily="49" charset="-122"/>
                <a:cs typeface="Consolas" pitchFamily="49" charset="0"/>
              </a:rPr>
              <a:t>存在没有访问的顶点，则不连通</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break;</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return flag;</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183176" y="173162"/>
            <a:ext cx="4746014"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zh-CN"/>
            </a:defPPr>
            <a:lvl1pPr>
              <a:lnSpc>
                <a:spcPct val="100000"/>
              </a:lnSpc>
              <a:defRPr sz="2800">
                <a:latin typeface="Consolas" pitchFamily="49" charset="0"/>
                <a:ea typeface="微软雅黑" pitchFamily="34" charset="-122"/>
                <a:cs typeface="Consolas" pitchFamily="49" charset="0"/>
              </a:defRPr>
            </a:lvl1pPr>
          </a:lstStyle>
          <a:p>
            <a:r>
              <a:rPr lang="en-US" altLang="zh-CN"/>
              <a:t>8.3.5 </a:t>
            </a:r>
            <a:r>
              <a:rPr lang="zh-CN" altLang="zh-CN"/>
              <a:t>图遍历算法的应用</a:t>
            </a:r>
          </a:p>
        </p:txBody>
      </p:sp>
      <p:sp>
        <p:nvSpPr>
          <p:cNvPr id="53" name="TextBox 52"/>
          <p:cNvSpPr txBox="1"/>
          <p:nvPr/>
        </p:nvSpPr>
        <p:spPr>
          <a:xfrm>
            <a:off x="456461" y="1049317"/>
            <a:ext cx="3643338"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1. </a:t>
            </a:r>
            <a:r>
              <a:rPr lang="zh-CN" altLang="zh-CN" sz="2000">
                <a:latin typeface="Consolas" pitchFamily="49" charset="0"/>
                <a:ea typeface="微软雅黑" pitchFamily="34" charset="-122"/>
                <a:cs typeface="Consolas" pitchFamily="49" charset="0"/>
              </a:rPr>
              <a:t>深度优先遍历算法的应用</a:t>
            </a:r>
            <a:endParaRPr lang="zh-CN" altLang="zh-CN" sz="2000">
              <a:solidFill>
                <a:schemeClr val="bg1"/>
              </a:solidFill>
              <a:latin typeface="Consolas" pitchFamily="49" charset="0"/>
              <a:ea typeface="微软雅黑" pitchFamily="34" charset="-122"/>
              <a:cs typeface="Consolas" pitchFamily="49" charset="0"/>
            </a:endParaRPr>
          </a:p>
        </p:txBody>
      </p:sp>
      <p:grpSp>
        <p:nvGrpSpPr>
          <p:cNvPr id="111" name="组合 110"/>
          <p:cNvGrpSpPr/>
          <p:nvPr/>
        </p:nvGrpSpPr>
        <p:grpSpPr>
          <a:xfrm>
            <a:off x="1571604" y="1989284"/>
            <a:ext cx="1762089" cy="1796906"/>
            <a:chOff x="1785918" y="2143116"/>
            <a:chExt cx="1762089" cy="1796906"/>
          </a:xfrm>
        </p:grpSpPr>
        <p:sp>
          <p:nvSpPr>
            <p:cNvPr id="57" name="Oval 55"/>
            <p:cNvSpPr>
              <a:spLocks noChangeArrowheads="1"/>
            </p:cNvSpPr>
            <p:nvPr/>
          </p:nvSpPr>
          <p:spPr bwMode="auto">
            <a:xfrm>
              <a:off x="2433473" y="2143116"/>
              <a:ext cx="302905" cy="33006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59" name="Oval 54"/>
            <p:cNvSpPr>
              <a:spLocks noChangeArrowheads="1"/>
            </p:cNvSpPr>
            <p:nvPr/>
          </p:nvSpPr>
          <p:spPr bwMode="auto">
            <a:xfrm>
              <a:off x="2433473" y="3609958"/>
              <a:ext cx="302905" cy="33006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60" name="Oval 53"/>
            <p:cNvSpPr>
              <a:spLocks noChangeArrowheads="1"/>
            </p:cNvSpPr>
            <p:nvPr/>
          </p:nvSpPr>
          <p:spPr bwMode="auto">
            <a:xfrm>
              <a:off x="1785918" y="2876052"/>
              <a:ext cx="302905" cy="33006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61" name="Oval 52"/>
            <p:cNvSpPr>
              <a:spLocks noChangeArrowheads="1"/>
            </p:cNvSpPr>
            <p:nvPr/>
          </p:nvSpPr>
          <p:spPr bwMode="auto">
            <a:xfrm>
              <a:off x="2433473" y="2876052"/>
              <a:ext cx="302905" cy="33006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62" name="Oval 51"/>
            <p:cNvSpPr>
              <a:spLocks noChangeArrowheads="1"/>
            </p:cNvSpPr>
            <p:nvPr/>
          </p:nvSpPr>
          <p:spPr bwMode="auto">
            <a:xfrm>
              <a:off x="3245102" y="2876052"/>
              <a:ext cx="302905" cy="33006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63" name="AutoShape 50"/>
            <p:cNvSpPr>
              <a:spLocks noChangeShapeType="1"/>
            </p:cNvSpPr>
            <p:nvPr/>
          </p:nvSpPr>
          <p:spPr bwMode="auto">
            <a:xfrm flipV="1">
              <a:off x="2044163" y="2424641"/>
              <a:ext cx="433969" cy="499950"/>
            </a:xfrm>
            <a:prstGeom prst="straightConnector1">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64" name="AutoShape 49"/>
            <p:cNvSpPr>
              <a:spLocks noChangeShapeType="1"/>
            </p:cNvSpPr>
            <p:nvPr/>
          </p:nvSpPr>
          <p:spPr bwMode="auto">
            <a:xfrm>
              <a:off x="2088822" y="3042054"/>
              <a:ext cx="344651" cy="971"/>
            </a:xfrm>
            <a:prstGeom prst="straightConnector1">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65" name="Oval 48"/>
            <p:cNvSpPr>
              <a:spLocks noChangeArrowheads="1"/>
            </p:cNvSpPr>
            <p:nvPr/>
          </p:nvSpPr>
          <p:spPr bwMode="auto">
            <a:xfrm>
              <a:off x="3245102" y="2143116"/>
              <a:ext cx="302905" cy="33006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66" name="AutoShape 47"/>
            <p:cNvSpPr>
              <a:spLocks noChangeShapeType="1"/>
            </p:cNvSpPr>
            <p:nvPr/>
          </p:nvSpPr>
          <p:spPr bwMode="auto">
            <a:xfrm>
              <a:off x="2736378" y="2309118"/>
              <a:ext cx="508724" cy="971"/>
            </a:xfrm>
            <a:prstGeom prst="straightConnector1">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67" name="AutoShape 46"/>
            <p:cNvSpPr>
              <a:spLocks noChangeShapeType="1"/>
            </p:cNvSpPr>
            <p:nvPr/>
          </p:nvSpPr>
          <p:spPr bwMode="auto">
            <a:xfrm flipV="1">
              <a:off x="2691719" y="2424641"/>
              <a:ext cx="598042" cy="499950"/>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68" name="AutoShape 45"/>
            <p:cNvSpPr>
              <a:spLocks noChangeShapeType="1"/>
            </p:cNvSpPr>
            <p:nvPr/>
          </p:nvSpPr>
          <p:spPr bwMode="auto">
            <a:xfrm>
              <a:off x="2584926" y="3206116"/>
              <a:ext cx="971" cy="403843"/>
            </a:xfrm>
            <a:prstGeom prst="straightConnector1">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69" name="AutoShape 44"/>
            <p:cNvSpPr>
              <a:spLocks noChangeShapeType="1"/>
            </p:cNvSpPr>
            <p:nvPr/>
          </p:nvSpPr>
          <p:spPr bwMode="auto">
            <a:xfrm>
              <a:off x="2736378" y="3042054"/>
              <a:ext cx="508724" cy="971"/>
            </a:xfrm>
            <a:prstGeom prst="straightConnector1">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70" name="AutoShape 43"/>
            <p:cNvSpPr>
              <a:spLocks noChangeShapeType="1"/>
            </p:cNvSpPr>
            <p:nvPr/>
          </p:nvSpPr>
          <p:spPr bwMode="auto">
            <a:xfrm flipV="1">
              <a:off x="2691719" y="3157577"/>
              <a:ext cx="598042" cy="500921"/>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grpSp>
      <p:sp>
        <p:nvSpPr>
          <p:cNvPr id="112" name="TextBox 111"/>
          <p:cNvSpPr txBox="1"/>
          <p:nvPr/>
        </p:nvSpPr>
        <p:spPr>
          <a:xfrm>
            <a:off x="3654706" y="3636514"/>
            <a:ext cx="3643338"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DFS(0) </a:t>
            </a:r>
            <a:r>
              <a:rPr lang="en-US" altLang="zh-CN" sz="1800">
                <a:solidFill>
                  <a:schemeClr val="tx1"/>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Wingdings"/>
              </a:rPr>
              <a:t> DFS(1) </a:t>
            </a:r>
            <a:r>
              <a:rPr lang="en-US" altLang="zh-CN" sz="1800">
                <a:solidFill>
                  <a:schemeClr val="tx1"/>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Wingdings"/>
              </a:rPr>
              <a:t> DFS(5)</a:t>
            </a:r>
            <a:endParaRPr lang="zh-CN" altLang="en-US" sz="1800">
              <a:solidFill>
                <a:srgbClr val="0000FF"/>
              </a:solidFill>
              <a:latin typeface="Consolas" pitchFamily="49" charset="0"/>
              <a:ea typeface="仿宋" pitchFamily="49" charset="-122"/>
              <a:cs typeface="Consolas" pitchFamily="49" charset="0"/>
            </a:endParaRPr>
          </a:p>
        </p:txBody>
      </p:sp>
      <p:grpSp>
        <p:nvGrpSpPr>
          <p:cNvPr id="123" name="组合 122"/>
          <p:cNvGrpSpPr/>
          <p:nvPr/>
        </p:nvGrpSpPr>
        <p:grpSpPr>
          <a:xfrm>
            <a:off x="4479614" y="4053992"/>
            <a:ext cx="2715746" cy="572606"/>
            <a:chOff x="2090664" y="4752982"/>
            <a:chExt cx="2715746" cy="572606"/>
          </a:xfrm>
        </p:grpSpPr>
        <p:sp>
          <p:nvSpPr>
            <p:cNvPr id="113" name="TextBox 112"/>
            <p:cNvSpPr txBox="1"/>
            <p:nvPr/>
          </p:nvSpPr>
          <p:spPr>
            <a:xfrm>
              <a:off x="2520394" y="4956256"/>
              <a:ext cx="2286016"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sym typeface="Wingdings"/>
                </a:rPr>
                <a:t>DFS(2) </a:t>
              </a:r>
              <a:r>
                <a:rPr lang="en-US" altLang="zh-CN" sz="1800">
                  <a:solidFill>
                    <a:schemeClr val="tx1"/>
                  </a:solidFill>
                  <a:latin typeface="Consolas" pitchFamily="49" charset="0"/>
                  <a:ea typeface="仿宋" pitchFamily="49" charset="-122"/>
                  <a:cs typeface="Consolas" pitchFamily="49" charset="0"/>
                  <a:sym typeface="Wingdings"/>
                </a:rPr>
                <a:t>→</a:t>
              </a:r>
              <a:r>
                <a:rPr lang="en-US" altLang="zh-CN" sz="1800">
                  <a:solidFill>
                    <a:srgbClr val="0000FF"/>
                  </a:solidFill>
                  <a:latin typeface="Consolas" pitchFamily="49" charset="0"/>
                  <a:ea typeface="仿宋" pitchFamily="49" charset="-122"/>
                  <a:cs typeface="Consolas" pitchFamily="49" charset="0"/>
                  <a:sym typeface="Wingdings"/>
                </a:rPr>
                <a:t>  DFS(3)</a:t>
              </a:r>
              <a:endParaRPr lang="zh-CN" altLang="en-US" sz="1800">
                <a:solidFill>
                  <a:srgbClr val="0000FF"/>
                </a:solidFill>
                <a:latin typeface="Consolas" pitchFamily="49" charset="0"/>
                <a:ea typeface="仿宋" pitchFamily="49" charset="-122"/>
                <a:cs typeface="Consolas" pitchFamily="49" charset="0"/>
              </a:endParaRPr>
            </a:p>
          </p:txBody>
        </p:sp>
        <p:cxnSp>
          <p:nvCxnSpPr>
            <p:cNvPr id="116" name="直接箭头连接符 115"/>
            <p:cNvCxnSpPr/>
            <p:nvPr/>
          </p:nvCxnSpPr>
          <p:spPr>
            <a:xfrm>
              <a:off x="2090664" y="4752982"/>
              <a:ext cx="428628" cy="35719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nvGrpSpPr>
          <p:cNvPr id="124" name="组合 123"/>
          <p:cNvGrpSpPr/>
          <p:nvPr/>
        </p:nvGrpSpPr>
        <p:grpSpPr>
          <a:xfrm>
            <a:off x="5613676" y="4636646"/>
            <a:ext cx="1561588" cy="593694"/>
            <a:chOff x="3214678" y="5335636"/>
            <a:chExt cx="1561588" cy="593694"/>
          </a:xfrm>
        </p:grpSpPr>
        <p:sp>
          <p:nvSpPr>
            <p:cNvPr id="114" name="TextBox 113"/>
            <p:cNvSpPr txBox="1"/>
            <p:nvPr/>
          </p:nvSpPr>
          <p:spPr>
            <a:xfrm>
              <a:off x="3776134" y="5559998"/>
              <a:ext cx="1000132"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sym typeface="Wingdings"/>
                </a:rPr>
                <a:t>DFS(4)</a:t>
              </a:r>
              <a:endParaRPr lang="zh-CN" altLang="en-US" sz="1800">
                <a:solidFill>
                  <a:srgbClr val="0000FF"/>
                </a:solidFill>
                <a:latin typeface="Consolas" pitchFamily="49" charset="0"/>
                <a:ea typeface="仿宋" pitchFamily="49" charset="-122"/>
                <a:cs typeface="Consolas" pitchFamily="49" charset="0"/>
              </a:endParaRPr>
            </a:p>
          </p:txBody>
        </p:sp>
        <p:cxnSp>
          <p:nvCxnSpPr>
            <p:cNvPr id="119" name="直接箭头连接符 118"/>
            <p:cNvCxnSpPr/>
            <p:nvPr/>
          </p:nvCxnSpPr>
          <p:spPr>
            <a:xfrm>
              <a:off x="3214678" y="5335636"/>
              <a:ext cx="500066" cy="35719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120" name="任意多边形 119"/>
          <p:cNvSpPr/>
          <p:nvPr/>
        </p:nvSpPr>
        <p:spPr>
          <a:xfrm>
            <a:off x="5574278" y="3343796"/>
            <a:ext cx="974690" cy="278005"/>
          </a:xfrm>
          <a:custGeom>
            <a:avLst/>
            <a:gdLst>
              <a:gd name="connsiteX0" fmla="*/ 974690 w 974690"/>
              <a:gd name="connsiteY0" fmla="*/ 278005 h 278005"/>
              <a:gd name="connsiteX1" fmla="*/ 813917 w 974690"/>
              <a:gd name="connsiteY1" fmla="*/ 66990 h 278005"/>
              <a:gd name="connsiteX2" fmla="*/ 301451 w 974690"/>
              <a:gd name="connsiteY2" fmla="*/ 26796 h 278005"/>
              <a:gd name="connsiteX3" fmla="*/ 0 w 974690"/>
              <a:gd name="connsiteY3" fmla="*/ 227763 h 278005"/>
            </a:gdLst>
            <a:ahLst/>
            <a:cxnLst>
              <a:cxn ang="0">
                <a:pos x="connsiteX0" y="connsiteY0"/>
              </a:cxn>
              <a:cxn ang="0">
                <a:pos x="connsiteX1" y="connsiteY1"/>
              </a:cxn>
              <a:cxn ang="0">
                <a:pos x="connsiteX2" y="connsiteY2"/>
              </a:cxn>
              <a:cxn ang="0">
                <a:pos x="connsiteX3" y="connsiteY3"/>
              </a:cxn>
            </a:cxnLst>
            <a:rect l="l" t="t" r="r" b="b"/>
            <a:pathLst>
              <a:path w="974690" h="278005">
                <a:moveTo>
                  <a:pt x="974690" y="278005"/>
                </a:moveTo>
                <a:cubicBezTo>
                  <a:pt x="950406" y="193431"/>
                  <a:pt x="926123" y="108858"/>
                  <a:pt x="813917" y="66990"/>
                </a:cubicBezTo>
                <a:cubicBezTo>
                  <a:pt x="701711" y="25122"/>
                  <a:pt x="437104" y="0"/>
                  <a:pt x="301451" y="26796"/>
                </a:cubicBezTo>
                <a:cubicBezTo>
                  <a:pt x="165798" y="53592"/>
                  <a:pt x="82899" y="140677"/>
                  <a:pt x="0" y="227763"/>
                </a:cubicBezTo>
              </a:path>
            </a:pathLst>
          </a:custGeom>
          <a:ln w="19050">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p>
        </p:txBody>
      </p:sp>
      <p:sp>
        <p:nvSpPr>
          <p:cNvPr id="121" name="任意多边形 120"/>
          <p:cNvSpPr/>
          <p:nvPr/>
        </p:nvSpPr>
        <p:spPr>
          <a:xfrm>
            <a:off x="4251652" y="3380699"/>
            <a:ext cx="974690" cy="278005"/>
          </a:xfrm>
          <a:custGeom>
            <a:avLst/>
            <a:gdLst>
              <a:gd name="connsiteX0" fmla="*/ 974690 w 974690"/>
              <a:gd name="connsiteY0" fmla="*/ 278005 h 278005"/>
              <a:gd name="connsiteX1" fmla="*/ 813917 w 974690"/>
              <a:gd name="connsiteY1" fmla="*/ 66990 h 278005"/>
              <a:gd name="connsiteX2" fmla="*/ 301451 w 974690"/>
              <a:gd name="connsiteY2" fmla="*/ 26796 h 278005"/>
              <a:gd name="connsiteX3" fmla="*/ 0 w 974690"/>
              <a:gd name="connsiteY3" fmla="*/ 227763 h 278005"/>
            </a:gdLst>
            <a:ahLst/>
            <a:cxnLst>
              <a:cxn ang="0">
                <a:pos x="connsiteX0" y="connsiteY0"/>
              </a:cxn>
              <a:cxn ang="0">
                <a:pos x="connsiteX1" y="connsiteY1"/>
              </a:cxn>
              <a:cxn ang="0">
                <a:pos x="connsiteX2" y="connsiteY2"/>
              </a:cxn>
              <a:cxn ang="0">
                <a:pos x="connsiteX3" y="connsiteY3"/>
              </a:cxn>
            </a:cxnLst>
            <a:rect l="l" t="t" r="r" b="b"/>
            <a:pathLst>
              <a:path w="974690" h="278005">
                <a:moveTo>
                  <a:pt x="974690" y="278005"/>
                </a:moveTo>
                <a:cubicBezTo>
                  <a:pt x="950406" y="193431"/>
                  <a:pt x="926123" y="108858"/>
                  <a:pt x="813917" y="66990"/>
                </a:cubicBezTo>
                <a:cubicBezTo>
                  <a:pt x="701711" y="25122"/>
                  <a:pt x="437104" y="0"/>
                  <a:pt x="301451" y="26796"/>
                </a:cubicBezTo>
                <a:cubicBezTo>
                  <a:pt x="165798" y="53592"/>
                  <a:pt x="82899" y="140677"/>
                  <a:pt x="0" y="227763"/>
                </a:cubicBezTo>
              </a:path>
            </a:pathLst>
          </a:custGeom>
          <a:ln w="19050">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p>
        </p:txBody>
      </p:sp>
      <p:sp>
        <p:nvSpPr>
          <p:cNvPr id="122" name="任意多边形 121"/>
          <p:cNvSpPr/>
          <p:nvPr/>
        </p:nvSpPr>
        <p:spPr>
          <a:xfrm>
            <a:off x="5476146" y="4023641"/>
            <a:ext cx="974690" cy="278005"/>
          </a:xfrm>
          <a:custGeom>
            <a:avLst/>
            <a:gdLst>
              <a:gd name="connsiteX0" fmla="*/ 974690 w 974690"/>
              <a:gd name="connsiteY0" fmla="*/ 278005 h 278005"/>
              <a:gd name="connsiteX1" fmla="*/ 813917 w 974690"/>
              <a:gd name="connsiteY1" fmla="*/ 66990 h 278005"/>
              <a:gd name="connsiteX2" fmla="*/ 301451 w 974690"/>
              <a:gd name="connsiteY2" fmla="*/ 26796 h 278005"/>
              <a:gd name="connsiteX3" fmla="*/ 0 w 974690"/>
              <a:gd name="connsiteY3" fmla="*/ 227763 h 278005"/>
            </a:gdLst>
            <a:ahLst/>
            <a:cxnLst>
              <a:cxn ang="0">
                <a:pos x="connsiteX0" y="connsiteY0"/>
              </a:cxn>
              <a:cxn ang="0">
                <a:pos x="connsiteX1" y="connsiteY1"/>
              </a:cxn>
              <a:cxn ang="0">
                <a:pos x="connsiteX2" y="connsiteY2"/>
              </a:cxn>
              <a:cxn ang="0">
                <a:pos x="connsiteX3" y="connsiteY3"/>
              </a:cxn>
            </a:cxnLst>
            <a:rect l="l" t="t" r="r" b="b"/>
            <a:pathLst>
              <a:path w="974690" h="278005">
                <a:moveTo>
                  <a:pt x="974690" y="278005"/>
                </a:moveTo>
                <a:cubicBezTo>
                  <a:pt x="950406" y="193431"/>
                  <a:pt x="926123" y="108858"/>
                  <a:pt x="813917" y="66990"/>
                </a:cubicBezTo>
                <a:cubicBezTo>
                  <a:pt x="701711" y="25122"/>
                  <a:pt x="437104" y="0"/>
                  <a:pt x="301451" y="26796"/>
                </a:cubicBezTo>
                <a:cubicBezTo>
                  <a:pt x="165798" y="53592"/>
                  <a:pt x="82899" y="140677"/>
                  <a:pt x="0" y="227763"/>
                </a:cubicBezTo>
              </a:path>
            </a:pathLst>
          </a:custGeom>
          <a:ln w="19050">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p>
        </p:txBody>
      </p:sp>
      <p:sp>
        <p:nvSpPr>
          <p:cNvPr id="29" name="TextBox 28"/>
          <p:cNvSpPr txBox="1"/>
          <p:nvPr/>
        </p:nvSpPr>
        <p:spPr>
          <a:xfrm>
            <a:off x="6012160" y="5373216"/>
            <a:ext cx="2000264"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仿宋" pitchFamily="49" charset="-122"/>
                <a:ea typeface="仿宋" pitchFamily="49" charset="-122"/>
              </a:rPr>
              <a:t>再原路回退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strips(downRight)">
                                      <p:cBhvr>
                                        <p:cTn id="7" dur="10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20"/>
                                        </p:tgtEl>
                                        <p:attrNameLst>
                                          <p:attrName>style.visibility</p:attrName>
                                        </p:attrNameLst>
                                      </p:cBhvr>
                                      <p:to>
                                        <p:strVal val="visible"/>
                                      </p:to>
                                    </p:set>
                                    <p:animEffect transition="in" filter="strips(downLeft)">
                                      <p:cBhvr>
                                        <p:cTn id="12" dur="1000"/>
                                        <p:tgtEl>
                                          <p:spTgt spid="12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21"/>
                                        </p:tgtEl>
                                        <p:attrNameLst>
                                          <p:attrName>style.visibility</p:attrName>
                                        </p:attrNameLst>
                                      </p:cBhvr>
                                      <p:to>
                                        <p:strVal val="visible"/>
                                      </p:to>
                                    </p:set>
                                    <p:animEffect transition="in" filter="strips(downLeft)">
                                      <p:cBhvr>
                                        <p:cTn id="17" dur="1000"/>
                                        <p:tgtEl>
                                          <p:spTgt spid="121"/>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strips(upRight)">
                                      <p:cBhvr>
                                        <p:cTn id="22" dur="1000"/>
                                        <p:tgtEl>
                                          <p:spTgt spid="12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122"/>
                                        </p:tgtEl>
                                        <p:attrNameLst>
                                          <p:attrName>style.visibility</p:attrName>
                                        </p:attrNameLst>
                                      </p:cBhvr>
                                      <p:to>
                                        <p:strVal val="visible"/>
                                      </p:to>
                                    </p:set>
                                    <p:animEffect transition="in" filter="strips(downLeft)">
                                      <p:cBhvr>
                                        <p:cTn id="27" dur="1000"/>
                                        <p:tgtEl>
                                          <p:spTgt spid="122"/>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124"/>
                                        </p:tgtEl>
                                        <p:attrNameLst>
                                          <p:attrName>style.visibility</p:attrName>
                                        </p:attrNameLst>
                                      </p:cBhvr>
                                      <p:to>
                                        <p:strVal val="visible"/>
                                      </p:to>
                                    </p:set>
                                    <p:animEffect transition="in" filter="strips(upRight)">
                                      <p:cBhvr>
                                        <p:cTn id="32" dur="1000"/>
                                        <p:tgtEl>
                                          <p:spTgt spid="12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20" grpId="0" animBg="1"/>
      <p:bldP spid="121" grpId="0" animBg="1"/>
      <p:bldP spid="122" grpId="0" animBg="1"/>
      <p:bldP spid="2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224361"/>
            <a:ext cx="9000999" cy="1211742"/>
          </a:xfrm>
          <a:prstGeom prst="rect">
            <a:avLst/>
          </a:prstGeom>
          <a:noFill/>
        </p:spPr>
        <p:txBody>
          <a:bodyPr wrap="square" rtlCol="0">
            <a:spAutoFit/>
          </a:bodyPr>
          <a:lstStyle/>
          <a:p>
            <a:pPr algn="l">
              <a:lnSpc>
                <a:spcPts val="3000"/>
              </a:lnSpc>
              <a:spcBef>
                <a:spcPts val="0"/>
              </a:spcBef>
            </a:pPr>
            <a:r>
              <a:rPr lang="zh-CN" altLang="zh-CN" sz="2000" dirty="0">
                <a:solidFill>
                  <a:srgbClr val="FF0000"/>
                </a:solidFill>
                <a:latin typeface="Consolas" pitchFamily="49" charset="0"/>
                <a:ea typeface="楷体" pitchFamily="49" charset="-122"/>
                <a:cs typeface="Consolas" pitchFamily="49" charset="0"/>
              </a:rPr>
              <a:t>【例</a:t>
            </a:r>
            <a:r>
              <a:rPr lang="en-US" altLang="zh-CN" sz="2000" dirty="0">
                <a:solidFill>
                  <a:srgbClr val="FF0000"/>
                </a:solidFill>
                <a:latin typeface="Consolas" pitchFamily="49" charset="0"/>
                <a:ea typeface="楷体" pitchFamily="49" charset="-122"/>
                <a:cs typeface="Consolas" pitchFamily="49" charset="0"/>
              </a:rPr>
              <a:t>8.6</a:t>
            </a:r>
            <a:r>
              <a:rPr lang="zh-CN" altLang="zh-CN" sz="2000" dirty="0">
                <a:solidFill>
                  <a:srgbClr val="FF0000"/>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假设图</a:t>
            </a:r>
            <a:r>
              <a:rPr lang="en-US" altLang="zh-CN" sz="2000" dirty="0">
                <a:solidFill>
                  <a:srgbClr val="0000FF"/>
                </a:solidFill>
                <a:latin typeface="Consolas" pitchFamily="49" charset="0"/>
                <a:ea typeface="楷体" pitchFamily="49" charset="-122"/>
                <a:cs typeface="Consolas" pitchFamily="49" charset="0"/>
              </a:rPr>
              <a:t>G</a:t>
            </a:r>
            <a:r>
              <a:rPr lang="zh-CN" altLang="zh-CN" sz="2000" dirty="0">
                <a:solidFill>
                  <a:srgbClr val="0000FF"/>
                </a:solidFill>
                <a:latin typeface="Consolas" pitchFamily="49" charset="0"/>
                <a:ea typeface="楷体" pitchFamily="49" charset="-122"/>
                <a:cs typeface="Consolas" pitchFamily="49" charset="0"/>
              </a:rPr>
              <a:t>采用</a:t>
            </a:r>
            <a:r>
              <a:rPr lang="zh-CN" altLang="zh-CN" sz="2000" dirty="0">
                <a:solidFill>
                  <a:srgbClr val="FF0000"/>
                </a:solidFill>
                <a:latin typeface="Consolas" pitchFamily="49" charset="0"/>
                <a:ea typeface="楷体" pitchFamily="49" charset="-122"/>
                <a:cs typeface="Consolas" pitchFamily="49" charset="0"/>
              </a:rPr>
              <a:t>邻接表</a:t>
            </a:r>
            <a:r>
              <a:rPr lang="zh-CN" altLang="zh-CN" sz="2000" dirty="0">
                <a:solidFill>
                  <a:srgbClr val="0000FF"/>
                </a:solidFill>
                <a:latin typeface="Consolas" pitchFamily="49" charset="0"/>
                <a:ea typeface="楷体" pitchFamily="49" charset="-122"/>
                <a:cs typeface="Consolas" pitchFamily="49" charset="0"/>
              </a:rPr>
              <a:t>存储，设计一个算法判断顶点</a:t>
            </a:r>
            <a:r>
              <a:rPr lang="en-US" altLang="zh-CN" sz="2000" i="1" dirty="0">
                <a:solidFill>
                  <a:srgbClr val="0000FF"/>
                </a:solidFill>
                <a:latin typeface="Consolas" pitchFamily="49" charset="0"/>
                <a:ea typeface="楷体" pitchFamily="49" charset="-122"/>
                <a:cs typeface="Consolas" pitchFamily="49" charset="0"/>
              </a:rPr>
              <a:t>u</a:t>
            </a:r>
            <a:r>
              <a:rPr lang="zh-CN" altLang="zh-CN" sz="2000" dirty="0">
                <a:solidFill>
                  <a:srgbClr val="0000FF"/>
                </a:solidFill>
                <a:latin typeface="Consolas" pitchFamily="49" charset="0"/>
                <a:ea typeface="楷体" pitchFamily="49" charset="-122"/>
                <a:cs typeface="Consolas" pitchFamily="49" charset="0"/>
              </a:rPr>
              <a:t>到顶点</a:t>
            </a:r>
            <a:r>
              <a:rPr lang="en-US" altLang="zh-CN" sz="2000" i="1" dirty="0">
                <a:solidFill>
                  <a:srgbClr val="0000FF"/>
                </a:solidFill>
                <a:latin typeface="Consolas" pitchFamily="49" charset="0"/>
                <a:ea typeface="楷体" pitchFamily="49" charset="-122"/>
                <a:cs typeface="Consolas" pitchFamily="49" charset="0"/>
              </a:rPr>
              <a:t>v</a:t>
            </a:r>
            <a:r>
              <a:rPr lang="zh-CN" altLang="zh-CN" sz="2000" dirty="0">
                <a:solidFill>
                  <a:srgbClr val="0000FF"/>
                </a:solidFill>
                <a:latin typeface="Consolas" pitchFamily="49" charset="0"/>
                <a:ea typeface="楷体" pitchFamily="49" charset="-122"/>
                <a:cs typeface="Consolas" pitchFamily="49" charset="0"/>
              </a:rPr>
              <a:t>之间是否有路径。并对于</a:t>
            </a:r>
            <a:r>
              <a:rPr lang="zh-CN" altLang="en-US" sz="2000" dirty="0">
                <a:solidFill>
                  <a:srgbClr val="0000FF"/>
                </a:solidFill>
                <a:latin typeface="Consolas" pitchFamily="49" charset="0"/>
                <a:ea typeface="楷体" pitchFamily="49" charset="-122"/>
                <a:cs typeface="Consolas" pitchFamily="49" charset="0"/>
              </a:rPr>
              <a:t>以下</a:t>
            </a:r>
            <a:r>
              <a:rPr lang="zh-CN" altLang="zh-CN" sz="2000" dirty="0">
                <a:solidFill>
                  <a:srgbClr val="0000FF"/>
                </a:solidFill>
                <a:latin typeface="Consolas" pitchFamily="49" charset="0"/>
                <a:ea typeface="楷体" pitchFamily="49" charset="-122"/>
                <a:cs typeface="Consolas" pitchFamily="49" charset="0"/>
              </a:rPr>
              <a:t>有向图，判断从顶点</a:t>
            </a:r>
            <a:r>
              <a:rPr lang="en-US" altLang="zh-CN" sz="2000" dirty="0">
                <a:solidFill>
                  <a:srgbClr val="0000FF"/>
                </a:solidFill>
                <a:latin typeface="Consolas" pitchFamily="49" charset="0"/>
                <a:ea typeface="楷体" pitchFamily="49" charset="-122"/>
                <a:cs typeface="Consolas" pitchFamily="49" charset="0"/>
              </a:rPr>
              <a:t>0</a:t>
            </a:r>
            <a:r>
              <a:rPr lang="zh-CN" altLang="zh-CN" sz="2000" dirty="0">
                <a:solidFill>
                  <a:srgbClr val="0000FF"/>
                </a:solidFill>
                <a:latin typeface="Consolas" pitchFamily="49" charset="0"/>
                <a:ea typeface="楷体" pitchFamily="49" charset="-122"/>
                <a:cs typeface="Consolas" pitchFamily="49" charset="0"/>
              </a:rPr>
              <a:t>到顶点</a:t>
            </a:r>
            <a:r>
              <a:rPr lang="en-US" altLang="zh-CN" sz="2000" dirty="0">
                <a:solidFill>
                  <a:srgbClr val="0000FF"/>
                </a:solidFill>
                <a:latin typeface="Consolas" pitchFamily="49" charset="0"/>
                <a:ea typeface="楷体" pitchFamily="49" charset="-122"/>
                <a:cs typeface="Consolas" pitchFamily="49" charset="0"/>
              </a:rPr>
              <a:t>5</a:t>
            </a:r>
            <a:r>
              <a:rPr lang="zh-CN" altLang="zh-CN" sz="2000" dirty="0">
                <a:solidFill>
                  <a:srgbClr val="0000FF"/>
                </a:solidFill>
                <a:latin typeface="Consolas" pitchFamily="49" charset="0"/>
                <a:ea typeface="楷体" pitchFamily="49" charset="-122"/>
                <a:cs typeface="Consolas" pitchFamily="49" charset="0"/>
              </a:rPr>
              <a:t>、从顶点</a:t>
            </a:r>
            <a:r>
              <a:rPr lang="en-US" altLang="zh-CN" sz="2000" dirty="0">
                <a:solidFill>
                  <a:srgbClr val="0000FF"/>
                </a:solidFill>
                <a:latin typeface="Consolas" pitchFamily="49" charset="0"/>
                <a:ea typeface="楷体" pitchFamily="49" charset="-122"/>
                <a:cs typeface="Consolas" pitchFamily="49" charset="0"/>
              </a:rPr>
              <a:t>0</a:t>
            </a:r>
            <a:r>
              <a:rPr lang="zh-CN" altLang="zh-CN" sz="2000" dirty="0">
                <a:solidFill>
                  <a:srgbClr val="0000FF"/>
                </a:solidFill>
                <a:latin typeface="Consolas" pitchFamily="49" charset="0"/>
                <a:ea typeface="楷体" pitchFamily="49" charset="-122"/>
                <a:cs typeface="Consolas" pitchFamily="49" charset="0"/>
              </a:rPr>
              <a:t>到顶点</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是否有路径。</a:t>
            </a:r>
          </a:p>
        </p:txBody>
      </p:sp>
      <p:sp>
        <p:nvSpPr>
          <p:cNvPr id="52242"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0" name="组合 39"/>
          <p:cNvGrpSpPr/>
          <p:nvPr/>
        </p:nvGrpSpPr>
        <p:grpSpPr>
          <a:xfrm>
            <a:off x="3275856" y="1268760"/>
            <a:ext cx="2236087" cy="1340140"/>
            <a:chOff x="3008952" y="2151707"/>
            <a:chExt cx="2236087" cy="1340140"/>
          </a:xfrm>
        </p:grpSpPr>
        <p:sp>
          <p:nvSpPr>
            <p:cNvPr id="52240" name="Oval 16"/>
            <p:cNvSpPr>
              <a:spLocks noChangeArrowheads="1"/>
            </p:cNvSpPr>
            <p:nvPr/>
          </p:nvSpPr>
          <p:spPr bwMode="auto">
            <a:xfrm>
              <a:off x="3975096" y="2151707"/>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52239" name="Oval 15"/>
            <p:cNvSpPr>
              <a:spLocks noChangeArrowheads="1"/>
            </p:cNvSpPr>
            <p:nvPr/>
          </p:nvSpPr>
          <p:spPr bwMode="auto">
            <a:xfrm>
              <a:off x="4941240" y="2151707"/>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52238" name="Oval 14"/>
            <p:cNvSpPr>
              <a:spLocks noChangeArrowheads="1"/>
            </p:cNvSpPr>
            <p:nvPr/>
          </p:nvSpPr>
          <p:spPr bwMode="auto">
            <a:xfrm>
              <a:off x="3008952"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52237" name="Oval 13"/>
            <p:cNvSpPr>
              <a:spLocks noChangeArrowheads="1"/>
            </p:cNvSpPr>
            <p:nvPr/>
          </p:nvSpPr>
          <p:spPr bwMode="auto">
            <a:xfrm>
              <a:off x="3975096"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52236" name="Oval 12"/>
            <p:cNvSpPr>
              <a:spLocks noChangeArrowheads="1"/>
            </p:cNvSpPr>
            <p:nvPr/>
          </p:nvSpPr>
          <p:spPr bwMode="auto">
            <a:xfrm>
              <a:off x="3008952" y="2151707"/>
              <a:ext cx="303799" cy="33503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52235" name="Oval 11"/>
            <p:cNvSpPr>
              <a:spLocks noChangeArrowheads="1"/>
            </p:cNvSpPr>
            <p:nvPr/>
          </p:nvSpPr>
          <p:spPr bwMode="auto">
            <a:xfrm>
              <a:off x="4941240"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52234" name="Freeform 10"/>
            <p:cNvSpPr>
              <a:spLocks/>
            </p:cNvSpPr>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2233" name="Freeform 9"/>
            <p:cNvSpPr>
              <a:spLocks/>
            </p:cNvSpPr>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2232" name="Line 8"/>
            <p:cNvSpPr>
              <a:spLocks noChangeShapeType="1"/>
            </p:cNvSpPr>
            <p:nvPr/>
          </p:nvSpPr>
          <p:spPr bwMode="auto">
            <a:xfrm>
              <a:off x="3163535" y="2486742"/>
              <a:ext cx="1073"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2231" name="Freeform 7"/>
            <p:cNvSpPr>
              <a:spLocks/>
            </p:cNvSpPr>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2230" name="Freeform 6"/>
            <p:cNvSpPr>
              <a:spLocks/>
            </p:cNvSpPr>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2229" name="Line 5"/>
            <p:cNvSpPr>
              <a:spLocks noChangeShapeType="1"/>
            </p:cNvSpPr>
            <p:nvPr/>
          </p:nvSpPr>
          <p:spPr bwMode="auto">
            <a:xfrm>
              <a:off x="5134468" y="2486742"/>
              <a:ext cx="0"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2228" name="Line 4"/>
            <p:cNvSpPr>
              <a:spLocks noChangeShapeType="1"/>
            </p:cNvSpPr>
            <p:nvPr/>
          </p:nvSpPr>
          <p:spPr bwMode="auto">
            <a:xfrm flipV="1">
              <a:off x="4138180" y="2506838"/>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2227" name="Freeform 3"/>
            <p:cNvSpPr>
              <a:spLocks/>
            </p:cNvSpPr>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2226" name="Freeform 2"/>
            <p:cNvSpPr>
              <a:spLocks/>
            </p:cNvSpPr>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grpSp>
      <p:sp>
        <p:nvSpPr>
          <p:cNvPr id="52266" name="Rectangle 4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1" name="组合 20">
            <a:extLst>
              <a:ext uri="{FF2B5EF4-FFF2-40B4-BE49-F238E27FC236}">
                <a16:creationId xmlns:a16="http://schemas.microsoft.com/office/drawing/2014/main" id="{AAACF1E8-2232-418A-9D66-4D6A95DEA26D}"/>
              </a:ext>
            </a:extLst>
          </p:cNvPr>
          <p:cNvGrpSpPr/>
          <p:nvPr/>
        </p:nvGrpSpPr>
        <p:grpSpPr>
          <a:xfrm>
            <a:off x="2267744" y="3177424"/>
            <a:ext cx="3714776" cy="3357586"/>
            <a:chOff x="2285984" y="642918"/>
            <a:chExt cx="3714776" cy="3357586"/>
          </a:xfrm>
        </p:grpSpPr>
        <p:sp>
          <p:nvSpPr>
            <p:cNvPr id="22" name="TextBox 15">
              <a:extLst>
                <a:ext uri="{FF2B5EF4-FFF2-40B4-BE49-F238E27FC236}">
                  <a16:creationId xmlns:a16="http://schemas.microsoft.com/office/drawing/2014/main" id="{27A9C4CE-A0D8-4EE3-9CBD-6E61D5E5FFC3}"/>
                </a:ext>
              </a:extLst>
            </p:cNvPr>
            <p:cNvSpPr txBox="1"/>
            <p:nvPr/>
          </p:nvSpPr>
          <p:spPr>
            <a:xfrm>
              <a:off x="2285984" y="642918"/>
              <a:ext cx="142876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spcBef>
                  <a:spcPts val="0"/>
                </a:spcBef>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(G,</a:t>
              </a:r>
              <a:r>
                <a:rPr lang="en-US" altLang="zh-CN" sz="1800">
                  <a:solidFill>
                    <a:srgbClr val="FF0000"/>
                  </a:solidFill>
                  <a:latin typeface="Consolas" pitchFamily="49" charset="0"/>
                  <a:ea typeface="仿宋" pitchFamily="49" charset="-122"/>
                  <a:cs typeface="Consolas" pitchFamily="49" charset="0"/>
                </a:rPr>
                <a:t>u</a:t>
              </a:r>
              <a:r>
                <a:rPr lang="en-US" altLang="zh-CN" sz="1800">
                  <a:solidFill>
                    <a:srgbClr val="0000FF"/>
                  </a:solidFill>
                  <a:latin typeface="Consolas" pitchFamily="49" charset="0"/>
                  <a:ea typeface="仿宋" pitchFamily="49" charset="-122"/>
                  <a:cs typeface="Consolas" pitchFamily="49" charset="0"/>
                </a:rPr>
                <a:t>,v)</a:t>
              </a:r>
              <a:endParaRPr lang="zh-CN" altLang="en-US" sz="1800">
                <a:solidFill>
                  <a:srgbClr val="0000FF"/>
                </a:solidFill>
                <a:latin typeface="Consolas" pitchFamily="49" charset="0"/>
                <a:ea typeface="仿宋" pitchFamily="49" charset="-122"/>
                <a:cs typeface="Consolas" pitchFamily="49" charset="0"/>
              </a:endParaRPr>
            </a:p>
          </p:txBody>
        </p:sp>
        <p:sp>
          <p:nvSpPr>
            <p:cNvPr id="23" name="TextBox 16">
              <a:extLst>
                <a:ext uri="{FF2B5EF4-FFF2-40B4-BE49-F238E27FC236}">
                  <a16:creationId xmlns:a16="http://schemas.microsoft.com/office/drawing/2014/main" id="{D72A9AC8-2437-4223-9113-1A36FAC06C5A}"/>
                </a:ext>
              </a:extLst>
            </p:cNvPr>
            <p:cNvSpPr txBox="1"/>
            <p:nvPr/>
          </p:nvSpPr>
          <p:spPr>
            <a:xfrm>
              <a:off x="3082952" y="1254614"/>
              <a:ext cx="1785950" cy="338554"/>
            </a:xfrm>
            <a:prstGeom prst="rect">
              <a:avLst/>
            </a:prstGeom>
            <a:noFill/>
          </p:spPr>
          <p:txBody>
            <a:bodyPr wrap="square" rtlCol="0">
              <a:spAutoFit/>
            </a:bodyPr>
            <a:lstStyle/>
            <a:p>
              <a:pPr algn="l">
                <a:lnSpc>
                  <a:spcPct val="100000"/>
                </a:lnSpc>
                <a:spcBef>
                  <a:spcPts val="0"/>
                </a:spcBef>
              </a:pPr>
              <a:r>
                <a:rPr kumimoji="0" lang="zh-CN" altLang="zh-CN" sz="1600" b="0">
                  <a:solidFill>
                    <a:srgbClr val="0000FF"/>
                  </a:solidFill>
                  <a:latin typeface="Consolas" pitchFamily="49" charset="0"/>
                  <a:ea typeface="仿宋" pitchFamily="49" charset="-122"/>
                  <a:cs typeface="Consolas" pitchFamily="49" charset="0"/>
                </a:rPr>
                <a:t>置</a:t>
              </a:r>
              <a:r>
                <a:rPr kumimoji="0" lang="en-US" altLang="zh-CN" sz="1600" b="0">
                  <a:solidFill>
                    <a:srgbClr val="0000FF"/>
                  </a:solidFill>
                  <a:latin typeface="Consolas" pitchFamily="49" charset="0"/>
                  <a:ea typeface="仿宋" pitchFamily="49" charset="-122"/>
                  <a:cs typeface="Consolas" pitchFamily="49" charset="0"/>
                </a:rPr>
                <a:t>visited[</a:t>
              </a:r>
              <a:r>
                <a:rPr kumimoji="0" lang="en-US" altLang="zh-CN" sz="1600" b="0">
                  <a:solidFill>
                    <a:srgbClr val="FF0000"/>
                  </a:solidFill>
                  <a:latin typeface="Consolas" pitchFamily="49" charset="0"/>
                  <a:ea typeface="仿宋" pitchFamily="49" charset="-122"/>
                  <a:cs typeface="Consolas" pitchFamily="49" charset="0"/>
                </a:rPr>
                <a:t>u</a:t>
              </a:r>
              <a:r>
                <a:rPr kumimoji="0" lang="en-US" altLang="zh-CN" sz="1600" b="0">
                  <a:solidFill>
                    <a:srgbClr val="0000FF"/>
                  </a:solidFill>
                  <a:latin typeface="Consolas" pitchFamily="49" charset="0"/>
                  <a:ea typeface="仿宋" pitchFamily="49" charset="-122"/>
                  <a:cs typeface="Consolas" pitchFamily="49" charset="0"/>
                </a:rPr>
                <a:t>]=1</a:t>
              </a:r>
              <a:endParaRPr lang="zh-CN" altLang="en-US" sz="1600" b="0">
                <a:solidFill>
                  <a:srgbClr val="0000FF"/>
                </a:solidFill>
                <a:latin typeface="Consolas" pitchFamily="49" charset="0"/>
                <a:ea typeface="仿宋" pitchFamily="49" charset="-122"/>
                <a:cs typeface="Consolas" pitchFamily="49" charset="0"/>
              </a:endParaRPr>
            </a:p>
          </p:txBody>
        </p:sp>
        <p:sp>
          <p:nvSpPr>
            <p:cNvPr id="24" name="TextBox 17">
              <a:extLst>
                <a:ext uri="{FF2B5EF4-FFF2-40B4-BE49-F238E27FC236}">
                  <a16:creationId xmlns:a16="http://schemas.microsoft.com/office/drawing/2014/main" id="{1D1D208E-52F2-4323-A68E-8189506A39D2}"/>
                </a:ext>
              </a:extLst>
            </p:cNvPr>
            <p:cNvSpPr txBox="1"/>
            <p:nvPr/>
          </p:nvSpPr>
          <p:spPr>
            <a:xfrm>
              <a:off x="2285984" y="1785926"/>
              <a:ext cx="142876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spcBef>
                  <a:spcPts val="0"/>
                </a:spcBef>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(G,</a:t>
              </a:r>
              <a:r>
                <a:rPr lang="en-US" altLang="zh-CN" sz="1800">
                  <a:solidFill>
                    <a:srgbClr val="FF0000"/>
                  </a:solidFill>
                  <a:latin typeface="Consolas" pitchFamily="49" charset="0"/>
                  <a:ea typeface="仿宋" pitchFamily="49" charset="-122"/>
                  <a:cs typeface="Consolas" pitchFamily="49" charset="0"/>
                </a:rPr>
                <a:t>u</a:t>
              </a:r>
              <a:r>
                <a:rPr lang="en-US" altLang="zh-CN" sz="1800" baseline="-25000">
                  <a:solidFill>
                    <a:srgbClr val="FF0000"/>
                  </a:solidFill>
                  <a:latin typeface="Consolas" pitchFamily="49" charset="0"/>
                  <a:ea typeface="仿宋" pitchFamily="49" charset="-122"/>
                  <a:cs typeface="Consolas" pitchFamily="49" charset="0"/>
                </a:rPr>
                <a:t>1</a:t>
              </a:r>
              <a:r>
                <a:rPr lang="en-US" altLang="zh-CN" sz="1800">
                  <a:solidFill>
                    <a:srgbClr val="0000FF"/>
                  </a:solidFill>
                  <a:latin typeface="Consolas" pitchFamily="49" charset="0"/>
                  <a:ea typeface="仿宋" pitchFamily="49" charset="-122"/>
                  <a:cs typeface="Consolas" pitchFamily="49" charset="0"/>
                </a:rPr>
                <a:t>,v)</a:t>
              </a:r>
              <a:endParaRPr lang="zh-CN" altLang="en-US" sz="1800">
                <a:solidFill>
                  <a:srgbClr val="0000FF"/>
                </a:solidFill>
                <a:latin typeface="Consolas" pitchFamily="49" charset="0"/>
                <a:ea typeface="仿宋" pitchFamily="49" charset="-122"/>
                <a:cs typeface="Consolas" pitchFamily="49" charset="0"/>
              </a:endParaRPr>
            </a:p>
          </p:txBody>
        </p:sp>
        <p:cxnSp>
          <p:nvCxnSpPr>
            <p:cNvPr id="25" name="直接箭头连接符 24">
              <a:extLst>
                <a:ext uri="{FF2B5EF4-FFF2-40B4-BE49-F238E27FC236}">
                  <a16:creationId xmlns:a16="http://schemas.microsoft.com/office/drawing/2014/main" id="{8652127C-4AD7-4BD0-8691-876C177A9592}"/>
                </a:ext>
              </a:extLst>
            </p:cNvPr>
            <p:cNvCxnSpPr>
              <a:stCxn id="22" idx="2"/>
              <a:endCxn id="24" idx="0"/>
            </p:cNvCxnSpPr>
            <p:nvPr/>
          </p:nvCxnSpPr>
          <p:spPr>
            <a:xfrm rot="5400000">
              <a:off x="2613526" y="1399088"/>
              <a:ext cx="773676"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3C4C47CA-F677-476C-9BFA-470EE629B2F2}"/>
                </a:ext>
              </a:extLst>
            </p:cNvPr>
            <p:cNvCxnSpPr/>
            <p:nvPr/>
          </p:nvCxnSpPr>
          <p:spPr>
            <a:xfrm rot="5400000">
              <a:off x="2702316" y="2443258"/>
              <a:ext cx="57600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B0184F62-0077-472E-BBFD-408E616B398D}"/>
                </a:ext>
              </a:extLst>
            </p:cNvPr>
            <p:cNvSpPr txBox="1"/>
            <p:nvPr/>
          </p:nvSpPr>
          <p:spPr>
            <a:xfrm>
              <a:off x="2837392" y="2825258"/>
              <a:ext cx="357190"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cxnSp>
          <p:nvCxnSpPr>
            <p:cNvPr id="28" name="直接箭头连接符 27">
              <a:extLst>
                <a:ext uri="{FF2B5EF4-FFF2-40B4-BE49-F238E27FC236}">
                  <a16:creationId xmlns:a16="http://schemas.microsoft.com/office/drawing/2014/main" id="{F04EC6DC-5817-4D51-BD8D-8821DD1C49A5}"/>
                </a:ext>
              </a:extLst>
            </p:cNvPr>
            <p:cNvCxnSpPr/>
            <p:nvPr/>
          </p:nvCxnSpPr>
          <p:spPr>
            <a:xfrm rot="5400000">
              <a:off x="2864353" y="3422135"/>
              <a:ext cx="27361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F3816A67-6185-4BB4-84F8-09644CA60AC8}"/>
                </a:ext>
              </a:extLst>
            </p:cNvPr>
            <p:cNvSpPr txBox="1"/>
            <p:nvPr/>
          </p:nvSpPr>
          <p:spPr>
            <a:xfrm>
              <a:off x="2285984" y="3631172"/>
              <a:ext cx="142876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spcBef>
                  <a:spcPts val="0"/>
                </a:spcBef>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(G,</a:t>
              </a:r>
              <a:r>
                <a:rPr lang="en-US" altLang="zh-CN" sz="1800">
                  <a:solidFill>
                    <a:srgbClr val="FF0000"/>
                  </a:solidFill>
                  <a:latin typeface="Consolas" pitchFamily="49" charset="0"/>
                  <a:ea typeface="仿宋" pitchFamily="49" charset="-122"/>
                  <a:cs typeface="Consolas" pitchFamily="49" charset="0"/>
                </a:rPr>
                <a:t>u</a:t>
              </a:r>
              <a:r>
                <a:rPr lang="en-US" altLang="zh-CN" sz="1800" baseline="-25000">
                  <a:solidFill>
                    <a:srgbClr val="FF0000"/>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,v)</a:t>
              </a:r>
              <a:endParaRPr lang="zh-CN" altLang="en-US" sz="1800">
                <a:solidFill>
                  <a:srgbClr val="0000FF"/>
                </a:solidFill>
                <a:latin typeface="Consolas" pitchFamily="49" charset="0"/>
                <a:ea typeface="仿宋" pitchFamily="49" charset="-122"/>
                <a:cs typeface="Consolas" pitchFamily="49" charset="0"/>
              </a:endParaRPr>
            </a:p>
          </p:txBody>
        </p:sp>
        <p:sp>
          <p:nvSpPr>
            <p:cNvPr id="30" name="TextBox 29">
              <a:extLst>
                <a:ext uri="{FF2B5EF4-FFF2-40B4-BE49-F238E27FC236}">
                  <a16:creationId xmlns:a16="http://schemas.microsoft.com/office/drawing/2014/main" id="{C4771635-5E9E-4AEC-AFA9-6B7C02BDC227}"/>
                </a:ext>
              </a:extLst>
            </p:cNvPr>
            <p:cNvSpPr txBox="1"/>
            <p:nvPr/>
          </p:nvSpPr>
          <p:spPr>
            <a:xfrm>
              <a:off x="3082952" y="2254746"/>
              <a:ext cx="1989114" cy="338554"/>
            </a:xfrm>
            <a:prstGeom prst="rect">
              <a:avLst/>
            </a:prstGeom>
            <a:noFill/>
          </p:spPr>
          <p:txBody>
            <a:bodyPr wrap="square" rtlCol="0">
              <a:spAutoFit/>
            </a:bodyPr>
            <a:lstStyle/>
            <a:p>
              <a:pPr algn="l">
                <a:lnSpc>
                  <a:spcPct val="100000"/>
                </a:lnSpc>
                <a:spcBef>
                  <a:spcPts val="0"/>
                </a:spcBef>
              </a:pPr>
              <a:r>
                <a:rPr kumimoji="0" lang="zh-CN" altLang="zh-CN" sz="1600" b="0">
                  <a:solidFill>
                    <a:srgbClr val="0000FF"/>
                  </a:solidFill>
                  <a:latin typeface="Consolas" pitchFamily="49" charset="0"/>
                  <a:ea typeface="仿宋" pitchFamily="49" charset="-122"/>
                  <a:cs typeface="Consolas" pitchFamily="49" charset="0"/>
                </a:rPr>
                <a:t>置</a:t>
              </a:r>
              <a:r>
                <a:rPr kumimoji="0" lang="en-US" altLang="zh-CN" sz="1600" b="0">
                  <a:solidFill>
                    <a:srgbClr val="0000FF"/>
                  </a:solidFill>
                  <a:latin typeface="Consolas" pitchFamily="49" charset="0"/>
                  <a:ea typeface="仿宋" pitchFamily="49" charset="-122"/>
                  <a:cs typeface="Consolas" pitchFamily="49" charset="0"/>
                </a:rPr>
                <a:t>visited[</a:t>
              </a:r>
              <a:r>
                <a:rPr kumimoji="0" lang="en-US" altLang="zh-CN" sz="1600" b="0">
                  <a:solidFill>
                    <a:srgbClr val="FF0000"/>
                  </a:solidFill>
                  <a:latin typeface="Consolas" pitchFamily="49" charset="0"/>
                  <a:ea typeface="仿宋" pitchFamily="49" charset="-122"/>
                  <a:cs typeface="Consolas" pitchFamily="49" charset="0"/>
                </a:rPr>
                <a:t>u</a:t>
              </a:r>
              <a:r>
                <a:rPr kumimoji="0" lang="en-US" altLang="zh-CN" sz="1600" b="0" i="1" baseline="-25000">
                  <a:solidFill>
                    <a:srgbClr val="FF0000"/>
                  </a:solidFill>
                  <a:latin typeface="Consolas" pitchFamily="49" charset="0"/>
                  <a:ea typeface="仿宋" pitchFamily="49" charset="-122"/>
                  <a:cs typeface="Consolas" pitchFamily="49" charset="0"/>
                </a:rPr>
                <a:t>1</a:t>
              </a:r>
              <a:r>
                <a:rPr kumimoji="0" lang="en-US" altLang="zh-CN" sz="1600" b="0">
                  <a:solidFill>
                    <a:srgbClr val="0000FF"/>
                  </a:solidFill>
                  <a:latin typeface="Consolas" pitchFamily="49" charset="0"/>
                  <a:ea typeface="仿宋" pitchFamily="49" charset="-122"/>
                  <a:cs typeface="Consolas" pitchFamily="49" charset="0"/>
                </a:rPr>
                <a:t>]=1</a:t>
              </a:r>
              <a:endParaRPr lang="zh-CN" altLang="en-US" sz="1600" b="0">
                <a:solidFill>
                  <a:srgbClr val="0000FF"/>
                </a:solidFill>
                <a:latin typeface="Consolas" pitchFamily="49" charset="0"/>
                <a:ea typeface="仿宋" pitchFamily="49" charset="-122"/>
                <a:cs typeface="Consolas" pitchFamily="49" charset="0"/>
              </a:endParaRPr>
            </a:p>
          </p:txBody>
        </p:sp>
        <p:sp>
          <p:nvSpPr>
            <p:cNvPr id="31" name="TextBox 30">
              <a:extLst>
                <a:ext uri="{FF2B5EF4-FFF2-40B4-BE49-F238E27FC236}">
                  <a16:creationId xmlns:a16="http://schemas.microsoft.com/office/drawing/2014/main" id="{8339D48F-FC04-4D89-915A-A848A28FE326}"/>
                </a:ext>
              </a:extLst>
            </p:cNvPr>
            <p:cNvSpPr txBox="1"/>
            <p:nvPr/>
          </p:nvSpPr>
          <p:spPr>
            <a:xfrm>
              <a:off x="3786182" y="3643314"/>
              <a:ext cx="2214578" cy="338554"/>
            </a:xfrm>
            <a:prstGeom prst="rect">
              <a:avLst/>
            </a:prstGeom>
            <a:noFill/>
          </p:spPr>
          <p:txBody>
            <a:bodyPr wrap="square" rtlCol="0">
              <a:spAutoFit/>
            </a:bodyPr>
            <a:lstStyle/>
            <a:p>
              <a:pPr lvl="0" algn="l">
                <a:lnSpc>
                  <a:spcPct val="100000"/>
                </a:lnSpc>
                <a:spcBef>
                  <a:spcPts val="0"/>
                </a:spcBef>
              </a:pPr>
              <a:r>
                <a:rPr kumimoji="0" lang="zh-CN" altLang="zh-CN" sz="1600">
                  <a:solidFill>
                    <a:srgbClr val="0000FF"/>
                  </a:solidFill>
                  <a:latin typeface="Consolas" pitchFamily="49" charset="0"/>
                  <a:ea typeface="仿宋" pitchFamily="49" charset="-122"/>
                  <a:cs typeface="Consolas" pitchFamily="49" charset="0"/>
                </a:rPr>
                <a:t>若</a:t>
              </a:r>
              <a:r>
                <a:rPr kumimoji="0" lang="en-US" altLang="zh-CN" sz="1600">
                  <a:solidFill>
                    <a:srgbClr val="FF0000"/>
                  </a:solidFill>
                  <a:latin typeface="Consolas" pitchFamily="49" charset="0"/>
                  <a:ea typeface="仿宋" pitchFamily="49" charset="-122"/>
                  <a:cs typeface="Consolas" pitchFamily="49" charset="0"/>
                </a:rPr>
                <a:t>u</a:t>
              </a:r>
              <a:r>
                <a:rPr kumimoji="0" lang="en-US" altLang="zh-CN" sz="1600" baseline="-30000">
                  <a:solidFill>
                    <a:srgbClr val="FF0000"/>
                  </a:solidFill>
                  <a:latin typeface="Consolas" pitchFamily="49" charset="0"/>
                  <a:ea typeface="仿宋" pitchFamily="49" charset="-122"/>
                  <a:cs typeface="Consolas" pitchFamily="49" charset="0"/>
                </a:rPr>
                <a:t>n</a:t>
              </a:r>
              <a:r>
                <a:rPr kumimoji="0" lang="en-US" altLang="zh-CN" sz="1600">
                  <a:solidFill>
                    <a:srgbClr val="0000FF"/>
                  </a:solidFill>
                  <a:latin typeface="Consolas" pitchFamily="49" charset="0"/>
                  <a:ea typeface="仿宋" pitchFamily="49" charset="-122"/>
                  <a:cs typeface="Consolas" pitchFamily="49" charset="0"/>
                </a:rPr>
                <a:t>=</a:t>
              </a:r>
              <a:r>
                <a:rPr kumimoji="0" lang="en-US" altLang="zh-CN" sz="1600" i="1">
                  <a:solidFill>
                    <a:srgbClr val="0000FF"/>
                  </a:solidFill>
                  <a:latin typeface="Consolas" pitchFamily="49" charset="0"/>
                  <a:ea typeface="仿宋" pitchFamily="49" charset="-122"/>
                  <a:cs typeface="Consolas" pitchFamily="49" charset="0"/>
                </a:rPr>
                <a:t>v</a:t>
              </a:r>
              <a:r>
                <a:rPr kumimoji="0" lang="zh-CN" altLang="en-US" sz="1600">
                  <a:solidFill>
                    <a:srgbClr val="0000FF"/>
                  </a:solidFill>
                  <a:latin typeface="Consolas" pitchFamily="49" charset="0"/>
                  <a:ea typeface="仿宋" pitchFamily="49" charset="-122"/>
                  <a:cs typeface="Consolas" pitchFamily="49" charset="0"/>
                </a:rPr>
                <a:t>，返回</a:t>
              </a:r>
              <a:r>
                <a:rPr kumimoji="0" lang="en-US" altLang="zh-CN" sz="1600">
                  <a:solidFill>
                    <a:srgbClr val="0000FF"/>
                  </a:solidFill>
                  <a:latin typeface="Consolas" pitchFamily="49" charset="0"/>
                  <a:ea typeface="仿宋" pitchFamily="49" charset="-122"/>
                  <a:cs typeface="Consolas" pitchFamily="49" charset="0"/>
                </a:rPr>
                <a:t>true</a:t>
              </a:r>
            </a:p>
          </p:txBody>
        </p:sp>
      </p:grpSp>
      <p:grpSp>
        <p:nvGrpSpPr>
          <p:cNvPr id="32" name="组合 31">
            <a:extLst>
              <a:ext uri="{FF2B5EF4-FFF2-40B4-BE49-F238E27FC236}">
                <a16:creationId xmlns:a16="http://schemas.microsoft.com/office/drawing/2014/main" id="{B6D6F5A4-5FFE-473B-96DB-4193A985ECC7}"/>
              </a:ext>
            </a:extLst>
          </p:cNvPr>
          <p:cNvGrpSpPr/>
          <p:nvPr/>
        </p:nvGrpSpPr>
        <p:grpSpPr>
          <a:xfrm>
            <a:off x="767546" y="2391606"/>
            <a:ext cx="1071569" cy="644525"/>
            <a:chOff x="709625" y="642918"/>
            <a:chExt cx="1513158" cy="644525"/>
          </a:xfrm>
        </p:grpSpPr>
        <p:sp>
          <p:nvSpPr>
            <p:cNvPr id="33" name="AutoShape 5">
              <a:extLst>
                <a:ext uri="{FF2B5EF4-FFF2-40B4-BE49-F238E27FC236}">
                  <a16:creationId xmlns:a16="http://schemas.microsoft.com/office/drawing/2014/main" id="{BEFEEF9A-C6B8-4012-8DCE-63E52843670A}"/>
                </a:ext>
              </a:extLst>
            </p:cNvPr>
            <p:cNvSpPr>
              <a:spLocks noChangeArrowheads="1"/>
            </p:cNvSpPr>
            <p:nvPr/>
          </p:nvSpPr>
          <p:spPr bwMode="gray">
            <a:xfrm>
              <a:off x="709625" y="642918"/>
              <a:ext cx="1513158" cy="644525"/>
            </a:xfrm>
            <a:prstGeom prst="plaque">
              <a:avLst>
                <a:gd name="adj" fmla="val 16667"/>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path path="circle">
                <a:fillToRect l="100000" t="100000"/>
              </a:path>
              <a:tileRect r="-100000" b="-100000"/>
            </a:gradFill>
            <a:ln w="12700" algn="ctr">
              <a:noFill/>
              <a:miter lim="800000"/>
              <a:headEnd/>
              <a:tailEnd/>
            </a:ln>
            <a:effectLst/>
            <a:scene3d>
              <a:camera prst="orthographicFront">
                <a:rot lat="0" lon="0" rev="0"/>
              </a:camera>
              <a:lightRig rig="chilly" dir="t">
                <a:rot lat="0" lon="0" rev="18480000"/>
              </a:lightRig>
            </a:scene3d>
            <a:sp3d prstMaterial="clear">
              <a:bevelT h="63500"/>
            </a:sp3d>
          </p:spPr>
          <p:txBody>
            <a:bodyPr wrap="none" anchor="ctr"/>
            <a:lstStyle/>
            <a:p>
              <a:pPr defTabSz="865188" eaLnBrk="1" latinLnBrk="1" hangingPunct="1"/>
              <a:endParaRPr kumimoji="1" lang="en-US" altLang="ko-KR" sz="2300">
                <a:latin typeface="돋움체" pitchFamily="49" charset="-127"/>
                <a:ea typeface="돋움체" pitchFamily="49" charset="-127"/>
              </a:endParaRPr>
            </a:p>
          </p:txBody>
        </p:sp>
        <p:sp>
          <p:nvSpPr>
            <p:cNvPr id="34" name="Rectangle 6">
              <a:extLst>
                <a:ext uri="{FF2B5EF4-FFF2-40B4-BE49-F238E27FC236}">
                  <a16:creationId xmlns:a16="http://schemas.microsoft.com/office/drawing/2014/main" id="{A73879B8-C748-44B0-91AE-757861B52690}"/>
                </a:ext>
              </a:extLst>
            </p:cNvPr>
            <p:cNvSpPr>
              <a:spLocks noChangeArrowheads="1"/>
            </p:cNvSpPr>
            <p:nvPr/>
          </p:nvSpPr>
          <p:spPr bwMode="gray">
            <a:xfrm>
              <a:off x="998067" y="754565"/>
              <a:ext cx="942063" cy="398467"/>
            </a:xfrm>
            <a:prstGeom prst="rect">
              <a:avLst/>
            </a:prstGeom>
            <a:solidFill>
              <a:schemeClr val="bg2">
                <a:alpha val="50000"/>
              </a:schemeClr>
            </a:solidFill>
            <a:ln w="12700" algn="ctr">
              <a:noFill/>
              <a:miter lim="800000"/>
              <a:headEnd/>
              <a:tailEnd/>
            </a:ln>
            <a:effectLst/>
          </p:spPr>
          <p:txBody>
            <a:bodyPr wrap="none" anchor="ctr"/>
            <a:lstStyle/>
            <a:p>
              <a:pPr marL="457200" indent="-457200" algn="l">
                <a:lnSpc>
                  <a:spcPct val="100000"/>
                </a:lnSpc>
                <a:spcBef>
                  <a:spcPts val="0"/>
                </a:spcBef>
              </a:pPr>
              <a:r>
                <a:rPr lang="zh-CN" altLang="en-US" sz="2000">
                  <a:solidFill>
                    <a:srgbClr val="FF0000"/>
                  </a:solidFill>
                  <a:latin typeface="微软雅黑" pitchFamily="34" charset="-122"/>
                  <a:ea typeface="微软雅黑" pitchFamily="34" charset="-122"/>
                </a:rPr>
                <a:t>思路</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642918"/>
            <a:ext cx="8392446" cy="3267653"/>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import java.util.*;</a:t>
            </a:r>
            <a:endParaRPr lang="zh-CN" altLang="zh-CN" sz="180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public class Exam8_6</a:t>
            </a:r>
            <a:endParaRPr lang="zh-CN" altLang="zh-CN" sz="180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static final int MAXV=100;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表示最多顶点个数</a:t>
            </a: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static int[] </a:t>
            </a:r>
            <a:r>
              <a:rPr lang="en-US" altLang="zh-CN" sz="1800">
                <a:solidFill>
                  <a:srgbClr val="FF00FF"/>
                </a:solidFill>
                <a:latin typeface="Consolas" pitchFamily="49" charset="0"/>
                <a:ea typeface="仿宋" pitchFamily="49" charset="-122"/>
                <a:cs typeface="Consolas" pitchFamily="49" charset="0"/>
              </a:rPr>
              <a:t>visited</a:t>
            </a:r>
            <a:r>
              <a:rPr lang="en-US" altLang="zh-CN" sz="1800">
                <a:solidFill>
                  <a:srgbClr val="0000FF"/>
                </a:solidFill>
                <a:latin typeface="Consolas" pitchFamily="49" charset="0"/>
                <a:ea typeface="仿宋" pitchFamily="49" charset="-122"/>
                <a:cs typeface="Consolas" pitchFamily="49" charset="0"/>
              </a:rPr>
              <a:t>=new int[MAXV];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全局变量数组</a:t>
            </a: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public static boolean </a:t>
            </a:r>
            <a:r>
              <a:rPr lang="en-US" altLang="zh-CN" sz="1800">
                <a:solidFill>
                  <a:srgbClr val="FF0000"/>
                </a:solidFill>
                <a:latin typeface="Consolas" pitchFamily="49" charset="0"/>
                <a:ea typeface="仿宋" pitchFamily="49" charset="-122"/>
                <a:cs typeface="Consolas" pitchFamily="49" charset="0"/>
              </a:rPr>
              <a:t>HasPath</a:t>
            </a:r>
            <a:r>
              <a:rPr lang="en-US" altLang="zh-CN" sz="1800">
                <a:solidFill>
                  <a:srgbClr val="0000FF"/>
                </a:solidFill>
                <a:latin typeface="Consolas" pitchFamily="49" charset="0"/>
                <a:ea typeface="仿宋" pitchFamily="49" charset="-122"/>
                <a:cs typeface="Consolas" pitchFamily="49" charset="0"/>
              </a:rPr>
              <a:t>(AdjGraphClass G,int u,int v)</a:t>
            </a: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6600"/>
                </a:solidFill>
                <a:latin typeface="Consolas" pitchFamily="49" charset="0"/>
                <a:ea typeface="仿宋" pitchFamily="49" charset="-122"/>
                <a:cs typeface="Consolas" pitchFamily="49" charset="0"/>
              </a:rPr>
              <a:t>//</a:t>
            </a:r>
            <a:r>
              <a:rPr lang="zh-CN" altLang="zh-CN" sz="1800">
                <a:solidFill>
                  <a:srgbClr val="006600"/>
                </a:solidFill>
                <a:latin typeface="Consolas" pitchFamily="49" charset="0"/>
                <a:ea typeface="仿宋" pitchFamily="49" charset="-122"/>
                <a:cs typeface="Consolas" pitchFamily="49" charset="0"/>
              </a:rPr>
              <a:t>判断</a:t>
            </a:r>
            <a:r>
              <a:rPr lang="en-US" altLang="zh-CN" sz="1800">
                <a:solidFill>
                  <a:srgbClr val="006600"/>
                </a:solidFill>
                <a:latin typeface="Consolas" pitchFamily="49" charset="0"/>
                <a:ea typeface="仿宋" pitchFamily="49" charset="-122"/>
                <a:cs typeface="Consolas" pitchFamily="49" charset="0"/>
              </a:rPr>
              <a:t>u</a:t>
            </a:r>
            <a:r>
              <a:rPr lang="zh-CN" altLang="zh-CN" sz="1800">
                <a:solidFill>
                  <a:srgbClr val="006600"/>
                </a:solidFill>
                <a:latin typeface="Consolas" pitchFamily="49" charset="0"/>
                <a:ea typeface="仿宋" pitchFamily="49" charset="-122"/>
                <a:cs typeface="Consolas" pitchFamily="49" charset="0"/>
              </a:rPr>
              <a:t>到</a:t>
            </a:r>
            <a:r>
              <a:rPr lang="en-US" altLang="zh-CN" sz="1800">
                <a:solidFill>
                  <a:srgbClr val="006600"/>
                </a:solidFill>
                <a:latin typeface="Consolas" pitchFamily="49" charset="0"/>
                <a:ea typeface="仿宋" pitchFamily="49" charset="-122"/>
                <a:cs typeface="Consolas" pitchFamily="49" charset="0"/>
              </a:rPr>
              <a:t>v</a:t>
            </a:r>
            <a:r>
              <a:rPr lang="zh-CN" altLang="zh-CN" sz="1800">
                <a:solidFill>
                  <a:srgbClr val="006600"/>
                </a:solidFill>
                <a:latin typeface="Consolas" pitchFamily="49" charset="0"/>
                <a:ea typeface="仿宋" pitchFamily="49" charset="-122"/>
                <a:cs typeface="Consolas" pitchFamily="49" charset="0"/>
              </a:rPr>
              <a:t>是否有简单路径</a:t>
            </a: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  Arrays.fill(visited,0);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初始化</a:t>
            </a: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return </a:t>
            </a:r>
            <a:r>
              <a:rPr lang="en-US" altLang="zh-CN" sz="1800">
                <a:solidFill>
                  <a:srgbClr val="FF0000"/>
                </a:solidFill>
                <a:latin typeface="Consolas" pitchFamily="49" charset="0"/>
                <a:ea typeface="仿宋" pitchFamily="49" charset="-122"/>
                <a:cs typeface="Consolas" pitchFamily="49" charset="0"/>
              </a:rPr>
              <a:t>HasPath1(G,u,v);</a:t>
            </a:r>
            <a:endParaRPr lang="zh-CN" altLang="zh-CN" sz="1800">
              <a:solidFill>
                <a:srgbClr val="FF0000"/>
              </a:solidFill>
              <a:latin typeface="Consolas" pitchFamily="49" charset="0"/>
              <a:ea typeface="仿宋" pitchFamily="49" charset="-122"/>
              <a:cs typeface="Consolas" pitchFamily="49" charset="0"/>
            </a:endParaRP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14290"/>
            <a:ext cx="8464454" cy="4274339"/>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private static boolean </a:t>
            </a:r>
            <a:r>
              <a:rPr lang="en-US" altLang="zh-CN" sz="1800">
                <a:solidFill>
                  <a:srgbClr val="FF0000"/>
                </a:solidFill>
                <a:latin typeface="Consolas" pitchFamily="49" charset="0"/>
                <a:ea typeface="仿宋" pitchFamily="49" charset="-122"/>
                <a:cs typeface="Consolas" pitchFamily="49" charset="0"/>
              </a:rPr>
              <a:t>HasPath1</a:t>
            </a:r>
            <a:r>
              <a:rPr lang="en-US" altLang="zh-CN" sz="1800">
                <a:solidFill>
                  <a:srgbClr val="0000FF"/>
                </a:solidFill>
                <a:latin typeface="Consolas" pitchFamily="49" charset="0"/>
                <a:ea typeface="仿宋" pitchFamily="49" charset="-122"/>
                <a:cs typeface="Consolas" pitchFamily="49" charset="0"/>
              </a:rPr>
              <a:t>(AdjGraphClass G,int u,int v)</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  ArcNode p; int w;</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visited[u]=1;</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p=G.adjlist[u].firstarc;		</a:t>
            </a:r>
            <a:r>
              <a:rPr lang="en-US" altLang="zh-CN" sz="1800">
                <a:solidFill>
                  <a:srgbClr val="00B0F0"/>
                </a:solidFill>
                <a:latin typeface="Consolas" pitchFamily="49" charset="0"/>
                <a:ea typeface="仿宋" pitchFamily="49" charset="-122"/>
                <a:cs typeface="Consolas" pitchFamily="49" charset="0"/>
              </a:rPr>
              <a:t>//p</a:t>
            </a:r>
            <a:r>
              <a:rPr lang="zh-CN" altLang="zh-CN" sz="1800">
                <a:solidFill>
                  <a:srgbClr val="00B0F0"/>
                </a:solidFill>
                <a:latin typeface="Consolas" pitchFamily="49" charset="0"/>
                <a:ea typeface="仿宋" pitchFamily="49" charset="-122"/>
                <a:cs typeface="Consolas" pitchFamily="49" charset="0"/>
              </a:rPr>
              <a:t>指向</a:t>
            </a:r>
            <a:r>
              <a:rPr lang="en-US" altLang="zh-CN" sz="1800">
                <a:solidFill>
                  <a:srgbClr val="00B0F0"/>
                </a:solidFill>
                <a:latin typeface="Consolas" pitchFamily="49" charset="0"/>
                <a:ea typeface="仿宋" pitchFamily="49" charset="-122"/>
                <a:cs typeface="Consolas" pitchFamily="49" charset="0"/>
              </a:rPr>
              <a:t>u</a:t>
            </a:r>
            <a:r>
              <a:rPr lang="zh-CN" altLang="zh-CN" sz="1800">
                <a:solidFill>
                  <a:srgbClr val="00B0F0"/>
                </a:solidFill>
                <a:latin typeface="Consolas" pitchFamily="49" charset="0"/>
                <a:ea typeface="仿宋" pitchFamily="49" charset="-122"/>
                <a:cs typeface="Consolas" pitchFamily="49" charset="0"/>
              </a:rPr>
              <a:t>的第一个相邻点</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while (p!=null)</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  w=p.adjvex;			</a:t>
            </a:r>
            <a:r>
              <a:rPr lang="en-US" altLang="zh-CN" sz="1800">
                <a:solidFill>
                  <a:srgbClr val="00B0F0"/>
                </a:solidFill>
                <a:latin typeface="Consolas" pitchFamily="49" charset="0"/>
                <a:ea typeface="仿宋" pitchFamily="49" charset="-122"/>
                <a:cs typeface="Consolas" pitchFamily="49" charset="0"/>
              </a:rPr>
              <a:t>//w</a:t>
            </a:r>
            <a:r>
              <a:rPr lang="zh-CN" altLang="zh-CN" sz="1800">
                <a:solidFill>
                  <a:srgbClr val="00B0F0"/>
                </a:solidFill>
                <a:latin typeface="Consolas" pitchFamily="49" charset="0"/>
                <a:ea typeface="仿宋" pitchFamily="49" charset="-122"/>
                <a:cs typeface="Consolas" pitchFamily="49" charset="0"/>
              </a:rPr>
              <a:t>是</a:t>
            </a:r>
            <a:r>
              <a:rPr lang="en-US" altLang="zh-CN" sz="1800">
                <a:solidFill>
                  <a:srgbClr val="00B0F0"/>
                </a:solidFill>
                <a:latin typeface="Consolas" pitchFamily="49" charset="0"/>
                <a:ea typeface="仿宋" pitchFamily="49" charset="-122"/>
                <a:cs typeface="Consolas" pitchFamily="49" charset="0"/>
              </a:rPr>
              <a:t>u</a:t>
            </a:r>
            <a:r>
              <a:rPr lang="zh-CN" altLang="zh-CN" sz="1800">
                <a:solidFill>
                  <a:srgbClr val="00B0F0"/>
                </a:solidFill>
                <a:latin typeface="Consolas" pitchFamily="49" charset="0"/>
                <a:ea typeface="仿宋" pitchFamily="49" charset="-122"/>
                <a:cs typeface="Consolas" pitchFamily="49" charset="0"/>
              </a:rPr>
              <a:t>的邻接点</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if (</a:t>
            </a:r>
            <a:r>
              <a:rPr lang="en-US" altLang="zh-CN" sz="1800">
                <a:solidFill>
                  <a:srgbClr val="FF00FF"/>
                </a:solidFill>
                <a:latin typeface="Consolas" pitchFamily="49" charset="0"/>
                <a:ea typeface="仿宋" pitchFamily="49" charset="-122"/>
                <a:cs typeface="Consolas" pitchFamily="49" charset="0"/>
              </a:rPr>
              <a:t>w==v</a:t>
            </a:r>
            <a:r>
              <a:rPr lang="en-US" altLang="zh-CN" sz="1800">
                <a:solidFill>
                  <a:srgbClr val="0000FF"/>
                </a:solidFill>
                <a:latin typeface="Consolas" pitchFamily="49" charset="0"/>
                <a:ea typeface="仿宋" pitchFamily="49" charset="-122"/>
                <a:cs typeface="Consolas" pitchFamily="49" charset="0"/>
              </a:rPr>
              <a:t>) return true;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找到目标顶点后返回</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if (visited[w]==0)</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if (</a:t>
            </a:r>
            <a:r>
              <a:rPr lang="en-US" altLang="zh-CN" sz="1800">
                <a:solidFill>
                  <a:srgbClr val="FF0000"/>
                </a:solidFill>
                <a:latin typeface="Consolas" pitchFamily="49" charset="0"/>
                <a:ea typeface="仿宋" pitchFamily="49" charset="-122"/>
                <a:cs typeface="Consolas" pitchFamily="49" charset="0"/>
              </a:rPr>
              <a:t>HasPath1(G,w,v)</a:t>
            </a:r>
            <a:r>
              <a:rPr lang="en-US" altLang="zh-CN" sz="1800">
                <a:solidFill>
                  <a:srgbClr val="0000FF"/>
                </a:solidFill>
                <a:latin typeface="Consolas" pitchFamily="49" charset="0"/>
                <a:ea typeface="仿宋" pitchFamily="49" charset="-122"/>
                <a:cs typeface="Consolas" pitchFamily="49" charset="0"/>
              </a:rPr>
              <a:t>) return true;</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p=p.nextarc;			</a:t>
            </a:r>
            <a:r>
              <a:rPr lang="en-US" altLang="zh-CN" sz="1800">
                <a:solidFill>
                  <a:srgbClr val="00B0F0"/>
                </a:solidFill>
                <a:latin typeface="Consolas" pitchFamily="49" charset="0"/>
                <a:ea typeface="仿宋" pitchFamily="49" charset="-122"/>
                <a:cs typeface="Consolas" pitchFamily="49" charset="0"/>
              </a:rPr>
              <a:t>//p</a:t>
            </a:r>
            <a:r>
              <a:rPr lang="zh-CN" altLang="zh-CN" sz="1800">
                <a:solidFill>
                  <a:srgbClr val="00B0F0"/>
                </a:solidFill>
                <a:latin typeface="Consolas" pitchFamily="49" charset="0"/>
                <a:ea typeface="仿宋" pitchFamily="49" charset="-122"/>
                <a:cs typeface="Consolas" pitchFamily="49" charset="0"/>
              </a:rPr>
              <a:t>指向下一个相邻点</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return false;</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p:txBody>
      </p:sp>
      <p:grpSp>
        <p:nvGrpSpPr>
          <p:cNvPr id="16" name="组合 15"/>
          <p:cNvGrpSpPr/>
          <p:nvPr/>
        </p:nvGrpSpPr>
        <p:grpSpPr>
          <a:xfrm>
            <a:off x="1691680" y="4869160"/>
            <a:ext cx="6048672" cy="1484951"/>
            <a:chOff x="1214413" y="4947834"/>
            <a:chExt cx="5110909" cy="1484951"/>
          </a:xfrm>
        </p:grpSpPr>
        <p:sp>
          <p:nvSpPr>
            <p:cNvPr id="5" name="Oval 14"/>
            <p:cNvSpPr>
              <a:spLocks noChangeArrowheads="1"/>
            </p:cNvSpPr>
            <p:nvPr/>
          </p:nvSpPr>
          <p:spPr bwMode="auto">
            <a:xfrm>
              <a:off x="1214413" y="5165666"/>
              <a:ext cx="396000" cy="396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u</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 name="Oval 14"/>
            <p:cNvSpPr>
              <a:spLocks noChangeArrowheads="1"/>
            </p:cNvSpPr>
            <p:nvPr/>
          </p:nvSpPr>
          <p:spPr bwMode="auto">
            <a:xfrm>
              <a:off x="2571736" y="5165666"/>
              <a:ext cx="396000" cy="396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w</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 name="Oval 14"/>
            <p:cNvSpPr>
              <a:spLocks noChangeArrowheads="1"/>
            </p:cNvSpPr>
            <p:nvPr/>
          </p:nvSpPr>
          <p:spPr bwMode="auto">
            <a:xfrm>
              <a:off x="5929322" y="5165666"/>
              <a:ext cx="396000" cy="396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dirty="0">
                  <a:solidFill>
                    <a:srgbClr val="0000FF"/>
                  </a:solidFill>
                  <a:latin typeface="Consolas" pitchFamily="49" charset="0"/>
                  <a:ea typeface="仿宋" pitchFamily="49" charset="-122"/>
                  <a:cs typeface="Consolas" pitchFamily="49" charset="0"/>
                </a:rPr>
                <a:t>v</a:t>
              </a:r>
              <a:endPar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cxnSp>
          <p:nvCxnSpPr>
            <p:cNvPr id="9" name="直接箭头连接符 8"/>
            <p:cNvCxnSpPr>
              <a:stCxn id="5" idx="6"/>
              <a:endCxn id="6" idx="2"/>
            </p:cNvCxnSpPr>
            <p:nvPr/>
          </p:nvCxnSpPr>
          <p:spPr>
            <a:xfrm>
              <a:off x="1610413" y="5363666"/>
              <a:ext cx="961323"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a:stCxn id="6" idx="6"/>
              <a:endCxn id="7" idx="2"/>
            </p:cNvCxnSpPr>
            <p:nvPr/>
          </p:nvCxnSpPr>
          <p:spPr>
            <a:xfrm>
              <a:off x="2967736" y="5363666"/>
              <a:ext cx="2961586" cy="1588"/>
            </a:xfrm>
            <a:prstGeom prst="straightConnector1">
              <a:avLst/>
            </a:prstGeom>
            <a:ln w="19050">
              <a:prstDash val="dash"/>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3071802" y="5786454"/>
              <a:ext cx="1857388" cy="646331"/>
            </a:xfrm>
            <a:prstGeom prst="rect">
              <a:avLst/>
            </a:prstGeom>
            <a:noFill/>
          </p:spPr>
          <p:txBody>
            <a:bodyPr wrap="square" rtlCol="0">
              <a:spAutoFit/>
            </a:bodyPr>
            <a:lstStyle/>
            <a:p>
              <a:pPr algn="l">
                <a:lnSpc>
                  <a:spcPct val="100000"/>
                </a:lnSpc>
                <a:spcBef>
                  <a:spcPts val="0"/>
                </a:spcBef>
              </a:pPr>
              <a:r>
                <a:rPr lang="en-US" altLang="zh-CN" sz="1800">
                  <a:solidFill>
                    <a:srgbClr val="FF0000"/>
                  </a:solidFill>
                  <a:latin typeface="Consolas" pitchFamily="49" charset="0"/>
                  <a:ea typeface="仿宋" pitchFamily="49" charset="-122"/>
                  <a:cs typeface="Consolas" pitchFamily="49" charset="0"/>
                </a:rPr>
                <a:t>HasPath1(G,u,v)</a:t>
              </a:r>
              <a:endParaRPr lang="zh-CN" altLang="en-US" sz="1800">
                <a:solidFill>
                  <a:srgbClr val="0000FF"/>
                </a:solidFill>
                <a:latin typeface="Consolas" pitchFamily="49" charset="0"/>
                <a:ea typeface="仿宋" pitchFamily="49" charset="-122"/>
                <a:cs typeface="Consolas" pitchFamily="49" charset="0"/>
              </a:endParaRPr>
            </a:p>
          </p:txBody>
        </p:sp>
        <p:sp>
          <p:nvSpPr>
            <p:cNvPr id="13" name="TextBox 12"/>
            <p:cNvSpPr txBox="1"/>
            <p:nvPr/>
          </p:nvSpPr>
          <p:spPr>
            <a:xfrm>
              <a:off x="3500430" y="4947834"/>
              <a:ext cx="1857388" cy="646331"/>
            </a:xfrm>
            <a:prstGeom prst="rect">
              <a:avLst/>
            </a:prstGeom>
            <a:noFill/>
          </p:spPr>
          <p:txBody>
            <a:bodyPr wrap="square" rtlCol="0">
              <a:spAutoFit/>
            </a:bodyPr>
            <a:lstStyle/>
            <a:p>
              <a:pPr algn="l">
                <a:lnSpc>
                  <a:spcPct val="100000"/>
                </a:lnSpc>
                <a:spcBef>
                  <a:spcPts val="0"/>
                </a:spcBef>
              </a:pPr>
              <a:r>
                <a:rPr lang="en-US" altLang="zh-CN" sz="1800">
                  <a:solidFill>
                    <a:srgbClr val="FF0000"/>
                  </a:solidFill>
                  <a:latin typeface="Consolas" pitchFamily="49" charset="0"/>
                  <a:ea typeface="仿宋" pitchFamily="49" charset="-122"/>
                  <a:cs typeface="Consolas" pitchFamily="49" charset="0"/>
                </a:rPr>
                <a:t>HasPath1(G,w,v)</a:t>
              </a:r>
              <a:endParaRPr lang="zh-CN" altLang="en-US" sz="1800">
                <a:solidFill>
                  <a:srgbClr val="0000FF"/>
                </a:solidFill>
                <a:latin typeface="Consolas" pitchFamily="49" charset="0"/>
                <a:ea typeface="仿宋" pitchFamily="49" charset="-122"/>
                <a:cs typeface="Consolas" pitchFamily="49" charset="0"/>
              </a:endParaRPr>
            </a:p>
          </p:txBody>
        </p:sp>
        <p:sp>
          <p:nvSpPr>
            <p:cNvPr id="14" name="TextBox 13"/>
            <p:cNvSpPr txBox="1"/>
            <p:nvPr/>
          </p:nvSpPr>
          <p:spPr>
            <a:xfrm>
              <a:off x="1714480" y="5000636"/>
              <a:ext cx="857256"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&lt;u,w&gt;</a:t>
              </a:r>
              <a:endParaRPr lang="zh-CN" altLang="en-US" sz="1800">
                <a:solidFill>
                  <a:srgbClr val="0000FF"/>
                </a:solidFill>
                <a:latin typeface="Consolas" pitchFamily="49" charset="0"/>
                <a:ea typeface="仿宋" pitchFamily="49" charset="-122"/>
                <a:cs typeface="Consolas" pitchFamily="49" charset="0"/>
              </a:endParaRPr>
            </a:p>
          </p:txBody>
        </p:sp>
        <p:sp>
          <p:nvSpPr>
            <p:cNvPr id="15" name="左大括号 14"/>
            <p:cNvSpPr/>
            <p:nvPr/>
          </p:nvSpPr>
          <p:spPr>
            <a:xfrm rot="16200000">
              <a:off x="3768728" y="3343771"/>
              <a:ext cx="142876" cy="4680000"/>
            </a:xfrm>
            <a:prstGeom prst="leftBrace">
              <a:avLst/>
            </a:prstGeom>
            <a:ln w="19050">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sz="18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489519"/>
            <a:ext cx="8712968" cy="5619579"/>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public static void </a:t>
            </a:r>
            <a:r>
              <a:rPr lang="en-US" altLang="zh-CN" sz="1800" dirty="0">
                <a:solidFill>
                  <a:srgbClr val="FF0000"/>
                </a:solidFill>
                <a:latin typeface="Consolas" pitchFamily="49" charset="0"/>
                <a:ea typeface="仿宋" pitchFamily="49" charset="-122"/>
                <a:cs typeface="Consolas" pitchFamily="49" charset="0"/>
              </a:rPr>
              <a:t>main</a:t>
            </a:r>
            <a:r>
              <a:rPr lang="en-US" altLang="zh-CN" sz="1800" dirty="0">
                <a:solidFill>
                  <a:srgbClr val="0000FF"/>
                </a:solidFill>
                <a:latin typeface="Consolas" pitchFamily="49" charset="0"/>
                <a:ea typeface="仿宋" pitchFamily="49" charset="-122"/>
                <a:cs typeface="Consolas" pitchFamily="49" charset="0"/>
              </a:rPr>
              <a:t>(String[] </a:t>
            </a:r>
            <a:r>
              <a:rPr lang="en-US" altLang="zh-CN" sz="1800" dirty="0" err="1">
                <a:solidFill>
                  <a:srgbClr val="0000FF"/>
                </a:solidFill>
                <a:latin typeface="Consolas" pitchFamily="49" charset="0"/>
                <a:ea typeface="仿宋" pitchFamily="49" charset="-122"/>
                <a:cs typeface="Consolas" pitchFamily="49" charset="0"/>
              </a:rPr>
              <a:t>args</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AdjGraphClass</a:t>
            </a:r>
            <a:r>
              <a:rPr lang="en-US" altLang="zh-CN" sz="1800" dirty="0">
                <a:solidFill>
                  <a:srgbClr val="0000FF"/>
                </a:solidFill>
                <a:latin typeface="Consolas" pitchFamily="49" charset="0"/>
                <a:ea typeface="仿宋" pitchFamily="49" charset="-122"/>
                <a:cs typeface="Consolas" pitchFamily="49" charset="0"/>
              </a:rPr>
              <a:t> G=new </a:t>
            </a:r>
            <a:r>
              <a:rPr lang="en-US" altLang="zh-CN" sz="1800" dirty="0" err="1">
                <a:solidFill>
                  <a:srgbClr val="0000FF"/>
                </a:solidFill>
                <a:latin typeface="Consolas" pitchFamily="49" charset="0"/>
                <a:ea typeface="仿宋" pitchFamily="49" charset="-122"/>
                <a:cs typeface="Consolas" pitchFamily="49" charset="0"/>
              </a:rPr>
              <a:t>AdjGraphClass</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int n=6,e=9;</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int[][] a={{0,1,0,1,0,0},{0,0,0,0,0,1},{0,1,0,0,0,1},</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{0,1,0,0,1,0},{0,1,0,0,0,1},{0,0,0,0,0,0} };</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G.CreateAdjGraph</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a,n,e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创建图的邻接表</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System.out.println</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图</a:t>
            </a:r>
            <a:r>
              <a:rPr lang="en-US" altLang="zh-CN" sz="1800" dirty="0">
                <a:solidFill>
                  <a:srgbClr val="0000FF"/>
                </a:solidFill>
                <a:latin typeface="Consolas" pitchFamily="49" charset="0"/>
                <a:ea typeface="仿宋" pitchFamily="49" charset="-122"/>
                <a:cs typeface="Consolas" pitchFamily="49" charset="0"/>
              </a:rPr>
              <a:t>G");	</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G.DispAdjGraph</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ct val="200000"/>
              </a:lnSpc>
              <a:spcBef>
                <a:spcPts val="0"/>
              </a:spcBef>
            </a:pPr>
            <a:r>
              <a:rPr lang="en-US" altLang="zh-CN" sz="1800" dirty="0">
                <a:solidFill>
                  <a:srgbClr val="0000FF"/>
                </a:solidFill>
                <a:latin typeface="Consolas" pitchFamily="49" charset="0"/>
                <a:ea typeface="仿宋" pitchFamily="49" charset="-122"/>
                <a:cs typeface="Consolas" pitchFamily="49" charset="0"/>
              </a:rPr>
              <a:t>      int u=0,v=5;</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System.out.println</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求解结果</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System.out.printf</a:t>
            </a: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顶点</a:t>
            </a:r>
            <a:r>
              <a:rPr lang="en-US" altLang="zh-CN" sz="1800" dirty="0">
                <a:solidFill>
                  <a:srgbClr val="0000FF"/>
                </a:solidFill>
                <a:latin typeface="Consolas" pitchFamily="49" charset="0"/>
                <a:ea typeface="仿宋" pitchFamily="49" charset="-122"/>
                <a:cs typeface="Consolas" pitchFamily="49" charset="0"/>
              </a:rPr>
              <a:t>%d</a:t>
            </a:r>
            <a:r>
              <a:rPr lang="zh-CN" altLang="zh-CN" sz="1800" dirty="0">
                <a:solidFill>
                  <a:srgbClr val="0000FF"/>
                </a:solidFill>
                <a:latin typeface="Consolas" pitchFamily="49" charset="0"/>
                <a:ea typeface="仿宋" pitchFamily="49" charset="-122"/>
                <a:cs typeface="Consolas" pitchFamily="49" charset="0"/>
              </a:rPr>
              <a:t>到顶点</a:t>
            </a:r>
            <a:r>
              <a:rPr lang="en-US" altLang="zh-CN" sz="1800" dirty="0">
                <a:solidFill>
                  <a:srgbClr val="0000FF"/>
                </a:solidFill>
                <a:latin typeface="Consolas" pitchFamily="49" charset="0"/>
                <a:ea typeface="仿宋" pitchFamily="49" charset="-122"/>
                <a:cs typeface="Consolas" pitchFamily="49" charset="0"/>
              </a:rPr>
              <a:t>%d</a:t>
            </a:r>
            <a:r>
              <a:rPr lang="zh-CN" altLang="zh-CN" sz="1800" dirty="0">
                <a:solidFill>
                  <a:srgbClr val="0000FF"/>
                </a:solidFill>
                <a:latin typeface="Consolas" pitchFamily="49" charset="0"/>
                <a:ea typeface="仿宋" pitchFamily="49" charset="-122"/>
                <a:cs typeface="Consolas" pitchFamily="49" charset="0"/>
              </a:rPr>
              <a:t>路径情况</a:t>
            </a:r>
            <a:r>
              <a:rPr lang="en-US" altLang="zh-CN" sz="1800" dirty="0">
                <a:solidFill>
                  <a:srgbClr val="0000FF"/>
                </a:solidFill>
                <a:latin typeface="Consolas" pitchFamily="49" charset="0"/>
                <a:ea typeface="仿宋" pitchFamily="49" charset="-122"/>
                <a:cs typeface="Consolas" pitchFamily="49" charset="0"/>
              </a:rPr>
              <a:t>:%s \n",</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u,v</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FF0000"/>
                </a:solidFill>
                <a:latin typeface="Consolas" pitchFamily="49" charset="0"/>
                <a:ea typeface="仿宋" pitchFamily="49" charset="-122"/>
                <a:cs typeface="Consolas" pitchFamily="49" charset="0"/>
              </a:rPr>
              <a:t>HasPath</a:t>
            </a:r>
            <a:r>
              <a:rPr lang="en-US" altLang="zh-CN" sz="1800" dirty="0">
                <a:solidFill>
                  <a:srgbClr val="FF0000"/>
                </a:solidFill>
                <a:latin typeface="Consolas" pitchFamily="49" charset="0"/>
                <a:ea typeface="仿宋" pitchFamily="49" charset="-122"/>
                <a:cs typeface="Consolas" pitchFamily="49" charset="0"/>
              </a:rPr>
              <a:t>(</a:t>
            </a:r>
            <a:r>
              <a:rPr lang="en-US" altLang="zh-CN" sz="1800" dirty="0" err="1">
                <a:solidFill>
                  <a:srgbClr val="FF0000"/>
                </a:solidFill>
                <a:latin typeface="Consolas" pitchFamily="49" charset="0"/>
                <a:ea typeface="仿宋" pitchFamily="49" charset="-122"/>
                <a:cs typeface="Consolas" pitchFamily="49" charset="0"/>
              </a:rPr>
              <a:t>G,u,v</a:t>
            </a:r>
            <a:r>
              <a:rPr lang="en-US" altLang="zh-CN" sz="1800" dirty="0">
                <a:solidFill>
                  <a:srgbClr val="FF00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有</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没有</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ct val="200000"/>
              </a:lnSpc>
              <a:spcBef>
                <a:spcPts val="0"/>
              </a:spcBef>
            </a:pPr>
            <a:r>
              <a:rPr lang="en-US" altLang="zh-CN" sz="1800" dirty="0">
                <a:solidFill>
                  <a:srgbClr val="0000FF"/>
                </a:solidFill>
                <a:latin typeface="Consolas" pitchFamily="49" charset="0"/>
                <a:ea typeface="仿宋" pitchFamily="49" charset="-122"/>
                <a:cs typeface="Consolas" pitchFamily="49" charset="0"/>
              </a:rPr>
              <a:t>      u=0; v=2;</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System.out.printf</a:t>
            </a: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顶点</a:t>
            </a:r>
            <a:r>
              <a:rPr lang="en-US" altLang="zh-CN" sz="1800" dirty="0">
                <a:solidFill>
                  <a:srgbClr val="0000FF"/>
                </a:solidFill>
                <a:latin typeface="Consolas" pitchFamily="49" charset="0"/>
                <a:ea typeface="仿宋" pitchFamily="49" charset="-122"/>
                <a:cs typeface="Consolas" pitchFamily="49" charset="0"/>
              </a:rPr>
              <a:t>%d</a:t>
            </a:r>
            <a:r>
              <a:rPr lang="zh-CN" altLang="zh-CN" sz="1800" dirty="0">
                <a:solidFill>
                  <a:srgbClr val="0000FF"/>
                </a:solidFill>
                <a:latin typeface="Consolas" pitchFamily="49" charset="0"/>
                <a:ea typeface="仿宋" pitchFamily="49" charset="-122"/>
                <a:cs typeface="Consolas" pitchFamily="49" charset="0"/>
              </a:rPr>
              <a:t>到顶点</a:t>
            </a:r>
            <a:r>
              <a:rPr lang="en-US" altLang="zh-CN" sz="1800" dirty="0">
                <a:solidFill>
                  <a:srgbClr val="0000FF"/>
                </a:solidFill>
                <a:latin typeface="Consolas" pitchFamily="49" charset="0"/>
                <a:ea typeface="仿宋" pitchFamily="49" charset="-122"/>
                <a:cs typeface="Consolas" pitchFamily="49" charset="0"/>
              </a:rPr>
              <a:t>%d</a:t>
            </a:r>
            <a:r>
              <a:rPr lang="zh-CN" altLang="zh-CN" sz="1800" dirty="0">
                <a:solidFill>
                  <a:srgbClr val="0000FF"/>
                </a:solidFill>
                <a:latin typeface="Consolas" pitchFamily="49" charset="0"/>
                <a:ea typeface="仿宋" pitchFamily="49" charset="-122"/>
                <a:cs typeface="Consolas" pitchFamily="49" charset="0"/>
              </a:rPr>
              <a:t>路径情况</a:t>
            </a:r>
            <a:r>
              <a:rPr lang="en-US" altLang="zh-CN" sz="1800" dirty="0">
                <a:solidFill>
                  <a:srgbClr val="0000FF"/>
                </a:solidFill>
                <a:latin typeface="Consolas" pitchFamily="49" charset="0"/>
                <a:ea typeface="仿宋" pitchFamily="49" charset="-122"/>
                <a:cs typeface="Consolas" pitchFamily="49" charset="0"/>
              </a:rPr>
              <a:t>:%s \n",</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u,v</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FF0000"/>
                </a:solidFill>
                <a:latin typeface="Consolas" pitchFamily="49" charset="0"/>
                <a:ea typeface="仿宋" pitchFamily="49" charset="-122"/>
                <a:cs typeface="Consolas" pitchFamily="49" charset="0"/>
              </a:rPr>
              <a:t>HasPath</a:t>
            </a:r>
            <a:r>
              <a:rPr lang="en-US" altLang="zh-CN" sz="1800" dirty="0">
                <a:solidFill>
                  <a:srgbClr val="FF0000"/>
                </a:solidFill>
                <a:latin typeface="Consolas" pitchFamily="49" charset="0"/>
                <a:ea typeface="仿宋" pitchFamily="49" charset="-122"/>
                <a:cs typeface="Consolas" pitchFamily="49" charset="0"/>
              </a:rPr>
              <a:t>(</a:t>
            </a:r>
            <a:r>
              <a:rPr lang="en-US" altLang="zh-CN" sz="1800" dirty="0" err="1">
                <a:solidFill>
                  <a:srgbClr val="FF0000"/>
                </a:solidFill>
                <a:latin typeface="Consolas" pitchFamily="49" charset="0"/>
                <a:ea typeface="仿宋" pitchFamily="49" charset="-122"/>
                <a:cs typeface="Consolas" pitchFamily="49" charset="0"/>
              </a:rPr>
              <a:t>G,u,v</a:t>
            </a:r>
            <a:r>
              <a:rPr lang="en-US" altLang="zh-CN" sz="1800" dirty="0">
                <a:solidFill>
                  <a:srgbClr val="FF00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有</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没有</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331640" y="749786"/>
            <a:ext cx="7646287" cy="1556452"/>
          </a:xfrm>
          <a:prstGeom prst="rect">
            <a:avLst/>
          </a:prstGeom>
          <a:noFill/>
        </p:spPr>
        <p:txBody>
          <a:bodyPr wrap="square" rtlCol="0">
            <a:spAutoFit/>
          </a:bodyPr>
          <a:lstStyle/>
          <a:p>
            <a:pPr algn="l">
              <a:lnSpc>
                <a:spcPct val="150000"/>
              </a:lnSpc>
              <a:spcBef>
                <a:spcPts val="0"/>
              </a:spcBef>
            </a:pPr>
            <a:r>
              <a:rPr lang="zh-CN" altLang="en-US" sz="2200" dirty="0">
                <a:solidFill>
                  <a:srgbClr val="0000FF"/>
                </a:solidFill>
                <a:latin typeface="Consolas" pitchFamily="49" charset="0"/>
                <a:ea typeface="仿宋" pitchFamily="49" charset="-122"/>
                <a:cs typeface="Consolas" pitchFamily="49" charset="0"/>
              </a:rPr>
              <a:t>数据结构中的</a:t>
            </a:r>
            <a:r>
              <a:rPr lang="zh-CN" altLang="zh-CN" sz="2200" dirty="0">
                <a:solidFill>
                  <a:srgbClr val="0000FF"/>
                </a:solidFill>
                <a:latin typeface="Consolas" pitchFamily="49" charset="0"/>
                <a:ea typeface="仿宋" pitchFamily="49" charset="-122"/>
                <a:cs typeface="Consolas" pitchFamily="49" charset="0"/>
              </a:rPr>
              <a:t>图一般不重复出现一条边，如果允许重复边出现，这样的图称为</a:t>
            </a:r>
            <a:r>
              <a:rPr lang="zh-CN" altLang="zh-CN" sz="2200" dirty="0">
                <a:solidFill>
                  <a:srgbClr val="FF0000"/>
                </a:solidFill>
                <a:latin typeface="Consolas" pitchFamily="49" charset="0"/>
                <a:ea typeface="仿宋" pitchFamily="49" charset="-122"/>
                <a:cs typeface="Consolas" pitchFamily="49" charset="0"/>
              </a:rPr>
              <a:t>多重图</a:t>
            </a:r>
            <a:r>
              <a:rPr lang="zh-CN" altLang="zh-CN" sz="2200" dirty="0">
                <a:solidFill>
                  <a:srgbClr val="0000FF"/>
                </a:solidFill>
                <a:latin typeface="Consolas" pitchFamily="49" charset="0"/>
                <a:ea typeface="仿宋" pitchFamily="49" charset="-122"/>
                <a:cs typeface="Consolas" pitchFamily="49" charset="0"/>
              </a:rPr>
              <a:t>，如一个无向图中顶点</a:t>
            </a:r>
            <a:r>
              <a:rPr lang="en-US" altLang="zh-CN" sz="2200" dirty="0">
                <a:solidFill>
                  <a:srgbClr val="0000FF"/>
                </a:solidFill>
                <a:latin typeface="Consolas" pitchFamily="49" charset="0"/>
                <a:ea typeface="仿宋" pitchFamily="49" charset="-122"/>
                <a:cs typeface="Consolas" pitchFamily="49" charset="0"/>
              </a:rPr>
              <a:t>1</a:t>
            </a:r>
            <a:r>
              <a:rPr lang="zh-CN" altLang="zh-CN" sz="2200" dirty="0">
                <a:solidFill>
                  <a:srgbClr val="0000FF"/>
                </a:solidFill>
                <a:latin typeface="Consolas" pitchFamily="49" charset="0"/>
                <a:ea typeface="仿宋" pitchFamily="49" charset="-122"/>
                <a:cs typeface="Consolas" pitchFamily="49" charset="0"/>
              </a:rPr>
              <a:t>和</a:t>
            </a:r>
            <a:r>
              <a:rPr lang="en-US" altLang="zh-CN" sz="2200" dirty="0">
                <a:solidFill>
                  <a:srgbClr val="0000FF"/>
                </a:solidFill>
                <a:latin typeface="Consolas" pitchFamily="49" charset="0"/>
                <a:ea typeface="仿宋" pitchFamily="49" charset="-122"/>
                <a:cs typeface="Consolas" pitchFamily="49" charset="0"/>
              </a:rPr>
              <a:t>2</a:t>
            </a:r>
            <a:r>
              <a:rPr lang="zh-CN" altLang="zh-CN" sz="2200" dirty="0">
                <a:solidFill>
                  <a:srgbClr val="0000FF"/>
                </a:solidFill>
                <a:latin typeface="Consolas" pitchFamily="49" charset="0"/>
                <a:ea typeface="仿宋" pitchFamily="49" charset="-122"/>
                <a:cs typeface="Consolas" pitchFamily="49" charset="0"/>
              </a:rPr>
              <a:t>之间出现两条或两条以上的边。本书中讨论的图均指</a:t>
            </a:r>
            <a:r>
              <a:rPr lang="zh-CN" altLang="zh-CN" sz="2200" dirty="0">
                <a:solidFill>
                  <a:srgbClr val="FF0000"/>
                </a:solidFill>
                <a:latin typeface="Consolas" pitchFamily="49" charset="0"/>
                <a:ea typeface="仿宋" pitchFamily="49" charset="-122"/>
                <a:cs typeface="Consolas" pitchFamily="49" charset="0"/>
              </a:rPr>
              <a:t>非多重图</a:t>
            </a:r>
            <a:r>
              <a:rPr lang="zh-CN" altLang="zh-CN" sz="2200" dirty="0">
                <a:solidFill>
                  <a:srgbClr val="0000FF"/>
                </a:solidFill>
                <a:latin typeface="Consolas" pitchFamily="49" charset="0"/>
                <a:ea typeface="仿宋" pitchFamily="49" charset="-122"/>
                <a:cs typeface="Consolas" pitchFamily="49" charset="0"/>
              </a:rPr>
              <a:t>。</a:t>
            </a:r>
          </a:p>
        </p:txBody>
      </p:sp>
      <p:sp>
        <p:nvSpPr>
          <p:cNvPr id="28" name="Freeform 23"/>
          <p:cNvSpPr>
            <a:spLocks/>
          </p:cNvSpPr>
          <p:nvPr/>
        </p:nvSpPr>
        <p:spPr bwMode="auto">
          <a:xfrm>
            <a:off x="4793843" y="3256841"/>
            <a:ext cx="442370" cy="370740"/>
          </a:xfrm>
          <a:custGeom>
            <a:avLst/>
            <a:gdLst/>
            <a:ahLst/>
            <a:cxnLst>
              <a:cxn ang="0">
                <a:pos x="0" y="0"/>
              </a:cxn>
              <a:cxn ang="0">
                <a:pos x="470" y="394"/>
              </a:cxn>
            </a:cxnLst>
            <a:rect l="0" t="0" r="r" b="b"/>
            <a:pathLst>
              <a:path w="470" h="394">
                <a:moveTo>
                  <a:pt x="0" y="0"/>
                </a:moveTo>
                <a:lnTo>
                  <a:pt x="470" y="394"/>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9" name="Freeform 22"/>
          <p:cNvSpPr>
            <a:spLocks/>
          </p:cNvSpPr>
          <p:nvPr/>
        </p:nvSpPr>
        <p:spPr bwMode="auto">
          <a:xfrm>
            <a:off x="5437406" y="3257782"/>
            <a:ext cx="501666" cy="378268"/>
          </a:xfrm>
          <a:custGeom>
            <a:avLst/>
            <a:gdLst/>
            <a:ahLst/>
            <a:cxnLst>
              <a:cxn ang="0">
                <a:pos x="0" y="402"/>
              </a:cxn>
              <a:cxn ang="0">
                <a:pos x="533" y="0"/>
              </a:cxn>
            </a:cxnLst>
            <a:rect l="0" t="0" r="r" b="b"/>
            <a:pathLst>
              <a:path w="533" h="402">
                <a:moveTo>
                  <a:pt x="0" y="402"/>
                </a:moveTo>
                <a:lnTo>
                  <a:pt x="533"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0" name="Freeform 21"/>
          <p:cNvSpPr>
            <a:spLocks/>
          </p:cNvSpPr>
          <p:nvPr/>
        </p:nvSpPr>
        <p:spPr bwMode="auto">
          <a:xfrm>
            <a:off x="5496928" y="2695085"/>
            <a:ext cx="437663" cy="332160"/>
          </a:xfrm>
          <a:custGeom>
            <a:avLst/>
            <a:gdLst/>
            <a:ahLst/>
            <a:cxnLst>
              <a:cxn ang="0">
                <a:pos x="465" y="353"/>
              </a:cxn>
              <a:cxn ang="0">
                <a:pos x="0" y="0"/>
              </a:cxn>
            </a:cxnLst>
            <a:rect l="0" t="0" r="r" b="b"/>
            <a:pathLst>
              <a:path w="465" h="353">
                <a:moveTo>
                  <a:pt x="465" y="353"/>
                </a:moveTo>
                <a:lnTo>
                  <a:pt x="0"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 name="Freeform 20"/>
          <p:cNvSpPr>
            <a:spLocks/>
          </p:cNvSpPr>
          <p:nvPr/>
        </p:nvSpPr>
        <p:spPr bwMode="auto">
          <a:xfrm>
            <a:off x="2171627" y="3267192"/>
            <a:ext cx="466841" cy="388618"/>
          </a:xfrm>
          <a:custGeom>
            <a:avLst/>
            <a:gdLst/>
            <a:ahLst/>
            <a:cxnLst>
              <a:cxn ang="0">
                <a:pos x="0" y="0"/>
              </a:cxn>
              <a:cxn ang="0">
                <a:pos x="495" y="412"/>
              </a:cxn>
            </a:cxnLst>
            <a:rect l="0" t="0" r="r" b="b"/>
            <a:pathLst>
              <a:path w="495" h="412">
                <a:moveTo>
                  <a:pt x="0" y="0"/>
                </a:moveTo>
                <a:lnTo>
                  <a:pt x="495" y="41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2" name="Freeform 19"/>
          <p:cNvSpPr>
            <a:spLocks/>
          </p:cNvSpPr>
          <p:nvPr/>
        </p:nvSpPr>
        <p:spPr bwMode="auto">
          <a:xfrm>
            <a:off x="2878477" y="3254018"/>
            <a:ext cx="451782" cy="402733"/>
          </a:xfrm>
          <a:custGeom>
            <a:avLst/>
            <a:gdLst/>
            <a:ahLst/>
            <a:cxnLst>
              <a:cxn ang="0">
                <a:pos x="0" y="428"/>
              </a:cxn>
              <a:cxn ang="0">
                <a:pos x="480" y="0"/>
              </a:cxn>
            </a:cxnLst>
            <a:rect l="0" t="0" r="r" b="b"/>
            <a:pathLst>
              <a:path w="480" h="428">
                <a:moveTo>
                  <a:pt x="0" y="428"/>
                </a:moveTo>
                <a:lnTo>
                  <a:pt x="480" y="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3" name="Freeform 18"/>
          <p:cNvSpPr>
            <a:spLocks/>
          </p:cNvSpPr>
          <p:nvPr/>
        </p:nvSpPr>
        <p:spPr bwMode="auto">
          <a:xfrm>
            <a:off x="2870947" y="2706377"/>
            <a:ext cx="486606" cy="366976"/>
          </a:xfrm>
          <a:custGeom>
            <a:avLst/>
            <a:gdLst/>
            <a:ahLst/>
            <a:cxnLst>
              <a:cxn ang="0">
                <a:pos x="0" y="0"/>
              </a:cxn>
              <a:cxn ang="0">
                <a:pos x="517" y="390"/>
              </a:cxn>
            </a:cxnLst>
            <a:rect l="0" t="0" r="r" b="b"/>
            <a:pathLst>
              <a:path w="517" h="390">
                <a:moveTo>
                  <a:pt x="0" y="0"/>
                </a:moveTo>
                <a:lnTo>
                  <a:pt x="517"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4" name="Freeform 17"/>
          <p:cNvSpPr>
            <a:spLocks/>
          </p:cNvSpPr>
          <p:nvPr/>
        </p:nvSpPr>
        <p:spPr bwMode="auto">
          <a:xfrm>
            <a:off x="2129272" y="2709200"/>
            <a:ext cx="529902" cy="409319"/>
          </a:xfrm>
          <a:custGeom>
            <a:avLst/>
            <a:gdLst/>
            <a:ahLst/>
            <a:cxnLst>
              <a:cxn ang="0">
                <a:pos x="562" y="0"/>
              </a:cxn>
              <a:cxn ang="0">
                <a:pos x="0" y="435"/>
              </a:cxn>
            </a:cxnLst>
            <a:rect l="0" t="0" r="r" b="b"/>
            <a:pathLst>
              <a:path w="562" h="435">
                <a:moveTo>
                  <a:pt x="562" y="0"/>
                </a:moveTo>
                <a:lnTo>
                  <a:pt x="0" y="43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7" name="Oval 14"/>
          <p:cNvSpPr>
            <a:spLocks noChangeArrowheads="1"/>
          </p:cNvSpPr>
          <p:nvPr/>
        </p:nvSpPr>
        <p:spPr bwMode="auto">
          <a:xfrm>
            <a:off x="2613996" y="2520066"/>
            <a:ext cx="265422" cy="2935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39" name="Oval 12"/>
          <p:cNvSpPr>
            <a:spLocks noChangeArrowheads="1"/>
          </p:cNvSpPr>
          <p:nvPr/>
        </p:nvSpPr>
        <p:spPr bwMode="auto">
          <a:xfrm>
            <a:off x="3291669" y="3014072"/>
            <a:ext cx="266363" cy="2935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40" name="Oval 11"/>
          <p:cNvSpPr>
            <a:spLocks noChangeArrowheads="1"/>
          </p:cNvSpPr>
          <p:nvPr/>
        </p:nvSpPr>
        <p:spPr bwMode="auto">
          <a:xfrm>
            <a:off x="1936324" y="3014072"/>
            <a:ext cx="266363" cy="2935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41" name="Oval 10"/>
          <p:cNvSpPr>
            <a:spLocks noChangeArrowheads="1"/>
          </p:cNvSpPr>
          <p:nvPr/>
        </p:nvSpPr>
        <p:spPr bwMode="auto">
          <a:xfrm>
            <a:off x="2613055" y="3558890"/>
            <a:ext cx="266363" cy="2935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3</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2" name="Freeform 9"/>
          <p:cNvSpPr>
            <a:spLocks/>
          </p:cNvSpPr>
          <p:nvPr/>
        </p:nvSpPr>
        <p:spPr bwMode="auto">
          <a:xfrm>
            <a:off x="4792902" y="2709200"/>
            <a:ext cx="458370" cy="348157"/>
          </a:xfrm>
          <a:custGeom>
            <a:avLst/>
            <a:gdLst/>
            <a:ahLst/>
            <a:cxnLst>
              <a:cxn ang="0">
                <a:pos x="487" y="0"/>
              </a:cxn>
              <a:cxn ang="0">
                <a:pos x="0" y="369"/>
              </a:cxn>
            </a:cxnLst>
            <a:rect l="0" t="0" r="r" b="b"/>
            <a:pathLst>
              <a:path w="487" h="369">
                <a:moveTo>
                  <a:pt x="487" y="0"/>
                </a:moveTo>
                <a:lnTo>
                  <a:pt x="0" y="369"/>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43" name="Oval 8"/>
          <p:cNvSpPr>
            <a:spLocks noChangeArrowheads="1"/>
          </p:cNvSpPr>
          <p:nvPr/>
        </p:nvSpPr>
        <p:spPr bwMode="auto">
          <a:xfrm>
            <a:off x="5220212" y="2500306"/>
            <a:ext cx="266363" cy="2935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45" name="Oval 6"/>
          <p:cNvSpPr>
            <a:spLocks noChangeArrowheads="1"/>
          </p:cNvSpPr>
          <p:nvPr/>
        </p:nvSpPr>
        <p:spPr bwMode="auto">
          <a:xfrm>
            <a:off x="5898825" y="3012190"/>
            <a:ext cx="266363" cy="2935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46" name="Oval 5"/>
          <p:cNvSpPr>
            <a:spLocks noChangeArrowheads="1"/>
          </p:cNvSpPr>
          <p:nvPr/>
        </p:nvSpPr>
        <p:spPr bwMode="auto">
          <a:xfrm>
            <a:off x="4576423" y="3012190"/>
            <a:ext cx="266363" cy="2935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47" name="Oval 4"/>
          <p:cNvSpPr>
            <a:spLocks noChangeArrowheads="1"/>
          </p:cNvSpPr>
          <p:nvPr/>
        </p:nvSpPr>
        <p:spPr bwMode="auto">
          <a:xfrm>
            <a:off x="5219271" y="3557008"/>
            <a:ext cx="267304" cy="2935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48" name="Text Box 3"/>
          <p:cNvSpPr txBox="1">
            <a:spLocks noChangeArrowheads="1"/>
          </p:cNvSpPr>
          <p:nvPr/>
        </p:nvSpPr>
        <p:spPr bwMode="auto">
          <a:xfrm>
            <a:off x="1928794" y="3985147"/>
            <a:ext cx="1779110" cy="29358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）多重无向图</a:t>
            </a:r>
          </a:p>
        </p:txBody>
      </p:sp>
      <p:sp>
        <p:nvSpPr>
          <p:cNvPr id="49" name="Text Box 2"/>
          <p:cNvSpPr txBox="1">
            <a:spLocks noChangeArrowheads="1"/>
          </p:cNvSpPr>
          <p:nvPr/>
        </p:nvSpPr>
        <p:spPr bwMode="auto">
          <a:xfrm>
            <a:off x="4454760" y="3985147"/>
            <a:ext cx="2565511" cy="29358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b</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）多重有向图</a:t>
            </a:r>
            <a:endParaRPr kumimoji="0" lang="zh-CN" altLang="en-US" sz="1800" i="0" u="none" strike="noStrike" cap="none" normalizeH="0" baseline="0" dirty="0">
              <a:ln>
                <a:noFill/>
              </a:ln>
              <a:solidFill>
                <a:srgbClr val="FF0000"/>
              </a:solidFill>
              <a:effectLst/>
              <a:latin typeface="Consolas" pitchFamily="49" charset="0"/>
              <a:ea typeface="仿宋" pitchFamily="49" charset="-122"/>
              <a:cs typeface="Consolas" pitchFamily="49" charset="0"/>
            </a:endParaRPr>
          </a:p>
        </p:txBody>
      </p:sp>
      <p:sp>
        <p:nvSpPr>
          <p:cNvPr id="51" name="任意多边形 50"/>
          <p:cNvSpPr/>
          <p:nvPr/>
        </p:nvSpPr>
        <p:spPr>
          <a:xfrm>
            <a:off x="2190750" y="2987675"/>
            <a:ext cx="1104900" cy="155575"/>
          </a:xfrm>
          <a:custGeom>
            <a:avLst/>
            <a:gdLst>
              <a:gd name="connsiteX0" fmla="*/ 0 w 1104900"/>
              <a:gd name="connsiteY0" fmla="*/ 155575 h 155575"/>
              <a:gd name="connsiteX1" fmla="*/ 333375 w 1104900"/>
              <a:gd name="connsiteY1" fmla="*/ 31750 h 155575"/>
              <a:gd name="connsiteX2" fmla="*/ 628650 w 1104900"/>
              <a:gd name="connsiteY2" fmla="*/ 12700 h 155575"/>
              <a:gd name="connsiteX3" fmla="*/ 1104900 w 1104900"/>
              <a:gd name="connsiteY3" fmla="*/ 107950 h 155575"/>
            </a:gdLst>
            <a:ahLst/>
            <a:cxnLst>
              <a:cxn ang="0">
                <a:pos x="connsiteX0" y="connsiteY0"/>
              </a:cxn>
              <a:cxn ang="0">
                <a:pos x="connsiteX1" y="connsiteY1"/>
              </a:cxn>
              <a:cxn ang="0">
                <a:pos x="connsiteX2" y="connsiteY2"/>
              </a:cxn>
              <a:cxn ang="0">
                <a:pos x="connsiteX3" y="connsiteY3"/>
              </a:cxn>
            </a:cxnLst>
            <a:rect l="l" t="t" r="r" b="b"/>
            <a:pathLst>
              <a:path w="1104900" h="155575">
                <a:moveTo>
                  <a:pt x="0" y="155575"/>
                </a:moveTo>
                <a:cubicBezTo>
                  <a:pt x="114300" y="105569"/>
                  <a:pt x="228600" y="55563"/>
                  <a:pt x="333375" y="31750"/>
                </a:cubicBezTo>
                <a:cubicBezTo>
                  <a:pt x="438150" y="7938"/>
                  <a:pt x="500063" y="0"/>
                  <a:pt x="628650" y="12700"/>
                </a:cubicBezTo>
                <a:cubicBezTo>
                  <a:pt x="757237" y="25400"/>
                  <a:pt x="931068" y="66675"/>
                  <a:pt x="1104900" y="107950"/>
                </a:cubicBezTo>
              </a:path>
            </a:pathLst>
          </a:custGeom>
          <a:ln w="19050">
            <a:solidFill>
              <a:srgbClr val="FF0000"/>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p>
        </p:txBody>
      </p:sp>
      <p:sp>
        <p:nvSpPr>
          <p:cNvPr id="52" name="任意多边形 51"/>
          <p:cNvSpPr/>
          <p:nvPr/>
        </p:nvSpPr>
        <p:spPr>
          <a:xfrm>
            <a:off x="2190750" y="3190875"/>
            <a:ext cx="1095375" cy="104775"/>
          </a:xfrm>
          <a:custGeom>
            <a:avLst/>
            <a:gdLst>
              <a:gd name="connsiteX0" fmla="*/ 1095375 w 1095375"/>
              <a:gd name="connsiteY0" fmla="*/ 0 h 104775"/>
              <a:gd name="connsiteX1" fmla="*/ 857250 w 1095375"/>
              <a:gd name="connsiteY1" fmla="*/ 76200 h 104775"/>
              <a:gd name="connsiteX2" fmla="*/ 495300 w 1095375"/>
              <a:gd name="connsiteY2" fmla="*/ 95250 h 104775"/>
              <a:gd name="connsiteX3" fmla="*/ 0 w 1095375"/>
              <a:gd name="connsiteY3" fmla="*/ 19050 h 104775"/>
            </a:gdLst>
            <a:ahLst/>
            <a:cxnLst>
              <a:cxn ang="0">
                <a:pos x="connsiteX0" y="connsiteY0"/>
              </a:cxn>
              <a:cxn ang="0">
                <a:pos x="connsiteX1" y="connsiteY1"/>
              </a:cxn>
              <a:cxn ang="0">
                <a:pos x="connsiteX2" y="connsiteY2"/>
              </a:cxn>
              <a:cxn ang="0">
                <a:pos x="connsiteX3" y="connsiteY3"/>
              </a:cxn>
            </a:cxnLst>
            <a:rect l="l" t="t" r="r" b="b"/>
            <a:pathLst>
              <a:path w="1095375" h="104775">
                <a:moveTo>
                  <a:pt x="1095375" y="0"/>
                </a:moveTo>
                <a:cubicBezTo>
                  <a:pt x="1026318" y="30162"/>
                  <a:pt x="957262" y="60325"/>
                  <a:pt x="857250" y="76200"/>
                </a:cubicBezTo>
                <a:cubicBezTo>
                  <a:pt x="757238" y="92075"/>
                  <a:pt x="638175" y="104775"/>
                  <a:pt x="495300" y="95250"/>
                </a:cubicBezTo>
                <a:cubicBezTo>
                  <a:pt x="352425" y="85725"/>
                  <a:pt x="176212" y="52387"/>
                  <a:pt x="0" y="19050"/>
                </a:cubicBezTo>
              </a:path>
            </a:pathLst>
          </a:custGeom>
          <a:ln w="19050">
            <a:solidFill>
              <a:srgbClr val="FF0000"/>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p>
        </p:txBody>
      </p:sp>
      <p:sp>
        <p:nvSpPr>
          <p:cNvPr id="55" name="任意多边形 54"/>
          <p:cNvSpPr/>
          <p:nvPr/>
        </p:nvSpPr>
        <p:spPr>
          <a:xfrm>
            <a:off x="5187950" y="2800350"/>
            <a:ext cx="107950" cy="790575"/>
          </a:xfrm>
          <a:custGeom>
            <a:avLst/>
            <a:gdLst>
              <a:gd name="connsiteX0" fmla="*/ 88900 w 107950"/>
              <a:gd name="connsiteY0" fmla="*/ 0 h 790575"/>
              <a:gd name="connsiteX1" fmla="*/ 3175 w 107950"/>
              <a:gd name="connsiteY1" fmla="*/ 257175 h 790575"/>
              <a:gd name="connsiteX2" fmla="*/ 107950 w 107950"/>
              <a:gd name="connsiteY2" fmla="*/ 790575 h 790575"/>
            </a:gdLst>
            <a:ahLst/>
            <a:cxnLst>
              <a:cxn ang="0">
                <a:pos x="connsiteX0" y="connsiteY0"/>
              </a:cxn>
              <a:cxn ang="0">
                <a:pos x="connsiteX1" y="connsiteY1"/>
              </a:cxn>
              <a:cxn ang="0">
                <a:pos x="connsiteX2" y="connsiteY2"/>
              </a:cxn>
            </a:cxnLst>
            <a:rect l="l" t="t" r="r" b="b"/>
            <a:pathLst>
              <a:path w="107950" h="790575">
                <a:moveTo>
                  <a:pt x="88900" y="0"/>
                </a:moveTo>
                <a:cubicBezTo>
                  <a:pt x="44450" y="62706"/>
                  <a:pt x="0" y="125413"/>
                  <a:pt x="3175" y="257175"/>
                </a:cubicBezTo>
                <a:cubicBezTo>
                  <a:pt x="6350" y="388937"/>
                  <a:pt x="57150" y="589756"/>
                  <a:pt x="107950" y="790575"/>
                </a:cubicBezTo>
              </a:path>
            </a:pathLst>
          </a:custGeom>
          <a:ln w="19050">
            <a:solidFill>
              <a:srgbClr val="FF00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p>
        </p:txBody>
      </p:sp>
      <p:sp>
        <p:nvSpPr>
          <p:cNvPr id="56" name="任意多边形 55"/>
          <p:cNvSpPr/>
          <p:nvPr/>
        </p:nvSpPr>
        <p:spPr>
          <a:xfrm>
            <a:off x="5391150" y="2781300"/>
            <a:ext cx="77788" cy="800100"/>
          </a:xfrm>
          <a:custGeom>
            <a:avLst/>
            <a:gdLst>
              <a:gd name="connsiteX0" fmla="*/ 0 w 77788"/>
              <a:gd name="connsiteY0" fmla="*/ 800100 h 800100"/>
              <a:gd name="connsiteX1" fmla="*/ 76200 w 77788"/>
              <a:gd name="connsiteY1" fmla="*/ 495300 h 800100"/>
              <a:gd name="connsiteX2" fmla="*/ 9525 w 77788"/>
              <a:gd name="connsiteY2" fmla="*/ 0 h 800100"/>
            </a:gdLst>
            <a:ahLst/>
            <a:cxnLst>
              <a:cxn ang="0">
                <a:pos x="connsiteX0" y="connsiteY0"/>
              </a:cxn>
              <a:cxn ang="0">
                <a:pos x="connsiteX1" y="connsiteY1"/>
              </a:cxn>
              <a:cxn ang="0">
                <a:pos x="connsiteX2" y="connsiteY2"/>
              </a:cxn>
            </a:cxnLst>
            <a:rect l="l" t="t" r="r" b="b"/>
            <a:pathLst>
              <a:path w="77788" h="800100">
                <a:moveTo>
                  <a:pt x="0" y="800100"/>
                </a:moveTo>
                <a:cubicBezTo>
                  <a:pt x="37306" y="714375"/>
                  <a:pt x="74613" y="628650"/>
                  <a:pt x="76200" y="495300"/>
                </a:cubicBezTo>
                <a:cubicBezTo>
                  <a:pt x="77788" y="361950"/>
                  <a:pt x="43656" y="180975"/>
                  <a:pt x="9525" y="0"/>
                </a:cubicBezTo>
              </a:path>
            </a:pathLst>
          </a:custGeom>
          <a:ln w="19050">
            <a:solidFill>
              <a:srgbClr val="FF0000"/>
            </a:solidFill>
            <a:headEnd type="arrow"/>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p>
        </p:txBody>
      </p:sp>
      <p:pic>
        <p:nvPicPr>
          <p:cNvPr id="59" name="Picture 5"/>
          <p:cNvPicPr>
            <a:picLocks noChangeAspect="1" noChangeArrowheads="1"/>
          </p:cNvPicPr>
          <p:nvPr/>
        </p:nvPicPr>
        <p:blipFill>
          <a:blip r:embed="rId2" cstate="print"/>
          <a:srcRect/>
          <a:stretch>
            <a:fillRect/>
          </a:stretch>
        </p:blipFill>
        <p:spPr bwMode="auto">
          <a:xfrm>
            <a:off x="251520" y="907403"/>
            <a:ext cx="1013635" cy="85725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3108" y="2714620"/>
            <a:ext cx="4805156" cy="360789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52000" tIns="72000" bIns="72000" rtlCol="0">
            <a:spAutoFit/>
          </a:bodyPr>
          <a:lstStyle/>
          <a:p>
            <a:pPr algn="l"/>
            <a:r>
              <a:rPr lang="zh-CN" altLang="zh-CN" sz="1800">
                <a:solidFill>
                  <a:srgbClr val="0000FF"/>
                </a:solidFill>
                <a:latin typeface="Consolas" pitchFamily="49" charset="0"/>
                <a:ea typeface="仿宋" pitchFamily="49" charset="-122"/>
                <a:cs typeface="Consolas" pitchFamily="49" charset="0"/>
              </a:rPr>
              <a:t>图</a:t>
            </a:r>
            <a:r>
              <a:rPr lang="en-US" altLang="zh-CN" sz="1800">
                <a:solidFill>
                  <a:srgbClr val="0000FF"/>
                </a:solidFill>
                <a:latin typeface="Consolas" pitchFamily="49" charset="0"/>
                <a:ea typeface="仿宋" pitchFamily="49" charset="-122"/>
                <a:cs typeface="Consolas" pitchFamily="49" charset="0"/>
              </a:rPr>
              <a:t>G</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[0]-&gt;(1,1)-&gt;(3,1)-&gt;</a:t>
            </a:r>
            <a:r>
              <a:rPr lang="zh-CN" altLang="zh-CN" sz="180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  [1]-&gt;(5,1)-&gt;</a:t>
            </a:r>
            <a:r>
              <a:rPr lang="zh-CN" altLang="zh-CN" sz="180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  [2]-&gt;(1,1)-&gt;(5,1)-&gt;</a:t>
            </a:r>
            <a:r>
              <a:rPr lang="zh-CN" altLang="zh-CN" sz="180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  [3]-&gt;(1,1)-&gt;(4,1)-&gt;</a:t>
            </a:r>
            <a:r>
              <a:rPr lang="zh-CN" altLang="zh-CN" sz="180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  [4]-&gt;(1,1)-&gt;(5,1)-&gt;</a:t>
            </a:r>
            <a:r>
              <a:rPr lang="zh-CN" altLang="zh-CN" sz="180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  [5]-&gt;</a:t>
            </a:r>
            <a:r>
              <a:rPr lang="zh-CN" altLang="zh-CN" sz="1800">
                <a:solidFill>
                  <a:srgbClr val="0000FF"/>
                </a:solidFill>
                <a:latin typeface="Consolas" pitchFamily="49" charset="0"/>
                <a:ea typeface="仿宋" pitchFamily="49" charset="-122"/>
                <a:cs typeface="Consolas" pitchFamily="49" charset="0"/>
              </a:rPr>
              <a:t>∧</a:t>
            </a:r>
          </a:p>
          <a:p>
            <a:pPr algn="l"/>
            <a:r>
              <a:rPr lang="zh-CN" altLang="zh-CN" sz="1800">
                <a:solidFill>
                  <a:srgbClr val="0000FF"/>
                </a:solidFill>
                <a:latin typeface="Consolas" pitchFamily="49" charset="0"/>
                <a:ea typeface="仿宋" pitchFamily="49" charset="-122"/>
                <a:cs typeface="Consolas" pitchFamily="49" charset="0"/>
              </a:rPr>
              <a:t>求解结果</a:t>
            </a:r>
          </a:p>
          <a:p>
            <a:pPr algn="l"/>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顶点</a:t>
            </a:r>
            <a:r>
              <a:rPr lang="en-US" altLang="zh-CN" sz="1800">
                <a:solidFill>
                  <a:srgbClr val="0000FF"/>
                </a:solidFill>
                <a:latin typeface="Consolas" pitchFamily="49" charset="0"/>
                <a:ea typeface="仿宋" pitchFamily="49" charset="-122"/>
                <a:cs typeface="Consolas" pitchFamily="49" charset="0"/>
              </a:rPr>
              <a:t>0</a:t>
            </a:r>
            <a:r>
              <a:rPr lang="zh-CN" altLang="zh-CN" sz="1800">
                <a:solidFill>
                  <a:srgbClr val="0000FF"/>
                </a:solidFill>
                <a:latin typeface="Consolas" pitchFamily="49" charset="0"/>
                <a:ea typeface="仿宋" pitchFamily="49" charset="-122"/>
                <a:cs typeface="Consolas" pitchFamily="49" charset="0"/>
              </a:rPr>
              <a:t>到顶点</a:t>
            </a:r>
            <a:r>
              <a:rPr lang="en-US" altLang="zh-CN" sz="1800">
                <a:solidFill>
                  <a:srgbClr val="0000FF"/>
                </a:solidFill>
                <a:latin typeface="Consolas" pitchFamily="49" charset="0"/>
                <a:ea typeface="仿宋" pitchFamily="49" charset="-122"/>
                <a:cs typeface="Consolas" pitchFamily="49" charset="0"/>
              </a:rPr>
              <a:t>5</a:t>
            </a:r>
            <a:r>
              <a:rPr lang="zh-CN" altLang="zh-CN" sz="1800">
                <a:solidFill>
                  <a:srgbClr val="0000FF"/>
                </a:solidFill>
                <a:latin typeface="Consolas" pitchFamily="49" charset="0"/>
                <a:ea typeface="仿宋" pitchFamily="49" charset="-122"/>
                <a:cs typeface="Consolas" pitchFamily="49" charset="0"/>
              </a:rPr>
              <a:t>路径情况</a:t>
            </a:r>
            <a:r>
              <a:rPr lang="en-US" altLang="zh-CN" sz="1800">
                <a:solidFill>
                  <a:srgbClr val="0000FF"/>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有</a:t>
            </a:r>
          </a:p>
          <a:p>
            <a:pPr algn="l"/>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顶点</a:t>
            </a:r>
            <a:r>
              <a:rPr lang="en-US" altLang="zh-CN" sz="1800">
                <a:solidFill>
                  <a:srgbClr val="0000FF"/>
                </a:solidFill>
                <a:latin typeface="Consolas" pitchFamily="49" charset="0"/>
                <a:ea typeface="仿宋" pitchFamily="49" charset="-122"/>
                <a:cs typeface="Consolas" pitchFamily="49" charset="0"/>
              </a:rPr>
              <a:t>0</a:t>
            </a:r>
            <a:r>
              <a:rPr lang="zh-CN" altLang="zh-CN" sz="1800">
                <a:solidFill>
                  <a:srgbClr val="0000FF"/>
                </a:solidFill>
                <a:latin typeface="Consolas" pitchFamily="49" charset="0"/>
                <a:ea typeface="仿宋" pitchFamily="49" charset="-122"/>
                <a:cs typeface="Consolas" pitchFamily="49" charset="0"/>
              </a:rPr>
              <a:t>到顶点</a:t>
            </a:r>
            <a:r>
              <a:rPr lang="en-US" altLang="zh-CN" sz="1800">
                <a:solidFill>
                  <a:srgbClr val="0000FF"/>
                </a:solidFill>
                <a:latin typeface="Consolas" pitchFamily="49" charset="0"/>
                <a:ea typeface="仿宋" pitchFamily="49" charset="-122"/>
                <a:cs typeface="Consolas" pitchFamily="49" charset="0"/>
              </a:rPr>
              <a:t>2</a:t>
            </a:r>
            <a:r>
              <a:rPr lang="zh-CN" altLang="zh-CN" sz="1800">
                <a:solidFill>
                  <a:srgbClr val="0000FF"/>
                </a:solidFill>
                <a:latin typeface="Consolas" pitchFamily="49" charset="0"/>
                <a:ea typeface="仿宋" pitchFamily="49" charset="-122"/>
                <a:cs typeface="Consolas" pitchFamily="49" charset="0"/>
              </a:rPr>
              <a:t>路径情况</a:t>
            </a:r>
            <a:r>
              <a:rPr lang="en-US" altLang="zh-CN" sz="1800">
                <a:solidFill>
                  <a:srgbClr val="0000FF"/>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没有</a:t>
            </a:r>
          </a:p>
        </p:txBody>
      </p:sp>
      <p:grpSp>
        <p:nvGrpSpPr>
          <p:cNvPr id="5" name="组合 4"/>
          <p:cNvGrpSpPr/>
          <p:nvPr/>
        </p:nvGrpSpPr>
        <p:grpSpPr>
          <a:xfrm>
            <a:off x="2786050" y="500042"/>
            <a:ext cx="2236087" cy="1340140"/>
            <a:chOff x="3008952" y="2151707"/>
            <a:chExt cx="2236087" cy="1340140"/>
          </a:xfrm>
        </p:grpSpPr>
        <p:sp>
          <p:nvSpPr>
            <p:cNvPr id="6" name="Oval 16"/>
            <p:cNvSpPr>
              <a:spLocks noChangeArrowheads="1"/>
            </p:cNvSpPr>
            <p:nvPr/>
          </p:nvSpPr>
          <p:spPr bwMode="auto">
            <a:xfrm>
              <a:off x="3975096" y="2151707"/>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7" name="Oval 15"/>
            <p:cNvSpPr>
              <a:spLocks noChangeArrowheads="1"/>
            </p:cNvSpPr>
            <p:nvPr/>
          </p:nvSpPr>
          <p:spPr bwMode="auto">
            <a:xfrm>
              <a:off x="4941240" y="2151707"/>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8" name="Oval 14"/>
            <p:cNvSpPr>
              <a:spLocks noChangeArrowheads="1"/>
            </p:cNvSpPr>
            <p:nvPr/>
          </p:nvSpPr>
          <p:spPr bwMode="auto">
            <a:xfrm>
              <a:off x="3008952"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9" name="Oval 13"/>
            <p:cNvSpPr>
              <a:spLocks noChangeArrowheads="1"/>
            </p:cNvSpPr>
            <p:nvPr/>
          </p:nvSpPr>
          <p:spPr bwMode="auto">
            <a:xfrm>
              <a:off x="3975096"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0" name="Oval 12"/>
            <p:cNvSpPr>
              <a:spLocks noChangeArrowheads="1"/>
            </p:cNvSpPr>
            <p:nvPr/>
          </p:nvSpPr>
          <p:spPr bwMode="auto">
            <a:xfrm>
              <a:off x="3008952" y="2151707"/>
              <a:ext cx="303799" cy="33503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1" name="Oval 11"/>
            <p:cNvSpPr>
              <a:spLocks noChangeArrowheads="1"/>
            </p:cNvSpPr>
            <p:nvPr/>
          </p:nvSpPr>
          <p:spPr bwMode="auto">
            <a:xfrm>
              <a:off x="4941240"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5</a:t>
              </a:r>
            </a:p>
          </p:txBody>
        </p:sp>
        <p:sp>
          <p:nvSpPr>
            <p:cNvPr id="12" name="Freeform 10"/>
            <p:cNvSpPr>
              <a:spLocks/>
            </p:cNvSpPr>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 name="Freeform 9"/>
            <p:cNvSpPr>
              <a:spLocks/>
            </p:cNvSpPr>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4" name="Line 8"/>
            <p:cNvSpPr>
              <a:spLocks noChangeShapeType="1"/>
            </p:cNvSpPr>
            <p:nvPr/>
          </p:nvSpPr>
          <p:spPr bwMode="auto">
            <a:xfrm>
              <a:off x="3163535" y="2486742"/>
              <a:ext cx="1073"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5" name="Freeform 7"/>
            <p:cNvSpPr>
              <a:spLocks/>
            </p:cNvSpPr>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 name="Freeform 6"/>
            <p:cNvSpPr>
              <a:spLocks/>
            </p:cNvSpPr>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7" name="Line 5"/>
            <p:cNvSpPr>
              <a:spLocks noChangeShapeType="1"/>
            </p:cNvSpPr>
            <p:nvPr/>
          </p:nvSpPr>
          <p:spPr bwMode="auto">
            <a:xfrm>
              <a:off x="5134468" y="2486742"/>
              <a:ext cx="0"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8" name="Line 4"/>
            <p:cNvSpPr>
              <a:spLocks noChangeShapeType="1"/>
            </p:cNvSpPr>
            <p:nvPr/>
          </p:nvSpPr>
          <p:spPr bwMode="auto">
            <a:xfrm flipV="1">
              <a:off x="4138180" y="2496790"/>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9" name="Freeform 3"/>
            <p:cNvSpPr>
              <a:spLocks/>
            </p:cNvSpPr>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0" name="Freeform 2"/>
            <p:cNvSpPr>
              <a:spLocks/>
            </p:cNvSpPr>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grpSp>
      <p:sp>
        <p:nvSpPr>
          <p:cNvPr id="21" name="下箭头 20"/>
          <p:cNvSpPr/>
          <p:nvPr/>
        </p:nvSpPr>
        <p:spPr>
          <a:xfrm>
            <a:off x="3786182" y="2143116"/>
            <a:ext cx="285752" cy="357190"/>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496" y="75502"/>
            <a:ext cx="8928992" cy="1246495"/>
          </a:xfrm>
          <a:prstGeom prst="rect">
            <a:avLst/>
          </a:prstGeom>
          <a:noFill/>
        </p:spPr>
        <p:txBody>
          <a:bodyPr wrap="square" rtlCol="0">
            <a:spAutoFit/>
          </a:bodyPr>
          <a:lstStyle/>
          <a:p>
            <a:pPr algn="l">
              <a:lnSpc>
                <a:spcPts val="3000"/>
              </a:lnSpc>
              <a:spcBef>
                <a:spcPts val="0"/>
              </a:spcBef>
            </a:pPr>
            <a:r>
              <a:rPr lang="zh-CN" altLang="zh-CN" sz="2000" dirty="0">
                <a:solidFill>
                  <a:srgbClr val="FF0000"/>
                </a:solidFill>
                <a:latin typeface="Consolas" pitchFamily="49" charset="0"/>
                <a:ea typeface="仿宋" pitchFamily="49" charset="-122"/>
                <a:cs typeface="Consolas" pitchFamily="49" charset="0"/>
              </a:rPr>
              <a:t>【例</a:t>
            </a:r>
            <a:r>
              <a:rPr lang="en-US" altLang="zh-CN" sz="2000" dirty="0">
                <a:solidFill>
                  <a:srgbClr val="FF0000"/>
                </a:solidFill>
                <a:latin typeface="Consolas" pitchFamily="49" charset="0"/>
                <a:ea typeface="仿宋" pitchFamily="49" charset="-122"/>
                <a:cs typeface="Consolas" pitchFamily="49" charset="0"/>
              </a:rPr>
              <a:t>8.7</a:t>
            </a:r>
            <a:r>
              <a:rPr lang="zh-CN" altLang="zh-CN" sz="2000" dirty="0">
                <a:solidFill>
                  <a:srgbClr val="FF0000"/>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假设图</a:t>
            </a:r>
            <a:r>
              <a:rPr lang="en-US" altLang="zh-CN" sz="2000" dirty="0">
                <a:solidFill>
                  <a:srgbClr val="0000FF"/>
                </a:solidFill>
                <a:latin typeface="Consolas" pitchFamily="49" charset="0"/>
                <a:ea typeface="仿宋" pitchFamily="49" charset="-122"/>
                <a:cs typeface="Consolas" pitchFamily="49" charset="0"/>
              </a:rPr>
              <a:t>G</a:t>
            </a:r>
            <a:r>
              <a:rPr lang="zh-CN" altLang="zh-CN" sz="2000" dirty="0">
                <a:solidFill>
                  <a:srgbClr val="0000FF"/>
                </a:solidFill>
                <a:latin typeface="Consolas" pitchFamily="49" charset="0"/>
                <a:ea typeface="仿宋" pitchFamily="49" charset="-122"/>
                <a:cs typeface="Consolas" pitchFamily="49" charset="0"/>
              </a:rPr>
              <a:t>采用邻接表存储，设计一个算法求顶点</a:t>
            </a:r>
            <a:r>
              <a:rPr lang="en-US" altLang="zh-CN" sz="2000" i="1" dirty="0">
                <a:solidFill>
                  <a:srgbClr val="0000FF"/>
                </a:solidFill>
                <a:latin typeface="Consolas" pitchFamily="49" charset="0"/>
                <a:ea typeface="仿宋" pitchFamily="49" charset="-122"/>
                <a:cs typeface="Consolas" pitchFamily="49" charset="0"/>
              </a:rPr>
              <a:t>u</a:t>
            </a:r>
            <a:r>
              <a:rPr lang="zh-CN" altLang="zh-CN" sz="2000" dirty="0">
                <a:solidFill>
                  <a:srgbClr val="0000FF"/>
                </a:solidFill>
                <a:latin typeface="Consolas" pitchFamily="49" charset="0"/>
                <a:ea typeface="仿宋" pitchFamily="49" charset="-122"/>
                <a:cs typeface="Consolas" pitchFamily="49" charset="0"/>
              </a:rPr>
              <a:t>到顶点</a:t>
            </a:r>
            <a:r>
              <a:rPr lang="en-US" altLang="zh-CN" sz="2000" i="1" dirty="0">
                <a:solidFill>
                  <a:srgbClr val="0000FF"/>
                </a:solidFill>
                <a:latin typeface="Consolas" pitchFamily="49" charset="0"/>
                <a:ea typeface="仿宋" pitchFamily="49" charset="-122"/>
                <a:cs typeface="Consolas" pitchFamily="49" charset="0"/>
              </a:rPr>
              <a:t>v</a:t>
            </a:r>
            <a:r>
              <a:rPr lang="zh-CN" altLang="zh-CN" sz="2000" dirty="0">
                <a:solidFill>
                  <a:srgbClr val="0000FF"/>
                </a:solidFill>
                <a:latin typeface="Consolas" pitchFamily="49" charset="0"/>
                <a:ea typeface="仿宋" pitchFamily="49" charset="-122"/>
                <a:cs typeface="Consolas" pitchFamily="49" charset="0"/>
              </a:rPr>
              <a:t>之间的</a:t>
            </a:r>
            <a:r>
              <a:rPr lang="zh-CN" altLang="zh-CN" sz="2000" dirty="0">
                <a:solidFill>
                  <a:srgbClr val="FF0000"/>
                </a:solidFill>
                <a:latin typeface="Consolas" pitchFamily="49" charset="0"/>
                <a:ea typeface="仿宋" pitchFamily="49" charset="-122"/>
                <a:cs typeface="Consolas" pitchFamily="49" charset="0"/>
              </a:rPr>
              <a:t>一条简单路径</a:t>
            </a:r>
            <a:r>
              <a:rPr lang="zh-CN" altLang="zh-CN" sz="2000" dirty="0">
                <a:solidFill>
                  <a:srgbClr val="0000FF"/>
                </a:solidFill>
                <a:latin typeface="Consolas" pitchFamily="49" charset="0"/>
                <a:ea typeface="仿宋" pitchFamily="49" charset="-122"/>
                <a:cs typeface="Consolas" pitchFamily="49" charset="0"/>
              </a:rPr>
              <a:t>（假设两顶点之间存在一条或多条简单路径）。并对于</a:t>
            </a:r>
            <a:r>
              <a:rPr lang="zh-CN" altLang="en-US" sz="2000" dirty="0">
                <a:solidFill>
                  <a:srgbClr val="0000FF"/>
                </a:solidFill>
                <a:latin typeface="Consolas" pitchFamily="49" charset="0"/>
                <a:ea typeface="仿宋" pitchFamily="49" charset="-122"/>
                <a:cs typeface="Consolas" pitchFamily="49" charset="0"/>
              </a:rPr>
              <a:t>以下</a:t>
            </a:r>
            <a:r>
              <a:rPr lang="zh-CN" altLang="zh-CN" sz="2000" dirty="0">
                <a:solidFill>
                  <a:srgbClr val="0000FF"/>
                </a:solidFill>
                <a:latin typeface="Consolas" pitchFamily="49" charset="0"/>
                <a:ea typeface="仿宋" pitchFamily="49" charset="-122"/>
                <a:cs typeface="Consolas" pitchFamily="49" charset="0"/>
              </a:rPr>
              <a:t>有向图，求从顶点</a:t>
            </a:r>
            <a:r>
              <a:rPr lang="en-US" altLang="zh-CN" sz="2000" dirty="0">
                <a:solidFill>
                  <a:srgbClr val="0000FF"/>
                </a:solidFill>
                <a:latin typeface="Consolas" pitchFamily="49" charset="0"/>
                <a:ea typeface="仿宋" pitchFamily="49" charset="-122"/>
                <a:cs typeface="Consolas" pitchFamily="49" charset="0"/>
              </a:rPr>
              <a:t>0</a:t>
            </a:r>
            <a:r>
              <a:rPr lang="zh-CN" altLang="zh-CN" sz="2000" dirty="0">
                <a:solidFill>
                  <a:srgbClr val="0000FF"/>
                </a:solidFill>
                <a:latin typeface="Consolas" pitchFamily="49" charset="0"/>
                <a:ea typeface="仿宋" pitchFamily="49" charset="-122"/>
                <a:cs typeface="Consolas" pitchFamily="49" charset="0"/>
              </a:rPr>
              <a:t>到顶点</a:t>
            </a:r>
            <a:r>
              <a:rPr lang="en-US" altLang="zh-CN" sz="2000" dirty="0">
                <a:solidFill>
                  <a:srgbClr val="0000FF"/>
                </a:solidFill>
                <a:latin typeface="Consolas" pitchFamily="49" charset="0"/>
                <a:ea typeface="仿宋" pitchFamily="49" charset="-122"/>
                <a:cs typeface="Consolas" pitchFamily="49" charset="0"/>
              </a:rPr>
              <a:t>5</a:t>
            </a:r>
            <a:r>
              <a:rPr lang="zh-CN" altLang="zh-CN" sz="2000" dirty="0">
                <a:solidFill>
                  <a:srgbClr val="0000FF"/>
                </a:solidFill>
                <a:latin typeface="Consolas" pitchFamily="49" charset="0"/>
                <a:ea typeface="仿宋" pitchFamily="49" charset="-122"/>
                <a:cs typeface="Consolas" pitchFamily="49" charset="0"/>
              </a:rPr>
              <a:t>的一条简单路径。</a:t>
            </a:r>
          </a:p>
        </p:txBody>
      </p:sp>
      <p:grpSp>
        <p:nvGrpSpPr>
          <p:cNvPr id="5" name="组合 4"/>
          <p:cNvGrpSpPr/>
          <p:nvPr/>
        </p:nvGrpSpPr>
        <p:grpSpPr>
          <a:xfrm>
            <a:off x="6084168" y="908720"/>
            <a:ext cx="2236087" cy="1340140"/>
            <a:chOff x="3008952" y="2151707"/>
            <a:chExt cx="2236087" cy="1340140"/>
          </a:xfrm>
        </p:grpSpPr>
        <p:sp>
          <p:nvSpPr>
            <p:cNvPr id="6" name="Oval 16"/>
            <p:cNvSpPr>
              <a:spLocks noChangeArrowheads="1"/>
            </p:cNvSpPr>
            <p:nvPr/>
          </p:nvSpPr>
          <p:spPr bwMode="auto">
            <a:xfrm>
              <a:off x="3975096" y="2151707"/>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7" name="Oval 15"/>
            <p:cNvSpPr>
              <a:spLocks noChangeArrowheads="1"/>
            </p:cNvSpPr>
            <p:nvPr/>
          </p:nvSpPr>
          <p:spPr bwMode="auto">
            <a:xfrm>
              <a:off x="4941240" y="2151707"/>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8" name="Oval 14"/>
            <p:cNvSpPr>
              <a:spLocks noChangeArrowheads="1"/>
            </p:cNvSpPr>
            <p:nvPr/>
          </p:nvSpPr>
          <p:spPr bwMode="auto">
            <a:xfrm>
              <a:off x="3008952"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9" name="Oval 13"/>
            <p:cNvSpPr>
              <a:spLocks noChangeArrowheads="1"/>
            </p:cNvSpPr>
            <p:nvPr/>
          </p:nvSpPr>
          <p:spPr bwMode="auto">
            <a:xfrm>
              <a:off x="3975096"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0" name="Oval 12"/>
            <p:cNvSpPr>
              <a:spLocks noChangeArrowheads="1"/>
            </p:cNvSpPr>
            <p:nvPr/>
          </p:nvSpPr>
          <p:spPr bwMode="auto">
            <a:xfrm>
              <a:off x="3008952" y="2151707"/>
              <a:ext cx="303799" cy="33503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1" name="Oval 11"/>
            <p:cNvSpPr>
              <a:spLocks noChangeArrowheads="1"/>
            </p:cNvSpPr>
            <p:nvPr/>
          </p:nvSpPr>
          <p:spPr bwMode="auto">
            <a:xfrm>
              <a:off x="4941240"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2" name="Freeform 10"/>
            <p:cNvSpPr>
              <a:spLocks/>
            </p:cNvSpPr>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 name="Freeform 9"/>
            <p:cNvSpPr>
              <a:spLocks/>
            </p:cNvSpPr>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4" name="Line 8"/>
            <p:cNvSpPr>
              <a:spLocks noChangeShapeType="1"/>
            </p:cNvSpPr>
            <p:nvPr/>
          </p:nvSpPr>
          <p:spPr bwMode="auto">
            <a:xfrm>
              <a:off x="3163535" y="2486742"/>
              <a:ext cx="1073"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5" name="Freeform 7"/>
            <p:cNvSpPr>
              <a:spLocks/>
            </p:cNvSpPr>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 name="Freeform 6"/>
            <p:cNvSpPr>
              <a:spLocks/>
            </p:cNvSpPr>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7" name="Line 5"/>
            <p:cNvSpPr>
              <a:spLocks noChangeShapeType="1"/>
            </p:cNvSpPr>
            <p:nvPr/>
          </p:nvSpPr>
          <p:spPr bwMode="auto">
            <a:xfrm>
              <a:off x="5134468" y="2486742"/>
              <a:ext cx="0"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8" name="Line 4"/>
            <p:cNvSpPr>
              <a:spLocks noChangeShapeType="1"/>
            </p:cNvSpPr>
            <p:nvPr/>
          </p:nvSpPr>
          <p:spPr bwMode="auto">
            <a:xfrm flipV="1">
              <a:off x="4138180" y="2486742"/>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9" name="Freeform 3"/>
            <p:cNvSpPr>
              <a:spLocks/>
            </p:cNvSpPr>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0" name="Freeform 2"/>
            <p:cNvSpPr>
              <a:spLocks/>
            </p:cNvSpPr>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grpSp>
      <p:grpSp>
        <p:nvGrpSpPr>
          <p:cNvPr id="21" name="组合 32">
            <a:extLst>
              <a:ext uri="{FF2B5EF4-FFF2-40B4-BE49-F238E27FC236}">
                <a16:creationId xmlns:a16="http://schemas.microsoft.com/office/drawing/2014/main" id="{1C54ED71-0AC0-4852-AC06-F1F815028EBE}"/>
              </a:ext>
            </a:extLst>
          </p:cNvPr>
          <p:cNvGrpSpPr/>
          <p:nvPr/>
        </p:nvGrpSpPr>
        <p:grpSpPr>
          <a:xfrm>
            <a:off x="800126" y="1925382"/>
            <a:ext cx="1071569" cy="644525"/>
            <a:chOff x="709625" y="642918"/>
            <a:chExt cx="1513158" cy="644525"/>
          </a:xfrm>
        </p:grpSpPr>
        <p:sp>
          <p:nvSpPr>
            <p:cNvPr id="22" name="AutoShape 5">
              <a:extLst>
                <a:ext uri="{FF2B5EF4-FFF2-40B4-BE49-F238E27FC236}">
                  <a16:creationId xmlns:a16="http://schemas.microsoft.com/office/drawing/2014/main" id="{51223019-0651-4955-8193-B3678D5BC1CE}"/>
                </a:ext>
              </a:extLst>
            </p:cNvPr>
            <p:cNvSpPr>
              <a:spLocks noChangeArrowheads="1"/>
            </p:cNvSpPr>
            <p:nvPr/>
          </p:nvSpPr>
          <p:spPr bwMode="gray">
            <a:xfrm>
              <a:off x="709625" y="642918"/>
              <a:ext cx="1513158" cy="644525"/>
            </a:xfrm>
            <a:prstGeom prst="plaque">
              <a:avLst>
                <a:gd name="adj" fmla="val 16667"/>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path path="circle">
                <a:fillToRect l="100000" t="100000"/>
              </a:path>
              <a:tileRect r="-100000" b="-100000"/>
            </a:gradFill>
            <a:ln w="12700" algn="ctr">
              <a:noFill/>
              <a:miter lim="800000"/>
              <a:headEnd/>
              <a:tailEnd/>
            </a:ln>
            <a:effectLst/>
            <a:scene3d>
              <a:camera prst="orthographicFront">
                <a:rot lat="0" lon="0" rev="0"/>
              </a:camera>
              <a:lightRig rig="chilly" dir="t">
                <a:rot lat="0" lon="0" rev="18480000"/>
              </a:lightRig>
            </a:scene3d>
            <a:sp3d prstMaterial="clear">
              <a:bevelT h="63500"/>
            </a:sp3d>
          </p:spPr>
          <p:txBody>
            <a:bodyPr wrap="none" anchor="ctr"/>
            <a:lstStyle/>
            <a:p>
              <a:pPr defTabSz="865188" eaLnBrk="1" latinLnBrk="1" hangingPunct="1"/>
              <a:endParaRPr kumimoji="1" lang="en-US" altLang="ko-KR" sz="1800">
                <a:latin typeface="돋움체" pitchFamily="49" charset="-127"/>
                <a:ea typeface="돋움체" pitchFamily="49" charset="-127"/>
              </a:endParaRPr>
            </a:p>
          </p:txBody>
        </p:sp>
        <p:sp>
          <p:nvSpPr>
            <p:cNvPr id="23" name="Rectangle 6">
              <a:extLst>
                <a:ext uri="{FF2B5EF4-FFF2-40B4-BE49-F238E27FC236}">
                  <a16:creationId xmlns:a16="http://schemas.microsoft.com/office/drawing/2014/main" id="{38863580-41DF-4FA9-9DFB-FFAB9849C8FA}"/>
                </a:ext>
              </a:extLst>
            </p:cNvPr>
            <p:cNvSpPr>
              <a:spLocks noChangeArrowheads="1"/>
            </p:cNvSpPr>
            <p:nvPr/>
          </p:nvSpPr>
          <p:spPr bwMode="gray">
            <a:xfrm>
              <a:off x="998067" y="754565"/>
              <a:ext cx="942063" cy="398467"/>
            </a:xfrm>
            <a:prstGeom prst="rect">
              <a:avLst/>
            </a:prstGeom>
            <a:solidFill>
              <a:schemeClr val="bg2">
                <a:alpha val="50000"/>
              </a:schemeClr>
            </a:solidFill>
            <a:ln w="12700" algn="ctr">
              <a:noFill/>
              <a:miter lim="800000"/>
              <a:headEnd/>
              <a:tailEnd/>
            </a:ln>
            <a:effectLst/>
          </p:spPr>
          <p:txBody>
            <a:bodyPr wrap="none" anchor="ctr"/>
            <a:lstStyle/>
            <a:p>
              <a:pPr marL="457200" indent="-457200" algn="l">
                <a:lnSpc>
                  <a:spcPct val="100000"/>
                </a:lnSpc>
                <a:spcBef>
                  <a:spcPts val="0"/>
                </a:spcBef>
              </a:pPr>
              <a:r>
                <a:rPr lang="zh-CN" altLang="en-US" sz="1800">
                  <a:solidFill>
                    <a:srgbClr val="FF0000"/>
                  </a:solidFill>
                  <a:latin typeface="微软雅黑" pitchFamily="34" charset="-122"/>
                  <a:ea typeface="微软雅黑" pitchFamily="34" charset="-122"/>
                </a:rPr>
                <a:t>思路</a:t>
              </a:r>
            </a:p>
          </p:txBody>
        </p:sp>
      </p:grpSp>
      <p:grpSp>
        <p:nvGrpSpPr>
          <p:cNvPr id="24" name="组合 23">
            <a:extLst>
              <a:ext uri="{FF2B5EF4-FFF2-40B4-BE49-F238E27FC236}">
                <a16:creationId xmlns:a16="http://schemas.microsoft.com/office/drawing/2014/main" id="{1DD58D8E-7AB3-4F3B-93A2-79E0BAD7E16C}"/>
              </a:ext>
            </a:extLst>
          </p:cNvPr>
          <p:cNvGrpSpPr/>
          <p:nvPr/>
        </p:nvGrpSpPr>
        <p:grpSpPr>
          <a:xfrm>
            <a:off x="1728820" y="2996952"/>
            <a:ext cx="5321490" cy="3369728"/>
            <a:chOff x="2500298" y="1285860"/>
            <a:chExt cx="5321490" cy="3369728"/>
          </a:xfrm>
        </p:grpSpPr>
        <p:sp>
          <p:nvSpPr>
            <p:cNvPr id="25" name="TextBox 15">
              <a:extLst>
                <a:ext uri="{FF2B5EF4-FFF2-40B4-BE49-F238E27FC236}">
                  <a16:creationId xmlns:a16="http://schemas.microsoft.com/office/drawing/2014/main" id="{52F1494C-DD59-4BC6-BE3F-D9C4A62902D6}"/>
                </a:ext>
              </a:extLst>
            </p:cNvPr>
            <p:cNvSpPr txBox="1"/>
            <p:nvPr/>
          </p:nvSpPr>
          <p:spPr>
            <a:xfrm>
              <a:off x="2500298" y="1285860"/>
              <a:ext cx="22320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spcBef>
                  <a:spcPts val="0"/>
                </a:spcBef>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(G,</a:t>
              </a:r>
              <a:r>
                <a:rPr lang="en-US" altLang="zh-CN" sz="1800">
                  <a:solidFill>
                    <a:srgbClr val="FF0000"/>
                  </a:solidFill>
                  <a:latin typeface="Consolas" pitchFamily="49" charset="0"/>
                  <a:ea typeface="仿宋" pitchFamily="49" charset="-122"/>
                  <a:cs typeface="Consolas" pitchFamily="49" charset="0"/>
                </a:rPr>
                <a:t>u</a:t>
              </a:r>
              <a:r>
                <a:rPr lang="en-US" altLang="zh-CN" sz="1800">
                  <a:solidFill>
                    <a:srgbClr val="0000FF"/>
                  </a:solidFill>
                  <a:latin typeface="Consolas" pitchFamily="49" charset="0"/>
                  <a:ea typeface="仿宋" pitchFamily="49" charset="-122"/>
                  <a:cs typeface="Consolas" pitchFamily="49" charset="0"/>
                </a:rPr>
                <a:t>,v,</a:t>
              </a:r>
              <a:r>
                <a:rPr lang="en-US" altLang="zh-CN" sz="1800">
                  <a:solidFill>
                    <a:schemeClr val="tx1"/>
                  </a:solidFill>
                  <a:latin typeface="Consolas" pitchFamily="49" charset="0"/>
                  <a:ea typeface="仿宋" pitchFamily="49" charset="-122"/>
                  <a:cs typeface="Consolas" pitchFamily="49" charset="0"/>
                </a:rPr>
                <a:t>path,d</a:t>
              </a:r>
              <a:r>
                <a:rPr lang="en-US" altLang="zh-CN" sz="180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26" name="TextBox 16">
              <a:extLst>
                <a:ext uri="{FF2B5EF4-FFF2-40B4-BE49-F238E27FC236}">
                  <a16:creationId xmlns:a16="http://schemas.microsoft.com/office/drawing/2014/main" id="{A101B5FE-32C9-460E-A09F-08441DE32C92}"/>
                </a:ext>
              </a:extLst>
            </p:cNvPr>
            <p:cNvSpPr txBox="1"/>
            <p:nvPr/>
          </p:nvSpPr>
          <p:spPr>
            <a:xfrm>
              <a:off x="3714743" y="1876000"/>
              <a:ext cx="4107045" cy="369332"/>
            </a:xfrm>
            <a:prstGeom prst="rect">
              <a:avLst/>
            </a:prstGeom>
            <a:noFill/>
          </p:spPr>
          <p:txBody>
            <a:bodyPr wrap="square" rtlCol="0">
              <a:spAutoFit/>
            </a:bodyPr>
            <a:lstStyle/>
            <a:p>
              <a:pPr algn="l">
                <a:lnSpc>
                  <a:spcPct val="100000"/>
                </a:lnSpc>
                <a:spcBef>
                  <a:spcPts val="0"/>
                </a:spcBef>
              </a:pPr>
              <a:r>
                <a:rPr kumimoji="0" lang="zh-CN" altLang="zh-CN" sz="1800" b="0" dirty="0">
                  <a:solidFill>
                    <a:srgbClr val="0000FF"/>
                  </a:solidFill>
                  <a:latin typeface="Consolas" pitchFamily="49" charset="0"/>
                  <a:ea typeface="仿宋" pitchFamily="49" charset="-122"/>
                  <a:cs typeface="Consolas" pitchFamily="49" charset="0"/>
                </a:rPr>
                <a:t>置</a:t>
              </a:r>
              <a:r>
                <a:rPr kumimoji="0" lang="en-US" altLang="zh-CN" sz="1800" b="0" dirty="0">
                  <a:solidFill>
                    <a:srgbClr val="0000FF"/>
                  </a:solidFill>
                  <a:latin typeface="Consolas" pitchFamily="49" charset="0"/>
                  <a:ea typeface="仿宋" pitchFamily="49" charset="-122"/>
                  <a:cs typeface="Consolas" pitchFamily="49" charset="0"/>
                </a:rPr>
                <a:t>visited[</a:t>
              </a:r>
              <a:r>
                <a:rPr kumimoji="0" lang="en-US" altLang="zh-CN" sz="1800" b="0" dirty="0">
                  <a:solidFill>
                    <a:srgbClr val="FF0000"/>
                  </a:solidFill>
                  <a:latin typeface="Consolas" pitchFamily="49" charset="0"/>
                  <a:ea typeface="仿宋" pitchFamily="49" charset="-122"/>
                  <a:cs typeface="Consolas" pitchFamily="49" charset="0"/>
                </a:rPr>
                <a:t>u</a:t>
              </a:r>
              <a:r>
                <a:rPr kumimoji="0" lang="en-US" altLang="zh-CN" sz="1800" b="0" dirty="0">
                  <a:solidFill>
                    <a:srgbClr val="0000FF"/>
                  </a:solidFill>
                  <a:latin typeface="Consolas" pitchFamily="49" charset="0"/>
                  <a:ea typeface="仿宋" pitchFamily="49" charset="-122"/>
                  <a:cs typeface="Consolas" pitchFamily="49" charset="0"/>
                </a:rPr>
                <a:t>]=1,</a:t>
              </a:r>
              <a:r>
                <a:rPr kumimoji="0" lang="zh-CN" altLang="en-US" sz="1800" b="0" dirty="0">
                  <a:solidFill>
                    <a:srgbClr val="0000FF"/>
                  </a:solidFill>
                  <a:latin typeface="Consolas" pitchFamily="49" charset="0"/>
                  <a:ea typeface="仿宋" pitchFamily="49" charset="-122"/>
                  <a:cs typeface="Consolas" pitchFamily="49" charset="0"/>
                </a:rPr>
                <a:t>将</a:t>
              </a:r>
              <a:r>
                <a:rPr kumimoji="0" lang="en-US" altLang="zh-CN" sz="1800" b="0" dirty="0">
                  <a:solidFill>
                    <a:srgbClr val="0000FF"/>
                  </a:solidFill>
                  <a:latin typeface="Consolas" pitchFamily="49" charset="0"/>
                  <a:ea typeface="仿宋" pitchFamily="49" charset="-122"/>
                  <a:cs typeface="Consolas" pitchFamily="49" charset="0"/>
                </a:rPr>
                <a:t>u</a:t>
              </a:r>
              <a:r>
                <a:rPr kumimoji="0" lang="zh-CN" altLang="en-US" sz="1800" b="0" dirty="0">
                  <a:solidFill>
                    <a:srgbClr val="0000FF"/>
                  </a:solidFill>
                  <a:latin typeface="Consolas" pitchFamily="49" charset="0"/>
                  <a:ea typeface="仿宋" pitchFamily="49" charset="-122"/>
                  <a:cs typeface="Consolas" pitchFamily="49" charset="0"/>
                </a:rPr>
                <a:t>添加的</a:t>
              </a:r>
              <a:r>
                <a:rPr kumimoji="0" lang="en-US" altLang="zh-CN" sz="1800" b="0" dirty="0">
                  <a:solidFill>
                    <a:srgbClr val="0000FF"/>
                  </a:solidFill>
                  <a:latin typeface="Consolas" pitchFamily="49" charset="0"/>
                  <a:ea typeface="仿宋" pitchFamily="49" charset="-122"/>
                  <a:cs typeface="Consolas" pitchFamily="49" charset="0"/>
                </a:rPr>
                <a:t>path</a:t>
              </a:r>
              <a:endParaRPr lang="zh-CN" altLang="en-US" sz="1800" b="0" dirty="0">
                <a:solidFill>
                  <a:srgbClr val="0000FF"/>
                </a:solidFill>
                <a:latin typeface="Consolas" pitchFamily="49" charset="0"/>
                <a:ea typeface="仿宋" pitchFamily="49" charset="-122"/>
                <a:cs typeface="Consolas" pitchFamily="49" charset="0"/>
              </a:endParaRPr>
            </a:p>
          </p:txBody>
        </p:sp>
        <p:sp>
          <p:nvSpPr>
            <p:cNvPr id="27" name="TextBox 17">
              <a:extLst>
                <a:ext uri="{FF2B5EF4-FFF2-40B4-BE49-F238E27FC236}">
                  <a16:creationId xmlns:a16="http://schemas.microsoft.com/office/drawing/2014/main" id="{DD565DA6-4D83-4EAA-B006-017E7776648F}"/>
                </a:ext>
              </a:extLst>
            </p:cNvPr>
            <p:cNvSpPr txBox="1"/>
            <p:nvPr/>
          </p:nvSpPr>
          <p:spPr>
            <a:xfrm>
              <a:off x="2500298" y="2428868"/>
              <a:ext cx="22320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spcBef>
                  <a:spcPts val="0"/>
                </a:spcBef>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(G,</a:t>
              </a:r>
              <a:r>
                <a:rPr lang="en-US" altLang="zh-CN" sz="1800">
                  <a:solidFill>
                    <a:srgbClr val="FF0000"/>
                  </a:solidFill>
                  <a:latin typeface="Consolas" pitchFamily="49" charset="0"/>
                  <a:ea typeface="仿宋" pitchFamily="49" charset="-122"/>
                  <a:cs typeface="Consolas" pitchFamily="49" charset="0"/>
                </a:rPr>
                <a:t>u</a:t>
              </a:r>
              <a:r>
                <a:rPr lang="en-US" altLang="zh-CN" sz="1800" baseline="-25000">
                  <a:solidFill>
                    <a:srgbClr val="FF0000"/>
                  </a:solidFill>
                  <a:latin typeface="Consolas" pitchFamily="49" charset="0"/>
                  <a:ea typeface="仿宋" pitchFamily="49" charset="-122"/>
                  <a:cs typeface="Consolas" pitchFamily="49" charset="0"/>
                </a:rPr>
                <a:t>1</a:t>
              </a:r>
              <a:r>
                <a:rPr lang="en-US" altLang="zh-CN" sz="1800">
                  <a:solidFill>
                    <a:srgbClr val="0000FF"/>
                  </a:solidFill>
                  <a:latin typeface="Consolas" pitchFamily="49" charset="0"/>
                  <a:ea typeface="仿宋" pitchFamily="49" charset="-122"/>
                  <a:cs typeface="Consolas" pitchFamily="49" charset="0"/>
                </a:rPr>
                <a:t>,v,</a:t>
              </a:r>
              <a:r>
                <a:rPr lang="en-US" altLang="zh-CN" sz="1800">
                  <a:solidFill>
                    <a:schemeClr val="tx1"/>
                  </a:solidFill>
                  <a:latin typeface="Consolas" pitchFamily="49" charset="0"/>
                  <a:ea typeface="仿宋" pitchFamily="49" charset="-122"/>
                  <a:cs typeface="Consolas" pitchFamily="49" charset="0"/>
                </a:rPr>
                <a:t>path,d</a:t>
              </a:r>
              <a:r>
                <a:rPr lang="en-US" altLang="zh-CN" sz="180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cxnSp>
          <p:nvCxnSpPr>
            <p:cNvPr id="28" name="直接箭头连接符 27">
              <a:extLst>
                <a:ext uri="{FF2B5EF4-FFF2-40B4-BE49-F238E27FC236}">
                  <a16:creationId xmlns:a16="http://schemas.microsoft.com/office/drawing/2014/main" id="{B9A57276-39C9-4B55-959F-B006B7E3585E}"/>
                </a:ext>
              </a:extLst>
            </p:cNvPr>
            <p:cNvCxnSpPr>
              <a:stCxn id="25" idx="2"/>
              <a:endCxn id="27" idx="0"/>
            </p:cNvCxnSpPr>
            <p:nvPr/>
          </p:nvCxnSpPr>
          <p:spPr>
            <a:xfrm rot="5400000">
              <a:off x="3229460" y="2042030"/>
              <a:ext cx="773676"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9" name="直接箭头连接符 28">
              <a:extLst>
                <a:ext uri="{FF2B5EF4-FFF2-40B4-BE49-F238E27FC236}">
                  <a16:creationId xmlns:a16="http://schemas.microsoft.com/office/drawing/2014/main" id="{A64C4C5F-8428-4B34-B7CC-BDD513BA261A}"/>
                </a:ext>
              </a:extLst>
            </p:cNvPr>
            <p:cNvCxnSpPr/>
            <p:nvPr/>
          </p:nvCxnSpPr>
          <p:spPr>
            <a:xfrm rot="5400000">
              <a:off x="3335210" y="3086200"/>
              <a:ext cx="57600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0" name="TextBox 26">
              <a:extLst>
                <a:ext uri="{FF2B5EF4-FFF2-40B4-BE49-F238E27FC236}">
                  <a16:creationId xmlns:a16="http://schemas.microsoft.com/office/drawing/2014/main" id="{0539095D-7154-440F-8F0E-77F5757E6FF8}"/>
                </a:ext>
              </a:extLst>
            </p:cNvPr>
            <p:cNvSpPr txBox="1"/>
            <p:nvPr/>
          </p:nvSpPr>
          <p:spPr>
            <a:xfrm>
              <a:off x="3470286" y="3468200"/>
              <a:ext cx="357190"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cxnSp>
          <p:nvCxnSpPr>
            <p:cNvPr id="31" name="直接箭头连接符 30">
              <a:extLst>
                <a:ext uri="{FF2B5EF4-FFF2-40B4-BE49-F238E27FC236}">
                  <a16:creationId xmlns:a16="http://schemas.microsoft.com/office/drawing/2014/main" id="{3D3A9204-1E7B-4028-A781-B65F484D2254}"/>
                </a:ext>
              </a:extLst>
            </p:cNvPr>
            <p:cNvCxnSpPr/>
            <p:nvPr/>
          </p:nvCxnSpPr>
          <p:spPr>
            <a:xfrm rot="5400000">
              <a:off x="3487199" y="4065077"/>
              <a:ext cx="27361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2" name="TextBox 28">
              <a:extLst>
                <a:ext uri="{FF2B5EF4-FFF2-40B4-BE49-F238E27FC236}">
                  <a16:creationId xmlns:a16="http://schemas.microsoft.com/office/drawing/2014/main" id="{EA0A366A-105D-4854-8710-1571F863C630}"/>
                </a:ext>
              </a:extLst>
            </p:cNvPr>
            <p:cNvSpPr txBox="1"/>
            <p:nvPr/>
          </p:nvSpPr>
          <p:spPr>
            <a:xfrm>
              <a:off x="2500298" y="4274114"/>
              <a:ext cx="22320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spcBef>
                  <a:spcPts val="0"/>
                </a:spcBef>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(G,</a:t>
              </a:r>
              <a:r>
                <a:rPr lang="en-US" altLang="zh-CN" sz="1800">
                  <a:solidFill>
                    <a:srgbClr val="FF0000"/>
                  </a:solidFill>
                  <a:latin typeface="Consolas" pitchFamily="49" charset="0"/>
                  <a:ea typeface="仿宋" pitchFamily="49" charset="-122"/>
                  <a:cs typeface="Consolas" pitchFamily="49" charset="0"/>
                </a:rPr>
                <a:t>u</a:t>
              </a:r>
              <a:r>
                <a:rPr lang="en-US" altLang="zh-CN" sz="1800" baseline="-25000">
                  <a:solidFill>
                    <a:srgbClr val="FF0000"/>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,v,</a:t>
              </a:r>
              <a:r>
                <a:rPr lang="en-US" altLang="zh-CN" sz="1800">
                  <a:solidFill>
                    <a:schemeClr val="tx1"/>
                  </a:solidFill>
                  <a:latin typeface="Consolas" pitchFamily="49" charset="0"/>
                  <a:ea typeface="仿宋" pitchFamily="49" charset="-122"/>
                  <a:cs typeface="Consolas" pitchFamily="49" charset="0"/>
                </a:rPr>
                <a:t>path,d</a:t>
              </a:r>
              <a:r>
                <a:rPr lang="en-US" altLang="zh-CN" sz="180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33" name="TextBox 30">
              <a:extLst>
                <a:ext uri="{FF2B5EF4-FFF2-40B4-BE49-F238E27FC236}">
                  <a16:creationId xmlns:a16="http://schemas.microsoft.com/office/drawing/2014/main" id="{C6C0F0A2-30FF-4796-8516-33156AF4DC55}"/>
                </a:ext>
              </a:extLst>
            </p:cNvPr>
            <p:cNvSpPr txBox="1"/>
            <p:nvPr/>
          </p:nvSpPr>
          <p:spPr>
            <a:xfrm>
              <a:off x="4857752" y="4286256"/>
              <a:ext cx="2861990" cy="369332"/>
            </a:xfrm>
            <a:prstGeom prst="rect">
              <a:avLst/>
            </a:prstGeom>
            <a:noFill/>
          </p:spPr>
          <p:txBody>
            <a:bodyPr wrap="square" rtlCol="0">
              <a:spAutoFit/>
            </a:bodyPr>
            <a:lstStyle/>
            <a:p>
              <a:pPr lvl="0" algn="l">
                <a:lnSpc>
                  <a:spcPct val="100000"/>
                </a:lnSpc>
                <a:spcBef>
                  <a:spcPts val="0"/>
                </a:spcBef>
              </a:pPr>
              <a:r>
                <a:rPr kumimoji="0" lang="zh-CN" altLang="zh-CN" sz="1800" dirty="0">
                  <a:solidFill>
                    <a:srgbClr val="0000FF"/>
                  </a:solidFill>
                  <a:latin typeface="Consolas" pitchFamily="49" charset="0"/>
                  <a:ea typeface="仿宋" pitchFamily="49" charset="-122"/>
                  <a:cs typeface="Consolas" pitchFamily="49" charset="0"/>
                </a:rPr>
                <a:t>若</a:t>
              </a:r>
              <a:r>
                <a:rPr kumimoji="0" lang="en-US" altLang="zh-CN" sz="1800" dirty="0">
                  <a:solidFill>
                    <a:srgbClr val="FF0000"/>
                  </a:solidFill>
                  <a:latin typeface="Consolas" pitchFamily="49" charset="0"/>
                  <a:ea typeface="仿宋" pitchFamily="49" charset="-122"/>
                  <a:cs typeface="Consolas" pitchFamily="49" charset="0"/>
                </a:rPr>
                <a:t>u</a:t>
              </a:r>
              <a:r>
                <a:rPr kumimoji="0" lang="en-US" altLang="zh-CN" sz="1800" baseline="-30000" dirty="0">
                  <a:solidFill>
                    <a:srgbClr val="FF0000"/>
                  </a:solidFill>
                  <a:latin typeface="Consolas" pitchFamily="49" charset="0"/>
                  <a:ea typeface="仿宋" pitchFamily="49" charset="-122"/>
                  <a:cs typeface="Consolas" pitchFamily="49" charset="0"/>
                </a:rPr>
                <a:t>n</a:t>
              </a:r>
              <a:r>
                <a:rPr kumimoji="0" lang="en-US" altLang="zh-CN" sz="1800" dirty="0">
                  <a:solidFill>
                    <a:srgbClr val="0000FF"/>
                  </a:solidFill>
                  <a:latin typeface="Consolas" pitchFamily="49" charset="0"/>
                  <a:ea typeface="仿宋" pitchFamily="49" charset="-122"/>
                  <a:cs typeface="Consolas" pitchFamily="49" charset="0"/>
                </a:rPr>
                <a:t>=</a:t>
              </a:r>
              <a:r>
                <a:rPr kumimoji="0" lang="en-US" altLang="zh-CN" sz="1800" i="1" dirty="0">
                  <a:solidFill>
                    <a:srgbClr val="0000FF"/>
                  </a:solidFill>
                  <a:latin typeface="Consolas" pitchFamily="49" charset="0"/>
                  <a:ea typeface="仿宋" pitchFamily="49" charset="-122"/>
                  <a:cs typeface="Consolas" pitchFamily="49" charset="0"/>
                </a:rPr>
                <a:t>v</a:t>
              </a:r>
              <a:r>
                <a:rPr kumimoji="0" lang="zh-CN" altLang="en-US" sz="1800" dirty="0">
                  <a:solidFill>
                    <a:srgbClr val="0000FF"/>
                  </a:solidFill>
                  <a:latin typeface="Consolas" pitchFamily="49" charset="0"/>
                  <a:ea typeface="仿宋" pitchFamily="49" charset="-122"/>
                  <a:cs typeface="Consolas" pitchFamily="49" charset="0"/>
                </a:rPr>
                <a:t>，</a:t>
              </a:r>
              <a:r>
                <a:rPr kumimoji="0" lang="en-US" altLang="zh-CN" sz="1800" dirty="0">
                  <a:solidFill>
                    <a:srgbClr val="0000FF"/>
                  </a:solidFill>
                  <a:latin typeface="Consolas" pitchFamily="49" charset="0"/>
                  <a:ea typeface="仿宋" pitchFamily="49" charset="-122"/>
                  <a:cs typeface="Consolas" pitchFamily="49" charset="0"/>
                </a:rPr>
                <a:t>path</a:t>
              </a:r>
              <a:r>
                <a:rPr kumimoji="0" lang="zh-CN" altLang="en-US" sz="1800" dirty="0">
                  <a:solidFill>
                    <a:srgbClr val="0000FF"/>
                  </a:solidFill>
                  <a:latin typeface="Consolas" pitchFamily="49" charset="0"/>
                  <a:ea typeface="仿宋" pitchFamily="49" charset="-122"/>
                  <a:cs typeface="Consolas" pitchFamily="49" charset="0"/>
                </a:rPr>
                <a:t>即为所求</a:t>
              </a:r>
              <a:endParaRPr kumimoji="0" lang="en-US" altLang="zh-CN" sz="1800" dirty="0">
                <a:solidFill>
                  <a:srgbClr val="0000FF"/>
                </a:solidFill>
                <a:latin typeface="Consolas" pitchFamily="49" charset="0"/>
                <a:ea typeface="仿宋" pitchFamily="49" charset="-122"/>
                <a:cs typeface="Consolas" pitchFamily="49" charset="0"/>
              </a:endParaRPr>
            </a:p>
          </p:txBody>
        </p:sp>
        <p:sp>
          <p:nvSpPr>
            <p:cNvPr id="34" name="TextBox 35">
              <a:extLst>
                <a:ext uri="{FF2B5EF4-FFF2-40B4-BE49-F238E27FC236}">
                  <a16:creationId xmlns:a16="http://schemas.microsoft.com/office/drawing/2014/main" id="{C12C95FE-71A0-40DD-83D1-EF281F5ADA0E}"/>
                </a:ext>
              </a:extLst>
            </p:cNvPr>
            <p:cNvSpPr txBox="1"/>
            <p:nvPr/>
          </p:nvSpPr>
          <p:spPr>
            <a:xfrm>
              <a:off x="3714744" y="2947570"/>
              <a:ext cx="4077006" cy="369332"/>
            </a:xfrm>
            <a:prstGeom prst="rect">
              <a:avLst/>
            </a:prstGeom>
            <a:noFill/>
          </p:spPr>
          <p:txBody>
            <a:bodyPr wrap="square" rtlCol="0">
              <a:spAutoFit/>
            </a:bodyPr>
            <a:lstStyle/>
            <a:p>
              <a:pPr algn="l">
                <a:lnSpc>
                  <a:spcPct val="100000"/>
                </a:lnSpc>
                <a:spcBef>
                  <a:spcPts val="0"/>
                </a:spcBef>
              </a:pPr>
              <a:r>
                <a:rPr kumimoji="0" lang="zh-CN" altLang="zh-CN" sz="1800" b="0" dirty="0">
                  <a:solidFill>
                    <a:srgbClr val="0000FF"/>
                  </a:solidFill>
                  <a:latin typeface="Consolas" pitchFamily="49" charset="0"/>
                  <a:ea typeface="仿宋" pitchFamily="49" charset="-122"/>
                  <a:cs typeface="Consolas" pitchFamily="49" charset="0"/>
                </a:rPr>
                <a:t>置</a:t>
              </a:r>
              <a:r>
                <a:rPr kumimoji="0" lang="en-US" altLang="zh-CN" sz="1800" b="0" dirty="0">
                  <a:solidFill>
                    <a:srgbClr val="0000FF"/>
                  </a:solidFill>
                  <a:latin typeface="Consolas" pitchFamily="49" charset="0"/>
                  <a:ea typeface="仿宋" pitchFamily="49" charset="-122"/>
                  <a:cs typeface="Consolas" pitchFamily="49" charset="0"/>
                </a:rPr>
                <a:t>visited[</a:t>
              </a:r>
              <a:r>
                <a:rPr kumimoji="0" lang="en-US" altLang="zh-CN" sz="1800" b="0" dirty="0">
                  <a:solidFill>
                    <a:srgbClr val="FF0000"/>
                  </a:solidFill>
                  <a:latin typeface="Consolas" pitchFamily="49" charset="0"/>
                  <a:ea typeface="仿宋" pitchFamily="49" charset="-122"/>
                  <a:cs typeface="Consolas" pitchFamily="49" charset="0"/>
                </a:rPr>
                <a:t>u</a:t>
              </a:r>
              <a:r>
                <a:rPr kumimoji="0" lang="en-US" altLang="zh-CN" sz="1800" b="0" baseline="-25000" dirty="0">
                  <a:solidFill>
                    <a:srgbClr val="FF0000"/>
                  </a:solidFill>
                  <a:latin typeface="Consolas" pitchFamily="49" charset="0"/>
                  <a:ea typeface="仿宋" pitchFamily="49" charset="-122"/>
                  <a:cs typeface="Consolas" pitchFamily="49" charset="0"/>
                </a:rPr>
                <a:t>1</a:t>
              </a:r>
              <a:r>
                <a:rPr kumimoji="0" lang="en-US" altLang="zh-CN" sz="1800" b="0" dirty="0">
                  <a:solidFill>
                    <a:srgbClr val="0000FF"/>
                  </a:solidFill>
                  <a:latin typeface="Consolas" pitchFamily="49" charset="0"/>
                  <a:ea typeface="仿宋" pitchFamily="49" charset="-122"/>
                  <a:cs typeface="Consolas" pitchFamily="49" charset="0"/>
                </a:rPr>
                <a:t>]=1,</a:t>
              </a:r>
              <a:r>
                <a:rPr kumimoji="0" lang="zh-CN" altLang="en-US" sz="1800" b="0" dirty="0">
                  <a:solidFill>
                    <a:srgbClr val="0000FF"/>
                  </a:solidFill>
                  <a:latin typeface="Consolas" pitchFamily="49" charset="0"/>
                  <a:ea typeface="仿宋" pitchFamily="49" charset="-122"/>
                  <a:cs typeface="Consolas" pitchFamily="49" charset="0"/>
                </a:rPr>
                <a:t>将</a:t>
              </a:r>
              <a:r>
                <a:rPr kumimoji="0" lang="en-US" altLang="zh-CN" sz="1800" b="0" dirty="0">
                  <a:solidFill>
                    <a:srgbClr val="0000FF"/>
                  </a:solidFill>
                  <a:latin typeface="Consolas" pitchFamily="49" charset="0"/>
                  <a:ea typeface="仿宋" pitchFamily="49" charset="-122"/>
                  <a:cs typeface="Consolas" pitchFamily="49" charset="0"/>
                </a:rPr>
                <a:t>u</a:t>
              </a:r>
              <a:r>
                <a:rPr kumimoji="0" lang="en-US" altLang="zh-CN" sz="1800" b="0" baseline="-25000" dirty="0">
                  <a:solidFill>
                    <a:srgbClr val="0000FF"/>
                  </a:solidFill>
                  <a:latin typeface="Consolas" pitchFamily="49" charset="0"/>
                  <a:ea typeface="仿宋" pitchFamily="49" charset="-122"/>
                  <a:cs typeface="Consolas" pitchFamily="49" charset="0"/>
                </a:rPr>
                <a:t>1</a:t>
              </a:r>
              <a:r>
                <a:rPr kumimoji="0" lang="zh-CN" altLang="en-US" sz="1800" b="0" dirty="0">
                  <a:solidFill>
                    <a:srgbClr val="0000FF"/>
                  </a:solidFill>
                  <a:latin typeface="Consolas" pitchFamily="49" charset="0"/>
                  <a:ea typeface="仿宋" pitchFamily="49" charset="-122"/>
                  <a:cs typeface="Consolas" pitchFamily="49" charset="0"/>
                </a:rPr>
                <a:t>添加的</a:t>
              </a:r>
              <a:r>
                <a:rPr kumimoji="0" lang="en-US" altLang="zh-CN" sz="1800" b="0" dirty="0">
                  <a:solidFill>
                    <a:srgbClr val="0000FF"/>
                  </a:solidFill>
                  <a:latin typeface="Consolas" pitchFamily="49" charset="0"/>
                  <a:ea typeface="仿宋" pitchFamily="49" charset="-122"/>
                  <a:cs typeface="Consolas" pitchFamily="49" charset="0"/>
                </a:rPr>
                <a:t>path</a:t>
              </a:r>
              <a:endParaRPr lang="zh-CN" altLang="en-US" sz="1800" b="0" dirty="0">
                <a:solidFill>
                  <a:srgbClr val="0000FF"/>
                </a:solidFill>
                <a:latin typeface="Consolas" pitchFamily="49" charset="0"/>
                <a:ea typeface="仿宋" pitchFamily="49" charset="-122"/>
                <a:cs typeface="Consolas" pitchFamily="49" charset="0"/>
              </a:endParaRPr>
            </a:p>
          </p:txBody>
        </p:sp>
      </p:grpSp>
      <p:sp>
        <p:nvSpPr>
          <p:cNvPr id="35" name="TextBox 37">
            <a:extLst>
              <a:ext uri="{FF2B5EF4-FFF2-40B4-BE49-F238E27FC236}">
                <a16:creationId xmlns:a16="http://schemas.microsoft.com/office/drawing/2014/main" id="{DD7A9FFE-C17B-4FD3-824E-128D1D9C5365}"/>
              </a:ext>
            </a:extLst>
          </p:cNvPr>
          <p:cNvSpPr txBox="1"/>
          <p:nvPr/>
        </p:nvSpPr>
        <p:spPr>
          <a:xfrm>
            <a:off x="2086010" y="2068258"/>
            <a:ext cx="3071834"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path[0..d]</a:t>
            </a:r>
            <a:r>
              <a:rPr lang="zh-CN" altLang="zh-CN" sz="1800">
                <a:solidFill>
                  <a:srgbClr val="0000FF"/>
                </a:solidFill>
                <a:latin typeface="Consolas" pitchFamily="49" charset="0"/>
                <a:ea typeface="仿宋" pitchFamily="49" charset="-122"/>
                <a:cs typeface="Consolas" pitchFamily="49" charset="0"/>
              </a:rPr>
              <a:t>存放一条路径</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5753" y="3284984"/>
            <a:ext cx="8072494" cy="1996307"/>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36000" bIns="36000" rtlCol="0">
            <a:spAutoFit/>
          </a:bodyPr>
          <a:lstStyle/>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public static void </a:t>
            </a:r>
            <a:r>
              <a:rPr lang="en-US" altLang="zh-CN" sz="1800" dirty="0">
                <a:solidFill>
                  <a:srgbClr val="FF0000"/>
                </a:solidFill>
                <a:latin typeface="Consolas" pitchFamily="49" charset="0"/>
                <a:ea typeface="仿宋" pitchFamily="49" charset="-122"/>
                <a:cs typeface="Consolas" pitchFamily="49" charset="0"/>
              </a:rPr>
              <a:t>FindaPath1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AdjGraphClass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G,int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u,int</a:t>
            </a:r>
            <a:r>
              <a:rPr lang="en-US" altLang="zh-CN" sz="1800" dirty="0">
                <a:solidFill>
                  <a:srgbClr val="0000FF"/>
                </a:solidFill>
                <a:latin typeface="Consolas" pitchFamily="49" charset="0"/>
                <a:ea typeface="仿宋" pitchFamily="49" charset="-122"/>
                <a:cs typeface="Consolas" pitchFamily="49" charset="0"/>
              </a:rPr>
              <a:t> v)</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int[] path=new int[MAXV];</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int d=-1;</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Arrays.fill</a:t>
            </a:r>
            <a:r>
              <a:rPr lang="en-US" altLang="zh-CN" sz="1800" dirty="0">
                <a:solidFill>
                  <a:srgbClr val="0000FF"/>
                </a:solidFill>
                <a:latin typeface="Consolas" pitchFamily="49" charset="0"/>
                <a:ea typeface="仿宋" pitchFamily="49" charset="-122"/>
                <a:cs typeface="Consolas" pitchFamily="49" charset="0"/>
              </a:rPr>
              <a:t>(visited,0);		</a:t>
            </a:r>
            <a:r>
              <a:rPr lang="en-US" altLang="zh-CN" sz="1800" dirty="0">
                <a:solidFill>
                  <a:srgbClr val="00B0F0"/>
                </a:solidFill>
                <a:latin typeface="Consolas" pitchFamily="49" charset="0"/>
                <a:ea typeface="仿宋" pitchFamily="49" charset="-122"/>
                <a:cs typeface="Consolas" pitchFamily="49" charset="0"/>
              </a:rPr>
              <a:t>//visited</a:t>
            </a:r>
            <a:r>
              <a:rPr lang="zh-CN" altLang="zh-CN" sz="1800" dirty="0">
                <a:solidFill>
                  <a:srgbClr val="00B0F0"/>
                </a:solidFill>
                <a:latin typeface="Consolas" pitchFamily="49" charset="0"/>
                <a:ea typeface="仿宋" pitchFamily="49" charset="-122"/>
                <a:cs typeface="Consolas" pitchFamily="49" charset="0"/>
              </a:rPr>
              <a:t>数组元素置初值</a:t>
            </a:r>
            <a:r>
              <a:rPr lang="en-US" altLang="zh-CN" sz="1800" dirty="0">
                <a:solidFill>
                  <a:srgbClr val="00B0F0"/>
                </a:solidFill>
                <a:latin typeface="Consolas" pitchFamily="49" charset="0"/>
                <a:ea typeface="仿宋" pitchFamily="49" charset="-122"/>
                <a:cs typeface="Consolas" pitchFamily="49" charset="0"/>
              </a:rPr>
              <a:t>0</a:t>
            </a:r>
            <a:endParaRPr lang="zh-CN" altLang="zh-CN" sz="1800" dirty="0">
              <a:solidFill>
                <a:srgbClr val="00B0F0"/>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FindaPath11(</a:t>
            </a:r>
            <a:r>
              <a:rPr lang="en-US" altLang="zh-CN" sz="1800" dirty="0" err="1">
                <a:solidFill>
                  <a:srgbClr val="FF0000"/>
                </a:solidFill>
                <a:latin typeface="Consolas" pitchFamily="49" charset="0"/>
                <a:ea typeface="仿宋" pitchFamily="49" charset="-122"/>
                <a:cs typeface="Consolas" pitchFamily="49" charset="0"/>
              </a:rPr>
              <a:t>G,u,v,path,d</a:t>
            </a:r>
            <a:r>
              <a:rPr lang="en-US" altLang="zh-CN" sz="1800" dirty="0">
                <a:solidFill>
                  <a:srgbClr val="FF0000"/>
                </a:solidFill>
                <a:latin typeface="Consolas" pitchFamily="49" charset="0"/>
                <a:ea typeface="仿宋" pitchFamily="49" charset="-122"/>
                <a:cs typeface="Consolas" pitchFamily="49" charset="0"/>
              </a:rPr>
              <a:t>);</a:t>
            </a:r>
            <a:endParaRPr lang="zh-CN" altLang="zh-CN" sz="1800" dirty="0">
              <a:solidFill>
                <a:srgbClr val="FF0000"/>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4" name="TextBox 2">
            <a:extLst>
              <a:ext uri="{FF2B5EF4-FFF2-40B4-BE49-F238E27FC236}">
                <a16:creationId xmlns:a16="http://schemas.microsoft.com/office/drawing/2014/main" id="{D6AE2C23-18C7-4714-A3B7-1E5080C4088F}"/>
              </a:ext>
            </a:extLst>
          </p:cNvPr>
          <p:cNvSpPr txBox="1"/>
          <p:nvPr/>
        </p:nvSpPr>
        <p:spPr>
          <a:xfrm>
            <a:off x="2701502" y="2451147"/>
            <a:ext cx="3598690" cy="42240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52000" tIns="72000" bIns="72000" rtlCol="0">
            <a:spAutoFit/>
          </a:bodyPr>
          <a:lstStyle/>
          <a:p>
            <a:pPr algn="l">
              <a:lnSpc>
                <a:spcPct val="100000"/>
              </a:lnSpc>
            </a:pPr>
            <a:r>
              <a:rPr lang="zh-CN" altLang="zh-CN" sz="1800">
                <a:solidFill>
                  <a:srgbClr val="0000FF"/>
                </a:solidFill>
                <a:latin typeface="Consolas" pitchFamily="49" charset="0"/>
                <a:ea typeface="仿宋" pitchFamily="49" charset="-122"/>
                <a:cs typeface="Consolas" pitchFamily="49" charset="0"/>
              </a:rPr>
              <a:t>顶点</a:t>
            </a:r>
            <a:r>
              <a:rPr lang="en-US" altLang="zh-CN" sz="1800">
                <a:solidFill>
                  <a:srgbClr val="0000FF"/>
                </a:solidFill>
                <a:latin typeface="Consolas" pitchFamily="49" charset="0"/>
                <a:ea typeface="仿宋" pitchFamily="49" charset="-122"/>
                <a:cs typeface="Consolas" pitchFamily="49" charset="0"/>
              </a:rPr>
              <a:t>0</a:t>
            </a:r>
            <a:r>
              <a:rPr lang="zh-CN" altLang="zh-CN" sz="1800">
                <a:solidFill>
                  <a:srgbClr val="0000FF"/>
                </a:solidFill>
                <a:latin typeface="Consolas" pitchFamily="49" charset="0"/>
                <a:ea typeface="仿宋" pitchFamily="49" charset="-122"/>
                <a:cs typeface="Consolas" pitchFamily="49" charset="0"/>
              </a:rPr>
              <a:t>到顶点</a:t>
            </a:r>
            <a:r>
              <a:rPr lang="en-US" altLang="zh-CN" sz="1800">
                <a:solidFill>
                  <a:srgbClr val="0000FF"/>
                </a:solidFill>
                <a:latin typeface="Consolas" pitchFamily="49" charset="0"/>
                <a:ea typeface="仿宋" pitchFamily="49" charset="-122"/>
                <a:cs typeface="Consolas" pitchFamily="49" charset="0"/>
              </a:rPr>
              <a:t>5</a:t>
            </a:r>
            <a:r>
              <a:rPr lang="zh-CN" altLang="zh-CN" sz="1800">
                <a:solidFill>
                  <a:srgbClr val="0000FF"/>
                </a:solidFill>
                <a:latin typeface="Consolas" pitchFamily="49" charset="0"/>
                <a:ea typeface="仿宋" pitchFamily="49" charset="-122"/>
                <a:cs typeface="Consolas" pitchFamily="49" charset="0"/>
              </a:rPr>
              <a:t>路径</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0 1 5</a:t>
            </a:r>
            <a:endParaRPr lang="zh-CN" altLang="zh-CN" sz="1800">
              <a:solidFill>
                <a:srgbClr val="0000FF"/>
              </a:solidFill>
              <a:latin typeface="Consolas" pitchFamily="49" charset="0"/>
              <a:ea typeface="仿宋" pitchFamily="49" charset="-122"/>
              <a:cs typeface="Consolas" pitchFamily="49" charset="0"/>
            </a:endParaRPr>
          </a:p>
        </p:txBody>
      </p:sp>
      <p:grpSp>
        <p:nvGrpSpPr>
          <p:cNvPr id="5" name="组合 4">
            <a:extLst>
              <a:ext uri="{FF2B5EF4-FFF2-40B4-BE49-F238E27FC236}">
                <a16:creationId xmlns:a16="http://schemas.microsoft.com/office/drawing/2014/main" id="{9952AB28-C0C7-40A5-A2C2-F6B586F76C98}"/>
              </a:ext>
            </a:extLst>
          </p:cNvPr>
          <p:cNvGrpSpPr/>
          <p:nvPr/>
        </p:nvGrpSpPr>
        <p:grpSpPr>
          <a:xfrm>
            <a:off x="2915816" y="236569"/>
            <a:ext cx="2236087" cy="1340140"/>
            <a:chOff x="3008952" y="2151707"/>
            <a:chExt cx="2236087" cy="1340140"/>
          </a:xfrm>
        </p:grpSpPr>
        <p:sp>
          <p:nvSpPr>
            <p:cNvPr id="6" name="Oval 16">
              <a:extLst>
                <a:ext uri="{FF2B5EF4-FFF2-40B4-BE49-F238E27FC236}">
                  <a16:creationId xmlns:a16="http://schemas.microsoft.com/office/drawing/2014/main" id="{AD5E332A-938D-4C84-AEBA-ED98912195F3}"/>
                </a:ext>
              </a:extLst>
            </p:cNvPr>
            <p:cNvSpPr>
              <a:spLocks noChangeArrowheads="1"/>
            </p:cNvSpPr>
            <p:nvPr/>
          </p:nvSpPr>
          <p:spPr bwMode="auto">
            <a:xfrm>
              <a:off x="3975096" y="2151707"/>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7" name="Oval 15">
              <a:extLst>
                <a:ext uri="{FF2B5EF4-FFF2-40B4-BE49-F238E27FC236}">
                  <a16:creationId xmlns:a16="http://schemas.microsoft.com/office/drawing/2014/main" id="{7865C673-85CA-439A-A9FF-C5E213B6C8A2}"/>
                </a:ext>
              </a:extLst>
            </p:cNvPr>
            <p:cNvSpPr>
              <a:spLocks noChangeArrowheads="1"/>
            </p:cNvSpPr>
            <p:nvPr/>
          </p:nvSpPr>
          <p:spPr bwMode="auto">
            <a:xfrm>
              <a:off x="4941240" y="2151707"/>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8" name="Oval 14">
              <a:extLst>
                <a:ext uri="{FF2B5EF4-FFF2-40B4-BE49-F238E27FC236}">
                  <a16:creationId xmlns:a16="http://schemas.microsoft.com/office/drawing/2014/main" id="{22341A25-9A08-4E9C-A73B-06D4191F4C22}"/>
                </a:ext>
              </a:extLst>
            </p:cNvPr>
            <p:cNvSpPr>
              <a:spLocks noChangeArrowheads="1"/>
            </p:cNvSpPr>
            <p:nvPr/>
          </p:nvSpPr>
          <p:spPr bwMode="auto">
            <a:xfrm>
              <a:off x="3008952"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9" name="Oval 13">
              <a:extLst>
                <a:ext uri="{FF2B5EF4-FFF2-40B4-BE49-F238E27FC236}">
                  <a16:creationId xmlns:a16="http://schemas.microsoft.com/office/drawing/2014/main" id="{51524520-80D7-42D6-A8D9-0A5F4ECC843B}"/>
                </a:ext>
              </a:extLst>
            </p:cNvPr>
            <p:cNvSpPr>
              <a:spLocks noChangeArrowheads="1"/>
            </p:cNvSpPr>
            <p:nvPr/>
          </p:nvSpPr>
          <p:spPr bwMode="auto">
            <a:xfrm>
              <a:off x="3975096"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0" name="Oval 12">
              <a:extLst>
                <a:ext uri="{FF2B5EF4-FFF2-40B4-BE49-F238E27FC236}">
                  <a16:creationId xmlns:a16="http://schemas.microsoft.com/office/drawing/2014/main" id="{193721DA-C945-4526-B241-741199686057}"/>
                </a:ext>
              </a:extLst>
            </p:cNvPr>
            <p:cNvSpPr>
              <a:spLocks noChangeArrowheads="1"/>
            </p:cNvSpPr>
            <p:nvPr/>
          </p:nvSpPr>
          <p:spPr bwMode="auto">
            <a:xfrm>
              <a:off x="3008952" y="2151707"/>
              <a:ext cx="303799" cy="33503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1" name="Oval 11">
              <a:extLst>
                <a:ext uri="{FF2B5EF4-FFF2-40B4-BE49-F238E27FC236}">
                  <a16:creationId xmlns:a16="http://schemas.microsoft.com/office/drawing/2014/main" id="{46E190ED-61CF-4126-B3D8-9BA35031AFC1}"/>
                </a:ext>
              </a:extLst>
            </p:cNvPr>
            <p:cNvSpPr>
              <a:spLocks noChangeArrowheads="1"/>
            </p:cNvSpPr>
            <p:nvPr/>
          </p:nvSpPr>
          <p:spPr bwMode="auto">
            <a:xfrm>
              <a:off x="4941240"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2" name="Freeform 10">
              <a:extLst>
                <a:ext uri="{FF2B5EF4-FFF2-40B4-BE49-F238E27FC236}">
                  <a16:creationId xmlns:a16="http://schemas.microsoft.com/office/drawing/2014/main" id="{26E710B6-C977-400E-947E-5D2EC3612B00}"/>
                </a:ext>
              </a:extLst>
            </p:cNvPr>
            <p:cNvSpPr>
              <a:spLocks/>
            </p:cNvSpPr>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 name="Freeform 9">
              <a:extLst>
                <a:ext uri="{FF2B5EF4-FFF2-40B4-BE49-F238E27FC236}">
                  <a16:creationId xmlns:a16="http://schemas.microsoft.com/office/drawing/2014/main" id="{B104FFB4-CE40-4D06-93D1-E38F7BEA4CC7}"/>
                </a:ext>
              </a:extLst>
            </p:cNvPr>
            <p:cNvSpPr>
              <a:spLocks/>
            </p:cNvSpPr>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4" name="Line 8">
              <a:extLst>
                <a:ext uri="{FF2B5EF4-FFF2-40B4-BE49-F238E27FC236}">
                  <a16:creationId xmlns:a16="http://schemas.microsoft.com/office/drawing/2014/main" id="{2BC4684E-8FF0-406C-8472-F473FC12DDF7}"/>
                </a:ext>
              </a:extLst>
            </p:cNvPr>
            <p:cNvSpPr>
              <a:spLocks noChangeShapeType="1"/>
            </p:cNvSpPr>
            <p:nvPr/>
          </p:nvSpPr>
          <p:spPr bwMode="auto">
            <a:xfrm>
              <a:off x="3163535" y="2486742"/>
              <a:ext cx="1073"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5" name="Freeform 7">
              <a:extLst>
                <a:ext uri="{FF2B5EF4-FFF2-40B4-BE49-F238E27FC236}">
                  <a16:creationId xmlns:a16="http://schemas.microsoft.com/office/drawing/2014/main" id="{6863E540-BDA1-48CE-8A83-FC218AD53A1C}"/>
                </a:ext>
              </a:extLst>
            </p:cNvPr>
            <p:cNvSpPr>
              <a:spLocks/>
            </p:cNvSpPr>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 name="Freeform 6">
              <a:extLst>
                <a:ext uri="{FF2B5EF4-FFF2-40B4-BE49-F238E27FC236}">
                  <a16:creationId xmlns:a16="http://schemas.microsoft.com/office/drawing/2014/main" id="{9AA35915-D05C-4F0C-B212-AF9EA2F54999}"/>
                </a:ext>
              </a:extLst>
            </p:cNvPr>
            <p:cNvSpPr>
              <a:spLocks/>
            </p:cNvSpPr>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7" name="Line 5">
              <a:extLst>
                <a:ext uri="{FF2B5EF4-FFF2-40B4-BE49-F238E27FC236}">
                  <a16:creationId xmlns:a16="http://schemas.microsoft.com/office/drawing/2014/main" id="{413264CA-25FB-4D1F-9F12-EABAAF5C851F}"/>
                </a:ext>
              </a:extLst>
            </p:cNvPr>
            <p:cNvSpPr>
              <a:spLocks noChangeShapeType="1"/>
            </p:cNvSpPr>
            <p:nvPr/>
          </p:nvSpPr>
          <p:spPr bwMode="auto">
            <a:xfrm>
              <a:off x="5134468" y="2486742"/>
              <a:ext cx="0"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8" name="Line 4">
              <a:extLst>
                <a:ext uri="{FF2B5EF4-FFF2-40B4-BE49-F238E27FC236}">
                  <a16:creationId xmlns:a16="http://schemas.microsoft.com/office/drawing/2014/main" id="{A79ED5A3-4400-4A68-9A09-A8B8185A4E53}"/>
                </a:ext>
              </a:extLst>
            </p:cNvPr>
            <p:cNvSpPr>
              <a:spLocks noChangeShapeType="1"/>
            </p:cNvSpPr>
            <p:nvPr/>
          </p:nvSpPr>
          <p:spPr bwMode="auto">
            <a:xfrm flipV="1">
              <a:off x="4138180" y="2486742"/>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9" name="Freeform 3">
              <a:extLst>
                <a:ext uri="{FF2B5EF4-FFF2-40B4-BE49-F238E27FC236}">
                  <a16:creationId xmlns:a16="http://schemas.microsoft.com/office/drawing/2014/main" id="{EAD647B3-FDAF-4461-BF69-1A769CFAD81F}"/>
                </a:ext>
              </a:extLst>
            </p:cNvPr>
            <p:cNvSpPr>
              <a:spLocks/>
            </p:cNvSpPr>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0" name="Freeform 2">
              <a:extLst>
                <a:ext uri="{FF2B5EF4-FFF2-40B4-BE49-F238E27FC236}">
                  <a16:creationId xmlns:a16="http://schemas.microsoft.com/office/drawing/2014/main" id="{B8346249-7A57-42E1-BC9E-A5877707A960}"/>
                </a:ext>
              </a:extLst>
            </p:cNvPr>
            <p:cNvSpPr>
              <a:spLocks/>
            </p:cNvSpPr>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solidFill>
                <a:srgbClr val="FF0000"/>
              </a:solidFill>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grpSp>
      <p:sp>
        <p:nvSpPr>
          <p:cNvPr id="21" name="下箭头 20">
            <a:extLst>
              <a:ext uri="{FF2B5EF4-FFF2-40B4-BE49-F238E27FC236}">
                <a16:creationId xmlns:a16="http://schemas.microsoft.com/office/drawing/2014/main" id="{F76AADF3-9C11-4027-8EA3-0A28EE9D90C9}"/>
              </a:ext>
            </a:extLst>
          </p:cNvPr>
          <p:cNvSpPr/>
          <p:nvPr/>
        </p:nvSpPr>
        <p:spPr>
          <a:xfrm>
            <a:off x="3915948" y="1879643"/>
            <a:ext cx="285752" cy="357190"/>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06" y="282696"/>
            <a:ext cx="9001156" cy="566243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36000" bIns="36000" rtlCol="0">
            <a:spAutoFit/>
          </a:bodyPr>
          <a:lstStyle/>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private static void </a:t>
            </a:r>
            <a:r>
              <a:rPr lang="en-US" altLang="zh-CN" sz="1800" dirty="0">
                <a:solidFill>
                  <a:srgbClr val="FF0000"/>
                </a:solidFill>
                <a:latin typeface="Consolas" pitchFamily="49" charset="0"/>
                <a:ea typeface="仿宋" pitchFamily="49" charset="-122"/>
                <a:cs typeface="Consolas" pitchFamily="49" charset="0"/>
              </a:rPr>
              <a:t>FindaPath11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AdjGraphClass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G,int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u,int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v,int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path,int</a:t>
            </a:r>
            <a:r>
              <a:rPr lang="en-US" altLang="zh-CN" sz="1800" dirty="0">
                <a:solidFill>
                  <a:srgbClr val="0000FF"/>
                </a:solidFill>
                <a:latin typeface="Consolas" pitchFamily="49" charset="0"/>
                <a:ea typeface="仿宋" pitchFamily="49" charset="-122"/>
                <a:cs typeface="Consolas" pitchFamily="49" charset="0"/>
              </a:rPr>
              <a:t> d)</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ArcNode</a:t>
            </a:r>
            <a:r>
              <a:rPr lang="en-US" altLang="zh-CN" sz="1800" dirty="0">
                <a:solidFill>
                  <a:srgbClr val="0000FF"/>
                </a:solidFill>
                <a:latin typeface="Consolas" pitchFamily="49" charset="0"/>
                <a:ea typeface="仿宋" pitchFamily="49" charset="-122"/>
                <a:cs typeface="Consolas" pitchFamily="49" charset="0"/>
              </a:rPr>
              <a:t> p;</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visited[u]=1;</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d++; path[d]=u;</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顶点</a:t>
            </a:r>
            <a:r>
              <a:rPr lang="en-US" altLang="zh-CN" sz="1800" dirty="0">
                <a:solidFill>
                  <a:srgbClr val="00B0F0"/>
                </a:solidFill>
                <a:latin typeface="Consolas" pitchFamily="49" charset="0"/>
                <a:ea typeface="仿宋" pitchFamily="49" charset="-122"/>
                <a:cs typeface="Consolas" pitchFamily="49" charset="0"/>
              </a:rPr>
              <a:t>u</a:t>
            </a:r>
            <a:r>
              <a:rPr lang="zh-CN" altLang="zh-CN" sz="1800" dirty="0">
                <a:solidFill>
                  <a:srgbClr val="00B0F0"/>
                </a:solidFill>
                <a:latin typeface="Consolas" pitchFamily="49" charset="0"/>
                <a:ea typeface="仿宋" pitchFamily="49" charset="-122"/>
                <a:cs typeface="Consolas" pitchFamily="49" charset="0"/>
              </a:rPr>
              <a:t>加入到路径中</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a:solidFill>
                  <a:srgbClr val="FF00FF"/>
                </a:solidFill>
                <a:latin typeface="Consolas" pitchFamily="49" charset="0"/>
                <a:ea typeface="仿宋" pitchFamily="49" charset="-122"/>
                <a:cs typeface="Consolas" pitchFamily="49" charset="0"/>
              </a:rPr>
              <a:t>u==v</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找到一条路径后输出并返回</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  for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=0;i&lt;=</a:t>
            </a:r>
            <a:r>
              <a:rPr lang="en-US" altLang="zh-CN" sz="1800" dirty="0" err="1">
                <a:solidFill>
                  <a:srgbClr val="0000FF"/>
                </a:solidFill>
                <a:latin typeface="Consolas" pitchFamily="49" charset="0"/>
                <a:ea typeface="仿宋" pitchFamily="49" charset="-122"/>
                <a:cs typeface="Consolas" pitchFamily="49" charset="0"/>
              </a:rPr>
              <a:t>d;i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a:t>
            </a:r>
            <a:r>
              <a:rPr lang="en-US" altLang="zh-CN" sz="1800" dirty="0">
                <a:solidFill>
                  <a:srgbClr val="0000FF"/>
                </a:solidFill>
                <a:latin typeface="Consolas" pitchFamily="49" charset="0"/>
                <a:ea typeface="仿宋" pitchFamily="49" charset="-122"/>
                <a:cs typeface="Consolas" pitchFamily="49" charset="0"/>
              </a:rPr>
              <a:t>(path[</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System.out.println</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return;</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G.adjlist</a:t>
            </a:r>
            <a:r>
              <a:rPr lang="en-US" altLang="zh-CN" sz="1800" dirty="0">
                <a:solidFill>
                  <a:srgbClr val="0000FF"/>
                </a:solidFill>
                <a:latin typeface="Consolas" pitchFamily="49" charset="0"/>
                <a:ea typeface="仿宋" pitchFamily="49" charset="-122"/>
                <a:cs typeface="Consolas" pitchFamily="49" charset="0"/>
              </a:rPr>
              <a:t>[u].</a:t>
            </a:r>
            <a:r>
              <a:rPr lang="en-US" altLang="zh-CN" sz="1800" dirty="0" err="1">
                <a:solidFill>
                  <a:srgbClr val="0000FF"/>
                </a:solidFill>
                <a:latin typeface="Consolas" pitchFamily="49" charset="0"/>
                <a:ea typeface="仿宋" pitchFamily="49" charset="-122"/>
                <a:cs typeface="Consolas" pitchFamily="49" charset="0"/>
              </a:rPr>
              <a:t>firstarc</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//p</a:t>
            </a:r>
            <a:r>
              <a:rPr lang="zh-CN" altLang="zh-CN" sz="1800" dirty="0">
                <a:solidFill>
                  <a:srgbClr val="00B0F0"/>
                </a:solidFill>
                <a:latin typeface="Consolas" pitchFamily="49" charset="0"/>
                <a:ea typeface="仿宋" pitchFamily="49" charset="-122"/>
                <a:cs typeface="Consolas" pitchFamily="49" charset="0"/>
              </a:rPr>
              <a:t>指向</a:t>
            </a:r>
            <a:r>
              <a:rPr lang="en-US" altLang="zh-CN" sz="1800" dirty="0">
                <a:solidFill>
                  <a:srgbClr val="00B0F0"/>
                </a:solidFill>
                <a:latin typeface="Consolas" pitchFamily="49" charset="0"/>
                <a:ea typeface="仿宋" pitchFamily="49" charset="-122"/>
                <a:cs typeface="Consolas" pitchFamily="49" charset="0"/>
              </a:rPr>
              <a:t>u</a:t>
            </a:r>
            <a:r>
              <a:rPr lang="zh-CN" altLang="zh-CN" sz="1800" dirty="0">
                <a:solidFill>
                  <a:srgbClr val="00B0F0"/>
                </a:solidFill>
                <a:latin typeface="Consolas" pitchFamily="49" charset="0"/>
                <a:ea typeface="仿宋" pitchFamily="49" charset="-122"/>
                <a:cs typeface="Consolas" pitchFamily="49" charset="0"/>
              </a:rPr>
              <a:t>的第一个邻接点</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while (p!=null)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  int w=</a:t>
            </a:r>
            <a:r>
              <a:rPr lang="en-US" altLang="zh-CN" sz="1800" dirty="0" err="1">
                <a:solidFill>
                  <a:srgbClr val="0000FF"/>
                </a:solidFill>
                <a:latin typeface="Consolas" pitchFamily="49" charset="0"/>
                <a:ea typeface="仿宋" pitchFamily="49" charset="-122"/>
                <a:cs typeface="Consolas" pitchFamily="49" charset="0"/>
              </a:rPr>
              <a:t>p.adjvex</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//w</a:t>
            </a:r>
            <a:r>
              <a:rPr lang="zh-CN" altLang="zh-CN" sz="1800" dirty="0">
                <a:solidFill>
                  <a:srgbClr val="00B0F0"/>
                </a:solidFill>
                <a:latin typeface="Consolas" pitchFamily="49" charset="0"/>
                <a:ea typeface="仿宋" pitchFamily="49" charset="-122"/>
                <a:cs typeface="Consolas" pitchFamily="49" charset="0"/>
              </a:rPr>
              <a:t>为邻接点</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if (visited[w]==0)			</a:t>
            </a:r>
            <a:r>
              <a:rPr lang="en-US" altLang="zh-CN" sz="1800" dirty="0">
                <a:solidFill>
                  <a:srgbClr val="00B0F0"/>
                </a:solidFill>
                <a:latin typeface="Consolas" pitchFamily="49" charset="0"/>
                <a:ea typeface="仿宋" pitchFamily="49" charset="-122"/>
                <a:cs typeface="Consolas" pitchFamily="49" charset="0"/>
              </a:rPr>
              <a:t>//w</a:t>
            </a:r>
            <a:r>
              <a:rPr lang="zh-CN" altLang="zh-CN" sz="1800" dirty="0">
                <a:solidFill>
                  <a:srgbClr val="00B0F0"/>
                </a:solidFill>
                <a:latin typeface="Consolas" pitchFamily="49" charset="0"/>
                <a:ea typeface="仿宋" pitchFamily="49" charset="-122"/>
                <a:cs typeface="Consolas" pitchFamily="49" charset="0"/>
              </a:rPr>
              <a:t>没有访问过</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FindaPath11(</a:t>
            </a:r>
            <a:r>
              <a:rPr lang="en-US" altLang="zh-CN" sz="1800" dirty="0" err="1">
                <a:solidFill>
                  <a:srgbClr val="FF0000"/>
                </a:solidFill>
                <a:latin typeface="Consolas" pitchFamily="49" charset="0"/>
                <a:ea typeface="仿宋" pitchFamily="49" charset="-122"/>
                <a:cs typeface="Consolas" pitchFamily="49" charset="0"/>
              </a:rPr>
              <a:t>G,w,v,path,d</a:t>
            </a:r>
            <a:r>
              <a:rPr lang="en-US" altLang="zh-CN" sz="1800" dirty="0">
                <a:solidFill>
                  <a:srgbClr val="FF00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递归调用</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p.nextarc</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//p</a:t>
            </a:r>
            <a:r>
              <a:rPr lang="zh-CN" altLang="zh-CN" sz="1800" dirty="0">
                <a:solidFill>
                  <a:srgbClr val="00B0F0"/>
                </a:solidFill>
                <a:latin typeface="Consolas" pitchFamily="49" charset="0"/>
                <a:ea typeface="仿宋" pitchFamily="49" charset="-122"/>
                <a:cs typeface="Consolas" pitchFamily="49" charset="0"/>
              </a:rPr>
              <a:t>指向下一个邻接点</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4" end="1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5" end="1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6" end="1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14282" y="214290"/>
            <a:ext cx="1143008" cy="1214445"/>
            <a:chOff x="1589596" y="810715"/>
            <a:chExt cx="2340698" cy="2345431"/>
          </a:xfrm>
        </p:grpSpPr>
        <p:grpSp>
          <p:nvGrpSpPr>
            <p:cNvPr id="6" name="组合 79"/>
            <p:cNvGrpSpPr/>
            <p:nvPr/>
          </p:nvGrpSpPr>
          <p:grpSpPr bwMode="auto">
            <a:xfrm>
              <a:off x="1589596" y="810715"/>
              <a:ext cx="2340698" cy="2345431"/>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9"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7" name="椭圆 80"/>
            <p:cNvSpPr/>
            <p:nvPr/>
          </p:nvSpPr>
          <p:spPr bwMode="auto">
            <a:xfrm>
              <a:off x="1932719" y="1141999"/>
              <a:ext cx="1691508" cy="1694936"/>
            </a:xfrm>
            <a:prstGeom prst="ellipse">
              <a:avLst/>
            </a:prstGeom>
            <a:solidFill>
              <a:srgbClr val="1848C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5400" kern="0" dirty="0">
                  <a:solidFill>
                    <a:srgbClr val="FFFFFF"/>
                  </a:solidFill>
                </a:rPr>
                <a:t>?</a:t>
              </a:r>
              <a:endParaRPr kumimoji="0" lang="en-US" sz="54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0" name="TextBox 9"/>
          <p:cNvSpPr txBox="1"/>
          <p:nvPr/>
        </p:nvSpPr>
        <p:spPr>
          <a:xfrm>
            <a:off x="1571604" y="571480"/>
            <a:ext cx="3571900"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path</a:t>
            </a:r>
            <a:r>
              <a:rPr lang="zh-CN" altLang="en-US" sz="1800">
                <a:solidFill>
                  <a:srgbClr val="0000FF"/>
                </a:solidFill>
                <a:latin typeface="Consolas" pitchFamily="49" charset="0"/>
                <a:ea typeface="仿宋" pitchFamily="49" charset="-122"/>
                <a:cs typeface="Consolas" pitchFamily="49" charset="0"/>
              </a:rPr>
              <a:t>和</a:t>
            </a:r>
            <a:r>
              <a:rPr lang="en-US" altLang="zh-CN" sz="1800">
                <a:solidFill>
                  <a:srgbClr val="0000FF"/>
                </a:solidFill>
                <a:latin typeface="Consolas" pitchFamily="49" charset="0"/>
                <a:ea typeface="仿宋" pitchFamily="49" charset="-122"/>
                <a:cs typeface="Consolas" pitchFamily="49" charset="0"/>
              </a:rPr>
              <a:t>visited</a:t>
            </a:r>
            <a:r>
              <a:rPr lang="zh-CN" altLang="en-US" sz="1800">
                <a:solidFill>
                  <a:srgbClr val="0000FF"/>
                </a:solidFill>
                <a:latin typeface="Consolas" pitchFamily="49" charset="0"/>
                <a:ea typeface="仿宋" pitchFamily="49" charset="-122"/>
                <a:cs typeface="Consolas" pitchFamily="49" charset="0"/>
              </a:rPr>
              <a:t>有什么不同？</a:t>
            </a:r>
          </a:p>
        </p:txBody>
      </p:sp>
      <p:grpSp>
        <p:nvGrpSpPr>
          <p:cNvPr id="49" name="组合 48"/>
          <p:cNvGrpSpPr/>
          <p:nvPr/>
        </p:nvGrpSpPr>
        <p:grpSpPr>
          <a:xfrm>
            <a:off x="1071538" y="3630043"/>
            <a:ext cx="1357322" cy="941965"/>
            <a:chOff x="1071538" y="3630043"/>
            <a:chExt cx="1357322" cy="941965"/>
          </a:xfrm>
        </p:grpSpPr>
        <p:sp>
          <p:nvSpPr>
            <p:cNvPr id="29" name="TextBox 28"/>
            <p:cNvSpPr txBox="1"/>
            <p:nvPr/>
          </p:nvSpPr>
          <p:spPr>
            <a:xfrm>
              <a:off x="1214414" y="4202676"/>
              <a:ext cx="928694"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DFS(0)</a:t>
              </a:r>
              <a:endParaRPr lang="zh-CN" altLang="en-US" sz="1800">
                <a:solidFill>
                  <a:srgbClr val="0000FF"/>
                </a:solidFill>
                <a:latin typeface="Consolas" pitchFamily="49" charset="0"/>
                <a:ea typeface="仿宋" pitchFamily="49" charset="-122"/>
                <a:cs typeface="Consolas" pitchFamily="49" charset="0"/>
              </a:endParaRPr>
            </a:p>
          </p:txBody>
        </p:sp>
        <p:sp>
          <p:nvSpPr>
            <p:cNvPr id="30" name="TextBox 29"/>
            <p:cNvSpPr txBox="1"/>
            <p:nvPr/>
          </p:nvSpPr>
          <p:spPr>
            <a:xfrm>
              <a:off x="1071538" y="3630043"/>
              <a:ext cx="1357322" cy="646331"/>
            </a:xfrm>
            <a:prstGeom prst="rect">
              <a:avLst/>
            </a:prstGeom>
            <a:noFill/>
          </p:spPr>
          <p:txBody>
            <a:bodyPr wrap="square" lIns="0" rIns="0" rtlCol="0">
              <a:spAutoFit/>
            </a:bodyPr>
            <a:lstStyle/>
            <a:p>
              <a:pPr algn="l">
                <a:lnSpc>
                  <a:spcPct val="100000"/>
                </a:lnSpc>
                <a:spcBef>
                  <a:spcPts val="0"/>
                </a:spcBef>
              </a:pPr>
              <a:r>
                <a:rPr lang="en-US" altLang="zh-CN" sz="1800">
                  <a:solidFill>
                    <a:srgbClr val="FF00FF"/>
                  </a:solidFill>
                  <a:latin typeface="Consolas" pitchFamily="49" charset="0"/>
                  <a:ea typeface="仿宋" pitchFamily="49" charset="-122"/>
                  <a:cs typeface="Consolas" pitchFamily="49" charset="0"/>
                </a:rPr>
                <a:t>visited={0}</a:t>
              </a:r>
            </a:p>
            <a:p>
              <a:pPr algn="l">
                <a:lnSpc>
                  <a:spcPct val="100000"/>
                </a:lnSpc>
                <a:spcBef>
                  <a:spcPts val="0"/>
                </a:spcBef>
              </a:pPr>
              <a:r>
                <a:rPr lang="en-US" altLang="zh-CN" sz="1800">
                  <a:solidFill>
                    <a:srgbClr val="FF00FF"/>
                  </a:solidFill>
                  <a:latin typeface="Consolas" pitchFamily="49" charset="0"/>
                  <a:ea typeface="仿宋" pitchFamily="49" charset="-122"/>
                  <a:cs typeface="Consolas" pitchFamily="49" charset="0"/>
                </a:rPr>
                <a:t>path={0}</a:t>
              </a:r>
              <a:endParaRPr lang="zh-CN" altLang="en-US" sz="1800">
                <a:solidFill>
                  <a:srgbClr val="FF00FF"/>
                </a:solidFill>
                <a:latin typeface="Consolas" pitchFamily="49" charset="0"/>
                <a:ea typeface="仿宋" pitchFamily="49" charset="-122"/>
                <a:cs typeface="Consolas" pitchFamily="49" charset="0"/>
              </a:endParaRPr>
            </a:p>
          </p:txBody>
        </p:sp>
      </p:grpSp>
      <p:grpSp>
        <p:nvGrpSpPr>
          <p:cNvPr id="47" name="组合 46"/>
          <p:cNvGrpSpPr/>
          <p:nvPr/>
        </p:nvGrpSpPr>
        <p:grpSpPr>
          <a:xfrm>
            <a:off x="1285852" y="1803108"/>
            <a:ext cx="6715172" cy="1340140"/>
            <a:chOff x="1285852" y="1803108"/>
            <a:chExt cx="6715172" cy="1340140"/>
          </a:xfrm>
        </p:grpSpPr>
        <p:sp>
          <p:nvSpPr>
            <p:cNvPr id="27" name="TextBox 26"/>
            <p:cNvSpPr txBox="1"/>
            <p:nvPr/>
          </p:nvSpPr>
          <p:spPr>
            <a:xfrm>
              <a:off x="1285852" y="2631040"/>
              <a:ext cx="1428760"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u=0</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v=5</a:t>
              </a:r>
            </a:p>
          </p:txBody>
        </p:sp>
        <p:grpSp>
          <p:nvGrpSpPr>
            <p:cNvPr id="11" name="组合 4"/>
            <p:cNvGrpSpPr/>
            <p:nvPr/>
          </p:nvGrpSpPr>
          <p:grpSpPr>
            <a:xfrm>
              <a:off x="2835979" y="1803108"/>
              <a:ext cx="2236087" cy="1340140"/>
              <a:chOff x="3008952" y="2151707"/>
              <a:chExt cx="2236087" cy="1340140"/>
            </a:xfrm>
          </p:grpSpPr>
          <p:sp>
            <p:nvSpPr>
              <p:cNvPr id="12" name="Oval 16"/>
              <p:cNvSpPr>
                <a:spLocks noChangeArrowheads="1"/>
              </p:cNvSpPr>
              <p:nvPr/>
            </p:nvSpPr>
            <p:spPr bwMode="auto">
              <a:xfrm>
                <a:off x="3975096" y="2151707"/>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3" name="Oval 15"/>
              <p:cNvSpPr>
                <a:spLocks noChangeArrowheads="1"/>
              </p:cNvSpPr>
              <p:nvPr/>
            </p:nvSpPr>
            <p:spPr bwMode="auto">
              <a:xfrm>
                <a:off x="4941240" y="2151707"/>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4" name="Oval 14"/>
              <p:cNvSpPr>
                <a:spLocks noChangeArrowheads="1"/>
              </p:cNvSpPr>
              <p:nvPr/>
            </p:nvSpPr>
            <p:spPr bwMode="auto">
              <a:xfrm>
                <a:off x="3008952"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5" name="Oval 13"/>
              <p:cNvSpPr>
                <a:spLocks noChangeArrowheads="1"/>
              </p:cNvSpPr>
              <p:nvPr/>
            </p:nvSpPr>
            <p:spPr bwMode="auto">
              <a:xfrm>
                <a:off x="3975096"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6" name="Oval 12"/>
              <p:cNvSpPr>
                <a:spLocks noChangeArrowheads="1"/>
              </p:cNvSpPr>
              <p:nvPr/>
            </p:nvSpPr>
            <p:spPr bwMode="auto">
              <a:xfrm>
                <a:off x="3008952" y="2151707"/>
                <a:ext cx="303799" cy="33503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7" name="Oval 11"/>
              <p:cNvSpPr>
                <a:spLocks noChangeArrowheads="1"/>
              </p:cNvSpPr>
              <p:nvPr/>
            </p:nvSpPr>
            <p:spPr bwMode="auto">
              <a:xfrm>
                <a:off x="4941240"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8" name="Freeform 10"/>
              <p:cNvSpPr>
                <a:spLocks/>
              </p:cNvSpPr>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9" name="Freeform 9"/>
              <p:cNvSpPr>
                <a:spLocks/>
              </p:cNvSpPr>
              <p:nvPr/>
            </p:nvSpPr>
            <p:spPr bwMode="auto">
              <a:xfrm>
                <a:off x="4269619" y="2316003"/>
                <a:ext cx="681668" cy="1074"/>
              </a:xfrm>
              <a:custGeom>
                <a:avLst/>
                <a:gdLst/>
                <a:ahLst/>
                <a:cxnLst>
                  <a:cxn ang="0">
                    <a:pos x="635" y="0"/>
                  </a:cxn>
                  <a:cxn ang="0">
                    <a:pos x="0" y="12"/>
                  </a:cxn>
                </a:cxnLst>
                <a:rect l="0" t="0" r="r" b="b"/>
                <a:pathLst>
                  <a:path w="635" h="12">
                    <a:moveTo>
                      <a:pt x="635" y="0"/>
                    </a:moveTo>
                    <a:lnTo>
                      <a:pt x="0" y="12"/>
                    </a:lnTo>
                  </a:path>
                </a:pathLst>
              </a:custGeom>
              <a:ln w="19050">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0" name="Line 8"/>
              <p:cNvSpPr>
                <a:spLocks noChangeShapeType="1"/>
              </p:cNvSpPr>
              <p:nvPr/>
            </p:nvSpPr>
            <p:spPr bwMode="auto">
              <a:xfrm>
                <a:off x="3163535" y="2486742"/>
                <a:ext cx="1073"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1" name="Freeform 7"/>
              <p:cNvSpPr>
                <a:spLocks/>
              </p:cNvSpPr>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2" name="Freeform 6"/>
              <p:cNvSpPr>
                <a:spLocks/>
              </p:cNvSpPr>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3" name="Line 5"/>
              <p:cNvSpPr>
                <a:spLocks noChangeShapeType="1"/>
              </p:cNvSpPr>
              <p:nvPr/>
            </p:nvSpPr>
            <p:spPr bwMode="auto">
              <a:xfrm>
                <a:off x="5134468" y="2486742"/>
                <a:ext cx="0" cy="670070"/>
              </a:xfrm>
              <a:prstGeom prst="line">
                <a:avLst/>
              </a:prstGeom>
              <a:ln w="19050">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4" name="Line 4"/>
              <p:cNvSpPr>
                <a:spLocks noChangeShapeType="1"/>
              </p:cNvSpPr>
              <p:nvPr/>
            </p:nvSpPr>
            <p:spPr bwMode="auto">
              <a:xfrm flipV="1">
                <a:off x="4138180" y="2486742"/>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5" name="Freeform 3"/>
              <p:cNvSpPr>
                <a:spLocks/>
              </p:cNvSpPr>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6" name="Freeform 2"/>
              <p:cNvSpPr>
                <a:spLocks/>
              </p:cNvSpPr>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solidFill>
                  <a:srgbClr val="FF0000"/>
                </a:solidFill>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grpSp>
        <p:sp>
          <p:nvSpPr>
            <p:cNvPr id="28" name="TextBox 27"/>
            <p:cNvSpPr txBox="1"/>
            <p:nvPr/>
          </p:nvSpPr>
          <p:spPr>
            <a:xfrm>
              <a:off x="1407219" y="2160298"/>
              <a:ext cx="1071570"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图改为：</a:t>
              </a:r>
            </a:p>
          </p:txBody>
        </p:sp>
        <p:sp>
          <p:nvSpPr>
            <p:cNvPr id="31" name="TextBox 30"/>
            <p:cNvSpPr txBox="1"/>
            <p:nvPr/>
          </p:nvSpPr>
          <p:spPr>
            <a:xfrm>
              <a:off x="5429256" y="2017422"/>
              <a:ext cx="2571768" cy="759182"/>
            </a:xfrm>
            <a:prstGeom prst="rect">
              <a:avLst/>
            </a:prstGeom>
            <a:noFill/>
          </p:spPr>
          <p:txBody>
            <a:bodyPr wrap="square" rtlCol="0">
              <a:spAutoFit/>
            </a:bodyPr>
            <a:lstStyle/>
            <a:p>
              <a:pPr algn="l">
                <a:lnSpc>
                  <a:spcPts val="2600"/>
                </a:lnSpc>
                <a:spcBef>
                  <a:spcPts val="0"/>
                </a:spcBef>
              </a:pPr>
              <a:r>
                <a:rPr lang="zh-CN" altLang="en-US" sz="1800" dirty="0">
                  <a:solidFill>
                    <a:srgbClr val="0000FF"/>
                  </a:solidFill>
                  <a:latin typeface="Consolas" pitchFamily="49" charset="0"/>
                  <a:ea typeface="仿宋" pitchFamily="49" charset="-122"/>
                  <a:cs typeface="Consolas" pitchFamily="49" charset="0"/>
                </a:rPr>
                <a:t>假设邻接表中边单链表按顶点编号递增排列</a:t>
              </a:r>
              <a:endParaRPr lang="en-US" altLang="zh-CN" sz="1800" dirty="0">
                <a:solidFill>
                  <a:srgbClr val="0000FF"/>
                </a:solidFill>
                <a:latin typeface="Consolas" pitchFamily="49" charset="0"/>
                <a:ea typeface="仿宋" pitchFamily="49" charset="-122"/>
                <a:cs typeface="Consolas" pitchFamily="49" charset="0"/>
              </a:endParaRPr>
            </a:p>
          </p:txBody>
        </p:sp>
      </p:grpSp>
      <p:grpSp>
        <p:nvGrpSpPr>
          <p:cNvPr id="50" name="组合 49"/>
          <p:cNvGrpSpPr/>
          <p:nvPr/>
        </p:nvGrpSpPr>
        <p:grpSpPr>
          <a:xfrm>
            <a:off x="2337326" y="4202676"/>
            <a:ext cx="2520426" cy="369332"/>
            <a:chOff x="2337326" y="4202676"/>
            <a:chExt cx="2520426" cy="369332"/>
          </a:xfrm>
        </p:grpSpPr>
        <p:sp>
          <p:nvSpPr>
            <p:cNvPr id="32" name="TextBox 31"/>
            <p:cNvSpPr txBox="1"/>
            <p:nvPr/>
          </p:nvSpPr>
          <p:spPr>
            <a:xfrm>
              <a:off x="3929058" y="4202676"/>
              <a:ext cx="928694"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DFS(1)</a:t>
              </a:r>
              <a:endParaRPr lang="zh-CN" altLang="en-US" sz="1800">
                <a:solidFill>
                  <a:srgbClr val="0000FF"/>
                </a:solidFill>
                <a:latin typeface="Consolas" pitchFamily="49" charset="0"/>
                <a:ea typeface="仿宋" pitchFamily="49" charset="-122"/>
                <a:cs typeface="Consolas" pitchFamily="49" charset="0"/>
              </a:endParaRPr>
            </a:p>
          </p:txBody>
        </p:sp>
        <p:cxnSp>
          <p:nvCxnSpPr>
            <p:cNvPr id="35" name="直接箭头连接符 34"/>
            <p:cNvCxnSpPr/>
            <p:nvPr/>
          </p:nvCxnSpPr>
          <p:spPr>
            <a:xfrm>
              <a:off x="2337326" y="4416990"/>
              <a:ext cx="144000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nvGrpSpPr>
          <p:cNvPr id="51" name="组合 50"/>
          <p:cNvGrpSpPr/>
          <p:nvPr/>
        </p:nvGrpSpPr>
        <p:grpSpPr>
          <a:xfrm>
            <a:off x="4989388" y="4202676"/>
            <a:ext cx="2440132" cy="369332"/>
            <a:chOff x="4989388" y="4202676"/>
            <a:chExt cx="2440132" cy="369332"/>
          </a:xfrm>
        </p:grpSpPr>
        <p:sp>
          <p:nvSpPr>
            <p:cNvPr id="33" name="TextBox 32"/>
            <p:cNvSpPr txBox="1"/>
            <p:nvPr/>
          </p:nvSpPr>
          <p:spPr>
            <a:xfrm>
              <a:off x="6500826" y="4202676"/>
              <a:ext cx="928694"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DFS(2)</a:t>
              </a:r>
              <a:endParaRPr lang="zh-CN" altLang="en-US" sz="1800">
                <a:solidFill>
                  <a:srgbClr val="0000FF"/>
                </a:solidFill>
                <a:latin typeface="Consolas" pitchFamily="49" charset="0"/>
                <a:ea typeface="仿宋" pitchFamily="49" charset="-122"/>
                <a:cs typeface="Consolas" pitchFamily="49" charset="0"/>
              </a:endParaRPr>
            </a:p>
          </p:txBody>
        </p:sp>
        <p:cxnSp>
          <p:nvCxnSpPr>
            <p:cNvPr id="36" name="直接箭头连接符 35"/>
            <p:cNvCxnSpPr/>
            <p:nvPr/>
          </p:nvCxnSpPr>
          <p:spPr>
            <a:xfrm>
              <a:off x="4989388" y="4405840"/>
              <a:ext cx="144000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nvGrpSpPr>
          <p:cNvPr id="52" name="组合 51"/>
          <p:cNvGrpSpPr/>
          <p:nvPr/>
        </p:nvGrpSpPr>
        <p:grpSpPr>
          <a:xfrm>
            <a:off x="4714876" y="4643446"/>
            <a:ext cx="2714644" cy="785818"/>
            <a:chOff x="4714876" y="4643446"/>
            <a:chExt cx="2714644" cy="785818"/>
          </a:xfrm>
        </p:grpSpPr>
        <p:sp>
          <p:nvSpPr>
            <p:cNvPr id="39" name="TextBox 38"/>
            <p:cNvSpPr txBox="1"/>
            <p:nvPr/>
          </p:nvSpPr>
          <p:spPr>
            <a:xfrm>
              <a:off x="6500826" y="5059932"/>
              <a:ext cx="928694"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DFS(5)</a:t>
              </a:r>
              <a:endParaRPr lang="zh-CN" altLang="en-US" sz="1800">
                <a:solidFill>
                  <a:srgbClr val="0000FF"/>
                </a:solidFill>
                <a:latin typeface="Consolas" pitchFamily="49" charset="0"/>
                <a:ea typeface="仿宋" pitchFamily="49" charset="-122"/>
                <a:cs typeface="Consolas" pitchFamily="49" charset="0"/>
              </a:endParaRPr>
            </a:p>
          </p:txBody>
        </p:sp>
        <p:cxnSp>
          <p:nvCxnSpPr>
            <p:cNvPr id="42" name="直接箭头连接符 41"/>
            <p:cNvCxnSpPr>
              <a:endCxn id="39" idx="1"/>
            </p:cNvCxnSpPr>
            <p:nvPr/>
          </p:nvCxnSpPr>
          <p:spPr>
            <a:xfrm>
              <a:off x="4714876" y="4643446"/>
              <a:ext cx="1785950" cy="60115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43" name="TextBox 42"/>
          <p:cNvSpPr txBox="1"/>
          <p:nvPr/>
        </p:nvSpPr>
        <p:spPr>
          <a:xfrm>
            <a:off x="6929454" y="3630043"/>
            <a:ext cx="1857388" cy="646331"/>
          </a:xfrm>
          <a:prstGeom prst="rect">
            <a:avLst/>
          </a:prstGeom>
          <a:noFill/>
        </p:spPr>
        <p:txBody>
          <a:bodyPr wrap="square" lIns="0" rIns="0" rtlCol="0">
            <a:spAutoFit/>
          </a:bodyPr>
          <a:lstStyle/>
          <a:p>
            <a:pPr algn="l">
              <a:lnSpc>
                <a:spcPct val="100000"/>
              </a:lnSpc>
              <a:spcBef>
                <a:spcPts val="0"/>
              </a:spcBef>
            </a:pPr>
            <a:r>
              <a:rPr lang="en-US" altLang="zh-CN" sz="1800">
                <a:solidFill>
                  <a:srgbClr val="FF00FF"/>
                </a:solidFill>
                <a:latin typeface="Consolas" pitchFamily="49" charset="0"/>
                <a:ea typeface="仿宋" pitchFamily="49" charset="-122"/>
                <a:cs typeface="Consolas" pitchFamily="49" charset="0"/>
              </a:rPr>
              <a:t>visited={0,1,2}</a:t>
            </a:r>
          </a:p>
          <a:p>
            <a:pPr algn="l">
              <a:lnSpc>
                <a:spcPct val="100000"/>
              </a:lnSpc>
              <a:spcBef>
                <a:spcPts val="0"/>
              </a:spcBef>
            </a:pPr>
            <a:r>
              <a:rPr lang="en-US" altLang="zh-CN" sz="1800">
                <a:solidFill>
                  <a:srgbClr val="FF00FF"/>
                </a:solidFill>
                <a:latin typeface="Consolas" pitchFamily="49" charset="0"/>
                <a:ea typeface="仿宋" pitchFamily="49" charset="-122"/>
                <a:cs typeface="Consolas" pitchFamily="49" charset="0"/>
              </a:rPr>
              <a:t>path={0,1,2}</a:t>
            </a:r>
            <a:endParaRPr lang="zh-CN" altLang="en-US" sz="1800">
              <a:solidFill>
                <a:srgbClr val="FF00FF"/>
              </a:solidFill>
              <a:latin typeface="Consolas" pitchFamily="49" charset="0"/>
              <a:ea typeface="仿宋" pitchFamily="49" charset="-122"/>
              <a:cs typeface="Consolas" pitchFamily="49" charset="0"/>
            </a:endParaRPr>
          </a:p>
        </p:txBody>
      </p:sp>
      <p:sp>
        <p:nvSpPr>
          <p:cNvPr id="44" name="TextBox 43"/>
          <p:cNvSpPr txBox="1"/>
          <p:nvPr/>
        </p:nvSpPr>
        <p:spPr>
          <a:xfrm>
            <a:off x="3357554" y="3571876"/>
            <a:ext cx="1643074" cy="646331"/>
          </a:xfrm>
          <a:prstGeom prst="rect">
            <a:avLst/>
          </a:prstGeom>
          <a:solidFill>
            <a:schemeClr val="bg1"/>
          </a:solidFill>
        </p:spPr>
        <p:txBody>
          <a:bodyPr wrap="square" lIns="0" rIns="0" rtlCol="0">
            <a:spAutoFit/>
          </a:bodyPr>
          <a:lstStyle/>
          <a:p>
            <a:pPr algn="l">
              <a:lnSpc>
                <a:spcPct val="100000"/>
              </a:lnSpc>
              <a:spcBef>
                <a:spcPts val="0"/>
              </a:spcBef>
            </a:pPr>
            <a:r>
              <a:rPr lang="en-US" altLang="zh-CN" sz="1800">
                <a:solidFill>
                  <a:srgbClr val="FF00FF"/>
                </a:solidFill>
                <a:latin typeface="Consolas" pitchFamily="49" charset="0"/>
                <a:ea typeface="仿宋" pitchFamily="49" charset="-122"/>
                <a:cs typeface="Consolas" pitchFamily="49" charset="0"/>
              </a:rPr>
              <a:t>visited={0,1}</a:t>
            </a:r>
          </a:p>
          <a:p>
            <a:pPr algn="l">
              <a:lnSpc>
                <a:spcPct val="100000"/>
              </a:lnSpc>
              <a:spcBef>
                <a:spcPts val="0"/>
              </a:spcBef>
            </a:pPr>
            <a:r>
              <a:rPr lang="en-US" altLang="zh-CN" sz="1800">
                <a:solidFill>
                  <a:srgbClr val="FF00FF"/>
                </a:solidFill>
                <a:latin typeface="Consolas" pitchFamily="49" charset="0"/>
                <a:ea typeface="仿宋" pitchFamily="49" charset="-122"/>
                <a:cs typeface="Consolas" pitchFamily="49" charset="0"/>
              </a:rPr>
              <a:t>path={0,1}</a:t>
            </a:r>
            <a:endParaRPr lang="zh-CN" altLang="en-US" sz="1800">
              <a:solidFill>
                <a:srgbClr val="FF00FF"/>
              </a:solidFill>
              <a:latin typeface="Consolas" pitchFamily="49" charset="0"/>
              <a:ea typeface="仿宋" pitchFamily="49" charset="-122"/>
              <a:cs typeface="Consolas" pitchFamily="49" charset="0"/>
            </a:endParaRPr>
          </a:p>
        </p:txBody>
      </p:sp>
      <p:sp>
        <p:nvSpPr>
          <p:cNvPr id="45" name="TextBox 44"/>
          <p:cNvSpPr txBox="1"/>
          <p:nvPr/>
        </p:nvSpPr>
        <p:spPr>
          <a:xfrm>
            <a:off x="1571604" y="1071546"/>
            <a:ext cx="7429552" cy="369332"/>
          </a:xfrm>
          <a:prstGeom prst="rect">
            <a:avLst/>
          </a:prstGeom>
          <a:noFill/>
        </p:spPr>
        <p:txBody>
          <a:bodyPr wrap="square" rtlCol="0">
            <a:spAutoFit/>
          </a:bodyPr>
          <a:lstStyle/>
          <a:p>
            <a:pPr algn="l">
              <a:lnSpc>
                <a:spcPct val="100000"/>
              </a:lnSpc>
              <a:spcBef>
                <a:spcPts val="0"/>
              </a:spcBef>
            </a:pPr>
            <a:r>
              <a:rPr lang="zh-CN" altLang="en-US" sz="1800" dirty="0">
                <a:solidFill>
                  <a:srgbClr val="FF0000"/>
                </a:solidFill>
                <a:latin typeface="Consolas" pitchFamily="49" charset="0"/>
                <a:ea typeface="仿宋" pitchFamily="49" charset="-122"/>
                <a:cs typeface="Consolas" pitchFamily="49" charset="0"/>
              </a:rPr>
              <a:t>语法</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path[0..d]</a:t>
            </a:r>
            <a:r>
              <a:rPr lang="zh-CN" altLang="en-US" sz="1800" dirty="0">
                <a:solidFill>
                  <a:srgbClr val="0000FF"/>
                </a:solidFill>
                <a:latin typeface="Consolas" pitchFamily="49" charset="0"/>
                <a:ea typeface="仿宋" pitchFamily="49" charset="-122"/>
                <a:cs typeface="Consolas" pitchFamily="49" charset="0"/>
              </a:rPr>
              <a:t>是方法的形参，</a:t>
            </a:r>
            <a:r>
              <a:rPr lang="en-US" altLang="zh-CN" sz="1800" dirty="0">
                <a:solidFill>
                  <a:srgbClr val="0000FF"/>
                </a:solidFill>
                <a:latin typeface="Consolas" pitchFamily="49" charset="0"/>
                <a:ea typeface="仿宋" pitchFamily="49" charset="-122"/>
                <a:cs typeface="Consolas" pitchFamily="49" charset="0"/>
              </a:rPr>
              <a:t>visited</a:t>
            </a:r>
            <a:r>
              <a:rPr lang="zh-CN" altLang="en-US" sz="1800" dirty="0">
                <a:solidFill>
                  <a:srgbClr val="0000FF"/>
                </a:solidFill>
                <a:latin typeface="Consolas" pitchFamily="49" charset="0"/>
                <a:ea typeface="仿宋" pitchFamily="49" charset="-122"/>
                <a:cs typeface="Consolas" pitchFamily="49" charset="0"/>
              </a:rPr>
              <a:t>是类变量，相当于全局变量</a:t>
            </a:r>
          </a:p>
        </p:txBody>
      </p:sp>
      <p:sp>
        <p:nvSpPr>
          <p:cNvPr id="48" name="TextBox 47"/>
          <p:cNvSpPr txBox="1"/>
          <p:nvPr/>
        </p:nvSpPr>
        <p:spPr>
          <a:xfrm>
            <a:off x="3214678" y="3558605"/>
            <a:ext cx="1857388" cy="646331"/>
          </a:xfrm>
          <a:prstGeom prst="rect">
            <a:avLst/>
          </a:prstGeom>
          <a:solidFill>
            <a:schemeClr val="bg1"/>
          </a:solidFill>
        </p:spPr>
        <p:txBody>
          <a:bodyPr wrap="square" lIns="0" rIns="0" rtlCol="0">
            <a:spAutoFit/>
          </a:bodyPr>
          <a:lstStyle/>
          <a:p>
            <a:pPr algn="l">
              <a:lnSpc>
                <a:spcPct val="100000"/>
              </a:lnSpc>
              <a:spcBef>
                <a:spcPts val="0"/>
              </a:spcBef>
            </a:pPr>
            <a:r>
              <a:rPr lang="en-US" altLang="zh-CN" sz="1800">
                <a:solidFill>
                  <a:srgbClr val="FF00FF"/>
                </a:solidFill>
                <a:latin typeface="Consolas" pitchFamily="49" charset="0"/>
                <a:ea typeface="仿宋" pitchFamily="49" charset="-122"/>
                <a:cs typeface="Consolas" pitchFamily="49" charset="0"/>
              </a:rPr>
              <a:t>visited={0,1,2}</a:t>
            </a:r>
          </a:p>
          <a:p>
            <a:pPr algn="l">
              <a:lnSpc>
                <a:spcPct val="100000"/>
              </a:lnSpc>
              <a:spcBef>
                <a:spcPts val="0"/>
              </a:spcBef>
            </a:pPr>
            <a:r>
              <a:rPr lang="en-US" altLang="zh-CN" sz="1800">
                <a:solidFill>
                  <a:srgbClr val="FF00FF"/>
                </a:solidFill>
                <a:latin typeface="Consolas" pitchFamily="49" charset="0"/>
                <a:ea typeface="仿宋" pitchFamily="49" charset="-122"/>
                <a:cs typeface="Consolas" pitchFamily="49" charset="0"/>
              </a:rPr>
              <a:t>path={0,1}</a:t>
            </a:r>
            <a:endParaRPr lang="zh-CN" altLang="en-US" sz="1800">
              <a:solidFill>
                <a:srgbClr val="FF00FF"/>
              </a:solidFill>
              <a:latin typeface="Consolas" pitchFamily="49" charset="0"/>
              <a:ea typeface="仿宋" pitchFamily="49" charset="-122"/>
              <a:cs typeface="Consolas" pitchFamily="49" charset="0"/>
            </a:endParaRPr>
          </a:p>
        </p:txBody>
      </p:sp>
      <p:sp>
        <p:nvSpPr>
          <p:cNvPr id="37" name="任意多边形 36"/>
          <p:cNvSpPr/>
          <p:nvPr/>
        </p:nvSpPr>
        <p:spPr>
          <a:xfrm>
            <a:off x="4786314" y="3855217"/>
            <a:ext cx="2080009" cy="365091"/>
          </a:xfrm>
          <a:custGeom>
            <a:avLst/>
            <a:gdLst>
              <a:gd name="connsiteX0" fmla="*/ 2080009 w 2080009"/>
              <a:gd name="connsiteY0" fmla="*/ 365091 h 365091"/>
              <a:gd name="connsiteX1" fmla="*/ 1939332 w 2080009"/>
              <a:gd name="connsiteY1" fmla="*/ 133979 h 365091"/>
              <a:gd name="connsiteX2" fmla="*/ 1627833 w 2080009"/>
              <a:gd name="connsiteY2" fmla="*/ 33495 h 365091"/>
              <a:gd name="connsiteX3" fmla="*/ 371789 w 2080009"/>
              <a:gd name="connsiteY3" fmla="*/ 43543 h 365091"/>
              <a:gd name="connsiteX4" fmla="*/ 0 w 2080009"/>
              <a:gd name="connsiteY4" fmla="*/ 294752 h 36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009" h="365091">
                <a:moveTo>
                  <a:pt x="2080009" y="365091"/>
                </a:moveTo>
                <a:cubicBezTo>
                  <a:pt x="2047352" y="277168"/>
                  <a:pt x="2014695" y="189245"/>
                  <a:pt x="1939332" y="133979"/>
                </a:cubicBezTo>
                <a:cubicBezTo>
                  <a:pt x="1863969" y="78713"/>
                  <a:pt x="1889090" y="48568"/>
                  <a:pt x="1627833" y="33495"/>
                </a:cubicBezTo>
                <a:cubicBezTo>
                  <a:pt x="1366576" y="18422"/>
                  <a:pt x="643094" y="0"/>
                  <a:pt x="371789" y="43543"/>
                </a:cubicBezTo>
                <a:cubicBezTo>
                  <a:pt x="100484" y="87086"/>
                  <a:pt x="50242" y="190919"/>
                  <a:pt x="0" y="294752"/>
                </a:cubicBezTo>
              </a:path>
            </a:pathLst>
          </a:custGeom>
          <a:ln w="19050">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p>
        </p:txBody>
      </p:sp>
      <p:sp>
        <p:nvSpPr>
          <p:cNvPr id="53" name="TextBox 52"/>
          <p:cNvSpPr txBox="1"/>
          <p:nvPr/>
        </p:nvSpPr>
        <p:spPr>
          <a:xfrm>
            <a:off x="6572264" y="5500702"/>
            <a:ext cx="2143140" cy="646331"/>
          </a:xfrm>
          <a:prstGeom prst="rect">
            <a:avLst/>
          </a:prstGeom>
          <a:noFill/>
        </p:spPr>
        <p:txBody>
          <a:bodyPr wrap="square" lIns="0" rIns="0" rtlCol="0">
            <a:spAutoFit/>
          </a:bodyPr>
          <a:lstStyle/>
          <a:p>
            <a:pPr algn="l">
              <a:lnSpc>
                <a:spcPct val="100000"/>
              </a:lnSpc>
              <a:spcBef>
                <a:spcPts val="0"/>
              </a:spcBef>
            </a:pPr>
            <a:r>
              <a:rPr lang="en-US" altLang="zh-CN" sz="1800">
                <a:solidFill>
                  <a:srgbClr val="FF00FF"/>
                </a:solidFill>
                <a:latin typeface="Consolas" pitchFamily="49" charset="0"/>
                <a:ea typeface="仿宋" pitchFamily="49" charset="-122"/>
                <a:cs typeface="Consolas" pitchFamily="49" charset="0"/>
              </a:rPr>
              <a:t>visited={0,1,2,5}</a:t>
            </a:r>
          </a:p>
          <a:p>
            <a:pPr algn="l">
              <a:lnSpc>
                <a:spcPct val="100000"/>
              </a:lnSpc>
              <a:spcBef>
                <a:spcPts val="0"/>
              </a:spcBef>
            </a:pPr>
            <a:r>
              <a:rPr lang="en-US" altLang="zh-CN" sz="1800">
                <a:solidFill>
                  <a:srgbClr val="FF00FF"/>
                </a:solidFill>
                <a:latin typeface="Consolas" pitchFamily="49" charset="0"/>
                <a:ea typeface="仿宋" pitchFamily="49" charset="-122"/>
                <a:cs typeface="Consolas" pitchFamily="49" charset="0"/>
              </a:rPr>
              <a:t>path={0,1,5}</a:t>
            </a:r>
            <a:endParaRPr lang="zh-CN" altLang="en-US" sz="1800">
              <a:solidFill>
                <a:srgbClr val="FF00FF"/>
              </a:solidFill>
              <a:latin typeface="Consolas" pitchFamily="49" charset="0"/>
              <a:ea typeface="仿宋" pitchFamily="49" charset="-122"/>
              <a:cs typeface="Consolas" pitchFamily="49" charset="0"/>
            </a:endParaRPr>
          </a:p>
        </p:txBody>
      </p:sp>
      <p:grpSp>
        <p:nvGrpSpPr>
          <p:cNvPr id="56" name="组合 55"/>
          <p:cNvGrpSpPr/>
          <p:nvPr/>
        </p:nvGrpSpPr>
        <p:grpSpPr>
          <a:xfrm>
            <a:off x="2857488" y="5568751"/>
            <a:ext cx="3234806" cy="646331"/>
            <a:chOff x="2857488" y="5568751"/>
            <a:chExt cx="3234806" cy="646331"/>
          </a:xfrm>
        </p:grpSpPr>
        <p:sp>
          <p:nvSpPr>
            <p:cNvPr id="54" name="TextBox 53"/>
            <p:cNvSpPr txBox="1"/>
            <p:nvPr/>
          </p:nvSpPr>
          <p:spPr>
            <a:xfrm>
              <a:off x="2857488" y="5568751"/>
              <a:ext cx="2571768" cy="646331"/>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结果路径：</a:t>
              </a:r>
              <a:r>
                <a:rPr lang="en-US" altLang="zh-CN" sz="1800">
                  <a:solidFill>
                    <a:srgbClr val="0000FF"/>
                  </a:solidFill>
                  <a:latin typeface="Consolas" pitchFamily="49" charset="0"/>
                  <a:ea typeface="仿宋" pitchFamily="49" charset="-122"/>
                  <a:cs typeface="Consolas" pitchFamily="49" charset="0"/>
                </a:rPr>
                <a:t>0 → 1 → 5</a:t>
              </a:r>
            </a:p>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sym typeface="Wingdings"/>
                </a:rPr>
                <a:t>visited</a:t>
              </a:r>
              <a:r>
                <a:rPr lang="zh-CN" altLang="en-US" sz="1800">
                  <a:solidFill>
                    <a:srgbClr val="0000FF"/>
                  </a:solidFill>
                  <a:latin typeface="Consolas" pitchFamily="49" charset="0"/>
                  <a:ea typeface="仿宋" pitchFamily="49" charset="-122"/>
                  <a:cs typeface="Consolas" pitchFamily="49" charset="0"/>
                  <a:sym typeface="Wingdings"/>
                </a:rPr>
                <a:t>保存搜索轨迹</a:t>
              </a:r>
              <a:endParaRPr lang="zh-CN" altLang="en-US" sz="1800">
                <a:solidFill>
                  <a:srgbClr val="0000FF"/>
                </a:solidFill>
                <a:latin typeface="Consolas" pitchFamily="49" charset="0"/>
                <a:ea typeface="仿宋" pitchFamily="49" charset="-122"/>
                <a:cs typeface="Consolas" pitchFamily="49" charset="0"/>
              </a:endParaRPr>
            </a:p>
          </p:txBody>
        </p:sp>
        <p:sp>
          <p:nvSpPr>
            <p:cNvPr id="55" name="左箭头 54"/>
            <p:cNvSpPr/>
            <p:nvPr/>
          </p:nvSpPr>
          <p:spPr>
            <a:xfrm>
              <a:off x="5520790" y="5715016"/>
              <a:ext cx="571504" cy="285752"/>
            </a:xfrm>
            <a:prstGeom prst="lef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3"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strips(upRight)">
                                      <p:cBhvr>
                                        <p:cTn id="19" dur="1000"/>
                                        <p:tgtEl>
                                          <p:spTgt spid="5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8" presetClass="entr" presetSubtype="3" fill="hold"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strips(upRight)">
                                      <p:cBhvr>
                                        <p:cTn id="28" dur="1000"/>
                                        <p:tgtEl>
                                          <p:spTgt spid="51"/>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strips(downLeft)">
                                      <p:cBhvr>
                                        <p:cTn id="37" dur="10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8" presetClass="entr" presetSubtype="3" fill="hold" nodeType="click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strips(upRight)">
                                      <p:cBhvr>
                                        <p:cTn id="46" dur="1000"/>
                                        <p:tgtEl>
                                          <p:spTgt spid="52"/>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animBg="1"/>
      <p:bldP spid="45" grpId="0"/>
      <p:bldP spid="48" grpId="0" animBg="1"/>
      <p:bldP spid="37" grpId="0" animBg="1"/>
      <p:bldP spid="5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3598" y="116632"/>
            <a:ext cx="8954906" cy="1246495"/>
          </a:xfrm>
          <a:prstGeom prst="rect">
            <a:avLst/>
          </a:prstGeom>
          <a:noFill/>
        </p:spPr>
        <p:txBody>
          <a:bodyPr wrap="square" rtlCol="0">
            <a:spAutoFit/>
          </a:bodyPr>
          <a:lstStyle/>
          <a:p>
            <a:pPr algn="l">
              <a:lnSpc>
                <a:spcPts val="3000"/>
              </a:lnSpc>
              <a:spcBef>
                <a:spcPts val="0"/>
              </a:spcBef>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FF0000"/>
                </a:solidFill>
                <a:latin typeface="Consolas" pitchFamily="49" charset="0"/>
                <a:ea typeface="楷体" pitchFamily="49" charset="-122"/>
                <a:cs typeface="Consolas" pitchFamily="49" charset="0"/>
              </a:rPr>
              <a:t>【例</a:t>
            </a:r>
            <a:r>
              <a:rPr lang="en-US" altLang="zh-CN" sz="2000" dirty="0">
                <a:solidFill>
                  <a:srgbClr val="FF0000"/>
                </a:solidFill>
                <a:latin typeface="Consolas" pitchFamily="49" charset="0"/>
                <a:ea typeface="楷体" pitchFamily="49" charset="-122"/>
                <a:cs typeface="Consolas" pitchFamily="49" charset="0"/>
              </a:rPr>
              <a:t>8.8</a:t>
            </a:r>
            <a:r>
              <a:rPr lang="zh-CN" altLang="zh-CN" sz="2000" dirty="0">
                <a:solidFill>
                  <a:srgbClr val="FF0000"/>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假设图</a:t>
            </a:r>
            <a:r>
              <a:rPr lang="en-US" altLang="zh-CN" sz="2000" dirty="0">
                <a:solidFill>
                  <a:srgbClr val="0000FF"/>
                </a:solidFill>
                <a:latin typeface="Consolas" pitchFamily="49" charset="0"/>
                <a:ea typeface="楷体" pitchFamily="49" charset="-122"/>
                <a:cs typeface="Consolas" pitchFamily="49" charset="0"/>
              </a:rPr>
              <a:t>G</a:t>
            </a:r>
            <a:r>
              <a:rPr lang="zh-CN" altLang="zh-CN" sz="2000" dirty="0">
                <a:solidFill>
                  <a:srgbClr val="0000FF"/>
                </a:solidFill>
                <a:latin typeface="Consolas" pitchFamily="49" charset="0"/>
                <a:ea typeface="楷体" pitchFamily="49" charset="-122"/>
                <a:cs typeface="Consolas" pitchFamily="49" charset="0"/>
              </a:rPr>
              <a:t>采用邻接表存储，设计一个算法求顶点</a:t>
            </a:r>
            <a:r>
              <a:rPr lang="en-US" altLang="zh-CN" sz="2000" i="1" dirty="0">
                <a:solidFill>
                  <a:srgbClr val="0000FF"/>
                </a:solidFill>
                <a:latin typeface="Consolas" pitchFamily="49" charset="0"/>
                <a:ea typeface="楷体" pitchFamily="49" charset="-122"/>
                <a:cs typeface="Consolas" pitchFamily="49" charset="0"/>
              </a:rPr>
              <a:t>u</a:t>
            </a:r>
            <a:r>
              <a:rPr lang="zh-CN" altLang="zh-CN" sz="2000" dirty="0">
                <a:solidFill>
                  <a:srgbClr val="0000FF"/>
                </a:solidFill>
                <a:latin typeface="Consolas" pitchFamily="49" charset="0"/>
                <a:ea typeface="楷体" pitchFamily="49" charset="-122"/>
                <a:cs typeface="Consolas" pitchFamily="49" charset="0"/>
              </a:rPr>
              <a:t>到顶点</a:t>
            </a:r>
            <a:r>
              <a:rPr lang="en-US" altLang="zh-CN" sz="2000" i="1" dirty="0">
                <a:solidFill>
                  <a:srgbClr val="0000FF"/>
                </a:solidFill>
                <a:latin typeface="Consolas" pitchFamily="49" charset="0"/>
                <a:ea typeface="楷体" pitchFamily="49" charset="-122"/>
                <a:cs typeface="Consolas" pitchFamily="49" charset="0"/>
              </a:rPr>
              <a:t>v</a:t>
            </a:r>
            <a:r>
              <a:rPr lang="zh-CN" altLang="zh-CN" sz="2000" dirty="0">
                <a:solidFill>
                  <a:srgbClr val="0000FF"/>
                </a:solidFill>
                <a:latin typeface="Consolas" pitchFamily="49" charset="0"/>
                <a:ea typeface="楷体" pitchFamily="49" charset="-122"/>
                <a:cs typeface="Consolas" pitchFamily="49" charset="0"/>
              </a:rPr>
              <a:t>之间的</a:t>
            </a:r>
            <a:r>
              <a:rPr lang="zh-CN" altLang="zh-CN" sz="2000" dirty="0">
                <a:solidFill>
                  <a:srgbClr val="FF0000"/>
                </a:solidFill>
                <a:latin typeface="Consolas" pitchFamily="49" charset="0"/>
                <a:ea typeface="楷体" pitchFamily="49" charset="-122"/>
                <a:cs typeface="Consolas" pitchFamily="49" charset="0"/>
              </a:rPr>
              <a:t>所有简单路径</a:t>
            </a:r>
            <a:r>
              <a:rPr lang="zh-CN" altLang="zh-CN" sz="2000" dirty="0">
                <a:solidFill>
                  <a:srgbClr val="0000FF"/>
                </a:solidFill>
                <a:latin typeface="Consolas" pitchFamily="49" charset="0"/>
                <a:ea typeface="楷体" pitchFamily="49" charset="-122"/>
                <a:cs typeface="Consolas" pitchFamily="49" charset="0"/>
              </a:rPr>
              <a:t>（假设两顶点之间存在一条或多条简单路径）。并对于</a:t>
            </a:r>
            <a:r>
              <a:rPr lang="zh-CN" altLang="en-US" sz="2000" dirty="0">
                <a:solidFill>
                  <a:srgbClr val="0000FF"/>
                </a:solidFill>
                <a:latin typeface="Consolas" pitchFamily="49" charset="0"/>
                <a:ea typeface="楷体" pitchFamily="49" charset="-122"/>
                <a:cs typeface="Consolas" pitchFamily="49" charset="0"/>
              </a:rPr>
              <a:t>以下</a:t>
            </a:r>
            <a:r>
              <a:rPr lang="zh-CN" altLang="zh-CN" sz="2000" dirty="0">
                <a:solidFill>
                  <a:srgbClr val="0000FF"/>
                </a:solidFill>
                <a:latin typeface="Consolas" pitchFamily="49" charset="0"/>
                <a:ea typeface="楷体" pitchFamily="49" charset="-122"/>
                <a:cs typeface="Consolas" pitchFamily="49" charset="0"/>
              </a:rPr>
              <a:t>有向图，求从顶点</a:t>
            </a:r>
            <a:r>
              <a:rPr lang="en-US" altLang="zh-CN" sz="2000" dirty="0">
                <a:solidFill>
                  <a:srgbClr val="0000FF"/>
                </a:solidFill>
                <a:latin typeface="Consolas" pitchFamily="49" charset="0"/>
                <a:ea typeface="楷体" pitchFamily="49" charset="-122"/>
                <a:cs typeface="Consolas" pitchFamily="49" charset="0"/>
              </a:rPr>
              <a:t>0</a:t>
            </a:r>
            <a:r>
              <a:rPr lang="zh-CN" altLang="zh-CN" sz="2000" dirty="0">
                <a:solidFill>
                  <a:srgbClr val="0000FF"/>
                </a:solidFill>
                <a:latin typeface="Consolas" pitchFamily="49" charset="0"/>
                <a:ea typeface="楷体" pitchFamily="49" charset="-122"/>
                <a:cs typeface="Consolas" pitchFamily="49" charset="0"/>
              </a:rPr>
              <a:t>到顶点</a:t>
            </a:r>
            <a:r>
              <a:rPr lang="en-US" altLang="zh-CN" sz="2000" dirty="0">
                <a:solidFill>
                  <a:srgbClr val="0000FF"/>
                </a:solidFill>
                <a:latin typeface="Consolas" pitchFamily="49" charset="0"/>
                <a:ea typeface="楷体" pitchFamily="49" charset="-122"/>
                <a:cs typeface="Consolas" pitchFamily="49" charset="0"/>
              </a:rPr>
              <a:t>5</a:t>
            </a:r>
            <a:r>
              <a:rPr lang="zh-CN" altLang="zh-CN" sz="2000" dirty="0">
                <a:solidFill>
                  <a:srgbClr val="0000FF"/>
                </a:solidFill>
                <a:latin typeface="Consolas" pitchFamily="49" charset="0"/>
                <a:ea typeface="楷体" pitchFamily="49" charset="-122"/>
                <a:cs typeface="Consolas" pitchFamily="49" charset="0"/>
              </a:rPr>
              <a:t>的所有简单路径。</a:t>
            </a:r>
          </a:p>
        </p:txBody>
      </p:sp>
      <p:grpSp>
        <p:nvGrpSpPr>
          <p:cNvPr id="5" name="组合 4"/>
          <p:cNvGrpSpPr/>
          <p:nvPr/>
        </p:nvGrpSpPr>
        <p:grpSpPr>
          <a:xfrm>
            <a:off x="3000364" y="2285992"/>
            <a:ext cx="2236087" cy="1340140"/>
            <a:chOff x="3008952" y="2151707"/>
            <a:chExt cx="2236087" cy="1340140"/>
          </a:xfrm>
        </p:grpSpPr>
        <p:sp>
          <p:nvSpPr>
            <p:cNvPr id="6" name="Oval 16"/>
            <p:cNvSpPr>
              <a:spLocks noChangeArrowheads="1"/>
            </p:cNvSpPr>
            <p:nvPr/>
          </p:nvSpPr>
          <p:spPr bwMode="auto">
            <a:xfrm>
              <a:off x="3975096" y="2151707"/>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7" name="Oval 15"/>
            <p:cNvSpPr>
              <a:spLocks noChangeArrowheads="1"/>
            </p:cNvSpPr>
            <p:nvPr/>
          </p:nvSpPr>
          <p:spPr bwMode="auto">
            <a:xfrm>
              <a:off x="4941240" y="2151707"/>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8" name="Oval 14"/>
            <p:cNvSpPr>
              <a:spLocks noChangeArrowheads="1"/>
            </p:cNvSpPr>
            <p:nvPr/>
          </p:nvSpPr>
          <p:spPr bwMode="auto">
            <a:xfrm>
              <a:off x="3008952"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9" name="Oval 13"/>
            <p:cNvSpPr>
              <a:spLocks noChangeArrowheads="1"/>
            </p:cNvSpPr>
            <p:nvPr/>
          </p:nvSpPr>
          <p:spPr bwMode="auto">
            <a:xfrm>
              <a:off x="3975096"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0" name="Oval 12"/>
            <p:cNvSpPr>
              <a:spLocks noChangeArrowheads="1"/>
            </p:cNvSpPr>
            <p:nvPr/>
          </p:nvSpPr>
          <p:spPr bwMode="auto">
            <a:xfrm>
              <a:off x="3008952" y="2151707"/>
              <a:ext cx="303799" cy="33503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1" name="Oval 11"/>
            <p:cNvSpPr>
              <a:spLocks noChangeArrowheads="1"/>
            </p:cNvSpPr>
            <p:nvPr/>
          </p:nvSpPr>
          <p:spPr bwMode="auto">
            <a:xfrm>
              <a:off x="4941240"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2" name="Freeform 10"/>
            <p:cNvSpPr>
              <a:spLocks/>
            </p:cNvSpPr>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3" name="Freeform 9"/>
            <p:cNvSpPr>
              <a:spLocks/>
            </p:cNvSpPr>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 name="Line 8"/>
            <p:cNvSpPr>
              <a:spLocks noChangeShapeType="1"/>
            </p:cNvSpPr>
            <p:nvPr/>
          </p:nvSpPr>
          <p:spPr bwMode="auto">
            <a:xfrm>
              <a:off x="3163535" y="2486742"/>
              <a:ext cx="1073"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 name="Freeform 7"/>
            <p:cNvSpPr>
              <a:spLocks/>
            </p:cNvSpPr>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 name="Freeform 6"/>
            <p:cNvSpPr>
              <a:spLocks/>
            </p:cNvSpPr>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 name="Line 5"/>
            <p:cNvSpPr>
              <a:spLocks noChangeShapeType="1"/>
            </p:cNvSpPr>
            <p:nvPr/>
          </p:nvSpPr>
          <p:spPr bwMode="auto">
            <a:xfrm>
              <a:off x="5134468" y="2486742"/>
              <a:ext cx="0"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 name="Line 4"/>
            <p:cNvSpPr>
              <a:spLocks noChangeShapeType="1"/>
            </p:cNvSpPr>
            <p:nvPr/>
          </p:nvSpPr>
          <p:spPr bwMode="auto">
            <a:xfrm flipV="1">
              <a:off x="4138180" y="2486742"/>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9" name="Freeform 3"/>
            <p:cNvSpPr>
              <a:spLocks/>
            </p:cNvSpPr>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0" name="Freeform 2"/>
            <p:cNvSpPr>
              <a:spLocks/>
            </p:cNvSpPr>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00232" y="791158"/>
            <a:ext cx="5786478" cy="125897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108000" rtlCol="0">
            <a:spAutoFit/>
          </a:bodyPr>
          <a:lstStyle/>
          <a:p>
            <a:pPr marL="342900" indent="-342900" algn="l">
              <a:lnSpc>
                <a:spcPts val="2600"/>
              </a:lnSpc>
              <a:spcBef>
                <a:spcPts val="600"/>
              </a:spcBef>
              <a:buBlip>
                <a:blip r:embed="rId2"/>
              </a:buBlip>
            </a:pPr>
            <a:r>
              <a:rPr lang="zh-CN" altLang="en-US" sz="1800">
                <a:solidFill>
                  <a:srgbClr val="0000FF"/>
                </a:solidFill>
                <a:latin typeface="Consolas" pitchFamily="49" charset="0"/>
                <a:ea typeface="楷体" pitchFamily="49" charset="-122"/>
                <a:cs typeface="Consolas" pitchFamily="49" charset="0"/>
              </a:rPr>
              <a:t>用</a:t>
            </a:r>
            <a:r>
              <a:rPr lang="en-US" altLang="zh-CN" sz="1800">
                <a:solidFill>
                  <a:srgbClr val="0000FF"/>
                </a:solidFill>
                <a:latin typeface="Consolas" pitchFamily="49" charset="0"/>
                <a:ea typeface="楷体" pitchFamily="49" charset="-122"/>
                <a:cs typeface="Consolas" pitchFamily="49" charset="0"/>
              </a:rPr>
              <a:t>path[0..d]</a:t>
            </a:r>
            <a:r>
              <a:rPr lang="zh-CN" altLang="en-US" sz="1800">
                <a:solidFill>
                  <a:srgbClr val="0000FF"/>
                </a:solidFill>
                <a:latin typeface="Consolas" pitchFamily="49" charset="0"/>
                <a:ea typeface="楷体" pitchFamily="49" charset="-122"/>
                <a:cs typeface="Consolas" pitchFamily="49" charset="0"/>
              </a:rPr>
              <a:t>存放一条路径，每次找到终点就输出，这样得到所有的路径</a:t>
            </a:r>
            <a:endParaRPr lang="en-US" altLang="zh-CN" sz="1800">
              <a:solidFill>
                <a:srgbClr val="0000FF"/>
              </a:solidFill>
              <a:latin typeface="Consolas" pitchFamily="49" charset="0"/>
              <a:ea typeface="楷体" pitchFamily="49" charset="-122"/>
              <a:cs typeface="Consolas" pitchFamily="49" charset="0"/>
            </a:endParaRPr>
          </a:p>
          <a:p>
            <a:pPr marL="342900" indent="-342900" algn="l">
              <a:lnSpc>
                <a:spcPts val="2600"/>
              </a:lnSpc>
              <a:spcBef>
                <a:spcPts val="600"/>
              </a:spcBef>
              <a:buBlip>
                <a:blip r:embed="rId2"/>
              </a:buBlip>
            </a:pPr>
            <a:r>
              <a:rPr lang="zh-CN" altLang="en-US" sz="1800">
                <a:solidFill>
                  <a:srgbClr val="0000FF"/>
                </a:solidFill>
                <a:latin typeface="Consolas" pitchFamily="49" charset="0"/>
                <a:ea typeface="楷体" pitchFamily="49" charset="-122"/>
                <a:cs typeface="Consolas" pitchFamily="49" charset="0"/>
              </a:rPr>
              <a:t>采用</a:t>
            </a:r>
            <a:r>
              <a:rPr lang="zh-CN" altLang="zh-CN" sz="1800">
                <a:solidFill>
                  <a:srgbClr val="0000FF"/>
                </a:solidFill>
                <a:latin typeface="Consolas" pitchFamily="49" charset="0"/>
                <a:ea typeface="楷体" pitchFamily="49" charset="-122"/>
                <a:cs typeface="Consolas" pitchFamily="49" charset="0"/>
              </a:rPr>
              <a:t>带回溯的深度优先遍历方法</a:t>
            </a:r>
            <a:endParaRPr lang="zh-CN" altLang="en-US" sz="1800">
              <a:solidFill>
                <a:srgbClr val="0000FF"/>
              </a:solidFill>
              <a:latin typeface="Consolas" pitchFamily="49" charset="0"/>
              <a:ea typeface="楷体" pitchFamily="49" charset="-122"/>
              <a:cs typeface="Consolas" pitchFamily="49" charset="0"/>
            </a:endParaRPr>
          </a:p>
        </p:txBody>
      </p:sp>
      <p:grpSp>
        <p:nvGrpSpPr>
          <p:cNvPr id="5" name="组合 32"/>
          <p:cNvGrpSpPr/>
          <p:nvPr/>
        </p:nvGrpSpPr>
        <p:grpSpPr>
          <a:xfrm>
            <a:off x="785786" y="855649"/>
            <a:ext cx="1071569" cy="644525"/>
            <a:chOff x="709625" y="642918"/>
            <a:chExt cx="1513158" cy="644525"/>
          </a:xfrm>
        </p:grpSpPr>
        <p:sp>
          <p:nvSpPr>
            <p:cNvPr id="6" name="AutoShape 5"/>
            <p:cNvSpPr>
              <a:spLocks noChangeArrowheads="1"/>
            </p:cNvSpPr>
            <p:nvPr/>
          </p:nvSpPr>
          <p:spPr bwMode="gray">
            <a:xfrm>
              <a:off x="709625" y="642918"/>
              <a:ext cx="1513158" cy="644525"/>
            </a:xfrm>
            <a:prstGeom prst="plaque">
              <a:avLst>
                <a:gd name="adj" fmla="val 16667"/>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path path="circle">
                <a:fillToRect l="100000" t="100000"/>
              </a:path>
              <a:tileRect r="-100000" b="-100000"/>
            </a:gradFill>
            <a:ln w="12700" algn="ctr">
              <a:noFill/>
              <a:miter lim="800000"/>
              <a:headEnd/>
              <a:tailEnd/>
            </a:ln>
            <a:effectLst/>
            <a:scene3d>
              <a:camera prst="orthographicFront">
                <a:rot lat="0" lon="0" rev="0"/>
              </a:camera>
              <a:lightRig rig="chilly" dir="t">
                <a:rot lat="0" lon="0" rev="18480000"/>
              </a:lightRig>
            </a:scene3d>
            <a:sp3d prstMaterial="clear">
              <a:bevelT h="63500"/>
            </a:sp3d>
          </p:spPr>
          <p:txBody>
            <a:bodyPr wrap="none" anchor="ctr"/>
            <a:lstStyle/>
            <a:p>
              <a:pPr defTabSz="865188" eaLnBrk="1" latinLnBrk="1" hangingPunct="1"/>
              <a:endParaRPr kumimoji="1" lang="en-US" altLang="ko-KR" sz="2300">
                <a:latin typeface="돋움체" pitchFamily="49" charset="-127"/>
                <a:ea typeface="돋움체" pitchFamily="49" charset="-127"/>
              </a:endParaRPr>
            </a:p>
          </p:txBody>
        </p:sp>
        <p:sp>
          <p:nvSpPr>
            <p:cNvPr id="7" name="Rectangle 6"/>
            <p:cNvSpPr>
              <a:spLocks noChangeArrowheads="1"/>
            </p:cNvSpPr>
            <p:nvPr/>
          </p:nvSpPr>
          <p:spPr bwMode="gray">
            <a:xfrm>
              <a:off x="998067" y="754565"/>
              <a:ext cx="942063" cy="398467"/>
            </a:xfrm>
            <a:prstGeom prst="rect">
              <a:avLst/>
            </a:prstGeom>
            <a:solidFill>
              <a:schemeClr val="bg2">
                <a:alpha val="50000"/>
              </a:schemeClr>
            </a:solidFill>
            <a:ln w="12700" algn="ctr">
              <a:noFill/>
              <a:miter lim="800000"/>
              <a:headEnd/>
              <a:tailEnd/>
            </a:ln>
            <a:effectLst/>
          </p:spPr>
          <p:txBody>
            <a:bodyPr wrap="none" anchor="ctr"/>
            <a:lstStyle/>
            <a:p>
              <a:pPr marL="457200" indent="-457200" algn="l">
                <a:lnSpc>
                  <a:spcPct val="100000"/>
                </a:lnSpc>
                <a:spcBef>
                  <a:spcPts val="0"/>
                </a:spcBef>
              </a:pPr>
              <a:r>
                <a:rPr lang="zh-CN" altLang="en-US" sz="2000">
                  <a:solidFill>
                    <a:srgbClr val="FF0000"/>
                  </a:solidFill>
                  <a:latin typeface="微软雅黑" pitchFamily="34" charset="-122"/>
                  <a:ea typeface="微软雅黑" pitchFamily="34" charset="-122"/>
                </a:rPr>
                <a:t>思路</a:t>
              </a:r>
            </a:p>
          </p:txBody>
        </p:sp>
      </p:grpSp>
      <p:sp>
        <p:nvSpPr>
          <p:cNvPr id="57" name="TextBox 56"/>
          <p:cNvSpPr txBox="1"/>
          <p:nvPr/>
        </p:nvSpPr>
        <p:spPr>
          <a:xfrm>
            <a:off x="1500166" y="2714620"/>
            <a:ext cx="6429420" cy="93625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342900" indent="-342900" algn="l">
              <a:lnSpc>
                <a:spcPts val="2800"/>
              </a:lnSpc>
              <a:spcBef>
                <a:spcPts val="0"/>
              </a:spcBef>
              <a:buBlip>
                <a:blip r:embed="rId3"/>
              </a:buBlip>
            </a:pPr>
            <a:r>
              <a:rPr lang="zh-CN" altLang="en-US" sz="1800">
                <a:solidFill>
                  <a:srgbClr val="0000FF"/>
                </a:solidFill>
                <a:latin typeface="Consolas" pitchFamily="49" charset="0"/>
                <a:ea typeface="仿宋" pitchFamily="49" charset="-122"/>
                <a:cs typeface="Consolas" pitchFamily="49" charset="0"/>
              </a:rPr>
              <a:t>让</a:t>
            </a:r>
            <a:r>
              <a:rPr lang="en-US" altLang="zh-CN" sz="1800">
                <a:solidFill>
                  <a:srgbClr val="0000FF"/>
                </a:solidFill>
                <a:latin typeface="Consolas" pitchFamily="49" charset="0"/>
                <a:ea typeface="仿宋" pitchFamily="49" charset="-122"/>
                <a:cs typeface="Consolas" pitchFamily="49" charset="0"/>
              </a:rPr>
              <a:t>path</a:t>
            </a:r>
            <a:r>
              <a:rPr lang="zh-CN" altLang="en-US" sz="1800">
                <a:solidFill>
                  <a:srgbClr val="0000FF"/>
                </a:solidFill>
                <a:latin typeface="Consolas" pitchFamily="49" charset="0"/>
                <a:ea typeface="仿宋" pitchFamily="49" charset="-122"/>
                <a:cs typeface="Consolas" pitchFamily="49" charset="0"/>
              </a:rPr>
              <a:t>具有自动回退功能 </a:t>
            </a:r>
            <a:r>
              <a:rPr lang="zh-CN" altLang="en-US" sz="1800">
                <a:solidFill>
                  <a:srgbClr val="0000FF"/>
                </a:solidFill>
                <a:latin typeface="Consolas" pitchFamily="49" charset="0"/>
                <a:ea typeface="仿宋" pitchFamily="49" charset="-122"/>
                <a:cs typeface="Consolas" pitchFamily="49" charset="0"/>
                <a:sym typeface="Wingdings"/>
              </a:rPr>
              <a:t> </a:t>
            </a:r>
            <a:r>
              <a:rPr lang="zh-CN" altLang="en-US" sz="1800">
                <a:solidFill>
                  <a:srgbClr val="FF0000"/>
                </a:solidFill>
                <a:latin typeface="Consolas" pitchFamily="49" charset="0"/>
                <a:ea typeface="仿宋" pitchFamily="49" charset="-122"/>
                <a:cs typeface="Consolas" pitchFamily="49" charset="0"/>
              </a:rPr>
              <a:t>采用</a:t>
            </a:r>
            <a:r>
              <a:rPr lang="en-US" altLang="zh-CN" sz="1800">
                <a:solidFill>
                  <a:srgbClr val="FF0000"/>
                </a:solidFill>
                <a:latin typeface="Consolas" pitchFamily="49" charset="0"/>
                <a:ea typeface="仿宋" pitchFamily="49" charset="-122"/>
                <a:cs typeface="Consolas" pitchFamily="49" charset="0"/>
              </a:rPr>
              <a:t>path[0..d]</a:t>
            </a:r>
            <a:r>
              <a:rPr lang="zh-CN" altLang="en-US" sz="1800">
                <a:solidFill>
                  <a:srgbClr val="FF0000"/>
                </a:solidFill>
                <a:latin typeface="Consolas" pitchFamily="49" charset="0"/>
                <a:ea typeface="仿宋" pitchFamily="49" charset="-122"/>
                <a:cs typeface="Consolas" pitchFamily="49" charset="0"/>
              </a:rPr>
              <a:t>实现</a:t>
            </a:r>
            <a:endParaRPr lang="en-US" altLang="zh-CN" sz="1800">
              <a:solidFill>
                <a:srgbClr val="FF0000"/>
              </a:solidFill>
              <a:latin typeface="Consolas" pitchFamily="49" charset="0"/>
              <a:ea typeface="仿宋" pitchFamily="49" charset="-122"/>
              <a:cs typeface="Consolas" pitchFamily="49" charset="0"/>
            </a:endParaRPr>
          </a:p>
          <a:p>
            <a:pPr marL="342900" indent="-342900" algn="l">
              <a:lnSpc>
                <a:spcPts val="2800"/>
              </a:lnSpc>
              <a:spcBef>
                <a:spcPts val="0"/>
              </a:spcBef>
              <a:buBlip>
                <a:blip r:embed="rId3"/>
              </a:buBlip>
            </a:pPr>
            <a:r>
              <a:rPr lang="zh-CN" altLang="en-US" sz="1800">
                <a:solidFill>
                  <a:srgbClr val="0000FF"/>
                </a:solidFill>
                <a:latin typeface="Consolas" pitchFamily="49" charset="0"/>
                <a:ea typeface="仿宋" pitchFamily="49" charset="-122"/>
                <a:cs typeface="Consolas" pitchFamily="49" charset="0"/>
              </a:rPr>
              <a:t>让</a:t>
            </a:r>
            <a:r>
              <a:rPr lang="en-US" altLang="zh-CN" sz="1800">
                <a:solidFill>
                  <a:srgbClr val="0000FF"/>
                </a:solidFill>
                <a:latin typeface="Consolas" pitchFamily="49" charset="0"/>
                <a:ea typeface="仿宋" pitchFamily="49" charset="-122"/>
                <a:cs typeface="Consolas" pitchFamily="49" charset="0"/>
              </a:rPr>
              <a:t>visited</a:t>
            </a:r>
            <a:r>
              <a:rPr lang="zh-CN" altLang="en-US" sz="1800">
                <a:solidFill>
                  <a:srgbClr val="0000FF"/>
                </a:solidFill>
                <a:latin typeface="Consolas" pitchFamily="49" charset="0"/>
                <a:ea typeface="仿宋" pitchFamily="49" charset="-122"/>
                <a:cs typeface="Consolas" pitchFamily="49" charset="0"/>
              </a:rPr>
              <a:t>也具有自动回退功能 </a:t>
            </a:r>
            <a:r>
              <a:rPr lang="zh-CN" altLang="en-US" sz="1800">
                <a:solidFill>
                  <a:srgbClr val="0000FF"/>
                </a:solidFill>
                <a:latin typeface="Consolas" pitchFamily="49" charset="0"/>
                <a:ea typeface="仿宋" pitchFamily="49" charset="-122"/>
                <a:cs typeface="Consolas" pitchFamily="49" charset="0"/>
                <a:sym typeface="Wingdings"/>
              </a:rPr>
              <a:t> </a:t>
            </a:r>
            <a:r>
              <a:rPr lang="zh-CN" altLang="en-US" sz="1800">
                <a:solidFill>
                  <a:srgbClr val="FF0000"/>
                </a:solidFill>
                <a:latin typeface="Consolas" pitchFamily="49" charset="0"/>
                <a:ea typeface="仿宋" pitchFamily="49" charset="-122"/>
                <a:cs typeface="Consolas" pitchFamily="49" charset="0"/>
              </a:rPr>
              <a:t>采用手工回退实现</a:t>
            </a:r>
          </a:p>
        </p:txBody>
      </p:sp>
      <p:sp>
        <p:nvSpPr>
          <p:cNvPr id="58" name="下箭头 57"/>
          <p:cNvSpPr/>
          <p:nvPr/>
        </p:nvSpPr>
        <p:spPr>
          <a:xfrm>
            <a:off x="4071934" y="2143116"/>
            <a:ext cx="214314" cy="428628"/>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9" name="TextBox 58"/>
          <p:cNvSpPr txBox="1"/>
          <p:nvPr/>
        </p:nvSpPr>
        <p:spPr>
          <a:xfrm>
            <a:off x="1500166" y="4286256"/>
            <a:ext cx="6429420" cy="369332"/>
          </a:xfrm>
          <a:prstGeom prst="rect">
            <a:avLst/>
          </a:prstGeom>
          <a:noFill/>
        </p:spPr>
        <p:txBody>
          <a:bodyPr wrap="square" rtlCol="0">
            <a:spAutoFit/>
          </a:bodyPr>
          <a:lstStyle/>
          <a:p>
            <a:pPr marL="342900" indent="-342900" algn="l">
              <a:lnSpc>
                <a:spcPct val="100000"/>
              </a:lnSpc>
              <a:spcBef>
                <a:spcPts val="0"/>
              </a:spcBef>
            </a:pPr>
            <a:r>
              <a:rPr lang="zh-CN" altLang="en-US" sz="1800">
                <a:solidFill>
                  <a:srgbClr val="0000FF"/>
                </a:solidFill>
                <a:latin typeface="Consolas" pitchFamily="49" charset="0"/>
                <a:ea typeface="华文中宋" pitchFamily="2" charset="-122"/>
                <a:cs typeface="Consolas" pitchFamily="49" charset="0"/>
              </a:rPr>
              <a:t>这样</a:t>
            </a:r>
            <a:r>
              <a:rPr lang="en-US" altLang="zh-CN" sz="1800">
                <a:solidFill>
                  <a:srgbClr val="0000FF"/>
                </a:solidFill>
                <a:latin typeface="Consolas" pitchFamily="49" charset="0"/>
                <a:ea typeface="华文中宋" pitchFamily="2" charset="-122"/>
                <a:cs typeface="Consolas" pitchFamily="49" charset="0"/>
              </a:rPr>
              <a:t>path</a:t>
            </a:r>
            <a:r>
              <a:rPr lang="zh-CN" altLang="en-US" sz="1800">
                <a:solidFill>
                  <a:srgbClr val="0000FF"/>
                </a:solidFill>
                <a:latin typeface="Consolas" pitchFamily="49" charset="0"/>
                <a:ea typeface="华文中宋" pitchFamily="2" charset="-122"/>
                <a:cs typeface="Consolas" pitchFamily="49" charset="0"/>
              </a:rPr>
              <a:t>和</a:t>
            </a:r>
            <a:r>
              <a:rPr lang="en-US" altLang="zh-CN" sz="1800">
                <a:solidFill>
                  <a:srgbClr val="0000FF"/>
                </a:solidFill>
                <a:latin typeface="Consolas" pitchFamily="49" charset="0"/>
                <a:ea typeface="华文中宋" pitchFamily="2" charset="-122"/>
                <a:cs typeface="Consolas" pitchFamily="49" charset="0"/>
              </a:rPr>
              <a:t>visited</a:t>
            </a:r>
            <a:r>
              <a:rPr lang="zh-CN" altLang="en-US" sz="1800">
                <a:solidFill>
                  <a:srgbClr val="0000FF"/>
                </a:solidFill>
                <a:latin typeface="Consolas" pitchFamily="49" charset="0"/>
                <a:ea typeface="华文中宋" pitchFamily="2" charset="-122"/>
                <a:cs typeface="Consolas" pitchFamily="49" charset="0"/>
              </a:rPr>
              <a:t>始终相同，仅仅采用</a:t>
            </a:r>
            <a:r>
              <a:rPr lang="en-US" altLang="zh-CN" sz="1800">
                <a:solidFill>
                  <a:srgbClr val="0000FF"/>
                </a:solidFill>
                <a:latin typeface="Consolas" pitchFamily="49" charset="0"/>
                <a:ea typeface="华文中宋" pitchFamily="2" charset="-122"/>
                <a:cs typeface="Consolas" pitchFamily="49" charset="0"/>
              </a:rPr>
              <a:t>visited</a:t>
            </a:r>
            <a:r>
              <a:rPr lang="zh-CN" altLang="en-US" sz="1800">
                <a:solidFill>
                  <a:srgbClr val="0000FF"/>
                </a:solidFill>
                <a:latin typeface="Consolas" pitchFamily="49" charset="0"/>
                <a:ea typeface="华文中宋" pitchFamily="2" charset="-122"/>
                <a:cs typeface="Consolas" pitchFamily="49" charset="0"/>
              </a:rPr>
              <a:t>即可！</a:t>
            </a:r>
          </a:p>
        </p:txBody>
      </p:sp>
      <p:sp>
        <p:nvSpPr>
          <p:cNvPr id="60" name="下箭头 59"/>
          <p:cNvSpPr/>
          <p:nvPr/>
        </p:nvSpPr>
        <p:spPr>
          <a:xfrm>
            <a:off x="4071934" y="3714752"/>
            <a:ext cx="214314" cy="428628"/>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p:bldP spid="6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组合 83"/>
          <p:cNvGrpSpPr/>
          <p:nvPr/>
        </p:nvGrpSpPr>
        <p:grpSpPr>
          <a:xfrm>
            <a:off x="3286116" y="1844093"/>
            <a:ext cx="1500198" cy="584775"/>
            <a:chOff x="3286116" y="1844093"/>
            <a:chExt cx="1500198" cy="584775"/>
          </a:xfrm>
        </p:grpSpPr>
        <p:sp>
          <p:nvSpPr>
            <p:cNvPr id="25" name="TextBox 24"/>
            <p:cNvSpPr txBox="1"/>
            <p:nvPr/>
          </p:nvSpPr>
          <p:spPr>
            <a:xfrm>
              <a:off x="3286116" y="1928802"/>
              <a:ext cx="35719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0</a:t>
              </a:r>
              <a:endParaRPr lang="zh-CN" altLang="en-US" sz="1800">
                <a:solidFill>
                  <a:srgbClr val="0000FF"/>
                </a:solidFill>
                <a:latin typeface="Consolas" pitchFamily="49" charset="0"/>
                <a:ea typeface="仿宋" pitchFamily="49" charset="-122"/>
                <a:cs typeface="Consolas" pitchFamily="49" charset="0"/>
              </a:endParaRPr>
            </a:p>
          </p:txBody>
        </p:sp>
        <p:sp>
          <p:nvSpPr>
            <p:cNvPr id="26" name="TextBox 25"/>
            <p:cNvSpPr txBox="1"/>
            <p:nvPr/>
          </p:nvSpPr>
          <p:spPr>
            <a:xfrm>
              <a:off x="3786182" y="1844093"/>
              <a:ext cx="1000132" cy="584775"/>
            </a:xfrm>
            <a:prstGeom prst="rect">
              <a:avLst/>
            </a:prstGeom>
            <a:solidFill>
              <a:schemeClr val="bg1"/>
            </a:solidFill>
          </p:spPr>
          <p:txBody>
            <a:bodyPr wrap="square" lIns="0" rIns="0" rtlCol="0">
              <a:spAutoFit/>
            </a:bodyPr>
            <a:lstStyle/>
            <a:p>
              <a:pPr>
                <a:lnSpc>
                  <a:spcPct val="100000"/>
                </a:lnSpc>
                <a:spcBef>
                  <a:spcPts val="0"/>
                </a:spcBef>
              </a:pPr>
              <a:r>
                <a:rPr lang="en-US" altLang="zh-CN" sz="1600">
                  <a:solidFill>
                    <a:srgbClr val="0000FF"/>
                  </a:solidFill>
                  <a:latin typeface="Consolas" pitchFamily="49" charset="0"/>
                  <a:ea typeface="仿宋" pitchFamily="49" charset="-122"/>
                  <a:cs typeface="Consolas" pitchFamily="49" charset="0"/>
                </a:rPr>
                <a:t>visited=</a:t>
              </a:r>
            </a:p>
            <a:p>
              <a:pPr>
                <a:lnSpc>
                  <a:spcPct val="100000"/>
                </a:lnSpc>
                <a:spcBef>
                  <a:spcPts val="0"/>
                </a:spcBef>
              </a:pPr>
              <a:r>
                <a:rPr lang="en-US" altLang="zh-CN" sz="1600">
                  <a:solidFill>
                    <a:srgbClr val="0000FF"/>
                  </a:solidFill>
                  <a:latin typeface="Consolas" pitchFamily="49" charset="0"/>
                  <a:ea typeface="仿宋" pitchFamily="49" charset="-122"/>
                  <a:cs typeface="Consolas" pitchFamily="49" charset="0"/>
                </a:rPr>
                <a:t>{0}</a:t>
              </a:r>
            </a:p>
          </p:txBody>
        </p:sp>
      </p:grpSp>
      <p:grpSp>
        <p:nvGrpSpPr>
          <p:cNvPr id="5" name="组合 29"/>
          <p:cNvGrpSpPr/>
          <p:nvPr/>
        </p:nvGrpSpPr>
        <p:grpSpPr>
          <a:xfrm>
            <a:off x="857224" y="214290"/>
            <a:ext cx="6357982" cy="1340140"/>
            <a:chOff x="1214414" y="1285860"/>
            <a:chExt cx="6357982" cy="1340140"/>
          </a:xfrm>
        </p:grpSpPr>
        <p:grpSp>
          <p:nvGrpSpPr>
            <p:cNvPr id="8" name="组合 7"/>
            <p:cNvGrpSpPr/>
            <p:nvPr/>
          </p:nvGrpSpPr>
          <p:grpSpPr>
            <a:xfrm>
              <a:off x="2500298" y="1285860"/>
              <a:ext cx="2236087" cy="1340140"/>
              <a:chOff x="3008952" y="2151707"/>
              <a:chExt cx="2236087" cy="1340140"/>
            </a:xfrm>
          </p:grpSpPr>
          <p:sp>
            <p:nvSpPr>
              <p:cNvPr id="9" name="Oval 16"/>
              <p:cNvSpPr>
                <a:spLocks noChangeArrowheads="1"/>
              </p:cNvSpPr>
              <p:nvPr/>
            </p:nvSpPr>
            <p:spPr bwMode="auto">
              <a:xfrm>
                <a:off x="3975096" y="2151707"/>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0" name="Oval 15"/>
              <p:cNvSpPr>
                <a:spLocks noChangeArrowheads="1"/>
              </p:cNvSpPr>
              <p:nvPr/>
            </p:nvSpPr>
            <p:spPr bwMode="auto">
              <a:xfrm>
                <a:off x="4941240" y="2151707"/>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1" name="Oval 14"/>
              <p:cNvSpPr>
                <a:spLocks noChangeArrowheads="1"/>
              </p:cNvSpPr>
              <p:nvPr/>
            </p:nvSpPr>
            <p:spPr bwMode="auto">
              <a:xfrm>
                <a:off x="3008952"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2" name="Oval 13"/>
              <p:cNvSpPr>
                <a:spLocks noChangeArrowheads="1"/>
              </p:cNvSpPr>
              <p:nvPr/>
            </p:nvSpPr>
            <p:spPr bwMode="auto">
              <a:xfrm>
                <a:off x="3975096"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3" name="Oval 12"/>
              <p:cNvSpPr>
                <a:spLocks noChangeArrowheads="1"/>
              </p:cNvSpPr>
              <p:nvPr/>
            </p:nvSpPr>
            <p:spPr bwMode="auto">
              <a:xfrm>
                <a:off x="3008952" y="2151707"/>
                <a:ext cx="303799" cy="33503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4" name="Oval 11"/>
              <p:cNvSpPr>
                <a:spLocks noChangeArrowheads="1"/>
              </p:cNvSpPr>
              <p:nvPr/>
            </p:nvSpPr>
            <p:spPr bwMode="auto">
              <a:xfrm>
                <a:off x="4941240"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5" name="Freeform 10"/>
              <p:cNvSpPr>
                <a:spLocks/>
              </p:cNvSpPr>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 name="Freeform 9"/>
              <p:cNvSpPr>
                <a:spLocks/>
              </p:cNvSpPr>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 name="Line 8"/>
              <p:cNvSpPr>
                <a:spLocks noChangeShapeType="1"/>
              </p:cNvSpPr>
              <p:nvPr/>
            </p:nvSpPr>
            <p:spPr bwMode="auto">
              <a:xfrm>
                <a:off x="3163535" y="2486742"/>
                <a:ext cx="1073"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 name="Freeform 7"/>
              <p:cNvSpPr>
                <a:spLocks/>
              </p:cNvSpPr>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9" name="Freeform 6"/>
              <p:cNvSpPr>
                <a:spLocks/>
              </p:cNvSpPr>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0" name="Line 5"/>
              <p:cNvSpPr>
                <a:spLocks noChangeShapeType="1"/>
              </p:cNvSpPr>
              <p:nvPr/>
            </p:nvSpPr>
            <p:spPr bwMode="auto">
              <a:xfrm>
                <a:off x="5134468" y="2486742"/>
                <a:ext cx="0"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1" name="Line 4"/>
              <p:cNvSpPr>
                <a:spLocks noChangeShapeType="1"/>
              </p:cNvSpPr>
              <p:nvPr/>
            </p:nvSpPr>
            <p:spPr bwMode="auto">
              <a:xfrm flipV="1">
                <a:off x="4138180" y="2486742"/>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 name="Freeform 3"/>
              <p:cNvSpPr>
                <a:spLocks/>
              </p:cNvSpPr>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3" name="Freeform 2"/>
              <p:cNvSpPr>
                <a:spLocks/>
              </p:cNvSpPr>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sp>
          <p:nvSpPr>
            <p:cNvPr id="24" name="TextBox 23"/>
            <p:cNvSpPr txBox="1"/>
            <p:nvPr/>
          </p:nvSpPr>
          <p:spPr>
            <a:xfrm>
              <a:off x="5000628" y="1526810"/>
              <a:ext cx="2571768" cy="759182"/>
            </a:xfrm>
            <a:prstGeom prst="rect">
              <a:avLst/>
            </a:prstGeom>
            <a:noFill/>
          </p:spPr>
          <p:txBody>
            <a:bodyPr wrap="square" rtlCol="0">
              <a:spAutoFit/>
            </a:bodyPr>
            <a:lstStyle/>
            <a:p>
              <a:pPr algn="l">
                <a:lnSpc>
                  <a:spcPts val="2600"/>
                </a:lnSpc>
                <a:spcBef>
                  <a:spcPts val="0"/>
                </a:spcBef>
              </a:pPr>
              <a:r>
                <a:rPr lang="zh-CN" altLang="en-US" sz="1800">
                  <a:solidFill>
                    <a:srgbClr val="0000FF"/>
                  </a:solidFill>
                  <a:latin typeface="Consolas" pitchFamily="49" charset="0"/>
                  <a:ea typeface="仿宋" pitchFamily="49" charset="-122"/>
                  <a:cs typeface="Consolas" pitchFamily="49" charset="0"/>
                </a:rPr>
                <a:t>假设邻接表中边单链表按顶点编号递增排列</a:t>
              </a:r>
              <a:endParaRPr lang="en-US" altLang="zh-CN" sz="1800">
                <a:solidFill>
                  <a:srgbClr val="0000FF"/>
                </a:solidFill>
                <a:latin typeface="Consolas" pitchFamily="49" charset="0"/>
                <a:ea typeface="仿宋" pitchFamily="49" charset="-122"/>
                <a:cs typeface="Consolas" pitchFamily="49" charset="0"/>
              </a:endParaRPr>
            </a:p>
          </p:txBody>
        </p:sp>
        <p:sp>
          <p:nvSpPr>
            <p:cNvPr id="29" name="TextBox 28"/>
            <p:cNvSpPr txBox="1"/>
            <p:nvPr/>
          </p:nvSpPr>
          <p:spPr>
            <a:xfrm>
              <a:off x="1214414" y="1785926"/>
              <a:ext cx="1428760"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u=0</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v=5</a:t>
              </a:r>
            </a:p>
          </p:txBody>
        </p:sp>
      </p:grpSp>
      <p:grpSp>
        <p:nvGrpSpPr>
          <p:cNvPr id="85" name="组合 84"/>
          <p:cNvGrpSpPr/>
          <p:nvPr/>
        </p:nvGrpSpPr>
        <p:grpSpPr>
          <a:xfrm>
            <a:off x="928662" y="2298134"/>
            <a:ext cx="2536049" cy="1018134"/>
            <a:chOff x="928662" y="2298134"/>
            <a:chExt cx="2536049" cy="1018134"/>
          </a:xfrm>
        </p:grpSpPr>
        <p:sp>
          <p:nvSpPr>
            <p:cNvPr id="27" name="TextBox 26"/>
            <p:cNvSpPr txBox="1"/>
            <p:nvPr/>
          </p:nvSpPr>
          <p:spPr>
            <a:xfrm>
              <a:off x="1928794" y="2786058"/>
              <a:ext cx="35719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1</a:t>
              </a:r>
              <a:endParaRPr lang="zh-CN" altLang="en-US" sz="1800">
                <a:solidFill>
                  <a:srgbClr val="0000FF"/>
                </a:solidFill>
                <a:latin typeface="Consolas" pitchFamily="49" charset="0"/>
                <a:ea typeface="仿宋" pitchFamily="49" charset="-122"/>
                <a:cs typeface="Consolas" pitchFamily="49" charset="0"/>
              </a:endParaRPr>
            </a:p>
          </p:txBody>
        </p:sp>
        <p:sp>
          <p:nvSpPr>
            <p:cNvPr id="28" name="TextBox 27"/>
            <p:cNvSpPr txBox="1"/>
            <p:nvPr/>
          </p:nvSpPr>
          <p:spPr>
            <a:xfrm>
              <a:off x="928662" y="2731493"/>
              <a:ext cx="928694" cy="584775"/>
            </a:xfrm>
            <a:prstGeom prst="rect">
              <a:avLst/>
            </a:prstGeom>
            <a:solidFill>
              <a:schemeClr val="bg1"/>
            </a:solidFill>
          </p:spPr>
          <p:txBody>
            <a:bodyPr wrap="square" lIns="0" rIns="0" rtlCol="0">
              <a:spAutoFit/>
            </a:bodyPr>
            <a:lstStyle/>
            <a:p>
              <a:pPr algn="l">
                <a:lnSpc>
                  <a:spcPct val="100000"/>
                </a:lnSpc>
                <a:spcBef>
                  <a:spcPts val="0"/>
                </a:spcBef>
              </a:pPr>
              <a:r>
                <a:rPr lang="en-US" altLang="zh-CN" sz="1600">
                  <a:solidFill>
                    <a:srgbClr val="0000FF"/>
                  </a:solidFill>
                  <a:latin typeface="Consolas" pitchFamily="49" charset="0"/>
                  <a:ea typeface="仿宋" pitchFamily="49" charset="-122"/>
                  <a:cs typeface="Consolas" pitchFamily="49" charset="0"/>
                </a:rPr>
                <a:t>visited=</a:t>
              </a:r>
            </a:p>
            <a:p>
              <a:pPr algn="l">
                <a:lnSpc>
                  <a:spcPct val="100000"/>
                </a:lnSpc>
                <a:spcBef>
                  <a:spcPts val="0"/>
                </a:spcBef>
              </a:pPr>
              <a:r>
                <a:rPr lang="en-US" altLang="zh-CN" sz="1600">
                  <a:solidFill>
                    <a:srgbClr val="0000FF"/>
                  </a:solidFill>
                  <a:latin typeface="Consolas" pitchFamily="49" charset="0"/>
                  <a:ea typeface="仿宋" pitchFamily="49" charset="-122"/>
                  <a:cs typeface="Consolas" pitchFamily="49" charset="0"/>
                </a:rPr>
                <a:t>{0,1}</a:t>
              </a:r>
            </a:p>
          </p:txBody>
        </p:sp>
        <p:cxnSp>
          <p:nvCxnSpPr>
            <p:cNvPr id="32" name="直接箭头连接符 31"/>
            <p:cNvCxnSpPr>
              <a:stCxn id="25" idx="2"/>
              <a:endCxn id="27" idx="0"/>
            </p:cNvCxnSpPr>
            <p:nvPr/>
          </p:nvCxnSpPr>
          <p:spPr>
            <a:xfrm rot="5400000">
              <a:off x="2542088" y="1863435"/>
              <a:ext cx="487924" cy="135732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nvGrpSpPr>
          <p:cNvPr id="86" name="组合 85"/>
          <p:cNvGrpSpPr/>
          <p:nvPr/>
        </p:nvGrpSpPr>
        <p:grpSpPr>
          <a:xfrm>
            <a:off x="928662" y="3156183"/>
            <a:ext cx="1357322" cy="987197"/>
            <a:chOff x="928662" y="3156183"/>
            <a:chExt cx="1357322" cy="987197"/>
          </a:xfrm>
        </p:grpSpPr>
        <p:sp>
          <p:nvSpPr>
            <p:cNvPr id="34" name="TextBox 33"/>
            <p:cNvSpPr txBox="1"/>
            <p:nvPr/>
          </p:nvSpPr>
          <p:spPr>
            <a:xfrm>
              <a:off x="1928794" y="3585147"/>
              <a:ext cx="35719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5</a:t>
              </a:r>
              <a:endParaRPr lang="zh-CN" altLang="en-US" sz="1800">
                <a:solidFill>
                  <a:srgbClr val="0000FF"/>
                </a:solidFill>
                <a:latin typeface="Consolas" pitchFamily="49" charset="0"/>
                <a:ea typeface="仿宋" pitchFamily="49" charset="-122"/>
                <a:cs typeface="Consolas" pitchFamily="49" charset="0"/>
              </a:endParaRPr>
            </a:p>
          </p:txBody>
        </p:sp>
        <p:sp>
          <p:nvSpPr>
            <p:cNvPr id="35" name="TextBox 34"/>
            <p:cNvSpPr txBox="1"/>
            <p:nvPr/>
          </p:nvSpPr>
          <p:spPr>
            <a:xfrm>
              <a:off x="928662" y="3558605"/>
              <a:ext cx="928694" cy="584775"/>
            </a:xfrm>
            <a:prstGeom prst="rect">
              <a:avLst/>
            </a:prstGeom>
            <a:solidFill>
              <a:schemeClr val="bg1"/>
            </a:solidFill>
          </p:spPr>
          <p:txBody>
            <a:bodyPr wrap="square" lIns="0" rIns="0" rtlCol="0">
              <a:spAutoFit/>
            </a:bodyPr>
            <a:lstStyle/>
            <a:p>
              <a:pPr algn="l">
                <a:lnSpc>
                  <a:spcPct val="100000"/>
                </a:lnSpc>
                <a:spcBef>
                  <a:spcPts val="0"/>
                </a:spcBef>
              </a:pPr>
              <a:r>
                <a:rPr lang="en-US" altLang="zh-CN" sz="1600">
                  <a:solidFill>
                    <a:srgbClr val="FF0000"/>
                  </a:solidFill>
                  <a:latin typeface="Consolas" pitchFamily="49" charset="0"/>
                  <a:ea typeface="仿宋" pitchFamily="49" charset="-122"/>
                  <a:cs typeface="Consolas" pitchFamily="49" charset="0"/>
                </a:rPr>
                <a:t>visited=</a:t>
              </a:r>
            </a:p>
            <a:p>
              <a:pPr algn="l">
                <a:lnSpc>
                  <a:spcPct val="100000"/>
                </a:lnSpc>
                <a:spcBef>
                  <a:spcPts val="0"/>
                </a:spcBef>
              </a:pPr>
              <a:r>
                <a:rPr lang="en-US" altLang="zh-CN" sz="1600">
                  <a:solidFill>
                    <a:srgbClr val="FF0000"/>
                  </a:solidFill>
                  <a:latin typeface="Consolas" pitchFamily="49" charset="0"/>
                  <a:ea typeface="仿宋" pitchFamily="49" charset="-122"/>
                  <a:cs typeface="Consolas" pitchFamily="49" charset="0"/>
                </a:rPr>
                <a:t>{0,1,5}</a:t>
              </a:r>
            </a:p>
          </p:txBody>
        </p:sp>
        <p:cxnSp>
          <p:nvCxnSpPr>
            <p:cNvPr id="37" name="直接箭头连接符 36"/>
            <p:cNvCxnSpPr/>
            <p:nvPr/>
          </p:nvCxnSpPr>
          <p:spPr>
            <a:xfrm rot="5400000">
              <a:off x="1862367" y="3370268"/>
              <a:ext cx="429757"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cxnSp>
        <p:nvCxnSpPr>
          <p:cNvPr id="39" name="直接箭头连接符 38"/>
          <p:cNvCxnSpPr/>
          <p:nvPr/>
        </p:nvCxnSpPr>
        <p:spPr>
          <a:xfrm rot="5400000" flipH="1" flipV="1">
            <a:off x="1957579" y="3370269"/>
            <a:ext cx="429757" cy="1588"/>
          </a:xfrm>
          <a:prstGeom prst="straightConnector1">
            <a:avLst/>
          </a:prstGeom>
          <a:ln w="19050">
            <a:solidFill>
              <a:srgbClr val="FF00FF"/>
            </a:solidFill>
            <a:prstDash val="dash"/>
            <a:tailEnd type="arrow"/>
          </a:ln>
        </p:spPr>
        <p:style>
          <a:lnRef idx="2">
            <a:schemeClr val="dk1"/>
          </a:lnRef>
          <a:fillRef idx="0">
            <a:schemeClr val="dk1"/>
          </a:fillRef>
          <a:effectRef idx="1">
            <a:schemeClr val="dk1"/>
          </a:effectRef>
          <a:fontRef idx="minor">
            <a:schemeClr val="tx1"/>
          </a:fontRef>
        </p:style>
      </p:cxnSp>
      <p:grpSp>
        <p:nvGrpSpPr>
          <p:cNvPr id="92" name="组合 91"/>
          <p:cNvGrpSpPr/>
          <p:nvPr/>
        </p:nvGrpSpPr>
        <p:grpSpPr>
          <a:xfrm>
            <a:off x="5000628" y="4807212"/>
            <a:ext cx="1357322" cy="1407846"/>
            <a:chOff x="5000628" y="4807212"/>
            <a:chExt cx="1357322" cy="1407846"/>
          </a:xfrm>
        </p:grpSpPr>
        <p:sp>
          <p:nvSpPr>
            <p:cNvPr id="52" name="TextBox 51"/>
            <p:cNvSpPr txBox="1"/>
            <p:nvPr/>
          </p:nvSpPr>
          <p:spPr>
            <a:xfrm>
              <a:off x="5357818" y="5232952"/>
              <a:ext cx="35719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5</a:t>
              </a:r>
              <a:endParaRPr lang="zh-CN" altLang="en-US" sz="1800">
                <a:solidFill>
                  <a:srgbClr val="0000FF"/>
                </a:solidFill>
                <a:latin typeface="Consolas" pitchFamily="49" charset="0"/>
                <a:ea typeface="仿宋" pitchFamily="49" charset="-122"/>
                <a:cs typeface="Consolas" pitchFamily="49" charset="0"/>
              </a:endParaRPr>
            </a:p>
          </p:txBody>
        </p:sp>
        <p:cxnSp>
          <p:nvCxnSpPr>
            <p:cNvPr id="53" name="直接箭头连接符 52"/>
            <p:cNvCxnSpPr>
              <a:stCxn id="50" idx="2"/>
              <a:endCxn id="52" idx="0"/>
            </p:cNvCxnSpPr>
            <p:nvPr/>
          </p:nvCxnSpPr>
          <p:spPr>
            <a:xfrm rot="5400000">
              <a:off x="5323146" y="5019685"/>
              <a:ext cx="426534"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4" name="TextBox 53"/>
            <p:cNvSpPr txBox="1"/>
            <p:nvPr/>
          </p:nvSpPr>
          <p:spPr>
            <a:xfrm>
              <a:off x="5000628" y="5630283"/>
              <a:ext cx="1357322" cy="584775"/>
            </a:xfrm>
            <a:prstGeom prst="rect">
              <a:avLst/>
            </a:prstGeom>
            <a:solidFill>
              <a:schemeClr val="bg1"/>
            </a:solidFill>
          </p:spPr>
          <p:txBody>
            <a:bodyPr wrap="square" lIns="0" rIns="0" rtlCol="0">
              <a:spAutoFit/>
            </a:bodyPr>
            <a:lstStyle/>
            <a:p>
              <a:pPr algn="l">
                <a:lnSpc>
                  <a:spcPct val="100000"/>
                </a:lnSpc>
                <a:spcBef>
                  <a:spcPts val="0"/>
                </a:spcBef>
              </a:pPr>
              <a:r>
                <a:rPr lang="en-US" altLang="zh-CN" sz="1600">
                  <a:solidFill>
                    <a:srgbClr val="FF0000"/>
                  </a:solidFill>
                  <a:latin typeface="Consolas" pitchFamily="49" charset="0"/>
                  <a:ea typeface="仿宋" pitchFamily="49" charset="-122"/>
                  <a:cs typeface="Consolas" pitchFamily="49" charset="0"/>
                </a:rPr>
                <a:t>visited=</a:t>
              </a:r>
            </a:p>
            <a:p>
              <a:pPr algn="l">
                <a:lnSpc>
                  <a:spcPct val="100000"/>
                </a:lnSpc>
                <a:spcBef>
                  <a:spcPts val="0"/>
                </a:spcBef>
              </a:pPr>
              <a:r>
                <a:rPr lang="en-US" altLang="zh-CN" sz="1600">
                  <a:solidFill>
                    <a:srgbClr val="FF0000"/>
                  </a:solidFill>
                  <a:latin typeface="Consolas" pitchFamily="49" charset="0"/>
                  <a:ea typeface="仿宋" pitchFamily="49" charset="-122"/>
                  <a:cs typeface="Consolas" pitchFamily="49" charset="0"/>
                </a:rPr>
                <a:t>{0,3,4,1,5}</a:t>
              </a:r>
            </a:p>
          </p:txBody>
        </p:sp>
      </p:grpSp>
      <p:grpSp>
        <p:nvGrpSpPr>
          <p:cNvPr id="87" name="组合 86"/>
          <p:cNvGrpSpPr/>
          <p:nvPr/>
        </p:nvGrpSpPr>
        <p:grpSpPr>
          <a:xfrm>
            <a:off x="3464712" y="2298133"/>
            <a:ext cx="2893238" cy="929824"/>
            <a:chOff x="3464712" y="2298133"/>
            <a:chExt cx="2893238" cy="929824"/>
          </a:xfrm>
        </p:grpSpPr>
        <p:sp>
          <p:nvSpPr>
            <p:cNvPr id="40" name="TextBox 39"/>
            <p:cNvSpPr txBox="1"/>
            <p:nvPr/>
          </p:nvSpPr>
          <p:spPr>
            <a:xfrm>
              <a:off x="4786314" y="2799329"/>
              <a:ext cx="35719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3</a:t>
              </a:r>
              <a:endParaRPr lang="zh-CN" altLang="en-US" sz="1800">
                <a:solidFill>
                  <a:srgbClr val="0000FF"/>
                </a:solidFill>
                <a:latin typeface="Consolas" pitchFamily="49" charset="0"/>
                <a:ea typeface="仿宋" pitchFamily="49" charset="-122"/>
                <a:cs typeface="Consolas" pitchFamily="49" charset="0"/>
              </a:endParaRPr>
            </a:p>
          </p:txBody>
        </p:sp>
        <p:sp>
          <p:nvSpPr>
            <p:cNvPr id="41" name="TextBox 40"/>
            <p:cNvSpPr txBox="1"/>
            <p:nvPr/>
          </p:nvSpPr>
          <p:spPr>
            <a:xfrm>
              <a:off x="5357818" y="2643182"/>
              <a:ext cx="1000132" cy="584775"/>
            </a:xfrm>
            <a:prstGeom prst="rect">
              <a:avLst/>
            </a:prstGeom>
            <a:solidFill>
              <a:schemeClr val="bg1"/>
            </a:solidFill>
          </p:spPr>
          <p:txBody>
            <a:bodyPr wrap="square" lIns="0" rIns="0" rtlCol="0">
              <a:spAutoFit/>
            </a:bodyPr>
            <a:lstStyle/>
            <a:p>
              <a:pPr algn="l">
                <a:lnSpc>
                  <a:spcPct val="100000"/>
                </a:lnSpc>
                <a:spcBef>
                  <a:spcPts val="0"/>
                </a:spcBef>
              </a:pPr>
              <a:r>
                <a:rPr lang="en-US" altLang="zh-CN" sz="1600">
                  <a:solidFill>
                    <a:srgbClr val="0000FF"/>
                  </a:solidFill>
                  <a:latin typeface="Consolas" pitchFamily="49" charset="0"/>
                  <a:ea typeface="仿宋" pitchFamily="49" charset="-122"/>
                  <a:cs typeface="Consolas" pitchFamily="49" charset="0"/>
                </a:rPr>
                <a:t>visited=</a:t>
              </a:r>
            </a:p>
            <a:p>
              <a:pPr algn="l">
                <a:lnSpc>
                  <a:spcPct val="100000"/>
                </a:lnSpc>
                <a:spcBef>
                  <a:spcPts val="0"/>
                </a:spcBef>
              </a:pPr>
              <a:r>
                <a:rPr lang="en-US" altLang="zh-CN" sz="1600">
                  <a:solidFill>
                    <a:srgbClr val="0000FF"/>
                  </a:solidFill>
                  <a:latin typeface="Consolas" pitchFamily="49" charset="0"/>
                  <a:ea typeface="仿宋" pitchFamily="49" charset="-122"/>
                  <a:cs typeface="Consolas" pitchFamily="49" charset="0"/>
                </a:rPr>
                <a:t>{0,3}</a:t>
              </a:r>
            </a:p>
          </p:txBody>
        </p:sp>
        <p:cxnSp>
          <p:nvCxnSpPr>
            <p:cNvPr id="58" name="直接箭头连接符 57"/>
            <p:cNvCxnSpPr>
              <a:stCxn id="25" idx="2"/>
              <a:endCxn id="40" idx="0"/>
            </p:cNvCxnSpPr>
            <p:nvPr/>
          </p:nvCxnSpPr>
          <p:spPr>
            <a:xfrm rot="16200000" flipH="1">
              <a:off x="3964213" y="1798632"/>
              <a:ext cx="501195" cy="150019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cxnSp>
        <p:nvCxnSpPr>
          <p:cNvPr id="61" name="直接箭头连接符 60"/>
          <p:cNvCxnSpPr/>
          <p:nvPr/>
        </p:nvCxnSpPr>
        <p:spPr>
          <a:xfrm flipV="1">
            <a:off x="2357422" y="2428868"/>
            <a:ext cx="1000132" cy="357190"/>
          </a:xfrm>
          <a:prstGeom prst="straightConnector1">
            <a:avLst/>
          </a:prstGeom>
          <a:ln w="19050">
            <a:solidFill>
              <a:srgbClr val="FF00FF"/>
            </a:solidFill>
            <a:prstDash val="dash"/>
            <a:tailEnd type="arrow"/>
          </a:ln>
        </p:spPr>
        <p:style>
          <a:lnRef idx="2">
            <a:schemeClr val="dk1"/>
          </a:lnRef>
          <a:fillRef idx="0">
            <a:schemeClr val="dk1"/>
          </a:fillRef>
          <a:effectRef idx="1">
            <a:schemeClr val="dk1"/>
          </a:effectRef>
          <a:fontRef idx="minor">
            <a:schemeClr val="tx1"/>
          </a:fontRef>
        </p:style>
      </p:cxnSp>
      <p:grpSp>
        <p:nvGrpSpPr>
          <p:cNvPr id="89" name="组合 88"/>
          <p:cNvGrpSpPr/>
          <p:nvPr/>
        </p:nvGrpSpPr>
        <p:grpSpPr>
          <a:xfrm>
            <a:off x="2643174" y="4013440"/>
            <a:ext cx="1428760" cy="857591"/>
            <a:chOff x="2643174" y="4013440"/>
            <a:chExt cx="1428760" cy="857591"/>
          </a:xfrm>
        </p:grpSpPr>
        <p:sp>
          <p:nvSpPr>
            <p:cNvPr id="44" name="TextBox 43"/>
            <p:cNvSpPr txBox="1"/>
            <p:nvPr/>
          </p:nvSpPr>
          <p:spPr>
            <a:xfrm>
              <a:off x="3714744" y="4439180"/>
              <a:ext cx="35719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5</a:t>
              </a:r>
              <a:endParaRPr lang="zh-CN" altLang="en-US" sz="1800">
                <a:solidFill>
                  <a:srgbClr val="0000FF"/>
                </a:solidFill>
                <a:latin typeface="Consolas" pitchFamily="49" charset="0"/>
                <a:ea typeface="仿宋" pitchFamily="49" charset="-122"/>
                <a:cs typeface="Consolas" pitchFamily="49" charset="0"/>
              </a:endParaRPr>
            </a:p>
          </p:txBody>
        </p:sp>
        <p:cxnSp>
          <p:nvCxnSpPr>
            <p:cNvPr id="49" name="直接箭头连接符 48"/>
            <p:cNvCxnSpPr/>
            <p:nvPr/>
          </p:nvCxnSpPr>
          <p:spPr>
            <a:xfrm rot="5400000">
              <a:off x="3649928" y="4225913"/>
              <a:ext cx="426534"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62" name="TextBox 61"/>
            <p:cNvSpPr txBox="1"/>
            <p:nvPr/>
          </p:nvSpPr>
          <p:spPr>
            <a:xfrm>
              <a:off x="2643174" y="4286256"/>
              <a:ext cx="1000132" cy="584775"/>
            </a:xfrm>
            <a:prstGeom prst="rect">
              <a:avLst/>
            </a:prstGeom>
            <a:solidFill>
              <a:schemeClr val="bg1"/>
            </a:solidFill>
          </p:spPr>
          <p:txBody>
            <a:bodyPr wrap="square" lIns="0" rIns="0" rtlCol="0">
              <a:spAutoFit/>
            </a:bodyPr>
            <a:lstStyle/>
            <a:p>
              <a:pPr algn="l">
                <a:lnSpc>
                  <a:spcPct val="100000"/>
                </a:lnSpc>
                <a:spcBef>
                  <a:spcPts val="0"/>
                </a:spcBef>
              </a:pPr>
              <a:r>
                <a:rPr lang="en-US" altLang="zh-CN" sz="1600">
                  <a:solidFill>
                    <a:srgbClr val="FF0000"/>
                  </a:solidFill>
                  <a:latin typeface="Consolas" pitchFamily="49" charset="0"/>
                  <a:ea typeface="仿宋" pitchFamily="49" charset="-122"/>
                  <a:cs typeface="Consolas" pitchFamily="49" charset="0"/>
                </a:rPr>
                <a:t>visited=</a:t>
              </a:r>
            </a:p>
            <a:p>
              <a:pPr algn="l">
                <a:lnSpc>
                  <a:spcPct val="100000"/>
                </a:lnSpc>
                <a:spcBef>
                  <a:spcPts val="0"/>
                </a:spcBef>
              </a:pPr>
              <a:r>
                <a:rPr lang="en-US" altLang="zh-CN" sz="1600">
                  <a:solidFill>
                    <a:srgbClr val="FF0000"/>
                  </a:solidFill>
                  <a:latin typeface="Consolas" pitchFamily="49" charset="0"/>
                  <a:ea typeface="仿宋" pitchFamily="49" charset="-122"/>
                  <a:cs typeface="Consolas" pitchFamily="49" charset="0"/>
                </a:rPr>
                <a:t>{0,3,1,5}</a:t>
              </a:r>
            </a:p>
          </p:txBody>
        </p:sp>
      </p:grpSp>
      <p:grpSp>
        <p:nvGrpSpPr>
          <p:cNvPr id="88" name="组合 87"/>
          <p:cNvGrpSpPr/>
          <p:nvPr/>
        </p:nvGrpSpPr>
        <p:grpSpPr>
          <a:xfrm>
            <a:off x="2714612" y="3168660"/>
            <a:ext cx="2250298" cy="987991"/>
            <a:chOff x="2714612" y="3168660"/>
            <a:chExt cx="2250298" cy="987991"/>
          </a:xfrm>
        </p:grpSpPr>
        <p:sp>
          <p:nvSpPr>
            <p:cNvPr id="42" name="TextBox 41"/>
            <p:cNvSpPr txBox="1"/>
            <p:nvPr/>
          </p:nvSpPr>
          <p:spPr>
            <a:xfrm>
              <a:off x="3714744" y="3643314"/>
              <a:ext cx="35719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1</a:t>
              </a:r>
              <a:endParaRPr lang="zh-CN" altLang="en-US" sz="1800">
                <a:solidFill>
                  <a:srgbClr val="0000FF"/>
                </a:solidFill>
                <a:latin typeface="Consolas" pitchFamily="49" charset="0"/>
                <a:ea typeface="仿宋" pitchFamily="49" charset="-122"/>
                <a:cs typeface="Consolas" pitchFamily="49" charset="0"/>
              </a:endParaRPr>
            </a:p>
          </p:txBody>
        </p:sp>
        <p:sp>
          <p:nvSpPr>
            <p:cNvPr id="43" name="TextBox 42"/>
            <p:cNvSpPr txBox="1"/>
            <p:nvPr/>
          </p:nvSpPr>
          <p:spPr>
            <a:xfrm>
              <a:off x="2714612" y="3571876"/>
              <a:ext cx="1000132" cy="584775"/>
            </a:xfrm>
            <a:prstGeom prst="rect">
              <a:avLst/>
            </a:prstGeom>
            <a:solidFill>
              <a:schemeClr val="bg1"/>
            </a:solidFill>
          </p:spPr>
          <p:txBody>
            <a:bodyPr wrap="square" lIns="0" rIns="0" rtlCol="0">
              <a:spAutoFit/>
            </a:bodyPr>
            <a:lstStyle/>
            <a:p>
              <a:pPr algn="l">
                <a:lnSpc>
                  <a:spcPct val="100000"/>
                </a:lnSpc>
                <a:spcBef>
                  <a:spcPts val="0"/>
                </a:spcBef>
              </a:pPr>
              <a:r>
                <a:rPr lang="en-US" altLang="zh-CN" sz="1600">
                  <a:solidFill>
                    <a:srgbClr val="0000FF"/>
                  </a:solidFill>
                  <a:latin typeface="Consolas" pitchFamily="49" charset="0"/>
                  <a:ea typeface="仿宋" pitchFamily="49" charset="-122"/>
                  <a:cs typeface="Consolas" pitchFamily="49" charset="0"/>
                </a:rPr>
                <a:t>visited=</a:t>
              </a:r>
            </a:p>
            <a:p>
              <a:pPr algn="l">
                <a:lnSpc>
                  <a:spcPct val="100000"/>
                </a:lnSpc>
                <a:spcBef>
                  <a:spcPts val="0"/>
                </a:spcBef>
              </a:pPr>
              <a:r>
                <a:rPr lang="en-US" altLang="zh-CN" sz="1600">
                  <a:solidFill>
                    <a:srgbClr val="0000FF"/>
                  </a:solidFill>
                  <a:latin typeface="Consolas" pitchFamily="49" charset="0"/>
                  <a:ea typeface="仿宋" pitchFamily="49" charset="-122"/>
                  <a:cs typeface="Consolas" pitchFamily="49" charset="0"/>
                </a:rPr>
                <a:t>{0,3,1}</a:t>
              </a:r>
            </a:p>
          </p:txBody>
        </p:sp>
        <p:cxnSp>
          <p:nvCxnSpPr>
            <p:cNvPr id="64" name="直接箭头连接符 63"/>
            <p:cNvCxnSpPr>
              <a:stCxn id="40" idx="2"/>
              <a:endCxn id="42" idx="0"/>
            </p:cNvCxnSpPr>
            <p:nvPr/>
          </p:nvCxnSpPr>
          <p:spPr>
            <a:xfrm rot="5400000">
              <a:off x="4191798" y="2870202"/>
              <a:ext cx="474653" cy="107157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nvGrpSpPr>
          <p:cNvPr id="90" name="组合 89"/>
          <p:cNvGrpSpPr/>
          <p:nvPr/>
        </p:nvGrpSpPr>
        <p:grpSpPr>
          <a:xfrm>
            <a:off x="4964909" y="3168661"/>
            <a:ext cx="2536049" cy="947798"/>
            <a:chOff x="4964909" y="3168661"/>
            <a:chExt cx="2536049" cy="947798"/>
          </a:xfrm>
        </p:grpSpPr>
        <p:sp>
          <p:nvSpPr>
            <p:cNvPr id="46" name="TextBox 45"/>
            <p:cNvSpPr txBox="1"/>
            <p:nvPr/>
          </p:nvSpPr>
          <p:spPr>
            <a:xfrm>
              <a:off x="5929322" y="3656585"/>
              <a:ext cx="35719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4</a:t>
              </a:r>
              <a:endParaRPr lang="zh-CN" altLang="en-US" sz="1800">
                <a:solidFill>
                  <a:srgbClr val="0000FF"/>
                </a:solidFill>
                <a:latin typeface="Consolas" pitchFamily="49" charset="0"/>
                <a:ea typeface="仿宋" pitchFamily="49" charset="-122"/>
                <a:cs typeface="Consolas" pitchFamily="49" charset="0"/>
              </a:endParaRPr>
            </a:p>
          </p:txBody>
        </p:sp>
        <p:sp>
          <p:nvSpPr>
            <p:cNvPr id="47" name="TextBox 46"/>
            <p:cNvSpPr txBox="1"/>
            <p:nvPr/>
          </p:nvSpPr>
          <p:spPr>
            <a:xfrm>
              <a:off x="6398142" y="3531684"/>
              <a:ext cx="1102816" cy="584775"/>
            </a:xfrm>
            <a:prstGeom prst="rect">
              <a:avLst/>
            </a:prstGeom>
            <a:solidFill>
              <a:schemeClr val="bg1"/>
            </a:solidFill>
          </p:spPr>
          <p:txBody>
            <a:bodyPr wrap="square" lIns="0" rIns="0" rtlCol="0">
              <a:spAutoFit/>
            </a:bodyPr>
            <a:lstStyle/>
            <a:p>
              <a:pPr algn="l">
                <a:lnSpc>
                  <a:spcPct val="100000"/>
                </a:lnSpc>
                <a:spcBef>
                  <a:spcPts val="0"/>
                </a:spcBef>
              </a:pPr>
              <a:r>
                <a:rPr lang="en-US" altLang="zh-CN" sz="1600">
                  <a:solidFill>
                    <a:srgbClr val="0000FF"/>
                  </a:solidFill>
                  <a:latin typeface="Consolas" pitchFamily="49" charset="0"/>
                  <a:ea typeface="仿宋" pitchFamily="49" charset="-122"/>
                  <a:cs typeface="Consolas" pitchFamily="49" charset="0"/>
                </a:rPr>
                <a:t>visited=</a:t>
              </a:r>
            </a:p>
            <a:p>
              <a:pPr algn="l">
                <a:lnSpc>
                  <a:spcPct val="100000"/>
                </a:lnSpc>
                <a:spcBef>
                  <a:spcPts val="0"/>
                </a:spcBef>
              </a:pPr>
              <a:r>
                <a:rPr lang="en-US" altLang="zh-CN" sz="1600">
                  <a:solidFill>
                    <a:srgbClr val="0000FF"/>
                  </a:solidFill>
                  <a:latin typeface="Consolas" pitchFamily="49" charset="0"/>
                  <a:ea typeface="仿宋" pitchFamily="49" charset="-122"/>
                  <a:cs typeface="Consolas" pitchFamily="49" charset="0"/>
                </a:rPr>
                <a:t>{0,3,4}</a:t>
              </a:r>
            </a:p>
          </p:txBody>
        </p:sp>
        <p:cxnSp>
          <p:nvCxnSpPr>
            <p:cNvPr id="66" name="直接箭头连接符 65"/>
            <p:cNvCxnSpPr>
              <a:stCxn id="40" idx="2"/>
              <a:endCxn id="46" idx="0"/>
            </p:cNvCxnSpPr>
            <p:nvPr/>
          </p:nvCxnSpPr>
          <p:spPr>
            <a:xfrm rot="16200000" flipH="1">
              <a:off x="5292451" y="2841119"/>
              <a:ext cx="487924" cy="114300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nvGrpSpPr>
          <p:cNvPr id="91" name="组合 90"/>
          <p:cNvGrpSpPr/>
          <p:nvPr/>
        </p:nvGrpSpPr>
        <p:grpSpPr>
          <a:xfrm>
            <a:off x="4336488" y="4025916"/>
            <a:ext cx="1771430" cy="875259"/>
            <a:chOff x="4336488" y="4025916"/>
            <a:chExt cx="1771430" cy="875259"/>
          </a:xfrm>
        </p:grpSpPr>
        <p:sp>
          <p:nvSpPr>
            <p:cNvPr id="51" name="TextBox 50"/>
            <p:cNvSpPr txBox="1"/>
            <p:nvPr/>
          </p:nvSpPr>
          <p:spPr>
            <a:xfrm>
              <a:off x="4336488" y="4316400"/>
              <a:ext cx="1143008" cy="584775"/>
            </a:xfrm>
            <a:prstGeom prst="rect">
              <a:avLst/>
            </a:prstGeom>
            <a:solidFill>
              <a:schemeClr val="bg1"/>
            </a:solidFill>
          </p:spPr>
          <p:txBody>
            <a:bodyPr wrap="square" lIns="0" rIns="0" rtlCol="0">
              <a:spAutoFit/>
            </a:bodyPr>
            <a:lstStyle/>
            <a:p>
              <a:pPr algn="l">
                <a:lnSpc>
                  <a:spcPct val="100000"/>
                </a:lnSpc>
                <a:spcBef>
                  <a:spcPts val="0"/>
                </a:spcBef>
              </a:pPr>
              <a:r>
                <a:rPr lang="en-US" altLang="zh-CN" sz="1600">
                  <a:solidFill>
                    <a:srgbClr val="0000FF"/>
                  </a:solidFill>
                  <a:latin typeface="Consolas" pitchFamily="49" charset="0"/>
                  <a:ea typeface="仿宋" pitchFamily="49" charset="-122"/>
                  <a:cs typeface="Consolas" pitchFamily="49" charset="0"/>
                </a:rPr>
                <a:t>visited=</a:t>
              </a:r>
            </a:p>
            <a:p>
              <a:pPr algn="l">
                <a:lnSpc>
                  <a:spcPct val="100000"/>
                </a:lnSpc>
                <a:spcBef>
                  <a:spcPts val="0"/>
                </a:spcBef>
              </a:pPr>
              <a:r>
                <a:rPr lang="en-US" altLang="zh-CN" sz="1600">
                  <a:solidFill>
                    <a:srgbClr val="0000FF"/>
                  </a:solidFill>
                  <a:latin typeface="Consolas" pitchFamily="49" charset="0"/>
                  <a:ea typeface="仿宋" pitchFamily="49" charset="-122"/>
                  <a:cs typeface="Consolas" pitchFamily="49" charset="0"/>
                </a:rPr>
                <a:t>{0,3,4,1}</a:t>
              </a:r>
            </a:p>
          </p:txBody>
        </p:sp>
        <p:sp>
          <p:nvSpPr>
            <p:cNvPr id="50" name="TextBox 49"/>
            <p:cNvSpPr txBox="1"/>
            <p:nvPr/>
          </p:nvSpPr>
          <p:spPr>
            <a:xfrm>
              <a:off x="5357818" y="4437086"/>
              <a:ext cx="35719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1</a:t>
              </a:r>
              <a:endParaRPr lang="zh-CN" altLang="en-US" sz="1800">
                <a:solidFill>
                  <a:srgbClr val="0000FF"/>
                </a:solidFill>
                <a:latin typeface="Consolas" pitchFamily="49" charset="0"/>
                <a:ea typeface="仿宋" pitchFamily="49" charset="-122"/>
                <a:cs typeface="Consolas" pitchFamily="49" charset="0"/>
              </a:endParaRPr>
            </a:p>
          </p:txBody>
        </p:sp>
        <p:cxnSp>
          <p:nvCxnSpPr>
            <p:cNvPr id="68" name="直接箭头连接符 67"/>
            <p:cNvCxnSpPr>
              <a:stCxn id="46" idx="2"/>
              <a:endCxn id="50" idx="0"/>
            </p:cNvCxnSpPr>
            <p:nvPr/>
          </p:nvCxnSpPr>
          <p:spPr>
            <a:xfrm rot="5400000">
              <a:off x="5616581" y="3945749"/>
              <a:ext cx="411169" cy="57150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nvGrpSpPr>
          <p:cNvPr id="93" name="组合 92"/>
          <p:cNvGrpSpPr/>
          <p:nvPr/>
        </p:nvGrpSpPr>
        <p:grpSpPr>
          <a:xfrm>
            <a:off x="6215074" y="4071942"/>
            <a:ext cx="1285884" cy="1428760"/>
            <a:chOff x="6215074" y="4071942"/>
            <a:chExt cx="1285884" cy="1428760"/>
          </a:xfrm>
        </p:grpSpPr>
        <p:sp>
          <p:nvSpPr>
            <p:cNvPr id="55" name="TextBox 54"/>
            <p:cNvSpPr txBox="1"/>
            <p:nvPr/>
          </p:nvSpPr>
          <p:spPr>
            <a:xfrm>
              <a:off x="6643702" y="4429132"/>
              <a:ext cx="35719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5</a:t>
              </a:r>
              <a:endParaRPr lang="zh-CN" altLang="en-US" sz="1800">
                <a:solidFill>
                  <a:srgbClr val="0000FF"/>
                </a:solidFill>
                <a:latin typeface="Consolas" pitchFamily="49" charset="0"/>
                <a:ea typeface="仿宋" pitchFamily="49" charset="-122"/>
                <a:cs typeface="Consolas" pitchFamily="49" charset="0"/>
              </a:endParaRPr>
            </a:p>
          </p:txBody>
        </p:sp>
        <p:sp>
          <p:nvSpPr>
            <p:cNvPr id="56" name="TextBox 55"/>
            <p:cNvSpPr txBox="1"/>
            <p:nvPr/>
          </p:nvSpPr>
          <p:spPr>
            <a:xfrm>
              <a:off x="6357950" y="4915927"/>
              <a:ext cx="1143008" cy="584775"/>
            </a:xfrm>
            <a:prstGeom prst="rect">
              <a:avLst/>
            </a:prstGeom>
            <a:solidFill>
              <a:schemeClr val="bg1"/>
            </a:solidFill>
          </p:spPr>
          <p:txBody>
            <a:bodyPr wrap="square" lIns="0" rIns="0" rtlCol="0">
              <a:spAutoFit/>
            </a:bodyPr>
            <a:lstStyle/>
            <a:p>
              <a:pPr algn="l">
                <a:lnSpc>
                  <a:spcPct val="100000"/>
                </a:lnSpc>
                <a:spcBef>
                  <a:spcPts val="0"/>
                </a:spcBef>
              </a:pPr>
              <a:r>
                <a:rPr lang="en-US" altLang="zh-CN" sz="1600">
                  <a:solidFill>
                    <a:srgbClr val="FF0000"/>
                  </a:solidFill>
                  <a:latin typeface="Consolas" pitchFamily="49" charset="0"/>
                  <a:ea typeface="仿宋" pitchFamily="49" charset="-122"/>
                  <a:cs typeface="Consolas" pitchFamily="49" charset="0"/>
                </a:rPr>
                <a:t>visited=</a:t>
              </a:r>
            </a:p>
            <a:p>
              <a:pPr algn="l">
                <a:lnSpc>
                  <a:spcPct val="100000"/>
                </a:lnSpc>
                <a:spcBef>
                  <a:spcPts val="0"/>
                </a:spcBef>
              </a:pPr>
              <a:r>
                <a:rPr lang="en-US" altLang="zh-CN" sz="1600">
                  <a:solidFill>
                    <a:srgbClr val="FF0000"/>
                  </a:solidFill>
                  <a:latin typeface="Consolas" pitchFamily="49" charset="0"/>
                  <a:ea typeface="仿宋" pitchFamily="49" charset="-122"/>
                  <a:cs typeface="Consolas" pitchFamily="49" charset="0"/>
                </a:rPr>
                <a:t>{0,3,4,5}</a:t>
              </a:r>
            </a:p>
          </p:txBody>
        </p:sp>
        <p:cxnSp>
          <p:nvCxnSpPr>
            <p:cNvPr id="70" name="直接箭头连接符 69"/>
            <p:cNvCxnSpPr>
              <a:endCxn id="55" idx="0"/>
            </p:cNvCxnSpPr>
            <p:nvPr/>
          </p:nvCxnSpPr>
          <p:spPr>
            <a:xfrm>
              <a:off x="6215074" y="4071942"/>
              <a:ext cx="607223" cy="35719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cxnSp>
        <p:nvCxnSpPr>
          <p:cNvPr id="73" name="直接箭头连接符 72"/>
          <p:cNvCxnSpPr/>
          <p:nvPr/>
        </p:nvCxnSpPr>
        <p:spPr>
          <a:xfrm flipV="1">
            <a:off x="4143372" y="3286124"/>
            <a:ext cx="785818" cy="357190"/>
          </a:xfrm>
          <a:prstGeom prst="straightConnector1">
            <a:avLst/>
          </a:prstGeom>
          <a:ln w="19050">
            <a:solidFill>
              <a:srgbClr val="FF00FF"/>
            </a:solidFill>
            <a:prstDash val="dash"/>
            <a:tailEnd type="arrow"/>
          </a:ln>
        </p:spPr>
        <p:style>
          <a:lnRef idx="2">
            <a:schemeClr val="dk1"/>
          </a:lnRef>
          <a:fillRef idx="0">
            <a:schemeClr val="dk1"/>
          </a:fillRef>
          <a:effectRef idx="1">
            <a:schemeClr val="dk1"/>
          </a:effectRef>
          <a:fontRef idx="minor">
            <a:schemeClr val="tx1"/>
          </a:fontRef>
        </p:style>
      </p:cxnSp>
      <p:cxnSp>
        <p:nvCxnSpPr>
          <p:cNvPr id="75" name="直接箭头连接符 74"/>
          <p:cNvCxnSpPr/>
          <p:nvPr/>
        </p:nvCxnSpPr>
        <p:spPr>
          <a:xfrm flipV="1">
            <a:off x="5715008" y="4143380"/>
            <a:ext cx="428628" cy="285752"/>
          </a:xfrm>
          <a:prstGeom prst="straightConnector1">
            <a:avLst/>
          </a:prstGeom>
          <a:ln w="19050">
            <a:solidFill>
              <a:srgbClr val="FF00FF"/>
            </a:solidFill>
            <a:prstDash val="dash"/>
            <a:tailEnd type="arrow"/>
          </a:ln>
        </p:spPr>
        <p:style>
          <a:lnRef idx="2">
            <a:schemeClr val="dk1"/>
          </a:lnRef>
          <a:fillRef idx="0">
            <a:schemeClr val="dk1"/>
          </a:fillRef>
          <a:effectRef idx="1">
            <a:schemeClr val="dk1"/>
          </a:effectRef>
          <a:fontRef idx="minor">
            <a:schemeClr val="tx1"/>
          </a:fontRef>
        </p:style>
      </p:cxnSp>
      <p:cxnSp>
        <p:nvCxnSpPr>
          <p:cNvPr id="76" name="直接箭头连接符 75"/>
          <p:cNvCxnSpPr/>
          <p:nvPr/>
        </p:nvCxnSpPr>
        <p:spPr>
          <a:xfrm rot="5400000" flipH="1" flipV="1">
            <a:off x="3786412" y="4213459"/>
            <a:ext cx="429757" cy="1588"/>
          </a:xfrm>
          <a:prstGeom prst="straightConnector1">
            <a:avLst/>
          </a:prstGeom>
          <a:ln w="19050">
            <a:solidFill>
              <a:srgbClr val="FF00FF"/>
            </a:solidFill>
            <a:prstDash val="dash"/>
            <a:tailEnd type="arrow"/>
          </a:ln>
        </p:spPr>
        <p:style>
          <a:lnRef idx="2">
            <a:schemeClr val="dk1"/>
          </a:lnRef>
          <a:fillRef idx="0">
            <a:schemeClr val="dk1"/>
          </a:fillRef>
          <a:effectRef idx="1">
            <a:schemeClr val="dk1"/>
          </a:effectRef>
          <a:fontRef idx="minor">
            <a:schemeClr val="tx1"/>
          </a:fontRef>
        </p:style>
      </p:cxnSp>
      <p:cxnSp>
        <p:nvCxnSpPr>
          <p:cNvPr id="77" name="直接箭头连接符 76"/>
          <p:cNvCxnSpPr/>
          <p:nvPr/>
        </p:nvCxnSpPr>
        <p:spPr>
          <a:xfrm rot="5400000" flipH="1" flipV="1">
            <a:off x="5427897" y="5020503"/>
            <a:ext cx="429757" cy="1588"/>
          </a:xfrm>
          <a:prstGeom prst="straightConnector1">
            <a:avLst/>
          </a:prstGeom>
          <a:ln w="19050">
            <a:solidFill>
              <a:srgbClr val="FF00FF"/>
            </a:solidFill>
            <a:prstDash val="dash"/>
            <a:tailEnd type="arrow"/>
          </a:ln>
        </p:spPr>
        <p:style>
          <a:lnRef idx="2">
            <a:schemeClr val="dk1"/>
          </a:lnRef>
          <a:fillRef idx="0">
            <a:schemeClr val="dk1"/>
          </a:fillRef>
          <a:effectRef idx="1">
            <a:schemeClr val="dk1"/>
          </a:effectRef>
          <a:fontRef idx="minor">
            <a:schemeClr val="tx1"/>
          </a:fontRef>
        </p:style>
      </p:cxnSp>
      <p:cxnSp>
        <p:nvCxnSpPr>
          <p:cNvPr id="79" name="直接箭头连接符 78"/>
          <p:cNvCxnSpPr/>
          <p:nvPr/>
        </p:nvCxnSpPr>
        <p:spPr>
          <a:xfrm rot="10800000">
            <a:off x="6357950" y="4000504"/>
            <a:ext cx="571504" cy="357190"/>
          </a:xfrm>
          <a:prstGeom prst="straightConnector1">
            <a:avLst/>
          </a:prstGeom>
          <a:ln w="19050">
            <a:solidFill>
              <a:srgbClr val="FF00FF"/>
            </a:solidFill>
            <a:prstDash val="dash"/>
            <a:tailEnd type="arrow"/>
          </a:ln>
        </p:spPr>
        <p:style>
          <a:lnRef idx="2">
            <a:schemeClr val="dk1"/>
          </a:lnRef>
          <a:fillRef idx="0">
            <a:schemeClr val="dk1"/>
          </a:fillRef>
          <a:effectRef idx="1">
            <a:schemeClr val="dk1"/>
          </a:effectRef>
          <a:fontRef idx="minor">
            <a:schemeClr val="tx1"/>
          </a:fontRef>
        </p:style>
      </p:cxnSp>
      <p:cxnSp>
        <p:nvCxnSpPr>
          <p:cNvPr id="81" name="直接箭头连接符 80"/>
          <p:cNvCxnSpPr/>
          <p:nvPr/>
        </p:nvCxnSpPr>
        <p:spPr>
          <a:xfrm rot="10800000">
            <a:off x="5286380" y="3143248"/>
            <a:ext cx="857256" cy="428628"/>
          </a:xfrm>
          <a:prstGeom prst="straightConnector1">
            <a:avLst/>
          </a:prstGeom>
          <a:ln w="19050">
            <a:solidFill>
              <a:srgbClr val="FF00FF"/>
            </a:solidFill>
            <a:prstDash val="dash"/>
            <a:tailEnd type="arrow"/>
          </a:ln>
        </p:spPr>
        <p:style>
          <a:lnRef idx="2">
            <a:schemeClr val="dk1"/>
          </a:lnRef>
          <a:fillRef idx="0">
            <a:schemeClr val="dk1"/>
          </a:fillRef>
          <a:effectRef idx="1">
            <a:schemeClr val="dk1"/>
          </a:effectRef>
          <a:fontRef idx="minor">
            <a:schemeClr val="tx1"/>
          </a:fontRef>
        </p:style>
      </p:cxnSp>
      <p:cxnSp>
        <p:nvCxnSpPr>
          <p:cNvPr id="83" name="直接箭头连接符 82"/>
          <p:cNvCxnSpPr/>
          <p:nvPr/>
        </p:nvCxnSpPr>
        <p:spPr>
          <a:xfrm rot="10800000">
            <a:off x="3766086" y="2275944"/>
            <a:ext cx="1143008" cy="428628"/>
          </a:xfrm>
          <a:prstGeom prst="straightConnector1">
            <a:avLst/>
          </a:prstGeom>
          <a:ln w="19050">
            <a:solidFill>
              <a:srgbClr val="FF00FF"/>
            </a:solidFill>
            <a:prstDash val="dash"/>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1357298"/>
            <a:ext cx="8143932" cy="155003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36000" bIns="36000" rtlCol="0">
            <a:spAutoFit/>
          </a:bodyPr>
          <a:lstStyle/>
          <a:p>
            <a:pPr algn="l">
              <a:lnSpc>
                <a:spcPct val="150000"/>
              </a:lnSpc>
              <a:spcBef>
                <a:spcPts val="0"/>
              </a:spcBef>
            </a:pPr>
            <a:r>
              <a:rPr lang="en-US" altLang="zh-CN" sz="1600">
                <a:solidFill>
                  <a:srgbClr val="0000FF"/>
                </a:solidFill>
                <a:latin typeface="Consolas" pitchFamily="49" charset="0"/>
                <a:ea typeface="仿宋" pitchFamily="49" charset="-122"/>
                <a:cs typeface="Consolas" pitchFamily="49" charset="0"/>
              </a:rPr>
              <a:t>public static void </a:t>
            </a:r>
            <a:r>
              <a:rPr lang="en-US" altLang="zh-CN" sz="1600">
                <a:solidFill>
                  <a:srgbClr val="FF0000"/>
                </a:solidFill>
                <a:latin typeface="Consolas" pitchFamily="49" charset="0"/>
                <a:ea typeface="仿宋" pitchFamily="49" charset="-122"/>
                <a:cs typeface="Consolas" pitchFamily="49" charset="0"/>
              </a:rPr>
              <a:t>FindallPath</a:t>
            </a:r>
            <a:r>
              <a:rPr lang="en-US" altLang="zh-CN" sz="1600">
                <a:solidFill>
                  <a:srgbClr val="0000FF"/>
                </a:solidFill>
                <a:latin typeface="Consolas" pitchFamily="49" charset="0"/>
                <a:ea typeface="仿宋" pitchFamily="49" charset="-122"/>
                <a:cs typeface="Consolas" pitchFamily="49" charset="0"/>
              </a:rPr>
              <a:t>(AdjGraphClass G,int u,int v)</a:t>
            </a:r>
          </a:p>
          <a:p>
            <a:pPr algn="l">
              <a:lnSpc>
                <a:spcPct val="150000"/>
              </a:lnSpc>
              <a:spcBef>
                <a:spcPts val="0"/>
              </a:spcBef>
            </a:pPr>
            <a:r>
              <a:rPr lang="en-US" altLang="zh-CN" sz="1600">
                <a:solidFill>
                  <a:srgbClr val="0000FF"/>
                </a:solidFill>
                <a:latin typeface="Consolas" pitchFamily="49" charset="0"/>
                <a:ea typeface="仿宋" pitchFamily="49" charset="-122"/>
                <a:cs typeface="Consolas" pitchFamily="49" charset="0"/>
              </a:rPr>
              <a:t>{  Arrays.fill(visited,0);	</a:t>
            </a:r>
            <a:r>
              <a:rPr lang="en-US" altLang="zh-CN" sz="1600">
                <a:solidFill>
                  <a:srgbClr val="00B0F0"/>
                </a:solidFill>
                <a:latin typeface="Consolas" pitchFamily="49" charset="0"/>
                <a:ea typeface="仿宋" pitchFamily="49" charset="-122"/>
                <a:cs typeface="Consolas" pitchFamily="49" charset="0"/>
              </a:rPr>
              <a:t>//visited</a:t>
            </a:r>
            <a:r>
              <a:rPr lang="zh-CN" altLang="zh-CN" sz="1600">
                <a:solidFill>
                  <a:srgbClr val="00B0F0"/>
                </a:solidFill>
                <a:latin typeface="Consolas" pitchFamily="49" charset="0"/>
                <a:ea typeface="仿宋" pitchFamily="49" charset="-122"/>
                <a:cs typeface="Consolas" pitchFamily="49" charset="0"/>
              </a:rPr>
              <a:t>数组元素置初值</a:t>
            </a:r>
            <a:r>
              <a:rPr lang="en-US" altLang="zh-CN" sz="1600">
                <a:solidFill>
                  <a:srgbClr val="00B0F0"/>
                </a:solidFill>
                <a:latin typeface="Consolas" pitchFamily="49" charset="0"/>
                <a:ea typeface="仿宋" pitchFamily="49" charset="-122"/>
                <a:cs typeface="Consolas" pitchFamily="49" charset="0"/>
              </a:rPr>
              <a:t>0</a:t>
            </a:r>
            <a:endParaRPr lang="zh-CN" altLang="zh-CN" sz="1600">
              <a:solidFill>
                <a:srgbClr val="00B0F0"/>
              </a:solidFill>
              <a:latin typeface="Consolas" pitchFamily="49" charset="0"/>
              <a:ea typeface="仿宋" pitchFamily="49" charset="-122"/>
              <a:cs typeface="Consolas" pitchFamily="49" charset="0"/>
            </a:endParaRPr>
          </a:p>
          <a:p>
            <a:pPr algn="l">
              <a:lnSpc>
                <a:spcPct val="150000"/>
              </a:lnSpc>
              <a:spcBef>
                <a:spcPts val="0"/>
              </a:spcBef>
            </a:pPr>
            <a:r>
              <a:rPr lang="en-US" altLang="zh-CN" sz="1600">
                <a:solidFill>
                  <a:srgbClr val="0000FF"/>
                </a:solidFill>
                <a:latin typeface="Consolas" pitchFamily="49" charset="0"/>
                <a:ea typeface="仿宋" pitchFamily="49" charset="-122"/>
                <a:cs typeface="Consolas" pitchFamily="49" charset="0"/>
              </a:rPr>
              <a:t>   FindallPath1(G,u,v);</a:t>
            </a:r>
            <a:endParaRPr lang="zh-CN" altLang="zh-CN" sz="160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600">
                <a:solidFill>
                  <a:srgbClr val="0000FF"/>
                </a:solidFill>
                <a:latin typeface="Consolas" pitchFamily="49" charset="0"/>
                <a:ea typeface="仿宋" pitchFamily="49" charset="-122"/>
                <a:cs typeface="Consolas" pitchFamily="49" charset="0"/>
              </a:rPr>
              <a:t>}</a:t>
            </a:r>
            <a:endParaRPr lang="zh-CN" altLang="zh-CN" sz="160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85728"/>
            <a:ext cx="8463314" cy="605036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36000" bIns="36000" rtlCol="0">
            <a:spAutoFit/>
          </a:bodyPr>
          <a:lstStyle/>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private static void </a:t>
            </a:r>
            <a:r>
              <a:rPr lang="en-US" altLang="zh-CN" sz="1800" dirty="0">
                <a:solidFill>
                  <a:srgbClr val="FF0000"/>
                </a:solidFill>
                <a:latin typeface="Consolas" pitchFamily="49" charset="0"/>
                <a:ea typeface="仿宋" pitchFamily="49" charset="-122"/>
                <a:cs typeface="Consolas" pitchFamily="49" charset="0"/>
              </a:rPr>
              <a:t>FindallPath1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AdjGraphClass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G,int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u,int</a:t>
            </a:r>
            <a:r>
              <a:rPr lang="en-US" altLang="zh-CN" sz="1800" dirty="0">
                <a:solidFill>
                  <a:srgbClr val="0000FF"/>
                </a:solidFill>
                <a:latin typeface="Consolas" pitchFamily="49" charset="0"/>
                <a:ea typeface="仿宋" pitchFamily="49" charset="-122"/>
                <a:cs typeface="Consolas" pitchFamily="49" charset="0"/>
              </a:rPr>
              <a:t> v)</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ArcNode</a:t>
            </a:r>
            <a:r>
              <a:rPr lang="en-US" altLang="zh-CN" sz="1800" dirty="0">
                <a:solidFill>
                  <a:srgbClr val="0000FF"/>
                </a:solidFill>
                <a:latin typeface="Consolas" pitchFamily="49" charset="0"/>
                <a:ea typeface="仿宋" pitchFamily="49" charset="-122"/>
                <a:cs typeface="Consolas" pitchFamily="49" charset="0"/>
              </a:rPr>
              <a:t> p;</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visited[u]=1;</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a:solidFill>
                  <a:srgbClr val="FF00FF"/>
                </a:solidFill>
                <a:latin typeface="Consolas" pitchFamily="49" charset="0"/>
                <a:ea typeface="仿宋" pitchFamily="49" charset="-122"/>
                <a:cs typeface="Consolas" pitchFamily="49" charset="0"/>
              </a:rPr>
              <a:t>u==v</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找到一条路径后输出</a:t>
            </a:r>
          </a:p>
          <a:p>
            <a:pPr algn="l">
              <a:lnSpc>
                <a:spcPts val="2600"/>
              </a:lnSpc>
              <a:spcBef>
                <a:spcPts val="0"/>
              </a:spcBef>
            </a:pPr>
            <a:r>
              <a:rPr lang="en-US" altLang="zh-CN" sz="1800" dirty="0">
                <a:solidFill>
                  <a:srgbClr val="006600"/>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  for (int </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=0;i&lt;</a:t>
            </a:r>
            <a:r>
              <a:rPr lang="en-US" altLang="zh-CN" sz="1800" dirty="0" err="1">
                <a:solidFill>
                  <a:srgbClr val="FF00FF"/>
                </a:solidFill>
                <a:latin typeface="Consolas" pitchFamily="49" charset="0"/>
                <a:ea typeface="仿宋" pitchFamily="49" charset="-122"/>
                <a:cs typeface="Consolas" pitchFamily="49" charset="0"/>
              </a:rPr>
              <a:t>G.n;i</a:t>
            </a:r>
            <a:r>
              <a:rPr lang="en-US" altLang="zh-CN" sz="1800" dirty="0">
                <a:solidFill>
                  <a:srgbClr val="FF00FF"/>
                </a:solidFill>
                <a:latin typeface="Consolas" pitchFamily="49" charset="0"/>
                <a:ea typeface="仿宋" pitchFamily="49" charset="-122"/>
                <a:cs typeface="Consolas" pitchFamily="49" charset="0"/>
              </a:rPr>
              <a:t>++)</a:t>
            </a:r>
            <a:endParaRPr lang="zh-CN" altLang="zh-CN" sz="1800" dirty="0">
              <a:solidFill>
                <a:srgbClr val="FF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FF00FF"/>
                </a:solidFill>
                <a:latin typeface="Consolas" pitchFamily="49" charset="0"/>
                <a:ea typeface="仿宋" pitchFamily="49" charset="-122"/>
                <a:cs typeface="Consolas" pitchFamily="49" charset="0"/>
              </a:rPr>
              <a:t>         if (visited[</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]==1)</a:t>
            </a:r>
            <a:endParaRPr lang="zh-CN" altLang="zh-CN" sz="1800" dirty="0">
              <a:solidFill>
                <a:srgbClr val="FF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FF00FF"/>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System.out.print</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 ");</a:t>
            </a:r>
            <a:endParaRPr lang="zh-CN" altLang="zh-CN" sz="1800" dirty="0">
              <a:solidFill>
                <a:srgbClr val="FF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FF00FF"/>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System.out.println</a:t>
            </a:r>
            <a:r>
              <a:rPr lang="en-US" altLang="zh-CN" sz="1800" dirty="0">
                <a:solidFill>
                  <a:srgbClr val="FF00FF"/>
                </a:solidFill>
                <a:latin typeface="Consolas" pitchFamily="49" charset="0"/>
                <a:ea typeface="仿宋" pitchFamily="49" charset="-122"/>
                <a:cs typeface="Consolas" pitchFamily="49" charset="0"/>
              </a:rPr>
              <a:t>();</a:t>
            </a:r>
          </a:p>
          <a:p>
            <a:pPr algn="l">
              <a:lnSpc>
                <a:spcPts val="2600"/>
              </a:lnSpc>
              <a:spcBef>
                <a:spcPts val="0"/>
              </a:spcBef>
            </a:pPr>
            <a:r>
              <a:rPr lang="en-US" altLang="zh-CN" sz="1800" dirty="0">
                <a:solidFill>
                  <a:srgbClr val="FF00FF"/>
                </a:solidFill>
                <a:latin typeface="Consolas" pitchFamily="49" charset="0"/>
                <a:ea typeface="仿宋" pitchFamily="49" charset="-122"/>
                <a:cs typeface="Consolas" pitchFamily="49" charset="0"/>
              </a:rPr>
              <a:t>   }</a:t>
            </a:r>
            <a:endParaRPr lang="zh-CN" altLang="zh-CN" sz="1800" dirty="0">
              <a:solidFill>
                <a:srgbClr val="FF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G.adjlist</a:t>
            </a:r>
            <a:r>
              <a:rPr lang="en-US" altLang="zh-CN" sz="1800" dirty="0">
                <a:solidFill>
                  <a:srgbClr val="0000FF"/>
                </a:solidFill>
                <a:latin typeface="Consolas" pitchFamily="49" charset="0"/>
                <a:ea typeface="仿宋" pitchFamily="49" charset="-122"/>
                <a:cs typeface="Consolas" pitchFamily="49" charset="0"/>
              </a:rPr>
              <a:t>[u].</a:t>
            </a:r>
            <a:r>
              <a:rPr lang="en-US" altLang="zh-CN" sz="1800" dirty="0" err="1">
                <a:solidFill>
                  <a:srgbClr val="0000FF"/>
                </a:solidFill>
                <a:latin typeface="Consolas" pitchFamily="49" charset="0"/>
                <a:ea typeface="仿宋" pitchFamily="49" charset="-122"/>
                <a:cs typeface="Consolas" pitchFamily="49" charset="0"/>
              </a:rPr>
              <a:t>firstarc</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//p</a:t>
            </a:r>
            <a:r>
              <a:rPr lang="zh-CN" altLang="zh-CN" sz="1800" dirty="0">
                <a:solidFill>
                  <a:srgbClr val="00B0F0"/>
                </a:solidFill>
                <a:latin typeface="Consolas" pitchFamily="49" charset="0"/>
                <a:ea typeface="仿宋" pitchFamily="49" charset="-122"/>
                <a:cs typeface="Consolas" pitchFamily="49" charset="0"/>
              </a:rPr>
              <a:t>指向</a:t>
            </a:r>
            <a:r>
              <a:rPr lang="en-US" altLang="zh-CN" sz="1800" dirty="0">
                <a:solidFill>
                  <a:srgbClr val="00B0F0"/>
                </a:solidFill>
                <a:latin typeface="Consolas" pitchFamily="49" charset="0"/>
                <a:ea typeface="仿宋" pitchFamily="49" charset="-122"/>
                <a:cs typeface="Consolas" pitchFamily="49" charset="0"/>
              </a:rPr>
              <a:t>u</a:t>
            </a:r>
            <a:r>
              <a:rPr lang="zh-CN" altLang="zh-CN" sz="1800" dirty="0">
                <a:solidFill>
                  <a:srgbClr val="00B0F0"/>
                </a:solidFill>
                <a:latin typeface="Consolas" pitchFamily="49" charset="0"/>
                <a:ea typeface="仿宋" pitchFamily="49" charset="-122"/>
                <a:cs typeface="Consolas" pitchFamily="49" charset="0"/>
              </a:rPr>
              <a:t>的第一个邻接点</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while (p!=null)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  int w=</a:t>
            </a:r>
            <a:r>
              <a:rPr lang="en-US" altLang="zh-CN" sz="1800" dirty="0" err="1">
                <a:solidFill>
                  <a:srgbClr val="0000FF"/>
                </a:solidFill>
                <a:latin typeface="Consolas" pitchFamily="49" charset="0"/>
                <a:ea typeface="仿宋" pitchFamily="49" charset="-122"/>
                <a:cs typeface="Consolas" pitchFamily="49" charset="0"/>
              </a:rPr>
              <a:t>p.adjvex</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//w</a:t>
            </a:r>
            <a:r>
              <a:rPr lang="zh-CN" altLang="zh-CN" sz="1800" dirty="0">
                <a:solidFill>
                  <a:srgbClr val="00B0F0"/>
                </a:solidFill>
                <a:latin typeface="Consolas" pitchFamily="49" charset="0"/>
                <a:ea typeface="仿宋" pitchFamily="49" charset="-122"/>
                <a:cs typeface="Consolas" pitchFamily="49" charset="0"/>
              </a:rPr>
              <a:t>为邻接点</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if (visited[w]==0)			</a:t>
            </a:r>
            <a:r>
              <a:rPr lang="en-US" altLang="zh-CN" sz="1800" dirty="0">
                <a:solidFill>
                  <a:srgbClr val="00B0F0"/>
                </a:solidFill>
                <a:latin typeface="Consolas" pitchFamily="49" charset="0"/>
                <a:ea typeface="仿宋" pitchFamily="49" charset="-122"/>
                <a:cs typeface="Consolas" pitchFamily="49" charset="0"/>
              </a:rPr>
              <a:t>//w</a:t>
            </a:r>
            <a:r>
              <a:rPr lang="zh-CN" altLang="zh-CN" sz="1800" dirty="0">
                <a:solidFill>
                  <a:srgbClr val="00B0F0"/>
                </a:solidFill>
                <a:latin typeface="Consolas" pitchFamily="49" charset="0"/>
                <a:ea typeface="仿宋" pitchFamily="49" charset="-122"/>
                <a:cs typeface="Consolas" pitchFamily="49" charset="0"/>
              </a:rPr>
              <a:t>没有访问过</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FindallPath1(</a:t>
            </a:r>
            <a:r>
              <a:rPr lang="en-US" altLang="zh-CN" sz="1800" dirty="0" err="1">
                <a:solidFill>
                  <a:srgbClr val="FF0000"/>
                </a:solidFill>
                <a:latin typeface="Consolas" pitchFamily="49" charset="0"/>
                <a:ea typeface="仿宋" pitchFamily="49" charset="-122"/>
                <a:cs typeface="Consolas" pitchFamily="49" charset="0"/>
              </a:rPr>
              <a:t>G,w,v</a:t>
            </a:r>
            <a:r>
              <a:rPr lang="en-US" altLang="zh-CN" sz="1800" dirty="0">
                <a:solidFill>
                  <a:srgbClr val="FF00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递归调用</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p.nextarc</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//p</a:t>
            </a:r>
            <a:r>
              <a:rPr lang="zh-CN" altLang="zh-CN" sz="1800" dirty="0">
                <a:solidFill>
                  <a:srgbClr val="00B0F0"/>
                </a:solidFill>
                <a:latin typeface="Consolas" pitchFamily="49" charset="0"/>
                <a:ea typeface="仿宋" pitchFamily="49" charset="-122"/>
                <a:cs typeface="Consolas" pitchFamily="49" charset="0"/>
              </a:rPr>
              <a:t>指向下一个邻接点</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visited[u]=0;</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FF00FF"/>
                </a:solidFill>
                <a:latin typeface="Consolas" pitchFamily="49" charset="0"/>
                <a:ea typeface="仿宋" pitchFamily="49" charset="-122"/>
                <a:cs typeface="Consolas" pitchFamily="49" charset="0"/>
              </a:rPr>
              <a:t>回溯</a:t>
            </a:r>
            <a:r>
              <a:rPr lang="en-US" altLang="zh-CN" sz="1800" dirty="0">
                <a:solidFill>
                  <a:srgbClr val="FF00FF"/>
                </a:solidFill>
                <a:latin typeface="Consolas" pitchFamily="49" charset="0"/>
                <a:ea typeface="仿宋" pitchFamily="49" charset="-122"/>
                <a:cs typeface="Consolas" pitchFamily="49" charset="0"/>
              </a:rPr>
              <a:t>,</a:t>
            </a:r>
            <a:r>
              <a:rPr lang="zh-CN" altLang="zh-CN" sz="1800" dirty="0">
                <a:solidFill>
                  <a:srgbClr val="FF00FF"/>
                </a:solidFill>
                <a:latin typeface="Consolas" pitchFamily="49" charset="0"/>
                <a:ea typeface="仿宋" pitchFamily="49" charset="-122"/>
                <a:cs typeface="Consolas" pitchFamily="49" charset="0"/>
              </a:rPr>
              <a:t>重置</a:t>
            </a:r>
            <a:r>
              <a:rPr lang="en-US" altLang="zh-CN" sz="1800" dirty="0">
                <a:solidFill>
                  <a:srgbClr val="FF00FF"/>
                </a:solidFill>
                <a:latin typeface="Consolas" pitchFamily="49" charset="0"/>
                <a:ea typeface="仿宋" pitchFamily="49" charset="-122"/>
                <a:cs typeface="Consolas" pitchFamily="49" charset="0"/>
              </a:rPr>
              <a:t>visited[u]</a:t>
            </a:r>
            <a:r>
              <a:rPr lang="zh-CN" altLang="zh-CN" sz="1800" dirty="0">
                <a:solidFill>
                  <a:srgbClr val="FF00FF"/>
                </a:solidFill>
                <a:latin typeface="Consolas" pitchFamily="49" charset="0"/>
                <a:ea typeface="仿宋" pitchFamily="49" charset="-122"/>
                <a:cs typeface="Consolas" pitchFamily="49" charset="0"/>
              </a:rPr>
              <a:t>为</a:t>
            </a:r>
            <a:r>
              <a:rPr lang="en-US" altLang="zh-CN" sz="1800" dirty="0">
                <a:solidFill>
                  <a:srgbClr val="FF00FF"/>
                </a:solidFill>
                <a:latin typeface="Consolas" pitchFamily="49" charset="0"/>
                <a:ea typeface="仿宋" pitchFamily="49" charset="-122"/>
                <a:cs typeface="Consolas" pitchFamily="49" charset="0"/>
              </a:rPr>
              <a:t>0</a:t>
            </a:r>
            <a:endParaRPr lang="zh-CN" altLang="zh-CN" sz="1800" dirty="0">
              <a:solidFill>
                <a:srgbClr val="FF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5" name="矩形 4"/>
          <p:cNvSpPr/>
          <p:nvPr/>
        </p:nvSpPr>
        <p:spPr>
          <a:xfrm>
            <a:off x="827584" y="5589240"/>
            <a:ext cx="1785950" cy="357190"/>
          </a:xfrm>
          <a:prstGeom prst="rect">
            <a:avLst/>
          </a:prstGeom>
          <a:ln w="19050">
            <a:solidFill>
              <a:srgbClr val="FF0000"/>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7" end="17"/>
                                            </p:txEl>
                                          </p:spTgt>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0" y="868221"/>
            <a:ext cx="9108504" cy="3664721"/>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a:spAutoFit/>
          </a:bodyPr>
          <a:lstStyle/>
          <a:p>
            <a:pPr marL="342900" indent="-342900" algn="just">
              <a:lnSpc>
                <a:spcPct val="150000"/>
              </a:lnSpc>
              <a:spcBef>
                <a:spcPts val="600"/>
              </a:spcBef>
              <a:buBlip>
                <a:blip r:embed="rId2"/>
              </a:buBlip>
            </a:pPr>
            <a:r>
              <a:rPr lang="zh-CN" altLang="zh-CN" sz="2200" dirty="0">
                <a:solidFill>
                  <a:srgbClr val="0000FF"/>
                </a:solidFill>
                <a:latin typeface="Consolas" pitchFamily="49" charset="0"/>
                <a:ea typeface="仿宋" pitchFamily="49" charset="-122"/>
                <a:cs typeface="Consolas" pitchFamily="49" charset="0"/>
              </a:rPr>
              <a:t>在一个</a:t>
            </a:r>
            <a:r>
              <a:rPr lang="zh-CN" altLang="zh-CN" sz="2200" dirty="0">
                <a:solidFill>
                  <a:srgbClr val="FF0000"/>
                </a:solidFill>
                <a:latin typeface="Consolas" pitchFamily="49" charset="0"/>
                <a:ea typeface="仿宋" pitchFamily="49" charset="-122"/>
                <a:cs typeface="Consolas" pitchFamily="49" charset="0"/>
              </a:rPr>
              <a:t>无向图</a:t>
            </a:r>
            <a:r>
              <a:rPr lang="zh-CN" altLang="zh-CN" sz="2200" dirty="0">
                <a:solidFill>
                  <a:srgbClr val="0000FF"/>
                </a:solidFill>
                <a:latin typeface="Consolas" pitchFamily="49" charset="0"/>
                <a:ea typeface="仿宋" pitchFamily="49" charset="-122"/>
                <a:cs typeface="Consolas" pitchFamily="49" charset="0"/>
              </a:rPr>
              <a:t>中，若存在一条边</a:t>
            </a:r>
            <a:r>
              <a:rPr lang="en-US" altLang="zh-CN" sz="2200" dirty="0">
                <a:solidFill>
                  <a:srgbClr val="FF0000"/>
                </a:solidFill>
                <a:latin typeface="Consolas" pitchFamily="49" charset="0"/>
                <a:ea typeface="仿宋" pitchFamily="49" charset="-122"/>
                <a:cs typeface="Consolas" pitchFamily="49" charset="0"/>
              </a:rPr>
              <a:t>(</a:t>
            </a:r>
            <a:r>
              <a:rPr lang="en-US" altLang="zh-CN" sz="2200" i="1" dirty="0" err="1">
                <a:solidFill>
                  <a:srgbClr val="FF0000"/>
                </a:solidFill>
                <a:latin typeface="Consolas" pitchFamily="49" charset="0"/>
                <a:ea typeface="仿宋" pitchFamily="49" charset="-122"/>
                <a:cs typeface="Consolas" pitchFamily="49" charset="0"/>
              </a:rPr>
              <a:t>i</a:t>
            </a:r>
            <a:r>
              <a:rPr lang="zh-CN" altLang="zh-CN" sz="2200" dirty="0">
                <a:solidFill>
                  <a:srgbClr val="FF0000"/>
                </a:solidFill>
                <a:latin typeface="Consolas" pitchFamily="49" charset="0"/>
                <a:ea typeface="仿宋" pitchFamily="49" charset="-122"/>
                <a:cs typeface="Consolas" pitchFamily="49" charset="0"/>
              </a:rPr>
              <a:t>，</a:t>
            </a:r>
            <a:r>
              <a:rPr lang="en-US" altLang="zh-CN" sz="2200" i="1" dirty="0">
                <a:solidFill>
                  <a:srgbClr val="FF0000"/>
                </a:solidFill>
                <a:latin typeface="Consolas" pitchFamily="49" charset="0"/>
                <a:ea typeface="仿宋" pitchFamily="49" charset="-122"/>
                <a:cs typeface="Consolas" pitchFamily="49" charset="0"/>
              </a:rPr>
              <a:t>j</a:t>
            </a:r>
            <a:r>
              <a:rPr lang="en-US" altLang="zh-CN" sz="2200" dirty="0">
                <a:solidFill>
                  <a:srgbClr val="FF0000"/>
                </a:solidFill>
                <a:latin typeface="Consolas" pitchFamily="49" charset="0"/>
                <a:ea typeface="仿宋" pitchFamily="49" charset="-122"/>
                <a:cs typeface="Consolas" pitchFamily="49" charset="0"/>
              </a:rPr>
              <a:t>)</a:t>
            </a:r>
            <a:r>
              <a:rPr lang="zh-CN" altLang="zh-CN" sz="2200" dirty="0">
                <a:solidFill>
                  <a:srgbClr val="0000FF"/>
                </a:solidFill>
                <a:latin typeface="Consolas" pitchFamily="49" charset="0"/>
                <a:ea typeface="仿宋" pitchFamily="49" charset="-122"/>
                <a:cs typeface="Consolas" pitchFamily="49" charset="0"/>
              </a:rPr>
              <a:t>，则称顶点</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和顶点</a:t>
            </a:r>
            <a:r>
              <a:rPr lang="en-US" altLang="zh-CN" sz="2200" i="1" dirty="0">
                <a:solidFill>
                  <a:srgbClr val="0000FF"/>
                </a:solidFill>
                <a:latin typeface="Consolas" pitchFamily="49" charset="0"/>
                <a:ea typeface="仿宋" pitchFamily="49" charset="-122"/>
                <a:cs typeface="Consolas" pitchFamily="49" charset="0"/>
              </a:rPr>
              <a:t>j</a:t>
            </a:r>
            <a:r>
              <a:rPr lang="zh-CN" altLang="zh-CN" sz="2200" dirty="0">
                <a:solidFill>
                  <a:srgbClr val="0000FF"/>
                </a:solidFill>
                <a:latin typeface="Consolas" pitchFamily="49" charset="0"/>
                <a:ea typeface="仿宋" pitchFamily="49" charset="-122"/>
                <a:cs typeface="Consolas" pitchFamily="49" charset="0"/>
              </a:rPr>
              <a:t>为该边的两个端点，并称它们互为</a:t>
            </a:r>
            <a:r>
              <a:rPr lang="zh-CN" altLang="zh-CN" sz="2200" dirty="0">
                <a:solidFill>
                  <a:srgbClr val="FF0000"/>
                </a:solidFill>
                <a:latin typeface="Consolas" pitchFamily="49" charset="0"/>
                <a:ea typeface="仿宋" pitchFamily="49" charset="-122"/>
                <a:cs typeface="Consolas" pitchFamily="49" charset="0"/>
              </a:rPr>
              <a:t>邻接点</a:t>
            </a:r>
            <a:r>
              <a:rPr lang="zh-CN" altLang="zh-CN" sz="2200" dirty="0">
                <a:solidFill>
                  <a:srgbClr val="0000FF"/>
                </a:solidFill>
                <a:latin typeface="Consolas" pitchFamily="49" charset="0"/>
                <a:ea typeface="仿宋" pitchFamily="49" charset="-122"/>
                <a:cs typeface="Consolas" pitchFamily="49" charset="0"/>
              </a:rPr>
              <a:t>，即顶点</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是顶点</a:t>
            </a:r>
            <a:r>
              <a:rPr lang="en-US" altLang="zh-CN" sz="2200" i="1" dirty="0">
                <a:solidFill>
                  <a:srgbClr val="0000FF"/>
                </a:solidFill>
                <a:latin typeface="Consolas" pitchFamily="49" charset="0"/>
                <a:ea typeface="仿宋" pitchFamily="49" charset="-122"/>
                <a:cs typeface="Consolas" pitchFamily="49" charset="0"/>
              </a:rPr>
              <a:t>j</a:t>
            </a:r>
            <a:r>
              <a:rPr lang="zh-CN" altLang="zh-CN" sz="2200" dirty="0">
                <a:solidFill>
                  <a:srgbClr val="0000FF"/>
                </a:solidFill>
                <a:latin typeface="Consolas" pitchFamily="49" charset="0"/>
                <a:ea typeface="仿宋" pitchFamily="49" charset="-122"/>
                <a:cs typeface="Consolas" pitchFamily="49" charset="0"/>
              </a:rPr>
              <a:t>的一个邻接点，顶点</a:t>
            </a:r>
            <a:r>
              <a:rPr lang="en-US" altLang="zh-CN" sz="2200" i="1" dirty="0">
                <a:solidFill>
                  <a:srgbClr val="0000FF"/>
                </a:solidFill>
                <a:latin typeface="Consolas" pitchFamily="49" charset="0"/>
                <a:ea typeface="仿宋" pitchFamily="49" charset="-122"/>
                <a:cs typeface="Consolas" pitchFamily="49" charset="0"/>
              </a:rPr>
              <a:t>j</a:t>
            </a:r>
            <a:r>
              <a:rPr lang="zh-CN" altLang="zh-CN" sz="2200" dirty="0">
                <a:solidFill>
                  <a:srgbClr val="0000FF"/>
                </a:solidFill>
                <a:latin typeface="Consolas" pitchFamily="49" charset="0"/>
                <a:ea typeface="仿宋" pitchFamily="49" charset="-122"/>
                <a:cs typeface="Consolas" pitchFamily="49" charset="0"/>
              </a:rPr>
              <a:t>也是顶点</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的一个邻接点。</a:t>
            </a:r>
          </a:p>
          <a:p>
            <a:pPr marL="342900" indent="-342900" algn="just">
              <a:lnSpc>
                <a:spcPct val="150000"/>
              </a:lnSpc>
              <a:spcBef>
                <a:spcPts val="600"/>
              </a:spcBef>
              <a:buBlip>
                <a:blip r:embed="rId2"/>
              </a:buBlip>
            </a:pPr>
            <a:r>
              <a:rPr lang="zh-CN" altLang="zh-CN" sz="2200" dirty="0">
                <a:solidFill>
                  <a:srgbClr val="0000FF"/>
                </a:solidFill>
                <a:latin typeface="Consolas" pitchFamily="49" charset="0"/>
                <a:ea typeface="仿宋" pitchFamily="49" charset="-122"/>
                <a:cs typeface="Consolas" pitchFamily="49" charset="0"/>
              </a:rPr>
              <a:t>在一个</a:t>
            </a:r>
            <a:r>
              <a:rPr lang="zh-CN" altLang="zh-CN" sz="2200" dirty="0">
                <a:solidFill>
                  <a:srgbClr val="FF0000"/>
                </a:solidFill>
                <a:latin typeface="Consolas" pitchFamily="49" charset="0"/>
                <a:ea typeface="仿宋" pitchFamily="49" charset="-122"/>
                <a:cs typeface="Consolas" pitchFamily="49" charset="0"/>
              </a:rPr>
              <a:t>有向图</a:t>
            </a:r>
            <a:r>
              <a:rPr lang="zh-CN" altLang="zh-CN" sz="2200" dirty="0">
                <a:solidFill>
                  <a:srgbClr val="0000FF"/>
                </a:solidFill>
                <a:latin typeface="Consolas" pitchFamily="49" charset="0"/>
                <a:ea typeface="仿宋" pitchFamily="49" charset="-122"/>
                <a:cs typeface="Consolas" pitchFamily="49" charset="0"/>
              </a:rPr>
              <a:t>中，若存在一条边</a:t>
            </a:r>
            <a:r>
              <a:rPr lang="en-US" altLang="zh-CN" sz="2200" dirty="0">
                <a:solidFill>
                  <a:srgbClr val="FF0000"/>
                </a:solidFill>
                <a:latin typeface="Consolas" pitchFamily="49" charset="0"/>
                <a:ea typeface="仿宋" pitchFamily="49" charset="-122"/>
                <a:cs typeface="Consolas" pitchFamily="49" charset="0"/>
              </a:rPr>
              <a:t>&lt;</a:t>
            </a:r>
            <a:r>
              <a:rPr lang="en-US" altLang="zh-CN" sz="2200" i="1" dirty="0" err="1">
                <a:solidFill>
                  <a:srgbClr val="FF0000"/>
                </a:solidFill>
                <a:latin typeface="Consolas" pitchFamily="49" charset="0"/>
                <a:ea typeface="仿宋" pitchFamily="49" charset="-122"/>
                <a:cs typeface="Consolas" pitchFamily="49" charset="0"/>
              </a:rPr>
              <a:t>i</a:t>
            </a:r>
            <a:r>
              <a:rPr lang="zh-CN" altLang="zh-CN" sz="2200" dirty="0">
                <a:solidFill>
                  <a:srgbClr val="FF0000"/>
                </a:solidFill>
                <a:latin typeface="Consolas" pitchFamily="49" charset="0"/>
                <a:ea typeface="仿宋" pitchFamily="49" charset="-122"/>
                <a:cs typeface="Consolas" pitchFamily="49" charset="0"/>
              </a:rPr>
              <a:t>，</a:t>
            </a:r>
            <a:r>
              <a:rPr lang="en-US" altLang="zh-CN" sz="2200" i="1" dirty="0">
                <a:solidFill>
                  <a:srgbClr val="FF0000"/>
                </a:solidFill>
                <a:latin typeface="Consolas" pitchFamily="49" charset="0"/>
                <a:ea typeface="仿宋" pitchFamily="49" charset="-122"/>
                <a:cs typeface="Consolas" pitchFamily="49" charset="0"/>
              </a:rPr>
              <a:t>j</a:t>
            </a:r>
            <a:r>
              <a:rPr lang="en-US" altLang="zh-CN" sz="2200" dirty="0">
                <a:solidFill>
                  <a:srgbClr val="FF0000"/>
                </a:solidFill>
                <a:latin typeface="Consolas" pitchFamily="49" charset="0"/>
                <a:ea typeface="仿宋" pitchFamily="49" charset="-122"/>
                <a:cs typeface="Consolas" pitchFamily="49" charset="0"/>
              </a:rPr>
              <a:t>&gt;</a:t>
            </a:r>
            <a:r>
              <a:rPr lang="zh-CN" altLang="zh-CN" sz="2200" dirty="0">
                <a:solidFill>
                  <a:srgbClr val="0000FF"/>
                </a:solidFill>
                <a:latin typeface="Consolas" pitchFamily="49" charset="0"/>
                <a:ea typeface="仿宋" pitchFamily="49" charset="-122"/>
                <a:cs typeface="Consolas" pitchFamily="49" charset="0"/>
              </a:rPr>
              <a:t>，则称此边是顶点</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的一条出边，同时也是顶点</a:t>
            </a:r>
            <a:r>
              <a:rPr lang="en-US" altLang="zh-CN" sz="2200" i="1" dirty="0">
                <a:solidFill>
                  <a:srgbClr val="0000FF"/>
                </a:solidFill>
                <a:latin typeface="Consolas" pitchFamily="49" charset="0"/>
                <a:ea typeface="仿宋" pitchFamily="49" charset="-122"/>
                <a:cs typeface="Consolas" pitchFamily="49" charset="0"/>
              </a:rPr>
              <a:t>j</a:t>
            </a:r>
            <a:r>
              <a:rPr lang="zh-CN" altLang="zh-CN" sz="2200" dirty="0">
                <a:solidFill>
                  <a:srgbClr val="0000FF"/>
                </a:solidFill>
                <a:latin typeface="Consolas" pitchFamily="49" charset="0"/>
                <a:ea typeface="仿宋" pitchFamily="49" charset="-122"/>
                <a:cs typeface="Consolas" pitchFamily="49" charset="0"/>
              </a:rPr>
              <a:t>的一条入边</a:t>
            </a:r>
            <a:r>
              <a:rPr lang="zh-CN" altLang="en-US" sz="2200" dirty="0">
                <a:solidFill>
                  <a:srgbClr val="0000FF"/>
                </a:solidFill>
                <a:latin typeface="Consolas" pitchFamily="49" charset="0"/>
                <a:ea typeface="仿宋" pitchFamily="49" charset="-122"/>
                <a:cs typeface="Consolas" pitchFamily="49" charset="0"/>
              </a:rPr>
              <a:t>。</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和</a:t>
            </a:r>
            <a:r>
              <a:rPr lang="en-US" altLang="zh-CN" sz="2200" i="1" dirty="0">
                <a:solidFill>
                  <a:srgbClr val="0000FF"/>
                </a:solidFill>
                <a:latin typeface="Consolas" pitchFamily="49" charset="0"/>
                <a:ea typeface="仿宋" pitchFamily="49" charset="-122"/>
                <a:cs typeface="Consolas" pitchFamily="49" charset="0"/>
              </a:rPr>
              <a:t>j</a:t>
            </a:r>
            <a:r>
              <a:rPr lang="zh-CN" altLang="zh-CN" sz="2200" dirty="0">
                <a:solidFill>
                  <a:srgbClr val="0000FF"/>
                </a:solidFill>
                <a:latin typeface="Consolas" pitchFamily="49" charset="0"/>
                <a:ea typeface="仿宋" pitchFamily="49" charset="-122"/>
                <a:cs typeface="Consolas" pitchFamily="49" charset="0"/>
              </a:rPr>
              <a:t>分别为此边的起始端点（简称为</a:t>
            </a:r>
            <a:r>
              <a:rPr lang="zh-CN" altLang="zh-CN" sz="2200" dirty="0">
                <a:solidFill>
                  <a:srgbClr val="FF0000"/>
                </a:solidFill>
                <a:latin typeface="Consolas" pitchFamily="49" charset="0"/>
                <a:ea typeface="仿宋" pitchFamily="49" charset="-122"/>
                <a:cs typeface="Consolas" pitchFamily="49" charset="0"/>
              </a:rPr>
              <a:t>起点</a:t>
            </a:r>
            <a:r>
              <a:rPr lang="zh-CN" altLang="zh-CN" sz="2200" dirty="0">
                <a:solidFill>
                  <a:srgbClr val="0000FF"/>
                </a:solidFill>
                <a:latin typeface="Consolas" pitchFamily="49" charset="0"/>
                <a:ea typeface="仿宋" pitchFamily="49" charset="-122"/>
                <a:cs typeface="Consolas" pitchFamily="49" charset="0"/>
              </a:rPr>
              <a:t>）和终止端点（简称</a:t>
            </a:r>
            <a:r>
              <a:rPr lang="zh-CN" altLang="zh-CN" sz="2200" dirty="0">
                <a:solidFill>
                  <a:srgbClr val="FF0000"/>
                </a:solidFill>
                <a:latin typeface="Consolas" pitchFamily="49" charset="0"/>
                <a:ea typeface="仿宋" pitchFamily="49" charset="-122"/>
                <a:cs typeface="Consolas" pitchFamily="49" charset="0"/>
              </a:rPr>
              <a:t>终点</a:t>
            </a:r>
            <a:r>
              <a:rPr lang="zh-CN" altLang="zh-CN" sz="2200" dirty="0">
                <a:solidFill>
                  <a:srgbClr val="0000FF"/>
                </a:solidFill>
                <a:latin typeface="Consolas" pitchFamily="49" charset="0"/>
                <a:ea typeface="仿宋" pitchFamily="49" charset="-122"/>
                <a:cs typeface="Consolas" pitchFamily="49" charset="0"/>
              </a:rPr>
              <a:t>）</a:t>
            </a:r>
            <a:r>
              <a:rPr lang="zh-CN" altLang="en-US" sz="2200" dirty="0">
                <a:solidFill>
                  <a:srgbClr val="0000FF"/>
                </a:solidFill>
                <a:latin typeface="Consolas" pitchFamily="49" charset="0"/>
                <a:ea typeface="仿宋" pitchFamily="49" charset="-122"/>
                <a:cs typeface="Consolas" pitchFamily="49" charset="0"/>
              </a:rPr>
              <a:t>。</a:t>
            </a:r>
            <a:r>
              <a:rPr lang="zh-CN" altLang="zh-CN" sz="2200" dirty="0">
                <a:solidFill>
                  <a:srgbClr val="0000FF"/>
                </a:solidFill>
                <a:latin typeface="Consolas" pitchFamily="49" charset="0"/>
                <a:ea typeface="仿宋" pitchFamily="49" charset="-122"/>
                <a:cs typeface="Consolas" pitchFamily="49" charset="0"/>
              </a:rPr>
              <a:t>并称顶点</a:t>
            </a:r>
            <a:r>
              <a:rPr lang="en-US" altLang="zh-CN" sz="2200" i="1" dirty="0">
                <a:solidFill>
                  <a:srgbClr val="0000FF"/>
                </a:solidFill>
                <a:latin typeface="Consolas" pitchFamily="49" charset="0"/>
                <a:ea typeface="仿宋" pitchFamily="49" charset="-122"/>
                <a:cs typeface="Consolas" pitchFamily="49" charset="0"/>
              </a:rPr>
              <a:t>j</a:t>
            </a:r>
            <a:r>
              <a:rPr lang="zh-CN" altLang="zh-CN" sz="2200" dirty="0">
                <a:solidFill>
                  <a:srgbClr val="0000FF"/>
                </a:solidFill>
                <a:latin typeface="Consolas" pitchFamily="49" charset="0"/>
                <a:ea typeface="仿宋" pitchFamily="49" charset="-122"/>
                <a:cs typeface="Consolas" pitchFamily="49" charset="0"/>
              </a:rPr>
              <a:t>是</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的</a:t>
            </a:r>
            <a:r>
              <a:rPr lang="zh-CN" altLang="zh-CN" sz="2200" dirty="0">
                <a:solidFill>
                  <a:srgbClr val="FF0000"/>
                </a:solidFill>
                <a:latin typeface="Consolas" pitchFamily="49" charset="0"/>
                <a:ea typeface="仿宋" pitchFamily="49" charset="-122"/>
                <a:cs typeface="Consolas" pitchFamily="49" charset="0"/>
              </a:rPr>
              <a:t>出边邻接点</a:t>
            </a:r>
            <a:r>
              <a:rPr lang="zh-CN" altLang="zh-CN" sz="2200" dirty="0">
                <a:solidFill>
                  <a:srgbClr val="0000FF"/>
                </a:solidFill>
                <a:latin typeface="Consolas" pitchFamily="49" charset="0"/>
                <a:ea typeface="仿宋" pitchFamily="49" charset="-122"/>
                <a:cs typeface="Consolas" pitchFamily="49" charset="0"/>
              </a:rPr>
              <a:t>，顶点</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是</a:t>
            </a:r>
            <a:r>
              <a:rPr lang="en-US" altLang="zh-CN" sz="2200" i="1" dirty="0">
                <a:solidFill>
                  <a:srgbClr val="0000FF"/>
                </a:solidFill>
                <a:latin typeface="Consolas" pitchFamily="49" charset="0"/>
                <a:ea typeface="仿宋" pitchFamily="49" charset="-122"/>
                <a:cs typeface="Consolas" pitchFamily="49" charset="0"/>
              </a:rPr>
              <a:t>j</a:t>
            </a:r>
            <a:r>
              <a:rPr lang="zh-CN" altLang="zh-CN" sz="2200" dirty="0">
                <a:solidFill>
                  <a:srgbClr val="0000FF"/>
                </a:solidFill>
                <a:latin typeface="Consolas" pitchFamily="49" charset="0"/>
                <a:ea typeface="仿宋" pitchFamily="49" charset="-122"/>
                <a:cs typeface="Consolas" pitchFamily="49" charset="0"/>
              </a:rPr>
              <a:t>的</a:t>
            </a:r>
            <a:r>
              <a:rPr lang="zh-CN" altLang="zh-CN" sz="2200" dirty="0">
                <a:solidFill>
                  <a:srgbClr val="FF0000"/>
                </a:solidFill>
                <a:latin typeface="Consolas" pitchFamily="49" charset="0"/>
                <a:ea typeface="仿宋" pitchFamily="49" charset="-122"/>
                <a:cs typeface="Consolas" pitchFamily="49" charset="0"/>
              </a:rPr>
              <a:t>入边邻接点</a:t>
            </a:r>
            <a:r>
              <a:rPr lang="zh-CN" altLang="zh-CN" sz="2200" dirty="0">
                <a:solidFill>
                  <a:srgbClr val="0000FF"/>
                </a:solidFill>
                <a:latin typeface="Consolas" pitchFamily="49" charset="0"/>
                <a:ea typeface="仿宋" pitchFamily="49" charset="-122"/>
                <a:cs typeface="Consolas" pitchFamily="49" charset="0"/>
              </a:rPr>
              <a:t>。</a:t>
            </a:r>
          </a:p>
        </p:txBody>
      </p:sp>
      <p:sp>
        <p:nvSpPr>
          <p:cNvPr id="22" name="TextBox 21"/>
          <p:cNvSpPr txBox="1"/>
          <p:nvPr/>
        </p:nvSpPr>
        <p:spPr>
          <a:xfrm>
            <a:off x="107504" y="116632"/>
            <a:ext cx="3500462"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z="2800">
                <a:latin typeface="Consolas" pitchFamily="49" charset="0"/>
                <a:ea typeface="微软雅黑" pitchFamily="34" charset="-122"/>
                <a:cs typeface="Consolas" pitchFamily="49" charset="0"/>
              </a:rPr>
              <a:t>8.1.2 </a:t>
            </a:r>
            <a:r>
              <a:rPr lang="zh-CN" altLang="zh-CN" sz="2800">
                <a:latin typeface="Consolas" pitchFamily="49" charset="0"/>
                <a:ea typeface="微软雅黑" pitchFamily="34" charset="-122"/>
                <a:cs typeface="Consolas" pitchFamily="49" charset="0"/>
              </a:rPr>
              <a:t>图的基本术语</a:t>
            </a:r>
            <a:endParaRPr lang="zh-CN" altLang="zh-CN" sz="280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grpSp>
        <p:nvGrpSpPr>
          <p:cNvPr id="4" name="组合 3">
            <a:extLst>
              <a:ext uri="{FF2B5EF4-FFF2-40B4-BE49-F238E27FC236}">
                <a16:creationId xmlns:a16="http://schemas.microsoft.com/office/drawing/2014/main" id="{C55DA3D6-31AB-45A7-ACD1-6538A7E0EE4E}"/>
              </a:ext>
            </a:extLst>
          </p:cNvPr>
          <p:cNvGrpSpPr/>
          <p:nvPr/>
        </p:nvGrpSpPr>
        <p:grpSpPr>
          <a:xfrm>
            <a:off x="2164726" y="4676651"/>
            <a:ext cx="1952115" cy="2119328"/>
            <a:chOff x="2051720" y="4460924"/>
            <a:chExt cx="1952115" cy="2119328"/>
          </a:xfrm>
        </p:grpSpPr>
        <p:sp>
          <p:nvSpPr>
            <p:cNvPr id="5" name="Freeform 20">
              <a:extLst>
                <a:ext uri="{FF2B5EF4-FFF2-40B4-BE49-F238E27FC236}">
                  <a16:creationId xmlns:a16="http://schemas.microsoft.com/office/drawing/2014/main" id="{85CD6E75-B5F7-4ECC-8E14-F5BD79DD14B1}"/>
                </a:ext>
              </a:extLst>
            </p:cNvPr>
            <p:cNvSpPr>
              <a:spLocks/>
            </p:cNvSpPr>
            <p:nvPr/>
          </p:nvSpPr>
          <p:spPr bwMode="auto">
            <a:xfrm>
              <a:off x="2328206" y="5361271"/>
              <a:ext cx="531538" cy="468316"/>
            </a:xfrm>
            <a:custGeom>
              <a:avLst/>
              <a:gdLst/>
              <a:ahLst/>
              <a:cxnLst>
                <a:cxn ang="0">
                  <a:pos x="0" y="0"/>
                </a:cxn>
                <a:cxn ang="0">
                  <a:pos x="495" y="412"/>
                </a:cxn>
              </a:cxnLst>
              <a:rect l="0" t="0" r="r" b="b"/>
              <a:pathLst>
                <a:path w="495" h="412">
                  <a:moveTo>
                    <a:pt x="0" y="0"/>
                  </a:moveTo>
                  <a:lnTo>
                    <a:pt x="495" y="41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6" name="Freeform 19">
              <a:extLst>
                <a:ext uri="{FF2B5EF4-FFF2-40B4-BE49-F238E27FC236}">
                  <a16:creationId xmlns:a16="http://schemas.microsoft.com/office/drawing/2014/main" id="{383680D4-73BA-4B97-BD41-C0ABF8AF002F}"/>
                </a:ext>
              </a:extLst>
            </p:cNvPr>
            <p:cNvSpPr>
              <a:spLocks/>
            </p:cNvSpPr>
            <p:nvPr/>
          </p:nvSpPr>
          <p:spPr bwMode="auto">
            <a:xfrm>
              <a:off x="3133013" y="5345395"/>
              <a:ext cx="514392" cy="485325"/>
            </a:xfrm>
            <a:custGeom>
              <a:avLst/>
              <a:gdLst/>
              <a:ahLst/>
              <a:cxnLst>
                <a:cxn ang="0">
                  <a:pos x="0" y="428"/>
                </a:cxn>
                <a:cxn ang="0">
                  <a:pos x="480" y="0"/>
                </a:cxn>
              </a:cxnLst>
              <a:rect l="0" t="0" r="r" b="b"/>
              <a:pathLst>
                <a:path w="480" h="428">
                  <a:moveTo>
                    <a:pt x="0" y="428"/>
                  </a:moveTo>
                  <a:lnTo>
                    <a:pt x="480" y="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7" name="Freeform 18">
              <a:extLst>
                <a:ext uri="{FF2B5EF4-FFF2-40B4-BE49-F238E27FC236}">
                  <a16:creationId xmlns:a16="http://schemas.microsoft.com/office/drawing/2014/main" id="{75A8F10C-5ABE-4E9B-A155-B770697D7EB6}"/>
                </a:ext>
              </a:extLst>
            </p:cNvPr>
            <p:cNvSpPr>
              <a:spLocks/>
            </p:cNvSpPr>
            <p:nvPr/>
          </p:nvSpPr>
          <p:spPr bwMode="auto">
            <a:xfrm>
              <a:off x="3124440" y="4685444"/>
              <a:ext cx="554042" cy="442235"/>
            </a:xfrm>
            <a:custGeom>
              <a:avLst/>
              <a:gdLst/>
              <a:ahLst/>
              <a:cxnLst>
                <a:cxn ang="0">
                  <a:pos x="0" y="0"/>
                </a:cxn>
                <a:cxn ang="0">
                  <a:pos x="517" y="390"/>
                </a:cxn>
              </a:cxnLst>
              <a:rect l="0" t="0" r="r" b="b"/>
              <a:pathLst>
                <a:path w="517" h="390">
                  <a:moveTo>
                    <a:pt x="0" y="0"/>
                  </a:moveTo>
                  <a:lnTo>
                    <a:pt x="517"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8" name="Freeform 17">
              <a:extLst>
                <a:ext uri="{FF2B5EF4-FFF2-40B4-BE49-F238E27FC236}">
                  <a16:creationId xmlns:a16="http://schemas.microsoft.com/office/drawing/2014/main" id="{2D388804-099E-4358-8938-143D49218DA6}"/>
                </a:ext>
              </a:extLst>
            </p:cNvPr>
            <p:cNvSpPr>
              <a:spLocks/>
            </p:cNvSpPr>
            <p:nvPr/>
          </p:nvSpPr>
          <p:spPr bwMode="auto">
            <a:xfrm>
              <a:off x="2279981" y="4688846"/>
              <a:ext cx="603338" cy="493262"/>
            </a:xfrm>
            <a:custGeom>
              <a:avLst/>
              <a:gdLst/>
              <a:ahLst/>
              <a:cxnLst>
                <a:cxn ang="0">
                  <a:pos x="562" y="0"/>
                </a:cxn>
                <a:cxn ang="0">
                  <a:pos x="0" y="435"/>
                </a:cxn>
              </a:cxnLst>
              <a:rect l="0" t="0" r="r" b="b"/>
              <a:pathLst>
                <a:path w="562" h="435">
                  <a:moveTo>
                    <a:pt x="562" y="0"/>
                  </a:moveTo>
                  <a:lnTo>
                    <a:pt x="0" y="43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9" name="Line 16">
              <a:extLst>
                <a:ext uri="{FF2B5EF4-FFF2-40B4-BE49-F238E27FC236}">
                  <a16:creationId xmlns:a16="http://schemas.microsoft.com/office/drawing/2014/main" id="{15496CBA-B047-4602-9131-2570A6A84C8F}"/>
                </a:ext>
              </a:extLst>
            </p:cNvPr>
            <p:cNvSpPr>
              <a:spLocks noChangeShapeType="1"/>
            </p:cNvSpPr>
            <p:nvPr/>
          </p:nvSpPr>
          <p:spPr bwMode="auto">
            <a:xfrm>
              <a:off x="2253190" y="5233136"/>
              <a:ext cx="1543174" cy="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0" name="Line 15">
              <a:extLst>
                <a:ext uri="{FF2B5EF4-FFF2-40B4-BE49-F238E27FC236}">
                  <a16:creationId xmlns:a16="http://schemas.microsoft.com/office/drawing/2014/main" id="{ABF984F0-6D41-4CC0-A78C-26005999C0E7}"/>
                </a:ext>
              </a:extLst>
            </p:cNvPr>
            <p:cNvSpPr>
              <a:spLocks noChangeShapeType="1"/>
            </p:cNvSpPr>
            <p:nvPr/>
          </p:nvSpPr>
          <p:spPr bwMode="auto">
            <a:xfrm>
              <a:off x="2986198" y="4811311"/>
              <a:ext cx="1071" cy="1061364"/>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1" name="Oval 14">
              <a:extLst>
                <a:ext uri="{FF2B5EF4-FFF2-40B4-BE49-F238E27FC236}">
                  <a16:creationId xmlns:a16="http://schemas.microsoft.com/office/drawing/2014/main" id="{56A5FE35-A29A-4548-B29D-6459ED3EDB2A}"/>
                </a:ext>
              </a:extLst>
            </p:cNvPr>
            <p:cNvSpPr>
              <a:spLocks noChangeArrowheads="1"/>
            </p:cNvSpPr>
            <p:nvPr/>
          </p:nvSpPr>
          <p:spPr bwMode="auto">
            <a:xfrm>
              <a:off x="2831880" y="4460924"/>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2" name="Oval 13">
              <a:extLst>
                <a:ext uri="{FF2B5EF4-FFF2-40B4-BE49-F238E27FC236}">
                  <a16:creationId xmlns:a16="http://schemas.microsoft.com/office/drawing/2014/main" id="{79A37045-7E06-41F8-900D-AA2F787E60A7}"/>
                </a:ext>
              </a:extLst>
            </p:cNvPr>
            <p:cNvSpPr>
              <a:spLocks noChangeArrowheads="1"/>
            </p:cNvSpPr>
            <p:nvPr/>
          </p:nvSpPr>
          <p:spPr bwMode="auto">
            <a:xfrm>
              <a:off x="2831880" y="5056241"/>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3" name="Oval 12">
              <a:extLst>
                <a:ext uri="{FF2B5EF4-FFF2-40B4-BE49-F238E27FC236}">
                  <a16:creationId xmlns:a16="http://schemas.microsoft.com/office/drawing/2014/main" id="{BAE30FE0-21D1-48E9-B295-0738A99C1C5C}"/>
                </a:ext>
              </a:extLst>
            </p:cNvPr>
            <p:cNvSpPr>
              <a:spLocks noChangeArrowheads="1"/>
            </p:cNvSpPr>
            <p:nvPr/>
          </p:nvSpPr>
          <p:spPr bwMode="auto">
            <a:xfrm>
              <a:off x="3603467" y="5056241"/>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4" name="Oval 11">
              <a:extLst>
                <a:ext uri="{FF2B5EF4-FFF2-40B4-BE49-F238E27FC236}">
                  <a16:creationId xmlns:a16="http://schemas.microsoft.com/office/drawing/2014/main" id="{A88C9BAC-95B4-4856-8E10-EB737C12BE09}"/>
                </a:ext>
              </a:extLst>
            </p:cNvPr>
            <p:cNvSpPr>
              <a:spLocks noChangeArrowheads="1"/>
            </p:cNvSpPr>
            <p:nvPr/>
          </p:nvSpPr>
          <p:spPr bwMode="auto">
            <a:xfrm>
              <a:off x="2060294" y="5056241"/>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5" name="Oval 10">
              <a:extLst>
                <a:ext uri="{FF2B5EF4-FFF2-40B4-BE49-F238E27FC236}">
                  <a16:creationId xmlns:a16="http://schemas.microsoft.com/office/drawing/2014/main" id="{B96376C2-BE98-40FF-8681-4FBBE79C9113}"/>
                </a:ext>
              </a:extLst>
            </p:cNvPr>
            <p:cNvSpPr>
              <a:spLocks noChangeArrowheads="1"/>
            </p:cNvSpPr>
            <p:nvPr/>
          </p:nvSpPr>
          <p:spPr bwMode="auto">
            <a:xfrm>
              <a:off x="2830808" y="5712790"/>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6" name="Text Box 3">
              <a:extLst>
                <a:ext uri="{FF2B5EF4-FFF2-40B4-BE49-F238E27FC236}">
                  <a16:creationId xmlns:a16="http://schemas.microsoft.com/office/drawing/2014/main" id="{EBE5C1B4-B0EB-4176-A849-3F8A3489F711}"/>
                </a:ext>
              </a:extLst>
            </p:cNvPr>
            <p:cNvSpPr txBox="1">
              <a:spLocks noChangeArrowheads="1"/>
            </p:cNvSpPr>
            <p:nvPr/>
          </p:nvSpPr>
          <p:spPr bwMode="auto">
            <a:xfrm>
              <a:off x="2051720" y="6226464"/>
              <a:ext cx="1952115" cy="35378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）一个无向图</a:t>
              </a:r>
            </a:p>
          </p:txBody>
        </p:sp>
      </p:grpSp>
      <p:grpSp>
        <p:nvGrpSpPr>
          <p:cNvPr id="17" name="组合 16">
            <a:extLst>
              <a:ext uri="{FF2B5EF4-FFF2-40B4-BE49-F238E27FC236}">
                <a16:creationId xmlns:a16="http://schemas.microsoft.com/office/drawing/2014/main" id="{9E0175A2-96AB-430B-8C79-178DE3F16D32}"/>
              </a:ext>
            </a:extLst>
          </p:cNvPr>
          <p:cNvGrpSpPr/>
          <p:nvPr/>
        </p:nvGrpSpPr>
        <p:grpSpPr>
          <a:xfrm>
            <a:off x="5292080" y="4602112"/>
            <a:ext cx="1843237" cy="2143140"/>
            <a:chOff x="5066267" y="4437112"/>
            <a:chExt cx="1843237" cy="2143140"/>
          </a:xfrm>
        </p:grpSpPr>
        <p:sp>
          <p:nvSpPr>
            <p:cNvPr id="18" name="Line 27">
              <a:extLst>
                <a:ext uri="{FF2B5EF4-FFF2-40B4-BE49-F238E27FC236}">
                  <a16:creationId xmlns:a16="http://schemas.microsoft.com/office/drawing/2014/main" id="{69EE47D2-20FE-456F-8722-0625C025A3E0}"/>
                </a:ext>
              </a:extLst>
            </p:cNvPr>
            <p:cNvSpPr>
              <a:spLocks noChangeShapeType="1"/>
            </p:cNvSpPr>
            <p:nvPr/>
          </p:nvSpPr>
          <p:spPr bwMode="auto">
            <a:xfrm>
              <a:off x="5936445" y="4652560"/>
              <a:ext cx="11788" cy="393477"/>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9" name="Line 26">
              <a:extLst>
                <a:ext uri="{FF2B5EF4-FFF2-40B4-BE49-F238E27FC236}">
                  <a16:creationId xmlns:a16="http://schemas.microsoft.com/office/drawing/2014/main" id="{03EB6358-96CC-437F-85D3-9B7F91E1645D}"/>
                </a:ext>
              </a:extLst>
            </p:cNvPr>
            <p:cNvSpPr>
              <a:spLocks noChangeShapeType="1"/>
            </p:cNvSpPr>
            <p:nvPr/>
          </p:nvSpPr>
          <p:spPr bwMode="auto">
            <a:xfrm flipV="1">
              <a:off x="5953591" y="5393021"/>
              <a:ext cx="1071" cy="35265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0" name="Freeform 25">
              <a:extLst>
                <a:ext uri="{FF2B5EF4-FFF2-40B4-BE49-F238E27FC236}">
                  <a16:creationId xmlns:a16="http://schemas.microsoft.com/office/drawing/2014/main" id="{E07CC66F-DE3F-436A-88B8-357007227BBB}"/>
                </a:ext>
              </a:extLst>
            </p:cNvPr>
            <p:cNvSpPr>
              <a:spLocks/>
            </p:cNvSpPr>
            <p:nvPr/>
          </p:nvSpPr>
          <p:spPr bwMode="auto">
            <a:xfrm>
              <a:off x="6104694" y="5243340"/>
              <a:ext cx="465095" cy="1134"/>
            </a:xfrm>
            <a:custGeom>
              <a:avLst/>
              <a:gdLst/>
              <a:ahLst/>
              <a:cxnLst>
                <a:cxn ang="0">
                  <a:pos x="434" y="0"/>
                </a:cxn>
                <a:cxn ang="0">
                  <a:pos x="0" y="22"/>
                </a:cxn>
              </a:cxnLst>
              <a:rect l="0" t="0" r="r" b="b"/>
              <a:pathLst>
                <a:path w="434" h="22">
                  <a:moveTo>
                    <a:pt x="434" y="0"/>
                  </a:moveTo>
                  <a:lnTo>
                    <a:pt x="0" y="2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1" name="Line 24">
              <a:extLst>
                <a:ext uri="{FF2B5EF4-FFF2-40B4-BE49-F238E27FC236}">
                  <a16:creationId xmlns:a16="http://schemas.microsoft.com/office/drawing/2014/main" id="{6AC7AA6A-B960-4023-915F-6567067E27BE}"/>
                </a:ext>
              </a:extLst>
            </p:cNvPr>
            <p:cNvSpPr>
              <a:spLocks noChangeShapeType="1"/>
            </p:cNvSpPr>
            <p:nvPr/>
          </p:nvSpPr>
          <p:spPr bwMode="auto">
            <a:xfrm>
              <a:off x="5398478" y="5246742"/>
              <a:ext cx="384722" cy="113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3" name="Freeform 23">
              <a:extLst>
                <a:ext uri="{FF2B5EF4-FFF2-40B4-BE49-F238E27FC236}">
                  <a16:creationId xmlns:a16="http://schemas.microsoft.com/office/drawing/2014/main" id="{2B9F26FE-C24E-4CCF-B334-DD3455B29FAD}"/>
                </a:ext>
              </a:extLst>
            </p:cNvPr>
            <p:cNvSpPr>
              <a:spLocks/>
            </p:cNvSpPr>
            <p:nvPr/>
          </p:nvSpPr>
          <p:spPr bwMode="auto">
            <a:xfrm>
              <a:off x="5313818" y="5348797"/>
              <a:ext cx="503675" cy="446771"/>
            </a:xfrm>
            <a:custGeom>
              <a:avLst/>
              <a:gdLst/>
              <a:ahLst/>
              <a:cxnLst>
                <a:cxn ang="0">
                  <a:pos x="0" y="0"/>
                </a:cxn>
                <a:cxn ang="0">
                  <a:pos x="470" y="394"/>
                </a:cxn>
              </a:cxnLst>
              <a:rect l="0" t="0" r="r" b="b"/>
              <a:pathLst>
                <a:path w="470" h="394">
                  <a:moveTo>
                    <a:pt x="0" y="0"/>
                  </a:moveTo>
                  <a:lnTo>
                    <a:pt x="470" y="394"/>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4" name="Freeform 22">
              <a:extLst>
                <a:ext uri="{FF2B5EF4-FFF2-40B4-BE49-F238E27FC236}">
                  <a16:creationId xmlns:a16="http://schemas.microsoft.com/office/drawing/2014/main" id="{B843932B-D03B-4DEB-A9BD-DAF485789441}"/>
                </a:ext>
              </a:extLst>
            </p:cNvPr>
            <p:cNvSpPr>
              <a:spLocks/>
            </p:cNvSpPr>
            <p:nvPr/>
          </p:nvSpPr>
          <p:spPr bwMode="auto">
            <a:xfrm>
              <a:off x="6068258" y="5349931"/>
              <a:ext cx="571189" cy="455843"/>
            </a:xfrm>
            <a:custGeom>
              <a:avLst/>
              <a:gdLst/>
              <a:ahLst/>
              <a:cxnLst>
                <a:cxn ang="0">
                  <a:pos x="0" y="402"/>
                </a:cxn>
                <a:cxn ang="0">
                  <a:pos x="533" y="0"/>
                </a:cxn>
              </a:cxnLst>
              <a:rect l="0" t="0" r="r" b="b"/>
              <a:pathLst>
                <a:path w="533" h="402">
                  <a:moveTo>
                    <a:pt x="0" y="402"/>
                  </a:moveTo>
                  <a:lnTo>
                    <a:pt x="533"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5" name="Freeform 21">
              <a:extLst>
                <a:ext uri="{FF2B5EF4-FFF2-40B4-BE49-F238E27FC236}">
                  <a16:creationId xmlns:a16="http://schemas.microsoft.com/office/drawing/2014/main" id="{5128F5C4-D362-453F-9BC0-64B0DA4A6FE1}"/>
                </a:ext>
              </a:extLst>
            </p:cNvPr>
            <p:cNvSpPr>
              <a:spLocks/>
            </p:cNvSpPr>
            <p:nvPr/>
          </p:nvSpPr>
          <p:spPr bwMode="auto">
            <a:xfrm>
              <a:off x="6114339" y="4671836"/>
              <a:ext cx="498316" cy="400279"/>
            </a:xfrm>
            <a:custGeom>
              <a:avLst/>
              <a:gdLst/>
              <a:ahLst/>
              <a:cxnLst>
                <a:cxn ang="0">
                  <a:pos x="465" y="353"/>
                </a:cxn>
                <a:cxn ang="0">
                  <a:pos x="0" y="0"/>
                </a:cxn>
              </a:cxnLst>
              <a:rect l="0" t="0" r="r" b="b"/>
              <a:pathLst>
                <a:path w="465" h="353">
                  <a:moveTo>
                    <a:pt x="465" y="353"/>
                  </a:moveTo>
                  <a:lnTo>
                    <a:pt x="0"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6" name="Freeform 9">
              <a:extLst>
                <a:ext uri="{FF2B5EF4-FFF2-40B4-BE49-F238E27FC236}">
                  <a16:creationId xmlns:a16="http://schemas.microsoft.com/office/drawing/2014/main" id="{510F96B3-AE23-4F94-A05F-AB908890C39F}"/>
                </a:ext>
              </a:extLst>
            </p:cNvPr>
            <p:cNvSpPr>
              <a:spLocks/>
            </p:cNvSpPr>
            <p:nvPr/>
          </p:nvSpPr>
          <p:spPr bwMode="auto">
            <a:xfrm>
              <a:off x="5312746" y="4688846"/>
              <a:ext cx="521893" cy="419557"/>
            </a:xfrm>
            <a:custGeom>
              <a:avLst/>
              <a:gdLst/>
              <a:ahLst/>
              <a:cxnLst>
                <a:cxn ang="0">
                  <a:pos x="487" y="0"/>
                </a:cxn>
                <a:cxn ang="0">
                  <a:pos x="0" y="369"/>
                </a:cxn>
              </a:cxnLst>
              <a:rect l="0" t="0" r="r" b="b"/>
              <a:pathLst>
                <a:path w="487" h="369">
                  <a:moveTo>
                    <a:pt x="487" y="0"/>
                  </a:moveTo>
                  <a:lnTo>
                    <a:pt x="0" y="369"/>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 name="Oval 8">
              <a:extLst>
                <a:ext uri="{FF2B5EF4-FFF2-40B4-BE49-F238E27FC236}">
                  <a16:creationId xmlns:a16="http://schemas.microsoft.com/office/drawing/2014/main" id="{A02B1704-49A5-41AF-89C3-24570DA49BC2}"/>
                </a:ext>
              </a:extLst>
            </p:cNvPr>
            <p:cNvSpPr>
              <a:spLocks noChangeArrowheads="1"/>
            </p:cNvSpPr>
            <p:nvPr/>
          </p:nvSpPr>
          <p:spPr bwMode="auto">
            <a:xfrm>
              <a:off x="5799275" y="4437112"/>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8" name="Oval 7">
              <a:extLst>
                <a:ext uri="{FF2B5EF4-FFF2-40B4-BE49-F238E27FC236}">
                  <a16:creationId xmlns:a16="http://schemas.microsoft.com/office/drawing/2014/main" id="{6D70B58A-A843-451D-A0BA-6DF9159B2C6C}"/>
                </a:ext>
              </a:extLst>
            </p:cNvPr>
            <p:cNvSpPr>
              <a:spLocks noChangeArrowheads="1"/>
            </p:cNvSpPr>
            <p:nvPr/>
          </p:nvSpPr>
          <p:spPr bwMode="auto">
            <a:xfrm>
              <a:off x="5799275" y="5053973"/>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29" name="Oval 6">
              <a:extLst>
                <a:ext uri="{FF2B5EF4-FFF2-40B4-BE49-F238E27FC236}">
                  <a16:creationId xmlns:a16="http://schemas.microsoft.com/office/drawing/2014/main" id="{67984CA7-281B-47B2-9FE0-A7C34B9B3580}"/>
                </a:ext>
              </a:extLst>
            </p:cNvPr>
            <p:cNvSpPr>
              <a:spLocks noChangeArrowheads="1"/>
            </p:cNvSpPr>
            <p:nvPr/>
          </p:nvSpPr>
          <p:spPr bwMode="auto">
            <a:xfrm>
              <a:off x="6571932" y="5053973"/>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30" name="Oval 5">
              <a:extLst>
                <a:ext uri="{FF2B5EF4-FFF2-40B4-BE49-F238E27FC236}">
                  <a16:creationId xmlns:a16="http://schemas.microsoft.com/office/drawing/2014/main" id="{B6FB9BC3-69D6-416B-BB2A-578E5F465B93}"/>
                </a:ext>
              </a:extLst>
            </p:cNvPr>
            <p:cNvSpPr>
              <a:spLocks noChangeArrowheads="1"/>
            </p:cNvSpPr>
            <p:nvPr/>
          </p:nvSpPr>
          <p:spPr bwMode="auto">
            <a:xfrm>
              <a:off x="5066267" y="5053973"/>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31" name="Oval 4">
              <a:extLst>
                <a:ext uri="{FF2B5EF4-FFF2-40B4-BE49-F238E27FC236}">
                  <a16:creationId xmlns:a16="http://schemas.microsoft.com/office/drawing/2014/main" id="{CB0A9243-0756-4643-AB7B-15F5A46C1CC0}"/>
                </a:ext>
              </a:extLst>
            </p:cNvPr>
            <p:cNvSpPr>
              <a:spLocks noChangeArrowheads="1"/>
            </p:cNvSpPr>
            <p:nvPr/>
          </p:nvSpPr>
          <p:spPr bwMode="auto">
            <a:xfrm>
              <a:off x="5798203" y="5710522"/>
              <a:ext cx="304348"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32" name="Text Box 2">
              <a:extLst>
                <a:ext uri="{FF2B5EF4-FFF2-40B4-BE49-F238E27FC236}">
                  <a16:creationId xmlns:a16="http://schemas.microsoft.com/office/drawing/2014/main" id="{FB8F87A8-B061-4CC8-BCC6-C20BD7877259}"/>
                </a:ext>
              </a:extLst>
            </p:cNvPr>
            <p:cNvSpPr txBox="1">
              <a:spLocks noChangeArrowheads="1"/>
            </p:cNvSpPr>
            <p:nvPr/>
          </p:nvSpPr>
          <p:spPr bwMode="auto">
            <a:xfrm>
              <a:off x="5142569" y="6226464"/>
              <a:ext cx="1766935" cy="35378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b</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）一个有向图</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2" y="138965"/>
            <a:ext cx="3643338"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2. </a:t>
            </a:r>
            <a:r>
              <a:rPr lang="zh-CN" altLang="en-US" sz="2000">
                <a:latin typeface="Consolas" pitchFamily="49" charset="0"/>
                <a:ea typeface="微软雅黑" pitchFamily="34" charset="-122"/>
                <a:cs typeface="Consolas" pitchFamily="49" charset="0"/>
              </a:rPr>
              <a:t>广</a:t>
            </a:r>
            <a:r>
              <a:rPr lang="zh-CN" altLang="zh-CN" sz="2000">
                <a:latin typeface="Consolas" pitchFamily="49" charset="0"/>
                <a:ea typeface="微软雅黑" pitchFamily="34" charset="-122"/>
                <a:cs typeface="Consolas" pitchFamily="49" charset="0"/>
              </a:rPr>
              <a:t>度优先遍历算法的应用</a:t>
            </a:r>
            <a:endParaRPr lang="zh-CN" altLang="zh-CN" sz="2000">
              <a:solidFill>
                <a:schemeClr val="bg1"/>
              </a:solidFill>
              <a:latin typeface="Consolas" pitchFamily="49" charset="0"/>
              <a:ea typeface="微软雅黑" pitchFamily="34" charset="-122"/>
              <a:cs typeface="Consolas" pitchFamily="49" charset="0"/>
            </a:endParaRPr>
          </a:p>
        </p:txBody>
      </p:sp>
      <p:grpSp>
        <p:nvGrpSpPr>
          <p:cNvPr id="60" name="组合 59"/>
          <p:cNvGrpSpPr/>
          <p:nvPr/>
        </p:nvGrpSpPr>
        <p:grpSpPr>
          <a:xfrm>
            <a:off x="1071538" y="1500174"/>
            <a:ext cx="1928826" cy="1830042"/>
            <a:chOff x="1000100" y="1884710"/>
            <a:chExt cx="1702946" cy="1681624"/>
          </a:xfrm>
        </p:grpSpPr>
        <p:sp>
          <p:nvSpPr>
            <p:cNvPr id="7" name="Oval 55"/>
            <p:cNvSpPr>
              <a:spLocks noChangeArrowheads="1"/>
            </p:cNvSpPr>
            <p:nvPr/>
          </p:nvSpPr>
          <p:spPr bwMode="auto">
            <a:xfrm>
              <a:off x="1625921" y="1884710"/>
              <a:ext cx="292738" cy="3088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8" name="Oval 54"/>
            <p:cNvSpPr>
              <a:spLocks noChangeArrowheads="1"/>
            </p:cNvSpPr>
            <p:nvPr/>
          </p:nvSpPr>
          <p:spPr bwMode="auto">
            <a:xfrm>
              <a:off x="1625921" y="3257446"/>
              <a:ext cx="292738" cy="3088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9" name="Oval 53"/>
            <p:cNvSpPr>
              <a:spLocks noChangeArrowheads="1"/>
            </p:cNvSpPr>
            <p:nvPr/>
          </p:nvSpPr>
          <p:spPr bwMode="auto">
            <a:xfrm>
              <a:off x="1000100" y="2570624"/>
              <a:ext cx="292738" cy="308888"/>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0" name="Oval 52"/>
            <p:cNvSpPr>
              <a:spLocks noChangeArrowheads="1"/>
            </p:cNvSpPr>
            <p:nvPr/>
          </p:nvSpPr>
          <p:spPr bwMode="auto">
            <a:xfrm>
              <a:off x="1625921" y="2570624"/>
              <a:ext cx="292738" cy="3088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1" name="Oval 51"/>
            <p:cNvSpPr>
              <a:spLocks noChangeArrowheads="1"/>
            </p:cNvSpPr>
            <p:nvPr/>
          </p:nvSpPr>
          <p:spPr bwMode="auto">
            <a:xfrm>
              <a:off x="2410308" y="2570624"/>
              <a:ext cx="292738" cy="3088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2" name="AutoShape 50"/>
            <p:cNvSpPr>
              <a:spLocks noChangeShapeType="1"/>
            </p:cNvSpPr>
            <p:nvPr/>
          </p:nvSpPr>
          <p:spPr bwMode="auto">
            <a:xfrm flipV="1">
              <a:off x="1249677" y="2148174"/>
              <a:ext cx="419403" cy="46787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 name="AutoShape 49"/>
            <p:cNvSpPr>
              <a:spLocks noChangeShapeType="1"/>
            </p:cNvSpPr>
            <p:nvPr/>
          </p:nvSpPr>
          <p:spPr bwMode="auto">
            <a:xfrm>
              <a:off x="1292837" y="2725976"/>
              <a:ext cx="333083" cy="909"/>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4" name="Oval 48"/>
            <p:cNvSpPr>
              <a:spLocks noChangeArrowheads="1"/>
            </p:cNvSpPr>
            <p:nvPr/>
          </p:nvSpPr>
          <p:spPr bwMode="auto">
            <a:xfrm>
              <a:off x="2410308" y="1884710"/>
              <a:ext cx="292738" cy="3088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5" name="AutoShape 47"/>
            <p:cNvSpPr>
              <a:spLocks noChangeShapeType="1"/>
            </p:cNvSpPr>
            <p:nvPr/>
          </p:nvSpPr>
          <p:spPr bwMode="auto">
            <a:xfrm>
              <a:off x="1918659" y="2040062"/>
              <a:ext cx="491649" cy="909"/>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 name="AutoShape 46"/>
            <p:cNvSpPr>
              <a:spLocks noChangeShapeType="1"/>
            </p:cNvSpPr>
            <p:nvPr/>
          </p:nvSpPr>
          <p:spPr bwMode="auto">
            <a:xfrm flipV="1">
              <a:off x="1875499" y="2148174"/>
              <a:ext cx="577969" cy="46787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7" name="AutoShape 45"/>
            <p:cNvSpPr>
              <a:spLocks noChangeShapeType="1"/>
            </p:cNvSpPr>
            <p:nvPr/>
          </p:nvSpPr>
          <p:spPr bwMode="auto">
            <a:xfrm>
              <a:off x="1772290" y="2879512"/>
              <a:ext cx="938" cy="377934"/>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8" name="AutoShape 44"/>
            <p:cNvSpPr>
              <a:spLocks noChangeShapeType="1"/>
            </p:cNvSpPr>
            <p:nvPr/>
          </p:nvSpPr>
          <p:spPr bwMode="auto">
            <a:xfrm>
              <a:off x="1918659" y="2725976"/>
              <a:ext cx="491649" cy="909"/>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9" name="AutoShape 43"/>
            <p:cNvSpPr>
              <a:spLocks noChangeShapeType="1"/>
            </p:cNvSpPr>
            <p:nvPr/>
          </p:nvSpPr>
          <p:spPr bwMode="auto">
            <a:xfrm flipV="1">
              <a:off x="1875499" y="2834088"/>
              <a:ext cx="577969" cy="468784"/>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grpSp>
      <p:grpSp>
        <p:nvGrpSpPr>
          <p:cNvPr id="75" name="组合 71"/>
          <p:cNvGrpSpPr/>
          <p:nvPr/>
        </p:nvGrpSpPr>
        <p:grpSpPr>
          <a:xfrm>
            <a:off x="4071934" y="1285860"/>
            <a:ext cx="4357718" cy="2336559"/>
            <a:chOff x="1000100" y="2928934"/>
            <a:chExt cx="4357718" cy="2336559"/>
          </a:xfrm>
        </p:grpSpPr>
        <p:sp>
          <p:nvSpPr>
            <p:cNvPr id="76" name="TextBox 75"/>
            <p:cNvSpPr txBox="1"/>
            <p:nvPr/>
          </p:nvSpPr>
          <p:spPr>
            <a:xfrm>
              <a:off x="1214414" y="3326501"/>
              <a:ext cx="2214578" cy="1938992"/>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itchFamily="49" charset="0"/>
                  <a:ea typeface="仿宋" pitchFamily="49" charset="-122"/>
                  <a:cs typeface="Consolas" pitchFamily="49" charset="0"/>
                </a:rPr>
                <a:t>0 </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FF0000"/>
                  </a:solidFill>
                  <a:latin typeface="Consolas" pitchFamily="49" charset="0"/>
                  <a:ea typeface="仿宋" pitchFamily="49" charset="-122"/>
                  <a:cs typeface="Consolas" pitchFamily="49" charset="0"/>
                </a:rPr>
                <a:t>0</a:t>
              </a:r>
            </a:p>
            <a:p>
              <a:pPr algn="l">
                <a:lnSpc>
                  <a:spcPct val="100000"/>
                </a:lnSpc>
                <a:spcBef>
                  <a:spcPts val="0"/>
                </a:spcBef>
              </a:pPr>
              <a:r>
                <a:rPr lang="en-US" altLang="zh-CN" sz="2000">
                  <a:solidFill>
                    <a:srgbClr val="0000FF"/>
                  </a:solidFill>
                  <a:latin typeface="Consolas" pitchFamily="49" charset="0"/>
                  <a:ea typeface="仿宋" pitchFamily="49" charset="-122"/>
                  <a:cs typeface="Consolas" pitchFamily="49" charset="0"/>
                </a:rPr>
                <a:t>0 → 1 </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FF0000"/>
                  </a:solidFill>
                  <a:latin typeface="Consolas" pitchFamily="49" charset="0"/>
                  <a:ea typeface="仿宋" pitchFamily="49" charset="-122"/>
                  <a:cs typeface="Consolas" pitchFamily="49" charset="0"/>
                </a:rPr>
                <a:t>1</a:t>
              </a:r>
            </a:p>
            <a:p>
              <a:pPr algn="l">
                <a:lnSpc>
                  <a:spcPct val="100000"/>
                </a:lnSpc>
                <a:spcBef>
                  <a:spcPts val="0"/>
                </a:spcBef>
              </a:pPr>
              <a:r>
                <a:rPr lang="en-US" altLang="zh-CN" sz="2000">
                  <a:solidFill>
                    <a:srgbClr val="0000FF"/>
                  </a:solidFill>
                  <a:latin typeface="Consolas" pitchFamily="49" charset="0"/>
                  <a:ea typeface="仿宋" pitchFamily="49" charset="-122"/>
                  <a:cs typeface="Consolas" pitchFamily="49" charset="0"/>
                </a:rPr>
                <a:t>0 → 2 </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FF0000"/>
                  </a:solidFill>
                  <a:latin typeface="Consolas" pitchFamily="49" charset="0"/>
                  <a:ea typeface="仿宋" pitchFamily="49" charset="-122"/>
                  <a:cs typeface="Consolas" pitchFamily="49" charset="0"/>
                </a:rPr>
                <a:t>1</a:t>
              </a:r>
            </a:p>
            <a:p>
              <a:pPr algn="l">
                <a:lnSpc>
                  <a:spcPct val="100000"/>
                </a:lnSpc>
                <a:spcBef>
                  <a:spcPts val="0"/>
                </a:spcBef>
              </a:pPr>
              <a:r>
                <a:rPr lang="en-US" altLang="zh-CN" sz="2000">
                  <a:solidFill>
                    <a:srgbClr val="0000FF"/>
                  </a:solidFill>
                  <a:latin typeface="Consolas" pitchFamily="49" charset="0"/>
                  <a:ea typeface="仿宋" pitchFamily="49" charset="-122"/>
                  <a:cs typeface="Consolas" pitchFamily="49" charset="0"/>
                </a:rPr>
                <a:t>0 → 1 → 5 </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FF0000"/>
                  </a:solidFill>
                  <a:latin typeface="Consolas" pitchFamily="49" charset="0"/>
                  <a:ea typeface="仿宋" pitchFamily="49" charset="-122"/>
                  <a:cs typeface="Consolas" pitchFamily="49" charset="0"/>
                </a:rPr>
                <a:t>2</a:t>
              </a:r>
            </a:p>
            <a:p>
              <a:pPr algn="l">
                <a:lnSpc>
                  <a:spcPct val="100000"/>
                </a:lnSpc>
                <a:spcBef>
                  <a:spcPts val="0"/>
                </a:spcBef>
              </a:pPr>
              <a:r>
                <a:rPr lang="en-US" altLang="zh-CN" sz="2000">
                  <a:solidFill>
                    <a:srgbClr val="0000FF"/>
                  </a:solidFill>
                  <a:latin typeface="Consolas" pitchFamily="49" charset="0"/>
                  <a:ea typeface="仿宋" pitchFamily="49" charset="-122"/>
                  <a:cs typeface="Consolas" pitchFamily="49" charset="0"/>
                </a:rPr>
                <a:t>0 → 2 → 3 </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FF0000"/>
                  </a:solidFill>
                  <a:latin typeface="Consolas" pitchFamily="49" charset="0"/>
                  <a:ea typeface="仿宋" pitchFamily="49" charset="-122"/>
                  <a:cs typeface="Consolas" pitchFamily="49" charset="0"/>
                </a:rPr>
                <a:t>2</a:t>
              </a:r>
            </a:p>
            <a:p>
              <a:pPr algn="l">
                <a:lnSpc>
                  <a:spcPct val="100000"/>
                </a:lnSpc>
                <a:spcBef>
                  <a:spcPts val="0"/>
                </a:spcBef>
              </a:pPr>
              <a:r>
                <a:rPr lang="en-US" altLang="zh-CN" sz="2000">
                  <a:solidFill>
                    <a:srgbClr val="0000FF"/>
                  </a:solidFill>
                  <a:latin typeface="Consolas" pitchFamily="49" charset="0"/>
                  <a:ea typeface="仿宋" pitchFamily="49" charset="-122"/>
                  <a:cs typeface="Consolas" pitchFamily="49" charset="0"/>
                </a:rPr>
                <a:t>0 → 2 → 4 </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FF0000"/>
                  </a:solidFill>
                  <a:latin typeface="Consolas" pitchFamily="49" charset="0"/>
                  <a:ea typeface="仿宋" pitchFamily="49" charset="-122"/>
                  <a:cs typeface="Consolas" pitchFamily="49" charset="0"/>
                </a:rPr>
                <a:t>2</a:t>
              </a:r>
            </a:p>
          </p:txBody>
        </p:sp>
        <p:sp>
          <p:nvSpPr>
            <p:cNvPr id="77" name="TextBox 76"/>
            <p:cNvSpPr txBox="1"/>
            <p:nvPr/>
          </p:nvSpPr>
          <p:spPr>
            <a:xfrm>
              <a:off x="1000100" y="2928934"/>
              <a:ext cx="4357718" cy="707886"/>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楷体" pitchFamily="49" charset="-122"/>
                  <a:cs typeface="Consolas" pitchFamily="49" charset="0"/>
                </a:rPr>
                <a:t>起始点</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到图中</a:t>
              </a:r>
              <a:r>
                <a:rPr lang="zh-CN" altLang="en-US" sz="2000">
                  <a:solidFill>
                    <a:srgbClr val="0000FF"/>
                  </a:solidFill>
                  <a:latin typeface="Consolas" pitchFamily="49" charset="0"/>
                  <a:ea typeface="楷体" pitchFamily="49" charset="-122"/>
                  <a:cs typeface="Consolas" pitchFamily="49" charset="0"/>
                </a:rPr>
                <a:t>其他</a:t>
              </a:r>
              <a:r>
                <a:rPr lang="zh-CN" altLang="zh-CN" sz="2000">
                  <a:solidFill>
                    <a:srgbClr val="0000FF"/>
                  </a:solidFill>
                  <a:latin typeface="Consolas" pitchFamily="49" charset="0"/>
                  <a:ea typeface="楷体" pitchFamily="49" charset="-122"/>
                  <a:cs typeface="Consolas" pitchFamily="49" charset="0"/>
                </a:rPr>
                <a:t>顶点的</a:t>
              </a:r>
              <a:r>
                <a:rPr lang="zh-CN" altLang="en-US" sz="2000">
                  <a:solidFill>
                    <a:srgbClr val="0000FF"/>
                  </a:solidFill>
                  <a:latin typeface="Consolas" pitchFamily="49" charset="0"/>
                  <a:ea typeface="楷体" pitchFamily="49" charset="-122"/>
                  <a:cs typeface="Consolas" pitchFamily="49" charset="0"/>
                </a:rPr>
                <a:t>最短</a:t>
              </a:r>
              <a:r>
                <a:rPr lang="zh-CN" altLang="zh-CN" sz="2000">
                  <a:solidFill>
                    <a:srgbClr val="0000FF"/>
                  </a:solidFill>
                  <a:latin typeface="Consolas" pitchFamily="49" charset="0"/>
                  <a:ea typeface="楷体" pitchFamily="49" charset="-122"/>
                  <a:cs typeface="Consolas" pitchFamily="49" charset="0"/>
                </a:rPr>
                <a:t>路径长度</a:t>
              </a:r>
              <a:r>
                <a:rPr lang="zh-CN" altLang="en-US" sz="2000">
                  <a:solidFill>
                    <a:srgbClr val="0000FF"/>
                  </a:solidFill>
                  <a:latin typeface="Consolas" pitchFamily="49" charset="0"/>
                  <a:ea typeface="楷体" pitchFamily="49" charset="-122"/>
                  <a:cs typeface="Consolas" pitchFamily="49" charset="0"/>
                </a:rPr>
                <a:t>：</a:t>
              </a:r>
            </a:p>
          </p:txBody>
        </p:sp>
      </p:grpSp>
      <p:grpSp>
        <p:nvGrpSpPr>
          <p:cNvPr id="89" name="组合 88"/>
          <p:cNvGrpSpPr/>
          <p:nvPr/>
        </p:nvGrpSpPr>
        <p:grpSpPr>
          <a:xfrm>
            <a:off x="1760199" y="4214818"/>
            <a:ext cx="3603889" cy="1928826"/>
            <a:chOff x="1760199" y="4214818"/>
            <a:chExt cx="3311867" cy="1928826"/>
          </a:xfrm>
        </p:grpSpPr>
        <p:sp>
          <p:nvSpPr>
            <p:cNvPr id="62" name="Oval 55"/>
            <p:cNvSpPr>
              <a:spLocks noChangeArrowheads="1"/>
            </p:cNvSpPr>
            <p:nvPr/>
          </p:nvSpPr>
          <p:spPr bwMode="auto">
            <a:xfrm>
              <a:off x="2546017" y="4972262"/>
              <a:ext cx="331567" cy="33615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63" name="Oval 54"/>
            <p:cNvSpPr>
              <a:spLocks noChangeArrowheads="1"/>
            </p:cNvSpPr>
            <p:nvPr/>
          </p:nvSpPr>
          <p:spPr bwMode="auto">
            <a:xfrm>
              <a:off x="4587575" y="5469298"/>
              <a:ext cx="331567" cy="33615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64" name="Oval 53"/>
            <p:cNvSpPr>
              <a:spLocks noChangeArrowheads="1"/>
            </p:cNvSpPr>
            <p:nvPr/>
          </p:nvSpPr>
          <p:spPr bwMode="auto">
            <a:xfrm>
              <a:off x="3260397" y="4972262"/>
              <a:ext cx="331567" cy="33615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65" name="Oval 52"/>
            <p:cNvSpPr>
              <a:spLocks noChangeArrowheads="1"/>
            </p:cNvSpPr>
            <p:nvPr/>
          </p:nvSpPr>
          <p:spPr bwMode="auto">
            <a:xfrm>
              <a:off x="3969227" y="4972262"/>
              <a:ext cx="331567" cy="33615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66" name="Oval 51"/>
            <p:cNvSpPr>
              <a:spLocks noChangeArrowheads="1"/>
            </p:cNvSpPr>
            <p:nvPr/>
          </p:nvSpPr>
          <p:spPr bwMode="auto">
            <a:xfrm>
              <a:off x="4455849" y="4470268"/>
              <a:ext cx="331567" cy="33615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68" name="AutoShape 49"/>
            <p:cNvSpPr>
              <a:spLocks noChangeShapeType="1"/>
            </p:cNvSpPr>
            <p:nvPr/>
          </p:nvSpPr>
          <p:spPr bwMode="auto">
            <a:xfrm>
              <a:off x="3591963" y="5141325"/>
              <a:ext cx="377263" cy="989"/>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69" name="Oval 48"/>
            <p:cNvSpPr>
              <a:spLocks noChangeArrowheads="1"/>
            </p:cNvSpPr>
            <p:nvPr/>
          </p:nvSpPr>
          <p:spPr bwMode="auto">
            <a:xfrm>
              <a:off x="1760199" y="4972262"/>
              <a:ext cx="331567" cy="33615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cxnSp>
          <p:nvCxnSpPr>
            <p:cNvPr id="79" name="直接箭头连接符 78"/>
            <p:cNvCxnSpPr>
              <a:stCxn id="65" idx="7"/>
              <a:endCxn id="66" idx="3"/>
            </p:cNvCxnSpPr>
            <p:nvPr/>
          </p:nvCxnSpPr>
          <p:spPr>
            <a:xfrm rot="5400000" flipH="1" flipV="1">
              <a:off x="4246171" y="4763256"/>
              <a:ext cx="264300" cy="252169"/>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81" name="直接箭头连接符 80"/>
            <p:cNvCxnSpPr>
              <a:stCxn id="65" idx="5"/>
              <a:endCxn id="63" idx="2"/>
            </p:cNvCxnSpPr>
            <p:nvPr/>
          </p:nvCxnSpPr>
          <p:spPr>
            <a:xfrm rot="16200000" flipH="1">
              <a:off x="4230812" y="5280609"/>
              <a:ext cx="378189" cy="33533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82" name="椭圆 81"/>
            <p:cNvSpPr/>
            <p:nvPr/>
          </p:nvSpPr>
          <p:spPr>
            <a:xfrm>
              <a:off x="2611928" y="4694788"/>
              <a:ext cx="1643074" cy="1000132"/>
            </a:xfrm>
            <a:prstGeom prst="ellipse">
              <a:avLst/>
            </a:prstGeom>
            <a:ln w="1905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p>
          </p:txBody>
        </p:sp>
        <p:sp>
          <p:nvSpPr>
            <p:cNvPr id="83" name="椭圆 82"/>
            <p:cNvSpPr/>
            <p:nvPr/>
          </p:nvSpPr>
          <p:spPr>
            <a:xfrm>
              <a:off x="1817164" y="4214818"/>
              <a:ext cx="3254902" cy="1928826"/>
            </a:xfrm>
            <a:prstGeom prst="ellipse">
              <a:avLst/>
            </a:prstGeom>
            <a:ln w="1905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p>
          </p:txBody>
        </p:sp>
        <p:cxnSp>
          <p:nvCxnSpPr>
            <p:cNvPr id="85" name="直接箭头连接符 84"/>
            <p:cNvCxnSpPr>
              <a:stCxn id="62" idx="2"/>
              <a:endCxn id="69" idx="6"/>
            </p:cNvCxnSpPr>
            <p:nvPr/>
          </p:nvCxnSpPr>
          <p:spPr>
            <a:xfrm rot="10800000">
              <a:off x="2091767" y="5140337"/>
              <a:ext cx="454251"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87" name="直接箭头连接符 86"/>
            <p:cNvCxnSpPr>
              <a:stCxn id="64" idx="2"/>
              <a:endCxn id="62" idx="6"/>
            </p:cNvCxnSpPr>
            <p:nvPr/>
          </p:nvCxnSpPr>
          <p:spPr>
            <a:xfrm rot="10800000">
              <a:off x="2877585" y="5140337"/>
              <a:ext cx="382813"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88" name="右箭头 87"/>
          <p:cNvSpPr/>
          <p:nvPr/>
        </p:nvSpPr>
        <p:spPr>
          <a:xfrm>
            <a:off x="3428992" y="2285992"/>
            <a:ext cx="428628"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0551" y="2756"/>
            <a:ext cx="8882898" cy="1246495"/>
          </a:xfrm>
          <a:prstGeom prst="rect">
            <a:avLst/>
          </a:prstGeom>
          <a:noFill/>
        </p:spPr>
        <p:txBody>
          <a:bodyPr wrap="square" rtlCol="0">
            <a:spAutoFit/>
          </a:bodyPr>
          <a:lstStyle/>
          <a:p>
            <a:pPr algn="l">
              <a:lnSpc>
                <a:spcPts val="3000"/>
              </a:lnSpc>
              <a:spcBef>
                <a:spcPts val="0"/>
              </a:spcBef>
            </a:pPr>
            <a:r>
              <a:rPr lang="zh-CN" altLang="zh-CN" sz="2000" dirty="0">
                <a:solidFill>
                  <a:srgbClr val="FF0000"/>
                </a:solidFill>
                <a:latin typeface="Consolas" pitchFamily="49" charset="0"/>
                <a:ea typeface="仿宋" pitchFamily="49" charset="-122"/>
                <a:cs typeface="Consolas" pitchFamily="49" charset="0"/>
              </a:rPr>
              <a:t>【例</a:t>
            </a:r>
            <a:r>
              <a:rPr lang="en-US" altLang="zh-CN" sz="2000" dirty="0">
                <a:solidFill>
                  <a:srgbClr val="FF0000"/>
                </a:solidFill>
                <a:latin typeface="Consolas" pitchFamily="49" charset="0"/>
                <a:ea typeface="仿宋" pitchFamily="49" charset="-122"/>
                <a:cs typeface="Consolas" pitchFamily="49" charset="0"/>
              </a:rPr>
              <a:t>8.12</a:t>
            </a:r>
            <a:r>
              <a:rPr lang="zh-CN" altLang="zh-CN" sz="2000" dirty="0">
                <a:solidFill>
                  <a:srgbClr val="FF0000"/>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假设图</a:t>
            </a:r>
            <a:r>
              <a:rPr lang="en-US" altLang="zh-CN" sz="2000" dirty="0">
                <a:solidFill>
                  <a:srgbClr val="0000FF"/>
                </a:solidFill>
                <a:latin typeface="Consolas" pitchFamily="49" charset="0"/>
                <a:ea typeface="仿宋" pitchFamily="49" charset="-122"/>
                <a:cs typeface="Consolas" pitchFamily="49" charset="0"/>
              </a:rPr>
              <a:t>G</a:t>
            </a:r>
            <a:r>
              <a:rPr lang="zh-CN" altLang="zh-CN" sz="2000" dirty="0">
                <a:solidFill>
                  <a:srgbClr val="0000FF"/>
                </a:solidFill>
                <a:latin typeface="Consolas" pitchFamily="49" charset="0"/>
                <a:ea typeface="仿宋" pitchFamily="49" charset="-122"/>
                <a:cs typeface="Consolas" pitchFamily="49" charset="0"/>
              </a:rPr>
              <a:t>采用</a:t>
            </a:r>
            <a:r>
              <a:rPr lang="zh-CN" altLang="zh-CN" sz="2000" dirty="0">
                <a:solidFill>
                  <a:srgbClr val="FF0000"/>
                </a:solidFill>
                <a:latin typeface="Consolas" pitchFamily="49" charset="0"/>
                <a:ea typeface="仿宋" pitchFamily="49" charset="-122"/>
                <a:cs typeface="Consolas" pitchFamily="49" charset="0"/>
              </a:rPr>
              <a:t>邻接表</a:t>
            </a:r>
            <a:r>
              <a:rPr lang="zh-CN" altLang="zh-CN" sz="2000" dirty="0">
                <a:solidFill>
                  <a:srgbClr val="0000FF"/>
                </a:solidFill>
                <a:latin typeface="Consolas" pitchFamily="49" charset="0"/>
                <a:ea typeface="仿宋" pitchFamily="49" charset="-122"/>
                <a:cs typeface="Consolas" pitchFamily="49" charset="0"/>
              </a:rPr>
              <a:t>存储，设计一个算法，求不带权图</a:t>
            </a:r>
            <a:r>
              <a:rPr lang="en-US" altLang="zh-CN" sz="2000" dirty="0">
                <a:solidFill>
                  <a:srgbClr val="0000FF"/>
                </a:solidFill>
                <a:latin typeface="Consolas" pitchFamily="49" charset="0"/>
                <a:ea typeface="仿宋" pitchFamily="49" charset="-122"/>
                <a:cs typeface="Consolas" pitchFamily="49" charset="0"/>
              </a:rPr>
              <a:t>G</a:t>
            </a:r>
            <a:r>
              <a:rPr lang="zh-CN" altLang="zh-CN" sz="2000" dirty="0">
                <a:solidFill>
                  <a:srgbClr val="0000FF"/>
                </a:solidFill>
                <a:latin typeface="Consolas" pitchFamily="49" charset="0"/>
                <a:ea typeface="仿宋" pitchFamily="49" charset="-122"/>
                <a:cs typeface="Consolas" pitchFamily="49" charset="0"/>
              </a:rPr>
              <a:t>中从顶点</a:t>
            </a:r>
            <a:r>
              <a:rPr lang="en-US" altLang="zh-CN" sz="2000" i="1" dirty="0">
                <a:solidFill>
                  <a:srgbClr val="0000FF"/>
                </a:solidFill>
                <a:latin typeface="Consolas" pitchFamily="49" charset="0"/>
                <a:ea typeface="仿宋" pitchFamily="49" charset="-122"/>
                <a:cs typeface="Consolas" pitchFamily="49" charset="0"/>
              </a:rPr>
              <a:t>u</a:t>
            </a:r>
            <a:r>
              <a:rPr lang="zh-CN" altLang="zh-CN" sz="2000" dirty="0">
                <a:solidFill>
                  <a:srgbClr val="0000FF"/>
                </a:solidFill>
                <a:latin typeface="Consolas" pitchFamily="49" charset="0"/>
                <a:ea typeface="仿宋" pitchFamily="49" charset="-122"/>
                <a:cs typeface="Consolas" pitchFamily="49" charset="0"/>
              </a:rPr>
              <a:t>到顶点</a:t>
            </a:r>
            <a:r>
              <a:rPr lang="en-US" altLang="zh-CN" sz="2000" i="1" dirty="0">
                <a:solidFill>
                  <a:srgbClr val="0000FF"/>
                </a:solidFill>
                <a:latin typeface="Consolas" pitchFamily="49" charset="0"/>
                <a:ea typeface="仿宋" pitchFamily="49" charset="-122"/>
                <a:cs typeface="Consolas" pitchFamily="49" charset="0"/>
              </a:rPr>
              <a:t>v</a:t>
            </a:r>
            <a:r>
              <a:rPr lang="zh-CN" altLang="zh-CN" sz="2000" dirty="0">
                <a:solidFill>
                  <a:srgbClr val="0000FF"/>
                </a:solidFill>
                <a:latin typeface="Consolas" pitchFamily="49" charset="0"/>
                <a:ea typeface="仿宋" pitchFamily="49" charset="-122"/>
                <a:cs typeface="Consolas" pitchFamily="49" charset="0"/>
              </a:rPr>
              <a:t>的</a:t>
            </a:r>
            <a:r>
              <a:rPr lang="zh-CN" altLang="zh-CN" sz="2000" dirty="0">
                <a:solidFill>
                  <a:srgbClr val="FF0000"/>
                </a:solidFill>
                <a:latin typeface="Consolas" pitchFamily="49" charset="0"/>
                <a:ea typeface="仿宋" pitchFamily="49" charset="-122"/>
                <a:cs typeface="Consolas" pitchFamily="49" charset="0"/>
              </a:rPr>
              <a:t>一条最短路径</a:t>
            </a:r>
            <a:r>
              <a:rPr lang="zh-CN" altLang="zh-CN" sz="2000" dirty="0">
                <a:solidFill>
                  <a:srgbClr val="0000FF"/>
                </a:solidFill>
                <a:latin typeface="Consolas" pitchFamily="49" charset="0"/>
                <a:ea typeface="仿宋" pitchFamily="49" charset="-122"/>
                <a:cs typeface="Consolas" pitchFamily="49" charset="0"/>
              </a:rPr>
              <a:t>（假设两顶点之间存在一条或多条简单路径）。并对于</a:t>
            </a:r>
            <a:r>
              <a:rPr lang="zh-CN" altLang="en-US" sz="2000" dirty="0">
                <a:solidFill>
                  <a:srgbClr val="0000FF"/>
                </a:solidFill>
                <a:latin typeface="Consolas" pitchFamily="49" charset="0"/>
                <a:ea typeface="仿宋" pitchFamily="49" charset="-122"/>
                <a:cs typeface="Consolas" pitchFamily="49" charset="0"/>
              </a:rPr>
              <a:t>以下</a:t>
            </a:r>
            <a:r>
              <a:rPr lang="zh-CN" altLang="zh-CN" sz="2000" dirty="0">
                <a:solidFill>
                  <a:srgbClr val="0000FF"/>
                </a:solidFill>
                <a:latin typeface="Consolas" pitchFamily="49" charset="0"/>
                <a:ea typeface="仿宋" pitchFamily="49" charset="-122"/>
                <a:cs typeface="Consolas" pitchFamily="49" charset="0"/>
              </a:rPr>
              <a:t>有向图，求从顶点</a:t>
            </a:r>
            <a:r>
              <a:rPr lang="en-US" altLang="zh-CN" sz="2000" dirty="0">
                <a:solidFill>
                  <a:srgbClr val="0000FF"/>
                </a:solidFill>
                <a:latin typeface="Consolas" pitchFamily="49" charset="0"/>
                <a:ea typeface="仿宋" pitchFamily="49" charset="-122"/>
                <a:cs typeface="Consolas" pitchFamily="49" charset="0"/>
              </a:rPr>
              <a:t>0</a:t>
            </a:r>
            <a:r>
              <a:rPr lang="zh-CN" altLang="zh-CN" sz="2000" dirty="0">
                <a:solidFill>
                  <a:srgbClr val="0000FF"/>
                </a:solidFill>
                <a:latin typeface="Consolas" pitchFamily="49" charset="0"/>
                <a:ea typeface="仿宋" pitchFamily="49" charset="-122"/>
                <a:cs typeface="Consolas" pitchFamily="49" charset="0"/>
              </a:rPr>
              <a:t>到顶点</a:t>
            </a:r>
            <a:r>
              <a:rPr lang="en-US" altLang="zh-CN" sz="2000" dirty="0">
                <a:solidFill>
                  <a:srgbClr val="0000FF"/>
                </a:solidFill>
                <a:latin typeface="Consolas" pitchFamily="49" charset="0"/>
                <a:ea typeface="仿宋" pitchFamily="49" charset="-122"/>
                <a:cs typeface="Consolas" pitchFamily="49" charset="0"/>
              </a:rPr>
              <a:t>5</a:t>
            </a:r>
            <a:r>
              <a:rPr lang="zh-CN" altLang="zh-CN" sz="2000" dirty="0">
                <a:solidFill>
                  <a:srgbClr val="0000FF"/>
                </a:solidFill>
                <a:latin typeface="Consolas" pitchFamily="49" charset="0"/>
                <a:ea typeface="仿宋" pitchFamily="49" charset="-122"/>
                <a:cs typeface="Consolas" pitchFamily="49" charset="0"/>
              </a:rPr>
              <a:t>的一条最短简单路径。</a:t>
            </a:r>
          </a:p>
        </p:txBody>
      </p:sp>
      <p:grpSp>
        <p:nvGrpSpPr>
          <p:cNvPr id="5" name="组合 4"/>
          <p:cNvGrpSpPr/>
          <p:nvPr/>
        </p:nvGrpSpPr>
        <p:grpSpPr>
          <a:xfrm>
            <a:off x="755576" y="1340768"/>
            <a:ext cx="2236087" cy="1340140"/>
            <a:chOff x="3008952" y="2151707"/>
            <a:chExt cx="2236087" cy="1340140"/>
          </a:xfrm>
        </p:grpSpPr>
        <p:sp>
          <p:nvSpPr>
            <p:cNvPr id="6" name="Oval 16"/>
            <p:cNvSpPr>
              <a:spLocks noChangeArrowheads="1"/>
            </p:cNvSpPr>
            <p:nvPr/>
          </p:nvSpPr>
          <p:spPr bwMode="auto">
            <a:xfrm>
              <a:off x="3975096" y="2151707"/>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7" name="Oval 15"/>
            <p:cNvSpPr>
              <a:spLocks noChangeArrowheads="1"/>
            </p:cNvSpPr>
            <p:nvPr/>
          </p:nvSpPr>
          <p:spPr bwMode="auto">
            <a:xfrm>
              <a:off x="4941240" y="2151707"/>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8" name="Oval 14"/>
            <p:cNvSpPr>
              <a:spLocks noChangeArrowheads="1"/>
            </p:cNvSpPr>
            <p:nvPr/>
          </p:nvSpPr>
          <p:spPr bwMode="auto">
            <a:xfrm>
              <a:off x="3008952"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9" name="Oval 13"/>
            <p:cNvSpPr>
              <a:spLocks noChangeArrowheads="1"/>
            </p:cNvSpPr>
            <p:nvPr/>
          </p:nvSpPr>
          <p:spPr bwMode="auto">
            <a:xfrm>
              <a:off x="3975096"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0" name="Oval 12"/>
            <p:cNvSpPr>
              <a:spLocks noChangeArrowheads="1"/>
            </p:cNvSpPr>
            <p:nvPr/>
          </p:nvSpPr>
          <p:spPr bwMode="auto">
            <a:xfrm>
              <a:off x="3008952" y="2151707"/>
              <a:ext cx="303799" cy="33503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1" name="Oval 11"/>
            <p:cNvSpPr>
              <a:spLocks noChangeArrowheads="1"/>
            </p:cNvSpPr>
            <p:nvPr/>
          </p:nvSpPr>
          <p:spPr bwMode="auto">
            <a:xfrm>
              <a:off x="4941240" y="3156812"/>
              <a:ext cx="303799" cy="33503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2" name="Freeform 10"/>
            <p:cNvSpPr>
              <a:spLocks/>
            </p:cNvSpPr>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solidFill>
                <a:schemeClr val="tx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 name="Freeform 9"/>
            <p:cNvSpPr>
              <a:spLocks/>
            </p:cNvSpPr>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4" name="Line 8"/>
            <p:cNvSpPr>
              <a:spLocks noChangeShapeType="1"/>
            </p:cNvSpPr>
            <p:nvPr/>
          </p:nvSpPr>
          <p:spPr bwMode="auto">
            <a:xfrm>
              <a:off x="3163535" y="2486742"/>
              <a:ext cx="1073"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5" name="Freeform 7"/>
            <p:cNvSpPr>
              <a:spLocks/>
            </p:cNvSpPr>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solidFill>
                <a:schemeClr val="tx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 name="Freeform 6"/>
            <p:cNvSpPr>
              <a:spLocks/>
            </p:cNvSpPr>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7" name="Line 5"/>
            <p:cNvSpPr>
              <a:spLocks noChangeShapeType="1"/>
            </p:cNvSpPr>
            <p:nvPr/>
          </p:nvSpPr>
          <p:spPr bwMode="auto">
            <a:xfrm>
              <a:off x="5134468" y="2486742"/>
              <a:ext cx="0"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8" name="Line 4"/>
            <p:cNvSpPr>
              <a:spLocks noChangeShapeType="1"/>
            </p:cNvSpPr>
            <p:nvPr/>
          </p:nvSpPr>
          <p:spPr bwMode="auto">
            <a:xfrm flipV="1">
              <a:off x="4128132" y="2486742"/>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9" name="Freeform 3"/>
            <p:cNvSpPr>
              <a:spLocks/>
            </p:cNvSpPr>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0" name="Freeform 2"/>
            <p:cNvSpPr>
              <a:spLocks/>
            </p:cNvSpPr>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solidFill>
                <a:schemeClr val="tx1"/>
              </a:solidFill>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grpSp>
      <p:grpSp>
        <p:nvGrpSpPr>
          <p:cNvPr id="21" name="组合 71">
            <a:extLst>
              <a:ext uri="{FF2B5EF4-FFF2-40B4-BE49-F238E27FC236}">
                <a16:creationId xmlns:a16="http://schemas.microsoft.com/office/drawing/2014/main" id="{4AD1E419-0D29-4475-B6C9-FCA31D36649A}"/>
              </a:ext>
            </a:extLst>
          </p:cNvPr>
          <p:cNvGrpSpPr/>
          <p:nvPr/>
        </p:nvGrpSpPr>
        <p:grpSpPr>
          <a:xfrm>
            <a:off x="3973480" y="1892570"/>
            <a:ext cx="4357718" cy="1874895"/>
            <a:chOff x="1000100" y="2928934"/>
            <a:chExt cx="4357718" cy="1874895"/>
          </a:xfrm>
        </p:grpSpPr>
        <p:sp>
          <p:nvSpPr>
            <p:cNvPr id="22" name="TextBox 21">
              <a:extLst>
                <a:ext uri="{FF2B5EF4-FFF2-40B4-BE49-F238E27FC236}">
                  <a16:creationId xmlns:a16="http://schemas.microsoft.com/office/drawing/2014/main" id="{1206F4C4-CBC3-4CBD-BEE2-8BBD8BB1C921}"/>
                </a:ext>
              </a:extLst>
            </p:cNvPr>
            <p:cNvSpPr txBox="1"/>
            <p:nvPr/>
          </p:nvSpPr>
          <p:spPr>
            <a:xfrm>
              <a:off x="1214414" y="3326501"/>
              <a:ext cx="2214578" cy="1477328"/>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0 </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FF0000"/>
                  </a:solidFill>
                  <a:latin typeface="Consolas" pitchFamily="49" charset="0"/>
                  <a:ea typeface="仿宋" pitchFamily="49" charset="-122"/>
                  <a:cs typeface="Consolas" pitchFamily="49" charset="0"/>
                </a:rPr>
                <a:t>0</a:t>
              </a:r>
            </a:p>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0 → 1 </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FF0000"/>
                  </a:solidFill>
                  <a:latin typeface="Consolas" pitchFamily="49" charset="0"/>
                  <a:ea typeface="仿宋" pitchFamily="49" charset="-122"/>
                  <a:cs typeface="Consolas" pitchFamily="49" charset="0"/>
                </a:rPr>
                <a:t>1</a:t>
              </a:r>
            </a:p>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0 → 3 </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FF0000"/>
                  </a:solidFill>
                  <a:latin typeface="Consolas" pitchFamily="49" charset="0"/>
                  <a:ea typeface="仿宋" pitchFamily="49" charset="-122"/>
                  <a:cs typeface="Consolas" pitchFamily="49" charset="0"/>
                </a:rPr>
                <a:t>1</a:t>
              </a:r>
            </a:p>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0 → 1 → 5 </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FF0000"/>
                  </a:solidFill>
                  <a:latin typeface="Consolas" pitchFamily="49" charset="0"/>
                  <a:ea typeface="仿宋" pitchFamily="49" charset="-122"/>
                  <a:cs typeface="Consolas" pitchFamily="49" charset="0"/>
                </a:rPr>
                <a:t>2</a:t>
              </a:r>
            </a:p>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0 → 3 → 4 </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FF0000"/>
                  </a:solidFill>
                  <a:latin typeface="Consolas" pitchFamily="49" charset="0"/>
                  <a:ea typeface="仿宋" pitchFamily="49" charset="-122"/>
                  <a:cs typeface="Consolas" pitchFamily="49" charset="0"/>
                </a:rPr>
                <a:t>2</a:t>
              </a:r>
            </a:p>
          </p:txBody>
        </p:sp>
        <p:sp>
          <p:nvSpPr>
            <p:cNvPr id="23" name="TextBox 22">
              <a:extLst>
                <a:ext uri="{FF2B5EF4-FFF2-40B4-BE49-F238E27FC236}">
                  <a16:creationId xmlns:a16="http://schemas.microsoft.com/office/drawing/2014/main" id="{F2C9C5F2-A4BB-455E-AA0F-61C7E90686A1}"/>
                </a:ext>
              </a:extLst>
            </p:cNvPr>
            <p:cNvSpPr txBox="1"/>
            <p:nvPr/>
          </p:nvSpPr>
          <p:spPr>
            <a:xfrm>
              <a:off x="1000100" y="2928934"/>
              <a:ext cx="4357718" cy="369332"/>
            </a:xfrm>
            <a:prstGeom prst="rect">
              <a:avLst/>
            </a:prstGeom>
            <a:noFill/>
          </p:spPr>
          <p:txBody>
            <a:bodyPr wrap="square" rtlCol="0">
              <a:spAutoFit/>
            </a:bodyPr>
            <a:lstStyle/>
            <a:p>
              <a:pPr algn="l">
                <a:lnSpc>
                  <a:spcPct val="100000"/>
                </a:lnSpc>
                <a:spcBef>
                  <a:spcPts val="0"/>
                </a:spcBef>
              </a:pPr>
              <a:r>
                <a:rPr lang="zh-CN" altLang="zh-CN" sz="1800" dirty="0">
                  <a:solidFill>
                    <a:srgbClr val="0000FF"/>
                  </a:solidFill>
                  <a:latin typeface="Consolas" pitchFamily="49" charset="0"/>
                  <a:ea typeface="楷体" pitchFamily="49" charset="-122"/>
                  <a:cs typeface="Consolas" pitchFamily="49" charset="0"/>
                </a:rPr>
                <a:t>起始点</a:t>
              </a:r>
              <a:r>
                <a:rPr lang="en-US" altLang="zh-CN" sz="1800" dirty="0">
                  <a:solidFill>
                    <a:srgbClr val="0000FF"/>
                  </a:solidFill>
                  <a:latin typeface="Consolas" pitchFamily="49" charset="0"/>
                  <a:ea typeface="楷体" pitchFamily="49" charset="-122"/>
                  <a:cs typeface="Consolas" pitchFamily="49" charset="0"/>
                </a:rPr>
                <a:t>0</a:t>
              </a:r>
              <a:r>
                <a:rPr lang="zh-CN" altLang="zh-CN" sz="1800" dirty="0">
                  <a:solidFill>
                    <a:srgbClr val="0000FF"/>
                  </a:solidFill>
                  <a:latin typeface="Consolas" pitchFamily="49" charset="0"/>
                  <a:ea typeface="楷体" pitchFamily="49" charset="-122"/>
                  <a:cs typeface="Consolas" pitchFamily="49" charset="0"/>
                </a:rPr>
                <a:t>到图中</a:t>
              </a:r>
              <a:r>
                <a:rPr lang="zh-CN" altLang="en-US" sz="1800" dirty="0">
                  <a:solidFill>
                    <a:srgbClr val="0000FF"/>
                  </a:solidFill>
                  <a:latin typeface="Consolas" pitchFamily="49" charset="0"/>
                  <a:ea typeface="楷体" pitchFamily="49" charset="-122"/>
                  <a:cs typeface="Consolas" pitchFamily="49" charset="0"/>
                </a:rPr>
                <a:t>其他</a:t>
              </a:r>
              <a:r>
                <a:rPr lang="zh-CN" altLang="zh-CN" sz="1800" dirty="0">
                  <a:solidFill>
                    <a:srgbClr val="0000FF"/>
                  </a:solidFill>
                  <a:latin typeface="Consolas" pitchFamily="49" charset="0"/>
                  <a:ea typeface="楷体" pitchFamily="49" charset="-122"/>
                  <a:cs typeface="Consolas" pitchFamily="49" charset="0"/>
                </a:rPr>
                <a:t>顶点的</a:t>
              </a:r>
              <a:r>
                <a:rPr lang="zh-CN" altLang="en-US" sz="1800" dirty="0">
                  <a:solidFill>
                    <a:srgbClr val="0000FF"/>
                  </a:solidFill>
                  <a:latin typeface="Consolas" pitchFamily="49" charset="0"/>
                  <a:ea typeface="楷体" pitchFamily="49" charset="-122"/>
                  <a:cs typeface="Consolas" pitchFamily="49" charset="0"/>
                </a:rPr>
                <a:t>最短</a:t>
              </a:r>
              <a:r>
                <a:rPr lang="zh-CN" altLang="zh-CN" sz="1800" dirty="0">
                  <a:solidFill>
                    <a:srgbClr val="0000FF"/>
                  </a:solidFill>
                  <a:latin typeface="Consolas" pitchFamily="49" charset="0"/>
                  <a:ea typeface="楷体" pitchFamily="49" charset="-122"/>
                  <a:cs typeface="Consolas" pitchFamily="49" charset="0"/>
                </a:rPr>
                <a:t>路径长度</a:t>
              </a:r>
              <a:r>
                <a:rPr lang="zh-CN" altLang="en-US" sz="1800" dirty="0">
                  <a:solidFill>
                    <a:srgbClr val="0000FF"/>
                  </a:solidFill>
                  <a:latin typeface="Consolas" pitchFamily="49" charset="0"/>
                  <a:ea typeface="楷体" pitchFamily="49" charset="-122"/>
                  <a:cs typeface="Consolas" pitchFamily="49" charset="0"/>
                </a:rPr>
                <a:t>：</a:t>
              </a:r>
            </a:p>
          </p:txBody>
        </p:sp>
      </p:grpSp>
      <p:grpSp>
        <p:nvGrpSpPr>
          <p:cNvPr id="24" name="组合 23">
            <a:extLst>
              <a:ext uri="{FF2B5EF4-FFF2-40B4-BE49-F238E27FC236}">
                <a16:creationId xmlns:a16="http://schemas.microsoft.com/office/drawing/2014/main" id="{2A795E14-D415-4C8E-B869-124053C5D1F2}"/>
              </a:ext>
            </a:extLst>
          </p:cNvPr>
          <p:cNvGrpSpPr/>
          <p:nvPr/>
        </p:nvGrpSpPr>
        <p:grpSpPr>
          <a:xfrm>
            <a:off x="4463501" y="4509120"/>
            <a:ext cx="3857653" cy="1928826"/>
            <a:chOff x="2786049" y="4214818"/>
            <a:chExt cx="3857653" cy="1928826"/>
          </a:xfrm>
        </p:grpSpPr>
        <p:sp>
          <p:nvSpPr>
            <p:cNvPr id="25" name="Oval 55">
              <a:extLst>
                <a:ext uri="{FF2B5EF4-FFF2-40B4-BE49-F238E27FC236}">
                  <a16:creationId xmlns:a16="http://schemas.microsoft.com/office/drawing/2014/main" id="{5A315CAD-7A5F-42C1-A1F8-B55A104713C6}"/>
                </a:ext>
              </a:extLst>
            </p:cNvPr>
            <p:cNvSpPr>
              <a:spLocks noChangeArrowheads="1"/>
            </p:cNvSpPr>
            <p:nvPr/>
          </p:nvSpPr>
          <p:spPr bwMode="auto">
            <a:xfrm>
              <a:off x="4046215" y="4972262"/>
              <a:ext cx="331567" cy="33615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6" name="Oval 54">
              <a:extLst>
                <a:ext uri="{FF2B5EF4-FFF2-40B4-BE49-F238E27FC236}">
                  <a16:creationId xmlns:a16="http://schemas.microsoft.com/office/drawing/2014/main" id="{3838CB4D-C3BE-4C5B-8779-37B7C1DD20FF}"/>
                </a:ext>
              </a:extLst>
            </p:cNvPr>
            <p:cNvSpPr>
              <a:spLocks noChangeArrowheads="1"/>
            </p:cNvSpPr>
            <p:nvPr/>
          </p:nvSpPr>
          <p:spPr bwMode="auto">
            <a:xfrm>
              <a:off x="6312135" y="4981484"/>
              <a:ext cx="331567" cy="33615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27" name="Oval 53">
              <a:extLst>
                <a:ext uri="{FF2B5EF4-FFF2-40B4-BE49-F238E27FC236}">
                  <a16:creationId xmlns:a16="http://schemas.microsoft.com/office/drawing/2014/main" id="{B531539A-D981-45C9-BB1E-530679F0102D}"/>
                </a:ext>
              </a:extLst>
            </p:cNvPr>
            <p:cNvSpPr>
              <a:spLocks noChangeArrowheads="1"/>
            </p:cNvSpPr>
            <p:nvPr/>
          </p:nvSpPr>
          <p:spPr bwMode="auto">
            <a:xfrm>
              <a:off x="4760595" y="4972262"/>
              <a:ext cx="331567" cy="33615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28" name="Oval 52">
              <a:extLst>
                <a:ext uri="{FF2B5EF4-FFF2-40B4-BE49-F238E27FC236}">
                  <a16:creationId xmlns:a16="http://schemas.microsoft.com/office/drawing/2014/main" id="{6A4945B0-9D09-49A1-8FAC-297A32C5F10E}"/>
                </a:ext>
              </a:extLst>
            </p:cNvPr>
            <p:cNvSpPr>
              <a:spLocks noChangeArrowheads="1"/>
            </p:cNvSpPr>
            <p:nvPr/>
          </p:nvSpPr>
          <p:spPr bwMode="auto">
            <a:xfrm>
              <a:off x="5469425" y="4972262"/>
              <a:ext cx="331567" cy="33615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29" name="AutoShape 49">
              <a:extLst>
                <a:ext uri="{FF2B5EF4-FFF2-40B4-BE49-F238E27FC236}">
                  <a16:creationId xmlns:a16="http://schemas.microsoft.com/office/drawing/2014/main" id="{43F50846-506C-4C01-9D21-F9A446008D86}"/>
                </a:ext>
              </a:extLst>
            </p:cNvPr>
            <p:cNvSpPr>
              <a:spLocks noChangeShapeType="1"/>
            </p:cNvSpPr>
            <p:nvPr/>
          </p:nvSpPr>
          <p:spPr bwMode="auto">
            <a:xfrm>
              <a:off x="5092161" y="5141325"/>
              <a:ext cx="377263" cy="989"/>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0" name="Oval 48">
              <a:extLst>
                <a:ext uri="{FF2B5EF4-FFF2-40B4-BE49-F238E27FC236}">
                  <a16:creationId xmlns:a16="http://schemas.microsoft.com/office/drawing/2014/main" id="{BED51744-7D75-4131-AC82-03893EF9EF1B}"/>
                </a:ext>
              </a:extLst>
            </p:cNvPr>
            <p:cNvSpPr>
              <a:spLocks noChangeArrowheads="1"/>
            </p:cNvSpPr>
            <p:nvPr/>
          </p:nvSpPr>
          <p:spPr bwMode="auto">
            <a:xfrm>
              <a:off x="3260397" y="4972262"/>
              <a:ext cx="331567" cy="33615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cxnSp>
          <p:nvCxnSpPr>
            <p:cNvPr id="31" name="直接箭头连接符 30">
              <a:extLst>
                <a:ext uri="{FF2B5EF4-FFF2-40B4-BE49-F238E27FC236}">
                  <a16:creationId xmlns:a16="http://schemas.microsoft.com/office/drawing/2014/main" id="{616EB3B4-886E-4372-9406-EDA579DEF715}"/>
                </a:ext>
              </a:extLst>
            </p:cNvPr>
            <p:cNvCxnSpPr>
              <a:stCxn id="28" idx="6"/>
              <a:endCxn id="26" idx="2"/>
            </p:cNvCxnSpPr>
            <p:nvPr/>
          </p:nvCxnSpPr>
          <p:spPr>
            <a:xfrm>
              <a:off x="5800992" y="5140337"/>
              <a:ext cx="511143" cy="922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2" name="椭圆 31">
              <a:extLst>
                <a:ext uri="{FF2B5EF4-FFF2-40B4-BE49-F238E27FC236}">
                  <a16:creationId xmlns:a16="http://schemas.microsoft.com/office/drawing/2014/main" id="{A8622E53-1BCA-4CE0-ACB9-4A55BD4CDC9E}"/>
                </a:ext>
              </a:extLst>
            </p:cNvPr>
            <p:cNvSpPr/>
            <p:nvPr/>
          </p:nvSpPr>
          <p:spPr>
            <a:xfrm>
              <a:off x="4112126" y="4694788"/>
              <a:ext cx="1643074" cy="1000132"/>
            </a:xfrm>
            <a:prstGeom prst="ellipse">
              <a:avLst/>
            </a:prstGeom>
            <a:ln w="1905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p>
          </p:txBody>
        </p:sp>
        <p:sp>
          <p:nvSpPr>
            <p:cNvPr id="33" name="椭圆 32">
              <a:extLst>
                <a:ext uri="{FF2B5EF4-FFF2-40B4-BE49-F238E27FC236}">
                  <a16:creationId xmlns:a16="http://schemas.microsoft.com/office/drawing/2014/main" id="{2F3253B6-1C1B-434B-8F4F-1AD4B20AB9EC}"/>
                </a:ext>
              </a:extLst>
            </p:cNvPr>
            <p:cNvSpPr/>
            <p:nvPr/>
          </p:nvSpPr>
          <p:spPr>
            <a:xfrm>
              <a:off x="3317362" y="4214818"/>
              <a:ext cx="3254902" cy="1928826"/>
            </a:xfrm>
            <a:prstGeom prst="ellipse">
              <a:avLst/>
            </a:prstGeom>
            <a:ln w="1905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p>
          </p:txBody>
        </p:sp>
        <p:cxnSp>
          <p:nvCxnSpPr>
            <p:cNvPr id="34" name="直接箭头连接符 33">
              <a:extLst>
                <a:ext uri="{FF2B5EF4-FFF2-40B4-BE49-F238E27FC236}">
                  <a16:creationId xmlns:a16="http://schemas.microsoft.com/office/drawing/2014/main" id="{36EE0251-B017-4881-AEB8-1E77694B79E0}"/>
                </a:ext>
              </a:extLst>
            </p:cNvPr>
            <p:cNvCxnSpPr>
              <a:stCxn id="25" idx="2"/>
              <a:endCxn id="30" idx="6"/>
            </p:cNvCxnSpPr>
            <p:nvPr/>
          </p:nvCxnSpPr>
          <p:spPr>
            <a:xfrm rot="10800000">
              <a:off x="3591965" y="5140337"/>
              <a:ext cx="454251"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D60E14F2-D97E-4BE0-B6B2-09E3AD0AD969}"/>
                </a:ext>
              </a:extLst>
            </p:cNvPr>
            <p:cNvCxnSpPr>
              <a:stCxn id="27" idx="2"/>
              <a:endCxn id="25" idx="6"/>
            </p:cNvCxnSpPr>
            <p:nvPr/>
          </p:nvCxnSpPr>
          <p:spPr>
            <a:xfrm rot="10800000">
              <a:off x="4377783" y="5140337"/>
              <a:ext cx="382813"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6" name="直接箭头连接符 35">
              <a:extLst>
                <a:ext uri="{FF2B5EF4-FFF2-40B4-BE49-F238E27FC236}">
                  <a16:creationId xmlns:a16="http://schemas.microsoft.com/office/drawing/2014/main" id="{E44C8985-6B1C-4CB7-B977-704B76461914}"/>
                </a:ext>
              </a:extLst>
            </p:cNvPr>
            <p:cNvCxnSpPr/>
            <p:nvPr/>
          </p:nvCxnSpPr>
          <p:spPr>
            <a:xfrm>
              <a:off x="2786049" y="5132362"/>
              <a:ext cx="468000" cy="0"/>
            </a:xfrm>
            <a:prstGeom prst="straightConnector1">
              <a:avLst/>
            </a:prstGeom>
            <a:ln w="38100">
              <a:tailEnd type="arrow"/>
            </a:ln>
          </p:spPr>
          <p:style>
            <a:lnRef idx="2">
              <a:schemeClr val="dk1"/>
            </a:lnRef>
            <a:fillRef idx="0">
              <a:schemeClr val="dk1"/>
            </a:fillRef>
            <a:effectRef idx="1">
              <a:schemeClr val="dk1"/>
            </a:effectRef>
            <a:fontRef idx="minor">
              <a:schemeClr val="tx1"/>
            </a:fontRef>
          </p:style>
        </p:cxnSp>
      </p:grpSp>
      <p:sp>
        <p:nvSpPr>
          <p:cNvPr id="37" name="任意多边形 40">
            <a:extLst>
              <a:ext uri="{FF2B5EF4-FFF2-40B4-BE49-F238E27FC236}">
                <a16:creationId xmlns:a16="http://schemas.microsoft.com/office/drawing/2014/main" id="{413DDBF9-5343-4FE7-B040-46AFAF5EDBD3}"/>
              </a:ext>
            </a:extLst>
          </p:cNvPr>
          <p:cNvSpPr/>
          <p:nvPr/>
        </p:nvSpPr>
        <p:spPr>
          <a:xfrm>
            <a:off x="5247763" y="5110812"/>
            <a:ext cx="552659" cy="187569"/>
          </a:xfrm>
          <a:custGeom>
            <a:avLst/>
            <a:gdLst>
              <a:gd name="connsiteX0" fmla="*/ 0 w 552659"/>
              <a:gd name="connsiteY0" fmla="*/ 187569 h 187569"/>
              <a:gd name="connsiteX1" fmla="*/ 140677 w 552659"/>
              <a:gd name="connsiteY1" fmla="*/ 36844 h 187569"/>
              <a:gd name="connsiteX2" fmla="*/ 321547 w 552659"/>
              <a:gd name="connsiteY2" fmla="*/ 16747 h 187569"/>
              <a:gd name="connsiteX3" fmla="*/ 552659 w 552659"/>
              <a:gd name="connsiteY3" fmla="*/ 137327 h 187569"/>
            </a:gdLst>
            <a:ahLst/>
            <a:cxnLst>
              <a:cxn ang="0">
                <a:pos x="connsiteX0" y="connsiteY0"/>
              </a:cxn>
              <a:cxn ang="0">
                <a:pos x="connsiteX1" y="connsiteY1"/>
              </a:cxn>
              <a:cxn ang="0">
                <a:pos x="connsiteX2" y="connsiteY2"/>
              </a:cxn>
              <a:cxn ang="0">
                <a:pos x="connsiteX3" y="connsiteY3"/>
              </a:cxn>
            </a:cxnLst>
            <a:rect l="l" t="t" r="r" b="b"/>
            <a:pathLst>
              <a:path w="552659" h="187569">
                <a:moveTo>
                  <a:pt x="0" y="187569"/>
                </a:moveTo>
                <a:cubicBezTo>
                  <a:pt x="43543" y="126441"/>
                  <a:pt x="87086" y="65314"/>
                  <a:pt x="140677" y="36844"/>
                </a:cubicBezTo>
                <a:cubicBezTo>
                  <a:pt x="194268" y="8374"/>
                  <a:pt x="252883" y="0"/>
                  <a:pt x="321547" y="16747"/>
                </a:cubicBezTo>
                <a:cubicBezTo>
                  <a:pt x="390211" y="33494"/>
                  <a:pt x="471435" y="85410"/>
                  <a:pt x="552659" y="137327"/>
                </a:cubicBezTo>
              </a:path>
            </a:pathLst>
          </a:cu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p>
        </p:txBody>
      </p:sp>
      <p:sp>
        <p:nvSpPr>
          <p:cNvPr id="38" name="任意多边形 41">
            <a:extLst>
              <a:ext uri="{FF2B5EF4-FFF2-40B4-BE49-F238E27FC236}">
                <a16:creationId xmlns:a16="http://schemas.microsoft.com/office/drawing/2014/main" id="{A6D48602-1489-4E81-9702-25EA03039C43}"/>
              </a:ext>
            </a:extLst>
          </p:cNvPr>
          <p:cNvSpPr/>
          <p:nvPr/>
        </p:nvSpPr>
        <p:spPr>
          <a:xfrm>
            <a:off x="6002641" y="5100720"/>
            <a:ext cx="552659" cy="187569"/>
          </a:xfrm>
          <a:custGeom>
            <a:avLst/>
            <a:gdLst>
              <a:gd name="connsiteX0" fmla="*/ 0 w 552659"/>
              <a:gd name="connsiteY0" fmla="*/ 187569 h 187569"/>
              <a:gd name="connsiteX1" fmla="*/ 140677 w 552659"/>
              <a:gd name="connsiteY1" fmla="*/ 36844 h 187569"/>
              <a:gd name="connsiteX2" fmla="*/ 321547 w 552659"/>
              <a:gd name="connsiteY2" fmla="*/ 16747 h 187569"/>
              <a:gd name="connsiteX3" fmla="*/ 552659 w 552659"/>
              <a:gd name="connsiteY3" fmla="*/ 137327 h 187569"/>
            </a:gdLst>
            <a:ahLst/>
            <a:cxnLst>
              <a:cxn ang="0">
                <a:pos x="connsiteX0" y="connsiteY0"/>
              </a:cxn>
              <a:cxn ang="0">
                <a:pos x="connsiteX1" y="connsiteY1"/>
              </a:cxn>
              <a:cxn ang="0">
                <a:pos x="connsiteX2" y="connsiteY2"/>
              </a:cxn>
              <a:cxn ang="0">
                <a:pos x="connsiteX3" y="connsiteY3"/>
              </a:cxn>
            </a:cxnLst>
            <a:rect l="l" t="t" r="r" b="b"/>
            <a:pathLst>
              <a:path w="552659" h="187569">
                <a:moveTo>
                  <a:pt x="0" y="187569"/>
                </a:moveTo>
                <a:cubicBezTo>
                  <a:pt x="43543" y="126441"/>
                  <a:pt x="87086" y="65314"/>
                  <a:pt x="140677" y="36844"/>
                </a:cubicBezTo>
                <a:cubicBezTo>
                  <a:pt x="194268" y="8374"/>
                  <a:pt x="252883" y="0"/>
                  <a:pt x="321547" y="16747"/>
                </a:cubicBezTo>
                <a:cubicBezTo>
                  <a:pt x="390211" y="33494"/>
                  <a:pt x="471435" y="85410"/>
                  <a:pt x="552659" y="137327"/>
                </a:cubicBezTo>
              </a:path>
            </a:pathLst>
          </a:cu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p>
        </p:txBody>
      </p:sp>
      <p:sp>
        <p:nvSpPr>
          <p:cNvPr id="39" name="TextBox 42">
            <a:extLst>
              <a:ext uri="{FF2B5EF4-FFF2-40B4-BE49-F238E27FC236}">
                <a16:creationId xmlns:a16="http://schemas.microsoft.com/office/drawing/2014/main" id="{0DBA9995-2AB2-498F-BECF-E7F5B5F31F63}"/>
              </a:ext>
            </a:extLst>
          </p:cNvPr>
          <p:cNvSpPr txBox="1"/>
          <p:nvPr/>
        </p:nvSpPr>
        <p:spPr>
          <a:xfrm>
            <a:off x="2820428" y="5437814"/>
            <a:ext cx="2071702" cy="646331"/>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5 1 0</a:t>
            </a:r>
          </a:p>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反向：</a:t>
            </a:r>
            <a:r>
              <a:rPr lang="en-US" altLang="zh-CN" sz="1800">
                <a:solidFill>
                  <a:srgbClr val="0000FF"/>
                </a:solidFill>
                <a:latin typeface="Consolas" pitchFamily="49" charset="0"/>
                <a:ea typeface="仿宋" pitchFamily="49" charset="-122"/>
                <a:cs typeface="Consolas" pitchFamily="49" charset="0"/>
              </a:rPr>
              <a:t>0 → 1 → 5</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3"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strips(upRight)">
                                      <p:cBhvr>
                                        <p:cTn id="15" dur="10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3" fill="hold" grpId="0"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strips(upRight)">
                                      <p:cBhvr>
                                        <p:cTn id="20" dur="1000"/>
                                        <p:tgtEl>
                                          <p:spTgt spid="3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571480"/>
            <a:ext cx="8643998" cy="434707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36000" bIns="36000" rtlCol="0">
            <a:spAutoFit/>
          </a:bodyPr>
          <a:lstStyle/>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public static void </a:t>
            </a:r>
            <a:r>
              <a:rPr lang="en-US" altLang="zh-CN" sz="1800" dirty="0" err="1">
                <a:solidFill>
                  <a:srgbClr val="FF0000"/>
                </a:solidFill>
                <a:latin typeface="Consolas" pitchFamily="49" charset="0"/>
                <a:ea typeface="仿宋" pitchFamily="49" charset="-122"/>
                <a:cs typeface="Consolas" pitchFamily="49" charset="0"/>
              </a:rPr>
              <a:t>ShortPath</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AdjGraphClass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G,int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u,int</a:t>
            </a:r>
            <a:r>
              <a:rPr lang="en-US" altLang="zh-CN" sz="1800" dirty="0">
                <a:solidFill>
                  <a:srgbClr val="0000FF"/>
                </a:solidFill>
                <a:latin typeface="Consolas" pitchFamily="49" charset="0"/>
                <a:ea typeface="仿宋" pitchFamily="49" charset="-122"/>
                <a:cs typeface="Consolas" pitchFamily="49" charset="0"/>
              </a:rPr>
              <a:t> v)</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class </a:t>
            </a:r>
            <a:r>
              <a:rPr lang="en-US" altLang="zh-CN" sz="1800" dirty="0" err="1">
                <a:solidFill>
                  <a:srgbClr val="0000FF"/>
                </a:solidFill>
                <a:latin typeface="Consolas" pitchFamily="49" charset="0"/>
                <a:ea typeface="仿宋" pitchFamily="49" charset="-122"/>
                <a:cs typeface="Consolas" pitchFamily="49" charset="0"/>
              </a:rPr>
              <a:t>QNode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队列元素类型</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  int no;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顶点编号</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QNode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parent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前驱顶点</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Queue&lt;</a:t>
            </a:r>
            <a:r>
              <a:rPr lang="en-US" altLang="zh-CN" sz="1800" dirty="0" err="1">
                <a:solidFill>
                  <a:srgbClr val="0000FF"/>
                </a:solidFill>
                <a:latin typeface="Consolas" pitchFamily="49" charset="0"/>
                <a:ea typeface="仿宋" pitchFamily="49" charset="-122"/>
                <a:cs typeface="Consolas" pitchFamily="49" charset="0"/>
              </a:rPr>
              <a:t>QNode</a:t>
            </a:r>
            <a:r>
              <a:rPr lang="en-US" altLang="zh-CN" sz="1800" dirty="0">
                <a:solidFill>
                  <a:srgbClr val="0000FF"/>
                </a:solidFill>
                <a:latin typeface="Consolas" pitchFamily="49" charset="0"/>
                <a:ea typeface="仿宋" pitchFamily="49" charset="-122"/>
                <a:cs typeface="Consolas" pitchFamily="49" charset="0"/>
              </a:rPr>
              <a:t>&gt; </a:t>
            </a:r>
            <a:r>
              <a:rPr lang="en-US" altLang="zh-CN" sz="1800" dirty="0" err="1">
                <a:solidFill>
                  <a:srgbClr val="006600"/>
                </a:solidFill>
                <a:latin typeface="Consolas" pitchFamily="49" charset="0"/>
                <a:ea typeface="仿宋" pitchFamily="49" charset="-122"/>
                <a:cs typeface="Consolas" pitchFamily="49" charset="0"/>
              </a:rPr>
              <a:t>qu</a:t>
            </a:r>
            <a:r>
              <a:rPr lang="en-US" altLang="zh-CN" sz="1800" dirty="0">
                <a:solidFill>
                  <a:srgbClr val="0000FF"/>
                </a:solidFill>
                <a:latin typeface="Consolas" pitchFamily="49" charset="0"/>
                <a:ea typeface="仿宋" pitchFamily="49" charset="-122"/>
                <a:cs typeface="Consolas" pitchFamily="49" charset="0"/>
              </a:rPr>
              <a:t>=new LinkedList&lt;</a:t>
            </a:r>
            <a:r>
              <a:rPr lang="en-US" altLang="zh-CN" sz="1800" dirty="0" err="1">
                <a:solidFill>
                  <a:srgbClr val="0000FF"/>
                </a:solidFill>
                <a:latin typeface="Consolas" pitchFamily="49" charset="0"/>
                <a:ea typeface="仿宋" pitchFamily="49" charset="-122"/>
                <a:cs typeface="Consolas" pitchFamily="49" charset="0"/>
              </a:rPr>
              <a:t>QNode</a:t>
            </a:r>
            <a:r>
              <a:rPr lang="en-US" altLang="zh-CN" sz="1800" dirty="0">
                <a:solidFill>
                  <a:srgbClr val="0000FF"/>
                </a:solidFill>
                <a:latin typeface="Consolas" pitchFamily="49" charset="0"/>
                <a:ea typeface="仿宋" pitchFamily="49" charset="-122"/>
                <a:cs typeface="Consolas" pitchFamily="49" charset="0"/>
              </a:rPr>
              <a:t>&gt;();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定义一个队列</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QNode</a:t>
            </a:r>
            <a:r>
              <a:rPr lang="en-US" altLang="zh-CN" sz="1800" dirty="0">
                <a:solidFill>
                  <a:srgbClr val="0000FF"/>
                </a:solidFill>
                <a:latin typeface="Consolas" pitchFamily="49" charset="0"/>
                <a:ea typeface="仿宋" pitchFamily="49" charset="-122"/>
                <a:cs typeface="Consolas" pitchFamily="49" charset="0"/>
              </a:rPr>
              <a:t> e,e1;</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ArcNode</a:t>
            </a:r>
            <a:r>
              <a:rPr lang="en-US" altLang="zh-CN" sz="1800" dirty="0">
                <a:solidFill>
                  <a:srgbClr val="0000FF"/>
                </a:solidFill>
                <a:latin typeface="Consolas" pitchFamily="49" charset="0"/>
                <a:ea typeface="仿宋" pitchFamily="49" charset="-122"/>
                <a:cs typeface="Consolas" pitchFamily="49" charset="0"/>
              </a:rPr>
              <a:t> p;</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e=new </a:t>
            </a:r>
            <a:r>
              <a:rPr lang="en-US" altLang="zh-CN" sz="1800" dirty="0" err="1">
                <a:solidFill>
                  <a:srgbClr val="0000FF"/>
                </a:solidFill>
                <a:latin typeface="Consolas" pitchFamily="49" charset="0"/>
                <a:ea typeface="仿宋" pitchFamily="49" charset="-122"/>
                <a:cs typeface="Consolas" pitchFamily="49" charset="0"/>
              </a:rPr>
              <a:t>QNode</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e.no=u; </a:t>
            </a:r>
            <a:r>
              <a:rPr lang="en-US" altLang="zh-CN" sz="1800" dirty="0" err="1">
                <a:solidFill>
                  <a:srgbClr val="FF00FF"/>
                </a:solidFill>
                <a:latin typeface="Consolas" pitchFamily="49" charset="0"/>
                <a:ea typeface="仿宋" pitchFamily="49" charset="-122"/>
                <a:cs typeface="Consolas" pitchFamily="49" charset="0"/>
              </a:rPr>
              <a:t>e.parent</a:t>
            </a:r>
            <a:r>
              <a:rPr lang="en-US" altLang="zh-CN" sz="1800" dirty="0">
                <a:solidFill>
                  <a:srgbClr val="FF00FF"/>
                </a:solidFill>
                <a:latin typeface="Consolas" pitchFamily="49" charset="0"/>
                <a:ea typeface="仿宋" pitchFamily="49" charset="-122"/>
                <a:cs typeface="Consolas" pitchFamily="49" charset="0"/>
              </a:rPr>
              <a:t>=null</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初始点对应队列元素的前驱为空</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qu.offer</a:t>
            </a:r>
            <a:r>
              <a:rPr lang="en-US" altLang="zh-CN" sz="1800" dirty="0">
                <a:solidFill>
                  <a:srgbClr val="0000FF"/>
                </a:solidFill>
                <a:latin typeface="Consolas" pitchFamily="49" charset="0"/>
                <a:ea typeface="仿宋" pitchFamily="49" charset="-122"/>
                <a:cs typeface="Consolas" pitchFamily="49" charset="0"/>
              </a:rPr>
              <a:t>(e);				</a:t>
            </a:r>
            <a:r>
              <a:rPr lang="en-US" altLang="zh-CN" sz="1800" dirty="0">
                <a:solidFill>
                  <a:srgbClr val="00B0F0"/>
                </a:solidFill>
                <a:latin typeface="Consolas" pitchFamily="49" charset="0"/>
                <a:ea typeface="仿宋" pitchFamily="49" charset="-122"/>
                <a:cs typeface="Consolas" pitchFamily="49" charset="0"/>
              </a:rPr>
              <a:t>//u</a:t>
            </a:r>
            <a:r>
              <a:rPr lang="zh-CN" altLang="zh-CN" sz="1800" dirty="0">
                <a:solidFill>
                  <a:srgbClr val="00B0F0"/>
                </a:solidFill>
                <a:latin typeface="Consolas" pitchFamily="49" charset="0"/>
                <a:ea typeface="仿宋" pitchFamily="49" charset="-122"/>
                <a:cs typeface="Consolas" pitchFamily="49" charset="0"/>
              </a:rPr>
              <a:t>进队</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visited[u]=1;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置已访问标记</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642918"/>
            <a:ext cx="8643998" cy="542840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36000" bIns="36000" rtlCol="0">
            <a:spAutoFit/>
          </a:bodyPr>
          <a:lstStyle/>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while (!</a:t>
            </a:r>
            <a:r>
              <a:rPr lang="en-US" altLang="zh-CN" sz="1800" dirty="0" err="1">
                <a:solidFill>
                  <a:srgbClr val="0000FF"/>
                </a:solidFill>
                <a:latin typeface="Consolas" pitchFamily="49" charset="0"/>
                <a:ea typeface="仿宋" pitchFamily="49" charset="-122"/>
                <a:cs typeface="Consolas" pitchFamily="49" charset="0"/>
              </a:rPr>
              <a:t>qu.isEmpty</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队列不空循环</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  e=</a:t>
            </a:r>
            <a:r>
              <a:rPr lang="en-US" altLang="zh-CN" sz="1800" dirty="0" err="1">
                <a:solidFill>
                  <a:srgbClr val="0000FF"/>
                </a:solidFill>
                <a:latin typeface="Consolas" pitchFamily="49" charset="0"/>
                <a:ea typeface="仿宋" pitchFamily="49" charset="-122"/>
                <a:cs typeface="Consolas" pitchFamily="49" charset="0"/>
              </a:rPr>
              <a:t>qu.poll</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出队元素</a:t>
            </a:r>
            <a:r>
              <a:rPr lang="en-US" altLang="zh-CN" sz="1800" dirty="0">
                <a:solidFill>
                  <a:srgbClr val="00B0F0"/>
                </a:solidFill>
                <a:latin typeface="Consolas" pitchFamily="49" charset="0"/>
                <a:ea typeface="仿宋" pitchFamily="49" charset="-122"/>
                <a:cs typeface="Consolas" pitchFamily="49" charset="0"/>
              </a:rPr>
              <a:t>e</a:t>
            </a:r>
            <a:endParaRPr lang="zh-CN" altLang="zh-CN" sz="1800" dirty="0">
              <a:solidFill>
                <a:srgbClr val="00B0F0"/>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a:solidFill>
                  <a:srgbClr val="FF0000"/>
                </a:solidFill>
                <a:latin typeface="Consolas" pitchFamily="49" charset="0"/>
                <a:ea typeface="仿宋" pitchFamily="49" charset="-122"/>
                <a:cs typeface="Consolas" pitchFamily="49" charset="0"/>
              </a:rPr>
              <a:t>e.no==v</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找到</a:t>
            </a:r>
            <a:r>
              <a:rPr lang="en-US" altLang="zh-CN" sz="1800" dirty="0">
                <a:solidFill>
                  <a:srgbClr val="00B0F0"/>
                </a:solidFill>
                <a:latin typeface="Consolas" pitchFamily="49" charset="0"/>
                <a:ea typeface="仿宋" pitchFamily="49" charset="-122"/>
                <a:cs typeface="Consolas" pitchFamily="49" charset="0"/>
              </a:rPr>
              <a:t>v</a:t>
            </a:r>
            <a:r>
              <a:rPr lang="zh-CN" altLang="zh-CN" sz="1800" dirty="0">
                <a:solidFill>
                  <a:srgbClr val="00B0F0"/>
                </a:solidFill>
                <a:latin typeface="Consolas" pitchFamily="49" charset="0"/>
                <a:ea typeface="仿宋" pitchFamily="49" charset="-122"/>
                <a:cs typeface="Consolas" pitchFamily="49" charset="0"/>
              </a:rPr>
              <a:t>时输出路径之逆并退出</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  int[] path=new int[MAXV];	</a:t>
            </a:r>
            <a:r>
              <a:rPr lang="en-US" altLang="zh-CN" sz="1800" dirty="0">
                <a:solidFill>
                  <a:srgbClr val="00B0F0"/>
                </a:solidFill>
                <a:latin typeface="Consolas" pitchFamily="49" charset="0"/>
                <a:ea typeface="仿宋" pitchFamily="49" charset="-122"/>
                <a:cs typeface="Consolas" pitchFamily="49" charset="0"/>
              </a:rPr>
              <a:t>//path[0..d]</a:t>
            </a:r>
            <a:r>
              <a:rPr lang="zh-CN" altLang="zh-CN" sz="1800" dirty="0">
                <a:solidFill>
                  <a:srgbClr val="00B0F0"/>
                </a:solidFill>
                <a:latin typeface="Consolas" pitchFamily="49" charset="0"/>
                <a:ea typeface="仿宋" pitchFamily="49" charset="-122"/>
                <a:cs typeface="Consolas" pitchFamily="49" charset="0"/>
              </a:rPr>
              <a:t>存放逆路径</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int d=-1;</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QNode</a:t>
            </a:r>
            <a:r>
              <a:rPr lang="en-US" altLang="zh-CN" sz="1800" dirty="0">
                <a:solidFill>
                  <a:srgbClr val="0000FF"/>
                </a:solidFill>
                <a:latin typeface="Consolas" pitchFamily="49" charset="0"/>
                <a:ea typeface="仿宋" pitchFamily="49" charset="-122"/>
                <a:cs typeface="Consolas" pitchFamily="49" charset="0"/>
              </a:rPr>
              <a:t> f=e;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通过前驱关系求逆路径</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while (</a:t>
            </a:r>
            <a:r>
              <a:rPr lang="en-US" altLang="zh-CN" sz="1800" dirty="0">
                <a:solidFill>
                  <a:srgbClr val="FF00FF"/>
                </a:solidFill>
                <a:latin typeface="Consolas" pitchFamily="49" charset="0"/>
                <a:ea typeface="仿宋" pitchFamily="49" charset="-122"/>
                <a:cs typeface="Consolas" pitchFamily="49" charset="0"/>
              </a:rPr>
              <a:t>f!=null</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  d++; path[d]=f.no;</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f=</a:t>
            </a:r>
            <a:r>
              <a:rPr lang="en-US" altLang="zh-CN" sz="1800" dirty="0" err="1">
                <a:solidFill>
                  <a:srgbClr val="FF00FF"/>
                </a:solidFill>
                <a:latin typeface="Consolas" pitchFamily="49" charset="0"/>
                <a:ea typeface="仿宋" pitchFamily="49" charset="-122"/>
                <a:cs typeface="Consolas" pitchFamily="49" charset="0"/>
              </a:rPr>
              <a:t>f.parent</a:t>
            </a:r>
            <a:r>
              <a:rPr lang="en-US" altLang="zh-CN" sz="1800" dirty="0">
                <a:solidFill>
                  <a:srgbClr val="FF00FF"/>
                </a:solidFill>
                <a:latin typeface="Consolas" pitchFamily="49" charset="0"/>
                <a:ea typeface="仿宋" pitchFamily="49" charset="-122"/>
                <a:cs typeface="Consolas" pitchFamily="49" charset="0"/>
              </a:rPr>
              <a:t>;</a:t>
            </a:r>
            <a:endParaRPr lang="zh-CN" altLang="zh-CN" sz="1800" dirty="0">
              <a:solidFill>
                <a:srgbClr val="FF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for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d;i</a:t>
            </a:r>
            <a:r>
              <a:rPr lang="en-US" altLang="zh-CN" sz="1800" dirty="0">
                <a:solidFill>
                  <a:srgbClr val="0000FF"/>
                </a:solidFill>
                <a:latin typeface="Consolas" pitchFamily="49" charset="0"/>
                <a:ea typeface="仿宋" pitchFamily="49" charset="-122"/>
                <a:cs typeface="Consolas" pitchFamily="49" charset="0"/>
              </a:rPr>
              <a:t>&gt;=0;i--)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反向输出逆路径构成正向路径</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a:t>
            </a:r>
            <a:r>
              <a:rPr lang="en-US" altLang="zh-CN" sz="1800" dirty="0">
                <a:solidFill>
                  <a:srgbClr val="0000FF"/>
                </a:solidFill>
                <a:latin typeface="Consolas" pitchFamily="49" charset="0"/>
                <a:ea typeface="仿宋" pitchFamily="49" charset="-122"/>
                <a:cs typeface="Consolas" pitchFamily="49" charset="0"/>
              </a:rPr>
              <a:t>(path[</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System.out.println</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return;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输出一条路径后返回</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8643998" cy="4365142"/>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G.adjlist</a:t>
            </a:r>
            <a:r>
              <a:rPr lang="en-US" altLang="zh-CN" sz="1800" dirty="0">
                <a:solidFill>
                  <a:srgbClr val="0000FF"/>
                </a:solidFill>
                <a:latin typeface="Consolas" pitchFamily="49" charset="0"/>
                <a:ea typeface="仿宋" pitchFamily="49" charset="-122"/>
                <a:cs typeface="Consolas" pitchFamily="49" charset="0"/>
              </a:rPr>
              <a:t>[e.no].</a:t>
            </a:r>
            <a:r>
              <a:rPr lang="en-US" altLang="zh-CN" sz="1800" dirty="0" err="1">
                <a:solidFill>
                  <a:srgbClr val="0000FF"/>
                </a:solidFill>
                <a:latin typeface="Consolas" pitchFamily="49" charset="0"/>
                <a:ea typeface="仿宋" pitchFamily="49" charset="-122"/>
                <a:cs typeface="Consolas" pitchFamily="49" charset="0"/>
              </a:rPr>
              <a:t>firstarc</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找</a:t>
            </a:r>
            <a:r>
              <a:rPr lang="en-US" altLang="zh-CN" sz="1800" dirty="0">
                <a:solidFill>
                  <a:srgbClr val="00B0F0"/>
                </a:solidFill>
                <a:latin typeface="Consolas" pitchFamily="49" charset="0"/>
                <a:ea typeface="仿宋" pitchFamily="49" charset="-122"/>
                <a:cs typeface="Consolas" pitchFamily="49" charset="0"/>
              </a:rPr>
              <a:t>e</a:t>
            </a:r>
            <a:r>
              <a:rPr lang="zh-CN" altLang="zh-CN" sz="1800" dirty="0">
                <a:solidFill>
                  <a:srgbClr val="00B0F0"/>
                </a:solidFill>
                <a:latin typeface="Consolas" pitchFamily="49" charset="0"/>
                <a:ea typeface="仿宋" pitchFamily="49" charset="-122"/>
                <a:cs typeface="Consolas" pitchFamily="49" charset="0"/>
              </a:rPr>
              <a:t>对应顶点的第一个邻接点</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while (p!=null)</a:t>
            </a:r>
            <a:endParaRPr lang="zh-CN" altLang="zh-CN" sz="1800" dirty="0">
              <a:solidFill>
                <a:srgbClr val="FF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  int w=</a:t>
            </a:r>
            <a:r>
              <a:rPr lang="en-US" altLang="zh-CN" sz="1800" dirty="0" err="1">
                <a:solidFill>
                  <a:srgbClr val="0000FF"/>
                </a:solidFill>
                <a:latin typeface="Consolas" pitchFamily="49" charset="0"/>
                <a:ea typeface="仿宋" pitchFamily="49" charset="-122"/>
                <a:cs typeface="Consolas" pitchFamily="49" charset="0"/>
              </a:rPr>
              <a:t>p.adjvex</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if (visited[w]==0)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若</a:t>
            </a:r>
            <a:r>
              <a:rPr lang="en-US" altLang="zh-CN" sz="1800" dirty="0">
                <a:solidFill>
                  <a:srgbClr val="00B0F0"/>
                </a:solidFill>
                <a:latin typeface="Consolas" pitchFamily="49" charset="0"/>
                <a:ea typeface="仿宋" pitchFamily="49" charset="-122"/>
                <a:cs typeface="Consolas" pitchFamily="49" charset="0"/>
              </a:rPr>
              <a:t>u</a:t>
            </a:r>
            <a:r>
              <a:rPr lang="zh-CN" altLang="zh-CN" sz="1800" dirty="0">
                <a:solidFill>
                  <a:srgbClr val="00B0F0"/>
                </a:solidFill>
                <a:latin typeface="Consolas" pitchFamily="49" charset="0"/>
                <a:ea typeface="仿宋" pitchFamily="49" charset="-122"/>
                <a:cs typeface="Consolas" pitchFamily="49" charset="0"/>
              </a:rPr>
              <a:t>的邻接点</a:t>
            </a:r>
            <a:r>
              <a:rPr lang="en-US" altLang="zh-CN" sz="1800" dirty="0">
                <a:solidFill>
                  <a:srgbClr val="00B0F0"/>
                </a:solidFill>
                <a:latin typeface="Consolas" pitchFamily="49" charset="0"/>
                <a:ea typeface="仿宋" pitchFamily="49" charset="-122"/>
                <a:cs typeface="Consolas" pitchFamily="49" charset="0"/>
              </a:rPr>
              <a:t>w</a:t>
            </a:r>
            <a:r>
              <a:rPr lang="zh-CN" altLang="zh-CN" sz="1800" dirty="0">
                <a:solidFill>
                  <a:srgbClr val="00B0F0"/>
                </a:solidFill>
                <a:latin typeface="Consolas" pitchFamily="49" charset="0"/>
                <a:ea typeface="仿宋" pitchFamily="49" charset="-122"/>
                <a:cs typeface="Consolas" pitchFamily="49" charset="0"/>
              </a:rPr>
              <a:t>未访问</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  e1=new </a:t>
            </a:r>
            <a:r>
              <a:rPr lang="en-US" altLang="zh-CN" sz="1800" dirty="0" err="1">
                <a:solidFill>
                  <a:srgbClr val="0000FF"/>
                </a:solidFill>
                <a:latin typeface="Consolas" pitchFamily="49" charset="0"/>
                <a:ea typeface="仿宋" pitchFamily="49" charset="-122"/>
                <a:cs typeface="Consolas" pitchFamily="49" charset="0"/>
              </a:rPr>
              <a:t>QNode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建立队列元素</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e1.no=w; e1.parent=e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其前驱为</a:t>
            </a:r>
            <a:r>
              <a:rPr lang="en-US" altLang="zh-CN" sz="1800" dirty="0">
                <a:solidFill>
                  <a:srgbClr val="00B0F0"/>
                </a:solidFill>
                <a:latin typeface="Consolas" pitchFamily="49" charset="0"/>
                <a:ea typeface="仿宋" pitchFamily="49" charset="-122"/>
                <a:cs typeface="Consolas" pitchFamily="49" charset="0"/>
              </a:rPr>
              <a:t>e</a:t>
            </a:r>
            <a:endParaRPr lang="zh-CN" altLang="zh-CN" sz="1800" dirty="0">
              <a:solidFill>
                <a:srgbClr val="00B0F0"/>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visited[w]=1;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置已访问标记</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qu.offer</a:t>
            </a:r>
            <a:r>
              <a:rPr lang="en-US" altLang="zh-CN" sz="1800" dirty="0">
                <a:solidFill>
                  <a:srgbClr val="0000FF"/>
                </a:solidFill>
                <a:latin typeface="Consolas" pitchFamily="49" charset="0"/>
                <a:ea typeface="仿宋" pitchFamily="49" charset="-122"/>
                <a:cs typeface="Consolas" pitchFamily="49" charset="0"/>
              </a:rPr>
              <a:t>(e1);		</a:t>
            </a:r>
            <a:r>
              <a:rPr lang="en-US" altLang="zh-CN" sz="1800" dirty="0">
                <a:solidFill>
                  <a:srgbClr val="00B0F0"/>
                </a:solidFill>
                <a:latin typeface="Consolas" pitchFamily="49" charset="0"/>
                <a:ea typeface="仿宋" pitchFamily="49" charset="-122"/>
                <a:cs typeface="Consolas" pitchFamily="49" charset="0"/>
              </a:rPr>
              <a:t>//e1</a:t>
            </a:r>
            <a:r>
              <a:rPr lang="zh-CN" altLang="zh-CN" sz="1800" dirty="0">
                <a:solidFill>
                  <a:srgbClr val="00B0F0"/>
                </a:solidFill>
                <a:latin typeface="Consolas" pitchFamily="49" charset="0"/>
                <a:ea typeface="仿宋" pitchFamily="49" charset="-122"/>
                <a:cs typeface="Consolas" pitchFamily="49" charset="0"/>
              </a:rPr>
              <a:t>进队</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p.nextarc</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找下一个邻接顶点</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grpSp>
        <p:nvGrpSpPr>
          <p:cNvPr id="14" name="组合 13"/>
          <p:cNvGrpSpPr/>
          <p:nvPr/>
        </p:nvGrpSpPr>
        <p:grpSpPr>
          <a:xfrm>
            <a:off x="2843808" y="5085184"/>
            <a:ext cx="2786082" cy="1440902"/>
            <a:chOff x="3071802" y="4357694"/>
            <a:chExt cx="2786082" cy="1440902"/>
          </a:xfrm>
        </p:grpSpPr>
        <p:sp>
          <p:nvSpPr>
            <p:cNvPr id="5" name="Oval 13"/>
            <p:cNvSpPr>
              <a:spLocks noChangeArrowheads="1"/>
            </p:cNvSpPr>
            <p:nvPr/>
          </p:nvSpPr>
          <p:spPr bwMode="auto">
            <a:xfrm>
              <a:off x="3643306" y="4379848"/>
              <a:ext cx="360000" cy="396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u</a:t>
              </a:r>
            </a:p>
          </p:txBody>
        </p:sp>
        <p:sp>
          <p:nvSpPr>
            <p:cNvPr id="6" name="Oval 13"/>
            <p:cNvSpPr>
              <a:spLocks noChangeArrowheads="1"/>
            </p:cNvSpPr>
            <p:nvPr/>
          </p:nvSpPr>
          <p:spPr bwMode="auto">
            <a:xfrm>
              <a:off x="3643306" y="5319016"/>
              <a:ext cx="360000" cy="396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 name="TextBox 6"/>
            <p:cNvSpPr txBox="1"/>
            <p:nvPr/>
          </p:nvSpPr>
          <p:spPr>
            <a:xfrm>
              <a:off x="3071802" y="4357694"/>
              <a:ext cx="357190"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e</a:t>
              </a:r>
              <a:endParaRPr lang="zh-CN" altLang="en-US" sz="180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3071802" y="5429264"/>
              <a:ext cx="500066"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e1</a:t>
              </a:r>
              <a:endParaRPr lang="zh-CN" altLang="en-US" sz="1800">
                <a:solidFill>
                  <a:srgbClr val="0000FF"/>
                </a:solidFill>
                <a:latin typeface="Consolas" pitchFamily="49" charset="0"/>
                <a:ea typeface="仿宋" pitchFamily="49" charset="-122"/>
                <a:cs typeface="Consolas" pitchFamily="49" charset="0"/>
              </a:endParaRPr>
            </a:p>
          </p:txBody>
        </p:sp>
        <p:cxnSp>
          <p:nvCxnSpPr>
            <p:cNvPr id="10" name="直接箭头连接符 9"/>
            <p:cNvCxnSpPr/>
            <p:nvPr/>
          </p:nvCxnSpPr>
          <p:spPr>
            <a:xfrm rot="5400000">
              <a:off x="3511530" y="5057480"/>
              <a:ext cx="543168"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4000496" y="4857760"/>
              <a:ext cx="1857388" cy="369332"/>
            </a:xfrm>
            <a:prstGeom prst="rect">
              <a:avLst/>
            </a:prstGeom>
            <a:noFill/>
          </p:spPr>
          <p:txBody>
            <a:bodyPr wrap="square" rtlCol="0">
              <a:spAutoFit/>
            </a:bodyPr>
            <a:lstStyle/>
            <a:p>
              <a:pPr algn="l">
                <a:lnSpc>
                  <a:spcPct val="100000"/>
                </a:lnSpc>
                <a:spcBef>
                  <a:spcPts val="0"/>
                </a:spcBef>
              </a:pPr>
              <a:r>
                <a:rPr lang="en-US" altLang="zh-CN" sz="1800" b="0">
                  <a:solidFill>
                    <a:srgbClr val="0000FF"/>
                  </a:solidFill>
                  <a:latin typeface="Consolas" pitchFamily="49" charset="0"/>
                  <a:ea typeface="仿宋" pitchFamily="49" charset="-122"/>
                  <a:cs typeface="Consolas" pitchFamily="49" charset="0"/>
                </a:rPr>
                <a:t>e1.parent=e</a:t>
              </a:r>
              <a:endParaRPr lang="zh-CN" altLang="en-US" sz="1800" b="0">
                <a:solidFill>
                  <a:srgbClr val="0000FF"/>
                </a:solidFill>
                <a:latin typeface="Consolas" pitchFamily="49" charset="0"/>
                <a:ea typeface="仿宋" pitchFamily="49" charset="-122"/>
                <a:cs typeface="Consolas" pitchFamily="49" charset="0"/>
              </a:endParaRPr>
            </a:p>
          </p:txBody>
        </p:sp>
        <p:cxnSp>
          <p:nvCxnSpPr>
            <p:cNvPr id="13" name="直接箭头连接符 12"/>
            <p:cNvCxnSpPr/>
            <p:nvPr/>
          </p:nvCxnSpPr>
          <p:spPr>
            <a:xfrm rot="5400000" flipH="1" flipV="1">
              <a:off x="3606793" y="5036355"/>
              <a:ext cx="642942" cy="1588"/>
            </a:xfrm>
            <a:prstGeom prst="straightConnector1">
              <a:avLst/>
            </a:prstGeom>
            <a:ln w="19050">
              <a:solidFill>
                <a:srgbClr val="FF00FF"/>
              </a:solidFill>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28662" y="500042"/>
            <a:ext cx="1143008" cy="1214445"/>
            <a:chOff x="1589596" y="810715"/>
            <a:chExt cx="2340698" cy="2345431"/>
          </a:xfrm>
        </p:grpSpPr>
        <p:grpSp>
          <p:nvGrpSpPr>
            <p:cNvPr id="6" name="组合 79"/>
            <p:cNvGrpSpPr/>
            <p:nvPr/>
          </p:nvGrpSpPr>
          <p:grpSpPr bwMode="auto">
            <a:xfrm>
              <a:off x="1589596" y="810715"/>
              <a:ext cx="2340698" cy="2345431"/>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9"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7" name="椭圆 80"/>
            <p:cNvSpPr/>
            <p:nvPr/>
          </p:nvSpPr>
          <p:spPr bwMode="auto">
            <a:xfrm>
              <a:off x="1932719" y="1141999"/>
              <a:ext cx="1691508" cy="1694936"/>
            </a:xfrm>
            <a:prstGeom prst="ellipse">
              <a:avLst/>
            </a:prstGeom>
            <a:solidFill>
              <a:srgbClr val="1848C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5400" kern="0" dirty="0">
                  <a:solidFill>
                    <a:srgbClr val="FFFFFF"/>
                  </a:solidFill>
                </a:rPr>
                <a:t>?</a:t>
              </a:r>
              <a:endParaRPr kumimoji="0" lang="en-US" sz="54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0" name="TextBox 9"/>
          <p:cNvSpPr txBox="1"/>
          <p:nvPr/>
        </p:nvSpPr>
        <p:spPr>
          <a:xfrm>
            <a:off x="2285984" y="928670"/>
            <a:ext cx="6246456" cy="400110"/>
          </a:xfrm>
          <a:prstGeom prst="rect">
            <a:avLst/>
          </a:prstGeom>
          <a:noFill/>
        </p:spPr>
        <p:txBody>
          <a:bodyPr wrap="square" rtlCol="0">
            <a:spAutoFit/>
          </a:bodyPr>
          <a:lstStyle/>
          <a:p>
            <a:pPr algn="l">
              <a:lnSpc>
                <a:spcPct val="100000"/>
              </a:lnSpc>
              <a:spcBef>
                <a:spcPts val="0"/>
              </a:spcBef>
            </a:pPr>
            <a:r>
              <a:rPr lang="zh-CN" altLang="zh-CN" sz="2000" dirty="0">
                <a:solidFill>
                  <a:srgbClr val="0000FF"/>
                </a:solidFill>
                <a:latin typeface="Consolas" pitchFamily="49" charset="0"/>
                <a:ea typeface="华文中宋" pitchFamily="2" charset="-122"/>
                <a:cs typeface="Consolas" pitchFamily="49" charset="0"/>
              </a:rPr>
              <a:t>为什么广度优先遍历找到的路径一定是最短路径呢？</a:t>
            </a:r>
            <a:endParaRPr lang="zh-CN" altLang="en-US" sz="2000" dirty="0">
              <a:solidFill>
                <a:srgbClr val="0000FF"/>
              </a:solidFill>
              <a:latin typeface="Consolas" pitchFamily="49" charset="0"/>
              <a:ea typeface="华文中宋" pitchFamily="2" charset="-122"/>
              <a:cs typeface="Consolas" pitchFamily="49" charset="0"/>
            </a:endParaRPr>
          </a:p>
        </p:txBody>
      </p:sp>
      <p:sp>
        <p:nvSpPr>
          <p:cNvPr id="12" name="Oval 55"/>
          <p:cNvSpPr>
            <a:spLocks noChangeArrowheads="1"/>
          </p:cNvSpPr>
          <p:nvPr/>
        </p:nvSpPr>
        <p:spPr bwMode="auto">
          <a:xfrm>
            <a:off x="3689026" y="2829122"/>
            <a:ext cx="331567" cy="33615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3" name="Oval 54"/>
          <p:cNvSpPr>
            <a:spLocks noChangeArrowheads="1"/>
          </p:cNvSpPr>
          <p:nvPr/>
        </p:nvSpPr>
        <p:spPr bwMode="auto">
          <a:xfrm>
            <a:off x="5954946" y="2838344"/>
            <a:ext cx="331567" cy="33615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4" name="Oval 53"/>
          <p:cNvSpPr>
            <a:spLocks noChangeArrowheads="1"/>
          </p:cNvSpPr>
          <p:nvPr/>
        </p:nvSpPr>
        <p:spPr bwMode="auto">
          <a:xfrm>
            <a:off x="4403406" y="2829122"/>
            <a:ext cx="331567" cy="33615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5" name="Oval 52"/>
          <p:cNvSpPr>
            <a:spLocks noChangeArrowheads="1"/>
          </p:cNvSpPr>
          <p:nvPr/>
        </p:nvSpPr>
        <p:spPr bwMode="auto">
          <a:xfrm>
            <a:off x="5112236" y="2829122"/>
            <a:ext cx="331567" cy="33615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6" name="AutoShape 49"/>
          <p:cNvSpPr>
            <a:spLocks noChangeShapeType="1"/>
          </p:cNvSpPr>
          <p:nvPr/>
        </p:nvSpPr>
        <p:spPr bwMode="auto">
          <a:xfrm>
            <a:off x="4734972" y="2998185"/>
            <a:ext cx="377263" cy="989"/>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2000">
              <a:solidFill>
                <a:srgbClr val="0000FF"/>
              </a:solidFill>
              <a:latin typeface="Consolas" pitchFamily="49" charset="0"/>
              <a:ea typeface="仿宋" pitchFamily="49" charset="-122"/>
              <a:cs typeface="Consolas" pitchFamily="49" charset="0"/>
            </a:endParaRPr>
          </a:p>
        </p:txBody>
      </p:sp>
      <p:sp>
        <p:nvSpPr>
          <p:cNvPr id="17" name="Oval 48"/>
          <p:cNvSpPr>
            <a:spLocks noChangeArrowheads="1"/>
          </p:cNvSpPr>
          <p:nvPr/>
        </p:nvSpPr>
        <p:spPr bwMode="auto">
          <a:xfrm>
            <a:off x="2903208" y="2829122"/>
            <a:ext cx="331567" cy="33615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cxnSp>
        <p:nvCxnSpPr>
          <p:cNvPr id="18" name="直接箭头连接符 17"/>
          <p:cNvCxnSpPr>
            <a:stCxn id="15" idx="6"/>
            <a:endCxn id="13" idx="2"/>
          </p:cNvCxnSpPr>
          <p:nvPr/>
        </p:nvCxnSpPr>
        <p:spPr>
          <a:xfrm>
            <a:off x="5443803" y="2997197"/>
            <a:ext cx="511143" cy="922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9" name="椭圆 18"/>
          <p:cNvSpPr/>
          <p:nvPr/>
        </p:nvSpPr>
        <p:spPr>
          <a:xfrm>
            <a:off x="3754937" y="2551648"/>
            <a:ext cx="1643074" cy="1000132"/>
          </a:xfrm>
          <a:prstGeom prst="ellipse">
            <a:avLst/>
          </a:prstGeom>
          <a:ln w="1905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000"/>
          </a:p>
        </p:txBody>
      </p:sp>
      <p:sp>
        <p:nvSpPr>
          <p:cNvPr id="20" name="椭圆 19"/>
          <p:cNvSpPr/>
          <p:nvPr/>
        </p:nvSpPr>
        <p:spPr>
          <a:xfrm>
            <a:off x="2960173" y="2071678"/>
            <a:ext cx="3254902" cy="1928826"/>
          </a:xfrm>
          <a:prstGeom prst="ellipse">
            <a:avLst/>
          </a:prstGeom>
          <a:ln w="1905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dirty="0"/>
          </a:p>
        </p:txBody>
      </p:sp>
      <p:cxnSp>
        <p:nvCxnSpPr>
          <p:cNvPr id="21" name="直接箭头连接符 20"/>
          <p:cNvCxnSpPr>
            <a:stCxn id="12" idx="2"/>
            <a:endCxn id="17" idx="6"/>
          </p:cNvCxnSpPr>
          <p:nvPr/>
        </p:nvCxnSpPr>
        <p:spPr>
          <a:xfrm rot="10800000">
            <a:off x="3234776" y="2997197"/>
            <a:ext cx="454251"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14" idx="2"/>
            <a:endCxn id="12" idx="6"/>
          </p:cNvCxnSpPr>
          <p:nvPr/>
        </p:nvCxnSpPr>
        <p:spPr>
          <a:xfrm rot="10800000">
            <a:off x="4020594" y="2997197"/>
            <a:ext cx="382813"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p:nvPr/>
        </p:nvCxnSpPr>
        <p:spPr>
          <a:xfrm>
            <a:off x="2428860" y="2989222"/>
            <a:ext cx="468000" cy="0"/>
          </a:xfrm>
          <a:prstGeom prst="straightConnector1">
            <a:avLst/>
          </a:prstGeom>
          <a:ln w="38100">
            <a:tailEnd type="arrow"/>
          </a:ln>
        </p:spPr>
        <p:style>
          <a:lnRef idx="2">
            <a:schemeClr val="dk1"/>
          </a:lnRef>
          <a:fillRef idx="0">
            <a:schemeClr val="dk1"/>
          </a:fillRef>
          <a:effectRef idx="1">
            <a:schemeClr val="dk1"/>
          </a:effectRef>
          <a:fontRef idx="minor">
            <a:schemeClr val="tx1"/>
          </a:fontRef>
        </p:style>
      </p:cxnSp>
      <p:sp>
        <p:nvSpPr>
          <p:cNvPr id="24" name="任意多边形 23"/>
          <p:cNvSpPr/>
          <p:nvPr/>
        </p:nvSpPr>
        <p:spPr>
          <a:xfrm>
            <a:off x="3213122" y="2673370"/>
            <a:ext cx="552659" cy="187569"/>
          </a:xfrm>
          <a:custGeom>
            <a:avLst/>
            <a:gdLst>
              <a:gd name="connsiteX0" fmla="*/ 0 w 552659"/>
              <a:gd name="connsiteY0" fmla="*/ 187569 h 187569"/>
              <a:gd name="connsiteX1" fmla="*/ 140677 w 552659"/>
              <a:gd name="connsiteY1" fmla="*/ 36844 h 187569"/>
              <a:gd name="connsiteX2" fmla="*/ 321547 w 552659"/>
              <a:gd name="connsiteY2" fmla="*/ 16747 h 187569"/>
              <a:gd name="connsiteX3" fmla="*/ 552659 w 552659"/>
              <a:gd name="connsiteY3" fmla="*/ 137327 h 187569"/>
            </a:gdLst>
            <a:ahLst/>
            <a:cxnLst>
              <a:cxn ang="0">
                <a:pos x="connsiteX0" y="connsiteY0"/>
              </a:cxn>
              <a:cxn ang="0">
                <a:pos x="connsiteX1" y="connsiteY1"/>
              </a:cxn>
              <a:cxn ang="0">
                <a:pos x="connsiteX2" y="connsiteY2"/>
              </a:cxn>
              <a:cxn ang="0">
                <a:pos x="connsiteX3" y="connsiteY3"/>
              </a:cxn>
            </a:cxnLst>
            <a:rect l="l" t="t" r="r" b="b"/>
            <a:pathLst>
              <a:path w="552659" h="187569">
                <a:moveTo>
                  <a:pt x="0" y="187569"/>
                </a:moveTo>
                <a:cubicBezTo>
                  <a:pt x="43543" y="126441"/>
                  <a:pt x="87086" y="65314"/>
                  <a:pt x="140677" y="36844"/>
                </a:cubicBezTo>
                <a:cubicBezTo>
                  <a:pt x="194268" y="8374"/>
                  <a:pt x="252883" y="0"/>
                  <a:pt x="321547" y="16747"/>
                </a:cubicBezTo>
                <a:cubicBezTo>
                  <a:pt x="390211" y="33494"/>
                  <a:pt x="471435" y="85410"/>
                  <a:pt x="552659" y="137327"/>
                </a:cubicBezTo>
              </a:path>
            </a:pathLst>
          </a:cu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000"/>
          </a:p>
        </p:txBody>
      </p:sp>
      <p:sp>
        <p:nvSpPr>
          <p:cNvPr id="25" name="任意多边形 24"/>
          <p:cNvSpPr/>
          <p:nvPr/>
        </p:nvSpPr>
        <p:spPr>
          <a:xfrm>
            <a:off x="3968000" y="2663278"/>
            <a:ext cx="552659" cy="187569"/>
          </a:xfrm>
          <a:custGeom>
            <a:avLst/>
            <a:gdLst>
              <a:gd name="connsiteX0" fmla="*/ 0 w 552659"/>
              <a:gd name="connsiteY0" fmla="*/ 187569 h 187569"/>
              <a:gd name="connsiteX1" fmla="*/ 140677 w 552659"/>
              <a:gd name="connsiteY1" fmla="*/ 36844 h 187569"/>
              <a:gd name="connsiteX2" fmla="*/ 321547 w 552659"/>
              <a:gd name="connsiteY2" fmla="*/ 16747 h 187569"/>
              <a:gd name="connsiteX3" fmla="*/ 552659 w 552659"/>
              <a:gd name="connsiteY3" fmla="*/ 137327 h 187569"/>
            </a:gdLst>
            <a:ahLst/>
            <a:cxnLst>
              <a:cxn ang="0">
                <a:pos x="connsiteX0" y="connsiteY0"/>
              </a:cxn>
              <a:cxn ang="0">
                <a:pos x="connsiteX1" y="connsiteY1"/>
              </a:cxn>
              <a:cxn ang="0">
                <a:pos x="connsiteX2" y="connsiteY2"/>
              </a:cxn>
              <a:cxn ang="0">
                <a:pos x="connsiteX3" y="connsiteY3"/>
              </a:cxn>
            </a:cxnLst>
            <a:rect l="l" t="t" r="r" b="b"/>
            <a:pathLst>
              <a:path w="552659" h="187569">
                <a:moveTo>
                  <a:pt x="0" y="187569"/>
                </a:moveTo>
                <a:cubicBezTo>
                  <a:pt x="43543" y="126441"/>
                  <a:pt x="87086" y="65314"/>
                  <a:pt x="140677" y="36844"/>
                </a:cubicBezTo>
                <a:cubicBezTo>
                  <a:pt x="194268" y="8374"/>
                  <a:pt x="252883" y="0"/>
                  <a:pt x="321547" y="16747"/>
                </a:cubicBezTo>
                <a:cubicBezTo>
                  <a:pt x="390211" y="33494"/>
                  <a:pt x="471435" y="85410"/>
                  <a:pt x="552659" y="137327"/>
                </a:cubicBezTo>
              </a:path>
            </a:pathLst>
          </a:cu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000"/>
          </a:p>
        </p:txBody>
      </p:sp>
      <p:sp>
        <p:nvSpPr>
          <p:cNvPr id="27" name="TextBox 26"/>
          <p:cNvSpPr txBox="1"/>
          <p:nvPr/>
        </p:nvSpPr>
        <p:spPr>
          <a:xfrm>
            <a:off x="711974" y="4345552"/>
            <a:ext cx="7931992" cy="400110"/>
          </a:xfrm>
          <a:prstGeom prst="rect">
            <a:avLst/>
          </a:prstGeom>
          <a:noFill/>
        </p:spPr>
        <p:txBody>
          <a:bodyPr wrap="square" rtlCol="0">
            <a:spAutoFit/>
          </a:bodyPr>
          <a:lstStyle/>
          <a:p>
            <a:pPr algn="l">
              <a:lnSpc>
                <a:spcPct val="100000"/>
              </a:lnSpc>
              <a:spcBef>
                <a:spcPts val="0"/>
              </a:spcBef>
            </a:pPr>
            <a:r>
              <a:rPr lang="zh-CN" altLang="zh-CN" sz="2000" dirty="0">
                <a:solidFill>
                  <a:srgbClr val="0000FF"/>
                </a:solidFill>
                <a:latin typeface="Consolas" pitchFamily="49" charset="0"/>
                <a:ea typeface="仿宋" pitchFamily="49" charset="-122"/>
                <a:cs typeface="Consolas" pitchFamily="49" charset="0"/>
              </a:rPr>
              <a:t>路径上的每个顶点均为不同层次的顶点，所以该路径一定是最短路径。</a:t>
            </a:r>
            <a:endParaRPr lang="zh-CN" altLang="en-US" sz="20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539552" y="2671684"/>
            <a:ext cx="8208912" cy="211735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342900" indent="-342900" algn="l">
              <a:lnSpc>
                <a:spcPct val="150000"/>
              </a:lnSpc>
              <a:spcBef>
                <a:spcPts val="0"/>
              </a:spcBef>
              <a:buBlip>
                <a:blip r:embed="rId2"/>
              </a:buBlip>
            </a:pPr>
            <a:r>
              <a:rPr lang="zh-CN" altLang="zh-CN" sz="2200" dirty="0">
                <a:solidFill>
                  <a:srgbClr val="0000FF"/>
                </a:solidFill>
                <a:latin typeface="Consolas" pitchFamily="49" charset="0"/>
                <a:ea typeface="仿宋" pitchFamily="49" charset="-122"/>
                <a:cs typeface="Consolas" pitchFamily="49" charset="0"/>
              </a:rPr>
              <a:t>一个有</a:t>
            </a:r>
            <a:r>
              <a:rPr lang="en-US" altLang="zh-CN" sz="2200" i="1" dirty="0">
                <a:solidFill>
                  <a:srgbClr val="0000FF"/>
                </a:solidFill>
                <a:latin typeface="Consolas" pitchFamily="49" charset="0"/>
                <a:ea typeface="仿宋" pitchFamily="49" charset="-122"/>
                <a:cs typeface="Consolas" pitchFamily="49" charset="0"/>
              </a:rPr>
              <a:t>n</a:t>
            </a:r>
            <a:r>
              <a:rPr lang="zh-CN" altLang="zh-CN" sz="2200" dirty="0">
                <a:solidFill>
                  <a:srgbClr val="0000FF"/>
                </a:solidFill>
                <a:latin typeface="Consolas" pitchFamily="49" charset="0"/>
                <a:ea typeface="仿宋" pitchFamily="49" charset="-122"/>
                <a:cs typeface="Consolas" pitchFamily="49" charset="0"/>
              </a:rPr>
              <a:t>个顶点的连通图的</a:t>
            </a:r>
            <a:r>
              <a:rPr lang="zh-CN" altLang="zh-CN" sz="2200" dirty="0">
                <a:solidFill>
                  <a:srgbClr val="FF0000"/>
                </a:solidFill>
                <a:latin typeface="Consolas" pitchFamily="49" charset="0"/>
                <a:ea typeface="仿宋" pitchFamily="49" charset="-122"/>
                <a:cs typeface="Consolas" pitchFamily="49" charset="0"/>
              </a:rPr>
              <a:t>生成树</a:t>
            </a:r>
            <a:r>
              <a:rPr lang="zh-CN" altLang="zh-CN" sz="2200" dirty="0">
                <a:solidFill>
                  <a:srgbClr val="0000FF"/>
                </a:solidFill>
                <a:latin typeface="Consolas" pitchFamily="49" charset="0"/>
                <a:ea typeface="仿宋" pitchFamily="49" charset="-122"/>
                <a:cs typeface="Consolas" pitchFamily="49" charset="0"/>
              </a:rPr>
              <a:t>是一个</a:t>
            </a:r>
            <a:r>
              <a:rPr lang="zh-CN" altLang="zh-CN" sz="2200" dirty="0">
                <a:solidFill>
                  <a:srgbClr val="FF00FF"/>
                </a:solidFill>
                <a:latin typeface="Consolas" pitchFamily="49" charset="0"/>
                <a:ea typeface="仿宋" pitchFamily="49" charset="-122"/>
                <a:cs typeface="Consolas" pitchFamily="49" charset="0"/>
              </a:rPr>
              <a:t>极小连通子图</a:t>
            </a:r>
            <a:r>
              <a:rPr lang="zh-CN" altLang="en-US" sz="2200" dirty="0">
                <a:solidFill>
                  <a:srgbClr val="0000FF"/>
                </a:solidFill>
                <a:latin typeface="Consolas" pitchFamily="49" charset="0"/>
                <a:ea typeface="仿宋" pitchFamily="49" charset="-122"/>
                <a:cs typeface="Consolas" pitchFamily="49" charset="0"/>
              </a:rPr>
              <a:t>。</a:t>
            </a:r>
            <a:endParaRPr lang="en-US" altLang="zh-CN" sz="22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0"/>
              </a:spcBef>
              <a:buBlip>
                <a:blip r:embed="rId2"/>
              </a:buBlip>
            </a:pPr>
            <a:r>
              <a:rPr lang="zh-CN" altLang="zh-CN" sz="2200" dirty="0">
                <a:solidFill>
                  <a:srgbClr val="0000FF"/>
                </a:solidFill>
                <a:latin typeface="Consolas" pitchFamily="49" charset="0"/>
                <a:ea typeface="仿宋" pitchFamily="49" charset="-122"/>
                <a:cs typeface="Consolas" pitchFamily="49" charset="0"/>
              </a:rPr>
              <a:t>生成树含有图中全部顶点，但只包含构成一棵树的</a:t>
            </a:r>
            <a:r>
              <a:rPr lang="en-US" altLang="zh-CN" sz="2200" i="1" dirty="0">
                <a:solidFill>
                  <a:srgbClr val="FF0000"/>
                </a:solidFill>
                <a:latin typeface="Consolas" pitchFamily="49" charset="0"/>
                <a:ea typeface="仿宋" pitchFamily="49" charset="-122"/>
                <a:cs typeface="Consolas" pitchFamily="49" charset="0"/>
              </a:rPr>
              <a:t>n</a:t>
            </a:r>
            <a:r>
              <a:rPr lang="en-US" altLang="zh-CN" sz="2200" dirty="0">
                <a:solidFill>
                  <a:srgbClr val="FF0000"/>
                </a:solidFill>
                <a:latin typeface="Consolas" pitchFamily="49" charset="0"/>
                <a:ea typeface="仿宋" pitchFamily="49" charset="-122"/>
                <a:cs typeface="Consolas" pitchFamily="49" charset="0"/>
              </a:rPr>
              <a:t>-1</a:t>
            </a:r>
            <a:r>
              <a:rPr lang="zh-CN" altLang="zh-CN" sz="2200" dirty="0">
                <a:solidFill>
                  <a:srgbClr val="0000FF"/>
                </a:solidFill>
                <a:latin typeface="Consolas" pitchFamily="49" charset="0"/>
                <a:ea typeface="仿宋" pitchFamily="49" charset="-122"/>
                <a:cs typeface="Consolas" pitchFamily="49" charset="0"/>
              </a:rPr>
              <a:t>条边。</a:t>
            </a:r>
            <a:endParaRPr lang="en-US" altLang="zh-CN" sz="22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0"/>
              </a:spcBef>
              <a:buBlip>
                <a:blip r:embed="rId2"/>
              </a:buBlip>
            </a:pPr>
            <a:r>
              <a:rPr lang="zh-CN" altLang="zh-CN" sz="2200" dirty="0">
                <a:solidFill>
                  <a:srgbClr val="0000FF"/>
                </a:solidFill>
                <a:latin typeface="Consolas" pitchFamily="49" charset="0"/>
                <a:ea typeface="仿宋" pitchFamily="49" charset="-122"/>
                <a:cs typeface="Consolas" pitchFamily="49" charset="0"/>
              </a:rPr>
              <a:t>如果在一棵生成树上</a:t>
            </a:r>
            <a:r>
              <a:rPr lang="zh-CN" altLang="zh-CN" sz="2200" dirty="0">
                <a:solidFill>
                  <a:srgbClr val="FF0000"/>
                </a:solidFill>
                <a:latin typeface="Consolas" pitchFamily="49" charset="0"/>
                <a:ea typeface="仿宋" pitchFamily="49" charset="-122"/>
                <a:cs typeface="Consolas" pitchFamily="49" charset="0"/>
              </a:rPr>
              <a:t>添加一条边</a:t>
            </a:r>
            <a:r>
              <a:rPr lang="zh-CN" altLang="zh-CN" sz="2200" dirty="0">
                <a:solidFill>
                  <a:srgbClr val="0000FF"/>
                </a:solidFill>
                <a:latin typeface="Consolas" pitchFamily="49" charset="0"/>
                <a:ea typeface="仿宋" pitchFamily="49" charset="-122"/>
                <a:cs typeface="Consolas" pitchFamily="49" charset="0"/>
              </a:rPr>
              <a:t>，必定</a:t>
            </a:r>
            <a:r>
              <a:rPr lang="zh-CN" altLang="zh-CN" sz="2200" dirty="0">
                <a:solidFill>
                  <a:srgbClr val="FF0000"/>
                </a:solidFill>
                <a:latin typeface="Consolas" pitchFamily="49" charset="0"/>
                <a:ea typeface="仿宋" pitchFamily="49" charset="-122"/>
                <a:cs typeface="Consolas" pitchFamily="49" charset="0"/>
              </a:rPr>
              <a:t>构成一个环</a:t>
            </a:r>
            <a:r>
              <a:rPr lang="zh-CN" altLang="zh-CN" sz="2200" dirty="0">
                <a:solidFill>
                  <a:srgbClr val="0000FF"/>
                </a:solidFill>
                <a:latin typeface="Consolas" pitchFamily="49" charset="0"/>
                <a:ea typeface="仿宋" pitchFamily="49" charset="-122"/>
                <a:cs typeface="Consolas" pitchFamily="49" charset="0"/>
              </a:rPr>
              <a:t>：因为这条边使得它依附的那两个顶点之间有了第二条路径。</a:t>
            </a:r>
          </a:p>
        </p:txBody>
      </p:sp>
      <p:sp>
        <p:nvSpPr>
          <p:cNvPr id="24" name="TextBox 23"/>
          <p:cNvSpPr txBox="1"/>
          <p:nvPr/>
        </p:nvSpPr>
        <p:spPr>
          <a:xfrm>
            <a:off x="251520" y="998359"/>
            <a:ext cx="514353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8.4.1 </a:t>
            </a:r>
            <a:r>
              <a:rPr lang="zh-CN" altLang="zh-CN">
                <a:latin typeface="Consolas" pitchFamily="49" charset="0"/>
                <a:ea typeface="微软雅黑" pitchFamily="34" charset="-122"/>
                <a:cs typeface="Consolas" pitchFamily="49" charset="0"/>
              </a:rPr>
              <a:t>生成树和最小生成树的概念</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15" name="TextBox 14"/>
          <p:cNvSpPr txBox="1"/>
          <p:nvPr/>
        </p:nvSpPr>
        <p:spPr>
          <a:xfrm>
            <a:off x="1907704" y="110654"/>
            <a:ext cx="5643602"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lnSpc>
                <a:spcPct val="100000"/>
              </a:lnSpc>
              <a:defRPr sz="36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defRPr>
            </a:lvl1pPr>
          </a:lstStyle>
          <a:p>
            <a:r>
              <a:rPr lang="en-US" altLang="zh-CN"/>
              <a:t>8.4 </a:t>
            </a:r>
            <a:r>
              <a:rPr lang="zh-CN" altLang="zh-CN"/>
              <a:t>生成树和最小生成树</a:t>
            </a:r>
            <a:endParaRPr lang="zh-CN" altLang="en-US"/>
          </a:p>
        </p:txBody>
      </p:sp>
      <p:sp>
        <p:nvSpPr>
          <p:cNvPr id="6" name="TextBox 5"/>
          <p:cNvSpPr txBox="1"/>
          <p:nvPr/>
        </p:nvSpPr>
        <p:spPr>
          <a:xfrm>
            <a:off x="395536" y="1808607"/>
            <a:ext cx="2786082"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1. </a:t>
            </a:r>
            <a:r>
              <a:rPr lang="zh-CN" altLang="zh-CN" sz="2000">
                <a:latin typeface="Consolas" pitchFamily="49" charset="0"/>
                <a:ea typeface="微软雅黑" pitchFamily="34" charset="-122"/>
                <a:cs typeface="Consolas" pitchFamily="49" charset="0"/>
              </a:rPr>
              <a:t>什么是生成树</a:t>
            </a:r>
            <a:endParaRPr lang="zh-CN" altLang="zh-CN" sz="2000">
              <a:solidFill>
                <a:schemeClr val="bg1"/>
              </a:solidFill>
              <a:latin typeface="Consolas" pitchFamily="49" charset="0"/>
              <a:ea typeface="微软雅黑" pitchFamily="34" charset="-122"/>
              <a:cs typeface="Consolas" pitchFamily="49" charset="0"/>
            </a:endParaRPr>
          </a:p>
        </p:txBody>
      </p:sp>
      <p:sp>
        <p:nvSpPr>
          <p:cNvPr id="7" name="文本框 6">
            <a:extLst>
              <a:ext uri="{FF2B5EF4-FFF2-40B4-BE49-F238E27FC236}">
                <a16:creationId xmlns:a16="http://schemas.microsoft.com/office/drawing/2014/main" id="{60B0A709-41BB-49B2-8A35-EE4381088FB0}"/>
              </a:ext>
            </a:extLst>
          </p:cNvPr>
          <p:cNvSpPr txBox="1"/>
          <p:nvPr/>
        </p:nvSpPr>
        <p:spPr>
          <a:xfrm>
            <a:off x="2286000" y="1846652"/>
            <a:ext cx="4572000" cy="387798"/>
          </a:xfrm>
          <a:prstGeom prst="rect">
            <a:avLst/>
          </a:prstGeom>
          <a:noFill/>
        </p:spPr>
        <p:txBody>
          <a:bodyPr wrap="square">
            <a:spAutoFit/>
          </a:bodyPr>
          <a:lstStyle/>
          <a:p>
            <a:r>
              <a:rPr lang="zh-CN" altLang="en-US" sz="2400" dirty="0">
                <a:solidFill>
                  <a:srgbClr val="0000FF"/>
                </a:solidFill>
                <a:latin typeface="Consolas" pitchFamily="49" charset="0"/>
                <a:ea typeface="仿宋" pitchFamily="49" charset="-122"/>
                <a:cs typeface="Consolas" pitchFamily="49" charset="0"/>
              </a:rPr>
              <a:t>（通常针对无向图）</a:t>
            </a:r>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251520" y="844738"/>
            <a:ext cx="8784976" cy="299721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342900" indent="-342900" algn="just">
              <a:lnSpc>
                <a:spcPct val="150000"/>
              </a:lnSpc>
              <a:spcBef>
                <a:spcPts val="0"/>
              </a:spcBef>
              <a:buBlip>
                <a:blip r:embed="rId2"/>
              </a:buBlip>
            </a:pPr>
            <a:r>
              <a:rPr lang="zh-CN" altLang="zh-CN" sz="2100" dirty="0">
                <a:solidFill>
                  <a:srgbClr val="FF0000"/>
                </a:solidFill>
                <a:latin typeface="Consolas" pitchFamily="49" charset="0"/>
                <a:ea typeface="仿宋" pitchFamily="49" charset="-122"/>
                <a:cs typeface="Consolas" pitchFamily="49" charset="0"/>
              </a:rPr>
              <a:t>连通图</a:t>
            </a:r>
            <a:r>
              <a:rPr lang="zh-CN" altLang="en-US" sz="2100" dirty="0">
                <a:solidFill>
                  <a:srgbClr val="0000FF"/>
                </a:solidFill>
                <a:latin typeface="Consolas" pitchFamily="49" charset="0"/>
                <a:ea typeface="仿宋" pitchFamily="49" charset="-122"/>
                <a:cs typeface="Consolas" pitchFamily="49" charset="0"/>
              </a:rPr>
              <a:t>：</a:t>
            </a:r>
            <a:r>
              <a:rPr lang="zh-CN" altLang="zh-CN" sz="2100" dirty="0">
                <a:solidFill>
                  <a:srgbClr val="0000FF"/>
                </a:solidFill>
                <a:latin typeface="Consolas" pitchFamily="49" charset="0"/>
                <a:ea typeface="仿宋" pitchFamily="49" charset="-122"/>
                <a:cs typeface="Consolas" pitchFamily="49" charset="0"/>
              </a:rPr>
              <a:t>仅需调用遍历过程（</a:t>
            </a:r>
            <a:r>
              <a:rPr lang="en-US" altLang="zh-CN" sz="2100" dirty="0">
                <a:solidFill>
                  <a:srgbClr val="0000FF"/>
                </a:solidFill>
                <a:latin typeface="Consolas" pitchFamily="49" charset="0"/>
                <a:ea typeface="仿宋" pitchFamily="49" charset="-122"/>
                <a:cs typeface="Consolas" pitchFamily="49" charset="0"/>
              </a:rPr>
              <a:t>DFS</a:t>
            </a:r>
            <a:r>
              <a:rPr lang="zh-CN" altLang="zh-CN" sz="2100" dirty="0">
                <a:solidFill>
                  <a:srgbClr val="0000FF"/>
                </a:solidFill>
                <a:latin typeface="Consolas" pitchFamily="49" charset="0"/>
                <a:ea typeface="仿宋" pitchFamily="49" charset="-122"/>
                <a:cs typeface="Consolas" pitchFamily="49" charset="0"/>
              </a:rPr>
              <a:t>或</a:t>
            </a:r>
            <a:r>
              <a:rPr lang="en-US" altLang="zh-CN" sz="2100" dirty="0">
                <a:solidFill>
                  <a:srgbClr val="0000FF"/>
                </a:solidFill>
                <a:latin typeface="Consolas" pitchFamily="49" charset="0"/>
                <a:ea typeface="仿宋" pitchFamily="49" charset="-122"/>
                <a:cs typeface="Consolas" pitchFamily="49" charset="0"/>
              </a:rPr>
              <a:t>BFS</a:t>
            </a:r>
            <a:r>
              <a:rPr lang="zh-CN" altLang="zh-CN" sz="2100" dirty="0">
                <a:solidFill>
                  <a:srgbClr val="0000FF"/>
                </a:solidFill>
                <a:latin typeface="Consolas" pitchFamily="49" charset="0"/>
                <a:ea typeface="仿宋" pitchFamily="49" charset="-122"/>
                <a:cs typeface="Consolas" pitchFamily="49" charset="0"/>
              </a:rPr>
              <a:t>）一次，从图中</a:t>
            </a:r>
            <a:r>
              <a:rPr lang="zh-CN" altLang="zh-CN" sz="2100" dirty="0">
                <a:solidFill>
                  <a:srgbClr val="FF00FF"/>
                </a:solidFill>
                <a:latin typeface="Consolas" pitchFamily="49" charset="0"/>
                <a:ea typeface="仿宋" pitchFamily="49" charset="-122"/>
                <a:cs typeface="Consolas" pitchFamily="49" charset="0"/>
              </a:rPr>
              <a:t>任一顶点出发</a:t>
            </a:r>
            <a:r>
              <a:rPr lang="zh-CN" altLang="zh-CN" sz="2100" dirty="0">
                <a:solidFill>
                  <a:srgbClr val="0000FF"/>
                </a:solidFill>
                <a:latin typeface="Consolas" pitchFamily="49" charset="0"/>
                <a:ea typeface="仿宋" pitchFamily="49" charset="-122"/>
                <a:cs typeface="Consolas" pitchFamily="49" charset="0"/>
              </a:rPr>
              <a:t>，便可以遍历图中的各个顶点。遍历中搜索边</a:t>
            </a:r>
            <a:r>
              <a:rPr lang="en-US" altLang="zh-CN" sz="2100" dirty="0">
                <a:solidFill>
                  <a:srgbClr val="0000FF"/>
                </a:solidFill>
                <a:latin typeface="Consolas" pitchFamily="49" charset="0"/>
                <a:ea typeface="仿宋" pitchFamily="49" charset="-122"/>
                <a:cs typeface="Consolas" pitchFamily="49" charset="0"/>
              </a:rPr>
              <a:t>&lt;</a:t>
            </a:r>
            <a:r>
              <a:rPr lang="en-US" altLang="zh-CN" sz="2100" i="1" dirty="0">
                <a:solidFill>
                  <a:srgbClr val="0000FF"/>
                </a:solidFill>
                <a:latin typeface="Consolas" pitchFamily="49" charset="0"/>
                <a:ea typeface="仿宋" pitchFamily="49" charset="-122"/>
                <a:cs typeface="Consolas" pitchFamily="49" charset="0"/>
              </a:rPr>
              <a:t>v</a:t>
            </a:r>
            <a:r>
              <a:rPr lang="zh-CN" altLang="zh-CN" sz="2100" dirty="0">
                <a:solidFill>
                  <a:srgbClr val="0000FF"/>
                </a:solidFill>
                <a:latin typeface="Consolas" pitchFamily="49" charset="0"/>
                <a:ea typeface="仿宋" pitchFamily="49" charset="-122"/>
                <a:cs typeface="Consolas" pitchFamily="49" charset="0"/>
              </a:rPr>
              <a:t>，</a:t>
            </a:r>
            <a:r>
              <a:rPr lang="en-US" altLang="zh-CN" sz="2100" i="1" dirty="0">
                <a:solidFill>
                  <a:srgbClr val="0000FF"/>
                </a:solidFill>
                <a:latin typeface="Consolas" pitchFamily="49" charset="0"/>
                <a:ea typeface="仿宋" pitchFamily="49" charset="-122"/>
                <a:cs typeface="Consolas" pitchFamily="49" charset="0"/>
              </a:rPr>
              <a:t>w</a:t>
            </a:r>
            <a:r>
              <a:rPr lang="en-US" altLang="zh-CN" sz="2100" dirty="0">
                <a:solidFill>
                  <a:srgbClr val="0000FF"/>
                </a:solidFill>
                <a:latin typeface="Consolas" pitchFamily="49" charset="0"/>
                <a:ea typeface="仿宋" pitchFamily="49" charset="-122"/>
                <a:cs typeface="Consolas" pitchFamily="49" charset="0"/>
              </a:rPr>
              <a:t>&gt;</a:t>
            </a:r>
            <a:r>
              <a:rPr lang="zh-CN" altLang="zh-CN" sz="2100" dirty="0">
                <a:solidFill>
                  <a:srgbClr val="0000FF"/>
                </a:solidFill>
                <a:latin typeface="Consolas" pitchFamily="49" charset="0"/>
                <a:ea typeface="仿宋" pitchFamily="49" charset="-122"/>
                <a:cs typeface="Consolas" pitchFamily="49" charset="0"/>
              </a:rPr>
              <a:t>时，若顶点</a:t>
            </a:r>
            <a:r>
              <a:rPr lang="en-US" altLang="zh-CN" sz="2100" i="1" dirty="0">
                <a:solidFill>
                  <a:srgbClr val="0000FF"/>
                </a:solidFill>
                <a:latin typeface="Consolas" pitchFamily="49" charset="0"/>
                <a:ea typeface="仿宋" pitchFamily="49" charset="-122"/>
                <a:cs typeface="Consolas" pitchFamily="49" charset="0"/>
              </a:rPr>
              <a:t>w</a:t>
            </a:r>
            <a:r>
              <a:rPr lang="zh-CN" altLang="zh-CN" sz="2100" dirty="0">
                <a:solidFill>
                  <a:srgbClr val="0000FF"/>
                </a:solidFill>
                <a:latin typeface="Consolas" pitchFamily="49" charset="0"/>
                <a:ea typeface="仿宋" pitchFamily="49" charset="-122"/>
                <a:cs typeface="Consolas" pitchFamily="49" charset="0"/>
              </a:rPr>
              <a:t>首次访问（该边也是首次搜索到），则该边是一条树边，所有树边构成一棵生成树。</a:t>
            </a:r>
          </a:p>
          <a:p>
            <a:pPr marL="342900" indent="-342900" algn="just">
              <a:lnSpc>
                <a:spcPct val="150000"/>
              </a:lnSpc>
              <a:spcBef>
                <a:spcPts val="0"/>
              </a:spcBef>
              <a:buBlip>
                <a:blip r:embed="rId2"/>
              </a:buBlip>
            </a:pPr>
            <a:r>
              <a:rPr lang="zh-CN" altLang="zh-CN" sz="2100" dirty="0">
                <a:solidFill>
                  <a:srgbClr val="FF0000"/>
                </a:solidFill>
                <a:latin typeface="Consolas" pitchFamily="49" charset="0"/>
                <a:ea typeface="仿宋" pitchFamily="49" charset="-122"/>
                <a:cs typeface="Consolas" pitchFamily="49" charset="0"/>
              </a:rPr>
              <a:t>非连通图</a:t>
            </a:r>
            <a:r>
              <a:rPr lang="zh-CN" altLang="en-US" sz="2100" dirty="0">
                <a:solidFill>
                  <a:srgbClr val="0000FF"/>
                </a:solidFill>
                <a:latin typeface="Consolas" pitchFamily="49" charset="0"/>
                <a:ea typeface="仿宋" pitchFamily="49" charset="-122"/>
                <a:cs typeface="Consolas" pitchFamily="49" charset="0"/>
              </a:rPr>
              <a:t>：</a:t>
            </a:r>
            <a:r>
              <a:rPr lang="zh-CN" altLang="zh-CN" sz="2100" dirty="0">
                <a:solidFill>
                  <a:srgbClr val="0000FF"/>
                </a:solidFill>
                <a:latin typeface="Consolas" pitchFamily="49" charset="0"/>
                <a:ea typeface="仿宋" pitchFamily="49" charset="-122"/>
                <a:cs typeface="Consolas" pitchFamily="49" charset="0"/>
              </a:rPr>
              <a:t>需对每个连通分量调用一次遍历过程，所有连通分量对应的生成树构成整个非连通图的生成森林。</a:t>
            </a:r>
          </a:p>
        </p:txBody>
      </p:sp>
      <p:sp>
        <p:nvSpPr>
          <p:cNvPr id="6" name="TextBox 5"/>
          <p:cNvSpPr txBox="1"/>
          <p:nvPr/>
        </p:nvSpPr>
        <p:spPr>
          <a:xfrm>
            <a:off x="251520" y="260648"/>
            <a:ext cx="5000660"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2. </a:t>
            </a:r>
            <a:r>
              <a:rPr lang="zh-CN" altLang="zh-CN" sz="2000">
                <a:latin typeface="Consolas" pitchFamily="49" charset="0"/>
                <a:ea typeface="微软雅黑" pitchFamily="34" charset="-122"/>
                <a:cs typeface="Consolas" pitchFamily="49" charset="0"/>
              </a:rPr>
              <a:t>连通图的生成树和非连通图的生成森林</a:t>
            </a:r>
            <a:endParaRPr lang="zh-CN" altLang="zh-CN" sz="2000">
              <a:solidFill>
                <a:schemeClr val="bg1"/>
              </a:solidFill>
              <a:latin typeface="Consolas" pitchFamily="49" charset="0"/>
              <a:ea typeface="微软雅黑" pitchFamily="34" charset="-122"/>
              <a:cs typeface="Consolas" pitchFamily="49" charset="0"/>
            </a:endParaRPr>
          </a:p>
        </p:txBody>
      </p:sp>
      <p:sp>
        <p:nvSpPr>
          <p:cNvPr id="7" name="TextBox 43">
            <a:extLst>
              <a:ext uri="{FF2B5EF4-FFF2-40B4-BE49-F238E27FC236}">
                <a16:creationId xmlns:a16="http://schemas.microsoft.com/office/drawing/2014/main" id="{606B749D-F91D-4EAA-8D1D-4CDBA67AE24D}"/>
              </a:ext>
            </a:extLst>
          </p:cNvPr>
          <p:cNvSpPr txBox="1"/>
          <p:nvPr/>
        </p:nvSpPr>
        <p:spPr>
          <a:xfrm>
            <a:off x="372362" y="4972991"/>
            <a:ext cx="7500990" cy="137651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342900" indent="-342900" algn="l">
              <a:lnSpc>
                <a:spcPts val="2800"/>
              </a:lnSpc>
              <a:spcBef>
                <a:spcPts val="600"/>
              </a:spcBef>
              <a:buBlip>
                <a:blip r:embed="rId2"/>
              </a:buBlip>
            </a:pPr>
            <a:r>
              <a:rPr lang="zh-CN" altLang="zh-CN" sz="2100" dirty="0">
                <a:solidFill>
                  <a:srgbClr val="0000FF"/>
                </a:solidFill>
                <a:latin typeface="Consolas" pitchFamily="49" charset="0"/>
                <a:ea typeface="仿宋" pitchFamily="49" charset="-122"/>
                <a:cs typeface="Consolas" pitchFamily="49" charset="0"/>
              </a:rPr>
              <a:t>由深度优先遍历得到的生成树称为</a:t>
            </a:r>
            <a:r>
              <a:rPr lang="zh-CN" altLang="zh-CN" sz="2100" dirty="0">
                <a:solidFill>
                  <a:srgbClr val="FF0000"/>
                </a:solidFill>
                <a:latin typeface="Consolas" pitchFamily="49" charset="0"/>
                <a:ea typeface="仿宋" pitchFamily="49" charset="-122"/>
                <a:cs typeface="Consolas" pitchFamily="49" charset="0"/>
              </a:rPr>
              <a:t>深度优先生成树</a:t>
            </a:r>
            <a:r>
              <a:rPr lang="zh-CN" altLang="en-US" sz="2100" dirty="0">
                <a:solidFill>
                  <a:srgbClr val="0000FF"/>
                </a:solidFill>
                <a:latin typeface="Consolas" pitchFamily="49" charset="0"/>
                <a:ea typeface="仿宋" pitchFamily="49" charset="-122"/>
                <a:cs typeface="Consolas" pitchFamily="49" charset="0"/>
              </a:rPr>
              <a:t>。</a:t>
            </a:r>
            <a:endParaRPr lang="en-US" altLang="zh-CN" sz="21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100" dirty="0">
                <a:solidFill>
                  <a:srgbClr val="0000FF"/>
                </a:solidFill>
                <a:latin typeface="Consolas" pitchFamily="49" charset="0"/>
                <a:ea typeface="仿宋" pitchFamily="49" charset="-122"/>
                <a:cs typeface="Consolas" pitchFamily="49" charset="0"/>
              </a:rPr>
              <a:t>由广度优先遍历得到的生成树称为</a:t>
            </a:r>
            <a:r>
              <a:rPr lang="zh-CN" altLang="zh-CN" sz="2100" dirty="0">
                <a:solidFill>
                  <a:srgbClr val="FF0000"/>
                </a:solidFill>
                <a:latin typeface="Consolas" pitchFamily="49" charset="0"/>
                <a:ea typeface="仿宋" pitchFamily="49" charset="-122"/>
                <a:cs typeface="Consolas" pitchFamily="49" charset="0"/>
              </a:rPr>
              <a:t>广度优先生成树</a:t>
            </a:r>
            <a:r>
              <a:rPr lang="zh-CN" altLang="zh-CN" sz="2100" dirty="0">
                <a:solidFill>
                  <a:srgbClr val="0000FF"/>
                </a:solidFill>
                <a:latin typeface="Consolas" pitchFamily="49" charset="0"/>
                <a:ea typeface="仿宋" pitchFamily="49" charset="-122"/>
                <a:cs typeface="Consolas" pitchFamily="49" charset="0"/>
              </a:rPr>
              <a:t>。</a:t>
            </a:r>
            <a:endParaRPr lang="en-US" altLang="zh-CN" sz="21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100" dirty="0">
                <a:solidFill>
                  <a:srgbClr val="0000FF"/>
                </a:solidFill>
                <a:latin typeface="Consolas" pitchFamily="49" charset="0"/>
                <a:ea typeface="仿宋" pitchFamily="49" charset="-122"/>
                <a:cs typeface="Consolas" pitchFamily="49" charset="0"/>
              </a:rPr>
              <a:t>无论哪种生成树，都是由相应遍历中</a:t>
            </a:r>
            <a:r>
              <a:rPr lang="zh-CN" altLang="zh-CN" sz="2100" dirty="0">
                <a:solidFill>
                  <a:srgbClr val="FF00FF"/>
                </a:solidFill>
                <a:latin typeface="Consolas" pitchFamily="49" charset="0"/>
                <a:ea typeface="仿宋" pitchFamily="49" charset="-122"/>
                <a:cs typeface="Consolas" pitchFamily="49" charset="0"/>
              </a:rPr>
              <a:t>首次搜索的边</a:t>
            </a:r>
            <a:r>
              <a:rPr lang="zh-CN" altLang="zh-CN" sz="2100" dirty="0">
                <a:solidFill>
                  <a:srgbClr val="0000FF"/>
                </a:solidFill>
                <a:latin typeface="Consolas" pitchFamily="49" charset="0"/>
                <a:ea typeface="仿宋" pitchFamily="49" charset="-122"/>
                <a:cs typeface="Consolas" pitchFamily="49" charset="0"/>
              </a:rPr>
              <a:t>构成的。</a:t>
            </a:r>
          </a:p>
        </p:txBody>
      </p:sp>
      <p:sp>
        <p:nvSpPr>
          <p:cNvPr id="8" name="TextBox 5">
            <a:extLst>
              <a:ext uri="{FF2B5EF4-FFF2-40B4-BE49-F238E27FC236}">
                <a16:creationId xmlns:a16="http://schemas.microsoft.com/office/drawing/2014/main" id="{5BFF9A5A-BB59-4BAD-A089-A2BB2505DD09}"/>
              </a:ext>
            </a:extLst>
          </p:cNvPr>
          <p:cNvSpPr txBox="1"/>
          <p:nvPr/>
        </p:nvSpPr>
        <p:spPr>
          <a:xfrm>
            <a:off x="229486" y="3972859"/>
            <a:ext cx="4143404"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3. </a:t>
            </a:r>
            <a:r>
              <a:rPr lang="zh-CN" altLang="zh-CN" sz="2000">
                <a:latin typeface="Consolas" pitchFamily="49" charset="0"/>
                <a:ea typeface="微软雅黑" pitchFamily="34" charset="-122"/>
                <a:cs typeface="Consolas" pitchFamily="49" charset="0"/>
              </a:rPr>
              <a:t>由两种遍历方法产生的生成树</a:t>
            </a:r>
            <a:endParaRPr lang="zh-CN" altLang="zh-CN" sz="2000">
              <a:solidFill>
                <a:schemeClr val="bg1"/>
              </a:solidFill>
              <a:latin typeface="Consolas" pitchFamily="49" charset="0"/>
              <a:ea typeface="微软雅黑" pitchFamily="34" charset="-122"/>
              <a:cs typeface="Consolas" pitchFamily="49"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826" y="137104"/>
            <a:ext cx="9016348" cy="820866"/>
          </a:xfrm>
          <a:prstGeom prst="rect">
            <a:avLst/>
          </a:prstGeom>
          <a:noFill/>
        </p:spPr>
        <p:txBody>
          <a:bodyPr wrap="square" rtlCol="0">
            <a:spAutoFit/>
          </a:bodyPr>
          <a:lstStyle/>
          <a:p>
            <a:pPr algn="l">
              <a:lnSpc>
                <a:spcPts val="3000"/>
              </a:lnSpc>
              <a:spcBef>
                <a:spcPts val="0"/>
              </a:spcBef>
            </a:pPr>
            <a:r>
              <a:rPr lang="zh-CN" altLang="zh-CN" sz="2000" dirty="0">
                <a:solidFill>
                  <a:srgbClr val="FF0000"/>
                </a:solidFill>
                <a:latin typeface="Consolas" pitchFamily="49" charset="0"/>
                <a:ea typeface="楷体" pitchFamily="49" charset="-122"/>
                <a:cs typeface="Consolas" pitchFamily="49" charset="0"/>
              </a:rPr>
              <a:t>【例</a:t>
            </a:r>
            <a:r>
              <a:rPr lang="en-US" altLang="zh-CN" sz="2000" dirty="0">
                <a:solidFill>
                  <a:srgbClr val="FF0000"/>
                </a:solidFill>
                <a:latin typeface="Consolas" pitchFamily="49" charset="0"/>
                <a:ea typeface="楷体" pitchFamily="49" charset="-122"/>
                <a:cs typeface="Consolas" pitchFamily="49" charset="0"/>
              </a:rPr>
              <a:t>8.14</a:t>
            </a:r>
            <a:r>
              <a:rPr lang="zh-CN" altLang="zh-CN" sz="2000" dirty="0">
                <a:solidFill>
                  <a:srgbClr val="FF0000"/>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对于如</a:t>
            </a:r>
            <a:r>
              <a:rPr lang="zh-CN" altLang="en-US" sz="2000" dirty="0">
                <a:solidFill>
                  <a:srgbClr val="0000FF"/>
                </a:solidFill>
                <a:latin typeface="Consolas" pitchFamily="49" charset="0"/>
                <a:ea typeface="楷体" pitchFamily="49" charset="-122"/>
                <a:cs typeface="Consolas" pitchFamily="49" charset="0"/>
              </a:rPr>
              <a:t>下</a:t>
            </a:r>
            <a:r>
              <a:rPr lang="zh-CN" altLang="zh-CN" sz="2000" dirty="0">
                <a:solidFill>
                  <a:srgbClr val="0000FF"/>
                </a:solidFill>
                <a:latin typeface="Consolas" pitchFamily="49" charset="0"/>
                <a:ea typeface="楷体" pitchFamily="49" charset="-122"/>
                <a:cs typeface="Consolas" pitchFamily="49" charset="0"/>
              </a:rPr>
              <a:t>的无向图，画出其邻接表存储结构，并在该邻接表中，以顶点</a:t>
            </a:r>
            <a:r>
              <a:rPr lang="en-US" altLang="zh-CN" sz="2000" dirty="0">
                <a:solidFill>
                  <a:srgbClr val="0000FF"/>
                </a:solidFill>
                <a:latin typeface="Consolas" pitchFamily="49" charset="0"/>
                <a:ea typeface="楷体" pitchFamily="49" charset="-122"/>
                <a:cs typeface="Consolas" pitchFamily="49" charset="0"/>
              </a:rPr>
              <a:t>0</a:t>
            </a:r>
            <a:r>
              <a:rPr lang="zh-CN" altLang="zh-CN" sz="2000" dirty="0">
                <a:solidFill>
                  <a:srgbClr val="0000FF"/>
                </a:solidFill>
                <a:latin typeface="Consolas" pitchFamily="49" charset="0"/>
                <a:ea typeface="楷体" pitchFamily="49" charset="-122"/>
                <a:cs typeface="Consolas" pitchFamily="49" charset="0"/>
              </a:rPr>
              <a:t>为根，画出图</a:t>
            </a:r>
            <a:r>
              <a:rPr lang="en-US" altLang="zh-CN" sz="2000" dirty="0">
                <a:solidFill>
                  <a:srgbClr val="0000FF"/>
                </a:solidFill>
                <a:latin typeface="Consolas" pitchFamily="49" charset="0"/>
                <a:ea typeface="楷体" pitchFamily="49" charset="-122"/>
                <a:cs typeface="Consolas" pitchFamily="49" charset="0"/>
              </a:rPr>
              <a:t>G</a:t>
            </a:r>
            <a:r>
              <a:rPr lang="zh-CN" altLang="zh-CN" sz="2000" dirty="0">
                <a:solidFill>
                  <a:srgbClr val="0000FF"/>
                </a:solidFill>
                <a:latin typeface="Consolas" pitchFamily="49" charset="0"/>
                <a:ea typeface="楷体" pitchFamily="49" charset="-122"/>
                <a:cs typeface="Consolas" pitchFamily="49" charset="0"/>
              </a:rPr>
              <a:t>的深度优先生成树和广度优先生成树。</a:t>
            </a:r>
          </a:p>
        </p:txBody>
      </p:sp>
      <p:sp>
        <p:nvSpPr>
          <p:cNvPr id="25625"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TextBox 11">
            <a:extLst>
              <a:ext uri="{FF2B5EF4-FFF2-40B4-BE49-F238E27FC236}">
                <a16:creationId xmlns:a16="http://schemas.microsoft.com/office/drawing/2014/main" id="{0C1AC74B-A525-4BAE-BD13-88C17F053295}"/>
              </a:ext>
            </a:extLst>
          </p:cNvPr>
          <p:cNvSpPr txBox="1"/>
          <p:nvPr/>
        </p:nvSpPr>
        <p:spPr>
          <a:xfrm>
            <a:off x="444687" y="1179308"/>
            <a:ext cx="4354298" cy="400110"/>
          </a:xfrm>
          <a:prstGeom prst="rect">
            <a:avLst/>
          </a:prstGeom>
          <a:noFill/>
        </p:spPr>
        <p:txBody>
          <a:bodyPr wrap="square" rtlCol="0">
            <a:spAutoFit/>
          </a:bodyPr>
          <a:lstStyle/>
          <a:p>
            <a:pPr algn="l">
              <a:lnSpc>
                <a:spcPct val="100000"/>
              </a:lnSpc>
              <a:spcBef>
                <a:spcPts val="0"/>
              </a:spcBef>
            </a:pPr>
            <a:r>
              <a:rPr lang="zh-CN" altLang="en-US" sz="2000" dirty="0">
                <a:solidFill>
                  <a:srgbClr val="0000FF"/>
                </a:solidFill>
                <a:latin typeface="Consolas" pitchFamily="49" charset="0"/>
                <a:ea typeface="仿宋" pitchFamily="49" charset="-122"/>
                <a:cs typeface="Consolas" pitchFamily="49" charset="0"/>
              </a:rPr>
              <a:t>邻接表中单链表按顶点编号递增排列！</a:t>
            </a:r>
          </a:p>
        </p:txBody>
      </p:sp>
      <p:grpSp>
        <p:nvGrpSpPr>
          <p:cNvPr id="30" name="组合 29">
            <a:extLst>
              <a:ext uri="{FF2B5EF4-FFF2-40B4-BE49-F238E27FC236}">
                <a16:creationId xmlns:a16="http://schemas.microsoft.com/office/drawing/2014/main" id="{763CA278-41AB-4DC0-899F-B7BDE51DF9F6}"/>
              </a:ext>
            </a:extLst>
          </p:cNvPr>
          <p:cNvGrpSpPr/>
          <p:nvPr/>
        </p:nvGrpSpPr>
        <p:grpSpPr>
          <a:xfrm>
            <a:off x="943668" y="1797636"/>
            <a:ext cx="2362036" cy="2197608"/>
            <a:chOff x="2365911" y="1651535"/>
            <a:chExt cx="2362036" cy="2197608"/>
          </a:xfrm>
        </p:grpSpPr>
        <p:sp>
          <p:nvSpPr>
            <p:cNvPr id="32" name="Line 23">
              <a:extLst>
                <a:ext uri="{FF2B5EF4-FFF2-40B4-BE49-F238E27FC236}">
                  <a16:creationId xmlns:a16="http://schemas.microsoft.com/office/drawing/2014/main" id="{03B4FEBA-D066-4658-84D6-51001AD583A6}"/>
                </a:ext>
              </a:extLst>
            </p:cNvPr>
            <p:cNvSpPr>
              <a:spLocks noChangeShapeType="1"/>
            </p:cNvSpPr>
            <p:nvPr/>
          </p:nvSpPr>
          <p:spPr bwMode="auto">
            <a:xfrm>
              <a:off x="3509790" y="1958055"/>
              <a:ext cx="1061" cy="32985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2000">
                <a:solidFill>
                  <a:srgbClr val="0000FF"/>
                </a:solidFill>
                <a:latin typeface="Consolas" pitchFamily="49" charset="0"/>
                <a:ea typeface="仿宋" pitchFamily="49" charset="-122"/>
                <a:cs typeface="Consolas" pitchFamily="49" charset="0"/>
              </a:endParaRPr>
            </a:p>
          </p:txBody>
        </p:sp>
        <p:sp>
          <p:nvSpPr>
            <p:cNvPr id="33" name="Freeform 22">
              <a:extLst>
                <a:ext uri="{FF2B5EF4-FFF2-40B4-BE49-F238E27FC236}">
                  <a16:creationId xmlns:a16="http://schemas.microsoft.com/office/drawing/2014/main" id="{0FF26AF1-ED13-46BB-BFB4-C45EC0E2A07E}"/>
                </a:ext>
              </a:extLst>
            </p:cNvPr>
            <p:cNvSpPr>
              <a:spLocks/>
            </p:cNvSpPr>
            <p:nvPr/>
          </p:nvSpPr>
          <p:spPr bwMode="auto">
            <a:xfrm>
              <a:off x="3642429" y="1886993"/>
              <a:ext cx="446728" cy="416824"/>
            </a:xfrm>
            <a:custGeom>
              <a:avLst/>
              <a:gdLst/>
              <a:ahLst/>
              <a:cxnLst>
                <a:cxn ang="0">
                  <a:pos x="0" y="0"/>
                </a:cxn>
                <a:cxn ang="0">
                  <a:pos x="421" y="393"/>
                </a:cxn>
              </a:cxnLst>
              <a:rect l="0" t="0" r="r" b="b"/>
              <a:pathLst>
                <a:path w="421" h="393">
                  <a:moveTo>
                    <a:pt x="0" y="0"/>
                  </a:moveTo>
                  <a:lnTo>
                    <a:pt x="421" y="39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2000">
                <a:solidFill>
                  <a:srgbClr val="0000FF"/>
                </a:solidFill>
                <a:latin typeface="Consolas" pitchFamily="49" charset="0"/>
                <a:ea typeface="仿宋" pitchFamily="49" charset="-122"/>
                <a:cs typeface="Consolas" pitchFamily="49" charset="0"/>
              </a:endParaRPr>
            </a:p>
          </p:txBody>
        </p:sp>
        <p:sp>
          <p:nvSpPr>
            <p:cNvPr id="34" name="Line 21">
              <a:extLst>
                <a:ext uri="{FF2B5EF4-FFF2-40B4-BE49-F238E27FC236}">
                  <a16:creationId xmlns:a16="http://schemas.microsoft.com/office/drawing/2014/main" id="{FCB9B80A-14D0-47F6-8E46-DA0974FACCE8}"/>
                </a:ext>
              </a:extLst>
            </p:cNvPr>
            <p:cNvSpPr>
              <a:spLocks noChangeShapeType="1"/>
            </p:cNvSpPr>
            <p:nvPr/>
          </p:nvSpPr>
          <p:spPr bwMode="auto">
            <a:xfrm>
              <a:off x="3659407" y="2421546"/>
              <a:ext cx="382000" cy="1061"/>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2000">
                <a:solidFill>
                  <a:srgbClr val="0000FF"/>
                </a:solidFill>
                <a:latin typeface="Consolas" pitchFamily="49" charset="0"/>
                <a:ea typeface="仿宋" pitchFamily="49" charset="-122"/>
                <a:cs typeface="Consolas" pitchFamily="49" charset="0"/>
              </a:endParaRPr>
            </a:p>
          </p:txBody>
        </p:sp>
        <p:sp>
          <p:nvSpPr>
            <p:cNvPr id="35" name="Freeform 20">
              <a:extLst>
                <a:ext uri="{FF2B5EF4-FFF2-40B4-BE49-F238E27FC236}">
                  <a16:creationId xmlns:a16="http://schemas.microsoft.com/office/drawing/2014/main" id="{00430DDE-7FB3-4453-9236-767D9A38C377}"/>
                </a:ext>
              </a:extLst>
            </p:cNvPr>
            <p:cNvSpPr>
              <a:spLocks/>
            </p:cNvSpPr>
            <p:nvPr/>
          </p:nvSpPr>
          <p:spPr bwMode="auto">
            <a:xfrm>
              <a:off x="2551606" y="2492608"/>
              <a:ext cx="187817" cy="450764"/>
            </a:xfrm>
            <a:custGeom>
              <a:avLst/>
              <a:gdLst/>
              <a:ahLst/>
              <a:cxnLst>
                <a:cxn ang="0">
                  <a:pos x="177" y="0"/>
                </a:cxn>
                <a:cxn ang="0">
                  <a:pos x="0" y="425"/>
                </a:cxn>
              </a:cxnLst>
              <a:rect l="0" t="0" r="r" b="b"/>
              <a:pathLst>
                <a:path w="177" h="425">
                  <a:moveTo>
                    <a:pt x="177" y="0"/>
                  </a:moveTo>
                  <a:lnTo>
                    <a:pt x="0" y="42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2000">
                <a:solidFill>
                  <a:srgbClr val="0000FF"/>
                </a:solidFill>
                <a:latin typeface="Consolas" pitchFamily="49" charset="0"/>
                <a:ea typeface="仿宋" pitchFamily="49" charset="-122"/>
                <a:cs typeface="Consolas" pitchFamily="49" charset="0"/>
              </a:endParaRPr>
            </a:p>
          </p:txBody>
        </p:sp>
        <p:sp>
          <p:nvSpPr>
            <p:cNvPr id="36" name="Freeform 19">
              <a:extLst>
                <a:ext uri="{FF2B5EF4-FFF2-40B4-BE49-F238E27FC236}">
                  <a16:creationId xmlns:a16="http://schemas.microsoft.com/office/drawing/2014/main" id="{5CE53FF3-4F86-4991-A8A6-70616A50A1BF}"/>
                </a:ext>
              </a:extLst>
            </p:cNvPr>
            <p:cNvSpPr>
              <a:spLocks/>
            </p:cNvSpPr>
            <p:nvPr/>
          </p:nvSpPr>
          <p:spPr bwMode="auto">
            <a:xfrm>
              <a:off x="3544807" y="3141708"/>
              <a:ext cx="192061" cy="397733"/>
            </a:xfrm>
            <a:custGeom>
              <a:avLst/>
              <a:gdLst/>
              <a:ahLst/>
              <a:cxnLst>
                <a:cxn ang="0">
                  <a:pos x="180" y="0"/>
                </a:cxn>
                <a:cxn ang="0">
                  <a:pos x="0" y="375"/>
                </a:cxn>
              </a:cxnLst>
              <a:rect l="0" t="0" r="r" b="b"/>
              <a:pathLst>
                <a:path w="180" h="375">
                  <a:moveTo>
                    <a:pt x="180" y="0"/>
                  </a:moveTo>
                  <a:lnTo>
                    <a:pt x="0" y="37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2000">
                <a:solidFill>
                  <a:srgbClr val="0000FF"/>
                </a:solidFill>
                <a:latin typeface="Consolas" pitchFamily="49" charset="0"/>
                <a:ea typeface="仿宋" pitchFamily="49" charset="-122"/>
                <a:cs typeface="Consolas" pitchFamily="49" charset="0"/>
              </a:endParaRPr>
            </a:p>
          </p:txBody>
        </p:sp>
        <p:sp>
          <p:nvSpPr>
            <p:cNvPr id="37" name="Freeform 18">
              <a:extLst>
                <a:ext uri="{FF2B5EF4-FFF2-40B4-BE49-F238E27FC236}">
                  <a16:creationId xmlns:a16="http://schemas.microsoft.com/office/drawing/2014/main" id="{2A103758-1C79-4E87-A4A8-7C324F3CA6FD}"/>
                </a:ext>
              </a:extLst>
            </p:cNvPr>
            <p:cNvSpPr>
              <a:spLocks/>
            </p:cNvSpPr>
            <p:nvPr/>
          </p:nvSpPr>
          <p:spPr bwMode="auto">
            <a:xfrm>
              <a:off x="3885424" y="3126860"/>
              <a:ext cx="238750" cy="470916"/>
            </a:xfrm>
            <a:custGeom>
              <a:avLst/>
              <a:gdLst/>
              <a:ahLst/>
              <a:cxnLst>
                <a:cxn ang="0">
                  <a:pos x="0" y="0"/>
                </a:cxn>
                <a:cxn ang="0">
                  <a:pos x="225" y="443"/>
                </a:cxn>
              </a:cxnLst>
              <a:rect l="0" t="0" r="r" b="b"/>
              <a:pathLst>
                <a:path w="225" h="443">
                  <a:moveTo>
                    <a:pt x="0" y="0"/>
                  </a:moveTo>
                  <a:lnTo>
                    <a:pt x="225" y="44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2000">
                <a:solidFill>
                  <a:srgbClr val="0000FF"/>
                </a:solidFill>
                <a:latin typeface="Consolas" pitchFamily="49" charset="0"/>
                <a:ea typeface="仿宋" pitchFamily="49" charset="-122"/>
                <a:cs typeface="Consolas" pitchFamily="49" charset="0"/>
              </a:endParaRPr>
            </a:p>
          </p:txBody>
        </p:sp>
        <p:sp>
          <p:nvSpPr>
            <p:cNvPr id="38" name="Freeform 17">
              <a:extLst>
                <a:ext uri="{FF2B5EF4-FFF2-40B4-BE49-F238E27FC236}">
                  <a16:creationId xmlns:a16="http://schemas.microsoft.com/office/drawing/2014/main" id="{085A09CF-8619-4AAA-8AD5-6B808E358786}"/>
                </a:ext>
              </a:extLst>
            </p:cNvPr>
            <p:cNvSpPr>
              <a:spLocks/>
            </p:cNvSpPr>
            <p:nvPr/>
          </p:nvSpPr>
          <p:spPr bwMode="auto">
            <a:xfrm>
              <a:off x="4305624" y="2539275"/>
              <a:ext cx="219650" cy="329853"/>
            </a:xfrm>
            <a:custGeom>
              <a:avLst/>
              <a:gdLst/>
              <a:ahLst/>
              <a:cxnLst>
                <a:cxn ang="0">
                  <a:pos x="0" y="0"/>
                </a:cxn>
                <a:cxn ang="0">
                  <a:pos x="207" y="311"/>
                </a:cxn>
              </a:cxnLst>
              <a:rect l="0" t="0" r="r" b="b"/>
              <a:pathLst>
                <a:path w="207" h="311">
                  <a:moveTo>
                    <a:pt x="0" y="0"/>
                  </a:moveTo>
                  <a:lnTo>
                    <a:pt x="207" y="311"/>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2000">
                <a:solidFill>
                  <a:srgbClr val="0000FF"/>
                </a:solidFill>
                <a:latin typeface="Consolas" pitchFamily="49" charset="0"/>
                <a:ea typeface="仿宋" pitchFamily="49" charset="-122"/>
                <a:cs typeface="Consolas" pitchFamily="49" charset="0"/>
              </a:endParaRPr>
            </a:p>
          </p:txBody>
        </p:sp>
        <p:sp>
          <p:nvSpPr>
            <p:cNvPr id="39" name="Line 16">
              <a:extLst>
                <a:ext uri="{FF2B5EF4-FFF2-40B4-BE49-F238E27FC236}">
                  <a16:creationId xmlns:a16="http://schemas.microsoft.com/office/drawing/2014/main" id="{9D07A51E-B334-4D91-A024-2B75AC933DFF}"/>
                </a:ext>
              </a:extLst>
            </p:cNvPr>
            <p:cNvSpPr>
              <a:spLocks noChangeShapeType="1"/>
            </p:cNvSpPr>
            <p:nvPr/>
          </p:nvSpPr>
          <p:spPr bwMode="auto">
            <a:xfrm>
              <a:off x="3941663" y="3035646"/>
              <a:ext cx="574062" cy="1061"/>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2000">
                <a:solidFill>
                  <a:srgbClr val="0000FF"/>
                </a:solidFill>
                <a:latin typeface="Consolas" pitchFamily="49" charset="0"/>
                <a:ea typeface="仿宋" pitchFamily="49" charset="-122"/>
                <a:cs typeface="Consolas" pitchFamily="49" charset="0"/>
              </a:endParaRPr>
            </a:p>
          </p:txBody>
        </p:sp>
        <p:sp>
          <p:nvSpPr>
            <p:cNvPr id="40" name="Freeform 15">
              <a:extLst>
                <a:ext uri="{FF2B5EF4-FFF2-40B4-BE49-F238E27FC236}">
                  <a16:creationId xmlns:a16="http://schemas.microsoft.com/office/drawing/2014/main" id="{C6167215-4BFE-49A4-BE9D-BC58C909B2D6}"/>
                </a:ext>
              </a:extLst>
            </p:cNvPr>
            <p:cNvSpPr>
              <a:spLocks/>
            </p:cNvSpPr>
            <p:nvPr/>
          </p:nvSpPr>
          <p:spPr bwMode="auto">
            <a:xfrm>
              <a:off x="3216923" y="2455486"/>
              <a:ext cx="238750" cy="452885"/>
            </a:xfrm>
            <a:custGeom>
              <a:avLst/>
              <a:gdLst/>
              <a:ahLst/>
              <a:cxnLst>
                <a:cxn ang="0">
                  <a:pos x="225" y="0"/>
                </a:cxn>
                <a:cxn ang="0">
                  <a:pos x="0" y="427"/>
                </a:cxn>
              </a:cxnLst>
              <a:rect l="0" t="0" r="r" b="b"/>
              <a:pathLst>
                <a:path w="225" h="427">
                  <a:moveTo>
                    <a:pt x="225" y="0"/>
                  </a:moveTo>
                  <a:lnTo>
                    <a:pt x="0" y="42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2000">
                <a:solidFill>
                  <a:srgbClr val="0000FF"/>
                </a:solidFill>
                <a:latin typeface="Consolas" pitchFamily="49" charset="0"/>
                <a:ea typeface="仿宋" pitchFamily="49" charset="-122"/>
                <a:cs typeface="Consolas" pitchFamily="49" charset="0"/>
              </a:endParaRPr>
            </a:p>
          </p:txBody>
        </p:sp>
        <p:sp>
          <p:nvSpPr>
            <p:cNvPr id="41" name="Freeform 14">
              <a:extLst>
                <a:ext uri="{FF2B5EF4-FFF2-40B4-BE49-F238E27FC236}">
                  <a16:creationId xmlns:a16="http://schemas.microsoft.com/office/drawing/2014/main" id="{ADAAD84E-F063-48FB-A04C-9BC1BE028678}"/>
                </a:ext>
              </a:extLst>
            </p:cNvPr>
            <p:cNvSpPr>
              <a:spLocks/>
            </p:cNvSpPr>
            <p:nvPr/>
          </p:nvSpPr>
          <p:spPr bwMode="auto">
            <a:xfrm>
              <a:off x="3581946" y="2517002"/>
              <a:ext cx="166595" cy="413642"/>
            </a:xfrm>
            <a:custGeom>
              <a:avLst/>
              <a:gdLst/>
              <a:ahLst/>
              <a:cxnLst>
                <a:cxn ang="0">
                  <a:pos x="0" y="0"/>
                </a:cxn>
                <a:cxn ang="0">
                  <a:pos x="157" y="390"/>
                </a:cxn>
              </a:cxnLst>
              <a:rect l="0" t="0" r="r" b="b"/>
              <a:pathLst>
                <a:path w="157" h="390">
                  <a:moveTo>
                    <a:pt x="0" y="0"/>
                  </a:moveTo>
                  <a:lnTo>
                    <a:pt x="157"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2000">
                <a:solidFill>
                  <a:srgbClr val="0000FF"/>
                </a:solidFill>
                <a:latin typeface="Consolas" pitchFamily="49" charset="0"/>
                <a:ea typeface="仿宋" pitchFamily="49" charset="-122"/>
                <a:cs typeface="Consolas" pitchFamily="49" charset="0"/>
              </a:endParaRPr>
            </a:p>
          </p:txBody>
        </p:sp>
        <p:sp>
          <p:nvSpPr>
            <p:cNvPr id="42" name="Freeform 13">
              <a:extLst>
                <a:ext uri="{FF2B5EF4-FFF2-40B4-BE49-F238E27FC236}">
                  <a16:creationId xmlns:a16="http://schemas.microsoft.com/office/drawing/2014/main" id="{775F8BBD-3A5D-4812-9FF5-C28A10BE6F91}"/>
                </a:ext>
              </a:extLst>
            </p:cNvPr>
            <p:cNvSpPr>
              <a:spLocks/>
            </p:cNvSpPr>
            <p:nvPr/>
          </p:nvSpPr>
          <p:spPr bwMode="auto">
            <a:xfrm>
              <a:off x="2939973" y="2529730"/>
              <a:ext cx="151739" cy="429552"/>
            </a:xfrm>
            <a:custGeom>
              <a:avLst/>
              <a:gdLst/>
              <a:ahLst/>
              <a:cxnLst>
                <a:cxn ang="0">
                  <a:pos x="0" y="0"/>
                </a:cxn>
                <a:cxn ang="0">
                  <a:pos x="143" y="406"/>
                </a:cxn>
              </a:cxnLst>
              <a:rect l="0" t="0" r="r" b="b"/>
              <a:pathLst>
                <a:path w="143" h="406">
                  <a:moveTo>
                    <a:pt x="0" y="0"/>
                  </a:moveTo>
                  <a:lnTo>
                    <a:pt x="143" y="40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2000">
                <a:solidFill>
                  <a:srgbClr val="0000FF"/>
                </a:solidFill>
                <a:latin typeface="Consolas" pitchFamily="49" charset="0"/>
                <a:ea typeface="仿宋" pitchFamily="49" charset="-122"/>
                <a:cs typeface="Consolas" pitchFamily="49" charset="0"/>
              </a:endParaRPr>
            </a:p>
          </p:txBody>
        </p:sp>
        <p:sp>
          <p:nvSpPr>
            <p:cNvPr id="43" name="Freeform 12">
              <a:extLst>
                <a:ext uri="{FF2B5EF4-FFF2-40B4-BE49-F238E27FC236}">
                  <a16:creationId xmlns:a16="http://schemas.microsoft.com/office/drawing/2014/main" id="{BF6D653E-BB9B-4164-9ECC-074F6D8AD3E6}"/>
                </a:ext>
              </a:extLst>
            </p:cNvPr>
            <p:cNvSpPr>
              <a:spLocks/>
            </p:cNvSpPr>
            <p:nvPr/>
          </p:nvSpPr>
          <p:spPr bwMode="auto">
            <a:xfrm>
              <a:off x="2936789" y="1884872"/>
              <a:ext cx="413834" cy="405157"/>
            </a:xfrm>
            <a:custGeom>
              <a:avLst/>
              <a:gdLst/>
              <a:ahLst/>
              <a:cxnLst>
                <a:cxn ang="0">
                  <a:pos x="389" y="0"/>
                </a:cxn>
                <a:cxn ang="0">
                  <a:pos x="0" y="382"/>
                </a:cxn>
              </a:cxnLst>
              <a:rect l="0" t="0" r="r" b="b"/>
              <a:pathLst>
                <a:path w="389" h="382">
                  <a:moveTo>
                    <a:pt x="389" y="0"/>
                  </a:moveTo>
                  <a:lnTo>
                    <a:pt x="0" y="38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2000">
                <a:solidFill>
                  <a:srgbClr val="0000FF"/>
                </a:solidFill>
                <a:latin typeface="Consolas" pitchFamily="49" charset="0"/>
                <a:ea typeface="仿宋" pitchFamily="49" charset="-122"/>
                <a:cs typeface="Consolas" pitchFamily="49" charset="0"/>
              </a:endParaRPr>
            </a:p>
          </p:txBody>
        </p:sp>
        <p:sp>
          <p:nvSpPr>
            <p:cNvPr id="44" name="Oval 11">
              <a:extLst>
                <a:ext uri="{FF2B5EF4-FFF2-40B4-BE49-F238E27FC236}">
                  <a16:creationId xmlns:a16="http://schemas.microsoft.com/office/drawing/2014/main" id="{E0EB5F80-79B0-4A35-9DE5-BD37F2DC11AC}"/>
                </a:ext>
              </a:extLst>
            </p:cNvPr>
            <p:cNvSpPr>
              <a:spLocks noChangeArrowheads="1"/>
            </p:cNvSpPr>
            <p:nvPr/>
          </p:nvSpPr>
          <p:spPr bwMode="auto">
            <a:xfrm>
              <a:off x="3355929" y="1651535"/>
              <a:ext cx="300295" cy="33621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45" name="Oval 10">
              <a:extLst>
                <a:ext uri="{FF2B5EF4-FFF2-40B4-BE49-F238E27FC236}">
                  <a16:creationId xmlns:a16="http://schemas.microsoft.com/office/drawing/2014/main" id="{1C035559-1630-40F8-8278-DB5FC3C7182A}"/>
                </a:ext>
              </a:extLst>
            </p:cNvPr>
            <p:cNvSpPr>
              <a:spLocks noChangeArrowheads="1"/>
            </p:cNvSpPr>
            <p:nvPr/>
          </p:nvSpPr>
          <p:spPr bwMode="auto">
            <a:xfrm>
              <a:off x="3368662" y="2249726"/>
              <a:ext cx="300295"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46" name="Oval 9">
              <a:extLst>
                <a:ext uri="{FF2B5EF4-FFF2-40B4-BE49-F238E27FC236}">
                  <a16:creationId xmlns:a16="http://schemas.microsoft.com/office/drawing/2014/main" id="{D7317356-56A7-414A-9BCA-2CB6A67AF4EA}"/>
                </a:ext>
              </a:extLst>
            </p:cNvPr>
            <p:cNvSpPr>
              <a:spLocks noChangeArrowheads="1"/>
            </p:cNvSpPr>
            <p:nvPr/>
          </p:nvSpPr>
          <p:spPr bwMode="auto">
            <a:xfrm>
              <a:off x="4021246" y="2249726"/>
              <a:ext cx="300295"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47" name="Oval 8">
              <a:extLst>
                <a:ext uri="{FF2B5EF4-FFF2-40B4-BE49-F238E27FC236}">
                  <a16:creationId xmlns:a16="http://schemas.microsoft.com/office/drawing/2014/main" id="{862BCCB2-9147-4BD1-B637-6D5479B58B62}"/>
                </a:ext>
              </a:extLst>
            </p:cNvPr>
            <p:cNvSpPr>
              <a:spLocks noChangeArrowheads="1"/>
            </p:cNvSpPr>
            <p:nvPr/>
          </p:nvSpPr>
          <p:spPr bwMode="auto">
            <a:xfrm>
              <a:off x="2677878" y="2249726"/>
              <a:ext cx="300295"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48" name="Oval 7">
              <a:extLst>
                <a:ext uri="{FF2B5EF4-FFF2-40B4-BE49-F238E27FC236}">
                  <a16:creationId xmlns:a16="http://schemas.microsoft.com/office/drawing/2014/main" id="{59C67925-84F0-4EB7-89ED-C826498F3059}"/>
                </a:ext>
              </a:extLst>
            </p:cNvPr>
            <p:cNvSpPr>
              <a:spLocks noChangeArrowheads="1"/>
            </p:cNvSpPr>
            <p:nvPr/>
          </p:nvSpPr>
          <p:spPr bwMode="auto">
            <a:xfrm>
              <a:off x="2970745" y="2886099"/>
              <a:ext cx="300295"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49" name="Oval 6">
              <a:extLst>
                <a:ext uri="{FF2B5EF4-FFF2-40B4-BE49-F238E27FC236}">
                  <a16:creationId xmlns:a16="http://schemas.microsoft.com/office/drawing/2014/main" id="{70299AC0-9F33-4C80-BBBC-72DF3F30B98E}"/>
                </a:ext>
              </a:extLst>
            </p:cNvPr>
            <p:cNvSpPr>
              <a:spLocks noChangeArrowheads="1"/>
            </p:cNvSpPr>
            <p:nvPr/>
          </p:nvSpPr>
          <p:spPr bwMode="auto">
            <a:xfrm>
              <a:off x="3639246" y="2886099"/>
              <a:ext cx="300295"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50" name="Oval 5">
              <a:extLst>
                <a:ext uri="{FF2B5EF4-FFF2-40B4-BE49-F238E27FC236}">
                  <a16:creationId xmlns:a16="http://schemas.microsoft.com/office/drawing/2014/main" id="{8A732E9C-8496-4893-8887-CDCBD0DEBCA0}"/>
                </a:ext>
              </a:extLst>
            </p:cNvPr>
            <p:cNvSpPr>
              <a:spLocks noChangeArrowheads="1"/>
            </p:cNvSpPr>
            <p:nvPr/>
          </p:nvSpPr>
          <p:spPr bwMode="auto">
            <a:xfrm>
              <a:off x="2365911" y="2886099"/>
              <a:ext cx="299234"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51" name="Oval 4">
              <a:extLst>
                <a:ext uri="{FF2B5EF4-FFF2-40B4-BE49-F238E27FC236}">
                  <a16:creationId xmlns:a16="http://schemas.microsoft.com/office/drawing/2014/main" id="{AC00F89C-9690-4E65-A205-AC7A471B29E6}"/>
                </a:ext>
              </a:extLst>
            </p:cNvPr>
            <p:cNvSpPr>
              <a:spLocks noChangeArrowheads="1"/>
            </p:cNvSpPr>
            <p:nvPr/>
          </p:nvSpPr>
          <p:spPr bwMode="auto">
            <a:xfrm>
              <a:off x="4427652" y="2886099"/>
              <a:ext cx="300295"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52" name="Oval 3">
              <a:extLst>
                <a:ext uri="{FF2B5EF4-FFF2-40B4-BE49-F238E27FC236}">
                  <a16:creationId xmlns:a16="http://schemas.microsoft.com/office/drawing/2014/main" id="{D67A4DDB-9E02-4BDA-95E2-0F9F87A6ECE2}"/>
                </a:ext>
              </a:extLst>
            </p:cNvPr>
            <p:cNvSpPr>
              <a:spLocks noChangeArrowheads="1"/>
            </p:cNvSpPr>
            <p:nvPr/>
          </p:nvSpPr>
          <p:spPr bwMode="auto">
            <a:xfrm>
              <a:off x="3368662" y="3512926"/>
              <a:ext cx="300295"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Consolas" pitchFamily="49" charset="0"/>
                  <a:ea typeface="仿宋" pitchFamily="49" charset="-122"/>
                  <a:cs typeface="Consolas" pitchFamily="49" charset="0"/>
                </a:rPr>
                <a:t>8</a:t>
              </a:r>
            </a:p>
          </p:txBody>
        </p:sp>
        <p:sp>
          <p:nvSpPr>
            <p:cNvPr id="53" name="Oval 2">
              <a:extLst>
                <a:ext uri="{FF2B5EF4-FFF2-40B4-BE49-F238E27FC236}">
                  <a16:creationId xmlns:a16="http://schemas.microsoft.com/office/drawing/2014/main" id="{825F961A-C04B-47F3-8007-E7E2E353895B}"/>
                </a:ext>
              </a:extLst>
            </p:cNvPr>
            <p:cNvSpPr>
              <a:spLocks noChangeArrowheads="1"/>
            </p:cNvSpPr>
            <p:nvPr/>
          </p:nvSpPr>
          <p:spPr bwMode="auto">
            <a:xfrm>
              <a:off x="3951213" y="3509744"/>
              <a:ext cx="300295"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grpSp>
      <p:grpSp>
        <p:nvGrpSpPr>
          <p:cNvPr id="54" name="组合 53">
            <a:extLst>
              <a:ext uri="{FF2B5EF4-FFF2-40B4-BE49-F238E27FC236}">
                <a16:creationId xmlns:a16="http://schemas.microsoft.com/office/drawing/2014/main" id="{91728022-FB3E-48D2-8C13-C642AFD7AC3F}"/>
              </a:ext>
            </a:extLst>
          </p:cNvPr>
          <p:cNvGrpSpPr/>
          <p:nvPr/>
        </p:nvGrpSpPr>
        <p:grpSpPr>
          <a:xfrm>
            <a:off x="864064" y="4422824"/>
            <a:ext cx="4278686" cy="1943114"/>
            <a:chOff x="785786" y="3629026"/>
            <a:chExt cx="4278686" cy="1943114"/>
          </a:xfrm>
        </p:grpSpPr>
        <p:grpSp>
          <p:nvGrpSpPr>
            <p:cNvPr id="55" name="组合 54">
              <a:extLst>
                <a:ext uri="{FF2B5EF4-FFF2-40B4-BE49-F238E27FC236}">
                  <a16:creationId xmlns:a16="http://schemas.microsoft.com/office/drawing/2014/main" id="{CD1BC742-9F14-434E-BFD8-D11DBDDE0FEB}"/>
                </a:ext>
              </a:extLst>
            </p:cNvPr>
            <p:cNvGrpSpPr/>
            <p:nvPr/>
          </p:nvGrpSpPr>
          <p:grpSpPr>
            <a:xfrm>
              <a:off x="785786" y="4324356"/>
              <a:ext cx="4278686" cy="1247784"/>
              <a:chOff x="1214414" y="4324356"/>
              <a:chExt cx="4278686" cy="1247784"/>
            </a:xfrm>
          </p:grpSpPr>
          <p:sp>
            <p:nvSpPr>
              <p:cNvPr id="58" name="Text Box 20">
                <a:extLst>
                  <a:ext uri="{FF2B5EF4-FFF2-40B4-BE49-F238E27FC236}">
                    <a16:creationId xmlns:a16="http://schemas.microsoft.com/office/drawing/2014/main" id="{0499609C-429C-4A1D-A319-53C6B1E6BECA}"/>
                  </a:ext>
                </a:extLst>
              </p:cNvPr>
              <p:cNvSpPr txBox="1">
                <a:spLocks noChangeArrowheads="1"/>
              </p:cNvSpPr>
              <p:nvPr/>
            </p:nvSpPr>
            <p:spPr bwMode="auto">
              <a:xfrm>
                <a:off x="1214414" y="4324356"/>
                <a:ext cx="338906" cy="33903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59" name="Text Box 19">
                <a:extLst>
                  <a:ext uri="{FF2B5EF4-FFF2-40B4-BE49-F238E27FC236}">
                    <a16:creationId xmlns:a16="http://schemas.microsoft.com/office/drawing/2014/main" id="{7168CA9B-5995-4D60-B8C1-71B36426BF04}"/>
                  </a:ext>
                </a:extLst>
              </p:cNvPr>
              <p:cNvSpPr txBox="1">
                <a:spLocks noChangeArrowheads="1"/>
              </p:cNvSpPr>
              <p:nvPr/>
            </p:nvSpPr>
            <p:spPr bwMode="auto">
              <a:xfrm>
                <a:off x="1738659" y="4324356"/>
                <a:ext cx="338906" cy="33903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60" name="Text Box 18">
                <a:extLst>
                  <a:ext uri="{FF2B5EF4-FFF2-40B4-BE49-F238E27FC236}">
                    <a16:creationId xmlns:a16="http://schemas.microsoft.com/office/drawing/2014/main" id="{A42A9F47-6FE4-4837-A721-AAE9620F2BB3}"/>
                  </a:ext>
                </a:extLst>
              </p:cNvPr>
              <p:cNvSpPr txBox="1">
                <a:spLocks noChangeArrowheads="1"/>
              </p:cNvSpPr>
              <p:nvPr/>
            </p:nvSpPr>
            <p:spPr bwMode="auto">
              <a:xfrm>
                <a:off x="2322477" y="4324356"/>
                <a:ext cx="338906" cy="33903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61" name="Text Box 17">
                <a:extLst>
                  <a:ext uri="{FF2B5EF4-FFF2-40B4-BE49-F238E27FC236}">
                    <a16:creationId xmlns:a16="http://schemas.microsoft.com/office/drawing/2014/main" id="{18001552-0E33-4349-B056-DBDC99A0A7D1}"/>
                  </a:ext>
                </a:extLst>
              </p:cNvPr>
              <p:cNvSpPr txBox="1">
                <a:spLocks noChangeArrowheads="1"/>
              </p:cNvSpPr>
              <p:nvPr/>
            </p:nvSpPr>
            <p:spPr bwMode="auto">
              <a:xfrm>
                <a:off x="2319829" y="4748408"/>
                <a:ext cx="337582" cy="3377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62" name="Text Box 16">
                <a:extLst>
                  <a:ext uri="{FF2B5EF4-FFF2-40B4-BE49-F238E27FC236}">
                    <a16:creationId xmlns:a16="http://schemas.microsoft.com/office/drawing/2014/main" id="{19C84BF0-E0C1-4EB3-B0C5-419A19CB78CB}"/>
                  </a:ext>
                </a:extLst>
              </p:cNvPr>
              <p:cNvSpPr txBox="1">
                <a:spLocks noChangeArrowheads="1"/>
              </p:cNvSpPr>
              <p:nvPr/>
            </p:nvSpPr>
            <p:spPr bwMode="auto">
              <a:xfrm>
                <a:off x="2927477" y="4748408"/>
                <a:ext cx="337582" cy="3377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63" name="Text Box 15">
                <a:extLst>
                  <a:ext uri="{FF2B5EF4-FFF2-40B4-BE49-F238E27FC236}">
                    <a16:creationId xmlns:a16="http://schemas.microsoft.com/office/drawing/2014/main" id="{A7AC29D2-8A92-4739-99D2-3C69C40EA0CF}"/>
                  </a:ext>
                </a:extLst>
              </p:cNvPr>
              <p:cNvSpPr txBox="1">
                <a:spLocks noChangeArrowheads="1"/>
              </p:cNvSpPr>
              <p:nvPr/>
            </p:nvSpPr>
            <p:spPr bwMode="auto">
              <a:xfrm>
                <a:off x="3498057" y="4748408"/>
                <a:ext cx="338906" cy="3377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64" name="Text Box 14">
                <a:extLst>
                  <a:ext uri="{FF2B5EF4-FFF2-40B4-BE49-F238E27FC236}">
                    <a16:creationId xmlns:a16="http://schemas.microsoft.com/office/drawing/2014/main" id="{11F481CE-EFA7-44B2-8E4A-AC7BEB45C59F}"/>
                  </a:ext>
                </a:extLst>
              </p:cNvPr>
              <p:cNvSpPr txBox="1">
                <a:spLocks noChangeArrowheads="1"/>
              </p:cNvSpPr>
              <p:nvPr/>
            </p:nvSpPr>
            <p:spPr bwMode="auto">
              <a:xfrm>
                <a:off x="3971995" y="4748408"/>
                <a:ext cx="337582" cy="3377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65" name="Text Box 13">
                <a:extLst>
                  <a:ext uri="{FF2B5EF4-FFF2-40B4-BE49-F238E27FC236}">
                    <a16:creationId xmlns:a16="http://schemas.microsoft.com/office/drawing/2014/main" id="{88CF7B7C-FAD6-4987-884B-236461B93C7B}"/>
                  </a:ext>
                </a:extLst>
              </p:cNvPr>
              <p:cNvSpPr txBox="1">
                <a:spLocks noChangeArrowheads="1"/>
              </p:cNvSpPr>
              <p:nvPr/>
            </p:nvSpPr>
            <p:spPr bwMode="auto">
              <a:xfrm>
                <a:off x="4579643" y="4748408"/>
                <a:ext cx="337582" cy="3377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66" name="Text Box 12">
                <a:extLst>
                  <a:ext uri="{FF2B5EF4-FFF2-40B4-BE49-F238E27FC236}">
                    <a16:creationId xmlns:a16="http://schemas.microsoft.com/office/drawing/2014/main" id="{48C8BD48-CB57-41DD-A656-33D7368AF51B}"/>
                  </a:ext>
                </a:extLst>
              </p:cNvPr>
              <p:cNvSpPr txBox="1">
                <a:spLocks noChangeArrowheads="1"/>
              </p:cNvSpPr>
              <p:nvPr/>
            </p:nvSpPr>
            <p:spPr bwMode="auto">
              <a:xfrm>
                <a:off x="5151546" y="4724570"/>
                <a:ext cx="337582" cy="3377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Consolas" pitchFamily="49" charset="0"/>
                    <a:ea typeface="仿宋" pitchFamily="49" charset="-122"/>
                    <a:cs typeface="Consolas" pitchFamily="49" charset="0"/>
                  </a:rPr>
                  <a:t>8</a:t>
                </a:r>
              </a:p>
            </p:txBody>
          </p:sp>
          <p:sp>
            <p:nvSpPr>
              <p:cNvPr id="67" name="Line 11">
                <a:extLst>
                  <a:ext uri="{FF2B5EF4-FFF2-40B4-BE49-F238E27FC236}">
                    <a16:creationId xmlns:a16="http://schemas.microsoft.com/office/drawing/2014/main" id="{DFBAAEDC-38A6-434C-98F0-EFBE331BC71A}"/>
                  </a:ext>
                </a:extLst>
              </p:cNvPr>
              <p:cNvSpPr>
                <a:spLocks noChangeShapeType="1"/>
              </p:cNvSpPr>
              <p:nvPr/>
            </p:nvSpPr>
            <p:spPr bwMode="auto">
              <a:xfrm>
                <a:off x="1512280" y="4462397"/>
                <a:ext cx="300514" cy="132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2000">
                  <a:solidFill>
                    <a:srgbClr val="0000FF"/>
                  </a:solidFill>
                  <a:latin typeface="Consolas" pitchFamily="49" charset="0"/>
                  <a:ea typeface="仿宋" pitchFamily="49" charset="-122"/>
                  <a:cs typeface="Consolas" pitchFamily="49" charset="0"/>
                </a:endParaRPr>
              </a:p>
            </p:txBody>
          </p:sp>
          <p:sp>
            <p:nvSpPr>
              <p:cNvPr id="68" name="Line 10">
                <a:extLst>
                  <a:ext uri="{FF2B5EF4-FFF2-40B4-BE49-F238E27FC236}">
                    <a16:creationId xmlns:a16="http://schemas.microsoft.com/office/drawing/2014/main" id="{37938520-AB20-42BE-9F2E-F7DDF590AB3B}"/>
                  </a:ext>
                </a:extLst>
              </p:cNvPr>
              <p:cNvSpPr>
                <a:spLocks noChangeShapeType="1"/>
              </p:cNvSpPr>
              <p:nvPr/>
            </p:nvSpPr>
            <p:spPr bwMode="auto">
              <a:xfrm>
                <a:off x="2048440" y="4462397"/>
                <a:ext cx="300514" cy="132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2000">
                  <a:solidFill>
                    <a:srgbClr val="0000FF"/>
                  </a:solidFill>
                  <a:latin typeface="Consolas" pitchFamily="49" charset="0"/>
                  <a:ea typeface="仿宋" pitchFamily="49" charset="-122"/>
                  <a:cs typeface="Consolas" pitchFamily="49" charset="0"/>
                </a:endParaRPr>
              </a:p>
            </p:txBody>
          </p:sp>
          <p:sp>
            <p:nvSpPr>
              <p:cNvPr id="69" name="Line 9">
                <a:extLst>
                  <a:ext uri="{FF2B5EF4-FFF2-40B4-BE49-F238E27FC236}">
                    <a16:creationId xmlns:a16="http://schemas.microsoft.com/office/drawing/2014/main" id="{A015F2C3-4417-4B96-A5FA-CCA79BB9E4DD}"/>
                  </a:ext>
                </a:extLst>
              </p:cNvPr>
              <p:cNvSpPr>
                <a:spLocks noChangeShapeType="1"/>
              </p:cNvSpPr>
              <p:nvPr/>
            </p:nvSpPr>
            <p:spPr bwMode="auto">
              <a:xfrm>
                <a:off x="2630934" y="4875600"/>
                <a:ext cx="300514" cy="132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2000">
                  <a:solidFill>
                    <a:srgbClr val="0000FF"/>
                  </a:solidFill>
                  <a:latin typeface="Consolas" pitchFamily="49" charset="0"/>
                  <a:ea typeface="仿宋" pitchFamily="49" charset="-122"/>
                  <a:cs typeface="Consolas" pitchFamily="49" charset="0"/>
                </a:endParaRPr>
              </a:p>
            </p:txBody>
          </p:sp>
          <p:sp>
            <p:nvSpPr>
              <p:cNvPr id="70" name="Line 8">
                <a:extLst>
                  <a:ext uri="{FF2B5EF4-FFF2-40B4-BE49-F238E27FC236}">
                    <a16:creationId xmlns:a16="http://schemas.microsoft.com/office/drawing/2014/main" id="{DEFEB2CA-DE5B-496E-8F1C-2F5695883FC5}"/>
                  </a:ext>
                </a:extLst>
              </p:cNvPr>
              <p:cNvSpPr>
                <a:spLocks noChangeShapeType="1"/>
              </p:cNvSpPr>
              <p:nvPr/>
            </p:nvSpPr>
            <p:spPr bwMode="auto">
              <a:xfrm>
                <a:off x="3224020" y="4875600"/>
                <a:ext cx="300514" cy="132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2000">
                  <a:solidFill>
                    <a:srgbClr val="0000FF"/>
                  </a:solidFill>
                  <a:latin typeface="Consolas" pitchFamily="49" charset="0"/>
                  <a:ea typeface="仿宋" pitchFamily="49" charset="-122"/>
                  <a:cs typeface="Consolas" pitchFamily="49" charset="0"/>
                </a:endParaRPr>
              </a:p>
            </p:txBody>
          </p:sp>
          <p:sp>
            <p:nvSpPr>
              <p:cNvPr id="71" name="Line 7">
                <a:extLst>
                  <a:ext uri="{FF2B5EF4-FFF2-40B4-BE49-F238E27FC236}">
                    <a16:creationId xmlns:a16="http://schemas.microsoft.com/office/drawing/2014/main" id="{448E7665-C35A-4AA6-84C4-D147A5481C24}"/>
                  </a:ext>
                </a:extLst>
              </p:cNvPr>
              <p:cNvSpPr>
                <a:spLocks noChangeShapeType="1"/>
              </p:cNvSpPr>
              <p:nvPr/>
            </p:nvSpPr>
            <p:spPr bwMode="auto">
              <a:xfrm>
                <a:off x="3761503" y="4886195"/>
                <a:ext cx="300514" cy="132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2000">
                  <a:solidFill>
                    <a:srgbClr val="0000FF"/>
                  </a:solidFill>
                  <a:latin typeface="Consolas" pitchFamily="49" charset="0"/>
                  <a:ea typeface="仿宋" pitchFamily="49" charset="-122"/>
                  <a:cs typeface="Consolas" pitchFamily="49" charset="0"/>
                </a:endParaRPr>
              </a:p>
            </p:txBody>
          </p:sp>
          <p:sp>
            <p:nvSpPr>
              <p:cNvPr id="72" name="Line 6">
                <a:extLst>
                  <a:ext uri="{FF2B5EF4-FFF2-40B4-BE49-F238E27FC236}">
                    <a16:creationId xmlns:a16="http://schemas.microsoft.com/office/drawing/2014/main" id="{BD13CCB8-D2D8-4DE8-860E-DFA6B47AB8AE}"/>
                  </a:ext>
                </a:extLst>
              </p:cNvPr>
              <p:cNvSpPr>
                <a:spLocks noChangeShapeType="1"/>
              </p:cNvSpPr>
              <p:nvPr/>
            </p:nvSpPr>
            <p:spPr bwMode="auto">
              <a:xfrm>
                <a:off x="4316197" y="4886195"/>
                <a:ext cx="300514" cy="132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2000">
                  <a:solidFill>
                    <a:srgbClr val="0000FF"/>
                  </a:solidFill>
                  <a:latin typeface="Consolas" pitchFamily="49" charset="0"/>
                  <a:ea typeface="仿宋" pitchFamily="49" charset="-122"/>
                  <a:cs typeface="Consolas" pitchFamily="49" charset="0"/>
                </a:endParaRPr>
              </a:p>
            </p:txBody>
          </p:sp>
          <p:sp>
            <p:nvSpPr>
              <p:cNvPr id="73" name="Line 5">
                <a:extLst>
                  <a:ext uri="{FF2B5EF4-FFF2-40B4-BE49-F238E27FC236}">
                    <a16:creationId xmlns:a16="http://schemas.microsoft.com/office/drawing/2014/main" id="{34AB0B59-0098-41E3-AD2E-C5CCF299C085}"/>
                  </a:ext>
                </a:extLst>
              </p:cNvPr>
              <p:cNvSpPr>
                <a:spLocks noChangeShapeType="1"/>
              </p:cNvSpPr>
              <p:nvPr/>
            </p:nvSpPr>
            <p:spPr bwMode="auto">
              <a:xfrm>
                <a:off x="4906634" y="4875600"/>
                <a:ext cx="300514" cy="132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2000">
                  <a:solidFill>
                    <a:srgbClr val="0000FF"/>
                  </a:solidFill>
                  <a:latin typeface="Consolas" pitchFamily="49" charset="0"/>
                  <a:ea typeface="仿宋" pitchFamily="49" charset="-122"/>
                  <a:cs typeface="Consolas" pitchFamily="49" charset="0"/>
                </a:endParaRPr>
              </a:p>
            </p:txBody>
          </p:sp>
          <p:sp>
            <p:nvSpPr>
              <p:cNvPr id="74" name="Text Box 4">
                <a:extLst>
                  <a:ext uri="{FF2B5EF4-FFF2-40B4-BE49-F238E27FC236}">
                    <a16:creationId xmlns:a16="http://schemas.microsoft.com/office/drawing/2014/main" id="{31228CD3-651E-4F99-A5E9-245E9477D241}"/>
                  </a:ext>
                </a:extLst>
              </p:cNvPr>
              <p:cNvSpPr txBox="1">
                <a:spLocks noChangeArrowheads="1"/>
              </p:cNvSpPr>
              <p:nvPr/>
            </p:nvSpPr>
            <p:spPr bwMode="auto">
              <a:xfrm>
                <a:off x="5154194" y="5233102"/>
                <a:ext cx="338906" cy="33903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sp>
            <p:nvSpPr>
              <p:cNvPr id="75" name="Freeform 3">
                <a:extLst>
                  <a:ext uri="{FF2B5EF4-FFF2-40B4-BE49-F238E27FC236}">
                    <a16:creationId xmlns:a16="http://schemas.microsoft.com/office/drawing/2014/main" id="{C78EA726-802E-446F-8DDB-88034EFE695D}"/>
                  </a:ext>
                </a:extLst>
              </p:cNvPr>
              <p:cNvSpPr>
                <a:spLocks/>
              </p:cNvSpPr>
              <p:nvPr/>
            </p:nvSpPr>
            <p:spPr bwMode="auto">
              <a:xfrm>
                <a:off x="2036525" y="4552454"/>
                <a:ext cx="291247" cy="296659"/>
              </a:xfrm>
              <a:custGeom>
                <a:avLst/>
                <a:gdLst/>
                <a:ahLst/>
                <a:cxnLst>
                  <a:cxn ang="0">
                    <a:pos x="0" y="0"/>
                  </a:cxn>
                  <a:cxn ang="0">
                    <a:pos x="220" y="224"/>
                  </a:cxn>
                </a:cxnLst>
                <a:rect l="0" t="0" r="r" b="b"/>
                <a:pathLst>
                  <a:path w="220" h="224">
                    <a:moveTo>
                      <a:pt x="0" y="0"/>
                    </a:moveTo>
                    <a:lnTo>
                      <a:pt x="220" y="224"/>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2000">
                  <a:solidFill>
                    <a:srgbClr val="0000FF"/>
                  </a:solidFill>
                  <a:latin typeface="Consolas" pitchFamily="49" charset="0"/>
                  <a:ea typeface="仿宋" pitchFamily="49" charset="-122"/>
                  <a:cs typeface="Consolas" pitchFamily="49" charset="0"/>
                </a:endParaRPr>
              </a:p>
            </p:txBody>
          </p:sp>
          <p:sp>
            <p:nvSpPr>
              <p:cNvPr id="76" name="Freeform 2">
                <a:extLst>
                  <a:ext uri="{FF2B5EF4-FFF2-40B4-BE49-F238E27FC236}">
                    <a16:creationId xmlns:a16="http://schemas.microsoft.com/office/drawing/2014/main" id="{5D6CB7B5-14B0-44C1-8F3F-6696427E41ED}"/>
                  </a:ext>
                </a:extLst>
              </p:cNvPr>
              <p:cNvSpPr>
                <a:spLocks/>
              </p:cNvSpPr>
              <p:nvPr/>
            </p:nvSpPr>
            <p:spPr bwMode="auto">
              <a:xfrm>
                <a:off x="4889424" y="5018632"/>
                <a:ext cx="297866" cy="263549"/>
              </a:xfrm>
              <a:custGeom>
                <a:avLst/>
                <a:gdLst/>
                <a:ahLst/>
                <a:cxnLst>
                  <a:cxn ang="0">
                    <a:pos x="0" y="0"/>
                  </a:cxn>
                  <a:cxn ang="0">
                    <a:pos x="225" y="199"/>
                  </a:cxn>
                </a:cxnLst>
                <a:rect l="0" t="0" r="r" b="b"/>
                <a:pathLst>
                  <a:path w="225" h="199">
                    <a:moveTo>
                      <a:pt x="0" y="0"/>
                    </a:moveTo>
                    <a:lnTo>
                      <a:pt x="225" y="199"/>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2000">
                  <a:solidFill>
                    <a:srgbClr val="0000FF"/>
                  </a:solidFill>
                  <a:latin typeface="Consolas" pitchFamily="49" charset="0"/>
                  <a:ea typeface="仿宋" pitchFamily="49" charset="-122"/>
                  <a:cs typeface="Consolas" pitchFamily="49" charset="0"/>
                </a:endParaRPr>
              </a:p>
            </p:txBody>
          </p:sp>
        </p:grpSp>
        <p:sp>
          <p:nvSpPr>
            <p:cNvPr id="56" name="下箭头 56">
              <a:extLst>
                <a:ext uri="{FF2B5EF4-FFF2-40B4-BE49-F238E27FC236}">
                  <a16:creationId xmlns:a16="http://schemas.microsoft.com/office/drawing/2014/main" id="{124A0B05-8591-4BC8-AB27-C29866D9CD03}"/>
                </a:ext>
              </a:extLst>
            </p:cNvPr>
            <p:cNvSpPr/>
            <p:nvPr/>
          </p:nvSpPr>
          <p:spPr>
            <a:xfrm>
              <a:off x="2019282" y="3629026"/>
              <a:ext cx="214314" cy="428628"/>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sp>
          <p:nvSpPr>
            <p:cNvPr id="57" name="TextBox 57">
              <a:extLst>
                <a:ext uri="{FF2B5EF4-FFF2-40B4-BE49-F238E27FC236}">
                  <a16:creationId xmlns:a16="http://schemas.microsoft.com/office/drawing/2014/main" id="{19028199-3901-488D-A087-1EE1D4589A24}"/>
                </a:ext>
              </a:extLst>
            </p:cNvPr>
            <p:cNvSpPr txBox="1"/>
            <p:nvPr/>
          </p:nvSpPr>
          <p:spPr>
            <a:xfrm>
              <a:off x="2285983" y="3642900"/>
              <a:ext cx="1046891" cy="400110"/>
            </a:xfrm>
            <a:prstGeom prst="rect">
              <a:avLst/>
            </a:prstGeom>
            <a:noFill/>
          </p:spPr>
          <p:txBody>
            <a:bodyPr wrap="square" rtlCol="0">
              <a:spAutoFit/>
            </a:bodyPr>
            <a:lstStyle/>
            <a:p>
              <a:pPr algn="l">
                <a:lnSpc>
                  <a:spcPct val="100000"/>
                </a:lnSpc>
                <a:spcBef>
                  <a:spcPts val="0"/>
                </a:spcBef>
              </a:pPr>
              <a:r>
                <a:rPr lang="en-US" altLang="zh-CN" sz="2000" dirty="0">
                  <a:solidFill>
                    <a:srgbClr val="0000FF"/>
                  </a:solidFill>
                  <a:latin typeface="Consolas" pitchFamily="49" charset="0"/>
                  <a:ea typeface="仿宋" pitchFamily="49" charset="-122"/>
                  <a:cs typeface="Consolas" pitchFamily="49" charset="0"/>
                </a:rPr>
                <a:t>DFS(0)</a:t>
              </a:r>
              <a:endParaRPr lang="zh-CN" altLang="en-US" sz="2000" dirty="0">
                <a:solidFill>
                  <a:srgbClr val="0000FF"/>
                </a:solidFill>
                <a:latin typeface="Consolas" pitchFamily="49" charset="0"/>
                <a:ea typeface="仿宋" pitchFamily="49" charset="-122"/>
                <a:cs typeface="Consolas" pitchFamily="49" charset="0"/>
              </a:endParaRPr>
            </a:p>
          </p:txBody>
        </p:sp>
      </p:grpSp>
      <p:grpSp>
        <p:nvGrpSpPr>
          <p:cNvPr id="77" name="组合 76">
            <a:extLst>
              <a:ext uri="{FF2B5EF4-FFF2-40B4-BE49-F238E27FC236}">
                <a16:creationId xmlns:a16="http://schemas.microsoft.com/office/drawing/2014/main" id="{644DC2C7-6BA4-436C-B690-4C1FB95E54BA}"/>
              </a:ext>
            </a:extLst>
          </p:cNvPr>
          <p:cNvGrpSpPr/>
          <p:nvPr/>
        </p:nvGrpSpPr>
        <p:grpSpPr>
          <a:xfrm>
            <a:off x="5436096" y="4437112"/>
            <a:ext cx="3290730" cy="2197608"/>
            <a:chOff x="5357818" y="3643314"/>
            <a:chExt cx="3290730" cy="2197608"/>
          </a:xfrm>
        </p:grpSpPr>
        <p:grpSp>
          <p:nvGrpSpPr>
            <p:cNvPr id="78" name="组合 77">
              <a:extLst>
                <a:ext uri="{FF2B5EF4-FFF2-40B4-BE49-F238E27FC236}">
                  <a16:creationId xmlns:a16="http://schemas.microsoft.com/office/drawing/2014/main" id="{0F4E2B7D-1828-4170-8C11-6DCCA4E3193B}"/>
                </a:ext>
              </a:extLst>
            </p:cNvPr>
            <p:cNvGrpSpPr/>
            <p:nvPr/>
          </p:nvGrpSpPr>
          <p:grpSpPr>
            <a:xfrm>
              <a:off x="6286512" y="3643314"/>
              <a:ext cx="2362036" cy="2197608"/>
              <a:chOff x="2365911" y="1651535"/>
              <a:chExt cx="2362036" cy="2197608"/>
            </a:xfrm>
          </p:grpSpPr>
          <p:sp>
            <p:nvSpPr>
              <p:cNvPr id="81" name="Line 21">
                <a:extLst>
                  <a:ext uri="{FF2B5EF4-FFF2-40B4-BE49-F238E27FC236}">
                    <a16:creationId xmlns:a16="http://schemas.microsoft.com/office/drawing/2014/main" id="{51911114-E1DD-4327-AA9B-3AC796C59F10}"/>
                  </a:ext>
                </a:extLst>
              </p:cNvPr>
              <p:cNvSpPr>
                <a:spLocks noChangeShapeType="1"/>
              </p:cNvSpPr>
              <p:nvPr/>
            </p:nvSpPr>
            <p:spPr bwMode="auto">
              <a:xfrm>
                <a:off x="3659407" y="2421546"/>
                <a:ext cx="382000" cy="1061"/>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2000">
                  <a:solidFill>
                    <a:srgbClr val="0000FF"/>
                  </a:solidFill>
                  <a:latin typeface="Consolas" pitchFamily="49" charset="0"/>
                  <a:ea typeface="仿宋" pitchFamily="49" charset="-122"/>
                  <a:cs typeface="Consolas" pitchFamily="49" charset="0"/>
                </a:endParaRPr>
              </a:p>
            </p:txBody>
          </p:sp>
          <p:sp>
            <p:nvSpPr>
              <p:cNvPr id="82" name="Freeform 20">
                <a:extLst>
                  <a:ext uri="{FF2B5EF4-FFF2-40B4-BE49-F238E27FC236}">
                    <a16:creationId xmlns:a16="http://schemas.microsoft.com/office/drawing/2014/main" id="{4CE1692E-23E4-4FAB-BE7E-ECB404BA518F}"/>
                  </a:ext>
                </a:extLst>
              </p:cNvPr>
              <p:cNvSpPr>
                <a:spLocks/>
              </p:cNvSpPr>
              <p:nvPr/>
            </p:nvSpPr>
            <p:spPr bwMode="auto">
              <a:xfrm>
                <a:off x="2551606" y="2492608"/>
                <a:ext cx="187817" cy="450764"/>
              </a:xfrm>
              <a:custGeom>
                <a:avLst/>
                <a:gdLst/>
                <a:ahLst/>
                <a:cxnLst>
                  <a:cxn ang="0">
                    <a:pos x="177" y="0"/>
                  </a:cxn>
                  <a:cxn ang="0">
                    <a:pos x="0" y="425"/>
                  </a:cxn>
                </a:cxnLst>
                <a:rect l="0" t="0" r="r" b="b"/>
                <a:pathLst>
                  <a:path w="177" h="425">
                    <a:moveTo>
                      <a:pt x="177" y="0"/>
                    </a:moveTo>
                    <a:lnTo>
                      <a:pt x="0" y="42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2000">
                  <a:solidFill>
                    <a:srgbClr val="0000FF"/>
                  </a:solidFill>
                  <a:latin typeface="Consolas" pitchFamily="49" charset="0"/>
                  <a:ea typeface="仿宋" pitchFamily="49" charset="-122"/>
                  <a:cs typeface="Consolas" pitchFamily="49" charset="0"/>
                </a:endParaRPr>
              </a:p>
            </p:txBody>
          </p:sp>
          <p:sp>
            <p:nvSpPr>
              <p:cNvPr id="83" name="Freeform 19">
                <a:extLst>
                  <a:ext uri="{FF2B5EF4-FFF2-40B4-BE49-F238E27FC236}">
                    <a16:creationId xmlns:a16="http://schemas.microsoft.com/office/drawing/2014/main" id="{EFDBD7F5-A4AC-4915-B946-9D4DFE1EEFEC}"/>
                  </a:ext>
                </a:extLst>
              </p:cNvPr>
              <p:cNvSpPr>
                <a:spLocks/>
              </p:cNvSpPr>
              <p:nvPr/>
            </p:nvSpPr>
            <p:spPr bwMode="auto">
              <a:xfrm>
                <a:off x="3544807" y="3141708"/>
                <a:ext cx="192061" cy="397733"/>
              </a:xfrm>
              <a:custGeom>
                <a:avLst/>
                <a:gdLst/>
                <a:ahLst/>
                <a:cxnLst>
                  <a:cxn ang="0">
                    <a:pos x="180" y="0"/>
                  </a:cxn>
                  <a:cxn ang="0">
                    <a:pos x="0" y="375"/>
                  </a:cxn>
                </a:cxnLst>
                <a:rect l="0" t="0" r="r" b="b"/>
                <a:pathLst>
                  <a:path w="180" h="375">
                    <a:moveTo>
                      <a:pt x="180" y="0"/>
                    </a:moveTo>
                    <a:lnTo>
                      <a:pt x="0" y="37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2000">
                  <a:solidFill>
                    <a:srgbClr val="0000FF"/>
                  </a:solidFill>
                  <a:latin typeface="Consolas" pitchFamily="49" charset="0"/>
                  <a:ea typeface="仿宋" pitchFamily="49" charset="-122"/>
                  <a:cs typeface="Consolas" pitchFamily="49" charset="0"/>
                </a:endParaRPr>
              </a:p>
            </p:txBody>
          </p:sp>
          <p:sp>
            <p:nvSpPr>
              <p:cNvPr id="84" name="Freeform 18">
                <a:extLst>
                  <a:ext uri="{FF2B5EF4-FFF2-40B4-BE49-F238E27FC236}">
                    <a16:creationId xmlns:a16="http://schemas.microsoft.com/office/drawing/2014/main" id="{56484CB3-F71F-45F2-B816-9D5A18A1FF0B}"/>
                  </a:ext>
                </a:extLst>
              </p:cNvPr>
              <p:cNvSpPr>
                <a:spLocks/>
              </p:cNvSpPr>
              <p:nvPr/>
            </p:nvSpPr>
            <p:spPr bwMode="auto">
              <a:xfrm>
                <a:off x="3885424" y="3126860"/>
                <a:ext cx="238750" cy="470916"/>
              </a:xfrm>
              <a:custGeom>
                <a:avLst/>
                <a:gdLst/>
                <a:ahLst/>
                <a:cxnLst>
                  <a:cxn ang="0">
                    <a:pos x="0" y="0"/>
                  </a:cxn>
                  <a:cxn ang="0">
                    <a:pos x="225" y="443"/>
                  </a:cxn>
                </a:cxnLst>
                <a:rect l="0" t="0" r="r" b="b"/>
                <a:pathLst>
                  <a:path w="225" h="443">
                    <a:moveTo>
                      <a:pt x="0" y="0"/>
                    </a:moveTo>
                    <a:lnTo>
                      <a:pt x="225" y="44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2000">
                  <a:solidFill>
                    <a:srgbClr val="0000FF"/>
                  </a:solidFill>
                  <a:latin typeface="Consolas" pitchFamily="49" charset="0"/>
                  <a:ea typeface="仿宋" pitchFamily="49" charset="-122"/>
                  <a:cs typeface="Consolas" pitchFamily="49" charset="0"/>
                </a:endParaRPr>
              </a:p>
            </p:txBody>
          </p:sp>
          <p:sp>
            <p:nvSpPr>
              <p:cNvPr id="85" name="Freeform 17">
                <a:extLst>
                  <a:ext uri="{FF2B5EF4-FFF2-40B4-BE49-F238E27FC236}">
                    <a16:creationId xmlns:a16="http://schemas.microsoft.com/office/drawing/2014/main" id="{050A59F7-5FBD-4F01-8163-4B36E485B1C0}"/>
                  </a:ext>
                </a:extLst>
              </p:cNvPr>
              <p:cNvSpPr>
                <a:spLocks/>
              </p:cNvSpPr>
              <p:nvPr/>
            </p:nvSpPr>
            <p:spPr bwMode="auto">
              <a:xfrm>
                <a:off x="4305624" y="2539275"/>
                <a:ext cx="219650" cy="329853"/>
              </a:xfrm>
              <a:custGeom>
                <a:avLst/>
                <a:gdLst/>
                <a:ahLst/>
                <a:cxnLst>
                  <a:cxn ang="0">
                    <a:pos x="0" y="0"/>
                  </a:cxn>
                  <a:cxn ang="0">
                    <a:pos x="207" y="311"/>
                  </a:cxn>
                </a:cxnLst>
                <a:rect l="0" t="0" r="r" b="b"/>
                <a:pathLst>
                  <a:path w="207" h="311">
                    <a:moveTo>
                      <a:pt x="0" y="0"/>
                    </a:moveTo>
                    <a:lnTo>
                      <a:pt x="207" y="311"/>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2000">
                  <a:solidFill>
                    <a:srgbClr val="0000FF"/>
                  </a:solidFill>
                  <a:latin typeface="Consolas" pitchFamily="49" charset="0"/>
                  <a:ea typeface="仿宋" pitchFamily="49" charset="-122"/>
                  <a:cs typeface="Consolas" pitchFamily="49" charset="0"/>
                </a:endParaRPr>
              </a:p>
            </p:txBody>
          </p:sp>
          <p:sp>
            <p:nvSpPr>
              <p:cNvPr id="86" name="Line 16">
                <a:extLst>
                  <a:ext uri="{FF2B5EF4-FFF2-40B4-BE49-F238E27FC236}">
                    <a16:creationId xmlns:a16="http://schemas.microsoft.com/office/drawing/2014/main" id="{6865C494-C999-4E3A-BEEA-C09EB2AF24E8}"/>
                  </a:ext>
                </a:extLst>
              </p:cNvPr>
              <p:cNvSpPr>
                <a:spLocks noChangeShapeType="1"/>
              </p:cNvSpPr>
              <p:nvPr/>
            </p:nvSpPr>
            <p:spPr bwMode="auto">
              <a:xfrm>
                <a:off x="3941663" y="3035646"/>
                <a:ext cx="574062" cy="1061"/>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2000">
                  <a:solidFill>
                    <a:srgbClr val="0000FF"/>
                  </a:solidFill>
                  <a:latin typeface="Consolas" pitchFamily="49" charset="0"/>
                  <a:ea typeface="仿宋" pitchFamily="49" charset="-122"/>
                  <a:cs typeface="Consolas" pitchFamily="49" charset="0"/>
                </a:endParaRPr>
              </a:p>
            </p:txBody>
          </p:sp>
          <p:sp>
            <p:nvSpPr>
              <p:cNvPr id="87" name="Freeform 15">
                <a:extLst>
                  <a:ext uri="{FF2B5EF4-FFF2-40B4-BE49-F238E27FC236}">
                    <a16:creationId xmlns:a16="http://schemas.microsoft.com/office/drawing/2014/main" id="{D3408B50-2BC4-47F3-90B3-1E27D69FD26B}"/>
                  </a:ext>
                </a:extLst>
              </p:cNvPr>
              <p:cNvSpPr>
                <a:spLocks/>
              </p:cNvSpPr>
              <p:nvPr/>
            </p:nvSpPr>
            <p:spPr bwMode="auto">
              <a:xfrm>
                <a:off x="3216923" y="2455486"/>
                <a:ext cx="238750" cy="452885"/>
              </a:xfrm>
              <a:custGeom>
                <a:avLst/>
                <a:gdLst/>
                <a:ahLst/>
                <a:cxnLst>
                  <a:cxn ang="0">
                    <a:pos x="225" y="0"/>
                  </a:cxn>
                  <a:cxn ang="0">
                    <a:pos x="0" y="427"/>
                  </a:cxn>
                </a:cxnLst>
                <a:rect l="0" t="0" r="r" b="b"/>
                <a:pathLst>
                  <a:path w="225" h="427">
                    <a:moveTo>
                      <a:pt x="225" y="0"/>
                    </a:moveTo>
                    <a:lnTo>
                      <a:pt x="0" y="42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2000">
                  <a:solidFill>
                    <a:srgbClr val="0000FF"/>
                  </a:solidFill>
                  <a:latin typeface="Consolas" pitchFamily="49" charset="0"/>
                  <a:ea typeface="仿宋" pitchFamily="49" charset="-122"/>
                  <a:cs typeface="Consolas" pitchFamily="49" charset="0"/>
                </a:endParaRPr>
              </a:p>
            </p:txBody>
          </p:sp>
          <p:sp>
            <p:nvSpPr>
              <p:cNvPr id="88" name="Freeform 13">
                <a:extLst>
                  <a:ext uri="{FF2B5EF4-FFF2-40B4-BE49-F238E27FC236}">
                    <a16:creationId xmlns:a16="http://schemas.microsoft.com/office/drawing/2014/main" id="{9F8A2F9A-E135-4AE2-B5A0-79C2C749565E}"/>
                  </a:ext>
                </a:extLst>
              </p:cNvPr>
              <p:cNvSpPr>
                <a:spLocks/>
              </p:cNvSpPr>
              <p:nvPr/>
            </p:nvSpPr>
            <p:spPr bwMode="auto">
              <a:xfrm>
                <a:off x="2939973" y="2529730"/>
                <a:ext cx="151739" cy="429552"/>
              </a:xfrm>
              <a:custGeom>
                <a:avLst/>
                <a:gdLst/>
                <a:ahLst/>
                <a:cxnLst>
                  <a:cxn ang="0">
                    <a:pos x="0" y="0"/>
                  </a:cxn>
                  <a:cxn ang="0">
                    <a:pos x="143" y="406"/>
                  </a:cxn>
                </a:cxnLst>
                <a:rect l="0" t="0" r="r" b="b"/>
                <a:pathLst>
                  <a:path w="143" h="406">
                    <a:moveTo>
                      <a:pt x="0" y="0"/>
                    </a:moveTo>
                    <a:lnTo>
                      <a:pt x="143" y="40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2000">
                  <a:solidFill>
                    <a:srgbClr val="0000FF"/>
                  </a:solidFill>
                  <a:latin typeface="Consolas" pitchFamily="49" charset="0"/>
                  <a:ea typeface="仿宋" pitchFamily="49" charset="-122"/>
                  <a:cs typeface="Consolas" pitchFamily="49" charset="0"/>
                </a:endParaRPr>
              </a:p>
            </p:txBody>
          </p:sp>
          <p:sp>
            <p:nvSpPr>
              <p:cNvPr id="89" name="Freeform 12">
                <a:extLst>
                  <a:ext uri="{FF2B5EF4-FFF2-40B4-BE49-F238E27FC236}">
                    <a16:creationId xmlns:a16="http://schemas.microsoft.com/office/drawing/2014/main" id="{E5AAD4A5-9AD9-48BE-80B9-2A0D6D8D68C3}"/>
                  </a:ext>
                </a:extLst>
              </p:cNvPr>
              <p:cNvSpPr>
                <a:spLocks/>
              </p:cNvSpPr>
              <p:nvPr/>
            </p:nvSpPr>
            <p:spPr bwMode="auto">
              <a:xfrm>
                <a:off x="2936789" y="1884872"/>
                <a:ext cx="413834" cy="405157"/>
              </a:xfrm>
              <a:custGeom>
                <a:avLst/>
                <a:gdLst/>
                <a:ahLst/>
                <a:cxnLst>
                  <a:cxn ang="0">
                    <a:pos x="389" y="0"/>
                  </a:cxn>
                  <a:cxn ang="0">
                    <a:pos x="0" y="382"/>
                  </a:cxn>
                </a:cxnLst>
                <a:rect l="0" t="0" r="r" b="b"/>
                <a:pathLst>
                  <a:path w="389" h="382">
                    <a:moveTo>
                      <a:pt x="389" y="0"/>
                    </a:moveTo>
                    <a:lnTo>
                      <a:pt x="0" y="38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2000">
                  <a:solidFill>
                    <a:srgbClr val="0000FF"/>
                  </a:solidFill>
                  <a:latin typeface="Consolas" pitchFamily="49" charset="0"/>
                  <a:ea typeface="仿宋" pitchFamily="49" charset="-122"/>
                  <a:cs typeface="Consolas" pitchFamily="49" charset="0"/>
                </a:endParaRPr>
              </a:p>
            </p:txBody>
          </p:sp>
          <p:sp>
            <p:nvSpPr>
              <p:cNvPr id="90" name="Oval 11">
                <a:extLst>
                  <a:ext uri="{FF2B5EF4-FFF2-40B4-BE49-F238E27FC236}">
                    <a16:creationId xmlns:a16="http://schemas.microsoft.com/office/drawing/2014/main" id="{209DDDD1-198D-48C7-B7A6-3E0D212E1C6D}"/>
                  </a:ext>
                </a:extLst>
              </p:cNvPr>
              <p:cNvSpPr>
                <a:spLocks noChangeArrowheads="1"/>
              </p:cNvSpPr>
              <p:nvPr/>
            </p:nvSpPr>
            <p:spPr bwMode="auto">
              <a:xfrm>
                <a:off x="3355929" y="1651535"/>
                <a:ext cx="300295" cy="33621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91" name="Oval 10">
                <a:extLst>
                  <a:ext uri="{FF2B5EF4-FFF2-40B4-BE49-F238E27FC236}">
                    <a16:creationId xmlns:a16="http://schemas.microsoft.com/office/drawing/2014/main" id="{CEE02D4C-36A1-4130-A59A-238643D2D6B4}"/>
                  </a:ext>
                </a:extLst>
              </p:cNvPr>
              <p:cNvSpPr>
                <a:spLocks noChangeArrowheads="1"/>
              </p:cNvSpPr>
              <p:nvPr/>
            </p:nvSpPr>
            <p:spPr bwMode="auto">
              <a:xfrm>
                <a:off x="3368662" y="2249726"/>
                <a:ext cx="300295"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92" name="Oval 9">
                <a:extLst>
                  <a:ext uri="{FF2B5EF4-FFF2-40B4-BE49-F238E27FC236}">
                    <a16:creationId xmlns:a16="http://schemas.microsoft.com/office/drawing/2014/main" id="{76F810EE-3ACB-4B29-9FA2-187BE584AF9F}"/>
                  </a:ext>
                </a:extLst>
              </p:cNvPr>
              <p:cNvSpPr>
                <a:spLocks noChangeArrowheads="1"/>
              </p:cNvSpPr>
              <p:nvPr/>
            </p:nvSpPr>
            <p:spPr bwMode="auto">
              <a:xfrm>
                <a:off x="4021246" y="2249726"/>
                <a:ext cx="300295"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93" name="Oval 8">
                <a:extLst>
                  <a:ext uri="{FF2B5EF4-FFF2-40B4-BE49-F238E27FC236}">
                    <a16:creationId xmlns:a16="http://schemas.microsoft.com/office/drawing/2014/main" id="{253BC736-3C64-4954-B48B-ED44F58705D1}"/>
                  </a:ext>
                </a:extLst>
              </p:cNvPr>
              <p:cNvSpPr>
                <a:spLocks noChangeArrowheads="1"/>
              </p:cNvSpPr>
              <p:nvPr/>
            </p:nvSpPr>
            <p:spPr bwMode="auto">
              <a:xfrm>
                <a:off x="2677878" y="2249726"/>
                <a:ext cx="300295"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94" name="Oval 7">
                <a:extLst>
                  <a:ext uri="{FF2B5EF4-FFF2-40B4-BE49-F238E27FC236}">
                    <a16:creationId xmlns:a16="http://schemas.microsoft.com/office/drawing/2014/main" id="{16B61B59-C598-4D26-BD5D-4BAAD32033D6}"/>
                  </a:ext>
                </a:extLst>
              </p:cNvPr>
              <p:cNvSpPr>
                <a:spLocks noChangeArrowheads="1"/>
              </p:cNvSpPr>
              <p:nvPr/>
            </p:nvSpPr>
            <p:spPr bwMode="auto">
              <a:xfrm>
                <a:off x="2970745" y="2886099"/>
                <a:ext cx="300295"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95" name="Oval 6">
                <a:extLst>
                  <a:ext uri="{FF2B5EF4-FFF2-40B4-BE49-F238E27FC236}">
                    <a16:creationId xmlns:a16="http://schemas.microsoft.com/office/drawing/2014/main" id="{F41F3315-22A2-4C00-9412-7B126A58D33B}"/>
                  </a:ext>
                </a:extLst>
              </p:cNvPr>
              <p:cNvSpPr>
                <a:spLocks noChangeArrowheads="1"/>
              </p:cNvSpPr>
              <p:nvPr/>
            </p:nvSpPr>
            <p:spPr bwMode="auto">
              <a:xfrm>
                <a:off x="3639246" y="2886099"/>
                <a:ext cx="300295"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96" name="Oval 5">
                <a:extLst>
                  <a:ext uri="{FF2B5EF4-FFF2-40B4-BE49-F238E27FC236}">
                    <a16:creationId xmlns:a16="http://schemas.microsoft.com/office/drawing/2014/main" id="{6AF40E85-5B28-4ACA-80BB-BEFDDB6CED82}"/>
                  </a:ext>
                </a:extLst>
              </p:cNvPr>
              <p:cNvSpPr>
                <a:spLocks noChangeArrowheads="1"/>
              </p:cNvSpPr>
              <p:nvPr/>
            </p:nvSpPr>
            <p:spPr bwMode="auto">
              <a:xfrm>
                <a:off x="2365911" y="2886099"/>
                <a:ext cx="299234"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97" name="Oval 4">
                <a:extLst>
                  <a:ext uri="{FF2B5EF4-FFF2-40B4-BE49-F238E27FC236}">
                    <a16:creationId xmlns:a16="http://schemas.microsoft.com/office/drawing/2014/main" id="{86A988B8-FDC5-47FA-B407-ABCF11BB0B33}"/>
                  </a:ext>
                </a:extLst>
              </p:cNvPr>
              <p:cNvSpPr>
                <a:spLocks noChangeArrowheads="1"/>
              </p:cNvSpPr>
              <p:nvPr/>
            </p:nvSpPr>
            <p:spPr bwMode="auto">
              <a:xfrm>
                <a:off x="4427652" y="2886099"/>
                <a:ext cx="300295"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98" name="Oval 3">
                <a:extLst>
                  <a:ext uri="{FF2B5EF4-FFF2-40B4-BE49-F238E27FC236}">
                    <a16:creationId xmlns:a16="http://schemas.microsoft.com/office/drawing/2014/main" id="{3BD73113-7B19-42F6-8CC3-5EF102788F21}"/>
                  </a:ext>
                </a:extLst>
              </p:cNvPr>
              <p:cNvSpPr>
                <a:spLocks noChangeArrowheads="1"/>
              </p:cNvSpPr>
              <p:nvPr/>
            </p:nvSpPr>
            <p:spPr bwMode="auto">
              <a:xfrm>
                <a:off x="3368662" y="3512926"/>
                <a:ext cx="300295"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Consolas" pitchFamily="49" charset="0"/>
                    <a:ea typeface="仿宋" pitchFamily="49" charset="-122"/>
                    <a:cs typeface="Consolas" pitchFamily="49" charset="0"/>
                  </a:rPr>
                  <a:t>8</a:t>
                </a:r>
              </a:p>
            </p:txBody>
          </p:sp>
          <p:sp>
            <p:nvSpPr>
              <p:cNvPr id="99" name="Oval 2">
                <a:extLst>
                  <a:ext uri="{FF2B5EF4-FFF2-40B4-BE49-F238E27FC236}">
                    <a16:creationId xmlns:a16="http://schemas.microsoft.com/office/drawing/2014/main" id="{41C0ED33-8198-4057-9DAD-786BFBE3EB19}"/>
                  </a:ext>
                </a:extLst>
              </p:cNvPr>
              <p:cNvSpPr>
                <a:spLocks noChangeArrowheads="1"/>
              </p:cNvSpPr>
              <p:nvPr/>
            </p:nvSpPr>
            <p:spPr bwMode="auto">
              <a:xfrm>
                <a:off x="3951213" y="3509744"/>
                <a:ext cx="300295"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grpSp>
        <p:sp>
          <p:nvSpPr>
            <p:cNvPr id="79" name="右箭头 104">
              <a:extLst>
                <a:ext uri="{FF2B5EF4-FFF2-40B4-BE49-F238E27FC236}">
                  <a16:creationId xmlns:a16="http://schemas.microsoft.com/office/drawing/2014/main" id="{2EFCAA85-9C04-4C08-9A02-5635AA80FA18}"/>
                </a:ext>
              </a:extLst>
            </p:cNvPr>
            <p:cNvSpPr/>
            <p:nvPr/>
          </p:nvSpPr>
          <p:spPr>
            <a:xfrm>
              <a:off x="5357818" y="4714884"/>
              <a:ext cx="714380"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sp>
          <p:nvSpPr>
            <p:cNvPr id="80" name="TextBox 105">
              <a:extLst>
                <a:ext uri="{FF2B5EF4-FFF2-40B4-BE49-F238E27FC236}">
                  <a16:creationId xmlns:a16="http://schemas.microsoft.com/office/drawing/2014/main" id="{11AD12C5-7F14-4288-BE47-94DF77830B82}"/>
                </a:ext>
              </a:extLst>
            </p:cNvPr>
            <p:cNvSpPr txBox="1"/>
            <p:nvPr/>
          </p:nvSpPr>
          <p:spPr>
            <a:xfrm>
              <a:off x="5357818" y="4357694"/>
              <a:ext cx="928694" cy="400110"/>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itchFamily="49" charset="0"/>
                  <a:ea typeface="仿宋" pitchFamily="49" charset="-122"/>
                  <a:cs typeface="Consolas" pitchFamily="49" charset="0"/>
                </a:rPr>
                <a:t>DFS</a:t>
              </a:r>
              <a:r>
                <a:rPr lang="zh-CN" altLang="en-US" sz="2000">
                  <a:solidFill>
                    <a:srgbClr val="0000FF"/>
                  </a:solidFill>
                  <a:latin typeface="Consolas" pitchFamily="49" charset="0"/>
                  <a:ea typeface="仿宋" pitchFamily="49" charset="-122"/>
                  <a:cs typeface="Consolas" pitchFamily="49" charset="0"/>
                </a:rPr>
                <a:t>树</a:t>
              </a:r>
            </a:p>
          </p:txBody>
        </p:sp>
      </p:grpSp>
      <p:pic>
        <p:nvPicPr>
          <p:cNvPr id="3" name="图片 2">
            <a:extLst>
              <a:ext uri="{FF2B5EF4-FFF2-40B4-BE49-F238E27FC236}">
                <a16:creationId xmlns:a16="http://schemas.microsoft.com/office/drawing/2014/main" id="{965880D0-5F89-43CE-94DD-B152C2D990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1017" y="1106991"/>
            <a:ext cx="3686217" cy="27328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00629" y="163040"/>
            <a:ext cx="4792616" cy="400110"/>
          </a:xfrm>
          <a:prstGeom prst="rect">
            <a:avLst/>
          </a:prstGeom>
          <a:noFill/>
        </p:spPr>
        <p:txBody>
          <a:bodyPr wrap="square" rtlCol="0">
            <a:spAutoFit/>
          </a:bodyPr>
          <a:lstStyle/>
          <a:p>
            <a:pPr algn="l">
              <a:lnSpc>
                <a:spcPct val="100000"/>
              </a:lnSpc>
              <a:spcBef>
                <a:spcPts val="0"/>
              </a:spcBef>
            </a:pPr>
            <a:r>
              <a:rPr lang="zh-CN" altLang="en-US" sz="2000" dirty="0">
                <a:solidFill>
                  <a:srgbClr val="0000FF"/>
                </a:solidFill>
                <a:latin typeface="Consolas" pitchFamily="49" charset="0"/>
                <a:ea typeface="仿宋" pitchFamily="49" charset="-122"/>
                <a:cs typeface="Consolas" pitchFamily="49" charset="0"/>
              </a:rPr>
              <a:t>邻接表中单链表按顶点编号递增排列！</a:t>
            </a:r>
          </a:p>
        </p:txBody>
      </p:sp>
      <p:grpSp>
        <p:nvGrpSpPr>
          <p:cNvPr id="2" name="组合 12"/>
          <p:cNvGrpSpPr/>
          <p:nvPr/>
        </p:nvGrpSpPr>
        <p:grpSpPr>
          <a:xfrm>
            <a:off x="1224674" y="569770"/>
            <a:ext cx="2362036" cy="2197608"/>
            <a:chOff x="2365911" y="1651535"/>
            <a:chExt cx="2362036" cy="2197608"/>
          </a:xfrm>
        </p:grpSpPr>
        <p:sp>
          <p:nvSpPr>
            <p:cNvPr id="14" name="Line 23"/>
            <p:cNvSpPr>
              <a:spLocks noChangeShapeType="1"/>
            </p:cNvSpPr>
            <p:nvPr/>
          </p:nvSpPr>
          <p:spPr bwMode="auto">
            <a:xfrm>
              <a:off x="3509790" y="1958055"/>
              <a:ext cx="1061" cy="32985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5" name="Freeform 22"/>
            <p:cNvSpPr>
              <a:spLocks/>
            </p:cNvSpPr>
            <p:nvPr/>
          </p:nvSpPr>
          <p:spPr bwMode="auto">
            <a:xfrm>
              <a:off x="3642429" y="1886993"/>
              <a:ext cx="446728" cy="416824"/>
            </a:xfrm>
            <a:custGeom>
              <a:avLst/>
              <a:gdLst/>
              <a:ahLst/>
              <a:cxnLst>
                <a:cxn ang="0">
                  <a:pos x="0" y="0"/>
                </a:cxn>
                <a:cxn ang="0">
                  <a:pos x="421" y="393"/>
                </a:cxn>
              </a:cxnLst>
              <a:rect l="0" t="0" r="r" b="b"/>
              <a:pathLst>
                <a:path w="421" h="393">
                  <a:moveTo>
                    <a:pt x="0" y="0"/>
                  </a:moveTo>
                  <a:lnTo>
                    <a:pt x="421" y="39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 name="Line 21"/>
            <p:cNvSpPr>
              <a:spLocks noChangeShapeType="1"/>
            </p:cNvSpPr>
            <p:nvPr/>
          </p:nvSpPr>
          <p:spPr bwMode="auto">
            <a:xfrm>
              <a:off x="3659407" y="2421546"/>
              <a:ext cx="382000" cy="1061"/>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7" name="Freeform 20"/>
            <p:cNvSpPr>
              <a:spLocks/>
            </p:cNvSpPr>
            <p:nvPr/>
          </p:nvSpPr>
          <p:spPr bwMode="auto">
            <a:xfrm>
              <a:off x="2551606" y="2492608"/>
              <a:ext cx="187817" cy="450764"/>
            </a:xfrm>
            <a:custGeom>
              <a:avLst/>
              <a:gdLst/>
              <a:ahLst/>
              <a:cxnLst>
                <a:cxn ang="0">
                  <a:pos x="177" y="0"/>
                </a:cxn>
                <a:cxn ang="0">
                  <a:pos x="0" y="425"/>
                </a:cxn>
              </a:cxnLst>
              <a:rect l="0" t="0" r="r" b="b"/>
              <a:pathLst>
                <a:path w="177" h="425">
                  <a:moveTo>
                    <a:pt x="177" y="0"/>
                  </a:moveTo>
                  <a:lnTo>
                    <a:pt x="0" y="42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8" name="Freeform 19"/>
            <p:cNvSpPr>
              <a:spLocks/>
            </p:cNvSpPr>
            <p:nvPr/>
          </p:nvSpPr>
          <p:spPr bwMode="auto">
            <a:xfrm>
              <a:off x="3544807" y="3141708"/>
              <a:ext cx="192061" cy="397733"/>
            </a:xfrm>
            <a:custGeom>
              <a:avLst/>
              <a:gdLst/>
              <a:ahLst/>
              <a:cxnLst>
                <a:cxn ang="0">
                  <a:pos x="180" y="0"/>
                </a:cxn>
                <a:cxn ang="0">
                  <a:pos x="0" y="375"/>
                </a:cxn>
              </a:cxnLst>
              <a:rect l="0" t="0" r="r" b="b"/>
              <a:pathLst>
                <a:path w="180" h="375">
                  <a:moveTo>
                    <a:pt x="180" y="0"/>
                  </a:moveTo>
                  <a:lnTo>
                    <a:pt x="0" y="37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9" name="Freeform 18"/>
            <p:cNvSpPr>
              <a:spLocks/>
            </p:cNvSpPr>
            <p:nvPr/>
          </p:nvSpPr>
          <p:spPr bwMode="auto">
            <a:xfrm>
              <a:off x="3885424" y="3126860"/>
              <a:ext cx="238750" cy="470916"/>
            </a:xfrm>
            <a:custGeom>
              <a:avLst/>
              <a:gdLst/>
              <a:ahLst/>
              <a:cxnLst>
                <a:cxn ang="0">
                  <a:pos x="0" y="0"/>
                </a:cxn>
                <a:cxn ang="0">
                  <a:pos x="225" y="443"/>
                </a:cxn>
              </a:cxnLst>
              <a:rect l="0" t="0" r="r" b="b"/>
              <a:pathLst>
                <a:path w="225" h="443">
                  <a:moveTo>
                    <a:pt x="0" y="0"/>
                  </a:moveTo>
                  <a:lnTo>
                    <a:pt x="225" y="44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0" name="Freeform 17"/>
            <p:cNvSpPr>
              <a:spLocks/>
            </p:cNvSpPr>
            <p:nvPr/>
          </p:nvSpPr>
          <p:spPr bwMode="auto">
            <a:xfrm>
              <a:off x="4305624" y="2539275"/>
              <a:ext cx="219650" cy="329853"/>
            </a:xfrm>
            <a:custGeom>
              <a:avLst/>
              <a:gdLst/>
              <a:ahLst/>
              <a:cxnLst>
                <a:cxn ang="0">
                  <a:pos x="0" y="0"/>
                </a:cxn>
                <a:cxn ang="0">
                  <a:pos x="207" y="311"/>
                </a:cxn>
              </a:cxnLst>
              <a:rect l="0" t="0" r="r" b="b"/>
              <a:pathLst>
                <a:path w="207" h="311">
                  <a:moveTo>
                    <a:pt x="0" y="0"/>
                  </a:moveTo>
                  <a:lnTo>
                    <a:pt x="207" y="311"/>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1" name="Line 16"/>
            <p:cNvSpPr>
              <a:spLocks noChangeShapeType="1"/>
            </p:cNvSpPr>
            <p:nvPr/>
          </p:nvSpPr>
          <p:spPr bwMode="auto">
            <a:xfrm>
              <a:off x="3941663" y="3035646"/>
              <a:ext cx="574062" cy="1061"/>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2" name="Freeform 15"/>
            <p:cNvSpPr>
              <a:spLocks/>
            </p:cNvSpPr>
            <p:nvPr/>
          </p:nvSpPr>
          <p:spPr bwMode="auto">
            <a:xfrm>
              <a:off x="3216923" y="2455486"/>
              <a:ext cx="238750" cy="452885"/>
            </a:xfrm>
            <a:custGeom>
              <a:avLst/>
              <a:gdLst/>
              <a:ahLst/>
              <a:cxnLst>
                <a:cxn ang="0">
                  <a:pos x="225" y="0"/>
                </a:cxn>
                <a:cxn ang="0">
                  <a:pos x="0" y="427"/>
                </a:cxn>
              </a:cxnLst>
              <a:rect l="0" t="0" r="r" b="b"/>
              <a:pathLst>
                <a:path w="225" h="427">
                  <a:moveTo>
                    <a:pt x="225" y="0"/>
                  </a:moveTo>
                  <a:lnTo>
                    <a:pt x="0" y="42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3" name="Freeform 14"/>
            <p:cNvSpPr>
              <a:spLocks/>
            </p:cNvSpPr>
            <p:nvPr/>
          </p:nvSpPr>
          <p:spPr bwMode="auto">
            <a:xfrm>
              <a:off x="3581946" y="2517002"/>
              <a:ext cx="166595" cy="413642"/>
            </a:xfrm>
            <a:custGeom>
              <a:avLst/>
              <a:gdLst/>
              <a:ahLst/>
              <a:cxnLst>
                <a:cxn ang="0">
                  <a:pos x="0" y="0"/>
                </a:cxn>
                <a:cxn ang="0">
                  <a:pos x="157" y="390"/>
                </a:cxn>
              </a:cxnLst>
              <a:rect l="0" t="0" r="r" b="b"/>
              <a:pathLst>
                <a:path w="157" h="390">
                  <a:moveTo>
                    <a:pt x="0" y="0"/>
                  </a:moveTo>
                  <a:lnTo>
                    <a:pt x="157"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4" name="Freeform 13"/>
            <p:cNvSpPr>
              <a:spLocks/>
            </p:cNvSpPr>
            <p:nvPr/>
          </p:nvSpPr>
          <p:spPr bwMode="auto">
            <a:xfrm>
              <a:off x="2939973" y="2529730"/>
              <a:ext cx="151739" cy="429552"/>
            </a:xfrm>
            <a:custGeom>
              <a:avLst/>
              <a:gdLst/>
              <a:ahLst/>
              <a:cxnLst>
                <a:cxn ang="0">
                  <a:pos x="0" y="0"/>
                </a:cxn>
                <a:cxn ang="0">
                  <a:pos x="143" y="406"/>
                </a:cxn>
              </a:cxnLst>
              <a:rect l="0" t="0" r="r" b="b"/>
              <a:pathLst>
                <a:path w="143" h="406">
                  <a:moveTo>
                    <a:pt x="0" y="0"/>
                  </a:moveTo>
                  <a:lnTo>
                    <a:pt x="143" y="40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5" name="Freeform 12"/>
            <p:cNvSpPr>
              <a:spLocks/>
            </p:cNvSpPr>
            <p:nvPr/>
          </p:nvSpPr>
          <p:spPr bwMode="auto">
            <a:xfrm>
              <a:off x="2936789" y="1884872"/>
              <a:ext cx="413834" cy="405157"/>
            </a:xfrm>
            <a:custGeom>
              <a:avLst/>
              <a:gdLst/>
              <a:ahLst/>
              <a:cxnLst>
                <a:cxn ang="0">
                  <a:pos x="389" y="0"/>
                </a:cxn>
                <a:cxn ang="0">
                  <a:pos x="0" y="382"/>
                </a:cxn>
              </a:cxnLst>
              <a:rect l="0" t="0" r="r" b="b"/>
              <a:pathLst>
                <a:path w="389" h="382">
                  <a:moveTo>
                    <a:pt x="389" y="0"/>
                  </a:moveTo>
                  <a:lnTo>
                    <a:pt x="0" y="38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6" name="Oval 11"/>
            <p:cNvSpPr>
              <a:spLocks noChangeArrowheads="1"/>
            </p:cNvSpPr>
            <p:nvPr/>
          </p:nvSpPr>
          <p:spPr bwMode="auto">
            <a:xfrm>
              <a:off x="3355929" y="1651535"/>
              <a:ext cx="300295" cy="33621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27" name="Oval 10"/>
            <p:cNvSpPr>
              <a:spLocks noChangeArrowheads="1"/>
            </p:cNvSpPr>
            <p:nvPr/>
          </p:nvSpPr>
          <p:spPr bwMode="auto">
            <a:xfrm>
              <a:off x="3368662" y="2249726"/>
              <a:ext cx="300295"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28" name="Oval 9"/>
            <p:cNvSpPr>
              <a:spLocks noChangeArrowheads="1"/>
            </p:cNvSpPr>
            <p:nvPr/>
          </p:nvSpPr>
          <p:spPr bwMode="auto">
            <a:xfrm>
              <a:off x="4021246" y="2249726"/>
              <a:ext cx="300295"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29" name="Oval 8"/>
            <p:cNvSpPr>
              <a:spLocks noChangeArrowheads="1"/>
            </p:cNvSpPr>
            <p:nvPr/>
          </p:nvSpPr>
          <p:spPr bwMode="auto">
            <a:xfrm>
              <a:off x="2677878" y="2249726"/>
              <a:ext cx="300295"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30" name="Oval 7"/>
            <p:cNvSpPr>
              <a:spLocks noChangeArrowheads="1"/>
            </p:cNvSpPr>
            <p:nvPr/>
          </p:nvSpPr>
          <p:spPr bwMode="auto">
            <a:xfrm>
              <a:off x="2970745" y="2886099"/>
              <a:ext cx="300295"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31" name="Oval 6"/>
            <p:cNvSpPr>
              <a:spLocks noChangeArrowheads="1"/>
            </p:cNvSpPr>
            <p:nvPr/>
          </p:nvSpPr>
          <p:spPr bwMode="auto">
            <a:xfrm>
              <a:off x="3639246" y="2886099"/>
              <a:ext cx="300295"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32" name="Oval 5"/>
            <p:cNvSpPr>
              <a:spLocks noChangeArrowheads="1"/>
            </p:cNvSpPr>
            <p:nvPr/>
          </p:nvSpPr>
          <p:spPr bwMode="auto">
            <a:xfrm>
              <a:off x="2365911" y="2886099"/>
              <a:ext cx="299234"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33" name="Oval 4"/>
            <p:cNvSpPr>
              <a:spLocks noChangeArrowheads="1"/>
            </p:cNvSpPr>
            <p:nvPr/>
          </p:nvSpPr>
          <p:spPr bwMode="auto">
            <a:xfrm>
              <a:off x="4427652" y="2886099"/>
              <a:ext cx="300295"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34" name="Oval 3"/>
            <p:cNvSpPr>
              <a:spLocks noChangeArrowheads="1"/>
            </p:cNvSpPr>
            <p:nvPr/>
          </p:nvSpPr>
          <p:spPr bwMode="auto">
            <a:xfrm>
              <a:off x="3368662" y="3512926"/>
              <a:ext cx="300295"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8</a:t>
              </a:r>
            </a:p>
          </p:txBody>
        </p:sp>
        <p:sp>
          <p:nvSpPr>
            <p:cNvPr id="35" name="Oval 2"/>
            <p:cNvSpPr>
              <a:spLocks noChangeArrowheads="1"/>
            </p:cNvSpPr>
            <p:nvPr/>
          </p:nvSpPr>
          <p:spPr bwMode="auto">
            <a:xfrm>
              <a:off x="3951213" y="3509744"/>
              <a:ext cx="300295"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grpSp>
      <p:sp>
        <p:nvSpPr>
          <p:cNvPr id="18454"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下箭头 56"/>
          <p:cNvSpPr/>
          <p:nvPr/>
        </p:nvSpPr>
        <p:spPr>
          <a:xfrm>
            <a:off x="2386732" y="3055812"/>
            <a:ext cx="214314" cy="428628"/>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p>
        </p:txBody>
      </p:sp>
      <p:sp>
        <p:nvSpPr>
          <p:cNvPr id="58" name="TextBox 57"/>
          <p:cNvSpPr txBox="1"/>
          <p:nvPr/>
        </p:nvSpPr>
        <p:spPr>
          <a:xfrm>
            <a:off x="2653434" y="3069686"/>
            <a:ext cx="857256"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BFS(0)</a:t>
            </a:r>
            <a:endParaRPr lang="zh-CN" altLang="en-US" sz="1800">
              <a:solidFill>
                <a:srgbClr val="0000FF"/>
              </a:solidFill>
              <a:latin typeface="Consolas" pitchFamily="49" charset="0"/>
              <a:ea typeface="仿宋" pitchFamily="49" charset="-122"/>
              <a:cs typeface="Consolas" pitchFamily="49" charset="0"/>
            </a:endParaRPr>
          </a:p>
        </p:txBody>
      </p:sp>
      <p:sp>
        <p:nvSpPr>
          <p:cNvPr id="18486" name="Rectangle 5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5" name="右箭头 104"/>
          <p:cNvSpPr/>
          <p:nvPr/>
        </p:nvSpPr>
        <p:spPr>
          <a:xfrm>
            <a:off x="4653698" y="4141670"/>
            <a:ext cx="714380"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p>
        </p:txBody>
      </p:sp>
      <p:sp>
        <p:nvSpPr>
          <p:cNvPr id="106" name="TextBox 105"/>
          <p:cNvSpPr txBox="1"/>
          <p:nvPr/>
        </p:nvSpPr>
        <p:spPr>
          <a:xfrm>
            <a:off x="4653698" y="3784480"/>
            <a:ext cx="928694"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BFS</a:t>
            </a:r>
            <a:r>
              <a:rPr lang="zh-CN" altLang="en-US" sz="1800">
                <a:solidFill>
                  <a:srgbClr val="0000FF"/>
                </a:solidFill>
                <a:latin typeface="Consolas" pitchFamily="49" charset="0"/>
                <a:ea typeface="仿宋" pitchFamily="49" charset="-122"/>
                <a:cs typeface="Consolas" pitchFamily="49" charset="0"/>
              </a:rPr>
              <a:t>树</a:t>
            </a:r>
          </a:p>
        </p:txBody>
      </p:sp>
      <p:sp>
        <p:nvSpPr>
          <p:cNvPr id="18518" name="Rectangle 8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270"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07" name="组合 106"/>
          <p:cNvGrpSpPr/>
          <p:nvPr/>
        </p:nvGrpSpPr>
        <p:grpSpPr>
          <a:xfrm>
            <a:off x="1367550" y="3793426"/>
            <a:ext cx="2643206" cy="2136534"/>
            <a:chOff x="1000100" y="4366640"/>
            <a:chExt cx="2643206" cy="2136534"/>
          </a:xfrm>
        </p:grpSpPr>
        <p:sp>
          <p:nvSpPr>
            <p:cNvPr id="53268" name="Text Box 20"/>
            <p:cNvSpPr txBox="1">
              <a:spLocks noChangeArrowheads="1"/>
            </p:cNvSpPr>
            <p:nvPr/>
          </p:nvSpPr>
          <p:spPr bwMode="auto">
            <a:xfrm>
              <a:off x="1000100" y="4366640"/>
              <a:ext cx="362571" cy="36094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宋体" pitchFamily="2" charset="-122"/>
                  <a:cs typeface="Consolas" pitchFamily="49" charset="0"/>
                </a:rPr>
                <a:t>0</a:t>
              </a:r>
            </a:p>
          </p:txBody>
        </p:sp>
        <p:sp>
          <p:nvSpPr>
            <p:cNvPr id="53267" name="Text Box 19"/>
            <p:cNvSpPr txBox="1">
              <a:spLocks noChangeArrowheads="1"/>
            </p:cNvSpPr>
            <p:nvPr/>
          </p:nvSpPr>
          <p:spPr bwMode="auto">
            <a:xfrm>
              <a:off x="1765707" y="4366640"/>
              <a:ext cx="360952" cy="36094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宋体" pitchFamily="2" charset="-122"/>
                  <a:cs typeface="Consolas" pitchFamily="49" charset="0"/>
                </a:rPr>
                <a:t>1</a:t>
              </a:r>
            </a:p>
          </p:txBody>
        </p:sp>
        <p:sp>
          <p:nvSpPr>
            <p:cNvPr id="53266" name="Text Box 18"/>
            <p:cNvSpPr txBox="1">
              <a:spLocks noChangeArrowheads="1"/>
            </p:cNvSpPr>
            <p:nvPr/>
          </p:nvSpPr>
          <p:spPr bwMode="auto">
            <a:xfrm>
              <a:off x="2531314" y="4366640"/>
              <a:ext cx="360952" cy="36094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宋体" pitchFamily="2" charset="-122"/>
                  <a:cs typeface="Consolas" pitchFamily="49" charset="0"/>
                </a:rPr>
                <a:t>4</a:t>
              </a:r>
            </a:p>
          </p:txBody>
        </p:sp>
        <p:sp>
          <p:nvSpPr>
            <p:cNvPr id="53265" name="Text Box 17"/>
            <p:cNvSpPr txBox="1">
              <a:spLocks noChangeArrowheads="1"/>
            </p:cNvSpPr>
            <p:nvPr/>
          </p:nvSpPr>
          <p:spPr bwMode="auto">
            <a:xfrm>
              <a:off x="2526458" y="4808514"/>
              <a:ext cx="362571" cy="36256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宋体" pitchFamily="2" charset="-122"/>
                  <a:cs typeface="Consolas" pitchFamily="49" charset="0"/>
                </a:rPr>
                <a:t>5</a:t>
              </a:r>
            </a:p>
          </p:txBody>
        </p:sp>
        <p:sp>
          <p:nvSpPr>
            <p:cNvPr id="53264" name="Text Box 16"/>
            <p:cNvSpPr txBox="1">
              <a:spLocks noChangeArrowheads="1"/>
            </p:cNvSpPr>
            <p:nvPr/>
          </p:nvSpPr>
          <p:spPr bwMode="auto">
            <a:xfrm>
              <a:off x="1765707" y="5260100"/>
              <a:ext cx="360952" cy="36094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宋体" pitchFamily="2" charset="-122"/>
                  <a:cs typeface="Consolas" pitchFamily="49" charset="0"/>
                </a:rPr>
                <a:t>2</a:t>
              </a:r>
            </a:p>
          </p:txBody>
        </p:sp>
        <p:sp>
          <p:nvSpPr>
            <p:cNvPr id="53263" name="Text Box 15"/>
            <p:cNvSpPr txBox="1">
              <a:spLocks noChangeArrowheads="1"/>
            </p:cNvSpPr>
            <p:nvPr/>
          </p:nvSpPr>
          <p:spPr bwMode="auto">
            <a:xfrm>
              <a:off x="1765707" y="6142229"/>
              <a:ext cx="360952" cy="36094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宋体" pitchFamily="2" charset="-122"/>
                  <a:cs typeface="Consolas" pitchFamily="49" charset="0"/>
                </a:rPr>
                <a:t>3</a:t>
              </a:r>
            </a:p>
          </p:txBody>
        </p:sp>
        <p:sp>
          <p:nvSpPr>
            <p:cNvPr id="53262" name="Text Box 14"/>
            <p:cNvSpPr txBox="1">
              <a:spLocks noChangeArrowheads="1"/>
            </p:cNvSpPr>
            <p:nvPr/>
          </p:nvSpPr>
          <p:spPr bwMode="auto">
            <a:xfrm>
              <a:off x="2531314" y="6132518"/>
              <a:ext cx="360952" cy="36256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宋体" pitchFamily="2" charset="-122"/>
                  <a:cs typeface="Consolas" pitchFamily="49" charset="0"/>
                </a:rPr>
                <a:t>7</a:t>
              </a:r>
            </a:p>
          </p:txBody>
        </p:sp>
        <p:sp>
          <p:nvSpPr>
            <p:cNvPr id="53261" name="Text Box 13"/>
            <p:cNvSpPr txBox="1">
              <a:spLocks noChangeArrowheads="1"/>
            </p:cNvSpPr>
            <p:nvPr/>
          </p:nvSpPr>
          <p:spPr bwMode="auto">
            <a:xfrm>
              <a:off x="2531314" y="5260100"/>
              <a:ext cx="360952" cy="36094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宋体" pitchFamily="2" charset="-122"/>
                  <a:cs typeface="Consolas" pitchFamily="49" charset="0"/>
                </a:rPr>
                <a:t>6</a:t>
              </a:r>
            </a:p>
          </p:txBody>
        </p:sp>
        <p:sp>
          <p:nvSpPr>
            <p:cNvPr id="53260" name="Text Box 12"/>
            <p:cNvSpPr txBox="1">
              <a:spLocks noChangeArrowheads="1"/>
            </p:cNvSpPr>
            <p:nvPr/>
          </p:nvSpPr>
          <p:spPr bwMode="auto">
            <a:xfrm>
              <a:off x="3280735" y="5260100"/>
              <a:ext cx="362571" cy="36094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宋体" pitchFamily="2" charset="-122"/>
                  <a:cs typeface="Consolas" pitchFamily="49" charset="0"/>
                </a:rPr>
                <a:t>8</a:t>
              </a:r>
            </a:p>
          </p:txBody>
        </p:sp>
        <p:sp>
          <p:nvSpPr>
            <p:cNvPr id="53259" name="Line 11"/>
            <p:cNvSpPr>
              <a:spLocks noChangeShapeType="1"/>
            </p:cNvSpPr>
            <p:nvPr/>
          </p:nvSpPr>
          <p:spPr bwMode="auto">
            <a:xfrm>
              <a:off x="1318968" y="4474012"/>
              <a:ext cx="43379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sp>
          <p:nvSpPr>
            <p:cNvPr id="53258" name="Line 10"/>
            <p:cNvSpPr>
              <a:spLocks noChangeShapeType="1"/>
            </p:cNvSpPr>
            <p:nvPr/>
          </p:nvSpPr>
          <p:spPr bwMode="auto">
            <a:xfrm>
              <a:off x="2097524" y="4474012"/>
              <a:ext cx="43379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sp>
          <p:nvSpPr>
            <p:cNvPr id="53257" name="Line 9"/>
            <p:cNvSpPr>
              <a:spLocks noChangeShapeType="1"/>
            </p:cNvSpPr>
            <p:nvPr/>
          </p:nvSpPr>
          <p:spPr bwMode="auto">
            <a:xfrm>
              <a:off x="2120185" y="5373946"/>
              <a:ext cx="43379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sp>
          <p:nvSpPr>
            <p:cNvPr id="53256" name="Line 8"/>
            <p:cNvSpPr>
              <a:spLocks noChangeShapeType="1"/>
            </p:cNvSpPr>
            <p:nvPr/>
          </p:nvSpPr>
          <p:spPr bwMode="auto">
            <a:xfrm>
              <a:off x="2100761" y="6239890"/>
              <a:ext cx="43379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sp>
          <p:nvSpPr>
            <p:cNvPr id="53255" name="Line 7"/>
            <p:cNvSpPr>
              <a:spLocks noChangeShapeType="1"/>
            </p:cNvSpPr>
            <p:nvPr/>
          </p:nvSpPr>
          <p:spPr bwMode="auto">
            <a:xfrm>
              <a:off x="2843708" y="5365853"/>
              <a:ext cx="43379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sp>
          <p:nvSpPr>
            <p:cNvPr id="53254" name="Text Box 6"/>
            <p:cNvSpPr txBox="1">
              <a:spLocks noChangeArrowheads="1"/>
            </p:cNvSpPr>
            <p:nvPr/>
          </p:nvSpPr>
          <p:spPr bwMode="auto">
            <a:xfrm>
              <a:off x="3280735" y="5701974"/>
              <a:ext cx="362571" cy="36094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宋体" pitchFamily="2" charset="-122"/>
                  <a:cs typeface="Consolas" pitchFamily="49" charset="0"/>
                </a:rPr>
                <a:t>9</a:t>
              </a:r>
            </a:p>
          </p:txBody>
        </p:sp>
        <p:sp>
          <p:nvSpPr>
            <p:cNvPr id="53253" name="Freeform 5"/>
            <p:cNvSpPr>
              <a:spLocks/>
            </p:cNvSpPr>
            <p:nvPr/>
          </p:nvSpPr>
          <p:spPr bwMode="auto">
            <a:xfrm>
              <a:off x="2084575" y="4571127"/>
              <a:ext cx="437027" cy="309150"/>
            </a:xfrm>
            <a:custGeom>
              <a:avLst/>
              <a:gdLst/>
              <a:ahLst/>
              <a:cxnLst>
                <a:cxn ang="0">
                  <a:pos x="0" y="0"/>
                </a:cxn>
                <a:cxn ang="0">
                  <a:pos x="308" y="218"/>
                </a:cxn>
              </a:cxnLst>
              <a:rect l="0" t="0" r="r" b="b"/>
              <a:pathLst>
                <a:path w="308" h="218">
                  <a:moveTo>
                    <a:pt x="0" y="0"/>
                  </a:moveTo>
                  <a:lnTo>
                    <a:pt x="308" y="218"/>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sp>
          <p:nvSpPr>
            <p:cNvPr id="53252" name="Freeform 4"/>
            <p:cNvSpPr>
              <a:spLocks/>
            </p:cNvSpPr>
            <p:nvPr/>
          </p:nvSpPr>
          <p:spPr bwMode="auto">
            <a:xfrm>
              <a:off x="2843708" y="5496959"/>
              <a:ext cx="435409" cy="309150"/>
            </a:xfrm>
            <a:custGeom>
              <a:avLst/>
              <a:gdLst/>
              <a:ahLst/>
              <a:cxnLst>
                <a:cxn ang="0">
                  <a:pos x="0" y="0"/>
                </a:cxn>
                <a:cxn ang="0">
                  <a:pos x="308" y="218"/>
                </a:cxn>
              </a:cxnLst>
              <a:rect l="0" t="0" r="r" b="b"/>
              <a:pathLst>
                <a:path w="308" h="218">
                  <a:moveTo>
                    <a:pt x="0" y="0"/>
                  </a:moveTo>
                  <a:lnTo>
                    <a:pt x="308" y="218"/>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sp>
          <p:nvSpPr>
            <p:cNvPr id="53251" name="Freeform 3"/>
            <p:cNvSpPr>
              <a:spLocks/>
            </p:cNvSpPr>
            <p:nvPr/>
          </p:nvSpPr>
          <p:spPr bwMode="auto">
            <a:xfrm>
              <a:off x="1276884" y="4561416"/>
              <a:ext cx="529289" cy="781777"/>
            </a:xfrm>
            <a:custGeom>
              <a:avLst/>
              <a:gdLst/>
              <a:ahLst/>
              <a:cxnLst>
                <a:cxn ang="0">
                  <a:pos x="0" y="0"/>
                </a:cxn>
                <a:cxn ang="0">
                  <a:pos x="374" y="552"/>
                </a:cxn>
              </a:cxnLst>
              <a:rect l="0" t="0" r="r" b="b"/>
              <a:pathLst>
                <a:path w="374" h="552">
                  <a:moveTo>
                    <a:pt x="0" y="0"/>
                  </a:moveTo>
                  <a:lnTo>
                    <a:pt x="374" y="55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sp>
          <p:nvSpPr>
            <p:cNvPr id="53250" name="Freeform 2"/>
            <p:cNvSpPr>
              <a:spLocks/>
            </p:cNvSpPr>
            <p:nvPr/>
          </p:nvSpPr>
          <p:spPr bwMode="auto">
            <a:xfrm>
              <a:off x="1255842" y="4656912"/>
              <a:ext cx="585940" cy="1519853"/>
            </a:xfrm>
            <a:custGeom>
              <a:avLst/>
              <a:gdLst/>
              <a:ahLst/>
              <a:cxnLst>
                <a:cxn ang="0">
                  <a:pos x="0" y="0"/>
                </a:cxn>
                <a:cxn ang="0">
                  <a:pos x="413" y="1073"/>
                </a:cxn>
              </a:cxnLst>
              <a:rect l="0" t="0" r="r" b="b"/>
              <a:pathLst>
                <a:path w="413" h="1073">
                  <a:moveTo>
                    <a:pt x="0" y="0"/>
                  </a:moveTo>
                  <a:lnTo>
                    <a:pt x="413" y="1073"/>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grpSp>
      <p:grpSp>
        <p:nvGrpSpPr>
          <p:cNvPr id="108" name="组合 12"/>
          <p:cNvGrpSpPr/>
          <p:nvPr/>
        </p:nvGrpSpPr>
        <p:grpSpPr>
          <a:xfrm>
            <a:off x="5868144" y="3212976"/>
            <a:ext cx="2362036" cy="2197608"/>
            <a:chOff x="2365911" y="1651535"/>
            <a:chExt cx="2362036" cy="2197608"/>
          </a:xfrm>
        </p:grpSpPr>
        <p:sp>
          <p:nvSpPr>
            <p:cNvPr id="109" name="Line 23"/>
            <p:cNvSpPr>
              <a:spLocks noChangeShapeType="1"/>
            </p:cNvSpPr>
            <p:nvPr/>
          </p:nvSpPr>
          <p:spPr bwMode="auto">
            <a:xfrm>
              <a:off x="3509790" y="1958055"/>
              <a:ext cx="1061" cy="32985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10" name="Freeform 22"/>
            <p:cNvSpPr>
              <a:spLocks/>
            </p:cNvSpPr>
            <p:nvPr/>
          </p:nvSpPr>
          <p:spPr bwMode="auto">
            <a:xfrm>
              <a:off x="3642429" y="1886993"/>
              <a:ext cx="446728" cy="416824"/>
            </a:xfrm>
            <a:custGeom>
              <a:avLst/>
              <a:gdLst/>
              <a:ahLst/>
              <a:cxnLst>
                <a:cxn ang="0">
                  <a:pos x="0" y="0"/>
                </a:cxn>
                <a:cxn ang="0">
                  <a:pos x="421" y="393"/>
                </a:cxn>
              </a:cxnLst>
              <a:rect l="0" t="0" r="r" b="b"/>
              <a:pathLst>
                <a:path w="421" h="393">
                  <a:moveTo>
                    <a:pt x="0" y="0"/>
                  </a:moveTo>
                  <a:lnTo>
                    <a:pt x="421" y="39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12" name="Freeform 20"/>
            <p:cNvSpPr>
              <a:spLocks/>
            </p:cNvSpPr>
            <p:nvPr/>
          </p:nvSpPr>
          <p:spPr bwMode="auto">
            <a:xfrm>
              <a:off x="2551606" y="2492608"/>
              <a:ext cx="187817" cy="450764"/>
            </a:xfrm>
            <a:custGeom>
              <a:avLst/>
              <a:gdLst/>
              <a:ahLst/>
              <a:cxnLst>
                <a:cxn ang="0">
                  <a:pos x="177" y="0"/>
                </a:cxn>
                <a:cxn ang="0">
                  <a:pos x="0" y="425"/>
                </a:cxn>
              </a:cxnLst>
              <a:rect l="0" t="0" r="r" b="b"/>
              <a:pathLst>
                <a:path w="177" h="425">
                  <a:moveTo>
                    <a:pt x="177" y="0"/>
                  </a:moveTo>
                  <a:lnTo>
                    <a:pt x="0" y="42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13" name="Freeform 19"/>
            <p:cNvSpPr>
              <a:spLocks/>
            </p:cNvSpPr>
            <p:nvPr/>
          </p:nvSpPr>
          <p:spPr bwMode="auto">
            <a:xfrm>
              <a:off x="3544807" y="3141708"/>
              <a:ext cx="192061" cy="397733"/>
            </a:xfrm>
            <a:custGeom>
              <a:avLst/>
              <a:gdLst/>
              <a:ahLst/>
              <a:cxnLst>
                <a:cxn ang="0">
                  <a:pos x="180" y="0"/>
                </a:cxn>
                <a:cxn ang="0">
                  <a:pos x="0" y="375"/>
                </a:cxn>
              </a:cxnLst>
              <a:rect l="0" t="0" r="r" b="b"/>
              <a:pathLst>
                <a:path w="180" h="375">
                  <a:moveTo>
                    <a:pt x="180" y="0"/>
                  </a:moveTo>
                  <a:lnTo>
                    <a:pt x="0" y="37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14" name="Freeform 18"/>
            <p:cNvSpPr>
              <a:spLocks/>
            </p:cNvSpPr>
            <p:nvPr/>
          </p:nvSpPr>
          <p:spPr bwMode="auto">
            <a:xfrm>
              <a:off x="3885424" y="3126860"/>
              <a:ext cx="238750" cy="470916"/>
            </a:xfrm>
            <a:custGeom>
              <a:avLst/>
              <a:gdLst/>
              <a:ahLst/>
              <a:cxnLst>
                <a:cxn ang="0">
                  <a:pos x="0" y="0"/>
                </a:cxn>
                <a:cxn ang="0">
                  <a:pos x="225" y="443"/>
                </a:cxn>
              </a:cxnLst>
              <a:rect l="0" t="0" r="r" b="b"/>
              <a:pathLst>
                <a:path w="225" h="443">
                  <a:moveTo>
                    <a:pt x="0" y="0"/>
                  </a:moveTo>
                  <a:lnTo>
                    <a:pt x="225" y="44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15" name="Freeform 17"/>
            <p:cNvSpPr>
              <a:spLocks/>
            </p:cNvSpPr>
            <p:nvPr/>
          </p:nvSpPr>
          <p:spPr bwMode="auto">
            <a:xfrm>
              <a:off x="4305624" y="2539275"/>
              <a:ext cx="219650" cy="329853"/>
            </a:xfrm>
            <a:custGeom>
              <a:avLst/>
              <a:gdLst/>
              <a:ahLst/>
              <a:cxnLst>
                <a:cxn ang="0">
                  <a:pos x="0" y="0"/>
                </a:cxn>
                <a:cxn ang="0">
                  <a:pos x="207" y="311"/>
                </a:cxn>
              </a:cxnLst>
              <a:rect l="0" t="0" r="r" b="b"/>
              <a:pathLst>
                <a:path w="207" h="311">
                  <a:moveTo>
                    <a:pt x="0" y="0"/>
                  </a:moveTo>
                  <a:lnTo>
                    <a:pt x="207" y="311"/>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18" name="Freeform 14"/>
            <p:cNvSpPr>
              <a:spLocks/>
            </p:cNvSpPr>
            <p:nvPr/>
          </p:nvSpPr>
          <p:spPr bwMode="auto">
            <a:xfrm>
              <a:off x="3581946" y="2517002"/>
              <a:ext cx="166595" cy="413642"/>
            </a:xfrm>
            <a:custGeom>
              <a:avLst/>
              <a:gdLst/>
              <a:ahLst/>
              <a:cxnLst>
                <a:cxn ang="0">
                  <a:pos x="0" y="0"/>
                </a:cxn>
                <a:cxn ang="0">
                  <a:pos x="157" y="390"/>
                </a:cxn>
              </a:cxnLst>
              <a:rect l="0" t="0" r="r" b="b"/>
              <a:pathLst>
                <a:path w="157" h="390">
                  <a:moveTo>
                    <a:pt x="0" y="0"/>
                  </a:moveTo>
                  <a:lnTo>
                    <a:pt x="157"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19" name="Freeform 13"/>
            <p:cNvSpPr>
              <a:spLocks/>
            </p:cNvSpPr>
            <p:nvPr/>
          </p:nvSpPr>
          <p:spPr bwMode="auto">
            <a:xfrm>
              <a:off x="2939973" y="2529730"/>
              <a:ext cx="151739" cy="429552"/>
            </a:xfrm>
            <a:custGeom>
              <a:avLst/>
              <a:gdLst/>
              <a:ahLst/>
              <a:cxnLst>
                <a:cxn ang="0">
                  <a:pos x="0" y="0"/>
                </a:cxn>
                <a:cxn ang="0">
                  <a:pos x="143" y="406"/>
                </a:cxn>
              </a:cxnLst>
              <a:rect l="0" t="0" r="r" b="b"/>
              <a:pathLst>
                <a:path w="143" h="406">
                  <a:moveTo>
                    <a:pt x="0" y="0"/>
                  </a:moveTo>
                  <a:lnTo>
                    <a:pt x="143" y="40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0" name="Freeform 12"/>
            <p:cNvSpPr>
              <a:spLocks/>
            </p:cNvSpPr>
            <p:nvPr/>
          </p:nvSpPr>
          <p:spPr bwMode="auto">
            <a:xfrm>
              <a:off x="2936789" y="1884872"/>
              <a:ext cx="413834" cy="405157"/>
            </a:xfrm>
            <a:custGeom>
              <a:avLst/>
              <a:gdLst/>
              <a:ahLst/>
              <a:cxnLst>
                <a:cxn ang="0">
                  <a:pos x="389" y="0"/>
                </a:cxn>
                <a:cxn ang="0">
                  <a:pos x="0" y="382"/>
                </a:cxn>
              </a:cxnLst>
              <a:rect l="0" t="0" r="r" b="b"/>
              <a:pathLst>
                <a:path w="389" h="382">
                  <a:moveTo>
                    <a:pt x="389" y="0"/>
                  </a:moveTo>
                  <a:lnTo>
                    <a:pt x="0" y="38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1" name="Oval 11"/>
            <p:cNvSpPr>
              <a:spLocks noChangeArrowheads="1"/>
            </p:cNvSpPr>
            <p:nvPr/>
          </p:nvSpPr>
          <p:spPr bwMode="auto">
            <a:xfrm>
              <a:off x="3355929" y="1651535"/>
              <a:ext cx="300295" cy="33621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22" name="Oval 10"/>
            <p:cNvSpPr>
              <a:spLocks noChangeArrowheads="1"/>
            </p:cNvSpPr>
            <p:nvPr/>
          </p:nvSpPr>
          <p:spPr bwMode="auto">
            <a:xfrm>
              <a:off x="3368662" y="2249726"/>
              <a:ext cx="300295"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23" name="Oval 9"/>
            <p:cNvSpPr>
              <a:spLocks noChangeArrowheads="1"/>
            </p:cNvSpPr>
            <p:nvPr/>
          </p:nvSpPr>
          <p:spPr bwMode="auto">
            <a:xfrm>
              <a:off x="4021246" y="2249726"/>
              <a:ext cx="300295"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24" name="Oval 8"/>
            <p:cNvSpPr>
              <a:spLocks noChangeArrowheads="1"/>
            </p:cNvSpPr>
            <p:nvPr/>
          </p:nvSpPr>
          <p:spPr bwMode="auto">
            <a:xfrm>
              <a:off x="2677878" y="2249726"/>
              <a:ext cx="300295"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25" name="Oval 7"/>
            <p:cNvSpPr>
              <a:spLocks noChangeArrowheads="1"/>
            </p:cNvSpPr>
            <p:nvPr/>
          </p:nvSpPr>
          <p:spPr bwMode="auto">
            <a:xfrm>
              <a:off x="2970745" y="2886099"/>
              <a:ext cx="300295"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26" name="Oval 6"/>
            <p:cNvSpPr>
              <a:spLocks noChangeArrowheads="1"/>
            </p:cNvSpPr>
            <p:nvPr/>
          </p:nvSpPr>
          <p:spPr bwMode="auto">
            <a:xfrm>
              <a:off x="3639246" y="2886099"/>
              <a:ext cx="300295"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127" name="Oval 5"/>
            <p:cNvSpPr>
              <a:spLocks noChangeArrowheads="1"/>
            </p:cNvSpPr>
            <p:nvPr/>
          </p:nvSpPr>
          <p:spPr bwMode="auto">
            <a:xfrm>
              <a:off x="2365911" y="2886099"/>
              <a:ext cx="299234"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28" name="Oval 4"/>
            <p:cNvSpPr>
              <a:spLocks noChangeArrowheads="1"/>
            </p:cNvSpPr>
            <p:nvPr/>
          </p:nvSpPr>
          <p:spPr bwMode="auto">
            <a:xfrm>
              <a:off x="4427652" y="2886099"/>
              <a:ext cx="300295"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129" name="Oval 3"/>
            <p:cNvSpPr>
              <a:spLocks noChangeArrowheads="1"/>
            </p:cNvSpPr>
            <p:nvPr/>
          </p:nvSpPr>
          <p:spPr bwMode="auto">
            <a:xfrm>
              <a:off x="3368662" y="3512926"/>
              <a:ext cx="300295"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8</a:t>
              </a:r>
            </a:p>
          </p:txBody>
        </p:sp>
        <p:sp>
          <p:nvSpPr>
            <p:cNvPr id="130" name="Oval 2"/>
            <p:cNvSpPr>
              <a:spLocks noChangeArrowheads="1"/>
            </p:cNvSpPr>
            <p:nvPr/>
          </p:nvSpPr>
          <p:spPr bwMode="auto">
            <a:xfrm>
              <a:off x="3951213" y="3509744"/>
              <a:ext cx="300295" cy="3362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grpSp>
      <p:sp>
        <p:nvSpPr>
          <p:cNvPr id="53302" name="Rectangle 5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5" name="图片 74">
            <a:extLst>
              <a:ext uri="{FF2B5EF4-FFF2-40B4-BE49-F238E27FC236}">
                <a16:creationId xmlns:a16="http://schemas.microsoft.com/office/drawing/2014/main" id="{7971F112-5D94-4B8A-B436-78745AB03C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7873" y="220515"/>
            <a:ext cx="3686217" cy="2732813"/>
          </a:xfrm>
          <a:prstGeom prst="rect">
            <a:avLst/>
          </a:prstGeom>
        </p:spPr>
      </p:pic>
      <p:sp>
        <p:nvSpPr>
          <p:cNvPr id="76" name="TextBox 11">
            <a:extLst>
              <a:ext uri="{FF2B5EF4-FFF2-40B4-BE49-F238E27FC236}">
                <a16:creationId xmlns:a16="http://schemas.microsoft.com/office/drawing/2014/main" id="{9084854E-0800-430F-9A37-F8566FDDDE71}"/>
              </a:ext>
            </a:extLst>
          </p:cNvPr>
          <p:cNvSpPr txBox="1"/>
          <p:nvPr/>
        </p:nvSpPr>
        <p:spPr>
          <a:xfrm>
            <a:off x="2376682" y="6047509"/>
            <a:ext cx="5439464" cy="707886"/>
          </a:xfrm>
          <a:prstGeom prst="rect">
            <a:avLst/>
          </a:prstGeom>
          <a:noFill/>
        </p:spPr>
        <p:txBody>
          <a:bodyPr wrap="square" rtlCol="0">
            <a:spAutoFit/>
          </a:bodyPr>
          <a:lstStyle/>
          <a:p>
            <a:pPr algn="l">
              <a:lnSpc>
                <a:spcPct val="100000"/>
              </a:lnSpc>
              <a:spcBef>
                <a:spcPts val="0"/>
              </a:spcBef>
            </a:pPr>
            <a:r>
              <a:rPr lang="zh-CN" altLang="en-US" sz="2000" dirty="0">
                <a:solidFill>
                  <a:srgbClr val="FF0000"/>
                </a:solidFill>
                <a:latin typeface="Consolas" pitchFamily="49" charset="0"/>
                <a:ea typeface="仿宋" pitchFamily="49" charset="-122"/>
                <a:cs typeface="Consolas" pitchFamily="49" charset="0"/>
              </a:rPr>
              <a:t>一个图的邻接表不一定唯一，则其序列可能不同，对应的</a:t>
            </a:r>
            <a:r>
              <a:rPr lang="en-US" altLang="zh-CN" sz="2000" dirty="0">
                <a:solidFill>
                  <a:srgbClr val="FF0000"/>
                </a:solidFill>
                <a:latin typeface="Consolas" pitchFamily="49" charset="0"/>
                <a:ea typeface="仿宋" pitchFamily="49" charset="-122"/>
                <a:cs typeface="Consolas" pitchFamily="49" charset="0"/>
              </a:rPr>
              <a:t>DFS</a:t>
            </a:r>
            <a:r>
              <a:rPr lang="zh-CN" altLang="en-US" sz="2000" dirty="0">
                <a:solidFill>
                  <a:srgbClr val="FF0000"/>
                </a:solidFill>
                <a:latin typeface="Consolas" pitchFamily="49" charset="0"/>
                <a:ea typeface="仿宋" pitchFamily="49" charset="-122"/>
                <a:cs typeface="Consolas" pitchFamily="49" charset="0"/>
              </a:rPr>
              <a:t>生成树和</a:t>
            </a:r>
            <a:r>
              <a:rPr lang="en-US" altLang="zh-CN" sz="2000" dirty="0">
                <a:solidFill>
                  <a:srgbClr val="FF0000"/>
                </a:solidFill>
                <a:latin typeface="Consolas" pitchFamily="49" charset="0"/>
                <a:ea typeface="仿宋" pitchFamily="49" charset="-122"/>
                <a:cs typeface="Consolas" pitchFamily="49" charset="0"/>
              </a:rPr>
              <a:t>BFS</a:t>
            </a:r>
            <a:r>
              <a:rPr lang="zh-CN" altLang="en-US" sz="2000" dirty="0">
                <a:solidFill>
                  <a:srgbClr val="FF0000"/>
                </a:solidFill>
                <a:latin typeface="Consolas" pitchFamily="49" charset="0"/>
                <a:ea typeface="仿宋" pitchFamily="49" charset="-122"/>
                <a:cs typeface="Consolas" pitchFamily="49" charset="0"/>
              </a:rPr>
              <a:t>生成树也可能不同！</a:t>
            </a:r>
          </a:p>
        </p:txBody>
      </p:sp>
      <p:grpSp>
        <p:nvGrpSpPr>
          <p:cNvPr id="77" name="组合 76">
            <a:extLst>
              <a:ext uri="{FF2B5EF4-FFF2-40B4-BE49-F238E27FC236}">
                <a16:creationId xmlns:a16="http://schemas.microsoft.com/office/drawing/2014/main" id="{E7706D1B-8C62-4907-BDCE-B8FD6B88FADC}"/>
              </a:ext>
            </a:extLst>
          </p:cNvPr>
          <p:cNvGrpSpPr/>
          <p:nvPr/>
        </p:nvGrpSpPr>
        <p:grpSpPr>
          <a:xfrm>
            <a:off x="1011949" y="5914618"/>
            <a:ext cx="1428760" cy="927921"/>
            <a:chOff x="428596" y="715129"/>
            <a:chExt cx="1955562" cy="927921"/>
          </a:xfrm>
        </p:grpSpPr>
        <p:pic>
          <p:nvPicPr>
            <p:cNvPr id="78" name="Oval 2">
              <a:extLst>
                <a:ext uri="{FF2B5EF4-FFF2-40B4-BE49-F238E27FC236}">
                  <a16:creationId xmlns:a16="http://schemas.microsoft.com/office/drawing/2014/main" id="{D5B52B7E-78EF-496B-B4F6-9A7FDBF4FD0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596" y="715129"/>
              <a:ext cx="1955562" cy="927921"/>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TextBox 8">
              <a:extLst>
                <a:ext uri="{FF2B5EF4-FFF2-40B4-BE49-F238E27FC236}">
                  <a16:creationId xmlns:a16="http://schemas.microsoft.com/office/drawing/2014/main" id="{0BC9A5A3-7153-4289-90E2-54A7ED157363}"/>
                </a:ext>
              </a:extLst>
            </p:cNvPr>
            <p:cNvSpPr txBox="1"/>
            <p:nvPr/>
          </p:nvSpPr>
          <p:spPr>
            <a:xfrm>
              <a:off x="917487" y="1008612"/>
              <a:ext cx="992492" cy="338554"/>
            </a:xfrm>
            <a:prstGeom prst="rect">
              <a:avLst/>
            </a:prstGeom>
            <a:noFill/>
          </p:spPr>
          <p:txBody>
            <a:bodyPr wrap="square" rtlCol="0">
              <a:spAutoFit/>
            </a:bodyPr>
            <a:lstStyle/>
            <a:p>
              <a:pPr algn="ctr"/>
              <a:r>
                <a:rPr lang="zh-CN" altLang="en-US" sz="2000" dirty="0">
                  <a:solidFill>
                    <a:srgbClr val="FF0000"/>
                  </a:solidFill>
                  <a:latin typeface="微软雅黑" pitchFamily="34" charset="-122"/>
                  <a:ea typeface="微软雅黑" pitchFamily="34" charset="-122"/>
                </a:rPr>
                <a:t>提示</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p:bldP spid="105" grpId="0" animBg="1"/>
      <p:bldP spid="106" grpId="0"/>
      <p:bldP spid="7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07504" y="133533"/>
            <a:ext cx="9036496" cy="3156890"/>
          </a:xfrm>
          <a:prstGeom prst="rect">
            <a:avLst/>
          </a:prstGeom>
          <a:noFill/>
          <a:ln w="9525">
            <a:noFill/>
            <a:miter lim="800000"/>
            <a:headEnd/>
            <a:tailEnd/>
          </a:ln>
        </p:spPr>
        <p:txBody>
          <a:bodyPr wrap="square">
            <a:spAutoFit/>
          </a:bodyPr>
          <a:lstStyle/>
          <a:p>
            <a:pPr marL="342900" indent="-342900" algn="l">
              <a:lnSpc>
                <a:spcPct val="150000"/>
              </a:lnSpc>
              <a:spcBef>
                <a:spcPts val="600"/>
              </a:spcBef>
              <a:buBlip>
                <a:blip r:embed="rId2"/>
              </a:buBlip>
            </a:pPr>
            <a:r>
              <a:rPr lang="zh-CN" altLang="zh-CN" sz="2200" dirty="0">
                <a:solidFill>
                  <a:srgbClr val="0000FF"/>
                </a:solidFill>
                <a:latin typeface="Consolas" pitchFamily="49" charset="0"/>
                <a:ea typeface="仿宋" pitchFamily="49" charset="-122"/>
                <a:cs typeface="Consolas" pitchFamily="49" charset="0"/>
              </a:rPr>
              <a:t>在</a:t>
            </a:r>
            <a:r>
              <a:rPr lang="zh-CN" altLang="zh-CN" sz="2200" dirty="0">
                <a:solidFill>
                  <a:srgbClr val="FF0000"/>
                </a:solidFill>
                <a:latin typeface="Consolas" pitchFamily="49" charset="0"/>
                <a:ea typeface="仿宋" pitchFamily="49" charset="-122"/>
                <a:cs typeface="Consolas" pitchFamily="49" charset="0"/>
              </a:rPr>
              <a:t>无向图中</a:t>
            </a:r>
            <a:r>
              <a:rPr lang="zh-CN" altLang="zh-CN" sz="2200" dirty="0">
                <a:solidFill>
                  <a:srgbClr val="0000FF"/>
                </a:solidFill>
                <a:latin typeface="Consolas" pitchFamily="49" charset="0"/>
                <a:ea typeface="仿宋" pitchFamily="49" charset="-122"/>
                <a:cs typeface="Consolas" pitchFamily="49" charset="0"/>
              </a:rPr>
              <a:t>，顶点所具有的边的数目称为该</a:t>
            </a:r>
            <a:r>
              <a:rPr lang="zh-CN" altLang="zh-CN" sz="2200" dirty="0">
                <a:solidFill>
                  <a:srgbClr val="FF0000"/>
                </a:solidFill>
                <a:latin typeface="Consolas" pitchFamily="49" charset="0"/>
                <a:ea typeface="仿宋" pitchFamily="49" charset="-122"/>
                <a:cs typeface="Consolas" pitchFamily="49" charset="0"/>
              </a:rPr>
              <a:t>顶点的度</a:t>
            </a:r>
            <a:r>
              <a:rPr lang="zh-CN" altLang="zh-CN" sz="2200" dirty="0">
                <a:solidFill>
                  <a:srgbClr val="0000FF"/>
                </a:solidFill>
                <a:latin typeface="Consolas" pitchFamily="49" charset="0"/>
                <a:ea typeface="仿宋" pitchFamily="49" charset="-122"/>
                <a:cs typeface="Consolas" pitchFamily="49" charset="0"/>
              </a:rPr>
              <a:t>。在</a:t>
            </a:r>
            <a:r>
              <a:rPr lang="zh-CN" altLang="zh-CN" sz="2200" dirty="0">
                <a:solidFill>
                  <a:srgbClr val="FF0000"/>
                </a:solidFill>
                <a:latin typeface="Consolas" pitchFamily="49" charset="0"/>
                <a:ea typeface="仿宋" pitchFamily="49" charset="-122"/>
                <a:cs typeface="Consolas" pitchFamily="49" charset="0"/>
              </a:rPr>
              <a:t>有向图</a:t>
            </a:r>
            <a:r>
              <a:rPr lang="zh-CN" altLang="zh-CN" sz="2200" dirty="0">
                <a:solidFill>
                  <a:srgbClr val="0000FF"/>
                </a:solidFill>
                <a:latin typeface="Consolas" pitchFamily="49" charset="0"/>
                <a:ea typeface="仿宋" pitchFamily="49" charset="-122"/>
                <a:cs typeface="Consolas" pitchFamily="49" charset="0"/>
              </a:rPr>
              <a:t>中，顶点</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的度又分为入度和出度，以顶点</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为终点的入边的数目，称为该顶点的</a:t>
            </a:r>
            <a:r>
              <a:rPr lang="zh-CN" altLang="zh-CN" sz="2200" dirty="0">
                <a:solidFill>
                  <a:srgbClr val="FF0000"/>
                </a:solidFill>
                <a:latin typeface="Consolas" pitchFamily="49" charset="0"/>
                <a:ea typeface="仿宋" pitchFamily="49" charset="-122"/>
                <a:cs typeface="Consolas" pitchFamily="49" charset="0"/>
              </a:rPr>
              <a:t>入度</a:t>
            </a:r>
            <a:r>
              <a:rPr lang="zh-CN" altLang="zh-CN" sz="2200" dirty="0">
                <a:solidFill>
                  <a:srgbClr val="0000FF"/>
                </a:solidFill>
                <a:latin typeface="Consolas" pitchFamily="49" charset="0"/>
                <a:ea typeface="仿宋" pitchFamily="49" charset="-122"/>
                <a:cs typeface="Consolas" pitchFamily="49" charset="0"/>
              </a:rPr>
              <a:t>。以顶点</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为起点的出边的数目，称为该顶点的</a:t>
            </a:r>
            <a:r>
              <a:rPr lang="zh-CN" altLang="zh-CN" sz="2200" dirty="0">
                <a:solidFill>
                  <a:srgbClr val="FF0000"/>
                </a:solidFill>
                <a:latin typeface="Consolas" pitchFamily="49" charset="0"/>
                <a:ea typeface="仿宋" pitchFamily="49" charset="-122"/>
                <a:cs typeface="Consolas" pitchFamily="49" charset="0"/>
              </a:rPr>
              <a:t>出度</a:t>
            </a:r>
            <a:r>
              <a:rPr lang="zh-CN" altLang="zh-CN" sz="2200" dirty="0">
                <a:solidFill>
                  <a:srgbClr val="0000FF"/>
                </a:solidFill>
                <a:latin typeface="Consolas" pitchFamily="49" charset="0"/>
                <a:ea typeface="仿宋" pitchFamily="49" charset="-122"/>
                <a:cs typeface="Consolas" pitchFamily="49" charset="0"/>
              </a:rPr>
              <a:t>。</a:t>
            </a:r>
            <a:r>
              <a:rPr lang="zh-CN" altLang="en-US" sz="2200" dirty="0">
                <a:solidFill>
                  <a:srgbClr val="0000FF"/>
                </a:solidFill>
                <a:latin typeface="Consolas" pitchFamily="49" charset="0"/>
                <a:ea typeface="仿宋" pitchFamily="49" charset="-122"/>
                <a:cs typeface="Consolas" pitchFamily="49" charset="0"/>
              </a:rPr>
              <a:t>有向图</a:t>
            </a:r>
            <a:r>
              <a:rPr lang="zh-CN" altLang="zh-CN" sz="2200" dirty="0">
                <a:solidFill>
                  <a:srgbClr val="0000FF"/>
                </a:solidFill>
                <a:latin typeface="Consolas" pitchFamily="49" charset="0"/>
                <a:ea typeface="仿宋" pitchFamily="49" charset="-122"/>
                <a:cs typeface="Consolas" pitchFamily="49" charset="0"/>
              </a:rPr>
              <a:t>一个顶点的顶点的</a:t>
            </a:r>
            <a:r>
              <a:rPr lang="zh-CN" altLang="zh-CN" sz="2200" dirty="0">
                <a:solidFill>
                  <a:srgbClr val="FF0000"/>
                </a:solidFill>
                <a:latin typeface="Consolas" pitchFamily="49" charset="0"/>
                <a:ea typeface="仿宋" pitchFamily="49" charset="-122"/>
                <a:cs typeface="Consolas" pitchFamily="49" charset="0"/>
              </a:rPr>
              <a:t>度</a:t>
            </a:r>
            <a:r>
              <a:rPr lang="en-US" altLang="zh-CN" sz="2200" dirty="0">
                <a:solidFill>
                  <a:srgbClr val="FF0000"/>
                </a:solidFill>
                <a:latin typeface="Consolas" pitchFamily="49" charset="0"/>
                <a:ea typeface="仿宋" pitchFamily="49" charset="-122"/>
                <a:cs typeface="Consolas" pitchFamily="49" charset="0"/>
              </a:rPr>
              <a:t>=</a:t>
            </a:r>
            <a:r>
              <a:rPr lang="zh-CN" altLang="en-US" sz="2200" dirty="0">
                <a:solidFill>
                  <a:srgbClr val="FF0000"/>
                </a:solidFill>
                <a:latin typeface="Consolas" pitchFamily="49" charset="0"/>
                <a:ea typeface="仿宋" pitchFamily="49" charset="-122"/>
                <a:cs typeface="Consolas" pitchFamily="49" charset="0"/>
              </a:rPr>
              <a:t>入度</a:t>
            </a:r>
            <a:r>
              <a:rPr lang="en-US" altLang="zh-CN" sz="2200" dirty="0">
                <a:solidFill>
                  <a:srgbClr val="FF0000"/>
                </a:solidFill>
                <a:latin typeface="Consolas" pitchFamily="49" charset="0"/>
                <a:ea typeface="仿宋" pitchFamily="49" charset="-122"/>
                <a:cs typeface="Consolas" pitchFamily="49" charset="0"/>
              </a:rPr>
              <a:t>+</a:t>
            </a:r>
            <a:r>
              <a:rPr lang="zh-CN" altLang="en-US" sz="2200" dirty="0">
                <a:solidFill>
                  <a:srgbClr val="FF0000"/>
                </a:solidFill>
                <a:latin typeface="Consolas" pitchFamily="49" charset="0"/>
                <a:ea typeface="仿宋" pitchFamily="49" charset="-122"/>
                <a:cs typeface="Consolas" pitchFamily="49" charset="0"/>
              </a:rPr>
              <a:t>出度</a:t>
            </a:r>
            <a:r>
              <a:rPr lang="zh-CN" altLang="zh-CN" sz="2200" dirty="0">
                <a:solidFill>
                  <a:srgbClr val="0000FF"/>
                </a:solidFill>
                <a:latin typeface="Consolas" pitchFamily="49" charset="0"/>
                <a:ea typeface="仿宋" pitchFamily="49" charset="-122"/>
                <a:cs typeface="Consolas" pitchFamily="49" charset="0"/>
              </a:rPr>
              <a:t>。</a:t>
            </a:r>
          </a:p>
          <a:p>
            <a:pPr marL="342900" indent="-342900" algn="l">
              <a:lnSpc>
                <a:spcPct val="150000"/>
              </a:lnSpc>
              <a:spcBef>
                <a:spcPts val="600"/>
              </a:spcBef>
              <a:buBlip>
                <a:blip r:embed="rId2"/>
              </a:buBlip>
            </a:pPr>
            <a:r>
              <a:rPr lang="zh-CN" altLang="zh-CN" sz="2200" dirty="0">
                <a:solidFill>
                  <a:srgbClr val="0000FF"/>
                </a:solidFill>
                <a:latin typeface="Consolas" pitchFamily="49" charset="0"/>
                <a:ea typeface="仿宋" pitchFamily="49" charset="-122"/>
                <a:cs typeface="Consolas" pitchFamily="49" charset="0"/>
              </a:rPr>
              <a:t>若一个图（无论有向图或无向图）中有</a:t>
            </a:r>
            <a:r>
              <a:rPr lang="en-US" altLang="zh-CN" sz="2200" i="1" dirty="0">
                <a:solidFill>
                  <a:srgbClr val="0000FF"/>
                </a:solidFill>
                <a:latin typeface="Consolas" pitchFamily="49" charset="0"/>
                <a:ea typeface="仿宋" pitchFamily="49" charset="-122"/>
                <a:cs typeface="Consolas" pitchFamily="49" charset="0"/>
              </a:rPr>
              <a:t>n</a:t>
            </a:r>
            <a:r>
              <a:rPr lang="zh-CN" altLang="zh-CN" sz="2200" dirty="0">
                <a:solidFill>
                  <a:srgbClr val="0000FF"/>
                </a:solidFill>
                <a:latin typeface="Consolas" pitchFamily="49" charset="0"/>
                <a:ea typeface="仿宋" pitchFamily="49" charset="-122"/>
                <a:cs typeface="Consolas" pitchFamily="49" charset="0"/>
              </a:rPr>
              <a:t>个顶点和</a:t>
            </a:r>
            <a:r>
              <a:rPr lang="en-US" altLang="zh-CN" sz="2200" i="1" dirty="0">
                <a:solidFill>
                  <a:srgbClr val="0000FF"/>
                </a:solidFill>
                <a:latin typeface="Consolas" pitchFamily="49" charset="0"/>
                <a:ea typeface="仿宋" pitchFamily="49" charset="-122"/>
                <a:cs typeface="Consolas" pitchFamily="49" charset="0"/>
              </a:rPr>
              <a:t>e</a:t>
            </a:r>
            <a:r>
              <a:rPr lang="zh-CN" altLang="zh-CN" sz="2200" dirty="0">
                <a:solidFill>
                  <a:srgbClr val="0000FF"/>
                </a:solidFill>
                <a:latin typeface="Consolas" pitchFamily="49" charset="0"/>
                <a:ea typeface="仿宋" pitchFamily="49" charset="-122"/>
                <a:cs typeface="Consolas" pitchFamily="49" charset="0"/>
              </a:rPr>
              <a:t>条边，每个顶点的度为</a:t>
            </a:r>
            <a:r>
              <a:rPr lang="en-US" altLang="zh-CN" sz="2200" i="1" dirty="0">
                <a:solidFill>
                  <a:srgbClr val="0000FF"/>
                </a:solidFill>
                <a:latin typeface="Consolas" pitchFamily="49" charset="0"/>
                <a:ea typeface="仿宋" pitchFamily="49" charset="-122"/>
                <a:cs typeface="Consolas" pitchFamily="49" charset="0"/>
              </a:rPr>
              <a:t>d</a:t>
            </a:r>
            <a:r>
              <a:rPr lang="en-US" altLang="zh-CN" sz="2200" i="1" baseline="-25000" dirty="0">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0</a:t>
            </a:r>
            <a:r>
              <a:rPr lang="zh-CN" altLang="zh-CN" sz="2200" dirty="0">
                <a:solidFill>
                  <a:srgbClr val="0000FF"/>
                </a:solidFill>
                <a:latin typeface="+mj-ea"/>
                <a:ea typeface="+mj-ea"/>
                <a:cs typeface="Consolas" pitchFamily="49" charset="0"/>
              </a:rPr>
              <a:t>≤</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mj-ea"/>
                <a:ea typeface="+mj-ea"/>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n</a:t>
            </a:r>
            <a:r>
              <a:rPr lang="en-US" altLang="zh-CN" sz="2200" dirty="0">
                <a:solidFill>
                  <a:srgbClr val="0000FF"/>
                </a:solidFill>
                <a:latin typeface="Consolas" pitchFamily="49" charset="0"/>
                <a:ea typeface="仿宋" pitchFamily="49" charset="-122"/>
                <a:cs typeface="Consolas" pitchFamily="49" charset="0"/>
              </a:rPr>
              <a:t>-1</a:t>
            </a:r>
            <a:r>
              <a:rPr lang="zh-CN" altLang="zh-CN" sz="2200" dirty="0">
                <a:solidFill>
                  <a:srgbClr val="0000FF"/>
                </a:solidFill>
                <a:latin typeface="Consolas" pitchFamily="49" charset="0"/>
                <a:ea typeface="仿宋" pitchFamily="49" charset="-122"/>
                <a:cs typeface="Consolas" pitchFamily="49" charset="0"/>
              </a:rPr>
              <a:t>），则有：</a:t>
            </a:r>
            <a:endParaRPr lang="zh-CN" altLang="en-US" sz="2200" dirty="0">
              <a:solidFill>
                <a:srgbClr val="0000FF"/>
              </a:solidFill>
              <a:latin typeface="Consolas" pitchFamily="49" charset="0"/>
              <a:ea typeface="仿宋" pitchFamily="49" charset="-122"/>
              <a:cs typeface="Consolas" pitchFamily="49" charset="0"/>
            </a:endParaRPr>
          </a:p>
        </p:txBody>
      </p:sp>
      <p:pic>
        <p:nvPicPr>
          <p:cNvPr id="13313" name="Picture 1"/>
          <p:cNvPicPr>
            <a:picLocks noChangeAspect="1" noChangeArrowheads="1"/>
          </p:cNvPicPr>
          <p:nvPr/>
        </p:nvPicPr>
        <p:blipFill>
          <a:blip r:embed="rId3" cstate="print"/>
          <a:srcRect/>
          <a:stretch>
            <a:fillRect/>
          </a:stretch>
        </p:blipFill>
        <p:spPr bwMode="auto">
          <a:xfrm>
            <a:off x="4283968" y="2751250"/>
            <a:ext cx="1509683" cy="1078345"/>
          </a:xfrm>
          <a:prstGeom prst="rect">
            <a:avLst/>
          </a:prstGeom>
          <a:noFill/>
          <a:ln w="9525">
            <a:noFill/>
            <a:miter lim="800000"/>
            <a:headEnd/>
            <a:tailEnd/>
          </a:ln>
        </p:spPr>
      </p:pic>
      <p:sp>
        <p:nvSpPr>
          <p:cNvPr id="5" name="文本框 4">
            <a:extLst>
              <a:ext uri="{FF2B5EF4-FFF2-40B4-BE49-F238E27FC236}">
                <a16:creationId xmlns:a16="http://schemas.microsoft.com/office/drawing/2014/main" id="{82D7EF38-EFDC-4F53-8B56-CB7D5FFEB51A}"/>
              </a:ext>
            </a:extLst>
          </p:cNvPr>
          <p:cNvSpPr txBox="1"/>
          <p:nvPr/>
        </p:nvSpPr>
        <p:spPr>
          <a:xfrm>
            <a:off x="539552" y="3995662"/>
            <a:ext cx="7704856" cy="387798"/>
          </a:xfrm>
          <a:prstGeom prst="rect">
            <a:avLst/>
          </a:prstGeom>
          <a:noFill/>
        </p:spPr>
        <p:txBody>
          <a:bodyPr wrap="square">
            <a:spAutoFit/>
          </a:bodyPr>
          <a:lstStyle/>
          <a:p>
            <a:r>
              <a:rPr lang="zh-CN" altLang="en-US" sz="2400" dirty="0">
                <a:solidFill>
                  <a:srgbClr val="FF00FF"/>
                </a:solidFill>
                <a:latin typeface="Consolas" pitchFamily="49" charset="0"/>
                <a:ea typeface="仿宋" pitchFamily="49" charset="-122"/>
                <a:cs typeface="Consolas" pitchFamily="49" charset="0"/>
              </a:rPr>
              <a:t>即：一个图中所有顶点的度之和等于边数的两倍</a:t>
            </a:r>
            <a:r>
              <a:rPr lang="zh-CN" altLang="zh-CN" sz="2400" dirty="0">
                <a:solidFill>
                  <a:srgbClr val="FF00FF"/>
                </a:solidFill>
                <a:latin typeface="Consolas" pitchFamily="49" charset="0"/>
                <a:ea typeface="仿宋" pitchFamily="49" charset="-122"/>
                <a:cs typeface="Consolas" pitchFamily="49" charset="0"/>
              </a:rPr>
              <a:t>。</a:t>
            </a:r>
            <a:endParaRPr lang="zh-CN" altLang="en-US" dirty="0">
              <a:solidFill>
                <a:srgbClr val="FF00FF"/>
              </a:solidFill>
            </a:endParaRPr>
          </a:p>
        </p:txBody>
      </p:sp>
      <p:grpSp>
        <p:nvGrpSpPr>
          <p:cNvPr id="6" name="组合 5">
            <a:extLst>
              <a:ext uri="{FF2B5EF4-FFF2-40B4-BE49-F238E27FC236}">
                <a16:creationId xmlns:a16="http://schemas.microsoft.com/office/drawing/2014/main" id="{AE49239D-0E0C-4A0A-BAC7-9B01B52EA6C7}"/>
              </a:ext>
            </a:extLst>
          </p:cNvPr>
          <p:cNvGrpSpPr/>
          <p:nvPr/>
        </p:nvGrpSpPr>
        <p:grpSpPr>
          <a:xfrm>
            <a:off x="2205525" y="4605139"/>
            <a:ext cx="1952115" cy="2119328"/>
            <a:chOff x="2051720" y="4460924"/>
            <a:chExt cx="1952115" cy="2119328"/>
          </a:xfrm>
        </p:grpSpPr>
        <p:sp>
          <p:nvSpPr>
            <p:cNvPr id="7" name="Freeform 20">
              <a:extLst>
                <a:ext uri="{FF2B5EF4-FFF2-40B4-BE49-F238E27FC236}">
                  <a16:creationId xmlns:a16="http://schemas.microsoft.com/office/drawing/2014/main" id="{FA201D0B-CA47-480D-96E1-EA8B02DFD665}"/>
                </a:ext>
              </a:extLst>
            </p:cNvPr>
            <p:cNvSpPr>
              <a:spLocks/>
            </p:cNvSpPr>
            <p:nvPr/>
          </p:nvSpPr>
          <p:spPr bwMode="auto">
            <a:xfrm>
              <a:off x="2328206" y="5361271"/>
              <a:ext cx="531538" cy="468316"/>
            </a:xfrm>
            <a:custGeom>
              <a:avLst/>
              <a:gdLst/>
              <a:ahLst/>
              <a:cxnLst>
                <a:cxn ang="0">
                  <a:pos x="0" y="0"/>
                </a:cxn>
                <a:cxn ang="0">
                  <a:pos x="495" y="412"/>
                </a:cxn>
              </a:cxnLst>
              <a:rect l="0" t="0" r="r" b="b"/>
              <a:pathLst>
                <a:path w="495" h="412">
                  <a:moveTo>
                    <a:pt x="0" y="0"/>
                  </a:moveTo>
                  <a:lnTo>
                    <a:pt x="495" y="41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8" name="Freeform 19">
              <a:extLst>
                <a:ext uri="{FF2B5EF4-FFF2-40B4-BE49-F238E27FC236}">
                  <a16:creationId xmlns:a16="http://schemas.microsoft.com/office/drawing/2014/main" id="{29FEDD0E-A539-4270-AC26-08182D1A303F}"/>
                </a:ext>
              </a:extLst>
            </p:cNvPr>
            <p:cNvSpPr>
              <a:spLocks/>
            </p:cNvSpPr>
            <p:nvPr/>
          </p:nvSpPr>
          <p:spPr bwMode="auto">
            <a:xfrm>
              <a:off x="3133013" y="5345395"/>
              <a:ext cx="514392" cy="485325"/>
            </a:xfrm>
            <a:custGeom>
              <a:avLst/>
              <a:gdLst/>
              <a:ahLst/>
              <a:cxnLst>
                <a:cxn ang="0">
                  <a:pos x="0" y="428"/>
                </a:cxn>
                <a:cxn ang="0">
                  <a:pos x="480" y="0"/>
                </a:cxn>
              </a:cxnLst>
              <a:rect l="0" t="0" r="r" b="b"/>
              <a:pathLst>
                <a:path w="480" h="428">
                  <a:moveTo>
                    <a:pt x="0" y="428"/>
                  </a:moveTo>
                  <a:lnTo>
                    <a:pt x="480" y="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9" name="Freeform 18">
              <a:extLst>
                <a:ext uri="{FF2B5EF4-FFF2-40B4-BE49-F238E27FC236}">
                  <a16:creationId xmlns:a16="http://schemas.microsoft.com/office/drawing/2014/main" id="{3F59C882-1372-4FB1-8039-EE9876FA47D5}"/>
                </a:ext>
              </a:extLst>
            </p:cNvPr>
            <p:cNvSpPr>
              <a:spLocks/>
            </p:cNvSpPr>
            <p:nvPr/>
          </p:nvSpPr>
          <p:spPr bwMode="auto">
            <a:xfrm>
              <a:off x="3124440" y="4685444"/>
              <a:ext cx="554042" cy="442235"/>
            </a:xfrm>
            <a:custGeom>
              <a:avLst/>
              <a:gdLst/>
              <a:ahLst/>
              <a:cxnLst>
                <a:cxn ang="0">
                  <a:pos x="0" y="0"/>
                </a:cxn>
                <a:cxn ang="0">
                  <a:pos x="517" y="390"/>
                </a:cxn>
              </a:cxnLst>
              <a:rect l="0" t="0" r="r" b="b"/>
              <a:pathLst>
                <a:path w="517" h="390">
                  <a:moveTo>
                    <a:pt x="0" y="0"/>
                  </a:moveTo>
                  <a:lnTo>
                    <a:pt x="517"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0" name="Freeform 17">
              <a:extLst>
                <a:ext uri="{FF2B5EF4-FFF2-40B4-BE49-F238E27FC236}">
                  <a16:creationId xmlns:a16="http://schemas.microsoft.com/office/drawing/2014/main" id="{F0009CC1-66A7-4D3B-AEDC-DA829978BE83}"/>
                </a:ext>
              </a:extLst>
            </p:cNvPr>
            <p:cNvSpPr>
              <a:spLocks/>
            </p:cNvSpPr>
            <p:nvPr/>
          </p:nvSpPr>
          <p:spPr bwMode="auto">
            <a:xfrm>
              <a:off x="2279981" y="4688846"/>
              <a:ext cx="603338" cy="493262"/>
            </a:xfrm>
            <a:custGeom>
              <a:avLst/>
              <a:gdLst/>
              <a:ahLst/>
              <a:cxnLst>
                <a:cxn ang="0">
                  <a:pos x="562" y="0"/>
                </a:cxn>
                <a:cxn ang="0">
                  <a:pos x="0" y="435"/>
                </a:cxn>
              </a:cxnLst>
              <a:rect l="0" t="0" r="r" b="b"/>
              <a:pathLst>
                <a:path w="562" h="435">
                  <a:moveTo>
                    <a:pt x="562" y="0"/>
                  </a:moveTo>
                  <a:lnTo>
                    <a:pt x="0" y="43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1" name="Line 16">
              <a:extLst>
                <a:ext uri="{FF2B5EF4-FFF2-40B4-BE49-F238E27FC236}">
                  <a16:creationId xmlns:a16="http://schemas.microsoft.com/office/drawing/2014/main" id="{73FE775E-0E7F-45AA-8B82-0DB3EF54B75D}"/>
                </a:ext>
              </a:extLst>
            </p:cNvPr>
            <p:cNvSpPr>
              <a:spLocks noChangeShapeType="1"/>
            </p:cNvSpPr>
            <p:nvPr/>
          </p:nvSpPr>
          <p:spPr bwMode="auto">
            <a:xfrm>
              <a:off x="2253190" y="5233136"/>
              <a:ext cx="1543174" cy="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 name="Line 15">
              <a:extLst>
                <a:ext uri="{FF2B5EF4-FFF2-40B4-BE49-F238E27FC236}">
                  <a16:creationId xmlns:a16="http://schemas.microsoft.com/office/drawing/2014/main" id="{15049BE0-DC93-4D8E-A70A-CD6AA968EECF}"/>
                </a:ext>
              </a:extLst>
            </p:cNvPr>
            <p:cNvSpPr>
              <a:spLocks noChangeShapeType="1"/>
            </p:cNvSpPr>
            <p:nvPr/>
          </p:nvSpPr>
          <p:spPr bwMode="auto">
            <a:xfrm>
              <a:off x="2986198" y="4811311"/>
              <a:ext cx="1071" cy="1061364"/>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 name="Oval 14">
              <a:extLst>
                <a:ext uri="{FF2B5EF4-FFF2-40B4-BE49-F238E27FC236}">
                  <a16:creationId xmlns:a16="http://schemas.microsoft.com/office/drawing/2014/main" id="{08B0BFFC-2334-4573-BCC7-6F66A9A7CA4F}"/>
                </a:ext>
              </a:extLst>
            </p:cNvPr>
            <p:cNvSpPr>
              <a:spLocks noChangeArrowheads="1"/>
            </p:cNvSpPr>
            <p:nvPr/>
          </p:nvSpPr>
          <p:spPr bwMode="auto">
            <a:xfrm>
              <a:off x="2831880" y="4460924"/>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4" name="Oval 13">
              <a:extLst>
                <a:ext uri="{FF2B5EF4-FFF2-40B4-BE49-F238E27FC236}">
                  <a16:creationId xmlns:a16="http://schemas.microsoft.com/office/drawing/2014/main" id="{21EB6C96-8A67-45F0-9F8B-3A3DC3BB0D9D}"/>
                </a:ext>
              </a:extLst>
            </p:cNvPr>
            <p:cNvSpPr>
              <a:spLocks noChangeArrowheads="1"/>
            </p:cNvSpPr>
            <p:nvPr/>
          </p:nvSpPr>
          <p:spPr bwMode="auto">
            <a:xfrm>
              <a:off x="2831880" y="5056241"/>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5" name="Oval 12">
              <a:extLst>
                <a:ext uri="{FF2B5EF4-FFF2-40B4-BE49-F238E27FC236}">
                  <a16:creationId xmlns:a16="http://schemas.microsoft.com/office/drawing/2014/main" id="{06041B3B-62C0-46ED-8A9D-BD6C44799873}"/>
                </a:ext>
              </a:extLst>
            </p:cNvPr>
            <p:cNvSpPr>
              <a:spLocks noChangeArrowheads="1"/>
            </p:cNvSpPr>
            <p:nvPr/>
          </p:nvSpPr>
          <p:spPr bwMode="auto">
            <a:xfrm>
              <a:off x="3603467" y="5056241"/>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6" name="Oval 11">
              <a:extLst>
                <a:ext uri="{FF2B5EF4-FFF2-40B4-BE49-F238E27FC236}">
                  <a16:creationId xmlns:a16="http://schemas.microsoft.com/office/drawing/2014/main" id="{31F5E7C8-C441-40A2-90B0-41E7201F189A}"/>
                </a:ext>
              </a:extLst>
            </p:cNvPr>
            <p:cNvSpPr>
              <a:spLocks noChangeArrowheads="1"/>
            </p:cNvSpPr>
            <p:nvPr/>
          </p:nvSpPr>
          <p:spPr bwMode="auto">
            <a:xfrm>
              <a:off x="2060294" y="5056241"/>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7" name="Oval 10">
              <a:extLst>
                <a:ext uri="{FF2B5EF4-FFF2-40B4-BE49-F238E27FC236}">
                  <a16:creationId xmlns:a16="http://schemas.microsoft.com/office/drawing/2014/main" id="{CC92AC33-DD89-4BD5-AB65-14A98E595132}"/>
                </a:ext>
              </a:extLst>
            </p:cNvPr>
            <p:cNvSpPr>
              <a:spLocks noChangeArrowheads="1"/>
            </p:cNvSpPr>
            <p:nvPr/>
          </p:nvSpPr>
          <p:spPr bwMode="auto">
            <a:xfrm>
              <a:off x="2830808" y="5712790"/>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8" name="Text Box 3">
              <a:extLst>
                <a:ext uri="{FF2B5EF4-FFF2-40B4-BE49-F238E27FC236}">
                  <a16:creationId xmlns:a16="http://schemas.microsoft.com/office/drawing/2014/main" id="{1F2B9DCA-FE01-4CE3-B82F-ADD8AAD57AEE}"/>
                </a:ext>
              </a:extLst>
            </p:cNvPr>
            <p:cNvSpPr txBox="1">
              <a:spLocks noChangeArrowheads="1"/>
            </p:cNvSpPr>
            <p:nvPr/>
          </p:nvSpPr>
          <p:spPr bwMode="auto">
            <a:xfrm>
              <a:off x="2051720" y="6226464"/>
              <a:ext cx="1952115" cy="35378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）一个无向图</a:t>
              </a:r>
            </a:p>
          </p:txBody>
        </p:sp>
      </p:grpSp>
      <p:grpSp>
        <p:nvGrpSpPr>
          <p:cNvPr id="19" name="组合 18">
            <a:extLst>
              <a:ext uri="{FF2B5EF4-FFF2-40B4-BE49-F238E27FC236}">
                <a16:creationId xmlns:a16="http://schemas.microsoft.com/office/drawing/2014/main" id="{EFE108C1-281C-4FA2-A8A8-AE722121C6C5}"/>
              </a:ext>
            </a:extLst>
          </p:cNvPr>
          <p:cNvGrpSpPr/>
          <p:nvPr/>
        </p:nvGrpSpPr>
        <p:grpSpPr>
          <a:xfrm>
            <a:off x="5220072" y="4581327"/>
            <a:ext cx="1843237" cy="2143140"/>
            <a:chOff x="5066267" y="4437112"/>
            <a:chExt cx="1843237" cy="2143140"/>
          </a:xfrm>
        </p:grpSpPr>
        <p:sp>
          <p:nvSpPr>
            <p:cNvPr id="20" name="Line 27">
              <a:extLst>
                <a:ext uri="{FF2B5EF4-FFF2-40B4-BE49-F238E27FC236}">
                  <a16:creationId xmlns:a16="http://schemas.microsoft.com/office/drawing/2014/main" id="{BB67FA51-5073-4A73-9C67-4D46C652168B}"/>
                </a:ext>
              </a:extLst>
            </p:cNvPr>
            <p:cNvSpPr>
              <a:spLocks noChangeShapeType="1"/>
            </p:cNvSpPr>
            <p:nvPr/>
          </p:nvSpPr>
          <p:spPr bwMode="auto">
            <a:xfrm>
              <a:off x="5936445" y="4652560"/>
              <a:ext cx="11788" cy="393477"/>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1" name="Line 26">
              <a:extLst>
                <a:ext uri="{FF2B5EF4-FFF2-40B4-BE49-F238E27FC236}">
                  <a16:creationId xmlns:a16="http://schemas.microsoft.com/office/drawing/2014/main" id="{83B98C27-6EBD-426C-BE30-4890093D2AA9}"/>
                </a:ext>
              </a:extLst>
            </p:cNvPr>
            <p:cNvSpPr>
              <a:spLocks noChangeShapeType="1"/>
            </p:cNvSpPr>
            <p:nvPr/>
          </p:nvSpPr>
          <p:spPr bwMode="auto">
            <a:xfrm flipV="1">
              <a:off x="5953591" y="5393021"/>
              <a:ext cx="1071" cy="35265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2" name="Freeform 25">
              <a:extLst>
                <a:ext uri="{FF2B5EF4-FFF2-40B4-BE49-F238E27FC236}">
                  <a16:creationId xmlns:a16="http://schemas.microsoft.com/office/drawing/2014/main" id="{23AEB5FD-5619-41AD-A4BB-9A7C0500A6F3}"/>
                </a:ext>
              </a:extLst>
            </p:cNvPr>
            <p:cNvSpPr>
              <a:spLocks/>
            </p:cNvSpPr>
            <p:nvPr/>
          </p:nvSpPr>
          <p:spPr bwMode="auto">
            <a:xfrm>
              <a:off x="6104694" y="5243340"/>
              <a:ext cx="465095" cy="1134"/>
            </a:xfrm>
            <a:custGeom>
              <a:avLst/>
              <a:gdLst/>
              <a:ahLst/>
              <a:cxnLst>
                <a:cxn ang="0">
                  <a:pos x="434" y="0"/>
                </a:cxn>
                <a:cxn ang="0">
                  <a:pos x="0" y="22"/>
                </a:cxn>
              </a:cxnLst>
              <a:rect l="0" t="0" r="r" b="b"/>
              <a:pathLst>
                <a:path w="434" h="22">
                  <a:moveTo>
                    <a:pt x="434" y="0"/>
                  </a:moveTo>
                  <a:lnTo>
                    <a:pt x="0" y="2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3" name="Line 24">
              <a:extLst>
                <a:ext uri="{FF2B5EF4-FFF2-40B4-BE49-F238E27FC236}">
                  <a16:creationId xmlns:a16="http://schemas.microsoft.com/office/drawing/2014/main" id="{1E02A506-CEF3-4D06-AAB4-73111E909A78}"/>
                </a:ext>
              </a:extLst>
            </p:cNvPr>
            <p:cNvSpPr>
              <a:spLocks noChangeShapeType="1"/>
            </p:cNvSpPr>
            <p:nvPr/>
          </p:nvSpPr>
          <p:spPr bwMode="auto">
            <a:xfrm>
              <a:off x="5398478" y="5246742"/>
              <a:ext cx="384722" cy="113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4" name="Freeform 23">
              <a:extLst>
                <a:ext uri="{FF2B5EF4-FFF2-40B4-BE49-F238E27FC236}">
                  <a16:creationId xmlns:a16="http://schemas.microsoft.com/office/drawing/2014/main" id="{0115AC13-A084-493A-BDED-3EF9F4B1730D}"/>
                </a:ext>
              </a:extLst>
            </p:cNvPr>
            <p:cNvSpPr>
              <a:spLocks/>
            </p:cNvSpPr>
            <p:nvPr/>
          </p:nvSpPr>
          <p:spPr bwMode="auto">
            <a:xfrm>
              <a:off x="5313818" y="5348797"/>
              <a:ext cx="503675" cy="446771"/>
            </a:xfrm>
            <a:custGeom>
              <a:avLst/>
              <a:gdLst/>
              <a:ahLst/>
              <a:cxnLst>
                <a:cxn ang="0">
                  <a:pos x="0" y="0"/>
                </a:cxn>
                <a:cxn ang="0">
                  <a:pos x="470" y="394"/>
                </a:cxn>
              </a:cxnLst>
              <a:rect l="0" t="0" r="r" b="b"/>
              <a:pathLst>
                <a:path w="470" h="394">
                  <a:moveTo>
                    <a:pt x="0" y="0"/>
                  </a:moveTo>
                  <a:lnTo>
                    <a:pt x="470" y="394"/>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5" name="Freeform 22">
              <a:extLst>
                <a:ext uri="{FF2B5EF4-FFF2-40B4-BE49-F238E27FC236}">
                  <a16:creationId xmlns:a16="http://schemas.microsoft.com/office/drawing/2014/main" id="{17C4C63A-8A2C-4FCA-865D-1ED7D7929859}"/>
                </a:ext>
              </a:extLst>
            </p:cNvPr>
            <p:cNvSpPr>
              <a:spLocks/>
            </p:cNvSpPr>
            <p:nvPr/>
          </p:nvSpPr>
          <p:spPr bwMode="auto">
            <a:xfrm>
              <a:off x="6068258" y="5349931"/>
              <a:ext cx="571189" cy="455843"/>
            </a:xfrm>
            <a:custGeom>
              <a:avLst/>
              <a:gdLst/>
              <a:ahLst/>
              <a:cxnLst>
                <a:cxn ang="0">
                  <a:pos x="0" y="402"/>
                </a:cxn>
                <a:cxn ang="0">
                  <a:pos x="533" y="0"/>
                </a:cxn>
              </a:cxnLst>
              <a:rect l="0" t="0" r="r" b="b"/>
              <a:pathLst>
                <a:path w="533" h="402">
                  <a:moveTo>
                    <a:pt x="0" y="402"/>
                  </a:moveTo>
                  <a:lnTo>
                    <a:pt x="533"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6" name="Freeform 21">
              <a:extLst>
                <a:ext uri="{FF2B5EF4-FFF2-40B4-BE49-F238E27FC236}">
                  <a16:creationId xmlns:a16="http://schemas.microsoft.com/office/drawing/2014/main" id="{8450B6DE-9701-493B-9CEA-682E55EB986F}"/>
                </a:ext>
              </a:extLst>
            </p:cNvPr>
            <p:cNvSpPr>
              <a:spLocks/>
            </p:cNvSpPr>
            <p:nvPr/>
          </p:nvSpPr>
          <p:spPr bwMode="auto">
            <a:xfrm>
              <a:off x="6114339" y="4671836"/>
              <a:ext cx="498316" cy="400279"/>
            </a:xfrm>
            <a:custGeom>
              <a:avLst/>
              <a:gdLst/>
              <a:ahLst/>
              <a:cxnLst>
                <a:cxn ang="0">
                  <a:pos x="465" y="353"/>
                </a:cxn>
                <a:cxn ang="0">
                  <a:pos x="0" y="0"/>
                </a:cxn>
              </a:cxnLst>
              <a:rect l="0" t="0" r="r" b="b"/>
              <a:pathLst>
                <a:path w="465" h="353">
                  <a:moveTo>
                    <a:pt x="465" y="353"/>
                  </a:moveTo>
                  <a:lnTo>
                    <a:pt x="0"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 name="Freeform 9">
              <a:extLst>
                <a:ext uri="{FF2B5EF4-FFF2-40B4-BE49-F238E27FC236}">
                  <a16:creationId xmlns:a16="http://schemas.microsoft.com/office/drawing/2014/main" id="{193EFBA4-37ED-4433-91AE-75C33F6430EB}"/>
                </a:ext>
              </a:extLst>
            </p:cNvPr>
            <p:cNvSpPr>
              <a:spLocks/>
            </p:cNvSpPr>
            <p:nvPr/>
          </p:nvSpPr>
          <p:spPr bwMode="auto">
            <a:xfrm>
              <a:off x="5312746" y="4688846"/>
              <a:ext cx="521893" cy="419557"/>
            </a:xfrm>
            <a:custGeom>
              <a:avLst/>
              <a:gdLst/>
              <a:ahLst/>
              <a:cxnLst>
                <a:cxn ang="0">
                  <a:pos x="487" y="0"/>
                </a:cxn>
                <a:cxn ang="0">
                  <a:pos x="0" y="369"/>
                </a:cxn>
              </a:cxnLst>
              <a:rect l="0" t="0" r="r" b="b"/>
              <a:pathLst>
                <a:path w="487" h="369">
                  <a:moveTo>
                    <a:pt x="487" y="0"/>
                  </a:moveTo>
                  <a:lnTo>
                    <a:pt x="0" y="369"/>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8" name="Oval 8">
              <a:extLst>
                <a:ext uri="{FF2B5EF4-FFF2-40B4-BE49-F238E27FC236}">
                  <a16:creationId xmlns:a16="http://schemas.microsoft.com/office/drawing/2014/main" id="{3204793E-CE92-4E86-9F63-D058293D8D02}"/>
                </a:ext>
              </a:extLst>
            </p:cNvPr>
            <p:cNvSpPr>
              <a:spLocks noChangeArrowheads="1"/>
            </p:cNvSpPr>
            <p:nvPr/>
          </p:nvSpPr>
          <p:spPr bwMode="auto">
            <a:xfrm>
              <a:off x="5799275" y="4437112"/>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9" name="Oval 7">
              <a:extLst>
                <a:ext uri="{FF2B5EF4-FFF2-40B4-BE49-F238E27FC236}">
                  <a16:creationId xmlns:a16="http://schemas.microsoft.com/office/drawing/2014/main" id="{79013C8C-29F0-4094-9BFC-1FA64FE416CD}"/>
                </a:ext>
              </a:extLst>
            </p:cNvPr>
            <p:cNvSpPr>
              <a:spLocks noChangeArrowheads="1"/>
            </p:cNvSpPr>
            <p:nvPr/>
          </p:nvSpPr>
          <p:spPr bwMode="auto">
            <a:xfrm>
              <a:off x="5799275" y="5053973"/>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30" name="Oval 6">
              <a:extLst>
                <a:ext uri="{FF2B5EF4-FFF2-40B4-BE49-F238E27FC236}">
                  <a16:creationId xmlns:a16="http://schemas.microsoft.com/office/drawing/2014/main" id="{5C8AEA5B-A419-4243-8D70-B302BCEE64BE}"/>
                </a:ext>
              </a:extLst>
            </p:cNvPr>
            <p:cNvSpPr>
              <a:spLocks noChangeArrowheads="1"/>
            </p:cNvSpPr>
            <p:nvPr/>
          </p:nvSpPr>
          <p:spPr bwMode="auto">
            <a:xfrm>
              <a:off x="6571932" y="5053973"/>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31" name="Oval 5">
              <a:extLst>
                <a:ext uri="{FF2B5EF4-FFF2-40B4-BE49-F238E27FC236}">
                  <a16:creationId xmlns:a16="http://schemas.microsoft.com/office/drawing/2014/main" id="{8F2B196C-AB4C-45EE-8FBF-7B4236234F38}"/>
                </a:ext>
              </a:extLst>
            </p:cNvPr>
            <p:cNvSpPr>
              <a:spLocks noChangeArrowheads="1"/>
            </p:cNvSpPr>
            <p:nvPr/>
          </p:nvSpPr>
          <p:spPr bwMode="auto">
            <a:xfrm>
              <a:off x="5066267" y="5053973"/>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32" name="Oval 4">
              <a:extLst>
                <a:ext uri="{FF2B5EF4-FFF2-40B4-BE49-F238E27FC236}">
                  <a16:creationId xmlns:a16="http://schemas.microsoft.com/office/drawing/2014/main" id="{556F6B8F-CC4C-4C9F-88B1-0FDA3170050E}"/>
                </a:ext>
              </a:extLst>
            </p:cNvPr>
            <p:cNvSpPr>
              <a:spLocks noChangeArrowheads="1"/>
            </p:cNvSpPr>
            <p:nvPr/>
          </p:nvSpPr>
          <p:spPr bwMode="auto">
            <a:xfrm>
              <a:off x="5798203" y="5710522"/>
              <a:ext cx="304348"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33" name="Text Box 2">
              <a:extLst>
                <a:ext uri="{FF2B5EF4-FFF2-40B4-BE49-F238E27FC236}">
                  <a16:creationId xmlns:a16="http://schemas.microsoft.com/office/drawing/2014/main" id="{17300A94-2DB1-43C3-B364-3F6C256C7167}"/>
                </a:ext>
              </a:extLst>
            </p:cNvPr>
            <p:cNvSpPr txBox="1">
              <a:spLocks noChangeArrowheads="1"/>
            </p:cNvSpPr>
            <p:nvPr/>
          </p:nvSpPr>
          <p:spPr bwMode="auto">
            <a:xfrm>
              <a:off x="5142569" y="6226464"/>
              <a:ext cx="1766935" cy="35378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b</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）一个有向图</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3"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3" name="TextBox 32"/>
          <p:cNvSpPr txBox="1"/>
          <p:nvPr/>
        </p:nvSpPr>
        <p:spPr>
          <a:xfrm>
            <a:off x="179512" y="260648"/>
            <a:ext cx="3357586"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4. </a:t>
            </a:r>
            <a:r>
              <a:rPr lang="zh-CN" altLang="zh-CN" sz="2000">
                <a:latin typeface="Consolas" pitchFamily="49" charset="0"/>
                <a:ea typeface="微软雅黑" pitchFamily="34" charset="-122"/>
                <a:cs typeface="Consolas" pitchFamily="49" charset="0"/>
              </a:rPr>
              <a:t>什么是最小生成树</a:t>
            </a:r>
            <a:endParaRPr lang="zh-CN" altLang="zh-CN" sz="2000">
              <a:solidFill>
                <a:schemeClr val="bg1"/>
              </a:solidFill>
              <a:latin typeface="Consolas" pitchFamily="49" charset="0"/>
              <a:ea typeface="微软雅黑" pitchFamily="34" charset="-122"/>
              <a:cs typeface="Consolas" pitchFamily="49" charset="0"/>
            </a:endParaRPr>
          </a:p>
        </p:txBody>
      </p:sp>
      <p:sp>
        <p:nvSpPr>
          <p:cNvPr id="34" name="TextBox 33"/>
          <p:cNvSpPr txBox="1"/>
          <p:nvPr/>
        </p:nvSpPr>
        <p:spPr>
          <a:xfrm>
            <a:off x="179512" y="1340768"/>
            <a:ext cx="8640960" cy="195762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30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一个带权连通图</a:t>
            </a:r>
            <a:r>
              <a:rPr lang="en-US" altLang="zh-CN" sz="2000" dirty="0">
                <a:solidFill>
                  <a:srgbClr val="0000FF"/>
                </a:solidFill>
                <a:latin typeface="Consolas" pitchFamily="49" charset="0"/>
                <a:ea typeface="仿宋" pitchFamily="49" charset="-122"/>
                <a:cs typeface="Consolas" pitchFamily="49" charset="0"/>
              </a:rPr>
              <a:t>G</a:t>
            </a:r>
            <a:r>
              <a:rPr lang="zh-CN" altLang="zh-CN" sz="2000" dirty="0">
                <a:solidFill>
                  <a:srgbClr val="0000FF"/>
                </a:solidFill>
                <a:latin typeface="Consolas" pitchFamily="49" charset="0"/>
                <a:ea typeface="仿宋" pitchFamily="49" charset="-122"/>
                <a:cs typeface="Consolas" pitchFamily="49" charset="0"/>
              </a:rPr>
              <a:t>（假定每条边上的权值均大于零）可能有多棵生成树</a:t>
            </a:r>
            <a:r>
              <a:rPr lang="en-US" altLang="zh-CN" sz="2000" dirty="0">
                <a:solidFill>
                  <a:srgbClr val="0000FF"/>
                </a:solidFill>
                <a:latin typeface="Consolas" pitchFamily="49" charset="0"/>
                <a:ea typeface="仿宋" pitchFamily="49" charset="-122"/>
                <a:cs typeface="Consolas" pitchFamily="49" charset="0"/>
              </a:rPr>
              <a:t>.</a:t>
            </a:r>
          </a:p>
          <a:p>
            <a:pPr marL="342900" indent="-342900" algn="l">
              <a:lnSpc>
                <a:spcPts val="30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每棵生成树中所有边上的权值之和可能不同</a:t>
            </a:r>
            <a:r>
              <a:rPr lang="en-US" altLang="zh-CN" sz="2000" dirty="0">
                <a:solidFill>
                  <a:srgbClr val="0000FF"/>
                </a:solidFill>
                <a:latin typeface="Consolas" pitchFamily="49" charset="0"/>
                <a:ea typeface="仿宋" pitchFamily="49" charset="-122"/>
                <a:cs typeface="Consolas" pitchFamily="49" charset="0"/>
              </a:rPr>
              <a:t>.</a:t>
            </a:r>
          </a:p>
          <a:p>
            <a:pPr marL="342900" indent="-342900" algn="l">
              <a:lnSpc>
                <a:spcPts val="30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其中</a:t>
            </a:r>
            <a:r>
              <a:rPr lang="zh-CN" altLang="zh-CN" sz="2000" dirty="0">
                <a:solidFill>
                  <a:srgbClr val="FF0000"/>
                </a:solidFill>
                <a:latin typeface="Consolas" pitchFamily="49" charset="0"/>
                <a:ea typeface="仿宋" pitchFamily="49" charset="-122"/>
                <a:cs typeface="Consolas" pitchFamily="49" charset="0"/>
              </a:rPr>
              <a:t>边上的权值之和最小</a:t>
            </a:r>
            <a:r>
              <a:rPr lang="zh-CN" altLang="zh-CN" sz="2000" dirty="0">
                <a:solidFill>
                  <a:srgbClr val="0000FF"/>
                </a:solidFill>
                <a:latin typeface="Consolas" pitchFamily="49" charset="0"/>
                <a:ea typeface="仿宋" pitchFamily="49" charset="-122"/>
                <a:cs typeface="Consolas" pitchFamily="49" charset="0"/>
              </a:rPr>
              <a:t>的生成树称为图的</a:t>
            </a:r>
            <a:r>
              <a:rPr lang="zh-CN" altLang="zh-CN" sz="2000" dirty="0">
                <a:solidFill>
                  <a:srgbClr val="FF0000"/>
                </a:solidFill>
                <a:latin typeface="Consolas" pitchFamily="49" charset="0"/>
                <a:ea typeface="仿宋" pitchFamily="49" charset="-122"/>
                <a:cs typeface="Consolas" pitchFamily="49" charset="0"/>
              </a:rPr>
              <a:t>最小生成树</a:t>
            </a:r>
            <a:r>
              <a:rPr lang="zh-CN" altLang="zh-CN"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600"/>
              </a:spcBef>
              <a:buBlip>
                <a:blip r:embed="rId2"/>
              </a:buBlip>
            </a:pPr>
            <a:r>
              <a:rPr lang="zh-CN" altLang="en-US" sz="2000" dirty="0">
                <a:solidFill>
                  <a:srgbClr val="0000FF"/>
                </a:solidFill>
                <a:latin typeface="Consolas" pitchFamily="49" charset="0"/>
                <a:ea typeface="仿宋" pitchFamily="49" charset="-122"/>
                <a:cs typeface="Consolas" pitchFamily="49" charset="0"/>
              </a:rPr>
              <a:t>应用：例如城市之间的交通工程造价最优问题。</a:t>
            </a:r>
            <a:endParaRPr lang="zh-CN" altLang="zh-CN" sz="2000" dirty="0">
              <a:solidFill>
                <a:srgbClr val="0000FF"/>
              </a:solidFill>
              <a:latin typeface="Consolas" pitchFamily="49" charset="0"/>
              <a:ea typeface="仿宋" pitchFamily="49" charset="-122"/>
              <a:cs typeface="Consolas" pitchFamily="49" charset="0"/>
            </a:endParaRPr>
          </a:p>
        </p:txBody>
      </p:sp>
      <p:sp>
        <p:nvSpPr>
          <p:cNvPr id="5" name="文本框 4">
            <a:extLst>
              <a:ext uri="{FF2B5EF4-FFF2-40B4-BE49-F238E27FC236}">
                <a16:creationId xmlns:a16="http://schemas.microsoft.com/office/drawing/2014/main" id="{49BD39CE-2253-43F7-BF63-598AAF538959}"/>
              </a:ext>
            </a:extLst>
          </p:cNvPr>
          <p:cNvSpPr txBox="1"/>
          <p:nvPr/>
        </p:nvSpPr>
        <p:spPr>
          <a:xfrm>
            <a:off x="2627784" y="326033"/>
            <a:ext cx="4572000" cy="387798"/>
          </a:xfrm>
          <a:prstGeom prst="rect">
            <a:avLst/>
          </a:prstGeom>
          <a:noFill/>
        </p:spPr>
        <p:txBody>
          <a:bodyPr wrap="square">
            <a:spAutoFit/>
          </a:bodyPr>
          <a:lstStyle/>
          <a:p>
            <a:r>
              <a:rPr lang="zh-CN" altLang="en-US" sz="2400" dirty="0">
                <a:solidFill>
                  <a:srgbClr val="0000FF"/>
                </a:solidFill>
                <a:latin typeface="Consolas" pitchFamily="49" charset="0"/>
                <a:ea typeface="仿宋" pitchFamily="49" charset="-122"/>
                <a:cs typeface="Consolas" pitchFamily="49" charset="0"/>
              </a:rPr>
              <a:t>（通常针对有向图）</a:t>
            </a:r>
            <a:endParaRPr lang="zh-CN" altLang="en-US" dirty="0"/>
          </a:p>
        </p:txBody>
      </p:sp>
      <p:sp>
        <p:nvSpPr>
          <p:cNvPr id="6" name="TextBox 33">
            <a:extLst>
              <a:ext uri="{FF2B5EF4-FFF2-40B4-BE49-F238E27FC236}">
                <a16:creationId xmlns:a16="http://schemas.microsoft.com/office/drawing/2014/main" id="{EE3848D0-E930-4D9F-AE1A-BCB55FF9230A}"/>
              </a:ext>
            </a:extLst>
          </p:cNvPr>
          <p:cNvSpPr txBox="1"/>
          <p:nvPr/>
        </p:nvSpPr>
        <p:spPr>
          <a:xfrm>
            <a:off x="53498" y="4610010"/>
            <a:ext cx="9037004" cy="195307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3000"/>
              </a:lnSpc>
              <a:spcBef>
                <a:spcPts val="600"/>
              </a:spcBef>
              <a:buBlip>
                <a:blip r:embed="rId2"/>
              </a:buBlip>
            </a:pPr>
            <a:r>
              <a:rPr lang="zh-CN" altLang="en-US" sz="2000" dirty="0">
                <a:solidFill>
                  <a:srgbClr val="0000FF"/>
                </a:solidFill>
                <a:latin typeface="Consolas" pitchFamily="49" charset="0"/>
                <a:ea typeface="仿宋" pitchFamily="49" charset="-122"/>
                <a:cs typeface="Consolas" pitchFamily="49" charset="0"/>
              </a:rPr>
              <a:t>必须只使用该图中的边来构造最小生成树。</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600"/>
              </a:spcBef>
              <a:buBlip>
                <a:blip r:embed="rId2"/>
              </a:buBlip>
            </a:pPr>
            <a:r>
              <a:rPr lang="zh-CN" altLang="en-US" sz="2000" dirty="0">
                <a:solidFill>
                  <a:srgbClr val="0000FF"/>
                </a:solidFill>
                <a:latin typeface="Consolas" pitchFamily="49" charset="0"/>
                <a:ea typeface="仿宋" pitchFamily="49" charset="-122"/>
                <a:cs typeface="Consolas" pitchFamily="49" charset="0"/>
              </a:rPr>
              <a:t>必须使用且仅使用</a:t>
            </a:r>
            <a:r>
              <a:rPr lang="en-US" altLang="zh-CN" sz="2000" dirty="0">
                <a:solidFill>
                  <a:srgbClr val="0000FF"/>
                </a:solidFill>
                <a:latin typeface="Consolas" pitchFamily="49" charset="0"/>
                <a:ea typeface="仿宋" pitchFamily="49" charset="-122"/>
                <a:cs typeface="Consolas" pitchFamily="49" charset="0"/>
              </a:rPr>
              <a:t>n-1</a:t>
            </a:r>
            <a:r>
              <a:rPr lang="zh-CN" altLang="en-US" sz="2000" dirty="0">
                <a:solidFill>
                  <a:srgbClr val="0000FF"/>
                </a:solidFill>
                <a:latin typeface="Consolas" pitchFamily="49" charset="0"/>
                <a:ea typeface="仿宋" pitchFamily="49" charset="-122"/>
                <a:cs typeface="Consolas" pitchFamily="49" charset="0"/>
              </a:rPr>
              <a:t>条边来连接图中的</a:t>
            </a:r>
            <a:r>
              <a:rPr lang="en-US" altLang="zh-CN" sz="2000" dirty="0">
                <a:solidFill>
                  <a:srgbClr val="0000FF"/>
                </a:solidFill>
                <a:latin typeface="Consolas" pitchFamily="49" charset="0"/>
                <a:ea typeface="仿宋" pitchFamily="49" charset="-122"/>
                <a:cs typeface="Consolas" pitchFamily="49" charset="0"/>
              </a:rPr>
              <a:t>n</a:t>
            </a:r>
            <a:r>
              <a:rPr lang="zh-CN" altLang="en-US" sz="2000" dirty="0">
                <a:solidFill>
                  <a:srgbClr val="0000FF"/>
                </a:solidFill>
                <a:latin typeface="Consolas" pitchFamily="49" charset="0"/>
                <a:ea typeface="仿宋" pitchFamily="49" charset="-122"/>
                <a:cs typeface="Consolas" pitchFamily="49" charset="0"/>
              </a:rPr>
              <a:t>个顶点，生成的图一定是连通的。</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600"/>
              </a:spcBef>
              <a:buBlip>
                <a:blip r:embed="rId2"/>
              </a:buBlip>
            </a:pPr>
            <a:r>
              <a:rPr lang="zh-CN" altLang="en-US" sz="2000" dirty="0">
                <a:solidFill>
                  <a:srgbClr val="0000FF"/>
                </a:solidFill>
                <a:latin typeface="Consolas" pitchFamily="49" charset="0"/>
                <a:ea typeface="仿宋" pitchFamily="49" charset="-122"/>
                <a:cs typeface="Consolas" pitchFamily="49" charset="0"/>
              </a:rPr>
              <a:t>不能使用产生回路的边。</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600"/>
              </a:spcBef>
              <a:buBlip>
                <a:blip r:embed="rId2"/>
              </a:buBlip>
            </a:pPr>
            <a:r>
              <a:rPr lang="zh-CN" altLang="en-US" sz="2000" dirty="0">
                <a:solidFill>
                  <a:srgbClr val="0000FF"/>
                </a:solidFill>
                <a:latin typeface="Consolas" pitchFamily="49" charset="0"/>
                <a:ea typeface="仿宋" pitchFamily="49" charset="-122"/>
                <a:cs typeface="Consolas" pitchFamily="49" charset="0"/>
              </a:rPr>
              <a:t>权值之和最小，但一个图的最小生成树不一定是唯一的。</a:t>
            </a:r>
            <a:endParaRPr lang="zh-CN" altLang="zh-CN" sz="2000" dirty="0">
              <a:solidFill>
                <a:srgbClr val="0000FF"/>
              </a:solidFill>
              <a:latin typeface="Consolas" pitchFamily="49" charset="0"/>
              <a:ea typeface="仿宋" pitchFamily="49" charset="-122"/>
              <a:cs typeface="Consolas" pitchFamily="49" charset="0"/>
            </a:endParaRPr>
          </a:p>
        </p:txBody>
      </p:sp>
      <p:sp>
        <p:nvSpPr>
          <p:cNvPr id="7" name="文本框 6">
            <a:extLst>
              <a:ext uri="{FF2B5EF4-FFF2-40B4-BE49-F238E27FC236}">
                <a16:creationId xmlns:a16="http://schemas.microsoft.com/office/drawing/2014/main" id="{C4692419-D8E7-42BD-8FDE-A12E04002D3E}"/>
              </a:ext>
            </a:extLst>
          </p:cNvPr>
          <p:cNvSpPr txBox="1"/>
          <p:nvPr/>
        </p:nvSpPr>
        <p:spPr>
          <a:xfrm>
            <a:off x="-252536" y="3896180"/>
            <a:ext cx="4572000" cy="387798"/>
          </a:xfrm>
          <a:prstGeom prst="rect">
            <a:avLst/>
          </a:prstGeom>
          <a:noFill/>
        </p:spPr>
        <p:txBody>
          <a:bodyPr wrap="square">
            <a:spAutoFit/>
          </a:bodyPr>
          <a:lstStyle/>
          <a:p>
            <a:r>
              <a:rPr lang="zh-CN" altLang="en-US" sz="2400" dirty="0">
                <a:solidFill>
                  <a:srgbClr val="0000FF"/>
                </a:solidFill>
                <a:latin typeface="Consolas" pitchFamily="49" charset="0"/>
                <a:ea typeface="仿宋" pitchFamily="49" charset="-122"/>
                <a:cs typeface="Consolas" pitchFamily="49" charset="0"/>
              </a:rPr>
              <a:t>构造最小生成树的</a:t>
            </a:r>
            <a:r>
              <a:rPr lang="zh-CN" altLang="en-US" sz="2400" dirty="0">
                <a:solidFill>
                  <a:srgbClr val="FF0000"/>
                </a:solidFill>
                <a:latin typeface="Consolas" pitchFamily="49" charset="0"/>
                <a:ea typeface="仿宋" pitchFamily="49" charset="-122"/>
                <a:cs typeface="Consolas" pitchFamily="49" charset="0"/>
              </a:rPr>
              <a:t>准则</a:t>
            </a:r>
            <a:r>
              <a:rPr lang="zh-CN" altLang="en-US" sz="2400" dirty="0">
                <a:solidFill>
                  <a:srgbClr val="0000FF"/>
                </a:solidFill>
                <a:latin typeface="Consolas" pitchFamily="49" charset="0"/>
                <a:ea typeface="仿宋" pitchFamily="49" charset="-122"/>
                <a:cs typeface="Consolas" pitchFamily="49" charset="0"/>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79512" y="116632"/>
            <a:ext cx="396044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dirty="0">
                <a:latin typeface="Consolas" pitchFamily="49" charset="0"/>
                <a:ea typeface="微软雅黑" pitchFamily="34" charset="-122"/>
                <a:cs typeface="Consolas" pitchFamily="49" charset="0"/>
              </a:rPr>
              <a:t>8.4.2 </a:t>
            </a:r>
            <a:r>
              <a:rPr lang="zh-CN" altLang="zh-CN" dirty="0">
                <a:latin typeface="Consolas" pitchFamily="49" charset="0"/>
                <a:ea typeface="微软雅黑" pitchFamily="34" charset="-122"/>
                <a:cs typeface="Consolas" pitchFamily="49" charset="0"/>
              </a:rPr>
              <a:t>普里姆算法</a:t>
            </a:r>
            <a:r>
              <a:rPr lang="zh-CN" altLang="en-US" dirty="0">
                <a:latin typeface="Consolas" pitchFamily="49" charset="0"/>
                <a:ea typeface="微软雅黑" pitchFamily="34" charset="-122"/>
                <a:cs typeface="Consolas" pitchFamily="49" charset="0"/>
              </a:rPr>
              <a:t>（</a:t>
            </a:r>
            <a:r>
              <a:rPr lang="en-US" altLang="zh-CN" dirty="0">
                <a:latin typeface="Consolas" pitchFamily="49" charset="0"/>
                <a:ea typeface="微软雅黑" pitchFamily="34" charset="-122"/>
                <a:cs typeface="Consolas" pitchFamily="49" charset="0"/>
              </a:rPr>
              <a:t>Prim</a:t>
            </a:r>
            <a:r>
              <a:rPr lang="zh-CN" altLang="en-US" dirty="0">
                <a:latin typeface="Consolas" pitchFamily="49" charset="0"/>
                <a:ea typeface="微软雅黑" pitchFamily="34" charset="-122"/>
                <a:cs typeface="Consolas" pitchFamily="49" charset="0"/>
              </a:rPr>
              <a:t>）</a:t>
            </a:r>
            <a:endParaRPr lang="zh-CN" altLang="zh-CN" dirty="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35" name="TextBox 34"/>
          <p:cNvSpPr txBox="1"/>
          <p:nvPr/>
        </p:nvSpPr>
        <p:spPr>
          <a:xfrm>
            <a:off x="322388" y="968498"/>
            <a:ext cx="2857520"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dirty="0">
                <a:latin typeface="Consolas" pitchFamily="49" charset="0"/>
                <a:ea typeface="微软雅黑" pitchFamily="34" charset="-122"/>
                <a:cs typeface="Consolas" pitchFamily="49" charset="0"/>
              </a:rPr>
              <a:t>1. Prim</a:t>
            </a:r>
            <a:r>
              <a:rPr lang="zh-CN" altLang="zh-CN" sz="2000" dirty="0">
                <a:latin typeface="Consolas" pitchFamily="49" charset="0"/>
                <a:ea typeface="微软雅黑" pitchFamily="34" charset="-122"/>
                <a:cs typeface="Consolas" pitchFamily="49" charset="0"/>
              </a:rPr>
              <a:t>算法过程</a:t>
            </a:r>
            <a:endParaRPr lang="zh-CN" altLang="en-US" sz="2000" dirty="0">
              <a:latin typeface="Consolas" pitchFamily="49" charset="0"/>
              <a:ea typeface="微软雅黑" pitchFamily="34" charset="-122"/>
              <a:cs typeface="Consolas" pitchFamily="49" charset="0"/>
            </a:endParaRPr>
          </a:p>
        </p:txBody>
      </p:sp>
      <p:sp>
        <p:nvSpPr>
          <p:cNvPr id="36" name="矩形 35"/>
          <p:cNvSpPr/>
          <p:nvPr/>
        </p:nvSpPr>
        <p:spPr>
          <a:xfrm>
            <a:off x="251520" y="1700808"/>
            <a:ext cx="8784976" cy="1317540"/>
          </a:xfrm>
          <a:prstGeom prst="rect">
            <a:avLst/>
          </a:prstGeom>
        </p:spPr>
        <p:txBody>
          <a:bodyPr wrap="square">
            <a:spAutoFit/>
          </a:bodyPr>
          <a:lstStyle/>
          <a:p>
            <a:pPr algn="l">
              <a:lnSpc>
                <a:spcPts val="3300"/>
              </a:lnSpc>
              <a:spcBef>
                <a:spcPts val="600"/>
              </a:spcBef>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普里姆（</a:t>
            </a:r>
            <a:r>
              <a:rPr lang="pt-BR" altLang="zh-CN" sz="2000" dirty="0">
                <a:solidFill>
                  <a:srgbClr val="0000FF"/>
                </a:solidFill>
                <a:latin typeface="Consolas" pitchFamily="49" charset="0"/>
                <a:ea typeface="楷体" pitchFamily="49" charset="-122"/>
                <a:cs typeface="Consolas" pitchFamily="49" charset="0"/>
              </a:rPr>
              <a:t>Prim</a:t>
            </a:r>
            <a:r>
              <a:rPr lang="zh-CN" altLang="zh-CN" sz="2000" dirty="0">
                <a:solidFill>
                  <a:srgbClr val="0000FF"/>
                </a:solidFill>
                <a:latin typeface="Consolas" pitchFamily="49" charset="0"/>
                <a:ea typeface="楷体" pitchFamily="49" charset="-122"/>
                <a:cs typeface="Consolas" pitchFamily="49" charset="0"/>
              </a:rPr>
              <a:t>）算法是一种</a:t>
            </a:r>
            <a:r>
              <a:rPr lang="zh-CN" altLang="zh-CN" sz="2000" dirty="0">
                <a:solidFill>
                  <a:srgbClr val="FF0000"/>
                </a:solidFill>
                <a:latin typeface="Consolas" pitchFamily="49" charset="0"/>
                <a:ea typeface="楷体" pitchFamily="49" charset="-122"/>
                <a:cs typeface="Consolas" pitchFamily="49" charset="0"/>
              </a:rPr>
              <a:t>构造性算法</a:t>
            </a:r>
            <a:r>
              <a:rPr lang="zh-CN" altLang="zh-CN" sz="2000" dirty="0">
                <a:solidFill>
                  <a:srgbClr val="0000FF"/>
                </a:solidFill>
                <a:latin typeface="Consolas" pitchFamily="49" charset="0"/>
                <a:ea typeface="楷体" pitchFamily="49" charset="-122"/>
                <a:cs typeface="Consolas" pitchFamily="49" charset="0"/>
              </a:rPr>
              <a:t>。假设</a:t>
            </a:r>
            <a:r>
              <a:rPr lang="en-US" altLang="zh-CN" sz="2000" dirty="0">
                <a:solidFill>
                  <a:srgbClr val="0000FF"/>
                </a:solidFill>
                <a:latin typeface="Consolas" pitchFamily="49" charset="0"/>
                <a:ea typeface="楷体" pitchFamily="49" charset="-122"/>
                <a:cs typeface="Consolas" pitchFamily="49" charset="0"/>
              </a:rPr>
              <a:t>G=(V</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E)</a:t>
            </a:r>
            <a:r>
              <a:rPr lang="zh-CN" altLang="zh-CN" sz="2000" dirty="0">
                <a:solidFill>
                  <a:srgbClr val="0000FF"/>
                </a:solidFill>
                <a:latin typeface="Consolas" pitchFamily="49" charset="0"/>
                <a:ea typeface="楷体" pitchFamily="49" charset="-122"/>
                <a:cs typeface="Consolas" pitchFamily="49" charset="0"/>
              </a:rPr>
              <a:t>是一个具有</a:t>
            </a:r>
            <a:r>
              <a:rPr lang="en-US" altLang="zh-CN" sz="2000" i="1" dirty="0">
                <a:solidFill>
                  <a:srgbClr val="0000FF"/>
                </a:solidFill>
                <a:latin typeface="Consolas" pitchFamily="49" charset="0"/>
                <a:ea typeface="楷体" pitchFamily="49" charset="-122"/>
                <a:cs typeface="Consolas" pitchFamily="49" charset="0"/>
              </a:rPr>
              <a:t>n</a:t>
            </a:r>
            <a:r>
              <a:rPr lang="zh-CN" altLang="zh-CN" sz="2000" dirty="0">
                <a:solidFill>
                  <a:srgbClr val="0000FF"/>
                </a:solidFill>
                <a:latin typeface="Consolas" pitchFamily="49" charset="0"/>
                <a:ea typeface="楷体" pitchFamily="49" charset="-122"/>
                <a:cs typeface="Consolas" pitchFamily="49" charset="0"/>
              </a:rPr>
              <a:t>个顶点的带权连通图，</a:t>
            </a:r>
            <a:r>
              <a:rPr lang="en-US" altLang="zh-CN" sz="2000" dirty="0">
                <a:solidFill>
                  <a:srgbClr val="0000FF"/>
                </a:solidFill>
                <a:latin typeface="Consolas" pitchFamily="49" charset="0"/>
                <a:ea typeface="楷体" pitchFamily="49" charset="-122"/>
                <a:cs typeface="Consolas" pitchFamily="49" charset="0"/>
              </a:rPr>
              <a:t>T=(U</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TE)</a:t>
            </a:r>
            <a:r>
              <a:rPr lang="zh-CN" altLang="zh-CN" sz="2000" dirty="0">
                <a:solidFill>
                  <a:srgbClr val="0000FF"/>
                </a:solidFill>
                <a:latin typeface="Consolas" pitchFamily="49" charset="0"/>
                <a:ea typeface="楷体" pitchFamily="49" charset="-122"/>
                <a:cs typeface="Consolas" pitchFamily="49" charset="0"/>
              </a:rPr>
              <a:t>是</a:t>
            </a:r>
            <a:r>
              <a:rPr lang="en-US" altLang="zh-CN" sz="2000" dirty="0">
                <a:solidFill>
                  <a:srgbClr val="0000FF"/>
                </a:solidFill>
                <a:latin typeface="Consolas" pitchFamily="49" charset="0"/>
                <a:ea typeface="楷体" pitchFamily="49" charset="-122"/>
                <a:cs typeface="Consolas" pitchFamily="49" charset="0"/>
              </a:rPr>
              <a:t>G</a:t>
            </a:r>
            <a:r>
              <a:rPr lang="zh-CN" altLang="zh-CN" sz="2000" dirty="0">
                <a:solidFill>
                  <a:srgbClr val="0000FF"/>
                </a:solidFill>
                <a:latin typeface="Consolas" pitchFamily="49" charset="0"/>
                <a:ea typeface="楷体" pitchFamily="49" charset="-122"/>
                <a:cs typeface="Consolas" pitchFamily="49" charset="0"/>
              </a:rPr>
              <a:t>的最小生成树，其中</a:t>
            </a:r>
            <a:r>
              <a:rPr lang="en-US" altLang="zh-CN" sz="2000" dirty="0">
                <a:solidFill>
                  <a:srgbClr val="0000FF"/>
                </a:solidFill>
                <a:latin typeface="Consolas" pitchFamily="49" charset="0"/>
                <a:ea typeface="楷体" pitchFamily="49" charset="-122"/>
                <a:cs typeface="Consolas" pitchFamily="49" charset="0"/>
              </a:rPr>
              <a:t>U</a:t>
            </a:r>
            <a:r>
              <a:rPr lang="zh-CN" altLang="zh-CN" sz="2000" dirty="0">
                <a:solidFill>
                  <a:srgbClr val="0000FF"/>
                </a:solidFill>
                <a:latin typeface="Consolas" pitchFamily="49" charset="0"/>
                <a:ea typeface="楷体" pitchFamily="49" charset="-122"/>
                <a:cs typeface="Consolas" pitchFamily="49" charset="0"/>
              </a:rPr>
              <a:t>是</a:t>
            </a:r>
            <a:r>
              <a:rPr lang="en-US" altLang="zh-CN" sz="2000" dirty="0">
                <a:solidFill>
                  <a:srgbClr val="0000FF"/>
                </a:solidFill>
                <a:latin typeface="Consolas" pitchFamily="49" charset="0"/>
                <a:ea typeface="楷体" pitchFamily="49" charset="-122"/>
                <a:cs typeface="Consolas" pitchFamily="49" charset="0"/>
              </a:rPr>
              <a:t>T</a:t>
            </a:r>
            <a:r>
              <a:rPr lang="zh-CN" altLang="zh-CN" sz="2000" dirty="0">
                <a:solidFill>
                  <a:srgbClr val="0000FF"/>
                </a:solidFill>
                <a:latin typeface="Consolas" pitchFamily="49" charset="0"/>
                <a:ea typeface="楷体" pitchFamily="49" charset="-122"/>
                <a:cs typeface="Consolas" pitchFamily="49" charset="0"/>
              </a:rPr>
              <a:t>的顶点集，</a:t>
            </a:r>
            <a:r>
              <a:rPr lang="en-US" altLang="zh-CN" sz="2000" dirty="0">
                <a:solidFill>
                  <a:srgbClr val="0000FF"/>
                </a:solidFill>
                <a:latin typeface="Consolas" pitchFamily="49" charset="0"/>
                <a:ea typeface="楷体" pitchFamily="49" charset="-122"/>
                <a:cs typeface="Consolas" pitchFamily="49" charset="0"/>
              </a:rPr>
              <a:t>TE</a:t>
            </a:r>
            <a:r>
              <a:rPr lang="zh-CN" altLang="zh-CN" sz="2000" dirty="0">
                <a:solidFill>
                  <a:srgbClr val="0000FF"/>
                </a:solidFill>
                <a:latin typeface="Consolas" pitchFamily="49" charset="0"/>
                <a:ea typeface="楷体" pitchFamily="49" charset="-122"/>
                <a:cs typeface="Consolas" pitchFamily="49" charset="0"/>
              </a:rPr>
              <a:t>是</a:t>
            </a:r>
            <a:r>
              <a:rPr lang="en-US" altLang="zh-CN" sz="2000" dirty="0">
                <a:solidFill>
                  <a:srgbClr val="0000FF"/>
                </a:solidFill>
                <a:latin typeface="Consolas" pitchFamily="49" charset="0"/>
                <a:ea typeface="楷体" pitchFamily="49" charset="-122"/>
                <a:cs typeface="Consolas" pitchFamily="49" charset="0"/>
              </a:rPr>
              <a:t>T</a:t>
            </a:r>
            <a:r>
              <a:rPr lang="zh-CN" altLang="zh-CN" sz="2000" dirty="0">
                <a:solidFill>
                  <a:srgbClr val="0000FF"/>
                </a:solidFill>
                <a:latin typeface="Consolas" pitchFamily="49" charset="0"/>
                <a:ea typeface="楷体" pitchFamily="49" charset="-122"/>
                <a:cs typeface="Consolas" pitchFamily="49" charset="0"/>
              </a:rPr>
              <a:t>的边集，则由</a:t>
            </a:r>
            <a:r>
              <a:rPr lang="en-US" altLang="zh-CN" sz="2000" dirty="0">
                <a:solidFill>
                  <a:srgbClr val="0000FF"/>
                </a:solidFill>
                <a:latin typeface="Consolas" pitchFamily="49" charset="0"/>
                <a:ea typeface="楷体" pitchFamily="49" charset="-122"/>
                <a:cs typeface="Consolas" pitchFamily="49" charset="0"/>
              </a:rPr>
              <a:t>G</a:t>
            </a:r>
            <a:r>
              <a:rPr lang="zh-CN" altLang="zh-CN" sz="2000" dirty="0">
                <a:solidFill>
                  <a:srgbClr val="0000FF"/>
                </a:solidFill>
                <a:latin typeface="Consolas" pitchFamily="49" charset="0"/>
                <a:ea typeface="楷体" pitchFamily="49" charset="-122"/>
                <a:cs typeface="Consolas" pitchFamily="49" charset="0"/>
              </a:rPr>
              <a:t>构造从起始点</a:t>
            </a:r>
            <a:r>
              <a:rPr lang="en-US" altLang="zh-CN" sz="2000" i="1" dirty="0">
                <a:solidFill>
                  <a:srgbClr val="0000FF"/>
                </a:solidFill>
                <a:latin typeface="Consolas" pitchFamily="49" charset="0"/>
                <a:ea typeface="楷体" pitchFamily="49" charset="-122"/>
                <a:cs typeface="Consolas" pitchFamily="49" charset="0"/>
              </a:rPr>
              <a:t>v</a:t>
            </a:r>
            <a:r>
              <a:rPr lang="zh-CN" altLang="zh-CN" sz="2000" dirty="0">
                <a:solidFill>
                  <a:srgbClr val="0000FF"/>
                </a:solidFill>
                <a:latin typeface="Consolas" pitchFamily="49" charset="0"/>
                <a:ea typeface="楷体" pitchFamily="49" charset="-122"/>
                <a:cs typeface="Consolas" pitchFamily="49" charset="0"/>
              </a:rPr>
              <a:t>出发的最小生成树</a:t>
            </a:r>
            <a:r>
              <a:rPr lang="en-US" altLang="zh-CN" sz="2000" dirty="0">
                <a:solidFill>
                  <a:srgbClr val="0000FF"/>
                </a:solidFill>
                <a:latin typeface="Consolas" pitchFamily="49" charset="0"/>
                <a:ea typeface="楷体" pitchFamily="49" charset="-122"/>
                <a:cs typeface="Consolas" pitchFamily="49" charset="0"/>
              </a:rPr>
              <a:t>T</a:t>
            </a:r>
            <a:r>
              <a:rPr lang="zh-CN" altLang="zh-CN" sz="2000" dirty="0">
                <a:solidFill>
                  <a:srgbClr val="0000FF"/>
                </a:solidFill>
                <a:latin typeface="Consolas" pitchFamily="49" charset="0"/>
                <a:ea typeface="楷体" pitchFamily="49" charset="-122"/>
                <a:cs typeface="Consolas" pitchFamily="49" charset="0"/>
              </a:rPr>
              <a:t>的步骤如下：</a:t>
            </a:r>
          </a:p>
        </p:txBody>
      </p:sp>
      <p:sp>
        <p:nvSpPr>
          <p:cNvPr id="38" name="矩形 37"/>
          <p:cNvSpPr/>
          <p:nvPr/>
        </p:nvSpPr>
        <p:spPr>
          <a:xfrm>
            <a:off x="116683" y="3212976"/>
            <a:ext cx="8928992" cy="27962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a:spAutoFit/>
          </a:bodyPr>
          <a:lstStyle/>
          <a:p>
            <a:pPr algn="l">
              <a:lnSpc>
                <a:spcPts val="31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）初始化</a:t>
            </a:r>
            <a:r>
              <a:rPr lang="en-US" altLang="zh-CN" sz="2000" dirty="0">
                <a:solidFill>
                  <a:srgbClr val="0000FF"/>
                </a:solidFill>
                <a:latin typeface="Consolas" pitchFamily="49" charset="0"/>
                <a:ea typeface="仿宋" pitchFamily="49" charset="-122"/>
                <a:cs typeface="Consolas" pitchFamily="49" charset="0"/>
              </a:rPr>
              <a:t>U={</a:t>
            </a:r>
            <a:r>
              <a:rPr lang="en-US" altLang="zh-CN" sz="2000" i="1" dirty="0">
                <a:solidFill>
                  <a:srgbClr val="0000FF"/>
                </a:solidFill>
                <a:latin typeface="Consolas" pitchFamily="49" charset="0"/>
                <a:ea typeface="仿宋" pitchFamily="49" charset="-122"/>
                <a:cs typeface="Consolas" pitchFamily="49" charset="0"/>
              </a:rPr>
              <a:t>v</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。以</a:t>
            </a:r>
            <a:r>
              <a:rPr lang="en-US" altLang="zh-CN" sz="2000" i="1" dirty="0">
                <a:solidFill>
                  <a:srgbClr val="0000FF"/>
                </a:solidFill>
                <a:latin typeface="Consolas" pitchFamily="49" charset="0"/>
                <a:ea typeface="仿宋" pitchFamily="49" charset="-122"/>
                <a:cs typeface="Consolas" pitchFamily="49" charset="0"/>
              </a:rPr>
              <a:t>v</a:t>
            </a:r>
            <a:r>
              <a:rPr lang="zh-CN" altLang="zh-CN" sz="2000" dirty="0">
                <a:solidFill>
                  <a:srgbClr val="0000FF"/>
                </a:solidFill>
                <a:latin typeface="Consolas" pitchFamily="49" charset="0"/>
                <a:ea typeface="仿宋" pitchFamily="49" charset="-122"/>
                <a:cs typeface="Consolas" pitchFamily="49" charset="0"/>
              </a:rPr>
              <a:t>到其他顶点的所有边为</a:t>
            </a:r>
            <a:r>
              <a:rPr lang="zh-CN" altLang="zh-CN" sz="2000" dirty="0">
                <a:solidFill>
                  <a:srgbClr val="FF00FF"/>
                </a:solidFill>
                <a:latin typeface="Consolas" pitchFamily="49" charset="0"/>
                <a:ea typeface="仿宋" pitchFamily="49" charset="-122"/>
                <a:cs typeface="Consolas" pitchFamily="49" charset="0"/>
              </a:rPr>
              <a:t>候选边</a:t>
            </a:r>
            <a:r>
              <a:rPr lang="zh-CN" altLang="en-US" sz="2000" dirty="0">
                <a:solidFill>
                  <a:srgbClr val="0000FF"/>
                </a:solidFill>
                <a:latin typeface="Consolas" pitchFamily="49" charset="0"/>
                <a:ea typeface="仿宋" pitchFamily="49" charset="-122"/>
                <a:cs typeface="Consolas" pitchFamily="49" charset="0"/>
              </a:rPr>
              <a:t>。</a:t>
            </a:r>
            <a:endParaRPr lang="zh-CN" altLang="zh-CN" sz="2000" dirty="0">
              <a:solidFill>
                <a:srgbClr val="0000FF"/>
              </a:solidFill>
              <a:latin typeface="Consolas" pitchFamily="49" charset="0"/>
              <a:ea typeface="仿宋" pitchFamily="49" charset="-122"/>
              <a:cs typeface="Consolas" pitchFamily="49" charset="0"/>
            </a:endParaRPr>
          </a:p>
          <a:p>
            <a:pPr algn="l">
              <a:lnSpc>
                <a:spcPts val="31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2</a:t>
            </a:r>
            <a:r>
              <a:rPr lang="zh-CN" altLang="zh-CN" sz="2000" dirty="0">
                <a:solidFill>
                  <a:srgbClr val="0000FF"/>
                </a:solidFill>
                <a:latin typeface="Consolas" pitchFamily="49" charset="0"/>
                <a:ea typeface="仿宋" pitchFamily="49" charset="-122"/>
                <a:cs typeface="Consolas" pitchFamily="49" charset="0"/>
              </a:rPr>
              <a:t>）重复以下步骤</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次，使得其他</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个顶点被加入到</a:t>
            </a:r>
            <a:r>
              <a:rPr lang="en-US" altLang="zh-CN" sz="2000" dirty="0">
                <a:solidFill>
                  <a:srgbClr val="0000FF"/>
                </a:solidFill>
                <a:latin typeface="Consolas" pitchFamily="49" charset="0"/>
                <a:ea typeface="仿宋" pitchFamily="49" charset="-122"/>
                <a:cs typeface="Consolas" pitchFamily="49" charset="0"/>
              </a:rPr>
              <a:t>U</a:t>
            </a:r>
            <a:r>
              <a:rPr lang="zh-CN" altLang="zh-CN" sz="2000" dirty="0">
                <a:solidFill>
                  <a:srgbClr val="0000FF"/>
                </a:solidFill>
                <a:latin typeface="Consolas" pitchFamily="49" charset="0"/>
                <a:ea typeface="仿宋" pitchFamily="49" charset="-122"/>
                <a:cs typeface="Consolas" pitchFamily="49" charset="0"/>
              </a:rPr>
              <a:t>中：</a:t>
            </a:r>
          </a:p>
          <a:p>
            <a:pPr algn="l">
              <a:lnSpc>
                <a:spcPts val="31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① 从候选边中挑选</a:t>
            </a:r>
            <a:r>
              <a:rPr lang="zh-CN" altLang="zh-CN" sz="2000" dirty="0">
                <a:solidFill>
                  <a:srgbClr val="FF00FF"/>
                </a:solidFill>
                <a:latin typeface="Consolas" pitchFamily="49" charset="0"/>
                <a:ea typeface="仿宋" pitchFamily="49" charset="-122"/>
                <a:cs typeface="Consolas" pitchFamily="49" charset="0"/>
              </a:rPr>
              <a:t>权值最小的边加入</a:t>
            </a:r>
            <a:r>
              <a:rPr lang="en-US" altLang="zh-CN" sz="2000" dirty="0">
                <a:solidFill>
                  <a:srgbClr val="FF00FF"/>
                </a:solidFill>
                <a:latin typeface="Consolas" pitchFamily="49" charset="0"/>
                <a:ea typeface="仿宋" pitchFamily="49" charset="-122"/>
                <a:cs typeface="Consolas" pitchFamily="49" charset="0"/>
              </a:rPr>
              <a:t>TE</a:t>
            </a:r>
            <a:r>
              <a:rPr lang="zh-CN" altLang="zh-CN" sz="2000" dirty="0">
                <a:solidFill>
                  <a:srgbClr val="0000FF"/>
                </a:solidFill>
                <a:latin typeface="Consolas" pitchFamily="49" charset="0"/>
                <a:ea typeface="仿宋" pitchFamily="49" charset="-122"/>
                <a:cs typeface="Consolas" pitchFamily="49" charset="0"/>
              </a:rPr>
              <a:t>（所有候选边一定是连接两个顶点集</a:t>
            </a:r>
            <a:r>
              <a:rPr lang="en-US" altLang="zh-CN" sz="2000" dirty="0">
                <a:solidFill>
                  <a:srgbClr val="0000FF"/>
                </a:solidFill>
                <a:latin typeface="Consolas" pitchFamily="49" charset="0"/>
                <a:ea typeface="仿宋" pitchFamily="49" charset="-122"/>
                <a:cs typeface="Consolas" pitchFamily="49" charset="0"/>
              </a:rPr>
              <a:t>U</a:t>
            </a:r>
            <a:r>
              <a:rPr lang="zh-CN" altLang="zh-CN" sz="2000" dirty="0">
                <a:solidFill>
                  <a:srgbClr val="0000FF"/>
                </a:solidFill>
                <a:latin typeface="Consolas" pitchFamily="49" charset="0"/>
                <a:ea typeface="仿宋" pitchFamily="49" charset="-122"/>
                <a:cs typeface="Consolas" pitchFamily="49" charset="0"/>
              </a:rPr>
              <a:t>和</a:t>
            </a:r>
            <a:r>
              <a:rPr lang="en-US" altLang="zh-CN" sz="2000" dirty="0">
                <a:solidFill>
                  <a:srgbClr val="0000FF"/>
                </a:solidFill>
                <a:latin typeface="Consolas" pitchFamily="49" charset="0"/>
                <a:ea typeface="仿宋" pitchFamily="49" charset="-122"/>
                <a:cs typeface="Consolas" pitchFamily="49" charset="0"/>
              </a:rPr>
              <a:t>V-U</a:t>
            </a:r>
            <a:r>
              <a:rPr lang="zh-CN" altLang="zh-CN" sz="2000" dirty="0">
                <a:solidFill>
                  <a:srgbClr val="0000FF"/>
                </a:solidFill>
                <a:latin typeface="Consolas" pitchFamily="49" charset="0"/>
                <a:ea typeface="仿宋" pitchFamily="49" charset="-122"/>
                <a:cs typeface="Consolas" pitchFamily="49" charset="0"/>
              </a:rPr>
              <a:t>的边），设该边在</a:t>
            </a:r>
            <a:r>
              <a:rPr lang="en-US" altLang="zh-CN" sz="2000" dirty="0">
                <a:solidFill>
                  <a:srgbClr val="0000FF"/>
                </a:solidFill>
                <a:latin typeface="Consolas" pitchFamily="49" charset="0"/>
                <a:ea typeface="仿宋" pitchFamily="49" charset="-122"/>
                <a:cs typeface="Consolas" pitchFamily="49" charset="0"/>
              </a:rPr>
              <a:t>V-U</a:t>
            </a:r>
            <a:r>
              <a:rPr lang="zh-CN" altLang="zh-CN" sz="2000" dirty="0">
                <a:solidFill>
                  <a:srgbClr val="0000FF"/>
                </a:solidFill>
                <a:latin typeface="Consolas" pitchFamily="49" charset="0"/>
                <a:ea typeface="仿宋" pitchFamily="49" charset="-122"/>
                <a:cs typeface="Consolas" pitchFamily="49" charset="0"/>
              </a:rPr>
              <a:t>中的顶点是</a:t>
            </a:r>
            <a:r>
              <a:rPr lang="en-US" altLang="zh-CN" sz="2000" i="1" dirty="0">
                <a:solidFill>
                  <a:srgbClr val="FF0000"/>
                </a:solidFill>
                <a:latin typeface="Consolas" pitchFamily="49" charset="0"/>
                <a:ea typeface="仿宋" pitchFamily="49" charset="-122"/>
                <a:cs typeface="Consolas" pitchFamily="49" charset="0"/>
              </a:rPr>
              <a:t>k</a:t>
            </a:r>
            <a:r>
              <a:rPr lang="zh-CN" altLang="zh-CN" sz="2000" dirty="0">
                <a:solidFill>
                  <a:srgbClr val="0000FF"/>
                </a:solidFill>
                <a:latin typeface="Consolas" pitchFamily="49" charset="0"/>
                <a:ea typeface="仿宋" pitchFamily="49" charset="-122"/>
                <a:cs typeface="Consolas" pitchFamily="49" charset="0"/>
              </a:rPr>
              <a:t>，将顶点</a:t>
            </a:r>
            <a:r>
              <a:rPr lang="en-US" altLang="zh-CN" sz="2000" i="1" dirty="0">
                <a:solidFill>
                  <a:srgbClr val="FF0000"/>
                </a:solidFill>
                <a:latin typeface="Consolas" pitchFamily="49" charset="0"/>
                <a:ea typeface="仿宋" pitchFamily="49" charset="-122"/>
                <a:cs typeface="Consolas" pitchFamily="49" charset="0"/>
              </a:rPr>
              <a:t>k</a:t>
            </a:r>
            <a:r>
              <a:rPr lang="zh-CN" altLang="zh-CN" sz="2000" dirty="0">
                <a:solidFill>
                  <a:srgbClr val="0000FF"/>
                </a:solidFill>
                <a:latin typeface="Consolas" pitchFamily="49" charset="0"/>
                <a:ea typeface="仿宋" pitchFamily="49" charset="-122"/>
                <a:cs typeface="Consolas" pitchFamily="49" charset="0"/>
              </a:rPr>
              <a:t>加入</a:t>
            </a:r>
            <a:r>
              <a:rPr lang="en-US" altLang="zh-CN" sz="2000" dirty="0">
                <a:solidFill>
                  <a:srgbClr val="0000FF"/>
                </a:solidFill>
                <a:latin typeface="Consolas" pitchFamily="49" charset="0"/>
                <a:ea typeface="仿宋" pitchFamily="49" charset="-122"/>
                <a:cs typeface="Consolas" pitchFamily="49" charset="0"/>
              </a:rPr>
              <a:t>U</a:t>
            </a:r>
            <a:r>
              <a:rPr lang="zh-CN" altLang="zh-CN" sz="2000" dirty="0">
                <a:solidFill>
                  <a:srgbClr val="0000FF"/>
                </a:solidFill>
                <a:latin typeface="Consolas" pitchFamily="49" charset="0"/>
                <a:ea typeface="仿宋" pitchFamily="49" charset="-122"/>
                <a:cs typeface="Consolas" pitchFamily="49" charset="0"/>
              </a:rPr>
              <a:t>中。</a:t>
            </a:r>
          </a:p>
          <a:p>
            <a:pPr algn="l">
              <a:lnSpc>
                <a:spcPts val="31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② 考察当前</a:t>
            </a:r>
            <a:r>
              <a:rPr lang="en-US" altLang="zh-CN" sz="2000" dirty="0">
                <a:solidFill>
                  <a:srgbClr val="0000FF"/>
                </a:solidFill>
                <a:latin typeface="Consolas" pitchFamily="49" charset="0"/>
                <a:ea typeface="仿宋" pitchFamily="49" charset="-122"/>
                <a:cs typeface="Consolas" pitchFamily="49" charset="0"/>
              </a:rPr>
              <a:t>V-U</a:t>
            </a:r>
            <a:r>
              <a:rPr lang="zh-CN" altLang="zh-CN" sz="2000" dirty="0">
                <a:solidFill>
                  <a:srgbClr val="0000FF"/>
                </a:solidFill>
                <a:latin typeface="Consolas" pitchFamily="49" charset="0"/>
                <a:ea typeface="仿宋" pitchFamily="49" charset="-122"/>
                <a:cs typeface="Consolas" pitchFamily="49" charset="0"/>
              </a:rPr>
              <a:t>中的所有顶点</a:t>
            </a:r>
            <a:r>
              <a:rPr lang="en-US" altLang="zh-CN" sz="2000" i="1" dirty="0">
                <a:solidFill>
                  <a:srgbClr val="FF0000"/>
                </a:solidFill>
                <a:latin typeface="Consolas" pitchFamily="49" charset="0"/>
                <a:ea typeface="仿宋" pitchFamily="49" charset="-122"/>
                <a:cs typeface="Consolas" pitchFamily="49" charset="0"/>
              </a:rPr>
              <a:t>j</a:t>
            </a:r>
            <a:r>
              <a:rPr lang="zh-CN" altLang="zh-CN" sz="2000" dirty="0">
                <a:solidFill>
                  <a:srgbClr val="0000FF"/>
                </a:solidFill>
                <a:latin typeface="Consolas" pitchFamily="49" charset="0"/>
                <a:ea typeface="仿宋" pitchFamily="49" charset="-122"/>
                <a:cs typeface="Consolas" pitchFamily="49" charset="0"/>
              </a:rPr>
              <a:t>，修改候选边：若</a:t>
            </a:r>
            <a:r>
              <a:rPr lang="en-US" altLang="zh-CN" sz="2000" dirty="0">
                <a:solidFill>
                  <a:srgbClr val="FF0000"/>
                </a:solidFill>
                <a:latin typeface="Consolas" pitchFamily="49" charset="0"/>
                <a:ea typeface="仿宋" pitchFamily="49" charset="-122"/>
                <a:cs typeface="Consolas" pitchFamily="49" charset="0"/>
              </a:rPr>
              <a:t>(</a:t>
            </a:r>
            <a:r>
              <a:rPr lang="en-US" altLang="zh-CN" sz="2000" i="1" dirty="0">
                <a:solidFill>
                  <a:srgbClr val="FF0000"/>
                </a:solidFill>
                <a:latin typeface="Consolas" pitchFamily="49" charset="0"/>
                <a:ea typeface="仿宋" pitchFamily="49" charset="-122"/>
                <a:cs typeface="Consolas" pitchFamily="49" charset="0"/>
              </a:rPr>
              <a:t>k</a:t>
            </a:r>
            <a:r>
              <a:rPr lang="zh-CN" altLang="zh-CN" sz="2000" dirty="0">
                <a:solidFill>
                  <a:srgbClr val="FF0000"/>
                </a:solidFill>
                <a:latin typeface="Consolas" pitchFamily="49" charset="0"/>
                <a:ea typeface="仿宋" pitchFamily="49" charset="-122"/>
                <a:cs typeface="Consolas" pitchFamily="49" charset="0"/>
              </a:rPr>
              <a:t>，</a:t>
            </a:r>
            <a:r>
              <a:rPr lang="en-US" altLang="zh-CN" sz="2000" i="1" dirty="0">
                <a:solidFill>
                  <a:srgbClr val="FF0000"/>
                </a:solidFill>
                <a:latin typeface="Consolas" pitchFamily="49" charset="0"/>
                <a:ea typeface="仿宋" pitchFamily="49" charset="-122"/>
                <a:cs typeface="Consolas" pitchFamily="49" charset="0"/>
              </a:rPr>
              <a:t>j</a:t>
            </a:r>
            <a:r>
              <a:rPr lang="en-US" altLang="zh-CN" sz="2000" dirty="0">
                <a:solidFill>
                  <a:srgbClr val="FF0000"/>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的权值小于原来和顶点</a:t>
            </a:r>
            <a:r>
              <a:rPr lang="en-US" altLang="zh-CN" sz="2000" i="1" dirty="0">
                <a:solidFill>
                  <a:srgbClr val="0000FF"/>
                </a:solidFill>
                <a:latin typeface="Consolas" pitchFamily="49" charset="0"/>
                <a:ea typeface="仿宋" pitchFamily="49" charset="-122"/>
                <a:cs typeface="Consolas" pitchFamily="49" charset="0"/>
              </a:rPr>
              <a:t>j</a:t>
            </a:r>
            <a:r>
              <a:rPr lang="zh-CN" altLang="zh-CN" sz="2000" dirty="0">
                <a:solidFill>
                  <a:srgbClr val="0000FF"/>
                </a:solidFill>
                <a:latin typeface="Consolas" pitchFamily="49" charset="0"/>
                <a:ea typeface="仿宋" pitchFamily="49" charset="-122"/>
                <a:cs typeface="Consolas" pitchFamily="49" charset="0"/>
              </a:rPr>
              <a:t>关联的候选边，则用</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k</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j</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取代后者作为候选边。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260648"/>
            <a:ext cx="1285884"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rPr>
              <a:t>迭代思路</a:t>
            </a:r>
          </a:p>
        </p:txBody>
      </p:sp>
      <p:sp>
        <p:nvSpPr>
          <p:cNvPr id="6" name="椭圆 5"/>
          <p:cNvSpPr/>
          <p:nvPr/>
        </p:nvSpPr>
        <p:spPr>
          <a:xfrm>
            <a:off x="1983132" y="746772"/>
            <a:ext cx="1071570" cy="1357322"/>
          </a:xfrm>
          <a:prstGeom prst="ellipse">
            <a:avLst/>
          </a:prstGeom>
          <a:ln w="19050">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p>
        </p:txBody>
      </p:sp>
      <p:sp>
        <p:nvSpPr>
          <p:cNvPr id="7" name="TextBox 6"/>
          <p:cNvSpPr txBox="1"/>
          <p:nvPr/>
        </p:nvSpPr>
        <p:spPr>
          <a:xfrm>
            <a:off x="2340322" y="1246838"/>
            <a:ext cx="357190"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v</a:t>
            </a:r>
            <a:endParaRPr lang="zh-CN" altLang="en-US" sz="180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2340322" y="234564"/>
            <a:ext cx="428628"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U</a:t>
            </a:r>
            <a:endParaRPr lang="zh-CN" altLang="en-US" sz="1800">
              <a:solidFill>
                <a:srgbClr val="0000FF"/>
              </a:solidFill>
              <a:latin typeface="Consolas" pitchFamily="49" charset="0"/>
              <a:ea typeface="仿宋" pitchFamily="49" charset="-122"/>
              <a:cs typeface="Consolas" pitchFamily="49" charset="0"/>
            </a:endParaRPr>
          </a:p>
        </p:txBody>
      </p:sp>
      <p:sp>
        <p:nvSpPr>
          <p:cNvPr id="9" name="椭圆 8"/>
          <p:cNvSpPr/>
          <p:nvPr/>
        </p:nvSpPr>
        <p:spPr>
          <a:xfrm>
            <a:off x="5697908" y="616038"/>
            <a:ext cx="1357322" cy="1630932"/>
          </a:xfrm>
          <a:prstGeom prst="ellipse">
            <a:avLst/>
          </a:prstGeom>
          <a:ln w="19050">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p>
        </p:txBody>
      </p:sp>
      <p:sp>
        <p:nvSpPr>
          <p:cNvPr id="10" name="TextBox 9"/>
          <p:cNvSpPr txBox="1"/>
          <p:nvPr/>
        </p:nvSpPr>
        <p:spPr>
          <a:xfrm>
            <a:off x="6055098" y="1100573"/>
            <a:ext cx="785818" cy="646331"/>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其他顶点</a:t>
            </a:r>
          </a:p>
        </p:txBody>
      </p:sp>
      <p:sp>
        <p:nvSpPr>
          <p:cNvPr id="11" name="TextBox 10"/>
          <p:cNvSpPr txBox="1"/>
          <p:nvPr/>
        </p:nvSpPr>
        <p:spPr>
          <a:xfrm>
            <a:off x="6055098" y="103830"/>
            <a:ext cx="714380"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V-U</a:t>
            </a:r>
            <a:endParaRPr lang="zh-CN" altLang="en-US" sz="1800">
              <a:solidFill>
                <a:srgbClr val="0000FF"/>
              </a:solidFill>
              <a:latin typeface="Consolas" pitchFamily="49" charset="0"/>
              <a:ea typeface="仿宋" pitchFamily="49" charset="-122"/>
              <a:cs typeface="Consolas" pitchFamily="49" charset="0"/>
            </a:endParaRPr>
          </a:p>
        </p:txBody>
      </p:sp>
      <p:sp>
        <p:nvSpPr>
          <p:cNvPr id="12" name="左箭头 11"/>
          <p:cNvSpPr/>
          <p:nvPr/>
        </p:nvSpPr>
        <p:spPr>
          <a:xfrm>
            <a:off x="3411892" y="1265474"/>
            <a:ext cx="1928826" cy="214314"/>
          </a:xfrm>
          <a:prstGeom prst="lef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p>
        </p:txBody>
      </p:sp>
      <p:sp>
        <p:nvSpPr>
          <p:cNvPr id="13" name="TextBox 12"/>
          <p:cNvSpPr txBox="1"/>
          <p:nvPr/>
        </p:nvSpPr>
        <p:spPr>
          <a:xfrm>
            <a:off x="3340454" y="1551226"/>
            <a:ext cx="2143140" cy="646331"/>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移动顶点</a:t>
            </a:r>
            <a:r>
              <a:rPr lang="en-US" altLang="zh-CN" sz="1800" i="1">
                <a:solidFill>
                  <a:srgbClr val="0000FF"/>
                </a:solidFill>
                <a:latin typeface="Consolas" pitchFamily="49" charset="0"/>
                <a:ea typeface="仿宋" pitchFamily="49" charset="-122"/>
                <a:cs typeface="Consolas" pitchFamily="49" charset="0"/>
              </a:rPr>
              <a:t>k</a:t>
            </a:r>
            <a:r>
              <a:rPr lang="zh-CN" altLang="en-US" sz="1800">
                <a:solidFill>
                  <a:srgbClr val="0000FF"/>
                </a:solidFill>
                <a:latin typeface="Consolas" pitchFamily="49" charset="0"/>
                <a:ea typeface="仿宋" pitchFamily="49" charset="-122"/>
                <a:cs typeface="Consolas" pitchFamily="49" charset="0"/>
              </a:rPr>
              <a:t>，直到</a:t>
            </a:r>
            <a:r>
              <a:rPr lang="en-US" altLang="zh-CN" sz="1800">
                <a:solidFill>
                  <a:srgbClr val="0000FF"/>
                </a:solidFill>
                <a:latin typeface="Consolas" pitchFamily="49" charset="0"/>
                <a:ea typeface="仿宋" pitchFamily="49" charset="-122"/>
                <a:cs typeface="Consolas" pitchFamily="49" charset="0"/>
              </a:rPr>
              <a:t>U=V</a:t>
            </a:r>
            <a:endParaRPr lang="zh-CN" altLang="en-US" sz="1800">
              <a:solidFill>
                <a:srgbClr val="0000FF"/>
              </a:solidFill>
              <a:latin typeface="Consolas" pitchFamily="49" charset="0"/>
              <a:ea typeface="仿宋" pitchFamily="49" charset="-122"/>
              <a:cs typeface="Consolas" pitchFamily="49" charset="0"/>
            </a:endParaRPr>
          </a:p>
        </p:txBody>
      </p:sp>
      <p:sp>
        <p:nvSpPr>
          <p:cNvPr id="14" name="TextBox 13"/>
          <p:cNvSpPr txBox="1"/>
          <p:nvPr/>
        </p:nvSpPr>
        <p:spPr>
          <a:xfrm>
            <a:off x="2195736" y="2413307"/>
            <a:ext cx="5066834" cy="961674"/>
          </a:xfrm>
          <a:prstGeom prst="rect">
            <a:avLst/>
          </a:prstGeom>
          <a:noFill/>
        </p:spPr>
        <p:txBody>
          <a:bodyPr wrap="square" rtlCol="0">
            <a:spAutoFit/>
          </a:bodyPr>
          <a:lstStyle/>
          <a:p>
            <a:pPr algn="l">
              <a:lnSpc>
                <a:spcPct val="150000"/>
              </a:lnSpc>
              <a:spcBef>
                <a:spcPts val="0"/>
              </a:spcBef>
            </a:pPr>
            <a:r>
              <a:rPr lang="zh-CN" altLang="en-US" sz="2000" dirty="0">
                <a:solidFill>
                  <a:srgbClr val="0000FF"/>
                </a:solidFill>
                <a:latin typeface="Consolas" pitchFamily="49" charset="0"/>
                <a:ea typeface="仿宋" pitchFamily="49" charset="-122"/>
                <a:cs typeface="Consolas" pitchFamily="49" charset="0"/>
              </a:rPr>
              <a:t>将</a:t>
            </a:r>
            <a:r>
              <a:rPr lang="en-US" altLang="zh-CN" sz="2000" dirty="0">
                <a:solidFill>
                  <a:srgbClr val="0000FF"/>
                </a:solidFill>
                <a:latin typeface="Consolas" pitchFamily="49" charset="0"/>
                <a:ea typeface="仿宋" pitchFamily="49" charset="-122"/>
                <a:cs typeface="Consolas" pitchFamily="49" charset="0"/>
              </a:rPr>
              <a:t>U</a:t>
            </a:r>
            <a:r>
              <a:rPr lang="zh-CN" altLang="en-US" sz="2000" dirty="0">
                <a:solidFill>
                  <a:srgbClr val="0000FF"/>
                </a:solidFill>
                <a:latin typeface="Consolas" pitchFamily="49" charset="0"/>
                <a:ea typeface="仿宋" pitchFamily="49" charset="-122"/>
                <a:cs typeface="Consolas" pitchFamily="49" charset="0"/>
              </a:rPr>
              <a:t>和</a:t>
            </a:r>
            <a:r>
              <a:rPr lang="en-US" altLang="zh-CN" sz="2000" dirty="0">
                <a:solidFill>
                  <a:srgbClr val="0000FF"/>
                </a:solidFill>
                <a:latin typeface="Consolas" pitchFamily="49" charset="0"/>
                <a:ea typeface="仿宋" pitchFamily="49" charset="-122"/>
                <a:cs typeface="Consolas" pitchFamily="49" charset="0"/>
              </a:rPr>
              <a:t>V-U</a:t>
            </a:r>
            <a:r>
              <a:rPr lang="zh-CN" altLang="en-US" sz="2000" dirty="0">
                <a:solidFill>
                  <a:srgbClr val="0000FF"/>
                </a:solidFill>
                <a:latin typeface="Consolas" pitchFamily="49" charset="0"/>
                <a:ea typeface="仿宋" pitchFamily="49" charset="-122"/>
                <a:cs typeface="Consolas" pitchFamily="49" charset="0"/>
              </a:rPr>
              <a:t>之间的所有边称为</a:t>
            </a:r>
            <a:r>
              <a:rPr lang="zh-CN" altLang="zh-CN" sz="2000" dirty="0">
                <a:solidFill>
                  <a:srgbClr val="FF0000"/>
                </a:solidFill>
                <a:latin typeface="Consolas" pitchFamily="49" charset="0"/>
                <a:ea typeface="仿宋" pitchFamily="49" charset="-122"/>
                <a:cs typeface="Consolas" pitchFamily="49" charset="0"/>
              </a:rPr>
              <a:t>割集</a:t>
            </a:r>
            <a:endParaRPr lang="en-US" altLang="zh-CN" sz="2000" dirty="0">
              <a:solidFill>
                <a:srgbClr val="FF0000"/>
              </a:solidFill>
              <a:latin typeface="Consolas" pitchFamily="49" charset="0"/>
              <a:ea typeface="仿宋" pitchFamily="49" charset="-122"/>
              <a:cs typeface="Consolas" pitchFamily="49" charset="0"/>
            </a:endParaRPr>
          </a:p>
          <a:p>
            <a:pPr algn="l">
              <a:lnSpc>
                <a:spcPct val="150000"/>
              </a:lnSpc>
              <a:spcBef>
                <a:spcPts val="0"/>
              </a:spcBef>
            </a:pPr>
            <a:r>
              <a:rPr lang="zh-CN" altLang="en-US" sz="2000" dirty="0">
                <a:solidFill>
                  <a:srgbClr val="0000FF"/>
                </a:solidFill>
                <a:latin typeface="Consolas" pitchFamily="49" charset="0"/>
                <a:ea typeface="仿宋" pitchFamily="49" charset="-122"/>
                <a:cs typeface="Consolas" pitchFamily="49" charset="0"/>
              </a:rPr>
              <a:t>移动的顶点</a:t>
            </a:r>
            <a:r>
              <a:rPr lang="en-US" altLang="zh-CN" sz="2000" i="1" dirty="0">
                <a:solidFill>
                  <a:srgbClr val="009900"/>
                </a:solidFill>
                <a:latin typeface="Consolas" pitchFamily="49" charset="0"/>
                <a:ea typeface="仿宋" pitchFamily="49" charset="-122"/>
                <a:cs typeface="Consolas" pitchFamily="49" charset="0"/>
              </a:rPr>
              <a:t>k</a:t>
            </a:r>
            <a:r>
              <a:rPr lang="zh-CN" altLang="en-US" sz="2000" dirty="0">
                <a:solidFill>
                  <a:srgbClr val="0000FF"/>
                </a:solidFill>
                <a:latin typeface="Consolas" pitchFamily="49" charset="0"/>
                <a:ea typeface="仿宋" pitchFamily="49" charset="-122"/>
                <a:cs typeface="Consolas" pitchFamily="49" charset="0"/>
              </a:rPr>
              <a:t>是</a:t>
            </a:r>
            <a:r>
              <a:rPr lang="zh-CN" altLang="zh-CN" sz="2000" dirty="0">
                <a:solidFill>
                  <a:srgbClr val="FF0000"/>
                </a:solidFill>
                <a:latin typeface="Consolas" pitchFamily="49" charset="0"/>
                <a:ea typeface="仿宋" pitchFamily="49" charset="-122"/>
                <a:cs typeface="Consolas" pitchFamily="49" charset="0"/>
              </a:rPr>
              <a:t>割集</a:t>
            </a:r>
            <a:r>
              <a:rPr lang="zh-CN" altLang="en-US" sz="2000" dirty="0">
                <a:solidFill>
                  <a:srgbClr val="0000FF"/>
                </a:solidFill>
                <a:latin typeface="Consolas" pitchFamily="49" charset="0"/>
                <a:ea typeface="仿宋" pitchFamily="49" charset="-122"/>
                <a:cs typeface="Consolas" pitchFamily="49" charset="0"/>
              </a:rPr>
              <a:t>中的最小边（</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9900"/>
                </a:solidFill>
                <a:latin typeface="Consolas" pitchFamily="49" charset="0"/>
                <a:ea typeface="仿宋" pitchFamily="49" charset="-122"/>
                <a:cs typeface="Consolas" pitchFamily="49" charset="0"/>
              </a:rPr>
              <a:t>k</a:t>
            </a:r>
            <a:r>
              <a:rPr lang="zh-CN" altLang="en-US" sz="2000" dirty="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385585" y="4127039"/>
            <a:ext cx="3286148" cy="2214578"/>
            <a:chOff x="2163526" y="714356"/>
            <a:chExt cx="3286148" cy="2214578"/>
          </a:xfrm>
        </p:grpSpPr>
        <p:sp>
          <p:nvSpPr>
            <p:cNvPr id="5" name="椭圆 4"/>
            <p:cNvSpPr/>
            <p:nvPr/>
          </p:nvSpPr>
          <p:spPr>
            <a:xfrm>
              <a:off x="3020782" y="714356"/>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l"/>
              <a:r>
                <a:rPr lang="en-US" altLang="zh-CN" sz="1800" dirty="0">
                  <a:solidFill>
                    <a:srgbClr val="0000FF"/>
                  </a:solidFill>
                  <a:latin typeface="Consolas" pitchFamily="49" charset="0"/>
                  <a:cs typeface="Consolas" pitchFamily="49" charset="0"/>
                </a:rPr>
                <a:t>0</a:t>
              </a:r>
              <a:endParaRPr lang="zh-CN" altLang="en-US" sz="1800" dirty="0">
                <a:solidFill>
                  <a:srgbClr val="0000FF"/>
                </a:solidFill>
                <a:latin typeface="Consolas" pitchFamily="49" charset="0"/>
                <a:cs typeface="Consolas" pitchFamily="49" charset="0"/>
              </a:endParaRPr>
            </a:p>
          </p:txBody>
        </p:sp>
        <p:sp>
          <p:nvSpPr>
            <p:cNvPr id="6" name="椭圆 5"/>
            <p:cNvSpPr/>
            <p:nvPr/>
          </p:nvSpPr>
          <p:spPr>
            <a:xfrm>
              <a:off x="2163526" y="164305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dirty="0">
                  <a:solidFill>
                    <a:srgbClr val="0000FF"/>
                  </a:solidFill>
                  <a:latin typeface="Consolas" pitchFamily="49" charset="0"/>
                  <a:cs typeface="Consolas" pitchFamily="49" charset="0"/>
                </a:rPr>
                <a:t>1</a:t>
              </a:r>
              <a:endParaRPr lang="zh-CN" altLang="en-US" sz="1800" dirty="0">
                <a:solidFill>
                  <a:srgbClr val="0000FF"/>
                </a:solidFill>
                <a:latin typeface="Consolas" pitchFamily="49" charset="0"/>
                <a:cs typeface="Consolas" pitchFamily="49" charset="0"/>
              </a:endParaRPr>
            </a:p>
          </p:txBody>
        </p:sp>
        <p:sp>
          <p:nvSpPr>
            <p:cNvPr id="7" name="椭圆 6"/>
            <p:cNvSpPr/>
            <p:nvPr/>
          </p:nvSpPr>
          <p:spPr>
            <a:xfrm>
              <a:off x="3020782" y="2500306"/>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dirty="0">
                  <a:solidFill>
                    <a:srgbClr val="0000FF"/>
                  </a:solidFill>
                  <a:latin typeface="Consolas" pitchFamily="49" charset="0"/>
                  <a:cs typeface="Consolas" pitchFamily="49" charset="0"/>
                </a:rPr>
                <a:t>2</a:t>
              </a:r>
              <a:endParaRPr lang="zh-CN" altLang="en-US" sz="1800" dirty="0">
                <a:solidFill>
                  <a:srgbClr val="0000FF"/>
                </a:solidFill>
                <a:latin typeface="Consolas" pitchFamily="49" charset="0"/>
                <a:cs typeface="Consolas" pitchFamily="49" charset="0"/>
              </a:endParaRPr>
            </a:p>
          </p:txBody>
        </p:sp>
        <p:sp>
          <p:nvSpPr>
            <p:cNvPr id="8" name="椭圆 7"/>
            <p:cNvSpPr/>
            <p:nvPr/>
          </p:nvSpPr>
          <p:spPr>
            <a:xfrm>
              <a:off x="5021046" y="164305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dirty="0">
                  <a:solidFill>
                    <a:srgbClr val="0000FF"/>
                  </a:solidFill>
                  <a:latin typeface="Consolas" pitchFamily="49" charset="0"/>
                  <a:cs typeface="Consolas" pitchFamily="49" charset="0"/>
                </a:rPr>
                <a:t>4</a:t>
              </a:r>
              <a:endParaRPr lang="zh-CN" altLang="en-US" sz="1800" dirty="0">
                <a:solidFill>
                  <a:srgbClr val="0000FF"/>
                </a:solidFill>
                <a:latin typeface="Consolas" pitchFamily="49" charset="0"/>
                <a:cs typeface="Consolas" pitchFamily="49" charset="0"/>
              </a:endParaRPr>
            </a:p>
          </p:txBody>
        </p:sp>
        <p:sp>
          <p:nvSpPr>
            <p:cNvPr id="9" name="椭圆 8"/>
            <p:cNvSpPr/>
            <p:nvPr/>
          </p:nvSpPr>
          <p:spPr>
            <a:xfrm>
              <a:off x="3949476" y="164305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dirty="0">
                  <a:solidFill>
                    <a:srgbClr val="0000FF"/>
                  </a:solidFill>
                  <a:latin typeface="Consolas" pitchFamily="49" charset="0"/>
                  <a:cs typeface="Consolas" pitchFamily="49" charset="0"/>
                </a:rPr>
                <a:t>3</a:t>
              </a:r>
              <a:endParaRPr lang="zh-CN" altLang="en-US" sz="1800" dirty="0">
                <a:solidFill>
                  <a:srgbClr val="0000FF"/>
                </a:solidFill>
                <a:latin typeface="Consolas" pitchFamily="49" charset="0"/>
                <a:cs typeface="Consolas" pitchFamily="49" charset="0"/>
              </a:endParaRPr>
            </a:p>
          </p:txBody>
        </p:sp>
        <p:cxnSp>
          <p:nvCxnSpPr>
            <p:cNvPr id="10" name="直接连接符 9"/>
            <p:cNvCxnSpPr>
              <a:stCxn id="6" idx="5"/>
              <a:endCxn id="7" idx="1"/>
            </p:cNvCxnSpPr>
            <p:nvPr/>
          </p:nvCxnSpPr>
          <p:spPr>
            <a:xfrm rot="16200000" flipH="1">
              <a:off x="2529383" y="2008907"/>
              <a:ext cx="554170"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5" idx="4"/>
              <a:endCxn id="7" idx="0"/>
            </p:cNvCxnSpPr>
            <p:nvPr/>
          </p:nvCxnSpPr>
          <p:spPr>
            <a:xfrm rot="5400000">
              <a:off x="2556435" y="1821645"/>
              <a:ext cx="135732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5" idx="5"/>
              <a:endCxn id="9" idx="1"/>
            </p:cNvCxnSpPr>
            <p:nvPr/>
          </p:nvCxnSpPr>
          <p:spPr>
            <a:xfrm rot="16200000" flipH="1">
              <a:off x="3386639" y="1080213"/>
              <a:ext cx="625608"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9" idx="3"/>
              <a:endCxn id="7" idx="7"/>
            </p:cNvCxnSpPr>
            <p:nvPr/>
          </p:nvCxnSpPr>
          <p:spPr>
            <a:xfrm rot="5400000">
              <a:off x="3422358" y="1973188"/>
              <a:ext cx="554170"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9" idx="6"/>
              <a:endCxn id="8" idx="2"/>
            </p:cNvCxnSpPr>
            <p:nvPr/>
          </p:nvCxnSpPr>
          <p:spPr>
            <a:xfrm>
              <a:off x="4378104" y="1857364"/>
              <a:ext cx="64294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5" idx="6"/>
              <a:endCxn id="8" idx="1"/>
            </p:cNvCxnSpPr>
            <p:nvPr/>
          </p:nvCxnSpPr>
          <p:spPr>
            <a:xfrm>
              <a:off x="3449410" y="928670"/>
              <a:ext cx="1634407" cy="777151"/>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7" idx="6"/>
              <a:endCxn id="8" idx="3"/>
            </p:cNvCxnSpPr>
            <p:nvPr/>
          </p:nvCxnSpPr>
          <p:spPr>
            <a:xfrm flipV="1">
              <a:off x="3449410" y="2008907"/>
              <a:ext cx="1634407" cy="705713"/>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520716" y="1130842"/>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sp>
          <p:nvSpPr>
            <p:cNvPr id="18" name="TextBox 17"/>
            <p:cNvSpPr txBox="1"/>
            <p:nvPr/>
          </p:nvSpPr>
          <p:spPr>
            <a:xfrm>
              <a:off x="2428860" y="2143116"/>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2</a:t>
              </a:r>
              <a:endParaRPr lang="zh-CN" altLang="en-US" sz="1800">
                <a:solidFill>
                  <a:srgbClr val="FF00FF"/>
                </a:solidFill>
                <a:latin typeface="Consolas" pitchFamily="49" charset="0"/>
                <a:cs typeface="Consolas" pitchFamily="49" charset="0"/>
              </a:endParaRPr>
            </a:p>
          </p:txBody>
        </p:sp>
        <p:sp>
          <p:nvSpPr>
            <p:cNvPr id="19" name="TextBox 18"/>
            <p:cNvSpPr txBox="1"/>
            <p:nvPr/>
          </p:nvSpPr>
          <p:spPr>
            <a:xfrm>
              <a:off x="2949344" y="1773784"/>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3</a:t>
              </a:r>
              <a:endParaRPr lang="zh-CN" altLang="en-US" sz="1800">
                <a:solidFill>
                  <a:srgbClr val="FF00FF"/>
                </a:solidFill>
                <a:latin typeface="Consolas" pitchFamily="49" charset="0"/>
                <a:cs typeface="Consolas" pitchFamily="49" charset="0"/>
              </a:endParaRPr>
            </a:p>
          </p:txBody>
        </p:sp>
        <p:sp>
          <p:nvSpPr>
            <p:cNvPr id="20" name="TextBox 19"/>
            <p:cNvSpPr txBox="1"/>
            <p:nvPr/>
          </p:nvSpPr>
          <p:spPr>
            <a:xfrm>
              <a:off x="3449410" y="1988098"/>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5</a:t>
              </a:r>
              <a:endParaRPr lang="zh-CN" altLang="en-US" sz="1800">
                <a:solidFill>
                  <a:srgbClr val="FF00FF"/>
                </a:solidFill>
                <a:latin typeface="Consolas" pitchFamily="49" charset="0"/>
                <a:cs typeface="Consolas" pitchFamily="49" charset="0"/>
              </a:endParaRPr>
            </a:p>
          </p:txBody>
        </p:sp>
        <p:sp>
          <p:nvSpPr>
            <p:cNvPr id="21" name="TextBox 20"/>
            <p:cNvSpPr txBox="1"/>
            <p:nvPr/>
          </p:nvSpPr>
          <p:spPr>
            <a:xfrm>
              <a:off x="3495539" y="1345052"/>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4</a:t>
              </a:r>
              <a:endParaRPr lang="zh-CN" altLang="en-US" sz="1800">
                <a:solidFill>
                  <a:srgbClr val="FF00FF"/>
                </a:solidFill>
                <a:latin typeface="Consolas" pitchFamily="49" charset="0"/>
                <a:cs typeface="Consolas" pitchFamily="49" charset="0"/>
              </a:endParaRPr>
            </a:p>
          </p:txBody>
        </p:sp>
        <p:sp>
          <p:nvSpPr>
            <p:cNvPr id="22" name="TextBox 21"/>
            <p:cNvSpPr txBox="1"/>
            <p:nvPr/>
          </p:nvSpPr>
          <p:spPr>
            <a:xfrm>
              <a:off x="4449542" y="1500174"/>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6</a:t>
              </a:r>
              <a:endParaRPr lang="zh-CN" altLang="en-US" sz="1800">
                <a:solidFill>
                  <a:srgbClr val="FF00FF"/>
                </a:solidFill>
                <a:latin typeface="Consolas" pitchFamily="49" charset="0"/>
                <a:cs typeface="Consolas" pitchFamily="49" charset="0"/>
              </a:endParaRPr>
            </a:p>
          </p:txBody>
        </p:sp>
        <p:sp>
          <p:nvSpPr>
            <p:cNvPr id="23" name="TextBox 22"/>
            <p:cNvSpPr txBox="1"/>
            <p:nvPr/>
          </p:nvSpPr>
          <p:spPr>
            <a:xfrm>
              <a:off x="4235228" y="2345288"/>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8</a:t>
              </a:r>
              <a:endParaRPr lang="zh-CN" altLang="en-US" sz="1800">
                <a:solidFill>
                  <a:srgbClr val="FF00FF"/>
                </a:solidFill>
                <a:latin typeface="Consolas" pitchFamily="49" charset="0"/>
                <a:cs typeface="Consolas" pitchFamily="49" charset="0"/>
              </a:endParaRPr>
            </a:p>
          </p:txBody>
        </p:sp>
        <p:sp>
          <p:nvSpPr>
            <p:cNvPr id="24" name="TextBox 23"/>
            <p:cNvSpPr txBox="1"/>
            <p:nvPr/>
          </p:nvSpPr>
          <p:spPr>
            <a:xfrm>
              <a:off x="3857620" y="857232"/>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7</a:t>
              </a:r>
              <a:endParaRPr lang="zh-CN" altLang="en-US" sz="1800">
                <a:solidFill>
                  <a:srgbClr val="FF00FF"/>
                </a:solidFill>
                <a:latin typeface="Consolas" pitchFamily="49" charset="0"/>
                <a:cs typeface="Consolas" pitchFamily="49" charset="0"/>
              </a:endParaRPr>
            </a:p>
          </p:txBody>
        </p:sp>
        <p:cxnSp>
          <p:nvCxnSpPr>
            <p:cNvPr id="25" name="直接连接符 24"/>
            <p:cNvCxnSpPr/>
            <p:nvPr/>
          </p:nvCxnSpPr>
          <p:spPr>
            <a:xfrm rot="5400000">
              <a:off x="2474973" y="1078470"/>
              <a:ext cx="625608"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5259865" y="3795860"/>
            <a:ext cx="3587931" cy="2863665"/>
            <a:chOff x="2037806" y="383177"/>
            <a:chExt cx="3587931" cy="2863665"/>
          </a:xfrm>
        </p:grpSpPr>
        <p:sp>
          <p:nvSpPr>
            <p:cNvPr id="27" name="TextBox 26"/>
            <p:cNvSpPr txBox="1"/>
            <p:nvPr/>
          </p:nvSpPr>
          <p:spPr>
            <a:xfrm>
              <a:off x="2377840" y="457122"/>
              <a:ext cx="357190" cy="317908"/>
            </a:xfrm>
            <a:prstGeom prst="rect">
              <a:avLst/>
            </a:prstGeom>
            <a:noFill/>
          </p:spPr>
          <p:txBody>
            <a:bodyPr wrap="square" rtlCol="0">
              <a:spAutoFit/>
            </a:bodyPr>
            <a:lstStyle/>
            <a:p>
              <a:pPr algn="l"/>
              <a:r>
                <a:rPr lang="en-US" altLang="zh-CN" sz="1800">
                  <a:solidFill>
                    <a:srgbClr val="0000FF"/>
                  </a:solidFill>
                  <a:latin typeface="Consolas" pitchFamily="49" charset="0"/>
                  <a:cs typeface="Consolas" pitchFamily="49" charset="0"/>
                </a:rPr>
                <a:t>U</a:t>
              </a:r>
              <a:endParaRPr lang="zh-CN" altLang="en-US" sz="1800">
                <a:solidFill>
                  <a:srgbClr val="0000FF"/>
                </a:solidFill>
                <a:latin typeface="Consolas" pitchFamily="49" charset="0"/>
                <a:cs typeface="Consolas" pitchFamily="49" charset="0"/>
              </a:endParaRPr>
            </a:p>
          </p:txBody>
        </p:sp>
        <p:sp>
          <p:nvSpPr>
            <p:cNvPr id="28" name="TextBox 27"/>
            <p:cNvSpPr txBox="1"/>
            <p:nvPr/>
          </p:nvSpPr>
          <p:spPr>
            <a:xfrm>
              <a:off x="2214546" y="2928934"/>
              <a:ext cx="642942" cy="317908"/>
            </a:xfrm>
            <a:prstGeom prst="rect">
              <a:avLst/>
            </a:prstGeom>
            <a:noFill/>
          </p:spPr>
          <p:txBody>
            <a:bodyPr wrap="square" rtlCol="0">
              <a:spAutoFit/>
            </a:bodyPr>
            <a:lstStyle/>
            <a:p>
              <a:pPr algn="l"/>
              <a:r>
                <a:rPr lang="en-US" altLang="zh-CN" sz="1800" dirty="0">
                  <a:solidFill>
                    <a:srgbClr val="0000FF"/>
                  </a:solidFill>
                  <a:latin typeface="Consolas" pitchFamily="49" charset="0"/>
                  <a:cs typeface="Consolas" pitchFamily="49" charset="0"/>
                </a:rPr>
                <a:t>V-U</a:t>
              </a:r>
              <a:endParaRPr lang="zh-CN" altLang="en-US" sz="1800" dirty="0">
                <a:solidFill>
                  <a:srgbClr val="0000FF"/>
                </a:solidFill>
                <a:latin typeface="Consolas" pitchFamily="49" charset="0"/>
                <a:cs typeface="Consolas" pitchFamily="49" charset="0"/>
              </a:endParaRPr>
            </a:p>
          </p:txBody>
        </p:sp>
        <p:sp>
          <p:nvSpPr>
            <p:cNvPr id="29" name="任意多边形 28"/>
            <p:cNvSpPr/>
            <p:nvPr/>
          </p:nvSpPr>
          <p:spPr>
            <a:xfrm>
              <a:off x="2037806" y="383177"/>
              <a:ext cx="1765662" cy="1928949"/>
            </a:xfrm>
            <a:custGeom>
              <a:avLst/>
              <a:gdLst>
                <a:gd name="connsiteX0" fmla="*/ 862148 w 1765662"/>
                <a:gd name="connsiteY0" fmla="*/ 230777 h 1928949"/>
                <a:gd name="connsiteX1" fmla="*/ 130628 w 1765662"/>
                <a:gd name="connsiteY1" fmla="*/ 975360 h 1928949"/>
                <a:gd name="connsiteX2" fmla="*/ 104503 w 1765662"/>
                <a:gd name="connsiteY2" fmla="*/ 1824446 h 1928949"/>
                <a:gd name="connsiteX3" fmla="*/ 757645 w 1765662"/>
                <a:gd name="connsiteY3" fmla="*/ 1602377 h 1928949"/>
                <a:gd name="connsiteX4" fmla="*/ 1685108 w 1765662"/>
                <a:gd name="connsiteY4" fmla="*/ 583474 h 1928949"/>
                <a:gd name="connsiteX5" fmla="*/ 1240971 w 1765662"/>
                <a:gd name="connsiteY5" fmla="*/ 60960 h 1928949"/>
                <a:gd name="connsiteX6" fmla="*/ 862148 w 1765662"/>
                <a:gd name="connsiteY6" fmla="*/ 230777 h 192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5662" h="1928949">
                  <a:moveTo>
                    <a:pt x="862148" y="230777"/>
                  </a:moveTo>
                  <a:cubicBezTo>
                    <a:pt x="677091" y="383177"/>
                    <a:pt x="256902" y="709749"/>
                    <a:pt x="130628" y="975360"/>
                  </a:cubicBezTo>
                  <a:cubicBezTo>
                    <a:pt x="4354" y="1240971"/>
                    <a:pt x="0" y="1719943"/>
                    <a:pt x="104503" y="1824446"/>
                  </a:cubicBezTo>
                  <a:cubicBezTo>
                    <a:pt x="209006" y="1928949"/>
                    <a:pt x="494211" y="1809206"/>
                    <a:pt x="757645" y="1602377"/>
                  </a:cubicBezTo>
                  <a:cubicBezTo>
                    <a:pt x="1021079" y="1395548"/>
                    <a:pt x="1604554" y="840377"/>
                    <a:pt x="1685108" y="583474"/>
                  </a:cubicBezTo>
                  <a:cubicBezTo>
                    <a:pt x="1765662" y="326571"/>
                    <a:pt x="1378131" y="121920"/>
                    <a:pt x="1240971" y="60960"/>
                  </a:cubicBezTo>
                  <a:cubicBezTo>
                    <a:pt x="1103811" y="0"/>
                    <a:pt x="1047205" y="78377"/>
                    <a:pt x="862148" y="230777"/>
                  </a:cubicBezTo>
                  <a:close/>
                </a:path>
              </a:pathLst>
            </a:custGeom>
            <a:solidFill>
              <a:schemeClr val="accent1">
                <a:alpha val="23000"/>
              </a:schemeClr>
            </a:solidFill>
            <a:ln>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800"/>
            </a:p>
          </p:txBody>
        </p:sp>
        <p:sp>
          <p:nvSpPr>
            <p:cNvPr id="30" name="任意多边形 29"/>
            <p:cNvSpPr/>
            <p:nvPr/>
          </p:nvSpPr>
          <p:spPr>
            <a:xfrm>
              <a:off x="2695303" y="1143000"/>
              <a:ext cx="2930434" cy="2050868"/>
            </a:xfrm>
            <a:custGeom>
              <a:avLst/>
              <a:gdLst>
                <a:gd name="connsiteX0" fmla="*/ 335280 w 2930434"/>
                <a:gd name="connsiteY0" fmla="*/ 1952897 h 2050868"/>
                <a:gd name="connsiteX1" fmla="*/ 870857 w 2930434"/>
                <a:gd name="connsiteY1" fmla="*/ 1939834 h 2050868"/>
                <a:gd name="connsiteX2" fmla="*/ 2555966 w 2930434"/>
                <a:gd name="connsiteY2" fmla="*/ 1286691 h 2050868"/>
                <a:gd name="connsiteX3" fmla="*/ 2895600 w 2930434"/>
                <a:gd name="connsiteY3" fmla="*/ 581297 h 2050868"/>
                <a:gd name="connsiteX4" fmla="*/ 2346960 w 2930434"/>
                <a:gd name="connsiteY4" fmla="*/ 137160 h 2050868"/>
                <a:gd name="connsiteX5" fmla="*/ 1785257 w 2930434"/>
                <a:gd name="connsiteY5" fmla="*/ 71846 h 2050868"/>
                <a:gd name="connsiteX6" fmla="*/ 1053737 w 2930434"/>
                <a:gd name="connsiteY6" fmla="*/ 568234 h 2050868"/>
                <a:gd name="connsiteX7" fmla="*/ 243840 w 2930434"/>
                <a:gd name="connsiteY7" fmla="*/ 1208314 h 2050868"/>
                <a:gd name="connsiteX8" fmla="*/ 21771 w 2930434"/>
                <a:gd name="connsiteY8" fmla="*/ 1665514 h 2050868"/>
                <a:gd name="connsiteX9" fmla="*/ 335280 w 2930434"/>
                <a:gd name="connsiteY9" fmla="*/ 1952897 h 205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30434" h="2050868">
                  <a:moveTo>
                    <a:pt x="335280" y="1952897"/>
                  </a:moveTo>
                  <a:cubicBezTo>
                    <a:pt x="476794" y="1998617"/>
                    <a:pt x="500743" y="2050868"/>
                    <a:pt x="870857" y="1939834"/>
                  </a:cubicBezTo>
                  <a:cubicBezTo>
                    <a:pt x="1240971" y="1828800"/>
                    <a:pt x="2218509" y="1513114"/>
                    <a:pt x="2555966" y="1286691"/>
                  </a:cubicBezTo>
                  <a:cubicBezTo>
                    <a:pt x="2893423" y="1060268"/>
                    <a:pt x="2930434" y="772885"/>
                    <a:pt x="2895600" y="581297"/>
                  </a:cubicBezTo>
                  <a:cubicBezTo>
                    <a:pt x="2860766" y="389709"/>
                    <a:pt x="2532017" y="222068"/>
                    <a:pt x="2346960" y="137160"/>
                  </a:cubicBezTo>
                  <a:cubicBezTo>
                    <a:pt x="2161903" y="52252"/>
                    <a:pt x="2000794" y="0"/>
                    <a:pt x="1785257" y="71846"/>
                  </a:cubicBezTo>
                  <a:cubicBezTo>
                    <a:pt x="1569720" y="143692"/>
                    <a:pt x="1310640" y="378823"/>
                    <a:pt x="1053737" y="568234"/>
                  </a:cubicBezTo>
                  <a:cubicBezTo>
                    <a:pt x="796834" y="757645"/>
                    <a:pt x="415834" y="1025434"/>
                    <a:pt x="243840" y="1208314"/>
                  </a:cubicBezTo>
                  <a:cubicBezTo>
                    <a:pt x="71846" y="1391194"/>
                    <a:pt x="0" y="1541417"/>
                    <a:pt x="21771" y="1665514"/>
                  </a:cubicBezTo>
                  <a:cubicBezTo>
                    <a:pt x="43542" y="1789611"/>
                    <a:pt x="193766" y="1907177"/>
                    <a:pt x="335280" y="1952897"/>
                  </a:cubicBezTo>
                  <a:close/>
                </a:path>
              </a:pathLst>
            </a:custGeom>
            <a:solidFill>
              <a:schemeClr val="accent1">
                <a:alpha val="26000"/>
              </a:schemeClr>
            </a:solidFill>
            <a:ln>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800"/>
            </a:p>
          </p:txBody>
        </p:sp>
      </p:grpSp>
      <p:cxnSp>
        <p:nvCxnSpPr>
          <p:cNvPr id="31" name="直接连接符 30"/>
          <p:cNvCxnSpPr/>
          <p:nvPr/>
        </p:nvCxnSpPr>
        <p:spPr>
          <a:xfrm rot="16200000" flipH="1">
            <a:off x="5742496" y="5412924"/>
            <a:ext cx="554170"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611560" y="4168265"/>
            <a:ext cx="3286148" cy="2214578"/>
            <a:chOff x="2197390" y="3886146"/>
            <a:chExt cx="3286148" cy="2214578"/>
          </a:xfrm>
        </p:grpSpPr>
        <p:sp>
          <p:nvSpPr>
            <p:cNvPr id="33" name="椭圆 32"/>
            <p:cNvSpPr/>
            <p:nvPr/>
          </p:nvSpPr>
          <p:spPr>
            <a:xfrm>
              <a:off x="3054646" y="3886146"/>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l"/>
              <a:r>
                <a:rPr lang="en-US" altLang="zh-CN" sz="1800" dirty="0">
                  <a:solidFill>
                    <a:srgbClr val="0000FF"/>
                  </a:solidFill>
                  <a:latin typeface="Consolas" pitchFamily="49" charset="0"/>
                  <a:cs typeface="Consolas" pitchFamily="49" charset="0"/>
                </a:rPr>
                <a:t>0</a:t>
              </a:r>
              <a:endParaRPr lang="zh-CN" altLang="en-US" sz="1800" dirty="0">
                <a:solidFill>
                  <a:srgbClr val="0000FF"/>
                </a:solidFill>
                <a:latin typeface="Consolas" pitchFamily="49" charset="0"/>
                <a:cs typeface="Consolas" pitchFamily="49" charset="0"/>
              </a:endParaRPr>
            </a:p>
          </p:txBody>
        </p:sp>
        <p:sp>
          <p:nvSpPr>
            <p:cNvPr id="34" name="椭圆 33"/>
            <p:cNvSpPr/>
            <p:nvPr/>
          </p:nvSpPr>
          <p:spPr>
            <a:xfrm>
              <a:off x="2197390" y="481484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dirty="0">
                  <a:solidFill>
                    <a:srgbClr val="0000FF"/>
                  </a:solidFill>
                  <a:latin typeface="Consolas" pitchFamily="49" charset="0"/>
                  <a:cs typeface="Consolas" pitchFamily="49" charset="0"/>
                </a:rPr>
                <a:t>1</a:t>
              </a:r>
              <a:endParaRPr lang="zh-CN" altLang="en-US" sz="1800" dirty="0">
                <a:solidFill>
                  <a:srgbClr val="0000FF"/>
                </a:solidFill>
                <a:latin typeface="Consolas" pitchFamily="49" charset="0"/>
                <a:cs typeface="Consolas" pitchFamily="49" charset="0"/>
              </a:endParaRPr>
            </a:p>
          </p:txBody>
        </p:sp>
        <p:sp>
          <p:nvSpPr>
            <p:cNvPr id="35" name="椭圆 34"/>
            <p:cNvSpPr/>
            <p:nvPr/>
          </p:nvSpPr>
          <p:spPr>
            <a:xfrm>
              <a:off x="3054646" y="5672096"/>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dirty="0">
                  <a:solidFill>
                    <a:srgbClr val="0000FF"/>
                  </a:solidFill>
                  <a:latin typeface="Consolas" pitchFamily="49" charset="0"/>
                  <a:cs typeface="Consolas" pitchFamily="49" charset="0"/>
                </a:rPr>
                <a:t>2</a:t>
              </a:r>
              <a:endParaRPr lang="zh-CN" altLang="en-US" sz="1800" dirty="0">
                <a:solidFill>
                  <a:srgbClr val="0000FF"/>
                </a:solidFill>
                <a:latin typeface="Consolas" pitchFamily="49" charset="0"/>
                <a:cs typeface="Consolas" pitchFamily="49" charset="0"/>
              </a:endParaRPr>
            </a:p>
          </p:txBody>
        </p:sp>
        <p:sp>
          <p:nvSpPr>
            <p:cNvPr id="36" name="椭圆 35"/>
            <p:cNvSpPr/>
            <p:nvPr/>
          </p:nvSpPr>
          <p:spPr>
            <a:xfrm>
              <a:off x="5054910" y="481484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dirty="0">
                  <a:solidFill>
                    <a:srgbClr val="0000FF"/>
                  </a:solidFill>
                  <a:latin typeface="Consolas" pitchFamily="49" charset="0"/>
                  <a:cs typeface="Consolas" pitchFamily="49" charset="0"/>
                </a:rPr>
                <a:t>4</a:t>
              </a:r>
              <a:endParaRPr lang="zh-CN" altLang="en-US" sz="1800" dirty="0">
                <a:solidFill>
                  <a:srgbClr val="0000FF"/>
                </a:solidFill>
                <a:latin typeface="Consolas" pitchFamily="49" charset="0"/>
                <a:cs typeface="Consolas" pitchFamily="49" charset="0"/>
              </a:endParaRPr>
            </a:p>
          </p:txBody>
        </p:sp>
        <p:sp>
          <p:nvSpPr>
            <p:cNvPr id="37" name="椭圆 36"/>
            <p:cNvSpPr/>
            <p:nvPr/>
          </p:nvSpPr>
          <p:spPr>
            <a:xfrm>
              <a:off x="3983340" y="481484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dirty="0">
                  <a:solidFill>
                    <a:srgbClr val="0000FF"/>
                  </a:solidFill>
                  <a:latin typeface="Consolas" pitchFamily="49" charset="0"/>
                  <a:cs typeface="Consolas" pitchFamily="49" charset="0"/>
                </a:rPr>
                <a:t>3</a:t>
              </a:r>
              <a:endParaRPr lang="zh-CN" altLang="en-US" sz="1800" dirty="0">
                <a:solidFill>
                  <a:srgbClr val="0000FF"/>
                </a:solidFill>
                <a:latin typeface="Consolas" pitchFamily="49" charset="0"/>
                <a:cs typeface="Consolas" pitchFamily="49" charset="0"/>
              </a:endParaRPr>
            </a:p>
          </p:txBody>
        </p:sp>
        <p:cxnSp>
          <p:nvCxnSpPr>
            <p:cNvPr id="38" name="直接连接符 37"/>
            <p:cNvCxnSpPr>
              <a:stCxn id="33" idx="4"/>
              <a:endCxn id="35" idx="0"/>
            </p:cNvCxnSpPr>
            <p:nvPr/>
          </p:nvCxnSpPr>
          <p:spPr>
            <a:xfrm rot="5400000">
              <a:off x="2590299" y="4993435"/>
              <a:ext cx="135732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3" idx="5"/>
              <a:endCxn id="37" idx="1"/>
            </p:cNvCxnSpPr>
            <p:nvPr/>
          </p:nvCxnSpPr>
          <p:spPr>
            <a:xfrm rot="16200000" flipH="1">
              <a:off x="3420503" y="4252003"/>
              <a:ext cx="625608"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7" idx="3"/>
              <a:endCxn id="35" idx="7"/>
            </p:cNvCxnSpPr>
            <p:nvPr/>
          </p:nvCxnSpPr>
          <p:spPr>
            <a:xfrm rot="5400000">
              <a:off x="3456222" y="5144978"/>
              <a:ext cx="554170"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7" idx="6"/>
              <a:endCxn id="36" idx="2"/>
            </p:cNvCxnSpPr>
            <p:nvPr/>
          </p:nvCxnSpPr>
          <p:spPr>
            <a:xfrm>
              <a:off x="4411968" y="5029154"/>
              <a:ext cx="64294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3" idx="6"/>
              <a:endCxn id="36" idx="1"/>
            </p:cNvCxnSpPr>
            <p:nvPr/>
          </p:nvCxnSpPr>
          <p:spPr>
            <a:xfrm>
              <a:off x="3483274" y="4100460"/>
              <a:ext cx="1634407" cy="777151"/>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5" idx="6"/>
              <a:endCxn id="36" idx="3"/>
            </p:cNvCxnSpPr>
            <p:nvPr/>
          </p:nvCxnSpPr>
          <p:spPr>
            <a:xfrm flipV="1">
              <a:off x="3483274" y="5180697"/>
              <a:ext cx="1634407" cy="705713"/>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554580" y="4302632"/>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sp>
          <p:nvSpPr>
            <p:cNvPr id="45" name="TextBox 44"/>
            <p:cNvSpPr txBox="1"/>
            <p:nvPr/>
          </p:nvSpPr>
          <p:spPr>
            <a:xfrm>
              <a:off x="2462724" y="5314906"/>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2</a:t>
              </a:r>
              <a:endParaRPr lang="zh-CN" altLang="en-US" sz="1800">
                <a:solidFill>
                  <a:srgbClr val="FF00FF"/>
                </a:solidFill>
                <a:latin typeface="Consolas" pitchFamily="49" charset="0"/>
                <a:cs typeface="Consolas" pitchFamily="49" charset="0"/>
              </a:endParaRPr>
            </a:p>
          </p:txBody>
        </p:sp>
        <p:sp>
          <p:nvSpPr>
            <p:cNvPr id="46" name="TextBox 45"/>
            <p:cNvSpPr txBox="1"/>
            <p:nvPr/>
          </p:nvSpPr>
          <p:spPr>
            <a:xfrm>
              <a:off x="2983208" y="4945574"/>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3</a:t>
              </a:r>
              <a:endParaRPr lang="zh-CN" altLang="en-US" sz="1800">
                <a:solidFill>
                  <a:srgbClr val="FF00FF"/>
                </a:solidFill>
                <a:latin typeface="Consolas" pitchFamily="49" charset="0"/>
                <a:cs typeface="Consolas" pitchFamily="49" charset="0"/>
              </a:endParaRPr>
            </a:p>
          </p:txBody>
        </p:sp>
        <p:sp>
          <p:nvSpPr>
            <p:cNvPr id="47" name="TextBox 46"/>
            <p:cNvSpPr txBox="1"/>
            <p:nvPr/>
          </p:nvSpPr>
          <p:spPr>
            <a:xfrm>
              <a:off x="3483274" y="5159888"/>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5</a:t>
              </a:r>
              <a:endParaRPr lang="zh-CN" altLang="en-US" sz="1800">
                <a:solidFill>
                  <a:srgbClr val="FF00FF"/>
                </a:solidFill>
                <a:latin typeface="Consolas" pitchFamily="49" charset="0"/>
                <a:cs typeface="Consolas" pitchFamily="49" charset="0"/>
              </a:endParaRPr>
            </a:p>
          </p:txBody>
        </p:sp>
        <p:sp>
          <p:nvSpPr>
            <p:cNvPr id="48" name="TextBox 47"/>
            <p:cNvSpPr txBox="1"/>
            <p:nvPr/>
          </p:nvSpPr>
          <p:spPr>
            <a:xfrm>
              <a:off x="3500430" y="4572008"/>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4</a:t>
              </a:r>
              <a:endParaRPr lang="zh-CN" altLang="en-US" sz="1800">
                <a:solidFill>
                  <a:srgbClr val="FF00FF"/>
                </a:solidFill>
                <a:latin typeface="Consolas" pitchFamily="49" charset="0"/>
                <a:cs typeface="Consolas" pitchFamily="49" charset="0"/>
              </a:endParaRPr>
            </a:p>
          </p:txBody>
        </p:sp>
        <p:sp>
          <p:nvSpPr>
            <p:cNvPr id="49" name="TextBox 48"/>
            <p:cNvSpPr txBox="1"/>
            <p:nvPr/>
          </p:nvSpPr>
          <p:spPr>
            <a:xfrm>
              <a:off x="4483406" y="4671964"/>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6</a:t>
              </a:r>
              <a:endParaRPr lang="zh-CN" altLang="en-US" sz="1800">
                <a:solidFill>
                  <a:srgbClr val="FF00FF"/>
                </a:solidFill>
                <a:latin typeface="Consolas" pitchFamily="49" charset="0"/>
                <a:cs typeface="Consolas" pitchFamily="49" charset="0"/>
              </a:endParaRPr>
            </a:p>
          </p:txBody>
        </p:sp>
        <p:sp>
          <p:nvSpPr>
            <p:cNvPr id="50" name="TextBox 49"/>
            <p:cNvSpPr txBox="1"/>
            <p:nvPr/>
          </p:nvSpPr>
          <p:spPr>
            <a:xfrm>
              <a:off x="4000496" y="5559998"/>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8</a:t>
              </a:r>
              <a:endParaRPr lang="zh-CN" altLang="en-US" sz="1800">
                <a:solidFill>
                  <a:srgbClr val="FF00FF"/>
                </a:solidFill>
                <a:latin typeface="Consolas" pitchFamily="49" charset="0"/>
                <a:cs typeface="Consolas" pitchFamily="49" charset="0"/>
              </a:endParaRPr>
            </a:p>
          </p:txBody>
        </p:sp>
        <p:sp>
          <p:nvSpPr>
            <p:cNvPr id="51" name="TextBox 50"/>
            <p:cNvSpPr txBox="1"/>
            <p:nvPr/>
          </p:nvSpPr>
          <p:spPr>
            <a:xfrm>
              <a:off x="3891484" y="4029022"/>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7</a:t>
              </a:r>
              <a:endParaRPr lang="zh-CN" altLang="en-US" sz="1800">
                <a:solidFill>
                  <a:srgbClr val="FF00FF"/>
                </a:solidFill>
                <a:latin typeface="Consolas" pitchFamily="49" charset="0"/>
                <a:cs typeface="Consolas" pitchFamily="49" charset="0"/>
              </a:endParaRPr>
            </a:p>
          </p:txBody>
        </p:sp>
        <p:cxnSp>
          <p:nvCxnSpPr>
            <p:cNvPr id="52" name="直接连接符 51"/>
            <p:cNvCxnSpPr/>
            <p:nvPr/>
          </p:nvCxnSpPr>
          <p:spPr>
            <a:xfrm rot="5400000">
              <a:off x="2508837" y="4250260"/>
              <a:ext cx="625608"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16200000" flipH="1">
              <a:off x="2562944" y="5202704"/>
              <a:ext cx="554170"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410610" y="3954960"/>
            <a:ext cx="3786051" cy="2723605"/>
            <a:chOff x="1996440" y="3672841"/>
            <a:chExt cx="3786051" cy="2723605"/>
          </a:xfrm>
        </p:grpSpPr>
        <p:sp>
          <p:nvSpPr>
            <p:cNvPr id="55" name="TextBox 54"/>
            <p:cNvSpPr txBox="1"/>
            <p:nvPr/>
          </p:nvSpPr>
          <p:spPr>
            <a:xfrm>
              <a:off x="2214546" y="3925508"/>
              <a:ext cx="357190" cy="317908"/>
            </a:xfrm>
            <a:prstGeom prst="rect">
              <a:avLst/>
            </a:prstGeom>
            <a:noFill/>
          </p:spPr>
          <p:txBody>
            <a:bodyPr wrap="square" rtlCol="0">
              <a:spAutoFit/>
            </a:bodyPr>
            <a:lstStyle/>
            <a:p>
              <a:pPr algn="l"/>
              <a:r>
                <a:rPr lang="en-US" altLang="zh-CN" sz="1800">
                  <a:solidFill>
                    <a:srgbClr val="0000FF"/>
                  </a:solidFill>
                  <a:latin typeface="Consolas" pitchFamily="49" charset="0"/>
                  <a:cs typeface="Consolas" pitchFamily="49" charset="0"/>
                </a:rPr>
                <a:t>U</a:t>
              </a:r>
              <a:endParaRPr lang="zh-CN" altLang="en-US" sz="1800">
                <a:solidFill>
                  <a:srgbClr val="0000FF"/>
                </a:solidFill>
                <a:latin typeface="Consolas" pitchFamily="49" charset="0"/>
                <a:cs typeface="Consolas" pitchFamily="49" charset="0"/>
              </a:endParaRPr>
            </a:p>
          </p:txBody>
        </p:sp>
        <p:sp>
          <p:nvSpPr>
            <p:cNvPr id="56" name="TextBox 55"/>
            <p:cNvSpPr txBox="1"/>
            <p:nvPr/>
          </p:nvSpPr>
          <p:spPr>
            <a:xfrm>
              <a:off x="4857752" y="5572140"/>
              <a:ext cx="642942" cy="317908"/>
            </a:xfrm>
            <a:prstGeom prst="rect">
              <a:avLst/>
            </a:prstGeom>
            <a:noFill/>
          </p:spPr>
          <p:txBody>
            <a:bodyPr wrap="square" rtlCol="0">
              <a:spAutoFit/>
            </a:bodyPr>
            <a:lstStyle/>
            <a:p>
              <a:pPr algn="l"/>
              <a:r>
                <a:rPr lang="en-US" altLang="zh-CN" sz="1800">
                  <a:solidFill>
                    <a:srgbClr val="0000FF"/>
                  </a:solidFill>
                  <a:latin typeface="Consolas" pitchFamily="49" charset="0"/>
                  <a:cs typeface="Consolas" pitchFamily="49" charset="0"/>
                </a:rPr>
                <a:t>V-U</a:t>
              </a:r>
              <a:endParaRPr lang="zh-CN" altLang="en-US" sz="1800">
                <a:solidFill>
                  <a:srgbClr val="0000FF"/>
                </a:solidFill>
                <a:latin typeface="Consolas" pitchFamily="49" charset="0"/>
                <a:cs typeface="Consolas" pitchFamily="49" charset="0"/>
              </a:endParaRPr>
            </a:p>
          </p:txBody>
        </p:sp>
        <p:sp>
          <p:nvSpPr>
            <p:cNvPr id="57" name="任意多边形 56"/>
            <p:cNvSpPr/>
            <p:nvPr/>
          </p:nvSpPr>
          <p:spPr>
            <a:xfrm>
              <a:off x="1996440" y="3672841"/>
              <a:ext cx="1800497" cy="2723605"/>
            </a:xfrm>
            <a:custGeom>
              <a:avLst/>
              <a:gdLst>
                <a:gd name="connsiteX0" fmla="*/ 942703 w 1800497"/>
                <a:gd name="connsiteY0" fmla="*/ 180702 h 2723605"/>
                <a:gd name="connsiteX1" fmla="*/ 158931 w 1800497"/>
                <a:gd name="connsiteY1" fmla="*/ 1016725 h 2723605"/>
                <a:gd name="connsiteX2" fmla="*/ 171994 w 1800497"/>
                <a:gd name="connsiteY2" fmla="*/ 1682930 h 2723605"/>
                <a:gd name="connsiteX3" fmla="*/ 1190897 w 1800497"/>
                <a:gd name="connsiteY3" fmla="*/ 2623456 h 2723605"/>
                <a:gd name="connsiteX4" fmla="*/ 1700349 w 1800497"/>
                <a:gd name="connsiteY4" fmla="*/ 2283822 h 2723605"/>
                <a:gd name="connsiteX5" fmla="*/ 1478280 w 1800497"/>
                <a:gd name="connsiteY5" fmla="*/ 1774370 h 2723605"/>
                <a:gd name="connsiteX6" fmla="*/ 1412966 w 1800497"/>
                <a:gd name="connsiteY6" fmla="*/ 925285 h 2723605"/>
                <a:gd name="connsiteX7" fmla="*/ 1778726 w 1800497"/>
                <a:gd name="connsiteY7" fmla="*/ 350519 h 2723605"/>
                <a:gd name="connsiteX8" fmla="*/ 1282337 w 1800497"/>
                <a:gd name="connsiteY8" fmla="*/ 23948 h 2723605"/>
                <a:gd name="connsiteX9" fmla="*/ 942703 w 1800497"/>
                <a:gd name="connsiteY9" fmla="*/ 180702 h 272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497" h="2723605">
                  <a:moveTo>
                    <a:pt x="942703" y="180702"/>
                  </a:moveTo>
                  <a:cubicBezTo>
                    <a:pt x="755469" y="346165"/>
                    <a:pt x="287382" y="766354"/>
                    <a:pt x="158931" y="1016725"/>
                  </a:cubicBezTo>
                  <a:cubicBezTo>
                    <a:pt x="30480" y="1267096"/>
                    <a:pt x="0" y="1415142"/>
                    <a:pt x="171994" y="1682930"/>
                  </a:cubicBezTo>
                  <a:cubicBezTo>
                    <a:pt x="343988" y="1950719"/>
                    <a:pt x="936171" y="2523307"/>
                    <a:pt x="1190897" y="2623456"/>
                  </a:cubicBezTo>
                  <a:cubicBezTo>
                    <a:pt x="1445623" y="2723605"/>
                    <a:pt x="1652452" y="2425336"/>
                    <a:pt x="1700349" y="2283822"/>
                  </a:cubicBezTo>
                  <a:cubicBezTo>
                    <a:pt x="1748246" y="2142308"/>
                    <a:pt x="1526177" y="2000793"/>
                    <a:pt x="1478280" y="1774370"/>
                  </a:cubicBezTo>
                  <a:cubicBezTo>
                    <a:pt x="1430383" y="1547947"/>
                    <a:pt x="1362892" y="1162594"/>
                    <a:pt x="1412966" y="925285"/>
                  </a:cubicBezTo>
                  <a:cubicBezTo>
                    <a:pt x="1463040" y="687977"/>
                    <a:pt x="1800497" y="500742"/>
                    <a:pt x="1778726" y="350519"/>
                  </a:cubicBezTo>
                  <a:cubicBezTo>
                    <a:pt x="1756955" y="200296"/>
                    <a:pt x="1426029" y="47897"/>
                    <a:pt x="1282337" y="23948"/>
                  </a:cubicBezTo>
                  <a:cubicBezTo>
                    <a:pt x="1138646" y="0"/>
                    <a:pt x="1129937" y="15239"/>
                    <a:pt x="942703" y="180702"/>
                  </a:cubicBezTo>
                  <a:close/>
                </a:path>
              </a:pathLst>
            </a:custGeom>
            <a:solidFill>
              <a:schemeClr val="accent1">
                <a:alpha val="21000"/>
              </a:schemeClr>
            </a:solidFill>
            <a:ln w="28575">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800"/>
            </a:p>
          </p:txBody>
        </p:sp>
        <p:sp>
          <p:nvSpPr>
            <p:cNvPr id="58" name="任意多边形 57"/>
            <p:cNvSpPr/>
            <p:nvPr/>
          </p:nvSpPr>
          <p:spPr>
            <a:xfrm>
              <a:off x="3836126" y="4386943"/>
              <a:ext cx="1946365" cy="1134292"/>
            </a:xfrm>
            <a:custGeom>
              <a:avLst/>
              <a:gdLst>
                <a:gd name="connsiteX0" fmla="*/ 853440 w 1946365"/>
                <a:gd name="connsiteY0" fmla="*/ 15240 h 1134292"/>
                <a:gd name="connsiteX1" fmla="*/ 174171 w 1946365"/>
                <a:gd name="connsiteY1" fmla="*/ 263434 h 1134292"/>
                <a:gd name="connsiteX2" fmla="*/ 4354 w 1946365"/>
                <a:gd name="connsiteY2" fmla="*/ 681446 h 1134292"/>
                <a:gd name="connsiteX3" fmla="*/ 200297 w 1946365"/>
                <a:gd name="connsiteY3" fmla="*/ 994954 h 1134292"/>
                <a:gd name="connsiteX4" fmla="*/ 1010194 w 1946365"/>
                <a:gd name="connsiteY4" fmla="*/ 1125583 h 1134292"/>
                <a:gd name="connsiteX5" fmla="*/ 1702525 w 1946365"/>
                <a:gd name="connsiteY5" fmla="*/ 942703 h 1134292"/>
                <a:gd name="connsiteX6" fmla="*/ 1807028 w 1946365"/>
                <a:gd name="connsiteY6" fmla="*/ 354874 h 1134292"/>
                <a:gd name="connsiteX7" fmla="*/ 853440 w 1946365"/>
                <a:gd name="connsiteY7" fmla="*/ 15240 h 1134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46365" h="1134292">
                  <a:moveTo>
                    <a:pt x="853440" y="15240"/>
                  </a:moveTo>
                  <a:cubicBezTo>
                    <a:pt x="581297" y="0"/>
                    <a:pt x="315685" y="152400"/>
                    <a:pt x="174171" y="263434"/>
                  </a:cubicBezTo>
                  <a:cubicBezTo>
                    <a:pt x="32657" y="374468"/>
                    <a:pt x="0" y="559526"/>
                    <a:pt x="4354" y="681446"/>
                  </a:cubicBezTo>
                  <a:cubicBezTo>
                    <a:pt x="8708" y="803366"/>
                    <a:pt x="32657" y="920931"/>
                    <a:pt x="200297" y="994954"/>
                  </a:cubicBezTo>
                  <a:cubicBezTo>
                    <a:pt x="367937" y="1068977"/>
                    <a:pt x="759823" y="1134292"/>
                    <a:pt x="1010194" y="1125583"/>
                  </a:cubicBezTo>
                  <a:cubicBezTo>
                    <a:pt x="1260565" y="1116875"/>
                    <a:pt x="1569719" y="1071154"/>
                    <a:pt x="1702525" y="942703"/>
                  </a:cubicBezTo>
                  <a:cubicBezTo>
                    <a:pt x="1835331" y="814252"/>
                    <a:pt x="1946365" y="511628"/>
                    <a:pt x="1807028" y="354874"/>
                  </a:cubicBezTo>
                  <a:cubicBezTo>
                    <a:pt x="1667691" y="198120"/>
                    <a:pt x="1125583" y="30480"/>
                    <a:pt x="853440" y="15240"/>
                  </a:cubicBezTo>
                  <a:close/>
                </a:path>
              </a:pathLst>
            </a:custGeom>
            <a:solidFill>
              <a:schemeClr val="accent1">
                <a:alpha val="27000"/>
              </a:schemeClr>
            </a:solidFill>
            <a:ln w="28575">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800"/>
            </a:p>
          </p:txBody>
        </p:sp>
      </p:grpSp>
      <p:cxnSp>
        <p:nvCxnSpPr>
          <p:cNvPr id="59" name="直接连接符 58"/>
          <p:cNvCxnSpPr/>
          <p:nvPr/>
        </p:nvCxnSpPr>
        <p:spPr>
          <a:xfrm rot="16200000" flipH="1">
            <a:off x="1856225" y="4542250"/>
            <a:ext cx="625608" cy="62560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60" name="下箭头 59"/>
          <p:cNvSpPr/>
          <p:nvPr/>
        </p:nvSpPr>
        <p:spPr>
          <a:xfrm rot="5400000">
            <a:off x="4535141" y="5227693"/>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l"/>
            <a:endParaRPr lang="zh-CN" altLang="en-US" sz="1800"/>
          </a:p>
        </p:txBody>
      </p:sp>
      <p:grpSp>
        <p:nvGrpSpPr>
          <p:cNvPr id="118" name="组合 117">
            <a:extLst>
              <a:ext uri="{FF2B5EF4-FFF2-40B4-BE49-F238E27FC236}">
                <a16:creationId xmlns:a16="http://schemas.microsoft.com/office/drawing/2014/main" id="{91A524F1-B38B-47AE-BECB-11AA00F9A50B}"/>
              </a:ext>
            </a:extLst>
          </p:cNvPr>
          <p:cNvGrpSpPr/>
          <p:nvPr/>
        </p:nvGrpSpPr>
        <p:grpSpPr>
          <a:xfrm>
            <a:off x="1117701" y="475158"/>
            <a:ext cx="3286148" cy="2214578"/>
            <a:chOff x="1928794" y="928670"/>
            <a:chExt cx="3286148" cy="2214578"/>
          </a:xfrm>
        </p:grpSpPr>
        <p:sp>
          <p:nvSpPr>
            <p:cNvPr id="119" name="椭圆 118">
              <a:extLst>
                <a:ext uri="{FF2B5EF4-FFF2-40B4-BE49-F238E27FC236}">
                  <a16:creationId xmlns:a16="http://schemas.microsoft.com/office/drawing/2014/main" id="{BA5B19F5-4CBE-475B-955C-FC0BD97F91AD}"/>
                </a:ext>
              </a:extLst>
            </p:cNvPr>
            <p:cNvSpPr/>
            <p:nvPr/>
          </p:nvSpPr>
          <p:spPr>
            <a:xfrm>
              <a:off x="2786050" y="928670"/>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l"/>
              <a:r>
                <a:rPr lang="en-US" altLang="zh-CN" sz="1800" dirty="0">
                  <a:solidFill>
                    <a:srgbClr val="0000FF"/>
                  </a:solidFill>
                  <a:latin typeface="Consolas" pitchFamily="49" charset="0"/>
                  <a:cs typeface="Consolas" pitchFamily="49" charset="0"/>
                </a:rPr>
                <a:t>0</a:t>
              </a:r>
              <a:endParaRPr lang="zh-CN" altLang="en-US" sz="1800" dirty="0">
                <a:solidFill>
                  <a:srgbClr val="0000FF"/>
                </a:solidFill>
                <a:latin typeface="Consolas" pitchFamily="49" charset="0"/>
                <a:cs typeface="Consolas" pitchFamily="49" charset="0"/>
              </a:endParaRPr>
            </a:p>
          </p:txBody>
        </p:sp>
        <p:sp>
          <p:nvSpPr>
            <p:cNvPr id="120" name="椭圆 119">
              <a:extLst>
                <a:ext uri="{FF2B5EF4-FFF2-40B4-BE49-F238E27FC236}">
                  <a16:creationId xmlns:a16="http://schemas.microsoft.com/office/drawing/2014/main" id="{99744289-6F76-48AA-AD31-B8A992949E17}"/>
                </a:ext>
              </a:extLst>
            </p:cNvPr>
            <p:cNvSpPr/>
            <p:nvPr/>
          </p:nvSpPr>
          <p:spPr>
            <a:xfrm>
              <a:off x="1928794" y="185736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dirty="0">
                  <a:solidFill>
                    <a:srgbClr val="0000FF"/>
                  </a:solidFill>
                  <a:latin typeface="Consolas" pitchFamily="49" charset="0"/>
                  <a:cs typeface="Consolas" pitchFamily="49" charset="0"/>
                </a:rPr>
                <a:t>1</a:t>
              </a:r>
              <a:endParaRPr lang="zh-CN" altLang="en-US" sz="1800" dirty="0">
                <a:solidFill>
                  <a:srgbClr val="0000FF"/>
                </a:solidFill>
                <a:latin typeface="Consolas" pitchFamily="49" charset="0"/>
                <a:cs typeface="Consolas" pitchFamily="49" charset="0"/>
              </a:endParaRPr>
            </a:p>
          </p:txBody>
        </p:sp>
        <p:sp>
          <p:nvSpPr>
            <p:cNvPr id="121" name="椭圆 120">
              <a:extLst>
                <a:ext uri="{FF2B5EF4-FFF2-40B4-BE49-F238E27FC236}">
                  <a16:creationId xmlns:a16="http://schemas.microsoft.com/office/drawing/2014/main" id="{FD35616C-1917-4543-8C85-008B78A3823D}"/>
                </a:ext>
              </a:extLst>
            </p:cNvPr>
            <p:cNvSpPr/>
            <p:nvPr/>
          </p:nvSpPr>
          <p:spPr>
            <a:xfrm>
              <a:off x="2786050" y="271462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dirty="0">
                  <a:solidFill>
                    <a:srgbClr val="0000FF"/>
                  </a:solidFill>
                  <a:latin typeface="Consolas" pitchFamily="49" charset="0"/>
                  <a:cs typeface="Consolas" pitchFamily="49" charset="0"/>
                </a:rPr>
                <a:t>2</a:t>
              </a:r>
              <a:endParaRPr lang="zh-CN" altLang="en-US" sz="1800" dirty="0">
                <a:solidFill>
                  <a:srgbClr val="0000FF"/>
                </a:solidFill>
                <a:latin typeface="Consolas" pitchFamily="49" charset="0"/>
                <a:cs typeface="Consolas" pitchFamily="49" charset="0"/>
              </a:endParaRPr>
            </a:p>
          </p:txBody>
        </p:sp>
        <p:sp>
          <p:nvSpPr>
            <p:cNvPr id="122" name="椭圆 121">
              <a:extLst>
                <a:ext uri="{FF2B5EF4-FFF2-40B4-BE49-F238E27FC236}">
                  <a16:creationId xmlns:a16="http://schemas.microsoft.com/office/drawing/2014/main" id="{977692C0-6497-480B-9119-227426B7F722}"/>
                </a:ext>
              </a:extLst>
            </p:cNvPr>
            <p:cNvSpPr/>
            <p:nvPr/>
          </p:nvSpPr>
          <p:spPr>
            <a:xfrm>
              <a:off x="4786314" y="185736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dirty="0">
                  <a:solidFill>
                    <a:srgbClr val="0000FF"/>
                  </a:solidFill>
                  <a:latin typeface="Consolas" pitchFamily="49" charset="0"/>
                  <a:cs typeface="Consolas" pitchFamily="49" charset="0"/>
                </a:rPr>
                <a:t>4</a:t>
              </a:r>
              <a:endParaRPr lang="zh-CN" altLang="en-US" sz="1800" dirty="0">
                <a:solidFill>
                  <a:srgbClr val="0000FF"/>
                </a:solidFill>
                <a:latin typeface="Consolas" pitchFamily="49" charset="0"/>
                <a:cs typeface="Consolas" pitchFamily="49" charset="0"/>
              </a:endParaRPr>
            </a:p>
          </p:txBody>
        </p:sp>
        <p:sp>
          <p:nvSpPr>
            <p:cNvPr id="123" name="椭圆 122">
              <a:extLst>
                <a:ext uri="{FF2B5EF4-FFF2-40B4-BE49-F238E27FC236}">
                  <a16:creationId xmlns:a16="http://schemas.microsoft.com/office/drawing/2014/main" id="{1C293BD7-DD44-44B2-9271-0516A2ABDADB}"/>
                </a:ext>
              </a:extLst>
            </p:cNvPr>
            <p:cNvSpPr/>
            <p:nvPr/>
          </p:nvSpPr>
          <p:spPr>
            <a:xfrm>
              <a:off x="3714744" y="185736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dirty="0">
                  <a:solidFill>
                    <a:srgbClr val="0000FF"/>
                  </a:solidFill>
                  <a:latin typeface="Consolas" pitchFamily="49" charset="0"/>
                  <a:cs typeface="Consolas" pitchFamily="49" charset="0"/>
                </a:rPr>
                <a:t>3</a:t>
              </a:r>
              <a:endParaRPr lang="zh-CN" altLang="en-US" sz="1800" dirty="0">
                <a:solidFill>
                  <a:srgbClr val="0000FF"/>
                </a:solidFill>
                <a:latin typeface="Consolas" pitchFamily="49" charset="0"/>
                <a:cs typeface="Consolas" pitchFamily="49" charset="0"/>
              </a:endParaRPr>
            </a:p>
          </p:txBody>
        </p:sp>
        <p:cxnSp>
          <p:nvCxnSpPr>
            <p:cNvPr id="124" name="直接连接符 123">
              <a:extLst>
                <a:ext uri="{FF2B5EF4-FFF2-40B4-BE49-F238E27FC236}">
                  <a16:creationId xmlns:a16="http://schemas.microsoft.com/office/drawing/2014/main" id="{CA69A327-2044-45BB-A474-D306075DBD30}"/>
                </a:ext>
              </a:extLst>
            </p:cNvPr>
            <p:cNvCxnSpPr>
              <a:stCxn id="119" idx="3"/>
              <a:endCxn id="120" idx="7"/>
            </p:cNvCxnSpPr>
            <p:nvPr/>
          </p:nvCxnSpPr>
          <p:spPr>
            <a:xfrm rot="5400000">
              <a:off x="2258932" y="1330246"/>
              <a:ext cx="625608"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25" name="直接连接符 124">
              <a:extLst>
                <a:ext uri="{FF2B5EF4-FFF2-40B4-BE49-F238E27FC236}">
                  <a16:creationId xmlns:a16="http://schemas.microsoft.com/office/drawing/2014/main" id="{B06A5ED4-48BF-4EC4-9F4F-4826734E72B7}"/>
                </a:ext>
              </a:extLst>
            </p:cNvPr>
            <p:cNvCxnSpPr>
              <a:stCxn id="120" idx="5"/>
              <a:endCxn id="121" idx="1"/>
            </p:cNvCxnSpPr>
            <p:nvPr/>
          </p:nvCxnSpPr>
          <p:spPr>
            <a:xfrm rot="16200000" flipH="1">
              <a:off x="2294651" y="2223221"/>
              <a:ext cx="554170"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26" name="直接连接符 125">
              <a:extLst>
                <a:ext uri="{FF2B5EF4-FFF2-40B4-BE49-F238E27FC236}">
                  <a16:creationId xmlns:a16="http://schemas.microsoft.com/office/drawing/2014/main" id="{6DC7CF4F-4B33-482C-8C85-C0605CCD4DF2}"/>
                </a:ext>
              </a:extLst>
            </p:cNvPr>
            <p:cNvCxnSpPr>
              <a:stCxn id="119" idx="4"/>
              <a:endCxn id="121" idx="0"/>
            </p:cNvCxnSpPr>
            <p:nvPr/>
          </p:nvCxnSpPr>
          <p:spPr>
            <a:xfrm rot="5400000">
              <a:off x="2321703" y="2035959"/>
              <a:ext cx="135732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27" name="直接连接符 126">
              <a:extLst>
                <a:ext uri="{FF2B5EF4-FFF2-40B4-BE49-F238E27FC236}">
                  <a16:creationId xmlns:a16="http://schemas.microsoft.com/office/drawing/2014/main" id="{36DAAF8D-AEE4-4C23-8793-2B5A96C4A383}"/>
                </a:ext>
              </a:extLst>
            </p:cNvPr>
            <p:cNvCxnSpPr>
              <a:stCxn id="119" idx="5"/>
              <a:endCxn id="123" idx="1"/>
            </p:cNvCxnSpPr>
            <p:nvPr/>
          </p:nvCxnSpPr>
          <p:spPr>
            <a:xfrm rot="16200000" flipH="1">
              <a:off x="3151907" y="1294527"/>
              <a:ext cx="625608"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4E747CDD-1438-40E0-A6D4-F1B8D69DF79C}"/>
                </a:ext>
              </a:extLst>
            </p:cNvPr>
            <p:cNvCxnSpPr>
              <a:stCxn id="123" idx="3"/>
              <a:endCxn id="121" idx="7"/>
            </p:cNvCxnSpPr>
            <p:nvPr/>
          </p:nvCxnSpPr>
          <p:spPr>
            <a:xfrm rot="5400000">
              <a:off x="3187626" y="2187502"/>
              <a:ext cx="554170"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7BC28B9B-01FE-4544-9C1F-A5EA80C21CC1}"/>
                </a:ext>
              </a:extLst>
            </p:cNvPr>
            <p:cNvCxnSpPr>
              <a:stCxn id="123" idx="6"/>
              <a:endCxn id="122" idx="2"/>
            </p:cNvCxnSpPr>
            <p:nvPr/>
          </p:nvCxnSpPr>
          <p:spPr>
            <a:xfrm>
              <a:off x="4143372" y="2071678"/>
              <a:ext cx="64294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19DF6E8F-A6F0-4457-BCF5-C75494D28937}"/>
                </a:ext>
              </a:extLst>
            </p:cNvPr>
            <p:cNvCxnSpPr>
              <a:stCxn id="119" idx="6"/>
              <a:endCxn id="122" idx="1"/>
            </p:cNvCxnSpPr>
            <p:nvPr/>
          </p:nvCxnSpPr>
          <p:spPr>
            <a:xfrm>
              <a:off x="3214678" y="1142984"/>
              <a:ext cx="1634407" cy="777151"/>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C7CF4203-EA3A-448C-A1F6-48D7CC8B69A7}"/>
                </a:ext>
              </a:extLst>
            </p:cNvPr>
            <p:cNvCxnSpPr>
              <a:stCxn id="121" idx="6"/>
              <a:endCxn id="122" idx="3"/>
            </p:cNvCxnSpPr>
            <p:nvPr/>
          </p:nvCxnSpPr>
          <p:spPr>
            <a:xfrm flipV="1">
              <a:off x="3214678" y="2223221"/>
              <a:ext cx="1634407" cy="705713"/>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132" name="TextBox 19">
              <a:extLst>
                <a:ext uri="{FF2B5EF4-FFF2-40B4-BE49-F238E27FC236}">
                  <a16:creationId xmlns:a16="http://schemas.microsoft.com/office/drawing/2014/main" id="{AD04936B-CB67-486C-8455-ECF119A88CBF}"/>
                </a:ext>
              </a:extLst>
            </p:cNvPr>
            <p:cNvSpPr txBox="1"/>
            <p:nvPr/>
          </p:nvSpPr>
          <p:spPr>
            <a:xfrm>
              <a:off x="2285984" y="1345156"/>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sp>
          <p:nvSpPr>
            <p:cNvPr id="133" name="TextBox 20">
              <a:extLst>
                <a:ext uri="{FF2B5EF4-FFF2-40B4-BE49-F238E27FC236}">
                  <a16:creationId xmlns:a16="http://schemas.microsoft.com/office/drawing/2014/main" id="{17FB8FB7-0B9D-4CF5-83D8-05090E5C6CA1}"/>
                </a:ext>
              </a:extLst>
            </p:cNvPr>
            <p:cNvSpPr txBox="1"/>
            <p:nvPr/>
          </p:nvSpPr>
          <p:spPr>
            <a:xfrm>
              <a:off x="2285984" y="2357430"/>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2</a:t>
              </a:r>
              <a:endParaRPr lang="zh-CN" altLang="en-US" sz="1800">
                <a:solidFill>
                  <a:srgbClr val="FF00FF"/>
                </a:solidFill>
                <a:latin typeface="Consolas" pitchFamily="49" charset="0"/>
                <a:cs typeface="Consolas" pitchFamily="49" charset="0"/>
              </a:endParaRPr>
            </a:p>
          </p:txBody>
        </p:sp>
        <p:sp>
          <p:nvSpPr>
            <p:cNvPr id="134" name="TextBox 21">
              <a:extLst>
                <a:ext uri="{FF2B5EF4-FFF2-40B4-BE49-F238E27FC236}">
                  <a16:creationId xmlns:a16="http://schemas.microsoft.com/office/drawing/2014/main" id="{88751608-E89C-485F-9453-614D2A1C78DB}"/>
                </a:ext>
              </a:extLst>
            </p:cNvPr>
            <p:cNvSpPr txBox="1"/>
            <p:nvPr/>
          </p:nvSpPr>
          <p:spPr>
            <a:xfrm>
              <a:off x="2714612" y="1845222"/>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3</a:t>
              </a:r>
              <a:endParaRPr lang="zh-CN" altLang="en-US" sz="1800">
                <a:solidFill>
                  <a:srgbClr val="FF00FF"/>
                </a:solidFill>
                <a:latin typeface="Consolas" pitchFamily="49" charset="0"/>
                <a:cs typeface="Consolas" pitchFamily="49" charset="0"/>
              </a:endParaRPr>
            </a:p>
          </p:txBody>
        </p:sp>
        <p:sp>
          <p:nvSpPr>
            <p:cNvPr id="135" name="TextBox 22">
              <a:extLst>
                <a:ext uri="{FF2B5EF4-FFF2-40B4-BE49-F238E27FC236}">
                  <a16:creationId xmlns:a16="http://schemas.microsoft.com/office/drawing/2014/main" id="{C83E5B0A-EAA9-49E6-82BA-129F88CE0FC0}"/>
                </a:ext>
              </a:extLst>
            </p:cNvPr>
            <p:cNvSpPr txBox="1"/>
            <p:nvPr/>
          </p:nvSpPr>
          <p:spPr>
            <a:xfrm>
              <a:off x="3214678" y="2202412"/>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5</a:t>
              </a:r>
              <a:endParaRPr lang="zh-CN" altLang="en-US" sz="1800">
                <a:solidFill>
                  <a:srgbClr val="FF00FF"/>
                </a:solidFill>
                <a:latin typeface="Consolas" pitchFamily="49" charset="0"/>
                <a:cs typeface="Consolas" pitchFamily="49" charset="0"/>
              </a:endParaRPr>
            </a:p>
          </p:txBody>
        </p:sp>
        <p:sp>
          <p:nvSpPr>
            <p:cNvPr id="136" name="TextBox 23">
              <a:extLst>
                <a:ext uri="{FF2B5EF4-FFF2-40B4-BE49-F238E27FC236}">
                  <a16:creationId xmlns:a16="http://schemas.microsoft.com/office/drawing/2014/main" id="{BE6CDE5C-9FE4-4724-AD2B-F642FA89032D}"/>
                </a:ext>
              </a:extLst>
            </p:cNvPr>
            <p:cNvSpPr txBox="1"/>
            <p:nvPr/>
          </p:nvSpPr>
          <p:spPr>
            <a:xfrm>
              <a:off x="3143240" y="1428736"/>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4</a:t>
              </a:r>
              <a:endParaRPr lang="zh-CN" altLang="en-US" sz="1800">
                <a:solidFill>
                  <a:srgbClr val="FF00FF"/>
                </a:solidFill>
                <a:latin typeface="Consolas" pitchFamily="49" charset="0"/>
                <a:cs typeface="Consolas" pitchFamily="49" charset="0"/>
              </a:endParaRPr>
            </a:p>
          </p:txBody>
        </p:sp>
        <p:sp>
          <p:nvSpPr>
            <p:cNvPr id="137" name="TextBox 24">
              <a:extLst>
                <a:ext uri="{FF2B5EF4-FFF2-40B4-BE49-F238E27FC236}">
                  <a16:creationId xmlns:a16="http://schemas.microsoft.com/office/drawing/2014/main" id="{9DA1A229-BECD-4687-8905-09FB90209342}"/>
                </a:ext>
              </a:extLst>
            </p:cNvPr>
            <p:cNvSpPr txBox="1"/>
            <p:nvPr/>
          </p:nvSpPr>
          <p:spPr>
            <a:xfrm>
              <a:off x="4214810" y="1714488"/>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6</a:t>
              </a:r>
              <a:endParaRPr lang="zh-CN" altLang="en-US" sz="1800">
                <a:solidFill>
                  <a:srgbClr val="FF00FF"/>
                </a:solidFill>
                <a:latin typeface="Consolas" pitchFamily="49" charset="0"/>
                <a:cs typeface="Consolas" pitchFamily="49" charset="0"/>
              </a:endParaRPr>
            </a:p>
          </p:txBody>
        </p:sp>
        <p:sp>
          <p:nvSpPr>
            <p:cNvPr id="138" name="TextBox 25">
              <a:extLst>
                <a:ext uri="{FF2B5EF4-FFF2-40B4-BE49-F238E27FC236}">
                  <a16:creationId xmlns:a16="http://schemas.microsoft.com/office/drawing/2014/main" id="{6CC36873-A526-44D6-AA3C-F13BC7F2990E}"/>
                </a:ext>
              </a:extLst>
            </p:cNvPr>
            <p:cNvSpPr txBox="1"/>
            <p:nvPr/>
          </p:nvSpPr>
          <p:spPr>
            <a:xfrm>
              <a:off x="4000496" y="2559602"/>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8</a:t>
              </a:r>
              <a:endParaRPr lang="zh-CN" altLang="en-US" sz="1800">
                <a:solidFill>
                  <a:srgbClr val="FF00FF"/>
                </a:solidFill>
                <a:latin typeface="Consolas" pitchFamily="49" charset="0"/>
                <a:cs typeface="Consolas" pitchFamily="49" charset="0"/>
              </a:endParaRPr>
            </a:p>
          </p:txBody>
        </p:sp>
        <p:sp>
          <p:nvSpPr>
            <p:cNvPr id="139" name="TextBox 26">
              <a:extLst>
                <a:ext uri="{FF2B5EF4-FFF2-40B4-BE49-F238E27FC236}">
                  <a16:creationId xmlns:a16="http://schemas.microsoft.com/office/drawing/2014/main" id="{40964E98-57AA-46DD-8295-49BD87B397E1}"/>
                </a:ext>
              </a:extLst>
            </p:cNvPr>
            <p:cNvSpPr txBox="1"/>
            <p:nvPr/>
          </p:nvSpPr>
          <p:spPr>
            <a:xfrm>
              <a:off x="4000496" y="1214422"/>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7</a:t>
              </a:r>
              <a:endParaRPr lang="zh-CN" altLang="en-US" sz="1800">
                <a:solidFill>
                  <a:srgbClr val="FF00FF"/>
                </a:solidFill>
                <a:latin typeface="Consolas" pitchFamily="49" charset="0"/>
                <a:cs typeface="Consolas" pitchFamily="49" charset="0"/>
              </a:endParaRPr>
            </a:p>
          </p:txBody>
        </p:sp>
      </p:grpSp>
      <p:sp>
        <p:nvSpPr>
          <p:cNvPr id="140" name="下箭头 49">
            <a:extLst>
              <a:ext uri="{FF2B5EF4-FFF2-40B4-BE49-F238E27FC236}">
                <a16:creationId xmlns:a16="http://schemas.microsoft.com/office/drawing/2014/main" id="{1FF5CF1F-C1C6-43E8-BDB0-959031302859}"/>
              </a:ext>
            </a:extLst>
          </p:cNvPr>
          <p:cNvSpPr/>
          <p:nvPr/>
        </p:nvSpPr>
        <p:spPr>
          <a:xfrm rot="16200000">
            <a:off x="4526495" y="1799823"/>
            <a:ext cx="261640" cy="526097"/>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l"/>
            <a:endParaRPr lang="zh-CN" altLang="en-US" sz="1800">
              <a:latin typeface="Consolas" pitchFamily="49" charset="0"/>
              <a:cs typeface="Consolas" pitchFamily="49" charset="0"/>
            </a:endParaRPr>
          </a:p>
        </p:txBody>
      </p:sp>
      <p:grpSp>
        <p:nvGrpSpPr>
          <p:cNvPr id="141" name="组合 140">
            <a:extLst>
              <a:ext uri="{FF2B5EF4-FFF2-40B4-BE49-F238E27FC236}">
                <a16:creationId xmlns:a16="http://schemas.microsoft.com/office/drawing/2014/main" id="{49945B73-FE55-438C-8C95-153D13207ECB}"/>
              </a:ext>
            </a:extLst>
          </p:cNvPr>
          <p:cNvGrpSpPr/>
          <p:nvPr/>
        </p:nvGrpSpPr>
        <p:grpSpPr>
          <a:xfrm>
            <a:off x="5518251" y="139325"/>
            <a:ext cx="3286148" cy="2214578"/>
            <a:chOff x="2000232" y="3857628"/>
            <a:chExt cx="3286148" cy="2214578"/>
          </a:xfrm>
        </p:grpSpPr>
        <p:sp>
          <p:nvSpPr>
            <p:cNvPr id="142" name="椭圆 141">
              <a:extLst>
                <a:ext uri="{FF2B5EF4-FFF2-40B4-BE49-F238E27FC236}">
                  <a16:creationId xmlns:a16="http://schemas.microsoft.com/office/drawing/2014/main" id="{5D2460C2-8507-4FEB-AE16-DD9BA9693403}"/>
                </a:ext>
              </a:extLst>
            </p:cNvPr>
            <p:cNvSpPr/>
            <p:nvPr/>
          </p:nvSpPr>
          <p:spPr>
            <a:xfrm>
              <a:off x="2857488" y="3857628"/>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l"/>
              <a:r>
                <a:rPr lang="en-US" altLang="zh-CN" sz="1800" dirty="0">
                  <a:solidFill>
                    <a:srgbClr val="0000FF"/>
                  </a:solidFill>
                  <a:latin typeface="Consolas" pitchFamily="49" charset="0"/>
                  <a:cs typeface="Consolas" pitchFamily="49" charset="0"/>
                </a:rPr>
                <a:t>0</a:t>
              </a:r>
              <a:endParaRPr lang="zh-CN" altLang="en-US" sz="1800" dirty="0">
                <a:solidFill>
                  <a:srgbClr val="0000FF"/>
                </a:solidFill>
                <a:latin typeface="Consolas" pitchFamily="49" charset="0"/>
                <a:cs typeface="Consolas" pitchFamily="49" charset="0"/>
              </a:endParaRPr>
            </a:p>
          </p:txBody>
        </p:sp>
        <p:sp>
          <p:nvSpPr>
            <p:cNvPr id="143" name="椭圆 142">
              <a:extLst>
                <a:ext uri="{FF2B5EF4-FFF2-40B4-BE49-F238E27FC236}">
                  <a16:creationId xmlns:a16="http://schemas.microsoft.com/office/drawing/2014/main" id="{6718ADE5-1F0E-4553-9771-DE8E2D75D310}"/>
                </a:ext>
              </a:extLst>
            </p:cNvPr>
            <p:cNvSpPr/>
            <p:nvPr/>
          </p:nvSpPr>
          <p:spPr>
            <a:xfrm>
              <a:off x="2000232" y="478632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dirty="0">
                  <a:solidFill>
                    <a:srgbClr val="0000FF"/>
                  </a:solidFill>
                  <a:latin typeface="Consolas" pitchFamily="49" charset="0"/>
                  <a:cs typeface="Consolas" pitchFamily="49" charset="0"/>
                </a:rPr>
                <a:t>1</a:t>
              </a:r>
              <a:endParaRPr lang="zh-CN" altLang="en-US" sz="1800" dirty="0">
                <a:solidFill>
                  <a:srgbClr val="0000FF"/>
                </a:solidFill>
                <a:latin typeface="Consolas" pitchFamily="49" charset="0"/>
                <a:cs typeface="Consolas" pitchFamily="49" charset="0"/>
              </a:endParaRPr>
            </a:p>
          </p:txBody>
        </p:sp>
        <p:sp>
          <p:nvSpPr>
            <p:cNvPr id="144" name="椭圆 143">
              <a:extLst>
                <a:ext uri="{FF2B5EF4-FFF2-40B4-BE49-F238E27FC236}">
                  <a16:creationId xmlns:a16="http://schemas.microsoft.com/office/drawing/2014/main" id="{798193EC-70CC-4C36-A452-1B7D333184B5}"/>
                </a:ext>
              </a:extLst>
            </p:cNvPr>
            <p:cNvSpPr/>
            <p:nvPr/>
          </p:nvSpPr>
          <p:spPr>
            <a:xfrm>
              <a:off x="2857488" y="5643578"/>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dirty="0">
                  <a:solidFill>
                    <a:srgbClr val="0000FF"/>
                  </a:solidFill>
                  <a:latin typeface="Consolas" pitchFamily="49" charset="0"/>
                  <a:cs typeface="Consolas" pitchFamily="49" charset="0"/>
                </a:rPr>
                <a:t>2</a:t>
              </a:r>
              <a:endParaRPr lang="zh-CN" altLang="en-US" sz="1800" dirty="0">
                <a:solidFill>
                  <a:srgbClr val="0000FF"/>
                </a:solidFill>
                <a:latin typeface="Consolas" pitchFamily="49" charset="0"/>
                <a:cs typeface="Consolas" pitchFamily="49" charset="0"/>
              </a:endParaRPr>
            </a:p>
          </p:txBody>
        </p:sp>
        <p:sp>
          <p:nvSpPr>
            <p:cNvPr id="145" name="椭圆 144">
              <a:extLst>
                <a:ext uri="{FF2B5EF4-FFF2-40B4-BE49-F238E27FC236}">
                  <a16:creationId xmlns:a16="http://schemas.microsoft.com/office/drawing/2014/main" id="{479C86EA-657C-48B4-B240-3E0AE7D0B500}"/>
                </a:ext>
              </a:extLst>
            </p:cNvPr>
            <p:cNvSpPr/>
            <p:nvPr/>
          </p:nvSpPr>
          <p:spPr>
            <a:xfrm>
              <a:off x="4857752" y="478632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dirty="0">
                  <a:solidFill>
                    <a:srgbClr val="0000FF"/>
                  </a:solidFill>
                  <a:latin typeface="Consolas" pitchFamily="49" charset="0"/>
                  <a:cs typeface="Consolas" pitchFamily="49" charset="0"/>
                </a:rPr>
                <a:t>4</a:t>
              </a:r>
              <a:endParaRPr lang="zh-CN" altLang="en-US" sz="1800" dirty="0">
                <a:solidFill>
                  <a:srgbClr val="0000FF"/>
                </a:solidFill>
                <a:latin typeface="Consolas" pitchFamily="49" charset="0"/>
                <a:cs typeface="Consolas" pitchFamily="49" charset="0"/>
              </a:endParaRPr>
            </a:p>
          </p:txBody>
        </p:sp>
        <p:sp>
          <p:nvSpPr>
            <p:cNvPr id="146" name="椭圆 145">
              <a:extLst>
                <a:ext uri="{FF2B5EF4-FFF2-40B4-BE49-F238E27FC236}">
                  <a16:creationId xmlns:a16="http://schemas.microsoft.com/office/drawing/2014/main" id="{CEB23049-95FA-4838-B06A-7E1618A89920}"/>
                </a:ext>
              </a:extLst>
            </p:cNvPr>
            <p:cNvSpPr/>
            <p:nvPr/>
          </p:nvSpPr>
          <p:spPr>
            <a:xfrm>
              <a:off x="3786182" y="478632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dirty="0">
                  <a:solidFill>
                    <a:srgbClr val="0000FF"/>
                  </a:solidFill>
                  <a:latin typeface="Consolas" pitchFamily="49" charset="0"/>
                  <a:cs typeface="Consolas" pitchFamily="49" charset="0"/>
                </a:rPr>
                <a:t>3</a:t>
              </a:r>
              <a:endParaRPr lang="zh-CN" altLang="en-US" sz="1800" dirty="0">
                <a:solidFill>
                  <a:srgbClr val="0000FF"/>
                </a:solidFill>
                <a:latin typeface="Consolas" pitchFamily="49" charset="0"/>
                <a:cs typeface="Consolas" pitchFamily="49" charset="0"/>
              </a:endParaRPr>
            </a:p>
          </p:txBody>
        </p:sp>
        <p:cxnSp>
          <p:nvCxnSpPr>
            <p:cNvPr id="147" name="直接连接符 146">
              <a:extLst>
                <a:ext uri="{FF2B5EF4-FFF2-40B4-BE49-F238E27FC236}">
                  <a16:creationId xmlns:a16="http://schemas.microsoft.com/office/drawing/2014/main" id="{1553EB13-D449-4492-947B-21EB042195C3}"/>
                </a:ext>
              </a:extLst>
            </p:cNvPr>
            <p:cNvCxnSpPr>
              <a:stCxn id="142" idx="3"/>
              <a:endCxn id="143" idx="7"/>
            </p:cNvCxnSpPr>
            <p:nvPr/>
          </p:nvCxnSpPr>
          <p:spPr>
            <a:xfrm rot="5400000">
              <a:off x="2330370" y="4259204"/>
              <a:ext cx="625608"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48" name="直接连接符 147">
              <a:extLst>
                <a:ext uri="{FF2B5EF4-FFF2-40B4-BE49-F238E27FC236}">
                  <a16:creationId xmlns:a16="http://schemas.microsoft.com/office/drawing/2014/main" id="{FC168375-2449-4F65-9C9A-06B54A1A459A}"/>
                </a:ext>
              </a:extLst>
            </p:cNvPr>
            <p:cNvCxnSpPr>
              <a:stCxn id="143" idx="5"/>
              <a:endCxn id="144" idx="1"/>
            </p:cNvCxnSpPr>
            <p:nvPr/>
          </p:nvCxnSpPr>
          <p:spPr>
            <a:xfrm rot="16200000" flipH="1">
              <a:off x="2366089" y="5152179"/>
              <a:ext cx="554170"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49" name="直接连接符 148">
              <a:extLst>
                <a:ext uri="{FF2B5EF4-FFF2-40B4-BE49-F238E27FC236}">
                  <a16:creationId xmlns:a16="http://schemas.microsoft.com/office/drawing/2014/main" id="{1150C43D-8FED-4677-904C-AB5FEB0D7E65}"/>
                </a:ext>
              </a:extLst>
            </p:cNvPr>
            <p:cNvCxnSpPr>
              <a:stCxn id="142" idx="4"/>
              <a:endCxn id="144" idx="0"/>
            </p:cNvCxnSpPr>
            <p:nvPr/>
          </p:nvCxnSpPr>
          <p:spPr>
            <a:xfrm rot="5400000">
              <a:off x="2393141" y="4964917"/>
              <a:ext cx="135732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50" name="直接连接符 149">
              <a:extLst>
                <a:ext uri="{FF2B5EF4-FFF2-40B4-BE49-F238E27FC236}">
                  <a16:creationId xmlns:a16="http://schemas.microsoft.com/office/drawing/2014/main" id="{A3F43848-F573-4D6D-A639-1936D0C67E39}"/>
                </a:ext>
              </a:extLst>
            </p:cNvPr>
            <p:cNvCxnSpPr>
              <a:stCxn id="142" idx="5"/>
              <a:endCxn id="146" idx="1"/>
            </p:cNvCxnSpPr>
            <p:nvPr/>
          </p:nvCxnSpPr>
          <p:spPr>
            <a:xfrm rot="16200000" flipH="1">
              <a:off x="3223345" y="4223485"/>
              <a:ext cx="625608"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51" name="直接连接符 150">
              <a:extLst>
                <a:ext uri="{FF2B5EF4-FFF2-40B4-BE49-F238E27FC236}">
                  <a16:creationId xmlns:a16="http://schemas.microsoft.com/office/drawing/2014/main" id="{9B184B68-3F50-4CFA-8E76-2977006AEFAB}"/>
                </a:ext>
              </a:extLst>
            </p:cNvPr>
            <p:cNvCxnSpPr>
              <a:stCxn id="146" idx="3"/>
              <a:endCxn id="144" idx="7"/>
            </p:cNvCxnSpPr>
            <p:nvPr/>
          </p:nvCxnSpPr>
          <p:spPr>
            <a:xfrm rot="5400000">
              <a:off x="3259064" y="5116460"/>
              <a:ext cx="554170"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52" name="直接连接符 151">
              <a:extLst>
                <a:ext uri="{FF2B5EF4-FFF2-40B4-BE49-F238E27FC236}">
                  <a16:creationId xmlns:a16="http://schemas.microsoft.com/office/drawing/2014/main" id="{0488345B-675E-42F6-8215-75CBCA284D94}"/>
                </a:ext>
              </a:extLst>
            </p:cNvPr>
            <p:cNvCxnSpPr>
              <a:stCxn id="146" idx="6"/>
              <a:endCxn id="145" idx="2"/>
            </p:cNvCxnSpPr>
            <p:nvPr/>
          </p:nvCxnSpPr>
          <p:spPr>
            <a:xfrm>
              <a:off x="4214810" y="5000636"/>
              <a:ext cx="64294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53" name="直接连接符 152">
              <a:extLst>
                <a:ext uri="{FF2B5EF4-FFF2-40B4-BE49-F238E27FC236}">
                  <a16:creationId xmlns:a16="http://schemas.microsoft.com/office/drawing/2014/main" id="{3D7FC523-CA61-4F58-B8B5-D0A888F1C03C}"/>
                </a:ext>
              </a:extLst>
            </p:cNvPr>
            <p:cNvCxnSpPr>
              <a:stCxn id="142" idx="6"/>
              <a:endCxn id="145" idx="1"/>
            </p:cNvCxnSpPr>
            <p:nvPr/>
          </p:nvCxnSpPr>
          <p:spPr>
            <a:xfrm>
              <a:off x="3286116" y="4071942"/>
              <a:ext cx="1634407" cy="777151"/>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54" name="直接连接符 153">
              <a:extLst>
                <a:ext uri="{FF2B5EF4-FFF2-40B4-BE49-F238E27FC236}">
                  <a16:creationId xmlns:a16="http://schemas.microsoft.com/office/drawing/2014/main" id="{E2777939-71B6-417D-B984-B208F10A84C5}"/>
                </a:ext>
              </a:extLst>
            </p:cNvPr>
            <p:cNvCxnSpPr>
              <a:stCxn id="144" idx="6"/>
              <a:endCxn id="145" idx="3"/>
            </p:cNvCxnSpPr>
            <p:nvPr/>
          </p:nvCxnSpPr>
          <p:spPr>
            <a:xfrm flipV="1">
              <a:off x="3286116" y="5152179"/>
              <a:ext cx="1634407" cy="705713"/>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155" name="TextBox 41">
              <a:extLst>
                <a:ext uri="{FF2B5EF4-FFF2-40B4-BE49-F238E27FC236}">
                  <a16:creationId xmlns:a16="http://schemas.microsoft.com/office/drawing/2014/main" id="{15727335-0004-47B3-B065-B2CFC831310F}"/>
                </a:ext>
              </a:extLst>
            </p:cNvPr>
            <p:cNvSpPr txBox="1"/>
            <p:nvPr/>
          </p:nvSpPr>
          <p:spPr>
            <a:xfrm>
              <a:off x="2347897" y="4321739"/>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sp>
          <p:nvSpPr>
            <p:cNvPr id="156" name="TextBox 42">
              <a:extLst>
                <a:ext uri="{FF2B5EF4-FFF2-40B4-BE49-F238E27FC236}">
                  <a16:creationId xmlns:a16="http://schemas.microsoft.com/office/drawing/2014/main" id="{59B33ADB-A855-4C10-9613-EC03ED9CF4BD}"/>
                </a:ext>
              </a:extLst>
            </p:cNvPr>
            <p:cNvSpPr txBox="1"/>
            <p:nvPr/>
          </p:nvSpPr>
          <p:spPr>
            <a:xfrm>
              <a:off x="2357422" y="5286388"/>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2</a:t>
              </a:r>
              <a:endParaRPr lang="zh-CN" altLang="en-US" sz="1800">
                <a:solidFill>
                  <a:srgbClr val="FF00FF"/>
                </a:solidFill>
                <a:latin typeface="Consolas" pitchFamily="49" charset="0"/>
                <a:cs typeface="Consolas" pitchFamily="49" charset="0"/>
              </a:endParaRPr>
            </a:p>
          </p:txBody>
        </p:sp>
        <p:sp>
          <p:nvSpPr>
            <p:cNvPr id="157" name="TextBox 43">
              <a:extLst>
                <a:ext uri="{FF2B5EF4-FFF2-40B4-BE49-F238E27FC236}">
                  <a16:creationId xmlns:a16="http://schemas.microsoft.com/office/drawing/2014/main" id="{ABC723F6-47AD-4812-B3E5-D4435BFF2C76}"/>
                </a:ext>
              </a:extLst>
            </p:cNvPr>
            <p:cNvSpPr txBox="1"/>
            <p:nvPr/>
          </p:nvSpPr>
          <p:spPr>
            <a:xfrm>
              <a:off x="2776525" y="4691071"/>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3</a:t>
              </a:r>
              <a:endParaRPr lang="zh-CN" altLang="en-US" sz="1800">
                <a:solidFill>
                  <a:srgbClr val="FF00FF"/>
                </a:solidFill>
                <a:latin typeface="Consolas" pitchFamily="49" charset="0"/>
                <a:cs typeface="Consolas" pitchFamily="49" charset="0"/>
              </a:endParaRPr>
            </a:p>
          </p:txBody>
        </p:sp>
        <p:sp>
          <p:nvSpPr>
            <p:cNvPr id="158" name="TextBox 44">
              <a:extLst>
                <a:ext uri="{FF2B5EF4-FFF2-40B4-BE49-F238E27FC236}">
                  <a16:creationId xmlns:a16="http://schemas.microsoft.com/office/drawing/2014/main" id="{8CE1C9C4-86AB-44D1-A8E6-1FCC81A4CA04}"/>
                </a:ext>
              </a:extLst>
            </p:cNvPr>
            <p:cNvSpPr txBox="1"/>
            <p:nvPr/>
          </p:nvSpPr>
          <p:spPr>
            <a:xfrm>
              <a:off x="3286116" y="5131370"/>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5</a:t>
              </a:r>
              <a:endParaRPr lang="zh-CN" altLang="en-US" sz="1800">
                <a:solidFill>
                  <a:srgbClr val="FF00FF"/>
                </a:solidFill>
                <a:latin typeface="Consolas" pitchFamily="49" charset="0"/>
                <a:cs typeface="Consolas" pitchFamily="49" charset="0"/>
              </a:endParaRPr>
            </a:p>
          </p:txBody>
        </p:sp>
        <p:sp>
          <p:nvSpPr>
            <p:cNvPr id="159" name="TextBox 45">
              <a:extLst>
                <a:ext uri="{FF2B5EF4-FFF2-40B4-BE49-F238E27FC236}">
                  <a16:creationId xmlns:a16="http://schemas.microsoft.com/office/drawing/2014/main" id="{D2CA26E8-1E05-4104-AD05-82DD1D6DAC0F}"/>
                </a:ext>
              </a:extLst>
            </p:cNvPr>
            <p:cNvSpPr txBox="1"/>
            <p:nvPr/>
          </p:nvSpPr>
          <p:spPr>
            <a:xfrm>
              <a:off x="3322720" y="4535949"/>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4</a:t>
              </a:r>
              <a:endParaRPr lang="zh-CN" altLang="en-US" sz="1800">
                <a:solidFill>
                  <a:srgbClr val="FF00FF"/>
                </a:solidFill>
                <a:latin typeface="Consolas" pitchFamily="49" charset="0"/>
                <a:cs typeface="Consolas" pitchFamily="49" charset="0"/>
              </a:endParaRPr>
            </a:p>
          </p:txBody>
        </p:sp>
        <p:sp>
          <p:nvSpPr>
            <p:cNvPr id="160" name="TextBox 46">
              <a:extLst>
                <a:ext uri="{FF2B5EF4-FFF2-40B4-BE49-F238E27FC236}">
                  <a16:creationId xmlns:a16="http://schemas.microsoft.com/office/drawing/2014/main" id="{6CB26BA9-82BD-40B5-BCCA-C4D33793DB4E}"/>
                </a:ext>
              </a:extLst>
            </p:cNvPr>
            <p:cNvSpPr txBox="1"/>
            <p:nvPr/>
          </p:nvSpPr>
          <p:spPr>
            <a:xfrm>
              <a:off x="4286248" y="4643446"/>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6</a:t>
              </a:r>
              <a:endParaRPr lang="zh-CN" altLang="en-US" sz="1800">
                <a:solidFill>
                  <a:srgbClr val="FF00FF"/>
                </a:solidFill>
                <a:latin typeface="Consolas" pitchFamily="49" charset="0"/>
                <a:cs typeface="Consolas" pitchFamily="49" charset="0"/>
              </a:endParaRPr>
            </a:p>
          </p:txBody>
        </p:sp>
        <p:sp>
          <p:nvSpPr>
            <p:cNvPr id="161" name="TextBox 47">
              <a:extLst>
                <a:ext uri="{FF2B5EF4-FFF2-40B4-BE49-F238E27FC236}">
                  <a16:creationId xmlns:a16="http://schemas.microsoft.com/office/drawing/2014/main" id="{7291C36D-3B79-4BCA-A14B-2EEE6E736252}"/>
                </a:ext>
              </a:extLst>
            </p:cNvPr>
            <p:cNvSpPr txBox="1"/>
            <p:nvPr/>
          </p:nvSpPr>
          <p:spPr>
            <a:xfrm>
              <a:off x="4071934" y="5488560"/>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8</a:t>
              </a:r>
              <a:endParaRPr lang="zh-CN" altLang="en-US" sz="1800">
                <a:solidFill>
                  <a:srgbClr val="FF00FF"/>
                </a:solidFill>
                <a:latin typeface="Consolas" pitchFamily="49" charset="0"/>
                <a:cs typeface="Consolas" pitchFamily="49" charset="0"/>
              </a:endParaRPr>
            </a:p>
          </p:txBody>
        </p:sp>
        <p:sp>
          <p:nvSpPr>
            <p:cNvPr id="162" name="TextBox 48">
              <a:extLst>
                <a:ext uri="{FF2B5EF4-FFF2-40B4-BE49-F238E27FC236}">
                  <a16:creationId xmlns:a16="http://schemas.microsoft.com/office/drawing/2014/main" id="{276AC25C-5D9B-453C-ADEB-9A3989E2B470}"/>
                </a:ext>
              </a:extLst>
            </p:cNvPr>
            <p:cNvSpPr txBox="1"/>
            <p:nvPr/>
          </p:nvSpPr>
          <p:spPr>
            <a:xfrm>
              <a:off x="4062409" y="4191005"/>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7</a:t>
              </a:r>
              <a:endParaRPr lang="zh-CN" altLang="en-US" sz="1800">
                <a:solidFill>
                  <a:srgbClr val="FF00FF"/>
                </a:solidFill>
                <a:latin typeface="Consolas" pitchFamily="49" charset="0"/>
                <a:cs typeface="Consolas" pitchFamily="49" charset="0"/>
              </a:endParaRPr>
            </a:p>
          </p:txBody>
        </p:sp>
      </p:grpSp>
      <p:grpSp>
        <p:nvGrpSpPr>
          <p:cNvPr id="163" name="组合 162">
            <a:extLst>
              <a:ext uri="{FF2B5EF4-FFF2-40B4-BE49-F238E27FC236}">
                <a16:creationId xmlns:a16="http://schemas.microsoft.com/office/drawing/2014/main" id="{4C34D83C-215A-4440-A4CB-20A692129A7A}"/>
              </a:ext>
            </a:extLst>
          </p:cNvPr>
          <p:cNvGrpSpPr/>
          <p:nvPr/>
        </p:nvGrpSpPr>
        <p:grpSpPr>
          <a:xfrm>
            <a:off x="4759928" y="61044"/>
            <a:ext cx="4317457" cy="2600714"/>
            <a:chOff x="1214414" y="2438148"/>
            <a:chExt cx="4317457" cy="2600714"/>
          </a:xfrm>
        </p:grpSpPr>
        <p:sp>
          <p:nvSpPr>
            <p:cNvPr id="164" name="椭圆 163">
              <a:extLst>
                <a:ext uri="{FF2B5EF4-FFF2-40B4-BE49-F238E27FC236}">
                  <a16:creationId xmlns:a16="http://schemas.microsoft.com/office/drawing/2014/main" id="{30778791-0DE1-43E9-A0DD-1D29C2509C13}"/>
                </a:ext>
              </a:extLst>
            </p:cNvPr>
            <p:cNvSpPr/>
            <p:nvPr/>
          </p:nvSpPr>
          <p:spPr>
            <a:xfrm>
              <a:off x="2596177" y="2438148"/>
              <a:ext cx="832372" cy="649062"/>
            </a:xfrm>
            <a:prstGeom prst="ellipse">
              <a:avLst/>
            </a:prstGeom>
            <a:solidFill>
              <a:schemeClr val="accent1">
                <a:alpha val="14000"/>
              </a:schemeClr>
            </a:solidFill>
            <a:ln>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800">
                <a:latin typeface="Consolas" pitchFamily="49" charset="0"/>
                <a:cs typeface="Consolas" pitchFamily="49" charset="0"/>
              </a:endParaRPr>
            </a:p>
          </p:txBody>
        </p:sp>
        <p:sp>
          <p:nvSpPr>
            <p:cNvPr id="165" name="任意多边形 52">
              <a:extLst>
                <a:ext uri="{FF2B5EF4-FFF2-40B4-BE49-F238E27FC236}">
                  <a16:creationId xmlns:a16="http://schemas.microsoft.com/office/drawing/2014/main" id="{DA8F8944-4EEF-4A48-83CE-4F8F6A2E6326}"/>
                </a:ext>
              </a:extLst>
            </p:cNvPr>
            <p:cNvSpPr/>
            <p:nvPr/>
          </p:nvSpPr>
          <p:spPr>
            <a:xfrm>
              <a:off x="1702277" y="3046777"/>
              <a:ext cx="3829594" cy="1992085"/>
            </a:xfrm>
            <a:custGeom>
              <a:avLst/>
              <a:gdLst>
                <a:gd name="connsiteX0" fmla="*/ 158931 w 3829594"/>
                <a:gd name="connsiteY0" fmla="*/ 161108 h 1992085"/>
                <a:gd name="connsiteX1" fmla="*/ 185057 w 3829594"/>
                <a:gd name="connsiteY1" fmla="*/ 1049382 h 1992085"/>
                <a:gd name="connsiteX2" fmla="*/ 1269274 w 3829594"/>
                <a:gd name="connsiteY2" fmla="*/ 1898468 h 1992085"/>
                <a:gd name="connsiteX3" fmla="*/ 2314303 w 3829594"/>
                <a:gd name="connsiteY3" fmla="*/ 1611085 h 1992085"/>
                <a:gd name="connsiteX4" fmla="*/ 3646714 w 3829594"/>
                <a:gd name="connsiteY4" fmla="*/ 840377 h 1992085"/>
                <a:gd name="connsiteX5" fmla="*/ 3411583 w 3829594"/>
                <a:gd name="connsiteY5" fmla="*/ 108857 h 1992085"/>
                <a:gd name="connsiteX6" fmla="*/ 2235926 w 3829594"/>
                <a:gd name="connsiteY6" fmla="*/ 187234 h 1992085"/>
                <a:gd name="connsiteX7" fmla="*/ 1595846 w 3829594"/>
                <a:gd name="connsiteY7" fmla="*/ 487679 h 1992085"/>
                <a:gd name="connsiteX8" fmla="*/ 994954 w 3829594"/>
                <a:gd name="connsiteY8" fmla="*/ 396239 h 1992085"/>
                <a:gd name="connsiteX9" fmla="*/ 341811 w 3829594"/>
                <a:gd name="connsiteY9" fmla="*/ 108857 h 1992085"/>
                <a:gd name="connsiteX10" fmla="*/ 158931 w 3829594"/>
                <a:gd name="connsiteY10" fmla="*/ 161108 h 199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9594" h="1992085">
                  <a:moveTo>
                    <a:pt x="158931" y="161108"/>
                  </a:moveTo>
                  <a:cubicBezTo>
                    <a:pt x="132805" y="317862"/>
                    <a:pt x="0" y="759822"/>
                    <a:pt x="185057" y="1049382"/>
                  </a:cubicBezTo>
                  <a:cubicBezTo>
                    <a:pt x="370114" y="1338942"/>
                    <a:pt x="914400" y="1804851"/>
                    <a:pt x="1269274" y="1898468"/>
                  </a:cubicBezTo>
                  <a:cubicBezTo>
                    <a:pt x="1624148" y="1992085"/>
                    <a:pt x="1918063" y="1787433"/>
                    <a:pt x="2314303" y="1611085"/>
                  </a:cubicBezTo>
                  <a:cubicBezTo>
                    <a:pt x="2710543" y="1434737"/>
                    <a:pt x="3463834" y="1090748"/>
                    <a:pt x="3646714" y="840377"/>
                  </a:cubicBezTo>
                  <a:cubicBezTo>
                    <a:pt x="3829594" y="590006"/>
                    <a:pt x="3646714" y="217714"/>
                    <a:pt x="3411583" y="108857"/>
                  </a:cubicBezTo>
                  <a:cubicBezTo>
                    <a:pt x="3176452" y="0"/>
                    <a:pt x="2538549" y="124097"/>
                    <a:pt x="2235926" y="187234"/>
                  </a:cubicBezTo>
                  <a:cubicBezTo>
                    <a:pt x="1933303" y="250371"/>
                    <a:pt x="1802675" y="452845"/>
                    <a:pt x="1595846" y="487679"/>
                  </a:cubicBezTo>
                  <a:cubicBezTo>
                    <a:pt x="1389017" y="522513"/>
                    <a:pt x="1203960" y="459376"/>
                    <a:pt x="994954" y="396239"/>
                  </a:cubicBezTo>
                  <a:cubicBezTo>
                    <a:pt x="785948" y="333102"/>
                    <a:pt x="476794" y="150223"/>
                    <a:pt x="341811" y="108857"/>
                  </a:cubicBezTo>
                  <a:cubicBezTo>
                    <a:pt x="206828" y="67491"/>
                    <a:pt x="185057" y="4354"/>
                    <a:pt x="158931" y="161108"/>
                  </a:cubicBezTo>
                  <a:close/>
                </a:path>
              </a:pathLst>
            </a:custGeom>
            <a:solidFill>
              <a:schemeClr val="accent1">
                <a:alpha val="30000"/>
              </a:schemeClr>
            </a:solidFill>
            <a:ln>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800">
                <a:latin typeface="Consolas" pitchFamily="49" charset="0"/>
                <a:cs typeface="Consolas" pitchFamily="49" charset="0"/>
              </a:endParaRPr>
            </a:p>
          </p:txBody>
        </p:sp>
        <p:sp>
          <p:nvSpPr>
            <p:cNvPr id="167" name="TextBox 54">
              <a:extLst>
                <a:ext uri="{FF2B5EF4-FFF2-40B4-BE49-F238E27FC236}">
                  <a16:creationId xmlns:a16="http://schemas.microsoft.com/office/drawing/2014/main" id="{E344AA0C-F133-471B-8762-ABF5BB555C28}"/>
                </a:ext>
              </a:extLst>
            </p:cNvPr>
            <p:cNvSpPr txBox="1"/>
            <p:nvPr/>
          </p:nvSpPr>
          <p:spPr>
            <a:xfrm>
              <a:off x="1214414" y="3271384"/>
              <a:ext cx="642942" cy="317908"/>
            </a:xfrm>
            <a:prstGeom prst="rect">
              <a:avLst/>
            </a:prstGeom>
            <a:noFill/>
          </p:spPr>
          <p:txBody>
            <a:bodyPr wrap="square" rtlCol="0">
              <a:spAutoFit/>
            </a:bodyPr>
            <a:lstStyle/>
            <a:p>
              <a:pPr algn="l"/>
              <a:r>
                <a:rPr lang="en-US" altLang="zh-CN" sz="1800" dirty="0">
                  <a:solidFill>
                    <a:srgbClr val="0000FF"/>
                  </a:solidFill>
                  <a:latin typeface="Consolas" pitchFamily="49" charset="0"/>
                  <a:cs typeface="Consolas" pitchFamily="49" charset="0"/>
                </a:rPr>
                <a:t>V-U</a:t>
              </a:r>
              <a:endParaRPr lang="zh-CN" altLang="en-US" sz="1800" dirty="0">
                <a:solidFill>
                  <a:srgbClr val="0000FF"/>
                </a:solidFill>
                <a:latin typeface="Consolas" pitchFamily="49" charset="0"/>
                <a:cs typeface="Consolas" pitchFamily="49" charset="0"/>
              </a:endParaRPr>
            </a:p>
          </p:txBody>
        </p:sp>
      </p:grpSp>
      <p:cxnSp>
        <p:nvCxnSpPr>
          <p:cNvPr id="168" name="直接连接符 167">
            <a:extLst>
              <a:ext uri="{FF2B5EF4-FFF2-40B4-BE49-F238E27FC236}">
                <a16:creationId xmlns:a16="http://schemas.microsoft.com/office/drawing/2014/main" id="{84E0C6C2-84B3-4659-ABE1-36CEC7D938AA}"/>
              </a:ext>
            </a:extLst>
          </p:cNvPr>
          <p:cNvCxnSpPr/>
          <p:nvPr/>
        </p:nvCxnSpPr>
        <p:spPr>
          <a:xfrm rot="5400000">
            <a:off x="5857056" y="523442"/>
            <a:ext cx="625608"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169" name="组合 168">
            <a:extLst>
              <a:ext uri="{FF2B5EF4-FFF2-40B4-BE49-F238E27FC236}">
                <a16:creationId xmlns:a16="http://schemas.microsoft.com/office/drawing/2014/main" id="{4A2DE47A-5809-49D8-87E5-BC89D01CB175}"/>
              </a:ext>
            </a:extLst>
          </p:cNvPr>
          <p:cNvGrpSpPr/>
          <p:nvPr/>
        </p:nvGrpSpPr>
        <p:grpSpPr>
          <a:xfrm>
            <a:off x="114855" y="228366"/>
            <a:ext cx="1000100" cy="1071569"/>
            <a:chOff x="214282" y="142852"/>
            <a:chExt cx="1000100" cy="1071569"/>
          </a:xfrm>
        </p:grpSpPr>
        <p:sp>
          <p:nvSpPr>
            <p:cNvPr id="170" name="Oval 20">
              <a:extLst>
                <a:ext uri="{FF2B5EF4-FFF2-40B4-BE49-F238E27FC236}">
                  <a16:creationId xmlns:a16="http://schemas.microsoft.com/office/drawing/2014/main" id="{EAE03F84-E22D-4283-9328-22D763AAF505}"/>
                </a:ext>
              </a:extLst>
            </p:cNvPr>
            <p:cNvSpPr>
              <a:spLocks noChangeArrowheads="1"/>
            </p:cNvSpPr>
            <p:nvPr/>
          </p:nvSpPr>
          <p:spPr bwMode="gray">
            <a:xfrm>
              <a:off x="214282" y="142852"/>
              <a:ext cx="1000100" cy="1071569"/>
            </a:xfrm>
            <a:prstGeom prst="ellipse">
              <a:avLst/>
            </a:prstGeom>
            <a:solidFill>
              <a:srgbClr val="F8F8F8"/>
            </a:solidFill>
            <a:ln w="38100">
              <a:solidFill>
                <a:srgbClr val="FF0000"/>
              </a:solidFill>
              <a:round/>
              <a:headEnd/>
              <a:tailEnd/>
            </a:ln>
          </p:spPr>
          <p:txBody>
            <a:bodyPr wrap="none" anchor="ctr"/>
            <a:lstStyle/>
            <a:p>
              <a:endParaRPr lang="zh-CN" altLang="zh-CN">
                <a:latin typeface="Calibri" pitchFamily="34" charset="0"/>
                <a:cs typeface="Arial" pitchFamily="34" charset="0"/>
              </a:endParaRPr>
            </a:p>
          </p:txBody>
        </p:sp>
        <p:sp>
          <p:nvSpPr>
            <p:cNvPr id="171" name="Oval 21">
              <a:extLst>
                <a:ext uri="{FF2B5EF4-FFF2-40B4-BE49-F238E27FC236}">
                  <a16:creationId xmlns:a16="http://schemas.microsoft.com/office/drawing/2014/main" id="{A9A06FCE-EC2E-4BBE-BA14-8636E4175D68}"/>
                </a:ext>
              </a:extLst>
            </p:cNvPr>
            <p:cNvSpPr>
              <a:spLocks noChangeArrowheads="1"/>
            </p:cNvSpPr>
            <p:nvPr/>
          </p:nvSpPr>
          <p:spPr bwMode="gray">
            <a:xfrm>
              <a:off x="255399" y="186960"/>
              <a:ext cx="916658" cy="983353"/>
            </a:xfrm>
            <a:prstGeom prst="ellipse">
              <a:avLst/>
            </a:prstGeom>
            <a:solidFill>
              <a:schemeClr val="bg1">
                <a:lumMod val="85000"/>
              </a:schemeClr>
            </a:solidFill>
            <a:ln w="38100">
              <a:solidFill>
                <a:srgbClr val="FF0000">
                  <a:alpha val="70195"/>
                </a:srgbClr>
              </a:solidFill>
              <a:round/>
              <a:headEnd/>
              <a:tailEnd/>
            </a:ln>
          </p:spPr>
          <p:txBody>
            <a:bodyPr wrap="none" anchor="ctr"/>
            <a:lstStyle/>
            <a:p>
              <a:endParaRPr lang="zh-CN" altLang="zh-CN">
                <a:latin typeface="Calibri" pitchFamily="34" charset="0"/>
                <a:cs typeface="Arial" pitchFamily="34" charset="0"/>
              </a:endParaRPr>
            </a:p>
          </p:txBody>
        </p:sp>
        <p:sp>
          <p:nvSpPr>
            <p:cNvPr id="172" name="Oval 22">
              <a:extLst>
                <a:ext uri="{FF2B5EF4-FFF2-40B4-BE49-F238E27FC236}">
                  <a16:creationId xmlns:a16="http://schemas.microsoft.com/office/drawing/2014/main" id="{AEE39792-E76C-48C6-8194-8B998773E529}"/>
                </a:ext>
              </a:extLst>
            </p:cNvPr>
            <p:cNvSpPr>
              <a:spLocks noChangeArrowheads="1"/>
            </p:cNvSpPr>
            <p:nvPr/>
          </p:nvSpPr>
          <p:spPr bwMode="gray">
            <a:xfrm>
              <a:off x="296515" y="233663"/>
              <a:ext cx="834424" cy="895136"/>
            </a:xfrm>
            <a:prstGeom prst="ellipse">
              <a:avLst/>
            </a:prstGeom>
            <a:noFill/>
            <a:ln w="38100">
              <a:solidFill>
                <a:srgbClr val="FF0000">
                  <a:alpha val="30196"/>
                </a:srgbClr>
              </a:solidFill>
              <a:round/>
              <a:headEnd/>
              <a:tailEnd/>
            </a:ln>
          </p:spPr>
          <p:txBody>
            <a:bodyPr wrap="none" anchor="ctr"/>
            <a:lstStyle/>
            <a:p>
              <a:endParaRPr lang="zh-CN" altLang="zh-CN">
                <a:latin typeface="Calibri" pitchFamily="34" charset="0"/>
                <a:cs typeface="Arial" pitchFamily="34" charset="0"/>
              </a:endParaRPr>
            </a:p>
          </p:txBody>
        </p:sp>
        <p:sp>
          <p:nvSpPr>
            <p:cNvPr id="173" name="Text Box 23">
              <a:extLst>
                <a:ext uri="{FF2B5EF4-FFF2-40B4-BE49-F238E27FC236}">
                  <a16:creationId xmlns:a16="http://schemas.microsoft.com/office/drawing/2014/main" id="{D7BBABD1-525D-47F3-90C0-28B1723870C2}"/>
                </a:ext>
              </a:extLst>
            </p:cNvPr>
            <p:cNvSpPr txBox="1">
              <a:spLocks noChangeArrowheads="1"/>
            </p:cNvSpPr>
            <p:nvPr/>
          </p:nvSpPr>
          <p:spPr bwMode="gray">
            <a:xfrm>
              <a:off x="364012" y="538608"/>
              <a:ext cx="728120" cy="313932"/>
            </a:xfrm>
            <a:prstGeom prst="rect">
              <a:avLst/>
            </a:prstGeom>
            <a:noFill/>
            <a:ln w="9525" algn="ctr">
              <a:noFill/>
              <a:miter lim="800000"/>
              <a:headEnd/>
              <a:tailEnd/>
            </a:ln>
          </p:spPr>
          <p:txBody>
            <a:bodyPr wrap="square">
              <a:spAutoFit/>
            </a:bodyPr>
            <a:lstStyle/>
            <a:p>
              <a:pPr algn="ctr">
                <a:spcBef>
                  <a:spcPct val="50000"/>
                </a:spcBef>
              </a:pPr>
              <a:r>
                <a:rPr lang="zh-CN" altLang="en-US" sz="1800" b="1">
                  <a:solidFill>
                    <a:srgbClr val="FF0000"/>
                  </a:solidFill>
                  <a:latin typeface="微软雅黑" pitchFamily="34" charset="-122"/>
                  <a:ea typeface="微软雅黑" pitchFamily="34" charset="-122"/>
                  <a:cs typeface="Consolas" pitchFamily="49" charset="0"/>
                </a:rPr>
                <a:t>示例</a:t>
              </a:r>
            </a:p>
          </p:txBody>
        </p:sp>
      </p:grpSp>
      <p:sp>
        <p:nvSpPr>
          <p:cNvPr id="115" name="下箭头 49">
            <a:extLst>
              <a:ext uri="{FF2B5EF4-FFF2-40B4-BE49-F238E27FC236}">
                <a16:creationId xmlns:a16="http://schemas.microsoft.com/office/drawing/2014/main" id="{D0F46018-D794-4B97-8F54-A2D3A276BC8F}"/>
              </a:ext>
            </a:extLst>
          </p:cNvPr>
          <p:cNvSpPr/>
          <p:nvPr/>
        </p:nvSpPr>
        <p:spPr>
          <a:xfrm>
            <a:off x="6965759" y="3064190"/>
            <a:ext cx="261640" cy="526097"/>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l"/>
            <a:endParaRPr lang="zh-CN" altLang="en-US" sz="1800">
              <a:latin typeface="Consolas" pitchFamily="49" charset="0"/>
              <a:cs typeface="Consolas" pitchFamily="49" charset="0"/>
            </a:endParaRPr>
          </a:p>
        </p:txBody>
      </p:sp>
      <p:sp>
        <p:nvSpPr>
          <p:cNvPr id="116" name="TextBox 54">
            <a:extLst>
              <a:ext uri="{FF2B5EF4-FFF2-40B4-BE49-F238E27FC236}">
                <a16:creationId xmlns:a16="http://schemas.microsoft.com/office/drawing/2014/main" id="{D51675A0-8B51-429C-83B6-E214307846CD}"/>
              </a:ext>
            </a:extLst>
          </p:cNvPr>
          <p:cNvSpPr txBox="1"/>
          <p:nvPr/>
        </p:nvSpPr>
        <p:spPr>
          <a:xfrm>
            <a:off x="6953394" y="84980"/>
            <a:ext cx="642942" cy="317908"/>
          </a:xfrm>
          <a:prstGeom prst="rect">
            <a:avLst/>
          </a:prstGeom>
          <a:noFill/>
        </p:spPr>
        <p:txBody>
          <a:bodyPr wrap="square" rtlCol="0">
            <a:spAutoFit/>
          </a:bodyPr>
          <a:lstStyle/>
          <a:p>
            <a:pPr algn="l"/>
            <a:r>
              <a:rPr lang="en-US" altLang="zh-CN" sz="1800" dirty="0">
                <a:solidFill>
                  <a:srgbClr val="0000FF"/>
                </a:solidFill>
                <a:latin typeface="Consolas" pitchFamily="49" charset="0"/>
                <a:cs typeface="Consolas" pitchFamily="49" charset="0"/>
              </a:rPr>
              <a:t>U</a:t>
            </a:r>
            <a:endParaRPr lang="zh-CN" altLang="en-US" sz="1800" dirty="0">
              <a:solidFill>
                <a:srgbClr val="0000FF"/>
              </a:solidFill>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3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5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140" grpId="0" animBg="1"/>
      <p:bldP spid="115" grpId="0" animBg="1"/>
      <p:bldP spid="11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197390" y="641909"/>
            <a:ext cx="3286148" cy="2214578"/>
            <a:chOff x="2197390" y="641909"/>
            <a:chExt cx="3286148" cy="2214578"/>
          </a:xfrm>
        </p:grpSpPr>
        <p:sp>
          <p:nvSpPr>
            <p:cNvPr id="5" name="椭圆 4"/>
            <p:cNvSpPr/>
            <p:nvPr/>
          </p:nvSpPr>
          <p:spPr>
            <a:xfrm>
              <a:off x="3054646" y="641909"/>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l"/>
              <a:r>
                <a:rPr lang="en-US" altLang="zh-CN" sz="1800" dirty="0">
                  <a:solidFill>
                    <a:srgbClr val="0000FF"/>
                  </a:solidFill>
                  <a:latin typeface="Consolas" pitchFamily="49" charset="0"/>
                  <a:cs typeface="Consolas" pitchFamily="49" charset="0"/>
                </a:rPr>
                <a:t>0</a:t>
              </a:r>
              <a:endParaRPr lang="zh-CN" altLang="en-US" sz="1800" dirty="0">
                <a:solidFill>
                  <a:srgbClr val="0000FF"/>
                </a:solidFill>
                <a:latin typeface="Consolas" pitchFamily="49" charset="0"/>
                <a:cs typeface="Consolas" pitchFamily="49" charset="0"/>
              </a:endParaRPr>
            </a:p>
          </p:txBody>
        </p:sp>
        <p:sp>
          <p:nvSpPr>
            <p:cNvPr id="6" name="椭圆 5"/>
            <p:cNvSpPr/>
            <p:nvPr/>
          </p:nvSpPr>
          <p:spPr>
            <a:xfrm>
              <a:off x="2197390" y="1570603"/>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dirty="0">
                  <a:solidFill>
                    <a:srgbClr val="0000FF"/>
                  </a:solidFill>
                  <a:latin typeface="Consolas" pitchFamily="49" charset="0"/>
                  <a:cs typeface="Consolas" pitchFamily="49" charset="0"/>
                </a:rPr>
                <a:t>1</a:t>
              </a:r>
              <a:endParaRPr lang="zh-CN" altLang="en-US" sz="1800" dirty="0">
                <a:solidFill>
                  <a:srgbClr val="0000FF"/>
                </a:solidFill>
                <a:latin typeface="Consolas" pitchFamily="49" charset="0"/>
                <a:cs typeface="Consolas" pitchFamily="49" charset="0"/>
              </a:endParaRPr>
            </a:p>
          </p:txBody>
        </p:sp>
        <p:sp>
          <p:nvSpPr>
            <p:cNvPr id="7" name="椭圆 6"/>
            <p:cNvSpPr/>
            <p:nvPr/>
          </p:nvSpPr>
          <p:spPr>
            <a:xfrm>
              <a:off x="3054646" y="2427859"/>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dirty="0">
                  <a:solidFill>
                    <a:srgbClr val="0000FF"/>
                  </a:solidFill>
                  <a:latin typeface="Consolas" pitchFamily="49" charset="0"/>
                  <a:cs typeface="Consolas" pitchFamily="49" charset="0"/>
                </a:rPr>
                <a:t>2</a:t>
              </a:r>
              <a:endParaRPr lang="zh-CN" altLang="en-US" sz="1800" dirty="0">
                <a:solidFill>
                  <a:srgbClr val="0000FF"/>
                </a:solidFill>
                <a:latin typeface="Consolas" pitchFamily="49" charset="0"/>
                <a:cs typeface="Consolas" pitchFamily="49" charset="0"/>
              </a:endParaRPr>
            </a:p>
          </p:txBody>
        </p:sp>
        <p:sp>
          <p:nvSpPr>
            <p:cNvPr id="8" name="椭圆 7"/>
            <p:cNvSpPr/>
            <p:nvPr/>
          </p:nvSpPr>
          <p:spPr>
            <a:xfrm>
              <a:off x="5054910" y="1570603"/>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dirty="0">
                  <a:solidFill>
                    <a:srgbClr val="0000FF"/>
                  </a:solidFill>
                  <a:latin typeface="Consolas" pitchFamily="49" charset="0"/>
                  <a:cs typeface="Consolas" pitchFamily="49" charset="0"/>
                </a:rPr>
                <a:t>4</a:t>
              </a:r>
              <a:endParaRPr lang="zh-CN" altLang="en-US" sz="1800" dirty="0">
                <a:solidFill>
                  <a:srgbClr val="0000FF"/>
                </a:solidFill>
                <a:latin typeface="Consolas" pitchFamily="49" charset="0"/>
                <a:cs typeface="Consolas" pitchFamily="49" charset="0"/>
              </a:endParaRPr>
            </a:p>
          </p:txBody>
        </p:sp>
        <p:sp>
          <p:nvSpPr>
            <p:cNvPr id="9" name="椭圆 8"/>
            <p:cNvSpPr/>
            <p:nvPr/>
          </p:nvSpPr>
          <p:spPr>
            <a:xfrm>
              <a:off x="3983340" y="1570603"/>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dirty="0">
                  <a:solidFill>
                    <a:srgbClr val="0000FF"/>
                  </a:solidFill>
                  <a:latin typeface="Consolas" pitchFamily="49" charset="0"/>
                  <a:cs typeface="Consolas" pitchFamily="49" charset="0"/>
                </a:rPr>
                <a:t>3</a:t>
              </a:r>
              <a:endParaRPr lang="zh-CN" altLang="en-US" sz="1800" dirty="0">
                <a:solidFill>
                  <a:srgbClr val="0000FF"/>
                </a:solidFill>
                <a:latin typeface="Consolas" pitchFamily="49" charset="0"/>
                <a:cs typeface="Consolas" pitchFamily="49" charset="0"/>
              </a:endParaRPr>
            </a:p>
          </p:txBody>
        </p:sp>
        <p:cxnSp>
          <p:nvCxnSpPr>
            <p:cNvPr id="10" name="直接连接符 9"/>
            <p:cNvCxnSpPr>
              <a:stCxn id="5" idx="4"/>
              <a:endCxn id="7" idx="0"/>
            </p:cNvCxnSpPr>
            <p:nvPr/>
          </p:nvCxnSpPr>
          <p:spPr>
            <a:xfrm rot="5400000">
              <a:off x="2590299" y="1749198"/>
              <a:ext cx="135732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9" idx="3"/>
              <a:endCxn id="7" idx="7"/>
            </p:cNvCxnSpPr>
            <p:nvPr/>
          </p:nvCxnSpPr>
          <p:spPr>
            <a:xfrm rot="5400000">
              <a:off x="3456222" y="1900741"/>
              <a:ext cx="554170"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9" idx="6"/>
              <a:endCxn id="8" idx="2"/>
            </p:cNvCxnSpPr>
            <p:nvPr/>
          </p:nvCxnSpPr>
          <p:spPr>
            <a:xfrm>
              <a:off x="4411968" y="1784917"/>
              <a:ext cx="64294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5" idx="6"/>
              <a:endCxn id="8" idx="1"/>
            </p:cNvCxnSpPr>
            <p:nvPr/>
          </p:nvCxnSpPr>
          <p:spPr>
            <a:xfrm>
              <a:off x="3483274" y="856223"/>
              <a:ext cx="1634407" cy="777151"/>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7" idx="6"/>
              <a:endCxn id="8" idx="3"/>
            </p:cNvCxnSpPr>
            <p:nvPr/>
          </p:nvCxnSpPr>
          <p:spPr>
            <a:xfrm flipV="1">
              <a:off x="3483274" y="1936460"/>
              <a:ext cx="1634407" cy="705713"/>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54580" y="1058395"/>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sp>
          <p:nvSpPr>
            <p:cNvPr id="16" name="TextBox 15"/>
            <p:cNvSpPr txBox="1"/>
            <p:nvPr/>
          </p:nvSpPr>
          <p:spPr>
            <a:xfrm>
              <a:off x="2462724" y="2070669"/>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2</a:t>
              </a:r>
              <a:endParaRPr lang="zh-CN" altLang="en-US" sz="1800">
                <a:solidFill>
                  <a:srgbClr val="FF00FF"/>
                </a:solidFill>
                <a:latin typeface="Consolas" pitchFamily="49" charset="0"/>
                <a:cs typeface="Consolas" pitchFamily="49" charset="0"/>
              </a:endParaRPr>
            </a:p>
          </p:txBody>
        </p:sp>
        <p:sp>
          <p:nvSpPr>
            <p:cNvPr id="17" name="TextBox 16"/>
            <p:cNvSpPr txBox="1"/>
            <p:nvPr/>
          </p:nvSpPr>
          <p:spPr>
            <a:xfrm>
              <a:off x="2983208" y="1701337"/>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3</a:t>
              </a:r>
              <a:endParaRPr lang="zh-CN" altLang="en-US" sz="1800">
                <a:solidFill>
                  <a:srgbClr val="FF00FF"/>
                </a:solidFill>
                <a:latin typeface="Consolas" pitchFamily="49" charset="0"/>
                <a:cs typeface="Consolas" pitchFamily="49" charset="0"/>
              </a:endParaRPr>
            </a:p>
          </p:txBody>
        </p:sp>
        <p:sp>
          <p:nvSpPr>
            <p:cNvPr id="18" name="TextBox 17"/>
            <p:cNvSpPr txBox="1"/>
            <p:nvPr/>
          </p:nvSpPr>
          <p:spPr>
            <a:xfrm>
              <a:off x="3483274" y="1915651"/>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5</a:t>
              </a:r>
              <a:endParaRPr lang="zh-CN" altLang="en-US" sz="1800">
                <a:solidFill>
                  <a:srgbClr val="FF00FF"/>
                </a:solidFill>
                <a:latin typeface="Consolas" pitchFamily="49" charset="0"/>
                <a:cs typeface="Consolas" pitchFamily="49" charset="0"/>
              </a:endParaRPr>
            </a:p>
          </p:txBody>
        </p:sp>
        <p:sp>
          <p:nvSpPr>
            <p:cNvPr id="19" name="TextBox 18"/>
            <p:cNvSpPr txBox="1"/>
            <p:nvPr/>
          </p:nvSpPr>
          <p:spPr>
            <a:xfrm>
              <a:off x="3500430" y="1214422"/>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4</a:t>
              </a:r>
              <a:endParaRPr lang="zh-CN" altLang="en-US" sz="1800">
                <a:solidFill>
                  <a:srgbClr val="FF00FF"/>
                </a:solidFill>
                <a:latin typeface="Consolas" pitchFamily="49" charset="0"/>
                <a:cs typeface="Consolas" pitchFamily="49" charset="0"/>
              </a:endParaRPr>
            </a:p>
          </p:txBody>
        </p:sp>
        <p:sp>
          <p:nvSpPr>
            <p:cNvPr id="20" name="TextBox 19"/>
            <p:cNvSpPr txBox="1"/>
            <p:nvPr/>
          </p:nvSpPr>
          <p:spPr>
            <a:xfrm>
              <a:off x="4483406" y="1416594"/>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6</a:t>
              </a:r>
              <a:endParaRPr lang="zh-CN" altLang="en-US" sz="1800">
                <a:solidFill>
                  <a:srgbClr val="FF00FF"/>
                </a:solidFill>
                <a:latin typeface="Consolas" pitchFamily="49" charset="0"/>
                <a:cs typeface="Consolas" pitchFamily="49" charset="0"/>
              </a:endParaRPr>
            </a:p>
          </p:txBody>
        </p:sp>
        <p:sp>
          <p:nvSpPr>
            <p:cNvPr id="21" name="TextBox 20"/>
            <p:cNvSpPr txBox="1"/>
            <p:nvPr/>
          </p:nvSpPr>
          <p:spPr>
            <a:xfrm>
              <a:off x="4286248" y="2285992"/>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8</a:t>
              </a:r>
              <a:endParaRPr lang="zh-CN" altLang="en-US" sz="1800">
                <a:solidFill>
                  <a:srgbClr val="FF00FF"/>
                </a:solidFill>
                <a:latin typeface="Consolas" pitchFamily="49" charset="0"/>
                <a:cs typeface="Consolas" pitchFamily="49" charset="0"/>
              </a:endParaRPr>
            </a:p>
          </p:txBody>
        </p:sp>
        <p:sp>
          <p:nvSpPr>
            <p:cNvPr id="22" name="TextBox 21"/>
            <p:cNvSpPr txBox="1"/>
            <p:nvPr/>
          </p:nvSpPr>
          <p:spPr>
            <a:xfrm>
              <a:off x="4214810" y="928670"/>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7</a:t>
              </a:r>
              <a:endParaRPr lang="zh-CN" altLang="en-US" sz="1800">
                <a:solidFill>
                  <a:srgbClr val="FF00FF"/>
                </a:solidFill>
                <a:latin typeface="Consolas" pitchFamily="49" charset="0"/>
                <a:cs typeface="Consolas" pitchFamily="49" charset="0"/>
              </a:endParaRPr>
            </a:p>
          </p:txBody>
        </p:sp>
        <p:cxnSp>
          <p:nvCxnSpPr>
            <p:cNvPr id="23" name="直接连接符 22"/>
            <p:cNvCxnSpPr/>
            <p:nvPr/>
          </p:nvCxnSpPr>
          <p:spPr>
            <a:xfrm rot="5400000">
              <a:off x="2508837" y="1006023"/>
              <a:ext cx="625608"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16200000" flipH="1">
              <a:off x="2562944" y="1958467"/>
              <a:ext cx="554170"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6200000" flipH="1">
              <a:off x="3442872" y="1002831"/>
              <a:ext cx="625608" cy="62560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1924595" y="343988"/>
            <a:ext cx="3861851" cy="2836818"/>
            <a:chOff x="1924595" y="343988"/>
            <a:chExt cx="3861851" cy="2836818"/>
          </a:xfrm>
        </p:grpSpPr>
        <p:sp>
          <p:nvSpPr>
            <p:cNvPr id="27" name="TextBox 26"/>
            <p:cNvSpPr txBox="1"/>
            <p:nvPr/>
          </p:nvSpPr>
          <p:spPr>
            <a:xfrm>
              <a:off x="2285984" y="499033"/>
              <a:ext cx="357190" cy="317908"/>
            </a:xfrm>
            <a:prstGeom prst="rect">
              <a:avLst/>
            </a:prstGeom>
            <a:noFill/>
          </p:spPr>
          <p:txBody>
            <a:bodyPr wrap="square" rtlCol="0">
              <a:spAutoFit/>
            </a:bodyPr>
            <a:lstStyle/>
            <a:p>
              <a:pPr algn="l"/>
              <a:r>
                <a:rPr lang="en-US" altLang="zh-CN" sz="1800">
                  <a:solidFill>
                    <a:srgbClr val="0000FF"/>
                  </a:solidFill>
                  <a:latin typeface="Consolas" pitchFamily="49" charset="0"/>
                  <a:cs typeface="Consolas" pitchFamily="49" charset="0"/>
                </a:rPr>
                <a:t>U</a:t>
              </a:r>
              <a:endParaRPr lang="zh-CN" altLang="en-US" sz="1800">
                <a:solidFill>
                  <a:srgbClr val="0000FF"/>
                </a:solidFill>
                <a:latin typeface="Consolas" pitchFamily="49" charset="0"/>
                <a:cs typeface="Consolas" pitchFamily="49" charset="0"/>
              </a:endParaRPr>
            </a:p>
          </p:txBody>
        </p:sp>
        <p:sp>
          <p:nvSpPr>
            <p:cNvPr id="28" name="TextBox 27"/>
            <p:cNvSpPr txBox="1"/>
            <p:nvPr/>
          </p:nvSpPr>
          <p:spPr>
            <a:xfrm>
              <a:off x="5072066" y="571480"/>
              <a:ext cx="642942" cy="317908"/>
            </a:xfrm>
            <a:prstGeom prst="rect">
              <a:avLst/>
            </a:prstGeom>
            <a:noFill/>
          </p:spPr>
          <p:txBody>
            <a:bodyPr wrap="square" rtlCol="0">
              <a:spAutoFit/>
            </a:bodyPr>
            <a:lstStyle/>
            <a:p>
              <a:pPr algn="l"/>
              <a:r>
                <a:rPr lang="en-US" altLang="zh-CN" sz="1800">
                  <a:solidFill>
                    <a:srgbClr val="0000FF"/>
                  </a:solidFill>
                  <a:latin typeface="Consolas" pitchFamily="49" charset="0"/>
                  <a:cs typeface="Consolas" pitchFamily="49" charset="0"/>
                </a:rPr>
                <a:t>V-U</a:t>
              </a:r>
              <a:endParaRPr lang="zh-CN" altLang="en-US" sz="1800">
                <a:solidFill>
                  <a:srgbClr val="0000FF"/>
                </a:solidFill>
                <a:latin typeface="Consolas" pitchFamily="49" charset="0"/>
                <a:cs typeface="Consolas" pitchFamily="49" charset="0"/>
              </a:endParaRPr>
            </a:p>
          </p:txBody>
        </p:sp>
        <p:sp>
          <p:nvSpPr>
            <p:cNvPr id="29" name="任意多边形 28"/>
            <p:cNvSpPr/>
            <p:nvPr/>
          </p:nvSpPr>
          <p:spPr>
            <a:xfrm>
              <a:off x="1924595" y="343988"/>
              <a:ext cx="2680062" cy="2836818"/>
            </a:xfrm>
            <a:custGeom>
              <a:avLst/>
              <a:gdLst>
                <a:gd name="connsiteX0" fmla="*/ 1314994 w 2680062"/>
                <a:gd name="connsiteY0" fmla="*/ 87086 h 2836818"/>
                <a:gd name="connsiteX1" fmla="*/ 583474 w 2680062"/>
                <a:gd name="connsiteY1" fmla="*/ 727166 h 2836818"/>
                <a:gd name="connsiteX2" fmla="*/ 113211 w 2680062"/>
                <a:gd name="connsiteY2" fmla="*/ 1419498 h 2836818"/>
                <a:gd name="connsiteX3" fmla="*/ 1262742 w 2680062"/>
                <a:gd name="connsiteY3" fmla="*/ 2686595 h 2836818"/>
                <a:gd name="connsiteX4" fmla="*/ 1837508 w 2680062"/>
                <a:gd name="connsiteY4" fmla="*/ 2320835 h 2836818"/>
                <a:gd name="connsiteX5" fmla="*/ 2569028 w 2680062"/>
                <a:gd name="connsiteY5" fmla="*/ 1680755 h 2836818"/>
                <a:gd name="connsiteX6" fmla="*/ 2503714 w 2680062"/>
                <a:gd name="connsiteY6" fmla="*/ 1236618 h 2836818"/>
                <a:gd name="connsiteX7" fmla="*/ 1628502 w 2680062"/>
                <a:gd name="connsiteY7" fmla="*/ 204652 h 2836818"/>
                <a:gd name="connsiteX8" fmla="*/ 1314994 w 2680062"/>
                <a:gd name="connsiteY8" fmla="*/ 87086 h 2836818"/>
                <a:gd name="connsiteX0" fmla="*/ 1314994 w 2680062"/>
                <a:gd name="connsiteY0" fmla="*/ 87086 h 2836818"/>
                <a:gd name="connsiteX1" fmla="*/ 583474 w 2680062"/>
                <a:gd name="connsiteY1" fmla="*/ 727166 h 2836818"/>
                <a:gd name="connsiteX2" fmla="*/ 113211 w 2680062"/>
                <a:gd name="connsiteY2" fmla="*/ 1419498 h 2836818"/>
                <a:gd name="connsiteX3" fmla="*/ 1262742 w 2680062"/>
                <a:gd name="connsiteY3" fmla="*/ 2686595 h 2836818"/>
                <a:gd name="connsiteX4" fmla="*/ 1837508 w 2680062"/>
                <a:gd name="connsiteY4" fmla="*/ 2320835 h 2836818"/>
                <a:gd name="connsiteX5" fmla="*/ 2569028 w 2680062"/>
                <a:gd name="connsiteY5" fmla="*/ 1680755 h 2836818"/>
                <a:gd name="connsiteX6" fmla="*/ 2503714 w 2680062"/>
                <a:gd name="connsiteY6" fmla="*/ 1236618 h 2836818"/>
                <a:gd name="connsiteX7" fmla="*/ 1628502 w 2680062"/>
                <a:gd name="connsiteY7" fmla="*/ 204652 h 2836818"/>
                <a:gd name="connsiteX8" fmla="*/ 1314994 w 2680062"/>
                <a:gd name="connsiteY8" fmla="*/ 87086 h 2836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0062" h="2836818">
                  <a:moveTo>
                    <a:pt x="1314994" y="87086"/>
                  </a:moveTo>
                  <a:cubicBezTo>
                    <a:pt x="1140823" y="174172"/>
                    <a:pt x="783771" y="505097"/>
                    <a:pt x="583474" y="727166"/>
                  </a:cubicBezTo>
                  <a:cubicBezTo>
                    <a:pt x="383177" y="949235"/>
                    <a:pt x="0" y="1092927"/>
                    <a:pt x="113211" y="1419498"/>
                  </a:cubicBezTo>
                  <a:cubicBezTo>
                    <a:pt x="226422" y="1746070"/>
                    <a:pt x="975359" y="2536372"/>
                    <a:pt x="1262742" y="2686595"/>
                  </a:cubicBezTo>
                  <a:cubicBezTo>
                    <a:pt x="1550125" y="2836818"/>
                    <a:pt x="1619794" y="2488475"/>
                    <a:pt x="1837508" y="2320835"/>
                  </a:cubicBezTo>
                  <a:cubicBezTo>
                    <a:pt x="2055222" y="2153195"/>
                    <a:pt x="2457994" y="1861458"/>
                    <a:pt x="2569028" y="1680755"/>
                  </a:cubicBezTo>
                  <a:cubicBezTo>
                    <a:pt x="2680062" y="1500052"/>
                    <a:pt x="2660468" y="1482635"/>
                    <a:pt x="2503714" y="1236618"/>
                  </a:cubicBezTo>
                  <a:cubicBezTo>
                    <a:pt x="2346960" y="990601"/>
                    <a:pt x="1824445" y="391886"/>
                    <a:pt x="1628502" y="204652"/>
                  </a:cubicBezTo>
                  <a:cubicBezTo>
                    <a:pt x="1432559" y="17418"/>
                    <a:pt x="1489165" y="0"/>
                    <a:pt x="1314994" y="87086"/>
                  </a:cubicBezTo>
                  <a:close/>
                </a:path>
              </a:pathLst>
            </a:custGeom>
            <a:solidFill>
              <a:schemeClr val="accent1">
                <a:alpha val="23000"/>
              </a:schemeClr>
            </a:solidFill>
            <a:ln w="28575">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800"/>
            </a:p>
          </p:txBody>
        </p:sp>
        <p:sp>
          <p:nvSpPr>
            <p:cNvPr id="30" name="椭圆 29"/>
            <p:cNvSpPr/>
            <p:nvPr/>
          </p:nvSpPr>
          <p:spPr>
            <a:xfrm>
              <a:off x="4786314" y="1071546"/>
              <a:ext cx="1000132" cy="1428760"/>
            </a:xfrm>
            <a:prstGeom prst="ellipse">
              <a:avLst/>
            </a:prstGeom>
            <a:solidFill>
              <a:schemeClr val="accent1">
                <a:alpha val="22000"/>
              </a:schemeClr>
            </a:solidFill>
            <a:ln w="28575">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800"/>
            </a:p>
          </p:txBody>
        </p:sp>
      </p:grpSp>
      <p:cxnSp>
        <p:nvCxnSpPr>
          <p:cNvPr id="31" name="直接连接符 30"/>
          <p:cNvCxnSpPr/>
          <p:nvPr/>
        </p:nvCxnSpPr>
        <p:spPr>
          <a:xfrm>
            <a:off x="4429124" y="1785926"/>
            <a:ext cx="642942" cy="158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2349790" y="3214686"/>
            <a:ext cx="3286148" cy="3242890"/>
            <a:chOff x="2349790" y="3214686"/>
            <a:chExt cx="3286148" cy="3242890"/>
          </a:xfrm>
        </p:grpSpPr>
        <p:sp>
          <p:nvSpPr>
            <p:cNvPr id="33" name="下箭头 32"/>
            <p:cNvSpPr/>
            <p:nvPr/>
          </p:nvSpPr>
          <p:spPr>
            <a:xfrm>
              <a:off x="3786182" y="3214686"/>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l"/>
              <a:endParaRPr lang="zh-CN" altLang="en-US" sz="1800"/>
            </a:p>
          </p:txBody>
        </p:sp>
        <p:sp>
          <p:nvSpPr>
            <p:cNvPr id="34" name="椭圆 33"/>
            <p:cNvSpPr/>
            <p:nvPr/>
          </p:nvSpPr>
          <p:spPr>
            <a:xfrm>
              <a:off x="3207046" y="3786190"/>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l"/>
              <a:r>
                <a:rPr lang="en-US" altLang="zh-CN" sz="1800" dirty="0">
                  <a:solidFill>
                    <a:srgbClr val="0000FF"/>
                  </a:solidFill>
                  <a:latin typeface="Consolas" pitchFamily="49" charset="0"/>
                  <a:cs typeface="Consolas" pitchFamily="49" charset="0"/>
                </a:rPr>
                <a:t>0</a:t>
              </a:r>
              <a:endParaRPr lang="zh-CN" altLang="en-US" sz="1800" dirty="0">
                <a:solidFill>
                  <a:srgbClr val="0000FF"/>
                </a:solidFill>
                <a:latin typeface="Consolas" pitchFamily="49" charset="0"/>
                <a:cs typeface="Consolas" pitchFamily="49" charset="0"/>
              </a:endParaRPr>
            </a:p>
          </p:txBody>
        </p:sp>
        <p:sp>
          <p:nvSpPr>
            <p:cNvPr id="35" name="椭圆 34"/>
            <p:cNvSpPr/>
            <p:nvPr/>
          </p:nvSpPr>
          <p:spPr>
            <a:xfrm>
              <a:off x="2349790" y="471488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dirty="0">
                  <a:solidFill>
                    <a:srgbClr val="0000FF"/>
                  </a:solidFill>
                  <a:latin typeface="Consolas" pitchFamily="49" charset="0"/>
                  <a:cs typeface="Consolas" pitchFamily="49" charset="0"/>
                </a:rPr>
                <a:t>1</a:t>
              </a:r>
              <a:endParaRPr lang="zh-CN" altLang="en-US" sz="1800" dirty="0">
                <a:solidFill>
                  <a:srgbClr val="0000FF"/>
                </a:solidFill>
                <a:latin typeface="Consolas" pitchFamily="49" charset="0"/>
                <a:cs typeface="Consolas" pitchFamily="49" charset="0"/>
              </a:endParaRPr>
            </a:p>
          </p:txBody>
        </p:sp>
        <p:sp>
          <p:nvSpPr>
            <p:cNvPr id="36" name="椭圆 35"/>
            <p:cNvSpPr/>
            <p:nvPr/>
          </p:nvSpPr>
          <p:spPr>
            <a:xfrm>
              <a:off x="3207046" y="557214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dirty="0">
                  <a:solidFill>
                    <a:srgbClr val="0000FF"/>
                  </a:solidFill>
                  <a:latin typeface="Consolas" pitchFamily="49" charset="0"/>
                  <a:cs typeface="Consolas" pitchFamily="49" charset="0"/>
                </a:rPr>
                <a:t>2</a:t>
              </a:r>
              <a:endParaRPr lang="zh-CN" altLang="en-US" sz="1800" dirty="0">
                <a:solidFill>
                  <a:srgbClr val="0000FF"/>
                </a:solidFill>
                <a:latin typeface="Consolas" pitchFamily="49" charset="0"/>
                <a:cs typeface="Consolas" pitchFamily="49" charset="0"/>
              </a:endParaRPr>
            </a:p>
          </p:txBody>
        </p:sp>
        <p:sp>
          <p:nvSpPr>
            <p:cNvPr id="37" name="椭圆 36"/>
            <p:cNvSpPr/>
            <p:nvPr/>
          </p:nvSpPr>
          <p:spPr>
            <a:xfrm>
              <a:off x="5207310" y="471488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dirty="0">
                  <a:solidFill>
                    <a:srgbClr val="0000FF"/>
                  </a:solidFill>
                  <a:latin typeface="Consolas" pitchFamily="49" charset="0"/>
                  <a:cs typeface="Consolas" pitchFamily="49" charset="0"/>
                </a:rPr>
                <a:t>4</a:t>
              </a:r>
              <a:endParaRPr lang="zh-CN" altLang="en-US" sz="1800" dirty="0">
                <a:solidFill>
                  <a:srgbClr val="0000FF"/>
                </a:solidFill>
                <a:latin typeface="Consolas" pitchFamily="49" charset="0"/>
                <a:cs typeface="Consolas" pitchFamily="49" charset="0"/>
              </a:endParaRPr>
            </a:p>
          </p:txBody>
        </p:sp>
        <p:sp>
          <p:nvSpPr>
            <p:cNvPr id="38" name="椭圆 37"/>
            <p:cNvSpPr/>
            <p:nvPr/>
          </p:nvSpPr>
          <p:spPr>
            <a:xfrm>
              <a:off x="4135740" y="471488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dirty="0">
                  <a:solidFill>
                    <a:srgbClr val="0000FF"/>
                  </a:solidFill>
                  <a:latin typeface="Consolas" pitchFamily="49" charset="0"/>
                  <a:cs typeface="Consolas" pitchFamily="49" charset="0"/>
                </a:rPr>
                <a:t>3</a:t>
              </a:r>
              <a:endParaRPr lang="zh-CN" altLang="en-US" sz="1800" dirty="0">
                <a:solidFill>
                  <a:srgbClr val="0000FF"/>
                </a:solidFill>
                <a:latin typeface="Consolas" pitchFamily="49" charset="0"/>
                <a:cs typeface="Consolas" pitchFamily="49" charset="0"/>
              </a:endParaRPr>
            </a:p>
          </p:txBody>
        </p:sp>
        <p:cxnSp>
          <p:nvCxnSpPr>
            <p:cNvPr id="39" name="直接连接符 38"/>
            <p:cNvCxnSpPr>
              <a:stCxn id="38" idx="6"/>
              <a:endCxn id="37" idx="2"/>
            </p:cNvCxnSpPr>
            <p:nvPr/>
          </p:nvCxnSpPr>
          <p:spPr>
            <a:xfrm>
              <a:off x="4564368" y="4929198"/>
              <a:ext cx="642942" cy="158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706980" y="4202676"/>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sp>
          <p:nvSpPr>
            <p:cNvPr id="41" name="TextBox 40"/>
            <p:cNvSpPr txBox="1"/>
            <p:nvPr/>
          </p:nvSpPr>
          <p:spPr>
            <a:xfrm>
              <a:off x="2615124" y="5214950"/>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2</a:t>
              </a:r>
              <a:endParaRPr lang="zh-CN" altLang="en-US" sz="1800">
                <a:solidFill>
                  <a:srgbClr val="FF00FF"/>
                </a:solidFill>
                <a:latin typeface="Consolas" pitchFamily="49" charset="0"/>
                <a:cs typeface="Consolas" pitchFamily="49" charset="0"/>
              </a:endParaRPr>
            </a:p>
          </p:txBody>
        </p:sp>
        <p:sp>
          <p:nvSpPr>
            <p:cNvPr id="42" name="TextBox 41"/>
            <p:cNvSpPr txBox="1"/>
            <p:nvPr/>
          </p:nvSpPr>
          <p:spPr>
            <a:xfrm>
              <a:off x="3633780" y="4387278"/>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4</a:t>
              </a:r>
              <a:endParaRPr lang="zh-CN" altLang="en-US" sz="1800">
                <a:solidFill>
                  <a:srgbClr val="FF00FF"/>
                </a:solidFill>
                <a:latin typeface="Consolas" pitchFamily="49" charset="0"/>
                <a:cs typeface="Consolas" pitchFamily="49" charset="0"/>
              </a:endParaRPr>
            </a:p>
          </p:txBody>
        </p:sp>
        <p:sp>
          <p:nvSpPr>
            <p:cNvPr id="43" name="TextBox 42"/>
            <p:cNvSpPr txBox="1"/>
            <p:nvPr/>
          </p:nvSpPr>
          <p:spPr>
            <a:xfrm>
              <a:off x="4635806" y="4560875"/>
              <a:ext cx="428628" cy="317908"/>
            </a:xfrm>
            <a:prstGeom prst="rect">
              <a:avLst/>
            </a:prstGeom>
            <a:noFill/>
          </p:spPr>
          <p:txBody>
            <a:bodyPr wrap="square" rtlCol="0">
              <a:spAutoFit/>
            </a:bodyPr>
            <a:lstStyle/>
            <a:p>
              <a:pPr algn="l"/>
              <a:r>
                <a:rPr lang="en-US" altLang="zh-CN" sz="1800">
                  <a:solidFill>
                    <a:srgbClr val="FF00FF"/>
                  </a:solidFill>
                  <a:latin typeface="Consolas" pitchFamily="49" charset="0"/>
                  <a:cs typeface="Consolas" pitchFamily="49" charset="0"/>
                </a:rPr>
                <a:t>6</a:t>
              </a:r>
              <a:endParaRPr lang="zh-CN" altLang="en-US" sz="1800">
                <a:solidFill>
                  <a:srgbClr val="FF00FF"/>
                </a:solidFill>
                <a:latin typeface="Consolas" pitchFamily="49" charset="0"/>
                <a:cs typeface="Consolas" pitchFamily="49" charset="0"/>
              </a:endParaRPr>
            </a:p>
          </p:txBody>
        </p:sp>
        <p:cxnSp>
          <p:nvCxnSpPr>
            <p:cNvPr id="44" name="直接连接符 43"/>
            <p:cNvCxnSpPr/>
            <p:nvPr/>
          </p:nvCxnSpPr>
          <p:spPr>
            <a:xfrm rot="5400000">
              <a:off x="2661237" y="4150304"/>
              <a:ext cx="625608"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6200000" flipH="1">
              <a:off x="2715344" y="5102748"/>
              <a:ext cx="554170"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6200000" flipH="1">
              <a:off x="3595272" y="4147112"/>
              <a:ext cx="625608" cy="62560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143240" y="6143644"/>
              <a:ext cx="1785950" cy="313932"/>
            </a:xfrm>
            <a:prstGeom prst="rect">
              <a:avLst/>
            </a:prstGeom>
            <a:noFill/>
          </p:spPr>
          <p:txBody>
            <a:bodyPr wrap="square" rtlCol="0">
              <a:spAutoFit/>
            </a:bodyPr>
            <a:lstStyle/>
            <a:p>
              <a:pPr algn="l"/>
              <a:r>
                <a:rPr lang="zh-CN" altLang="en-US" sz="1800">
                  <a:solidFill>
                    <a:srgbClr val="0000FF"/>
                  </a:solidFill>
                  <a:latin typeface="仿宋" pitchFamily="49" charset="-122"/>
                  <a:ea typeface="仿宋" pitchFamily="49" charset="-122"/>
                  <a:cs typeface="Consolas" pitchFamily="49" charset="0"/>
                </a:rPr>
                <a:t>最小生成树</a:t>
              </a:r>
              <a:endParaRPr lang="zh-CN" altLang="en-US" sz="1800">
                <a:latin typeface="仿宋" pitchFamily="49" charset="-122"/>
                <a:ea typeface="仿宋"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44" y="211686"/>
            <a:ext cx="2857520"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dirty="0">
                <a:latin typeface="Consolas" pitchFamily="49" charset="0"/>
                <a:ea typeface="微软雅黑" pitchFamily="34" charset="-122"/>
                <a:cs typeface="Consolas" pitchFamily="49" charset="0"/>
              </a:rPr>
              <a:t>2. Prim</a:t>
            </a:r>
            <a:r>
              <a:rPr lang="zh-CN" altLang="zh-CN" sz="2000" dirty="0">
                <a:latin typeface="Consolas" pitchFamily="49" charset="0"/>
                <a:ea typeface="微软雅黑" pitchFamily="34" charset="-122"/>
                <a:cs typeface="Consolas" pitchFamily="49" charset="0"/>
              </a:rPr>
              <a:t>算法设计</a:t>
            </a:r>
            <a:endParaRPr lang="zh-CN" altLang="en-US" sz="2000" dirty="0">
              <a:latin typeface="Consolas" pitchFamily="49" charset="0"/>
              <a:ea typeface="微软雅黑" pitchFamily="34" charset="-122"/>
              <a:cs typeface="Consolas" pitchFamily="49" charset="0"/>
            </a:endParaRPr>
          </a:p>
        </p:txBody>
      </p:sp>
      <p:sp>
        <p:nvSpPr>
          <p:cNvPr id="56346"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TextBox 31"/>
          <p:cNvSpPr txBox="1"/>
          <p:nvPr/>
        </p:nvSpPr>
        <p:spPr>
          <a:xfrm>
            <a:off x="899592" y="1810947"/>
            <a:ext cx="5143536" cy="97684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108000" rtlCol="0">
            <a:spAutoFit/>
          </a:bodyPr>
          <a:lstStyle/>
          <a:p>
            <a:pPr marL="342900" indent="-342900" algn="l">
              <a:lnSpc>
                <a:spcPts val="2800"/>
              </a:lnSpc>
              <a:spcBef>
                <a:spcPts val="600"/>
              </a:spcBef>
              <a:buBlip>
                <a:blip r:embed="rId2"/>
              </a:buBlip>
            </a:pPr>
            <a:r>
              <a:rPr lang="en-US" altLang="zh-CN" sz="1800" dirty="0">
                <a:solidFill>
                  <a:srgbClr val="0000FF"/>
                </a:solidFill>
                <a:latin typeface="Consolas" pitchFamily="49" charset="0"/>
                <a:ea typeface="仿宋" pitchFamily="49" charset="-122"/>
                <a:cs typeface="Consolas" pitchFamily="49" charset="0"/>
              </a:rPr>
              <a:t>closest[</a:t>
            </a:r>
            <a:r>
              <a:rPr lang="en-US" altLang="zh-CN" sz="1800" i="1" dirty="0">
                <a:solidFill>
                  <a:srgbClr val="00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表示该最小边在</a:t>
            </a:r>
            <a:r>
              <a:rPr lang="en-US" altLang="zh-CN" sz="1800" dirty="0">
                <a:solidFill>
                  <a:srgbClr val="0000FF"/>
                </a:solidFill>
                <a:latin typeface="Consolas" pitchFamily="49" charset="0"/>
                <a:ea typeface="仿宋" pitchFamily="49" charset="-122"/>
                <a:cs typeface="Consolas" pitchFamily="49" charset="0"/>
              </a:rPr>
              <a:t>U</a:t>
            </a:r>
            <a:r>
              <a:rPr lang="zh-CN" altLang="zh-CN" sz="1800" dirty="0">
                <a:solidFill>
                  <a:srgbClr val="0000FF"/>
                </a:solidFill>
                <a:latin typeface="Consolas" pitchFamily="49" charset="0"/>
                <a:ea typeface="仿宋" pitchFamily="49" charset="-122"/>
                <a:cs typeface="Consolas" pitchFamily="49" charset="0"/>
              </a:rPr>
              <a:t>中的顶点</a:t>
            </a:r>
            <a:r>
              <a:rPr lang="zh-CN" altLang="en-US" sz="1800" dirty="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en-US" altLang="zh-CN" sz="1800" dirty="0" err="1">
                <a:solidFill>
                  <a:srgbClr val="0000FF"/>
                </a:solidFill>
                <a:latin typeface="Consolas" pitchFamily="49" charset="0"/>
                <a:ea typeface="仿宋" pitchFamily="49" charset="-122"/>
                <a:cs typeface="Consolas" pitchFamily="49" charset="0"/>
              </a:rPr>
              <a:t>lowcost</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表示该边的权值。</a:t>
            </a:r>
            <a:endParaRPr lang="zh-CN" altLang="en-US" sz="1800" dirty="0">
              <a:solidFill>
                <a:srgbClr val="0000FF"/>
              </a:solidFill>
              <a:latin typeface="Consolas" pitchFamily="49" charset="0"/>
              <a:ea typeface="仿宋" pitchFamily="49" charset="-122"/>
              <a:cs typeface="Consolas" pitchFamily="49" charset="0"/>
            </a:endParaRPr>
          </a:p>
        </p:txBody>
      </p:sp>
      <p:grpSp>
        <p:nvGrpSpPr>
          <p:cNvPr id="57" name="组合 56"/>
          <p:cNvGrpSpPr/>
          <p:nvPr/>
        </p:nvGrpSpPr>
        <p:grpSpPr>
          <a:xfrm>
            <a:off x="642910" y="3071810"/>
            <a:ext cx="3231448" cy="2345287"/>
            <a:chOff x="1500166" y="3143248"/>
            <a:chExt cx="3231448" cy="2345287"/>
          </a:xfrm>
        </p:grpSpPr>
        <p:sp>
          <p:nvSpPr>
            <p:cNvPr id="33" name="Rectangle 24"/>
            <p:cNvSpPr>
              <a:spLocks noChangeArrowheads="1"/>
            </p:cNvSpPr>
            <p:nvPr/>
          </p:nvSpPr>
          <p:spPr bwMode="auto">
            <a:xfrm>
              <a:off x="3818549" y="3914152"/>
              <a:ext cx="913065" cy="1136813"/>
            </a:xfrm>
            <a:prstGeom prst="rect">
              <a:avLst/>
            </a:prstGeom>
            <a:solidFill>
              <a:srgbClr val="FFFFFF"/>
            </a:solidFill>
            <a:ln w="19050">
              <a:solidFill>
                <a:srgbClr val="FF00FF"/>
              </a:solidFill>
              <a:prstDash val="dash"/>
              <a:miter lim="800000"/>
              <a:headEnd/>
              <a:tailEnd/>
            </a:ln>
          </p:spPr>
          <p:txBody>
            <a:bodyPr vert="horz" wrap="square" lIns="0" tIns="46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4" name="Rectangle 23"/>
            <p:cNvSpPr>
              <a:spLocks noChangeArrowheads="1"/>
            </p:cNvSpPr>
            <p:nvPr/>
          </p:nvSpPr>
          <p:spPr bwMode="auto">
            <a:xfrm>
              <a:off x="1500166" y="3540644"/>
              <a:ext cx="1204398" cy="1947891"/>
            </a:xfrm>
            <a:prstGeom prst="rect">
              <a:avLst/>
            </a:prstGeom>
            <a:solidFill>
              <a:srgbClr val="FFFFFF"/>
            </a:solidFill>
            <a:ln w="19050">
              <a:solidFill>
                <a:srgbClr val="FF00FF"/>
              </a:solidFill>
              <a:prstDash val="dash"/>
              <a:miter lim="800000"/>
              <a:headEnd/>
              <a:tailEnd/>
            </a:ln>
          </p:spPr>
          <p:txBody>
            <a:bodyPr vert="horz" wrap="square" lIns="0" tIns="46800" rIns="0" bIns="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5" name="Text Box 22"/>
            <p:cNvSpPr txBox="1">
              <a:spLocks noChangeArrowheads="1"/>
            </p:cNvSpPr>
            <p:nvPr/>
          </p:nvSpPr>
          <p:spPr bwMode="auto">
            <a:xfrm rot="21214666">
              <a:off x="2719334" y="4275594"/>
              <a:ext cx="1066134" cy="3387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dirty="0" err="1">
                  <a:ln>
                    <a:noFill/>
                  </a:ln>
                  <a:solidFill>
                    <a:srgbClr val="0000FF"/>
                  </a:solidFill>
                  <a:effectLst/>
                  <a:latin typeface="Consolas" pitchFamily="49" charset="0"/>
                  <a:ea typeface="仿宋" pitchFamily="49" charset="-122"/>
                  <a:cs typeface="Consolas" pitchFamily="49" charset="0"/>
                </a:rPr>
                <a:t>lowcost</a:t>
              </a:r>
              <a:r>
                <a:rPr kumimoji="0" lang="en-US" altLang="zh-CN" sz="14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400" i="1" u="none" strike="noStrike" cap="none" normalizeH="0" baseline="0" dirty="0">
                  <a:ln>
                    <a:noFill/>
                  </a:ln>
                  <a:solidFill>
                    <a:srgbClr val="0000FF"/>
                  </a:solidFill>
                  <a:effectLst/>
                  <a:latin typeface="Consolas" pitchFamily="49" charset="0"/>
                  <a:ea typeface="仿宋" pitchFamily="49" charset="-122"/>
                  <a:cs typeface="Consolas" pitchFamily="49" charset="0"/>
                </a:rPr>
                <a:t>j</a:t>
              </a:r>
              <a:r>
                <a:rPr kumimoji="0" lang="en-US" altLang="zh-CN" sz="14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p>
          </p:txBody>
        </p:sp>
        <p:sp>
          <p:nvSpPr>
            <p:cNvPr id="36" name="Text Box 21"/>
            <p:cNvSpPr txBox="1">
              <a:spLocks noChangeArrowheads="1"/>
            </p:cNvSpPr>
            <p:nvPr/>
          </p:nvSpPr>
          <p:spPr bwMode="auto">
            <a:xfrm>
              <a:off x="1594226" y="5134864"/>
              <a:ext cx="1090242" cy="33767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dirty="0">
                  <a:ln>
                    <a:noFill/>
                  </a:ln>
                  <a:solidFill>
                    <a:srgbClr val="0000FF"/>
                  </a:solidFill>
                  <a:effectLst/>
                  <a:latin typeface="Consolas" pitchFamily="49" charset="0"/>
                  <a:ea typeface="仿宋" pitchFamily="49" charset="-122"/>
                  <a:cs typeface="Consolas" pitchFamily="49" charset="0"/>
                </a:rPr>
                <a:t>closest[</a:t>
              </a:r>
              <a:r>
                <a:rPr kumimoji="0" lang="en-US" altLang="zh-CN" sz="1400" i="1" u="none" strike="noStrike" cap="none" normalizeH="0" baseline="0" dirty="0">
                  <a:ln>
                    <a:noFill/>
                  </a:ln>
                  <a:solidFill>
                    <a:srgbClr val="0000FF"/>
                  </a:solidFill>
                  <a:effectLst/>
                  <a:latin typeface="Consolas" pitchFamily="49" charset="0"/>
                  <a:ea typeface="仿宋" pitchFamily="49" charset="-122"/>
                  <a:cs typeface="Consolas" pitchFamily="49" charset="0"/>
                </a:rPr>
                <a:t>j</a:t>
              </a:r>
              <a:r>
                <a:rPr kumimoji="0" lang="en-US" altLang="zh-CN" sz="14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p>
          </p:txBody>
        </p:sp>
        <p:sp>
          <p:nvSpPr>
            <p:cNvPr id="37" name="Oval 20"/>
            <p:cNvSpPr>
              <a:spLocks noChangeArrowheads="1"/>
            </p:cNvSpPr>
            <p:nvPr/>
          </p:nvSpPr>
          <p:spPr bwMode="auto">
            <a:xfrm>
              <a:off x="1829565" y="3883750"/>
              <a:ext cx="391934" cy="39413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v</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8" name="Oval 19"/>
            <p:cNvSpPr>
              <a:spLocks noChangeArrowheads="1"/>
            </p:cNvSpPr>
            <p:nvPr/>
          </p:nvSpPr>
          <p:spPr bwMode="auto">
            <a:xfrm>
              <a:off x="1830651" y="4520018"/>
              <a:ext cx="390848" cy="39413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9" name="Oval 18"/>
            <p:cNvSpPr>
              <a:spLocks noChangeArrowheads="1"/>
            </p:cNvSpPr>
            <p:nvPr/>
          </p:nvSpPr>
          <p:spPr bwMode="auto">
            <a:xfrm>
              <a:off x="4071515" y="4261602"/>
              <a:ext cx="390848" cy="3952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0" name="Freeform 17"/>
            <p:cNvSpPr>
              <a:spLocks/>
            </p:cNvSpPr>
            <p:nvPr/>
          </p:nvSpPr>
          <p:spPr bwMode="auto">
            <a:xfrm>
              <a:off x="2230185" y="4437499"/>
              <a:ext cx="1829388" cy="211727"/>
            </a:xfrm>
            <a:custGeom>
              <a:avLst/>
              <a:gdLst/>
              <a:ahLst/>
              <a:cxnLst>
                <a:cxn ang="0">
                  <a:pos x="0" y="195"/>
                </a:cxn>
                <a:cxn ang="0">
                  <a:pos x="1685" y="0"/>
                </a:cxn>
              </a:cxnLst>
              <a:rect l="0" t="0" r="r" b="b"/>
              <a:pathLst>
                <a:path w="1685" h="195">
                  <a:moveTo>
                    <a:pt x="0" y="195"/>
                  </a:moveTo>
                  <a:lnTo>
                    <a:pt x="1685" y="0"/>
                  </a:lnTo>
                </a:path>
              </a:pathLst>
            </a:custGeom>
            <a:ln w="12700">
              <a:headEnd/>
              <a:tailEn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1" name="Text Box 16"/>
            <p:cNvSpPr txBox="1">
              <a:spLocks noChangeArrowheads="1"/>
            </p:cNvSpPr>
            <p:nvPr/>
          </p:nvSpPr>
          <p:spPr bwMode="auto">
            <a:xfrm>
              <a:off x="1857356" y="3143248"/>
              <a:ext cx="500066" cy="3387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U</a:t>
              </a:r>
            </a:p>
          </p:txBody>
        </p:sp>
        <p:sp>
          <p:nvSpPr>
            <p:cNvPr id="42" name="Text Box 15"/>
            <p:cNvSpPr txBox="1">
              <a:spLocks noChangeArrowheads="1"/>
            </p:cNvSpPr>
            <p:nvPr/>
          </p:nvSpPr>
          <p:spPr bwMode="auto">
            <a:xfrm>
              <a:off x="3857620" y="3429000"/>
              <a:ext cx="741512" cy="3387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V-U</a:t>
              </a:r>
            </a:p>
          </p:txBody>
        </p:sp>
        <p:sp>
          <p:nvSpPr>
            <p:cNvPr id="43" name="AutoShape 14"/>
            <p:cNvSpPr>
              <a:spLocks noChangeShapeType="1"/>
            </p:cNvSpPr>
            <p:nvPr/>
          </p:nvSpPr>
          <p:spPr bwMode="auto">
            <a:xfrm flipH="1" flipV="1">
              <a:off x="2028246" y="4914157"/>
              <a:ext cx="9771" cy="254073"/>
            </a:xfrm>
            <a:prstGeom prst="straightConnector1">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sp>
        <p:nvSpPr>
          <p:cNvPr id="44" name="TextBox 43"/>
          <p:cNvSpPr txBox="1"/>
          <p:nvPr/>
        </p:nvSpPr>
        <p:spPr>
          <a:xfrm>
            <a:off x="323528" y="818852"/>
            <a:ext cx="8712968" cy="871905"/>
          </a:xfrm>
          <a:prstGeom prst="rect">
            <a:avLst/>
          </a:prstGeom>
          <a:noFill/>
        </p:spPr>
        <p:txBody>
          <a:bodyPr wrap="square" rtlCol="0">
            <a:spAutoFit/>
          </a:bodyPr>
          <a:lstStyle/>
          <a:p>
            <a:pPr algn="l">
              <a:lnSpc>
                <a:spcPts val="3200"/>
              </a:lnSpc>
              <a:spcBef>
                <a:spcPts val="0"/>
              </a:spcBef>
            </a:pPr>
            <a:r>
              <a:rPr lang="zh-CN" altLang="en-US" sz="2000" dirty="0">
                <a:solidFill>
                  <a:srgbClr val="0000FF"/>
                </a:solidFill>
                <a:latin typeface="Consolas" pitchFamily="49" charset="0"/>
                <a:ea typeface="仿宋" pitchFamily="49" charset="-122"/>
                <a:cs typeface="Consolas" pitchFamily="49" charset="0"/>
              </a:rPr>
              <a:t>    采用邻接矩阵存储图。为了</a:t>
            </a:r>
            <a:r>
              <a:rPr lang="zh-CN" altLang="zh-CN" sz="2000" dirty="0">
                <a:solidFill>
                  <a:srgbClr val="0000FF"/>
                </a:solidFill>
                <a:latin typeface="Consolas" pitchFamily="49" charset="0"/>
                <a:ea typeface="仿宋" pitchFamily="49" charset="-122"/>
                <a:cs typeface="Consolas" pitchFamily="49" charset="0"/>
              </a:rPr>
              <a:t>记录</a:t>
            </a:r>
            <a:r>
              <a:rPr lang="en-US" altLang="zh-CN" sz="2000" dirty="0">
                <a:solidFill>
                  <a:srgbClr val="0000FF"/>
                </a:solidFill>
                <a:latin typeface="Consolas" pitchFamily="49" charset="0"/>
                <a:ea typeface="仿宋" pitchFamily="49" charset="-122"/>
                <a:cs typeface="Consolas" pitchFamily="49" charset="0"/>
              </a:rPr>
              <a:t>V-U</a:t>
            </a:r>
            <a:r>
              <a:rPr lang="zh-CN" altLang="zh-CN" sz="2000" dirty="0">
                <a:solidFill>
                  <a:srgbClr val="0000FF"/>
                </a:solidFill>
                <a:latin typeface="Consolas" pitchFamily="49" charset="0"/>
                <a:ea typeface="仿宋" pitchFamily="49" charset="-122"/>
                <a:cs typeface="Consolas" pitchFamily="49" charset="0"/>
              </a:rPr>
              <a:t>中每个顶点</a:t>
            </a:r>
            <a:r>
              <a:rPr lang="en-US" altLang="zh-CN" sz="2000" i="1" dirty="0">
                <a:solidFill>
                  <a:srgbClr val="0000FF"/>
                </a:solidFill>
                <a:latin typeface="Consolas" pitchFamily="49" charset="0"/>
                <a:ea typeface="仿宋" pitchFamily="49" charset="-122"/>
                <a:cs typeface="Consolas" pitchFamily="49" charset="0"/>
              </a:rPr>
              <a:t>j</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j</a:t>
            </a:r>
            <a:r>
              <a:rPr lang="en-US" altLang="zh-CN" sz="2000" dirty="0" err="1">
                <a:solidFill>
                  <a:srgbClr val="0000FF"/>
                </a:solidFill>
                <a:latin typeface="Consolas" pitchFamily="49" charset="0"/>
                <a:ea typeface="仿宋" pitchFamily="49" charset="-122"/>
                <a:cs typeface="Consolas" pitchFamily="49" charset="0"/>
              </a:rPr>
              <a:t>∈V-U</a:t>
            </a:r>
            <a:r>
              <a:rPr lang="zh-CN" altLang="zh-CN" sz="2000" dirty="0">
                <a:solidFill>
                  <a:srgbClr val="0000FF"/>
                </a:solidFill>
                <a:latin typeface="Consolas" pitchFamily="49" charset="0"/>
                <a:ea typeface="仿宋" pitchFamily="49" charset="-122"/>
                <a:cs typeface="Consolas" pitchFamily="49" charset="0"/>
              </a:rPr>
              <a:t>）到</a:t>
            </a:r>
            <a:r>
              <a:rPr lang="en-US" altLang="zh-CN" sz="2000" dirty="0">
                <a:solidFill>
                  <a:srgbClr val="0000FF"/>
                </a:solidFill>
                <a:latin typeface="Consolas" pitchFamily="49" charset="0"/>
                <a:ea typeface="仿宋" pitchFamily="49" charset="-122"/>
                <a:cs typeface="Consolas" pitchFamily="49" charset="0"/>
              </a:rPr>
              <a:t>U</a:t>
            </a:r>
            <a:r>
              <a:rPr lang="zh-CN" altLang="zh-CN" sz="2000" dirty="0">
                <a:solidFill>
                  <a:srgbClr val="0000FF"/>
                </a:solidFill>
                <a:latin typeface="Consolas" pitchFamily="49" charset="0"/>
                <a:ea typeface="仿宋" pitchFamily="49" charset="-122"/>
                <a:cs typeface="Consolas" pitchFamily="49" charset="0"/>
              </a:rPr>
              <a:t>的</a:t>
            </a:r>
            <a:r>
              <a:rPr lang="zh-CN" altLang="zh-CN" sz="2000" dirty="0">
                <a:solidFill>
                  <a:srgbClr val="FF0000"/>
                </a:solidFill>
                <a:latin typeface="Consolas" pitchFamily="49" charset="0"/>
                <a:ea typeface="仿宋" pitchFamily="49" charset="-122"/>
                <a:cs typeface="Consolas" pitchFamily="49" charset="0"/>
              </a:rPr>
              <a:t>最小边</a:t>
            </a:r>
            <a:r>
              <a:rPr lang="zh-CN" altLang="en-US"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建立两个数组</a:t>
            </a:r>
            <a:r>
              <a:rPr lang="en-US" altLang="zh-CN" sz="2000" dirty="0">
                <a:solidFill>
                  <a:srgbClr val="0000FF"/>
                </a:solidFill>
                <a:latin typeface="Consolas" pitchFamily="49" charset="0"/>
                <a:ea typeface="仿宋" pitchFamily="49" charset="-122"/>
                <a:cs typeface="Consolas" pitchFamily="49" charset="0"/>
              </a:rPr>
              <a:t>closest</a:t>
            </a:r>
            <a:r>
              <a:rPr lang="zh-CN" altLang="zh-CN" sz="2000" dirty="0">
                <a:solidFill>
                  <a:srgbClr val="0000FF"/>
                </a:solidFill>
                <a:latin typeface="Consolas" pitchFamily="49" charset="0"/>
                <a:ea typeface="仿宋" pitchFamily="49" charset="-122"/>
                <a:cs typeface="Consolas" pitchFamily="49" charset="0"/>
              </a:rPr>
              <a:t>和</a:t>
            </a:r>
            <a:r>
              <a:rPr lang="en-US" altLang="zh-CN" sz="2000" dirty="0" err="1">
                <a:solidFill>
                  <a:srgbClr val="0000FF"/>
                </a:solidFill>
                <a:latin typeface="Consolas" pitchFamily="49" charset="0"/>
                <a:ea typeface="仿宋" pitchFamily="49" charset="-122"/>
                <a:cs typeface="Consolas" pitchFamily="49" charset="0"/>
              </a:rPr>
              <a:t>lowcost</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p:txBody>
      </p:sp>
      <p:grpSp>
        <p:nvGrpSpPr>
          <p:cNvPr id="62" name="组合 61"/>
          <p:cNvGrpSpPr/>
          <p:nvPr/>
        </p:nvGrpSpPr>
        <p:grpSpPr>
          <a:xfrm>
            <a:off x="4223709" y="3115050"/>
            <a:ext cx="4348819" cy="3113303"/>
            <a:chOff x="4223709" y="3115050"/>
            <a:chExt cx="4348819" cy="3113303"/>
          </a:xfrm>
        </p:grpSpPr>
        <p:grpSp>
          <p:nvGrpSpPr>
            <p:cNvPr id="58" name="组合 57"/>
            <p:cNvGrpSpPr/>
            <p:nvPr/>
          </p:nvGrpSpPr>
          <p:grpSpPr>
            <a:xfrm>
              <a:off x="4223709" y="3115050"/>
              <a:ext cx="4348819" cy="2099900"/>
              <a:chOff x="4223709" y="3115050"/>
              <a:chExt cx="4348819" cy="2099900"/>
            </a:xfrm>
          </p:grpSpPr>
          <p:sp>
            <p:nvSpPr>
              <p:cNvPr id="45" name="AutoShape 13"/>
              <p:cNvSpPr>
                <a:spLocks noChangeArrowheads="1"/>
              </p:cNvSpPr>
              <p:nvPr/>
            </p:nvSpPr>
            <p:spPr bwMode="auto">
              <a:xfrm>
                <a:off x="4234566" y="4223632"/>
                <a:ext cx="623186" cy="237786"/>
              </a:xfrm>
              <a:prstGeom prst="rightArrow">
                <a:avLst>
                  <a:gd name="adj1" fmla="val 50000"/>
                  <a:gd name="adj2" fmla="val 65525"/>
                </a:avLst>
              </a:prstGeom>
              <a:ln>
                <a:headEnd/>
                <a:tailEnd type="none" w="sm" len="sm"/>
              </a:ln>
            </p:spPr>
            <p:style>
              <a:lnRef idx="1">
                <a:schemeClr val="accent2"/>
              </a:lnRef>
              <a:fillRef idx="3">
                <a:schemeClr val="accent2"/>
              </a:fillRef>
              <a:effectRef idx="2">
                <a:schemeClr val="accent2"/>
              </a:effectRef>
              <a:fontRef idx="minor">
                <a:schemeClr val="lt1"/>
              </a:fontRef>
            </p:style>
            <p:txBody>
              <a:bodyPr vert="horz" wrap="square" lIns="0" tIns="46800" rIns="0" bIns="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6" name="Rectangle 12"/>
              <p:cNvSpPr>
                <a:spLocks noChangeArrowheads="1"/>
              </p:cNvSpPr>
              <p:nvPr/>
            </p:nvSpPr>
            <p:spPr bwMode="auto">
              <a:xfrm>
                <a:off x="7659463" y="3876182"/>
                <a:ext cx="913065" cy="1136813"/>
              </a:xfrm>
              <a:prstGeom prst="rect">
                <a:avLst/>
              </a:prstGeom>
              <a:solidFill>
                <a:srgbClr val="FFFFFF"/>
              </a:solidFill>
              <a:ln w="19050">
                <a:solidFill>
                  <a:srgbClr val="FF00FF"/>
                </a:solidFill>
                <a:prstDash val="dash"/>
                <a:miter lim="800000"/>
                <a:headEnd/>
                <a:tailEnd/>
              </a:ln>
            </p:spPr>
            <p:txBody>
              <a:bodyPr vert="horz" wrap="square" lIns="0" tIns="46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7" name="Rectangle 11"/>
              <p:cNvSpPr>
                <a:spLocks noChangeArrowheads="1"/>
              </p:cNvSpPr>
              <p:nvPr/>
            </p:nvSpPr>
            <p:spPr bwMode="auto">
              <a:xfrm>
                <a:off x="5084685" y="3580850"/>
                <a:ext cx="1106318" cy="1634100"/>
              </a:xfrm>
              <a:prstGeom prst="rect">
                <a:avLst/>
              </a:prstGeom>
              <a:solidFill>
                <a:srgbClr val="FFFFFF"/>
              </a:solidFill>
              <a:ln w="19050">
                <a:solidFill>
                  <a:srgbClr val="FF00FF"/>
                </a:solidFill>
                <a:prstDash val="dash"/>
                <a:miter lim="800000"/>
                <a:headEnd/>
                <a:tailEnd/>
              </a:ln>
            </p:spPr>
            <p:txBody>
              <a:bodyPr vert="horz" wrap="square" lIns="0" tIns="46800" rIns="0" bIns="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8" name="Text Box 10"/>
              <p:cNvSpPr txBox="1">
                <a:spLocks noChangeArrowheads="1"/>
              </p:cNvSpPr>
              <p:nvPr/>
            </p:nvSpPr>
            <p:spPr bwMode="auto">
              <a:xfrm>
                <a:off x="6286512" y="4122655"/>
                <a:ext cx="1122130" cy="3387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lowcost[</a:t>
                </a:r>
                <a:r>
                  <a:rPr kumimoji="0" lang="en-US" altLang="zh-CN" sz="14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49" name="Text Box 9"/>
              <p:cNvSpPr txBox="1">
                <a:spLocks noChangeArrowheads="1"/>
              </p:cNvSpPr>
              <p:nvPr/>
            </p:nvSpPr>
            <p:spPr bwMode="auto">
              <a:xfrm>
                <a:off x="6225963" y="4472372"/>
                <a:ext cx="1346433" cy="33767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closest[</a:t>
                </a:r>
                <a:r>
                  <a:rPr kumimoji="0" lang="en-US" altLang="zh-CN" sz="14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400" i="1" u="none" strike="noStrike" cap="none" normalizeH="0" baseline="0">
                    <a:ln>
                      <a:noFill/>
                    </a:ln>
                    <a:solidFill>
                      <a:srgbClr val="0000FF"/>
                    </a:solidFill>
                    <a:effectLst/>
                    <a:latin typeface="Consolas" pitchFamily="49" charset="0"/>
                    <a:ea typeface="仿宋" pitchFamily="49" charset="-122"/>
                    <a:cs typeface="Consolas" pitchFamily="49" charset="0"/>
                  </a:rPr>
                  <a:t>i</a:t>
                </a:r>
                <a:endPar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0" name="Oval 8"/>
              <p:cNvSpPr>
                <a:spLocks noChangeArrowheads="1"/>
              </p:cNvSpPr>
              <p:nvPr/>
            </p:nvSpPr>
            <p:spPr bwMode="auto">
              <a:xfrm>
                <a:off x="5416906" y="3845781"/>
                <a:ext cx="391934" cy="39413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v</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1" name="Oval 7"/>
              <p:cNvSpPr>
                <a:spLocks noChangeArrowheads="1"/>
              </p:cNvSpPr>
              <p:nvPr/>
            </p:nvSpPr>
            <p:spPr bwMode="auto">
              <a:xfrm>
                <a:off x="5417992" y="4482048"/>
                <a:ext cx="390848" cy="39413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2" name="Oval 6"/>
              <p:cNvSpPr>
                <a:spLocks noChangeArrowheads="1"/>
              </p:cNvSpPr>
              <p:nvPr/>
            </p:nvSpPr>
            <p:spPr bwMode="auto">
              <a:xfrm>
                <a:off x="7912429" y="4223632"/>
                <a:ext cx="390848" cy="3952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3" name="Freeform 5"/>
              <p:cNvSpPr>
                <a:spLocks/>
              </p:cNvSpPr>
              <p:nvPr/>
            </p:nvSpPr>
            <p:spPr bwMode="auto">
              <a:xfrm>
                <a:off x="6210546" y="4404957"/>
                <a:ext cx="1719040" cy="45719"/>
              </a:xfrm>
              <a:custGeom>
                <a:avLst/>
                <a:gdLst/>
                <a:ahLst/>
                <a:cxnLst>
                  <a:cxn ang="0">
                    <a:pos x="0" y="0"/>
                  </a:cxn>
                  <a:cxn ang="0">
                    <a:pos x="1323" y="4"/>
                  </a:cxn>
                </a:cxnLst>
                <a:rect l="0" t="0" r="r" b="b"/>
                <a:pathLst>
                  <a:path w="1323" h="4">
                    <a:moveTo>
                      <a:pt x="0" y="0"/>
                    </a:moveTo>
                    <a:lnTo>
                      <a:pt x="1323" y="4"/>
                    </a:lnTo>
                  </a:path>
                </a:pathLst>
              </a:custGeom>
              <a:ln>
                <a:headEnd/>
                <a:tailEn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4" name="Text Box 4"/>
              <p:cNvSpPr txBox="1">
                <a:spLocks noChangeArrowheads="1"/>
              </p:cNvSpPr>
              <p:nvPr/>
            </p:nvSpPr>
            <p:spPr bwMode="auto">
              <a:xfrm>
                <a:off x="5447306" y="3115050"/>
                <a:ext cx="402791" cy="3387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U</a:t>
                </a:r>
              </a:p>
            </p:txBody>
          </p:sp>
          <p:sp>
            <p:nvSpPr>
              <p:cNvPr id="55" name="Text Box 3"/>
              <p:cNvSpPr txBox="1">
                <a:spLocks noChangeArrowheads="1"/>
              </p:cNvSpPr>
              <p:nvPr/>
            </p:nvSpPr>
            <p:spPr bwMode="auto">
              <a:xfrm>
                <a:off x="7749575" y="3436441"/>
                <a:ext cx="634043" cy="3387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V-U</a:t>
                </a:r>
              </a:p>
            </p:txBody>
          </p:sp>
          <p:sp>
            <p:nvSpPr>
              <p:cNvPr id="56" name="Text Box 2"/>
              <p:cNvSpPr txBox="1">
                <a:spLocks noChangeArrowheads="1"/>
              </p:cNvSpPr>
              <p:nvPr/>
            </p:nvSpPr>
            <p:spPr bwMode="auto">
              <a:xfrm>
                <a:off x="4223709" y="4572008"/>
                <a:ext cx="634043" cy="3387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表示为</a:t>
                </a:r>
              </a:p>
            </p:txBody>
          </p:sp>
        </p:grpSp>
        <p:sp>
          <p:nvSpPr>
            <p:cNvPr id="60" name="TextBox 59"/>
            <p:cNvSpPr txBox="1"/>
            <p:nvPr/>
          </p:nvSpPr>
          <p:spPr>
            <a:xfrm>
              <a:off x="5072066" y="5643578"/>
              <a:ext cx="3429024" cy="584775"/>
            </a:xfrm>
            <a:prstGeom prst="rect">
              <a:avLst/>
            </a:prstGeom>
            <a:noFill/>
          </p:spPr>
          <p:txBody>
            <a:bodyPr wrap="square" rtlCol="0">
              <a:spAutoFit/>
            </a:bodyPr>
            <a:lstStyle/>
            <a:p>
              <a:pPr algn="l">
                <a:lnSpc>
                  <a:spcPct val="100000"/>
                </a:lnSpc>
                <a:spcBef>
                  <a:spcPts val="0"/>
                </a:spcBef>
              </a:pPr>
              <a:r>
                <a:rPr lang="zh-CN" altLang="en-US" sz="1600">
                  <a:solidFill>
                    <a:srgbClr val="0000FF"/>
                  </a:solidFill>
                  <a:latin typeface="Consolas" pitchFamily="49" charset="0"/>
                  <a:ea typeface="仿宋" pitchFamily="49" charset="-122"/>
                  <a:cs typeface="Consolas" pitchFamily="49" charset="0"/>
                </a:rPr>
                <a:t>将</a:t>
              </a:r>
              <a:r>
                <a:rPr lang="en-US" altLang="zh-CN" sz="1600">
                  <a:solidFill>
                    <a:srgbClr val="0000FF"/>
                  </a:solidFill>
                  <a:latin typeface="Consolas" pitchFamily="49" charset="0"/>
                  <a:ea typeface="仿宋" pitchFamily="49" charset="-122"/>
                  <a:cs typeface="Consolas" pitchFamily="49" charset="0"/>
                </a:rPr>
                <a:t>V-U</a:t>
              </a:r>
              <a:r>
                <a:rPr lang="zh-CN" altLang="en-US" sz="1600">
                  <a:solidFill>
                    <a:srgbClr val="0000FF"/>
                  </a:solidFill>
                  <a:latin typeface="Consolas" pitchFamily="49" charset="0"/>
                  <a:ea typeface="仿宋" pitchFamily="49" charset="-122"/>
                  <a:cs typeface="Consolas" pitchFamily="49" charset="0"/>
                </a:rPr>
                <a:t>中顶点</a:t>
              </a:r>
              <a:r>
                <a:rPr lang="en-US" altLang="zh-CN" sz="1600" i="1">
                  <a:solidFill>
                    <a:srgbClr val="0000FF"/>
                  </a:solidFill>
                  <a:latin typeface="Consolas" pitchFamily="49" charset="0"/>
                  <a:ea typeface="仿宋" pitchFamily="49" charset="-122"/>
                  <a:cs typeface="Consolas" pitchFamily="49" charset="0"/>
                </a:rPr>
                <a:t>j</a:t>
              </a:r>
              <a:r>
                <a:rPr lang="zh-CN" altLang="en-US" sz="1600">
                  <a:solidFill>
                    <a:srgbClr val="0000FF"/>
                  </a:solidFill>
                  <a:latin typeface="Consolas" pitchFamily="49" charset="0"/>
                  <a:ea typeface="仿宋" pitchFamily="49" charset="-122"/>
                  <a:cs typeface="Consolas" pitchFamily="49" charset="0"/>
                </a:rPr>
                <a:t>到整个</a:t>
              </a:r>
              <a:r>
                <a:rPr lang="en-US" altLang="zh-CN" sz="1600">
                  <a:solidFill>
                    <a:srgbClr val="0000FF"/>
                  </a:solidFill>
                  <a:latin typeface="Consolas" pitchFamily="49" charset="0"/>
                  <a:ea typeface="仿宋" pitchFamily="49" charset="-122"/>
                  <a:cs typeface="Consolas" pitchFamily="49" charset="0"/>
                </a:rPr>
                <a:t>U</a:t>
              </a:r>
              <a:r>
                <a:rPr lang="zh-CN" altLang="en-US" sz="1600">
                  <a:solidFill>
                    <a:srgbClr val="0000FF"/>
                  </a:solidFill>
                  <a:latin typeface="Consolas" pitchFamily="49" charset="0"/>
                  <a:ea typeface="仿宋" pitchFamily="49" charset="-122"/>
                  <a:cs typeface="Consolas" pitchFamily="49" charset="0"/>
                </a:rPr>
                <a:t>的最小边表示为</a:t>
              </a:r>
              <a:r>
                <a:rPr lang="en-US" altLang="zh-CN" sz="1600">
                  <a:solidFill>
                    <a:srgbClr val="0000FF"/>
                  </a:solidFill>
                  <a:latin typeface="Consolas" pitchFamily="49" charset="0"/>
                  <a:ea typeface="仿宋" pitchFamily="49" charset="-122"/>
                  <a:cs typeface="Consolas" pitchFamily="49" charset="0"/>
                </a:rPr>
                <a:t>(</a:t>
              </a:r>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,closest[</a:t>
              </a:r>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]):lowcost[</a:t>
              </a:r>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grpSp>
      <p:sp>
        <p:nvSpPr>
          <p:cNvPr id="61" name="TextBox 60"/>
          <p:cNvSpPr txBox="1"/>
          <p:nvPr/>
        </p:nvSpPr>
        <p:spPr>
          <a:xfrm>
            <a:off x="785786" y="5643578"/>
            <a:ext cx="3571900" cy="338554"/>
          </a:xfrm>
          <a:prstGeom prst="rect">
            <a:avLst/>
          </a:prstGeom>
          <a:noFill/>
        </p:spPr>
        <p:txBody>
          <a:bodyPr wrap="square" rtlCol="0">
            <a:spAutoFit/>
          </a:bodyPr>
          <a:lstStyle/>
          <a:p>
            <a:pPr algn="l">
              <a:lnSpc>
                <a:spcPct val="100000"/>
              </a:lnSpc>
              <a:spcBef>
                <a:spcPts val="0"/>
              </a:spcBef>
            </a:pPr>
            <a:r>
              <a:rPr lang="en-US" altLang="zh-CN" sz="1600">
                <a:solidFill>
                  <a:srgbClr val="0000FF"/>
                </a:solidFill>
                <a:latin typeface="Consolas" pitchFamily="49" charset="0"/>
                <a:ea typeface="仿宋" pitchFamily="49" charset="-122"/>
                <a:cs typeface="Consolas" pitchFamily="49" charset="0"/>
              </a:rPr>
              <a:t>V-U</a:t>
            </a:r>
            <a:r>
              <a:rPr lang="zh-CN" altLang="en-US" sz="1600">
                <a:solidFill>
                  <a:srgbClr val="0000FF"/>
                </a:solidFill>
                <a:latin typeface="Consolas" pitchFamily="49" charset="0"/>
                <a:ea typeface="仿宋" pitchFamily="49" charset="-122"/>
                <a:cs typeface="Consolas" pitchFamily="49" charset="0"/>
              </a:rPr>
              <a:t>中顶点</a:t>
            </a:r>
            <a:r>
              <a:rPr lang="en-US" altLang="zh-CN" sz="1600" i="1">
                <a:solidFill>
                  <a:srgbClr val="0000FF"/>
                </a:solidFill>
                <a:latin typeface="Consolas" pitchFamily="49" charset="0"/>
                <a:ea typeface="仿宋" pitchFamily="49" charset="-122"/>
                <a:cs typeface="Consolas" pitchFamily="49" charset="0"/>
              </a:rPr>
              <a:t>j</a:t>
            </a:r>
            <a:r>
              <a:rPr lang="zh-CN" altLang="en-US" sz="1600">
                <a:solidFill>
                  <a:srgbClr val="0000FF"/>
                </a:solidFill>
                <a:latin typeface="Consolas" pitchFamily="49" charset="0"/>
                <a:ea typeface="仿宋" pitchFamily="49" charset="-122"/>
                <a:cs typeface="Consolas" pitchFamily="49" charset="0"/>
              </a:rPr>
              <a:t>到</a:t>
            </a:r>
            <a:r>
              <a:rPr lang="en-US" altLang="zh-CN" sz="1600">
                <a:solidFill>
                  <a:srgbClr val="0000FF"/>
                </a:solidFill>
                <a:latin typeface="Consolas" pitchFamily="49" charset="0"/>
                <a:ea typeface="仿宋" pitchFamily="49" charset="-122"/>
                <a:cs typeface="Consolas" pitchFamily="49" charset="0"/>
              </a:rPr>
              <a:t>U</a:t>
            </a:r>
            <a:r>
              <a:rPr lang="zh-CN" altLang="en-US" sz="1600">
                <a:solidFill>
                  <a:srgbClr val="0000FF"/>
                </a:solidFill>
                <a:latin typeface="Consolas" pitchFamily="49" charset="0"/>
                <a:ea typeface="仿宋" pitchFamily="49" charset="-122"/>
                <a:cs typeface="Consolas" pitchFamily="49" charset="0"/>
              </a:rPr>
              <a:t>中的最小边为</a:t>
            </a:r>
            <a:r>
              <a:rPr lang="en-US" altLang="zh-CN" sz="1600">
                <a:solidFill>
                  <a:srgbClr val="0000FF"/>
                </a:solidFill>
                <a:latin typeface="Consolas" pitchFamily="49" charset="0"/>
                <a:ea typeface="仿宋" pitchFamily="49" charset="-122"/>
                <a:cs typeface="Consolas" pitchFamily="49" charset="0"/>
              </a:rPr>
              <a:t>(</a:t>
            </a:r>
            <a:r>
              <a:rPr lang="en-US" altLang="zh-CN" sz="1600" i="1">
                <a:solidFill>
                  <a:srgbClr val="0000FF"/>
                </a:solidFill>
                <a:latin typeface="Consolas" pitchFamily="49" charset="0"/>
                <a:ea typeface="仿宋" pitchFamily="49" charset="-122"/>
                <a:cs typeface="Consolas" pitchFamily="49" charset="0"/>
              </a:rPr>
              <a:t>i</a:t>
            </a:r>
            <a:r>
              <a:rPr lang="en-US" altLang="zh-CN" sz="1600">
                <a:solidFill>
                  <a:srgbClr val="0000FF"/>
                </a:solidFill>
                <a:latin typeface="Consolas" pitchFamily="49" charset="0"/>
                <a:ea typeface="仿宋" pitchFamily="49" charset="-122"/>
                <a:cs typeface="Consolas" pitchFamily="49" charset="0"/>
              </a:rPr>
              <a:t>, </a:t>
            </a:r>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46"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2" name="组合 31"/>
          <p:cNvGrpSpPr/>
          <p:nvPr/>
        </p:nvGrpSpPr>
        <p:grpSpPr>
          <a:xfrm>
            <a:off x="2214546" y="1590038"/>
            <a:ext cx="4572032" cy="2544656"/>
            <a:chOff x="2214546" y="1590038"/>
            <a:chExt cx="4572032" cy="2544656"/>
          </a:xfrm>
        </p:grpSpPr>
        <p:sp>
          <p:nvSpPr>
            <p:cNvPr id="56344" name="Rectangle 24"/>
            <p:cNvSpPr>
              <a:spLocks noChangeArrowheads="1"/>
            </p:cNvSpPr>
            <p:nvPr/>
          </p:nvSpPr>
          <p:spPr bwMode="auto">
            <a:xfrm>
              <a:off x="4961557" y="2560311"/>
              <a:ext cx="913065" cy="1136813"/>
            </a:xfrm>
            <a:prstGeom prst="rect">
              <a:avLst/>
            </a:prstGeom>
            <a:solidFill>
              <a:srgbClr val="FFFFFF"/>
            </a:solidFill>
            <a:ln w="19050">
              <a:solidFill>
                <a:srgbClr val="FF00FF"/>
              </a:solidFill>
              <a:prstDash val="dash"/>
              <a:miter lim="800000"/>
              <a:headEnd/>
              <a:tailEnd/>
            </a:ln>
          </p:spPr>
          <p:txBody>
            <a:bodyPr vert="horz" wrap="square" lIns="0" tIns="46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6343" name="Rectangle 23"/>
            <p:cNvSpPr>
              <a:spLocks noChangeArrowheads="1"/>
            </p:cNvSpPr>
            <p:nvPr/>
          </p:nvSpPr>
          <p:spPr bwMode="auto">
            <a:xfrm>
              <a:off x="2643174" y="2186803"/>
              <a:ext cx="1204398" cy="1947891"/>
            </a:xfrm>
            <a:prstGeom prst="rect">
              <a:avLst/>
            </a:prstGeom>
            <a:solidFill>
              <a:srgbClr val="FFFFFF"/>
            </a:solidFill>
            <a:ln w="19050">
              <a:solidFill>
                <a:srgbClr val="FF00FF"/>
              </a:solidFill>
              <a:prstDash val="dash"/>
              <a:miter lim="800000"/>
              <a:headEnd/>
              <a:tailEnd/>
            </a:ln>
          </p:spPr>
          <p:txBody>
            <a:bodyPr vert="horz" wrap="square" lIns="0" tIns="46800" rIns="0" bIns="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6340" name="Oval 20"/>
            <p:cNvSpPr>
              <a:spLocks noChangeArrowheads="1"/>
            </p:cNvSpPr>
            <p:nvPr/>
          </p:nvSpPr>
          <p:spPr bwMode="auto">
            <a:xfrm>
              <a:off x="2972573" y="2529909"/>
              <a:ext cx="391934" cy="39413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v</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6339" name="Oval 19"/>
            <p:cNvSpPr>
              <a:spLocks noChangeArrowheads="1"/>
            </p:cNvSpPr>
            <p:nvPr/>
          </p:nvSpPr>
          <p:spPr bwMode="auto">
            <a:xfrm>
              <a:off x="2973659" y="3166177"/>
              <a:ext cx="390848" cy="39413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6338" name="Oval 18"/>
            <p:cNvSpPr>
              <a:spLocks noChangeArrowheads="1"/>
            </p:cNvSpPr>
            <p:nvPr/>
          </p:nvSpPr>
          <p:spPr bwMode="auto">
            <a:xfrm>
              <a:off x="5214523" y="2907761"/>
              <a:ext cx="390848" cy="3952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6336" name="Text Box 16"/>
            <p:cNvSpPr txBox="1">
              <a:spLocks noChangeArrowheads="1"/>
            </p:cNvSpPr>
            <p:nvPr/>
          </p:nvSpPr>
          <p:spPr bwMode="auto">
            <a:xfrm>
              <a:off x="2214546" y="1590038"/>
              <a:ext cx="2143140" cy="3387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U={</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|lowcost[</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=0</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56335" name="Text Box 15"/>
            <p:cNvSpPr txBox="1">
              <a:spLocks noChangeArrowheads="1"/>
            </p:cNvSpPr>
            <p:nvPr/>
          </p:nvSpPr>
          <p:spPr bwMode="auto">
            <a:xfrm>
              <a:off x="4259116" y="2120570"/>
              <a:ext cx="2527462" cy="3387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V-U={</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|lowcost[</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FF0000"/>
                  </a:solidFill>
                  <a:effectLst/>
                  <a:latin typeface="+mj-ea"/>
                  <a:ea typeface="+mj-ea"/>
                  <a:cs typeface="Consolas" pitchFamily="49" charset="0"/>
                </a:rPr>
                <a:t>≠</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0</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cxnSp>
          <p:nvCxnSpPr>
            <p:cNvPr id="29" name="直接连接符 28"/>
            <p:cNvCxnSpPr>
              <a:stCxn id="56343" idx="3"/>
              <a:endCxn id="56338" idx="2"/>
            </p:cNvCxnSpPr>
            <p:nvPr/>
          </p:nvCxnSpPr>
          <p:spPr>
            <a:xfrm flipV="1">
              <a:off x="3847572" y="3105373"/>
              <a:ext cx="1366951" cy="55376"/>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31" name="TextBox 30"/>
          <p:cNvSpPr txBox="1"/>
          <p:nvPr/>
        </p:nvSpPr>
        <p:spPr>
          <a:xfrm>
            <a:off x="928662" y="714356"/>
            <a:ext cx="7000924" cy="400110"/>
          </a:xfrm>
          <a:prstGeom prst="rect">
            <a:avLst/>
          </a:prstGeom>
          <a:noFill/>
        </p:spPr>
        <p:txBody>
          <a:bodyPr wrap="square" rtlCol="0">
            <a:spAutoFit/>
          </a:bodyPr>
          <a:lstStyle/>
          <a:p>
            <a:pPr algn="l">
              <a:lnSpc>
                <a:spcPct val="100000"/>
              </a:lnSpc>
              <a:spcBef>
                <a:spcPts val="0"/>
              </a:spcBef>
            </a:pPr>
            <a:r>
              <a:rPr lang="zh-CN" altLang="zh-CN" sz="2000" dirty="0">
                <a:solidFill>
                  <a:srgbClr val="0000FF"/>
                </a:solidFill>
                <a:latin typeface="Consolas" pitchFamily="49" charset="0"/>
                <a:ea typeface="仿宋" pitchFamily="49" charset="-122"/>
                <a:cs typeface="Consolas" pitchFamily="49" charset="0"/>
              </a:rPr>
              <a:t>对于任意顶点</a:t>
            </a:r>
            <a:r>
              <a:rPr lang="en-US" altLang="zh-CN" sz="2000" i="1"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，如何知道它属于集合</a:t>
            </a:r>
            <a:r>
              <a:rPr lang="en-US" altLang="zh-CN" sz="2000" dirty="0">
                <a:solidFill>
                  <a:srgbClr val="0000FF"/>
                </a:solidFill>
                <a:latin typeface="Consolas" pitchFamily="49" charset="0"/>
                <a:ea typeface="仿宋" pitchFamily="49" charset="-122"/>
                <a:cs typeface="Consolas" pitchFamily="49" charset="0"/>
              </a:rPr>
              <a:t>U</a:t>
            </a:r>
            <a:r>
              <a:rPr lang="zh-CN" altLang="zh-CN" sz="2000" dirty="0">
                <a:solidFill>
                  <a:srgbClr val="0000FF"/>
                </a:solidFill>
                <a:latin typeface="Consolas" pitchFamily="49" charset="0"/>
                <a:ea typeface="仿宋" pitchFamily="49" charset="-122"/>
                <a:cs typeface="Consolas" pitchFamily="49" charset="0"/>
              </a:rPr>
              <a:t>还是集合</a:t>
            </a:r>
            <a:r>
              <a:rPr lang="en-US" altLang="zh-CN" sz="2000" dirty="0">
                <a:solidFill>
                  <a:srgbClr val="0000FF"/>
                </a:solidFill>
                <a:latin typeface="Consolas" pitchFamily="49" charset="0"/>
                <a:ea typeface="仿宋" pitchFamily="49" charset="-122"/>
                <a:cs typeface="Consolas" pitchFamily="49" charset="0"/>
              </a:rPr>
              <a:t>V-U</a:t>
            </a:r>
            <a:r>
              <a:rPr lang="zh-CN" altLang="zh-CN" sz="2000" dirty="0">
                <a:solidFill>
                  <a:srgbClr val="0000FF"/>
                </a:solidFill>
                <a:latin typeface="Consolas" pitchFamily="49" charset="0"/>
                <a:ea typeface="仿宋" pitchFamily="49" charset="-122"/>
                <a:cs typeface="Consolas" pitchFamily="49" charset="0"/>
              </a:rPr>
              <a:t>呢？</a:t>
            </a:r>
            <a:endParaRPr lang="zh-CN" altLang="en-US" sz="20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4" y="714356"/>
            <a:ext cx="5572164" cy="369332"/>
          </a:xfrm>
          <a:prstGeom prst="rect">
            <a:avLst/>
          </a:prstGeom>
          <a:noFill/>
        </p:spPr>
        <p:txBody>
          <a:bodyPr wrap="square" rtlCol="0">
            <a:spAutoFit/>
          </a:bodyPr>
          <a:lstStyle/>
          <a:p>
            <a:pPr algn="l">
              <a:lnSpc>
                <a:spcPct val="100000"/>
              </a:lnSpc>
              <a:spcBef>
                <a:spcPts val="0"/>
              </a:spcBef>
            </a:pPr>
            <a:r>
              <a:rPr lang="zh-CN" altLang="zh-CN" sz="1800">
                <a:solidFill>
                  <a:srgbClr val="0000FF"/>
                </a:solidFill>
                <a:latin typeface="Consolas" pitchFamily="49" charset="0"/>
                <a:ea typeface="仿宋" pitchFamily="49" charset="-122"/>
                <a:cs typeface="Consolas" pitchFamily="49" charset="0"/>
              </a:rPr>
              <a:t>初始时，</a:t>
            </a:r>
            <a:r>
              <a:rPr lang="en-US" altLang="zh-CN" sz="1800">
                <a:solidFill>
                  <a:srgbClr val="0000FF"/>
                </a:solidFill>
                <a:latin typeface="Consolas" pitchFamily="49" charset="0"/>
                <a:ea typeface="仿宋" pitchFamily="49" charset="-122"/>
                <a:cs typeface="Consolas" pitchFamily="49" charset="0"/>
              </a:rPr>
              <a:t>U</a:t>
            </a:r>
            <a:r>
              <a:rPr lang="zh-CN" altLang="zh-CN" sz="1800">
                <a:solidFill>
                  <a:srgbClr val="0000FF"/>
                </a:solidFill>
                <a:latin typeface="Consolas" pitchFamily="49" charset="0"/>
                <a:ea typeface="仿宋" pitchFamily="49" charset="-122"/>
                <a:cs typeface="Consolas" pitchFamily="49" charset="0"/>
              </a:rPr>
              <a:t>中只有一个顶点</a:t>
            </a:r>
            <a:r>
              <a:rPr lang="en-US" altLang="zh-CN" sz="1800" i="1">
                <a:solidFill>
                  <a:srgbClr val="0000FF"/>
                </a:solidFill>
                <a:latin typeface="Consolas" pitchFamily="49" charset="0"/>
                <a:ea typeface="仿宋" pitchFamily="49" charset="-122"/>
                <a:cs typeface="Consolas" pitchFamily="49" charset="0"/>
              </a:rPr>
              <a:t>v</a:t>
            </a:r>
            <a:r>
              <a:rPr lang="zh-CN" altLang="zh-CN" sz="1800">
                <a:solidFill>
                  <a:srgbClr val="0000FF"/>
                </a:solidFill>
                <a:latin typeface="Consolas" pitchFamily="49" charset="0"/>
                <a:ea typeface="仿宋" pitchFamily="49" charset="-122"/>
                <a:cs typeface="Consolas" pitchFamily="49" charset="0"/>
              </a:rPr>
              <a:t>，其他顶点</a:t>
            </a:r>
            <a:r>
              <a:rPr lang="en-US" altLang="zh-CN" sz="1800" i="1">
                <a:solidFill>
                  <a:srgbClr val="0000FF"/>
                </a:solidFill>
                <a:latin typeface="Consolas" pitchFamily="49" charset="0"/>
                <a:ea typeface="仿宋" pitchFamily="49" charset="-122"/>
                <a:cs typeface="Consolas" pitchFamily="49" charset="0"/>
              </a:rPr>
              <a:t>i</a:t>
            </a:r>
            <a:r>
              <a:rPr lang="zh-CN" altLang="zh-CN" sz="1800">
                <a:solidFill>
                  <a:srgbClr val="0000FF"/>
                </a:solidFill>
                <a:latin typeface="Consolas" pitchFamily="49" charset="0"/>
                <a:ea typeface="仿宋" pitchFamily="49" charset="-122"/>
                <a:cs typeface="Consolas" pitchFamily="49" charset="0"/>
              </a:rPr>
              <a:t>均在</a:t>
            </a:r>
            <a:r>
              <a:rPr lang="en-US" altLang="zh-CN" sz="1800">
                <a:solidFill>
                  <a:srgbClr val="0000FF"/>
                </a:solidFill>
                <a:latin typeface="Consolas" pitchFamily="49" charset="0"/>
                <a:ea typeface="仿宋" pitchFamily="49" charset="-122"/>
                <a:cs typeface="Consolas" pitchFamily="49" charset="0"/>
              </a:rPr>
              <a:t>V-U</a:t>
            </a:r>
            <a:r>
              <a:rPr lang="zh-CN" altLang="zh-CN" sz="1800">
                <a:solidFill>
                  <a:srgbClr val="0000FF"/>
                </a:solidFill>
                <a:latin typeface="Consolas" pitchFamily="49" charset="0"/>
                <a:ea typeface="仿宋" pitchFamily="49" charset="-122"/>
                <a:cs typeface="Consolas" pitchFamily="49" charset="0"/>
              </a:rPr>
              <a:t>中</a:t>
            </a:r>
            <a:r>
              <a:rPr lang="zh-CN" altLang="en-US" sz="1800">
                <a:solidFill>
                  <a:srgbClr val="0000FF"/>
                </a:solidFill>
                <a:latin typeface="Consolas" pitchFamily="49" charset="0"/>
                <a:ea typeface="仿宋" pitchFamily="49" charset="-122"/>
                <a:cs typeface="Consolas" pitchFamily="49" charset="0"/>
              </a:rPr>
              <a:t>。</a:t>
            </a:r>
          </a:p>
        </p:txBody>
      </p:sp>
      <p:grpSp>
        <p:nvGrpSpPr>
          <p:cNvPr id="16" name="组合 15"/>
          <p:cNvGrpSpPr/>
          <p:nvPr/>
        </p:nvGrpSpPr>
        <p:grpSpPr>
          <a:xfrm>
            <a:off x="1547664" y="1388076"/>
            <a:ext cx="4572032" cy="1643074"/>
            <a:chOff x="1500166" y="3473326"/>
            <a:chExt cx="4572032" cy="1643074"/>
          </a:xfrm>
        </p:grpSpPr>
        <p:sp>
          <p:nvSpPr>
            <p:cNvPr id="7" name="Rectangle 24"/>
            <p:cNvSpPr>
              <a:spLocks noChangeArrowheads="1"/>
            </p:cNvSpPr>
            <p:nvPr/>
          </p:nvSpPr>
          <p:spPr bwMode="auto">
            <a:xfrm>
              <a:off x="4247177" y="3970645"/>
              <a:ext cx="913065" cy="1136813"/>
            </a:xfrm>
            <a:prstGeom prst="rect">
              <a:avLst/>
            </a:prstGeom>
            <a:solidFill>
              <a:srgbClr val="FFFFFF"/>
            </a:solidFill>
            <a:ln w="19050">
              <a:solidFill>
                <a:srgbClr val="FF00FF"/>
              </a:solidFill>
              <a:prstDash val="dash"/>
              <a:miter lim="800000"/>
              <a:headEnd/>
              <a:tailEnd/>
            </a:ln>
          </p:spPr>
          <p:txBody>
            <a:bodyPr vert="horz" wrap="square" lIns="0" tIns="46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 name="Rectangle 23"/>
            <p:cNvSpPr>
              <a:spLocks noChangeArrowheads="1"/>
            </p:cNvSpPr>
            <p:nvPr/>
          </p:nvSpPr>
          <p:spPr bwMode="auto">
            <a:xfrm>
              <a:off x="1928794" y="3973392"/>
              <a:ext cx="1071570" cy="1143008"/>
            </a:xfrm>
            <a:prstGeom prst="rect">
              <a:avLst/>
            </a:prstGeom>
            <a:solidFill>
              <a:srgbClr val="FFFFFF"/>
            </a:solidFill>
            <a:ln w="19050">
              <a:solidFill>
                <a:srgbClr val="FF00FF"/>
              </a:solidFill>
              <a:prstDash val="dash"/>
              <a:miter lim="800000"/>
              <a:headEnd/>
              <a:tailEnd/>
            </a:ln>
          </p:spPr>
          <p:txBody>
            <a:bodyPr vert="horz" wrap="square" lIns="0" tIns="46800" rIns="0" bIns="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 name="Oval 20"/>
            <p:cNvSpPr>
              <a:spLocks noChangeArrowheads="1"/>
            </p:cNvSpPr>
            <p:nvPr/>
          </p:nvSpPr>
          <p:spPr bwMode="auto">
            <a:xfrm>
              <a:off x="2357422" y="4357694"/>
              <a:ext cx="391934" cy="39413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v</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 name="Oval 18"/>
            <p:cNvSpPr>
              <a:spLocks noChangeArrowheads="1"/>
            </p:cNvSpPr>
            <p:nvPr/>
          </p:nvSpPr>
          <p:spPr bwMode="auto">
            <a:xfrm>
              <a:off x="4500143" y="4318095"/>
              <a:ext cx="390848" cy="3952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a:solidFill>
                    <a:srgbClr val="0000FF"/>
                  </a:solidFill>
                  <a:latin typeface="Consolas" pitchFamily="49" charset="0"/>
                  <a:ea typeface="仿宋" pitchFamily="49" charset="-122"/>
                  <a:cs typeface="Consolas" pitchFamily="49" charset="0"/>
                </a:rPr>
                <a:t>i</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 name="Text Box 16"/>
            <p:cNvSpPr txBox="1">
              <a:spLocks noChangeArrowheads="1"/>
            </p:cNvSpPr>
            <p:nvPr/>
          </p:nvSpPr>
          <p:spPr bwMode="auto">
            <a:xfrm>
              <a:off x="1500166" y="3473326"/>
              <a:ext cx="2143140" cy="3387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U={</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|lowcost[</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=0</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3" name="Text Box 15"/>
            <p:cNvSpPr txBox="1">
              <a:spLocks noChangeArrowheads="1"/>
            </p:cNvSpPr>
            <p:nvPr/>
          </p:nvSpPr>
          <p:spPr bwMode="auto">
            <a:xfrm>
              <a:off x="3544736" y="3530904"/>
              <a:ext cx="2527462" cy="3387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V-U={</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|lowcost[</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FF0000"/>
                  </a:solidFill>
                  <a:effectLst/>
                  <a:latin typeface="+mj-ea"/>
                  <a:ea typeface="+mj-ea"/>
                  <a:cs typeface="Consolas" pitchFamily="49" charset="0"/>
                </a:rPr>
                <a:t>≠</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0</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cxnSp>
          <p:nvCxnSpPr>
            <p:cNvPr id="14" name="直接连接符 13"/>
            <p:cNvCxnSpPr>
              <a:stCxn id="9" idx="6"/>
              <a:endCxn id="11" idx="2"/>
            </p:cNvCxnSpPr>
            <p:nvPr/>
          </p:nvCxnSpPr>
          <p:spPr>
            <a:xfrm flipV="1">
              <a:off x="2749356" y="4515707"/>
              <a:ext cx="1750787" cy="39056"/>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17" name="TextBox 16"/>
          <p:cNvSpPr txBox="1"/>
          <p:nvPr/>
        </p:nvSpPr>
        <p:spPr>
          <a:xfrm>
            <a:off x="857224" y="3500438"/>
            <a:ext cx="7358114" cy="159240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108000" rtlCol="0">
            <a:spAutoFit/>
          </a:bodyPr>
          <a:lstStyle/>
          <a:p>
            <a:pPr marL="342900" indent="-342900" algn="l">
              <a:lnSpc>
                <a:spcPts val="2600"/>
              </a:lnSpc>
              <a:spcBef>
                <a:spcPts val="600"/>
              </a:spcBef>
              <a:buBlip>
                <a:blip r:embed="rId2"/>
              </a:buBlip>
            </a:pPr>
            <a:r>
              <a:rPr lang="zh-CN" altLang="zh-CN" sz="1800">
                <a:solidFill>
                  <a:srgbClr val="0000FF"/>
                </a:solidFill>
                <a:latin typeface="Consolas" pitchFamily="49" charset="0"/>
                <a:ea typeface="仿宋" pitchFamily="49" charset="-122"/>
                <a:cs typeface="Consolas" pitchFamily="49" charset="0"/>
              </a:rPr>
              <a:t>如果（</a:t>
            </a:r>
            <a:r>
              <a:rPr lang="en-US" altLang="zh-CN" sz="1800" i="1">
                <a:solidFill>
                  <a:srgbClr val="0000FF"/>
                </a:solidFill>
                <a:latin typeface="Consolas" pitchFamily="49" charset="0"/>
                <a:ea typeface="仿宋" pitchFamily="49" charset="-122"/>
                <a:cs typeface="Consolas" pitchFamily="49" charset="0"/>
              </a:rPr>
              <a:t>v</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zh-CN" altLang="zh-CN" sz="1800">
                <a:solidFill>
                  <a:srgbClr val="0000FF"/>
                </a:solidFill>
                <a:latin typeface="Consolas" pitchFamily="49" charset="0"/>
                <a:ea typeface="仿宋" pitchFamily="49" charset="-122"/>
                <a:cs typeface="Consolas" pitchFamily="49" charset="0"/>
              </a:rPr>
              <a:t>）有一条边，它就是</a:t>
            </a:r>
            <a:r>
              <a:rPr lang="en-US" altLang="zh-CN" sz="1800" i="1">
                <a:solidFill>
                  <a:srgbClr val="0000FF"/>
                </a:solidFill>
                <a:latin typeface="Consolas" pitchFamily="49" charset="0"/>
                <a:ea typeface="仿宋" pitchFamily="49" charset="-122"/>
                <a:cs typeface="Consolas" pitchFamily="49" charset="0"/>
              </a:rPr>
              <a:t>i</a:t>
            </a:r>
            <a:r>
              <a:rPr lang="zh-CN" altLang="zh-CN" sz="1800">
                <a:solidFill>
                  <a:srgbClr val="0000FF"/>
                </a:solidFill>
                <a:latin typeface="Consolas" pitchFamily="49" charset="0"/>
                <a:ea typeface="仿宋" pitchFamily="49" charset="-122"/>
                <a:cs typeface="Consolas" pitchFamily="49" charset="0"/>
              </a:rPr>
              <a:t>到</a:t>
            </a:r>
            <a:r>
              <a:rPr lang="en-US" altLang="zh-CN" sz="1800">
                <a:solidFill>
                  <a:srgbClr val="0000FF"/>
                </a:solidFill>
                <a:latin typeface="Consolas" pitchFamily="49" charset="0"/>
                <a:ea typeface="仿宋" pitchFamily="49" charset="-122"/>
                <a:cs typeface="Consolas" pitchFamily="49" charset="0"/>
              </a:rPr>
              <a:t>U</a:t>
            </a:r>
            <a:r>
              <a:rPr lang="zh-CN" altLang="zh-CN" sz="1800">
                <a:solidFill>
                  <a:srgbClr val="0000FF"/>
                </a:solidFill>
                <a:latin typeface="Consolas" pitchFamily="49" charset="0"/>
                <a:ea typeface="仿宋" pitchFamily="49" charset="-122"/>
                <a:cs typeface="Consolas" pitchFamily="49" charset="0"/>
              </a:rPr>
              <a:t>的最小边，置</a:t>
            </a:r>
            <a:r>
              <a:rPr lang="en-US" altLang="zh-CN" sz="1800">
                <a:solidFill>
                  <a:srgbClr val="0000FF"/>
                </a:solidFill>
                <a:latin typeface="Consolas" pitchFamily="49" charset="0"/>
                <a:ea typeface="仿宋" pitchFamily="49" charset="-122"/>
                <a:cs typeface="Consolas" pitchFamily="49" charset="0"/>
              </a:rPr>
              <a:t>closest[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v</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lowcost[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]=g.edges[</a:t>
            </a:r>
            <a:r>
              <a:rPr lang="en-US" altLang="zh-CN" sz="1800" i="1">
                <a:solidFill>
                  <a:srgbClr val="0000FF"/>
                </a:solidFill>
                <a:latin typeface="Consolas" pitchFamily="49" charset="0"/>
                <a:ea typeface="仿宋" pitchFamily="49" charset="-122"/>
                <a:cs typeface="Consolas" pitchFamily="49" charset="0"/>
              </a:rPr>
              <a:t>v</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a:t>
            </a:r>
            <a:endParaRPr lang="en-US" altLang="zh-CN" sz="1800">
              <a:solidFill>
                <a:srgbClr val="0000FF"/>
              </a:solidFill>
              <a:latin typeface="Consolas" pitchFamily="49" charset="0"/>
              <a:ea typeface="仿宋" pitchFamily="49" charset="-122"/>
              <a:cs typeface="Consolas" pitchFamily="49" charset="0"/>
            </a:endParaRPr>
          </a:p>
          <a:p>
            <a:pPr marL="342900" indent="-342900" algn="l">
              <a:lnSpc>
                <a:spcPts val="2600"/>
              </a:lnSpc>
              <a:spcBef>
                <a:spcPts val="600"/>
              </a:spcBef>
              <a:buBlip>
                <a:blip r:embed="rId2"/>
              </a:buBlip>
            </a:pPr>
            <a:r>
              <a:rPr lang="zh-CN" altLang="zh-CN" sz="1800">
                <a:solidFill>
                  <a:srgbClr val="0000FF"/>
                </a:solidFill>
                <a:latin typeface="Consolas" pitchFamily="49" charset="0"/>
                <a:ea typeface="仿宋" pitchFamily="49" charset="-122"/>
                <a:cs typeface="Consolas" pitchFamily="49" charset="0"/>
              </a:rPr>
              <a:t>如果（</a:t>
            </a:r>
            <a:r>
              <a:rPr lang="en-US" altLang="zh-CN" sz="1800" i="1">
                <a:solidFill>
                  <a:srgbClr val="0000FF"/>
                </a:solidFill>
                <a:latin typeface="Consolas" pitchFamily="49" charset="0"/>
                <a:ea typeface="仿宋" pitchFamily="49" charset="-122"/>
                <a:cs typeface="Consolas" pitchFamily="49" charset="0"/>
              </a:rPr>
              <a:t>v</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zh-CN" altLang="zh-CN" sz="1800">
                <a:solidFill>
                  <a:srgbClr val="0000FF"/>
                </a:solidFill>
                <a:latin typeface="Consolas" pitchFamily="49" charset="0"/>
                <a:ea typeface="仿宋" pitchFamily="49" charset="-122"/>
                <a:cs typeface="Consolas" pitchFamily="49" charset="0"/>
              </a:rPr>
              <a:t>）没有条边，不妨认为有一条权为∞的边，同样置</a:t>
            </a:r>
            <a:r>
              <a:rPr lang="en-US" altLang="zh-CN" sz="1800">
                <a:solidFill>
                  <a:srgbClr val="0000FF"/>
                </a:solidFill>
                <a:latin typeface="Consolas" pitchFamily="49" charset="0"/>
                <a:ea typeface="仿宋" pitchFamily="49" charset="-122"/>
                <a:cs typeface="Consolas" pitchFamily="49" charset="0"/>
              </a:rPr>
              <a:t>closest[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v</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lowcost[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]=g.edges[</a:t>
            </a:r>
            <a:r>
              <a:rPr lang="en-US" altLang="zh-CN" sz="1800" i="1">
                <a:solidFill>
                  <a:srgbClr val="0000FF"/>
                </a:solidFill>
                <a:latin typeface="Consolas" pitchFamily="49" charset="0"/>
                <a:ea typeface="仿宋" pitchFamily="49" charset="-122"/>
                <a:cs typeface="Consolas" pitchFamily="49" charset="0"/>
              </a:rPr>
              <a:t>v</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18" name="TextBox 17"/>
          <p:cNvSpPr txBox="1"/>
          <p:nvPr/>
        </p:nvSpPr>
        <p:spPr>
          <a:xfrm>
            <a:off x="571472" y="5345684"/>
            <a:ext cx="7643866" cy="369332"/>
          </a:xfrm>
          <a:prstGeom prst="rect">
            <a:avLst/>
          </a:prstGeom>
          <a:noFill/>
        </p:spPr>
        <p:txBody>
          <a:bodyPr wrap="square" rtlCol="0">
            <a:spAutoFit/>
          </a:bodyPr>
          <a:lstStyle/>
          <a:p>
            <a:pPr algn="l">
              <a:lnSpc>
                <a:spcPct val="100000"/>
              </a:lnSpc>
              <a:spcBef>
                <a:spcPts val="0"/>
              </a:spcBef>
            </a:pPr>
            <a:r>
              <a:rPr lang="zh-CN" altLang="zh-CN" sz="1800">
                <a:solidFill>
                  <a:srgbClr val="0000FF"/>
                </a:solidFill>
                <a:latin typeface="Consolas" pitchFamily="49" charset="0"/>
                <a:ea typeface="仿宋" pitchFamily="49" charset="-122"/>
                <a:cs typeface="Consolas" pitchFamily="49" charset="0"/>
              </a:rPr>
              <a:t>此时恰好有</a:t>
            </a:r>
            <a:r>
              <a:rPr lang="en-US" altLang="zh-CN" sz="1800">
                <a:solidFill>
                  <a:srgbClr val="0000FF"/>
                </a:solidFill>
                <a:latin typeface="Consolas" pitchFamily="49" charset="0"/>
                <a:ea typeface="仿宋" pitchFamily="49" charset="-122"/>
                <a:cs typeface="Consolas" pitchFamily="49" charset="0"/>
              </a:rPr>
              <a:t>g.edges[</a:t>
            </a:r>
            <a:r>
              <a:rPr lang="en-US" altLang="zh-CN" sz="1800" i="1">
                <a:solidFill>
                  <a:srgbClr val="0000FF"/>
                </a:solidFill>
                <a:latin typeface="Consolas" pitchFamily="49" charset="0"/>
                <a:ea typeface="仿宋" pitchFamily="49" charset="-122"/>
                <a:cs typeface="Consolas" pitchFamily="49" charset="0"/>
              </a:rPr>
              <a:t>v</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为∞，看出邻接矩阵为什么这样表示的原因。</a:t>
            </a:r>
            <a:endParaRPr lang="zh-CN" altLang="en-US" sz="1800">
              <a:solidFill>
                <a:srgbClr val="0000FF"/>
              </a:solidFill>
              <a:latin typeface="Consolas" pitchFamily="49" charset="0"/>
              <a:ea typeface="仿宋" pitchFamily="49" charset="-122"/>
              <a:cs typeface="Consolas" pitchFamily="49" charset="0"/>
            </a:endParaRPr>
          </a:p>
        </p:txBody>
      </p:sp>
      <p:sp>
        <p:nvSpPr>
          <p:cNvPr id="19" name="TextBox 18"/>
          <p:cNvSpPr txBox="1"/>
          <p:nvPr/>
        </p:nvSpPr>
        <p:spPr>
          <a:xfrm>
            <a:off x="857224" y="214290"/>
            <a:ext cx="1285884"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spcBef>
                <a:spcPts val="0"/>
              </a:spcBef>
            </a:pPr>
            <a:r>
              <a:rPr lang="zh-CN" altLang="en-US" sz="2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仿宋" pitchFamily="49" charset="-122"/>
                <a:cs typeface="Consolas" pitchFamily="49" charset="0"/>
              </a:rPr>
              <a:t>初始化</a:t>
            </a:r>
          </a:p>
        </p:txBody>
      </p:sp>
      <p:cxnSp>
        <p:nvCxnSpPr>
          <p:cNvPr id="21" name="直接箭头连接符 20"/>
          <p:cNvCxnSpPr/>
          <p:nvPr/>
        </p:nvCxnSpPr>
        <p:spPr>
          <a:xfrm rot="5400000" flipH="1" flipV="1">
            <a:off x="4857752" y="5141418"/>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5"/>
          <p:cNvSpPr>
            <a:spLocks noChangeArrowheads="1"/>
          </p:cNvSpPr>
          <p:nvPr/>
        </p:nvSpPr>
        <p:spPr bwMode="auto">
          <a:xfrm>
            <a:off x="1115616" y="2365609"/>
            <a:ext cx="854082" cy="1063391"/>
          </a:xfrm>
          <a:prstGeom prst="rect">
            <a:avLst/>
          </a:prstGeom>
          <a:solidFill>
            <a:srgbClr val="FFFFFF"/>
          </a:solidFill>
          <a:ln w="19050">
            <a:solidFill>
              <a:srgbClr val="FF00FF"/>
            </a:solidFill>
            <a:prstDash val="dash"/>
            <a:miter lim="800000"/>
            <a:headEnd/>
            <a:tailEnd/>
          </a:ln>
        </p:spPr>
        <p:txBody>
          <a:bodyPr vert="horz" wrap="square" lIns="0" tIns="46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 name="Oval 18"/>
          <p:cNvSpPr>
            <a:spLocks noChangeArrowheads="1"/>
          </p:cNvSpPr>
          <p:nvPr/>
        </p:nvSpPr>
        <p:spPr bwMode="auto">
          <a:xfrm>
            <a:off x="1340297" y="2706652"/>
            <a:ext cx="365600" cy="36969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 name="Text Box 15"/>
          <p:cNvSpPr txBox="1">
            <a:spLocks noChangeArrowheads="1"/>
          </p:cNvSpPr>
          <p:nvPr/>
        </p:nvSpPr>
        <p:spPr bwMode="auto">
          <a:xfrm>
            <a:off x="302666" y="1875790"/>
            <a:ext cx="2527462" cy="3387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V-U={</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|lowcost[</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FF0000"/>
                </a:solidFill>
                <a:effectLst/>
                <a:latin typeface="+mj-ea"/>
                <a:ea typeface="+mj-ea"/>
                <a:cs typeface="Consolas" pitchFamily="49" charset="0"/>
              </a:rPr>
              <a:t>≠</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0</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9" name="TextBox 8"/>
          <p:cNvSpPr txBox="1"/>
          <p:nvPr/>
        </p:nvSpPr>
        <p:spPr>
          <a:xfrm>
            <a:off x="928662" y="714356"/>
            <a:ext cx="3714776"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spcBef>
                <a:spcPts val="0"/>
              </a:spcBef>
            </a:pPr>
            <a:r>
              <a:rPr lang="zh-CN" altLang="en-US" sz="2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仿宋" pitchFamily="49" charset="-122"/>
                <a:cs typeface="Consolas" pitchFamily="49" charset="0"/>
              </a:rPr>
              <a:t>查找</a:t>
            </a:r>
            <a:r>
              <a:rPr lang="en-US" altLang="zh-CN" sz="2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仿宋" pitchFamily="49" charset="-122"/>
                <a:cs typeface="Consolas" pitchFamily="49" charset="0"/>
              </a:rPr>
              <a:t>V-U</a:t>
            </a:r>
            <a:r>
              <a:rPr lang="zh-CN" altLang="en-US" sz="2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仿宋" pitchFamily="49" charset="-122"/>
                <a:cs typeface="Consolas" pitchFamily="49" charset="0"/>
              </a:rPr>
              <a:t>中最小边的顶点</a:t>
            </a:r>
            <a:r>
              <a:rPr lang="en-US" altLang="zh-CN" sz="2000" i="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仿宋" pitchFamily="49" charset="-122"/>
                <a:cs typeface="Consolas" pitchFamily="49" charset="0"/>
              </a:rPr>
              <a:t>k</a:t>
            </a:r>
            <a:endParaRPr lang="zh-CN" altLang="en-US" sz="2000" i="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仿宋" pitchFamily="49" charset="-122"/>
              <a:cs typeface="Consolas" pitchFamily="49" charset="0"/>
            </a:endParaRPr>
          </a:p>
        </p:txBody>
      </p:sp>
      <p:sp>
        <p:nvSpPr>
          <p:cNvPr id="10" name="TextBox 9"/>
          <p:cNvSpPr txBox="1"/>
          <p:nvPr/>
        </p:nvSpPr>
        <p:spPr>
          <a:xfrm>
            <a:off x="3419872" y="1556792"/>
            <a:ext cx="5106544" cy="270122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800"/>
              </a:lnSpc>
              <a:spcBef>
                <a:spcPts val="0"/>
              </a:spcBef>
            </a:pPr>
            <a:r>
              <a:rPr lang="en-US" altLang="zh-CN" sz="1800" dirty="0">
                <a:solidFill>
                  <a:srgbClr val="FF00FF"/>
                </a:solidFill>
                <a:latin typeface="Consolas" pitchFamily="49" charset="0"/>
                <a:ea typeface="仿宋" pitchFamily="49" charset="-122"/>
                <a:cs typeface="Consolas" pitchFamily="49" charset="0"/>
              </a:rPr>
              <a:t>min=g.INF</a:t>
            </a:r>
            <a:r>
              <a:rPr lang="en-US" altLang="zh-CN" sz="1800" dirty="0">
                <a:solidFill>
                  <a:srgbClr val="0000FF"/>
                </a:solidFill>
                <a:latin typeface="Consolas" pitchFamily="49" charset="0"/>
                <a:ea typeface="仿宋" pitchFamily="49" charset="-122"/>
                <a:cs typeface="Consolas" pitchFamily="49" charset="0"/>
              </a:rPr>
              <a:t>; </a:t>
            </a:r>
          </a:p>
          <a:p>
            <a:pPr algn="l">
              <a:lnSpc>
                <a:spcPts val="2800"/>
              </a:lnSpc>
              <a:spcBef>
                <a:spcPts val="0"/>
              </a:spcBef>
            </a:pPr>
            <a:r>
              <a:rPr lang="en-US" altLang="zh-CN" sz="1800" dirty="0">
                <a:solidFill>
                  <a:srgbClr val="FF00FF"/>
                </a:solidFill>
                <a:latin typeface="Consolas" pitchFamily="49" charset="0"/>
                <a:ea typeface="仿宋" pitchFamily="49" charset="-122"/>
                <a:cs typeface="Consolas" pitchFamily="49" charset="0"/>
              </a:rPr>
              <a:t>k=-1</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for (int j=0;j&lt;</a:t>
            </a:r>
            <a:r>
              <a:rPr lang="en-US" altLang="zh-CN" sz="1800" dirty="0" err="1">
                <a:solidFill>
                  <a:srgbClr val="0000FF"/>
                </a:solidFill>
                <a:latin typeface="Consolas" pitchFamily="49" charset="0"/>
                <a:ea typeface="仿宋" pitchFamily="49" charset="-122"/>
                <a:cs typeface="Consolas" pitchFamily="49" charset="0"/>
              </a:rPr>
              <a:t>g.n;j</a:t>
            </a:r>
            <a:r>
              <a:rPr lang="en-US" altLang="zh-CN" sz="1800" dirty="0">
                <a:solidFill>
                  <a:srgbClr val="0000FF"/>
                </a:solidFill>
                <a:latin typeface="Consolas" pitchFamily="49" charset="0"/>
                <a:ea typeface="仿宋" pitchFamily="49" charset="-122"/>
                <a:cs typeface="Consolas" pitchFamily="49" charset="0"/>
              </a:rPr>
              <a:t>++)</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lowcost</a:t>
            </a:r>
            <a:r>
              <a:rPr lang="en-US" altLang="zh-CN" sz="1800" dirty="0">
                <a:solidFill>
                  <a:srgbClr val="0000FF"/>
                </a:solidFill>
                <a:latin typeface="Consolas" pitchFamily="49" charset="0"/>
                <a:ea typeface="仿宋" pitchFamily="49" charset="-122"/>
                <a:cs typeface="Consolas" pitchFamily="49" charset="0"/>
              </a:rPr>
              <a:t>[j]!=0 &amp;&amp; </a:t>
            </a:r>
            <a:r>
              <a:rPr lang="en-US" altLang="zh-CN" sz="1800" dirty="0" err="1">
                <a:solidFill>
                  <a:srgbClr val="0000FF"/>
                </a:solidFill>
                <a:latin typeface="Consolas" pitchFamily="49" charset="0"/>
                <a:ea typeface="仿宋" pitchFamily="49" charset="-122"/>
                <a:cs typeface="Consolas" pitchFamily="49" charset="0"/>
              </a:rPr>
              <a:t>lowcost</a:t>
            </a:r>
            <a:r>
              <a:rPr lang="en-US" altLang="zh-CN" sz="1800" dirty="0">
                <a:solidFill>
                  <a:srgbClr val="0000FF"/>
                </a:solidFill>
                <a:latin typeface="Consolas" pitchFamily="49" charset="0"/>
                <a:ea typeface="仿宋" pitchFamily="49" charset="-122"/>
                <a:cs typeface="Consolas" pitchFamily="49" charset="0"/>
              </a:rPr>
              <a:t>[j]&lt;min)</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  min=</a:t>
            </a:r>
            <a:r>
              <a:rPr lang="en-US" altLang="zh-CN" sz="1800" dirty="0" err="1">
                <a:solidFill>
                  <a:srgbClr val="0000FF"/>
                </a:solidFill>
                <a:latin typeface="Consolas" pitchFamily="49" charset="0"/>
                <a:ea typeface="仿宋" pitchFamily="49" charset="-122"/>
                <a:cs typeface="Consolas" pitchFamily="49" charset="0"/>
              </a:rPr>
              <a:t>lowcost</a:t>
            </a:r>
            <a:r>
              <a:rPr lang="en-US" altLang="zh-CN" sz="1800" dirty="0">
                <a:solidFill>
                  <a:srgbClr val="0000FF"/>
                </a:solidFill>
                <a:latin typeface="Consolas" pitchFamily="49" charset="0"/>
                <a:ea typeface="仿宋" pitchFamily="49" charset="-122"/>
                <a:cs typeface="Consolas" pitchFamily="49" charset="0"/>
              </a:rPr>
              <a:t>[j];</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k</a:t>
            </a:r>
            <a:r>
              <a:rPr lang="en-US" altLang="zh-CN" sz="1800" dirty="0">
                <a:solidFill>
                  <a:srgbClr val="0000FF"/>
                </a:solidFill>
                <a:latin typeface="Consolas" pitchFamily="49" charset="0"/>
                <a:ea typeface="仿宋" pitchFamily="49" charset="-122"/>
                <a:cs typeface="Consolas" pitchFamily="49" charset="0"/>
              </a:rPr>
              <a:t>=j;</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en-US" sz="1800" dirty="0">
              <a:solidFill>
                <a:srgbClr val="0000FF"/>
              </a:solidFill>
              <a:latin typeface="Consolas" pitchFamily="49" charset="0"/>
              <a:ea typeface="仿宋" pitchFamily="49" charset="-122"/>
              <a:cs typeface="Consolas" pitchFamily="49" charset="0"/>
            </a:endParaRPr>
          </a:p>
        </p:txBody>
      </p:sp>
      <p:sp>
        <p:nvSpPr>
          <p:cNvPr id="11" name="右箭头 10"/>
          <p:cNvSpPr/>
          <p:nvPr/>
        </p:nvSpPr>
        <p:spPr>
          <a:xfrm>
            <a:off x="2544376" y="2733046"/>
            <a:ext cx="428628"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19"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3" name="组合 32"/>
          <p:cNvGrpSpPr/>
          <p:nvPr/>
        </p:nvGrpSpPr>
        <p:grpSpPr>
          <a:xfrm>
            <a:off x="1619358" y="818459"/>
            <a:ext cx="3813371" cy="2245613"/>
            <a:chOff x="1580363" y="1365422"/>
            <a:chExt cx="3813371" cy="2245613"/>
          </a:xfrm>
        </p:grpSpPr>
        <p:sp>
          <p:nvSpPr>
            <p:cNvPr id="59417" name="Rectangle 25"/>
            <p:cNvSpPr>
              <a:spLocks noChangeArrowheads="1"/>
            </p:cNvSpPr>
            <p:nvPr/>
          </p:nvSpPr>
          <p:spPr bwMode="auto">
            <a:xfrm>
              <a:off x="4539652" y="2135289"/>
              <a:ext cx="854082" cy="1063391"/>
            </a:xfrm>
            <a:prstGeom prst="rect">
              <a:avLst/>
            </a:prstGeom>
            <a:solidFill>
              <a:srgbClr val="FFFFFF"/>
            </a:solidFill>
            <a:ln w="19050">
              <a:solidFill>
                <a:srgbClr val="FF00FF"/>
              </a:solidFill>
              <a:prstDash val="dash"/>
              <a:miter lim="800000"/>
              <a:headEnd/>
              <a:tailEnd/>
            </a:ln>
          </p:spPr>
          <p:txBody>
            <a:bodyPr vert="horz" wrap="square" lIns="0" tIns="46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9415" name="Rectangle 23"/>
            <p:cNvSpPr>
              <a:spLocks noChangeArrowheads="1"/>
            </p:cNvSpPr>
            <p:nvPr/>
          </p:nvSpPr>
          <p:spPr bwMode="auto">
            <a:xfrm>
              <a:off x="2029239" y="1365422"/>
              <a:ext cx="1120158" cy="2245613"/>
            </a:xfrm>
            <a:prstGeom prst="rect">
              <a:avLst/>
            </a:prstGeom>
            <a:solidFill>
              <a:srgbClr val="FFFFFF"/>
            </a:solidFill>
            <a:ln w="19050">
              <a:solidFill>
                <a:srgbClr val="FF00FF"/>
              </a:solidFill>
              <a:prstDash val="dash"/>
              <a:miter lim="800000"/>
              <a:headEnd/>
              <a:tailEnd/>
            </a:ln>
          </p:spPr>
          <p:txBody>
            <a:bodyPr vert="horz" wrap="square" lIns="0" tIns="46800" rIns="0" bIns="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9414" name="Text Box 22"/>
            <p:cNvSpPr txBox="1">
              <a:spLocks noChangeArrowheads="1"/>
            </p:cNvSpPr>
            <p:nvPr/>
          </p:nvSpPr>
          <p:spPr bwMode="auto">
            <a:xfrm>
              <a:off x="3268217" y="2209431"/>
              <a:ext cx="1018031" cy="31688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lowcost[</a:t>
              </a:r>
              <a:r>
                <a:rPr kumimoji="0" lang="en-US" altLang="zh-CN" sz="14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59413" name="Text Box 21"/>
            <p:cNvSpPr txBox="1">
              <a:spLocks noChangeArrowheads="1"/>
            </p:cNvSpPr>
            <p:nvPr/>
          </p:nvSpPr>
          <p:spPr bwMode="auto">
            <a:xfrm>
              <a:off x="2091766" y="1466988"/>
              <a:ext cx="932217" cy="31586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closest[</a:t>
              </a:r>
              <a:r>
                <a:rPr kumimoji="0" lang="en-US" altLang="zh-CN" sz="14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59412" name="Oval 20"/>
            <p:cNvSpPr>
              <a:spLocks noChangeArrowheads="1"/>
            </p:cNvSpPr>
            <p:nvPr/>
          </p:nvSpPr>
          <p:spPr bwMode="auto">
            <a:xfrm>
              <a:off x="2211023" y="1821451"/>
              <a:ext cx="775885" cy="1004483"/>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U</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中</a:t>
              </a:r>
              <a:r>
                <a:rPr kumimoji="0" lang="en-US" altLang="zh-CN" sz="1400" i="1" u="none" strike="noStrike" cap="none" normalizeH="0" baseline="0">
                  <a:ln>
                    <a:noFill/>
                  </a:ln>
                  <a:solidFill>
                    <a:srgbClr val="0000FF"/>
                  </a:solidFill>
                  <a:effectLst/>
                  <a:latin typeface="Consolas" pitchFamily="49" charset="0"/>
                  <a:ea typeface="仿宋" pitchFamily="49" charset="-122"/>
                  <a:cs typeface="Consolas" pitchFamily="49" charset="0"/>
                </a:rPr>
                <a:t>k</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外的顶点</a:t>
              </a:r>
            </a:p>
          </p:txBody>
        </p:sp>
        <p:sp>
          <p:nvSpPr>
            <p:cNvPr id="59411" name="Oval 19"/>
            <p:cNvSpPr>
              <a:spLocks noChangeArrowheads="1"/>
            </p:cNvSpPr>
            <p:nvPr/>
          </p:nvSpPr>
          <p:spPr bwMode="auto">
            <a:xfrm>
              <a:off x="2497410" y="3008752"/>
              <a:ext cx="365600" cy="36868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k</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9410" name="Oval 18"/>
            <p:cNvSpPr>
              <a:spLocks noChangeArrowheads="1"/>
            </p:cNvSpPr>
            <p:nvPr/>
          </p:nvSpPr>
          <p:spPr bwMode="auto">
            <a:xfrm>
              <a:off x="4764333" y="2476332"/>
              <a:ext cx="365600" cy="36969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9409" name="Freeform 17"/>
            <p:cNvSpPr>
              <a:spLocks/>
            </p:cNvSpPr>
            <p:nvPr/>
          </p:nvSpPr>
          <p:spPr bwMode="auto">
            <a:xfrm>
              <a:off x="2854886" y="2714620"/>
              <a:ext cx="1931428" cy="421088"/>
            </a:xfrm>
            <a:custGeom>
              <a:avLst/>
              <a:gdLst/>
              <a:ahLst/>
              <a:cxnLst>
                <a:cxn ang="0">
                  <a:pos x="0" y="405"/>
                </a:cxn>
                <a:cxn ang="0">
                  <a:pos x="1718" y="0"/>
                </a:cxn>
              </a:cxnLst>
              <a:rect l="0" t="0" r="r" b="b"/>
              <a:pathLst>
                <a:path w="1718" h="405">
                  <a:moveTo>
                    <a:pt x="0" y="405"/>
                  </a:moveTo>
                  <a:lnTo>
                    <a:pt x="1718" y="0"/>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9408" name="Text Box 16"/>
            <p:cNvSpPr txBox="1">
              <a:spLocks noChangeArrowheads="1"/>
            </p:cNvSpPr>
            <p:nvPr/>
          </p:nvSpPr>
          <p:spPr bwMode="auto">
            <a:xfrm>
              <a:off x="1580363" y="2343498"/>
              <a:ext cx="448876" cy="31688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U</a:t>
              </a:r>
            </a:p>
          </p:txBody>
        </p:sp>
        <p:sp>
          <p:nvSpPr>
            <p:cNvPr id="59407" name="Text Box 15"/>
            <p:cNvSpPr txBox="1">
              <a:spLocks noChangeArrowheads="1"/>
            </p:cNvSpPr>
            <p:nvPr/>
          </p:nvSpPr>
          <p:spPr bwMode="auto">
            <a:xfrm>
              <a:off x="4685837" y="1683356"/>
              <a:ext cx="529105" cy="31688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V-U</a:t>
              </a:r>
            </a:p>
          </p:txBody>
        </p:sp>
        <p:sp>
          <p:nvSpPr>
            <p:cNvPr id="59406" name="AutoShape 14"/>
            <p:cNvSpPr>
              <a:spLocks noChangeShapeType="1"/>
            </p:cNvSpPr>
            <p:nvPr/>
          </p:nvSpPr>
          <p:spPr bwMode="auto">
            <a:xfrm>
              <a:off x="3149397" y="2488736"/>
              <a:ext cx="1636917" cy="83008"/>
            </a:xfrm>
            <a:prstGeom prst="straightConnector1">
              <a:avLst/>
            </a:prstGeom>
            <a:ln>
              <a:headEnd/>
              <a:tailEn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9405" name="Text Box 13"/>
            <p:cNvSpPr txBox="1">
              <a:spLocks noChangeArrowheads="1"/>
            </p:cNvSpPr>
            <p:nvPr/>
          </p:nvSpPr>
          <p:spPr bwMode="auto">
            <a:xfrm rot="20944918">
              <a:off x="3234702" y="3060550"/>
              <a:ext cx="1194421" cy="31688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g.edges[</a:t>
              </a:r>
              <a:r>
                <a:rPr kumimoji="0" lang="en-US" altLang="zh-CN" sz="1400" i="1" u="none" strike="noStrike" cap="none" normalizeH="0" baseline="0">
                  <a:ln>
                    <a:noFill/>
                  </a:ln>
                  <a:solidFill>
                    <a:srgbClr val="0000FF"/>
                  </a:solidFill>
                  <a:effectLst/>
                  <a:latin typeface="Consolas" pitchFamily="49" charset="0"/>
                  <a:ea typeface="仿宋" pitchFamily="49" charset="-122"/>
                  <a:cs typeface="Consolas" pitchFamily="49" charset="0"/>
                </a:rPr>
                <a:t>k</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4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grpSp>
      <p:grpSp>
        <p:nvGrpSpPr>
          <p:cNvPr id="35" name="组合 34"/>
          <p:cNvGrpSpPr/>
          <p:nvPr/>
        </p:nvGrpSpPr>
        <p:grpSpPr>
          <a:xfrm>
            <a:off x="3384868" y="3201816"/>
            <a:ext cx="4929221" cy="928694"/>
            <a:chOff x="3428993" y="3357562"/>
            <a:chExt cx="4929221" cy="928694"/>
          </a:xfrm>
        </p:grpSpPr>
        <p:sp>
          <p:nvSpPr>
            <p:cNvPr id="59397" name="AutoShape 5"/>
            <p:cNvSpPr>
              <a:spLocks noChangeArrowheads="1"/>
            </p:cNvSpPr>
            <p:nvPr/>
          </p:nvSpPr>
          <p:spPr bwMode="auto">
            <a:xfrm>
              <a:off x="3428993" y="3357562"/>
              <a:ext cx="142876" cy="928694"/>
            </a:xfrm>
            <a:prstGeom prst="downArrow">
              <a:avLst>
                <a:gd name="adj1" fmla="val 50000"/>
                <a:gd name="adj2" fmla="val 81780"/>
              </a:avLst>
            </a:prstGeom>
            <a:ln>
              <a:headEnd/>
              <a:tailEnd/>
            </a:ln>
          </p:spPr>
          <p:style>
            <a:lnRef idx="1">
              <a:schemeClr val="accent2"/>
            </a:lnRef>
            <a:fillRef idx="3">
              <a:schemeClr val="accent2"/>
            </a:fillRef>
            <a:effectRef idx="2">
              <a:schemeClr val="accent2"/>
            </a:effectRef>
            <a:fontRef idx="minor">
              <a:schemeClr val="lt1"/>
            </a:fontRef>
          </p:style>
          <p:txBody>
            <a:bodyPr vert="eaVert" wrap="square" lIns="0" tIns="46800" rIns="0" bIns="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9396" name="Text Box 4"/>
            <p:cNvSpPr txBox="1">
              <a:spLocks noChangeArrowheads="1"/>
            </p:cNvSpPr>
            <p:nvPr/>
          </p:nvSpPr>
          <p:spPr bwMode="auto">
            <a:xfrm>
              <a:off x="3643306" y="3500438"/>
              <a:ext cx="4714908" cy="5880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i="0" u="none" strike="noStrike" cap="none" normalizeH="0" baseline="0" dirty="0">
                  <a:ln>
                    <a:noFill/>
                  </a:ln>
                  <a:solidFill>
                    <a:srgbClr val="0000FF"/>
                  </a:solidFill>
                  <a:effectLst/>
                  <a:latin typeface="Consolas" pitchFamily="49" charset="0"/>
                  <a:ea typeface="仿宋" pitchFamily="49" charset="-122"/>
                  <a:cs typeface="Consolas" pitchFamily="49" charset="0"/>
                </a:rPr>
                <a:t>更新：</a:t>
              </a:r>
              <a:r>
                <a:rPr kumimoji="0" lang="en-US" altLang="zh-CN" sz="1600" i="0" u="none" strike="noStrike" cap="none" normalizeH="0" baseline="0" dirty="0" err="1">
                  <a:ln>
                    <a:noFill/>
                  </a:ln>
                  <a:solidFill>
                    <a:srgbClr val="0000FF"/>
                  </a:solidFill>
                  <a:effectLst/>
                  <a:latin typeface="Consolas" pitchFamily="49" charset="0"/>
                  <a:ea typeface="仿宋" pitchFamily="49" charset="-122"/>
                  <a:cs typeface="Consolas" pitchFamily="49" charset="0"/>
                </a:rPr>
                <a:t>lowcost</a:t>
              </a:r>
              <a:r>
                <a:rPr kumimoji="0" lang="en-US" alt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600" i="1" u="none" strike="noStrike" cap="none" normalizeH="0" baseline="0" dirty="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]=min(</a:t>
              </a:r>
              <a:r>
                <a:rPr kumimoji="0" lang="en-US" altLang="zh-CN" sz="1600" i="0" u="none" strike="noStrike" cap="none" normalizeH="0" baseline="0" dirty="0" err="1">
                  <a:ln>
                    <a:noFill/>
                  </a:ln>
                  <a:solidFill>
                    <a:srgbClr val="0000FF"/>
                  </a:solidFill>
                  <a:effectLst/>
                  <a:latin typeface="Consolas" pitchFamily="49" charset="0"/>
                  <a:ea typeface="仿宋" pitchFamily="49" charset="-122"/>
                  <a:cs typeface="Consolas" pitchFamily="49" charset="0"/>
                </a:rPr>
                <a:t>lowcost</a:t>
              </a:r>
              <a:r>
                <a:rPr kumimoji="0" lang="en-US" alt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600" i="1" u="none" strike="noStrike" cap="none" normalizeH="0" baseline="0" dirty="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dirty="0" err="1">
                  <a:ln>
                    <a:noFill/>
                  </a:ln>
                  <a:solidFill>
                    <a:srgbClr val="0000FF"/>
                  </a:solidFill>
                  <a:effectLst/>
                  <a:latin typeface="Consolas" pitchFamily="49" charset="0"/>
                  <a:ea typeface="仿宋" pitchFamily="49" charset="-122"/>
                  <a:cs typeface="Consolas" pitchFamily="49" charset="0"/>
                </a:rPr>
                <a:t>g.edges</a:t>
              </a:r>
              <a:r>
                <a:rPr kumimoji="0" lang="en-US" alt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600" i="1" u="none" strike="noStrike" cap="none" normalizeH="0" baseline="0" dirty="0">
                  <a:ln>
                    <a:noFill/>
                  </a:ln>
                  <a:solidFill>
                    <a:srgbClr val="0000FF"/>
                  </a:solidFill>
                  <a:effectLst/>
                  <a:latin typeface="Consolas" pitchFamily="49" charset="0"/>
                  <a:ea typeface="仿宋" pitchFamily="49" charset="-122"/>
                  <a:cs typeface="Consolas" pitchFamily="49" charset="0"/>
                </a:rPr>
                <a:t>k</a:t>
              </a:r>
              <a:r>
                <a:rPr kumimoji="0" lang="en-US" alt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600" i="1" u="none" strike="noStrike" cap="none" normalizeH="0" baseline="0" dirty="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endParaRPr kumimoji="0" lang="zh-CN" altLang="en-US" sz="160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grpSp>
      <p:sp>
        <p:nvSpPr>
          <p:cNvPr id="32" name="TextBox 31"/>
          <p:cNvSpPr txBox="1"/>
          <p:nvPr/>
        </p:nvSpPr>
        <p:spPr>
          <a:xfrm>
            <a:off x="410459" y="91687"/>
            <a:ext cx="4357718"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spcBef>
                <a:spcPts val="0"/>
              </a:spcBef>
            </a:pPr>
            <a:r>
              <a:rPr lang="zh-CN" altLang="en-US" sz="20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仿宋" pitchFamily="49" charset="-122"/>
                <a:cs typeface="Consolas" pitchFamily="49" charset="0"/>
              </a:rPr>
              <a:t>将最小边顶点</a:t>
            </a:r>
            <a:r>
              <a:rPr lang="en-US" altLang="zh-CN" sz="2000"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仿宋" pitchFamily="49" charset="-122"/>
                <a:cs typeface="Consolas" pitchFamily="49" charset="0"/>
              </a:rPr>
              <a:t>k</a:t>
            </a:r>
            <a:r>
              <a:rPr lang="zh-CN" altLang="en-US" sz="20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仿宋" pitchFamily="49" charset="-122"/>
                <a:cs typeface="Consolas" pitchFamily="49" charset="0"/>
              </a:rPr>
              <a:t>移动到</a:t>
            </a:r>
            <a:r>
              <a:rPr lang="en-US" altLang="zh-CN" sz="20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仿宋" pitchFamily="49" charset="-122"/>
                <a:cs typeface="Consolas" pitchFamily="49" charset="0"/>
              </a:rPr>
              <a:t>U</a:t>
            </a:r>
            <a:r>
              <a:rPr lang="zh-CN" altLang="en-US" sz="20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仿宋" pitchFamily="49" charset="-122"/>
                <a:cs typeface="Consolas" pitchFamily="49" charset="0"/>
              </a:rPr>
              <a:t>后的调整</a:t>
            </a:r>
          </a:p>
        </p:txBody>
      </p:sp>
      <p:grpSp>
        <p:nvGrpSpPr>
          <p:cNvPr id="38" name="组合 37"/>
          <p:cNvGrpSpPr/>
          <p:nvPr/>
        </p:nvGrpSpPr>
        <p:grpSpPr>
          <a:xfrm>
            <a:off x="1622794" y="4376758"/>
            <a:ext cx="4407005" cy="2052638"/>
            <a:chOff x="1622794" y="4376758"/>
            <a:chExt cx="4407005" cy="2052638"/>
          </a:xfrm>
        </p:grpSpPr>
        <p:sp>
          <p:nvSpPr>
            <p:cNvPr id="59416" name="Rectangle 24"/>
            <p:cNvSpPr>
              <a:spLocks noChangeArrowheads="1"/>
            </p:cNvSpPr>
            <p:nvPr/>
          </p:nvSpPr>
          <p:spPr bwMode="auto">
            <a:xfrm>
              <a:off x="4589487" y="5026777"/>
              <a:ext cx="854082" cy="1063391"/>
            </a:xfrm>
            <a:prstGeom prst="rect">
              <a:avLst/>
            </a:prstGeom>
            <a:solidFill>
              <a:srgbClr val="FFFFFF"/>
            </a:solidFill>
            <a:ln w="19050">
              <a:solidFill>
                <a:srgbClr val="FF00FF"/>
              </a:solidFill>
              <a:prstDash val="dash"/>
              <a:miter lim="800000"/>
              <a:headEnd/>
              <a:tailEnd/>
            </a:ln>
          </p:spPr>
          <p:txBody>
            <a:bodyPr vert="horz" wrap="square" lIns="0" tIns="46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9404" name="Freeform 12"/>
            <p:cNvSpPr>
              <a:spLocks/>
            </p:cNvSpPr>
            <p:nvPr/>
          </p:nvSpPr>
          <p:spPr bwMode="auto">
            <a:xfrm>
              <a:off x="3149396" y="5438118"/>
              <a:ext cx="1440000" cy="1016"/>
            </a:xfrm>
            <a:custGeom>
              <a:avLst/>
              <a:gdLst/>
              <a:ahLst/>
              <a:cxnLst>
                <a:cxn ang="0">
                  <a:pos x="0" y="0"/>
                </a:cxn>
                <a:cxn ang="0">
                  <a:pos x="1187" y="17"/>
                </a:cxn>
              </a:cxnLst>
              <a:rect l="0" t="0" r="r" b="b"/>
              <a:pathLst>
                <a:path w="1187" h="17">
                  <a:moveTo>
                    <a:pt x="0" y="0"/>
                  </a:moveTo>
                  <a:lnTo>
                    <a:pt x="1187" y="17"/>
                  </a:lnTo>
                </a:path>
              </a:pathLst>
            </a:custGeom>
            <a:ln>
              <a:headEnd/>
              <a:tailEn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9403" name="Oval 11"/>
            <p:cNvSpPr>
              <a:spLocks noChangeArrowheads="1"/>
            </p:cNvSpPr>
            <p:nvPr/>
          </p:nvSpPr>
          <p:spPr bwMode="auto">
            <a:xfrm>
              <a:off x="4861656" y="5356865"/>
              <a:ext cx="365600" cy="36969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9401" name="Rectangle 9"/>
            <p:cNvSpPr>
              <a:spLocks noChangeArrowheads="1"/>
            </p:cNvSpPr>
            <p:nvPr/>
          </p:nvSpPr>
          <p:spPr bwMode="auto">
            <a:xfrm>
              <a:off x="2111499" y="4376758"/>
              <a:ext cx="1034851" cy="2052638"/>
            </a:xfrm>
            <a:prstGeom prst="rect">
              <a:avLst/>
            </a:prstGeom>
            <a:solidFill>
              <a:srgbClr val="FFFFFF"/>
            </a:solidFill>
            <a:ln w="19050">
              <a:solidFill>
                <a:srgbClr val="FF00FF"/>
              </a:solidFill>
              <a:prstDash val="dash"/>
              <a:miter lim="800000"/>
              <a:headEnd/>
              <a:tailEnd/>
            </a:ln>
          </p:spPr>
          <p:txBody>
            <a:bodyPr vert="horz" wrap="square" lIns="0" tIns="46800" rIns="0" bIns="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9400" name="Oval 8"/>
            <p:cNvSpPr>
              <a:spLocks noChangeArrowheads="1"/>
            </p:cNvSpPr>
            <p:nvPr/>
          </p:nvSpPr>
          <p:spPr bwMode="auto">
            <a:xfrm>
              <a:off x="2494363" y="5827113"/>
              <a:ext cx="365600" cy="36868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k</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9399" name="Oval 7"/>
            <p:cNvSpPr>
              <a:spLocks noChangeArrowheads="1"/>
            </p:cNvSpPr>
            <p:nvPr/>
          </p:nvSpPr>
          <p:spPr bwMode="auto">
            <a:xfrm>
              <a:off x="2309532" y="4639813"/>
              <a:ext cx="674329" cy="857213"/>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9398" name="Text Box 6"/>
            <p:cNvSpPr txBox="1">
              <a:spLocks noChangeArrowheads="1"/>
            </p:cNvSpPr>
            <p:nvPr/>
          </p:nvSpPr>
          <p:spPr bwMode="auto">
            <a:xfrm>
              <a:off x="3357554" y="5112380"/>
              <a:ext cx="1099974" cy="31688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lowcost[</a:t>
              </a:r>
              <a:r>
                <a:rPr kumimoji="0" lang="en-US" altLang="zh-CN" sz="14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59395" name="Text Box 3"/>
            <p:cNvSpPr txBox="1">
              <a:spLocks noChangeArrowheads="1"/>
            </p:cNvSpPr>
            <p:nvPr/>
          </p:nvSpPr>
          <p:spPr bwMode="auto">
            <a:xfrm>
              <a:off x="5500694" y="5379210"/>
              <a:ext cx="529105" cy="31688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V-U</a:t>
              </a:r>
            </a:p>
          </p:txBody>
        </p:sp>
        <p:sp>
          <p:nvSpPr>
            <p:cNvPr id="59394" name="Text Box 2"/>
            <p:cNvSpPr txBox="1">
              <a:spLocks noChangeArrowheads="1"/>
            </p:cNvSpPr>
            <p:nvPr/>
          </p:nvSpPr>
          <p:spPr bwMode="auto">
            <a:xfrm>
              <a:off x="1622794" y="5189282"/>
              <a:ext cx="448876" cy="31688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U</a:t>
              </a:r>
            </a:p>
          </p:txBody>
        </p:sp>
        <p:sp>
          <p:nvSpPr>
            <p:cNvPr id="37" name="Text Box 6"/>
            <p:cNvSpPr txBox="1">
              <a:spLocks noChangeArrowheads="1"/>
            </p:cNvSpPr>
            <p:nvPr/>
          </p:nvSpPr>
          <p:spPr bwMode="auto">
            <a:xfrm>
              <a:off x="3296164" y="5510750"/>
              <a:ext cx="1214446" cy="31688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a:solidFill>
                    <a:srgbClr val="0000FF"/>
                  </a:solidFill>
                  <a:latin typeface="Consolas" pitchFamily="49" charset="0"/>
                  <a:ea typeface="仿宋" pitchFamily="49" charset="-122"/>
                  <a:cs typeface="Consolas" pitchFamily="49" charset="0"/>
                </a:rPr>
                <a:t>closest</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4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81324"/>
            <a:ext cx="9036496" cy="1048620"/>
          </a:xfrm>
          <a:prstGeom prst="rect">
            <a:avLst/>
          </a:prstGeom>
          <a:noFill/>
        </p:spPr>
        <p:txBody>
          <a:bodyPr wrap="square" rtlCol="0">
            <a:spAutoFit/>
          </a:bodyPr>
          <a:lstStyle/>
          <a:p>
            <a:pPr algn="l">
              <a:lnSpc>
                <a:spcPct val="150000"/>
              </a:lnSpc>
              <a:spcBef>
                <a:spcPts val="0"/>
              </a:spcBef>
            </a:pPr>
            <a:r>
              <a:rPr lang="zh-CN" altLang="zh-CN" sz="2200" dirty="0">
                <a:solidFill>
                  <a:srgbClr val="FF0000"/>
                </a:solidFill>
                <a:latin typeface="Consolas" pitchFamily="49" charset="0"/>
                <a:ea typeface="仿宋" pitchFamily="49" charset="-122"/>
                <a:cs typeface="Consolas" pitchFamily="49" charset="0"/>
              </a:rPr>
              <a:t>【例</a:t>
            </a:r>
            <a:r>
              <a:rPr lang="en-US" altLang="zh-CN" sz="2200" dirty="0">
                <a:solidFill>
                  <a:srgbClr val="FF0000"/>
                </a:solidFill>
                <a:latin typeface="Consolas" pitchFamily="49" charset="0"/>
                <a:ea typeface="仿宋" pitchFamily="49" charset="-122"/>
                <a:cs typeface="Consolas" pitchFamily="49" charset="0"/>
              </a:rPr>
              <a:t>8.1</a:t>
            </a:r>
            <a:r>
              <a:rPr lang="zh-CN" altLang="zh-CN" sz="2200" dirty="0">
                <a:solidFill>
                  <a:srgbClr val="FF0000"/>
                </a:solidFill>
                <a:latin typeface="Consolas" pitchFamily="49" charset="0"/>
                <a:ea typeface="仿宋" pitchFamily="49" charset="-122"/>
                <a:cs typeface="Consolas" pitchFamily="49" charset="0"/>
              </a:rPr>
              <a:t>】</a:t>
            </a:r>
            <a:r>
              <a:rPr lang="zh-CN" altLang="zh-CN" sz="2200" dirty="0">
                <a:solidFill>
                  <a:srgbClr val="0000FF"/>
                </a:solidFill>
                <a:latin typeface="Consolas" pitchFamily="49" charset="0"/>
                <a:ea typeface="仿宋" pitchFamily="49" charset="-122"/>
                <a:cs typeface="Consolas" pitchFamily="49" charset="0"/>
              </a:rPr>
              <a:t>一个无向图中有</a:t>
            </a:r>
            <a:r>
              <a:rPr lang="en-US" altLang="zh-CN" sz="2200" dirty="0">
                <a:solidFill>
                  <a:srgbClr val="0000FF"/>
                </a:solidFill>
                <a:latin typeface="Consolas" pitchFamily="49" charset="0"/>
                <a:ea typeface="仿宋" pitchFamily="49" charset="-122"/>
                <a:cs typeface="Consolas" pitchFamily="49" charset="0"/>
              </a:rPr>
              <a:t>16</a:t>
            </a:r>
            <a:r>
              <a:rPr lang="zh-CN" altLang="zh-CN" sz="2200" dirty="0">
                <a:solidFill>
                  <a:srgbClr val="0000FF"/>
                </a:solidFill>
                <a:latin typeface="Consolas" pitchFamily="49" charset="0"/>
                <a:ea typeface="仿宋" pitchFamily="49" charset="-122"/>
                <a:cs typeface="Consolas" pitchFamily="49" charset="0"/>
              </a:rPr>
              <a:t>条边，度为</a:t>
            </a:r>
            <a:r>
              <a:rPr lang="en-US" altLang="zh-CN" sz="2200" dirty="0">
                <a:solidFill>
                  <a:srgbClr val="0000FF"/>
                </a:solidFill>
                <a:latin typeface="Consolas" pitchFamily="49" charset="0"/>
                <a:ea typeface="仿宋" pitchFamily="49" charset="-122"/>
                <a:cs typeface="Consolas" pitchFamily="49" charset="0"/>
              </a:rPr>
              <a:t>4</a:t>
            </a:r>
            <a:r>
              <a:rPr lang="zh-CN" altLang="zh-CN" sz="2200" dirty="0">
                <a:solidFill>
                  <a:srgbClr val="0000FF"/>
                </a:solidFill>
                <a:latin typeface="Consolas" pitchFamily="49" charset="0"/>
                <a:ea typeface="仿宋" pitchFamily="49" charset="-122"/>
                <a:cs typeface="Consolas" pitchFamily="49" charset="0"/>
              </a:rPr>
              <a:t>的顶点有</a:t>
            </a:r>
            <a:r>
              <a:rPr lang="en-US" altLang="zh-CN" sz="2200" dirty="0">
                <a:solidFill>
                  <a:srgbClr val="0000FF"/>
                </a:solidFill>
                <a:latin typeface="Consolas" pitchFamily="49" charset="0"/>
                <a:ea typeface="仿宋" pitchFamily="49" charset="-122"/>
                <a:cs typeface="Consolas" pitchFamily="49" charset="0"/>
              </a:rPr>
              <a:t>3</a:t>
            </a:r>
            <a:r>
              <a:rPr lang="zh-CN" altLang="zh-CN" sz="2200" dirty="0">
                <a:solidFill>
                  <a:srgbClr val="0000FF"/>
                </a:solidFill>
                <a:latin typeface="Consolas" pitchFamily="49" charset="0"/>
                <a:ea typeface="仿宋" pitchFamily="49" charset="-122"/>
                <a:cs typeface="Consolas" pitchFamily="49" charset="0"/>
              </a:rPr>
              <a:t>个，度为</a:t>
            </a:r>
            <a:r>
              <a:rPr lang="en-US" altLang="zh-CN" sz="2200" dirty="0">
                <a:solidFill>
                  <a:srgbClr val="0000FF"/>
                </a:solidFill>
                <a:latin typeface="Consolas" pitchFamily="49" charset="0"/>
                <a:ea typeface="仿宋" pitchFamily="49" charset="-122"/>
                <a:cs typeface="Consolas" pitchFamily="49" charset="0"/>
              </a:rPr>
              <a:t>3</a:t>
            </a:r>
            <a:r>
              <a:rPr lang="zh-CN" altLang="zh-CN" sz="2200" dirty="0">
                <a:solidFill>
                  <a:srgbClr val="0000FF"/>
                </a:solidFill>
                <a:latin typeface="Consolas" pitchFamily="49" charset="0"/>
                <a:ea typeface="仿宋" pitchFamily="49" charset="-122"/>
                <a:cs typeface="Consolas" pitchFamily="49" charset="0"/>
              </a:rPr>
              <a:t>的顶点有</a:t>
            </a:r>
            <a:r>
              <a:rPr lang="en-US" altLang="zh-CN" sz="2200" dirty="0">
                <a:solidFill>
                  <a:srgbClr val="0000FF"/>
                </a:solidFill>
                <a:latin typeface="Consolas" pitchFamily="49" charset="0"/>
                <a:ea typeface="仿宋" pitchFamily="49" charset="-122"/>
                <a:cs typeface="Consolas" pitchFamily="49" charset="0"/>
              </a:rPr>
              <a:t>4</a:t>
            </a:r>
            <a:r>
              <a:rPr lang="zh-CN" altLang="zh-CN" sz="2200" dirty="0">
                <a:solidFill>
                  <a:srgbClr val="0000FF"/>
                </a:solidFill>
                <a:latin typeface="Consolas" pitchFamily="49" charset="0"/>
                <a:ea typeface="仿宋" pitchFamily="49" charset="-122"/>
                <a:cs typeface="Consolas" pitchFamily="49" charset="0"/>
              </a:rPr>
              <a:t>个，其余顶点的度均小于</a:t>
            </a:r>
            <a:r>
              <a:rPr lang="en-US" altLang="zh-CN" sz="2200" dirty="0">
                <a:solidFill>
                  <a:srgbClr val="0000FF"/>
                </a:solidFill>
                <a:latin typeface="Consolas" pitchFamily="49" charset="0"/>
                <a:ea typeface="仿宋" pitchFamily="49" charset="-122"/>
                <a:cs typeface="Consolas" pitchFamily="49" charset="0"/>
              </a:rPr>
              <a:t>3</a:t>
            </a:r>
            <a:r>
              <a:rPr lang="zh-CN" altLang="zh-CN" sz="2200" dirty="0">
                <a:solidFill>
                  <a:srgbClr val="0000FF"/>
                </a:solidFill>
                <a:latin typeface="Consolas" pitchFamily="49" charset="0"/>
                <a:ea typeface="仿宋" pitchFamily="49" charset="-122"/>
                <a:cs typeface="Consolas" pitchFamily="49" charset="0"/>
              </a:rPr>
              <a:t>，则该图</a:t>
            </a:r>
            <a:r>
              <a:rPr lang="zh-CN" altLang="zh-CN" sz="2200" dirty="0">
                <a:solidFill>
                  <a:srgbClr val="FF0000"/>
                </a:solidFill>
                <a:latin typeface="Consolas" pitchFamily="49" charset="0"/>
                <a:ea typeface="仿宋" pitchFamily="49" charset="-122"/>
                <a:cs typeface="Consolas" pitchFamily="49" charset="0"/>
              </a:rPr>
              <a:t>至少</a:t>
            </a:r>
            <a:r>
              <a:rPr lang="zh-CN" altLang="zh-CN" sz="2200" dirty="0">
                <a:solidFill>
                  <a:srgbClr val="0000FF"/>
                </a:solidFill>
                <a:latin typeface="Consolas" pitchFamily="49" charset="0"/>
                <a:ea typeface="仿宋" pitchFamily="49" charset="-122"/>
                <a:cs typeface="Consolas" pitchFamily="49" charset="0"/>
              </a:rPr>
              <a:t>有多少个顶点？</a:t>
            </a:r>
          </a:p>
        </p:txBody>
      </p:sp>
      <p:sp>
        <p:nvSpPr>
          <p:cNvPr id="6" name="TextBox 5"/>
          <p:cNvSpPr txBox="1"/>
          <p:nvPr/>
        </p:nvSpPr>
        <p:spPr>
          <a:xfrm>
            <a:off x="611560" y="1484784"/>
            <a:ext cx="7920880" cy="4270272"/>
          </a:xfrm>
          <a:prstGeom prst="rect">
            <a:avLst/>
          </a:prstGeom>
          <a:noFill/>
        </p:spPr>
        <p:txBody>
          <a:bodyPr wrap="square" rtlCol="0">
            <a:spAutoFit/>
          </a:bodyPr>
          <a:lstStyle/>
          <a:p>
            <a:pPr algn="l">
              <a:lnSpc>
                <a:spcPct val="150000"/>
              </a:lnSpc>
              <a:spcBef>
                <a:spcPts val="600"/>
              </a:spcBef>
            </a:pPr>
            <a:r>
              <a:rPr lang="zh-CN" altLang="zh-CN" sz="2000" dirty="0">
                <a:solidFill>
                  <a:srgbClr val="FF0000"/>
                </a:solidFill>
                <a:latin typeface="微软雅黑" pitchFamily="34" charset="-122"/>
                <a:ea typeface="微软雅黑" pitchFamily="34" charset="-122"/>
                <a:cs typeface="Consolas" pitchFamily="49" charset="0"/>
              </a:rPr>
              <a:t>解：</a:t>
            </a:r>
            <a:r>
              <a:rPr lang="zh-CN" altLang="zh-CN" sz="2000" dirty="0">
                <a:solidFill>
                  <a:srgbClr val="0000FF"/>
                </a:solidFill>
                <a:latin typeface="Consolas" pitchFamily="49" charset="0"/>
                <a:ea typeface="仿宋" pitchFamily="49" charset="-122"/>
                <a:cs typeface="Consolas" pitchFamily="49" charset="0"/>
              </a:rPr>
              <a:t>设该图有</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个顶点，图中度为</a:t>
            </a:r>
            <a:r>
              <a:rPr lang="en-US" altLang="zh-CN" sz="2000" i="1"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的顶点数为</a:t>
            </a:r>
            <a:r>
              <a:rPr lang="en-US" altLang="zh-CN" sz="2000" i="1" dirty="0" err="1">
                <a:solidFill>
                  <a:srgbClr val="0000FF"/>
                </a:solidFill>
                <a:latin typeface="Consolas" pitchFamily="49" charset="0"/>
                <a:ea typeface="仿宋" pitchFamily="49" charset="-122"/>
                <a:cs typeface="Consolas" pitchFamily="49" charset="0"/>
              </a:rPr>
              <a:t>n</a:t>
            </a:r>
            <a:r>
              <a:rPr lang="en-US" altLang="zh-CN" sz="2000" i="1" baseline="-25000"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0</a:t>
            </a:r>
            <a:r>
              <a:rPr lang="zh-CN" altLang="zh-CN" sz="2000" dirty="0">
                <a:solidFill>
                  <a:srgbClr val="0000FF"/>
                </a:solidFill>
                <a:latin typeface="+mn-ea"/>
                <a:ea typeface="+mn-ea"/>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mj-ea"/>
                <a:ea typeface="+mj-ea"/>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4</a:t>
            </a:r>
            <a:r>
              <a:rPr lang="zh-CN"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600"/>
              </a:spcBef>
              <a:buBlip>
                <a:blip r:embed="rId2"/>
              </a:buBlip>
            </a:pP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4</a:t>
            </a:r>
            <a:r>
              <a:rPr lang="en-US" altLang="zh-CN" sz="2000" dirty="0">
                <a:solidFill>
                  <a:srgbClr val="0000FF"/>
                </a:solidFill>
                <a:latin typeface="Consolas" pitchFamily="49" charset="0"/>
                <a:ea typeface="仿宋" pitchFamily="49" charset="-122"/>
                <a:cs typeface="Consolas" pitchFamily="49" charset="0"/>
              </a:rPr>
              <a:t>=3</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3</a:t>
            </a:r>
            <a:r>
              <a:rPr lang="en-US" altLang="zh-CN" sz="2000" dirty="0">
                <a:solidFill>
                  <a:srgbClr val="0000FF"/>
                </a:solidFill>
                <a:latin typeface="Consolas" pitchFamily="49" charset="0"/>
                <a:ea typeface="仿宋" pitchFamily="49" charset="-122"/>
                <a:cs typeface="Consolas" pitchFamily="49" charset="0"/>
              </a:rPr>
              <a:t>=4</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要使顶点数最少，该图应是连通的，即</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0</a:t>
            </a:r>
            <a:r>
              <a:rPr lang="en-US" altLang="zh-CN" sz="2000" dirty="0">
                <a:solidFill>
                  <a:srgbClr val="0000FF"/>
                </a:solidFill>
                <a:latin typeface="Consolas" pitchFamily="49" charset="0"/>
                <a:ea typeface="仿宋" pitchFamily="49" charset="-122"/>
                <a:cs typeface="Consolas" pitchFamily="49" charset="0"/>
              </a:rPr>
              <a:t>=0</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600"/>
              </a:spcBef>
              <a:buBlip>
                <a:blip r:embed="rId2"/>
              </a:buBlip>
            </a:pP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4</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3</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2</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1</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0</a:t>
            </a:r>
            <a:r>
              <a:rPr lang="en-US" altLang="zh-CN" sz="2000" dirty="0">
                <a:solidFill>
                  <a:srgbClr val="0000FF"/>
                </a:solidFill>
                <a:latin typeface="Consolas" pitchFamily="49" charset="0"/>
                <a:ea typeface="仿宋" pitchFamily="49" charset="-122"/>
                <a:cs typeface="Consolas" pitchFamily="49" charset="0"/>
              </a:rPr>
              <a:t>=7+</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2</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，即</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2</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1</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-7</a:t>
            </a:r>
            <a:r>
              <a:rPr lang="zh-CN" altLang="zh-CN"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度之和</a:t>
            </a:r>
            <a:r>
              <a:rPr lang="pt-BR" altLang="zh-CN" sz="2000" dirty="0">
                <a:solidFill>
                  <a:srgbClr val="0000FF"/>
                </a:solidFill>
                <a:latin typeface="Consolas" pitchFamily="49" charset="0"/>
                <a:ea typeface="仿宋" pitchFamily="49" charset="-122"/>
                <a:cs typeface="Consolas" pitchFamily="49" charset="0"/>
              </a:rPr>
              <a:t>=4×3+3×4+2×</a:t>
            </a:r>
            <a:r>
              <a:rPr lang="pt-BR" altLang="zh-CN" sz="2000" i="1" dirty="0">
                <a:solidFill>
                  <a:srgbClr val="0000FF"/>
                </a:solidFill>
                <a:latin typeface="Consolas" pitchFamily="49" charset="0"/>
                <a:ea typeface="仿宋" pitchFamily="49" charset="-122"/>
                <a:cs typeface="Consolas" pitchFamily="49" charset="0"/>
              </a:rPr>
              <a:t>n</a:t>
            </a:r>
            <a:r>
              <a:rPr lang="pt-BR" altLang="zh-CN" sz="2000" baseline="-25000" dirty="0">
                <a:solidFill>
                  <a:srgbClr val="0000FF"/>
                </a:solidFill>
                <a:latin typeface="Consolas" pitchFamily="49" charset="0"/>
                <a:ea typeface="仿宋" pitchFamily="49" charset="-122"/>
                <a:cs typeface="Consolas" pitchFamily="49" charset="0"/>
              </a:rPr>
              <a:t>2</a:t>
            </a:r>
            <a:r>
              <a:rPr lang="pt-BR" altLang="zh-CN" sz="2000" dirty="0">
                <a:solidFill>
                  <a:srgbClr val="0000FF"/>
                </a:solidFill>
                <a:latin typeface="Consolas" pitchFamily="49" charset="0"/>
                <a:ea typeface="仿宋" pitchFamily="49" charset="-122"/>
                <a:cs typeface="Consolas" pitchFamily="49" charset="0"/>
              </a:rPr>
              <a:t>+</a:t>
            </a:r>
            <a:r>
              <a:rPr lang="pt-BR" altLang="zh-CN" sz="2000" i="1" dirty="0">
                <a:solidFill>
                  <a:srgbClr val="0000FF"/>
                </a:solidFill>
                <a:latin typeface="Consolas" pitchFamily="49" charset="0"/>
                <a:ea typeface="仿宋" pitchFamily="49" charset="-122"/>
                <a:cs typeface="Consolas" pitchFamily="49" charset="0"/>
              </a:rPr>
              <a:t>n</a:t>
            </a:r>
            <a:r>
              <a:rPr lang="pt-BR" altLang="zh-CN" sz="2000" baseline="-25000" dirty="0">
                <a:solidFill>
                  <a:srgbClr val="0000FF"/>
                </a:solidFill>
                <a:latin typeface="Consolas" pitchFamily="49" charset="0"/>
                <a:ea typeface="仿宋" pitchFamily="49" charset="-122"/>
                <a:cs typeface="Consolas" pitchFamily="49" charset="0"/>
              </a:rPr>
              <a:t>1</a:t>
            </a:r>
            <a:r>
              <a:rPr lang="pt-BR" altLang="zh-CN" sz="2000" dirty="0">
                <a:solidFill>
                  <a:srgbClr val="0000FF"/>
                </a:solidFill>
                <a:latin typeface="Consolas" pitchFamily="49" charset="0"/>
                <a:ea typeface="仿宋" pitchFamily="49" charset="-122"/>
                <a:cs typeface="Consolas" pitchFamily="49" charset="0"/>
              </a:rPr>
              <a:t>=24+2</a:t>
            </a:r>
            <a:r>
              <a:rPr lang="pt-BR" altLang="zh-CN" sz="2000" i="1" dirty="0">
                <a:solidFill>
                  <a:srgbClr val="0000FF"/>
                </a:solidFill>
                <a:latin typeface="Consolas" pitchFamily="49" charset="0"/>
                <a:ea typeface="仿宋" pitchFamily="49" charset="-122"/>
                <a:cs typeface="Consolas" pitchFamily="49" charset="0"/>
              </a:rPr>
              <a:t>n</a:t>
            </a:r>
            <a:r>
              <a:rPr lang="pt-BR" altLang="zh-CN" sz="2000" baseline="-25000" dirty="0">
                <a:solidFill>
                  <a:srgbClr val="0000FF"/>
                </a:solidFill>
                <a:latin typeface="Consolas" pitchFamily="49" charset="0"/>
                <a:ea typeface="仿宋" pitchFamily="49" charset="-122"/>
                <a:cs typeface="Consolas" pitchFamily="49" charset="0"/>
              </a:rPr>
              <a:t>2</a:t>
            </a:r>
            <a:r>
              <a:rPr lang="pt-BR" altLang="zh-CN" sz="2000" dirty="0">
                <a:solidFill>
                  <a:srgbClr val="0000FF"/>
                </a:solidFill>
                <a:latin typeface="Consolas" pitchFamily="49" charset="0"/>
                <a:ea typeface="仿宋" pitchFamily="49" charset="-122"/>
                <a:cs typeface="Consolas" pitchFamily="49" charset="0"/>
              </a:rPr>
              <a:t>+</a:t>
            </a:r>
            <a:r>
              <a:rPr lang="pt-BR" altLang="zh-CN" sz="2000" i="1" dirty="0">
                <a:solidFill>
                  <a:srgbClr val="0000FF"/>
                </a:solidFill>
                <a:latin typeface="Consolas" pitchFamily="49" charset="0"/>
                <a:ea typeface="仿宋" pitchFamily="49" charset="-122"/>
                <a:cs typeface="Consolas" pitchFamily="49" charset="0"/>
              </a:rPr>
              <a:t>n</a:t>
            </a:r>
            <a:r>
              <a:rPr lang="pt-BR" altLang="zh-CN" sz="2000" baseline="-25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mn-ea"/>
                <a:ea typeface="+mn-ea"/>
                <a:cs typeface="Consolas" pitchFamily="49" charset="0"/>
              </a:rPr>
              <a:t>≤</a:t>
            </a:r>
            <a:r>
              <a:rPr lang="pt-BR" altLang="zh-CN" sz="2000" dirty="0">
                <a:solidFill>
                  <a:srgbClr val="0000FF"/>
                </a:solidFill>
                <a:latin typeface="Consolas" pitchFamily="49" charset="0"/>
                <a:ea typeface="仿宋" pitchFamily="49" charset="-122"/>
                <a:cs typeface="Consolas" pitchFamily="49" charset="0"/>
              </a:rPr>
              <a:t>24+2(</a:t>
            </a:r>
            <a:r>
              <a:rPr lang="pt-BR" altLang="zh-CN" sz="2000" i="1" dirty="0">
                <a:solidFill>
                  <a:srgbClr val="0000FF"/>
                </a:solidFill>
                <a:latin typeface="Consolas" pitchFamily="49" charset="0"/>
                <a:ea typeface="仿宋" pitchFamily="49" charset="-122"/>
                <a:cs typeface="Consolas" pitchFamily="49" charset="0"/>
              </a:rPr>
              <a:t>n</a:t>
            </a:r>
            <a:r>
              <a:rPr lang="pt-BR" altLang="zh-CN" sz="2000" baseline="-25000" dirty="0">
                <a:solidFill>
                  <a:srgbClr val="0000FF"/>
                </a:solidFill>
                <a:latin typeface="Consolas" pitchFamily="49" charset="0"/>
                <a:ea typeface="仿宋" pitchFamily="49" charset="-122"/>
                <a:cs typeface="Consolas" pitchFamily="49" charset="0"/>
              </a:rPr>
              <a:t>2</a:t>
            </a:r>
            <a:r>
              <a:rPr lang="pt-BR" altLang="zh-CN" sz="2000" dirty="0">
                <a:solidFill>
                  <a:srgbClr val="0000FF"/>
                </a:solidFill>
                <a:latin typeface="Consolas" pitchFamily="49" charset="0"/>
                <a:ea typeface="仿宋" pitchFamily="49" charset="-122"/>
                <a:cs typeface="Consolas" pitchFamily="49" charset="0"/>
              </a:rPr>
              <a:t>+</a:t>
            </a:r>
            <a:r>
              <a:rPr lang="pt-BR" altLang="zh-CN" sz="2000" i="1" dirty="0">
                <a:solidFill>
                  <a:srgbClr val="0000FF"/>
                </a:solidFill>
                <a:latin typeface="Consolas" pitchFamily="49" charset="0"/>
                <a:ea typeface="仿宋" pitchFamily="49" charset="-122"/>
                <a:cs typeface="Consolas" pitchFamily="49" charset="0"/>
              </a:rPr>
              <a:t>n</a:t>
            </a:r>
            <a:r>
              <a:rPr lang="pt-BR" altLang="zh-CN" sz="2000" baseline="-25000" dirty="0">
                <a:solidFill>
                  <a:srgbClr val="0000FF"/>
                </a:solidFill>
                <a:latin typeface="Consolas" pitchFamily="49" charset="0"/>
                <a:ea typeface="仿宋" pitchFamily="49" charset="-122"/>
                <a:cs typeface="Consolas" pitchFamily="49" charset="0"/>
              </a:rPr>
              <a:t>1</a:t>
            </a:r>
            <a:r>
              <a:rPr lang="pt-BR" altLang="zh-CN" sz="2000" dirty="0">
                <a:solidFill>
                  <a:srgbClr val="0000FF"/>
                </a:solidFill>
                <a:latin typeface="Consolas" pitchFamily="49" charset="0"/>
                <a:ea typeface="仿宋" pitchFamily="49" charset="-122"/>
                <a:cs typeface="Consolas" pitchFamily="49" charset="0"/>
              </a:rPr>
              <a:t>)</a:t>
            </a:r>
          </a:p>
          <a:p>
            <a:pPr marL="342900" indent="-342900" algn="l">
              <a:lnSpc>
                <a:spcPct val="150000"/>
              </a:lnSpc>
              <a:spcBef>
                <a:spcPts val="600"/>
              </a:spcBef>
            </a:pPr>
            <a:r>
              <a:rPr lang="pt-BR" altLang="zh-CN" sz="2000" dirty="0">
                <a:solidFill>
                  <a:srgbClr val="0000FF"/>
                </a:solidFill>
                <a:latin typeface="Consolas" pitchFamily="49" charset="0"/>
                <a:ea typeface="仿宋" pitchFamily="49" charset="-122"/>
                <a:cs typeface="Consolas" pitchFamily="49" charset="0"/>
              </a:rPr>
              <a:t>        </a:t>
            </a:r>
            <a:r>
              <a:rPr lang="en-US" altLang="zh-CN" sz="2000" dirty="0">
                <a:solidFill>
                  <a:srgbClr val="0000FF"/>
                </a:solidFill>
                <a:latin typeface="Consolas" pitchFamily="49" charset="0"/>
                <a:ea typeface="仿宋" pitchFamily="49" charset="-122"/>
                <a:cs typeface="Consolas" pitchFamily="49" charset="0"/>
              </a:rPr>
              <a:t>=</a:t>
            </a:r>
            <a:r>
              <a:rPr lang="pt-BR" altLang="zh-CN" sz="2000" dirty="0">
                <a:solidFill>
                  <a:srgbClr val="0000FF"/>
                </a:solidFill>
                <a:latin typeface="Consolas" pitchFamily="49" charset="0"/>
                <a:ea typeface="仿宋" pitchFamily="49" charset="-122"/>
                <a:cs typeface="Consolas" pitchFamily="49" charset="0"/>
              </a:rPr>
              <a:t>24+2×(</a:t>
            </a:r>
            <a:r>
              <a:rPr lang="pt-BR" altLang="zh-CN" sz="2000" i="1" dirty="0">
                <a:solidFill>
                  <a:srgbClr val="0000FF"/>
                </a:solidFill>
                <a:latin typeface="Consolas" pitchFamily="49" charset="0"/>
                <a:ea typeface="仿宋" pitchFamily="49" charset="-122"/>
                <a:cs typeface="Consolas" pitchFamily="49" charset="0"/>
              </a:rPr>
              <a:t>n</a:t>
            </a:r>
            <a:r>
              <a:rPr lang="pt-BR" altLang="zh-CN" sz="2000" dirty="0">
                <a:solidFill>
                  <a:srgbClr val="0000FF"/>
                </a:solidFill>
                <a:latin typeface="Consolas" pitchFamily="49" charset="0"/>
                <a:ea typeface="仿宋" pitchFamily="49" charset="-122"/>
                <a:cs typeface="Consolas" pitchFamily="49" charset="0"/>
              </a:rPr>
              <a:t>-7)=10+2</a:t>
            </a:r>
            <a:r>
              <a:rPr lang="pt-BR"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而度之和</a:t>
            </a:r>
            <a:r>
              <a:rPr lang="pt-BR" altLang="zh-CN" sz="2000" dirty="0">
                <a:solidFill>
                  <a:srgbClr val="0000FF"/>
                </a:solidFill>
                <a:latin typeface="Consolas" pitchFamily="49" charset="0"/>
                <a:ea typeface="仿宋" pitchFamily="49" charset="-122"/>
                <a:cs typeface="Consolas" pitchFamily="49" charset="0"/>
              </a:rPr>
              <a:t>=2</a:t>
            </a:r>
            <a:r>
              <a:rPr lang="pt-BR" altLang="zh-CN" sz="2000" i="1" dirty="0">
                <a:solidFill>
                  <a:srgbClr val="0000FF"/>
                </a:solidFill>
                <a:latin typeface="Consolas" pitchFamily="49" charset="0"/>
                <a:ea typeface="仿宋" pitchFamily="49" charset="-122"/>
                <a:cs typeface="Consolas" pitchFamily="49" charset="0"/>
              </a:rPr>
              <a:t>e</a:t>
            </a:r>
            <a:r>
              <a:rPr lang="pt-BR" altLang="zh-CN" sz="2000" dirty="0">
                <a:solidFill>
                  <a:srgbClr val="0000FF"/>
                </a:solidFill>
                <a:latin typeface="Consolas" pitchFamily="49" charset="0"/>
                <a:ea typeface="仿宋" pitchFamily="49" charset="-122"/>
                <a:cs typeface="Consolas" pitchFamily="49" charset="0"/>
              </a:rPr>
              <a:t>=32</a:t>
            </a:r>
            <a:r>
              <a:rPr lang="zh-CN" altLang="zh-CN" sz="2000" dirty="0">
                <a:solidFill>
                  <a:srgbClr val="0000FF"/>
                </a:solidFill>
                <a:latin typeface="Consolas" pitchFamily="49" charset="0"/>
                <a:ea typeface="仿宋" pitchFamily="49" charset="-122"/>
                <a:cs typeface="Consolas" pitchFamily="49" charset="0"/>
              </a:rPr>
              <a:t>，所以有</a:t>
            </a:r>
            <a:r>
              <a:rPr lang="pt-BR" altLang="zh-CN" sz="2000" dirty="0">
                <a:solidFill>
                  <a:srgbClr val="0000FF"/>
                </a:solidFill>
                <a:latin typeface="Consolas" pitchFamily="49" charset="0"/>
                <a:ea typeface="仿宋" pitchFamily="49" charset="-122"/>
                <a:cs typeface="Consolas" pitchFamily="49" charset="0"/>
              </a:rPr>
              <a:t>10+2</a:t>
            </a:r>
            <a:r>
              <a:rPr lang="pt-BR" altLang="zh-CN" sz="2000" i="1" dirty="0">
                <a:solidFill>
                  <a:srgbClr val="0000FF"/>
                </a:solidFill>
                <a:latin typeface="Consolas" pitchFamily="49" charset="0"/>
                <a:ea typeface="仿宋" pitchFamily="49" charset="-122"/>
                <a:cs typeface="Consolas" pitchFamily="49" charset="0"/>
              </a:rPr>
              <a:t>n</a:t>
            </a:r>
            <a:r>
              <a:rPr lang="pt-BR" altLang="zh-CN" sz="2000" dirty="0">
                <a:solidFill>
                  <a:srgbClr val="0000FF"/>
                </a:solidFill>
                <a:latin typeface="+mn-ea"/>
                <a:ea typeface="+mn-ea"/>
                <a:cs typeface="Consolas" pitchFamily="49" charset="0"/>
              </a:rPr>
              <a:t>≥</a:t>
            </a:r>
            <a:r>
              <a:rPr lang="pt-BR" altLang="zh-CN" sz="2000" dirty="0">
                <a:solidFill>
                  <a:srgbClr val="0000FF"/>
                </a:solidFill>
                <a:latin typeface="Consolas" pitchFamily="49" charset="0"/>
                <a:ea typeface="仿宋" pitchFamily="49" charset="-122"/>
                <a:cs typeface="Consolas" pitchFamily="49" charset="0"/>
              </a:rPr>
              <a:t>32</a:t>
            </a:r>
            <a:r>
              <a:rPr lang="zh-CN" altLang="zh-CN" sz="2000" dirty="0">
                <a:solidFill>
                  <a:srgbClr val="0000FF"/>
                </a:solidFill>
                <a:latin typeface="Consolas" pitchFamily="49" charset="0"/>
                <a:ea typeface="仿宋" pitchFamily="49" charset="-122"/>
                <a:cs typeface="Consolas" pitchFamily="49" charset="0"/>
              </a:rPr>
              <a:t>，即</a:t>
            </a:r>
            <a:r>
              <a:rPr lang="pt-BR" altLang="zh-CN" sz="2000" i="1" dirty="0">
                <a:solidFill>
                  <a:srgbClr val="0000FF"/>
                </a:solidFill>
                <a:latin typeface="Consolas" pitchFamily="49" charset="0"/>
                <a:ea typeface="仿宋" pitchFamily="49" charset="-122"/>
                <a:cs typeface="Consolas" pitchFamily="49" charset="0"/>
              </a:rPr>
              <a:t>n</a:t>
            </a:r>
            <a:r>
              <a:rPr lang="pt-BR" altLang="zh-CN" sz="2000" dirty="0">
                <a:solidFill>
                  <a:srgbClr val="0000FF"/>
                </a:solidFill>
                <a:latin typeface="+mn-ea"/>
                <a:ea typeface="+mn-ea"/>
                <a:cs typeface="Consolas" pitchFamily="49" charset="0"/>
              </a:rPr>
              <a:t>≥</a:t>
            </a:r>
            <a:r>
              <a:rPr lang="pt-BR" altLang="zh-CN" sz="2000" dirty="0">
                <a:solidFill>
                  <a:srgbClr val="0000FF"/>
                </a:solidFill>
                <a:latin typeface="Consolas" pitchFamily="49" charset="0"/>
                <a:ea typeface="仿宋" pitchFamily="49" charset="-122"/>
                <a:cs typeface="Consolas" pitchFamily="49" charset="0"/>
              </a:rPr>
              <a:t>11</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即这样的无向图至少有</a:t>
            </a:r>
            <a:r>
              <a:rPr lang="pt-BR" altLang="zh-CN" sz="2000" dirty="0">
                <a:solidFill>
                  <a:srgbClr val="0000FF"/>
                </a:solidFill>
                <a:latin typeface="Consolas" pitchFamily="49" charset="0"/>
                <a:ea typeface="仿宋" pitchFamily="49" charset="-122"/>
                <a:cs typeface="Consolas" pitchFamily="49" charset="0"/>
              </a:rPr>
              <a:t>11</a:t>
            </a:r>
            <a:r>
              <a:rPr lang="zh-CN" altLang="zh-CN" sz="2000" dirty="0">
                <a:solidFill>
                  <a:srgbClr val="0000FF"/>
                </a:solidFill>
                <a:latin typeface="Consolas" pitchFamily="49" charset="0"/>
                <a:ea typeface="仿宋" pitchFamily="49" charset="-122"/>
                <a:cs typeface="Consolas" pitchFamily="49" charset="0"/>
              </a:rPr>
              <a:t>个顶点。</a:t>
            </a:r>
            <a:endParaRPr lang="zh-CN" altLang="en-US" sz="20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857232"/>
            <a:ext cx="8572560" cy="3027459"/>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600">
                <a:solidFill>
                  <a:srgbClr val="0000FF"/>
                </a:solidFill>
                <a:latin typeface="Consolas" pitchFamily="49" charset="0"/>
                <a:ea typeface="仿宋" pitchFamily="49" charset="-122"/>
                <a:cs typeface="Consolas" pitchFamily="49" charset="0"/>
              </a:rPr>
              <a:t>public static void </a:t>
            </a:r>
            <a:r>
              <a:rPr lang="en-US" altLang="zh-CN" sz="1600">
                <a:solidFill>
                  <a:srgbClr val="FF0000"/>
                </a:solidFill>
                <a:latin typeface="Consolas" pitchFamily="49" charset="0"/>
                <a:ea typeface="仿宋" pitchFamily="49" charset="-122"/>
                <a:cs typeface="Consolas" pitchFamily="49" charset="0"/>
              </a:rPr>
              <a:t>Prim</a:t>
            </a:r>
            <a:r>
              <a:rPr lang="en-US" altLang="zh-CN" sz="1600">
                <a:solidFill>
                  <a:srgbClr val="0000FF"/>
                </a:solidFill>
                <a:latin typeface="Consolas" pitchFamily="49" charset="0"/>
                <a:ea typeface="仿宋" pitchFamily="49" charset="-122"/>
                <a:cs typeface="Consolas" pitchFamily="49" charset="0"/>
              </a:rPr>
              <a:t>(MatGraphClass g,int v)	</a:t>
            </a:r>
            <a:r>
              <a:rPr lang="en-US" altLang="zh-CN" sz="1600">
                <a:solidFill>
                  <a:srgbClr val="00B0F0"/>
                </a:solidFill>
                <a:latin typeface="Consolas" pitchFamily="49" charset="0"/>
                <a:ea typeface="仿宋" pitchFamily="49" charset="-122"/>
                <a:cs typeface="Consolas" pitchFamily="49" charset="0"/>
              </a:rPr>
              <a:t>//</a:t>
            </a:r>
            <a:r>
              <a:rPr lang="zh-CN" altLang="zh-CN" sz="1600">
                <a:solidFill>
                  <a:srgbClr val="00B0F0"/>
                </a:solidFill>
                <a:latin typeface="Consolas" pitchFamily="49" charset="0"/>
                <a:ea typeface="仿宋" pitchFamily="49" charset="-122"/>
                <a:cs typeface="Consolas" pitchFamily="49" charset="0"/>
              </a:rPr>
              <a:t>普里姆算法</a:t>
            </a:r>
          </a:p>
          <a:p>
            <a:pPr algn="l">
              <a:lnSpc>
                <a:spcPts val="2500"/>
              </a:lnSpc>
              <a:spcBef>
                <a:spcPts val="0"/>
              </a:spcBef>
            </a:pPr>
            <a:r>
              <a:rPr lang="en-US" altLang="zh-CN" sz="1600">
                <a:solidFill>
                  <a:srgbClr val="0000FF"/>
                </a:solidFill>
                <a:latin typeface="Consolas" pitchFamily="49" charset="0"/>
                <a:ea typeface="仿宋" pitchFamily="49" charset="-122"/>
                <a:cs typeface="Consolas" pitchFamily="49" charset="0"/>
              </a:rPr>
              <a:t>{  int[] lowcost=new int[MAXV];		</a:t>
            </a:r>
            <a:r>
              <a:rPr lang="en-US" altLang="zh-CN" sz="1600">
                <a:solidFill>
                  <a:srgbClr val="00B0F0"/>
                </a:solidFill>
                <a:latin typeface="Consolas" pitchFamily="49" charset="0"/>
                <a:ea typeface="仿宋" pitchFamily="49" charset="-122"/>
                <a:cs typeface="Consolas" pitchFamily="49" charset="0"/>
              </a:rPr>
              <a:t>//</a:t>
            </a:r>
            <a:r>
              <a:rPr lang="zh-CN" altLang="zh-CN" sz="1600">
                <a:solidFill>
                  <a:srgbClr val="00B0F0"/>
                </a:solidFill>
                <a:latin typeface="Consolas" pitchFamily="49" charset="0"/>
                <a:ea typeface="仿宋" pitchFamily="49" charset="-122"/>
                <a:cs typeface="Consolas" pitchFamily="49" charset="0"/>
              </a:rPr>
              <a:t>建立数组</a:t>
            </a:r>
            <a:r>
              <a:rPr lang="en-US" altLang="zh-CN" sz="1600">
                <a:solidFill>
                  <a:srgbClr val="00B0F0"/>
                </a:solidFill>
                <a:latin typeface="Consolas" pitchFamily="49" charset="0"/>
                <a:ea typeface="仿宋" pitchFamily="49" charset="-122"/>
                <a:cs typeface="Consolas" pitchFamily="49" charset="0"/>
              </a:rPr>
              <a:t>lowcost</a:t>
            </a:r>
            <a:endParaRPr lang="zh-CN" altLang="zh-CN" sz="1600">
              <a:solidFill>
                <a:srgbClr val="00B0F0"/>
              </a:solidFill>
              <a:latin typeface="Consolas" pitchFamily="49" charset="0"/>
              <a:ea typeface="仿宋" pitchFamily="49" charset="-122"/>
              <a:cs typeface="Consolas" pitchFamily="49" charset="0"/>
            </a:endParaRPr>
          </a:p>
          <a:p>
            <a:pPr algn="l">
              <a:lnSpc>
                <a:spcPts val="2500"/>
              </a:lnSpc>
              <a:spcBef>
                <a:spcPts val="0"/>
              </a:spcBef>
            </a:pPr>
            <a:r>
              <a:rPr lang="en-US" altLang="zh-CN" sz="1600">
                <a:solidFill>
                  <a:srgbClr val="0000FF"/>
                </a:solidFill>
                <a:latin typeface="Consolas" pitchFamily="49" charset="0"/>
                <a:ea typeface="仿宋" pitchFamily="49" charset="-122"/>
                <a:cs typeface="Consolas" pitchFamily="49" charset="0"/>
              </a:rPr>
              <a:t>   int[] closest=new int[MAXV];		</a:t>
            </a:r>
            <a:r>
              <a:rPr lang="en-US" altLang="zh-CN" sz="1600">
                <a:solidFill>
                  <a:srgbClr val="00B0F0"/>
                </a:solidFill>
                <a:latin typeface="Consolas" pitchFamily="49" charset="0"/>
                <a:ea typeface="仿宋" pitchFamily="49" charset="-122"/>
                <a:cs typeface="Consolas" pitchFamily="49" charset="0"/>
              </a:rPr>
              <a:t>//</a:t>
            </a:r>
            <a:r>
              <a:rPr lang="zh-CN" altLang="zh-CN" sz="1600">
                <a:solidFill>
                  <a:srgbClr val="00B0F0"/>
                </a:solidFill>
                <a:latin typeface="Consolas" pitchFamily="49" charset="0"/>
                <a:ea typeface="仿宋" pitchFamily="49" charset="-122"/>
                <a:cs typeface="Consolas" pitchFamily="49" charset="0"/>
              </a:rPr>
              <a:t>建立数组</a:t>
            </a:r>
            <a:r>
              <a:rPr lang="en-US" altLang="zh-CN" sz="1600">
                <a:solidFill>
                  <a:srgbClr val="00B0F0"/>
                </a:solidFill>
                <a:latin typeface="Consolas" pitchFamily="49" charset="0"/>
                <a:ea typeface="仿宋" pitchFamily="49" charset="-122"/>
                <a:cs typeface="Consolas" pitchFamily="49" charset="0"/>
              </a:rPr>
              <a:t>closest</a:t>
            </a:r>
            <a:endParaRPr lang="zh-CN" altLang="zh-CN" sz="1600">
              <a:solidFill>
                <a:srgbClr val="00B0F0"/>
              </a:solidFill>
              <a:latin typeface="Consolas" pitchFamily="49" charset="0"/>
              <a:ea typeface="仿宋" pitchFamily="49" charset="-122"/>
              <a:cs typeface="Consolas" pitchFamily="49" charset="0"/>
            </a:endParaRPr>
          </a:p>
          <a:p>
            <a:pPr algn="l">
              <a:lnSpc>
                <a:spcPts val="2500"/>
              </a:lnSpc>
              <a:spcBef>
                <a:spcPts val="0"/>
              </a:spcBef>
            </a:pPr>
            <a:r>
              <a:rPr lang="en-US" altLang="zh-CN" sz="1600">
                <a:solidFill>
                  <a:srgbClr val="0000FF"/>
                </a:solidFill>
                <a:latin typeface="Consolas" pitchFamily="49" charset="0"/>
                <a:ea typeface="仿宋" pitchFamily="49" charset="-122"/>
                <a:cs typeface="Consolas" pitchFamily="49" charset="0"/>
              </a:rPr>
              <a:t>   int min,k;</a:t>
            </a:r>
            <a:endParaRPr lang="zh-CN" altLang="zh-CN" sz="1600">
              <a:solidFill>
                <a:srgbClr val="0000FF"/>
              </a:solidFill>
              <a:latin typeface="Consolas" pitchFamily="49" charset="0"/>
              <a:ea typeface="仿宋" pitchFamily="49" charset="-122"/>
              <a:cs typeface="Consolas" pitchFamily="49" charset="0"/>
            </a:endParaRPr>
          </a:p>
          <a:p>
            <a:pPr algn="l">
              <a:lnSpc>
                <a:spcPct val="200000"/>
              </a:lnSpc>
              <a:spcBef>
                <a:spcPts val="0"/>
              </a:spcBef>
            </a:pPr>
            <a:r>
              <a:rPr lang="en-US" altLang="zh-CN" sz="1600">
                <a:solidFill>
                  <a:srgbClr val="0000FF"/>
                </a:solidFill>
                <a:latin typeface="Consolas" pitchFamily="49" charset="0"/>
                <a:ea typeface="仿宋" pitchFamily="49" charset="-122"/>
                <a:cs typeface="Consolas" pitchFamily="49" charset="0"/>
              </a:rPr>
              <a:t>   for (int i=0;i&lt;g.n;i++)		</a:t>
            </a:r>
            <a:r>
              <a:rPr lang="en-US" altLang="zh-CN" sz="1600">
                <a:solidFill>
                  <a:srgbClr val="00B0F0"/>
                </a:solidFill>
                <a:latin typeface="Consolas" pitchFamily="49" charset="0"/>
                <a:ea typeface="仿宋" pitchFamily="49" charset="-122"/>
                <a:cs typeface="Consolas" pitchFamily="49" charset="0"/>
              </a:rPr>
              <a:t>//</a:t>
            </a:r>
            <a:r>
              <a:rPr lang="zh-CN" altLang="zh-CN" sz="1600">
                <a:solidFill>
                  <a:srgbClr val="00B0F0"/>
                </a:solidFill>
                <a:latin typeface="Consolas" pitchFamily="49" charset="0"/>
                <a:ea typeface="仿宋" pitchFamily="49" charset="-122"/>
                <a:cs typeface="Consolas" pitchFamily="49" charset="0"/>
              </a:rPr>
              <a:t>给</a:t>
            </a:r>
            <a:r>
              <a:rPr lang="en-US" altLang="zh-CN" sz="1600">
                <a:solidFill>
                  <a:srgbClr val="00B0F0"/>
                </a:solidFill>
                <a:latin typeface="Consolas" pitchFamily="49" charset="0"/>
                <a:ea typeface="仿宋" pitchFamily="49" charset="-122"/>
                <a:cs typeface="Consolas" pitchFamily="49" charset="0"/>
              </a:rPr>
              <a:t>lowcost[]</a:t>
            </a:r>
            <a:r>
              <a:rPr lang="zh-CN" altLang="zh-CN" sz="1600">
                <a:solidFill>
                  <a:srgbClr val="00B0F0"/>
                </a:solidFill>
                <a:latin typeface="Consolas" pitchFamily="49" charset="0"/>
                <a:ea typeface="仿宋" pitchFamily="49" charset="-122"/>
                <a:cs typeface="Consolas" pitchFamily="49" charset="0"/>
              </a:rPr>
              <a:t>和</a:t>
            </a:r>
            <a:r>
              <a:rPr lang="en-US" altLang="zh-CN" sz="1600">
                <a:solidFill>
                  <a:srgbClr val="00B0F0"/>
                </a:solidFill>
                <a:latin typeface="Consolas" pitchFamily="49" charset="0"/>
                <a:ea typeface="仿宋" pitchFamily="49" charset="-122"/>
                <a:cs typeface="Consolas" pitchFamily="49" charset="0"/>
              </a:rPr>
              <a:t>closest[]</a:t>
            </a:r>
            <a:r>
              <a:rPr lang="zh-CN" altLang="zh-CN" sz="1600">
                <a:solidFill>
                  <a:srgbClr val="00B0F0"/>
                </a:solidFill>
                <a:latin typeface="Consolas" pitchFamily="49" charset="0"/>
                <a:ea typeface="仿宋" pitchFamily="49" charset="-122"/>
                <a:cs typeface="Consolas" pitchFamily="49" charset="0"/>
              </a:rPr>
              <a:t>置初值</a:t>
            </a:r>
          </a:p>
          <a:p>
            <a:pPr algn="l">
              <a:lnSpc>
                <a:spcPts val="2500"/>
              </a:lnSpc>
              <a:spcBef>
                <a:spcPts val="0"/>
              </a:spcBef>
            </a:pPr>
            <a:r>
              <a:rPr lang="en-US" altLang="zh-CN" sz="1600">
                <a:solidFill>
                  <a:srgbClr val="0000FF"/>
                </a:solidFill>
                <a:latin typeface="Consolas" pitchFamily="49" charset="0"/>
                <a:ea typeface="仿宋" pitchFamily="49" charset="-122"/>
                <a:cs typeface="Consolas" pitchFamily="49" charset="0"/>
              </a:rPr>
              <a:t>   {  lowcost[i]=g.edges[v][i];</a:t>
            </a:r>
            <a:endParaRPr lang="zh-CN" altLang="zh-CN" sz="16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600">
                <a:solidFill>
                  <a:srgbClr val="0000FF"/>
                </a:solidFill>
                <a:latin typeface="Consolas" pitchFamily="49" charset="0"/>
                <a:ea typeface="仿宋" pitchFamily="49" charset="-122"/>
                <a:cs typeface="Consolas" pitchFamily="49" charset="0"/>
              </a:rPr>
              <a:t>      closest[i]=v;</a:t>
            </a:r>
            <a:endParaRPr lang="zh-CN" altLang="zh-CN" sz="16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600">
                <a:solidFill>
                  <a:srgbClr val="0000FF"/>
                </a:solidFill>
                <a:latin typeface="Consolas" pitchFamily="49" charset="0"/>
                <a:ea typeface="仿宋" pitchFamily="49" charset="-122"/>
                <a:cs typeface="Consolas" pitchFamily="49" charset="0"/>
              </a:rPr>
              <a:t>   }</a:t>
            </a:r>
            <a:endParaRPr lang="zh-CN" altLang="zh-CN" sz="16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2357422" y="4143380"/>
            <a:ext cx="1643074"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华文中宋" pitchFamily="2" charset="-122"/>
                <a:ea typeface="华文中宋" pitchFamily="2" charset="-122"/>
                <a:cs typeface="Consolas" pitchFamily="49" charset="0"/>
              </a:rPr>
              <a:t>初始化阶段</a:t>
            </a:r>
          </a:p>
        </p:txBody>
      </p:sp>
      <p:cxnSp>
        <p:nvCxnSpPr>
          <p:cNvPr id="7" name="直接箭头连接符 6"/>
          <p:cNvCxnSpPr/>
          <p:nvPr/>
        </p:nvCxnSpPr>
        <p:spPr>
          <a:xfrm rot="5400000" flipH="1" flipV="1">
            <a:off x="2643174" y="3643314"/>
            <a:ext cx="857256" cy="1588"/>
          </a:xfrm>
          <a:prstGeom prst="straightConnector1">
            <a:avLst/>
          </a:prstGeom>
          <a:ln w="19050">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378121"/>
            <a:ext cx="8572560" cy="5015183"/>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200"/>
              </a:lnSpc>
              <a:spcBef>
                <a:spcPts val="0"/>
              </a:spcBef>
            </a:pPr>
            <a:r>
              <a:rPr lang="en-US" altLang="zh-CN" sz="1600" dirty="0">
                <a:solidFill>
                  <a:srgbClr val="0000FF"/>
                </a:solidFill>
                <a:latin typeface="Consolas" pitchFamily="49" charset="0"/>
                <a:ea typeface="仿宋" pitchFamily="49" charset="-122"/>
                <a:cs typeface="Consolas" pitchFamily="49" charset="0"/>
              </a:rPr>
              <a:t>   for (int </a:t>
            </a:r>
            <a:r>
              <a:rPr lang="en-US" altLang="zh-CN" sz="1600" dirty="0" err="1">
                <a:solidFill>
                  <a:srgbClr val="FF0000"/>
                </a:solidFill>
                <a:latin typeface="Consolas" pitchFamily="49" charset="0"/>
                <a:ea typeface="仿宋" pitchFamily="49" charset="-122"/>
                <a:cs typeface="Consolas" pitchFamily="49" charset="0"/>
              </a:rPr>
              <a:t>i</a:t>
            </a:r>
            <a:r>
              <a:rPr lang="en-US" altLang="zh-CN" sz="1600" dirty="0">
                <a:solidFill>
                  <a:srgbClr val="FF0000"/>
                </a:solidFill>
                <a:latin typeface="Consolas" pitchFamily="49" charset="0"/>
                <a:ea typeface="仿宋" pitchFamily="49" charset="-122"/>
                <a:cs typeface="Consolas" pitchFamily="49" charset="0"/>
              </a:rPr>
              <a:t>=1</a:t>
            </a:r>
            <a:r>
              <a:rPr lang="en-US" altLang="zh-CN" sz="1600" dirty="0">
                <a:solidFill>
                  <a:srgbClr val="0000FF"/>
                </a:solidFill>
                <a:latin typeface="Consolas" pitchFamily="49" charset="0"/>
                <a:ea typeface="仿宋" pitchFamily="49" charset="-122"/>
                <a:cs typeface="Consolas" pitchFamily="49" charset="0"/>
              </a:rPr>
              <a:t>;i&lt;</a:t>
            </a:r>
            <a:r>
              <a:rPr lang="en-US" altLang="zh-CN" sz="1600" dirty="0" err="1">
                <a:solidFill>
                  <a:srgbClr val="0000FF"/>
                </a:solidFill>
                <a:latin typeface="Consolas" pitchFamily="49" charset="0"/>
                <a:ea typeface="仿宋" pitchFamily="49" charset="-122"/>
                <a:cs typeface="Consolas" pitchFamily="49" charset="0"/>
              </a:rPr>
              <a:t>g.n;i</a:t>
            </a:r>
            <a:r>
              <a:rPr lang="en-US" altLang="zh-CN" sz="1600" dirty="0">
                <a:solidFill>
                  <a:srgbClr val="0000FF"/>
                </a:solidFill>
                <a:latin typeface="Consolas" pitchFamily="49" charset="0"/>
                <a:ea typeface="仿宋" pitchFamily="49" charset="-122"/>
                <a:cs typeface="Consolas" pitchFamily="49" charset="0"/>
              </a:rPr>
              <a:t>++)		</a:t>
            </a:r>
            <a:r>
              <a:rPr lang="en-US" altLang="zh-CN" sz="1600" dirty="0">
                <a:solidFill>
                  <a:srgbClr val="00B0F0"/>
                </a:solidFill>
                <a:latin typeface="Consolas" pitchFamily="49" charset="0"/>
                <a:ea typeface="仿宋" pitchFamily="49" charset="-122"/>
                <a:cs typeface="Consolas" pitchFamily="49" charset="0"/>
              </a:rPr>
              <a:t>//</a:t>
            </a:r>
            <a:r>
              <a:rPr lang="zh-CN" altLang="zh-CN" sz="1600" dirty="0">
                <a:solidFill>
                  <a:srgbClr val="00B0F0"/>
                </a:solidFill>
                <a:latin typeface="Consolas" pitchFamily="49" charset="0"/>
                <a:ea typeface="仿宋" pitchFamily="49" charset="-122"/>
                <a:cs typeface="Consolas" pitchFamily="49" charset="0"/>
              </a:rPr>
              <a:t>找出最小生成树的</a:t>
            </a:r>
            <a:r>
              <a:rPr lang="en-US" altLang="zh-CN" sz="1600" dirty="0">
                <a:solidFill>
                  <a:srgbClr val="00B0F0"/>
                </a:solidFill>
                <a:latin typeface="Consolas" pitchFamily="49" charset="0"/>
                <a:ea typeface="仿宋" pitchFamily="49" charset="-122"/>
                <a:cs typeface="Consolas" pitchFamily="49" charset="0"/>
              </a:rPr>
              <a:t>n-1</a:t>
            </a:r>
            <a:r>
              <a:rPr lang="zh-CN" altLang="zh-CN" sz="1600" dirty="0">
                <a:solidFill>
                  <a:srgbClr val="00B0F0"/>
                </a:solidFill>
                <a:latin typeface="Consolas" pitchFamily="49" charset="0"/>
                <a:ea typeface="仿宋" pitchFamily="49" charset="-122"/>
                <a:cs typeface="Consolas" pitchFamily="49" charset="0"/>
              </a:rPr>
              <a:t>条边</a:t>
            </a:r>
          </a:p>
          <a:p>
            <a:pPr algn="l">
              <a:lnSpc>
                <a:spcPts val="2200"/>
              </a:lnSpc>
              <a:spcBef>
                <a:spcPts val="0"/>
              </a:spcBef>
            </a:pPr>
            <a:r>
              <a:rPr lang="en-US" altLang="zh-CN" sz="1600" dirty="0">
                <a:solidFill>
                  <a:srgbClr val="0000FF"/>
                </a:solidFill>
                <a:latin typeface="Consolas" pitchFamily="49" charset="0"/>
                <a:ea typeface="仿宋" pitchFamily="49" charset="-122"/>
                <a:cs typeface="Consolas" pitchFamily="49" charset="0"/>
              </a:rPr>
              <a:t>   {  min=g.INF; k=-1;</a:t>
            </a:r>
            <a:endParaRPr lang="zh-CN" altLang="zh-CN" sz="16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600" dirty="0">
                <a:solidFill>
                  <a:srgbClr val="0000FF"/>
                </a:solidFill>
                <a:latin typeface="Consolas" pitchFamily="49" charset="0"/>
                <a:ea typeface="仿宋" pitchFamily="49" charset="-122"/>
                <a:cs typeface="Consolas" pitchFamily="49" charset="0"/>
              </a:rPr>
              <a:t>      for (int j=0;j&lt;</a:t>
            </a:r>
            <a:r>
              <a:rPr lang="en-US" altLang="zh-CN" sz="1600" dirty="0" err="1">
                <a:solidFill>
                  <a:srgbClr val="0000FF"/>
                </a:solidFill>
                <a:latin typeface="Consolas" pitchFamily="49" charset="0"/>
                <a:ea typeface="仿宋" pitchFamily="49" charset="-122"/>
                <a:cs typeface="Consolas" pitchFamily="49" charset="0"/>
              </a:rPr>
              <a:t>g.n;j</a:t>
            </a:r>
            <a:r>
              <a:rPr lang="en-US" altLang="zh-CN" sz="1600" dirty="0">
                <a:solidFill>
                  <a:srgbClr val="0000FF"/>
                </a:solidFill>
                <a:latin typeface="Consolas" pitchFamily="49" charset="0"/>
                <a:ea typeface="仿宋" pitchFamily="49" charset="-122"/>
                <a:cs typeface="Consolas" pitchFamily="49" charset="0"/>
              </a:rPr>
              <a:t>++)		</a:t>
            </a:r>
            <a:r>
              <a:rPr lang="en-US" altLang="zh-CN" sz="1600" dirty="0">
                <a:solidFill>
                  <a:srgbClr val="00B0F0"/>
                </a:solidFill>
                <a:latin typeface="Consolas" pitchFamily="49" charset="0"/>
                <a:ea typeface="仿宋" pitchFamily="49" charset="-122"/>
                <a:cs typeface="Consolas" pitchFamily="49" charset="0"/>
              </a:rPr>
              <a:t>//</a:t>
            </a:r>
            <a:r>
              <a:rPr lang="zh-CN" altLang="zh-CN" sz="1600" dirty="0">
                <a:solidFill>
                  <a:srgbClr val="00B0F0"/>
                </a:solidFill>
                <a:latin typeface="Consolas" pitchFamily="49" charset="0"/>
                <a:ea typeface="仿宋" pitchFamily="49" charset="-122"/>
                <a:cs typeface="Consolas" pitchFamily="49" charset="0"/>
              </a:rPr>
              <a:t>在</a:t>
            </a:r>
            <a:r>
              <a:rPr lang="en-US" altLang="zh-CN" sz="1600" dirty="0">
                <a:solidFill>
                  <a:srgbClr val="00B0F0"/>
                </a:solidFill>
                <a:latin typeface="Consolas" pitchFamily="49" charset="0"/>
                <a:ea typeface="仿宋" pitchFamily="49" charset="-122"/>
                <a:cs typeface="Consolas" pitchFamily="49" charset="0"/>
              </a:rPr>
              <a:t>(V-U)</a:t>
            </a:r>
            <a:r>
              <a:rPr lang="zh-CN" altLang="zh-CN" sz="1600" dirty="0">
                <a:solidFill>
                  <a:srgbClr val="00B0F0"/>
                </a:solidFill>
                <a:latin typeface="Consolas" pitchFamily="49" charset="0"/>
                <a:ea typeface="仿宋" pitchFamily="49" charset="-122"/>
                <a:cs typeface="Consolas" pitchFamily="49" charset="0"/>
              </a:rPr>
              <a:t>中找出离</a:t>
            </a:r>
            <a:r>
              <a:rPr lang="en-US" altLang="zh-CN" sz="1600" dirty="0">
                <a:solidFill>
                  <a:srgbClr val="00B0F0"/>
                </a:solidFill>
                <a:latin typeface="Consolas" pitchFamily="49" charset="0"/>
                <a:ea typeface="仿宋" pitchFamily="49" charset="-122"/>
                <a:cs typeface="Consolas" pitchFamily="49" charset="0"/>
              </a:rPr>
              <a:t>U</a:t>
            </a:r>
            <a:r>
              <a:rPr lang="zh-CN" altLang="zh-CN" sz="1600" dirty="0">
                <a:solidFill>
                  <a:srgbClr val="00B0F0"/>
                </a:solidFill>
                <a:latin typeface="Consolas" pitchFamily="49" charset="0"/>
                <a:ea typeface="仿宋" pitchFamily="49" charset="-122"/>
                <a:cs typeface="Consolas" pitchFamily="49" charset="0"/>
              </a:rPr>
              <a:t>最近的顶点</a:t>
            </a:r>
            <a:r>
              <a:rPr lang="en-US" altLang="zh-CN" sz="1600" dirty="0">
                <a:solidFill>
                  <a:srgbClr val="00B0F0"/>
                </a:solidFill>
                <a:latin typeface="Consolas" pitchFamily="49" charset="0"/>
                <a:ea typeface="仿宋" pitchFamily="49" charset="-122"/>
                <a:cs typeface="Consolas" pitchFamily="49" charset="0"/>
              </a:rPr>
              <a:t>k</a:t>
            </a:r>
            <a:endParaRPr lang="zh-CN" altLang="zh-CN" sz="1600" dirty="0">
              <a:solidFill>
                <a:srgbClr val="00B0F0"/>
              </a:solidFill>
              <a:latin typeface="Consolas" pitchFamily="49" charset="0"/>
              <a:ea typeface="仿宋" pitchFamily="49" charset="-122"/>
              <a:cs typeface="Consolas" pitchFamily="49" charset="0"/>
            </a:endParaRPr>
          </a:p>
          <a:p>
            <a:pPr algn="l">
              <a:lnSpc>
                <a:spcPts val="2200"/>
              </a:lnSpc>
              <a:spcBef>
                <a:spcPts val="0"/>
              </a:spcBef>
            </a:pPr>
            <a:r>
              <a:rPr lang="en-US" altLang="zh-CN" sz="1600" dirty="0">
                <a:solidFill>
                  <a:srgbClr val="0000FF"/>
                </a:solidFill>
                <a:latin typeface="Consolas" pitchFamily="49" charset="0"/>
                <a:ea typeface="仿宋" pitchFamily="49" charset="-122"/>
                <a:cs typeface="Consolas" pitchFamily="49" charset="0"/>
              </a:rPr>
              <a:t>         if (</a:t>
            </a:r>
            <a:r>
              <a:rPr lang="en-US" altLang="zh-CN" sz="1600" dirty="0" err="1">
                <a:solidFill>
                  <a:srgbClr val="0000FF"/>
                </a:solidFill>
                <a:latin typeface="Consolas" pitchFamily="49" charset="0"/>
                <a:ea typeface="仿宋" pitchFamily="49" charset="-122"/>
                <a:cs typeface="Consolas" pitchFamily="49" charset="0"/>
              </a:rPr>
              <a:t>lowcost</a:t>
            </a:r>
            <a:r>
              <a:rPr lang="en-US" altLang="zh-CN" sz="1600" dirty="0">
                <a:solidFill>
                  <a:srgbClr val="0000FF"/>
                </a:solidFill>
                <a:latin typeface="Consolas" pitchFamily="49" charset="0"/>
                <a:ea typeface="仿宋" pitchFamily="49" charset="-122"/>
                <a:cs typeface="Consolas" pitchFamily="49" charset="0"/>
              </a:rPr>
              <a:t>[j]!=0 &amp;&amp; </a:t>
            </a:r>
            <a:r>
              <a:rPr lang="en-US" altLang="zh-CN" sz="1600" dirty="0" err="1">
                <a:solidFill>
                  <a:srgbClr val="0000FF"/>
                </a:solidFill>
                <a:latin typeface="Consolas" pitchFamily="49" charset="0"/>
                <a:ea typeface="仿宋" pitchFamily="49" charset="-122"/>
                <a:cs typeface="Consolas" pitchFamily="49" charset="0"/>
              </a:rPr>
              <a:t>lowcost</a:t>
            </a:r>
            <a:r>
              <a:rPr lang="en-US" altLang="zh-CN" sz="1600" dirty="0">
                <a:solidFill>
                  <a:srgbClr val="0000FF"/>
                </a:solidFill>
                <a:latin typeface="Consolas" pitchFamily="49" charset="0"/>
                <a:ea typeface="仿宋" pitchFamily="49" charset="-122"/>
                <a:cs typeface="Consolas" pitchFamily="49" charset="0"/>
              </a:rPr>
              <a:t>[j]&lt;min)</a:t>
            </a:r>
            <a:endParaRPr lang="zh-CN" altLang="zh-CN" sz="16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600" dirty="0">
                <a:solidFill>
                  <a:srgbClr val="0000FF"/>
                </a:solidFill>
                <a:latin typeface="Consolas" pitchFamily="49" charset="0"/>
                <a:ea typeface="仿宋" pitchFamily="49" charset="-122"/>
                <a:cs typeface="Consolas" pitchFamily="49" charset="0"/>
              </a:rPr>
              <a:t>         {  min=</a:t>
            </a:r>
            <a:r>
              <a:rPr lang="en-US" altLang="zh-CN" sz="1600" dirty="0" err="1">
                <a:solidFill>
                  <a:srgbClr val="0000FF"/>
                </a:solidFill>
                <a:latin typeface="Consolas" pitchFamily="49" charset="0"/>
                <a:ea typeface="仿宋" pitchFamily="49" charset="-122"/>
                <a:cs typeface="Consolas" pitchFamily="49" charset="0"/>
              </a:rPr>
              <a:t>lowcost</a:t>
            </a:r>
            <a:r>
              <a:rPr lang="en-US" altLang="zh-CN" sz="1600" dirty="0">
                <a:solidFill>
                  <a:srgbClr val="0000FF"/>
                </a:solidFill>
                <a:latin typeface="Consolas" pitchFamily="49" charset="0"/>
                <a:ea typeface="仿宋" pitchFamily="49" charset="-122"/>
                <a:cs typeface="Consolas" pitchFamily="49" charset="0"/>
              </a:rPr>
              <a:t>[j];</a:t>
            </a:r>
            <a:endParaRPr lang="zh-CN" altLang="zh-CN" sz="16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600" dirty="0">
                <a:solidFill>
                  <a:srgbClr val="0000FF"/>
                </a:solidFill>
                <a:latin typeface="Consolas" pitchFamily="49" charset="0"/>
                <a:ea typeface="仿宋" pitchFamily="49" charset="-122"/>
                <a:cs typeface="Consolas" pitchFamily="49" charset="0"/>
              </a:rPr>
              <a:t>            </a:t>
            </a:r>
            <a:r>
              <a:rPr lang="en-US" altLang="zh-CN" sz="1600" dirty="0">
                <a:solidFill>
                  <a:srgbClr val="FF00FF"/>
                </a:solidFill>
                <a:latin typeface="Consolas" pitchFamily="49" charset="0"/>
                <a:ea typeface="仿宋" pitchFamily="49" charset="-122"/>
                <a:cs typeface="Consolas" pitchFamily="49" charset="0"/>
              </a:rPr>
              <a:t>k</a:t>
            </a:r>
            <a:r>
              <a:rPr lang="en-US" altLang="zh-CN" sz="1600" dirty="0">
                <a:solidFill>
                  <a:srgbClr val="0000FF"/>
                </a:solidFill>
                <a:latin typeface="Consolas" pitchFamily="49" charset="0"/>
                <a:ea typeface="仿宋" pitchFamily="49" charset="-122"/>
                <a:cs typeface="Consolas" pitchFamily="49" charset="0"/>
              </a:rPr>
              <a:t>=j;				</a:t>
            </a:r>
            <a:r>
              <a:rPr lang="en-US" altLang="zh-CN" sz="1600" dirty="0">
                <a:solidFill>
                  <a:srgbClr val="00B0F0"/>
                </a:solidFill>
                <a:latin typeface="Consolas" pitchFamily="49" charset="0"/>
                <a:ea typeface="仿宋" pitchFamily="49" charset="-122"/>
                <a:cs typeface="Consolas" pitchFamily="49" charset="0"/>
              </a:rPr>
              <a:t>//k</a:t>
            </a:r>
            <a:r>
              <a:rPr lang="zh-CN" altLang="zh-CN" sz="1600" dirty="0">
                <a:solidFill>
                  <a:srgbClr val="00B0F0"/>
                </a:solidFill>
                <a:latin typeface="Consolas" pitchFamily="49" charset="0"/>
                <a:ea typeface="仿宋" pitchFamily="49" charset="-122"/>
                <a:cs typeface="Consolas" pitchFamily="49" charset="0"/>
              </a:rPr>
              <a:t>记录最小顶点的编号</a:t>
            </a:r>
          </a:p>
          <a:p>
            <a:pPr algn="l">
              <a:lnSpc>
                <a:spcPts val="2200"/>
              </a:lnSpc>
              <a:spcBef>
                <a:spcPts val="0"/>
              </a:spcBef>
            </a:pPr>
            <a:r>
              <a:rPr lang="en-US" altLang="zh-CN" sz="1600" dirty="0">
                <a:solidFill>
                  <a:srgbClr val="0000FF"/>
                </a:solidFill>
                <a:latin typeface="Consolas" pitchFamily="49" charset="0"/>
                <a:ea typeface="仿宋" pitchFamily="49" charset="-122"/>
                <a:cs typeface="Consolas" pitchFamily="49" charset="0"/>
              </a:rPr>
              <a:t>         }</a:t>
            </a:r>
            <a:endParaRPr lang="zh-CN" altLang="zh-CN" sz="16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600" dirty="0">
                <a:solidFill>
                  <a:srgbClr val="0000FF"/>
                </a:solidFill>
                <a:latin typeface="Consolas" pitchFamily="49" charset="0"/>
                <a:ea typeface="仿宋" pitchFamily="49" charset="-122"/>
                <a:cs typeface="Consolas" pitchFamily="49" charset="0"/>
              </a:rPr>
              <a:t>      </a:t>
            </a:r>
            <a:r>
              <a:rPr lang="en-US" altLang="zh-CN" sz="1600" dirty="0" err="1">
                <a:solidFill>
                  <a:srgbClr val="0000FF"/>
                </a:solidFill>
                <a:latin typeface="Consolas" pitchFamily="49" charset="0"/>
                <a:ea typeface="仿宋" pitchFamily="49" charset="-122"/>
                <a:cs typeface="Consolas" pitchFamily="49" charset="0"/>
              </a:rPr>
              <a:t>System.out.print</a:t>
            </a:r>
            <a:r>
              <a:rPr lang="en-US" altLang="zh-CN" sz="1600" dirty="0">
                <a:solidFill>
                  <a:srgbClr val="0000FF"/>
                </a:solidFill>
                <a:latin typeface="Consolas" pitchFamily="49" charset="0"/>
                <a:ea typeface="仿宋" pitchFamily="49" charset="-122"/>
                <a:cs typeface="Consolas" pitchFamily="49" charset="0"/>
              </a:rPr>
              <a:t>("("+</a:t>
            </a:r>
            <a:r>
              <a:rPr lang="en-US" altLang="zh-CN" sz="1600" dirty="0">
                <a:solidFill>
                  <a:srgbClr val="FF00FF"/>
                </a:solidFill>
                <a:latin typeface="Consolas" pitchFamily="49" charset="0"/>
                <a:ea typeface="仿宋" pitchFamily="49" charset="-122"/>
                <a:cs typeface="Consolas" pitchFamily="49" charset="0"/>
              </a:rPr>
              <a:t>closest[k]</a:t>
            </a:r>
            <a:r>
              <a:rPr lang="en-US" altLang="zh-CN" sz="1600" dirty="0">
                <a:solidFill>
                  <a:srgbClr val="0000FF"/>
                </a:solidFill>
                <a:latin typeface="Consolas" pitchFamily="49" charset="0"/>
                <a:ea typeface="仿宋" pitchFamily="49" charset="-122"/>
                <a:cs typeface="Consolas" pitchFamily="49" charset="0"/>
              </a:rPr>
              <a:t>+","+</a:t>
            </a:r>
            <a:r>
              <a:rPr lang="en-US" altLang="zh-CN" sz="1600" dirty="0">
                <a:solidFill>
                  <a:srgbClr val="FF00FF"/>
                </a:solidFill>
                <a:latin typeface="Consolas" pitchFamily="49" charset="0"/>
                <a:ea typeface="仿宋" pitchFamily="49" charset="-122"/>
                <a:cs typeface="Consolas" pitchFamily="49" charset="0"/>
              </a:rPr>
              <a:t>k</a:t>
            </a:r>
            <a:r>
              <a:rPr lang="en-US" altLang="zh-CN" sz="1600" dirty="0">
                <a:solidFill>
                  <a:srgbClr val="0000FF"/>
                </a:solidFill>
                <a:latin typeface="Consolas" pitchFamily="49" charset="0"/>
                <a:ea typeface="仿宋" pitchFamily="49" charset="-122"/>
                <a:cs typeface="Consolas" pitchFamily="49" charset="0"/>
              </a:rPr>
              <a:t>+"):"+</a:t>
            </a:r>
            <a:r>
              <a:rPr lang="en-US" altLang="zh-CN" sz="1600" dirty="0">
                <a:solidFill>
                  <a:srgbClr val="FF00FF"/>
                </a:solidFill>
                <a:latin typeface="Consolas" pitchFamily="49" charset="0"/>
                <a:ea typeface="仿宋" pitchFamily="49" charset="-122"/>
                <a:cs typeface="Consolas" pitchFamily="49" charset="0"/>
              </a:rPr>
              <a:t>min</a:t>
            </a:r>
            <a:r>
              <a:rPr lang="en-US" altLang="zh-CN" sz="1600" dirty="0">
                <a:solidFill>
                  <a:srgbClr val="0000FF"/>
                </a:solidFill>
                <a:latin typeface="Consolas" pitchFamily="49" charset="0"/>
                <a:ea typeface="仿宋" pitchFamily="49" charset="-122"/>
                <a:cs typeface="Consolas" pitchFamily="49" charset="0"/>
              </a:rPr>
              <a:t>+"  "); </a:t>
            </a:r>
            <a:r>
              <a:rPr lang="en-US" altLang="zh-CN" sz="1600" dirty="0">
                <a:solidFill>
                  <a:srgbClr val="00B0F0"/>
                </a:solidFill>
                <a:latin typeface="Consolas" pitchFamily="49" charset="0"/>
                <a:ea typeface="仿宋" pitchFamily="49" charset="-122"/>
                <a:cs typeface="Consolas" pitchFamily="49" charset="0"/>
              </a:rPr>
              <a:t>//</a:t>
            </a:r>
            <a:r>
              <a:rPr lang="zh-CN" altLang="zh-CN" sz="1600" dirty="0">
                <a:solidFill>
                  <a:srgbClr val="00B0F0"/>
                </a:solidFill>
                <a:latin typeface="Consolas" pitchFamily="49" charset="0"/>
                <a:ea typeface="仿宋" pitchFamily="49" charset="-122"/>
                <a:cs typeface="Consolas" pitchFamily="49" charset="0"/>
              </a:rPr>
              <a:t>输出边</a:t>
            </a:r>
          </a:p>
          <a:p>
            <a:pPr algn="l">
              <a:lnSpc>
                <a:spcPct val="200000"/>
              </a:lnSpc>
              <a:spcBef>
                <a:spcPts val="0"/>
              </a:spcBef>
            </a:pPr>
            <a:r>
              <a:rPr lang="en-US" altLang="zh-CN" sz="1600" dirty="0">
                <a:solidFill>
                  <a:srgbClr val="0000FF"/>
                </a:solidFill>
                <a:latin typeface="Consolas" pitchFamily="49" charset="0"/>
                <a:ea typeface="仿宋" pitchFamily="49" charset="-122"/>
                <a:cs typeface="Consolas" pitchFamily="49" charset="0"/>
              </a:rPr>
              <a:t>      </a:t>
            </a:r>
            <a:r>
              <a:rPr lang="en-US" altLang="zh-CN" sz="1600" dirty="0" err="1">
                <a:solidFill>
                  <a:srgbClr val="0000FF"/>
                </a:solidFill>
                <a:latin typeface="Consolas" pitchFamily="49" charset="0"/>
                <a:ea typeface="仿宋" pitchFamily="49" charset="-122"/>
                <a:cs typeface="Consolas" pitchFamily="49" charset="0"/>
              </a:rPr>
              <a:t>lowcost</a:t>
            </a:r>
            <a:r>
              <a:rPr lang="en-US" altLang="zh-CN" sz="1600" dirty="0">
                <a:solidFill>
                  <a:srgbClr val="0000FF"/>
                </a:solidFill>
                <a:latin typeface="Consolas" pitchFamily="49" charset="0"/>
                <a:ea typeface="仿宋" pitchFamily="49" charset="-122"/>
                <a:cs typeface="Consolas" pitchFamily="49" charset="0"/>
              </a:rPr>
              <a:t>[k]=0;			</a:t>
            </a:r>
            <a:r>
              <a:rPr lang="en-US" altLang="zh-CN" sz="1600" dirty="0">
                <a:solidFill>
                  <a:srgbClr val="00B0F0"/>
                </a:solidFill>
                <a:latin typeface="Consolas" pitchFamily="49" charset="0"/>
                <a:ea typeface="仿宋" pitchFamily="49" charset="-122"/>
                <a:cs typeface="Consolas" pitchFamily="49" charset="0"/>
              </a:rPr>
              <a:t>//</a:t>
            </a:r>
            <a:r>
              <a:rPr lang="zh-CN" altLang="zh-CN" sz="1600" dirty="0">
                <a:solidFill>
                  <a:srgbClr val="00B0F0"/>
                </a:solidFill>
                <a:latin typeface="Consolas" pitchFamily="49" charset="0"/>
                <a:ea typeface="仿宋" pitchFamily="49" charset="-122"/>
                <a:cs typeface="Consolas" pitchFamily="49" charset="0"/>
              </a:rPr>
              <a:t>将顶点</a:t>
            </a:r>
            <a:r>
              <a:rPr lang="en-US" altLang="zh-CN" sz="1600" dirty="0">
                <a:solidFill>
                  <a:srgbClr val="00B0F0"/>
                </a:solidFill>
                <a:latin typeface="Consolas" pitchFamily="49" charset="0"/>
                <a:ea typeface="仿宋" pitchFamily="49" charset="-122"/>
                <a:cs typeface="Consolas" pitchFamily="49" charset="0"/>
              </a:rPr>
              <a:t>k</a:t>
            </a:r>
            <a:r>
              <a:rPr lang="zh-CN" altLang="zh-CN" sz="1600" dirty="0">
                <a:solidFill>
                  <a:srgbClr val="00B0F0"/>
                </a:solidFill>
                <a:latin typeface="Consolas" pitchFamily="49" charset="0"/>
                <a:ea typeface="仿宋" pitchFamily="49" charset="-122"/>
                <a:cs typeface="Consolas" pitchFamily="49" charset="0"/>
              </a:rPr>
              <a:t>移到</a:t>
            </a:r>
            <a:r>
              <a:rPr lang="en-US" altLang="zh-CN" sz="1600" dirty="0">
                <a:solidFill>
                  <a:srgbClr val="00B0F0"/>
                </a:solidFill>
                <a:latin typeface="Consolas" pitchFamily="49" charset="0"/>
                <a:ea typeface="仿宋" pitchFamily="49" charset="-122"/>
                <a:cs typeface="Consolas" pitchFamily="49" charset="0"/>
              </a:rPr>
              <a:t>U</a:t>
            </a:r>
            <a:r>
              <a:rPr lang="zh-CN" altLang="zh-CN" sz="1600" dirty="0">
                <a:solidFill>
                  <a:srgbClr val="00B0F0"/>
                </a:solidFill>
                <a:latin typeface="Consolas" pitchFamily="49" charset="0"/>
                <a:ea typeface="仿宋" pitchFamily="49" charset="-122"/>
                <a:cs typeface="Consolas" pitchFamily="49" charset="0"/>
              </a:rPr>
              <a:t>中</a:t>
            </a:r>
          </a:p>
          <a:p>
            <a:pPr algn="l">
              <a:lnSpc>
                <a:spcPts val="2200"/>
              </a:lnSpc>
              <a:spcBef>
                <a:spcPts val="0"/>
              </a:spcBef>
            </a:pPr>
            <a:r>
              <a:rPr lang="en-US" altLang="zh-CN" sz="1600" dirty="0">
                <a:solidFill>
                  <a:srgbClr val="0000FF"/>
                </a:solidFill>
                <a:latin typeface="Consolas" pitchFamily="49" charset="0"/>
                <a:ea typeface="仿宋" pitchFamily="49" charset="-122"/>
                <a:cs typeface="Consolas" pitchFamily="49" charset="0"/>
              </a:rPr>
              <a:t>      for (int j=0;j&lt;</a:t>
            </a:r>
            <a:r>
              <a:rPr lang="en-US" altLang="zh-CN" sz="1600" dirty="0" err="1">
                <a:solidFill>
                  <a:srgbClr val="0000FF"/>
                </a:solidFill>
                <a:latin typeface="Consolas" pitchFamily="49" charset="0"/>
                <a:ea typeface="仿宋" pitchFamily="49" charset="-122"/>
                <a:cs typeface="Consolas" pitchFamily="49" charset="0"/>
              </a:rPr>
              <a:t>g.n;j</a:t>
            </a:r>
            <a:r>
              <a:rPr lang="en-US" altLang="zh-CN" sz="1600" dirty="0">
                <a:solidFill>
                  <a:srgbClr val="0000FF"/>
                </a:solidFill>
                <a:latin typeface="Consolas" pitchFamily="49" charset="0"/>
                <a:ea typeface="仿宋" pitchFamily="49" charset="-122"/>
                <a:cs typeface="Consolas" pitchFamily="49" charset="0"/>
              </a:rPr>
              <a:t>++)		</a:t>
            </a:r>
            <a:r>
              <a:rPr lang="en-US" altLang="zh-CN" sz="1600" dirty="0">
                <a:solidFill>
                  <a:srgbClr val="00B0F0"/>
                </a:solidFill>
                <a:latin typeface="Consolas" pitchFamily="49" charset="0"/>
                <a:ea typeface="仿宋" pitchFamily="49" charset="-122"/>
                <a:cs typeface="Consolas" pitchFamily="49" charset="0"/>
              </a:rPr>
              <a:t>//</a:t>
            </a:r>
            <a:r>
              <a:rPr lang="zh-CN" altLang="zh-CN" sz="1600" dirty="0">
                <a:solidFill>
                  <a:srgbClr val="00B0F0"/>
                </a:solidFill>
                <a:latin typeface="Consolas" pitchFamily="49" charset="0"/>
                <a:ea typeface="仿宋" pitchFamily="49" charset="-122"/>
                <a:cs typeface="Consolas" pitchFamily="49" charset="0"/>
              </a:rPr>
              <a:t>修改数组</a:t>
            </a:r>
            <a:r>
              <a:rPr lang="en-US" altLang="zh-CN" sz="1600" dirty="0" err="1">
                <a:solidFill>
                  <a:srgbClr val="00B0F0"/>
                </a:solidFill>
                <a:latin typeface="Consolas" pitchFamily="49" charset="0"/>
                <a:ea typeface="仿宋" pitchFamily="49" charset="-122"/>
                <a:cs typeface="Consolas" pitchFamily="49" charset="0"/>
              </a:rPr>
              <a:t>lowcost</a:t>
            </a:r>
            <a:r>
              <a:rPr lang="zh-CN" altLang="zh-CN" sz="1600" dirty="0">
                <a:solidFill>
                  <a:srgbClr val="00B0F0"/>
                </a:solidFill>
                <a:latin typeface="Consolas" pitchFamily="49" charset="0"/>
                <a:ea typeface="仿宋" pitchFamily="49" charset="-122"/>
                <a:cs typeface="Consolas" pitchFamily="49" charset="0"/>
              </a:rPr>
              <a:t>和</a:t>
            </a:r>
            <a:r>
              <a:rPr lang="en-US" altLang="zh-CN" sz="1600" dirty="0">
                <a:solidFill>
                  <a:srgbClr val="00B0F0"/>
                </a:solidFill>
                <a:latin typeface="Consolas" pitchFamily="49" charset="0"/>
                <a:ea typeface="仿宋" pitchFamily="49" charset="-122"/>
                <a:cs typeface="Consolas" pitchFamily="49" charset="0"/>
              </a:rPr>
              <a:t>closest</a:t>
            </a:r>
            <a:endParaRPr lang="zh-CN" altLang="zh-CN" sz="1600" dirty="0">
              <a:solidFill>
                <a:srgbClr val="00B0F0"/>
              </a:solidFill>
              <a:latin typeface="Consolas" pitchFamily="49" charset="0"/>
              <a:ea typeface="仿宋" pitchFamily="49" charset="-122"/>
              <a:cs typeface="Consolas" pitchFamily="49" charset="0"/>
            </a:endParaRPr>
          </a:p>
          <a:p>
            <a:pPr algn="l">
              <a:lnSpc>
                <a:spcPts val="2200"/>
              </a:lnSpc>
              <a:spcBef>
                <a:spcPts val="0"/>
              </a:spcBef>
            </a:pPr>
            <a:r>
              <a:rPr lang="en-US" altLang="zh-CN" sz="1600" dirty="0">
                <a:solidFill>
                  <a:srgbClr val="0000FF"/>
                </a:solidFill>
                <a:latin typeface="Consolas" pitchFamily="49" charset="0"/>
                <a:ea typeface="仿宋" pitchFamily="49" charset="-122"/>
                <a:cs typeface="Consolas" pitchFamily="49" charset="0"/>
              </a:rPr>
              <a:t>         if (</a:t>
            </a:r>
            <a:r>
              <a:rPr lang="en-US" altLang="zh-CN" sz="1600" dirty="0" err="1">
                <a:solidFill>
                  <a:srgbClr val="0000FF"/>
                </a:solidFill>
                <a:latin typeface="Consolas" pitchFamily="49" charset="0"/>
                <a:ea typeface="仿宋" pitchFamily="49" charset="-122"/>
                <a:cs typeface="Consolas" pitchFamily="49" charset="0"/>
              </a:rPr>
              <a:t>lowcost</a:t>
            </a:r>
            <a:r>
              <a:rPr lang="en-US" altLang="zh-CN" sz="1600" dirty="0">
                <a:solidFill>
                  <a:srgbClr val="0000FF"/>
                </a:solidFill>
                <a:latin typeface="Consolas" pitchFamily="49" charset="0"/>
                <a:ea typeface="仿宋" pitchFamily="49" charset="-122"/>
                <a:cs typeface="Consolas" pitchFamily="49" charset="0"/>
              </a:rPr>
              <a:t>[j]!=0 &amp;&amp; </a:t>
            </a:r>
            <a:r>
              <a:rPr lang="en-US" altLang="zh-CN" sz="1600" dirty="0" err="1">
                <a:solidFill>
                  <a:srgbClr val="0000FF"/>
                </a:solidFill>
                <a:latin typeface="Consolas" pitchFamily="49" charset="0"/>
                <a:ea typeface="仿宋" pitchFamily="49" charset="-122"/>
                <a:cs typeface="Consolas" pitchFamily="49" charset="0"/>
              </a:rPr>
              <a:t>g.edges</a:t>
            </a:r>
            <a:r>
              <a:rPr lang="en-US" altLang="zh-CN" sz="1600" dirty="0">
                <a:solidFill>
                  <a:srgbClr val="0000FF"/>
                </a:solidFill>
                <a:latin typeface="Consolas" pitchFamily="49" charset="0"/>
                <a:ea typeface="仿宋" pitchFamily="49" charset="-122"/>
                <a:cs typeface="Consolas" pitchFamily="49" charset="0"/>
              </a:rPr>
              <a:t>[k][j]&lt;</a:t>
            </a:r>
            <a:r>
              <a:rPr lang="en-US" altLang="zh-CN" sz="1600" dirty="0" err="1">
                <a:solidFill>
                  <a:srgbClr val="0000FF"/>
                </a:solidFill>
                <a:latin typeface="Consolas" pitchFamily="49" charset="0"/>
                <a:ea typeface="仿宋" pitchFamily="49" charset="-122"/>
                <a:cs typeface="Consolas" pitchFamily="49" charset="0"/>
              </a:rPr>
              <a:t>lowcost</a:t>
            </a:r>
            <a:r>
              <a:rPr lang="en-US" altLang="zh-CN" sz="1600" dirty="0">
                <a:solidFill>
                  <a:srgbClr val="0000FF"/>
                </a:solidFill>
                <a:latin typeface="Consolas" pitchFamily="49" charset="0"/>
                <a:ea typeface="仿宋" pitchFamily="49" charset="-122"/>
                <a:cs typeface="Consolas" pitchFamily="49" charset="0"/>
              </a:rPr>
              <a:t>[j])</a:t>
            </a:r>
            <a:endParaRPr lang="zh-CN" altLang="zh-CN" sz="16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600" dirty="0">
                <a:solidFill>
                  <a:srgbClr val="0000FF"/>
                </a:solidFill>
                <a:latin typeface="Consolas" pitchFamily="49" charset="0"/>
                <a:ea typeface="仿宋" pitchFamily="49" charset="-122"/>
                <a:cs typeface="Consolas" pitchFamily="49" charset="0"/>
              </a:rPr>
              <a:t>         {  </a:t>
            </a:r>
            <a:r>
              <a:rPr lang="en-US" altLang="zh-CN" sz="1600" dirty="0" err="1">
                <a:solidFill>
                  <a:srgbClr val="0000FF"/>
                </a:solidFill>
                <a:latin typeface="Consolas" pitchFamily="49" charset="0"/>
                <a:ea typeface="仿宋" pitchFamily="49" charset="-122"/>
                <a:cs typeface="Consolas" pitchFamily="49" charset="0"/>
              </a:rPr>
              <a:t>lowcost</a:t>
            </a:r>
            <a:r>
              <a:rPr lang="en-US" altLang="zh-CN" sz="1600" dirty="0">
                <a:solidFill>
                  <a:srgbClr val="0000FF"/>
                </a:solidFill>
                <a:latin typeface="Consolas" pitchFamily="49" charset="0"/>
                <a:ea typeface="仿宋" pitchFamily="49" charset="-122"/>
                <a:cs typeface="Consolas" pitchFamily="49" charset="0"/>
              </a:rPr>
              <a:t>[j]=</a:t>
            </a:r>
            <a:r>
              <a:rPr lang="en-US" altLang="zh-CN" sz="1600" dirty="0" err="1">
                <a:solidFill>
                  <a:srgbClr val="0000FF"/>
                </a:solidFill>
                <a:latin typeface="Consolas" pitchFamily="49" charset="0"/>
                <a:ea typeface="仿宋" pitchFamily="49" charset="-122"/>
                <a:cs typeface="Consolas" pitchFamily="49" charset="0"/>
              </a:rPr>
              <a:t>g.edges</a:t>
            </a:r>
            <a:r>
              <a:rPr lang="en-US" altLang="zh-CN" sz="1600" dirty="0">
                <a:solidFill>
                  <a:srgbClr val="0000FF"/>
                </a:solidFill>
                <a:latin typeface="Consolas" pitchFamily="49" charset="0"/>
                <a:ea typeface="仿宋" pitchFamily="49" charset="-122"/>
                <a:cs typeface="Consolas" pitchFamily="49" charset="0"/>
              </a:rPr>
              <a:t>[k][j];</a:t>
            </a:r>
            <a:endParaRPr lang="zh-CN" altLang="zh-CN" sz="16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600" dirty="0">
                <a:solidFill>
                  <a:srgbClr val="0000FF"/>
                </a:solidFill>
                <a:latin typeface="Consolas" pitchFamily="49" charset="0"/>
                <a:ea typeface="仿宋" pitchFamily="49" charset="-122"/>
                <a:cs typeface="Consolas" pitchFamily="49" charset="0"/>
              </a:rPr>
              <a:t>            closest[j]=k;</a:t>
            </a:r>
            <a:endParaRPr lang="zh-CN" altLang="zh-CN" sz="16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600" dirty="0">
                <a:solidFill>
                  <a:srgbClr val="0000FF"/>
                </a:solidFill>
                <a:latin typeface="Consolas" pitchFamily="49" charset="0"/>
                <a:ea typeface="仿宋" pitchFamily="49" charset="-122"/>
                <a:cs typeface="Consolas" pitchFamily="49" charset="0"/>
              </a:rPr>
              <a:t>         }</a:t>
            </a:r>
            <a:endParaRPr lang="zh-CN" altLang="zh-CN" sz="16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600" dirty="0">
                <a:solidFill>
                  <a:srgbClr val="0000FF"/>
                </a:solidFill>
                <a:latin typeface="Consolas" pitchFamily="49" charset="0"/>
                <a:ea typeface="仿宋" pitchFamily="49" charset="-122"/>
                <a:cs typeface="Consolas" pitchFamily="49" charset="0"/>
              </a:rPr>
              <a:t>   }</a:t>
            </a:r>
            <a:endParaRPr lang="zh-CN" altLang="zh-CN" sz="16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600" dirty="0">
                <a:solidFill>
                  <a:srgbClr val="0000FF"/>
                </a:solidFill>
                <a:latin typeface="Consolas" pitchFamily="49" charset="0"/>
                <a:ea typeface="仿宋" pitchFamily="49" charset="-122"/>
                <a:cs typeface="Consolas" pitchFamily="49" charset="0"/>
              </a:rPr>
              <a:t>}</a:t>
            </a:r>
            <a:endParaRPr lang="zh-CN" altLang="zh-CN" sz="16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357158" y="5500702"/>
            <a:ext cx="8358246" cy="759182"/>
          </a:xfrm>
          <a:prstGeom prst="rect">
            <a:avLst/>
          </a:prstGeom>
          <a:noFill/>
        </p:spPr>
        <p:txBody>
          <a:bodyPr wrap="square" rtlCol="0">
            <a:spAutoFit/>
          </a:bodyPr>
          <a:lstStyle/>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上述普里姆算法中有两重</a:t>
            </a:r>
            <a:r>
              <a:rPr lang="en-US" altLang="zh-CN" sz="1800">
                <a:solidFill>
                  <a:srgbClr val="0000FF"/>
                </a:solidFill>
                <a:latin typeface="Consolas" pitchFamily="49" charset="0"/>
                <a:ea typeface="仿宋" pitchFamily="49" charset="-122"/>
                <a:cs typeface="Consolas" pitchFamily="49" charset="0"/>
              </a:rPr>
              <a:t>for</a:t>
            </a:r>
            <a:r>
              <a:rPr lang="zh-CN" altLang="zh-CN" sz="1800">
                <a:solidFill>
                  <a:srgbClr val="0000FF"/>
                </a:solidFill>
                <a:latin typeface="Consolas" pitchFamily="49" charset="0"/>
                <a:ea typeface="仿宋" pitchFamily="49" charset="-122"/>
                <a:cs typeface="Consolas" pitchFamily="49" charset="0"/>
              </a:rPr>
              <a:t>循环，所以时间复杂度为</a:t>
            </a:r>
            <a:r>
              <a:rPr lang="en-US" altLang="zh-CN" sz="1800">
                <a:solidFill>
                  <a:srgbClr val="0000FF"/>
                </a:solidFill>
                <a:latin typeface="Consolas" pitchFamily="49" charset="0"/>
                <a:ea typeface="仿宋" pitchFamily="49" charset="-122"/>
                <a:cs typeface="Consolas" pitchFamily="49" charset="0"/>
              </a:rPr>
              <a:t>O(</a:t>
            </a:r>
            <a:r>
              <a:rPr lang="en-US" altLang="zh-CN" sz="1800" i="1">
                <a:solidFill>
                  <a:srgbClr val="0000FF"/>
                </a:solidFill>
                <a:latin typeface="Consolas" pitchFamily="49" charset="0"/>
                <a:ea typeface="仿宋" pitchFamily="49" charset="-122"/>
                <a:cs typeface="Consolas" pitchFamily="49" charset="0"/>
              </a:rPr>
              <a:t>n</a:t>
            </a:r>
            <a:r>
              <a:rPr lang="en-US" altLang="zh-CN" sz="1800" baseline="30000">
                <a:solidFill>
                  <a:srgbClr val="0000FF"/>
                </a:solidFill>
                <a:latin typeface="Consolas" pitchFamily="49" charset="0"/>
                <a:ea typeface="仿宋" pitchFamily="49" charset="-122"/>
                <a:cs typeface="Consolas" pitchFamily="49" charset="0"/>
              </a:rPr>
              <a:t>2</a:t>
            </a:r>
            <a:r>
              <a:rPr lang="en-US" altLang="zh-CN" sz="1800">
                <a:solidFill>
                  <a:srgbClr val="0000FF"/>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，其中</a:t>
            </a:r>
            <a:r>
              <a:rPr lang="en-US" altLang="zh-CN" sz="1800" i="1">
                <a:solidFill>
                  <a:srgbClr val="0000FF"/>
                </a:solidFill>
                <a:latin typeface="Consolas" pitchFamily="49" charset="0"/>
                <a:ea typeface="仿宋" pitchFamily="49" charset="-122"/>
                <a:cs typeface="Consolas" pitchFamily="49" charset="0"/>
              </a:rPr>
              <a:t>n</a:t>
            </a:r>
            <a:r>
              <a:rPr lang="zh-CN" altLang="zh-CN" sz="1800">
                <a:solidFill>
                  <a:srgbClr val="0000FF"/>
                </a:solidFill>
                <a:latin typeface="Consolas" pitchFamily="49" charset="0"/>
                <a:ea typeface="仿宋" pitchFamily="49" charset="-122"/>
                <a:cs typeface="Consolas" pitchFamily="49" charset="0"/>
              </a:rPr>
              <a:t>为图的顶点个数。由于与</a:t>
            </a:r>
            <a:r>
              <a:rPr lang="en-US" altLang="zh-CN" sz="1800" i="1">
                <a:solidFill>
                  <a:srgbClr val="0000FF"/>
                </a:solidFill>
                <a:latin typeface="Consolas" pitchFamily="49" charset="0"/>
                <a:ea typeface="仿宋" pitchFamily="49" charset="-122"/>
                <a:cs typeface="Consolas" pitchFamily="49" charset="0"/>
              </a:rPr>
              <a:t>e</a:t>
            </a:r>
            <a:r>
              <a:rPr lang="zh-CN" altLang="zh-CN" sz="1800">
                <a:solidFill>
                  <a:srgbClr val="0000FF"/>
                </a:solidFill>
                <a:latin typeface="Consolas" pitchFamily="49" charset="0"/>
                <a:ea typeface="仿宋" pitchFamily="49" charset="-122"/>
                <a:cs typeface="Consolas" pitchFamily="49" charset="0"/>
              </a:rPr>
              <a:t>无关，所以普里姆算法特别适合于</a:t>
            </a:r>
            <a:r>
              <a:rPr lang="zh-CN" altLang="zh-CN" sz="1800">
                <a:solidFill>
                  <a:srgbClr val="FF0000"/>
                </a:solidFill>
                <a:latin typeface="Consolas" pitchFamily="49" charset="0"/>
                <a:ea typeface="仿宋" pitchFamily="49" charset="-122"/>
                <a:cs typeface="Consolas" pitchFamily="49" charset="0"/>
              </a:rPr>
              <a:t>稠密图</a:t>
            </a:r>
            <a:r>
              <a:rPr lang="zh-CN" altLang="zh-CN" sz="1800">
                <a:solidFill>
                  <a:srgbClr val="0000FF"/>
                </a:solidFill>
                <a:latin typeface="Consolas" pitchFamily="49" charset="0"/>
                <a:ea typeface="仿宋" pitchFamily="49" charset="-122"/>
                <a:cs typeface="Consolas" pitchFamily="49" charset="0"/>
              </a:rPr>
              <a:t>求最小生成树。</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76703" y="116632"/>
            <a:ext cx="532859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dirty="0">
                <a:latin typeface="Consolas" pitchFamily="49" charset="0"/>
                <a:ea typeface="微软雅黑" pitchFamily="34" charset="-122"/>
                <a:cs typeface="Consolas" pitchFamily="49" charset="0"/>
              </a:rPr>
              <a:t>8.4.3. </a:t>
            </a:r>
            <a:r>
              <a:rPr lang="zh-CN" altLang="zh-CN" dirty="0">
                <a:latin typeface="Consolas" pitchFamily="49" charset="0"/>
                <a:ea typeface="微软雅黑" pitchFamily="34" charset="-122"/>
                <a:cs typeface="Consolas" pitchFamily="49" charset="0"/>
              </a:rPr>
              <a:t>克鲁斯卡尔算法</a:t>
            </a:r>
            <a:r>
              <a:rPr lang="zh-CN" altLang="en-US" dirty="0">
                <a:latin typeface="Consolas" pitchFamily="49" charset="0"/>
                <a:ea typeface="微软雅黑" pitchFamily="34" charset="-122"/>
                <a:cs typeface="Consolas" pitchFamily="49" charset="0"/>
              </a:rPr>
              <a:t>（</a:t>
            </a:r>
            <a:r>
              <a:rPr lang="en-US" altLang="zh-CN" dirty="0">
                <a:latin typeface="Consolas" pitchFamily="49" charset="0"/>
                <a:ea typeface="微软雅黑" pitchFamily="34" charset="-122"/>
                <a:cs typeface="Consolas" pitchFamily="49" charset="0"/>
              </a:rPr>
              <a:t>Kruskal</a:t>
            </a:r>
            <a:r>
              <a:rPr lang="zh-CN" altLang="en-US" dirty="0">
                <a:latin typeface="Consolas" pitchFamily="49" charset="0"/>
                <a:ea typeface="微软雅黑" pitchFamily="34" charset="-122"/>
                <a:cs typeface="Consolas" pitchFamily="49" charset="0"/>
              </a:rPr>
              <a:t>）</a:t>
            </a:r>
            <a:endParaRPr lang="zh-CN" altLang="zh-CN" dirty="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35" name="TextBox 34"/>
          <p:cNvSpPr txBox="1"/>
          <p:nvPr/>
        </p:nvSpPr>
        <p:spPr>
          <a:xfrm>
            <a:off x="323528" y="846359"/>
            <a:ext cx="3286148"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dirty="0">
                <a:latin typeface="Consolas" pitchFamily="49" charset="0"/>
                <a:ea typeface="微软雅黑" pitchFamily="34" charset="-122"/>
                <a:cs typeface="Consolas" pitchFamily="49" charset="0"/>
              </a:rPr>
              <a:t>1. Kruskal</a:t>
            </a:r>
            <a:r>
              <a:rPr lang="zh-CN" altLang="zh-CN" sz="2000" dirty="0">
                <a:latin typeface="Consolas" pitchFamily="49" charset="0"/>
                <a:ea typeface="微软雅黑" pitchFamily="34" charset="-122"/>
                <a:cs typeface="Consolas" pitchFamily="49" charset="0"/>
              </a:rPr>
              <a:t>算法过程</a:t>
            </a:r>
            <a:endParaRPr lang="zh-CN" altLang="en-US" sz="2000" dirty="0">
              <a:latin typeface="Consolas" pitchFamily="49" charset="0"/>
              <a:ea typeface="微软雅黑" pitchFamily="34" charset="-122"/>
              <a:cs typeface="Consolas" pitchFamily="49" charset="0"/>
            </a:endParaRPr>
          </a:p>
        </p:txBody>
      </p:sp>
      <p:sp>
        <p:nvSpPr>
          <p:cNvPr id="36" name="矩形 35"/>
          <p:cNvSpPr/>
          <p:nvPr/>
        </p:nvSpPr>
        <p:spPr>
          <a:xfrm>
            <a:off x="107504" y="1700808"/>
            <a:ext cx="8856984" cy="3269998"/>
          </a:xfrm>
          <a:prstGeom prst="rect">
            <a:avLst/>
          </a:prstGeom>
        </p:spPr>
        <p:txBody>
          <a:bodyPr wrap="square">
            <a:spAutoFit/>
          </a:bodyPr>
          <a:lstStyle/>
          <a:p>
            <a:pPr algn="l">
              <a:lnSpc>
                <a:spcPct val="1500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克鲁斯卡尔（</a:t>
            </a:r>
            <a:r>
              <a:rPr lang="en-US" altLang="zh-CN" sz="2000" dirty="0">
                <a:solidFill>
                  <a:srgbClr val="0000FF"/>
                </a:solidFill>
                <a:latin typeface="Consolas" pitchFamily="49" charset="0"/>
                <a:ea typeface="楷体" pitchFamily="49" charset="-122"/>
                <a:cs typeface="Consolas" pitchFamily="49" charset="0"/>
              </a:rPr>
              <a:t>Kruskal</a:t>
            </a:r>
            <a:r>
              <a:rPr lang="zh-CN" altLang="zh-CN" sz="2000" dirty="0">
                <a:solidFill>
                  <a:srgbClr val="0000FF"/>
                </a:solidFill>
                <a:latin typeface="Consolas" pitchFamily="49" charset="0"/>
                <a:ea typeface="楷体" pitchFamily="49" charset="-122"/>
                <a:cs typeface="Consolas" pitchFamily="49" charset="0"/>
              </a:rPr>
              <a:t>）算法是一种按</a:t>
            </a:r>
            <a:r>
              <a:rPr lang="zh-CN" altLang="zh-CN" sz="2000" dirty="0">
                <a:solidFill>
                  <a:srgbClr val="FF00FF"/>
                </a:solidFill>
                <a:latin typeface="Consolas" pitchFamily="49" charset="0"/>
                <a:ea typeface="楷体" pitchFamily="49" charset="-122"/>
                <a:cs typeface="Consolas" pitchFamily="49" charset="0"/>
              </a:rPr>
              <a:t>权值的递增</a:t>
            </a:r>
            <a:r>
              <a:rPr lang="zh-CN" altLang="zh-CN" sz="2000" dirty="0">
                <a:solidFill>
                  <a:srgbClr val="0000FF"/>
                </a:solidFill>
                <a:latin typeface="Consolas" pitchFamily="49" charset="0"/>
                <a:ea typeface="楷体" pitchFamily="49" charset="-122"/>
                <a:cs typeface="Consolas" pitchFamily="49" charset="0"/>
              </a:rPr>
              <a:t>次序选择合适的边来构造最小生成树的方法。假设</a:t>
            </a:r>
            <a:r>
              <a:rPr lang="en-US" altLang="zh-CN" sz="2000" dirty="0">
                <a:solidFill>
                  <a:srgbClr val="0000FF"/>
                </a:solidFill>
                <a:latin typeface="Consolas" pitchFamily="49" charset="0"/>
                <a:ea typeface="楷体" pitchFamily="49" charset="-122"/>
                <a:cs typeface="Consolas" pitchFamily="49" charset="0"/>
              </a:rPr>
              <a:t>G=(V</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E)</a:t>
            </a:r>
            <a:r>
              <a:rPr lang="zh-CN" altLang="zh-CN" sz="2000" dirty="0">
                <a:solidFill>
                  <a:srgbClr val="0000FF"/>
                </a:solidFill>
                <a:latin typeface="Consolas" pitchFamily="49" charset="0"/>
                <a:ea typeface="楷体" pitchFamily="49" charset="-122"/>
                <a:cs typeface="Consolas" pitchFamily="49" charset="0"/>
              </a:rPr>
              <a:t>是一个具有</a:t>
            </a:r>
            <a:r>
              <a:rPr lang="en-US" altLang="zh-CN" sz="2000" i="1" dirty="0">
                <a:solidFill>
                  <a:srgbClr val="0000FF"/>
                </a:solidFill>
                <a:latin typeface="Consolas" pitchFamily="49" charset="0"/>
                <a:ea typeface="楷体" pitchFamily="49" charset="-122"/>
                <a:cs typeface="Consolas" pitchFamily="49" charset="0"/>
              </a:rPr>
              <a:t>n</a:t>
            </a:r>
            <a:r>
              <a:rPr lang="zh-CN" altLang="zh-CN" sz="2000" dirty="0">
                <a:solidFill>
                  <a:srgbClr val="0000FF"/>
                </a:solidFill>
                <a:latin typeface="Consolas" pitchFamily="49" charset="0"/>
                <a:ea typeface="楷体" pitchFamily="49" charset="-122"/>
                <a:cs typeface="Consolas" pitchFamily="49" charset="0"/>
              </a:rPr>
              <a:t>个顶点的带权连通图，</a:t>
            </a:r>
            <a:r>
              <a:rPr lang="en-US" altLang="zh-CN" sz="2000" dirty="0">
                <a:solidFill>
                  <a:srgbClr val="0000FF"/>
                </a:solidFill>
                <a:latin typeface="Consolas" pitchFamily="49" charset="0"/>
                <a:ea typeface="楷体" pitchFamily="49" charset="-122"/>
                <a:cs typeface="Consolas" pitchFamily="49" charset="0"/>
              </a:rPr>
              <a:t>T=(U</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TE)</a:t>
            </a:r>
            <a:r>
              <a:rPr lang="zh-CN" altLang="zh-CN" sz="2000" dirty="0">
                <a:solidFill>
                  <a:srgbClr val="0000FF"/>
                </a:solidFill>
                <a:latin typeface="Consolas" pitchFamily="49" charset="0"/>
                <a:ea typeface="楷体" pitchFamily="49" charset="-122"/>
                <a:cs typeface="Consolas" pitchFamily="49" charset="0"/>
              </a:rPr>
              <a:t>是</a:t>
            </a:r>
            <a:r>
              <a:rPr lang="en-US" altLang="zh-CN" sz="2000" dirty="0">
                <a:solidFill>
                  <a:srgbClr val="0000FF"/>
                </a:solidFill>
                <a:latin typeface="Consolas" pitchFamily="49" charset="0"/>
                <a:ea typeface="楷体" pitchFamily="49" charset="-122"/>
                <a:cs typeface="Consolas" pitchFamily="49" charset="0"/>
              </a:rPr>
              <a:t>G</a:t>
            </a:r>
            <a:r>
              <a:rPr lang="zh-CN" altLang="zh-CN" sz="2000" dirty="0">
                <a:solidFill>
                  <a:srgbClr val="0000FF"/>
                </a:solidFill>
                <a:latin typeface="Consolas" pitchFamily="49" charset="0"/>
                <a:ea typeface="楷体" pitchFamily="49" charset="-122"/>
                <a:cs typeface="Consolas" pitchFamily="49" charset="0"/>
              </a:rPr>
              <a:t>的最小生成树，则构造最小生成树的步骤如下：</a:t>
            </a:r>
          </a:p>
          <a:p>
            <a:pPr algn="l">
              <a:lnSpc>
                <a:spcPct val="1500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）置</a:t>
            </a:r>
            <a:r>
              <a:rPr lang="en-US" altLang="zh-CN" sz="2000" dirty="0">
                <a:solidFill>
                  <a:srgbClr val="0000FF"/>
                </a:solidFill>
                <a:latin typeface="Consolas" pitchFamily="49" charset="0"/>
                <a:ea typeface="仿宋" pitchFamily="49" charset="-122"/>
                <a:cs typeface="Consolas" pitchFamily="49" charset="0"/>
              </a:rPr>
              <a:t>U</a:t>
            </a:r>
            <a:r>
              <a:rPr lang="zh-CN" altLang="zh-CN" sz="2000" dirty="0">
                <a:solidFill>
                  <a:srgbClr val="0000FF"/>
                </a:solidFill>
                <a:latin typeface="Consolas" pitchFamily="49" charset="0"/>
                <a:ea typeface="仿宋" pitchFamily="49" charset="-122"/>
                <a:cs typeface="Consolas" pitchFamily="49" charset="0"/>
              </a:rPr>
              <a:t>的初值等于</a:t>
            </a:r>
            <a:r>
              <a:rPr lang="en-US" altLang="zh-CN" sz="2000" dirty="0">
                <a:solidFill>
                  <a:srgbClr val="0000FF"/>
                </a:solidFill>
                <a:latin typeface="Consolas" pitchFamily="49" charset="0"/>
                <a:ea typeface="仿宋" pitchFamily="49" charset="-122"/>
                <a:cs typeface="Consolas" pitchFamily="49" charset="0"/>
              </a:rPr>
              <a:t>V</a:t>
            </a:r>
            <a:r>
              <a:rPr lang="zh-CN" altLang="zh-CN" sz="2000" dirty="0">
                <a:solidFill>
                  <a:srgbClr val="0000FF"/>
                </a:solidFill>
                <a:latin typeface="Consolas" pitchFamily="49" charset="0"/>
                <a:ea typeface="仿宋" pitchFamily="49" charset="-122"/>
                <a:cs typeface="Consolas" pitchFamily="49" charset="0"/>
              </a:rPr>
              <a:t>（即包含有</a:t>
            </a:r>
            <a:r>
              <a:rPr lang="en-US" altLang="zh-CN" sz="2000" dirty="0">
                <a:solidFill>
                  <a:srgbClr val="0000FF"/>
                </a:solidFill>
                <a:latin typeface="Consolas" pitchFamily="49" charset="0"/>
                <a:ea typeface="仿宋" pitchFamily="49" charset="-122"/>
                <a:cs typeface="Consolas" pitchFamily="49" charset="0"/>
              </a:rPr>
              <a:t>G</a:t>
            </a:r>
            <a:r>
              <a:rPr lang="zh-CN" altLang="zh-CN" sz="2000" dirty="0">
                <a:solidFill>
                  <a:srgbClr val="0000FF"/>
                </a:solidFill>
                <a:latin typeface="Consolas" pitchFamily="49" charset="0"/>
                <a:ea typeface="仿宋" pitchFamily="49" charset="-122"/>
                <a:cs typeface="Consolas" pitchFamily="49" charset="0"/>
              </a:rPr>
              <a:t>中的全部顶点），</a:t>
            </a:r>
            <a:r>
              <a:rPr lang="en-US" altLang="zh-CN" sz="2000" dirty="0">
                <a:solidFill>
                  <a:srgbClr val="0000FF"/>
                </a:solidFill>
                <a:latin typeface="Consolas" pitchFamily="49" charset="0"/>
                <a:ea typeface="仿宋" pitchFamily="49" charset="-122"/>
                <a:cs typeface="Consolas" pitchFamily="49" charset="0"/>
              </a:rPr>
              <a:t>TE</a:t>
            </a:r>
            <a:r>
              <a:rPr lang="zh-CN" altLang="zh-CN" sz="2000" dirty="0">
                <a:solidFill>
                  <a:srgbClr val="0000FF"/>
                </a:solidFill>
                <a:latin typeface="Consolas" pitchFamily="49" charset="0"/>
                <a:ea typeface="仿宋" pitchFamily="49" charset="-122"/>
                <a:cs typeface="Consolas" pitchFamily="49" charset="0"/>
              </a:rPr>
              <a:t>的初值为空集（即图</a:t>
            </a:r>
            <a:r>
              <a:rPr lang="en-US" altLang="zh-CN" sz="2000" dirty="0">
                <a:solidFill>
                  <a:srgbClr val="0000FF"/>
                </a:solidFill>
                <a:latin typeface="Consolas" pitchFamily="49" charset="0"/>
                <a:ea typeface="仿宋" pitchFamily="49" charset="-122"/>
                <a:cs typeface="Consolas" pitchFamily="49" charset="0"/>
              </a:rPr>
              <a:t>T</a:t>
            </a:r>
            <a:r>
              <a:rPr lang="zh-CN" altLang="zh-CN" sz="2000" dirty="0">
                <a:solidFill>
                  <a:srgbClr val="0000FF"/>
                </a:solidFill>
                <a:latin typeface="Consolas" pitchFamily="49" charset="0"/>
                <a:ea typeface="仿宋" pitchFamily="49" charset="-122"/>
                <a:cs typeface="Consolas" pitchFamily="49" charset="0"/>
              </a:rPr>
              <a:t>中每一个顶点都构成一个分量）。</a:t>
            </a:r>
          </a:p>
          <a:p>
            <a:pPr algn="l">
              <a:lnSpc>
                <a:spcPct val="1500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2</a:t>
            </a:r>
            <a:r>
              <a:rPr lang="zh-CN" altLang="zh-CN" sz="2000" dirty="0">
                <a:solidFill>
                  <a:srgbClr val="0000FF"/>
                </a:solidFill>
                <a:latin typeface="Consolas" pitchFamily="49" charset="0"/>
                <a:ea typeface="仿宋" pitchFamily="49" charset="-122"/>
                <a:cs typeface="Consolas" pitchFamily="49" charset="0"/>
              </a:rPr>
              <a:t>）将图</a:t>
            </a:r>
            <a:r>
              <a:rPr lang="en-US" altLang="zh-CN" sz="2000" dirty="0">
                <a:solidFill>
                  <a:srgbClr val="0000FF"/>
                </a:solidFill>
                <a:latin typeface="Consolas" pitchFamily="49" charset="0"/>
                <a:ea typeface="仿宋" pitchFamily="49" charset="-122"/>
                <a:cs typeface="Consolas" pitchFamily="49" charset="0"/>
              </a:rPr>
              <a:t>G</a:t>
            </a:r>
            <a:r>
              <a:rPr lang="zh-CN" altLang="zh-CN" sz="2000" dirty="0">
                <a:solidFill>
                  <a:srgbClr val="0000FF"/>
                </a:solidFill>
                <a:latin typeface="Consolas" pitchFamily="49" charset="0"/>
                <a:ea typeface="仿宋" pitchFamily="49" charset="-122"/>
                <a:cs typeface="Consolas" pitchFamily="49" charset="0"/>
              </a:rPr>
              <a:t>中的边按权值从小到大的顺序依次选取：若选取的边未使生成树</a:t>
            </a:r>
            <a:r>
              <a:rPr lang="en-US" altLang="zh-CN" sz="2000" dirty="0">
                <a:solidFill>
                  <a:srgbClr val="0000FF"/>
                </a:solidFill>
                <a:latin typeface="Consolas" pitchFamily="49" charset="0"/>
                <a:ea typeface="仿宋" pitchFamily="49" charset="-122"/>
                <a:cs typeface="Consolas" pitchFamily="49" charset="0"/>
              </a:rPr>
              <a:t>T</a:t>
            </a:r>
            <a:r>
              <a:rPr lang="zh-CN" altLang="zh-CN" sz="2000" dirty="0">
                <a:solidFill>
                  <a:srgbClr val="0000FF"/>
                </a:solidFill>
                <a:latin typeface="Consolas" pitchFamily="49" charset="0"/>
                <a:ea typeface="仿宋" pitchFamily="49" charset="-122"/>
                <a:cs typeface="Consolas" pitchFamily="49" charset="0"/>
              </a:rPr>
              <a:t>形成回路，则加入</a:t>
            </a:r>
            <a:r>
              <a:rPr lang="en-US" altLang="zh-CN" sz="2000" dirty="0">
                <a:solidFill>
                  <a:srgbClr val="0000FF"/>
                </a:solidFill>
                <a:latin typeface="Consolas" pitchFamily="49" charset="0"/>
                <a:ea typeface="仿宋" pitchFamily="49" charset="-122"/>
                <a:cs typeface="Consolas" pitchFamily="49" charset="0"/>
              </a:rPr>
              <a:t>TE</a:t>
            </a:r>
            <a:r>
              <a:rPr lang="zh-CN" altLang="zh-CN" sz="2000" dirty="0">
                <a:solidFill>
                  <a:srgbClr val="0000FF"/>
                </a:solidFill>
                <a:latin typeface="Consolas" pitchFamily="49" charset="0"/>
                <a:ea typeface="仿宋" pitchFamily="49" charset="-122"/>
                <a:cs typeface="Consolas" pitchFamily="49" charset="0"/>
              </a:rPr>
              <a:t>；否则舍弃，直到</a:t>
            </a:r>
            <a:r>
              <a:rPr lang="en-US" altLang="zh-CN" sz="2000" dirty="0">
                <a:solidFill>
                  <a:srgbClr val="0000FF"/>
                </a:solidFill>
                <a:latin typeface="Consolas" pitchFamily="49" charset="0"/>
                <a:ea typeface="仿宋" pitchFamily="49" charset="-122"/>
                <a:cs typeface="Consolas" pitchFamily="49" charset="0"/>
              </a:rPr>
              <a:t>TE</a:t>
            </a:r>
            <a:r>
              <a:rPr lang="zh-CN" altLang="zh-CN" sz="2000" dirty="0">
                <a:solidFill>
                  <a:srgbClr val="0000FF"/>
                </a:solidFill>
                <a:latin typeface="Consolas" pitchFamily="49" charset="0"/>
                <a:ea typeface="仿宋" pitchFamily="49" charset="-122"/>
                <a:cs typeface="Consolas" pitchFamily="49" charset="0"/>
              </a:rPr>
              <a:t>中包含</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条边为止。</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332656"/>
            <a:ext cx="3286148"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dirty="0">
                <a:latin typeface="Consolas" pitchFamily="49" charset="0"/>
                <a:ea typeface="微软雅黑" pitchFamily="34" charset="-122"/>
                <a:cs typeface="Consolas" pitchFamily="49" charset="0"/>
              </a:rPr>
              <a:t>2. Kruskal</a:t>
            </a:r>
            <a:r>
              <a:rPr lang="zh-CN" altLang="zh-CN" sz="2000" dirty="0">
                <a:latin typeface="Consolas" pitchFamily="49" charset="0"/>
                <a:ea typeface="微软雅黑" pitchFamily="34" charset="-122"/>
                <a:cs typeface="Consolas" pitchFamily="49" charset="0"/>
              </a:rPr>
              <a:t>算法设计</a:t>
            </a:r>
            <a:endParaRPr lang="zh-CN" altLang="en-US" sz="2000" dirty="0">
              <a:latin typeface="Consolas" pitchFamily="49" charset="0"/>
              <a:ea typeface="微软雅黑" pitchFamily="34" charset="-122"/>
              <a:cs typeface="Consolas" pitchFamily="49" charset="0"/>
            </a:endParaRPr>
          </a:p>
        </p:txBody>
      </p:sp>
      <p:sp>
        <p:nvSpPr>
          <p:cNvPr id="5" name="TextBox 4"/>
          <p:cNvSpPr txBox="1"/>
          <p:nvPr/>
        </p:nvSpPr>
        <p:spPr>
          <a:xfrm>
            <a:off x="928662" y="1428736"/>
            <a:ext cx="7000924" cy="500009"/>
          </a:xfrm>
          <a:prstGeom prst="rect">
            <a:avLst/>
          </a:prstGeom>
          <a:noFill/>
        </p:spPr>
        <p:txBody>
          <a:bodyPr wrap="square" rtlCol="0">
            <a:spAutoFit/>
          </a:bodyPr>
          <a:lstStyle/>
          <a:p>
            <a:pPr algn="l">
              <a:lnSpc>
                <a:spcPct val="150000"/>
              </a:lnSpc>
              <a:spcBef>
                <a:spcPts val="0"/>
              </a:spcBef>
            </a:pPr>
            <a:r>
              <a:rPr lang="zh-CN" altLang="zh-CN" sz="2000" dirty="0">
                <a:solidFill>
                  <a:srgbClr val="FF0000"/>
                </a:solidFill>
                <a:latin typeface="Consolas" pitchFamily="49" charset="0"/>
                <a:ea typeface="仿宋" pitchFamily="49" charset="-122"/>
                <a:cs typeface="Consolas" pitchFamily="49" charset="0"/>
              </a:rPr>
              <a:t>关键是如何判断选择的边是否与生成树中已有边形成回路</a:t>
            </a:r>
            <a:r>
              <a:rPr lang="zh-CN" altLang="en-US" sz="2000" dirty="0">
                <a:solidFill>
                  <a:srgbClr val="FF0000"/>
                </a:solidFill>
                <a:latin typeface="Consolas" pitchFamily="49" charset="0"/>
                <a:ea typeface="仿宋" pitchFamily="49" charset="-122"/>
                <a:cs typeface="Consolas" pitchFamily="49" charset="0"/>
              </a:rPr>
              <a:t>？</a:t>
            </a:r>
          </a:p>
        </p:txBody>
      </p:sp>
      <p:sp>
        <p:nvSpPr>
          <p:cNvPr id="6" name="TextBox 5"/>
          <p:cNvSpPr txBox="1"/>
          <p:nvPr/>
        </p:nvSpPr>
        <p:spPr>
          <a:xfrm>
            <a:off x="785786" y="2214554"/>
            <a:ext cx="7746654" cy="961674"/>
          </a:xfrm>
          <a:prstGeom prst="rect">
            <a:avLst/>
          </a:prstGeom>
          <a:noFill/>
        </p:spPr>
        <p:txBody>
          <a:bodyPr wrap="square" rtlCol="0">
            <a:spAutoFit/>
          </a:bodyPr>
          <a:lstStyle/>
          <a:p>
            <a:pPr algn="l">
              <a:lnSpc>
                <a:spcPct val="150000"/>
              </a:lnSpc>
              <a:spcBef>
                <a:spcPts val="0"/>
              </a:spcBef>
            </a:pPr>
            <a:r>
              <a:rPr lang="zh-CN" altLang="zh-CN" sz="2000" dirty="0">
                <a:solidFill>
                  <a:srgbClr val="0000FF"/>
                </a:solidFill>
                <a:latin typeface="Consolas" pitchFamily="49" charset="0"/>
                <a:ea typeface="仿宋" pitchFamily="49" charset="-122"/>
                <a:cs typeface="Consolas" pitchFamily="49" charset="0"/>
              </a:rPr>
              <a:t>设置一个辅助</a:t>
            </a:r>
            <a:r>
              <a:rPr lang="zh-CN" altLang="zh-CN" sz="2000" dirty="0">
                <a:solidFill>
                  <a:srgbClr val="FF00FF"/>
                </a:solidFill>
                <a:latin typeface="Consolas" pitchFamily="49" charset="0"/>
                <a:ea typeface="仿宋" pitchFamily="49" charset="-122"/>
                <a:cs typeface="Consolas" pitchFamily="49" charset="0"/>
              </a:rPr>
              <a:t>数组</a:t>
            </a:r>
            <a:r>
              <a:rPr lang="en-US" altLang="zh-CN" sz="2000" dirty="0" err="1">
                <a:solidFill>
                  <a:srgbClr val="FF00FF"/>
                </a:solidFill>
                <a:latin typeface="Consolas" pitchFamily="49" charset="0"/>
                <a:ea typeface="仿宋" pitchFamily="49" charset="-122"/>
                <a:cs typeface="Consolas" pitchFamily="49" charset="0"/>
              </a:rPr>
              <a:t>vset</a:t>
            </a:r>
            <a:r>
              <a:rPr lang="en-US" altLang="zh-CN" sz="2000" dirty="0">
                <a:solidFill>
                  <a:srgbClr val="FF00FF"/>
                </a:solidFill>
                <a:latin typeface="Consolas" pitchFamily="49" charset="0"/>
                <a:ea typeface="仿宋" pitchFamily="49" charset="-122"/>
                <a:cs typeface="Consolas" pitchFamily="49" charset="0"/>
              </a:rPr>
              <a:t>[0..</a:t>
            </a:r>
            <a:r>
              <a:rPr lang="en-US" altLang="zh-CN" sz="2000" i="1" dirty="0">
                <a:solidFill>
                  <a:srgbClr val="FF00FF"/>
                </a:solidFill>
                <a:latin typeface="Consolas" pitchFamily="49" charset="0"/>
                <a:ea typeface="仿宋" pitchFamily="49" charset="-122"/>
                <a:cs typeface="Consolas" pitchFamily="49" charset="0"/>
              </a:rPr>
              <a:t>n</a:t>
            </a:r>
            <a:r>
              <a:rPr lang="en-US" altLang="zh-CN" sz="2000" dirty="0">
                <a:solidFill>
                  <a:srgbClr val="FF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，其元素</a:t>
            </a:r>
            <a:r>
              <a:rPr lang="en-US" altLang="zh-CN" sz="2000" dirty="0" err="1">
                <a:solidFill>
                  <a:srgbClr val="0000FF"/>
                </a:solidFill>
                <a:latin typeface="Consolas" pitchFamily="49" charset="0"/>
                <a:ea typeface="仿宋" pitchFamily="49" charset="-122"/>
                <a:cs typeface="Consolas" pitchFamily="49" charset="0"/>
              </a:rPr>
              <a:t>vset</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代表顶点</a:t>
            </a:r>
            <a:r>
              <a:rPr lang="en-US" altLang="zh-CN" sz="2000" i="1"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所属的连通分量的编号（同一个连通分量中所有顶点的</a:t>
            </a:r>
            <a:r>
              <a:rPr lang="en-US" altLang="zh-CN" sz="2000" dirty="0" err="1">
                <a:solidFill>
                  <a:srgbClr val="0000FF"/>
                </a:solidFill>
                <a:latin typeface="Consolas" pitchFamily="49" charset="0"/>
                <a:ea typeface="仿宋" pitchFamily="49" charset="-122"/>
                <a:cs typeface="Consolas" pitchFamily="49" charset="0"/>
              </a:rPr>
              <a:t>vset</a:t>
            </a:r>
            <a:r>
              <a:rPr lang="zh-CN" altLang="zh-CN" sz="2000" dirty="0">
                <a:solidFill>
                  <a:srgbClr val="0000FF"/>
                </a:solidFill>
                <a:latin typeface="Consolas" pitchFamily="49" charset="0"/>
                <a:ea typeface="仿宋" pitchFamily="49" charset="-122"/>
                <a:cs typeface="Consolas" pitchFamily="49" charset="0"/>
              </a:rPr>
              <a:t>值相同）。</a:t>
            </a:r>
            <a:endParaRPr lang="zh-CN" altLang="en-US" sz="2000" dirty="0">
              <a:solidFill>
                <a:srgbClr val="0000FF"/>
              </a:solidFill>
              <a:latin typeface="Consolas" pitchFamily="49" charset="0"/>
              <a:ea typeface="仿宋" pitchFamily="49" charset="-122"/>
              <a:cs typeface="Consolas" pitchFamily="49" charset="0"/>
            </a:endParaRPr>
          </a:p>
        </p:txBody>
      </p:sp>
      <p:sp>
        <p:nvSpPr>
          <p:cNvPr id="7" name="下箭头 6"/>
          <p:cNvSpPr/>
          <p:nvPr/>
        </p:nvSpPr>
        <p:spPr>
          <a:xfrm>
            <a:off x="3357554" y="1857364"/>
            <a:ext cx="214314" cy="357190"/>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260648"/>
            <a:ext cx="8424936" cy="2423612"/>
          </a:xfrm>
          <a:prstGeom prst="rect">
            <a:avLst/>
          </a:prstGeom>
          <a:noFill/>
        </p:spPr>
        <p:txBody>
          <a:bodyPr wrap="square" rtlCol="0">
            <a:spAutoFit/>
          </a:bodyPr>
          <a:lstStyle/>
          <a:p>
            <a:pPr algn="l">
              <a:lnSpc>
                <a:spcPct val="1500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初始时</a:t>
            </a:r>
            <a:r>
              <a:rPr lang="en-US" altLang="zh-CN" sz="2000" dirty="0">
                <a:solidFill>
                  <a:srgbClr val="0000FF"/>
                </a:solidFill>
                <a:latin typeface="Consolas" pitchFamily="49" charset="0"/>
                <a:ea typeface="仿宋" pitchFamily="49" charset="-122"/>
                <a:cs typeface="Consolas" pitchFamily="49" charset="0"/>
              </a:rPr>
              <a:t>T</a:t>
            </a:r>
            <a:r>
              <a:rPr lang="zh-CN" altLang="zh-CN" sz="2000" dirty="0">
                <a:solidFill>
                  <a:srgbClr val="0000FF"/>
                </a:solidFill>
                <a:latin typeface="Consolas" pitchFamily="49" charset="0"/>
                <a:ea typeface="仿宋" pitchFamily="49" charset="-122"/>
                <a:cs typeface="Consolas" pitchFamily="49" charset="0"/>
              </a:rPr>
              <a:t>中只有</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个顶点，没有任何边，每个顶点</a:t>
            </a:r>
            <a:r>
              <a:rPr lang="en-US" altLang="zh-CN" sz="2000" i="1"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看成一个连通分量，该连通分量的编号就是</a:t>
            </a:r>
            <a:r>
              <a:rPr lang="en-US" altLang="zh-CN" sz="2000" i="1"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algn="l">
              <a:lnSpc>
                <a:spcPct val="1500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FF00FF"/>
                </a:solidFill>
                <a:latin typeface="Consolas" pitchFamily="49" charset="0"/>
                <a:ea typeface="仿宋" pitchFamily="49" charset="-122"/>
                <a:cs typeface="Consolas" pitchFamily="49" charset="0"/>
              </a:rPr>
              <a:t>将图中所有边按权值递增排序，从前向后选边</a:t>
            </a:r>
            <a:r>
              <a:rPr lang="zh-CN" altLang="zh-CN" sz="2000" dirty="0">
                <a:solidFill>
                  <a:srgbClr val="0000FF"/>
                </a:solidFill>
                <a:latin typeface="Consolas" pitchFamily="49" charset="0"/>
                <a:ea typeface="仿宋" pitchFamily="49" charset="-122"/>
                <a:cs typeface="Consolas" pitchFamily="49" charset="0"/>
              </a:rPr>
              <a:t>（保证总是选择权值最小的边），当选择一条边（</a:t>
            </a:r>
            <a:r>
              <a:rPr lang="en-US" altLang="zh-CN" sz="2000" dirty="0">
                <a:solidFill>
                  <a:srgbClr val="0000FF"/>
                </a:solidFill>
                <a:latin typeface="Consolas" pitchFamily="49" charset="0"/>
                <a:ea typeface="仿宋" pitchFamily="49" charset="-122"/>
                <a:cs typeface="Consolas" pitchFamily="49" charset="0"/>
              </a:rPr>
              <a:t>u</a:t>
            </a:r>
            <a:r>
              <a:rPr lang="en-US" altLang="zh-CN" sz="2000" baseline="-25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v</a:t>
            </a:r>
            <a:r>
              <a:rPr lang="en-US" altLang="zh-CN" sz="2000" baseline="-25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），求出这两个顶点所属连通分量的编号分别为</a:t>
            </a:r>
            <a:r>
              <a:rPr lang="en-US" altLang="zh-CN" sz="2000" dirty="0">
                <a:solidFill>
                  <a:srgbClr val="0000FF"/>
                </a:solidFill>
                <a:latin typeface="Consolas" pitchFamily="49" charset="0"/>
                <a:ea typeface="仿宋" pitchFamily="49" charset="-122"/>
                <a:cs typeface="Consolas" pitchFamily="49" charset="0"/>
              </a:rPr>
              <a:t>sn</a:t>
            </a:r>
            <a:r>
              <a:rPr lang="en-US" altLang="zh-CN" sz="2000" baseline="-25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和</a:t>
            </a:r>
            <a:r>
              <a:rPr lang="en-US" altLang="zh-CN" sz="2000" dirty="0">
                <a:solidFill>
                  <a:srgbClr val="0000FF"/>
                </a:solidFill>
                <a:latin typeface="Consolas" pitchFamily="49" charset="0"/>
                <a:ea typeface="仿宋" pitchFamily="49" charset="-122"/>
                <a:cs typeface="Consolas" pitchFamily="49" charset="0"/>
              </a:rPr>
              <a:t>sn</a:t>
            </a:r>
            <a:r>
              <a:rPr lang="en-US" altLang="zh-CN" sz="2000" baseline="-25000" dirty="0">
                <a:solidFill>
                  <a:srgbClr val="0000FF"/>
                </a:solidFill>
                <a:latin typeface="Consolas" pitchFamily="49" charset="0"/>
                <a:ea typeface="仿宋" pitchFamily="49" charset="-122"/>
                <a:cs typeface="Consolas" pitchFamily="49" charset="0"/>
              </a:rPr>
              <a:t>2</a:t>
            </a:r>
            <a:r>
              <a:rPr lang="zh-CN" altLang="zh-CN" sz="2000" dirty="0">
                <a:solidFill>
                  <a:srgbClr val="0000FF"/>
                </a:solidFill>
                <a:latin typeface="Consolas" pitchFamily="49" charset="0"/>
                <a:ea typeface="仿宋" pitchFamily="49" charset="-122"/>
                <a:cs typeface="Consolas" pitchFamily="49" charset="0"/>
              </a:rPr>
              <a:t>：</a:t>
            </a:r>
          </a:p>
        </p:txBody>
      </p:sp>
      <p:sp>
        <p:nvSpPr>
          <p:cNvPr id="6" name="TextBox 5"/>
          <p:cNvSpPr txBox="1"/>
          <p:nvPr/>
        </p:nvSpPr>
        <p:spPr>
          <a:xfrm>
            <a:off x="1691680" y="6028474"/>
            <a:ext cx="4357718" cy="500009"/>
          </a:xfrm>
          <a:prstGeom prst="rect">
            <a:avLst/>
          </a:prstGeom>
          <a:noFill/>
        </p:spPr>
        <p:txBody>
          <a:bodyPr wrap="square" rtlCol="0">
            <a:spAutoFit/>
          </a:bodyPr>
          <a:lstStyle/>
          <a:p>
            <a:pPr algn="l">
              <a:lnSpc>
                <a:spcPct val="150000"/>
              </a:lnSpc>
              <a:spcBef>
                <a:spcPts val="0"/>
              </a:spcBef>
            </a:pPr>
            <a:r>
              <a:rPr lang="zh-CN" altLang="zh-CN" sz="2000" dirty="0">
                <a:solidFill>
                  <a:srgbClr val="0000FF"/>
                </a:solidFill>
                <a:latin typeface="Consolas" pitchFamily="49" charset="0"/>
                <a:ea typeface="仿宋" pitchFamily="49" charset="-122"/>
                <a:cs typeface="Consolas" pitchFamily="49" charset="0"/>
              </a:rPr>
              <a:t>如此这样直到在</a:t>
            </a:r>
            <a:r>
              <a:rPr lang="en-US" altLang="zh-CN" sz="2000" dirty="0">
                <a:solidFill>
                  <a:srgbClr val="0000FF"/>
                </a:solidFill>
                <a:latin typeface="Consolas" pitchFamily="49" charset="0"/>
                <a:ea typeface="仿宋" pitchFamily="49" charset="-122"/>
                <a:cs typeface="Consolas" pitchFamily="49" charset="0"/>
              </a:rPr>
              <a:t>T</a:t>
            </a:r>
            <a:r>
              <a:rPr lang="zh-CN" altLang="zh-CN" sz="2000" dirty="0">
                <a:solidFill>
                  <a:srgbClr val="0000FF"/>
                </a:solidFill>
                <a:latin typeface="Consolas" pitchFamily="49" charset="0"/>
                <a:ea typeface="仿宋" pitchFamily="49" charset="-122"/>
                <a:cs typeface="Consolas" pitchFamily="49" charset="0"/>
              </a:rPr>
              <a:t>中添加</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条边为止。</a:t>
            </a:r>
          </a:p>
        </p:txBody>
      </p:sp>
      <p:sp>
        <p:nvSpPr>
          <p:cNvPr id="7" name="TextBox 6"/>
          <p:cNvSpPr txBox="1"/>
          <p:nvPr/>
        </p:nvSpPr>
        <p:spPr>
          <a:xfrm>
            <a:off x="642910" y="3284984"/>
            <a:ext cx="8177562" cy="208772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ct val="1500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若</a:t>
            </a:r>
            <a:r>
              <a:rPr lang="en-US" altLang="zh-CN" sz="2000" dirty="0">
                <a:solidFill>
                  <a:srgbClr val="FF0000"/>
                </a:solidFill>
                <a:latin typeface="Consolas" pitchFamily="49" charset="0"/>
                <a:ea typeface="仿宋" pitchFamily="49" charset="-122"/>
                <a:cs typeface="Consolas" pitchFamily="49" charset="0"/>
              </a:rPr>
              <a:t>sn</a:t>
            </a:r>
            <a:r>
              <a:rPr lang="en-US" altLang="zh-CN" sz="2000" baseline="-25000" dirty="0">
                <a:solidFill>
                  <a:srgbClr val="FF0000"/>
                </a:solidFill>
                <a:latin typeface="Consolas" pitchFamily="49" charset="0"/>
                <a:ea typeface="仿宋" pitchFamily="49" charset="-122"/>
                <a:cs typeface="Consolas" pitchFamily="49" charset="0"/>
              </a:rPr>
              <a:t>1</a:t>
            </a:r>
            <a:r>
              <a:rPr lang="en-US" altLang="zh-CN" sz="2000" dirty="0">
                <a:solidFill>
                  <a:srgbClr val="FF0000"/>
                </a:solidFill>
                <a:latin typeface="Consolas" pitchFamily="49" charset="0"/>
                <a:ea typeface="仿宋" pitchFamily="49" charset="-122"/>
                <a:cs typeface="Consolas" pitchFamily="49" charset="0"/>
              </a:rPr>
              <a:t>=sn</a:t>
            </a:r>
            <a:r>
              <a:rPr lang="en-US" altLang="zh-CN" sz="2000" baseline="-25000" dirty="0">
                <a:solidFill>
                  <a:srgbClr val="FF0000"/>
                </a:solidFill>
                <a:latin typeface="Consolas" pitchFamily="49" charset="0"/>
                <a:ea typeface="仿宋" pitchFamily="49" charset="-122"/>
                <a:cs typeface="Consolas" pitchFamily="49" charset="0"/>
              </a:rPr>
              <a:t>2</a:t>
            </a:r>
            <a:r>
              <a:rPr lang="zh-CN" altLang="zh-CN" sz="2000" dirty="0">
                <a:solidFill>
                  <a:srgbClr val="0000FF"/>
                </a:solidFill>
                <a:latin typeface="Consolas" pitchFamily="49" charset="0"/>
                <a:ea typeface="仿宋" pitchFamily="49" charset="-122"/>
                <a:cs typeface="Consolas" pitchFamily="49" charset="0"/>
              </a:rPr>
              <a:t>，说明顶点</a:t>
            </a:r>
            <a:r>
              <a:rPr lang="en-US" altLang="zh-CN" sz="2000" dirty="0">
                <a:solidFill>
                  <a:srgbClr val="0000FF"/>
                </a:solidFill>
                <a:latin typeface="Consolas" pitchFamily="49" charset="0"/>
                <a:ea typeface="仿宋" pitchFamily="49" charset="-122"/>
                <a:cs typeface="Consolas" pitchFamily="49" charset="0"/>
              </a:rPr>
              <a:t>u</a:t>
            </a:r>
            <a:r>
              <a:rPr lang="en-US" altLang="zh-CN" sz="2000" baseline="-25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和</a:t>
            </a:r>
            <a:r>
              <a:rPr lang="en-US" altLang="zh-CN" sz="2000" dirty="0">
                <a:solidFill>
                  <a:srgbClr val="0000FF"/>
                </a:solidFill>
                <a:latin typeface="Consolas" pitchFamily="49" charset="0"/>
                <a:ea typeface="仿宋" pitchFamily="49" charset="-122"/>
                <a:cs typeface="Consolas" pitchFamily="49" charset="0"/>
              </a:rPr>
              <a:t>v</a:t>
            </a:r>
            <a:r>
              <a:rPr lang="en-US" altLang="zh-CN" sz="2000" baseline="-25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属于同一个连通分量</a:t>
            </a:r>
            <a:r>
              <a:rPr lang="en-US" altLang="zh-CN" sz="2000" dirty="0">
                <a:solidFill>
                  <a:srgbClr val="0000FF"/>
                </a:solidFill>
                <a:latin typeface="Consolas" pitchFamily="49" charset="0"/>
                <a:ea typeface="仿宋" pitchFamily="49" charset="-122"/>
                <a:cs typeface="Consolas" pitchFamily="49" charset="0"/>
              </a:rPr>
              <a:t> </a:t>
            </a:r>
            <a:r>
              <a:rPr lang="en-US" altLang="zh-CN" sz="2000" dirty="0">
                <a:solidFill>
                  <a:srgbClr val="0000FF"/>
                </a:solidFill>
                <a:latin typeface="Consolas" pitchFamily="49" charset="0"/>
                <a:ea typeface="仿宋" pitchFamily="49" charset="-122"/>
                <a:cs typeface="Consolas" pitchFamily="49" charset="0"/>
                <a:sym typeface="Wingdings"/>
              </a:rPr>
              <a:t> </a:t>
            </a:r>
            <a:r>
              <a:rPr lang="zh-CN" altLang="zh-CN" sz="2000" dirty="0">
                <a:solidFill>
                  <a:srgbClr val="0000FF"/>
                </a:solidFill>
                <a:latin typeface="Consolas" pitchFamily="49" charset="0"/>
                <a:ea typeface="仿宋" pitchFamily="49" charset="-122"/>
                <a:cs typeface="Consolas" pitchFamily="49" charset="0"/>
              </a:rPr>
              <a:t>不能添加该边。</a:t>
            </a:r>
          </a:p>
          <a:p>
            <a:pPr marL="342900" indent="-342900" algn="l">
              <a:lnSpc>
                <a:spcPct val="1500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若</a:t>
            </a:r>
            <a:r>
              <a:rPr lang="en-US" altLang="zh-CN" sz="2000" dirty="0">
                <a:solidFill>
                  <a:srgbClr val="FF0000"/>
                </a:solidFill>
                <a:latin typeface="Consolas" pitchFamily="49" charset="0"/>
                <a:ea typeface="仿宋" pitchFamily="49" charset="-122"/>
                <a:cs typeface="Consolas" pitchFamily="49" charset="0"/>
              </a:rPr>
              <a:t>sn</a:t>
            </a:r>
            <a:r>
              <a:rPr lang="en-US" altLang="zh-CN" sz="2000" baseline="-25000" dirty="0">
                <a:solidFill>
                  <a:srgbClr val="FF0000"/>
                </a:solidFill>
                <a:latin typeface="Consolas" pitchFamily="49" charset="0"/>
                <a:ea typeface="仿宋" pitchFamily="49" charset="-122"/>
                <a:cs typeface="Consolas" pitchFamily="49" charset="0"/>
              </a:rPr>
              <a:t>1</a:t>
            </a:r>
            <a:r>
              <a:rPr lang="zh-CN" altLang="zh-CN" sz="2000" dirty="0">
                <a:solidFill>
                  <a:srgbClr val="FF0000"/>
                </a:solidFill>
                <a:latin typeface="+mn-ea"/>
                <a:cs typeface="Consolas" pitchFamily="49" charset="0"/>
              </a:rPr>
              <a:t>≠</a:t>
            </a:r>
            <a:r>
              <a:rPr lang="en-US" altLang="zh-CN" sz="2000" dirty="0">
                <a:solidFill>
                  <a:srgbClr val="FF0000"/>
                </a:solidFill>
                <a:latin typeface="Consolas" pitchFamily="49" charset="0"/>
                <a:ea typeface="仿宋" pitchFamily="49" charset="-122"/>
                <a:cs typeface="Consolas" pitchFamily="49" charset="0"/>
              </a:rPr>
              <a:t>sn</a:t>
            </a:r>
            <a:r>
              <a:rPr lang="en-US" altLang="zh-CN" sz="2000" baseline="-25000" dirty="0">
                <a:solidFill>
                  <a:srgbClr val="FF0000"/>
                </a:solidFill>
                <a:latin typeface="Consolas" pitchFamily="49" charset="0"/>
                <a:ea typeface="仿宋" pitchFamily="49" charset="-122"/>
                <a:cs typeface="Consolas" pitchFamily="49" charset="0"/>
              </a:rPr>
              <a:t>2</a:t>
            </a:r>
            <a:r>
              <a:rPr lang="zh-CN" altLang="zh-CN" sz="2000" dirty="0">
                <a:solidFill>
                  <a:srgbClr val="0000FF"/>
                </a:solidFill>
                <a:latin typeface="Consolas" pitchFamily="49" charset="0"/>
                <a:ea typeface="仿宋" pitchFamily="49" charset="-122"/>
                <a:cs typeface="Consolas" pitchFamily="49" charset="0"/>
              </a:rPr>
              <a:t>，说明顶点</a:t>
            </a:r>
            <a:r>
              <a:rPr lang="en-US" altLang="zh-CN" sz="2000" dirty="0">
                <a:solidFill>
                  <a:srgbClr val="0000FF"/>
                </a:solidFill>
                <a:latin typeface="Consolas" pitchFamily="49" charset="0"/>
                <a:ea typeface="仿宋" pitchFamily="49" charset="-122"/>
                <a:cs typeface="Consolas" pitchFamily="49" charset="0"/>
              </a:rPr>
              <a:t>u</a:t>
            </a:r>
            <a:r>
              <a:rPr lang="en-US" altLang="zh-CN" sz="2000" baseline="-25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和</a:t>
            </a:r>
            <a:r>
              <a:rPr lang="en-US" altLang="zh-CN" sz="2000" dirty="0">
                <a:solidFill>
                  <a:srgbClr val="0000FF"/>
                </a:solidFill>
                <a:latin typeface="Consolas" pitchFamily="49" charset="0"/>
                <a:ea typeface="仿宋" pitchFamily="49" charset="-122"/>
                <a:cs typeface="Consolas" pitchFamily="49" charset="0"/>
              </a:rPr>
              <a:t>v</a:t>
            </a:r>
            <a:r>
              <a:rPr lang="en-US" altLang="zh-CN" sz="2000" baseline="-25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属于不同连通分量</a:t>
            </a:r>
            <a:r>
              <a:rPr lang="en-US" altLang="zh-CN" sz="2000" dirty="0">
                <a:solidFill>
                  <a:srgbClr val="0000FF"/>
                </a:solidFill>
                <a:latin typeface="Consolas" pitchFamily="49" charset="0"/>
                <a:ea typeface="仿宋" pitchFamily="49" charset="-122"/>
                <a:cs typeface="Consolas" pitchFamily="49" charset="0"/>
              </a:rPr>
              <a:t> </a:t>
            </a:r>
            <a:r>
              <a:rPr lang="en-US" altLang="zh-CN" sz="2000" dirty="0">
                <a:solidFill>
                  <a:srgbClr val="0000FF"/>
                </a:solidFill>
                <a:latin typeface="Consolas" pitchFamily="49" charset="0"/>
                <a:ea typeface="仿宋" pitchFamily="49" charset="-122"/>
                <a:cs typeface="Consolas" pitchFamily="49" charset="0"/>
                <a:sym typeface="Wingdings"/>
              </a:rPr>
              <a:t> </a:t>
            </a:r>
            <a:r>
              <a:rPr lang="zh-CN" altLang="zh-CN" sz="2000" dirty="0">
                <a:solidFill>
                  <a:srgbClr val="0000FF"/>
                </a:solidFill>
                <a:latin typeface="Consolas" pitchFamily="49" charset="0"/>
                <a:ea typeface="仿宋" pitchFamily="49" charset="-122"/>
                <a:cs typeface="Consolas" pitchFamily="49" charset="0"/>
              </a:rPr>
              <a:t>添加该边。添加后原来的两个连通分量需要</a:t>
            </a:r>
            <a:r>
              <a:rPr lang="zh-CN" altLang="zh-CN" sz="2000" dirty="0">
                <a:solidFill>
                  <a:srgbClr val="006600"/>
                </a:solidFill>
                <a:latin typeface="Consolas" pitchFamily="49" charset="0"/>
                <a:ea typeface="仿宋" pitchFamily="49" charset="-122"/>
                <a:cs typeface="Consolas" pitchFamily="49" charset="0"/>
              </a:rPr>
              <a:t>合并</a:t>
            </a:r>
            <a:r>
              <a:rPr lang="zh-CN" altLang="zh-CN" sz="2000" dirty="0">
                <a:solidFill>
                  <a:srgbClr val="0000FF"/>
                </a:solidFill>
                <a:latin typeface="Consolas" pitchFamily="49" charset="0"/>
                <a:ea typeface="仿宋" pitchFamily="49" charset="-122"/>
                <a:cs typeface="Consolas" pitchFamily="49" charset="0"/>
              </a:rPr>
              <a:t>，即将两个连通分量中所有顶点的</a:t>
            </a:r>
            <a:r>
              <a:rPr lang="en-US" altLang="zh-CN" sz="2000" dirty="0" err="1">
                <a:solidFill>
                  <a:srgbClr val="0000FF"/>
                </a:solidFill>
                <a:latin typeface="Consolas" pitchFamily="49" charset="0"/>
                <a:ea typeface="仿宋" pitchFamily="49" charset="-122"/>
                <a:cs typeface="Consolas" pitchFamily="49" charset="0"/>
              </a:rPr>
              <a:t>vset</a:t>
            </a:r>
            <a:r>
              <a:rPr lang="zh-CN" altLang="zh-CN" sz="2000" dirty="0">
                <a:solidFill>
                  <a:srgbClr val="0000FF"/>
                </a:solidFill>
                <a:latin typeface="Consolas" pitchFamily="49" charset="0"/>
                <a:ea typeface="仿宋" pitchFamily="49" charset="-122"/>
                <a:cs typeface="Consolas" pitchFamily="49" charset="0"/>
              </a:rPr>
              <a:t>值改为相同（改为</a:t>
            </a:r>
            <a:r>
              <a:rPr lang="en-US" altLang="zh-CN" sz="2000" dirty="0">
                <a:solidFill>
                  <a:srgbClr val="0000FF"/>
                </a:solidFill>
                <a:latin typeface="Consolas" pitchFamily="49" charset="0"/>
                <a:ea typeface="仿宋" pitchFamily="49" charset="-122"/>
                <a:cs typeface="Consolas" pitchFamily="49" charset="0"/>
              </a:rPr>
              <a:t>sn</a:t>
            </a:r>
            <a:r>
              <a:rPr lang="en-US" altLang="zh-CN" sz="2000" baseline="-25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或者</a:t>
            </a:r>
            <a:r>
              <a:rPr lang="en-US" altLang="zh-CN" sz="2000" dirty="0">
                <a:solidFill>
                  <a:srgbClr val="0000FF"/>
                </a:solidFill>
                <a:latin typeface="Consolas" pitchFamily="49" charset="0"/>
                <a:ea typeface="仿宋" pitchFamily="49" charset="-122"/>
                <a:cs typeface="Consolas" pitchFamily="49" charset="0"/>
              </a:rPr>
              <a:t>sn</a:t>
            </a:r>
            <a:r>
              <a:rPr lang="en-US" altLang="zh-CN" sz="2000" baseline="-25000" dirty="0">
                <a:solidFill>
                  <a:srgbClr val="0000FF"/>
                </a:solidFill>
                <a:latin typeface="Consolas" pitchFamily="49" charset="0"/>
                <a:ea typeface="仿宋" pitchFamily="49" charset="-122"/>
                <a:cs typeface="Consolas" pitchFamily="49" charset="0"/>
              </a:rPr>
              <a:t>2</a:t>
            </a:r>
            <a:r>
              <a:rPr lang="zh-CN" altLang="zh-CN" sz="2000" dirty="0">
                <a:solidFill>
                  <a:srgbClr val="0000FF"/>
                </a:solidFill>
                <a:latin typeface="Consolas" pitchFamily="49" charset="0"/>
                <a:ea typeface="仿宋" pitchFamily="49" charset="-122"/>
                <a:cs typeface="Consolas" pitchFamily="49" charset="0"/>
              </a:rPr>
              <a:t>均可）。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7"/>
          <p:cNvSpPr txBox="1">
            <a:spLocks noChangeArrowheads="1"/>
          </p:cNvSpPr>
          <p:nvPr/>
        </p:nvSpPr>
        <p:spPr bwMode="auto">
          <a:xfrm>
            <a:off x="2214546" y="5929330"/>
            <a:ext cx="2160588" cy="338554"/>
          </a:xfrm>
          <a:prstGeom prst="rect">
            <a:avLst/>
          </a:prstGeom>
          <a:noFill/>
          <a:ln w="9525">
            <a:noFill/>
            <a:miter lim="800000"/>
            <a:headEnd/>
            <a:tailEnd/>
          </a:ln>
          <a:effectLst/>
        </p:spPr>
        <p:txBody>
          <a:bodyPr>
            <a:spAutoFit/>
          </a:bodyPr>
          <a:lstStyle/>
          <a:p>
            <a:pPr algn="l">
              <a:spcBef>
                <a:spcPct val="50000"/>
              </a:spcBef>
            </a:pPr>
            <a:r>
              <a:rPr lang="zh-CN" altLang="en-US" sz="2000">
                <a:solidFill>
                  <a:srgbClr val="0000FF"/>
                </a:solidFill>
                <a:latin typeface="Consolas" pitchFamily="49" charset="0"/>
                <a:ea typeface="仿宋" pitchFamily="49" charset="-122"/>
                <a:cs typeface="Consolas" pitchFamily="49" charset="0"/>
              </a:rPr>
              <a:t>构造最小生成树</a:t>
            </a:r>
          </a:p>
        </p:txBody>
      </p:sp>
      <p:grpSp>
        <p:nvGrpSpPr>
          <p:cNvPr id="5" name="组合 4"/>
          <p:cNvGrpSpPr/>
          <p:nvPr/>
        </p:nvGrpSpPr>
        <p:grpSpPr>
          <a:xfrm>
            <a:off x="1928794" y="285728"/>
            <a:ext cx="3286148" cy="2214578"/>
            <a:chOff x="1928794" y="928670"/>
            <a:chExt cx="3286148" cy="2214578"/>
          </a:xfrm>
        </p:grpSpPr>
        <p:sp>
          <p:nvSpPr>
            <p:cNvPr id="6" name="椭圆 5"/>
            <p:cNvSpPr/>
            <p:nvPr/>
          </p:nvSpPr>
          <p:spPr>
            <a:xfrm>
              <a:off x="2786050" y="92867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itchFamily="49" charset="0"/>
                  <a:cs typeface="Consolas" pitchFamily="49" charset="0"/>
                </a:rPr>
                <a:t>0</a:t>
              </a:r>
              <a:endParaRPr lang="zh-CN" altLang="en-US" sz="1600" dirty="0">
                <a:solidFill>
                  <a:srgbClr val="0000FF"/>
                </a:solidFill>
                <a:latin typeface="Consolas" pitchFamily="49" charset="0"/>
                <a:cs typeface="Consolas" pitchFamily="49" charset="0"/>
              </a:endParaRPr>
            </a:p>
          </p:txBody>
        </p:sp>
        <p:sp>
          <p:nvSpPr>
            <p:cNvPr id="7" name="椭圆 6"/>
            <p:cNvSpPr/>
            <p:nvPr/>
          </p:nvSpPr>
          <p:spPr>
            <a:xfrm>
              <a:off x="1928794" y="185736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itchFamily="49" charset="0"/>
                  <a:cs typeface="Consolas" pitchFamily="49" charset="0"/>
                </a:rPr>
                <a:t>1</a:t>
              </a:r>
              <a:endParaRPr lang="zh-CN" altLang="en-US" sz="1600" dirty="0">
                <a:solidFill>
                  <a:srgbClr val="0000FF"/>
                </a:solidFill>
                <a:latin typeface="Consolas" pitchFamily="49" charset="0"/>
                <a:cs typeface="Consolas" pitchFamily="49" charset="0"/>
              </a:endParaRPr>
            </a:p>
          </p:txBody>
        </p:sp>
        <p:sp>
          <p:nvSpPr>
            <p:cNvPr id="8" name="椭圆 7"/>
            <p:cNvSpPr/>
            <p:nvPr/>
          </p:nvSpPr>
          <p:spPr>
            <a:xfrm>
              <a:off x="2786050" y="271462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itchFamily="49" charset="0"/>
                  <a:cs typeface="Consolas" pitchFamily="49" charset="0"/>
                </a:rPr>
                <a:t>2</a:t>
              </a:r>
              <a:endParaRPr lang="zh-CN" altLang="en-US" sz="1600" dirty="0">
                <a:solidFill>
                  <a:srgbClr val="0000FF"/>
                </a:solidFill>
                <a:latin typeface="Consolas" pitchFamily="49" charset="0"/>
                <a:cs typeface="Consolas" pitchFamily="49" charset="0"/>
              </a:endParaRPr>
            </a:p>
          </p:txBody>
        </p:sp>
        <p:sp>
          <p:nvSpPr>
            <p:cNvPr id="9" name="椭圆 8"/>
            <p:cNvSpPr/>
            <p:nvPr/>
          </p:nvSpPr>
          <p:spPr>
            <a:xfrm>
              <a:off x="4786314" y="185736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itchFamily="49" charset="0"/>
                  <a:cs typeface="Consolas" pitchFamily="49" charset="0"/>
                </a:rPr>
                <a:t>4</a:t>
              </a:r>
              <a:endParaRPr lang="zh-CN" altLang="en-US" sz="1600" dirty="0">
                <a:solidFill>
                  <a:srgbClr val="0000FF"/>
                </a:solidFill>
                <a:latin typeface="Consolas" pitchFamily="49" charset="0"/>
                <a:cs typeface="Consolas" pitchFamily="49" charset="0"/>
              </a:endParaRPr>
            </a:p>
          </p:txBody>
        </p:sp>
        <p:sp>
          <p:nvSpPr>
            <p:cNvPr id="10" name="椭圆 9"/>
            <p:cNvSpPr/>
            <p:nvPr/>
          </p:nvSpPr>
          <p:spPr>
            <a:xfrm>
              <a:off x="3714744" y="185736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itchFamily="49" charset="0"/>
                  <a:cs typeface="Consolas" pitchFamily="49" charset="0"/>
                </a:rPr>
                <a:t>3</a:t>
              </a:r>
              <a:endParaRPr lang="zh-CN" altLang="en-US" sz="1600" dirty="0">
                <a:solidFill>
                  <a:srgbClr val="0000FF"/>
                </a:solidFill>
                <a:latin typeface="Consolas" pitchFamily="49" charset="0"/>
                <a:cs typeface="Consolas" pitchFamily="49" charset="0"/>
              </a:endParaRPr>
            </a:p>
          </p:txBody>
        </p:sp>
        <p:cxnSp>
          <p:nvCxnSpPr>
            <p:cNvPr id="11" name="直接连接符 10"/>
            <p:cNvCxnSpPr>
              <a:stCxn id="6" idx="3"/>
              <a:endCxn id="7" idx="7"/>
            </p:cNvCxnSpPr>
            <p:nvPr/>
          </p:nvCxnSpPr>
          <p:spPr>
            <a:xfrm rot="5400000">
              <a:off x="2258932" y="1330246"/>
              <a:ext cx="625608"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7" idx="5"/>
              <a:endCxn id="8" idx="1"/>
            </p:cNvCxnSpPr>
            <p:nvPr/>
          </p:nvCxnSpPr>
          <p:spPr>
            <a:xfrm rot="16200000" flipH="1">
              <a:off x="2294651" y="2223221"/>
              <a:ext cx="554170"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6" idx="4"/>
              <a:endCxn id="8" idx="0"/>
            </p:cNvCxnSpPr>
            <p:nvPr/>
          </p:nvCxnSpPr>
          <p:spPr>
            <a:xfrm rot="5400000">
              <a:off x="2321703" y="2035959"/>
              <a:ext cx="135732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 idx="5"/>
              <a:endCxn id="10" idx="1"/>
            </p:cNvCxnSpPr>
            <p:nvPr/>
          </p:nvCxnSpPr>
          <p:spPr>
            <a:xfrm rot="16200000" flipH="1">
              <a:off x="3151907" y="1294527"/>
              <a:ext cx="625608"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0" idx="3"/>
              <a:endCxn id="8" idx="7"/>
            </p:cNvCxnSpPr>
            <p:nvPr/>
          </p:nvCxnSpPr>
          <p:spPr>
            <a:xfrm rot="5400000">
              <a:off x="3187626" y="2187502"/>
              <a:ext cx="554170"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0" idx="6"/>
              <a:endCxn id="9" idx="2"/>
            </p:cNvCxnSpPr>
            <p:nvPr/>
          </p:nvCxnSpPr>
          <p:spPr>
            <a:xfrm>
              <a:off x="4143372" y="2071678"/>
              <a:ext cx="64294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 idx="6"/>
              <a:endCxn id="9" idx="1"/>
            </p:cNvCxnSpPr>
            <p:nvPr/>
          </p:nvCxnSpPr>
          <p:spPr>
            <a:xfrm>
              <a:off x="3214678" y="1142984"/>
              <a:ext cx="1634407" cy="777151"/>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8" idx="6"/>
              <a:endCxn id="9" idx="3"/>
            </p:cNvCxnSpPr>
            <p:nvPr/>
          </p:nvCxnSpPr>
          <p:spPr>
            <a:xfrm flipV="1">
              <a:off x="3214678" y="2223221"/>
              <a:ext cx="1634407" cy="705713"/>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5984" y="1345156"/>
              <a:ext cx="428628" cy="289310"/>
            </a:xfrm>
            <a:prstGeom prst="rect">
              <a:avLst/>
            </a:prstGeom>
            <a:noFill/>
          </p:spPr>
          <p:txBody>
            <a:bodyPr wrap="square" rtlCol="0">
              <a:spAutoFit/>
            </a:bodyPr>
            <a:lstStyle/>
            <a:p>
              <a:pPr algn="l"/>
              <a:r>
                <a:rPr lang="en-US" altLang="zh-CN" sz="1600">
                  <a:solidFill>
                    <a:srgbClr val="FF00FF"/>
                  </a:solidFill>
                  <a:latin typeface="Consolas" pitchFamily="49" charset="0"/>
                  <a:cs typeface="Consolas" pitchFamily="49" charset="0"/>
                </a:rPr>
                <a:t>1</a:t>
              </a:r>
              <a:endParaRPr lang="zh-CN" altLang="en-US" sz="1600">
                <a:solidFill>
                  <a:srgbClr val="FF00FF"/>
                </a:solidFill>
                <a:latin typeface="Consolas" pitchFamily="49" charset="0"/>
                <a:cs typeface="Consolas" pitchFamily="49" charset="0"/>
              </a:endParaRPr>
            </a:p>
          </p:txBody>
        </p:sp>
        <p:sp>
          <p:nvSpPr>
            <p:cNvPr id="20" name="TextBox 19"/>
            <p:cNvSpPr txBox="1"/>
            <p:nvPr/>
          </p:nvSpPr>
          <p:spPr>
            <a:xfrm>
              <a:off x="2295509" y="2395530"/>
              <a:ext cx="428628" cy="289310"/>
            </a:xfrm>
            <a:prstGeom prst="rect">
              <a:avLst/>
            </a:prstGeom>
            <a:noFill/>
          </p:spPr>
          <p:txBody>
            <a:bodyPr wrap="square" rtlCol="0">
              <a:spAutoFit/>
            </a:bodyPr>
            <a:lstStyle/>
            <a:p>
              <a:pPr algn="l"/>
              <a:r>
                <a:rPr lang="en-US" altLang="zh-CN" sz="1600">
                  <a:solidFill>
                    <a:srgbClr val="FF00FF"/>
                  </a:solidFill>
                  <a:latin typeface="Consolas" pitchFamily="49" charset="0"/>
                  <a:cs typeface="Consolas" pitchFamily="49" charset="0"/>
                </a:rPr>
                <a:t>2</a:t>
              </a:r>
              <a:endParaRPr lang="zh-CN" altLang="en-US" sz="1600">
                <a:solidFill>
                  <a:srgbClr val="FF00FF"/>
                </a:solidFill>
                <a:latin typeface="Consolas" pitchFamily="49" charset="0"/>
                <a:cs typeface="Consolas" pitchFamily="49" charset="0"/>
              </a:endParaRPr>
            </a:p>
          </p:txBody>
        </p:sp>
        <p:sp>
          <p:nvSpPr>
            <p:cNvPr id="21" name="TextBox 20"/>
            <p:cNvSpPr txBox="1"/>
            <p:nvPr/>
          </p:nvSpPr>
          <p:spPr>
            <a:xfrm>
              <a:off x="2714612" y="1845222"/>
              <a:ext cx="428628" cy="289310"/>
            </a:xfrm>
            <a:prstGeom prst="rect">
              <a:avLst/>
            </a:prstGeom>
            <a:noFill/>
          </p:spPr>
          <p:txBody>
            <a:bodyPr wrap="square" rtlCol="0">
              <a:spAutoFit/>
            </a:bodyPr>
            <a:lstStyle/>
            <a:p>
              <a:pPr algn="l"/>
              <a:r>
                <a:rPr lang="en-US" altLang="zh-CN" sz="1600">
                  <a:solidFill>
                    <a:srgbClr val="FF00FF"/>
                  </a:solidFill>
                  <a:latin typeface="Consolas" pitchFamily="49" charset="0"/>
                  <a:cs typeface="Consolas" pitchFamily="49" charset="0"/>
                </a:rPr>
                <a:t>3</a:t>
              </a:r>
              <a:endParaRPr lang="zh-CN" altLang="en-US" sz="1600">
                <a:solidFill>
                  <a:srgbClr val="FF00FF"/>
                </a:solidFill>
                <a:latin typeface="Consolas" pitchFamily="49" charset="0"/>
                <a:cs typeface="Consolas" pitchFamily="49" charset="0"/>
              </a:endParaRPr>
            </a:p>
          </p:txBody>
        </p:sp>
        <p:sp>
          <p:nvSpPr>
            <p:cNvPr id="22" name="TextBox 21"/>
            <p:cNvSpPr txBox="1"/>
            <p:nvPr/>
          </p:nvSpPr>
          <p:spPr>
            <a:xfrm>
              <a:off x="3252778" y="2202412"/>
              <a:ext cx="428628" cy="292837"/>
            </a:xfrm>
            <a:prstGeom prst="rect">
              <a:avLst/>
            </a:prstGeom>
            <a:noFill/>
          </p:spPr>
          <p:txBody>
            <a:bodyPr wrap="square" rtlCol="0">
              <a:spAutoFit/>
            </a:bodyPr>
            <a:lstStyle/>
            <a:p>
              <a:pPr algn="l"/>
              <a:r>
                <a:rPr lang="en-US" altLang="zh-CN" sz="1600">
                  <a:solidFill>
                    <a:srgbClr val="FF00FF"/>
                  </a:solidFill>
                  <a:latin typeface="Consolas" pitchFamily="49" charset="0"/>
                  <a:cs typeface="Consolas" pitchFamily="49" charset="0"/>
                </a:rPr>
                <a:t>5</a:t>
              </a:r>
              <a:endParaRPr lang="zh-CN" altLang="en-US" sz="1600">
                <a:solidFill>
                  <a:srgbClr val="FF00FF"/>
                </a:solidFill>
                <a:latin typeface="Consolas" pitchFamily="49" charset="0"/>
                <a:cs typeface="Consolas" pitchFamily="49" charset="0"/>
              </a:endParaRPr>
            </a:p>
          </p:txBody>
        </p:sp>
        <p:sp>
          <p:nvSpPr>
            <p:cNvPr id="23" name="TextBox 22"/>
            <p:cNvSpPr txBox="1"/>
            <p:nvPr/>
          </p:nvSpPr>
          <p:spPr>
            <a:xfrm>
              <a:off x="3214678" y="1568054"/>
              <a:ext cx="428628" cy="289310"/>
            </a:xfrm>
            <a:prstGeom prst="rect">
              <a:avLst/>
            </a:prstGeom>
            <a:noFill/>
          </p:spPr>
          <p:txBody>
            <a:bodyPr wrap="square" rtlCol="0">
              <a:spAutoFit/>
            </a:bodyPr>
            <a:lstStyle/>
            <a:p>
              <a:pPr algn="l"/>
              <a:r>
                <a:rPr lang="en-US" altLang="zh-CN" sz="1600">
                  <a:solidFill>
                    <a:srgbClr val="FF00FF"/>
                  </a:solidFill>
                  <a:latin typeface="Consolas" pitchFamily="49" charset="0"/>
                  <a:cs typeface="Consolas" pitchFamily="49" charset="0"/>
                </a:rPr>
                <a:t>4</a:t>
              </a:r>
              <a:endParaRPr lang="zh-CN" altLang="en-US" sz="1600">
                <a:solidFill>
                  <a:srgbClr val="FF00FF"/>
                </a:solidFill>
                <a:latin typeface="Consolas" pitchFamily="49" charset="0"/>
                <a:cs typeface="Consolas" pitchFamily="49" charset="0"/>
              </a:endParaRPr>
            </a:p>
          </p:txBody>
        </p:sp>
        <p:sp>
          <p:nvSpPr>
            <p:cNvPr id="24" name="TextBox 23"/>
            <p:cNvSpPr txBox="1"/>
            <p:nvPr/>
          </p:nvSpPr>
          <p:spPr>
            <a:xfrm>
              <a:off x="4214810" y="1714488"/>
              <a:ext cx="428628" cy="289310"/>
            </a:xfrm>
            <a:prstGeom prst="rect">
              <a:avLst/>
            </a:prstGeom>
            <a:noFill/>
          </p:spPr>
          <p:txBody>
            <a:bodyPr wrap="square" rtlCol="0">
              <a:spAutoFit/>
            </a:bodyPr>
            <a:lstStyle/>
            <a:p>
              <a:pPr algn="l"/>
              <a:r>
                <a:rPr lang="en-US" altLang="zh-CN" sz="1600">
                  <a:solidFill>
                    <a:srgbClr val="FF00FF"/>
                  </a:solidFill>
                  <a:latin typeface="Consolas" pitchFamily="49" charset="0"/>
                  <a:cs typeface="Consolas" pitchFamily="49" charset="0"/>
                </a:rPr>
                <a:t>6</a:t>
              </a:r>
              <a:endParaRPr lang="zh-CN" altLang="en-US" sz="1600">
                <a:solidFill>
                  <a:srgbClr val="FF00FF"/>
                </a:solidFill>
                <a:latin typeface="Consolas" pitchFamily="49" charset="0"/>
                <a:cs typeface="Consolas" pitchFamily="49" charset="0"/>
              </a:endParaRPr>
            </a:p>
          </p:txBody>
        </p:sp>
        <p:sp>
          <p:nvSpPr>
            <p:cNvPr id="25" name="TextBox 24"/>
            <p:cNvSpPr txBox="1"/>
            <p:nvPr/>
          </p:nvSpPr>
          <p:spPr>
            <a:xfrm>
              <a:off x="4000496" y="2559602"/>
              <a:ext cx="428628" cy="289310"/>
            </a:xfrm>
            <a:prstGeom prst="rect">
              <a:avLst/>
            </a:prstGeom>
            <a:noFill/>
          </p:spPr>
          <p:txBody>
            <a:bodyPr wrap="square" rtlCol="0">
              <a:spAutoFit/>
            </a:bodyPr>
            <a:lstStyle/>
            <a:p>
              <a:pPr algn="l"/>
              <a:r>
                <a:rPr lang="en-US" altLang="zh-CN" sz="1600">
                  <a:solidFill>
                    <a:srgbClr val="FF00FF"/>
                  </a:solidFill>
                  <a:latin typeface="Consolas" pitchFamily="49" charset="0"/>
                  <a:cs typeface="Consolas" pitchFamily="49" charset="0"/>
                </a:rPr>
                <a:t>8</a:t>
              </a:r>
              <a:endParaRPr lang="zh-CN" altLang="en-US" sz="1600">
                <a:solidFill>
                  <a:srgbClr val="FF00FF"/>
                </a:solidFill>
                <a:latin typeface="Consolas" pitchFamily="49" charset="0"/>
                <a:cs typeface="Consolas" pitchFamily="49" charset="0"/>
              </a:endParaRPr>
            </a:p>
          </p:txBody>
        </p:sp>
        <p:sp>
          <p:nvSpPr>
            <p:cNvPr id="26" name="TextBox 25"/>
            <p:cNvSpPr txBox="1"/>
            <p:nvPr/>
          </p:nvSpPr>
          <p:spPr>
            <a:xfrm>
              <a:off x="4000496" y="1262047"/>
              <a:ext cx="428628" cy="289310"/>
            </a:xfrm>
            <a:prstGeom prst="rect">
              <a:avLst/>
            </a:prstGeom>
            <a:noFill/>
          </p:spPr>
          <p:txBody>
            <a:bodyPr wrap="square" rtlCol="0">
              <a:spAutoFit/>
            </a:bodyPr>
            <a:lstStyle/>
            <a:p>
              <a:pPr algn="l"/>
              <a:r>
                <a:rPr lang="en-US" altLang="zh-CN" sz="1600">
                  <a:solidFill>
                    <a:srgbClr val="FF00FF"/>
                  </a:solidFill>
                  <a:latin typeface="Consolas" pitchFamily="49" charset="0"/>
                  <a:cs typeface="Consolas" pitchFamily="49" charset="0"/>
                </a:rPr>
                <a:t>7</a:t>
              </a:r>
              <a:endParaRPr lang="zh-CN" altLang="en-US" sz="1600">
                <a:solidFill>
                  <a:srgbClr val="FF00FF"/>
                </a:solidFill>
                <a:latin typeface="Consolas" pitchFamily="49" charset="0"/>
                <a:cs typeface="Consolas" pitchFamily="49" charset="0"/>
              </a:endParaRPr>
            </a:p>
          </p:txBody>
        </p:sp>
      </p:grpSp>
      <p:grpSp>
        <p:nvGrpSpPr>
          <p:cNvPr id="27" name="组合 26"/>
          <p:cNvGrpSpPr/>
          <p:nvPr/>
        </p:nvGrpSpPr>
        <p:grpSpPr>
          <a:xfrm>
            <a:off x="2285984" y="3683734"/>
            <a:ext cx="562837" cy="625608"/>
            <a:chOff x="2285984" y="3683734"/>
            <a:chExt cx="562837" cy="625608"/>
          </a:xfrm>
        </p:grpSpPr>
        <p:cxnSp>
          <p:nvCxnSpPr>
            <p:cNvPr id="28" name="直接连接符 27"/>
            <p:cNvCxnSpPr/>
            <p:nvPr/>
          </p:nvCxnSpPr>
          <p:spPr>
            <a:xfrm rot="5400000">
              <a:off x="2258932" y="3719453"/>
              <a:ext cx="625608"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285984" y="3734363"/>
              <a:ext cx="428628" cy="292837"/>
            </a:xfrm>
            <a:prstGeom prst="rect">
              <a:avLst/>
            </a:prstGeom>
            <a:noFill/>
          </p:spPr>
          <p:txBody>
            <a:bodyPr wrap="square" rtlCol="0">
              <a:spAutoFit/>
            </a:bodyPr>
            <a:lstStyle/>
            <a:p>
              <a:pPr algn="l"/>
              <a:r>
                <a:rPr lang="en-US" altLang="zh-CN" sz="1600">
                  <a:solidFill>
                    <a:srgbClr val="FF00FF"/>
                  </a:solidFill>
                  <a:latin typeface="Consolas" pitchFamily="49" charset="0"/>
                  <a:cs typeface="Consolas" pitchFamily="49" charset="0"/>
                </a:rPr>
                <a:t>1</a:t>
              </a:r>
              <a:endParaRPr lang="zh-CN" altLang="en-US" sz="1600">
                <a:solidFill>
                  <a:srgbClr val="FF00FF"/>
                </a:solidFill>
                <a:latin typeface="Consolas" pitchFamily="49" charset="0"/>
                <a:cs typeface="Consolas" pitchFamily="49" charset="0"/>
              </a:endParaRPr>
            </a:p>
          </p:txBody>
        </p:sp>
      </p:grpSp>
      <p:grpSp>
        <p:nvGrpSpPr>
          <p:cNvPr id="30" name="组合 29"/>
          <p:cNvGrpSpPr/>
          <p:nvPr/>
        </p:nvGrpSpPr>
        <p:grpSpPr>
          <a:xfrm>
            <a:off x="2294651" y="4612428"/>
            <a:ext cx="554170" cy="554170"/>
            <a:chOff x="2294651" y="4612428"/>
            <a:chExt cx="554170" cy="554170"/>
          </a:xfrm>
        </p:grpSpPr>
        <p:cxnSp>
          <p:nvCxnSpPr>
            <p:cNvPr id="31" name="直接连接符 30"/>
            <p:cNvCxnSpPr/>
            <p:nvPr/>
          </p:nvCxnSpPr>
          <p:spPr>
            <a:xfrm rot="16200000" flipH="1">
              <a:off x="2294651" y="4612428"/>
              <a:ext cx="554170"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5034" y="4803787"/>
              <a:ext cx="428628" cy="292837"/>
            </a:xfrm>
            <a:prstGeom prst="rect">
              <a:avLst/>
            </a:prstGeom>
            <a:noFill/>
          </p:spPr>
          <p:txBody>
            <a:bodyPr wrap="square" rtlCol="0">
              <a:spAutoFit/>
            </a:bodyPr>
            <a:lstStyle/>
            <a:p>
              <a:pPr algn="l"/>
              <a:r>
                <a:rPr lang="en-US" altLang="zh-CN" sz="1600">
                  <a:solidFill>
                    <a:srgbClr val="FF00FF"/>
                  </a:solidFill>
                  <a:latin typeface="Consolas" pitchFamily="49" charset="0"/>
                  <a:cs typeface="Consolas" pitchFamily="49" charset="0"/>
                </a:rPr>
                <a:t>2</a:t>
              </a:r>
              <a:endParaRPr lang="zh-CN" altLang="en-US" sz="1600">
                <a:solidFill>
                  <a:srgbClr val="FF00FF"/>
                </a:solidFill>
                <a:latin typeface="Consolas" pitchFamily="49" charset="0"/>
                <a:cs typeface="Consolas" pitchFamily="49" charset="0"/>
              </a:endParaRPr>
            </a:p>
          </p:txBody>
        </p:sp>
      </p:grpSp>
      <p:grpSp>
        <p:nvGrpSpPr>
          <p:cNvPr id="33" name="组合 32"/>
          <p:cNvGrpSpPr/>
          <p:nvPr/>
        </p:nvGrpSpPr>
        <p:grpSpPr>
          <a:xfrm>
            <a:off x="2714612" y="3747299"/>
            <a:ext cx="428628" cy="1357322"/>
            <a:chOff x="2714612" y="3747299"/>
            <a:chExt cx="428628" cy="1357322"/>
          </a:xfrm>
        </p:grpSpPr>
        <p:cxnSp>
          <p:nvCxnSpPr>
            <p:cNvPr id="34" name="直接连接符 33"/>
            <p:cNvCxnSpPr/>
            <p:nvPr/>
          </p:nvCxnSpPr>
          <p:spPr>
            <a:xfrm rot="5400000">
              <a:off x="2321703" y="4425166"/>
              <a:ext cx="135732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714612" y="4234429"/>
              <a:ext cx="428628" cy="292837"/>
            </a:xfrm>
            <a:prstGeom prst="rect">
              <a:avLst/>
            </a:prstGeom>
            <a:noFill/>
          </p:spPr>
          <p:txBody>
            <a:bodyPr wrap="square" rtlCol="0">
              <a:spAutoFit/>
            </a:bodyPr>
            <a:lstStyle/>
            <a:p>
              <a:pPr algn="l"/>
              <a:r>
                <a:rPr lang="en-US" altLang="zh-CN" sz="1600">
                  <a:solidFill>
                    <a:srgbClr val="FF00FF"/>
                  </a:solidFill>
                  <a:latin typeface="Consolas" pitchFamily="49" charset="0"/>
                  <a:cs typeface="Consolas" pitchFamily="49" charset="0"/>
                </a:rPr>
                <a:t>3</a:t>
              </a:r>
              <a:endParaRPr lang="zh-CN" altLang="en-US" sz="1600">
                <a:solidFill>
                  <a:srgbClr val="FF00FF"/>
                </a:solidFill>
                <a:latin typeface="Consolas" pitchFamily="49" charset="0"/>
                <a:cs typeface="Consolas" pitchFamily="49" charset="0"/>
              </a:endParaRPr>
            </a:p>
          </p:txBody>
        </p:sp>
      </p:grpSp>
      <p:grpSp>
        <p:nvGrpSpPr>
          <p:cNvPr id="36" name="组合 35"/>
          <p:cNvGrpSpPr/>
          <p:nvPr/>
        </p:nvGrpSpPr>
        <p:grpSpPr>
          <a:xfrm>
            <a:off x="3151907" y="3683734"/>
            <a:ext cx="625608" cy="625608"/>
            <a:chOff x="3151907" y="3683734"/>
            <a:chExt cx="625608" cy="625608"/>
          </a:xfrm>
        </p:grpSpPr>
        <p:cxnSp>
          <p:nvCxnSpPr>
            <p:cNvPr id="37" name="直接连接符 36"/>
            <p:cNvCxnSpPr/>
            <p:nvPr/>
          </p:nvCxnSpPr>
          <p:spPr>
            <a:xfrm rot="16200000" flipH="1">
              <a:off x="3151907" y="3683734"/>
              <a:ext cx="625608"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181340" y="3935974"/>
              <a:ext cx="428628" cy="292837"/>
            </a:xfrm>
            <a:prstGeom prst="rect">
              <a:avLst/>
            </a:prstGeom>
            <a:noFill/>
          </p:spPr>
          <p:txBody>
            <a:bodyPr wrap="square" rtlCol="0">
              <a:spAutoFit/>
            </a:bodyPr>
            <a:lstStyle/>
            <a:p>
              <a:pPr algn="l"/>
              <a:r>
                <a:rPr lang="en-US" altLang="zh-CN" sz="1600">
                  <a:solidFill>
                    <a:srgbClr val="FF00FF"/>
                  </a:solidFill>
                  <a:latin typeface="Consolas" pitchFamily="49" charset="0"/>
                  <a:cs typeface="Consolas" pitchFamily="49" charset="0"/>
                </a:rPr>
                <a:t>4</a:t>
              </a:r>
              <a:endParaRPr lang="zh-CN" altLang="en-US" sz="1600">
                <a:solidFill>
                  <a:srgbClr val="FF00FF"/>
                </a:solidFill>
                <a:latin typeface="Consolas" pitchFamily="49" charset="0"/>
                <a:cs typeface="Consolas" pitchFamily="49" charset="0"/>
              </a:endParaRPr>
            </a:p>
          </p:txBody>
        </p:sp>
      </p:grpSp>
      <p:grpSp>
        <p:nvGrpSpPr>
          <p:cNvPr id="39" name="组合 38"/>
          <p:cNvGrpSpPr/>
          <p:nvPr/>
        </p:nvGrpSpPr>
        <p:grpSpPr>
          <a:xfrm>
            <a:off x="4143372" y="4179895"/>
            <a:ext cx="642942" cy="292837"/>
            <a:chOff x="4143372" y="4179895"/>
            <a:chExt cx="642942" cy="292837"/>
          </a:xfrm>
        </p:grpSpPr>
        <p:cxnSp>
          <p:nvCxnSpPr>
            <p:cNvPr id="40" name="直接连接符 39"/>
            <p:cNvCxnSpPr/>
            <p:nvPr/>
          </p:nvCxnSpPr>
          <p:spPr>
            <a:xfrm>
              <a:off x="4143372" y="4460885"/>
              <a:ext cx="64294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338636" y="4179895"/>
              <a:ext cx="428628" cy="292837"/>
            </a:xfrm>
            <a:prstGeom prst="rect">
              <a:avLst/>
            </a:prstGeom>
            <a:noFill/>
          </p:spPr>
          <p:txBody>
            <a:bodyPr wrap="square" rtlCol="0">
              <a:spAutoFit/>
            </a:bodyPr>
            <a:lstStyle/>
            <a:p>
              <a:pPr algn="l"/>
              <a:r>
                <a:rPr lang="en-US" altLang="zh-CN" sz="1600">
                  <a:solidFill>
                    <a:srgbClr val="FF00FF"/>
                  </a:solidFill>
                  <a:latin typeface="Consolas" pitchFamily="49" charset="0"/>
                  <a:cs typeface="Consolas" pitchFamily="49" charset="0"/>
                </a:rPr>
                <a:t>6</a:t>
              </a:r>
              <a:endParaRPr lang="zh-CN" altLang="en-US" sz="1600">
                <a:solidFill>
                  <a:srgbClr val="FF00FF"/>
                </a:solidFill>
                <a:latin typeface="Consolas" pitchFamily="49" charset="0"/>
                <a:cs typeface="Consolas" pitchFamily="49" charset="0"/>
              </a:endParaRPr>
            </a:p>
          </p:txBody>
        </p:sp>
      </p:grpSp>
      <p:sp>
        <p:nvSpPr>
          <p:cNvPr id="42" name="下箭头 41"/>
          <p:cNvSpPr/>
          <p:nvPr/>
        </p:nvSpPr>
        <p:spPr>
          <a:xfrm>
            <a:off x="2928926" y="2714620"/>
            <a:ext cx="214314" cy="428628"/>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l"/>
            <a:endParaRPr lang="zh-CN" altLang="en-US" sz="1600"/>
          </a:p>
        </p:txBody>
      </p:sp>
      <p:grpSp>
        <p:nvGrpSpPr>
          <p:cNvPr id="43" name="组合 42"/>
          <p:cNvGrpSpPr/>
          <p:nvPr/>
        </p:nvGrpSpPr>
        <p:grpSpPr>
          <a:xfrm>
            <a:off x="1643042" y="3202544"/>
            <a:ext cx="3922967" cy="2666767"/>
            <a:chOff x="1643042" y="3202544"/>
            <a:chExt cx="3922967" cy="2666767"/>
          </a:xfrm>
        </p:grpSpPr>
        <p:sp>
          <p:nvSpPr>
            <p:cNvPr id="44" name="椭圆 43"/>
            <p:cNvSpPr/>
            <p:nvPr/>
          </p:nvSpPr>
          <p:spPr>
            <a:xfrm>
              <a:off x="2786050" y="3317877"/>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itchFamily="49" charset="0"/>
                  <a:cs typeface="Consolas" pitchFamily="49" charset="0"/>
                </a:rPr>
                <a:t>0</a:t>
              </a:r>
              <a:endParaRPr lang="zh-CN" altLang="en-US" sz="1600" dirty="0">
                <a:solidFill>
                  <a:srgbClr val="0000FF"/>
                </a:solidFill>
                <a:latin typeface="Consolas" pitchFamily="49" charset="0"/>
                <a:cs typeface="Consolas" pitchFamily="49" charset="0"/>
              </a:endParaRPr>
            </a:p>
          </p:txBody>
        </p:sp>
        <p:sp>
          <p:nvSpPr>
            <p:cNvPr id="45" name="椭圆 44"/>
            <p:cNvSpPr/>
            <p:nvPr/>
          </p:nvSpPr>
          <p:spPr>
            <a:xfrm>
              <a:off x="1928794" y="4246571"/>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itchFamily="49" charset="0"/>
                  <a:cs typeface="Consolas" pitchFamily="49" charset="0"/>
                </a:rPr>
                <a:t>1</a:t>
              </a:r>
              <a:endParaRPr lang="zh-CN" altLang="en-US" sz="1600" dirty="0">
                <a:solidFill>
                  <a:srgbClr val="0000FF"/>
                </a:solidFill>
                <a:latin typeface="Consolas" pitchFamily="49" charset="0"/>
                <a:cs typeface="Consolas" pitchFamily="49" charset="0"/>
              </a:endParaRPr>
            </a:p>
          </p:txBody>
        </p:sp>
        <p:sp>
          <p:nvSpPr>
            <p:cNvPr id="46" name="椭圆 45"/>
            <p:cNvSpPr/>
            <p:nvPr/>
          </p:nvSpPr>
          <p:spPr>
            <a:xfrm>
              <a:off x="2786050" y="5103827"/>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itchFamily="49" charset="0"/>
                  <a:cs typeface="Consolas" pitchFamily="49" charset="0"/>
                </a:rPr>
                <a:t>2</a:t>
              </a:r>
              <a:endParaRPr lang="zh-CN" altLang="en-US" sz="1600" dirty="0">
                <a:solidFill>
                  <a:srgbClr val="0000FF"/>
                </a:solidFill>
                <a:latin typeface="Consolas" pitchFamily="49" charset="0"/>
                <a:cs typeface="Consolas" pitchFamily="49" charset="0"/>
              </a:endParaRPr>
            </a:p>
          </p:txBody>
        </p:sp>
        <p:sp>
          <p:nvSpPr>
            <p:cNvPr id="47" name="椭圆 46"/>
            <p:cNvSpPr/>
            <p:nvPr/>
          </p:nvSpPr>
          <p:spPr>
            <a:xfrm>
              <a:off x="4786314" y="4246571"/>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itchFamily="49" charset="0"/>
                  <a:cs typeface="Consolas" pitchFamily="49" charset="0"/>
                </a:rPr>
                <a:t>4</a:t>
              </a:r>
              <a:endParaRPr lang="zh-CN" altLang="en-US" sz="1600" dirty="0">
                <a:solidFill>
                  <a:srgbClr val="0000FF"/>
                </a:solidFill>
                <a:latin typeface="Consolas" pitchFamily="49" charset="0"/>
                <a:cs typeface="Consolas" pitchFamily="49" charset="0"/>
              </a:endParaRPr>
            </a:p>
          </p:txBody>
        </p:sp>
        <p:sp>
          <p:nvSpPr>
            <p:cNvPr id="48" name="椭圆 47"/>
            <p:cNvSpPr/>
            <p:nvPr/>
          </p:nvSpPr>
          <p:spPr>
            <a:xfrm>
              <a:off x="3714744" y="4246571"/>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itchFamily="49" charset="0"/>
                  <a:cs typeface="Consolas" pitchFamily="49" charset="0"/>
                </a:rPr>
                <a:t>3</a:t>
              </a:r>
              <a:endParaRPr lang="zh-CN" altLang="en-US" sz="1600" dirty="0">
                <a:solidFill>
                  <a:srgbClr val="0000FF"/>
                </a:solidFill>
                <a:latin typeface="Consolas" pitchFamily="49" charset="0"/>
                <a:cs typeface="Consolas" pitchFamily="49" charset="0"/>
              </a:endParaRPr>
            </a:p>
          </p:txBody>
        </p:sp>
        <p:sp>
          <p:nvSpPr>
            <p:cNvPr id="49" name="TextBox 48"/>
            <p:cNvSpPr txBox="1"/>
            <p:nvPr/>
          </p:nvSpPr>
          <p:spPr>
            <a:xfrm>
              <a:off x="3143240" y="3202544"/>
              <a:ext cx="357190" cy="289310"/>
            </a:xfrm>
            <a:prstGeom prst="rect">
              <a:avLst/>
            </a:prstGeom>
            <a:noFill/>
          </p:spPr>
          <p:txBody>
            <a:bodyPr wrap="square" rtlCol="0">
              <a:spAutoFit/>
            </a:bodyPr>
            <a:lstStyle/>
            <a:p>
              <a:pPr algn="l"/>
              <a:r>
                <a:rPr lang="en-US" altLang="zh-CN" sz="160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50" name="TextBox 49"/>
            <p:cNvSpPr txBox="1"/>
            <p:nvPr/>
          </p:nvSpPr>
          <p:spPr>
            <a:xfrm>
              <a:off x="1643042" y="4286256"/>
              <a:ext cx="285752" cy="289310"/>
            </a:xfrm>
            <a:prstGeom prst="rect">
              <a:avLst/>
            </a:prstGeom>
            <a:noFill/>
          </p:spPr>
          <p:txBody>
            <a:bodyPr wrap="square" rtlCol="0">
              <a:spAutoFit/>
            </a:bodyPr>
            <a:lstStyle/>
            <a:p>
              <a:pPr algn="l"/>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51" name="TextBox 50"/>
            <p:cNvSpPr txBox="1"/>
            <p:nvPr/>
          </p:nvSpPr>
          <p:spPr>
            <a:xfrm>
              <a:off x="2831362" y="5580001"/>
              <a:ext cx="357190" cy="289310"/>
            </a:xfrm>
            <a:prstGeom prst="rect">
              <a:avLst/>
            </a:prstGeom>
            <a:noFill/>
          </p:spPr>
          <p:txBody>
            <a:bodyPr wrap="square" rtlCol="0">
              <a:spAutoFit/>
            </a:bodyPr>
            <a:lstStyle/>
            <a:p>
              <a:pPr algn="l"/>
              <a:r>
                <a:rPr lang="en-US" altLang="zh-CN" sz="160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53" name="TextBox 52"/>
            <p:cNvSpPr txBox="1"/>
            <p:nvPr/>
          </p:nvSpPr>
          <p:spPr>
            <a:xfrm>
              <a:off x="5208819" y="4261051"/>
              <a:ext cx="357190" cy="289310"/>
            </a:xfrm>
            <a:prstGeom prst="rect">
              <a:avLst/>
            </a:prstGeom>
            <a:noFill/>
          </p:spPr>
          <p:txBody>
            <a:bodyPr wrap="square" rtlCol="0">
              <a:spAutoFit/>
            </a:bodyPr>
            <a:lstStyle/>
            <a:p>
              <a:pPr algn="l"/>
              <a:r>
                <a:rPr lang="en-US" altLang="zh-CN" sz="160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52" name="TextBox 51"/>
            <p:cNvSpPr txBox="1"/>
            <p:nvPr/>
          </p:nvSpPr>
          <p:spPr>
            <a:xfrm>
              <a:off x="3776657" y="3892170"/>
              <a:ext cx="357190" cy="289310"/>
            </a:xfrm>
            <a:prstGeom prst="rect">
              <a:avLst/>
            </a:prstGeom>
            <a:noFill/>
          </p:spPr>
          <p:txBody>
            <a:bodyPr wrap="square" rtlCol="0">
              <a:spAutoFit/>
            </a:bodyPr>
            <a:lstStyle/>
            <a:p>
              <a:pPr algn="l"/>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grpSp>
      <p:sp>
        <p:nvSpPr>
          <p:cNvPr id="54" name="TextBox 53"/>
          <p:cNvSpPr txBox="1"/>
          <p:nvPr/>
        </p:nvSpPr>
        <p:spPr>
          <a:xfrm>
            <a:off x="5219705" y="4274114"/>
            <a:ext cx="357190" cy="289310"/>
          </a:xfrm>
          <a:prstGeom prst="rect">
            <a:avLst/>
          </a:prstGeom>
          <a:solidFill>
            <a:schemeClr val="bg1"/>
          </a:solidFill>
        </p:spPr>
        <p:txBody>
          <a:bodyPr wrap="square" rtlCol="0">
            <a:spAutoFit/>
          </a:bodyPr>
          <a:lstStyle/>
          <a:p>
            <a:pPr algn="l"/>
            <a:r>
              <a:rPr lang="en-US" altLang="zh-CN" sz="160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56" name="TextBox 55"/>
          <p:cNvSpPr txBox="1"/>
          <p:nvPr/>
        </p:nvSpPr>
        <p:spPr>
          <a:xfrm>
            <a:off x="2844425" y="5572140"/>
            <a:ext cx="357190" cy="289310"/>
          </a:xfrm>
          <a:prstGeom prst="rect">
            <a:avLst/>
          </a:prstGeom>
          <a:solidFill>
            <a:schemeClr val="bg1"/>
          </a:solidFill>
        </p:spPr>
        <p:txBody>
          <a:bodyPr wrap="square" rtlCol="0">
            <a:spAutoFit/>
          </a:bodyPr>
          <a:lstStyle/>
          <a:p>
            <a:pPr algn="l"/>
            <a:r>
              <a:rPr lang="en-US" altLang="zh-CN" sz="160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55" name="TextBox 54"/>
          <p:cNvSpPr txBox="1"/>
          <p:nvPr/>
        </p:nvSpPr>
        <p:spPr>
          <a:xfrm>
            <a:off x="1652838" y="4286256"/>
            <a:ext cx="275956" cy="289310"/>
          </a:xfrm>
          <a:prstGeom prst="rect">
            <a:avLst/>
          </a:prstGeom>
          <a:solidFill>
            <a:schemeClr val="bg1"/>
          </a:solidFill>
        </p:spPr>
        <p:txBody>
          <a:bodyPr wrap="square" rtlCol="0">
            <a:spAutoFit/>
          </a:bodyPr>
          <a:lstStyle/>
          <a:p>
            <a:pPr algn="l"/>
            <a:r>
              <a:rPr lang="en-US" altLang="zh-CN" sz="160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57" name="TextBox 56"/>
          <p:cNvSpPr txBox="1"/>
          <p:nvPr/>
        </p:nvSpPr>
        <p:spPr>
          <a:xfrm>
            <a:off x="3776657" y="3929066"/>
            <a:ext cx="357190" cy="289310"/>
          </a:xfrm>
          <a:prstGeom prst="rect">
            <a:avLst/>
          </a:prstGeom>
          <a:solidFill>
            <a:schemeClr val="bg1"/>
          </a:solidFill>
        </p:spPr>
        <p:txBody>
          <a:bodyPr wrap="square" rtlCol="0">
            <a:spAutoFit/>
          </a:bodyPr>
          <a:lstStyle/>
          <a:p>
            <a:pPr algn="l"/>
            <a:r>
              <a:rPr lang="en-US" altLang="zh-CN" sz="160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grpSp>
        <p:nvGrpSpPr>
          <p:cNvPr id="58" name="组合 57"/>
          <p:cNvGrpSpPr/>
          <p:nvPr/>
        </p:nvGrpSpPr>
        <p:grpSpPr>
          <a:xfrm>
            <a:off x="500034" y="642918"/>
            <a:ext cx="1000100" cy="1071569"/>
            <a:chOff x="214282" y="142852"/>
            <a:chExt cx="1000100" cy="1071569"/>
          </a:xfrm>
        </p:grpSpPr>
        <p:sp>
          <p:nvSpPr>
            <p:cNvPr id="59" name="Oval 20"/>
            <p:cNvSpPr>
              <a:spLocks noChangeArrowheads="1"/>
            </p:cNvSpPr>
            <p:nvPr/>
          </p:nvSpPr>
          <p:spPr bwMode="gray">
            <a:xfrm>
              <a:off x="214282" y="142852"/>
              <a:ext cx="1000100" cy="1071569"/>
            </a:xfrm>
            <a:prstGeom prst="ellipse">
              <a:avLst/>
            </a:prstGeom>
            <a:solidFill>
              <a:srgbClr val="F8F8F8"/>
            </a:solidFill>
            <a:ln w="38100">
              <a:solidFill>
                <a:srgbClr val="FF0000"/>
              </a:solidFill>
              <a:round/>
              <a:headEnd/>
              <a:tailEnd/>
            </a:ln>
          </p:spPr>
          <p:txBody>
            <a:bodyPr wrap="none" anchor="ctr"/>
            <a:lstStyle/>
            <a:p>
              <a:endParaRPr lang="zh-CN" altLang="zh-CN">
                <a:latin typeface="Calibri" pitchFamily="34" charset="0"/>
                <a:cs typeface="Arial" pitchFamily="34" charset="0"/>
              </a:endParaRPr>
            </a:p>
          </p:txBody>
        </p:sp>
        <p:sp>
          <p:nvSpPr>
            <p:cNvPr id="60" name="Oval 21"/>
            <p:cNvSpPr>
              <a:spLocks noChangeArrowheads="1"/>
            </p:cNvSpPr>
            <p:nvPr/>
          </p:nvSpPr>
          <p:spPr bwMode="gray">
            <a:xfrm>
              <a:off x="255399" y="186960"/>
              <a:ext cx="916658" cy="983353"/>
            </a:xfrm>
            <a:prstGeom prst="ellipse">
              <a:avLst/>
            </a:prstGeom>
            <a:solidFill>
              <a:schemeClr val="bg1">
                <a:lumMod val="85000"/>
              </a:schemeClr>
            </a:solidFill>
            <a:ln w="38100">
              <a:solidFill>
                <a:srgbClr val="FF0000">
                  <a:alpha val="70195"/>
                </a:srgbClr>
              </a:solidFill>
              <a:round/>
              <a:headEnd/>
              <a:tailEnd/>
            </a:ln>
          </p:spPr>
          <p:txBody>
            <a:bodyPr wrap="none" anchor="ctr"/>
            <a:lstStyle/>
            <a:p>
              <a:endParaRPr lang="zh-CN" altLang="zh-CN">
                <a:latin typeface="Calibri" pitchFamily="34" charset="0"/>
                <a:cs typeface="Arial" pitchFamily="34" charset="0"/>
              </a:endParaRPr>
            </a:p>
          </p:txBody>
        </p:sp>
        <p:sp>
          <p:nvSpPr>
            <p:cNvPr id="61" name="Oval 22"/>
            <p:cNvSpPr>
              <a:spLocks noChangeArrowheads="1"/>
            </p:cNvSpPr>
            <p:nvPr/>
          </p:nvSpPr>
          <p:spPr bwMode="gray">
            <a:xfrm>
              <a:off x="296515" y="233663"/>
              <a:ext cx="834424" cy="895136"/>
            </a:xfrm>
            <a:prstGeom prst="ellipse">
              <a:avLst/>
            </a:prstGeom>
            <a:noFill/>
            <a:ln w="38100">
              <a:solidFill>
                <a:srgbClr val="FF0000">
                  <a:alpha val="30196"/>
                </a:srgbClr>
              </a:solidFill>
              <a:round/>
              <a:headEnd/>
              <a:tailEnd/>
            </a:ln>
          </p:spPr>
          <p:txBody>
            <a:bodyPr wrap="none" anchor="ctr"/>
            <a:lstStyle/>
            <a:p>
              <a:endParaRPr lang="zh-CN" altLang="zh-CN">
                <a:latin typeface="Calibri" pitchFamily="34" charset="0"/>
                <a:cs typeface="Arial" pitchFamily="34" charset="0"/>
              </a:endParaRPr>
            </a:p>
          </p:txBody>
        </p:sp>
        <p:sp>
          <p:nvSpPr>
            <p:cNvPr id="62" name="Text Box 23"/>
            <p:cNvSpPr txBox="1">
              <a:spLocks noChangeArrowheads="1"/>
            </p:cNvSpPr>
            <p:nvPr/>
          </p:nvSpPr>
          <p:spPr bwMode="gray">
            <a:xfrm>
              <a:off x="364012" y="538608"/>
              <a:ext cx="728120" cy="313932"/>
            </a:xfrm>
            <a:prstGeom prst="rect">
              <a:avLst/>
            </a:prstGeom>
            <a:noFill/>
            <a:ln w="9525" algn="ctr">
              <a:noFill/>
              <a:miter lim="800000"/>
              <a:headEnd/>
              <a:tailEnd/>
            </a:ln>
          </p:spPr>
          <p:txBody>
            <a:bodyPr wrap="square">
              <a:spAutoFit/>
            </a:bodyPr>
            <a:lstStyle/>
            <a:p>
              <a:pPr algn="ctr">
                <a:spcBef>
                  <a:spcPct val="50000"/>
                </a:spcBef>
              </a:pPr>
              <a:r>
                <a:rPr lang="zh-CN" altLang="en-US" sz="1800" b="1">
                  <a:solidFill>
                    <a:srgbClr val="FF0000"/>
                  </a:solidFill>
                  <a:latin typeface="微软雅黑" pitchFamily="34" charset="-122"/>
                  <a:ea typeface="微软雅黑" pitchFamily="34" charset="-122"/>
                  <a:cs typeface="Consolas" pitchFamily="49" charset="0"/>
                </a:rPr>
                <a:t>示例</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3"/>
                                        </p:tgtEl>
                                        <p:attrNameLst>
                                          <p:attrName>style.visibility</p:attrName>
                                        </p:attrNameLst>
                                      </p:cBhvr>
                                      <p:to>
                                        <p:strVal val="visible"/>
                                      </p:to>
                                    </p:set>
                                  </p:childTnLst>
                                </p:cTn>
                              </p:par>
                            </p:childTnLst>
                          </p:cTn>
                        </p:par>
                        <p:par>
                          <p:cTn id="30" fill="hold">
                            <p:stCondLst>
                              <p:cond delay="0"/>
                            </p:stCondLst>
                            <p:childTnLst>
                              <p:par>
                                <p:cTn id="31" presetID="26" presetClass="emph" presetSubtype="0" fill="hold" nodeType="afterEffect">
                                  <p:stCondLst>
                                    <p:cond delay="0"/>
                                  </p:stCondLst>
                                  <p:childTnLst>
                                    <p:animEffect transition="out" filter="fade">
                                      <p:cBhvr>
                                        <p:cTn id="32" dur="500" tmFilter="0, 0; .2, .5; .8, .5; 1, 0"/>
                                        <p:tgtEl>
                                          <p:spTgt spid="33"/>
                                        </p:tgtEl>
                                      </p:cBhvr>
                                    </p:animEffect>
                                    <p:animScale>
                                      <p:cBhvr>
                                        <p:cTn id="33" dur="250" autoRev="1" fill="hold"/>
                                        <p:tgtEl>
                                          <p:spTgt spid="33"/>
                                        </p:tgtEl>
                                      </p:cBhvr>
                                      <p:by x="105000" y="105000"/>
                                    </p:animScale>
                                  </p:childTnLst>
                                </p:cTn>
                              </p:par>
                            </p:childTnLst>
                          </p:cTn>
                        </p:par>
                        <p:par>
                          <p:cTn id="34" fill="hold">
                            <p:stCondLst>
                              <p:cond delay="500"/>
                            </p:stCondLst>
                            <p:childTnLst>
                              <p:par>
                                <p:cTn id="35" presetID="22" presetClass="exit" presetSubtype="4" fill="hold" nodeType="afterEffect">
                                  <p:stCondLst>
                                    <p:cond delay="0"/>
                                  </p:stCondLst>
                                  <p:childTnLst>
                                    <p:animEffect transition="out" filter="wipe(down)">
                                      <p:cBhvr>
                                        <p:cTn id="36" dur="500"/>
                                        <p:tgtEl>
                                          <p:spTgt spid="33"/>
                                        </p:tgtEl>
                                      </p:cBhvr>
                                    </p:animEffect>
                                    <p:set>
                                      <p:cBhvr>
                                        <p:cTn id="37" dur="1" fill="hold">
                                          <p:stCondLst>
                                            <p:cond delay="499"/>
                                          </p:stCondLst>
                                        </p:cTn>
                                        <p:tgtEl>
                                          <p:spTgt spid="3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54"/>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0" nodeType="afterEffect">
                                  <p:stCondLst>
                                    <p:cond delay="0"/>
                                  </p:stCondLst>
                                  <p:childTnLst>
                                    <p:set>
                                      <p:cBhvr>
                                        <p:cTn id="5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2" grpId="0" animBg="1"/>
      <p:bldP spid="54" grpId="0" animBg="1"/>
      <p:bldP spid="56" grpId="0" animBg="1"/>
      <p:bldP spid="55" grpId="0" animBg="1"/>
      <p:bldP spid="5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500042"/>
            <a:ext cx="7358114" cy="400110"/>
          </a:xfrm>
          <a:prstGeom prst="rect">
            <a:avLst/>
          </a:prstGeom>
          <a:noFill/>
        </p:spPr>
        <p:txBody>
          <a:bodyPr wrap="square" rtlCol="0">
            <a:spAutoFit/>
          </a:bodyPr>
          <a:lstStyle/>
          <a:p>
            <a:pPr algn="l">
              <a:lnSpc>
                <a:spcPct val="100000"/>
              </a:lnSpc>
              <a:spcBef>
                <a:spcPts val="0"/>
              </a:spcBef>
            </a:pPr>
            <a:r>
              <a:rPr lang="zh-CN" altLang="zh-CN" sz="2000" dirty="0">
                <a:solidFill>
                  <a:srgbClr val="0000FF"/>
                </a:solidFill>
                <a:latin typeface="Consolas" pitchFamily="49" charset="0"/>
                <a:ea typeface="仿宋" pitchFamily="49" charset="-122"/>
                <a:cs typeface="Consolas" pitchFamily="49" charset="0"/>
              </a:rPr>
              <a:t>从图</a:t>
            </a:r>
            <a:r>
              <a:rPr lang="en-US" altLang="zh-CN" sz="2000" dirty="0">
                <a:solidFill>
                  <a:srgbClr val="0000FF"/>
                </a:solidFill>
                <a:latin typeface="Consolas" pitchFamily="49" charset="0"/>
                <a:ea typeface="仿宋" pitchFamily="49" charset="-122"/>
                <a:cs typeface="Consolas" pitchFamily="49" charset="0"/>
              </a:rPr>
              <a:t>G</a:t>
            </a:r>
            <a:r>
              <a:rPr lang="zh-CN" altLang="zh-CN" sz="2000" dirty="0">
                <a:solidFill>
                  <a:srgbClr val="0000FF"/>
                </a:solidFill>
                <a:latin typeface="Consolas" pitchFamily="49" charset="0"/>
                <a:ea typeface="仿宋" pitchFamily="49" charset="-122"/>
                <a:cs typeface="Consolas" pitchFamily="49" charset="0"/>
              </a:rPr>
              <a:t>的邻接矩阵中获取所有边集数组</a:t>
            </a:r>
            <a:r>
              <a:rPr lang="en-US" altLang="zh-CN" sz="2000" dirty="0">
                <a:solidFill>
                  <a:srgbClr val="0000FF"/>
                </a:solidFill>
                <a:latin typeface="Consolas" pitchFamily="49" charset="0"/>
                <a:ea typeface="仿宋" pitchFamily="49" charset="-122"/>
                <a:cs typeface="Consolas" pitchFamily="49" charset="0"/>
              </a:rPr>
              <a:t>E</a:t>
            </a:r>
            <a:r>
              <a:rPr lang="zh-CN" altLang="zh-CN" sz="2000" dirty="0">
                <a:solidFill>
                  <a:srgbClr val="0000FF"/>
                </a:solidFill>
                <a:latin typeface="Consolas" pitchFamily="49" charset="0"/>
                <a:ea typeface="仿宋" pitchFamily="49" charset="-122"/>
                <a:cs typeface="Consolas" pitchFamily="49" charset="0"/>
              </a:rPr>
              <a:t>，其数组元素类型如下：</a:t>
            </a:r>
            <a:endParaRPr lang="zh-CN" altLang="en-US" sz="20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785786" y="1214422"/>
            <a:ext cx="6643734" cy="321937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class </a:t>
            </a:r>
            <a:r>
              <a:rPr lang="en-US" altLang="zh-CN" sz="1800">
                <a:solidFill>
                  <a:srgbClr val="FF0000"/>
                </a:solidFill>
                <a:latin typeface="Consolas" pitchFamily="49" charset="0"/>
                <a:ea typeface="仿宋" pitchFamily="49" charset="-122"/>
                <a:cs typeface="Consolas" pitchFamily="49" charset="0"/>
              </a:rPr>
              <a:t>Edge</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边数组元素类</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int u;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边的起始顶点</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int v;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边的终止顶点</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int w;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边的权值</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public Edge(int u,int v,int w)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构造方法</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  this.u=u;</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this.v=v;</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this.w=w;</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73586"/>
            <a:ext cx="7215238" cy="400110"/>
          </a:xfrm>
          <a:prstGeom prst="rect">
            <a:avLst/>
          </a:prstGeom>
          <a:noFill/>
        </p:spPr>
        <p:txBody>
          <a:bodyPr wrap="square" rtlCol="0">
            <a:spAutoFit/>
          </a:bodyPr>
          <a:lstStyle/>
          <a:p>
            <a:pPr algn="l">
              <a:lnSpc>
                <a:spcPct val="100000"/>
              </a:lnSpc>
              <a:spcBef>
                <a:spcPts val="0"/>
              </a:spcBef>
            </a:pPr>
            <a:r>
              <a:rPr lang="zh-CN" altLang="zh-CN" sz="2000" dirty="0">
                <a:solidFill>
                  <a:srgbClr val="0000FF"/>
                </a:solidFill>
                <a:latin typeface="Consolas" pitchFamily="49" charset="0"/>
                <a:ea typeface="仿宋" pitchFamily="49" charset="-122"/>
                <a:cs typeface="Consolas" pitchFamily="49" charset="0"/>
              </a:rPr>
              <a:t>对</a:t>
            </a:r>
            <a:r>
              <a:rPr lang="en-US" altLang="zh-CN" sz="2000" dirty="0">
                <a:solidFill>
                  <a:srgbClr val="0000FF"/>
                </a:solidFill>
                <a:latin typeface="Consolas" pitchFamily="49" charset="0"/>
                <a:ea typeface="仿宋" pitchFamily="49" charset="-122"/>
                <a:cs typeface="Consolas" pitchFamily="49" charset="0"/>
              </a:rPr>
              <a:t>E</a:t>
            </a:r>
            <a:r>
              <a:rPr lang="zh-CN" altLang="zh-CN" sz="2000" dirty="0">
                <a:solidFill>
                  <a:srgbClr val="0000FF"/>
                </a:solidFill>
                <a:latin typeface="Consolas" pitchFamily="49" charset="0"/>
                <a:ea typeface="仿宋" pitchFamily="49" charset="-122"/>
                <a:cs typeface="Consolas" pitchFamily="49" charset="0"/>
              </a:rPr>
              <a:t>数组按权值</a:t>
            </a:r>
            <a:r>
              <a:rPr lang="en-US" altLang="zh-CN" sz="2000" i="1" dirty="0">
                <a:solidFill>
                  <a:srgbClr val="0000FF"/>
                </a:solidFill>
                <a:latin typeface="Consolas" pitchFamily="49" charset="0"/>
                <a:ea typeface="仿宋" pitchFamily="49" charset="-122"/>
                <a:cs typeface="Consolas" pitchFamily="49" charset="0"/>
              </a:rPr>
              <a:t>w</a:t>
            </a:r>
            <a:r>
              <a:rPr lang="zh-CN" altLang="zh-CN" sz="2000" dirty="0">
                <a:solidFill>
                  <a:srgbClr val="0000FF"/>
                </a:solidFill>
                <a:latin typeface="Consolas" pitchFamily="49" charset="0"/>
                <a:ea typeface="仿宋" pitchFamily="49" charset="-122"/>
                <a:cs typeface="Consolas" pitchFamily="49" charset="0"/>
              </a:rPr>
              <a:t>递增排序，排序采用</a:t>
            </a:r>
            <a:r>
              <a:rPr lang="en-US" altLang="zh-CN" sz="2000" dirty="0">
                <a:solidFill>
                  <a:srgbClr val="0000FF"/>
                </a:solidFill>
                <a:latin typeface="Consolas" pitchFamily="49" charset="0"/>
                <a:ea typeface="仿宋" pitchFamily="49" charset="-122"/>
                <a:cs typeface="Consolas" pitchFamily="49" charset="0"/>
              </a:rPr>
              <a:t>Java</a:t>
            </a:r>
            <a:r>
              <a:rPr lang="zh-CN" altLang="zh-CN" sz="2000" dirty="0">
                <a:solidFill>
                  <a:srgbClr val="0000FF"/>
                </a:solidFill>
                <a:latin typeface="Consolas" pitchFamily="49" charset="0"/>
                <a:ea typeface="仿宋" pitchFamily="49" charset="-122"/>
                <a:cs typeface="Consolas" pitchFamily="49" charset="0"/>
              </a:rPr>
              <a:t>中的</a:t>
            </a:r>
            <a:r>
              <a:rPr lang="en-US" altLang="zh-CN" sz="2000" dirty="0">
                <a:solidFill>
                  <a:srgbClr val="0000FF"/>
                </a:solidFill>
                <a:latin typeface="Consolas" pitchFamily="49" charset="0"/>
                <a:ea typeface="仿宋" pitchFamily="49" charset="-122"/>
                <a:cs typeface="Consolas" pitchFamily="49" charset="0"/>
              </a:rPr>
              <a:t>sort()</a:t>
            </a:r>
            <a:r>
              <a:rPr lang="zh-CN" altLang="zh-CN" sz="2000" dirty="0">
                <a:solidFill>
                  <a:srgbClr val="0000FF"/>
                </a:solidFill>
                <a:latin typeface="Consolas" pitchFamily="49" charset="0"/>
                <a:ea typeface="仿宋" pitchFamily="49" charset="-122"/>
                <a:cs typeface="Consolas" pitchFamily="49" charset="0"/>
              </a:rPr>
              <a:t>方法。</a:t>
            </a:r>
            <a:endParaRPr lang="zh-CN" altLang="en-US" sz="20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428596" y="807179"/>
            <a:ext cx="8535892" cy="505634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public static void </a:t>
            </a:r>
            <a:r>
              <a:rPr lang="en-US" altLang="zh-CN" sz="1800" dirty="0">
                <a:solidFill>
                  <a:srgbClr val="FF0000"/>
                </a:solidFill>
                <a:latin typeface="Consolas" pitchFamily="49" charset="0"/>
                <a:ea typeface="仿宋" pitchFamily="49" charset="-122"/>
                <a:cs typeface="Consolas" pitchFamily="49" charset="0"/>
              </a:rPr>
              <a:t>Kruskal1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MatGraphClass</a:t>
            </a:r>
            <a:r>
              <a:rPr lang="en-US" altLang="zh-CN" sz="1800" dirty="0">
                <a:solidFill>
                  <a:srgbClr val="0000FF"/>
                </a:solidFill>
                <a:latin typeface="Consolas" pitchFamily="49" charset="0"/>
                <a:ea typeface="仿宋" pitchFamily="49" charset="-122"/>
                <a:cs typeface="Consolas" pitchFamily="49" charset="0"/>
              </a:rPr>
              <a:t> g)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克鲁斯卡尔算法</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vset</a:t>
            </a:r>
            <a:r>
              <a:rPr lang="en-US" altLang="zh-CN" sz="1800" dirty="0">
                <a:solidFill>
                  <a:srgbClr val="0000FF"/>
                </a:solidFill>
                <a:latin typeface="Consolas" pitchFamily="49" charset="0"/>
                <a:ea typeface="仿宋" pitchFamily="49" charset="-122"/>
                <a:cs typeface="Consolas" pitchFamily="49" charset="0"/>
              </a:rPr>
              <a:t>=new int[MAXV];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建立数组</a:t>
            </a:r>
            <a:r>
              <a:rPr lang="en-US" altLang="zh-CN" sz="1800" dirty="0" err="1">
                <a:solidFill>
                  <a:srgbClr val="00B0F0"/>
                </a:solidFill>
                <a:latin typeface="Consolas" pitchFamily="49" charset="0"/>
                <a:ea typeface="仿宋" pitchFamily="49" charset="-122"/>
                <a:cs typeface="Consolas" pitchFamily="49" charset="0"/>
              </a:rPr>
              <a:t>vset</a:t>
            </a:r>
            <a:endParaRPr lang="zh-CN" altLang="zh-CN" sz="1800" dirty="0">
              <a:solidFill>
                <a:srgbClr val="00B0F0"/>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Edge[] E=new Edge[MAXE];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建立存放所有边的数组</a:t>
            </a:r>
            <a:r>
              <a:rPr lang="en-US" altLang="zh-CN" sz="1800" dirty="0">
                <a:solidFill>
                  <a:srgbClr val="00B0F0"/>
                </a:solidFill>
                <a:latin typeface="Consolas" pitchFamily="49" charset="0"/>
                <a:ea typeface="仿宋" pitchFamily="49" charset="-122"/>
                <a:cs typeface="Consolas" pitchFamily="49" charset="0"/>
              </a:rPr>
              <a:t>E</a:t>
            </a:r>
            <a:endParaRPr lang="zh-CN" altLang="zh-CN" sz="1800" dirty="0">
              <a:solidFill>
                <a:srgbClr val="00B0F0"/>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int k=0;					</a:t>
            </a:r>
            <a:r>
              <a:rPr lang="en-US" altLang="zh-CN" sz="1800" dirty="0">
                <a:solidFill>
                  <a:srgbClr val="00B0F0"/>
                </a:solidFill>
                <a:latin typeface="Consolas" pitchFamily="49" charset="0"/>
                <a:ea typeface="仿宋" pitchFamily="49" charset="-122"/>
                <a:cs typeface="Consolas" pitchFamily="49" charset="0"/>
              </a:rPr>
              <a:t>//E</a:t>
            </a:r>
            <a:r>
              <a:rPr lang="zh-CN" altLang="zh-CN" sz="1800" dirty="0">
                <a:solidFill>
                  <a:srgbClr val="00B0F0"/>
                </a:solidFill>
                <a:latin typeface="Consolas" pitchFamily="49" charset="0"/>
                <a:ea typeface="仿宋" pitchFamily="49" charset="-122"/>
                <a:cs typeface="Consolas" pitchFamily="49" charset="0"/>
              </a:rPr>
              <a:t>数组下标从</a:t>
            </a:r>
            <a:r>
              <a:rPr lang="en-US" altLang="zh-CN" sz="1800" dirty="0">
                <a:solidFill>
                  <a:srgbClr val="00B0F0"/>
                </a:solidFill>
                <a:latin typeface="Consolas" pitchFamily="49" charset="0"/>
                <a:ea typeface="仿宋" pitchFamily="49" charset="-122"/>
                <a:cs typeface="Consolas" pitchFamily="49" charset="0"/>
              </a:rPr>
              <a:t>0</a:t>
            </a:r>
            <a:r>
              <a:rPr lang="zh-CN" altLang="zh-CN" sz="1800" dirty="0">
                <a:solidFill>
                  <a:srgbClr val="00B0F0"/>
                </a:solidFill>
                <a:latin typeface="Consolas" pitchFamily="49" charset="0"/>
                <a:ea typeface="仿宋" pitchFamily="49" charset="-122"/>
                <a:cs typeface="Consolas" pitchFamily="49" charset="0"/>
              </a:rPr>
              <a:t>开始</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for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=0;i&lt;</a:t>
            </a:r>
            <a:r>
              <a:rPr lang="en-US" altLang="zh-CN" sz="1800" dirty="0" err="1">
                <a:solidFill>
                  <a:srgbClr val="0000FF"/>
                </a:solidFill>
                <a:latin typeface="Consolas" pitchFamily="49" charset="0"/>
                <a:ea typeface="仿宋" pitchFamily="49" charset="-122"/>
                <a:cs typeface="Consolas" pitchFamily="49" charset="0"/>
              </a:rPr>
              <a:t>g.n;i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由</a:t>
            </a:r>
            <a:r>
              <a:rPr lang="en-US" altLang="zh-CN" sz="1800" dirty="0">
                <a:solidFill>
                  <a:srgbClr val="00B0F0"/>
                </a:solidFill>
                <a:latin typeface="Consolas" pitchFamily="49" charset="0"/>
                <a:ea typeface="仿宋" pitchFamily="49" charset="-122"/>
                <a:cs typeface="Consolas" pitchFamily="49" charset="0"/>
              </a:rPr>
              <a:t>g</a:t>
            </a:r>
            <a:r>
              <a:rPr lang="zh-CN" altLang="zh-CN" sz="1800" dirty="0">
                <a:solidFill>
                  <a:srgbClr val="00B0F0"/>
                </a:solidFill>
                <a:latin typeface="Consolas" pitchFamily="49" charset="0"/>
                <a:ea typeface="仿宋" pitchFamily="49" charset="-122"/>
                <a:cs typeface="Consolas" pitchFamily="49" charset="0"/>
              </a:rPr>
              <a:t>产生的边集数组</a:t>
            </a:r>
            <a:r>
              <a:rPr lang="en-US" altLang="zh-CN" sz="1800" dirty="0">
                <a:solidFill>
                  <a:srgbClr val="00B0F0"/>
                </a:solidFill>
                <a:latin typeface="Consolas" pitchFamily="49" charset="0"/>
                <a:ea typeface="仿宋" pitchFamily="49" charset="-122"/>
                <a:cs typeface="Consolas" pitchFamily="49" charset="0"/>
              </a:rPr>
              <a:t>E</a:t>
            </a:r>
            <a:endParaRPr lang="zh-CN" altLang="zh-CN" sz="1800" dirty="0">
              <a:solidFill>
                <a:srgbClr val="00B0F0"/>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for (int j=0;j&lt;</a:t>
            </a:r>
            <a:r>
              <a:rPr lang="en-US" altLang="zh-CN" sz="1800" dirty="0" err="1">
                <a:solidFill>
                  <a:srgbClr val="0000FF"/>
                </a:solidFill>
                <a:latin typeface="Consolas" pitchFamily="49" charset="0"/>
                <a:ea typeface="仿宋" pitchFamily="49" charset="-122"/>
                <a:cs typeface="Consolas" pitchFamily="49" charset="0"/>
              </a:rPr>
              <a:t>i;j</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仅考虑下三角部分的边</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g.edges</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][j]!=0 &amp;&amp; </a:t>
            </a:r>
            <a:r>
              <a:rPr lang="en-US" altLang="zh-CN" sz="1800" dirty="0" err="1">
                <a:solidFill>
                  <a:srgbClr val="0000FF"/>
                </a:solidFill>
                <a:latin typeface="Consolas" pitchFamily="49" charset="0"/>
                <a:ea typeface="仿宋" pitchFamily="49" charset="-122"/>
                <a:cs typeface="Consolas" pitchFamily="49" charset="0"/>
              </a:rPr>
              <a:t>g.edges</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][j]!=g.INF)</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  E[k]=new Edge(</a:t>
            </a:r>
            <a:r>
              <a:rPr lang="en-US" altLang="zh-CN" sz="1800" dirty="0" err="1">
                <a:solidFill>
                  <a:srgbClr val="0000FF"/>
                </a:solidFill>
                <a:latin typeface="Consolas" pitchFamily="49" charset="0"/>
                <a:ea typeface="仿宋" pitchFamily="49" charset="-122"/>
                <a:cs typeface="Consolas" pitchFamily="49" charset="0"/>
              </a:rPr>
              <a:t>i,j,g.edges</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][j]);</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k++;</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Arrays.</a:t>
            </a:r>
            <a:r>
              <a:rPr lang="en-US" altLang="zh-CN" sz="1800" dirty="0" err="1">
                <a:solidFill>
                  <a:srgbClr val="FF00FF"/>
                </a:solidFill>
                <a:latin typeface="Consolas" pitchFamily="49" charset="0"/>
                <a:ea typeface="仿宋" pitchFamily="49" charset="-122"/>
                <a:cs typeface="Consolas" pitchFamily="49" charset="0"/>
              </a:rPr>
              <a:t>sort</a:t>
            </a:r>
            <a:r>
              <a:rPr lang="en-US" altLang="zh-CN" sz="1800" dirty="0">
                <a:solidFill>
                  <a:srgbClr val="0000FF"/>
                </a:solidFill>
                <a:latin typeface="Consolas" pitchFamily="49" charset="0"/>
                <a:ea typeface="仿宋" pitchFamily="49" charset="-122"/>
                <a:cs typeface="Consolas" pitchFamily="49" charset="0"/>
              </a:rPr>
              <a:t>(E,0,k,new Comparator&lt;Edge&gt;()	</a:t>
            </a:r>
            <a:r>
              <a:rPr lang="en-US" altLang="zh-CN" sz="1800" dirty="0">
                <a:solidFill>
                  <a:srgbClr val="00B0F0"/>
                </a:solidFill>
                <a:latin typeface="Consolas" pitchFamily="49" charset="0"/>
                <a:ea typeface="仿宋" pitchFamily="49" charset="-122"/>
                <a:cs typeface="Consolas" pitchFamily="49" charset="0"/>
              </a:rPr>
              <a:t>//E</a:t>
            </a:r>
            <a:r>
              <a:rPr lang="zh-CN" altLang="zh-CN" sz="1800" dirty="0">
                <a:solidFill>
                  <a:srgbClr val="00B0F0"/>
                </a:solidFill>
                <a:latin typeface="Consolas" pitchFamily="49" charset="0"/>
                <a:ea typeface="仿宋" pitchFamily="49" charset="-122"/>
                <a:cs typeface="Consolas" pitchFamily="49" charset="0"/>
              </a:rPr>
              <a:t>数组按</a:t>
            </a:r>
            <a:r>
              <a:rPr lang="en-US" altLang="zh-CN" sz="1800" dirty="0">
                <a:solidFill>
                  <a:srgbClr val="00B0F0"/>
                </a:solidFill>
                <a:latin typeface="Consolas" pitchFamily="49" charset="0"/>
                <a:ea typeface="仿宋" pitchFamily="49" charset="-122"/>
                <a:cs typeface="Consolas" pitchFamily="49" charset="0"/>
              </a:rPr>
              <a:t>w</a:t>
            </a:r>
            <a:r>
              <a:rPr lang="zh-CN" altLang="zh-CN" sz="1800" dirty="0">
                <a:solidFill>
                  <a:srgbClr val="00B0F0"/>
                </a:solidFill>
                <a:latin typeface="Consolas" pitchFamily="49" charset="0"/>
                <a:ea typeface="仿宋" pitchFamily="49" charset="-122"/>
                <a:cs typeface="Consolas" pitchFamily="49" charset="0"/>
              </a:rPr>
              <a:t>递增排序</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  public int compare(Edge o1,Edge o2)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返回值</a:t>
            </a:r>
            <a:r>
              <a:rPr lang="en-US" altLang="zh-CN" sz="1800" dirty="0">
                <a:solidFill>
                  <a:srgbClr val="00B0F0"/>
                </a:solidFill>
                <a:latin typeface="Consolas" pitchFamily="49" charset="0"/>
                <a:ea typeface="仿宋" pitchFamily="49" charset="-122"/>
                <a:cs typeface="Consolas" pitchFamily="49" charset="0"/>
              </a:rPr>
              <a:t>&gt;0</a:t>
            </a:r>
            <a:r>
              <a:rPr lang="zh-CN" altLang="zh-CN" sz="1800" dirty="0">
                <a:solidFill>
                  <a:srgbClr val="00B0F0"/>
                </a:solidFill>
                <a:latin typeface="Consolas" pitchFamily="49" charset="0"/>
                <a:ea typeface="仿宋" pitchFamily="49" charset="-122"/>
                <a:cs typeface="Consolas" pitchFamily="49" charset="0"/>
              </a:rPr>
              <a:t>时进行交换</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   return o1.w-o2.w;  }</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   for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=0;i&lt;</a:t>
            </a:r>
            <a:r>
              <a:rPr lang="en-US" altLang="zh-CN" sz="1800" dirty="0" err="1">
                <a:solidFill>
                  <a:srgbClr val="0000FF"/>
                </a:solidFill>
                <a:latin typeface="Consolas" pitchFamily="49" charset="0"/>
                <a:ea typeface="仿宋" pitchFamily="49" charset="-122"/>
                <a:cs typeface="Consolas" pitchFamily="49" charset="0"/>
              </a:rPr>
              <a:t>g.n;i</a:t>
            </a:r>
            <a:r>
              <a:rPr lang="en-US" altLang="zh-CN" sz="1800" dirty="0">
                <a:solidFill>
                  <a:srgbClr val="0000FF"/>
                </a:solidFill>
                <a:latin typeface="Consolas" pitchFamily="49" charset="0"/>
                <a:ea typeface="仿宋" pitchFamily="49" charset="-122"/>
                <a:cs typeface="Consolas" pitchFamily="49" charset="0"/>
              </a:rPr>
              <a:t>++)</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vset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初始化辅助数组</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6327" y="548680"/>
            <a:ext cx="8751346" cy="488437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cnt</a:t>
            </a:r>
            <a:r>
              <a:rPr lang="en-US" altLang="zh-CN" sz="1800" dirty="0">
                <a:solidFill>
                  <a:srgbClr val="0000FF"/>
                </a:solidFill>
                <a:latin typeface="Consolas" pitchFamily="49" charset="0"/>
                <a:ea typeface="仿宋" pitchFamily="49" charset="-122"/>
                <a:cs typeface="Consolas" pitchFamily="49" charset="0"/>
              </a:rPr>
              <a:t>=1;			</a:t>
            </a:r>
            <a:r>
              <a:rPr lang="en-US" altLang="zh-CN" sz="1800" dirty="0">
                <a:solidFill>
                  <a:srgbClr val="00B0F0"/>
                </a:solidFill>
                <a:latin typeface="Consolas" pitchFamily="49" charset="0"/>
                <a:ea typeface="仿宋" pitchFamily="49" charset="-122"/>
                <a:cs typeface="Consolas" pitchFamily="49" charset="0"/>
              </a:rPr>
              <a:t>//</a:t>
            </a:r>
            <a:r>
              <a:rPr lang="en-US" altLang="zh-CN" sz="1800" dirty="0" err="1">
                <a:solidFill>
                  <a:srgbClr val="00B0F0"/>
                </a:solidFill>
                <a:latin typeface="Consolas" pitchFamily="49" charset="0"/>
                <a:ea typeface="仿宋" pitchFamily="49" charset="-122"/>
                <a:cs typeface="Consolas" pitchFamily="49" charset="0"/>
              </a:rPr>
              <a:t>cnt</a:t>
            </a:r>
            <a:r>
              <a:rPr lang="zh-CN" altLang="zh-CN" sz="1800" dirty="0">
                <a:solidFill>
                  <a:srgbClr val="00B0F0"/>
                </a:solidFill>
                <a:latin typeface="Consolas" pitchFamily="49" charset="0"/>
                <a:ea typeface="仿宋" pitchFamily="49" charset="-122"/>
                <a:cs typeface="Consolas" pitchFamily="49" charset="0"/>
              </a:rPr>
              <a:t>表示当前构造第几条边</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初值为</a:t>
            </a:r>
            <a:r>
              <a:rPr lang="en-US" altLang="zh-CN" sz="1800" dirty="0">
                <a:solidFill>
                  <a:srgbClr val="00B0F0"/>
                </a:solidFill>
                <a:latin typeface="Consolas" pitchFamily="49" charset="0"/>
                <a:ea typeface="仿宋" pitchFamily="49" charset="-122"/>
                <a:cs typeface="Consolas" pitchFamily="49" charset="0"/>
              </a:rPr>
              <a:t>1</a:t>
            </a:r>
            <a:endParaRPr lang="zh-CN" altLang="zh-CN" sz="1800" dirty="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int j=0;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取</a:t>
            </a:r>
            <a:r>
              <a:rPr lang="en-US" altLang="zh-CN" sz="1800" dirty="0">
                <a:solidFill>
                  <a:srgbClr val="00B0F0"/>
                </a:solidFill>
                <a:latin typeface="Consolas" pitchFamily="49" charset="0"/>
                <a:ea typeface="仿宋" pitchFamily="49" charset="-122"/>
                <a:cs typeface="Consolas" pitchFamily="49" charset="0"/>
              </a:rPr>
              <a:t>E</a:t>
            </a:r>
            <a:r>
              <a:rPr lang="zh-CN" altLang="zh-CN" sz="1800" dirty="0">
                <a:solidFill>
                  <a:srgbClr val="00B0F0"/>
                </a:solidFill>
                <a:latin typeface="Consolas" pitchFamily="49" charset="0"/>
                <a:ea typeface="仿宋" pitchFamily="49" charset="-122"/>
                <a:cs typeface="Consolas" pitchFamily="49" charset="0"/>
              </a:rPr>
              <a:t>中边的下标</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初值为</a:t>
            </a:r>
            <a:r>
              <a:rPr lang="en-US" altLang="zh-CN" sz="1800" dirty="0">
                <a:solidFill>
                  <a:srgbClr val="00B0F0"/>
                </a:solidFill>
                <a:latin typeface="Consolas" pitchFamily="49" charset="0"/>
                <a:ea typeface="仿宋" pitchFamily="49" charset="-122"/>
                <a:cs typeface="Consolas" pitchFamily="49" charset="0"/>
              </a:rPr>
              <a:t>0</a:t>
            </a:r>
            <a:endParaRPr lang="zh-CN" altLang="zh-CN" sz="1800" dirty="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while (</a:t>
            </a:r>
            <a:r>
              <a:rPr lang="en-US" altLang="zh-CN" sz="1800" dirty="0" err="1">
                <a:solidFill>
                  <a:srgbClr val="FF00FF"/>
                </a:solidFill>
                <a:latin typeface="Consolas" pitchFamily="49" charset="0"/>
                <a:ea typeface="仿宋" pitchFamily="49" charset="-122"/>
                <a:cs typeface="Consolas" pitchFamily="49" charset="0"/>
              </a:rPr>
              <a:t>cnt</a:t>
            </a:r>
            <a:r>
              <a:rPr lang="en-US" altLang="zh-CN" sz="1800" dirty="0">
                <a:solidFill>
                  <a:srgbClr val="FF00FF"/>
                </a:solidFill>
                <a:latin typeface="Consolas" pitchFamily="49" charset="0"/>
                <a:ea typeface="仿宋" pitchFamily="49" charset="-122"/>
                <a:cs typeface="Consolas" pitchFamily="49" charset="0"/>
              </a:rPr>
              <a:t>&lt;</a:t>
            </a:r>
            <a:r>
              <a:rPr lang="en-US" altLang="zh-CN" sz="1800" dirty="0" err="1">
                <a:solidFill>
                  <a:srgbClr val="FF00FF"/>
                </a:solidFill>
                <a:latin typeface="Consolas" pitchFamily="49" charset="0"/>
                <a:ea typeface="仿宋" pitchFamily="49" charset="-122"/>
                <a:cs typeface="Consolas" pitchFamily="49" charset="0"/>
              </a:rPr>
              <a:t>g.n</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生成的边数小于</a:t>
            </a:r>
            <a:r>
              <a:rPr lang="en-US" altLang="zh-CN" sz="1800" dirty="0">
                <a:solidFill>
                  <a:srgbClr val="00B0F0"/>
                </a:solidFill>
                <a:latin typeface="Consolas" pitchFamily="49" charset="0"/>
                <a:ea typeface="仿宋" pitchFamily="49" charset="-122"/>
                <a:cs typeface="Consolas" pitchFamily="49" charset="0"/>
              </a:rPr>
              <a:t>n</a:t>
            </a:r>
            <a:r>
              <a:rPr lang="zh-CN" altLang="zh-CN" sz="1800" dirty="0">
                <a:solidFill>
                  <a:srgbClr val="00B0F0"/>
                </a:solidFill>
                <a:latin typeface="Consolas" pitchFamily="49" charset="0"/>
                <a:ea typeface="仿宋" pitchFamily="49" charset="-122"/>
                <a:cs typeface="Consolas" pitchFamily="49" charset="0"/>
              </a:rPr>
              <a:t>时循环</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  int u1=E[j].u; int v1=E[j].v;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取一条边的头尾顶点</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int sn1=</a:t>
            </a:r>
            <a:r>
              <a:rPr lang="en-US" altLang="zh-CN" sz="1800" dirty="0" err="1">
                <a:solidFill>
                  <a:srgbClr val="0000FF"/>
                </a:solidFill>
                <a:latin typeface="Consolas" pitchFamily="49" charset="0"/>
                <a:ea typeface="仿宋" pitchFamily="49" charset="-122"/>
                <a:cs typeface="Consolas" pitchFamily="49" charset="0"/>
              </a:rPr>
              <a:t>vset</a:t>
            </a:r>
            <a:r>
              <a:rPr lang="en-US" altLang="zh-CN" sz="1800" dirty="0">
                <a:solidFill>
                  <a:srgbClr val="0000FF"/>
                </a:solidFill>
                <a:latin typeface="Consolas" pitchFamily="49" charset="0"/>
                <a:ea typeface="仿宋" pitchFamily="49" charset="-122"/>
                <a:cs typeface="Consolas" pitchFamily="49" charset="0"/>
              </a:rPr>
              <a:t>[u1];</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int sn2=</a:t>
            </a:r>
            <a:r>
              <a:rPr lang="en-US" altLang="zh-CN" sz="1800" dirty="0" err="1">
                <a:solidFill>
                  <a:srgbClr val="0000FF"/>
                </a:solidFill>
                <a:latin typeface="Consolas" pitchFamily="49" charset="0"/>
                <a:ea typeface="仿宋" pitchFamily="49" charset="-122"/>
                <a:cs typeface="Consolas" pitchFamily="49" charset="0"/>
              </a:rPr>
              <a:t>vset</a:t>
            </a:r>
            <a:r>
              <a:rPr lang="en-US" altLang="zh-CN" sz="1800" dirty="0">
                <a:solidFill>
                  <a:srgbClr val="0000FF"/>
                </a:solidFill>
                <a:latin typeface="Consolas" pitchFamily="49" charset="0"/>
                <a:ea typeface="仿宋" pitchFamily="49" charset="-122"/>
                <a:cs typeface="Consolas" pitchFamily="49" charset="0"/>
              </a:rPr>
              <a:t>[v1];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分别得到两个顶点所属连通分量编号</a:t>
            </a:r>
          </a:p>
          <a:p>
            <a:pPr algn="l">
              <a:lnSpc>
                <a:spcPct val="2000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a:solidFill>
                  <a:srgbClr val="FF00FF"/>
                </a:solidFill>
                <a:latin typeface="Consolas" pitchFamily="49" charset="0"/>
                <a:ea typeface="仿宋" pitchFamily="49" charset="-122"/>
                <a:cs typeface="Consolas" pitchFamily="49" charset="0"/>
              </a:rPr>
              <a:t>sn1!=sn2</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两顶点属于不同连通分量</a:t>
            </a:r>
            <a:r>
              <a:rPr lang="zh-CN" altLang="en-US" sz="1800" dirty="0">
                <a:solidFill>
                  <a:srgbClr val="00B0F0"/>
                </a:solidFill>
                <a:latin typeface="Consolas" pitchFamily="49" charset="0"/>
                <a:ea typeface="仿宋" pitchFamily="49" charset="-122"/>
                <a:cs typeface="Consolas" pitchFamily="49" charset="0"/>
                <a:sym typeface="Wingdings"/>
              </a:rPr>
              <a:t></a:t>
            </a:r>
            <a:r>
              <a:rPr lang="zh-CN" altLang="zh-CN" sz="1800" dirty="0">
                <a:solidFill>
                  <a:srgbClr val="00B0F0"/>
                </a:solidFill>
                <a:latin typeface="Consolas" pitchFamily="49" charset="0"/>
                <a:ea typeface="仿宋" pitchFamily="49" charset="-122"/>
                <a:cs typeface="Consolas" pitchFamily="49" charset="0"/>
              </a:rPr>
              <a:t>添加</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System.out.print</a:t>
            </a:r>
            <a:r>
              <a:rPr lang="en-US" altLang="zh-CN" sz="1800" dirty="0">
                <a:solidFill>
                  <a:srgbClr val="0000FF"/>
                </a:solidFill>
                <a:latin typeface="Consolas" pitchFamily="49" charset="0"/>
                <a:ea typeface="仿宋" pitchFamily="49" charset="-122"/>
                <a:cs typeface="Consolas" pitchFamily="49" charset="0"/>
              </a:rPr>
              <a:t>("("+u1+","+v1+"):"+E[j].w+"  ");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输出边</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cnt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生成边数增</a:t>
            </a:r>
            <a:r>
              <a:rPr lang="en-US" altLang="zh-CN" sz="1800" dirty="0">
                <a:solidFill>
                  <a:srgbClr val="00B0F0"/>
                </a:solidFill>
                <a:latin typeface="Consolas" pitchFamily="49" charset="0"/>
                <a:ea typeface="仿宋" pitchFamily="49" charset="-122"/>
                <a:cs typeface="Consolas" pitchFamily="49" charset="0"/>
              </a:rPr>
              <a:t>1</a:t>
            </a:r>
            <a:endParaRPr lang="zh-CN" altLang="zh-CN" sz="1800" dirty="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for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=0;i&lt;</a:t>
            </a:r>
            <a:r>
              <a:rPr lang="en-US" altLang="zh-CN" sz="1800" dirty="0" err="1">
                <a:solidFill>
                  <a:srgbClr val="0000FF"/>
                </a:solidFill>
                <a:latin typeface="Consolas" pitchFamily="49" charset="0"/>
                <a:ea typeface="仿宋" pitchFamily="49" charset="-122"/>
                <a:cs typeface="Consolas" pitchFamily="49" charset="0"/>
              </a:rPr>
              <a:t>g.n;i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两个连通分量统一编号</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vset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]==sn2)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将</a:t>
            </a:r>
            <a:r>
              <a:rPr lang="en-US" altLang="zh-CN" sz="1800" dirty="0">
                <a:solidFill>
                  <a:srgbClr val="00B0F0"/>
                </a:solidFill>
                <a:latin typeface="Consolas" pitchFamily="49" charset="0"/>
                <a:ea typeface="仿宋" pitchFamily="49" charset="-122"/>
                <a:cs typeface="Consolas" pitchFamily="49" charset="0"/>
              </a:rPr>
              <a:t>sn2</a:t>
            </a:r>
            <a:r>
              <a:rPr lang="zh-CN" altLang="zh-CN" sz="1800" dirty="0">
                <a:solidFill>
                  <a:srgbClr val="00B0F0"/>
                </a:solidFill>
                <a:latin typeface="Consolas" pitchFamily="49" charset="0"/>
                <a:ea typeface="仿宋" pitchFamily="49" charset="-122"/>
                <a:cs typeface="Consolas" pitchFamily="49" charset="0"/>
              </a:rPr>
              <a:t>的连通分量中顶点改为</a:t>
            </a:r>
            <a:r>
              <a:rPr lang="en-US" altLang="zh-CN" sz="1800" dirty="0">
                <a:solidFill>
                  <a:srgbClr val="00B0F0"/>
                </a:solidFill>
                <a:latin typeface="Consolas" pitchFamily="49" charset="0"/>
                <a:ea typeface="仿宋" pitchFamily="49" charset="-122"/>
                <a:cs typeface="Consolas" pitchFamily="49" charset="0"/>
              </a:rPr>
              <a:t>sn1</a:t>
            </a:r>
            <a:endParaRPr lang="zh-CN" altLang="zh-CN" sz="1800" dirty="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FF00FF"/>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vset</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]=sn1;</a:t>
            </a:r>
            <a:endParaRPr lang="zh-CN" altLang="zh-CN" sz="1800" dirty="0">
              <a:solidFill>
                <a:srgbClr val="FF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继续取</a:t>
            </a:r>
            <a:r>
              <a:rPr lang="en-US" altLang="zh-CN" sz="1800" dirty="0">
                <a:solidFill>
                  <a:srgbClr val="00B0F0"/>
                </a:solidFill>
                <a:latin typeface="Consolas" pitchFamily="49" charset="0"/>
                <a:ea typeface="仿宋" pitchFamily="49" charset="-122"/>
                <a:cs typeface="Consolas" pitchFamily="49" charset="0"/>
              </a:rPr>
              <a:t>E</a:t>
            </a:r>
            <a:r>
              <a:rPr lang="zh-CN" altLang="zh-CN" sz="1800" dirty="0">
                <a:solidFill>
                  <a:srgbClr val="00B0F0"/>
                </a:solidFill>
                <a:latin typeface="Consolas" pitchFamily="49" charset="0"/>
                <a:ea typeface="仿宋" pitchFamily="49" charset="-122"/>
                <a:cs typeface="Consolas" pitchFamily="49" charset="0"/>
              </a:rPr>
              <a:t>的下一条边</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arrow"/>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itchFamily="49" charset="0"/>
            <a:ea typeface="仿宋" pitchFamily="49" charset="-122"/>
            <a:cs typeface="Consolas" pitchFamily="49" charset="0"/>
          </a:defRPr>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7620</TotalTime>
  <Words>12329</Words>
  <Application>Microsoft Office PowerPoint</Application>
  <PresentationFormat>全屏显示(4:3)</PresentationFormat>
  <Paragraphs>1723</Paragraphs>
  <Slides>98</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0</vt:i4>
      </vt:variant>
      <vt:variant>
        <vt:lpstr>幻灯片标题</vt:lpstr>
      </vt:variant>
      <vt:variant>
        <vt:i4>98</vt:i4>
      </vt:variant>
    </vt:vector>
  </HeadingPairs>
  <TitlesOfParts>
    <vt:vector size="109" baseType="lpstr">
      <vt:lpstr>돋움체</vt:lpstr>
      <vt:lpstr>方正启体简体</vt:lpstr>
      <vt:lpstr>仿宋</vt:lpstr>
      <vt:lpstr>华文中宋</vt:lpstr>
      <vt:lpstr>宋体</vt:lpstr>
      <vt:lpstr>微软雅黑</vt:lpstr>
      <vt:lpstr>Arial</vt:lpstr>
      <vt:lpstr>Calibri</vt:lpstr>
      <vt:lpstr>Consolas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xzz</cp:lastModifiedBy>
  <cp:revision>2935</cp:revision>
  <dcterms:created xsi:type="dcterms:W3CDTF">2004-03-31T23:50:14Z</dcterms:created>
  <dcterms:modified xsi:type="dcterms:W3CDTF">2023-12-20T03:52:43Z</dcterms:modified>
</cp:coreProperties>
</file>