
<file path=[Content_Types].xml><?xml version="1.0" encoding="utf-8"?>
<Types xmlns="http://schemas.openxmlformats.org/package/2006/content-types">
  <Default Extension="bin" ContentType="application/vnd.openxmlformats-officedocument.oleObject"/>
  <Default Extension="gif" ContentType="image/gif"/>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05"/>
  </p:notesMasterIdLst>
  <p:handoutMasterIdLst>
    <p:handoutMasterId r:id="rId106"/>
  </p:handoutMasterIdLst>
  <p:sldIdLst>
    <p:sldId id="857" r:id="rId2"/>
    <p:sldId id="670" r:id="rId3"/>
    <p:sldId id="546" r:id="rId4"/>
    <p:sldId id="796" r:id="rId5"/>
    <p:sldId id="798" r:id="rId6"/>
    <p:sldId id="799" r:id="rId7"/>
    <p:sldId id="654" r:id="rId8"/>
    <p:sldId id="804" r:id="rId9"/>
    <p:sldId id="714" r:id="rId10"/>
    <p:sldId id="836" r:id="rId11"/>
    <p:sldId id="802" r:id="rId12"/>
    <p:sldId id="837" r:id="rId13"/>
    <p:sldId id="803" r:id="rId14"/>
    <p:sldId id="806" r:id="rId15"/>
    <p:sldId id="807" r:id="rId16"/>
    <p:sldId id="808" r:id="rId17"/>
    <p:sldId id="839" r:id="rId18"/>
    <p:sldId id="841" r:id="rId19"/>
    <p:sldId id="809" r:id="rId20"/>
    <p:sldId id="810" r:id="rId21"/>
    <p:sldId id="845" r:id="rId22"/>
    <p:sldId id="844" r:id="rId23"/>
    <p:sldId id="846" r:id="rId24"/>
    <p:sldId id="811" r:id="rId25"/>
    <p:sldId id="812" r:id="rId26"/>
    <p:sldId id="813" r:id="rId27"/>
    <p:sldId id="814" r:id="rId28"/>
    <p:sldId id="815" r:id="rId29"/>
    <p:sldId id="827" r:id="rId30"/>
    <p:sldId id="828" r:id="rId31"/>
    <p:sldId id="829" r:id="rId32"/>
    <p:sldId id="850" r:id="rId33"/>
    <p:sldId id="852" r:id="rId34"/>
    <p:sldId id="853" r:id="rId35"/>
    <p:sldId id="830" r:id="rId36"/>
    <p:sldId id="854" r:id="rId37"/>
    <p:sldId id="855" r:id="rId38"/>
    <p:sldId id="832" r:id="rId39"/>
    <p:sldId id="856" r:id="rId40"/>
    <p:sldId id="858" r:id="rId41"/>
    <p:sldId id="859" r:id="rId42"/>
    <p:sldId id="801" r:id="rId43"/>
    <p:sldId id="860" r:id="rId44"/>
    <p:sldId id="862" r:id="rId45"/>
    <p:sldId id="863" r:id="rId46"/>
    <p:sldId id="864" r:id="rId47"/>
    <p:sldId id="907" r:id="rId48"/>
    <p:sldId id="908" r:id="rId49"/>
    <p:sldId id="910" r:id="rId50"/>
    <p:sldId id="911" r:id="rId51"/>
    <p:sldId id="912" r:id="rId52"/>
    <p:sldId id="913" r:id="rId53"/>
    <p:sldId id="865" r:id="rId54"/>
    <p:sldId id="866" r:id="rId55"/>
    <p:sldId id="867" r:id="rId56"/>
    <p:sldId id="868" r:id="rId57"/>
    <p:sldId id="869" r:id="rId58"/>
    <p:sldId id="870" r:id="rId59"/>
    <p:sldId id="873" r:id="rId60"/>
    <p:sldId id="874" r:id="rId61"/>
    <p:sldId id="875" r:id="rId62"/>
    <p:sldId id="876" r:id="rId63"/>
    <p:sldId id="878" r:id="rId64"/>
    <p:sldId id="877" r:id="rId65"/>
    <p:sldId id="898" r:id="rId66"/>
    <p:sldId id="900" r:id="rId67"/>
    <p:sldId id="899" r:id="rId68"/>
    <p:sldId id="938" r:id="rId69"/>
    <p:sldId id="939" r:id="rId70"/>
    <p:sldId id="942" r:id="rId71"/>
    <p:sldId id="940" r:id="rId72"/>
    <p:sldId id="943" r:id="rId73"/>
    <p:sldId id="941" r:id="rId74"/>
    <p:sldId id="914" r:id="rId75"/>
    <p:sldId id="916" r:id="rId76"/>
    <p:sldId id="917" r:id="rId77"/>
    <p:sldId id="918" r:id="rId78"/>
    <p:sldId id="919" r:id="rId79"/>
    <p:sldId id="920" r:id="rId80"/>
    <p:sldId id="879" r:id="rId81"/>
    <p:sldId id="880" r:id="rId82"/>
    <p:sldId id="944" r:id="rId83"/>
    <p:sldId id="945" r:id="rId84"/>
    <p:sldId id="921" r:id="rId85"/>
    <p:sldId id="922" r:id="rId86"/>
    <p:sldId id="885" r:id="rId87"/>
    <p:sldId id="886" r:id="rId88"/>
    <p:sldId id="923" r:id="rId89"/>
    <p:sldId id="889" r:id="rId90"/>
    <p:sldId id="924" r:id="rId91"/>
    <p:sldId id="926" r:id="rId92"/>
    <p:sldId id="929" r:id="rId93"/>
    <p:sldId id="897" r:id="rId94"/>
    <p:sldId id="930" r:id="rId95"/>
    <p:sldId id="931" r:id="rId96"/>
    <p:sldId id="932" r:id="rId97"/>
    <p:sldId id="902" r:id="rId98"/>
    <p:sldId id="903" r:id="rId99"/>
    <p:sldId id="904" r:id="rId100"/>
    <p:sldId id="934" r:id="rId101"/>
    <p:sldId id="935" r:id="rId102"/>
    <p:sldId id="936" r:id="rId103"/>
    <p:sldId id="937" r:id="rId104"/>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FF"/>
    <a:srgbClr val="0000FF"/>
    <a:srgbClr val="FF3399"/>
    <a:srgbClr val="006600"/>
    <a:srgbClr val="00CC00"/>
    <a:srgbClr val="33CC33"/>
    <a:srgbClr val="009900"/>
    <a:srgbClr val="0099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5" d="100"/>
          <a:sy n="65" d="100"/>
        </p:scale>
        <p:origin x="131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/64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/64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20" name="页脚占位符 19"/>
          <p:cNvSpPr>
            <a:spLocks noGrp="1"/>
          </p:cNvSpPr>
          <p:nvPr>
            <p:ph type="ftr" sz="quarter" idx="11"/>
          </p:nvPr>
        </p:nvSpPr>
        <p:spPr/>
        <p:txBody>
          <a:bodyPr/>
          <a:lstStyle/>
          <a:p>
            <a:pPr>
              <a:defRPr/>
            </a:pPr>
            <a:endParaRPr lang="en-US" altLang="zh-CN"/>
          </a:p>
        </p:txBody>
      </p:sp>
      <p:sp>
        <p:nvSpPr>
          <p:cNvPr id="10" name="灯片编号占位符 9"/>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extLst/>
          </a:lstStyle>
          <a:p>
            <a:pPr>
              <a:defRPr/>
            </a:pPr>
            <a:fld id="{7AF016A1-9F15-429F-9EFD-84004B73C732}" type="slidenum">
              <a:rPr lang="en-US" altLang="zh-CN" smtClean="0"/>
              <a:pPr>
                <a:defRPr/>
              </a:pPr>
              <a:t>‹#›</a:t>
            </a:fld>
            <a:r>
              <a:rPr lang="en-US" altLang="zh-CN"/>
              <a:t>/62</a:t>
            </a:r>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87790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f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0000"/>
            <a:lum/>
          </a:blip>
          <a:srcRect/>
          <a:stretch>
            <a:fillRect l="-2000" r="-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BA6D37A2-FC4F-4EA9-AC39-F45C134934B4}"/>
              </a:ext>
            </a:extLst>
          </p:cNvPr>
          <p:cNvSpPr txBox="1"/>
          <p:nvPr/>
        </p:nvSpPr>
        <p:spPr>
          <a:xfrm>
            <a:off x="4139952" y="2348880"/>
            <a:ext cx="4363418" cy="1095273"/>
          </a:xfrm>
          <a:prstGeom prst="rect">
            <a:avLst/>
          </a:prstGeom>
          <a:no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9</a:t>
            </a:r>
            <a:r>
              <a:rPr lang="zh-CN" altLang="zh-CN"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查找</a:t>
            </a:r>
          </a:p>
        </p:txBody>
      </p:sp>
      <p:pic>
        <p:nvPicPr>
          <p:cNvPr id="4" name="Picture 4" descr="C:\Users\Admin\AppData\Roaming\Tencent\Users\5139386\QQ\WinTemp\RichOle\26QH$T1JU%OW139@}[O}W`2.png">
            <a:extLst>
              <a:ext uri="{FF2B5EF4-FFF2-40B4-BE49-F238E27FC236}">
                <a16:creationId xmlns:a16="http://schemas.microsoft.com/office/drawing/2014/main" id="{20660A9C-57AE-4BDE-9F67-4B54398757B7}"/>
              </a:ext>
            </a:extLst>
          </p:cNvPr>
          <p:cNvPicPr>
            <a:picLocks noChangeAspect="1" noChangeArrowheads="1"/>
          </p:cNvPicPr>
          <p:nvPr/>
        </p:nvPicPr>
        <p:blipFill>
          <a:blip r:embed="rId3" cstate="print"/>
          <a:srcRect/>
          <a:stretch>
            <a:fillRect/>
          </a:stretch>
        </p:blipFill>
        <p:spPr bwMode="auto">
          <a:xfrm>
            <a:off x="3819258" y="0"/>
            <a:ext cx="5324742" cy="600740"/>
          </a:xfrm>
          <a:prstGeom prst="rect">
            <a:avLst/>
          </a:prstGeom>
          <a:noFill/>
        </p:spPr>
      </p:pic>
    </p:spTree>
    <p:extLst>
      <p:ext uri="{BB962C8B-B14F-4D97-AF65-F5344CB8AC3E}">
        <p14:creationId xmlns:p14="http://schemas.microsoft.com/office/powerpoint/2010/main" val="678397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4248" y="846698"/>
            <a:ext cx="8353306" cy="385114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SeqSearch2</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顺序查找算法</a:t>
            </a:r>
            <a:r>
              <a:rPr lang="en-US" altLang="zh-CN" sz="1800" dirty="0">
                <a:solidFill>
                  <a:srgbClr val="339933"/>
                </a:solidFill>
                <a:latin typeface="Consolas" pitchFamily="49" charset="0"/>
                <a:ea typeface="仿宋" pitchFamily="49" charset="-122"/>
                <a:cs typeface="Consolas" pitchFamily="49" charset="0"/>
              </a:rPr>
              <a:t>2</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R[n]=new </a:t>
            </a:r>
            <a:r>
              <a:rPr lang="en-US" altLang="zh-CN" sz="1800" dirty="0" err="1">
                <a:solidFill>
                  <a:srgbClr val="FF00FF"/>
                </a:solidFill>
                <a:latin typeface="Consolas" pitchFamily="49" charset="0"/>
                <a:ea typeface="仿宋" pitchFamily="49" charset="-122"/>
                <a:cs typeface="Consolas" pitchFamily="49" charset="0"/>
              </a:rPr>
              <a:t>RecType</a:t>
            </a:r>
            <a:r>
              <a:rPr lang="en-US" altLang="zh-CN" sz="1800" dirty="0">
                <a:solidFill>
                  <a:srgbClr val="FF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en-US" sz="1800" dirty="0">
                <a:solidFill>
                  <a:srgbClr val="339933"/>
                </a:solidFill>
                <a:latin typeface="Consolas" pitchFamily="49" charset="0"/>
                <a:ea typeface="仿宋" pitchFamily="49" charset="-122"/>
                <a:cs typeface="Consolas" pitchFamily="49" charset="0"/>
              </a:rPr>
              <a:t>最后一个元素后位置</a:t>
            </a:r>
            <a:r>
              <a:rPr lang="zh-CN" altLang="zh-CN" sz="1800" dirty="0">
                <a:solidFill>
                  <a:srgbClr val="339933"/>
                </a:solidFill>
                <a:latin typeface="Consolas" pitchFamily="49" charset="0"/>
                <a:ea typeface="仿宋" pitchFamily="49" charset="-122"/>
                <a:cs typeface="Consolas" pitchFamily="49" charset="0"/>
              </a:rPr>
              <a:t>添加哨兵</a:t>
            </a:r>
            <a:r>
              <a:rPr lang="zh-CN" altLang="en-US" sz="1800" dirty="0">
                <a:solidFill>
                  <a:srgbClr val="339933"/>
                </a:solidFill>
                <a:latin typeface="Consolas" pitchFamily="49" charset="0"/>
                <a:ea typeface="仿宋" pitchFamily="49" charset="-122"/>
                <a:cs typeface="Consolas" pitchFamily="49" charset="0"/>
              </a:rPr>
              <a:t>，设为</a:t>
            </a:r>
            <a:r>
              <a:rPr lang="en-US" altLang="zh-CN" sz="1800" dirty="0">
                <a:solidFill>
                  <a:srgbClr val="339933"/>
                </a:solidFill>
                <a:latin typeface="Consolas" pitchFamily="49" charset="0"/>
                <a:ea typeface="仿宋" pitchFamily="49" charset="-122"/>
                <a:cs typeface="Consolas" pitchFamily="49" charset="0"/>
              </a:rPr>
              <a:t>k</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FF00FF"/>
                </a:solidFill>
                <a:latin typeface="Consolas" pitchFamily="49" charset="0"/>
                <a:ea typeface="仿宋" pitchFamily="49" charset="-122"/>
                <a:cs typeface="Consolas" pitchFamily="49" charset="0"/>
              </a:rPr>
              <a:t>   while (R[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].key!=k)</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从表头往后找</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 </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339933"/>
                </a:solidFill>
                <a:latin typeface="Consolas" pitchFamily="49" charset="0"/>
                <a:ea typeface="仿宋" pitchFamily="49" charset="-122"/>
                <a:cs typeface="Consolas" pitchFamily="49" charset="0"/>
              </a:rPr>
              <a:t>        //</a:t>
            </a:r>
            <a:r>
              <a:rPr lang="zh-CN" altLang="zh-CN" sz="1800" dirty="0">
                <a:solidFill>
                  <a:srgbClr val="339933"/>
                </a:solidFill>
                <a:latin typeface="Consolas" pitchFamily="49" charset="0"/>
                <a:ea typeface="仿宋" pitchFamily="49" charset="-122"/>
                <a:cs typeface="Consolas" pitchFamily="49" charset="0"/>
              </a:rPr>
              <a:t>未找到返回</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找到后返回其序号</a:t>
            </a:r>
            <a:r>
              <a:rPr lang="en-US" altLang="zh-CN" sz="1800" dirty="0" err="1">
                <a:solidFill>
                  <a:srgbClr val="339933"/>
                </a:solidFill>
                <a:latin typeface="Consolas" pitchFamily="49" charset="0"/>
                <a:ea typeface="仿宋" pitchFamily="49" charset="-122"/>
                <a:cs typeface="Consolas" pitchFamily="49" charset="0"/>
              </a:rPr>
              <a:t>i</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11560" y="188640"/>
            <a:ext cx="2857520" cy="451406"/>
          </a:xfrm>
          <a:prstGeom prst="rect">
            <a:avLst/>
          </a:prstGeom>
          <a:noFill/>
        </p:spPr>
        <p:txBody>
          <a:bodyPr wrap="square" rtlCol="0">
            <a:spAutoFit/>
          </a:bodyPr>
          <a:lstStyle/>
          <a:p>
            <a:pPr algn="l">
              <a:lnSpc>
                <a:spcPts val="2800"/>
              </a:lnSpc>
              <a:spcBef>
                <a:spcPts val="0"/>
              </a:spcBef>
            </a:pPr>
            <a:r>
              <a:rPr lang="zh-CN" altLang="zh-CN"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设置一个哨兵</a:t>
            </a:r>
            <a:endParaRPr lang="zh-CN" altLang="en-US"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grpSp>
        <p:nvGrpSpPr>
          <p:cNvPr id="11" name="组合 10"/>
          <p:cNvGrpSpPr/>
          <p:nvPr/>
        </p:nvGrpSpPr>
        <p:grpSpPr>
          <a:xfrm>
            <a:off x="428596" y="4653136"/>
            <a:ext cx="8518958" cy="1750699"/>
            <a:chOff x="428596" y="4143380"/>
            <a:chExt cx="8518958" cy="1750699"/>
          </a:xfrm>
        </p:grpSpPr>
        <p:sp>
          <p:nvSpPr>
            <p:cNvPr id="6" name="TextBox 5"/>
            <p:cNvSpPr txBox="1"/>
            <p:nvPr/>
          </p:nvSpPr>
          <p:spPr>
            <a:xfrm>
              <a:off x="1279210" y="4470741"/>
              <a:ext cx="7668344" cy="1423338"/>
            </a:xfrm>
            <a:prstGeom prst="rect">
              <a:avLst/>
            </a:prstGeom>
            <a:noFill/>
          </p:spPr>
          <p:txBody>
            <a:bodyPr wrap="square" rtlCol="0">
              <a:spAutoFit/>
            </a:bodyPr>
            <a:lstStyle/>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由于查找算法主要考虑关键字之间的比较，两个算法的效率差不多。</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算法</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：需要做</a:t>
              </a:r>
              <a:r>
                <a:rPr lang="en-US" altLang="zh-CN" sz="2000"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的越界判断，查找失败需要</a:t>
              </a:r>
              <a:r>
                <a:rPr lang="en-US" altLang="zh-CN" sz="2000"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次比较；</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算法</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：不需要做</a:t>
              </a:r>
              <a:r>
                <a:rPr lang="en-US" altLang="zh-CN" sz="2000"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的越界判断，查找失败需要做</a:t>
              </a:r>
              <a:r>
                <a:rPr lang="en-US" altLang="zh-CN" sz="2000" dirty="0">
                  <a:solidFill>
                    <a:srgbClr val="0000FF"/>
                  </a:solidFill>
                  <a:latin typeface="Consolas" pitchFamily="49" charset="0"/>
                  <a:ea typeface="仿宋" pitchFamily="49" charset="-122"/>
                  <a:cs typeface="Consolas" pitchFamily="49" charset="0"/>
                </a:rPr>
                <a:t>n+1</a:t>
              </a:r>
              <a:r>
                <a:rPr lang="zh-CN" altLang="en-US" sz="2000" dirty="0">
                  <a:solidFill>
                    <a:srgbClr val="0000FF"/>
                  </a:solidFill>
                  <a:latin typeface="Consolas" pitchFamily="49" charset="0"/>
                  <a:ea typeface="仿宋" pitchFamily="49" charset="-122"/>
                  <a:cs typeface="Consolas" pitchFamily="49" charset="0"/>
                </a:rPr>
                <a:t>次比较。</a:t>
              </a:r>
            </a:p>
          </p:txBody>
        </p:sp>
        <p:grpSp>
          <p:nvGrpSpPr>
            <p:cNvPr id="7" name="组合 6"/>
            <p:cNvGrpSpPr/>
            <p:nvPr/>
          </p:nvGrpSpPr>
          <p:grpSpPr>
            <a:xfrm>
              <a:off x="428596" y="4143380"/>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88640"/>
            <a:ext cx="442915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采用拉链法建立的哈希表的查找</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0" y="716760"/>
            <a:ext cx="8892480"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假设哈希表元素类型为</a:t>
            </a:r>
            <a:r>
              <a:rPr lang="en-US" altLang="zh-CN" sz="2200" dirty="0" err="1">
                <a:solidFill>
                  <a:srgbClr val="0000FF"/>
                </a:solidFill>
                <a:latin typeface="Consolas" pitchFamily="49" charset="0"/>
                <a:ea typeface="仿宋" pitchFamily="49" charset="-122"/>
                <a:cs typeface="Consolas" pitchFamily="49" charset="0"/>
              </a:rPr>
              <a:t>HNode</a:t>
            </a:r>
            <a:r>
              <a:rPr lang="zh-CN" altLang="zh-CN" sz="2200" dirty="0">
                <a:solidFill>
                  <a:srgbClr val="0000FF"/>
                </a:solidFill>
                <a:latin typeface="Consolas" pitchFamily="49" charset="0"/>
                <a:ea typeface="仿宋" pitchFamily="49" charset="-122"/>
                <a:cs typeface="Consolas" pitchFamily="49" charset="0"/>
              </a:rPr>
              <a:t>的哈希表，单链表结点类型为</a:t>
            </a:r>
            <a:r>
              <a:rPr lang="en-US" altLang="zh-CN" sz="2200" dirty="0" err="1">
                <a:solidFill>
                  <a:srgbClr val="0000FF"/>
                </a:solidFill>
                <a:latin typeface="Consolas" pitchFamily="49" charset="0"/>
                <a:ea typeface="仿宋" pitchFamily="49" charset="-122"/>
                <a:cs typeface="Consolas" pitchFamily="49" charset="0"/>
              </a:rPr>
              <a:t>SNode</a:t>
            </a:r>
            <a:r>
              <a:rPr lang="zh-CN" altLang="zh-CN" sz="2200" dirty="0">
                <a:solidFill>
                  <a:srgbClr val="0000FF"/>
                </a:solidFill>
                <a:latin typeface="Consolas" pitchFamily="49" charset="0"/>
                <a:ea typeface="仿宋" pitchFamily="49" charset="-122"/>
                <a:cs typeface="Consolas" pitchFamily="49" charset="0"/>
              </a:rPr>
              <a:t>，哈希函数为</a:t>
            </a:r>
            <a:r>
              <a:rPr lang="en-US" altLang="zh-CN" sz="2200" i="1" dirty="0">
                <a:solidFill>
                  <a:srgbClr val="FF0000"/>
                </a:solidFill>
                <a:latin typeface="Consolas" pitchFamily="49" charset="0"/>
                <a:ea typeface="仿宋" pitchFamily="49" charset="-122"/>
                <a:cs typeface="Consolas" pitchFamily="49" charset="0"/>
              </a:rPr>
              <a:t>h</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k</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k</a:t>
            </a:r>
            <a:r>
              <a:rPr lang="en-US" altLang="zh-CN" sz="2200" dirty="0">
                <a:solidFill>
                  <a:srgbClr val="FF0000"/>
                </a:solidFill>
                <a:latin typeface="Consolas" pitchFamily="49" charset="0"/>
                <a:ea typeface="仿宋" pitchFamily="49" charset="-122"/>
                <a:cs typeface="Consolas" pitchFamily="49" charset="0"/>
              </a:rPr>
              <a:t> % </a:t>
            </a:r>
            <a:r>
              <a:rPr lang="en-US" altLang="zh-CN" sz="2200" i="1" dirty="0">
                <a:solidFill>
                  <a:srgbClr val="FF0000"/>
                </a:solidFill>
                <a:latin typeface="Consolas" pitchFamily="49" charset="0"/>
                <a:ea typeface="仿宋" pitchFamily="49" charset="-122"/>
                <a:cs typeface="Consolas" pitchFamily="49" charset="0"/>
              </a:rPr>
              <a:t>m</a:t>
            </a:r>
            <a:r>
              <a:rPr lang="zh-CN" altLang="zh-CN" sz="2200" dirty="0">
                <a:solidFill>
                  <a:srgbClr val="0000FF"/>
                </a:solidFill>
                <a:latin typeface="Consolas" pitchFamily="49" charset="0"/>
                <a:ea typeface="仿宋" pitchFamily="49" charset="-122"/>
                <a:cs typeface="Consolas" pitchFamily="49" charset="0"/>
              </a:rPr>
              <a:t>，采用拉链法解决冲突</a:t>
            </a:r>
            <a:r>
              <a:rPr lang="zh-CN" altLang="en-US" sz="22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395536" y="1916832"/>
            <a:ext cx="8609040" cy="40015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err="1">
                <a:solidFill>
                  <a:srgbClr val="0000FF"/>
                </a:solidFill>
                <a:latin typeface="Consolas" pitchFamily="49" charset="0"/>
                <a:ea typeface="仿宋" pitchFamily="49" charset="-122"/>
                <a:cs typeface="Consolas" pitchFamily="49" charset="0"/>
              </a:rPr>
              <a:t>SNode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SearchHT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m,int</a:t>
            </a:r>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在哈希表中查找关键字</a:t>
            </a:r>
            <a:r>
              <a:rPr lang="en-US" altLang="zh-CN" sz="1800" dirty="0">
                <a:solidFill>
                  <a:srgbClr val="339933"/>
                </a:solidFill>
                <a:latin typeface="Consolas" pitchFamily="49" charset="0"/>
                <a:ea typeface="仿宋" pitchFamily="49" charset="-122"/>
                <a:cs typeface="Consolas" pitchFamily="49" charset="0"/>
              </a:rPr>
              <a:t>k</a:t>
            </a:r>
            <a:endParaRPr lang="zh-CN" altLang="zh-CN" sz="1800" dirty="0">
              <a:solidFill>
                <a:srgbClr val="339933"/>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d;</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d=k % m;</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p=ha[d].next;			</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指向</a:t>
            </a:r>
            <a:r>
              <a:rPr lang="en-US" altLang="zh-CN" sz="1800" dirty="0">
                <a:solidFill>
                  <a:srgbClr val="339933"/>
                </a:solidFill>
                <a:latin typeface="Consolas" pitchFamily="49" charset="0"/>
                <a:ea typeface="仿宋" pitchFamily="49" charset="-122"/>
                <a:cs typeface="Consolas" pitchFamily="49" charset="0"/>
              </a:rPr>
              <a:t>ha[d]</a:t>
            </a:r>
            <a:r>
              <a:rPr lang="zh-CN" altLang="zh-CN" sz="1800" dirty="0">
                <a:solidFill>
                  <a:srgbClr val="339933"/>
                </a:solidFill>
                <a:latin typeface="Consolas" pitchFamily="49" charset="0"/>
                <a:ea typeface="仿宋" pitchFamily="49" charset="-122"/>
                <a:cs typeface="Consolas" pitchFamily="49" charset="0"/>
              </a:rPr>
              <a:t>单链表的首结点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&amp;&amp; </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a:t>
            </a:r>
            <a:r>
              <a:rPr lang="en-US" altLang="zh-CN" sz="1800" dirty="0">
                <a:solidFill>
                  <a:srgbClr val="339933"/>
                </a:solidFill>
                <a:latin typeface="Consolas" pitchFamily="49" charset="0"/>
                <a:ea typeface="仿宋" pitchFamily="49" charset="-122"/>
                <a:cs typeface="Consolas" pitchFamily="49" charset="0"/>
              </a:rPr>
              <a:t>ha[d]</a:t>
            </a:r>
            <a:r>
              <a:rPr lang="zh-CN" altLang="zh-CN" sz="1800" dirty="0">
                <a:solidFill>
                  <a:srgbClr val="339933"/>
                </a:solidFill>
                <a:latin typeface="Consolas" pitchFamily="49" charset="0"/>
                <a:ea typeface="仿宋" pitchFamily="49" charset="-122"/>
                <a:cs typeface="Consolas" pitchFamily="49" charset="0"/>
              </a:rPr>
              <a:t>的单链表中查找</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查找失败返回</a:t>
            </a:r>
            <a:r>
              <a:rPr lang="en-US" altLang="zh-CN" sz="1800" dirty="0">
                <a:solidFill>
                  <a:srgbClr val="339933"/>
                </a:solidFill>
                <a:latin typeface="Consolas" pitchFamily="49" charset="0"/>
                <a:ea typeface="仿宋" pitchFamily="49" charset="-122"/>
                <a:cs typeface="Consolas" pitchFamily="49" charset="0"/>
              </a:rPr>
              <a:t>null</a:t>
            </a:r>
            <a:endParaRPr lang="zh-CN" altLang="zh-CN" sz="1800" dirty="0">
              <a:solidFill>
                <a:srgbClr val="339933"/>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查找成功返回对应的结点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p;</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57290" y="1000108"/>
            <a:ext cx="2928958" cy="5072098"/>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4" name="TextBox 3"/>
            <p:cNvSpPr txBox="1"/>
            <p:nvPr/>
          </p:nvSpPr>
          <p:spPr>
            <a:xfrm>
              <a:off x="4643438" y="1752588"/>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2</a:t>
              </a:r>
              <a:endParaRPr lang="zh-CN" altLang="en-US" sz="16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6" name="TextBox 5"/>
            <p:cNvSpPr txBox="1"/>
            <p:nvPr/>
          </p:nvSpPr>
          <p:spPr>
            <a:xfrm>
              <a:off x="4643438" y="2181216"/>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3</a:t>
              </a:r>
              <a:endParaRPr lang="zh-CN" altLang="en-US" sz="16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8" name="TextBox 7"/>
            <p:cNvSpPr txBox="1"/>
            <p:nvPr/>
          </p:nvSpPr>
          <p:spPr>
            <a:xfrm>
              <a:off x="4643438" y="882632"/>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0</a:t>
              </a:r>
              <a:endParaRPr lang="zh-CN" altLang="en-US" sz="16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0" name="TextBox 9"/>
            <p:cNvSpPr txBox="1"/>
            <p:nvPr/>
          </p:nvSpPr>
          <p:spPr>
            <a:xfrm>
              <a:off x="4643438" y="1311260"/>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a:t>
              </a:r>
              <a:endParaRPr lang="zh-CN" altLang="en-US" sz="16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2" name="TextBox 11"/>
            <p:cNvSpPr txBox="1"/>
            <p:nvPr/>
          </p:nvSpPr>
          <p:spPr>
            <a:xfrm>
              <a:off x="4643438" y="3479800"/>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6</a:t>
              </a:r>
              <a:endParaRPr lang="zh-CN" altLang="en-US" sz="16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4" name="TextBox 13"/>
            <p:cNvSpPr txBox="1"/>
            <p:nvPr/>
          </p:nvSpPr>
          <p:spPr>
            <a:xfrm>
              <a:off x="4643438" y="3908428"/>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7</a:t>
              </a:r>
              <a:endParaRPr lang="zh-CN" altLang="en-US" sz="16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6" name="TextBox 15"/>
            <p:cNvSpPr txBox="1"/>
            <p:nvPr/>
          </p:nvSpPr>
          <p:spPr>
            <a:xfrm>
              <a:off x="4643438" y="2609844"/>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4</a:t>
              </a:r>
              <a:endParaRPr lang="zh-CN" altLang="en-US" sz="16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8" name="TextBox 17"/>
            <p:cNvSpPr txBox="1"/>
            <p:nvPr/>
          </p:nvSpPr>
          <p:spPr>
            <a:xfrm>
              <a:off x="4643438" y="3038472"/>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5</a:t>
              </a:r>
              <a:endParaRPr lang="zh-CN" altLang="en-US" sz="16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0" name="TextBox 19"/>
            <p:cNvSpPr txBox="1"/>
            <p:nvPr/>
          </p:nvSpPr>
          <p:spPr>
            <a:xfrm>
              <a:off x="4643438" y="4344994"/>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8</a:t>
              </a:r>
              <a:endParaRPr lang="zh-CN" altLang="en-US" sz="16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22" name="TextBox 21"/>
            <p:cNvSpPr txBox="1"/>
            <p:nvPr/>
          </p:nvSpPr>
          <p:spPr>
            <a:xfrm>
              <a:off x="4643438" y="5643578"/>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11</a:t>
              </a:r>
              <a:endParaRPr lang="zh-CN" altLang="en-US" sz="16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4" name="TextBox 23"/>
            <p:cNvSpPr txBox="1"/>
            <p:nvPr/>
          </p:nvSpPr>
          <p:spPr>
            <a:xfrm>
              <a:off x="4643438" y="6072206"/>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12</a:t>
              </a:r>
              <a:endParaRPr lang="zh-CN" altLang="en-US" sz="16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6" name="TextBox 25"/>
            <p:cNvSpPr txBox="1"/>
            <p:nvPr/>
          </p:nvSpPr>
          <p:spPr>
            <a:xfrm>
              <a:off x="4643438" y="4773622"/>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9</a:t>
              </a:r>
              <a:endParaRPr lang="zh-CN" altLang="en-US" sz="16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8" name="TextBox 27"/>
            <p:cNvSpPr txBox="1"/>
            <p:nvPr/>
          </p:nvSpPr>
          <p:spPr>
            <a:xfrm>
              <a:off x="4643438" y="5202250"/>
              <a:ext cx="285752" cy="31973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10</a:t>
              </a:r>
              <a:endParaRPr lang="zh-CN" altLang="en-US" sz="16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54</a:t>
              </a:r>
              <a:endParaRPr lang="zh-CN" altLang="en-US" sz="16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29</a:t>
              </a:r>
              <a:endParaRPr lang="zh-CN" altLang="en-US" sz="16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16</a:t>
              </a:r>
              <a:endParaRPr lang="zh-CN" altLang="en-US" sz="16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43</a:t>
              </a:r>
              <a:endParaRPr lang="zh-CN" altLang="en-US" sz="16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31</a:t>
              </a:r>
              <a:endParaRPr lang="zh-CN" altLang="en-US" sz="16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46</a:t>
              </a:r>
              <a:endParaRPr lang="zh-CN" altLang="en-US" sz="16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60</a:t>
              </a:r>
              <a:endParaRPr lang="zh-CN" altLang="en-US" sz="16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74</a:t>
              </a:r>
              <a:endParaRPr lang="zh-CN" altLang="en-US" sz="16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88</a:t>
              </a:r>
              <a:endParaRPr lang="zh-CN" altLang="en-US" sz="16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FF0000"/>
                  </a:solidFill>
                  <a:latin typeface="Consolas" pitchFamily="49" charset="0"/>
                  <a:cs typeface="Consolas" pitchFamily="49" charset="0"/>
                </a:rPr>
                <a:t>77</a:t>
              </a:r>
              <a:endParaRPr lang="zh-CN" altLang="en-US" sz="1600" b="0">
                <a:solidFill>
                  <a:srgbClr val="FF0000"/>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90</a:t>
              </a:r>
              <a:endParaRPr lang="zh-CN" altLang="en-US" sz="16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62" name="TextBox 61"/>
          <p:cNvSpPr txBox="1"/>
          <p:nvPr/>
        </p:nvSpPr>
        <p:spPr>
          <a:xfrm>
            <a:off x="1508136" y="263381"/>
            <a:ext cx="5000660" cy="400110"/>
          </a:xfrm>
          <a:prstGeom prst="rect">
            <a:avLst/>
          </a:prstGeom>
          <a:noFill/>
        </p:spPr>
        <p:txBody>
          <a:bodyPr wrap="square" rtlCol="0">
            <a:spAutoFit/>
          </a:bodyPr>
          <a:lstStyle/>
          <a:p>
            <a:pPr algn="l">
              <a:lnSpc>
                <a:spcPct val="100000"/>
              </a:lnSpc>
            </a:pPr>
            <a:r>
              <a:rPr lang="zh-CN" altLang="en-US" sz="2000" dirty="0">
                <a:solidFill>
                  <a:srgbClr val="FF0000"/>
                </a:solidFill>
                <a:latin typeface="华文中宋" pitchFamily="2" charset="-122"/>
                <a:ea typeface="华文中宋" pitchFamily="2" charset="-122"/>
                <a:cs typeface="Consolas" pitchFamily="49" charset="0"/>
              </a:rPr>
              <a:t>成功的查找</a:t>
            </a:r>
            <a:r>
              <a:rPr lang="zh-CN" altLang="en-US"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ha</a:t>
            </a:r>
            <a:r>
              <a:rPr lang="zh-CN" altLang="en-US" sz="2000" dirty="0">
                <a:solidFill>
                  <a:srgbClr val="0000FF"/>
                </a:solidFill>
                <a:latin typeface="Consolas" pitchFamily="49" charset="0"/>
                <a:ea typeface="仿宋" pitchFamily="49" charset="-122"/>
                <a:cs typeface="Consolas" pitchFamily="49" charset="0"/>
              </a:rPr>
              <a:t>中找到对应的关键字</a:t>
            </a:r>
          </a:p>
        </p:txBody>
      </p:sp>
      <p:grpSp>
        <p:nvGrpSpPr>
          <p:cNvPr id="63" name="组合 62"/>
          <p:cNvGrpSpPr/>
          <p:nvPr/>
        </p:nvGrpSpPr>
        <p:grpSpPr>
          <a:xfrm>
            <a:off x="4788024" y="3874189"/>
            <a:ext cx="3714776" cy="771607"/>
            <a:chOff x="1714480" y="2786058"/>
            <a:chExt cx="3714776" cy="771607"/>
          </a:xfrm>
        </p:grpSpPr>
        <p:sp>
          <p:nvSpPr>
            <p:cNvPr id="64" name="TextBox 63"/>
            <p:cNvSpPr txBox="1"/>
            <p:nvPr/>
          </p:nvSpPr>
          <p:spPr>
            <a:xfrm>
              <a:off x="1714480" y="3000372"/>
              <a:ext cx="1285884" cy="34297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ASL</a:t>
              </a:r>
              <a:r>
                <a:rPr lang="en-US" altLang="zh-CN" sz="2000" baseline="-25000">
                  <a:solidFill>
                    <a:srgbClr val="0000FF"/>
                  </a:solidFill>
                  <a:latin typeface="Consolas" pitchFamily="49" charset="0"/>
                  <a:cs typeface="Consolas" pitchFamily="49" charset="0"/>
                </a:rPr>
                <a:t>succ</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65" name="TextBox 64"/>
            <p:cNvSpPr txBox="1"/>
            <p:nvPr/>
          </p:nvSpPr>
          <p:spPr>
            <a:xfrm>
              <a:off x="3000364" y="2786058"/>
              <a:ext cx="1428760" cy="341953"/>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1×9+2×2</a:t>
              </a:r>
              <a:endParaRPr lang="zh-CN" altLang="en-US" sz="2000">
                <a:solidFill>
                  <a:srgbClr val="0000FF"/>
                </a:solidFill>
                <a:latin typeface="Consolas" pitchFamily="49" charset="0"/>
                <a:cs typeface="Consolas" pitchFamily="49" charset="0"/>
              </a:endParaRPr>
            </a:p>
          </p:txBody>
        </p:sp>
        <p:sp>
          <p:nvSpPr>
            <p:cNvPr id="66" name="TextBox 65"/>
            <p:cNvSpPr txBox="1"/>
            <p:nvPr/>
          </p:nvSpPr>
          <p:spPr>
            <a:xfrm>
              <a:off x="3428992" y="3214686"/>
              <a:ext cx="571504" cy="34297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11</a:t>
              </a:r>
              <a:endParaRPr lang="zh-CN" altLang="en-US" sz="2000">
                <a:solidFill>
                  <a:srgbClr val="0000FF"/>
                </a:solidFill>
                <a:latin typeface="Consolas" pitchFamily="49" charset="0"/>
                <a:cs typeface="Consolas" pitchFamily="49" charset="0"/>
              </a:endParaRPr>
            </a:p>
          </p:txBody>
        </p:sp>
        <p:cxnSp>
          <p:nvCxnSpPr>
            <p:cNvPr id="67" name="直接连接符 66"/>
            <p:cNvCxnSpPr/>
            <p:nvPr/>
          </p:nvCxnSpPr>
          <p:spPr>
            <a:xfrm>
              <a:off x="3021002" y="3143248"/>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286248" y="3028890"/>
              <a:ext cx="1143008" cy="342979"/>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 1.18</a:t>
              </a:r>
              <a:endParaRPr lang="zh-CN" altLang="en-US" sz="2000">
                <a:solidFill>
                  <a:srgbClr val="0000FF"/>
                </a:solidFill>
                <a:latin typeface="Consolas" pitchFamily="49" charset="0"/>
                <a:cs typeface="Consolas" pitchFamily="49" charset="0"/>
              </a:endParaRPr>
            </a:p>
          </p:txBody>
        </p:sp>
      </p:grpSp>
      <p:sp>
        <p:nvSpPr>
          <p:cNvPr id="69" name="TextBox 68"/>
          <p:cNvSpPr txBox="1"/>
          <p:nvPr/>
        </p:nvSpPr>
        <p:spPr>
          <a:xfrm>
            <a:off x="4643406" y="928670"/>
            <a:ext cx="4500594" cy="861774"/>
          </a:xfrm>
          <a:prstGeom prst="rect">
            <a:avLst/>
          </a:prstGeom>
          <a:noFill/>
        </p:spPr>
        <p:txBody>
          <a:bodyPr wrap="square" rtlCol="0">
            <a:spAutoFit/>
          </a:bodyPr>
          <a:lstStyle/>
          <a:p>
            <a:pPr marL="457200" indent="-457200" algn="l">
              <a:lnSpc>
                <a:spcPct val="100000"/>
              </a:lnSpc>
              <a:buBlip>
                <a:blip r:embed="rId2"/>
              </a:buBlip>
            </a:pPr>
            <a:r>
              <a:rPr lang="en-US" sz="2000" i="1" dirty="0">
                <a:solidFill>
                  <a:srgbClr val="0000FF"/>
                </a:solidFill>
                <a:latin typeface="Consolas" pitchFamily="49" charset="0"/>
                <a:ea typeface="仿宋" pitchFamily="49" charset="-122"/>
                <a:cs typeface="Consolas" pitchFamily="49" charset="0"/>
              </a:rPr>
              <a:t>h</a:t>
            </a:r>
            <a:r>
              <a:rPr lang="en-US" sz="2000" dirty="0">
                <a:solidFill>
                  <a:srgbClr val="0000FF"/>
                </a:solidFill>
                <a:latin typeface="Consolas" pitchFamily="49" charset="0"/>
                <a:ea typeface="仿宋" pitchFamily="49" charset="-122"/>
                <a:cs typeface="Consolas" pitchFamily="49" charset="0"/>
              </a:rPr>
              <a:t>(</a:t>
            </a:r>
            <a:r>
              <a:rPr lang="en-US" sz="2000" dirty="0">
                <a:solidFill>
                  <a:srgbClr val="FF00FF"/>
                </a:solidFill>
                <a:latin typeface="Consolas" pitchFamily="49" charset="0"/>
                <a:ea typeface="仿宋" pitchFamily="49" charset="-122"/>
                <a:cs typeface="Consolas" pitchFamily="49" charset="0"/>
              </a:rPr>
              <a:t>77</a:t>
            </a:r>
            <a:r>
              <a:rPr lang="en-US" sz="2000" dirty="0">
                <a:solidFill>
                  <a:srgbClr val="0000FF"/>
                </a:solidFill>
                <a:latin typeface="Consolas" pitchFamily="49" charset="0"/>
                <a:ea typeface="仿宋" pitchFamily="49" charset="-122"/>
                <a:cs typeface="Consolas" pitchFamily="49" charset="0"/>
              </a:rPr>
              <a:t>)=12</a:t>
            </a:r>
            <a:r>
              <a:rPr lang="zh-CN" altLang="en-US"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ha[12]</a:t>
            </a:r>
            <a:r>
              <a:rPr lang="zh-CN" altLang="en-US" sz="2000" dirty="0">
                <a:solidFill>
                  <a:srgbClr val="0000FF"/>
                </a:solidFill>
                <a:latin typeface="Consolas" pitchFamily="49" charset="0"/>
                <a:ea typeface="仿宋" pitchFamily="49" charset="-122"/>
                <a:cs typeface="Consolas" pitchFamily="49" charset="0"/>
              </a:rPr>
              <a:t>的单链表中</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000" dirty="0">
                <a:solidFill>
                  <a:srgbClr val="0000FF"/>
                </a:solidFill>
                <a:latin typeface="Consolas" pitchFamily="49" charset="0"/>
                <a:ea typeface="仿宋" pitchFamily="49" charset="-122"/>
                <a:cs typeface="Consolas" pitchFamily="49" charset="0"/>
              </a:rPr>
              <a:t>共</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次比较</a:t>
            </a:r>
          </a:p>
        </p:txBody>
      </p:sp>
      <p:sp>
        <p:nvSpPr>
          <p:cNvPr id="70" name="TextBox 69"/>
          <p:cNvSpPr txBox="1"/>
          <p:nvPr/>
        </p:nvSpPr>
        <p:spPr>
          <a:xfrm>
            <a:off x="5214942" y="2071678"/>
            <a:ext cx="2928958" cy="961674"/>
          </a:xfrm>
          <a:prstGeom prst="rect">
            <a:avLst/>
          </a:prstGeom>
          <a:noFill/>
        </p:spPr>
        <p:txBody>
          <a:bodyPr wrap="square" rtlCol="0">
            <a:spAutoFit/>
          </a:bodyPr>
          <a:lstStyle/>
          <a:p>
            <a:pPr>
              <a:lnSpc>
                <a:spcPct val="150000"/>
              </a:lnSpc>
            </a:pPr>
            <a:r>
              <a:rPr lang="zh-CN" altLang="en-US" sz="2000" dirty="0">
                <a:solidFill>
                  <a:srgbClr val="0000FF"/>
                </a:solidFill>
                <a:latin typeface="Consolas" pitchFamily="49" charset="0"/>
                <a:ea typeface="仿宋" pitchFamily="49" charset="-122"/>
                <a:cs typeface="Consolas" pitchFamily="49" charset="0"/>
              </a:rPr>
              <a:t>比较次数</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对应结点在单链表中的序号（从</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开始）</a:t>
            </a:r>
            <a:endParaRPr lang="zh-CN" altLang="en-US" sz="2000" dirty="0"/>
          </a:p>
        </p:txBody>
      </p:sp>
      <p:sp>
        <p:nvSpPr>
          <p:cNvPr id="71" name="下箭头 70"/>
          <p:cNvSpPr/>
          <p:nvPr/>
        </p:nvSpPr>
        <p:spPr>
          <a:xfrm>
            <a:off x="6500826" y="3180745"/>
            <a:ext cx="303422" cy="580215"/>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72" name="组合 73"/>
          <p:cNvGrpSpPr/>
          <p:nvPr/>
        </p:nvGrpSpPr>
        <p:grpSpPr>
          <a:xfrm>
            <a:off x="142844" y="571480"/>
            <a:ext cx="928694" cy="1071570"/>
            <a:chOff x="214282" y="142852"/>
            <a:chExt cx="1000100" cy="1071569"/>
          </a:xfrm>
        </p:grpSpPr>
        <p:sp>
          <p:nvSpPr>
            <p:cNvPr id="75"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6"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77"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78"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57290" y="857232"/>
            <a:ext cx="3071834" cy="5214974"/>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4" name="TextBox 3"/>
            <p:cNvSpPr txBox="1"/>
            <p:nvPr/>
          </p:nvSpPr>
          <p:spPr>
            <a:xfrm>
              <a:off x="4643438" y="1752588"/>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2</a:t>
              </a:r>
              <a:endParaRPr lang="zh-CN" altLang="en-US" sz="16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6" name="TextBox 5"/>
            <p:cNvSpPr txBox="1"/>
            <p:nvPr/>
          </p:nvSpPr>
          <p:spPr>
            <a:xfrm>
              <a:off x="4643438" y="2181216"/>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3</a:t>
              </a:r>
              <a:endParaRPr lang="zh-CN" altLang="en-US" sz="16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8" name="TextBox 7"/>
            <p:cNvSpPr txBox="1"/>
            <p:nvPr/>
          </p:nvSpPr>
          <p:spPr>
            <a:xfrm>
              <a:off x="4643438" y="882632"/>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0</a:t>
              </a:r>
              <a:endParaRPr lang="zh-CN" altLang="en-US" sz="16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0" name="TextBox 9"/>
            <p:cNvSpPr txBox="1"/>
            <p:nvPr/>
          </p:nvSpPr>
          <p:spPr>
            <a:xfrm>
              <a:off x="4643438" y="1311260"/>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a:t>
              </a:r>
              <a:endParaRPr lang="zh-CN" altLang="en-US" sz="16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2" name="TextBox 11"/>
            <p:cNvSpPr txBox="1"/>
            <p:nvPr/>
          </p:nvSpPr>
          <p:spPr>
            <a:xfrm>
              <a:off x="4643438" y="3479800"/>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6</a:t>
              </a:r>
              <a:endParaRPr lang="zh-CN" altLang="en-US" sz="16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4" name="TextBox 13"/>
            <p:cNvSpPr txBox="1"/>
            <p:nvPr/>
          </p:nvSpPr>
          <p:spPr>
            <a:xfrm>
              <a:off x="4643438" y="3908428"/>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7</a:t>
              </a:r>
              <a:endParaRPr lang="zh-CN" altLang="en-US" sz="16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6" name="TextBox 15"/>
            <p:cNvSpPr txBox="1"/>
            <p:nvPr/>
          </p:nvSpPr>
          <p:spPr>
            <a:xfrm>
              <a:off x="4643438" y="2609844"/>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4</a:t>
              </a:r>
              <a:endParaRPr lang="zh-CN" altLang="en-US" sz="16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8" name="TextBox 17"/>
            <p:cNvSpPr txBox="1"/>
            <p:nvPr/>
          </p:nvSpPr>
          <p:spPr>
            <a:xfrm>
              <a:off x="4643438" y="3038472"/>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5</a:t>
              </a:r>
              <a:endParaRPr lang="zh-CN" altLang="en-US" sz="16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0" name="TextBox 19"/>
            <p:cNvSpPr txBox="1"/>
            <p:nvPr/>
          </p:nvSpPr>
          <p:spPr>
            <a:xfrm>
              <a:off x="4643438" y="4344994"/>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8</a:t>
              </a:r>
              <a:endParaRPr lang="zh-CN" altLang="en-US" sz="16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22" name="TextBox 21"/>
            <p:cNvSpPr txBox="1"/>
            <p:nvPr/>
          </p:nvSpPr>
          <p:spPr>
            <a:xfrm>
              <a:off x="4643438" y="5643579"/>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11</a:t>
              </a:r>
              <a:endParaRPr lang="zh-CN" altLang="en-US" sz="16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4" name="TextBox 23"/>
            <p:cNvSpPr txBox="1"/>
            <p:nvPr/>
          </p:nvSpPr>
          <p:spPr>
            <a:xfrm>
              <a:off x="4643438" y="6072206"/>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12</a:t>
              </a:r>
              <a:endParaRPr lang="zh-CN" altLang="en-US" sz="16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6" name="TextBox 25"/>
            <p:cNvSpPr txBox="1"/>
            <p:nvPr/>
          </p:nvSpPr>
          <p:spPr>
            <a:xfrm>
              <a:off x="4643438" y="4773622"/>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9</a:t>
              </a:r>
              <a:endParaRPr lang="zh-CN" altLang="en-US" sz="16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8" name="TextBox 27"/>
            <p:cNvSpPr txBox="1"/>
            <p:nvPr/>
          </p:nvSpPr>
          <p:spPr>
            <a:xfrm>
              <a:off x="4643438" y="5202250"/>
              <a:ext cx="285752" cy="310975"/>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10</a:t>
              </a:r>
              <a:endParaRPr lang="zh-CN" altLang="en-US" sz="16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54</a:t>
              </a:r>
              <a:endParaRPr lang="zh-CN" altLang="en-US" sz="16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29</a:t>
              </a:r>
              <a:endParaRPr lang="zh-CN" altLang="en-US" sz="16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16</a:t>
              </a:r>
              <a:endParaRPr lang="zh-CN" altLang="en-US" sz="16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43</a:t>
              </a:r>
              <a:endParaRPr lang="zh-CN" altLang="en-US" sz="16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31</a:t>
              </a:r>
              <a:endParaRPr lang="zh-CN" altLang="en-US" sz="16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46</a:t>
              </a:r>
              <a:endParaRPr lang="zh-CN" altLang="en-US" sz="16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60</a:t>
              </a:r>
              <a:endParaRPr lang="zh-CN" altLang="en-US" sz="16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74</a:t>
              </a:r>
              <a:endParaRPr lang="zh-CN" altLang="en-US" sz="16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88</a:t>
              </a:r>
              <a:endParaRPr lang="zh-CN" altLang="en-US" sz="16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77</a:t>
              </a:r>
              <a:endParaRPr lang="zh-CN" altLang="en-US" sz="1600" b="0">
                <a:solidFill>
                  <a:srgbClr val="0000FF"/>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90</a:t>
              </a:r>
              <a:endParaRPr lang="zh-CN" altLang="en-US" sz="16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62" name="组合 62"/>
          <p:cNvGrpSpPr/>
          <p:nvPr/>
        </p:nvGrpSpPr>
        <p:grpSpPr>
          <a:xfrm>
            <a:off x="4714876" y="4015940"/>
            <a:ext cx="3929090" cy="995682"/>
            <a:chOff x="1428728" y="2793378"/>
            <a:chExt cx="3929090" cy="995682"/>
          </a:xfrm>
        </p:grpSpPr>
        <p:sp>
          <p:nvSpPr>
            <p:cNvPr id="64" name="TextBox 63"/>
            <p:cNvSpPr txBox="1"/>
            <p:nvPr/>
          </p:nvSpPr>
          <p:spPr>
            <a:xfrm>
              <a:off x="1428728" y="3000372"/>
              <a:ext cx="1571636" cy="504562"/>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cs typeface="Consolas" pitchFamily="49" charset="0"/>
                </a:rPr>
                <a:t>ASL</a:t>
              </a:r>
              <a:r>
                <a:rPr lang="en-US" altLang="zh-CN" sz="2000" baseline="-25000">
                  <a:solidFill>
                    <a:srgbClr val="0000FF"/>
                  </a:solidFill>
                  <a:latin typeface="Consolas" pitchFamily="49" charset="0"/>
                  <a:cs typeface="Consolas" pitchFamily="49" charset="0"/>
                </a:rPr>
                <a:t>unsucc</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65" name="TextBox 64"/>
            <p:cNvSpPr txBox="1"/>
            <p:nvPr/>
          </p:nvSpPr>
          <p:spPr>
            <a:xfrm>
              <a:off x="2765412" y="2793378"/>
              <a:ext cx="1285884" cy="503536"/>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cs typeface="Consolas" pitchFamily="49" charset="0"/>
                </a:rPr>
                <a:t>7×1+2×2</a:t>
              </a:r>
              <a:endParaRPr lang="zh-CN" altLang="en-US" sz="2000">
                <a:solidFill>
                  <a:srgbClr val="0000FF"/>
                </a:solidFill>
                <a:latin typeface="Consolas" pitchFamily="49" charset="0"/>
                <a:cs typeface="Consolas" pitchFamily="49" charset="0"/>
              </a:endParaRPr>
            </a:p>
          </p:txBody>
        </p:sp>
        <p:sp>
          <p:nvSpPr>
            <p:cNvPr id="66" name="TextBox 65"/>
            <p:cNvSpPr txBox="1"/>
            <p:nvPr/>
          </p:nvSpPr>
          <p:spPr>
            <a:xfrm>
              <a:off x="3122602" y="3284498"/>
              <a:ext cx="571504" cy="504562"/>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cs typeface="Consolas" pitchFamily="49" charset="0"/>
                </a:rPr>
                <a:t>13</a:t>
              </a:r>
              <a:endParaRPr lang="zh-CN" altLang="en-US" sz="2000">
                <a:solidFill>
                  <a:srgbClr val="0000FF"/>
                </a:solidFill>
                <a:latin typeface="Consolas" pitchFamily="49" charset="0"/>
                <a:cs typeface="Consolas" pitchFamily="49" charset="0"/>
              </a:endParaRPr>
            </a:p>
          </p:txBody>
        </p:sp>
        <p:cxnSp>
          <p:nvCxnSpPr>
            <p:cNvPr id="67" name="直接连接符 66"/>
            <p:cNvCxnSpPr/>
            <p:nvPr/>
          </p:nvCxnSpPr>
          <p:spPr>
            <a:xfrm>
              <a:off x="2885477" y="3338280"/>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071934" y="3028890"/>
              <a:ext cx="1285884" cy="504562"/>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cs typeface="Consolas" pitchFamily="49" charset="0"/>
                </a:rPr>
                <a:t>= 0.846</a:t>
              </a:r>
              <a:endParaRPr lang="zh-CN" altLang="en-US" sz="2000">
                <a:solidFill>
                  <a:srgbClr val="0000FF"/>
                </a:solidFill>
                <a:latin typeface="Consolas" pitchFamily="49" charset="0"/>
                <a:cs typeface="Consolas" pitchFamily="49" charset="0"/>
              </a:endParaRPr>
            </a:p>
          </p:txBody>
        </p:sp>
      </p:grpSp>
      <p:sp>
        <p:nvSpPr>
          <p:cNvPr id="69" name="TextBox 68"/>
          <p:cNvSpPr txBox="1"/>
          <p:nvPr/>
        </p:nvSpPr>
        <p:spPr>
          <a:xfrm>
            <a:off x="4643406" y="928670"/>
            <a:ext cx="4143436" cy="1115562"/>
          </a:xfrm>
          <a:prstGeom prst="rect">
            <a:avLst/>
          </a:prstGeom>
          <a:noFill/>
        </p:spPr>
        <p:txBody>
          <a:bodyPr wrap="square" rtlCol="0">
            <a:spAutoFit/>
          </a:bodyPr>
          <a:lstStyle/>
          <a:p>
            <a:pPr marL="457200" indent="-457200" algn="l">
              <a:lnSpc>
                <a:spcPct val="150000"/>
              </a:lnSpc>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x</a:t>
            </a:r>
            <a:r>
              <a:rPr lang="en-US"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ha[3]</a:t>
            </a:r>
            <a:r>
              <a:rPr lang="zh-CN" altLang="en-US" sz="2000">
                <a:solidFill>
                  <a:srgbClr val="0000FF"/>
                </a:solidFill>
                <a:latin typeface="Consolas" pitchFamily="49" charset="0"/>
                <a:ea typeface="仿宋" pitchFamily="49" charset="-122"/>
                <a:cs typeface="Consolas" pitchFamily="49" charset="0"/>
              </a:rPr>
              <a:t>的单链表中</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a:solidFill>
                  <a:srgbClr val="0000FF"/>
                </a:solidFill>
                <a:latin typeface="Consolas" pitchFamily="49" charset="0"/>
                <a:ea typeface="仿宋" pitchFamily="49" charset="-122"/>
                <a:cs typeface="Consolas" pitchFamily="49" charset="0"/>
              </a:rPr>
              <a:t>共</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次比较</a:t>
            </a:r>
          </a:p>
        </p:txBody>
      </p:sp>
      <p:sp>
        <p:nvSpPr>
          <p:cNvPr id="70" name="TextBox 69"/>
          <p:cNvSpPr txBox="1"/>
          <p:nvPr/>
        </p:nvSpPr>
        <p:spPr>
          <a:xfrm>
            <a:off x="4604260" y="2223979"/>
            <a:ext cx="4503256" cy="500009"/>
          </a:xfrm>
          <a:prstGeom prst="rect">
            <a:avLst/>
          </a:prstGeom>
          <a:noFill/>
        </p:spPr>
        <p:txBody>
          <a:bodyPr wrap="square" rtlCol="0">
            <a:spAutoFit/>
          </a:bodyPr>
          <a:lstStyle/>
          <a:p>
            <a:pPr algn="l">
              <a:lnSpc>
                <a:spcPct val="150000"/>
              </a:lnSpc>
            </a:pPr>
            <a:r>
              <a:rPr lang="zh-CN" altLang="en-US" sz="2000" dirty="0">
                <a:solidFill>
                  <a:srgbClr val="0000FF"/>
                </a:solidFill>
                <a:latin typeface="Consolas" pitchFamily="49" charset="0"/>
                <a:ea typeface="仿宋" pitchFamily="49" charset="-122"/>
                <a:cs typeface="Consolas" pitchFamily="49" charset="0"/>
              </a:rPr>
              <a:t>比较的次数</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对应单链表中的结点个数</a:t>
            </a:r>
            <a:endParaRPr lang="zh-CN" altLang="en-US" sz="2000" dirty="0"/>
          </a:p>
        </p:txBody>
      </p:sp>
      <p:sp>
        <p:nvSpPr>
          <p:cNvPr id="71" name="下箭头 70"/>
          <p:cNvSpPr/>
          <p:nvPr/>
        </p:nvSpPr>
        <p:spPr>
          <a:xfrm>
            <a:off x="6429388" y="3071810"/>
            <a:ext cx="374860" cy="68313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endParaRPr lang="zh-CN" altLang="en-US" sz="2000"/>
          </a:p>
        </p:txBody>
      </p:sp>
      <p:sp>
        <p:nvSpPr>
          <p:cNvPr id="72" name="TextBox 71"/>
          <p:cNvSpPr txBox="1"/>
          <p:nvPr/>
        </p:nvSpPr>
        <p:spPr>
          <a:xfrm>
            <a:off x="1571604" y="214290"/>
            <a:ext cx="5786478" cy="500009"/>
          </a:xfrm>
          <a:prstGeom prst="rect">
            <a:avLst/>
          </a:prstGeom>
          <a:noFill/>
        </p:spPr>
        <p:txBody>
          <a:bodyPr wrap="square" rtlCol="0">
            <a:spAutoFit/>
          </a:bodyPr>
          <a:lstStyle/>
          <a:p>
            <a:pPr algn="l">
              <a:lnSpc>
                <a:spcPct val="150000"/>
              </a:lnSpc>
            </a:pPr>
            <a:r>
              <a:rPr lang="zh-CN" altLang="en-US" sz="2000" dirty="0">
                <a:solidFill>
                  <a:srgbClr val="FF0000"/>
                </a:solidFill>
                <a:latin typeface="华文中宋" pitchFamily="2" charset="-122"/>
                <a:ea typeface="华文中宋" pitchFamily="2" charset="-122"/>
                <a:cs typeface="Consolas" pitchFamily="49" charset="0"/>
              </a:rPr>
              <a:t>不成功的查找</a:t>
            </a:r>
            <a:r>
              <a:rPr lang="zh-CN" altLang="en-US"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ha</a:t>
            </a:r>
            <a:r>
              <a:rPr lang="zh-CN" altLang="en-US" sz="2000" dirty="0">
                <a:solidFill>
                  <a:srgbClr val="0000FF"/>
                </a:solidFill>
                <a:latin typeface="Consolas" pitchFamily="49" charset="0"/>
                <a:ea typeface="仿宋" pitchFamily="49" charset="-122"/>
                <a:cs typeface="Consolas" pitchFamily="49" charset="0"/>
              </a:rPr>
              <a:t>中找不到对应的关键字</a:t>
            </a:r>
            <a:r>
              <a:rPr lang="en-US" altLang="zh-CN" sz="2000" i="1" dirty="0">
                <a:solidFill>
                  <a:srgbClr val="0000FF"/>
                </a:solidFill>
                <a:latin typeface="Consolas" pitchFamily="49" charset="0"/>
                <a:ea typeface="仿宋" pitchFamily="49" charset="-122"/>
                <a:cs typeface="Consolas" pitchFamily="49" charset="0"/>
              </a:rPr>
              <a:t>x</a:t>
            </a:r>
            <a:endParaRPr lang="zh-CN" altLang="en-US" sz="2000" i="1"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536625" y="2408883"/>
            <a:ext cx="3786214"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cs typeface="Times New Roman" pitchFamily="18" charset="0"/>
              </a:rPr>
              <a:t>平均情况下的平均查找长度：</a:t>
            </a:r>
          </a:p>
        </p:txBody>
      </p:sp>
      <p:graphicFrame>
        <p:nvGraphicFramePr>
          <p:cNvPr id="6" name="表格 5"/>
          <p:cNvGraphicFramePr>
            <a:graphicFrameLocks noGrp="1"/>
          </p:cNvGraphicFramePr>
          <p:nvPr>
            <p:extLst>
              <p:ext uri="{D42A27DB-BD31-4B8C-83A1-F6EECF244321}">
                <p14:modId xmlns:p14="http://schemas.microsoft.com/office/powerpoint/2010/main" val="3289640897"/>
              </p:ext>
            </p:extLst>
          </p:nvPr>
        </p:nvGraphicFramePr>
        <p:xfrm>
          <a:off x="1547664" y="2852936"/>
          <a:ext cx="7286675" cy="3429023"/>
        </p:xfrm>
        <a:graphic>
          <a:graphicData uri="http://schemas.openxmlformats.org/drawingml/2006/table">
            <a:tbl>
              <a:tblPr>
                <a:tableStyleId>{35758FB7-9AC5-4552-8A53-C91805E547FA}</a:tableStyleId>
              </a:tblPr>
              <a:tblGrid>
                <a:gridCol w="2332291">
                  <a:extLst>
                    <a:ext uri="{9D8B030D-6E8A-4147-A177-3AD203B41FA5}">
                      <a16:colId xmlns:a16="http://schemas.microsoft.com/office/drawing/2014/main" val="20000"/>
                    </a:ext>
                  </a:extLst>
                </a:gridCol>
                <a:gridCol w="2477192">
                  <a:extLst>
                    <a:ext uri="{9D8B030D-6E8A-4147-A177-3AD203B41FA5}">
                      <a16:colId xmlns:a16="http://schemas.microsoft.com/office/drawing/2014/main" val="20001"/>
                    </a:ext>
                  </a:extLst>
                </a:gridCol>
                <a:gridCol w="2477192">
                  <a:extLst>
                    <a:ext uri="{9D8B030D-6E8A-4147-A177-3AD203B41FA5}">
                      <a16:colId xmlns:a16="http://schemas.microsoft.com/office/drawing/2014/main" val="20002"/>
                    </a:ext>
                  </a:extLst>
                </a:gridCol>
              </a:tblGrid>
              <a:tr h="676920">
                <a:tc rowSpan="2">
                  <a:txBody>
                    <a:bodyPr/>
                    <a:lstStyle/>
                    <a:p>
                      <a:pPr indent="0" algn="ctr">
                        <a:lnSpc>
                          <a:spcPts val="1200"/>
                        </a:lnSpc>
                        <a:spcAft>
                          <a:spcPts val="0"/>
                        </a:spcAft>
                      </a:pPr>
                      <a:r>
                        <a:rPr lang="zh-CN" sz="1800" b="1" kern="100" dirty="0">
                          <a:solidFill>
                            <a:srgbClr val="0000FF"/>
                          </a:solidFill>
                          <a:latin typeface="Consolas" pitchFamily="49" charset="0"/>
                          <a:ea typeface="仿宋" pitchFamily="49" charset="-122"/>
                          <a:cs typeface="Consolas" pitchFamily="49" charset="0"/>
                        </a:rPr>
                        <a:t>解决冲突的方法</a:t>
                      </a:r>
                    </a:p>
                  </a:txBody>
                  <a:tcPr marL="137160" marR="137160" marT="137160" marB="137160" anchor="ctr"/>
                </a:tc>
                <a:tc gridSpan="2">
                  <a:txBody>
                    <a:bodyPr/>
                    <a:lstStyle/>
                    <a:p>
                      <a:pPr indent="-1270"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平均查找长度</a:t>
                      </a:r>
                      <a:r>
                        <a:rPr lang="en-US" sz="1800" b="1" kern="100" dirty="0" err="1">
                          <a:solidFill>
                            <a:srgbClr val="0000FF"/>
                          </a:solidFill>
                          <a:latin typeface="Consolas" pitchFamily="49" charset="0"/>
                          <a:ea typeface="仿宋" pitchFamily="49" charset="-122"/>
                          <a:cs typeface="Consolas" pitchFamily="49" charset="0"/>
                        </a:rPr>
                        <a:t>ASL</a:t>
                      </a:r>
                      <a:endParaRPr lang="zh-CN" sz="1800" b="1" kern="100" dirty="0">
                        <a:solidFill>
                          <a:srgbClr val="0000FF"/>
                        </a:solidFill>
                        <a:latin typeface="Consolas" pitchFamily="49" charset="0"/>
                        <a:ea typeface="仿宋" pitchFamily="49" charset="-122"/>
                        <a:cs typeface="Consolas" pitchFamily="49" charset="0"/>
                      </a:endParaRPr>
                    </a:p>
                  </a:txBody>
                  <a:tcPr marL="137160" marR="137160" marT="137160" marB="137160" anchor="ctr"/>
                </a:tc>
                <a:tc hMerge="1">
                  <a:txBody>
                    <a:bodyPr/>
                    <a:lstStyle/>
                    <a:p>
                      <a:endParaRPr lang="zh-CN" altLang="en-US"/>
                    </a:p>
                  </a:txBody>
                  <a:tcPr/>
                </a:tc>
                <a:extLst>
                  <a:ext uri="{0D108BD9-81ED-4DB2-BD59-A6C34878D82A}">
                    <a16:rowId xmlns:a16="http://schemas.microsoft.com/office/drawing/2014/main" val="10000"/>
                  </a:ext>
                </a:extLst>
              </a:tr>
              <a:tr h="676920">
                <a:tc vMerge="1">
                  <a:txBody>
                    <a:bodyPr/>
                    <a:lstStyle/>
                    <a:p>
                      <a:endParaRPr lang="zh-CN" altLang="en-US"/>
                    </a:p>
                  </a:txBody>
                  <a:tcPr/>
                </a:tc>
                <a:tc>
                  <a:txBody>
                    <a:bodyPr/>
                    <a:lstStyle/>
                    <a:p>
                      <a:pPr indent="-1270"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成功的查找</a:t>
                      </a:r>
                    </a:p>
                  </a:txBody>
                  <a:tcPr marL="137160" marR="137160" marT="137160" marB="137160" anchor="ctr"/>
                </a:tc>
                <a:tc>
                  <a:txBody>
                    <a:bodyPr/>
                    <a:lstStyle/>
                    <a:p>
                      <a:pPr indent="-1270"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不成功的查找</a:t>
                      </a:r>
                    </a:p>
                  </a:txBody>
                  <a:tcPr marL="137160" marR="137160" marT="137160" marB="137160" anchor="ctr"/>
                </a:tc>
                <a:extLst>
                  <a:ext uri="{0D108BD9-81ED-4DB2-BD59-A6C34878D82A}">
                    <a16:rowId xmlns:a16="http://schemas.microsoft.com/office/drawing/2014/main" val="10001"/>
                  </a:ext>
                </a:extLst>
              </a:tr>
              <a:tr h="676920">
                <a:tc>
                  <a:txBody>
                    <a:bodyPr/>
                    <a:lstStyle/>
                    <a:p>
                      <a:pPr indent="269875"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线性探测法</a:t>
                      </a:r>
                    </a:p>
                  </a:txBody>
                  <a:tcPr marL="137160" marR="137160" marT="137160" marB="137160" anchor="ctr"/>
                </a:tc>
                <a:tc>
                  <a:txBody>
                    <a:bodyPr/>
                    <a:lstStyle/>
                    <a:p>
                      <a:pPr indent="269875" algn="just">
                        <a:lnSpc>
                          <a:spcPts val="1560"/>
                        </a:lnSpc>
                        <a:spcAft>
                          <a:spcPts val="0"/>
                        </a:spcAft>
                      </a:pPr>
                      <a:endParaRPr lang="en-US" sz="1800" b="1" kern="100" dirty="0">
                        <a:solidFill>
                          <a:srgbClr val="0000FF"/>
                        </a:solidFill>
                        <a:latin typeface="Consolas" pitchFamily="49" charset="0"/>
                        <a:ea typeface="仿宋" pitchFamily="49" charset="-122"/>
                        <a:cs typeface="Consolas" pitchFamily="49" charset="0"/>
                      </a:endParaRPr>
                    </a:p>
                  </a:txBody>
                  <a:tcPr marL="137160" marR="137160" marT="137160" marB="137160"/>
                </a:tc>
                <a:tc>
                  <a:txBody>
                    <a:bodyPr/>
                    <a:lstStyle/>
                    <a:p>
                      <a:pPr indent="269875" algn="just">
                        <a:lnSpc>
                          <a:spcPts val="1560"/>
                        </a:lnSpc>
                        <a:spcAft>
                          <a:spcPts val="0"/>
                        </a:spcAft>
                      </a:pPr>
                      <a:endParaRPr lang="en-US" sz="1800" b="1" kern="100" dirty="0">
                        <a:solidFill>
                          <a:srgbClr val="0000FF"/>
                        </a:solidFill>
                        <a:latin typeface="Consolas" pitchFamily="49" charset="0"/>
                        <a:ea typeface="仿宋" pitchFamily="49" charset="-122"/>
                        <a:cs typeface="Consolas" pitchFamily="49" charset="0"/>
                      </a:endParaRPr>
                    </a:p>
                  </a:txBody>
                  <a:tcPr marL="137160" marR="137160" marT="137160" marB="137160"/>
                </a:tc>
                <a:extLst>
                  <a:ext uri="{0D108BD9-81ED-4DB2-BD59-A6C34878D82A}">
                    <a16:rowId xmlns:a16="http://schemas.microsoft.com/office/drawing/2014/main" val="10002"/>
                  </a:ext>
                </a:extLst>
              </a:tr>
              <a:tr h="721343">
                <a:tc>
                  <a:txBody>
                    <a:bodyPr/>
                    <a:lstStyle/>
                    <a:p>
                      <a:pPr indent="269875"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平方探测法</a:t>
                      </a:r>
                    </a:p>
                  </a:txBody>
                  <a:tcPr marL="137160" marR="137160" marT="137160" marB="137160" anchor="ctr"/>
                </a:tc>
                <a:tc>
                  <a:txBody>
                    <a:bodyPr/>
                    <a:lstStyle/>
                    <a:p>
                      <a:pPr indent="269875" algn="just">
                        <a:lnSpc>
                          <a:spcPts val="1560"/>
                        </a:lnSpc>
                        <a:spcAft>
                          <a:spcPts val="0"/>
                        </a:spcAft>
                      </a:pPr>
                      <a:endParaRPr lang="en-US" sz="1800" b="1" kern="100">
                        <a:solidFill>
                          <a:srgbClr val="0000FF"/>
                        </a:solidFill>
                        <a:latin typeface="Consolas" pitchFamily="49" charset="0"/>
                        <a:ea typeface="仿宋" pitchFamily="49" charset="-122"/>
                        <a:cs typeface="Consolas" pitchFamily="49" charset="0"/>
                      </a:endParaRPr>
                    </a:p>
                  </a:txBody>
                  <a:tcPr marL="137160" marR="137160" marT="137160" marB="137160"/>
                </a:tc>
                <a:tc>
                  <a:txBody>
                    <a:bodyPr/>
                    <a:lstStyle/>
                    <a:p>
                      <a:pPr indent="269875" algn="just">
                        <a:lnSpc>
                          <a:spcPts val="1560"/>
                        </a:lnSpc>
                        <a:spcAft>
                          <a:spcPts val="0"/>
                        </a:spcAft>
                      </a:pPr>
                      <a:endParaRPr lang="en-US" sz="1800" b="1" kern="100" dirty="0">
                        <a:solidFill>
                          <a:srgbClr val="0000FF"/>
                        </a:solidFill>
                        <a:latin typeface="Consolas" pitchFamily="49" charset="0"/>
                        <a:ea typeface="仿宋" pitchFamily="49" charset="-122"/>
                        <a:cs typeface="Consolas" pitchFamily="49" charset="0"/>
                      </a:endParaRPr>
                    </a:p>
                  </a:txBody>
                  <a:tcPr marL="137160" marR="137160" marT="137160" marB="137160"/>
                </a:tc>
                <a:extLst>
                  <a:ext uri="{0D108BD9-81ED-4DB2-BD59-A6C34878D82A}">
                    <a16:rowId xmlns:a16="http://schemas.microsoft.com/office/drawing/2014/main" val="10003"/>
                  </a:ext>
                </a:extLst>
              </a:tr>
              <a:tr h="676920">
                <a:tc>
                  <a:txBody>
                    <a:bodyPr/>
                    <a:lstStyle/>
                    <a:p>
                      <a:pPr indent="269875" algn="ctr">
                        <a:lnSpc>
                          <a:spcPts val="1560"/>
                        </a:lnSpc>
                        <a:spcAft>
                          <a:spcPts val="0"/>
                        </a:spcAft>
                      </a:pPr>
                      <a:r>
                        <a:rPr lang="zh-CN" sz="1800" b="1" kern="100" dirty="0">
                          <a:solidFill>
                            <a:srgbClr val="0000FF"/>
                          </a:solidFill>
                          <a:latin typeface="Consolas" pitchFamily="49" charset="0"/>
                          <a:ea typeface="仿宋" pitchFamily="49" charset="-122"/>
                          <a:cs typeface="Consolas" pitchFamily="49" charset="0"/>
                        </a:rPr>
                        <a:t>拉链法</a:t>
                      </a:r>
                    </a:p>
                  </a:txBody>
                  <a:tcPr marL="137160" marR="137160" marT="137160" marB="137160" anchor="ctr"/>
                </a:tc>
                <a:tc>
                  <a:txBody>
                    <a:bodyPr/>
                    <a:lstStyle/>
                    <a:p>
                      <a:pPr indent="269875" algn="just">
                        <a:lnSpc>
                          <a:spcPts val="1560"/>
                        </a:lnSpc>
                        <a:spcAft>
                          <a:spcPts val="0"/>
                        </a:spcAft>
                      </a:pPr>
                      <a:endParaRPr lang="en-US" sz="1800" b="1" kern="100" dirty="0">
                        <a:solidFill>
                          <a:srgbClr val="0000FF"/>
                        </a:solidFill>
                        <a:latin typeface="Consolas" pitchFamily="49" charset="0"/>
                        <a:ea typeface="仿宋" pitchFamily="49" charset="-122"/>
                        <a:cs typeface="Consolas" pitchFamily="49" charset="0"/>
                      </a:endParaRPr>
                    </a:p>
                  </a:txBody>
                  <a:tcPr marL="137160" marR="137160" marT="137160" marB="137160"/>
                </a:tc>
                <a:tc>
                  <a:txBody>
                    <a:bodyPr/>
                    <a:lstStyle/>
                    <a:p>
                      <a:pPr indent="269875" algn="just">
                        <a:lnSpc>
                          <a:spcPts val="1560"/>
                        </a:lnSpc>
                        <a:spcAft>
                          <a:spcPts val="0"/>
                        </a:spcAft>
                      </a:pPr>
                      <a:endParaRPr lang="en-US" sz="1800" b="1" kern="100" dirty="0">
                        <a:solidFill>
                          <a:srgbClr val="0000FF"/>
                        </a:solidFill>
                        <a:latin typeface="Consolas" pitchFamily="49" charset="0"/>
                        <a:ea typeface="仿宋" pitchFamily="49" charset="-122"/>
                        <a:cs typeface="Consolas" pitchFamily="49" charset="0"/>
                      </a:endParaRPr>
                    </a:p>
                  </a:txBody>
                  <a:tcPr marL="137160" marR="137160" marT="137160" marB="137160"/>
                </a:tc>
                <a:extLst>
                  <a:ext uri="{0D108BD9-81ED-4DB2-BD59-A6C34878D82A}">
                    <a16:rowId xmlns:a16="http://schemas.microsoft.com/office/drawing/2014/main" val="10004"/>
                  </a:ext>
                </a:extLst>
              </a:tr>
            </a:tbl>
          </a:graphicData>
        </a:graphic>
      </p:graphicFrame>
      <p:sp>
        <p:nvSpPr>
          <p:cNvPr id="7" name="TextBox 6"/>
          <p:cNvSpPr txBox="1"/>
          <p:nvPr/>
        </p:nvSpPr>
        <p:spPr>
          <a:xfrm>
            <a:off x="928662" y="357166"/>
            <a:ext cx="7358114" cy="15723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00000"/>
              </a:lnSpc>
              <a:buBlip>
                <a:blip r:embed="rId2"/>
              </a:buBlip>
            </a:pPr>
            <a:r>
              <a:rPr lang="en-US" altLang="zh-CN" sz="2200" i="1">
                <a:solidFill>
                  <a:srgbClr val="0000FF"/>
                </a:solidFill>
                <a:latin typeface="Consolas" pitchFamily="49" charset="0"/>
                <a:ea typeface="仿宋" pitchFamily="49" charset="-122"/>
                <a:cs typeface="Consolas" pitchFamily="49" charset="0"/>
              </a:rPr>
              <a:t>n</a:t>
            </a:r>
            <a:r>
              <a:rPr lang="zh-CN" altLang="en-US" sz="2200">
                <a:solidFill>
                  <a:srgbClr val="0000FF"/>
                </a:solidFill>
                <a:latin typeface="Consolas" pitchFamily="49" charset="0"/>
                <a:ea typeface="仿宋" pitchFamily="49" charset="-122"/>
                <a:cs typeface="Consolas" pitchFamily="49" charset="0"/>
              </a:rPr>
              <a:t>个关键字的构造顺序不同得到的哈希表不同</a:t>
            </a:r>
            <a:endParaRPr lang="en-US" altLang="zh-CN" sz="220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200" kern="100">
                <a:solidFill>
                  <a:srgbClr val="0000FF"/>
                </a:solidFill>
                <a:latin typeface="Consolas" pitchFamily="49" charset="0"/>
                <a:ea typeface="仿宋" pitchFamily="49" charset="-122"/>
                <a:cs typeface="Consolas" pitchFamily="49" charset="0"/>
              </a:rPr>
              <a:t>平均查找长度</a:t>
            </a:r>
            <a:r>
              <a:rPr lang="en-US" sz="2200" kern="100">
                <a:solidFill>
                  <a:srgbClr val="0000FF"/>
                </a:solidFill>
                <a:latin typeface="Consolas" pitchFamily="49" charset="0"/>
                <a:ea typeface="仿宋" pitchFamily="49" charset="-122"/>
                <a:cs typeface="Consolas" pitchFamily="49" charset="0"/>
              </a:rPr>
              <a:t>ASL</a:t>
            </a:r>
            <a:r>
              <a:rPr lang="zh-CN" altLang="en-US" sz="2200" kern="100">
                <a:solidFill>
                  <a:srgbClr val="0000FF"/>
                </a:solidFill>
                <a:latin typeface="Consolas" pitchFamily="49" charset="0"/>
                <a:ea typeface="仿宋" pitchFamily="49" charset="-122"/>
                <a:cs typeface="Consolas" pitchFamily="49" charset="0"/>
              </a:rPr>
              <a:t>也不同</a:t>
            </a:r>
            <a:endParaRPr lang="en-US" altLang="zh-CN" sz="2200" kern="10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200" kern="100">
                <a:solidFill>
                  <a:srgbClr val="0000FF"/>
                </a:solidFill>
                <a:latin typeface="Consolas" pitchFamily="49" charset="0"/>
                <a:ea typeface="仿宋" pitchFamily="49" charset="-122"/>
                <a:cs typeface="Consolas" pitchFamily="49" charset="0"/>
              </a:rPr>
              <a:t>考虑所有顺序构造哈希表的平均情况</a:t>
            </a:r>
            <a:endParaRPr lang="zh-CN" altLang="en-US" sz="2200">
              <a:solidFill>
                <a:srgbClr val="0000FF"/>
              </a:solidFill>
              <a:latin typeface="Consolas" pitchFamily="49" charset="0"/>
              <a:ea typeface="仿宋" pitchFamily="49" charset="-122"/>
              <a:cs typeface="Consolas" pitchFamily="49" charset="0"/>
            </a:endParaRPr>
          </a:p>
        </p:txBody>
      </p:sp>
      <p:pic>
        <p:nvPicPr>
          <p:cNvPr id="8" name="Picture 7"/>
          <p:cNvPicPr>
            <a:picLocks noChangeAspect="1" noChangeArrowheads="1"/>
          </p:cNvPicPr>
          <p:nvPr/>
        </p:nvPicPr>
        <p:blipFill>
          <a:blip r:embed="rId3" cstate="print"/>
          <a:srcRect/>
          <a:stretch>
            <a:fillRect/>
          </a:stretch>
        </p:blipFill>
        <p:spPr bwMode="auto">
          <a:xfrm>
            <a:off x="4476621" y="4210256"/>
            <a:ext cx="1214446" cy="607223"/>
          </a:xfrm>
          <a:prstGeom prst="rect">
            <a:avLst/>
          </a:prstGeom>
          <a:noFill/>
          <a:ln w="9525">
            <a:noFill/>
            <a:miter lim="800000"/>
            <a:headEnd/>
            <a:tailEnd/>
          </a:ln>
        </p:spPr>
      </p:pic>
      <p:pic>
        <p:nvPicPr>
          <p:cNvPr id="9" name="Picture 8"/>
          <p:cNvPicPr>
            <a:picLocks noChangeAspect="1" noChangeArrowheads="1"/>
          </p:cNvPicPr>
          <p:nvPr/>
        </p:nvPicPr>
        <p:blipFill>
          <a:blip r:embed="rId4" cstate="print"/>
          <a:srcRect/>
          <a:stretch>
            <a:fillRect/>
          </a:stretch>
        </p:blipFill>
        <p:spPr bwMode="auto">
          <a:xfrm>
            <a:off x="6834075" y="4281694"/>
            <a:ext cx="1107288" cy="642942"/>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4262307" y="4924636"/>
            <a:ext cx="1483713" cy="642942"/>
          </a:xfrm>
          <a:prstGeom prst="rect">
            <a:avLst/>
          </a:prstGeom>
          <a:noFill/>
          <a:ln w="9525">
            <a:noFill/>
            <a:miter lim="800000"/>
            <a:headEnd/>
            <a:tailEnd/>
          </a:ln>
        </p:spPr>
      </p:pic>
      <p:pic>
        <p:nvPicPr>
          <p:cNvPr id="11" name="Picture 10"/>
          <p:cNvPicPr>
            <a:picLocks noChangeAspect="1" noChangeArrowheads="1"/>
          </p:cNvPicPr>
          <p:nvPr/>
        </p:nvPicPr>
        <p:blipFill>
          <a:blip r:embed="rId6" cstate="print"/>
          <a:srcRect/>
          <a:stretch>
            <a:fillRect/>
          </a:stretch>
        </p:blipFill>
        <p:spPr bwMode="auto">
          <a:xfrm>
            <a:off x="7242291" y="4960355"/>
            <a:ext cx="520478" cy="607224"/>
          </a:xfrm>
          <a:prstGeom prst="rect">
            <a:avLst/>
          </a:prstGeom>
          <a:noFill/>
          <a:ln w="9525">
            <a:noFill/>
            <a:miter lim="800000"/>
            <a:headEnd/>
            <a:tailEnd/>
          </a:ln>
        </p:spPr>
      </p:pic>
      <p:pic>
        <p:nvPicPr>
          <p:cNvPr id="12" name="Picture 11"/>
          <p:cNvPicPr>
            <a:picLocks noChangeAspect="1" noChangeArrowheads="1"/>
          </p:cNvPicPr>
          <p:nvPr/>
        </p:nvPicPr>
        <p:blipFill>
          <a:blip r:embed="rId7" cstate="print"/>
          <a:srcRect/>
          <a:stretch>
            <a:fillRect/>
          </a:stretch>
        </p:blipFill>
        <p:spPr bwMode="auto">
          <a:xfrm>
            <a:off x="4762373" y="5496140"/>
            <a:ext cx="571504" cy="714381"/>
          </a:xfrm>
          <a:prstGeom prst="rect">
            <a:avLst/>
          </a:prstGeom>
          <a:noFill/>
          <a:ln w="9525">
            <a:noFill/>
            <a:miter lim="800000"/>
            <a:headEnd/>
            <a:tailEnd/>
          </a:ln>
        </p:spPr>
      </p:pic>
      <p:graphicFrame>
        <p:nvGraphicFramePr>
          <p:cNvPr id="13" name="Object 14"/>
          <p:cNvGraphicFramePr>
            <a:graphicFrameLocks noChangeAspect="1"/>
          </p:cNvGraphicFramePr>
          <p:nvPr>
            <p:extLst>
              <p:ext uri="{D42A27DB-BD31-4B8C-83A1-F6EECF244321}">
                <p14:modId xmlns:p14="http://schemas.microsoft.com/office/powerpoint/2010/main" val="481983158"/>
              </p:ext>
            </p:extLst>
          </p:nvPr>
        </p:nvGraphicFramePr>
        <p:xfrm>
          <a:off x="6834075" y="5781893"/>
          <a:ext cx="1214446" cy="344395"/>
        </p:xfrm>
        <a:graphic>
          <a:graphicData uri="http://schemas.openxmlformats.org/presentationml/2006/ole">
            <mc:AlternateContent xmlns:mc="http://schemas.openxmlformats.org/markup-compatibility/2006">
              <mc:Choice xmlns:v="urn:schemas-microsoft-com:vml" Requires="v">
                <p:oleObj name="公式" r:id="rId8" imgW="634449" imgH="177646" progId="">
                  <p:embed/>
                </p:oleObj>
              </mc:Choice>
              <mc:Fallback>
                <p:oleObj name="公式" r:id="rId8" imgW="634449" imgH="177646" progId="">
                  <p:embed/>
                  <p:pic>
                    <p:nvPicPr>
                      <p:cNvPr id="13"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4075" y="5781893"/>
                        <a:ext cx="1214446" cy="344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285720" y="1517397"/>
            <a:ext cx="428628"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00000"/>
              </a:lnSpc>
              <a:spcBef>
                <a:spcPts val="0"/>
              </a:spcBef>
            </a:pPr>
            <a:r>
              <a:rPr lang="zh-CN" altLang="en-US"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一般情况</a:t>
            </a:r>
            <a:endParaRPr lang="en-US" altLang="zh-CN"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endParaRPr>
          </a:p>
          <a:p>
            <a:pPr>
              <a:lnSpc>
                <a:spcPct val="100000"/>
              </a:lnSpc>
              <a:spcBef>
                <a:spcPts val="0"/>
              </a:spcBef>
            </a:pPr>
            <a:r>
              <a:rPr lang="zh-CN" altLang="en-US"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的</a:t>
            </a:r>
            <a:r>
              <a:rPr lang="en-US" altLang="zh-CN"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A</a:t>
            </a:r>
          </a:p>
          <a:p>
            <a:pPr>
              <a:lnSpc>
                <a:spcPct val="100000"/>
              </a:lnSpc>
              <a:spcBef>
                <a:spcPts val="0"/>
              </a:spcBef>
            </a:pPr>
            <a:r>
              <a:rPr lang="en-US" altLang="zh-CN"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S</a:t>
            </a:r>
          </a:p>
          <a:p>
            <a:pPr>
              <a:lnSpc>
                <a:spcPct val="100000"/>
              </a:lnSpc>
              <a:spcBef>
                <a:spcPts val="0"/>
              </a:spcBef>
            </a:pPr>
            <a:r>
              <a:rPr lang="en-US" altLang="zh-CN"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L</a:t>
            </a:r>
            <a:endParaRPr lang="zh-CN" altLang="en-US"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79815"/>
            <a:ext cx="292895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顺序查找算法分析</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428595" y="912506"/>
            <a:ext cx="3954945" cy="524054"/>
          </a:xfrm>
          <a:prstGeom prst="rect">
            <a:avLst/>
          </a:prstGeom>
          <a:noFill/>
        </p:spPr>
        <p:txBody>
          <a:bodyPr wrap="square" rtlCol="0">
            <a:spAutoFit/>
          </a:bodyPr>
          <a:lstStyle/>
          <a:p>
            <a:pPr algn="l">
              <a:lnSpc>
                <a:spcPct val="150000"/>
              </a:lnSpc>
              <a:spcBef>
                <a:spcPts val="0"/>
              </a:spcBef>
            </a:pPr>
            <a:r>
              <a:rPr lang="en-US" altLang="zh-CN" sz="2100" dirty="0">
                <a:solidFill>
                  <a:srgbClr val="FF0000"/>
                </a:solidFill>
                <a:latin typeface="Consolas" pitchFamily="49" charset="0"/>
                <a:ea typeface="华文中宋" pitchFamily="2" charset="-122"/>
                <a:cs typeface="Consolas" pitchFamily="49" charset="0"/>
              </a:rPr>
              <a:t>1</a:t>
            </a:r>
            <a:r>
              <a:rPr lang="zh-CN" altLang="zh-CN" sz="2100" dirty="0">
                <a:solidFill>
                  <a:srgbClr val="FF0000"/>
                </a:solidFill>
                <a:latin typeface="Consolas" pitchFamily="49" charset="0"/>
                <a:ea typeface="华文中宋" pitchFamily="2" charset="-122"/>
                <a:cs typeface="Consolas" pitchFamily="49" charset="0"/>
              </a:rPr>
              <a:t>）仅考虑查找成功的情况</a:t>
            </a:r>
          </a:p>
        </p:txBody>
      </p:sp>
      <p:grpSp>
        <p:nvGrpSpPr>
          <p:cNvPr id="10" name="组合 9"/>
          <p:cNvGrpSpPr/>
          <p:nvPr/>
        </p:nvGrpSpPr>
        <p:grpSpPr>
          <a:xfrm>
            <a:off x="151315" y="1742624"/>
            <a:ext cx="8761169" cy="2587205"/>
            <a:chOff x="149434" y="1862181"/>
            <a:chExt cx="8122869" cy="2293037"/>
          </a:xfrm>
        </p:grpSpPr>
        <p:sp>
          <p:nvSpPr>
            <p:cNvPr id="6" name="TextBox 5"/>
            <p:cNvSpPr txBox="1"/>
            <p:nvPr/>
          </p:nvSpPr>
          <p:spPr>
            <a:xfrm>
              <a:off x="149434" y="1862181"/>
              <a:ext cx="6682439" cy="1320492"/>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第</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个元素即</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[0].key=</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次关键字比较</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第</a:t>
              </a:r>
              <a:r>
                <a:rPr lang="en-US" altLang="zh-CN" sz="2100" dirty="0">
                  <a:solidFill>
                    <a:srgbClr val="0000FF"/>
                  </a:solidFill>
                  <a:latin typeface="Consolas" pitchFamily="49" charset="0"/>
                  <a:ea typeface="仿宋" pitchFamily="49" charset="-122"/>
                  <a:cs typeface="Consolas" pitchFamily="49" charset="0"/>
                </a:rPr>
                <a:t>2</a:t>
              </a:r>
              <a:r>
                <a:rPr lang="zh-CN" altLang="zh-CN" sz="2100" dirty="0">
                  <a:solidFill>
                    <a:srgbClr val="0000FF"/>
                  </a:solidFill>
                  <a:latin typeface="Consolas" pitchFamily="49" charset="0"/>
                  <a:ea typeface="仿宋" pitchFamily="49" charset="-122"/>
                  <a:cs typeface="Consolas" pitchFamily="49" charset="0"/>
                </a:rPr>
                <a:t>个元素即</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[1].key=</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2</a:t>
              </a:r>
              <a:r>
                <a:rPr lang="zh-CN" altLang="zh-CN" sz="2100" dirty="0">
                  <a:solidFill>
                    <a:srgbClr val="0000FF"/>
                  </a:solidFill>
                  <a:latin typeface="Consolas" pitchFamily="49" charset="0"/>
                  <a:ea typeface="仿宋" pitchFamily="49" charset="-122"/>
                  <a:cs typeface="Consolas" pitchFamily="49" charset="0"/>
                </a:rPr>
                <a:t>次关键字比较</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以此类推，第</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个元素即</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-1].key=</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次关键字比较</a:t>
              </a:r>
              <a:endParaRPr lang="zh-CN" altLang="en-US" sz="21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7200733" y="2298529"/>
              <a:ext cx="1071570" cy="525144"/>
            </a:xfrm>
            <a:prstGeom prst="rect">
              <a:avLst/>
            </a:prstGeom>
            <a:noFill/>
          </p:spPr>
          <p:txBody>
            <a:bodyPr wrap="square" rtlCol="0">
              <a:spAutoFit/>
            </a:bodyPr>
            <a:lstStyle/>
            <a:p>
              <a:pPr algn="l">
                <a:lnSpc>
                  <a:spcPct val="150000"/>
                </a:lnSpc>
                <a:spcBef>
                  <a:spcPts val="0"/>
                </a:spcBef>
              </a:pPr>
              <a:r>
                <a:rPr lang="en-US" altLang="zh-CN" sz="2100" i="1" dirty="0">
                  <a:solidFill>
                    <a:srgbClr val="0000FF"/>
                  </a:solidFill>
                  <a:latin typeface="Consolas" pitchFamily="49" charset="0"/>
                  <a:cs typeface="Consolas" pitchFamily="49" charset="0"/>
                </a:rPr>
                <a:t>c</a:t>
              </a:r>
              <a:r>
                <a:rPr lang="en-US" altLang="zh-CN" sz="2100" i="1" baseline="-25000" dirty="0">
                  <a:solidFill>
                    <a:srgbClr val="0000FF"/>
                  </a:solidFill>
                  <a:latin typeface="Consolas" pitchFamily="49" charset="0"/>
                  <a:cs typeface="Consolas" pitchFamily="49" charset="0"/>
                </a:rPr>
                <a:t>i</a:t>
              </a:r>
              <a:r>
                <a:rPr lang="en-US" altLang="zh-CN" sz="2100" dirty="0">
                  <a:solidFill>
                    <a:srgbClr val="0000FF"/>
                  </a:solidFill>
                  <a:latin typeface="Consolas" pitchFamily="49" charset="0"/>
                  <a:cs typeface="Consolas" pitchFamily="49" charset="0"/>
                </a:rPr>
                <a:t>=</a:t>
              </a:r>
              <a:r>
                <a:rPr lang="en-US" altLang="zh-CN" sz="2100" i="1" dirty="0">
                  <a:solidFill>
                    <a:srgbClr val="0000FF"/>
                  </a:solidFill>
                  <a:latin typeface="Consolas" pitchFamily="49" charset="0"/>
                  <a:cs typeface="Consolas" pitchFamily="49" charset="0"/>
                </a:rPr>
                <a:t>i</a:t>
              </a:r>
              <a:r>
                <a:rPr lang="en-US" altLang="zh-CN" sz="2100" dirty="0">
                  <a:solidFill>
                    <a:srgbClr val="0000FF"/>
                  </a:solidFill>
                  <a:latin typeface="Consolas" pitchFamily="49" charset="0"/>
                  <a:cs typeface="Consolas" pitchFamily="49" charset="0"/>
                </a:rPr>
                <a:t>+1</a:t>
              </a:r>
              <a:endParaRPr lang="zh-CN" altLang="en-US" sz="2100" dirty="0">
                <a:solidFill>
                  <a:srgbClr val="0000FF"/>
                </a:solidFill>
                <a:latin typeface="Consolas" pitchFamily="49" charset="0"/>
                <a:ea typeface="仿宋" pitchFamily="49" charset="-122"/>
                <a:cs typeface="Consolas" pitchFamily="49" charset="0"/>
              </a:endParaRPr>
            </a:p>
          </p:txBody>
        </p:sp>
        <p:sp>
          <p:nvSpPr>
            <p:cNvPr id="8" name="右大括号 7"/>
            <p:cNvSpPr/>
            <p:nvPr/>
          </p:nvSpPr>
          <p:spPr>
            <a:xfrm>
              <a:off x="6898410" y="2096755"/>
              <a:ext cx="214314" cy="92869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50000"/>
                </a:lnSpc>
                <a:spcBef>
                  <a:spcPts val="0"/>
                </a:spcBef>
              </a:pPr>
              <a:endParaRPr lang="zh-CN" altLang="en-US" sz="2100"/>
            </a:p>
          </p:txBody>
        </p:sp>
        <p:sp>
          <p:nvSpPr>
            <p:cNvPr id="9" name="TextBox 8"/>
            <p:cNvSpPr txBox="1"/>
            <p:nvPr/>
          </p:nvSpPr>
          <p:spPr>
            <a:xfrm>
              <a:off x="909957" y="3675917"/>
              <a:ext cx="5715040" cy="479301"/>
            </a:xfrm>
            <a:prstGeom prst="rect">
              <a:avLst/>
            </a:prstGeom>
            <a:noFill/>
          </p:spPr>
          <p:txBody>
            <a:bodyPr wrap="square" rtlCol="0">
              <a:spAutoFit/>
            </a:bodyPr>
            <a:lstStyle/>
            <a:p>
              <a:pPr algn="l">
                <a:lnSpc>
                  <a:spcPct val="150000"/>
                </a:lnSpc>
                <a:spcBef>
                  <a:spcPts val="0"/>
                </a:spcBef>
              </a:pPr>
              <a:r>
                <a:rPr lang="zh-CN" altLang="zh-CN" sz="2200" dirty="0">
                  <a:solidFill>
                    <a:srgbClr val="0000FF"/>
                  </a:solidFill>
                  <a:latin typeface="Consolas" pitchFamily="49" charset="0"/>
                  <a:ea typeface="仿宋" pitchFamily="49" charset="-122"/>
                  <a:cs typeface="Consolas" pitchFamily="49" charset="0"/>
                </a:rPr>
                <a:t>共有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种查找成功的情况，在等概率时，</a:t>
              </a:r>
              <a:r>
                <a:rPr lang="en-US" altLang="zh-CN" sz="2200" i="1" dirty="0">
                  <a:solidFill>
                    <a:srgbClr val="0000FF"/>
                  </a:solidFill>
                  <a:latin typeface="Consolas" pitchFamily="49" charset="0"/>
                  <a:ea typeface="仿宋" pitchFamily="49" charset="-122"/>
                  <a:cs typeface="Consolas" pitchFamily="49" charset="0"/>
                </a:rPr>
                <a:t>p</a:t>
              </a:r>
              <a:r>
                <a:rPr lang="en-US" altLang="zh-CN" sz="2200" i="1" baseline="-25000" dirty="0">
                  <a:solidFill>
                    <a:srgbClr val="0000FF"/>
                  </a:solidFill>
                  <a:latin typeface="Consolas" pitchFamily="49" charset="0"/>
                  <a:ea typeface="仿宋" pitchFamily="49" charset="-122"/>
                  <a:cs typeface="Consolas" pitchFamily="49" charset="0"/>
                </a:rPr>
                <a:t>i</a:t>
              </a:r>
              <a:r>
                <a:rPr lang="en-US" altLang="zh-CN" sz="2200" dirty="0">
                  <a:solidFill>
                    <a:srgbClr val="0000FF"/>
                  </a:solidFill>
                  <a:latin typeface="Consolas" pitchFamily="49" charset="0"/>
                  <a:ea typeface="仿宋" pitchFamily="49" charset="-122"/>
                  <a:cs typeface="Consolas" pitchFamily="49" charset="0"/>
                </a:rPr>
                <a:t>=1/</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grpSp>
      <p:sp>
        <p:nvSpPr>
          <p:cNvPr id="11" name="下箭头 10"/>
          <p:cNvSpPr/>
          <p:nvPr/>
        </p:nvSpPr>
        <p:spPr bwMode="auto">
          <a:xfrm>
            <a:off x="4146602" y="4565945"/>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ct val="150000"/>
              </a:lnSpc>
              <a:spcBef>
                <a:spcPts val="0"/>
              </a:spcBef>
            </a:pPr>
            <a:endParaRPr lang="zh-CN" altLang="en-US" sz="2100">
              <a:solidFill>
                <a:srgbClr val="0000FF"/>
              </a:solidFill>
              <a:latin typeface="Consolas" pitchFamily="49" charset="0"/>
              <a:cs typeface="Consolas" pitchFamily="49" charset="0"/>
            </a:endParaRPr>
          </a:p>
        </p:txBody>
      </p:sp>
      <p:pic>
        <p:nvPicPr>
          <p:cNvPr id="2050" name="Picture 2"/>
          <p:cNvPicPr>
            <a:picLocks noChangeAspect="1" noChangeArrowheads="1"/>
          </p:cNvPicPr>
          <p:nvPr/>
        </p:nvPicPr>
        <p:blipFill>
          <a:blip r:embed="rId3" cstate="print"/>
          <a:srcRect/>
          <a:stretch>
            <a:fillRect/>
          </a:stretch>
        </p:blipFill>
        <p:spPr bwMode="auto">
          <a:xfrm>
            <a:off x="1090316" y="5229200"/>
            <a:ext cx="6963368" cy="10051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16632"/>
            <a:ext cx="4000528" cy="415498"/>
          </a:xfrm>
          <a:prstGeom prst="rect">
            <a:avLst/>
          </a:prstGeom>
          <a:noFill/>
        </p:spPr>
        <p:txBody>
          <a:bodyPr wrap="square" rtlCol="0">
            <a:spAutoFit/>
          </a:bodyPr>
          <a:lstStyle/>
          <a:p>
            <a:pPr algn="l">
              <a:lnSpc>
                <a:spcPct val="100000"/>
              </a:lnSpc>
              <a:spcBef>
                <a:spcPts val="0"/>
              </a:spcBef>
            </a:pPr>
            <a:r>
              <a:rPr lang="en-US" altLang="zh-CN" sz="2100" dirty="0">
                <a:solidFill>
                  <a:srgbClr val="FF0000"/>
                </a:solidFill>
                <a:latin typeface="Consolas" pitchFamily="49" charset="0"/>
                <a:ea typeface="华文中宋" pitchFamily="2" charset="-122"/>
                <a:cs typeface="Consolas" pitchFamily="49" charset="0"/>
              </a:rPr>
              <a:t>2</a:t>
            </a:r>
            <a:r>
              <a:rPr lang="zh-CN" altLang="zh-CN" sz="2100" dirty="0">
                <a:solidFill>
                  <a:srgbClr val="FF0000"/>
                </a:solidFill>
                <a:latin typeface="Consolas" pitchFamily="49" charset="0"/>
                <a:ea typeface="华文中宋" pitchFamily="2" charset="-122"/>
                <a:cs typeface="Consolas" pitchFamily="49" charset="0"/>
              </a:rPr>
              <a:t>）仅考虑查找</a:t>
            </a:r>
            <a:r>
              <a:rPr lang="zh-CN" altLang="en-US" sz="2100" dirty="0">
                <a:solidFill>
                  <a:srgbClr val="FF0000"/>
                </a:solidFill>
                <a:latin typeface="Consolas" pitchFamily="49" charset="0"/>
                <a:ea typeface="华文中宋" pitchFamily="2" charset="-122"/>
                <a:cs typeface="Consolas" pitchFamily="49" charset="0"/>
              </a:rPr>
              <a:t>不</a:t>
            </a:r>
            <a:r>
              <a:rPr lang="zh-CN" altLang="zh-CN" sz="2100" dirty="0">
                <a:solidFill>
                  <a:srgbClr val="FF0000"/>
                </a:solidFill>
                <a:latin typeface="Consolas" pitchFamily="49" charset="0"/>
                <a:ea typeface="华文中宋" pitchFamily="2" charset="-122"/>
                <a:cs typeface="Consolas" pitchFamily="49" charset="0"/>
              </a:rPr>
              <a:t>成功的情况</a:t>
            </a:r>
          </a:p>
        </p:txBody>
      </p:sp>
      <p:sp>
        <p:nvSpPr>
          <p:cNvPr id="12" name="TextBox 11"/>
          <p:cNvSpPr txBox="1"/>
          <p:nvPr/>
        </p:nvSpPr>
        <p:spPr>
          <a:xfrm>
            <a:off x="179512" y="836712"/>
            <a:ext cx="8712968"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若</a:t>
            </a:r>
            <a:r>
              <a:rPr lang="en-US" altLang="zh-CN" sz="2200" i="1" dirty="0">
                <a:solidFill>
                  <a:srgbClr val="0000FF"/>
                </a:solidFill>
                <a:latin typeface="Consolas" pitchFamily="49" charset="0"/>
                <a:ea typeface="仿宋" pitchFamily="49" charset="-122"/>
                <a:cs typeface="Consolas" pitchFamily="49" charset="0"/>
              </a:rPr>
              <a:t>k</a:t>
            </a:r>
            <a:r>
              <a:rPr lang="zh-CN" altLang="zh-CN" sz="2200" dirty="0">
                <a:solidFill>
                  <a:srgbClr val="0000FF"/>
                </a:solidFill>
                <a:latin typeface="Consolas" pitchFamily="49" charset="0"/>
                <a:ea typeface="仿宋" pitchFamily="49" charset="-122"/>
                <a:cs typeface="Consolas" pitchFamily="49" charset="0"/>
              </a:rPr>
              <a:t>值不在表中，则总是需要</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次比较之后才能确定查找失败，所以仅仅考虑查找不成功时对应的平均查找长度为：</a:t>
            </a:r>
          </a:p>
        </p:txBody>
      </p:sp>
      <p:sp>
        <p:nvSpPr>
          <p:cNvPr id="13" name="TextBox 12"/>
          <p:cNvSpPr txBox="1"/>
          <p:nvPr/>
        </p:nvSpPr>
        <p:spPr>
          <a:xfrm>
            <a:off x="3491880" y="2636912"/>
            <a:ext cx="1928826" cy="415498"/>
          </a:xfrm>
          <a:prstGeom prst="rect">
            <a:avLst/>
          </a:prstGeom>
          <a:noFill/>
        </p:spPr>
        <p:txBody>
          <a:bodyPr wrap="square" rtlCol="0">
            <a:spAutoFit/>
          </a:bodyPr>
          <a:lstStyle/>
          <a:p>
            <a:pPr algn="l">
              <a:lnSpc>
                <a:spcPct val="100000"/>
              </a:lnSpc>
              <a:spcBef>
                <a:spcPts val="0"/>
              </a:spcBef>
            </a:pPr>
            <a:r>
              <a:rPr lang="en-US" altLang="zh-CN" sz="2100" dirty="0">
                <a:solidFill>
                  <a:srgbClr val="0000FF"/>
                </a:solidFill>
                <a:latin typeface="Consolas" pitchFamily="49" charset="0"/>
                <a:ea typeface="仿宋" pitchFamily="49" charset="-122"/>
                <a:cs typeface="Consolas" pitchFamily="49" charset="0"/>
              </a:rPr>
              <a:t>ASL</a:t>
            </a:r>
            <a:r>
              <a:rPr lang="zh-CN" altLang="en-US" sz="2100" baseline="-25000" dirty="0">
                <a:solidFill>
                  <a:srgbClr val="0000FF"/>
                </a:solidFill>
                <a:latin typeface="Consolas" pitchFamily="49" charset="0"/>
                <a:ea typeface="仿宋" pitchFamily="49" charset="-122"/>
                <a:cs typeface="Consolas" pitchFamily="49" charset="0"/>
              </a:rPr>
              <a:t>不成功</a:t>
            </a:r>
            <a:r>
              <a:rPr lang="zh-CN" altLang="en-US" sz="2100" dirty="0">
                <a:solidFill>
                  <a:srgbClr val="0000FF"/>
                </a:solidFill>
                <a:latin typeface="Consolas" pitchFamily="49" charset="0"/>
                <a:ea typeface="仿宋" pitchFamily="49" charset="-122"/>
                <a:cs typeface="Consolas" pitchFamily="49" charset="0"/>
              </a:rPr>
              <a:t> </a:t>
            </a:r>
            <a:r>
              <a:rPr lang="en-US" altLang="zh-CN" sz="2100" dirty="0">
                <a:solidFill>
                  <a:srgbClr val="0000FF"/>
                </a:solidFill>
                <a:latin typeface="Consolas" pitchFamily="49" charset="0"/>
                <a:ea typeface="仿宋" pitchFamily="49" charset="-122"/>
                <a:cs typeface="Consolas" pitchFamily="49" charset="0"/>
              </a:rPr>
              <a:t>= </a:t>
            </a:r>
            <a:r>
              <a:rPr lang="en-US" altLang="zh-CN" sz="2100" i="1" dirty="0">
                <a:solidFill>
                  <a:srgbClr val="0000FF"/>
                </a:solidFill>
                <a:latin typeface="Consolas" pitchFamily="49" charset="0"/>
                <a:ea typeface="仿宋" pitchFamily="49" charset="-122"/>
                <a:cs typeface="Consolas" pitchFamily="49" charset="0"/>
              </a:rPr>
              <a:t>n</a:t>
            </a:r>
            <a:endParaRPr lang="zh-CN" altLang="en-US" sz="2100" i="1" dirty="0">
              <a:solidFill>
                <a:srgbClr val="0000FF"/>
              </a:solidFill>
              <a:latin typeface="Consolas" pitchFamily="49" charset="0"/>
              <a:ea typeface="仿宋" pitchFamily="49" charset="-122"/>
              <a:cs typeface="Consolas" pitchFamily="49" charset="0"/>
            </a:endParaRPr>
          </a:p>
        </p:txBody>
      </p:sp>
      <p:sp>
        <p:nvSpPr>
          <p:cNvPr id="14" name="下箭头 13"/>
          <p:cNvSpPr/>
          <p:nvPr/>
        </p:nvSpPr>
        <p:spPr bwMode="auto">
          <a:xfrm>
            <a:off x="4216898" y="1988840"/>
            <a:ext cx="427109" cy="57606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100">
              <a:solidFill>
                <a:srgbClr val="0000FF"/>
              </a:solidFill>
              <a:latin typeface="Consolas" pitchFamily="49" charset="0"/>
              <a:cs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593" y="478235"/>
            <a:ext cx="8774253" cy="1974643"/>
          </a:xfrm>
          <a:prstGeom prst="rect">
            <a:avLst/>
          </a:prstGeom>
          <a:noFill/>
        </p:spPr>
        <p:txBody>
          <a:bodyPr wrap="square" rtlCol="0">
            <a:spAutoFit/>
          </a:bodyPr>
          <a:lstStyle/>
          <a:p>
            <a:pPr algn="l">
              <a:lnSpc>
                <a:spcPct val="150000"/>
              </a:lnSpc>
              <a:spcBef>
                <a:spcPts val="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设所有成功查找的概率，</a:t>
            </a:r>
            <a:r>
              <a:rPr lang="en-US" altLang="zh-CN" sz="2100" i="1" dirty="0">
                <a:solidFill>
                  <a:srgbClr val="0000FF"/>
                </a:solidFill>
                <a:latin typeface="Consolas" pitchFamily="49" charset="0"/>
                <a:ea typeface="仿宋" pitchFamily="49" charset="-122"/>
                <a:cs typeface="Consolas" pitchFamily="49" charset="0"/>
              </a:rPr>
              <a:t>q</a:t>
            </a:r>
            <a:r>
              <a:rPr lang="zh-CN" altLang="zh-CN" sz="2100" dirty="0">
                <a:solidFill>
                  <a:srgbClr val="0000FF"/>
                </a:solidFill>
                <a:latin typeface="Consolas" pitchFamily="49" charset="0"/>
                <a:ea typeface="仿宋" pitchFamily="49" charset="-122"/>
                <a:cs typeface="Consolas" pitchFamily="49" charset="0"/>
              </a:rPr>
              <a:t>表示不成功查找的概率，当既考虑查找成功又考虑查找不成功的情况时有</a:t>
            </a:r>
            <a:r>
              <a:rPr lang="en-US" altLang="zh-CN" sz="2100" i="1" dirty="0" err="1">
                <a:solidFill>
                  <a:srgbClr val="FF0000"/>
                </a:solidFill>
                <a:latin typeface="Consolas" pitchFamily="49" charset="0"/>
                <a:ea typeface="仿宋" pitchFamily="49" charset="-122"/>
                <a:cs typeface="Consolas" pitchFamily="49" charset="0"/>
              </a:rPr>
              <a:t>p</a:t>
            </a:r>
            <a:r>
              <a:rPr lang="en-US" altLang="zh-CN" sz="2100" dirty="0" err="1">
                <a:solidFill>
                  <a:srgbClr val="FF0000"/>
                </a:solidFill>
                <a:latin typeface="Consolas" pitchFamily="49" charset="0"/>
                <a:ea typeface="仿宋" pitchFamily="49" charset="-122"/>
                <a:cs typeface="Consolas" pitchFamily="49" charset="0"/>
              </a:rPr>
              <a:t>+</a:t>
            </a:r>
            <a:r>
              <a:rPr lang="en-US" altLang="zh-CN" sz="2100" i="1" dirty="0" err="1">
                <a:solidFill>
                  <a:srgbClr val="FF0000"/>
                </a:solidFill>
                <a:latin typeface="Consolas" pitchFamily="49" charset="0"/>
                <a:ea typeface="仿宋" pitchFamily="49" charset="-122"/>
                <a:cs typeface="Consolas" pitchFamily="49" charset="0"/>
              </a:rPr>
              <a:t>q</a:t>
            </a:r>
            <a:r>
              <a:rPr lang="en-US" altLang="zh-CN" sz="2100" dirty="0">
                <a:solidFill>
                  <a:srgbClr val="FF0000"/>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不妨</a:t>
            </a:r>
            <a:r>
              <a:rPr lang="zh-CN" altLang="zh-CN" sz="2100" dirty="0">
                <a:solidFill>
                  <a:srgbClr val="FF0000"/>
                </a:solidFill>
                <a:latin typeface="Consolas" pitchFamily="49" charset="0"/>
                <a:ea typeface="仿宋" pitchFamily="49" charset="-122"/>
                <a:cs typeface="Consolas" pitchFamily="49" charset="0"/>
              </a:rPr>
              <a:t>假设</a:t>
            </a:r>
            <a:r>
              <a:rPr lang="en-US" altLang="zh-CN" sz="2100" i="1" dirty="0">
                <a:solidFill>
                  <a:srgbClr val="FF0000"/>
                </a:solidFill>
                <a:latin typeface="Consolas" pitchFamily="49" charset="0"/>
                <a:ea typeface="仿宋" pitchFamily="49" charset="-122"/>
                <a:cs typeface="Consolas" pitchFamily="49" charset="0"/>
              </a:rPr>
              <a:t>p</a:t>
            </a:r>
            <a:r>
              <a:rPr lang="en-US" altLang="zh-CN" sz="2100" dirty="0">
                <a:solidFill>
                  <a:srgbClr val="FF0000"/>
                </a:solidFill>
                <a:latin typeface="Consolas" pitchFamily="49" charset="0"/>
                <a:ea typeface="仿宋" pitchFamily="49" charset="-122"/>
                <a:cs typeface="Consolas" pitchFamily="49" charset="0"/>
              </a:rPr>
              <a:t>=</a:t>
            </a:r>
            <a:r>
              <a:rPr lang="en-US" altLang="zh-CN" sz="2100" i="1" dirty="0">
                <a:solidFill>
                  <a:srgbClr val="FF0000"/>
                </a:solidFill>
                <a:latin typeface="Consolas" pitchFamily="49" charset="0"/>
                <a:ea typeface="仿宋" pitchFamily="49" charset="-122"/>
                <a:cs typeface="Consolas" pitchFamily="49" charset="0"/>
              </a:rPr>
              <a:t>q</a:t>
            </a:r>
            <a:r>
              <a:rPr lang="en-US" altLang="zh-CN" sz="2100" dirty="0">
                <a:solidFill>
                  <a:srgbClr val="FF0000"/>
                </a:solidFill>
                <a:latin typeface="Consolas" pitchFamily="49" charset="0"/>
                <a:ea typeface="仿宋" pitchFamily="49" charset="-122"/>
                <a:cs typeface="Consolas" pitchFamily="49" charset="0"/>
              </a:rPr>
              <a:t>=0.5</a:t>
            </a:r>
            <a:r>
              <a:rPr lang="zh-CN" altLang="zh-CN" sz="2100" dirty="0">
                <a:solidFill>
                  <a:srgbClr val="0000FF"/>
                </a:solidFill>
                <a:latin typeface="Consolas" pitchFamily="49" charset="0"/>
                <a:ea typeface="仿宋" pitchFamily="49" charset="-122"/>
                <a:cs typeface="Consolas" pitchFamily="49" charset="0"/>
              </a:rPr>
              <a:t>，并且所有关键字成功查找的概率相同，即</a:t>
            </a:r>
            <a:r>
              <a:rPr lang="en-US" altLang="zh-CN" sz="2100" i="1" dirty="0">
                <a:solidFill>
                  <a:srgbClr val="FF0000"/>
                </a:solidFill>
                <a:latin typeface="Consolas" pitchFamily="49" charset="0"/>
                <a:ea typeface="仿宋" pitchFamily="49" charset="-122"/>
                <a:cs typeface="Consolas" pitchFamily="49" charset="0"/>
              </a:rPr>
              <a:t>p</a:t>
            </a:r>
            <a:r>
              <a:rPr lang="en-US" altLang="zh-CN" sz="2100" i="1" baseline="-25000" dirty="0">
                <a:solidFill>
                  <a:srgbClr val="FF0000"/>
                </a:solidFill>
                <a:latin typeface="Consolas" pitchFamily="49" charset="0"/>
                <a:ea typeface="仿宋" pitchFamily="49" charset="-122"/>
                <a:cs typeface="Consolas" pitchFamily="49" charset="0"/>
              </a:rPr>
              <a:t>i</a:t>
            </a:r>
            <a:r>
              <a:rPr lang="en-US" altLang="zh-CN" sz="2100" dirty="0">
                <a:solidFill>
                  <a:srgbClr val="FF0000"/>
                </a:solidFill>
                <a:latin typeface="Consolas" pitchFamily="49" charset="0"/>
                <a:ea typeface="仿宋" pitchFamily="49" charset="-122"/>
                <a:cs typeface="Consolas" pitchFamily="49" charset="0"/>
              </a:rPr>
              <a:t>=0.5/</a:t>
            </a:r>
            <a:r>
              <a:rPr lang="en-US" altLang="zh-CN" sz="2100" i="1" dirty="0">
                <a:solidFill>
                  <a:srgbClr val="FF0000"/>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，则成功情况下的平均查找长度为：</a:t>
            </a:r>
            <a:endParaRPr lang="zh-CN" altLang="en-US" sz="2100" dirty="0">
              <a:solidFill>
                <a:srgbClr val="0000FF"/>
              </a:solidFill>
              <a:latin typeface="Consolas" pitchFamily="49" charset="0"/>
              <a:ea typeface="仿宋" pitchFamily="49" charset="-122"/>
              <a:cs typeface="Consolas" pitchFamily="49" charset="0"/>
            </a:endParaRPr>
          </a:p>
        </p:txBody>
      </p:sp>
      <p:pic>
        <p:nvPicPr>
          <p:cNvPr id="38913" name="Picture 1"/>
          <p:cNvPicPr>
            <a:picLocks noChangeAspect="1" noChangeArrowheads="1"/>
          </p:cNvPicPr>
          <p:nvPr/>
        </p:nvPicPr>
        <p:blipFill>
          <a:blip r:embed="rId2" cstate="print"/>
          <a:srcRect/>
          <a:stretch>
            <a:fillRect/>
          </a:stretch>
        </p:blipFill>
        <p:spPr bwMode="auto">
          <a:xfrm>
            <a:off x="1115616" y="2489432"/>
            <a:ext cx="6480720" cy="975592"/>
          </a:xfrm>
          <a:prstGeom prst="rect">
            <a:avLst/>
          </a:prstGeom>
          <a:noFill/>
          <a:ln w="9525">
            <a:noFill/>
            <a:miter lim="800000"/>
            <a:headEnd/>
            <a:tailEnd/>
          </a:ln>
        </p:spPr>
      </p:pic>
      <p:sp>
        <p:nvSpPr>
          <p:cNvPr id="4" name="TextBox 2">
            <a:extLst>
              <a:ext uri="{FF2B5EF4-FFF2-40B4-BE49-F238E27FC236}">
                <a16:creationId xmlns:a16="http://schemas.microsoft.com/office/drawing/2014/main" id="{98FDE94D-A5AD-434F-9BD3-4108E12E1364}"/>
              </a:ext>
            </a:extLst>
          </p:cNvPr>
          <p:cNvSpPr txBox="1"/>
          <p:nvPr/>
        </p:nvSpPr>
        <p:spPr>
          <a:xfrm>
            <a:off x="229753" y="3501578"/>
            <a:ext cx="8868026" cy="1005147"/>
          </a:xfrm>
          <a:prstGeom prst="rect">
            <a:avLst/>
          </a:prstGeom>
          <a:noFill/>
        </p:spPr>
        <p:txBody>
          <a:bodyPr wrap="square" rtlCol="0">
            <a:spAutoFit/>
          </a:bodyPr>
          <a:lstStyle/>
          <a:p>
            <a:pPr algn="l">
              <a:lnSpc>
                <a:spcPct val="150000"/>
              </a:lnSpc>
              <a:spcBef>
                <a:spcPts val="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假设所有</a:t>
            </a:r>
            <a:r>
              <a:rPr lang="zh-CN" altLang="zh-CN" sz="2100" dirty="0">
                <a:solidFill>
                  <a:srgbClr val="FF0000"/>
                </a:solidFill>
                <a:latin typeface="Consolas" pitchFamily="49" charset="0"/>
                <a:ea typeface="仿宋" pitchFamily="49" charset="-122"/>
                <a:cs typeface="Consolas" pitchFamily="49" charset="0"/>
              </a:rPr>
              <a:t>不成功</a:t>
            </a:r>
            <a:r>
              <a:rPr lang="zh-CN" altLang="zh-CN" sz="2100" dirty="0">
                <a:solidFill>
                  <a:srgbClr val="0000FF"/>
                </a:solidFill>
                <a:latin typeface="Consolas" pitchFamily="49" charset="0"/>
                <a:ea typeface="仿宋" pitchFamily="49" charset="-122"/>
                <a:cs typeface="Consolas" pitchFamily="49" charset="0"/>
              </a:rPr>
              <a:t>查找的情况为</a:t>
            </a:r>
            <a:r>
              <a:rPr lang="en-US" altLang="zh-CN" sz="2100" i="1" dirty="0">
                <a:solidFill>
                  <a:srgbClr val="FF0000"/>
                </a:solidFill>
                <a:latin typeface="Consolas" pitchFamily="49" charset="0"/>
                <a:ea typeface="仿宋" pitchFamily="49" charset="-122"/>
                <a:cs typeface="Consolas" pitchFamily="49" charset="0"/>
              </a:rPr>
              <a:t>m</a:t>
            </a:r>
            <a:r>
              <a:rPr lang="zh-CN" altLang="zh-CN" sz="2100" dirty="0">
                <a:solidFill>
                  <a:srgbClr val="0000FF"/>
                </a:solidFill>
                <a:latin typeface="Consolas" pitchFamily="49" charset="0"/>
                <a:ea typeface="仿宋" pitchFamily="49" charset="-122"/>
                <a:cs typeface="Consolas" pitchFamily="49" charset="0"/>
              </a:rPr>
              <a:t>种，它们的查找概率相同，即</a:t>
            </a:r>
            <a:r>
              <a:rPr lang="en-US" altLang="zh-CN" sz="2100" i="1" dirty="0">
                <a:solidFill>
                  <a:srgbClr val="FF0000"/>
                </a:solidFill>
                <a:latin typeface="Consolas" pitchFamily="49" charset="0"/>
                <a:ea typeface="仿宋" pitchFamily="49" charset="-122"/>
                <a:cs typeface="Consolas" pitchFamily="49" charset="0"/>
              </a:rPr>
              <a:t>q</a:t>
            </a:r>
            <a:r>
              <a:rPr lang="en-US" altLang="zh-CN" sz="2100" i="1" baseline="-25000" dirty="0">
                <a:solidFill>
                  <a:srgbClr val="FF0000"/>
                </a:solidFill>
                <a:latin typeface="Consolas" pitchFamily="49" charset="0"/>
                <a:ea typeface="仿宋" pitchFamily="49" charset="-122"/>
                <a:cs typeface="Consolas" pitchFamily="49" charset="0"/>
              </a:rPr>
              <a:t>i</a:t>
            </a:r>
            <a:r>
              <a:rPr lang="en-US" altLang="zh-CN" sz="2100" dirty="0">
                <a:solidFill>
                  <a:srgbClr val="FF0000"/>
                </a:solidFill>
                <a:latin typeface="Consolas" pitchFamily="49" charset="0"/>
                <a:ea typeface="仿宋" pitchFamily="49" charset="-122"/>
                <a:cs typeface="Consolas" pitchFamily="49" charset="0"/>
              </a:rPr>
              <a:t>=0.5/</a:t>
            </a:r>
            <a:r>
              <a:rPr lang="en-US" altLang="zh-CN" sz="2100" i="1" dirty="0">
                <a:solidFill>
                  <a:srgbClr val="FF0000"/>
                </a:solidFill>
                <a:latin typeface="Consolas" pitchFamily="49" charset="0"/>
                <a:ea typeface="仿宋" pitchFamily="49" charset="-122"/>
                <a:cs typeface="Consolas" pitchFamily="49" charset="0"/>
              </a:rPr>
              <a:t>m</a:t>
            </a:r>
            <a:r>
              <a:rPr lang="zh-CN" altLang="zh-CN" sz="2100" dirty="0">
                <a:solidFill>
                  <a:srgbClr val="0000FF"/>
                </a:solidFill>
                <a:latin typeface="Consolas" pitchFamily="49" charset="0"/>
                <a:ea typeface="仿宋" pitchFamily="49" charset="-122"/>
                <a:cs typeface="Consolas" pitchFamily="49" charset="0"/>
              </a:rPr>
              <a:t>，则不成功情况下的平均查找长度为：</a:t>
            </a:r>
          </a:p>
        </p:txBody>
      </p:sp>
      <p:pic>
        <p:nvPicPr>
          <p:cNvPr id="5" name="Picture 1">
            <a:extLst>
              <a:ext uri="{FF2B5EF4-FFF2-40B4-BE49-F238E27FC236}">
                <a16:creationId xmlns:a16="http://schemas.microsoft.com/office/drawing/2014/main" id="{C2FB818B-7DC0-4129-83C0-740BF6B5E579}"/>
              </a:ext>
            </a:extLst>
          </p:cNvPr>
          <p:cNvPicPr>
            <a:picLocks noChangeAspect="1" noChangeArrowheads="1"/>
          </p:cNvPicPr>
          <p:nvPr/>
        </p:nvPicPr>
        <p:blipFill>
          <a:blip r:embed="rId3" cstate="print"/>
          <a:srcRect/>
          <a:stretch>
            <a:fillRect/>
          </a:stretch>
        </p:blipFill>
        <p:spPr bwMode="auto">
          <a:xfrm>
            <a:off x="1510382" y="4579834"/>
            <a:ext cx="5400600" cy="938647"/>
          </a:xfrm>
          <a:prstGeom prst="rect">
            <a:avLst/>
          </a:prstGeom>
          <a:noFill/>
          <a:ln w="9525">
            <a:noFill/>
            <a:miter lim="800000"/>
            <a:headEnd/>
            <a:tailEnd/>
          </a:ln>
        </p:spPr>
      </p:pic>
      <p:pic>
        <p:nvPicPr>
          <p:cNvPr id="6" name="Picture 2">
            <a:extLst>
              <a:ext uri="{FF2B5EF4-FFF2-40B4-BE49-F238E27FC236}">
                <a16:creationId xmlns:a16="http://schemas.microsoft.com/office/drawing/2014/main" id="{E3B29C60-A3B4-4D73-A0B2-BE5437C9F5CA}"/>
              </a:ext>
            </a:extLst>
          </p:cNvPr>
          <p:cNvPicPr>
            <a:picLocks noChangeAspect="1" noChangeArrowheads="1"/>
          </p:cNvPicPr>
          <p:nvPr/>
        </p:nvPicPr>
        <p:blipFill>
          <a:blip r:embed="rId4" cstate="print"/>
          <a:srcRect/>
          <a:stretch>
            <a:fillRect/>
          </a:stretch>
        </p:blipFill>
        <p:spPr bwMode="auto">
          <a:xfrm>
            <a:off x="764675" y="5785836"/>
            <a:ext cx="7614649" cy="622898"/>
          </a:xfrm>
          <a:prstGeom prst="rect">
            <a:avLst/>
          </a:prstGeom>
          <a:noFill/>
          <a:ln w="9525">
            <a:noFill/>
            <a:miter lim="800000"/>
            <a:headEnd/>
            <a:tailEnd/>
          </a:ln>
        </p:spPr>
      </p:pic>
      <p:sp>
        <p:nvSpPr>
          <p:cNvPr id="7" name="TextBox 5">
            <a:extLst>
              <a:ext uri="{FF2B5EF4-FFF2-40B4-BE49-F238E27FC236}">
                <a16:creationId xmlns:a16="http://schemas.microsoft.com/office/drawing/2014/main" id="{2E85A129-CF92-40D7-9180-25AE7A73C16D}"/>
              </a:ext>
            </a:extLst>
          </p:cNvPr>
          <p:cNvSpPr txBox="1"/>
          <p:nvPr/>
        </p:nvSpPr>
        <p:spPr>
          <a:xfrm>
            <a:off x="41945" y="5118710"/>
            <a:ext cx="1445459" cy="520399"/>
          </a:xfrm>
          <a:prstGeom prst="rect">
            <a:avLst/>
          </a:prstGeom>
          <a:noFill/>
        </p:spPr>
        <p:txBody>
          <a:bodyPr wrap="square" rtlCol="0">
            <a:spAutoFit/>
          </a:bodyPr>
          <a:lstStyle/>
          <a:p>
            <a:pPr algn="l">
              <a:lnSpc>
                <a:spcPct val="150000"/>
              </a:lnSpc>
              <a:spcBef>
                <a:spcPts val="0"/>
              </a:spcBef>
            </a:pPr>
            <a:r>
              <a:rPr lang="zh-CN" altLang="en-US" sz="21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合起来</a:t>
            </a:r>
            <a:r>
              <a:rPr lang="zh-CN" altLang="en-US" sz="2100" dirty="0">
                <a:solidFill>
                  <a:srgbClr val="0000FF"/>
                </a:solidFill>
                <a:latin typeface="Consolas" pitchFamily="49" charset="0"/>
                <a:ea typeface="仿宋" pitchFamily="49" charset="-122"/>
                <a:cs typeface="Consolas" pitchFamily="49" charset="0"/>
              </a:rPr>
              <a:t>：</a:t>
            </a:r>
          </a:p>
        </p:txBody>
      </p:sp>
      <p:sp>
        <p:nvSpPr>
          <p:cNvPr id="8" name="TextBox 6">
            <a:extLst>
              <a:ext uri="{FF2B5EF4-FFF2-40B4-BE49-F238E27FC236}">
                <a16:creationId xmlns:a16="http://schemas.microsoft.com/office/drawing/2014/main" id="{06D01567-3CB4-47B7-BB96-F979FD2A9E81}"/>
              </a:ext>
            </a:extLst>
          </p:cNvPr>
          <p:cNvSpPr txBox="1"/>
          <p:nvPr/>
        </p:nvSpPr>
        <p:spPr>
          <a:xfrm>
            <a:off x="1510382" y="6309320"/>
            <a:ext cx="5540925" cy="520399"/>
          </a:xfrm>
          <a:prstGeom prst="rect">
            <a:avLst/>
          </a:prstGeom>
          <a:noFill/>
        </p:spPr>
        <p:txBody>
          <a:bodyPr wrap="square" rtlCol="0">
            <a:spAutoFit/>
          </a:bodyPr>
          <a:lstStyle/>
          <a:p>
            <a:pPr algn="l">
              <a:lnSpc>
                <a:spcPct val="150000"/>
              </a:lnSpc>
              <a:spcBef>
                <a:spcPts val="0"/>
              </a:spcBef>
            </a:pPr>
            <a:r>
              <a:rPr lang="zh-CN" altLang="en-US" sz="2100" dirty="0">
                <a:solidFill>
                  <a:srgbClr val="FF00FF"/>
                </a:solidFill>
                <a:latin typeface="Consolas" pitchFamily="49" charset="0"/>
                <a:ea typeface="仿宋" pitchFamily="49" charset="-122"/>
                <a:cs typeface="Consolas" pitchFamily="49" charset="0"/>
              </a:rPr>
              <a:t>可以推出：顺序查找的时间复杂度为</a:t>
            </a:r>
            <a:r>
              <a:rPr lang="en-US" altLang="zh-CN" sz="2100" dirty="0">
                <a:solidFill>
                  <a:srgbClr val="FF00FF"/>
                </a:solidFill>
                <a:latin typeface="Consolas" pitchFamily="49" charset="0"/>
                <a:ea typeface="仿宋" pitchFamily="49" charset="-122"/>
                <a:cs typeface="Consolas" pitchFamily="49" charset="0"/>
              </a:rPr>
              <a:t>O(</a:t>
            </a:r>
            <a:r>
              <a:rPr lang="en-US" altLang="zh-CN" sz="2100" i="1" dirty="0">
                <a:solidFill>
                  <a:srgbClr val="FF00FF"/>
                </a:solidFill>
                <a:latin typeface="Consolas" pitchFamily="49" charset="0"/>
                <a:ea typeface="仿宋" pitchFamily="49" charset="-122"/>
                <a:cs typeface="Consolas" pitchFamily="49" charset="0"/>
              </a:rPr>
              <a:t>n</a:t>
            </a:r>
            <a:r>
              <a:rPr lang="en-US" altLang="zh-CN" sz="2100" dirty="0">
                <a:solidFill>
                  <a:srgbClr val="FF00FF"/>
                </a:solidFill>
                <a:latin typeface="Consolas" pitchFamily="49" charset="0"/>
                <a:ea typeface="仿宋" pitchFamily="49" charset="-122"/>
                <a:cs typeface="Consolas" pitchFamily="49" charset="0"/>
              </a:rPr>
              <a:t>)</a:t>
            </a:r>
            <a:r>
              <a:rPr lang="zh-CN" altLang="en-US" sz="2100" dirty="0">
                <a:solidFill>
                  <a:srgbClr val="FF00FF"/>
                </a:solidFill>
                <a:latin typeface="Consolas" pitchFamily="49" charset="0"/>
                <a:ea typeface="仿宋" pitchFamily="49" charset="-122"/>
                <a:cs typeface="Consolas" pitchFamily="49" charset="0"/>
              </a:rPr>
              <a:t>。</a:t>
            </a:r>
          </a:p>
        </p:txBody>
      </p:sp>
      <p:sp>
        <p:nvSpPr>
          <p:cNvPr id="9" name="TextBox 4">
            <a:extLst>
              <a:ext uri="{FF2B5EF4-FFF2-40B4-BE49-F238E27FC236}">
                <a16:creationId xmlns:a16="http://schemas.microsoft.com/office/drawing/2014/main" id="{7C6E19F3-9108-8646-D055-C00C9E35A614}"/>
              </a:ext>
            </a:extLst>
          </p:cNvPr>
          <p:cNvSpPr txBox="1"/>
          <p:nvPr/>
        </p:nvSpPr>
        <p:spPr>
          <a:xfrm>
            <a:off x="179512" y="70727"/>
            <a:ext cx="5500726" cy="415498"/>
          </a:xfrm>
          <a:prstGeom prst="rect">
            <a:avLst/>
          </a:prstGeom>
          <a:noFill/>
        </p:spPr>
        <p:txBody>
          <a:bodyPr wrap="square" rtlCol="0">
            <a:spAutoFit/>
          </a:bodyPr>
          <a:lstStyle/>
          <a:p>
            <a:pPr algn="l">
              <a:lnSpc>
                <a:spcPct val="100000"/>
              </a:lnSpc>
              <a:spcBef>
                <a:spcPts val="0"/>
              </a:spcBef>
            </a:pPr>
            <a:r>
              <a:rPr lang="en-US" altLang="zh-CN" sz="2100" dirty="0">
                <a:solidFill>
                  <a:srgbClr val="FF0000"/>
                </a:solidFill>
                <a:latin typeface="Consolas" pitchFamily="49" charset="0"/>
                <a:ea typeface="华文中宋" pitchFamily="2" charset="-122"/>
                <a:cs typeface="Consolas" pitchFamily="49" charset="0"/>
              </a:rPr>
              <a:t>3</a:t>
            </a:r>
            <a:r>
              <a:rPr lang="zh-CN" altLang="zh-CN" sz="2100" dirty="0">
                <a:solidFill>
                  <a:srgbClr val="FF0000"/>
                </a:solidFill>
                <a:latin typeface="Consolas" pitchFamily="49" charset="0"/>
                <a:ea typeface="华文中宋" pitchFamily="2" charset="-122"/>
                <a:cs typeface="Consolas" pitchFamily="49" charset="0"/>
              </a:rPr>
              <a:t>）既考虑查找成功又考虑查找不成功的情况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24744"/>
            <a:ext cx="8928992" cy="2343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顺序查找的优点是算法简单，且对查找表的存储结构无特殊要求，无论是用顺序表还是用链表来存放元素，也无论是元素之间是否按关键字有序，它都同样适用。</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2200" dirty="0">
                <a:solidFill>
                  <a:srgbClr val="FF0000"/>
                </a:solidFill>
                <a:latin typeface="Consolas" pitchFamily="49" charset="0"/>
                <a:ea typeface="仿宋" pitchFamily="49" charset="-122"/>
                <a:cs typeface="Consolas" pitchFamily="49" charset="0"/>
              </a:rPr>
              <a:t>顺序查找的缺点是查找效率低，因此，当</a:t>
            </a:r>
            <a:r>
              <a:rPr lang="en-US" altLang="zh-CN" sz="2200" i="1" dirty="0">
                <a:solidFill>
                  <a:srgbClr val="FF0000"/>
                </a:solidFill>
                <a:latin typeface="Consolas" pitchFamily="49" charset="0"/>
                <a:ea typeface="仿宋" pitchFamily="49" charset="-122"/>
                <a:cs typeface="Consolas" pitchFamily="49" charset="0"/>
              </a:rPr>
              <a:t>n</a:t>
            </a:r>
            <a:r>
              <a:rPr lang="zh-CN" altLang="zh-CN" sz="2200" dirty="0">
                <a:solidFill>
                  <a:srgbClr val="FF0000"/>
                </a:solidFill>
                <a:latin typeface="Consolas" pitchFamily="49" charset="0"/>
                <a:ea typeface="仿宋" pitchFamily="49" charset="-122"/>
                <a:cs typeface="Consolas" pitchFamily="49" charset="0"/>
              </a:rPr>
              <a:t>较大时不宜采用顺序查找</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201" y="188640"/>
            <a:ext cx="2286016" cy="415498"/>
          </a:xfrm>
          <a:prstGeom prst="rect">
            <a:avLst/>
          </a:prstGeom>
          <a:noFill/>
        </p:spPr>
        <p:txBody>
          <a:bodyPr wrap="square" rtlCol="0">
            <a:spAutoFit/>
          </a:bodyPr>
          <a:lstStyle/>
          <a:p>
            <a:pPr algn="l">
              <a:lnSpc>
                <a:spcPct val="100000"/>
              </a:lnSpc>
              <a:spcBef>
                <a:spcPts val="0"/>
              </a:spcBef>
            </a:pPr>
            <a:r>
              <a:rPr lang="zh-CN" altLang="zh-CN" sz="2100" dirty="0">
                <a:solidFill>
                  <a:srgbClr val="FF0000"/>
                </a:solidFill>
                <a:latin typeface="华文中宋" pitchFamily="2" charset="-122"/>
                <a:ea typeface="华文中宋" pitchFamily="2" charset="-122"/>
              </a:rPr>
              <a:t>顺序查找</a:t>
            </a:r>
            <a:r>
              <a:rPr lang="zh-CN" altLang="en-US" sz="2100" dirty="0">
                <a:solidFill>
                  <a:srgbClr val="FF0000"/>
                </a:solidFill>
                <a:latin typeface="华文中宋" pitchFamily="2" charset="-122"/>
                <a:ea typeface="华文中宋" pitchFamily="2" charset="-122"/>
              </a:rPr>
              <a:t>总结</a:t>
            </a:r>
            <a:endParaRPr lang="zh-CN" altLang="en-US" sz="2100" dirty="0">
              <a:solidFill>
                <a:srgbClr val="FF0000"/>
              </a:solidFill>
              <a:latin typeface="华文中宋" pitchFamily="2" charset="-122"/>
              <a:ea typeface="华文中宋" pitchFamily="2" charset="-122"/>
              <a:cs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36606"/>
            <a:ext cx="4176464"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9.2.2  </a:t>
            </a:r>
            <a:r>
              <a:rPr lang="zh-CN" altLang="zh-CN" sz="2800">
                <a:latin typeface="Consolas" pitchFamily="49" charset="0"/>
                <a:ea typeface="微软雅黑" pitchFamily="34" charset="-122"/>
                <a:cs typeface="Consolas" pitchFamily="49" charset="0"/>
              </a:rPr>
              <a:t>折半查找</a:t>
            </a:r>
            <a:endParaRPr lang="zh-CN" altLang="zh-CN" sz="280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857232"/>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a:t>
            </a:r>
            <a:r>
              <a:rPr lang="zh-CN" altLang="zh-CN" sz="2000">
                <a:latin typeface="Consolas" pitchFamily="49" charset="0"/>
                <a:ea typeface="微软雅黑" pitchFamily="34" charset="-122"/>
                <a:cs typeface="Consolas" pitchFamily="49" charset="0"/>
              </a:rPr>
              <a:t>折半查找算法</a:t>
            </a:r>
            <a:endParaRPr lang="zh-CN" altLang="zh-CN" sz="20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436428" y="1455289"/>
            <a:ext cx="1571636" cy="51473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19024" y="2014912"/>
            <a:ext cx="9089479" cy="47165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just">
              <a:lnSpc>
                <a:spcPts val="33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设</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a:t>
            </a:r>
            <a:r>
              <a:rPr lang="en-US" altLang="zh-CN" sz="2100" dirty="0" err="1">
                <a:solidFill>
                  <a:srgbClr val="0000FF"/>
                </a:solidFill>
                <a:latin typeface="Consolas" pitchFamily="49" charset="0"/>
                <a:ea typeface="仿宋" pitchFamily="49" charset="-122"/>
                <a:cs typeface="Consolas" pitchFamily="49" charset="0"/>
              </a:rPr>
              <a:t>low..high</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是当前的非空查找区间（下界为</a:t>
            </a:r>
            <a:r>
              <a:rPr lang="en-US" altLang="zh-CN" sz="2100" dirty="0">
                <a:solidFill>
                  <a:srgbClr val="0000FF"/>
                </a:solidFill>
                <a:latin typeface="Consolas" pitchFamily="49" charset="0"/>
                <a:ea typeface="仿宋" pitchFamily="49" charset="-122"/>
                <a:cs typeface="Consolas" pitchFamily="49" charset="0"/>
              </a:rPr>
              <a:t>low</a:t>
            </a:r>
            <a:r>
              <a:rPr lang="zh-CN" altLang="zh-CN" sz="2100" dirty="0">
                <a:solidFill>
                  <a:srgbClr val="0000FF"/>
                </a:solidFill>
                <a:latin typeface="Consolas" pitchFamily="49" charset="0"/>
                <a:ea typeface="仿宋" pitchFamily="49" charset="-122"/>
                <a:cs typeface="Consolas" pitchFamily="49" charset="0"/>
              </a:rPr>
              <a:t>，上界为</a:t>
            </a:r>
            <a:r>
              <a:rPr lang="en-US" altLang="zh-CN" sz="2100" dirty="0">
                <a:solidFill>
                  <a:srgbClr val="0000FF"/>
                </a:solidFill>
                <a:latin typeface="Consolas" pitchFamily="49" charset="0"/>
                <a:ea typeface="仿宋" pitchFamily="49" charset="-122"/>
                <a:cs typeface="Consolas" pitchFamily="49" charset="0"/>
              </a:rPr>
              <a:t>high</a:t>
            </a:r>
            <a:r>
              <a:rPr lang="zh-CN" altLang="zh-CN" sz="2100" dirty="0">
                <a:solidFill>
                  <a:srgbClr val="0000FF"/>
                </a:solidFill>
                <a:latin typeface="Consolas" pitchFamily="49" charset="0"/>
                <a:ea typeface="仿宋" pitchFamily="49" charset="-122"/>
                <a:cs typeface="Consolas" pitchFamily="49" charset="0"/>
              </a:rPr>
              <a:t>），首先确定该区间的中点位置</a:t>
            </a:r>
            <a:r>
              <a:rPr lang="en-US" altLang="zh-CN" sz="2100" dirty="0">
                <a:solidFill>
                  <a:srgbClr val="FF0000"/>
                </a:solidFill>
                <a:latin typeface="Consolas" pitchFamily="49" charset="0"/>
                <a:ea typeface="仿宋" pitchFamily="49" charset="-122"/>
                <a:cs typeface="Consolas" pitchFamily="49" charset="0"/>
              </a:rPr>
              <a:t>mid=(</a:t>
            </a:r>
            <a:r>
              <a:rPr lang="en-US" altLang="zh-CN" sz="2100" dirty="0" err="1">
                <a:solidFill>
                  <a:srgbClr val="FF0000"/>
                </a:solidFill>
                <a:latin typeface="Consolas" pitchFamily="49" charset="0"/>
                <a:ea typeface="仿宋" pitchFamily="49" charset="-122"/>
                <a:cs typeface="Consolas" pitchFamily="49" charset="0"/>
              </a:rPr>
              <a:t>low+high</a:t>
            </a:r>
            <a:r>
              <a:rPr lang="en-US" altLang="zh-CN" sz="2100" dirty="0">
                <a:solidFill>
                  <a:srgbClr val="FF0000"/>
                </a:solidFill>
                <a:latin typeface="Consolas" pitchFamily="49" charset="0"/>
                <a:ea typeface="仿宋" pitchFamily="49" charset="-122"/>
                <a:cs typeface="Consolas" pitchFamily="49" charset="0"/>
              </a:rPr>
              <a:t>)/2</a:t>
            </a:r>
            <a:r>
              <a:rPr lang="zh-CN" altLang="zh-CN" sz="2100" dirty="0">
                <a:solidFill>
                  <a:srgbClr val="0000FF"/>
                </a:solidFill>
                <a:latin typeface="Consolas" pitchFamily="49" charset="0"/>
                <a:ea typeface="仿宋" pitchFamily="49" charset="-122"/>
                <a:cs typeface="Consolas" pitchFamily="49" charset="0"/>
              </a:rPr>
              <a:t>，然后将待查的</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值与</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[mid].key</a:t>
            </a:r>
            <a:r>
              <a:rPr lang="zh-CN" altLang="zh-CN" sz="2100" dirty="0">
                <a:solidFill>
                  <a:srgbClr val="0000FF"/>
                </a:solidFill>
                <a:latin typeface="Consolas" pitchFamily="49" charset="0"/>
                <a:ea typeface="仿宋" pitchFamily="49" charset="-122"/>
                <a:cs typeface="Consolas" pitchFamily="49" charset="0"/>
              </a:rPr>
              <a:t>比较：</a:t>
            </a:r>
          </a:p>
          <a:p>
            <a:pPr algn="just">
              <a:lnSpc>
                <a:spcPts val="33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）若</a:t>
            </a:r>
            <a:r>
              <a:rPr lang="en-US" altLang="zh-CN" sz="2100" i="1" dirty="0">
                <a:solidFill>
                  <a:srgbClr val="FF0000"/>
                </a:solidFill>
                <a:latin typeface="Consolas" pitchFamily="49" charset="0"/>
                <a:ea typeface="仿宋" pitchFamily="49" charset="-122"/>
                <a:cs typeface="Consolas" pitchFamily="49" charset="0"/>
              </a:rPr>
              <a:t>k</a:t>
            </a:r>
            <a:r>
              <a:rPr lang="en-US" altLang="zh-CN" sz="2100" dirty="0">
                <a:solidFill>
                  <a:srgbClr val="FF0000"/>
                </a:solidFill>
                <a:latin typeface="Consolas" pitchFamily="49" charset="0"/>
                <a:ea typeface="仿宋" pitchFamily="49" charset="-122"/>
                <a:cs typeface="Consolas" pitchFamily="49" charset="0"/>
              </a:rPr>
              <a:t>=</a:t>
            </a:r>
            <a:r>
              <a:rPr lang="en-US" altLang="zh-CN" sz="2100" i="1" dirty="0">
                <a:solidFill>
                  <a:srgbClr val="FF0000"/>
                </a:solidFill>
                <a:latin typeface="Consolas" pitchFamily="49" charset="0"/>
                <a:ea typeface="仿宋" pitchFamily="49" charset="-122"/>
                <a:cs typeface="Consolas" pitchFamily="49" charset="0"/>
              </a:rPr>
              <a:t>R</a:t>
            </a:r>
            <a:r>
              <a:rPr lang="en-US" altLang="zh-CN" sz="2100" dirty="0">
                <a:solidFill>
                  <a:srgbClr val="FF0000"/>
                </a:solidFill>
                <a:latin typeface="Consolas" pitchFamily="49" charset="0"/>
                <a:ea typeface="仿宋" pitchFamily="49" charset="-122"/>
                <a:cs typeface="Consolas" pitchFamily="49" charset="0"/>
              </a:rPr>
              <a:t>[mid].key</a:t>
            </a:r>
            <a:r>
              <a:rPr lang="zh-CN" altLang="zh-CN" sz="2100" dirty="0">
                <a:solidFill>
                  <a:srgbClr val="0000FF"/>
                </a:solidFill>
                <a:latin typeface="Consolas" pitchFamily="49" charset="0"/>
                <a:ea typeface="仿宋" pitchFamily="49" charset="-122"/>
                <a:cs typeface="Consolas" pitchFamily="49" charset="0"/>
              </a:rPr>
              <a:t>，则查找成功并返回该元素的序号</a:t>
            </a:r>
            <a:r>
              <a:rPr lang="en-US" altLang="zh-CN" sz="2100" dirty="0">
                <a:solidFill>
                  <a:srgbClr val="0000FF"/>
                </a:solidFill>
                <a:latin typeface="Consolas" pitchFamily="49" charset="0"/>
                <a:ea typeface="仿宋" pitchFamily="49" charset="-122"/>
                <a:cs typeface="Consolas" pitchFamily="49" charset="0"/>
              </a:rPr>
              <a:t>mid</a:t>
            </a:r>
            <a:r>
              <a:rPr lang="zh-CN" altLang="zh-CN" sz="2100" dirty="0">
                <a:solidFill>
                  <a:srgbClr val="0000FF"/>
                </a:solidFill>
                <a:latin typeface="Consolas" pitchFamily="49" charset="0"/>
                <a:ea typeface="仿宋" pitchFamily="49" charset="-122"/>
                <a:cs typeface="Consolas" pitchFamily="49" charset="0"/>
              </a:rPr>
              <a:t>。</a:t>
            </a:r>
          </a:p>
          <a:p>
            <a:pPr algn="just">
              <a:lnSpc>
                <a:spcPts val="33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2</a:t>
            </a:r>
            <a:r>
              <a:rPr lang="zh-CN" altLang="zh-CN" sz="2100" dirty="0">
                <a:solidFill>
                  <a:srgbClr val="0000FF"/>
                </a:solidFill>
                <a:latin typeface="Consolas" pitchFamily="49" charset="0"/>
                <a:ea typeface="仿宋" pitchFamily="49" charset="-122"/>
                <a:cs typeface="Consolas" pitchFamily="49" charset="0"/>
              </a:rPr>
              <a:t>）若</a:t>
            </a:r>
            <a:r>
              <a:rPr lang="en-US" altLang="zh-CN" sz="2100" i="1" dirty="0">
                <a:solidFill>
                  <a:srgbClr val="FF0000"/>
                </a:solidFill>
                <a:latin typeface="Consolas" pitchFamily="49" charset="0"/>
                <a:ea typeface="仿宋" pitchFamily="49" charset="-122"/>
                <a:cs typeface="Consolas" pitchFamily="49" charset="0"/>
              </a:rPr>
              <a:t>k</a:t>
            </a:r>
            <a:r>
              <a:rPr lang="en-US" altLang="zh-CN" sz="2100" dirty="0">
                <a:solidFill>
                  <a:srgbClr val="FF0000"/>
                </a:solidFill>
                <a:latin typeface="Consolas" pitchFamily="49" charset="0"/>
                <a:ea typeface="仿宋" pitchFamily="49" charset="-122"/>
                <a:cs typeface="Consolas" pitchFamily="49" charset="0"/>
              </a:rPr>
              <a:t>&lt;</a:t>
            </a:r>
            <a:r>
              <a:rPr lang="en-US" altLang="zh-CN" sz="2100" i="1" dirty="0">
                <a:solidFill>
                  <a:srgbClr val="FF0000"/>
                </a:solidFill>
                <a:latin typeface="Consolas" pitchFamily="49" charset="0"/>
                <a:ea typeface="仿宋" pitchFamily="49" charset="-122"/>
                <a:cs typeface="Consolas" pitchFamily="49" charset="0"/>
              </a:rPr>
              <a:t>R</a:t>
            </a:r>
            <a:r>
              <a:rPr lang="en-US" altLang="zh-CN" sz="2100" dirty="0">
                <a:solidFill>
                  <a:srgbClr val="FF0000"/>
                </a:solidFill>
                <a:latin typeface="Consolas" pitchFamily="49" charset="0"/>
                <a:ea typeface="仿宋" pitchFamily="49" charset="-122"/>
                <a:cs typeface="Consolas" pitchFamily="49" charset="0"/>
              </a:rPr>
              <a:t>[mid].key</a:t>
            </a:r>
            <a:r>
              <a:rPr lang="zh-CN" altLang="zh-CN" sz="2100" dirty="0">
                <a:solidFill>
                  <a:srgbClr val="0000FF"/>
                </a:solidFill>
                <a:latin typeface="Consolas" pitchFamily="49" charset="0"/>
                <a:ea typeface="仿宋" pitchFamily="49" charset="-122"/>
                <a:cs typeface="Consolas" pitchFamily="49" charset="0"/>
              </a:rPr>
              <a:t>，则在左子表</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[low..mid-1]</a:t>
            </a:r>
            <a:r>
              <a:rPr lang="zh-CN" altLang="en-US" sz="2100" dirty="0">
                <a:solidFill>
                  <a:srgbClr val="0000FF"/>
                </a:solidFill>
                <a:latin typeface="Consolas" pitchFamily="49" charset="0"/>
                <a:ea typeface="仿宋" pitchFamily="49" charset="-122"/>
                <a:cs typeface="Consolas" pitchFamily="49" charset="0"/>
              </a:rPr>
              <a:t>中查找</a:t>
            </a:r>
            <a:r>
              <a:rPr lang="zh-CN" altLang="zh-CN" sz="2100" dirty="0">
                <a:solidFill>
                  <a:srgbClr val="0000FF"/>
                </a:solidFill>
                <a:latin typeface="Consolas" pitchFamily="49" charset="0"/>
                <a:ea typeface="仿宋" pitchFamily="49" charset="-122"/>
                <a:cs typeface="Consolas" pitchFamily="49" charset="0"/>
              </a:rPr>
              <a:t>，即下界不变，上界改为</a:t>
            </a:r>
            <a:r>
              <a:rPr lang="en-US" altLang="zh-CN" sz="2100" dirty="0">
                <a:solidFill>
                  <a:srgbClr val="0000FF"/>
                </a:solidFill>
                <a:latin typeface="Consolas" pitchFamily="49" charset="0"/>
                <a:ea typeface="仿宋" pitchFamily="49" charset="-122"/>
                <a:cs typeface="Consolas" pitchFamily="49" charset="0"/>
              </a:rPr>
              <a:t>mid-1</a:t>
            </a:r>
            <a:r>
              <a:rPr lang="zh-CN" altLang="zh-CN" sz="2100" dirty="0">
                <a:solidFill>
                  <a:srgbClr val="0000FF"/>
                </a:solidFill>
                <a:latin typeface="Consolas" pitchFamily="49" charset="0"/>
                <a:ea typeface="仿宋" pitchFamily="49" charset="-122"/>
                <a:cs typeface="Consolas" pitchFamily="49" charset="0"/>
              </a:rPr>
              <a:t>。</a:t>
            </a:r>
          </a:p>
          <a:p>
            <a:pPr algn="just">
              <a:lnSpc>
                <a:spcPts val="33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3</a:t>
            </a:r>
            <a:r>
              <a:rPr lang="zh-CN" altLang="zh-CN" sz="2100" dirty="0">
                <a:solidFill>
                  <a:srgbClr val="0000FF"/>
                </a:solidFill>
                <a:latin typeface="Consolas" pitchFamily="49" charset="0"/>
                <a:ea typeface="仿宋" pitchFamily="49" charset="-122"/>
                <a:cs typeface="Consolas" pitchFamily="49" charset="0"/>
              </a:rPr>
              <a:t>）若</a:t>
            </a:r>
            <a:r>
              <a:rPr lang="en-US" altLang="zh-CN" sz="2100" i="1" dirty="0">
                <a:solidFill>
                  <a:srgbClr val="FF0000"/>
                </a:solidFill>
                <a:latin typeface="Consolas" pitchFamily="49" charset="0"/>
                <a:ea typeface="仿宋" pitchFamily="49" charset="-122"/>
                <a:cs typeface="Consolas" pitchFamily="49" charset="0"/>
              </a:rPr>
              <a:t>k&gt;R</a:t>
            </a:r>
            <a:r>
              <a:rPr lang="en-US" altLang="zh-CN" sz="2100" dirty="0">
                <a:solidFill>
                  <a:srgbClr val="FF0000"/>
                </a:solidFill>
                <a:latin typeface="Consolas" pitchFamily="49" charset="0"/>
                <a:ea typeface="仿宋" pitchFamily="49" charset="-122"/>
                <a:cs typeface="Consolas" pitchFamily="49" charset="0"/>
              </a:rPr>
              <a:t>[mid].key</a:t>
            </a:r>
            <a:r>
              <a:rPr lang="zh-CN" altLang="zh-CN" sz="2100" dirty="0">
                <a:solidFill>
                  <a:srgbClr val="0000FF"/>
                </a:solidFill>
                <a:latin typeface="Consolas" pitchFamily="49" charset="0"/>
                <a:ea typeface="仿宋" pitchFamily="49" charset="-122"/>
                <a:cs typeface="Consolas" pitchFamily="49" charset="0"/>
              </a:rPr>
              <a:t>，则</a:t>
            </a:r>
            <a:r>
              <a:rPr lang="zh-CN" altLang="en-US" sz="2100" dirty="0">
                <a:solidFill>
                  <a:srgbClr val="0000FF"/>
                </a:solidFill>
                <a:latin typeface="Consolas" pitchFamily="49" charset="0"/>
                <a:ea typeface="仿宋" pitchFamily="49" charset="-122"/>
                <a:cs typeface="Consolas" pitchFamily="49" charset="0"/>
              </a:rPr>
              <a:t>在右子表</a:t>
            </a:r>
            <a:r>
              <a:rPr lang="en-US" altLang="zh-CN" sz="2100" i="1" dirty="0">
                <a:solidFill>
                  <a:srgbClr val="0000FF"/>
                </a:solidFill>
                <a:latin typeface="Consolas" pitchFamily="49" charset="0"/>
                <a:ea typeface="仿宋" pitchFamily="49" charset="-122"/>
                <a:cs typeface="Consolas" pitchFamily="49" charset="0"/>
              </a:rPr>
              <a:t>R</a:t>
            </a:r>
            <a:r>
              <a:rPr lang="en-US" altLang="zh-CN" sz="2100" dirty="0">
                <a:solidFill>
                  <a:srgbClr val="0000FF"/>
                </a:solidFill>
                <a:latin typeface="Consolas" pitchFamily="49" charset="0"/>
                <a:ea typeface="仿宋" pitchFamily="49" charset="-122"/>
                <a:cs typeface="Consolas" pitchFamily="49" charset="0"/>
              </a:rPr>
              <a:t>[mid+1..high]</a:t>
            </a:r>
            <a:r>
              <a:rPr lang="zh-CN" altLang="en-US" sz="2100" dirty="0">
                <a:solidFill>
                  <a:srgbClr val="0000FF"/>
                </a:solidFill>
                <a:latin typeface="Consolas" pitchFamily="49" charset="0"/>
                <a:ea typeface="仿宋" pitchFamily="49" charset="-122"/>
                <a:cs typeface="Consolas" pitchFamily="49" charset="0"/>
              </a:rPr>
              <a:t>中查找</a:t>
            </a:r>
            <a:r>
              <a:rPr lang="zh-CN" altLang="zh-CN" sz="2100" dirty="0">
                <a:solidFill>
                  <a:srgbClr val="0000FF"/>
                </a:solidFill>
                <a:latin typeface="Consolas" pitchFamily="49" charset="0"/>
                <a:ea typeface="仿宋" pitchFamily="49" charset="-122"/>
                <a:cs typeface="Consolas" pitchFamily="49" charset="0"/>
              </a:rPr>
              <a:t>，即下界改为</a:t>
            </a:r>
            <a:r>
              <a:rPr lang="en-US" altLang="zh-CN" sz="2100" dirty="0">
                <a:solidFill>
                  <a:srgbClr val="0000FF"/>
                </a:solidFill>
                <a:latin typeface="Consolas" pitchFamily="49" charset="0"/>
                <a:ea typeface="仿宋" pitchFamily="49" charset="-122"/>
                <a:cs typeface="Consolas" pitchFamily="49" charset="0"/>
              </a:rPr>
              <a:t>mid+1</a:t>
            </a:r>
            <a:r>
              <a:rPr lang="zh-CN" altLang="zh-CN" sz="2100" dirty="0">
                <a:solidFill>
                  <a:srgbClr val="0000FF"/>
                </a:solidFill>
                <a:latin typeface="Consolas" pitchFamily="49" charset="0"/>
                <a:ea typeface="仿宋" pitchFamily="49" charset="-122"/>
                <a:cs typeface="Consolas" pitchFamily="49" charset="0"/>
              </a:rPr>
              <a:t>，上界不变。</a:t>
            </a:r>
          </a:p>
          <a:p>
            <a:pPr algn="just">
              <a:lnSpc>
                <a:spcPts val="3300"/>
              </a:lnSpc>
              <a:spcBef>
                <a:spcPts val="60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下一次查找是针对非空新查找区间进行的，其过程与上述过程类似。若新查找区间为空，表示查找失败，返回</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2714582" y="1525031"/>
            <a:ext cx="4449706"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查找表</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[0..</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为</a:t>
            </a:r>
            <a:r>
              <a:rPr lang="zh-CN" altLang="en-US" sz="2000" dirty="0">
                <a:solidFill>
                  <a:srgbClr val="FF00FF"/>
                </a:solidFill>
                <a:latin typeface="Consolas" pitchFamily="49" charset="0"/>
                <a:ea typeface="仿宋" pitchFamily="49" charset="-122"/>
                <a:cs typeface="Consolas" pitchFamily="49" charset="0"/>
              </a:rPr>
              <a:t>递增有序</a:t>
            </a:r>
            <a:r>
              <a:rPr lang="zh-CN" altLang="en-US" sz="2000" dirty="0">
                <a:solidFill>
                  <a:srgbClr val="0000FF"/>
                </a:solidFill>
                <a:latin typeface="Consolas" pitchFamily="49" charset="0"/>
                <a:ea typeface="仿宋" pitchFamily="49" charset="-122"/>
                <a:cs typeface="Consolas" pitchFamily="49" charset="0"/>
              </a:rPr>
              <a:t>顺序表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91385"/>
            <a:ext cx="8928992" cy="1048620"/>
          </a:xfrm>
          <a:prstGeom prst="rect">
            <a:avLst/>
          </a:prstGeom>
          <a:noFill/>
        </p:spPr>
        <p:txBody>
          <a:bodyPr wrap="square" rtlCol="0">
            <a:spAutoFit/>
          </a:bodyPr>
          <a:lstStyle/>
          <a:p>
            <a:pPr algn="l">
              <a:lnSpc>
                <a:spcPct val="150000"/>
              </a:lnSpc>
              <a:spcBef>
                <a:spcPts val="0"/>
              </a:spcBef>
            </a:pP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9.2</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在关键字有序序列（</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7</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9</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14</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32</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40</a:t>
            </a:r>
            <a:r>
              <a:rPr lang="zh-CN" altLang="zh-CN" sz="2200" dirty="0">
                <a:solidFill>
                  <a:srgbClr val="0000FF"/>
                </a:solidFill>
                <a:latin typeface="Consolas" pitchFamily="49" charset="0"/>
                <a:ea typeface="楷体" pitchFamily="49" charset="-122"/>
                <a:cs typeface="Consolas" pitchFamily="49" charset="0"/>
              </a:rPr>
              <a:t>）中采用折半查找方法查找关键字为</a:t>
            </a:r>
            <a:r>
              <a:rPr lang="en-US" altLang="zh-CN" sz="2200" dirty="0">
                <a:solidFill>
                  <a:srgbClr val="FF0000"/>
                </a:solidFill>
                <a:latin typeface="Consolas" pitchFamily="49" charset="0"/>
                <a:ea typeface="楷体" pitchFamily="49" charset="-122"/>
                <a:cs typeface="Consolas" pitchFamily="49" charset="0"/>
              </a:rPr>
              <a:t>7</a:t>
            </a:r>
            <a:r>
              <a:rPr lang="zh-CN" altLang="zh-CN" sz="2200" dirty="0">
                <a:solidFill>
                  <a:srgbClr val="0000FF"/>
                </a:solidFill>
                <a:latin typeface="Consolas" pitchFamily="49" charset="0"/>
                <a:ea typeface="楷体" pitchFamily="49" charset="-122"/>
                <a:cs typeface="Consolas" pitchFamily="49" charset="0"/>
              </a:rPr>
              <a:t>的元素。</a:t>
            </a:r>
          </a:p>
        </p:txBody>
      </p:sp>
      <p:grpSp>
        <p:nvGrpSpPr>
          <p:cNvPr id="27" name="组合 26"/>
          <p:cNvGrpSpPr/>
          <p:nvPr/>
        </p:nvGrpSpPr>
        <p:grpSpPr>
          <a:xfrm>
            <a:off x="4136532" y="2553509"/>
            <a:ext cx="4643470" cy="741165"/>
            <a:chOff x="1928794" y="2044893"/>
            <a:chExt cx="4643470" cy="741165"/>
          </a:xfrm>
        </p:grpSpPr>
        <p:sp>
          <p:nvSpPr>
            <p:cNvPr id="33793" name="Text Box 1"/>
            <p:cNvSpPr txBox="1">
              <a:spLocks noChangeArrowheads="1"/>
            </p:cNvSpPr>
            <p:nvPr/>
          </p:nvSpPr>
          <p:spPr bwMode="auto">
            <a:xfrm>
              <a:off x="1928794" y="2428868"/>
              <a:ext cx="4643470"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7</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9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10</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14  18  26  32  40</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799" name="Text Box 7"/>
            <p:cNvSpPr txBox="1">
              <a:spLocks noChangeArrowheads="1"/>
            </p:cNvSpPr>
            <p:nvPr/>
          </p:nvSpPr>
          <p:spPr bwMode="auto">
            <a:xfrm>
              <a:off x="231613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0" name="Text Box 8"/>
            <p:cNvSpPr txBox="1">
              <a:spLocks noChangeArrowheads="1"/>
            </p:cNvSpPr>
            <p:nvPr/>
          </p:nvSpPr>
          <p:spPr bwMode="auto">
            <a:xfrm>
              <a:off x="267332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1" name="Text Box 9"/>
            <p:cNvSpPr txBox="1">
              <a:spLocks noChangeArrowheads="1"/>
            </p:cNvSpPr>
            <p:nvPr/>
          </p:nvSpPr>
          <p:spPr bwMode="auto">
            <a:xfrm>
              <a:off x="307180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2" name="Text Box 10"/>
            <p:cNvSpPr txBox="1">
              <a:spLocks noChangeArrowheads="1"/>
            </p:cNvSpPr>
            <p:nvPr/>
          </p:nvSpPr>
          <p:spPr bwMode="auto">
            <a:xfrm>
              <a:off x="3500430" y="2044893"/>
              <a:ext cx="181458"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3" name="Text Box 11"/>
            <p:cNvSpPr txBox="1">
              <a:spLocks noChangeArrowheads="1"/>
            </p:cNvSpPr>
            <p:nvPr/>
          </p:nvSpPr>
          <p:spPr bwMode="auto">
            <a:xfrm>
              <a:off x="400049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5</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4" name="Text Box 12"/>
            <p:cNvSpPr txBox="1">
              <a:spLocks noChangeArrowheads="1"/>
            </p:cNvSpPr>
            <p:nvPr/>
          </p:nvSpPr>
          <p:spPr bwMode="auto">
            <a:xfrm>
              <a:off x="450056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6</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5" name="Text Box 13"/>
            <p:cNvSpPr txBox="1">
              <a:spLocks noChangeArrowheads="1"/>
            </p:cNvSpPr>
            <p:nvPr/>
          </p:nvSpPr>
          <p:spPr bwMode="auto">
            <a:xfrm>
              <a:off x="503077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7</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6" name="Text Box 14"/>
            <p:cNvSpPr txBox="1">
              <a:spLocks noChangeArrowheads="1"/>
            </p:cNvSpPr>
            <p:nvPr/>
          </p:nvSpPr>
          <p:spPr bwMode="auto">
            <a:xfrm>
              <a:off x="5500694"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8</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7" name="Text Box 15"/>
            <p:cNvSpPr txBox="1">
              <a:spLocks noChangeArrowheads="1"/>
            </p:cNvSpPr>
            <p:nvPr/>
          </p:nvSpPr>
          <p:spPr bwMode="auto">
            <a:xfrm>
              <a:off x="6030908"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9</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23" name="Text Box 7"/>
            <p:cNvSpPr txBox="1">
              <a:spLocks noChangeArrowheads="1"/>
            </p:cNvSpPr>
            <p:nvPr/>
          </p:nvSpPr>
          <p:spPr bwMode="auto">
            <a:xfrm>
              <a:off x="195894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B0F0"/>
                  </a:solidFill>
                  <a:latin typeface="Consolas" pitchFamily="49" charset="0"/>
                  <a:ea typeface="仿宋" pitchFamily="49" charset="-122"/>
                  <a:cs typeface="Consolas" pitchFamily="49" charset="0"/>
                </a:rPr>
                <a:t>0</a:t>
              </a:r>
              <a:endParaRPr kumimoji="0" lang="zh-CN" altLang="zh-CN" sz="18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grpSp>
      <p:grpSp>
        <p:nvGrpSpPr>
          <p:cNvPr id="29" name="组合 28"/>
          <p:cNvGrpSpPr/>
          <p:nvPr/>
        </p:nvGrpSpPr>
        <p:grpSpPr>
          <a:xfrm>
            <a:off x="3992554" y="3334866"/>
            <a:ext cx="428628" cy="602750"/>
            <a:chOff x="1784816" y="2826250"/>
            <a:chExt cx="428628" cy="602750"/>
          </a:xfrm>
        </p:grpSpPr>
        <p:sp>
          <p:nvSpPr>
            <p:cNvPr id="33794"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low</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5" name="直接箭头连接符 24"/>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0" name="组合 29"/>
          <p:cNvGrpSpPr/>
          <p:nvPr/>
        </p:nvGrpSpPr>
        <p:grpSpPr>
          <a:xfrm>
            <a:off x="8065622" y="3334866"/>
            <a:ext cx="583148" cy="750186"/>
            <a:chOff x="5857884" y="2826250"/>
            <a:chExt cx="583148" cy="750186"/>
          </a:xfrm>
        </p:grpSpPr>
        <p:sp>
          <p:nvSpPr>
            <p:cNvPr id="33797" name="Text Box 5"/>
            <p:cNvSpPr txBox="1">
              <a:spLocks noChangeArrowheads="1"/>
            </p:cNvSpPr>
            <p:nvPr/>
          </p:nvSpPr>
          <p:spPr bwMode="auto">
            <a:xfrm>
              <a:off x="5857884" y="3143248"/>
              <a:ext cx="583148" cy="4331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high</a:t>
              </a:r>
              <a:endPar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cxnSp>
          <p:nvCxnSpPr>
            <p:cNvPr id="26" name="直接箭头连接符 25"/>
            <p:cNvCxnSpPr/>
            <p:nvPr/>
          </p:nvCxnSpPr>
          <p:spPr>
            <a:xfrm rot="5400000" flipH="1" flipV="1">
              <a:off x="5930116"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8" name="矩形 27"/>
          <p:cNvSpPr/>
          <p:nvPr/>
        </p:nvSpPr>
        <p:spPr bwMode="auto">
          <a:xfrm>
            <a:off x="3983608" y="2866046"/>
            <a:ext cx="457203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grpSp>
        <p:nvGrpSpPr>
          <p:cNvPr id="31" name="组合 30"/>
          <p:cNvGrpSpPr/>
          <p:nvPr/>
        </p:nvGrpSpPr>
        <p:grpSpPr>
          <a:xfrm>
            <a:off x="5580112" y="3334866"/>
            <a:ext cx="428628" cy="602750"/>
            <a:chOff x="1784816" y="2826250"/>
            <a:chExt cx="428628" cy="602750"/>
          </a:xfrm>
        </p:grpSpPr>
        <p:sp>
          <p:nvSpPr>
            <p:cNvPr id="32"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3" name="直接箭头连接符 32"/>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5672449" y="1556722"/>
            <a:ext cx="642942" cy="369332"/>
          </a:xfrm>
          <a:prstGeom prst="rect">
            <a:avLst/>
          </a:prstGeom>
          <a:noFill/>
        </p:spPr>
        <p:txBody>
          <a:bodyPr wrap="square" rtlCol="0">
            <a:spAutoFit/>
          </a:bodyPr>
          <a:lstStyle/>
          <a:p>
            <a:pPr algn="l">
              <a:lnSpc>
                <a:spcPct val="100000"/>
              </a:lnSpc>
              <a:spcBef>
                <a:spcPts val="0"/>
              </a:spcBef>
            </a:pPr>
            <a:r>
              <a:rPr lang="en-US" altLang="zh-CN" sz="1800" i="1" dirty="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35" name="组合 34"/>
          <p:cNvGrpSpPr/>
          <p:nvPr/>
        </p:nvGrpSpPr>
        <p:grpSpPr>
          <a:xfrm>
            <a:off x="4350846" y="3335968"/>
            <a:ext cx="428628" cy="888502"/>
            <a:chOff x="1784816" y="2540498"/>
            <a:chExt cx="428628" cy="888502"/>
          </a:xfrm>
        </p:grpSpPr>
        <p:sp>
          <p:nvSpPr>
            <p:cNvPr id="36"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7" name="直接箭头连接符 36"/>
            <p:cNvCxnSpPr/>
            <p:nvPr/>
          </p:nvCxnSpPr>
          <p:spPr>
            <a:xfrm rot="5400000" flipH="1" flipV="1">
              <a:off x="1711438" y="2827704"/>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8" name="矩形 37"/>
          <p:cNvSpPr/>
          <p:nvPr/>
        </p:nvSpPr>
        <p:spPr bwMode="auto">
          <a:xfrm>
            <a:off x="3972458" y="2866046"/>
            <a:ext cx="1571636"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sp>
        <p:nvSpPr>
          <p:cNvPr id="42" name="矩形 41"/>
          <p:cNvSpPr/>
          <p:nvPr/>
        </p:nvSpPr>
        <p:spPr bwMode="auto">
          <a:xfrm>
            <a:off x="4820768" y="2866046"/>
            <a:ext cx="64294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grpSp>
        <p:nvGrpSpPr>
          <p:cNvPr id="45" name="组合 44"/>
          <p:cNvGrpSpPr/>
          <p:nvPr/>
        </p:nvGrpSpPr>
        <p:grpSpPr>
          <a:xfrm>
            <a:off x="4759378" y="1866222"/>
            <a:ext cx="428628" cy="683928"/>
            <a:chOff x="6357950" y="1888610"/>
            <a:chExt cx="428628" cy="683928"/>
          </a:xfrm>
        </p:grpSpPr>
        <p:sp>
          <p:nvSpPr>
            <p:cNvPr id="40" name="Text Box 2"/>
            <p:cNvSpPr txBox="1">
              <a:spLocks noChangeArrowheads="1"/>
            </p:cNvSpPr>
            <p:nvPr/>
          </p:nvSpPr>
          <p:spPr bwMode="auto">
            <a:xfrm>
              <a:off x="6357950" y="1888610"/>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44" name="直接箭头连接符 43"/>
            <p:cNvCxnSpPr/>
            <p:nvPr/>
          </p:nvCxnSpPr>
          <p:spPr>
            <a:xfrm rot="5400000">
              <a:off x="6343429" y="2373053"/>
              <a:ext cx="39738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6" name="TextBox 45"/>
          <p:cNvSpPr txBox="1"/>
          <p:nvPr/>
        </p:nvSpPr>
        <p:spPr>
          <a:xfrm>
            <a:off x="3707904" y="4509120"/>
            <a:ext cx="4714908" cy="430887"/>
          </a:xfrm>
          <a:prstGeom prst="rect">
            <a:avLst/>
          </a:prstGeom>
          <a:noFill/>
        </p:spPr>
        <p:txBody>
          <a:bodyPr wrap="square" rtlCol="0">
            <a:spAutoFit/>
          </a:bodyPr>
          <a:lstStyle/>
          <a:p>
            <a:pPr algn="l">
              <a:lnSpc>
                <a:spcPct val="100000"/>
              </a:lnSpc>
              <a:spcBef>
                <a:spcPts val="0"/>
              </a:spcBef>
            </a:pPr>
            <a:r>
              <a:rPr lang="en-US" altLang="zh-CN" sz="2200">
                <a:solidFill>
                  <a:srgbClr val="0000FF"/>
                </a:solidFill>
                <a:latin typeface="Consolas" pitchFamily="49" charset="0"/>
                <a:ea typeface="仿宋" pitchFamily="49" charset="-122"/>
                <a:cs typeface="Consolas" pitchFamily="49" charset="0"/>
              </a:rPr>
              <a:t>R[mid].key==</a:t>
            </a:r>
            <a:r>
              <a:rPr lang="en-US" altLang="zh-CN" sz="2200" i="1">
                <a:solidFill>
                  <a:srgbClr val="0000FF"/>
                </a:solidFill>
                <a:latin typeface="Consolas" pitchFamily="49" charset="0"/>
                <a:ea typeface="仿宋" pitchFamily="49" charset="-122"/>
                <a:cs typeface="Consolas" pitchFamily="49" charset="0"/>
              </a:rPr>
              <a:t>k</a:t>
            </a:r>
            <a:r>
              <a:rPr lang="en-US" altLang="zh-CN" sz="2200">
                <a:solidFill>
                  <a:srgbClr val="0000FF"/>
                </a:solidFill>
                <a:latin typeface="Consolas" pitchFamily="49" charset="0"/>
                <a:ea typeface="仿宋" pitchFamily="49" charset="-122"/>
                <a:cs typeface="Consolas" pitchFamily="49" charset="0"/>
              </a:rPr>
              <a:t> </a:t>
            </a:r>
            <a:r>
              <a:rPr lang="en-US" altLang="zh-CN" sz="2200">
                <a:solidFill>
                  <a:srgbClr val="0000FF"/>
                </a:solidFill>
                <a:latin typeface="Consolas" pitchFamily="49" charset="0"/>
                <a:ea typeface="仿宋" pitchFamily="49" charset="-122"/>
                <a:cs typeface="Consolas" pitchFamily="49" charset="0"/>
                <a:sym typeface="Wingdings"/>
              </a:rPr>
              <a:t> </a:t>
            </a:r>
            <a:r>
              <a:rPr lang="zh-CN" altLang="en-US" sz="2200">
                <a:solidFill>
                  <a:srgbClr val="FF0000"/>
                </a:solidFill>
                <a:latin typeface="Consolas" pitchFamily="49" charset="0"/>
                <a:ea typeface="仿宋" pitchFamily="49" charset="-122"/>
                <a:cs typeface="Consolas" pitchFamily="49" charset="0"/>
              </a:rPr>
              <a:t>查找成功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4132 0.00856 C -0.08802 0.00717 -0.26319 0.00162 -0.32153 -0.00023 " pathEditMode="relative" rAng="0" ptsTypes="aa">
                                      <p:cBhvr>
                                        <p:cTn id="24" dur="2000" fill="hold"/>
                                        <p:tgtEl>
                                          <p:spTgt spid="30"/>
                                        </p:tgtEl>
                                        <p:attrNameLst>
                                          <p:attrName>ppt_x</p:attrName>
                                          <p:attrName>ppt_y</p:attrName>
                                        </p:attrNameLst>
                                      </p:cBhvr>
                                      <p:rCtr x="-14000" y="-400"/>
                                    </p:animMotion>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par>
                          <p:cTn id="30" fill="hold">
                            <p:stCondLst>
                              <p:cond delay="500"/>
                            </p:stCondLst>
                            <p:childTnLst>
                              <p:par>
                                <p:cTn id="31" presetID="22" presetClass="exit" presetSubtype="4" fill="hold" grpId="1" nodeType="afterEffect">
                                  <p:stCondLst>
                                    <p:cond delay="0"/>
                                  </p:stCondLst>
                                  <p:childTnLst>
                                    <p:animEffect transition="out" filter="wipe(down)">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2864 -0.00324 C 0.03628 -0.00277 0.06527 -0.00092 0.07482 -0.00023 " pathEditMode="relative" rAng="0" ptsTypes="aa">
                                      <p:cBhvr>
                                        <p:cTn id="44" dur="2000" fill="hold"/>
                                        <p:tgtEl>
                                          <p:spTgt spid="29"/>
                                        </p:tgtEl>
                                        <p:attrNameLst>
                                          <p:attrName>ppt_x</p:attrName>
                                          <p:attrName>ppt_y</p:attrName>
                                        </p:attrNameLst>
                                      </p:cBhvr>
                                      <p:rCtr x="2300" y="100"/>
                                    </p:animMotion>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nodeType="clickEffect">
                                  <p:stCondLst>
                                    <p:cond delay="0"/>
                                  </p:stCondLst>
                                  <p:childTnLst>
                                    <p:animEffect transition="out" filter="wipe(down)">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childTnLst>
                          </p:cTn>
                        </p:par>
                        <p:par>
                          <p:cTn id="50" fill="hold">
                            <p:stCondLst>
                              <p:cond delay="500"/>
                            </p:stCondLst>
                            <p:childTnLst>
                              <p:par>
                                <p:cTn id="51" presetID="22" presetClass="exit" presetSubtype="4" fill="hold" grpId="1" nodeType="afterEffect">
                                  <p:stCondLst>
                                    <p:cond delay="0"/>
                                  </p:stCondLst>
                                  <p:childTnLst>
                                    <p:animEffect transition="out" filter="wipe(down)">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4" grpId="0"/>
      <p:bldP spid="38" grpId="0" animBg="1"/>
      <p:bldP spid="38" grpId="1" animBg="1"/>
      <p:bldP spid="42" grpId="0" animBg="1"/>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357166"/>
            <a:ext cx="8535892" cy="60632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BinSearch1</a:t>
            </a:r>
            <a:r>
              <a:rPr lang="en-US" altLang="zh-CN" sz="1800" dirty="0">
                <a:solidFill>
                  <a:srgbClr val="0000FF"/>
                </a:solidFill>
                <a:latin typeface="Consolas" pitchFamily="49" charset="0"/>
                <a:ea typeface="仿宋" pitchFamily="49" charset="-122"/>
                <a:cs typeface="Consolas" pitchFamily="49" charset="0"/>
              </a:rPr>
              <a:t>(int k)</a:t>
            </a:r>
            <a:r>
              <a:rPr lang="en-US" altLang="zh-CN" sz="1800" dirty="0">
                <a:solidFill>
                  <a:srgbClr val="339933"/>
                </a:solidFill>
                <a:latin typeface="Consolas" pitchFamily="49" charset="0"/>
                <a:ea typeface="仿宋" pitchFamily="49" charset="-122"/>
                <a:cs typeface="Consolas" pitchFamily="49" charset="0"/>
              </a:rPr>
              <a:t>	//</a:t>
            </a:r>
            <a:r>
              <a:rPr lang="zh-CN" altLang="zh-CN" sz="1800" dirty="0">
                <a:solidFill>
                  <a:srgbClr val="FF0000"/>
                </a:solidFill>
                <a:latin typeface="Consolas" pitchFamily="49" charset="0"/>
                <a:ea typeface="仿宋" pitchFamily="49" charset="-122"/>
                <a:cs typeface="Consolas" pitchFamily="49" charset="0"/>
              </a:rPr>
              <a:t>拆半查找</a:t>
            </a:r>
            <a:r>
              <a:rPr lang="zh-CN" altLang="zh-CN" sz="1800" dirty="0">
                <a:solidFill>
                  <a:srgbClr val="339933"/>
                </a:solidFill>
                <a:latin typeface="Consolas" pitchFamily="49" charset="0"/>
                <a:ea typeface="仿宋" pitchFamily="49" charset="-122"/>
                <a:cs typeface="Consolas" pitchFamily="49" charset="0"/>
              </a:rPr>
              <a:t>非递归算法</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int low=0,high=n-1,mid;</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low&lt;=high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当前区间非空时</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mid=(</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求查找区间的中间位置</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if (k==R[mid].key)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查找成功返回其序号</a:t>
            </a:r>
            <a:r>
              <a:rPr lang="en-US" altLang="zh-CN" sz="1800" dirty="0">
                <a:solidFill>
                  <a:srgbClr val="339933"/>
                </a:solidFill>
                <a:latin typeface="Consolas" pitchFamily="49" charset="0"/>
                <a:ea typeface="仿宋" pitchFamily="49" charset="-122"/>
                <a:cs typeface="Consolas" pitchFamily="49" charset="0"/>
              </a:rPr>
              <a:t>mid</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mid;</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if (k&lt;R[mid].key)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继续在</a:t>
            </a:r>
            <a:r>
              <a:rPr lang="en-US" altLang="zh-CN" sz="1800" dirty="0">
                <a:solidFill>
                  <a:srgbClr val="339933"/>
                </a:solidFill>
                <a:latin typeface="Consolas" pitchFamily="49" charset="0"/>
                <a:ea typeface="仿宋" pitchFamily="49" charset="-122"/>
                <a:cs typeface="Consolas" pitchFamily="49" charset="0"/>
              </a:rPr>
              <a:t>R[low..mid-1]</a:t>
            </a:r>
            <a:r>
              <a:rPr lang="zh-CN" altLang="zh-CN" sz="1800" dirty="0">
                <a:solidFill>
                  <a:srgbClr val="339933"/>
                </a:solidFill>
                <a:latin typeface="Consolas" pitchFamily="49" charset="0"/>
                <a:ea typeface="仿宋" pitchFamily="49" charset="-122"/>
                <a:cs typeface="Consolas" pitchFamily="49" charset="0"/>
              </a:rPr>
              <a:t>中查找</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high=mid-1;</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//k&gt;R[mid].key</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low=mid+1;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继续在</a:t>
            </a:r>
            <a:r>
              <a:rPr lang="en-US" altLang="zh-CN" sz="1800" dirty="0">
                <a:solidFill>
                  <a:srgbClr val="339933"/>
                </a:solidFill>
                <a:latin typeface="Consolas" pitchFamily="49" charset="0"/>
                <a:ea typeface="仿宋" pitchFamily="49" charset="-122"/>
                <a:cs typeface="Consolas" pitchFamily="49" charset="0"/>
              </a:rPr>
              <a:t>R[mid+1..high]</a:t>
            </a:r>
            <a:r>
              <a:rPr lang="zh-CN" altLang="zh-CN" sz="1800" dirty="0">
                <a:solidFill>
                  <a:srgbClr val="339933"/>
                </a:solidFill>
                <a:latin typeface="Consolas" pitchFamily="49" charset="0"/>
                <a:ea typeface="仿宋" pitchFamily="49" charset="-122"/>
                <a:cs typeface="Consolas" pitchFamily="49" charset="0"/>
              </a:rPr>
              <a:t>中查找</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当前查找区间空时返回</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32656"/>
            <a:ext cx="8856984" cy="600558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BinSearch2</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FF0000"/>
                </a:solidFill>
                <a:latin typeface="Consolas" pitchFamily="49" charset="0"/>
                <a:ea typeface="仿宋" pitchFamily="49" charset="-122"/>
                <a:cs typeface="Consolas" pitchFamily="49" charset="0"/>
              </a:rPr>
              <a:t>拆半查找递归算法</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BinSearch21(0,n-1,k);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private int </a:t>
            </a:r>
            <a:r>
              <a:rPr lang="en-US" altLang="zh-CN" sz="1800" dirty="0">
                <a:solidFill>
                  <a:srgbClr val="FF0000"/>
                </a:solidFill>
                <a:latin typeface="Consolas" pitchFamily="49" charset="0"/>
                <a:ea typeface="仿宋" pitchFamily="49" charset="-122"/>
                <a:cs typeface="Consolas" pitchFamily="49" charset="0"/>
              </a:rPr>
              <a:t>BinSearch21</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low,int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high,int</a:t>
            </a:r>
            <a:r>
              <a:rPr lang="en-US" altLang="zh-CN" sz="1800" dirty="0">
                <a:solidFill>
                  <a:srgbClr val="0000FF"/>
                </a:solidFill>
                <a:latin typeface="Consolas" pitchFamily="49" charset="0"/>
                <a:ea typeface="仿宋" pitchFamily="49" charset="-122"/>
                <a:cs typeface="Consolas" pitchFamily="49" charset="0"/>
              </a:rPr>
              <a:t> k)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low&lt;=high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当前查找区间非空时</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int mid=(</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求查找区间的中间位置</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(k==R[mid].key)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查找成功返回其序号</a:t>
            </a:r>
            <a:r>
              <a:rPr lang="en-US" altLang="zh-CN" sz="1800" dirty="0">
                <a:solidFill>
                  <a:srgbClr val="339933"/>
                </a:solidFill>
                <a:latin typeface="Consolas" pitchFamily="49" charset="0"/>
                <a:ea typeface="仿宋" pitchFamily="49" charset="-122"/>
                <a:cs typeface="Consolas" pitchFamily="49" charset="0"/>
              </a:rPr>
              <a:t>mid</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mid;</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(k&lt;R[mid].key)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递归在左区间中查找</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BinSearch21</a:t>
            </a:r>
            <a:r>
              <a:rPr lang="en-US" altLang="zh-CN" sz="1800" dirty="0">
                <a:solidFill>
                  <a:srgbClr val="0000FF"/>
                </a:solidFill>
                <a:latin typeface="Consolas" pitchFamily="49" charset="0"/>
                <a:ea typeface="仿宋" pitchFamily="49" charset="-122"/>
                <a:cs typeface="Consolas" pitchFamily="49" charset="0"/>
              </a:rPr>
              <a:t>(low,mid-1,k);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//k&gt;R[mid].key,</a:t>
            </a:r>
            <a:r>
              <a:rPr lang="zh-CN" altLang="zh-CN" sz="1800" dirty="0">
                <a:solidFill>
                  <a:srgbClr val="339933"/>
                </a:solidFill>
                <a:latin typeface="Consolas" pitchFamily="49" charset="0"/>
                <a:ea typeface="仿宋" pitchFamily="49" charset="-122"/>
                <a:cs typeface="Consolas" pitchFamily="49" charset="0"/>
              </a:rPr>
              <a:t>递归在右区间中查找</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BinSearch21</a:t>
            </a:r>
            <a:r>
              <a:rPr lang="en-US" altLang="zh-CN" sz="1800" dirty="0">
                <a:solidFill>
                  <a:srgbClr val="0000FF"/>
                </a:solidFill>
                <a:latin typeface="Consolas" pitchFamily="49" charset="0"/>
                <a:ea typeface="仿宋" pitchFamily="49" charset="-122"/>
                <a:cs typeface="Consolas" pitchFamily="49" charset="0"/>
              </a:rPr>
              <a:t>(mid+1,high,k);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return -1;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当前查找区间空时返回</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292895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折半查找算法分析</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179512" y="908720"/>
            <a:ext cx="8856984" cy="38674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一个有序顺序表</a:t>
            </a:r>
            <a:r>
              <a:rPr lang="en-US" altLang="zh-CN" sz="2200" i="1" dirty="0">
                <a:solidFill>
                  <a:srgbClr val="0000FF"/>
                </a:solidFill>
                <a:latin typeface="Consolas" pitchFamily="49" charset="0"/>
                <a:ea typeface="仿宋" pitchFamily="49" charset="-122"/>
                <a:cs typeface="Consolas" pitchFamily="49" charset="0"/>
              </a:rPr>
              <a:t>R</a:t>
            </a:r>
            <a:r>
              <a:rPr lang="zh-CN" altLang="zh-CN" sz="2200" dirty="0">
                <a:solidFill>
                  <a:srgbClr val="0000FF"/>
                </a:solidFill>
                <a:latin typeface="Consolas" pitchFamily="49" charset="0"/>
                <a:ea typeface="仿宋" pitchFamily="49" charset="-122"/>
                <a:cs typeface="Consolas" pitchFamily="49" charset="0"/>
              </a:rPr>
              <a:t>中所有元素的折半查找过程可用一棵判定树或比较树（这里是二叉树）来描述。</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查找区间为</a:t>
            </a:r>
            <a:r>
              <a:rPr lang="en-US" altLang="zh-CN" sz="2200" i="1" dirty="0">
                <a:solidFill>
                  <a:srgbClr val="0000FF"/>
                </a:solidFill>
                <a:latin typeface="Consolas" pitchFamily="49" charset="0"/>
                <a:ea typeface="仿宋" pitchFamily="49" charset="-122"/>
                <a:cs typeface="Consolas" pitchFamily="49" charset="0"/>
              </a:rPr>
              <a:t>R</a:t>
            </a:r>
            <a:r>
              <a:rPr lang="en-US" altLang="zh-CN" sz="2200" dirty="0">
                <a:solidFill>
                  <a:srgbClr val="0000FF"/>
                </a:solidFill>
                <a:latin typeface="Consolas" pitchFamily="49" charset="0"/>
                <a:ea typeface="仿宋" pitchFamily="49" charset="-122"/>
                <a:cs typeface="Consolas" pitchFamily="49" charset="0"/>
              </a:rPr>
              <a:t>[</a:t>
            </a:r>
            <a:r>
              <a:rPr lang="en-US" altLang="zh-CN" sz="2200" dirty="0" err="1">
                <a:solidFill>
                  <a:srgbClr val="0000FF"/>
                </a:solidFill>
                <a:latin typeface="Consolas" pitchFamily="49" charset="0"/>
                <a:ea typeface="仿宋" pitchFamily="49" charset="-122"/>
                <a:cs typeface="Consolas" pitchFamily="49" charset="0"/>
              </a:rPr>
              <a:t>low..high</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的</a:t>
            </a:r>
            <a:r>
              <a:rPr lang="zh-CN" altLang="zh-CN" sz="2200" dirty="0">
                <a:solidFill>
                  <a:srgbClr val="FF0000"/>
                </a:solidFill>
                <a:latin typeface="黑体" panose="02010609060101010101" pitchFamily="49" charset="-122"/>
                <a:ea typeface="黑体" panose="02010609060101010101" pitchFamily="49" charset="-122"/>
                <a:cs typeface="Consolas" pitchFamily="49" charset="0"/>
              </a:rPr>
              <a:t>判定树</a:t>
            </a:r>
            <a:r>
              <a:rPr lang="en-US" altLang="zh-CN" sz="2200" dirty="0">
                <a:solidFill>
                  <a:srgbClr val="0000FF"/>
                </a:solidFill>
                <a:latin typeface="Consolas" pitchFamily="49" charset="0"/>
                <a:ea typeface="仿宋" pitchFamily="49" charset="-122"/>
                <a:cs typeface="Consolas" pitchFamily="49" charset="0"/>
              </a:rPr>
              <a:t>T(low</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high)</a:t>
            </a:r>
            <a:r>
              <a:rPr lang="zh-CN" altLang="zh-CN" sz="2200" dirty="0">
                <a:solidFill>
                  <a:srgbClr val="0000FF"/>
                </a:solidFill>
                <a:latin typeface="Consolas" pitchFamily="49" charset="0"/>
                <a:ea typeface="仿宋" pitchFamily="49" charset="-122"/>
                <a:cs typeface="Consolas" pitchFamily="49" charset="0"/>
              </a:rPr>
              <a:t>定义</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当</a:t>
            </a:r>
            <a:r>
              <a:rPr lang="en-US" altLang="zh-CN" sz="2200" dirty="0">
                <a:solidFill>
                  <a:srgbClr val="0000FF"/>
                </a:solidFill>
                <a:latin typeface="Consolas" pitchFamily="49" charset="0"/>
                <a:ea typeface="仿宋" pitchFamily="49" charset="-122"/>
                <a:cs typeface="Consolas" pitchFamily="49" charset="0"/>
              </a:rPr>
              <a:t>low&gt;high</a:t>
            </a:r>
            <a:r>
              <a:rPr lang="zh-CN" altLang="zh-CN" sz="2200" dirty="0">
                <a:solidFill>
                  <a:srgbClr val="0000FF"/>
                </a:solidFill>
                <a:latin typeface="Consolas" pitchFamily="49" charset="0"/>
                <a:ea typeface="仿宋" pitchFamily="49" charset="-122"/>
                <a:cs typeface="Consolas" pitchFamily="49" charset="0"/>
              </a:rPr>
              <a:t>时，</a:t>
            </a:r>
            <a:r>
              <a:rPr lang="en-US" altLang="zh-CN" sz="2200" dirty="0">
                <a:solidFill>
                  <a:srgbClr val="0000FF"/>
                </a:solidFill>
                <a:latin typeface="Consolas" pitchFamily="49" charset="0"/>
                <a:ea typeface="仿宋" pitchFamily="49" charset="-122"/>
                <a:cs typeface="Consolas" pitchFamily="49" charset="0"/>
              </a:rPr>
              <a:t>T(low</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high)</a:t>
            </a:r>
            <a:r>
              <a:rPr lang="zh-CN" altLang="zh-CN" sz="2200" dirty="0">
                <a:solidFill>
                  <a:srgbClr val="0000FF"/>
                </a:solidFill>
                <a:latin typeface="Consolas" pitchFamily="49" charset="0"/>
                <a:ea typeface="仿宋" pitchFamily="49" charset="-122"/>
                <a:cs typeface="Consolas" pitchFamily="49" charset="0"/>
              </a:rPr>
              <a:t>为空树；当</a:t>
            </a:r>
            <a:r>
              <a:rPr lang="en-US" altLang="zh-CN" sz="2200" dirty="0">
                <a:solidFill>
                  <a:srgbClr val="0000FF"/>
                </a:solidFill>
                <a:latin typeface="Consolas" pitchFamily="49" charset="0"/>
                <a:ea typeface="仿宋" pitchFamily="49" charset="-122"/>
                <a:cs typeface="Consolas" pitchFamily="49" charset="0"/>
              </a:rPr>
              <a:t>low</a:t>
            </a:r>
            <a:r>
              <a:rPr lang="zh-CN" altLang="zh-CN" sz="2200" dirty="0">
                <a:solidFill>
                  <a:srgbClr val="0000FF"/>
                </a:solidFill>
                <a:latin typeface="+mn-ea"/>
                <a:ea typeface="+mn-ea"/>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high</a:t>
            </a:r>
            <a:r>
              <a:rPr lang="zh-CN" altLang="zh-CN" sz="2200" dirty="0">
                <a:solidFill>
                  <a:srgbClr val="0000FF"/>
                </a:solidFill>
                <a:latin typeface="Consolas" pitchFamily="49" charset="0"/>
                <a:ea typeface="仿宋" pitchFamily="49" charset="-122"/>
                <a:cs typeface="Consolas" pitchFamily="49" charset="0"/>
              </a:rPr>
              <a:t>时，根结点为中间序号</a:t>
            </a:r>
            <a:r>
              <a:rPr lang="en-US" altLang="zh-CN" sz="2200" dirty="0">
                <a:solidFill>
                  <a:srgbClr val="0000FF"/>
                </a:solidFill>
                <a:latin typeface="Consolas" pitchFamily="49" charset="0"/>
                <a:ea typeface="仿宋" pitchFamily="49" charset="-122"/>
                <a:cs typeface="Consolas" pitchFamily="49" charset="0"/>
              </a:rPr>
              <a:t>mid=(</a:t>
            </a:r>
            <a:r>
              <a:rPr lang="en-US" altLang="zh-CN" sz="2200" dirty="0" err="1">
                <a:solidFill>
                  <a:srgbClr val="0000FF"/>
                </a:solidFill>
                <a:latin typeface="Consolas" pitchFamily="49" charset="0"/>
                <a:ea typeface="仿宋" pitchFamily="49" charset="-122"/>
                <a:cs typeface="Consolas" pitchFamily="49" charset="0"/>
              </a:rPr>
              <a:t>low+high</a:t>
            </a:r>
            <a:r>
              <a:rPr lang="en-US" altLang="zh-CN" sz="2200" dirty="0">
                <a:solidFill>
                  <a:srgbClr val="0000FF"/>
                </a:solidFill>
                <a:latin typeface="Consolas" pitchFamily="49" charset="0"/>
                <a:ea typeface="仿宋" pitchFamily="49" charset="-122"/>
                <a:cs typeface="Consolas" pitchFamily="49" charset="0"/>
              </a:rPr>
              <a:t>)/2</a:t>
            </a:r>
            <a:r>
              <a:rPr lang="zh-CN" altLang="zh-CN" sz="2200" dirty="0">
                <a:solidFill>
                  <a:srgbClr val="0000FF"/>
                </a:solidFill>
                <a:latin typeface="Consolas" pitchFamily="49" charset="0"/>
                <a:ea typeface="仿宋" pitchFamily="49" charset="-122"/>
                <a:cs typeface="Consolas" pitchFamily="49" charset="0"/>
              </a:rPr>
              <a:t>的元素，其左子树是</a:t>
            </a:r>
            <a:r>
              <a:rPr lang="en-US" altLang="zh-CN" sz="2200" i="1" dirty="0">
                <a:solidFill>
                  <a:srgbClr val="0000FF"/>
                </a:solidFill>
                <a:latin typeface="Consolas" pitchFamily="49" charset="0"/>
                <a:ea typeface="仿宋" pitchFamily="49" charset="-122"/>
                <a:cs typeface="Consolas" pitchFamily="49" charset="0"/>
              </a:rPr>
              <a:t>R</a:t>
            </a:r>
            <a:r>
              <a:rPr lang="en-US" altLang="zh-CN" sz="2200" dirty="0">
                <a:solidFill>
                  <a:srgbClr val="0000FF"/>
                </a:solidFill>
                <a:latin typeface="Consolas" pitchFamily="49" charset="0"/>
                <a:ea typeface="仿宋" pitchFamily="49" charset="-122"/>
                <a:cs typeface="Consolas" pitchFamily="49" charset="0"/>
              </a:rPr>
              <a:t>[low..mid-1]</a:t>
            </a:r>
            <a:r>
              <a:rPr lang="zh-CN" altLang="zh-CN" sz="2200" dirty="0">
                <a:solidFill>
                  <a:srgbClr val="0000FF"/>
                </a:solidFill>
                <a:latin typeface="Consolas" pitchFamily="49" charset="0"/>
                <a:ea typeface="仿宋" pitchFamily="49" charset="-122"/>
                <a:cs typeface="Consolas" pitchFamily="49" charset="0"/>
              </a:rPr>
              <a:t>对应的判定树</a:t>
            </a:r>
            <a:r>
              <a:rPr lang="en-US" altLang="zh-CN" sz="2200" dirty="0">
                <a:solidFill>
                  <a:srgbClr val="0000FF"/>
                </a:solidFill>
                <a:latin typeface="Consolas" pitchFamily="49" charset="0"/>
                <a:ea typeface="仿宋" pitchFamily="49" charset="-122"/>
                <a:cs typeface="Consolas" pitchFamily="49" charset="0"/>
              </a:rPr>
              <a:t>T(low</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mid-1)</a:t>
            </a:r>
            <a:r>
              <a:rPr lang="zh-CN" altLang="zh-CN" sz="2200" dirty="0">
                <a:solidFill>
                  <a:srgbClr val="0000FF"/>
                </a:solidFill>
                <a:latin typeface="Consolas" pitchFamily="49" charset="0"/>
                <a:ea typeface="仿宋" pitchFamily="49" charset="-122"/>
                <a:cs typeface="Consolas" pitchFamily="49" charset="0"/>
              </a:rPr>
              <a:t>，其右子树是</a:t>
            </a:r>
            <a:r>
              <a:rPr lang="en-US" altLang="zh-CN" sz="2200" i="1" dirty="0">
                <a:solidFill>
                  <a:srgbClr val="0000FF"/>
                </a:solidFill>
                <a:latin typeface="Consolas" pitchFamily="49" charset="0"/>
                <a:ea typeface="仿宋" pitchFamily="49" charset="-122"/>
                <a:cs typeface="Consolas" pitchFamily="49" charset="0"/>
              </a:rPr>
              <a:t>R</a:t>
            </a:r>
            <a:r>
              <a:rPr lang="en-US" altLang="zh-CN" sz="2200" dirty="0">
                <a:solidFill>
                  <a:srgbClr val="0000FF"/>
                </a:solidFill>
                <a:latin typeface="Consolas" pitchFamily="49" charset="0"/>
                <a:ea typeface="仿宋" pitchFamily="49" charset="-122"/>
                <a:cs typeface="Consolas" pitchFamily="49" charset="0"/>
              </a:rPr>
              <a:t>[mid+1</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high]</a:t>
            </a:r>
            <a:r>
              <a:rPr lang="zh-CN" altLang="zh-CN" sz="2200" dirty="0">
                <a:solidFill>
                  <a:srgbClr val="0000FF"/>
                </a:solidFill>
                <a:latin typeface="Consolas" pitchFamily="49" charset="0"/>
                <a:ea typeface="仿宋" pitchFamily="49" charset="-122"/>
                <a:cs typeface="Consolas" pitchFamily="49" charset="0"/>
              </a:rPr>
              <a:t>对应的判定树</a:t>
            </a:r>
            <a:r>
              <a:rPr lang="en-US" altLang="zh-CN" sz="2200" dirty="0">
                <a:solidFill>
                  <a:srgbClr val="0000FF"/>
                </a:solidFill>
                <a:latin typeface="Consolas" pitchFamily="49" charset="0"/>
                <a:ea typeface="仿宋" pitchFamily="49" charset="-122"/>
                <a:cs typeface="Consolas" pitchFamily="49" charset="0"/>
              </a:rPr>
              <a:t>T(mid+1</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high)</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3524861" y="1052736"/>
            <a:ext cx="3999467" cy="607071"/>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9.1 </a:t>
            </a:r>
            <a:r>
              <a:rPr lang="zh-CN" altLang="zh-CN" sz="3000" dirty="0">
                <a:solidFill>
                  <a:srgbClr val="FF0000"/>
                </a:solidFill>
                <a:latin typeface="Consolas" pitchFamily="49" charset="0"/>
                <a:ea typeface="微软雅黑" pitchFamily="34" charset="-122"/>
                <a:cs typeface="Consolas" pitchFamily="49" charset="0"/>
              </a:rPr>
              <a:t>查找的基本概念</a:t>
            </a:r>
            <a:endParaRPr lang="zh-CN" altLang="en-US" sz="3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3563887" y="2212620"/>
            <a:ext cx="3927459" cy="607071"/>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9.2 </a:t>
            </a:r>
            <a:r>
              <a:rPr lang="zh-CN" altLang="zh-CN" sz="3000">
                <a:solidFill>
                  <a:srgbClr val="FF0000"/>
                </a:solidFill>
                <a:latin typeface="Consolas" pitchFamily="49" charset="0"/>
                <a:ea typeface="微软雅黑" pitchFamily="34" charset="-122"/>
                <a:cs typeface="Consolas" pitchFamily="49" charset="0"/>
              </a:rPr>
              <a:t>线性表的查找</a:t>
            </a:r>
            <a:endParaRPr lang="zh-CN" altLang="en-US"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840364" y="253688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091886" y="364666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96665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内容</a:t>
            </a:r>
          </a:p>
        </p:txBody>
      </p:sp>
      <p:sp>
        <p:nvSpPr>
          <p:cNvPr id="13" name="TextBox 12">
            <a:hlinkClick r:id="" action="ppaction://noaction"/>
          </p:cNvPr>
          <p:cNvSpPr txBox="1"/>
          <p:nvPr/>
        </p:nvSpPr>
        <p:spPr>
          <a:xfrm>
            <a:off x="3593898" y="3468882"/>
            <a:ext cx="3927458" cy="607071"/>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9.3 </a:t>
            </a:r>
            <a:r>
              <a:rPr lang="zh-CN" altLang="zh-CN" sz="3000">
                <a:solidFill>
                  <a:srgbClr val="FF0000"/>
                </a:solidFill>
                <a:latin typeface="Consolas" pitchFamily="49" charset="0"/>
                <a:ea typeface="微软雅黑" pitchFamily="34" charset="-122"/>
                <a:cs typeface="Consolas" pitchFamily="49" charset="0"/>
              </a:rPr>
              <a:t>树表的查找</a:t>
            </a:r>
            <a:endParaRPr lang="zh-CN" altLang="en-US"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3563887" y="4653136"/>
            <a:ext cx="3999467" cy="607071"/>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9.4 </a:t>
            </a:r>
            <a:r>
              <a:rPr lang="zh-CN" altLang="zh-CN" sz="3000">
                <a:solidFill>
                  <a:srgbClr val="FF0000"/>
                </a:solidFill>
                <a:latin typeface="Consolas" pitchFamily="49" charset="0"/>
                <a:ea typeface="微软雅黑" pitchFamily="34" charset="-122"/>
                <a:cs typeface="Consolas" pitchFamily="49" charset="0"/>
              </a:rPr>
              <a:t>哈希表查找</a:t>
            </a:r>
            <a:endParaRPr lang="zh-CN" altLang="en-US" sz="3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pic>
        <p:nvPicPr>
          <p:cNvPr id="11" name="Picture 4" descr="C:\Users\Admin\AppData\Roaming\Tencent\Users\5139386\QQ\WinTemp\RichOle\26QH$T1JU%OW139@}[O}W`2.png">
            <a:extLst>
              <a:ext uri="{FF2B5EF4-FFF2-40B4-BE49-F238E27FC236}">
                <a16:creationId xmlns:a16="http://schemas.microsoft.com/office/drawing/2014/main" id="{77482DB1-1FDE-4809-BEF6-1369036B5F8B}"/>
              </a:ext>
            </a:extLst>
          </p:cNvPr>
          <p:cNvPicPr>
            <a:picLocks noChangeAspect="1" noChangeArrowheads="1"/>
          </p:cNvPicPr>
          <p:nvPr/>
        </p:nvPicPr>
        <p:blipFill>
          <a:blip r:embed="rId3" cstate="print"/>
          <a:srcRect/>
          <a:stretch>
            <a:fillRect/>
          </a:stretch>
        </p:blipFill>
        <p:spPr bwMode="auto">
          <a:xfrm>
            <a:off x="3784158" y="0"/>
            <a:ext cx="5324742" cy="60074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7960968"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仿宋" pitchFamily="49" charset="-122"/>
                <a:cs typeface="Consolas" pitchFamily="49" charset="0"/>
              </a:rPr>
              <a:t>具有</a:t>
            </a:r>
            <a:r>
              <a:rPr lang="en-US" altLang="zh-CN" sz="2200" dirty="0">
                <a:solidFill>
                  <a:srgbClr val="0000FF"/>
                </a:solidFill>
                <a:latin typeface="Consolas" pitchFamily="49" charset="0"/>
                <a:ea typeface="仿宋" pitchFamily="49" charset="-122"/>
                <a:cs typeface="Consolas" pitchFamily="49" charset="0"/>
              </a:rPr>
              <a:t>11</a:t>
            </a:r>
            <a:r>
              <a:rPr lang="zh-CN" altLang="zh-CN" sz="2200" dirty="0">
                <a:solidFill>
                  <a:srgbClr val="0000FF"/>
                </a:solidFill>
                <a:latin typeface="Consolas" pitchFamily="49" charset="0"/>
                <a:ea typeface="仿宋" pitchFamily="49" charset="-122"/>
                <a:cs typeface="Consolas" pitchFamily="49" charset="0"/>
              </a:rPr>
              <a:t>个元素（</a:t>
            </a:r>
            <a:r>
              <a:rPr lang="en-US" altLang="zh-CN" sz="2200" i="1" dirty="0">
                <a:solidFill>
                  <a:srgbClr val="0000FF"/>
                </a:solidFill>
                <a:latin typeface="Consolas" pitchFamily="49" charset="0"/>
                <a:ea typeface="仿宋" pitchFamily="49" charset="-122"/>
                <a:cs typeface="Consolas" pitchFamily="49" charset="0"/>
              </a:rPr>
              <a:t>R</a:t>
            </a:r>
            <a:r>
              <a:rPr lang="en-US" altLang="zh-CN" sz="2200" dirty="0">
                <a:solidFill>
                  <a:srgbClr val="0000FF"/>
                </a:solidFill>
                <a:latin typeface="Consolas" pitchFamily="49" charset="0"/>
                <a:ea typeface="仿宋" pitchFamily="49" charset="-122"/>
                <a:cs typeface="Consolas" pitchFamily="49" charset="0"/>
              </a:rPr>
              <a:t>[0..10]</a:t>
            </a:r>
            <a:r>
              <a:rPr lang="zh-CN" altLang="zh-CN" sz="2200" dirty="0">
                <a:solidFill>
                  <a:srgbClr val="0000FF"/>
                </a:solidFill>
                <a:latin typeface="Consolas" pitchFamily="49" charset="0"/>
                <a:ea typeface="仿宋" pitchFamily="49" charset="-122"/>
                <a:cs typeface="Consolas" pitchFamily="49" charset="0"/>
              </a:rPr>
              <a:t>）的有序表可用</a:t>
            </a:r>
            <a:r>
              <a:rPr lang="zh-CN" altLang="en-US" sz="2200" dirty="0">
                <a:solidFill>
                  <a:srgbClr val="0000FF"/>
                </a:solidFill>
                <a:latin typeface="Consolas" pitchFamily="49" charset="0"/>
                <a:ea typeface="仿宋" pitchFamily="49" charset="-122"/>
                <a:cs typeface="Consolas" pitchFamily="49" charset="0"/>
              </a:rPr>
              <a:t>下</a:t>
            </a:r>
            <a:r>
              <a:rPr lang="zh-CN" altLang="zh-CN" sz="2200" dirty="0">
                <a:solidFill>
                  <a:srgbClr val="0000FF"/>
                </a:solidFill>
                <a:latin typeface="Consolas" pitchFamily="49" charset="0"/>
                <a:ea typeface="仿宋" pitchFamily="49" charset="-122"/>
                <a:cs typeface="Consolas" pitchFamily="49" charset="0"/>
              </a:rPr>
              <a:t>图的</a:t>
            </a:r>
            <a:r>
              <a:rPr lang="zh-CN" altLang="zh-CN" sz="2200" dirty="0">
                <a:solidFill>
                  <a:srgbClr val="FF0000"/>
                </a:solidFill>
                <a:latin typeface="Consolas" pitchFamily="49" charset="0"/>
                <a:ea typeface="仿宋" pitchFamily="49" charset="-122"/>
                <a:cs typeface="Consolas" pitchFamily="49" charset="0"/>
              </a:rPr>
              <a:t>判定树</a:t>
            </a:r>
            <a:r>
              <a:rPr lang="zh-CN" altLang="zh-CN" sz="2200" dirty="0">
                <a:solidFill>
                  <a:srgbClr val="0000FF"/>
                </a:solidFill>
                <a:latin typeface="Consolas" pitchFamily="49" charset="0"/>
                <a:ea typeface="仿宋" pitchFamily="49" charset="-122"/>
                <a:cs typeface="Consolas" pitchFamily="49" charset="0"/>
              </a:rPr>
              <a:t>来表示</a:t>
            </a:r>
            <a:r>
              <a:rPr lang="en-US"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254715" y="908720"/>
            <a:ext cx="8102766" cy="3941623"/>
            <a:chOff x="933730" y="1071547"/>
            <a:chExt cx="7281607" cy="3786213"/>
          </a:xfrm>
        </p:grpSpPr>
        <p:sp>
          <p:nvSpPr>
            <p:cNvPr id="31846" name="Freeform 102"/>
            <p:cNvSpPr>
              <a:spLocks/>
            </p:cNvSpPr>
            <p:nvPr/>
          </p:nvSpPr>
          <p:spPr bwMode="auto">
            <a:xfrm>
              <a:off x="1357290" y="3032648"/>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858965" y="2266340"/>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847996" y="3066108"/>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88416" y="2272816"/>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843199" y="2276466"/>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168596" y="3760103"/>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708327"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467361" y="3714752"/>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4008174"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571603" y="3742835"/>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138546" y="3744993"/>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928926" y="3053156"/>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522416" y="3036967"/>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358581" y="3112518"/>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443441" y="3089853"/>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865510" y="3093091"/>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4068624" y="13532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829" name="Oval 85"/>
            <p:cNvSpPr>
              <a:spLocks noChangeArrowheads="1"/>
            </p:cNvSpPr>
            <p:nvPr/>
          </p:nvSpPr>
          <p:spPr bwMode="auto">
            <a:xfrm>
              <a:off x="2480735" y="2025655"/>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8" name="Oval 84"/>
            <p:cNvSpPr>
              <a:spLocks noChangeArrowheads="1"/>
            </p:cNvSpPr>
            <p:nvPr/>
          </p:nvSpPr>
          <p:spPr bwMode="auto">
            <a:xfrm>
              <a:off x="5726678" y="2019179"/>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31827" name="Oval 83"/>
            <p:cNvSpPr>
              <a:spLocks noChangeArrowheads="1"/>
            </p:cNvSpPr>
            <p:nvPr/>
          </p:nvSpPr>
          <p:spPr bwMode="auto">
            <a:xfrm>
              <a:off x="1547000" y="278872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26" name="Oval 82"/>
            <p:cNvSpPr>
              <a:spLocks noChangeArrowheads="1"/>
            </p:cNvSpPr>
            <p:nvPr/>
          </p:nvSpPr>
          <p:spPr bwMode="auto">
            <a:xfrm>
              <a:off x="3220167" y="2781171"/>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1825" name="Oval 81"/>
            <p:cNvSpPr>
              <a:spLocks noChangeArrowheads="1"/>
            </p:cNvSpPr>
            <p:nvPr/>
          </p:nvSpPr>
          <p:spPr bwMode="auto">
            <a:xfrm>
              <a:off x="5041219" y="2795202"/>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1824" name="Oval 80"/>
            <p:cNvSpPr>
              <a:spLocks noChangeArrowheads="1"/>
            </p:cNvSpPr>
            <p:nvPr/>
          </p:nvSpPr>
          <p:spPr bwMode="auto">
            <a:xfrm>
              <a:off x="6551387" y="27876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31823" name="Text Box 79"/>
            <p:cNvSpPr txBox="1">
              <a:spLocks noChangeArrowheads="1"/>
            </p:cNvSpPr>
            <p:nvPr/>
          </p:nvSpPr>
          <p:spPr bwMode="auto">
            <a:xfrm>
              <a:off x="933730" y="3542083"/>
              <a:ext cx="637874"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22" name="Oval 78"/>
            <p:cNvSpPr>
              <a:spLocks noChangeArrowheads="1"/>
            </p:cNvSpPr>
            <p:nvPr/>
          </p:nvSpPr>
          <p:spPr bwMode="auto">
            <a:xfrm>
              <a:off x="1806071"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1821" name="Text Box 77"/>
            <p:cNvSpPr txBox="1">
              <a:spLocks noChangeArrowheads="1"/>
            </p:cNvSpPr>
            <p:nvPr/>
          </p:nvSpPr>
          <p:spPr bwMode="auto">
            <a:xfrm>
              <a:off x="2681758" y="3538845"/>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1820" name="Oval 76"/>
            <p:cNvSpPr>
              <a:spLocks noChangeArrowheads="1"/>
            </p:cNvSpPr>
            <p:nvPr/>
          </p:nvSpPr>
          <p:spPr bwMode="auto">
            <a:xfrm>
              <a:off x="3689733" y="3476245"/>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1819" name="Text Box 75"/>
            <p:cNvSpPr txBox="1">
              <a:spLocks noChangeArrowheads="1"/>
            </p:cNvSpPr>
            <p:nvPr/>
          </p:nvSpPr>
          <p:spPr bwMode="auto">
            <a:xfrm>
              <a:off x="4528718" y="3542083"/>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1818" name="Oval 74"/>
            <p:cNvSpPr>
              <a:spLocks noChangeArrowheads="1"/>
            </p:cNvSpPr>
            <p:nvPr/>
          </p:nvSpPr>
          <p:spPr bwMode="auto">
            <a:xfrm>
              <a:off x="5400680"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1817" name="Text Box 73"/>
            <p:cNvSpPr txBox="1">
              <a:spLocks noChangeArrowheads="1"/>
            </p:cNvSpPr>
            <p:nvPr/>
          </p:nvSpPr>
          <p:spPr bwMode="auto">
            <a:xfrm>
              <a:off x="6137116" y="3538845"/>
              <a:ext cx="67232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31816" name="Oval 72"/>
            <p:cNvSpPr>
              <a:spLocks noChangeArrowheads="1"/>
            </p:cNvSpPr>
            <p:nvPr/>
          </p:nvSpPr>
          <p:spPr bwMode="auto">
            <a:xfrm>
              <a:off x="7065211" y="3476245"/>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31815" name="Text Box 71"/>
            <p:cNvSpPr txBox="1">
              <a:spLocks noChangeArrowheads="1"/>
            </p:cNvSpPr>
            <p:nvPr/>
          </p:nvSpPr>
          <p:spPr bwMode="auto">
            <a:xfrm>
              <a:off x="1264133" y="4298678"/>
              <a:ext cx="59322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1814" name="Text Box 70"/>
            <p:cNvSpPr txBox="1">
              <a:spLocks noChangeArrowheads="1"/>
            </p:cNvSpPr>
            <p:nvPr/>
          </p:nvSpPr>
          <p:spPr bwMode="auto">
            <a:xfrm>
              <a:off x="2122666" y="4298678"/>
              <a:ext cx="591946"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13" name="Text Box 69"/>
            <p:cNvSpPr txBox="1">
              <a:spLocks noChangeArrowheads="1"/>
            </p:cNvSpPr>
            <p:nvPr/>
          </p:nvSpPr>
          <p:spPr bwMode="auto">
            <a:xfrm>
              <a:off x="3134051"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1812" name="Text Box 68"/>
            <p:cNvSpPr txBox="1">
              <a:spLocks noChangeArrowheads="1"/>
            </p:cNvSpPr>
            <p:nvPr/>
          </p:nvSpPr>
          <p:spPr bwMode="auto">
            <a:xfrm>
              <a:off x="4009496"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811" name="Text Box 67"/>
            <p:cNvSpPr txBox="1">
              <a:spLocks noChangeArrowheads="1"/>
            </p:cNvSpPr>
            <p:nvPr/>
          </p:nvSpPr>
          <p:spPr bwMode="auto">
            <a:xfrm>
              <a:off x="4857953"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1810" name="Text Box 66"/>
            <p:cNvSpPr txBox="1">
              <a:spLocks noChangeArrowheads="1"/>
            </p:cNvSpPr>
            <p:nvPr/>
          </p:nvSpPr>
          <p:spPr bwMode="auto">
            <a:xfrm>
              <a:off x="5648120"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31809" name="Text Box 65"/>
            <p:cNvSpPr txBox="1">
              <a:spLocks noChangeArrowheads="1"/>
            </p:cNvSpPr>
            <p:nvPr/>
          </p:nvSpPr>
          <p:spPr bwMode="auto">
            <a:xfrm>
              <a:off x="6365710" y="4298678"/>
              <a:ext cx="831787"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31808" name="Text Box 64"/>
            <p:cNvSpPr txBox="1">
              <a:spLocks noChangeArrowheads="1"/>
            </p:cNvSpPr>
            <p:nvPr/>
          </p:nvSpPr>
          <p:spPr bwMode="auto">
            <a:xfrm>
              <a:off x="7329013" y="4298678"/>
              <a:ext cx="794791"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10</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807" name="Freeform 63"/>
            <p:cNvSpPr>
              <a:spLocks/>
            </p:cNvSpPr>
            <p:nvPr/>
          </p:nvSpPr>
          <p:spPr bwMode="auto">
            <a:xfrm>
              <a:off x="2792700" y="1521618"/>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457230" y="1521618"/>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89377" y="2254468"/>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91208" y="3753627"/>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775915" y="3753627"/>
              <a:ext cx="34111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849250" y="3118994"/>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1" name="Text Box 57"/>
            <p:cNvSpPr txBox="1">
              <a:spLocks noChangeArrowheads="1"/>
            </p:cNvSpPr>
            <p:nvPr/>
          </p:nvSpPr>
          <p:spPr bwMode="auto">
            <a:xfrm>
              <a:off x="3440377" y="1497873"/>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800" name="Text Box 56"/>
            <p:cNvSpPr txBox="1">
              <a:spLocks noChangeArrowheads="1"/>
            </p:cNvSpPr>
            <p:nvPr/>
          </p:nvSpPr>
          <p:spPr bwMode="auto">
            <a:xfrm>
              <a:off x="4845837" y="1497873"/>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9" name="Text Box 55"/>
            <p:cNvSpPr txBox="1">
              <a:spLocks noChangeArrowheads="1"/>
            </p:cNvSpPr>
            <p:nvPr/>
          </p:nvSpPr>
          <p:spPr bwMode="auto">
            <a:xfrm>
              <a:off x="4146345" y="1695386"/>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8" name="Text Box 54"/>
            <p:cNvSpPr txBox="1">
              <a:spLocks noChangeArrowheads="1"/>
            </p:cNvSpPr>
            <p:nvPr/>
          </p:nvSpPr>
          <p:spPr bwMode="auto">
            <a:xfrm>
              <a:off x="2191378" y="2162168"/>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7" name="Text Box 53"/>
            <p:cNvSpPr txBox="1">
              <a:spLocks noChangeArrowheads="1"/>
            </p:cNvSpPr>
            <p:nvPr/>
          </p:nvSpPr>
          <p:spPr bwMode="auto">
            <a:xfrm>
              <a:off x="2928926" y="2143116"/>
              <a:ext cx="238561"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6" name="Text Box 52"/>
            <p:cNvSpPr txBox="1">
              <a:spLocks noChangeArrowheads="1"/>
            </p:cNvSpPr>
            <p:nvPr/>
          </p:nvSpPr>
          <p:spPr bwMode="auto">
            <a:xfrm>
              <a:off x="2555285" y="231457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5" name="Text Box 51"/>
            <p:cNvSpPr txBox="1">
              <a:spLocks noChangeArrowheads="1"/>
            </p:cNvSpPr>
            <p:nvPr/>
          </p:nvSpPr>
          <p:spPr bwMode="auto">
            <a:xfrm>
              <a:off x="1300781" y="303370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4" name="Text Box 50"/>
            <p:cNvSpPr txBox="1">
              <a:spLocks noChangeArrowheads="1"/>
            </p:cNvSpPr>
            <p:nvPr/>
          </p:nvSpPr>
          <p:spPr bwMode="auto">
            <a:xfrm>
              <a:off x="1900216" y="302256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3" name="Text Box 49"/>
            <p:cNvSpPr txBox="1">
              <a:spLocks noChangeArrowheads="1"/>
            </p:cNvSpPr>
            <p:nvPr/>
          </p:nvSpPr>
          <p:spPr bwMode="auto">
            <a:xfrm>
              <a:off x="1607450" y="311575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2" name="Text Box 48"/>
            <p:cNvSpPr txBox="1">
              <a:spLocks noChangeArrowheads="1"/>
            </p:cNvSpPr>
            <p:nvPr/>
          </p:nvSpPr>
          <p:spPr bwMode="auto">
            <a:xfrm>
              <a:off x="2977196" y="294798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1" name="Text Box 47"/>
            <p:cNvSpPr txBox="1">
              <a:spLocks noChangeArrowheads="1"/>
            </p:cNvSpPr>
            <p:nvPr/>
          </p:nvSpPr>
          <p:spPr bwMode="auto">
            <a:xfrm>
              <a:off x="3576631" y="295589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0" name="Text Box 46"/>
            <p:cNvSpPr txBox="1">
              <a:spLocks noChangeArrowheads="1"/>
            </p:cNvSpPr>
            <p:nvPr/>
          </p:nvSpPr>
          <p:spPr bwMode="auto">
            <a:xfrm>
              <a:off x="3292491" y="307181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9" name="Text Box 45"/>
            <p:cNvSpPr txBox="1">
              <a:spLocks noChangeArrowheads="1"/>
            </p:cNvSpPr>
            <p:nvPr/>
          </p:nvSpPr>
          <p:spPr bwMode="auto">
            <a:xfrm>
              <a:off x="5406088" y="221455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8" name="Text Box 44"/>
            <p:cNvSpPr txBox="1">
              <a:spLocks noChangeArrowheads="1"/>
            </p:cNvSpPr>
            <p:nvPr/>
          </p:nvSpPr>
          <p:spPr bwMode="auto">
            <a:xfrm>
              <a:off x="6191906" y="217645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7" name="Text Box 43"/>
            <p:cNvSpPr txBox="1">
              <a:spLocks noChangeArrowheads="1"/>
            </p:cNvSpPr>
            <p:nvPr/>
          </p:nvSpPr>
          <p:spPr bwMode="auto">
            <a:xfrm>
              <a:off x="5829227" y="232511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6" name="Text Box 42"/>
            <p:cNvSpPr txBox="1">
              <a:spLocks noChangeArrowheads="1"/>
            </p:cNvSpPr>
            <p:nvPr/>
          </p:nvSpPr>
          <p:spPr bwMode="auto">
            <a:xfrm>
              <a:off x="6406220" y="306228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5" name="Text Box 41"/>
            <p:cNvSpPr txBox="1">
              <a:spLocks noChangeArrowheads="1"/>
            </p:cNvSpPr>
            <p:nvPr/>
          </p:nvSpPr>
          <p:spPr bwMode="auto">
            <a:xfrm>
              <a:off x="6929454" y="3040535"/>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4" name="Text Box 40"/>
            <p:cNvSpPr txBox="1">
              <a:spLocks noChangeArrowheads="1"/>
            </p:cNvSpPr>
            <p:nvPr/>
          </p:nvSpPr>
          <p:spPr bwMode="auto">
            <a:xfrm>
              <a:off x="6662950" y="311028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3" name="Text Box 39"/>
            <p:cNvSpPr txBox="1">
              <a:spLocks noChangeArrowheads="1"/>
            </p:cNvSpPr>
            <p:nvPr/>
          </p:nvSpPr>
          <p:spPr bwMode="auto">
            <a:xfrm>
              <a:off x="1600822" y="3681418"/>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2" name="Text Box 38"/>
            <p:cNvSpPr txBox="1">
              <a:spLocks noChangeArrowheads="1"/>
            </p:cNvSpPr>
            <p:nvPr/>
          </p:nvSpPr>
          <p:spPr bwMode="auto">
            <a:xfrm>
              <a:off x="2152634" y="365284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1" name="Text Box 37"/>
            <p:cNvSpPr txBox="1">
              <a:spLocks noChangeArrowheads="1"/>
            </p:cNvSpPr>
            <p:nvPr/>
          </p:nvSpPr>
          <p:spPr bwMode="auto">
            <a:xfrm>
              <a:off x="1877127"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0" name="Text Box 36"/>
            <p:cNvSpPr txBox="1">
              <a:spLocks noChangeArrowheads="1"/>
            </p:cNvSpPr>
            <p:nvPr/>
          </p:nvSpPr>
          <p:spPr bwMode="auto">
            <a:xfrm>
              <a:off x="4820295" y="3040542"/>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9" name="Text Box 35"/>
            <p:cNvSpPr txBox="1">
              <a:spLocks noChangeArrowheads="1"/>
            </p:cNvSpPr>
            <p:nvPr/>
          </p:nvSpPr>
          <p:spPr bwMode="auto">
            <a:xfrm>
              <a:off x="5397642" y="302418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8" name="Text Box 34"/>
            <p:cNvSpPr txBox="1">
              <a:spLocks noChangeArrowheads="1"/>
            </p:cNvSpPr>
            <p:nvPr/>
          </p:nvSpPr>
          <p:spPr bwMode="auto">
            <a:xfrm>
              <a:off x="5123893" y="3094007"/>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7" name="Text Box 33"/>
            <p:cNvSpPr txBox="1">
              <a:spLocks noChangeArrowheads="1"/>
            </p:cNvSpPr>
            <p:nvPr/>
          </p:nvSpPr>
          <p:spPr bwMode="auto">
            <a:xfrm>
              <a:off x="3491551" y="371475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6" name="Text Box 32"/>
            <p:cNvSpPr txBox="1">
              <a:spLocks noChangeArrowheads="1"/>
            </p:cNvSpPr>
            <p:nvPr/>
          </p:nvSpPr>
          <p:spPr bwMode="auto">
            <a:xfrm>
              <a:off x="4048766" y="3647545"/>
              <a:ext cx="237482" cy="191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5" name="Text Box 31"/>
            <p:cNvSpPr txBox="1">
              <a:spLocks noChangeArrowheads="1"/>
            </p:cNvSpPr>
            <p:nvPr/>
          </p:nvSpPr>
          <p:spPr bwMode="auto">
            <a:xfrm>
              <a:off x="3784915" y="3771901"/>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4" name="Text Box 30"/>
            <p:cNvSpPr txBox="1">
              <a:spLocks noChangeArrowheads="1"/>
            </p:cNvSpPr>
            <p:nvPr/>
          </p:nvSpPr>
          <p:spPr bwMode="auto">
            <a:xfrm>
              <a:off x="5214942" y="370522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3" name="Text Box 29"/>
            <p:cNvSpPr txBox="1">
              <a:spLocks noChangeArrowheads="1"/>
            </p:cNvSpPr>
            <p:nvPr/>
          </p:nvSpPr>
          <p:spPr bwMode="auto">
            <a:xfrm>
              <a:off x="5786446" y="370522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2" name="Text Box 28"/>
            <p:cNvSpPr txBox="1">
              <a:spLocks noChangeArrowheads="1"/>
            </p:cNvSpPr>
            <p:nvPr/>
          </p:nvSpPr>
          <p:spPr bwMode="auto">
            <a:xfrm>
              <a:off x="5490910"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1" name="Text Box 27"/>
            <p:cNvSpPr txBox="1">
              <a:spLocks noChangeArrowheads="1"/>
            </p:cNvSpPr>
            <p:nvPr/>
          </p:nvSpPr>
          <p:spPr bwMode="auto">
            <a:xfrm>
              <a:off x="6834848" y="367189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0" name="Text Box 26"/>
            <p:cNvSpPr txBox="1">
              <a:spLocks noChangeArrowheads="1"/>
            </p:cNvSpPr>
            <p:nvPr/>
          </p:nvSpPr>
          <p:spPr bwMode="auto">
            <a:xfrm>
              <a:off x="7424757" y="3695707"/>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69" name="Text Box 25"/>
            <p:cNvSpPr txBox="1">
              <a:spLocks noChangeArrowheads="1"/>
            </p:cNvSpPr>
            <p:nvPr/>
          </p:nvSpPr>
          <p:spPr bwMode="auto">
            <a:xfrm>
              <a:off x="7133595" y="3788285"/>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68" name="Text Box 24"/>
            <p:cNvSpPr txBox="1">
              <a:spLocks noChangeArrowheads="1"/>
            </p:cNvSpPr>
            <p:nvPr/>
          </p:nvSpPr>
          <p:spPr bwMode="auto">
            <a:xfrm>
              <a:off x="3884036" y="1071547"/>
              <a:ext cx="973716"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[0..10]</a:t>
              </a:r>
            </a:p>
          </p:txBody>
        </p:sp>
        <p:sp>
          <p:nvSpPr>
            <p:cNvPr id="31767" name="Text Box 23"/>
            <p:cNvSpPr txBox="1">
              <a:spLocks noChangeArrowheads="1"/>
            </p:cNvSpPr>
            <p:nvPr/>
          </p:nvSpPr>
          <p:spPr bwMode="auto">
            <a:xfrm>
              <a:off x="2227061" y="1714814"/>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[0..4]</a:t>
              </a:r>
            </a:p>
          </p:txBody>
        </p:sp>
        <p:sp>
          <p:nvSpPr>
            <p:cNvPr id="31766" name="Text Box 22"/>
            <p:cNvSpPr txBox="1">
              <a:spLocks noChangeArrowheads="1"/>
            </p:cNvSpPr>
            <p:nvPr/>
          </p:nvSpPr>
          <p:spPr bwMode="auto">
            <a:xfrm>
              <a:off x="5741984" y="1714488"/>
              <a:ext cx="1044594" cy="2856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[6..10]</a:t>
              </a:r>
            </a:p>
          </p:txBody>
        </p:sp>
        <p:sp>
          <p:nvSpPr>
            <p:cNvPr id="31765" name="Text Box 21"/>
            <p:cNvSpPr txBox="1">
              <a:spLocks noChangeArrowheads="1"/>
            </p:cNvSpPr>
            <p:nvPr/>
          </p:nvSpPr>
          <p:spPr bwMode="auto">
            <a:xfrm>
              <a:off x="3334590" y="2484361"/>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[3..4]</a:t>
              </a:r>
            </a:p>
          </p:txBody>
        </p:sp>
        <p:sp>
          <p:nvSpPr>
            <p:cNvPr id="31764" name="Text Box 20"/>
            <p:cNvSpPr txBox="1">
              <a:spLocks noChangeArrowheads="1"/>
            </p:cNvSpPr>
            <p:nvPr/>
          </p:nvSpPr>
          <p:spPr bwMode="auto">
            <a:xfrm>
              <a:off x="1133366" y="2500306"/>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[0..1]</a:t>
              </a:r>
            </a:p>
          </p:txBody>
        </p:sp>
        <p:sp>
          <p:nvSpPr>
            <p:cNvPr id="31763" name="Text Box 19"/>
            <p:cNvSpPr txBox="1">
              <a:spLocks noChangeArrowheads="1"/>
            </p:cNvSpPr>
            <p:nvPr/>
          </p:nvSpPr>
          <p:spPr bwMode="auto">
            <a:xfrm>
              <a:off x="6682002" y="2484361"/>
              <a:ext cx="1176146" cy="301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[9..10]</a:t>
              </a:r>
            </a:p>
          </p:txBody>
        </p:sp>
        <p:sp>
          <p:nvSpPr>
            <p:cNvPr id="31762" name="Text Box 18"/>
            <p:cNvSpPr txBox="1">
              <a:spLocks noChangeArrowheads="1"/>
            </p:cNvSpPr>
            <p:nvPr/>
          </p:nvSpPr>
          <p:spPr bwMode="auto">
            <a:xfrm>
              <a:off x="4505806" y="2548040"/>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[6..7]</a:t>
              </a:r>
            </a:p>
          </p:txBody>
        </p:sp>
        <p:sp>
          <p:nvSpPr>
            <p:cNvPr id="31761" name="Text Box 17"/>
            <p:cNvSpPr txBox="1">
              <a:spLocks noChangeArrowheads="1"/>
            </p:cNvSpPr>
            <p:nvPr/>
          </p:nvSpPr>
          <p:spPr bwMode="auto">
            <a:xfrm>
              <a:off x="7221732" y="3248511"/>
              <a:ext cx="993605" cy="2519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[10..10]</a:t>
              </a:r>
            </a:p>
          </p:txBody>
        </p:sp>
        <p:sp>
          <p:nvSpPr>
            <p:cNvPr id="31760" name="Text Box 16"/>
            <p:cNvSpPr txBox="1">
              <a:spLocks noChangeArrowheads="1"/>
            </p:cNvSpPr>
            <p:nvPr/>
          </p:nvSpPr>
          <p:spPr bwMode="auto">
            <a:xfrm>
              <a:off x="5570857" y="3228192"/>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[7..7]</a:t>
              </a:r>
            </a:p>
          </p:txBody>
        </p:sp>
        <p:sp>
          <p:nvSpPr>
            <p:cNvPr id="31759" name="Text Box 15"/>
            <p:cNvSpPr txBox="1">
              <a:spLocks noChangeArrowheads="1"/>
            </p:cNvSpPr>
            <p:nvPr/>
          </p:nvSpPr>
          <p:spPr bwMode="auto">
            <a:xfrm>
              <a:off x="3902387" y="3248511"/>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[4..4]</a:t>
              </a:r>
            </a:p>
          </p:txBody>
        </p:sp>
        <p:sp>
          <p:nvSpPr>
            <p:cNvPr id="31758" name="Text Box 14"/>
            <p:cNvSpPr txBox="1">
              <a:spLocks noChangeArrowheads="1"/>
            </p:cNvSpPr>
            <p:nvPr/>
          </p:nvSpPr>
          <p:spPr bwMode="auto">
            <a:xfrm>
              <a:off x="2045217" y="3256184"/>
              <a:ext cx="735114"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[1..1]</a:t>
              </a:r>
            </a:p>
          </p:txBody>
        </p:sp>
        <p:sp>
          <p:nvSpPr>
            <p:cNvPr id="31757" name="Text Box 13"/>
            <p:cNvSpPr txBox="1">
              <a:spLocks noChangeArrowheads="1"/>
            </p:cNvSpPr>
            <p:nvPr/>
          </p:nvSpPr>
          <p:spPr bwMode="auto">
            <a:xfrm>
              <a:off x="983521" y="3847527"/>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6" name="Text Box 12"/>
            <p:cNvSpPr txBox="1">
              <a:spLocks noChangeArrowheads="1"/>
            </p:cNvSpPr>
            <p:nvPr/>
          </p:nvSpPr>
          <p:spPr bwMode="auto">
            <a:xfrm>
              <a:off x="1310598"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5" name="Text Box 11"/>
            <p:cNvSpPr txBox="1">
              <a:spLocks noChangeArrowheads="1"/>
            </p:cNvSpPr>
            <p:nvPr/>
          </p:nvSpPr>
          <p:spPr bwMode="auto">
            <a:xfrm>
              <a:off x="2201154"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4" name="Text Box 10"/>
            <p:cNvSpPr txBox="1">
              <a:spLocks noChangeArrowheads="1"/>
            </p:cNvSpPr>
            <p:nvPr/>
          </p:nvSpPr>
          <p:spPr bwMode="auto">
            <a:xfrm>
              <a:off x="2827242" y="3854003"/>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3" name="Text Box 9"/>
            <p:cNvSpPr txBox="1">
              <a:spLocks noChangeArrowheads="1"/>
            </p:cNvSpPr>
            <p:nvPr/>
          </p:nvSpPr>
          <p:spPr bwMode="auto">
            <a:xfrm>
              <a:off x="331947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2" name="Text Box 8"/>
            <p:cNvSpPr txBox="1">
              <a:spLocks noChangeArrowheads="1"/>
            </p:cNvSpPr>
            <p:nvPr/>
          </p:nvSpPr>
          <p:spPr bwMode="auto">
            <a:xfrm>
              <a:off x="4147425"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1" name="Text Box 7"/>
            <p:cNvSpPr txBox="1">
              <a:spLocks noChangeArrowheads="1"/>
            </p:cNvSpPr>
            <p:nvPr/>
          </p:nvSpPr>
          <p:spPr bwMode="auto">
            <a:xfrm>
              <a:off x="5070365"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6</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0" name="Text Box 6"/>
            <p:cNvSpPr txBox="1">
              <a:spLocks noChangeArrowheads="1"/>
            </p:cNvSpPr>
            <p:nvPr/>
          </p:nvSpPr>
          <p:spPr bwMode="auto">
            <a:xfrm>
              <a:off x="4711983" y="3842131"/>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9" name="Text Box 5"/>
            <p:cNvSpPr txBox="1">
              <a:spLocks noChangeArrowheads="1"/>
            </p:cNvSpPr>
            <p:nvPr/>
          </p:nvSpPr>
          <p:spPr bwMode="auto">
            <a:xfrm>
              <a:off x="6338733" y="3837814"/>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8</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8" name="Text Box 4"/>
            <p:cNvSpPr txBox="1">
              <a:spLocks noChangeArrowheads="1"/>
            </p:cNvSpPr>
            <p:nvPr/>
          </p:nvSpPr>
          <p:spPr bwMode="auto">
            <a:xfrm>
              <a:off x="582922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7</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7" name="Text Box 3"/>
            <p:cNvSpPr txBox="1">
              <a:spLocks noChangeArrowheads="1"/>
            </p:cNvSpPr>
            <p:nvPr/>
          </p:nvSpPr>
          <p:spPr bwMode="auto">
            <a:xfrm>
              <a:off x="664853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9</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6" name="Text Box 2"/>
            <p:cNvSpPr txBox="1">
              <a:spLocks noChangeArrowheads="1"/>
            </p:cNvSpPr>
            <p:nvPr/>
          </p:nvSpPr>
          <p:spPr bwMode="auto">
            <a:xfrm>
              <a:off x="747216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
        <p:nvSpPr>
          <p:cNvPr id="108" name="TextBox 107"/>
          <p:cNvSpPr txBox="1"/>
          <p:nvPr/>
        </p:nvSpPr>
        <p:spPr>
          <a:xfrm>
            <a:off x="754986" y="5032472"/>
            <a:ext cx="7960968" cy="961674"/>
          </a:xfrm>
          <a:prstGeom prst="rect">
            <a:avLst/>
          </a:prstGeom>
          <a:noFill/>
        </p:spPr>
        <p:txBody>
          <a:bodyPr wrap="square" rtlCol="0">
            <a:spAutoFit/>
          </a:bodyPr>
          <a:lstStyle/>
          <a:p>
            <a:pPr algn="l">
              <a:lnSpc>
                <a:spcPct val="150000"/>
              </a:lnSpc>
              <a:spcBef>
                <a:spcPts val="0"/>
              </a:spcBef>
            </a:pPr>
            <a:r>
              <a:rPr lang="zh-CN" altLang="zh-CN" sz="2000" dirty="0">
                <a:solidFill>
                  <a:srgbClr val="FF0000"/>
                </a:solidFill>
                <a:latin typeface="Consolas" pitchFamily="49" charset="0"/>
                <a:ea typeface="仿宋" pitchFamily="49" charset="-122"/>
                <a:cs typeface="Consolas" pitchFamily="49" charset="0"/>
              </a:rPr>
              <a:t>内部结点</a:t>
            </a:r>
            <a:r>
              <a:rPr lang="zh-CN" altLang="zh-CN" sz="2000" dirty="0">
                <a:solidFill>
                  <a:srgbClr val="0000FF"/>
                </a:solidFill>
                <a:latin typeface="Consolas" pitchFamily="49" charset="0"/>
                <a:ea typeface="仿宋" pitchFamily="49" charset="-122"/>
                <a:cs typeface="Consolas" pitchFamily="49" charset="0"/>
              </a:rPr>
              <a:t>中的数字表示该元素在有序表中的下标</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zh-CN" sz="2000" dirty="0">
                <a:solidFill>
                  <a:srgbClr val="FF0000"/>
                </a:solidFill>
                <a:latin typeface="Consolas" pitchFamily="49" charset="0"/>
                <a:ea typeface="仿宋" pitchFamily="49" charset="-122"/>
                <a:cs typeface="Consolas" pitchFamily="49" charset="0"/>
              </a:rPr>
              <a:t>外部结点</a:t>
            </a:r>
            <a:r>
              <a:rPr lang="zh-CN" altLang="zh-CN" sz="2000" dirty="0">
                <a:solidFill>
                  <a:srgbClr val="0000FF"/>
                </a:solidFill>
                <a:latin typeface="Consolas" pitchFamily="49" charset="0"/>
                <a:ea typeface="仿宋" pitchFamily="49" charset="-122"/>
                <a:cs typeface="Consolas" pitchFamily="49" charset="0"/>
              </a:rPr>
              <a:t>中的两个值表示查找不成功时关键字对应的元素序号范围</a:t>
            </a:r>
            <a:r>
              <a:rPr lang="zh-CN" altLang="en-US" sz="2000" dirty="0">
                <a:solidFill>
                  <a:srgbClr val="0000FF"/>
                </a:solidFill>
                <a:latin typeface="Consolas" pitchFamily="49" charset="0"/>
                <a:ea typeface="仿宋" pitchFamily="49" charset="-122"/>
                <a:cs typeface="Consolas" pitchFamily="49" charset="0"/>
              </a:rPr>
              <a:t>。</a:t>
            </a:r>
          </a:p>
        </p:txBody>
      </p:sp>
      <p:sp>
        <p:nvSpPr>
          <p:cNvPr id="110" name="文本框 109">
            <a:extLst>
              <a:ext uri="{FF2B5EF4-FFF2-40B4-BE49-F238E27FC236}">
                <a16:creationId xmlns:a16="http://schemas.microsoft.com/office/drawing/2014/main" id="{9AAA6865-446C-42A9-9625-E29889315D3A}"/>
              </a:ext>
            </a:extLst>
          </p:cNvPr>
          <p:cNvSpPr txBox="1"/>
          <p:nvPr/>
        </p:nvSpPr>
        <p:spPr>
          <a:xfrm>
            <a:off x="765878" y="6094220"/>
            <a:ext cx="6880596" cy="520399"/>
          </a:xfrm>
          <a:prstGeom prst="rect">
            <a:avLst/>
          </a:prstGeom>
          <a:noFill/>
        </p:spPr>
        <p:txBody>
          <a:bodyPr wrap="square">
            <a:spAutoFit/>
          </a:bodyPr>
          <a:lstStyle/>
          <a:p>
            <a:pPr algn="l">
              <a:lnSpc>
                <a:spcPct val="150000"/>
              </a:lnSpc>
              <a:spcBef>
                <a:spcPts val="0"/>
              </a:spcBef>
            </a:pPr>
            <a:r>
              <a:rPr lang="zh-CN" altLang="en-US" sz="2100" dirty="0">
                <a:solidFill>
                  <a:srgbClr val="C00000"/>
                </a:solidFill>
                <a:latin typeface="Consolas" pitchFamily="49" charset="0"/>
                <a:ea typeface="仿宋" pitchFamily="49" charset="-122"/>
                <a:cs typeface="Consolas" pitchFamily="49" charset="0"/>
              </a:rPr>
              <a:t>比较的关键字次数恰好为该节点在树中的层数。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752" y="476672"/>
            <a:ext cx="9036496" cy="3310778"/>
          </a:xfrm>
          <a:prstGeom prst="rect">
            <a:avLst/>
          </a:prstGeom>
          <a:noFill/>
        </p:spPr>
        <p:txBody>
          <a:bodyPr wrap="square" rtlCol="0">
            <a:spAutoFit/>
          </a:bodyPr>
          <a:lstStyle/>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9.4</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给定</a:t>
            </a:r>
            <a:r>
              <a:rPr lang="en-US" altLang="zh-CN" sz="2200" dirty="0">
                <a:solidFill>
                  <a:srgbClr val="0000FF"/>
                </a:solidFill>
                <a:latin typeface="Consolas" pitchFamily="49" charset="0"/>
                <a:ea typeface="楷体" pitchFamily="49" charset="-122"/>
                <a:cs typeface="Consolas" pitchFamily="49" charset="0"/>
              </a:rPr>
              <a:t>11</a:t>
            </a:r>
            <a:r>
              <a:rPr lang="zh-CN" altLang="zh-CN" sz="2200" dirty="0">
                <a:solidFill>
                  <a:srgbClr val="0000FF"/>
                </a:solidFill>
                <a:latin typeface="Consolas" pitchFamily="49" charset="0"/>
                <a:ea typeface="楷体" pitchFamily="49" charset="-122"/>
                <a:cs typeface="Consolas" pitchFamily="49" charset="0"/>
              </a:rPr>
              <a:t>个元素的有序表（</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29</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40</a:t>
            </a:r>
            <a:r>
              <a:rPr lang="zh-CN" altLang="zh-CN" sz="2200" dirty="0">
                <a:solidFill>
                  <a:srgbClr val="0000FF"/>
                </a:solidFill>
                <a:latin typeface="Consolas" pitchFamily="49" charset="0"/>
                <a:ea typeface="楷体" pitchFamily="49" charset="-122"/>
                <a:cs typeface="Consolas" pitchFamily="49" charset="0"/>
              </a:rPr>
              <a:t>），采用</a:t>
            </a:r>
            <a:r>
              <a:rPr lang="zh-CN" altLang="zh-CN" sz="2200" dirty="0">
                <a:solidFill>
                  <a:srgbClr val="FF3399"/>
                </a:solidFill>
                <a:latin typeface="Consolas" pitchFamily="49" charset="0"/>
                <a:ea typeface="楷体" pitchFamily="49" charset="-122"/>
                <a:cs typeface="Consolas" pitchFamily="49" charset="0"/>
              </a:rPr>
              <a:t>折半查找</a:t>
            </a:r>
            <a:r>
              <a:rPr lang="zh-CN" altLang="zh-CN" sz="2200" dirty="0">
                <a:solidFill>
                  <a:srgbClr val="0000FF"/>
                </a:solidFill>
                <a:latin typeface="Consolas" pitchFamily="49" charset="0"/>
                <a:ea typeface="楷体" pitchFamily="49" charset="-122"/>
                <a:cs typeface="Consolas" pitchFamily="49" charset="0"/>
              </a:rPr>
              <a:t>，试问</a:t>
            </a:r>
            <a:r>
              <a:rPr lang="zh-CN" altLang="en-US" sz="2200" dirty="0">
                <a:solidFill>
                  <a:srgbClr val="0000FF"/>
                </a:solidFill>
                <a:latin typeface="Consolas" pitchFamily="49" charset="0"/>
                <a:ea typeface="楷体" pitchFamily="49" charset="-122"/>
                <a:cs typeface="Consolas" pitchFamily="49" charset="0"/>
              </a:rPr>
              <a:t>：</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zh-CN" sz="2200" dirty="0">
                <a:solidFill>
                  <a:srgbClr val="0000FF"/>
                </a:solidFill>
                <a:latin typeface="Consolas" pitchFamily="49" charset="0"/>
                <a:ea typeface="楷体" pitchFamily="49" charset="-122"/>
                <a:cs typeface="Consolas" pitchFamily="49" charset="0"/>
              </a:rPr>
              <a:t>）若查找给定值为</a:t>
            </a:r>
            <a:r>
              <a:rPr lang="en-US" altLang="zh-CN" sz="2200" dirty="0">
                <a:solidFill>
                  <a:srgbClr val="FF3399"/>
                </a:solidFill>
                <a:latin typeface="Consolas" pitchFamily="49" charset="0"/>
                <a:ea typeface="楷体" pitchFamily="49" charset="-122"/>
                <a:cs typeface="Consolas" pitchFamily="49" charset="0"/>
              </a:rPr>
              <a:t>20</a:t>
            </a:r>
            <a:r>
              <a:rPr lang="zh-CN" altLang="zh-CN" sz="2200" dirty="0">
                <a:solidFill>
                  <a:srgbClr val="0000FF"/>
                </a:solidFill>
                <a:latin typeface="Consolas" pitchFamily="49" charset="0"/>
                <a:ea typeface="楷体" pitchFamily="49" charset="-122"/>
                <a:cs typeface="Consolas" pitchFamily="49" charset="0"/>
              </a:rPr>
              <a:t>的元素，将依次与表中哪些元素比较？</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）若查找给定值为</a:t>
            </a:r>
            <a:r>
              <a:rPr lang="en-US" altLang="zh-CN" sz="2200" dirty="0">
                <a:solidFill>
                  <a:srgbClr val="FF3399"/>
                </a:solidFill>
                <a:latin typeface="Consolas" pitchFamily="49" charset="0"/>
                <a:ea typeface="楷体" pitchFamily="49" charset="-122"/>
                <a:cs typeface="Consolas" pitchFamily="49" charset="0"/>
              </a:rPr>
              <a:t>26</a:t>
            </a:r>
            <a:r>
              <a:rPr lang="zh-CN" altLang="zh-CN" sz="2200" dirty="0">
                <a:solidFill>
                  <a:srgbClr val="0000FF"/>
                </a:solidFill>
                <a:latin typeface="Consolas" pitchFamily="49" charset="0"/>
                <a:ea typeface="楷体" pitchFamily="49" charset="-122"/>
                <a:cs typeface="Consolas" pitchFamily="49" charset="0"/>
              </a:rPr>
              <a:t>的元素，将依次与哪些元素比较？</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）假设查找表中每个元素的概率相同，求查找成功时的平均查找长度</a:t>
            </a:r>
            <a:r>
              <a:rPr lang="en-US" altLang="zh-CN" sz="2200" dirty="0">
                <a:solidFill>
                  <a:srgbClr val="FF3399"/>
                </a:solidFill>
                <a:latin typeface="Consolas" pitchFamily="49" charset="0"/>
                <a:ea typeface="楷体" pitchFamily="49" charset="-122"/>
                <a:cs typeface="Consolas" pitchFamily="49" charset="0"/>
              </a:rPr>
              <a:t>ALS</a:t>
            </a:r>
            <a:r>
              <a:rPr lang="zh-CN" altLang="en-US" sz="2200" baseline="-25000" dirty="0">
                <a:solidFill>
                  <a:srgbClr val="FF3399"/>
                </a:solidFill>
                <a:latin typeface="Consolas" pitchFamily="49" charset="0"/>
                <a:ea typeface="楷体" pitchFamily="49" charset="-122"/>
                <a:cs typeface="Consolas" pitchFamily="49" charset="0"/>
              </a:rPr>
              <a:t>成功</a:t>
            </a:r>
            <a:r>
              <a:rPr lang="zh-CN" altLang="zh-CN" sz="2200" dirty="0">
                <a:solidFill>
                  <a:srgbClr val="0000FF"/>
                </a:solidFill>
                <a:latin typeface="Consolas" pitchFamily="49" charset="0"/>
                <a:ea typeface="楷体" pitchFamily="49" charset="-122"/>
                <a:cs typeface="Consolas" pitchFamily="49" charset="0"/>
              </a:rPr>
              <a:t>和查找不成功时的平均查找长度</a:t>
            </a:r>
            <a:r>
              <a:rPr lang="en-US" altLang="zh-CN" sz="2200" dirty="0">
                <a:solidFill>
                  <a:srgbClr val="FF3399"/>
                </a:solidFill>
                <a:latin typeface="Consolas" pitchFamily="49" charset="0"/>
                <a:ea typeface="楷体" pitchFamily="49" charset="-122"/>
                <a:cs typeface="Consolas" pitchFamily="49" charset="0"/>
              </a:rPr>
              <a:t>ALS</a:t>
            </a:r>
            <a:r>
              <a:rPr lang="zh-CN" altLang="en-US" sz="2200" baseline="-25000" dirty="0">
                <a:solidFill>
                  <a:srgbClr val="FF3399"/>
                </a:solidFill>
                <a:latin typeface="Consolas" pitchFamily="49" charset="0"/>
                <a:ea typeface="楷体" pitchFamily="49" charset="-122"/>
                <a:cs typeface="Consolas" pitchFamily="49" charset="0"/>
              </a:rPr>
              <a:t>不成功</a:t>
            </a:r>
            <a:r>
              <a:rPr lang="zh-CN" altLang="zh-CN" sz="2200"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500042"/>
            <a:ext cx="8928992" cy="1048620"/>
          </a:xfrm>
          <a:prstGeom prst="rect">
            <a:avLst/>
          </a:prstGeom>
          <a:noFill/>
        </p:spPr>
        <p:txBody>
          <a:bodyPr wrap="square" rtlCol="0">
            <a:spAutoFit/>
          </a:bodyPr>
          <a:lstStyle/>
          <a:p>
            <a:pPr algn="l">
              <a:lnSpc>
                <a:spcPct val="150000"/>
              </a:lnSpc>
              <a:spcBef>
                <a:spcPts val="600"/>
              </a:spcBef>
            </a:pP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有序表</a:t>
            </a:r>
            <a:r>
              <a:rPr lang="zh-CN" altLang="en-US" sz="2200" dirty="0">
                <a:solidFill>
                  <a:srgbClr val="0000FF"/>
                </a:solidFill>
                <a:latin typeface="Consolas" pitchFamily="49" charset="0"/>
                <a:ea typeface="楷体" pitchFamily="49" charset="-122"/>
                <a:cs typeface="Consolas" pitchFamily="49" charset="0"/>
              </a:rPr>
              <a:t>为</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29</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40</a:t>
            </a:r>
            <a:r>
              <a:rPr lang="zh-CN" altLang="zh-CN" sz="2200" dirty="0">
                <a:solidFill>
                  <a:srgbClr val="0000FF"/>
                </a:solidFill>
                <a:latin typeface="Consolas" pitchFamily="49" charset="0"/>
                <a:ea typeface="楷体" pitchFamily="49" charset="-122"/>
                <a:cs typeface="Consolas" pitchFamily="49" charset="0"/>
              </a:rPr>
              <a:t>），查找给定值为</a:t>
            </a:r>
            <a:r>
              <a:rPr lang="en-US" altLang="zh-CN" sz="2200" dirty="0">
                <a:solidFill>
                  <a:srgbClr val="FF0000"/>
                </a:solidFill>
                <a:latin typeface="Consolas" pitchFamily="49" charset="0"/>
                <a:ea typeface="楷体" pitchFamily="49" charset="-122"/>
                <a:cs typeface="Consolas" pitchFamily="49" charset="0"/>
              </a:rPr>
              <a:t>20</a:t>
            </a:r>
            <a:r>
              <a:rPr lang="zh-CN" altLang="zh-CN" sz="2200" dirty="0">
                <a:solidFill>
                  <a:srgbClr val="0000FF"/>
                </a:solidFill>
                <a:latin typeface="Consolas" pitchFamily="49" charset="0"/>
                <a:ea typeface="楷体" pitchFamily="49" charset="-122"/>
                <a:cs typeface="Consolas" pitchFamily="49" charset="0"/>
              </a:rPr>
              <a:t>的元素，将依次与表中哪些元素比较？</a:t>
            </a:r>
            <a:endParaRPr lang="en-US" altLang="zh-CN" sz="2200" dirty="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1470494" y="1996186"/>
            <a:ext cx="6053834" cy="2728957"/>
            <a:chOff x="1470494" y="1996187"/>
            <a:chExt cx="5905738" cy="2464060"/>
          </a:xfrm>
        </p:grpSpPr>
        <p:sp>
          <p:nvSpPr>
            <p:cNvPr id="31845"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1816"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07"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111" name="任意多边形 110"/>
          <p:cNvSpPr/>
          <p:nvPr/>
        </p:nvSpPr>
        <p:spPr>
          <a:xfrm>
            <a:off x="2763128" y="2250831"/>
            <a:ext cx="1267114" cy="2125561"/>
          </a:xfrm>
          <a:custGeom>
            <a:avLst/>
            <a:gdLst>
              <a:gd name="connsiteX0" fmla="*/ 1321358 w 1321358"/>
              <a:gd name="connsiteY0" fmla="*/ 0 h 1919235"/>
              <a:gd name="connsiteX1" fmla="*/ 165798 w 1321358"/>
              <a:gd name="connsiteY1" fmla="*/ 502417 h 1919235"/>
              <a:gd name="connsiteX2" fmla="*/ 326571 w 1321358"/>
              <a:gd name="connsiteY2" fmla="*/ 793820 h 1919235"/>
              <a:gd name="connsiteX3" fmla="*/ 648118 w 1321358"/>
              <a:gd name="connsiteY3" fmla="*/ 1155560 h 1919235"/>
              <a:gd name="connsiteX4" fmla="*/ 1240971 w 1321358"/>
              <a:gd name="connsiteY4" fmla="*/ 1919235 h 1919235"/>
              <a:gd name="connsiteX0" fmla="*/ 1236116 w 1236116"/>
              <a:gd name="connsiteY0" fmla="*/ 0 h 1919235"/>
              <a:gd name="connsiteX1" fmla="*/ 165798 w 1236116"/>
              <a:gd name="connsiteY1" fmla="*/ 463789 h 1919235"/>
              <a:gd name="connsiteX2" fmla="*/ 241329 w 1236116"/>
              <a:gd name="connsiteY2" fmla="*/ 793820 h 1919235"/>
              <a:gd name="connsiteX3" fmla="*/ 562876 w 1236116"/>
              <a:gd name="connsiteY3" fmla="*/ 1155560 h 1919235"/>
              <a:gd name="connsiteX4" fmla="*/ 1155729 w 1236116"/>
              <a:gd name="connsiteY4" fmla="*/ 1919235 h 191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6116" h="1919235">
                <a:moveTo>
                  <a:pt x="1236116" y="0"/>
                </a:moveTo>
                <a:cubicBezTo>
                  <a:pt x="741235" y="185057"/>
                  <a:pt x="331596" y="331486"/>
                  <a:pt x="165798" y="463789"/>
                </a:cubicBezTo>
                <a:cubicBezTo>
                  <a:pt x="0" y="596092"/>
                  <a:pt x="175149" y="678525"/>
                  <a:pt x="241329" y="793820"/>
                </a:cubicBezTo>
                <a:cubicBezTo>
                  <a:pt x="307509" y="909115"/>
                  <a:pt x="410476" y="967991"/>
                  <a:pt x="562876" y="1155560"/>
                </a:cubicBezTo>
                <a:cubicBezTo>
                  <a:pt x="715276" y="1343129"/>
                  <a:pt x="935502" y="1631182"/>
                  <a:pt x="1155729" y="1919235"/>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strips(downLeft)">
                                      <p:cBhvr>
                                        <p:cTn id="11"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195" y="324456"/>
            <a:ext cx="8751346" cy="1048620"/>
          </a:xfrm>
          <a:prstGeom prst="rect">
            <a:avLst/>
          </a:prstGeom>
          <a:noFill/>
        </p:spPr>
        <p:txBody>
          <a:bodyPr wrap="square" rtlCol="0">
            <a:spAutoFit/>
          </a:bodyPr>
          <a:lstStyle/>
          <a:p>
            <a:pPr algn="l">
              <a:lnSpc>
                <a:spcPct val="150000"/>
              </a:lnSpc>
              <a:spcBef>
                <a:spcPts val="600"/>
              </a:spcBef>
            </a:pP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有序表</a:t>
            </a:r>
            <a:r>
              <a:rPr lang="zh-CN" altLang="en-US" sz="2200" dirty="0">
                <a:solidFill>
                  <a:srgbClr val="0000FF"/>
                </a:solidFill>
                <a:latin typeface="Consolas" pitchFamily="49" charset="0"/>
                <a:ea typeface="楷体" pitchFamily="49" charset="-122"/>
                <a:cs typeface="Consolas" pitchFamily="49" charset="0"/>
              </a:rPr>
              <a:t>为</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29</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40</a:t>
            </a:r>
            <a:r>
              <a:rPr lang="zh-CN" altLang="zh-CN" sz="2200" dirty="0">
                <a:solidFill>
                  <a:srgbClr val="0000FF"/>
                </a:solidFill>
                <a:latin typeface="Consolas" pitchFamily="49" charset="0"/>
                <a:ea typeface="楷体" pitchFamily="49" charset="-122"/>
                <a:cs typeface="Consolas" pitchFamily="49" charset="0"/>
              </a:rPr>
              <a:t>），查找给定值为</a:t>
            </a:r>
            <a:r>
              <a:rPr lang="en-US" altLang="zh-CN" sz="2200" dirty="0">
                <a:solidFill>
                  <a:srgbClr val="FF0000"/>
                </a:solidFill>
                <a:latin typeface="Consolas" pitchFamily="49" charset="0"/>
                <a:ea typeface="楷体" pitchFamily="49" charset="-122"/>
                <a:cs typeface="Consolas" pitchFamily="49" charset="0"/>
              </a:rPr>
              <a:t>26</a:t>
            </a:r>
            <a:r>
              <a:rPr lang="zh-CN" altLang="zh-CN" sz="2200" dirty="0">
                <a:solidFill>
                  <a:srgbClr val="0000FF"/>
                </a:solidFill>
                <a:latin typeface="Consolas" pitchFamily="49" charset="0"/>
                <a:ea typeface="楷体" pitchFamily="49" charset="-122"/>
                <a:cs typeface="Consolas" pitchFamily="49" charset="0"/>
              </a:rPr>
              <a:t>的元素，将依次与哪些元素比较？</a:t>
            </a:r>
            <a:endParaRPr lang="en-US" altLang="zh-CN" sz="2200" dirty="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0" name="组合 49"/>
          <p:cNvGrpSpPr/>
          <p:nvPr/>
        </p:nvGrpSpPr>
        <p:grpSpPr>
          <a:xfrm>
            <a:off x="857224" y="1714488"/>
            <a:ext cx="7315176" cy="3442704"/>
            <a:chOff x="857224" y="1714488"/>
            <a:chExt cx="7000924" cy="3199069"/>
          </a:xfrm>
        </p:grpSpPr>
        <p:sp>
          <p:nvSpPr>
            <p:cNvPr id="31846"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3" name="Text Box 79"/>
            <p:cNvSpPr txBox="1">
              <a:spLocks noChangeArrowheads="1"/>
            </p:cNvSpPr>
            <p:nvPr/>
          </p:nvSpPr>
          <p:spPr bwMode="auto">
            <a:xfrm>
              <a:off x="857224" y="3903325"/>
              <a:ext cx="637874"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1" name="Text Box 77"/>
            <p:cNvSpPr txBox="1">
              <a:spLocks noChangeArrowheads="1"/>
            </p:cNvSpPr>
            <p:nvPr/>
          </p:nvSpPr>
          <p:spPr bwMode="auto">
            <a:xfrm>
              <a:off x="2605252" y="3900087"/>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9" name="Text Box 75"/>
            <p:cNvSpPr txBox="1">
              <a:spLocks noChangeArrowheads="1"/>
            </p:cNvSpPr>
            <p:nvPr/>
          </p:nvSpPr>
          <p:spPr bwMode="auto">
            <a:xfrm>
              <a:off x="4452212" y="3903325"/>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1817" name="Text Box 73"/>
            <p:cNvSpPr txBox="1">
              <a:spLocks noChangeArrowheads="1"/>
            </p:cNvSpPr>
            <p:nvPr/>
          </p:nvSpPr>
          <p:spPr bwMode="auto">
            <a:xfrm>
              <a:off x="6060610" y="3900087"/>
              <a:ext cx="583092"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6"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15" name="Text Box 71"/>
            <p:cNvSpPr txBox="1">
              <a:spLocks noChangeArrowheads="1"/>
            </p:cNvSpPr>
            <p:nvPr/>
          </p:nvSpPr>
          <p:spPr bwMode="auto">
            <a:xfrm>
              <a:off x="1187627" y="4659920"/>
              <a:ext cx="59322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4" name="Text Box 70"/>
            <p:cNvSpPr txBox="1">
              <a:spLocks noChangeArrowheads="1"/>
            </p:cNvSpPr>
            <p:nvPr/>
          </p:nvSpPr>
          <p:spPr bwMode="auto">
            <a:xfrm>
              <a:off x="2046160" y="4659920"/>
              <a:ext cx="591946"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3" name="Text Box 69"/>
            <p:cNvSpPr txBox="1">
              <a:spLocks noChangeArrowheads="1"/>
            </p:cNvSpPr>
            <p:nvPr/>
          </p:nvSpPr>
          <p:spPr bwMode="auto">
            <a:xfrm>
              <a:off x="3057545" y="4659920"/>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2" name="Text Box 68"/>
            <p:cNvSpPr txBox="1">
              <a:spLocks noChangeArrowheads="1"/>
            </p:cNvSpPr>
            <p:nvPr/>
          </p:nvSpPr>
          <p:spPr bwMode="auto">
            <a:xfrm>
              <a:off x="3932990" y="4659920"/>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1" name="Text Box 67"/>
            <p:cNvSpPr txBox="1">
              <a:spLocks noChangeArrowheads="1"/>
            </p:cNvSpPr>
            <p:nvPr/>
          </p:nvSpPr>
          <p:spPr bwMode="auto">
            <a:xfrm>
              <a:off x="4781447" y="4659920"/>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0" name="Text Box 66"/>
            <p:cNvSpPr txBox="1">
              <a:spLocks noChangeArrowheads="1"/>
            </p:cNvSpPr>
            <p:nvPr/>
          </p:nvSpPr>
          <p:spPr bwMode="auto">
            <a:xfrm>
              <a:off x="5571614" y="4659920"/>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9" name="Text Box 65"/>
            <p:cNvSpPr txBox="1">
              <a:spLocks noChangeArrowheads="1"/>
            </p:cNvSpPr>
            <p:nvPr/>
          </p:nvSpPr>
          <p:spPr bwMode="auto">
            <a:xfrm>
              <a:off x="6432080" y="4659920"/>
              <a:ext cx="64025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8" name="Text Box 64"/>
            <p:cNvSpPr txBox="1">
              <a:spLocks noChangeArrowheads="1"/>
            </p:cNvSpPr>
            <p:nvPr/>
          </p:nvSpPr>
          <p:spPr bwMode="auto">
            <a:xfrm>
              <a:off x="7333993" y="4659920"/>
              <a:ext cx="524155"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7"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699409" y="4114869"/>
              <a:ext cx="34111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51" name="任意多边形 50"/>
          <p:cNvSpPr/>
          <p:nvPr/>
        </p:nvSpPr>
        <p:spPr>
          <a:xfrm>
            <a:off x="4350936" y="2009669"/>
            <a:ext cx="1296676" cy="2032959"/>
          </a:xfrm>
          <a:custGeom>
            <a:avLst/>
            <a:gdLst>
              <a:gd name="connsiteX0" fmla="*/ 0 w 1240972"/>
              <a:gd name="connsiteY0" fmla="*/ 0 h 1889090"/>
              <a:gd name="connsiteX1" fmla="*/ 964642 w 1240972"/>
              <a:gd name="connsiteY1" fmla="*/ 391886 h 1889090"/>
              <a:gd name="connsiteX2" fmla="*/ 1215851 w 1240972"/>
              <a:gd name="connsiteY2" fmla="*/ 512466 h 1889090"/>
              <a:gd name="connsiteX3" fmla="*/ 813917 w 1240972"/>
              <a:gd name="connsiteY3" fmla="*/ 1034981 h 1889090"/>
              <a:gd name="connsiteX4" fmla="*/ 351693 w 1240972"/>
              <a:gd name="connsiteY4" fmla="*/ 1889090 h 1889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972" h="1889090">
                <a:moveTo>
                  <a:pt x="0" y="0"/>
                </a:moveTo>
                <a:lnTo>
                  <a:pt x="964642" y="391886"/>
                </a:lnTo>
                <a:cubicBezTo>
                  <a:pt x="1167284" y="477297"/>
                  <a:pt x="1240972" y="405284"/>
                  <a:pt x="1215851" y="512466"/>
                </a:cubicBezTo>
                <a:cubicBezTo>
                  <a:pt x="1190730" y="619648"/>
                  <a:pt x="957943" y="805544"/>
                  <a:pt x="813917" y="1034981"/>
                </a:cubicBezTo>
                <a:cubicBezTo>
                  <a:pt x="669891" y="1264418"/>
                  <a:pt x="510792" y="1576754"/>
                  <a:pt x="351693" y="1889090"/>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downRight)">
                                      <p:cBhvr>
                                        <p:cTn id="11"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08" y="129885"/>
            <a:ext cx="8937880"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）假设查找表中每个元素的概率相同，求查找成功时的平均查找长度</a:t>
            </a:r>
            <a:r>
              <a:rPr lang="en-US" altLang="zh-CN" sz="2200" dirty="0">
                <a:solidFill>
                  <a:srgbClr val="FF3399"/>
                </a:solidFill>
                <a:latin typeface="Consolas" pitchFamily="49" charset="0"/>
                <a:ea typeface="楷体" pitchFamily="49" charset="-122"/>
                <a:cs typeface="Consolas" pitchFamily="49" charset="0"/>
              </a:rPr>
              <a:t>ALS</a:t>
            </a:r>
            <a:r>
              <a:rPr lang="zh-CN" altLang="en-US" sz="2200" baseline="-25000" dirty="0">
                <a:solidFill>
                  <a:srgbClr val="FF3399"/>
                </a:solidFill>
                <a:latin typeface="Consolas" pitchFamily="49" charset="0"/>
                <a:ea typeface="楷体" pitchFamily="49" charset="-122"/>
                <a:cs typeface="Consolas" pitchFamily="49" charset="0"/>
              </a:rPr>
              <a:t>成功</a:t>
            </a:r>
            <a:r>
              <a:rPr lang="zh-CN" altLang="zh-CN" sz="2200" dirty="0">
                <a:solidFill>
                  <a:srgbClr val="0000FF"/>
                </a:solidFill>
                <a:latin typeface="Consolas" pitchFamily="49" charset="0"/>
                <a:ea typeface="楷体" pitchFamily="49" charset="-122"/>
                <a:cs typeface="Consolas" pitchFamily="49" charset="0"/>
              </a:rPr>
              <a:t>和查找不成功时的平均查找长度</a:t>
            </a:r>
            <a:r>
              <a:rPr lang="en-US" altLang="zh-CN" sz="2200" dirty="0">
                <a:solidFill>
                  <a:srgbClr val="FF3399"/>
                </a:solidFill>
                <a:latin typeface="Consolas" pitchFamily="49" charset="0"/>
                <a:ea typeface="楷体" pitchFamily="49" charset="-122"/>
                <a:cs typeface="Consolas" pitchFamily="49" charset="0"/>
              </a:rPr>
              <a:t>ALS</a:t>
            </a:r>
            <a:r>
              <a:rPr lang="zh-CN" altLang="en-US" sz="2200" baseline="-25000" dirty="0">
                <a:solidFill>
                  <a:srgbClr val="FF3399"/>
                </a:solidFill>
                <a:latin typeface="Consolas" pitchFamily="49" charset="0"/>
                <a:ea typeface="楷体" pitchFamily="49" charset="-122"/>
                <a:cs typeface="Consolas" pitchFamily="49" charset="0"/>
              </a:rPr>
              <a:t>不成功</a:t>
            </a:r>
            <a:r>
              <a:rPr lang="zh-CN" altLang="zh-CN" sz="2200" dirty="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26608" y="1500657"/>
            <a:ext cx="6158803" cy="2464060"/>
            <a:chOff x="1470494" y="1996187"/>
            <a:chExt cx="5905738" cy="2464060"/>
          </a:xfrm>
        </p:grpSpPr>
        <p:sp>
          <p:nvSpPr>
            <p:cNvPr id="6"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13"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18"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22"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3"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37" name="组合 36"/>
          <p:cNvGrpSpPr/>
          <p:nvPr/>
        </p:nvGrpSpPr>
        <p:grpSpPr>
          <a:xfrm>
            <a:off x="3275856" y="1412776"/>
            <a:ext cx="6048672" cy="2602546"/>
            <a:chOff x="3484077" y="1500174"/>
            <a:chExt cx="5800132" cy="2602546"/>
          </a:xfrm>
        </p:grpSpPr>
        <p:sp>
          <p:nvSpPr>
            <p:cNvPr id="27" name="TextBox 26"/>
            <p:cNvSpPr txBox="1"/>
            <p:nvPr/>
          </p:nvSpPr>
          <p:spPr>
            <a:xfrm>
              <a:off x="6572264" y="1500174"/>
              <a:ext cx="2000264" cy="646331"/>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个结点，</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29" name="直接连接符 28"/>
            <p:cNvCxnSpPr>
              <a:cxnSpLocks/>
            </p:cNvCxnSpPr>
            <p:nvPr/>
          </p:nvCxnSpPr>
          <p:spPr>
            <a:xfrm>
              <a:off x="3484077" y="1679499"/>
              <a:ext cx="3088187"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572264" y="2304628"/>
              <a:ext cx="2538835"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个结点，每个</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次比较</a:t>
              </a:r>
            </a:p>
          </p:txBody>
        </p:sp>
        <p:cxnSp>
          <p:nvCxnSpPr>
            <p:cNvPr id="32" name="直接连接符 31"/>
            <p:cNvCxnSpPr/>
            <p:nvPr/>
          </p:nvCxnSpPr>
          <p:spPr>
            <a:xfrm flipV="1">
              <a:off x="5132264" y="2483953"/>
              <a:ext cx="144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6676325" y="3039104"/>
              <a:ext cx="2538835"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个结点，每个</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次比较</a:t>
              </a:r>
            </a:p>
          </p:txBody>
        </p:sp>
        <p:cxnSp>
          <p:nvCxnSpPr>
            <p:cNvPr id="34" name="直接连接符 33"/>
            <p:cNvCxnSpPr/>
            <p:nvPr/>
          </p:nvCxnSpPr>
          <p:spPr>
            <a:xfrm flipV="1">
              <a:off x="5856904" y="3228366"/>
              <a:ext cx="90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6641313" y="3733388"/>
              <a:ext cx="2642896"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个结点，每个</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次比较</a:t>
              </a:r>
            </a:p>
          </p:txBody>
        </p:sp>
        <p:cxnSp>
          <p:nvCxnSpPr>
            <p:cNvPr id="36" name="直接连接符 35"/>
            <p:cNvCxnSpPr/>
            <p:nvPr/>
          </p:nvCxnSpPr>
          <p:spPr>
            <a:xfrm flipV="1">
              <a:off x="6369389" y="3912713"/>
              <a:ext cx="36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30721" name="Picture 1"/>
          <p:cNvPicPr>
            <a:picLocks noChangeAspect="1" noChangeArrowheads="1"/>
          </p:cNvPicPr>
          <p:nvPr/>
        </p:nvPicPr>
        <p:blipFill>
          <a:blip r:embed="rId2" cstate="print"/>
          <a:srcRect/>
          <a:stretch>
            <a:fillRect/>
          </a:stretch>
        </p:blipFill>
        <p:spPr bwMode="auto">
          <a:xfrm>
            <a:off x="1810351" y="5532877"/>
            <a:ext cx="5472399" cy="864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03" y="470890"/>
            <a:ext cx="6468805" cy="3143272"/>
            <a:chOff x="857224" y="1714488"/>
            <a:chExt cx="7000924" cy="3199069"/>
          </a:xfrm>
        </p:grpSpPr>
        <p:sp>
          <p:nvSpPr>
            <p:cNvPr id="5"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6"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22"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5"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15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27"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35</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79"/>
            <p:cNvSpPr txBox="1">
              <a:spLocks noChangeArrowheads="1"/>
            </p:cNvSpPr>
            <p:nvPr/>
          </p:nvSpPr>
          <p:spPr bwMode="auto">
            <a:xfrm>
              <a:off x="857224" y="3903325"/>
              <a:ext cx="637874"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3</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77"/>
            <p:cNvSpPr txBox="1">
              <a:spLocks noChangeArrowheads="1"/>
            </p:cNvSpPr>
            <p:nvPr/>
          </p:nvSpPr>
          <p:spPr bwMode="auto">
            <a:xfrm>
              <a:off x="2605252" y="3900087"/>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20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75"/>
            <p:cNvSpPr txBox="1">
              <a:spLocks noChangeArrowheads="1"/>
            </p:cNvSpPr>
            <p:nvPr/>
          </p:nvSpPr>
          <p:spPr bwMode="auto">
            <a:xfrm>
              <a:off x="4452212" y="3903325"/>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4" name="Text Box 73"/>
            <p:cNvSpPr txBox="1">
              <a:spLocks noChangeArrowheads="1"/>
            </p:cNvSpPr>
            <p:nvPr/>
          </p:nvSpPr>
          <p:spPr bwMode="auto">
            <a:xfrm>
              <a:off x="6060610" y="3900087"/>
              <a:ext cx="583092"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6" name="Text Box 71"/>
            <p:cNvSpPr txBox="1">
              <a:spLocks noChangeArrowheads="1"/>
            </p:cNvSpPr>
            <p:nvPr/>
          </p:nvSpPr>
          <p:spPr bwMode="auto">
            <a:xfrm>
              <a:off x="1187627" y="4659920"/>
              <a:ext cx="59322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70"/>
            <p:cNvSpPr txBox="1">
              <a:spLocks noChangeArrowheads="1"/>
            </p:cNvSpPr>
            <p:nvPr/>
          </p:nvSpPr>
          <p:spPr bwMode="auto">
            <a:xfrm>
              <a:off x="2046160" y="4659920"/>
              <a:ext cx="591946"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69"/>
            <p:cNvSpPr txBox="1">
              <a:spLocks noChangeArrowheads="1"/>
            </p:cNvSpPr>
            <p:nvPr/>
          </p:nvSpPr>
          <p:spPr bwMode="auto">
            <a:xfrm>
              <a:off x="3057545" y="4659920"/>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68"/>
            <p:cNvSpPr txBox="1">
              <a:spLocks noChangeArrowheads="1"/>
            </p:cNvSpPr>
            <p:nvPr/>
          </p:nvSpPr>
          <p:spPr bwMode="auto">
            <a:xfrm>
              <a:off x="3932990" y="4659920"/>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67"/>
            <p:cNvSpPr txBox="1">
              <a:spLocks noChangeArrowheads="1"/>
            </p:cNvSpPr>
            <p:nvPr/>
          </p:nvSpPr>
          <p:spPr bwMode="auto">
            <a:xfrm>
              <a:off x="4781447" y="4659920"/>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66"/>
            <p:cNvSpPr txBox="1">
              <a:spLocks noChangeArrowheads="1"/>
            </p:cNvSpPr>
            <p:nvPr/>
          </p:nvSpPr>
          <p:spPr bwMode="auto">
            <a:xfrm>
              <a:off x="5571614" y="4659920"/>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Text Box 65"/>
            <p:cNvSpPr txBox="1">
              <a:spLocks noChangeArrowheads="1"/>
            </p:cNvSpPr>
            <p:nvPr/>
          </p:nvSpPr>
          <p:spPr bwMode="auto">
            <a:xfrm>
              <a:off x="6432080" y="4659920"/>
              <a:ext cx="64025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64"/>
            <p:cNvSpPr txBox="1">
              <a:spLocks noChangeArrowheads="1"/>
            </p:cNvSpPr>
            <p:nvPr/>
          </p:nvSpPr>
          <p:spPr bwMode="auto">
            <a:xfrm>
              <a:off x="7333993" y="4659920"/>
              <a:ext cx="524155"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5"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6"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7"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8" name="Freeform 59"/>
            <p:cNvSpPr>
              <a:spLocks/>
            </p:cNvSpPr>
            <p:nvPr/>
          </p:nvSpPr>
          <p:spPr bwMode="auto">
            <a:xfrm>
              <a:off x="6699409" y="4114869"/>
              <a:ext cx="34111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9"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54" name="组合 53"/>
          <p:cNvGrpSpPr/>
          <p:nvPr/>
        </p:nvGrpSpPr>
        <p:grpSpPr>
          <a:xfrm>
            <a:off x="6121955" y="2453350"/>
            <a:ext cx="3130563" cy="1160812"/>
            <a:chOff x="6202445" y="2453350"/>
            <a:chExt cx="2973214" cy="1160812"/>
          </a:xfrm>
        </p:grpSpPr>
        <p:sp>
          <p:nvSpPr>
            <p:cNvPr id="50" name="TextBox 49"/>
            <p:cNvSpPr txBox="1"/>
            <p:nvPr/>
          </p:nvSpPr>
          <p:spPr>
            <a:xfrm>
              <a:off x="6771638" y="2453350"/>
              <a:ext cx="2404021"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个结点，每个</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次比较</a:t>
              </a:r>
            </a:p>
          </p:txBody>
        </p:sp>
        <p:cxnSp>
          <p:nvCxnSpPr>
            <p:cNvPr id="51" name="直接连接符 50"/>
            <p:cNvCxnSpPr/>
            <p:nvPr/>
          </p:nvCxnSpPr>
          <p:spPr>
            <a:xfrm flipV="1">
              <a:off x="6202445" y="2663278"/>
              <a:ext cx="648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715140" y="3244830"/>
              <a:ext cx="2404020" cy="369332"/>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8</a:t>
              </a:r>
              <a:r>
                <a:rPr lang="zh-CN" altLang="en-US" sz="1800" dirty="0">
                  <a:solidFill>
                    <a:srgbClr val="0000FF"/>
                  </a:solidFill>
                  <a:latin typeface="Consolas" pitchFamily="49" charset="0"/>
                  <a:ea typeface="仿宋" pitchFamily="49" charset="-122"/>
                  <a:cs typeface="Consolas" pitchFamily="49" charset="0"/>
                </a:rPr>
                <a:t>个结点，每个</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次比较</a:t>
              </a:r>
            </a:p>
          </p:txBody>
        </p:sp>
        <p:cxnSp>
          <p:nvCxnSpPr>
            <p:cNvPr id="53" name="直接连接符 52"/>
            <p:cNvCxnSpPr>
              <a:cxnSpLocks/>
            </p:cNvCxnSpPr>
            <p:nvPr/>
          </p:nvCxnSpPr>
          <p:spPr>
            <a:xfrm flipV="1">
              <a:off x="6458056" y="3426359"/>
              <a:ext cx="324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29697" name="Picture 1"/>
          <p:cNvPicPr>
            <a:picLocks noChangeAspect="1" noChangeArrowheads="1"/>
          </p:cNvPicPr>
          <p:nvPr/>
        </p:nvPicPr>
        <p:blipFill>
          <a:blip r:embed="rId2" cstate="print"/>
          <a:srcRect/>
          <a:stretch>
            <a:fillRect/>
          </a:stretch>
        </p:blipFill>
        <p:spPr bwMode="auto">
          <a:xfrm>
            <a:off x="2191761" y="4664619"/>
            <a:ext cx="4196674" cy="845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483512"/>
            <a:ext cx="8928992" cy="1556452"/>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设关键字序列为（</a:t>
            </a:r>
            <a:r>
              <a:rPr lang="en-US" altLang="zh-CN" sz="2200" i="1" dirty="0">
                <a:solidFill>
                  <a:srgbClr val="0000FF"/>
                </a:solidFill>
                <a:latin typeface="Consolas" pitchFamily="49" charset="0"/>
                <a:ea typeface="仿宋" pitchFamily="49" charset="-122"/>
                <a:cs typeface="Consolas" pitchFamily="49" charset="0"/>
              </a:rPr>
              <a:t>k</a:t>
            </a:r>
            <a:r>
              <a:rPr lang="en-US" altLang="zh-CN" sz="2200" baseline="-250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k</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mj-ea"/>
                <a:ea typeface="+mj-ea"/>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k</a:t>
            </a:r>
            <a:r>
              <a:rPr lang="en-US" altLang="zh-CN" sz="2200" i="1" baseline="-25000" dirty="0">
                <a:solidFill>
                  <a:srgbClr val="0000FF"/>
                </a:solidFill>
                <a:latin typeface="Consolas" pitchFamily="49" charset="0"/>
                <a:ea typeface="仿宋" pitchFamily="49" charset="-122"/>
                <a:cs typeface="Consolas" pitchFamily="49" charset="0"/>
              </a:rPr>
              <a:t>n</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），并有</a:t>
            </a:r>
            <a:r>
              <a:rPr lang="en-US" altLang="zh-CN" sz="2200" i="1" dirty="0">
                <a:solidFill>
                  <a:srgbClr val="0000FF"/>
                </a:solidFill>
                <a:latin typeface="Consolas" pitchFamily="49" charset="0"/>
                <a:ea typeface="仿宋" pitchFamily="49" charset="-122"/>
                <a:cs typeface="Consolas" pitchFamily="49" charset="0"/>
              </a:rPr>
              <a:t>k</a:t>
            </a:r>
            <a:r>
              <a:rPr lang="en-US" altLang="zh-CN" sz="2200" baseline="-25000" dirty="0">
                <a:solidFill>
                  <a:srgbClr val="0000FF"/>
                </a:solidFill>
                <a:latin typeface="Consolas" pitchFamily="49" charset="0"/>
                <a:ea typeface="仿宋" pitchFamily="49" charset="-122"/>
                <a:cs typeface="Consolas" pitchFamily="49" charset="0"/>
              </a:rPr>
              <a:t>0</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a:solidFill>
                  <a:srgbClr val="0000FF"/>
                </a:solidFill>
                <a:latin typeface="Consolas" pitchFamily="49" charset="0"/>
                <a:ea typeface="仿宋" pitchFamily="49" charset="-122"/>
                <a:cs typeface="Consolas" pitchFamily="49" charset="0"/>
              </a:rPr>
              <a:t>k</a:t>
            </a:r>
            <a:r>
              <a:rPr lang="en-US" altLang="zh-CN" sz="2200" baseline="-25000" dirty="0">
                <a:solidFill>
                  <a:srgbClr val="0000FF"/>
                </a:solidFill>
                <a:latin typeface="Consolas" pitchFamily="49" charset="0"/>
                <a:ea typeface="仿宋" pitchFamily="49" charset="-122"/>
                <a:cs typeface="Consolas" pitchFamily="49" charset="0"/>
              </a:rPr>
              <a:t>1</a:t>
            </a:r>
            <a:r>
              <a:rPr lang="en-US" altLang="zh-CN" sz="2200" dirty="0">
                <a:solidFill>
                  <a:srgbClr val="0000FF"/>
                </a:solidFill>
                <a:latin typeface="Consolas" pitchFamily="49" charset="0"/>
                <a:ea typeface="仿宋" pitchFamily="49" charset="-122"/>
                <a:cs typeface="Consolas" pitchFamily="49" charset="0"/>
              </a:rPr>
              <a:t>&lt;</a:t>
            </a:r>
            <a:r>
              <a:rPr lang="zh-CN" altLang="zh-CN" sz="2200" dirty="0">
                <a:solidFill>
                  <a:srgbClr val="0000FF"/>
                </a:solidFill>
                <a:latin typeface="+mj-ea"/>
                <a:ea typeface="+mj-ea"/>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&lt;</a:t>
            </a:r>
            <a:r>
              <a:rPr lang="en-US" altLang="zh-CN" sz="2200" i="1" dirty="0">
                <a:solidFill>
                  <a:srgbClr val="0000FF"/>
                </a:solidFill>
                <a:latin typeface="Consolas" pitchFamily="49" charset="0"/>
                <a:ea typeface="仿宋" pitchFamily="49" charset="-122"/>
                <a:cs typeface="Consolas" pitchFamily="49" charset="0"/>
              </a:rPr>
              <a:t>k</a:t>
            </a:r>
            <a:r>
              <a:rPr lang="en-US" altLang="zh-CN" sz="2200" i="1" baseline="-25000" dirty="0">
                <a:solidFill>
                  <a:srgbClr val="0000FF"/>
                </a:solidFill>
                <a:latin typeface="Consolas" pitchFamily="49" charset="0"/>
                <a:ea typeface="仿宋" pitchFamily="49" charset="-122"/>
                <a:cs typeface="Consolas" pitchFamily="49" charset="0"/>
              </a:rPr>
              <a:t>n</a:t>
            </a:r>
            <a:r>
              <a:rPr lang="en-US" altLang="zh-CN" sz="2200" baseline="-25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对应</a:t>
            </a:r>
            <a:r>
              <a:rPr lang="en-US" altLang="zh-CN" sz="2200" i="1" dirty="0">
                <a:solidFill>
                  <a:srgbClr val="0000FF"/>
                </a:solidFill>
                <a:latin typeface="Consolas" pitchFamily="49" charset="0"/>
                <a:ea typeface="仿宋" pitchFamily="49" charset="-122"/>
                <a:cs typeface="Consolas" pitchFamily="49" charset="0"/>
              </a:rPr>
              <a:t>n</a:t>
            </a:r>
            <a:r>
              <a:rPr lang="zh-CN" altLang="en-US" sz="2200" dirty="0">
                <a:solidFill>
                  <a:srgbClr val="0000FF"/>
                </a:solidFill>
                <a:latin typeface="Consolas" pitchFamily="49" charset="0"/>
                <a:ea typeface="仿宋" pitchFamily="49" charset="-122"/>
                <a:cs typeface="Consolas" pitchFamily="49" charset="0"/>
              </a:rPr>
              <a:t>个内部结点，</a:t>
            </a:r>
            <a:r>
              <a:rPr lang="zh-CN" altLang="zh-CN" sz="2200" dirty="0">
                <a:solidFill>
                  <a:srgbClr val="0000FF"/>
                </a:solidFill>
                <a:latin typeface="Consolas" pitchFamily="49" charset="0"/>
                <a:ea typeface="仿宋" pitchFamily="49" charset="-122"/>
                <a:cs typeface="Consolas" pitchFamily="49" charset="0"/>
              </a:rPr>
              <a:t>查找关键字</a:t>
            </a:r>
            <a:r>
              <a:rPr lang="en-US" altLang="zh-CN" sz="2200" i="1" dirty="0" err="1">
                <a:solidFill>
                  <a:srgbClr val="0000FF"/>
                </a:solidFill>
                <a:latin typeface="Consolas" pitchFamily="49" charset="0"/>
                <a:ea typeface="仿宋" pitchFamily="49" charset="-122"/>
                <a:cs typeface="Consolas" pitchFamily="49" charset="0"/>
              </a:rPr>
              <a:t>k</a:t>
            </a:r>
            <a:r>
              <a:rPr lang="en-US" altLang="zh-CN" sz="2200" i="1" baseline="-25000"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的概率为</a:t>
            </a:r>
            <a:r>
              <a:rPr lang="en-US" altLang="zh-CN" sz="2200" i="1" dirty="0">
                <a:solidFill>
                  <a:srgbClr val="0000FF"/>
                </a:solidFill>
                <a:latin typeface="Consolas" pitchFamily="49" charset="0"/>
                <a:ea typeface="仿宋" pitchFamily="49" charset="-122"/>
                <a:cs typeface="Consolas" pitchFamily="49" charset="0"/>
              </a:rPr>
              <a:t>p</a:t>
            </a:r>
            <a:r>
              <a:rPr lang="en-US" altLang="zh-CN" sz="2200" i="1" baseline="-25000" dirty="0">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，则成功情况下的平均查找长度为：</a:t>
            </a:r>
            <a:endParaRPr lang="zh-CN" altLang="en-US" sz="2200" dirty="0">
              <a:solidFill>
                <a:srgbClr val="0000FF"/>
              </a:solidFill>
              <a:latin typeface="Consolas" pitchFamily="49" charset="0"/>
              <a:ea typeface="仿宋" pitchFamily="49" charset="-122"/>
              <a:cs typeface="Consolas" pitchFamily="49" charset="0"/>
            </a:endParaRPr>
          </a:p>
        </p:txBody>
      </p:sp>
      <p:pic>
        <p:nvPicPr>
          <p:cNvPr id="28673" name="Picture 1"/>
          <p:cNvPicPr>
            <a:picLocks noChangeAspect="1" noChangeArrowheads="1"/>
          </p:cNvPicPr>
          <p:nvPr/>
        </p:nvPicPr>
        <p:blipFill>
          <a:blip r:embed="rId2" cstate="print"/>
          <a:srcRect/>
          <a:stretch>
            <a:fillRect/>
          </a:stretch>
        </p:blipFill>
        <p:spPr bwMode="auto">
          <a:xfrm>
            <a:off x="2483767" y="1982042"/>
            <a:ext cx="3445219" cy="942902"/>
          </a:xfrm>
          <a:prstGeom prst="rect">
            <a:avLst/>
          </a:prstGeom>
          <a:solidFill>
            <a:srgbClr val="FFFFFF">
              <a:shade val="85000"/>
            </a:srgbClr>
          </a:solidFill>
          <a:ln w="88900" cap="sq">
            <a:noFill/>
            <a:miter lim="800000"/>
          </a:ln>
          <a:effectLst>
            <a:outerShdw blurRad="127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07504" y="3500438"/>
            <a:ext cx="8928992" cy="1556452"/>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不在判定树中的关键字可分为</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类</a:t>
            </a:r>
            <a:r>
              <a:rPr lang="en-US" altLang="zh-CN" sz="2200" i="1" dirty="0" err="1">
                <a:solidFill>
                  <a:srgbClr val="0000FF"/>
                </a:solidFill>
                <a:latin typeface="Consolas" pitchFamily="49" charset="0"/>
                <a:ea typeface="仿宋" pitchFamily="49" charset="-122"/>
                <a:cs typeface="Consolas" pitchFamily="49" charset="0"/>
              </a:rPr>
              <a:t>E</a:t>
            </a:r>
            <a:r>
              <a:rPr lang="en-US" altLang="zh-CN" sz="2200" i="1" baseline="-25000"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mj-ea"/>
                <a:ea typeface="+mj-ea"/>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n-ea"/>
                <a:ea typeface="+mn-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，对应</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+1</a:t>
            </a:r>
            <a:r>
              <a:rPr lang="zh-CN" altLang="en-US" sz="2200" dirty="0">
                <a:solidFill>
                  <a:srgbClr val="0000FF"/>
                </a:solidFill>
                <a:latin typeface="Consolas" pitchFamily="49" charset="0"/>
                <a:ea typeface="仿宋" pitchFamily="49" charset="-122"/>
                <a:cs typeface="Consolas" pitchFamily="49" charset="0"/>
              </a:rPr>
              <a:t>个外部结点，</a:t>
            </a:r>
            <a:r>
              <a:rPr lang="zh-CN" altLang="zh-CN" sz="2200" dirty="0">
                <a:solidFill>
                  <a:srgbClr val="0000FF"/>
                </a:solidFill>
                <a:latin typeface="Consolas" pitchFamily="49" charset="0"/>
                <a:ea typeface="仿宋" pitchFamily="49" charset="-122"/>
                <a:cs typeface="Consolas" pitchFamily="49" charset="0"/>
              </a:rPr>
              <a:t>设</a:t>
            </a:r>
            <a:r>
              <a:rPr lang="en-US" altLang="zh-CN" sz="2200" i="1" dirty="0">
                <a:solidFill>
                  <a:srgbClr val="0000FF"/>
                </a:solidFill>
                <a:latin typeface="Consolas" pitchFamily="49" charset="0"/>
                <a:ea typeface="仿宋" pitchFamily="49" charset="-122"/>
                <a:cs typeface="Consolas" pitchFamily="49" charset="0"/>
              </a:rPr>
              <a:t>q</a:t>
            </a:r>
            <a:r>
              <a:rPr lang="en-US" altLang="zh-CN" sz="2200" i="1" baseline="-25000" dirty="0">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是查找属于</a:t>
            </a:r>
            <a:r>
              <a:rPr lang="en-US" altLang="zh-CN" sz="2200" i="1" dirty="0" err="1">
                <a:solidFill>
                  <a:srgbClr val="0000FF"/>
                </a:solidFill>
                <a:latin typeface="Consolas" pitchFamily="49" charset="0"/>
                <a:ea typeface="仿宋" pitchFamily="49" charset="-122"/>
                <a:cs typeface="Consolas" pitchFamily="49" charset="0"/>
              </a:rPr>
              <a:t>E</a:t>
            </a:r>
            <a:r>
              <a:rPr lang="en-US" altLang="zh-CN" sz="2200" i="1" baseline="-25000"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中关键字的概率，那么不成功的平均查找长度为：</a:t>
            </a:r>
            <a:endParaRPr lang="zh-CN" altLang="en-US" sz="2200" dirty="0">
              <a:solidFill>
                <a:srgbClr val="0000FF"/>
              </a:solidFill>
              <a:latin typeface="Consolas" pitchFamily="49" charset="0"/>
              <a:ea typeface="仿宋" pitchFamily="49" charset="-122"/>
              <a:cs typeface="Consolas" pitchFamily="49" charset="0"/>
            </a:endParaRPr>
          </a:p>
        </p:txBody>
      </p:sp>
      <p:pic>
        <p:nvPicPr>
          <p:cNvPr id="28674" name="Picture 2"/>
          <p:cNvPicPr>
            <a:picLocks noChangeAspect="1" noChangeArrowheads="1"/>
          </p:cNvPicPr>
          <p:nvPr/>
        </p:nvPicPr>
        <p:blipFill>
          <a:blip r:embed="rId3" cstate="print"/>
          <a:srcRect/>
          <a:stretch>
            <a:fillRect/>
          </a:stretch>
        </p:blipFill>
        <p:spPr bwMode="auto">
          <a:xfrm>
            <a:off x="2089588" y="5517232"/>
            <a:ext cx="3975681" cy="85725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13" y="266005"/>
            <a:ext cx="9036496" cy="2058128"/>
          </a:xfrm>
          <a:prstGeom prst="rect">
            <a:avLst/>
          </a:prstGeom>
          <a:noFill/>
        </p:spPr>
        <p:txBody>
          <a:bodyPr wrap="square" rtlCol="0">
            <a:spAutoFit/>
          </a:bodyPr>
          <a:lstStyle/>
          <a:p>
            <a:pPr marL="342900" indent="-342900" algn="just">
              <a:lnSpc>
                <a:spcPts val="3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借助一棵</a:t>
            </a:r>
            <a:r>
              <a:rPr lang="zh-CN" altLang="zh-CN" sz="2200" dirty="0">
                <a:solidFill>
                  <a:srgbClr val="FF00FF"/>
                </a:solidFill>
                <a:latin typeface="Consolas" pitchFamily="49" charset="0"/>
                <a:ea typeface="仿宋" pitchFamily="49" charset="-122"/>
                <a:cs typeface="Consolas" pitchFamily="49" charset="0"/>
              </a:rPr>
              <a:t>二叉判定树</a:t>
            </a:r>
            <a:r>
              <a:rPr lang="zh-CN" altLang="zh-CN" sz="2200" dirty="0">
                <a:solidFill>
                  <a:srgbClr val="0000FF"/>
                </a:solidFill>
                <a:latin typeface="Consolas" pitchFamily="49" charset="0"/>
                <a:ea typeface="仿宋" pitchFamily="49" charset="-122"/>
                <a:cs typeface="Consolas" pitchFamily="49" charset="0"/>
              </a:rPr>
              <a:t>很容易求得折半查找的平均查找长度。</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ts val="3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为讨论方便起见，设内部结点的总数为</a:t>
            </a:r>
            <a:r>
              <a:rPr lang="en-US" altLang="zh-CN" sz="2200" i="1" dirty="0">
                <a:solidFill>
                  <a:srgbClr val="FF00FF"/>
                </a:solidFill>
                <a:latin typeface="Consolas" pitchFamily="49" charset="0"/>
                <a:ea typeface="仿宋" pitchFamily="49" charset="-122"/>
                <a:cs typeface="Consolas" pitchFamily="49" charset="0"/>
              </a:rPr>
              <a:t>n</a:t>
            </a:r>
            <a:r>
              <a:rPr lang="en-US" altLang="zh-CN" sz="2200" dirty="0">
                <a:solidFill>
                  <a:srgbClr val="FF00FF"/>
                </a:solidFill>
                <a:latin typeface="Consolas" pitchFamily="49" charset="0"/>
                <a:ea typeface="仿宋" pitchFamily="49" charset="-122"/>
                <a:cs typeface="Consolas" pitchFamily="49" charset="0"/>
              </a:rPr>
              <a:t>=2</a:t>
            </a:r>
            <a:r>
              <a:rPr lang="en-US" altLang="zh-CN" sz="2200" i="1" baseline="30000" dirty="0">
                <a:solidFill>
                  <a:srgbClr val="FF00FF"/>
                </a:solidFill>
                <a:latin typeface="Consolas" pitchFamily="49" charset="0"/>
                <a:ea typeface="仿宋" pitchFamily="49" charset="-122"/>
                <a:cs typeface="Consolas" pitchFamily="49" charset="0"/>
              </a:rPr>
              <a:t>h</a:t>
            </a:r>
            <a:r>
              <a:rPr lang="en-US" altLang="zh-CN" sz="2200" dirty="0">
                <a:solidFill>
                  <a:srgbClr val="FF00FF"/>
                </a:solidFill>
                <a:latin typeface="Consolas" pitchFamily="49" charset="0"/>
                <a:ea typeface="仿宋" pitchFamily="49" charset="-122"/>
                <a:cs typeface="Consolas" pitchFamily="49" charset="0"/>
              </a:rPr>
              <a:t>-1</a:t>
            </a:r>
            <a:r>
              <a:rPr lang="zh-CN" altLang="en-US" sz="2200" dirty="0">
                <a:solidFill>
                  <a:srgbClr val="0000FF"/>
                </a:solidFill>
                <a:latin typeface="Consolas" pitchFamily="49" charset="0"/>
                <a:ea typeface="仿宋" pitchFamily="49" charset="-122"/>
                <a:cs typeface="Consolas" pitchFamily="49" charset="0"/>
              </a:rPr>
              <a:t>（二叉树性质</a:t>
            </a:r>
            <a:r>
              <a:rPr lang="en-US" altLang="zh-CN" sz="2200" dirty="0">
                <a:solidFill>
                  <a:srgbClr val="0000FF"/>
                </a:solidFill>
                <a:latin typeface="Consolas" pitchFamily="49" charset="0"/>
                <a:ea typeface="仿宋" pitchFamily="49" charset="-122"/>
                <a:cs typeface="Consolas" pitchFamily="49" charset="0"/>
              </a:rPr>
              <a:t>3</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，这样的判定树是高度为</a:t>
            </a:r>
            <a:r>
              <a:rPr lang="en-US" altLang="zh-CN" sz="2200" i="1" dirty="0">
                <a:solidFill>
                  <a:srgbClr val="FF00FF"/>
                </a:solidFill>
                <a:latin typeface="Consolas" pitchFamily="49" charset="0"/>
                <a:ea typeface="仿宋" pitchFamily="49" charset="-122"/>
                <a:cs typeface="Consolas" pitchFamily="49" charset="0"/>
              </a:rPr>
              <a:t>h</a:t>
            </a:r>
            <a:r>
              <a:rPr lang="en-US" altLang="zh-CN" sz="2200" dirty="0">
                <a:solidFill>
                  <a:srgbClr val="FF00FF"/>
                </a:solidFill>
                <a:latin typeface="Consolas" pitchFamily="49" charset="0"/>
                <a:ea typeface="仿宋" pitchFamily="49" charset="-122"/>
                <a:cs typeface="Consolas" pitchFamily="49" charset="0"/>
              </a:rPr>
              <a:t>=log</a:t>
            </a:r>
            <a:r>
              <a:rPr lang="en-US" altLang="zh-CN" sz="2200" baseline="-25000" dirty="0">
                <a:solidFill>
                  <a:srgbClr val="FF00FF"/>
                </a:solidFill>
                <a:latin typeface="Consolas" pitchFamily="49" charset="0"/>
                <a:ea typeface="仿宋" pitchFamily="49" charset="-122"/>
                <a:cs typeface="Consolas" pitchFamily="49" charset="0"/>
              </a:rPr>
              <a:t>2</a:t>
            </a:r>
            <a:r>
              <a:rPr lang="en-US" altLang="zh-CN" sz="2200" dirty="0">
                <a:solidFill>
                  <a:srgbClr val="FF00FF"/>
                </a:solidFill>
                <a:latin typeface="Consolas" pitchFamily="49" charset="0"/>
                <a:ea typeface="仿宋" pitchFamily="49" charset="-122"/>
                <a:cs typeface="Consolas" pitchFamily="49" charset="0"/>
              </a:rPr>
              <a:t>(</a:t>
            </a:r>
            <a:r>
              <a:rPr lang="en-US" altLang="zh-CN" sz="2200" i="1" dirty="0">
                <a:solidFill>
                  <a:srgbClr val="FF00FF"/>
                </a:solidFill>
                <a:latin typeface="Consolas" pitchFamily="49" charset="0"/>
                <a:ea typeface="仿宋" pitchFamily="49" charset="-122"/>
                <a:cs typeface="Consolas" pitchFamily="49" charset="0"/>
              </a:rPr>
              <a:t>n</a:t>
            </a:r>
            <a:r>
              <a:rPr lang="en-US" altLang="zh-CN" sz="2200" dirty="0">
                <a:solidFill>
                  <a:srgbClr val="FF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的满二叉树（高度</a:t>
            </a:r>
            <a:r>
              <a:rPr lang="en-US" altLang="zh-CN" sz="2200" i="1" dirty="0">
                <a:solidFill>
                  <a:srgbClr val="0000FF"/>
                </a:solidFill>
                <a:latin typeface="Consolas" pitchFamily="49" charset="0"/>
                <a:ea typeface="仿宋" pitchFamily="49" charset="-122"/>
                <a:cs typeface="Consolas" pitchFamily="49" charset="0"/>
              </a:rPr>
              <a:t>h</a:t>
            </a:r>
            <a:r>
              <a:rPr lang="zh-CN" altLang="zh-CN" sz="2200" dirty="0">
                <a:solidFill>
                  <a:srgbClr val="0000FF"/>
                </a:solidFill>
                <a:latin typeface="Consolas" pitchFamily="49" charset="0"/>
                <a:ea typeface="仿宋" pitchFamily="49" charset="-122"/>
                <a:cs typeface="Consolas" pitchFamily="49" charset="0"/>
              </a:rPr>
              <a:t>不计外部结点）。该满二叉树中第</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h</a:t>
            </a:r>
            <a:r>
              <a:rPr lang="zh-CN" altLang="zh-CN" sz="2200" dirty="0">
                <a:solidFill>
                  <a:srgbClr val="0000FF"/>
                </a:solidFill>
                <a:latin typeface="Consolas" pitchFamily="49" charset="0"/>
                <a:ea typeface="仿宋" pitchFamily="49" charset="-122"/>
                <a:cs typeface="Consolas" pitchFamily="49" charset="0"/>
              </a:rPr>
              <a:t>）层上的结点个数为</a:t>
            </a:r>
            <a:r>
              <a:rPr lang="en-US" altLang="zh-CN" sz="2200" dirty="0">
                <a:solidFill>
                  <a:srgbClr val="0000FF"/>
                </a:solidFill>
                <a:latin typeface="Consolas" pitchFamily="49" charset="0"/>
                <a:ea typeface="仿宋" pitchFamily="49" charset="-122"/>
                <a:cs typeface="Consolas" pitchFamily="49" charset="0"/>
              </a:rPr>
              <a:t>2</a:t>
            </a:r>
            <a:r>
              <a:rPr lang="en-US" altLang="zh-CN" sz="2200" i="1" baseline="30000" dirty="0">
                <a:solidFill>
                  <a:srgbClr val="0000FF"/>
                </a:solidFill>
                <a:latin typeface="Consolas" pitchFamily="49" charset="0"/>
                <a:ea typeface="仿宋" pitchFamily="49" charset="-122"/>
                <a:cs typeface="Consolas" pitchFamily="49" charset="0"/>
              </a:rPr>
              <a:t>j</a:t>
            </a:r>
            <a:r>
              <a:rPr lang="en-US" altLang="zh-CN" sz="2200" baseline="300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，查找该层上的每个结点需要进行</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次比较。</a:t>
            </a:r>
            <a:endParaRPr lang="zh-CN" altLang="en-US" sz="22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38192" y="4848444"/>
            <a:ext cx="8064896"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仿宋" pitchFamily="49" charset="-122"/>
                <a:cs typeface="Consolas" pitchFamily="49" charset="0"/>
              </a:rPr>
              <a:t>因此，在等概率假设下，折半查找成功情况下的平均查找长度为：</a:t>
            </a:r>
            <a:endParaRPr lang="zh-CN" altLang="en-US" sz="2200" dirty="0">
              <a:solidFill>
                <a:srgbClr val="0000FF"/>
              </a:solidFill>
              <a:latin typeface="Consolas" pitchFamily="49" charset="0"/>
              <a:ea typeface="仿宋" pitchFamily="49" charset="-122"/>
              <a:cs typeface="Consolas" pitchFamily="49" charset="0"/>
            </a:endParaRPr>
          </a:p>
        </p:txBody>
      </p:sp>
      <p:sp>
        <p:nvSpPr>
          <p:cNvPr id="276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 name="组合 28"/>
          <p:cNvGrpSpPr/>
          <p:nvPr/>
        </p:nvGrpSpPr>
        <p:grpSpPr>
          <a:xfrm>
            <a:off x="2195736" y="2412730"/>
            <a:ext cx="3991020" cy="2142275"/>
            <a:chOff x="1938302" y="2224065"/>
            <a:chExt cx="3991020" cy="2142275"/>
          </a:xfrm>
        </p:grpSpPr>
        <p:sp>
          <p:nvSpPr>
            <p:cNvPr id="27670"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9"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766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7"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6"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5"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4"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2766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2"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1"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0"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9"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27657"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56"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5"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4"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2"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1" name="Text Box 3"/>
            <p:cNvSpPr txBox="1">
              <a:spLocks noChangeArrowheads="1"/>
            </p:cNvSpPr>
            <p:nvPr/>
          </p:nvSpPr>
          <p:spPr bwMode="auto">
            <a:xfrm>
              <a:off x="4600480" y="4110741"/>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外部结点层</a:t>
              </a:r>
            </a:p>
          </p:txBody>
        </p:sp>
      </p:grpSp>
      <p:pic>
        <p:nvPicPr>
          <p:cNvPr id="1026" name="Picture 2"/>
          <p:cNvPicPr>
            <a:picLocks noChangeAspect="1" noChangeArrowheads="1"/>
          </p:cNvPicPr>
          <p:nvPr/>
        </p:nvPicPr>
        <p:blipFill>
          <a:blip r:embed="rId3" cstate="print"/>
          <a:srcRect/>
          <a:stretch>
            <a:fillRect/>
          </a:stretch>
        </p:blipFill>
        <p:spPr bwMode="auto">
          <a:xfrm>
            <a:off x="1162660" y="5573055"/>
            <a:ext cx="7225764" cy="974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5107459"/>
            <a:ext cx="8928992"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从成功和不成功情况下的平均查找长度看出，</a:t>
            </a:r>
            <a:r>
              <a:rPr lang="zh-CN" altLang="zh-CN" sz="2200" dirty="0">
                <a:solidFill>
                  <a:srgbClr val="FF0000"/>
                </a:solidFill>
                <a:latin typeface="Consolas" pitchFamily="49" charset="0"/>
                <a:ea typeface="仿宋" pitchFamily="49" charset="-122"/>
                <a:cs typeface="Consolas" pitchFamily="49" charset="0"/>
              </a:rPr>
              <a:t>折半查找的时间复杂度为</a:t>
            </a:r>
            <a:r>
              <a:rPr lang="en-US" altLang="zh-CN" sz="2200" dirty="0">
                <a:solidFill>
                  <a:srgbClr val="FF0000"/>
                </a:solidFill>
                <a:latin typeface="Consolas" pitchFamily="49" charset="0"/>
                <a:ea typeface="仿宋" pitchFamily="49" charset="-122"/>
                <a:cs typeface="Consolas" pitchFamily="49" charset="0"/>
              </a:rPr>
              <a:t>O(log</a:t>
            </a:r>
            <a:r>
              <a:rPr lang="en-US" altLang="zh-CN" sz="2200" baseline="-25000" dirty="0">
                <a:solidFill>
                  <a:srgbClr val="FF0000"/>
                </a:solidFill>
                <a:latin typeface="Consolas" pitchFamily="49" charset="0"/>
                <a:ea typeface="仿宋" pitchFamily="49" charset="-122"/>
                <a:cs typeface="Consolas" pitchFamily="49" charset="0"/>
              </a:rPr>
              <a:t>2</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FF0000"/>
                </a:solidFill>
                <a:latin typeface="Consolas" pitchFamily="49" charset="0"/>
                <a:ea typeface="仿宋" pitchFamily="49" charset="-122"/>
                <a:cs typeface="Consolas" pitchFamily="49" charset="0"/>
              </a:rPr>
              <a:t>，是一种高效的查找算法</a:t>
            </a:r>
            <a:r>
              <a:rPr lang="zh-CN" altLang="zh-CN" sz="2200" dirty="0">
                <a:solidFill>
                  <a:srgbClr val="0000FF"/>
                </a:solidFill>
                <a:latin typeface="Consolas" pitchFamily="49" charset="0"/>
                <a:ea typeface="仿宋" pitchFamily="49" charset="-122"/>
                <a:cs typeface="Consolas" pitchFamily="49" charset="0"/>
              </a:rPr>
              <a:t>。</a:t>
            </a:r>
          </a:p>
        </p:txBody>
      </p:sp>
      <p:grpSp>
        <p:nvGrpSpPr>
          <p:cNvPr id="5" name="组合 4"/>
          <p:cNvGrpSpPr/>
          <p:nvPr/>
        </p:nvGrpSpPr>
        <p:grpSpPr>
          <a:xfrm>
            <a:off x="2009740" y="715221"/>
            <a:ext cx="3991020" cy="2142275"/>
            <a:chOff x="1938302" y="2224065"/>
            <a:chExt cx="3991020" cy="2142275"/>
          </a:xfrm>
        </p:grpSpPr>
        <p:sp>
          <p:nvSpPr>
            <p:cNvPr id="6"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1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19"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Text Box 3"/>
            <p:cNvSpPr txBox="1">
              <a:spLocks noChangeArrowheads="1"/>
            </p:cNvSpPr>
            <p:nvPr/>
          </p:nvSpPr>
          <p:spPr bwMode="auto">
            <a:xfrm>
              <a:off x="4600480" y="4110741"/>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外部结点层</a:t>
              </a:r>
            </a:p>
          </p:txBody>
        </p:sp>
      </p:grpSp>
      <p:sp>
        <p:nvSpPr>
          <p:cNvPr id="26" name="TextBox 25"/>
          <p:cNvSpPr txBox="1"/>
          <p:nvPr/>
        </p:nvSpPr>
        <p:spPr>
          <a:xfrm>
            <a:off x="179512" y="3143248"/>
            <a:ext cx="8928992" cy="1556452"/>
          </a:xfrm>
          <a:prstGeom prst="rect">
            <a:avLst/>
          </a:prstGeom>
          <a:noFill/>
        </p:spPr>
        <p:txBody>
          <a:bodyPr wrap="square" rtlCol="0">
            <a:spAutoFit/>
          </a:bodyPr>
          <a:lstStyle/>
          <a:p>
            <a:pPr algn="l">
              <a:lnSpc>
                <a:spcPct val="150000"/>
              </a:lnSpc>
              <a:spcBef>
                <a:spcPts val="0"/>
              </a:spcBef>
            </a:pPr>
            <a:r>
              <a:rPr lang="zh-CN" altLang="zh-CN" sz="2200" dirty="0">
                <a:solidFill>
                  <a:srgbClr val="0000FF"/>
                </a:solidFill>
                <a:latin typeface="Consolas" pitchFamily="49" charset="0"/>
                <a:ea typeface="仿宋" pitchFamily="49" charset="-122"/>
                <a:cs typeface="Consolas" pitchFamily="49" charset="0"/>
              </a:rPr>
              <a:t>层次最大的外部结点就是不成功查找所需关键字比较次数最多的结点，它一定是层次最大的内部结点的孩子结点，其关键字比较次数恰好是</a:t>
            </a:r>
            <a:r>
              <a:rPr lang="en-US" altLang="zh-CN" sz="2200" i="1" dirty="0">
                <a:solidFill>
                  <a:srgbClr val="0000FF"/>
                </a:solidFill>
                <a:latin typeface="Consolas" pitchFamily="49" charset="0"/>
                <a:ea typeface="仿宋" pitchFamily="49" charset="-122"/>
                <a:cs typeface="Consolas" pitchFamily="49" charset="0"/>
              </a:rPr>
              <a:t>h</a:t>
            </a:r>
            <a:r>
              <a:rPr lang="en-US" altLang="zh-CN" sz="2200" dirty="0">
                <a:solidFill>
                  <a:srgbClr val="0000FF"/>
                </a:solidFill>
                <a:latin typeface="Consolas" pitchFamily="49" charset="0"/>
                <a:ea typeface="仿宋" pitchFamily="49" charset="-122"/>
                <a:cs typeface="Consolas" pitchFamily="49" charset="0"/>
              </a:rPr>
              <a:t>+1-1=</a:t>
            </a:r>
            <a:r>
              <a:rPr lang="en-US" altLang="zh-CN" sz="2200" i="1" dirty="0">
                <a:solidFill>
                  <a:srgbClr val="0000FF"/>
                </a:solidFill>
                <a:latin typeface="Consolas" pitchFamily="49" charset="0"/>
                <a:ea typeface="仿宋" pitchFamily="49" charset="-122"/>
                <a:cs typeface="Consolas" pitchFamily="49" charset="0"/>
              </a:rPr>
              <a:t>h</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
        <p:nvSpPr>
          <p:cNvPr id="27" name="下箭头 26"/>
          <p:cNvSpPr/>
          <p:nvPr/>
        </p:nvSpPr>
        <p:spPr bwMode="auto">
          <a:xfrm>
            <a:off x="4270452" y="4579395"/>
            <a:ext cx="301548" cy="586419"/>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265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9.2.3 </a:t>
            </a:r>
            <a:r>
              <a:rPr lang="zh-CN" altLang="zh-CN">
                <a:latin typeface="Consolas" pitchFamily="49" charset="0"/>
                <a:ea typeface="微软雅黑" pitchFamily="34" charset="-122"/>
                <a:cs typeface="Consolas" pitchFamily="49" charset="0"/>
              </a:rPr>
              <a:t>索引存储结构和分块查找</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395536" y="1052736"/>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索引存储结构</a:t>
            </a:r>
            <a:endParaRPr lang="zh-CN" altLang="zh-CN" sz="20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35496" y="2071678"/>
            <a:ext cx="9073008" cy="2343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索引存储结构是在采用数据表存储数据的同时，还建立附加的</a:t>
            </a:r>
            <a:r>
              <a:rPr lang="zh-CN" altLang="zh-CN" sz="2200" dirty="0">
                <a:solidFill>
                  <a:srgbClr val="FF0000"/>
                </a:solidFill>
                <a:latin typeface="Consolas" pitchFamily="49" charset="0"/>
                <a:ea typeface="仿宋" pitchFamily="49" charset="-122"/>
                <a:cs typeface="Consolas" pitchFamily="49" charset="0"/>
              </a:rPr>
              <a:t>索引表</a:t>
            </a:r>
            <a:r>
              <a:rPr lang="zh-CN" altLang="zh-CN"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索引表中的每一项称为索引项，</a:t>
            </a:r>
            <a:r>
              <a:rPr lang="zh-CN" altLang="zh-CN" sz="2200" dirty="0">
                <a:solidFill>
                  <a:srgbClr val="FF0000"/>
                </a:solidFill>
                <a:latin typeface="Consolas" pitchFamily="49" charset="0"/>
                <a:ea typeface="仿宋" pitchFamily="49" charset="-122"/>
                <a:cs typeface="Consolas" pitchFamily="49" charset="0"/>
              </a:rPr>
              <a:t>索引项</a:t>
            </a:r>
            <a:r>
              <a:rPr lang="zh-CN" altLang="zh-CN" sz="2200" dirty="0">
                <a:solidFill>
                  <a:srgbClr val="0000FF"/>
                </a:solidFill>
                <a:latin typeface="Consolas" pitchFamily="49" charset="0"/>
                <a:ea typeface="仿宋" pitchFamily="49" charset="-122"/>
                <a:cs typeface="Consolas" pitchFamily="49" charset="0"/>
              </a:rPr>
              <a:t>的一般形式为</a:t>
            </a:r>
            <a:r>
              <a:rPr lang="zh-CN" altLang="zh-CN" sz="2200" dirty="0">
                <a:solidFill>
                  <a:srgbClr val="FF0000"/>
                </a:solidFill>
                <a:latin typeface="Consolas" pitchFamily="49" charset="0"/>
                <a:ea typeface="仿宋" pitchFamily="49" charset="-122"/>
                <a:cs typeface="Consolas" pitchFamily="49" charset="0"/>
              </a:rPr>
              <a:t>（关键字，地址）</a:t>
            </a:r>
            <a:r>
              <a:rPr lang="zh-CN" altLang="zh-CN" sz="2200" dirty="0">
                <a:solidFill>
                  <a:srgbClr val="0000FF"/>
                </a:solidFill>
                <a:latin typeface="Consolas" pitchFamily="49" charset="0"/>
                <a:ea typeface="仿宋" pitchFamily="49" charset="-122"/>
                <a:cs typeface="Consolas" pitchFamily="49" charset="0"/>
              </a:rPr>
              <a:t>，其中，关键字唯一标识一个元素，地址为该关键字元素在数据表中的存储地址，整个索引表按关键字有序排列。</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3508" y="862107"/>
            <a:ext cx="8856984" cy="31468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被查找的对象称为</a:t>
            </a:r>
            <a:r>
              <a:rPr lang="zh-CN" altLang="zh-CN" sz="2100" dirty="0">
                <a:solidFill>
                  <a:srgbClr val="FF0000"/>
                </a:solidFill>
                <a:latin typeface="微软雅黑" pitchFamily="34" charset="-122"/>
                <a:ea typeface="微软雅黑" pitchFamily="34" charset="-122"/>
                <a:cs typeface="Consolas" pitchFamily="49" charset="0"/>
              </a:rPr>
              <a:t>查找表</a:t>
            </a:r>
            <a:r>
              <a:rPr lang="zh-CN" altLang="zh-CN" sz="2100" dirty="0">
                <a:solidFill>
                  <a:srgbClr val="0000FF"/>
                </a:solidFill>
                <a:latin typeface="Consolas" pitchFamily="49" charset="0"/>
                <a:ea typeface="仿宋" pitchFamily="49" charset="-122"/>
                <a:cs typeface="Consolas" pitchFamily="49" charset="0"/>
              </a:rPr>
              <a:t>，</a:t>
            </a:r>
            <a:r>
              <a:rPr lang="zh-CN" altLang="en-US" sz="2100" dirty="0">
                <a:solidFill>
                  <a:srgbClr val="0000FF"/>
                </a:solidFill>
                <a:latin typeface="Consolas" pitchFamily="49" charset="0"/>
                <a:ea typeface="仿宋" pitchFamily="49" charset="-122"/>
                <a:cs typeface="Consolas" pitchFamily="49" charset="0"/>
              </a:rPr>
              <a:t>它</a:t>
            </a:r>
            <a:r>
              <a:rPr lang="zh-CN" altLang="zh-CN" sz="2100" dirty="0">
                <a:solidFill>
                  <a:srgbClr val="0000FF"/>
                </a:solidFill>
                <a:latin typeface="Consolas" pitchFamily="49" charset="0"/>
                <a:ea typeface="仿宋" pitchFamily="49" charset="-122"/>
                <a:cs typeface="Consolas" pitchFamily="49" charset="0"/>
              </a:rPr>
              <a:t>包含一组元素（或记录），每个元素由若干个数据项组成，并假设有能唯一标识元素的数据项，称为</a:t>
            </a:r>
            <a:r>
              <a:rPr lang="zh-CN" altLang="zh-CN" sz="2100" dirty="0">
                <a:solidFill>
                  <a:srgbClr val="FF00FF"/>
                </a:solidFill>
                <a:latin typeface="Consolas" pitchFamily="49" charset="0"/>
                <a:ea typeface="仿宋" pitchFamily="49" charset="-122"/>
                <a:cs typeface="Consolas" pitchFamily="49" charset="0"/>
              </a:rPr>
              <a:t>主关键字</a:t>
            </a:r>
            <a:r>
              <a:rPr lang="zh-CN" altLang="en-US" sz="2100" dirty="0">
                <a:solidFill>
                  <a:srgbClr val="0000FF"/>
                </a:solidFill>
                <a:latin typeface="Consolas" pitchFamily="49" charset="0"/>
                <a:ea typeface="仿宋" pitchFamily="49" charset="-122"/>
                <a:cs typeface="Consolas" pitchFamily="49" charset="0"/>
              </a:rPr>
              <a:t>（默认按</a:t>
            </a:r>
            <a:r>
              <a:rPr lang="zh-CN" altLang="zh-CN" sz="2100" dirty="0">
                <a:solidFill>
                  <a:srgbClr val="0000FF"/>
                </a:solidFill>
                <a:latin typeface="Consolas" pitchFamily="49" charset="0"/>
                <a:ea typeface="仿宋" pitchFamily="49" charset="-122"/>
                <a:cs typeface="Consolas" pitchFamily="49" charset="0"/>
              </a:rPr>
              <a:t>主关键字</a:t>
            </a:r>
            <a:r>
              <a:rPr lang="zh-CN" altLang="en-US" sz="2100" dirty="0">
                <a:solidFill>
                  <a:srgbClr val="0000FF"/>
                </a:solidFill>
                <a:latin typeface="Consolas" pitchFamily="49" charset="0"/>
                <a:ea typeface="仿宋" pitchFamily="49" charset="-122"/>
                <a:cs typeface="Consolas" pitchFamily="49" charset="0"/>
              </a:rPr>
              <a:t>查找）。</a:t>
            </a:r>
            <a:endParaRPr lang="en-US" altLang="zh-CN" sz="21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600"/>
              </a:spcBef>
              <a:buBlip>
                <a:blip r:embed="rId2"/>
              </a:buBlip>
            </a:pPr>
            <a:r>
              <a:rPr lang="zh-CN" altLang="zh-CN" sz="2100" dirty="0">
                <a:solidFill>
                  <a:srgbClr val="FF0000"/>
                </a:solidFill>
                <a:latin typeface="微软雅黑" pitchFamily="34" charset="-122"/>
                <a:ea typeface="微软雅黑" pitchFamily="34" charset="-122"/>
                <a:cs typeface="Consolas" pitchFamily="49" charset="0"/>
              </a:rPr>
              <a:t>查找</a:t>
            </a:r>
            <a:r>
              <a:rPr lang="zh-CN" altLang="zh-CN" sz="2100" dirty="0">
                <a:solidFill>
                  <a:srgbClr val="0000FF"/>
                </a:solidFill>
                <a:latin typeface="Consolas" pitchFamily="49" charset="0"/>
                <a:ea typeface="仿宋" pitchFamily="49" charset="-122"/>
                <a:cs typeface="Consolas" pitchFamily="49" charset="0"/>
              </a:rPr>
              <a:t>：给定一个值</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，在含有</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个元素的查找表中找出关键字等于</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的元素。若找到这样的元素，表示查找成功，</a:t>
            </a:r>
            <a:r>
              <a:rPr lang="zh-CN" altLang="zh-CN" sz="2100" dirty="0">
                <a:solidFill>
                  <a:srgbClr val="FF00FF"/>
                </a:solidFill>
                <a:latin typeface="Consolas" pitchFamily="49" charset="0"/>
                <a:ea typeface="仿宋" pitchFamily="49" charset="-122"/>
                <a:cs typeface="Consolas" pitchFamily="49" charset="0"/>
              </a:rPr>
              <a:t>返回该元素的信息或该元素在表中的位置</a:t>
            </a:r>
            <a:r>
              <a:rPr lang="zh-CN" altLang="zh-CN" sz="2100" dirty="0">
                <a:solidFill>
                  <a:srgbClr val="0000FF"/>
                </a:solidFill>
                <a:latin typeface="Consolas" pitchFamily="49" charset="0"/>
                <a:ea typeface="仿宋" pitchFamily="49" charset="-122"/>
                <a:cs typeface="Consolas" pitchFamily="49" charset="0"/>
              </a:rPr>
              <a:t>；否则查找不成功或者查找失败，返回相应的指示信息。</a:t>
            </a:r>
          </a:p>
        </p:txBody>
      </p:sp>
      <p:sp>
        <p:nvSpPr>
          <p:cNvPr id="15" name="TextBox 14"/>
          <p:cNvSpPr txBox="1"/>
          <p:nvPr/>
        </p:nvSpPr>
        <p:spPr>
          <a:xfrm>
            <a:off x="1907704" y="0"/>
            <a:ext cx="54006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4000">
                <a:solidFill>
                  <a:srgbClr val="FF0000"/>
                </a:solidFill>
                <a:latin typeface="Consolas" pitchFamily="49" charset="0"/>
                <a:ea typeface="微软雅黑" pitchFamily="34" charset="-122"/>
                <a:cs typeface="Consolas" pitchFamily="49" charset="0"/>
              </a:rPr>
              <a:t>9.1 </a:t>
            </a:r>
            <a:r>
              <a:rPr lang="zh-CN" altLang="zh-CN" sz="4000">
                <a:solidFill>
                  <a:srgbClr val="FF0000"/>
                </a:solidFill>
                <a:latin typeface="Consolas" pitchFamily="49" charset="0"/>
                <a:ea typeface="微软雅黑" pitchFamily="34" charset="-122"/>
                <a:cs typeface="Consolas" pitchFamily="49" charset="0"/>
              </a:rPr>
              <a:t>查找的基本概念</a:t>
            </a:r>
            <a:endParaRPr lang="zh-CN" altLang="en-US" sz="4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6">
            <a:extLst>
              <a:ext uri="{FF2B5EF4-FFF2-40B4-BE49-F238E27FC236}">
                <a16:creationId xmlns:a16="http://schemas.microsoft.com/office/drawing/2014/main" id="{175421CE-7DB2-4443-9D74-B6B10175EE24}"/>
              </a:ext>
            </a:extLst>
          </p:cNvPr>
          <p:cNvSpPr txBox="1"/>
          <p:nvPr/>
        </p:nvSpPr>
        <p:spPr>
          <a:xfrm>
            <a:off x="118729" y="4021111"/>
            <a:ext cx="8856984" cy="16156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0"/>
              </a:spcBef>
              <a:buBlip>
                <a:blip r:embed="rId2"/>
              </a:buBlip>
            </a:pPr>
            <a:r>
              <a:rPr lang="zh-CN" altLang="zh-CN" sz="2100" dirty="0">
                <a:solidFill>
                  <a:srgbClr val="FF0000"/>
                </a:solidFill>
                <a:latin typeface="微软雅黑" pitchFamily="34" charset="-122"/>
                <a:ea typeface="微软雅黑" pitchFamily="34" charset="-122"/>
                <a:cs typeface="Consolas" pitchFamily="49" charset="0"/>
              </a:rPr>
              <a:t>静态查找表</a:t>
            </a:r>
            <a:r>
              <a:rPr lang="zh-CN" altLang="en-US" sz="2100" dirty="0">
                <a:solidFill>
                  <a:srgbClr val="0000FF"/>
                </a:solidFill>
                <a:latin typeface="Consolas" pitchFamily="49" charset="0"/>
                <a:ea typeface="仿宋" pitchFamily="49" charset="-122"/>
                <a:cs typeface="Consolas" pitchFamily="49" charset="0"/>
              </a:rPr>
              <a:t>：</a:t>
            </a:r>
            <a:r>
              <a:rPr lang="zh-CN" altLang="zh-CN" sz="2100" dirty="0">
                <a:solidFill>
                  <a:srgbClr val="FF00FF"/>
                </a:solidFill>
                <a:latin typeface="Consolas" pitchFamily="49" charset="0"/>
                <a:ea typeface="仿宋" pitchFamily="49" charset="-122"/>
                <a:cs typeface="Consolas" pitchFamily="49" charset="0"/>
              </a:rPr>
              <a:t>查询</a:t>
            </a:r>
            <a:r>
              <a:rPr lang="zh-CN" altLang="zh-CN" sz="2100" dirty="0">
                <a:solidFill>
                  <a:srgbClr val="0000FF"/>
                </a:solidFill>
                <a:latin typeface="Consolas" pitchFamily="49" charset="0"/>
                <a:ea typeface="仿宋" pitchFamily="49" charset="-122"/>
                <a:cs typeface="Consolas" pitchFamily="49" charset="0"/>
              </a:rPr>
              <a:t>某个“特定的”数据元素是否在查找表中，检索某个“特定的”数据元素及其属性。</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dirty="0">
                <a:solidFill>
                  <a:srgbClr val="FF0000"/>
                </a:solidFill>
                <a:latin typeface="微软雅黑" pitchFamily="34" charset="-122"/>
                <a:ea typeface="微软雅黑" pitchFamily="34" charset="-122"/>
                <a:cs typeface="Consolas" pitchFamily="49" charset="0"/>
              </a:rPr>
              <a:t>动态查找表</a:t>
            </a:r>
            <a:r>
              <a:rPr lang="zh-CN" altLang="en-US" sz="2100" dirty="0">
                <a:solidFill>
                  <a:srgbClr val="FF0000"/>
                </a:solidFill>
                <a:latin typeface="微软雅黑" pitchFamily="34" charset="-122"/>
                <a:ea typeface="微软雅黑" pitchFamily="34"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在查找过程中</a:t>
            </a:r>
            <a:r>
              <a:rPr lang="zh-CN" altLang="en-US" sz="2100" dirty="0">
                <a:solidFill>
                  <a:srgbClr val="0000FF"/>
                </a:solidFill>
                <a:latin typeface="Consolas" pitchFamily="49" charset="0"/>
                <a:ea typeface="仿宋" pitchFamily="49" charset="-122"/>
                <a:cs typeface="Consolas" pitchFamily="49" charset="0"/>
              </a:rPr>
              <a:t>同时有</a:t>
            </a:r>
            <a:r>
              <a:rPr lang="zh-CN" altLang="zh-CN" sz="2100" dirty="0">
                <a:solidFill>
                  <a:srgbClr val="FF00FF"/>
                </a:solidFill>
                <a:latin typeface="Consolas" pitchFamily="49" charset="0"/>
                <a:ea typeface="仿宋" pitchFamily="49" charset="-122"/>
                <a:cs typeface="Consolas" pitchFamily="49" charset="0"/>
              </a:rPr>
              <a:t>插入</a:t>
            </a:r>
            <a:r>
              <a:rPr lang="zh-CN" altLang="en-US" sz="2100" dirty="0">
                <a:solidFill>
                  <a:srgbClr val="0000FF"/>
                </a:solidFill>
                <a:latin typeface="Consolas" pitchFamily="49" charset="0"/>
                <a:ea typeface="仿宋" pitchFamily="49" charset="-122"/>
                <a:cs typeface="Consolas" pitchFamily="49" charset="0"/>
              </a:rPr>
              <a:t>或删除操作。</a:t>
            </a:r>
          </a:p>
        </p:txBody>
      </p:sp>
      <p:sp>
        <p:nvSpPr>
          <p:cNvPr id="7" name="TextBox 11">
            <a:extLst>
              <a:ext uri="{FF2B5EF4-FFF2-40B4-BE49-F238E27FC236}">
                <a16:creationId xmlns:a16="http://schemas.microsoft.com/office/drawing/2014/main" id="{BFF1709B-F509-4A05-97A3-7272E76BE506}"/>
              </a:ext>
            </a:extLst>
          </p:cNvPr>
          <p:cNvSpPr txBox="1"/>
          <p:nvPr/>
        </p:nvSpPr>
        <p:spPr>
          <a:xfrm>
            <a:off x="126034" y="5636782"/>
            <a:ext cx="7500990" cy="11309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0"/>
              </a:spcBef>
              <a:buBlip>
                <a:blip r:embed="rId2"/>
              </a:buBlip>
            </a:pPr>
            <a:r>
              <a:rPr lang="zh-CN" altLang="zh-CN" sz="2100">
                <a:solidFill>
                  <a:srgbClr val="0000FF"/>
                </a:solidFill>
                <a:latin typeface="Consolas" pitchFamily="49" charset="0"/>
                <a:ea typeface="仿宋" pitchFamily="49" charset="-122"/>
                <a:cs typeface="Consolas" pitchFamily="49" charset="0"/>
              </a:rPr>
              <a:t>若整个查找过程都在内存进行，则称之为</a:t>
            </a:r>
            <a:r>
              <a:rPr lang="zh-CN" altLang="zh-CN" sz="2100">
                <a:solidFill>
                  <a:srgbClr val="FF0000"/>
                </a:solidFill>
                <a:latin typeface="微软雅黑" pitchFamily="34" charset="-122"/>
                <a:ea typeface="微软雅黑" pitchFamily="34" charset="-122"/>
                <a:cs typeface="Consolas" pitchFamily="49" charset="0"/>
              </a:rPr>
              <a:t>内查找</a:t>
            </a:r>
            <a:r>
              <a:rPr lang="zh-CN" altLang="en-US" sz="2100">
                <a:solidFill>
                  <a:srgbClr val="0000FF"/>
                </a:solidFill>
                <a:latin typeface="Consolas" pitchFamily="49" charset="0"/>
                <a:ea typeface="仿宋" pitchFamily="49" charset="-122"/>
                <a:cs typeface="Consolas" pitchFamily="49" charset="0"/>
              </a:rPr>
              <a:t>。</a:t>
            </a:r>
            <a:endParaRPr lang="en-US" altLang="zh-CN" sz="21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a:solidFill>
                  <a:srgbClr val="0000FF"/>
                </a:solidFill>
                <a:latin typeface="Consolas" pitchFamily="49" charset="0"/>
                <a:ea typeface="仿宋" pitchFamily="49" charset="-122"/>
                <a:cs typeface="Consolas" pitchFamily="49" charset="0"/>
              </a:rPr>
              <a:t>反之，若查找过程中需要访问外存，则称之为</a:t>
            </a:r>
            <a:r>
              <a:rPr lang="zh-CN" altLang="zh-CN" sz="2100">
                <a:solidFill>
                  <a:srgbClr val="FF0000"/>
                </a:solidFill>
                <a:latin typeface="微软雅黑" pitchFamily="34" charset="-122"/>
                <a:ea typeface="微软雅黑" pitchFamily="34" charset="-122"/>
                <a:cs typeface="Consolas" pitchFamily="49" charset="0"/>
              </a:rPr>
              <a:t>外查找</a:t>
            </a:r>
            <a:r>
              <a:rPr lang="zh-CN" altLang="zh-CN" sz="2100">
                <a:solidFill>
                  <a:srgbClr val="0000FF"/>
                </a:solidFill>
                <a:latin typeface="Consolas" pitchFamily="49" charset="0"/>
                <a:ea typeface="仿宋" pitchFamily="49" charset="-122"/>
                <a:cs typeface="Consolas" pitchFamily="49" charset="0"/>
              </a:rPr>
              <a:t>。</a:t>
            </a:r>
            <a:endParaRPr lang="zh-CN" altLang="en-US" sz="21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5"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63" name="Rectangle 51"/>
          <p:cNvSpPr>
            <a:spLocks noChangeArrowheads="1"/>
          </p:cNvSpPr>
          <p:nvPr/>
        </p:nvSpPr>
        <p:spPr bwMode="auto">
          <a:xfrm>
            <a:off x="2643174" y="428604"/>
            <a:ext cx="89177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数据表</a:t>
            </a:r>
          </a:p>
        </p:txBody>
      </p:sp>
      <p:sp>
        <p:nvSpPr>
          <p:cNvPr id="13362" name="Rectangle 50"/>
          <p:cNvSpPr>
            <a:spLocks noChangeArrowheads="1"/>
          </p:cNvSpPr>
          <p:nvPr/>
        </p:nvSpPr>
        <p:spPr bwMode="auto">
          <a:xfrm>
            <a:off x="2143108" y="878236"/>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3361" name="Rectangle 49"/>
          <p:cNvSpPr>
            <a:spLocks noChangeArrowheads="1"/>
          </p:cNvSpPr>
          <p:nvPr/>
        </p:nvSpPr>
        <p:spPr bwMode="auto">
          <a:xfrm>
            <a:off x="2923769" y="878236"/>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3360" name="Rectangle 48"/>
          <p:cNvSpPr>
            <a:spLocks noChangeArrowheads="1"/>
          </p:cNvSpPr>
          <p:nvPr/>
        </p:nvSpPr>
        <p:spPr bwMode="auto">
          <a:xfrm>
            <a:off x="3671290" y="878236"/>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3359" name="Rectangle 47"/>
          <p:cNvSpPr>
            <a:spLocks noChangeArrowheads="1"/>
          </p:cNvSpPr>
          <p:nvPr/>
        </p:nvSpPr>
        <p:spPr bwMode="auto">
          <a:xfrm>
            <a:off x="1214414" y="878236"/>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地址</a:t>
            </a:r>
          </a:p>
        </p:txBody>
      </p:sp>
      <p:sp>
        <p:nvSpPr>
          <p:cNvPr id="13358" name="Rectangle 46"/>
          <p:cNvSpPr>
            <a:spLocks noChangeArrowheads="1"/>
          </p:cNvSpPr>
          <p:nvPr/>
        </p:nvSpPr>
        <p:spPr bwMode="auto">
          <a:xfrm>
            <a:off x="2061621" y="1235792"/>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dirty="0">
                <a:ln>
                  <a:noFill/>
                </a:ln>
                <a:solidFill>
                  <a:srgbClr val="0000FF"/>
                </a:solidFill>
                <a:effectLst/>
                <a:latin typeface="Consolas" pitchFamily="49" charset="0"/>
                <a:ea typeface="仿宋" pitchFamily="49" charset="-122"/>
                <a:cs typeface="Consolas" pitchFamily="49" charset="0"/>
              </a:rPr>
              <a:t>2018001</a:t>
            </a:r>
          </a:p>
        </p:txBody>
      </p:sp>
      <p:sp>
        <p:nvSpPr>
          <p:cNvPr id="13357" name="Rectangle 45"/>
          <p:cNvSpPr>
            <a:spLocks noChangeArrowheads="1"/>
          </p:cNvSpPr>
          <p:nvPr/>
        </p:nvSpPr>
        <p:spPr bwMode="auto">
          <a:xfrm>
            <a:off x="2923769" y="1235792"/>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3356" name="Rectangle 44"/>
          <p:cNvSpPr>
            <a:spLocks noChangeArrowheads="1"/>
          </p:cNvSpPr>
          <p:nvPr/>
        </p:nvSpPr>
        <p:spPr bwMode="auto">
          <a:xfrm>
            <a:off x="3671290" y="1235792"/>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3355" name="Rectangle 43"/>
          <p:cNvSpPr>
            <a:spLocks noChangeArrowheads="1"/>
          </p:cNvSpPr>
          <p:nvPr/>
        </p:nvSpPr>
        <p:spPr bwMode="auto">
          <a:xfrm>
            <a:off x="1363918" y="1235792"/>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54" name="Rectangle 42"/>
          <p:cNvSpPr>
            <a:spLocks noChangeArrowheads="1"/>
          </p:cNvSpPr>
          <p:nvPr/>
        </p:nvSpPr>
        <p:spPr bwMode="auto">
          <a:xfrm>
            <a:off x="2061621" y="1587486"/>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3353" name="Rectangle 41"/>
          <p:cNvSpPr>
            <a:spLocks noChangeArrowheads="1"/>
          </p:cNvSpPr>
          <p:nvPr/>
        </p:nvSpPr>
        <p:spPr bwMode="auto">
          <a:xfrm>
            <a:off x="2923769" y="1587486"/>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13352" name="Rectangle 40"/>
          <p:cNvSpPr>
            <a:spLocks noChangeArrowheads="1"/>
          </p:cNvSpPr>
          <p:nvPr/>
        </p:nvSpPr>
        <p:spPr bwMode="auto">
          <a:xfrm>
            <a:off x="3671290" y="1587486"/>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13351" name="Rectangle 39"/>
          <p:cNvSpPr>
            <a:spLocks noChangeArrowheads="1"/>
          </p:cNvSpPr>
          <p:nvPr/>
        </p:nvSpPr>
        <p:spPr bwMode="auto">
          <a:xfrm>
            <a:off x="1363918" y="1587486"/>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50" name="Rectangle 38"/>
          <p:cNvSpPr>
            <a:spLocks noChangeArrowheads="1"/>
          </p:cNvSpPr>
          <p:nvPr/>
        </p:nvSpPr>
        <p:spPr bwMode="auto">
          <a:xfrm>
            <a:off x="2061621" y="1945042"/>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3349" name="Rectangle 37"/>
          <p:cNvSpPr>
            <a:spLocks noChangeArrowheads="1"/>
          </p:cNvSpPr>
          <p:nvPr/>
        </p:nvSpPr>
        <p:spPr bwMode="auto">
          <a:xfrm>
            <a:off x="2923769" y="1945042"/>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13348" name="Rectangle 36"/>
          <p:cNvSpPr>
            <a:spLocks noChangeArrowheads="1"/>
          </p:cNvSpPr>
          <p:nvPr/>
        </p:nvSpPr>
        <p:spPr bwMode="auto">
          <a:xfrm>
            <a:off x="3671290" y="1945042"/>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13347" name="Rectangle 35"/>
          <p:cNvSpPr>
            <a:spLocks noChangeArrowheads="1"/>
          </p:cNvSpPr>
          <p:nvPr/>
        </p:nvSpPr>
        <p:spPr bwMode="auto">
          <a:xfrm>
            <a:off x="1363918" y="1945042"/>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46" name="Rectangle 34"/>
          <p:cNvSpPr>
            <a:spLocks noChangeArrowheads="1"/>
          </p:cNvSpPr>
          <p:nvPr/>
        </p:nvSpPr>
        <p:spPr bwMode="auto">
          <a:xfrm>
            <a:off x="2061621" y="2290875"/>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3345" name="Rectangle 33"/>
          <p:cNvSpPr>
            <a:spLocks noChangeArrowheads="1"/>
          </p:cNvSpPr>
          <p:nvPr/>
        </p:nvSpPr>
        <p:spPr bwMode="auto">
          <a:xfrm>
            <a:off x="2923769" y="2290875"/>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13344" name="Rectangle 32"/>
          <p:cNvSpPr>
            <a:spLocks noChangeArrowheads="1"/>
          </p:cNvSpPr>
          <p:nvPr/>
        </p:nvSpPr>
        <p:spPr bwMode="auto">
          <a:xfrm>
            <a:off x="3671290" y="2290875"/>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13343" name="Rectangle 31"/>
          <p:cNvSpPr>
            <a:spLocks noChangeArrowheads="1"/>
          </p:cNvSpPr>
          <p:nvPr/>
        </p:nvSpPr>
        <p:spPr bwMode="auto">
          <a:xfrm>
            <a:off x="1363918" y="2290875"/>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42" name="Rectangle 30"/>
          <p:cNvSpPr>
            <a:spLocks noChangeArrowheads="1"/>
          </p:cNvSpPr>
          <p:nvPr/>
        </p:nvSpPr>
        <p:spPr bwMode="auto">
          <a:xfrm>
            <a:off x="2061621" y="2648430"/>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3341" name="Rectangle 29"/>
          <p:cNvSpPr>
            <a:spLocks noChangeArrowheads="1"/>
          </p:cNvSpPr>
          <p:nvPr/>
        </p:nvSpPr>
        <p:spPr bwMode="auto">
          <a:xfrm>
            <a:off x="2923769" y="2648430"/>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13340" name="Rectangle 28"/>
          <p:cNvSpPr>
            <a:spLocks noChangeArrowheads="1"/>
          </p:cNvSpPr>
          <p:nvPr/>
        </p:nvSpPr>
        <p:spPr bwMode="auto">
          <a:xfrm>
            <a:off x="3671290" y="2648430"/>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13339" name="Rectangle 27"/>
          <p:cNvSpPr>
            <a:spLocks noChangeArrowheads="1"/>
          </p:cNvSpPr>
          <p:nvPr/>
        </p:nvSpPr>
        <p:spPr bwMode="auto">
          <a:xfrm>
            <a:off x="1363918" y="2648430"/>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38" name="Rectangle 26"/>
          <p:cNvSpPr>
            <a:spLocks noChangeArrowheads="1"/>
          </p:cNvSpPr>
          <p:nvPr/>
        </p:nvSpPr>
        <p:spPr bwMode="auto">
          <a:xfrm>
            <a:off x="2061621" y="3000125"/>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3337" name="Rectangle 25"/>
          <p:cNvSpPr>
            <a:spLocks noChangeArrowheads="1"/>
          </p:cNvSpPr>
          <p:nvPr/>
        </p:nvSpPr>
        <p:spPr bwMode="auto">
          <a:xfrm>
            <a:off x="2923769" y="3000125"/>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13336" name="Rectangle 24"/>
          <p:cNvSpPr>
            <a:spLocks noChangeArrowheads="1"/>
          </p:cNvSpPr>
          <p:nvPr/>
        </p:nvSpPr>
        <p:spPr bwMode="auto">
          <a:xfrm>
            <a:off x="3671290" y="3000125"/>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13335" name="Rectangle 23"/>
          <p:cNvSpPr>
            <a:spLocks noChangeArrowheads="1"/>
          </p:cNvSpPr>
          <p:nvPr/>
        </p:nvSpPr>
        <p:spPr bwMode="auto">
          <a:xfrm>
            <a:off x="1363918" y="3000125"/>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34" name="Rectangle 22"/>
          <p:cNvSpPr>
            <a:spLocks noChangeArrowheads="1"/>
          </p:cNvSpPr>
          <p:nvPr/>
        </p:nvSpPr>
        <p:spPr bwMode="auto">
          <a:xfrm>
            <a:off x="2061621" y="3357681"/>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3333" name="Rectangle 21"/>
          <p:cNvSpPr>
            <a:spLocks noChangeArrowheads="1"/>
          </p:cNvSpPr>
          <p:nvPr/>
        </p:nvSpPr>
        <p:spPr bwMode="auto">
          <a:xfrm>
            <a:off x="2923769" y="3357681"/>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13332" name="Rectangle 20"/>
          <p:cNvSpPr>
            <a:spLocks noChangeArrowheads="1"/>
          </p:cNvSpPr>
          <p:nvPr/>
        </p:nvSpPr>
        <p:spPr bwMode="auto">
          <a:xfrm>
            <a:off x="3671290" y="3357681"/>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13331" name="Rectangle 19"/>
          <p:cNvSpPr>
            <a:spLocks noChangeArrowheads="1"/>
          </p:cNvSpPr>
          <p:nvPr/>
        </p:nvSpPr>
        <p:spPr bwMode="auto">
          <a:xfrm>
            <a:off x="1363918" y="3357681"/>
            <a:ext cx="54683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3330" name="Rectangle 18"/>
          <p:cNvSpPr>
            <a:spLocks noChangeArrowheads="1"/>
          </p:cNvSpPr>
          <p:nvPr/>
        </p:nvSpPr>
        <p:spPr bwMode="auto">
          <a:xfrm>
            <a:off x="6130627" y="428604"/>
            <a:ext cx="89177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索引表</a:t>
            </a:r>
          </a:p>
        </p:txBody>
      </p:sp>
      <p:sp>
        <p:nvSpPr>
          <p:cNvPr id="13329" name="Rectangle 17"/>
          <p:cNvSpPr>
            <a:spLocks noChangeArrowheads="1"/>
          </p:cNvSpPr>
          <p:nvPr/>
        </p:nvSpPr>
        <p:spPr bwMode="auto">
          <a:xfrm>
            <a:off x="5739511" y="866512"/>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3328" name="Rectangle 16"/>
          <p:cNvSpPr>
            <a:spLocks noChangeArrowheads="1"/>
          </p:cNvSpPr>
          <p:nvPr/>
        </p:nvSpPr>
        <p:spPr bwMode="auto">
          <a:xfrm>
            <a:off x="6602744" y="866512"/>
            <a:ext cx="777568"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地址</a:t>
            </a:r>
          </a:p>
        </p:txBody>
      </p:sp>
      <p:sp>
        <p:nvSpPr>
          <p:cNvPr id="13327" name="Rectangle 15"/>
          <p:cNvSpPr>
            <a:spLocks noChangeArrowheads="1"/>
          </p:cNvSpPr>
          <p:nvPr/>
        </p:nvSpPr>
        <p:spPr bwMode="auto">
          <a:xfrm>
            <a:off x="5739509" y="1224068"/>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3326" name="Rectangle 14"/>
          <p:cNvSpPr>
            <a:spLocks noChangeArrowheads="1"/>
          </p:cNvSpPr>
          <p:nvPr/>
        </p:nvSpPr>
        <p:spPr bwMode="auto">
          <a:xfrm>
            <a:off x="6602744" y="1224068"/>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25" name="Rectangle 13"/>
          <p:cNvSpPr>
            <a:spLocks noChangeArrowheads="1"/>
          </p:cNvSpPr>
          <p:nvPr/>
        </p:nvSpPr>
        <p:spPr bwMode="auto">
          <a:xfrm>
            <a:off x="5739509" y="1575763"/>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3324" name="Rectangle 12"/>
          <p:cNvSpPr>
            <a:spLocks noChangeArrowheads="1"/>
          </p:cNvSpPr>
          <p:nvPr/>
        </p:nvSpPr>
        <p:spPr bwMode="auto">
          <a:xfrm>
            <a:off x="6602744" y="1575763"/>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3323" name="Rectangle 11"/>
          <p:cNvSpPr>
            <a:spLocks noChangeArrowheads="1"/>
          </p:cNvSpPr>
          <p:nvPr/>
        </p:nvSpPr>
        <p:spPr bwMode="auto">
          <a:xfrm>
            <a:off x="5739509" y="1933319"/>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3322" name="Rectangle 10"/>
          <p:cNvSpPr>
            <a:spLocks noChangeArrowheads="1"/>
          </p:cNvSpPr>
          <p:nvPr/>
        </p:nvSpPr>
        <p:spPr bwMode="auto">
          <a:xfrm>
            <a:off x="6602744" y="1933319"/>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21" name="Rectangle 9"/>
          <p:cNvSpPr>
            <a:spLocks noChangeArrowheads="1"/>
          </p:cNvSpPr>
          <p:nvPr/>
        </p:nvSpPr>
        <p:spPr bwMode="auto">
          <a:xfrm>
            <a:off x="5739509" y="2279151"/>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3320" name="Rectangle 8"/>
          <p:cNvSpPr>
            <a:spLocks noChangeArrowheads="1"/>
          </p:cNvSpPr>
          <p:nvPr/>
        </p:nvSpPr>
        <p:spPr bwMode="auto">
          <a:xfrm>
            <a:off x="6602744" y="2279151"/>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19" name="Rectangle 7"/>
          <p:cNvSpPr>
            <a:spLocks noChangeArrowheads="1"/>
          </p:cNvSpPr>
          <p:nvPr/>
        </p:nvSpPr>
        <p:spPr bwMode="auto">
          <a:xfrm>
            <a:off x="5739509" y="2636707"/>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3318" name="Rectangle 6"/>
          <p:cNvSpPr>
            <a:spLocks noChangeArrowheads="1"/>
          </p:cNvSpPr>
          <p:nvPr/>
        </p:nvSpPr>
        <p:spPr bwMode="auto">
          <a:xfrm>
            <a:off x="6602744" y="2636707"/>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17" name="Rectangle 5"/>
          <p:cNvSpPr>
            <a:spLocks noChangeArrowheads="1"/>
          </p:cNvSpPr>
          <p:nvPr/>
        </p:nvSpPr>
        <p:spPr bwMode="auto">
          <a:xfrm>
            <a:off x="5739509" y="2988402"/>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3316" name="Rectangle 4"/>
          <p:cNvSpPr>
            <a:spLocks noChangeArrowheads="1"/>
          </p:cNvSpPr>
          <p:nvPr/>
        </p:nvSpPr>
        <p:spPr bwMode="auto">
          <a:xfrm>
            <a:off x="6602744" y="2988402"/>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15" name="Rectangle 3"/>
          <p:cNvSpPr>
            <a:spLocks noChangeArrowheads="1"/>
          </p:cNvSpPr>
          <p:nvPr/>
        </p:nvSpPr>
        <p:spPr bwMode="auto">
          <a:xfrm>
            <a:off x="5739509" y="3345958"/>
            <a:ext cx="898729"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3314" name="Rectangle 2"/>
          <p:cNvSpPr>
            <a:spLocks noChangeArrowheads="1"/>
          </p:cNvSpPr>
          <p:nvPr/>
        </p:nvSpPr>
        <p:spPr bwMode="auto">
          <a:xfrm>
            <a:off x="6602744" y="3345958"/>
            <a:ext cx="777568"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6" name="TextBox 55"/>
          <p:cNvSpPr txBox="1"/>
          <p:nvPr/>
        </p:nvSpPr>
        <p:spPr>
          <a:xfrm>
            <a:off x="323528" y="4149080"/>
            <a:ext cx="8741941" cy="23826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200"/>
              </a:lnSpc>
              <a:spcBef>
                <a:spcPts val="600"/>
              </a:spcBef>
            </a:pPr>
            <a:r>
              <a:rPr lang="zh-CN" altLang="zh-CN" sz="2000">
                <a:solidFill>
                  <a:srgbClr val="0000FF"/>
                </a:solidFill>
                <a:latin typeface="Consolas" pitchFamily="49" charset="0"/>
                <a:ea typeface="仿宋" pitchFamily="49" charset="-122"/>
                <a:cs typeface="Consolas" pitchFamily="49" charset="0"/>
              </a:rPr>
              <a:t>按关键字</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的查找过程</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先在索引表按折半查找方法找到关键字为</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的索引项，得到其地址，所花时间为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再通过地址在数据表中找到对应的元素，所花时间为</a:t>
            </a:r>
            <a:r>
              <a:rPr lang="en-US" altLang="zh-CN" sz="2000">
                <a:solidFill>
                  <a:srgbClr val="0000FF"/>
                </a:solidFill>
                <a:latin typeface="Consolas" pitchFamily="49" charset="0"/>
                <a:ea typeface="仿宋" pitchFamily="49" charset="-122"/>
                <a:cs typeface="Consolas" pitchFamily="49" charset="0"/>
              </a:rPr>
              <a:t>O(1)</a:t>
            </a:r>
            <a:r>
              <a:rPr lang="zh-CN" altLang="zh-CN" sz="2000">
                <a:solidFill>
                  <a:srgbClr val="0000FF"/>
                </a:solidFill>
                <a:latin typeface="Consolas" pitchFamily="49" charset="0"/>
                <a:ea typeface="仿宋" pitchFamily="49" charset="-122"/>
                <a:cs typeface="Consolas" pitchFamily="49" charset="0"/>
              </a:rPr>
              <a:t>，合起来的查找时间为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228601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分块查找</a:t>
            </a:r>
            <a:endParaRPr lang="zh-CN" altLang="zh-CN" sz="2000">
              <a:solidFill>
                <a:schemeClr val="bg1"/>
              </a:solidFill>
              <a:latin typeface="Consolas" pitchFamily="49" charset="0"/>
              <a:ea typeface="微软雅黑" pitchFamily="34" charset="-122"/>
              <a:cs typeface="Consolas" pitchFamily="49" charset="0"/>
            </a:endParaRPr>
          </a:p>
        </p:txBody>
      </p:sp>
      <p:grpSp>
        <p:nvGrpSpPr>
          <p:cNvPr id="20" name="组合 19"/>
          <p:cNvGrpSpPr/>
          <p:nvPr/>
        </p:nvGrpSpPr>
        <p:grpSpPr>
          <a:xfrm>
            <a:off x="1043037" y="1268190"/>
            <a:ext cx="6693455" cy="2311400"/>
            <a:chOff x="1142976" y="2000240"/>
            <a:chExt cx="6215106" cy="2311400"/>
          </a:xfrm>
        </p:grpSpPr>
        <p:sp>
          <p:nvSpPr>
            <p:cNvPr id="5" name="任意多边形 4"/>
            <p:cNvSpPr/>
            <p:nvPr/>
          </p:nvSpPr>
          <p:spPr>
            <a:xfrm>
              <a:off x="1142976" y="2000240"/>
              <a:ext cx="3962400" cy="2311400"/>
            </a:xfrm>
            <a:custGeom>
              <a:avLst/>
              <a:gdLst>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2400" h="2311400">
                  <a:moveTo>
                    <a:pt x="0" y="2311400"/>
                  </a:moveTo>
                  <a:cubicBezTo>
                    <a:pt x="77258" y="2165350"/>
                    <a:pt x="154517" y="2019300"/>
                    <a:pt x="254000" y="1955800"/>
                  </a:cubicBezTo>
                  <a:cubicBezTo>
                    <a:pt x="353483" y="1892300"/>
                    <a:pt x="495300" y="1917700"/>
                    <a:pt x="596900" y="1930400"/>
                  </a:cubicBezTo>
                  <a:cubicBezTo>
                    <a:pt x="698500" y="1943100"/>
                    <a:pt x="789517" y="1996017"/>
                    <a:pt x="863600" y="2032000"/>
                  </a:cubicBezTo>
                  <a:cubicBezTo>
                    <a:pt x="937683" y="2067983"/>
                    <a:pt x="980017" y="2165350"/>
                    <a:pt x="1041400" y="2146300"/>
                  </a:cubicBezTo>
                  <a:cubicBezTo>
                    <a:pt x="1102783" y="2127250"/>
                    <a:pt x="1140883" y="2051050"/>
                    <a:pt x="1231900" y="1917700"/>
                  </a:cubicBezTo>
                  <a:cubicBezTo>
                    <a:pt x="1322917" y="1784350"/>
                    <a:pt x="1502833" y="1462617"/>
                    <a:pt x="1587500" y="1346200"/>
                  </a:cubicBezTo>
                  <a:cubicBezTo>
                    <a:pt x="1672167" y="1229783"/>
                    <a:pt x="1676400" y="1214967"/>
                    <a:pt x="1739900" y="1219200"/>
                  </a:cubicBezTo>
                  <a:cubicBezTo>
                    <a:pt x="1803400" y="1223433"/>
                    <a:pt x="1915583" y="1320800"/>
                    <a:pt x="1968500" y="1371600"/>
                  </a:cubicBezTo>
                  <a:cubicBezTo>
                    <a:pt x="2021417" y="1422400"/>
                    <a:pt x="2008717" y="1500717"/>
                    <a:pt x="2057400" y="1524000"/>
                  </a:cubicBezTo>
                  <a:cubicBezTo>
                    <a:pt x="2106083" y="1547283"/>
                    <a:pt x="2222500" y="1540933"/>
                    <a:pt x="2260600" y="1511300"/>
                  </a:cubicBezTo>
                  <a:cubicBezTo>
                    <a:pt x="2298700" y="1481667"/>
                    <a:pt x="2275417" y="1407583"/>
                    <a:pt x="2286000" y="1346200"/>
                  </a:cubicBezTo>
                  <a:cubicBezTo>
                    <a:pt x="2296583" y="1284817"/>
                    <a:pt x="2305050" y="1195917"/>
                    <a:pt x="2324100" y="1143000"/>
                  </a:cubicBezTo>
                  <a:cubicBezTo>
                    <a:pt x="2343150" y="1090083"/>
                    <a:pt x="2374900" y="1062567"/>
                    <a:pt x="2400300" y="1028700"/>
                  </a:cubicBezTo>
                  <a:cubicBezTo>
                    <a:pt x="2425700" y="994833"/>
                    <a:pt x="2442633" y="988483"/>
                    <a:pt x="2476500" y="939800"/>
                  </a:cubicBezTo>
                  <a:cubicBezTo>
                    <a:pt x="2510367" y="891117"/>
                    <a:pt x="2535767" y="833967"/>
                    <a:pt x="2603500" y="736600"/>
                  </a:cubicBezTo>
                  <a:cubicBezTo>
                    <a:pt x="2671233" y="639233"/>
                    <a:pt x="2791883" y="376767"/>
                    <a:pt x="2882900" y="355600"/>
                  </a:cubicBezTo>
                  <a:cubicBezTo>
                    <a:pt x="2973917" y="334433"/>
                    <a:pt x="3096683" y="550333"/>
                    <a:pt x="3149600" y="609600"/>
                  </a:cubicBezTo>
                  <a:cubicBezTo>
                    <a:pt x="3202517" y="668867"/>
                    <a:pt x="3179233" y="683683"/>
                    <a:pt x="3200400" y="711200"/>
                  </a:cubicBezTo>
                  <a:cubicBezTo>
                    <a:pt x="3221567" y="738717"/>
                    <a:pt x="3244850" y="764117"/>
                    <a:pt x="3276600" y="774700"/>
                  </a:cubicBezTo>
                  <a:cubicBezTo>
                    <a:pt x="3308350" y="785283"/>
                    <a:pt x="3335867" y="808567"/>
                    <a:pt x="3390900" y="774700"/>
                  </a:cubicBezTo>
                  <a:cubicBezTo>
                    <a:pt x="3445933" y="740833"/>
                    <a:pt x="3570817" y="624417"/>
                    <a:pt x="3606800" y="571500"/>
                  </a:cubicBezTo>
                  <a:cubicBezTo>
                    <a:pt x="3642783" y="518583"/>
                    <a:pt x="3600450" y="508000"/>
                    <a:pt x="3606800" y="457200"/>
                  </a:cubicBezTo>
                  <a:cubicBezTo>
                    <a:pt x="3613150" y="406400"/>
                    <a:pt x="3625850" y="323850"/>
                    <a:pt x="3644900" y="266700"/>
                  </a:cubicBezTo>
                  <a:cubicBezTo>
                    <a:pt x="3663950" y="209550"/>
                    <a:pt x="3668183" y="158750"/>
                    <a:pt x="3721100" y="114300"/>
                  </a:cubicBezTo>
                  <a:cubicBezTo>
                    <a:pt x="3774017" y="69850"/>
                    <a:pt x="3868208" y="34925"/>
                    <a:pt x="3962400" y="0"/>
                  </a:cubicBezTo>
                </a:path>
              </a:pathLst>
            </a:cu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0" name="TextBox 9"/>
            <p:cNvSpPr txBox="1"/>
            <p:nvPr/>
          </p:nvSpPr>
          <p:spPr>
            <a:xfrm>
              <a:off x="5429256" y="2028758"/>
              <a:ext cx="1928826" cy="338554"/>
            </a:xfrm>
            <a:prstGeom prst="rect">
              <a:avLst/>
            </a:prstGeom>
            <a:noFill/>
          </p:spPr>
          <p:txBody>
            <a:bodyPr wrap="square" rtlCol="0">
              <a:spAutoFit/>
            </a:bodyPr>
            <a:lstStyle/>
            <a:p>
              <a:pPr algn="l"/>
              <a:r>
                <a:rPr lang="zh-CN" altLang="en-US" sz="2000" dirty="0">
                  <a:solidFill>
                    <a:srgbClr val="0000FF"/>
                  </a:solidFill>
                  <a:latin typeface="仿宋" pitchFamily="49" charset="-122"/>
                  <a:ea typeface="仿宋" pitchFamily="49" charset="-122"/>
                </a:rPr>
                <a:t>数据整体无序</a:t>
              </a:r>
            </a:p>
          </p:txBody>
        </p:sp>
      </p:grpSp>
      <p:grpSp>
        <p:nvGrpSpPr>
          <p:cNvPr id="21" name="组合 20"/>
          <p:cNvGrpSpPr/>
          <p:nvPr/>
        </p:nvGrpSpPr>
        <p:grpSpPr>
          <a:xfrm>
            <a:off x="971600" y="1196752"/>
            <a:ext cx="6308774" cy="2571768"/>
            <a:chOff x="1071538" y="1928802"/>
            <a:chExt cx="5857916" cy="2571768"/>
          </a:xfrm>
        </p:grpSpPr>
        <p:sp>
          <p:nvSpPr>
            <p:cNvPr id="7" name="矩形 6"/>
            <p:cNvSpPr/>
            <p:nvPr/>
          </p:nvSpPr>
          <p:spPr>
            <a:xfrm>
              <a:off x="1071538" y="3643314"/>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矩形 7"/>
            <p:cNvSpPr/>
            <p:nvPr/>
          </p:nvSpPr>
          <p:spPr>
            <a:xfrm>
              <a:off x="2500298" y="2786058"/>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p:cNvSpPr/>
            <p:nvPr/>
          </p:nvSpPr>
          <p:spPr>
            <a:xfrm>
              <a:off x="3903658" y="1928802"/>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TextBox 11"/>
            <p:cNvSpPr txBox="1"/>
            <p:nvPr/>
          </p:nvSpPr>
          <p:spPr>
            <a:xfrm>
              <a:off x="5000628" y="3500438"/>
              <a:ext cx="1928826" cy="584775"/>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分块后按块有序</a:t>
              </a:r>
            </a:p>
          </p:txBody>
        </p:sp>
        <p:cxnSp>
          <p:nvCxnSpPr>
            <p:cNvPr id="13" name="直接箭头连接符 12"/>
            <p:cNvCxnSpPr/>
            <p:nvPr/>
          </p:nvCxnSpPr>
          <p:spPr>
            <a:xfrm rot="10800000" flipV="1">
              <a:off x="2428860" y="3786190"/>
              <a:ext cx="2643206" cy="42862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12" idx="1"/>
            </p:cNvCxnSpPr>
            <p:nvPr/>
          </p:nvCxnSpPr>
          <p:spPr>
            <a:xfrm flipH="1" flipV="1">
              <a:off x="3857620" y="3286124"/>
              <a:ext cx="1143008" cy="506702"/>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rot="16200000" flipV="1">
              <a:off x="4684317" y="3041251"/>
              <a:ext cx="714380" cy="203994"/>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grpSp>
      <p:sp>
        <p:nvSpPr>
          <p:cNvPr id="16" name="TextBox 4">
            <a:extLst>
              <a:ext uri="{FF2B5EF4-FFF2-40B4-BE49-F238E27FC236}">
                <a16:creationId xmlns:a16="http://schemas.microsoft.com/office/drawing/2014/main" id="{4F21F8E8-648D-4D96-85D2-2EF44FFA8791}"/>
              </a:ext>
            </a:extLst>
          </p:cNvPr>
          <p:cNvSpPr txBox="1"/>
          <p:nvPr/>
        </p:nvSpPr>
        <p:spPr>
          <a:xfrm>
            <a:off x="1702494" y="4554338"/>
            <a:ext cx="6120680" cy="1489895"/>
          </a:xfrm>
          <a:prstGeom prst="rect">
            <a:avLst/>
          </a:prstGeom>
          <a:noFill/>
        </p:spPr>
        <p:txBody>
          <a:bodyPr wrap="square" rtlCol="0">
            <a:spAutoFit/>
          </a:bodyPr>
          <a:lstStyle/>
          <a:p>
            <a:pPr algn="l">
              <a:lnSpc>
                <a:spcPct val="150000"/>
              </a:lnSpc>
              <a:spcBef>
                <a:spcPts val="0"/>
              </a:spcBef>
            </a:pPr>
            <a:r>
              <a:rPr lang="zh-CN" altLang="zh-CN" sz="2100" dirty="0">
                <a:solidFill>
                  <a:srgbClr val="0000FF"/>
                </a:solidFill>
                <a:latin typeface="Consolas" pitchFamily="49" charset="0"/>
                <a:ea typeface="仿宋" pitchFamily="49" charset="-122"/>
                <a:cs typeface="Consolas" pitchFamily="49" charset="0"/>
              </a:rPr>
              <a:t>有</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个元素，</a:t>
            </a:r>
            <a:r>
              <a:rPr lang="zh-CN" altLang="en-US" sz="2100" dirty="0">
                <a:solidFill>
                  <a:srgbClr val="0000FF"/>
                </a:solidFill>
                <a:latin typeface="Consolas" pitchFamily="49" charset="0"/>
                <a:ea typeface="仿宋" pitchFamily="49" charset="-122"/>
                <a:cs typeface="Consolas" pitchFamily="49" charset="0"/>
              </a:rPr>
              <a:t>分为</a:t>
            </a:r>
            <a:r>
              <a:rPr lang="en-US" altLang="zh-CN" sz="2100" dirty="0">
                <a:solidFill>
                  <a:srgbClr val="0000FF"/>
                </a:solidFill>
                <a:latin typeface="Consolas" pitchFamily="49" charset="0"/>
                <a:ea typeface="仿宋" pitchFamily="49" charset="-122"/>
                <a:cs typeface="Consolas" pitchFamily="49" charset="0"/>
              </a:rPr>
              <a:t>b</a:t>
            </a:r>
            <a:r>
              <a:rPr lang="zh-CN" altLang="en-US" sz="2100" dirty="0">
                <a:solidFill>
                  <a:srgbClr val="0000FF"/>
                </a:solidFill>
                <a:latin typeface="Consolas" pitchFamily="49" charset="0"/>
                <a:ea typeface="仿宋" pitchFamily="49" charset="-122"/>
                <a:cs typeface="Consolas" pitchFamily="49" charset="0"/>
              </a:rPr>
              <a:t>个块，每块中的元素个数为</a:t>
            </a:r>
            <a:r>
              <a:rPr lang="en-US" altLang="zh-CN" sz="2100" dirty="0">
                <a:solidFill>
                  <a:srgbClr val="0000FF"/>
                </a:solidFill>
                <a:latin typeface="Consolas" pitchFamily="49" charset="0"/>
                <a:ea typeface="仿宋" pitchFamily="49" charset="-122"/>
                <a:cs typeface="Consolas" pitchFamily="49" charset="0"/>
              </a:rPr>
              <a:t>s</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100" dirty="0">
                <a:solidFill>
                  <a:srgbClr val="0000FF"/>
                </a:solidFill>
                <a:latin typeface="Consolas" pitchFamily="49" charset="0"/>
                <a:ea typeface="仿宋" pitchFamily="49" charset="-122"/>
                <a:cs typeface="Consolas" pitchFamily="49" charset="0"/>
              </a:rPr>
              <a:t>若：</a:t>
            </a:r>
            <a:r>
              <a:rPr lang="en-US" altLang="zh-CN" sz="2100" dirty="0" err="1">
                <a:solidFill>
                  <a:srgbClr val="0000FF"/>
                </a:solidFill>
                <a:latin typeface="Consolas" pitchFamily="49" charset="0"/>
                <a:ea typeface="仿宋" pitchFamily="49" charset="-122"/>
                <a:cs typeface="Consolas" pitchFamily="49" charset="0"/>
              </a:rPr>
              <a:t>n%b</a:t>
            </a:r>
            <a:r>
              <a:rPr lang="en-US" altLang="zh-CN" sz="2100" dirty="0">
                <a:solidFill>
                  <a:srgbClr val="0000FF"/>
                </a:solidFill>
                <a:latin typeface="Consolas" pitchFamily="49" charset="0"/>
                <a:ea typeface="仿宋" pitchFamily="49" charset="-122"/>
                <a:cs typeface="Consolas" pitchFamily="49" charset="0"/>
              </a:rPr>
              <a:t>==0</a:t>
            </a:r>
            <a:r>
              <a:rPr lang="zh-CN" altLang="en-US" sz="2100" dirty="0">
                <a:solidFill>
                  <a:srgbClr val="0000FF"/>
                </a:solidFill>
                <a:latin typeface="Consolas" pitchFamily="49" charset="0"/>
                <a:ea typeface="仿宋" pitchFamily="49" charset="-122"/>
                <a:cs typeface="Consolas" pitchFamily="49" charset="0"/>
              </a:rPr>
              <a:t>，则</a:t>
            </a:r>
            <a:r>
              <a:rPr lang="en-US" altLang="zh-CN" sz="2100" dirty="0">
                <a:solidFill>
                  <a:srgbClr val="0000FF"/>
                </a:solidFill>
                <a:latin typeface="Consolas" pitchFamily="49" charset="0"/>
                <a:ea typeface="仿宋" pitchFamily="49" charset="-122"/>
                <a:cs typeface="Consolas" pitchFamily="49" charset="0"/>
              </a:rPr>
              <a:t>s=n/b (</a:t>
            </a:r>
            <a:r>
              <a:rPr lang="zh-CN" altLang="en-US" sz="2100" dirty="0">
                <a:solidFill>
                  <a:srgbClr val="0000FF"/>
                </a:solidFill>
                <a:latin typeface="Consolas" pitchFamily="49" charset="0"/>
                <a:ea typeface="仿宋" pitchFamily="49" charset="-122"/>
                <a:cs typeface="Consolas" pitchFamily="49" charset="0"/>
              </a:rPr>
              <a:t>理想状态</a:t>
            </a:r>
            <a:r>
              <a:rPr lang="en-US" altLang="zh-CN" sz="2100" dirty="0">
                <a:solidFill>
                  <a:srgbClr val="0000FF"/>
                </a:solidFill>
                <a:latin typeface="Consolas" pitchFamily="49" charset="0"/>
                <a:ea typeface="仿宋" pitchFamily="49" charset="-122"/>
                <a:cs typeface="Consolas" pitchFamily="49" charset="0"/>
              </a:rPr>
              <a:t>)</a:t>
            </a:r>
          </a:p>
          <a:p>
            <a:pPr algn="l">
              <a:lnSpc>
                <a:spcPct val="150000"/>
              </a:lnSpc>
              <a:spcBef>
                <a:spcPts val="0"/>
              </a:spcBef>
            </a:pPr>
            <a:r>
              <a:rPr lang="zh-CN" altLang="en-US" sz="2100" dirty="0">
                <a:solidFill>
                  <a:srgbClr val="0000FF"/>
                </a:solidFill>
                <a:latin typeface="Consolas" pitchFamily="49" charset="0"/>
                <a:ea typeface="仿宋" pitchFamily="49" charset="-122"/>
                <a:cs typeface="Consolas" pitchFamily="49" charset="0"/>
              </a:rPr>
              <a:t>若：</a:t>
            </a:r>
            <a:r>
              <a:rPr lang="en-US" altLang="zh-CN" sz="2100" dirty="0" err="1">
                <a:solidFill>
                  <a:srgbClr val="0000FF"/>
                </a:solidFill>
                <a:latin typeface="Consolas" pitchFamily="49" charset="0"/>
                <a:ea typeface="仿宋" pitchFamily="49" charset="-122"/>
                <a:cs typeface="Consolas" pitchFamily="49" charset="0"/>
              </a:rPr>
              <a:t>n%b</a:t>
            </a:r>
            <a:r>
              <a:rPr lang="en-US" altLang="zh-CN" sz="2100" dirty="0">
                <a:solidFill>
                  <a:srgbClr val="0000FF"/>
                </a:solidFill>
                <a:latin typeface="Consolas" pitchFamily="49" charset="0"/>
                <a:ea typeface="仿宋" pitchFamily="49" charset="-122"/>
                <a:cs typeface="Consolas" pitchFamily="49" charset="0"/>
              </a:rPr>
              <a:t>!=0</a:t>
            </a:r>
            <a:r>
              <a:rPr lang="zh-CN" altLang="en-US" sz="2100" dirty="0">
                <a:solidFill>
                  <a:srgbClr val="0000FF"/>
                </a:solidFill>
                <a:latin typeface="Consolas" pitchFamily="49" charset="0"/>
                <a:ea typeface="仿宋" pitchFamily="49" charset="-122"/>
                <a:cs typeface="Consolas" pitchFamily="49" charset="0"/>
              </a:rPr>
              <a:t>，则</a:t>
            </a:r>
            <a:r>
              <a:rPr lang="en-US" altLang="zh-CN" sz="2100" dirty="0">
                <a:solidFill>
                  <a:srgbClr val="0000FF"/>
                </a:solidFill>
                <a:latin typeface="Consolas" pitchFamily="49" charset="0"/>
                <a:ea typeface="仿宋" pitchFamily="49" charset="-122"/>
                <a:cs typeface="Consolas" pitchFamily="49" charset="0"/>
              </a:rPr>
              <a:t>s=</a:t>
            </a: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b</a:t>
            </a:r>
            <a:r>
              <a:rPr lang="en-US" altLang="zh-CN" sz="2100" dirty="0">
                <a:solidFill>
                  <a:srgbClr val="0000FF"/>
                </a:solidFill>
                <a:latin typeface="Consolas" pitchFamily="49" charset="0"/>
                <a:ea typeface="仿宋" pitchFamily="49" charset="-122"/>
                <a:cs typeface="Consolas" pitchFamily="49" charset="0"/>
                <a:sym typeface="Symbol"/>
              </a:rPr>
              <a:t>= </a:t>
            </a:r>
            <a:r>
              <a:rPr lang="en-US" altLang="zh-CN" sz="2100" dirty="0">
                <a:solidFill>
                  <a:srgbClr val="0000FF"/>
                </a:solidFill>
                <a:latin typeface="Consolas" pitchFamily="49" charset="0"/>
                <a:ea typeface="仿宋" pitchFamily="49" charset="-122"/>
                <a:cs typeface="Consolas" pitchFamily="49" charset="0"/>
                <a:sym typeface="Symbol" panose="05050102010706020507" pitchFamily="18" charset="2"/>
              </a:rPr>
              <a:t></a:t>
            </a: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a:solidFill>
                  <a:srgbClr val="0000FF"/>
                </a:solidFill>
                <a:latin typeface="Consolas" pitchFamily="49" charset="0"/>
                <a:ea typeface="仿宋" pitchFamily="49" charset="-122"/>
                <a:cs typeface="Consolas" pitchFamily="49" charset="0"/>
              </a:rPr>
              <a:t>n+b-1)</a:t>
            </a:r>
            <a:r>
              <a:rPr lang="en-US"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b</a:t>
            </a:r>
            <a:r>
              <a:rPr lang="en-US" altLang="zh-CN" sz="2100" dirty="0">
                <a:solidFill>
                  <a:srgbClr val="0000FF"/>
                </a:solidFill>
                <a:latin typeface="Consolas" pitchFamily="49" charset="0"/>
                <a:ea typeface="仿宋" pitchFamily="49" charset="-122"/>
                <a:cs typeface="Consolas" pitchFamily="49" charset="0"/>
                <a:sym typeface="Symbol"/>
              </a:rPr>
              <a:t></a:t>
            </a:r>
            <a:endParaRPr lang="zh-CN" altLang="zh-CN" sz="21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179512" y="204328"/>
            <a:ext cx="8529484" cy="1577227"/>
          </a:xfrm>
          <a:prstGeom prst="rect">
            <a:avLst/>
          </a:prstGeom>
          <a:noFill/>
          <a:ln w="9525">
            <a:noFill/>
            <a:miter lim="800000"/>
            <a:headEnd/>
            <a:tailEnd/>
          </a:ln>
          <a:effectLst/>
        </p:spPr>
        <p:txBody>
          <a:bodyPr wrap="square">
            <a:spAutoFit/>
          </a:bodyPr>
          <a:lstStyle/>
          <a:p>
            <a:pPr algn="l">
              <a:lnSpc>
                <a:spcPct val="150000"/>
              </a:lnSpc>
              <a:spcBef>
                <a:spcPct val="50000"/>
              </a:spcBef>
            </a:pPr>
            <a:r>
              <a:rPr kumimoji="1" lang="en-US" altLang="zh-CN" sz="2000" b="0" dirty="0">
                <a:solidFill>
                  <a:srgbClr val="000000"/>
                </a:solidFill>
                <a:latin typeface="Consolas" pitchFamily="49" charset="0"/>
                <a:ea typeface="仿宋" pitchFamily="49"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例如，设有一个线性表，其中包含</a:t>
            </a:r>
            <a:r>
              <a:rPr kumimoji="1" lang="en-US" altLang="zh-CN" sz="2000" dirty="0">
                <a:solidFill>
                  <a:srgbClr val="0000FF"/>
                </a:solidFill>
                <a:latin typeface="Consolas" pitchFamily="49" charset="0"/>
                <a:ea typeface="仿宋" pitchFamily="49" charset="-122"/>
                <a:cs typeface="Consolas" pitchFamily="49" charset="0"/>
              </a:rPr>
              <a:t>25</a:t>
            </a:r>
            <a:r>
              <a:rPr kumimoji="1" lang="zh-CN" altLang="en-US" sz="2000" dirty="0">
                <a:solidFill>
                  <a:srgbClr val="0000FF"/>
                </a:solidFill>
                <a:latin typeface="Consolas" pitchFamily="49" charset="0"/>
                <a:ea typeface="仿宋" pitchFamily="49" charset="-122"/>
                <a:cs typeface="Consolas" pitchFamily="49" charset="0"/>
              </a:rPr>
              <a:t>个元素，其关键字序列为：</a:t>
            </a:r>
          </a:p>
          <a:p>
            <a:pPr algn="l">
              <a:lnSpc>
                <a:spcPct val="150000"/>
              </a:lnSpc>
              <a:spcBef>
                <a:spcPct val="50000"/>
              </a:spcBef>
            </a:pPr>
            <a:r>
              <a:rPr kumimoji="1" lang="zh-CN" altLang="en-US" sz="2000" dirty="0">
                <a:latin typeface="Consolas" pitchFamily="49" charset="0"/>
                <a:ea typeface="仿宋" pitchFamily="49" charset="-122"/>
                <a:cs typeface="Consolas" pitchFamily="49" charset="0"/>
              </a:rPr>
              <a:t>　　</a:t>
            </a:r>
            <a:r>
              <a:rPr kumimoji="1" lang="en-US" altLang="zh-CN" sz="2000" dirty="0">
                <a:solidFill>
                  <a:srgbClr val="FF0000"/>
                </a:solidFill>
                <a:latin typeface="Consolas" pitchFamily="49" charset="0"/>
                <a:ea typeface="仿宋" pitchFamily="49" charset="-122"/>
                <a:cs typeface="Consolas" pitchFamily="49" charset="0"/>
              </a:rPr>
              <a:t>8</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14</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6</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9</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10</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22</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34</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18</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19</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31</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40</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38</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54</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66</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 46</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71</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78</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68</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80</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85</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 100</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 94</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88</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96</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87</a:t>
            </a:r>
            <a:r>
              <a:rPr kumimoji="1" lang="zh-CN" altLang="en-US" sz="2000" dirty="0">
                <a:latin typeface="Consolas" pitchFamily="49" charset="0"/>
                <a:ea typeface="仿宋" pitchFamily="49" charset="-122"/>
                <a:cs typeface="Consolas" pitchFamily="49" charset="0"/>
              </a:rPr>
              <a:t>　　</a:t>
            </a:r>
          </a:p>
        </p:txBody>
      </p:sp>
      <p:sp>
        <p:nvSpPr>
          <p:cNvPr id="12" name="TextBox 11"/>
          <p:cNvSpPr txBox="1"/>
          <p:nvPr/>
        </p:nvSpPr>
        <p:spPr>
          <a:xfrm>
            <a:off x="411628" y="1819488"/>
            <a:ext cx="6606232" cy="500009"/>
          </a:xfrm>
          <a:prstGeom prst="rect">
            <a:avLst/>
          </a:prstGeom>
          <a:noFill/>
        </p:spPr>
        <p:txBody>
          <a:bodyPr wrap="square" rtlCol="0">
            <a:spAutoFit/>
          </a:bodyPr>
          <a:lstStyle/>
          <a:p>
            <a:pPr algn="l">
              <a:lnSpc>
                <a:spcPct val="150000"/>
              </a:lnSpc>
            </a:pPr>
            <a:r>
              <a:rPr kumimoji="1" lang="zh-CN" altLang="en-US" sz="2000" dirty="0">
                <a:solidFill>
                  <a:srgbClr val="0000FF"/>
                </a:solidFill>
                <a:latin typeface="Consolas" pitchFamily="49" charset="0"/>
                <a:ea typeface="仿宋" pitchFamily="49" charset="-122"/>
                <a:cs typeface="Consolas" pitchFamily="49" charset="0"/>
              </a:rPr>
              <a:t>分块：将</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=25</a:t>
            </a:r>
            <a:r>
              <a:rPr kumimoji="1" lang="zh-CN" altLang="en-US" sz="2000" dirty="0">
                <a:solidFill>
                  <a:srgbClr val="0000FF"/>
                </a:solidFill>
                <a:latin typeface="Consolas" pitchFamily="49" charset="0"/>
                <a:ea typeface="仿宋" pitchFamily="49" charset="-122"/>
                <a:cs typeface="Consolas" pitchFamily="49" charset="0"/>
              </a:rPr>
              <a:t>个记录分为</a:t>
            </a:r>
            <a:r>
              <a:rPr kumimoji="1" lang="en-US" altLang="zh-CN" sz="2000" i="1" dirty="0">
                <a:solidFill>
                  <a:srgbClr val="0000FF"/>
                </a:solidFill>
                <a:latin typeface="Consolas" pitchFamily="49" charset="0"/>
                <a:ea typeface="仿宋" pitchFamily="49" charset="-122"/>
                <a:cs typeface="Consolas" pitchFamily="49" charset="0"/>
              </a:rPr>
              <a:t>b</a:t>
            </a:r>
            <a:r>
              <a:rPr kumimoji="1" lang="en-US" altLang="zh-CN" sz="2000" dirty="0">
                <a:solidFill>
                  <a:srgbClr val="0000FF"/>
                </a:solidFill>
                <a:latin typeface="Consolas" pitchFamily="49" charset="0"/>
                <a:ea typeface="仿宋" pitchFamily="49" charset="-122"/>
                <a:cs typeface="Consolas" pitchFamily="49" charset="0"/>
              </a:rPr>
              <a:t>=5</a:t>
            </a:r>
            <a:r>
              <a:rPr kumimoji="1" lang="zh-CN" altLang="en-US" sz="2000" dirty="0">
                <a:solidFill>
                  <a:srgbClr val="0000FF"/>
                </a:solidFill>
                <a:latin typeface="Consolas" pitchFamily="49" charset="0"/>
                <a:ea typeface="仿宋" pitchFamily="49" charset="-122"/>
                <a:cs typeface="Consolas" pitchFamily="49" charset="0"/>
              </a:rPr>
              <a:t>块，每块中有</a:t>
            </a:r>
            <a:r>
              <a:rPr kumimoji="1" lang="en-US" altLang="zh-CN" sz="2000" i="1" dirty="0">
                <a:solidFill>
                  <a:srgbClr val="0000FF"/>
                </a:solidFill>
                <a:latin typeface="Consolas" pitchFamily="49" charset="0"/>
                <a:ea typeface="仿宋" pitchFamily="49" charset="-122"/>
                <a:cs typeface="Consolas" pitchFamily="49" charset="0"/>
              </a:rPr>
              <a:t>s</a:t>
            </a:r>
            <a:r>
              <a:rPr kumimoji="1" lang="en-US" altLang="zh-CN" sz="2000" dirty="0">
                <a:solidFill>
                  <a:srgbClr val="0000FF"/>
                </a:solidFill>
                <a:latin typeface="Consolas" pitchFamily="49" charset="0"/>
                <a:ea typeface="仿宋" pitchFamily="49" charset="-122"/>
                <a:cs typeface="Consolas" pitchFamily="49" charset="0"/>
              </a:rPr>
              <a:t>=5</a:t>
            </a:r>
            <a:r>
              <a:rPr kumimoji="1" lang="zh-CN" altLang="en-US" sz="2000" dirty="0">
                <a:solidFill>
                  <a:srgbClr val="0000FF"/>
                </a:solidFill>
                <a:latin typeface="Consolas" pitchFamily="49" charset="0"/>
                <a:ea typeface="仿宋" pitchFamily="49" charset="-122"/>
                <a:cs typeface="Consolas" pitchFamily="49" charset="0"/>
              </a:rPr>
              <a:t>个元素。</a:t>
            </a:r>
            <a:endParaRPr kumimoji="1" lang="en-US" altLang="zh-CN" sz="2000" dirty="0">
              <a:solidFill>
                <a:srgbClr val="0000FF"/>
              </a:solidFill>
              <a:latin typeface="Consolas" pitchFamily="49" charset="0"/>
              <a:ea typeface="仿宋" pitchFamily="49" charset="-122"/>
              <a:cs typeface="Consolas" pitchFamily="49" charset="0"/>
            </a:endParaRPr>
          </a:p>
        </p:txBody>
      </p:sp>
      <p:sp>
        <p:nvSpPr>
          <p:cNvPr id="188417" name="Freeform 1"/>
          <p:cNvSpPr>
            <a:spLocks/>
          </p:cNvSpPr>
          <p:nvPr/>
        </p:nvSpPr>
        <p:spPr bwMode="auto">
          <a:xfrm>
            <a:off x="2294930" y="2950132"/>
            <a:ext cx="4751388" cy="1714512"/>
          </a:xfrm>
          <a:custGeom>
            <a:avLst/>
            <a:gdLst/>
            <a:ahLst/>
            <a:cxnLst>
              <a:cxn ang="0">
                <a:pos x="0" y="1134"/>
              </a:cxn>
              <a:cxn ang="0">
                <a:pos x="227" y="998"/>
              </a:cxn>
              <a:cxn ang="0">
                <a:pos x="363" y="1089"/>
              </a:cxn>
              <a:cxn ang="0">
                <a:pos x="589" y="1089"/>
              </a:cxn>
              <a:cxn ang="0">
                <a:pos x="635" y="907"/>
              </a:cxn>
              <a:cxn ang="0">
                <a:pos x="725" y="817"/>
              </a:cxn>
              <a:cxn ang="0">
                <a:pos x="816" y="862"/>
              </a:cxn>
              <a:cxn ang="0">
                <a:pos x="1134" y="862"/>
              </a:cxn>
              <a:cxn ang="0">
                <a:pos x="1179" y="771"/>
              </a:cxn>
              <a:cxn ang="0">
                <a:pos x="1315" y="590"/>
              </a:cxn>
              <a:cxn ang="0">
                <a:pos x="1451" y="635"/>
              </a:cxn>
              <a:cxn ang="0">
                <a:pos x="1542" y="680"/>
              </a:cxn>
              <a:cxn ang="0">
                <a:pos x="1723" y="635"/>
              </a:cxn>
              <a:cxn ang="0">
                <a:pos x="1769" y="590"/>
              </a:cxn>
              <a:cxn ang="0">
                <a:pos x="1859" y="454"/>
              </a:cxn>
              <a:cxn ang="0">
                <a:pos x="2041" y="408"/>
              </a:cxn>
              <a:cxn ang="0">
                <a:pos x="2132" y="454"/>
              </a:cxn>
              <a:cxn ang="0">
                <a:pos x="2268" y="499"/>
              </a:cxn>
              <a:cxn ang="0">
                <a:pos x="2358" y="499"/>
              </a:cxn>
              <a:cxn ang="0">
                <a:pos x="2449" y="363"/>
              </a:cxn>
              <a:cxn ang="0">
                <a:pos x="2540" y="91"/>
              </a:cxn>
              <a:cxn ang="0">
                <a:pos x="2676" y="91"/>
              </a:cxn>
              <a:cxn ang="0">
                <a:pos x="2767" y="182"/>
              </a:cxn>
              <a:cxn ang="0">
                <a:pos x="2857" y="182"/>
              </a:cxn>
              <a:cxn ang="0">
                <a:pos x="2903" y="45"/>
              </a:cxn>
              <a:cxn ang="0">
                <a:pos x="2993" y="0"/>
              </a:cxn>
            </a:cxnLst>
            <a:rect l="0" t="0" r="r" b="b"/>
            <a:pathLst>
              <a:path w="2993" h="1134">
                <a:moveTo>
                  <a:pt x="0" y="1134"/>
                </a:moveTo>
                <a:cubicBezTo>
                  <a:pt x="83" y="1070"/>
                  <a:pt x="166" y="1006"/>
                  <a:pt x="227" y="998"/>
                </a:cubicBezTo>
                <a:cubicBezTo>
                  <a:pt x="288" y="990"/>
                  <a:pt x="303" y="1074"/>
                  <a:pt x="363" y="1089"/>
                </a:cubicBezTo>
                <a:cubicBezTo>
                  <a:pt x="423" y="1104"/>
                  <a:pt x="544" y="1119"/>
                  <a:pt x="589" y="1089"/>
                </a:cubicBezTo>
                <a:cubicBezTo>
                  <a:pt x="634" y="1059"/>
                  <a:pt x="612" y="952"/>
                  <a:pt x="635" y="907"/>
                </a:cubicBezTo>
                <a:cubicBezTo>
                  <a:pt x="658" y="862"/>
                  <a:pt x="695" y="824"/>
                  <a:pt x="725" y="817"/>
                </a:cubicBezTo>
                <a:cubicBezTo>
                  <a:pt x="755" y="810"/>
                  <a:pt x="748" y="855"/>
                  <a:pt x="816" y="862"/>
                </a:cubicBezTo>
                <a:cubicBezTo>
                  <a:pt x="884" y="869"/>
                  <a:pt x="1074" y="877"/>
                  <a:pt x="1134" y="862"/>
                </a:cubicBezTo>
                <a:cubicBezTo>
                  <a:pt x="1194" y="847"/>
                  <a:pt x="1149" y="816"/>
                  <a:pt x="1179" y="771"/>
                </a:cubicBezTo>
                <a:cubicBezTo>
                  <a:pt x="1209" y="726"/>
                  <a:pt x="1270" y="613"/>
                  <a:pt x="1315" y="590"/>
                </a:cubicBezTo>
                <a:cubicBezTo>
                  <a:pt x="1360" y="567"/>
                  <a:pt x="1413" y="620"/>
                  <a:pt x="1451" y="635"/>
                </a:cubicBezTo>
                <a:cubicBezTo>
                  <a:pt x="1489" y="650"/>
                  <a:pt x="1497" y="680"/>
                  <a:pt x="1542" y="680"/>
                </a:cubicBezTo>
                <a:cubicBezTo>
                  <a:pt x="1587" y="680"/>
                  <a:pt x="1685" y="650"/>
                  <a:pt x="1723" y="635"/>
                </a:cubicBezTo>
                <a:cubicBezTo>
                  <a:pt x="1761" y="620"/>
                  <a:pt x="1746" y="620"/>
                  <a:pt x="1769" y="590"/>
                </a:cubicBezTo>
                <a:cubicBezTo>
                  <a:pt x="1792" y="560"/>
                  <a:pt x="1814" y="484"/>
                  <a:pt x="1859" y="454"/>
                </a:cubicBezTo>
                <a:cubicBezTo>
                  <a:pt x="1904" y="424"/>
                  <a:pt x="1996" y="408"/>
                  <a:pt x="2041" y="408"/>
                </a:cubicBezTo>
                <a:cubicBezTo>
                  <a:pt x="2086" y="408"/>
                  <a:pt x="2094" y="439"/>
                  <a:pt x="2132" y="454"/>
                </a:cubicBezTo>
                <a:cubicBezTo>
                  <a:pt x="2170" y="469"/>
                  <a:pt x="2230" y="492"/>
                  <a:pt x="2268" y="499"/>
                </a:cubicBezTo>
                <a:cubicBezTo>
                  <a:pt x="2306" y="506"/>
                  <a:pt x="2328" y="522"/>
                  <a:pt x="2358" y="499"/>
                </a:cubicBezTo>
                <a:cubicBezTo>
                  <a:pt x="2388" y="476"/>
                  <a:pt x="2419" y="431"/>
                  <a:pt x="2449" y="363"/>
                </a:cubicBezTo>
                <a:cubicBezTo>
                  <a:pt x="2479" y="295"/>
                  <a:pt x="2502" y="136"/>
                  <a:pt x="2540" y="91"/>
                </a:cubicBezTo>
                <a:cubicBezTo>
                  <a:pt x="2578" y="46"/>
                  <a:pt x="2638" y="76"/>
                  <a:pt x="2676" y="91"/>
                </a:cubicBezTo>
                <a:cubicBezTo>
                  <a:pt x="2714" y="106"/>
                  <a:pt x="2737" y="167"/>
                  <a:pt x="2767" y="182"/>
                </a:cubicBezTo>
                <a:cubicBezTo>
                  <a:pt x="2797" y="197"/>
                  <a:pt x="2834" y="205"/>
                  <a:pt x="2857" y="182"/>
                </a:cubicBezTo>
                <a:cubicBezTo>
                  <a:pt x="2880" y="159"/>
                  <a:pt x="2880" y="75"/>
                  <a:pt x="2903" y="45"/>
                </a:cubicBezTo>
                <a:cubicBezTo>
                  <a:pt x="2926" y="15"/>
                  <a:pt x="2959" y="7"/>
                  <a:pt x="2993" y="0"/>
                </a:cubicBezTo>
              </a:path>
            </a:pathLst>
          </a:custGeom>
          <a:noFill/>
          <a:ln w="38100" cap="flat" cmpd="sng">
            <a:solidFill>
              <a:srgbClr val="0000FF"/>
            </a:solidFill>
            <a:prstDash val="solid"/>
            <a:round/>
            <a:headEnd type="none" w="med" len="med"/>
            <a:tailEnd type="none" w="lg" len="lg"/>
          </a:ln>
          <a:effectLst/>
        </p:spPr>
        <p:txBody>
          <a:bodyPr wrap="square" anchor="ctr">
            <a:noAutofit/>
          </a:bodyPr>
          <a:lstStyle/>
          <a:p>
            <a:endParaRPr lang="zh-CN" altLang="en-US">
              <a:latin typeface="Consolas" pitchFamily="49" charset="0"/>
              <a:cs typeface="Consolas" pitchFamily="49" charset="0"/>
            </a:endParaRPr>
          </a:p>
        </p:txBody>
      </p:sp>
      <p:sp>
        <p:nvSpPr>
          <p:cNvPr id="188423" name="Line 7"/>
          <p:cNvSpPr>
            <a:spLocks noChangeShapeType="1"/>
          </p:cNvSpPr>
          <p:nvPr/>
        </p:nvSpPr>
        <p:spPr bwMode="auto">
          <a:xfrm flipV="1">
            <a:off x="2500298" y="3500439"/>
            <a:ext cx="5000660" cy="1857387"/>
          </a:xfrm>
          <a:prstGeom prst="line">
            <a:avLst/>
          </a:prstGeom>
          <a:noFill/>
          <a:ln w="28575">
            <a:solidFill>
              <a:srgbClr val="FF0000"/>
            </a:solidFill>
            <a:round/>
            <a:headEnd/>
            <a:tailEnd type="stealth" w="lg" len="lg"/>
          </a:ln>
          <a:effectLst/>
        </p:spPr>
        <p:txBody>
          <a:bodyPr wrap="square" anchor="ctr">
            <a:spAutoFit/>
          </a:bodyPr>
          <a:lstStyle/>
          <a:p>
            <a:endParaRPr lang="zh-CN" altLang="en-US">
              <a:latin typeface="Consolas" pitchFamily="49" charset="0"/>
              <a:cs typeface="Consolas" pitchFamily="49" charset="0"/>
            </a:endParaRPr>
          </a:p>
        </p:txBody>
      </p:sp>
      <p:sp>
        <p:nvSpPr>
          <p:cNvPr id="14" name="TextBox 13"/>
          <p:cNvSpPr txBox="1"/>
          <p:nvPr/>
        </p:nvSpPr>
        <p:spPr>
          <a:xfrm>
            <a:off x="785786" y="2928934"/>
            <a:ext cx="1428760" cy="369332"/>
          </a:xfrm>
          <a:prstGeom prst="rect">
            <a:avLst/>
          </a:prstGeom>
          <a:noFill/>
        </p:spPr>
        <p:txBody>
          <a:bodyPr wrap="square" rtlCol="0">
            <a:spAutoFit/>
          </a:bodyPr>
          <a:lstStyle/>
          <a:p>
            <a:pPr algn="l">
              <a:lnSpc>
                <a:spcPct val="100000"/>
              </a:lnSpc>
            </a:pPr>
            <a:r>
              <a:rPr lang="zh-CN" altLang="en-US" sz="1800">
                <a:solidFill>
                  <a:srgbClr val="0000FF"/>
                </a:solidFill>
                <a:latin typeface="微软雅黑" pitchFamily="34" charset="-122"/>
                <a:ea typeface="微软雅黑" pitchFamily="34" charset="-122"/>
                <a:cs typeface="Consolas" pitchFamily="49" charset="0"/>
              </a:rPr>
              <a:t>数据特性：</a:t>
            </a:r>
          </a:p>
        </p:txBody>
      </p:sp>
      <p:grpSp>
        <p:nvGrpSpPr>
          <p:cNvPr id="26" name="组合 25"/>
          <p:cNvGrpSpPr/>
          <p:nvPr/>
        </p:nvGrpSpPr>
        <p:grpSpPr>
          <a:xfrm>
            <a:off x="2263778" y="3144836"/>
            <a:ext cx="5087938" cy="1584325"/>
            <a:chOff x="2263778" y="3144836"/>
            <a:chExt cx="5087938" cy="1584325"/>
          </a:xfrm>
        </p:grpSpPr>
        <p:sp>
          <p:nvSpPr>
            <p:cNvPr id="188418" name="Line 2"/>
            <p:cNvSpPr>
              <a:spLocks noChangeShapeType="1"/>
            </p:cNvSpPr>
            <p:nvPr/>
          </p:nvSpPr>
          <p:spPr bwMode="auto">
            <a:xfrm>
              <a:off x="2263778" y="4729161"/>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19" name="Line 3"/>
            <p:cNvSpPr>
              <a:spLocks noChangeShapeType="1"/>
            </p:cNvSpPr>
            <p:nvPr/>
          </p:nvSpPr>
          <p:spPr bwMode="auto">
            <a:xfrm>
              <a:off x="3344866" y="4370386"/>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0" name="Line 4"/>
            <p:cNvSpPr>
              <a:spLocks noChangeShapeType="1"/>
            </p:cNvSpPr>
            <p:nvPr/>
          </p:nvSpPr>
          <p:spPr bwMode="auto">
            <a:xfrm>
              <a:off x="4352928" y="4010023"/>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1" name="Line 5"/>
            <p:cNvSpPr>
              <a:spLocks noChangeShapeType="1"/>
            </p:cNvSpPr>
            <p:nvPr/>
          </p:nvSpPr>
          <p:spPr bwMode="auto">
            <a:xfrm>
              <a:off x="5360991" y="3721098"/>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2" name="Line 6"/>
            <p:cNvSpPr>
              <a:spLocks noChangeShapeType="1"/>
            </p:cNvSpPr>
            <p:nvPr/>
          </p:nvSpPr>
          <p:spPr bwMode="auto">
            <a:xfrm>
              <a:off x="6343653" y="3144836"/>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grpSp>
      <p:grpSp>
        <p:nvGrpSpPr>
          <p:cNvPr id="28" name="组合 27"/>
          <p:cNvGrpSpPr/>
          <p:nvPr/>
        </p:nvGrpSpPr>
        <p:grpSpPr>
          <a:xfrm>
            <a:off x="2643174" y="3214686"/>
            <a:ext cx="4429156" cy="2441034"/>
            <a:chOff x="2643174" y="3214686"/>
            <a:chExt cx="4429156" cy="2441034"/>
          </a:xfrm>
        </p:grpSpPr>
        <p:sp>
          <p:nvSpPr>
            <p:cNvPr id="16" name="TextBox 15"/>
            <p:cNvSpPr txBox="1"/>
            <p:nvPr/>
          </p:nvSpPr>
          <p:spPr>
            <a:xfrm>
              <a:off x="3214678" y="5286388"/>
              <a:ext cx="3714776"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itchFamily="49" charset="0"/>
                  <a:ea typeface="仿宋" pitchFamily="49" charset="-122"/>
                  <a:cs typeface="Consolas" pitchFamily="49" charset="0"/>
                </a:rPr>
                <a:t>每组建立一个</a:t>
              </a:r>
              <a:r>
                <a:rPr kumimoji="1" lang="zh-CN" altLang="en-US" sz="1800">
                  <a:solidFill>
                    <a:srgbClr val="0000FF"/>
                  </a:solidFill>
                  <a:latin typeface="Consolas" pitchFamily="49" charset="0"/>
                  <a:ea typeface="仿宋" pitchFamily="49" charset="-122"/>
                  <a:cs typeface="Consolas" pitchFamily="49" charset="0"/>
                </a:rPr>
                <a:t>索引项  </a:t>
              </a:r>
              <a:r>
                <a:rPr kumimoji="1" lang="zh-CN" altLang="en-US" sz="1800">
                  <a:solidFill>
                    <a:srgbClr val="0000FF"/>
                  </a:solidFill>
                  <a:latin typeface="Consolas" pitchFamily="49" charset="0"/>
                  <a:ea typeface="仿宋" pitchFamily="49" charset="-122"/>
                  <a:cs typeface="Consolas" pitchFamily="49" charset="0"/>
                  <a:sym typeface="Wingdings"/>
                </a:rPr>
                <a:t> </a:t>
              </a:r>
              <a:r>
                <a:rPr kumimoji="1" lang="zh-CN" altLang="en-US" sz="1800">
                  <a:solidFill>
                    <a:srgbClr val="FF0000"/>
                  </a:solidFill>
                  <a:latin typeface="Consolas" pitchFamily="49" charset="0"/>
                  <a:ea typeface="仿宋" pitchFamily="49" charset="-122"/>
                  <a:cs typeface="Consolas" pitchFamily="49" charset="0"/>
                </a:rPr>
                <a:t>索引表</a:t>
              </a:r>
              <a:endParaRPr lang="zh-CN" altLang="en-US" sz="1800">
                <a:solidFill>
                  <a:srgbClr val="FF0000"/>
                </a:solidFill>
                <a:latin typeface="Consolas" pitchFamily="49" charset="0"/>
                <a:ea typeface="仿宋" pitchFamily="49" charset="-122"/>
                <a:cs typeface="Consolas" pitchFamily="49" charset="0"/>
              </a:endParaRPr>
            </a:p>
          </p:txBody>
        </p:sp>
        <p:cxnSp>
          <p:nvCxnSpPr>
            <p:cNvPr id="19" name="直接箭头连接符 18"/>
            <p:cNvCxnSpPr/>
            <p:nvPr/>
          </p:nvCxnSpPr>
          <p:spPr>
            <a:xfrm rot="10800000">
              <a:off x="2643174" y="4786322"/>
              <a:ext cx="1071570" cy="57150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1" name="直接箭头连接符 20"/>
            <p:cNvCxnSpPr/>
            <p:nvPr/>
          </p:nvCxnSpPr>
          <p:spPr>
            <a:xfrm rot="16200000" flipV="1">
              <a:off x="3679025" y="4607727"/>
              <a:ext cx="928694" cy="42862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3" name="直接箭头连接符 22"/>
            <p:cNvCxnSpPr/>
            <p:nvPr/>
          </p:nvCxnSpPr>
          <p:spPr>
            <a:xfrm rot="16200000" flipV="1">
              <a:off x="4393405" y="4464851"/>
              <a:ext cx="1143008"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5" name="直接箭头连接符 24"/>
            <p:cNvCxnSpPr/>
            <p:nvPr/>
          </p:nvCxnSpPr>
          <p:spPr>
            <a:xfrm rot="5400000" flipH="1" flipV="1">
              <a:off x="5143504" y="4357694"/>
              <a:ext cx="1357322"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7" name="直接箭头连接符 26"/>
            <p:cNvCxnSpPr/>
            <p:nvPr/>
          </p:nvCxnSpPr>
          <p:spPr>
            <a:xfrm rot="5400000" flipH="1" flipV="1">
              <a:off x="5750727" y="3821909"/>
              <a:ext cx="1928826" cy="714380"/>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88423"/>
                                        </p:tgtEl>
                                        <p:attrNameLst>
                                          <p:attrName>style.visibility</p:attrName>
                                        </p:attrNameLst>
                                      </p:cBhvr>
                                      <p:to>
                                        <p:strVal val="visible"/>
                                      </p:to>
                                    </p:set>
                                    <p:animEffect transition="in" filter="strips(upRight)">
                                      <p:cBhvr>
                                        <p:cTn id="21" dur="500"/>
                                        <p:tgtEl>
                                          <p:spTgt spid="1884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8417" grpId="0" animBg="1"/>
      <p:bldP spid="188423" grpId="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extLst>
              <p:ext uri="{D42A27DB-BD31-4B8C-83A1-F6EECF244321}">
                <p14:modId xmlns:p14="http://schemas.microsoft.com/office/powerpoint/2010/main" val="822399290"/>
              </p:ext>
            </p:extLst>
          </p:nvPr>
        </p:nvGraphicFramePr>
        <p:xfrm>
          <a:off x="0" y="3420936"/>
          <a:ext cx="9143995" cy="599604"/>
        </p:xfrm>
        <a:graphic>
          <a:graphicData uri="http://schemas.openxmlformats.org/drawingml/2006/table">
            <a:tbl>
              <a:tblPr/>
              <a:tblGrid>
                <a:gridCol w="32352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360040">
                  <a:extLst>
                    <a:ext uri="{9D8B030D-6E8A-4147-A177-3AD203B41FA5}">
                      <a16:colId xmlns:a16="http://schemas.microsoft.com/office/drawing/2014/main" val="20010"/>
                    </a:ext>
                  </a:extLst>
                </a:gridCol>
                <a:gridCol w="360040">
                  <a:extLst>
                    <a:ext uri="{9D8B030D-6E8A-4147-A177-3AD203B41FA5}">
                      <a16:colId xmlns:a16="http://schemas.microsoft.com/office/drawing/2014/main" val="20011"/>
                    </a:ext>
                  </a:extLst>
                </a:gridCol>
                <a:gridCol w="360040">
                  <a:extLst>
                    <a:ext uri="{9D8B030D-6E8A-4147-A177-3AD203B41FA5}">
                      <a16:colId xmlns:a16="http://schemas.microsoft.com/office/drawing/2014/main" val="20012"/>
                    </a:ext>
                  </a:extLst>
                </a:gridCol>
                <a:gridCol w="360040">
                  <a:extLst>
                    <a:ext uri="{9D8B030D-6E8A-4147-A177-3AD203B41FA5}">
                      <a16:colId xmlns:a16="http://schemas.microsoft.com/office/drawing/2014/main" val="20013"/>
                    </a:ext>
                  </a:extLst>
                </a:gridCol>
                <a:gridCol w="360040">
                  <a:extLst>
                    <a:ext uri="{9D8B030D-6E8A-4147-A177-3AD203B41FA5}">
                      <a16:colId xmlns:a16="http://schemas.microsoft.com/office/drawing/2014/main" val="20014"/>
                    </a:ext>
                  </a:extLst>
                </a:gridCol>
                <a:gridCol w="360040">
                  <a:extLst>
                    <a:ext uri="{9D8B030D-6E8A-4147-A177-3AD203B41FA5}">
                      <a16:colId xmlns:a16="http://schemas.microsoft.com/office/drawing/2014/main" val="20015"/>
                    </a:ext>
                  </a:extLst>
                </a:gridCol>
                <a:gridCol w="360040">
                  <a:extLst>
                    <a:ext uri="{9D8B030D-6E8A-4147-A177-3AD203B41FA5}">
                      <a16:colId xmlns:a16="http://schemas.microsoft.com/office/drawing/2014/main" val="20016"/>
                    </a:ext>
                  </a:extLst>
                </a:gridCol>
                <a:gridCol w="432048">
                  <a:extLst>
                    <a:ext uri="{9D8B030D-6E8A-4147-A177-3AD203B41FA5}">
                      <a16:colId xmlns:a16="http://schemas.microsoft.com/office/drawing/2014/main" val="20017"/>
                    </a:ext>
                  </a:extLst>
                </a:gridCol>
                <a:gridCol w="360040">
                  <a:extLst>
                    <a:ext uri="{9D8B030D-6E8A-4147-A177-3AD203B41FA5}">
                      <a16:colId xmlns:a16="http://schemas.microsoft.com/office/drawing/2014/main" val="20018"/>
                    </a:ext>
                  </a:extLst>
                </a:gridCol>
                <a:gridCol w="360040">
                  <a:extLst>
                    <a:ext uri="{9D8B030D-6E8A-4147-A177-3AD203B41FA5}">
                      <a16:colId xmlns:a16="http://schemas.microsoft.com/office/drawing/2014/main" val="20019"/>
                    </a:ext>
                  </a:extLst>
                </a:gridCol>
                <a:gridCol w="445386">
                  <a:extLst>
                    <a:ext uri="{9D8B030D-6E8A-4147-A177-3AD203B41FA5}">
                      <a16:colId xmlns:a16="http://schemas.microsoft.com/office/drawing/2014/main" val="20020"/>
                    </a:ext>
                  </a:extLst>
                </a:gridCol>
                <a:gridCol w="365166">
                  <a:extLst>
                    <a:ext uri="{9D8B030D-6E8A-4147-A177-3AD203B41FA5}">
                      <a16:colId xmlns:a16="http://schemas.microsoft.com/office/drawing/2014/main" val="20021"/>
                    </a:ext>
                  </a:extLst>
                </a:gridCol>
                <a:gridCol w="366817">
                  <a:extLst>
                    <a:ext uri="{9D8B030D-6E8A-4147-A177-3AD203B41FA5}">
                      <a16:colId xmlns:a16="http://schemas.microsoft.com/office/drawing/2014/main" val="20022"/>
                    </a:ext>
                  </a:extLst>
                </a:gridCol>
                <a:gridCol w="363513">
                  <a:extLst>
                    <a:ext uri="{9D8B030D-6E8A-4147-A177-3AD203B41FA5}">
                      <a16:colId xmlns:a16="http://schemas.microsoft.com/office/drawing/2014/main" val="20023"/>
                    </a:ext>
                  </a:extLst>
                </a:gridCol>
                <a:gridCol w="366817">
                  <a:extLst>
                    <a:ext uri="{9D8B030D-6E8A-4147-A177-3AD203B41FA5}">
                      <a16:colId xmlns:a16="http://schemas.microsoft.com/office/drawing/2014/main" val="20024"/>
                    </a:ext>
                  </a:extLst>
                </a:gridCol>
              </a:tblGrid>
              <a:tr h="325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95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7785" name="Group 393"/>
          <p:cNvGraphicFramePr>
            <a:graphicFrameLocks noGrp="1"/>
          </p:cNvGraphicFramePr>
          <p:nvPr>
            <p:extLst>
              <p:ext uri="{D42A27DB-BD31-4B8C-83A1-F6EECF244321}">
                <p14:modId xmlns:p14="http://schemas.microsoft.com/office/powerpoint/2010/main" val="4220314419"/>
              </p:ext>
            </p:extLst>
          </p:nvPr>
        </p:nvGraphicFramePr>
        <p:xfrm>
          <a:off x="2772221" y="1320674"/>
          <a:ext cx="2903537" cy="775018"/>
        </p:xfrm>
        <a:graphic>
          <a:graphicData uri="http://schemas.openxmlformats.org/drawingml/2006/table">
            <a:tbl>
              <a:tblPr/>
              <a:tblGrid>
                <a:gridCol w="581025">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7786" name="Text Box 394"/>
          <p:cNvSpPr txBox="1">
            <a:spLocks noChangeArrowheads="1"/>
          </p:cNvSpPr>
          <p:nvPr/>
        </p:nvSpPr>
        <p:spPr bwMode="auto">
          <a:xfrm>
            <a:off x="3707258" y="918600"/>
            <a:ext cx="936625" cy="295466"/>
          </a:xfrm>
          <a:prstGeom prst="rect">
            <a:avLst/>
          </a:prstGeom>
          <a:noFill/>
          <a:ln w="9525">
            <a:noFill/>
            <a:miter lim="800000"/>
            <a:headEnd/>
            <a:tailEnd/>
          </a:ln>
          <a:effectLst/>
        </p:spPr>
        <p:txBody>
          <a:bodyPr lIns="0" tIns="0" rIns="0" bIns="0">
            <a:spAutoFit/>
          </a:bodyPr>
          <a:lstStyle/>
          <a:p>
            <a:pPr algn="l">
              <a:spcBef>
                <a:spcPct val="50000"/>
              </a:spcBef>
            </a:pPr>
            <a:r>
              <a:rPr lang="zh-CN" altLang="en-US" dirty="0">
                <a:solidFill>
                  <a:srgbClr val="00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96408" y="1333374"/>
            <a:ext cx="633425" cy="276999"/>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8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96408" y="1765174"/>
            <a:ext cx="633425" cy="276999"/>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800">
                <a:solidFill>
                  <a:srgbClr val="0000FF"/>
                </a:solidFill>
                <a:latin typeface="Consolas" pitchFamily="49" charset="0"/>
                <a:ea typeface="仿宋" pitchFamily="49" charset="-122"/>
                <a:cs typeface="Consolas" pitchFamily="49" charset="0"/>
              </a:rPr>
              <a:t>link</a:t>
            </a:r>
          </a:p>
        </p:txBody>
      </p:sp>
      <p:sp>
        <p:nvSpPr>
          <p:cNvPr id="187795" name="Text Box 403"/>
          <p:cNvSpPr txBox="1">
            <a:spLocks noChangeArrowheads="1"/>
          </p:cNvSpPr>
          <p:nvPr/>
        </p:nvSpPr>
        <p:spPr bwMode="auto">
          <a:xfrm>
            <a:off x="3250842" y="4085284"/>
            <a:ext cx="2786082" cy="369332"/>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kumimoji="1" lang="zh-CN" altLang="en-US" sz="1800" dirty="0">
                <a:solidFill>
                  <a:srgbClr val="0000FF"/>
                </a:solidFill>
                <a:latin typeface="楷体" pitchFamily="49" charset="-122"/>
                <a:ea typeface="楷体" pitchFamily="49" charset="-122"/>
                <a:cs typeface="Consolas" pitchFamily="49" charset="0"/>
              </a:rPr>
              <a:t>分块查找的索引存储结构</a:t>
            </a:r>
          </a:p>
        </p:txBody>
      </p:sp>
      <p:cxnSp>
        <p:nvCxnSpPr>
          <p:cNvPr id="28" name="直接箭头连接符 27"/>
          <p:cNvCxnSpPr>
            <a:cxnSpLocks/>
          </p:cNvCxnSpPr>
          <p:nvPr/>
        </p:nvCxnSpPr>
        <p:spPr>
          <a:xfrm flipH="1">
            <a:off x="539552" y="2069964"/>
            <a:ext cx="2461257" cy="132706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cxnSpLocks/>
          </p:cNvCxnSpPr>
          <p:nvPr/>
        </p:nvCxnSpPr>
        <p:spPr>
          <a:xfrm flipH="1">
            <a:off x="2339752" y="2069964"/>
            <a:ext cx="1303999" cy="132706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rot="5400000">
            <a:off x="3429437" y="2641468"/>
            <a:ext cx="135732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cxnSpLocks/>
          </p:cNvCxnSpPr>
          <p:nvPr/>
        </p:nvCxnSpPr>
        <p:spPr>
          <a:xfrm>
            <a:off x="4928747" y="2108039"/>
            <a:ext cx="1011405" cy="131924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cxnSpLocks/>
          </p:cNvCxnSpPr>
          <p:nvPr/>
        </p:nvCxnSpPr>
        <p:spPr>
          <a:xfrm>
            <a:off x="5654004" y="2082868"/>
            <a:ext cx="2158356" cy="130598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 Box 394">
            <a:extLst>
              <a:ext uri="{FF2B5EF4-FFF2-40B4-BE49-F238E27FC236}">
                <a16:creationId xmlns:a16="http://schemas.microsoft.com/office/drawing/2014/main" id="{55AB22AE-75FC-45CE-8E3F-228B8AA22519}"/>
              </a:ext>
            </a:extLst>
          </p:cNvPr>
          <p:cNvSpPr txBox="1">
            <a:spLocks noChangeArrowheads="1"/>
          </p:cNvSpPr>
          <p:nvPr/>
        </p:nvSpPr>
        <p:spPr bwMode="auto">
          <a:xfrm>
            <a:off x="716817" y="5754489"/>
            <a:ext cx="7710365" cy="94850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72000" rIns="0" bIns="108000">
            <a:spAutoFit/>
          </a:bodyPr>
          <a:lstStyle/>
          <a:p>
            <a:pPr marL="457200" indent="-4572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查找索引表（有序）：可以顺序查找块，也可以</a:t>
            </a:r>
            <a:r>
              <a:rPr kumimoji="1" lang="zh-CN" altLang="en-US" sz="2000" dirty="0">
                <a:solidFill>
                  <a:srgbClr val="0000FF"/>
                </a:solidFill>
                <a:latin typeface="Consolas" pitchFamily="49" charset="0"/>
                <a:ea typeface="仿宋" pitchFamily="49" charset="-122"/>
                <a:cs typeface="Consolas" pitchFamily="49" charset="0"/>
              </a:rPr>
              <a:t>二分查找块。</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查找数据块（无序）：只能</a:t>
            </a:r>
            <a:r>
              <a:rPr lang="zh-CN" altLang="en-US" sz="2000" dirty="0">
                <a:solidFill>
                  <a:srgbClr val="0000FF"/>
                </a:solidFill>
                <a:latin typeface="Consolas" pitchFamily="49" charset="0"/>
                <a:ea typeface="仿宋" pitchFamily="49" charset="-122"/>
                <a:cs typeface="Consolas" pitchFamily="49" charset="0"/>
              </a:rPr>
              <a:t>顺序查找块中元素。</a:t>
            </a:r>
          </a:p>
        </p:txBody>
      </p:sp>
      <p:sp>
        <p:nvSpPr>
          <p:cNvPr id="17" name="TextBox 4">
            <a:extLst>
              <a:ext uri="{FF2B5EF4-FFF2-40B4-BE49-F238E27FC236}">
                <a16:creationId xmlns:a16="http://schemas.microsoft.com/office/drawing/2014/main" id="{DB714CEB-E527-4D16-BFA5-D78F1CDBDA88}"/>
              </a:ext>
            </a:extLst>
          </p:cNvPr>
          <p:cNvSpPr txBox="1"/>
          <p:nvPr/>
        </p:nvSpPr>
        <p:spPr>
          <a:xfrm>
            <a:off x="715577" y="5244089"/>
            <a:ext cx="1928826" cy="400110"/>
          </a:xfrm>
          <a:prstGeom prst="rect">
            <a:avLst/>
          </a:prstGeom>
          <a:noFill/>
        </p:spPr>
        <p:txBody>
          <a:bodyPr wrap="square" rtlCol="0">
            <a:spAutoFit/>
          </a:bodyPr>
          <a:lstStyle/>
          <a:p>
            <a:pPr algn="l">
              <a:lnSpc>
                <a:spcPct val="100000"/>
              </a:lnSpc>
            </a:pPr>
            <a:r>
              <a:rPr kumimoji="1" lang="zh-CN" altLang="en-US" sz="2000" dirty="0">
                <a:solidFill>
                  <a:srgbClr val="FF0000"/>
                </a:solidFill>
                <a:latin typeface="Consolas" pitchFamily="49" charset="0"/>
                <a:ea typeface="微软雅黑" pitchFamily="34" charset="-122"/>
                <a:cs typeface="Consolas" pitchFamily="49" charset="0"/>
              </a:rPr>
              <a:t>分块查找过程：</a:t>
            </a:r>
            <a:endParaRPr lang="zh-CN" altLang="en-US" sz="2000" dirty="0">
              <a:solidFill>
                <a:srgbClr val="FF0000"/>
              </a:solidFill>
              <a:latin typeface="Consolas" pitchFamily="49" charset="0"/>
              <a:ea typeface="微软雅黑" pitchFamily="34" charset="-122"/>
              <a:cs typeface="Consolas" pitchFamily="49" charset="0"/>
            </a:endParaRPr>
          </a:p>
        </p:txBody>
      </p:sp>
      <p:sp>
        <p:nvSpPr>
          <p:cNvPr id="18" name="文本框 17">
            <a:extLst>
              <a:ext uri="{FF2B5EF4-FFF2-40B4-BE49-F238E27FC236}">
                <a16:creationId xmlns:a16="http://schemas.microsoft.com/office/drawing/2014/main" id="{669CA521-BA8E-4AB0-9002-246A641F42D7}"/>
              </a:ext>
            </a:extLst>
          </p:cNvPr>
          <p:cNvSpPr txBox="1"/>
          <p:nvPr/>
        </p:nvSpPr>
        <p:spPr>
          <a:xfrm>
            <a:off x="-180528" y="68256"/>
            <a:ext cx="9217024" cy="584775"/>
          </a:xfrm>
          <a:prstGeom prst="rect">
            <a:avLst/>
          </a:prstGeom>
          <a:noFill/>
        </p:spPr>
        <p:txBody>
          <a:bodyPr wrap="square">
            <a:spAutoFit/>
          </a:bodyPr>
          <a:lstStyle/>
          <a:p>
            <a:r>
              <a:rPr kumimoji="1" lang="zh-CN" altLang="en-US" sz="2000" dirty="0">
                <a:latin typeface="Consolas" pitchFamily="49" charset="0"/>
                <a:ea typeface="仿宋" pitchFamily="49" charset="-122"/>
                <a:cs typeface="Consolas" pitchFamily="49" charset="0"/>
              </a:rPr>
              <a:t>　　</a:t>
            </a:r>
            <a:r>
              <a:rPr kumimoji="1" lang="en-US" altLang="zh-CN" sz="2000" dirty="0">
                <a:solidFill>
                  <a:srgbClr val="FF0000"/>
                </a:solidFill>
                <a:latin typeface="Consolas" pitchFamily="49" charset="0"/>
                <a:ea typeface="仿宋" pitchFamily="49" charset="-122"/>
                <a:cs typeface="Consolas" pitchFamily="49" charset="0"/>
              </a:rPr>
              <a:t>8</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14</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6</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9</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dirty="0">
                <a:solidFill>
                  <a:srgbClr val="FF0000"/>
                </a:solidFill>
                <a:latin typeface="Consolas" pitchFamily="49" charset="0"/>
                <a:ea typeface="仿宋" pitchFamily="49" charset="-122"/>
                <a:cs typeface="Consolas" pitchFamily="49" charset="0"/>
              </a:rPr>
              <a:t>10</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22</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34</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18</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19</a:t>
            </a:r>
            <a:r>
              <a:rPr kumimoji="1" lang="zh-CN" altLang="en-US" sz="2000" dirty="0">
                <a:solidFill>
                  <a:srgbClr val="4F5E02"/>
                </a:solidFill>
                <a:latin typeface="Consolas" pitchFamily="49" charset="0"/>
                <a:ea typeface="仿宋" pitchFamily="49" charset="-122"/>
                <a:cs typeface="Consolas" pitchFamily="49" charset="0"/>
              </a:rPr>
              <a:t>，</a:t>
            </a:r>
            <a:r>
              <a:rPr kumimoji="1" lang="en-US" altLang="zh-CN" sz="2000" dirty="0">
                <a:solidFill>
                  <a:srgbClr val="4F5E02"/>
                </a:solidFill>
                <a:latin typeface="Consolas" pitchFamily="49" charset="0"/>
                <a:ea typeface="仿宋" pitchFamily="49" charset="-122"/>
                <a:cs typeface="Consolas" pitchFamily="49" charset="0"/>
              </a:rPr>
              <a:t>31</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40</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38</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54</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66</a:t>
            </a:r>
            <a:r>
              <a:rPr kumimoji="1" lang="zh-CN" altLang="en-US" sz="2000" dirty="0">
                <a:solidFill>
                  <a:srgbClr val="FF33CC"/>
                </a:solidFill>
                <a:latin typeface="Consolas" pitchFamily="49" charset="0"/>
                <a:ea typeface="仿宋" pitchFamily="49" charset="-122"/>
                <a:cs typeface="Consolas" pitchFamily="49" charset="0"/>
              </a:rPr>
              <a:t>，</a:t>
            </a:r>
            <a:r>
              <a:rPr kumimoji="1" lang="en-US" altLang="zh-CN" sz="2000" dirty="0">
                <a:solidFill>
                  <a:srgbClr val="FF33CC"/>
                </a:solidFill>
                <a:latin typeface="Consolas" pitchFamily="49" charset="0"/>
                <a:ea typeface="仿宋" pitchFamily="49" charset="-122"/>
                <a:cs typeface="Consolas" pitchFamily="49" charset="0"/>
              </a:rPr>
              <a:t> 46</a:t>
            </a:r>
            <a:r>
              <a:rPr kumimoji="1" lang="zh-CN" altLang="en-US" sz="2000" dirty="0">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71</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78</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68</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80</a:t>
            </a:r>
            <a:r>
              <a:rPr kumimoji="1" lang="zh-CN" altLang="en-US" sz="2000" dirty="0">
                <a:solidFill>
                  <a:srgbClr val="002060"/>
                </a:solidFill>
                <a:latin typeface="Consolas" pitchFamily="49" charset="0"/>
                <a:ea typeface="仿宋" pitchFamily="49" charset="-122"/>
                <a:cs typeface="Consolas" pitchFamily="49" charset="0"/>
              </a:rPr>
              <a:t>，</a:t>
            </a:r>
            <a:r>
              <a:rPr kumimoji="1" lang="en-US" altLang="zh-CN" sz="2000" dirty="0">
                <a:solidFill>
                  <a:srgbClr val="002060"/>
                </a:solidFill>
                <a:latin typeface="Consolas" pitchFamily="49" charset="0"/>
                <a:ea typeface="仿宋" pitchFamily="49" charset="-122"/>
                <a:cs typeface="Consolas" pitchFamily="49" charset="0"/>
              </a:rPr>
              <a:t>85</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 100</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 94</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88</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96</a:t>
            </a:r>
            <a:r>
              <a:rPr kumimoji="1" lang="zh-CN" altLang="en-US" sz="2000" dirty="0">
                <a:latin typeface="Consolas" pitchFamily="49" charset="0"/>
                <a:ea typeface="仿宋" pitchFamily="49" charset="-122"/>
                <a:cs typeface="Consolas" pitchFamily="49" charset="0"/>
              </a:rPr>
              <a:t>，</a:t>
            </a:r>
            <a:r>
              <a:rPr kumimoji="1" lang="en-US" altLang="zh-CN" sz="2000" dirty="0">
                <a:latin typeface="Consolas" pitchFamily="49" charset="0"/>
                <a:ea typeface="仿宋" pitchFamily="49" charset="-122"/>
                <a:cs typeface="Consolas" pitchFamily="49" charset="0"/>
              </a:rPr>
              <a:t>87</a:t>
            </a:r>
            <a:r>
              <a:rPr kumimoji="1" lang="zh-CN" altLang="en-US" sz="2000" dirty="0">
                <a:latin typeface="Consolas" pitchFamily="49" charset="0"/>
                <a:ea typeface="仿宋" pitchFamily="49" charset="-122"/>
                <a:cs typeface="Consolas" pitchFamily="49" charset="0"/>
              </a:rPr>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85" name="Group 393"/>
          <p:cNvGraphicFramePr>
            <a:graphicFrameLocks noGrp="1"/>
          </p:cNvGraphicFramePr>
          <p:nvPr/>
        </p:nvGraphicFramePr>
        <p:xfrm>
          <a:off x="2700338" y="1322388"/>
          <a:ext cx="2903537" cy="775018"/>
        </p:xfrm>
        <a:graphic>
          <a:graphicData uri="http://schemas.openxmlformats.org/drawingml/2006/table">
            <a:tbl>
              <a:tblPr/>
              <a:tblGrid>
                <a:gridCol w="581025">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7786" name="Text Box 394"/>
          <p:cNvSpPr txBox="1">
            <a:spLocks noChangeArrowheads="1"/>
          </p:cNvSpPr>
          <p:nvPr/>
        </p:nvSpPr>
        <p:spPr bwMode="auto">
          <a:xfrm>
            <a:off x="3656264" y="954601"/>
            <a:ext cx="936625" cy="295466"/>
          </a:xfrm>
          <a:prstGeom prst="rect">
            <a:avLst/>
          </a:prstGeom>
          <a:noFill/>
          <a:ln w="9525">
            <a:noFill/>
            <a:miter lim="800000"/>
            <a:headEnd/>
            <a:tailEnd/>
          </a:ln>
          <a:effectLst/>
        </p:spPr>
        <p:txBody>
          <a:bodyPr lIns="0" tIns="0" rIns="0" bIns="0">
            <a:spAutoFit/>
          </a:bodyPr>
          <a:lstStyle/>
          <a:p>
            <a:pPr algn="l">
              <a:spcBef>
                <a:spcPct val="50000"/>
              </a:spcBef>
            </a:pPr>
            <a:r>
              <a:rPr lang="zh-CN" altLang="en-US" dirty="0">
                <a:solidFill>
                  <a:srgbClr val="00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24525" y="13350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24525" y="17668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link</a:t>
            </a:r>
          </a:p>
        </p:txBody>
      </p:sp>
      <p:sp>
        <p:nvSpPr>
          <p:cNvPr id="187796" name="Text Box 404"/>
          <p:cNvSpPr txBox="1">
            <a:spLocks noChangeArrowheads="1"/>
          </p:cNvSpPr>
          <p:nvPr/>
        </p:nvSpPr>
        <p:spPr bwMode="auto">
          <a:xfrm>
            <a:off x="571472" y="5357826"/>
            <a:ext cx="5214974" cy="849051"/>
          </a:xfrm>
          <a:prstGeom prst="rect">
            <a:avLst/>
          </a:prstGeom>
          <a:ln>
            <a:noFill/>
            <a:headEnd/>
            <a:tailEnd type="none" w="lg" len="lg"/>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ct val="100000"/>
              </a:lnSpc>
              <a:spcBef>
                <a:spcPts val="600"/>
              </a:spcBef>
            </a:pP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）顺序查找索引表，比较</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次</a:t>
            </a:r>
          </a:p>
          <a:p>
            <a:pPr algn="l">
              <a:lnSpc>
                <a:spcPct val="100000"/>
              </a:lnSpc>
              <a:spcBef>
                <a:spcPts val="600"/>
              </a:spcBef>
            </a:pP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）在对应块中查找，比较</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次，共比较</a:t>
            </a:r>
            <a:r>
              <a:rPr lang="en-US" altLang="zh-CN" sz="1800" dirty="0">
                <a:solidFill>
                  <a:srgbClr val="0000FF"/>
                </a:solidFill>
                <a:latin typeface="Consolas" pitchFamily="49" charset="0"/>
                <a:ea typeface="仿宋" pitchFamily="49" charset="-122"/>
                <a:cs typeface="Consolas" pitchFamily="49" charset="0"/>
              </a:rPr>
              <a:t>8</a:t>
            </a:r>
            <a:r>
              <a:rPr lang="zh-CN" altLang="en-US" sz="1800" dirty="0">
                <a:solidFill>
                  <a:srgbClr val="0000FF"/>
                </a:solidFill>
                <a:latin typeface="Consolas" pitchFamily="49" charset="0"/>
                <a:ea typeface="仿宋" pitchFamily="49" charset="-122"/>
                <a:cs typeface="Consolas" pitchFamily="49" charset="0"/>
              </a:rPr>
              <a:t>次。</a:t>
            </a:r>
          </a:p>
        </p:txBody>
      </p:sp>
      <p:sp>
        <p:nvSpPr>
          <p:cNvPr id="187797" name="Oval 405"/>
          <p:cNvSpPr>
            <a:spLocks noChangeArrowheads="1"/>
          </p:cNvSpPr>
          <p:nvPr/>
        </p:nvSpPr>
        <p:spPr bwMode="auto">
          <a:xfrm>
            <a:off x="2867570" y="1309727"/>
            <a:ext cx="259765" cy="406825"/>
          </a:xfrm>
          <a:prstGeom prst="ellipse">
            <a:avLst/>
          </a:prstGeom>
          <a:solidFill>
            <a:srgbClr val="FF00FF">
              <a:alpha val="0"/>
            </a:srgb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799" name="Oval 407"/>
          <p:cNvSpPr>
            <a:spLocks noChangeArrowheads="1"/>
          </p:cNvSpPr>
          <p:nvPr/>
        </p:nvSpPr>
        <p:spPr bwMode="auto">
          <a:xfrm>
            <a:off x="3431132" y="1309727"/>
            <a:ext cx="259765" cy="406825"/>
          </a:xfrm>
          <a:prstGeom prst="ellipse">
            <a:avLst/>
          </a:prstGeom>
          <a:solidFill>
            <a:srgbClr val="FF00FF">
              <a:alpha val="0"/>
            </a:srgb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0" name="Oval 408"/>
          <p:cNvSpPr>
            <a:spLocks noChangeArrowheads="1"/>
          </p:cNvSpPr>
          <p:nvPr/>
        </p:nvSpPr>
        <p:spPr bwMode="auto">
          <a:xfrm>
            <a:off x="3994695" y="1309727"/>
            <a:ext cx="259765" cy="406825"/>
          </a:xfrm>
          <a:prstGeom prst="ellipse">
            <a:avLst/>
          </a:prstGeom>
          <a:solidFill>
            <a:srgbClr val="FF00FF">
              <a:alpha val="0"/>
            </a:srgb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1" name="Oval 409"/>
          <p:cNvSpPr>
            <a:spLocks noChangeArrowheads="1"/>
          </p:cNvSpPr>
          <p:nvPr/>
        </p:nvSpPr>
        <p:spPr bwMode="auto">
          <a:xfrm>
            <a:off x="4569370" y="1309727"/>
            <a:ext cx="259765" cy="406825"/>
          </a:xfrm>
          <a:prstGeom prst="ellipse">
            <a:avLst/>
          </a:prstGeom>
          <a:solidFill>
            <a:srgbClr val="FF00FF">
              <a:alpha val="0"/>
            </a:srgb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6" name="Text Box 414"/>
          <p:cNvSpPr txBox="1">
            <a:spLocks noChangeArrowheads="1"/>
          </p:cNvSpPr>
          <p:nvPr/>
        </p:nvSpPr>
        <p:spPr bwMode="auto">
          <a:xfrm>
            <a:off x="357158" y="285728"/>
            <a:ext cx="3897302" cy="461665"/>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lang="zh-CN" altLang="en-US" dirty="0">
                <a:solidFill>
                  <a:srgbClr val="FF0000"/>
                </a:solidFill>
                <a:latin typeface="Consolas" pitchFamily="49" charset="0"/>
                <a:ea typeface="微软雅黑" pitchFamily="34" charset="-122"/>
                <a:cs typeface="Consolas" pitchFamily="49" charset="0"/>
              </a:rPr>
              <a:t>查找关键字为</a:t>
            </a:r>
            <a:r>
              <a:rPr lang="en-US" altLang="zh-CN" i="1" dirty="0">
                <a:solidFill>
                  <a:srgbClr val="FF0000"/>
                </a:solidFill>
                <a:latin typeface="Consolas" pitchFamily="49" charset="0"/>
                <a:ea typeface="微软雅黑" pitchFamily="34" charset="-122"/>
                <a:cs typeface="Consolas" pitchFamily="49" charset="0"/>
              </a:rPr>
              <a:t>k</a:t>
            </a:r>
            <a:r>
              <a:rPr lang="en-US" altLang="zh-CN" dirty="0">
                <a:solidFill>
                  <a:srgbClr val="FF0000"/>
                </a:solidFill>
                <a:latin typeface="Consolas" pitchFamily="49" charset="0"/>
                <a:ea typeface="微软雅黑" pitchFamily="34" charset="-122"/>
                <a:cs typeface="Consolas" pitchFamily="49" charset="0"/>
              </a:rPr>
              <a:t>=80</a:t>
            </a:r>
            <a:r>
              <a:rPr lang="zh-CN" altLang="en-US" dirty="0">
                <a:solidFill>
                  <a:srgbClr val="FF0000"/>
                </a:solidFill>
                <a:latin typeface="Consolas" pitchFamily="49" charset="0"/>
                <a:ea typeface="微软雅黑" pitchFamily="34" charset="-122"/>
                <a:cs typeface="Consolas" pitchFamily="49" charset="0"/>
              </a:rPr>
              <a:t>的元素</a:t>
            </a:r>
          </a:p>
        </p:txBody>
      </p:sp>
      <p:cxnSp>
        <p:nvCxnSpPr>
          <p:cNvPr id="21" name="直接箭头连接符 20"/>
          <p:cNvCxnSpPr>
            <a:cxnSpLocks/>
          </p:cNvCxnSpPr>
          <p:nvPr/>
        </p:nvCxnSpPr>
        <p:spPr>
          <a:xfrm>
            <a:off x="4786314" y="2071678"/>
            <a:ext cx="1369862" cy="138904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643570" y="4929198"/>
            <a:ext cx="2214578"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成功找到</a:t>
            </a:r>
            <a:r>
              <a:rPr lang="en-US" altLang="zh-CN" sz="1800" dirty="0">
                <a:solidFill>
                  <a:srgbClr val="0000FF"/>
                </a:solidFill>
                <a:latin typeface="Consolas" pitchFamily="49" charset="0"/>
                <a:ea typeface="仿宋" pitchFamily="49" charset="-122"/>
                <a:cs typeface="Consolas" pitchFamily="49" charset="0"/>
              </a:rPr>
              <a:t>80</a:t>
            </a:r>
            <a:r>
              <a:rPr lang="zh-CN" altLang="en-US" sz="1800" dirty="0">
                <a:solidFill>
                  <a:srgbClr val="0000FF"/>
                </a:solidFill>
                <a:latin typeface="Consolas" pitchFamily="49" charset="0"/>
                <a:ea typeface="仿宋" pitchFamily="49" charset="-122"/>
                <a:cs typeface="Consolas" pitchFamily="49" charset="0"/>
              </a:rPr>
              <a:t>的元素</a:t>
            </a:r>
          </a:p>
        </p:txBody>
      </p:sp>
      <p:graphicFrame>
        <p:nvGraphicFramePr>
          <p:cNvPr id="20" name="Group 366">
            <a:extLst>
              <a:ext uri="{FF2B5EF4-FFF2-40B4-BE49-F238E27FC236}">
                <a16:creationId xmlns:a16="http://schemas.microsoft.com/office/drawing/2014/main" id="{656A3BBE-9D4D-4E6C-A387-EB9E0691EB48}"/>
              </a:ext>
            </a:extLst>
          </p:cNvPr>
          <p:cNvGraphicFramePr>
            <a:graphicFrameLocks noGrp="1"/>
          </p:cNvGraphicFramePr>
          <p:nvPr>
            <p:extLst>
              <p:ext uri="{D42A27DB-BD31-4B8C-83A1-F6EECF244321}">
                <p14:modId xmlns:p14="http://schemas.microsoft.com/office/powerpoint/2010/main" val="2754521809"/>
              </p:ext>
            </p:extLst>
          </p:nvPr>
        </p:nvGraphicFramePr>
        <p:xfrm>
          <a:off x="20891" y="3510134"/>
          <a:ext cx="9143995" cy="599604"/>
        </p:xfrm>
        <a:graphic>
          <a:graphicData uri="http://schemas.openxmlformats.org/drawingml/2006/table">
            <a:tbl>
              <a:tblPr/>
              <a:tblGrid>
                <a:gridCol w="32352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360040">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360040">
                  <a:extLst>
                    <a:ext uri="{9D8B030D-6E8A-4147-A177-3AD203B41FA5}">
                      <a16:colId xmlns:a16="http://schemas.microsoft.com/office/drawing/2014/main" val="20010"/>
                    </a:ext>
                  </a:extLst>
                </a:gridCol>
                <a:gridCol w="360040">
                  <a:extLst>
                    <a:ext uri="{9D8B030D-6E8A-4147-A177-3AD203B41FA5}">
                      <a16:colId xmlns:a16="http://schemas.microsoft.com/office/drawing/2014/main" val="20011"/>
                    </a:ext>
                  </a:extLst>
                </a:gridCol>
                <a:gridCol w="360040">
                  <a:extLst>
                    <a:ext uri="{9D8B030D-6E8A-4147-A177-3AD203B41FA5}">
                      <a16:colId xmlns:a16="http://schemas.microsoft.com/office/drawing/2014/main" val="20012"/>
                    </a:ext>
                  </a:extLst>
                </a:gridCol>
                <a:gridCol w="360040">
                  <a:extLst>
                    <a:ext uri="{9D8B030D-6E8A-4147-A177-3AD203B41FA5}">
                      <a16:colId xmlns:a16="http://schemas.microsoft.com/office/drawing/2014/main" val="20013"/>
                    </a:ext>
                  </a:extLst>
                </a:gridCol>
                <a:gridCol w="360040">
                  <a:extLst>
                    <a:ext uri="{9D8B030D-6E8A-4147-A177-3AD203B41FA5}">
                      <a16:colId xmlns:a16="http://schemas.microsoft.com/office/drawing/2014/main" val="20014"/>
                    </a:ext>
                  </a:extLst>
                </a:gridCol>
                <a:gridCol w="360040">
                  <a:extLst>
                    <a:ext uri="{9D8B030D-6E8A-4147-A177-3AD203B41FA5}">
                      <a16:colId xmlns:a16="http://schemas.microsoft.com/office/drawing/2014/main" val="20015"/>
                    </a:ext>
                  </a:extLst>
                </a:gridCol>
                <a:gridCol w="360040">
                  <a:extLst>
                    <a:ext uri="{9D8B030D-6E8A-4147-A177-3AD203B41FA5}">
                      <a16:colId xmlns:a16="http://schemas.microsoft.com/office/drawing/2014/main" val="20016"/>
                    </a:ext>
                  </a:extLst>
                </a:gridCol>
                <a:gridCol w="432048">
                  <a:extLst>
                    <a:ext uri="{9D8B030D-6E8A-4147-A177-3AD203B41FA5}">
                      <a16:colId xmlns:a16="http://schemas.microsoft.com/office/drawing/2014/main" val="20017"/>
                    </a:ext>
                  </a:extLst>
                </a:gridCol>
                <a:gridCol w="360040">
                  <a:extLst>
                    <a:ext uri="{9D8B030D-6E8A-4147-A177-3AD203B41FA5}">
                      <a16:colId xmlns:a16="http://schemas.microsoft.com/office/drawing/2014/main" val="20018"/>
                    </a:ext>
                  </a:extLst>
                </a:gridCol>
                <a:gridCol w="360040">
                  <a:extLst>
                    <a:ext uri="{9D8B030D-6E8A-4147-A177-3AD203B41FA5}">
                      <a16:colId xmlns:a16="http://schemas.microsoft.com/office/drawing/2014/main" val="20019"/>
                    </a:ext>
                  </a:extLst>
                </a:gridCol>
                <a:gridCol w="445386">
                  <a:extLst>
                    <a:ext uri="{9D8B030D-6E8A-4147-A177-3AD203B41FA5}">
                      <a16:colId xmlns:a16="http://schemas.microsoft.com/office/drawing/2014/main" val="20020"/>
                    </a:ext>
                  </a:extLst>
                </a:gridCol>
                <a:gridCol w="365166">
                  <a:extLst>
                    <a:ext uri="{9D8B030D-6E8A-4147-A177-3AD203B41FA5}">
                      <a16:colId xmlns:a16="http://schemas.microsoft.com/office/drawing/2014/main" val="20021"/>
                    </a:ext>
                  </a:extLst>
                </a:gridCol>
                <a:gridCol w="366817">
                  <a:extLst>
                    <a:ext uri="{9D8B030D-6E8A-4147-A177-3AD203B41FA5}">
                      <a16:colId xmlns:a16="http://schemas.microsoft.com/office/drawing/2014/main" val="20022"/>
                    </a:ext>
                  </a:extLst>
                </a:gridCol>
                <a:gridCol w="363513">
                  <a:extLst>
                    <a:ext uri="{9D8B030D-6E8A-4147-A177-3AD203B41FA5}">
                      <a16:colId xmlns:a16="http://schemas.microsoft.com/office/drawing/2014/main" val="20023"/>
                    </a:ext>
                  </a:extLst>
                </a:gridCol>
                <a:gridCol w="366817">
                  <a:extLst>
                    <a:ext uri="{9D8B030D-6E8A-4147-A177-3AD203B41FA5}">
                      <a16:colId xmlns:a16="http://schemas.microsoft.com/office/drawing/2014/main" val="20024"/>
                    </a:ext>
                  </a:extLst>
                </a:gridCol>
              </a:tblGrid>
              <a:tr h="325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951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 name="Oval 410">
            <a:extLst>
              <a:ext uri="{FF2B5EF4-FFF2-40B4-BE49-F238E27FC236}">
                <a16:creationId xmlns:a16="http://schemas.microsoft.com/office/drawing/2014/main" id="{2AF64782-54BC-4861-9D0E-0D89070E2190}"/>
              </a:ext>
            </a:extLst>
          </p:cNvPr>
          <p:cNvSpPr>
            <a:spLocks noChangeArrowheads="1"/>
          </p:cNvSpPr>
          <p:nvPr/>
        </p:nvSpPr>
        <p:spPr bwMode="auto">
          <a:xfrm>
            <a:off x="5436096" y="3501008"/>
            <a:ext cx="288429" cy="406825"/>
          </a:xfrm>
          <a:prstGeom prst="ellipse">
            <a:avLst/>
          </a:prstGeom>
          <a:solidFill>
            <a:schemeClr val="accent1">
              <a:alpha val="0"/>
            </a:schemeClr>
          </a:solidFill>
          <a:ln w="19050" algn="ctr">
            <a:solidFill>
              <a:srgbClr val="FF00FF"/>
            </a:solidFill>
            <a:round/>
            <a:headEnd/>
            <a:tailEnd type="none" w="lg" len="lg"/>
          </a:ln>
          <a:effectLst/>
        </p:spPr>
        <p:txBody>
          <a:bodyPr wrap="square" anchor="ctr">
            <a:spAutoFit/>
          </a:bodyPr>
          <a:lstStyle/>
          <a:p>
            <a:endParaRPr lang="zh-CN" altLang="en-US" sz="1600">
              <a:latin typeface="Consolas" pitchFamily="49" charset="0"/>
              <a:ea typeface="仿宋" pitchFamily="49" charset="-122"/>
              <a:cs typeface="Consolas" pitchFamily="49" charset="0"/>
            </a:endParaRPr>
          </a:p>
        </p:txBody>
      </p:sp>
      <p:sp>
        <p:nvSpPr>
          <p:cNvPr id="24" name="Oval 411">
            <a:extLst>
              <a:ext uri="{FF2B5EF4-FFF2-40B4-BE49-F238E27FC236}">
                <a16:creationId xmlns:a16="http://schemas.microsoft.com/office/drawing/2014/main" id="{9F2C1D9B-D210-4E3D-87FF-A2F8B0A81D51}"/>
              </a:ext>
            </a:extLst>
          </p:cNvPr>
          <p:cNvSpPr>
            <a:spLocks noChangeArrowheads="1"/>
          </p:cNvSpPr>
          <p:nvPr/>
        </p:nvSpPr>
        <p:spPr bwMode="auto">
          <a:xfrm>
            <a:off x="5775821" y="3501008"/>
            <a:ext cx="286841" cy="406825"/>
          </a:xfrm>
          <a:prstGeom prst="ellipse">
            <a:avLst/>
          </a:prstGeom>
          <a:solidFill>
            <a:schemeClr val="accent1">
              <a:alpha val="0"/>
            </a:schemeClr>
          </a:solidFill>
          <a:ln w="19050" algn="ctr">
            <a:solidFill>
              <a:srgbClr val="FF00FF"/>
            </a:solidFill>
            <a:round/>
            <a:headEnd/>
            <a:tailEnd type="none" w="lg" len="lg"/>
          </a:ln>
          <a:effectLst/>
        </p:spPr>
        <p:txBody>
          <a:bodyPr wrap="square" anchor="ctr">
            <a:spAutoFit/>
          </a:bodyPr>
          <a:lstStyle/>
          <a:p>
            <a:endParaRPr lang="zh-CN" altLang="en-US" sz="1600">
              <a:latin typeface="Consolas" pitchFamily="49" charset="0"/>
              <a:ea typeface="仿宋" pitchFamily="49" charset="-122"/>
              <a:cs typeface="Consolas" pitchFamily="49" charset="0"/>
            </a:endParaRPr>
          </a:p>
        </p:txBody>
      </p:sp>
      <p:sp>
        <p:nvSpPr>
          <p:cNvPr id="25" name="Oval 412">
            <a:extLst>
              <a:ext uri="{FF2B5EF4-FFF2-40B4-BE49-F238E27FC236}">
                <a16:creationId xmlns:a16="http://schemas.microsoft.com/office/drawing/2014/main" id="{CDB096DC-2BDA-409C-AC5F-6CA5FDF510FB}"/>
              </a:ext>
            </a:extLst>
          </p:cNvPr>
          <p:cNvSpPr>
            <a:spLocks noChangeArrowheads="1"/>
          </p:cNvSpPr>
          <p:nvPr/>
        </p:nvSpPr>
        <p:spPr bwMode="auto">
          <a:xfrm>
            <a:off x="6144121" y="3501008"/>
            <a:ext cx="286841" cy="406825"/>
          </a:xfrm>
          <a:prstGeom prst="ellipse">
            <a:avLst/>
          </a:prstGeom>
          <a:solidFill>
            <a:schemeClr val="accent1">
              <a:alpha val="0"/>
            </a:schemeClr>
          </a:solidFill>
          <a:ln w="19050" algn="ctr">
            <a:solidFill>
              <a:srgbClr val="FF00FF"/>
            </a:solidFill>
            <a:round/>
            <a:headEnd/>
            <a:tailEnd type="none" w="lg" len="lg"/>
          </a:ln>
          <a:effectLst/>
        </p:spPr>
        <p:txBody>
          <a:bodyPr wrap="square" anchor="ctr">
            <a:spAutoFit/>
          </a:bodyPr>
          <a:lstStyle/>
          <a:p>
            <a:endParaRPr lang="zh-CN" altLang="en-US" sz="1600">
              <a:latin typeface="Consolas" pitchFamily="49" charset="0"/>
              <a:ea typeface="仿宋" pitchFamily="49" charset="-122"/>
              <a:cs typeface="Consolas" pitchFamily="49" charset="0"/>
            </a:endParaRPr>
          </a:p>
        </p:txBody>
      </p:sp>
      <p:sp>
        <p:nvSpPr>
          <p:cNvPr id="26" name="Oval 413">
            <a:extLst>
              <a:ext uri="{FF2B5EF4-FFF2-40B4-BE49-F238E27FC236}">
                <a16:creationId xmlns:a16="http://schemas.microsoft.com/office/drawing/2014/main" id="{E74C4454-A508-4E3C-A31D-8963C8F72D32}"/>
              </a:ext>
            </a:extLst>
          </p:cNvPr>
          <p:cNvSpPr>
            <a:spLocks noChangeArrowheads="1"/>
          </p:cNvSpPr>
          <p:nvPr/>
        </p:nvSpPr>
        <p:spPr bwMode="auto">
          <a:xfrm>
            <a:off x="6589414" y="3501008"/>
            <a:ext cx="286842" cy="406825"/>
          </a:xfrm>
          <a:prstGeom prst="ellipse">
            <a:avLst/>
          </a:prstGeom>
          <a:solidFill>
            <a:schemeClr val="accent1">
              <a:alpha val="0"/>
            </a:schemeClr>
          </a:solidFill>
          <a:ln w="19050" algn="ctr">
            <a:solidFill>
              <a:srgbClr val="FF00FF"/>
            </a:solidFill>
            <a:round/>
            <a:headEnd/>
            <a:tailEnd type="none" w="lg" len="lg"/>
          </a:ln>
          <a:effectLst/>
        </p:spPr>
        <p:txBody>
          <a:bodyPr wrap="square" anchor="ctr">
            <a:spAutoFit/>
          </a:bodyPr>
          <a:lstStyle/>
          <a:p>
            <a:endParaRPr lang="zh-CN" altLang="en-US" sz="16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7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8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7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96" grpId="0" animBg="1"/>
      <p:bldP spid="187797" grpId="0" animBg="1"/>
      <p:bldP spid="187799" grpId="0" animBg="1"/>
      <p:bldP spid="187800" grpId="0" animBg="1"/>
      <p:bldP spid="187801" grpId="0" animBg="1"/>
      <p:bldP spid="22" grpId="0"/>
      <p:bldP spid="23" grpId="0" animBg="1"/>
      <p:bldP spid="24" grpId="0" animBg="1"/>
      <p:bldP spid="25" grpId="0"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3571900"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索引表的类型定义</a:t>
            </a:r>
            <a:r>
              <a:rPr lang="zh-CN" altLang="zh-CN" sz="2200" dirty="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611560" y="1196752"/>
            <a:ext cx="7715304" cy="222980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IdxType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索引表类型</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int 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关键字（这里是对应块中的最大关键字）</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int link;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该索引块在数据表中的起始下标</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aphicFrame>
        <p:nvGraphicFramePr>
          <p:cNvPr id="6" name="Group 393"/>
          <p:cNvGraphicFramePr>
            <a:graphicFrameLocks noGrp="1"/>
          </p:cNvGraphicFramePr>
          <p:nvPr>
            <p:extLst>
              <p:ext uri="{D42A27DB-BD31-4B8C-83A1-F6EECF244321}">
                <p14:modId xmlns:p14="http://schemas.microsoft.com/office/powerpoint/2010/main" val="387906783"/>
              </p:ext>
            </p:extLst>
          </p:nvPr>
        </p:nvGraphicFramePr>
        <p:xfrm>
          <a:off x="2915816" y="3933056"/>
          <a:ext cx="3456385" cy="835978"/>
        </p:xfrm>
        <a:graphic>
          <a:graphicData uri="http://schemas.openxmlformats.org/drawingml/2006/table">
            <a:tbl>
              <a:tblPr/>
              <a:tblGrid>
                <a:gridCol w="691655">
                  <a:extLst>
                    <a:ext uri="{9D8B030D-6E8A-4147-A177-3AD203B41FA5}">
                      <a16:colId xmlns:a16="http://schemas.microsoft.com/office/drawing/2014/main" val="20000"/>
                    </a:ext>
                  </a:extLst>
                </a:gridCol>
                <a:gridCol w="689765">
                  <a:extLst>
                    <a:ext uri="{9D8B030D-6E8A-4147-A177-3AD203B41FA5}">
                      <a16:colId xmlns:a16="http://schemas.microsoft.com/office/drawing/2014/main" val="20001"/>
                    </a:ext>
                  </a:extLst>
                </a:gridCol>
                <a:gridCol w="617955">
                  <a:extLst>
                    <a:ext uri="{9D8B030D-6E8A-4147-A177-3AD203B41FA5}">
                      <a16:colId xmlns:a16="http://schemas.microsoft.com/office/drawing/2014/main" val="20002"/>
                    </a:ext>
                  </a:extLst>
                </a:gridCol>
                <a:gridCol w="765355">
                  <a:extLst>
                    <a:ext uri="{9D8B030D-6E8A-4147-A177-3AD203B41FA5}">
                      <a16:colId xmlns:a16="http://schemas.microsoft.com/office/drawing/2014/main" val="20003"/>
                    </a:ext>
                  </a:extLst>
                </a:gridCol>
                <a:gridCol w="69165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FF"/>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FF"/>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FF"/>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rgbClr val="0000FF"/>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488" y="404664"/>
            <a:ext cx="835824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假设数据表长度为</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，分为</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个块，块长度为</a:t>
            </a:r>
            <a:r>
              <a:rPr lang="en-US" altLang="zh-CN" sz="2000" i="1"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创建索引表</a:t>
            </a:r>
            <a:r>
              <a:rPr lang="en-US" altLang="zh-CN" sz="2000" dirty="0">
                <a:solidFill>
                  <a:srgbClr val="0000FF"/>
                </a:solidFill>
                <a:latin typeface="Consolas" pitchFamily="49" charset="0"/>
                <a:ea typeface="仿宋" pitchFamily="49" charset="-122"/>
                <a:cs typeface="Consolas" pitchFamily="49" charset="0"/>
              </a:rPr>
              <a:t>I[0..</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-1]</a:t>
            </a:r>
            <a:endParaRPr lang="zh-CN" altLang="zh-CN"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1000108"/>
            <a:ext cx="8358246" cy="580360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IdxType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b)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构造索引表</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int s=(n+b-1)/b;</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每块的元素个数</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int j=0,jmax=R[j].key;</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for(int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b;i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构造</a:t>
            </a:r>
            <a:r>
              <a:rPr lang="en-US" altLang="zh-CN" sz="1800" dirty="0">
                <a:solidFill>
                  <a:srgbClr val="339933"/>
                </a:solidFill>
                <a:latin typeface="Consolas" pitchFamily="49" charset="0"/>
                <a:ea typeface="仿宋" pitchFamily="49" charset="-122"/>
                <a:cs typeface="Consolas" pitchFamily="49" charset="0"/>
              </a:rPr>
              <a:t>b</a:t>
            </a:r>
            <a:r>
              <a:rPr lang="zh-CN" altLang="zh-CN" sz="1800" dirty="0">
                <a:solidFill>
                  <a:srgbClr val="339933"/>
                </a:solidFill>
                <a:latin typeface="Consolas" pitchFamily="49" charset="0"/>
                <a:ea typeface="仿宋" pitchFamily="49" charset="-122"/>
                <a:cs typeface="Consolas" pitchFamily="49" charset="0"/>
              </a:rPr>
              <a:t>块</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I[</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IdxType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].link=j;</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while (j&lt;=(i+1)*s-1 &amp;&amp; j&lt;=n-1)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遍历一个块</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if(R[j].key&gt;</a:t>
            </a:r>
            <a:r>
              <a:rPr lang="en-US" altLang="zh-CN" sz="1800" dirty="0" err="1">
                <a:solidFill>
                  <a:srgbClr val="0000FF"/>
                </a:solidFill>
                <a:latin typeface="Consolas" pitchFamily="49" charset="0"/>
                <a:ea typeface="仿宋" pitchFamily="49" charset="-122"/>
                <a:cs typeface="Consolas" pitchFamily="49" charset="0"/>
              </a:rPr>
              <a:t>jmax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查找其中最大关键字</a:t>
            </a:r>
            <a:r>
              <a:rPr lang="en-US" altLang="zh-CN" sz="1800" dirty="0" err="1">
                <a:solidFill>
                  <a:srgbClr val="339933"/>
                </a:solidFill>
                <a:latin typeface="Consolas" pitchFamily="49" charset="0"/>
                <a:ea typeface="仿宋" pitchFamily="49" charset="-122"/>
                <a:cs typeface="Consolas" pitchFamily="49" charset="0"/>
              </a:rPr>
              <a:t>jmax</a:t>
            </a:r>
            <a:endParaRPr lang="zh-CN" altLang="zh-CN" sz="1800" dirty="0">
              <a:solidFill>
                <a:srgbClr val="339933"/>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jmax</a:t>
            </a:r>
            <a:r>
              <a:rPr lang="en-US" altLang="zh-CN" sz="1800" dirty="0">
                <a:solidFill>
                  <a:srgbClr val="0000FF"/>
                </a:solidFill>
                <a:latin typeface="Consolas" pitchFamily="49" charset="0"/>
                <a:ea typeface="仿宋" pitchFamily="49" charset="-122"/>
                <a:cs typeface="Consolas" pitchFamily="49" charset="0"/>
              </a:rPr>
              <a:t>=R[j].key;</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a:t>
            </a:r>
            <a:r>
              <a:rPr lang="en-US" altLang="zh-CN" sz="1800" dirty="0" err="1">
                <a:solidFill>
                  <a:srgbClr val="0000FF"/>
                </a:solidFill>
                <a:latin typeface="Consolas" pitchFamily="49" charset="0"/>
                <a:ea typeface="仿宋" pitchFamily="49" charset="-122"/>
                <a:cs typeface="Consolas" pitchFamily="49" charset="0"/>
              </a:rPr>
              <a:t>jmax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if (j&lt;=n-1)			</a:t>
            </a:r>
            <a:r>
              <a:rPr lang="en-US" altLang="zh-CN" sz="1800" dirty="0">
                <a:solidFill>
                  <a:srgbClr val="339933"/>
                </a:solidFill>
                <a:latin typeface="Consolas" pitchFamily="49" charset="0"/>
                <a:ea typeface="仿宋" pitchFamily="49" charset="-122"/>
                <a:cs typeface="Consolas" pitchFamily="49" charset="0"/>
              </a:rPr>
              <a:t>//j</a:t>
            </a:r>
            <a:r>
              <a:rPr lang="zh-CN" altLang="zh-CN" sz="1800" dirty="0">
                <a:solidFill>
                  <a:srgbClr val="339933"/>
                </a:solidFill>
                <a:latin typeface="Consolas" pitchFamily="49" charset="0"/>
                <a:ea typeface="仿宋" pitchFamily="49" charset="-122"/>
                <a:cs typeface="Consolas" pitchFamily="49" charset="0"/>
              </a:rPr>
              <a:t>没有遍历完</a:t>
            </a:r>
            <a:endParaRPr lang="en-US" altLang="zh-CN" sz="1800" dirty="0">
              <a:solidFill>
                <a:srgbClr val="339933"/>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jmax</a:t>
            </a:r>
            <a:r>
              <a:rPr lang="en-US" altLang="zh-CN" sz="1800" dirty="0">
                <a:solidFill>
                  <a:srgbClr val="0000FF"/>
                </a:solidFill>
                <a:latin typeface="Consolas" pitchFamily="49" charset="0"/>
                <a:ea typeface="仿宋" pitchFamily="49" charset="-122"/>
                <a:cs typeface="Consolas" pitchFamily="49" charset="0"/>
              </a:rPr>
              <a:t>=R[j].key;		</a:t>
            </a:r>
            <a:r>
              <a:rPr lang="en-US" altLang="zh-CN" sz="1800" dirty="0">
                <a:solidFill>
                  <a:srgbClr val="339933"/>
                </a:solidFill>
                <a:latin typeface="Consolas" pitchFamily="49" charset="0"/>
                <a:ea typeface="仿宋" pitchFamily="49" charset="-122"/>
                <a:cs typeface="Consolas" pitchFamily="49" charset="0"/>
              </a:rPr>
              <a:t>//</a:t>
            </a:r>
            <a:r>
              <a:rPr lang="en-US" altLang="zh-CN" sz="1800" dirty="0" err="1">
                <a:solidFill>
                  <a:srgbClr val="339933"/>
                </a:solidFill>
                <a:latin typeface="Consolas" pitchFamily="49" charset="0"/>
                <a:ea typeface="仿宋" pitchFamily="49" charset="-122"/>
                <a:cs typeface="Consolas" pitchFamily="49" charset="0"/>
              </a:rPr>
              <a:t>jmax</a:t>
            </a:r>
            <a:r>
              <a:rPr lang="zh-CN" altLang="zh-CN" sz="1800" dirty="0">
                <a:solidFill>
                  <a:srgbClr val="339933"/>
                </a:solidFill>
                <a:latin typeface="Consolas" pitchFamily="49" charset="0"/>
                <a:ea typeface="仿宋" pitchFamily="49" charset="-122"/>
                <a:cs typeface="Consolas" pitchFamily="49" charset="0"/>
              </a:rPr>
              <a:t>置为下一个块首元素关键字</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1982594" cy="400110"/>
          </a:xfrm>
          <a:prstGeom prst="rect">
            <a:avLst/>
          </a:prstGeom>
          <a:noFill/>
        </p:spPr>
        <p:txBody>
          <a:bodyPr wrap="square" rtlCol="0">
            <a:spAutoFit/>
          </a:bodyPr>
          <a:lstStyle/>
          <a:p>
            <a:pPr algn="l">
              <a:lnSpc>
                <a:spcPct val="100000"/>
              </a:lnSpc>
              <a:spcBef>
                <a:spcPts val="0"/>
              </a:spcBef>
            </a:pPr>
            <a:r>
              <a:rPr lang="zh-CN" altLang="en-US"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分块查找算法</a:t>
            </a:r>
            <a:endParaRPr lang="zh-CN" altLang="zh-CN"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sp>
        <p:nvSpPr>
          <p:cNvPr id="5" name="TextBox 4"/>
          <p:cNvSpPr txBox="1"/>
          <p:nvPr/>
        </p:nvSpPr>
        <p:spPr>
          <a:xfrm>
            <a:off x="178579" y="678524"/>
            <a:ext cx="8786842" cy="596518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err="1">
                <a:solidFill>
                  <a:srgbClr val="FF0000"/>
                </a:solidFill>
                <a:latin typeface="Consolas" pitchFamily="49" charset="0"/>
                <a:ea typeface="仿宋" pitchFamily="49" charset="-122"/>
                <a:cs typeface="Consolas" pitchFamily="49" charset="0"/>
              </a:rPr>
              <a:t>IdxSearch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IdxType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b,int</a:t>
            </a:r>
            <a:r>
              <a:rPr lang="en-US" altLang="zh-CN" sz="1800" dirty="0">
                <a:solidFill>
                  <a:srgbClr val="0000FF"/>
                </a:solidFill>
                <a:latin typeface="Consolas" pitchFamily="49" charset="0"/>
                <a:ea typeface="仿宋" pitchFamily="49" charset="-122"/>
                <a:cs typeface="Consolas" pitchFamily="49" charset="0"/>
              </a:rPr>
              <a:t> k)</a:t>
            </a:r>
          </a:p>
          <a:p>
            <a:pPr algn="l">
              <a:lnSpc>
                <a:spcPts val="2300"/>
              </a:lnSpc>
              <a:spcBef>
                <a:spcPts val="0"/>
              </a:spcBef>
            </a:pP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在顺序表</a:t>
            </a:r>
            <a:r>
              <a:rPr lang="en-US" altLang="zh-CN" sz="1800" dirty="0">
                <a:solidFill>
                  <a:srgbClr val="006600"/>
                </a:solidFill>
                <a:latin typeface="Consolas" pitchFamily="49" charset="0"/>
                <a:ea typeface="仿宋" pitchFamily="49" charset="-122"/>
                <a:cs typeface="Consolas" pitchFamily="49" charset="0"/>
              </a:rPr>
              <a:t>R[0..n-1]</a:t>
            </a:r>
            <a:r>
              <a:rPr lang="zh-CN" altLang="zh-CN" sz="1800" dirty="0">
                <a:solidFill>
                  <a:srgbClr val="006600"/>
                </a:solidFill>
                <a:latin typeface="Consolas" pitchFamily="49" charset="0"/>
                <a:ea typeface="仿宋" pitchFamily="49" charset="-122"/>
                <a:cs typeface="Consolas" pitchFamily="49" charset="0"/>
              </a:rPr>
              <a:t>和索引表</a:t>
            </a:r>
            <a:r>
              <a:rPr lang="en-US" altLang="zh-CN" sz="1800" dirty="0">
                <a:solidFill>
                  <a:srgbClr val="006600"/>
                </a:solidFill>
                <a:latin typeface="Consolas" pitchFamily="49" charset="0"/>
                <a:ea typeface="仿宋" pitchFamily="49" charset="-122"/>
                <a:cs typeface="Consolas" pitchFamily="49" charset="0"/>
              </a:rPr>
              <a:t>I[0..b-1]</a:t>
            </a:r>
            <a:r>
              <a:rPr lang="zh-CN" altLang="zh-CN" sz="1800" dirty="0">
                <a:solidFill>
                  <a:srgbClr val="006600"/>
                </a:solidFill>
                <a:latin typeface="Consolas" pitchFamily="49" charset="0"/>
                <a:ea typeface="仿宋" pitchFamily="49" charset="-122"/>
                <a:cs typeface="Consolas" pitchFamily="49" charset="0"/>
              </a:rPr>
              <a:t>中查找</a:t>
            </a:r>
            <a:r>
              <a:rPr lang="en-US" altLang="zh-CN" sz="1800" dirty="0">
                <a:solidFill>
                  <a:srgbClr val="006600"/>
                </a:solidFill>
                <a:latin typeface="Consolas" pitchFamily="49" charset="0"/>
                <a:ea typeface="仿宋" pitchFamily="49" charset="-122"/>
                <a:cs typeface="Consolas" pitchFamily="49" charset="0"/>
              </a:rPr>
              <a:t>k</a:t>
            </a:r>
            <a:endParaRPr lang="zh-CN" altLang="zh-CN" sz="1800" dirty="0">
              <a:solidFill>
                <a:srgbClr val="00660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int low=0,high=b-1,mid;</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low&lt;=high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在索引表中查找</a:t>
            </a:r>
            <a:r>
              <a:rPr lang="zh-CN" altLang="en-US" sz="1800" dirty="0">
                <a:solidFill>
                  <a:srgbClr val="339933"/>
                </a:solidFill>
                <a:latin typeface="Consolas" pitchFamily="49" charset="0"/>
                <a:ea typeface="仿宋" pitchFamily="49" charset="-122"/>
                <a:cs typeface="Consolas" pitchFamily="49" charset="0"/>
              </a:rPr>
              <a:t>第一个大于等于</a:t>
            </a:r>
            <a:r>
              <a:rPr lang="en-US" altLang="zh-CN" sz="1800" dirty="0">
                <a:solidFill>
                  <a:srgbClr val="339933"/>
                </a:solidFill>
                <a:latin typeface="Consolas" pitchFamily="49" charset="0"/>
                <a:ea typeface="仿宋" pitchFamily="49" charset="-122"/>
                <a:cs typeface="Consolas" pitchFamily="49" charset="0"/>
              </a:rPr>
              <a:t>k</a:t>
            </a:r>
            <a:r>
              <a:rPr lang="zh-CN" altLang="en-US" sz="1800" dirty="0">
                <a:solidFill>
                  <a:srgbClr val="339933"/>
                </a:solidFill>
                <a:latin typeface="Consolas" pitchFamily="49" charset="0"/>
                <a:ea typeface="仿宋" pitchFamily="49" charset="-122"/>
                <a:cs typeface="Consolas" pitchFamily="49" charset="0"/>
              </a:rPr>
              <a:t>的</a:t>
            </a:r>
            <a:r>
              <a:rPr lang="zh-CN" altLang="zh-CN" sz="1800" dirty="0">
                <a:solidFill>
                  <a:srgbClr val="339933"/>
                </a:solidFill>
                <a:latin typeface="Consolas" pitchFamily="49" charset="0"/>
                <a:ea typeface="仿宋" pitchFamily="49" charset="-122"/>
                <a:cs typeface="Consolas" pitchFamily="49" charset="0"/>
              </a:rPr>
              <a:t>块号</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mid=(</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)/2;		</a:t>
            </a:r>
            <a:endParaRPr lang="zh-CN" altLang="zh-CN" sz="1800" dirty="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(k&lt;=I[mid].key) high=mid-1;</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else low=mid+1;</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high+1&gt;=b</a:t>
            </a:r>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块号超界，查找失败，返回</a:t>
            </a:r>
            <a:r>
              <a:rPr lang="en-US" altLang="zh-CN" sz="1800" dirty="0">
                <a:solidFill>
                  <a:srgbClr val="339933"/>
                </a:solidFill>
                <a:latin typeface="Consolas" pitchFamily="49" charset="0"/>
                <a:ea typeface="仿宋" pitchFamily="49" charset="-122"/>
                <a:cs typeface="Consolas" pitchFamily="49" charset="0"/>
              </a:rPr>
              <a:t>-1</a:t>
            </a: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I[high+1].link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所在块的起始位置</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int s=(n+b-1)/b;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每块的元素个数</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==b-1)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第</a:t>
            </a:r>
            <a:r>
              <a:rPr lang="en-US" altLang="zh-CN" sz="1800" dirty="0" err="1">
                <a:solidFill>
                  <a:srgbClr val="339933"/>
                </a:solidFill>
                <a:latin typeface="Consolas" pitchFamily="49" charset="0"/>
                <a:ea typeface="仿宋" pitchFamily="49" charset="-122"/>
                <a:cs typeface="Consolas" pitchFamily="49" charset="0"/>
              </a:rPr>
              <a:t>i</a:t>
            </a:r>
            <a:r>
              <a:rPr lang="zh-CN" altLang="zh-CN" sz="1800" dirty="0">
                <a:solidFill>
                  <a:srgbClr val="339933"/>
                </a:solidFill>
                <a:latin typeface="Consolas" pitchFamily="49" charset="0"/>
                <a:ea typeface="仿宋" pitchFamily="49" charset="-122"/>
                <a:cs typeface="Consolas" pitchFamily="49" charset="0"/>
              </a:rPr>
              <a:t>块是最后块，元素个数可能少于</a:t>
            </a:r>
            <a:r>
              <a:rPr lang="en-US" altLang="zh-CN" sz="1800" dirty="0">
                <a:solidFill>
                  <a:srgbClr val="339933"/>
                </a:solidFill>
                <a:latin typeface="Consolas" pitchFamily="49" charset="0"/>
                <a:ea typeface="仿宋" pitchFamily="49" charset="-122"/>
                <a:cs typeface="Consolas" pitchFamily="49" charset="0"/>
              </a:rPr>
              <a:t>s</a:t>
            </a:r>
            <a:endParaRPr lang="zh-CN" altLang="zh-CN" sz="1800" dirty="0">
              <a:solidFill>
                <a:srgbClr val="3399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s=n-s*(b-1);</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&lt;=I[high+1].link+s-1 &amp;&amp; 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].key!=k</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&lt;=I[high+1].link+s-1) 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查找成功</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返回该元素的序号</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else return -1;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查找失败</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返回</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445" y="260648"/>
            <a:ext cx="320958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分块查找性能分析</a:t>
            </a:r>
          </a:p>
        </p:txBody>
      </p:sp>
      <p:sp>
        <p:nvSpPr>
          <p:cNvPr id="5" name="TextBox 4"/>
          <p:cNvSpPr txBox="1"/>
          <p:nvPr/>
        </p:nvSpPr>
        <p:spPr>
          <a:xfrm>
            <a:off x="553327" y="1110131"/>
            <a:ext cx="6859229" cy="540789"/>
          </a:xfrm>
          <a:prstGeom prst="rect">
            <a:avLst/>
          </a:prstGeom>
          <a:noFill/>
        </p:spPr>
        <p:txBody>
          <a:bodyPr wrap="square" rtlCol="0">
            <a:spAutoFit/>
          </a:bodyPr>
          <a:lstStyle/>
          <a:p>
            <a:pPr algn="l">
              <a:lnSpc>
                <a:spcPct val="150000"/>
              </a:lnSpc>
              <a:spcBef>
                <a:spcPts val="0"/>
              </a:spcBef>
            </a:pPr>
            <a:r>
              <a:rPr lang="zh-CN" altLang="zh-CN" sz="2200" dirty="0">
                <a:solidFill>
                  <a:srgbClr val="0000FF"/>
                </a:solidFill>
                <a:latin typeface="Consolas" pitchFamily="49" charset="0"/>
                <a:ea typeface="仿宋" pitchFamily="49" charset="-122"/>
                <a:cs typeface="Consolas" pitchFamily="49" charset="0"/>
              </a:rPr>
              <a:t>若有</a:t>
            </a:r>
            <a:r>
              <a:rPr lang="en-US" altLang="zh-CN" sz="2200" i="1" dirty="0">
                <a:solidFill>
                  <a:srgbClr val="0000FF"/>
                </a:solidFill>
                <a:latin typeface="Consolas" pitchFamily="49" charset="0"/>
                <a:ea typeface="仿宋" pitchFamily="49" charset="-122"/>
                <a:cs typeface="Consolas" pitchFamily="49" charset="0"/>
              </a:rPr>
              <a:t>n</a:t>
            </a:r>
            <a:r>
              <a:rPr lang="zh-CN" altLang="zh-CN" sz="2200" dirty="0">
                <a:solidFill>
                  <a:srgbClr val="0000FF"/>
                </a:solidFill>
                <a:latin typeface="Consolas" pitchFamily="49" charset="0"/>
                <a:ea typeface="仿宋" pitchFamily="49" charset="-122"/>
                <a:cs typeface="Consolas" pitchFamily="49" charset="0"/>
              </a:rPr>
              <a:t>个元素，每块中有</a:t>
            </a:r>
            <a:r>
              <a:rPr lang="en-US" altLang="zh-CN" sz="2200" i="1" dirty="0">
                <a:solidFill>
                  <a:srgbClr val="0000FF"/>
                </a:solidFill>
                <a:latin typeface="Consolas" pitchFamily="49" charset="0"/>
                <a:ea typeface="仿宋" pitchFamily="49" charset="-122"/>
                <a:cs typeface="Consolas" pitchFamily="49" charset="0"/>
              </a:rPr>
              <a:t>s</a:t>
            </a:r>
            <a:r>
              <a:rPr lang="zh-CN" altLang="zh-CN" sz="2200" dirty="0">
                <a:solidFill>
                  <a:srgbClr val="0000FF"/>
                </a:solidFill>
                <a:latin typeface="Consolas" pitchFamily="49" charset="0"/>
                <a:ea typeface="仿宋" pitchFamily="49" charset="-122"/>
                <a:cs typeface="Consolas" pitchFamily="49" charset="0"/>
              </a:rPr>
              <a:t>个元素（</a:t>
            </a:r>
            <a:r>
              <a:rPr lang="zh-CN" altLang="en-US" sz="2200" dirty="0">
                <a:solidFill>
                  <a:srgbClr val="0000FF"/>
                </a:solidFill>
                <a:latin typeface="Consolas" pitchFamily="49" charset="0"/>
                <a:ea typeface="仿宋" pitchFamily="49" charset="-122"/>
                <a:cs typeface="Consolas" pitchFamily="49" charset="0"/>
              </a:rPr>
              <a:t>块数</a:t>
            </a:r>
            <a:r>
              <a:rPr lang="en-US" altLang="zh-CN" sz="2200" i="1" dirty="0">
                <a:solidFill>
                  <a:srgbClr val="0000FF"/>
                </a:solidFill>
                <a:latin typeface="Consolas" pitchFamily="49" charset="0"/>
                <a:ea typeface="仿宋" pitchFamily="49" charset="-122"/>
                <a:cs typeface="Consolas" pitchFamily="49" charset="0"/>
              </a:rPr>
              <a:t>b</a:t>
            </a:r>
            <a:r>
              <a:rPr lang="en-US"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sym typeface="Symbol"/>
              </a:rPr>
              <a:t></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s</a:t>
            </a:r>
            <a:r>
              <a:rPr lang="en-US" altLang="zh-CN" sz="2200" dirty="0">
                <a:solidFill>
                  <a:srgbClr val="0000FF"/>
                </a:solidFill>
                <a:latin typeface="Consolas" pitchFamily="49" charset="0"/>
                <a:ea typeface="仿宋" pitchFamily="49" charset="-122"/>
                <a:cs typeface="Consolas" pitchFamily="49" charset="0"/>
                <a:sym typeface="Symbol"/>
              </a:rPr>
              <a:t></a:t>
            </a:r>
            <a:r>
              <a:rPr lang="zh-CN" altLang="zh-CN" sz="22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553327" y="2070701"/>
            <a:ext cx="7643866" cy="1130923"/>
          </a:xfrm>
          <a:prstGeom prst="rect">
            <a:avLst/>
          </a:prstGeom>
        </p:spPr>
        <p:style>
          <a:lnRef idx="1">
            <a:schemeClr val="accent2"/>
          </a:lnRef>
          <a:fillRef idx="2">
            <a:schemeClr val="accent2"/>
          </a:fillRef>
          <a:effectRef idx="1">
            <a:schemeClr val="accent2"/>
          </a:effectRef>
          <a:fontRef idx="minor">
            <a:schemeClr val="dk1"/>
          </a:fontRef>
        </p:style>
        <p:txBody>
          <a:bodyPr wrap="square" tIns="108000" bIns="108000" rtlCol="0">
            <a:spAutoFit/>
          </a:bodyPr>
          <a:lstStyle/>
          <a:p>
            <a:pPr marL="342900" indent="-342900" algn="l">
              <a:lnSpc>
                <a:spcPct val="150000"/>
              </a:lnSpc>
              <a:spcBef>
                <a:spcPts val="0"/>
              </a:spcBef>
              <a:buBlip>
                <a:blip r:embed="rId2"/>
              </a:buBlip>
            </a:pPr>
            <a:r>
              <a:rPr lang="zh-CN" altLang="en-US" sz="2100">
                <a:solidFill>
                  <a:srgbClr val="0000FF"/>
                </a:solidFill>
                <a:latin typeface="Consolas" pitchFamily="49" charset="0"/>
                <a:ea typeface="仿宋" pitchFamily="49" charset="-122"/>
                <a:cs typeface="Consolas" pitchFamily="49" charset="0"/>
              </a:rPr>
              <a:t>用</a:t>
            </a:r>
            <a:r>
              <a:rPr lang="zh-CN" altLang="zh-CN" sz="2100">
                <a:solidFill>
                  <a:srgbClr val="0000FF"/>
                </a:solidFill>
                <a:latin typeface="Consolas" pitchFamily="49" charset="0"/>
                <a:ea typeface="仿宋" pitchFamily="49" charset="-122"/>
                <a:cs typeface="Consolas" pitchFamily="49" charset="0"/>
              </a:rPr>
              <a:t>折半查找确定元素所在的块，则分块查找成功时的平均查找长度为：</a:t>
            </a:r>
            <a:endParaRPr lang="zh-CN" altLang="en-US" sz="21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195736" y="5053886"/>
            <a:ext cx="5028675" cy="1008802"/>
          </a:xfrm>
          <a:prstGeom prst="rect">
            <a:avLst/>
          </a:prstGeom>
          <a:noFill/>
        </p:spPr>
        <p:txBody>
          <a:bodyPr wrap="square" rtlCol="0">
            <a:spAutoFit/>
          </a:bodyPr>
          <a:lstStyle/>
          <a:p>
            <a:pPr algn="l">
              <a:lnSpc>
                <a:spcPct val="150000"/>
              </a:lnSpc>
              <a:spcBef>
                <a:spcPts val="0"/>
              </a:spcBef>
            </a:pPr>
            <a:r>
              <a:rPr lang="zh-CN" altLang="zh-CN" sz="2100" dirty="0">
                <a:solidFill>
                  <a:srgbClr val="0000FF"/>
                </a:solidFill>
                <a:latin typeface="Consolas" pitchFamily="49" charset="0"/>
                <a:ea typeface="华文中宋" pitchFamily="2" charset="-122"/>
                <a:cs typeface="Consolas" pitchFamily="49" charset="0"/>
              </a:rPr>
              <a:t>当</a:t>
            </a:r>
            <a:r>
              <a:rPr lang="en-US" altLang="zh-CN" sz="2100" i="1" dirty="0">
                <a:solidFill>
                  <a:srgbClr val="0000FF"/>
                </a:solidFill>
                <a:latin typeface="Consolas" pitchFamily="49" charset="0"/>
                <a:ea typeface="华文中宋" pitchFamily="2" charset="-122"/>
                <a:cs typeface="Consolas" pitchFamily="49" charset="0"/>
              </a:rPr>
              <a:t>s</a:t>
            </a:r>
            <a:r>
              <a:rPr lang="zh-CN" altLang="zh-CN" sz="2100" dirty="0">
                <a:solidFill>
                  <a:srgbClr val="0000FF"/>
                </a:solidFill>
                <a:latin typeface="Consolas" pitchFamily="49" charset="0"/>
                <a:ea typeface="华文中宋" pitchFamily="2" charset="-122"/>
                <a:cs typeface="Consolas" pitchFamily="49" charset="0"/>
              </a:rPr>
              <a:t>越小时，</a:t>
            </a:r>
            <a:r>
              <a:rPr lang="en-US" altLang="zh-CN" sz="2100" dirty="0" err="1">
                <a:solidFill>
                  <a:srgbClr val="0000FF"/>
                </a:solidFill>
                <a:latin typeface="Consolas" pitchFamily="49" charset="0"/>
                <a:ea typeface="华文中宋" pitchFamily="2" charset="-122"/>
                <a:cs typeface="Consolas" pitchFamily="49" charset="0"/>
              </a:rPr>
              <a:t>ASL</a:t>
            </a:r>
            <a:r>
              <a:rPr lang="en-US" altLang="zh-CN" sz="2100" baseline="-25000" dirty="0" err="1">
                <a:solidFill>
                  <a:srgbClr val="0000FF"/>
                </a:solidFill>
                <a:latin typeface="Consolas" pitchFamily="49" charset="0"/>
                <a:ea typeface="华文中宋" pitchFamily="2" charset="-122"/>
                <a:cs typeface="Consolas" pitchFamily="49" charset="0"/>
              </a:rPr>
              <a:t>blk</a:t>
            </a:r>
            <a:r>
              <a:rPr lang="zh-CN" altLang="zh-CN" sz="2100" dirty="0">
                <a:solidFill>
                  <a:srgbClr val="0000FF"/>
                </a:solidFill>
                <a:latin typeface="Consolas" pitchFamily="49" charset="0"/>
                <a:ea typeface="华文中宋" pitchFamily="2" charset="-122"/>
                <a:cs typeface="Consolas" pitchFamily="49" charset="0"/>
              </a:rPr>
              <a:t>的值越小，即当采用折半查找确定块时，每块的长度越小越好。</a:t>
            </a:r>
            <a:endParaRPr lang="zh-CN" altLang="en-US" sz="2100" dirty="0">
              <a:solidFill>
                <a:srgbClr val="0000FF"/>
              </a:solidFill>
              <a:latin typeface="Consolas" pitchFamily="49" charset="0"/>
              <a:ea typeface="华文中宋" pitchFamily="2" charset="-122"/>
              <a:cs typeface="Consolas" pitchFamily="49" charset="0"/>
            </a:endParaRPr>
          </a:p>
        </p:txBody>
      </p:sp>
      <p:sp>
        <p:nvSpPr>
          <p:cNvPr id="8" name="下箭头 7"/>
          <p:cNvSpPr/>
          <p:nvPr/>
        </p:nvSpPr>
        <p:spPr bwMode="auto">
          <a:xfrm>
            <a:off x="4214240" y="4322629"/>
            <a:ext cx="322041" cy="67294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ct val="150000"/>
              </a:lnSpc>
            </a:pPr>
            <a:endParaRPr lang="zh-CN" altLang="en-US" sz="2100">
              <a:solidFill>
                <a:srgbClr val="0000FF"/>
              </a:solidFill>
              <a:latin typeface="Consolas" pitchFamily="49" charset="0"/>
              <a:cs typeface="Consolas" pitchFamily="49" charset="0"/>
            </a:endParaRPr>
          </a:p>
        </p:txBody>
      </p:sp>
      <p:pic>
        <p:nvPicPr>
          <p:cNvPr id="9218" name="Picture 2"/>
          <p:cNvPicPr>
            <a:picLocks noChangeAspect="1" noChangeArrowheads="1"/>
          </p:cNvPicPr>
          <p:nvPr/>
        </p:nvPicPr>
        <p:blipFill>
          <a:blip r:embed="rId3" cstate="print"/>
          <a:srcRect/>
          <a:stretch>
            <a:fillRect/>
          </a:stretch>
        </p:blipFill>
        <p:spPr bwMode="auto">
          <a:xfrm>
            <a:off x="436087" y="3372366"/>
            <a:ext cx="8385459" cy="92050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2" y="764704"/>
            <a:ext cx="7715304" cy="864440"/>
          </a:xfrm>
          <a:prstGeom prst="rect">
            <a:avLst/>
          </a:prstGeom>
        </p:spPr>
        <p:style>
          <a:lnRef idx="1">
            <a:schemeClr val="accent2"/>
          </a:lnRef>
          <a:fillRef idx="2">
            <a:schemeClr val="accent2"/>
          </a:fillRef>
          <a:effectRef idx="1">
            <a:schemeClr val="accent2"/>
          </a:effectRef>
          <a:fontRef idx="minor">
            <a:schemeClr val="dk1"/>
          </a:fontRef>
        </p:style>
        <p:txBody>
          <a:bodyPr wrap="square" tIns="108000" bIns="108000" rtlCol="0">
            <a:spAutoFit/>
          </a:bodyPr>
          <a:lstStyle/>
          <a:p>
            <a:pPr marL="342900" indent="-342900" algn="l">
              <a:lnSpc>
                <a:spcPct val="100000"/>
              </a:lnSpc>
              <a:spcBef>
                <a:spcPts val="0"/>
              </a:spcBef>
              <a:buBlip>
                <a:blip r:embed="rId2"/>
              </a:buBlip>
            </a:pPr>
            <a:r>
              <a:rPr lang="zh-CN" altLang="en-US" sz="2100" dirty="0">
                <a:solidFill>
                  <a:srgbClr val="0000FF"/>
                </a:solidFill>
                <a:latin typeface="Consolas" pitchFamily="49" charset="0"/>
                <a:ea typeface="仿宋" pitchFamily="49" charset="-122"/>
                <a:cs typeface="Consolas" pitchFamily="49" charset="0"/>
              </a:rPr>
              <a:t>用</a:t>
            </a:r>
            <a:r>
              <a:rPr lang="zh-CN" altLang="zh-CN" sz="2100" dirty="0">
                <a:solidFill>
                  <a:srgbClr val="0000FF"/>
                </a:solidFill>
                <a:latin typeface="Consolas" pitchFamily="49" charset="0"/>
                <a:ea typeface="仿宋" pitchFamily="49" charset="-122"/>
                <a:cs typeface="Consolas" pitchFamily="49" charset="0"/>
              </a:rPr>
              <a:t>顺序查找确定元素所在的块，则分块查找成功时的平均查找长度为：</a:t>
            </a:r>
            <a:endParaRPr lang="zh-CN" altLang="en-US" sz="21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638670" y="3960110"/>
            <a:ext cx="7715304" cy="1008802"/>
          </a:xfrm>
          <a:prstGeom prst="rect">
            <a:avLst/>
          </a:prstGeom>
          <a:noFill/>
        </p:spPr>
        <p:txBody>
          <a:bodyPr wrap="square" rtlCol="0">
            <a:spAutoFit/>
          </a:bodyPr>
          <a:lstStyle/>
          <a:p>
            <a:pPr algn="l">
              <a:lnSpc>
                <a:spcPct val="150000"/>
              </a:lnSpc>
              <a:spcBef>
                <a:spcPts val="0"/>
              </a:spcBef>
            </a:pPr>
            <a:r>
              <a:rPr lang="zh-CN" altLang="zh-CN" sz="2100" dirty="0">
                <a:solidFill>
                  <a:srgbClr val="0000FF"/>
                </a:solidFill>
                <a:latin typeface="Consolas" pitchFamily="49" charset="0"/>
                <a:ea typeface="华文中宋" pitchFamily="2" charset="-122"/>
                <a:cs typeface="Consolas" pitchFamily="49" charset="0"/>
              </a:rPr>
              <a:t>当</a:t>
            </a:r>
            <a:r>
              <a:rPr lang="en-US" altLang="zh-CN" sz="2100" dirty="0">
                <a:solidFill>
                  <a:srgbClr val="0000FF"/>
                </a:solidFill>
                <a:latin typeface="Consolas" pitchFamily="49" charset="0"/>
                <a:ea typeface="华文中宋" pitchFamily="2" charset="-122"/>
                <a:cs typeface="Consolas" pitchFamily="49" charset="0"/>
              </a:rPr>
              <a:t>s=sqrt(</a:t>
            </a:r>
            <a:r>
              <a:rPr lang="en-US" altLang="zh-CN" sz="2100" i="1" dirty="0">
                <a:solidFill>
                  <a:srgbClr val="0000FF"/>
                </a:solidFill>
                <a:latin typeface="Consolas" pitchFamily="49" charset="0"/>
                <a:ea typeface="华文中宋" pitchFamily="2" charset="-122"/>
                <a:cs typeface="Consolas" pitchFamily="49" charset="0"/>
              </a:rPr>
              <a:t>n</a:t>
            </a:r>
            <a:r>
              <a:rPr lang="en-US" altLang="zh-CN" sz="2100" dirty="0">
                <a:solidFill>
                  <a:srgbClr val="0000FF"/>
                </a:solidFill>
                <a:latin typeface="Consolas" pitchFamily="49" charset="0"/>
                <a:ea typeface="华文中宋" pitchFamily="2" charset="-122"/>
                <a:cs typeface="Consolas" pitchFamily="49" charset="0"/>
              </a:rPr>
              <a:t>)</a:t>
            </a:r>
            <a:r>
              <a:rPr lang="zh-CN" altLang="zh-CN" sz="2100" dirty="0">
                <a:solidFill>
                  <a:srgbClr val="0000FF"/>
                </a:solidFill>
                <a:latin typeface="Consolas" pitchFamily="49" charset="0"/>
                <a:ea typeface="华文中宋" pitchFamily="2" charset="-122"/>
                <a:cs typeface="Consolas" pitchFamily="49" charset="0"/>
              </a:rPr>
              <a:t>时，</a:t>
            </a:r>
            <a:r>
              <a:rPr lang="en-US" altLang="zh-CN" sz="2100" dirty="0" err="1">
                <a:solidFill>
                  <a:srgbClr val="0000FF"/>
                </a:solidFill>
                <a:latin typeface="Consolas" pitchFamily="49" charset="0"/>
                <a:ea typeface="华文中宋" pitchFamily="2" charset="-122"/>
                <a:cs typeface="Consolas" pitchFamily="49" charset="0"/>
              </a:rPr>
              <a:t>ASL'</a:t>
            </a:r>
            <a:r>
              <a:rPr lang="en-US" altLang="zh-CN" sz="2100" baseline="-25000" dirty="0" err="1">
                <a:solidFill>
                  <a:srgbClr val="0000FF"/>
                </a:solidFill>
                <a:latin typeface="Consolas" pitchFamily="49" charset="0"/>
                <a:ea typeface="华文中宋" pitchFamily="2" charset="-122"/>
                <a:cs typeface="Consolas" pitchFamily="49" charset="0"/>
              </a:rPr>
              <a:t>blk</a:t>
            </a:r>
            <a:r>
              <a:rPr lang="zh-CN" altLang="zh-CN" sz="2100" dirty="0">
                <a:solidFill>
                  <a:srgbClr val="0000FF"/>
                </a:solidFill>
                <a:latin typeface="Consolas" pitchFamily="49" charset="0"/>
                <a:ea typeface="华文中宋" pitchFamily="2" charset="-122"/>
                <a:cs typeface="Consolas" pitchFamily="49" charset="0"/>
              </a:rPr>
              <a:t>取极小值</a:t>
            </a:r>
            <a:r>
              <a:rPr lang="en-US" altLang="zh-CN" sz="2100" dirty="0">
                <a:solidFill>
                  <a:srgbClr val="0000FF"/>
                </a:solidFill>
                <a:latin typeface="Consolas" pitchFamily="49" charset="0"/>
                <a:ea typeface="华文中宋" pitchFamily="2" charset="-122"/>
                <a:cs typeface="Consolas" pitchFamily="49" charset="0"/>
              </a:rPr>
              <a:t>sqrt(n)+1</a:t>
            </a:r>
            <a:r>
              <a:rPr lang="zh-CN" altLang="zh-CN" sz="2100" dirty="0">
                <a:solidFill>
                  <a:srgbClr val="0000FF"/>
                </a:solidFill>
                <a:latin typeface="Consolas" pitchFamily="49" charset="0"/>
                <a:ea typeface="华文中宋" pitchFamily="2" charset="-122"/>
                <a:cs typeface="Consolas" pitchFamily="49" charset="0"/>
              </a:rPr>
              <a:t>，即当采用顺序查找确定块时，各块中的元素个数选定为</a:t>
            </a:r>
            <a:r>
              <a:rPr lang="en-US" altLang="zh-CN" sz="2100" dirty="0">
                <a:solidFill>
                  <a:srgbClr val="0000FF"/>
                </a:solidFill>
                <a:latin typeface="Consolas" pitchFamily="49" charset="0"/>
                <a:ea typeface="华文中宋" pitchFamily="2" charset="-122"/>
                <a:cs typeface="Consolas" pitchFamily="49" charset="0"/>
              </a:rPr>
              <a:t>sqrt(n)</a:t>
            </a:r>
            <a:r>
              <a:rPr lang="zh-CN" altLang="zh-CN" sz="2100" dirty="0">
                <a:solidFill>
                  <a:srgbClr val="0000FF"/>
                </a:solidFill>
                <a:latin typeface="Consolas" pitchFamily="49" charset="0"/>
                <a:ea typeface="华文中宋" pitchFamily="2" charset="-122"/>
                <a:cs typeface="Consolas" pitchFamily="49" charset="0"/>
              </a:rPr>
              <a:t>时效果最佳。</a:t>
            </a:r>
          </a:p>
        </p:txBody>
      </p:sp>
      <p:sp>
        <p:nvSpPr>
          <p:cNvPr id="8" name="下箭头 7"/>
          <p:cNvSpPr/>
          <p:nvPr/>
        </p:nvSpPr>
        <p:spPr bwMode="auto">
          <a:xfrm>
            <a:off x="4140272" y="3284984"/>
            <a:ext cx="356050" cy="62865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100">
              <a:solidFill>
                <a:srgbClr val="0000FF"/>
              </a:solidFill>
              <a:latin typeface="Consolas" pitchFamily="49" charset="0"/>
              <a:cs typeface="Consolas" pitchFamily="49" charset="0"/>
            </a:endParaRPr>
          </a:p>
        </p:txBody>
      </p:sp>
      <p:pic>
        <p:nvPicPr>
          <p:cNvPr id="68611" name="Picture 3"/>
          <p:cNvPicPr>
            <a:picLocks noChangeAspect="1" noChangeArrowheads="1"/>
          </p:cNvPicPr>
          <p:nvPr/>
        </p:nvPicPr>
        <p:blipFill>
          <a:blip r:embed="rId3" cstate="print"/>
          <a:srcRect/>
          <a:stretch>
            <a:fillRect/>
          </a:stretch>
        </p:blipFill>
        <p:spPr bwMode="auto">
          <a:xfrm>
            <a:off x="1222356" y="2126701"/>
            <a:ext cx="6191882" cy="77840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700310"/>
            <a:ext cx="8649627" cy="1974643"/>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查找算法中的主要操作是</a:t>
            </a:r>
            <a:r>
              <a:rPr lang="zh-CN" altLang="zh-CN" sz="2100" dirty="0">
                <a:solidFill>
                  <a:srgbClr val="FF0000"/>
                </a:solidFill>
                <a:latin typeface="Consolas" pitchFamily="49" charset="0"/>
                <a:ea typeface="仿宋" pitchFamily="49" charset="-122"/>
                <a:cs typeface="Consolas" pitchFamily="49" charset="0"/>
              </a:rPr>
              <a:t>关键字之间的比较</a:t>
            </a:r>
            <a:r>
              <a:rPr lang="zh-CN" altLang="zh-CN" sz="2100" dirty="0">
                <a:solidFill>
                  <a:srgbClr val="0000FF"/>
                </a:solidFill>
                <a:latin typeface="Consolas" pitchFamily="49" charset="0"/>
                <a:ea typeface="仿宋" pitchFamily="49" charset="-122"/>
                <a:cs typeface="Consolas" pitchFamily="49" charset="0"/>
              </a:rPr>
              <a:t>，所以通常把查找过程中关键字平均</a:t>
            </a:r>
            <a:r>
              <a:rPr lang="zh-CN" altLang="zh-CN" sz="2100" dirty="0">
                <a:solidFill>
                  <a:srgbClr val="FF0000"/>
                </a:solidFill>
                <a:latin typeface="Consolas" pitchFamily="49" charset="0"/>
                <a:ea typeface="仿宋" pitchFamily="49" charset="-122"/>
                <a:cs typeface="Consolas" pitchFamily="49" charset="0"/>
              </a:rPr>
              <a:t>比较次数</a:t>
            </a:r>
            <a:r>
              <a:rPr lang="zh-CN" altLang="zh-CN" sz="2100" dirty="0">
                <a:solidFill>
                  <a:srgbClr val="0000FF"/>
                </a:solidFill>
                <a:latin typeface="Consolas" pitchFamily="49" charset="0"/>
                <a:ea typeface="仿宋" pitchFamily="49" charset="-122"/>
                <a:cs typeface="Consolas" pitchFamily="49" charset="0"/>
              </a:rPr>
              <a:t>也就是平均查找长度作为衡量一个查找算法效率优劣的依据。</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dirty="0">
                <a:solidFill>
                  <a:srgbClr val="FF0000"/>
                </a:solidFill>
                <a:latin typeface="Consolas" pitchFamily="49" charset="0"/>
                <a:ea typeface="仿宋" pitchFamily="49" charset="-122"/>
                <a:cs typeface="Consolas" pitchFamily="49" charset="0"/>
              </a:rPr>
              <a:t>平均查找长度</a:t>
            </a:r>
            <a:r>
              <a:rPr lang="en-US" altLang="zh-CN" sz="2100" dirty="0">
                <a:solidFill>
                  <a:srgbClr val="0000FF"/>
                </a:solidFill>
                <a:latin typeface="Consolas" pitchFamily="49" charset="0"/>
                <a:ea typeface="仿宋" pitchFamily="49" charset="-122"/>
                <a:cs typeface="Consolas" pitchFamily="49" charset="0"/>
              </a:rPr>
              <a:t>ASL</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Average Search Length</a:t>
            </a:r>
            <a:r>
              <a:rPr lang="zh-CN" altLang="zh-CN" sz="2100" dirty="0">
                <a:solidFill>
                  <a:srgbClr val="0000FF"/>
                </a:solidFill>
                <a:latin typeface="Consolas" pitchFamily="49" charset="0"/>
                <a:ea typeface="仿宋" pitchFamily="49" charset="-122"/>
                <a:cs typeface="Consolas" pitchFamily="49" charset="0"/>
              </a:rPr>
              <a:t>）定义为</a:t>
            </a:r>
            <a:endParaRPr lang="zh-CN" altLang="en-US" sz="2100" dirty="0">
              <a:solidFill>
                <a:srgbClr val="0000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2987824" y="3244135"/>
            <a:ext cx="2232248" cy="1131320"/>
          </a:xfrm>
          <a:prstGeom prst="rect">
            <a:avLst/>
          </a:prstGeom>
          <a:noFill/>
          <a:ln w="9525">
            <a:noFill/>
            <a:miter lim="800000"/>
            <a:headEnd/>
            <a:tailEnd/>
          </a:ln>
        </p:spPr>
      </p:pic>
      <p:sp>
        <p:nvSpPr>
          <p:cNvPr id="7" name="TextBox 6"/>
          <p:cNvSpPr txBox="1"/>
          <p:nvPr/>
        </p:nvSpPr>
        <p:spPr>
          <a:xfrm>
            <a:off x="249848" y="4702844"/>
            <a:ext cx="8714640" cy="1489895"/>
          </a:xfrm>
          <a:prstGeom prst="rect">
            <a:avLst/>
          </a:prstGeom>
          <a:noFill/>
        </p:spPr>
        <p:txBody>
          <a:bodyPr wrap="square" rtlCol="0">
            <a:spAutoFit/>
          </a:bodyPr>
          <a:lstStyle/>
          <a:p>
            <a:pPr algn="l">
              <a:lnSpc>
                <a:spcPct val="150000"/>
              </a:lnSpc>
              <a:spcBef>
                <a:spcPts val="0"/>
              </a:spcBef>
            </a:pPr>
            <a:r>
              <a:rPr lang="zh-CN" altLang="zh-CN" sz="2100" dirty="0">
                <a:solidFill>
                  <a:srgbClr val="0000FF"/>
                </a:solidFill>
                <a:latin typeface="Consolas" pitchFamily="49" charset="0"/>
                <a:ea typeface="仿宋" pitchFamily="49" charset="-122"/>
                <a:cs typeface="Consolas" pitchFamily="49" charset="0"/>
              </a:rPr>
              <a:t>其中，</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是查找表中元素的个数，</a:t>
            </a:r>
            <a:r>
              <a:rPr lang="en-US" altLang="zh-CN" sz="2100" i="1" dirty="0">
                <a:solidFill>
                  <a:srgbClr val="0000FF"/>
                </a:solidFill>
                <a:latin typeface="Consolas" pitchFamily="49" charset="0"/>
                <a:ea typeface="仿宋" pitchFamily="49" charset="-122"/>
                <a:cs typeface="Consolas" pitchFamily="49" charset="0"/>
              </a:rPr>
              <a:t>p</a:t>
            </a:r>
            <a:r>
              <a:rPr lang="en-US" altLang="zh-CN" sz="2100" i="1" baseline="-25000" dirty="0">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是查找第</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个元素的概率，一般地，除特别指出外，均认为每个元素的</a:t>
            </a:r>
            <a:r>
              <a:rPr lang="zh-CN" altLang="zh-CN" sz="2100" dirty="0">
                <a:solidFill>
                  <a:srgbClr val="FF0000"/>
                </a:solidFill>
                <a:latin typeface="Consolas" pitchFamily="49" charset="0"/>
                <a:ea typeface="仿宋" pitchFamily="49" charset="-122"/>
                <a:cs typeface="Consolas" pitchFamily="49" charset="0"/>
              </a:rPr>
              <a:t>查找概率相等</a:t>
            </a:r>
            <a:r>
              <a:rPr lang="zh-CN" altLang="zh-CN" sz="2100" dirty="0">
                <a:solidFill>
                  <a:srgbClr val="0000FF"/>
                </a:solidFill>
                <a:latin typeface="Consolas" pitchFamily="49" charset="0"/>
                <a:ea typeface="仿宋" pitchFamily="49" charset="-122"/>
                <a:cs typeface="Consolas" pitchFamily="49" charset="0"/>
              </a:rPr>
              <a:t>，即</a:t>
            </a:r>
            <a:r>
              <a:rPr lang="en-US" altLang="zh-CN" sz="2100" i="1" dirty="0">
                <a:solidFill>
                  <a:srgbClr val="0000FF"/>
                </a:solidFill>
                <a:latin typeface="Consolas" pitchFamily="49" charset="0"/>
                <a:ea typeface="仿宋" pitchFamily="49" charset="-122"/>
                <a:cs typeface="Consolas" pitchFamily="49" charset="0"/>
              </a:rPr>
              <a:t>p</a:t>
            </a:r>
            <a:r>
              <a:rPr lang="en-US" altLang="zh-CN" sz="2100" i="1" baseline="-25000" dirty="0">
                <a:solidFill>
                  <a:srgbClr val="0000FF"/>
                </a:solidFill>
                <a:latin typeface="Consolas" pitchFamily="49" charset="0"/>
                <a:ea typeface="仿宋" pitchFamily="49" charset="-122"/>
                <a:cs typeface="Consolas" pitchFamily="49" charset="0"/>
              </a:rPr>
              <a:t>i</a:t>
            </a:r>
            <a:r>
              <a:rPr lang="en-US" altLang="zh-CN" sz="2100" dirty="0">
                <a:solidFill>
                  <a:srgbClr val="0000FF"/>
                </a:solidFill>
                <a:latin typeface="Consolas" pitchFamily="49" charset="0"/>
                <a:ea typeface="仿宋" pitchFamily="49" charset="-122"/>
                <a:cs typeface="Consolas" pitchFamily="49" charset="0"/>
              </a:rPr>
              <a:t>=1/</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mj-ea"/>
                <a:ea typeface="+mj-ea"/>
                <a:cs typeface="Consolas" pitchFamily="49" charset="0"/>
              </a:rPr>
              <a:t>≤</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mn-ea"/>
                <a:ea typeface="+mn-ea"/>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c</a:t>
            </a:r>
            <a:r>
              <a:rPr lang="en-US" altLang="zh-CN" sz="2100" i="1" baseline="-25000" dirty="0">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是查找到第</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个元素所需的关键字比较次数。</a:t>
            </a:r>
            <a:endParaRPr lang="zh-CN" altLang="en-US" sz="21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95536" y="51272"/>
            <a:ext cx="2071702" cy="461665"/>
          </a:xfrm>
          <a:prstGeom prst="rect">
            <a:avLst/>
          </a:prstGeom>
          <a:noFill/>
        </p:spPr>
        <p:txBody>
          <a:bodyPr wrap="square" rtlCol="0">
            <a:spAutoFit/>
          </a:bodyPr>
          <a:lstStyle/>
          <a:p>
            <a:pPr algn="l">
              <a:lnSpc>
                <a:spcPct val="100000"/>
              </a:lnSpc>
              <a:spcBef>
                <a:spcPts val="0"/>
              </a:spcBef>
            </a:pPr>
            <a:r>
              <a:rPr lang="zh-CN" altLang="zh-CN" dirty="0">
                <a:solidFill>
                  <a:srgbClr val="0000FF"/>
                </a:solidFill>
                <a:effectLst>
                  <a:outerShdw blurRad="38100" dist="38100" dir="2700000" algn="tl">
                    <a:srgbClr val="000000">
                      <a:alpha val="43137"/>
                    </a:srgbClr>
                  </a:outerShdw>
                </a:effectLst>
                <a:latin typeface="楷体" pitchFamily="49" charset="-122"/>
                <a:ea typeface="楷体" pitchFamily="49" charset="-122"/>
                <a:cs typeface="Consolas" pitchFamily="49" charset="0"/>
              </a:rPr>
              <a:t>查找</a:t>
            </a:r>
            <a:r>
              <a:rPr lang="zh-CN" altLang="en-US" dirty="0">
                <a:solidFill>
                  <a:srgbClr val="0000FF"/>
                </a:solidFill>
                <a:effectLst>
                  <a:outerShdw blurRad="38100" dist="38100" dir="2700000" algn="tl">
                    <a:srgbClr val="000000">
                      <a:alpha val="43137"/>
                    </a:srgbClr>
                  </a:outerShdw>
                </a:effectLst>
                <a:latin typeface="楷体" pitchFamily="49" charset="-122"/>
                <a:ea typeface="楷体" pitchFamily="49" charset="-122"/>
                <a:cs typeface="Consolas" pitchFamily="49" charset="0"/>
              </a:rPr>
              <a:t>性能评价</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627784" y="260648"/>
            <a:ext cx="378621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a:solidFill>
                  <a:srgbClr val="FF0000"/>
                </a:solidFill>
                <a:latin typeface="Consolas" pitchFamily="49" charset="0"/>
                <a:ea typeface="微软雅黑" pitchFamily="34" charset="-122"/>
                <a:cs typeface="Consolas" pitchFamily="49" charset="0"/>
              </a:rPr>
              <a:t>9.3  </a:t>
            </a:r>
            <a:r>
              <a:rPr lang="zh-CN" altLang="zh-CN" sz="3600">
                <a:solidFill>
                  <a:srgbClr val="FF0000"/>
                </a:solidFill>
                <a:latin typeface="Consolas" pitchFamily="49" charset="0"/>
                <a:ea typeface="微软雅黑" pitchFamily="34" charset="-122"/>
                <a:cs typeface="Consolas" pitchFamily="49" charset="0"/>
              </a:rPr>
              <a:t>树表的查找</a:t>
            </a:r>
            <a:endParaRPr lang="zh-CN" altLang="en-US"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467544" y="1466823"/>
            <a:ext cx="8496944" cy="24978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几种特殊树形结构</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统称为</a:t>
            </a:r>
            <a:r>
              <a:rPr lang="zh-CN" altLang="zh-CN" sz="2200" dirty="0">
                <a:solidFill>
                  <a:srgbClr val="FF0000"/>
                </a:solidFill>
                <a:latin typeface="Consolas" pitchFamily="49" charset="0"/>
                <a:ea typeface="仿宋" pitchFamily="49" charset="-122"/>
                <a:cs typeface="Consolas" pitchFamily="49" charset="0"/>
              </a:rPr>
              <a:t>树表</a:t>
            </a:r>
            <a:r>
              <a:rPr lang="zh-CN" altLang="zh-CN"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这里的树表采用</a:t>
            </a:r>
            <a:r>
              <a:rPr lang="zh-CN" altLang="zh-CN" sz="2200" dirty="0">
                <a:solidFill>
                  <a:srgbClr val="FF00FF"/>
                </a:solidFill>
                <a:latin typeface="Consolas" pitchFamily="49" charset="0"/>
                <a:ea typeface="仿宋" pitchFamily="49" charset="-122"/>
                <a:cs typeface="Consolas" pitchFamily="49" charset="0"/>
              </a:rPr>
              <a:t>链式</a:t>
            </a:r>
            <a:r>
              <a:rPr lang="zh-CN" altLang="zh-CN" sz="2200" dirty="0">
                <a:solidFill>
                  <a:srgbClr val="0000FF"/>
                </a:solidFill>
                <a:latin typeface="Consolas" pitchFamily="49" charset="0"/>
                <a:ea typeface="仿宋" pitchFamily="49" charset="-122"/>
                <a:cs typeface="Consolas" pitchFamily="49" charset="0"/>
              </a:rPr>
              <a:t>存储结构，由于链式存储结构既适合查找，也适合数据修改，属于</a:t>
            </a:r>
            <a:r>
              <a:rPr lang="zh-CN" altLang="zh-CN" sz="2200" dirty="0">
                <a:solidFill>
                  <a:srgbClr val="FF0000"/>
                </a:solidFill>
                <a:latin typeface="Consolas" pitchFamily="49" charset="0"/>
                <a:ea typeface="仿宋" pitchFamily="49" charset="-122"/>
                <a:cs typeface="Consolas" pitchFamily="49" charset="0"/>
              </a:rPr>
              <a:t>动态查找表</a:t>
            </a:r>
            <a:r>
              <a:rPr lang="zh-CN" altLang="zh-CN"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对于动态查找表，不仅要讨论查找方法，还讨论修改方法。</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9512" y="116632"/>
            <a:ext cx="3240360"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9.3.1 </a:t>
            </a:r>
            <a:r>
              <a:rPr lang="zh-CN" altLang="zh-CN" sz="2800">
                <a:latin typeface="Consolas" pitchFamily="49" charset="0"/>
                <a:ea typeface="微软雅黑" pitchFamily="34" charset="-122"/>
                <a:cs typeface="Consolas" pitchFamily="49" charset="0"/>
              </a:rPr>
              <a:t>二叉排序树</a:t>
            </a:r>
            <a:endParaRPr lang="zh-CN" altLang="zh-CN" sz="280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179512" y="928321"/>
            <a:ext cx="285752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二叉排序树的定义</a:t>
            </a:r>
            <a:endParaRPr lang="zh-CN" altLang="zh-CN" sz="20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476200" y="2924944"/>
            <a:ext cx="8360449" cy="21646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若它的左子树非空，则</a:t>
            </a:r>
            <a:r>
              <a:rPr lang="zh-CN" altLang="zh-CN" sz="2000" dirty="0">
                <a:solidFill>
                  <a:srgbClr val="FF00FF"/>
                </a:solidFill>
                <a:latin typeface="Consolas" pitchFamily="49" charset="0"/>
                <a:ea typeface="仿宋" pitchFamily="49" charset="-122"/>
                <a:cs typeface="Consolas" pitchFamily="49" charset="0"/>
              </a:rPr>
              <a:t>左子树</a:t>
            </a:r>
            <a:r>
              <a:rPr lang="zh-CN" altLang="zh-CN" sz="2000" dirty="0">
                <a:solidFill>
                  <a:srgbClr val="0000FF"/>
                </a:solidFill>
                <a:latin typeface="Consolas" pitchFamily="49" charset="0"/>
                <a:ea typeface="仿宋" pitchFamily="49" charset="-122"/>
                <a:cs typeface="Consolas" pitchFamily="49" charset="0"/>
              </a:rPr>
              <a:t>上所有结点值（默认为结点关键字）均</a:t>
            </a:r>
            <a:r>
              <a:rPr lang="zh-CN" altLang="zh-CN" sz="2000" dirty="0">
                <a:solidFill>
                  <a:srgbClr val="FF00FF"/>
                </a:solidFill>
                <a:latin typeface="Consolas" pitchFamily="49" charset="0"/>
                <a:ea typeface="仿宋" pitchFamily="49" charset="-122"/>
                <a:cs typeface="Consolas" pitchFamily="49" charset="0"/>
              </a:rPr>
              <a:t>小于</a:t>
            </a:r>
            <a:r>
              <a:rPr lang="zh-CN" altLang="zh-CN" sz="2000" dirty="0">
                <a:solidFill>
                  <a:srgbClr val="0000FF"/>
                </a:solidFill>
                <a:latin typeface="Consolas" pitchFamily="49" charset="0"/>
                <a:ea typeface="仿宋" pitchFamily="49" charset="-122"/>
                <a:cs typeface="Consolas" pitchFamily="49" charset="0"/>
              </a:rPr>
              <a:t>根结点值。</a:t>
            </a: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若它的右子树非空，则</a:t>
            </a:r>
            <a:r>
              <a:rPr lang="zh-CN" altLang="zh-CN" sz="2000" dirty="0">
                <a:solidFill>
                  <a:srgbClr val="FF00FF"/>
                </a:solidFill>
                <a:latin typeface="Consolas" pitchFamily="49" charset="0"/>
                <a:ea typeface="仿宋" pitchFamily="49" charset="-122"/>
                <a:cs typeface="Consolas" pitchFamily="49" charset="0"/>
              </a:rPr>
              <a:t>右子树</a:t>
            </a:r>
            <a:r>
              <a:rPr lang="zh-CN" altLang="zh-CN" sz="2000" dirty="0">
                <a:solidFill>
                  <a:srgbClr val="0000FF"/>
                </a:solidFill>
                <a:latin typeface="Consolas" pitchFamily="49" charset="0"/>
                <a:ea typeface="仿宋" pitchFamily="49" charset="-122"/>
                <a:cs typeface="Consolas" pitchFamily="49" charset="0"/>
              </a:rPr>
              <a:t>上所有结点值均</a:t>
            </a:r>
            <a:r>
              <a:rPr lang="zh-CN" altLang="zh-CN" sz="2000" dirty="0">
                <a:solidFill>
                  <a:srgbClr val="FF00FF"/>
                </a:solidFill>
                <a:latin typeface="Consolas" pitchFamily="49" charset="0"/>
                <a:ea typeface="仿宋" pitchFamily="49" charset="-122"/>
                <a:cs typeface="Consolas" pitchFamily="49" charset="0"/>
              </a:rPr>
              <a:t>大于</a:t>
            </a:r>
            <a:r>
              <a:rPr lang="zh-CN" altLang="zh-CN" sz="2000" dirty="0">
                <a:solidFill>
                  <a:srgbClr val="0000FF"/>
                </a:solidFill>
                <a:latin typeface="Consolas" pitchFamily="49" charset="0"/>
                <a:ea typeface="仿宋" pitchFamily="49" charset="-122"/>
                <a:cs typeface="Consolas" pitchFamily="49" charset="0"/>
              </a:rPr>
              <a:t>根结点值。</a:t>
            </a: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左、右子树本身又各是一棵二叉排序树。</a:t>
            </a:r>
          </a:p>
        </p:txBody>
      </p:sp>
      <p:sp>
        <p:nvSpPr>
          <p:cNvPr id="8" name="TextBox 7"/>
          <p:cNvSpPr txBox="1"/>
          <p:nvPr/>
        </p:nvSpPr>
        <p:spPr>
          <a:xfrm>
            <a:off x="107504" y="1610763"/>
            <a:ext cx="8729145" cy="1005147"/>
          </a:xfrm>
          <a:prstGeom prst="rect">
            <a:avLst/>
          </a:prstGeom>
          <a:noFill/>
        </p:spPr>
        <p:txBody>
          <a:bodyPr wrap="square" rtlCol="0">
            <a:spAutoFit/>
          </a:bodyPr>
          <a:lstStyle/>
          <a:p>
            <a:pPr algn="l">
              <a:lnSpc>
                <a:spcPct val="150000"/>
              </a:lnSpc>
              <a:spcBef>
                <a:spcPts val="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FF0000"/>
                </a:solidFill>
                <a:latin typeface="Consolas" pitchFamily="49" charset="0"/>
                <a:ea typeface="仿宋" pitchFamily="49" charset="-122"/>
                <a:cs typeface="Consolas" pitchFamily="49" charset="0"/>
              </a:rPr>
              <a:t>二叉排序树</a:t>
            </a:r>
            <a:r>
              <a:rPr lang="zh-CN" altLang="zh-CN" sz="2100" dirty="0">
                <a:solidFill>
                  <a:srgbClr val="0000FF"/>
                </a:solidFill>
                <a:latin typeface="Consolas" pitchFamily="49" charset="0"/>
                <a:ea typeface="仿宋" pitchFamily="49" charset="-122"/>
                <a:cs typeface="Consolas" pitchFamily="49" charset="0"/>
              </a:rPr>
              <a:t>（简称</a:t>
            </a:r>
            <a:r>
              <a:rPr lang="en-US" altLang="zh-CN" sz="2100" dirty="0">
                <a:solidFill>
                  <a:srgbClr val="0000FF"/>
                </a:solidFill>
                <a:latin typeface="Consolas" pitchFamily="49" charset="0"/>
                <a:ea typeface="仿宋" pitchFamily="49" charset="-122"/>
                <a:cs typeface="Consolas" pitchFamily="49" charset="0"/>
              </a:rPr>
              <a:t>BST</a:t>
            </a:r>
            <a:r>
              <a:rPr lang="zh-CN" altLang="zh-CN" sz="2100" dirty="0">
                <a:solidFill>
                  <a:srgbClr val="0000FF"/>
                </a:solidFill>
                <a:latin typeface="Consolas" pitchFamily="49" charset="0"/>
                <a:ea typeface="仿宋" pitchFamily="49" charset="-122"/>
                <a:cs typeface="Consolas" pitchFamily="49" charset="0"/>
              </a:rPr>
              <a:t>）又称二叉查找（搜索）树，其定义为：二叉排序树或者是空树，或者是满足如下性质的二叉树：</a:t>
            </a:r>
            <a:endParaRPr lang="zh-CN" altLang="en-US" sz="21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17006" y="250036"/>
            <a:ext cx="3065565" cy="461665"/>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dirty="0">
                <a:solidFill>
                  <a:srgbClr val="FF0000"/>
                </a:solidFill>
                <a:latin typeface="Consolas" pitchFamily="49" charset="0"/>
                <a:ea typeface="微软雅黑" pitchFamily="34" charset="-122"/>
                <a:cs typeface="Consolas" pitchFamily="49" charset="0"/>
              </a:rPr>
              <a:t>一棵二叉排序树示例： </a:t>
            </a:r>
          </a:p>
        </p:txBody>
      </p:sp>
      <p:grpSp>
        <p:nvGrpSpPr>
          <p:cNvPr id="8" name="组合 7"/>
          <p:cNvGrpSpPr/>
          <p:nvPr/>
        </p:nvGrpSpPr>
        <p:grpSpPr>
          <a:xfrm>
            <a:off x="3267876" y="1252048"/>
            <a:ext cx="2786082" cy="2395826"/>
            <a:chOff x="3214678" y="2857496"/>
            <a:chExt cx="3143272" cy="2824454"/>
          </a:xfrm>
        </p:grpSpPr>
        <p:sp>
          <p:nvSpPr>
            <p:cNvPr id="9" name="椭圆 8"/>
            <p:cNvSpPr/>
            <p:nvPr/>
          </p:nvSpPr>
          <p:spPr>
            <a:xfrm>
              <a:off x="4357686" y="28574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dirty="0">
                  <a:solidFill>
                    <a:srgbClr val="0000FF"/>
                  </a:solidFill>
                  <a:latin typeface="Consolas" pitchFamily="49" charset="0"/>
                  <a:ea typeface="仿宋" pitchFamily="49" charset="-122"/>
                  <a:cs typeface="Consolas" pitchFamily="49" charset="0"/>
                </a:rPr>
                <a:t>4</a:t>
              </a:r>
              <a:endParaRPr lang="zh-CN" altLang="en-US" sz="2000" dirty="0">
                <a:solidFill>
                  <a:srgbClr val="0000FF"/>
                </a:solidFill>
                <a:latin typeface="Consolas" pitchFamily="49" charset="0"/>
                <a:ea typeface="仿宋" pitchFamily="49" charset="-122"/>
                <a:cs typeface="Consolas" pitchFamily="49" charset="0"/>
              </a:endParaRPr>
            </a:p>
          </p:txBody>
        </p:sp>
        <p:sp>
          <p:nvSpPr>
            <p:cNvPr id="10" name="椭圆 9"/>
            <p:cNvSpPr/>
            <p:nvPr/>
          </p:nvSpPr>
          <p:spPr>
            <a:xfrm>
              <a:off x="3643306"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a:solidFill>
                    <a:srgbClr val="0000FF"/>
                  </a:solidFill>
                  <a:latin typeface="Consolas" pitchFamily="49" charset="0"/>
                  <a:ea typeface="仿宋" pitchFamily="49" charset="-122"/>
                  <a:cs typeface="Consolas" pitchFamily="49" charset="0"/>
                </a:rPr>
                <a:t>2</a:t>
              </a:r>
              <a:endParaRPr lang="zh-CN" altLang="en-US" sz="2000" dirty="0">
                <a:solidFill>
                  <a:srgbClr val="0000FF"/>
                </a:solidFill>
                <a:latin typeface="Consolas" pitchFamily="49" charset="0"/>
                <a:ea typeface="仿宋" pitchFamily="49" charset="-122"/>
                <a:cs typeface="Consolas" pitchFamily="49" charset="0"/>
              </a:endParaRPr>
            </a:p>
          </p:txBody>
        </p:sp>
        <p:sp>
          <p:nvSpPr>
            <p:cNvPr id="11" name="椭圆 10"/>
            <p:cNvSpPr/>
            <p:nvPr/>
          </p:nvSpPr>
          <p:spPr>
            <a:xfrm>
              <a:off x="3214678" y="439606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2000">
                  <a:solidFill>
                    <a:srgbClr val="0000FF"/>
                  </a:solidFill>
                  <a:latin typeface="Consolas" pitchFamily="49" charset="0"/>
                  <a:ea typeface="仿宋" pitchFamily="49" charset="-122"/>
                  <a:cs typeface="Consolas" pitchFamily="49" charset="0"/>
                </a:rPr>
                <a:t>1</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椭圆 11"/>
            <p:cNvSpPr/>
            <p:nvPr/>
          </p:nvSpPr>
          <p:spPr>
            <a:xfrm>
              <a:off x="4000496"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a:solidFill>
                    <a:srgbClr val="0000FF"/>
                  </a:solidFill>
                  <a:latin typeface="Consolas" pitchFamily="49" charset="0"/>
                  <a:ea typeface="仿宋" pitchFamily="49" charset="-122"/>
                  <a:cs typeface="Consolas" pitchFamily="49" charset="0"/>
                </a:rPr>
                <a:t>3</a:t>
              </a:r>
              <a:endParaRPr lang="zh-CN" altLang="en-US" sz="2000" dirty="0">
                <a:solidFill>
                  <a:srgbClr val="0000FF"/>
                </a:solidFill>
                <a:latin typeface="Consolas" pitchFamily="49" charset="0"/>
                <a:ea typeface="仿宋" pitchFamily="49" charset="-122"/>
                <a:cs typeface="Consolas" pitchFamily="49" charset="0"/>
              </a:endParaRPr>
            </a:p>
          </p:txBody>
        </p:sp>
        <p:sp>
          <p:nvSpPr>
            <p:cNvPr id="13" name="椭圆 12"/>
            <p:cNvSpPr/>
            <p:nvPr/>
          </p:nvSpPr>
          <p:spPr>
            <a:xfrm>
              <a:off x="5000628"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a:solidFill>
                    <a:srgbClr val="0000FF"/>
                  </a:solidFill>
                  <a:latin typeface="Consolas" pitchFamily="49" charset="0"/>
                  <a:ea typeface="仿宋" pitchFamily="49" charset="-122"/>
                  <a:cs typeface="Consolas" pitchFamily="49" charset="0"/>
                </a:rPr>
                <a:t>5</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椭圆 13"/>
            <p:cNvSpPr/>
            <p:nvPr/>
          </p:nvSpPr>
          <p:spPr>
            <a:xfrm>
              <a:off x="5605198"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dirty="0">
                  <a:solidFill>
                    <a:srgbClr val="0000FF"/>
                  </a:solidFill>
                  <a:latin typeface="Consolas" pitchFamily="49" charset="0"/>
                  <a:ea typeface="仿宋" pitchFamily="49" charset="-122"/>
                  <a:cs typeface="Consolas" pitchFamily="49" charset="0"/>
                </a:rPr>
                <a:t>7</a:t>
              </a:r>
              <a:endParaRPr lang="zh-CN" altLang="en-US" sz="2000" dirty="0">
                <a:solidFill>
                  <a:srgbClr val="0000FF"/>
                </a:solidFill>
                <a:latin typeface="Consolas" pitchFamily="49" charset="0"/>
                <a:ea typeface="仿宋" pitchFamily="49" charset="-122"/>
                <a:cs typeface="Consolas" pitchFamily="49" charset="0"/>
              </a:endParaRPr>
            </a:p>
          </p:txBody>
        </p:sp>
        <p:sp>
          <p:nvSpPr>
            <p:cNvPr id="15" name="椭圆 14"/>
            <p:cNvSpPr/>
            <p:nvPr/>
          </p:nvSpPr>
          <p:spPr>
            <a:xfrm>
              <a:off x="5248008" y="5253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2000">
                  <a:solidFill>
                    <a:srgbClr val="0000FF"/>
                  </a:solidFill>
                  <a:latin typeface="Consolas" pitchFamily="49" charset="0"/>
                  <a:ea typeface="仿宋" pitchFamily="49" charset="-122"/>
                  <a:cs typeface="Consolas" pitchFamily="49" charset="0"/>
                </a:rPr>
                <a:t>6</a:t>
              </a:r>
              <a:endParaRPr lang="zh-CN" altLang="en-US" sz="2000" dirty="0">
                <a:solidFill>
                  <a:srgbClr val="0000FF"/>
                </a:solidFill>
                <a:latin typeface="Consolas" pitchFamily="49" charset="0"/>
                <a:ea typeface="仿宋" pitchFamily="49" charset="-122"/>
                <a:cs typeface="Consolas" pitchFamily="49" charset="0"/>
              </a:endParaRPr>
            </a:p>
          </p:txBody>
        </p:sp>
        <p:sp>
          <p:nvSpPr>
            <p:cNvPr id="16" name="椭圆 15"/>
            <p:cNvSpPr/>
            <p:nvPr/>
          </p:nvSpPr>
          <p:spPr>
            <a:xfrm>
              <a:off x="5929322" y="5253322"/>
              <a:ext cx="428628"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r>
                <a:rPr lang="en-US" altLang="zh-CN" sz="2000" dirty="0">
                  <a:solidFill>
                    <a:srgbClr val="0000FF"/>
                  </a:solidFill>
                  <a:latin typeface="Consolas" pitchFamily="49" charset="0"/>
                  <a:ea typeface="仿宋" pitchFamily="49" charset="-122"/>
                  <a:cs typeface="Consolas" pitchFamily="49" charset="0"/>
                </a:rPr>
                <a:t>8</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17" name="直接连接符 16"/>
            <p:cNvCxnSpPr>
              <a:stCxn id="9" idx="3"/>
              <a:endCxn id="10" idx="7"/>
            </p:cNvCxnSpPr>
            <p:nvPr/>
          </p:nvCxnSpPr>
          <p:spPr>
            <a:xfrm rot="5400000">
              <a:off x="3973444" y="3259072"/>
              <a:ext cx="482732" cy="4112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3"/>
              <a:endCxn id="11" idx="0"/>
            </p:cNvCxnSpPr>
            <p:nvPr/>
          </p:nvCxnSpPr>
          <p:spPr>
            <a:xfrm rot="5400000">
              <a:off x="3374088" y="4064076"/>
              <a:ext cx="386895" cy="2770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12" idx="0"/>
            </p:cNvCxnSpPr>
            <p:nvPr/>
          </p:nvCxnSpPr>
          <p:spPr>
            <a:xfrm rot="16200000" flipH="1">
              <a:off x="3918539" y="4099794"/>
              <a:ext cx="386895"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5"/>
              <a:endCxn id="13" idx="1"/>
            </p:cNvCxnSpPr>
            <p:nvPr/>
          </p:nvCxnSpPr>
          <p:spPr>
            <a:xfrm rot="16200000" flipH="1">
              <a:off x="4652105" y="3294791"/>
              <a:ext cx="482732" cy="3398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5"/>
              <a:endCxn id="14" idx="1"/>
            </p:cNvCxnSpPr>
            <p:nvPr/>
          </p:nvCxnSpPr>
          <p:spPr>
            <a:xfrm rot="16200000" flipH="1">
              <a:off x="5292394" y="4083262"/>
              <a:ext cx="449666" cy="3014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3"/>
              <a:endCxn id="15" idx="0"/>
            </p:cNvCxnSpPr>
            <p:nvPr/>
          </p:nvCxnSpPr>
          <p:spPr>
            <a:xfrm rot="5400000">
              <a:off x="5319447" y="4904799"/>
              <a:ext cx="491399"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6" idx="0"/>
            </p:cNvCxnSpPr>
            <p:nvPr/>
          </p:nvCxnSpPr>
          <p:spPr>
            <a:xfrm rot="16200000" flipH="1">
              <a:off x="5811646" y="4921331"/>
              <a:ext cx="491399" cy="1725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05355" y="1939314"/>
            <a:ext cx="2058248" cy="1015663"/>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根结点最左下结点，即为关键字最小的结点</a:t>
            </a:r>
          </a:p>
        </p:txBody>
      </p:sp>
      <p:sp>
        <p:nvSpPr>
          <p:cNvPr id="25" name="TextBox 24"/>
          <p:cNvSpPr txBox="1"/>
          <p:nvPr/>
        </p:nvSpPr>
        <p:spPr>
          <a:xfrm>
            <a:off x="6268272" y="2540839"/>
            <a:ext cx="2097922" cy="1015663"/>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根结点最右下结点，即为关键字最大的结点</a:t>
            </a:r>
          </a:p>
        </p:txBody>
      </p:sp>
      <p:sp>
        <p:nvSpPr>
          <p:cNvPr id="26" name="TextBox 25"/>
          <p:cNvSpPr txBox="1"/>
          <p:nvPr/>
        </p:nvSpPr>
        <p:spPr>
          <a:xfrm>
            <a:off x="2267744" y="4005064"/>
            <a:ext cx="5357850" cy="1323439"/>
          </a:xfrm>
          <a:prstGeom prst="rect">
            <a:avLst/>
          </a:prstGeom>
          <a:noFill/>
        </p:spPr>
        <p:txBody>
          <a:bodyPr wrap="square" rtlCol="0">
            <a:spAutoFit/>
          </a:bodyPr>
          <a:lstStyle/>
          <a:p>
            <a:pPr algn="l">
              <a:lnSpc>
                <a:spcPct val="100000"/>
              </a:lnSpc>
            </a:pPr>
            <a:r>
              <a:rPr lang="zh-CN" altLang="en-US" sz="2000" dirty="0">
                <a:solidFill>
                  <a:srgbClr val="FF0000"/>
                </a:solidFill>
                <a:latin typeface="微软雅黑" pitchFamily="34" charset="-122"/>
                <a:ea typeface="微软雅黑" pitchFamily="34" charset="-122"/>
                <a:cs typeface="Consolas" pitchFamily="49" charset="0"/>
              </a:rPr>
              <a:t>特点：</a:t>
            </a:r>
            <a:endParaRPr lang="en-US" altLang="zh-CN" sz="2000" dirty="0">
              <a:solidFill>
                <a:srgbClr val="FF0000"/>
              </a:solidFill>
              <a:latin typeface="微软雅黑" pitchFamily="34" charset="-122"/>
              <a:ea typeface="微软雅黑" pitchFamily="34" charset="-122"/>
              <a:cs typeface="Consolas" pitchFamily="49" charset="0"/>
            </a:endParaRPr>
          </a:p>
          <a:p>
            <a:pPr lvl="1" algn="l">
              <a:lnSpc>
                <a:spcPct val="100000"/>
              </a:lnSpc>
            </a:pPr>
            <a:r>
              <a:rPr lang="zh-CN" altLang="en-US" sz="2000" dirty="0">
                <a:solidFill>
                  <a:srgbClr val="0000FF"/>
                </a:solidFill>
                <a:latin typeface="Consolas" pitchFamily="49" charset="0"/>
                <a:ea typeface="仿宋" pitchFamily="49" charset="-122"/>
                <a:cs typeface="Consolas" pitchFamily="49" charset="0"/>
              </a:rPr>
              <a:t>中序序列：</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5</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6</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7</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8</a:t>
            </a:r>
          </a:p>
          <a:p>
            <a:pPr lvl="1" algn="l">
              <a:lnSpc>
                <a:spcPct val="100000"/>
              </a:lnSpc>
            </a:pPr>
            <a:r>
              <a:rPr lang="zh-CN" altLang="en-US" sz="20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中序序列是一个递增有序序列！</a:t>
            </a:r>
          </a:p>
        </p:txBody>
      </p:sp>
      <p:cxnSp>
        <p:nvCxnSpPr>
          <p:cNvPr id="27" name="直接箭头连接符 26"/>
          <p:cNvCxnSpPr/>
          <p:nvPr/>
        </p:nvCxnSpPr>
        <p:spPr>
          <a:xfrm rot="5400000">
            <a:off x="6034772" y="2994413"/>
            <a:ext cx="315457" cy="277085"/>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p:nvPr/>
        </p:nvCxnSpPr>
        <p:spPr>
          <a:xfrm>
            <a:off x="2982124" y="2344993"/>
            <a:ext cx="285752" cy="23131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44624"/>
            <a:ext cx="4143404" cy="400110"/>
          </a:xfrm>
          <a:prstGeom prst="rect">
            <a:avLst/>
          </a:prstGeom>
          <a:noFill/>
        </p:spPr>
        <p:txBody>
          <a:bodyPr wrap="square" rtlCol="0">
            <a:spAutoFit/>
          </a:bodyPr>
          <a:lstStyle/>
          <a:p>
            <a:pPr algn="l">
              <a:lnSpc>
                <a:spcPct val="100000"/>
              </a:lnSpc>
              <a:spcBef>
                <a:spcPts val="0"/>
              </a:spcBef>
            </a:pPr>
            <a:r>
              <a:rPr lang="zh-CN" altLang="zh-CN"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定义二叉排序树的结点类型</a:t>
            </a:r>
            <a:r>
              <a:rPr lang="zh-CN" altLang="zh-CN" sz="2000" dirty="0">
                <a:solidFill>
                  <a:srgbClr val="0000FF"/>
                </a:solidFill>
                <a:latin typeface="Consolas" pitchFamily="49" charset="0"/>
                <a:ea typeface="仿宋" pitchFamily="49" charset="-122"/>
                <a:cs typeface="Consolas" pitchFamily="49" charset="0"/>
              </a:rPr>
              <a:t>如下：</a:t>
            </a:r>
          </a:p>
        </p:txBody>
      </p:sp>
      <p:sp>
        <p:nvSpPr>
          <p:cNvPr id="6" name="TextBox 5"/>
          <p:cNvSpPr txBox="1"/>
          <p:nvPr/>
        </p:nvSpPr>
        <p:spPr>
          <a:xfrm>
            <a:off x="539552" y="476672"/>
            <a:ext cx="7858180" cy="276732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二叉排序树结点类</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int 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存放关键字</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假设关键字为</a:t>
            </a:r>
            <a:r>
              <a:rPr lang="en-US" altLang="zh-CN" sz="1800" dirty="0">
                <a:solidFill>
                  <a:srgbClr val="339933"/>
                </a:solidFill>
                <a:latin typeface="Consolas" pitchFamily="49" charset="0"/>
                <a:ea typeface="仿宋" pitchFamily="49" charset="-122"/>
                <a:cs typeface="Consolas" pitchFamily="49" charset="0"/>
              </a:rPr>
              <a:t>int</a:t>
            </a:r>
            <a:r>
              <a:rPr lang="zh-CN" altLang="zh-CN" sz="1800" dirty="0">
                <a:solidFill>
                  <a:srgbClr val="339933"/>
                </a:solidFill>
                <a:latin typeface="Consolas" pitchFamily="49" charset="0"/>
                <a:ea typeface="仿宋" pitchFamily="49" charset="-122"/>
                <a:cs typeface="Consolas" pitchFamily="49" charset="0"/>
              </a:rPr>
              <a:t>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存放左孩子指针</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存放右孩子指针</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构造方法</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TextBox 4">
            <a:extLst>
              <a:ext uri="{FF2B5EF4-FFF2-40B4-BE49-F238E27FC236}">
                <a16:creationId xmlns:a16="http://schemas.microsoft.com/office/drawing/2014/main" id="{EFE69FB4-D562-410E-A833-408735AE3992}"/>
              </a:ext>
            </a:extLst>
          </p:cNvPr>
          <p:cNvSpPr txBox="1"/>
          <p:nvPr/>
        </p:nvSpPr>
        <p:spPr>
          <a:xfrm>
            <a:off x="394396" y="3522494"/>
            <a:ext cx="5329732"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设计</a:t>
            </a:r>
            <a:r>
              <a:rPr lang="zh-CN" altLang="zh-CN"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二叉排序树类</a:t>
            </a:r>
            <a:r>
              <a:rPr lang="zh-CN" altLang="zh-CN" sz="2000" dirty="0">
                <a:solidFill>
                  <a:srgbClr val="0000FF"/>
                </a:solidFill>
                <a:latin typeface="Consolas" pitchFamily="49" charset="0"/>
                <a:ea typeface="仿宋" pitchFamily="49" charset="-122"/>
                <a:cs typeface="Consolas" pitchFamily="49" charset="0"/>
              </a:rPr>
              <a:t>模板</a:t>
            </a:r>
            <a:r>
              <a:rPr lang="en-US" altLang="zh-CN" sz="2000" dirty="0" err="1">
                <a:solidFill>
                  <a:srgbClr val="0000FF"/>
                </a:solidFill>
                <a:latin typeface="Consolas" pitchFamily="49" charset="0"/>
                <a:ea typeface="仿宋" pitchFamily="49" charset="-122"/>
                <a:cs typeface="Consolas" pitchFamily="49" charset="0"/>
              </a:rPr>
              <a:t>BSTClass</a:t>
            </a:r>
            <a:r>
              <a:rPr lang="en-US" altLang="zh-CN" sz="2000" dirty="0">
                <a:solidFill>
                  <a:srgbClr val="0000FF"/>
                </a:solidFill>
                <a:latin typeface="Consolas" pitchFamily="49" charset="0"/>
                <a:ea typeface="仿宋" pitchFamily="49" charset="-122"/>
                <a:cs typeface="Consolas" pitchFamily="49" charset="0"/>
              </a:rPr>
              <a:t>&lt;T&gt;</a:t>
            </a:r>
            <a:endParaRPr lang="zh-CN" altLang="zh-CN" sz="2000" dirty="0">
              <a:solidFill>
                <a:srgbClr val="0000FF"/>
              </a:solidFill>
              <a:latin typeface="Consolas" pitchFamily="49" charset="0"/>
              <a:ea typeface="仿宋" pitchFamily="49" charset="-122"/>
              <a:cs typeface="Consolas" pitchFamily="49" charset="0"/>
            </a:endParaRPr>
          </a:p>
        </p:txBody>
      </p:sp>
      <p:sp>
        <p:nvSpPr>
          <p:cNvPr id="9" name="TextBox 5">
            <a:extLst>
              <a:ext uri="{FF2B5EF4-FFF2-40B4-BE49-F238E27FC236}">
                <a16:creationId xmlns:a16="http://schemas.microsoft.com/office/drawing/2014/main" id="{681EF16C-4F98-4E02-B8CA-2661B665F4B7}"/>
              </a:ext>
            </a:extLst>
          </p:cNvPr>
          <p:cNvSpPr txBox="1"/>
          <p:nvPr/>
        </p:nvSpPr>
        <p:spPr>
          <a:xfrm>
            <a:off x="465834" y="3933056"/>
            <a:ext cx="7858180" cy="277392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BSTClass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二叉排序树类</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二叉排序树根结点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private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f;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用于存放待删除结点的双亲结点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BSTClass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构造方法</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r=null;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二叉排序树的基本运算算法</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357190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二叉排序树的插入和生成</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395536" y="1071027"/>
            <a:ext cx="8211453" cy="500009"/>
          </a:xfrm>
          <a:prstGeom prst="rect">
            <a:avLst/>
          </a:prstGeom>
          <a:noFill/>
        </p:spPr>
        <p:txBody>
          <a:bodyPr wrap="square" rtlCol="0">
            <a:spAutoFit/>
          </a:bodyPr>
          <a:lstStyle/>
          <a:p>
            <a:pPr algn="l">
              <a:lnSpc>
                <a:spcPct val="150000"/>
              </a:lnSpc>
              <a:spcBef>
                <a:spcPts val="0"/>
              </a:spcBef>
            </a:pPr>
            <a:r>
              <a:rPr lang="zh-CN" altLang="zh-CN" sz="2000" dirty="0">
                <a:solidFill>
                  <a:srgbClr val="0000FF"/>
                </a:solidFill>
                <a:latin typeface="Consolas" pitchFamily="49" charset="0"/>
                <a:ea typeface="仿宋" pitchFamily="49" charset="-122"/>
                <a:cs typeface="Consolas" pitchFamily="49" charset="0"/>
              </a:rPr>
              <a:t>在根结点</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的二叉排序树中插入</a:t>
            </a:r>
            <a:r>
              <a:rPr lang="zh-CN" altLang="zh-CN" sz="2000" dirty="0">
                <a:solidFill>
                  <a:srgbClr val="C00000"/>
                </a:solidFill>
                <a:latin typeface="Consolas" pitchFamily="49" charset="0"/>
                <a:ea typeface="仿宋" pitchFamily="49" charset="-122"/>
                <a:cs typeface="Consolas" pitchFamily="49" charset="0"/>
              </a:rPr>
              <a:t>关键字为</a:t>
            </a:r>
            <a:r>
              <a:rPr lang="en-US" altLang="zh-CN" sz="2000" i="1" dirty="0">
                <a:solidFill>
                  <a:srgbClr val="C00000"/>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的结点的过程如下：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25760" y="2019342"/>
            <a:ext cx="8892480" cy="22416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）若</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为空，创建一个</a:t>
            </a:r>
            <a:r>
              <a:rPr lang="en-US" altLang="zh-CN" sz="2000" dirty="0">
                <a:solidFill>
                  <a:srgbClr val="0000FF"/>
                </a:solidFill>
                <a:latin typeface="Consolas" pitchFamily="49" charset="0"/>
                <a:ea typeface="仿宋" pitchFamily="49" charset="-122"/>
                <a:cs typeface="Consolas" pitchFamily="49" charset="0"/>
              </a:rPr>
              <a:t>key</a:t>
            </a:r>
            <a:r>
              <a:rPr lang="zh-CN" altLang="zh-CN" sz="2000" dirty="0">
                <a:solidFill>
                  <a:srgbClr val="0000FF"/>
                </a:solidFill>
                <a:latin typeface="Consolas" pitchFamily="49" charset="0"/>
                <a:ea typeface="仿宋" pitchFamily="49" charset="-122"/>
                <a:cs typeface="Consolas" pitchFamily="49" charset="0"/>
              </a:rPr>
              <a:t>为</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的结点，返回将它作为根结点。</a:t>
            </a:r>
          </a:p>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）若</a:t>
            </a:r>
            <a:r>
              <a:rPr lang="en-US" altLang="zh-CN" sz="2000" i="1" dirty="0">
                <a:solidFill>
                  <a:srgbClr val="FF00FF"/>
                </a:solidFill>
                <a:latin typeface="Consolas" pitchFamily="49" charset="0"/>
                <a:ea typeface="仿宋" pitchFamily="49" charset="-122"/>
                <a:cs typeface="Consolas" pitchFamily="49" charset="0"/>
              </a:rPr>
              <a:t>k</a:t>
            </a:r>
            <a:r>
              <a:rPr lang="en-US" altLang="zh-CN" sz="2000" dirty="0">
                <a:solidFill>
                  <a:srgbClr val="FF00FF"/>
                </a:solidFill>
                <a:latin typeface="Consolas" pitchFamily="49" charset="0"/>
                <a:ea typeface="仿宋" pitchFamily="49" charset="-122"/>
                <a:cs typeface="Consolas" pitchFamily="49" charset="0"/>
              </a:rPr>
              <a:t>&lt;</a:t>
            </a:r>
            <a:r>
              <a:rPr lang="en-US" altLang="zh-CN" sz="2000" dirty="0" err="1">
                <a:solidFill>
                  <a:srgbClr val="FF00FF"/>
                </a:solidFill>
                <a:latin typeface="Consolas" pitchFamily="49" charset="0"/>
                <a:ea typeface="仿宋" pitchFamily="49" charset="-122"/>
                <a:cs typeface="Consolas" pitchFamily="49" charset="0"/>
              </a:rPr>
              <a:t>p.key</a:t>
            </a:r>
            <a:r>
              <a:rPr lang="zh-CN" altLang="zh-CN" sz="2000" dirty="0">
                <a:solidFill>
                  <a:srgbClr val="0000FF"/>
                </a:solidFill>
                <a:latin typeface="Consolas" pitchFamily="49" charset="0"/>
                <a:ea typeface="仿宋" pitchFamily="49" charset="-122"/>
                <a:cs typeface="Consolas" pitchFamily="49" charset="0"/>
              </a:rPr>
              <a:t>，将</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FF0000"/>
                </a:solidFill>
                <a:latin typeface="Consolas" pitchFamily="49" charset="0"/>
                <a:ea typeface="仿宋" pitchFamily="49" charset="-122"/>
                <a:cs typeface="Consolas" pitchFamily="49" charset="0"/>
              </a:rPr>
              <a:t>插入</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结点的左子树中并且</a:t>
            </a:r>
            <a:r>
              <a:rPr lang="zh-CN" altLang="zh-CN" sz="2000" dirty="0">
                <a:solidFill>
                  <a:srgbClr val="FF0000"/>
                </a:solidFill>
                <a:latin typeface="Consolas" pitchFamily="49" charset="0"/>
                <a:ea typeface="仿宋" pitchFamily="49" charset="-122"/>
                <a:cs typeface="Consolas" pitchFamily="49" charset="0"/>
              </a:rPr>
              <a:t>修改</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的左子树。</a:t>
            </a:r>
          </a:p>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）若</a:t>
            </a:r>
            <a:r>
              <a:rPr lang="en-US" altLang="zh-CN" sz="2000" i="1" dirty="0">
                <a:solidFill>
                  <a:srgbClr val="FF00FF"/>
                </a:solidFill>
                <a:latin typeface="Consolas" pitchFamily="49" charset="0"/>
                <a:ea typeface="仿宋" pitchFamily="49" charset="-122"/>
                <a:cs typeface="Consolas" pitchFamily="49" charset="0"/>
              </a:rPr>
              <a:t>k</a:t>
            </a:r>
            <a:r>
              <a:rPr lang="en-US" altLang="zh-CN" sz="2000" dirty="0">
                <a:solidFill>
                  <a:srgbClr val="FF00FF"/>
                </a:solidFill>
                <a:latin typeface="Consolas" pitchFamily="49" charset="0"/>
                <a:ea typeface="仿宋" pitchFamily="49" charset="-122"/>
                <a:cs typeface="Consolas" pitchFamily="49" charset="0"/>
              </a:rPr>
              <a:t>&gt;</a:t>
            </a:r>
            <a:r>
              <a:rPr lang="en-US" altLang="zh-CN" sz="2000" dirty="0" err="1">
                <a:solidFill>
                  <a:srgbClr val="FF00FF"/>
                </a:solidFill>
                <a:latin typeface="Consolas" pitchFamily="49" charset="0"/>
                <a:ea typeface="仿宋" pitchFamily="49" charset="-122"/>
                <a:cs typeface="Consolas" pitchFamily="49" charset="0"/>
              </a:rPr>
              <a:t>p.key</a:t>
            </a:r>
            <a:r>
              <a:rPr lang="zh-CN" altLang="zh-CN" sz="2000" dirty="0">
                <a:solidFill>
                  <a:srgbClr val="0000FF"/>
                </a:solidFill>
                <a:latin typeface="Consolas" pitchFamily="49" charset="0"/>
                <a:ea typeface="仿宋" pitchFamily="49" charset="-122"/>
                <a:cs typeface="Consolas" pitchFamily="49" charset="0"/>
              </a:rPr>
              <a:t>，将</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FF0000"/>
                </a:solidFill>
                <a:latin typeface="Consolas" pitchFamily="49" charset="0"/>
                <a:ea typeface="仿宋" pitchFamily="49" charset="-122"/>
                <a:cs typeface="Consolas" pitchFamily="49" charset="0"/>
              </a:rPr>
              <a:t>插入</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结点的右子树中并且</a:t>
            </a:r>
            <a:r>
              <a:rPr lang="zh-CN" altLang="zh-CN" sz="2000" dirty="0">
                <a:solidFill>
                  <a:srgbClr val="FF0000"/>
                </a:solidFill>
                <a:latin typeface="Consolas" pitchFamily="49" charset="0"/>
                <a:ea typeface="仿宋" pitchFamily="49" charset="-122"/>
                <a:cs typeface="Consolas" pitchFamily="49" charset="0"/>
              </a:rPr>
              <a:t>修改</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的右子树。</a:t>
            </a:r>
          </a:p>
          <a:p>
            <a:pPr algn="l">
              <a:lnSpc>
                <a:spcPct val="150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）其他情况是</a:t>
            </a:r>
            <a:r>
              <a:rPr lang="en-US" altLang="zh-CN" sz="2000" i="1" dirty="0">
                <a:solidFill>
                  <a:srgbClr val="FF00FF"/>
                </a:solidFill>
                <a:latin typeface="Consolas" pitchFamily="49" charset="0"/>
                <a:ea typeface="仿宋" pitchFamily="49" charset="-122"/>
                <a:cs typeface="Consolas" pitchFamily="49" charset="0"/>
              </a:rPr>
              <a:t>k</a:t>
            </a:r>
            <a:r>
              <a:rPr lang="en-US" altLang="zh-CN" sz="2000" dirty="0">
                <a:solidFill>
                  <a:srgbClr val="FF00FF"/>
                </a:solidFill>
                <a:latin typeface="Consolas" pitchFamily="49" charset="0"/>
                <a:ea typeface="仿宋" pitchFamily="49" charset="-122"/>
                <a:cs typeface="Consolas" pitchFamily="49" charset="0"/>
              </a:rPr>
              <a:t>=</a:t>
            </a:r>
            <a:r>
              <a:rPr lang="en-US" altLang="zh-CN" sz="2000" dirty="0" err="1">
                <a:solidFill>
                  <a:srgbClr val="FF00FF"/>
                </a:solidFill>
                <a:latin typeface="Consolas" pitchFamily="49" charset="0"/>
                <a:ea typeface="仿宋" pitchFamily="49" charset="-122"/>
                <a:cs typeface="Consolas" pitchFamily="49" charset="0"/>
              </a:rPr>
              <a:t>p.key</a:t>
            </a:r>
            <a:r>
              <a:rPr lang="zh-CN" altLang="zh-CN" sz="2000" dirty="0">
                <a:solidFill>
                  <a:srgbClr val="0000FF"/>
                </a:solidFill>
                <a:latin typeface="Consolas" pitchFamily="49" charset="0"/>
                <a:ea typeface="仿宋" pitchFamily="49" charset="-122"/>
                <a:cs typeface="Consolas" pitchFamily="49" charset="0"/>
              </a:rPr>
              <a:t>，说明树中已有关键字</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，无须插入，直接返回</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5492" y="188640"/>
            <a:ext cx="8393016" cy="600558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插入一个关键字为</a:t>
            </a:r>
            <a:r>
              <a:rPr lang="en-US" altLang="zh-CN" sz="1800" dirty="0">
                <a:solidFill>
                  <a:srgbClr val="339933"/>
                </a:solidFill>
                <a:latin typeface="Consolas" pitchFamily="49" charset="0"/>
                <a:ea typeface="仿宋" pitchFamily="49" charset="-122"/>
                <a:cs typeface="Consolas" pitchFamily="49" charset="0"/>
              </a:rPr>
              <a:t>k</a:t>
            </a:r>
            <a:r>
              <a:rPr lang="zh-CN" altLang="zh-CN" sz="1800" dirty="0">
                <a:solidFill>
                  <a:srgbClr val="339933"/>
                </a:solidFill>
                <a:latin typeface="Consolas" pitchFamily="49" charset="0"/>
                <a:ea typeface="仿宋" pitchFamily="49" charset="-122"/>
                <a:cs typeface="Consolas" pitchFamily="49" charset="0"/>
              </a:rPr>
              <a:t>的结点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InsertBST1(</a:t>
            </a:r>
            <a:r>
              <a:rPr lang="en-US" altLang="zh-CN" sz="1800" dirty="0" err="1">
                <a:solidFill>
                  <a:srgbClr val="0000FF"/>
                </a:solidFill>
                <a:latin typeface="Consolas" pitchFamily="49" charset="0"/>
                <a:ea typeface="仿宋" pitchFamily="49" charset="-122"/>
                <a:cs typeface="Consolas" pitchFamily="49" charset="0"/>
              </a:rPr>
              <a:t>r,k</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private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InsertBST1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p,int</a:t>
            </a:r>
            <a:r>
              <a:rPr lang="en-US" altLang="zh-CN" sz="1800" dirty="0">
                <a:solidFill>
                  <a:srgbClr val="0000FF"/>
                </a:solidFill>
                <a:latin typeface="Consolas" pitchFamily="49" charset="0"/>
                <a:ea typeface="仿宋" pitchFamily="49" charset="-122"/>
                <a:cs typeface="Consolas" pitchFamily="49" charset="0"/>
              </a:rPr>
              <a:t> k)</a:t>
            </a: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在以</a:t>
            </a:r>
            <a:r>
              <a:rPr lang="en-US" altLang="zh-CN" sz="1800" dirty="0">
                <a:solidFill>
                  <a:srgbClr val="006600"/>
                </a:solidFill>
                <a:latin typeface="Consolas" pitchFamily="49" charset="0"/>
                <a:ea typeface="仿宋" pitchFamily="49" charset="-122"/>
                <a:cs typeface="Consolas" pitchFamily="49" charset="0"/>
              </a:rPr>
              <a:t>p</a:t>
            </a:r>
            <a:r>
              <a:rPr lang="zh-CN" altLang="zh-CN" sz="1800" dirty="0">
                <a:solidFill>
                  <a:srgbClr val="006600"/>
                </a:solidFill>
                <a:latin typeface="Consolas" pitchFamily="49" charset="0"/>
                <a:ea typeface="仿宋" pitchFamily="49" charset="-122"/>
                <a:cs typeface="Consolas" pitchFamily="49" charset="0"/>
              </a:rPr>
              <a:t>为根的</a:t>
            </a:r>
            <a:r>
              <a:rPr lang="en-US" altLang="zh-CN" sz="1800" dirty="0">
                <a:solidFill>
                  <a:srgbClr val="006600"/>
                </a:solidFill>
                <a:latin typeface="Consolas" pitchFamily="49" charset="0"/>
                <a:ea typeface="仿宋" pitchFamily="49" charset="-122"/>
                <a:cs typeface="Consolas" pitchFamily="49" charset="0"/>
              </a:rPr>
              <a:t>BST</a:t>
            </a:r>
            <a:r>
              <a:rPr lang="zh-CN" altLang="zh-CN" sz="1800" dirty="0">
                <a:solidFill>
                  <a:srgbClr val="006600"/>
                </a:solidFill>
                <a:latin typeface="Consolas" pitchFamily="49" charset="0"/>
                <a:ea typeface="仿宋" pitchFamily="49" charset="-122"/>
                <a:cs typeface="Consolas" pitchFamily="49" charset="0"/>
              </a:rPr>
              <a:t>中插入关键字为</a:t>
            </a:r>
            <a:r>
              <a:rPr lang="en-US" altLang="zh-CN" sz="1800" dirty="0">
                <a:solidFill>
                  <a:srgbClr val="006600"/>
                </a:solidFill>
                <a:latin typeface="Consolas" pitchFamily="49" charset="0"/>
                <a:ea typeface="仿宋" pitchFamily="49" charset="-122"/>
                <a:cs typeface="Consolas" pitchFamily="49" charset="0"/>
              </a:rPr>
              <a:t>k</a:t>
            </a:r>
            <a:r>
              <a:rPr lang="zh-CN" altLang="zh-CN" sz="1800" dirty="0">
                <a:solidFill>
                  <a:srgbClr val="006600"/>
                </a:solidFill>
                <a:latin typeface="Consolas" pitchFamily="49" charset="0"/>
                <a:ea typeface="仿宋" pitchFamily="49" charset="-122"/>
                <a:cs typeface="Consolas" pitchFamily="49" charset="0"/>
              </a:rPr>
              <a:t>的结点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空</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新插入的元素为根结点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p=new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if (k&lt;</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InsertBST1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p.lchild,k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插入到</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的左子树中</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if (k&gt;</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InsertBST1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p.rchild,k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插入到</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的右子树中</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p;</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476672"/>
            <a:ext cx="8536462" cy="1556452"/>
          </a:xfrm>
          <a:prstGeom prst="rect">
            <a:avLst/>
          </a:prstGeom>
          <a:noFill/>
        </p:spPr>
        <p:txBody>
          <a:bodyPr wrap="square" rtlCol="0">
            <a:spAutoFit/>
          </a:bodyPr>
          <a:lstStyle/>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FF0000"/>
                </a:solidFill>
                <a:latin typeface="Consolas" pitchFamily="49" charset="0"/>
                <a:ea typeface="仿宋" pitchFamily="49" charset="-122"/>
                <a:cs typeface="Consolas" pitchFamily="49" charset="0"/>
              </a:rPr>
              <a:t>创建二叉排序树</a:t>
            </a:r>
            <a:r>
              <a:rPr lang="zh-CN" altLang="zh-CN" sz="2200" dirty="0">
                <a:solidFill>
                  <a:srgbClr val="0000FF"/>
                </a:solidFill>
                <a:latin typeface="Consolas" pitchFamily="49" charset="0"/>
                <a:ea typeface="仿宋" pitchFamily="49" charset="-122"/>
                <a:cs typeface="Consolas" pitchFamily="49" charset="0"/>
              </a:rPr>
              <a:t>是从一个空树开始，先创建根结点，以后每插入一个关键字</a:t>
            </a:r>
            <a:r>
              <a:rPr lang="en-US" altLang="zh-CN" sz="2200" i="1" dirty="0">
                <a:solidFill>
                  <a:srgbClr val="0000FF"/>
                </a:solidFill>
                <a:latin typeface="Consolas" pitchFamily="49" charset="0"/>
                <a:ea typeface="仿宋" pitchFamily="49" charset="-122"/>
                <a:cs typeface="Consolas" pitchFamily="49" charset="0"/>
              </a:rPr>
              <a:t>k</a:t>
            </a:r>
            <a:r>
              <a:rPr lang="zh-CN" altLang="zh-CN" sz="2200" dirty="0">
                <a:solidFill>
                  <a:srgbClr val="0000FF"/>
                </a:solidFill>
                <a:latin typeface="Consolas" pitchFamily="49" charset="0"/>
                <a:ea typeface="仿宋" pitchFamily="49" charset="-122"/>
                <a:cs typeface="Consolas" pitchFamily="49" charset="0"/>
              </a:rPr>
              <a:t>，就调用一次</a:t>
            </a:r>
            <a:r>
              <a:rPr lang="en-US" altLang="zh-CN" sz="2200" dirty="0" err="1">
                <a:solidFill>
                  <a:srgbClr val="0000FF"/>
                </a:solidFill>
                <a:latin typeface="Consolas" pitchFamily="49" charset="0"/>
                <a:ea typeface="仿宋" pitchFamily="49" charset="-122"/>
                <a:cs typeface="Consolas" pitchFamily="49" charset="0"/>
              </a:rPr>
              <a:t>InsertBST</a:t>
            </a:r>
            <a:r>
              <a:rPr lang="en-US" altLang="zh-CN" sz="2200" dirty="0">
                <a:solidFill>
                  <a:srgbClr val="0000FF"/>
                </a:solidFill>
                <a:latin typeface="Consolas" pitchFamily="49" charset="0"/>
                <a:ea typeface="仿宋" pitchFamily="49" charset="-122"/>
                <a:cs typeface="Consolas" pitchFamily="49" charset="0"/>
              </a:rPr>
              <a:t>(k)</a:t>
            </a:r>
            <a:r>
              <a:rPr lang="zh-CN" altLang="zh-CN" sz="2200" dirty="0">
                <a:solidFill>
                  <a:srgbClr val="0000FF"/>
                </a:solidFill>
                <a:latin typeface="Consolas" pitchFamily="49" charset="0"/>
                <a:ea typeface="仿宋" pitchFamily="49" charset="-122"/>
                <a:cs typeface="Consolas" pitchFamily="49" charset="0"/>
              </a:rPr>
              <a:t>算法将</a:t>
            </a:r>
            <a:r>
              <a:rPr lang="en-US" altLang="zh-CN" sz="2200" i="1" dirty="0">
                <a:solidFill>
                  <a:srgbClr val="0000FF"/>
                </a:solidFill>
                <a:latin typeface="Consolas" pitchFamily="49" charset="0"/>
                <a:ea typeface="仿宋" pitchFamily="49" charset="-122"/>
                <a:cs typeface="Consolas" pitchFamily="49" charset="0"/>
              </a:rPr>
              <a:t>k</a:t>
            </a:r>
            <a:r>
              <a:rPr lang="zh-CN" altLang="zh-CN" sz="2200" dirty="0">
                <a:solidFill>
                  <a:srgbClr val="0000FF"/>
                </a:solidFill>
                <a:latin typeface="Consolas" pitchFamily="49" charset="0"/>
                <a:ea typeface="仿宋" pitchFamily="49" charset="-122"/>
                <a:cs typeface="Consolas" pitchFamily="49" charset="0"/>
              </a:rPr>
              <a:t>插入到当前的二叉排序树中。</a:t>
            </a:r>
            <a:endParaRPr lang="zh-CN" altLang="en-US" sz="22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11560" y="2276872"/>
            <a:ext cx="8217080" cy="27393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CreateBST</a:t>
            </a:r>
            <a:r>
              <a:rPr lang="en-US" altLang="zh-CN" sz="1800" dirty="0">
                <a:solidFill>
                  <a:srgbClr val="0000FF"/>
                </a:solidFill>
                <a:latin typeface="Consolas" pitchFamily="49" charset="0"/>
                <a:ea typeface="仿宋" pitchFamily="49" charset="-122"/>
                <a:cs typeface="Consolas" pitchFamily="49" charset="0"/>
              </a:rPr>
              <a:t>(int[] a)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由关键字序列</a:t>
            </a:r>
            <a:r>
              <a:rPr lang="en-US" altLang="zh-CN" sz="1800" dirty="0">
                <a:solidFill>
                  <a:srgbClr val="339933"/>
                </a:solidFill>
                <a:latin typeface="Consolas" pitchFamily="49" charset="0"/>
                <a:ea typeface="仿宋" pitchFamily="49" charset="-122"/>
                <a:cs typeface="Consolas" pitchFamily="49" charset="0"/>
              </a:rPr>
              <a:t>a</a:t>
            </a:r>
            <a:r>
              <a:rPr lang="zh-CN" altLang="zh-CN" sz="1800" dirty="0">
                <a:solidFill>
                  <a:srgbClr val="339933"/>
                </a:solidFill>
                <a:latin typeface="Consolas" pitchFamily="49" charset="0"/>
                <a:ea typeface="仿宋" pitchFamily="49" charset="-122"/>
                <a:cs typeface="Consolas" pitchFamily="49" charset="0"/>
              </a:rPr>
              <a:t>创建一棵二叉排序树</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r=new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创建根结点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r.key</a:t>
            </a:r>
            <a:r>
              <a:rPr lang="en-US" altLang="zh-CN" sz="1800" dirty="0">
                <a:solidFill>
                  <a:srgbClr val="0000FF"/>
                </a:solidFill>
                <a:latin typeface="Consolas" pitchFamily="49" charset="0"/>
                <a:ea typeface="仿宋" pitchFamily="49" charset="-122"/>
                <a:cs typeface="Consolas" pitchFamily="49" charset="0"/>
              </a:rPr>
              <a:t>=a[0];</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创建其他结点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InsertBST1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插入关键字</a:t>
            </a:r>
            <a:r>
              <a:rPr lang="en-US" altLang="zh-CN" sz="1800" dirty="0">
                <a:solidFill>
                  <a:srgbClr val="339933"/>
                </a:solidFill>
                <a:latin typeface="Consolas" pitchFamily="49" charset="0"/>
                <a:ea typeface="仿宋" pitchFamily="49" charset="-122"/>
                <a:cs typeface="Consolas" pitchFamily="49" charset="0"/>
              </a:rPr>
              <a:t>a[</a:t>
            </a:r>
            <a:r>
              <a:rPr lang="en-US" altLang="zh-CN" sz="1800" dirty="0" err="1">
                <a:solidFill>
                  <a:srgbClr val="339933"/>
                </a:solidFill>
                <a:latin typeface="Consolas" pitchFamily="49" charset="0"/>
                <a:ea typeface="仿宋" pitchFamily="49" charset="-122"/>
                <a:cs typeface="Consolas" pitchFamily="49" charset="0"/>
              </a:rPr>
              <a:t>i</a:t>
            </a:r>
            <a:r>
              <a:rPr lang="en-US" altLang="zh-CN" sz="1800" dirty="0">
                <a:solidFill>
                  <a:srgbClr val="339933"/>
                </a:solidFill>
                <a:latin typeface="Consolas" pitchFamily="49" charset="0"/>
                <a:ea typeface="仿宋" pitchFamily="49" charset="-122"/>
                <a:cs typeface="Consolas" pitchFamily="49" charset="0"/>
              </a:rPr>
              <a:t>]</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358694" y="2035953"/>
            <a:ext cx="432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grpSp>
        <p:nvGrpSpPr>
          <p:cNvPr id="7" name="组合 6"/>
          <p:cNvGrpSpPr/>
          <p:nvPr/>
        </p:nvGrpSpPr>
        <p:grpSpPr>
          <a:xfrm>
            <a:off x="2144795" y="2346835"/>
            <a:ext cx="1213900" cy="809857"/>
            <a:chOff x="2857488" y="2185012"/>
            <a:chExt cx="1277165" cy="782732"/>
          </a:xfrm>
        </p:grpSpPr>
        <p:sp>
          <p:nvSpPr>
            <p:cNvPr id="8" name="椭圆 7"/>
            <p:cNvSpPr/>
            <p:nvPr/>
          </p:nvSpPr>
          <p:spPr>
            <a:xfrm>
              <a:off x="2857488"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cxnSp>
          <p:nvCxnSpPr>
            <p:cNvPr id="9" name="直接连接符 8"/>
            <p:cNvCxnSpPr>
              <a:cxnSpLocks/>
              <a:stCxn id="6" idx="3"/>
              <a:endCxn id="8" idx="7"/>
            </p:cNvCxnSpPr>
            <p:nvPr/>
          </p:nvCxnSpPr>
          <p:spPr>
            <a:xfrm flipH="1">
              <a:off x="3195495" y="2185012"/>
              <a:ext cx="939158" cy="44472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568629" y="3075762"/>
            <a:ext cx="627197" cy="705804"/>
            <a:chOff x="2357422" y="3119196"/>
            <a:chExt cx="627197" cy="705804"/>
          </a:xfrm>
        </p:grpSpPr>
        <p:sp>
          <p:nvSpPr>
            <p:cNvPr id="11" name="椭圆 10"/>
            <p:cNvSpPr/>
            <p:nvPr/>
          </p:nvSpPr>
          <p:spPr>
            <a:xfrm>
              <a:off x="2357422" y="342900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2" name="直接连接符 11"/>
            <p:cNvCxnSpPr>
              <a:cxnSpLocks/>
              <a:endCxn id="11" idx="7"/>
            </p:cNvCxnSpPr>
            <p:nvPr/>
          </p:nvCxnSpPr>
          <p:spPr>
            <a:xfrm flipH="1">
              <a:off x="2695429" y="3119196"/>
              <a:ext cx="289190" cy="3677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790694" y="2233953"/>
            <a:ext cx="1105868" cy="733791"/>
            <a:chOff x="4719388" y="2233953"/>
            <a:chExt cx="1105868" cy="733791"/>
          </a:xfrm>
        </p:grpSpPr>
        <p:sp>
          <p:nvSpPr>
            <p:cNvPr id="14" name="椭圆 13"/>
            <p:cNvSpPr/>
            <p:nvPr/>
          </p:nvSpPr>
          <p:spPr>
            <a:xfrm>
              <a:off x="5429256"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cxnSp>
          <p:nvCxnSpPr>
            <p:cNvPr id="15" name="直接连接符 14"/>
            <p:cNvCxnSpPr>
              <a:stCxn id="6" idx="6"/>
              <a:endCxn id="14" idx="1"/>
            </p:cNvCxnSpPr>
            <p:nvPr/>
          </p:nvCxnSpPr>
          <p:spPr>
            <a:xfrm>
              <a:off x="4719388" y="2233953"/>
              <a:ext cx="767861" cy="3957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840535" y="3781566"/>
            <a:ext cx="558059" cy="774454"/>
            <a:chOff x="2766867" y="3907802"/>
            <a:chExt cx="558059" cy="774454"/>
          </a:xfrm>
        </p:grpSpPr>
        <p:sp>
          <p:nvSpPr>
            <p:cNvPr id="17" name="椭圆 16"/>
            <p:cNvSpPr/>
            <p:nvPr/>
          </p:nvSpPr>
          <p:spPr>
            <a:xfrm>
              <a:off x="2928926" y="428625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18" name="直接连接符 17"/>
            <p:cNvCxnSpPr>
              <a:cxnSpLocks/>
              <a:endCxn id="17" idx="1"/>
            </p:cNvCxnSpPr>
            <p:nvPr/>
          </p:nvCxnSpPr>
          <p:spPr>
            <a:xfrm>
              <a:off x="2766867" y="3907802"/>
              <a:ext cx="220052" cy="4364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297385" y="4518871"/>
            <a:ext cx="616309" cy="842948"/>
            <a:chOff x="3280121" y="4625126"/>
            <a:chExt cx="616309" cy="842948"/>
          </a:xfrm>
        </p:grpSpPr>
        <p:sp>
          <p:nvSpPr>
            <p:cNvPr id="20" name="椭圆 19"/>
            <p:cNvSpPr/>
            <p:nvPr/>
          </p:nvSpPr>
          <p:spPr>
            <a:xfrm>
              <a:off x="3500430" y="507207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cxnSp>
          <p:nvCxnSpPr>
            <p:cNvPr id="21" name="直接连接符 20"/>
            <p:cNvCxnSpPr>
              <a:cxnSpLocks/>
            </p:cNvCxnSpPr>
            <p:nvPr/>
          </p:nvCxnSpPr>
          <p:spPr>
            <a:xfrm>
              <a:off x="3280121" y="4625126"/>
              <a:ext cx="372282" cy="50494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4125982" y="2980853"/>
            <a:ext cx="558059" cy="843811"/>
            <a:chOff x="4929190" y="2909751"/>
            <a:chExt cx="558059" cy="843811"/>
          </a:xfrm>
        </p:grpSpPr>
        <p:sp>
          <p:nvSpPr>
            <p:cNvPr id="23" name="椭圆 22"/>
            <p:cNvSpPr/>
            <p:nvPr/>
          </p:nvSpPr>
          <p:spPr>
            <a:xfrm>
              <a:off x="4929190"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cxnSp>
          <p:nvCxnSpPr>
            <p:cNvPr id="24" name="直接连接符 23"/>
            <p:cNvCxnSpPr>
              <a:stCxn id="14" idx="3"/>
              <a:endCxn id="23" idx="0"/>
            </p:cNvCxnSpPr>
            <p:nvPr/>
          </p:nvCxnSpPr>
          <p:spPr>
            <a:xfrm flipH="1">
              <a:off x="5127190" y="2909751"/>
              <a:ext cx="360059" cy="447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875242" y="2922210"/>
            <a:ext cx="700935" cy="843811"/>
            <a:chOff x="5767263" y="2909751"/>
            <a:chExt cx="700935" cy="843811"/>
          </a:xfrm>
        </p:grpSpPr>
        <p:sp>
          <p:nvSpPr>
            <p:cNvPr id="26" name="椭圆 25"/>
            <p:cNvSpPr/>
            <p:nvPr/>
          </p:nvSpPr>
          <p:spPr>
            <a:xfrm>
              <a:off x="6072198"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dirty="0">
                  <a:solidFill>
                    <a:srgbClr val="0000FF"/>
                  </a:solidFill>
                  <a:latin typeface="Consolas" pitchFamily="49" charset="0"/>
                  <a:cs typeface="Consolas" pitchFamily="49" charset="0"/>
                </a:rPr>
                <a:t>53</a:t>
              </a:r>
              <a:endParaRPr lang="zh-CN" altLang="en-US" sz="1800" dirty="0">
                <a:solidFill>
                  <a:srgbClr val="0000FF"/>
                </a:solidFill>
                <a:latin typeface="Consolas" pitchFamily="49" charset="0"/>
                <a:cs typeface="Consolas" pitchFamily="49" charset="0"/>
              </a:endParaRPr>
            </a:p>
          </p:txBody>
        </p:sp>
        <p:cxnSp>
          <p:nvCxnSpPr>
            <p:cNvPr id="27" name="直接连接符 26"/>
            <p:cNvCxnSpPr>
              <a:stCxn id="14" idx="5"/>
              <a:endCxn id="26" idx="0"/>
            </p:cNvCxnSpPr>
            <p:nvPr/>
          </p:nvCxnSpPr>
          <p:spPr>
            <a:xfrm>
              <a:off x="5767263" y="2909751"/>
              <a:ext cx="502935" cy="447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3556187" y="3766671"/>
            <a:ext cx="627788" cy="871762"/>
            <a:chOff x="4500562" y="3739056"/>
            <a:chExt cx="627788" cy="871762"/>
          </a:xfrm>
        </p:grpSpPr>
        <p:sp>
          <p:nvSpPr>
            <p:cNvPr id="29" name="椭圆 28"/>
            <p:cNvSpPr/>
            <p:nvPr/>
          </p:nvSpPr>
          <p:spPr>
            <a:xfrm>
              <a:off x="4500562"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cxnSp>
          <p:nvCxnSpPr>
            <p:cNvPr id="30" name="直接连接符 29"/>
            <p:cNvCxnSpPr>
              <a:cxnSpLocks/>
              <a:stCxn id="23" idx="3"/>
              <a:endCxn id="29" idx="7"/>
            </p:cNvCxnSpPr>
            <p:nvPr/>
          </p:nvCxnSpPr>
          <p:spPr>
            <a:xfrm flipH="1">
              <a:off x="4838569" y="3739056"/>
              <a:ext cx="289781" cy="5337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518184" y="3708028"/>
            <a:ext cx="664262" cy="902791"/>
            <a:chOff x="6446878" y="3708027"/>
            <a:chExt cx="664262" cy="902791"/>
          </a:xfrm>
        </p:grpSpPr>
        <p:sp>
          <p:nvSpPr>
            <p:cNvPr id="32" name="椭圆 31"/>
            <p:cNvSpPr/>
            <p:nvPr/>
          </p:nvSpPr>
          <p:spPr>
            <a:xfrm>
              <a:off x="6715140"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cxnSp>
          <p:nvCxnSpPr>
            <p:cNvPr id="33" name="直接连接符 32"/>
            <p:cNvCxnSpPr>
              <a:stCxn id="26" idx="5"/>
              <a:endCxn id="32" idx="1"/>
            </p:cNvCxnSpPr>
            <p:nvPr/>
          </p:nvCxnSpPr>
          <p:spPr>
            <a:xfrm>
              <a:off x="6446878" y="3708027"/>
              <a:ext cx="326255" cy="5647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225709" y="4638433"/>
            <a:ext cx="700935" cy="772372"/>
            <a:chOff x="6072198" y="4552826"/>
            <a:chExt cx="700935" cy="772372"/>
          </a:xfrm>
        </p:grpSpPr>
        <p:sp>
          <p:nvSpPr>
            <p:cNvPr id="35" name="椭圆 34"/>
            <p:cNvSpPr/>
            <p:nvPr/>
          </p:nvSpPr>
          <p:spPr>
            <a:xfrm>
              <a:off x="6072198" y="492919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cxnSp>
          <p:nvCxnSpPr>
            <p:cNvPr id="36" name="直接连接符 35"/>
            <p:cNvCxnSpPr>
              <a:stCxn id="32" idx="3"/>
              <a:endCxn id="35" idx="7"/>
            </p:cNvCxnSpPr>
            <p:nvPr/>
          </p:nvCxnSpPr>
          <p:spPr>
            <a:xfrm flipH="1">
              <a:off x="6410205" y="4552826"/>
              <a:ext cx="362928" cy="43436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732552" y="5361197"/>
            <a:ext cx="567686" cy="758205"/>
            <a:chOff x="5500694" y="5352811"/>
            <a:chExt cx="567686" cy="758205"/>
          </a:xfrm>
        </p:grpSpPr>
        <p:sp>
          <p:nvSpPr>
            <p:cNvPr id="38" name="椭圆 37"/>
            <p:cNvSpPr/>
            <p:nvPr/>
          </p:nvSpPr>
          <p:spPr>
            <a:xfrm>
              <a:off x="5500694" y="571501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39" name="直接连接符 38"/>
            <p:cNvCxnSpPr>
              <a:stCxn id="35" idx="3"/>
              <a:endCxn id="38" idx="7"/>
            </p:cNvCxnSpPr>
            <p:nvPr/>
          </p:nvCxnSpPr>
          <p:spPr>
            <a:xfrm flipH="1">
              <a:off x="5838701" y="5352811"/>
              <a:ext cx="229679" cy="42019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6371"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25</a:t>
            </a:r>
            <a:endParaRPr lang="zh-CN" altLang="en-US" sz="2000">
              <a:solidFill>
                <a:srgbClr val="0000FF"/>
              </a:solidFill>
              <a:latin typeface="Consolas" pitchFamily="49" charset="0"/>
              <a:cs typeface="Consolas" pitchFamily="49" charset="0"/>
            </a:endParaRPr>
          </a:p>
        </p:txBody>
      </p:sp>
      <p:sp>
        <p:nvSpPr>
          <p:cNvPr id="41" name="TextBox 40"/>
          <p:cNvSpPr txBox="1"/>
          <p:nvPr/>
        </p:nvSpPr>
        <p:spPr>
          <a:xfrm>
            <a:off x="1767875"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18</a:t>
            </a:r>
            <a:endParaRPr lang="zh-CN" altLang="en-US" sz="2000">
              <a:solidFill>
                <a:srgbClr val="0000FF"/>
              </a:solidFill>
              <a:latin typeface="Consolas" pitchFamily="49" charset="0"/>
              <a:cs typeface="Consolas" pitchFamily="49" charset="0"/>
            </a:endParaRPr>
          </a:p>
        </p:txBody>
      </p:sp>
      <p:sp>
        <p:nvSpPr>
          <p:cNvPr id="42" name="TextBox 41"/>
          <p:cNvSpPr txBox="1"/>
          <p:nvPr/>
        </p:nvSpPr>
        <p:spPr>
          <a:xfrm>
            <a:off x="2339379"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46</a:t>
            </a:r>
            <a:endParaRPr lang="zh-CN" altLang="en-US" sz="2000">
              <a:solidFill>
                <a:srgbClr val="0000FF"/>
              </a:solidFill>
              <a:latin typeface="Consolas" pitchFamily="49" charset="0"/>
              <a:cs typeface="Consolas" pitchFamily="49" charset="0"/>
            </a:endParaRPr>
          </a:p>
        </p:txBody>
      </p:sp>
      <p:sp>
        <p:nvSpPr>
          <p:cNvPr id="43" name="TextBox 42"/>
          <p:cNvSpPr txBox="1"/>
          <p:nvPr/>
        </p:nvSpPr>
        <p:spPr>
          <a:xfrm>
            <a:off x="2910883"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4" name="TextBox 43"/>
          <p:cNvSpPr txBox="1"/>
          <p:nvPr/>
        </p:nvSpPr>
        <p:spPr>
          <a:xfrm>
            <a:off x="3410949"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53</a:t>
            </a:r>
            <a:endParaRPr lang="zh-CN" altLang="en-US" sz="2000">
              <a:solidFill>
                <a:srgbClr val="0000FF"/>
              </a:solidFill>
              <a:latin typeface="Consolas" pitchFamily="49" charset="0"/>
              <a:cs typeface="Consolas" pitchFamily="49" charset="0"/>
            </a:endParaRPr>
          </a:p>
        </p:txBody>
      </p:sp>
      <p:sp>
        <p:nvSpPr>
          <p:cNvPr id="45" name="TextBox 44"/>
          <p:cNvSpPr txBox="1"/>
          <p:nvPr/>
        </p:nvSpPr>
        <p:spPr>
          <a:xfrm>
            <a:off x="3982453"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39</a:t>
            </a:r>
            <a:endParaRPr lang="zh-CN" altLang="en-US" sz="2000">
              <a:solidFill>
                <a:srgbClr val="0000FF"/>
              </a:solidFill>
              <a:latin typeface="Consolas" pitchFamily="49" charset="0"/>
              <a:cs typeface="Consolas" pitchFamily="49" charset="0"/>
            </a:endParaRPr>
          </a:p>
        </p:txBody>
      </p:sp>
      <p:sp>
        <p:nvSpPr>
          <p:cNvPr id="46" name="TextBox 45"/>
          <p:cNvSpPr txBox="1"/>
          <p:nvPr/>
        </p:nvSpPr>
        <p:spPr>
          <a:xfrm>
            <a:off x="4553957"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32</a:t>
            </a:r>
            <a:endParaRPr lang="zh-CN" altLang="en-US" sz="2000">
              <a:solidFill>
                <a:srgbClr val="0000FF"/>
              </a:solidFill>
              <a:latin typeface="Consolas" pitchFamily="49" charset="0"/>
              <a:cs typeface="Consolas" pitchFamily="49" charset="0"/>
            </a:endParaRPr>
          </a:p>
        </p:txBody>
      </p:sp>
      <p:sp>
        <p:nvSpPr>
          <p:cNvPr id="47" name="TextBox 46"/>
          <p:cNvSpPr txBox="1"/>
          <p:nvPr/>
        </p:nvSpPr>
        <p:spPr>
          <a:xfrm>
            <a:off x="5125461"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TextBox 47"/>
          <p:cNvSpPr txBox="1"/>
          <p:nvPr/>
        </p:nvSpPr>
        <p:spPr>
          <a:xfrm>
            <a:off x="5625527"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74</a:t>
            </a:r>
            <a:endParaRPr lang="zh-CN" altLang="en-US" sz="2000">
              <a:solidFill>
                <a:srgbClr val="0000FF"/>
              </a:solidFill>
              <a:latin typeface="Consolas" pitchFamily="49" charset="0"/>
              <a:cs typeface="Consolas" pitchFamily="49" charset="0"/>
            </a:endParaRPr>
          </a:p>
        </p:txBody>
      </p:sp>
      <p:sp>
        <p:nvSpPr>
          <p:cNvPr id="49" name="TextBox 48"/>
          <p:cNvSpPr txBox="1"/>
          <p:nvPr/>
        </p:nvSpPr>
        <p:spPr>
          <a:xfrm>
            <a:off x="6197031"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67</a:t>
            </a:r>
            <a:endParaRPr lang="zh-CN" altLang="en-US" sz="2000">
              <a:solidFill>
                <a:srgbClr val="0000FF"/>
              </a:solidFill>
              <a:latin typeface="Consolas" pitchFamily="49" charset="0"/>
              <a:cs typeface="Consolas" pitchFamily="49" charset="0"/>
            </a:endParaRPr>
          </a:p>
        </p:txBody>
      </p:sp>
      <p:sp>
        <p:nvSpPr>
          <p:cNvPr id="50" name="TextBox 49"/>
          <p:cNvSpPr txBox="1"/>
          <p:nvPr/>
        </p:nvSpPr>
        <p:spPr>
          <a:xfrm>
            <a:off x="6768535"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60</a:t>
            </a:r>
            <a:endParaRPr lang="zh-CN" altLang="en-US" sz="2000">
              <a:solidFill>
                <a:srgbClr val="0000FF"/>
              </a:solidFill>
              <a:latin typeface="Consolas" pitchFamily="49" charset="0"/>
              <a:cs typeface="Consolas" pitchFamily="49" charset="0"/>
            </a:endParaRPr>
          </a:p>
        </p:txBody>
      </p:sp>
      <p:sp>
        <p:nvSpPr>
          <p:cNvPr id="51" name="TextBox 50"/>
          <p:cNvSpPr txBox="1"/>
          <p:nvPr/>
        </p:nvSpPr>
        <p:spPr>
          <a:xfrm>
            <a:off x="7340039" y="1607856"/>
            <a:ext cx="357190" cy="342979"/>
          </a:xfrm>
          <a:prstGeom prst="rect">
            <a:avLst/>
          </a:prstGeom>
          <a:noFill/>
        </p:spPr>
        <p:txBody>
          <a:bodyPr wrap="square" lIns="0" rIns="0" rtlCol="0">
            <a:spAutoFit/>
          </a:bodyPr>
          <a:lstStyle/>
          <a:p>
            <a:pPr algn="l"/>
            <a:r>
              <a:rPr lang="en-US" altLang="zh-CN" sz="2000">
                <a:solidFill>
                  <a:srgbClr val="0000FF"/>
                </a:solidFill>
                <a:latin typeface="Consolas" pitchFamily="49" charset="0"/>
                <a:cs typeface="Consolas" pitchFamily="49" charset="0"/>
              </a:rPr>
              <a:t>11</a:t>
            </a:r>
            <a:endParaRPr lang="zh-CN" altLang="en-US" sz="2000">
              <a:solidFill>
                <a:srgbClr val="0000FF"/>
              </a:solidFill>
              <a:latin typeface="Consolas" pitchFamily="49" charset="0"/>
              <a:cs typeface="Consolas" pitchFamily="49" charset="0"/>
            </a:endParaRPr>
          </a:p>
        </p:txBody>
      </p:sp>
      <p:sp>
        <p:nvSpPr>
          <p:cNvPr id="52" name="TextBox 51"/>
          <p:cNvSpPr txBox="1"/>
          <p:nvPr/>
        </p:nvSpPr>
        <p:spPr>
          <a:xfrm>
            <a:off x="7002032" y="3964779"/>
            <a:ext cx="1285884" cy="535531"/>
          </a:xfrm>
          <a:prstGeom prst="rect">
            <a:avLst/>
          </a:prstGeom>
          <a:noFill/>
        </p:spPr>
        <p:txBody>
          <a:bodyPr wrap="square" rtlCol="0">
            <a:spAutoFit/>
          </a:bodyPr>
          <a:lstStyle/>
          <a:p>
            <a:pPr algn="l"/>
            <a:r>
              <a:rPr lang="zh-CN" altLang="en-US" sz="1800" dirty="0">
                <a:solidFill>
                  <a:srgbClr val="0000FF"/>
                </a:solidFill>
                <a:latin typeface="仿宋" pitchFamily="49" charset="-122"/>
                <a:ea typeface="仿宋" pitchFamily="49" charset="-122"/>
                <a:cs typeface="Times New Roman" pitchFamily="18" charset="0"/>
              </a:rPr>
              <a:t>生成的二叉排序树</a:t>
            </a:r>
            <a:endParaRPr lang="zh-CN" altLang="en-US" sz="1800" dirty="0">
              <a:latin typeface="仿宋" pitchFamily="49" charset="-122"/>
              <a:ea typeface="仿宋" pitchFamily="49" charset="-122"/>
            </a:endParaRPr>
          </a:p>
        </p:txBody>
      </p:sp>
      <p:sp>
        <p:nvSpPr>
          <p:cNvPr id="53" name="左箭头 52"/>
          <p:cNvSpPr/>
          <p:nvPr/>
        </p:nvSpPr>
        <p:spPr>
          <a:xfrm>
            <a:off x="6573404" y="4107655"/>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p>
        </p:txBody>
      </p:sp>
      <p:sp>
        <p:nvSpPr>
          <p:cNvPr id="60" name="Text Box 2">
            <a:extLst>
              <a:ext uri="{FF2B5EF4-FFF2-40B4-BE49-F238E27FC236}">
                <a16:creationId xmlns:a16="http://schemas.microsoft.com/office/drawing/2014/main" id="{D434B12B-5E96-4305-9B48-B763FD6B6549}"/>
              </a:ext>
            </a:extLst>
          </p:cNvPr>
          <p:cNvSpPr txBox="1">
            <a:spLocks noChangeArrowheads="1"/>
          </p:cNvSpPr>
          <p:nvPr/>
        </p:nvSpPr>
        <p:spPr bwMode="auto">
          <a:xfrm>
            <a:off x="-31451" y="-4515"/>
            <a:ext cx="9143926" cy="134059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just">
              <a:lnSpc>
                <a:spcPts val="3000"/>
              </a:lnSpc>
              <a:spcBef>
                <a:spcPts val="0"/>
              </a:spcBef>
            </a:pPr>
            <a:r>
              <a:rPr lang="en-US" altLang="zh-CN" sz="2100" dirty="0">
                <a:solidFill>
                  <a:srgbClr val="FF0000"/>
                </a:solidFill>
                <a:latin typeface="Consolas" pitchFamily="49" charset="0"/>
                <a:ea typeface="楷体" pitchFamily="49" charset="-122"/>
                <a:cs typeface="Consolas" pitchFamily="49" charset="0"/>
              </a:rPr>
              <a:t>【</a:t>
            </a:r>
            <a:r>
              <a:rPr lang="zh-CN" altLang="en-US"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9.8】 </a:t>
            </a:r>
            <a:r>
              <a:rPr lang="zh-CN" altLang="en-US" sz="2100" dirty="0">
                <a:solidFill>
                  <a:srgbClr val="0000FF"/>
                </a:solidFill>
                <a:latin typeface="Consolas" pitchFamily="49" charset="0"/>
                <a:ea typeface="楷体" pitchFamily="49" charset="-122"/>
                <a:cs typeface="Consolas" pitchFamily="49" charset="0"/>
              </a:rPr>
              <a:t>已知一组关键字（</a:t>
            </a:r>
            <a:r>
              <a:rPr lang="en-US" altLang="zh-CN" sz="2100" dirty="0">
                <a:solidFill>
                  <a:srgbClr val="0000FF"/>
                </a:solidFill>
                <a:latin typeface="Consolas" pitchFamily="49" charset="0"/>
                <a:ea typeface="楷体" pitchFamily="49" charset="-122"/>
                <a:cs typeface="Consolas" pitchFamily="49" charset="0"/>
              </a:rPr>
              <a:t>25,18,46,2,53,39,32,4,74,67,60,11</a:t>
            </a:r>
            <a:r>
              <a:rPr lang="zh-CN" altLang="en-US" sz="2100" dirty="0">
                <a:solidFill>
                  <a:srgbClr val="0000FF"/>
                </a:solidFill>
                <a:latin typeface="Consolas" pitchFamily="49" charset="0"/>
                <a:ea typeface="楷体" pitchFamily="49" charset="-122"/>
                <a:cs typeface="Consolas" pitchFamily="49" charset="0"/>
              </a:rPr>
              <a:t>），按表中的元素顺序依次插入到一棵初始为空的二叉排序树中，画出该二叉排序树，并求在等概率的情况下</a:t>
            </a:r>
            <a:r>
              <a:rPr lang="en-US" altLang="zh-CN" sz="2100" dirty="0">
                <a:solidFill>
                  <a:srgbClr val="FF00FF"/>
                </a:solidFill>
                <a:latin typeface="Consolas" pitchFamily="49" charset="0"/>
                <a:ea typeface="楷体" pitchFamily="49" charset="-122"/>
                <a:cs typeface="Consolas" pitchFamily="49" charset="0"/>
              </a:rPr>
              <a:t>ALS</a:t>
            </a:r>
            <a:r>
              <a:rPr lang="zh-CN" altLang="en-US" sz="2100" baseline="-25000" dirty="0">
                <a:solidFill>
                  <a:srgbClr val="FF00FF"/>
                </a:solidFill>
                <a:latin typeface="Consolas" pitchFamily="49" charset="0"/>
                <a:ea typeface="楷体" pitchFamily="49" charset="-122"/>
                <a:cs typeface="Consolas" pitchFamily="49" charset="0"/>
              </a:rPr>
              <a:t>成功</a:t>
            </a:r>
            <a:r>
              <a:rPr lang="zh-CN" altLang="en-US" sz="2100" dirty="0">
                <a:solidFill>
                  <a:srgbClr val="0000FF"/>
                </a:solidFill>
                <a:latin typeface="Consolas" pitchFamily="49" charset="0"/>
                <a:ea typeface="楷体" pitchFamily="49" charset="-122"/>
                <a:cs typeface="Consolas" pitchFamily="49" charset="0"/>
              </a:rPr>
              <a:t>和</a:t>
            </a:r>
            <a:r>
              <a:rPr lang="en-US" altLang="zh-CN" sz="2100" dirty="0">
                <a:solidFill>
                  <a:srgbClr val="FF00FF"/>
                </a:solidFill>
                <a:latin typeface="Consolas" pitchFamily="49" charset="0"/>
                <a:ea typeface="楷体" pitchFamily="49" charset="-122"/>
                <a:cs typeface="Consolas" pitchFamily="49" charset="0"/>
              </a:rPr>
              <a:t>ALS</a:t>
            </a:r>
            <a:r>
              <a:rPr lang="zh-CN" altLang="en-US" sz="2100" baseline="-25000" dirty="0">
                <a:solidFill>
                  <a:srgbClr val="FF00FF"/>
                </a:solidFill>
                <a:latin typeface="Consolas" pitchFamily="49" charset="0"/>
                <a:ea typeface="楷体" pitchFamily="49" charset="-122"/>
                <a:cs typeface="Consolas" pitchFamily="49" charset="0"/>
              </a:rPr>
              <a:t>不成功</a:t>
            </a:r>
            <a:r>
              <a:rPr lang="zh-CN" altLang="en-US" sz="2100" dirty="0">
                <a:solidFill>
                  <a:srgbClr val="0000FF"/>
                </a:solidFill>
                <a:latin typeface="Consolas" pitchFamily="49" charset="0"/>
                <a:ea typeface="楷体" pitchFamily="49" charset="-122"/>
                <a:cs typeface="Consolas" pitchFamily="49" charset="0"/>
              </a:rPr>
              <a:t>。</a:t>
            </a:r>
          </a:p>
        </p:txBody>
      </p:sp>
      <p:sp>
        <p:nvSpPr>
          <p:cNvPr id="62" name="文本框 61">
            <a:extLst>
              <a:ext uri="{FF2B5EF4-FFF2-40B4-BE49-F238E27FC236}">
                <a16:creationId xmlns:a16="http://schemas.microsoft.com/office/drawing/2014/main" id="{E0924269-5F88-4E84-8D41-164CEC97F14E}"/>
              </a:ext>
            </a:extLst>
          </p:cNvPr>
          <p:cNvSpPr txBox="1"/>
          <p:nvPr/>
        </p:nvSpPr>
        <p:spPr>
          <a:xfrm>
            <a:off x="84632" y="1563037"/>
            <a:ext cx="1281303" cy="387798"/>
          </a:xfrm>
          <a:prstGeom prst="rect">
            <a:avLst/>
          </a:prstGeom>
          <a:noFill/>
        </p:spPr>
        <p:txBody>
          <a:bodyPr wrap="square">
            <a:spAutoFit/>
          </a:bodyPr>
          <a:lstStyle/>
          <a:p>
            <a:r>
              <a:rPr lang="zh-CN" altLang="en-US" sz="2400" dirty="0">
                <a:solidFill>
                  <a:srgbClr val="FF0000"/>
                </a:solidFill>
                <a:latin typeface="微软雅黑" pitchFamily="34" charset="-122"/>
                <a:ea typeface="微软雅黑" pitchFamily="34" charset="-122"/>
                <a:cs typeface="Consolas" pitchFamily="49" charset="0"/>
              </a:rPr>
              <a:t>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P spid="41" grpId="0"/>
      <p:bldP spid="42" grpId="0"/>
      <p:bldP spid="43" grpId="0"/>
      <p:bldP spid="44" grpId="0"/>
      <p:bldP spid="45" grpId="0"/>
      <p:bldP spid="46" grpId="0"/>
      <p:bldP spid="47" grpId="0"/>
      <p:bldP spid="48" grpId="0"/>
      <p:bldP spid="49" grpId="0"/>
      <p:bldP spid="50" grpId="0"/>
      <p:bldP spid="51" grpId="0"/>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143108" y="100010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3428992" y="21429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30" name="椭圆 29"/>
          <p:cNvSpPr/>
          <p:nvPr/>
        </p:nvSpPr>
        <p:spPr>
          <a:xfrm>
            <a:off x="1643042" y="185736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1" name="椭圆 30"/>
          <p:cNvSpPr/>
          <p:nvPr/>
        </p:nvSpPr>
        <p:spPr>
          <a:xfrm>
            <a:off x="2214546" y="271462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2" name="椭圆 31"/>
          <p:cNvSpPr/>
          <p:nvPr/>
        </p:nvSpPr>
        <p:spPr>
          <a:xfrm>
            <a:off x="2786050" y="350043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33" name="椭圆 32"/>
          <p:cNvSpPr/>
          <p:nvPr/>
        </p:nvSpPr>
        <p:spPr>
          <a:xfrm>
            <a:off x="4714876" y="10131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34" name="椭圆 33"/>
          <p:cNvSpPr/>
          <p:nvPr/>
        </p:nvSpPr>
        <p:spPr>
          <a:xfrm>
            <a:off x="4214810"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sp>
        <p:nvSpPr>
          <p:cNvPr id="35" name="椭圆 34"/>
          <p:cNvSpPr/>
          <p:nvPr/>
        </p:nvSpPr>
        <p:spPr>
          <a:xfrm>
            <a:off x="3786182"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5357818"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53</a:t>
            </a: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6000760"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sp>
        <p:nvSpPr>
          <p:cNvPr id="38" name="椭圆 37"/>
          <p:cNvSpPr/>
          <p:nvPr/>
        </p:nvSpPr>
        <p:spPr>
          <a:xfrm>
            <a:off x="5357818" y="337062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sp>
        <p:nvSpPr>
          <p:cNvPr id="39" name="椭圆 38"/>
          <p:cNvSpPr/>
          <p:nvPr/>
        </p:nvSpPr>
        <p:spPr>
          <a:xfrm>
            <a:off x="4786314" y="4156443"/>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40" name="直接连接符 39"/>
          <p:cNvCxnSpPr>
            <a:stCxn id="29" idx="2"/>
            <a:endCxn id="28" idx="7"/>
          </p:cNvCxnSpPr>
          <p:nvPr/>
        </p:nvCxnSpPr>
        <p:spPr>
          <a:xfrm rot="10800000" flipV="1">
            <a:off x="2481116" y="412289"/>
            <a:ext cx="947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3"/>
            <a:endCxn id="30" idx="0"/>
          </p:cNvCxnSpPr>
          <p:nvPr/>
        </p:nvCxnSpPr>
        <p:spPr>
          <a:xfrm rot="5400000">
            <a:off x="1761448" y="1417710"/>
            <a:ext cx="519249"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9" idx="6"/>
            <a:endCxn id="33" idx="1"/>
          </p:cNvCxnSpPr>
          <p:nvPr/>
        </p:nvCxnSpPr>
        <p:spPr>
          <a:xfrm>
            <a:off x="3824992" y="412290"/>
            <a:ext cx="947877" cy="658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0" idx="5"/>
            <a:endCxn id="31" idx="1"/>
          </p:cNvCxnSpPr>
          <p:nvPr/>
        </p:nvCxnSpPr>
        <p:spPr>
          <a:xfrm rot="16200000" flipH="1">
            <a:off x="1838173" y="2338247"/>
            <a:ext cx="577242"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1" idx="5"/>
            <a:endCxn id="32" idx="1"/>
          </p:cNvCxnSpPr>
          <p:nvPr/>
        </p:nvCxnSpPr>
        <p:spPr>
          <a:xfrm rot="16200000" flipH="1">
            <a:off x="2445396" y="3159784"/>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3" idx="3"/>
            <a:endCxn id="34" idx="0"/>
          </p:cNvCxnSpPr>
          <p:nvPr/>
        </p:nvCxnSpPr>
        <p:spPr>
          <a:xfrm rot="5400000">
            <a:off x="4368935" y="1395054"/>
            <a:ext cx="447811"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3" idx="5"/>
            <a:endCxn id="36" idx="0"/>
          </p:cNvCxnSpPr>
          <p:nvPr/>
        </p:nvCxnSpPr>
        <p:spPr>
          <a:xfrm rot="16200000" flipH="1">
            <a:off x="5080445" y="1323615"/>
            <a:ext cx="447811" cy="50293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3"/>
            <a:endCxn id="35" idx="0"/>
          </p:cNvCxnSpPr>
          <p:nvPr/>
        </p:nvCxnSpPr>
        <p:spPr>
          <a:xfrm rot="5400000">
            <a:off x="3868869" y="2252310"/>
            <a:ext cx="519249"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5"/>
            <a:endCxn id="37" idx="1"/>
          </p:cNvCxnSpPr>
          <p:nvPr/>
        </p:nvCxnSpPr>
        <p:spPr>
          <a:xfrm rot="16200000" flipH="1">
            <a:off x="5588668" y="2244153"/>
            <a:ext cx="577242"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3"/>
            <a:endCxn id="38" idx="7"/>
          </p:cNvCxnSpPr>
          <p:nvPr/>
        </p:nvCxnSpPr>
        <p:spPr>
          <a:xfrm rot="5400000">
            <a:off x="5660106" y="3029971"/>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8" idx="3"/>
            <a:endCxn id="39" idx="7"/>
          </p:cNvCxnSpPr>
          <p:nvPr/>
        </p:nvCxnSpPr>
        <p:spPr>
          <a:xfrm rot="5400000">
            <a:off x="5017164" y="3815789"/>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1" name="Text Box 3"/>
          <p:cNvSpPr txBox="1">
            <a:spLocks noChangeArrowheads="1"/>
          </p:cNvSpPr>
          <p:nvPr/>
        </p:nvSpPr>
        <p:spPr bwMode="auto">
          <a:xfrm>
            <a:off x="1000100" y="4786322"/>
            <a:ext cx="6215106" cy="400110"/>
          </a:xfrm>
          <a:prstGeom prst="rect">
            <a:avLst/>
          </a:prstGeom>
          <a:noFill/>
          <a:ln w="9525">
            <a:noFill/>
            <a:miter lim="800000"/>
            <a:headEnd/>
            <a:tailEnd/>
          </a:ln>
        </p:spPr>
        <p:txBody>
          <a:bodyPr wrap="square">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在等概率的情况下，查找成功的平均查找长度为：</a:t>
            </a:r>
          </a:p>
        </p:txBody>
      </p:sp>
      <p:pic>
        <p:nvPicPr>
          <p:cNvPr id="63492" name="Picture 4"/>
          <p:cNvPicPr>
            <a:picLocks noChangeAspect="1" noChangeArrowheads="1"/>
          </p:cNvPicPr>
          <p:nvPr/>
        </p:nvPicPr>
        <p:blipFill>
          <a:blip r:embed="rId2" cstate="print"/>
          <a:srcRect/>
          <a:stretch>
            <a:fillRect/>
          </a:stretch>
        </p:blipFill>
        <p:spPr bwMode="auto">
          <a:xfrm>
            <a:off x="665724" y="5452797"/>
            <a:ext cx="7032916" cy="87468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5742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5" name="椭圆 4"/>
          <p:cNvSpPr/>
          <p:nvPr/>
        </p:nvSpPr>
        <p:spPr>
          <a:xfrm>
            <a:off x="3663402" y="15591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1857356" y="169850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2428860" y="244523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3000364" y="323105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496938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4429124"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39</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4000496"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32</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5676198"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53</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6215074"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74</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572132" y="308817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67</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000628" y="387399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cxnSp>
        <p:nvCxnSpPr>
          <p:cNvPr id="16" name="直接连接符 15"/>
          <p:cNvCxnSpPr>
            <a:stCxn id="5" idx="2"/>
            <a:endCxn id="3" idx="7"/>
          </p:cNvCxnSpPr>
          <p:nvPr/>
        </p:nvCxnSpPr>
        <p:spPr>
          <a:xfrm rot="10800000" flipV="1">
            <a:off x="2695430" y="353914"/>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3"/>
            <a:endCxn id="6" idx="0"/>
          </p:cNvCxnSpPr>
          <p:nvPr/>
        </p:nvCxnSpPr>
        <p:spPr>
          <a:xfrm rot="5400000">
            <a:off x="1995858" y="1278951"/>
            <a:ext cx="479057"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9" idx="1"/>
          </p:cNvCxnSpPr>
          <p:nvPr/>
        </p:nvCxnSpPr>
        <p:spPr>
          <a:xfrm>
            <a:off x="4059402" y="353915"/>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5"/>
            <a:endCxn id="7" idx="1"/>
          </p:cNvCxnSpPr>
          <p:nvPr/>
        </p:nvCxnSpPr>
        <p:spPr>
          <a:xfrm rot="16200000" flipH="1">
            <a:off x="2107751" y="2124128"/>
            <a:ext cx="46671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8" idx="1"/>
          </p:cNvCxnSpPr>
          <p:nvPr/>
        </p:nvCxnSpPr>
        <p:spPr>
          <a:xfrm rot="16200000" flipH="1">
            <a:off x="2659710" y="2890401"/>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3"/>
            <a:endCxn id="10" idx="0"/>
          </p:cNvCxnSpPr>
          <p:nvPr/>
        </p:nvCxnSpPr>
        <p:spPr>
          <a:xfrm rot="5400000">
            <a:off x="4623441" y="1223136"/>
            <a:ext cx="407619" cy="4002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5"/>
            <a:endCxn id="12" idx="0"/>
          </p:cNvCxnSpPr>
          <p:nvPr/>
        </p:nvCxnSpPr>
        <p:spPr>
          <a:xfrm rot="16200000" flipH="1">
            <a:off x="5386984" y="1139856"/>
            <a:ext cx="407619" cy="5668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3"/>
            <a:endCxn id="11" idx="0"/>
          </p:cNvCxnSpPr>
          <p:nvPr/>
        </p:nvCxnSpPr>
        <p:spPr>
          <a:xfrm rot="5400000">
            <a:off x="4138447" y="2025128"/>
            <a:ext cx="408721"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5"/>
            <a:endCxn id="13" idx="1"/>
          </p:cNvCxnSpPr>
          <p:nvPr/>
        </p:nvCxnSpPr>
        <p:spPr>
          <a:xfrm rot="16200000" flipH="1">
            <a:off x="5910279" y="2069004"/>
            <a:ext cx="466714" cy="2588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3"/>
            <a:endCxn id="14" idx="7"/>
          </p:cNvCxnSpPr>
          <p:nvPr/>
        </p:nvCxnSpPr>
        <p:spPr>
          <a:xfrm rot="5400000">
            <a:off x="5874420" y="2747525"/>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3"/>
            <a:endCxn id="15" idx="7"/>
          </p:cNvCxnSpPr>
          <p:nvPr/>
        </p:nvCxnSpPr>
        <p:spPr>
          <a:xfrm rot="5400000">
            <a:off x="5231478" y="3533343"/>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428728" y="1219451"/>
            <a:ext cx="5562116" cy="3733149"/>
            <a:chOff x="1428728" y="1219451"/>
            <a:chExt cx="5562116" cy="3733149"/>
          </a:xfrm>
        </p:grpSpPr>
        <p:sp>
          <p:nvSpPr>
            <p:cNvPr id="28" name="矩形 27"/>
            <p:cNvSpPr/>
            <p:nvPr/>
          </p:nvSpPr>
          <p:spPr>
            <a:xfrm>
              <a:off x="1428728" y="258811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29" name="矩形 28"/>
            <p:cNvSpPr/>
            <p:nvPr/>
          </p:nvSpPr>
          <p:spPr>
            <a:xfrm>
              <a:off x="2071670" y="330359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0" name="矩形 29"/>
            <p:cNvSpPr/>
            <p:nvPr/>
          </p:nvSpPr>
          <p:spPr>
            <a:xfrm>
              <a:off x="490196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1" name="矩形 30"/>
            <p:cNvSpPr/>
            <p:nvPr/>
          </p:nvSpPr>
          <p:spPr>
            <a:xfrm>
              <a:off x="535781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2" name="矩形 31"/>
            <p:cNvSpPr/>
            <p:nvPr/>
          </p:nvSpPr>
          <p:spPr>
            <a:xfrm>
              <a:off x="6705092" y="315067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3" name="矩形 32"/>
            <p:cNvSpPr/>
            <p:nvPr/>
          </p:nvSpPr>
          <p:spPr>
            <a:xfrm>
              <a:off x="6105264" y="38851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4" name="矩形 33"/>
            <p:cNvSpPr/>
            <p:nvPr/>
          </p:nvSpPr>
          <p:spPr>
            <a:xfrm>
              <a:off x="271461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35" name="矩形 34"/>
            <p:cNvSpPr/>
            <p:nvPr/>
          </p:nvSpPr>
          <p:spPr>
            <a:xfrm>
              <a:off x="342899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cxnSp>
          <p:nvCxnSpPr>
            <p:cNvPr id="36" name="直接连接符 35"/>
            <p:cNvCxnSpPr>
              <a:stCxn id="8" idx="3"/>
              <a:endCxn id="34" idx="0"/>
            </p:cNvCxnSpPr>
            <p:nvPr/>
          </p:nvCxnSpPr>
          <p:spPr>
            <a:xfrm rot="5400000">
              <a:off x="2749090" y="3677461"/>
              <a:ext cx="417667"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35" idx="0"/>
            </p:cNvCxnSpPr>
            <p:nvPr/>
          </p:nvCxnSpPr>
          <p:spPr>
            <a:xfrm rot="16200000" flipH="1">
              <a:off x="3246286" y="3661146"/>
              <a:ext cx="417667"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 idx="3"/>
              <a:endCxn id="28" idx="0"/>
            </p:cNvCxnSpPr>
            <p:nvPr/>
          </p:nvCxnSpPr>
          <p:spPr>
            <a:xfrm rot="5400000">
              <a:off x="1467679" y="2140442"/>
              <a:ext cx="551597" cy="3437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5"/>
              <a:endCxn id="30" idx="0"/>
            </p:cNvCxnSpPr>
            <p:nvPr/>
          </p:nvCxnSpPr>
          <p:spPr>
            <a:xfrm rot="16200000" flipH="1">
              <a:off x="4665908" y="2066300"/>
              <a:ext cx="480159" cy="277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3"/>
              <a:endCxn id="31" idx="0"/>
            </p:cNvCxnSpPr>
            <p:nvPr/>
          </p:nvCxnSpPr>
          <p:spPr>
            <a:xfrm rot="5400000">
              <a:off x="5377364" y="2088409"/>
              <a:ext cx="480159"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3" idx="5"/>
              <a:endCxn id="32" idx="0"/>
            </p:cNvCxnSpPr>
            <p:nvPr/>
          </p:nvCxnSpPr>
          <p:spPr>
            <a:xfrm rot="16200000" flipH="1">
              <a:off x="6481092" y="2783794"/>
              <a:ext cx="438865" cy="29488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5"/>
              <a:endCxn id="33" idx="0"/>
            </p:cNvCxnSpPr>
            <p:nvPr/>
          </p:nvCxnSpPr>
          <p:spPr>
            <a:xfrm rot="16200000" flipH="1">
              <a:off x="5849659" y="3486665"/>
              <a:ext cx="458961" cy="3380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928926" y="17699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cxnSp>
          <p:nvCxnSpPr>
            <p:cNvPr id="44" name="直接连接符 43"/>
            <p:cNvCxnSpPr>
              <a:stCxn id="3" idx="5"/>
              <a:endCxn id="43" idx="0"/>
            </p:cNvCxnSpPr>
            <p:nvPr/>
          </p:nvCxnSpPr>
          <p:spPr>
            <a:xfrm rot="16200000" flipH="1">
              <a:off x="2608368" y="1306512"/>
              <a:ext cx="550495" cy="3763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 idx="3"/>
              <a:endCxn id="29" idx="0"/>
            </p:cNvCxnSpPr>
            <p:nvPr/>
          </p:nvCxnSpPr>
          <p:spPr>
            <a:xfrm rot="5400000">
              <a:off x="2090525" y="2907266"/>
              <a:ext cx="520351" cy="2723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14744"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47" name="矩形 46"/>
            <p:cNvSpPr/>
            <p:nvPr/>
          </p:nvSpPr>
          <p:spPr>
            <a:xfrm>
              <a:off x="4448310"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cxnSp>
          <p:nvCxnSpPr>
            <p:cNvPr id="48" name="直接连接符 47"/>
            <p:cNvCxnSpPr>
              <a:stCxn id="11" idx="3"/>
              <a:endCxn id="46" idx="0"/>
            </p:cNvCxnSpPr>
            <p:nvPr/>
          </p:nvCxnSpPr>
          <p:spPr>
            <a:xfrm rot="5400000">
              <a:off x="3707534" y="2861893"/>
              <a:ext cx="501042"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5"/>
              <a:endCxn id="47" idx="0"/>
            </p:cNvCxnSpPr>
            <p:nvPr/>
          </p:nvCxnSpPr>
          <p:spPr>
            <a:xfrm rot="16200000" flipH="1">
              <a:off x="4214323" y="2835985"/>
              <a:ext cx="501042" cy="2526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71487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sp>
          <p:nvSpPr>
            <p:cNvPr id="51" name="矩形 50"/>
            <p:cNvSpPr/>
            <p:nvPr/>
          </p:nvSpPr>
          <p:spPr>
            <a:xfrm>
              <a:off x="542925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a:p>
          </p:txBody>
        </p:sp>
        <p:cxnSp>
          <p:nvCxnSpPr>
            <p:cNvPr id="52" name="直接连接符 51"/>
            <p:cNvCxnSpPr>
              <a:stCxn id="15" idx="3"/>
              <a:endCxn id="50" idx="0"/>
            </p:cNvCxnSpPr>
            <p:nvPr/>
          </p:nvCxnSpPr>
          <p:spPr>
            <a:xfrm rot="5400000">
              <a:off x="4730765" y="4338992"/>
              <a:ext cx="454844"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5" idx="5"/>
              <a:endCxn id="51" idx="0"/>
            </p:cNvCxnSpPr>
            <p:nvPr/>
          </p:nvCxnSpPr>
          <p:spPr>
            <a:xfrm rot="16200000" flipH="1">
              <a:off x="5227961" y="4322677"/>
              <a:ext cx="454844"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 Box 5"/>
          <p:cNvSpPr txBox="1">
            <a:spLocks noChangeArrowheads="1"/>
          </p:cNvSpPr>
          <p:nvPr/>
        </p:nvSpPr>
        <p:spPr bwMode="auto">
          <a:xfrm>
            <a:off x="1071538" y="5286388"/>
            <a:ext cx="6429420" cy="400110"/>
          </a:xfrm>
          <a:prstGeom prst="rect">
            <a:avLst/>
          </a:prstGeom>
          <a:noFill/>
          <a:ln w="9525">
            <a:noFill/>
            <a:miter lim="800000"/>
            <a:headEnd/>
            <a:tailEnd/>
          </a:ln>
        </p:spPr>
        <p:txBody>
          <a:bodyPr wrap="square">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在等概率的情况下，查找不成功的平均查找长度为：</a:t>
            </a:r>
          </a:p>
        </p:txBody>
      </p:sp>
      <p:pic>
        <p:nvPicPr>
          <p:cNvPr id="64514" name="Picture 2"/>
          <p:cNvPicPr>
            <a:picLocks noChangeAspect="1" noChangeArrowheads="1"/>
          </p:cNvPicPr>
          <p:nvPr/>
        </p:nvPicPr>
        <p:blipFill>
          <a:blip r:embed="rId2" cstate="print"/>
          <a:srcRect/>
          <a:stretch>
            <a:fillRect/>
          </a:stretch>
        </p:blipFill>
        <p:spPr bwMode="auto">
          <a:xfrm>
            <a:off x="1219228" y="5803893"/>
            <a:ext cx="5958538" cy="8433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89756"/>
            <a:ext cx="8929718" cy="1489895"/>
          </a:xfrm>
          <a:prstGeom prst="rect">
            <a:avLst/>
          </a:prstGeom>
          <a:noFill/>
          <a:ln w="9525">
            <a:noFill/>
            <a:miter lim="800000"/>
            <a:headEnd/>
            <a:tailEnd/>
          </a:ln>
          <a:effectLst/>
        </p:spPr>
        <p:txBody>
          <a:bodyPr wrap="square">
            <a:spAutoFit/>
          </a:bodyPr>
          <a:lstStyle/>
          <a:p>
            <a:pPr algn="l">
              <a:lnSpc>
                <a:spcPct val="150000"/>
              </a:lnSpc>
              <a:spcBef>
                <a:spcPts val="0"/>
              </a:spcBef>
            </a:pPr>
            <a:r>
              <a:rPr kumimoji="1" lang="zh-CN" altLang="en-US" sz="2100" dirty="0">
                <a:solidFill>
                  <a:srgbClr val="0000FF"/>
                </a:solidFill>
                <a:latin typeface="Consolas" pitchFamily="49" charset="0"/>
                <a:ea typeface="仿宋" pitchFamily="49" charset="-122"/>
                <a:cs typeface="Consolas" pitchFamily="49" charset="0"/>
              </a:rPr>
              <a:t>　　</a:t>
            </a:r>
            <a:r>
              <a:rPr kumimoji="1" lang="zh-CN" altLang="en-US" sz="2100" dirty="0">
                <a:solidFill>
                  <a:srgbClr val="FF0000"/>
                </a:solidFill>
                <a:latin typeface="Consolas" pitchFamily="49" charset="0"/>
                <a:ea typeface="仿宋" pitchFamily="49" charset="-122"/>
                <a:cs typeface="Consolas" pitchFamily="49" charset="0"/>
              </a:rPr>
              <a:t>查找表</a:t>
            </a:r>
            <a:r>
              <a:rPr kumimoji="1" lang="en-US" altLang="zh-CN" sz="2100" dirty="0">
                <a:solidFill>
                  <a:srgbClr val="FF0000"/>
                </a:solidFill>
                <a:latin typeface="Consolas" pitchFamily="49" charset="0"/>
                <a:ea typeface="仿宋" pitchFamily="49" charset="-122"/>
                <a:cs typeface="Consolas" pitchFamily="49" charset="0"/>
              </a:rPr>
              <a:t>T</a:t>
            </a:r>
            <a:r>
              <a:rPr kumimoji="1" lang="zh-CN" altLang="en-US" sz="2100" dirty="0">
                <a:solidFill>
                  <a:srgbClr val="0000FF"/>
                </a:solidFill>
                <a:latin typeface="Consolas" pitchFamily="49" charset="0"/>
                <a:ea typeface="仿宋" pitchFamily="49" charset="-122"/>
                <a:cs typeface="Consolas" pitchFamily="49" charset="0"/>
              </a:rPr>
              <a:t>：含有</a:t>
            </a:r>
            <a:r>
              <a:rPr kumimoji="1" lang="en-US" altLang="zh-CN" sz="2100" i="1" dirty="0">
                <a:solidFill>
                  <a:srgbClr val="0000FF"/>
                </a:solidFill>
                <a:latin typeface="Consolas" pitchFamily="49" charset="0"/>
                <a:ea typeface="仿宋" pitchFamily="49" charset="-122"/>
                <a:cs typeface="Consolas" pitchFamily="49" charset="0"/>
              </a:rPr>
              <a:t>n</a:t>
            </a:r>
            <a:r>
              <a:rPr kumimoji="1" lang="zh-CN" altLang="en-US" sz="2100" dirty="0">
                <a:solidFill>
                  <a:srgbClr val="0000FF"/>
                </a:solidFill>
                <a:latin typeface="Consolas" pitchFamily="49" charset="0"/>
                <a:ea typeface="仿宋" pitchFamily="49" charset="-122"/>
                <a:cs typeface="Consolas" pitchFamily="49" charset="0"/>
              </a:rPr>
              <a:t>个记录。</a:t>
            </a:r>
          </a:p>
          <a:p>
            <a:pPr algn="l">
              <a:lnSpc>
                <a:spcPct val="150000"/>
              </a:lnSpc>
              <a:spcBef>
                <a:spcPts val="0"/>
              </a:spcBef>
            </a:pPr>
            <a:r>
              <a:rPr kumimoji="1" lang="zh-CN" altLang="en-US" sz="2100" dirty="0">
                <a:solidFill>
                  <a:srgbClr val="0000FF"/>
                </a:solidFill>
                <a:latin typeface="Consolas" pitchFamily="49" charset="0"/>
                <a:ea typeface="仿宋" pitchFamily="49" charset="-122"/>
                <a:cs typeface="Consolas" pitchFamily="49" charset="0"/>
              </a:rPr>
              <a:t>　　</a:t>
            </a:r>
            <a:r>
              <a:rPr kumimoji="1" lang="zh-CN" altLang="en-US" sz="2100" dirty="0">
                <a:solidFill>
                  <a:srgbClr val="FF0000"/>
                </a:solidFill>
                <a:latin typeface="黑体" panose="02010609060101010101" pitchFamily="49" charset="-122"/>
                <a:ea typeface="黑体" panose="02010609060101010101" pitchFamily="49" charset="-122"/>
                <a:cs typeface="Consolas" pitchFamily="49" charset="0"/>
              </a:rPr>
              <a:t>成功情况下（概率相等）</a:t>
            </a:r>
            <a:r>
              <a:rPr kumimoji="1" lang="zh-CN" altLang="en-US" sz="2100" dirty="0">
                <a:solidFill>
                  <a:srgbClr val="0000FF"/>
                </a:solidFill>
                <a:latin typeface="Consolas" pitchFamily="49" charset="0"/>
                <a:ea typeface="仿宋" pitchFamily="49" charset="-122"/>
                <a:cs typeface="Consolas" pitchFamily="49" charset="0"/>
              </a:rPr>
              <a:t>的平均查找长度</a:t>
            </a:r>
            <a:r>
              <a:rPr kumimoji="1" lang="en-US" altLang="zh-CN" sz="2100" dirty="0" err="1">
                <a:solidFill>
                  <a:srgbClr val="FF0000"/>
                </a:solidFill>
                <a:latin typeface="Consolas" pitchFamily="49" charset="0"/>
                <a:ea typeface="仿宋" pitchFamily="49" charset="-122"/>
                <a:cs typeface="Consolas" pitchFamily="49" charset="0"/>
              </a:rPr>
              <a:t>ASL</a:t>
            </a:r>
            <a:r>
              <a:rPr kumimoji="1" lang="zh-CN" altLang="en-US" sz="2100" baseline="-25000" dirty="0">
                <a:solidFill>
                  <a:srgbClr val="FF0000"/>
                </a:solidFill>
                <a:latin typeface="Consolas" pitchFamily="49" charset="0"/>
                <a:ea typeface="仿宋" pitchFamily="49" charset="-122"/>
                <a:cs typeface="Consolas" pitchFamily="49" charset="0"/>
              </a:rPr>
              <a:t>成功</a:t>
            </a:r>
            <a:r>
              <a:rPr kumimoji="1" lang="zh-CN" altLang="en-US" sz="2100" dirty="0">
                <a:solidFill>
                  <a:srgbClr val="0000FF"/>
                </a:solidFill>
                <a:latin typeface="Consolas" pitchFamily="49" charset="0"/>
                <a:ea typeface="仿宋" pitchFamily="49" charset="-122"/>
                <a:cs typeface="Consolas" pitchFamily="49" charset="0"/>
              </a:rPr>
              <a:t>是指找到</a:t>
            </a:r>
            <a:r>
              <a:rPr kumimoji="1" lang="en-US" altLang="zh-CN" sz="2100" dirty="0">
                <a:solidFill>
                  <a:srgbClr val="0000FF"/>
                </a:solidFill>
                <a:latin typeface="Consolas" pitchFamily="49" charset="0"/>
                <a:ea typeface="仿宋" pitchFamily="49" charset="-122"/>
                <a:cs typeface="Consolas" pitchFamily="49" charset="0"/>
              </a:rPr>
              <a:t>T</a:t>
            </a:r>
            <a:r>
              <a:rPr kumimoji="1" lang="zh-CN" altLang="en-US" sz="2100" dirty="0">
                <a:solidFill>
                  <a:srgbClr val="0000FF"/>
                </a:solidFill>
                <a:latin typeface="Consolas" pitchFamily="49" charset="0"/>
                <a:ea typeface="仿宋" pitchFamily="49" charset="-122"/>
                <a:cs typeface="Consolas" pitchFamily="49" charset="0"/>
              </a:rPr>
              <a:t>中任一记录平均需要的关键字比较次数。　　</a:t>
            </a:r>
          </a:p>
        </p:txBody>
      </p:sp>
      <p:graphicFrame>
        <p:nvGraphicFramePr>
          <p:cNvPr id="6" name="表格 5"/>
          <p:cNvGraphicFramePr>
            <a:graphicFrameLocks noGrp="1"/>
          </p:cNvGraphicFramePr>
          <p:nvPr>
            <p:extLst>
              <p:ext uri="{D42A27DB-BD31-4B8C-83A1-F6EECF244321}">
                <p14:modId xmlns:p14="http://schemas.microsoft.com/office/powerpoint/2010/main" val="2215494321"/>
              </p:ext>
            </p:extLst>
          </p:nvPr>
        </p:nvGraphicFramePr>
        <p:xfrm>
          <a:off x="519222" y="2726671"/>
          <a:ext cx="7962679" cy="1010920"/>
        </p:xfrm>
        <a:graphic>
          <a:graphicData uri="http://schemas.openxmlformats.org/drawingml/2006/table">
            <a:tbl>
              <a:tblPr firstRow="1" bandRow="1">
                <a:tableStyleId>{16D9F66E-5EB9-4882-86FB-DCBF35E3C3E4}</a:tableStyleId>
              </a:tblPr>
              <a:tblGrid>
                <a:gridCol w="1562768">
                  <a:extLst>
                    <a:ext uri="{9D8B030D-6E8A-4147-A177-3AD203B41FA5}">
                      <a16:colId xmlns:a16="http://schemas.microsoft.com/office/drawing/2014/main" val="20000"/>
                    </a:ext>
                  </a:extLst>
                </a:gridCol>
                <a:gridCol w="818593">
                  <a:extLst>
                    <a:ext uri="{9D8B030D-6E8A-4147-A177-3AD203B41FA5}">
                      <a16:colId xmlns:a16="http://schemas.microsoft.com/office/drawing/2014/main" val="20001"/>
                    </a:ext>
                  </a:extLst>
                </a:gridCol>
                <a:gridCol w="669758">
                  <a:extLst>
                    <a:ext uri="{9D8B030D-6E8A-4147-A177-3AD203B41FA5}">
                      <a16:colId xmlns:a16="http://schemas.microsoft.com/office/drawing/2014/main" val="20002"/>
                    </a:ext>
                  </a:extLst>
                </a:gridCol>
                <a:gridCol w="744175">
                  <a:extLst>
                    <a:ext uri="{9D8B030D-6E8A-4147-A177-3AD203B41FA5}">
                      <a16:colId xmlns:a16="http://schemas.microsoft.com/office/drawing/2014/main" val="20003"/>
                    </a:ext>
                  </a:extLst>
                </a:gridCol>
                <a:gridCol w="744175">
                  <a:extLst>
                    <a:ext uri="{9D8B030D-6E8A-4147-A177-3AD203B41FA5}">
                      <a16:colId xmlns:a16="http://schemas.microsoft.com/office/drawing/2014/main" val="20004"/>
                    </a:ext>
                  </a:extLst>
                </a:gridCol>
                <a:gridCol w="744175">
                  <a:extLst>
                    <a:ext uri="{9D8B030D-6E8A-4147-A177-3AD203B41FA5}">
                      <a16:colId xmlns:a16="http://schemas.microsoft.com/office/drawing/2014/main" val="20005"/>
                    </a:ext>
                  </a:extLst>
                </a:gridCol>
                <a:gridCol w="669758">
                  <a:extLst>
                    <a:ext uri="{9D8B030D-6E8A-4147-A177-3AD203B41FA5}">
                      <a16:colId xmlns:a16="http://schemas.microsoft.com/office/drawing/2014/main" val="20006"/>
                    </a:ext>
                  </a:extLst>
                </a:gridCol>
                <a:gridCol w="669758">
                  <a:extLst>
                    <a:ext uri="{9D8B030D-6E8A-4147-A177-3AD203B41FA5}">
                      <a16:colId xmlns:a16="http://schemas.microsoft.com/office/drawing/2014/main" val="20007"/>
                    </a:ext>
                  </a:extLst>
                </a:gridCol>
                <a:gridCol w="669758">
                  <a:extLst>
                    <a:ext uri="{9D8B030D-6E8A-4147-A177-3AD203B41FA5}">
                      <a16:colId xmlns:a16="http://schemas.microsoft.com/office/drawing/2014/main" val="20008"/>
                    </a:ext>
                  </a:extLst>
                </a:gridCol>
                <a:gridCol w="669761">
                  <a:extLst>
                    <a:ext uri="{9D8B030D-6E8A-4147-A177-3AD203B41FA5}">
                      <a16:colId xmlns:a16="http://schemas.microsoft.com/office/drawing/2014/main" val="20009"/>
                    </a:ext>
                  </a:extLst>
                </a:gridCol>
              </a:tblGrid>
              <a:tr h="370840">
                <a:tc>
                  <a:txBody>
                    <a:bodyPr/>
                    <a:lstStyle/>
                    <a:p>
                      <a:pPr algn="ctr"/>
                      <a:r>
                        <a:rPr lang="zh-CN" altLang="en-US" sz="1800" b="1" dirty="0">
                          <a:solidFill>
                            <a:srgbClr val="C00000"/>
                          </a:solidFill>
                          <a:latin typeface="Consolas" pitchFamily="49" charset="0"/>
                          <a:ea typeface="仿宋" pitchFamily="49" charset="-122"/>
                          <a:cs typeface="Consolas" pitchFamily="49" charset="0"/>
                        </a:rPr>
                        <a:t>关键字</a:t>
                      </a: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5</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1</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4</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8</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7</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9</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2</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4</a:t>
                      </a:r>
                      <a:endParaRPr lang="zh-CN" altLang="en-US" sz="1800" b="1" dirty="0">
                        <a:solidFill>
                          <a:srgbClr val="C00000"/>
                        </a:solidFill>
                        <a:latin typeface="Consolas" pitchFamily="49" charset="0"/>
                        <a:ea typeface="仿宋" pitchFamily="49" charset="-122"/>
                        <a:cs typeface="Consolas" pitchFamily="49" charset="0"/>
                      </a:endParaRPr>
                    </a:p>
                  </a:txBody>
                  <a:tcPr/>
                </a:tc>
                <a:tc>
                  <a:txBody>
                    <a:bodyPr/>
                    <a:lstStyle/>
                    <a:p>
                      <a:pPr algn="ctr"/>
                      <a:r>
                        <a:rPr lang="en-US" altLang="zh-CN" sz="1800" b="1" dirty="0">
                          <a:solidFill>
                            <a:srgbClr val="C00000"/>
                          </a:solidFill>
                          <a:latin typeface="Consolas" pitchFamily="49" charset="0"/>
                          <a:ea typeface="仿宋" pitchFamily="49" charset="-122"/>
                          <a:cs typeface="Consolas" pitchFamily="49" charset="0"/>
                        </a:rPr>
                        <a:t>3</a:t>
                      </a:r>
                      <a:endParaRPr lang="zh-CN" altLang="en-US" sz="1800" b="1" dirty="0">
                        <a:solidFill>
                          <a:srgbClr val="C00000"/>
                        </a:solidFill>
                        <a:latin typeface="Consolas" pitchFamily="49" charset="0"/>
                        <a:ea typeface="仿宋" pitchFamily="49" charset="-122"/>
                        <a:cs typeface="Consolas" pitchFamily="49" charset="0"/>
                      </a:endParaRPr>
                    </a:p>
                  </a:txBody>
                  <a:tcPr/>
                </a:tc>
                <a:extLst>
                  <a:ext uri="{0D108BD9-81ED-4DB2-BD59-A6C34878D82A}">
                    <a16:rowId xmlns:a16="http://schemas.microsoft.com/office/drawing/2014/main" val="10000"/>
                  </a:ext>
                </a:extLst>
              </a:tr>
              <a:tr h="370840">
                <a:tc>
                  <a:txBody>
                    <a:bodyPr/>
                    <a:lstStyle/>
                    <a:p>
                      <a:pPr algn="ctr"/>
                      <a:r>
                        <a:rPr lang="zh-CN" altLang="en-US" sz="1800" b="1">
                          <a:solidFill>
                            <a:srgbClr val="3333FF"/>
                          </a:solidFill>
                          <a:latin typeface="Consolas" pitchFamily="49" charset="0"/>
                          <a:ea typeface="仿宋" pitchFamily="49" charset="-122"/>
                          <a:cs typeface="Consolas" pitchFamily="49" charset="0"/>
                        </a:rPr>
                        <a:t>找到时的比较次数</a:t>
                      </a: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1</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2</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3</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4</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5</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6</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7</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a:solidFill>
                            <a:srgbClr val="3333FF"/>
                          </a:solidFill>
                          <a:latin typeface="Consolas" pitchFamily="49" charset="0"/>
                          <a:ea typeface="仿宋" pitchFamily="49" charset="-122"/>
                          <a:cs typeface="Consolas" pitchFamily="49" charset="0"/>
                        </a:rPr>
                        <a:t>8</a:t>
                      </a:r>
                      <a:endParaRPr lang="zh-CN" altLang="en-US" sz="1800" b="1">
                        <a:solidFill>
                          <a:srgbClr val="3333FF"/>
                        </a:solidFill>
                        <a:latin typeface="Consolas" pitchFamily="49" charset="0"/>
                        <a:ea typeface="仿宋" pitchFamily="49" charset="-122"/>
                        <a:cs typeface="Consolas" pitchFamily="49" charset="0"/>
                      </a:endParaRPr>
                    </a:p>
                  </a:txBody>
                  <a:tcPr/>
                </a:tc>
                <a:tc>
                  <a:txBody>
                    <a:bodyPr/>
                    <a:lstStyle/>
                    <a:p>
                      <a:pPr algn="ctr">
                        <a:lnSpc>
                          <a:spcPct val="150000"/>
                        </a:lnSpc>
                      </a:pPr>
                      <a:r>
                        <a:rPr lang="en-US" altLang="zh-CN" sz="1800" b="1" dirty="0">
                          <a:solidFill>
                            <a:srgbClr val="3333FF"/>
                          </a:solidFill>
                          <a:latin typeface="Consolas" pitchFamily="49" charset="0"/>
                          <a:ea typeface="仿宋" pitchFamily="49" charset="-122"/>
                          <a:cs typeface="Consolas" pitchFamily="49" charset="0"/>
                        </a:rPr>
                        <a:t>9</a:t>
                      </a:r>
                      <a:endParaRPr lang="zh-CN" altLang="en-US" sz="1800" b="1" dirty="0">
                        <a:solidFill>
                          <a:srgbClr val="3333FF"/>
                        </a:solidFill>
                        <a:latin typeface="Consolas" pitchFamily="49" charset="0"/>
                        <a:ea typeface="仿宋" pitchFamily="49" charset="-122"/>
                        <a:cs typeface="Consolas" pitchFamily="49" charset="0"/>
                      </a:endParaRPr>
                    </a:p>
                  </a:txBody>
                  <a:tcPr/>
                </a:tc>
                <a:extLst>
                  <a:ext uri="{0D108BD9-81ED-4DB2-BD59-A6C34878D82A}">
                    <a16:rowId xmlns:a16="http://schemas.microsoft.com/office/drawing/2014/main" val="10001"/>
                  </a:ext>
                </a:extLst>
              </a:tr>
            </a:tbl>
          </a:graphicData>
        </a:graphic>
      </p:graphicFrame>
      <p:grpSp>
        <p:nvGrpSpPr>
          <p:cNvPr id="7" name="组合 11"/>
          <p:cNvGrpSpPr/>
          <p:nvPr/>
        </p:nvGrpSpPr>
        <p:grpSpPr>
          <a:xfrm>
            <a:off x="1259632" y="4869160"/>
            <a:ext cx="5739550" cy="835670"/>
            <a:chOff x="1928794" y="5187517"/>
            <a:chExt cx="4500594" cy="835670"/>
          </a:xfrm>
        </p:grpSpPr>
        <p:sp>
          <p:nvSpPr>
            <p:cNvPr id="8" name="TextBox 7"/>
            <p:cNvSpPr txBox="1"/>
            <p:nvPr/>
          </p:nvSpPr>
          <p:spPr>
            <a:xfrm>
              <a:off x="1928794" y="5433987"/>
              <a:ext cx="1000132" cy="589200"/>
            </a:xfrm>
            <a:prstGeom prst="rect">
              <a:avLst/>
            </a:prstGeom>
            <a:noFill/>
          </p:spPr>
          <p:txBody>
            <a:bodyPr wrap="square" rtlCol="0">
              <a:spAutoFit/>
            </a:bodyPr>
            <a:lstStyle/>
            <a:p>
              <a:pPr algn="l"/>
              <a:r>
                <a:rPr lang="en-US" altLang="zh-CN" sz="2000" dirty="0" err="1">
                  <a:solidFill>
                    <a:srgbClr val="0000FF"/>
                  </a:solidFill>
                  <a:latin typeface="Consolas" pitchFamily="49" charset="0"/>
                  <a:ea typeface="仿宋" pitchFamily="49" charset="-122"/>
                  <a:cs typeface="Consolas" pitchFamily="49" charset="0"/>
                </a:rPr>
                <a:t>ASL</a:t>
              </a:r>
              <a:r>
                <a:rPr lang="zh-CN" altLang="en-US" sz="2000" baseline="-25000" dirty="0">
                  <a:solidFill>
                    <a:srgbClr val="0000FF"/>
                  </a:solidFill>
                  <a:latin typeface="Consolas" pitchFamily="49" charset="0"/>
                  <a:ea typeface="仿宋" pitchFamily="49" charset="-122"/>
                  <a:cs typeface="Consolas" pitchFamily="49" charset="0"/>
                </a:rPr>
                <a:t>成功</a:t>
              </a: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3143240" y="5187517"/>
              <a:ext cx="2357454" cy="589200"/>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1+2+3+4+5+6+7+8+9</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flipV="1">
              <a:off x="3083636" y="5572100"/>
              <a:ext cx="2520000" cy="0"/>
            </a:xfrm>
            <a:prstGeom prst="line">
              <a:avLst/>
            </a:prstGeom>
            <a:ln w="19050"/>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4143372" y="5643538"/>
              <a:ext cx="500066" cy="342979"/>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9</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5715008" y="5363190"/>
              <a:ext cx="714380" cy="342979"/>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 5</a:t>
              </a:r>
              <a:endParaRPr lang="zh-CN" altLang="en-US" sz="2000" dirty="0">
                <a:solidFill>
                  <a:srgbClr val="0000FF"/>
                </a:solidFill>
                <a:latin typeface="Consolas" pitchFamily="49" charset="0"/>
                <a:ea typeface="仿宋" pitchFamily="49" charset="-122"/>
                <a:cs typeface="Consolas" pitchFamily="49" charset="0"/>
              </a:endParaRPr>
            </a:p>
          </p:txBody>
        </p:sp>
      </p:grpSp>
      <p:sp>
        <p:nvSpPr>
          <p:cNvPr id="13" name="TextBox 12"/>
          <p:cNvSpPr txBox="1"/>
          <p:nvPr/>
        </p:nvSpPr>
        <p:spPr>
          <a:xfrm>
            <a:off x="1157712" y="1899545"/>
            <a:ext cx="1985527" cy="520399"/>
          </a:xfrm>
          <a:prstGeom prst="rect">
            <a:avLst/>
          </a:prstGeom>
          <a:noFill/>
        </p:spPr>
        <p:txBody>
          <a:bodyPr wrap="square" rtlCol="0">
            <a:spAutoFit/>
          </a:bodyPr>
          <a:lstStyle/>
          <a:p>
            <a:pPr algn="l">
              <a:lnSpc>
                <a:spcPct val="150000"/>
              </a:lnSpc>
              <a:spcBef>
                <a:spcPts val="0"/>
              </a:spcBef>
            </a:pPr>
            <a:r>
              <a:rPr lang="zh-CN" altLang="en-US" sz="2100">
                <a:solidFill>
                  <a:srgbClr val="0000FF"/>
                </a:solidFill>
                <a:latin typeface="Consolas" pitchFamily="49" charset="0"/>
                <a:ea typeface="仿宋" pitchFamily="49" charset="-122"/>
                <a:cs typeface="Consolas" pitchFamily="49" charset="0"/>
              </a:rPr>
              <a:t>例如：</a:t>
            </a:r>
          </a:p>
        </p:txBody>
      </p:sp>
      <p:sp>
        <p:nvSpPr>
          <p:cNvPr id="14" name="下箭头 13"/>
          <p:cNvSpPr/>
          <p:nvPr/>
        </p:nvSpPr>
        <p:spPr>
          <a:xfrm>
            <a:off x="4286248" y="4138657"/>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5FAAEB2-63A6-4C36-B087-8A80E5B76EE5}"/>
                  </a:ext>
                </a:extLst>
              </p:cNvPr>
              <p:cNvSpPr txBox="1"/>
              <p:nvPr/>
            </p:nvSpPr>
            <p:spPr>
              <a:xfrm>
                <a:off x="826716" y="5831673"/>
                <a:ext cx="2780702" cy="786049"/>
              </a:xfrm>
              <a:prstGeom prst="rect">
                <a:avLst/>
              </a:prstGeom>
              <a:noFill/>
            </p:spPr>
            <p:txBody>
              <a:bodyPr wrap="square" lIns="0" tIns="0" rIns="0" bIns="0" rtlCol="0">
                <a:spAutoFit/>
              </a:bodyPr>
              <a:lstStyle/>
              <a:p>
                <a:pPr algn="l">
                  <a:lnSpc>
                    <a:spcPct val="100000"/>
                  </a:lnSpc>
                  <a:spcBef>
                    <a:spcPts val="0"/>
                  </a:spcBef>
                </a:pPr>
                <a14:m>
                  <m:oMathPara xmlns:m="http://schemas.openxmlformats.org/officeDocument/2006/math">
                    <m:oMathParaPr>
                      <m:jc m:val="centerGroup"/>
                    </m:oMathParaPr>
                    <m:oMath xmlns:m="http://schemas.openxmlformats.org/officeDocument/2006/math">
                      <m:r>
                        <a:rPr lang="en-US" altLang="zh-CN" sz="1800" b="1" i="1" smtClean="0">
                          <a:solidFill>
                            <a:srgbClr val="0000FF"/>
                          </a:solidFill>
                          <a:latin typeface="Cambria Math" panose="02040503050406030204" pitchFamily="18" charset="0"/>
                          <a:ea typeface="仿宋" pitchFamily="49" charset="-122"/>
                          <a:cs typeface="Consolas" pitchFamily="49" charset="0"/>
                        </a:rPr>
                        <m:t>𝑨𝑺𝑳</m:t>
                      </m:r>
                      <m:r>
                        <a:rPr lang="zh-CN" altLang="en-US" sz="1800" i="1" baseline="-25000">
                          <a:solidFill>
                            <a:srgbClr val="0000FF"/>
                          </a:solidFill>
                          <a:latin typeface="Cambria Math" panose="02040503050406030204" pitchFamily="18" charset="0"/>
                          <a:ea typeface="仿宋" pitchFamily="49" charset="-122"/>
                          <a:cs typeface="Consolas" pitchFamily="49" charset="0"/>
                        </a:rPr>
                        <m:t>成功</m:t>
                      </m:r>
                      <m:r>
                        <a:rPr lang="pt-BR" altLang="zh-CN" sz="1800" i="1" smtClean="0">
                          <a:solidFill>
                            <a:srgbClr val="0000FF"/>
                          </a:solidFill>
                          <a:latin typeface="Cambria Math" panose="02040503050406030204" pitchFamily="18" charset="0"/>
                          <a:ea typeface="仿宋" pitchFamily="49" charset="-122"/>
                          <a:cs typeface="Consolas" pitchFamily="49" charset="0"/>
                        </a:rPr>
                        <m:t>=</m:t>
                      </m:r>
                      <m:nary>
                        <m:naryPr>
                          <m:chr m:val="∑"/>
                          <m:ctrlPr>
                            <a:rPr lang="pt-BR" altLang="zh-CN" sz="1800" i="1" smtClean="0">
                              <a:solidFill>
                                <a:srgbClr val="0000FF"/>
                              </a:solidFill>
                              <a:latin typeface="Cambria Math" panose="02040503050406030204" pitchFamily="18" charset="0"/>
                              <a:ea typeface="仿宋" pitchFamily="49" charset="-122"/>
                              <a:cs typeface="Consolas" pitchFamily="49" charset="0"/>
                            </a:rPr>
                          </m:ctrlPr>
                        </m:naryPr>
                        <m:sub>
                          <m:r>
                            <m:rPr>
                              <m:sty m:val="p"/>
                              <m:brk m:alnAt="23"/>
                            </m:rPr>
                            <a:rPr lang="en-US" altLang="zh-CN" sz="1800" i="1">
                              <a:solidFill>
                                <a:srgbClr val="0000FF"/>
                              </a:solidFill>
                              <a:latin typeface="Cambria Math" panose="02040503050406030204" pitchFamily="18" charset="0"/>
                              <a:ea typeface="仿宋" pitchFamily="49" charset="-122"/>
                              <a:cs typeface="Consolas" pitchFamily="49" charset="0"/>
                            </a:rPr>
                            <m:t>i</m:t>
                          </m:r>
                          <m:r>
                            <a:rPr lang="pt-BR" altLang="zh-CN" sz="1800" i="1" smtClean="0">
                              <a:solidFill>
                                <a:srgbClr val="0000FF"/>
                              </a:solidFill>
                              <a:latin typeface="Cambria Math" panose="02040503050406030204" pitchFamily="18" charset="0"/>
                              <a:ea typeface="仿宋" pitchFamily="49" charset="-122"/>
                              <a:cs typeface="Consolas" pitchFamily="49" charset="0"/>
                            </a:rPr>
                            <m:t>=0</m:t>
                          </m:r>
                        </m:sub>
                        <m:sup>
                          <m:r>
                            <a:rPr lang="pt-BR" altLang="zh-CN" sz="1800" i="1" smtClean="0">
                              <a:solidFill>
                                <a:srgbClr val="0000FF"/>
                              </a:solidFill>
                              <a:latin typeface="Cambria Math" panose="02040503050406030204" pitchFamily="18" charset="0"/>
                              <a:ea typeface="仿宋" pitchFamily="49" charset="-122"/>
                              <a:cs typeface="Consolas" pitchFamily="49" charset="0"/>
                            </a:rPr>
                            <m:t>𝑛</m:t>
                          </m:r>
                          <m:r>
                            <a:rPr lang="en-US" altLang="zh-CN" sz="1800" b="1"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𝟏</m:t>
                          </m:r>
                        </m:sup>
                        <m:e>
                          <m:r>
                            <a:rPr lang="en-US" altLang="zh-CN" sz="1800" b="1" i="1" smtClean="0">
                              <a:solidFill>
                                <a:srgbClr val="0000FF"/>
                              </a:solidFill>
                              <a:latin typeface="Cambria Math" panose="02040503050406030204" pitchFamily="18" charset="0"/>
                              <a:ea typeface="仿宋" pitchFamily="49" charset="-122"/>
                              <a:cs typeface="Consolas" pitchFamily="49" charset="0"/>
                            </a:rPr>
                            <m:t>𝒑</m:t>
                          </m:r>
                          <m:r>
                            <a:rPr lang="en-US" altLang="zh-CN" sz="1800" b="1" i="1" baseline="-25000" smtClean="0">
                              <a:solidFill>
                                <a:srgbClr val="0000FF"/>
                              </a:solidFill>
                              <a:latin typeface="Cambria Math" panose="02040503050406030204" pitchFamily="18" charset="0"/>
                              <a:ea typeface="仿宋" pitchFamily="49" charset="-122"/>
                              <a:cs typeface="Consolas" pitchFamily="49" charset="0"/>
                            </a:rPr>
                            <m:t>𝒊</m:t>
                          </m:r>
                          <m:r>
                            <a:rPr lang="en-US" altLang="zh-CN" sz="1800" b="1" i="1" smtClean="0">
                              <a:solidFill>
                                <a:srgbClr val="0000FF"/>
                              </a:solidFill>
                              <a:latin typeface="Cambria Math" panose="02040503050406030204" pitchFamily="18" charset="0"/>
                              <a:ea typeface="仿宋" pitchFamily="49" charset="-122"/>
                              <a:cs typeface="Consolas" pitchFamily="49" charset="0"/>
                            </a:rPr>
                            <m:t>𝒄</m:t>
                          </m:r>
                          <m:r>
                            <a:rPr lang="en-US" altLang="zh-CN" sz="1800" b="1" i="1" baseline="-25000" smtClean="0">
                              <a:solidFill>
                                <a:srgbClr val="0000FF"/>
                              </a:solidFill>
                              <a:latin typeface="Cambria Math" panose="02040503050406030204" pitchFamily="18" charset="0"/>
                              <a:ea typeface="仿宋" pitchFamily="49" charset="-122"/>
                              <a:cs typeface="Consolas" pitchFamily="49" charset="0"/>
                            </a:rPr>
                            <m:t>𝒊</m:t>
                          </m:r>
                        </m:e>
                      </m:nary>
                    </m:oMath>
                  </m:oMathPara>
                </a14:m>
                <a:endParaRPr lang="zh-CN" altLang="en-US" sz="1800" dirty="0">
                  <a:solidFill>
                    <a:srgbClr val="0000FF"/>
                  </a:solidFill>
                  <a:latin typeface="Consolas" pitchFamily="49" charset="0"/>
                  <a:ea typeface="仿宋" pitchFamily="49" charset="-122"/>
                  <a:cs typeface="Consolas" pitchFamily="49" charset="0"/>
                </a:endParaRPr>
              </a:p>
            </p:txBody>
          </p:sp>
        </mc:Choice>
        <mc:Fallback xmlns="">
          <p:sp>
            <p:nvSpPr>
              <p:cNvPr id="2" name="文本框 1">
                <a:extLst>
                  <a:ext uri="{FF2B5EF4-FFF2-40B4-BE49-F238E27FC236}">
                    <a16:creationId xmlns:a16="http://schemas.microsoft.com/office/drawing/2014/main" id="{45FAAEB2-63A6-4C36-B087-8A80E5B76EE5}"/>
                  </a:ext>
                </a:extLst>
              </p:cNvPr>
              <p:cNvSpPr txBox="1">
                <a:spLocks noRot="1" noChangeAspect="1" noMove="1" noResize="1" noEditPoints="1" noAdjustHandles="1" noChangeArrowheads="1" noChangeShapeType="1" noTextEdit="1"/>
              </p:cNvSpPr>
              <p:nvPr/>
            </p:nvSpPr>
            <p:spPr>
              <a:xfrm>
                <a:off x="826716" y="5831673"/>
                <a:ext cx="2780702" cy="78604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15D5FB5-4369-4A38-BE36-BB54760BBA5B}"/>
                  </a:ext>
                </a:extLst>
              </p:cNvPr>
              <p:cNvSpPr txBox="1"/>
              <p:nvPr/>
            </p:nvSpPr>
            <p:spPr>
              <a:xfrm>
                <a:off x="3563888" y="6023197"/>
                <a:ext cx="5321433" cy="400110"/>
              </a:xfrm>
              <a:prstGeom prst="rect">
                <a:avLst/>
              </a:prstGeom>
              <a:noFill/>
            </p:spPr>
            <p:txBody>
              <a:bodyPr wrap="square" lIns="0" tIns="0" rIns="0" bIns="0" rtlCol="0">
                <a:spAutoFit/>
              </a:bodyPr>
              <a:lstStyle/>
              <a:p>
                <a:pPr algn="l">
                  <a:lnSpc>
                    <a:spcPct val="100000"/>
                  </a:lnSpc>
                  <a:spcBef>
                    <a:spcPts val="0"/>
                  </a:spcBef>
                </a:pPr>
                <a:r>
                  <a:rPr lang="zh-CN" altLang="en-US" sz="1800" b="1" dirty="0">
                    <a:solidFill>
                      <a:srgbClr val="0000FF"/>
                    </a:solidFill>
                    <a:ea typeface="仿宋" pitchFamily="49" charset="-122"/>
                    <a:cs typeface="Consolas" pitchFamily="49" charset="0"/>
                  </a:rPr>
                  <a:t>每个</a:t>
                </a:r>
                <a14:m>
                  <m:oMath xmlns:m="http://schemas.openxmlformats.org/officeDocument/2006/math">
                    <m:r>
                      <a:rPr lang="zh-CN" altLang="en-US" sz="1800" i="1">
                        <a:solidFill>
                          <a:srgbClr val="0000FF"/>
                        </a:solidFill>
                        <a:latin typeface="Cambria Math" panose="02040503050406030204" pitchFamily="18" charset="0"/>
                        <a:ea typeface="仿宋" pitchFamily="49" charset="-122"/>
                        <a:cs typeface="Consolas" pitchFamily="49" charset="0"/>
                      </a:rPr>
                      <m:t>元素</m:t>
                    </m:r>
                    <m:r>
                      <a:rPr lang="zh-CN" altLang="en-US" sz="1800" i="1" smtClean="0">
                        <a:solidFill>
                          <a:srgbClr val="0000FF"/>
                        </a:solidFill>
                        <a:latin typeface="Cambria Math" panose="02040503050406030204" pitchFamily="18" charset="0"/>
                        <a:ea typeface="仿宋" pitchFamily="49" charset="-122"/>
                        <a:cs typeface="Consolas" pitchFamily="49" charset="0"/>
                      </a:rPr>
                      <m:t>的</m:t>
                    </m:r>
                    <m:r>
                      <a:rPr lang="zh-CN" altLang="en-US" sz="1800" i="1">
                        <a:solidFill>
                          <a:srgbClr val="0000FF"/>
                        </a:solidFill>
                        <a:latin typeface="Cambria Math" panose="02040503050406030204" pitchFamily="18" charset="0"/>
                        <a:ea typeface="仿宋" pitchFamily="49" charset="-122"/>
                        <a:cs typeface="Consolas" pitchFamily="49" charset="0"/>
                      </a:rPr>
                      <m:t>查找</m:t>
                    </m:r>
                    <m:r>
                      <a:rPr lang="zh-CN" altLang="en-US" sz="1800" i="1" smtClean="0">
                        <a:solidFill>
                          <a:srgbClr val="0000FF"/>
                        </a:solidFill>
                        <a:latin typeface="Cambria Math" panose="02040503050406030204" pitchFamily="18" charset="0"/>
                        <a:ea typeface="仿宋" pitchFamily="49" charset="-122"/>
                        <a:cs typeface="Consolas" pitchFamily="49" charset="0"/>
                      </a:rPr>
                      <m:t>概率</m:t>
                    </m:r>
                    <m:r>
                      <a:rPr lang="zh-CN" altLang="en-US" sz="1800" i="1">
                        <a:solidFill>
                          <a:srgbClr val="0000FF"/>
                        </a:solidFill>
                        <a:latin typeface="Cambria Math" panose="02040503050406030204" pitchFamily="18" charset="0"/>
                        <a:ea typeface="仿宋" pitchFamily="49" charset="-122"/>
                        <a:cs typeface="Consolas" pitchFamily="49" charset="0"/>
                      </a:rPr>
                      <m:t>相等</m:t>
                    </m:r>
                    <m:r>
                      <a:rPr lang="zh-CN" altLang="en-US" sz="1800"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𝒑</m:t>
                    </m:r>
                    <m:r>
                      <a:rPr lang="en-US" altLang="zh-CN" sz="1800" b="1" i="1" baseline="-25000" smtClean="0">
                        <a:solidFill>
                          <a:srgbClr val="0000FF"/>
                        </a:solidFill>
                        <a:latin typeface="Cambria Math" panose="02040503050406030204" pitchFamily="18" charset="0"/>
                        <a:ea typeface="仿宋" pitchFamily="49" charset="-122"/>
                        <a:cs typeface="Consolas" pitchFamily="49" charset="0"/>
                      </a:rPr>
                      <m:t>𝒊</m:t>
                    </m:r>
                    <m:r>
                      <a:rPr lang="en-US" altLang="zh-CN" sz="1800" b="1" i="1" smtClean="0">
                        <a:solidFill>
                          <a:srgbClr val="0000FF"/>
                        </a:solidFill>
                        <a:latin typeface="Cambria Math" panose="02040503050406030204" pitchFamily="18" charset="0"/>
                        <a:ea typeface="仿宋" pitchFamily="49" charset="-122"/>
                        <a:cs typeface="Consolas" pitchFamily="49" charset="0"/>
                      </a:rPr>
                      <m:t>=</m:t>
                    </m:r>
                    <m:f>
                      <m:fPr>
                        <m:ctrlPr>
                          <a:rPr lang="en-US" altLang="zh-CN" sz="1800" b="1" i="1" smtClean="0">
                            <a:solidFill>
                              <a:srgbClr val="0000FF"/>
                            </a:solidFill>
                            <a:latin typeface="Cambria Math" panose="02040503050406030204" pitchFamily="18" charset="0"/>
                            <a:ea typeface="仿宋" pitchFamily="49" charset="-122"/>
                            <a:cs typeface="Consolas" pitchFamily="49" charset="0"/>
                          </a:rPr>
                        </m:ctrlPr>
                      </m:fPr>
                      <m:num>
                        <m:r>
                          <a:rPr lang="en-US" altLang="zh-CN" sz="1800" b="1" i="1" smtClean="0">
                            <a:solidFill>
                              <a:srgbClr val="0000FF"/>
                            </a:solidFill>
                            <a:latin typeface="Cambria Math" panose="02040503050406030204" pitchFamily="18" charset="0"/>
                            <a:ea typeface="仿宋" pitchFamily="49" charset="-122"/>
                            <a:cs typeface="Consolas" pitchFamily="49" charset="0"/>
                          </a:rPr>
                          <m:t>𝟏</m:t>
                        </m:r>
                      </m:num>
                      <m:den>
                        <m:r>
                          <a:rPr lang="en-US" altLang="zh-CN" sz="1800" b="1" i="1" smtClean="0">
                            <a:solidFill>
                              <a:srgbClr val="0000FF"/>
                            </a:solidFill>
                            <a:latin typeface="Cambria Math" panose="02040503050406030204" pitchFamily="18" charset="0"/>
                            <a:ea typeface="仿宋" pitchFamily="49" charset="-122"/>
                            <a:cs typeface="Consolas" pitchFamily="49" charset="0"/>
                          </a:rPr>
                          <m:t>𝒏</m:t>
                        </m:r>
                      </m:den>
                    </m:f>
                    <m:r>
                      <a:rPr lang="en-US" altLang="zh-CN" sz="1800" b="1"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𝟎</m:t>
                    </m:r>
                    <m:r>
                      <a:rPr lang="en-US" altLang="zh-CN" sz="1800" b="1"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𝒊</m:t>
                    </m:r>
                    <m:r>
                      <a:rPr lang="en-US" altLang="zh-CN" sz="1800" b="1"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𝒏</m:t>
                    </m:r>
                    <m:r>
                      <a:rPr lang="en-US" altLang="zh-CN" sz="1800" b="1" i="1" smtClean="0">
                        <a:solidFill>
                          <a:srgbClr val="0000FF"/>
                        </a:solidFill>
                        <a:latin typeface="Cambria Math" panose="02040503050406030204" pitchFamily="18" charset="0"/>
                        <a:ea typeface="仿宋" pitchFamily="49" charset="-122"/>
                        <a:cs typeface="Consolas" pitchFamily="49" charset="0"/>
                      </a:rPr>
                      <m:t>−</m:t>
                    </m:r>
                    <m:r>
                      <a:rPr lang="en-US" altLang="zh-CN" sz="1800" b="1" i="1" smtClean="0">
                        <a:solidFill>
                          <a:srgbClr val="0000FF"/>
                        </a:solidFill>
                        <a:latin typeface="Cambria Math" panose="02040503050406030204" pitchFamily="18" charset="0"/>
                        <a:ea typeface="仿宋" pitchFamily="49" charset="-122"/>
                        <a:cs typeface="Consolas" pitchFamily="49" charset="0"/>
                      </a:rPr>
                      <m:t>𝟏</m:t>
                    </m:r>
                    <m:r>
                      <a:rPr lang="en-US" altLang="zh-CN" sz="1800" b="1" i="1" smtClean="0">
                        <a:solidFill>
                          <a:srgbClr val="0000FF"/>
                        </a:solidFill>
                        <a:latin typeface="Cambria Math" panose="02040503050406030204" pitchFamily="18" charset="0"/>
                        <a:ea typeface="仿宋" pitchFamily="49" charset="-122"/>
                        <a:cs typeface="Consolas" pitchFamily="49" charset="0"/>
                      </a:rPr>
                      <m:t>)</m:t>
                    </m:r>
                  </m:oMath>
                </a14:m>
                <a:endParaRPr lang="zh-CN" altLang="en-US" sz="1800" dirty="0">
                  <a:solidFill>
                    <a:srgbClr val="0000FF"/>
                  </a:solidFill>
                  <a:latin typeface="Consolas" pitchFamily="49" charset="0"/>
                  <a:ea typeface="仿宋" pitchFamily="49" charset="-122"/>
                  <a:cs typeface="Consolas" pitchFamily="49" charset="0"/>
                </a:endParaRPr>
              </a:p>
            </p:txBody>
          </p:sp>
        </mc:Choice>
        <mc:Fallback xmlns="">
          <p:sp>
            <p:nvSpPr>
              <p:cNvPr id="15" name="文本框 14">
                <a:extLst>
                  <a:ext uri="{FF2B5EF4-FFF2-40B4-BE49-F238E27FC236}">
                    <a16:creationId xmlns:a16="http://schemas.microsoft.com/office/drawing/2014/main" id="{215D5FB5-4369-4A38-BE36-BB54760BBA5B}"/>
                  </a:ext>
                </a:extLst>
              </p:cNvPr>
              <p:cNvSpPr txBox="1">
                <a:spLocks noRot="1" noChangeAspect="1" noMove="1" noResize="1" noEditPoints="1" noAdjustHandles="1" noChangeArrowheads="1" noChangeShapeType="1" noTextEdit="1"/>
              </p:cNvSpPr>
              <p:nvPr/>
            </p:nvSpPr>
            <p:spPr>
              <a:xfrm>
                <a:off x="3563888" y="6023197"/>
                <a:ext cx="5321433" cy="400110"/>
              </a:xfrm>
              <a:prstGeom prst="rect">
                <a:avLst/>
              </a:prstGeom>
              <a:blipFill>
                <a:blip r:embed="rId3"/>
                <a:stretch>
                  <a:fillRect l="-2749" t="-9091" b="-1515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04977"/>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二叉排序树的查找</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251520" y="836712"/>
            <a:ext cx="8464454" cy="523229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public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SearchBST</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FF00FF"/>
                </a:solidFill>
                <a:latin typeface="Consolas" pitchFamily="49" charset="0"/>
                <a:ea typeface="仿宋" pitchFamily="49" charset="-122"/>
                <a:cs typeface="Consolas" pitchFamily="49" charset="0"/>
              </a:rPr>
              <a:t>//</a:t>
            </a:r>
            <a:r>
              <a:rPr lang="zh-CN" altLang="zh-CN" sz="1800" dirty="0">
                <a:solidFill>
                  <a:srgbClr val="FF00FF"/>
                </a:solidFill>
                <a:latin typeface="Consolas" pitchFamily="49" charset="0"/>
                <a:ea typeface="仿宋" pitchFamily="49" charset="-122"/>
                <a:cs typeface="Consolas" pitchFamily="49" charset="0"/>
              </a:rPr>
              <a:t>在二叉排序树中查找关键字为</a:t>
            </a:r>
            <a:r>
              <a:rPr lang="en-US" altLang="zh-CN" sz="1800" dirty="0">
                <a:solidFill>
                  <a:srgbClr val="FF00FF"/>
                </a:solidFill>
                <a:latin typeface="Consolas" pitchFamily="49" charset="0"/>
                <a:ea typeface="仿宋" pitchFamily="49" charset="-122"/>
                <a:cs typeface="Consolas" pitchFamily="49" charset="0"/>
              </a:rPr>
              <a:t>k</a:t>
            </a:r>
            <a:r>
              <a:rPr lang="zh-CN" altLang="zh-CN" sz="1800" dirty="0">
                <a:solidFill>
                  <a:srgbClr val="FF00FF"/>
                </a:solidFill>
                <a:latin typeface="Consolas" pitchFamily="49" charset="0"/>
                <a:ea typeface="仿宋" pitchFamily="49" charset="-122"/>
                <a:cs typeface="Consolas" pitchFamily="49" charset="0"/>
              </a:rPr>
              <a:t>的结点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SearchBST1(</a:t>
            </a:r>
            <a:r>
              <a:rPr lang="en-US" altLang="zh-CN" sz="1800" dirty="0" err="1">
                <a:solidFill>
                  <a:srgbClr val="0000FF"/>
                </a:solidFill>
                <a:latin typeface="Consolas" pitchFamily="49" charset="0"/>
                <a:ea typeface="仿宋" pitchFamily="49" charset="-122"/>
                <a:cs typeface="Consolas" pitchFamily="49" charset="0"/>
              </a:rPr>
              <a:t>r,k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//r</a:t>
            </a:r>
            <a:r>
              <a:rPr lang="zh-CN" altLang="zh-CN" sz="1800" dirty="0">
                <a:solidFill>
                  <a:srgbClr val="339933"/>
                </a:solidFill>
                <a:latin typeface="Consolas" pitchFamily="49" charset="0"/>
                <a:ea typeface="仿宋" pitchFamily="49" charset="-122"/>
                <a:cs typeface="Consolas" pitchFamily="49" charset="0"/>
              </a:rPr>
              <a:t>为二叉排序树的根结点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private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SearchBST1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p,int</a:t>
            </a:r>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被</a:t>
            </a:r>
            <a:r>
              <a:rPr lang="en-US" altLang="zh-CN" sz="1800" dirty="0" err="1">
                <a:solidFill>
                  <a:srgbClr val="339933"/>
                </a:solidFill>
                <a:latin typeface="Consolas" pitchFamily="49" charset="0"/>
                <a:ea typeface="仿宋" pitchFamily="49" charset="-122"/>
                <a:cs typeface="Consolas" pitchFamily="49" charset="0"/>
              </a:rPr>
              <a:t>SearchBST</a:t>
            </a:r>
            <a:r>
              <a:rPr lang="zh-CN" altLang="zh-CN" sz="1800" dirty="0">
                <a:solidFill>
                  <a:srgbClr val="339933"/>
                </a:solidFill>
                <a:latin typeface="Consolas" pitchFamily="49" charset="0"/>
                <a:ea typeface="仿宋" pitchFamily="49" charset="-122"/>
                <a:cs typeface="Consolas" pitchFamily="49" charset="0"/>
              </a:rPr>
              <a:t>方法调用</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return null;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空树返回</a:t>
            </a:r>
            <a:r>
              <a:rPr lang="en-US" altLang="zh-CN" sz="1800" dirty="0">
                <a:solidFill>
                  <a:srgbClr val="339933"/>
                </a:solidFill>
                <a:latin typeface="Consolas" pitchFamily="49" charset="0"/>
                <a:ea typeface="仿宋" pitchFamily="49" charset="-122"/>
                <a:cs typeface="Consolas" pitchFamily="49" charset="0"/>
              </a:rPr>
              <a:t>null</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p.key</a:t>
            </a:r>
            <a:r>
              <a:rPr lang="en-US" altLang="zh-CN" sz="1800" dirty="0">
                <a:solidFill>
                  <a:srgbClr val="FF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 return p;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找到后返回</a:t>
            </a:r>
            <a:r>
              <a:rPr lang="en-US" altLang="zh-CN" sz="1800" dirty="0">
                <a:solidFill>
                  <a:srgbClr val="339933"/>
                </a:solidFill>
                <a:latin typeface="Consolas" pitchFamily="49" charset="0"/>
                <a:ea typeface="仿宋" pitchFamily="49" charset="-122"/>
                <a:cs typeface="Consolas" pitchFamily="49" charset="0"/>
              </a:rPr>
              <a:t>p</a:t>
            </a:r>
            <a:endParaRPr lang="zh-CN" altLang="zh-CN" sz="1800" dirty="0">
              <a:solidFill>
                <a:srgbClr val="339933"/>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k&lt;</a:t>
            </a:r>
            <a:r>
              <a:rPr lang="en-US" altLang="zh-CN" sz="1800" dirty="0" err="1">
                <a:solidFill>
                  <a:srgbClr val="FF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SearchBST1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p.lchild,k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在左子树中递归查找</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SearchBST1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p.rchild,k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在右子树中递归查找</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908720"/>
            <a:ext cx="8208912" cy="3626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与折半查找的判定树类似</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在二叉排序树中每个空指针处添加一个外部结点。</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在二叉排序树中查找时，若查找成功，则是从根结点出发走了一条从根结点到查找到结点的路径</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若查找不成功，则是从根结点出发走了一条从根到某个外部结点的路径。</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因此与折半查找类似，查找中</a:t>
            </a:r>
            <a:r>
              <a:rPr lang="zh-CN" altLang="zh-CN" sz="2000" dirty="0">
                <a:solidFill>
                  <a:srgbClr val="FF0000"/>
                </a:solidFill>
                <a:latin typeface="Consolas" pitchFamily="49" charset="0"/>
                <a:ea typeface="仿宋" pitchFamily="49" charset="-122"/>
                <a:cs typeface="Consolas" pitchFamily="49" charset="0"/>
              </a:rPr>
              <a:t>关键字比较的次数不超过树的高度</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166575"/>
            <a:ext cx="8393586" cy="2423612"/>
          </a:xfrm>
          <a:prstGeom prst="rect">
            <a:avLst/>
          </a:prstGeom>
          <a:noFill/>
        </p:spPr>
        <p:txBody>
          <a:bodyPr wrap="square"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一个</a:t>
            </a:r>
            <a:r>
              <a:rPr lang="zh-CN" altLang="zh-CN" sz="2000" dirty="0">
                <a:solidFill>
                  <a:srgbClr val="FF0000"/>
                </a:solidFill>
                <a:latin typeface="Consolas" pitchFamily="49" charset="0"/>
                <a:ea typeface="仿宋" pitchFamily="49" charset="-122"/>
                <a:cs typeface="Consolas" pitchFamily="49" charset="0"/>
              </a:rPr>
              <a:t>关键字集合</a:t>
            </a:r>
            <a:r>
              <a:rPr lang="zh-CN" altLang="zh-CN" sz="2000" dirty="0">
                <a:solidFill>
                  <a:srgbClr val="0000FF"/>
                </a:solidFill>
                <a:latin typeface="Consolas" pitchFamily="49" charset="0"/>
                <a:ea typeface="仿宋" pitchFamily="49" charset="-122"/>
                <a:cs typeface="Consolas" pitchFamily="49" charset="0"/>
              </a:rPr>
              <a:t>可以有多个</a:t>
            </a:r>
            <a:r>
              <a:rPr lang="zh-CN" altLang="zh-CN" sz="2000" dirty="0">
                <a:solidFill>
                  <a:srgbClr val="FF0000"/>
                </a:solidFill>
                <a:latin typeface="Consolas" pitchFamily="49" charset="0"/>
                <a:ea typeface="仿宋" pitchFamily="49" charset="-122"/>
                <a:cs typeface="Consolas" pitchFamily="49" charset="0"/>
              </a:rPr>
              <a:t>不同顺序的关键字序列</a:t>
            </a:r>
            <a:r>
              <a:rPr lang="zh-CN" altLang="zh-CN" sz="2000" dirty="0">
                <a:solidFill>
                  <a:srgbClr val="0000FF"/>
                </a:solidFill>
                <a:latin typeface="Consolas" pitchFamily="49" charset="0"/>
                <a:ea typeface="仿宋" pitchFamily="49" charset="-122"/>
                <a:cs typeface="Consolas" pitchFamily="49" charset="0"/>
              </a:rPr>
              <a:t>，对于不同的关键字序列，</a:t>
            </a:r>
            <a:r>
              <a:rPr lang="en-US" altLang="zh-CN" sz="2000" dirty="0" err="1">
                <a:solidFill>
                  <a:srgbClr val="0000FF"/>
                </a:solidFill>
                <a:latin typeface="Consolas" pitchFamily="49" charset="0"/>
                <a:ea typeface="仿宋" pitchFamily="49" charset="-122"/>
                <a:cs typeface="Consolas" pitchFamily="49" charset="0"/>
              </a:rPr>
              <a:t>CreateBST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算法创建的二叉排序树可能不同。</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例如，关键字序列为（</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7</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），创建的二叉排序树如图</a:t>
            </a:r>
            <a:r>
              <a:rPr lang="en-US" altLang="zh-CN" sz="2000"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所示。若关键字序列为（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7</a:t>
            </a:r>
            <a:r>
              <a:rPr lang="zh-CN" altLang="zh-CN" sz="2000" dirty="0">
                <a:solidFill>
                  <a:srgbClr val="0000FF"/>
                </a:solidFill>
                <a:latin typeface="Consolas" pitchFamily="49" charset="0"/>
                <a:ea typeface="仿宋" pitchFamily="49" charset="-122"/>
                <a:cs typeface="Consolas" pitchFamily="49" charset="0"/>
              </a:rPr>
              <a:t>），创建的二叉排序树如图</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所示。</a:t>
            </a:r>
            <a:endParaRPr lang="zh-CN" altLang="en-US" sz="2000" dirty="0">
              <a:solidFill>
                <a:srgbClr val="0000FF"/>
              </a:solidFill>
              <a:latin typeface="Consolas" pitchFamily="49" charset="0"/>
              <a:ea typeface="仿宋" pitchFamily="49" charset="-122"/>
              <a:cs typeface="Consolas" pitchFamily="49" charset="0"/>
            </a:endParaRPr>
          </a:p>
        </p:txBody>
      </p:sp>
      <p:sp>
        <p:nvSpPr>
          <p:cNvPr id="3484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5220072" y="3789040"/>
            <a:ext cx="1785298" cy="2571768"/>
            <a:chOff x="5572784" y="3071810"/>
            <a:chExt cx="1785298" cy="2571768"/>
          </a:xfrm>
        </p:grpSpPr>
        <p:sp>
          <p:nvSpPr>
            <p:cNvPr id="34839"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28"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482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4826"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4825"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824"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4823"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482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820"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31" name="组合 30"/>
          <p:cNvGrpSpPr/>
          <p:nvPr/>
        </p:nvGrpSpPr>
        <p:grpSpPr>
          <a:xfrm>
            <a:off x="1808861" y="4045750"/>
            <a:ext cx="2095320" cy="2315058"/>
            <a:chOff x="2161573" y="3328520"/>
            <a:chExt cx="2095320" cy="2315058"/>
          </a:xfrm>
        </p:grpSpPr>
        <p:sp>
          <p:nvSpPr>
            <p:cNvPr id="34838"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7"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6"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5"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4834"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4833"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4832"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4831"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830"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4829"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821"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819"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18"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grpSp>
      <p:grpSp>
        <p:nvGrpSpPr>
          <p:cNvPr id="29" name="组合 28"/>
          <p:cNvGrpSpPr/>
          <p:nvPr/>
        </p:nvGrpSpPr>
        <p:grpSpPr>
          <a:xfrm>
            <a:off x="323528" y="95238"/>
            <a:ext cx="896901" cy="896901"/>
            <a:chOff x="388951" y="5103867"/>
            <a:chExt cx="896901" cy="896901"/>
          </a:xfrm>
        </p:grpSpPr>
        <p:sp>
          <p:nvSpPr>
            <p:cNvPr id="30" name="椭圆 2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椭圆 32"/>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17383" y="1035689"/>
            <a:ext cx="1785298" cy="2571768"/>
            <a:chOff x="5572784" y="3071810"/>
            <a:chExt cx="1785298" cy="2571768"/>
          </a:xfrm>
        </p:grpSpPr>
        <p:sp>
          <p:nvSpPr>
            <p:cNvPr id="5"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1"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3"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grpSp>
      <p:grpSp>
        <p:nvGrpSpPr>
          <p:cNvPr id="14" name="组合 13"/>
          <p:cNvGrpSpPr/>
          <p:nvPr/>
        </p:nvGrpSpPr>
        <p:grpSpPr>
          <a:xfrm>
            <a:off x="1054283" y="131414"/>
            <a:ext cx="2095320" cy="2315058"/>
            <a:chOff x="2161573" y="3328520"/>
            <a:chExt cx="2095320" cy="2315058"/>
          </a:xfrm>
        </p:grpSpPr>
        <p:sp>
          <p:nvSpPr>
            <p:cNvPr id="15"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9"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0"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1"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2"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5"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800">
                <a:solidFill>
                  <a:srgbClr val="0000FF"/>
                </a:solidFill>
                <a:latin typeface="Consolas" pitchFamily="49" charset="0"/>
                <a:ea typeface="仿宋" pitchFamily="49" charset="-122"/>
                <a:cs typeface="Consolas" pitchFamily="49" charset="0"/>
              </a:endParaRPr>
            </a:p>
          </p:txBody>
        </p:sp>
      </p:grpSp>
      <p:pic>
        <p:nvPicPr>
          <p:cNvPr id="33793" name="Picture 1"/>
          <p:cNvPicPr>
            <a:picLocks noChangeAspect="1" noChangeArrowheads="1"/>
          </p:cNvPicPr>
          <p:nvPr/>
        </p:nvPicPr>
        <p:blipFill>
          <a:blip r:embed="rId2" cstate="print"/>
          <a:srcRect/>
          <a:stretch>
            <a:fillRect/>
          </a:stretch>
        </p:blipFill>
        <p:spPr bwMode="auto">
          <a:xfrm>
            <a:off x="259944" y="3306479"/>
            <a:ext cx="4788023" cy="766960"/>
          </a:xfrm>
          <a:prstGeom prst="rect">
            <a:avLst/>
          </a:prstGeom>
          <a:noFill/>
          <a:ln w="9525">
            <a:noFill/>
            <a:miter lim="800000"/>
            <a:headEnd/>
            <a:tailEnd/>
          </a:ln>
        </p:spPr>
      </p:pic>
      <p:pic>
        <p:nvPicPr>
          <p:cNvPr id="33794" name="Picture 2"/>
          <p:cNvPicPr>
            <a:picLocks noChangeAspect="1" noChangeArrowheads="1"/>
          </p:cNvPicPr>
          <p:nvPr/>
        </p:nvPicPr>
        <p:blipFill>
          <a:blip r:embed="rId3" cstate="print"/>
          <a:srcRect/>
          <a:stretch>
            <a:fillRect/>
          </a:stretch>
        </p:blipFill>
        <p:spPr bwMode="auto">
          <a:xfrm>
            <a:off x="1886191" y="4776896"/>
            <a:ext cx="7177258" cy="820258"/>
          </a:xfrm>
          <a:prstGeom prst="rect">
            <a:avLst/>
          </a:prstGeom>
          <a:noFill/>
          <a:ln w="9525">
            <a:noFill/>
            <a:miter lim="800000"/>
            <a:headEnd/>
            <a:tailEnd/>
          </a:ln>
        </p:spPr>
      </p:pic>
      <p:sp>
        <p:nvSpPr>
          <p:cNvPr id="29" name="下箭头 28"/>
          <p:cNvSpPr/>
          <p:nvPr/>
        </p:nvSpPr>
        <p:spPr bwMode="auto">
          <a:xfrm>
            <a:off x="1935157" y="2732224"/>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0" name="下箭头 29"/>
          <p:cNvSpPr/>
          <p:nvPr/>
        </p:nvSpPr>
        <p:spPr bwMode="auto">
          <a:xfrm>
            <a:off x="7092280" y="3933056"/>
            <a:ext cx="214314" cy="71438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1" name="TextBox 2">
            <a:extLst>
              <a:ext uri="{FF2B5EF4-FFF2-40B4-BE49-F238E27FC236}">
                <a16:creationId xmlns:a16="http://schemas.microsoft.com/office/drawing/2014/main" id="{A83E24FA-ACC4-4C09-9035-AB0BADCDD259}"/>
              </a:ext>
            </a:extLst>
          </p:cNvPr>
          <p:cNvSpPr txBox="1"/>
          <p:nvPr/>
        </p:nvSpPr>
        <p:spPr>
          <a:xfrm>
            <a:off x="1535121" y="5819621"/>
            <a:ext cx="6892627" cy="559769"/>
          </a:xfrm>
          <a:prstGeom prst="rect">
            <a:avLst/>
          </a:prstGeom>
          <a:noFill/>
        </p:spPr>
        <p:txBody>
          <a:bodyPr wrap="square" rtlCol="0">
            <a:spAutoFit/>
          </a:bodyPr>
          <a:lstStyle/>
          <a:p>
            <a:pPr algn="l">
              <a:lnSpc>
                <a:spcPct val="150000"/>
              </a:lnSpc>
              <a:spcBef>
                <a:spcPts val="0"/>
              </a:spcBef>
            </a:pP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nsolas" pitchFamily="49" charset="0"/>
              </a:rPr>
              <a:t>构造一颗高度越小的二叉排序树查找效率越高！</a:t>
            </a:r>
            <a:endParaRPr lang="zh-CN" altLang="zh-CN"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2656"/>
            <a:ext cx="7988755" cy="540789"/>
          </a:xfrm>
          <a:prstGeom prst="rect">
            <a:avLst/>
          </a:prstGeom>
          <a:noFill/>
        </p:spPr>
        <p:txBody>
          <a:bodyPr wrap="square" rtlCol="0">
            <a:spAutoFit/>
          </a:bodyPr>
          <a:lstStyle/>
          <a:p>
            <a:pPr algn="l">
              <a:lnSpc>
                <a:spcPct val="150000"/>
              </a:lnSpc>
              <a:spcBef>
                <a:spcPts val="0"/>
              </a:spcBef>
            </a:pPr>
            <a:r>
              <a:rPr lang="zh-CN" altLang="zh-CN" sz="2200" dirty="0">
                <a:solidFill>
                  <a:srgbClr val="0000FF"/>
                </a:solidFill>
                <a:latin typeface="Consolas" pitchFamily="49" charset="0"/>
                <a:ea typeface="仿宋" pitchFamily="49" charset="-122"/>
                <a:cs typeface="Consolas" pitchFamily="49" charset="0"/>
              </a:rPr>
              <a:t>那么如何分析二叉排序树的查找性能呢？有如下两种分析方法。</a:t>
            </a:r>
          </a:p>
        </p:txBody>
      </p:sp>
      <p:sp>
        <p:nvSpPr>
          <p:cNvPr id="5" name="TextBox 4"/>
          <p:cNvSpPr txBox="1"/>
          <p:nvPr/>
        </p:nvSpPr>
        <p:spPr>
          <a:xfrm>
            <a:off x="1187624" y="980728"/>
            <a:ext cx="7778526" cy="46780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just">
              <a:lnSpc>
                <a:spcPct val="150000"/>
              </a:lnSpc>
              <a:spcBef>
                <a:spcPts val="1200"/>
              </a:spcBef>
              <a:buBlip>
                <a:blip r:embed="rId2"/>
              </a:buBlip>
            </a:pPr>
            <a:r>
              <a:rPr lang="zh-CN" altLang="en-US" sz="2100" dirty="0">
                <a:solidFill>
                  <a:srgbClr val="0000FF"/>
                </a:solidFill>
                <a:latin typeface="Consolas" pitchFamily="49" charset="0"/>
                <a:ea typeface="仿宋" pitchFamily="49" charset="-122"/>
                <a:cs typeface="Consolas" pitchFamily="49" charset="0"/>
              </a:rPr>
              <a:t>给定</a:t>
            </a:r>
            <a:r>
              <a:rPr lang="zh-CN" altLang="zh-CN" sz="2100" dirty="0">
                <a:solidFill>
                  <a:srgbClr val="0000FF"/>
                </a:solidFill>
                <a:latin typeface="Consolas" pitchFamily="49" charset="0"/>
                <a:ea typeface="仿宋" pitchFamily="49" charset="-122"/>
                <a:cs typeface="Consolas" pitchFamily="49" charset="0"/>
              </a:rPr>
              <a:t>含</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a:t>
            </a:r>
            <a:r>
              <a:rPr lang="zh-CN" altLang="zh-CN" sz="2100" dirty="0">
                <a:solidFill>
                  <a:srgbClr val="FF0000"/>
                </a:solidFill>
                <a:latin typeface="Consolas" pitchFamily="49" charset="0"/>
                <a:ea typeface="仿宋" pitchFamily="49" charset="-122"/>
                <a:cs typeface="Consolas" pitchFamily="49" charset="0"/>
              </a:rPr>
              <a:t>关键字的集合</a:t>
            </a:r>
            <a:r>
              <a:rPr lang="zh-CN" altLang="zh-CN" sz="2100" dirty="0">
                <a:solidFill>
                  <a:srgbClr val="0000FF"/>
                </a:solidFill>
                <a:latin typeface="Consolas" pitchFamily="49" charset="0"/>
                <a:ea typeface="仿宋" pitchFamily="49" charset="-122"/>
                <a:cs typeface="Consolas" pitchFamily="49" charset="0"/>
              </a:rPr>
              <a:t>，假设所有关键字不相同，对应有</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个关键字序列，每个关键字序列构造一棵二叉排序树，所有这些二叉排序树中查找每个关键字的平均时间为</a:t>
            </a:r>
            <a:r>
              <a:rPr lang="en-US" altLang="zh-CN" sz="2100" dirty="0">
                <a:solidFill>
                  <a:srgbClr val="0000FF"/>
                </a:solidFill>
                <a:latin typeface="Consolas" pitchFamily="49" charset="0"/>
                <a:ea typeface="仿宋" pitchFamily="49" charset="-122"/>
                <a:cs typeface="Consolas" pitchFamily="49" charset="0"/>
              </a:rPr>
              <a:t>O(log</a:t>
            </a:r>
            <a:r>
              <a:rPr lang="en-US" altLang="zh-CN" sz="2100" baseline="-25000" dirty="0">
                <a:solidFill>
                  <a:srgbClr val="0000FF"/>
                </a:solidFill>
                <a:latin typeface="Consolas" pitchFamily="49" charset="0"/>
                <a:ea typeface="仿宋" pitchFamily="49" charset="-122"/>
                <a:cs typeface="Consolas" pitchFamily="49" charset="0"/>
              </a:rPr>
              <a:t>2</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a:t>
            </a:r>
          </a:p>
          <a:p>
            <a:pPr marL="342900" indent="-342900" algn="just">
              <a:lnSpc>
                <a:spcPct val="150000"/>
              </a:lnSpc>
              <a:spcBef>
                <a:spcPts val="1200"/>
              </a:spcBef>
              <a:buBlip>
                <a:blip r:embed="rId2"/>
              </a:buBlip>
            </a:pPr>
            <a:r>
              <a:rPr lang="zh-CN" altLang="zh-CN" sz="2100" dirty="0">
                <a:solidFill>
                  <a:srgbClr val="0000FF"/>
                </a:solidFill>
                <a:latin typeface="Consolas" pitchFamily="49" charset="0"/>
                <a:ea typeface="仿宋" pitchFamily="49" charset="-122"/>
                <a:cs typeface="Consolas" pitchFamily="49" charset="0"/>
              </a:rPr>
              <a:t>给定含</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个关键字的</a:t>
            </a:r>
            <a:r>
              <a:rPr lang="zh-CN" altLang="zh-CN" sz="2100" dirty="0">
                <a:solidFill>
                  <a:srgbClr val="FF0000"/>
                </a:solidFill>
                <a:latin typeface="Consolas" pitchFamily="49" charset="0"/>
                <a:ea typeface="仿宋" pitchFamily="49" charset="-122"/>
                <a:cs typeface="Consolas" pitchFamily="49" charset="0"/>
              </a:rPr>
              <a:t>关键字序列</a:t>
            </a:r>
            <a:r>
              <a:rPr lang="zh-CN" altLang="zh-CN" sz="2100" dirty="0">
                <a:solidFill>
                  <a:srgbClr val="0000FF"/>
                </a:solidFill>
                <a:latin typeface="Consolas" pitchFamily="49" charset="0"/>
                <a:ea typeface="仿宋" pitchFamily="49" charset="-122"/>
                <a:cs typeface="Consolas" pitchFamily="49" charset="0"/>
              </a:rPr>
              <a:t>构造一棵二叉排序树</a:t>
            </a:r>
            <a:r>
              <a:rPr lang="zh-CN" altLang="en-US"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其中查找性能最好的是高度最小的二叉排序树，</a:t>
            </a:r>
            <a:r>
              <a:rPr lang="zh-CN" altLang="zh-CN" sz="2100" dirty="0">
                <a:solidFill>
                  <a:srgbClr val="FF00FF"/>
                </a:solidFill>
                <a:latin typeface="Consolas" pitchFamily="49" charset="0"/>
                <a:ea typeface="仿宋" pitchFamily="49" charset="-122"/>
                <a:cs typeface="Consolas" pitchFamily="49" charset="0"/>
              </a:rPr>
              <a:t>最好查找性能为</a:t>
            </a:r>
            <a:r>
              <a:rPr lang="en-US" altLang="zh-CN" sz="2100" dirty="0">
                <a:solidFill>
                  <a:srgbClr val="FF00FF"/>
                </a:solidFill>
                <a:latin typeface="Consolas" pitchFamily="49" charset="0"/>
                <a:ea typeface="仿宋" pitchFamily="49" charset="-122"/>
                <a:cs typeface="Consolas" pitchFamily="49" charset="0"/>
              </a:rPr>
              <a:t>O(log</a:t>
            </a:r>
            <a:r>
              <a:rPr lang="en-US" altLang="zh-CN" sz="2100" baseline="-25000" dirty="0">
                <a:solidFill>
                  <a:srgbClr val="FF00FF"/>
                </a:solidFill>
                <a:latin typeface="Consolas" pitchFamily="49" charset="0"/>
                <a:ea typeface="仿宋" pitchFamily="49" charset="-122"/>
                <a:cs typeface="Consolas" pitchFamily="49" charset="0"/>
              </a:rPr>
              <a:t>2</a:t>
            </a:r>
            <a:r>
              <a:rPr lang="en-US" altLang="zh-CN" sz="2100" i="1" dirty="0">
                <a:solidFill>
                  <a:srgbClr val="FF00FF"/>
                </a:solidFill>
                <a:latin typeface="Consolas" pitchFamily="49" charset="0"/>
                <a:ea typeface="仿宋" pitchFamily="49" charset="-122"/>
                <a:cs typeface="Consolas" pitchFamily="49" charset="0"/>
              </a:rPr>
              <a:t>n</a:t>
            </a:r>
            <a:r>
              <a:rPr lang="en-US" altLang="zh-CN" sz="2100" dirty="0">
                <a:solidFill>
                  <a:srgbClr val="FF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。查找性能最坏的是高度为</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的二叉排序树（单支树），</a:t>
            </a:r>
            <a:r>
              <a:rPr lang="zh-CN" altLang="zh-CN" sz="2100" dirty="0">
                <a:solidFill>
                  <a:srgbClr val="FF00FF"/>
                </a:solidFill>
                <a:latin typeface="Consolas" pitchFamily="49" charset="0"/>
                <a:ea typeface="仿宋" pitchFamily="49" charset="-122"/>
                <a:cs typeface="Consolas" pitchFamily="49" charset="0"/>
              </a:rPr>
              <a:t>最坏查找性能为</a:t>
            </a:r>
            <a:r>
              <a:rPr lang="en-US" altLang="zh-CN" sz="2100" dirty="0">
                <a:solidFill>
                  <a:srgbClr val="FF00FF"/>
                </a:solidFill>
                <a:latin typeface="Consolas" pitchFamily="49" charset="0"/>
                <a:ea typeface="仿宋" pitchFamily="49" charset="-122"/>
                <a:cs typeface="Consolas" pitchFamily="49" charset="0"/>
              </a:rPr>
              <a:t>O(</a:t>
            </a:r>
            <a:r>
              <a:rPr lang="en-US" altLang="zh-CN" sz="2100" i="1" dirty="0">
                <a:solidFill>
                  <a:srgbClr val="FF00FF"/>
                </a:solidFill>
                <a:latin typeface="Consolas" pitchFamily="49" charset="0"/>
                <a:ea typeface="仿宋" pitchFamily="49" charset="-122"/>
                <a:cs typeface="Consolas" pitchFamily="49" charset="0"/>
              </a:rPr>
              <a:t>n</a:t>
            </a:r>
            <a:r>
              <a:rPr lang="en-US" altLang="zh-CN" sz="2100" dirty="0">
                <a:solidFill>
                  <a:srgbClr val="FF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。平均情况由具体的关键字序列来确定。所以</a:t>
            </a:r>
            <a:r>
              <a:rPr lang="zh-CN" altLang="en-US"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二叉排序树的时间复杂度在</a:t>
            </a:r>
            <a:r>
              <a:rPr lang="en-US" altLang="zh-CN" sz="2100" dirty="0">
                <a:solidFill>
                  <a:srgbClr val="0000FF"/>
                </a:solidFill>
                <a:latin typeface="Consolas" pitchFamily="49" charset="0"/>
                <a:ea typeface="仿宋" pitchFamily="49" charset="-122"/>
                <a:cs typeface="Consolas" pitchFamily="49" charset="0"/>
              </a:rPr>
              <a:t>O(log</a:t>
            </a:r>
            <a:r>
              <a:rPr lang="en-US" altLang="zh-CN" sz="2100" baseline="-25000" dirty="0">
                <a:solidFill>
                  <a:srgbClr val="0000FF"/>
                </a:solidFill>
                <a:latin typeface="Consolas" pitchFamily="49" charset="0"/>
                <a:ea typeface="仿宋" pitchFamily="49" charset="-122"/>
                <a:cs typeface="Consolas" pitchFamily="49" charset="0"/>
              </a:rPr>
              <a:t>2</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和</a:t>
            </a:r>
            <a:r>
              <a:rPr lang="en-US" altLang="zh-CN" sz="2100" dirty="0">
                <a:solidFill>
                  <a:srgbClr val="0000FF"/>
                </a:solidFill>
                <a:latin typeface="Consolas" pitchFamily="49" charset="0"/>
                <a:ea typeface="仿宋" pitchFamily="49" charset="-122"/>
                <a:cs typeface="Consolas" pitchFamily="49" charset="0"/>
              </a:rPr>
              <a:t>O(</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之间。</a:t>
            </a:r>
          </a:p>
        </p:txBody>
      </p:sp>
      <p:pic>
        <p:nvPicPr>
          <p:cNvPr id="6" name="Picture 2"/>
          <p:cNvPicPr>
            <a:picLocks noChangeAspect="1" noChangeArrowheads="1"/>
          </p:cNvPicPr>
          <p:nvPr/>
        </p:nvPicPr>
        <p:blipFill>
          <a:blip r:embed="rId3" cstate="print"/>
          <a:srcRect/>
          <a:stretch>
            <a:fillRect/>
          </a:stretch>
        </p:blipFill>
        <p:spPr bwMode="auto">
          <a:xfrm>
            <a:off x="35496" y="980728"/>
            <a:ext cx="1080120" cy="851312"/>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8640"/>
            <a:ext cx="8640960" cy="2218171"/>
          </a:xfrm>
          <a:prstGeom prst="rect">
            <a:avLst/>
          </a:prstGeom>
          <a:noFill/>
        </p:spPr>
        <p:txBody>
          <a:bodyPr wrap="square" rtlCol="0">
            <a:spAutoFit/>
          </a:bodyPr>
          <a:lstStyle/>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9.9</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在含有</a:t>
            </a:r>
            <a:r>
              <a:rPr lang="en-US" altLang="zh-CN" sz="2200" dirty="0">
                <a:solidFill>
                  <a:srgbClr val="0000FF"/>
                </a:solidFill>
                <a:latin typeface="Consolas" pitchFamily="49" charset="0"/>
                <a:ea typeface="楷体" pitchFamily="49" charset="-122"/>
                <a:cs typeface="Consolas" pitchFamily="49" charset="0"/>
              </a:rPr>
              <a:t>27</a:t>
            </a:r>
            <a:r>
              <a:rPr lang="zh-CN" altLang="zh-CN" sz="2200" dirty="0">
                <a:solidFill>
                  <a:srgbClr val="0000FF"/>
                </a:solidFill>
                <a:latin typeface="Consolas" pitchFamily="49" charset="0"/>
                <a:ea typeface="楷体" pitchFamily="49" charset="-122"/>
                <a:cs typeface="Consolas" pitchFamily="49" charset="0"/>
              </a:rPr>
              <a:t>个结点的二叉排序树上，查找关键字为</a:t>
            </a:r>
            <a:r>
              <a:rPr lang="en-US" altLang="zh-CN" sz="2200" dirty="0">
                <a:solidFill>
                  <a:srgbClr val="0000FF"/>
                </a:solidFill>
                <a:latin typeface="Consolas" pitchFamily="49" charset="0"/>
                <a:ea typeface="楷体" pitchFamily="49" charset="-122"/>
                <a:cs typeface="Consolas" pitchFamily="49" charset="0"/>
              </a:rPr>
              <a:t>35</a:t>
            </a:r>
            <a:r>
              <a:rPr lang="zh-CN" altLang="zh-CN" sz="2200" dirty="0">
                <a:solidFill>
                  <a:srgbClr val="0000FF"/>
                </a:solidFill>
                <a:latin typeface="Consolas" pitchFamily="49" charset="0"/>
                <a:ea typeface="楷体" pitchFamily="49" charset="-122"/>
                <a:cs typeface="Consolas" pitchFamily="49" charset="0"/>
              </a:rPr>
              <a:t>的结点，以下</a:t>
            </a:r>
            <a:r>
              <a:rPr lang="en-US" altLang="zh-CN" sz="2200" dirty="0">
                <a:solidFill>
                  <a:srgbClr val="0000FF"/>
                </a:solidFill>
                <a:latin typeface="Consolas" pitchFamily="49" charset="0"/>
                <a:ea typeface="楷体" pitchFamily="49" charset="-122"/>
                <a:cs typeface="Consolas" pitchFamily="49" charset="0"/>
              </a:rPr>
              <a:t>4</a:t>
            </a:r>
            <a:r>
              <a:rPr lang="zh-CN" altLang="zh-CN" sz="2200" dirty="0">
                <a:solidFill>
                  <a:srgbClr val="0000FF"/>
                </a:solidFill>
                <a:latin typeface="Consolas" pitchFamily="49" charset="0"/>
                <a:ea typeface="楷体" pitchFamily="49" charset="-122"/>
                <a:cs typeface="Consolas" pitchFamily="49" charset="0"/>
              </a:rPr>
              <a:t>个选项中哪些是可能的关键字比较序列？</a:t>
            </a:r>
          </a:p>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A.28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		B.18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a:t>
            </a:r>
            <a:endParaRPr lang="zh-CN" altLang="zh-CN" sz="2200" dirty="0">
              <a:solidFill>
                <a:srgbClr val="0000FF"/>
              </a:solidFill>
              <a:latin typeface="Consolas" pitchFamily="49" charset="0"/>
              <a:ea typeface="楷体" pitchFamily="49" charset="-122"/>
              <a:cs typeface="Consolas" pitchFamily="49" charset="0"/>
            </a:endParaRPr>
          </a:p>
          <a:p>
            <a:pPr algn="l">
              <a:lnSpc>
                <a:spcPct val="150000"/>
              </a:lnSpc>
              <a:spcBef>
                <a:spcPts val="600"/>
              </a:spcBef>
            </a:pPr>
            <a:r>
              <a:rPr lang="en-US" altLang="zh-CN" sz="2200" dirty="0">
                <a:solidFill>
                  <a:srgbClr val="0000FF"/>
                </a:solidFill>
                <a:latin typeface="Consolas" pitchFamily="49" charset="0"/>
                <a:ea typeface="楷体" pitchFamily="49" charset="-122"/>
                <a:cs typeface="Consolas" pitchFamily="49" charset="0"/>
              </a:rPr>
              <a:t>   C.46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		D.46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35</a:t>
            </a:r>
            <a:endParaRPr lang="zh-CN" altLang="zh-CN" sz="22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83568" y="3284984"/>
            <a:ext cx="8208912" cy="1961947"/>
          </a:xfrm>
          <a:prstGeom prst="rect">
            <a:avLst/>
          </a:prstGeom>
          <a:noFill/>
        </p:spPr>
        <p:txBody>
          <a:bodyPr wrap="square" rtlCol="0">
            <a:spAutoFit/>
          </a:bodyPr>
          <a:lstStyle/>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查找序列（</a:t>
            </a:r>
            <a:r>
              <a:rPr lang="en-US" altLang="zh-CN" sz="2000" i="1" dirty="0">
                <a:solidFill>
                  <a:srgbClr val="0000FF"/>
                </a:solidFill>
                <a:latin typeface="Consolas" pitchFamily="49" charset="0"/>
                <a:ea typeface="仿宋" pitchFamily="49" charset="-122"/>
                <a:cs typeface="Consolas" pitchFamily="49" charset="0"/>
              </a:rPr>
              <a:t>k</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mj-ea"/>
                <a:ea typeface="+mj-ea"/>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k</a:t>
            </a:r>
            <a:r>
              <a:rPr lang="en-US" altLang="zh-CN" sz="2000" i="1" baseline="-25000" dirty="0" err="1">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）的</a:t>
            </a:r>
            <a:r>
              <a:rPr lang="zh-CN" altLang="zh-CN" sz="2000" dirty="0">
                <a:solidFill>
                  <a:srgbClr val="FF0000"/>
                </a:solidFill>
                <a:latin typeface="Consolas" pitchFamily="49" charset="0"/>
                <a:ea typeface="仿宋" pitchFamily="49" charset="-122"/>
                <a:cs typeface="Consolas" pitchFamily="49" charset="0"/>
              </a:rPr>
              <a:t>查找树</a:t>
            </a:r>
            <a:r>
              <a:rPr lang="zh-CN" altLang="zh-CN" sz="2000" dirty="0">
                <a:solidFill>
                  <a:srgbClr val="0000FF"/>
                </a:solidFill>
                <a:latin typeface="Consolas" pitchFamily="49" charset="0"/>
                <a:ea typeface="仿宋" pitchFamily="49" charset="-122"/>
                <a:cs typeface="Consolas" pitchFamily="49" charset="0"/>
              </a:rPr>
              <a:t>画法是，每一层只有一个结点，首先</a:t>
            </a:r>
            <a:r>
              <a:rPr lang="en-US" altLang="zh-CN" sz="2000" i="1" dirty="0">
                <a:solidFill>
                  <a:srgbClr val="0000FF"/>
                </a:solidFill>
                <a:latin typeface="Consolas" pitchFamily="49" charset="0"/>
                <a:ea typeface="仿宋" pitchFamily="49" charset="-122"/>
                <a:cs typeface="Consolas" pitchFamily="49" charset="0"/>
              </a:rPr>
              <a:t>k</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为根结点，再依次画出其他结点，若</a:t>
            </a:r>
            <a:r>
              <a:rPr lang="en-US" altLang="zh-CN" sz="2000" i="1" dirty="0">
                <a:solidFill>
                  <a:srgbClr val="0000FF"/>
                </a:solidFill>
                <a:latin typeface="Consolas" pitchFamily="49" charset="0"/>
                <a:ea typeface="仿宋" pitchFamily="49" charset="-122"/>
                <a:cs typeface="Consolas" pitchFamily="49" charset="0"/>
              </a:rPr>
              <a:t>k</a:t>
            </a:r>
            <a:r>
              <a:rPr lang="en-US" altLang="zh-CN" sz="2000" i="1" baseline="-25000" dirty="0">
                <a:solidFill>
                  <a:srgbClr val="0000FF"/>
                </a:solidFill>
                <a:latin typeface="Consolas" pitchFamily="49" charset="0"/>
                <a:ea typeface="仿宋" pitchFamily="49" charset="-122"/>
                <a:cs typeface="Consolas" pitchFamily="49" charset="0"/>
              </a:rPr>
              <a:t>i</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&lt;</a:t>
            </a:r>
            <a:r>
              <a:rPr lang="en-US" altLang="zh-CN" sz="2000" i="1" dirty="0" err="1">
                <a:solidFill>
                  <a:srgbClr val="0000FF"/>
                </a:solidFill>
                <a:latin typeface="Consolas" pitchFamily="49" charset="0"/>
                <a:ea typeface="仿宋" pitchFamily="49" charset="-122"/>
                <a:cs typeface="Consolas" pitchFamily="49" charset="0"/>
              </a:rPr>
              <a:t>k</a:t>
            </a:r>
            <a:r>
              <a:rPr lang="en-US" altLang="zh-CN" sz="2000" i="1" baseline="-25000"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，则</a:t>
            </a:r>
            <a:r>
              <a:rPr lang="en-US" altLang="zh-CN" sz="2000" i="1" dirty="0">
                <a:solidFill>
                  <a:srgbClr val="0000FF"/>
                </a:solidFill>
                <a:latin typeface="Consolas" pitchFamily="49" charset="0"/>
                <a:ea typeface="仿宋" pitchFamily="49" charset="-122"/>
                <a:cs typeface="Consolas" pitchFamily="49" charset="0"/>
              </a:rPr>
              <a:t>k</a:t>
            </a:r>
            <a:r>
              <a:rPr lang="en-US" altLang="zh-CN" sz="2000" i="1" baseline="-25000" dirty="0">
                <a:solidFill>
                  <a:srgbClr val="0000FF"/>
                </a:solidFill>
                <a:latin typeface="Consolas" pitchFamily="49" charset="0"/>
                <a:ea typeface="仿宋" pitchFamily="49" charset="-122"/>
                <a:cs typeface="Consolas" pitchFamily="49" charset="0"/>
              </a:rPr>
              <a:t>i</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的结点作为</a:t>
            </a:r>
            <a:r>
              <a:rPr lang="en-US" altLang="zh-CN" sz="2000" i="1" dirty="0" err="1">
                <a:solidFill>
                  <a:srgbClr val="0000FF"/>
                </a:solidFill>
                <a:latin typeface="Consolas" pitchFamily="49" charset="0"/>
                <a:ea typeface="仿宋" pitchFamily="49" charset="-122"/>
                <a:cs typeface="Consolas" pitchFamily="49" charset="0"/>
              </a:rPr>
              <a:t>k</a:t>
            </a:r>
            <a:r>
              <a:rPr lang="en-US" altLang="zh-CN" sz="2000" i="1" baseline="-25000"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结点的左孩子，否则作为右孩子。</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查找树是原来二叉排序树的一部分，也一定构成一棵二叉排序树。</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99867" y="540766"/>
            <a:ext cx="2571768" cy="2124236"/>
          </a:xfrm>
          <a:prstGeom prst="rect">
            <a:avLst/>
          </a:prstGeom>
          <a:noFill/>
        </p:spPr>
        <p:txBody>
          <a:bodyPr wrap="square" rtlCol="0">
            <a:spAutoFit/>
          </a:bodyPr>
          <a:lstStyle/>
          <a:p>
            <a:pPr algn="l">
              <a:lnSpc>
                <a:spcPct val="150000"/>
              </a:lnSpc>
            </a:pPr>
            <a:r>
              <a:rPr lang="en-US" altLang="zh-CN" sz="1800">
                <a:solidFill>
                  <a:srgbClr val="0000FF"/>
                </a:solidFill>
                <a:latin typeface="Consolas" pitchFamily="49" charset="0"/>
                <a:ea typeface="楷体" pitchFamily="49" charset="-122"/>
                <a:cs typeface="Consolas" pitchFamily="49" charset="0"/>
              </a:rPr>
              <a:t>A.28,36,18,46,35</a:t>
            </a:r>
          </a:p>
          <a:p>
            <a:pPr algn="l">
              <a:lnSpc>
                <a:spcPct val="150000"/>
              </a:lnSpc>
            </a:pPr>
            <a:r>
              <a:rPr lang="en-US" altLang="zh-CN" sz="1800">
                <a:solidFill>
                  <a:srgbClr val="0000FF"/>
                </a:solidFill>
                <a:latin typeface="Consolas" pitchFamily="49" charset="0"/>
                <a:ea typeface="楷体" pitchFamily="49" charset="-122"/>
                <a:cs typeface="Consolas" pitchFamily="49" charset="0"/>
              </a:rPr>
              <a:t>B.18,36,28,46,35</a:t>
            </a:r>
          </a:p>
          <a:p>
            <a:pPr algn="l">
              <a:lnSpc>
                <a:spcPct val="150000"/>
              </a:lnSpc>
            </a:pPr>
            <a:r>
              <a:rPr lang="en-US" altLang="zh-CN" sz="1800">
                <a:solidFill>
                  <a:srgbClr val="0000FF"/>
                </a:solidFill>
                <a:latin typeface="Consolas" pitchFamily="49" charset="0"/>
                <a:ea typeface="楷体" pitchFamily="49" charset="-122"/>
                <a:cs typeface="Consolas" pitchFamily="49" charset="0"/>
              </a:rPr>
              <a:t>C.46,28,18,36,35</a:t>
            </a:r>
          </a:p>
          <a:p>
            <a:pPr algn="l">
              <a:lnSpc>
                <a:spcPct val="150000"/>
              </a:lnSpc>
            </a:pPr>
            <a:r>
              <a:rPr lang="en-US" altLang="zh-CN" sz="1800">
                <a:solidFill>
                  <a:srgbClr val="0000FF"/>
                </a:solidFill>
                <a:latin typeface="Consolas" pitchFamily="49" charset="0"/>
                <a:ea typeface="楷体" pitchFamily="49" charset="-122"/>
                <a:cs typeface="Consolas" pitchFamily="49" charset="0"/>
              </a:rPr>
              <a:t>D.46,36,18,28,35</a:t>
            </a:r>
            <a:endParaRPr lang="zh-CN" altLang="en-US" sz="1800"/>
          </a:p>
        </p:txBody>
      </p:sp>
      <p:grpSp>
        <p:nvGrpSpPr>
          <p:cNvPr id="11" name="组合 10"/>
          <p:cNvGrpSpPr/>
          <p:nvPr/>
        </p:nvGrpSpPr>
        <p:grpSpPr>
          <a:xfrm>
            <a:off x="4214577" y="499472"/>
            <a:ext cx="1039504" cy="1681884"/>
            <a:chOff x="4214810" y="500042"/>
            <a:chExt cx="1039504" cy="1681884"/>
          </a:xfrm>
        </p:grpSpPr>
        <p:sp>
          <p:nvSpPr>
            <p:cNvPr id="12" name="椭圆 11"/>
            <p:cNvSpPr/>
            <p:nvPr/>
          </p:nvSpPr>
          <p:spPr>
            <a:xfrm>
              <a:off x="4214810" y="500042"/>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28</a:t>
              </a:r>
              <a:endParaRPr lang="zh-CN" altLang="en-US" sz="1600">
                <a:solidFill>
                  <a:srgbClr val="0000FF"/>
                </a:solidFill>
                <a:latin typeface="Consolas" pitchFamily="49" charset="0"/>
                <a:cs typeface="Consolas" pitchFamily="49" charset="0"/>
              </a:endParaRPr>
            </a:p>
          </p:txBody>
        </p:sp>
        <p:sp>
          <p:nvSpPr>
            <p:cNvPr id="13" name="椭圆 12"/>
            <p:cNvSpPr/>
            <p:nvPr/>
          </p:nvSpPr>
          <p:spPr>
            <a:xfrm>
              <a:off x="4786314" y="1071546"/>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36</a:t>
              </a:r>
              <a:endParaRPr lang="zh-CN" altLang="en-US" sz="1600">
                <a:solidFill>
                  <a:srgbClr val="0000FF"/>
                </a:solidFill>
                <a:latin typeface="Consolas" pitchFamily="49" charset="0"/>
                <a:cs typeface="Consolas" pitchFamily="49" charset="0"/>
              </a:endParaRPr>
            </a:p>
          </p:txBody>
        </p:sp>
        <p:sp>
          <p:nvSpPr>
            <p:cNvPr id="14" name="椭圆 13"/>
            <p:cNvSpPr/>
            <p:nvPr/>
          </p:nvSpPr>
          <p:spPr>
            <a:xfrm>
              <a:off x="4214810" y="1785926"/>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cxnSp>
          <p:nvCxnSpPr>
            <p:cNvPr id="15" name="直接连接符 14"/>
            <p:cNvCxnSpPr>
              <a:stCxn id="12" idx="5"/>
              <a:endCxn id="13" idx="1"/>
            </p:cNvCxnSpPr>
            <p:nvPr/>
          </p:nvCxnSpPr>
          <p:spPr>
            <a:xfrm rot="16200000" flipH="1">
              <a:off x="4588817" y="863505"/>
              <a:ext cx="291490"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3"/>
              <a:endCxn id="14" idx="7"/>
            </p:cNvCxnSpPr>
            <p:nvPr/>
          </p:nvCxnSpPr>
          <p:spPr>
            <a:xfrm rot="5400000">
              <a:off x="4517379" y="1506447"/>
              <a:ext cx="434366"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00527" y="285158"/>
            <a:ext cx="1110942" cy="2330949"/>
            <a:chOff x="6572264" y="500042"/>
            <a:chExt cx="1110942" cy="2330949"/>
          </a:xfrm>
        </p:grpSpPr>
        <p:sp>
          <p:nvSpPr>
            <p:cNvPr id="18" name="椭圆 17"/>
            <p:cNvSpPr/>
            <p:nvPr/>
          </p:nvSpPr>
          <p:spPr>
            <a:xfrm>
              <a:off x="6572264" y="500042"/>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19" name="椭圆 18"/>
            <p:cNvSpPr/>
            <p:nvPr/>
          </p:nvSpPr>
          <p:spPr>
            <a:xfrm>
              <a:off x="7143768" y="1071546"/>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36</a:t>
              </a:r>
              <a:endParaRPr lang="zh-CN" altLang="en-US" sz="1600">
                <a:solidFill>
                  <a:srgbClr val="0000FF"/>
                </a:solidFill>
                <a:latin typeface="Consolas" pitchFamily="49" charset="0"/>
                <a:cs typeface="Consolas" pitchFamily="49" charset="0"/>
              </a:endParaRPr>
            </a:p>
          </p:txBody>
        </p:sp>
        <p:sp>
          <p:nvSpPr>
            <p:cNvPr id="20" name="椭圆 19"/>
            <p:cNvSpPr/>
            <p:nvPr/>
          </p:nvSpPr>
          <p:spPr>
            <a:xfrm>
              <a:off x="6572264" y="1785926"/>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28</a:t>
              </a:r>
              <a:endParaRPr lang="zh-CN" altLang="en-US" sz="1600">
                <a:solidFill>
                  <a:srgbClr val="0000FF"/>
                </a:solidFill>
                <a:latin typeface="Consolas" pitchFamily="49" charset="0"/>
                <a:cs typeface="Consolas" pitchFamily="49" charset="0"/>
              </a:endParaRPr>
            </a:p>
          </p:txBody>
        </p:sp>
        <p:cxnSp>
          <p:nvCxnSpPr>
            <p:cNvPr id="21" name="直接连接符 20"/>
            <p:cNvCxnSpPr>
              <a:stCxn id="18" idx="5"/>
              <a:endCxn id="19" idx="1"/>
            </p:cNvCxnSpPr>
            <p:nvPr/>
          </p:nvCxnSpPr>
          <p:spPr>
            <a:xfrm rot="16200000" flipH="1">
              <a:off x="6946271" y="863505"/>
              <a:ext cx="291490"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3"/>
              <a:endCxn id="20" idx="7"/>
            </p:cNvCxnSpPr>
            <p:nvPr/>
          </p:nvCxnSpPr>
          <p:spPr>
            <a:xfrm rot="5400000">
              <a:off x="6874833" y="1506447"/>
              <a:ext cx="434366"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7215206" y="2434991"/>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46</a:t>
              </a:r>
              <a:endParaRPr lang="zh-CN" altLang="en-US" sz="1600">
                <a:solidFill>
                  <a:srgbClr val="0000FF"/>
                </a:solidFill>
                <a:latin typeface="Consolas" pitchFamily="49" charset="0"/>
                <a:cs typeface="Consolas" pitchFamily="49" charset="0"/>
              </a:endParaRPr>
            </a:p>
          </p:txBody>
        </p:sp>
        <p:cxnSp>
          <p:nvCxnSpPr>
            <p:cNvPr id="24" name="直接连接符 23"/>
            <p:cNvCxnSpPr>
              <a:stCxn id="20" idx="5"/>
              <a:endCxn id="23" idx="1"/>
            </p:cNvCxnSpPr>
            <p:nvPr/>
          </p:nvCxnSpPr>
          <p:spPr>
            <a:xfrm rot="16200000" flipH="1">
              <a:off x="6943210" y="2152450"/>
              <a:ext cx="369051" cy="31201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285619" y="3499868"/>
            <a:ext cx="1611008" cy="2396264"/>
            <a:chOff x="1214414" y="3286124"/>
            <a:chExt cx="1611008" cy="2396264"/>
          </a:xfrm>
        </p:grpSpPr>
        <p:sp>
          <p:nvSpPr>
            <p:cNvPr id="26" name="椭圆 25"/>
            <p:cNvSpPr/>
            <p:nvPr/>
          </p:nvSpPr>
          <p:spPr>
            <a:xfrm>
              <a:off x="2357422" y="3286124"/>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46</a:t>
              </a:r>
              <a:endParaRPr lang="zh-CN" altLang="en-US" sz="1600">
                <a:solidFill>
                  <a:srgbClr val="0000FF"/>
                </a:solidFill>
                <a:latin typeface="Consolas" pitchFamily="49" charset="0"/>
                <a:cs typeface="Consolas" pitchFamily="49" charset="0"/>
              </a:endParaRPr>
            </a:p>
          </p:txBody>
        </p:sp>
        <p:sp>
          <p:nvSpPr>
            <p:cNvPr id="27" name="椭圆 26"/>
            <p:cNvSpPr/>
            <p:nvPr/>
          </p:nvSpPr>
          <p:spPr>
            <a:xfrm>
              <a:off x="1785918" y="3922943"/>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28</a:t>
              </a:r>
              <a:endParaRPr lang="zh-CN" altLang="en-US" sz="1600">
                <a:solidFill>
                  <a:srgbClr val="0000FF"/>
                </a:solidFill>
                <a:latin typeface="Consolas" pitchFamily="49" charset="0"/>
                <a:cs typeface="Consolas" pitchFamily="49" charset="0"/>
              </a:endParaRPr>
            </a:p>
          </p:txBody>
        </p:sp>
        <p:sp>
          <p:nvSpPr>
            <p:cNvPr id="28" name="椭圆 27"/>
            <p:cNvSpPr/>
            <p:nvPr/>
          </p:nvSpPr>
          <p:spPr>
            <a:xfrm>
              <a:off x="1214414" y="4637323"/>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29" name="椭圆 28"/>
            <p:cNvSpPr/>
            <p:nvPr/>
          </p:nvSpPr>
          <p:spPr>
            <a:xfrm>
              <a:off x="1785918" y="5286388"/>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36</a:t>
              </a:r>
              <a:endParaRPr lang="zh-CN" altLang="en-US" sz="1600">
                <a:solidFill>
                  <a:srgbClr val="0000FF"/>
                </a:solidFill>
                <a:latin typeface="Consolas" pitchFamily="49" charset="0"/>
                <a:cs typeface="Consolas" pitchFamily="49" charset="0"/>
              </a:endParaRPr>
            </a:p>
          </p:txBody>
        </p:sp>
        <p:cxnSp>
          <p:nvCxnSpPr>
            <p:cNvPr id="30" name="直接连接符 29"/>
            <p:cNvCxnSpPr>
              <a:stCxn id="26" idx="3"/>
              <a:endCxn id="27" idx="7"/>
            </p:cNvCxnSpPr>
            <p:nvPr/>
          </p:nvCxnSpPr>
          <p:spPr>
            <a:xfrm rot="5400000">
              <a:off x="2127268" y="3682244"/>
              <a:ext cx="356805"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7" idx="3"/>
              <a:endCxn id="28" idx="7"/>
            </p:cNvCxnSpPr>
            <p:nvPr/>
          </p:nvCxnSpPr>
          <p:spPr>
            <a:xfrm rot="5400000">
              <a:off x="1516983" y="4357844"/>
              <a:ext cx="434366"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8" idx="5"/>
              <a:endCxn id="29" idx="1"/>
            </p:cNvCxnSpPr>
            <p:nvPr/>
          </p:nvCxnSpPr>
          <p:spPr>
            <a:xfrm rot="16200000" flipH="1">
              <a:off x="1549641" y="5039566"/>
              <a:ext cx="369051"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4286015" y="3356992"/>
            <a:ext cx="1682446" cy="3039206"/>
            <a:chOff x="4572000" y="3357562"/>
            <a:chExt cx="1682446" cy="3039206"/>
          </a:xfrm>
        </p:grpSpPr>
        <p:sp>
          <p:nvSpPr>
            <p:cNvPr id="34" name="椭圆 33"/>
            <p:cNvSpPr/>
            <p:nvPr/>
          </p:nvSpPr>
          <p:spPr>
            <a:xfrm>
              <a:off x="5643570" y="3357562"/>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46</a:t>
              </a:r>
              <a:endParaRPr lang="zh-CN" altLang="en-US" sz="1600">
                <a:solidFill>
                  <a:srgbClr val="0000FF"/>
                </a:solidFill>
                <a:latin typeface="Consolas" pitchFamily="49" charset="0"/>
                <a:cs typeface="Consolas" pitchFamily="49" charset="0"/>
              </a:endParaRPr>
            </a:p>
          </p:txBody>
        </p:sp>
        <p:sp>
          <p:nvSpPr>
            <p:cNvPr id="35" name="椭圆 34"/>
            <p:cNvSpPr/>
            <p:nvPr/>
          </p:nvSpPr>
          <p:spPr>
            <a:xfrm>
              <a:off x="5000628" y="4071942"/>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36</a:t>
              </a:r>
              <a:endParaRPr lang="zh-CN" altLang="en-US" sz="1600">
                <a:solidFill>
                  <a:srgbClr val="0000FF"/>
                </a:solidFill>
                <a:latin typeface="Consolas" pitchFamily="49" charset="0"/>
                <a:cs typeface="Consolas" pitchFamily="49" charset="0"/>
              </a:endParaRPr>
            </a:p>
          </p:txBody>
        </p:sp>
        <p:sp>
          <p:nvSpPr>
            <p:cNvPr id="36" name="椭圆 35"/>
            <p:cNvSpPr/>
            <p:nvPr/>
          </p:nvSpPr>
          <p:spPr>
            <a:xfrm>
              <a:off x="4572000" y="4857760"/>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37" name="椭圆 36"/>
            <p:cNvSpPr/>
            <p:nvPr/>
          </p:nvSpPr>
          <p:spPr>
            <a:xfrm>
              <a:off x="5143504" y="5429264"/>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dirty="0">
                  <a:solidFill>
                    <a:srgbClr val="0000FF"/>
                  </a:solidFill>
                  <a:latin typeface="Consolas" pitchFamily="49" charset="0"/>
                  <a:cs typeface="Consolas" pitchFamily="49" charset="0"/>
                </a:rPr>
                <a:t>28</a:t>
              </a:r>
              <a:endParaRPr lang="zh-CN" altLang="en-US" sz="1600" dirty="0">
                <a:solidFill>
                  <a:srgbClr val="0000FF"/>
                </a:solidFill>
                <a:latin typeface="Consolas" pitchFamily="49" charset="0"/>
                <a:cs typeface="Consolas" pitchFamily="49" charset="0"/>
              </a:endParaRPr>
            </a:p>
          </p:txBody>
        </p:sp>
        <p:sp>
          <p:nvSpPr>
            <p:cNvPr id="38" name="椭圆 37"/>
            <p:cNvSpPr/>
            <p:nvPr/>
          </p:nvSpPr>
          <p:spPr>
            <a:xfrm>
              <a:off x="5786446" y="6000768"/>
              <a:ext cx="468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600">
                  <a:solidFill>
                    <a:srgbClr val="0000FF"/>
                  </a:solidFill>
                  <a:latin typeface="Consolas" pitchFamily="49" charset="0"/>
                  <a:cs typeface="Consolas" pitchFamily="49" charset="0"/>
                </a:rPr>
                <a:t>35</a:t>
              </a:r>
              <a:endParaRPr lang="zh-CN" altLang="en-US" sz="1600">
                <a:solidFill>
                  <a:srgbClr val="0000FF"/>
                </a:solidFill>
                <a:latin typeface="Consolas" pitchFamily="49" charset="0"/>
                <a:cs typeface="Consolas" pitchFamily="49" charset="0"/>
              </a:endParaRPr>
            </a:p>
          </p:txBody>
        </p:sp>
        <p:cxnSp>
          <p:nvCxnSpPr>
            <p:cNvPr id="39" name="直接连接符 38"/>
            <p:cNvCxnSpPr>
              <a:stCxn id="34" idx="3"/>
              <a:endCxn id="35" idx="7"/>
            </p:cNvCxnSpPr>
            <p:nvPr/>
          </p:nvCxnSpPr>
          <p:spPr>
            <a:xfrm rot="5400000">
              <a:off x="5338916" y="3756744"/>
              <a:ext cx="434366" cy="31201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3"/>
              <a:endCxn id="36" idx="0"/>
            </p:cNvCxnSpPr>
            <p:nvPr/>
          </p:nvCxnSpPr>
          <p:spPr>
            <a:xfrm rot="5400000">
              <a:off x="4713678" y="4502272"/>
              <a:ext cx="447811" cy="26316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6" idx="5"/>
              <a:endCxn id="37" idx="1"/>
            </p:cNvCxnSpPr>
            <p:nvPr/>
          </p:nvCxnSpPr>
          <p:spPr>
            <a:xfrm rot="16200000" flipH="1">
              <a:off x="4946007" y="5221223"/>
              <a:ext cx="291490" cy="2405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7" idx="5"/>
              <a:endCxn id="38" idx="1"/>
            </p:cNvCxnSpPr>
            <p:nvPr/>
          </p:nvCxnSpPr>
          <p:spPr>
            <a:xfrm rot="16200000" flipH="1">
              <a:off x="5553230" y="5757008"/>
              <a:ext cx="291490" cy="31201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3" name="Text Box 6"/>
          <p:cNvSpPr txBox="1">
            <a:spLocks noChangeArrowheads="1"/>
          </p:cNvSpPr>
          <p:nvPr/>
        </p:nvSpPr>
        <p:spPr bwMode="auto">
          <a:xfrm>
            <a:off x="5857651" y="4785752"/>
            <a:ext cx="2571768" cy="338554"/>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1600" dirty="0">
                <a:solidFill>
                  <a:srgbClr val="0000FF"/>
                </a:solidFill>
                <a:latin typeface="Consolas" pitchFamily="49" charset="0"/>
                <a:ea typeface="仿宋" pitchFamily="49" charset="-122"/>
                <a:cs typeface="Consolas" pitchFamily="49" charset="0"/>
              </a:rPr>
              <a:t>是一棵二叉排序</a:t>
            </a:r>
            <a:r>
              <a:rPr lang="zh-CN" altLang="en-US" sz="1600" dirty="0">
                <a:solidFill>
                  <a:srgbClr val="FF0000"/>
                </a:solidFill>
                <a:latin typeface="Consolas" pitchFamily="49" charset="0"/>
                <a:ea typeface="仿宋" pitchFamily="49" charset="-122"/>
                <a:cs typeface="Consolas" pitchFamily="49" charset="0"/>
              </a:rPr>
              <a:t>√</a:t>
            </a:r>
            <a:r>
              <a:rPr lang="zh-CN" altLang="en-US" sz="1600" dirty="0">
                <a:solidFill>
                  <a:srgbClr val="0000FF"/>
                </a:solidFill>
                <a:latin typeface="Consolas" pitchFamily="49" charset="0"/>
                <a:ea typeface="仿宋" pitchFamily="49" charset="-122"/>
                <a:cs typeface="Consolas" pitchFamily="49" charset="0"/>
              </a:rPr>
              <a:t> </a:t>
            </a:r>
          </a:p>
        </p:txBody>
      </p:sp>
      <p:sp>
        <p:nvSpPr>
          <p:cNvPr id="44" name="Text Box 6"/>
          <p:cNvSpPr txBox="1">
            <a:spLocks noChangeArrowheads="1"/>
          </p:cNvSpPr>
          <p:nvPr/>
        </p:nvSpPr>
        <p:spPr bwMode="auto">
          <a:xfrm>
            <a:off x="5071833" y="1785356"/>
            <a:ext cx="500066" cy="289310"/>
          </a:xfrm>
          <a:prstGeom prst="rect">
            <a:avLst/>
          </a:prstGeom>
          <a:noFill/>
          <a:ln w="9525">
            <a:noFill/>
            <a:miter lim="800000"/>
            <a:headEnd/>
            <a:tailEnd/>
          </a:ln>
        </p:spPr>
        <p:txBody>
          <a:bodyPr wrap="square">
            <a:spAutoFit/>
          </a:bodyPr>
          <a:lstStyle/>
          <a:p>
            <a:pPr>
              <a:spcBef>
                <a:spcPct val="50000"/>
              </a:spcBef>
            </a:pPr>
            <a:r>
              <a:rPr lang="en-US" altLang="zh-CN" sz="1600">
                <a:solidFill>
                  <a:srgbClr val="FF0000"/>
                </a:solidFill>
                <a:latin typeface="微软雅黑" pitchFamily="34" charset="-122"/>
                <a:ea typeface="微软雅黑" pitchFamily="34" charset="-122"/>
                <a:cs typeface="Times New Roman" pitchFamily="18" charset="0"/>
              </a:rPr>
              <a:t>Ⅹ</a:t>
            </a:r>
            <a:endParaRPr lang="zh-CN" altLang="en-US" sz="1600" dirty="0">
              <a:solidFill>
                <a:srgbClr val="FF0000"/>
              </a:solidFill>
              <a:latin typeface="微软雅黑" pitchFamily="34" charset="-122"/>
              <a:ea typeface="微软雅黑" pitchFamily="34" charset="-122"/>
              <a:cs typeface="Times New Roman" pitchFamily="18" charset="0"/>
            </a:endParaRPr>
          </a:p>
        </p:txBody>
      </p:sp>
      <p:cxnSp>
        <p:nvCxnSpPr>
          <p:cNvPr id="45" name="直接箭头连接符 44"/>
          <p:cNvCxnSpPr/>
          <p:nvPr/>
        </p:nvCxnSpPr>
        <p:spPr>
          <a:xfrm>
            <a:off x="3357321" y="856662"/>
            <a:ext cx="714380" cy="1588"/>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46" name="任意多边形 45"/>
          <p:cNvSpPr/>
          <p:nvPr/>
        </p:nvSpPr>
        <p:spPr>
          <a:xfrm>
            <a:off x="3357321" y="1428166"/>
            <a:ext cx="2835871" cy="1405904"/>
          </a:xfrm>
          <a:custGeom>
            <a:avLst/>
            <a:gdLst>
              <a:gd name="connsiteX0" fmla="*/ 0 w 2847703"/>
              <a:gd name="connsiteY0" fmla="*/ 0 h 1515291"/>
              <a:gd name="connsiteX1" fmla="*/ 457200 w 2847703"/>
              <a:gd name="connsiteY1" fmla="*/ 391885 h 1515291"/>
              <a:gd name="connsiteX2" fmla="*/ 992777 w 2847703"/>
              <a:gd name="connsiteY2" fmla="*/ 1358537 h 1515291"/>
              <a:gd name="connsiteX3" fmla="*/ 2286000 w 2847703"/>
              <a:gd name="connsiteY3" fmla="*/ 1332411 h 1515291"/>
              <a:gd name="connsiteX4" fmla="*/ 2847703 w 2847703"/>
              <a:gd name="connsiteY4" fmla="*/ 770708 h 1515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703" h="1515291">
                <a:moveTo>
                  <a:pt x="0" y="0"/>
                </a:moveTo>
                <a:cubicBezTo>
                  <a:pt x="145868" y="82731"/>
                  <a:pt x="291737" y="165462"/>
                  <a:pt x="457200" y="391885"/>
                </a:cubicBezTo>
                <a:cubicBezTo>
                  <a:pt x="622663" y="618308"/>
                  <a:pt x="687977" y="1201783"/>
                  <a:pt x="992777" y="1358537"/>
                </a:cubicBezTo>
                <a:cubicBezTo>
                  <a:pt x="1297577" y="1515291"/>
                  <a:pt x="1976846" y="1430382"/>
                  <a:pt x="2286000" y="1332411"/>
                </a:cubicBezTo>
                <a:cubicBezTo>
                  <a:pt x="2595154" y="1234440"/>
                  <a:pt x="2721428" y="1002574"/>
                  <a:pt x="2847703" y="770708"/>
                </a:cubicBezTo>
              </a:path>
            </a:pathLst>
          </a:custGeom>
          <a:ln w="19050">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600"/>
          </a:p>
        </p:txBody>
      </p:sp>
      <p:sp>
        <p:nvSpPr>
          <p:cNvPr id="47" name="任意多边形 46"/>
          <p:cNvSpPr/>
          <p:nvPr/>
        </p:nvSpPr>
        <p:spPr>
          <a:xfrm>
            <a:off x="833066" y="1928232"/>
            <a:ext cx="866503" cy="2251312"/>
          </a:xfrm>
          <a:custGeom>
            <a:avLst/>
            <a:gdLst>
              <a:gd name="connsiteX0" fmla="*/ 226423 w 866503"/>
              <a:gd name="connsiteY0" fmla="*/ 0 h 2364377"/>
              <a:gd name="connsiteX1" fmla="*/ 30480 w 866503"/>
              <a:gd name="connsiteY1" fmla="*/ 365760 h 2364377"/>
              <a:gd name="connsiteX2" fmla="*/ 409303 w 866503"/>
              <a:gd name="connsiteY2" fmla="*/ 1802674 h 2364377"/>
              <a:gd name="connsiteX3" fmla="*/ 866503 w 866503"/>
              <a:gd name="connsiteY3" fmla="*/ 2364377 h 2364377"/>
            </a:gdLst>
            <a:ahLst/>
            <a:cxnLst>
              <a:cxn ang="0">
                <a:pos x="connsiteX0" y="connsiteY0"/>
              </a:cxn>
              <a:cxn ang="0">
                <a:pos x="connsiteX1" y="connsiteY1"/>
              </a:cxn>
              <a:cxn ang="0">
                <a:pos x="connsiteX2" y="connsiteY2"/>
              </a:cxn>
              <a:cxn ang="0">
                <a:pos x="connsiteX3" y="connsiteY3"/>
              </a:cxn>
            </a:cxnLst>
            <a:rect l="l" t="t" r="r" b="b"/>
            <a:pathLst>
              <a:path w="866503" h="2364377">
                <a:moveTo>
                  <a:pt x="226423" y="0"/>
                </a:moveTo>
                <a:cubicBezTo>
                  <a:pt x="113211" y="32657"/>
                  <a:pt x="0" y="65314"/>
                  <a:pt x="30480" y="365760"/>
                </a:cubicBezTo>
                <a:cubicBezTo>
                  <a:pt x="60960" y="666206"/>
                  <a:pt x="269966" y="1469571"/>
                  <a:pt x="409303" y="1802674"/>
                </a:cubicBezTo>
                <a:cubicBezTo>
                  <a:pt x="548640" y="2135777"/>
                  <a:pt x="707571" y="2250077"/>
                  <a:pt x="866503" y="2364377"/>
                </a:cubicBezTo>
              </a:path>
            </a:pathLst>
          </a:custGeom>
          <a:ln w="19050">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600"/>
          </a:p>
        </p:txBody>
      </p:sp>
      <p:cxnSp>
        <p:nvCxnSpPr>
          <p:cNvPr id="48" name="直接箭头连接符 47"/>
          <p:cNvCxnSpPr/>
          <p:nvPr/>
        </p:nvCxnSpPr>
        <p:spPr>
          <a:xfrm rot="16200000" flipH="1">
            <a:off x="2964412" y="2678331"/>
            <a:ext cx="1643074" cy="1571636"/>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49" name="Text Box 6"/>
          <p:cNvSpPr txBox="1">
            <a:spLocks noChangeArrowheads="1"/>
          </p:cNvSpPr>
          <p:nvPr/>
        </p:nvSpPr>
        <p:spPr bwMode="auto">
          <a:xfrm>
            <a:off x="7500725" y="1785356"/>
            <a:ext cx="500066" cy="289310"/>
          </a:xfrm>
          <a:prstGeom prst="rect">
            <a:avLst/>
          </a:prstGeom>
          <a:noFill/>
          <a:ln w="9525">
            <a:noFill/>
            <a:miter lim="800000"/>
            <a:headEnd/>
            <a:tailEnd/>
          </a:ln>
        </p:spPr>
        <p:txBody>
          <a:bodyPr wrap="square">
            <a:spAutoFit/>
          </a:bodyPr>
          <a:lstStyle/>
          <a:p>
            <a:pPr>
              <a:spcBef>
                <a:spcPct val="50000"/>
              </a:spcBef>
            </a:pPr>
            <a:r>
              <a:rPr lang="en-US" altLang="zh-CN" sz="1600">
                <a:solidFill>
                  <a:srgbClr val="FF0000"/>
                </a:solidFill>
                <a:latin typeface="微软雅黑" pitchFamily="34" charset="-122"/>
                <a:ea typeface="微软雅黑" pitchFamily="34" charset="-122"/>
                <a:cs typeface="Times New Roman" pitchFamily="18" charset="0"/>
              </a:rPr>
              <a:t>Ⅹ</a:t>
            </a:r>
            <a:endParaRPr lang="zh-CN" altLang="en-US" sz="1600" dirty="0">
              <a:solidFill>
                <a:srgbClr val="FF0000"/>
              </a:solidFill>
              <a:latin typeface="微软雅黑" pitchFamily="34" charset="-122"/>
              <a:ea typeface="微软雅黑" pitchFamily="34" charset="-122"/>
              <a:cs typeface="Times New Roman" pitchFamily="18" charset="0"/>
            </a:endParaRPr>
          </a:p>
        </p:txBody>
      </p:sp>
      <p:sp>
        <p:nvSpPr>
          <p:cNvPr id="50" name="Text Box 6"/>
          <p:cNvSpPr txBox="1">
            <a:spLocks noChangeArrowheads="1"/>
          </p:cNvSpPr>
          <p:nvPr/>
        </p:nvSpPr>
        <p:spPr bwMode="auto">
          <a:xfrm>
            <a:off x="2500065" y="4814270"/>
            <a:ext cx="500066" cy="289310"/>
          </a:xfrm>
          <a:prstGeom prst="rect">
            <a:avLst/>
          </a:prstGeom>
          <a:noFill/>
          <a:ln w="9525">
            <a:noFill/>
            <a:miter lim="800000"/>
            <a:headEnd/>
            <a:tailEnd/>
          </a:ln>
        </p:spPr>
        <p:txBody>
          <a:bodyPr wrap="square">
            <a:spAutoFit/>
          </a:bodyPr>
          <a:lstStyle/>
          <a:p>
            <a:pPr>
              <a:spcBef>
                <a:spcPct val="50000"/>
              </a:spcBef>
            </a:pPr>
            <a:r>
              <a:rPr lang="en-US" altLang="zh-CN" sz="1600">
                <a:solidFill>
                  <a:srgbClr val="FF0000"/>
                </a:solidFill>
                <a:latin typeface="微软雅黑" pitchFamily="34" charset="-122"/>
                <a:ea typeface="微软雅黑" pitchFamily="34" charset="-122"/>
                <a:cs typeface="Times New Roman" pitchFamily="18" charset="0"/>
              </a:rPr>
              <a:t>Ⅹ</a:t>
            </a:r>
            <a:endParaRPr lang="zh-CN" altLang="en-US" sz="1600" dirty="0">
              <a:solidFill>
                <a:srgbClr val="FF0000"/>
              </a:solidFill>
              <a:latin typeface="微软雅黑" pitchFamily="34" charset="-122"/>
              <a:ea typeface="微软雅黑" pitchFamily="34" charset="-122"/>
              <a:cs typeface="Times New Roman" pitchFamily="18" charset="0"/>
            </a:endParaRPr>
          </a:p>
        </p:txBody>
      </p:sp>
      <p:sp>
        <p:nvSpPr>
          <p:cNvPr id="51" name="文本框 50">
            <a:extLst>
              <a:ext uri="{FF2B5EF4-FFF2-40B4-BE49-F238E27FC236}">
                <a16:creationId xmlns:a16="http://schemas.microsoft.com/office/drawing/2014/main" id="{DAD27261-29C5-44BE-9CDB-12796625C121}"/>
              </a:ext>
            </a:extLst>
          </p:cNvPr>
          <p:cNvSpPr txBox="1"/>
          <p:nvPr/>
        </p:nvSpPr>
        <p:spPr>
          <a:xfrm>
            <a:off x="-1116632" y="2383306"/>
            <a:ext cx="4572000" cy="591187"/>
          </a:xfrm>
          <a:prstGeom prst="rect">
            <a:avLst/>
          </a:prstGeom>
          <a:noFill/>
        </p:spPr>
        <p:txBody>
          <a:bodyPr wrap="square">
            <a:spAutoFit/>
          </a:bodyPr>
          <a:lstStyle/>
          <a:p>
            <a:r>
              <a:rPr lang="zh-CN" altLang="en-US" sz="4000" dirty="0">
                <a:solidFill>
                  <a:srgbClr val="FF0000"/>
                </a:solidFill>
                <a:latin typeface="Consolas" pitchFamily="49" charset="0"/>
                <a:ea typeface="仿宋" pitchFamily="49" charset="-122"/>
                <a:cs typeface="Consolas" pitchFamily="49" charset="0"/>
              </a:rPr>
              <a:t>√</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animBg="1"/>
      <p:bldP spid="47" grpId="0" animBg="1"/>
      <p:bldP spid="49" grpId="0"/>
      <p:bldP spid="50" grpId="0"/>
      <p:bldP spid="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8640"/>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4. </a:t>
            </a:r>
            <a:r>
              <a:rPr lang="zh-CN" altLang="zh-CN" sz="2000">
                <a:latin typeface="Consolas" pitchFamily="49" charset="0"/>
                <a:ea typeface="微软雅黑" pitchFamily="34" charset="-122"/>
                <a:cs typeface="Consolas" pitchFamily="49" charset="0"/>
              </a:rPr>
              <a:t>二叉排序树的删除</a:t>
            </a:r>
            <a:endParaRPr lang="zh-CN" altLang="zh-CN" sz="20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323528" y="1196752"/>
            <a:ext cx="8712968" cy="28517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just">
              <a:lnSpc>
                <a:spcPct val="150000"/>
              </a:lnSpc>
              <a:spcBef>
                <a:spcPts val="1200"/>
              </a:spcBef>
              <a:buBlip>
                <a:blip r:embed="rId2"/>
              </a:buBlip>
            </a:pPr>
            <a:r>
              <a:rPr lang="zh-CN" altLang="zh-CN" sz="2200" dirty="0">
                <a:solidFill>
                  <a:srgbClr val="FF0000"/>
                </a:solidFill>
                <a:latin typeface="Consolas" pitchFamily="49" charset="0"/>
                <a:ea typeface="仿宋" pitchFamily="49" charset="-122"/>
                <a:cs typeface="Consolas" pitchFamily="49" charset="0"/>
              </a:rPr>
              <a:t>删除关键字与删除结点</a:t>
            </a:r>
            <a:r>
              <a:rPr lang="zh-CN" altLang="zh-CN" sz="2200" dirty="0">
                <a:solidFill>
                  <a:srgbClr val="0000FF"/>
                </a:solidFill>
                <a:latin typeface="Consolas" pitchFamily="49" charset="0"/>
                <a:ea typeface="仿宋" pitchFamily="49" charset="-122"/>
                <a:cs typeface="Consolas" pitchFamily="49" charset="0"/>
              </a:rPr>
              <a:t>是一回事</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删除一个结点时不能简单地把以该结点为根的子树都删去，只能删除该结点本身，并且还要</a:t>
            </a:r>
            <a:r>
              <a:rPr lang="zh-CN" altLang="zh-CN" sz="2200" dirty="0">
                <a:solidFill>
                  <a:srgbClr val="FF0000"/>
                </a:solidFill>
                <a:latin typeface="Consolas" pitchFamily="49" charset="0"/>
                <a:ea typeface="仿宋" pitchFamily="49" charset="-122"/>
                <a:cs typeface="Consolas" pitchFamily="49" charset="0"/>
              </a:rPr>
              <a:t>保证删除后的二叉树仍然满足</a:t>
            </a:r>
            <a:r>
              <a:rPr lang="en-US" altLang="zh-CN" sz="2200" dirty="0">
                <a:solidFill>
                  <a:srgbClr val="FF0000"/>
                </a:solidFill>
                <a:latin typeface="Consolas" pitchFamily="49" charset="0"/>
                <a:ea typeface="仿宋" pitchFamily="49" charset="-122"/>
                <a:cs typeface="Consolas" pitchFamily="49" charset="0"/>
              </a:rPr>
              <a:t>BST</a:t>
            </a:r>
            <a:r>
              <a:rPr lang="zh-CN" altLang="zh-CN" sz="2200" dirty="0">
                <a:solidFill>
                  <a:srgbClr val="FF0000"/>
                </a:solidFill>
                <a:latin typeface="Consolas" pitchFamily="49" charset="0"/>
                <a:ea typeface="仿宋" pitchFamily="49" charset="-122"/>
                <a:cs typeface="Consolas" pitchFamily="49" charset="0"/>
              </a:rPr>
              <a:t>性质</a:t>
            </a:r>
            <a:r>
              <a:rPr lang="zh-CN" altLang="zh-CN" sz="2200" dirty="0">
                <a:solidFill>
                  <a:srgbClr val="0000FF"/>
                </a:solidFill>
                <a:latin typeface="Consolas" pitchFamily="49" charset="0"/>
                <a:ea typeface="仿宋" pitchFamily="49" charset="-122"/>
                <a:cs typeface="Consolas" pitchFamily="49" charset="0"/>
              </a:rPr>
              <a:t>。也就是说，在二叉排序树中删除一个结点就相当于删除有序序列（即该树的中序序列）中的一个结点。</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3929090" cy="540789"/>
          </a:xfrm>
          <a:prstGeom prst="rect">
            <a:avLst/>
          </a:prstGeom>
          <a:noFill/>
        </p:spPr>
        <p:txBody>
          <a:bodyPr wrap="square" rtlCol="0">
            <a:spAutoFit/>
          </a:bodyPr>
          <a:lstStyle/>
          <a:p>
            <a:pPr algn="l">
              <a:lnSpc>
                <a:spcPct val="150000"/>
              </a:lnSpc>
              <a:spcBef>
                <a:spcPts val="0"/>
              </a:spcBef>
            </a:pPr>
            <a:r>
              <a:rPr lang="zh-CN" altLang="zh-CN" sz="2200" dirty="0">
                <a:solidFill>
                  <a:srgbClr val="0000FF"/>
                </a:solidFill>
                <a:latin typeface="Consolas" pitchFamily="49" charset="0"/>
                <a:ea typeface="楷体" pitchFamily="49" charset="-122"/>
                <a:cs typeface="Consolas" pitchFamily="49" charset="0"/>
              </a:rPr>
              <a:t>删除结点</a:t>
            </a:r>
            <a:r>
              <a:rPr lang="en-US" altLang="zh-CN" sz="2200" i="1" dirty="0">
                <a:solidFill>
                  <a:srgbClr val="0000FF"/>
                </a:solidFill>
                <a:latin typeface="Consolas" pitchFamily="49" charset="0"/>
                <a:ea typeface="楷体" pitchFamily="49" charset="-122"/>
                <a:cs typeface="Consolas" pitchFamily="49" charset="0"/>
              </a:rPr>
              <a:t>p</a:t>
            </a:r>
            <a:r>
              <a:rPr lang="zh-CN" altLang="zh-CN" sz="2200" dirty="0">
                <a:solidFill>
                  <a:srgbClr val="0000FF"/>
                </a:solidFill>
                <a:latin typeface="Consolas" pitchFamily="49" charset="0"/>
                <a:ea typeface="楷体" pitchFamily="49" charset="-122"/>
                <a:cs typeface="Consolas" pitchFamily="49" charset="0"/>
              </a:rPr>
              <a:t>分为以下几种情况</a:t>
            </a:r>
            <a:r>
              <a:rPr lang="zh-CN" altLang="en-US" sz="22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107504" y="991247"/>
            <a:ext cx="8856984"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）若</a:t>
            </a:r>
            <a:r>
              <a:rPr lang="zh-CN" altLang="zh-CN" sz="2200" dirty="0">
                <a:solidFill>
                  <a:srgbClr val="FF0000"/>
                </a:solidFill>
                <a:latin typeface="Consolas" pitchFamily="49" charset="0"/>
                <a:ea typeface="仿宋" pitchFamily="49" charset="-122"/>
                <a:cs typeface="Consolas" pitchFamily="49" charset="0"/>
              </a:rPr>
              <a:t>结点</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FF0000"/>
                </a:solidFill>
                <a:latin typeface="Consolas" pitchFamily="49" charset="0"/>
                <a:ea typeface="仿宋" pitchFamily="49" charset="-122"/>
                <a:cs typeface="Consolas" pitchFamily="49" charset="0"/>
              </a:rPr>
              <a:t>是叶子结点</a:t>
            </a:r>
            <a:r>
              <a:rPr lang="zh-CN" altLang="zh-CN" sz="2200" dirty="0">
                <a:solidFill>
                  <a:srgbClr val="0000FF"/>
                </a:solidFill>
                <a:latin typeface="Consolas" pitchFamily="49" charset="0"/>
                <a:ea typeface="仿宋" pitchFamily="49" charset="-122"/>
                <a:cs typeface="Consolas" pitchFamily="49" charset="0"/>
              </a:rPr>
              <a:t>（结点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的度为</a:t>
            </a:r>
            <a:r>
              <a:rPr lang="en-US" altLang="zh-CN" sz="2200" dirty="0">
                <a:solidFill>
                  <a:srgbClr val="0000FF"/>
                </a:solidFill>
                <a:latin typeface="Consolas" pitchFamily="49" charset="0"/>
                <a:ea typeface="仿宋" pitchFamily="49" charset="-122"/>
                <a:cs typeface="Consolas" pitchFamily="49" charset="0"/>
              </a:rPr>
              <a:t>0</a:t>
            </a:r>
            <a:r>
              <a:rPr lang="zh-CN" altLang="zh-CN" sz="2200" dirty="0">
                <a:solidFill>
                  <a:srgbClr val="0000FF"/>
                </a:solidFill>
                <a:latin typeface="Consolas" pitchFamily="49" charset="0"/>
                <a:ea typeface="仿宋" pitchFamily="49" charset="-122"/>
                <a:cs typeface="Consolas" pitchFamily="49" charset="0"/>
              </a:rPr>
              <a:t>），删除该结点等同于删除该结点的子树，所以可以直接删除该结点。</a:t>
            </a:r>
          </a:p>
        </p:txBody>
      </p:sp>
      <p:grpSp>
        <p:nvGrpSpPr>
          <p:cNvPr id="43" name="组合 42"/>
          <p:cNvGrpSpPr/>
          <p:nvPr/>
        </p:nvGrpSpPr>
        <p:grpSpPr>
          <a:xfrm>
            <a:off x="1115616" y="2636912"/>
            <a:ext cx="6607357" cy="2383398"/>
            <a:chOff x="1107915" y="1983783"/>
            <a:chExt cx="6607357" cy="2383398"/>
          </a:xfrm>
        </p:grpSpPr>
        <p:sp>
          <p:nvSpPr>
            <p:cNvPr id="6" name="Freeform 155"/>
            <p:cNvSpPr>
              <a:spLocks/>
            </p:cNvSpPr>
            <p:nvPr/>
          </p:nvSpPr>
          <p:spPr bwMode="auto">
            <a:xfrm>
              <a:off x="1743610" y="220471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7" name="Freeform 154"/>
            <p:cNvSpPr>
              <a:spLocks/>
            </p:cNvSpPr>
            <p:nvPr/>
          </p:nvSpPr>
          <p:spPr bwMode="auto">
            <a:xfrm>
              <a:off x="1714480" y="3067407"/>
              <a:ext cx="169421" cy="218717"/>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 name="Freeform 153"/>
            <p:cNvSpPr>
              <a:spLocks/>
            </p:cNvSpPr>
            <p:nvPr/>
          </p:nvSpPr>
          <p:spPr bwMode="auto">
            <a:xfrm>
              <a:off x="1357290" y="2614064"/>
              <a:ext cx="185166" cy="243432"/>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9" name="Freeform 152"/>
            <p:cNvSpPr>
              <a:spLocks/>
            </p:cNvSpPr>
            <p:nvPr/>
          </p:nvSpPr>
          <p:spPr bwMode="auto">
            <a:xfrm>
              <a:off x="2693670" y="2628411"/>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 name="Freeform 151"/>
            <p:cNvSpPr>
              <a:spLocks/>
            </p:cNvSpPr>
            <p:nvPr/>
          </p:nvSpPr>
          <p:spPr bwMode="auto">
            <a:xfrm>
              <a:off x="3034083" y="3044453"/>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 name="Freeform 150"/>
            <p:cNvSpPr>
              <a:spLocks/>
            </p:cNvSpPr>
            <p:nvPr/>
          </p:nvSpPr>
          <p:spPr bwMode="auto">
            <a:xfrm>
              <a:off x="3360054" y="3408849"/>
              <a:ext cx="131007" cy="158766"/>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 name="Freeform 149"/>
            <p:cNvSpPr>
              <a:spLocks/>
            </p:cNvSpPr>
            <p:nvPr/>
          </p:nvSpPr>
          <p:spPr bwMode="auto">
            <a:xfrm>
              <a:off x="1796219" y="2642757"/>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148"/>
            <p:cNvSpPr>
              <a:spLocks/>
            </p:cNvSpPr>
            <p:nvPr/>
          </p:nvSpPr>
          <p:spPr bwMode="auto">
            <a:xfrm>
              <a:off x="2285175" y="219037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4" name="Oval 147"/>
            <p:cNvSpPr>
              <a:spLocks noChangeArrowheads="1"/>
            </p:cNvSpPr>
            <p:nvPr/>
          </p:nvSpPr>
          <p:spPr bwMode="auto">
            <a:xfrm>
              <a:off x="1975709" y="198378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5" name="Oval 146"/>
            <p:cNvSpPr>
              <a:spLocks noChangeArrowheads="1"/>
            </p:cNvSpPr>
            <p:nvPr/>
          </p:nvSpPr>
          <p:spPr bwMode="auto">
            <a:xfrm>
              <a:off x="1507384" y="240556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Oval 145"/>
            <p:cNvSpPr>
              <a:spLocks noChangeArrowheads="1"/>
            </p:cNvSpPr>
            <p:nvPr/>
          </p:nvSpPr>
          <p:spPr bwMode="auto">
            <a:xfrm>
              <a:off x="2405867" y="2398870"/>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7" name="Oval 144"/>
            <p:cNvSpPr>
              <a:spLocks noChangeArrowheads="1"/>
            </p:cNvSpPr>
            <p:nvPr/>
          </p:nvSpPr>
          <p:spPr bwMode="auto">
            <a:xfrm>
              <a:off x="1107915" y="282256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8" name="Oval 143"/>
            <p:cNvSpPr>
              <a:spLocks noChangeArrowheads="1"/>
            </p:cNvSpPr>
            <p:nvPr/>
          </p:nvSpPr>
          <p:spPr bwMode="auto">
            <a:xfrm>
              <a:off x="1847796" y="282256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9" name="Oval 142"/>
            <p:cNvSpPr>
              <a:spLocks noChangeArrowheads="1"/>
            </p:cNvSpPr>
            <p:nvPr/>
          </p:nvSpPr>
          <p:spPr bwMode="auto">
            <a:xfrm>
              <a:off x="1510665" y="326502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0" name="Oval 141"/>
            <p:cNvSpPr>
              <a:spLocks noChangeArrowheads="1"/>
            </p:cNvSpPr>
            <p:nvPr/>
          </p:nvSpPr>
          <p:spPr bwMode="auto">
            <a:xfrm>
              <a:off x="2741122" y="2790046"/>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 name="Oval 140"/>
            <p:cNvSpPr>
              <a:spLocks noChangeArrowheads="1"/>
            </p:cNvSpPr>
            <p:nvPr/>
          </p:nvSpPr>
          <p:spPr bwMode="auto">
            <a:xfrm>
              <a:off x="3083597" y="316400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2" name="Oval 139"/>
            <p:cNvSpPr>
              <a:spLocks noChangeArrowheads="1"/>
            </p:cNvSpPr>
            <p:nvPr/>
          </p:nvSpPr>
          <p:spPr bwMode="auto">
            <a:xfrm>
              <a:off x="3421947" y="3532228"/>
              <a:ext cx="321845"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3" name="Text Box 138"/>
            <p:cNvSpPr txBox="1">
              <a:spLocks noChangeArrowheads="1"/>
            </p:cNvSpPr>
            <p:nvPr/>
          </p:nvSpPr>
          <p:spPr bwMode="auto">
            <a:xfrm>
              <a:off x="3000364" y="4078524"/>
              <a:ext cx="3731876" cy="2886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为叶子结点：直接删除</a:t>
              </a:r>
            </a:p>
          </p:txBody>
        </p:sp>
        <p:sp>
          <p:nvSpPr>
            <p:cNvPr id="24" name="AutoShape 137"/>
            <p:cNvSpPr>
              <a:spLocks noChangeArrowheads="1"/>
            </p:cNvSpPr>
            <p:nvPr/>
          </p:nvSpPr>
          <p:spPr bwMode="auto">
            <a:xfrm>
              <a:off x="3844884" y="3024369"/>
              <a:ext cx="1114078" cy="150158"/>
            </a:xfrm>
            <a:prstGeom prst="rightArrow">
              <a:avLst>
                <a:gd name="adj1" fmla="val 50000"/>
                <a:gd name="adj2" fmla="val 17197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5" name="Text Box 136"/>
            <p:cNvSpPr txBox="1">
              <a:spLocks noChangeArrowheads="1"/>
            </p:cNvSpPr>
            <p:nvPr/>
          </p:nvSpPr>
          <p:spPr bwMode="auto">
            <a:xfrm>
              <a:off x="3834568" y="2791958"/>
              <a:ext cx="1072816" cy="1989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6" name="Line 135"/>
            <p:cNvSpPr>
              <a:spLocks noChangeShapeType="1"/>
            </p:cNvSpPr>
            <p:nvPr/>
          </p:nvSpPr>
          <p:spPr bwMode="auto">
            <a:xfrm>
              <a:off x="3581838" y="3263474"/>
              <a:ext cx="0" cy="270667"/>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Text Box 134"/>
            <p:cNvSpPr txBox="1">
              <a:spLocks noChangeArrowheads="1"/>
            </p:cNvSpPr>
            <p:nvPr/>
          </p:nvSpPr>
          <p:spPr bwMode="auto">
            <a:xfrm>
              <a:off x="3432262" y="3070277"/>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28" name="Freeform 116"/>
            <p:cNvSpPr>
              <a:spLocks/>
            </p:cNvSpPr>
            <p:nvPr/>
          </p:nvSpPr>
          <p:spPr bwMode="auto">
            <a:xfrm>
              <a:off x="6053440" y="2200891"/>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115"/>
            <p:cNvSpPr>
              <a:spLocks/>
            </p:cNvSpPr>
            <p:nvPr/>
          </p:nvSpPr>
          <p:spPr bwMode="auto">
            <a:xfrm>
              <a:off x="6072198" y="3063582"/>
              <a:ext cx="121533" cy="222542"/>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114"/>
            <p:cNvSpPr>
              <a:spLocks/>
            </p:cNvSpPr>
            <p:nvPr/>
          </p:nvSpPr>
          <p:spPr bwMode="auto">
            <a:xfrm>
              <a:off x="5643570" y="2610239"/>
              <a:ext cx="208716" cy="24725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113"/>
            <p:cNvSpPr>
              <a:spLocks/>
            </p:cNvSpPr>
            <p:nvPr/>
          </p:nvSpPr>
          <p:spPr bwMode="auto">
            <a:xfrm>
              <a:off x="7004532" y="26245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112"/>
            <p:cNvSpPr>
              <a:spLocks/>
            </p:cNvSpPr>
            <p:nvPr/>
          </p:nvSpPr>
          <p:spPr bwMode="auto">
            <a:xfrm>
              <a:off x="7344944" y="3040628"/>
              <a:ext cx="133070"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Freeform 111"/>
            <p:cNvSpPr>
              <a:spLocks/>
            </p:cNvSpPr>
            <p:nvPr/>
          </p:nvSpPr>
          <p:spPr bwMode="auto">
            <a:xfrm>
              <a:off x="6108112" y="2638931"/>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 name="Freeform 110"/>
            <p:cNvSpPr>
              <a:spLocks/>
            </p:cNvSpPr>
            <p:nvPr/>
          </p:nvSpPr>
          <p:spPr bwMode="auto">
            <a:xfrm>
              <a:off x="6595005" y="2186544"/>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5" name="Oval 109"/>
            <p:cNvSpPr>
              <a:spLocks noChangeArrowheads="1"/>
            </p:cNvSpPr>
            <p:nvPr/>
          </p:nvSpPr>
          <p:spPr bwMode="auto">
            <a:xfrm>
              <a:off x="5818245" y="2401739"/>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6" name="Oval 108"/>
            <p:cNvSpPr>
              <a:spLocks noChangeArrowheads="1"/>
            </p:cNvSpPr>
            <p:nvPr/>
          </p:nvSpPr>
          <p:spPr bwMode="auto">
            <a:xfrm>
              <a:off x="6715697" y="23969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7" name="Oval 107"/>
            <p:cNvSpPr>
              <a:spLocks noChangeArrowheads="1"/>
            </p:cNvSpPr>
            <p:nvPr/>
          </p:nvSpPr>
          <p:spPr bwMode="auto">
            <a:xfrm>
              <a:off x="5429256" y="28187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8" name="Oval 106"/>
            <p:cNvSpPr>
              <a:spLocks noChangeArrowheads="1"/>
            </p:cNvSpPr>
            <p:nvPr/>
          </p:nvSpPr>
          <p:spPr bwMode="auto">
            <a:xfrm>
              <a:off x="6158658" y="28187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9" name="Oval 105"/>
            <p:cNvSpPr>
              <a:spLocks noChangeArrowheads="1"/>
            </p:cNvSpPr>
            <p:nvPr/>
          </p:nvSpPr>
          <p:spPr bwMode="auto">
            <a:xfrm>
              <a:off x="5821791" y="3240132"/>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0" name="Oval 104"/>
            <p:cNvSpPr>
              <a:spLocks noChangeArrowheads="1"/>
            </p:cNvSpPr>
            <p:nvPr/>
          </p:nvSpPr>
          <p:spPr bwMode="auto">
            <a:xfrm>
              <a:off x="7050952" y="278622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41" name="Oval 103"/>
            <p:cNvSpPr>
              <a:spLocks noChangeArrowheads="1"/>
            </p:cNvSpPr>
            <p:nvPr/>
          </p:nvSpPr>
          <p:spPr bwMode="auto">
            <a:xfrm>
              <a:off x="7394459" y="3161137"/>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8</a:t>
              </a:r>
            </a:p>
          </p:txBody>
        </p:sp>
        <p:sp>
          <p:nvSpPr>
            <p:cNvPr id="42" name="Oval 38"/>
            <p:cNvSpPr>
              <a:spLocks noChangeArrowheads="1"/>
            </p:cNvSpPr>
            <p:nvPr/>
          </p:nvSpPr>
          <p:spPr bwMode="auto">
            <a:xfrm>
              <a:off x="6298949" y="199047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259632" y="2132856"/>
            <a:ext cx="7003676" cy="2345897"/>
            <a:chOff x="1214414" y="2268579"/>
            <a:chExt cx="7003676" cy="2345897"/>
          </a:xfrm>
        </p:grpSpPr>
        <p:sp>
          <p:nvSpPr>
            <p:cNvPr id="3" name="Text Box 133"/>
            <p:cNvSpPr txBox="1">
              <a:spLocks noChangeArrowheads="1"/>
            </p:cNvSpPr>
            <p:nvPr/>
          </p:nvSpPr>
          <p:spPr bwMode="auto">
            <a:xfrm>
              <a:off x="2409412" y="4348206"/>
              <a:ext cx="5330940" cy="2662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仅有左孩子：用左孩子</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5" name="AutoShape 132"/>
            <p:cNvSpPr>
              <a:spLocks noChangeArrowheads="1"/>
            </p:cNvSpPr>
            <p:nvPr/>
          </p:nvSpPr>
          <p:spPr bwMode="auto">
            <a:xfrm>
              <a:off x="4009352" y="3369419"/>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Text Box 131"/>
            <p:cNvSpPr txBox="1">
              <a:spLocks noChangeArrowheads="1"/>
            </p:cNvSpPr>
            <p:nvPr/>
          </p:nvSpPr>
          <p:spPr bwMode="auto">
            <a:xfrm>
              <a:off x="3999036" y="3137965"/>
              <a:ext cx="1072816" cy="1970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7" name="Line 130"/>
            <p:cNvSpPr>
              <a:spLocks noChangeShapeType="1"/>
            </p:cNvSpPr>
            <p:nvPr/>
          </p:nvSpPr>
          <p:spPr bwMode="auto">
            <a:xfrm>
              <a:off x="1858563" y="3608524"/>
              <a:ext cx="242415" cy="3826"/>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 name="Text Box 129"/>
            <p:cNvSpPr txBox="1">
              <a:spLocks noChangeArrowheads="1"/>
            </p:cNvSpPr>
            <p:nvPr/>
          </p:nvSpPr>
          <p:spPr bwMode="auto">
            <a:xfrm>
              <a:off x="2075189" y="3508100"/>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sp>
          <p:nvSpPr>
            <p:cNvPr id="9" name="Line 128"/>
            <p:cNvSpPr>
              <a:spLocks noChangeShapeType="1"/>
            </p:cNvSpPr>
            <p:nvPr/>
          </p:nvSpPr>
          <p:spPr bwMode="auto">
            <a:xfrm flipH="1" flipV="1">
              <a:off x="2309352" y="3250823"/>
              <a:ext cx="174333" cy="84165"/>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 name="Text Box 127"/>
            <p:cNvSpPr txBox="1">
              <a:spLocks noChangeArrowheads="1"/>
            </p:cNvSpPr>
            <p:nvPr/>
          </p:nvSpPr>
          <p:spPr bwMode="auto">
            <a:xfrm>
              <a:off x="2485747" y="3265169"/>
              <a:ext cx="253762"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1" name="Freeform 102"/>
            <p:cNvSpPr>
              <a:spLocks/>
            </p:cNvSpPr>
            <p:nvPr/>
          </p:nvSpPr>
          <p:spPr bwMode="auto">
            <a:xfrm>
              <a:off x="1877131"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 name="Freeform 101"/>
            <p:cNvSpPr>
              <a:spLocks/>
            </p:cNvSpPr>
            <p:nvPr/>
          </p:nvSpPr>
          <p:spPr bwMode="auto">
            <a:xfrm>
              <a:off x="1837932" y="3351247"/>
              <a:ext cx="179490" cy="172156"/>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100"/>
            <p:cNvSpPr>
              <a:spLocks/>
            </p:cNvSpPr>
            <p:nvPr/>
          </p:nvSpPr>
          <p:spPr bwMode="auto">
            <a:xfrm>
              <a:off x="1431480" y="2897904"/>
              <a:ext cx="244498" cy="28862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4" name="Freeform 99"/>
            <p:cNvSpPr>
              <a:spLocks/>
            </p:cNvSpPr>
            <p:nvPr/>
          </p:nvSpPr>
          <p:spPr bwMode="auto">
            <a:xfrm>
              <a:off x="2828223" y="2912250"/>
              <a:ext cx="153701"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98"/>
            <p:cNvSpPr>
              <a:spLocks/>
            </p:cNvSpPr>
            <p:nvPr/>
          </p:nvSpPr>
          <p:spPr bwMode="auto">
            <a:xfrm>
              <a:off x="3168636" y="3328293"/>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97"/>
            <p:cNvSpPr>
              <a:spLocks/>
            </p:cNvSpPr>
            <p:nvPr/>
          </p:nvSpPr>
          <p:spPr bwMode="auto">
            <a:xfrm>
              <a:off x="3493575"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96"/>
            <p:cNvSpPr>
              <a:spLocks/>
            </p:cNvSpPr>
            <p:nvPr/>
          </p:nvSpPr>
          <p:spPr bwMode="auto">
            <a:xfrm>
              <a:off x="1930772" y="2926596"/>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Freeform 95"/>
            <p:cNvSpPr>
              <a:spLocks/>
            </p:cNvSpPr>
            <p:nvPr/>
          </p:nvSpPr>
          <p:spPr bwMode="auto">
            <a:xfrm>
              <a:off x="2417665"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9" name="Oval 94"/>
            <p:cNvSpPr>
              <a:spLocks noChangeArrowheads="1"/>
            </p:cNvSpPr>
            <p:nvPr/>
          </p:nvSpPr>
          <p:spPr bwMode="auto">
            <a:xfrm>
              <a:off x="2109230"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0" name="Oval 93"/>
            <p:cNvSpPr>
              <a:spLocks noChangeArrowheads="1"/>
            </p:cNvSpPr>
            <p:nvPr/>
          </p:nvSpPr>
          <p:spPr bwMode="auto">
            <a:xfrm>
              <a:off x="1641937" y="268940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1" name="Oval 92"/>
            <p:cNvSpPr>
              <a:spLocks noChangeArrowheads="1"/>
            </p:cNvSpPr>
            <p:nvPr/>
          </p:nvSpPr>
          <p:spPr bwMode="auto">
            <a:xfrm>
              <a:off x="2539388"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2" name="Oval 90"/>
            <p:cNvSpPr>
              <a:spLocks noChangeArrowheads="1"/>
            </p:cNvSpPr>
            <p:nvPr/>
          </p:nvSpPr>
          <p:spPr bwMode="auto">
            <a:xfrm>
              <a:off x="1982349" y="3107360"/>
              <a:ext cx="320813"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 name="Oval 89"/>
            <p:cNvSpPr>
              <a:spLocks noChangeArrowheads="1"/>
            </p:cNvSpPr>
            <p:nvPr/>
          </p:nvSpPr>
          <p:spPr bwMode="auto">
            <a:xfrm>
              <a:off x="1533624" y="345836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 name="Oval 88"/>
            <p:cNvSpPr>
              <a:spLocks noChangeArrowheads="1"/>
            </p:cNvSpPr>
            <p:nvPr/>
          </p:nvSpPr>
          <p:spPr bwMode="auto">
            <a:xfrm>
              <a:off x="2874643"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5" name="Oval 87"/>
            <p:cNvSpPr>
              <a:spLocks noChangeArrowheads="1"/>
            </p:cNvSpPr>
            <p:nvPr/>
          </p:nvSpPr>
          <p:spPr bwMode="auto">
            <a:xfrm>
              <a:off x="3216087" y="344880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6" name="Oval 86"/>
            <p:cNvSpPr>
              <a:spLocks noChangeArrowheads="1"/>
            </p:cNvSpPr>
            <p:nvPr/>
          </p:nvSpPr>
          <p:spPr bwMode="auto">
            <a:xfrm>
              <a:off x="3555468"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7" name="Freeform 85"/>
            <p:cNvSpPr>
              <a:spLocks/>
            </p:cNvSpPr>
            <p:nvPr/>
          </p:nvSpPr>
          <p:spPr bwMode="auto">
            <a:xfrm>
              <a:off x="6217908"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8" name="Freeform 84"/>
            <p:cNvSpPr>
              <a:spLocks/>
            </p:cNvSpPr>
            <p:nvPr/>
          </p:nvSpPr>
          <p:spPr bwMode="auto">
            <a:xfrm>
              <a:off x="5860636" y="2897904"/>
              <a:ext cx="156118" cy="217189"/>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83"/>
            <p:cNvSpPr>
              <a:spLocks/>
            </p:cNvSpPr>
            <p:nvPr/>
          </p:nvSpPr>
          <p:spPr bwMode="auto">
            <a:xfrm>
              <a:off x="7169000" y="2912250"/>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82"/>
            <p:cNvSpPr>
              <a:spLocks/>
            </p:cNvSpPr>
            <p:nvPr/>
          </p:nvSpPr>
          <p:spPr bwMode="auto">
            <a:xfrm>
              <a:off x="7509412" y="3328293"/>
              <a:ext cx="133070"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81"/>
            <p:cNvSpPr>
              <a:spLocks/>
            </p:cNvSpPr>
            <p:nvPr/>
          </p:nvSpPr>
          <p:spPr bwMode="auto">
            <a:xfrm>
              <a:off x="7834352"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80"/>
            <p:cNvSpPr>
              <a:spLocks/>
            </p:cNvSpPr>
            <p:nvPr/>
          </p:nvSpPr>
          <p:spPr bwMode="auto">
            <a:xfrm>
              <a:off x="6272580" y="2926596"/>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Freeform 79"/>
            <p:cNvSpPr>
              <a:spLocks/>
            </p:cNvSpPr>
            <p:nvPr/>
          </p:nvSpPr>
          <p:spPr bwMode="auto">
            <a:xfrm>
              <a:off x="6759473"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 name="Oval 78"/>
            <p:cNvSpPr>
              <a:spLocks noChangeArrowheads="1"/>
            </p:cNvSpPr>
            <p:nvPr/>
          </p:nvSpPr>
          <p:spPr bwMode="auto">
            <a:xfrm>
              <a:off x="6450007"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5" name="Oval 77"/>
            <p:cNvSpPr>
              <a:spLocks noChangeArrowheads="1"/>
            </p:cNvSpPr>
            <p:nvPr/>
          </p:nvSpPr>
          <p:spPr bwMode="auto">
            <a:xfrm>
              <a:off x="5982713" y="2689404"/>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6" name="Oval 76"/>
            <p:cNvSpPr>
              <a:spLocks noChangeArrowheads="1"/>
            </p:cNvSpPr>
            <p:nvPr/>
          </p:nvSpPr>
          <p:spPr bwMode="auto">
            <a:xfrm>
              <a:off x="6880165"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7" name="Oval 75"/>
            <p:cNvSpPr>
              <a:spLocks noChangeArrowheads="1"/>
            </p:cNvSpPr>
            <p:nvPr/>
          </p:nvSpPr>
          <p:spPr bwMode="auto">
            <a:xfrm>
              <a:off x="5610229" y="3107360"/>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8" name="Oval 74"/>
            <p:cNvSpPr>
              <a:spLocks noChangeArrowheads="1"/>
            </p:cNvSpPr>
            <p:nvPr/>
          </p:nvSpPr>
          <p:spPr bwMode="auto">
            <a:xfrm>
              <a:off x="6323126" y="3107360"/>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9" name="Oval 73"/>
            <p:cNvSpPr>
              <a:spLocks noChangeArrowheads="1"/>
            </p:cNvSpPr>
            <p:nvPr/>
          </p:nvSpPr>
          <p:spPr bwMode="auto">
            <a:xfrm>
              <a:off x="7215420"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40" name="Oval 72"/>
            <p:cNvSpPr>
              <a:spLocks noChangeArrowheads="1"/>
            </p:cNvSpPr>
            <p:nvPr/>
          </p:nvSpPr>
          <p:spPr bwMode="auto">
            <a:xfrm>
              <a:off x="7558927" y="3448802"/>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1" name="Oval 71"/>
            <p:cNvSpPr>
              <a:spLocks noChangeArrowheads="1"/>
            </p:cNvSpPr>
            <p:nvPr/>
          </p:nvSpPr>
          <p:spPr bwMode="auto">
            <a:xfrm>
              <a:off x="7896245"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42" name="Oval 91"/>
            <p:cNvSpPr>
              <a:spLocks noChangeArrowheads="1"/>
            </p:cNvSpPr>
            <p:nvPr/>
          </p:nvSpPr>
          <p:spPr bwMode="auto">
            <a:xfrm>
              <a:off x="1214414" y="304365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grpSp>
      <p:sp>
        <p:nvSpPr>
          <p:cNvPr id="43" name="TextBox 42"/>
          <p:cNvSpPr txBox="1"/>
          <p:nvPr/>
        </p:nvSpPr>
        <p:spPr>
          <a:xfrm>
            <a:off x="217604" y="429550"/>
            <a:ext cx="8818892" cy="1048620"/>
          </a:xfrm>
          <a:prstGeom prst="rect">
            <a:avLst/>
          </a:prstGeom>
          <a:noFill/>
        </p:spPr>
        <p:txBody>
          <a:bodyPr wrap="square" rtlCol="0">
            <a:spAutoFit/>
          </a:bodyPr>
          <a:lstStyle/>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2</a:t>
            </a:r>
            <a:r>
              <a:rPr lang="zh-CN" altLang="zh-CN" sz="2200" dirty="0">
                <a:solidFill>
                  <a:srgbClr val="0000FF"/>
                </a:solidFill>
                <a:latin typeface="Consolas" pitchFamily="49" charset="0"/>
                <a:ea typeface="仿宋" pitchFamily="49" charset="-122"/>
                <a:cs typeface="Consolas" pitchFamily="49" charset="0"/>
              </a:rPr>
              <a:t>）若</a:t>
            </a:r>
            <a:r>
              <a:rPr lang="zh-CN" altLang="zh-CN" sz="2200" dirty="0">
                <a:solidFill>
                  <a:srgbClr val="FF0000"/>
                </a:solidFill>
                <a:latin typeface="Consolas" pitchFamily="49" charset="0"/>
                <a:ea typeface="仿宋" pitchFamily="49" charset="-122"/>
                <a:cs typeface="Consolas" pitchFamily="49" charset="0"/>
              </a:rPr>
              <a:t>结点</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FF0000"/>
                </a:solidFill>
                <a:latin typeface="Consolas" pitchFamily="49" charset="0"/>
                <a:ea typeface="仿宋" pitchFamily="49" charset="-122"/>
                <a:cs typeface="Consolas" pitchFamily="49" charset="0"/>
              </a:rPr>
              <a:t>只有左孩子没有右孩子</a:t>
            </a:r>
            <a:r>
              <a:rPr lang="zh-CN" altLang="zh-CN" sz="2200" dirty="0">
                <a:solidFill>
                  <a:srgbClr val="0000FF"/>
                </a:solidFill>
                <a:latin typeface="Consolas" pitchFamily="49" charset="0"/>
                <a:ea typeface="仿宋" pitchFamily="49" charset="-122"/>
                <a:cs typeface="Consolas" pitchFamily="49" charset="0"/>
              </a:rPr>
              <a:t>（结点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的度为</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），根据二叉排序树的特点，可以用结点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的左子树替代它（结点替代</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6512" y="280041"/>
            <a:ext cx="9145016" cy="1489895"/>
          </a:xfrm>
          <a:prstGeom prst="rect">
            <a:avLst/>
          </a:prstGeom>
          <a:noFill/>
          <a:ln w="9525">
            <a:noFill/>
            <a:miter lim="800000"/>
            <a:headEnd/>
            <a:tailEnd/>
          </a:ln>
          <a:effectLst/>
        </p:spPr>
        <p:txBody>
          <a:bodyPr wrap="square">
            <a:spAutoFit/>
          </a:bodyPr>
          <a:lstStyle/>
          <a:p>
            <a:pPr algn="l">
              <a:lnSpc>
                <a:spcPct val="150000"/>
              </a:lnSpc>
              <a:spcBef>
                <a:spcPts val="0"/>
              </a:spcBef>
            </a:pPr>
            <a:r>
              <a:rPr kumimoji="1" lang="zh-CN" altLang="en-US" sz="2100" dirty="0">
                <a:solidFill>
                  <a:srgbClr val="0000FF"/>
                </a:solidFill>
                <a:latin typeface="Consolas" pitchFamily="49" charset="0"/>
                <a:ea typeface="仿宋" pitchFamily="49" charset="-122"/>
                <a:cs typeface="Consolas" pitchFamily="49" charset="0"/>
              </a:rPr>
              <a:t>　　</a:t>
            </a:r>
            <a:r>
              <a:rPr kumimoji="1" lang="zh-CN" altLang="en-US" sz="2100" dirty="0">
                <a:solidFill>
                  <a:srgbClr val="FF0000"/>
                </a:solidFill>
                <a:latin typeface="Consolas" pitchFamily="49" charset="0"/>
                <a:ea typeface="仿宋" pitchFamily="49" charset="-122"/>
                <a:cs typeface="Consolas" pitchFamily="49" charset="0"/>
              </a:rPr>
              <a:t>查找表</a:t>
            </a:r>
            <a:r>
              <a:rPr kumimoji="1" lang="en-US" altLang="zh-CN" sz="2100" dirty="0">
                <a:solidFill>
                  <a:srgbClr val="FF0000"/>
                </a:solidFill>
                <a:latin typeface="Consolas" pitchFamily="49" charset="0"/>
                <a:ea typeface="仿宋" pitchFamily="49" charset="-122"/>
                <a:cs typeface="Consolas" pitchFamily="49" charset="0"/>
              </a:rPr>
              <a:t>T</a:t>
            </a:r>
            <a:r>
              <a:rPr kumimoji="1" lang="zh-CN" altLang="en-US" sz="2100" dirty="0">
                <a:solidFill>
                  <a:srgbClr val="0000FF"/>
                </a:solidFill>
                <a:latin typeface="Consolas" pitchFamily="49" charset="0"/>
                <a:ea typeface="仿宋" pitchFamily="49" charset="-122"/>
                <a:cs typeface="Consolas" pitchFamily="49" charset="0"/>
              </a:rPr>
              <a:t>：含有</a:t>
            </a:r>
            <a:r>
              <a:rPr kumimoji="1" lang="en-US" altLang="zh-CN" sz="2100" i="1" dirty="0">
                <a:solidFill>
                  <a:srgbClr val="0000FF"/>
                </a:solidFill>
                <a:latin typeface="Consolas" pitchFamily="49" charset="0"/>
                <a:ea typeface="仿宋" pitchFamily="49" charset="-122"/>
                <a:cs typeface="Consolas" pitchFamily="49" charset="0"/>
              </a:rPr>
              <a:t>n</a:t>
            </a:r>
            <a:r>
              <a:rPr kumimoji="1" lang="zh-CN" altLang="en-US" sz="2100" dirty="0">
                <a:solidFill>
                  <a:srgbClr val="0000FF"/>
                </a:solidFill>
                <a:latin typeface="Consolas" pitchFamily="49" charset="0"/>
                <a:ea typeface="仿宋" pitchFamily="49" charset="-122"/>
                <a:cs typeface="Consolas" pitchFamily="49" charset="0"/>
              </a:rPr>
              <a:t>个记录。</a:t>
            </a:r>
            <a:endParaRPr kumimoji="1" lang="en-US" altLang="zh-CN" sz="21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kumimoji="1" lang="en-US" altLang="zh-CN" sz="2100" dirty="0">
                <a:solidFill>
                  <a:srgbClr val="0000FF"/>
                </a:solidFill>
                <a:latin typeface="Consolas" pitchFamily="49" charset="0"/>
                <a:ea typeface="仿宋" pitchFamily="49" charset="-122"/>
                <a:cs typeface="Consolas" pitchFamily="49" charset="0"/>
              </a:rPr>
              <a:t>    </a:t>
            </a:r>
            <a:r>
              <a:rPr kumimoji="1" lang="zh-CN" altLang="en-US" sz="2100" dirty="0">
                <a:solidFill>
                  <a:srgbClr val="FF0000"/>
                </a:solidFill>
                <a:latin typeface="黑体" panose="02010609060101010101" pitchFamily="49" charset="-122"/>
                <a:ea typeface="黑体" panose="02010609060101010101" pitchFamily="49" charset="-122"/>
                <a:cs typeface="Consolas" pitchFamily="49" charset="0"/>
              </a:rPr>
              <a:t>不成功情况下</a:t>
            </a:r>
            <a:r>
              <a:rPr kumimoji="1" lang="zh-CN" altLang="en-US" sz="2100" dirty="0">
                <a:solidFill>
                  <a:srgbClr val="0000FF"/>
                </a:solidFill>
                <a:latin typeface="Consolas" pitchFamily="49" charset="0"/>
                <a:ea typeface="仿宋" pitchFamily="49" charset="-122"/>
                <a:cs typeface="Consolas" pitchFamily="49" charset="0"/>
              </a:rPr>
              <a:t>的平均查找长度</a:t>
            </a:r>
            <a:r>
              <a:rPr kumimoji="1" lang="en-US" altLang="zh-CN" sz="2100" dirty="0" err="1">
                <a:solidFill>
                  <a:srgbClr val="FF0000"/>
                </a:solidFill>
                <a:latin typeface="Consolas" pitchFamily="49" charset="0"/>
                <a:ea typeface="仿宋" pitchFamily="49" charset="-122"/>
                <a:cs typeface="Consolas" pitchFamily="49" charset="0"/>
              </a:rPr>
              <a:t>ASL</a:t>
            </a:r>
            <a:r>
              <a:rPr kumimoji="1" lang="zh-CN" altLang="en-US" sz="2100" baseline="-25000" dirty="0">
                <a:solidFill>
                  <a:srgbClr val="FF0000"/>
                </a:solidFill>
                <a:latin typeface="Consolas" pitchFamily="49" charset="0"/>
                <a:ea typeface="仿宋" pitchFamily="49" charset="-122"/>
                <a:cs typeface="Consolas" pitchFamily="49" charset="0"/>
              </a:rPr>
              <a:t>不成功</a:t>
            </a:r>
            <a:r>
              <a:rPr kumimoji="1" lang="zh-CN" altLang="en-US" sz="2100" dirty="0">
                <a:solidFill>
                  <a:srgbClr val="0000FF"/>
                </a:solidFill>
                <a:latin typeface="Consolas" pitchFamily="49" charset="0"/>
                <a:ea typeface="仿宋" pitchFamily="49" charset="-122"/>
                <a:cs typeface="Consolas" pitchFamily="49" charset="0"/>
              </a:rPr>
              <a:t>是指查找失败（在</a:t>
            </a:r>
            <a:r>
              <a:rPr kumimoji="1" lang="en-US" altLang="zh-CN" sz="2100" dirty="0">
                <a:solidFill>
                  <a:srgbClr val="0000FF"/>
                </a:solidFill>
                <a:latin typeface="Consolas" pitchFamily="49" charset="0"/>
                <a:ea typeface="仿宋" pitchFamily="49" charset="-122"/>
                <a:cs typeface="Consolas" pitchFamily="49" charset="0"/>
              </a:rPr>
              <a:t>T</a:t>
            </a:r>
            <a:r>
              <a:rPr kumimoji="1" lang="zh-CN" altLang="en-US" sz="2100" dirty="0">
                <a:solidFill>
                  <a:srgbClr val="0000FF"/>
                </a:solidFill>
                <a:latin typeface="Consolas" pitchFamily="49" charset="0"/>
                <a:ea typeface="仿宋" pitchFamily="49" charset="-122"/>
                <a:cs typeface="Consolas" pitchFamily="49" charset="0"/>
              </a:rPr>
              <a:t>中未查找到）平均需要的关键字比较次数。</a:t>
            </a:r>
          </a:p>
        </p:txBody>
      </p:sp>
      <p:grpSp>
        <p:nvGrpSpPr>
          <p:cNvPr id="6" name="组合 5"/>
          <p:cNvGrpSpPr/>
          <p:nvPr/>
        </p:nvGrpSpPr>
        <p:grpSpPr>
          <a:xfrm>
            <a:off x="2195736" y="2060848"/>
            <a:ext cx="5584134" cy="1971323"/>
            <a:chOff x="1845386" y="1653318"/>
            <a:chExt cx="5584134" cy="1971323"/>
          </a:xfrm>
        </p:grpSpPr>
        <p:sp>
          <p:nvSpPr>
            <p:cNvPr id="7" name="TextBox 6"/>
            <p:cNvSpPr txBox="1"/>
            <p:nvPr/>
          </p:nvSpPr>
          <p:spPr>
            <a:xfrm>
              <a:off x="2564041" y="1653318"/>
              <a:ext cx="1229836" cy="522835"/>
            </a:xfrm>
            <a:prstGeom prst="rect">
              <a:avLst/>
            </a:prstGeom>
            <a:noFill/>
          </p:spPr>
          <p:txBody>
            <a:bodyPr wrap="square" rtlCol="0">
              <a:spAutoFit/>
            </a:bodyPr>
            <a:lstStyle/>
            <a:p>
              <a:pPr algn="l">
                <a:lnSpc>
                  <a:spcPct val="150000"/>
                </a:lnSpc>
                <a:spcBef>
                  <a:spcPts val="0"/>
                </a:spcBef>
              </a:pPr>
              <a:r>
                <a:rPr lang="en-US" altLang="zh-CN" sz="2100" dirty="0">
                  <a:solidFill>
                    <a:srgbClr val="0000FF"/>
                  </a:solidFill>
                  <a:latin typeface="Consolas" pitchFamily="49" charset="0"/>
                  <a:ea typeface="仿宋" pitchFamily="49" charset="-122"/>
                  <a:cs typeface="Consolas" pitchFamily="49" charset="0"/>
                  <a:sym typeface="Symbol"/>
                </a:rPr>
                <a:t></a:t>
              </a:r>
              <a:r>
                <a:rPr lang="en-US" altLang="zh-CN" sz="2100" i="1" dirty="0">
                  <a:solidFill>
                    <a:srgbClr val="0000FF"/>
                  </a:solidFill>
                  <a:latin typeface="Consolas" pitchFamily="49" charset="0"/>
                  <a:ea typeface="仿宋" pitchFamily="49" charset="-122"/>
                  <a:cs typeface="Consolas" pitchFamily="49" charset="0"/>
                </a:rPr>
                <a:t>x </a:t>
              </a:r>
              <a:r>
                <a:rPr lang="zh-CN" altLang="en-US" sz="2100" dirty="0">
                  <a:solidFill>
                    <a:srgbClr val="0000FF"/>
                  </a:solidFill>
                  <a:latin typeface="Consolas" pitchFamily="49" charset="0"/>
                  <a:ea typeface="仿宋" pitchFamily="49" charset="-122"/>
                  <a:cs typeface="Consolas" pitchFamily="49" charset="0"/>
                  <a:sym typeface="Symbol"/>
                </a:rPr>
                <a:t> </a:t>
              </a:r>
              <a:r>
                <a:rPr lang="en-US" altLang="zh-CN" sz="2100" dirty="0">
                  <a:solidFill>
                    <a:srgbClr val="0000FF"/>
                  </a:solidFill>
                  <a:latin typeface="Consolas" pitchFamily="49" charset="0"/>
                  <a:ea typeface="仿宋" pitchFamily="49" charset="-122"/>
                  <a:cs typeface="Consolas" pitchFamily="49" charset="0"/>
                  <a:sym typeface="Symbol"/>
                </a:rPr>
                <a:t>T</a:t>
              </a:r>
              <a:endParaRPr lang="zh-CN" altLang="en-US" sz="21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428992" y="2457386"/>
              <a:ext cx="4000528" cy="520399"/>
            </a:xfrm>
            <a:prstGeom prst="rect">
              <a:avLst/>
            </a:prstGeom>
            <a:noFill/>
          </p:spPr>
          <p:txBody>
            <a:bodyPr wrap="square" rtlCol="0">
              <a:spAutoFit/>
            </a:bodyPr>
            <a:lstStyle/>
            <a:p>
              <a:pPr algn="l">
                <a:lnSpc>
                  <a:spcPct val="150000"/>
                </a:lnSpc>
                <a:spcBef>
                  <a:spcPts val="0"/>
                </a:spcBef>
              </a:pPr>
              <a:r>
                <a:rPr lang="zh-CN" altLang="en-US" sz="2100">
                  <a:solidFill>
                    <a:srgbClr val="0000FF"/>
                  </a:solidFill>
                  <a:latin typeface="Consolas" pitchFamily="49" charset="0"/>
                  <a:ea typeface="仿宋" pitchFamily="49" charset="-122"/>
                  <a:cs typeface="Consolas" pitchFamily="49" charset="0"/>
                </a:rPr>
                <a:t>通过关键字比较后确定不在</a:t>
              </a:r>
              <a:r>
                <a:rPr lang="en-US" altLang="zh-CN" sz="2100">
                  <a:solidFill>
                    <a:srgbClr val="0000FF"/>
                  </a:solidFill>
                  <a:latin typeface="Consolas" pitchFamily="49" charset="0"/>
                  <a:ea typeface="仿宋" pitchFamily="49" charset="-122"/>
                  <a:cs typeface="Consolas" pitchFamily="49" charset="0"/>
                </a:rPr>
                <a:t>T</a:t>
              </a:r>
              <a:r>
                <a:rPr lang="zh-CN" altLang="en-US" sz="2100">
                  <a:solidFill>
                    <a:srgbClr val="0000FF"/>
                  </a:solidFill>
                  <a:latin typeface="Consolas" pitchFamily="49" charset="0"/>
                  <a:ea typeface="仿宋" pitchFamily="49" charset="-122"/>
                  <a:cs typeface="Consolas" pitchFamily="49" charset="0"/>
                </a:rPr>
                <a:t>中</a:t>
              </a:r>
            </a:p>
          </p:txBody>
        </p:sp>
        <p:sp>
          <p:nvSpPr>
            <p:cNvPr id="9" name="TextBox 8"/>
            <p:cNvSpPr txBox="1"/>
            <p:nvPr/>
          </p:nvSpPr>
          <p:spPr>
            <a:xfrm>
              <a:off x="1845386" y="3104242"/>
              <a:ext cx="2810022" cy="520399"/>
            </a:xfrm>
            <a:prstGeom prst="rect">
              <a:avLst/>
            </a:prstGeom>
            <a:noFill/>
          </p:spPr>
          <p:txBody>
            <a:bodyPr wrap="square" rtlCol="0">
              <a:spAutoFit/>
            </a:bodyPr>
            <a:lstStyle/>
            <a:p>
              <a:pPr algn="l">
                <a:lnSpc>
                  <a:spcPct val="150000"/>
                </a:lnSpc>
                <a:spcBef>
                  <a:spcPts val="0"/>
                </a:spcBef>
              </a:pPr>
              <a:r>
                <a:rPr kumimoji="1" lang="zh-CN" altLang="en-US" sz="2100" dirty="0">
                  <a:solidFill>
                    <a:srgbClr val="0000FF"/>
                  </a:solidFill>
                  <a:latin typeface="Consolas" pitchFamily="49" charset="0"/>
                  <a:ea typeface="仿宋" pitchFamily="49" charset="-122"/>
                  <a:cs typeface="Consolas" pitchFamily="49" charset="0"/>
                </a:rPr>
                <a:t>平均关键字比较次数</a:t>
              </a:r>
              <a:endParaRPr lang="zh-CN" altLang="en-US" sz="2100" dirty="0">
                <a:solidFill>
                  <a:srgbClr val="0000FF"/>
                </a:solidFill>
                <a:latin typeface="Consolas" pitchFamily="49" charset="0"/>
                <a:ea typeface="仿宋" pitchFamily="49" charset="-122"/>
                <a:cs typeface="Consolas" pitchFamily="49" charset="0"/>
              </a:endParaRPr>
            </a:p>
          </p:txBody>
        </p:sp>
        <p:sp>
          <p:nvSpPr>
            <p:cNvPr id="10" name="下箭头 9"/>
            <p:cNvSpPr/>
            <p:nvPr/>
          </p:nvSpPr>
          <p:spPr>
            <a:xfrm>
              <a:off x="3143240" y="2176153"/>
              <a:ext cx="214314" cy="85725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lnSpc>
                  <a:spcPct val="150000"/>
                </a:lnSpc>
                <a:spcBef>
                  <a:spcPts val="0"/>
                </a:spcBef>
              </a:pPr>
              <a:endParaRPr lang="zh-CN" altLang="en-US" sz="210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547664" y="2282274"/>
            <a:ext cx="6537982" cy="2293452"/>
            <a:chOff x="1463042" y="2500306"/>
            <a:chExt cx="6537982" cy="2293452"/>
          </a:xfrm>
        </p:grpSpPr>
        <p:sp>
          <p:nvSpPr>
            <p:cNvPr id="3" name="Text Box 126"/>
            <p:cNvSpPr txBox="1">
              <a:spLocks noChangeArrowheads="1"/>
            </p:cNvSpPr>
            <p:nvPr/>
          </p:nvSpPr>
          <p:spPr bwMode="auto">
            <a:xfrm>
              <a:off x="2512129" y="4591115"/>
              <a:ext cx="5251637" cy="2026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仅有右孩子：用右孩子</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5" name="AutoShape 125"/>
            <p:cNvSpPr>
              <a:spLocks noChangeArrowheads="1"/>
            </p:cNvSpPr>
            <p:nvPr/>
          </p:nvSpPr>
          <p:spPr bwMode="auto">
            <a:xfrm>
              <a:off x="4125478" y="3527501"/>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Text Box 124"/>
            <p:cNvSpPr txBox="1">
              <a:spLocks noChangeArrowheads="1"/>
            </p:cNvSpPr>
            <p:nvPr/>
          </p:nvSpPr>
          <p:spPr bwMode="auto">
            <a:xfrm>
              <a:off x="4115162" y="329509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7" name="Line 120"/>
            <p:cNvSpPr>
              <a:spLocks noChangeShapeType="1"/>
            </p:cNvSpPr>
            <p:nvPr/>
          </p:nvSpPr>
          <p:spPr bwMode="auto">
            <a:xfrm flipH="1">
              <a:off x="3392044" y="3339086"/>
              <a:ext cx="151638" cy="9659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 name="Text Box 119"/>
            <p:cNvSpPr txBox="1">
              <a:spLocks noChangeArrowheads="1"/>
            </p:cNvSpPr>
            <p:nvPr/>
          </p:nvSpPr>
          <p:spPr bwMode="auto">
            <a:xfrm>
              <a:off x="3543682" y="3187972"/>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9" name="Line 118"/>
            <p:cNvSpPr>
              <a:spLocks noChangeShapeType="1"/>
            </p:cNvSpPr>
            <p:nvPr/>
          </p:nvSpPr>
          <p:spPr bwMode="auto">
            <a:xfrm flipH="1">
              <a:off x="3156849" y="3832599"/>
              <a:ext cx="245510" cy="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 name="Text Box 117"/>
            <p:cNvSpPr txBox="1">
              <a:spLocks noChangeArrowheads="1"/>
            </p:cNvSpPr>
            <p:nvPr/>
          </p:nvSpPr>
          <p:spPr bwMode="auto">
            <a:xfrm>
              <a:off x="2927845" y="3714959"/>
              <a:ext cx="253762"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sp>
          <p:nvSpPr>
            <p:cNvPr id="11" name="Freeform 70"/>
            <p:cNvSpPr>
              <a:spLocks/>
            </p:cNvSpPr>
            <p:nvPr/>
          </p:nvSpPr>
          <p:spPr bwMode="auto">
            <a:xfrm>
              <a:off x="2068561" y="2721239"/>
              <a:ext cx="246541"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 name="Freeform 69"/>
            <p:cNvSpPr>
              <a:spLocks/>
            </p:cNvSpPr>
            <p:nvPr/>
          </p:nvSpPr>
          <p:spPr bwMode="auto">
            <a:xfrm>
              <a:off x="2071670" y="3583930"/>
              <a:ext cx="136150" cy="202260"/>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68"/>
            <p:cNvSpPr>
              <a:spLocks/>
            </p:cNvSpPr>
            <p:nvPr/>
          </p:nvSpPr>
          <p:spPr bwMode="auto">
            <a:xfrm>
              <a:off x="1714480" y="3130587"/>
              <a:ext cx="175711" cy="22697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4" name="Freeform 67"/>
            <p:cNvSpPr>
              <a:spLocks/>
            </p:cNvSpPr>
            <p:nvPr/>
          </p:nvSpPr>
          <p:spPr bwMode="auto">
            <a:xfrm>
              <a:off x="3019653" y="3144933"/>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66"/>
            <p:cNvSpPr>
              <a:spLocks/>
            </p:cNvSpPr>
            <p:nvPr/>
          </p:nvSpPr>
          <p:spPr bwMode="auto">
            <a:xfrm>
              <a:off x="3360065" y="3560976"/>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65"/>
            <p:cNvSpPr>
              <a:spLocks/>
            </p:cNvSpPr>
            <p:nvPr/>
          </p:nvSpPr>
          <p:spPr bwMode="auto">
            <a:xfrm>
              <a:off x="3685005" y="3926328"/>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64"/>
            <p:cNvSpPr>
              <a:spLocks/>
            </p:cNvSpPr>
            <p:nvPr/>
          </p:nvSpPr>
          <p:spPr bwMode="auto">
            <a:xfrm>
              <a:off x="2122201" y="3158323"/>
              <a:ext cx="209405" cy="287882"/>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Freeform 63"/>
            <p:cNvSpPr>
              <a:spLocks/>
            </p:cNvSpPr>
            <p:nvPr/>
          </p:nvSpPr>
          <p:spPr bwMode="auto">
            <a:xfrm>
              <a:off x="2610126" y="2706892"/>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9" name="Oval 62"/>
            <p:cNvSpPr>
              <a:spLocks noChangeArrowheads="1"/>
            </p:cNvSpPr>
            <p:nvPr/>
          </p:nvSpPr>
          <p:spPr bwMode="auto">
            <a:xfrm>
              <a:off x="2299629" y="250030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0" name="Oval 61"/>
            <p:cNvSpPr>
              <a:spLocks noChangeArrowheads="1"/>
            </p:cNvSpPr>
            <p:nvPr/>
          </p:nvSpPr>
          <p:spPr bwMode="auto">
            <a:xfrm>
              <a:off x="1833366" y="292208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1" name="Oval 60"/>
            <p:cNvSpPr>
              <a:spLocks noChangeArrowheads="1"/>
            </p:cNvSpPr>
            <p:nvPr/>
          </p:nvSpPr>
          <p:spPr bwMode="auto">
            <a:xfrm>
              <a:off x="2729786" y="291634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2" name="Oval 59"/>
            <p:cNvSpPr>
              <a:spLocks noChangeArrowheads="1"/>
            </p:cNvSpPr>
            <p:nvPr/>
          </p:nvSpPr>
          <p:spPr bwMode="auto">
            <a:xfrm>
              <a:off x="1463042" y="333908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 name="Oval 58"/>
            <p:cNvSpPr>
              <a:spLocks noChangeArrowheads="1"/>
            </p:cNvSpPr>
            <p:nvPr/>
          </p:nvSpPr>
          <p:spPr bwMode="auto">
            <a:xfrm>
              <a:off x="2173779" y="333908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4" name="Oval 57"/>
            <p:cNvSpPr>
              <a:spLocks noChangeArrowheads="1"/>
            </p:cNvSpPr>
            <p:nvPr/>
          </p:nvSpPr>
          <p:spPr bwMode="auto">
            <a:xfrm>
              <a:off x="1821263" y="375925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5" name="Oval 56"/>
            <p:cNvSpPr>
              <a:spLocks noChangeArrowheads="1"/>
            </p:cNvSpPr>
            <p:nvPr/>
          </p:nvSpPr>
          <p:spPr bwMode="auto">
            <a:xfrm>
              <a:off x="3066073" y="3306568"/>
              <a:ext cx="320813"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6" name="Oval 55"/>
            <p:cNvSpPr>
              <a:spLocks noChangeArrowheads="1"/>
            </p:cNvSpPr>
            <p:nvPr/>
          </p:nvSpPr>
          <p:spPr bwMode="auto">
            <a:xfrm>
              <a:off x="3408548" y="36814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7" name="Oval 54"/>
            <p:cNvSpPr>
              <a:spLocks noChangeArrowheads="1"/>
            </p:cNvSpPr>
            <p:nvPr/>
          </p:nvSpPr>
          <p:spPr bwMode="auto">
            <a:xfrm>
              <a:off x="3746898" y="404970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8" name="Freeform 53"/>
            <p:cNvSpPr>
              <a:spLocks/>
            </p:cNvSpPr>
            <p:nvPr/>
          </p:nvSpPr>
          <p:spPr bwMode="auto">
            <a:xfrm>
              <a:off x="6339192" y="2778624"/>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52"/>
            <p:cNvSpPr>
              <a:spLocks/>
            </p:cNvSpPr>
            <p:nvPr/>
          </p:nvSpPr>
          <p:spPr bwMode="auto">
            <a:xfrm>
              <a:off x="6357950" y="3641315"/>
              <a:ext cx="121533" cy="216313"/>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51"/>
            <p:cNvSpPr>
              <a:spLocks/>
            </p:cNvSpPr>
            <p:nvPr/>
          </p:nvSpPr>
          <p:spPr bwMode="auto">
            <a:xfrm>
              <a:off x="5929322" y="3187972"/>
              <a:ext cx="208716" cy="241028"/>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50"/>
            <p:cNvSpPr>
              <a:spLocks/>
            </p:cNvSpPr>
            <p:nvPr/>
          </p:nvSpPr>
          <p:spPr bwMode="auto">
            <a:xfrm>
              <a:off x="7290284" y="3202318"/>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49"/>
            <p:cNvSpPr>
              <a:spLocks/>
            </p:cNvSpPr>
            <p:nvPr/>
          </p:nvSpPr>
          <p:spPr bwMode="auto">
            <a:xfrm>
              <a:off x="7630696" y="3618361"/>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Freeform 48"/>
            <p:cNvSpPr>
              <a:spLocks/>
            </p:cNvSpPr>
            <p:nvPr/>
          </p:nvSpPr>
          <p:spPr bwMode="auto">
            <a:xfrm>
              <a:off x="6393864" y="3216664"/>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 name="Freeform 47"/>
            <p:cNvSpPr>
              <a:spLocks/>
            </p:cNvSpPr>
            <p:nvPr/>
          </p:nvSpPr>
          <p:spPr bwMode="auto">
            <a:xfrm>
              <a:off x="6880757" y="2764278"/>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5" name="Oval 46"/>
            <p:cNvSpPr>
              <a:spLocks noChangeArrowheads="1"/>
            </p:cNvSpPr>
            <p:nvPr/>
          </p:nvSpPr>
          <p:spPr bwMode="auto">
            <a:xfrm>
              <a:off x="6571291" y="255769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6" name="Oval 45"/>
            <p:cNvSpPr>
              <a:spLocks noChangeArrowheads="1"/>
            </p:cNvSpPr>
            <p:nvPr/>
          </p:nvSpPr>
          <p:spPr bwMode="auto">
            <a:xfrm>
              <a:off x="6103997" y="297947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7" name="Oval 44"/>
            <p:cNvSpPr>
              <a:spLocks noChangeArrowheads="1"/>
            </p:cNvSpPr>
            <p:nvPr/>
          </p:nvSpPr>
          <p:spPr bwMode="auto">
            <a:xfrm>
              <a:off x="7001449" y="297373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8" name="Oval 43"/>
            <p:cNvSpPr>
              <a:spLocks noChangeArrowheads="1"/>
            </p:cNvSpPr>
            <p:nvPr/>
          </p:nvSpPr>
          <p:spPr bwMode="auto">
            <a:xfrm>
              <a:off x="5750353" y="339647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9" name="Oval 42"/>
            <p:cNvSpPr>
              <a:spLocks noChangeArrowheads="1"/>
            </p:cNvSpPr>
            <p:nvPr/>
          </p:nvSpPr>
          <p:spPr bwMode="auto">
            <a:xfrm>
              <a:off x="6444410" y="3396471"/>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0" name="Oval 41"/>
            <p:cNvSpPr>
              <a:spLocks noChangeArrowheads="1"/>
            </p:cNvSpPr>
            <p:nvPr/>
          </p:nvSpPr>
          <p:spPr bwMode="auto">
            <a:xfrm>
              <a:off x="6107543" y="3802117"/>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1" name="Oval 40"/>
            <p:cNvSpPr>
              <a:spLocks noChangeArrowheads="1"/>
            </p:cNvSpPr>
            <p:nvPr/>
          </p:nvSpPr>
          <p:spPr bwMode="auto">
            <a:xfrm>
              <a:off x="7336704" y="336395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2" name="Oval 39"/>
            <p:cNvSpPr>
              <a:spLocks noChangeArrowheads="1"/>
            </p:cNvSpPr>
            <p:nvPr/>
          </p:nvSpPr>
          <p:spPr bwMode="auto">
            <a:xfrm>
              <a:off x="7680211" y="3738870"/>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sp>
        <p:nvSpPr>
          <p:cNvPr id="44" name="TextBox 43"/>
          <p:cNvSpPr txBox="1"/>
          <p:nvPr/>
        </p:nvSpPr>
        <p:spPr>
          <a:xfrm>
            <a:off x="285736" y="328173"/>
            <a:ext cx="8572528" cy="1048620"/>
          </a:xfrm>
          <a:prstGeom prst="rect">
            <a:avLst/>
          </a:prstGeom>
          <a:noFill/>
        </p:spPr>
        <p:txBody>
          <a:bodyPr wrap="square" rtlCol="0">
            <a:spAutoFit/>
          </a:bodyPr>
          <a:lstStyle/>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3</a:t>
            </a:r>
            <a:r>
              <a:rPr lang="zh-CN" altLang="zh-CN" sz="2200" dirty="0">
                <a:solidFill>
                  <a:srgbClr val="0000FF"/>
                </a:solidFill>
                <a:latin typeface="Consolas" pitchFamily="49" charset="0"/>
                <a:ea typeface="仿宋" pitchFamily="49" charset="-122"/>
                <a:cs typeface="Consolas" pitchFamily="49" charset="0"/>
              </a:rPr>
              <a:t>）若</a:t>
            </a:r>
            <a:r>
              <a:rPr lang="zh-CN" altLang="zh-CN" sz="2200" dirty="0">
                <a:solidFill>
                  <a:srgbClr val="FF0000"/>
                </a:solidFill>
                <a:latin typeface="Consolas" pitchFamily="49" charset="0"/>
                <a:ea typeface="仿宋" pitchFamily="49" charset="-122"/>
                <a:cs typeface="Consolas" pitchFamily="49" charset="0"/>
              </a:rPr>
              <a:t>结点</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FF0000"/>
                </a:solidFill>
                <a:latin typeface="Consolas" pitchFamily="49" charset="0"/>
                <a:ea typeface="仿宋" pitchFamily="49" charset="-122"/>
                <a:cs typeface="Consolas" pitchFamily="49" charset="0"/>
              </a:rPr>
              <a:t>只有右孩子没有左孩子</a:t>
            </a:r>
            <a:r>
              <a:rPr lang="zh-CN" altLang="zh-CN" sz="2200" dirty="0">
                <a:solidFill>
                  <a:srgbClr val="0000FF"/>
                </a:solidFill>
                <a:latin typeface="Consolas" pitchFamily="49" charset="0"/>
                <a:ea typeface="仿宋" pitchFamily="49" charset="-122"/>
                <a:cs typeface="Consolas" pitchFamily="49" charset="0"/>
              </a:rPr>
              <a:t>（结点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的度为</a:t>
            </a:r>
            <a:r>
              <a:rPr lang="en-US" altLang="zh-CN" sz="2200" dirty="0">
                <a:solidFill>
                  <a:srgbClr val="0000FF"/>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），根据二叉排序树的特点，可以用结点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的右子树替代它（结点替代）</a:t>
            </a:r>
            <a:r>
              <a:rPr lang="zh-CN" altLang="en-US" sz="22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5656" y="3068960"/>
            <a:ext cx="6822703" cy="3022657"/>
            <a:chOff x="1106883" y="2192293"/>
            <a:chExt cx="6822703" cy="3022657"/>
          </a:xfrm>
        </p:grpSpPr>
        <p:sp>
          <p:nvSpPr>
            <p:cNvPr id="3" name="Text Box 123"/>
            <p:cNvSpPr txBox="1">
              <a:spLocks noChangeArrowheads="1"/>
            </p:cNvSpPr>
            <p:nvPr/>
          </p:nvSpPr>
          <p:spPr bwMode="auto">
            <a:xfrm>
              <a:off x="1754730" y="4243369"/>
              <a:ext cx="5746228" cy="9715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d</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有左右孩子：找到其左孩子的最右下结点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，置</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结点值为</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结点值（值替代），再删除</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结点没有右孩子，最多只有左孩子，采用</a:t>
              </a: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删除）</a:t>
              </a:r>
            </a:p>
          </p:txBody>
        </p:sp>
        <p:sp>
          <p:nvSpPr>
            <p:cNvPr id="5" name="AutoShape 122"/>
            <p:cNvSpPr>
              <a:spLocks noChangeArrowheads="1"/>
            </p:cNvSpPr>
            <p:nvPr/>
          </p:nvSpPr>
          <p:spPr bwMode="auto">
            <a:xfrm>
              <a:off x="3767268" y="3235748"/>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Text Box 121"/>
            <p:cNvSpPr txBox="1">
              <a:spLocks noChangeArrowheads="1"/>
            </p:cNvSpPr>
            <p:nvPr/>
          </p:nvSpPr>
          <p:spPr bwMode="auto">
            <a:xfrm>
              <a:off x="3756952" y="300238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7" name="Line 37"/>
            <p:cNvSpPr>
              <a:spLocks noChangeShapeType="1"/>
            </p:cNvSpPr>
            <p:nvPr/>
          </p:nvSpPr>
          <p:spPr bwMode="auto">
            <a:xfrm flipH="1">
              <a:off x="2280800" y="2307064"/>
              <a:ext cx="361044" cy="860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 name="Text Box 36"/>
            <p:cNvSpPr txBox="1">
              <a:spLocks noChangeArrowheads="1"/>
            </p:cNvSpPr>
            <p:nvPr/>
          </p:nvSpPr>
          <p:spPr bwMode="auto">
            <a:xfrm>
              <a:off x="2626370" y="2192293"/>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9" name="Freeform 35"/>
            <p:cNvSpPr>
              <a:spLocks/>
            </p:cNvSpPr>
            <p:nvPr/>
          </p:nvSpPr>
          <p:spPr bwMode="auto">
            <a:xfrm>
              <a:off x="1705193"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0" name="Freeform 34"/>
            <p:cNvSpPr>
              <a:spLocks/>
            </p:cNvSpPr>
            <p:nvPr/>
          </p:nvSpPr>
          <p:spPr bwMode="auto">
            <a:xfrm>
              <a:off x="1714480" y="3285481"/>
              <a:ext cx="131004" cy="243508"/>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 name="Freeform 33"/>
            <p:cNvSpPr>
              <a:spLocks/>
            </p:cNvSpPr>
            <p:nvPr/>
          </p:nvSpPr>
          <p:spPr bwMode="auto">
            <a:xfrm>
              <a:off x="1285852" y="2832138"/>
              <a:ext cx="218188" cy="268223"/>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 name="Freeform 32"/>
            <p:cNvSpPr>
              <a:spLocks/>
            </p:cNvSpPr>
            <p:nvPr/>
          </p:nvSpPr>
          <p:spPr bwMode="auto">
            <a:xfrm>
              <a:off x="2655253" y="2846485"/>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 name="Freeform 31"/>
            <p:cNvSpPr>
              <a:spLocks/>
            </p:cNvSpPr>
            <p:nvPr/>
          </p:nvSpPr>
          <p:spPr bwMode="auto">
            <a:xfrm>
              <a:off x="2995666"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4" name="Freeform 30"/>
            <p:cNvSpPr>
              <a:spLocks/>
            </p:cNvSpPr>
            <p:nvPr/>
          </p:nvSpPr>
          <p:spPr bwMode="auto">
            <a:xfrm>
              <a:off x="3321637"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5" name="Freeform 29"/>
            <p:cNvSpPr>
              <a:spLocks/>
            </p:cNvSpPr>
            <p:nvPr/>
          </p:nvSpPr>
          <p:spPr bwMode="auto">
            <a:xfrm>
              <a:off x="1757802"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28"/>
            <p:cNvSpPr>
              <a:spLocks/>
            </p:cNvSpPr>
            <p:nvPr/>
          </p:nvSpPr>
          <p:spPr bwMode="auto">
            <a:xfrm>
              <a:off x="2246758"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Oval 27"/>
            <p:cNvSpPr>
              <a:spLocks noChangeArrowheads="1"/>
            </p:cNvSpPr>
            <p:nvPr/>
          </p:nvSpPr>
          <p:spPr bwMode="auto">
            <a:xfrm>
              <a:off x="1937292" y="2202814"/>
              <a:ext cx="321845"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8" name="Oval 26"/>
            <p:cNvSpPr>
              <a:spLocks noChangeArrowheads="1"/>
            </p:cNvSpPr>
            <p:nvPr/>
          </p:nvSpPr>
          <p:spPr bwMode="auto">
            <a:xfrm>
              <a:off x="1469999"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9" name="Oval 25"/>
            <p:cNvSpPr>
              <a:spLocks noChangeArrowheads="1"/>
            </p:cNvSpPr>
            <p:nvPr/>
          </p:nvSpPr>
          <p:spPr bwMode="auto">
            <a:xfrm>
              <a:off x="2367450" y="2618857"/>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0" name="Oval 24"/>
            <p:cNvSpPr>
              <a:spLocks noChangeArrowheads="1"/>
            </p:cNvSpPr>
            <p:nvPr/>
          </p:nvSpPr>
          <p:spPr bwMode="auto">
            <a:xfrm>
              <a:off x="1106883" y="30406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 name="Oval 23"/>
            <p:cNvSpPr>
              <a:spLocks noChangeArrowheads="1"/>
            </p:cNvSpPr>
            <p:nvPr/>
          </p:nvSpPr>
          <p:spPr bwMode="auto">
            <a:xfrm>
              <a:off x="1810411"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2" name="Oval 22"/>
            <p:cNvSpPr>
              <a:spLocks noChangeArrowheads="1"/>
            </p:cNvSpPr>
            <p:nvPr/>
          </p:nvSpPr>
          <p:spPr bwMode="auto">
            <a:xfrm>
              <a:off x="1464073" y="345755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 name="Oval 21"/>
            <p:cNvSpPr>
              <a:spLocks noChangeArrowheads="1"/>
            </p:cNvSpPr>
            <p:nvPr/>
          </p:nvSpPr>
          <p:spPr bwMode="auto">
            <a:xfrm>
              <a:off x="2702705" y="3008120"/>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4" name="Oval 20"/>
            <p:cNvSpPr>
              <a:spLocks noChangeArrowheads="1"/>
            </p:cNvSpPr>
            <p:nvPr/>
          </p:nvSpPr>
          <p:spPr bwMode="auto">
            <a:xfrm>
              <a:off x="3044149" y="3383993"/>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5" name="Oval 19"/>
            <p:cNvSpPr>
              <a:spLocks noChangeArrowheads="1"/>
            </p:cNvSpPr>
            <p:nvPr/>
          </p:nvSpPr>
          <p:spPr bwMode="auto">
            <a:xfrm>
              <a:off x="3383530"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6" name="Freeform 18"/>
            <p:cNvSpPr>
              <a:spLocks/>
            </p:cNvSpPr>
            <p:nvPr/>
          </p:nvSpPr>
          <p:spPr bwMode="auto">
            <a:xfrm>
              <a:off x="5929404"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Freeform 17"/>
            <p:cNvSpPr>
              <a:spLocks/>
            </p:cNvSpPr>
            <p:nvPr/>
          </p:nvSpPr>
          <p:spPr bwMode="auto">
            <a:xfrm>
              <a:off x="5572132" y="2832138"/>
              <a:ext cx="156119" cy="19678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8" name="Freeform 16"/>
            <p:cNvSpPr>
              <a:spLocks/>
            </p:cNvSpPr>
            <p:nvPr/>
          </p:nvSpPr>
          <p:spPr bwMode="auto">
            <a:xfrm>
              <a:off x="6880496" y="28464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Freeform 15"/>
            <p:cNvSpPr>
              <a:spLocks/>
            </p:cNvSpPr>
            <p:nvPr/>
          </p:nvSpPr>
          <p:spPr bwMode="auto">
            <a:xfrm>
              <a:off x="7220909"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Freeform 14"/>
            <p:cNvSpPr>
              <a:spLocks/>
            </p:cNvSpPr>
            <p:nvPr/>
          </p:nvSpPr>
          <p:spPr bwMode="auto">
            <a:xfrm>
              <a:off x="7546880"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Freeform 13"/>
            <p:cNvSpPr>
              <a:spLocks/>
            </p:cNvSpPr>
            <p:nvPr/>
          </p:nvSpPr>
          <p:spPr bwMode="auto">
            <a:xfrm>
              <a:off x="5983045"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2" name="Freeform 12"/>
            <p:cNvSpPr>
              <a:spLocks/>
            </p:cNvSpPr>
            <p:nvPr/>
          </p:nvSpPr>
          <p:spPr bwMode="auto">
            <a:xfrm>
              <a:off x="6470969"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6161503" y="220281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 name="Oval 10"/>
            <p:cNvSpPr>
              <a:spLocks noChangeArrowheads="1"/>
            </p:cNvSpPr>
            <p:nvPr/>
          </p:nvSpPr>
          <p:spPr bwMode="auto">
            <a:xfrm>
              <a:off x="5695241"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5" name="Oval 9"/>
            <p:cNvSpPr>
              <a:spLocks noChangeArrowheads="1"/>
            </p:cNvSpPr>
            <p:nvPr/>
          </p:nvSpPr>
          <p:spPr bwMode="auto">
            <a:xfrm>
              <a:off x="6591661" y="26188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6" name="Oval 8"/>
            <p:cNvSpPr>
              <a:spLocks noChangeArrowheads="1"/>
            </p:cNvSpPr>
            <p:nvPr/>
          </p:nvSpPr>
          <p:spPr bwMode="auto">
            <a:xfrm>
              <a:off x="5392132" y="30406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7" name="Oval 7"/>
            <p:cNvSpPr>
              <a:spLocks noChangeArrowheads="1"/>
            </p:cNvSpPr>
            <p:nvPr/>
          </p:nvSpPr>
          <p:spPr bwMode="auto">
            <a:xfrm>
              <a:off x="6035654"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8" name="Oval 6"/>
            <p:cNvSpPr>
              <a:spLocks noChangeArrowheads="1"/>
            </p:cNvSpPr>
            <p:nvPr/>
          </p:nvSpPr>
          <p:spPr bwMode="auto">
            <a:xfrm>
              <a:off x="6926916" y="303968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9" name="Oval 5"/>
            <p:cNvSpPr>
              <a:spLocks noChangeArrowheads="1"/>
            </p:cNvSpPr>
            <p:nvPr/>
          </p:nvSpPr>
          <p:spPr bwMode="auto">
            <a:xfrm>
              <a:off x="7269392" y="338399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0" name="Oval 4"/>
            <p:cNvSpPr>
              <a:spLocks noChangeArrowheads="1"/>
            </p:cNvSpPr>
            <p:nvPr/>
          </p:nvSpPr>
          <p:spPr bwMode="auto">
            <a:xfrm>
              <a:off x="7607741"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41" name="Line 3"/>
            <p:cNvSpPr>
              <a:spLocks noChangeShapeType="1"/>
            </p:cNvSpPr>
            <p:nvPr/>
          </p:nvSpPr>
          <p:spPr bwMode="auto">
            <a:xfrm>
              <a:off x="2124003" y="3217576"/>
              <a:ext cx="243447" cy="4782"/>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Consolas" pitchFamily="49" charset="0"/>
              </a:endParaRPr>
            </a:p>
          </p:txBody>
        </p:sp>
        <p:sp>
          <p:nvSpPr>
            <p:cNvPr id="42" name="Text Box 2"/>
            <p:cNvSpPr txBox="1">
              <a:spLocks noChangeArrowheads="1"/>
            </p:cNvSpPr>
            <p:nvPr/>
          </p:nvSpPr>
          <p:spPr bwMode="auto">
            <a:xfrm>
              <a:off x="2325156" y="3117151"/>
              <a:ext cx="252731"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grpSp>
      <p:sp>
        <p:nvSpPr>
          <p:cNvPr id="44" name="TextBox 43"/>
          <p:cNvSpPr txBox="1"/>
          <p:nvPr/>
        </p:nvSpPr>
        <p:spPr>
          <a:xfrm>
            <a:off x="107504" y="195725"/>
            <a:ext cx="8856984" cy="2572114"/>
          </a:xfrm>
          <a:prstGeom prst="rect">
            <a:avLst/>
          </a:prstGeom>
          <a:noFill/>
        </p:spPr>
        <p:txBody>
          <a:bodyPr wrap="square" rtlCol="0">
            <a:spAutoFit/>
          </a:bodyPr>
          <a:lstStyle/>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4</a:t>
            </a:r>
            <a:r>
              <a:rPr lang="zh-CN" altLang="zh-CN" sz="2200" dirty="0">
                <a:solidFill>
                  <a:srgbClr val="0000FF"/>
                </a:solidFill>
                <a:latin typeface="Consolas" pitchFamily="49" charset="0"/>
                <a:ea typeface="仿宋" pitchFamily="49" charset="-122"/>
                <a:cs typeface="Consolas" pitchFamily="49" charset="0"/>
              </a:rPr>
              <a:t>）若</a:t>
            </a:r>
            <a:r>
              <a:rPr lang="zh-CN" altLang="zh-CN" sz="2200" dirty="0">
                <a:solidFill>
                  <a:srgbClr val="FF0000"/>
                </a:solidFill>
                <a:latin typeface="Consolas" pitchFamily="49" charset="0"/>
                <a:ea typeface="仿宋" pitchFamily="49" charset="-122"/>
                <a:cs typeface="Consolas" pitchFamily="49" charset="0"/>
              </a:rPr>
              <a:t>结点</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FF0000"/>
                </a:solidFill>
                <a:latin typeface="Consolas" pitchFamily="49" charset="0"/>
                <a:ea typeface="仿宋" pitchFamily="49" charset="-122"/>
                <a:cs typeface="Consolas" pitchFamily="49" charset="0"/>
              </a:rPr>
              <a:t>既有左孩子又有右孩子</a:t>
            </a:r>
            <a:r>
              <a:rPr lang="zh-CN" altLang="zh-CN" sz="2200" dirty="0">
                <a:solidFill>
                  <a:srgbClr val="0000FF"/>
                </a:solidFill>
                <a:latin typeface="Consolas" pitchFamily="49" charset="0"/>
                <a:ea typeface="仿宋" pitchFamily="49" charset="-122"/>
                <a:cs typeface="Consolas" pitchFamily="49" charset="0"/>
              </a:rPr>
              <a:t>（结点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的度为</a:t>
            </a:r>
            <a:r>
              <a:rPr lang="en-US" altLang="zh-CN" sz="2200" dirty="0">
                <a:solidFill>
                  <a:srgbClr val="0000FF"/>
                </a:solidFill>
                <a:latin typeface="Consolas" pitchFamily="49" charset="0"/>
                <a:ea typeface="仿宋" pitchFamily="49" charset="-122"/>
                <a:cs typeface="Consolas" pitchFamily="49" charset="0"/>
              </a:rPr>
              <a:t>2</a:t>
            </a:r>
            <a:r>
              <a:rPr lang="zh-CN" altLang="zh-CN" sz="2200" dirty="0">
                <a:solidFill>
                  <a:srgbClr val="0000FF"/>
                </a:solidFill>
                <a:latin typeface="Consolas" pitchFamily="49" charset="0"/>
                <a:ea typeface="仿宋" pitchFamily="49" charset="-122"/>
                <a:cs typeface="Consolas" pitchFamily="49" charset="0"/>
              </a:rPr>
              <a:t>），根据二叉排序树的特点，可以从其</a:t>
            </a:r>
            <a:r>
              <a:rPr lang="zh-CN" altLang="zh-CN" sz="2200" dirty="0">
                <a:solidFill>
                  <a:srgbClr val="FF0000"/>
                </a:solidFill>
                <a:latin typeface="Consolas" pitchFamily="49" charset="0"/>
                <a:ea typeface="仿宋" pitchFamily="49" charset="-122"/>
                <a:cs typeface="Consolas" pitchFamily="49" charset="0"/>
              </a:rPr>
              <a:t>左子树</a:t>
            </a:r>
            <a:r>
              <a:rPr lang="zh-CN" altLang="zh-CN" sz="2200" dirty="0">
                <a:solidFill>
                  <a:srgbClr val="0000FF"/>
                </a:solidFill>
                <a:latin typeface="Consolas" pitchFamily="49" charset="0"/>
                <a:ea typeface="仿宋" pitchFamily="49" charset="-122"/>
                <a:cs typeface="Consolas" pitchFamily="49" charset="0"/>
              </a:rPr>
              <a:t>中选择关键字</a:t>
            </a:r>
            <a:r>
              <a:rPr lang="zh-CN" altLang="zh-CN" sz="2200" dirty="0">
                <a:solidFill>
                  <a:srgbClr val="FF0000"/>
                </a:solidFill>
                <a:latin typeface="Consolas" pitchFamily="49" charset="0"/>
                <a:ea typeface="仿宋" pitchFamily="49" charset="-122"/>
                <a:cs typeface="Consolas" pitchFamily="49" charset="0"/>
              </a:rPr>
              <a:t>最大</a:t>
            </a:r>
            <a:r>
              <a:rPr lang="zh-CN" altLang="zh-CN" sz="2200" dirty="0">
                <a:solidFill>
                  <a:srgbClr val="0000FF"/>
                </a:solidFill>
                <a:latin typeface="Consolas" pitchFamily="49" charset="0"/>
                <a:ea typeface="仿宋" pitchFamily="49" charset="-122"/>
                <a:cs typeface="Consolas" pitchFamily="49" charset="0"/>
              </a:rPr>
              <a:t>的结点（中序前驱）或从其</a:t>
            </a:r>
            <a:r>
              <a:rPr lang="zh-CN" altLang="zh-CN" sz="2200" dirty="0">
                <a:solidFill>
                  <a:srgbClr val="FF0000"/>
                </a:solidFill>
                <a:latin typeface="Consolas" pitchFamily="49" charset="0"/>
                <a:ea typeface="仿宋" pitchFamily="49" charset="-122"/>
                <a:cs typeface="Consolas" pitchFamily="49" charset="0"/>
              </a:rPr>
              <a:t>右子树</a:t>
            </a:r>
            <a:r>
              <a:rPr lang="zh-CN" altLang="zh-CN" sz="2200" dirty="0">
                <a:solidFill>
                  <a:srgbClr val="0000FF"/>
                </a:solidFill>
                <a:latin typeface="Consolas" pitchFamily="49" charset="0"/>
                <a:ea typeface="仿宋" pitchFamily="49" charset="-122"/>
                <a:cs typeface="Consolas" pitchFamily="49" charset="0"/>
              </a:rPr>
              <a:t>中选择关键字</a:t>
            </a:r>
            <a:r>
              <a:rPr lang="zh-CN" altLang="zh-CN" sz="2200" dirty="0">
                <a:solidFill>
                  <a:srgbClr val="FF0000"/>
                </a:solidFill>
                <a:latin typeface="Consolas" pitchFamily="49" charset="0"/>
                <a:ea typeface="仿宋" pitchFamily="49" charset="-122"/>
                <a:cs typeface="Consolas" pitchFamily="49" charset="0"/>
              </a:rPr>
              <a:t>最小</a:t>
            </a:r>
            <a:r>
              <a:rPr lang="zh-CN" altLang="zh-CN" sz="2200" dirty="0">
                <a:solidFill>
                  <a:srgbClr val="0000FF"/>
                </a:solidFill>
                <a:latin typeface="Consolas" pitchFamily="49" charset="0"/>
                <a:ea typeface="仿宋" pitchFamily="49" charset="-122"/>
                <a:cs typeface="Consolas" pitchFamily="49" charset="0"/>
              </a:rPr>
              <a:t>的结点（中序后继）</a:t>
            </a:r>
            <a:r>
              <a:rPr lang="en-US" altLang="zh-CN" sz="2200" i="1" dirty="0">
                <a:solidFill>
                  <a:srgbClr val="0000FF"/>
                </a:solidFill>
                <a:latin typeface="Consolas" pitchFamily="49" charset="0"/>
                <a:ea typeface="仿宋" pitchFamily="49" charset="-122"/>
                <a:cs typeface="Consolas" pitchFamily="49" charset="0"/>
              </a:rPr>
              <a:t>q</a:t>
            </a:r>
            <a:r>
              <a:rPr lang="zh-CN" altLang="zh-CN" sz="2200" dirty="0">
                <a:solidFill>
                  <a:srgbClr val="0000FF"/>
                </a:solidFill>
                <a:latin typeface="Consolas" pitchFamily="49" charset="0"/>
                <a:ea typeface="仿宋" pitchFamily="49" charset="-122"/>
                <a:cs typeface="Consolas" pitchFamily="49" charset="0"/>
              </a:rPr>
              <a:t>替代结点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，再将结点</a:t>
            </a:r>
            <a:r>
              <a:rPr lang="en-US" altLang="zh-CN" sz="2200" i="1" dirty="0">
                <a:solidFill>
                  <a:srgbClr val="0000FF"/>
                </a:solidFill>
                <a:latin typeface="Consolas" pitchFamily="49" charset="0"/>
                <a:ea typeface="仿宋" pitchFamily="49" charset="-122"/>
                <a:cs typeface="Consolas" pitchFamily="49" charset="0"/>
              </a:rPr>
              <a:t>q</a:t>
            </a:r>
            <a:r>
              <a:rPr lang="zh-CN" altLang="zh-CN" sz="2200" dirty="0">
                <a:solidFill>
                  <a:srgbClr val="0000FF"/>
                </a:solidFill>
                <a:latin typeface="Consolas" pitchFamily="49" charset="0"/>
                <a:ea typeface="仿宋" pitchFamily="49" charset="-122"/>
                <a:cs typeface="Consolas" pitchFamily="49" charset="0"/>
              </a:rPr>
              <a:t>从相应子树中删除。操作步骤是</a:t>
            </a:r>
            <a:r>
              <a:rPr lang="zh-CN" altLang="zh-CN" sz="2200" dirty="0">
                <a:solidFill>
                  <a:srgbClr val="FF0000"/>
                </a:solidFill>
                <a:latin typeface="Consolas" pitchFamily="49" charset="0"/>
                <a:ea typeface="仿宋" pitchFamily="49" charset="-122"/>
                <a:cs typeface="Consolas" pitchFamily="49" charset="0"/>
              </a:rPr>
              <a:t>先用结点</a:t>
            </a:r>
            <a:r>
              <a:rPr lang="en-US" altLang="zh-CN" sz="2200" i="1" dirty="0">
                <a:solidFill>
                  <a:srgbClr val="FF0000"/>
                </a:solidFill>
                <a:latin typeface="Consolas" pitchFamily="49" charset="0"/>
                <a:ea typeface="仿宋" pitchFamily="49" charset="-122"/>
                <a:cs typeface="Consolas" pitchFamily="49" charset="0"/>
              </a:rPr>
              <a:t>q</a:t>
            </a:r>
            <a:r>
              <a:rPr lang="zh-CN" altLang="zh-CN" sz="2200" dirty="0">
                <a:solidFill>
                  <a:srgbClr val="FF0000"/>
                </a:solidFill>
                <a:latin typeface="Consolas" pitchFamily="49" charset="0"/>
                <a:ea typeface="仿宋" pitchFamily="49" charset="-122"/>
                <a:cs typeface="Consolas" pitchFamily="49" charset="0"/>
              </a:rPr>
              <a:t>的值替代结点</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FF0000"/>
                </a:solidFill>
                <a:latin typeface="Consolas" pitchFamily="49" charset="0"/>
                <a:ea typeface="仿宋" pitchFamily="49" charset="-122"/>
                <a:cs typeface="Consolas" pitchFamily="49" charset="0"/>
              </a:rPr>
              <a:t>的值（值替代），再删除结点</a:t>
            </a:r>
            <a:r>
              <a:rPr lang="en-US" altLang="zh-CN" sz="2200" i="1" dirty="0">
                <a:solidFill>
                  <a:srgbClr val="FF0000"/>
                </a:solidFill>
                <a:latin typeface="Consolas" pitchFamily="49" charset="0"/>
                <a:ea typeface="仿宋" pitchFamily="49" charset="-122"/>
                <a:cs typeface="Consolas" pitchFamily="49" charset="0"/>
              </a:rPr>
              <a:t>q</a:t>
            </a:r>
            <a:r>
              <a:rPr lang="zh-CN" altLang="zh-CN" sz="22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620688"/>
            <a:ext cx="8640960" cy="35134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从二叉排序树中删除结点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是通过</a:t>
            </a:r>
            <a:r>
              <a:rPr lang="zh-CN" altLang="zh-CN" sz="2200" dirty="0">
                <a:solidFill>
                  <a:srgbClr val="FF00FF"/>
                </a:solidFill>
                <a:latin typeface="Consolas" pitchFamily="49" charset="0"/>
                <a:ea typeface="仿宋" pitchFamily="49" charset="-122"/>
                <a:cs typeface="Consolas" pitchFamily="49" charset="0"/>
              </a:rPr>
              <a:t>修改其双亲的相关指针实现</a:t>
            </a:r>
            <a:r>
              <a:rPr lang="zh-CN" altLang="zh-CN" sz="2200" dirty="0">
                <a:solidFill>
                  <a:srgbClr val="0000FF"/>
                </a:solidFill>
                <a:latin typeface="Consolas" pitchFamily="49" charset="0"/>
                <a:ea typeface="仿宋" pitchFamily="49" charset="-122"/>
                <a:cs typeface="Consolas" pitchFamily="49" charset="0"/>
              </a:rPr>
              <a:t>的</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zh-CN" sz="2200" dirty="0">
                <a:solidFill>
                  <a:srgbClr val="0000FF"/>
                </a:solidFill>
                <a:latin typeface="Consolas" pitchFamily="49" charset="0"/>
                <a:ea typeface="仿宋" pitchFamily="49" charset="-122"/>
                <a:cs typeface="Consolas" pitchFamily="49" charset="0"/>
              </a:rPr>
              <a:t>为此需要标识结点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的双亲结点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，并且用</a:t>
            </a:r>
            <a:r>
              <a:rPr lang="en-US" altLang="zh-CN" sz="2200" dirty="0">
                <a:solidFill>
                  <a:srgbClr val="0000FF"/>
                </a:solidFill>
                <a:latin typeface="Consolas" pitchFamily="49" charset="0"/>
                <a:ea typeface="仿宋" pitchFamily="49" charset="-122"/>
                <a:cs typeface="Consolas" pitchFamily="49" charset="0"/>
              </a:rPr>
              <a:t>flag</a:t>
            </a:r>
            <a:r>
              <a:rPr lang="zh-CN" altLang="zh-CN" sz="2200" dirty="0">
                <a:solidFill>
                  <a:srgbClr val="0000FF"/>
                </a:solidFill>
                <a:latin typeface="Consolas" pitchFamily="49" charset="0"/>
                <a:ea typeface="仿宋" pitchFamily="49" charset="-122"/>
                <a:cs typeface="Consolas" pitchFamily="49" charset="0"/>
              </a:rPr>
              <a:t>标识结点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的何种孩子，</a:t>
            </a:r>
            <a:r>
              <a:rPr lang="en-US" altLang="zh-CN" sz="2200" dirty="0">
                <a:solidFill>
                  <a:srgbClr val="0000FF"/>
                </a:solidFill>
                <a:latin typeface="Consolas" pitchFamily="49" charset="0"/>
                <a:ea typeface="仿宋" pitchFamily="49" charset="-122"/>
                <a:cs typeface="Consolas" pitchFamily="49" charset="0"/>
              </a:rPr>
              <a:t>flag=-1</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是根结点没有双亲，</a:t>
            </a:r>
            <a:r>
              <a:rPr lang="en-US" altLang="zh-CN" sz="2200" dirty="0">
                <a:solidFill>
                  <a:srgbClr val="0000FF"/>
                </a:solidFill>
                <a:latin typeface="Consolas" pitchFamily="49" charset="0"/>
                <a:ea typeface="仿宋" pitchFamily="49" charset="-122"/>
                <a:cs typeface="Consolas" pitchFamily="49" charset="0"/>
              </a:rPr>
              <a:t>flag=0</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的左孩子，</a:t>
            </a:r>
            <a:r>
              <a:rPr lang="en-US" altLang="zh-CN" sz="2200" dirty="0">
                <a:solidFill>
                  <a:srgbClr val="0000FF"/>
                </a:solidFill>
                <a:latin typeface="Consolas" pitchFamily="49" charset="0"/>
                <a:ea typeface="仿宋" pitchFamily="49" charset="-122"/>
                <a:cs typeface="Consolas" pitchFamily="49" charset="0"/>
              </a:rPr>
              <a:t>flag=1</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的右孩子。</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1200"/>
              </a:spcBef>
              <a:buBlip>
                <a:blip r:embed="rId2"/>
              </a:buBlip>
            </a:pPr>
            <a:r>
              <a:rPr lang="zh-CN" altLang="en-US" sz="2200" dirty="0">
                <a:solidFill>
                  <a:srgbClr val="0000FF"/>
                </a:solidFill>
                <a:latin typeface="Consolas" pitchFamily="49" charset="0"/>
                <a:ea typeface="仿宋" pitchFamily="49" charset="-122"/>
                <a:cs typeface="Consolas" pitchFamily="49" charset="0"/>
              </a:rPr>
              <a:t>所以，</a:t>
            </a:r>
            <a:r>
              <a:rPr lang="zh-CN" altLang="zh-CN" sz="2200" dirty="0">
                <a:solidFill>
                  <a:srgbClr val="FF00FF"/>
                </a:solidFill>
                <a:latin typeface="Consolas" pitchFamily="49" charset="0"/>
                <a:ea typeface="仿宋" pitchFamily="49" charset="-122"/>
                <a:cs typeface="Consolas" pitchFamily="49" charset="0"/>
              </a:rPr>
              <a:t>删除中的查找不能简单地采用前面的查找算法，而需要在查找中确定结点</a:t>
            </a:r>
            <a:r>
              <a:rPr lang="en-US" altLang="zh-CN" sz="2200" i="1" dirty="0">
                <a:solidFill>
                  <a:srgbClr val="FF00FF"/>
                </a:solidFill>
                <a:latin typeface="Consolas" pitchFamily="49" charset="0"/>
                <a:ea typeface="仿宋" pitchFamily="49" charset="-122"/>
                <a:cs typeface="Consolas" pitchFamily="49" charset="0"/>
              </a:rPr>
              <a:t>p</a:t>
            </a:r>
            <a:r>
              <a:rPr lang="zh-CN" altLang="zh-CN" sz="2200" dirty="0">
                <a:solidFill>
                  <a:srgbClr val="FF00FF"/>
                </a:solidFill>
                <a:latin typeface="Consolas" pitchFamily="49" charset="0"/>
                <a:ea typeface="仿宋" pitchFamily="49" charset="-122"/>
                <a:cs typeface="Consolas" pitchFamily="49" charset="0"/>
              </a:rPr>
              <a:t>对应的双亲结点</a:t>
            </a:r>
            <a:r>
              <a:rPr lang="en-US" altLang="zh-CN" sz="2200" i="1" dirty="0">
                <a:solidFill>
                  <a:srgbClr val="FF00FF"/>
                </a:solidFill>
                <a:latin typeface="Consolas" pitchFamily="49" charset="0"/>
                <a:ea typeface="仿宋" pitchFamily="49" charset="-122"/>
                <a:cs typeface="Consolas" pitchFamily="49" charset="0"/>
              </a:rPr>
              <a:t>f</a:t>
            </a:r>
            <a:r>
              <a:rPr lang="zh-CN" altLang="zh-CN" sz="2200" dirty="0">
                <a:solidFill>
                  <a:srgbClr val="FF00FF"/>
                </a:solidFill>
                <a:latin typeface="Consolas" pitchFamily="49" charset="0"/>
                <a:ea typeface="仿宋" pitchFamily="49" charset="-122"/>
                <a:cs typeface="Consolas" pitchFamily="49" charset="0"/>
              </a:rPr>
              <a:t>和左右孩子标记</a:t>
            </a:r>
            <a:r>
              <a:rPr lang="en-US" altLang="zh-CN" sz="2200" dirty="0">
                <a:solidFill>
                  <a:srgbClr val="FF00FF"/>
                </a:solidFill>
                <a:latin typeface="Consolas" pitchFamily="49" charset="0"/>
                <a:ea typeface="仿宋" pitchFamily="49" charset="-122"/>
                <a:cs typeface="Consolas" pitchFamily="49" charset="0"/>
              </a:rPr>
              <a:t>flag</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2656"/>
            <a:ext cx="8424936" cy="62684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DeleteBST</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删除关键字为</a:t>
            </a:r>
            <a:r>
              <a:rPr lang="en-US" altLang="zh-CN" sz="1800" dirty="0">
                <a:solidFill>
                  <a:srgbClr val="339933"/>
                </a:solidFill>
                <a:latin typeface="Consolas" pitchFamily="49" charset="0"/>
                <a:ea typeface="仿宋" pitchFamily="49" charset="-122"/>
                <a:cs typeface="Consolas" pitchFamily="49" charset="0"/>
              </a:rPr>
              <a:t>k</a:t>
            </a:r>
            <a:r>
              <a:rPr lang="zh-CN" altLang="zh-CN" sz="1800" dirty="0">
                <a:solidFill>
                  <a:srgbClr val="339933"/>
                </a:solidFill>
                <a:latin typeface="Consolas" pitchFamily="49" charset="0"/>
                <a:ea typeface="仿宋" pitchFamily="49" charset="-122"/>
                <a:cs typeface="Consolas" pitchFamily="49" charset="0"/>
              </a:rPr>
              <a:t>的结点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f=null;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DeleteBST1(r,k,-1);		</a:t>
            </a:r>
            <a:r>
              <a:rPr lang="en-US" altLang="zh-CN" sz="1800" dirty="0">
                <a:solidFill>
                  <a:srgbClr val="339933"/>
                </a:solidFill>
                <a:latin typeface="Consolas" pitchFamily="49" charset="0"/>
                <a:ea typeface="仿宋" pitchFamily="49" charset="-122"/>
                <a:cs typeface="Consolas" pitchFamily="49" charset="0"/>
              </a:rPr>
              <a:t>//r</a:t>
            </a:r>
            <a:r>
              <a:rPr lang="zh-CN" altLang="zh-CN" sz="1800" dirty="0">
                <a:solidFill>
                  <a:srgbClr val="339933"/>
                </a:solidFill>
                <a:latin typeface="Consolas" pitchFamily="49" charset="0"/>
                <a:ea typeface="仿宋" pitchFamily="49" charset="-122"/>
                <a:cs typeface="Consolas" pitchFamily="49" charset="0"/>
              </a:rPr>
              <a:t>为二叉排序树的根结点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private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DeleteBST1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k,int</a:t>
            </a:r>
            <a:r>
              <a:rPr lang="en-US" altLang="zh-CN" sz="1800" dirty="0">
                <a:solidFill>
                  <a:srgbClr val="0000FF"/>
                </a:solidFill>
                <a:latin typeface="Consolas" pitchFamily="49" charset="0"/>
                <a:ea typeface="仿宋" pitchFamily="49" charset="-122"/>
                <a:cs typeface="Consolas" pitchFamily="49" charset="0"/>
              </a:rPr>
              <a:t> flag)</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false;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空树返回</a:t>
            </a:r>
            <a:r>
              <a:rPr lang="en-US" altLang="zh-CN" sz="1800" dirty="0">
                <a:solidFill>
                  <a:srgbClr val="339933"/>
                </a:solidFill>
                <a:latin typeface="Consolas" pitchFamily="49" charset="0"/>
                <a:ea typeface="仿宋" pitchFamily="49" charset="-122"/>
                <a:cs typeface="Consolas" pitchFamily="49" charset="0"/>
              </a:rPr>
              <a:t>false</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==k)</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6600"/>
                </a:solidFill>
                <a:latin typeface="Consolas" pitchFamily="49" charset="0"/>
                <a:ea typeface="仿宋" pitchFamily="49" charset="-122"/>
                <a:cs typeface="Consolas" pitchFamily="49" charset="0"/>
              </a:rPr>
              <a:t>DeleteNode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p,f,flag</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找到后删除</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(k&lt;</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f=p;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DeleteBST1</a:t>
            </a:r>
            <a:r>
              <a:rPr lang="en-US" altLang="zh-CN" sz="1800" dirty="0">
                <a:solidFill>
                  <a:srgbClr val="0000FF"/>
                </a:solidFill>
                <a:latin typeface="Consolas" pitchFamily="49" charset="0"/>
                <a:ea typeface="仿宋" pitchFamily="49" charset="-122"/>
                <a:cs typeface="Consolas" pitchFamily="49" charset="0"/>
              </a:rPr>
              <a:t>(p.lchild,k,0);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在左子树中递归查找</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f=p;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DeleteBST1</a:t>
            </a:r>
            <a:r>
              <a:rPr lang="en-US" altLang="zh-CN" sz="1800" dirty="0">
                <a:solidFill>
                  <a:srgbClr val="0000FF"/>
                </a:solidFill>
                <a:latin typeface="Consolas" pitchFamily="49" charset="0"/>
                <a:ea typeface="仿宋" pitchFamily="49" charset="-122"/>
                <a:cs typeface="Consolas" pitchFamily="49" charset="0"/>
              </a:rPr>
              <a:t>(p.rchild,k,1);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在右子树中递归查找</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4395" y="2324385"/>
            <a:ext cx="4028841" cy="707886"/>
          </a:xfrm>
          <a:prstGeom prst="rect">
            <a:avLst/>
          </a:prstGeom>
          <a:noFill/>
        </p:spPr>
        <p:txBody>
          <a:bodyPr wrap="square" rtlCol="0">
            <a:spAutoFit/>
          </a:bodyPr>
          <a:lstStyle/>
          <a:p>
            <a:pPr algn="l">
              <a:lnSpc>
                <a:spcPct val="100000"/>
              </a:lnSpc>
              <a:spcBef>
                <a:spcPts val="0"/>
              </a:spcBef>
            </a:pPr>
            <a:r>
              <a:rPr lang="zh-CN" altLang="zh-CN" sz="2000" dirty="0">
                <a:solidFill>
                  <a:srgbClr val="FF0000"/>
                </a:solidFill>
                <a:latin typeface="Consolas" pitchFamily="49" charset="0"/>
                <a:ea typeface="楷体" pitchFamily="49" charset="-122"/>
                <a:cs typeface="Consolas" pitchFamily="49" charset="0"/>
              </a:rPr>
              <a:t>删除仅有</a:t>
            </a:r>
            <a:r>
              <a:rPr lang="zh-CN" altLang="en-US" sz="2000" dirty="0">
                <a:solidFill>
                  <a:srgbClr val="FF0000"/>
                </a:solidFill>
                <a:latin typeface="Consolas" pitchFamily="49" charset="0"/>
                <a:ea typeface="楷体" pitchFamily="49" charset="-122"/>
                <a:cs typeface="Consolas" pitchFamily="49" charset="0"/>
              </a:rPr>
              <a:t>左</a:t>
            </a:r>
            <a:r>
              <a:rPr lang="zh-CN" altLang="zh-CN" sz="2000" dirty="0">
                <a:solidFill>
                  <a:srgbClr val="FF0000"/>
                </a:solidFill>
                <a:latin typeface="Consolas" pitchFamily="49" charset="0"/>
                <a:ea typeface="楷体" pitchFamily="49" charset="-122"/>
                <a:cs typeface="Consolas" pitchFamily="49" charset="0"/>
              </a:rPr>
              <a:t>孩子的结点</a:t>
            </a:r>
            <a:r>
              <a:rPr lang="en-US" altLang="zh-CN" sz="2000" i="1" dirty="0">
                <a:solidFill>
                  <a:srgbClr val="FF0000"/>
                </a:solidFill>
                <a:latin typeface="Consolas" pitchFamily="49" charset="0"/>
                <a:ea typeface="楷体" pitchFamily="49" charset="-122"/>
                <a:cs typeface="Consolas" pitchFamily="49" charset="0"/>
              </a:rPr>
              <a:t>p</a:t>
            </a:r>
            <a:r>
              <a:rPr lang="zh-CN" altLang="zh-CN" sz="2000" dirty="0">
                <a:solidFill>
                  <a:srgbClr val="FF0000"/>
                </a:solidFill>
                <a:latin typeface="Consolas" pitchFamily="49" charset="0"/>
                <a:ea typeface="楷体" pitchFamily="49" charset="-122"/>
                <a:cs typeface="Consolas" pitchFamily="49" charset="0"/>
              </a:rPr>
              <a:t>的过程</a:t>
            </a:r>
            <a:r>
              <a:rPr lang="zh-CN" altLang="en-US" sz="2000" dirty="0">
                <a:solidFill>
                  <a:srgbClr val="FF0000"/>
                </a:solidFill>
                <a:latin typeface="Consolas" pitchFamily="49" charset="0"/>
                <a:ea typeface="楷体" pitchFamily="49" charset="-122"/>
                <a:cs typeface="Consolas" pitchFamily="49" charset="0"/>
              </a:rPr>
              <a:t>：（删除仅有右孩子的结点过程类似）</a:t>
            </a:r>
          </a:p>
        </p:txBody>
      </p:sp>
      <p:sp>
        <p:nvSpPr>
          <p:cNvPr id="2153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Oval 33"/>
          <p:cNvSpPr>
            <a:spLocks noChangeArrowheads="1"/>
          </p:cNvSpPr>
          <p:nvPr/>
        </p:nvSpPr>
        <p:spPr bwMode="auto">
          <a:xfrm>
            <a:off x="5018781" y="3793803"/>
            <a:ext cx="557711" cy="3640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36" name="Text Box 32"/>
          <p:cNvSpPr txBox="1">
            <a:spLocks noChangeArrowheads="1"/>
          </p:cNvSpPr>
          <p:nvPr/>
        </p:nvSpPr>
        <p:spPr bwMode="auto">
          <a:xfrm>
            <a:off x="4785430" y="3318935"/>
            <a:ext cx="437945" cy="283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f</a:t>
            </a:r>
          </a:p>
        </p:txBody>
      </p:sp>
      <p:sp>
        <p:nvSpPr>
          <p:cNvPr id="21535" name="AutoShape 31"/>
          <p:cNvSpPr>
            <a:spLocks noChangeShapeType="1"/>
          </p:cNvSpPr>
          <p:nvPr/>
        </p:nvSpPr>
        <p:spPr bwMode="auto">
          <a:xfrm>
            <a:off x="5075952" y="3524283"/>
            <a:ext cx="191267" cy="269520"/>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34" name="Oval 30"/>
          <p:cNvSpPr>
            <a:spLocks noChangeArrowheads="1"/>
          </p:cNvSpPr>
          <p:nvPr/>
        </p:nvSpPr>
        <p:spPr bwMode="auto">
          <a:xfrm>
            <a:off x="4595250" y="4493855"/>
            <a:ext cx="557711" cy="364027"/>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33" name="Text Box 29"/>
          <p:cNvSpPr txBox="1">
            <a:spLocks noChangeArrowheads="1"/>
          </p:cNvSpPr>
          <p:nvPr/>
        </p:nvSpPr>
        <p:spPr bwMode="auto">
          <a:xfrm>
            <a:off x="5332242" y="4369595"/>
            <a:ext cx="437945" cy="283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p</a:t>
            </a:r>
          </a:p>
        </p:txBody>
      </p:sp>
      <p:sp>
        <p:nvSpPr>
          <p:cNvPr id="21532" name="AutoShape 28"/>
          <p:cNvSpPr>
            <a:spLocks noChangeShapeType="1"/>
          </p:cNvSpPr>
          <p:nvPr/>
        </p:nvSpPr>
        <p:spPr bwMode="auto">
          <a:xfrm flipH="1">
            <a:off x="4974855" y="4161330"/>
            <a:ext cx="229443" cy="332525"/>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31" name="Oval 27"/>
          <p:cNvSpPr>
            <a:spLocks noChangeArrowheads="1"/>
          </p:cNvSpPr>
          <p:nvPr/>
        </p:nvSpPr>
        <p:spPr bwMode="auto">
          <a:xfrm>
            <a:off x="4231223" y="5198573"/>
            <a:ext cx="557711" cy="3640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30" name="AutoShape 26"/>
          <p:cNvSpPr>
            <a:spLocks noChangeShapeType="1"/>
          </p:cNvSpPr>
          <p:nvPr/>
        </p:nvSpPr>
        <p:spPr bwMode="auto">
          <a:xfrm flipH="1">
            <a:off x="4413237" y="4804211"/>
            <a:ext cx="361082" cy="394362"/>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29" name="Text Box 25"/>
          <p:cNvSpPr txBox="1">
            <a:spLocks noChangeArrowheads="1"/>
          </p:cNvSpPr>
          <p:nvPr/>
        </p:nvSpPr>
        <p:spPr bwMode="auto">
          <a:xfrm>
            <a:off x="3935646" y="5805264"/>
            <a:ext cx="2129673" cy="2730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b</a:t>
            </a:r>
            <a:r>
              <a:rPr kumimoji="0" lang="zh-CN" altLang="en-US" sz="1800" b="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flag=0</a:t>
            </a:r>
          </a:p>
        </p:txBody>
      </p:sp>
      <p:sp>
        <p:nvSpPr>
          <p:cNvPr id="21528" name="AutoShape 24"/>
          <p:cNvSpPr>
            <a:spLocks noChangeShapeType="1"/>
          </p:cNvSpPr>
          <p:nvPr/>
        </p:nvSpPr>
        <p:spPr bwMode="auto">
          <a:xfrm flipH="1">
            <a:off x="5130115" y="4532607"/>
            <a:ext cx="370020" cy="182013"/>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27" name="Freeform 23"/>
          <p:cNvSpPr>
            <a:spLocks/>
          </p:cNvSpPr>
          <p:nvPr/>
        </p:nvSpPr>
        <p:spPr bwMode="auto">
          <a:xfrm>
            <a:off x="4155564" y="3989183"/>
            <a:ext cx="1127934" cy="1237924"/>
          </a:xfrm>
          <a:custGeom>
            <a:avLst/>
            <a:gdLst/>
            <a:ahLst/>
            <a:cxnLst>
              <a:cxn ang="0">
                <a:pos x="631" y="75"/>
              </a:cxn>
              <a:cxn ang="0">
                <a:pos x="431" y="65"/>
              </a:cxn>
              <a:cxn ang="0">
                <a:pos x="71" y="468"/>
              </a:cxn>
              <a:cxn ang="0">
                <a:pos x="6" y="842"/>
              </a:cxn>
              <a:cxn ang="0">
                <a:pos x="43" y="1061"/>
              </a:cxn>
            </a:cxnLst>
            <a:rect l="0" t="0" r="r" b="b"/>
            <a:pathLst>
              <a:path w="631" h="1061">
                <a:moveTo>
                  <a:pt x="631" y="75"/>
                </a:moveTo>
                <a:cubicBezTo>
                  <a:pt x="567" y="38"/>
                  <a:pt x="524" y="0"/>
                  <a:pt x="431" y="65"/>
                </a:cubicBezTo>
                <a:cubicBezTo>
                  <a:pt x="338" y="130"/>
                  <a:pt x="142" y="339"/>
                  <a:pt x="71" y="468"/>
                </a:cubicBezTo>
                <a:cubicBezTo>
                  <a:pt x="0" y="597"/>
                  <a:pt x="11" y="743"/>
                  <a:pt x="6" y="842"/>
                </a:cubicBezTo>
                <a:cubicBezTo>
                  <a:pt x="1" y="941"/>
                  <a:pt x="11" y="1002"/>
                  <a:pt x="43" y="1061"/>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26" name="Text Box 22"/>
          <p:cNvSpPr txBox="1">
            <a:spLocks noChangeArrowheads="1"/>
          </p:cNvSpPr>
          <p:nvPr/>
        </p:nvSpPr>
        <p:spPr bwMode="auto">
          <a:xfrm>
            <a:off x="2717958" y="3943308"/>
            <a:ext cx="2113381" cy="4302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err="1">
                <a:ln>
                  <a:noFill/>
                </a:ln>
                <a:solidFill>
                  <a:srgbClr val="0000FF"/>
                </a:solidFill>
                <a:effectLst/>
                <a:latin typeface="Consolas" pitchFamily="49" charset="0"/>
                <a:ea typeface="宋体" pitchFamily="2" charset="-122"/>
                <a:cs typeface="Consolas" pitchFamily="49" charset="0"/>
              </a:rPr>
              <a:t>f</a:t>
            </a:r>
            <a:r>
              <a:rPr kumimoji="0" lang="en-US" altLang="zh-CN" sz="1800" b="0" i="0" u="none" strike="noStrike" cap="none" normalizeH="0" baseline="0" dirty="0" err="1">
                <a:ln>
                  <a:noFill/>
                </a:ln>
                <a:solidFill>
                  <a:srgbClr val="0000FF"/>
                </a:solidFill>
                <a:effectLst/>
                <a:latin typeface="Consolas" pitchFamily="49" charset="0"/>
                <a:ea typeface="宋体" pitchFamily="2" charset="-122"/>
                <a:cs typeface="Consolas" pitchFamily="49" charset="0"/>
              </a:rPr>
              <a:t>.lchild</a:t>
            </a: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宋体" pitchFamily="2" charset="-122"/>
                <a:cs typeface="Consolas" pitchFamily="49" charset="0"/>
              </a:rPr>
              <a:t>p.lchild</a:t>
            </a:r>
            <a:endPar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endParaRPr>
          </a:p>
        </p:txBody>
      </p:sp>
      <p:sp>
        <p:nvSpPr>
          <p:cNvPr id="21525" name="Oval 21"/>
          <p:cNvSpPr>
            <a:spLocks noChangeArrowheads="1"/>
          </p:cNvSpPr>
          <p:nvPr/>
        </p:nvSpPr>
        <p:spPr bwMode="auto">
          <a:xfrm>
            <a:off x="1910369" y="4104159"/>
            <a:ext cx="557711" cy="364027"/>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24" name="Text Box 20"/>
          <p:cNvSpPr txBox="1">
            <a:spLocks noChangeArrowheads="1"/>
          </p:cNvSpPr>
          <p:nvPr/>
        </p:nvSpPr>
        <p:spPr bwMode="auto">
          <a:xfrm>
            <a:off x="1728354" y="3602456"/>
            <a:ext cx="437945" cy="283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p</a:t>
            </a:r>
          </a:p>
        </p:txBody>
      </p:sp>
      <p:sp>
        <p:nvSpPr>
          <p:cNvPr id="21523" name="Oval 19"/>
          <p:cNvSpPr>
            <a:spLocks noChangeArrowheads="1"/>
          </p:cNvSpPr>
          <p:nvPr/>
        </p:nvSpPr>
        <p:spPr bwMode="auto">
          <a:xfrm>
            <a:off x="1546342" y="4808878"/>
            <a:ext cx="557711" cy="3640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22" name="AutoShape 18"/>
          <p:cNvSpPr>
            <a:spLocks noChangeShapeType="1"/>
          </p:cNvSpPr>
          <p:nvPr/>
        </p:nvSpPr>
        <p:spPr bwMode="auto">
          <a:xfrm flipH="1">
            <a:off x="1728355" y="4414515"/>
            <a:ext cx="361082" cy="394362"/>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21" name="Text Box 17"/>
          <p:cNvSpPr txBox="1">
            <a:spLocks noChangeArrowheads="1"/>
          </p:cNvSpPr>
          <p:nvPr/>
        </p:nvSpPr>
        <p:spPr bwMode="auto">
          <a:xfrm>
            <a:off x="1182314" y="5756648"/>
            <a:ext cx="2407839" cy="3216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a</a:t>
            </a:r>
            <a:r>
              <a:rPr kumimoji="0" lang="zh-CN" altLang="en-US" sz="1800" b="0" i="0" u="none" strike="noStrike" cap="none" normalizeH="0" baseline="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flag=-1</a:t>
            </a:r>
          </a:p>
        </p:txBody>
      </p:sp>
      <p:sp>
        <p:nvSpPr>
          <p:cNvPr id="21520" name="AutoShape 16"/>
          <p:cNvSpPr>
            <a:spLocks noChangeShapeType="1"/>
          </p:cNvSpPr>
          <p:nvPr/>
        </p:nvSpPr>
        <p:spPr bwMode="auto">
          <a:xfrm>
            <a:off x="1964039" y="3820639"/>
            <a:ext cx="196629" cy="283521"/>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17" name="Oval 13"/>
          <p:cNvSpPr>
            <a:spLocks noChangeArrowheads="1"/>
          </p:cNvSpPr>
          <p:nvPr/>
        </p:nvSpPr>
        <p:spPr bwMode="auto">
          <a:xfrm>
            <a:off x="6496811" y="3778635"/>
            <a:ext cx="557711" cy="3640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16" name="Text Box 12"/>
          <p:cNvSpPr txBox="1">
            <a:spLocks noChangeArrowheads="1"/>
          </p:cNvSpPr>
          <p:nvPr/>
        </p:nvSpPr>
        <p:spPr bwMode="auto">
          <a:xfrm>
            <a:off x="6210956" y="3304934"/>
            <a:ext cx="437945" cy="283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rPr>
              <a:t>f</a:t>
            </a:r>
          </a:p>
        </p:txBody>
      </p:sp>
      <p:sp>
        <p:nvSpPr>
          <p:cNvPr id="21515" name="AutoShape 11"/>
          <p:cNvSpPr>
            <a:spLocks noChangeShapeType="1"/>
          </p:cNvSpPr>
          <p:nvPr/>
        </p:nvSpPr>
        <p:spPr bwMode="auto">
          <a:xfrm>
            <a:off x="6486310" y="3528950"/>
            <a:ext cx="191267" cy="269520"/>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14" name="Oval 10"/>
          <p:cNvSpPr>
            <a:spLocks noChangeArrowheads="1"/>
          </p:cNvSpPr>
          <p:nvPr/>
        </p:nvSpPr>
        <p:spPr bwMode="auto">
          <a:xfrm>
            <a:off x="6860838" y="4479854"/>
            <a:ext cx="557711" cy="364027"/>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13" name="Text Box 9"/>
          <p:cNvSpPr txBox="1">
            <a:spLocks noChangeArrowheads="1"/>
          </p:cNvSpPr>
          <p:nvPr/>
        </p:nvSpPr>
        <p:spPr bwMode="auto">
          <a:xfrm>
            <a:off x="6187208" y="4295108"/>
            <a:ext cx="437945" cy="283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p</a:t>
            </a:r>
          </a:p>
        </p:txBody>
      </p:sp>
      <p:sp>
        <p:nvSpPr>
          <p:cNvPr id="21512" name="AutoShape 8"/>
          <p:cNvSpPr>
            <a:spLocks noChangeShapeType="1"/>
          </p:cNvSpPr>
          <p:nvPr/>
        </p:nvSpPr>
        <p:spPr bwMode="auto">
          <a:xfrm>
            <a:off x="6807167" y="4088992"/>
            <a:ext cx="361082" cy="390862"/>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11" name="Oval 7"/>
          <p:cNvSpPr>
            <a:spLocks noChangeArrowheads="1"/>
          </p:cNvSpPr>
          <p:nvPr/>
        </p:nvSpPr>
        <p:spPr bwMode="auto">
          <a:xfrm>
            <a:off x="6496811" y="5198573"/>
            <a:ext cx="557711" cy="3640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宋体" pitchFamily="2" charset="-122"/>
              <a:cs typeface="Consolas" pitchFamily="49" charset="0"/>
            </a:endParaRPr>
          </a:p>
        </p:txBody>
      </p:sp>
      <p:sp>
        <p:nvSpPr>
          <p:cNvPr id="21510" name="AutoShape 6"/>
          <p:cNvSpPr>
            <a:spLocks noChangeShapeType="1"/>
          </p:cNvSpPr>
          <p:nvPr/>
        </p:nvSpPr>
        <p:spPr bwMode="auto">
          <a:xfrm flipH="1">
            <a:off x="6678824" y="4790210"/>
            <a:ext cx="361082" cy="4083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09" name="Text Box 5"/>
          <p:cNvSpPr txBox="1">
            <a:spLocks noChangeArrowheads="1"/>
          </p:cNvSpPr>
          <p:nvPr/>
        </p:nvSpPr>
        <p:spPr bwMode="auto">
          <a:xfrm>
            <a:off x="6516216" y="5805264"/>
            <a:ext cx="2116188" cy="2730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c</a:t>
            </a:r>
            <a:r>
              <a:rPr kumimoji="0" lang="zh-CN" altLang="en-US"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a:t>
            </a: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flag=1</a:t>
            </a:r>
          </a:p>
        </p:txBody>
      </p:sp>
      <p:sp>
        <p:nvSpPr>
          <p:cNvPr id="21508" name="AutoShape 4"/>
          <p:cNvSpPr>
            <a:spLocks noChangeShapeType="1"/>
          </p:cNvSpPr>
          <p:nvPr/>
        </p:nvSpPr>
        <p:spPr bwMode="auto">
          <a:xfrm>
            <a:off x="6486311" y="4491123"/>
            <a:ext cx="382532" cy="141177"/>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21507" name="Text Box 3"/>
          <p:cNvSpPr txBox="1">
            <a:spLocks noChangeArrowheads="1"/>
          </p:cNvSpPr>
          <p:nvPr/>
        </p:nvSpPr>
        <p:spPr bwMode="auto">
          <a:xfrm>
            <a:off x="7376070" y="3697432"/>
            <a:ext cx="1745761" cy="5264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err="1">
                <a:ln>
                  <a:noFill/>
                </a:ln>
                <a:solidFill>
                  <a:srgbClr val="0000FF"/>
                </a:solidFill>
                <a:effectLst/>
                <a:latin typeface="Consolas" pitchFamily="49" charset="0"/>
                <a:ea typeface="宋体" pitchFamily="2" charset="-122"/>
                <a:cs typeface="Consolas" pitchFamily="49" charset="0"/>
              </a:rPr>
              <a:t>f</a:t>
            </a:r>
            <a:r>
              <a:rPr kumimoji="0" lang="en-US" altLang="zh-CN" sz="1800" b="0" i="0" u="none" strike="noStrike" cap="none" normalizeH="0" baseline="0" dirty="0" err="1">
                <a:ln>
                  <a:noFill/>
                </a:ln>
                <a:solidFill>
                  <a:srgbClr val="0000FF"/>
                </a:solidFill>
                <a:effectLst/>
                <a:latin typeface="Consolas" pitchFamily="49" charset="0"/>
                <a:ea typeface="宋体" pitchFamily="2" charset="-122"/>
                <a:cs typeface="Consolas" pitchFamily="49" charset="0"/>
              </a:rPr>
              <a:t>.rchild</a:t>
            </a:r>
            <a:r>
              <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宋体" pitchFamily="2" charset="-122"/>
                <a:cs typeface="Consolas" pitchFamily="49" charset="0"/>
              </a:rPr>
              <a:t>p.lchild</a:t>
            </a:r>
            <a:endPar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endParaRPr>
          </a:p>
        </p:txBody>
      </p:sp>
      <p:sp>
        <p:nvSpPr>
          <p:cNvPr id="21506" name="Freeform 2"/>
          <p:cNvSpPr>
            <a:spLocks/>
          </p:cNvSpPr>
          <p:nvPr/>
        </p:nvSpPr>
        <p:spPr bwMode="auto">
          <a:xfrm>
            <a:off x="7011660" y="4009652"/>
            <a:ext cx="834777" cy="1286928"/>
          </a:xfrm>
          <a:custGeom>
            <a:avLst/>
            <a:gdLst/>
            <a:ahLst/>
            <a:cxnLst>
              <a:cxn ang="0">
                <a:pos x="0" y="9"/>
              </a:cxn>
              <a:cxn ang="0">
                <a:pos x="312" y="81"/>
              </a:cxn>
              <a:cxn ang="0">
                <a:pos x="467" y="495"/>
              </a:cxn>
              <a:cxn ang="0">
                <a:pos x="312" y="888"/>
              </a:cxn>
              <a:cxn ang="0">
                <a:pos x="0" y="1103"/>
              </a:cxn>
            </a:cxnLst>
            <a:rect l="0" t="0" r="r" b="b"/>
            <a:pathLst>
              <a:path w="467" h="1103">
                <a:moveTo>
                  <a:pt x="0" y="9"/>
                </a:moveTo>
                <a:cubicBezTo>
                  <a:pt x="117" y="4"/>
                  <a:pt x="234" y="0"/>
                  <a:pt x="312" y="81"/>
                </a:cubicBezTo>
                <a:cubicBezTo>
                  <a:pt x="390" y="162"/>
                  <a:pt x="467" y="361"/>
                  <a:pt x="467" y="495"/>
                </a:cubicBezTo>
                <a:cubicBezTo>
                  <a:pt x="467" y="629"/>
                  <a:pt x="390" y="787"/>
                  <a:pt x="312" y="888"/>
                </a:cubicBezTo>
                <a:cubicBezTo>
                  <a:pt x="234" y="989"/>
                  <a:pt x="117" y="1046"/>
                  <a:pt x="0" y="1103"/>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39" name="Text Box 17"/>
          <p:cNvSpPr txBox="1">
            <a:spLocks noChangeArrowheads="1"/>
          </p:cNvSpPr>
          <p:nvPr/>
        </p:nvSpPr>
        <p:spPr bwMode="auto">
          <a:xfrm>
            <a:off x="-79269" y="4222421"/>
            <a:ext cx="2188944" cy="3571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lang="en-US" altLang="zh-CN" sz="1800" b="0" dirty="0">
                <a:solidFill>
                  <a:srgbClr val="0000FF"/>
                </a:solidFill>
                <a:latin typeface="Consolas" pitchFamily="49" charset="0"/>
                <a:cs typeface="Consolas" pitchFamily="49" charset="0"/>
              </a:rPr>
              <a:t>r=</a:t>
            </a:r>
            <a:r>
              <a:rPr lang="en-US" altLang="zh-CN" sz="1800" b="0" dirty="0" err="1">
                <a:solidFill>
                  <a:srgbClr val="0000FF"/>
                </a:solidFill>
                <a:latin typeface="Consolas" pitchFamily="49" charset="0"/>
                <a:cs typeface="Consolas" pitchFamily="49" charset="0"/>
              </a:rPr>
              <a:t>p.lchild</a:t>
            </a:r>
            <a:endParaRPr kumimoji="0" lang="en-US" altLang="zh-CN" sz="1800" b="0" i="0" u="none" strike="noStrike" cap="none" normalizeH="0" baseline="0" dirty="0">
              <a:ln>
                <a:noFill/>
              </a:ln>
              <a:solidFill>
                <a:srgbClr val="0000FF"/>
              </a:solidFill>
              <a:effectLst/>
              <a:latin typeface="Consolas" pitchFamily="49" charset="0"/>
              <a:ea typeface="宋体" pitchFamily="2" charset="-122"/>
              <a:cs typeface="Consolas" pitchFamily="49" charset="0"/>
            </a:endParaRPr>
          </a:p>
        </p:txBody>
      </p:sp>
      <p:sp>
        <p:nvSpPr>
          <p:cNvPr id="40" name="任意多边形 39"/>
          <p:cNvSpPr/>
          <p:nvPr/>
        </p:nvSpPr>
        <p:spPr>
          <a:xfrm>
            <a:off x="1648175" y="4260482"/>
            <a:ext cx="384867" cy="527539"/>
          </a:xfrm>
          <a:custGeom>
            <a:avLst/>
            <a:gdLst>
              <a:gd name="connsiteX0" fmla="*/ 251209 w 251209"/>
              <a:gd name="connsiteY0" fmla="*/ 5025 h 527539"/>
              <a:gd name="connsiteX1" fmla="*/ 140677 w 251209"/>
              <a:gd name="connsiteY1" fmla="*/ 15073 h 527539"/>
              <a:gd name="connsiteX2" fmla="*/ 20097 w 251209"/>
              <a:gd name="connsiteY2" fmla="*/ 85411 h 527539"/>
              <a:gd name="connsiteX3" fmla="*/ 20097 w 251209"/>
              <a:gd name="connsiteY3" fmla="*/ 527539 h 527539"/>
            </a:gdLst>
            <a:ahLst/>
            <a:cxnLst>
              <a:cxn ang="0">
                <a:pos x="connsiteX0" y="connsiteY0"/>
              </a:cxn>
              <a:cxn ang="0">
                <a:pos x="connsiteX1" y="connsiteY1"/>
              </a:cxn>
              <a:cxn ang="0">
                <a:pos x="connsiteX2" y="connsiteY2"/>
              </a:cxn>
              <a:cxn ang="0">
                <a:pos x="connsiteX3" y="connsiteY3"/>
              </a:cxn>
            </a:cxnLst>
            <a:rect l="l" t="t" r="r" b="b"/>
            <a:pathLst>
              <a:path w="251209" h="527539">
                <a:moveTo>
                  <a:pt x="251209" y="5025"/>
                </a:moveTo>
                <a:cubicBezTo>
                  <a:pt x="215202" y="3350"/>
                  <a:pt x="179196" y="1675"/>
                  <a:pt x="140677" y="15073"/>
                </a:cubicBezTo>
                <a:cubicBezTo>
                  <a:pt x="102158" y="28471"/>
                  <a:pt x="40194" y="0"/>
                  <a:pt x="20097" y="85411"/>
                </a:cubicBezTo>
                <a:cubicBezTo>
                  <a:pt x="0" y="170822"/>
                  <a:pt x="10048" y="349180"/>
                  <a:pt x="20097" y="527539"/>
                </a:cubicBezTo>
              </a:path>
            </a:pathLst>
          </a:cu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37" name="文本框 36">
            <a:extLst>
              <a:ext uri="{FF2B5EF4-FFF2-40B4-BE49-F238E27FC236}">
                <a16:creationId xmlns:a16="http://schemas.microsoft.com/office/drawing/2014/main" id="{37900C78-78FB-429A-9C8D-27E1960C5AD9}"/>
              </a:ext>
            </a:extLst>
          </p:cNvPr>
          <p:cNvSpPr txBox="1"/>
          <p:nvPr/>
        </p:nvSpPr>
        <p:spPr>
          <a:xfrm>
            <a:off x="2770292" y="92715"/>
            <a:ext cx="5400600" cy="1556452"/>
          </a:xfrm>
          <a:prstGeom prst="rect">
            <a:avLst/>
          </a:prstGeom>
          <a:noFill/>
        </p:spPr>
        <p:txBody>
          <a:bodyPr wrap="square">
            <a:spAutoFit/>
          </a:bodyPr>
          <a:lstStyle/>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flag=-1</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是根结点没有双亲</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flag=0</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的左孩子</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algn="just">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flag=1</a:t>
            </a:r>
            <a:r>
              <a:rPr lang="zh-CN" altLang="zh-CN" sz="2200" dirty="0">
                <a:solidFill>
                  <a:srgbClr val="0000FF"/>
                </a:solidFill>
                <a:latin typeface="Consolas" pitchFamily="49" charset="0"/>
                <a:ea typeface="仿宋" pitchFamily="49" charset="-122"/>
                <a:cs typeface="Consolas" pitchFamily="49" charset="0"/>
              </a:rPr>
              <a:t>表示结点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是结点</a:t>
            </a:r>
            <a:r>
              <a:rPr lang="en-US" altLang="zh-CN" sz="2200" i="1" dirty="0">
                <a:solidFill>
                  <a:srgbClr val="0000FF"/>
                </a:solidFill>
                <a:latin typeface="Consolas" pitchFamily="49" charset="0"/>
                <a:ea typeface="仿宋" pitchFamily="49" charset="-122"/>
                <a:cs typeface="Consolas" pitchFamily="49" charset="0"/>
              </a:rPr>
              <a:t>f</a:t>
            </a:r>
            <a:r>
              <a:rPr lang="zh-CN" altLang="zh-CN" sz="2200" dirty="0">
                <a:solidFill>
                  <a:srgbClr val="0000FF"/>
                </a:solidFill>
                <a:latin typeface="Consolas" pitchFamily="49" charset="0"/>
                <a:ea typeface="仿宋" pitchFamily="49" charset="-122"/>
                <a:cs typeface="Consolas" pitchFamily="49" charset="0"/>
              </a:rPr>
              <a:t>的右孩子</a:t>
            </a:r>
            <a:r>
              <a:rPr lang="zh-CN" altLang="en-US" sz="2200" dirty="0">
                <a:solidFill>
                  <a:srgbClr val="0000FF"/>
                </a:solidFill>
                <a:latin typeface="Consolas" pitchFamily="49" charset="0"/>
                <a:ea typeface="仿宋" pitchFamily="49" charset="-122"/>
                <a:cs typeface="Consolas" pitchFamily="49" charset="0"/>
              </a:rPr>
              <a:t>。</a:t>
            </a:r>
            <a:endParaRPr lang="zh-CN" altLang="en-US" sz="2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28050"/>
            <a:ext cx="8391876" cy="62684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private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DeleteNode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f,int</a:t>
            </a:r>
            <a:r>
              <a:rPr lang="en-US" altLang="zh-CN" sz="1800" dirty="0">
                <a:solidFill>
                  <a:srgbClr val="0000FF"/>
                </a:solidFill>
                <a:latin typeface="Consolas" pitchFamily="49" charset="0"/>
                <a:ea typeface="仿宋" pitchFamily="49" charset="-122"/>
                <a:cs typeface="Consolas" pitchFamily="49" charset="0"/>
              </a:rPr>
              <a:t> flag)</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删除结点</a:t>
            </a:r>
            <a:r>
              <a:rPr lang="en-US" altLang="zh-CN" sz="1800" dirty="0">
                <a:solidFill>
                  <a:srgbClr val="006600"/>
                </a:solidFill>
                <a:latin typeface="Consolas" pitchFamily="49" charset="0"/>
                <a:ea typeface="仿宋" pitchFamily="49" charset="-122"/>
                <a:cs typeface="Consolas" pitchFamily="49" charset="0"/>
              </a:rPr>
              <a:t>p</a:t>
            </a:r>
            <a:r>
              <a:rPr lang="zh-CN" altLang="zh-CN" sz="1800" dirty="0">
                <a:solidFill>
                  <a:srgbClr val="006600"/>
                </a:solidFill>
                <a:latin typeface="Consolas" pitchFamily="49" charset="0"/>
                <a:ea typeface="仿宋" pitchFamily="49" charset="-122"/>
                <a:cs typeface="Consolas" pitchFamily="49" charset="0"/>
              </a:rPr>
              <a:t>（其双亲为</a:t>
            </a:r>
            <a:r>
              <a:rPr lang="en-US" altLang="zh-CN" sz="1800" dirty="0">
                <a:solidFill>
                  <a:srgbClr val="006600"/>
                </a:solidFill>
                <a:latin typeface="Consolas" pitchFamily="49" charset="0"/>
                <a:ea typeface="仿宋" pitchFamily="49" charset="-122"/>
                <a:cs typeface="Consolas" pitchFamily="49" charset="0"/>
              </a:rPr>
              <a:t>f</a:t>
            </a:r>
            <a:r>
              <a:rPr lang="zh-CN" altLang="zh-CN" sz="1800" dirty="0">
                <a:solidFill>
                  <a:srgbClr val="006600"/>
                </a:solidFill>
                <a:latin typeface="Consolas" pitchFamily="49" charset="0"/>
                <a:ea typeface="仿宋" pitchFamily="49" charset="-122"/>
                <a:cs typeface="Consolas" pitchFamily="49" charset="0"/>
              </a:rPr>
              <a:t>）</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p.rchild</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只有左孩子</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含</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为叶子的情况</a:t>
            </a:r>
            <a:r>
              <a:rPr lang="en-US" altLang="zh-CN" sz="1800" dirty="0">
                <a:solidFill>
                  <a:srgbClr val="339933"/>
                </a:solidFill>
                <a:latin typeface="Consolas" pitchFamily="49" charset="0"/>
                <a:ea typeface="仿宋" pitchFamily="49" charset="-122"/>
                <a:cs typeface="Consolas" pitchFamily="49" charset="0"/>
              </a:rPr>
              <a:t>)</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if (flag==-1)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的双亲为空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为根结点</a:t>
            </a:r>
            <a:r>
              <a:rPr lang="en-US" altLang="zh-CN" sz="1800" dirty="0">
                <a:solidFill>
                  <a:srgbClr val="339933"/>
                </a:solidFill>
                <a:latin typeface="Consolas" pitchFamily="49" charset="0"/>
                <a:ea typeface="仿宋" pitchFamily="49" charset="-122"/>
                <a:cs typeface="Consolas" pitchFamily="49" charset="0"/>
              </a:rPr>
              <a:t>)</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修改根结点</a:t>
            </a:r>
            <a:r>
              <a:rPr lang="en-US" altLang="zh-CN" sz="1800" dirty="0">
                <a:solidFill>
                  <a:srgbClr val="339933"/>
                </a:solidFill>
                <a:latin typeface="Consolas" pitchFamily="49" charset="0"/>
                <a:ea typeface="仿宋" pitchFamily="49" charset="-122"/>
                <a:cs typeface="Consolas" pitchFamily="49" charset="0"/>
              </a:rPr>
              <a:t>r</a:t>
            </a:r>
            <a:r>
              <a:rPr lang="zh-CN" altLang="zh-CN" sz="1800" dirty="0">
                <a:solidFill>
                  <a:srgbClr val="339933"/>
                </a:solidFill>
                <a:latin typeface="Consolas" pitchFamily="49" charset="0"/>
                <a:ea typeface="仿宋" pitchFamily="49" charset="-122"/>
                <a:cs typeface="Consolas" pitchFamily="49" charset="0"/>
              </a:rPr>
              <a:t>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endParaRPr lang="en-US"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if (flag==0)	</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为双亲</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的左孩子置为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为双亲</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的右孩子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的右孩子置为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FF00FF"/>
                </a:solidFill>
                <a:latin typeface="Consolas" pitchFamily="49" charset="0"/>
                <a:ea typeface="仿宋" pitchFamily="49" charset="-122"/>
                <a:cs typeface="Consolas" pitchFamily="49" charset="0"/>
              </a:rPr>
              <a:t>p.lchild</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只有右孩子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if (flag==-1)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的双亲为空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为根结点</a:t>
            </a:r>
            <a:r>
              <a:rPr lang="en-US" altLang="zh-CN" sz="1800" dirty="0">
                <a:solidFill>
                  <a:srgbClr val="339933"/>
                </a:solidFill>
                <a:latin typeface="Consolas" pitchFamily="49" charset="0"/>
                <a:ea typeface="仿宋" pitchFamily="49" charset="-122"/>
                <a:cs typeface="Consolas" pitchFamily="49" charset="0"/>
              </a:rPr>
              <a:t>)</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p.rchild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修改根结点</a:t>
            </a:r>
            <a:r>
              <a:rPr lang="en-US" altLang="zh-CN" sz="1800" dirty="0">
                <a:solidFill>
                  <a:srgbClr val="339933"/>
                </a:solidFill>
                <a:latin typeface="Consolas" pitchFamily="49" charset="0"/>
                <a:ea typeface="仿宋" pitchFamily="49" charset="-122"/>
                <a:cs typeface="Consolas" pitchFamily="49" charset="0"/>
              </a:rPr>
              <a:t>r</a:t>
            </a:r>
            <a:r>
              <a:rPr lang="zh-CN" altLang="zh-CN" sz="1800" dirty="0">
                <a:solidFill>
                  <a:srgbClr val="339933"/>
                </a:solidFill>
                <a:latin typeface="Consolas" pitchFamily="49" charset="0"/>
                <a:ea typeface="仿宋" pitchFamily="49" charset="-122"/>
                <a:cs typeface="Consolas" pitchFamily="49" charset="0"/>
              </a:rPr>
              <a:t>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的右孩子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if (flag==0)	</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为双亲</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的左孩子置为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为双亲</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的右孩子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f.rchild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a:t>
            </a:r>
            <a:r>
              <a:rPr lang="en-US" altLang="zh-CN" sz="1800" dirty="0">
                <a:solidFill>
                  <a:srgbClr val="339933"/>
                </a:solidFill>
                <a:latin typeface="Consolas" pitchFamily="49" charset="0"/>
                <a:ea typeface="仿宋" pitchFamily="49" charset="-122"/>
                <a:cs typeface="Consolas" pitchFamily="49" charset="0"/>
              </a:rPr>
              <a:t>f</a:t>
            </a:r>
            <a:r>
              <a:rPr lang="zh-CN" altLang="zh-CN" sz="1800" dirty="0">
                <a:solidFill>
                  <a:srgbClr val="339933"/>
                </a:solidFill>
                <a:latin typeface="Consolas" pitchFamily="49" charset="0"/>
                <a:ea typeface="仿宋" pitchFamily="49" charset="-122"/>
                <a:cs typeface="Consolas" pitchFamily="49" charset="0"/>
              </a:rPr>
              <a:t>的右孩子置为</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245760"/>
            <a:ext cx="8640960" cy="1048620"/>
          </a:xfrm>
          <a:prstGeom prst="rect">
            <a:avLst/>
          </a:prstGeom>
          <a:noFill/>
        </p:spPr>
        <p:txBody>
          <a:bodyPr wrap="square" rtlCol="0">
            <a:spAutoFit/>
          </a:bodyPr>
          <a:lstStyle/>
          <a:p>
            <a:pPr algn="l">
              <a:lnSpc>
                <a:spcPct val="1500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当被删结点</a:t>
            </a:r>
            <a:r>
              <a:rPr lang="en-US" altLang="zh-CN" sz="2200" i="1" dirty="0">
                <a:solidFill>
                  <a:srgbClr val="0000FF"/>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有左、右孩子时，采用前面的删除方法，先让</a:t>
            </a:r>
            <a:r>
              <a:rPr lang="en-US" altLang="zh-CN" sz="2200" i="1" dirty="0">
                <a:solidFill>
                  <a:srgbClr val="FF0000"/>
                </a:solidFill>
                <a:latin typeface="Consolas" pitchFamily="49" charset="0"/>
                <a:ea typeface="仿宋" pitchFamily="49" charset="-122"/>
                <a:cs typeface="Consolas" pitchFamily="49" charset="0"/>
              </a:rPr>
              <a:t>q</a:t>
            </a:r>
            <a:r>
              <a:rPr lang="zh-CN" altLang="zh-CN" sz="2200" dirty="0">
                <a:solidFill>
                  <a:srgbClr val="0000FF"/>
                </a:solidFill>
                <a:latin typeface="Consolas" pitchFamily="49" charset="0"/>
                <a:ea typeface="仿宋" pitchFamily="49" charset="-122"/>
                <a:cs typeface="Consolas" pitchFamily="49" charset="0"/>
              </a:rPr>
              <a:t>指向其左孩子结点，分为以下两种情况：</a:t>
            </a:r>
            <a:endParaRPr lang="zh-CN" altLang="en-US" sz="2200" dirty="0">
              <a:solidFill>
                <a:srgbClr val="0000FF"/>
              </a:solidFill>
              <a:latin typeface="Consolas" pitchFamily="49" charset="0"/>
              <a:ea typeface="仿宋" pitchFamily="49" charset="-122"/>
              <a:cs typeface="Consolas" pitchFamily="49" charset="0"/>
            </a:endParaRPr>
          </a:p>
        </p:txBody>
      </p:sp>
      <p:sp>
        <p:nvSpPr>
          <p:cNvPr id="55331"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8" name="组合 37"/>
          <p:cNvGrpSpPr/>
          <p:nvPr/>
        </p:nvGrpSpPr>
        <p:grpSpPr>
          <a:xfrm>
            <a:off x="280625" y="2540964"/>
            <a:ext cx="3440790" cy="2745424"/>
            <a:chOff x="263982" y="2540964"/>
            <a:chExt cx="3440790" cy="2745424"/>
          </a:xfrm>
        </p:grpSpPr>
        <p:sp>
          <p:nvSpPr>
            <p:cNvPr id="55329" name="Freeform 33"/>
            <p:cNvSpPr>
              <a:spLocks/>
            </p:cNvSpPr>
            <p:nvPr/>
          </p:nvSpPr>
          <p:spPr bwMode="auto">
            <a:xfrm>
              <a:off x="2433138" y="3117812"/>
              <a:ext cx="652635" cy="1140610"/>
            </a:xfrm>
            <a:custGeom>
              <a:avLst/>
              <a:gdLst/>
              <a:ahLst/>
              <a:cxnLst>
                <a:cxn ang="0">
                  <a:pos x="648" y="57"/>
                </a:cxn>
                <a:cxn ang="0">
                  <a:pos x="431" y="69"/>
                </a:cxn>
                <a:cxn ang="0">
                  <a:pos x="71" y="472"/>
                </a:cxn>
                <a:cxn ang="0">
                  <a:pos x="6" y="846"/>
                </a:cxn>
                <a:cxn ang="0">
                  <a:pos x="71" y="1133"/>
                </a:cxn>
              </a:cxnLst>
              <a:rect l="0" t="0" r="r" b="b"/>
              <a:pathLst>
                <a:path w="648" h="1133">
                  <a:moveTo>
                    <a:pt x="648" y="57"/>
                  </a:moveTo>
                  <a:cubicBezTo>
                    <a:pt x="613" y="59"/>
                    <a:pt x="527" y="0"/>
                    <a:pt x="431" y="69"/>
                  </a:cubicBezTo>
                  <a:cubicBezTo>
                    <a:pt x="335" y="138"/>
                    <a:pt x="142" y="343"/>
                    <a:pt x="71" y="472"/>
                  </a:cubicBezTo>
                  <a:cubicBezTo>
                    <a:pt x="0" y="601"/>
                    <a:pt x="6" y="736"/>
                    <a:pt x="6" y="846"/>
                  </a:cubicBezTo>
                  <a:cubicBezTo>
                    <a:pt x="6" y="956"/>
                    <a:pt x="58" y="1073"/>
                    <a:pt x="71" y="1133"/>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28" name="Text Box 32"/>
            <p:cNvSpPr txBox="1">
              <a:spLocks noChangeArrowheads="1"/>
            </p:cNvSpPr>
            <p:nvPr/>
          </p:nvSpPr>
          <p:spPr bwMode="auto">
            <a:xfrm>
              <a:off x="263982" y="3293948"/>
              <a:ext cx="2307754" cy="5636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p.key</a:t>
              </a: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q.key</a:t>
              </a:r>
              <a:endPar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p.lchild</a:t>
              </a: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q.lchild</a:t>
              </a:r>
              <a:endPar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55327" name="Oval 31"/>
            <p:cNvSpPr>
              <a:spLocks noChangeArrowheads="1"/>
            </p:cNvSpPr>
            <p:nvPr/>
          </p:nvSpPr>
          <p:spPr bwMode="auto">
            <a:xfrm>
              <a:off x="3077715" y="2973852"/>
              <a:ext cx="314231" cy="314096"/>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26" name="Text Box 30"/>
            <p:cNvSpPr txBox="1">
              <a:spLocks noChangeArrowheads="1"/>
            </p:cNvSpPr>
            <p:nvPr/>
          </p:nvSpPr>
          <p:spPr bwMode="auto">
            <a:xfrm>
              <a:off x="2920600" y="2540964"/>
              <a:ext cx="246752" cy="244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55325" name="Oval 29"/>
            <p:cNvSpPr>
              <a:spLocks noChangeArrowheads="1"/>
            </p:cNvSpPr>
            <p:nvPr/>
          </p:nvSpPr>
          <p:spPr bwMode="auto">
            <a:xfrm>
              <a:off x="2763484" y="3581909"/>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24" name="AutoShape 28"/>
            <p:cNvSpPr>
              <a:spLocks noChangeShapeType="1"/>
            </p:cNvSpPr>
            <p:nvPr/>
          </p:nvSpPr>
          <p:spPr bwMode="auto">
            <a:xfrm flipH="1">
              <a:off x="2920600" y="3241639"/>
              <a:ext cx="203445" cy="34027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23" name="Text Box 27"/>
            <p:cNvSpPr txBox="1">
              <a:spLocks noChangeArrowheads="1"/>
            </p:cNvSpPr>
            <p:nvPr/>
          </p:nvSpPr>
          <p:spPr bwMode="auto">
            <a:xfrm>
              <a:off x="1357290" y="4982252"/>
              <a:ext cx="2347482" cy="3041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没有右孩子</a:t>
              </a:r>
            </a:p>
          </p:txBody>
        </p:sp>
        <p:sp>
          <p:nvSpPr>
            <p:cNvPr id="55322" name="AutoShape 26"/>
            <p:cNvSpPr>
              <a:spLocks noChangeShapeType="1"/>
            </p:cNvSpPr>
            <p:nvPr/>
          </p:nvSpPr>
          <p:spPr bwMode="auto">
            <a:xfrm>
              <a:off x="3124044" y="2729220"/>
              <a:ext cx="110787" cy="244632"/>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21" name="Text Box 25"/>
            <p:cNvSpPr txBox="1">
              <a:spLocks noChangeArrowheads="1"/>
            </p:cNvSpPr>
            <p:nvPr/>
          </p:nvSpPr>
          <p:spPr bwMode="auto">
            <a:xfrm>
              <a:off x="3346625" y="3512446"/>
              <a:ext cx="246752" cy="244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00"/>
                  </a:solidFill>
                  <a:effectLst/>
                  <a:latin typeface="Consolas" pitchFamily="49" charset="0"/>
                  <a:ea typeface="仿宋" pitchFamily="49" charset="-122"/>
                  <a:cs typeface="Consolas" pitchFamily="49" charset="0"/>
                </a:rPr>
                <a:t>q</a:t>
              </a:r>
            </a:p>
          </p:txBody>
        </p:sp>
        <p:sp>
          <p:nvSpPr>
            <p:cNvPr id="55320" name="Oval 24"/>
            <p:cNvSpPr>
              <a:spLocks noChangeArrowheads="1"/>
            </p:cNvSpPr>
            <p:nvPr/>
          </p:nvSpPr>
          <p:spPr bwMode="auto">
            <a:xfrm>
              <a:off x="2449252" y="4252382"/>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19" name="AutoShape 23"/>
            <p:cNvSpPr>
              <a:spLocks noChangeShapeType="1"/>
            </p:cNvSpPr>
            <p:nvPr/>
          </p:nvSpPr>
          <p:spPr bwMode="auto">
            <a:xfrm flipH="1">
              <a:off x="2606368" y="3849696"/>
              <a:ext cx="203445" cy="40268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18" name="AutoShape 22"/>
            <p:cNvSpPr>
              <a:spLocks noChangeShapeType="1"/>
            </p:cNvSpPr>
            <p:nvPr/>
          </p:nvSpPr>
          <p:spPr bwMode="auto">
            <a:xfrm flipH="1">
              <a:off x="3077715" y="3628218"/>
              <a:ext cx="227616" cy="110739"/>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39" name="组合 38"/>
          <p:cNvGrpSpPr/>
          <p:nvPr/>
        </p:nvGrpSpPr>
        <p:grpSpPr>
          <a:xfrm>
            <a:off x="5272028" y="1928802"/>
            <a:ext cx="3872428" cy="3357586"/>
            <a:chOff x="5271572" y="1928802"/>
            <a:chExt cx="3872428" cy="3357586"/>
          </a:xfrm>
        </p:grpSpPr>
        <p:sp>
          <p:nvSpPr>
            <p:cNvPr id="55317" name="Oval 21"/>
            <p:cNvSpPr>
              <a:spLocks noChangeArrowheads="1"/>
            </p:cNvSpPr>
            <p:nvPr/>
          </p:nvSpPr>
          <p:spPr bwMode="auto">
            <a:xfrm>
              <a:off x="5898021" y="2218814"/>
              <a:ext cx="314231" cy="314096"/>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16" name="Text Box 20"/>
            <p:cNvSpPr txBox="1">
              <a:spLocks noChangeArrowheads="1"/>
            </p:cNvSpPr>
            <p:nvPr/>
          </p:nvSpPr>
          <p:spPr bwMode="auto">
            <a:xfrm>
              <a:off x="5615090" y="1928802"/>
              <a:ext cx="246752" cy="244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55315" name="Oval 19"/>
            <p:cNvSpPr>
              <a:spLocks noChangeArrowheads="1"/>
            </p:cNvSpPr>
            <p:nvPr/>
          </p:nvSpPr>
          <p:spPr bwMode="auto">
            <a:xfrm>
              <a:off x="5583789" y="2826871"/>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14" name="AutoShape 18"/>
            <p:cNvSpPr>
              <a:spLocks noChangeShapeType="1"/>
            </p:cNvSpPr>
            <p:nvPr/>
          </p:nvSpPr>
          <p:spPr bwMode="auto">
            <a:xfrm flipH="1">
              <a:off x="5740905" y="2486601"/>
              <a:ext cx="203445" cy="34027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13" name="Text Box 17"/>
            <p:cNvSpPr txBox="1">
              <a:spLocks noChangeArrowheads="1"/>
            </p:cNvSpPr>
            <p:nvPr/>
          </p:nvSpPr>
          <p:spPr bwMode="auto">
            <a:xfrm>
              <a:off x="5559927" y="4989299"/>
              <a:ext cx="2369659" cy="2970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有右孩子</a:t>
              </a:r>
            </a:p>
          </p:txBody>
        </p:sp>
        <p:sp>
          <p:nvSpPr>
            <p:cNvPr id="55312" name="AutoShape 16"/>
            <p:cNvSpPr>
              <a:spLocks noChangeShapeType="1"/>
            </p:cNvSpPr>
            <p:nvPr/>
          </p:nvSpPr>
          <p:spPr bwMode="auto">
            <a:xfrm>
              <a:off x="5818535" y="2045620"/>
              <a:ext cx="110787" cy="244632"/>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11" name="Text Box 15"/>
            <p:cNvSpPr txBox="1">
              <a:spLocks noChangeArrowheads="1"/>
            </p:cNvSpPr>
            <p:nvPr/>
          </p:nvSpPr>
          <p:spPr bwMode="auto">
            <a:xfrm>
              <a:off x="5712705" y="4057079"/>
              <a:ext cx="246752" cy="244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00"/>
                  </a:solidFill>
                  <a:effectLst/>
                  <a:latin typeface="Consolas" pitchFamily="49" charset="0"/>
                  <a:ea typeface="仿宋" pitchFamily="49" charset="-122"/>
                  <a:cs typeface="Consolas" pitchFamily="49" charset="0"/>
                </a:rPr>
                <a:t>q</a:t>
              </a:r>
            </a:p>
          </p:txBody>
        </p:sp>
        <p:sp>
          <p:nvSpPr>
            <p:cNvPr id="55310" name="AutoShape 14"/>
            <p:cNvSpPr>
              <a:spLocks noChangeShapeType="1"/>
            </p:cNvSpPr>
            <p:nvPr/>
          </p:nvSpPr>
          <p:spPr bwMode="auto">
            <a:xfrm flipH="1">
              <a:off x="5426673" y="3094658"/>
              <a:ext cx="203445" cy="40268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9" name="Oval 13"/>
            <p:cNvSpPr>
              <a:spLocks noChangeArrowheads="1"/>
            </p:cNvSpPr>
            <p:nvPr/>
          </p:nvSpPr>
          <p:spPr bwMode="auto">
            <a:xfrm>
              <a:off x="5959457" y="3461103"/>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08" name="AutoShape 12"/>
            <p:cNvSpPr>
              <a:spLocks noChangeArrowheads="1"/>
            </p:cNvSpPr>
            <p:nvPr/>
          </p:nvSpPr>
          <p:spPr bwMode="auto">
            <a:xfrm>
              <a:off x="5271572" y="3354391"/>
              <a:ext cx="370632" cy="404700"/>
            </a:xfrm>
            <a:prstGeom prst="triangle">
              <a:avLst>
                <a:gd name="adj" fmla="val 50000"/>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7" name="Oval 11"/>
            <p:cNvSpPr>
              <a:spLocks noChangeArrowheads="1"/>
            </p:cNvSpPr>
            <p:nvPr/>
          </p:nvSpPr>
          <p:spPr bwMode="auto">
            <a:xfrm>
              <a:off x="6246495" y="3997683"/>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06" name="Oval 10"/>
            <p:cNvSpPr>
              <a:spLocks noChangeArrowheads="1"/>
            </p:cNvSpPr>
            <p:nvPr/>
          </p:nvSpPr>
          <p:spPr bwMode="auto">
            <a:xfrm>
              <a:off x="5932264" y="4484934"/>
              <a:ext cx="314231" cy="3140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305" name="AutoShape 9"/>
            <p:cNvSpPr>
              <a:spLocks noChangeShapeType="1"/>
            </p:cNvSpPr>
            <p:nvPr/>
          </p:nvSpPr>
          <p:spPr bwMode="auto">
            <a:xfrm>
              <a:off x="5851692" y="3094658"/>
              <a:ext cx="264881" cy="366445"/>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4" name="AutoShape 8"/>
            <p:cNvSpPr>
              <a:spLocks noChangeShapeType="1"/>
            </p:cNvSpPr>
            <p:nvPr/>
          </p:nvSpPr>
          <p:spPr bwMode="auto">
            <a:xfrm>
              <a:off x="6227359" y="3728890"/>
              <a:ext cx="176252" cy="26879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3" name="AutoShape 7"/>
            <p:cNvSpPr>
              <a:spLocks noChangeShapeType="1"/>
            </p:cNvSpPr>
            <p:nvPr/>
          </p:nvSpPr>
          <p:spPr bwMode="auto">
            <a:xfrm flipH="1">
              <a:off x="6200166" y="4265470"/>
              <a:ext cx="92658" cy="26577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2" name="Text Box 6"/>
            <p:cNvSpPr txBox="1">
              <a:spLocks noChangeArrowheads="1"/>
            </p:cNvSpPr>
            <p:nvPr/>
          </p:nvSpPr>
          <p:spPr bwMode="auto">
            <a:xfrm>
              <a:off x="6381453" y="3289980"/>
              <a:ext cx="503575" cy="2563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f1</a:t>
              </a:r>
            </a:p>
          </p:txBody>
        </p:sp>
        <p:sp>
          <p:nvSpPr>
            <p:cNvPr id="55301" name="AutoShape 5"/>
            <p:cNvSpPr>
              <a:spLocks noChangeShapeType="1"/>
            </p:cNvSpPr>
            <p:nvPr/>
          </p:nvSpPr>
          <p:spPr bwMode="auto">
            <a:xfrm flipH="1">
              <a:off x="6244481" y="3427881"/>
              <a:ext cx="227616" cy="110739"/>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300" name="AutoShape 4"/>
            <p:cNvSpPr>
              <a:spLocks noChangeShapeType="1"/>
            </p:cNvSpPr>
            <p:nvPr/>
          </p:nvSpPr>
          <p:spPr bwMode="auto">
            <a:xfrm flipV="1">
              <a:off x="5959457" y="4154731"/>
              <a:ext cx="287038" cy="25168"/>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299" name="Freeform 3"/>
            <p:cNvSpPr>
              <a:spLocks/>
            </p:cNvSpPr>
            <p:nvPr/>
          </p:nvSpPr>
          <p:spPr bwMode="auto">
            <a:xfrm>
              <a:off x="6243474" y="3648352"/>
              <a:ext cx="503576" cy="960408"/>
            </a:xfrm>
            <a:custGeom>
              <a:avLst/>
              <a:gdLst/>
              <a:ahLst/>
              <a:cxnLst>
                <a:cxn ang="0">
                  <a:pos x="0" y="0"/>
                </a:cxn>
                <a:cxn ang="0">
                  <a:pos x="227" y="126"/>
                </a:cxn>
                <a:cxn ang="0">
                  <a:pos x="393" y="309"/>
                </a:cxn>
                <a:cxn ang="0">
                  <a:pos x="472" y="613"/>
                </a:cxn>
                <a:cxn ang="0">
                  <a:pos x="227" y="877"/>
                </a:cxn>
                <a:cxn ang="0">
                  <a:pos x="3" y="954"/>
                </a:cxn>
              </a:cxnLst>
              <a:rect l="0" t="0" r="r" b="b"/>
              <a:pathLst>
                <a:path w="500" h="954">
                  <a:moveTo>
                    <a:pt x="0" y="0"/>
                  </a:moveTo>
                  <a:cubicBezTo>
                    <a:pt x="38" y="19"/>
                    <a:pt x="162" y="75"/>
                    <a:pt x="227" y="126"/>
                  </a:cubicBezTo>
                  <a:cubicBezTo>
                    <a:pt x="292" y="177"/>
                    <a:pt x="352" y="228"/>
                    <a:pt x="393" y="309"/>
                  </a:cubicBezTo>
                  <a:cubicBezTo>
                    <a:pt x="434" y="390"/>
                    <a:pt x="500" y="518"/>
                    <a:pt x="472" y="613"/>
                  </a:cubicBezTo>
                  <a:cubicBezTo>
                    <a:pt x="444" y="708"/>
                    <a:pt x="305" y="820"/>
                    <a:pt x="227" y="877"/>
                  </a:cubicBezTo>
                  <a:cubicBezTo>
                    <a:pt x="149" y="934"/>
                    <a:pt x="76" y="944"/>
                    <a:pt x="3" y="954"/>
                  </a:cubicBezTo>
                </a:path>
              </a:pathLst>
            </a:custGeom>
            <a:noFill/>
            <a:ln w="19050">
              <a:solidFill>
                <a:srgbClr val="FF00FF"/>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5298" name="Text Box 2"/>
            <p:cNvSpPr txBox="1">
              <a:spLocks noChangeArrowheads="1"/>
            </p:cNvSpPr>
            <p:nvPr/>
          </p:nvSpPr>
          <p:spPr bwMode="auto">
            <a:xfrm>
              <a:off x="6833549" y="3835228"/>
              <a:ext cx="2310451" cy="5939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p.key</a:t>
              </a: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q.key</a:t>
              </a:r>
              <a:endPar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rPr>
                <a:t>f1.rchild=</a:t>
              </a:r>
              <a:r>
                <a:rPr kumimoji="0" lang="en-US" altLang="zh-CN" sz="18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q.lchild</a:t>
              </a:r>
              <a:endParaRPr kumimoji="0" lang="en-US" altLang="zh-CN" sz="18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grpSp>
      <p:sp>
        <p:nvSpPr>
          <p:cNvPr id="3" name="Text Box 25">
            <a:extLst>
              <a:ext uri="{FF2B5EF4-FFF2-40B4-BE49-F238E27FC236}">
                <a16:creationId xmlns:a16="http://schemas.microsoft.com/office/drawing/2014/main" id="{2F2D3D93-6D66-E711-574D-7B1BF8BF5D9F}"/>
              </a:ext>
            </a:extLst>
          </p:cNvPr>
          <p:cNvSpPr txBox="1">
            <a:spLocks noChangeArrowheads="1"/>
          </p:cNvSpPr>
          <p:nvPr/>
        </p:nvSpPr>
        <p:spPr bwMode="auto">
          <a:xfrm>
            <a:off x="5194770" y="2477038"/>
            <a:ext cx="246752" cy="2446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a:ln>
                  <a:noFill/>
                </a:ln>
                <a:solidFill>
                  <a:srgbClr val="FF0000"/>
                </a:solidFill>
                <a:effectLst/>
                <a:latin typeface="Consolas" pitchFamily="49" charset="0"/>
                <a:ea typeface="仿宋" pitchFamily="49" charset="-122"/>
                <a:cs typeface="Consolas" pitchFamily="49" charset="0"/>
              </a:rPr>
              <a:t>q</a:t>
            </a:r>
          </a:p>
        </p:txBody>
      </p:sp>
      <p:sp>
        <p:nvSpPr>
          <p:cNvPr id="4" name="AutoShape 22">
            <a:extLst>
              <a:ext uri="{FF2B5EF4-FFF2-40B4-BE49-F238E27FC236}">
                <a16:creationId xmlns:a16="http://schemas.microsoft.com/office/drawing/2014/main" id="{A6FAC0BF-D043-5CDB-CF1E-5BD602D71ABB}"/>
              </a:ext>
            </a:extLst>
          </p:cNvPr>
          <p:cNvSpPr>
            <a:spLocks noChangeShapeType="1"/>
          </p:cNvSpPr>
          <p:nvPr/>
        </p:nvSpPr>
        <p:spPr bwMode="auto">
          <a:xfrm>
            <a:off x="5411644" y="2729220"/>
            <a:ext cx="203446" cy="152014"/>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8640"/>
            <a:ext cx="8712968" cy="672372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有左右孩子</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f1=p; 			</a:t>
            </a:r>
            <a:r>
              <a:rPr lang="en-US" altLang="zh-CN" sz="1800" dirty="0">
                <a:solidFill>
                  <a:srgbClr val="339933"/>
                </a:solidFill>
                <a:latin typeface="Consolas" pitchFamily="49" charset="0"/>
                <a:ea typeface="仿宋" pitchFamily="49" charset="-122"/>
                <a:cs typeface="Consolas" pitchFamily="49" charset="0"/>
              </a:rPr>
              <a:t>//f1</a:t>
            </a:r>
            <a:r>
              <a:rPr lang="zh-CN" altLang="zh-CN" sz="1800" dirty="0">
                <a:solidFill>
                  <a:srgbClr val="339933"/>
                </a:solidFill>
                <a:latin typeface="Consolas" pitchFamily="49" charset="0"/>
                <a:ea typeface="仿宋" pitchFamily="49" charset="-122"/>
                <a:cs typeface="Consolas" pitchFamily="49" charset="0"/>
              </a:rPr>
              <a:t>为结点</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的双亲结点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q=</a:t>
            </a:r>
            <a:r>
              <a:rPr lang="en-US" altLang="zh-CN" sz="1800" dirty="0" err="1">
                <a:solidFill>
                  <a:srgbClr val="FF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转向结点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的左孩子</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q.rchild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若结点</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没有右孩子</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q.key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将被删结点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的值用</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的值替代</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删除结点</a:t>
            </a:r>
            <a:r>
              <a:rPr lang="en-US" altLang="zh-CN" sz="1800" dirty="0">
                <a:solidFill>
                  <a:srgbClr val="339933"/>
                </a:solidFill>
                <a:latin typeface="Consolas" pitchFamily="49" charset="0"/>
                <a:ea typeface="仿宋" pitchFamily="49" charset="-122"/>
                <a:cs typeface="Consolas" pitchFamily="49" charset="0"/>
              </a:rPr>
              <a:t>q</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若结点</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有右孩子</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while (</a:t>
            </a:r>
            <a:r>
              <a:rPr lang="en-US" altLang="zh-CN" sz="1800" dirty="0" err="1">
                <a:solidFill>
                  <a:srgbClr val="0000FF"/>
                </a:solidFill>
                <a:latin typeface="Consolas" pitchFamily="49" charset="0"/>
                <a:ea typeface="仿宋" pitchFamily="49" charset="-122"/>
                <a:cs typeface="Consolas" pitchFamily="49" charset="0"/>
              </a:rPr>
              <a:t>q.rchild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找到最右下结点</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其双亲结点为</a:t>
            </a:r>
            <a:r>
              <a:rPr lang="en-US" altLang="zh-CN" sz="1800" dirty="0">
                <a:solidFill>
                  <a:srgbClr val="339933"/>
                </a:solidFill>
                <a:latin typeface="Consolas" pitchFamily="49" charset="0"/>
                <a:ea typeface="仿宋" pitchFamily="49" charset="-122"/>
                <a:cs typeface="Consolas" pitchFamily="49" charset="0"/>
              </a:rPr>
              <a:t>f1</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f1=q;</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q.rchild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p.key</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q.key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将被删结点</a:t>
            </a:r>
            <a:r>
              <a:rPr lang="en-US" altLang="zh-CN" sz="1800" dirty="0">
                <a:solidFill>
                  <a:srgbClr val="339933"/>
                </a:solidFill>
                <a:latin typeface="Consolas" pitchFamily="49" charset="0"/>
                <a:ea typeface="仿宋" pitchFamily="49" charset="-122"/>
                <a:cs typeface="Consolas" pitchFamily="49" charset="0"/>
              </a:rPr>
              <a:t>p</a:t>
            </a:r>
            <a:r>
              <a:rPr lang="zh-CN" altLang="zh-CN" sz="1800" dirty="0">
                <a:solidFill>
                  <a:srgbClr val="339933"/>
                </a:solidFill>
                <a:latin typeface="Consolas" pitchFamily="49" charset="0"/>
                <a:ea typeface="仿宋" pitchFamily="49" charset="-122"/>
                <a:cs typeface="Consolas" pitchFamily="49" charset="0"/>
              </a:rPr>
              <a:t>的值用</a:t>
            </a:r>
            <a:r>
              <a:rPr lang="en-US" altLang="zh-CN" sz="1800" dirty="0">
                <a:solidFill>
                  <a:srgbClr val="339933"/>
                </a:solidFill>
                <a:latin typeface="Consolas" pitchFamily="49" charset="0"/>
                <a:ea typeface="仿宋" pitchFamily="49" charset="-122"/>
                <a:cs typeface="Consolas" pitchFamily="49" charset="0"/>
              </a:rPr>
              <a:t>q</a:t>
            </a:r>
            <a:r>
              <a:rPr lang="zh-CN" altLang="zh-CN" sz="1800" dirty="0">
                <a:solidFill>
                  <a:srgbClr val="339933"/>
                </a:solidFill>
                <a:latin typeface="Consolas" pitchFamily="49" charset="0"/>
                <a:ea typeface="仿宋" pitchFamily="49" charset="-122"/>
                <a:cs typeface="Consolas" pitchFamily="49" charset="0"/>
              </a:rPr>
              <a:t>的值替代</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f1.rchild=</a:t>
            </a:r>
            <a:r>
              <a:rPr lang="en-US" altLang="zh-CN" sz="1800" dirty="0" err="1">
                <a:solidFill>
                  <a:srgbClr val="0000FF"/>
                </a:solidFill>
                <a:latin typeface="Consolas" pitchFamily="49" charset="0"/>
                <a:ea typeface="仿宋" pitchFamily="49" charset="-122"/>
                <a:cs typeface="Consolas" pitchFamily="49" charset="0"/>
              </a:rPr>
              <a:t>q.lchild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删除结点</a:t>
            </a:r>
            <a:r>
              <a:rPr lang="en-US" altLang="zh-CN" sz="1800" dirty="0">
                <a:solidFill>
                  <a:srgbClr val="339933"/>
                </a:solidFill>
                <a:latin typeface="Consolas" pitchFamily="49" charset="0"/>
                <a:ea typeface="仿宋" pitchFamily="49" charset="-122"/>
                <a:cs typeface="Consolas" pitchFamily="49" charset="0"/>
              </a:rPr>
              <a:t>q</a:t>
            </a:r>
            <a:endParaRPr lang="zh-CN" altLang="zh-CN" sz="1800" dirty="0">
              <a:solidFill>
                <a:srgbClr val="339933"/>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5A722C-8576-4347-9797-363CC1FB481C}"/>
              </a:ext>
            </a:extLst>
          </p:cNvPr>
          <p:cNvSpPr txBox="1"/>
          <p:nvPr/>
        </p:nvSpPr>
        <p:spPr>
          <a:xfrm>
            <a:off x="110924" y="124612"/>
            <a:ext cx="3380956"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sz="2800">
                <a:latin typeface="Consolas" pitchFamily="49" charset="0"/>
                <a:ea typeface="微软雅黑" pitchFamily="34" charset="-122"/>
                <a:cs typeface="Consolas" pitchFamily="49" charset="0"/>
              </a:defRPr>
            </a:lvl1pPr>
          </a:lstStyle>
          <a:p>
            <a:r>
              <a:rPr lang="en-US" altLang="zh-CN" dirty="0"/>
              <a:t>*9.3.2 </a:t>
            </a:r>
            <a:r>
              <a:rPr lang="zh-CN" altLang="zh-CN" dirty="0"/>
              <a:t>平衡二叉树</a:t>
            </a:r>
          </a:p>
        </p:txBody>
      </p:sp>
      <p:sp>
        <p:nvSpPr>
          <p:cNvPr id="6" name="TextBox 6">
            <a:extLst>
              <a:ext uri="{FF2B5EF4-FFF2-40B4-BE49-F238E27FC236}">
                <a16:creationId xmlns:a16="http://schemas.microsoft.com/office/drawing/2014/main" id="{29116611-CD7D-4F8B-97E8-3622E5F62D7E}"/>
              </a:ext>
            </a:extLst>
          </p:cNvPr>
          <p:cNvSpPr txBox="1"/>
          <p:nvPr/>
        </p:nvSpPr>
        <p:spPr>
          <a:xfrm>
            <a:off x="251520" y="1196752"/>
            <a:ext cx="8639963" cy="26978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既保持</a:t>
            </a:r>
            <a:r>
              <a:rPr lang="en-US" altLang="zh-CN" sz="2200" dirty="0">
                <a:solidFill>
                  <a:srgbClr val="0000FF"/>
                </a:solidFill>
                <a:latin typeface="Consolas" pitchFamily="49" charset="0"/>
                <a:ea typeface="仿宋" pitchFamily="49" charset="-122"/>
                <a:cs typeface="Consolas" pitchFamily="49" charset="0"/>
              </a:rPr>
              <a:t>BST</a:t>
            </a:r>
            <a:r>
              <a:rPr lang="zh-CN" altLang="zh-CN" sz="2200" dirty="0">
                <a:solidFill>
                  <a:srgbClr val="0000FF"/>
                </a:solidFill>
                <a:latin typeface="Consolas" pitchFamily="49" charset="0"/>
                <a:ea typeface="仿宋" pitchFamily="49" charset="-122"/>
                <a:cs typeface="Consolas" pitchFamily="49" charset="0"/>
              </a:rPr>
              <a:t>性质又保证树的高度较小，通过这样的</a:t>
            </a:r>
            <a:r>
              <a:rPr lang="zh-CN" altLang="zh-CN" sz="2200" dirty="0">
                <a:solidFill>
                  <a:srgbClr val="FF00FF"/>
                </a:solidFill>
                <a:latin typeface="Consolas" pitchFamily="49" charset="0"/>
                <a:ea typeface="仿宋" pitchFamily="49" charset="-122"/>
                <a:cs typeface="Consolas" pitchFamily="49" charset="0"/>
              </a:rPr>
              <a:t>平衡规则和操作</a:t>
            </a:r>
            <a:r>
              <a:rPr lang="zh-CN" altLang="zh-CN" sz="2200" dirty="0">
                <a:solidFill>
                  <a:srgbClr val="0000FF"/>
                </a:solidFill>
                <a:latin typeface="Consolas" pitchFamily="49" charset="0"/>
                <a:ea typeface="仿宋" pitchFamily="49" charset="-122"/>
                <a:cs typeface="Consolas" pitchFamily="49" charset="0"/>
              </a:rPr>
              <a:t>来维护</a:t>
            </a:r>
            <a:r>
              <a:rPr lang="en-US" altLang="zh-CN" sz="2200" dirty="0">
                <a:solidFill>
                  <a:srgbClr val="0000FF"/>
                </a:solidFill>
                <a:latin typeface="Consolas" pitchFamily="49" charset="0"/>
                <a:ea typeface="仿宋" pitchFamily="49" charset="-122"/>
                <a:cs typeface="Consolas" pitchFamily="49" charset="0"/>
              </a:rPr>
              <a:t>O(log</a:t>
            </a:r>
            <a:r>
              <a:rPr lang="en-US" altLang="zh-CN" sz="2200" baseline="-25000" dirty="0">
                <a:solidFill>
                  <a:srgbClr val="0000FF"/>
                </a:solidFill>
                <a:latin typeface="Consolas" pitchFamily="49" charset="0"/>
                <a:ea typeface="仿宋" pitchFamily="49" charset="-122"/>
                <a:cs typeface="Consolas" pitchFamily="49" charset="0"/>
              </a:rPr>
              <a:t>2</a:t>
            </a:r>
            <a:r>
              <a:rPr lang="en-US" altLang="zh-CN" sz="2200" i="1" dirty="0">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高度的二叉排序树称为</a:t>
            </a:r>
            <a:r>
              <a:rPr lang="zh-CN" altLang="zh-CN" sz="2200" dirty="0">
                <a:solidFill>
                  <a:srgbClr val="FF0000"/>
                </a:solidFill>
                <a:latin typeface="Consolas" pitchFamily="49" charset="0"/>
                <a:ea typeface="仿宋" pitchFamily="49" charset="-122"/>
                <a:cs typeface="Consolas" pitchFamily="49" charset="0"/>
              </a:rPr>
              <a:t>平衡二叉树</a:t>
            </a:r>
            <a:r>
              <a:rPr lang="zh-CN" altLang="en-US" sz="2200" dirty="0">
                <a:solidFill>
                  <a:srgbClr val="0000FF"/>
                </a:solidFill>
                <a:latin typeface="Consolas" pitchFamily="49" charset="0"/>
                <a:ea typeface="仿宋" pitchFamily="49" charset="-122"/>
                <a:cs typeface="Consolas" pitchFamily="49" charset="0"/>
              </a:rPr>
              <a:t>。</a:t>
            </a:r>
            <a:r>
              <a:rPr lang="zh-CN" altLang="en-US" sz="2200" i="0" dirty="0">
                <a:solidFill>
                  <a:srgbClr val="0000FF"/>
                </a:solidFill>
                <a:effectLst/>
                <a:latin typeface="仿宋" panose="02010609060101010101" pitchFamily="49" charset="-122"/>
                <a:ea typeface="仿宋" panose="02010609060101010101" pitchFamily="49" charset="-122"/>
              </a:rPr>
              <a:t>增强其查找性能，降低时间复杂度。</a:t>
            </a:r>
            <a:endParaRPr lang="en-US" altLang="zh-CN" sz="2200" dirty="0">
              <a:solidFill>
                <a:srgbClr val="0000FF"/>
              </a:solidFill>
              <a:latin typeface="仿宋" panose="02010609060101010101" pitchFamily="49" charset="-122"/>
              <a:ea typeface="仿宋" panose="02010609060101010101" pitchFamily="49" charset="-122"/>
              <a:cs typeface="Consolas" pitchFamily="49" charset="0"/>
            </a:endParaRP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平衡二叉树有多种</a:t>
            </a:r>
            <a:r>
              <a:rPr lang="zh-CN" altLang="en-US" sz="2200" dirty="0">
                <a:solidFill>
                  <a:srgbClr val="0000FF"/>
                </a:solidFill>
                <a:latin typeface="Consolas" pitchFamily="49" charset="0"/>
                <a:ea typeface="仿宋" pitchFamily="49" charset="-122"/>
                <a:cs typeface="Consolas" pitchFamily="49" charset="0"/>
              </a:rPr>
              <a:t>，不同的平衡树采用的平衡性质不同。</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just">
              <a:lnSpc>
                <a:spcPct val="150000"/>
              </a:lnSpc>
              <a:spcBef>
                <a:spcPts val="0"/>
              </a:spcBef>
              <a:buBlip>
                <a:blip r:embed="rId2"/>
              </a:buBlip>
            </a:pPr>
            <a:r>
              <a:rPr lang="zh-CN" altLang="zh-CN" sz="2200" dirty="0">
                <a:solidFill>
                  <a:srgbClr val="0000FF"/>
                </a:solidFill>
                <a:latin typeface="Consolas" pitchFamily="49" charset="0"/>
                <a:ea typeface="仿宋" pitchFamily="49" charset="-122"/>
                <a:cs typeface="Consolas" pitchFamily="49" charset="0"/>
              </a:rPr>
              <a:t>著名的有</a:t>
            </a:r>
            <a:r>
              <a:rPr lang="en-US" altLang="zh-CN" sz="2200" dirty="0">
                <a:solidFill>
                  <a:srgbClr val="FF0000"/>
                </a:solidFill>
                <a:latin typeface="Consolas" pitchFamily="49" charset="0"/>
                <a:ea typeface="仿宋" pitchFamily="49" charset="-122"/>
                <a:cs typeface="Consolas" pitchFamily="49" charset="0"/>
              </a:rPr>
              <a:t>AVL</a:t>
            </a:r>
            <a:r>
              <a:rPr lang="zh-CN" altLang="zh-CN" sz="2200" dirty="0">
                <a:solidFill>
                  <a:srgbClr val="FF0000"/>
                </a:solidFill>
                <a:latin typeface="Consolas" pitchFamily="49" charset="0"/>
                <a:ea typeface="仿宋" pitchFamily="49" charset="-122"/>
                <a:cs typeface="Consolas" pitchFamily="49" charset="0"/>
              </a:rPr>
              <a:t>树</a:t>
            </a:r>
            <a:r>
              <a:rPr lang="zh-CN" altLang="en-US" sz="2200" dirty="0">
                <a:solidFill>
                  <a:srgbClr val="0000FF"/>
                </a:solidFill>
                <a:latin typeface="Consolas" pitchFamily="49" charset="0"/>
                <a:ea typeface="仿宋" pitchFamily="49" charset="-122"/>
                <a:cs typeface="Consolas" pitchFamily="49" charset="0"/>
              </a:rPr>
              <a:t>（高度平衡性质）。</a:t>
            </a:r>
          </a:p>
        </p:txBody>
      </p:sp>
    </p:spTree>
    <p:extLst>
      <p:ext uri="{BB962C8B-B14F-4D97-AF65-F5344CB8AC3E}">
        <p14:creationId xmlns:p14="http://schemas.microsoft.com/office/powerpoint/2010/main" val="1182151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287D550-79CB-4874-B320-6AC2807F3302}"/>
              </a:ext>
            </a:extLst>
          </p:cNvPr>
          <p:cNvGrpSpPr/>
          <p:nvPr/>
        </p:nvGrpSpPr>
        <p:grpSpPr>
          <a:xfrm>
            <a:off x="1202468" y="4221088"/>
            <a:ext cx="6559708" cy="2571768"/>
            <a:chOff x="714348" y="2357430"/>
            <a:chExt cx="6559708" cy="2571768"/>
          </a:xfrm>
        </p:grpSpPr>
        <p:sp>
          <p:nvSpPr>
            <p:cNvPr id="6" name="Freeform 38">
              <a:extLst>
                <a:ext uri="{FF2B5EF4-FFF2-40B4-BE49-F238E27FC236}">
                  <a16:creationId xmlns:a16="http://schemas.microsoft.com/office/drawing/2014/main" id="{C123907E-3676-41F2-8224-DA33A8EE0541}"/>
                </a:ext>
              </a:extLst>
            </p:cNvPr>
            <p:cNvSpPr>
              <a:spLocks/>
            </p:cNvSpPr>
            <p:nvPr/>
          </p:nvSpPr>
          <p:spPr bwMode="auto">
            <a:xfrm>
              <a:off x="4711488" y="3214255"/>
              <a:ext cx="177219" cy="273097"/>
            </a:xfrm>
            <a:custGeom>
              <a:avLst/>
              <a:gdLst/>
              <a:ahLst/>
              <a:cxnLst>
                <a:cxn ang="0">
                  <a:pos x="0" y="0"/>
                </a:cxn>
                <a:cxn ang="0">
                  <a:pos x="157" y="240"/>
                </a:cxn>
              </a:cxnLst>
              <a:rect l="0" t="0" r="r" b="b"/>
              <a:pathLst>
                <a:path w="157" h="240">
                  <a:moveTo>
                    <a:pt x="0" y="0"/>
                  </a:moveTo>
                  <a:lnTo>
                    <a:pt x="157"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 name="Freeform 37">
              <a:extLst>
                <a:ext uri="{FF2B5EF4-FFF2-40B4-BE49-F238E27FC236}">
                  <a16:creationId xmlns:a16="http://schemas.microsoft.com/office/drawing/2014/main" id="{431A9DCD-E3EF-45B8-AD09-BCAD4C64EFB7}"/>
                </a:ext>
              </a:extLst>
            </p:cNvPr>
            <p:cNvSpPr>
              <a:spLocks/>
            </p:cNvSpPr>
            <p:nvPr/>
          </p:nvSpPr>
          <p:spPr bwMode="auto">
            <a:xfrm>
              <a:off x="1745326" y="3733268"/>
              <a:ext cx="297522" cy="280862"/>
            </a:xfrm>
            <a:custGeom>
              <a:avLst/>
              <a:gdLst/>
              <a:ahLst/>
              <a:cxnLst>
                <a:cxn ang="0">
                  <a:pos x="263" y="0"/>
                </a:cxn>
                <a:cxn ang="0">
                  <a:pos x="0" y="247"/>
                </a:cxn>
              </a:cxnLst>
              <a:rect l="0" t="0" r="r" b="b"/>
              <a:pathLst>
                <a:path w="263" h="247">
                  <a:moveTo>
                    <a:pt x="263" y="0"/>
                  </a:moveTo>
                  <a:lnTo>
                    <a:pt x="0" y="24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 name="Freeform 36">
              <a:extLst>
                <a:ext uri="{FF2B5EF4-FFF2-40B4-BE49-F238E27FC236}">
                  <a16:creationId xmlns:a16="http://schemas.microsoft.com/office/drawing/2014/main" id="{FF1A6646-7F40-4C42-846E-CADC88CB0FC2}"/>
                </a:ext>
              </a:extLst>
            </p:cNvPr>
            <p:cNvSpPr>
              <a:spLocks/>
            </p:cNvSpPr>
            <p:nvPr/>
          </p:nvSpPr>
          <p:spPr bwMode="auto">
            <a:xfrm>
              <a:off x="1881151" y="3139185"/>
              <a:ext cx="238017" cy="398643"/>
            </a:xfrm>
            <a:custGeom>
              <a:avLst/>
              <a:gdLst/>
              <a:ahLst/>
              <a:cxnLst>
                <a:cxn ang="0">
                  <a:pos x="0" y="0"/>
                </a:cxn>
                <a:cxn ang="0">
                  <a:pos x="210" y="352"/>
                </a:cxn>
              </a:cxnLst>
              <a:rect l="0" t="0" r="r" b="b"/>
              <a:pathLst>
                <a:path w="210" h="352">
                  <a:moveTo>
                    <a:pt x="0" y="0"/>
                  </a:moveTo>
                  <a:lnTo>
                    <a:pt x="210" y="35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Freeform 35">
              <a:extLst>
                <a:ext uri="{FF2B5EF4-FFF2-40B4-BE49-F238E27FC236}">
                  <a16:creationId xmlns:a16="http://schemas.microsoft.com/office/drawing/2014/main" id="{2CB3698D-97FC-48A7-A027-29319C7E682A}"/>
                </a:ext>
              </a:extLst>
            </p:cNvPr>
            <p:cNvSpPr>
              <a:spLocks/>
            </p:cNvSpPr>
            <p:nvPr/>
          </p:nvSpPr>
          <p:spPr bwMode="auto">
            <a:xfrm>
              <a:off x="1321034" y="2636998"/>
              <a:ext cx="848584" cy="893065"/>
            </a:xfrm>
            <a:custGeom>
              <a:avLst/>
              <a:gdLst/>
              <a:ahLst/>
              <a:cxnLst>
                <a:cxn ang="0">
                  <a:pos x="750" y="0"/>
                </a:cxn>
                <a:cxn ang="0">
                  <a:pos x="0" y="788"/>
                </a:cxn>
              </a:cxnLst>
              <a:rect l="0" t="0" r="r" b="b"/>
              <a:pathLst>
                <a:path w="750" h="788">
                  <a:moveTo>
                    <a:pt x="750" y="0"/>
                  </a:moveTo>
                  <a:lnTo>
                    <a:pt x="0" y="78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Freeform 34">
              <a:extLst>
                <a:ext uri="{FF2B5EF4-FFF2-40B4-BE49-F238E27FC236}">
                  <a16:creationId xmlns:a16="http://schemas.microsoft.com/office/drawing/2014/main" id="{7980400C-380A-4353-A750-CEBBFEAF8C8E}"/>
                </a:ext>
              </a:extLst>
            </p:cNvPr>
            <p:cNvSpPr>
              <a:spLocks/>
            </p:cNvSpPr>
            <p:nvPr/>
          </p:nvSpPr>
          <p:spPr bwMode="auto">
            <a:xfrm>
              <a:off x="2535699" y="2646058"/>
              <a:ext cx="552356" cy="798581"/>
            </a:xfrm>
            <a:custGeom>
              <a:avLst/>
              <a:gdLst/>
              <a:ahLst/>
              <a:cxnLst>
                <a:cxn ang="0">
                  <a:pos x="0" y="0"/>
                </a:cxn>
                <a:cxn ang="0">
                  <a:pos x="487" y="705"/>
                </a:cxn>
              </a:cxnLst>
              <a:rect l="0" t="0" r="r" b="b"/>
              <a:pathLst>
                <a:path w="487" h="705">
                  <a:moveTo>
                    <a:pt x="0" y="0"/>
                  </a:moveTo>
                  <a:lnTo>
                    <a:pt x="487" y="7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Oval 33">
              <a:extLst>
                <a:ext uri="{FF2B5EF4-FFF2-40B4-BE49-F238E27FC236}">
                  <a16:creationId xmlns:a16="http://schemas.microsoft.com/office/drawing/2014/main" id="{EF2A38F0-8372-4214-99A3-E82B34A7EBC9}"/>
                </a:ext>
              </a:extLst>
            </p:cNvPr>
            <p:cNvSpPr>
              <a:spLocks noChangeArrowheads="1"/>
            </p:cNvSpPr>
            <p:nvPr/>
          </p:nvSpPr>
          <p:spPr bwMode="auto">
            <a:xfrm>
              <a:off x="2159269" y="2374256"/>
              <a:ext cx="40747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 name="Oval 32">
              <a:extLst>
                <a:ext uri="{FF2B5EF4-FFF2-40B4-BE49-F238E27FC236}">
                  <a16:creationId xmlns:a16="http://schemas.microsoft.com/office/drawing/2014/main" id="{5DFFE4C9-186F-4821-BCA7-D02C5ABCDADA}"/>
                </a:ext>
              </a:extLst>
            </p:cNvPr>
            <p:cNvSpPr>
              <a:spLocks noChangeArrowheads="1"/>
            </p:cNvSpPr>
            <p:nvPr/>
          </p:nvSpPr>
          <p:spPr bwMode="auto">
            <a:xfrm>
              <a:off x="1597858" y="283373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 name="Oval 31">
              <a:extLst>
                <a:ext uri="{FF2B5EF4-FFF2-40B4-BE49-F238E27FC236}">
                  <a16:creationId xmlns:a16="http://schemas.microsoft.com/office/drawing/2014/main" id="{00932C54-4F6E-4BD8-9AFA-5C2EE758890B}"/>
                </a:ext>
              </a:extLst>
            </p:cNvPr>
            <p:cNvSpPr>
              <a:spLocks noChangeArrowheads="1"/>
            </p:cNvSpPr>
            <p:nvPr/>
          </p:nvSpPr>
          <p:spPr bwMode="auto">
            <a:xfrm>
              <a:off x="2610726" y="2849263"/>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4" name="Oval 30">
              <a:extLst>
                <a:ext uri="{FF2B5EF4-FFF2-40B4-BE49-F238E27FC236}">
                  <a16:creationId xmlns:a16="http://schemas.microsoft.com/office/drawing/2014/main" id="{15C7EC19-5A91-4F52-8F57-58774539591C}"/>
                </a:ext>
              </a:extLst>
            </p:cNvPr>
            <p:cNvSpPr>
              <a:spLocks noChangeArrowheads="1"/>
            </p:cNvSpPr>
            <p:nvPr/>
          </p:nvSpPr>
          <p:spPr bwMode="auto">
            <a:xfrm>
              <a:off x="1071374"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 name="Oval 29">
              <a:extLst>
                <a:ext uri="{FF2B5EF4-FFF2-40B4-BE49-F238E27FC236}">
                  <a16:creationId xmlns:a16="http://schemas.microsoft.com/office/drawing/2014/main" id="{39CB1FFC-C948-4BF9-8F91-29C883E968BC}"/>
                </a:ext>
              </a:extLst>
            </p:cNvPr>
            <p:cNvSpPr>
              <a:spLocks noChangeArrowheads="1"/>
            </p:cNvSpPr>
            <p:nvPr/>
          </p:nvSpPr>
          <p:spPr bwMode="auto">
            <a:xfrm>
              <a:off x="1971701"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6" name="Oval 28">
              <a:extLst>
                <a:ext uri="{FF2B5EF4-FFF2-40B4-BE49-F238E27FC236}">
                  <a16:creationId xmlns:a16="http://schemas.microsoft.com/office/drawing/2014/main" id="{2E11318B-15C2-4899-998F-2E557184A5D1}"/>
                </a:ext>
              </a:extLst>
            </p:cNvPr>
            <p:cNvSpPr>
              <a:spLocks noChangeArrowheads="1"/>
            </p:cNvSpPr>
            <p:nvPr/>
          </p:nvSpPr>
          <p:spPr bwMode="auto">
            <a:xfrm>
              <a:off x="1478850" y="3962358"/>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7" name="Oval 27">
              <a:extLst>
                <a:ext uri="{FF2B5EF4-FFF2-40B4-BE49-F238E27FC236}">
                  <a16:creationId xmlns:a16="http://schemas.microsoft.com/office/drawing/2014/main" id="{E236EB43-84EE-4DCD-BDCC-C0C7F0A29254}"/>
                </a:ext>
              </a:extLst>
            </p:cNvPr>
            <p:cNvSpPr>
              <a:spLocks noChangeArrowheads="1"/>
            </p:cNvSpPr>
            <p:nvPr/>
          </p:nvSpPr>
          <p:spPr bwMode="auto">
            <a:xfrm>
              <a:off x="2952229"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8" name="Text Box 26">
              <a:extLst>
                <a:ext uri="{FF2B5EF4-FFF2-40B4-BE49-F238E27FC236}">
                  <a16:creationId xmlns:a16="http://schemas.microsoft.com/office/drawing/2014/main" id="{6F1FB2BF-E32C-4946-97F2-D8CE2815774A}"/>
                </a:ext>
              </a:extLst>
            </p:cNvPr>
            <p:cNvSpPr txBox="1">
              <a:spLocks noChangeArrowheads="1"/>
            </p:cNvSpPr>
            <p:nvPr/>
          </p:nvSpPr>
          <p:spPr bwMode="auto">
            <a:xfrm>
              <a:off x="1852692" y="2392376"/>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9" name="Text Box 25">
              <a:extLst>
                <a:ext uri="{FF2B5EF4-FFF2-40B4-BE49-F238E27FC236}">
                  <a16:creationId xmlns:a16="http://schemas.microsoft.com/office/drawing/2014/main" id="{08EA309C-549B-47F0-8132-937AB21B1F2C}"/>
                </a:ext>
              </a:extLst>
            </p:cNvPr>
            <p:cNvSpPr txBox="1">
              <a:spLocks noChangeArrowheads="1"/>
            </p:cNvSpPr>
            <p:nvPr/>
          </p:nvSpPr>
          <p:spPr bwMode="auto">
            <a:xfrm>
              <a:off x="3320897" y="3496411"/>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0" name="Text Box 24">
              <a:extLst>
                <a:ext uri="{FF2B5EF4-FFF2-40B4-BE49-F238E27FC236}">
                  <a16:creationId xmlns:a16="http://schemas.microsoft.com/office/drawing/2014/main" id="{B919E276-68F1-4433-AEDA-BBA0D19AFC41}"/>
                </a:ext>
              </a:extLst>
            </p:cNvPr>
            <p:cNvSpPr txBox="1">
              <a:spLocks noChangeArrowheads="1"/>
            </p:cNvSpPr>
            <p:nvPr/>
          </p:nvSpPr>
          <p:spPr bwMode="auto">
            <a:xfrm>
              <a:off x="1275759" y="2816905"/>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 name="Text Box 23">
              <a:extLst>
                <a:ext uri="{FF2B5EF4-FFF2-40B4-BE49-F238E27FC236}">
                  <a16:creationId xmlns:a16="http://schemas.microsoft.com/office/drawing/2014/main" id="{6882F3F1-0552-452D-BAFD-6EDE2BB06372}"/>
                </a:ext>
              </a:extLst>
            </p:cNvPr>
            <p:cNvSpPr txBox="1">
              <a:spLocks noChangeArrowheads="1"/>
            </p:cNvSpPr>
            <p:nvPr/>
          </p:nvSpPr>
          <p:spPr bwMode="auto">
            <a:xfrm>
              <a:off x="714348" y="346276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2" name="Text Box 22">
              <a:extLst>
                <a:ext uri="{FF2B5EF4-FFF2-40B4-BE49-F238E27FC236}">
                  <a16:creationId xmlns:a16="http://schemas.microsoft.com/office/drawing/2014/main" id="{F038F2E9-169F-4C08-8A77-DD69088B8D7D}"/>
                </a:ext>
              </a:extLst>
            </p:cNvPr>
            <p:cNvSpPr txBox="1">
              <a:spLocks noChangeArrowheads="1"/>
            </p:cNvSpPr>
            <p:nvPr/>
          </p:nvSpPr>
          <p:spPr bwMode="auto">
            <a:xfrm>
              <a:off x="2324846" y="3495117"/>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 name="Text Box 21">
              <a:extLst>
                <a:ext uri="{FF2B5EF4-FFF2-40B4-BE49-F238E27FC236}">
                  <a16:creationId xmlns:a16="http://schemas.microsoft.com/office/drawing/2014/main" id="{63B0C299-7CD2-4E3E-9322-960B7ABC314F}"/>
                </a:ext>
              </a:extLst>
            </p:cNvPr>
            <p:cNvSpPr txBox="1">
              <a:spLocks noChangeArrowheads="1"/>
            </p:cNvSpPr>
            <p:nvPr/>
          </p:nvSpPr>
          <p:spPr bwMode="auto">
            <a:xfrm>
              <a:off x="1866921" y="4018013"/>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4" name="Text Box 20">
              <a:extLst>
                <a:ext uri="{FF2B5EF4-FFF2-40B4-BE49-F238E27FC236}">
                  <a16:creationId xmlns:a16="http://schemas.microsoft.com/office/drawing/2014/main" id="{34C1FE36-D4CB-409F-98C2-464BA01EF29F}"/>
                </a:ext>
              </a:extLst>
            </p:cNvPr>
            <p:cNvSpPr txBox="1">
              <a:spLocks noChangeArrowheads="1"/>
            </p:cNvSpPr>
            <p:nvPr/>
          </p:nvSpPr>
          <p:spPr bwMode="auto">
            <a:xfrm>
              <a:off x="2991036" y="2882915"/>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5" name="Line 19">
              <a:extLst>
                <a:ext uri="{FF2B5EF4-FFF2-40B4-BE49-F238E27FC236}">
                  <a16:creationId xmlns:a16="http://schemas.microsoft.com/office/drawing/2014/main" id="{A8EEFEAD-14DA-4999-A437-14A66005BC5A}"/>
                </a:ext>
              </a:extLst>
            </p:cNvPr>
            <p:cNvSpPr>
              <a:spLocks noChangeShapeType="1"/>
            </p:cNvSpPr>
            <p:nvPr/>
          </p:nvSpPr>
          <p:spPr bwMode="auto">
            <a:xfrm flipH="1">
              <a:off x="4632580" y="2636998"/>
              <a:ext cx="358320" cy="44135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Freeform 18">
              <a:extLst>
                <a:ext uri="{FF2B5EF4-FFF2-40B4-BE49-F238E27FC236}">
                  <a16:creationId xmlns:a16="http://schemas.microsoft.com/office/drawing/2014/main" id="{245022FB-C535-4502-B1EC-BA386B8AD507}"/>
                </a:ext>
              </a:extLst>
            </p:cNvPr>
            <p:cNvSpPr>
              <a:spLocks/>
            </p:cNvSpPr>
            <p:nvPr/>
          </p:nvSpPr>
          <p:spPr bwMode="auto">
            <a:xfrm>
              <a:off x="5279367" y="2653824"/>
              <a:ext cx="1575572" cy="1843079"/>
            </a:xfrm>
            <a:custGeom>
              <a:avLst/>
              <a:gdLst/>
              <a:ahLst/>
              <a:cxnLst>
                <a:cxn ang="0">
                  <a:pos x="0" y="0"/>
                </a:cxn>
                <a:cxn ang="0">
                  <a:pos x="1390" y="1626"/>
                </a:cxn>
              </a:cxnLst>
              <a:rect l="0" t="0" r="r" b="b"/>
              <a:pathLst>
                <a:path w="1390" h="1626">
                  <a:moveTo>
                    <a:pt x="0" y="0"/>
                  </a:moveTo>
                  <a:lnTo>
                    <a:pt x="1390" y="162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Oval 17">
              <a:extLst>
                <a:ext uri="{FF2B5EF4-FFF2-40B4-BE49-F238E27FC236}">
                  <a16:creationId xmlns:a16="http://schemas.microsoft.com/office/drawing/2014/main" id="{FEDD3492-AD20-4C5A-B4DC-0030694282CF}"/>
                </a:ext>
              </a:extLst>
            </p:cNvPr>
            <p:cNvSpPr>
              <a:spLocks noChangeArrowheads="1"/>
            </p:cNvSpPr>
            <p:nvPr/>
          </p:nvSpPr>
          <p:spPr bwMode="auto">
            <a:xfrm>
              <a:off x="4979258" y="2374256"/>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8" name="Oval 16">
              <a:extLst>
                <a:ext uri="{FF2B5EF4-FFF2-40B4-BE49-F238E27FC236}">
                  <a16:creationId xmlns:a16="http://schemas.microsoft.com/office/drawing/2014/main" id="{332D0206-9C83-4A9E-9DCB-4A73F8186C27}"/>
                </a:ext>
              </a:extLst>
            </p:cNvPr>
            <p:cNvSpPr>
              <a:spLocks noChangeArrowheads="1"/>
            </p:cNvSpPr>
            <p:nvPr/>
          </p:nvSpPr>
          <p:spPr bwMode="auto">
            <a:xfrm>
              <a:off x="4419141" y="2902329"/>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9" name="Oval 15">
              <a:extLst>
                <a:ext uri="{FF2B5EF4-FFF2-40B4-BE49-F238E27FC236}">
                  <a16:creationId xmlns:a16="http://schemas.microsoft.com/office/drawing/2014/main" id="{D01CA55C-D4FA-433B-9291-95EAD4B159D7}"/>
                </a:ext>
              </a:extLst>
            </p:cNvPr>
            <p:cNvSpPr>
              <a:spLocks noChangeArrowheads="1"/>
            </p:cNvSpPr>
            <p:nvPr/>
          </p:nvSpPr>
          <p:spPr bwMode="auto">
            <a:xfrm>
              <a:off x="5407430" y="2877737"/>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0" name="Oval 14">
              <a:extLst>
                <a:ext uri="{FF2B5EF4-FFF2-40B4-BE49-F238E27FC236}">
                  <a16:creationId xmlns:a16="http://schemas.microsoft.com/office/drawing/2014/main" id="{F049A4F4-7B50-442C-8427-0201A39D9DDA}"/>
                </a:ext>
              </a:extLst>
            </p:cNvPr>
            <p:cNvSpPr>
              <a:spLocks noChangeArrowheads="1"/>
            </p:cNvSpPr>
            <p:nvPr/>
          </p:nvSpPr>
          <p:spPr bwMode="auto">
            <a:xfrm>
              <a:off x="4792983"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 name="Oval 13">
              <a:extLst>
                <a:ext uri="{FF2B5EF4-FFF2-40B4-BE49-F238E27FC236}">
                  <a16:creationId xmlns:a16="http://schemas.microsoft.com/office/drawing/2014/main" id="{4747C568-17B3-4AB9-B43E-53DD9B43CB7A}"/>
                </a:ext>
              </a:extLst>
            </p:cNvPr>
            <p:cNvSpPr>
              <a:spLocks noChangeArrowheads="1"/>
            </p:cNvSpPr>
            <p:nvPr/>
          </p:nvSpPr>
          <p:spPr bwMode="auto">
            <a:xfrm>
              <a:off x="5808438" y="3341096"/>
              <a:ext cx="353145" cy="35334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2" name="Oval 12">
              <a:extLst>
                <a:ext uri="{FF2B5EF4-FFF2-40B4-BE49-F238E27FC236}">
                  <a16:creationId xmlns:a16="http://schemas.microsoft.com/office/drawing/2014/main" id="{0429FFE5-ACFF-4525-86FF-48A465B633D7}"/>
                </a:ext>
              </a:extLst>
            </p:cNvPr>
            <p:cNvSpPr>
              <a:spLocks noChangeArrowheads="1"/>
            </p:cNvSpPr>
            <p:nvPr/>
          </p:nvSpPr>
          <p:spPr bwMode="auto">
            <a:xfrm>
              <a:off x="6215913" y="3819986"/>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3" name="Oval 11">
              <a:extLst>
                <a:ext uri="{FF2B5EF4-FFF2-40B4-BE49-F238E27FC236}">
                  <a16:creationId xmlns:a16="http://schemas.microsoft.com/office/drawing/2014/main" id="{6C461B46-A188-49CF-89EC-241DB410BBAD}"/>
                </a:ext>
              </a:extLst>
            </p:cNvPr>
            <p:cNvSpPr>
              <a:spLocks noChangeArrowheads="1"/>
            </p:cNvSpPr>
            <p:nvPr/>
          </p:nvSpPr>
          <p:spPr bwMode="auto">
            <a:xfrm>
              <a:off x="6571646" y="4265224"/>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 name="Text Box 10">
              <a:extLst>
                <a:ext uri="{FF2B5EF4-FFF2-40B4-BE49-F238E27FC236}">
                  <a16:creationId xmlns:a16="http://schemas.microsoft.com/office/drawing/2014/main" id="{C9348CD1-3993-4D24-B160-F3CC0D7D8923}"/>
                </a:ext>
              </a:extLst>
            </p:cNvPr>
            <p:cNvSpPr txBox="1">
              <a:spLocks noChangeArrowheads="1"/>
            </p:cNvSpPr>
            <p:nvPr/>
          </p:nvSpPr>
          <p:spPr bwMode="auto">
            <a:xfrm>
              <a:off x="4450478" y="4663867"/>
              <a:ext cx="2037760"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）一棵非</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AVL</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树</a:t>
              </a:r>
            </a:p>
          </p:txBody>
        </p:sp>
        <p:sp>
          <p:nvSpPr>
            <p:cNvPr id="35" name="Text Box 9">
              <a:extLst>
                <a:ext uri="{FF2B5EF4-FFF2-40B4-BE49-F238E27FC236}">
                  <a16:creationId xmlns:a16="http://schemas.microsoft.com/office/drawing/2014/main" id="{2F628067-8993-4DCE-AFF3-2787EADDB360}"/>
                </a:ext>
              </a:extLst>
            </p:cNvPr>
            <p:cNvSpPr txBox="1">
              <a:spLocks noChangeArrowheads="1"/>
            </p:cNvSpPr>
            <p:nvPr/>
          </p:nvSpPr>
          <p:spPr bwMode="auto">
            <a:xfrm>
              <a:off x="1314566" y="4647041"/>
              <a:ext cx="2045139"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）一棵</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AVL</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树</a:t>
              </a:r>
            </a:p>
          </p:txBody>
        </p:sp>
        <p:sp>
          <p:nvSpPr>
            <p:cNvPr id="36" name="Text Box 8">
              <a:extLst>
                <a:ext uri="{FF2B5EF4-FFF2-40B4-BE49-F238E27FC236}">
                  <a16:creationId xmlns:a16="http://schemas.microsoft.com/office/drawing/2014/main" id="{74B0EF05-A5FE-457F-A526-EF1546C254E7}"/>
                </a:ext>
              </a:extLst>
            </p:cNvPr>
            <p:cNvSpPr txBox="1">
              <a:spLocks noChangeArrowheads="1"/>
            </p:cNvSpPr>
            <p:nvPr/>
          </p:nvSpPr>
          <p:spPr bwMode="auto">
            <a:xfrm>
              <a:off x="6995938" y="43092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7" name="Text Box 7">
              <a:extLst>
                <a:ext uri="{FF2B5EF4-FFF2-40B4-BE49-F238E27FC236}">
                  <a16:creationId xmlns:a16="http://schemas.microsoft.com/office/drawing/2014/main" id="{DA89C7DC-F442-40F5-9E52-65B0EAA5B8D8}"/>
                </a:ext>
              </a:extLst>
            </p:cNvPr>
            <p:cNvSpPr txBox="1">
              <a:spLocks noChangeArrowheads="1"/>
            </p:cNvSpPr>
            <p:nvPr/>
          </p:nvSpPr>
          <p:spPr bwMode="auto">
            <a:xfrm>
              <a:off x="6662196" y="3819986"/>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8" name="Text Box 6">
              <a:extLst>
                <a:ext uri="{FF2B5EF4-FFF2-40B4-BE49-F238E27FC236}">
                  <a16:creationId xmlns:a16="http://schemas.microsoft.com/office/drawing/2014/main" id="{B571D476-3A65-4C79-8AA9-1C159F971B66}"/>
                </a:ext>
              </a:extLst>
            </p:cNvPr>
            <p:cNvSpPr txBox="1">
              <a:spLocks noChangeArrowheads="1"/>
            </p:cNvSpPr>
            <p:nvPr/>
          </p:nvSpPr>
          <p:spPr bwMode="auto">
            <a:xfrm>
              <a:off x="4645516" y="23574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9" name="Text Box 5">
              <a:extLst>
                <a:ext uri="{FF2B5EF4-FFF2-40B4-BE49-F238E27FC236}">
                  <a16:creationId xmlns:a16="http://schemas.microsoft.com/office/drawing/2014/main" id="{D9FA81E6-B8CC-4618-A82B-C77F34DB5684}"/>
                </a:ext>
              </a:extLst>
            </p:cNvPr>
            <p:cNvSpPr txBox="1">
              <a:spLocks noChangeArrowheads="1"/>
            </p:cNvSpPr>
            <p:nvPr/>
          </p:nvSpPr>
          <p:spPr bwMode="auto">
            <a:xfrm>
              <a:off x="5823961" y="2847969"/>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0" name="Text Box 4">
              <a:extLst>
                <a:ext uri="{FF2B5EF4-FFF2-40B4-BE49-F238E27FC236}">
                  <a16:creationId xmlns:a16="http://schemas.microsoft.com/office/drawing/2014/main" id="{F62FF12E-3B76-4B1A-99D5-BC20254CE8A4}"/>
                </a:ext>
              </a:extLst>
            </p:cNvPr>
            <p:cNvSpPr txBox="1">
              <a:spLocks noChangeArrowheads="1"/>
            </p:cNvSpPr>
            <p:nvPr/>
          </p:nvSpPr>
          <p:spPr bwMode="auto">
            <a:xfrm>
              <a:off x="6197803" y="3322976"/>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1" name="Text Box 3">
              <a:extLst>
                <a:ext uri="{FF2B5EF4-FFF2-40B4-BE49-F238E27FC236}">
                  <a16:creationId xmlns:a16="http://schemas.microsoft.com/office/drawing/2014/main" id="{F0BB52CB-189D-43CC-90E0-7BB7DEB826EA}"/>
                </a:ext>
              </a:extLst>
            </p:cNvPr>
            <p:cNvSpPr txBox="1">
              <a:spLocks noChangeArrowheads="1"/>
            </p:cNvSpPr>
            <p:nvPr/>
          </p:nvSpPr>
          <p:spPr bwMode="auto">
            <a:xfrm>
              <a:off x="4124206" y="2939864"/>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2" name="Text Box 2">
              <a:extLst>
                <a:ext uri="{FF2B5EF4-FFF2-40B4-BE49-F238E27FC236}">
                  <a16:creationId xmlns:a16="http://schemas.microsoft.com/office/drawing/2014/main" id="{1441A022-E490-4B9A-B612-F56DC6CB90DF}"/>
                </a:ext>
              </a:extLst>
            </p:cNvPr>
            <p:cNvSpPr txBox="1">
              <a:spLocks noChangeArrowheads="1"/>
            </p:cNvSpPr>
            <p:nvPr/>
          </p:nvSpPr>
          <p:spPr bwMode="auto">
            <a:xfrm>
              <a:off x="4492874" y="3505471"/>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grpSp>
      <p:sp>
        <p:nvSpPr>
          <p:cNvPr id="43" name="TextBox 2">
            <a:extLst>
              <a:ext uri="{FF2B5EF4-FFF2-40B4-BE49-F238E27FC236}">
                <a16:creationId xmlns:a16="http://schemas.microsoft.com/office/drawing/2014/main" id="{B9AB3C0B-5564-416A-934E-90ACA4303E45}"/>
              </a:ext>
            </a:extLst>
          </p:cNvPr>
          <p:cNvSpPr txBox="1"/>
          <p:nvPr/>
        </p:nvSpPr>
        <p:spPr>
          <a:xfrm>
            <a:off x="323528" y="118939"/>
            <a:ext cx="8286808" cy="12608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0"/>
              </a:spcBef>
              <a:buBlip>
                <a:blip r:embed="rId2"/>
              </a:buBlip>
            </a:pPr>
            <a:r>
              <a:rPr lang="en-US" altLang="zh-CN" sz="1800" dirty="0">
                <a:solidFill>
                  <a:srgbClr val="0000FF"/>
                </a:solidFill>
                <a:latin typeface="Consolas" pitchFamily="49" charset="0"/>
                <a:ea typeface="仿宋" pitchFamily="49" charset="-122"/>
                <a:cs typeface="Consolas" pitchFamily="49" charset="0"/>
              </a:rPr>
              <a:t>AVL</a:t>
            </a:r>
            <a:r>
              <a:rPr lang="zh-CN" altLang="zh-CN" sz="1800" dirty="0">
                <a:solidFill>
                  <a:srgbClr val="0000FF"/>
                </a:solidFill>
                <a:latin typeface="Consolas" pitchFamily="49" charset="0"/>
                <a:ea typeface="仿宋" pitchFamily="49" charset="-122"/>
                <a:cs typeface="Consolas" pitchFamily="49" charset="0"/>
              </a:rPr>
              <a:t>树的</a:t>
            </a:r>
            <a:r>
              <a:rPr lang="zh-CN" altLang="zh-CN" sz="1800" dirty="0">
                <a:solidFill>
                  <a:srgbClr val="FF0000"/>
                </a:solidFill>
                <a:latin typeface="Consolas" pitchFamily="49" charset="0"/>
                <a:ea typeface="仿宋" pitchFamily="49" charset="-122"/>
                <a:cs typeface="Consolas" pitchFamily="49" charset="0"/>
              </a:rPr>
              <a:t>高度平衡性质</a:t>
            </a:r>
            <a:r>
              <a:rPr lang="zh-CN" altLang="en-US"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树中每个结点的左、右子树的高度至多相差</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en-US" sz="1800" dirty="0">
                <a:solidFill>
                  <a:srgbClr val="0000FF"/>
                </a:solidFill>
                <a:latin typeface="Consolas" pitchFamily="49" charset="0"/>
                <a:ea typeface="仿宋" pitchFamily="49" charset="-122"/>
                <a:cs typeface="Consolas" pitchFamily="49" charset="0"/>
              </a:rPr>
              <a:t>即，</a:t>
            </a:r>
            <a:r>
              <a:rPr lang="zh-CN" altLang="zh-CN" sz="1800" dirty="0">
                <a:solidFill>
                  <a:srgbClr val="0000FF"/>
                </a:solidFill>
                <a:latin typeface="Consolas" pitchFamily="49" charset="0"/>
                <a:ea typeface="仿宋" pitchFamily="49" charset="-122"/>
                <a:cs typeface="Consolas" pitchFamily="49" charset="0"/>
              </a:rPr>
              <a:t>如果树</a:t>
            </a:r>
            <a:r>
              <a:rPr lang="en-US" altLang="zh-CN" sz="1800"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中结点</a:t>
            </a:r>
            <a:r>
              <a:rPr lang="en-US" altLang="zh-CN" sz="1800" i="1" dirty="0">
                <a:solidFill>
                  <a:srgbClr val="0000FF"/>
                </a:solidFill>
                <a:latin typeface="Consolas" pitchFamily="49" charset="0"/>
                <a:ea typeface="仿宋" pitchFamily="49" charset="-122"/>
                <a:cs typeface="Consolas" pitchFamily="49" charset="0"/>
              </a:rPr>
              <a:t>v</a:t>
            </a:r>
            <a:r>
              <a:rPr lang="zh-CN" altLang="zh-CN" sz="1800" dirty="0">
                <a:solidFill>
                  <a:srgbClr val="0000FF"/>
                </a:solidFill>
                <a:latin typeface="Consolas" pitchFamily="49" charset="0"/>
                <a:ea typeface="仿宋" pitchFamily="49" charset="-122"/>
                <a:cs typeface="Consolas" pitchFamily="49" charset="0"/>
              </a:rPr>
              <a:t>有孩子结点</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和</a:t>
            </a:r>
            <a:r>
              <a:rPr lang="en-US" altLang="zh-CN" sz="1800" i="1" dirty="0">
                <a:solidFill>
                  <a:srgbClr val="0000FF"/>
                </a:solidFill>
                <a:latin typeface="Consolas" pitchFamily="49" charset="0"/>
                <a:ea typeface="仿宋" pitchFamily="49" charset="-122"/>
                <a:cs typeface="Consolas" pitchFamily="49" charset="0"/>
              </a:rPr>
              <a:t>y</a:t>
            </a:r>
            <a:r>
              <a:rPr lang="zh-CN" altLang="zh-CN" sz="1800" dirty="0">
                <a:solidFill>
                  <a:srgbClr val="0000FF"/>
                </a:solidFill>
                <a:latin typeface="Consolas" pitchFamily="49" charset="0"/>
                <a:ea typeface="仿宋" pitchFamily="49" charset="-122"/>
                <a:cs typeface="Consolas" pitchFamily="49" charset="0"/>
              </a:rPr>
              <a:t>，则</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y</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表示以结点</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为根的子树高度。</a:t>
            </a:r>
            <a:endParaRPr lang="zh-CN" altLang="en-US" sz="1800" dirty="0">
              <a:solidFill>
                <a:srgbClr val="0000FF"/>
              </a:solidFill>
              <a:latin typeface="Consolas" pitchFamily="49" charset="0"/>
              <a:ea typeface="仿宋" pitchFamily="49" charset="-122"/>
              <a:cs typeface="Consolas" pitchFamily="49" charset="0"/>
            </a:endParaRPr>
          </a:p>
        </p:txBody>
      </p:sp>
      <p:pic>
        <p:nvPicPr>
          <p:cNvPr id="44" name="图片 43">
            <a:extLst>
              <a:ext uri="{FF2B5EF4-FFF2-40B4-BE49-F238E27FC236}">
                <a16:creationId xmlns:a16="http://schemas.microsoft.com/office/drawing/2014/main" id="{99977492-644E-4FB1-BEFD-E45B37E6F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45" y="1480220"/>
            <a:ext cx="2132012" cy="2454723"/>
          </a:xfrm>
          <a:prstGeom prst="rect">
            <a:avLst/>
          </a:prstGeom>
        </p:spPr>
      </p:pic>
      <p:pic>
        <p:nvPicPr>
          <p:cNvPr id="45" name="图片 44">
            <a:extLst>
              <a:ext uri="{FF2B5EF4-FFF2-40B4-BE49-F238E27FC236}">
                <a16:creationId xmlns:a16="http://schemas.microsoft.com/office/drawing/2014/main" id="{AE6C87B8-822C-4604-BF26-984E3ED2C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6737" y="1484960"/>
            <a:ext cx="2016224" cy="2454723"/>
          </a:xfrm>
          <a:prstGeom prst="rect">
            <a:avLst/>
          </a:prstGeom>
        </p:spPr>
      </p:pic>
      <p:pic>
        <p:nvPicPr>
          <p:cNvPr id="46" name="图片 45">
            <a:extLst>
              <a:ext uri="{FF2B5EF4-FFF2-40B4-BE49-F238E27FC236}">
                <a16:creationId xmlns:a16="http://schemas.microsoft.com/office/drawing/2014/main" id="{56AFEA56-6AB8-4D65-9A30-CA5B74EFF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0692" y="1488289"/>
            <a:ext cx="2132012" cy="2500191"/>
          </a:xfrm>
          <a:prstGeom prst="rect">
            <a:avLst/>
          </a:prstGeom>
        </p:spPr>
      </p:pic>
    </p:spTree>
    <p:extLst>
      <p:ext uri="{BB962C8B-B14F-4D97-AF65-F5344CB8AC3E}">
        <p14:creationId xmlns:p14="http://schemas.microsoft.com/office/powerpoint/2010/main" val="39045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39752" y="188640"/>
            <a:ext cx="4536504"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4000">
                <a:solidFill>
                  <a:srgbClr val="FF0000"/>
                </a:solidFill>
                <a:latin typeface="Consolas" pitchFamily="49" charset="0"/>
                <a:ea typeface="微软雅黑" pitchFamily="34" charset="-122"/>
                <a:cs typeface="Consolas" pitchFamily="49" charset="0"/>
              </a:rPr>
              <a:t>9.2 </a:t>
            </a:r>
            <a:r>
              <a:rPr lang="zh-CN" altLang="zh-CN" sz="4000">
                <a:solidFill>
                  <a:srgbClr val="FF0000"/>
                </a:solidFill>
                <a:latin typeface="Consolas" pitchFamily="49" charset="0"/>
                <a:ea typeface="微软雅黑" pitchFamily="34" charset="-122"/>
                <a:cs typeface="Consolas" pitchFamily="49" charset="0"/>
              </a:rPr>
              <a:t>线性表的查找</a:t>
            </a:r>
            <a:endParaRPr lang="zh-CN" altLang="en-US" sz="4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79574" y="1526519"/>
            <a:ext cx="8856984" cy="16156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线性表采用顺序表存储，由于顺序表不适合数据修改操作（插入和删除元素几乎需要移动一半的元素）</a:t>
            </a:r>
            <a:r>
              <a:rPr lang="zh-CN" altLang="en-US" sz="2100" dirty="0">
                <a:solidFill>
                  <a:srgbClr val="0000FF"/>
                </a:solidFill>
                <a:latin typeface="Consolas" pitchFamily="49" charset="0"/>
                <a:ea typeface="仿宋" pitchFamily="49" charset="-122"/>
                <a:cs typeface="Consolas" pitchFamily="49" charset="0"/>
                <a:sym typeface="Wingdings"/>
              </a:rPr>
              <a:t> </a:t>
            </a:r>
            <a:r>
              <a:rPr lang="zh-CN" altLang="zh-CN" sz="2100" dirty="0">
                <a:solidFill>
                  <a:srgbClr val="FF0000"/>
                </a:solidFill>
                <a:latin typeface="Consolas" pitchFamily="49" charset="0"/>
                <a:ea typeface="仿宋" pitchFamily="49" charset="-122"/>
                <a:cs typeface="Consolas" pitchFamily="49" charset="0"/>
              </a:rPr>
              <a:t>顺序表是一种静态查找表</a:t>
            </a:r>
            <a:r>
              <a:rPr lang="zh-CN" altLang="zh-CN"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100" dirty="0">
                <a:solidFill>
                  <a:srgbClr val="0000FF"/>
                </a:solidFill>
                <a:latin typeface="Consolas" pitchFamily="49" charset="0"/>
                <a:ea typeface="仿宋" pitchFamily="49" charset="-122"/>
                <a:cs typeface="Consolas" pitchFamily="49" charset="0"/>
              </a:rPr>
              <a:t>三种线性表查找方法，即</a:t>
            </a:r>
            <a:r>
              <a:rPr lang="zh-CN" altLang="zh-CN" sz="2100" dirty="0">
                <a:solidFill>
                  <a:srgbClr val="FF0000"/>
                </a:solidFill>
                <a:latin typeface="Consolas" pitchFamily="49" charset="0"/>
                <a:ea typeface="仿宋" pitchFamily="49" charset="-122"/>
                <a:cs typeface="Consolas" pitchFamily="49" charset="0"/>
              </a:rPr>
              <a:t>顺序查找、折半查找和分块查找算法</a:t>
            </a:r>
            <a:r>
              <a:rPr lang="zh-CN" altLang="en-US" sz="2100" dirty="0">
                <a:solidFill>
                  <a:srgbClr val="0000FF"/>
                </a:solidFill>
                <a:latin typeface="Consolas" pitchFamily="49" charset="0"/>
                <a:ea typeface="仿宋" pitchFamily="49" charset="-122"/>
                <a:cs typeface="Consolas" pitchFamily="49" charset="0"/>
              </a:rPr>
              <a:t>。</a:t>
            </a:r>
          </a:p>
        </p:txBody>
      </p:sp>
      <p:sp>
        <p:nvSpPr>
          <p:cNvPr id="5" name="TextBox 4">
            <a:extLst>
              <a:ext uri="{FF2B5EF4-FFF2-40B4-BE49-F238E27FC236}">
                <a16:creationId xmlns:a16="http://schemas.microsoft.com/office/drawing/2014/main" id="{CB9ACC2E-47D4-4903-9D31-2F41B0864A6E}"/>
              </a:ext>
            </a:extLst>
          </p:cNvPr>
          <p:cNvSpPr txBox="1"/>
          <p:nvPr/>
        </p:nvSpPr>
        <p:spPr>
          <a:xfrm>
            <a:off x="323528" y="3645024"/>
            <a:ext cx="3357586" cy="415498"/>
          </a:xfrm>
          <a:prstGeom prst="rect">
            <a:avLst/>
          </a:prstGeom>
          <a:noFill/>
        </p:spPr>
        <p:txBody>
          <a:bodyPr wrap="square" rtlCol="0">
            <a:spAutoFit/>
          </a:bodyPr>
          <a:lstStyle/>
          <a:p>
            <a:pPr algn="l">
              <a:lnSpc>
                <a:spcPct val="100000"/>
              </a:lnSpc>
              <a:spcBef>
                <a:spcPts val="0"/>
              </a:spcBef>
            </a:pPr>
            <a:r>
              <a:rPr lang="zh-CN" altLang="zh-CN" sz="21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顺序表中元素的类型</a:t>
            </a:r>
            <a:endParaRPr lang="zh-CN" altLang="en-US" sz="21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sp>
        <p:nvSpPr>
          <p:cNvPr id="7" name="TextBox 5">
            <a:extLst>
              <a:ext uri="{FF2B5EF4-FFF2-40B4-BE49-F238E27FC236}">
                <a16:creationId xmlns:a16="http://schemas.microsoft.com/office/drawing/2014/main" id="{8532C91C-99E5-44AA-9373-DAAC1A31B45C}"/>
              </a:ext>
            </a:extLst>
          </p:cNvPr>
          <p:cNvSpPr txBox="1"/>
          <p:nvPr/>
        </p:nvSpPr>
        <p:spPr>
          <a:xfrm>
            <a:off x="683568" y="4221088"/>
            <a:ext cx="7648996" cy="24148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RecType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顺序表元素类型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int key;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存放关键字，假设关键字为</a:t>
            </a:r>
            <a:r>
              <a:rPr lang="en-US" altLang="zh-CN" sz="1800" dirty="0">
                <a:solidFill>
                  <a:srgbClr val="339933"/>
                </a:solidFill>
                <a:latin typeface="Consolas" pitchFamily="49" charset="0"/>
                <a:ea typeface="仿宋" pitchFamily="49" charset="-122"/>
                <a:cs typeface="Consolas" pitchFamily="49" charset="0"/>
              </a:rPr>
              <a:t>int</a:t>
            </a:r>
            <a:r>
              <a:rPr lang="zh-CN" altLang="zh-CN" sz="1800" dirty="0">
                <a:solidFill>
                  <a:srgbClr val="339933"/>
                </a:solidFill>
                <a:latin typeface="Consolas" pitchFamily="49" charset="0"/>
                <a:ea typeface="仿宋" pitchFamily="49" charset="-122"/>
                <a:cs typeface="Consolas" pitchFamily="49" charset="0"/>
              </a:rPr>
              <a:t>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String data;	</a:t>
            </a:r>
            <a:r>
              <a:rPr lang="en-US" altLang="zh-CN" sz="1800" dirty="0">
                <a:solidFill>
                  <a:srgbClr val="339933"/>
                </a:solidFill>
                <a:latin typeface="Consolas" pitchFamily="49" charset="0"/>
                <a:ea typeface="仿宋" pitchFamily="49" charset="-122"/>
                <a:cs typeface="Consolas" pitchFamily="49" charset="0"/>
              </a:rPr>
              <a:t>     //</a:t>
            </a:r>
            <a:r>
              <a:rPr lang="zh-CN" altLang="zh-CN" sz="1800" dirty="0">
                <a:solidFill>
                  <a:srgbClr val="339933"/>
                </a:solidFill>
                <a:latin typeface="Consolas" pitchFamily="49" charset="0"/>
                <a:ea typeface="仿宋" pitchFamily="49" charset="-122"/>
                <a:cs typeface="Consolas" pitchFamily="49" charset="0"/>
              </a:rPr>
              <a:t>存放其他数据，假设为</a:t>
            </a:r>
            <a:r>
              <a:rPr lang="en-US" altLang="zh-CN" sz="1800" dirty="0">
                <a:solidFill>
                  <a:srgbClr val="339933"/>
                </a:solidFill>
                <a:latin typeface="Consolas" pitchFamily="49" charset="0"/>
                <a:ea typeface="仿宋" pitchFamily="49" charset="-122"/>
                <a:cs typeface="Consolas" pitchFamily="49" charset="0"/>
              </a:rPr>
              <a:t>String</a:t>
            </a:r>
            <a:r>
              <a:rPr lang="zh-CN" altLang="zh-CN" sz="1800" dirty="0">
                <a:solidFill>
                  <a:srgbClr val="339933"/>
                </a:solidFill>
                <a:latin typeface="Consolas" pitchFamily="49" charset="0"/>
                <a:ea typeface="仿宋" pitchFamily="49" charset="-122"/>
                <a:cs typeface="Consolas" pitchFamily="49" charset="0"/>
              </a:rPr>
              <a:t>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RecType</a:t>
            </a:r>
            <a:r>
              <a:rPr lang="en-US" altLang="zh-CN" sz="1800" dirty="0">
                <a:solidFill>
                  <a:srgbClr val="0000FF"/>
                </a:solidFill>
                <a:latin typeface="Consolas" pitchFamily="49" charset="0"/>
                <a:ea typeface="仿宋" pitchFamily="49" charset="-122"/>
                <a:cs typeface="Consolas" pitchFamily="49" charset="0"/>
              </a:rPr>
              <a:t>(int d)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构造方法</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key=d;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https://files.jb51.net/file_images/article/201901/2019110153626752.gif?2019010153637">
            <a:extLst>
              <a:ext uri="{FF2B5EF4-FFF2-40B4-BE49-F238E27FC236}">
                <a16:creationId xmlns:a16="http://schemas.microsoft.com/office/drawing/2014/main" id="{B08D16DD-1BC7-4594-90BF-0DF5B99339B0}"/>
              </a:ext>
            </a:extLst>
          </p:cNvPr>
          <p:cNvPicPr>
            <a:picLocks noChangeAspect="1" noChangeArrowheads="1" noCrop="1"/>
          </p:cNvPicPr>
          <p:nvPr/>
        </p:nvPicPr>
        <p:blipFill>
          <a:blip r:embed="rId2" cstate="print"/>
          <a:srcRect/>
          <a:stretch>
            <a:fillRect/>
          </a:stretch>
        </p:blipFill>
        <p:spPr bwMode="auto">
          <a:xfrm>
            <a:off x="323528" y="3463336"/>
            <a:ext cx="3960440" cy="3394664"/>
          </a:xfrm>
          <a:prstGeom prst="rect">
            <a:avLst/>
          </a:prstGeom>
          <a:noFill/>
        </p:spPr>
      </p:pic>
      <p:sp>
        <p:nvSpPr>
          <p:cNvPr id="6" name="Text Box 10">
            <a:extLst>
              <a:ext uri="{FF2B5EF4-FFF2-40B4-BE49-F238E27FC236}">
                <a16:creationId xmlns:a16="http://schemas.microsoft.com/office/drawing/2014/main" id="{4DFD40B9-8871-44BA-9C19-45AF3009D4C0}"/>
              </a:ext>
            </a:extLst>
          </p:cNvPr>
          <p:cNvSpPr txBox="1">
            <a:spLocks noChangeArrowheads="1"/>
          </p:cNvSpPr>
          <p:nvPr/>
        </p:nvSpPr>
        <p:spPr bwMode="auto">
          <a:xfrm>
            <a:off x="3779912" y="2734273"/>
            <a:ext cx="3672408" cy="34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调整方法：</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LL</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RR</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LR</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RL</a:t>
            </a:r>
            <a:endPar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pic>
        <p:nvPicPr>
          <p:cNvPr id="7" name="Picture 4" descr="https://files.jb51.net/file_images/article/201901/2019110153603213.gif?2019010153616">
            <a:extLst>
              <a:ext uri="{FF2B5EF4-FFF2-40B4-BE49-F238E27FC236}">
                <a16:creationId xmlns:a16="http://schemas.microsoft.com/office/drawing/2014/main" id="{0438C8C7-BB78-4ABC-BE8C-06573C205FB0}"/>
              </a:ext>
            </a:extLst>
          </p:cNvPr>
          <p:cNvPicPr>
            <a:picLocks noChangeAspect="1" noChangeArrowheads="1" noCrop="1"/>
          </p:cNvPicPr>
          <p:nvPr/>
        </p:nvPicPr>
        <p:blipFill>
          <a:blip r:embed="rId3" cstate="print"/>
          <a:srcRect/>
          <a:stretch>
            <a:fillRect/>
          </a:stretch>
        </p:blipFill>
        <p:spPr bwMode="auto">
          <a:xfrm>
            <a:off x="4950568" y="3597574"/>
            <a:ext cx="4193432" cy="3071786"/>
          </a:xfrm>
          <a:prstGeom prst="rect">
            <a:avLst/>
          </a:prstGeom>
          <a:noFill/>
        </p:spPr>
      </p:pic>
      <p:sp>
        <p:nvSpPr>
          <p:cNvPr id="8" name="TextBox 2">
            <a:extLst>
              <a:ext uri="{FF2B5EF4-FFF2-40B4-BE49-F238E27FC236}">
                <a16:creationId xmlns:a16="http://schemas.microsoft.com/office/drawing/2014/main" id="{C2B69F8A-196D-48CD-8F05-E0C2B24A155A}"/>
              </a:ext>
            </a:extLst>
          </p:cNvPr>
          <p:cNvSpPr txBox="1"/>
          <p:nvPr/>
        </p:nvSpPr>
        <p:spPr>
          <a:xfrm>
            <a:off x="539552" y="92862"/>
            <a:ext cx="8223522" cy="22974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4"/>
              </a:buBlip>
            </a:pPr>
            <a:r>
              <a:rPr lang="zh-CN" altLang="zh-CN" sz="2000" dirty="0">
                <a:solidFill>
                  <a:srgbClr val="0000FF"/>
                </a:solidFill>
                <a:latin typeface="Consolas" pitchFamily="49" charset="0"/>
                <a:ea typeface="仿宋" pitchFamily="49" charset="-122"/>
                <a:cs typeface="Consolas" pitchFamily="49" charset="0"/>
              </a:rPr>
              <a:t>如何使构造的二叉排序树是一棵</a:t>
            </a:r>
            <a:r>
              <a:rPr lang="en-US" altLang="zh-CN" sz="2000" dirty="0">
                <a:solidFill>
                  <a:srgbClr val="0000FF"/>
                </a:solidFill>
                <a:latin typeface="Consolas" pitchFamily="49" charset="0"/>
                <a:ea typeface="仿宋" pitchFamily="49" charset="-122"/>
                <a:cs typeface="Consolas" pitchFamily="49" charset="0"/>
              </a:rPr>
              <a:t>AVL</a:t>
            </a:r>
            <a:r>
              <a:rPr lang="zh-CN" altLang="zh-CN" sz="2000" dirty="0">
                <a:solidFill>
                  <a:srgbClr val="0000FF"/>
                </a:solidFill>
                <a:latin typeface="Consolas" pitchFamily="49" charset="0"/>
                <a:ea typeface="仿宋" pitchFamily="49" charset="-122"/>
                <a:cs typeface="Consolas" pitchFamily="49" charset="0"/>
              </a:rPr>
              <a:t>树呢？</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zh-CN" altLang="zh-CN" sz="2000" dirty="0">
                <a:solidFill>
                  <a:srgbClr val="FF00FF"/>
                </a:solidFill>
                <a:latin typeface="Consolas" pitchFamily="49" charset="0"/>
                <a:ea typeface="仿宋" pitchFamily="49" charset="-122"/>
                <a:cs typeface="Consolas" pitchFamily="49" charset="0"/>
              </a:rPr>
              <a:t>关键</a:t>
            </a:r>
            <a:r>
              <a:rPr lang="zh-CN" altLang="zh-CN" sz="2000" dirty="0">
                <a:solidFill>
                  <a:srgbClr val="0000FF"/>
                </a:solidFill>
                <a:latin typeface="Consolas" pitchFamily="49" charset="0"/>
                <a:ea typeface="仿宋" pitchFamily="49" charset="-122"/>
                <a:cs typeface="Consolas" pitchFamily="49" charset="0"/>
              </a:rPr>
              <a:t>是每次向树中插入新结点时使所有结点的平衡因子满足高度平衡性质，这就要求插入后一旦哪些结点失衡就要进行调整。</a:t>
            </a:r>
            <a:r>
              <a:rPr lang="zh-CN" altLang="en-US" sz="2000" dirty="0">
                <a:solidFill>
                  <a:srgbClr val="0000FF"/>
                </a:solidFill>
                <a:latin typeface="Consolas" pitchFamily="49" charset="0"/>
                <a:ea typeface="仿宋" pitchFamily="49" charset="-122"/>
                <a:cs typeface="Consolas" pitchFamily="49" charset="0"/>
              </a:rPr>
              <a:t>删除结点后如果失衡也需要调整。</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4"/>
              </a:buBlip>
            </a:pPr>
            <a:r>
              <a:rPr lang="en-US" altLang="zh-CN" sz="2000" dirty="0">
                <a:solidFill>
                  <a:srgbClr val="0000FF"/>
                </a:solidFill>
                <a:latin typeface="Consolas" pitchFamily="49" charset="0"/>
                <a:ea typeface="仿宋" pitchFamily="49" charset="-122"/>
                <a:cs typeface="Consolas" pitchFamily="49" charset="0"/>
              </a:rPr>
              <a:t>AVL</a:t>
            </a:r>
            <a:r>
              <a:rPr lang="zh-CN" altLang="en-US" sz="2000" dirty="0">
                <a:solidFill>
                  <a:srgbClr val="0000FF"/>
                </a:solidFill>
                <a:latin typeface="Consolas" pitchFamily="49" charset="0"/>
                <a:ea typeface="仿宋" pitchFamily="49" charset="-122"/>
                <a:cs typeface="Consolas" pitchFamily="49" charset="0"/>
              </a:rPr>
              <a:t>树的查找过程与二叉排序树过程相同。</a:t>
            </a:r>
          </a:p>
        </p:txBody>
      </p:sp>
    </p:spTree>
    <p:extLst>
      <p:ext uri="{BB962C8B-B14F-4D97-AF65-F5344CB8AC3E}">
        <p14:creationId xmlns:p14="http://schemas.microsoft.com/office/powerpoint/2010/main" val="18404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A33E-75A2-4AF5-8436-8FACE5E39C29}"/>
              </a:ext>
            </a:extLst>
          </p:cNvPr>
          <p:cNvSpPr txBox="1"/>
          <p:nvPr/>
        </p:nvSpPr>
        <p:spPr>
          <a:xfrm>
            <a:off x="181298" y="90066"/>
            <a:ext cx="5256584"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sz="2800">
                <a:latin typeface="Consolas" pitchFamily="49" charset="0"/>
                <a:ea typeface="微软雅黑" pitchFamily="34" charset="-122"/>
                <a:cs typeface="Consolas" pitchFamily="49" charset="0"/>
              </a:defRPr>
            </a:lvl1pPr>
          </a:lstStyle>
          <a:p>
            <a:r>
              <a:rPr lang="en-US" altLang="zh-CN" dirty="0"/>
              <a:t>*9.3.3 </a:t>
            </a:r>
            <a:r>
              <a:rPr lang="zh-CN" altLang="en-US" dirty="0"/>
              <a:t>红黑树、</a:t>
            </a:r>
            <a:r>
              <a:rPr lang="en-US" altLang="zh-CN" dirty="0"/>
              <a:t>B-</a:t>
            </a:r>
            <a:r>
              <a:rPr lang="zh-CN" altLang="en-US" dirty="0"/>
              <a:t>树和</a:t>
            </a:r>
            <a:r>
              <a:rPr lang="en-US" altLang="zh-CN" dirty="0"/>
              <a:t>B+</a:t>
            </a:r>
            <a:r>
              <a:rPr lang="zh-CN" altLang="en-US" dirty="0"/>
              <a:t>树</a:t>
            </a:r>
            <a:endParaRPr lang="zh-CN" altLang="zh-CN" dirty="0"/>
          </a:p>
        </p:txBody>
      </p:sp>
      <p:sp>
        <p:nvSpPr>
          <p:cNvPr id="7" name="TextBox 4">
            <a:extLst>
              <a:ext uri="{FF2B5EF4-FFF2-40B4-BE49-F238E27FC236}">
                <a16:creationId xmlns:a16="http://schemas.microsoft.com/office/drawing/2014/main" id="{AB9F6E3F-1DA4-4076-9C55-15EC81CDEB8D}"/>
              </a:ext>
            </a:extLst>
          </p:cNvPr>
          <p:cNvSpPr txBox="1"/>
          <p:nvPr/>
        </p:nvSpPr>
        <p:spPr>
          <a:xfrm>
            <a:off x="377478" y="742967"/>
            <a:ext cx="185738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红黑树</a:t>
            </a:r>
            <a:endParaRPr lang="zh-CN" altLang="zh-CN" sz="2000">
              <a:solidFill>
                <a:schemeClr val="bg1"/>
              </a:solidFill>
              <a:latin typeface="Consolas" pitchFamily="49" charset="0"/>
              <a:ea typeface="微软雅黑" pitchFamily="34" charset="-122"/>
              <a:cs typeface="Consolas" pitchFamily="49" charset="0"/>
            </a:endParaRPr>
          </a:p>
        </p:txBody>
      </p:sp>
      <p:sp>
        <p:nvSpPr>
          <p:cNvPr id="8" name="TextBox 5">
            <a:extLst>
              <a:ext uri="{FF2B5EF4-FFF2-40B4-BE49-F238E27FC236}">
                <a16:creationId xmlns:a16="http://schemas.microsoft.com/office/drawing/2014/main" id="{358124A1-54D3-4F85-9524-40EEE2141300}"/>
              </a:ext>
            </a:extLst>
          </p:cNvPr>
          <p:cNvSpPr txBox="1"/>
          <p:nvPr/>
        </p:nvSpPr>
        <p:spPr>
          <a:xfrm>
            <a:off x="179004" y="1268760"/>
            <a:ext cx="8712968" cy="810478"/>
          </a:xfrm>
          <a:prstGeom prst="rect">
            <a:avLst/>
          </a:prstGeom>
          <a:noFill/>
        </p:spPr>
        <p:txBody>
          <a:bodyPr wrap="square" rtlCol="0">
            <a:spAutoFit/>
          </a:bodyPr>
          <a:lstStyle/>
          <a:p>
            <a:pPr algn="just">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红黑树通过</a:t>
            </a:r>
            <a:r>
              <a:rPr lang="zh-CN" altLang="zh-CN" sz="2000" dirty="0">
                <a:solidFill>
                  <a:srgbClr val="FF0000"/>
                </a:solidFill>
                <a:latin typeface="Consolas" pitchFamily="49" charset="0"/>
                <a:ea typeface="仿宋" pitchFamily="49" charset="-122"/>
                <a:cs typeface="Consolas" pitchFamily="49" charset="0"/>
              </a:rPr>
              <a:t>结点变色</a:t>
            </a:r>
            <a:r>
              <a:rPr lang="zh-CN" altLang="zh-CN" sz="2000" dirty="0">
                <a:solidFill>
                  <a:srgbClr val="0000FF"/>
                </a:solidFill>
                <a:latin typeface="Consolas" pitchFamily="49" charset="0"/>
                <a:ea typeface="仿宋" pitchFamily="49" charset="-122"/>
                <a:cs typeface="Consolas" pitchFamily="49" charset="0"/>
              </a:rPr>
              <a:t>和</a:t>
            </a:r>
            <a:r>
              <a:rPr lang="zh-CN" altLang="zh-CN" sz="2000" dirty="0">
                <a:solidFill>
                  <a:srgbClr val="FF0000"/>
                </a:solidFill>
                <a:latin typeface="Consolas" pitchFamily="49" charset="0"/>
                <a:ea typeface="仿宋" pitchFamily="49" charset="-122"/>
                <a:cs typeface="Consolas" pitchFamily="49" charset="0"/>
              </a:rPr>
              <a:t>左右旋转</a:t>
            </a:r>
            <a:r>
              <a:rPr lang="zh-CN" altLang="zh-CN" sz="2000" dirty="0">
                <a:solidFill>
                  <a:srgbClr val="0000FF"/>
                </a:solidFill>
                <a:latin typeface="Consolas" pitchFamily="49" charset="0"/>
                <a:ea typeface="仿宋" pitchFamily="49" charset="-122"/>
                <a:cs typeface="Consolas" pitchFamily="49" charset="0"/>
              </a:rPr>
              <a:t>维护平衡性，同样可以在</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的时间内完成查找。红黑树是满足如下条件的二叉排序树：</a:t>
            </a:r>
          </a:p>
        </p:txBody>
      </p:sp>
      <p:sp>
        <p:nvSpPr>
          <p:cNvPr id="9" name="TextBox 6">
            <a:extLst>
              <a:ext uri="{FF2B5EF4-FFF2-40B4-BE49-F238E27FC236}">
                <a16:creationId xmlns:a16="http://schemas.microsoft.com/office/drawing/2014/main" id="{00721B84-CF85-4083-B45D-B9EF9073F60E}"/>
              </a:ext>
            </a:extLst>
          </p:cNvPr>
          <p:cNvSpPr txBox="1"/>
          <p:nvPr/>
        </p:nvSpPr>
        <p:spPr>
          <a:xfrm>
            <a:off x="-73024" y="2042192"/>
            <a:ext cx="9217024" cy="25045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60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）每个结点要么是红色，要么是黑色。</a:t>
            </a:r>
          </a:p>
          <a:p>
            <a:pPr algn="l">
              <a:lnSpc>
                <a:spcPts val="2600"/>
              </a:lnSpc>
              <a:spcBef>
                <a:spcPts val="60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）根结点和外部结点必须是黑色。</a:t>
            </a:r>
            <a:endParaRPr lang="en-US" altLang="zh-CN" sz="2000" dirty="0">
              <a:solidFill>
                <a:srgbClr val="0000FF"/>
              </a:solidFill>
              <a:latin typeface="Consolas" pitchFamily="49" charset="0"/>
              <a:ea typeface="仿宋" pitchFamily="49" charset="-122"/>
              <a:cs typeface="Consolas" pitchFamily="49" charset="0"/>
            </a:endParaRPr>
          </a:p>
          <a:p>
            <a:pPr algn="l">
              <a:lnSpc>
                <a:spcPts val="2600"/>
              </a:lnSpc>
              <a:spcBef>
                <a:spcPts val="60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）红色结点不能连续（也就是说红色结点的孩子和双亲结点都不能是红色）。</a:t>
            </a:r>
          </a:p>
          <a:p>
            <a:pPr algn="l">
              <a:lnSpc>
                <a:spcPts val="2600"/>
              </a:lnSpc>
              <a:spcBef>
                <a:spcPts val="60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）从任意结点到外部结点的任何路径上都含有相同个数的黑色结点。</a:t>
            </a:r>
          </a:p>
          <a:p>
            <a:pPr algn="l">
              <a:lnSpc>
                <a:spcPts val="2600"/>
              </a:lnSpc>
              <a:spcBef>
                <a:spcPts val="60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）在树的结构发生改变时（插入或者删除操作），往往会破坏上述条件（</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）或条件（</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），需要通过调整使得查找树重新满足红黑树的条件。</a:t>
            </a:r>
          </a:p>
        </p:txBody>
      </p:sp>
      <p:pic>
        <p:nvPicPr>
          <p:cNvPr id="10" name="Picture 2">
            <a:extLst>
              <a:ext uri="{FF2B5EF4-FFF2-40B4-BE49-F238E27FC236}">
                <a16:creationId xmlns:a16="http://schemas.microsoft.com/office/drawing/2014/main" id="{CC346FEA-0FC6-49AE-BB08-04600AC1D0A7}"/>
              </a:ext>
            </a:extLst>
          </p:cNvPr>
          <p:cNvPicPr>
            <a:picLocks noChangeAspect="1" noChangeArrowheads="1"/>
          </p:cNvPicPr>
          <p:nvPr/>
        </p:nvPicPr>
        <p:blipFill>
          <a:blip r:embed="rId2" cstate="print"/>
          <a:srcRect/>
          <a:stretch>
            <a:fillRect/>
          </a:stretch>
        </p:blipFill>
        <p:spPr bwMode="auto">
          <a:xfrm>
            <a:off x="1547664" y="4534468"/>
            <a:ext cx="5184576" cy="2321694"/>
          </a:xfrm>
          <a:prstGeom prst="rect">
            <a:avLst/>
          </a:prstGeom>
          <a:noFill/>
          <a:ln w="9525">
            <a:noFill/>
            <a:miter lim="800000"/>
            <a:headEnd/>
            <a:tailEnd/>
          </a:ln>
        </p:spPr>
      </p:pic>
    </p:spTree>
    <p:extLst>
      <p:ext uri="{BB962C8B-B14F-4D97-AF65-F5344CB8AC3E}">
        <p14:creationId xmlns:p14="http://schemas.microsoft.com/office/powerpoint/2010/main" val="37361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8CA469BC-C3E9-4B6F-8664-D3BA7E2445C0}"/>
              </a:ext>
            </a:extLst>
          </p:cNvPr>
          <p:cNvSpPr txBox="1"/>
          <p:nvPr/>
        </p:nvSpPr>
        <p:spPr>
          <a:xfrm>
            <a:off x="257076" y="1052736"/>
            <a:ext cx="8715404" cy="494857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3400"/>
              </a:lnSpc>
              <a:spcBef>
                <a:spcPts val="0"/>
              </a:spcBef>
              <a:buBlip>
                <a:blip r:embed="rId2"/>
              </a:buBlip>
            </a:pP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如果索引数据多，二叉树的层次就会高，查找就会变慢，二叉排序树和平衡二叉树为二路查找。</a:t>
            </a:r>
            <a:r>
              <a:rPr lang="zh-CN" altLang="en-US" sz="2000" dirty="0">
                <a:solidFill>
                  <a:srgbClr val="FF0000"/>
                </a:solidFill>
                <a:latin typeface="仿宋" panose="02010609060101010101" pitchFamily="49" charset="-122"/>
                <a:ea typeface="仿宋" panose="02010609060101010101" pitchFamily="49" charset="-122"/>
                <a:cs typeface="Consolas" pitchFamily="49" charset="0"/>
              </a:rPr>
              <a:t>引入</a:t>
            </a:r>
            <a:r>
              <a:rPr lang="en-US" altLang="zh-CN" sz="2000" dirty="0">
                <a:solidFill>
                  <a:srgbClr val="FF0000"/>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FF0000"/>
                </a:solidFill>
                <a:latin typeface="仿宋" panose="02010609060101010101" pitchFamily="49" charset="-122"/>
                <a:ea typeface="仿宋" panose="02010609060101010101" pitchFamily="49" charset="-122"/>
                <a:cs typeface="Consolas" pitchFamily="49" charset="0"/>
              </a:rPr>
              <a:t>树，降低树高，进行多路查找</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，提高效率。</a:t>
            </a:r>
            <a:endParaRPr lang="en-US" altLang="zh-CN" sz="2000" dirty="0">
              <a:solidFill>
                <a:srgbClr val="0000FF"/>
              </a:solidFill>
              <a:latin typeface="仿宋" panose="02010609060101010101" pitchFamily="49" charset="-122"/>
              <a:ea typeface="仿宋" panose="02010609060101010101" pitchFamily="49" charset="-122"/>
              <a:cs typeface="Consolas" pitchFamily="49" charset="0"/>
            </a:endParaRPr>
          </a:p>
          <a:p>
            <a:pPr marL="342900" indent="-342900" algn="l">
              <a:lnSpc>
                <a:spcPts val="3400"/>
              </a:lnSpc>
              <a:spcBef>
                <a:spcPts val="0"/>
              </a:spcBef>
              <a:buBlip>
                <a:blip r:embed="rId2"/>
              </a:buBlip>
            </a:pPr>
            <a:r>
              <a:rPr lang="en-US" altLang="zh-CN" sz="2000" dirty="0">
                <a:solidFill>
                  <a:srgbClr val="0000FF"/>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树和</a:t>
            </a:r>
            <a:r>
              <a:rPr lang="en-US" altLang="zh-CN" sz="2000" dirty="0">
                <a:solidFill>
                  <a:srgbClr val="0000FF"/>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树主要用于</a:t>
            </a:r>
            <a:r>
              <a:rPr lang="zh-CN" altLang="en-US" sz="2000" dirty="0">
                <a:solidFill>
                  <a:srgbClr val="FF0000"/>
                </a:solidFill>
                <a:latin typeface="仿宋" panose="02010609060101010101" pitchFamily="49" charset="-122"/>
                <a:ea typeface="仿宋" panose="02010609060101010101" pitchFamily="49" charset="-122"/>
                <a:cs typeface="Consolas" pitchFamily="49" charset="0"/>
              </a:rPr>
              <a:t>外存数据</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的组织和查找。</a:t>
            </a:r>
            <a:endParaRPr lang="en-US" altLang="zh-CN" sz="2000" dirty="0">
              <a:solidFill>
                <a:srgbClr val="0000FF"/>
              </a:solidFill>
              <a:latin typeface="仿宋" panose="02010609060101010101" pitchFamily="49" charset="-122"/>
              <a:ea typeface="仿宋" panose="02010609060101010101" pitchFamily="49" charset="-122"/>
              <a:cs typeface="Consolas" pitchFamily="49" charset="0"/>
            </a:endParaRPr>
          </a:p>
          <a:p>
            <a:pPr marL="342900" indent="-342900" algn="l">
              <a:lnSpc>
                <a:spcPts val="3400"/>
              </a:lnSpc>
              <a:spcBef>
                <a:spcPts val="0"/>
              </a:spcBef>
              <a:buBlip>
                <a:blip r:embed="rId2"/>
              </a:buBlip>
            </a:pPr>
            <a:r>
              <a:rPr lang="en-US" altLang="zh-CN" sz="2000" dirty="0">
                <a:solidFill>
                  <a:srgbClr val="0000FF"/>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树和</a:t>
            </a:r>
            <a:r>
              <a:rPr lang="en-US" altLang="zh-CN" sz="2000" dirty="0">
                <a:solidFill>
                  <a:srgbClr val="0000FF"/>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树是</a:t>
            </a:r>
            <a:r>
              <a:rPr lang="zh-CN" altLang="en-US" sz="2000" dirty="0">
                <a:solidFill>
                  <a:srgbClr val="FF0000"/>
                </a:solidFill>
                <a:latin typeface="仿宋" panose="02010609060101010101" pitchFamily="49" charset="-122"/>
                <a:ea typeface="仿宋" panose="02010609060101010101" pitchFamily="49" charset="-122"/>
                <a:cs typeface="Consolas" pitchFamily="49" charset="0"/>
              </a:rPr>
              <a:t>多路查找平衡树</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a:t>
            </a:r>
            <a:endParaRPr lang="en-US" altLang="zh-CN" sz="2000" dirty="0">
              <a:solidFill>
                <a:srgbClr val="0000FF"/>
              </a:solidFill>
              <a:latin typeface="仿宋" panose="02010609060101010101" pitchFamily="49" charset="-122"/>
              <a:ea typeface="仿宋" panose="02010609060101010101" pitchFamily="49" charset="-122"/>
              <a:cs typeface="Consolas" pitchFamily="49" charset="0"/>
            </a:endParaRPr>
          </a:p>
          <a:p>
            <a:pPr marL="342900" indent="-342900" algn="l">
              <a:lnSpc>
                <a:spcPts val="3400"/>
              </a:lnSpc>
              <a:spcBef>
                <a:spcPts val="0"/>
              </a:spcBef>
              <a:buBlip>
                <a:blip r:embed="rId2"/>
              </a:buBlip>
            </a:pPr>
            <a:r>
              <a:rPr lang="en-US" altLang="zh-CN" sz="2000" i="0" dirty="0">
                <a:solidFill>
                  <a:srgbClr val="0000FF"/>
                </a:solidFill>
                <a:effectLst/>
                <a:latin typeface="仿宋" panose="02010609060101010101" pitchFamily="49" charset="-122"/>
                <a:ea typeface="仿宋" panose="02010609060101010101" pitchFamily="49" charset="-122"/>
              </a:rPr>
              <a:t>B-</a:t>
            </a:r>
            <a:r>
              <a:rPr lang="zh-CN" altLang="en-US" sz="2000" i="0" dirty="0">
                <a:solidFill>
                  <a:srgbClr val="0000FF"/>
                </a:solidFill>
                <a:effectLst/>
                <a:latin typeface="仿宋" panose="02010609060101010101" pitchFamily="49" charset="-122"/>
                <a:ea typeface="仿宋" panose="02010609060101010101" pitchFamily="49" charset="-122"/>
              </a:rPr>
              <a:t>树的搜索，从根结点开始，对结点内的关键字（有序）序列进行二分查找，如果命中则结束，否则进入查询关键字所属范围的儿子结点；重复，直到所对应的儿子指针为空，或已经是叶子结点</a:t>
            </a:r>
            <a:r>
              <a:rPr lang="zh-CN" altLang="zh-CN" sz="2000" dirty="0">
                <a:solidFill>
                  <a:srgbClr val="0000FF"/>
                </a:solidFill>
                <a:latin typeface="仿宋" panose="02010609060101010101" pitchFamily="49" charset="-122"/>
                <a:ea typeface="仿宋" panose="02010609060101010101" pitchFamily="49" charset="-122"/>
                <a:cs typeface="Consolas" pitchFamily="49" charset="0"/>
              </a:rPr>
              <a:t>。</a:t>
            </a:r>
            <a:endParaRPr lang="en-US" altLang="zh-CN" sz="2000" dirty="0">
              <a:solidFill>
                <a:srgbClr val="0000FF"/>
              </a:solidFill>
              <a:latin typeface="仿宋" panose="02010609060101010101" pitchFamily="49" charset="-122"/>
              <a:ea typeface="仿宋" panose="02010609060101010101" pitchFamily="49" charset="-122"/>
              <a:cs typeface="Consolas" pitchFamily="49" charset="0"/>
            </a:endParaRPr>
          </a:p>
          <a:p>
            <a:pPr marL="342900" indent="-342900" algn="l">
              <a:lnSpc>
                <a:spcPts val="3400"/>
              </a:lnSpc>
              <a:spcBef>
                <a:spcPts val="0"/>
              </a:spcBef>
              <a:buBlip>
                <a:blip r:embed="rId2"/>
              </a:buBlip>
            </a:pPr>
            <a:r>
              <a:rPr lang="en-US" altLang="zh-CN" sz="2000" i="0" dirty="0">
                <a:solidFill>
                  <a:srgbClr val="0000FF"/>
                </a:solidFill>
                <a:effectLst/>
                <a:latin typeface="仿宋" panose="02010609060101010101" pitchFamily="49" charset="-122"/>
                <a:ea typeface="仿宋" panose="02010609060101010101" pitchFamily="49" charset="-122"/>
              </a:rPr>
              <a:t>B+</a:t>
            </a:r>
            <a:r>
              <a:rPr lang="zh-CN" altLang="en-US" sz="2000" i="0" dirty="0">
                <a:solidFill>
                  <a:srgbClr val="0000FF"/>
                </a:solidFill>
                <a:effectLst/>
                <a:latin typeface="仿宋" panose="02010609060101010101" pitchFamily="49" charset="-122"/>
                <a:ea typeface="仿宋" panose="02010609060101010101" pitchFamily="49" charset="-122"/>
              </a:rPr>
              <a:t>的搜索与</a:t>
            </a:r>
            <a:r>
              <a:rPr lang="en-US" altLang="zh-CN" sz="2000" i="0" dirty="0">
                <a:solidFill>
                  <a:srgbClr val="0000FF"/>
                </a:solidFill>
                <a:effectLst/>
                <a:latin typeface="仿宋" panose="02010609060101010101" pitchFamily="49" charset="-122"/>
                <a:ea typeface="仿宋" panose="02010609060101010101" pitchFamily="49" charset="-122"/>
              </a:rPr>
              <a:t>B-</a:t>
            </a:r>
            <a:r>
              <a:rPr lang="zh-CN" altLang="en-US" sz="2000" i="0" dirty="0">
                <a:solidFill>
                  <a:srgbClr val="0000FF"/>
                </a:solidFill>
                <a:effectLst/>
                <a:latin typeface="仿宋" panose="02010609060101010101" pitchFamily="49" charset="-122"/>
                <a:ea typeface="仿宋" panose="02010609060101010101" pitchFamily="49" charset="-122"/>
              </a:rPr>
              <a:t>树也基本相同，区别是</a:t>
            </a:r>
            <a:r>
              <a:rPr lang="en-US" altLang="zh-CN" sz="2000" i="0" dirty="0">
                <a:solidFill>
                  <a:srgbClr val="0000FF"/>
                </a:solidFill>
                <a:effectLst/>
                <a:latin typeface="仿宋" panose="02010609060101010101" pitchFamily="49" charset="-122"/>
                <a:ea typeface="仿宋" panose="02010609060101010101" pitchFamily="49" charset="-122"/>
              </a:rPr>
              <a:t>B+</a:t>
            </a:r>
            <a:r>
              <a:rPr lang="zh-CN" altLang="en-US" sz="2000" i="0" dirty="0">
                <a:solidFill>
                  <a:srgbClr val="0000FF"/>
                </a:solidFill>
                <a:effectLst/>
                <a:latin typeface="仿宋" panose="02010609060101010101" pitchFamily="49" charset="-122"/>
                <a:ea typeface="仿宋" panose="02010609060101010101" pitchFamily="49" charset="-122"/>
              </a:rPr>
              <a:t>树只有达到叶子结点才命中（</a:t>
            </a:r>
            <a:r>
              <a:rPr lang="en-US" altLang="zh-CN" sz="2000" i="0" dirty="0">
                <a:solidFill>
                  <a:srgbClr val="0000FF"/>
                </a:solidFill>
                <a:effectLst/>
                <a:latin typeface="仿宋" panose="02010609060101010101" pitchFamily="49" charset="-122"/>
                <a:ea typeface="仿宋" panose="02010609060101010101" pitchFamily="49" charset="-122"/>
              </a:rPr>
              <a:t>B-</a:t>
            </a:r>
            <a:r>
              <a:rPr lang="zh-CN" altLang="en-US" sz="2000" i="0" dirty="0">
                <a:solidFill>
                  <a:srgbClr val="0000FF"/>
                </a:solidFill>
                <a:effectLst/>
                <a:latin typeface="仿宋" panose="02010609060101010101" pitchFamily="49" charset="-122"/>
                <a:ea typeface="仿宋" panose="02010609060101010101" pitchFamily="49" charset="-122"/>
              </a:rPr>
              <a:t>树可以在非叶子结点命中），其性能也等价于在关键字全集做一次二分查找。</a:t>
            </a:r>
            <a:endParaRPr lang="en-US" altLang="zh-CN" sz="2000" i="0" dirty="0">
              <a:solidFill>
                <a:srgbClr val="0000FF"/>
              </a:solidFill>
              <a:effectLst/>
              <a:latin typeface="仿宋" panose="02010609060101010101" pitchFamily="49" charset="-122"/>
              <a:ea typeface="仿宋" panose="02010609060101010101" pitchFamily="49" charset="-122"/>
            </a:endParaRPr>
          </a:p>
          <a:p>
            <a:pPr marL="342900" indent="-342900" algn="l">
              <a:lnSpc>
                <a:spcPts val="3400"/>
              </a:lnSpc>
              <a:spcBef>
                <a:spcPts val="0"/>
              </a:spcBef>
              <a:buBlip>
                <a:blip r:embed="rId2"/>
              </a:buBlip>
            </a:pP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数据库管理系统中数据库文件的索引大多数采用</a:t>
            </a:r>
            <a:r>
              <a:rPr lang="en-US" altLang="zh-CN" sz="2000" dirty="0">
                <a:solidFill>
                  <a:srgbClr val="0000FF"/>
                </a:solidFill>
                <a:latin typeface="仿宋" panose="02010609060101010101" pitchFamily="49" charset="-122"/>
                <a:ea typeface="仿宋" panose="02010609060101010101" pitchFamily="49" charset="-122"/>
                <a:cs typeface="Consolas" pitchFamily="49" charset="0"/>
              </a:rPr>
              <a:t>B+</a:t>
            </a:r>
            <a:r>
              <a:rPr lang="zh-CN" altLang="en-US" sz="2000" dirty="0">
                <a:solidFill>
                  <a:srgbClr val="0000FF"/>
                </a:solidFill>
                <a:latin typeface="仿宋" panose="02010609060101010101" pitchFamily="49" charset="-122"/>
                <a:ea typeface="仿宋" panose="02010609060101010101" pitchFamily="49" charset="-122"/>
                <a:cs typeface="Consolas" pitchFamily="49" charset="0"/>
              </a:rPr>
              <a:t>树组织。</a:t>
            </a:r>
            <a:endParaRPr lang="en-US" altLang="zh-CN" sz="2000" dirty="0">
              <a:solidFill>
                <a:srgbClr val="0000FF"/>
              </a:solidFill>
              <a:latin typeface="仿宋" panose="02010609060101010101" pitchFamily="49" charset="-122"/>
              <a:ea typeface="仿宋" panose="02010609060101010101" pitchFamily="49" charset="-122"/>
              <a:cs typeface="Consolas" pitchFamily="49" charset="0"/>
            </a:endParaRPr>
          </a:p>
          <a:p>
            <a:pPr algn="l">
              <a:lnSpc>
                <a:spcPts val="3400"/>
              </a:lnSpc>
              <a:spcBef>
                <a:spcPts val="0"/>
              </a:spcBef>
            </a:pPr>
            <a:endParaRPr lang="zh-CN" altLang="en-US" sz="2000" dirty="0">
              <a:solidFill>
                <a:srgbClr val="0000FF"/>
              </a:solidFill>
              <a:latin typeface="仿宋" panose="02010609060101010101" pitchFamily="49" charset="-122"/>
              <a:ea typeface="仿宋" panose="02010609060101010101" pitchFamily="49" charset="-122"/>
              <a:cs typeface="Consolas" pitchFamily="49" charset="0"/>
            </a:endParaRPr>
          </a:p>
        </p:txBody>
      </p:sp>
      <p:sp>
        <p:nvSpPr>
          <p:cNvPr id="6" name="TextBox 4">
            <a:extLst>
              <a:ext uri="{FF2B5EF4-FFF2-40B4-BE49-F238E27FC236}">
                <a16:creationId xmlns:a16="http://schemas.microsoft.com/office/drawing/2014/main" id="{A9215F40-8F99-467A-9447-EC2CC2DAB2D5}"/>
              </a:ext>
            </a:extLst>
          </p:cNvPr>
          <p:cNvSpPr txBox="1"/>
          <p:nvPr/>
        </p:nvSpPr>
        <p:spPr>
          <a:xfrm>
            <a:off x="251520" y="188640"/>
            <a:ext cx="22322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latin typeface="Consolas" pitchFamily="49" charset="0"/>
                <a:ea typeface="微软雅黑" pitchFamily="34" charset="-122"/>
                <a:cs typeface="Consolas" pitchFamily="49" charset="0"/>
              </a:rPr>
              <a:t>2. B-</a:t>
            </a:r>
            <a:r>
              <a:rPr lang="zh-CN" altLang="en-US" sz="2000" dirty="0">
                <a:latin typeface="Consolas" pitchFamily="49" charset="0"/>
                <a:ea typeface="微软雅黑" pitchFamily="34" charset="-122"/>
                <a:cs typeface="Consolas" pitchFamily="49" charset="0"/>
              </a:rPr>
              <a:t>树和</a:t>
            </a:r>
            <a:r>
              <a:rPr lang="en-US" altLang="zh-CN" sz="2000" dirty="0">
                <a:latin typeface="Consolas" pitchFamily="49" charset="0"/>
                <a:ea typeface="微软雅黑" pitchFamily="34" charset="-122"/>
                <a:cs typeface="Consolas" pitchFamily="49" charset="0"/>
              </a:rPr>
              <a:t>B+</a:t>
            </a:r>
            <a:r>
              <a:rPr lang="zh-CN" altLang="en-US" sz="2000" dirty="0">
                <a:latin typeface="Consolas" pitchFamily="49" charset="0"/>
                <a:ea typeface="微软雅黑" pitchFamily="34" charset="-122"/>
                <a:cs typeface="Consolas" pitchFamily="49" charset="0"/>
              </a:rPr>
              <a:t>树</a:t>
            </a:r>
            <a:endParaRPr lang="zh-CN" altLang="zh-CN" sz="2000" dirty="0">
              <a:solidFill>
                <a:schemeClr val="bg1"/>
              </a:solidFill>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14092746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09" name="Rectangle 6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 name="TextBox 71"/>
          <p:cNvSpPr txBox="1"/>
          <p:nvPr/>
        </p:nvSpPr>
        <p:spPr>
          <a:xfrm>
            <a:off x="280459" y="307033"/>
            <a:ext cx="1857388" cy="369332"/>
          </a:xfrm>
          <a:prstGeom prst="rect">
            <a:avLst/>
          </a:prstGeom>
          <a:noFill/>
        </p:spPr>
        <p:txBody>
          <a:bodyPr wrap="square" rtlCol="0">
            <a:spAutoFit/>
          </a:bodyPr>
          <a:lstStyle/>
          <a:p>
            <a:pPr algn="l">
              <a:lnSpc>
                <a:spcPct val="100000"/>
              </a:lnSpc>
              <a:spcBef>
                <a:spcPts val="0"/>
              </a:spcBef>
            </a:pPr>
            <a:r>
              <a:rPr lang="zh-CN" altLang="zh-CN"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一棵</a:t>
            </a:r>
            <a:r>
              <a:rPr lang="en-US" altLang="zh-CN"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3</a:t>
            </a:r>
            <a:r>
              <a:rPr lang="zh-CN" altLang="zh-CN"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阶</a:t>
            </a:r>
            <a:r>
              <a:rPr lang="en-US" altLang="zh-CN"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B-</a:t>
            </a:r>
            <a:r>
              <a:rPr lang="zh-CN" altLang="zh-CN"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树</a:t>
            </a:r>
            <a:endParaRPr lang="zh-CN" altLang="en-US" sz="18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grpSp>
        <p:nvGrpSpPr>
          <p:cNvPr id="100" name="组合 99"/>
          <p:cNvGrpSpPr/>
          <p:nvPr/>
        </p:nvGrpSpPr>
        <p:grpSpPr>
          <a:xfrm>
            <a:off x="1555369" y="192518"/>
            <a:ext cx="6840428" cy="2646639"/>
            <a:chOff x="1071538" y="1222760"/>
            <a:chExt cx="6643734" cy="2369356"/>
          </a:xfrm>
        </p:grpSpPr>
        <p:sp>
          <p:nvSpPr>
            <p:cNvPr id="53307" name="Text Box 59"/>
            <p:cNvSpPr txBox="1">
              <a:spLocks noChangeArrowheads="1"/>
            </p:cNvSpPr>
            <p:nvPr/>
          </p:nvSpPr>
          <p:spPr bwMode="auto">
            <a:xfrm>
              <a:off x="3859813" y="1308220"/>
              <a:ext cx="602026" cy="3251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53306" name="Text Box 58"/>
            <p:cNvSpPr txBox="1">
              <a:spLocks noChangeArrowheads="1"/>
            </p:cNvSpPr>
            <p:nvPr/>
          </p:nvSpPr>
          <p:spPr bwMode="auto">
            <a:xfrm>
              <a:off x="2867584" y="1981480"/>
              <a:ext cx="602026" cy="3251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3 6</a:t>
              </a:r>
            </a:p>
          </p:txBody>
        </p:sp>
        <p:sp>
          <p:nvSpPr>
            <p:cNvPr id="53305" name="Text Box 57"/>
            <p:cNvSpPr txBox="1">
              <a:spLocks noChangeArrowheads="1"/>
            </p:cNvSpPr>
            <p:nvPr/>
          </p:nvSpPr>
          <p:spPr bwMode="auto">
            <a:xfrm>
              <a:off x="4924434" y="1958552"/>
              <a:ext cx="726866" cy="32516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13 18</a:t>
              </a:r>
            </a:p>
          </p:txBody>
        </p:sp>
        <p:sp>
          <p:nvSpPr>
            <p:cNvPr id="53304" name="Text Box 56"/>
            <p:cNvSpPr txBox="1">
              <a:spLocks noChangeArrowheads="1"/>
            </p:cNvSpPr>
            <p:nvPr/>
          </p:nvSpPr>
          <p:spPr bwMode="auto">
            <a:xfrm>
              <a:off x="2293429" y="2754792"/>
              <a:ext cx="512837"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1 2</a:t>
              </a:r>
            </a:p>
          </p:txBody>
        </p:sp>
        <p:sp>
          <p:nvSpPr>
            <p:cNvPr id="53303" name="Text Box 55"/>
            <p:cNvSpPr txBox="1">
              <a:spLocks noChangeArrowheads="1"/>
            </p:cNvSpPr>
            <p:nvPr/>
          </p:nvSpPr>
          <p:spPr bwMode="auto">
            <a:xfrm>
              <a:off x="2882077" y="2762087"/>
              <a:ext cx="512837"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4 5</a:t>
              </a:r>
            </a:p>
          </p:txBody>
        </p:sp>
        <p:sp>
          <p:nvSpPr>
            <p:cNvPr id="53302" name="Text Box 54"/>
            <p:cNvSpPr txBox="1">
              <a:spLocks noChangeArrowheads="1"/>
            </p:cNvSpPr>
            <p:nvPr/>
          </p:nvSpPr>
          <p:spPr bwMode="auto">
            <a:xfrm>
              <a:off x="4186232" y="2771467"/>
              <a:ext cx="720000"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11 12</a:t>
              </a:r>
            </a:p>
          </p:txBody>
        </p:sp>
        <p:sp>
          <p:nvSpPr>
            <p:cNvPr id="53301" name="Text Box 53"/>
            <p:cNvSpPr txBox="1">
              <a:spLocks noChangeArrowheads="1"/>
            </p:cNvSpPr>
            <p:nvPr/>
          </p:nvSpPr>
          <p:spPr bwMode="auto">
            <a:xfrm>
              <a:off x="4986580" y="2778763"/>
              <a:ext cx="684000"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14 17</a:t>
              </a:r>
            </a:p>
          </p:txBody>
        </p:sp>
        <p:sp>
          <p:nvSpPr>
            <p:cNvPr id="53300" name="Text Box 52"/>
            <p:cNvSpPr txBox="1">
              <a:spLocks noChangeArrowheads="1"/>
            </p:cNvSpPr>
            <p:nvPr/>
          </p:nvSpPr>
          <p:spPr bwMode="auto">
            <a:xfrm>
              <a:off x="5754914" y="2787100"/>
              <a:ext cx="745912"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19 20</a:t>
              </a:r>
            </a:p>
          </p:txBody>
        </p:sp>
        <p:sp>
          <p:nvSpPr>
            <p:cNvPr id="53299" name="Freeform 51"/>
            <p:cNvSpPr>
              <a:spLocks/>
            </p:cNvSpPr>
            <p:nvPr/>
          </p:nvSpPr>
          <p:spPr bwMode="auto">
            <a:xfrm>
              <a:off x="3205387" y="1552094"/>
              <a:ext cx="808276" cy="407500"/>
            </a:xfrm>
            <a:custGeom>
              <a:avLst/>
              <a:gdLst/>
              <a:ahLst/>
              <a:cxnLst>
                <a:cxn ang="0">
                  <a:pos x="725" y="0"/>
                </a:cxn>
                <a:cxn ang="0">
                  <a:pos x="0" y="390"/>
                </a:cxn>
              </a:cxnLst>
              <a:rect l="0" t="0" r="r" b="b"/>
              <a:pathLst>
                <a:path w="725" h="390">
                  <a:moveTo>
                    <a:pt x="725" y="0"/>
                  </a:moveTo>
                  <a:lnTo>
                    <a:pt x="0" y="390"/>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8" name="Freeform 50"/>
            <p:cNvSpPr>
              <a:spLocks/>
            </p:cNvSpPr>
            <p:nvPr/>
          </p:nvSpPr>
          <p:spPr bwMode="auto">
            <a:xfrm>
              <a:off x="4349238" y="1552094"/>
              <a:ext cx="662229" cy="391867"/>
            </a:xfrm>
            <a:custGeom>
              <a:avLst/>
              <a:gdLst/>
              <a:ahLst/>
              <a:cxnLst>
                <a:cxn ang="0">
                  <a:pos x="0" y="0"/>
                </a:cxn>
                <a:cxn ang="0">
                  <a:pos x="595" y="375"/>
                </a:cxn>
              </a:cxnLst>
              <a:rect l="0" t="0" r="r" b="b"/>
              <a:pathLst>
                <a:path w="595" h="375">
                  <a:moveTo>
                    <a:pt x="0" y="0"/>
                  </a:moveTo>
                  <a:lnTo>
                    <a:pt x="595" y="375"/>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7" name="Line 49"/>
            <p:cNvSpPr>
              <a:spLocks noChangeShapeType="1"/>
            </p:cNvSpPr>
            <p:nvPr/>
          </p:nvSpPr>
          <p:spPr bwMode="auto">
            <a:xfrm flipH="1">
              <a:off x="2556537" y="2215975"/>
              <a:ext cx="401351" cy="528395"/>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6" name="Freeform 48"/>
            <p:cNvSpPr>
              <a:spLocks/>
            </p:cNvSpPr>
            <p:nvPr/>
          </p:nvSpPr>
          <p:spPr bwMode="auto">
            <a:xfrm>
              <a:off x="3164645" y="2225355"/>
              <a:ext cx="3345" cy="549239"/>
            </a:xfrm>
            <a:custGeom>
              <a:avLst/>
              <a:gdLst/>
              <a:ahLst/>
              <a:cxnLst>
                <a:cxn ang="0">
                  <a:pos x="3" y="0"/>
                </a:cxn>
                <a:cxn ang="0">
                  <a:pos x="0" y="527"/>
                </a:cxn>
              </a:cxnLst>
              <a:rect l="0" t="0" r="r" b="b"/>
              <a:pathLst>
                <a:path w="3" h="527">
                  <a:moveTo>
                    <a:pt x="3" y="0"/>
                  </a:moveTo>
                  <a:lnTo>
                    <a:pt x="0" y="527"/>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5" name="Freeform 47"/>
            <p:cNvSpPr>
              <a:spLocks/>
            </p:cNvSpPr>
            <p:nvPr/>
          </p:nvSpPr>
          <p:spPr bwMode="auto">
            <a:xfrm>
              <a:off x="3394914" y="2233693"/>
              <a:ext cx="455979" cy="528395"/>
            </a:xfrm>
            <a:custGeom>
              <a:avLst/>
              <a:gdLst/>
              <a:ahLst/>
              <a:cxnLst>
                <a:cxn ang="0">
                  <a:pos x="0" y="0"/>
                </a:cxn>
                <a:cxn ang="0">
                  <a:pos x="409" y="507"/>
                </a:cxn>
              </a:cxnLst>
              <a:rect l="0" t="0" r="r" b="b"/>
              <a:pathLst>
                <a:path w="409" h="507">
                  <a:moveTo>
                    <a:pt x="0" y="0"/>
                  </a:moveTo>
                  <a:lnTo>
                    <a:pt x="409" y="507"/>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4" name="Freeform 46"/>
            <p:cNvSpPr>
              <a:spLocks/>
            </p:cNvSpPr>
            <p:nvPr/>
          </p:nvSpPr>
          <p:spPr bwMode="auto">
            <a:xfrm>
              <a:off x="4500562" y="2194089"/>
              <a:ext cx="474115" cy="591969"/>
            </a:xfrm>
            <a:custGeom>
              <a:avLst/>
              <a:gdLst/>
              <a:ahLst/>
              <a:cxnLst>
                <a:cxn ang="0">
                  <a:pos x="415" y="0"/>
                </a:cxn>
                <a:cxn ang="0">
                  <a:pos x="0" y="510"/>
                </a:cxn>
              </a:cxnLst>
              <a:rect l="0" t="0" r="r" b="b"/>
              <a:pathLst>
                <a:path w="415" h="510">
                  <a:moveTo>
                    <a:pt x="415" y="0"/>
                  </a:moveTo>
                  <a:lnTo>
                    <a:pt x="0" y="510"/>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3" name="Line 45"/>
            <p:cNvSpPr>
              <a:spLocks noChangeShapeType="1"/>
            </p:cNvSpPr>
            <p:nvPr/>
          </p:nvSpPr>
          <p:spPr bwMode="auto">
            <a:xfrm flipH="1">
              <a:off x="5301525" y="2207638"/>
              <a:ext cx="4459" cy="561745"/>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2" name="Freeform 44"/>
            <p:cNvSpPr>
              <a:spLocks/>
            </p:cNvSpPr>
            <p:nvPr/>
          </p:nvSpPr>
          <p:spPr bwMode="auto">
            <a:xfrm>
              <a:off x="5586317" y="2202427"/>
              <a:ext cx="383513" cy="578420"/>
            </a:xfrm>
            <a:custGeom>
              <a:avLst/>
              <a:gdLst/>
              <a:ahLst/>
              <a:cxnLst>
                <a:cxn ang="0">
                  <a:pos x="0" y="0"/>
                </a:cxn>
                <a:cxn ang="0">
                  <a:pos x="345" y="555"/>
                </a:cxn>
              </a:cxnLst>
              <a:rect l="0" t="0" r="r" b="b"/>
              <a:pathLst>
                <a:path w="345" h="555">
                  <a:moveTo>
                    <a:pt x="0" y="0"/>
                  </a:moveTo>
                  <a:lnTo>
                    <a:pt x="345" y="555"/>
                  </a:lnTo>
                </a:path>
              </a:pathLst>
            </a:cu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91" name="Text Box 43"/>
            <p:cNvSpPr txBox="1">
              <a:spLocks noChangeArrowheads="1"/>
            </p:cNvSpPr>
            <p:nvPr/>
          </p:nvSpPr>
          <p:spPr bwMode="auto">
            <a:xfrm>
              <a:off x="3542076" y="2770425"/>
              <a:ext cx="507263" cy="34809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5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7 9</a:t>
              </a:r>
            </a:p>
          </p:txBody>
        </p:sp>
        <p:sp>
          <p:nvSpPr>
            <p:cNvPr id="53290" name="Rectangle 42"/>
            <p:cNvSpPr>
              <a:spLocks noChangeArrowheads="1"/>
            </p:cNvSpPr>
            <p:nvPr/>
          </p:nvSpPr>
          <p:spPr bwMode="auto">
            <a:xfrm>
              <a:off x="2291199"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9" name="Line 41"/>
            <p:cNvSpPr>
              <a:spLocks noChangeShapeType="1"/>
            </p:cNvSpPr>
            <p:nvPr/>
          </p:nvSpPr>
          <p:spPr bwMode="auto">
            <a:xfrm>
              <a:off x="2362550"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8" name="Rectangle 40"/>
            <p:cNvSpPr>
              <a:spLocks noChangeArrowheads="1"/>
            </p:cNvSpPr>
            <p:nvPr/>
          </p:nvSpPr>
          <p:spPr bwMode="auto">
            <a:xfrm>
              <a:off x="2465118"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7" name="Line 39"/>
            <p:cNvSpPr>
              <a:spLocks noChangeShapeType="1"/>
            </p:cNvSpPr>
            <p:nvPr/>
          </p:nvSpPr>
          <p:spPr bwMode="auto">
            <a:xfrm>
              <a:off x="2536469"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6" name="Rectangle 38"/>
            <p:cNvSpPr>
              <a:spLocks noChangeArrowheads="1"/>
            </p:cNvSpPr>
            <p:nvPr/>
          </p:nvSpPr>
          <p:spPr bwMode="auto">
            <a:xfrm>
              <a:off x="2646841"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5" name="Line 37"/>
            <p:cNvSpPr>
              <a:spLocks noChangeShapeType="1"/>
            </p:cNvSpPr>
            <p:nvPr/>
          </p:nvSpPr>
          <p:spPr bwMode="auto">
            <a:xfrm>
              <a:off x="2718192"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4" name="Rectangle 36"/>
            <p:cNvSpPr>
              <a:spLocks noChangeArrowheads="1"/>
            </p:cNvSpPr>
            <p:nvPr/>
          </p:nvSpPr>
          <p:spPr bwMode="auto">
            <a:xfrm>
              <a:off x="2884307"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3" name="Line 35"/>
            <p:cNvSpPr>
              <a:spLocks noChangeShapeType="1"/>
            </p:cNvSpPr>
            <p:nvPr/>
          </p:nvSpPr>
          <p:spPr bwMode="auto">
            <a:xfrm>
              <a:off x="2955658"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2" name="Rectangle 34"/>
            <p:cNvSpPr>
              <a:spLocks noChangeArrowheads="1"/>
            </p:cNvSpPr>
            <p:nvPr/>
          </p:nvSpPr>
          <p:spPr bwMode="auto">
            <a:xfrm>
              <a:off x="3058225"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1" name="Line 33"/>
            <p:cNvSpPr>
              <a:spLocks noChangeShapeType="1"/>
            </p:cNvSpPr>
            <p:nvPr/>
          </p:nvSpPr>
          <p:spPr bwMode="auto">
            <a:xfrm>
              <a:off x="3129577"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80" name="Rectangle 32"/>
            <p:cNvSpPr>
              <a:spLocks noChangeArrowheads="1"/>
            </p:cNvSpPr>
            <p:nvPr/>
          </p:nvSpPr>
          <p:spPr bwMode="auto">
            <a:xfrm>
              <a:off x="3239948"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9" name="Line 31"/>
            <p:cNvSpPr>
              <a:spLocks noChangeShapeType="1"/>
            </p:cNvSpPr>
            <p:nvPr/>
          </p:nvSpPr>
          <p:spPr bwMode="auto">
            <a:xfrm>
              <a:off x="3311300"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8" name="Rectangle 30"/>
            <p:cNvSpPr>
              <a:spLocks noChangeArrowheads="1"/>
            </p:cNvSpPr>
            <p:nvPr/>
          </p:nvSpPr>
          <p:spPr bwMode="auto">
            <a:xfrm>
              <a:off x="3558799"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7" name="Line 29"/>
            <p:cNvSpPr>
              <a:spLocks noChangeShapeType="1"/>
            </p:cNvSpPr>
            <p:nvPr/>
          </p:nvSpPr>
          <p:spPr bwMode="auto">
            <a:xfrm>
              <a:off x="3629036"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6" name="Rectangle 28"/>
            <p:cNvSpPr>
              <a:spLocks noChangeArrowheads="1"/>
            </p:cNvSpPr>
            <p:nvPr/>
          </p:nvSpPr>
          <p:spPr bwMode="auto">
            <a:xfrm>
              <a:off x="3731603"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5" name="Line 27"/>
            <p:cNvSpPr>
              <a:spLocks noChangeShapeType="1"/>
            </p:cNvSpPr>
            <p:nvPr/>
          </p:nvSpPr>
          <p:spPr bwMode="auto">
            <a:xfrm>
              <a:off x="3802955" y="3022034"/>
              <a:ext cx="0" cy="265761"/>
            </a:xfrm>
            <a:prstGeom prst="line">
              <a:avLst/>
            </a:prstGeom>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a:lnSpc>
                  <a:spcPts val="24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3274" name="Rectangle 26"/>
            <p:cNvSpPr>
              <a:spLocks noChangeArrowheads="1"/>
            </p:cNvSpPr>
            <p:nvPr/>
          </p:nvSpPr>
          <p:spPr bwMode="auto">
            <a:xfrm>
              <a:off x="3913326"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3" name="Line 25"/>
            <p:cNvSpPr>
              <a:spLocks noChangeShapeType="1"/>
            </p:cNvSpPr>
            <p:nvPr/>
          </p:nvSpPr>
          <p:spPr bwMode="auto">
            <a:xfrm>
              <a:off x="3984677"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2" name="Rectangle 24"/>
            <p:cNvSpPr>
              <a:spLocks noChangeArrowheads="1"/>
            </p:cNvSpPr>
            <p:nvPr/>
          </p:nvSpPr>
          <p:spPr bwMode="auto">
            <a:xfrm>
              <a:off x="4189577" y="3297174"/>
              <a:ext cx="14047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1" name="Line 23"/>
            <p:cNvSpPr>
              <a:spLocks noChangeShapeType="1"/>
            </p:cNvSpPr>
            <p:nvPr/>
          </p:nvSpPr>
          <p:spPr bwMode="auto">
            <a:xfrm>
              <a:off x="4260928"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70" name="Rectangle 22"/>
            <p:cNvSpPr>
              <a:spLocks noChangeArrowheads="1"/>
            </p:cNvSpPr>
            <p:nvPr/>
          </p:nvSpPr>
          <p:spPr bwMode="auto">
            <a:xfrm>
              <a:off x="4473558"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9" name="Line 21"/>
            <p:cNvSpPr>
              <a:spLocks noChangeShapeType="1"/>
            </p:cNvSpPr>
            <p:nvPr/>
          </p:nvSpPr>
          <p:spPr bwMode="auto">
            <a:xfrm>
              <a:off x="4544909"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8" name="Rectangle 20"/>
            <p:cNvSpPr>
              <a:spLocks noChangeArrowheads="1"/>
            </p:cNvSpPr>
            <p:nvPr/>
          </p:nvSpPr>
          <p:spPr bwMode="auto">
            <a:xfrm>
              <a:off x="4770024"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7" name="Line 19"/>
            <p:cNvSpPr>
              <a:spLocks noChangeShapeType="1"/>
            </p:cNvSpPr>
            <p:nvPr/>
          </p:nvSpPr>
          <p:spPr bwMode="auto">
            <a:xfrm>
              <a:off x="4840260" y="3022034"/>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6" name="Rectangle 18"/>
            <p:cNvSpPr>
              <a:spLocks noChangeArrowheads="1"/>
            </p:cNvSpPr>
            <p:nvPr/>
          </p:nvSpPr>
          <p:spPr bwMode="auto">
            <a:xfrm>
              <a:off x="4979792" y="3297174"/>
              <a:ext cx="14047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5" name="Line 17"/>
            <p:cNvSpPr>
              <a:spLocks noChangeShapeType="1"/>
            </p:cNvSpPr>
            <p:nvPr/>
          </p:nvSpPr>
          <p:spPr bwMode="auto">
            <a:xfrm>
              <a:off x="5044516"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4" name="Rectangle 16"/>
            <p:cNvSpPr>
              <a:spLocks noChangeArrowheads="1"/>
            </p:cNvSpPr>
            <p:nvPr/>
          </p:nvSpPr>
          <p:spPr bwMode="auto">
            <a:xfrm>
              <a:off x="5268536"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3" name="Line 15"/>
            <p:cNvSpPr>
              <a:spLocks noChangeShapeType="1"/>
            </p:cNvSpPr>
            <p:nvPr/>
          </p:nvSpPr>
          <p:spPr bwMode="auto">
            <a:xfrm>
              <a:off x="5339888"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2" name="Rectangle 14"/>
            <p:cNvSpPr>
              <a:spLocks noChangeArrowheads="1"/>
            </p:cNvSpPr>
            <p:nvPr/>
          </p:nvSpPr>
          <p:spPr bwMode="auto">
            <a:xfrm>
              <a:off x="5543431"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1" name="Line 13"/>
            <p:cNvSpPr>
              <a:spLocks noChangeShapeType="1"/>
            </p:cNvSpPr>
            <p:nvPr/>
          </p:nvSpPr>
          <p:spPr bwMode="auto">
            <a:xfrm>
              <a:off x="5613668"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60" name="Rectangle 12"/>
            <p:cNvSpPr>
              <a:spLocks noChangeArrowheads="1"/>
            </p:cNvSpPr>
            <p:nvPr/>
          </p:nvSpPr>
          <p:spPr bwMode="auto">
            <a:xfrm>
              <a:off x="5743566"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9" name="Line 11"/>
            <p:cNvSpPr>
              <a:spLocks noChangeShapeType="1"/>
            </p:cNvSpPr>
            <p:nvPr/>
          </p:nvSpPr>
          <p:spPr bwMode="auto">
            <a:xfrm>
              <a:off x="5813803"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8" name="Rectangle 10"/>
            <p:cNvSpPr>
              <a:spLocks noChangeArrowheads="1"/>
            </p:cNvSpPr>
            <p:nvPr/>
          </p:nvSpPr>
          <p:spPr bwMode="auto">
            <a:xfrm>
              <a:off x="6050248" y="3297174"/>
              <a:ext cx="139358"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7" name="Line 9"/>
            <p:cNvSpPr>
              <a:spLocks noChangeShapeType="1"/>
            </p:cNvSpPr>
            <p:nvPr/>
          </p:nvSpPr>
          <p:spPr bwMode="auto">
            <a:xfrm>
              <a:off x="6121599"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6" name="Rectangle 8"/>
            <p:cNvSpPr>
              <a:spLocks noChangeArrowheads="1"/>
            </p:cNvSpPr>
            <p:nvPr/>
          </p:nvSpPr>
          <p:spPr bwMode="auto">
            <a:xfrm>
              <a:off x="6324486" y="3297174"/>
              <a:ext cx="138243" cy="294942"/>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5" name="Line 7"/>
            <p:cNvSpPr>
              <a:spLocks noChangeShapeType="1"/>
            </p:cNvSpPr>
            <p:nvPr/>
          </p:nvSpPr>
          <p:spPr bwMode="auto">
            <a:xfrm>
              <a:off x="6395837" y="3031560"/>
              <a:ext cx="0" cy="2657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4" name="Text Box 6"/>
            <p:cNvSpPr txBox="1">
              <a:spLocks noChangeArrowheads="1"/>
            </p:cNvSpPr>
            <p:nvPr/>
          </p:nvSpPr>
          <p:spPr bwMode="auto">
            <a:xfrm>
              <a:off x="4677008" y="1287376"/>
              <a:ext cx="823686" cy="325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p>
          </p:txBody>
        </p:sp>
        <p:sp>
          <p:nvSpPr>
            <p:cNvPr id="53253" name="Text Box 5"/>
            <p:cNvSpPr txBox="1">
              <a:spLocks noChangeArrowheads="1"/>
            </p:cNvSpPr>
            <p:nvPr/>
          </p:nvSpPr>
          <p:spPr bwMode="auto">
            <a:xfrm>
              <a:off x="6546895" y="3239415"/>
              <a:ext cx="1167262" cy="3241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外部结点层</a:t>
              </a:r>
            </a:p>
          </p:txBody>
        </p:sp>
        <p:sp>
          <p:nvSpPr>
            <p:cNvPr id="53252" name="Text Box 4"/>
            <p:cNvSpPr txBox="1">
              <a:spLocks noChangeArrowheads="1"/>
            </p:cNvSpPr>
            <p:nvPr/>
          </p:nvSpPr>
          <p:spPr bwMode="auto">
            <a:xfrm>
              <a:off x="6601523" y="2853801"/>
              <a:ext cx="1113749" cy="2428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叶子结点层</a:t>
              </a:r>
            </a:p>
          </p:txBody>
        </p:sp>
        <p:sp>
          <p:nvSpPr>
            <p:cNvPr id="53251" name="AutoShape 3"/>
            <p:cNvSpPr>
              <a:spLocks/>
            </p:cNvSpPr>
            <p:nvPr/>
          </p:nvSpPr>
          <p:spPr bwMode="auto">
            <a:xfrm>
              <a:off x="2059307" y="1222760"/>
              <a:ext cx="159426" cy="1770696"/>
            </a:xfrm>
            <a:prstGeom prst="leftBrace">
              <a:avLst>
                <a:gd name="adj1" fmla="val 99009"/>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250" name="Text Box 2"/>
            <p:cNvSpPr txBox="1">
              <a:spLocks noChangeArrowheads="1"/>
            </p:cNvSpPr>
            <p:nvPr/>
          </p:nvSpPr>
          <p:spPr bwMode="auto">
            <a:xfrm>
              <a:off x="1071538" y="1943961"/>
              <a:ext cx="914188" cy="3251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高度</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73" name="椭圆 72"/>
            <p:cNvSpPr/>
            <p:nvPr/>
          </p:nvSpPr>
          <p:spPr bwMode="auto">
            <a:xfrm>
              <a:off x="3971918" y="1519226"/>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4" name="椭圆 73"/>
            <p:cNvSpPr/>
            <p:nvPr/>
          </p:nvSpPr>
          <p:spPr bwMode="auto">
            <a:xfrm>
              <a:off x="4314819" y="150970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5" name="椭圆 74"/>
            <p:cNvSpPr/>
            <p:nvPr/>
          </p:nvSpPr>
          <p:spPr bwMode="auto">
            <a:xfrm>
              <a:off x="2922549" y="2193888"/>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6" name="椭圆 75"/>
            <p:cNvSpPr/>
            <p:nvPr/>
          </p:nvSpPr>
          <p:spPr bwMode="auto">
            <a:xfrm>
              <a:off x="3136868" y="2200265"/>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7" name="椭圆 76"/>
            <p:cNvSpPr/>
            <p:nvPr/>
          </p:nvSpPr>
          <p:spPr bwMode="auto">
            <a:xfrm>
              <a:off x="3355940" y="2203421"/>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8" name="椭圆 77"/>
            <p:cNvSpPr/>
            <p:nvPr/>
          </p:nvSpPr>
          <p:spPr bwMode="auto">
            <a:xfrm>
              <a:off x="4957768" y="2170073"/>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9" name="椭圆 78"/>
            <p:cNvSpPr/>
            <p:nvPr/>
          </p:nvSpPr>
          <p:spPr bwMode="auto">
            <a:xfrm>
              <a:off x="5275240" y="21764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0" name="椭圆 79"/>
            <p:cNvSpPr/>
            <p:nvPr/>
          </p:nvSpPr>
          <p:spPr bwMode="auto">
            <a:xfrm>
              <a:off x="5565755" y="2179606"/>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1" name="椭圆 80"/>
            <p:cNvSpPr/>
            <p:nvPr/>
          </p:nvSpPr>
          <p:spPr bwMode="auto">
            <a:xfrm>
              <a:off x="2927312" y="302418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2" name="椭圆 81"/>
            <p:cNvSpPr/>
            <p:nvPr/>
          </p:nvSpPr>
          <p:spPr bwMode="auto">
            <a:xfrm>
              <a:off x="3098766" y="302418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3" name="椭圆 82"/>
            <p:cNvSpPr/>
            <p:nvPr/>
          </p:nvSpPr>
          <p:spPr bwMode="auto">
            <a:xfrm>
              <a:off x="3281353" y="302418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4" name="椭圆 83"/>
            <p:cNvSpPr/>
            <p:nvPr/>
          </p:nvSpPr>
          <p:spPr bwMode="auto">
            <a:xfrm>
              <a:off x="3603595"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5" name="椭圆 84"/>
            <p:cNvSpPr/>
            <p:nvPr/>
          </p:nvSpPr>
          <p:spPr bwMode="auto">
            <a:xfrm>
              <a:off x="3775047"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6" name="椭圆 85"/>
            <p:cNvSpPr/>
            <p:nvPr/>
          </p:nvSpPr>
          <p:spPr bwMode="auto">
            <a:xfrm>
              <a:off x="3957629"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7" name="椭圆 86"/>
            <p:cNvSpPr/>
            <p:nvPr/>
          </p:nvSpPr>
          <p:spPr bwMode="auto">
            <a:xfrm>
              <a:off x="4237011" y="302418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8" name="椭圆 87"/>
            <p:cNvSpPr/>
            <p:nvPr/>
          </p:nvSpPr>
          <p:spPr bwMode="auto">
            <a:xfrm>
              <a:off x="4514851" y="302418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89" name="椭圆 88"/>
            <p:cNvSpPr/>
            <p:nvPr/>
          </p:nvSpPr>
          <p:spPr bwMode="auto">
            <a:xfrm>
              <a:off x="4808515" y="302418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0" name="椭圆 89"/>
            <p:cNvSpPr/>
            <p:nvPr/>
          </p:nvSpPr>
          <p:spPr bwMode="auto">
            <a:xfrm>
              <a:off x="5018066" y="3036855"/>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1" name="椭圆 90"/>
            <p:cNvSpPr/>
            <p:nvPr/>
          </p:nvSpPr>
          <p:spPr bwMode="auto">
            <a:xfrm>
              <a:off x="5308581" y="3036855"/>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2" name="椭圆 91"/>
            <p:cNvSpPr/>
            <p:nvPr/>
          </p:nvSpPr>
          <p:spPr bwMode="auto">
            <a:xfrm>
              <a:off x="5584807" y="3036855"/>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3" name="椭圆 92"/>
            <p:cNvSpPr/>
            <p:nvPr/>
          </p:nvSpPr>
          <p:spPr bwMode="auto">
            <a:xfrm>
              <a:off x="5786446"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4" name="椭圆 93"/>
            <p:cNvSpPr/>
            <p:nvPr/>
          </p:nvSpPr>
          <p:spPr bwMode="auto">
            <a:xfrm>
              <a:off x="6084878"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5" name="椭圆 94"/>
            <p:cNvSpPr/>
            <p:nvPr/>
          </p:nvSpPr>
          <p:spPr bwMode="auto">
            <a:xfrm>
              <a:off x="6365862" y="3028950"/>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6" name="椭圆 95"/>
            <p:cNvSpPr/>
            <p:nvPr/>
          </p:nvSpPr>
          <p:spPr bwMode="auto">
            <a:xfrm>
              <a:off x="2332000" y="301941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7" name="椭圆 96"/>
            <p:cNvSpPr/>
            <p:nvPr/>
          </p:nvSpPr>
          <p:spPr bwMode="auto">
            <a:xfrm>
              <a:off x="2508215" y="301941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8" name="椭圆 97"/>
            <p:cNvSpPr/>
            <p:nvPr/>
          </p:nvSpPr>
          <p:spPr bwMode="auto">
            <a:xfrm>
              <a:off x="2690797" y="3019417"/>
              <a:ext cx="54000" cy="54000"/>
            </a:xfrm>
            <a:prstGeom prst="ellipse">
              <a:avLst/>
            </a:prstGeom>
            <a:solidFill>
              <a:schemeClr val="tx1"/>
            </a:solidFill>
            <a:ln w="19050">
              <a:solidFill>
                <a:schemeClr val="tx1"/>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62" name="组合 161">
            <a:extLst>
              <a:ext uri="{FF2B5EF4-FFF2-40B4-BE49-F238E27FC236}">
                <a16:creationId xmlns:a16="http://schemas.microsoft.com/office/drawing/2014/main" id="{ECBF472E-AACC-4FBC-BBEA-F6742EB88465}"/>
              </a:ext>
            </a:extLst>
          </p:cNvPr>
          <p:cNvGrpSpPr/>
          <p:nvPr/>
        </p:nvGrpSpPr>
        <p:grpSpPr>
          <a:xfrm>
            <a:off x="777353" y="3357049"/>
            <a:ext cx="7858180" cy="3441165"/>
            <a:chOff x="428595" y="1071546"/>
            <a:chExt cx="8494574" cy="3785282"/>
          </a:xfrm>
        </p:grpSpPr>
        <p:sp>
          <p:nvSpPr>
            <p:cNvPr id="163" name="Text Box 59">
              <a:extLst>
                <a:ext uri="{FF2B5EF4-FFF2-40B4-BE49-F238E27FC236}">
                  <a16:creationId xmlns:a16="http://schemas.microsoft.com/office/drawing/2014/main" id="{1BABE453-3A65-432F-A713-30054C0A5807}"/>
                </a:ext>
              </a:extLst>
            </p:cNvPr>
            <p:cNvSpPr txBox="1">
              <a:spLocks noChangeArrowheads="1"/>
            </p:cNvSpPr>
            <p:nvPr/>
          </p:nvSpPr>
          <p:spPr bwMode="auto">
            <a:xfrm>
              <a:off x="428595" y="3119161"/>
              <a:ext cx="415891" cy="346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sqt</a:t>
              </a:r>
            </a:p>
          </p:txBody>
        </p:sp>
        <p:sp>
          <p:nvSpPr>
            <p:cNvPr id="164" name="Text Box 58">
              <a:extLst>
                <a:ext uri="{FF2B5EF4-FFF2-40B4-BE49-F238E27FC236}">
                  <a16:creationId xmlns:a16="http://schemas.microsoft.com/office/drawing/2014/main" id="{0EE4664B-C628-45B6-8D40-481EE3B15789}"/>
                </a:ext>
              </a:extLst>
            </p:cNvPr>
            <p:cNvSpPr txBox="1">
              <a:spLocks noChangeArrowheads="1"/>
            </p:cNvSpPr>
            <p:nvPr/>
          </p:nvSpPr>
          <p:spPr bwMode="auto">
            <a:xfrm>
              <a:off x="4106920" y="1071546"/>
              <a:ext cx="614595" cy="346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root</a:t>
              </a:r>
            </a:p>
          </p:txBody>
        </p:sp>
        <p:sp>
          <p:nvSpPr>
            <p:cNvPr id="165" name="Line 57">
              <a:extLst>
                <a:ext uri="{FF2B5EF4-FFF2-40B4-BE49-F238E27FC236}">
                  <a16:creationId xmlns:a16="http://schemas.microsoft.com/office/drawing/2014/main" id="{9BE2F142-3C06-497A-859B-7382CF41BD40}"/>
                </a:ext>
              </a:extLst>
            </p:cNvPr>
            <p:cNvSpPr>
              <a:spLocks noChangeShapeType="1"/>
            </p:cNvSpPr>
            <p:nvPr/>
          </p:nvSpPr>
          <p:spPr bwMode="auto">
            <a:xfrm>
              <a:off x="6216412" y="3487327"/>
              <a:ext cx="41589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6" name="Line 56">
              <a:extLst>
                <a:ext uri="{FF2B5EF4-FFF2-40B4-BE49-F238E27FC236}">
                  <a16:creationId xmlns:a16="http://schemas.microsoft.com/office/drawing/2014/main" id="{CDC7C0BC-F850-4153-A658-A0A240887AAB}"/>
                </a:ext>
              </a:extLst>
            </p:cNvPr>
            <p:cNvSpPr>
              <a:spLocks noChangeShapeType="1"/>
            </p:cNvSpPr>
            <p:nvPr/>
          </p:nvSpPr>
          <p:spPr bwMode="auto">
            <a:xfrm>
              <a:off x="4935236" y="3487327"/>
              <a:ext cx="417046"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7" name="Text Box 55">
              <a:extLst>
                <a:ext uri="{FF2B5EF4-FFF2-40B4-BE49-F238E27FC236}">
                  <a16:creationId xmlns:a16="http://schemas.microsoft.com/office/drawing/2014/main" id="{841C5DC3-1087-4459-8484-328D9584DE42}"/>
                </a:ext>
              </a:extLst>
            </p:cNvPr>
            <p:cNvSpPr txBox="1">
              <a:spLocks noChangeArrowheads="1"/>
            </p:cNvSpPr>
            <p:nvPr/>
          </p:nvSpPr>
          <p:spPr bwMode="auto">
            <a:xfrm>
              <a:off x="4227066" y="1649316"/>
              <a:ext cx="772864" cy="3605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31 52</a:t>
              </a:r>
            </a:p>
          </p:txBody>
        </p:sp>
        <p:sp>
          <p:nvSpPr>
            <p:cNvPr id="168" name="Text Box 54">
              <a:extLst>
                <a:ext uri="{FF2B5EF4-FFF2-40B4-BE49-F238E27FC236}">
                  <a16:creationId xmlns:a16="http://schemas.microsoft.com/office/drawing/2014/main" id="{9FA81CCB-09B2-493D-A9B8-D61AA154E6BD}"/>
                </a:ext>
              </a:extLst>
            </p:cNvPr>
            <p:cNvSpPr txBox="1">
              <a:spLocks noChangeArrowheads="1"/>
            </p:cNvSpPr>
            <p:nvPr/>
          </p:nvSpPr>
          <p:spPr bwMode="auto">
            <a:xfrm>
              <a:off x="2702133" y="2505570"/>
              <a:ext cx="1045503" cy="3605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15 22 31</a:t>
              </a:r>
            </a:p>
          </p:txBody>
        </p:sp>
        <p:sp>
          <p:nvSpPr>
            <p:cNvPr id="169" name="Text Box 53">
              <a:extLst>
                <a:ext uri="{FF2B5EF4-FFF2-40B4-BE49-F238E27FC236}">
                  <a16:creationId xmlns:a16="http://schemas.microsoft.com/office/drawing/2014/main" id="{07A65B05-C292-4601-B01B-CF3E64A87ABC}"/>
                </a:ext>
              </a:extLst>
            </p:cNvPr>
            <p:cNvSpPr txBox="1">
              <a:spLocks noChangeArrowheads="1"/>
            </p:cNvSpPr>
            <p:nvPr/>
          </p:nvSpPr>
          <p:spPr bwMode="auto">
            <a:xfrm>
              <a:off x="5958790" y="2505570"/>
              <a:ext cx="704704" cy="3605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47 52</a:t>
              </a:r>
            </a:p>
          </p:txBody>
        </p:sp>
        <p:sp>
          <p:nvSpPr>
            <p:cNvPr id="170" name="Text Box 52">
              <a:extLst>
                <a:ext uri="{FF2B5EF4-FFF2-40B4-BE49-F238E27FC236}">
                  <a16:creationId xmlns:a16="http://schemas.microsoft.com/office/drawing/2014/main" id="{214DD5B4-9387-4896-8269-82E123856D1C}"/>
                </a:ext>
              </a:extLst>
            </p:cNvPr>
            <p:cNvSpPr txBox="1">
              <a:spLocks noChangeArrowheads="1"/>
            </p:cNvSpPr>
            <p:nvPr/>
          </p:nvSpPr>
          <p:spPr bwMode="auto">
            <a:xfrm>
              <a:off x="1109039" y="3327158"/>
              <a:ext cx="895321" cy="36399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10 12 15</a:t>
              </a:r>
            </a:p>
          </p:txBody>
        </p:sp>
        <p:sp>
          <p:nvSpPr>
            <p:cNvPr id="171" name="Text Box 51">
              <a:extLst>
                <a:ext uri="{FF2B5EF4-FFF2-40B4-BE49-F238E27FC236}">
                  <a16:creationId xmlns:a16="http://schemas.microsoft.com/office/drawing/2014/main" id="{2EAB15F1-5860-4D64-AF32-C39DFAA7049E}"/>
                </a:ext>
              </a:extLst>
            </p:cNvPr>
            <p:cNvSpPr txBox="1">
              <a:spLocks noChangeArrowheads="1"/>
            </p:cNvSpPr>
            <p:nvPr/>
          </p:nvSpPr>
          <p:spPr bwMode="auto">
            <a:xfrm>
              <a:off x="2574214" y="3327158"/>
              <a:ext cx="1274248" cy="3512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18 19 20 22</a:t>
              </a:r>
            </a:p>
          </p:txBody>
        </p:sp>
        <p:sp>
          <p:nvSpPr>
            <p:cNvPr id="172" name="Text Box 50">
              <a:extLst>
                <a:ext uri="{FF2B5EF4-FFF2-40B4-BE49-F238E27FC236}">
                  <a16:creationId xmlns:a16="http://schemas.microsoft.com/office/drawing/2014/main" id="{89B58468-8AA6-44A7-9A2E-AB04464E5968}"/>
                </a:ext>
              </a:extLst>
            </p:cNvPr>
            <p:cNvSpPr txBox="1">
              <a:spLocks noChangeArrowheads="1"/>
            </p:cNvSpPr>
            <p:nvPr/>
          </p:nvSpPr>
          <p:spPr bwMode="auto">
            <a:xfrm>
              <a:off x="4179701" y="3305203"/>
              <a:ext cx="895321" cy="3651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23 30 31</a:t>
              </a:r>
            </a:p>
          </p:txBody>
        </p:sp>
        <p:sp>
          <p:nvSpPr>
            <p:cNvPr id="173" name="Text Box 49">
              <a:extLst>
                <a:ext uri="{FF2B5EF4-FFF2-40B4-BE49-F238E27FC236}">
                  <a16:creationId xmlns:a16="http://schemas.microsoft.com/office/drawing/2014/main" id="{3CE63858-86A5-4EEE-ACF2-18448903BCCA}"/>
                </a:ext>
              </a:extLst>
            </p:cNvPr>
            <p:cNvSpPr txBox="1">
              <a:spLocks noChangeArrowheads="1"/>
            </p:cNvSpPr>
            <p:nvPr/>
          </p:nvSpPr>
          <p:spPr bwMode="auto">
            <a:xfrm>
              <a:off x="5375388" y="3305203"/>
              <a:ext cx="895321" cy="3651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33 45 47</a:t>
              </a:r>
            </a:p>
          </p:txBody>
        </p:sp>
        <p:sp>
          <p:nvSpPr>
            <p:cNvPr id="174" name="Text Box 48">
              <a:extLst>
                <a:ext uri="{FF2B5EF4-FFF2-40B4-BE49-F238E27FC236}">
                  <a16:creationId xmlns:a16="http://schemas.microsoft.com/office/drawing/2014/main" id="{CE1BFDD5-EFE5-440F-B2D2-2A88636DBE36}"/>
                </a:ext>
              </a:extLst>
            </p:cNvPr>
            <p:cNvSpPr txBox="1">
              <a:spLocks noChangeArrowheads="1"/>
            </p:cNvSpPr>
            <p:nvPr/>
          </p:nvSpPr>
          <p:spPr bwMode="auto">
            <a:xfrm>
              <a:off x="6656563" y="3305203"/>
              <a:ext cx="896476" cy="3651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48 50 52</a:t>
              </a:r>
            </a:p>
          </p:txBody>
        </p:sp>
        <p:sp>
          <p:nvSpPr>
            <p:cNvPr id="175" name="Line 47">
              <a:extLst>
                <a:ext uri="{FF2B5EF4-FFF2-40B4-BE49-F238E27FC236}">
                  <a16:creationId xmlns:a16="http://schemas.microsoft.com/office/drawing/2014/main" id="{85223E88-617F-4425-B522-A80EE584056B}"/>
                </a:ext>
              </a:extLst>
            </p:cNvPr>
            <p:cNvSpPr>
              <a:spLocks noChangeShapeType="1"/>
            </p:cNvSpPr>
            <p:nvPr/>
          </p:nvSpPr>
          <p:spPr bwMode="auto">
            <a:xfrm>
              <a:off x="661956" y="3487327"/>
              <a:ext cx="415891" cy="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6" name="Freeform 46">
              <a:extLst>
                <a:ext uri="{FF2B5EF4-FFF2-40B4-BE49-F238E27FC236}">
                  <a16:creationId xmlns:a16="http://schemas.microsoft.com/office/drawing/2014/main" id="{11E8C856-9A22-4E74-AF0E-CDE555EBBBD5}"/>
                </a:ext>
              </a:extLst>
            </p:cNvPr>
            <p:cNvSpPr>
              <a:spLocks/>
            </p:cNvSpPr>
            <p:nvPr/>
          </p:nvSpPr>
          <p:spPr bwMode="auto">
            <a:xfrm>
              <a:off x="1997428" y="3486171"/>
              <a:ext cx="585713" cy="1156"/>
            </a:xfrm>
            <a:custGeom>
              <a:avLst/>
              <a:gdLst/>
              <a:ahLst/>
              <a:cxnLst>
                <a:cxn ang="0">
                  <a:pos x="0" y="0"/>
                </a:cxn>
                <a:cxn ang="0">
                  <a:pos x="508" y="8"/>
                </a:cxn>
              </a:cxnLst>
              <a:rect l="0" t="0" r="r" b="b"/>
              <a:pathLst>
                <a:path w="508" h="8">
                  <a:moveTo>
                    <a:pt x="0" y="0"/>
                  </a:moveTo>
                  <a:lnTo>
                    <a:pt x="508" y="8"/>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7" name="Line 45">
              <a:extLst>
                <a:ext uri="{FF2B5EF4-FFF2-40B4-BE49-F238E27FC236}">
                  <a16:creationId xmlns:a16="http://schemas.microsoft.com/office/drawing/2014/main" id="{A4699D6D-37A5-40BE-B426-DDDA9E5FC9A6}"/>
                </a:ext>
              </a:extLst>
            </p:cNvPr>
            <p:cNvSpPr>
              <a:spLocks noChangeShapeType="1"/>
            </p:cNvSpPr>
            <p:nvPr/>
          </p:nvSpPr>
          <p:spPr bwMode="auto">
            <a:xfrm>
              <a:off x="3747636" y="3487327"/>
              <a:ext cx="41589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8" name="Freeform 44">
              <a:extLst>
                <a:ext uri="{FF2B5EF4-FFF2-40B4-BE49-F238E27FC236}">
                  <a16:creationId xmlns:a16="http://schemas.microsoft.com/office/drawing/2014/main" id="{E06C1B8B-EFB5-46AA-9299-B80A30CA7C75}"/>
                </a:ext>
              </a:extLst>
            </p:cNvPr>
            <p:cNvSpPr>
              <a:spLocks/>
            </p:cNvSpPr>
            <p:nvPr/>
          </p:nvSpPr>
          <p:spPr bwMode="auto">
            <a:xfrm>
              <a:off x="3310951" y="1918556"/>
              <a:ext cx="1109043" cy="580081"/>
            </a:xfrm>
            <a:custGeom>
              <a:avLst/>
              <a:gdLst/>
              <a:ahLst/>
              <a:cxnLst>
                <a:cxn ang="0">
                  <a:pos x="960" y="0"/>
                </a:cxn>
                <a:cxn ang="0">
                  <a:pos x="0" y="502"/>
                </a:cxn>
              </a:cxnLst>
              <a:rect l="0" t="0" r="r" b="b"/>
              <a:pathLst>
                <a:path w="960" h="502">
                  <a:moveTo>
                    <a:pt x="960" y="0"/>
                  </a:moveTo>
                  <a:lnTo>
                    <a:pt x="0" y="50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9" name="Freeform 43">
              <a:extLst>
                <a:ext uri="{FF2B5EF4-FFF2-40B4-BE49-F238E27FC236}">
                  <a16:creationId xmlns:a16="http://schemas.microsoft.com/office/drawing/2014/main" id="{9100190B-7A7B-4D0E-AA2E-AAE569493B70}"/>
                </a:ext>
              </a:extLst>
            </p:cNvPr>
            <p:cNvSpPr>
              <a:spLocks/>
            </p:cNvSpPr>
            <p:nvPr/>
          </p:nvSpPr>
          <p:spPr bwMode="auto">
            <a:xfrm>
              <a:off x="4826642" y="1909312"/>
              <a:ext cx="1256915" cy="571992"/>
            </a:xfrm>
            <a:custGeom>
              <a:avLst/>
              <a:gdLst/>
              <a:ahLst/>
              <a:cxnLst>
                <a:cxn ang="0">
                  <a:pos x="0" y="0"/>
                </a:cxn>
                <a:cxn ang="0">
                  <a:pos x="1088" y="495"/>
                </a:cxn>
              </a:cxnLst>
              <a:rect l="0" t="0" r="r" b="b"/>
              <a:pathLst>
                <a:path w="1088" h="495">
                  <a:moveTo>
                    <a:pt x="0" y="0"/>
                  </a:moveTo>
                  <a:lnTo>
                    <a:pt x="1088" y="49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0" name="Freeform 42">
              <a:extLst>
                <a:ext uri="{FF2B5EF4-FFF2-40B4-BE49-F238E27FC236}">
                  <a16:creationId xmlns:a16="http://schemas.microsoft.com/office/drawing/2014/main" id="{F29D265D-C2E4-4E1C-A98C-97D2F569AC3F}"/>
                </a:ext>
              </a:extLst>
            </p:cNvPr>
            <p:cNvSpPr>
              <a:spLocks/>
            </p:cNvSpPr>
            <p:nvPr/>
          </p:nvSpPr>
          <p:spPr bwMode="auto">
            <a:xfrm>
              <a:off x="1794104" y="2777122"/>
              <a:ext cx="1100956" cy="536170"/>
            </a:xfrm>
            <a:custGeom>
              <a:avLst/>
              <a:gdLst/>
              <a:ahLst/>
              <a:cxnLst>
                <a:cxn ang="0">
                  <a:pos x="953" y="0"/>
                </a:cxn>
                <a:cxn ang="0">
                  <a:pos x="0" y="465"/>
                </a:cxn>
              </a:cxnLst>
              <a:rect l="0" t="0" r="r" b="b"/>
              <a:pathLst>
                <a:path w="953" h="465">
                  <a:moveTo>
                    <a:pt x="953" y="0"/>
                  </a:moveTo>
                  <a:lnTo>
                    <a:pt x="0" y="46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1" name="Freeform 41">
              <a:extLst>
                <a:ext uri="{FF2B5EF4-FFF2-40B4-BE49-F238E27FC236}">
                  <a16:creationId xmlns:a16="http://schemas.microsoft.com/office/drawing/2014/main" id="{2DEFB7B9-7D6A-4E45-9D1B-F5EF97782D5A}"/>
                </a:ext>
              </a:extLst>
            </p:cNvPr>
            <p:cNvSpPr>
              <a:spLocks/>
            </p:cNvSpPr>
            <p:nvPr/>
          </p:nvSpPr>
          <p:spPr bwMode="auto">
            <a:xfrm>
              <a:off x="3195776" y="2777122"/>
              <a:ext cx="1154" cy="553504"/>
            </a:xfrm>
            <a:custGeom>
              <a:avLst/>
              <a:gdLst/>
              <a:ahLst/>
              <a:cxnLst>
                <a:cxn ang="0">
                  <a:pos x="0" y="0"/>
                </a:cxn>
                <a:cxn ang="0">
                  <a:pos x="0" y="480"/>
                </a:cxn>
              </a:cxnLst>
              <a:rect l="0" t="0" r="r" b="b"/>
              <a:pathLst>
                <a:path w="1" h="480">
                  <a:moveTo>
                    <a:pt x="0" y="0"/>
                  </a:moveTo>
                  <a:lnTo>
                    <a:pt x="0"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2" name="Freeform 40">
              <a:extLst>
                <a:ext uri="{FF2B5EF4-FFF2-40B4-BE49-F238E27FC236}">
                  <a16:creationId xmlns:a16="http://schemas.microsoft.com/office/drawing/2014/main" id="{7917CD91-4613-4CC6-8AA5-F842B24C1B83}"/>
                </a:ext>
              </a:extLst>
            </p:cNvPr>
            <p:cNvSpPr>
              <a:spLocks/>
            </p:cNvSpPr>
            <p:nvPr/>
          </p:nvSpPr>
          <p:spPr bwMode="auto">
            <a:xfrm>
              <a:off x="3540986" y="2750544"/>
              <a:ext cx="1057056" cy="526926"/>
            </a:xfrm>
            <a:custGeom>
              <a:avLst/>
              <a:gdLst/>
              <a:ahLst/>
              <a:cxnLst>
                <a:cxn ang="0">
                  <a:pos x="0" y="0"/>
                </a:cxn>
                <a:cxn ang="0">
                  <a:pos x="915" y="457"/>
                </a:cxn>
              </a:cxnLst>
              <a:rect l="0" t="0" r="r" b="b"/>
              <a:pathLst>
                <a:path w="915" h="457">
                  <a:moveTo>
                    <a:pt x="0" y="0"/>
                  </a:moveTo>
                  <a:lnTo>
                    <a:pt x="915" y="45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3" name="Freeform 39">
              <a:extLst>
                <a:ext uri="{FF2B5EF4-FFF2-40B4-BE49-F238E27FC236}">
                  <a16:creationId xmlns:a16="http://schemas.microsoft.com/office/drawing/2014/main" id="{642E5BF2-B247-45FD-84C8-4E73DC2A5AD6}"/>
                </a:ext>
              </a:extLst>
            </p:cNvPr>
            <p:cNvSpPr>
              <a:spLocks/>
            </p:cNvSpPr>
            <p:nvPr/>
          </p:nvSpPr>
          <p:spPr bwMode="auto">
            <a:xfrm>
              <a:off x="5650338" y="2750544"/>
              <a:ext cx="510622" cy="536170"/>
            </a:xfrm>
            <a:custGeom>
              <a:avLst/>
              <a:gdLst/>
              <a:ahLst/>
              <a:cxnLst>
                <a:cxn ang="0">
                  <a:pos x="442" y="0"/>
                </a:cxn>
                <a:cxn ang="0">
                  <a:pos x="0" y="465"/>
                </a:cxn>
              </a:cxnLst>
              <a:rect l="0" t="0" r="r" b="b"/>
              <a:pathLst>
                <a:path w="442" h="465">
                  <a:moveTo>
                    <a:pt x="442" y="0"/>
                  </a:moveTo>
                  <a:lnTo>
                    <a:pt x="0" y="46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 name="Freeform 38">
              <a:extLst>
                <a:ext uri="{FF2B5EF4-FFF2-40B4-BE49-F238E27FC236}">
                  <a16:creationId xmlns:a16="http://schemas.microsoft.com/office/drawing/2014/main" id="{304FD37A-58BA-44EC-B3EC-BBF37E675439}"/>
                </a:ext>
              </a:extLst>
            </p:cNvPr>
            <p:cNvSpPr>
              <a:spLocks/>
            </p:cNvSpPr>
            <p:nvPr/>
          </p:nvSpPr>
          <p:spPr bwMode="auto">
            <a:xfrm>
              <a:off x="6509846" y="2778277"/>
              <a:ext cx="571850" cy="554659"/>
            </a:xfrm>
            <a:custGeom>
              <a:avLst/>
              <a:gdLst/>
              <a:ahLst/>
              <a:cxnLst>
                <a:cxn ang="0">
                  <a:pos x="0" y="0"/>
                </a:cxn>
                <a:cxn ang="0">
                  <a:pos x="495" y="480"/>
                </a:cxn>
              </a:cxnLst>
              <a:rect l="0" t="0" r="r" b="b"/>
              <a:pathLst>
                <a:path w="495" h="480">
                  <a:moveTo>
                    <a:pt x="0" y="0"/>
                  </a:moveTo>
                  <a:lnTo>
                    <a:pt x="49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5" name="Line 37">
              <a:extLst>
                <a:ext uri="{FF2B5EF4-FFF2-40B4-BE49-F238E27FC236}">
                  <a16:creationId xmlns:a16="http://schemas.microsoft.com/office/drawing/2014/main" id="{94D065E0-1871-4066-A2C1-5C6D6933D0A8}"/>
                </a:ext>
              </a:extLst>
            </p:cNvPr>
            <p:cNvSpPr>
              <a:spLocks noChangeShapeType="1"/>
            </p:cNvSpPr>
            <p:nvPr/>
          </p:nvSpPr>
          <p:spPr bwMode="auto">
            <a:xfrm>
              <a:off x="1269619" y="3613732"/>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6" name="Line 36">
              <a:extLst>
                <a:ext uri="{FF2B5EF4-FFF2-40B4-BE49-F238E27FC236}">
                  <a16:creationId xmlns:a16="http://schemas.microsoft.com/office/drawing/2014/main" id="{82D8F11E-D0CA-4995-9BAA-AFC12B68D1B0}"/>
                </a:ext>
              </a:extLst>
            </p:cNvPr>
            <p:cNvSpPr>
              <a:spLocks noChangeShapeType="1"/>
            </p:cNvSpPr>
            <p:nvPr/>
          </p:nvSpPr>
          <p:spPr bwMode="auto">
            <a:xfrm>
              <a:off x="1548035" y="3604488"/>
              <a:ext cx="0" cy="35937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7" name="Line 35">
              <a:extLst>
                <a:ext uri="{FF2B5EF4-FFF2-40B4-BE49-F238E27FC236}">
                  <a16:creationId xmlns:a16="http://schemas.microsoft.com/office/drawing/2014/main" id="{93637961-55B4-44FE-9C33-7C61C202E0D2}"/>
                </a:ext>
              </a:extLst>
            </p:cNvPr>
            <p:cNvSpPr>
              <a:spLocks noChangeShapeType="1"/>
            </p:cNvSpPr>
            <p:nvPr/>
          </p:nvSpPr>
          <p:spPr bwMode="auto">
            <a:xfrm>
              <a:off x="1783707" y="3613732"/>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8" name="Line 34">
              <a:extLst>
                <a:ext uri="{FF2B5EF4-FFF2-40B4-BE49-F238E27FC236}">
                  <a16:creationId xmlns:a16="http://schemas.microsoft.com/office/drawing/2014/main" id="{87466C9E-C0D1-48C9-A100-55632EA976E2}"/>
                </a:ext>
              </a:extLst>
            </p:cNvPr>
            <p:cNvSpPr>
              <a:spLocks noChangeShapeType="1"/>
            </p:cNvSpPr>
            <p:nvPr/>
          </p:nvSpPr>
          <p:spPr bwMode="auto">
            <a:xfrm>
              <a:off x="2781845" y="3613732"/>
              <a:ext cx="1155"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9" name="Line 33">
              <a:extLst>
                <a:ext uri="{FF2B5EF4-FFF2-40B4-BE49-F238E27FC236}">
                  <a16:creationId xmlns:a16="http://schemas.microsoft.com/office/drawing/2014/main" id="{2FA6FD4D-64F0-481E-9D08-BE6C15E4C78A}"/>
                </a:ext>
              </a:extLst>
            </p:cNvPr>
            <p:cNvSpPr>
              <a:spLocks noChangeShapeType="1"/>
            </p:cNvSpPr>
            <p:nvPr/>
          </p:nvSpPr>
          <p:spPr bwMode="auto">
            <a:xfrm>
              <a:off x="3041777" y="3613732"/>
              <a:ext cx="1155" cy="35937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0" name="Line 32">
              <a:extLst>
                <a:ext uri="{FF2B5EF4-FFF2-40B4-BE49-F238E27FC236}">
                  <a16:creationId xmlns:a16="http://schemas.microsoft.com/office/drawing/2014/main" id="{C80FF0C0-70C7-4140-850B-5672D9BC6F13}"/>
                </a:ext>
              </a:extLst>
            </p:cNvPr>
            <p:cNvSpPr>
              <a:spLocks noChangeShapeType="1"/>
            </p:cNvSpPr>
            <p:nvPr/>
          </p:nvSpPr>
          <p:spPr bwMode="auto">
            <a:xfrm>
              <a:off x="3352609" y="3613732"/>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1" name="Line 31">
              <a:extLst>
                <a:ext uri="{FF2B5EF4-FFF2-40B4-BE49-F238E27FC236}">
                  <a16:creationId xmlns:a16="http://schemas.microsoft.com/office/drawing/2014/main" id="{90CE9FD8-3056-484D-8C1C-071B1EDA19A2}"/>
                </a:ext>
              </a:extLst>
            </p:cNvPr>
            <p:cNvSpPr>
              <a:spLocks noChangeShapeType="1"/>
            </p:cNvSpPr>
            <p:nvPr/>
          </p:nvSpPr>
          <p:spPr bwMode="auto">
            <a:xfrm>
              <a:off x="3740653" y="3616043"/>
              <a:ext cx="1154"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2" name="Line 30">
              <a:extLst>
                <a:ext uri="{FF2B5EF4-FFF2-40B4-BE49-F238E27FC236}">
                  <a16:creationId xmlns:a16="http://schemas.microsoft.com/office/drawing/2014/main" id="{466EED53-A0A2-49B3-BC2C-0D1D173B2F91}"/>
                </a:ext>
              </a:extLst>
            </p:cNvPr>
            <p:cNvSpPr>
              <a:spLocks noChangeShapeType="1"/>
            </p:cNvSpPr>
            <p:nvPr/>
          </p:nvSpPr>
          <p:spPr bwMode="auto">
            <a:xfrm>
              <a:off x="4364541" y="3579066"/>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3" name="Line 29">
              <a:extLst>
                <a:ext uri="{FF2B5EF4-FFF2-40B4-BE49-F238E27FC236}">
                  <a16:creationId xmlns:a16="http://schemas.microsoft.com/office/drawing/2014/main" id="{241D1BDB-EDC8-4660-BE36-4D553F0E7E46}"/>
                </a:ext>
              </a:extLst>
            </p:cNvPr>
            <p:cNvSpPr>
              <a:spLocks noChangeShapeType="1"/>
            </p:cNvSpPr>
            <p:nvPr/>
          </p:nvSpPr>
          <p:spPr bwMode="auto">
            <a:xfrm>
              <a:off x="4632560" y="3579066"/>
              <a:ext cx="1155"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4" name="Line 28">
              <a:extLst>
                <a:ext uri="{FF2B5EF4-FFF2-40B4-BE49-F238E27FC236}">
                  <a16:creationId xmlns:a16="http://schemas.microsoft.com/office/drawing/2014/main" id="{9751EC34-9328-42B7-8A52-19A9E2FE452D}"/>
                </a:ext>
              </a:extLst>
            </p:cNvPr>
            <p:cNvSpPr>
              <a:spLocks noChangeShapeType="1"/>
            </p:cNvSpPr>
            <p:nvPr/>
          </p:nvSpPr>
          <p:spPr bwMode="auto">
            <a:xfrm>
              <a:off x="4883250" y="3589466"/>
              <a:ext cx="1155"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5" name="Line 27">
              <a:extLst>
                <a:ext uri="{FF2B5EF4-FFF2-40B4-BE49-F238E27FC236}">
                  <a16:creationId xmlns:a16="http://schemas.microsoft.com/office/drawing/2014/main" id="{0869C525-04D5-47AF-AA0D-301965413BD4}"/>
                </a:ext>
              </a:extLst>
            </p:cNvPr>
            <p:cNvSpPr>
              <a:spLocks noChangeShapeType="1"/>
            </p:cNvSpPr>
            <p:nvPr/>
          </p:nvSpPr>
          <p:spPr bwMode="auto">
            <a:xfrm>
              <a:off x="5577557" y="3569822"/>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6" name="Line 26">
              <a:extLst>
                <a:ext uri="{FF2B5EF4-FFF2-40B4-BE49-F238E27FC236}">
                  <a16:creationId xmlns:a16="http://schemas.microsoft.com/office/drawing/2014/main" id="{6054B205-D759-4ED1-88E5-1EA298C23D70}"/>
                </a:ext>
              </a:extLst>
            </p:cNvPr>
            <p:cNvSpPr>
              <a:spLocks noChangeShapeType="1"/>
            </p:cNvSpPr>
            <p:nvPr/>
          </p:nvSpPr>
          <p:spPr bwMode="auto">
            <a:xfrm>
              <a:off x="5854818" y="3569822"/>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7" name="Line 25">
              <a:extLst>
                <a:ext uri="{FF2B5EF4-FFF2-40B4-BE49-F238E27FC236}">
                  <a16:creationId xmlns:a16="http://schemas.microsoft.com/office/drawing/2014/main" id="{8D9FF40B-135B-459F-BC1A-D6FBB758CFD0}"/>
                </a:ext>
              </a:extLst>
            </p:cNvPr>
            <p:cNvSpPr>
              <a:spLocks noChangeShapeType="1"/>
            </p:cNvSpPr>
            <p:nvPr/>
          </p:nvSpPr>
          <p:spPr bwMode="auto">
            <a:xfrm>
              <a:off x="6097421" y="3562888"/>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8" name="Line 24">
              <a:extLst>
                <a:ext uri="{FF2B5EF4-FFF2-40B4-BE49-F238E27FC236}">
                  <a16:creationId xmlns:a16="http://schemas.microsoft.com/office/drawing/2014/main" id="{E2EA9E0C-E289-4851-BCF2-F49307041B62}"/>
                </a:ext>
              </a:extLst>
            </p:cNvPr>
            <p:cNvSpPr>
              <a:spLocks noChangeShapeType="1"/>
            </p:cNvSpPr>
            <p:nvPr/>
          </p:nvSpPr>
          <p:spPr bwMode="auto">
            <a:xfrm>
              <a:off x="6859887" y="3543244"/>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9" name="Line 23">
              <a:extLst>
                <a:ext uri="{FF2B5EF4-FFF2-40B4-BE49-F238E27FC236}">
                  <a16:creationId xmlns:a16="http://schemas.microsoft.com/office/drawing/2014/main" id="{48DC291C-AA83-45FD-8EFF-34C417B621A8}"/>
                </a:ext>
              </a:extLst>
            </p:cNvPr>
            <p:cNvSpPr>
              <a:spLocks noChangeShapeType="1"/>
            </p:cNvSpPr>
            <p:nvPr/>
          </p:nvSpPr>
          <p:spPr bwMode="auto">
            <a:xfrm>
              <a:off x="7137148" y="3543244"/>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0" name="Line 22">
              <a:extLst>
                <a:ext uri="{FF2B5EF4-FFF2-40B4-BE49-F238E27FC236}">
                  <a16:creationId xmlns:a16="http://schemas.microsoft.com/office/drawing/2014/main" id="{E707F42C-400B-475A-8353-A0C42C32C96A}"/>
                </a:ext>
              </a:extLst>
            </p:cNvPr>
            <p:cNvSpPr>
              <a:spLocks noChangeShapeType="1"/>
            </p:cNvSpPr>
            <p:nvPr/>
          </p:nvSpPr>
          <p:spPr bwMode="auto">
            <a:xfrm>
              <a:off x="7379751" y="3536311"/>
              <a:ext cx="0" cy="360528"/>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1" name="Text Box 21">
              <a:extLst>
                <a:ext uri="{FF2B5EF4-FFF2-40B4-BE49-F238E27FC236}">
                  <a16:creationId xmlns:a16="http://schemas.microsoft.com/office/drawing/2014/main" id="{B1A95EBA-3B1E-4034-BE0B-3F8A03551746}"/>
                </a:ext>
              </a:extLst>
            </p:cNvPr>
            <p:cNvSpPr txBox="1">
              <a:spLocks noChangeArrowheads="1"/>
            </p:cNvSpPr>
            <p:nvPr/>
          </p:nvSpPr>
          <p:spPr bwMode="auto">
            <a:xfrm>
              <a:off x="1159870" y="3992749"/>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2" name="Text Box 20">
              <a:extLst>
                <a:ext uri="{FF2B5EF4-FFF2-40B4-BE49-F238E27FC236}">
                  <a16:creationId xmlns:a16="http://schemas.microsoft.com/office/drawing/2014/main" id="{F7C79102-53EF-4427-8AD0-00B1B0CA6928}"/>
                </a:ext>
              </a:extLst>
            </p:cNvPr>
            <p:cNvSpPr txBox="1">
              <a:spLocks noChangeArrowheads="1"/>
            </p:cNvSpPr>
            <p:nvPr/>
          </p:nvSpPr>
          <p:spPr bwMode="auto">
            <a:xfrm>
              <a:off x="1437131" y="3982349"/>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3" name="Text Box 19">
              <a:extLst>
                <a:ext uri="{FF2B5EF4-FFF2-40B4-BE49-F238E27FC236}">
                  <a16:creationId xmlns:a16="http://schemas.microsoft.com/office/drawing/2014/main" id="{89FAE957-A8F1-4A1D-8E0F-4CCDAED6E534}"/>
                </a:ext>
              </a:extLst>
            </p:cNvPr>
            <p:cNvSpPr txBox="1">
              <a:spLocks noChangeArrowheads="1"/>
            </p:cNvSpPr>
            <p:nvPr/>
          </p:nvSpPr>
          <p:spPr bwMode="auto">
            <a:xfrm>
              <a:off x="1697063" y="3982349"/>
              <a:ext cx="207946"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 name="Text Box 18">
              <a:extLst>
                <a:ext uri="{FF2B5EF4-FFF2-40B4-BE49-F238E27FC236}">
                  <a16:creationId xmlns:a16="http://schemas.microsoft.com/office/drawing/2014/main" id="{D2A375BD-12BF-41B6-9618-47EAD4FAB347}"/>
                </a:ext>
              </a:extLst>
            </p:cNvPr>
            <p:cNvSpPr txBox="1">
              <a:spLocks noChangeArrowheads="1"/>
            </p:cNvSpPr>
            <p:nvPr/>
          </p:nvSpPr>
          <p:spPr bwMode="auto">
            <a:xfrm>
              <a:off x="6751294" y="3906084"/>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 name="Text Box 17">
              <a:extLst>
                <a:ext uri="{FF2B5EF4-FFF2-40B4-BE49-F238E27FC236}">
                  <a16:creationId xmlns:a16="http://schemas.microsoft.com/office/drawing/2014/main" id="{132BCB6E-3E98-4422-9CB7-2D4A2BA542F2}"/>
                </a:ext>
              </a:extLst>
            </p:cNvPr>
            <p:cNvSpPr txBox="1">
              <a:spLocks noChangeArrowheads="1"/>
            </p:cNvSpPr>
            <p:nvPr/>
          </p:nvSpPr>
          <p:spPr bwMode="auto">
            <a:xfrm>
              <a:off x="7028554" y="3906084"/>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 name="Text Box 16">
              <a:extLst>
                <a:ext uri="{FF2B5EF4-FFF2-40B4-BE49-F238E27FC236}">
                  <a16:creationId xmlns:a16="http://schemas.microsoft.com/office/drawing/2014/main" id="{58494FB6-734F-4065-90F9-57BF3A680195}"/>
                </a:ext>
              </a:extLst>
            </p:cNvPr>
            <p:cNvSpPr txBox="1">
              <a:spLocks noChangeArrowheads="1"/>
            </p:cNvSpPr>
            <p:nvPr/>
          </p:nvSpPr>
          <p:spPr bwMode="auto">
            <a:xfrm>
              <a:off x="7288486" y="3906084"/>
              <a:ext cx="205635"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7" name="Text Box 15">
              <a:extLst>
                <a:ext uri="{FF2B5EF4-FFF2-40B4-BE49-F238E27FC236}">
                  <a16:creationId xmlns:a16="http://schemas.microsoft.com/office/drawing/2014/main" id="{6D9A0E92-5B32-401C-8EB1-FEDC62ADC110}"/>
                </a:ext>
              </a:extLst>
            </p:cNvPr>
            <p:cNvSpPr txBox="1">
              <a:spLocks noChangeArrowheads="1"/>
            </p:cNvSpPr>
            <p:nvPr/>
          </p:nvSpPr>
          <p:spPr bwMode="auto">
            <a:xfrm>
              <a:off x="5472429" y="3924572"/>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8" name="Text Box 14">
              <a:extLst>
                <a:ext uri="{FF2B5EF4-FFF2-40B4-BE49-F238E27FC236}">
                  <a16:creationId xmlns:a16="http://schemas.microsoft.com/office/drawing/2014/main" id="{46F6E78A-146E-4E8C-BB98-56B63F4E6541}"/>
                </a:ext>
              </a:extLst>
            </p:cNvPr>
            <p:cNvSpPr txBox="1">
              <a:spLocks noChangeArrowheads="1"/>
            </p:cNvSpPr>
            <p:nvPr/>
          </p:nvSpPr>
          <p:spPr bwMode="auto">
            <a:xfrm>
              <a:off x="5749689" y="3924572"/>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9" name="Text Box 13">
              <a:extLst>
                <a:ext uri="{FF2B5EF4-FFF2-40B4-BE49-F238E27FC236}">
                  <a16:creationId xmlns:a16="http://schemas.microsoft.com/office/drawing/2014/main" id="{D6B8388E-4844-4494-A32F-D2CF2BE96892}"/>
                </a:ext>
              </a:extLst>
            </p:cNvPr>
            <p:cNvSpPr txBox="1">
              <a:spLocks noChangeArrowheads="1"/>
            </p:cNvSpPr>
            <p:nvPr/>
          </p:nvSpPr>
          <p:spPr bwMode="auto">
            <a:xfrm>
              <a:off x="6009621" y="3924572"/>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0" name="Text Box 12">
              <a:extLst>
                <a:ext uri="{FF2B5EF4-FFF2-40B4-BE49-F238E27FC236}">
                  <a16:creationId xmlns:a16="http://schemas.microsoft.com/office/drawing/2014/main" id="{4E2CA77B-E736-4316-B589-169977C628C0}"/>
                </a:ext>
              </a:extLst>
            </p:cNvPr>
            <p:cNvSpPr txBox="1">
              <a:spLocks noChangeArrowheads="1"/>
            </p:cNvSpPr>
            <p:nvPr/>
          </p:nvSpPr>
          <p:spPr bwMode="auto">
            <a:xfrm>
              <a:off x="4249016" y="3946527"/>
              <a:ext cx="205635" cy="28541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1" name="Text Box 11">
              <a:extLst>
                <a:ext uri="{FF2B5EF4-FFF2-40B4-BE49-F238E27FC236}">
                  <a16:creationId xmlns:a16="http://schemas.microsoft.com/office/drawing/2014/main" id="{FF948A21-04FF-45F2-9F59-840ED28B83DD}"/>
                </a:ext>
              </a:extLst>
            </p:cNvPr>
            <p:cNvSpPr txBox="1">
              <a:spLocks noChangeArrowheads="1"/>
            </p:cNvSpPr>
            <p:nvPr/>
          </p:nvSpPr>
          <p:spPr bwMode="auto">
            <a:xfrm>
              <a:off x="4525122" y="3946527"/>
              <a:ext cx="207946" cy="28541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2" name="Text Box 10">
              <a:extLst>
                <a:ext uri="{FF2B5EF4-FFF2-40B4-BE49-F238E27FC236}">
                  <a16:creationId xmlns:a16="http://schemas.microsoft.com/office/drawing/2014/main" id="{9A87A896-900F-438D-A509-EB5A2E6D19CC}"/>
                </a:ext>
              </a:extLst>
            </p:cNvPr>
            <p:cNvSpPr txBox="1">
              <a:spLocks noChangeArrowheads="1"/>
            </p:cNvSpPr>
            <p:nvPr/>
          </p:nvSpPr>
          <p:spPr bwMode="auto">
            <a:xfrm>
              <a:off x="4785053" y="3946527"/>
              <a:ext cx="206790" cy="28541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3" name="Text Box 9">
              <a:extLst>
                <a:ext uri="{FF2B5EF4-FFF2-40B4-BE49-F238E27FC236}">
                  <a16:creationId xmlns:a16="http://schemas.microsoft.com/office/drawing/2014/main" id="{ADB86F91-8EC7-47F4-8FE2-4FD45B8D74A5}"/>
                </a:ext>
              </a:extLst>
            </p:cNvPr>
            <p:cNvSpPr txBox="1">
              <a:spLocks noChangeArrowheads="1"/>
            </p:cNvSpPr>
            <p:nvPr/>
          </p:nvSpPr>
          <p:spPr bwMode="auto">
            <a:xfrm>
              <a:off x="2659388" y="3992749"/>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4" name="Text Box 8">
              <a:extLst>
                <a:ext uri="{FF2B5EF4-FFF2-40B4-BE49-F238E27FC236}">
                  <a16:creationId xmlns:a16="http://schemas.microsoft.com/office/drawing/2014/main" id="{2417CAC1-9CE3-45D7-A591-CDA77A93E29C}"/>
                </a:ext>
              </a:extLst>
            </p:cNvPr>
            <p:cNvSpPr txBox="1">
              <a:spLocks noChangeArrowheads="1"/>
            </p:cNvSpPr>
            <p:nvPr/>
          </p:nvSpPr>
          <p:spPr bwMode="auto">
            <a:xfrm>
              <a:off x="2935494" y="3992749"/>
              <a:ext cx="207946"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5" name="Text Box 7">
              <a:extLst>
                <a:ext uri="{FF2B5EF4-FFF2-40B4-BE49-F238E27FC236}">
                  <a16:creationId xmlns:a16="http://schemas.microsoft.com/office/drawing/2014/main" id="{59F8E576-8F6F-474D-81EA-BD156405CE42}"/>
                </a:ext>
              </a:extLst>
            </p:cNvPr>
            <p:cNvSpPr txBox="1">
              <a:spLocks noChangeArrowheads="1"/>
            </p:cNvSpPr>
            <p:nvPr/>
          </p:nvSpPr>
          <p:spPr bwMode="auto">
            <a:xfrm>
              <a:off x="3224814" y="3992749"/>
              <a:ext cx="205635"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6" name="Text Box 6">
              <a:extLst>
                <a:ext uri="{FF2B5EF4-FFF2-40B4-BE49-F238E27FC236}">
                  <a16:creationId xmlns:a16="http://schemas.microsoft.com/office/drawing/2014/main" id="{EE4A8D58-F379-4F64-B06C-83F5903B7E32}"/>
                </a:ext>
              </a:extLst>
            </p:cNvPr>
            <p:cNvSpPr txBox="1">
              <a:spLocks noChangeArrowheads="1"/>
            </p:cNvSpPr>
            <p:nvPr/>
          </p:nvSpPr>
          <p:spPr bwMode="auto">
            <a:xfrm>
              <a:off x="3612857" y="3992749"/>
              <a:ext cx="206790" cy="28426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7" name="Text Box 5">
              <a:extLst>
                <a:ext uri="{FF2B5EF4-FFF2-40B4-BE49-F238E27FC236}">
                  <a16:creationId xmlns:a16="http://schemas.microsoft.com/office/drawing/2014/main" id="{52FE67F5-91C8-4EA6-97A7-F585A7A4523F}"/>
                </a:ext>
              </a:extLst>
            </p:cNvPr>
            <p:cNvSpPr txBox="1">
              <a:spLocks noChangeArrowheads="1"/>
            </p:cNvSpPr>
            <p:nvPr/>
          </p:nvSpPr>
          <p:spPr bwMode="auto">
            <a:xfrm>
              <a:off x="7641994" y="3299426"/>
              <a:ext cx="1247673" cy="3605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叶子结点层</a:t>
              </a:r>
            </a:p>
          </p:txBody>
        </p:sp>
        <p:sp>
          <p:nvSpPr>
            <p:cNvPr id="218" name="Text Box 4">
              <a:extLst>
                <a:ext uri="{FF2B5EF4-FFF2-40B4-BE49-F238E27FC236}">
                  <a16:creationId xmlns:a16="http://schemas.microsoft.com/office/drawing/2014/main" id="{051708F4-CAA2-4DAA-9F17-781D5CE84F3F}"/>
                </a:ext>
              </a:extLst>
            </p:cNvPr>
            <p:cNvSpPr txBox="1">
              <a:spLocks noChangeArrowheads="1"/>
            </p:cNvSpPr>
            <p:nvPr/>
          </p:nvSpPr>
          <p:spPr bwMode="auto">
            <a:xfrm>
              <a:off x="5318780" y="1649316"/>
              <a:ext cx="830627" cy="3605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p>
          </p:txBody>
        </p:sp>
        <p:sp>
          <p:nvSpPr>
            <p:cNvPr id="219" name="Line 3">
              <a:extLst>
                <a:ext uri="{FF2B5EF4-FFF2-40B4-BE49-F238E27FC236}">
                  <a16:creationId xmlns:a16="http://schemas.microsoft.com/office/drawing/2014/main" id="{DBCB8BE3-745A-4901-89C1-48E856E13028}"/>
                </a:ext>
              </a:extLst>
            </p:cNvPr>
            <p:cNvSpPr>
              <a:spLocks noChangeShapeType="1"/>
            </p:cNvSpPr>
            <p:nvPr/>
          </p:nvSpPr>
          <p:spPr bwMode="auto">
            <a:xfrm>
              <a:off x="4485843" y="1325765"/>
              <a:ext cx="0" cy="31546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0" name="Text Box 2">
              <a:extLst>
                <a:ext uri="{FF2B5EF4-FFF2-40B4-BE49-F238E27FC236}">
                  <a16:creationId xmlns:a16="http://schemas.microsoft.com/office/drawing/2014/main" id="{D197FF68-6C83-408B-930D-2B920B77F7F2}"/>
                </a:ext>
              </a:extLst>
            </p:cNvPr>
            <p:cNvSpPr txBox="1">
              <a:spLocks noChangeArrowheads="1"/>
            </p:cNvSpPr>
            <p:nvPr/>
          </p:nvSpPr>
          <p:spPr bwMode="auto">
            <a:xfrm>
              <a:off x="7675496" y="3781285"/>
              <a:ext cx="1247673" cy="3616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数据记录层</a:t>
              </a:r>
            </a:p>
          </p:txBody>
        </p:sp>
        <p:sp>
          <p:nvSpPr>
            <p:cNvPr id="221" name="TextBox 126">
              <a:extLst>
                <a:ext uri="{FF2B5EF4-FFF2-40B4-BE49-F238E27FC236}">
                  <a16:creationId xmlns:a16="http://schemas.microsoft.com/office/drawing/2014/main" id="{E6736E4F-FAE8-4A48-8F91-7EF35F755BBA}"/>
                </a:ext>
              </a:extLst>
            </p:cNvPr>
            <p:cNvSpPr txBox="1"/>
            <p:nvPr/>
          </p:nvSpPr>
          <p:spPr>
            <a:xfrm>
              <a:off x="3750960" y="4450563"/>
              <a:ext cx="1928826" cy="406265"/>
            </a:xfrm>
            <a:prstGeom prst="rect">
              <a:avLst/>
            </a:prstGeom>
            <a:noFill/>
          </p:spPr>
          <p:txBody>
            <a:bodyPr wrap="square" rtlCol="0">
              <a:spAutoFit/>
            </a:bodyPr>
            <a:lstStyle/>
            <a:p>
              <a:pPr algn="l">
                <a:lnSpc>
                  <a:spcPct val="100000"/>
                </a:lnSpc>
                <a:spcBef>
                  <a:spcPts val="0"/>
                </a:spcBef>
              </a:pPr>
              <a:r>
                <a:rPr lang="zh-CN" altLang="zh-CN" sz="1800" dirty="0">
                  <a:solidFill>
                    <a:srgbClr val="C00000"/>
                  </a:solidFill>
                  <a:latin typeface="Consolas" pitchFamily="49" charset="0"/>
                  <a:ea typeface="仿宋" pitchFamily="49" charset="-122"/>
                  <a:cs typeface="Consolas" pitchFamily="49" charset="0"/>
                </a:rPr>
                <a:t>一棵</a:t>
              </a:r>
              <a:r>
                <a:rPr lang="en-US" altLang="zh-CN" sz="1800" dirty="0">
                  <a:solidFill>
                    <a:srgbClr val="C00000"/>
                  </a:solidFill>
                  <a:latin typeface="Consolas" pitchFamily="49" charset="0"/>
                  <a:ea typeface="仿宋" pitchFamily="49" charset="-122"/>
                  <a:cs typeface="Consolas" pitchFamily="49" charset="0"/>
                </a:rPr>
                <a:t>4</a:t>
              </a:r>
              <a:r>
                <a:rPr lang="zh-CN" altLang="zh-CN" sz="1800" dirty="0">
                  <a:solidFill>
                    <a:srgbClr val="C00000"/>
                  </a:solidFill>
                  <a:latin typeface="Consolas" pitchFamily="49" charset="0"/>
                  <a:ea typeface="仿宋" pitchFamily="49" charset="-122"/>
                  <a:cs typeface="Consolas" pitchFamily="49" charset="0"/>
                </a:rPr>
                <a:t>阶的</a:t>
              </a:r>
              <a:r>
                <a:rPr lang="en-US" altLang="zh-CN" sz="1800" dirty="0">
                  <a:solidFill>
                    <a:srgbClr val="C00000"/>
                  </a:solidFill>
                  <a:latin typeface="Consolas" pitchFamily="49" charset="0"/>
                  <a:ea typeface="仿宋" pitchFamily="49" charset="-122"/>
                  <a:cs typeface="Consolas" pitchFamily="49" charset="0"/>
                </a:rPr>
                <a:t>B+</a:t>
              </a:r>
              <a:r>
                <a:rPr lang="zh-CN" altLang="zh-CN" sz="1800" dirty="0">
                  <a:solidFill>
                    <a:srgbClr val="C00000"/>
                  </a:solidFill>
                  <a:latin typeface="Consolas" pitchFamily="49" charset="0"/>
                  <a:ea typeface="仿宋" pitchFamily="49" charset="-122"/>
                  <a:cs typeface="Consolas" pitchFamily="49" charset="0"/>
                </a:rPr>
                <a:t>树</a:t>
              </a:r>
              <a:endParaRPr lang="zh-CN" altLang="en-US" sz="1800" dirty="0">
                <a:solidFill>
                  <a:srgbClr val="C00000"/>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42844" y="1026518"/>
            <a:ext cx="4285140"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9.4.1 </a:t>
            </a:r>
            <a:r>
              <a:rPr lang="zh-CN" altLang="zh-CN" sz="2800">
                <a:latin typeface="Consolas" pitchFamily="49" charset="0"/>
                <a:ea typeface="微软雅黑" pitchFamily="34" charset="-122"/>
                <a:cs typeface="Consolas" pitchFamily="49" charset="0"/>
              </a:rPr>
              <a:t>哈希表的基本概念</a:t>
            </a:r>
          </a:p>
        </p:txBody>
      </p:sp>
      <p:sp>
        <p:nvSpPr>
          <p:cNvPr id="7" name="TextBox 6"/>
          <p:cNvSpPr txBox="1"/>
          <p:nvPr/>
        </p:nvSpPr>
        <p:spPr>
          <a:xfrm>
            <a:off x="1304267" y="153766"/>
            <a:ext cx="63367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dirty="0">
                <a:solidFill>
                  <a:srgbClr val="FF0000"/>
                </a:solidFill>
                <a:latin typeface="Consolas" pitchFamily="49" charset="0"/>
                <a:ea typeface="微软雅黑" pitchFamily="34" charset="-122"/>
                <a:cs typeface="Consolas" pitchFamily="49" charset="0"/>
              </a:rPr>
              <a:t>9.4  </a:t>
            </a:r>
            <a:r>
              <a:rPr lang="zh-CN" altLang="zh-CN" sz="3600" dirty="0">
                <a:solidFill>
                  <a:srgbClr val="FF0000"/>
                </a:solidFill>
                <a:latin typeface="Consolas" pitchFamily="49" charset="0"/>
                <a:ea typeface="微软雅黑" pitchFamily="34" charset="-122"/>
                <a:cs typeface="Consolas" pitchFamily="49" charset="0"/>
              </a:rPr>
              <a:t>哈希表</a:t>
            </a:r>
            <a:r>
              <a:rPr lang="zh-CN" altLang="en-US" sz="3600" dirty="0">
                <a:solidFill>
                  <a:srgbClr val="FF0000"/>
                </a:solidFill>
                <a:latin typeface="Consolas" pitchFamily="49" charset="0"/>
                <a:ea typeface="微软雅黑" pitchFamily="34" charset="-122"/>
                <a:cs typeface="Consolas" pitchFamily="49" charset="0"/>
              </a:rPr>
              <a:t>（散列表）</a:t>
            </a:r>
            <a:r>
              <a:rPr lang="zh-CN" altLang="zh-CN" sz="3600" dirty="0">
                <a:solidFill>
                  <a:srgbClr val="FF0000"/>
                </a:solidFill>
                <a:latin typeface="Consolas" pitchFamily="49" charset="0"/>
                <a:ea typeface="微软雅黑" pitchFamily="34" charset="-122"/>
                <a:cs typeface="Consolas" pitchFamily="49" charset="0"/>
              </a:rPr>
              <a:t>查找</a:t>
            </a:r>
            <a:endParaRPr lang="zh-CN" altLang="en-US" sz="36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TextBox 10"/>
          <p:cNvSpPr txBox="1"/>
          <p:nvPr/>
        </p:nvSpPr>
        <p:spPr>
          <a:xfrm>
            <a:off x="84031" y="1832146"/>
            <a:ext cx="9001156" cy="21285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50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设要存储的元素个数为</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，设置一个长度为</a:t>
            </a:r>
            <a:r>
              <a:rPr lang="en-US" altLang="zh-CN" sz="2100" i="1" dirty="0">
                <a:solidFill>
                  <a:srgbClr val="0000FF"/>
                </a:solidFill>
                <a:latin typeface="Consolas" pitchFamily="49" charset="0"/>
                <a:ea typeface="仿宋" pitchFamily="49" charset="-122"/>
                <a:cs typeface="Consolas" pitchFamily="49" charset="0"/>
              </a:rPr>
              <a:t>m</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m</a:t>
            </a:r>
            <a:r>
              <a:rPr lang="zh-CN" altLang="zh-CN" sz="2100" dirty="0">
                <a:solidFill>
                  <a:srgbClr val="0000FF"/>
                </a:solidFill>
                <a:latin typeface="+mj-ea"/>
                <a:ea typeface="+mj-ea"/>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）的</a:t>
            </a:r>
            <a:r>
              <a:rPr lang="zh-CN" altLang="zh-CN" sz="2100" dirty="0">
                <a:solidFill>
                  <a:srgbClr val="FF0000"/>
                </a:solidFill>
                <a:latin typeface="Consolas" pitchFamily="49" charset="0"/>
                <a:ea typeface="仿宋" pitchFamily="49" charset="-122"/>
                <a:cs typeface="Consolas" pitchFamily="49" charset="0"/>
              </a:rPr>
              <a:t>连续内存</a:t>
            </a:r>
            <a:r>
              <a:rPr lang="zh-CN" altLang="zh-CN" sz="2100" dirty="0">
                <a:solidFill>
                  <a:srgbClr val="0000FF"/>
                </a:solidFill>
                <a:latin typeface="Consolas" pitchFamily="49" charset="0"/>
                <a:ea typeface="仿宋" pitchFamily="49" charset="-122"/>
                <a:cs typeface="Consolas" pitchFamily="49" charset="0"/>
              </a:rPr>
              <a:t>单元</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以每个元素的</a:t>
            </a:r>
            <a:r>
              <a:rPr lang="zh-CN" altLang="zh-CN" sz="2100" dirty="0">
                <a:solidFill>
                  <a:srgbClr val="FF0000"/>
                </a:solidFill>
                <a:latin typeface="Consolas" pitchFamily="49" charset="0"/>
                <a:ea typeface="仿宋" pitchFamily="49" charset="-122"/>
                <a:cs typeface="Consolas" pitchFamily="49" charset="0"/>
              </a:rPr>
              <a:t>关键字</a:t>
            </a:r>
            <a:r>
              <a:rPr lang="en-US" altLang="zh-CN" sz="2100" i="1" dirty="0" err="1">
                <a:solidFill>
                  <a:srgbClr val="FF0000"/>
                </a:solidFill>
                <a:latin typeface="Consolas" pitchFamily="49" charset="0"/>
                <a:ea typeface="仿宋" pitchFamily="49" charset="-122"/>
                <a:cs typeface="Consolas" pitchFamily="49" charset="0"/>
              </a:rPr>
              <a:t>k</a:t>
            </a:r>
            <a:r>
              <a:rPr lang="en-US" altLang="zh-CN" sz="2100" i="1" baseline="-25000" dirty="0" err="1">
                <a:solidFill>
                  <a:srgbClr val="FF0000"/>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a:t>
            </a:r>
            <a:r>
              <a:rPr lang="en-US" altLang="zh-CN" sz="2100" dirty="0">
                <a:solidFill>
                  <a:srgbClr val="0000FF"/>
                </a:solidFill>
                <a:latin typeface="Consolas" pitchFamily="49" charset="0"/>
                <a:ea typeface="仿宋" pitchFamily="49" charset="-122"/>
                <a:cs typeface="Consolas" pitchFamily="49" charset="0"/>
              </a:rPr>
              <a:t>0</a:t>
            </a:r>
            <a:r>
              <a:rPr lang="zh-CN" altLang="zh-CN" sz="2100" dirty="0">
                <a:solidFill>
                  <a:srgbClr val="0000FF"/>
                </a:solidFill>
                <a:latin typeface="+mj-ea"/>
                <a:ea typeface="+mj-ea"/>
                <a:cs typeface="Consolas" pitchFamily="49" charset="0"/>
              </a:rPr>
              <a:t>≤</a:t>
            </a:r>
            <a:r>
              <a:rPr lang="en-US" altLang="zh-CN" sz="2100" i="1"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mj-ea"/>
                <a:ea typeface="+mj-ea"/>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）为自变量，通过一个</a:t>
            </a:r>
            <a:r>
              <a:rPr lang="zh-CN" altLang="zh-CN" sz="2100" dirty="0">
                <a:solidFill>
                  <a:srgbClr val="FF0000"/>
                </a:solidFill>
                <a:latin typeface="Consolas" pitchFamily="49" charset="0"/>
                <a:ea typeface="仿宋" pitchFamily="49" charset="-122"/>
                <a:cs typeface="Consolas" pitchFamily="49" charset="0"/>
              </a:rPr>
              <a:t>哈希函数</a:t>
            </a:r>
            <a:r>
              <a:rPr lang="en-US" altLang="zh-CN" sz="2100" i="1" dirty="0">
                <a:solidFill>
                  <a:srgbClr val="0000FF"/>
                </a:solidFill>
                <a:latin typeface="Consolas" pitchFamily="49" charset="0"/>
                <a:ea typeface="仿宋" pitchFamily="49" charset="-122"/>
                <a:cs typeface="Consolas" pitchFamily="49" charset="0"/>
              </a:rPr>
              <a:t>h</a:t>
            </a:r>
            <a:r>
              <a:rPr lang="zh-CN" altLang="zh-CN" sz="2100" dirty="0">
                <a:solidFill>
                  <a:srgbClr val="0000FF"/>
                </a:solidFill>
                <a:latin typeface="Consolas" pitchFamily="49" charset="0"/>
                <a:ea typeface="仿宋" pitchFamily="49" charset="-122"/>
                <a:cs typeface="Consolas" pitchFamily="49" charset="0"/>
              </a:rPr>
              <a:t>把</a:t>
            </a:r>
            <a:r>
              <a:rPr lang="en-US" altLang="zh-CN" sz="2100" i="1" dirty="0" err="1">
                <a:solidFill>
                  <a:srgbClr val="0000FF"/>
                </a:solidFill>
                <a:latin typeface="Consolas" pitchFamily="49" charset="0"/>
                <a:ea typeface="仿宋" pitchFamily="49" charset="-122"/>
                <a:cs typeface="Consolas" pitchFamily="49" charset="0"/>
              </a:rPr>
              <a:t>k</a:t>
            </a:r>
            <a:r>
              <a:rPr lang="en-US" altLang="zh-CN" sz="2100" i="1" baseline="-25000" dirty="0" err="1">
                <a:solidFill>
                  <a:srgbClr val="0000FF"/>
                </a:solidFill>
                <a:latin typeface="Consolas" pitchFamily="49" charset="0"/>
                <a:ea typeface="仿宋" pitchFamily="49" charset="-122"/>
                <a:cs typeface="Consolas" pitchFamily="49" charset="0"/>
              </a:rPr>
              <a:t>i</a:t>
            </a:r>
            <a:r>
              <a:rPr lang="zh-CN" altLang="zh-CN" sz="2100" dirty="0">
                <a:solidFill>
                  <a:srgbClr val="0000FF"/>
                </a:solidFill>
                <a:latin typeface="Consolas" pitchFamily="49" charset="0"/>
                <a:ea typeface="仿宋" pitchFamily="49" charset="-122"/>
                <a:cs typeface="Consolas" pitchFamily="49" charset="0"/>
              </a:rPr>
              <a:t>映射为内存单元的</a:t>
            </a:r>
            <a:r>
              <a:rPr lang="zh-CN" altLang="zh-CN" sz="2100" dirty="0">
                <a:solidFill>
                  <a:srgbClr val="FF0000"/>
                </a:solidFill>
                <a:latin typeface="Consolas" pitchFamily="49" charset="0"/>
                <a:ea typeface="仿宋" pitchFamily="49" charset="-122"/>
                <a:cs typeface="Consolas" pitchFamily="49" charset="0"/>
              </a:rPr>
              <a:t>地址</a:t>
            </a:r>
            <a:r>
              <a:rPr lang="zh-CN" altLang="zh-CN" sz="2100" dirty="0">
                <a:solidFill>
                  <a:srgbClr val="0000FF"/>
                </a:solidFill>
                <a:latin typeface="Consolas" pitchFamily="49" charset="0"/>
                <a:ea typeface="仿宋" pitchFamily="49" charset="-122"/>
                <a:cs typeface="Consolas" pitchFamily="49" charset="0"/>
              </a:rPr>
              <a:t>（或相对地址）</a:t>
            </a:r>
            <a:r>
              <a:rPr lang="en-US" altLang="zh-CN" sz="2100" i="1" dirty="0">
                <a:solidFill>
                  <a:srgbClr val="0000FF"/>
                </a:solidFill>
                <a:latin typeface="Consolas" pitchFamily="49" charset="0"/>
                <a:ea typeface="仿宋" pitchFamily="49" charset="-122"/>
                <a:cs typeface="Consolas" pitchFamily="49" charset="0"/>
              </a:rPr>
              <a:t>h</a:t>
            </a:r>
            <a:r>
              <a:rPr lang="en-US" altLang="zh-CN" sz="2100" dirty="0">
                <a:solidFill>
                  <a:srgbClr val="0000FF"/>
                </a:solidFill>
                <a:latin typeface="Consolas" pitchFamily="49" charset="0"/>
                <a:ea typeface="仿宋" pitchFamily="49" charset="-122"/>
                <a:cs typeface="Consolas" pitchFamily="49" charset="0"/>
              </a:rPr>
              <a:t>(</a:t>
            </a:r>
            <a:r>
              <a:rPr lang="en-US" altLang="zh-CN" sz="2100" i="1" dirty="0" err="1">
                <a:solidFill>
                  <a:srgbClr val="0000FF"/>
                </a:solidFill>
                <a:latin typeface="Consolas" pitchFamily="49" charset="0"/>
                <a:ea typeface="仿宋" pitchFamily="49" charset="-122"/>
                <a:cs typeface="Consolas" pitchFamily="49" charset="0"/>
              </a:rPr>
              <a:t>k</a:t>
            </a:r>
            <a:r>
              <a:rPr lang="en-US" altLang="zh-CN" sz="2100" i="1" baseline="-25000" dirty="0" err="1">
                <a:solidFill>
                  <a:srgbClr val="0000FF"/>
                </a:solidFill>
                <a:latin typeface="Consolas" pitchFamily="49" charset="0"/>
                <a:ea typeface="仿宋" pitchFamily="49" charset="-122"/>
                <a:cs typeface="Consolas" pitchFamily="49" charset="0"/>
              </a:rPr>
              <a:t>i</a:t>
            </a:r>
            <a:r>
              <a:rPr lang="en-US" altLang="zh-CN" sz="2100" dirty="0">
                <a:solidFill>
                  <a:srgbClr val="0000FF"/>
                </a:solidFill>
                <a:latin typeface="Consolas" pitchFamily="49" charset="0"/>
                <a:ea typeface="仿宋" pitchFamily="49" charset="-122"/>
                <a:cs typeface="Consolas" pitchFamily="49" charset="0"/>
              </a:rPr>
              <a:t>)</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并把该元素存储在这个内存单元中。</a:t>
            </a:r>
          </a:p>
        </p:txBody>
      </p:sp>
      <p:sp>
        <p:nvSpPr>
          <p:cNvPr id="12" name="TextBox 11"/>
          <p:cNvSpPr txBox="1"/>
          <p:nvPr/>
        </p:nvSpPr>
        <p:spPr>
          <a:xfrm>
            <a:off x="5066602" y="1275746"/>
            <a:ext cx="1915716"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800" spc="50" dirty="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rPr>
              <a:t>哈希表</a:t>
            </a:r>
            <a:endParaRPr lang="zh-CN" altLang="en-US" sz="2800" spc="50" dirty="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endParaRPr>
          </a:p>
        </p:txBody>
      </p:sp>
      <p:sp>
        <p:nvSpPr>
          <p:cNvPr id="8" name="Oval 2">
            <a:extLst>
              <a:ext uri="{FF2B5EF4-FFF2-40B4-BE49-F238E27FC236}">
                <a16:creationId xmlns:a16="http://schemas.microsoft.com/office/drawing/2014/main" id="{8F44D2CE-7020-4836-8B94-DBE4162207B0}"/>
              </a:ext>
            </a:extLst>
          </p:cNvPr>
          <p:cNvSpPr>
            <a:spLocks noChangeArrowheads="1"/>
          </p:cNvSpPr>
          <p:nvPr/>
        </p:nvSpPr>
        <p:spPr bwMode="auto">
          <a:xfrm>
            <a:off x="837112" y="5174848"/>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0" name="Oval 3">
            <a:extLst>
              <a:ext uri="{FF2B5EF4-FFF2-40B4-BE49-F238E27FC236}">
                <a16:creationId xmlns:a16="http://schemas.microsoft.com/office/drawing/2014/main" id="{26B2F17F-8E5B-4B00-8917-65D48EECBFE2}"/>
              </a:ext>
            </a:extLst>
          </p:cNvPr>
          <p:cNvSpPr>
            <a:spLocks noChangeArrowheads="1"/>
          </p:cNvSpPr>
          <p:nvPr/>
        </p:nvSpPr>
        <p:spPr bwMode="auto">
          <a:xfrm>
            <a:off x="1124262" y="5390748"/>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3" name="Oval 4">
            <a:extLst>
              <a:ext uri="{FF2B5EF4-FFF2-40B4-BE49-F238E27FC236}">
                <a16:creationId xmlns:a16="http://schemas.microsoft.com/office/drawing/2014/main" id="{AA460981-5DCD-49FB-88DF-0CD77C36EB18}"/>
              </a:ext>
            </a:extLst>
          </p:cNvPr>
          <p:cNvSpPr>
            <a:spLocks noChangeArrowheads="1"/>
          </p:cNvSpPr>
          <p:nvPr/>
        </p:nvSpPr>
        <p:spPr bwMode="auto">
          <a:xfrm>
            <a:off x="1268912" y="5718068"/>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4" name="Oval 5">
            <a:extLst>
              <a:ext uri="{FF2B5EF4-FFF2-40B4-BE49-F238E27FC236}">
                <a16:creationId xmlns:a16="http://schemas.microsoft.com/office/drawing/2014/main" id="{3E8BFB82-16D7-4959-93DF-E065EB7526F0}"/>
              </a:ext>
            </a:extLst>
          </p:cNvPr>
          <p:cNvSpPr>
            <a:spLocks noChangeArrowheads="1"/>
          </p:cNvSpPr>
          <p:nvPr/>
        </p:nvSpPr>
        <p:spPr bwMode="auto">
          <a:xfrm>
            <a:off x="1571840" y="5101816"/>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5" name="Oval 6">
            <a:extLst>
              <a:ext uri="{FF2B5EF4-FFF2-40B4-BE49-F238E27FC236}">
                <a16:creationId xmlns:a16="http://schemas.microsoft.com/office/drawing/2014/main" id="{15321BE8-BCA0-4039-823A-5B5555117312}"/>
              </a:ext>
            </a:extLst>
          </p:cNvPr>
          <p:cNvSpPr>
            <a:spLocks noChangeArrowheads="1"/>
          </p:cNvSpPr>
          <p:nvPr/>
        </p:nvSpPr>
        <p:spPr bwMode="auto">
          <a:xfrm>
            <a:off x="837112" y="5967011"/>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6" name="Oval 7">
            <a:extLst>
              <a:ext uri="{FF2B5EF4-FFF2-40B4-BE49-F238E27FC236}">
                <a16:creationId xmlns:a16="http://schemas.microsoft.com/office/drawing/2014/main" id="{EBF5E46D-233F-4930-91AC-EDF34A838360}"/>
              </a:ext>
            </a:extLst>
          </p:cNvPr>
          <p:cNvSpPr>
            <a:spLocks noChangeArrowheads="1"/>
          </p:cNvSpPr>
          <p:nvPr/>
        </p:nvSpPr>
        <p:spPr bwMode="auto">
          <a:xfrm>
            <a:off x="1629274" y="5893986"/>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7" name="Oval 8">
            <a:extLst>
              <a:ext uri="{FF2B5EF4-FFF2-40B4-BE49-F238E27FC236}">
                <a16:creationId xmlns:a16="http://schemas.microsoft.com/office/drawing/2014/main" id="{1018FEF4-4843-4CB9-877A-5DA8D34B785B}"/>
              </a:ext>
            </a:extLst>
          </p:cNvPr>
          <p:cNvSpPr>
            <a:spLocks noChangeArrowheads="1"/>
          </p:cNvSpPr>
          <p:nvPr/>
        </p:nvSpPr>
        <p:spPr bwMode="auto">
          <a:xfrm>
            <a:off x="1989637" y="5535211"/>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8" name="Oval 9">
            <a:extLst>
              <a:ext uri="{FF2B5EF4-FFF2-40B4-BE49-F238E27FC236}">
                <a16:creationId xmlns:a16="http://schemas.microsoft.com/office/drawing/2014/main" id="{5E2CC79C-D87E-4047-AA1A-21066BF8AE31}"/>
              </a:ext>
            </a:extLst>
          </p:cNvPr>
          <p:cNvSpPr>
            <a:spLocks noChangeArrowheads="1"/>
          </p:cNvSpPr>
          <p:nvPr/>
        </p:nvSpPr>
        <p:spPr bwMode="auto">
          <a:xfrm>
            <a:off x="1484812" y="6327373"/>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19" name="Oval 10">
            <a:extLst>
              <a:ext uri="{FF2B5EF4-FFF2-40B4-BE49-F238E27FC236}">
                <a16:creationId xmlns:a16="http://schemas.microsoft.com/office/drawing/2014/main" id="{46171D77-5966-453E-BD39-7FD66BE1E85D}"/>
              </a:ext>
            </a:extLst>
          </p:cNvPr>
          <p:cNvSpPr>
            <a:spLocks noChangeArrowheads="1"/>
          </p:cNvSpPr>
          <p:nvPr/>
        </p:nvSpPr>
        <p:spPr bwMode="auto">
          <a:xfrm>
            <a:off x="2061074" y="5174848"/>
            <a:ext cx="467155" cy="45826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l"/>
            <a:endParaRPr lang="zh-CN" altLang="en-US" sz="2000"/>
          </a:p>
        </p:txBody>
      </p:sp>
      <p:sp>
        <p:nvSpPr>
          <p:cNvPr id="20" name="AutoShape 11">
            <a:extLst>
              <a:ext uri="{FF2B5EF4-FFF2-40B4-BE49-F238E27FC236}">
                <a16:creationId xmlns:a16="http://schemas.microsoft.com/office/drawing/2014/main" id="{686AA093-A4D0-4D00-BF1A-C355CB4543B4}"/>
              </a:ext>
            </a:extLst>
          </p:cNvPr>
          <p:cNvSpPr>
            <a:spLocks noChangeArrowheads="1"/>
          </p:cNvSpPr>
          <p:nvPr/>
        </p:nvSpPr>
        <p:spPr bwMode="auto">
          <a:xfrm>
            <a:off x="2870522" y="5619879"/>
            <a:ext cx="2390946" cy="172153"/>
          </a:xfrm>
          <a:prstGeom prst="rightArrow">
            <a:avLst>
              <a:gd name="adj1" fmla="val 50000"/>
              <a:gd name="adj2" fmla="val 14989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sz="2000"/>
          </a:p>
        </p:txBody>
      </p:sp>
      <p:sp>
        <p:nvSpPr>
          <p:cNvPr id="22" name="AutoShape 13">
            <a:extLst>
              <a:ext uri="{FF2B5EF4-FFF2-40B4-BE49-F238E27FC236}">
                <a16:creationId xmlns:a16="http://schemas.microsoft.com/office/drawing/2014/main" id="{B03763AB-3B42-4C5C-87EF-B3DA457CA454}"/>
              </a:ext>
            </a:extLst>
          </p:cNvPr>
          <p:cNvSpPr>
            <a:spLocks noChangeAspect="1" noChangeArrowheads="1"/>
          </p:cNvSpPr>
          <p:nvPr/>
        </p:nvSpPr>
        <p:spPr bwMode="auto">
          <a:xfrm>
            <a:off x="5332905" y="5397290"/>
            <a:ext cx="1649413" cy="1245295"/>
          </a:xfrm>
          <a:prstGeom prst="cube">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r>
              <a:rPr lang="zh-CN" altLang="en-US" sz="2000">
                <a:solidFill>
                  <a:srgbClr val="0000FF"/>
                </a:solidFill>
                <a:latin typeface="仿宋" pitchFamily="49" charset="-122"/>
                <a:ea typeface="仿宋" pitchFamily="49" charset="-122"/>
                <a:cs typeface="Times New Roman" pitchFamily="18" charset="0"/>
              </a:rPr>
              <a:t>存储</a:t>
            </a:r>
            <a:endParaRPr lang="en-US" altLang="zh-CN" sz="2000">
              <a:solidFill>
                <a:srgbClr val="0000FF"/>
              </a:solidFill>
              <a:latin typeface="仿宋" pitchFamily="49" charset="-122"/>
              <a:ea typeface="仿宋" pitchFamily="49" charset="-122"/>
              <a:cs typeface="Times New Roman" pitchFamily="18" charset="0"/>
            </a:endParaRPr>
          </a:p>
          <a:p>
            <a:r>
              <a:rPr lang="zh-CN" altLang="en-US" sz="2000">
                <a:solidFill>
                  <a:srgbClr val="0000FF"/>
                </a:solidFill>
                <a:latin typeface="仿宋" pitchFamily="49" charset="-122"/>
                <a:ea typeface="仿宋" pitchFamily="49" charset="-122"/>
                <a:cs typeface="Times New Roman" pitchFamily="18" charset="0"/>
              </a:rPr>
              <a:t>地址</a:t>
            </a:r>
          </a:p>
        </p:txBody>
      </p:sp>
      <p:sp>
        <p:nvSpPr>
          <p:cNvPr id="23" name="Text Box 14">
            <a:extLst>
              <a:ext uri="{FF2B5EF4-FFF2-40B4-BE49-F238E27FC236}">
                <a16:creationId xmlns:a16="http://schemas.microsoft.com/office/drawing/2014/main" id="{A6284A41-4B5E-4A5D-884F-07444D8D52EF}"/>
              </a:ext>
            </a:extLst>
          </p:cNvPr>
          <p:cNvSpPr txBox="1">
            <a:spLocks noChangeArrowheads="1"/>
          </p:cNvSpPr>
          <p:nvPr/>
        </p:nvSpPr>
        <p:spPr bwMode="auto">
          <a:xfrm>
            <a:off x="2884186" y="5893986"/>
            <a:ext cx="2592388" cy="338554"/>
          </a:xfrm>
          <a:prstGeom prst="rect">
            <a:avLst/>
          </a:prstGeom>
          <a:noFill/>
          <a:ln w="9525">
            <a:noFill/>
            <a:miter lim="800000"/>
            <a:headEnd/>
            <a:tailEnd/>
          </a:ln>
        </p:spPr>
        <p:txBody>
          <a:bodyPr>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存储地址</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(key)</a:t>
            </a:r>
          </a:p>
        </p:txBody>
      </p:sp>
      <p:sp>
        <p:nvSpPr>
          <p:cNvPr id="24" name="TextBox 29">
            <a:extLst>
              <a:ext uri="{FF2B5EF4-FFF2-40B4-BE49-F238E27FC236}">
                <a16:creationId xmlns:a16="http://schemas.microsoft.com/office/drawing/2014/main" id="{6FCA0C36-BD40-4745-9283-4C2EC0CBDA34}"/>
              </a:ext>
            </a:extLst>
          </p:cNvPr>
          <p:cNvSpPr txBox="1"/>
          <p:nvPr/>
        </p:nvSpPr>
        <p:spPr>
          <a:xfrm>
            <a:off x="718438" y="4336571"/>
            <a:ext cx="1765330" cy="338554"/>
          </a:xfrm>
          <a:prstGeom prst="rect">
            <a:avLst/>
          </a:prstGeom>
          <a:noFill/>
        </p:spPr>
        <p:txBody>
          <a:bodyPr wrap="square" rtlCol="0">
            <a:spAutoFit/>
          </a:bodyPr>
          <a:lstStyle/>
          <a:p>
            <a:pPr algn="l"/>
            <a:r>
              <a:rPr kumimoji="1" lang="en-US" altLang="zh-CN" sz="2000" i="1" dirty="0">
                <a:solidFill>
                  <a:srgbClr val="0000FF"/>
                </a:solidFill>
                <a:latin typeface="Consolas" pitchFamily="49" charset="0"/>
                <a:ea typeface="仿宋" pitchFamily="49" charset="-122"/>
                <a:cs typeface="Consolas" pitchFamily="49" charset="0"/>
              </a:rPr>
              <a:t>n</a:t>
            </a:r>
            <a:r>
              <a:rPr kumimoji="1" lang="zh-CN" altLang="en-US" sz="2000" dirty="0">
                <a:solidFill>
                  <a:srgbClr val="0000FF"/>
                </a:solidFill>
                <a:latin typeface="Consolas" pitchFamily="49" charset="0"/>
                <a:ea typeface="仿宋" pitchFamily="49" charset="-122"/>
                <a:cs typeface="Consolas" pitchFamily="49" charset="0"/>
              </a:rPr>
              <a:t>个对象个数</a:t>
            </a:r>
            <a:endParaRPr lang="zh-CN" altLang="en-US" sz="2000" dirty="0">
              <a:solidFill>
                <a:srgbClr val="0000FF"/>
              </a:solidFill>
              <a:latin typeface="Consolas" pitchFamily="49" charset="0"/>
              <a:ea typeface="仿宋" pitchFamily="49" charset="-122"/>
              <a:cs typeface="Consolas" pitchFamily="49" charset="0"/>
            </a:endParaRPr>
          </a:p>
        </p:txBody>
      </p:sp>
      <p:sp>
        <p:nvSpPr>
          <p:cNvPr id="25" name="TextBox 30">
            <a:extLst>
              <a:ext uri="{FF2B5EF4-FFF2-40B4-BE49-F238E27FC236}">
                <a16:creationId xmlns:a16="http://schemas.microsoft.com/office/drawing/2014/main" id="{D0582598-BAAF-4B6D-93B3-3E1014B68B85}"/>
              </a:ext>
            </a:extLst>
          </p:cNvPr>
          <p:cNvSpPr txBox="1"/>
          <p:nvPr/>
        </p:nvSpPr>
        <p:spPr>
          <a:xfrm>
            <a:off x="4584609" y="4484917"/>
            <a:ext cx="3429024" cy="338554"/>
          </a:xfrm>
          <a:prstGeom prst="rect">
            <a:avLst/>
          </a:prstGeom>
          <a:noFill/>
        </p:spPr>
        <p:txBody>
          <a:bodyPr wrap="square" rtlCol="0">
            <a:spAutoFit/>
          </a:bodyPr>
          <a:lstStyle/>
          <a:p>
            <a:pPr algn="l"/>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n</a:t>
            </a:r>
            <a:r>
              <a:rPr kumimoji="1" lang="zh-CN" altLang="en-US" sz="2000" dirty="0">
                <a:solidFill>
                  <a:srgbClr val="0000FF"/>
                </a:solidFill>
                <a:latin typeface="Consolas" pitchFamily="49" charset="0"/>
                <a:ea typeface="仿宋" pitchFamily="49" charset="-122"/>
                <a:cs typeface="Consolas" pitchFamily="49" charset="0"/>
              </a:rPr>
              <a:t>）的连续内存单元</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26" name="直接箭头连接符 25">
            <a:extLst>
              <a:ext uri="{FF2B5EF4-FFF2-40B4-BE49-F238E27FC236}">
                <a16:creationId xmlns:a16="http://schemas.microsoft.com/office/drawing/2014/main" id="{434ABC75-4115-4BF4-8BD7-61084B4D0980}"/>
              </a:ext>
            </a:extLst>
          </p:cNvPr>
          <p:cNvCxnSpPr>
            <a:cxnSpLocks/>
            <a:stCxn id="24" idx="2"/>
          </p:cNvCxnSpPr>
          <p:nvPr/>
        </p:nvCxnSpPr>
        <p:spPr>
          <a:xfrm flipH="1">
            <a:off x="1503463" y="4675125"/>
            <a:ext cx="97640" cy="519496"/>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F5FC3D-66CE-41F4-8E0F-862BF13DB601}"/>
              </a:ext>
            </a:extLst>
          </p:cNvPr>
          <p:cNvCxnSpPr/>
          <p:nvPr/>
        </p:nvCxnSpPr>
        <p:spPr>
          <a:xfrm rot="5400000">
            <a:off x="5999904" y="5079066"/>
            <a:ext cx="600022"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8" name="AutoShape 11">
            <a:extLst>
              <a:ext uri="{FF2B5EF4-FFF2-40B4-BE49-F238E27FC236}">
                <a16:creationId xmlns:a16="http://schemas.microsoft.com/office/drawing/2014/main" id="{07CC79BF-FCE9-4ABC-A5D5-C9F02F926865}"/>
              </a:ext>
            </a:extLst>
          </p:cNvPr>
          <p:cNvSpPr>
            <a:spLocks noChangeArrowheads="1"/>
          </p:cNvSpPr>
          <p:nvPr/>
        </p:nvSpPr>
        <p:spPr bwMode="auto">
          <a:xfrm>
            <a:off x="2870522" y="5606617"/>
            <a:ext cx="2390946" cy="172153"/>
          </a:xfrm>
          <a:prstGeom prst="rightArrow">
            <a:avLst>
              <a:gd name="adj1" fmla="val 50000"/>
              <a:gd name="adj2" fmla="val 14989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sz="2000"/>
          </a:p>
        </p:txBody>
      </p:sp>
      <p:sp>
        <p:nvSpPr>
          <p:cNvPr id="29" name="Text Box 12">
            <a:extLst>
              <a:ext uri="{FF2B5EF4-FFF2-40B4-BE49-F238E27FC236}">
                <a16:creationId xmlns:a16="http://schemas.microsoft.com/office/drawing/2014/main" id="{4CBC7025-F3DE-4BAF-A78A-F8CB998D0F56}"/>
              </a:ext>
            </a:extLst>
          </p:cNvPr>
          <p:cNvSpPr txBox="1">
            <a:spLocks noChangeArrowheads="1"/>
          </p:cNvSpPr>
          <p:nvPr/>
        </p:nvSpPr>
        <p:spPr bwMode="auto">
          <a:xfrm>
            <a:off x="3056942" y="5230166"/>
            <a:ext cx="2016125" cy="338554"/>
          </a:xfrm>
          <a:prstGeom prst="rect">
            <a:avLst/>
          </a:prstGeom>
          <a:noFill/>
          <a:ln w="9525">
            <a:noFill/>
            <a:miter lim="800000"/>
            <a:headEnd/>
            <a:tailEnd/>
          </a:ln>
        </p:spPr>
        <p:txBody>
          <a:bodyPr>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哈希函数</a:t>
            </a:r>
            <a:r>
              <a:rPr lang="en-US" altLang="zh-CN" sz="2000" i="1" dirty="0">
                <a:solidFill>
                  <a:srgbClr val="0000FF"/>
                </a:solidFill>
                <a:latin typeface="Consolas" pitchFamily="49" charset="0"/>
                <a:ea typeface="仿宋" pitchFamily="49" charset="-122"/>
                <a:cs typeface="Consolas" pitchFamily="49" charset="0"/>
              </a:rPr>
              <a:t>h</a:t>
            </a:r>
            <a:endParaRPr lang="zh-CN" altLang="en-US" sz="2000" i="1"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ppt_x</p:attrName>
                                        </p:attrNameLst>
                                      </p:cBhvr>
                                      <p:tavLst>
                                        <p:tav tm="0">
                                          <p:val>
                                            <p:strVal val="#ppt_x-#ppt_w/2"/>
                                          </p:val>
                                        </p:tav>
                                        <p:tav tm="100000">
                                          <p:val>
                                            <p:strVal val="#ppt_x"/>
                                          </p:val>
                                        </p:tav>
                                      </p:tavLst>
                                    </p:anim>
                                    <p:anim calcmode="lin" valueType="num">
                                      <p:cBhvr>
                                        <p:cTn id="32" dur="500" fill="hold"/>
                                        <p:tgtEl>
                                          <p:spTgt spid="28"/>
                                        </p:tgtEl>
                                        <p:attrNameLst>
                                          <p:attrName>ppt_y</p:attrName>
                                        </p:attrNameLst>
                                      </p:cBhvr>
                                      <p:tavLst>
                                        <p:tav tm="0">
                                          <p:val>
                                            <p:strVal val="#ppt_y"/>
                                          </p:val>
                                        </p:tav>
                                        <p:tav tm="100000">
                                          <p:val>
                                            <p:strVal val="#ppt_y"/>
                                          </p:val>
                                        </p:tav>
                                      </p:tavLst>
                                    </p:anim>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ppt_x</p:attrName>
                                        </p:attrNameLst>
                                      </p:cBhvr>
                                      <p:tavLst>
                                        <p:tav tm="0">
                                          <p:val>
                                            <p:strVal val="#ppt_x-#ppt_w/2"/>
                                          </p:val>
                                        </p:tav>
                                        <p:tav tm="100000">
                                          <p:val>
                                            <p:strVal val="#ppt_x"/>
                                          </p:val>
                                        </p:tav>
                                      </p:tavLst>
                                    </p:anim>
                                    <p:anim calcmode="lin" valueType="num">
                                      <p:cBhvr>
                                        <p:cTn id="38" dur="500" fill="hold"/>
                                        <p:tgtEl>
                                          <p:spTgt spid="29"/>
                                        </p:tgtEl>
                                        <p:attrNameLst>
                                          <p:attrName>ppt_y</p:attrName>
                                        </p:attrNameLst>
                                      </p:cBhvr>
                                      <p:tavLst>
                                        <p:tav tm="0">
                                          <p:val>
                                            <p:strVal val="#ppt_y"/>
                                          </p:val>
                                        </p:tav>
                                        <p:tav tm="100000">
                                          <p:val>
                                            <p:strVal val="#ppt_y"/>
                                          </p:val>
                                        </p:tav>
                                      </p:tavLst>
                                    </p:anim>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ppt_x</p:attrName>
                                        </p:attrNameLst>
                                      </p:cBhvr>
                                      <p:tavLst>
                                        <p:tav tm="0">
                                          <p:val>
                                            <p:strVal val="#ppt_x-#ppt_w/2"/>
                                          </p:val>
                                        </p:tav>
                                        <p:tav tm="100000">
                                          <p:val>
                                            <p:strVal val="#ppt_x"/>
                                          </p:val>
                                        </p:tav>
                                      </p:tavLst>
                                    </p:anim>
                                    <p:anim calcmode="lin" valueType="num">
                                      <p:cBhvr>
                                        <p:cTn id="44" dur="500" fill="hold"/>
                                        <p:tgtEl>
                                          <p:spTgt spid="23"/>
                                        </p:tgtEl>
                                        <p:attrNameLst>
                                          <p:attrName>ppt_y</p:attrName>
                                        </p:attrNameLst>
                                      </p:cBhvr>
                                      <p:tavLst>
                                        <p:tav tm="0">
                                          <p:val>
                                            <p:strVal val="#ppt_y"/>
                                          </p:val>
                                        </p:tav>
                                        <p:tav tm="100000">
                                          <p:val>
                                            <p:strVal val="#ppt_y"/>
                                          </p:val>
                                        </p:tav>
                                      </p:tavLst>
                                    </p:anim>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P spid="16" grpId="0" animBg="1"/>
      <p:bldP spid="17" grpId="0" animBg="1"/>
      <p:bldP spid="18" grpId="0" animBg="1"/>
      <p:bldP spid="19" grpId="0" animBg="1"/>
      <p:bldP spid="22" grpId="0" animBg="1"/>
      <p:bldP spid="23" grpId="0"/>
      <p:bldP spid="24" grpId="0"/>
      <p:bldP spid="25" grpId="0"/>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85720" y="1357298"/>
          <a:ext cx="2883214" cy="2609092"/>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dirty="0">
                          <a:solidFill>
                            <a:srgbClr val="0000FF"/>
                          </a:solidFill>
                          <a:latin typeface="Consolas" pitchFamily="49" charset="0"/>
                          <a:ea typeface="仿宋" pitchFamily="49" charset="-122"/>
                          <a:cs typeface="Consolas" pitchFamily="49" charset="0"/>
                        </a:rPr>
                        <a:t>82</a:t>
                      </a:r>
                      <a:endParaRPr lang="zh-CN" sz="1600" b="0" kern="100" dirty="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8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9" name="Rectangle 55"/>
          <p:cNvSpPr>
            <a:spLocks noChangeArrowheads="1"/>
          </p:cNvSpPr>
          <p:nvPr/>
        </p:nvSpPr>
        <p:spPr bwMode="auto">
          <a:xfrm>
            <a:off x="6398712" y="696555"/>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078" name="Rectangle 54"/>
          <p:cNvSpPr>
            <a:spLocks noChangeArrowheads="1"/>
          </p:cNvSpPr>
          <p:nvPr/>
        </p:nvSpPr>
        <p:spPr bwMode="auto">
          <a:xfrm>
            <a:off x="7183248" y="696555"/>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077" name="Rectangle 53"/>
          <p:cNvSpPr>
            <a:spLocks noChangeArrowheads="1"/>
          </p:cNvSpPr>
          <p:nvPr/>
        </p:nvSpPr>
        <p:spPr bwMode="auto">
          <a:xfrm>
            <a:off x="7967784" y="696555"/>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076" name="Rectangle 52"/>
          <p:cNvSpPr>
            <a:spLocks noChangeArrowheads="1"/>
          </p:cNvSpPr>
          <p:nvPr/>
        </p:nvSpPr>
        <p:spPr bwMode="auto">
          <a:xfrm>
            <a:off x="5256986" y="696555"/>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哈希地址</a:t>
            </a:r>
          </a:p>
        </p:txBody>
      </p:sp>
      <p:sp>
        <p:nvSpPr>
          <p:cNvPr id="1075" name="Rectangle 51"/>
          <p:cNvSpPr>
            <a:spLocks noChangeArrowheads="1"/>
          </p:cNvSpPr>
          <p:nvPr/>
        </p:nvSpPr>
        <p:spPr bwMode="auto">
          <a:xfrm>
            <a:off x="6257118" y="102875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074" name="Rectangle 50"/>
          <p:cNvSpPr>
            <a:spLocks noChangeArrowheads="1"/>
          </p:cNvSpPr>
          <p:nvPr/>
        </p:nvSpPr>
        <p:spPr bwMode="auto">
          <a:xfrm>
            <a:off x="7180172" y="102875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073" name="Rectangle 49"/>
          <p:cNvSpPr>
            <a:spLocks noChangeArrowheads="1"/>
          </p:cNvSpPr>
          <p:nvPr/>
        </p:nvSpPr>
        <p:spPr bwMode="auto">
          <a:xfrm>
            <a:off x="7964708" y="102875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072" name="Rectangle 48"/>
          <p:cNvSpPr>
            <a:spLocks noChangeArrowheads="1"/>
          </p:cNvSpPr>
          <p:nvPr/>
        </p:nvSpPr>
        <p:spPr bwMode="auto">
          <a:xfrm>
            <a:off x="5628207" y="102875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071" name="Rectangle 47"/>
          <p:cNvSpPr>
            <a:spLocks noChangeArrowheads="1"/>
          </p:cNvSpPr>
          <p:nvPr/>
        </p:nvSpPr>
        <p:spPr bwMode="auto">
          <a:xfrm>
            <a:off x="6257118" y="3930008"/>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070" name="Rectangle 46"/>
          <p:cNvSpPr>
            <a:spLocks noChangeArrowheads="1"/>
          </p:cNvSpPr>
          <p:nvPr/>
        </p:nvSpPr>
        <p:spPr bwMode="auto">
          <a:xfrm>
            <a:off x="7180172" y="393000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1069" name="Rectangle 45"/>
          <p:cNvSpPr>
            <a:spLocks noChangeArrowheads="1"/>
          </p:cNvSpPr>
          <p:nvPr/>
        </p:nvSpPr>
        <p:spPr bwMode="auto">
          <a:xfrm>
            <a:off x="7964708" y="393000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1068" name="Rectangle 44"/>
          <p:cNvSpPr>
            <a:spLocks noChangeArrowheads="1"/>
          </p:cNvSpPr>
          <p:nvPr/>
        </p:nvSpPr>
        <p:spPr bwMode="auto">
          <a:xfrm>
            <a:off x="5626156" y="3930008"/>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9</a:t>
            </a:r>
          </a:p>
        </p:txBody>
      </p:sp>
      <p:sp>
        <p:nvSpPr>
          <p:cNvPr id="1067" name="Rectangle 43"/>
          <p:cNvSpPr>
            <a:spLocks noChangeArrowheads="1"/>
          </p:cNvSpPr>
          <p:nvPr/>
        </p:nvSpPr>
        <p:spPr bwMode="auto">
          <a:xfrm>
            <a:off x="6257118" y="264460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066" name="Rectangle 42"/>
          <p:cNvSpPr>
            <a:spLocks noChangeArrowheads="1"/>
          </p:cNvSpPr>
          <p:nvPr/>
        </p:nvSpPr>
        <p:spPr bwMode="auto">
          <a:xfrm>
            <a:off x="7180172" y="264460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1065" name="Rectangle 41"/>
          <p:cNvSpPr>
            <a:spLocks noChangeArrowheads="1"/>
          </p:cNvSpPr>
          <p:nvPr/>
        </p:nvSpPr>
        <p:spPr bwMode="auto">
          <a:xfrm>
            <a:off x="7964708" y="264460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1064" name="Rectangle 40"/>
          <p:cNvSpPr>
            <a:spLocks noChangeArrowheads="1"/>
          </p:cNvSpPr>
          <p:nvPr/>
        </p:nvSpPr>
        <p:spPr bwMode="auto">
          <a:xfrm>
            <a:off x="5628207" y="264460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1063" name="Rectangle 39"/>
          <p:cNvSpPr>
            <a:spLocks noChangeArrowheads="1"/>
          </p:cNvSpPr>
          <p:nvPr/>
        </p:nvSpPr>
        <p:spPr bwMode="auto">
          <a:xfrm>
            <a:off x="6257118" y="361109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062" name="Rectangle 38"/>
          <p:cNvSpPr>
            <a:spLocks noChangeArrowheads="1"/>
          </p:cNvSpPr>
          <p:nvPr/>
        </p:nvSpPr>
        <p:spPr bwMode="auto">
          <a:xfrm>
            <a:off x="7180172" y="361109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1061" name="Rectangle 37"/>
          <p:cNvSpPr>
            <a:spLocks noChangeArrowheads="1"/>
          </p:cNvSpPr>
          <p:nvPr/>
        </p:nvSpPr>
        <p:spPr bwMode="auto">
          <a:xfrm>
            <a:off x="7964708" y="361109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1060" name="Rectangle 36"/>
          <p:cNvSpPr>
            <a:spLocks noChangeArrowheads="1"/>
          </p:cNvSpPr>
          <p:nvPr/>
        </p:nvSpPr>
        <p:spPr bwMode="auto">
          <a:xfrm>
            <a:off x="5626156" y="361109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8</a:t>
            </a:r>
          </a:p>
        </p:txBody>
      </p:sp>
      <p:sp>
        <p:nvSpPr>
          <p:cNvPr id="1059" name="Rectangle 35"/>
          <p:cNvSpPr>
            <a:spLocks noChangeArrowheads="1"/>
          </p:cNvSpPr>
          <p:nvPr/>
        </p:nvSpPr>
        <p:spPr bwMode="auto">
          <a:xfrm>
            <a:off x="6257118" y="2971488"/>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058" name="Rectangle 34"/>
          <p:cNvSpPr>
            <a:spLocks noChangeArrowheads="1"/>
          </p:cNvSpPr>
          <p:nvPr/>
        </p:nvSpPr>
        <p:spPr bwMode="auto">
          <a:xfrm>
            <a:off x="7180172" y="297148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1057" name="Rectangle 33"/>
          <p:cNvSpPr>
            <a:spLocks noChangeArrowheads="1"/>
          </p:cNvSpPr>
          <p:nvPr/>
        </p:nvSpPr>
        <p:spPr bwMode="auto">
          <a:xfrm>
            <a:off x="7964708" y="297148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1056" name="Rectangle 32"/>
          <p:cNvSpPr>
            <a:spLocks noChangeArrowheads="1"/>
          </p:cNvSpPr>
          <p:nvPr/>
        </p:nvSpPr>
        <p:spPr bwMode="auto">
          <a:xfrm>
            <a:off x="5628207" y="2971488"/>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6</a:t>
            </a:r>
          </a:p>
        </p:txBody>
      </p:sp>
      <p:sp>
        <p:nvSpPr>
          <p:cNvPr id="1055" name="Rectangle 31"/>
          <p:cNvSpPr>
            <a:spLocks noChangeArrowheads="1"/>
          </p:cNvSpPr>
          <p:nvPr/>
        </p:nvSpPr>
        <p:spPr bwMode="auto">
          <a:xfrm>
            <a:off x="6257118" y="4581128"/>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054" name="Rectangle 30"/>
          <p:cNvSpPr>
            <a:spLocks noChangeArrowheads="1"/>
          </p:cNvSpPr>
          <p:nvPr/>
        </p:nvSpPr>
        <p:spPr bwMode="auto">
          <a:xfrm>
            <a:off x="7180172" y="458112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1053" name="Rectangle 29"/>
          <p:cNvSpPr>
            <a:spLocks noChangeArrowheads="1"/>
          </p:cNvSpPr>
          <p:nvPr/>
        </p:nvSpPr>
        <p:spPr bwMode="auto">
          <a:xfrm>
            <a:off x="7964708" y="458112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1052" name="Rectangle 28"/>
          <p:cNvSpPr>
            <a:spLocks noChangeArrowheads="1"/>
          </p:cNvSpPr>
          <p:nvPr/>
        </p:nvSpPr>
        <p:spPr bwMode="auto">
          <a:xfrm>
            <a:off x="5626156" y="4581128"/>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11</a:t>
            </a:r>
          </a:p>
        </p:txBody>
      </p:sp>
      <p:sp>
        <p:nvSpPr>
          <p:cNvPr id="1051" name="Rectangle 27"/>
          <p:cNvSpPr>
            <a:spLocks noChangeArrowheads="1"/>
          </p:cNvSpPr>
          <p:nvPr/>
        </p:nvSpPr>
        <p:spPr bwMode="auto">
          <a:xfrm>
            <a:off x="6257118" y="2323026"/>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050" name="Rectangle 26"/>
          <p:cNvSpPr>
            <a:spLocks noChangeArrowheads="1"/>
          </p:cNvSpPr>
          <p:nvPr/>
        </p:nvSpPr>
        <p:spPr bwMode="auto">
          <a:xfrm>
            <a:off x="7180172" y="232302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1049" name="Rectangle 25"/>
          <p:cNvSpPr>
            <a:spLocks noChangeArrowheads="1"/>
          </p:cNvSpPr>
          <p:nvPr/>
        </p:nvSpPr>
        <p:spPr bwMode="auto">
          <a:xfrm>
            <a:off x="7964708" y="232302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1048" name="Rectangle 24"/>
          <p:cNvSpPr>
            <a:spLocks noChangeArrowheads="1"/>
          </p:cNvSpPr>
          <p:nvPr/>
        </p:nvSpPr>
        <p:spPr bwMode="auto">
          <a:xfrm>
            <a:off x="5628207" y="2323026"/>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047" name="Rectangle 23"/>
          <p:cNvSpPr>
            <a:spLocks noChangeArrowheads="1"/>
          </p:cNvSpPr>
          <p:nvPr/>
        </p:nvSpPr>
        <p:spPr bwMode="auto">
          <a:xfrm>
            <a:off x="6257118" y="135299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6" name="Rectangle 22"/>
          <p:cNvSpPr>
            <a:spLocks noChangeArrowheads="1"/>
          </p:cNvSpPr>
          <p:nvPr/>
        </p:nvSpPr>
        <p:spPr bwMode="auto">
          <a:xfrm>
            <a:off x="7180172" y="135299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5" name="Rectangle 21"/>
          <p:cNvSpPr>
            <a:spLocks noChangeArrowheads="1"/>
          </p:cNvSpPr>
          <p:nvPr/>
        </p:nvSpPr>
        <p:spPr bwMode="auto">
          <a:xfrm>
            <a:off x="7964708" y="135299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4" name="Rectangle 20"/>
          <p:cNvSpPr>
            <a:spLocks noChangeArrowheads="1"/>
          </p:cNvSpPr>
          <p:nvPr/>
        </p:nvSpPr>
        <p:spPr bwMode="auto">
          <a:xfrm>
            <a:off x="5625131" y="135299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043" name="Rectangle 19"/>
          <p:cNvSpPr>
            <a:spLocks noChangeArrowheads="1"/>
          </p:cNvSpPr>
          <p:nvPr/>
        </p:nvSpPr>
        <p:spPr bwMode="auto">
          <a:xfrm>
            <a:off x="6257118" y="167722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2" name="Rectangle 18"/>
          <p:cNvSpPr>
            <a:spLocks noChangeArrowheads="1"/>
          </p:cNvSpPr>
          <p:nvPr/>
        </p:nvSpPr>
        <p:spPr bwMode="auto">
          <a:xfrm>
            <a:off x="7180172" y="167722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1" name="Rectangle 17"/>
          <p:cNvSpPr>
            <a:spLocks noChangeArrowheads="1"/>
          </p:cNvSpPr>
          <p:nvPr/>
        </p:nvSpPr>
        <p:spPr bwMode="auto">
          <a:xfrm>
            <a:off x="7964708" y="167722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0" name="Rectangle 16"/>
          <p:cNvSpPr>
            <a:spLocks noChangeArrowheads="1"/>
          </p:cNvSpPr>
          <p:nvPr/>
        </p:nvSpPr>
        <p:spPr bwMode="auto">
          <a:xfrm>
            <a:off x="5631284" y="167722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039" name="Rectangle 15"/>
          <p:cNvSpPr>
            <a:spLocks noChangeArrowheads="1"/>
          </p:cNvSpPr>
          <p:nvPr/>
        </p:nvSpPr>
        <p:spPr bwMode="auto">
          <a:xfrm>
            <a:off x="6257118" y="200411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8" name="Rectangle 14"/>
          <p:cNvSpPr>
            <a:spLocks noChangeArrowheads="1"/>
          </p:cNvSpPr>
          <p:nvPr/>
        </p:nvSpPr>
        <p:spPr bwMode="auto">
          <a:xfrm>
            <a:off x="7180172" y="200411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7" name="Rectangle 13"/>
          <p:cNvSpPr>
            <a:spLocks noChangeArrowheads="1"/>
          </p:cNvSpPr>
          <p:nvPr/>
        </p:nvSpPr>
        <p:spPr bwMode="auto">
          <a:xfrm>
            <a:off x="7964708" y="200411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6" name="Rectangle 12"/>
          <p:cNvSpPr>
            <a:spLocks noChangeArrowheads="1"/>
          </p:cNvSpPr>
          <p:nvPr/>
        </p:nvSpPr>
        <p:spPr bwMode="auto">
          <a:xfrm>
            <a:off x="5631284" y="200411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035" name="Rectangle 11"/>
          <p:cNvSpPr>
            <a:spLocks noChangeArrowheads="1"/>
          </p:cNvSpPr>
          <p:nvPr/>
        </p:nvSpPr>
        <p:spPr bwMode="auto">
          <a:xfrm>
            <a:off x="6257118" y="3290404"/>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4" name="Rectangle 10"/>
          <p:cNvSpPr>
            <a:spLocks noChangeArrowheads="1"/>
          </p:cNvSpPr>
          <p:nvPr/>
        </p:nvSpPr>
        <p:spPr bwMode="auto">
          <a:xfrm>
            <a:off x="7180172" y="329040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3" name="Rectangle 9"/>
          <p:cNvSpPr>
            <a:spLocks noChangeArrowheads="1"/>
          </p:cNvSpPr>
          <p:nvPr/>
        </p:nvSpPr>
        <p:spPr bwMode="auto">
          <a:xfrm>
            <a:off x="7964708" y="329040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2" name="Rectangle 8"/>
          <p:cNvSpPr>
            <a:spLocks noChangeArrowheads="1"/>
          </p:cNvSpPr>
          <p:nvPr/>
        </p:nvSpPr>
        <p:spPr bwMode="auto">
          <a:xfrm>
            <a:off x="5643590" y="3290404"/>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7</a:t>
            </a:r>
          </a:p>
        </p:txBody>
      </p:sp>
      <p:sp>
        <p:nvSpPr>
          <p:cNvPr id="1031" name="Rectangle 7"/>
          <p:cNvSpPr>
            <a:spLocks noChangeArrowheads="1"/>
          </p:cNvSpPr>
          <p:nvPr/>
        </p:nvSpPr>
        <p:spPr bwMode="auto">
          <a:xfrm>
            <a:off x="6257118" y="426044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0" name="Rectangle 6"/>
          <p:cNvSpPr>
            <a:spLocks noChangeArrowheads="1"/>
          </p:cNvSpPr>
          <p:nvPr/>
        </p:nvSpPr>
        <p:spPr bwMode="auto">
          <a:xfrm>
            <a:off x="7180172" y="426044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9" name="Rectangle 5"/>
          <p:cNvSpPr>
            <a:spLocks noChangeArrowheads="1"/>
          </p:cNvSpPr>
          <p:nvPr/>
        </p:nvSpPr>
        <p:spPr bwMode="auto">
          <a:xfrm>
            <a:off x="7964708" y="426044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8" name="Rectangle 4"/>
          <p:cNvSpPr>
            <a:spLocks noChangeArrowheads="1"/>
          </p:cNvSpPr>
          <p:nvPr/>
        </p:nvSpPr>
        <p:spPr bwMode="auto">
          <a:xfrm>
            <a:off x="5640514" y="426044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10</a:t>
            </a:r>
          </a:p>
        </p:txBody>
      </p:sp>
      <p:sp>
        <p:nvSpPr>
          <p:cNvPr id="61" name="TextBox 60"/>
          <p:cNvSpPr txBox="1"/>
          <p:nvPr/>
        </p:nvSpPr>
        <p:spPr>
          <a:xfrm>
            <a:off x="3214678" y="2071678"/>
            <a:ext cx="2428892" cy="830997"/>
          </a:xfrm>
          <a:prstGeom prst="rect">
            <a:avLst/>
          </a:prstGeom>
          <a:noFill/>
        </p:spPr>
        <p:txBody>
          <a:bodyPr wrap="square" rtlCol="0">
            <a:spAutoFit/>
          </a:bodyPr>
          <a:lstStyle/>
          <a:p>
            <a:pPr algn="l">
              <a:lnSpc>
                <a:spcPct val="100000"/>
              </a:lnSpc>
              <a:spcBef>
                <a:spcPts val="0"/>
              </a:spcBef>
            </a:pP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=7</a:t>
            </a:r>
            <a:r>
              <a:rPr lang="zh-CN" altLang="en-US" sz="1600" dirty="0">
                <a:solidFill>
                  <a:srgbClr val="0000FF"/>
                </a:solidFill>
                <a:latin typeface="Consolas" pitchFamily="49" charset="0"/>
                <a:ea typeface="仿宋" pitchFamily="49" charset="-122"/>
                <a:cs typeface="Consolas" pitchFamily="49" charset="0"/>
              </a:rPr>
              <a:t>（元素个数）</a:t>
            </a:r>
            <a:endParaRPr lang="en-US" altLang="zh-CN" sz="16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600" i="1" dirty="0">
                <a:solidFill>
                  <a:srgbClr val="0000FF"/>
                </a:solidFill>
                <a:latin typeface="Consolas" pitchFamily="49" charset="0"/>
                <a:ea typeface="仿宋" pitchFamily="49" charset="-122"/>
                <a:cs typeface="Consolas" pitchFamily="49" charset="0"/>
              </a:rPr>
              <a:t>m</a:t>
            </a:r>
            <a:r>
              <a:rPr lang="en-US" altLang="zh-CN" sz="1600" dirty="0">
                <a:solidFill>
                  <a:srgbClr val="0000FF"/>
                </a:solidFill>
                <a:latin typeface="Consolas" pitchFamily="49" charset="0"/>
                <a:ea typeface="仿宋" pitchFamily="49" charset="-122"/>
                <a:cs typeface="Consolas" pitchFamily="49" charset="0"/>
              </a:rPr>
              <a:t>=12</a:t>
            </a:r>
            <a:r>
              <a:rPr lang="zh-CN" altLang="en-US" sz="1600" dirty="0">
                <a:solidFill>
                  <a:srgbClr val="0000FF"/>
                </a:solidFill>
                <a:latin typeface="Consolas" pitchFamily="49" charset="0"/>
                <a:ea typeface="仿宋" pitchFamily="49" charset="-122"/>
                <a:cs typeface="Consolas" pitchFamily="49" charset="0"/>
              </a:rPr>
              <a:t>（内存单元长度）</a:t>
            </a:r>
            <a:endParaRPr lang="en-US" altLang="zh-CN" sz="16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600" i="1" dirty="0">
                <a:solidFill>
                  <a:srgbClr val="0000FF"/>
                </a:solidFill>
                <a:latin typeface="Consolas" pitchFamily="49" charset="0"/>
                <a:ea typeface="仿宋" pitchFamily="49" charset="-122"/>
                <a:cs typeface="Consolas" pitchFamily="49" charset="0"/>
              </a:rPr>
              <a:t>h</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学号</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学号</a:t>
            </a:r>
            <a:r>
              <a:rPr lang="en-US" altLang="zh-CN" sz="1600" dirty="0">
                <a:solidFill>
                  <a:srgbClr val="0000FF"/>
                </a:solidFill>
                <a:latin typeface="Consolas" pitchFamily="49" charset="0"/>
                <a:ea typeface="仿宋" pitchFamily="49" charset="-122"/>
                <a:cs typeface="Consolas" pitchFamily="49" charset="0"/>
              </a:rPr>
              <a:t>-2018001</a:t>
            </a:r>
            <a:endParaRPr lang="zh-CN" altLang="en-US" sz="1600" dirty="0">
              <a:solidFill>
                <a:srgbClr val="0000FF"/>
              </a:solidFill>
              <a:latin typeface="Consolas" pitchFamily="49" charset="0"/>
              <a:ea typeface="仿宋" pitchFamily="49" charset="-122"/>
              <a:cs typeface="Consolas" pitchFamily="49" charset="0"/>
            </a:endParaRPr>
          </a:p>
        </p:txBody>
      </p:sp>
      <p:cxnSp>
        <p:nvCxnSpPr>
          <p:cNvPr id="63" name="直接箭头连接符 62"/>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380716" y="4686581"/>
            <a:ext cx="6048672" cy="2115836"/>
          </a:xfrm>
          <a:prstGeom prst="rect">
            <a:avLst/>
          </a:prstGeom>
          <a:noFill/>
        </p:spPr>
        <p:txBody>
          <a:bodyPr wrap="square" rtlCol="0">
            <a:spAutoFit/>
          </a:bodyPr>
          <a:lstStyle/>
          <a:p>
            <a:pPr algn="l">
              <a:lnSpc>
                <a:spcPct val="150000"/>
              </a:lnSpc>
              <a:spcBef>
                <a:spcPts val="600"/>
              </a:spcBef>
            </a:pPr>
            <a:r>
              <a:rPr lang="zh-CN" altLang="zh-CN" sz="2000" dirty="0">
                <a:solidFill>
                  <a:srgbClr val="0000FF"/>
                </a:solidFill>
                <a:latin typeface="Consolas" pitchFamily="49" charset="0"/>
                <a:ea typeface="仿宋" pitchFamily="49" charset="-122"/>
                <a:cs typeface="Consolas" pitchFamily="49" charset="0"/>
              </a:rPr>
              <a:t>查找学号为</a:t>
            </a:r>
            <a:r>
              <a:rPr lang="en-US" altLang="zh-CN" sz="2000" dirty="0">
                <a:solidFill>
                  <a:srgbClr val="0000FF"/>
                </a:solidFill>
                <a:latin typeface="Consolas" pitchFamily="49" charset="0"/>
                <a:ea typeface="仿宋" pitchFamily="49" charset="-122"/>
                <a:cs typeface="Consolas" pitchFamily="49" charset="0"/>
              </a:rPr>
              <a:t>2018010</a:t>
            </a:r>
            <a:r>
              <a:rPr lang="zh-CN" altLang="zh-CN" sz="2000" dirty="0">
                <a:solidFill>
                  <a:srgbClr val="0000FF"/>
                </a:solidFill>
                <a:latin typeface="Consolas" pitchFamily="49" charset="0"/>
                <a:ea typeface="仿宋" pitchFamily="49" charset="-122"/>
                <a:cs typeface="Consolas" pitchFamily="49" charset="0"/>
              </a:rPr>
              <a:t>的学生分数</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先计算</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(2018010)=2018010-2018001=9</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再取</a:t>
            </a:r>
            <a:r>
              <a:rPr lang="en-US" altLang="zh-CN" sz="2000" dirty="0">
                <a:solidFill>
                  <a:srgbClr val="0000FF"/>
                </a:solidFill>
                <a:latin typeface="Consolas" pitchFamily="49" charset="0"/>
                <a:ea typeface="仿宋" pitchFamily="49" charset="-122"/>
                <a:cs typeface="Consolas" pitchFamily="49" charset="0"/>
              </a:rPr>
              <a:t>ha[9]</a:t>
            </a:r>
            <a:r>
              <a:rPr lang="zh-CN" altLang="zh-CN" sz="2000" dirty="0">
                <a:solidFill>
                  <a:srgbClr val="0000FF"/>
                </a:solidFill>
                <a:latin typeface="Consolas" pitchFamily="49" charset="0"/>
                <a:ea typeface="仿宋" pitchFamily="49" charset="-122"/>
                <a:cs typeface="Consolas" pitchFamily="49" charset="0"/>
              </a:rPr>
              <a:t>元素的分数</a:t>
            </a:r>
            <a:r>
              <a:rPr lang="en-US" altLang="zh-CN" sz="2000" dirty="0">
                <a:solidFill>
                  <a:srgbClr val="0000FF"/>
                </a:solidFill>
                <a:latin typeface="Consolas" pitchFamily="49" charset="0"/>
                <a:ea typeface="仿宋" pitchFamily="49" charset="-122"/>
                <a:cs typeface="Consolas" pitchFamily="49" charset="0"/>
              </a:rPr>
              <a:t>62</a:t>
            </a:r>
            <a:r>
              <a:rPr lang="zh-CN" altLang="zh-CN" sz="2000" dirty="0">
                <a:solidFill>
                  <a:srgbClr val="0000FF"/>
                </a:solidFill>
                <a:latin typeface="Consolas" pitchFamily="49" charset="0"/>
                <a:ea typeface="仿宋" pitchFamily="49" charset="-122"/>
                <a:cs typeface="Consolas" pitchFamily="49" charset="0"/>
              </a:rPr>
              <a:t>即可。</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对应的查找时间为</a:t>
            </a:r>
            <a:r>
              <a:rPr lang="en-US" altLang="zh-CN" sz="2000" dirty="0">
                <a:solidFill>
                  <a:srgbClr val="0000FF"/>
                </a:solidFill>
                <a:latin typeface="Consolas" pitchFamily="49" charset="0"/>
                <a:ea typeface="仿宋" pitchFamily="49" charset="-122"/>
                <a:cs typeface="Consolas" pitchFamily="49" charset="0"/>
              </a:rPr>
              <a:t>O(1)</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65" name="TextBox 64"/>
          <p:cNvSpPr txBox="1"/>
          <p:nvPr/>
        </p:nvSpPr>
        <p:spPr>
          <a:xfrm>
            <a:off x="6609180" y="255785"/>
            <a:ext cx="1500198"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Consolas" pitchFamily="49" charset="0"/>
                <a:ea typeface="仿宋" pitchFamily="49" charset="-122"/>
                <a:cs typeface="Consolas" pitchFamily="49" charset="0"/>
              </a:rPr>
              <a:t>哈希表</a:t>
            </a:r>
            <a:r>
              <a:rPr lang="en-US" altLang="zh-CN" sz="1800" dirty="0">
                <a:solidFill>
                  <a:srgbClr val="FF0000"/>
                </a:solidFill>
                <a:latin typeface="Consolas" pitchFamily="49" charset="0"/>
                <a:ea typeface="仿宋" pitchFamily="49" charset="-122"/>
                <a:cs typeface="Consolas" pitchFamily="49" charset="0"/>
              </a:rPr>
              <a:t>ha</a:t>
            </a:r>
            <a:endParaRPr lang="zh-CN" altLang="en-US" sz="1800" dirty="0">
              <a:solidFill>
                <a:srgbClr val="FF0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ppt_x</p:attrName>
                                        </p:attrNameLst>
                                      </p:cBhvr>
                                      <p:tavLst>
                                        <p:tav tm="0">
                                          <p:val>
                                            <p:strVal val="#ppt_x-#ppt_w/2"/>
                                          </p:val>
                                        </p:tav>
                                        <p:tav tm="100000">
                                          <p:val>
                                            <p:strVal val="#ppt_x"/>
                                          </p:val>
                                        </p:tav>
                                      </p:tavLst>
                                    </p:anim>
                                    <p:anim calcmode="lin" valueType="num">
                                      <p:cBhvr>
                                        <p:cTn id="8" dur="500" fill="hold"/>
                                        <p:tgtEl>
                                          <p:spTgt spid="63"/>
                                        </p:tgtEl>
                                        <p:attrNameLst>
                                          <p:attrName>ppt_y</p:attrName>
                                        </p:attrNameLst>
                                      </p:cBhvr>
                                      <p:tavLst>
                                        <p:tav tm="0">
                                          <p:val>
                                            <p:strVal val="#ppt_y"/>
                                          </p:val>
                                        </p:tav>
                                        <p:tav tm="100000">
                                          <p:val>
                                            <p:strVal val="#ppt_y"/>
                                          </p:val>
                                        </p:tav>
                                      </p:tavLst>
                                    </p:anim>
                                    <p:anim calcmode="lin" valueType="num">
                                      <p:cBhvr>
                                        <p:cTn id="9" dur="500" fill="hold"/>
                                        <p:tgtEl>
                                          <p:spTgt spid="63"/>
                                        </p:tgtEl>
                                        <p:attrNameLst>
                                          <p:attrName>ppt_w</p:attrName>
                                        </p:attrNameLst>
                                      </p:cBhvr>
                                      <p:tavLst>
                                        <p:tav tm="0">
                                          <p:val>
                                            <p:fltVal val="0"/>
                                          </p:val>
                                        </p:tav>
                                        <p:tav tm="100000">
                                          <p:val>
                                            <p:strVal val="#ppt_w"/>
                                          </p:val>
                                        </p:tav>
                                      </p:tavLst>
                                    </p:anim>
                                    <p:anim calcmode="lin" valueType="num">
                                      <p:cBhvr>
                                        <p:cTn id="10" dur="500" fill="hold"/>
                                        <p:tgtEl>
                                          <p:spTgt spid="63"/>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ppt_x</p:attrName>
                                        </p:attrNameLst>
                                      </p:cBhvr>
                                      <p:tavLst>
                                        <p:tav tm="0">
                                          <p:val>
                                            <p:strVal val="#ppt_x-#ppt_w/2"/>
                                          </p:val>
                                        </p:tav>
                                        <p:tav tm="100000">
                                          <p:val>
                                            <p:strVal val="#ppt_x"/>
                                          </p:val>
                                        </p:tav>
                                      </p:tavLst>
                                    </p:anim>
                                    <p:anim calcmode="lin" valueType="num">
                                      <p:cBhvr>
                                        <p:cTn id="14" dur="500" fill="hold"/>
                                        <p:tgtEl>
                                          <p:spTgt spid="61"/>
                                        </p:tgtEl>
                                        <p:attrNameLst>
                                          <p:attrName>ppt_y</p:attrName>
                                        </p:attrNameLst>
                                      </p:cBhvr>
                                      <p:tavLst>
                                        <p:tav tm="0">
                                          <p:val>
                                            <p:strVal val="#ppt_y"/>
                                          </p:val>
                                        </p:tav>
                                        <p:tav tm="100000">
                                          <p:val>
                                            <p:strVal val="#ppt_y"/>
                                          </p:val>
                                        </p:tav>
                                      </p:tavLst>
                                    </p:anim>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3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3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3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3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3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2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 grpId="0" animBg="1"/>
      <p:bldP spid="1078" grpId="0" animBg="1"/>
      <p:bldP spid="1077" grpId="0" animBg="1"/>
      <p:bldP spid="1076" grpId="0" animBg="1"/>
      <p:bldP spid="1075" grpId="0" animBg="1"/>
      <p:bldP spid="1074" grpId="0" animBg="1"/>
      <p:bldP spid="1073" grpId="0" animBg="1"/>
      <p:bldP spid="1072" grpId="0" animBg="1"/>
      <p:bldP spid="1071" grpId="0" animBg="1"/>
      <p:bldP spid="1070" grpId="0" animBg="1"/>
      <p:bldP spid="1069" grpId="0" animBg="1"/>
      <p:bldP spid="1068" grpId="0" animBg="1"/>
      <p:bldP spid="1067" grpId="0" animBg="1"/>
      <p:bldP spid="1066" grpId="0" animBg="1"/>
      <p:bldP spid="1065" grpId="0" animBg="1"/>
      <p:bldP spid="1064" grpId="0" animBg="1"/>
      <p:bldP spid="1063" grpId="0" animBg="1"/>
      <p:bldP spid="1062" grpId="0" animBg="1"/>
      <p:bldP spid="1061" grpId="0" animBg="1"/>
      <p:bldP spid="1060" grpId="0" animBg="1"/>
      <p:bldP spid="1059" grpId="0" animBg="1"/>
      <p:bldP spid="1058" grpId="0" animBg="1"/>
      <p:bldP spid="1057" grpId="0" animBg="1"/>
      <p:bldP spid="1056" grpId="0" animBg="1"/>
      <p:bldP spid="1055" grpId="0" animBg="1"/>
      <p:bldP spid="1054" grpId="0" animBg="1"/>
      <p:bldP spid="1053" grpId="0" animBg="1"/>
      <p:bldP spid="1052" grpId="0" animBg="1"/>
      <p:bldP spid="1051" grpId="0" animBg="1"/>
      <p:bldP spid="1050" grpId="0" animBg="1"/>
      <p:bldP spid="1049" grpId="0" animBg="1"/>
      <p:bldP spid="1048" grpId="0" animBg="1"/>
      <p:bldP spid="1047" grpId="0" animBg="1"/>
      <p:bldP spid="1046" grpId="0" animBg="1"/>
      <p:bldP spid="1045" grpId="0" animBg="1"/>
      <p:bldP spid="1044" grpId="0" animBg="1"/>
      <p:bldP spid="1043" grpId="0" animBg="1"/>
      <p:bldP spid="1042" grpId="0" animBg="1"/>
      <p:bldP spid="1041" grpId="0" animBg="1"/>
      <p:bldP spid="1040" grpId="0" animBg="1"/>
      <p:bldP spid="1039" grpId="0" animBg="1"/>
      <p:bldP spid="1038" grpId="0" animBg="1"/>
      <p:bldP spid="1037" grpId="0" animBg="1"/>
      <p:bldP spid="1036" grpId="0" animBg="1"/>
      <p:bldP spid="1035" grpId="0" animBg="1"/>
      <p:bldP spid="1034" grpId="0" animBg="1"/>
      <p:bldP spid="1033" grpId="0" animBg="1"/>
      <p:bldP spid="1032" grpId="0" animBg="1"/>
      <p:bldP spid="1031" grpId="0" animBg="1"/>
      <p:bldP spid="1030" grpId="0" animBg="1"/>
      <p:bldP spid="1029" grpId="0" animBg="1"/>
      <p:bldP spid="1028" grpId="0" animBg="1"/>
      <p:bldP spid="61"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95536" y="53325"/>
            <a:ext cx="8424936" cy="22670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对于两个不同的关键字</a:t>
            </a:r>
            <a:r>
              <a:rPr lang="en-US" altLang="zh-CN" sz="2200" i="1" dirty="0">
                <a:solidFill>
                  <a:srgbClr val="0000FF"/>
                </a:solidFill>
                <a:latin typeface="Consolas" pitchFamily="49" charset="0"/>
                <a:ea typeface="仿宋" pitchFamily="49" charset="-122"/>
                <a:cs typeface="Consolas" pitchFamily="49" charset="0"/>
              </a:rPr>
              <a:t>k</a:t>
            </a:r>
            <a:r>
              <a:rPr lang="en-US" altLang="zh-CN" sz="2200" i="1" baseline="-25000" dirty="0">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Consolas" pitchFamily="49" charset="0"/>
                <a:ea typeface="仿宋" pitchFamily="49" charset="-122"/>
                <a:cs typeface="Consolas" pitchFamily="49" charset="0"/>
              </a:rPr>
              <a:t>和</a:t>
            </a:r>
            <a:r>
              <a:rPr lang="en-US" altLang="zh-CN" sz="2200" i="1" dirty="0" err="1">
                <a:solidFill>
                  <a:srgbClr val="0000FF"/>
                </a:solidFill>
                <a:latin typeface="Consolas" pitchFamily="49" charset="0"/>
                <a:ea typeface="仿宋" pitchFamily="49" charset="-122"/>
                <a:cs typeface="Consolas" pitchFamily="49" charset="0"/>
              </a:rPr>
              <a:t>k</a:t>
            </a:r>
            <a:r>
              <a:rPr lang="en-US" altLang="zh-CN" sz="2200" i="1" baseline="-25000" dirty="0" err="1">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i</a:t>
            </a:r>
            <a:r>
              <a:rPr lang="zh-CN" altLang="zh-CN" sz="2200" dirty="0">
                <a:solidFill>
                  <a:srgbClr val="0000FF"/>
                </a:solidFill>
                <a:latin typeface="+mj-ea"/>
                <a:ea typeface="+mj-ea"/>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j</a:t>
            </a:r>
            <a:r>
              <a:rPr lang="zh-CN" altLang="zh-CN" sz="2200" dirty="0">
                <a:solidFill>
                  <a:srgbClr val="0000FF"/>
                </a:solidFill>
                <a:latin typeface="Consolas" pitchFamily="49" charset="0"/>
                <a:ea typeface="仿宋" pitchFamily="49" charset="-122"/>
                <a:cs typeface="Consolas" pitchFamily="49" charset="0"/>
              </a:rPr>
              <a:t>）出现</a:t>
            </a:r>
            <a:r>
              <a:rPr lang="en-US" altLang="zh-CN" sz="2200" i="1" dirty="0">
                <a:solidFill>
                  <a:srgbClr val="0000FF"/>
                </a:solidFill>
                <a:latin typeface="Consolas" pitchFamily="49" charset="0"/>
                <a:ea typeface="仿宋" pitchFamily="49" charset="-122"/>
                <a:cs typeface="Consolas" pitchFamily="49" charset="0"/>
              </a:rPr>
              <a:t>h</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k</a:t>
            </a:r>
            <a:r>
              <a:rPr lang="en-US" altLang="zh-CN" sz="2200" i="1" baseline="-25000" dirty="0">
                <a:solidFill>
                  <a:srgbClr val="0000FF"/>
                </a:solidFill>
                <a:latin typeface="Consolas" pitchFamily="49" charset="0"/>
                <a:ea typeface="仿宋" pitchFamily="49" charset="-122"/>
                <a:cs typeface="Consolas" pitchFamily="49" charset="0"/>
              </a:rPr>
              <a:t>i</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h</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k</a:t>
            </a:r>
            <a:r>
              <a:rPr lang="en-US" altLang="zh-CN" sz="2200" i="1" baseline="-25000" dirty="0" err="1">
                <a:solidFill>
                  <a:srgbClr val="0000FF"/>
                </a:solidFill>
                <a:latin typeface="Consolas" pitchFamily="49" charset="0"/>
                <a:ea typeface="仿宋" pitchFamily="49" charset="-122"/>
                <a:cs typeface="Consolas" pitchFamily="49" charset="0"/>
              </a:rPr>
              <a:t>j</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，这种现象称为</a:t>
            </a:r>
            <a:r>
              <a:rPr lang="zh-CN" altLang="zh-CN" sz="2200" dirty="0">
                <a:solidFill>
                  <a:srgbClr val="FF0000"/>
                </a:solidFill>
                <a:latin typeface="Consolas" pitchFamily="49" charset="0"/>
                <a:ea typeface="仿宋" pitchFamily="49" charset="-122"/>
                <a:cs typeface="Consolas" pitchFamily="49" charset="0"/>
              </a:rPr>
              <a:t>哈希冲突</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600"/>
              </a:spcBef>
              <a:buBlip>
                <a:blip r:embed="rId2"/>
              </a:buBlip>
            </a:pPr>
            <a:r>
              <a:rPr lang="zh-CN" altLang="zh-CN" sz="2200" dirty="0">
                <a:solidFill>
                  <a:srgbClr val="0000FF"/>
                </a:solidFill>
                <a:latin typeface="Consolas" pitchFamily="49" charset="0"/>
                <a:ea typeface="仿宋" pitchFamily="49" charset="-122"/>
                <a:cs typeface="Consolas" pitchFamily="49" charset="0"/>
              </a:rPr>
              <a:t>将具有不同关键字而具有相同哈希地址的元素称为“同义词</a:t>
            </a:r>
            <a:r>
              <a:rPr lang="en-US" altLang="zh-CN"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，这种冲突也称为</a:t>
            </a:r>
            <a:r>
              <a:rPr lang="zh-CN" altLang="zh-CN" sz="2200" dirty="0">
                <a:solidFill>
                  <a:srgbClr val="FF0000"/>
                </a:solidFill>
                <a:latin typeface="Consolas" pitchFamily="49" charset="0"/>
                <a:ea typeface="仿宋" pitchFamily="49" charset="-122"/>
                <a:cs typeface="Consolas" pitchFamily="49" charset="0"/>
              </a:rPr>
              <a:t>同义词冲突</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332359" y="2564904"/>
            <a:ext cx="2796342" cy="400110"/>
          </a:xfrm>
          <a:prstGeom prst="rect">
            <a:avLst/>
          </a:prstGeom>
          <a:noFill/>
        </p:spPr>
        <p:txBody>
          <a:bodyPr wrap="square" rtlCol="0">
            <a:spAutoFit/>
          </a:bodyPr>
          <a:lstStyle/>
          <a:p>
            <a:pPr algn="l">
              <a:lnSpc>
                <a:spcPct val="100000"/>
              </a:lnSpc>
            </a:pPr>
            <a:r>
              <a:rPr lang="zh-CN" altLang="en-US" sz="2000" spc="300" dirty="0">
                <a:solidFill>
                  <a:srgbClr val="FF00FF"/>
                </a:solidFill>
                <a:latin typeface="华文中宋" pitchFamily="2" charset="-122"/>
                <a:ea typeface="华文中宋" pitchFamily="2" charset="-122"/>
              </a:rPr>
              <a:t>需要解决哈希</a:t>
            </a:r>
            <a:r>
              <a:rPr kumimoji="1" lang="zh-CN" altLang="en-US" sz="2000" spc="300" dirty="0">
                <a:solidFill>
                  <a:srgbClr val="FF00FF"/>
                </a:solidFill>
                <a:latin typeface="华文中宋" pitchFamily="2" charset="-122"/>
                <a:ea typeface="华文中宋" pitchFamily="2" charset="-122"/>
                <a:cs typeface="Consolas" pitchFamily="49" charset="0"/>
              </a:rPr>
              <a:t>冲突</a:t>
            </a:r>
            <a:endParaRPr lang="zh-CN" altLang="en-US" sz="2000" spc="300" dirty="0">
              <a:solidFill>
                <a:srgbClr val="FF00FF"/>
              </a:solidFill>
              <a:latin typeface="华文中宋" pitchFamily="2" charset="-122"/>
              <a:ea typeface="华文中宋" pitchFamily="2" charset="-122"/>
            </a:endParaRPr>
          </a:p>
        </p:txBody>
      </p:sp>
      <p:sp>
        <p:nvSpPr>
          <p:cNvPr id="7" name="上箭头 6"/>
          <p:cNvSpPr/>
          <p:nvPr/>
        </p:nvSpPr>
        <p:spPr>
          <a:xfrm>
            <a:off x="6516216" y="2067136"/>
            <a:ext cx="214314" cy="42862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8" name="Rectangle 55">
            <a:extLst>
              <a:ext uri="{FF2B5EF4-FFF2-40B4-BE49-F238E27FC236}">
                <a16:creationId xmlns:a16="http://schemas.microsoft.com/office/drawing/2014/main" id="{4847DABA-C219-4E92-8A0A-05BA00359B09}"/>
              </a:ext>
            </a:extLst>
          </p:cNvPr>
          <p:cNvSpPr>
            <a:spLocks noChangeArrowheads="1"/>
          </p:cNvSpPr>
          <p:nvPr/>
        </p:nvSpPr>
        <p:spPr bwMode="auto">
          <a:xfrm>
            <a:off x="1567382" y="2598941"/>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9" name="Rectangle 54">
            <a:extLst>
              <a:ext uri="{FF2B5EF4-FFF2-40B4-BE49-F238E27FC236}">
                <a16:creationId xmlns:a16="http://schemas.microsoft.com/office/drawing/2014/main" id="{241287FA-1311-4F5B-9E95-245C5E04B0DF}"/>
              </a:ext>
            </a:extLst>
          </p:cNvPr>
          <p:cNvSpPr>
            <a:spLocks noChangeArrowheads="1"/>
          </p:cNvSpPr>
          <p:nvPr/>
        </p:nvSpPr>
        <p:spPr bwMode="auto">
          <a:xfrm>
            <a:off x="2351918" y="2598941"/>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0" name="Rectangle 53">
            <a:extLst>
              <a:ext uri="{FF2B5EF4-FFF2-40B4-BE49-F238E27FC236}">
                <a16:creationId xmlns:a16="http://schemas.microsoft.com/office/drawing/2014/main" id="{61CBE659-4FED-49FC-A1DC-A8325D6AAD13}"/>
              </a:ext>
            </a:extLst>
          </p:cNvPr>
          <p:cNvSpPr>
            <a:spLocks noChangeArrowheads="1"/>
          </p:cNvSpPr>
          <p:nvPr/>
        </p:nvSpPr>
        <p:spPr bwMode="auto">
          <a:xfrm>
            <a:off x="3136454" y="2598941"/>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1" name="Rectangle 52">
            <a:extLst>
              <a:ext uri="{FF2B5EF4-FFF2-40B4-BE49-F238E27FC236}">
                <a16:creationId xmlns:a16="http://schemas.microsoft.com/office/drawing/2014/main" id="{FB38AD09-7CC0-4299-A47C-8879502B29CC}"/>
              </a:ext>
            </a:extLst>
          </p:cNvPr>
          <p:cNvSpPr>
            <a:spLocks noChangeArrowheads="1"/>
          </p:cNvSpPr>
          <p:nvPr/>
        </p:nvSpPr>
        <p:spPr bwMode="auto">
          <a:xfrm>
            <a:off x="425656" y="2598941"/>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哈希地址</a:t>
            </a:r>
          </a:p>
        </p:txBody>
      </p:sp>
      <p:sp>
        <p:nvSpPr>
          <p:cNvPr id="12" name="Rectangle 51">
            <a:extLst>
              <a:ext uri="{FF2B5EF4-FFF2-40B4-BE49-F238E27FC236}">
                <a16:creationId xmlns:a16="http://schemas.microsoft.com/office/drawing/2014/main" id="{DD0D13A6-411E-46DC-9177-E22AE5725AF8}"/>
              </a:ext>
            </a:extLst>
          </p:cNvPr>
          <p:cNvSpPr>
            <a:spLocks noChangeArrowheads="1"/>
          </p:cNvSpPr>
          <p:nvPr/>
        </p:nvSpPr>
        <p:spPr bwMode="auto">
          <a:xfrm>
            <a:off x="1425788" y="293114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3" name="Rectangle 50">
            <a:extLst>
              <a:ext uri="{FF2B5EF4-FFF2-40B4-BE49-F238E27FC236}">
                <a16:creationId xmlns:a16="http://schemas.microsoft.com/office/drawing/2014/main" id="{1D266A71-77A6-4561-BA61-B0B7AF77605A}"/>
              </a:ext>
            </a:extLst>
          </p:cNvPr>
          <p:cNvSpPr>
            <a:spLocks noChangeArrowheads="1"/>
          </p:cNvSpPr>
          <p:nvPr/>
        </p:nvSpPr>
        <p:spPr bwMode="auto">
          <a:xfrm>
            <a:off x="2348842" y="293114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4" name="Rectangle 49">
            <a:extLst>
              <a:ext uri="{FF2B5EF4-FFF2-40B4-BE49-F238E27FC236}">
                <a16:creationId xmlns:a16="http://schemas.microsoft.com/office/drawing/2014/main" id="{73BA66D3-8775-47C9-AEE8-06384F585CDB}"/>
              </a:ext>
            </a:extLst>
          </p:cNvPr>
          <p:cNvSpPr>
            <a:spLocks noChangeArrowheads="1"/>
          </p:cNvSpPr>
          <p:nvPr/>
        </p:nvSpPr>
        <p:spPr bwMode="auto">
          <a:xfrm>
            <a:off x="3133378" y="293114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5" name="Rectangle 48">
            <a:extLst>
              <a:ext uri="{FF2B5EF4-FFF2-40B4-BE49-F238E27FC236}">
                <a16:creationId xmlns:a16="http://schemas.microsoft.com/office/drawing/2014/main" id="{E655F4F4-E15B-4F61-9E28-76E71BB18884}"/>
              </a:ext>
            </a:extLst>
          </p:cNvPr>
          <p:cNvSpPr>
            <a:spLocks noChangeArrowheads="1"/>
          </p:cNvSpPr>
          <p:nvPr/>
        </p:nvSpPr>
        <p:spPr bwMode="auto">
          <a:xfrm>
            <a:off x="796877" y="293114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6" name="Rectangle 47">
            <a:extLst>
              <a:ext uri="{FF2B5EF4-FFF2-40B4-BE49-F238E27FC236}">
                <a16:creationId xmlns:a16="http://schemas.microsoft.com/office/drawing/2014/main" id="{4AB65B19-1E6F-49DF-8884-BBEC50C9D26A}"/>
              </a:ext>
            </a:extLst>
          </p:cNvPr>
          <p:cNvSpPr>
            <a:spLocks noChangeArrowheads="1"/>
          </p:cNvSpPr>
          <p:nvPr/>
        </p:nvSpPr>
        <p:spPr bwMode="auto">
          <a:xfrm>
            <a:off x="1425788" y="5832394"/>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7" name="Rectangle 46">
            <a:extLst>
              <a:ext uri="{FF2B5EF4-FFF2-40B4-BE49-F238E27FC236}">
                <a16:creationId xmlns:a16="http://schemas.microsoft.com/office/drawing/2014/main" id="{C52103CA-6E42-4205-8D7B-F7942EBED5A0}"/>
              </a:ext>
            </a:extLst>
          </p:cNvPr>
          <p:cNvSpPr>
            <a:spLocks noChangeArrowheads="1"/>
          </p:cNvSpPr>
          <p:nvPr/>
        </p:nvSpPr>
        <p:spPr bwMode="auto">
          <a:xfrm>
            <a:off x="2348842" y="583239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18" name="Rectangle 45">
            <a:extLst>
              <a:ext uri="{FF2B5EF4-FFF2-40B4-BE49-F238E27FC236}">
                <a16:creationId xmlns:a16="http://schemas.microsoft.com/office/drawing/2014/main" id="{88B9EC8C-8E42-4DFB-B8CB-733F8CF2C194}"/>
              </a:ext>
            </a:extLst>
          </p:cNvPr>
          <p:cNvSpPr>
            <a:spLocks noChangeArrowheads="1"/>
          </p:cNvSpPr>
          <p:nvPr/>
        </p:nvSpPr>
        <p:spPr bwMode="auto">
          <a:xfrm>
            <a:off x="3133378" y="583239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19" name="Rectangle 44">
            <a:extLst>
              <a:ext uri="{FF2B5EF4-FFF2-40B4-BE49-F238E27FC236}">
                <a16:creationId xmlns:a16="http://schemas.microsoft.com/office/drawing/2014/main" id="{C8350E98-DDC7-46FD-94A9-AC6C7F1E3F9A}"/>
              </a:ext>
            </a:extLst>
          </p:cNvPr>
          <p:cNvSpPr>
            <a:spLocks noChangeArrowheads="1"/>
          </p:cNvSpPr>
          <p:nvPr/>
        </p:nvSpPr>
        <p:spPr bwMode="auto">
          <a:xfrm>
            <a:off x="794826" y="5832394"/>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9</a:t>
            </a:r>
          </a:p>
        </p:txBody>
      </p:sp>
      <p:sp>
        <p:nvSpPr>
          <p:cNvPr id="20" name="Rectangle 43">
            <a:extLst>
              <a:ext uri="{FF2B5EF4-FFF2-40B4-BE49-F238E27FC236}">
                <a16:creationId xmlns:a16="http://schemas.microsoft.com/office/drawing/2014/main" id="{73D60F6D-D6AD-4F4B-A208-FAE89F67549E}"/>
              </a:ext>
            </a:extLst>
          </p:cNvPr>
          <p:cNvSpPr>
            <a:spLocks noChangeArrowheads="1"/>
          </p:cNvSpPr>
          <p:nvPr/>
        </p:nvSpPr>
        <p:spPr bwMode="auto">
          <a:xfrm>
            <a:off x="1425788" y="4546986"/>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21" name="Rectangle 42">
            <a:extLst>
              <a:ext uri="{FF2B5EF4-FFF2-40B4-BE49-F238E27FC236}">
                <a16:creationId xmlns:a16="http://schemas.microsoft.com/office/drawing/2014/main" id="{F9534B16-B5EB-4959-986B-6FFBF64CF446}"/>
              </a:ext>
            </a:extLst>
          </p:cNvPr>
          <p:cNvSpPr>
            <a:spLocks noChangeArrowheads="1"/>
          </p:cNvSpPr>
          <p:nvPr/>
        </p:nvSpPr>
        <p:spPr bwMode="auto">
          <a:xfrm>
            <a:off x="2348842" y="454698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22" name="Rectangle 41">
            <a:extLst>
              <a:ext uri="{FF2B5EF4-FFF2-40B4-BE49-F238E27FC236}">
                <a16:creationId xmlns:a16="http://schemas.microsoft.com/office/drawing/2014/main" id="{E59D8E85-CA47-4E04-B593-FC6486AF19E1}"/>
              </a:ext>
            </a:extLst>
          </p:cNvPr>
          <p:cNvSpPr>
            <a:spLocks noChangeArrowheads="1"/>
          </p:cNvSpPr>
          <p:nvPr/>
        </p:nvSpPr>
        <p:spPr bwMode="auto">
          <a:xfrm>
            <a:off x="3133378" y="454698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23" name="Rectangle 40">
            <a:extLst>
              <a:ext uri="{FF2B5EF4-FFF2-40B4-BE49-F238E27FC236}">
                <a16:creationId xmlns:a16="http://schemas.microsoft.com/office/drawing/2014/main" id="{ADB6AC93-81EF-4B20-A1A1-2D3DBC5A2D1F}"/>
              </a:ext>
            </a:extLst>
          </p:cNvPr>
          <p:cNvSpPr>
            <a:spLocks noChangeArrowheads="1"/>
          </p:cNvSpPr>
          <p:nvPr/>
        </p:nvSpPr>
        <p:spPr bwMode="auto">
          <a:xfrm>
            <a:off x="796877" y="4546986"/>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24" name="Rectangle 39">
            <a:extLst>
              <a:ext uri="{FF2B5EF4-FFF2-40B4-BE49-F238E27FC236}">
                <a16:creationId xmlns:a16="http://schemas.microsoft.com/office/drawing/2014/main" id="{EE1B9DEF-B693-4720-962D-5B97931F4885}"/>
              </a:ext>
            </a:extLst>
          </p:cNvPr>
          <p:cNvSpPr>
            <a:spLocks noChangeArrowheads="1"/>
          </p:cNvSpPr>
          <p:nvPr/>
        </p:nvSpPr>
        <p:spPr bwMode="auto">
          <a:xfrm>
            <a:off x="1425788" y="5513478"/>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25" name="Rectangle 38">
            <a:extLst>
              <a:ext uri="{FF2B5EF4-FFF2-40B4-BE49-F238E27FC236}">
                <a16:creationId xmlns:a16="http://schemas.microsoft.com/office/drawing/2014/main" id="{14B7D59A-18A9-4CEE-9611-F1F813969171}"/>
              </a:ext>
            </a:extLst>
          </p:cNvPr>
          <p:cNvSpPr>
            <a:spLocks noChangeArrowheads="1"/>
          </p:cNvSpPr>
          <p:nvPr/>
        </p:nvSpPr>
        <p:spPr bwMode="auto">
          <a:xfrm>
            <a:off x="2348842" y="551347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26" name="Rectangle 37">
            <a:extLst>
              <a:ext uri="{FF2B5EF4-FFF2-40B4-BE49-F238E27FC236}">
                <a16:creationId xmlns:a16="http://schemas.microsoft.com/office/drawing/2014/main" id="{D76E10B4-6A2F-4680-84CA-B01D3E08AB02}"/>
              </a:ext>
            </a:extLst>
          </p:cNvPr>
          <p:cNvSpPr>
            <a:spLocks noChangeArrowheads="1"/>
          </p:cNvSpPr>
          <p:nvPr/>
        </p:nvSpPr>
        <p:spPr bwMode="auto">
          <a:xfrm>
            <a:off x="3133378" y="551347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27" name="Rectangle 36">
            <a:extLst>
              <a:ext uri="{FF2B5EF4-FFF2-40B4-BE49-F238E27FC236}">
                <a16:creationId xmlns:a16="http://schemas.microsoft.com/office/drawing/2014/main" id="{04D3E4A9-5D94-4859-8DA2-7A7C54FC6E95}"/>
              </a:ext>
            </a:extLst>
          </p:cNvPr>
          <p:cNvSpPr>
            <a:spLocks noChangeArrowheads="1"/>
          </p:cNvSpPr>
          <p:nvPr/>
        </p:nvSpPr>
        <p:spPr bwMode="auto">
          <a:xfrm>
            <a:off x="794826" y="5513478"/>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8</a:t>
            </a:r>
          </a:p>
        </p:txBody>
      </p:sp>
      <p:sp>
        <p:nvSpPr>
          <p:cNvPr id="28" name="Rectangle 35">
            <a:extLst>
              <a:ext uri="{FF2B5EF4-FFF2-40B4-BE49-F238E27FC236}">
                <a16:creationId xmlns:a16="http://schemas.microsoft.com/office/drawing/2014/main" id="{780C353D-7D3A-4E30-9F0A-ADC7FBFB2CCC}"/>
              </a:ext>
            </a:extLst>
          </p:cNvPr>
          <p:cNvSpPr>
            <a:spLocks noChangeArrowheads="1"/>
          </p:cNvSpPr>
          <p:nvPr/>
        </p:nvSpPr>
        <p:spPr bwMode="auto">
          <a:xfrm>
            <a:off x="1425788" y="4873874"/>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29" name="Rectangle 34">
            <a:extLst>
              <a:ext uri="{FF2B5EF4-FFF2-40B4-BE49-F238E27FC236}">
                <a16:creationId xmlns:a16="http://schemas.microsoft.com/office/drawing/2014/main" id="{516DA4F9-5AF6-499A-A35C-A184734E6CD7}"/>
              </a:ext>
            </a:extLst>
          </p:cNvPr>
          <p:cNvSpPr>
            <a:spLocks noChangeArrowheads="1"/>
          </p:cNvSpPr>
          <p:nvPr/>
        </p:nvSpPr>
        <p:spPr bwMode="auto">
          <a:xfrm>
            <a:off x="2348842" y="487387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30" name="Rectangle 33">
            <a:extLst>
              <a:ext uri="{FF2B5EF4-FFF2-40B4-BE49-F238E27FC236}">
                <a16:creationId xmlns:a16="http://schemas.microsoft.com/office/drawing/2014/main" id="{18EE40B4-5454-442D-8733-DBF433820B64}"/>
              </a:ext>
            </a:extLst>
          </p:cNvPr>
          <p:cNvSpPr>
            <a:spLocks noChangeArrowheads="1"/>
          </p:cNvSpPr>
          <p:nvPr/>
        </p:nvSpPr>
        <p:spPr bwMode="auto">
          <a:xfrm>
            <a:off x="3133378" y="487387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31" name="Rectangle 32">
            <a:extLst>
              <a:ext uri="{FF2B5EF4-FFF2-40B4-BE49-F238E27FC236}">
                <a16:creationId xmlns:a16="http://schemas.microsoft.com/office/drawing/2014/main" id="{D2FA6ADE-DFAD-4098-B349-97E44422F7D3}"/>
              </a:ext>
            </a:extLst>
          </p:cNvPr>
          <p:cNvSpPr>
            <a:spLocks noChangeArrowheads="1"/>
          </p:cNvSpPr>
          <p:nvPr/>
        </p:nvSpPr>
        <p:spPr bwMode="auto">
          <a:xfrm>
            <a:off x="796877" y="4873874"/>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6</a:t>
            </a:r>
          </a:p>
        </p:txBody>
      </p:sp>
      <p:sp>
        <p:nvSpPr>
          <p:cNvPr id="32" name="Rectangle 31">
            <a:extLst>
              <a:ext uri="{FF2B5EF4-FFF2-40B4-BE49-F238E27FC236}">
                <a16:creationId xmlns:a16="http://schemas.microsoft.com/office/drawing/2014/main" id="{8B99FF5D-7B0B-4AA0-BA0B-D8A3EE575AEC}"/>
              </a:ext>
            </a:extLst>
          </p:cNvPr>
          <p:cNvSpPr>
            <a:spLocks noChangeArrowheads="1"/>
          </p:cNvSpPr>
          <p:nvPr/>
        </p:nvSpPr>
        <p:spPr bwMode="auto">
          <a:xfrm>
            <a:off x="1425788" y="6483514"/>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33" name="Rectangle 30">
            <a:extLst>
              <a:ext uri="{FF2B5EF4-FFF2-40B4-BE49-F238E27FC236}">
                <a16:creationId xmlns:a16="http://schemas.microsoft.com/office/drawing/2014/main" id="{E5D1BA29-45D0-47DA-B8EC-5A7ACB6E8692}"/>
              </a:ext>
            </a:extLst>
          </p:cNvPr>
          <p:cNvSpPr>
            <a:spLocks noChangeArrowheads="1"/>
          </p:cNvSpPr>
          <p:nvPr/>
        </p:nvSpPr>
        <p:spPr bwMode="auto">
          <a:xfrm>
            <a:off x="2348842" y="648351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34" name="Rectangle 29">
            <a:extLst>
              <a:ext uri="{FF2B5EF4-FFF2-40B4-BE49-F238E27FC236}">
                <a16:creationId xmlns:a16="http://schemas.microsoft.com/office/drawing/2014/main" id="{69BC9655-1C29-48E2-BEF9-315FA264E649}"/>
              </a:ext>
            </a:extLst>
          </p:cNvPr>
          <p:cNvSpPr>
            <a:spLocks noChangeArrowheads="1"/>
          </p:cNvSpPr>
          <p:nvPr/>
        </p:nvSpPr>
        <p:spPr bwMode="auto">
          <a:xfrm>
            <a:off x="3133378" y="6483514"/>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35" name="Rectangle 28">
            <a:extLst>
              <a:ext uri="{FF2B5EF4-FFF2-40B4-BE49-F238E27FC236}">
                <a16:creationId xmlns:a16="http://schemas.microsoft.com/office/drawing/2014/main" id="{8262B23A-5DC1-4E08-9709-540DDDA49DD8}"/>
              </a:ext>
            </a:extLst>
          </p:cNvPr>
          <p:cNvSpPr>
            <a:spLocks noChangeArrowheads="1"/>
          </p:cNvSpPr>
          <p:nvPr/>
        </p:nvSpPr>
        <p:spPr bwMode="auto">
          <a:xfrm>
            <a:off x="794826" y="6483514"/>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11</a:t>
            </a:r>
          </a:p>
        </p:txBody>
      </p:sp>
      <p:sp>
        <p:nvSpPr>
          <p:cNvPr id="36" name="Rectangle 27">
            <a:extLst>
              <a:ext uri="{FF2B5EF4-FFF2-40B4-BE49-F238E27FC236}">
                <a16:creationId xmlns:a16="http://schemas.microsoft.com/office/drawing/2014/main" id="{4BEB9A29-ABF3-450B-9213-71C02CC75BAB}"/>
              </a:ext>
            </a:extLst>
          </p:cNvPr>
          <p:cNvSpPr>
            <a:spLocks noChangeArrowheads="1"/>
          </p:cNvSpPr>
          <p:nvPr/>
        </p:nvSpPr>
        <p:spPr bwMode="auto">
          <a:xfrm>
            <a:off x="1425788" y="422541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37" name="Rectangle 26">
            <a:extLst>
              <a:ext uri="{FF2B5EF4-FFF2-40B4-BE49-F238E27FC236}">
                <a16:creationId xmlns:a16="http://schemas.microsoft.com/office/drawing/2014/main" id="{E2D2F8EB-F35D-49BD-AD60-45164C1BDE3D}"/>
              </a:ext>
            </a:extLst>
          </p:cNvPr>
          <p:cNvSpPr>
            <a:spLocks noChangeArrowheads="1"/>
          </p:cNvSpPr>
          <p:nvPr/>
        </p:nvSpPr>
        <p:spPr bwMode="auto">
          <a:xfrm>
            <a:off x="2348842" y="422541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38" name="Rectangle 25">
            <a:extLst>
              <a:ext uri="{FF2B5EF4-FFF2-40B4-BE49-F238E27FC236}">
                <a16:creationId xmlns:a16="http://schemas.microsoft.com/office/drawing/2014/main" id="{AE69B03D-EFAC-4BA2-9948-839E7299EE47}"/>
              </a:ext>
            </a:extLst>
          </p:cNvPr>
          <p:cNvSpPr>
            <a:spLocks noChangeArrowheads="1"/>
          </p:cNvSpPr>
          <p:nvPr/>
        </p:nvSpPr>
        <p:spPr bwMode="auto">
          <a:xfrm>
            <a:off x="3133378" y="422541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39" name="Rectangle 24">
            <a:extLst>
              <a:ext uri="{FF2B5EF4-FFF2-40B4-BE49-F238E27FC236}">
                <a16:creationId xmlns:a16="http://schemas.microsoft.com/office/drawing/2014/main" id="{17C55037-8CCC-4A72-95FE-011DCB74DA28}"/>
              </a:ext>
            </a:extLst>
          </p:cNvPr>
          <p:cNvSpPr>
            <a:spLocks noChangeArrowheads="1"/>
          </p:cNvSpPr>
          <p:nvPr/>
        </p:nvSpPr>
        <p:spPr bwMode="auto">
          <a:xfrm>
            <a:off x="796877" y="422541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40" name="Rectangle 23">
            <a:extLst>
              <a:ext uri="{FF2B5EF4-FFF2-40B4-BE49-F238E27FC236}">
                <a16:creationId xmlns:a16="http://schemas.microsoft.com/office/drawing/2014/main" id="{3B0FB504-A680-49B4-BA53-C2C73A2D7903}"/>
              </a:ext>
            </a:extLst>
          </p:cNvPr>
          <p:cNvSpPr>
            <a:spLocks noChangeArrowheads="1"/>
          </p:cNvSpPr>
          <p:nvPr/>
        </p:nvSpPr>
        <p:spPr bwMode="auto">
          <a:xfrm>
            <a:off x="1425788" y="3255376"/>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Rectangle 22">
            <a:extLst>
              <a:ext uri="{FF2B5EF4-FFF2-40B4-BE49-F238E27FC236}">
                <a16:creationId xmlns:a16="http://schemas.microsoft.com/office/drawing/2014/main" id="{2CAA9EE3-FFB7-4AEE-AEBD-2BF9B171BB58}"/>
              </a:ext>
            </a:extLst>
          </p:cNvPr>
          <p:cNvSpPr>
            <a:spLocks noChangeArrowheads="1"/>
          </p:cNvSpPr>
          <p:nvPr/>
        </p:nvSpPr>
        <p:spPr bwMode="auto">
          <a:xfrm>
            <a:off x="2348842" y="325537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Rectangle 21">
            <a:extLst>
              <a:ext uri="{FF2B5EF4-FFF2-40B4-BE49-F238E27FC236}">
                <a16:creationId xmlns:a16="http://schemas.microsoft.com/office/drawing/2014/main" id="{D0777134-5013-4F69-A500-CE4C4EC07F66}"/>
              </a:ext>
            </a:extLst>
          </p:cNvPr>
          <p:cNvSpPr>
            <a:spLocks noChangeArrowheads="1"/>
          </p:cNvSpPr>
          <p:nvPr/>
        </p:nvSpPr>
        <p:spPr bwMode="auto">
          <a:xfrm>
            <a:off x="3133378" y="325537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Rectangle 20">
            <a:extLst>
              <a:ext uri="{FF2B5EF4-FFF2-40B4-BE49-F238E27FC236}">
                <a16:creationId xmlns:a16="http://schemas.microsoft.com/office/drawing/2014/main" id="{BB753AEE-5B2D-4EFF-9129-9E9BCBBCA1EB}"/>
              </a:ext>
            </a:extLst>
          </p:cNvPr>
          <p:cNvSpPr>
            <a:spLocks noChangeArrowheads="1"/>
          </p:cNvSpPr>
          <p:nvPr/>
        </p:nvSpPr>
        <p:spPr bwMode="auto">
          <a:xfrm>
            <a:off x="793801" y="3255376"/>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44" name="Rectangle 19">
            <a:extLst>
              <a:ext uri="{FF2B5EF4-FFF2-40B4-BE49-F238E27FC236}">
                <a16:creationId xmlns:a16="http://schemas.microsoft.com/office/drawing/2014/main" id="{21214E27-E81B-4314-948F-B05D54FDEF01}"/>
              </a:ext>
            </a:extLst>
          </p:cNvPr>
          <p:cNvSpPr>
            <a:spLocks noChangeArrowheads="1"/>
          </p:cNvSpPr>
          <p:nvPr/>
        </p:nvSpPr>
        <p:spPr bwMode="auto">
          <a:xfrm>
            <a:off x="1425788" y="357960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Rectangle 18">
            <a:extLst>
              <a:ext uri="{FF2B5EF4-FFF2-40B4-BE49-F238E27FC236}">
                <a16:creationId xmlns:a16="http://schemas.microsoft.com/office/drawing/2014/main" id="{94EB28F5-F298-4F29-9AC8-14D555E68B7A}"/>
              </a:ext>
            </a:extLst>
          </p:cNvPr>
          <p:cNvSpPr>
            <a:spLocks noChangeArrowheads="1"/>
          </p:cNvSpPr>
          <p:nvPr/>
        </p:nvSpPr>
        <p:spPr bwMode="auto">
          <a:xfrm>
            <a:off x="2348842" y="357960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Rectangle 17">
            <a:extLst>
              <a:ext uri="{FF2B5EF4-FFF2-40B4-BE49-F238E27FC236}">
                <a16:creationId xmlns:a16="http://schemas.microsoft.com/office/drawing/2014/main" id="{3FBF62E0-AAD1-429F-8885-215C3680BB3F}"/>
              </a:ext>
            </a:extLst>
          </p:cNvPr>
          <p:cNvSpPr>
            <a:spLocks noChangeArrowheads="1"/>
          </p:cNvSpPr>
          <p:nvPr/>
        </p:nvSpPr>
        <p:spPr bwMode="auto">
          <a:xfrm>
            <a:off x="3133378" y="357960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Rectangle 16">
            <a:extLst>
              <a:ext uri="{FF2B5EF4-FFF2-40B4-BE49-F238E27FC236}">
                <a16:creationId xmlns:a16="http://schemas.microsoft.com/office/drawing/2014/main" id="{02D3A79F-E6FD-4F19-99A0-08D79102820C}"/>
              </a:ext>
            </a:extLst>
          </p:cNvPr>
          <p:cNvSpPr>
            <a:spLocks noChangeArrowheads="1"/>
          </p:cNvSpPr>
          <p:nvPr/>
        </p:nvSpPr>
        <p:spPr bwMode="auto">
          <a:xfrm>
            <a:off x="799954" y="357960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48" name="Rectangle 15">
            <a:extLst>
              <a:ext uri="{FF2B5EF4-FFF2-40B4-BE49-F238E27FC236}">
                <a16:creationId xmlns:a16="http://schemas.microsoft.com/office/drawing/2014/main" id="{65DFBBDD-A269-4E7A-91CC-DF8DA0CF30D3}"/>
              </a:ext>
            </a:extLst>
          </p:cNvPr>
          <p:cNvSpPr>
            <a:spLocks noChangeArrowheads="1"/>
          </p:cNvSpPr>
          <p:nvPr/>
        </p:nvSpPr>
        <p:spPr bwMode="auto">
          <a:xfrm>
            <a:off x="1425788" y="3906496"/>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Rectangle 14">
            <a:extLst>
              <a:ext uri="{FF2B5EF4-FFF2-40B4-BE49-F238E27FC236}">
                <a16:creationId xmlns:a16="http://schemas.microsoft.com/office/drawing/2014/main" id="{ADB70432-02CF-4FD9-80D7-DFCDA509BBD5}"/>
              </a:ext>
            </a:extLst>
          </p:cNvPr>
          <p:cNvSpPr>
            <a:spLocks noChangeArrowheads="1"/>
          </p:cNvSpPr>
          <p:nvPr/>
        </p:nvSpPr>
        <p:spPr bwMode="auto">
          <a:xfrm>
            <a:off x="2348842" y="390649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Rectangle 13">
            <a:extLst>
              <a:ext uri="{FF2B5EF4-FFF2-40B4-BE49-F238E27FC236}">
                <a16:creationId xmlns:a16="http://schemas.microsoft.com/office/drawing/2014/main" id="{2696202D-03CF-45BB-9486-50CB1816054B}"/>
              </a:ext>
            </a:extLst>
          </p:cNvPr>
          <p:cNvSpPr>
            <a:spLocks noChangeArrowheads="1"/>
          </p:cNvSpPr>
          <p:nvPr/>
        </p:nvSpPr>
        <p:spPr bwMode="auto">
          <a:xfrm>
            <a:off x="3133378" y="390649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Rectangle 12">
            <a:extLst>
              <a:ext uri="{FF2B5EF4-FFF2-40B4-BE49-F238E27FC236}">
                <a16:creationId xmlns:a16="http://schemas.microsoft.com/office/drawing/2014/main" id="{CB2D0ECD-779F-462A-949B-45CF901BF485}"/>
              </a:ext>
            </a:extLst>
          </p:cNvPr>
          <p:cNvSpPr>
            <a:spLocks noChangeArrowheads="1"/>
          </p:cNvSpPr>
          <p:nvPr/>
        </p:nvSpPr>
        <p:spPr bwMode="auto">
          <a:xfrm>
            <a:off x="799954" y="3906496"/>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52" name="Rectangle 11">
            <a:extLst>
              <a:ext uri="{FF2B5EF4-FFF2-40B4-BE49-F238E27FC236}">
                <a16:creationId xmlns:a16="http://schemas.microsoft.com/office/drawing/2014/main" id="{B5CF8B69-C333-4CA4-BBFD-6AC5AA32C79F}"/>
              </a:ext>
            </a:extLst>
          </p:cNvPr>
          <p:cNvSpPr>
            <a:spLocks noChangeArrowheads="1"/>
          </p:cNvSpPr>
          <p:nvPr/>
        </p:nvSpPr>
        <p:spPr bwMode="auto">
          <a:xfrm>
            <a:off x="1425788" y="519279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Rectangle 10">
            <a:extLst>
              <a:ext uri="{FF2B5EF4-FFF2-40B4-BE49-F238E27FC236}">
                <a16:creationId xmlns:a16="http://schemas.microsoft.com/office/drawing/2014/main" id="{911276A8-FE17-4B9B-9712-2CE4F80CAA9F}"/>
              </a:ext>
            </a:extLst>
          </p:cNvPr>
          <p:cNvSpPr>
            <a:spLocks noChangeArrowheads="1"/>
          </p:cNvSpPr>
          <p:nvPr/>
        </p:nvSpPr>
        <p:spPr bwMode="auto">
          <a:xfrm>
            <a:off x="2348842" y="519279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Rectangle 9">
            <a:extLst>
              <a:ext uri="{FF2B5EF4-FFF2-40B4-BE49-F238E27FC236}">
                <a16:creationId xmlns:a16="http://schemas.microsoft.com/office/drawing/2014/main" id="{0D869A85-5F25-424F-8CA1-2F9AF8C298D7}"/>
              </a:ext>
            </a:extLst>
          </p:cNvPr>
          <p:cNvSpPr>
            <a:spLocks noChangeArrowheads="1"/>
          </p:cNvSpPr>
          <p:nvPr/>
        </p:nvSpPr>
        <p:spPr bwMode="auto">
          <a:xfrm>
            <a:off x="3133378" y="5217298"/>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 name="Rectangle 8">
            <a:extLst>
              <a:ext uri="{FF2B5EF4-FFF2-40B4-BE49-F238E27FC236}">
                <a16:creationId xmlns:a16="http://schemas.microsoft.com/office/drawing/2014/main" id="{EA0FBF0E-70E1-449E-8EDB-7D4D74582944}"/>
              </a:ext>
            </a:extLst>
          </p:cNvPr>
          <p:cNvSpPr>
            <a:spLocks noChangeArrowheads="1"/>
          </p:cNvSpPr>
          <p:nvPr/>
        </p:nvSpPr>
        <p:spPr bwMode="auto">
          <a:xfrm>
            <a:off x="812260" y="519279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7</a:t>
            </a:r>
          </a:p>
        </p:txBody>
      </p:sp>
      <p:sp>
        <p:nvSpPr>
          <p:cNvPr id="56" name="Rectangle 7">
            <a:extLst>
              <a:ext uri="{FF2B5EF4-FFF2-40B4-BE49-F238E27FC236}">
                <a16:creationId xmlns:a16="http://schemas.microsoft.com/office/drawing/2014/main" id="{56DA7972-AD68-416B-AF9E-40CEDFCE7CD9}"/>
              </a:ext>
            </a:extLst>
          </p:cNvPr>
          <p:cNvSpPr>
            <a:spLocks noChangeArrowheads="1"/>
          </p:cNvSpPr>
          <p:nvPr/>
        </p:nvSpPr>
        <p:spPr bwMode="auto">
          <a:xfrm>
            <a:off x="1425788" y="6162826"/>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Rectangle 6">
            <a:extLst>
              <a:ext uri="{FF2B5EF4-FFF2-40B4-BE49-F238E27FC236}">
                <a16:creationId xmlns:a16="http://schemas.microsoft.com/office/drawing/2014/main" id="{F96EE18C-0643-4EDA-93A4-130960037DD4}"/>
              </a:ext>
            </a:extLst>
          </p:cNvPr>
          <p:cNvSpPr>
            <a:spLocks noChangeArrowheads="1"/>
          </p:cNvSpPr>
          <p:nvPr/>
        </p:nvSpPr>
        <p:spPr bwMode="auto">
          <a:xfrm>
            <a:off x="2348842" y="616282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Rectangle 5">
            <a:extLst>
              <a:ext uri="{FF2B5EF4-FFF2-40B4-BE49-F238E27FC236}">
                <a16:creationId xmlns:a16="http://schemas.microsoft.com/office/drawing/2014/main" id="{6D51410F-CA0F-430C-BB50-F23DEECE9B76}"/>
              </a:ext>
            </a:extLst>
          </p:cNvPr>
          <p:cNvSpPr>
            <a:spLocks noChangeArrowheads="1"/>
          </p:cNvSpPr>
          <p:nvPr/>
        </p:nvSpPr>
        <p:spPr bwMode="auto">
          <a:xfrm>
            <a:off x="3133378" y="6162826"/>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Rectangle 4">
            <a:extLst>
              <a:ext uri="{FF2B5EF4-FFF2-40B4-BE49-F238E27FC236}">
                <a16:creationId xmlns:a16="http://schemas.microsoft.com/office/drawing/2014/main" id="{D576FBBF-8575-412F-A91B-25C7D5EA4A77}"/>
              </a:ext>
            </a:extLst>
          </p:cNvPr>
          <p:cNvSpPr>
            <a:spLocks noChangeArrowheads="1"/>
          </p:cNvSpPr>
          <p:nvPr/>
        </p:nvSpPr>
        <p:spPr bwMode="auto">
          <a:xfrm>
            <a:off x="809184" y="6162826"/>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10</a:t>
            </a:r>
          </a:p>
        </p:txBody>
      </p:sp>
      <p:sp>
        <p:nvSpPr>
          <p:cNvPr id="60" name="TextBox 64">
            <a:extLst>
              <a:ext uri="{FF2B5EF4-FFF2-40B4-BE49-F238E27FC236}">
                <a16:creationId xmlns:a16="http://schemas.microsoft.com/office/drawing/2014/main" id="{E64367C8-6186-4818-9963-CF025230BBBB}"/>
              </a:ext>
            </a:extLst>
          </p:cNvPr>
          <p:cNvSpPr txBox="1"/>
          <p:nvPr/>
        </p:nvSpPr>
        <p:spPr>
          <a:xfrm>
            <a:off x="1659101" y="2294422"/>
            <a:ext cx="1500198"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Consolas" pitchFamily="49" charset="0"/>
                <a:ea typeface="仿宋" pitchFamily="49" charset="-122"/>
                <a:cs typeface="Consolas" pitchFamily="49" charset="0"/>
              </a:rPr>
              <a:t>哈希表</a:t>
            </a:r>
            <a:r>
              <a:rPr lang="en-US" altLang="zh-CN" sz="1800" dirty="0">
                <a:solidFill>
                  <a:srgbClr val="FF0000"/>
                </a:solidFill>
                <a:latin typeface="Consolas" pitchFamily="49" charset="0"/>
                <a:ea typeface="仿宋" pitchFamily="49" charset="-122"/>
                <a:cs typeface="Consolas" pitchFamily="49" charset="0"/>
              </a:rPr>
              <a:t>ha</a:t>
            </a:r>
            <a:endParaRPr lang="zh-CN" altLang="en-US" sz="1800" dirty="0">
              <a:solidFill>
                <a:srgbClr val="FF0000"/>
              </a:solidFill>
              <a:latin typeface="Consolas" pitchFamily="49" charset="0"/>
              <a:ea typeface="仿宋" pitchFamily="49" charset="-122"/>
              <a:cs typeface="Consolas" pitchFamily="49" charset="0"/>
            </a:endParaRPr>
          </a:p>
        </p:txBody>
      </p:sp>
      <p:sp>
        <p:nvSpPr>
          <p:cNvPr id="61" name="上箭头 6">
            <a:extLst>
              <a:ext uri="{FF2B5EF4-FFF2-40B4-BE49-F238E27FC236}">
                <a16:creationId xmlns:a16="http://schemas.microsoft.com/office/drawing/2014/main" id="{A51FA905-CBB2-49E5-8606-92E5918C1A95}"/>
              </a:ext>
            </a:extLst>
          </p:cNvPr>
          <p:cNvSpPr/>
          <p:nvPr/>
        </p:nvSpPr>
        <p:spPr>
          <a:xfrm rot="16200000">
            <a:off x="4212357" y="4551536"/>
            <a:ext cx="193085" cy="775820"/>
          </a:xfrm>
          <a:prstGeom prst="upArrow">
            <a:avLst>
              <a:gd name="adj1" fmla="val 61851"/>
              <a:gd name="adj2"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62" name="TextBox 5">
            <a:extLst>
              <a:ext uri="{FF2B5EF4-FFF2-40B4-BE49-F238E27FC236}">
                <a16:creationId xmlns:a16="http://schemas.microsoft.com/office/drawing/2014/main" id="{6809146C-2773-4A28-B73A-A22408352A2C}"/>
              </a:ext>
            </a:extLst>
          </p:cNvPr>
          <p:cNvSpPr txBox="1"/>
          <p:nvPr/>
        </p:nvSpPr>
        <p:spPr>
          <a:xfrm>
            <a:off x="4705526" y="4552542"/>
            <a:ext cx="2962818" cy="1015663"/>
          </a:xfrm>
          <a:prstGeom prst="rect">
            <a:avLst/>
          </a:prstGeom>
          <a:noFill/>
        </p:spPr>
        <p:txBody>
          <a:bodyPr wrap="square" rtlCol="0">
            <a:spAutoFit/>
          </a:bodyPr>
          <a:lstStyle/>
          <a:p>
            <a:pPr algn="l">
              <a:lnSpc>
                <a:spcPct val="100000"/>
              </a:lnSpc>
            </a:pPr>
            <a:r>
              <a:rPr lang="zh-CN" altLang="en-US" sz="2000" spc="300" dirty="0">
                <a:solidFill>
                  <a:srgbClr val="0000FF"/>
                </a:solidFill>
                <a:latin typeface="华文中宋" pitchFamily="2" charset="-122"/>
                <a:ea typeface="华文中宋" pitchFamily="2" charset="-122"/>
              </a:rPr>
              <a:t>虽无哈希</a:t>
            </a:r>
            <a:r>
              <a:rPr kumimoji="1" lang="zh-CN" altLang="en-US" sz="2000" spc="300" dirty="0">
                <a:solidFill>
                  <a:srgbClr val="0000FF"/>
                </a:solidFill>
                <a:latin typeface="华文中宋" pitchFamily="2" charset="-122"/>
                <a:ea typeface="华文中宋" pitchFamily="2" charset="-122"/>
                <a:cs typeface="Consolas" pitchFamily="49" charset="0"/>
              </a:rPr>
              <a:t>冲突，但由于关键字取值不连续导致存储空间浪费！</a:t>
            </a:r>
            <a:endParaRPr lang="zh-CN" altLang="en-US" sz="2000" spc="300" dirty="0">
              <a:solidFill>
                <a:srgbClr val="0000FF"/>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7" presetClass="entr" presetSubtype="2" fill="hold" grpId="0" nodeType="click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p:cTn id="119" dur="500" fill="hold"/>
                                        <p:tgtEl>
                                          <p:spTgt spid="61"/>
                                        </p:tgtEl>
                                        <p:attrNameLst>
                                          <p:attrName>ppt_x</p:attrName>
                                        </p:attrNameLst>
                                      </p:cBhvr>
                                      <p:tavLst>
                                        <p:tav tm="0">
                                          <p:val>
                                            <p:strVal val="#ppt_x+#ppt_w/2"/>
                                          </p:val>
                                        </p:tav>
                                        <p:tav tm="100000">
                                          <p:val>
                                            <p:strVal val="#ppt_x"/>
                                          </p:val>
                                        </p:tav>
                                      </p:tavLst>
                                    </p:anim>
                                    <p:anim calcmode="lin" valueType="num">
                                      <p:cBhvr>
                                        <p:cTn id="120" dur="500" fill="hold"/>
                                        <p:tgtEl>
                                          <p:spTgt spid="61"/>
                                        </p:tgtEl>
                                        <p:attrNameLst>
                                          <p:attrName>ppt_y</p:attrName>
                                        </p:attrNameLst>
                                      </p:cBhvr>
                                      <p:tavLst>
                                        <p:tav tm="0">
                                          <p:val>
                                            <p:strVal val="#ppt_y"/>
                                          </p:val>
                                        </p:tav>
                                        <p:tav tm="100000">
                                          <p:val>
                                            <p:strVal val="#ppt_y"/>
                                          </p:val>
                                        </p:tav>
                                      </p:tavLst>
                                    </p:anim>
                                    <p:anim calcmode="lin" valueType="num">
                                      <p:cBhvr>
                                        <p:cTn id="121" dur="500" fill="hold"/>
                                        <p:tgtEl>
                                          <p:spTgt spid="61"/>
                                        </p:tgtEl>
                                        <p:attrNameLst>
                                          <p:attrName>ppt_w</p:attrName>
                                        </p:attrNameLst>
                                      </p:cBhvr>
                                      <p:tavLst>
                                        <p:tav tm="0">
                                          <p:val>
                                            <p:fltVal val="0"/>
                                          </p:val>
                                        </p:tav>
                                        <p:tav tm="100000">
                                          <p:val>
                                            <p:strVal val="#ppt_w"/>
                                          </p:val>
                                        </p:tav>
                                      </p:tavLst>
                                    </p:anim>
                                    <p:anim calcmode="lin" valueType="num">
                                      <p:cBhvr>
                                        <p:cTn id="122" dur="500" fill="hold"/>
                                        <p:tgtEl>
                                          <p:spTgt spid="61"/>
                                        </p:tgtEl>
                                        <p:attrNameLst>
                                          <p:attrName>ppt_h</p:attrName>
                                        </p:attrNameLst>
                                      </p:cBhvr>
                                      <p:tavLst>
                                        <p:tav tm="0">
                                          <p:val>
                                            <p:strVal val="#ppt_h"/>
                                          </p:val>
                                        </p:tav>
                                        <p:tav tm="100000">
                                          <p:val>
                                            <p:strVal val="#ppt_h"/>
                                          </p:val>
                                        </p:tav>
                                      </p:tavLst>
                                    </p:anim>
                                  </p:childTnLst>
                                </p:cTn>
                              </p:par>
                              <p:par>
                                <p:cTn id="123" presetID="1" presetClass="entr" presetSubtype="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4479634" y="-158954"/>
            <a:ext cx="184730" cy="3179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latin typeface="Consolas" pitchFamily="49" charset="0"/>
              <a:ea typeface="仿宋" pitchFamily="49" charset="-122"/>
              <a:cs typeface="Consolas" pitchFamily="49" charset="0"/>
            </a:endParaRPr>
          </a:p>
        </p:txBody>
      </p:sp>
      <p:sp>
        <p:nvSpPr>
          <p:cNvPr id="5" name="TextBox 4"/>
          <p:cNvSpPr txBox="1"/>
          <p:nvPr/>
        </p:nvSpPr>
        <p:spPr>
          <a:xfrm>
            <a:off x="179512" y="188640"/>
            <a:ext cx="424847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dirty="0">
                <a:latin typeface="Consolas" pitchFamily="49" charset="0"/>
                <a:ea typeface="微软雅黑" pitchFamily="34" charset="-122"/>
                <a:cs typeface="Consolas" pitchFamily="49" charset="0"/>
              </a:rPr>
              <a:t>9.4.2 </a:t>
            </a:r>
            <a:r>
              <a:rPr lang="zh-CN" altLang="zh-CN" sz="2800" dirty="0">
                <a:latin typeface="Consolas" pitchFamily="49" charset="0"/>
                <a:ea typeface="微软雅黑" pitchFamily="34" charset="-122"/>
                <a:cs typeface="Consolas" pitchFamily="49" charset="0"/>
              </a:rPr>
              <a:t>哈希函数构造方法</a:t>
            </a:r>
          </a:p>
        </p:txBody>
      </p:sp>
      <p:sp>
        <p:nvSpPr>
          <p:cNvPr id="6" name="Text Box 2"/>
          <p:cNvSpPr txBox="1">
            <a:spLocks noChangeArrowheads="1"/>
          </p:cNvSpPr>
          <p:nvPr/>
        </p:nvSpPr>
        <p:spPr bwMode="auto">
          <a:xfrm>
            <a:off x="287523" y="1069663"/>
            <a:ext cx="8568952" cy="2359337"/>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marL="457200" indent="-457200" algn="just">
              <a:lnSpc>
                <a:spcPct val="15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构造哈希函数的</a:t>
            </a:r>
            <a:r>
              <a:rPr kumimoji="1" lang="zh-CN" altLang="en-US" sz="2200" dirty="0">
                <a:solidFill>
                  <a:srgbClr val="FF0000"/>
                </a:solidFill>
                <a:latin typeface="Consolas" pitchFamily="49" charset="0"/>
                <a:ea typeface="仿宋" pitchFamily="49" charset="-122"/>
                <a:cs typeface="Consolas" pitchFamily="49" charset="0"/>
              </a:rPr>
              <a:t>目标</a:t>
            </a:r>
            <a:r>
              <a:rPr kumimoji="1" lang="zh-CN" altLang="en-US" sz="2200" dirty="0">
                <a:solidFill>
                  <a:srgbClr val="0000FF"/>
                </a:solidFill>
                <a:latin typeface="Consolas" pitchFamily="49" charset="0"/>
                <a:ea typeface="仿宋" pitchFamily="49" charset="-122"/>
                <a:cs typeface="Consolas" pitchFamily="49" charset="0"/>
              </a:rPr>
              <a:t>：使得到的哈希地址尽可能均匀地分布在</a:t>
            </a:r>
            <a:r>
              <a:rPr kumimoji="1" lang="en-US" altLang="zh-CN" sz="2200" i="1" dirty="0">
                <a:solidFill>
                  <a:srgbClr val="0000FF"/>
                </a:solidFill>
                <a:latin typeface="Consolas" pitchFamily="49" charset="0"/>
                <a:ea typeface="仿宋" pitchFamily="49" charset="-122"/>
                <a:cs typeface="Consolas" pitchFamily="49" charset="0"/>
              </a:rPr>
              <a:t>m</a:t>
            </a:r>
            <a:r>
              <a:rPr kumimoji="1" lang="zh-CN" altLang="en-US" sz="2200" dirty="0">
                <a:solidFill>
                  <a:srgbClr val="0000FF"/>
                </a:solidFill>
                <a:latin typeface="Consolas" pitchFamily="49" charset="0"/>
                <a:ea typeface="仿宋" pitchFamily="49" charset="-122"/>
                <a:cs typeface="Consolas" pitchFamily="49" charset="0"/>
              </a:rPr>
              <a:t>个连续内存单元地址上，同时使计算过程尽可能简单以达到尽可能高的时间效率。 </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50000"/>
              </a:lnSpc>
              <a:spcBef>
                <a:spcPct val="50000"/>
              </a:spcBef>
              <a:buBlip>
                <a:blip r:embed="rId2"/>
              </a:buBlip>
            </a:pPr>
            <a:r>
              <a:rPr lang="zh-CN" altLang="en-US" sz="2200" dirty="0">
                <a:solidFill>
                  <a:srgbClr val="0000FF"/>
                </a:solidFill>
                <a:latin typeface="Consolas" pitchFamily="49" charset="0"/>
                <a:ea typeface="仿宋" pitchFamily="49" charset="-122"/>
                <a:cs typeface="Consolas" pitchFamily="49" charset="0"/>
              </a:rPr>
              <a:t>根据关键字的结构和分布的不同，有多种构造哈希函数的方法。</a:t>
            </a:r>
            <a:r>
              <a:rPr kumimoji="1" lang="zh-CN" altLang="en-US" sz="2200" dirty="0">
                <a:solidFill>
                  <a:srgbClr val="0000FF"/>
                </a:solidFill>
                <a:latin typeface="Consolas" pitchFamily="49" charset="0"/>
                <a:ea typeface="仿宋" pitchFamily="49" charset="-122"/>
                <a:cs typeface="Consolas" pitchFamily="49"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7524" y="836712"/>
            <a:ext cx="8676964" cy="3109148"/>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44000" bIns="144000">
            <a:spAutoFit/>
          </a:bodyPr>
          <a:lstStyle/>
          <a:p>
            <a:pPr marL="457200" indent="-457200" algn="just">
              <a:lnSpc>
                <a:spcPct val="15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以关键字</a:t>
            </a:r>
            <a:r>
              <a:rPr kumimoji="1" lang="en-US" altLang="zh-CN" sz="2200" i="1" dirty="0">
                <a:solidFill>
                  <a:srgbClr val="0000FF"/>
                </a:solidFill>
                <a:latin typeface="Consolas" pitchFamily="49" charset="0"/>
                <a:ea typeface="仿宋" pitchFamily="49" charset="-122"/>
                <a:cs typeface="Consolas" pitchFamily="49" charset="0"/>
              </a:rPr>
              <a:t>k</a:t>
            </a:r>
            <a:r>
              <a:rPr kumimoji="1" lang="zh-CN" altLang="en-US" sz="2200" dirty="0">
                <a:solidFill>
                  <a:srgbClr val="0000FF"/>
                </a:solidFill>
                <a:latin typeface="Consolas" pitchFamily="49" charset="0"/>
                <a:ea typeface="仿宋" pitchFamily="49" charset="-122"/>
                <a:cs typeface="Consolas" pitchFamily="49" charset="0"/>
              </a:rPr>
              <a:t>本身或关键字加上某个数值常量</a:t>
            </a:r>
            <a:r>
              <a:rPr kumimoji="1" lang="en-US" altLang="zh-CN" sz="2200" dirty="0">
                <a:solidFill>
                  <a:srgbClr val="0000FF"/>
                </a:solidFill>
                <a:latin typeface="Consolas" pitchFamily="49" charset="0"/>
                <a:ea typeface="仿宋" pitchFamily="49" charset="-122"/>
                <a:cs typeface="Consolas" pitchFamily="49" charset="0"/>
              </a:rPr>
              <a:t>c</a:t>
            </a:r>
            <a:r>
              <a:rPr kumimoji="1" lang="zh-CN" altLang="en-US" sz="2200" dirty="0">
                <a:solidFill>
                  <a:srgbClr val="0000FF"/>
                </a:solidFill>
                <a:latin typeface="Consolas" pitchFamily="49" charset="0"/>
                <a:ea typeface="仿宋" pitchFamily="49" charset="-122"/>
                <a:cs typeface="Consolas" pitchFamily="49" charset="0"/>
              </a:rPr>
              <a:t>作为哈希地址的方法。即</a:t>
            </a:r>
            <a:r>
              <a:rPr kumimoji="1" lang="en-US" altLang="zh-CN" sz="2200" i="1" dirty="0">
                <a:solidFill>
                  <a:srgbClr val="FF0000"/>
                </a:solidFill>
                <a:latin typeface="Consolas" pitchFamily="49" charset="0"/>
                <a:ea typeface="仿宋" pitchFamily="49" charset="-122"/>
                <a:cs typeface="Consolas" pitchFamily="49" charset="0"/>
              </a:rPr>
              <a:t>h</a:t>
            </a:r>
            <a:r>
              <a:rPr kumimoji="1" lang="en-US" altLang="zh-CN" sz="2200" dirty="0">
                <a:solidFill>
                  <a:srgbClr val="FF0000"/>
                </a:solidFill>
                <a:latin typeface="Consolas" pitchFamily="49" charset="0"/>
                <a:ea typeface="仿宋" pitchFamily="49" charset="-122"/>
                <a:cs typeface="Consolas" pitchFamily="49" charset="0"/>
              </a:rPr>
              <a:t>(</a:t>
            </a:r>
            <a:r>
              <a:rPr kumimoji="1" lang="en-US" altLang="zh-CN" sz="2200" i="1" dirty="0">
                <a:solidFill>
                  <a:srgbClr val="FF0000"/>
                </a:solidFill>
                <a:latin typeface="Consolas" pitchFamily="49" charset="0"/>
                <a:ea typeface="仿宋" pitchFamily="49" charset="-122"/>
                <a:cs typeface="Consolas" pitchFamily="49" charset="0"/>
              </a:rPr>
              <a:t>k</a:t>
            </a:r>
            <a:r>
              <a:rPr kumimoji="1" lang="en-US" altLang="zh-CN" sz="2200" dirty="0">
                <a:solidFill>
                  <a:srgbClr val="FF0000"/>
                </a:solidFill>
                <a:latin typeface="Consolas" pitchFamily="49" charset="0"/>
                <a:ea typeface="仿宋" pitchFamily="49" charset="-122"/>
                <a:cs typeface="Consolas" pitchFamily="49" charset="0"/>
              </a:rPr>
              <a:t>)=</a:t>
            </a:r>
            <a:r>
              <a:rPr kumimoji="1" lang="en-US" altLang="zh-CN" sz="2200" i="1" dirty="0" err="1">
                <a:solidFill>
                  <a:srgbClr val="FF0000"/>
                </a:solidFill>
                <a:latin typeface="Consolas" pitchFamily="49" charset="0"/>
                <a:ea typeface="仿宋" pitchFamily="49" charset="-122"/>
                <a:cs typeface="Consolas" pitchFamily="49" charset="0"/>
              </a:rPr>
              <a:t>k</a:t>
            </a:r>
            <a:r>
              <a:rPr kumimoji="1" lang="en-US" altLang="zh-CN" sz="2200" dirty="0" err="1">
                <a:solidFill>
                  <a:srgbClr val="FF0000"/>
                </a:solidFill>
                <a:latin typeface="Consolas" pitchFamily="49" charset="0"/>
                <a:ea typeface="仿宋" pitchFamily="49" charset="-122"/>
                <a:cs typeface="Consolas" pitchFamily="49" charset="0"/>
              </a:rPr>
              <a:t>+c</a:t>
            </a:r>
            <a:r>
              <a:rPr kumimoji="1" lang="zh-CN" altLang="en-US" sz="2200" dirty="0">
                <a:solidFill>
                  <a:srgbClr val="0000FF"/>
                </a:solidFill>
                <a:latin typeface="Consolas" pitchFamily="49" charset="0"/>
                <a:ea typeface="仿宋" pitchFamily="49" charset="-122"/>
                <a:cs typeface="Consolas" pitchFamily="49" charset="0"/>
              </a:rPr>
              <a:t>。</a:t>
            </a:r>
            <a:r>
              <a:rPr kumimoji="1" lang="en-US" altLang="zh-CN" sz="2200" dirty="0">
                <a:solidFill>
                  <a:srgbClr val="0000FF"/>
                </a:solidFill>
                <a:latin typeface="Consolas" pitchFamily="49" charset="0"/>
                <a:ea typeface="仿宋" pitchFamily="49" charset="-122"/>
                <a:cs typeface="Consolas" pitchFamily="49" charset="0"/>
              </a:rPr>
              <a:t> </a:t>
            </a:r>
          </a:p>
          <a:p>
            <a:pPr marL="457200" indent="-457200" algn="just">
              <a:lnSpc>
                <a:spcPct val="15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哈希函数计算简单，并且不可能有冲突发生。</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5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当</a:t>
            </a:r>
            <a:r>
              <a:rPr kumimoji="1" lang="zh-CN" altLang="en-US" sz="2200" dirty="0">
                <a:solidFill>
                  <a:srgbClr val="FF0000"/>
                </a:solidFill>
                <a:latin typeface="Consolas" pitchFamily="49" charset="0"/>
                <a:ea typeface="仿宋" pitchFamily="49" charset="-122"/>
                <a:cs typeface="Consolas" pitchFamily="49" charset="0"/>
              </a:rPr>
              <a:t>关键字的分布基本连续</a:t>
            </a:r>
            <a:r>
              <a:rPr kumimoji="1" lang="zh-CN" altLang="en-US" sz="2200" dirty="0">
                <a:solidFill>
                  <a:srgbClr val="0000FF"/>
                </a:solidFill>
                <a:latin typeface="Consolas" pitchFamily="49" charset="0"/>
                <a:ea typeface="仿宋" pitchFamily="49" charset="-122"/>
                <a:cs typeface="Consolas" pitchFamily="49" charset="0"/>
              </a:rPr>
              <a:t>时</a:t>
            </a:r>
            <a:r>
              <a:rPr lang="zh-CN" altLang="en-US" sz="2200" dirty="0">
                <a:solidFill>
                  <a:srgbClr val="0000FF"/>
                </a:solidFill>
                <a:latin typeface="Consolas" pitchFamily="49" charset="0"/>
                <a:ea typeface="仿宋" pitchFamily="49" charset="-122"/>
                <a:cs typeface="Consolas" pitchFamily="49" charset="0"/>
              </a:rPr>
              <a:t>采用</a:t>
            </a:r>
            <a:r>
              <a:rPr kumimoji="1" lang="zh-CN" altLang="en-US" sz="2200" dirty="0">
                <a:solidFill>
                  <a:srgbClr val="0000FF"/>
                </a:solidFill>
                <a:latin typeface="Consolas" pitchFamily="49" charset="0"/>
                <a:ea typeface="仿宋" pitchFamily="49" charset="-122"/>
                <a:cs typeface="Consolas" pitchFamily="49" charset="0"/>
              </a:rPr>
              <a:t>；否则，若关键字分布不连续将造成内存单元的大量浪费。</a:t>
            </a:r>
          </a:p>
        </p:txBody>
      </p:sp>
      <p:sp>
        <p:nvSpPr>
          <p:cNvPr id="5" name="TextBox 4"/>
          <p:cNvSpPr txBox="1"/>
          <p:nvPr/>
        </p:nvSpPr>
        <p:spPr>
          <a:xfrm>
            <a:off x="179512" y="188640"/>
            <a:ext cx="228601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 </a:t>
            </a:r>
            <a:r>
              <a:rPr lang="zh-CN" altLang="en-US" sz="2000">
                <a:solidFill>
                  <a:schemeClr val="bg1"/>
                </a:solidFill>
                <a:latin typeface="Consolas" pitchFamily="49" charset="0"/>
                <a:ea typeface="微软雅黑" pitchFamily="34" charset="-122"/>
                <a:cs typeface="Consolas" pitchFamily="49" charset="0"/>
              </a:rPr>
              <a:t>直接定址法</a:t>
            </a:r>
            <a:endParaRPr lang="zh-CN" altLang="en-US" sz="2000" dirty="0">
              <a:solidFill>
                <a:schemeClr val="bg1"/>
              </a:solidFill>
              <a:latin typeface="Consolas" pitchFamily="49" charset="0"/>
              <a:ea typeface="微软雅黑" pitchFamily="34" charset="-122"/>
              <a:cs typeface="Consolas"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285720" y="1357298"/>
          <a:ext cx="2883214" cy="2609092"/>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55"/>
          <p:cNvSpPr>
            <a:spLocks noChangeArrowheads="1"/>
          </p:cNvSpPr>
          <p:nvPr/>
        </p:nvSpPr>
        <p:spPr bwMode="auto">
          <a:xfrm>
            <a:off x="6218920"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2" name="Rectangle 54"/>
          <p:cNvSpPr>
            <a:spLocks noChangeArrowheads="1"/>
          </p:cNvSpPr>
          <p:nvPr/>
        </p:nvSpPr>
        <p:spPr bwMode="auto">
          <a:xfrm>
            <a:off x="7003456"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3" name="Rectangle 53"/>
          <p:cNvSpPr>
            <a:spLocks noChangeArrowheads="1"/>
          </p:cNvSpPr>
          <p:nvPr/>
        </p:nvSpPr>
        <p:spPr bwMode="auto">
          <a:xfrm>
            <a:off x="7787992"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5" name="Rectangle 52"/>
          <p:cNvSpPr>
            <a:spLocks noChangeArrowheads="1"/>
          </p:cNvSpPr>
          <p:nvPr/>
        </p:nvSpPr>
        <p:spPr bwMode="auto">
          <a:xfrm>
            <a:off x="5077194" y="714356"/>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哈希地址</a:t>
            </a:r>
          </a:p>
        </p:txBody>
      </p:sp>
      <p:sp>
        <p:nvSpPr>
          <p:cNvPr id="16" name="Rectangle 51"/>
          <p:cNvSpPr>
            <a:spLocks noChangeArrowheads="1"/>
          </p:cNvSpPr>
          <p:nvPr/>
        </p:nvSpPr>
        <p:spPr bwMode="auto">
          <a:xfrm>
            <a:off x="6077326" y="104656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7" name="Rectangle 50"/>
          <p:cNvSpPr>
            <a:spLocks noChangeArrowheads="1"/>
          </p:cNvSpPr>
          <p:nvPr/>
        </p:nvSpPr>
        <p:spPr bwMode="auto">
          <a:xfrm>
            <a:off x="7000380"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8" name="Rectangle 49"/>
          <p:cNvSpPr>
            <a:spLocks noChangeArrowheads="1"/>
          </p:cNvSpPr>
          <p:nvPr/>
        </p:nvSpPr>
        <p:spPr bwMode="auto">
          <a:xfrm>
            <a:off x="7784916"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9" name="Rectangle 48"/>
          <p:cNvSpPr>
            <a:spLocks noChangeArrowheads="1"/>
          </p:cNvSpPr>
          <p:nvPr/>
        </p:nvSpPr>
        <p:spPr bwMode="auto">
          <a:xfrm>
            <a:off x="5448415" y="104656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20" name="Rectangle 47"/>
          <p:cNvSpPr>
            <a:spLocks noChangeArrowheads="1"/>
          </p:cNvSpPr>
          <p:nvPr/>
        </p:nvSpPr>
        <p:spPr bwMode="auto">
          <a:xfrm>
            <a:off x="6077326" y="394780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21" name="Rectangle 46"/>
          <p:cNvSpPr>
            <a:spLocks noChangeArrowheads="1"/>
          </p:cNvSpPr>
          <p:nvPr/>
        </p:nvSpPr>
        <p:spPr bwMode="auto">
          <a:xfrm>
            <a:off x="7000380"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22" name="Rectangle 45"/>
          <p:cNvSpPr>
            <a:spLocks noChangeArrowheads="1"/>
          </p:cNvSpPr>
          <p:nvPr/>
        </p:nvSpPr>
        <p:spPr bwMode="auto">
          <a:xfrm>
            <a:off x="7784916"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23" name="Rectangle 44"/>
          <p:cNvSpPr>
            <a:spLocks noChangeArrowheads="1"/>
          </p:cNvSpPr>
          <p:nvPr/>
        </p:nvSpPr>
        <p:spPr bwMode="auto">
          <a:xfrm>
            <a:off x="5446364" y="394780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9</a:t>
            </a:r>
          </a:p>
        </p:txBody>
      </p:sp>
      <p:sp>
        <p:nvSpPr>
          <p:cNvPr id="24" name="Rectangle 43"/>
          <p:cNvSpPr>
            <a:spLocks noChangeArrowheads="1"/>
          </p:cNvSpPr>
          <p:nvPr/>
        </p:nvSpPr>
        <p:spPr bwMode="auto">
          <a:xfrm>
            <a:off x="6077326" y="266240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25" name="Rectangle 42"/>
          <p:cNvSpPr>
            <a:spLocks noChangeArrowheads="1"/>
          </p:cNvSpPr>
          <p:nvPr/>
        </p:nvSpPr>
        <p:spPr bwMode="auto">
          <a:xfrm>
            <a:off x="7000380"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26" name="Rectangle 41"/>
          <p:cNvSpPr>
            <a:spLocks noChangeArrowheads="1"/>
          </p:cNvSpPr>
          <p:nvPr/>
        </p:nvSpPr>
        <p:spPr bwMode="auto">
          <a:xfrm>
            <a:off x="7784916"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27" name="Rectangle 40"/>
          <p:cNvSpPr>
            <a:spLocks noChangeArrowheads="1"/>
          </p:cNvSpPr>
          <p:nvPr/>
        </p:nvSpPr>
        <p:spPr bwMode="auto">
          <a:xfrm>
            <a:off x="5448415" y="266240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28" name="Rectangle 39"/>
          <p:cNvSpPr>
            <a:spLocks noChangeArrowheads="1"/>
          </p:cNvSpPr>
          <p:nvPr/>
        </p:nvSpPr>
        <p:spPr bwMode="auto">
          <a:xfrm>
            <a:off x="6077326" y="3628893"/>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29" name="Rectangle 38"/>
          <p:cNvSpPr>
            <a:spLocks noChangeArrowheads="1"/>
          </p:cNvSpPr>
          <p:nvPr/>
        </p:nvSpPr>
        <p:spPr bwMode="auto">
          <a:xfrm>
            <a:off x="7000380"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30" name="Rectangle 37"/>
          <p:cNvSpPr>
            <a:spLocks noChangeArrowheads="1"/>
          </p:cNvSpPr>
          <p:nvPr/>
        </p:nvSpPr>
        <p:spPr bwMode="auto">
          <a:xfrm>
            <a:off x="7784916"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31" name="Rectangle 36"/>
          <p:cNvSpPr>
            <a:spLocks noChangeArrowheads="1"/>
          </p:cNvSpPr>
          <p:nvPr/>
        </p:nvSpPr>
        <p:spPr bwMode="auto">
          <a:xfrm>
            <a:off x="5446364" y="3628893"/>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8</a:t>
            </a:r>
          </a:p>
        </p:txBody>
      </p:sp>
      <p:sp>
        <p:nvSpPr>
          <p:cNvPr id="32" name="Rectangle 35"/>
          <p:cNvSpPr>
            <a:spLocks noChangeArrowheads="1"/>
          </p:cNvSpPr>
          <p:nvPr/>
        </p:nvSpPr>
        <p:spPr bwMode="auto">
          <a:xfrm>
            <a:off x="6077326" y="298928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33" name="Rectangle 34"/>
          <p:cNvSpPr>
            <a:spLocks noChangeArrowheads="1"/>
          </p:cNvSpPr>
          <p:nvPr/>
        </p:nvSpPr>
        <p:spPr bwMode="auto">
          <a:xfrm>
            <a:off x="7000380"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34" name="Rectangle 33"/>
          <p:cNvSpPr>
            <a:spLocks noChangeArrowheads="1"/>
          </p:cNvSpPr>
          <p:nvPr/>
        </p:nvSpPr>
        <p:spPr bwMode="auto">
          <a:xfrm>
            <a:off x="7784916"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35" name="Rectangle 32"/>
          <p:cNvSpPr>
            <a:spLocks noChangeArrowheads="1"/>
          </p:cNvSpPr>
          <p:nvPr/>
        </p:nvSpPr>
        <p:spPr bwMode="auto">
          <a:xfrm>
            <a:off x="5448415" y="298928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6</a:t>
            </a:r>
          </a:p>
        </p:txBody>
      </p:sp>
      <p:sp>
        <p:nvSpPr>
          <p:cNvPr id="36" name="Rectangle 31"/>
          <p:cNvSpPr>
            <a:spLocks noChangeArrowheads="1"/>
          </p:cNvSpPr>
          <p:nvPr/>
        </p:nvSpPr>
        <p:spPr bwMode="auto">
          <a:xfrm>
            <a:off x="6077326" y="459892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37" name="Rectangle 30"/>
          <p:cNvSpPr>
            <a:spLocks noChangeArrowheads="1"/>
          </p:cNvSpPr>
          <p:nvPr/>
        </p:nvSpPr>
        <p:spPr bwMode="auto">
          <a:xfrm>
            <a:off x="7000380"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38" name="Rectangle 29"/>
          <p:cNvSpPr>
            <a:spLocks noChangeArrowheads="1"/>
          </p:cNvSpPr>
          <p:nvPr/>
        </p:nvSpPr>
        <p:spPr bwMode="auto">
          <a:xfrm>
            <a:off x="7784916"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39" name="Rectangle 28"/>
          <p:cNvSpPr>
            <a:spLocks noChangeArrowheads="1"/>
          </p:cNvSpPr>
          <p:nvPr/>
        </p:nvSpPr>
        <p:spPr bwMode="auto">
          <a:xfrm>
            <a:off x="5446364" y="459892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11</a:t>
            </a:r>
          </a:p>
        </p:txBody>
      </p:sp>
      <p:sp>
        <p:nvSpPr>
          <p:cNvPr id="40" name="Rectangle 27"/>
          <p:cNvSpPr>
            <a:spLocks noChangeArrowheads="1"/>
          </p:cNvSpPr>
          <p:nvPr/>
        </p:nvSpPr>
        <p:spPr bwMode="auto">
          <a:xfrm>
            <a:off x="6077326" y="234082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41" name="Rectangle 26"/>
          <p:cNvSpPr>
            <a:spLocks noChangeArrowheads="1"/>
          </p:cNvSpPr>
          <p:nvPr/>
        </p:nvSpPr>
        <p:spPr bwMode="auto">
          <a:xfrm>
            <a:off x="7000380"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42" name="Rectangle 25"/>
          <p:cNvSpPr>
            <a:spLocks noChangeArrowheads="1"/>
          </p:cNvSpPr>
          <p:nvPr/>
        </p:nvSpPr>
        <p:spPr bwMode="auto">
          <a:xfrm>
            <a:off x="7784916"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43" name="Rectangle 24"/>
          <p:cNvSpPr>
            <a:spLocks noChangeArrowheads="1"/>
          </p:cNvSpPr>
          <p:nvPr/>
        </p:nvSpPr>
        <p:spPr bwMode="auto">
          <a:xfrm>
            <a:off x="5448415" y="234082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44" name="Rectangle 23"/>
          <p:cNvSpPr>
            <a:spLocks noChangeArrowheads="1"/>
          </p:cNvSpPr>
          <p:nvPr/>
        </p:nvSpPr>
        <p:spPr bwMode="auto">
          <a:xfrm>
            <a:off x="6077326" y="137079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Rectangle 22"/>
          <p:cNvSpPr>
            <a:spLocks noChangeArrowheads="1"/>
          </p:cNvSpPr>
          <p:nvPr/>
        </p:nvSpPr>
        <p:spPr bwMode="auto">
          <a:xfrm>
            <a:off x="7000380"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Rectangle 21"/>
          <p:cNvSpPr>
            <a:spLocks noChangeArrowheads="1"/>
          </p:cNvSpPr>
          <p:nvPr/>
        </p:nvSpPr>
        <p:spPr bwMode="auto">
          <a:xfrm>
            <a:off x="7784916"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Rectangle 20"/>
          <p:cNvSpPr>
            <a:spLocks noChangeArrowheads="1"/>
          </p:cNvSpPr>
          <p:nvPr/>
        </p:nvSpPr>
        <p:spPr bwMode="auto">
          <a:xfrm>
            <a:off x="5445339" y="137079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48" name="Rectangle 19"/>
          <p:cNvSpPr>
            <a:spLocks noChangeArrowheads="1"/>
          </p:cNvSpPr>
          <p:nvPr/>
        </p:nvSpPr>
        <p:spPr bwMode="auto">
          <a:xfrm>
            <a:off x="6077326" y="169502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Rectangle 18"/>
          <p:cNvSpPr>
            <a:spLocks noChangeArrowheads="1"/>
          </p:cNvSpPr>
          <p:nvPr/>
        </p:nvSpPr>
        <p:spPr bwMode="auto">
          <a:xfrm>
            <a:off x="7000380"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Rectangle 17"/>
          <p:cNvSpPr>
            <a:spLocks noChangeArrowheads="1"/>
          </p:cNvSpPr>
          <p:nvPr/>
        </p:nvSpPr>
        <p:spPr bwMode="auto">
          <a:xfrm>
            <a:off x="7784916"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Rectangle 16"/>
          <p:cNvSpPr>
            <a:spLocks noChangeArrowheads="1"/>
          </p:cNvSpPr>
          <p:nvPr/>
        </p:nvSpPr>
        <p:spPr bwMode="auto">
          <a:xfrm>
            <a:off x="5451492" y="169502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52" name="Rectangle 15"/>
          <p:cNvSpPr>
            <a:spLocks noChangeArrowheads="1"/>
          </p:cNvSpPr>
          <p:nvPr/>
        </p:nvSpPr>
        <p:spPr bwMode="auto">
          <a:xfrm>
            <a:off x="6077326" y="202191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Rectangle 14"/>
          <p:cNvSpPr>
            <a:spLocks noChangeArrowheads="1"/>
          </p:cNvSpPr>
          <p:nvPr/>
        </p:nvSpPr>
        <p:spPr bwMode="auto">
          <a:xfrm>
            <a:off x="7000380"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Rectangle 13"/>
          <p:cNvSpPr>
            <a:spLocks noChangeArrowheads="1"/>
          </p:cNvSpPr>
          <p:nvPr/>
        </p:nvSpPr>
        <p:spPr bwMode="auto">
          <a:xfrm>
            <a:off x="7784916"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 name="Rectangle 12"/>
          <p:cNvSpPr>
            <a:spLocks noChangeArrowheads="1"/>
          </p:cNvSpPr>
          <p:nvPr/>
        </p:nvSpPr>
        <p:spPr bwMode="auto">
          <a:xfrm>
            <a:off x="5451492" y="202191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56" name="Rectangle 11"/>
          <p:cNvSpPr>
            <a:spLocks noChangeArrowheads="1"/>
          </p:cNvSpPr>
          <p:nvPr/>
        </p:nvSpPr>
        <p:spPr bwMode="auto">
          <a:xfrm>
            <a:off x="6077326" y="330820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Rectangle 10"/>
          <p:cNvSpPr>
            <a:spLocks noChangeArrowheads="1"/>
          </p:cNvSpPr>
          <p:nvPr/>
        </p:nvSpPr>
        <p:spPr bwMode="auto">
          <a:xfrm>
            <a:off x="7000380"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Rectangle 9"/>
          <p:cNvSpPr>
            <a:spLocks noChangeArrowheads="1"/>
          </p:cNvSpPr>
          <p:nvPr/>
        </p:nvSpPr>
        <p:spPr bwMode="auto">
          <a:xfrm>
            <a:off x="7784916"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Rectangle 8"/>
          <p:cNvSpPr>
            <a:spLocks noChangeArrowheads="1"/>
          </p:cNvSpPr>
          <p:nvPr/>
        </p:nvSpPr>
        <p:spPr bwMode="auto">
          <a:xfrm>
            <a:off x="5463798" y="330820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7</a:t>
            </a:r>
          </a:p>
        </p:txBody>
      </p:sp>
      <p:sp>
        <p:nvSpPr>
          <p:cNvPr id="60" name="Rectangle 7"/>
          <p:cNvSpPr>
            <a:spLocks noChangeArrowheads="1"/>
          </p:cNvSpPr>
          <p:nvPr/>
        </p:nvSpPr>
        <p:spPr bwMode="auto">
          <a:xfrm>
            <a:off x="6077326" y="427824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Rectangle 6"/>
          <p:cNvSpPr>
            <a:spLocks noChangeArrowheads="1"/>
          </p:cNvSpPr>
          <p:nvPr/>
        </p:nvSpPr>
        <p:spPr bwMode="auto">
          <a:xfrm>
            <a:off x="7000380"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Rectangle 5"/>
          <p:cNvSpPr>
            <a:spLocks noChangeArrowheads="1"/>
          </p:cNvSpPr>
          <p:nvPr/>
        </p:nvSpPr>
        <p:spPr bwMode="auto">
          <a:xfrm>
            <a:off x="7784916"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Rectangle 4"/>
          <p:cNvSpPr>
            <a:spLocks noChangeArrowheads="1"/>
          </p:cNvSpPr>
          <p:nvPr/>
        </p:nvSpPr>
        <p:spPr bwMode="auto">
          <a:xfrm>
            <a:off x="5460722" y="427824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10</a:t>
            </a:r>
          </a:p>
        </p:txBody>
      </p:sp>
      <p:sp>
        <p:nvSpPr>
          <p:cNvPr id="64" name="TextBox 63"/>
          <p:cNvSpPr txBox="1"/>
          <p:nvPr/>
        </p:nvSpPr>
        <p:spPr>
          <a:xfrm>
            <a:off x="3214678" y="2071678"/>
            <a:ext cx="2428892" cy="830997"/>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=7</a:t>
            </a:r>
          </a:p>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m</a:t>
            </a:r>
            <a:r>
              <a:rPr lang="en-US" altLang="zh-CN" sz="1600">
                <a:solidFill>
                  <a:srgbClr val="0000FF"/>
                </a:solidFill>
                <a:latin typeface="Consolas" pitchFamily="49" charset="0"/>
                <a:ea typeface="仿宋" pitchFamily="49" charset="-122"/>
                <a:cs typeface="Consolas" pitchFamily="49" charset="0"/>
              </a:rPr>
              <a:t>=12</a:t>
            </a:r>
          </a:p>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h</a:t>
            </a:r>
            <a:r>
              <a:rPr lang="en-US" altLang="zh-CN" sz="1600">
                <a:solidFill>
                  <a:srgbClr val="0000FF"/>
                </a:solidFill>
                <a:latin typeface="Consolas" pitchFamily="49" charset="0"/>
                <a:ea typeface="仿宋" pitchFamily="49" charset="-122"/>
                <a:cs typeface="Consolas" pitchFamily="49" charset="0"/>
              </a:rPr>
              <a:t>(</a:t>
            </a:r>
            <a:r>
              <a:rPr lang="zh-CN" altLang="zh-CN" sz="1600">
                <a:solidFill>
                  <a:srgbClr val="0000FF"/>
                </a:solidFill>
                <a:latin typeface="Consolas" pitchFamily="49" charset="0"/>
                <a:ea typeface="仿宋" pitchFamily="49" charset="-122"/>
                <a:cs typeface="Consolas" pitchFamily="49" charset="0"/>
              </a:rPr>
              <a:t>学号</a:t>
            </a:r>
            <a:r>
              <a:rPr lang="en-US" altLang="zh-CN" sz="1600">
                <a:solidFill>
                  <a:srgbClr val="0000FF"/>
                </a:solidFill>
                <a:latin typeface="Consolas" pitchFamily="49" charset="0"/>
                <a:ea typeface="仿宋" pitchFamily="49" charset="-122"/>
                <a:cs typeface="Consolas" pitchFamily="49" charset="0"/>
              </a:rPr>
              <a:t>)=</a:t>
            </a:r>
            <a:r>
              <a:rPr lang="zh-CN" altLang="zh-CN" sz="1600">
                <a:solidFill>
                  <a:srgbClr val="0000FF"/>
                </a:solidFill>
                <a:latin typeface="Consolas" pitchFamily="49" charset="0"/>
                <a:ea typeface="仿宋" pitchFamily="49" charset="-122"/>
                <a:cs typeface="Consolas" pitchFamily="49" charset="0"/>
              </a:rPr>
              <a:t>学号</a:t>
            </a:r>
            <a:r>
              <a:rPr lang="en-US" altLang="zh-CN" sz="1600">
                <a:solidFill>
                  <a:srgbClr val="0000FF"/>
                </a:solidFill>
                <a:latin typeface="Consolas" pitchFamily="49" charset="0"/>
                <a:ea typeface="仿宋" pitchFamily="49" charset="-122"/>
                <a:cs typeface="Consolas" pitchFamily="49" charset="0"/>
              </a:rPr>
              <a:t>-2018001</a:t>
            </a:r>
            <a:endParaRPr lang="zh-CN" altLang="en-US" sz="1600">
              <a:solidFill>
                <a:srgbClr val="0000FF"/>
              </a:solidFill>
              <a:latin typeface="Consolas" pitchFamily="49" charset="0"/>
              <a:ea typeface="仿宋" pitchFamily="49" charset="-122"/>
              <a:cs typeface="Consolas" pitchFamily="49" charset="0"/>
            </a:endParaRPr>
          </a:p>
        </p:txBody>
      </p:sp>
      <p:cxnSp>
        <p:nvCxnSpPr>
          <p:cNvPr id="65" name="直接箭头连接符 64"/>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6429388" y="273586"/>
            <a:ext cx="1500198"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哈希表</a:t>
            </a:r>
            <a:r>
              <a:rPr lang="en-US" altLang="zh-CN" sz="1800">
                <a:solidFill>
                  <a:srgbClr val="FF0000"/>
                </a:solidFill>
                <a:latin typeface="Consolas" pitchFamily="49" charset="0"/>
                <a:ea typeface="仿宋" pitchFamily="49" charset="-122"/>
                <a:cs typeface="Consolas" pitchFamily="49" charset="0"/>
              </a:rPr>
              <a:t>ha</a:t>
            </a:r>
            <a:endParaRPr lang="zh-CN" altLang="en-US" sz="1800">
              <a:solidFill>
                <a:srgbClr val="FF0000"/>
              </a:solidFill>
              <a:latin typeface="Consolas" pitchFamily="49" charset="0"/>
              <a:ea typeface="仿宋" pitchFamily="49"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60648"/>
            <a:ext cx="4572032" cy="400110"/>
          </a:xfrm>
          <a:prstGeom prst="rect">
            <a:avLst/>
          </a:prstGeom>
          <a:noFill/>
        </p:spPr>
        <p:txBody>
          <a:bodyPr wrap="square" rtlCol="0">
            <a:spAutoFit/>
          </a:bodyPr>
          <a:lstStyle/>
          <a:p>
            <a:pPr algn="l">
              <a:lnSpc>
                <a:spcPct val="100000"/>
              </a:lnSpc>
              <a:spcBef>
                <a:spcPts val="0"/>
              </a:spcBef>
            </a:pPr>
            <a:r>
              <a:rPr lang="zh-CN" altLang="zh-CN"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顺序表查找类</a:t>
            </a:r>
            <a:r>
              <a:rPr lang="en-US" altLang="zh-CN" sz="2000" dirty="0" err="1">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SqListSearchClass</a:t>
            </a:r>
            <a:endParaRPr lang="zh-CN" altLang="en-US" sz="2000"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endParaRPr>
          </a:p>
        </p:txBody>
      </p:sp>
      <p:sp>
        <p:nvSpPr>
          <p:cNvPr id="6" name="TextBox 5"/>
          <p:cNvSpPr txBox="1"/>
          <p:nvPr/>
        </p:nvSpPr>
        <p:spPr>
          <a:xfrm>
            <a:off x="107504" y="908720"/>
            <a:ext cx="8856984" cy="593505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SqListSearchClass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顺序表查找类</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final int MAXN=100;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表示最多元素个数</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RecType</a:t>
            </a:r>
            <a:r>
              <a:rPr lang="en-US" altLang="zh-CN" sz="1800" dirty="0">
                <a:solidFill>
                  <a:srgbClr val="0000FF"/>
                </a:solidFill>
                <a:latin typeface="Consolas" pitchFamily="49" charset="0"/>
                <a:ea typeface="仿宋" pitchFamily="49" charset="-122"/>
                <a:cs typeface="Consolas" pitchFamily="49" charset="0"/>
              </a:rPr>
              <a:t>[] R; 			</a:t>
            </a:r>
            <a:r>
              <a:rPr lang="en-US" altLang="zh-CN" sz="1800" dirty="0">
                <a:solidFill>
                  <a:srgbClr val="339933"/>
                </a:solidFill>
                <a:latin typeface="Consolas" pitchFamily="49" charset="0"/>
                <a:ea typeface="仿宋" pitchFamily="49" charset="-122"/>
                <a:cs typeface="Consolas" pitchFamily="49" charset="0"/>
              </a:rPr>
              <a:t>//R[0..n-1]</a:t>
            </a:r>
            <a:r>
              <a:rPr lang="zh-CN" altLang="zh-CN" sz="1800" dirty="0">
                <a:solidFill>
                  <a:srgbClr val="339933"/>
                </a:solidFill>
                <a:latin typeface="Consolas" pitchFamily="49" charset="0"/>
                <a:ea typeface="仿宋" pitchFamily="49" charset="-122"/>
                <a:cs typeface="Consolas" pitchFamily="49" charset="0"/>
              </a:rPr>
              <a:t>表示查找表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int n;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实际元素个数</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public void </a:t>
            </a:r>
            <a:r>
              <a:rPr lang="en-US" altLang="zh-CN" sz="1800" dirty="0" err="1">
                <a:solidFill>
                  <a:srgbClr val="FF0000"/>
                </a:solidFill>
                <a:latin typeface="Consolas" pitchFamily="49" charset="0"/>
                <a:ea typeface="仿宋" pitchFamily="49" charset="-122"/>
                <a:cs typeface="Consolas" pitchFamily="49" charset="0"/>
              </a:rPr>
              <a:t>CreateR</a:t>
            </a:r>
            <a:r>
              <a:rPr lang="en-US" altLang="zh-CN" sz="1800" dirty="0">
                <a:solidFill>
                  <a:srgbClr val="0000FF"/>
                </a:solidFill>
                <a:latin typeface="Consolas" pitchFamily="49" charset="0"/>
                <a:ea typeface="仿宋" pitchFamily="49" charset="-122"/>
                <a:cs typeface="Consolas" pitchFamily="49" charset="0"/>
              </a:rPr>
              <a:t>(int[] a)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由关键字序列</a:t>
            </a:r>
            <a:r>
              <a:rPr lang="en-US" altLang="zh-CN" sz="1800" dirty="0">
                <a:solidFill>
                  <a:srgbClr val="339933"/>
                </a:solidFill>
                <a:latin typeface="Consolas" pitchFamily="49" charset="0"/>
                <a:ea typeface="仿宋" pitchFamily="49" charset="-122"/>
                <a:cs typeface="Consolas" pitchFamily="49" charset="0"/>
              </a:rPr>
              <a:t>a</a:t>
            </a:r>
            <a:r>
              <a:rPr lang="zh-CN" altLang="zh-CN" sz="1800" dirty="0">
                <a:solidFill>
                  <a:srgbClr val="339933"/>
                </a:solidFill>
                <a:latin typeface="Consolas" pitchFamily="49" charset="0"/>
                <a:ea typeface="仿宋" pitchFamily="49" charset="-122"/>
                <a:cs typeface="Consolas" pitchFamily="49" charset="0"/>
              </a:rPr>
              <a:t>构造顺序表</a:t>
            </a:r>
            <a:r>
              <a:rPr lang="en-US" altLang="zh-CN" sz="1800" dirty="0">
                <a:solidFill>
                  <a:srgbClr val="339933"/>
                </a:solidFill>
                <a:latin typeface="Consolas" pitchFamily="49" charset="0"/>
                <a:ea typeface="仿宋" pitchFamily="49" charset="-122"/>
                <a:cs typeface="Consolas" pitchFamily="49" charset="0"/>
              </a:rPr>
              <a:t>R</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R=new </a:t>
            </a:r>
            <a:r>
              <a:rPr lang="en-US" altLang="zh-CN" sz="1800" dirty="0" err="1">
                <a:solidFill>
                  <a:srgbClr val="0000FF"/>
                </a:solidFill>
                <a:latin typeface="Consolas" pitchFamily="49" charset="0"/>
                <a:ea typeface="仿宋" pitchFamily="49" charset="-122"/>
                <a:cs typeface="Consolas" pitchFamily="49" charset="0"/>
              </a:rPr>
              <a:t>RecType</a:t>
            </a:r>
            <a:r>
              <a:rPr lang="en-US" altLang="zh-CN" sz="1800" dirty="0">
                <a:solidFill>
                  <a:srgbClr val="0000FF"/>
                </a:solidFill>
                <a:latin typeface="Consolas" pitchFamily="49" charset="0"/>
                <a:ea typeface="仿宋" pitchFamily="49" charset="-122"/>
                <a:cs typeface="Consolas" pitchFamily="49" charset="0"/>
              </a:rPr>
              <a:t>[MAXN];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RecType</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n=</a:t>
            </a:r>
            <a:r>
              <a:rPr lang="en-US" altLang="zh-CN" sz="1800" dirty="0" err="1">
                <a:solidFill>
                  <a:srgbClr val="0000FF"/>
                </a:solidFill>
                <a:latin typeface="Consolas" pitchFamily="49" charset="0"/>
                <a:ea typeface="仿宋" pitchFamily="49" charset="-122"/>
                <a:cs typeface="Consolas" pitchFamily="49" charset="0"/>
              </a:rPr>
              <a:t>a.length</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public void </a:t>
            </a:r>
            <a:r>
              <a:rPr lang="en-US" altLang="zh-CN" sz="1800" dirty="0" err="1">
                <a:solidFill>
                  <a:srgbClr val="FF0000"/>
                </a:solidFill>
                <a:latin typeface="Consolas" pitchFamily="49" charset="0"/>
                <a:ea typeface="仿宋" pitchFamily="49" charset="-122"/>
                <a:cs typeface="Consolas" pitchFamily="49" charset="0"/>
              </a:rPr>
              <a:t>Disp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输出顺序表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339933"/>
                </a:solidFill>
                <a:latin typeface="Consolas" pitchFamily="49" charset="0"/>
                <a:ea typeface="仿宋" pitchFamily="49" charset="-122"/>
              </a:rPr>
              <a:t>  //</a:t>
            </a:r>
            <a:r>
              <a:rPr lang="zh-CN" altLang="zh-CN" sz="1800" dirty="0">
                <a:solidFill>
                  <a:srgbClr val="339933"/>
                </a:solidFill>
                <a:latin typeface="Consolas" pitchFamily="49" charset="0"/>
                <a:ea typeface="仿宋" pitchFamily="49" charset="-122"/>
              </a:rPr>
              <a:t>各种顺序表查找算法，后面讨论</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57141" y="669179"/>
            <a:ext cx="8829717" cy="2697891"/>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50000"/>
              </a:lnSpc>
              <a:spcBef>
                <a:spcPts val="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用</a:t>
            </a:r>
            <a:r>
              <a:rPr kumimoji="1" lang="zh-CN" altLang="en-US" sz="2200" dirty="0">
                <a:solidFill>
                  <a:srgbClr val="FF0000"/>
                </a:solidFill>
                <a:latin typeface="Consolas" pitchFamily="49" charset="0"/>
                <a:ea typeface="仿宋" pitchFamily="49" charset="-122"/>
                <a:cs typeface="Consolas" pitchFamily="49" charset="0"/>
              </a:rPr>
              <a:t>关键字</a:t>
            </a:r>
            <a:r>
              <a:rPr kumimoji="1" lang="en-US" altLang="zh-CN" sz="2200" i="1" dirty="0">
                <a:solidFill>
                  <a:srgbClr val="FF0000"/>
                </a:solidFill>
                <a:latin typeface="Consolas" pitchFamily="49" charset="0"/>
                <a:ea typeface="仿宋" pitchFamily="49" charset="-122"/>
                <a:cs typeface="Consolas" pitchFamily="49" charset="0"/>
              </a:rPr>
              <a:t>k</a:t>
            </a:r>
            <a:r>
              <a:rPr kumimoji="1" lang="zh-CN" altLang="en-US" sz="2200" dirty="0">
                <a:solidFill>
                  <a:srgbClr val="FF0000"/>
                </a:solidFill>
                <a:latin typeface="Consolas" pitchFamily="49" charset="0"/>
                <a:ea typeface="仿宋" pitchFamily="49" charset="-122"/>
                <a:cs typeface="Consolas" pitchFamily="49" charset="0"/>
              </a:rPr>
              <a:t>除以某个不大于哈希表长度</a:t>
            </a:r>
            <a:r>
              <a:rPr kumimoji="1" lang="en-US" altLang="zh-CN" sz="2200" i="1" dirty="0">
                <a:solidFill>
                  <a:srgbClr val="FF0000"/>
                </a:solidFill>
                <a:latin typeface="Consolas" pitchFamily="49" charset="0"/>
                <a:ea typeface="仿宋" pitchFamily="49" charset="-122"/>
                <a:cs typeface="Consolas" pitchFamily="49" charset="0"/>
              </a:rPr>
              <a:t>m</a:t>
            </a:r>
            <a:r>
              <a:rPr kumimoji="1" lang="zh-CN" altLang="en-US" sz="2200" dirty="0">
                <a:solidFill>
                  <a:srgbClr val="FF0000"/>
                </a:solidFill>
                <a:latin typeface="Consolas" pitchFamily="49" charset="0"/>
                <a:ea typeface="仿宋" pitchFamily="49" charset="-122"/>
                <a:cs typeface="Consolas" pitchFamily="49" charset="0"/>
              </a:rPr>
              <a:t>的数</a:t>
            </a:r>
            <a:r>
              <a:rPr kumimoji="1" lang="en-US" altLang="zh-CN" sz="2200" i="1" dirty="0">
                <a:solidFill>
                  <a:srgbClr val="FF0000"/>
                </a:solidFill>
                <a:latin typeface="Consolas" pitchFamily="49" charset="0"/>
                <a:ea typeface="仿宋" pitchFamily="49" charset="-122"/>
                <a:cs typeface="Consolas" pitchFamily="49" charset="0"/>
              </a:rPr>
              <a:t>p</a:t>
            </a:r>
            <a:r>
              <a:rPr kumimoji="1" lang="zh-CN" altLang="en-US" sz="2200" dirty="0">
                <a:solidFill>
                  <a:srgbClr val="0000FF"/>
                </a:solidFill>
                <a:latin typeface="Consolas" pitchFamily="49" charset="0"/>
                <a:ea typeface="仿宋" pitchFamily="49" charset="-122"/>
                <a:cs typeface="Consolas" pitchFamily="49" charset="0"/>
              </a:rPr>
              <a:t>所得的</a:t>
            </a:r>
            <a:r>
              <a:rPr kumimoji="1" lang="zh-CN" altLang="en-US" sz="2200" dirty="0">
                <a:solidFill>
                  <a:srgbClr val="FF0000"/>
                </a:solidFill>
                <a:latin typeface="Consolas" pitchFamily="49" charset="0"/>
                <a:ea typeface="仿宋" pitchFamily="49" charset="-122"/>
                <a:cs typeface="Consolas" pitchFamily="49" charset="0"/>
              </a:rPr>
              <a:t>余数</a:t>
            </a:r>
            <a:r>
              <a:rPr kumimoji="1" lang="zh-CN" altLang="en-US" sz="2200" dirty="0">
                <a:solidFill>
                  <a:srgbClr val="0000FF"/>
                </a:solidFill>
                <a:latin typeface="Consolas" pitchFamily="49" charset="0"/>
                <a:ea typeface="仿宋" pitchFamily="49" charset="-122"/>
                <a:cs typeface="Consolas" pitchFamily="49" charset="0"/>
              </a:rPr>
              <a:t>作为哈希地址的方法。</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除留余数法的哈希函数</a:t>
            </a:r>
            <a:r>
              <a:rPr kumimoji="1" lang="en-US" altLang="zh-CN" sz="2200" i="1" dirty="0">
                <a:solidFill>
                  <a:srgbClr val="0000FF"/>
                </a:solidFill>
                <a:latin typeface="Consolas" pitchFamily="49" charset="0"/>
                <a:ea typeface="仿宋" pitchFamily="49" charset="-122"/>
                <a:cs typeface="Consolas" pitchFamily="49" charset="0"/>
              </a:rPr>
              <a:t>h</a:t>
            </a:r>
            <a:r>
              <a:rPr kumimoji="1" lang="en-US" altLang="zh-CN" sz="2200" dirty="0">
                <a:solidFill>
                  <a:srgbClr val="0000FF"/>
                </a:solidFill>
                <a:latin typeface="Consolas" pitchFamily="49" charset="0"/>
                <a:ea typeface="仿宋" pitchFamily="49" charset="-122"/>
                <a:cs typeface="Consolas" pitchFamily="49" charset="0"/>
              </a:rPr>
              <a:t>(</a:t>
            </a:r>
            <a:r>
              <a:rPr kumimoji="1" lang="en-US" altLang="zh-CN" sz="2200" i="1" dirty="0">
                <a:solidFill>
                  <a:srgbClr val="0000FF"/>
                </a:solidFill>
                <a:latin typeface="Consolas" pitchFamily="49" charset="0"/>
                <a:ea typeface="仿宋" pitchFamily="49" charset="-122"/>
                <a:cs typeface="Consolas" pitchFamily="49" charset="0"/>
              </a:rPr>
              <a:t>k</a:t>
            </a:r>
            <a:r>
              <a:rPr kumimoji="1" lang="en-US" altLang="zh-CN" sz="2200" dirty="0">
                <a:solidFill>
                  <a:srgbClr val="0000FF"/>
                </a:solidFill>
                <a:latin typeface="Consolas" pitchFamily="49" charset="0"/>
                <a:ea typeface="仿宋" pitchFamily="49" charset="-122"/>
                <a:cs typeface="Consolas" pitchFamily="49" charset="0"/>
              </a:rPr>
              <a:t>)</a:t>
            </a:r>
            <a:r>
              <a:rPr kumimoji="1" lang="zh-CN" altLang="en-US" sz="2200" dirty="0">
                <a:solidFill>
                  <a:srgbClr val="0000FF"/>
                </a:solidFill>
                <a:latin typeface="Consolas" pitchFamily="49" charset="0"/>
                <a:ea typeface="仿宋" pitchFamily="49" charset="-122"/>
                <a:cs typeface="Consolas" pitchFamily="49" charset="0"/>
              </a:rPr>
              <a:t>为：</a:t>
            </a:r>
            <a:r>
              <a:rPr kumimoji="1" lang="en-US" altLang="zh-CN" sz="2200" i="1" dirty="0">
                <a:solidFill>
                  <a:srgbClr val="FF00FF"/>
                </a:solidFill>
                <a:latin typeface="Consolas" pitchFamily="49" charset="0"/>
                <a:ea typeface="仿宋" pitchFamily="49" charset="-122"/>
                <a:cs typeface="Consolas" pitchFamily="49" charset="0"/>
              </a:rPr>
              <a:t>h</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FF00FF"/>
                </a:solidFill>
                <a:latin typeface="Consolas" pitchFamily="49" charset="0"/>
                <a:ea typeface="仿宋" pitchFamily="49" charset="-122"/>
                <a:cs typeface="Consolas" pitchFamily="49" charset="0"/>
              </a:rPr>
              <a:t>k</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FF00FF"/>
                </a:solidFill>
                <a:latin typeface="Consolas" pitchFamily="49" charset="0"/>
                <a:ea typeface="仿宋" pitchFamily="49" charset="-122"/>
                <a:cs typeface="Consolas" pitchFamily="49" charset="0"/>
              </a:rPr>
              <a:t>k</a:t>
            </a:r>
            <a:r>
              <a:rPr kumimoji="1" lang="en-US" altLang="zh-CN" sz="2200" dirty="0">
                <a:solidFill>
                  <a:srgbClr val="FF00FF"/>
                </a:solidFill>
                <a:latin typeface="Consolas" pitchFamily="49" charset="0"/>
                <a:ea typeface="仿宋" pitchFamily="49" charset="-122"/>
                <a:cs typeface="Consolas" pitchFamily="49" charset="0"/>
              </a:rPr>
              <a:t> mod </a:t>
            </a:r>
            <a:r>
              <a:rPr kumimoji="1" lang="en-US" altLang="zh-CN" sz="2200" i="1" dirty="0">
                <a:solidFill>
                  <a:srgbClr val="FF00FF"/>
                </a:solidFill>
                <a:latin typeface="Consolas" pitchFamily="49" charset="0"/>
                <a:ea typeface="仿宋" pitchFamily="49" charset="-122"/>
                <a:cs typeface="Consolas" pitchFamily="49" charset="0"/>
              </a:rPr>
              <a:t>p</a:t>
            </a:r>
            <a:r>
              <a:rPr kumimoji="1" lang="en-US" altLang="zh-CN" sz="2200" dirty="0">
                <a:solidFill>
                  <a:srgbClr val="FF00FF"/>
                </a:solidFill>
                <a:latin typeface="Consolas" pitchFamily="49" charset="0"/>
                <a:ea typeface="仿宋" pitchFamily="49" charset="-122"/>
                <a:cs typeface="Consolas" pitchFamily="49" charset="0"/>
              </a:rPr>
              <a:t> </a:t>
            </a:r>
            <a:r>
              <a:rPr kumimoji="1" lang="en-US" altLang="zh-CN" sz="2200" dirty="0">
                <a:solidFill>
                  <a:srgbClr val="0000FF"/>
                </a:solidFill>
                <a:latin typeface="Consolas" pitchFamily="49" charset="0"/>
                <a:ea typeface="仿宋" pitchFamily="49" charset="-122"/>
                <a:cs typeface="Consolas" pitchFamily="49" charset="0"/>
              </a:rPr>
              <a:t>(mod</a:t>
            </a:r>
            <a:r>
              <a:rPr kumimoji="1" lang="zh-CN" altLang="en-US" sz="2200" dirty="0">
                <a:solidFill>
                  <a:srgbClr val="0000FF"/>
                </a:solidFill>
                <a:latin typeface="Consolas" pitchFamily="49" charset="0"/>
                <a:ea typeface="仿宋" pitchFamily="49" charset="-122"/>
                <a:cs typeface="Consolas" pitchFamily="49" charset="0"/>
              </a:rPr>
              <a:t>为求余运算，</a:t>
            </a:r>
            <a:r>
              <a:rPr kumimoji="1" lang="en-US" altLang="zh-CN" sz="2200" i="1" dirty="0" err="1">
                <a:solidFill>
                  <a:srgbClr val="0000FF"/>
                </a:solidFill>
                <a:latin typeface="Consolas" pitchFamily="49" charset="0"/>
                <a:ea typeface="仿宋" pitchFamily="49" charset="-122"/>
                <a:cs typeface="Consolas" pitchFamily="49" charset="0"/>
              </a:rPr>
              <a:t>p</a:t>
            </a:r>
            <a:r>
              <a:rPr kumimoji="1" lang="en-US" altLang="zh-CN" sz="2200" dirty="0" err="1">
                <a:solidFill>
                  <a:srgbClr val="0000FF"/>
                </a:solidFill>
                <a:latin typeface="+mj-ea"/>
                <a:ea typeface="+mj-ea"/>
                <a:cs typeface="Consolas" pitchFamily="49" charset="0"/>
              </a:rPr>
              <a:t>≤</a:t>
            </a:r>
            <a:r>
              <a:rPr kumimoji="1" lang="en-US" altLang="zh-CN" sz="2200" i="1" dirty="0" err="1">
                <a:solidFill>
                  <a:srgbClr val="0000FF"/>
                </a:solidFill>
                <a:latin typeface="Consolas" pitchFamily="49" charset="0"/>
                <a:ea typeface="仿宋" pitchFamily="49" charset="-122"/>
                <a:cs typeface="Consolas" pitchFamily="49" charset="0"/>
              </a:rPr>
              <a:t>m</a:t>
            </a:r>
            <a:r>
              <a:rPr kumimoji="1" lang="en-US" altLang="zh-CN" sz="2200" dirty="0">
                <a:solidFill>
                  <a:srgbClr val="0000FF"/>
                </a:solidFill>
                <a:latin typeface="Consolas" pitchFamily="49" charset="0"/>
                <a:ea typeface="仿宋" pitchFamily="49" charset="-122"/>
                <a:cs typeface="Consolas" pitchFamily="49" charset="0"/>
              </a:rPr>
              <a:t>)  </a:t>
            </a:r>
          </a:p>
          <a:p>
            <a:pPr marL="457200" indent="-457200" algn="l">
              <a:lnSpc>
                <a:spcPct val="150000"/>
              </a:lnSpc>
              <a:spcBef>
                <a:spcPts val="0"/>
              </a:spcBef>
              <a:buBlip>
                <a:blip r:embed="rId2"/>
              </a:buBlip>
            </a:pPr>
            <a:r>
              <a:rPr kumimoji="1" lang="en-US" altLang="zh-CN" sz="2200" i="1" dirty="0">
                <a:solidFill>
                  <a:srgbClr val="FF0000"/>
                </a:solidFill>
                <a:latin typeface="Consolas" pitchFamily="49" charset="0"/>
                <a:ea typeface="仿宋" pitchFamily="49" charset="-122"/>
                <a:cs typeface="Consolas" pitchFamily="49" charset="0"/>
              </a:rPr>
              <a:t>p</a:t>
            </a:r>
            <a:r>
              <a:rPr kumimoji="1" lang="zh-CN" altLang="en-US" sz="2200" dirty="0">
                <a:solidFill>
                  <a:srgbClr val="FF0000"/>
                </a:solidFill>
                <a:latin typeface="Consolas" pitchFamily="49" charset="0"/>
                <a:ea typeface="仿宋" pitchFamily="49" charset="-122"/>
                <a:cs typeface="Consolas" pitchFamily="49" charset="0"/>
              </a:rPr>
              <a:t>最好是质数</a:t>
            </a:r>
            <a:r>
              <a:rPr kumimoji="1" lang="zh-CN" altLang="en-US" sz="2200" dirty="0">
                <a:solidFill>
                  <a:srgbClr val="0000FF"/>
                </a:solidFill>
                <a:latin typeface="Consolas" pitchFamily="49" charset="0"/>
                <a:ea typeface="仿宋" pitchFamily="49" charset="-122"/>
                <a:cs typeface="Consolas" pitchFamily="49" charset="0"/>
              </a:rPr>
              <a:t>（素数）。</a:t>
            </a:r>
          </a:p>
        </p:txBody>
      </p:sp>
      <p:sp>
        <p:nvSpPr>
          <p:cNvPr id="6" name="TextBox 5"/>
          <p:cNvSpPr txBox="1"/>
          <p:nvPr/>
        </p:nvSpPr>
        <p:spPr>
          <a:xfrm>
            <a:off x="251520" y="188640"/>
            <a:ext cx="235745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2. </a:t>
            </a:r>
            <a:r>
              <a:rPr lang="zh-CN" altLang="en-US" sz="2000">
                <a:solidFill>
                  <a:schemeClr val="bg1"/>
                </a:solidFill>
                <a:latin typeface="Consolas" pitchFamily="49" charset="0"/>
                <a:ea typeface="微软雅黑" pitchFamily="34" charset="-122"/>
                <a:cs typeface="Consolas" pitchFamily="49" charset="0"/>
              </a:rPr>
              <a:t>除留余数法</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5" name="矩形 4">
            <a:extLst>
              <a:ext uri="{FF2B5EF4-FFF2-40B4-BE49-F238E27FC236}">
                <a16:creationId xmlns:a16="http://schemas.microsoft.com/office/drawing/2014/main" id="{0F8605B2-3D0E-44D8-B8AD-DE927858C517}"/>
              </a:ext>
            </a:extLst>
          </p:cNvPr>
          <p:cNvSpPr/>
          <p:nvPr/>
        </p:nvSpPr>
        <p:spPr>
          <a:xfrm>
            <a:off x="3707904" y="3735272"/>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8" name="TextBox 5">
            <a:extLst>
              <a:ext uri="{FF2B5EF4-FFF2-40B4-BE49-F238E27FC236}">
                <a16:creationId xmlns:a16="http://schemas.microsoft.com/office/drawing/2014/main" id="{BFF4780F-8289-4D70-95DB-870419BFBB46}"/>
              </a:ext>
            </a:extLst>
          </p:cNvPr>
          <p:cNvSpPr txBox="1"/>
          <p:nvPr/>
        </p:nvSpPr>
        <p:spPr>
          <a:xfrm>
            <a:off x="3207838" y="3815298"/>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0</a:t>
            </a:r>
            <a:endParaRPr lang="zh-CN" altLang="en-US" sz="1600">
              <a:solidFill>
                <a:srgbClr val="00B0F0"/>
              </a:solidFill>
              <a:latin typeface="Consolas" pitchFamily="49" charset="0"/>
              <a:ea typeface="仿宋" pitchFamily="49" charset="-122"/>
              <a:cs typeface="Consolas" pitchFamily="49" charset="0"/>
            </a:endParaRPr>
          </a:p>
        </p:txBody>
      </p:sp>
      <p:sp>
        <p:nvSpPr>
          <p:cNvPr id="9" name="矩形 8">
            <a:extLst>
              <a:ext uri="{FF2B5EF4-FFF2-40B4-BE49-F238E27FC236}">
                <a16:creationId xmlns:a16="http://schemas.microsoft.com/office/drawing/2014/main" id="{C03A07B5-3396-43E4-864A-1DC3C725B9D2}"/>
              </a:ext>
            </a:extLst>
          </p:cNvPr>
          <p:cNvSpPr/>
          <p:nvPr/>
        </p:nvSpPr>
        <p:spPr>
          <a:xfrm>
            <a:off x="3707904" y="4163900"/>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0" name="TextBox 7">
            <a:extLst>
              <a:ext uri="{FF2B5EF4-FFF2-40B4-BE49-F238E27FC236}">
                <a16:creationId xmlns:a16="http://schemas.microsoft.com/office/drawing/2014/main" id="{AD2107F2-C7C0-4FA6-88C7-9CA0BEB67B01}"/>
              </a:ext>
            </a:extLst>
          </p:cNvPr>
          <p:cNvSpPr txBox="1"/>
          <p:nvPr/>
        </p:nvSpPr>
        <p:spPr>
          <a:xfrm>
            <a:off x="3207838" y="4243926"/>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1</a:t>
            </a:r>
            <a:endParaRPr lang="zh-CN" altLang="en-US" sz="1600">
              <a:solidFill>
                <a:srgbClr val="00B0F0"/>
              </a:solidFill>
              <a:latin typeface="Consolas" pitchFamily="49" charset="0"/>
              <a:ea typeface="仿宋" pitchFamily="49" charset="-122"/>
              <a:cs typeface="Consolas" pitchFamily="49" charset="0"/>
            </a:endParaRPr>
          </a:p>
        </p:txBody>
      </p:sp>
      <p:sp>
        <p:nvSpPr>
          <p:cNvPr id="11" name="矩形 10">
            <a:extLst>
              <a:ext uri="{FF2B5EF4-FFF2-40B4-BE49-F238E27FC236}">
                <a16:creationId xmlns:a16="http://schemas.microsoft.com/office/drawing/2014/main" id="{C649948B-19D9-4B4B-867A-E73DBAE00194}"/>
              </a:ext>
            </a:extLst>
          </p:cNvPr>
          <p:cNvSpPr/>
          <p:nvPr/>
        </p:nvSpPr>
        <p:spPr>
          <a:xfrm>
            <a:off x="3707904" y="4592528"/>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2" name="TextBox 9">
            <a:extLst>
              <a:ext uri="{FF2B5EF4-FFF2-40B4-BE49-F238E27FC236}">
                <a16:creationId xmlns:a16="http://schemas.microsoft.com/office/drawing/2014/main" id="{4F47CCE7-AC5E-4113-9274-7487E97B8E70}"/>
              </a:ext>
            </a:extLst>
          </p:cNvPr>
          <p:cNvSpPr txBox="1"/>
          <p:nvPr/>
        </p:nvSpPr>
        <p:spPr>
          <a:xfrm>
            <a:off x="3207838" y="4672554"/>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2</a:t>
            </a:r>
            <a:endParaRPr lang="zh-CN" altLang="en-US" sz="1600">
              <a:solidFill>
                <a:srgbClr val="00B0F0"/>
              </a:solidFill>
              <a:latin typeface="Consolas" pitchFamily="49" charset="0"/>
              <a:ea typeface="仿宋" pitchFamily="49" charset="-122"/>
              <a:cs typeface="Consolas" pitchFamily="49" charset="0"/>
            </a:endParaRPr>
          </a:p>
        </p:txBody>
      </p:sp>
      <p:sp>
        <p:nvSpPr>
          <p:cNvPr id="13" name="矩形 12">
            <a:extLst>
              <a:ext uri="{FF2B5EF4-FFF2-40B4-BE49-F238E27FC236}">
                <a16:creationId xmlns:a16="http://schemas.microsoft.com/office/drawing/2014/main" id="{1AE21EE4-E84C-4A73-8A98-7087E8331639}"/>
              </a:ext>
            </a:extLst>
          </p:cNvPr>
          <p:cNvSpPr/>
          <p:nvPr/>
        </p:nvSpPr>
        <p:spPr>
          <a:xfrm>
            <a:off x="3707904" y="5021156"/>
            <a:ext cx="1000132" cy="100013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4" name="TextBox 11">
            <a:extLst>
              <a:ext uri="{FF2B5EF4-FFF2-40B4-BE49-F238E27FC236}">
                <a16:creationId xmlns:a16="http://schemas.microsoft.com/office/drawing/2014/main" id="{7A97723C-3A63-4D17-9AC4-863EAB6EEB02}"/>
              </a:ext>
            </a:extLst>
          </p:cNvPr>
          <p:cNvSpPr txBox="1"/>
          <p:nvPr/>
        </p:nvSpPr>
        <p:spPr>
          <a:xfrm>
            <a:off x="3207838" y="5396982"/>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a:t>
            </a:r>
            <a:endParaRPr lang="zh-CN" altLang="en-US" sz="1600">
              <a:solidFill>
                <a:srgbClr val="00B0F0"/>
              </a:solidFill>
              <a:latin typeface="Consolas" pitchFamily="49" charset="0"/>
              <a:ea typeface="仿宋" pitchFamily="49" charset="-122"/>
              <a:cs typeface="Consolas" pitchFamily="49" charset="0"/>
            </a:endParaRPr>
          </a:p>
        </p:txBody>
      </p:sp>
      <p:sp>
        <p:nvSpPr>
          <p:cNvPr id="15" name="矩形 14">
            <a:extLst>
              <a:ext uri="{FF2B5EF4-FFF2-40B4-BE49-F238E27FC236}">
                <a16:creationId xmlns:a16="http://schemas.microsoft.com/office/drawing/2014/main" id="{0A07A07F-CD80-427A-8404-FDB3D2F74AB5}"/>
              </a:ext>
            </a:extLst>
          </p:cNvPr>
          <p:cNvSpPr/>
          <p:nvPr/>
        </p:nvSpPr>
        <p:spPr>
          <a:xfrm>
            <a:off x="3707904" y="6021288"/>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6" name="TextBox 13">
            <a:extLst>
              <a:ext uri="{FF2B5EF4-FFF2-40B4-BE49-F238E27FC236}">
                <a16:creationId xmlns:a16="http://schemas.microsoft.com/office/drawing/2014/main" id="{C510441C-CA2A-4305-9EBF-C08B72891AB1}"/>
              </a:ext>
            </a:extLst>
          </p:cNvPr>
          <p:cNvSpPr txBox="1"/>
          <p:nvPr/>
        </p:nvSpPr>
        <p:spPr>
          <a:xfrm>
            <a:off x="3064962" y="6101314"/>
            <a:ext cx="642942" cy="338554"/>
          </a:xfrm>
          <a:prstGeom prst="rect">
            <a:avLst/>
          </a:prstGeom>
          <a:noFill/>
        </p:spPr>
        <p:txBody>
          <a:bodyPr wrap="square" rtlCol="0">
            <a:spAutoFit/>
          </a:bodyPr>
          <a:lstStyle/>
          <a:p>
            <a:pPr algn="l">
              <a:lnSpc>
                <a:spcPct val="100000"/>
              </a:lnSpc>
              <a:spcBef>
                <a:spcPts val="0"/>
              </a:spcBef>
            </a:pPr>
            <a:r>
              <a:rPr lang="en-US" altLang="zh-CN" sz="1600" i="1">
                <a:solidFill>
                  <a:srgbClr val="00B0F0"/>
                </a:solidFill>
                <a:latin typeface="Consolas" pitchFamily="49" charset="0"/>
                <a:ea typeface="仿宋" pitchFamily="49" charset="-122"/>
                <a:cs typeface="Consolas" pitchFamily="49" charset="0"/>
              </a:rPr>
              <a:t>m</a:t>
            </a:r>
            <a:r>
              <a:rPr lang="en-US" altLang="zh-CN" sz="1600">
                <a:solidFill>
                  <a:srgbClr val="00B0F0"/>
                </a:solidFill>
                <a:latin typeface="Consolas" pitchFamily="49" charset="0"/>
                <a:ea typeface="仿宋" pitchFamily="49" charset="-122"/>
                <a:cs typeface="Consolas" pitchFamily="49" charset="0"/>
              </a:rPr>
              <a:t>-1</a:t>
            </a:r>
            <a:endParaRPr lang="zh-CN" altLang="en-US" sz="1600">
              <a:solidFill>
                <a:srgbClr val="00B0F0"/>
              </a:solidFill>
              <a:latin typeface="Consolas" pitchFamily="49" charset="0"/>
              <a:ea typeface="仿宋" pitchFamily="49" charset="-122"/>
              <a:cs typeface="Consolas" pitchFamily="49" charset="0"/>
            </a:endParaRPr>
          </a:p>
        </p:txBody>
      </p:sp>
      <p:sp>
        <p:nvSpPr>
          <p:cNvPr id="17" name="TextBox 14">
            <a:extLst>
              <a:ext uri="{FF2B5EF4-FFF2-40B4-BE49-F238E27FC236}">
                <a16:creationId xmlns:a16="http://schemas.microsoft.com/office/drawing/2014/main" id="{C7DC2464-18A0-4B00-8C74-34A8E48ED912}"/>
              </a:ext>
            </a:extLst>
          </p:cNvPr>
          <p:cNvSpPr txBox="1"/>
          <p:nvPr/>
        </p:nvSpPr>
        <p:spPr>
          <a:xfrm>
            <a:off x="3601769" y="3371210"/>
            <a:ext cx="1500198"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Consolas" pitchFamily="49" charset="0"/>
                <a:ea typeface="仿宋" pitchFamily="49" charset="-122"/>
                <a:cs typeface="Consolas" pitchFamily="49" charset="0"/>
              </a:rPr>
              <a:t>哈希表</a:t>
            </a:r>
            <a:r>
              <a:rPr lang="en-US" altLang="zh-CN" sz="1800" dirty="0">
                <a:solidFill>
                  <a:srgbClr val="FF0000"/>
                </a:solidFill>
                <a:latin typeface="Consolas" pitchFamily="49" charset="0"/>
                <a:ea typeface="仿宋" pitchFamily="49" charset="-122"/>
                <a:cs typeface="Consolas" pitchFamily="49" charset="0"/>
              </a:rPr>
              <a:t>ha</a:t>
            </a:r>
            <a:endParaRPr lang="zh-CN" altLang="en-US" sz="1800" dirty="0">
              <a:solidFill>
                <a:srgbClr val="FF0000"/>
              </a:solidFill>
              <a:latin typeface="Consolas" pitchFamily="49" charset="0"/>
              <a:ea typeface="仿宋" pitchFamily="49" charset="-122"/>
              <a:cs typeface="Consolas" pitchFamily="49" charset="0"/>
            </a:endParaRPr>
          </a:p>
        </p:txBody>
      </p:sp>
      <p:sp>
        <p:nvSpPr>
          <p:cNvPr id="18" name="Oval 8">
            <a:extLst>
              <a:ext uri="{FF2B5EF4-FFF2-40B4-BE49-F238E27FC236}">
                <a16:creationId xmlns:a16="http://schemas.microsoft.com/office/drawing/2014/main" id="{B0BBB32D-73DE-4C26-9057-A7E7F59ACB87}"/>
              </a:ext>
            </a:extLst>
          </p:cNvPr>
          <p:cNvSpPr>
            <a:spLocks noChangeArrowheads="1"/>
          </p:cNvSpPr>
          <p:nvPr/>
        </p:nvSpPr>
        <p:spPr bwMode="auto">
          <a:xfrm>
            <a:off x="207442" y="4623110"/>
            <a:ext cx="437752" cy="44144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noAutofit/>
          </a:bodyPr>
          <a:lstStyle/>
          <a:p>
            <a:pPr algn="l"/>
            <a:r>
              <a:rPr lang="en-US" altLang="zh-CN" sz="1800" i="1">
                <a:solidFill>
                  <a:srgbClr val="FF0000"/>
                </a:solidFill>
                <a:latin typeface="Consolas" pitchFamily="49" charset="0"/>
                <a:cs typeface="Consolas" pitchFamily="49" charset="0"/>
              </a:rPr>
              <a:t>k</a:t>
            </a:r>
            <a:endParaRPr lang="zh-CN" altLang="en-US" sz="1800" i="1">
              <a:solidFill>
                <a:srgbClr val="FF0000"/>
              </a:solidFill>
              <a:latin typeface="Consolas" pitchFamily="49" charset="0"/>
              <a:cs typeface="Consolas" pitchFamily="49" charset="0"/>
            </a:endParaRPr>
          </a:p>
        </p:txBody>
      </p:sp>
      <p:cxnSp>
        <p:nvCxnSpPr>
          <p:cNvPr id="19" name="直接箭头连接符 18">
            <a:extLst>
              <a:ext uri="{FF2B5EF4-FFF2-40B4-BE49-F238E27FC236}">
                <a16:creationId xmlns:a16="http://schemas.microsoft.com/office/drawing/2014/main" id="{259F92E8-B17A-4A0E-B3FF-87895829B73B}"/>
              </a:ext>
            </a:extLst>
          </p:cNvPr>
          <p:cNvCxnSpPr/>
          <p:nvPr/>
        </p:nvCxnSpPr>
        <p:spPr>
          <a:xfrm>
            <a:off x="778946" y="4878280"/>
            <a:ext cx="214314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5028391-32B1-4CA9-AB2A-FC98028707DE}"/>
              </a:ext>
            </a:extLst>
          </p:cNvPr>
          <p:cNvSpPr txBox="1"/>
          <p:nvPr/>
        </p:nvSpPr>
        <p:spPr>
          <a:xfrm>
            <a:off x="921822" y="4449652"/>
            <a:ext cx="1714512" cy="338554"/>
          </a:xfrm>
          <a:prstGeom prst="rect">
            <a:avLst/>
          </a:prstGeom>
          <a:noFill/>
        </p:spPr>
        <p:txBody>
          <a:bodyPr wrap="square" rtlCol="0">
            <a:spAutoFit/>
          </a:bodyPr>
          <a:lstStyle/>
          <a:p>
            <a:pPr algn="l">
              <a:lnSpc>
                <a:spcPct val="100000"/>
              </a:lnSpc>
              <a:spcBef>
                <a:spcPts val="0"/>
              </a:spcBef>
            </a:pPr>
            <a:r>
              <a:rPr lang="en-US" altLang="zh-CN" sz="1600" i="1" dirty="0">
                <a:solidFill>
                  <a:srgbClr val="FF00FF"/>
                </a:solidFill>
                <a:latin typeface="Consolas" pitchFamily="49" charset="0"/>
                <a:ea typeface="仿宋" pitchFamily="49" charset="-122"/>
                <a:cs typeface="Consolas" pitchFamily="49" charset="0"/>
              </a:rPr>
              <a:t>h</a:t>
            </a:r>
            <a:r>
              <a:rPr lang="en-US" altLang="zh-CN" sz="1600" dirty="0">
                <a:solidFill>
                  <a:srgbClr val="FF00FF"/>
                </a:solidFill>
                <a:latin typeface="Consolas" pitchFamily="49" charset="0"/>
                <a:ea typeface="仿宋" pitchFamily="49" charset="-122"/>
                <a:cs typeface="Consolas" pitchFamily="49" charset="0"/>
              </a:rPr>
              <a:t>(</a:t>
            </a:r>
            <a:r>
              <a:rPr lang="en-US" altLang="zh-CN" sz="1600" i="1" dirty="0">
                <a:solidFill>
                  <a:srgbClr val="FF00FF"/>
                </a:solidFill>
                <a:latin typeface="Consolas" pitchFamily="49" charset="0"/>
                <a:ea typeface="仿宋" pitchFamily="49" charset="-122"/>
                <a:cs typeface="Consolas" pitchFamily="49" charset="0"/>
              </a:rPr>
              <a:t>k</a:t>
            </a:r>
            <a:r>
              <a:rPr lang="en-US" altLang="zh-CN" sz="1600" dirty="0">
                <a:solidFill>
                  <a:srgbClr val="FF00FF"/>
                </a:solidFill>
                <a:latin typeface="Consolas" pitchFamily="49" charset="0"/>
                <a:ea typeface="仿宋" pitchFamily="49" charset="-122"/>
                <a:cs typeface="Consolas" pitchFamily="49" charset="0"/>
              </a:rPr>
              <a:t>)=</a:t>
            </a:r>
            <a:r>
              <a:rPr lang="en-US" altLang="zh-CN" sz="1600" i="1" dirty="0">
                <a:solidFill>
                  <a:srgbClr val="FF00FF"/>
                </a:solidFill>
                <a:latin typeface="Consolas" pitchFamily="49" charset="0"/>
                <a:ea typeface="仿宋" pitchFamily="49" charset="-122"/>
                <a:cs typeface="Consolas" pitchFamily="49" charset="0"/>
              </a:rPr>
              <a:t>k</a:t>
            </a:r>
            <a:r>
              <a:rPr lang="en-US" altLang="zh-CN" sz="1600" dirty="0">
                <a:solidFill>
                  <a:srgbClr val="FF00FF"/>
                </a:solidFill>
                <a:latin typeface="Consolas" pitchFamily="49" charset="0"/>
                <a:ea typeface="仿宋" pitchFamily="49" charset="-122"/>
                <a:cs typeface="Consolas" pitchFamily="49" charset="0"/>
              </a:rPr>
              <a:t> mod </a:t>
            </a:r>
            <a:r>
              <a:rPr lang="en-US" altLang="zh-CN" sz="1600" i="1" dirty="0">
                <a:solidFill>
                  <a:srgbClr val="FF00FF"/>
                </a:solidFill>
                <a:latin typeface="Consolas" pitchFamily="49" charset="0"/>
                <a:ea typeface="仿宋" pitchFamily="49" charset="-122"/>
                <a:cs typeface="Consolas" pitchFamily="49" charset="0"/>
              </a:rPr>
              <a:t>p</a:t>
            </a:r>
            <a:endParaRPr lang="zh-CN" altLang="en-US" sz="1600" dirty="0">
              <a:solidFill>
                <a:srgbClr val="FF00FF"/>
              </a:solidFill>
              <a:latin typeface="Consolas" pitchFamily="49" charset="0"/>
              <a:ea typeface="仿宋" pitchFamily="49" charset="-122"/>
              <a:cs typeface="Consolas" pitchFamily="49" charset="0"/>
            </a:endParaRPr>
          </a:p>
        </p:txBody>
      </p:sp>
      <p:sp>
        <p:nvSpPr>
          <p:cNvPr id="21" name="TextBox 20">
            <a:extLst>
              <a:ext uri="{FF2B5EF4-FFF2-40B4-BE49-F238E27FC236}">
                <a16:creationId xmlns:a16="http://schemas.microsoft.com/office/drawing/2014/main" id="{4506E07A-6235-4984-9210-DF077B7E67AD}"/>
              </a:ext>
            </a:extLst>
          </p:cNvPr>
          <p:cNvSpPr txBox="1"/>
          <p:nvPr/>
        </p:nvSpPr>
        <p:spPr>
          <a:xfrm>
            <a:off x="5004048" y="4455164"/>
            <a:ext cx="4804586" cy="861774"/>
          </a:xfrm>
          <a:prstGeom prst="rect">
            <a:avLst/>
          </a:prstGeom>
          <a:noFill/>
        </p:spPr>
        <p:txBody>
          <a:bodyPr wrap="square" rtlCol="0">
            <a:spAutoFit/>
          </a:bodyPr>
          <a:lstStyle/>
          <a:p>
            <a:pPr marL="457200" indent="-457200" algn="l">
              <a:lnSpc>
                <a:spcPct val="100000"/>
              </a:lnSpc>
              <a:buBlip>
                <a:blip r:embed="rId3"/>
              </a:buBlip>
            </a:pPr>
            <a:r>
              <a:rPr lang="en-US" altLang="zh-CN" sz="2000" i="1" dirty="0" err="1">
                <a:solidFill>
                  <a:srgbClr val="0000FF"/>
                </a:solidFill>
                <a:latin typeface="Consolas" pitchFamily="49" charset="0"/>
                <a:ea typeface="仿宋" pitchFamily="49" charset="-122"/>
                <a:cs typeface="Consolas" pitchFamily="49" charset="0"/>
              </a:rPr>
              <a:t>p</a:t>
            </a:r>
            <a:r>
              <a:rPr lang="en-US" altLang="zh-CN" sz="2000" dirty="0" err="1">
                <a:solidFill>
                  <a:srgbClr val="0000FF"/>
                </a:solidFill>
                <a:latin typeface="+mj-ea"/>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rPr>
              <a:t>保证地址有效</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3"/>
              </a:buBlip>
            </a:pPr>
            <a:r>
              <a:rPr lang="en-US" altLang="zh-CN" sz="2000" i="1"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为质数 </a:t>
            </a:r>
            <a:r>
              <a:rPr lang="en-US" altLang="zh-CN" sz="2000" dirty="0">
                <a:solidFill>
                  <a:srgbClr val="00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rPr>
              <a:t>保证冲突尽可能小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ppt_x</p:attrName>
                                        </p:attrNameLst>
                                      </p:cBhvr>
                                      <p:tavLst>
                                        <p:tav tm="0">
                                          <p:val>
                                            <p:strVal val="#ppt_x-#ppt_w/2"/>
                                          </p:val>
                                        </p:tav>
                                        <p:tav tm="100000">
                                          <p:val>
                                            <p:strVal val="#ppt_x"/>
                                          </p:val>
                                        </p:tav>
                                      </p:tavLst>
                                    </p:anim>
                                    <p:anim calcmode="lin" valueType="num">
                                      <p:cBhvr>
                                        <p:cTn id="12" dur="500" fill="hold"/>
                                        <p:tgtEl>
                                          <p:spTgt spid="19"/>
                                        </p:tgtEl>
                                        <p:attrNameLst>
                                          <p:attrName>ppt_y</p:attrName>
                                        </p:attrNameLst>
                                      </p:cBhvr>
                                      <p:tavLst>
                                        <p:tav tm="0">
                                          <p:val>
                                            <p:strVal val="#ppt_y"/>
                                          </p:val>
                                        </p:tav>
                                        <p:tav tm="100000">
                                          <p:val>
                                            <p:strVal val="#ppt_y"/>
                                          </p:val>
                                        </p:tav>
                                      </p:tavLst>
                                    </p:anim>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strVal val="#ppt_h"/>
                                          </p:val>
                                        </p:tav>
                                        <p:tav tm="100000">
                                          <p:val>
                                            <p:strVal val="#ppt_h"/>
                                          </p:val>
                                        </p:tav>
                                      </p:tavLst>
                                    </p:anim>
                                  </p:childTnLst>
                                </p:cTn>
                              </p:par>
                              <p:par>
                                <p:cTn id="15" presetID="17" presetClass="entr" presetSubtype="8"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ppt_x</p:attrName>
                                        </p:attrNameLst>
                                      </p:cBhvr>
                                      <p:tavLst>
                                        <p:tav tm="0">
                                          <p:val>
                                            <p:strVal val="#ppt_x-#ppt_w/2"/>
                                          </p:val>
                                        </p:tav>
                                        <p:tav tm="100000">
                                          <p:val>
                                            <p:strVal val="#ppt_x"/>
                                          </p:val>
                                        </p:tav>
                                      </p:tavLst>
                                    </p:anim>
                                    <p:anim calcmode="lin" valueType="num">
                                      <p:cBhvr>
                                        <p:cTn id="18" dur="500" fill="hold"/>
                                        <p:tgtEl>
                                          <p:spTgt spid="20"/>
                                        </p:tgtEl>
                                        <p:attrNameLst>
                                          <p:attrName>ppt_y</p:attrName>
                                        </p:attrNameLst>
                                      </p:cBhvr>
                                      <p:tavLst>
                                        <p:tav tm="0">
                                          <p:val>
                                            <p:strVal val="#ppt_y"/>
                                          </p:val>
                                        </p:tav>
                                        <p:tav tm="100000">
                                          <p:val>
                                            <p:strVal val="#ppt_y"/>
                                          </p:val>
                                        </p:tav>
                                      </p:tavLst>
                                    </p:anim>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1" grpId="0" animBg="1"/>
      <p:bldP spid="12" grpId="0"/>
      <p:bldP spid="13" grpId="0" animBg="1"/>
      <p:bldP spid="14" grpId="0"/>
      <p:bldP spid="15" grpId="0" animBg="1"/>
      <p:bldP spid="16" grpId="0"/>
      <p:bldP spid="18" grpId="0" animBg="1"/>
      <p:bldP spid="20" grpId="0"/>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23528" y="764704"/>
            <a:ext cx="8568952" cy="1824575"/>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ts val="3200"/>
              </a:lnSpc>
              <a:spcBef>
                <a:spcPts val="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提取关键字中</a:t>
            </a:r>
            <a:r>
              <a:rPr kumimoji="1" lang="zh-CN" altLang="en-US" sz="2200" dirty="0">
                <a:solidFill>
                  <a:srgbClr val="FF0000"/>
                </a:solidFill>
                <a:latin typeface="Consolas" pitchFamily="49" charset="0"/>
                <a:ea typeface="仿宋" pitchFamily="49" charset="-122"/>
                <a:cs typeface="Consolas" pitchFamily="49" charset="0"/>
              </a:rPr>
              <a:t>取值较均匀的数字</a:t>
            </a:r>
            <a:r>
              <a:rPr kumimoji="1" lang="zh-CN" altLang="en-US" sz="2200" dirty="0">
                <a:solidFill>
                  <a:srgbClr val="0000FF"/>
                </a:solidFill>
                <a:latin typeface="Consolas" pitchFamily="49" charset="0"/>
                <a:ea typeface="仿宋" pitchFamily="49" charset="-122"/>
                <a:cs typeface="Consolas" pitchFamily="49" charset="0"/>
              </a:rPr>
              <a:t>（变化较多的，避免冲突）位作为哈希地址的方法。</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ts val="3200"/>
              </a:lnSpc>
              <a:spcBef>
                <a:spcPts val="0"/>
              </a:spcBef>
              <a:buBlip>
                <a:blip r:embed="rId2"/>
              </a:buBlip>
            </a:pPr>
            <a:r>
              <a:rPr kumimoji="1" lang="zh-CN" altLang="en-US" sz="2200" dirty="0">
                <a:solidFill>
                  <a:srgbClr val="FF0000"/>
                </a:solidFill>
                <a:latin typeface="Consolas" pitchFamily="49" charset="0"/>
                <a:ea typeface="仿宋" pitchFamily="49" charset="-122"/>
                <a:cs typeface="Consolas" pitchFamily="49" charset="0"/>
              </a:rPr>
              <a:t>适合于所有关键字值都已知</a:t>
            </a:r>
            <a:r>
              <a:rPr kumimoji="1" lang="zh-CN" altLang="en-US" sz="2200" dirty="0">
                <a:solidFill>
                  <a:srgbClr val="0000FF"/>
                </a:solidFill>
                <a:latin typeface="Consolas" pitchFamily="49" charset="0"/>
                <a:ea typeface="仿宋" pitchFamily="49" charset="-122"/>
                <a:cs typeface="Consolas" pitchFamily="49" charset="0"/>
              </a:rPr>
              <a:t>的情况，并需要对关键字中每一位的取值分布情况进行分析。</a:t>
            </a:r>
          </a:p>
        </p:txBody>
      </p:sp>
      <p:sp>
        <p:nvSpPr>
          <p:cNvPr id="6" name="TextBox 5"/>
          <p:cNvSpPr txBox="1"/>
          <p:nvPr/>
        </p:nvSpPr>
        <p:spPr>
          <a:xfrm>
            <a:off x="179512" y="188640"/>
            <a:ext cx="235745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3. </a:t>
            </a:r>
            <a:r>
              <a:rPr lang="zh-CN" altLang="en-US" sz="2000">
                <a:solidFill>
                  <a:schemeClr val="bg1"/>
                </a:solidFill>
                <a:latin typeface="Consolas" pitchFamily="49" charset="0"/>
                <a:ea typeface="微软雅黑" pitchFamily="34" charset="-122"/>
                <a:cs typeface="Consolas" pitchFamily="49" charset="0"/>
              </a:rPr>
              <a:t>数字分析法</a:t>
            </a:r>
            <a:endParaRPr lang="zh-CN" altLang="en-US" sz="2000" dirty="0">
              <a:solidFill>
                <a:schemeClr val="bg1"/>
              </a:solidFill>
              <a:latin typeface="Consolas" pitchFamily="49" charset="0"/>
              <a:ea typeface="微软雅黑" pitchFamily="34" charset="-122"/>
              <a:cs typeface="Consolas" pitchFamily="49" charset="0"/>
            </a:endParaRPr>
          </a:p>
        </p:txBody>
      </p:sp>
      <p:graphicFrame>
        <p:nvGraphicFramePr>
          <p:cNvPr id="5" name="表格 4">
            <a:extLst>
              <a:ext uri="{FF2B5EF4-FFF2-40B4-BE49-F238E27FC236}">
                <a16:creationId xmlns:a16="http://schemas.microsoft.com/office/drawing/2014/main" id="{D4562273-8823-43E9-83CB-1CC52857CBDA}"/>
              </a:ext>
            </a:extLst>
          </p:cNvPr>
          <p:cNvGraphicFramePr>
            <a:graphicFrameLocks noGrp="1"/>
          </p:cNvGraphicFramePr>
          <p:nvPr>
            <p:extLst>
              <p:ext uri="{D42A27DB-BD31-4B8C-83A1-F6EECF244321}">
                <p14:modId xmlns:p14="http://schemas.microsoft.com/office/powerpoint/2010/main" val="3750706674"/>
              </p:ext>
            </p:extLst>
          </p:nvPr>
        </p:nvGraphicFramePr>
        <p:xfrm>
          <a:off x="1403648" y="2590303"/>
          <a:ext cx="6095997" cy="3325051"/>
        </p:xfrm>
        <a:graphic>
          <a:graphicData uri="http://schemas.openxmlformats.org/drawingml/2006/table">
            <a:tbl>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0">
                <a:tc>
                  <a:txBody>
                    <a:bodyPr/>
                    <a:lstStyle/>
                    <a:p>
                      <a:pPr indent="0" algn="ctr">
                        <a:lnSpc>
                          <a:spcPct val="150000"/>
                        </a:lnSpc>
                        <a:spcAft>
                          <a:spcPts val="0"/>
                        </a:spcAft>
                      </a:pPr>
                      <a:r>
                        <a:rPr lang="zh-CN" sz="2000" b="1" kern="100" dirty="0">
                          <a:solidFill>
                            <a:srgbClr val="0000FF"/>
                          </a:solidFill>
                          <a:latin typeface="仿宋" pitchFamily="49" charset="-122"/>
                          <a:ea typeface="仿宋" pitchFamily="49" charset="-122"/>
                          <a:cs typeface="Consolas" pitchFamily="49" charset="0"/>
                        </a:rPr>
                        <a:t>位序</a:t>
                      </a:r>
                    </a:p>
                  </a:txBody>
                  <a:tcPr marL="68580" marR="68580" marT="0" marB="0">
                    <a:lnL>
                      <a:noFill/>
                    </a:lnL>
                    <a:lnR>
                      <a:noFill/>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5</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Consolas" pitchFamily="49" charset="0"/>
                          <a:ea typeface="宋体"/>
                          <a:cs typeface="Consolas" pitchFamily="49" charset="0"/>
                        </a:rPr>
                        <a:t>3</a:t>
                      </a:r>
                      <a:endParaRPr lang="zh-CN" sz="1800" b="1" kern="100" dirty="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0000FF"/>
                          </a:solidFill>
                          <a:latin typeface="Consolas" pitchFamily="49" charset="0"/>
                          <a:ea typeface="宋体"/>
                          <a:cs typeface="Consolas" pitchFamily="49" charset="0"/>
                        </a:rPr>
                        <a:t>6</a:t>
                      </a:r>
                      <a:endParaRPr lang="zh-CN" sz="1800" b="1" kern="100" dirty="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0</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2</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7</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5</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2</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8</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3</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4</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0</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1</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6</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7</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6</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3</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8</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8</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1</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6</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FF0000"/>
                          </a:solidFill>
                          <a:latin typeface="Consolas" pitchFamily="49" charset="0"/>
                          <a:ea typeface="宋体"/>
                          <a:cs typeface="Consolas" pitchFamily="49" charset="0"/>
                        </a:rPr>
                        <a:t>2</a:t>
                      </a:r>
                      <a:endParaRPr lang="zh-CN" sz="1800" b="1" kern="10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indent="0" algn="ctr">
                        <a:lnSpc>
                          <a:spcPct val="150000"/>
                        </a:lnSpc>
                        <a:spcAft>
                          <a:spcPts val="0"/>
                        </a:spcAft>
                      </a:pPr>
                      <a:endParaRPr lang="en-US" sz="1800" b="1" kern="100">
                        <a:solidFill>
                          <a:srgbClr val="0000FF"/>
                        </a:solidFill>
                        <a:latin typeface="Consolas" pitchFamily="49" charset="0"/>
                        <a:ea typeface="宋体"/>
                        <a:cs typeface="Consolas"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3</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9</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4</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宋体"/>
                          <a:cs typeface="Consolas" pitchFamily="49" charset="0"/>
                        </a:rPr>
                        <a:t>2</a:t>
                      </a:r>
                      <a:endParaRPr lang="zh-CN" sz="1800" b="1"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2</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FF0000"/>
                          </a:solidFill>
                          <a:latin typeface="Consolas" pitchFamily="49" charset="0"/>
                          <a:ea typeface="宋体"/>
                          <a:cs typeface="Consolas" pitchFamily="49" charset="0"/>
                        </a:rPr>
                        <a:t>0</a:t>
                      </a:r>
                      <a:endParaRPr lang="zh-CN" sz="1800" b="1" kern="100" dirty="0">
                        <a:solidFill>
                          <a:srgbClr val="FF0000"/>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5">
            <a:extLst>
              <a:ext uri="{FF2B5EF4-FFF2-40B4-BE49-F238E27FC236}">
                <a16:creationId xmlns:a16="http://schemas.microsoft.com/office/drawing/2014/main" id="{4B02CB63-264F-42D1-9ACF-2368535F26F8}"/>
              </a:ext>
            </a:extLst>
          </p:cNvPr>
          <p:cNvSpPr txBox="1"/>
          <p:nvPr/>
        </p:nvSpPr>
        <p:spPr>
          <a:xfrm>
            <a:off x="1475656" y="6386241"/>
            <a:ext cx="6480720"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哈希地址的集合为</a:t>
            </a:r>
            <a:r>
              <a:rPr lang="en-US"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75</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28</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34</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16</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38</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62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20}</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下箭头 6">
            <a:extLst>
              <a:ext uri="{FF2B5EF4-FFF2-40B4-BE49-F238E27FC236}">
                <a16:creationId xmlns:a16="http://schemas.microsoft.com/office/drawing/2014/main" id="{31D6004D-03F4-460B-924B-DE2B84284D23}"/>
              </a:ext>
            </a:extLst>
          </p:cNvPr>
          <p:cNvSpPr/>
          <p:nvPr/>
        </p:nvSpPr>
        <p:spPr>
          <a:xfrm>
            <a:off x="4788024" y="5949280"/>
            <a:ext cx="285752"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ppt_h/2"/>
                                          </p:val>
                                        </p:tav>
                                        <p:tav tm="100000">
                                          <p:val>
                                            <p:strVal val="#ppt_y"/>
                                          </p:val>
                                        </p:tav>
                                      </p:tavLst>
                                    </p:anim>
                                    <p:anim calcmode="lin" valueType="num">
                                      <p:cBhvr>
                                        <p:cTn id="13" dur="500" fill="hold"/>
                                        <p:tgtEl>
                                          <p:spTgt spid="9"/>
                                        </p:tgtEl>
                                        <p:attrNameLst>
                                          <p:attrName>ppt_w</p:attrName>
                                        </p:attrNameLst>
                                      </p:cBhvr>
                                      <p:tavLst>
                                        <p:tav tm="0">
                                          <p:val>
                                            <p:strVal val="#ppt_w"/>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68015" y="683665"/>
            <a:ext cx="8568952" cy="593469"/>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ts val="32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提取关键字</a:t>
            </a:r>
            <a:r>
              <a:rPr kumimoji="1" lang="zh-CN" altLang="en-US" sz="2200" dirty="0">
                <a:solidFill>
                  <a:srgbClr val="FF0000"/>
                </a:solidFill>
                <a:latin typeface="Consolas" pitchFamily="49" charset="0"/>
                <a:ea typeface="仿宋" pitchFamily="49" charset="-122"/>
                <a:cs typeface="Consolas" pitchFamily="49" charset="0"/>
              </a:rPr>
              <a:t>平方后分布均匀的几位</a:t>
            </a:r>
            <a:r>
              <a:rPr kumimoji="1" lang="zh-CN" altLang="en-US" sz="2200" dirty="0">
                <a:solidFill>
                  <a:srgbClr val="0000FF"/>
                </a:solidFill>
                <a:latin typeface="Consolas" pitchFamily="49" charset="0"/>
                <a:ea typeface="仿宋" pitchFamily="49" charset="-122"/>
                <a:cs typeface="Consolas" pitchFamily="49" charset="0"/>
              </a:rPr>
              <a:t>作为哈希地址的方法。</a:t>
            </a:r>
            <a:endParaRPr kumimoji="1" lang="en-US" altLang="zh-CN" sz="22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79512" y="188640"/>
            <a:ext cx="235745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solidFill>
                  <a:schemeClr val="bg1"/>
                </a:solidFill>
                <a:latin typeface="Consolas" pitchFamily="49" charset="0"/>
                <a:ea typeface="微软雅黑" pitchFamily="34" charset="-122"/>
                <a:cs typeface="Consolas" pitchFamily="49" charset="0"/>
              </a:rPr>
              <a:t>4. </a:t>
            </a:r>
            <a:r>
              <a:rPr lang="zh-CN" altLang="en-US" sz="2000" dirty="0">
                <a:solidFill>
                  <a:schemeClr val="bg1"/>
                </a:solidFill>
                <a:latin typeface="Consolas" pitchFamily="49" charset="0"/>
                <a:ea typeface="微软雅黑" pitchFamily="34" charset="-122"/>
                <a:cs typeface="Consolas" pitchFamily="49" charset="0"/>
              </a:rPr>
              <a:t>平方取中法</a:t>
            </a:r>
          </a:p>
        </p:txBody>
      </p:sp>
      <p:sp>
        <p:nvSpPr>
          <p:cNvPr id="2" name="Rectangle 1">
            <a:extLst>
              <a:ext uri="{FF2B5EF4-FFF2-40B4-BE49-F238E27FC236}">
                <a16:creationId xmlns:a16="http://schemas.microsoft.com/office/drawing/2014/main" id="{0579A3F5-36A2-4A2C-9F42-941895AC330B}"/>
              </a:ext>
            </a:extLst>
          </p:cNvPr>
          <p:cNvSpPr>
            <a:spLocks noChangeArrowheads="1"/>
          </p:cNvSpPr>
          <p:nvPr/>
        </p:nvSpPr>
        <p:spPr bwMode="auto">
          <a:xfrm>
            <a:off x="539552" y="1484784"/>
            <a:ext cx="8064896" cy="1583483"/>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just">
              <a:lnSpc>
                <a:spcPts val="3200"/>
              </a:lnSpc>
            </a:pPr>
            <a:r>
              <a:rPr lang="zh-CN" altLang="en-US" sz="2200" dirty="0">
                <a:solidFill>
                  <a:srgbClr val="0000FF"/>
                </a:solidFill>
                <a:latin typeface="Consolas" pitchFamily="49" charset="0"/>
                <a:ea typeface="仿宋" pitchFamily="49" charset="-122"/>
                <a:cs typeface="Consolas" pitchFamily="49" charset="0"/>
              </a:rPr>
              <a:t>例如：关键字序列：</a:t>
            </a:r>
            <a:r>
              <a:rPr lang="zh-CN" altLang="zh-CN" sz="2200" dirty="0">
                <a:solidFill>
                  <a:srgbClr val="0000FF"/>
                </a:solidFill>
                <a:latin typeface="Consolas" pitchFamily="49" charset="0"/>
                <a:ea typeface="仿宋" pitchFamily="49" charset="-122"/>
                <a:cs typeface="Consolas" pitchFamily="49" charset="0"/>
              </a:rPr>
              <a:t>{421，423，436}，对各个关键字进行平方后的结果为{177241，178929，190096}，</a:t>
            </a:r>
            <a:endParaRPr lang="en-US" altLang="zh-CN" sz="2200" dirty="0">
              <a:solidFill>
                <a:srgbClr val="0000FF"/>
              </a:solidFill>
              <a:latin typeface="Consolas" pitchFamily="49" charset="0"/>
              <a:ea typeface="仿宋" pitchFamily="49" charset="-122"/>
              <a:cs typeface="Consolas" pitchFamily="49" charset="0"/>
            </a:endParaRPr>
          </a:p>
          <a:p>
            <a:pPr algn="just">
              <a:lnSpc>
                <a:spcPts val="3200"/>
              </a:lnSpc>
            </a:pPr>
            <a:r>
              <a:rPr lang="zh-CN" altLang="zh-CN" sz="2200" dirty="0">
                <a:solidFill>
                  <a:srgbClr val="0000FF"/>
                </a:solidFill>
                <a:latin typeface="Consolas" pitchFamily="49" charset="0"/>
                <a:ea typeface="仿宋" pitchFamily="49" charset="-122"/>
                <a:cs typeface="Consolas" pitchFamily="49" charset="0"/>
              </a:rPr>
              <a:t>则可以取中间的两位{72，89，00}作为其哈希地址</a:t>
            </a:r>
            <a:r>
              <a:rPr lang="zh-CN" altLang="en-US" sz="2200" dirty="0">
                <a:solidFill>
                  <a:srgbClr val="0000FF"/>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 </a:t>
            </a:r>
          </a:p>
        </p:txBody>
      </p:sp>
    </p:spTree>
    <p:extLst>
      <p:ext uri="{BB962C8B-B14F-4D97-AF65-F5344CB8AC3E}">
        <p14:creationId xmlns:p14="http://schemas.microsoft.com/office/powerpoint/2010/main" val="29449557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C7E640-D73B-4A50-AEC0-E2C0EF17EC37}"/>
              </a:ext>
            </a:extLst>
          </p:cNvPr>
          <p:cNvSpPr>
            <a:spLocks noGrp="1"/>
          </p:cNvSpPr>
          <p:nvPr>
            <p:ph idx="1"/>
          </p:nvPr>
        </p:nvSpPr>
        <p:spPr>
          <a:xfrm>
            <a:off x="528487" y="2393861"/>
            <a:ext cx="8229600" cy="1408051"/>
          </a:xfr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0" indent="0" algn="just" fontAlgn="base">
              <a:lnSpc>
                <a:spcPts val="3200"/>
              </a:lnSpc>
              <a:spcBef>
                <a:spcPct val="50000"/>
              </a:spcBef>
              <a:spcAft>
                <a:spcPct val="0"/>
              </a:spcAft>
              <a:buNone/>
            </a:pPr>
            <a:r>
              <a:rPr kumimoji="1" lang="zh-CN" altLang="en-US" sz="2000" b="1" dirty="0">
                <a:solidFill>
                  <a:srgbClr val="0000FF"/>
                </a:solidFill>
                <a:latin typeface="Consolas" pitchFamily="49" charset="0"/>
                <a:ea typeface="仿宋" pitchFamily="49" charset="-122"/>
              </a:rPr>
              <a:t>例如，在图书馆中图书都是以一个 </a:t>
            </a:r>
            <a:r>
              <a:rPr kumimoji="1" lang="en-US" altLang="zh-CN" sz="2000" b="1" dirty="0">
                <a:solidFill>
                  <a:srgbClr val="0000FF"/>
                </a:solidFill>
                <a:latin typeface="Consolas" pitchFamily="49" charset="0"/>
                <a:ea typeface="仿宋" pitchFamily="49" charset="-122"/>
              </a:rPr>
              <a:t>10 </a:t>
            </a:r>
            <a:r>
              <a:rPr kumimoji="1" lang="zh-CN" altLang="en-US" sz="2000" b="1" dirty="0">
                <a:solidFill>
                  <a:srgbClr val="0000FF"/>
                </a:solidFill>
                <a:latin typeface="Consolas" pitchFamily="49" charset="0"/>
                <a:ea typeface="仿宋" pitchFamily="49" charset="-122"/>
              </a:rPr>
              <a:t>位的十进制数字为关键字进行编号：</a:t>
            </a:r>
            <a:r>
              <a:rPr kumimoji="1" lang="en-US" altLang="zh-CN" sz="2000" b="1" dirty="0">
                <a:solidFill>
                  <a:srgbClr val="0000FF"/>
                </a:solidFill>
                <a:latin typeface="Consolas" pitchFamily="49" charset="0"/>
                <a:ea typeface="仿宋" pitchFamily="49" charset="-122"/>
              </a:rPr>
              <a:t>0-442-20586-4</a:t>
            </a:r>
            <a:r>
              <a:rPr kumimoji="1" lang="zh-CN" altLang="en-US" sz="2000" b="1" dirty="0">
                <a:solidFill>
                  <a:srgbClr val="0000FF"/>
                </a:solidFill>
                <a:latin typeface="Consolas" pitchFamily="49" charset="0"/>
                <a:ea typeface="仿宋" pitchFamily="49" charset="-122"/>
              </a:rPr>
              <a:t>，分割方式如图 所示，在对其进行折叠时有两种方式：一种是</a:t>
            </a:r>
            <a:r>
              <a:rPr kumimoji="1" lang="zh-CN" altLang="en-US" sz="2000" b="1" dirty="0">
                <a:solidFill>
                  <a:srgbClr val="FF0000"/>
                </a:solidFill>
                <a:latin typeface="Consolas" pitchFamily="49" charset="0"/>
                <a:ea typeface="仿宋" pitchFamily="49" charset="-122"/>
              </a:rPr>
              <a:t>移位折叠</a:t>
            </a:r>
            <a:r>
              <a:rPr kumimoji="1" lang="en-US" altLang="zh-CN" sz="2000" b="1" dirty="0">
                <a:solidFill>
                  <a:srgbClr val="FF0000"/>
                </a:solidFill>
                <a:latin typeface="Consolas" pitchFamily="49" charset="0"/>
                <a:ea typeface="仿宋" pitchFamily="49" charset="-122"/>
              </a:rPr>
              <a:t>(</a:t>
            </a:r>
            <a:r>
              <a:rPr kumimoji="1" lang="zh-CN" altLang="en-US" sz="2000" b="1" dirty="0">
                <a:solidFill>
                  <a:srgbClr val="FF0000"/>
                </a:solidFill>
                <a:latin typeface="Consolas" pitchFamily="49" charset="0"/>
                <a:ea typeface="仿宋" pitchFamily="49" charset="-122"/>
              </a:rPr>
              <a:t>左）</a:t>
            </a:r>
            <a:r>
              <a:rPr kumimoji="1" lang="zh-CN" altLang="en-US" sz="2000" b="1" dirty="0">
                <a:solidFill>
                  <a:srgbClr val="0000FF"/>
                </a:solidFill>
                <a:latin typeface="Consolas" pitchFamily="49" charset="0"/>
                <a:ea typeface="仿宋" pitchFamily="49" charset="-122"/>
              </a:rPr>
              <a:t>，另一种是</a:t>
            </a:r>
            <a:r>
              <a:rPr kumimoji="1" lang="zh-CN" altLang="en-US" sz="2000" b="1" dirty="0">
                <a:solidFill>
                  <a:srgbClr val="FF0000"/>
                </a:solidFill>
                <a:latin typeface="Consolas" pitchFamily="49" charset="0"/>
                <a:ea typeface="仿宋" pitchFamily="49" charset="-122"/>
              </a:rPr>
              <a:t>间界折叠（右）</a:t>
            </a:r>
            <a:r>
              <a:rPr kumimoji="1" lang="zh-CN" altLang="en-US" sz="2000" b="1" dirty="0">
                <a:solidFill>
                  <a:srgbClr val="0000FF"/>
                </a:solidFill>
                <a:latin typeface="Consolas" pitchFamily="49" charset="0"/>
                <a:ea typeface="仿宋" pitchFamily="49" charset="-122"/>
              </a:rPr>
              <a:t>：</a:t>
            </a:r>
          </a:p>
        </p:txBody>
      </p:sp>
      <p:sp>
        <p:nvSpPr>
          <p:cNvPr id="5" name="Text Box 2">
            <a:extLst>
              <a:ext uri="{FF2B5EF4-FFF2-40B4-BE49-F238E27FC236}">
                <a16:creationId xmlns:a16="http://schemas.microsoft.com/office/drawing/2014/main" id="{868A0E28-1F79-407D-A8C5-3594043C51CF}"/>
              </a:ext>
            </a:extLst>
          </p:cNvPr>
          <p:cNvSpPr txBox="1">
            <a:spLocks noChangeArrowheads="1"/>
          </p:cNvSpPr>
          <p:nvPr/>
        </p:nvSpPr>
        <p:spPr bwMode="auto">
          <a:xfrm>
            <a:off x="107504" y="831679"/>
            <a:ext cx="8753598" cy="1408051"/>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defPPr>
              <a:defRPr lang="zh-CN"/>
            </a:defPPr>
            <a:lvl1pPr marL="457200" indent="-457200" algn="just">
              <a:lnSpc>
                <a:spcPts val="3200"/>
              </a:lnSpc>
              <a:buBlip>
                <a:blip r:embed="rId2"/>
              </a:buBlip>
              <a:defRPr sz="2000">
                <a:solidFill>
                  <a:srgbClr val="0000FF"/>
                </a:solidFill>
                <a:latin typeface="Consolas" pitchFamily="49" charset="0"/>
                <a:ea typeface="仿宋" pitchFamily="49" charset="-122"/>
                <a:cs typeface="Consolas" pitchFamily="49" charset="0"/>
              </a:defRPr>
            </a:lvl1pPr>
          </a:lstStyle>
          <a:p>
            <a:r>
              <a:rPr lang="zh-CN" altLang="en-US" sz="2200" dirty="0"/>
              <a:t>将关键字</a:t>
            </a:r>
            <a:r>
              <a:rPr lang="zh-CN" altLang="en-US" sz="2200" dirty="0">
                <a:solidFill>
                  <a:srgbClr val="FF0000"/>
                </a:solidFill>
              </a:rPr>
              <a:t>分割成位数相同的几部分</a:t>
            </a:r>
            <a:r>
              <a:rPr lang="zh-CN" altLang="en-US" sz="2200" dirty="0"/>
              <a:t>（最后一部分的位数可以不同），然后取这几部分的</a:t>
            </a:r>
            <a:r>
              <a:rPr lang="zh-CN" altLang="en-US" sz="2200" dirty="0">
                <a:solidFill>
                  <a:srgbClr val="FF0000"/>
                </a:solidFill>
              </a:rPr>
              <a:t>叠加和</a:t>
            </a:r>
            <a:r>
              <a:rPr lang="zh-CN" altLang="en-US" sz="2200" dirty="0"/>
              <a:t>（舍去进位）作为哈希地址。此方法</a:t>
            </a:r>
            <a:r>
              <a:rPr lang="zh-CN" altLang="en-US" sz="2200" dirty="0">
                <a:solidFill>
                  <a:srgbClr val="FF0000"/>
                </a:solidFill>
              </a:rPr>
              <a:t>适合关键字位数较多</a:t>
            </a:r>
            <a:r>
              <a:rPr lang="zh-CN" altLang="en-US" sz="2200" dirty="0"/>
              <a:t>的情况。</a:t>
            </a:r>
            <a:endParaRPr lang="en-US" altLang="zh-CN" sz="2200" dirty="0"/>
          </a:p>
        </p:txBody>
      </p:sp>
      <p:sp>
        <p:nvSpPr>
          <p:cNvPr id="6" name="TextBox 5">
            <a:extLst>
              <a:ext uri="{FF2B5EF4-FFF2-40B4-BE49-F238E27FC236}">
                <a16:creationId xmlns:a16="http://schemas.microsoft.com/office/drawing/2014/main" id="{385ADDB5-515D-4B34-9519-A7537969036C}"/>
              </a:ext>
            </a:extLst>
          </p:cNvPr>
          <p:cNvSpPr txBox="1"/>
          <p:nvPr/>
        </p:nvSpPr>
        <p:spPr>
          <a:xfrm>
            <a:off x="387996" y="224366"/>
            <a:ext cx="18675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dirty="0">
                <a:solidFill>
                  <a:schemeClr val="bg1"/>
                </a:solidFill>
                <a:latin typeface="Consolas" pitchFamily="49" charset="0"/>
                <a:ea typeface="微软雅黑" pitchFamily="34" charset="-122"/>
                <a:cs typeface="Consolas" pitchFamily="49" charset="0"/>
              </a:rPr>
              <a:t>5. </a:t>
            </a:r>
            <a:r>
              <a:rPr lang="zh-CN" altLang="en-US" sz="2000" dirty="0">
                <a:solidFill>
                  <a:schemeClr val="bg1"/>
                </a:solidFill>
                <a:latin typeface="Consolas" pitchFamily="49" charset="0"/>
                <a:ea typeface="微软雅黑" pitchFamily="34" charset="-122"/>
                <a:cs typeface="Consolas" pitchFamily="49" charset="0"/>
              </a:rPr>
              <a:t>折叠法</a:t>
            </a:r>
          </a:p>
        </p:txBody>
      </p:sp>
      <p:sp>
        <p:nvSpPr>
          <p:cNvPr id="8" name="文本框 7">
            <a:extLst>
              <a:ext uri="{FF2B5EF4-FFF2-40B4-BE49-F238E27FC236}">
                <a16:creationId xmlns:a16="http://schemas.microsoft.com/office/drawing/2014/main" id="{A301598A-E147-4062-8522-17CC35CCC5E8}"/>
              </a:ext>
            </a:extLst>
          </p:cNvPr>
          <p:cNvSpPr txBox="1"/>
          <p:nvPr/>
        </p:nvSpPr>
        <p:spPr>
          <a:xfrm>
            <a:off x="1979712" y="4221088"/>
            <a:ext cx="4616450" cy="391646"/>
          </a:xfrm>
          <a:prstGeom prst="rect">
            <a:avLst/>
          </a:prstGeom>
          <a:noFill/>
        </p:spPr>
        <p:txBody>
          <a:bodyPr wrap="square">
            <a:spAutoFit/>
          </a:bodyPr>
          <a:lstStyle/>
          <a:p>
            <a:r>
              <a:rPr kumimoji="1" lang="en-US" altLang="zh-CN" sz="2400" b="1" dirty="0">
                <a:solidFill>
                  <a:srgbClr val="0000FF"/>
                </a:solidFill>
                <a:latin typeface="Consolas" pitchFamily="49" charset="0"/>
                <a:ea typeface="仿宋" pitchFamily="49" charset="-122"/>
              </a:rPr>
              <a:t>0-442-20586-4</a:t>
            </a:r>
            <a:endParaRPr lang="zh-CN" altLang="en-US" dirty="0"/>
          </a:p>
        </p:txBody>
      </p:sp>
      <p:cxnSp>
        <p:nvCxnSpPr>
          <p:cNvPr id="10" name="直接连接符 9">
            <a:extLst>
              <a:ext uri="{FF2B5EF4-FFF2-40B4-BE49-F238E27FC236}">
                <a16:creationId xmlns:a16="http://schemas.microsoft.com/office/drawing/2014/main" id="{DC5F046E-410D-441F-B96D-A67F3077DF10}"/>
              </a:ext>
            </a:extLst>
          </p:cNvPr>
          <p:cNvCxnSpPr/>
          <p:nvPr/>
        </p:nvCxnSpPr>
        <p:spPr>
          <a:xfrm>
            <a:off x="3707904" y="4077072"/>
            <a:ext cx="0" cy="648072"/>
          </a:xfrm>
          <a:prstGeom prst="line">
            <a:avLst/>
          </a:prstGeom>
          <a:ln w="25400">
            <a:solidFill>
              <a:srgbClr val="C00000"/>
            </a:solidFill>
            <a:prstDash val="sysDash"/>
            <a:tailEnd type="none"/>
          </a:ln>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0999A0CA-B95E-428C-BBE3-D9348E6B8A6B}"/>
              </a:ext>
            </a:extLst>
          </p:cNvPr>
          <p:cNvCxnSpPr/>
          <p:nvPr/>
        </p:nvCxnSpPr>
        <p:spPr>
          <a:xfrm>
            <a:off x="4572000" y="4077072"/>
            <a:ext cx="0" cy="648072"/>
          </a:xfrm>
          <a:prstGeom prst="line">
            <a:avLst/>
          </a:prstGeom>
          <a:ln w="25400">
            <a:solidFill>
              <a:srgbClr val="C00000"/>
            </a:solidFill>
            <a:prstDash val="sysDash"/>
            <a:tailEnd type="none"/>
          </a:ln>
        </p:spPr>
        <p:style>
          <a:lnRef idx="2">
            <a:schemeClr val="dk1"/>
          </a:lnRef>
          <a:fillRef idx="0">
            <a:schemeClr val="dk1"/>
          </a:fillRef>
          <a:effectRef idx="1">
            <a:schemeClr val="dk1"/>
          </a:effectRef>
          <a:fontRef idx="minor">
            <a:schemeClr val="tx1"/>
          </a:fontRef>
        </p:style>
      </p:cxnSp>
      <p:grpSp>
        <p:nvGrpSpPr>
          <p:cNvPr id="17" name="组合 16">
            <a:extLst>
              <a:ext uri="{FF2B5EF4-FFF2-40B4-BE49-F238E27FC236}">
                <a16:creationId xmlns:a16="http://schemas.microsoft.com/office/drawing/2014/main" id="{9293096E-63F5-4C14-A43F-6DC5E078A945}"/>
              </a:ext>
            </a:extLst>
          </p:cNvPr>
          <p:cNvGrpSpPr/>
          <p:nvPr/>
        </p:nvGrpSpPr>
        <p:grpSpPr>
          <a:xfrm>
            <a:off x="686276" y="4516861"/>
            <a:ext cx="2160237" cy="1542089"/>
            <a:chOff x="691108" y="4653136"/>
            <a:chExt cx="2160237" cy="1542089"/>
          </a:xfrm>
        </p:grpSpPr>
        <p:sp>
          <p:nvSpPr>
            <p:cNvPr id="13" name="文本框 12">
              <a:extLst>
                <a:ext uri="{FF2B5EF4-FFF2-40B4-BE49-F238E27FC236}">
                  <a16:creationId xmlns:a16="http://schemas.microsoft.com/office/drawing/2014/main" id="{6F87DD35-04E7-4239-BBA7-F98FC0CD4C85}"/>
                </a:ext>
              </a:extLst>
            </p:cNvPr>
            <p:cNvSpPr txBox="1"/>
            <p:nvPr/>
          </p:nvSpPr>
          <p:spPr>
            <a:xfrm>
              <a:off x="691108" y="4653136"/>
              <a:ext cx="2160237" cy="1542089"/>
            </a:xfrm>
            <a:prstGeom prst="rect">
              <a:avLst/>
            </a:prstGeom>
            <a:noFill/>
          </p:spPr>
          <p:txBody>
            <a:bodyPr wrap="square">
              <a:spAutoFit/>
            </a:bodyPr>
            <a:lstStyle/>
            <a:p>
              <a:pPr algn="just"/>
              <a:r>
                <a:rPr kumimoji="1" lang="en-US" altLang="zh-CN" sz="2000" b="1" dirty="0">
                  <a:solidFill>
                    <a:srgbClr val="0000FF"/>
                  </a:solidFill>
                  <a:latin typeface="Consolas" pitchFamily="49" charset="0"/>
                  <a:ea typeface="仿宋" pitchFamily="49" charset="-122"/>
                </a:rPr>
                <a:t> 5864</a:t>
              </a:r>
            </a:p>
            <a:p>
              <a:pPr algn="just"/>
              <a:r>
                <a:rPr lang="en-US" altLang="zh-CN" sz="2000" dirty="0">
                  <a:solidFill>
                    <a:srgbClr val="0000FF"/>
                  </a:solidFill>
                  <a:latin typeface="Consolas" pitchFamily="49" charset="0"/>
                  <a:ea typeface="仿宋" pitchFamily="49" charset="-122"/>
                </a:rPr>
                <a:t> 4220</a:t>
              </a:r>
            </a:p>
            <a:p>
              <a:pPr algn="just"/>
              <a:r>
                <a:rPr lang="en-US" altLang="zh-CN" sz="2000" dirty="0">
                  <a:solidFill>
                    <a:srgbClr val="0000FF"/>
                  </a:solidFill>
                  <a:latin typeface="Consolas" pitchFamily="49" charset="0"/>
                  <a:ea typeface="仿宋" pitchFamily="49" charset="-122"/>
                </a:rPr>
                <a:t>+  04</a:t>
              </a:r>
            </a:p>
            <a:p>
              <a:pPr algn="just"/>
              <a:r>
                <a:rPr lang="en-US" altLang="zh-CN" sz="2000" dirty="0">
                  <a:solidFill>
                    <a:srgbClr val="0000FF"/>
                  </a:solidFill>
                  <a:latin typeface="Consolas" pitchFamily="49" charset="0"/>
                  <a:ea typeface="仿宋" pitchFamily="49" charset="-122"/>
                </a:rPr>
                <a:t>10088</a:t>
              </a:r>
              <a:endParaRPr lang="zh-CN" altLang="en-US" sz="2000" dirty="0"/>
            </a:p>
          </p:txBody>
        </p:sp>
        <p:cxnSp>
          <p:nvCxnSpPr>
            <p:cNvPr id="15" name="直接连接符 14">
              <a:extLst>
                <a:ext uri="{FF2B5EF4-FFF2-40B4-BE49-F238E27FC236}">
                  <a16:creationId xmlns:a16="http://schemas.microsoft.com/office/drawing/2014/main" id="{96CA0708-7031-4FB1-A5E0-E8737E0965AE}"/>
                </a:ext>
              </a:extLst>
            </p:cNvPr>
            <p:cNvCxnSpPr>
              <a:cxnSpLocks/>
            </p:cNvCxnSpPr>
            <p:nvPr/>
          </p:nvCxnSpPr>
          <p:spPr>
            <a:xfrm>
              <a:off x="691108" y="5797523"/>
              <a:ext cx="1190504"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8" name="组合 17">
            <a:extLst>
              <a:ext uri="{FF2B5EF4-FFF2-40B4-BE49-F238E27FC236}">
                <a16:creationId xmlns:a16="http://schemas.microsoft.com/office/drawing/2014/main" id="{CA9DDB1F-B6F6-47DE-BF74-670873B500BD}"/>
              </a:ext>
            </a:extLst>
          </p:cNvPr>
          <p:cNvGrpSpPr/>
          <p:nvPr/>
        </p:nvGrpSpPr>
        <p:grpSpPr>
          <a:xfrm>
            <a:off x="6444208" y="4509120"/>
            <a:ext cx="2278979" cy="1542089"/>
            <a:chOff x="572366" y="4653136"/>
            <a:chExt cx="2278979" cy="1542089"/>
          </a:xfrm>
        </p:grpSpPr>
        <p:sp>
          <p:nvSpPr>
            <p:cNvPr id="19" name="文本框 18">
              <a:extLst>
                <a:ext uri="{FF2B5EF4-FFF2-40B4-BE49-F238E27FC236}">
                  <a16:creationId xmlns:a16="http://schemas.microsoft.com/office/drawing/2014/main" id="{520511B7-64DD-4FFF-9368-14620515CE9A}"/>
                </a:ext>
              </a:extLst>
            </p:cNvPr>
            <p:cNvSpPr txBox="1"/>
            <p:nvPr/>
          </p:nvSpPr>
          <p:spPr>
            <a:xfrm>
              <a:off x="691108" y="4653136"/>
              <a:ext cx="2160237" cy="1542089"/>
            </a:xfrm>
            <a:prstGeom prst="rect">
              <a:avLst/>
            </a:prstGeom>
            <a:noFill/>
          </p:spPr>
          <p:txBody>
            <a:bodyPr wrap="square">
              <a:spAutoFit/>
            </a:bodyPr>
            <a:lstStyle/>
            <a:p>
              <a:pPr algn="just"/>
              <a:r>
                <a:rPr kumimoji="1" lang="en-US" altLang="zh-CN" sz="2000" b="1" dirty="0">
                  <a:solidFill>
                    <a:srgbClr val="0000FF"/>
                  </a:solidFill>
                  <a:latin typeface="Consolas" pitchFamily="49" charset="0"/>
                  <a:ea typeface="仿宋" pitchFamily="49" charset="-122"/>
                </a:rPr>
                <a:t> 5864</a:t>
              </a:r>
            </a:p>
            <a:p>
              <a:pPr algn="just"/>
              <a:r>
                <a:rPr lang="en-US" altLang="zh-CN" sz="2000" dirty="0">
                  <a:solidFill>
                    <a:srgbClr val="0000FF"/>
                  </a:solidFill>
                  <a:latin typeface="Consolas" pitchFamily="49" charset="0"/>
                  <a:ea typeface="仿宋" pitchFamily="49" charset="-122"/>
                </a:rPr>
                <a:t> 0224</a:t>
              </a:r>
            </a:p>
            <a:p>
              <a:pPr algn="just"/>
              <a:r>
                <a:rPr lang="en-US" altLang="zh-CN" sz="2000" dirty="0">
                  <a:solidFill>
                    <a:srgbClr val="0000FF"/>
                  </a:solidFill>
                  <a:latin typeface="Consolas" pitchFamily="49" charset="0"/>
                  <a:ea typeface="仿宋" pitchFamily="49" charset="-122"/>
                </a:rPr>
                <a:t>+  04</a:t>
              </a:r>
            </a:p>
            <a:p>
              <a:pPr algn="just"/>
              <a:r>
                <a:rPr lang="en-US" altLang="zh-CN" sz="2000" dirty="0">
                  <a:solidFill>
                    <a:srgbClr val="0000FF"/>
                  </a:solidFill>
                  <a:latin typeface="Consolas" pitchFamily="49" charset="0"/>
                  <a:ea typeface="仿宋" pitchFamily="49" charset="-122"/>
                </a:rPr>
                <a:t> 6092 </a:t>
              </a:r>
              <a:endParaRPr lang="zh-CN" altLang="en-US" sz="2000" dirty="0"/>
            </a:p>
          </p:txBody>
        </p:sp>
        <p:cxnSp>
          <p:nvCxnSpPr>
            <p:cNvPr id="20" name="直接连接符 19">
              <a:extLst>
                <a:ext uri="{FF2B5EF4-FFF2-40B4-BE49-F238E27FC236}">
                  <a16:creationId xmlns:a16="http://schemas.microsoft.com/office/drawing/2014/main" id="{7ED9E8F8-325C-4E27-B34F-87026C0ED721}"/>
                </a:ext>
              </a:extLst>
            </p:cNvPr>
            <p:cNvCxnSpPr>
              <a:cxnSpLocks/>
            </p:cNvCxnSpPr>
            <p:nvPr/>
          </p:nvCxnSpPr>
          <p:spPr>
            <a:xfrm>
              <a:off x="572366" y="5733256"/>
              <a:ext cx="1190504"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2" name="文本框 21">
            <a:extLst>
              <a:ext uri="{FF2B5EF4-FFF2-40B4-BE49-F238E27FC236}">
                <a16:creationId xmlns:a16="http://schemas.microsoft.com/office/drawing/2014/main" id="{CC4D17F4-2B95-434E-943F-EF85A9FFD302}"/>
              </a:ext>
            </a:extLst>
          </p:cNvPr>
          <p:cNvSpPr txBox="1"/>
          <p:nvPr/>
        </p:nvSpPr>
        <p:spPr>
          <a:xfrm>
            <a:off x="35496" y="6262386"/>
            <a:ext cx="2664296" cy="341760"/>
          </a:xfrm>
          <a:prstGeom prst="rect">
            <a:avLst/>
          </a:prstGeom>
          <a:noFill/>
        </p:spPr>
        <p:txBody>
          <a:bodyPr wrap="square">
            <a:spAutoFit/>
          </a:bodyPr>
          <a:lstStyle/>
          <a:p>
            <a:r>
              <a:rPr lang="en-US" altLang="zh-CN" sz="2000" dirty="0">
                <a:solidFill>
                  <a:srgbClr val="0000FF"/>
                </a:solidFill>
                <a:latin typeface="Consolas" pitchFamily="49" charset="0"/>
                <a:ea typeface="仿宋" pitchFamily="49" charset="-122"/>
              </a:rPr>
              <a:t>H(key)=0088</a:t>
            </a:r>
            <a:endParaRPr lang="zh-CN" altLang="en-US" sz="2000" dirty="0"/>
          </a:p>
        </p:txBody>
      </p:sp>
      <p:sp>
        <p:nvSpPr>
          <p:cNvPr id="23" name="文本框 22">
            <a:extLst>
              <a:ext uri="{FF2B5EF4-FFF2-40B4-BE49-F238E27FC236}">
                <a16:creationId xmlns:a16="http://schemas.microsoft.com/office/drawing/2014/main" id="{644125A8-61F8-4257-BB41-42428040525E}"/>
              </a:ext>
            </a:extLst>
          </p:cNvPr>
          <p:cNvSpPr txBox="1"/>
          <p:nvPr/>
        </p:nvSpPr>
        <p:spPr>
          <a:xfrm>
            <a:off x="5707312" y="6262386"/>
            <a:ext cx="2664296" cy="341760"/>
          </a:xfrm>
          <a:prstGeom prst="rect">
            <a:avLst/>
          </a:prstGeom>
          <a:noFill/>
        </p:spPr>
        <p:txBody>
          <a:bodyPr wrap="square">
            <a:spAutoFit/>
          </a:bodyPr>
          <a:lstStyle/>
          <a:p>
            <a:r>
              <a:rPr lang="en-US" altLang="zh-CN" sz="2000" dirty="0">
                <a:solidFill>
                  <a:srgbClr val="0000FF"/>
                </a:solidFill>
                <a:latin typeface="Consolas" pitchFamily="49" charset="0"/>
                <a:ea typeface="仿宋" pitchFamily="49" charset="-122"/>
              </a:rPr>
              <a:t>H(key)=6092</a:t>
            </a:r>
            <a:endParaRPr lang="zh-CN" altLang="en-US" sz="2000" dirty="0"/>
          </a:p>
        </p:txBody>
      </p:sp>
    </p:spTree>
    <p:extLst>
      <p:ext uri="{BB962C8B-B14F-4D97-AF65-F5344CB8AC3E}">
        <p14:creationId xmlns:p14="http://schemas.microsoft.com/office/powerpoint/2010/main" val="40637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p:bldP spid="22" grpId="0"/>
      <p:bldP spid="2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07504" y="188640"/>
            <a:ext cx="4536504"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9.4.3 </a:t>
            </a:r>
            <a:r>
              <a:rPr lang="zh-CN" altLang="zh-CN" sz="2800">
                <a:latin typeface="Consolas" pitchFamily="49" charset="0"/>
                <a:ea typeface="微软雅黑" pitchFamily="34" charset="-122"/>
                <a:cs typeface="Consolas" pitchFamily="49" charset="0"/>
              </a:rPr>
              <a:t>哈希冲突解决方法</a:t>
            </a:r>
          </a:p>
        </p:txBody>
      </p:sp>
      <p:sp>
        <p:nvSpPr>
          <p:cNvPr id="6" name="Text Box 3"/>
          <p:cNvSpPr txBox="1">
            <a:spLocks noChangeArrowheads="1"/>
          </p:cNvSpPr>
          <p:nvPr/>
        </p:nvSpPr>
        <p:spPr bwMode="auto">
          <a:xfrm>
            <a:off x="101209" y="878810"/>
            <a:ext cx="8856984" cy="1048620"/>
          </a:xfrm>
          <a:prstGeom prst="rect">
            <a:avLst/>
          </a:prstGeom>
          <a:noFill/>
          <a:ln w="9525">
            <a:noFill/>
            <a:miter lim="800000"/>
            <a:headEnd/>
            <a:tailEnd/>
          </a:ln>
        </p:spPr>
        <p:txBody>
          <a:bodyPr wrap="square">
            <a:spAutoFit/>
          </a:bodyPr>
          <a:lstStyle/>
          <a:p>
            <a:pPr algn="l">
              <a:lnSpc>
                <a:spcPct val="150000"/>
              </a:lnSpc>
            </a:pPr>
            <a:r>
              <a:rPr lang="zh-CN" altLang="en-US" sz="2200" dirty="0">
                <a:solidFill>
                  <a:srgbClr val="0000FF"/>
                </a:solidFill>
                <a:latin typeface="Consolas" pitchFamily="49" charset="0"/>
                <a:ea typeface="仿宋" pitchFamily="49" charset="-122"/>
                <a:cs typeface="Consolas" pitchFamily="49" charset="0"/>
              </a:rPr>
              <a:t>　　在哈希表中，虽然冲突很难避免，但发生冲突的可能性却有大有小。这主要与</a:t>
            </a:r>
            <a:r>
              <a:rPr lang="zh-CN" altLang="en-US" sz="2200" dirty="0">
                <a:solidFill>
                  <a:srgbClr val="FF0000"/>
                </a:solidFill>
                <a:latin typeface="Consolas" pitchFamily="49" charset="0"/>
                <a:ea typeface="仿宋" pitchFamily="49" charset="-122"/>
                <a:cs typeface="Consolas" pitchFamily="49" charset="0"/>
              </a:rPr>
              <a:t>三个因素</a:t>
            </a:r>
            <a:r>
              <a:rPr lang="zh-CN" altLang="en-US" sz="2200" dirty="0">
                <a:solidFill>
                  <a:srgbClr val="0000FF"/>
                </a:solidFill>
                <a:latin typeface="Consolas" pitchFamily="49" charset="0"/>
                <a:ea typeface="仿宋" pitchFamily="49" charset="-122"/>
                <a:cs typeface="Consolas" pitchFamily="49" charset="0"/>
              </a:rPr>
              <a:t>有关：</a:t>
            </a:r>
          </a:p>
        </p:txBody>
      </p:sp>
      <p:sp>
        <p:nvSpPr>
          <p:cNvPr id="7" name="Text Box 4"/>
          <p:cNvSpPr txBox="1">
            <a:spLocks noChangeArrowheads="1"/>
          </p:cNvSpPr>
          <p:nvPr/>
        </p:nvSpPr>
        <p:spPr bwMode="auto">
          <a:xfrm>
            <a:off x="303917" y="2115833"/>
            <a:ext cx="8680182" cy="33596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ct val="150000"/>
              </a:lnSpc>
              <a:spcBef>
                <a:spcPts val="600"/>
              </a:spcBef>
              <a:buBlip>
                <a:blip r:embed="rId2"/>
              </a:buBlip>
            </a:pPr>
            <a:r>
              <a:rPr lang="zh-CN" altLang="en-US" sz="2200" dirty="0">
                <a:solidFill>
                  <a:srgbClr val="FF0000"/>
                </a:solidFill>
                <a:latin typeface="Consolas" pitchFamily="49" charset="0"/>
                <a:ea typeface="仿宋" pitchFamily="49" charset="-122"/>
                <a:cs typeface="Consolas" pitchFamily="49" charset="0"/>
              </a:rPr>
              <a:t>与装填因子</a:t>
            </a:r>
            <a:r>
              <a:rPr lang="el-GR" altLang="zh-CN" sz="2200" dirty="0">
                <a:solidFill>
                  <a:srgbClr val="FF0000"/>
                </a:solidFill>
                <a:latin typeface="Consolas" pitchFamily="49" charset="0"/>
                <a:ea typeface="仿宋" pitchFamily="49" charset="-122"/>
                <a:cs typeface="Consolas" pitchFamily="49" charset="0"/>
              </a:rPr>
              <a:t>α</a:t>
            </a:r>
            <a:r>
              <a:rPr lang="zh-CN" altLang="en-US" sz="2200" dirty="0">
                <a:solidFill>
                  <a:srgbClr val="FF0000"/>
                </a:solidFill>
                <a:latin typeface="Consolas" pitchFamily="49" charset="0"/>
                <a:ea typeface="仿宋" pitchFamily="49" charset="-122"/>
                <a:cs typeface="Consolas" pitchFamily="49" charset="0"/>
              </a:rPr>
              <a:t>有关</a:t>
            </a:r>
            <a:r>
              <a:rPr lang="zh-CN" altLang="en-US" sz="2200" dirty="0">
                <a:solidFill>
                  <a:srgbClr val="0000FF"/>
                </a:solidFill>
                <a:latin typeface="Consolas" pitchFamily="49" charset="0"/>
                <a:ea typeface="仿宋" pitchFamily="49" charset="-122"/>
                <a:cs typeface="Consolas" pitchFamily="49" charset="0"/>
              </a:rPr>
              <a:t>。装填因子</a:t>
            </a:r>
            <a:r>
              <a:rPr lang="el-GR" altLang="zh-CN" sz="2200" dirty="0">
                <a:solidFill>
                  <a:srgbClr val="0000FF"/>
                </a:solidFill>
                <a:latin typeface="Consolas" pitchFamily="49" charset="0"/>
                <a:ea typeface="仿宋" pitchFamily="49" charset="-122"/>
                <a:cs typeface="Consolas" pitchFamily="49" charset="0"/>
              </a:rPr>
              <a:t>α</a:t>
            </a:r>
            <a:r>
              <a:rPr lang="zh-CN" altLang="en-US" sz="2200" dirty="0">
                <a:solidFill>
                  <a:srgbClr val="0000FF"/>
                </a:solidFill>
                <a:latin typeface="Consolas" pitchFamily="49" charset="0"/>
                <a:ea typeface="仿宋" pitchFamily="49" charset="-122"/>
                <a:cs typeface="Consolas" pitchFamily="49" charset="0"/>
              </a:rPr>
              <a:t>是指哈希表中已存入的元素数</a:t>
            </a:r>
            <a:r>
              <a:rPr lang="en-US" altLang="zh-CN" sz="2200" i="1" dirty="0">
                <a:solidFill>
                  <a:srgbClr val="0000FF"/>
                </a:solidFill>
                <a:latin typeface="Consolas" pitchFamily="49" charset="0"/>
                <a:ea typeface="仿宋" pitchFamily="49" charset="-122"/>
                <a:cs typeface="Consolas" pitchFamily="49" charset="0"/>
              </a:rPr>
              <a:t>n</a:t>
            </a:r>
            <a:r>
              <a:rPr lang="zh-CN" altLang="en-US" sz="2200" dirty="0">
                <a:solidFill>
                  <a:srgbClr val="0000FF"/>
                </a:solidFill>
                <a:latin typeface="Consolas" pitchFamily="49" charset="0"/>
                <a:ea typeface="仿宋" pitchFamily="49" charset="-122"/>
                <a:cs typeface="Consolas" pitchFamily="49" charset="0"/>
              </a:rPr>
              <a:t>与哈希地址空间大小</a:t>
            </a:r>
            <a:r>
              <a:rPr lang="en-US" altLang="zh-CN" sz="2200" i="1" dirty="0">
                <a:solidFill>
                  <a:srgbClr val="0000FF"/>
                </a:solidFill>
                <a:latin typeface="Consolas" pitchFamily="49" charset="0"/>
                <a:ea typeface="仿宋" pitchFamily="49" charset="-122"/>
                <a:cs typeface="Consolas" pitchFamily="49" charset="0"/>
              </a:rPr>
              <a:t>m</a:t>
            </a:r>
            <a:r>
              <a:rPr lang="zh-CN" altLang="en-US" sz="2200" dirty="0">
                <a:solidFill>
                  <a:srgbClr val="0000FF"/>
                </a:solidFill>
                <a:latin typeface="Consolas" pitchFamily="49" charset="0"/>
                <a:ea typeface="仿宋" pitchFamily="49" charset="-122"/>
                <a:cs typeface="Consolas" pitchFamily="49" charset="0"/>
              </a:rPr>
              <a:t>的比值，即</a:t>
            </a:r>
            <a:r>
              <a:rPr lang="el-GR" altLang="zh-CN" sz="2200" dirty="0">
                <a:solidFill>
                  <a:srgbClr val="FF0000"/>
                </a:solidFill>
                <a:latin typeface="Consolas" pitchFamily="49" charset="0"/>
                <a:ea typeface="仿宋" pitchFamily="49" charset="-122"/>
                <a:cs typeface="Consolas" pitchFamily="49" charset="0"/>
              </a:rPr>
              <a:t>α</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n</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m</a:t>
            </a:r>
            <a:r>
              <a:rPr lang="zh-CN" altLang="en-US" sz="2200" dirty="0">
                <a:solidFill>
                  <a:srgbClr val="0000FF"/>
                </a:solidFill>
                <a:latin typeface="Consolas" pitchFamily="49" charset="0"/>
                <a:ea typeface="仿宋" pitchFamily="49" charset="-122"/>
                <a:cs typeface="Consolas" pitchFamily="49" charset="0"/>
              </a:rPr>
              <a:t>。</a:t>
            </a:r>
            <a:r>
              <a:rPr lang="el-GR" altLang="zh-CN" sz="2200" dirty="0">
                <a:solidFill>
                  <a:srgbClr val="0000FF"/>
                </a:solidFill>
                <a:latin typeface="Consolas" pitchFamily="49" charset="0"/>
                <a:ea typeface="仿宋" pitchFamily="49" charset="-122"/>
                <a:cs typeface="Consolas" pitchFamily="49" charset="0"/>
              </a:rPr>
              <a:t>α</a:t>
            </a:r>
            <a:r>
              <a:rPr lang="zh-CN" altLang="en-US" sz="2200" dirty="0">
                <a:solidFill>
                  <a:srgbClr val="0000FF"/>
                </a:solidFill>
                <a:latin typeface="Consolas" pitchFamily="49" charset="0"/>
                <a:ea typeface="仿宋" pitchFamily="49" charset="-122"/>
                <a:cs typeface="Consolas" pitchFamily="49" charset="0"/>
              </a:rPr>
              <a:t>越小，冲突的可能性就越小；但</a:t>
            </a:r>
            <a:r>
              <a:rPr lang="el-GR" altLang="zh-CN" sz="2200" dirty="0">
                <a:solidFill>
                  <a:srgbClr val="0000FF"/>
                </a:solidFill>
                <a:latin typeface="Consolas" pitchFamily="49" charset="0"/>
                <a:ea typeface="仿宋" pitchFamily="49" charset="-122"/>
                <a:cs typeface="Consolas" pitchFamily="49" charset="0"/>
              </a:rPr>
              <a:t>α</a:t>
            </a:r>
            <a:r>
              <a:rPr lang="zh-CN" altLang="en-US" sz="2200" dirty="0">
                <a:solidFill>
                  <a:srgbClr val="0000FF"/>
                </a:solidFill>
                <a:latin typeface="Consolas" pitchFamily="49" charset="0"/>
                <a:ea typeface="仿宋" pitchFamily="49" charset="-122"/>
                <a:cs typeface="Consolas" pitchFamily="49" charset="0"/>
              </a:rPr>
              <a:t>越小，存储空间的利用率就越低。通常，</a:t>
            </a:r>
            <a:r>
              <a:rPr lang="el-GR" altLang="zh-CN" sz="2200" dirty="0">
                <a:solidFill>
                  <a:srgbClr val="0000FF"/>
                </a:solidFill>
                <a:latin typeface="Consolas" pitchFamily="49" charset="0"/>
                <a:ea typeface="仿宋" pitchFamily="49" charset="-122"/>
                <a:cs typeface="Consolas" pitchFamily="49" charset="0"/>
              </a:rPr>
              <a:t> α</a:t>
            </a:r>
            <a:r>
              <a:rPr lang="zh-CN" altLang="en-US" sz="2200" dirty="0">
                <a:solidFill>
                  <a:srgbClr val="0000FF"/>
                </a:solidFill>
                <a:latin typeface="Consolas" pitchFamily="49" charset="0"/>
                <a:ea typeface="仿宋" pitchFamily="49" charset="-122"/>
                <a:cs typeface="Consolas" pitchFamily="49" charset="0"/>
              </a:rPr>
              <a:t>控制在</a:t>
            </a:r>
            <a:r>
              <a:rPr lang="en-US" altLang="zh-CN" sz="2200" dirty="0">
                <a:solidFill>
                  <a:srgbClr val="0000FF"/>
                </a:solidFill>
                <a:latin typeface="Consolas" pitchFamily="49" charset="0"/>
                <a:ea typeface="仿宋" pitchFamily="49" charset="-122"/>
                <a:cs typeface="Consolas" pitchFamily="49" charset="0"/>
              </a:rPr>
              <a:t>0.6~0.9</a:t>
            </a:r>
            <a:r>
              <a:rPr lang="zh-CN" altLang="en-US" sz="2200" dirty="0">
                <a:solidFill>
                  <a:srgbClr val="0000FF"/>
                </a:solidFill>
                <a:latin typeface="Consolas" pitchFamily="49" charset="0"/>
                <a:ea typeface="仿宋" pitchFamily="49" charset="-122"/>
                <a:cs typeface="Consolas" pitchFamily="49" charset="0"/>
              </a:rPr>
              <a:t>范围。</a:t>
            </a:r>
            <a:endParaRPr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50000"/>
              </a:lnSpc>
              <a:spcBef>
                <a:spcPts val="600"/>
              </a:spcBef>
              <a:buBlip>
                <a:blip r:embed="rId2"/>
              </a:buBlip>
            </a:pPr>
            <a:r>
              <a:rPr lang="zh-CN" altLang="en-US" sz="2200" dirty="0">
                <a:solidFill>
                  <a:srgbClr val="0000FF"/>
                </a:solidFill>
                <a:latin typeface="Consolas" pitchFamily="49" charset="0"/>
                <a:ea typeface="仿宋" pitchFamily="49" charset="-122"/>
                <a:cs typeface="Consolas" pitchFamily="49" charset="0"/>
              </a:rPr>
              <a:t>与所采用的</a:t>
            </a:r>
            <a:r>
              <a:rPr lang="zh-CN" altLang="en-US" sz="2200" dirty="0">
                <a:solidFill>
                  <a:srgbClr val="FF0000"/>
                </a:solidFill>
                <a:latin typeface="Consolas" pitchFamily="49" charset="0"/>
                <a:ea typeface="仿宋" pitchFamily="49" charset="-122"/>
                <a:cs typeface="Consolas" pitchFamily="49" charset="0"/>
              </a:rPr>
              <a:t>哈希函数</a:t>
            </a:r>
            <a:r>
              <a:rPr lang="zh-CN" altLang="en-US" sz="2200" dirty="0">
                <a:solidFill>
                  <a:srgbClr val="0000FF"/>
                </a:solidFill>
                <a:latin typeface="Consolas" pitchFamily="49" charset="0"/>
                <a:ea typeface="仿宋" pitchFamily="49" charset="-122"/>
                <a:cs typeface="Consolas" pitchFamily="49" charset="0"/>
              </a:rPr>
              <a:t>有关。</a:t>
            </a:r>
          </a:p>
          <a:p>
            <a:pPr marL="457200" indent="-457200" algn="just">
              <a:lnSpc>
                <a:spcPct val="150000"/>
              </a:lnSpc>
              <a:spcBef>
                <a:spcPts val="600"/>
              </a:spcBef>
              <a:buBlip>
                <a:blip r:embed="rId2"/>
              </a:buBlip>
            </a:pPr>
            <a:r>
              <a:rPr lang="zh-CN" altLang="en-US" sz="2200" dirty="0">
                <a:solidFill>
                  <a:srgbClr val="0000FF"/>
                </a:solidFill>
                <a:latin typeface="Consolas" pitchFamily="49" charset="0"/>
                <a:ea typeface="仿宋" pitchFamily="49" charset="-122"/>
                <a:cs typeface="Consolas" pitchFamily="49" charset="0"/>
              </a:rPr>
              <a:t>与</a:t>
            </a:r>
            <a:r>
              <a:rPr lang="zh-CN" altLang="en-US" sz="2200" dirty="0">
                <a:solidFill>
                  <a:srgbClr val="FF0000"/>
                </a:solidFill>
                <a:latin typeface="Consolas" pitchFamily="49" charset="0"/>
                <a:ea typeface="仿宋" pitchFamily="49" charset="-122"/>
                <a:cs typeface="Consolas" pitchFamily="49" charset="0"/>
              </a:rPr>
              <a:t>解决冲突的哈希冲突函数</a:t>
            </a:r>
            <a:r>
              <a:rPr lang="zh-CN" altLang="en-US" sz="2200" dirty="0">
                <a:solidFill>
                  <a:srgbClr val="0000FF"/>
                </a:solidFill>
                <a:latin typeface="Consolas" pitchFamily="49" charset="0"/>
                <a:ea typeface="仿宋" pitchFamily="49" charset="-122"/>
                <a:cs typeface="Consolas" pitchFamily="49" charset="0"/>
              </a:rPr>
              <a:t>有关。</a:t>
            </a:r>
          </a:p>
        </p:txBody>
      </p:sp>
      <p:sp>
        <p:nvSpPr>
          <p:cNvPr id="8" name="TextBox 4">
            <a:extLst>
              <a:ext uri="{FF2B5EF4-FFF2-40B4-BE49-F238E27FC236}">
                <a16:creationId xmlns:a16="http://schemas.microsoft.com/office/drawing/2014/main" id="{AE35EAC3-D6CE-4854-A414-7CE35D73AE8B}"/>
              </a:ext>
            </a:extLst>
          </p:cNvPr>
          <p:cNvSpPr txBox="1"/>
          <p:nvPr/>
        </p:nvSpPr>
        <p:spPr>
          <a:xfrm>
            <a:off x="569261" y="5805264"/>
            <a:ext cx="7920880" cy="430887"/>
          </a:xfrm>
          <a:prstGeom prst="rect">
            <a:avLst/>
          </a:prstGeom>
          <a:noFill/>
        </p:spPr>
        <p:txBody>
          <a:bodyPr wrap="square" rtlCol="0">
            <a:spAutoFit/>
          </a:bodyPr>
          <a:lstStyle/>
          <a:p>
            <a:pPr algn="l">
              <a:lnSpc>
                <a:spcPct val="100000"/>
              </a:lnSpc>
              <a:spcBef>
                <a:spcPts val="0"/>
              </a:spcBef>
            </a:pPr>
            <a:r>
              <a:rPr lang="zh-CN" altLang="zh-CN" sz="2200" dirty="0">
                <a:solidFill>
                  <a:srgbClr val="0000FF"/>
                </a:solidFill>
                <a:latin typeface="Consolas" pitchFamily="49" charset="0"/>
                <a:ea typeface="楷体" pitchFamily="49" charset="-122"/>
                <a:cs typeface="Consolas" pitchFamily="49" charset="0"/>
              </a:rPr>
              <a:t>解决哈希冲突方法有许多，可分为</a:t>
            </a:r>
            <a:r>
              <a:rPr lang="zh-CN" altLang="zh-CN" sz="2200" dirty="0">
                <a:solidFill>
                  <a:srgbClr val="FF0000"/>
                </a:solidFill>
                <a:latin typeface="Consolas" pitchFamily="49" charset="0"/>
                <a:ea typeface="楷体" pitchFamily="49" charset="-122"/>
                <a:cs typeface="Consolas" pitchFamily="49" charset="0"/>
              </a:rPr>
              <a:t>开放定址法</a:t>
            </a:r>
            <a:r>
              <a:rPr lang="zh-CN" altLang="zh-CN" sz="2200" dirty="0">
                <a:solidFill>
                  <a:srgbClr val="0000FF"/>
                </a:solidFill>
                <a:latin typeface="Consolas" pitchFamily="49" charset="0"/>
                <a:ea typeface="楷体" pitchFamily="49" charset="-122"/>
                <a:cs typeface="Consolas" pitchFamily="49" charset="0"/>
              </a:rPr>
              <a:t>和</a:t>
            </a:r>
            <a:r>
              <a:rPr lang="zh-CN" altLang="zh-CN" sz="2200" dirty="0">
                <a:solidFill>
                  <a:srgbClr val="FF0000"/>
                </a:solidFill>
                <a:latin typeface="Consolas" pitchFamily="49" charset="0"/>
                <a:ea typeface="楷体" pitchFamily="49" charset="-122"/>
                <a:cs typeface="Consolas" pitchFamily="49" charset="0"/>
              </a:rPr>
              <a:t>拉链法</a:t>
            </a:r>
            <a:r>
              <a:rPr lang="zh-CN" altLang="zh-CN" sz="2200" dirty="0">
                <a:solidFill>
                  <a:srgbClr val="0000FF"/>
                </a:solidFill>
                <a:latin typeface="Consolas" pitchFamily="49" charset="0"/>
                <a:ea typeface="楷体" pitchFamily="49" charset="-122"/>
                <a:cs typeface="Consolas" pitchFamily="49" charset="0"/>
              </a:rPr>
              <a:t>两大类。</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349432" y="108533"/>
            <a:ext cx="235745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开放定址法</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7" name="Text Box 2"/>
          <p:cNvSpPr txBox="1">
            <a:spLocks noChangeArrowheads="1"/>
          </p:cNvSpPr>
          <p:nvPr/>
        </p:nvSpPr>
        <p:spPr bwMode="auto">
          <a:xfrm>
            <a:off x="827584" y="822913"/>
            <a:ext cx="6357982" cy="1064495"/>
          </a:xfrm>
          <a:prstGeom prst="rect">
            <a:avLst/>
          </a:prstGeom>
          <a:ln>
            <a:no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ct val="10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发生冲突时查找周围一个</a:t>
            </a:r>
            <a:r>
              <a:rPr kumimoji="1" lang="zh-CN" altLang="en-US" sz="2200" dirty="0">
                <a:solidFill>
                  <a:srgbClr val="FF00FF"/>
                </a:solidFill>
                <a:latin typeface="Consolas" pitchFamily="49" charset="0"/>
                <a:ea typeface="仿宋" pitchFamily="49" charset="-122"/>
                <a:cs typeface="Consolas" pitchFamily="49" charset="0"/>
              </a:rPr>
              <a:t>空位置来</a:t>
            </a:r>
            <a:r>
              <a:rPr kumimoji="1" lang="zh-CN" altLang="en-US" sz="2200" dirty="0">
                <a:solidFill>
                  <a:srgbClr val="0000FF"/>
                </a:solidFill>
                <a:latin typeface="Consolas" pitchFamily="49" charset="0"/>
                <a:ea typeface="仿宋" pitchFamily="49" charset="-122"/>
                <a:cs typeface="Consolas" pitchFamily="49" charset="0"/>
              </a:rPr>
              <a:t>存放记录。</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0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设置一个查找周围一个空位置的函数。</a:t>
            </a:r>
            <a:endParaRPr kumimoji="1" lang="en-US" altLang="zh-CN" sz="2200" dirty="0">
              <a:solidFill>
                <a:srgbClr val="0000FF"/>
              </a:solidFill>
              <a:latin typeface="Consolas" pitchFamily="49" charset="0"/>
              <a:ea typeface="仿宋" pitchFamily="49" charset="-122"/>
              <a:cs typeface="Consolas" pitchFamily="49" charset="0"/>
            </a:endParaRPr>
          </a:p>
        </p:txBody>
      </p:sp>
      <p:sp>
        <p:nvSpPr>
          <p:cNvPr id="8" name="Text Box 2">
            <a:extLst>
              <a:ext uri="{FF2B5EF4-FFF2-40B4-BE49-F238E27FC236}">
                <a16:creationId xmlns:a16="http://schemas.microsoft.com/office/drawing/2014/main" id="{7A216E0A-2381-479D-BC1B-187B2DEA87A0}"/>
              </a:ext>
            </a:extLst>
          </p:cNvPr>
          <p:cNvSpPr txBox="1">
            <a:spLocks noChangeArrowheads="1"/>
          </p:cNvSpPr>
          <p:nvPr/>
        </p:nvSpPr>
        <p:spPr bwMode="auto">
          <a:xfrm>
            <a:off x="589700" y="2659639"/>
            <a:ext cx="8424936" cy="1998084"/>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3200"/>
              </a:lnSpc>
              <a:spcBef>
                <a:spcPct val="500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从</a:t>
            </a:r>
            <a:r>
              <a:rPr kumimoji="1" lang="zh-CN" altLang="en-US" sz="2000" dirty="0">
                <a:solidFill>
                  <a:srgbClr val="FF00FF"/>
                </a:solidFill>
                <a:latin typeface="Consolas" pitchFamily="49" charset="0"/>
                <a:ea typeface="仿宋" pitchFamily="49" charset="-122"/>
                <a:cs typeface="Consolas" pitchFamily="49" charset="0"/>
              </a:rPr>
              <a:t>发生冲突的地址（设为</a:t>
            </a:r>
            <a:r>
              <a:rPr kumimoji="1" lang="en-US" altLang="zh-CN" sz="2000" i="1" dirty="0">
                <a:solidFill>
                  <a:srgbClr val="FF00FF"/>
                </a:solidFill>
                <a:latin typeface="Consolas" pitchFamily="49" charset="0"/>
                <a:ea typeface="仿宋" pitchFamily="49" charset="-122"/>
                <a:cs typeface="Consolas" pitchFamily="49" charset="0"/>
              </a:rPr>
              <a:t>d</a:t>
            </a:r>
            <a:r>
              <a:rPr kumimoji="1" lang="zh-CN" altLang="en-US" sz="2000" dirty="0">
                <a:solidFill>
                  <a:srgbClr val="FF00FF"/>
                </a:solidFill>
                <a:latin typeface="Consolas" pitchFamily="49" charset="0"/>
                <a:ea typeface="仿宋" pitchFamily="49" charset="-122"/>
                <a:cs typeface="Consolas" pitchFamily="49" charset="0"/>
              </a:rPr>
              <a:t>）开始</a:t>
            </a:r>
            <a:r>
              <a:rPr kumimoji="1" lang="zh-CN" altLang="en-US" sz="2000" dirty="0">
                <a:solidFill>
                  <a:srgbClr val="0000FF"/>
                </a:solidFill>
                <a:latin typeface="Consolas" pitchFamily="49" charset="0"/>
                <a:ea typeface="仿宋" pitchFamily="49" charset="-122"/>
                <a:cs typeface="Consolas" pitchFamily="49" charset="0"/>
              </a:rPr>
              <a:t>，依次</a:t>
            </a:r>
            <a:r>
              <a:rPr kumimoji="1" lang="zh-CN" altLang="en-US" sz="2000" dirty="0">
                <a:solidFill>
                  <a:srgbClr val="FF00FF"/>
                </a:solidFill>
                <a:latin typeface="Consolas" pitchFamily="49" charset="0"/>
                <a:ea typeface="仿宋" pitchFamily="49" charset="-122"/>
                <a:cs typeface="Consolas" pitchFamily="49" charset="0"/>
              </a:rPr>
              <a:t>循环探测</a:t>
            </a:r>
            <a:r>
              <a:rPr kumimoji="1" lang="en-US" altLang="zh-CN" sz="2000" i="1" dirty="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的下一个地址（当到达下标为</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的哈希表表尾时，下一个探测的地址是表首地址</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），直到找到一个空闲单元为止。</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200"/>
              </a:lnSpc>
              <a:spcBef>
                <a:spcPct val="50000"/>
              </a:spcBef>
              <a:buBlip>
                <a:blip r:embed="rId2"/>
              </a:buBlip>
            </a:pPr>
            <a:r>
              <a:rPr lang="zh-CN" altLang="en-US" sz="2000" dirty="0">
                <a:solidFill>
                  <a:srgbClr val="0000FF"/>
                </a:solidFill>
                <a:latin typeface="Consolas" pitchFamily="49" charset="0"/>
                <a:ea typeface="仿宋" pitchFamily="49" charset="-122"/>
                <a:cs typeface="Consolas" pitchFamily="49" charset="0"/>
              </a:rPr>
              <a:t>迭代</a:t>
            </a:r>
            <a:r>
              <a:rPr kumimoji="1" lang="zh-CN" altLang="en-US" sz="2000" dirty="0">
                <a:solidFill>
                  <a:srgbClr val="0000FF"/>
                </a:solidFill>
                <a:latin typeface="Consolas" pitchFamily="49" charset="0"/>
                <a:ea typeface="仿宋" pitchFamily="49" charset="-122"/>
                <a:cs typeface="Consolas" pitchFamily="49" charset="0"/>
              </a:rPr>
              <a:t>公式为： </a:t>
            </a:r>
            <a:r>
              <a:rPr kumimoji="1" lang="en-US" altLang="zh-CN" sz="2000" i="1" dirty="0">
                <a:solidFill>
                  <a:srgbClr val="FF00FF"/>
                </a:solidFill>
                <a:latin typeface="Consolas" pitchFamily="49" charset="0"/>
                <a:ea typeface="仿宋" pitchFamily="49" charset="-122"/>
                <a:cs typeface="Consolas" pitchFamily="49" charset="0"/>
              </a:rPr>
              <a:t>d</a:t>
            </a:r>
            <a:r>
              <a:rPr kumimoji="1" lang="en-US" altLang="zh-CN" sz="2000" baseline="-30000" dirty="0">
                <a:solidFill>
                  <a:srgbClr val="FF00FF"/>
                </a:solidFill>
                <a:latin typeface="Consolas" pitchFamily="49" charset="0"/>
                <a:ea typeface="仿宋" pitchFamily="49" charset="-122"/>
                <a:cs typeface="Consolas" pitchFamily="49" charset="0"/>
              </a:rPr>
              <a:t>0</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h</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a:t>
            </a:r>
            <a:r>
              <a:rPr kumimoji="1" lang="zh-CN" altLang="en-US"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d</a:t>
            </a:r>
            <a:r>
              <a:rPr kumimoji="1" lang="en-US" altLang="zh-CN" sz="2000" i="1" baseline="-30000" dirty="0">
                <a:solidFill>
                  <a:srgbClr val="FF00FF"/>
                </a:solidFill>
                <a:latin typeface="Consolas" pitchFamily="49" charset="0"/>
                <a:ea typeface="仿宋" pitchFamily="49" charset="-122"/>
                <a:cs typeface="Consolas" pitchFamily="49" charset="0"/>
              </a:rPr>
              <a:t>i</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d</a:t>
            </a:r>
            <a:r>
              <a:rPr kumimoji="1" lang="en-US" altLang="zh-CN" sz="2000" i="1" baseline="-30000" dirty="0">
                <a:solidFill>
                  <a:srgbClr val="FF00FF"/>
                </a:solidFill>
                <a:latin typeface="Consolas" pitchFamily="49" charset="0"/>
                <a:ea typeface="仿宋" pitchFamily="49" charset="-122"/>
                <a:cs typeface="Consolas" pitchFamily="49" charset="0"/>
              </a:rPr>
              <a:t>i</a:t>
            </a:r>
            <a:r>
              <a:rPr kumimoji="1" lang="en-US" altLang="zh-CN" sz="2000" baseline="-30000" dirty="0">
                <a:solidFill>
                  <a:srgbClr val="FF00FF"/>
                </a:solidFill>
                <a:latin typeface="Consolas" pitchFamily="49" charset="0"/>
                <a:ea typeface="仿宋" pitchFamily="49" charset="-122"/>
                <a:cs typeface="Consolas" pitchFamily="49" charset="0"/>
              </a:rPr>
              <a:t>-1</a:t>
            </a:r>
            <a:r>
              <a:rPr kumimoji="1" lang="en-US" altLang="zh-CN" sz="2000" dirty="0">
                <a:solidFill>
                  <a:srgbClr val="FF00FF"/>
                </a:solidFill>
                <a:latin typeface="Consolas" pitchFamily="49" charset="0"/>
                <a:ea typeface="仿宋" pitchFamily="49" charset="-122"/>
                <a:cs typeface="Consolas" pitchFamily="49" charset="0"/>
              </a:rPr>
              <a:t>+1) mod </a:t>
            </a:r>
            <a:r>
              <a:rPr kumimoji="1" lang="en-US" altLang="zh-CN" sz="2000" i="1" dirty="0">
                <a:solidFill>
                  <a:srgbClr val="FF00FF"/>
                </a:solidFill>
                <a:latin typeface="Consolas" pitchFamily="49" charset="0"/>
                <a:ea typeface="仿宋" pitchFamily="49" charset="-122"/>
                <a:cs typeface="Consolas" pitchFamily="49" charset="0"/>
              </a:rPr>
              <a:t>m</a:t>
            </a:r>
            <a:r>
              <a:rPr kumimoji="1" lang="en-US" altLang="zh-CN" sz="2000" dirty="0">
                <a:solidFill>
                  <a:srgbClr val="FF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(1</a:t>
            </a:r>
            <a:r>
              <a:rPr kumimoji="1" lang="en-US" altLang="zh-CN" sz="2000" dirty="0">
                <a:solidFill>
                  <a:srgbClr val="0000FF"/>
                </a:solidFill>
                <a:latin typeface="+mn-ea"/>
                <a:ea typeface="+mn-ea"/>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mn-ea"/>
                <a:ea typeface="+mn-ea"/>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p>
        </p:txBody>
      </p:sp>
      <p:sp>
        <p:nvSpPr>
          <p:cNvPr id="10" name="TextBox 4">
            <a:extLst>
              <a:ext uri="{FF2B5EF4-FFF2-40B4-BE49-F238E27FC236}">
                <a16:creationId xmlns:a16="http://schemas.microsoft.com/office/drawing/2014/main" id="{0F03076A-66C6-4831-9FAB-8FDC066B30F8}"/>
              </a:ext>
            </a:extLst>
          </p:cNvPr>
          <p:cNvSpPr txBox="1"/>
          <p:nvPr/>
        </p:nvSpPr>
        <p:spPr>
          <a:xfrm>
            <a:off x="666734" y="2086118"/>
            <a:ext cx="2214578" cy="4531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1</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）线性探测法</a:t>
            </a:r>
            <a:endPar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endParaRPr>
          </a:p>
        </p:txBody>
      </p:sp>
      <p:graphicFrame>
        <p:nvGraphicFramePr>
          <p:cNvPr id="11" name="表格 10">
            <a:extLst>
              <a:ext uri="{FF2B5EF4-FFF2-40B4-BE49-F238E27FC236}">
                <a16:creationId xmlns:a16="http://schemas.microsoft.com/office/drawing/2014/main" id="{F1A8EFB7-3C58-443E-A624-A9E1EEB960FC}"/>
              </a:ext>
            </a:extLst>
          </p:cNvPr>
          <p:cNvGraphicFramePr>
            <a:graphicFrameLocks noGrp="1"/>
          </p:cNvGraphicFramePr>
          <p:nvPr>
            <p:extLst>
              <p:ext uri="{D42A27DB-BD31-4B8C-83A1-F6EECF244321}">
                <p14:modId xmlns:p14="http://schemas.microsoft.com/office/powerpoint/2010/main" val="3778111543"/>
              </p:ext>
            </p:extLst>
          </p:nvPr>
        </p:nvGraphicFramePr>
        <p:xfrm>
          <a:off x="1444582" y="5214394"/>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1</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3</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4</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5</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6</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7</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8</a:t>
                      </a:r>
                      <a:endParaRPr lang="zh-CN" altLang="en-US">
                        <a:latin typeface="Consolas" pitchFamily="49" charset="0"/>
                        <a:cs typeface="Consolas" pitchFamily="49" charset="0"/>
                      </a:endParaRPr>
                    </a:p>
                  </a:txBody>
                  <a:tcPr/>
                </a:tc>
                <a:tc>
                  <a:txBody>
                    <a:bodyPr/>
                    <a:lstStyle/>
                    <a:p>
                      <a:pPr algn="ctr"/>
                      <a:r>
                        <a:rPr lang="en-US" altLang="zh-CN">
                          <a:latin typeface="Consolas" pitchFamily="49" charset="0"/>
                          <a:cs typeface="Consolas" pitchFamily="49" charset="0"/>
                        </a:rPr>
                        <a:t>9</a:t>
                      </a:r>
                      <a:endParaRPr lang="zh-CN" altLang="en-US">
                        <a:latin typeface="Consolas" pitchFamily="49" charset="0"/>
                        <a:cs typeface="Consolas" pitchFamily="49" charset="0"/>
                      </a:endParaRPr>
                    </a:p>
                  </a:txBody>
                  <a:tcPr/>
                </a:tc>
                <a:extLst>
                  <a:ext uri="{0D108BD9-81ED-4DB2-BD59-A6C34878D82A}">
                    <a16:rowId xmlns:a16="http://schemas.microsoft.com/office/drawing/2014/main" val="10000"/>
                  </a:ext>
                </a:extLst>
              </a:tr>
              <a:tr h="370840">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FF0000"/>
                          </a:solidFill>
                          <a:latin typeface="Consolas" pitchFamily="49" charset="0"/>
                          <a:cs typeface="Consolas" pitchFamily="49" charset="0"/>
                        </a:rPr>
                        <a:t>*</a:t>
                      </a:r>
                    </a:p>
                  </a:txBody>
                  <a:tcPr>
                    <a:solidFill>
                      <a:srgbClr val="92D050"/>
                    </a:solidFill>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dirty="0">
                          <a:solidFill>
                            <a:srgbClr val="0000FF"/>
                          </a:solidFill>
                          <a:latin typeface="Consolas" pitchFamily="49" charset="0"/>
                          <a:cs typeface="Consolas" pitchFamily="49" charset="0"/>
                        </a:rPr>
                        <a:t>*</a:t>
                      </a:r>
                    </a:p>
                  </a:txBody>
                  <a:tcPr/>
                </a:tc>
                <a:extLst>
                  <a:ext uri="{0D108BD9-81ED-4DB2-BD59-A6C34878D82A}">
                    <a16:rowId xmlns:a16="http://schemas.microsoft.com/office/drawing/2014/main" val="10001"/>
                  </a:ext>
                </a:extLst>
              </a:tr>
            </a:tbl>
          </a:graphicData>
        </a:graphic>
      </p:graphicFrame>
      <p:sp>
        <p:nvSpPr>
          <p:cNvPr id="12" name="椭圆 11">
            <a:extLst>
              <a:ext uri="{FF2B5EF4-FFF2-40B4-BE49-F238E27FC236}">
                <a16:creationId xmlns:a16="http://schemas.microsoft.com/office/drawing/2014/main" id="{2F762B77-3EB4-4FF0-8C6D-BBA9041F8BBA}"/>
              </a:ext>
            </a:extLst>
          </p:cNvPr>
          <p:cNvSpPr/>
          <p:nvPr/>
        </p:nvSpPr>
        <p:spPr>
          <a:xfrm>
            <a:off x="4802168" y="60764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3" name="椭圆 12">
            <a:extLst>
              <a:ext uri="{FF2B5EF4-FFF2-40B4-BE49-F238E27FC236}">
                <a16:creationId xmlns:a16="http://schemas.microsoft.com/office/drawing/2014/main" id="{D439841A-B2FB-48A7-9253-10551F4D4BDF}"/>
              </a:ext>
            </a:extLst>
          </p:cNvPr>
          <p:cNvSpPr/>
          <p:nvPr/>
        </p:nvSpPr>
        <p:spPr>
          <a:xfrm>
            <a:off x="5965814" y="60764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4" name="椭圆 13">
            <a:extLst>
              <a:ext uri="{FF2B5EF4-FFF2-40B4-BE49-F238E27FC236}">
                <a16:creationId xmlns:a16="http://schemas.microsoft.com/office/drawing/2014/main" id="{70A3C5E8-7C9A-42F3-A62C-89E6E1B5B6E0}"/>
              </a:ext>
            </a:extLst>
          </p:cNvPr>
          <p:cNvSpPr/>
          <p:nvPr/>
        </p:nvSpPr>
        <p:spPr>
          <a:xfrm>
            <a:off x="5360972" y="60764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5" name="椭圆 14">
            <a:extLst>
              <a:ext uri="{FF2B5EF4-FFF2-40B4-BE49-F238E27FC236}">
                <a16:creationId xmlns:a16="http://schemas.microsoft.com/office/drawing/2014/main" id="{98DEB0FE-BA82-4069-8FD7-C1684237A48C}"/>
              </a:ext>
            </a:extLst>
          </p:cNvPr>
          <p:cNvSpPr/>
          <p:nvPr/>
        </p:nvSpPr>
        <p:spPr>
          <a:xfrm>
            <a:off x="6622994" y="60764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6" name="椭圆 15">
            <a:extLst>
              <a:ext uri="{FF2B5EF4-FFF2-40B4-BE49-F238E27FC236}">
                <a16:creationId xmlns:a16="http://schemas.microsoft.com/office/drawing/2014/main" id="{85F923F9-C6E6-47B1-AD3E-E3383D0157CB}"/>
              </a:ext>
            </a:extLst>
          </p:cNvPr>
          <p:cNvSpPr/>
          <p:nvPr/>
        </p:nvSpPr>
        <p:spPr>
          <a:xfrm>
            <a:off x="7167560" y="60764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7" name="椭圆 16">
            <a:extLst>
              <a:ext uri="{FF2B5EF4-FFF2-40B4-BE49-F238E27FC236}">
                <a16:creationId xmlns:a16="http://schemas.microsoft.com/office/drawing/2014/main" id="{EC205B6D-2FEC-4516-A254-D4009109ACF5}"/>
              </a:ext>
            </a:extLst>
          </p:cNvPr>
          <p:cNvSpPr/>
          <p:nvPr/>
        </p:nvSpPr>
        <p:spPr>
          <a:xfrm>
            <a:off x="1693772" y="6000212"/>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cxnSp>
        <p:nvCxnSpPr>
          <p:cNvPr id="18" name="直接箭头连接符 17">
            <a:extLst>
              <a:ext uri="{FF2B5EF4-FFF2-40B4-BE49-F238E27FC236}">
                <a16:creationId xmlns:a16="http://schemas.microsoft.com/office/drawing/2014/main" id="{B832ED43-A870-4E0A-B78F-71CBB3DAF98F}"/>
              </a:ext>
            </a:extLst>
          </p:cNvPr>
          <p:cNvCxnSpPr>
            <a:stCxn id="12" idx="6"/>
            <a:endCxn id="14" idx="2"/>
          </p:cNvCxnSpPr>
          <p:nvPr/>
        </p:nvCxnSpPr>
        <p:spPr>
          <a:xfrm>
            <a:off x="4910168" y="6147850"/>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a:extLst>
              <a:ext uri="{FF2B5EF4-FFF2-40B4-BE49-F238E27FC236}">
                <a16:creationId xmlns:a16="http://schemas.microsoft.com/office/drawing/2014/main" id="{907157A9-A257-49C8-87BF-61128CB22473}"/>
              </a:ext>
            </a:extLst>
          </p:cNvPr>
          <p:cNvCxnSpPr/>
          <p:nvPr/>
        </p:nvCxnSpPr>
        <p:spPr>
          <a:xfrm>
            <a:off x="5502310" y="6155788"/>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DD22F504-0CB8-453D-BDB7-528FD2A10CE8}"/>
              </a:ext>
            </a:extLst>
          </p:cNvPr>
          <p:cNvCxnSpPr/>
          <p:nvPr/>
        </p:nvCxnSpPr>
        <p:spPr>
          <a:xfrm>
            <a:off x="6137314" y="6155788"/>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F02DB1D6-47EB-4578-B3A2-02DAAA9AE0D4}"/>
              </a:ext>
            </a:extLst>
          </p:cNvPr>
          <p:cNvCxnSpPr/>
          <p:nvPr/>
        </p:nvCxnSpPr>
        <p:spPr>
          <a:xfrm>
            <a:off x="6742156" y="6143088"/>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2" name="任意多边形 24">
            <a:extLst>
              <a:ext uri="{FF2B5EF4-FFF2-40B4-BE49-F238E27FC236}">
                <a16:creationId xmlns:a16="http://schemas.microsoft.com/office/drawing/2014/main" id="{10274D0A-7046-4CED-8B40-CBB8F7C51262}"/>
              </a:ext>
            </a:extLst>
          </p:cNvPr>
          <p:cNvSpPr/>
          <p:nvPr/>
        </p:nvSpPr>
        <p:spPr>
          <a:xfrm>
            <a:off x="1763688" y="6165304"/>
            <a:ext cx="5486400" cy="263536"/>
          </a:xfrm>
          <a:custGeom>
            <a:avLst/>
            <a:gdLst>
              <a:gd name="connsiteX0" fmla="*/ 5486400 w 5486400"/>
              <a:gd name="connsiteY0" fmla="*/ 12700 h 292100"/>
              <a:gd name="connsiteX1" fmla="*/ 5422900 w 5486400"/>
              <a:gd name="connsiteY1" fmla="*/ 292100 h 292100"/>
              <a:gd name="connsiteX2" fmla="*/ 203200 w 5486400"/>
              <a:gd name="connsiteY2" fmla="*/ 228600 h 292100"/>
              <a:gd name="connsiteX3" fmla="*/ 0 w 5486400"/>
              <a:gd name="connsiteY3" fmla="*/ 0 h 292100"/>
              <a:gd name="connsiteX0" fmla="*/ 5486400 w 5486400"/>
              <a:gd name="connsiteY0" fmla="*/ 12700 h 263536"/>
              <a:gd name="connsiteX1" fmla="*/ 5395934 w 5486400"/>
              <a:gd name="connsiteY1" fmla="*/ 263536 h 263536"/>
              <a:gd name="connsiteX2" fmla="*/ 203200 w 5486400"/>
              <a:gd name="connsiteY2" fmla="*/ 228600 h 263536"/>
              <a:gd name="connsiteX3" fmla="*/ 0 w 5486400"/>
              <a:gd name="connsiteY3" fmla="*/ 0 h 263536"/>
            </a:gdLst>
            <a:ahLst/>
            <a:cxnLst>
              <a:cxn ang="0">
                <a:pos x="connsiteX0" y="connsiteY0"/>
              </a:cxn>
              <a:cxn ang="0">
                <a:pos x="connsiteX1" y="connsiteY1"/>
              </a:cxn>
              <a:cxn ang="0">
                <a:pos x="connsiteX2" y="connsiteY2"/>
              </a:cxn>
              <a:cxn ang="0">
                <a:pos x="connsiteX3" y="connsiteY3"/>
              </a:cxn>
            </a:cxnLst>
            <a:rect l="l" t="t" r="r" b="b"/>
            <a:pathLst>
              <a:path w="5486400" h="263536">
                <a:moveTo>
                  <a:pt x="5486400" y="12700"/>
                </a:moveTo>
                <a:lnTo>
                  <a:pt x="5395934" y="263536"/>
                </a:lnTo>
                <a:lnTo>
                  <a:pt x="203200" y="228600"/>
                </a:lnTo>
                <a:lnTo>
                  <a:pt x="0" y="0"/>
                </a:lnTo>
              </a:path>
            </a:pathLst>
          </a:cu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l"/>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trips(upRight)">
                                      <p:cBhvr>
                                        <p:cTn id="23" dur="500"/>
                                        <p:tgtEl>
                                          <p:spTgt spid="18"/>
                                        </p:tgtEl>
                                      </p:cBhvr>
                                    </p:animEffect>
                                  </p:childTnLst>
                                </p:cTn>
                              </p:par>
                              <p:par>
                                <p:cTn id="24" presetID="18" presetClass="entr" presetSubtype="3"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trips(upRight)">
                                      <p:cBhvr>
                                        <p:cTn id="26" dur="500"/>
                                        <p:tgtEl>
                                          <p:spTgt spid="14"/>
                                        </p:tgtEl>
                                      </p:cBhvr>
                                    </p:animEffect>
                                  </p:childTnLst>
                                </p:cTn>
                              </p:par>
                              <p:par>
                                <p:cTn id="27" presetID="18" presetClass="entr" presetSubtype="3"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strips(upRight)">
                                      <p:cBhvr>
                                        <p:cTn id="29" dur="500"/>
                                        <p:tgtEl>
                                          <p:spTgt spid="19"/>
                                        </p:tgtEl>
                                      </p:cBhvr>
                                    </p:animEffect>
                                  </p:childTnLst>
                                </p:cTn>
                              </p:par>
                              <p:par>
                                <p:cTn id="30" presetID="18" presetClass="entr" presetSubtype="3"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500"/>
                                        <p:tgtEl>
                                          <p:spTgt spid="13"/>
                                        </p:tgtEl>
                                      </p:cBhvr>
                                    </p:animEffect>
                                  </p:childTnLst>
                                </p:cTn>
                              </p:par>
                              <p:par>
                                <p:cTn id="33" presetID="18" presetClass="entr" presetSubtype="3"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par>
                                <p:cTn id="36" presetID="18" presetClass="entr" presetSubtype="3"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trips(upRight)">
                                      <p:cBhvr>
                                        <p:cTn id="38" dur="500"/>
                                        <p:tgtEl>
                                          <p:spTgt spid="15"/>
                                        </p:tgtEl>
                                      </p:cBhvr>
                                    </p:animEffect>
                                  </p:childTnLst>
                                </p:cTn>
                              </p:par>
                              <p:par>
                                <p:cTn id="39" presetID="18" presetClass="entr" presetSubtype="3"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upRight)">
                                      <p:cBhvr>
                                        <p:cTn id="41" dur="500"/>
                                        <p:tgtEl>
                                          <p:spTgt spid="21"/>
                                        </p:tgtEl>
                                      </p:cBhvr>
                                    </p:animEffect>
                                  </p:childTnLst>
                                </p:cTn>
                              </p:par>
                              <p:par>
                                <p:cTn id="42" presetID="18" presetClass="entr" presetSubtype="3"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trips(upRigh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500"/>
                                        <p:tgtEl>
                                          <p:spTgt spid="22"/>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P spid="16" grpId="0" animBg="1"/>
      <p:bldP spid="17" grpId="0" animBg="1"/>
      <p:bldP spid="2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308" y="30669"/>
            <a:ext cx="8451156" cy="663094"/>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80000" tIns="180000" bIns="108000">
            <a:spAutoFit/>
          </a:bodyPr>
          <a:lstStyle>
            <a:defPPr>
              <a:defRPr lang="zh-CN"/>
            </a:defPPr>
            <a:lvl1pPr marL="457200" indent="-457200" algn="just">
              <a:lnSpc>
                <a:spcPct val="120000"/>
              </a:lnSpc>
              <a:buBlip>
                <a:blip r:embed="rId2"/>
              </a:buBlip>
              <a:defRPr sz="2000">
                <a:solidFill>
                  <a:srgbClr val="FF0000"/>
                </a:solidFill>
                <a:latin typeface="Consolas" pitchFamily="49" charset="0"/>
                <a:ea typeface="仿宋" pitchFamily="49" charset="-122"/>
                <a:cs typeface="Consolas" pitchFamily="49"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CN" altLang="en-US" sz="2200" dirty="0"/>
              <a:t>优点：</a:t>
            </a:r>
            <a:r>
              <a:rPr lang="zh-CN" altLang="en-US" sz="2200" dirty="0">
                <a:solidFill>
                  <a:srgbClr val="0000FF"/>
                </a:solidFill>
              </a:rPr>
              <a:t>解决冲突简单</a:t>
            </a:r>
            <a:r>
              <a:rPr lang="en-US" altLang="zh-CN" sz="2200" dirty="0">
                <a:solidFill>
                  <a:srgbClr val="0000FF"/>
                </a:solidFill>
              </a:rPr>
              <a:t>         </a:t>
            </a:r>
            <a:r>
              <a:rPr lang="zh-CN" altLang="en-US" sz="2200" dirty="0"/>
              <a:t>缺点：</a:t>
            </a:r>
            <a:r>
              <a:rPr lang="zh-CN" altLang="en-US" sz="2200" dirty="0">
                <a:solidFill>
                  <a:srgbClr val="0000FF"/>
                </a:solidFill>
              </a:rPr>
              <a:t>可能出现堆积现象</a:t>
            </a:r>
          </a:p>
        </p:txBody>
      </p:sp>
      <p:graphicFrame>
        <p:nvGraphicFramePr>
          <p:cNvPr id="7" name="表格 6"/>
          <p:cNvGraphicFramePr>
            <a:graphicFrameLocks noGrp="1"/>
          </p:cNvGraphicFramePr>
          <p:nvPr>
            <p:extLst>
              <p:ext uri="{D42A27DB-BD31-4B8C-83A1-F6EECF244321}">
                <p14:modId xmlns:p14="http://schemas.microsoft.com/office/powerpoint/2010/main" val="2556931616"/>
              </p:ext>
            </p:extLst>
          </p:nvPr>
        </p:nvGraphicFramePr>
        <p:xfrm>
          <a:off x="587220" y="1935072"/>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t>0</a:t>
                      </a:r>
                      <a:endParaRPr lang="zh-CN" altLang="en-US" sz="1600">
                        <a:latin typeface="Consolas" pitchFamily="49" charset="0"/>
                        <a:cs typeface="Consolas" pitchFamily="49" charset="0"/>
                      </a:endParaRPr>
                    </a:p>
                  </a:txBody>
                  <a:tcPr/>
                </a:tc>
                <a:tc>
                  <a:txBody>
                    <a:bodyPr/>
                    <a:lstStyle/>
                    <a:p>
                      <a:pPr algn="ctr"/>
                      <a:r>
                        <a:rPr lang="en-US" altLang="zh-CN" sz="1600"/>
                        <a:t>1</a:t>
                      </a:r>
                      <a:endParaRPr lang="zh-CN" altLang="en-US" sz="1600">
                        <a:latin typeface="Consolas" pitchFamily="49" charset="0"/>
                        <a:cs typeface="Consolas" pitchFamily="49" charset="0"/>
                      </a:endParaRPr>
                    </a:p>
                  </a:txBody>
                  <a:tcPr/>
                </a:tc>
                <a:tc>
                  <a:txBody>
                    <a:bodyPr/>
                    <a:lstStyle/>
                    <a:p>
                      <a:pPr algn="ctr"/>
                      <a:r>
                        <a:rPr lang="en-US" altLang="zh-CN" sz="1600"/>
                        <a:t>2</a:t>
                      </a:r>
                      <a:endParaRPr lang="zh-CN" altLang="en-US" sz="1600">
                        <a:latin typeface="Consolas" pitchFamily="49" charset="0"/>
                        <a:cs typeface="Consolas" pitchFamily="49" charset="0"/>
                      </a:endParaRPr>
                    </a:p>
                  </a:txBody>
                  <a:tcPr/>
                </a:tc>
                <a:tc>
                  <a:txBody>
                    <a:bodyPr/>
                    <a:lstStyle/>
                    <a:p>
                      <a:pPr algn="ctr"/>
                      <a:r>
                        <a:rPr lang="en-US" altLang="zh-CN" sz="1600"/>
                        <a:t>3</a:t>
                      </a:r>
                      <a:endParaRPr lang="zh-CN" altLang="en-US" sz="1600">
                        <a:latin typeface="Consolas" pitchFamily="49" charset="0"/>
                        <a:cs typeface="Consolas" pitchFamily="49" charset="0"/>
                      </a:endParaRPr>
                    </a:p>
                  </a:txBody>
                  <a:tcPr/>
                </a:tc>
                <a:tc>
                  <a:txBody>
                    <a:bodyPr/>
                    <a:lstStyle/>
                    <a:p>
                      <a:pPr algn="ctr"/>
                      <a:r>
                        <a:rPr lang="en-US" altLang="zh-CN" sz="1600"/>
                        <a:t>4</a:t>
                      </a:r>
                      <a:endParaRPr lang="zh-CN" altLang="en-US" sz="1600">
                        <a:latin typeface="Consolas" pitchFamily="49" charset="0"/>
                        <a:cs typeface="Consolas" pitchFamily="49" charset="0"/>
                      </a:endParaRPr>
                    </a:p>
                  </a:txBody>
                  <a:tcPr/>
                </a:tc>
                <a:tc>
                  <a:txBody>
                    <a:bodyPr/>
                    <a:lstStyle/>
                    <a:p>
                      <a:pPr algn="ctr"/>
                      <a:r>
                        <a:rPr lang="en-US" altLang="zh-CN" sz="1600"/>
                        <a:t>5</a:t>
                      </a:r>
                      <a:endParaRPr lang="zh-CN" altLang="en-US" sz="1600">
                        <a:latin typeface="Consolas" pitchFamily="49" charset="0"/>
                        <a:cs typeface="Consolas" pitchFamily="49" charset="0"/>
                      </a:endParaRPr>
                    </a:p>
                  </a:txBody>
                  <a:tcPr/>
                </a:tc>
                <a:tc>
                  <a:txBody>
                    <a:bodyPr/>
                    <a:lstStyle/>
                    <a:p>
                      <a:pPr algn="ctr"/>
                      <a:r>
                        <a:rPr lang="en-US" altLang="zh-CN" sz="1600"/>
                        <a:t>6</a:t>
                      </a:r>
                      <a:endParaRPr lang="zh-CN" altLang="en-US" sz="1600">
                        <a:latin typeface="Consolas" pitchFamily="49" charset="0"/>
                        <a:cs typeface="Consolas" pitchFamily="49" charset="0"/>
                      </a:endParaRPr>
                    </a:p>
                  </a:txBody>
                  <a:tcPr/>
                </a:tc>
                <a:tc>
                  <a:txBody>
                    <a:bodyPr/>
                    <a:lstStyle/>
                    <a:p>
                      <a:pPr algn="ctr"/>
                      <a:r>
                        <a:rPr lang="en-US" altLang="zh-CN" sz="1600"/>
                        <a:t>7</a:t>
                      </a:r>
                      <a:endParaRPr lang="zh-CN" altLang="en-US" sz="1600">
                        <a:latin typeface="Consolas" pitchFamily="49" charset="0"/>
                        <a:cs typeface="Consolas" pitchFamily="49" charset="0"/>
                      </a:endParaRPr>
                    </a:p>
                  </a:txBody>
                  <a:tcPr/>
                </a:tc>
                <a:tc>
                  <a:txBody>
                    <a:bodyPr/>
                    <a:lstStyle/>
                    <a:p>
                      <a:pPr algn="ctr"/>
                      <a:r>
                        <a:rPr lang="en-US" altLang="zh-CN" sz="1600"/>
                        <a:t>8</a:t>
                      </a:r>
                      <a:endParaRPr lang="zh-CN" altLang="en-US" sz="1600">
                        <a:latin typeface="Consolas" pitchFamily="49" charset="0"/>
                        <a:cs typeface="Consolas" pitchFamily="49" charset="0"/>
                      </a:endParaRPr>
                    </a:p>
                  </a:txBody>
                  <a:tcPr/>
                </a:tc>
                <a:tc>
                  <a:txBody>
                    <a:bodyPr/>
                    <a:lstStyle/>
                    <a:p>
                      <a:pPr algn="ctr"/>
                      <a:r>
                        <a:rPr lang="en-US" altLang="zh-CN" sz="1600"/>
                        <a:t>9</a:t>
                      </a:r>
                      <a:endParaRPr lang="zh-CN" altLang="en-US" sz="1600">
                        <a:latin typeface="Consolas" pitchFamily="49" charset="0"/>
                        <a:cs typeface="Consolas" pitchFamily="49" charset="0"/>
                      </a:endParaRPr>
                    </a:p>
                  </a:txBody>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10</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11</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12</a:t>
                      </a: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61256" y="796427"/>
            <a:ext cx="6500858" cy="674031"/>
          </a:xfrm>
          <a:prstGeom prst="rect">
            <a:avLst/>
          </a:prstGeom>
          <a:noFill/>
        </p:spPr>
        <p:txBody>
          <a:bodyPr wrap="square" rtlCol="0">
            <a:spAutoFit/>
          </a:bodyPr>
          <a:lstStyle/>
          <a:p>
            <a:pPr algn="l"/>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=6,</a:t>
            </a:r>
            <a:r>
              <a:rPr lang="en-US" altLang="zh-CN" sz="1800" i="1"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=10,</a:t>
            </a:r>
            <a:r>
              <a:rPr lang="zh-CN" altLang="en-US" sz="1800" dirty="0">
                <a:solidFill>
                  <a:srgbClr val="0000FF"/>
                </a:solidFill>
                <a:latin typeface="Consolas" pitchFamily="49" charset="0"/>
                <a:ea typeface="仿宋" pitchFamily="49" charset="-122"/>
                <a:cs typeface="Consolas" pitchFamily="49" charset="0"/>
              </a:rPr>
              <a:t>关键字为（</a:t>
            </a:r>
            <a:r>
              <a:rPr lang="en-US" altLang="zh-CN" sz="1800" dirty="0">
                <a:solidFill>
                  <a:srgbClr val="0000FF"/>
                </a:solidFill>
                <a:latin typeface="Consolas" pitchFamily="49" charset="0"/>
                <a:ea typeface="仿宋" pitchFamily="49" charset="-122"/>
                <a:cs typeface="Consolas" pitchFamily="49" charset="0"/>
              </a:rPr>
              <a:t>10,11,12,19,20,21</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r>
              <a:rPr lang="zh-CN" altLang="en-US" sz="1800" dirty="0">
                <a:solidFill>
                  <a:srgbClr val="0000FF"/>
                </a:solidFill>
                <a:latin typeface="Consolas" pitchFamily="49" charset="0"/>
                <a:ea typeface="仿宋" pitchFamily="49" charset="-122"/>
                <a:cs typeface="Consolas" pitchFamily="49" charset="0"/>
              </a:rPr>
              <a:t>哈希函数：</a:t>
            </a:r>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key</a:t>
            </a: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FF"/>
                </a:solidFill>
                <a:latin typeface="Consolas" pitchFamily="49" charset="0"/>
                <a:ea typeface="仿宋" pitchFamily="49" charset="-122"/>
                <a:cs typeface="Consolas" pitchFamily="49" charset="0"/>
              </a:rPr>
              <a:t>key</a:t>
            </a:r>
            <a:r>
              <a:rPr lang="en-US" altLang="zh-CN" sz="1800" dirty="0">
                <a:solidFill>
                  <a:srgbClr val="0000FF"/>
                </a:solidFill>
                <a:latin typeface="Consolas" pitchFamily="49" charset="0"/>
                <a:ea typeface="仿宋" pitchFamily="49" charset="-122"/>
                <a:cs typeface="Consolas" pitchFamily="49" charset="0"/>
              </a:rPr>
              <a:t> % 9</a:t>
            </a:r>
            <a:endParaRPr lang="zh-CN" altLang="en-US" sz="1800" dirty="0">
              <a:latin typeface="Consolas" pitchFamily="49" charset="0"/>
              <a:ea typeface="仿宋" pitchFamily="49" charset="-122"/>
              <a:cs typeface="Consolas" pitchFamily="49" charset="0"/>
            </a:endParaRPr>
          </a:p>
        </p:txBody>
      </p:sp>
      <p:sp>
        <p:nvSpPr>
          <p:cNvPr id="9" name="TextBox 8"/>
          <p:cNvSpPr txBox="1"/>
          <p:nvPr/>
        </p:nvSpPr>
        <p:spPr>
          <a:xfrm>
            <a:off x="441324" y="1531979"/>
            <a:ext cx="1785950" cy="313932"/>
          </a:xfrm>
          <a:prstGeom prst="rect">
            <a:avLst/>
          </a:prstGeom>
          <a:noFill/>
        </p:spPr>
        <p:txBody>
          <a:bodyPr wrap="square" rtlCol="0">
            <a:spAutoFit/>
          </a:bodyPr>
          <a:lstStyle/>
          <a:p>
            <a:r>
              <a:rPr lang="en-US" altLang="zh-CN" sz="1800" dirty="0">
                <a:solidFill>
                  <a:srgbClr val="0000FF"/>
                </a:solidFill>
                <a:latin typeface="Consolas" pitchFamily="49" charset="0"/>
                <a:ea typeface="仿宋" pitchFamily="49" charset="-122"/>
                <a:cs typeface="Consolas" pitchFamily="49" charset="0"/>
              </a:rPr>
              <a:t>10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11</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12</a:t>
            </a:r>
            <a:endParaRPr lang="zh-CN" altLang="en-US" sz="1800" dirty="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539552" y="2748190"/>
            <a:ext cx="5143536" cy="1349857"/>
          </a:xfrm>
          <a:prstGeom prst="rect">
            <a:avLst/>
          </a:prstGeom>
          <a:noFill/>
        </p:spPr>
        <p:txBody>
          <a:bodyPr wrap="square" rtlCol="0">
            <a:spAutoFit/>
          </a:bodyPr>
          <a:lstStyle/>
          <a:p>
            <a:pPr marL="457200" indent="-457200" algn="l">
              <a:lnSpc>
                <a:spcPts val="2500"/>
              </a:lnSpc>
              <a:spcBef>
                <a:spcPts val="0"/>
              </a:spcBef>
              <a:buBlip>
                <a:blip r:embed="rId3"/>
              </a:buBlip>
            </a:pPr>
            <a:r>
              <a:rPr lang="en-US" altLang="zh-CN" sz="1800" dirty="0">
                <a:solidFill>
                  <a:srgbClr val="0000FF"/>
                </a:solidFill>
                <a:latin typeface="Consolas" pitchFamily="49" charset="0"/>
                <a:ea typeface="仿宋" pitchFamily="49" charset="-122"/>
                <a:cs typeface="Consolas" pitchFamily="49" charset="0"/>
              </a:rPr>
              <a:t>19 </a:t>
            </a:r>
            <a:r>
              <a:rPr lang="en-US" altLang="zh-CN" sz="1800" dirty="0">
                <a:solidFill>
                  <a:srgbClr val="0000FF"/>
                </a:solidFill>
                <a:latin typeface="Consolas" pitchFamily="49" charset="0"/>
                <a:ea typeface="仿宋" pitchFamily="49" charset="-122"/>
                <a:cs typeface="Consolas" pitchFamily="49" charset="0"/>
                <a:sym typeface="Wingdings"/>
              </a:rPr>
              <a:t> </a:t>
            </a:r>
            <a:r>
              <a:rPr lang="en-US" altLang="zh-CN" sz="1800" i="1" dirty="0">
                <a:solidFill>
                  <a:srgbClr val="0000FF"/>
                </a:solidFill>
                <a:latin typeface="Consolas" pitchFamily="49" charset="0"/>
                <a:ea typeface="仿宋" pitchFamily="49" charset="-122"/>
                <a:cs typeface="Consolas" pitchFamily="49" charset="0"/>
                <a:sym typeface="Wingdings"/>
              </a:rPr>
              <a:t>h</a:t>
            </a:r>
            <a:r>
              <a:rPr lang="en-US" altLang="zh-CN" sz="1800" dirty="0">
                <a:solidFill>
                  <a:srgbClr val="0000FF"/>
                </a:solidFill>
                <a:latin typeface="Consolas" pitchFamily="49" charset="0"/>
                <a:ea typeface="仿宋" pitchFamily="49" charset="-122"/>
                <a:cs typeface="Consolas" pitchFamily="49" charset="0"/>
                <a:sym typeface="Wingdings"/>
              </a:rPr>
              <a:t>(19)=19%9=1</a:t>
            </a:r>
            <a:r>
              <a:rPr lang="zh-CN" altLang="en-US" sz="1800" dirty="0">
                <a:solidFill>
                  <a:srgbClr val="0000FF"/>
                </a:solidFill>
                <a:latin typeface="Consolas" pitchFamily="49" charset="0"/>
                <a:ea typeface="仿宋" pitchFamily="49" charset="-122"/>
                <a:cs typeface="Consolas" pitchFamily="49" charset="0"/>
                <a:sym typeface="Wingdings"/>
              </a:rPr>
              <a:t>（冲突）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0</a:t>
            </a:r>
            <a:r>
              <a:rPr lang="en-US" altLang="zh-CN" sz="1800" dirty="0">
                <a:solidFill>
                  <a:srgbClr val="0000FF"/>
                </a:solidFill>
                <a:latin typeface="Consolas" pitchFamily="49" charset="0"/>
                <a:ea typeface="仿宋" pitchFamily="49" charset="-122"/>
                <a:cs typeface="Consolas" pitchFamily="49" charset="0"/>
                <a:sym typeface="Wingdings"/>
              </a:rPr>
              <a:t>=1</a:t>
            </a:r>
            <a:r>
              <a:rPr lang="zh-CN" altLang="en-US" sz="1800" dirty="0">
                <a:solidFill>
                  <a:srgbClr val="0000FF"/>
                </a:solidFill>
                <a:latin typeface="Consolas" pitchFamily="49" charset="0"/>
                <a:ea typeface="仿宋" pitchFamily="49" charset="-122"/>
                <a:cs typeface="Consolas" pitchFamily="49" charset="0"/>
                <a:sym typeface="Wingdings"/>
              </a:rPr>
              <a:t>，</a:t>
            </a: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1</a:t>
            </a:r>
            <a:r>
              <a:rPr lang="en-US" altLang="zh-CN" sz="1800" dirty="0">
                <a:solidFill>
                  <a:srgbClr val="0000FF"/>
                </a:solidFill>
                <a:latin typeface="Consolas" pitchFamily="49" charset="0"/>
                <a:ea typeface="仿宋" pitchFamily="49" charset="-122"/>
                <a:cs typeface="Consolas" pitchFamily="49" charset="0"/>
                <a:sym typeface="Wingdings"/>
              </a:rPr>
              <a:t>=(1+1)%10=2</a:t>
            </a:r>
            <a:r>
              <a:rPr lang="zh-CN" altLang="en-US" sz="1800" dirty="0">
                <a:solidFill>
                  <a:srgbClr val="0000FF"/>
                </a:solidFill>
                <a:latin typeface="Consolas" pitchFamily="49" charset="0"/>
                <a:ea typeface="仿宋" pitchFamily="49" charset="-122"/>
                <a:cs typeface="Consolas" pitchFamily="49" charset="0"/>
                <a:sym typeface="Wingdings"/>
              </a:rPr>
              <a:t> （冲突）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2</a:t>
            </a:r>
            <a:r>
              <a:rPr lang="en-US" altLang="zh-CN" sz="1800" dirty="0">
                <a:solidFill>
                  <a:srgbClr val="0000FF"/>
                </a:solidFill>
                <a:latin typeface="Consolas" pitchFamily="49" charset="0"/>
                <a:ea typeface="仿宋" pitchFamily="49" charset="-122"/>
                <a:cs typeface="Consolas" pitchFamily="49" charset="0"/>
                <a:sym typeface="Wingdings"/>
              </a:rPr>
              <a:t>=(2+1)%10=3</a:t>
            </a:r>
            <a:r>
              <a:rPr lang="zh-CN" altLang="en-US" sz="1800" dirty="0">
                <a:solidFill>
                  <a:srgbClr val="0000FF"/>
                </a:solidFill>
                <a:latin typeface="Consolas" pitchFamily="49" charset="0"/>
                <a:ea typeface="仿宋" pitchFamily="49" charset="-122"/>
                <a:cs typeface="Consolas" pitchFamily="49" charset="0"/>
                <a:sym typeface="Wingdings"/>
              </a:rPr>
              <a:t> （冲突）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3</a:t>
            </a:r>
            <a:r>
              <a:rPr lang="en-US" altLang="zh-CN" sz="1800" dirty="0">
                <a:solidFill>
                  <a:srgbClr val="0000FF"/>
                </a:solidFill>
                <a:latin typeface="Consolas" pitchFamily="49" charset="0"/>
                <a:ea typeface="仿宋" pitchFamily="49" charset="-122"/>
                <a:cs typeface="Consolas" pitchFamily="49" charset="0"/>
                <a:sym typeface="Wingdings"/>
              </a:rPr>
              <a:t>=(3+1)%10=4</a:t>
            </a:r>
            <a:r>
              <a:rPr lang="zh-CN" altLang="en-US" sz="1800" dirty="0">
                <a:solidFill>
                  <a:srgbClr val="0000FF"/>
                </a:solidFill>
                <a:latin typeface="Consolas" pitchFamily="49" charset="0"/>
                <a:ea typeface="仿宋" pitchFamily="49" charset="-122"/>
                <a:cs typeface="Consolas" pitchFamily="49" charset="0"/>
                <a:sym typeface="Wingdings"/>
              </a:rPr>
              <a:t>（将</a:t>
            </a:r>
            <a:r>
              <a:rPr lang="en-US" altLang="zh-CN" sz="1800" dirty="0">
                <a:solidFill>
                  <a:srgbClr val="0000FF"/>
                </a:solidFill>
                <a:latin typeface="Consolas" pitchFamily="49" charset="0"/>
                <a:ea typeface="仿宋" pitchFamily="49" charset="-122"/>
                <a:cs typeface="Consolas" pitchFamily="49" charset="0"/>
                <a:sym typeface="Wingdings"/>
              </a:rPr>
              <a:t>19</a:t>
            </a:r>
            <a:r>
              <a:rPr lang="zh-CN" altLang="en-US" sz="1800" dirty="0">
                <a:solidFill>
                  <a:srgbClr val="0000FF"/>
                </a:solidFill>
                <a:latin typeface="Consolas" pitchFamily="49" charset="0"/>
                <a:ea typeface="仿宋" pitchFamily="49" charset="-122"/>
                <a:cs typeface="Consolas" pitchFamily="49" charset="0"/>
                <a:sym typeface="Wingdings"/>
              </a:rPr>
              <a:t>放在</a:t>
            </a:r>
            <a:r>
              <a:rPr lang="en-US" altLang="zh-CN" sz="1800" dirty="0">
                <a:solidFill>
                  <a:srgbClr val="0000FF"/>
                </a:solidFill>
                <a:latin typeface="Consolas" pitchFamily="49" charset="0"/>
                <a:ea typeface="仿宋" pitchFamily="49" charset="-122"/>
                <a:cs typeface="Consolas" pitchFamily="49" charset="0"/>
                <a:sym typeface="Wingdings"/>
              </a:rPr>
              <a:t>4</a:t>
            </a:r>
            <a:r>
              <a:rPr lang="zh-CN" altLang="en-US" sz="1800" dirty="0">
                <a:solidFill>
                  <a:srgbClr val="0000FF"/>
                </a:solidFill>
                <a:latin typeface="Consolas" pitchFamily="49" charset="0"/>
                <a:ea typeface="仿宋" pitchFamily="49" charset="-122"/>
                <a:cs typeface="Consolas" pitchFamily="49" charset="0"/>
                <a:sym typeface="Wingdings"/>
              </a:rPr>
              <a:t>位置）</a:t>
            </a:r>
            <a:endParaRPr lang="zh-CN" altLang="en-US" sz="1800" dirty="0">
              <a:solidFill>
                <a:srgbClr val="0000FF"/>
              </a:solidFill>
              <a:latin typeface="Consolas" pitchFamily="49" charset="0"/>
              <a:ea typeface="仿宋" pitchFamily="49" charset="-122"/>
              <a:cs typeface="Consolas" pitchFamily="49"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633001997"/>
              </p:ext>
            </p:extLst>
          </p:nvPr>
        </p:nvGraphicFramePr>
        <p:xfrm>
          <a:off x="539552" y="4221088"/>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t>0</a:t>
                      </a:r>
                      <a:endParaRPr lang="zh-CN" altLang="en-US" sz="1600">
                        <a:latin typeface="Consolas" pitchFamily="49" charset="0"/>
                        <a:cs typeface="Consolas" pitchFamily="49" charset="0"/>
                      </a:endParaRPr>
                    </a:p>
                  </a:txBody>
                  <a:tcPr/>
                </a:tc>
                <a:tc>
                  <a:txBody>
                    <a:bodyPr/>
                    <a:lstStyle/>
                    <a:p>
                      <a:pPr algn="ctr"/>
                      <a:r>
                        <a:rPr lang="en-US" altLang="zh-CN" sz="1600"/>
                        <a:t>1</a:t>
                      </a:r>
                      <a:endParaRPr lang="zh-CN" altLang="en-US" sz="1600">
                        <a:latin typeface="Consolas" pitchFamily="49" charset="0"/>
                        <a:cs typeface="Consolas" pitchFamily="49" charset="0"/>
                      </a:endParaRPr>
                    </a:p>
                  </a:txBody>
                  <a:tcPr/>
                </a:tc>
                <a:tc>
                  <a:txBody>
                    <a:bodyPr/>
                    <a:lstStyle/>
                    <a:p>
                      <a:pPr algn="ctr"/>
                      <a:r>
                        <a:rPr lang="en-US" altLang="zh-CN" sz="1600"/>
                        <a:t>2</a:t>
                      </a:r>
                      <a:endParaRPr lang="zh-CN" altLang="en-US" sz="1600">
                        <a:latin typeface="Consolas" pitchFamily="49" charset="0"/>
                        <a:cs typeface="Consolas" pitchFamily="49" charset="0"/>
                      </a:endParaRPr>
                    </a:p>
                  </a:txBody>
                  <a:tcPr/>
                </a:tc>
                <a:tc>
                  <a:txBody>
                    <a:bodyPr/>
                    <a:lstStyle/>
                    <a:p>
                      <a:pPr algn="ctr"/>
                      <a:r>
                        <a:rPr lang="en-US" altLang="zh-CN" sz="1600"/>
                        <a:t>3</a:t>
                      </a:r>
                      <a:endParaRPr lang="zh-CN" altLang="en-US" sz="1600">
                        <a:latin typeface="Consolas" pitchFamily="49" charset="0"/>
                        <a:cs typeface="Consolas" pitchFamily="49" charset="0"/>
                      </a:endParaRPr>
                    </a:p>
                  </a:txBody>
                  <a:tcPr/>
                </a:tc>
                <a:tc>
                  <a:txBody>
                    <a:bodyPr/>
                    <a:lstStyle/>
                    <a:p>
                      <a:pPr algn="ctr"/>
                      <a:r>
                        <a:rPr lang="en-US" altLang="zh-CN" sz="1600"/>
                        <a:t>4</a:t>
                      </a:r>
                      <a:endParaRPr lang="zh-CN" altLang="en-US" sz="1600">
                        <a:latin typeface="Consolas" pitchFamily="49" charset="0"/>
                        <a:cs typeface="Consolas" pitchFamily="49" charset="0"/>
                      </a:endParaRPr>
                    </a:p>
                  </a:txBody>
                  <a:tcPr/>
                </a:tc>
                <a:tc>
                  <a:txBody>
                    <a:bodyPr/>
                    <a:lstStyle/>
                    <a:p>
                      <a:pPr algn="ctr"/>
                      <a:r>
                        <a:rPr lang="en-US" altLang="zh-CN" sz="1600"/>
                        <a:t>5</a:t>
                      </a:r>
                      <a:endParaRPr lang="zh-CN" altLang="en-US" sz="1600">
                        <a:latin typeface="Consolas" pitchFamily="49" charset="0"/>
                        <a:cs typeface="Consolas" pitchFamily="49" charset="0"/>
                      </a:endParaRPr>
                    </a:p>
                  </a:txBody>
                  <a:tcPr/>
                </a:tc>
                <a:tc>
                  <a:txBody>
                    <a:bodyPr/>
                    <a:lstStyle/>
                    <a:p>
                      <a:pPr algn="ctr"/>
                      <a:r>
                        <a:rPr lang="en-US" altLang="zh-CN" sz="1600"/>
                        <a:t>6</a:t>
                      </a:r>
                      <a:endParaRPr lang="zh-CN" altLang="en-US" sz="1600">
                        <a:latin typeface="Consolas" pitchFamily="49" charset="0"/>
                        <a:cs typeface="Consolas" pitchFamily="49" charset="0"/>
                      </a:endParaRPr>
                    </a:p>
                  </a:txBody>
                  <a:tcPr/>
                </a:tc>
                <a:tc>
                  <a:txBody>
                    <a:bodyPr/>
                    <a:lstStyle/>
                    <a:p>
                      <a:pPr algn="ctr"/>
                      <a:r>
                        <a:rPr lang="en-US" altLang="zh-CN" sz="1600"/>
                        <a:t>7</a:t>
                      </a:r>
                      <a:endParaRPr lang="zh-CN" altLang="en-US" sz="1600">
                        <a:latin typeface="Consolas" pitchFamily="49" charset="0"/>
                        <a:cs typeface="Consolas" pitchFamily="49" charset="0"/>
                      </a:endParaRPr>
                    </a:p>
                  </a:txBody>
                  <a:tcPr/>
                </a:tc>
                <a:tc>
                  <a:txBody>
                    <a:bodyPr/>
                    <a:lstStyle/>
                    <a:p>
                      <a:pPr algn="ctr"/>
                      <a:r>
                        <a:rPr lang="en-US" altLang="zh-CN" sz="1600"/>
                        <a:t>8</a:t>
                      </a:r>
                      <a:endParaRPr lang="zh-CN" altLang="en-US" sz="1600">
                        <a:latin typeface="Consolas" pitchFamily="49" charset="0"/>
                        <a:cs typeface="Consolas" pitchFamily="49" charset="0"/>
                      </a:endParaRPr>
                    </a:p>
                  </a:txBody>
                  <a:tcPr/>
                </a:tc>
                <a:tc>
                  <a:txBody>
                    <a:bodyPr/>
                    <a:lstStyle/>
                    <a:p>
                      <a:pPr algn="ctr"/>
                      <a:r>
                        <a:rPr lang="en-US" altLang="zh-CN" sz="1600"/>
                        <a:t>9</a:t>
                      </a:r>
                      <a:endParaRPr lang="zh-CN" altLang="en-US" sz="1600">
                        <a:latin typeface="Consolas" pitchFamily="49" charset="0"/>
                        <a:cs typeface="Consolas" pitchFamily="49" charset="0"/>
                      </a:endParaRPr>
                    </a:p>
                  </a:txBody>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10</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11</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12</a:t>
                      </a:r>
                      <a:endParaRPr lang="zh-CN" altLang="en-US" sz="1600" b="1">
                        <a:solidFill>
                          <a:srgbClr val="0000FF"/>
                        </a:solidFill>
                        <a:latin typeface="Consolas" pitchFamily="49" charset="0"/>
                        <a:cs typeface="Consolas" pitchFamily="49" charset="0"/>
                      </a:endParaRPr>
                    </a:p>
                  </a:txBody>
                  <a:tcPr/>
                </a:tc>
                <a:tc>
                  <a:txBody>
                    <a:bodyPr/>
                    <a:lstStyle/>
                    <a:p>
                      <a:pPr algn="ctr"/>
                      <a:r>
                        <a:rPr lang="en-US" altLang="zh-CN" sz="1600"/>
                        <a:t>19</a:t>
                      </a: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610990" y="5177082"/>
            <a:ext cx="5072098" cy="1343766"/>
          </a:xfrm>
          <a:prstGeom prst="rect">
            <a:avLst/>
          </a:prstGeom>
          <a:noFill/>
        </p:spPr>
        <p:txBody>
          <a:bodyPr wrap="square" rtlCol="0">
            <a:spAutoFit/>
          </a:bodyPr>
          <a:lstStyle/>
          <a:p>
            <a:pPr marL="457200" indent="-457200" algn="l">
              <a:lnSpc>
                <a:spcPts val="2500"/>
              </a:lnSpc>
              <a:spcBef>
                <a:spcPts val="0"/>
              </a:spcBef>
              <a:buBlip>
                <a:blip r:embed="rId3"/>
              </a:buBlip>
            </a:pPr>
            <a:r>
              <a:rPr lang="en-US" altLang="zh-CN" sz="1800" dirty="0">
                <a:solidFill>
                  <a:srgbClr val="0000FF"/>
                </a:solidFill>
                <a:latin typeface="Consolas" pitchFamily="49" charset="0"/>
                <a:ea typeface="仿宋" pitchFamily="49" charset="-122"/>
                <a:cs typeface="Consolas" pitchFamily="49" charset="0"/>
              </a:rPr>
              <a:t>20 </a:t>
            </a:r>
            <a:r>
              <a:rPr lang="en-US" altLang="zh-CN" sz="1800" dirty="0">
                <a:solidFill>
                  <a:srgbClr val="0000FF"/>
                </a:solidFill>
                <a:latin typeface="Consolas" pitchFamily="49" charset="0"/>
                <a:ea typeface="仿宋" pitchFamily="49" charset="-122"/>
                <a:cs typeface="Consolas" pitchFamily="49" charset="0"/>
                <a:sym typeface="Wingdings"/>
              </a:rPr>
              <a:t> </a:t>
            </a:r>
            <a:r>
              <a:rPr lang="en-US" altLang="zh-CN" sz="1800" i="1" dirty="0">
                <a:solidFill>
                  <a:srgbClr val="0000FF"/>
                </a:solidFill>
                <a:latin typeface="Consolas" pitchFamily="49" charset="0"/>
                <a:ea typeface="仿宋" pitchFamily="49" charset="-122"/>
                <a:cs typeface="Consolas" pitchFamily="49" charset="0"/>
                <a:sym typeface="Wingdings"/>
              </a:rPr>
              <a:t>h</a:t>
            </a:r>
            <a:r>
              <a:rPr lang="en-US" altLang="zh-CN" sz="1800" dirty="0">
                <a:solidFill>
                  <a:srgbClr val="0000FF"/>
                </a:solidFill>
                <a:latin typeface="Consolas" pitchFamily="49" charset="0"/>
                <a:ea typeface="仿宋" pitchFamily="49" charset="-122"/>
                <a:cs typeface="Consolas" pitchFamily="49" charset="0"/>
                <a:sym typeface="Wingdings"/>
              </a:rPr>
              <a:t>(20)=20%9=2</a:t>
            </a:r>
            <a:r>
              <a:rPr lang="zh-CN" altLang="en-US" sz="1800" dirty="0">
                <a:solidFill>
                  <a:srgbClr val="0000FF"/>
                </a:solidFill>
                <a:latin typeface="Consolas" pitchFamily="49" charset="0"/>
                <a:ea typeface="仿宋" pitchFamily="49" charset="-122"/>
                <a:cs typeface="Consolas" pitchFamily="49" charset="0"/>
                <a:sym typeface="Wingdings"/>
              </a:rPr>
              <a:t>（冲突）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0</a:t>
            </a:r>
            <a:r>
              <a:rPr lang="en-US" altLang="zh-CN" sz="1800" dirty="0">
                <a:solidFill>
                  <a:srgbClr val="0000FF"/>
                </a:solidFill>
                <a:latin typeface="Consolas" pitchFamily="49" charset="0"/>
                <a:ea typeface="仿宋" pitchFamily="49" charset="-122"/>
                <a:cs typeface="Consolas" pitchFamily="49" charset="0"/>
                <a:sym typeface="Wingdings"/>
              </a:rPr>
              <a:t>=2</a:t>
            </a:r>
            <a:r>
              <a:rPr lang="zh-CN" altLang="en-US" sz="1800" dirty="0">
                <a:solidFill>
                  <a:srgbClr val="0000FF"/>
                </a:solidFill>
                <a:latin typeface="Consolas" pitchFamily="49" charset="0"/>
                <a:ea typeface="仿宋" pitchFamily="49" charset="-122"/>
                <a:cs typeface="Consolas" pitchFamily="49" charset="0"/>
                <a:sym typeface="Wingdings"/>
              </a:rPr>
              <a:t>，</a:t>
            </a: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1</a:t>
            </a:r>
            <a:r>
              <a:rPr lang="en-US" altLang="zh-CN" sz="1800" dirty="0">
                <a:solidFill>
                  <a:srgbClr val="0000FF"/>
                </a:solidFill>
                <a:latin typeface="Consolas" pitchFamily="49" charset="0"/>
                <a:ea typeface="仿宋" pitchFamily="49" charset="-122"/>
                <a:cs typeface="Consolas" pitchFamily="49" charset="0"/>
                <a:sym typeface="Wingdings"/>
              </a:rPr>
              <a:t>=(2+1)%10=3</a:t>
            </a:r>
            <a:r>
              <a:rPr lang="zh-CN" altLang="en-US" sz="1800" dirty="0">
                <a:solidFill>
                  <a:srgbClr val="0000FF"/>
                </a:solidFill>
                <a:latin typeface="Consolas" pitchFamily="49" charset="0"/>
                <a:ea typeface="仿宋" pitchFamily="49" charset="-122"/>
                <a:cs typeface="Consolas" pitchFamily="49" charset="0"/>
                <a:sym typeface="Wingdings"/>
              </a:rPr>
              <a:t> （冲突）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2</a:t>
            </a:r>
            <a:r>
              <a:rPr lang="en-US" altLang="zh-CN" sz="1800" dirty="0">
                <a:solidFill>
                  <a:srgbClr val="0000FF"/>
                </a:solidFill>
                <a:latin typeface="Consolas" pitchFamily="49" charset="0"/>
                <a:ea typeface="仿宋" pitchFamily="49" charset="-122"/>
                <a:cs typeface="Consolas" pitchFamily="49" charset="0"/>
                <a:sym typeface="Wingdings"/>
              </a:rPr>
              <a:t>=(3+1)%10=4</a:t>
            </a:r>
            <a:r>
              <a:rPr lang="zh-CN" altLang="en-US" sz="1800" dirty="0">
                <a:solidFill>
                  <a:srgbClr val="0000FF"/>
                </a:solidFill>
                <a:latin typeface="Consolas" pitchFamily="49" charset="0"/>
                <a:ea typeface="仿宋" pitchFamily="49" charset="-122"/>
                <a:cs typeface="Consolas" pitchFamily="49" charset="0"/>
                <a:sym typeface="Wingdings"/>
              </a:rPr>
              <a:t> （冲突）</a:t>
            </a:r>
            <a:endParaRPr lang="en-US" altLang="zh-CN" sz="18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2500"/>
              </a:lnSpc>
              <a:spcBef>
                <a:spcPts val="0"/>
              </a:spcBef>
              <a:buBlip>
                <a:blip r:embed="rId3"/>
              </a:buBlip>
            </a:pPr>
            <a:r>
              <a:rPr lang="en-US" altLang="zh-CN" sz="1800" i="1" dirty="0">
                <a:solidFill>
                  <a:srgbClr val="0000FF"/>
                </a:solidFill>
                <a:latin typeface="Consolas" pitchFamily="49" charset="0"/>
                <a:ea typeface="仿宋" pitchFamily="49" charset="-122"/>
                <a:cs typeface="Consolas" pitchFamily="49" charset="0"/>
                <a:sym typeface="Wingdings"/>
              </a:rPr>
              <a:t>d</a:t>
            </a:r>
            <a:r>
              <a:rPr lang="en-US" altLang="zh-CN" sz="1800" baseline="-25000" dirty="0">
                <a:solidFill>
                  <a:srgbClr val="0000FF"/>
                </a:solidFill>
                <a:latin typeface="Consolas" pitchFamily="49" charset="0"/>
                <a:ea typeface="仿宋" pitchFamily="49" charset="-122"/>
                <a:cs typeface="Consolas" pitchFamily="49" charset="0"/>
                <a:sym typeface="Wingdings"/>
              </a:rPr>
              <a:t>3</a:t>
            </a:r>
            <a:r>
              <a:rPr lang="en-US" altLang="zh-CN" sz="1800" dirty="0">
                <a:solidFill>
                  <a:srgbClr val="0000FF"/>
                </a:solidFill>
                <a:latin typeface="Consolas" pitchFamily="49" charset="0"/>
                <a:ea typeface="仿宋" pitchFamily="49" charset="-122"/>
                <a:cs typeface="Consolas" pitchFamily="49" charset="0"/>
                <a:sym typeface="Wingdings"/>
              </a:rPr>
              <a:t>=(4+1)%10=5</a:t>
            </a:r>
            <a:r>
              <a:rPr lang="zh-CN" altLang="en-US" sz="1800" dirty="0">
                <a:solidFill>
                  <a:srgbClr val="0000FF"/>
                </a:solidFill>
                <a:latin typeface="Consolas" pitchFamily="49" charset="0"/>
                <a:ea typeface="仿宋" pitchFamily="49" charset="-122"/>
                <a:cs typeface="Consolas" pitchFamily="49" charset="0"/>
                <a:sym typeface="Wingdings"/>
              </a:rPr>
              <a:t>（将</a:t>
            </a:r>
            <a:r>
              <a:rPr lang="en-US" altLang="zh-CN" sz="1800" dirty="0">
                <a:solidFill>
                  <a:srgbClr val="0000FF"/>
                </a:solidFill>
                <a:latin typeface="Consolas" pitchFamily="49" charset="0"/>
                <a:ea typeface="仿宋" pitchFamily="49" charset="-122"/>
                <a:cs typeface="Consolas" pitchFamily="49" charset="0"/>
                <a:sym typeface="Wingdings"/>
              </a:rPr>
              <a:t>20</a:t>
            </a:r>
            <a:r>
              <a:rPr lang="zh-CN" altLang="en-US" sz="1800" dirty="0">
                <a:solidFill>
                  <a:srgbClr val="0000FF"/>
                </a:solidFill>
                <a:latin typeface="Consolas" pitchFamily="49" charset="0"/>
                <a:ea typeface="仿宋" pitchFamily="49" charset="-122"/>
                <a:cs typeface="Consolas" pitchFamily="49" charset="0"/>
                <a:sym typeface="Wingdings"/>
              </a:rPr>
              <a:t>放在</a:t>
            </a:r>
            <a:r>
              <a:rPr lang="en-US" altLang="zh-CN" sz="1800" dirty="0">
                <a:solidFill>
                  <a:srgbClr val="0000FF"/>
                </a:solidFill>
                <a:latin typeface="Consolas" pitchFamily="49" charset="0"/>
                <a:ea typeface="仿宋" pitchFamily="49" charset="-122"/>
                <a:cs typeface="Consolas" pitchFamily="49" charset="0"/>
                <a:sym typeface="Wingdings"/>
              </a:rPr>
              <a:t>5</a:t>
            </a:r>
            <a:r>
              <a:rPr lang="zh-CN" altLang="en-US" sz="1800" dirty="0">
                <a:solidFill>
                  <a:srgbClr val="0000FF"/>
                </a:solidFill>
                <a:latin typeface="Consolas" pitchFamily="49" charset="0"/>
                <a:ea typeface="仿宋" pitchFamily="49" charset="-122"/>
                <a:cs typeface="Consolas" pitchFamily="49" charset="0"/>
                <a:sym typeface="Wingdings"/>
              </a:rPr>
              <a:t>位置）</a:t>
            </a:r>
            <a:endParaRPr lang="zh-CN" altLang="en-US" sz="1800" dirty="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5397304" y="5334778"/>
            <a:ext cx="3000396" cy="923330"/>
          </a:xfrm>
          <a:prstGeom prst="rect">
            <a:avLst/>
          </a:prstGeom>
          <a:noFill/>
        </p:spPr>
        <p:txBody>
          <a:bodyPr wrap="square" rtlCol="0">
            <a:spAutoFit/>
          </a:bodyPr>
          <a:lstStyle/>
          <a:p>
            <a:pPr>
              <a:lnSpc>
                <a:spcPct val="100000"/>
              </a:lnSpc>
            </a:pPr>
            <a:r>
              <a:rPr lang="zh-CN" altLang="en-US" sz="1800" dirty="0">
                <a:solidFill>
                  <a:srgbClr val="0000FF"/>
                </a:solidFill>
                <a:latin typeface="Consolas" pitchFamily="49" charset="0"/>
                <a:ea typeface="仿宋" pitchFamily="49" charset="-122"/>
                <a:cs typeface="Consolas" pitchFamily="49" charset="0"/>
              </a:rPr>
              <a:t>哈希函数值不相同的多个记录争夺同一个后继哈希地址称为</a:t>
            </a:r>
            <a:r>
              <a:rPr lang="zh-CN" altLang="en-US" sz="1800" dirty="0">
                <a:solidFill>
                  <a:srgbClr val="FF0000"/>
                </a:solidFill>
                <a:latin typeface="Consolas" pitchFamily="49" charset="0"/>
                <a:ea typeface="仿宋" pitchFamily="49" charset="-122"/>
                <a:cs typeface="Consolas" pitchFamily="49" charset="0"/>
              </a:rPr>
              <a:t>非同义词冲突</a:t>
            </a:r>
          </a:p>
        </p:txBody>
      </p:sp>
      <p:sp>
        <p:nvSpPr>
          <p:cNvPr id="14" name="右箭头 13"/>
          <p:cNvSpPr/>
          <p:nvPr/>
        </p:nvSpPr>
        <p:spPr>
          <a:xfrm>
            <a:off x="4977828" y="5598466"/>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sp>
        <p:nvSpPr>
          <p:cNvPr id="15" name="文本框 14">
            <a:extLst>
              <a:ext uri="{FF2B5EF4-FFF2-40B4-BE49-F238E27FC236}">
                <a16:creationId xmlns:a16="http://schemas.microsoft.com/office/drawing/2014/main" id="{0BE1068E-AE16-4AF5-99B3-2E3C454D57E8}"/>
              </a:ext>
            </a:extLst>
          </p:cNvPr>
          <p:cNvSpPr txBox="1"/>
          <p:nvPr/>
        </p:nvSpPr>
        <p:spPr>
          <a:xfrm>
            <a:off x="4895528" y="1238176"/>
            <a:ext cx="4248472" cy="387798"/>
          </a:xfrm>
          <a:prstGeom prst="rect">
            <a:avLst/>
          </a:prstGeom>
          <a:solidFill>
            <a:srgbClr val="FFFF00"/>
          </a:solidFill>
        </p:spPr>
        <p:txBody>
          <a:bodyPr wrap="square">
            <a:spAutoFit/>
          </a:bodyPr>
          <a:lstStyle/>
          <a:p>
            <a:r>
              <a:rPr kumimoji="1" lang="en-US" altLang="zh-CN" sz="2400" i="1" dirty="0">
                <a:solidFill>
                  <a:srgbClr val="FF00FF"/>
                </a:solidFill>
                <a:latin typeface="Consolas" pitchFamily="49" charset="0"/>
                <a:ea typeface="仿宋" pitchFamily="49" charset="-122"/>
                <a:cs typeface="Consolas" pitchFamily="49" charset="0"/>
              </a:rPr>
              <a:t>d</a:t>
            </a:r>
            <a:r>
              <a:rPr kumimoji="1" lang="en-US" altLang="zh-CN" sz="2400" baseline="-30000" dirty="0">
                <a:solidFill>
                  <a:srgbClr val="FF00FF"/>
                </a:solidFill>
                <a:latin typeface="Consolas" pitchFamily="49" charset="0"/>
                <a:ea typeface="仿宋" pitchFamily="49" charset="-122"/>
                <a:cs typeface="Consolas" pitchFamily="49" charset="0"/>
              </a:rPr>
              <a:t>0</a:t>
            </a:r>
            <a:r>
              <a:rPr kumimoji="1" lang="en-US" altLang="zh-CN" sz="2400" dirty="0">
                <a:solidFill>
                  <a:srgbClr val="FF00FF"/>
                </a:solidFill>
                <a:latin typeface="Consolas" pitchFamily="49" charset="0"/>
                <a:ea typeface="仿宋" pitchFamily="49" charset="-122"/>
                <a:cs typeface="Consolas" pitchFamily="49" charset="0"/>
              </a:rPr>
              <a:t>=</a:t>
            </a:r>
            <a:r>
              <a:rPr kumimoji="1" lang="en-US" altLang="zh-CN" sz="2400" i="1" dirty="0">
                <a:solidFill>
                  <a:srgbClr val="FF00FF"/>
                </a:solidFill>
                <a:latin typeface="Consolas" pitchFamily="49" charset="0"/>
                <a:ea typeface="仿宋" pitchFamily="49" charset="-122"/>
                <a:cs typeface="Consolas" pitchFamily="49" charset="0"/>
              </a:rPr>
              <a:t>h</a:t>
            </a:r>
            <a:r>
              <a:rPr kumimoji="1" lang="en-US" altLang="zh-CN" sz="2400" dirty="0">
                <a:solidFill>
                  <a:srgbClr val="FF00FF"/>
                </a:solidFill>
                <a:latin typeface="Consolas" pitchFamily="49" charset="0"/>
                <a:ea typeface="仿宋" pitchFamily="49" charset="-122"/>
                <a:cs typeface="Consolas" pitchFamily="49" charset="0"/>
              </a:rPr>
              <a:t>(</a:t>
            </a:r>
            <a:r>
              <a:rPr kumimoji="1" lang="en-US" altLang="zh-CN" sz="2400" i="1" dirty="0">
                <a:solidFill>
                  <a:srgbClr val="FF00FF"/>
                </a:solidFill>
                <a:latin typeface="Consolas" pitchFamily="49" charset="0"/>
                <a:ea typeface="仿宋" pitchFamily="49" charset="-122"/>
                <a:cs typeface="Consolas" pitchFamily="49" charset="0"/>
              </a:rPr>
              <a:t>k</a:t>
            </a:r>
            <a:r>
              <a:rPr kumimoji="1" lang="en-US" altLang="zh-CN" sz="2400" dirty="0">
                <a:solidFill>
                  <a:srgbClr val="FF00FF"/>
                </a:solidFill>
                <a:latin typeface="Consolas" pitchFamily="49" charset="0"/>
                <a:ea typeface="仿宋" pitchFamily="49" charset="-122"/>
                <a:cs typeface="Consolas" pitchFamily="49" charset="0"/>
              </a:rPr>
              <a:t>)</a:t>
            </a:r>
            <a:r>
              <a:rPr kumimoji="1" lang="zh-CN" altLang="en-US" sz="2400" dirty="0">
                <a:solidFill>
                  <a:srgbClr val="FF00FF"/>
                </a:solidFill>
                <a:latin typeface="Consolas" pitchFamily="49" charset="0"/>
                <a:ea typeface="仿宋" pitchFamily="49" charset="-122"/>
                <a:cs typeface="Consolas" pitchFamily="49" charset="0"/>
              </a:rPr>
              <a:t>，</a:t>
            </a:r>
            <a:r>
              <a:rPr kumimoji="1" lang="en-US" altLang="zh-CN" sz="2400" i="1" dirty="0">
                <a:solidFill>
                  <a:srgbClr val="FF00FF"/>
                </a:solidFill>
                <a:latin typeface="Consolas" pitchFamily="49" charset="0"/>
                <a:ea typeface="仿宋" pitchFamily="49" charset="-122"/>
                <a:cs typeface="Consolas" pitchFamily="49" charset="0"/>
              </a:rPr>
              <a:t>d</a:t>
            </a:r>
            <a:r>
              <a:rPr kumimoji="1" lang="en-US" altLang="zh-CN" sz="2400" i="1" baseline="-30000" dirty="0">
                <a:solidFill>
                  <a:srgbClr val="FF00FF"/>
                </a:solidFill>
                <a:latin typeface="Consolas" pitchFamily="49" charset="0"/>
                <a:ea typeface="仿宋" pitchFamily="49" charset="-122"/>
                <a:cs typeface="Consolas" pitchFamily="49" charset="0"/>
              </a:rPr>
              <a:t>i</a:t>
            </a:r>
            <a:r>
              <a:rPr kumimoji="1" lang="en-US" altLang="zh-CN" sz="2400" dirty="0">
                <a:solidFill>
                  <a:srgbClr val="FF00FF"/>
                </a:solidFill>
                <a:latin typeface="Consolas" pitchFamily="49" charset="0"/>
                <a:ea typeface="仿宋" pitchFamily="49" charset="-122"/>
                <a:cs typeface="Consolas" pitchFamily="49" charset="0"/>
              </a:rPr>
              <a:t>=(</a:t>
            </a:r>
            <a:r>
              <a:rPr kumimoji="1" lang="en-US" altLang="zh-CN" sz="2400" i="1" dirty="0">
                <a:solidFill>
                  <a:srgbClr val="FF00FF"/>
                </a:solidFill>
                <a:latin typeface="Consolas" pitchFamily="49" charset="0"/>
                <a:ea typeface="仿宋" pitchFamily="49" charset="-122"/>
                <a:cs typeface="Consolas" pitchFamily="49" charset="0"/>
              </a:rPr>
              <a:t>d</a:t>
            </a:r>
            <a:r>
              <a:rPr kumimoji="1" lang="en-US" altLang="zh-CN" sz="2400" i="1" baseline="-30000" dirty="0">
                <a:solidFill>
                  <a:srgbClr val="FF00FF"/>
                </a:solidFill>
                <a:latin typeface="Consolas" pitchFamily="49" charset="0"/>
                <a:ea typeface="仿宋" pitchFamily="49" charset="-122"/>
                <a:cs typeface="Consolas" pitchFamily="49" charset="0"/>
              </a:rPr>
              <a:t>i</a:t>
            </a:r>
            <a:r>
              <a:rPr kumimoji="1" lang="en-US" altLang="zh-CN" sz="2400" baseline="-30000" dirty="0">
                <a:solidFill>
                  <a:srgbClr val="FF00FF"/>
                </a:solidFill>
                <a:latin typeface="Consolas" pitchFamily="49" charset="0"/>
                <a:ea typeface="仿宋" pitchFamily="49" charset="-122"/>
                <a:cs typeface="Consolas" pitchFamily="49" charset="0"/>
              </a:rPr>
              <a:t>-1</a:t>
            </a:r>
            <a:r>
              <a:rPr kumimoji="1" lang="en-US" altLang="zh-CN" sz="2400" dirty="0">
                <a:solidFill>
                  <a:srgbClr val="FF00FF"/>
                </a:solidFill>
                <a:latin typeface="Consolas" pitchFamily="49" charset="0"/>
                <a:ea typeface="仿宋" pitchFamily="49" charset="-122"/>
                <a:cs typeface="Consolas" pitchFamily="49" charset="0"/>
              </a:rPr>
              <a:t>+1) mod </a:t>
            </a:r>
            <a:r>
              <a:rPr kumimoji="1" lang="en-US" altLang="zh-CN" sz="2400" i="1" dirty="0">
                <a:solidFill>
                  <a:srgbClr val="FF00FF"/>
                </a:solidFill>
                <a:latin typeface="Consolas" pitchFamily="49" charset="0"/>
                <a:ea typeface="仿宋" pitchFamily="49" charset="-122"/>
                <a:cs typeface="Consolas" pitchFamily="49" charset="0"/>
              </a:rPr>
              <a:t>m</a:t>
            </a:r>
            <a:r>
              <a:rPr kumimoji="1" lang="en-US" altLang="zh-CN" sz="2400" dirty="0">
                <a:solidFill>
                  <a:srgbClr val="FF00FF"/>
                </a:solidFill>
                <a:latin typeface="Consolas" pitchFamily="49" charset="0"/>
                <a:ea typeface="仿宋" pitchFamily="49" charset="-122"/>
                <a:cs typeface="Consolas" pitchFamily="49" charset="0"/>
              </a:rPr>
              <a:t> </a:t>
            </a:r>
            <a:endParaRPr lang="zh-CN" altLang="en-US" dirty="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432098" y="954114"/>
            <a:ext cx="8352928" cy="1165933"/>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2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发生冲突时</a:t>
            </a:r>
            <a:r>
              <a:rPr kumimoji="1" lang="zh-CN" altLang="en-US" sz="2200" dirty="0">
                <a:solidFill>
                  <a:srgbClr val="FF0000"/>
                </a:solidFill>
                <a:latin typeface="Consolas" pitchFamily="49" charset="0"/>
                <a:ea typeface="仿宋" pitchFamily="49" charset="-122"/>
                <a:cs typeface="Consolas" pitchFamily="49" charset="0"/>
              </a:rPr>
              <a:t>前后查找</a:t>
            </a:r>
            <a:r>
              <a:rPr kumimoji="1" lang="zh-CN" altLang="en-US" sz="2200" dirty="0">
                <a:solidFill>
                  <a:srgbClr val="0000FF"/>
                </a:solidFill>
                <a:latin typeface="Consolas" pitchFamily="49" charset="0"/>
                <a:ea typeface="仿宋" pitchFamily="49" charset="-122"/>
                <a:cs typeface="Consolas" pitchFamily="49" charset="0"/>
              </a:rPr>
              <a:t>空位置。</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l">
              <a:lnSpc>
                <a:spcPct val="120000"/>
              </a:lnSpc>
              <a:spcBef>
                <a:spcPct val="50000"/>
              </a:spcBef>
              <a:buBlip>
                <a:blip r:embed="rId2"/>
              </a:buBlip>
            </a:pPr>
            <a:r>
              <a:rPr kumimoji="1" lang="zh-CN" altLang="en-US" sz="2200" dirty="0">
                <a:solidFill>
                  <a:srgbClr val="0000FF"/>
                </a:solidFill>
                <a:latin typeface="Consolas" pitchFamily="49" charset="0"/>
                <a:ea typeface="仿宋" pitchFamily="49" charset="-122"/>
                <a:cs typeface="Consolas" pitchFamily="49" charset="0"/>
              </a:rPr>
              <a:t>描述公式为：</a:t>
            </a:r>
            <a:r>
              <a:rPr kumimoji="1" lang="en-US" altLang="zh-CN" sz="2200" i="1" dirty="0">
                <a:solidFill>
                  <a:srgbClr val="FF00FF"/>
                </a:solidFill>
                <a:latin typeface="Consolas" pitchFamily="49" charset="0"/>
                <a:ea typeface="仿宋" pitchFamily="49" charset="-122"/>
                <a:cs typeface="Consolas" pitchFamily="49" charset="0"/>
              </a:rPr>
              <a:t>d</a:t>
            </a:r>
            <a:r>
              <a:rPr kumimoji="1" lang="en-US" altLang="zh-CN" sz="2200" baseline="-30000" dirty="0">
                <a:solidFill>
                  <a:srgbClr val="FF00FF"/>
                </a:solidFill>
                <a:latin typeface="Consolas" pitchFamily="49" charset="0"/>
                <a:ea typeface="仿宋" pitchFamily="49" charset="-122"/>
                <a:cs typeface="Consolas" pitchFamily="49" charset="0"/>
              </a:rPr>
              <a:t>0</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FF00FF"/>
                </a:solidFill>
                <a:latin typeface="Consolas" pitchFamily="49" charset="0"/>
                <a:ea typeface="仿宋" pitchFamily="49" charset="-122"/>
                <a:cs typeface="Consolas" pitchFamily="49" charset="0"/>
              </a:rPr>
              <a:t>h</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FF00FF"/>
                </a:solidFill>
                <a:latin typeface="Consolas" pitchFamily="49" charset="0"/>
                <a:ea typeface="仿宋" pitchFamily="49" charset="-122"/>
                <a:cs typeface="Consolas" pitchFamily="49" charset="0"/>
              </a:rPr>
              <a:t>k</a:t>
            </a:r>
            <a:r>
              <a:rPr kumimoji="1" lang="en-US" altLang="zh-CN" sz="2200" dirty="0">
                <a:solidFill>
                  <a:srgbClr val="FF00FF"/>
                </a:solidFill>
                <a:latin typeface="Consolas" pitchFamily="49" charset="0"/>
                <a:ea typeface="仿宋" pitchFamily="49" charset="-122"/>
                <a:cs typeface="Consolas" pitchFamily="49" charset="0"/>
              </a:rPr>
              <a:t>)</a:t>
            </a:r>
            <a:r>
              <a:rPr kumimoji="1" lang="zh-CN" altLang="en-US" sz="2200" dirty="0">
                <a:solidFill>
                  <a:srgbClr val="FF00FF"/>
                </a:solidFill>
                <a:latin typeface="Consolas" pitchFamily="49" charset="0"/>
                <a:ea typeface="仿宋" pitchFamily="49" charset="-122"/>
                <a:cs typeface="Consolas" pitchFamily="49" charset="0"/>
              </a:rPr>
              <a:t>，</a:t>
            </a:r>
            <a:r>
              <a:rPr kumimoji="1" lang="en-US" altLang="zh-CN" sz="2200" dirty="0">
                <a:solidFill>
                  <a:srgbClr val="FF00FF"/>
                </a:solidFill>
                <a:latin typeface="Consolas" pitchFamily="49" charset="0"/>
                <a:ea typeface="仿宋" pitchFamily="49" charset="-122"/>
                <a:cs typeface="Consolas" pitchFamily="49" charset="0"/>
              </a:rPr>
              <a:t> </a:t>
            </a:r>
            <a:r>
              <a:rPr kumimoji="1" lang="en-US" altLang="zh-CN" sz="2200" i="1" dirty="0">
                <a:solidFill>
                  <a:srgbClr val="FF00FF"/>
                </a:solidFill>
                <a:latin typeface="Consolas" pitchFamily="49" charset="0"/>
                <a:ea typeface="仿宋" pitchFamily="49" charset="-122"/>
                <a:cs typeface="Consolas" pitchFamily="49" charset="0"/>
              </a:rPr>
              <a:t>d</a:t>
            </a:r>
            <a:r>
              <a:rPr kumimoji="1" lang="en-US" altLang="zh-CN" sz="2200" i="1" baseline="-30000" dirty="0">
                <a:solidFill>
                  <a:srgbClr val="FF00FF"/>
                </a:solidFill>
                <a:latin typeface="Consolas" pitchFamily="49" charset="0"/>
                <a:ea typeface="仿宋" pitchFamily="49" charset="-122"/>
                <a:cs typeface="Consolas" pitchFamily="49" charset="0"/>
              </a:rPr>
              <a:t>i</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006600"/>
                </a:solidFill>
                <a:latin typeface="Consolas" pitchFamily="49" charset="0"/>
                <a:ea typeface="仿宋" pitchFamily="49" charset="-122"/>
                <a:cs typeface="Consolas" pitchFamily="49" charset="0"/>
              </a:rPr>
              <a:t>d</a:t>
            </a:r>
            <a:r>
              <a:rPr kumimoji="1" lang="en-US" altLang="zh-CN" sz="2200" baseline="-30000" dirty="0">
                <a:solidFill>
                  <a:srgbClr val="006600"/>
                </a:solidFill>
                <a:latin typeface="Consolas" pitchFamily="49" charset="0"/>
                <a:ea typeface="仿宋" pitchFamily="49" charset="-122"/>
                <a:cs typeface="Consolas" pitchFamily="49" charset="0"/>
              </a:rPr>
              <a:t>0</a:t>
            </a:r>
            <a:r>
              <a:rPr kumimoji="1" lang="en-US" altLang="zh-CN" sz="2200" dirty="0">
                <a:solidFill>
                  <a:srgbClr val="FF00FF"/>
                </a:solidFill>
                <a:latin typeface="Consolas" pitchFamily="49" charset="0"/>
                <a:ea typeface="仿宋" pitchFamily="49" charset="-122"/>
                <a:cs typeface="Consolas" pitchFamily="49" charset="0"/>
              </a:rPr>
              <a:t>±</a:t>
            </a:r>
            <a:r>
              <a:rPr kumimoji="1" lang="en-US" altLang="zh-CN" sz="2200" i="1" dirty="0">
                <a:solidFill>
                  <a:srgbClr val="FF00FF"/>
                </a:solidFill>
                <a:latin typeface="Consolas" pitchFamily="49" charset="0"/>
                <a:ea typeface="仿宋" pitchFamily="49" charset="-122"/>
                <a:cs typeface="Consolas" pitchFamily="49" charset="0"/>
              </a:rPr>
              <a:t>i</a:t>
            </a:r>
            <a:r>
              <a:rPr kumimoji="1" lang="en-US" altLang="zh-CN" sz="2200" baseline="30000" dirty="0">
                <a:solidFill>
                  <a:srgbClr val="FF00FF"/>
                </a:solidFill>
                <a:latin typeface="Consolas" pitchFamily="49" charset="0"/>
                <a:ea typeface="仿宋" pitchFamily="49" charset="-122"/>
                <a:cs typeface="Consolas" pitchFamily="49" charset="0"/>
              </a:rPr>
              <a:t>2</a:t>
            </a:r>
            <a:r>
              <a:rPr kumimoji="1" lang="en-US" altLang="zh-CN" sz="2200" dirty="0">
                <a:solidFill>
                  <a:srgbClr val="FF00FF"/>
                </a:solidFill>
                <a:latin typeface="Consolas" pitchFamily="49" charset="0"/>
                <a:ea typeface="仿宋" pitchFamily="49" charset="-122"/>
                <a:cs typeface="Consolas" pitchFamily="49" charset="0"/>
              </a:rPr>
              <a:t>) mod </a:t>
            </a:r>
            <a:r>
              <a:rPr kumimoji="1" lang="en-US" altLang="zh-CN" sz="2200" i="1" dirty="0">
                <a:solidFill>
                  <a:srgbClr val="FF00FF"/>
                </a:solidFill>
                <a:latin typeface="Consolas" pitchFamily="49" charset="0"/>
                <a:ea typeface="仿宋" pitchFamily="49" charset="-122"/>
                <a:cs typeface="Consolas" pitchFamily="49" charset="0"/>
              </a:rPr>
              <a:t>m</a:t>
            </a:r>
            <a:r>
              <a:rPr kumimoji="1" lang="en-US" altLang="zh-CN" sz="2200" dirty="0">
                <a:solidFill>
                  <a:srgbClr val="FF00FF"/>
                </a:solidFill>
                <a:latin typeface="Consolas" pitchFamily="49" charset="0"/>
                <a:ea typeface="仿宋" pitchFamily="49" charset="-122"/>
                <a:cs typeface="Consolas" pitchFamily="49" charset="0"/>
              </a:rPr>
              <a:t>  </a:t>
            </a:r>
            <a:r>
              <a:rPr kumimoji="1" lang="en-US" altLang="zh-CN" sz="2200" dirty="0">
                <a:solidFill>
                  <a:srgbClr val="0000FF"/>
                </a:solidFill>
                <a:latin typeface="Consolas" pitchFamily="49" charset="0"/>
                <a:ea typeface="仿宋" pitchFamily="49" charset="-122"/>
                <a:cs typeface="Consolas" pitchFamily="49" charset="0"/>
              </a:rPr>
              <a:t>(1</a:t>
            </a:r>
            <a:r>
              <a:rPr kumimoji="1" lang="en-US" altLang="zh-CN" sz="2200" dirty="0">
                <a:solidFill>
                  <a:srgbClr val="0000FF"/>
                </a:solidFill>
                <a:latin typeface="+mj-ea"/>
                <a:ea typeface="+mj-ea"/>
                <a:cs typeface="Consolas" pitchFamily="49" charset="0"/>
              </a:rPr>
              <a:t>≤</a:t>
            </a:r>
            <a:r>
              <a:rPr kumimoji="1" lang="en-US" altLang="zh-CN" sz="2200" i="1" dirty="0">
                <a:solidFill>
                  <a:srgbClr val="0000FF"/>
                </a:solidFill>
                <a:latin typeface="Consolas" pitchFamily="49" charset="0"/>
                <a:ea typeface="仿宋" pitchFamily="49" charset="-122"/>
                <a:cs typeface="Consolas" pitchFamily="49" charset="0"/>
              </a:rPr>
              <a:t>i</a:t>
            </a:r>
            <a:r>
              <a:rPr kumimoji="1" lang="en-US" altLang="zh-CN" sz="2200" dirty="0">
                <a:solidFill>
                  <a:srgbClr val="0000FF"/>
                </a:solidFill>
                <a:latin typeface="+mj-ea"/>
                <a:ea typeface="+mj-ea"/>
                <a:cs typeface="Consolas" pitchFamily="49" charset="0"/>
              </a:rPr>
              <a:t>≤</a:t>
            </a:r>
            <a:r>
              <a:rPr kumimoji="1" lang="en-US" altLang="zh-CN" sz="2200" i="1" dirty="0">
                <a:solidFill>
                  <a:srgbClr val="0000FF"/>
                </a:solidFill>
                <a:latin typeface="Consolas" pitchFamily="49" charset="0"/>
                <a:ea typeface="仿宋" pitchFamily="49" charset="-122"/>
                <a:cs typeface="Consolas" pitchFamily="49" charset="0"/>
              </a:rPr>
              <a:t>m</a:t>
            </a:r>
            <a:r>
              <a:rPr kumimoji="1" lang="en-US" altLang="zh-CN" sz="2200" dirty="0">
                <a:solidFill>
                  <a:srgbClr val="0000FF"/>
                </a:solidFill>
                <a:latin typeface="Consolas" pitchFamily="49" charset="0"/>
                <a:ea typeface="仿宋" pitchFamily="49" charset="-122"/>
                <a:cs typeface="Consolas" pitchFamily="49" charset="0"/>
              </a:rPr>
              <a:t>-1)</a:t>
            </a:r>
          </a:p>
        </p:txBody>
      </p:sp>
      <p:graphicFrame>
        <p:nvGraphicFramePr>
          <p:cNvPr id="5" name="表格 4"/>
          <p:cNvGraphicFramePr>
            <a:graphicFrameLocks noGrp="1"/>
          </p:cNvGraphicFramePr>
          <p:nvPr/>
        </p:nvGraphicFramePr>
        <p:xfrm>
          <a:off x="1142976" y="2857496"/>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t>0</a:t>
                      </a:r>
                      <a:endParaRPr lang="zh-CN" altLang="en-US" sz="1600">
                        <a:latin typeface="Consolas" pitchFamily="49" charset="0"/>
                        <a:cs typeface="Consolas" pitchFamily="49" charset="0"/>
                      </a:endParaRPr>
                    </a:p>
                  </a:txBody>
                  <a:tcPr/>
                </a:tc>
                <a:tc>
                  <a:txBody>
                    <a:bodyPr/>
                    <a:lstStyle/>
                    <a:p>
                      <a:pPr algn="ctr"/>
                      <a:r>
                        <a:rPr lang="en-US" altLang="zh-CN" sz="1600"/>
                        <a:t>1</a:t>
                      </a:r>
                      <a:endParaRPr lang="zh-CN" altLang="en-US" sz="1600">
                        <a:latin typeface="Consolas" pitchFamily="49" charset="0"/>
                        <a:cs typeface="Consolas" pitchFamily="49" charset="0"/>
                      </a:endParaRPr>
                    </a:p>
                  </a:txBody>
                  <a:tcPr/>
                </a:tc>
                <a:tc>
                  <a:txBody>
                    <a:bodyPr/>
                    <a:lstStyle/>
                    <a:p>
                      <a:pPr algn="ctr"/>
                      <a:r>
                        <a:rPr lang="en-US" altLang="zh-CN" sz="1600"/>
                        <a:t>2</a:t>
                      </a:r>
                      <a:endParaRPr lang="zh-CN" altLang="en-US" sz="1600">
                        <a:latin typeface="Consolas" pitchFamily="49" charset="0"/>
                        <a:cs typeface="Consolas" pitchFamily="49" charset="0"/>
                      </a:endParaRPr>
                    </a:p>
                  </a:txBody>
                  <a:tcPr/>
                </a:tc>
                <a:tc>
                  <a:txBody>
                    <a:bodyPr/>
                    <a:lstStyle/>
                    <a:p>
                      <a:pPr algn="ctr"/>
                      <a:r>
                        <a:rPr lang="en-US" altLang="zh-CN" sz="1600"/>
                        <a:t>3</a:t>
                      </a:r>
                      <a:endParaRPr lang="zh-CN" altLang="en-US" sz="1600">
                        <a:latin typeface="Consolas" pitchFamily="49" charset="0"/>
                        <a:cs typeface="Consolas" pitchFamily="49" charset="0"/>
                      </a:endParaRPr>
                    </a:p>
                  </a:txBody>
                  <a:tcPr/>
                </a:tc>
                <a:tc>
                  <a:txBody>
                    <a:bodyPr/>
                    <a:lstStyle/>
                    <a:p>
                      <a:pPr algn="ctr"/>
                      <a:r>
                        <a:rPr lang="en-US" altLang="zh-CN" sz="1600"/>
                        <a:t>4</a:t>
                      </a:r>
                      <a:endParaRPr lang="zh-CN" altLang="en-US" sz="1600">
                        <a:latin typeface="Consolas" pitchFamily="49" charset="0"/>
                        <a:cs typeface="Consolas" pitchFamily="49" charset="0"/>
                      </a:endParaRPr>
                    </a:p>
                  </a:txBody>
                  <a:tcPr/>
                </a:tc>
                <a:tc>
                  <a:txBody>
                    <a:bodyPr/>
                    <a:lstStyle/>
                    <a:p>
                      <a:pPr algn="ctr"/>
                      <a:r>
                        <a:rPr lang="en-US" altLang="zh-CN" sz="1600"/>
                        <a:t>5</a:t>
                      </a:r>
                      <a:endParaRPr lang="zh-CN" altLang="en-US" sz="1600">
                        <a:latin typeface="Consolas" pitchFamily="49" charset="0"/>
                        <a:cs typeface="Consolas" pitchFamily="49" charset="0"/>
                      </a:endParaRPr>
                    </a:p>
                  </a:txBody>
                  <a:tcPr/>
                </a:tc>
                <a:tc>
                  <a:txBody>
                    <a:bodyPr/>
                    <a:lstStyle/>
                    <a:p>
                      <a:pPr algn="ctr"/>
                      <a:r>
                        <a:rPr lang="en-US" altLang="zh-CN" sz="1600"/>
                        <a:t>6</a:t>
                      </a:r>
                      <a:endParaRPr lang="zh-CN" altLang="en-US" sz="1600">
                        <a:latin typeface="Consolas" pitchFamily="49" charset="0"/>
                        <a:cs typeface="Consolas" pitchFamily="49" charset="0"/>
                      </a:endParaRPr>
                    </a:p>
                  </a:txBody>
                  <a:tcPr/>
                </a:tc>
                <a:tc>
                  <a:txBody>
                    <a:bodyPr/>
                    <a:lstStyle/>
                    <a:p>
                      <a:pPr algn="ctr"/>
                      <a:r>
                        <a:rPr lang="en-US" altLang="zh-CN" sz="1600"/>
                        <a:t>7</a:t>
                      </a:r>
                      <a:endParaRPr lang="zh-CN" altLang="en-US" sz="1600">
                        <a:latin typeface="Consolas" pitchFamily="49" charset="0"/>
                        <a:cs typeface="Consolas" pitchFamily="49" charset="0"/>
                      </a:endParaRPr>
                    </a:p>
                  </a:txBody>
                  <a:tcPr/>
                </a:tc>
                <a:tc>
                  <a:txBody>
                    <a:bodyPr/>
                    <a:lstStyle/>
                    <a:p>
                      <a:pPr algn="ctr"/>
                      <a:r>
                        <a:rPr lang="en-US" altLang="zh-CN" sz="1600"/>
                        <a:t>8</a:t>
                      </a:r>
                      <a:endParaRPr lang="zh-CN" altLang="en-US" sz="1600">
                        <a:latin typeface="Consolas" pitchFamily="49" charset="0"/>
                        <a:cs typeface="Consolas" pitchFamily="49" charset="0"/>
                      </a:endParaRPr>
                    </a:p>
                  </a:txBody>
                  <a:tcPr/>
                </a:tc>
                <a:tc>
                  <a:txBody>
                    <a:bodyPr/>
                    <a:lstStyle/>
                    <a:p>
                      <a:pPr algn="ctr"/>
                      <a:r>
                        <a:rPr lang="en-US" altLang="zh-CN" sz="1600"/>
                        <a:t>9</a:t>
                      </a:r>
                      <a:endParaRPr lang="zh-CN" altLang="en-US" sz="1600">
                        <a:latin typeface="Consolas" pitchFamily="49" charset="0"/>
                        <a:cs typeface="Consolas" pitchFamily="49" charset="0"/>
                      </a:endParaRPr>
                    </a:p>
                  </a:txBody>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FF0000"/>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extLst>
                  <a:ext uri="{0D108BD9-81ED-4DB2-BD59-A6C34878D82A}">
                    <a16:rowId xmlns:a16="http://schemas.microsoft.com/office/drawing/2014/main" val="10001"/>
                  </a:ext>
                </a:extLst>
              </a:tr>
            </a:tbl>
          </a:graphicData>
        </a:graphic>
      </p:graphicFrame>
      <p:sp>
        <p:nvSpPr>
          <p:cNvPr id="7" name="椭圆 6"/>
          <p:cNvSpPr/>
          <p:nvPr/>
        </p:nvSpPr>
        <p:spPr>
          <a:xfrm>
            <a:off x="5072066" y="3786190"/>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8" name="椭圆 7"/>
          <p:cNvSpPr/>
          <p:nvPr/>
        </p:nvSpPr>
        <p:spPr>
          <a:xfrm>
            <a:off x="3846458" y="400050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9" name="椭圆 8"/>
          <p:cNvSpPr/>
          <p:nvPr/>
        </p:nvSpPr>
        <p:spPr>
          <a:xfrm>
            <a:off x="6892892" y="428625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0" name="椭圆 9"/>
          <p:cNvSpPr/>
          <p:nvPr/>
        </p:nvSpPr>
        <p:spPr>
          <a:xfrm>
            <a:off x="2035108"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cxnSp>
        <p:nvCxnSpPr>
          <p:cNvPr id="12" name="直接箭头连接符 11"/>
          <p:cNvCxnSpPr>
            <a:endCxn id="7" idx="1"/>
          </p:cNvCxnSpPr>
          <p:nvPr/>
        </p:nvCxnSpPr>
        <p:spPr>
          <a:xfrm>
            <a:off x="4572000" y="3643314"/>
            <a:ext cx="515882" cy="16380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3"/>
            <a:endCxn id="8" idx="7"/>
          </p:cNvCxnSpPr>
          <p:nvPr/>
        </p:nvCxnSpPr>
        <p:spPr>
          <a:xfrm rot="5400000">
            <a:off x="4456619" y="3390165"/>
            <a:ext cx="113286" cy="114924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5"/>
            <a:endCxn id="9" idx="2"/>
          </p:cNvCxnSpPr>
          <p:nvPr/>
        </p:nvCxnSpPr>
        <p:spPr>
          <a:xfrm rot="16200000" flipH="1">
            <a:off x="5298148" y="2762950"/>
            <a:ext cx="235238" cy="295425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9" idx="2"/>
            <a:endCxn id="10" idx="6"/>
          </p:cNvCxnSpPr>
          <p:nvPr/>
        </p:nvCxnSpPr>
        <p:spPr>
          <a:xfrm rot="10800000" flipV="1">
            <a:off x="2143108" y="4357694"/>
            <a:ext cx="4749784" cy="285752"/>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a:xfrm>
            <a:off x="4500562" y="358457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5" name="TextBox 14"/>
          <p:cNvSpPr txBox="1"/>
          <p:nvPr/>
        </p:nvSpPr>
        <p:spPr>
          <a:xfrm>
            <a:off x="395536" y="196390"/>
            <a:ext cx="2214578" cy="4531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2</a:t>
            </a:r>
            <a:r>
              <a:rPr kumimoji="1"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rPr>
              <a:t>）平方探测法</a:t>
            </a:r>
            <a:endPar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华文中宋" pitchFamily="2" charset="-122"/>
              <a:cs typeface="Consolas" pitchFamily="49" charset="0"/>
            </a:endParaRPr>
          </a:p>
        </p:txBody>
      </p:sp>
      <p:sp>
        <p:nvSpPr>
          <p:cNvPr id="19" name="Text Box 2">
            <a:extLst>
              <a:ext uri="{FF2B5EF4-FFF2-40B4-BE49-F238E27FC236}">
                <a16:creationId xmlns:a16="http://schemas.microsoft.com/office/drawing/2014/main" id="{92631C01-5B1B-4050-AA30-B6D8743F33BB}"/>
              </a:ext>
            </a:extLst>
          </p:cNvPr>
          <p:cNvSpPr txBox="1">
            <a:spLocks noChangeArrowheads="1"/>
          </p:cNvSpPr>
          <p:nvPr/>
        </p:nvSpPr>
        <p:spPr bwMode="auto">
          <a:xfrm>
            <a:off x="284856" y="5187650"/>
            <a:ext cx="8574288" cy="164490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80000" tIns="180000" bIns="108000">
            <a:spAutoFit/>
          </a:bodyPr>
          <a:lstStyle/>
          <a:p>
            <a:pPr marL="457200" indent="-457200" algn="just">
              <a:lnSpc>
                <a:spcPct val="120000"/>
              </a:lnSpc>
              <a:spcBef>
                <a:spcPct val="50000"/>
              </a:spcBef>
              <a:buBlip>
                <a:blip r:embed="rId2"/>
              </a:buBlip>
            </a:pPr>
            <a:r>
              <a:rPr kumimoji="1" lang="zh-CN" altLang="en-US" sz="2200" dirty="0">
                <a:solidFill>
                  <a:srgbClr val="FF0000"/>
                </a:solidFill>
                <a:latin typeface="Consolas" pitchFamily="49" charset="0"/>
                <a:ea typeface="仿宋" pitchFamily="49" charset="-122"/>
                <a:cs typeface="Consolas" pitchFamily="49" charset="0"/>
              </a:rPr>
              <a:t>优点：</a:t>
            </a:r>
            <a:r>
              <a:rPr kumimoji="1" lang="zh-CN" altLang="en-US" sz="2200" dirty="0">
                <a:solidFill>
                  <a:srgbClr val="0000FF"/>
                </a:solidFill>
                <a:latin typeface="Consolas" pitchFamily="49" charset="0"/>
                <a:ea typeface="仿宋" pitchFamily="49" charset="-122"/>
                <a:cs typeface="Consolas" pitchFamily="49" charset="0"/>
              </a:rPr>
              <a:t>平方探测法可以避免出现堆积问题。</a:t>
            </a:r>
            <a:endParaRPr kumimoji="1" lang="en-US" altLang="zh-CN" sz="2200" dirty="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zh-CN" altLang="en-US" sz="2200" dirty="0">
                <a:solidFill>
                  <a:srgbClr val="FF0000"/>
                </a:solidFill>
                <a:latin typeface="Consolas" pitchFamily="49" charset="0"/>
                <a:ea typeface="仿宋" pitchFamily="49" charset="-122"/>
                <a:cs typeface="Consolas" pitchFamily="49" charset="0"/>
              </a:rPr>
              <a:t>缺点：</a:t>
            </a:r>
            <a:r>
              <a:rPr kumimoji="1" lang="zh-CN" altLang="en-US" sz="2200" dirty="0">
                <a:solidFill>
                  <a:srgbClr val="0000FF"/>
                </a:solidFill>
                <a:latin typeface="Consolas" pitchFamily="49" charset="0"/>
                <a:ea typeface="仿宋" pitchFamily="49" charset="-122"/>
                <a:cs typeface="Consolas" pitchFamily="49" charset="0"/>
              </a:rPr>
              <a:t>不能探测到哈希表上的所有单元，但至少能探测到一半单元。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Right)">
                                      <p:cBhvr>
                                        <p:cTn id="15" dur="500"/>
                                        <p:tgtEl>
                                          <p:spTgt spid="1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Right)">
                                      <p:cBhvr>
                                        <p:cTn id="31" dur="5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07504" y="116632"/>
            <a:ext cx="9036496" cy="13436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spcBef>
                <a:spcPts val="0"/>
              </a:spcBef>
            </a:pP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9.18</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假设哈希表</a:t>
            </a:r>
            <a:r>
              <a:rPr lang="en-US" altLang="zh-CN" sz="2200" dirty="0">
                <a:solidFill>
                  <a:srgbClr val="0000FF"/>
                </a:solidFill>
                <a:latin typeface="Consolas" pitchFamily="49" charset="0"/>
                <a:ea typeface="楷体" pitchFamily="49" charset="-122"/>
                <a:cs typeface="Consolas" pitchFamily="49" charset="0"/>
              </a:rPr>
              <a:t>ha</a:t>
            </a:r>
            <a:r>
              <a:rPr lang="zh-CN" altLang="zh-CN" sz="2200" dirty="0">
                <a:solidFill>
                  <a:srgbClr val="0000FF"/>
                </a:solidFill>
                <a:latin typeface="Consolas" pitchFamily="49" charset="0"/>
                <a:ea typeface="楷体" pitchFamily="49" charset="-122"/>
                <a:cs typeface="Consolas" pitchFamily="49" charset="0"/>
              </a:rPr>
              <a:t>长度</a:t>
            </a:r>
            <a:r>
              <a:rPr lang="en-US" altLang="zh-CN" sz="2200" i="1" dirty="0">
                <a:solidFill>
                  <a:srgbClr val="0000FF"/>
                </a:solidFill>
                <a:latin typeface="Consolas" pitchFamily="49" charset="0"/>
                <a:ea typeface="楷体" pitchFamily="49" charset="-122"/>
                <a:cs typeface="Consolas" pitchFamily="49" charset="0"/>
              </a:rPr>
              <a:t>m</a:t>
            </a:r>
            <a:r>
              <a:rPr lang="en-US" altLang="zh-CN" sz="2200" dirty="0">
                <a:solidFill>
                  <a:srgbClr val="0000FF"/>
                </a:solidFill>
                <a:latin typeface="Consolas" pitchFamily="49" charset="0"/>
                <a:ea typeface="楷体" pitchFamily="49" charset="-122"/>
                <a:cs typeface="Consolas" pitchFamily="49" charset="0"/>
              </a:rPr>
              <a:t>=13</a:t>
            </a:r>
            <a:r>
              <a:rPr lang="zh-CN" altLang="zh-CN" sz="2200" dirty="0">
                <a:solidFill>
                  <a:srgbClr val="0000FF"/>
                </a:solidFill>
                <a:latin typeface="Consolas" pitchFamily="49" charset="0"/>
                <a:ea typeface="楷体" pitchFamily="49" charset="-122"/>
                <a:cs typeface="Consolas" pitchFamily="49" charset="0"/>
              </a:rPr>
              <a:t>，采用除留余数法和线性探测法解决冲突建立关键字集合</a:t>
            </a:r>
            <a:r>
              <a:rPr lang="en-US" altLang="zh-CN" sz="2200" dirty="0">
                <a:solidFill>
                  <a:srgbClr val="0000FF"/>
                </a:solidFill>
                <a:latin typeface="Consolas" pitchFamily="49" charset="0"/>
                <a:ea typeface="楷体" pitchFamily="49" charset="-122"/>
                <a:cs typeface="Consolas" pitchFamily="49" charset="0"/>
              </a:rPr>
              <a:t>{16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74</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60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43</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54</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90</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46</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31</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29</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88</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77}</a:t>
            </a:r>
            <a:r>
              <a:rPr lang="zh-CN" altLang="zh-CN" sz="2200" dirty="0">
                <a:solidFill>
                  <a:srgbClr val="0000FF"/>
                </a:solidFill>
                <a:latin typeface="Consolas" pitchFamily="49" charset="0"/>
                <a:ea typeface="楷体" pitchFamily="49" charset="-122"/>
                <a:cs typeface="Consolas" pitchFamily="49" charset="0"/>
              </a:rPr>
              <a:t>的哈希表。</a:t>
            </a:r>
          </a:p>
        </p:txBody>
      </p:sp>
      <p:sp>
        <p:nvSpPr>
          <p:cNvPr id="6" name="TextBox 5"/>
          <p:cNvSpPr txBox="1"/>
          <p:nvPr/>
        </p:nvSpPr>
        <p:spPr>
          <a:xfrm>
            <a:off x="0" y="1429666"/>
            <a:ext cx="6215106" cy="1477199"/>
          </a:xfrm>
          <a:prstGeom prst="rect">
            <a:avLst/>
          </a:prstGeom>
          <a:noFill/>
        </p:spPr>
        <p:txBody>
          <a:bodyPr wrap="square" rtlCol="0">
            <a:spAutoFit/>
          </a:bodyPr>
          <a:lstStyle/>
          <a:p>
            <a:pPr algn="l">
              <a:lnSpc>
                <a:spcPct val="120000"/>
              </a:lnSpc>
              <a:spcBef>
                <a:spcPct val="50000"/>
              </a:spcBef>
            </a:pPr>
            <a:r>
              <a:rPr kumimoji="1" lang="zh-CN" altLang="en-US" sz="2000" dirty="0">
                <a:solidFill>
                  <a:srgbClr val="FF0000"/>
                </a:solidFill>
                <a:latin typeface="Consolas" pitchFamily="49" charset="0"/>
                <a:ea typeface="仿宋" pitchFamily="49" charset="-122"/>
                <a:cs typeface="Consolas" pitchFamily="49" charset="0"/>
              </a:rPr>
              <a:t> </a:t>
            </a:r>
            <a:r>
              <a:rPr kumimoji="1" lang="zh-CN" altLang="en-US" sz="2000" dirty="0">
                <a:solidFill>
                  <a:srgbClr val="FF0000"/>
                </a:solidFill>
                <a:latin typeface="微软雅黑" pitchFamily="34" charset="-122"/>
                <a:ea typeface="微软雅黑" pitchFamily="34" charset="-122"/>
                <a:cs typeface="Consolas" pitchFamily="49" charset="0"/>
              </a:rPr>
              <a:t>解</a:t>
            </a:r>
            <a:r>
              <a:rPr kumimoji="1" lang="zh-CN" altLang="en-US" sz="2000" dirty="0">
                <a:solidFill>
                  <a:srgbClr val="FF0000"/>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=11</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=13</a:t>
            </a:r>
            <a:r>
              <a:rPr kumimoji="1" lang="zh-CN" altLang="en-US" sz="2000" dirty="0">
                <a:solidFill>
                  <a:srgbClr val="0000FF"/>
                </a:solidFill>
                <a:latin typeface="Consolas" pitchFamily="49" charset="0"/>
                <a:ea typeface="仿宋" pitchFamily="49" charset="-122"/>
                <a:cs typeface="Consolas" pitchFamily="49" charset="0"/>
              </a:rPr>
              <a:t>，除留余数法的哈希函数为：</a:t>
            </a:r>
          </a:p>
          <a:p>
            <a:pPr algn="l">
              <a:lnSpc>
                <a:spcPct val="12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 mod </a:t>
            </a:r>
            <a:r>
              <a:rPr kumimoji="1" lang="en-US" altLang="zh-CN" sz="2000" i="1" dirty="0">
                <a:solidFill>
                  <a:srgbClr val="0000FF"/>
                </a:solidFill>
                <a:latin typeface="Consolas" pitchFamily="49" charset="0"/>
                <a:ea typeface="仿宋" pitchFamily="49" charset="-122"/>
                <a:cs typeface="Consolas" pitchFamily="49" charset="0"/>
              </a:rPr>
              <a:t>p</a:t>
            </a:r>
          </a:p>
          <a:p>
            <a:pPr algn="l">
              <a:lnSpc>
                <a:spcPct val="12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应为小于等于</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的素数，假设</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取值</a:t>
            </a:r>
            <a:r>
              <a:rPr kumimoji="1" lang="en-US" altLang="zh-CN" sz="2000" dirty="0">
                <a:solidFill>
                  <a:srgbClr val="0000FF"/>
                </a:solidFill>
                <a:latin typeface="Consolas" pitchFamily="49" charset="0"/>
                <a:ea typeface="仿宋" pitchFamily="49" charset="-122"/>
                <a:cs typeface="Consolas" pitchFamily="49" charset="0"/>
              </a:rPr>
              <a:t>13</a:t>
            </a:r>
            <a:r>
              <a:rPr kumimoji="1" lang="zh-CN" alt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1">
            <a:extLst>
              <a:ext uri="{FF2B5EF4-FFF2-40B4-BE49-F238E27FC236}">
                <a16:creationId xmlns:a16="http://schemas.microsoft.com/office/drawing/2014/main" id="{8E58B87E-CCC7-415E-9029-1D46BE5E9B13}"/>
              </a:ext>
            </a:extLst>
          </p:cNvPr>
          <p:cNvSpPr txBox="1"/>
          <p:nvPr/>
        </p:nvSpPr>
        <p:spPr>
          <a:xfrm>
            <a:off x="5076056" y="2004456"/>
            <a:ext cx="3528392" cy="800091"/>
          </a:xfrm>
          <a:prstGeom prst="rect">
            <a:avLst/>
          </a:prstGeom>
          <a:noFill/>
        </p:spPr>
        <p:txBody>
          <a:bodyPr wrap="square" rtlCol="0">
            <a:spAutoFit/>
          </a:bodyPr>
          <a:lstStyle/>
          <a:p>
            <a:pPr algn="just">
              <a:lnSpc>
                <a:spcPct val="120000"/>
              </a:lnSpc>
              <a:spcBef>
                <a:spcPts val="0"/>
              </a:spcBef>
            </a:pPr>
            <a:r>
              <a:rPr kumimoji="1" lang="zh-CN" altLang="en-US" sz="2000" dirty="0">
                <a:solidFill>
                  <a:srgbClr val="FF0000"/>
                </a:solidFill>
                <a:latin typeface="Consolas" pitchFamily="49" charset="0"/>
                <a:ea typeface="仿宋" pitchFamily="49" charset="-122"/>
                <a:cs typeface="Consolas" pitchFamily="49" charset="0"/>
              </a:rPr>
              <a:t>哈希函数：</a:t>
            </a:r>
            <a:r>
              <a:rPr kumimoji="1" lang="en-US" altLang="zh-CN" sz="2000" i="1" dirty="0">
                <a:solidFill>
                  <a:srgbClr val="FF0000"/>
                </a:solidFill>
                <a:latin typeface="Consolas" pitchFamily="49" charset="0"/>
                <a:ea typeface="仿宋" pitchFamily="49" charset="-122"/>
                <a:cs typeface="Consolas" pitchFamily="49" charset="0"/>
              </a:rPr>
              <a:t>h</a:t>
            </a:r>
            <a:r>
              <a:rPr kumimoji="1" lang="en-US" altLang="zh-CN" sz="2000" dirty="0">
                <a:solidFill>
                  <a:srgbClr val="FF0000"/>
                </a:solidFill>
                <a:latin typeface="Consolas" pitchFamily="49" charset="0"/>
                <a:ea typeface="仿宋" pitchFamily="49" charset="-122"/>
                <a:cs typeface="Consolas" pitchFamily="49" charset="0"/>
              </a:rPr>
              <a:t>(</a:t>
            </a:r>
            <a:r>
              <a:rPr kumimoji="1" lang="en-US" altLang="zh-CN" sz="2000" i="1" dirty="0">
                <a:solidFill>
                  <a:srgbClr val="FF0000"/>
                </a:solidFill>
                <a:latin typeface="Consolas" pitchFamily="49" charset="0"/>
                <a:ea typeface="仿宋" pitchFamily="49" charset="-122"/>
                <a:cs typeface="Consolas" pitchFamily="49" charset="0"/>
              </a:rPr>
              <a:t>k</a:t>
            </a:r>
            <a:r>
              <a:rPr kumimoji="1" lang="en-US" altLang="zh-CN" sz="2000" dirty="0">
                <a:solidFill>
                  <a:srgbClr val="FF0000"/>
                </a:solidFill>
                <a:latin typeface="Consolas" pitchFamily="49" charset="0"/>
                <a:ea typeface="仿宋" pitchFamily="49" charset="-122"/>
                <a:cs typeface="Consolas" pitchFamily="49" charset="0"/>
              </a:rPr>
              <a:t>)=</a:t>
            </a:r>
            <a:r>
              <a:rPr kumimoji="1" lang="en-US" altLang="zh-CN" sz="2000" i="1" dirty="0">
                <a:solidFill>
                  <a:srgbClr val="FF0000"/>
                </a:solidFill>
                <a:latin typeface="Consolas" pitchFamily="49" charset="0"/>
                <a:ea typeface="仿宋" pitchFamily="49" charset="-122"/>
                <a:cs typeface="Consolas" pitchFamily="49" charset="0"/>
              </a:rPr>
              <a:t>k</a:t>
            </a:r>
            <a:r>
              <a:rPr kumimoji="1" lang="en-US" altLang="zh-CN" sz="2000" dirty="0">
                <a:solidFill>
                  <a:srgbClr val="FF0000"/>
                </a:solidFill>
                <a:latin typeface="Consolas" pitchFamily="49" charset="0"/>
                <a:ea typeface="仿宋" pitchFamily="49" charset="-122"/>
                <a:cs typeface="Consolas" pitchFamily="49" charset="0"/>
              </a:rPr>
              <a:t> mod 13</a:t>
            </a:r>
          </a:p>
          <a:p>
            <a:pPr algn="just">
              <a:lnSpc>
                <a:spcPct val="120000"/>
              </a:lnSpc>
              <a:spcBef>
                <a:spcPts val="0"/>
              </a:spcBef>
            </a:pPr>
            <a:r>
              <a:rPr lang="zh-CN" altLang="en-US" sz="2000" dirty="0">
                <a:solidFill>
                  <a:srgbClr val="FF0000"/>
                </a:solidFill>
                <a:latin typeface="Consolas" pitchFamily="49" charset="0"/>
                <a:ea typeface="仿宋" pitchFamily="49" charset="-122"/>
                <a:cs typeface="Consolas" pitchFamily="49" charset="0"/>
              </a:rPr>
              <a:t>解决冲突方法：线性探测法</a:t>
            </a:r>
            <a:endParaRPr kumimoji="1" lang="en-US" altLang="zh-CN" sz="2000" i="1" dirty="0">
              <a:solidFill>
                <a:srgbClr val="FF0000"/>
              </a:solidFill>
              <a:latin typeface="Consolas" pitchFamily="49" charset="0"/>
              <a:ea typeface="仿宋" pitchFamily="49" charset="-122"/>
              <a:cs typeface="Consolas" pitchFamily="49" charset="0"/>
            </a:endParaRPr>
          </a:p>
        </p:txBody>
      </p:sp>
      <p:sp>
        <p:nvSpPr>
          <p:cNvPr id="8" name="TextBox 2">
            <a:extLst>
              <a:ext uri="{FF2B5EF4-FFF2-40B4-BE49-F238E27FC236}">
                <a16:creationId xmlns:a16="http://schemas.microsoft.com/office/drawing/2014/main" id="{6C536BCB-E38A-4929-B16A-AEAAC4A01F2D}"/>
              </a:ext>
            </a:extLst>
          </p:cNvPr>
          <p:cNvSpPr txBox="1"/>
          <p:nvPr/>
        </p:nvSpPr>
        <p:spPr>
          <a:xfrm>
            <a:off x="1547664" y="2908080"/>
            <a:ext cx="6572296" cy="38189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16</a:t>
            </a:r>
            <a:r>
              <a:rPr kumimoji="1" lang="en-US" altLang="zh-CN" sz="1800">
                <a:solidFill>
                  <a:srgbClr val="0000FF"/>
                </a:solidFill>
                <a:latin typeface="Consolas" pitchFamily="49" charset="0"/>
                <a:ea typeface="仿宋" pitchFamily="49" charset="-122"/>
                <a:cs typeface="Consolas" pitchFamily="49" charset="0"/>
              </a:rPr>
              <a:t>)=3			</a:t>
            </a:r>
            <a:r>
              <a:rPr lang="en-US" sz="1800">
                <a:solidFill>
                  <a:srgbClr val="0000FF"/>
                </a:solidFill>
                <a:latin typeface="Consolas" pitchFamily="49" charset="0"/>
                <a:ea typeface="仿宋" pitchFamily="49" charset="-122"/>
                <a:cs typeface="Consolas" pitchFamily="49" charset="0"/>
              </a:rPr>
              <a:t>ha[3]=16,</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74</a:t>
            </a:r>
            <a:r>
              <a:rPr kumimoji="1" lang="en-US" altLang="zh-CN" sz="1800">
                <a:solidFill>
                  <a:srgbClr val="0000FF"/>
                </a:solidFill>
                <a:latin typeface="Consolas" pitchFamily="49" charset="0"/>
                <a:ea typeface="仿宋" pitchFamily="49" charset="-122"/>
                <a:cs typeface="Consolas" pitchFamily="49" charset="0"/>
              </a:rPr>
              <a:t>)=9			</a:t>
            </a:r>
            <a:r>
              <a:rPr lang="en-US" sz="1800">
                <a:solidFill>
                  <a:srgbClr val="0000FF"/>
                </a:solidFill>
                <a:latin typeface="Consolas" pitchFamily="49" charset="0"/>
                <a:ea typeface="仿宋" pitchFamily="49" charset="-122"/>
                <a:cs typeface="Consolas" pitchFamily="49" charset="0"/>
              </a:rPr>
              <a:t>ha[9]=74,</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60</a:t>
            </a:r>
            <a:r>
              <a:rPr kumimoji="1" lang="en-US" altLang="zh-CN" sz="1800">
                <a:solidFill>
                  <a:srgbClr val="0000FF"/>
                </a:solidFill>
                <a:latin typeface="Consolas" pitchFamily="49" charset="0"/>
                <a:ea typeface="仿宋" pitchFamily="49" charset="-122"/>
                <a:cs typeface="Consolas" pitchFamily="49" charset="0"/>
              </a:rPr>
              <a:t>)=8			</a:t>
            </a:r>
            <a:r>
              <a:rPr lang="en-US" sz="1800">
                <a:solidFill>
                  <a:srgbClr val="0000FF"/>
                </a:solidFill>
                <a:latin typeface="Consolas" pitchFamily="49" charset="0"/>
                <a:ea typeface="仿宋" pitchFamily="49" charset="-122"/>
                <a:cs typeface="Consolas" pitchFamily="49" charset="0"/>
              </a:rPr>
              <a:t>ha[8]=60,</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43</a:t>
            </a:r>
            <a:r>
              <a:rPr kumimoji="1" lang="en-US" altLang="zh-CN" sz="1800">
                <a:solidFill>
                  <a:srgbClr val="0000FF"/>
                </a:solidFill>
                <a:latin typeface="Consolas" pitchFamily="49" charset="0"/>
                <a:ea typeface="仿宋" pitchFamily="49" charset="-122"/>
                <a:cs typeface="Consolas" pitchFamily="49" charset="0"/>
              </a:rPr>
              <a:t>)=4			</a:t>
            </a:r>
            <a:r>
              <a:rPr lang="en-US" sz="1800">
                <a:solidFill>
                  <a:srgbClr val="0000FF"/>
                </a:solidFill>
                <a:latin typeface="Consolas" pitchFamily="49" charset="0"/>
                <a:ea typeface="仿宋" pitchFamily="49" charset="-122"/>
                <a:cs typeface="Consolas" pitchFamily="49" charset="0"/>
              </a:rPr>
              <a:t>ha[4]=43,</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zh-CN" altLang="en-US"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54</a:t>
            </a:r>
            <a:r>
              <a:rPr kumimoji="1" lang="en-US" altLang="zh-CN" sz="1800">
                <a:solidFill>
                  <a:srgbClr val="0000FF"/>
                </a:solidFill>
                <a:latin typeface="Consolas" pitchFamily="49" charset="0"/>
                <a:ea typeface="仿宋" pitchFamily="49" charset="-122"/>
                <a:cs typeface="Consolas" pitchFamily="49" charset="0"/>
              </a:rPr>
              <a:t>)=2			</a:t>
            </a:r>
            <a:r>
              <a:rPr lang="en-US" sz="1800">
                <a:solidFill>
                  <a:srgbClr val="0000FF"/>
                </a:solidFill>
                <a:latin typeface="Consolas" pitchFamily="49" charset="0"/>
                <a:ea typeface="仿宋" pitchFamily="49" charset="-122"/>
                <a:cs typeface="Consolas" pitchFamily="49" charset="0"/>
              </a:rPr>
              <a:t>ha[2]=54,</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90</a:t>
            </a:r>
            <a:r>
              <a:rPr kumimoji="1" lang="en-US" altLang="zh-CN" sz="1800">
                <a:solidFill>
                  <a:srgbClr val="0000FF"/>
                </a:solidFill>
                <a:latin typeface="Consolas" pitchFamily="49" charset="0"/>
                <a:ea typeface="仿宋" pitchFamily="49" charset="-122"/>
                <a:cs typeface="Consolas" pitchFamily="49" charset="0"/>
              </a:rPr>
              <a:t>)=12			</a:t>
            </a:r>
            <a:r>
              <a:rPr lang="en-US" sz="1800">
                <a:solidFill>
                  <a:srgbClr val="0000FF"/>
                </a:solidFill>
                <a:latin typeface="Consolas" pitchFamily="49" charset="0"/>
                <a:ea typeface="仿宋" pitchFamily="49" charset="-122"/>
                <a:cs typeface="Consolas" pitchFamily="49" charset="0"/>
              </a:rPr>
              <a:t>ha[12]=90,</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46</a:t>
            </a:r>
            <a:r>
              <a:rPr kumimoji="1" lang="en-US" altLang="zh-CN" sz="1800">
                <a:solidFill>
                  <a:srgbClr val="0000FF"/>
                </a:solidFill>
                <a:latin typeface="Consolas" pitchFamily="49" charset="0"/>
                <a:ea typeface="仿宋" pitchFamily="49" charset="-122"/>
                <a:cs typeface="Consolas" pitchFamily="49" charset="0"/>
              </a:rPr>
              <a:t>)=7			</a:t>
            </a:r>
            <a:r>
              <a:rPr lang="en-US" sz="1800">
                <a:solidFill>
                  <a:srgbClr val="0000FF"/>
                </a:solidFill>
                <a:latin typeface="Consolas" pitchFamily="49" charset="0"/>
                <a:ea typeface="仿宋" pitchFamily="49" charset="-122"/>
                <a:cs typeface="Consolas" pitchFamily="49" charset="0"/>
              </a:rPr>
              <a:t>ha[7]=46,</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31</a:t>
            </a:r>
            <a:r>
              <a:rPr kumimoji="1" lang="en-US" altLang="zh-CN" sz="1800">
                <a:solidFill>
                  <a:srgbClr val="0000FF"/>
                </a:solidFill>
                <a:latin typeface="Consolas" pitchFamily="49" charset="0"/>
                <a:ea typeface="仿宋" pitchFamily="49" charset="-122"/>
                <a:cs typeface="Consolas" pitchFamily="49" charset="0"/>
              </a:rPr>
              <a:t>)=5			</a:t>
            </a:r>
            <a:r>
              <a:rPr lang="en-US" sz="1800">
                <a:solidFill>
                  <a:srgbClr val="0000FF"/>
                </a:solidFill>
                <a:latin typeface="Consolas" pitchFamily="49" charset="0"/>
                <a:ea typeface="仿宋" pitchFamily="49" charset="-122"/>
                <a:cs typeface="Consolas" pitchFamily="49" charset="0"/>
              </a:rPr>
              <a:t>ha[5]=31,</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343305"/>
            <a:ext cx="7572428" cy="31649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800"/>
              </a:lnSpc>
              <a:spcBef>
                <a:spcPts val="600"/>
              </a:spcBef>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(29)=3 				</a:t>
            </a:r>
            <a:r>
              <a:rPr lang="zh-CN" altLang="en-US" sz="2000">
                <a:solidFill>
                  <a:srgbClr val="0000FF"/>
                </a:solidFill>
                <a:latin typeface="Consolas" pitchFamily="49" charset="0"/>
                <a:ea typeface="仿宋" pitchFamily="49" charset="-122"/>
                <a:cs typeface="Consolas" pitchFamily="49" charset="0"/>
              </a:rPr>
              <a:t>有冲突</a:t>
            </a:r>
          </a:p>
          <a:p>
            <a:pPr algn="l">
              <a:lnSpc>
                <a:spcPts val="2800"/>
              </a:lnSpc>
              <a:spcBef>
                <a:spcPts val="600"/>
              </a:spcBef>
            </a:pPr>
            <a:r>
              <a:rPr lang="en-US" sz="2000">
                <a:solidFill>
                  <a:srgbClr val="0000FF"/>
                </a:solidFill>
                <a:latin typeface="Consolas" pitchFamily="49" charset="0"/>
                <a:ea typeface="仿宋" pitchFamily="49" charset="-122"/>
                <a:cs typeface="Consolas" pitchFamily="49" charset="0"/>
              </a:rPr>
              <a:t>    </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=(3+1) % 13=4		</a:t>
            </a:r>
            <a:r>
              <a:rPr lang="zh-CN" altLang="en-US" sz="2000">
                <a:solidFill>
                  <a:srgbClr val="0000FF"/>
                </a:solidFill>
                <a:latin typeface="Consolas" pitchFamily="49" charset="0"/>
                <a:ea typeface="仿宋" pitchFamily="49" charset="-122"/>
                <a:cs typeface="Consolas" pitchFamily="49" charset="0"/>
              </a:rPr>
              <a:t>仍有冲突</a:t>
            </a:r>
          </a:p>
          <a:p>
            <a:pPr algn="l">
              <a:lnSpc>
                <a:spcPts val="2800"/>
              </a:lnSpc>
              <a:spcBef>
                <a:spcPts val="600"/>
              </a:spcBef>
            </a:pPr>
            <a:r>
              <a:rPr lang="en-US" sz="2000">
                <a:solidFill>
                  <a:srgbClr val="0000FF"/>
                </a:solidFill>
                <a:latin typeface="Consolas" pitchFamily="49" charset="0"/>
                <a:ea typeface="仿宋" pitchFamily="49" charset="-122"/>
                <a:cs typeface="Consolas" pitchFamily="49" charset="0"/>
              </a:rPr>
              <a:t>    </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=(4+1) % 13=5			</a:t>
            </a:r>
            <a:r>
              <a:rPr lang="zh-CN" altLang="en-US" sz="2000">
                <a:solidFill>
                  <a:srgbClr val="0000FF"/>
                </a:solidFill>
                <a:latin typeface="Consolas" pitchFamily="49" charset="0"/>
                <a:ea typeface="仿宋" pitchFamily="49" charset="-122"/>
                <a:cs typeface="Consolas" pitchFamily="49" charset="0"/>
              </a:rPr>
              <a:t>仍有冲突</a:t>
            </a:r>
          </a:p>
          <a:p>
            <a:pPr algn="l">
              <a:lnSpc>
                <a:spcPts val="2800"/>
              </a:lnSpc>
              <a:spcBef>
                <a:spcPts val="600"/>
              </a:spcBef>
            </a:pPr>
            <a:r>
              <a:rPr lang="en-US" sz="2000">
                <a:solidFill>
                  <a:srgbClr val="0000FF"/>
                </a:solidFill>
                <a:latin typeface="Consolas" pitchFamily="49" charset="0"/>
                <a:ea typeface="仿宋" pitchFamily="49" charset="-122"/>
                <a:cs typeface="Consolas" pitchFamily="49" charset="0"/>
              </a:rPr>
              <a:t>    </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3</a:t>
            </a:r>
            <a:r>
              <a:rPr lang="en-US" sz="2000">
                <a:solidFill>
                  <a:srgbClr val="0000FF"/>
                </a:solidFill>
                <a:latin typeface="Consolas" pitchFamily="49" charset="0"/>
                <a:ea typeface="仿宋" pitchFamily="49" charset="-122"/>
                <a:cs typeface="Consolas" pitchFamily="49" charset="0"/>
              </a:rPr>
              <a:t>=(5+1) % 13=6			ha[6]=29,</a:t>
            </a:r>
            <a:r>
              <a:rPr lang="zh-CN" altLang="en-US" sz="2000">
                <a:solidFill>
                  <a:srgbClr val="0000FF"/>
                </a:solidFill>
                <a:latin typeface="Consolas" pitchFamily="49" charset="0"/>
                <a:ea typeface="仿宋" pitchFamily="49" charset="-122"/>
                <a:cs typeface="Consolas" pitchFamily="49" charset="0"/>
              </a:rPr>
              <a:t>共</a:t>
            </a:r>
            <a:r>
              <a:rPr lang="en-US"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次探测</a:t>
            </a:r>
          </a:p>
          <a:p>
            <a:pPr marL="457200" indent="-457200" algn="l">
              <a:lnSpc>
                <a:spcPts val="2800"/>
              </a:lnSpc>
              <a:spcBef>
                <a:spcPts val="600"/>
              </a:spcBef>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(88)=10				</a:t>
            </a:r>
            <a:r>
              <a:rPr lang="en-US" altLang="zh-CN" sz="2000">
                <a:solidFill>
                  <a:srgbClr val="0000FF"/>
                </a:solidFill>
                <a:latin typeface="Consolas" pitchFamily="49" charset="0"/>
                <a:ea typeface="仿宋" pitchFamily="49" charset="-122"/>
                <a:cs typeface="Consolas" pitchFamily="49" charset="0"/>
              </a:rPr>
              <a:t>ha[10]=88,</a:t>
            </a:r>
            <a:r>
              <a:rPr lang="zh-CN" altLang="en-US" sz="2000">
                <a:solidFill>
                  <a:srgbClr val="0000FF"/>
                </a:solidFill>
                <a:latin typeface="Consolas" pitchFamily="49" charset="0"/>
                <a:ea typeface="仿宋" pitchFamily="49" charset="-122"/>
                <a:cs typeface="Consolas" pitchFamily="49" charset="0"/>
              </a:rPr>
              <a:t>共</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次探测</a:t>
            </a:r>
          </a:p>
          <a:p>
            <a:pPr marL="457200" indent="-457200" algn="l">
              <a:lnSpc>
                <a:spcPts val="2800"/>
              </a:lnSpc>
              <a:spcBef>
                <a:spcPts val="600"/>
              </a:spcBef>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(77)=12				</a:t>
            </a:r>
            <a:r>
              <a:rPr lang="zh-CN" altLang="en-US" sz="2000">
                <a:solidFill>
                  <a:srgbClr val="0000FF"/>
                </a:solidFill>
                <a:latin typeface="Consolas" pitchFamily="49" charset="0"/>
                <a:ea typeface="仿宋" pitchFamily="49" charset="-122"/>
                <a:cs typeface="Consolas" pitchFamily="49" charset="0"/>
              </a:rPr>
              <a:t>有冲突</a:t>
            </a:r>
          </a:p>
          <a:p>
            <a:pPr algn="l">
              <a:lnSpc>
                <a:spcPts val="2800"/>
              </a:lnSpc>
              <a:spcBef>
                <a:spcPts val="600"/>
              </a:spcBef>
            </a:pPr>
            <a:r>
              <a:rPr lang="en-US" sz="2000">
                <a:solidFill>
                  <a:srgbClr val="0000FF"/>
                </a:solidFill>
                <a:latin typeface="Consolas" pitchFamily="49" charset="0"/>
                <a:ea typeface="仿宋" pitchFamily="49" charset="-122"/>
                <a:cs typeface="Consolas" pitchFamily="49" charset="0"/>
              </a:rPr>
              <a:t>    </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=12</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=(12+1) % 13=0		ha[0]=77</a:t>
            </a:r>
            <a:r>
              <a:rPr lang="zh-CN" altLang="en-US" sz="2000">
                <a:solidFill>
                  <a:srgbClr val="0000FF"/>
                </a:solidFill>
                <a:latin typeface="Consolas" pitchFamily="49" charset="0"/>
                <a:ea typeface="仿宋" pitchFamily="49" charset="-122"/>
                <a:cs typeface="Consolas" pitchFamily="49" charset="0"/>
              </a:rPr>
              <a:t>，共</a:t>
            </a:r>
            <a:r>
              <a:rPr lang="en-US"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次探测</a:t>
            </a:r>
          </a:p>
        </p:txBody>
      </p:sp>
      <p:graphicFrame>
        <p:nvGraphicFramePr>
          <p:cNvPr id="5" name="Group 2"/>
          <p:cNvGraphicFramePr>
            <a:graphicFrameLocks noGrp="1"/>
          </p:cNvGraphicFramePr>
          <p:nvPr>
            <p:extLst>
              <p:ext uri="{D42A27DB-BD31-4B8C-83A1-F6EECF244321}">
                <p14:modId xmlns:p14="http://schemas.microsoft.com/office/powerpoint/2010/main" val="1120669770"/>
              </p:ext>
            </p:extLst>
          </p:nvPr>
        </p:nvGraphicFramePr>
        <p:xfrm>
          <a:off x="395536" y="4869160"/>
          <a:ext cx="8208912" cy="1237286"/>
        </p:xfrm>
        <a:graphic>
          <a:graphicData uri="http://schemas.openxmlformats.org/drawingml/2006/table">
            <a:tbl>
              <a:tblPr>
                <a:tableStyleId>{8799B23B-EC83-4686-B30A-512413B5E67A}</a:tableStyleId>
              </a:tblPr>
              <a:tblGrid>
                <a:gridCol w="1158523">
                  <a:extLst>
                    <a:ext uri="{9D8B030D-6E8A-4147-A177-3AD203B41FA5}">
                      <a16:colId xmlns:a16="http://schemas.microsoft.com/office/drawing/2014/main" val="20000"/>
                    </a:ext>
                  </a:extLst>
                </a:gridCol>
                <a:gridCol w="579262">
                  <a:extLst>
                    <a:ext uri="{9D8B030D-6E8A-4147-A177-3AD203B41FA5}">
                      <a16:colId xmlns:a16="http://schemas.microsoft.com/office/drawing/2014/main" val="20001"/>
                    </a:ext>
                  </a:extLst>
                </a:gridCol>
                <a:gridCol w="506853">
                  <a:extLst>
                    <a:ext uri="{9D8B030D-6E8A-4147-A177-3AD203B41FA5}">
                      <a16:colId xmlns:a16="http://schemas.microsoft.com/office/drawing/2014/main" val="20002"/>
                    </a:ext>
                  </a:extLst>
                </a:gridCol>
                <a:gridCol w="579262">
                  <a:extLst>
                    <a:ext uri="{9D8B030D-6E8A-4147-A177-3AD203B41FA5}">
                      <a16:colId xmlns:a16="http://schemas.microsoft.com/office/drawing/2014/main" val="20003"/>
                    </a:ext>
                  </a:extLst>
                </a:gridCol>
                <a:gridCol w="579262">
                  <a:extLst>
                    <a:ext uri="{9D8B030D-6E8A-4147-A177-3AD203B41FA5}">
                      <a16:colId xmlns:a16="http://schemas.microsoft.com/office/drawing/2014/main" val="20004"/>
                    </a:ext>
                  </a:extLst>
                </a:gridCol>
                <a:gridCol w="506853">
                  <a:extLst>
                    <a:ext uri="{9D8B030D-6E8A-4147-A177-3AD203B41FA5}">
                      <a16:colId xmlns:a16="http://schemas.microsoft.com/office/drawing/2014/main" val="20005"/>
                    </a:ext>
                  </a:extLst>
                </a:gridCol>
                <a:gridCol w="579262">
                  <a:extLst>
                    <a:ext uri="{9D8B030D-6E8A-4147-A177-3AD203B41FA5}">
                      <a16:colId xmlns:a16="http://schemas.microsoft.com/office/drawing/2014/main" val="20006"/>
                    </a:ext>
                  </a:extLst>
                </a:gridCol>
                <a:gridCol w="579262">
                  <a:extLst>
                    <a:ext uri="{9D8B030D-6E8A-4147-A177-3AD203B41FA5}">
                      <a16:colId xmlns:a16="http://schemas.microsoft.com/office/drawing/2014/main" val="20007"/>
                    </a:ext>
                  </a:extLst>
                </a:gridCol>
                <a:gridCol w="506853">
                  <a:extLst>
                    <a:ext uri="{9D8B030D-6E8A-4147-A177-3AD203B41FA5}">
                      <a16:colId xmlns:a16="http://schemas.microsoft.com/office/drawing/2014/main" val="20008"/>
                    </a:ext>
                  </a:extLst>
                </a:gridCol>
                <a:gridCol w="506853">
                  <a:extLst>
                    <a:ext uri="{9D8B030D-6E8A-4147-A177-3AD203B41FA5}">
                      <a16:colId xmlns:a16="http://schemas.microsoft.com/office/drawing/2014/main" val="20009"/>
                    </a:ext>
                  </a:extLst>
                </a:gridCol>
                <a:gridCol w="506853">
                  <a:extLst>
                    <a:ext uri="{9D8B030D-6E8A-4147-A177-3AD203B41FA5}">
                      <a16:colId xmlns:a16="http://schemas.microsoft.com/office/drawing/2014/main" val="20010"/>
                    </a:ext>
                  </a:extLst>
                </a:gridCol>
                <a:gridCol w="579262">
                  <a:extLst>
                    <a:ext uri="{9D8B030D-6E8A-4147-A177-3AD203B41FA5}">
                      <a16:colId xmlns:a16="http://schemas.microsoft.com/office/drawing/2014/main" val="20011"/>
                    </a:ext>
                  </a:extLst>
                </a:gridCol>
                <a:gridCol w="506853">
                  <a:extLst>
                    <a:ext uri="{9D8B030D-6E8A-4147-A177-3AD203B41FA5}">
                      <a16:colId xmlns:a16="http://schemas.microsoft.com/office/drawing/2014/main" val="20012"/>
                    </a:ext>
                  </a:extLst>
                </a:gridCol>
                <a:gridCol w="5336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cs typeface="Consolas" pitchFamily="49" charset="0"/>
                        </a:rPr>
                        <a:t>0</a:t>
                      </a:r>
                      <a:endParaRPr kumimoji="0" lang="en-US" altLang="zh-CN" sz="18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cs typeface="Consolas" pitchFamily="49" charset="0"/>
                        </a:rPr>
                        <a:t>2</a:t>
                      </a:r>
                      <a:endParaRPr kumimoji="0" lang="en-US" altLang="zh-CN" sz="18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cs typeface="Consolas" pitchFamily="49" charset="0"/>
                        </a:rPr>
                        <a:t>3</a:t>
                      </a:r>
                      <a:endParaRPr kumimoji="0" lang="en-US" altLang="zh-CN" sz="18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4</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5</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6</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7</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8</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9</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10</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11</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cs typeface="Consolas" pitchFamily="49" charset="0"/>
                        </a:rPr>
                        <a:t>12</a:t>
                      </a:r>
                      <a:endParaRPr kumimoji="0" lang="en-US" altLang="zh-CN" sz="18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77</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88</a:t>
                      </a:r>
                      <a:endPar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90</a:t>
                      </a:r>
                      <a:endPar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r h="2585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4</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2"/>
                  </a:ext>
                </a:extLst>
              </a:tr>
            </a:tbl>
          </a:graphicData>
        </a:graphic>
      </p:graphicFrame>
      <p:sp>
        <p:nvSpPr>
          <p:cNvPr id="6" name="Text Box 64"/>
          <p:cNvSpPr txBox="1">
            <a:spLocks noChangeArrowheads="1"/>
          </p:cNvSpPr>
          <p:nvPr/>
        </p:nvSpPr>
        <p:spPr bwMode="auto">
          <a:xfrm>
            <a:off x="3455191" y="4293096"/>
            <a:ext cx="2233618" cy="353943"/>
          </a:xfrm>
          <a:prstGeom prst="rect">
            <a:avLst/>
          </a:prstGeom>
          <a:noFill/>
          <a:ln w="9525">
            <a:noFill/>
            <a:miter lim="800000"/>
            <a:headEnd/>
            <a:tailEnd/>
          </a:ln>
        </p:spPr>
        <p:txBody>
          <a:bodyPr wrap="square">
            <a:spAutoFit/>
          </a:bodyPr>
          <a:lstStyle/>
          <a:p>
            <a:pPr algn="l" fontAlgn="t">
              <a:spcBef>
                <a:spcPct val="50000"/>
              </a:spcBef>
            </a:pPr>
            <a:r>
              <a:rPr kumimoji="1" lang="zh-CN" altLang="en-US" sz="2000" dirty="0">
                <a:solidFill>
                  <a:srgbClr val="0000FF"/>
                </a:solidFill>
                <a:latin typeface="Consolas" pitchFamily="49" charset="0"/>
                <a:ea typeface="仿宋" pitchFamily="49" charset="-122"/>
                <a:cs typeface="Consolas" pitchFamily="49" charset="0"/>
              </a:rPr>
              <a:t>哈希表</a:t>
            </a:r>
            <a:r>
              <a:rPr kumimoji="1" lang="en-US" altLang="zh-CN" sz="2000" dirty="0">
                <a:solidFill>
                  <a:srgbClr val="0000FF"/>
                </a:solidFill>
                <a:latin typeface="Consolas" pitchFamily="49" charset="0"/>
                <a:ea typeface="仿宋" pitchFamily="49" charset="-122"/>
                <a:cs typeface="Consolas" pitchFamily="49" charset="0"/>
              </a:rPr>
              <a:t>ha[0..12]</a:t>
            </a:r>
          </a:p>
        </p:txBody>
      </p:sp>
      <p:sp>
        <p:nvSpPr>
          <p:cNvPr id="7" name="下箭头 6"/>
          <p:cNvSpPr/>
          <p:nvPr/>
        </p:nvSpPr>
        <p:spPr>
          <a:xfrm>
            <a:off x="4428554" y="3686922"/>
            <a:ext cx="286892" cy="495946"/>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8562" y="167407"/>
            <a:ext cx="3673357"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dirty="0">
                <a:latin typeface="Consolas" pitchFamily="49" charset="0"/>
                <a:ea typeface="微软雅黑" pitchFamily="34" charset="-122"/>
                <a:cs typeface="Consolas" pitchFamily="49" charset="0"/>
              </a:rPr>
              <a:t>9.2.1  </a:t>
            </a:r>
            <a:r>
              <a:rPr lang="zh-CN" altLang="zh-CN" sz="2800" dirty="0">
                <a:latin typeface="Consolas" pitchFamily="49" charset="0"/>
                <a:ea typeface="微软雅黑" pitchFamily="34" charset="-122"/>
                <a:cs typeface="Consolas" pitchFamily="49" charset="0"/>
              </a:rPr>
              <a:t>顺序查找</a:t>
            </a:r>
            <a:endParaRPr lang="zh-CN" altLang="zh-CN" sz="2800" dirty="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51520" y="803975"/>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顺序查找算法</a:t>
            </a:r>
            <a:endParaRPr lang="zh-CN" altLang="zh-CN" sz="20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349124" y="1400758"/>
            <a:ext cx="1468323" cy="4839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z="22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z="22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178562" y="1958418"/>
            <a:ext cx="8857934" cy="19561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从顺序表的一端开始依次遍历，将遍历的元素关键字和给定值</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相比较，</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若两者相等，则查找成功，返回该元素的序号</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若遍历结束后，仍未找到关键字等于</a:t>
            </a:r>
            <a:r>
              <a:rPr lang="en-US" altLang="zh-CN" sz="2100" i="1" dirty="0">
                <a:solidFill>
                  <a:srgbClr val="0000FF"/>
                </a:solidFill>
                <a:latin typeface="Consolas" pitchFamily="49" charset="0"/>
                <a:ea typeface="仿宋" pitchFamily="49" charset="-122"/>
                <a:cs typeface="Consolas" pitchFamily="49" charset="0"/>
              </a:rPr>
              <a:t>k</a:t>
            </a:r>
            <a:r>
              <a:rPr lang="zh-CN" altLang="zh-CN" sz="2100" dirty="0">
                <a:solidFill>
                  <a:srgbClr val="0000FF"/>
                </a:solidFill>
                <a:latin typeface="Consolas" pitchFamily="49" charset="0"/>
                <a:ea typeface="仿宋" pitchFamily="49" charset="-122"/>
                <a:cs typeface="Consolas" pitchFamily="49" charset="0"/>
              </a:rPr>
              <a:t>的元素，则查找失败，返回</a:t>
            </a:r>
            <a:r>
              <a:rPr lang="en-US" altLang="zh-CN" sz="2100" dirty="0">
                <a:solidFill>
                  <a:srgbClr val="0000FF"/>
                </a:solidFill>
                <a:latin typeface="Consolas" pitchFamily="49" charset="0"/>
                <a:ea typeface="仿宋" pitchFamily="49" charset="-122"/>
                <a:cs typeface="Consolas" pitchFamily="49" charset="0"/>
              </a:rPr>
              <a:t>-1</a:t>
            </a:r>
            <a:r>
              <a:rPr lang="zh-CN" altLang="zh-CN"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2100" dirty="0">
                <a:solidFill>
                  <a:srgbClr val="FF0000"/>
                </a:solidFill>
                <a:latin typeface="Consolas" pitchFamily="49" charset="0"/>
                <a:ea typeface="仿宋" pitchFamily="49" charset="-122"/>
                <a:cs typeface="Consolas" pitchFamily="49" charset="0"/>
              </a:rPr>
              <a:t>默认</a:t>
            </a:r>
            <a:r>
              <a:rPr lang="zh-CN" altLang="zh-CN" sz="2100" dirty="0">
                <a:solidFill>
                  <a:srgbClr val="FF0000"/>
                </a:solidFill>
                <a:latin typeface="Consolas" pitchFamily="49" charset="0"/>
                <a:ea typeface="仿宋" pitchFamily="49" charset="-122"/>
                <a:cs typeface="Consolas" pitchFamily="49" charset="0"/>
              </a:rPr>
              <a:t>从顺序表的前端开始遍历</a:t>
            </a:r>
            <a:r>
              <a:rPr lang="zh-CN" altLang="en-US" sz="2100" dirty="0">
                <a:solidFill>
                  <a:srgbClr val="0000FF"/>
                </a:solidFill>
                <a:latin typeface="Consolas" pitchFamily="49" charset="0"/>
                <a:ea typeface="仿宋" pitchFamily="49" charset="-122"/>
                <a:cs typeface="Consolas" pitchFamily="49" charset="0"/>
              </a:rPr>
              <a:t>。</a:t>
            </a:r>
          </a:p>
        </p:txBody>
      </p:sp>
      <p:sp>
        <p:nvSpPr>
          <p:cNvPr id="8" name="TextBox 2">
            <a:extLst>
              <a:ext uri="{FF2B5EF4-FFF2-40B4-BE49-F238E27FC236}">
                <a16:creationId xmlns:a16="http://schemas.microsoft.com/office/drawing/2014/main" id="{FC730D99-C3B0-4594-85B4-01A62A0A5D13}"/>
              </a:ext>
            </a:extLst>
          </p:cNvPr>
          <p:cNvSpPr txBox="1"/>
          <p:nvPr/>
        </p:nvSpPr>
        <p:spPr>
          <a:xfrm>
            <a:off x="2339752" y="4077072"/>
            <a:ext cx="6521378" cy="271455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SeqSearch1</a:t>
            </a:r>
            <a:r>
              <a:rPr lang="en-US" altLang="zh-CN" sz="1800" dirty="0">
                <a:solidFill>
                  <a:srgbClr val="0000FF"/>
                </a:solidFill>
                <a:latin typeface="Consolas" pitchFamily="49" charset="0"/>
                <a:ea typeface="仿宋" pitchFamily="49" charset="-122"/>
                <a:cs typeface="Consolas" pitchFamily="49" charset="0"/>
              </a:rPr>
              <a:t>(int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顺序查找算法</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while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&lt;n &amp;&amp; 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].key!=k)</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从表头往后找</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&gt;=n) </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00CC00"/>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未找到返回</a:t>
            </a:r>
            <a:r>
              <a:rPr lang="en-US" altLang="zh-CN" sz="1800" dirty="0">
                <a:solidFill>
                  <a:srgbClr val="339933"/>
                </a:solidFill>
                <a:latin typeface="Consolas" pitchFamily="49" charset="0"/>
                <a:ea typeface="仿宋" pitchFamily="49" charset="-122"/>
                <a:cs typeface="Consolas" pitchFamily="49" charset="0"/>
              </a:rPr>
              <a:t>-1</a:t>
            </a:r>
            <a:endParaRPr lang="zh-CN" altLang="zh-CN" sz="1800" dirty="0">
              <a:solidFill>
                <a:srgbClr val="339933"/>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找到后返回其序号</a:t>
            </a:r>
            <a:r>
              <a:rPr lang="en-US" altLang="zh-CN" sz="1800" dirty="0" err="1">
                <a:solidFill>
                  <a:srgbClr val="339933"/>
                </a:solidFill>
                <a:latin typeface="Consolas" pitchFamily="49" charset="0"/>
                <a:ea typeface="仿宋" pitchFamily="49" charset="-122"/>
                <a:cs typeface="Consolas" pitchFamily="49" charset="0"/>
              </a:rPr>
              <a:t>i</a:t>
            </a:r>
            <a:endParaRPr lang="en-US" altLang="zh-CN" sz="1800" dirty="0">
              <a:solidFill>
                <a:srgbClr val="339933"/>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0" name="TextBox 4">
            <a:extLst>
              <a:ext uri="{FF2B5EF4-FFF2-40B4-BE49-F238E27FC236}">
                <a16:creationId xmlns:a16="http://schemas.microsoft.com/office/drawing/2014/main" id="{8ED853ED-FED6-4F72-9DA2-5F6F726FD719}"/>
              </a:ext>
            </a:extLst>
          </p:cNvPr>
          <p:cNvSpPr txBox="1"/>
          <p:nvPr/>
        </p:nvSpPr>
        <p:spPr>
          <a:xfrm>
            <a:off x="0" y="4007643"/>
            <a:ext cx="2560938" cy="461665"/>
          </a:xfrm>
          <a:prstGeom prst="rect">
            <a:avLst/>
          </a:prstGeom>
          <a:noFill/>
        </p:spPr>
        <p:txBody>
          <a:bodyPr wrap="square" rtlCol="0">
            <a:spAutoFit/>
          </a:bodyPr>
          <a:lstStyle/>
          <a:p>
            <a:pPr algn="l">
              <a:lnSpc>
                <a:spcPct val="100000"/>
              </a:lnSpc>
              <a:spcBef>
                <a:spcPts val="0"/>
              </a:spcBef>
            </a:pPr>
            <a:r>
              <a:rPr lang="zh-CN" altLang="en-US" dirty="0">
                <a:solidFill>
                  <a:srgbClr val="C0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简单比较方法</a:t>
            </a:r>
            <a:r>
              <a:rPr lang="zh-CN" altLang="en-US" dirty="0">
                <a:solidFill>
                  <a:srgbClr val="C00000"/>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95536" y="167980"/>
            <a:ext cx="185738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拉链法</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6" name="Text Box 2"/>
          <p:cNvSpPr txBox="1">
            <a:spLocks noChangeArrowheads="1"/>
          </p:cNvSpPr>
          <p:nvPr/>
        </p:nvSpPr>
        <p:spPr bwMode="auto">
          <a:xfrm>
            <a:off x="694608" y="786261"/>
            <a:ext cx="7358114" cy="1297883"/>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lIns="216000" tIns="144000" bIns="144000">
            <a:spAutoFit/>
          </a:bodyPr>
          <a:lstStyle/>
          <a:p>
            <a:pPr marL="457200" indent="-457200" algn="just">
              <a:lnSpc>
                <a:spcPct val="130000"/>
              </a:lnSpc>
              <a:spcBef>
                <a:spcPct val="50000"/>
              </a:spcBef>
              <a:buBlip>
                <a:blip r:embed="rId3"/>
              </a:buBlip>
            </a:pPr>
            <a:r>
              <a:rPr kumimoji="1" lang="zh-CN" altLang="en-US" sz="2200">
                <a:solidFill>
                  <a:srgbClr val="FF0000"/>
                </a:solidFill>
                <a:latin typeface="Consolas" pitchFamily="49" charset="0"/>
                <a:ea typeface="仿宋" pitchFamily="49" charset="-122"/>
                <a:cs typeface="Consolas" pitchFamily="49" charset="0"/>
              </a:rPr>
              <a:t>拉链</a:t>
            </a:r>
            <a:r>
              <a:rPr kumimoji="1" lang="zh-CN" altLang="en-US" sz="2200" dirty="0">
                <a:solidFill>
                  <a:srgbClr val="FF0000"/>
                </a:solidFill>
                <a:latin typeface="Consolas" pitchFamily="49" charset="0"/>
                <a:ea typeface="仿宋" pitchFamily="49" charset="-122"/>
                <a:cs typeface="Consolas" pitchFamily="49" charset="0"/>
              </a:rPr>
              <a:t>法</a:t>
            </a:r>
            <a:r>
              <a:rPr kumimoji="1" lang="zh-CN" altLang="en-US" sz="2200" dirty="0">
                <a:solidFill>
                  <a:srgbClr val="0000FF"/>
                </a:solidFill>
                <a:latin typeface="Consolas" pitchFamily="49" charset="0"/>
                <a:ea typeface="仿宋" pitchFamily="49" charset="-122"/>
                <a:cs typeface="Consolas" pitchFamily="49" charset="0"/>
              </a:rPr>
              <a:t>是把所有的同义词用单链表链接起来的方</a:t>
            </a:r>
            <a:r>
              <a:rPr kumimoji="1" lang="zh-CN" altLang="en-US" sz="2200">
                <a:solidFill>
                  <a:srgbClr val="0000FF"/>
                </a:solidFill>
                <a:latin typeface="Consolas" pitchFamily="49" charset="0"/>
                <a:ea typeface="仿宋" pitchFamily="49" charset="-122"/>
                <a:cs typeface="Consolas" pitchFamily="49" charset="0"/>
              </a:rPr>
              <a:t>法。</a:t>
            </a:r>
            <a:endParaRPr kumimoji="1" lang="en-US" altLang="zh-CN" sz="2200">
              <a:solidFill>
                <a:srgbClr val="0000FF"/>
              </a:solidFill>
              <a:latin typeface="Consolas" pitchFamily="49" charset="0"/>
              <a:ea typeface="仿宋" pitchFamily="49" charset="-122"/>
              <a:cs typeface="Consolas" pitchFamily="49" charset="0"/>
            </a:endParaRPr>
          </a:p>
          <a:p>
            <a:pPr marL="457200" indent="-457200" algn="just">
              <a:lnSpc>
                <a:spcPct val="130000"/>
              </a:lnSpc>
              <a:buBlip>
                <a:blip r:embed="rId3"/>
              </a:buBlip>
            </a:pPr>
            <a:r>
              <a:rPr lang="zh-CN" altLang="en-US" sz="2200">
                <a:solidFill>
                  <a:srgbClr val="0000FF"/>
                </a:solidFill>
                <a:latin typeface="Consolas" pitchFamily="49" charset="0"/>
                <a:ea typeface="仿宋" pitchFamily="49" charset="-122"/>
                <a:cs typeface="Consolas" pitchFamily="49" charset="0"/>
              </a:rPr>
              <a:t>哈希函数为</a:t>
            </a:r>
            <a:r>
              <a:rPr lang="en-US" altLang="zh-CN" sz="2200" i="1">
                <a:solidFill>
                  <a:srgbClr val="0000FF"/>
                </a:solidFill>
                <a:latin typeface="Consolas" pitchFamily="49" charset="0"/>
                <a:ea typeface="仿宋" pitchFamily="49" charset="-122"/>
                <a:cs typeface="Consolas" pitchFamily="49" charset="0"/>
              </a:rPr>
              <a:t>h</a:t>
            </a:r>
            <a:r>
              <a:rPr lang="en-US" altLang="zh-CN" sz="2200">
                <a:solidFill>
                  <a:srgbClr val="0000FF"/>
                </a:solidFill>
                <a:latin typeface="Consolas" pitchFamily="49" charset="0"/>
                <a:ea typeface="仿宋" pitchFamily="49" charset="-122"/>
                <a:cs typeface="Consolas" pitchFamily="49" charset="0"/>
              </a:rPr>
              <a:t>(</a:t>
            </a:r>
            <a:r>
              <a:rPr lang="en-US" altLang="zh-CN" sz="2200" i="1">
                <a:solidFill>
                  <a:srgbClr val="0000FF"/>
                </a:solidFill>
                <a:latin typeface="Consolas" pitchFamily="49" charset="0"/>
                <a:ea typeface="仿宋" pitchFamily="49" charset="-122"/>
                <a:cs typeface="Consolas" pitchFamily="49" charset="0"/>
              </a:rPr>
              <a:t>k</a:t>
            </a:r>
            <a:r>
              <a:rPr lang="en-US" altLang="zh-CN" sz="2200">
                <a:solidFill>
                  <a:srgbClr val="0000FF"/>
                </a:solidFill>
                <a:latin typeface="Consolas" pitchFamily="49" charset="0"/>
                <a:ea typeface="仿宋" pitchFamily="49" charset="-122"/>
                <a:cs typeface="Consolas" pitchFamily="49" charset="0"/>
              </a:rPr>
              <a:t>) = </a:t>
            </a:r>
            <a:r>
              <a:rPr lang="en-US" altLang="zh-CN" sz="2200" i="1">
                <a:solidFill>
                  <a:srgbClr val="0000FF"/>
                </a:solidFill>
                <a:latin typeface="Consolas" pitchFamily="49" charset="0"/>
                <a:ea typeface="仿宋" pitchFamily="49" charset="-122"/>
                <a:cs typeface="Consolas" pitchFamily="49" charset="0"/>
              </a:rPr>
              <a:t>k</a:t>
            </a:r>
            <a:r>
              <a:rPr lang="en-US" altLang="zh-CN" sz="2200">
                <a:solidFill>
                  <a:srgbClr val="0000FF"/>
                </a:solidFill>
                <a:latin typeface="Consolas" pitchFamily="49" charset="0"/>
                <a:ea typeface="仿宋" pitchFamily="49" charset="-122"/>
                <a:cs typeface="Consolas" pitchFamily="49" charset="0"/>
              </a:rPr>
              <a:t> % </a:t>
            </a:r>
            <a:r>
              <a:rPr lang="en-US" altLang="zh-CN" sz="2200" i="1">
                <a:solidFill>
                  <a:srgbClr val="0000FF"/>
                </a:solidFill>
                <a:latin typeface="Consolas" pitchFamily="49" charset="0"/>
                <a:ea typeface="仿宋" pitchFamily="49" charset="-122"/>
                <a:cs typeface="Consolas" pitchFamily="49" charset="0"/>
              </a:rPr>
              <a:t>m</a:t>
            </a:r>
            <a:r>
              <a:rPr lang="zh-CN" altLang="en-US" sz="2200">
                <a:solidFill>
                  <a:srgbClr val="0000FF"/>
                </a:solidFill>
                <a:latin typeface="Consolas" pitchFamily="49" charset="0"/>
                <a:ea typeface="仿宋" pitchFamily="49" charset="-122"/>
                <a:cs typeface="Consolas" pitchFamily="49" charset="0"/>
              </a:rPr>
              <a:t>（哈希空间为</a:t>
            </a:r>
            <a:r>
              <a:rPr lang="en-US" altLang="zh-CN" sz="2200">
                <a:solidFill>
                  <a:srgbClr val="0000FF"/>
                </a:solidFill>
                <a:latin typeface="Consolas" pitchFamily="49" charset="0"/>
                <a:ea typeface="仿宋" pitchFamily="49" charset="-122"/>
                <a:cs typeface="Consolas" pitchFamily="49" charset="0"/>
              </a:rPr>
              <a:t>0</a:t>
            </a:r>
            <a:r>
              <a:rPr lang="zh-CN" altLang="en-US" sz="2200">
                <a:solidFill>
                  <a:srgbClr val="0000FF"/>
                </a:solidFill>
                <a:latin typeface="Consolas" pitchFamily="49" charset="0"/>
                <a:ea typeface="仿宋" pitchFamily="49" charset="-122"/>
                <a:cs typeface="Consolas" pitchFamily="49" charset="0"/>
              </a:rPr>
              <a:t>～</a:t>
            </a:r>
            <a:r>
              <a:rPr lang="en-US" altLang="zh-CN" sz="2200" i="1">
                <a:solidFill>
                  <a:srgbClr val="0000FF"/>
                </a:solidFill>
                <a:latin typeface="Consolas" pitchFamily="49" charset="0"/>
                <a:ea typeface="仿宋" pitchFamily="49" charset="-122"/>
                <a:cs typeface="Consolas" pitchFamily="49" charset="0"/>
              </a:rPr>
              <a:t>m</a:t>
            </a:r>
            <a:r>
              <a:rPr lang="en-US" altLang="zh-CN" sz="2200">
                <a:solidFill>
                  <a:srgbClr val="0000FF"/>
                </a:solidFill>
                <a:latin typeface="Consolas" pitchFamily="49" charset="0"/>
                <a:ea typeface="仿宋" pitchFamily="49" charset="-122"/>
                <a:cs typeface="Consolas" pitchFamily="49" charset="0"/>
              </a:rPr>
              <a:t>-1</a:t>
            </a:r>
            <a:r>
              <a:rPr lang="zh-CN" altLang="en-US" sz="2200">
                <a:solidFill>
                  <a:srgbClr val="0000FF"/>
                </a:solidFill>
                <a:latin typeface="Consolas" pitchFamily="49" charset="0"/>
                <a:ea typeface="仿宋" pitchFamily="49" charset="-122"/>
                <a:cs typeface="Consolas" pitchFamily="49" charset="0"/>
              </a:rPr>
              <a:t>）。</a:t>
            </a:r>
            <a:endParaRPr kumimoji="1" lang="zh-CN" altLang="en-US" sz="2200" dirty="0">
              <a:solidFill>
                <a:srgbClr val="0000FF"/>
              </a:solidFill>
              <a:latin typeface="Consolas" pitchFamily="49" charset="0"/>
              <a:ea typeface="仿宋" pitchFamily="49" charset="-122"/>
              <a:cs typeface="Consolas" pitchFamily="49" charset="0"/>
            </a:endParaRPr>
          </a:p>
        </p:txBody>
      </p:sp>
      <p:sp>
        <p:nvSpPr>
          <p:cNvPr id="7" name="Rectangle 37">
            <a:extLst>
              <a:ext uri="{FF2B5EF4-FFF2-40B4-BE49-F238E27FC236}">
                <a16:creationId xmlns:a16="http://schemas.microsoft.com/office/drawing/2014/main" id="{BEA53B1C-FDE7-4EE4-A903-5DE7CAD1FE1D}"/>
              </a:ext>
            </a:extLst>
          </p:cNvPr>
          <p:cNvSpPr>
            <a:spLocks noChangeArrowheads="1"/>
          </p:cNvSpPr>
          <p:nvPr/>
        </p:nvSpPr>
        <p:spPr bwMode="auto">
          <a:xfrm>
            <a:off x="2806248" y="3096627"/>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Rectangle 36">
            <a:extLst>
              <a:ext uri="{FF2B5EF4-FFF2-40B4-BE49-F238E27FC236}">
                <a16:creationId xmlns:a16="http://schemas.microsoft.com/office/drawing/2014/main" id="{2C76F4D9-E599-4E3E-B313-80810726A8FA}"/>
              </a:ext>
            </a:extLst>
          </p:cNvPr>
          <p:cNvSpPr>
            <a:spLocks noChangeArrowheads="1"/>
          </p:cNvSpPr>
          <p:nvPr/>
        </p:nvSpPr>
        <p:spPr bwMode="auto">
          <a:xfrm>
            <a:off x="2455424" y="3164849"/>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Rectangle 35">
            <a:extLst>
              <a:ext uri="{FF2B5EF4-FFF2-40B4-BE49-F238E27FC236}">
                <a16:creationId xmlns:a16="http://schemas.microsoft.com/office/drawing/2014/main" id="{8074CA93-8BF6-4A8A-9957-EFCC82BEA4C0}"/>
              </a:ext>
            </a:extLst>
          </p:cNvPr>
          <p:cNvSpPr>
            <a:spLocks noChangeArrowheads="1"/>
          </p:cNvSpPr>
          <p:nvPr/>
        </p:nvSpPr>
        <p:spPr bwMode="auto">
          <a:xfrm>
            <a:off x="1718270" y="2778031"/>
            <a:ext cx="310966" cy="205123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哈</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希</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地</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间</a:t>
            </a:r>
          </a:p>
        </p:txBody>
      </p:sp>
      <p:sp>
        <p:nvSpPr>
          <p:cNvPr id="11" name="Rectangle 34">
            <a:extLst>
              <a:ext uri="{FF2B5EF4-FFF2-40B4-BE49-F238E27FC236}">
                <a16:creationId xmlns:a16="http://schemas.microsoft.com/office/drawing/2014/main" id="{A35DC479-EE01-4BF0-9A5B-C9F4A124AFDB}"/>
              </a:ext>
            </a:extLst>
          </p:cNvPr>
          <p:cNvSpPr>
            <a:spLocks noChangeArrowheads="1"/>
          </p:cNvSpPr>
          <p:nvPr/>
        </p:nvSpPr>
        <p:spPr bwMode="auto">
          <a:xfrm>
            <a:off x="3962994" y="3096627"/>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x</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12" name="Rectangle 33">
            <a:extLst>
              <a:ext uri="{FF2B5EF4-FFF2-40B4-BE49-F238E27FC236}">
                <a16:creationId xmlns:a16="http://schemas.microsoft.com/office/drawing/2014/main" id="{205999E2-C229-403F-8D3A-A979A53395A0}"/>
              </a:ext>
            </a:extLst>
          </p:cNvPr>
          <p:cNvSpPr>
            <a:spLocks noChangeArrowheads="1"/>
          </p:cNvSpPr>
          <p:nvPr/>
        </p:nvSpPr>
        <p:spPr bwMode="auto">
          <a:xfrm>
            <a:off x="4859545" y="3096627"/>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Rectangle 32">
            <a:extLst>
              <a:ext uri="{FF2B5EF4-FFF2-40B4-BE49-F238E27FC236}">
                <a16:creationId xmlns:a16="http://schemas.microsoft.com/office/drawing/2014/main" id="{151DDBDA-104A-4BD4-9BCF-82253FB2DB89}"/>
              </a:ext>
            </a:extLst>
          </p:cNvPr>
          <p:cNvSpPr>
            <a:spLocks noChangeArrowheads="1"/>
          </p:cNvSpPr>
          <p:nvPr/>
        </p:nvSpPr>
        <p:spPr bwMode="auto">
          <a:xfrm>
            <a:off x="5609919" y="3096627"/>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y</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14" name="Rectangle 31">
            <a:extLst>
              <a:ext uri="{FF2B5EF4-FFF2-40B4-BE49-F238E27FC236}">
                <a16:creationId xmlns:a16="http://schemas.microsoft.com/office/drawing/2014/main" id="{DD96E42C-6DFE-466E-8F0C-75FD6B4457A1}"/>
              </a:ext>
            </a:extLst>
          </p:cNvPr>
          <p:cNvSpPr>
            <a:spLocks noChangeArrowheads="1"/>
          </p:cNvSpPr>
          <p:nvPr/>
        </p:nvSpPr>
        <p:spPr bwMode="auto">
          <a:xfrm>
            <a:off x="6506470" y="3096627"/>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AutoShape 30">
            <a:extLst>
              <a:ext uri="{FF2B5EF4-FFF2-40B4-BE49-F238E27FC236}">
                <a16:creationId xmlns:a16="http://schemas.microsoft.com/office/drawing/2014/main" id="{557AFCF6-92FE-47AF-8A30-995ED97BD990}"/>
              </a:ext>
            </a:extLst>
          </p:cNvPr>
          <p:cNvSpPr>
            <a:spLocks noChangeShapeType="1"/>
          </p:cNvSpPr>
          <p:nvPr/>
        </p:nvSpPr>
        <p:spPr bwMode="auto">
          <a:xfrm flipV="1">
            <a:off x="3149277" y="3262309"/>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AutoShape 29">
            <a:extLst>
              <a:ext uri="{FF2B5EF4-FFF2-40B4-BE49-F238E27FC236}">
                <a16:creationId xmlns:a16="http://schemas.microsoft.com/office/drawing/2014/main" id="{359643F6-C24B-48AF-8B00-1D3183848F96}"/>
              </a:ext>
            </a:extLst>
          </p:cNvPr>
          <p:cNvSpPr>
            <a:spLocks noChangeShapeType="1"/>
          </p:cNvSpPr>
          <p:nvPr/>
        </p:nvSpPr>
        <p:spPr bwMode="auto">
          <a:xfrm flipV="1">
            <a:off x="5215242" y="3262309"/>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AutoShape 28">
            <a:extLst>
              <a:ext uri="{FF2B5EF4-FFF2-40B4-BE49-F238E27FC236}">
                <a16:creationId xmlns:a16="http://schemas.microsoft.com/office/drawing/2014/main" id="{35D0B626-7EA9-42F5-BEAF-88B666BC28C2}"/>
              </a:ext>
            </a:extLst>
          </p:cNvPr>
          <p:cNvSpPr>
            <a:spLocks noChangeShapeType="1"/>
          </p:cNvSpPr>
          <p:nvPr/>
        </p:nvSpPr>
        <p:spPr bwMode="auto">
          <a:xfrm flipV="1">
            <a:off x="6852422" y="3262309"/>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Rectangle 27">
            <a:extLst>
              <a:ext uri="{FF2B5EF4-FFF2-40B4-BE49-F238E27FC236}">
                <a16:creationId xmlns:a16="http://schemas.microsoft.com/office/drawing/2014/main" id="{8D6F2549-76D0-442F-ABF6-F83C9BF363A9}"/>
              </a:ext>
            </a:extLst>
          </p:cNvPr>
          <p:cNvSpPr>
            <a:spLocks noChangeArrowheads="1"/>
          </p:cNvSpPr>
          <p:nvPr/>
        </p:nvSpPr>
        <p:spPr bwMode="auto">
          <a:xfrm>
            <a:off x="7317264" y="3164849"/>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19" name="AutoShape 26">
            <a:extLst>
              <a:ext uri="{FF2B5EF4-FFF2-40B4-BE49-F238E27FC236}">
                <a16:creationId xmlns:a16="http://schemas.microsoft.com/office/drawing/2014/main" id="{C8A00CAE-4A43-4945-BF32-338F7D3DC7E5}"/>
              </a:ext>
            </a:extLst>
          </p:cNvPr>
          <p:cNvSpPr>
            <a:spLocks/>
          </p:cNvSpPr>
          <p:nvPr/>
        </p:nvSpPr>
        <p:spPr bwMode="auto">
          <a:xfrm rot="5400000">
            <a:off x="5794096" y="1385373"/>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Rectangle 25">
            <a:extLst>
              <a:ext uri="{FF2B5EF4-FFF2-40B4-BE49-F238E27FC236}">
                <a16:creationId xmlns:a16="http://schemas.microsoft.com/office/drawing/2014/main" id="{7D6E3360-2EEE-40F9-A32D-396EA5A87A60}"/>
              </a:ext>
            </a:extLst>
          </p:cNvPr>
          <p:cNvSpPr>
            <a:spLocks noChangeArrowheads="1"/>
          </p:cNvSpPr>
          <p:nvPr/>
        </p:nvSpPr>
        <p:spPr bwMode="auto">
          <a:xfrm>
            <a:off x="4808729" y="2492279"/>
            <a:ext cx="2195953" cy="2857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dirty="0">
                <a:ln>
                  <a:noFill/>
                </a:ln>
                <a:solidFill>
                  <a:srgbClr val="FF0000"/>
                </a:solidFill>
                <a:effectLst/>
                <a:latin typeface="Consolas" pitchFamily="49" charset="0"/>
                <a:ea typeface="仿宋" pitchFamily="49" charset="-122"/>
                <a:cs typeface="Consolas" pitchFamily="49" charset="0"/>
              </a:rPr>
              <a:t>h</a:t>
            </a:r>
            <a:r>
              <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FF0000"/>
                </a:solidFill>
                <a:effectLst/>
                <a:latin typeface="Consolas" pitchFamily="49" charset="0"/>
                <a:ea typeface="仿宋" pitchFamily="49" charset="-122"/>
                <a:cs typeface="Consolas" pitchFamily="49" charset="0"/>
              </a:rPr>
              <a:t>k</a:t>
            </a:r>
            <a:r>
              <a:rPr kumimoji="0" lang="en-US" altLang="zh-CN" sz="1600" b="0" i="1" u="none" strike="noStrike" cap="none" normalizeH="0" baseline="-30000" dirty="0" err="1">
                <a:ln>
                  <a:noFill/>
                </a:ln>
                <a:solidFill>
                  <a:srgbClr val="FF0000"/>
                </a:solidFill>
                <a:effectLst/>
                <a:latin typeface="Consolas" pitchFamily="49" charset="0"/>
                <a:ea typeface="仿宋" pitchFamily="49" charset="-122"/>
                <a:cs typeface="Consolas" pitchFamily="49" charset="0"/>
              </a:rPr>
              <a:t>x</a:t>
            </a:r>
            <a:r>
              <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a:ln>
                  <a:noFill/>
                </a:ln>
                <a:solidFill>
                  <a:srgbClr val="FF0000"/>
                </a:solidFill>
                <a:effectLst/>
                <a:latin typeface="Consolas" pitchFamily="49" charset="0"/>
                <a:ea typeface="仿宋" pitchFamily="49" charset="-122"/>
                <a:cs typeface="Consolas" pitchFamily="49" charset="0"/>
              </a:rPr>
              <a:t>h</a:t>
            </a:r>
            <a:r>
              <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FF0000"/>
                </a:solidFill>
                <a:effectLst/>
                <a:latin typeface="Consolas" pitchFamily="49" charset="0"/>
                <a:ea typeface="仿宋" pitchFamily="49" charset="-122"/>
                <a:cs typeface="Consolas" pitchFamily="49" charset="0"/>
              </a:rPr>
              <a:t>k</a:t>
            </a:r>
            <a:r>
              <a:rPr kumimoji="0" lang="en-US" altLang="zh-CN" sz="1600" b="0" i="1" u="none" strike="noStrike" cap="none" normalizeH="0" baseline="-30000" dirty="0" err="1">
                <a:ln>
                  <a:noFill/>
                </a:ln>
                <a:solidFill>
                  <a:srgbClr val="FF0000"/>
                </a:solidFill>
                <a:effectLst/>
                <a:latin typeface="Consolas" pitchFamily="49" charset="0"/>
                <a:ea typeface="仿宋" pitchFamily="49" charset="-122"/>
                <a:cs typeface="Consolas" pitchFamily="49" charset="0"/>
              </a:rPr>
              <a:t>y</a:t>
            </a:r>
            <a:r>
              <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r>
              <a:rPr kumimoji="0" lang="en-US" altLang="zh-CN" sz="1600" b="0" i="0" u="none" strike="noStrike" cap="none" normalizeH="0" baseline="0" dirty="0">
                <a:ln>
                  <a:noFill/>
                </a:ln>
                <a:solidFill>
                  <a:srgbClr val="FF0000"/>
                </a:solidFill>
                <a:effectLst/>
                <a:latin typeface="+mj-ea"/>
                <a:ea typeface="+mj-ea"/>
                <a:cs typeface="Consolas" pitchFamily="49" charset="0"/>
              </a:rPr>
              <a:t>…</a:t>
            </a:r>
            <a:r>
              <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FF0000"/>
                </a:solidFill>
                <a:effectLst/>
                <a:latin typeface="Consolas" pitchFamily="49" charset="0"/>
                <a:ea typeface="仿宋" pitchFamily="49" charset="-122"/>
                <a:cs typeface="Consolas" pitchFamily="49" charset="0"/>
              </a:rPr>
              <a:t>i</a:t>
            </a:r>
            <a:endParaRPr kumimoji="0" lang="en-US" altLang="zh-CN" sz="1600" b="0" i="0" u="none" strike="noStrike" cap="none" normalizeH="0" baseline="0" dirty="0">
              <a:ln>
                <a:noFill/>
              </a:ln>
              <a:solidFill>
                <a:srgbClr val="FF0000"/>
              </a:solidFill>
              <a:effectLst/>
              <a:latin typeface="Consolas" pitchFamily="49" charset="0"/>
              <a:ea typeface="仿宋" pitchFamily="49" charset="-122"/>
              <a:cs typeface="Consolas" pitchFamily="49" charset="0"/>
            </a:endParaRPr>
          </a:p>
        </p:txBody>
      </p:sp>
      <p:sp>
        <p:nvSpPr>
          <p:cNvPr id="21" name="Rectangle 24">
            <a:extLst>
              <a:ext uri="{FF2B5EF4-FFF2-40B4-BE49-F238E27FC236}">
                <a16:creationId xmlns:a16="http://schemas.microsoft.com/office/drawing/2014/main" id="{B196FB3B-18FA-4B36-A4DD-52E179243EB1}"/>
              </a:ext>
            </a:extLst>
          </p:cNvPr>
          <p:cNvSpPr>
            <a:spLocks noChangeArrowheads="1"/>
          </p:cNvSpPr>
          <p:nvPr/>
        </p:nvSpPr>
        <p:spPr bwMode="auto">
          <a:xfrm>
            <a:off x="2806248" y="4077072"/>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Rectangle 23">
            <a:extLst>
              <a:ext uri="{FF2B5EF4-FFF2-40B4-BE49-F238E27FC236}">
                <a16:creationId xmlns:a16="http://schemas.microsoft.com/office/drawing/2014/main" id="{6EC84564-5A9E-4E14-975F-8F9E3DC23369}"/>
              </a:ext>
            </a:extLst>
          </p:cNvPr>
          <p:cNvSpPr>
            <a:spLocks noChangeArrowheads="1"/>
          </p:cNvSpPr>
          <p:nvPr/>
        </p:nvSpPr>
        <p:spPr bwMode="auto">
          <a:xfrm>
            <a:off x="2455424" y="4153091"/>
            <a:ext cx="146177" cy="233903"/>
          </a:xfrm>
          <a:prstGeom prst="rect">
            <a:avLst/>
          </a:prstGeom>
          <a:solidFill>
            <a:srgbClr val="FFFFFF"/>
          </a:solidFill>
          <a:ln w="9525">
            <a:noFill/>
            <a:miter lim="800000"/>
            <a:headEnd/>
            <a:tailEnd type="none" w="sm" len="sm"/>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Rectangle 22">
            <a:extLst>
              <a:ext uri="{FF2B5EF4-FFF2-40B4-BE49-F238E27FC236}">
                <a16:creationId xmlns:a16="http://schemas.microsoft.com/office/drawing/2014/main" id="{9CA3E272-1975-4BB0-91B7-EC6B310A074E}"/>
              </a:ext>
            </a:extLst>
          </p:cNvPr>
          <p:cNvSpPr>
            <a:spLocks noChangeArrowheads="1"/>
          </p:cNvSpPr>
          <p:nvPr/>
        </p:nvSpPr>
        <p:spPr bwMode="auto">
          <a:xfrm>
            <a:off x="3972739" y="4077072"/>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s</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24" name="Rectangle 21">
            <a:extLst>
              <a:ext uri="{FF2B5EF4-FFF2-40B4-BE49-F238E27FC236}">
                <a16:creationId xmlns:a16="http://schemas.microsoft.com/office/drawing/2014/main" id="{7CF7FE60-64F4-4FF9-87A8-5763925378E7}"/>
              </a:ext>
            </a:extLst>
          </p:cNvPr>
          <p:cNvSpPr>
            <a:spLocks noChangeArrowheads="1"/>
          </p:cNvSpPr>
          <p:nvPr/>
        </p:nvSpPr>
        <p:spPr bwMode="auto">
          <a:xfrm>
            <a:off x="4869290" y="4077072"/>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Rectangle 20">
            <a:extLst>
              <a:ext uri="{FF2B5EF4-FFF2-40B4-BE49-F238E27FC236}">
                <a16:creationId xmlns:a16="http://schemas.microsoft.com/office/drawing/2014/main" id="{C7CD02CC-7978-4D60-AE19-4AB5550697B4}"/>
              </a:ext>
            </a:extLst>
          </p:cNvPr>
          <p:cNvSpPr>
            <a:spLocks noChangeArrowheads="1"/>
          </p:cNvSpPr>
          <p:nvPr/>
        </p:nvSpPr>
        <p:spPr bwMode="auto">
          <a:xfrm>
            <a:off x="5619665" y="4077072"/>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t</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26" name="Rectangle 19">
            <a:extLst>
              <a:ext uri="{FF2B5EF4-FFF2-40B4-BE49-F238E27FC236}">
                <a16:creationId xmlns:a16="http://schemas.microsoft.com/office/drawing/2014/main" id="{60B81618-477A-4DA7-84A7-619F9EF81959}"/>
              </a:ext>
            </a:extLst>
          </p:cNvPr>
          <p:cNvSpPr>
            <a:spLocks noChangeArrowheads="1"/>
          </p:cNvSpPr>
          <p:nvPr/>
        </p:nvSpPr>
        <p:spPr bwMode="auto">
          <a:xfrm>
            <a:off x="6516216" y="4077072"/>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AutoShape 18">
            <a:extLst>
              <a:ext uri="{FF2B5EF4-FFF2-40B4-BE49-F238E27FC236}">
                <a16:creationId xmlns:a16="http://schemas.microsoft.com/office/drawing/2014/main" id="{3A586D3D-DE01-4564-8762-B86F250EB4D3}"/>
              </a:ext>
            </a:extLst>
          </p:cNvPr>
          <p:cNvSpPr>
            <a:spLocks noChangeShapeType="1"/>
          </p:cNvSpPr>
          <p:nvPr/>
        </p:nvSpPr>
        <p:spPr bwMode="auto">
          <a:xfrm flipV="1">
            <a:off x="3159022" y="4242754"/>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AutoShape 17">
            <a:extLst>
              <a:ext uri="{FF2B5EF4-FFF2-40B4-BE49-F238E27FC236}">
                <a16:creationId xmlns:a16="http://schemas.microsoft.com/office/drawing/2014/main" id="{E0739BE9-DFAE-4F6B-AE63-3A02811A2419}"/>
              </a:ext>
            </a:extLst>
          </p:cNvPr>
          <p:cNvSpPr>
            <a:spLocks noChangeShapeType="1"/>
          </p:cNvSpPr>
          <p:nvPr/>
        </p:nvSpPr>
        <p:spPr bwMode="auto">
          <a:xfrm flipV="1">
            <a:off x="5224987" y="4242754"/>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AutoShape 16">
            <a:extLst>
              <a:ext uri="{FF2B5EF4-FFF2-40B4-BE49-F238E27FC236}">
                <a16:creationId xmlns:a16="http://schemas.microsoft.com/office/drawing/2014/main" id="{A4175CCF-9596-40D6-A6F8-1288D9683398}"/>
              </a:ext>
            </a:extLst>
          </p:cNvPr>
          <p:cNvSpPr>
            <a:spLocks noChangeShapeType="1"/>
          </p:cNvSpPr>
          <p:nvPr/>
        </p:nvSpPr>
        <p:spPr bwMode="auto">
          <a:xfrm flipV="1">
            <a:off x="6862167" y="4242754"/>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Rectangle 15">
            <a:extLst>
              <a:ext uri="{FF2B5EF4-FFF2-40B4-BE49-F238E27FC236}">
                <a16:creationId xmlns:a16="http://schemas.microsoft.com/office/drawing/2014/main" id="{0E245482-4F87-43B5-B98B-565B75658496}"/>
              </a:ext>
            </a:extLst>
          </p:cNvPr>
          <p:cNvSpPr>
            <a:spLocks noChangeArrowheads="1"/>
          </p:cNvSpPr>
          <p:nvPr/>
        </p:nvSpPr>
        <p:spPr bwMode="auto">
          <a:xfrm>
            <a:off x="7327010" y="4145294"/>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31" name="AutoShape 14">
            <a:extLst>
              <a:ext uri="{FF2B5EF4-FFF2-40B4-BE49-F238E27FC236}">
                <a16:creationId xmlns:a16="http://schemas.microsoft.com/office/drawing/2014/main" id="{5E5D084C-83B1-4E1E-B149-902ECA1E3C06}"/>
              </a:ext>
            </a:extLst>
          </p:cNvPr>
          <p:cNvSpPr>
            <a:spLocks/>
          </p:cNvSpPr>
          <p:nvPr/>
        </p:nvSpPr>
        <p:spPr bwMode="auto">
          <a:xfrm rot="5400000">
            <a:off x="5803841" y="2365818"/>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Rectangle 13">
            <a:extLst>
              <a:ext uri="{FF2B5EF4-FFF2-40B4-BE49-F238E27FC236}">
                <a16:creationId xmlns:a16="http://schemas.microsoft.com/office/drawing/2014/main" id="{935A2AB7-89F1-41B2-B226-A2C9AA7479D1}"/>
              </a:ext>
            </a:extLst>
          </p:cNvPr>
          <p:cNvSpPr>
            <a:spLocks noChangeArrowheads="1"/>
          </p:cNvSpPr>
          <p:nvPr/>
        </p:nvSpPr>
        <p:spPr bwMode="auto">
          <a:xfrm>
            <a:off x="5318539" y="3563850"/>
            <a:ext cx="2186209" cy="28575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h</a:t>
            </a:r>
            <a:r>
              <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FF0000"/>
                </a:solidFill>
                <a:effectLst/>
                <a:latin typeface="Consolas" pitchFamily="49" charset="0"/>
                <a:ea typeface="仿宋" pitchFamily="49" charset="-122"/>
                <a:cs typeface="Consolas" pitchFamily="49" charset="0"/>
              </a:rPr>
              <a:t>s</a:t>
            </a:r>
            <a:r>
              <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h</a:t>
            </a:r>
            <a:r>
              <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k</a:t>
            </a:r>
            <a:r>
              <a:rPr kumimoji="0" lang="en-US" altLang="zh-CN" sz="1600" b="0" i="1" u="none" strike="noStrike" cap="none" normalizeH="0" baseline="-30000">
                <a:ln>
                  <a:noFill/>
                </a:ln>
                <a:solidFill>
                  <a:srgbClr val="FF0000"/>
                </a:solidFill>
                <a:effectLst/>
                <a:latin typeface="Consolas" pitchFamily="49" charset="0"/>
                <a:ea typeface="仿宋" pitchFamily="49" charset="-122"/>
                <a:cs typeface="Consolas" pitchFamily="49" charset="0"/>
              </a:rPr>
              <a:t>t</a:t>
            </a:r>
            <a:r>
              <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en-US" altLang="zh-CN" sz="1600" b="0" i="0" u="none" strike="noStrike" cap="none" normalizeH="0" baseline="0">
                <a:ln>
                  <a:noFill/>
                </a:ln>
                <a:solidFill>
                  <a:srgbClr val="FF0000"/>
                </a:solidFill>
                <a:effectLst/>
                <a:latin typeface="+mj-ea"/>
                <a:ea typeface="+mj-ea"/>
                <a:cs typeface="Consolas" pitchFamily="49" charset="0"/>
              </a:rPr>
              <a:t>…</a:t>
            </a:r>
            <a:r>
              <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j</a:t>
            </a:r>
            <a:endPar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33" name="Rectangle 12">
            <a:extLst>
              <a:ext uri="{FF2B5EF4-FFF2-40B4-BE49-F238E27FC236}">
                <a16:creationId xmlns:a16="http://schemas.microsoft.com/office/drawing/2014/main" id="{39FEDE55-3A66-4381-84F0-E935C559DADA}"/>
              </a:ext>
            </a:extLst>
          </p:cNvPr>
          <p:cNvSpPr>
            <a:spLocks noChangeArrowheads="1"/>
          </p:cNvSpPr>
          <p:nvPr/>
        </p:nvSpPr>
        <p:spPr bwMode="auto">
          <a:xfrm>
            <a:off x="2806248" y="3429939"/>
            <a:ext cx="670464" cy="64713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4" name="Rectangle 11">
            <a:extLst>
              <a:ext uri="{FF2B5EF4-FFF2-40B4-BE49-F238E27FC236}">
                <a16:creationId xmlns:a16="http://schemas.microsoft.com/office/drawing/2014/main" id="{0174ED1C-57E9-439A-BF38-BA01E6E1AD42}"/>
              </a:ext>
            </a:extLst>
          </p:cNvPr>
          <p:cNvSpPr>
            <a:spLocks noChangeArrowheads="1"/>
          </p:cNvSpPr>
          <p:nvPr/>
        </p:nvSpPr>
        <p:spPr bwMode="auto">
          <a:xfrm>
            <a:off x="2806248" y="2617125"/>
            <a:ext cx="670464" cy="47950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5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5" name="Rectangle 10">
            <a:extLst>
              <a:ext uri="{FF2B5EF4-FFF2-40B4-BE49-F238E27FC236}">
                <a16:creationId xmlns:a16="http://schemas.microsoft.com/office/drawing/2014/main" id="{C581EC2D-B628-4E62-BBF3-A5F8A91B0117}"/>
              </a:ext>
            </a:extLst>
          </p:cNvPr>
          <p:cNvSpPr>
            <a:spLocks noChangeArrowheads="1"/>
          </p:cNvSpPr>
          <p:nvPr/>
        </p:nvSpPr>
        <p:spPr bwMode="auto">
          <a:xfrm>
            <a:off x="2806248" y="2285762"/>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36" name="Rectangle 9">
            <a:extLst>
              <a:ext uri="{FF2B5EF4-FFF2-40B4-BE49-F238E27FC236}">
                <a16:creationId xmlns:a16="http://schemas.microsoft.com/office/drawing/2014/main" id="{511D3ECC-370C-4B34-9854-D7E5A3E8C36B}"/>
              </a:ext>
            </a:extLst>
          </p:cNvPr>
          <p:cNvSpPr>
            <a:spLocks noChangeArrowheads="1"/>
          </p:cNvSpPr>
          <p:nvPr/>
        </p:nvSpPr>
        <p:spPr bwMode="auto">
          <a:xfrm>
            <a:off x="2499277" y="2334492"/>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7" name="Rectangle 8">
            <a:extLst>
              <a:ext uri="{FF2B5EF4-FFF2-40B4-BE49-F238E27FC236}">
                <a16:creationId xmlns:a16="http://schemas.microsoft.com/office/drawing/2014/main" id="{4F34E62E-BA35-48B9-BACE-78B18765F926}"/>
              </a:ext>
            </a:extLst>
          </p:cNvPr>
          <p:cNvSpPr>
            <a:spLocks noChangeArrowheads="1"/>
          </p:cNvSpPr>
          <p:nvPr/>
        </p:nvSpPr>
        <p:spPr bwMode="auto">
          <a:xfrm>
            <a:off x="2806248" y="4416232"/>
            <a:ext cx="670464" cy="38399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8" name="Rectangle 7">
            <a:extLst>
              <a:ext uri="{FF2B5EF4-FFF2-40B4-BE49-F238E27FC236}">
                <a16:creationId xmlns:a16="http://schemas.microsoft.com/office/drawing/2014/main" id="{83C20D23-FD73-4B15-897F-F5E4C0A82080}"/>
              </a:ext>
            </a:extLst>
          </p:cNvPr>
          <p:cNvSpPr>
            <a:spLocks noChangeArrowheads="1"/>
          </p:cNvSpPr>
          <p:nvPr/>
        </p:nvSpPr>
        <p:spPr bwMode="auto">
          <a:xfrm>
            <a:off x="2806248" y="4796325"/>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39" name="Rectangle 6">
            <a:extLst>
              <a:ext uri="{FF2B5EF4-FFF2-40B4-BE49-F238E27FC236}">
                <a16:creationId xmlns:a16="http://schemas.microsoft.com/office/drawing/2014/main" id="{B63048FD-1F67-4BC3-97A5-CA57AB672DC0}"/>
              </a:ext>
            </a:extLst>
          </p:cNvPr>
          <p:cNvSpPr>
            <a:spLocks noChangeArrowheads="1"/>
          </p:cNvSpPr>
          <p:nvPr/>
        </p:nvSpPr>
        <p:spPr bwMode="auto">
          <a:xfrm>
            <a:off x="2393055" y="4845055"/>
            <a:ext cx="388830"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m</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0" name="Rectangle 5">
            <a:extLst>
              <a:ext uri="{FF2B5EF4-FFF2-40B4-BE49-F238E27FC236}">
                <a16:creationId xmlns:a16="http://schemas.microsoft.com/office/drawing/2014/main" id="{C075AB0E-CDD9-4C2F-B5BF-9B7BBDF1C3F1}"/>
              </a:ext>
            </a:extLst>
          </p:cNvPr>
          <p:cNvSpPr>
            <a:spLocks noChangeArrowheads="1"/>
          </p:cNvSpPr>
          <p:nvPr/>
        </p:nvSpPr>
        <p:spPr bwMode="auto">
          <a:xfrm>
            <a:off x="2479787" y="2778908"/>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1" name="Rectangle 4">
            <a:extLst>
              <a:ext uri="{FF2B5EF4-FFF2-40B4-BE49-F238E27FC236}">
                <a16:creationId xmlns:a16="http://schemas.microsoft.com/office/drawing/2014/main" id="{DBB78940-E4E0-4327-B4CC-57CB941B0C53}"/>
              </a:ext>
            </a:extLst>
          </p:cNvPr>
          <p:cNvSpPr>
            <a:spLocks noChangeArrowheads="1"/>
          </p:cNvSpPr>
          <p:nvPr/>
        </p:nvSpPr>
        <p:spPr bwMode="auto">
          <a:xfrm>
            <a:off x="2479787" y="3659944"/>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2" name="Rectangle 3">
            <a:extLst>
              <a:ext uri="{FF2B5EF4-FFF2-40B4-BE49-F238E27FC236}">
                <a16:creationId xmlns:a16="http://schemas.microsoft.com/office/drawing/2014/main" id="{4DA02184-573F-4C82-A395-E4F32D0AFB19}"/>
              </a:ext>
            </a:extLst>
          </p:cNvPr>
          <p:cNvSpPr>
            <a:spLocks noChangeArrowheads="1"/>
          </p:cNvSpPr>
          <p:nvPr/>
        </p:nvSpPr>
        <p:spPr bwMode="auto">
          <a:xfrm>
            <a:off x="2479787" y="4540980"/>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43" name="AutoShape 2">
            <a:extLst>
              <a:ext uri="{FF2B5EF4-FFF2-40B4-BE49-F238E27FC236}">
                <a16:creationId xmlns:a16="http://schemas.microsoft.com/office/drawing/2014/main" id="{1E2F8CD8-21CE-4C84-94D9-290B96EF0E86}"/>
              </a:ext>
            </a:extLst>
          </p:cNvPr>
          <p:cNvSpPr>
            <a:spLocks/>
          </p:cNvSpPr>
          <p:nvPr/>
        </p:nvSpPr>
        <p:spPr bwMode="auto">
          <a:xfrm>
            <a:off x="2160147" y="2490427"/>
            <a:ext cx="165667" cy="2455986"/>
          </a:xfrm>
          <a:prstGeom prst="leftBrace">
            <a:avLst>
              <a:gd name="adj1" fmla="val 123529"/>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4" name="Text Box 2">
            <a:extLst>
              <a:ext uri="{FF2B5EF4-FFF2-40B4-BE49-F238E27FC236}">
                <a16:creationId xmlns:a16="http://schemas.microsoft.com/office/drawing/2014/main" id="{BC7A6A86-4967-4A87-AC0D-1CD48707FB5C}"/>
              </a:ext>
            </a:extLst>
          </p:cNvPr>
          <p:cNvSpPr txBox="1">
            <a:spLocks noChangeArrowheads="1"/>
          </p:cNvSpPr>
          <p:nvPr/>
        </p:nvSpPr>
        <p:spPr bwMode="auto">
          <a:xfrm>
            <a:off x="364034" y="5407097"/>
            <a:ext cx="8604448" cy="1128606"/>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lIns="216000" tIns="144000" bIns="144000">
            <a:spAutoFit/>
          </a:bodyPr>
          <a:lstStyle/>
          <a:p>
            <a:pPr marL="457200" indent="-457200" algn="just">
              <a:lnSpc>
                <a:spcPct val="130000"/>
              </a:lnSpc>
              <a:spcBef>
                <a:spcPts val="0"/>
              </a:spcBef>
              <a:buBlip>
                <a:blip r:embed="rId3"/>
              </a:buBlip>
            </a:pPr>
            <a:r>
              <a:rPr kumimoji="1" lang="zh-CN" altLang="en-US" sz="2200" dirty="0">
                <a:solidFill>
                  <a:srgbClr val="0000FF"/>
                </a:solidFill>
                <a:latin typeface="Consolas" pitchFamily="49" charset="0"/>
                <a:ea typeface="仿宋" pitchFamily="49" charset="-122"/>
                <a:cs typeface="Consolas" pitchFamily="49" charset="0"/>
              </a:rPr>
              <a:t>拉链法中，哈希表每个单元中存放的不再是元素本身，而是相应同义词单链表的首结点指针。</a:t>
            </a:r>
            <a:endParaRPr kumimoji="1" lang="en-US" altLang="zh-CN" sz="22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07504" y="-1488"/>
            <a:ext cx="8928992" cy="1217898"/>
          </a:xfrm>
          <a:prstGeom prst="rect">
            <a:avLst/>
          </a:prstGeom>
          <a:noFill/>
        </p:spPr>
        <p:txBody>
          <a:bodyPr wrap="square" rtlCol="0">
            <a:spAutoFit/>
          </a:bodyPr>
          <a:lstStyle/>
          <a:p>
            <a:pPr algn="just">
              <a:lnSpc>
                <a:spcPts val="3000"/>
              </a:lnSpc>
              <a:spcBef>
                <a:spcPts val="0"/>
              </a:spcBef>
            </a:pPr>
            <a:r>
              <a:rPr lang="zh-CN" altLang="zh-CN" sz="2200" dirty="0">
                <a:solidFill>
                  <a:srgbClr val="FF0000"/>
                </a:solidFill>
                <a:latin typeface="Consolas" pitchFamily="49" charset="0"/>
                <a:ea typeface="仿宋" pitchFamily="49" charset="-122"/>
                <a:cs typeface="Consolas" pitchFamily="49" charset="0"/>
              </a:rPr>
              <a:t>【例</a:t>
            </a:r>
            <a:r>
              <a:rPr lang="en-US" altLang="zh-CN" sz="2200" dirty="0">
                <a:solidFill>
                  <a:srgbClr val="FF0000"/>
                </a:solidFill>
                <a:latin typeface="Consolas" pitchFamily="49" charset="0"/>
                <a:ea typeface="仿宋" pitchFamily="49" charset="-122"/>
                <a:cs typeface="Consolas" pitchFamily="49" charset="0"/>
              </a:rPr>
              <a:t>9.19</a:t>
            </a:r>
            <a:r>
              <a:rPr lang="zh-CN" altLang="zh-CN" sz="2200" dirty="0">
                <a:solidFill>
                  <a:srgbClr val="FF0000"/>
                </a:solidFill>
                <a:latin typeface="Consolas" pitchFamily="49" charset="0"/>
                <a:ea typeface="仿宋" pitchFamily="49" charset="-122"/>
                <a:cs typeface="Consolas" pitchFamily="49" charset="0"/>
              </a:rPr>
              <a:t>】</a:t>
            </a:r>
            <a:r>
              <a:rPr lang="zh-CN" altLang="zh-CN" sz="2200" dirty="0">
                <a:solidFill>
                  <a:srgbClr val="0000FF"/>
                </a:solidFill>
                <a:latin typeface="Consolas" pitchFamily="49" charset="0"/>
                <a:ea typeface="仿宋" pitchFamily="49" charset="-122"/>
                <a:cs typeface="Consolas" pitchFamily="49" charset="0"/>
              </a:rPr>
              <a:t>假设哈希表长度</a:t>
            </a:r>
            <a:r>
              <a:rPr lang="en-US" altLang="zh-CN" sz="2200" i="1" dirty="0">
                <a:solidFill>
                  <a:srgbClr val="0000FF"/>
                </a:solidFill>
                <a:latin typeface="Consolas" pitchFamily="49" charset="0"/>
                <a:ea typeface="仿宋" pitchFamily="49" charset="-122"/>
                <a:cs typeface="Consolas" pitchFamily="49" charset="0"/>
              </a:rPr>
              <a:t>m</a:t>
            </a:r>
            <a:r>
              <a:rPr lang="en-US" altLang="zh-CN" sz="2200" dirty="0">
                <a:solidFill>
                  <a:srgbClr val="0000FF"/>
                </a:solidFill>
                <a:latin typeface="Consolas" pitchFamily="49" charset="0"/>
                <a:ea typeface="仿宋" pitchFamily="49" charset="-122"/>
                <a:cs typeface="Consolas" pitchFamily="49" charset="0"/>
              </a:rPr>
              <a:t>=13</a:t>
            </a:r>
            <a:r>
              <a:rPr lang="zh-CN" altLang="zh-CN" sz="2200" dirty="0">
                <a:solidFill>
                  <a:srgbClr val="0000FF"/>
                </a:solidFill>
                <a:latin typeface="Consolas" pitchFamily="49" charset="0"/>
                <a:ea typeface="仿宋" pitchFamily="49" charset="-122"/>
                <a:cs typeface="Consolas" pitchFamily="49" charset="0"/>
              </a:rPr>
              <a:t>，采用</a:t>
            </a:r>
            <a:r>
              <a:rPr lang="zh-CN" altLang="zh-CN" sz="2200" dirty="0">
                <a:solidFill>
                  <a:srgbClr val="FF0000"/>
                </a:solidFill>
                <a:latin typeface="Consolas" pitchFamily="49" charset="0"/>
                <a:ea typeface="仿宋" pitchFamily="49" charset="-122"/>
                <a:cs typeface="Consolas" pitchFamily="49" charset="0"/>
              </a:rPr>
              <a:t>除留余数法和拉链法</a:t>
            </a:r>
            <a:r>
              <a:rPr lang="zh-CN" altLang="zh-CN" sz="2200" dirty="0">
                <a:solidFill>
                  <a:srgbClr val="0000FF"/>
                </a:solidFill>
                <a:latin typeface="Consolas" pitchFamily="49" charset="0"/>
                <a:ea typeface="仿宋" pitchFamily="49" charset="-122"/>
                <a:cs typeface="Consolas" pitchFamily="49" charset="0"/>
              </a:rPr>
              <a:t>解决冲突建立关键字集合</a:t>
            </a:r>
            <a:r>
              <a:rPr lang="en-US" altLang="zh-CN" sz="2200" dirty="0">
                <a:solidFill>
                  <a:srgbClr val="0000FF"/>
                </a:solidFill>
                <a:latin typeface="Consolas" pitchFamily="49" charset="0"/>
                <a:ea typeface="仿宋" pitchFamily="49" charset="-122"/>
                <a:cs typeface="Consolas" pitchFamily="49" charset="0"/>
              </a:rPr>
              <a:t>{16</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74</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60</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43</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54</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90</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46</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31</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29</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88</a:t>
            </a:r>
            <a:r>
              <a:rPr lang="zh-CN" altLang="zh-CN" sz="2200" dirty="0">
                <a:solidFill>
                  <a:srgbClr val="0000FF"/>
                </a:solidFill>
                <a:latin typeface="Consolas" pitchFamily="49" charset="0"/>
                <a:ea typeface="仿宋" pitchFamily="49" charset="-122"/>
                <a:cs typeface="Consolas" pitchFamily="49" charset="0"/>
              </a:rPr>
              <a:t>，</a:t>
            </a:r>
            <a:r>
              <a:rPr lang="en-US" altLang="zh-CN" sz="2200" dirty="0">
                <a:solidFill>
                  <a:srgbClr val="0000FF"/>
                </a:solidFill>
                <a:latin typeface="Consolas" pitchFamily="49" charset="0"/>
                <a:ea typeface="仿宋" pitchFamily="49" charset="-122"/>
                <a:cs typeface="Consolas" pitchFamily="49" charset="0"/>
              </a:rPr>
              <a:t>77}</a:t>
            </a:r>
            <a:r>
              <a:rPr lang="zh-CN" altLang="zh-CN" sz="2200" dirty="0">
                <a:solidFill>
                  <a:srgbClr val="0000FF"/>
                </a:solidFill>
                <a:latin typeface="Consolas" pitchFamily="49" charset="0"/>
                <a:ea typeface="仿宋" pitchFamily="49" charset="-122"/>
                <a:cs typeface="Consolas" pitchFamily="49" charset="0"/>
              </a:rPr>
              <a:t>的哈希表。</a:t>
            </a:r>
          </a:p>
        </p:txBody>
      </p:sp>
      <p:sp>
        <p:nvSpPr>
          <p:cNvPr id="6" name="TextBox 5">
            <a:extLst>
              <a:ext uri="{FF2B5EF4-FFF2-40B4-BE49-F238E27FC236}">
                <a16:creationId xmlns:a16="http://schemas.microsoft.com/office/drawing/2014/main" id="{17A1C766-8C15-44A9-8D1B-F5F2E240D3A7}"/>
              </a:ext>
            </a:extLst>
          </p:cNvPr>
          <p:cNvSpPr txBox="1"/>
          <p:nvPr/>
        </p:nvSpPr>
        <p:spPr>
          <a:xfrm>
            <a:off x="505410" y="2848916"/>
            <a:ext cx="1571636" cy="38494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(16)=3</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(74)=9</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(60)=8</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(43)=4</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(54)=2</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(90)=12</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(46)=7</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(31)=5</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(29)=3</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(88)=10</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(77)=12</a:t>
            </a:r>
            <a:endParaRPr lang="zh-CN" altLang="en-US" sz="1800" b="0">
              <a:solidFill>
                <a:srgbClr val="0000FF"/>
              </a:solidFill>
              <a:latin typeface="Consolas" pitchFamily="49" charset="0"/>
              <a:ea typeface="仿宋" pitchFamily="49" charset="-122"/>
              <a:cs typeface="Consolas" pitchFamily="49" charset="0"/>
            </a:endParaRPr>
          </a:p>
        </p:txBody>
      </p:sp>
      <p:sp>
        <p:nvSpPr>
          <p:cNvPr id="8" name="TextBox 6">
            <a:extLst>
              <a:ext uri="{FF2B5EF4-FFF2-40B4-BE49-F238E27FC236}">
                <a16:creationId xmlns:a16="http://schemas.microsoft.com/office/drawing/2014/main" id="{EAA050BD-6817-4C9C-BD69-29CE096703CA}"/>
              </a:ext>
            </a:extLst>
          </p:cNvPr>
          <p:cNvSpPr txBox="1"/>
          <p:nvPr/>
        </p:nvSpPr>
        <p:spPr>
          <a:xfrm>
            <a:off x="5762" y="1168248"/>
            <a:ext cx="4998286" cy="1211742"/>
          </a:xfrm>
          <a:prstGeom prst="rect">
            <a:avLst/>
          </a:prstGeom>
          <a:noFill/>
        </p:spPr>
        <p:txBody>
          <a:bodyPr wrap="square" rtlCol="0">
            <a:spAutoFit/>
          </a:bodyPr>
          <a:lstStyle/>
          <a:p>
            <a:pPr algn="l">
              <a:lnSpc>
                <a:spcPts val="3000"/>
              </a:lnSpc>
              <a:spcBef>
                <a:spcPts val="0"/>
              </a:spcBef>
            </a:pP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=13</a:t>
            </a:r>
            <a:r>
              <a:rPr lang="zh-CN" altLang="zh-CN" sz="2000" dirty="0">
                <a:solidFill>
                  <a:srgbClr val="0000FF"/>
                </a:solidFill>
                <a:latin typeface="Consolas" pitchFamily="49" charset="0"/>
                <a:ea typeface="仿宋" pitchFamily="49" charset="-122"/>
                <a:cs typeface="Consolas" pitchFamily="49" charset="0"/>
              </a:rPr>
              <a:t>，除留余数法的哈希函数为</a:t>
            </a:r>
            <a:endParaRPr lang="en-US" altLang="zh-CN" sz="20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2000" i="1" dirty="0">
                <a:solidFill>
                  <a:srgbClr val="0000FF"/>
                </a:solidFill>
                <a:latin typeface="Consolas" pitchFamily="49" charset="0"/>
                <a:ea typeface="仿宋" pitchFamily="49" charset="-122"/>
                <a:cs typeface="Consolas" pitchFamily="49" charset="0"/>
              </a:rPr>
              <a:t>    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 mod </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zh-CN" sz="2000" dirty="0">
                <a:solidFill>
                  <a:srgbClr val="0000FF"/>
                </a:solidFill>
                <a:latin typeface="Consolas" pitchFamily="49" charset="0"/>
                <a:ea typeface="仿宋" pitchFamily="49" charset="-122"/>
                <a:cs typeface="Consolas" pitchFamily="49" charset="0"/>
              </a:rPr>
              <a:t>当出现哈希冲突时采用拉链法解决冲突。</a:t>
            </a:r>
            <a:endParaRPr lang="en-US" altLang="zh-CN" sz="2000" dirty="0">
              <a:solidFill>
                <a:srgbClr val="0000FF"/>
              </a:solidFill>
              <a:latin typeface="Consolas" pitchFamily="49" charset="0"/>
              <a:ea typeface="仿宋" pitchFamily="49" charset="-122"/>
              <a:cs typeface="Consolas" pitchFamily="49" charset="0"/>
            </a:endParaRPr>
          </a:p>
        </p:txBody>
      </p:sp>
      <p:sp>
        <p:nvSpPr>
          <p:cNvPr id="9" name="TextBox 7">
            <a:extLst>
              <a:ext uri="{FF2B5EF4-FFF2-40B4-BE49-F238E27FC236}">
                <a16:creationId xmlns:a16="http://schemas.microsoft.com/office/drawing/2014/main" id="{F2F4546D-3DFB-48DF-8491-2ABE58D7A31A}"/>
              </a:ext>
            </a:extLst>
          </p:cNvPr>
          <p:cNvSpPr txBox="1"/>
          <p:nvPr/>
        </p:nvSpPr>
        <p:spPr>
          <a:xfrm>
            <a:off x="3362930" y="2777478"/>
            <a:ext cx="1571636" cy="3885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(54)=2</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(16)=3</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(29)=3</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(43)=4</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(31)=5</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(46)=7</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(74)=9</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(60)=8</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(88)=10</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(90)=12</a:t>
            </a:r>
          </a:p>
          <a:p>
            <a:pPr algn="l">
              <a:lnSpc>
                <a:spcPts val="2600"/>
              </a:lnSpc>
              <a:spcBef>
                <a:spcPts val="0"/>
              </a:spcBef>
            </a:pPr>
            <a:r>
              <a:rPr lang="en-US" altLang="zh-CN" sz="1800" b="0" i="1">
                <a:solidFill>
                  <a:srgbClr val="0000FF"/>
                </a:solidFill>
                <a:latin typeface="Consolas" pitchFamily="49" charset="0"/>
                <a:cs typeface="Consolas" pitchFamily="49" charset="0"/>
              </a:rPr>
              <a:t>h</a:t>
            </a:r>
            <a:r>
              <a:rPr lang="en-US" altLang="zh-CN" sz="1800" b="0">
                <a:solidFill>
                  <a:srgbClr val="0000FF"/>
                </a:solidFill>
                <a:latin typeface="Consolas" pitchFamily="49" charset="0"/>
                <a:cs typeface="Consolas" pitchFamily="49" charset="0"/>
              </a:rPr>
              <a:t>(77)=12</a:t>
            </a:r>
            <a:endParaRPr lang="zh-CN" altLang="en-US" sz="1800" b="0">
              <a:solidFill>
                <a:srgbClr val="0000FF"/>
              </a:solidFill>
              <a:latin typeface="Consolas" pitchFamily="49" charset="0"/>
              <a:ea typeface="仿宋" pitchFamily="49" charset="-122"/>
              <a:cs typeface="Consolas" pitchFamily="49" charset="0"/>
            </a:endParaRPr>
          </a:p>
        </p:txBody>
      </p:sp>
      <p:sp>
        <p:nvSpPr>
          <p:cNvPr id="10" name="右箭头 8">
            <a:extLst>
              <a:ext uri="{FF2B5EF4-FFF2-40B4-BE49-F238E27FC236}">
                <a16:creationId xmlns:a16="http://schemas.microsoft.com/office/drawing/2014/main" id="{4C65AB0C-C980-4146-A652-C7B04877A9D4}"/>
              </a:ext>
            </a:extLst>
          </p:cNvPr>
          <p:cNvSpPr/>
          <p:nvPr/>
        </p:nvSpPr>
        <p:spPr>
          <a:xfrm>
            <a:off x="2434236" y="4349114"/>
            <a:ext cx="500066" cy="28575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grpSp>
        <p:nvGrpSpPr>
          <p:cNvPr id="11" name="组合 69">
            <a:extLst>
              <a:ext uri="{FF2B5EF4-FFF2-40B4-BE49-F238E27FC236}">
                <a16:creationId xmlns:a16="http://schemas.microsoft.com/office/drawing/2014/main" id="{08B59CCA-6381-43D4-92D9-18985D5E737A}"/>
              </a:ext>
            </a:extLst>
          </p:cNvPr>
          <p:cNvGrpSpPr/>
          <p:nvPr/>
        </p:nvGrpSpPr>
        <p:grpSpPr>
          <a:xfrm>
            <a:off x="5929322" y="1496145"/>
            <a:ext cx="3071834" cy="5214974"/>
            <a:chOff x="4643438" y="857232"/>
            <a:chExt cx="3260748" cy="5605502"/>
          </a:xfrm>
        </p:grpSpPr>
        <p:sp>
          <p:nvSpPr>
            <p:cNvPr id="12" name="矩形 11">
              <a:extLst>
                <a:ext uri="{FF2B5EF4-FFF2-40B4-BE49-F238E27FC236}">
                  <a16:creationId xmlns:a16="http://schemas.microsoft.com/office/drawing/2014/main" id="{627C45D9-49F3-4361-8008-178123FCEB48}"/>
                </a:ext>
              </a:extLst>
            </p:cNvPr>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3" name="TextBox 10">
              <a:extLst>
                <a:ext uri="{FF2B5EF4-FFF2-40B4-BE49-F238E27FC236}">
                  <a16:creationId xmlns:a16="http://schemas.microsoft.com/office/drawing/2014/main" id="{F320DE12-11D3-400B-9860-BED2FA51543B}"/>
                </a:ext>
              </a:extLst>
            </p:cNvPr>
            <p:cNvSpPr txBox="1"/>
            <p:nvPr/>
          </p:nvSpPr>
          <p:spPr>
            <a:xfrm>
              <a:off x="4643438" y="1752588"/>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2</a:t>
              </a:r>
              <a:endParaRPr lang="zh-CN" altLang="en-US" sz="1600" b="0">
                <a:solidFill>
                  <a:srgbClr val="00B0F0"/>
                </a:solidFill>
                <a:latin typeface="Consolas" pitchFamily="49" charset="0"/>
                <a:cs typeface="Consolas" pitchFamily="49" charset="0"/>
              </a:endParaRPr>
            </a:p>
          </p:txBody>
        </p:sp>
        <p:sp>
          <p:nvSpPr>
            <p:cNvPr id="14" name="矩形 13">
              <a:extLst>
                <a:ext uri="{FF2B5EF4-FFF2-40B4-BE49-F238E27FC236}">
                  <a16:creationId xmlns:a16="http://schemas.microsoft.com/office/drawing/2014/main" id="{0568352E-6F6F-46B0-AF16-2C6A165A739C}"/>
                </a:ext>
              </a:extLst>
            </p:cNvPr>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15" name="TextBox 12">
              <a:extLst>
                <a:ext uri="{FF2B5EF4-FFF2-40B4-BE49-F238E27FC236}">
                  <a16:creationId xmlns:a16="http://schemas.microsoft.com/office/drawing/2014/main" id="{3D51E3C1-AC31-4D40-9019-295C872A841E}"/>
                </a:ext>
              </a:extLst>
            </p:cNvPr>
            <p:cNvSpPr txBox="1"/>
            <p:nvPr/>
          </p:nvSpPr>
          <p:spPr>
            <a:xfrm>
              <a:off x="4643438" y="2181216"/>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3</a:t>
              </a:r>
              <a:endParaRPr lang="zh-CN" altLang="en-US" sz="1600" b="0">
                <a:solidFill>
                  <a:srgbClr val="00B0F0"/>
                </a:solidFill>
                <a:latin typeface="Consolas" pitchFamily="49" charset="0"/>
                <a:cs typeface="Consolas" pitchFamily="49" charset="0"/>
              </a:endParaRPr>
            </a:p>
          </p:txBody>
        </p:sp>
        <p:sp>
          <p:nvSpPr>
            <p:cNvPr id="16" name="矩形 15">
              <a:extLst>
                <a:ext uri="{FF2B5EF4-FFF2-40B4-BE49-F238E27FC236}">
                  <a16:creationId xmlns:a16="http://schemas.microsoft.com/office/drawing/2014/main" id="{77332D68-9D6A-49F6-9D9B-9C6D7E5ED68F}"/>
                </a:ext>
              </a:extLst>
            </p:cNvPr>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7" name="TextBox 14">
              <a:extLst>
                <a:ext uri="{FF2B5EF4-FFF2-40B4-BE49-F238E27FC236}">
                  <a16:creationId xmlns:a16="http://schemas.microsoft.com/office/drawing/2014/main" id="{68E3EDAC-949A-4195-9D86-0144BE417C3D}"/>
                </a:ext>
              </a:extLst>
            </p:cNvPr>
            <p:cNvSpPr txBox="1"/>
            <p:nvPr/>
          </p:nvSpPr>
          <p:spPr>
            <a:xfrm>
              <a:off x="4643438" y="882632"/>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0</a:t>
              </a:r>
              <a:endParaRPr lang="zh-CN" altLang="en-US" sz="1600" b="0">
                <a:solidFill>
                  <a:srgbClr val="00B0F0"/>
                </a:solidFill>
                <a:latin typeface="Consolas" pitchFamily="49" charset="0"/>
                <a:cs typeface="Consolas" pitchFamily="49" charset="0"/>
              </a:endParaRPr>
            </a:p>
          </p:txBody>
        </p:sp>
        <p:sp>
          <p:nvSpPr>
            <p:cNvPr id="18" name="矩形 17">
              <a:extLst>
                <a:ext uri="{FF2B5EF4-FFF2-40B4-BE49-F238E27FC236}">
                  <a16:creationId xmlns:a16="http://schemas.microsoft.com/office/drawing/2014/main" id="{ADB68E39-643A-4C55-8E2D-5EF444E627AD}"/>
                </a:ext>
              </a:extLst>
            </p:cNvPr>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19" name="TextBox 16">
              <a:extLst>
                <a:ext uri="{FF2B5EF4-FFF2-40B4-BE49-F238E27FC236}">
                  <a16:creationId xmlns:a16="http://schemas.microsoft.com/office/drawing/2014/main" id="{B021C342-FCCF-4455-8269-43C6B96929EF}"/>
                </a:ext>
              </a:extLst>
            </p:cNvPr>
            <p:cNvSpPr txBox="1"/>
            <p:nvPr/>
          </p:nvSpPr>
          <p:spPr>
            <a:xfrm>
              <a:off x="4643438" y="1311260"/>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a:t>
              </a:r>
              <a:endParaRPr lang="zh-CN" altLang="en-US" sz="1600" b="0">
                <a:solidFill>
                  <a:srgbClr val="00B0F0"/>
                </a:solidFill>
                <a:latin typeface="Consolas" pitchFamily="49" charset="0"/>
                <a:cs typeface="Consolas" pitchFamily="49" charset="0"/>
              </a:endParaRPr>
            </a:p>
          </p:txBody>
        </p:sp>
        <p:sp>
          <p:nvSpPr>
            <p:cNvPr id="20" name="矩形 19">
              <a:extLst>
                <a:ext uri="{FF2B5EF4-FFF2-40B4-BE49-F238E27FC236}">
                  <a16:creationId xmlns:a16="http://schemas.microsoft.com/office/drawing/2014/main" id="{2ED6095B-4868-4E27-86C4-FCCC2BD62AEF}"/>
                </a:ext>
              </a:extLst>
            </p:cNvPr>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21" name="TextBox 18">
              <a:extLst>
                <a:ext uri="{FF2B5EF4-FFF2-40B4-BE49-F238E27FC236}">
                  <a16:creationId xmlns:a16="http://schemas.microsoft.com/office/drawing/2014/main" id="{F3780555-A43C-40CD-BC94-A6A0C9FBC96A}"/>
                </a:ext>
              </a:extLst>
            </p:cNvPr>
            <p:cNvSpPr txBox="1"/>
            <p:nvPr/>
          </p:nvSpPr>
          <p:spPr>
            <a:xfrm>
              <a:off x="4643438" y="3479800"/>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6</a:t>
              </a:r>
              <a:endParaRPr lang="zh-CN" altLang="en-US" sz="1600" b="0">
                <a:solidFill>
                  <a:srgbClr val="00B0F0"/>
                </a:solidFill>
                <a:latin typeface="Consolas" pitchFamily="49" charset="0"/>
                <a:cs typeface="Consolas" pitchFamily="49" charset="0"/>
              </a:endParaRPr>
            </a:p>
          </p:txBody>
        </p:sp>
        <p:sp>
          <p:nvSpPr>
            <p:cNvPr id="22" name="矩形 21">
              <a:extLst>
                <a:ext uri="{FF2B5EF4-FFF2-40B4-BE49-F238E27FC236}">
                  <a16:creationId xmlns:a16="http://schemas.microsoft.com/office/drawing/2014/main" id="{1BF7DF94-9DA0-4D96-B4B5-0769E1195061}"/>
                </a:ext>
              </a:extLst>
            </p:cNvPr>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3" name="TextBox 20">
              <a:extLst>
                <a:ext uri="{FF2B5EF4-FFF2-40B4-BE49-F238E27FC236}">
                  <a16:creationId xmlns:a16="http://schemas.microsoft.com/office/drawing/2014/main" id="{D5F12867-02F3-43EF-BA34-255D8F3F0C21}"/>
                </a:ext>
              </a:extLst>
            </p:cNvPr>
            <p:cNvSpPr txBox="1"/>
            <p:nvPr/>
          </p:nvSpPr>
          <p:spPr>
            <a:xfrm>
              <a:off x="4643438" y="3908428"/>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7</a:t>
              </a:r>
              <a:endParaRPr lang="zh-CN" altLang="en-US" sz="1600" b="0">
                <a:solidFill>
                  <a:srgbClr val="00B0F0"/>
                </a:solidFill>
                <a:latin typeface="Consolas" pitchFamily="49" charset="0"/>
                <a:cs typeface="Consolas" pitchFamily="49" charset="0"/>
              </a:endParaRPr>
            </a:p>
          </p:txBody>
        </p:sp>
        <p:sp>
          <p:nvSpPr>
            <p:cNvPr id="24" name="矩形 23">
              <a:extLst>
                <a:ext uri="{FF2B5EF4-FFF2-40B4-BE49-F238E27FC236}">
                  <a16:creationId xmlns:a16="http://schemas.microsoft.com/office/drawing/2014/main" id="{69055B7E-3851-464D-B80C-46D755232736}"/>
                </a:ext>
              </a:extLst>
            </p:cNvPr>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5" name="TextBox 22">
              <a:extLst>
                <a:ext uri="{FF2B5EF4-FFF2-40B4-BE49-F238E27FC236}">
                  <a16:creationId xmlns:a16="http://schemas.microsoft.com/office/drawing/2014/main" id="{3122ADA9-77AD-4327-863D-5A2C900F70B0}"/>
                </a:ext>
              </a:extLst>
            </p:cNvPr>
            <p:cNvSpPr txBox="1"/>
            <p:nvPr/>
          </p:nvSpPr>
          <p:spPr>
            <a:xfrm>
              <a:off x="4643438" y="2609844"/>
              <a:ext cx="285752" cy="292837"/>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4</a:t>
              </a:r>
              <a:endParaRPr lang="zh-CN" altLang="en-US" sz="1600" b="0">
                <a:solidFill>
                  <a:srgbClr val="00B0F0"/>
                </a:solidFill>
                <a:latin typeface="Consolas" pitchFamily="49" charset="0"/>
                <a:cs typeface="Consolas" pitchFamily="49" charset="0"/>
              </a:endParaRPr>
            </a:p>
          </p:txBody>
        </p:sp>
        <p:sp>
          <p:nvSpPr>
            <p:cNvPr id="26" name="矩形 25">
              <a:extLst>
                <a:ext uri="{FF2B5EF4-FFF2-40B4-BE49-F238E27FC236}">
                  <a16:creationId xmlns:a16="http://schemas.microsoft.com/office/drawing/2014/main" id="{79491EFA-5EC3-44EE-8834-CF59944E0EA9}"/>
                </a:ext>
              </a:extLst>
            </p:cNvPr>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7" name="TextBox 24">
              <a:extLst>
                <a:ext uri="{FF2B5EF4-FFF2-40B4-BE49-F238E27FC236}">
                  <a16:creationId xmlns:a16="http://schemas.microsoft.com/office/drawing/2014/main" id="{AA55E667-7C32-4667-B1BE-DC0D1C500338}"/>
                </a:ext>
              </a:extLst>
            </p:cNvPr>
            <p:cNvSpPr txBox="1"/>
            <p:nvPr/>
          </p:nvSpPr>
          <p:spPr>
            <a:xfrm>
              <a:off x="4643438" y="3038472"/>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5</a:t>
              </a:r>
              <a:endParaRPr lang="zh-CN" altLang="en-US" sz="1600" b="0">
                <a:solidFill>
                  <a:srgbClr val="00B0F0"/>
                </a:solidFill>
                <a:latin typeface="Consolas" pitchFamily="49" charset="0"/>
                <a:cs typeface="Consolas" pitchFamily="49" charset="0"/>
              </a:endParaRPr>
            </a:p>
          </p:txBody>
        </p:sp>
        <p:sp>
          <p:nvSpPr>
            <p:cNvPr id="28" name="矩形 27">
              <a:extLst>
                <a:ext uri="{FF2B5EF4-FFF2-40B4-BE49-F238E27FC236}">
                  <a16:creationId xmlns:a16="http://schemas.microsoft.com/office/drawing/2014/main" id="{D1F66D8B-916F-4272-AA44-61454B46E374}"/>
                </a:ext>
              </a:extLst>
            </p:cNvPr>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29" name="TextBox 26">
              <a:extLst>
                <a:ext uri="{FF2B5EF4-FFF2-40B4-BE49-F238E27FC236}">
                  <a16:creationId xmlns:a16="http://schemas.microsoft.com/office/drawing/2014/main" id="{978E9AA4-A190-4AF1-B96D-128F93A0FA14}"/>
                </a:ext>
              </a:extLst>
            </p:cNvPr>
            <p:cNvSpPr txBox="1"/>
            <p:nvPr/>
          </p:nvSpPr>
          <p:spPr>
            <a:xfrm>
              <a:off x="4643438" y="4344994"/>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8</a:t>
              </a:r>
              <a:endParaRPr lang="zh-CN" altLang="en-US" sz="1600" b="0">
                <a:solidFill>
                  <a:srgbClr val="00B0F0"/>
                </a:solidFill>
                <a:latin typeface="Consolas" pitchFamily="49" charset="0"/>
                <a:cs typeface="Consolas" pitchFamily="49" charset="0"/>
              </a:endParaRPr>
            </a:p>
          </p:txBody>
        </p:sp>
        <p:sp>
          <p:nvSpPr>
            <p:cNvPr id="30" name="矩形 29">
              <a:extLst>
                <a:ext uri="{FF2B5EF4-FFF2-40B4-BE49-F238E27FC236}">
                  <a16:creationId xmlns:a16="http://schemas.microsoft.com/office/drawing/2014/main" id="{F45995BC-3ABE-4A88-B3FA-8E3A2609A9BC}"/>
                </a:ext>
              </a:extLst>
            </p:cNvPr>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0"/>
                <a:t>∧</a:t>
              </a:r>
            </a:p>
          </p:txBody>
        </p:sp>
        <p:sp>
          <p:nvSpPr>
            <p:cNvPr id="31" name="TextBox 28">
              <a:extLst>
                <a:ext uri="{FF2B5EF4-FFF2-40B4-BE49-F238E27FC236}">
                  <a16:creationId xmlns:a16="http://schemas.microsoft.com/office/drawing/2014/main" id="{4B14C3BB-43EE-46D8-B6A3-9953FC07CB64}"/>
                </a:ext>
              </a:extLst>
            </p:cNvPr>
            <p:cNvSpPr txBox="1"/>
            <p:nvPr/>
          </p:nvSpPr>
          <p:spPr>
            <a:xfrm>
              <a:off x="4643438" y="5643578"/>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11</a:t>
              </a:r>
              <a:endParaRPr lang="zh-CN" altLang="en-US" sz="1600" b="0">
                <a:solidFill>
                  <a:srgbClr val="00B0F0"/>
                </a:solidFill>
                <a:latin typeface="Consolas" pitchFamily="49" charset="0"/>
                <a:cs typeface="Consolas" pitchFamily="49" charset="0"/>
              </a:endParaRPr>
            </a:p>
          </p:txBody>
        </p:sp>
        <p:sp>
          <p:nvSpPr>
            <p:cNvPr id="32" name="矩形 31">
              <a:extLst>
                <a:ext uri="{FF2B5EF4-FFF2-40B4-BE49-F238E27FC236}">
                  <a16:creationId xmlns:a16="http://schemas.microsoft.com/office/drawing/2014/main" id="{6D39A072-7AE6-4560-AB03-9238B8AE896B}"/>
                </a:ext>
              </a:extLst>
            </p:cNvPr>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33" name="TextBox 30">
              <a:extLst>
                <a:ext uri="{FF2B5EF4-FFF2-40B4-BE49-F238E27FC236}">
                  <a16:creationId xmlns:a16="http://schemas.microsoft.com/office/drawing/2014/main" id="{4390DEE5-ABC9-46C4-A866-3B30B11083C0}"/>
                </a:ext>
              </a:extLst>
            </p:cNvPr>
            <p:cNvSpPr txBox="1"/>
            <p:nvPr/>
          </p:nvSpPr>
          <p:spPr>
            <a:xfrm>
              <a:off x="4643438" y="6072206"/>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12</a:t>
              </a:r>
              <a:endParaRPr lang="zh-CN" altLang="en-US" sz="1600" b="0">
                <a:solidFill>
                  <a:srgbClr val="00B0F0"/>
                </a:solidFill>
                <a:latin typeface="Consolas" pitchFamily="49" charset="0"/>
                <a:cs typeface="Consolas" pitchFamily="49" charset="0"/>
              </a:endParaRPr>
            </a:p>
          </p:txBody>
        </p:sp>
        <p:sp>
          <p:nvSpPr>
            <p:cNvPr id="34" name="矩形 33">
              <a:extLst>
                <a:ext uri="{FF2B5EF4-FFF2-40B4-BE49-F238E27FC236}">
                  <a16:creationId xmlns:a16="http://schemas.microsoft.com/office/drawing/2014/main" id="{361051D3-3B01-41B4-875B-7C390BAF4FDE}"/>
                </a:ext>
              </a:extLst>
            </p:cNvPr>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35" name="TextBox 32">
              <a:extLst>
                <a:ext uri="{FF2B5EF4-FFF2-40B4-BE49-F238E27FC236}">
                  <a16:creationId xmlns:a16="http://schemas.microsoft.com/office/drawing/2014/main" id="{BCEE76BF-C552-4744-A85B-08AA85F42B4D}"/>
                </a:ext>
              </a:extLst>
            </p:cNvPr>
            <p:cNvSpPr txBox="1"/>
            <p:nvPr/>
          </p:nvSpPr>
          <p:spPr>
            <a:xfrm>
              <a:off x="4643438" y="4773622"/>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9</a:t>
              </a:r>
              <a:endParaRPr lang="zh-CN" altLang="en-US" sz="1600" b="0">
                <a:solidFill>
                  <a:srgbClr val="00B0F0"/>
                </a:solidFill>
                <a:latin typeface="Consolas" pitchFamily="49" charset="0"/>
                <a:cs typeface="Consolas" pitchFamily="49" charset="0"/>
              </a:endParaRPr>
            </a:p>
          </p:txBody>
        </p:sp>
        <p:sp>
          <p:nvSpPr>
            <p:cNvPr id="36" name="矩形 35">
              <a:extLst>
                <a:ext uri="{FF2B5EF4-FFF2-40B4-BE49-F238E27FC236}">
                  <a16:creationId xmlns:a16="http://schemas.microsoft.com/office/drawing/2014/main" id="{E5F534A7-7997-47EA-86EB-39357B61ECB8}"/>
                </a:ext>
              </a:extLst>
            </p:cNvPr>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0"/>
            </a:p>
          </p:txBody>
        </p:sp>
        <p:sp>
          <p:nvSpPr>
            <p:cNvPr id="37" name="TextBox 34">
              <a:extLst>
                <a:ext uri="{FF2B5EF4-FFF2-40B4-BE49-F238E27FC236}">
                  <a16:creationId xmlns:a16="http://schemas.microsoft.com/office/drawing/2014/main" id="{B7835EEC-40D1-4610-84DF-941508BC6E8D}"/>
                </a:ext>
              </a:extLst>
            </p:cNvPr>
            <p:cNvSpPr txBox="1"/>
            <p:nvPr/>
          </p:nvSpPr>
          <p:spPr>
            <a:xfrm>
              <a:off x="4643438" y="5202250"/>
              <a:ext cx="285752" cy="289310"/>
            </a:xfrm>
            <a:prstGeom prst="rect">
              <a:avLst/>
            </a:prstGeom>
            <a:noFill/>
          </p:spPr>
          <p:txBody>
            <a:bodyPr wrap="square" lIns="0" rIns="0" rtlCol="0">
              <a:spAutoFit/>
            </a:bodyPr>
            <a:lstStyle/>
            <a:p>
              <a:r>
                <a:rPr lang="en-US" altLang="zh-CN" sz="1600" b="0">
                  <a:solidFill>
                    <a:srgbClr val="00B0F0"/>
                  </a:solidFill>
                  <a:latin typeface="Consolas" pitchFamily="49" charset="0"/>
                  <a:cs typeface="Consolas" pitchFamily="49" charset="0"/>
                </a:rPr>
                <a:t>10</a:t>
              </a:r>
              <a:endParaRPr lang="zh-CN" altLang="en-US" sz="1600" b="0">
                <a:solidFill>
                  <a:srgbClr val="00B0F0"/>
                </a:solidFill>
                <a:latin typeface="Consolas" pitchFamily="49" charset="0"/>
                <a:cs typeface="Consolas" pitchFamily="49" charset="0"/>
              </a:endParaRPr>
            </a:p>
          </p:txBody>
        </p:sp>
        <p:sp>
          <p:nvSpPr>
            <p:cNvPr id="38" name="矩形 37">
              <a:extLst>
                <a:ext uri="{FF2B5EF4-FFF2-40B4-BE49-F238E27FC236}">
                  <a16:creationId xmlns:a16="http://schemas.microsoft.com/office/drawing/2014/main" id="{15387DAD-B436-4C1B-B4DA-3495284949B5}"/>
                </a:ext>
              </a:extLst>
            </p:cNvPr>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54</a:t>
              </a:r>
              <a:endParaRPr lang="zh-CN" altLang="en-US" sz="1600" b="0">
                <a:solidFill>
                  <a:srgbClr val="0000FF"/>
                </a:solidFill>
                <a:latin typeface="Consolas" pitchFamily="49" charset="0"/>
                <a:cs typeface="Consolas" pitchFamily="49" charset="0"/>
              </a:endParaRPr>
            </a:p>
          </p:txBody>
        </p:sp>
        <p:sp>
          <p:nvSpPr>
            <p:cNvPr id="39" name="矩形 38">
              <a:extLst>
                <a:ext uri="{FF2B5EF4-FFF2-40B4-BE49-F238E27FC236}">
                  <a16:creationId xmlns:a16="http://schemas.microsoft.com/office/drawing/2014/main" id="{F7EA28F8-A2E4-4A58-AD4D-D7911899D24C}"/>
                </a:ext>
              </a:extLst>
            </p:cNvPr>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0" name="直接箭头连接符 39">
              <a:extLst>
                <a:ext uri="{FF2B5EF4-FFF2-40B4-BE49-F238E27FC236}">
                  <a16:creationId xmlns:a16="http://schemas.microsoft.com/office/drawing/2014/main" id="{CD969023-94FC-4202-A400-9D3432724CAA}"/>
                </a:ext>
              </a:extLst>
            </p:cNvPr>
            <p:cNvCxnSpPr>
              <a:endCxn id="38"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a:extLst>
                <a:ext uri="{FF2B5EF4-FFF2-40B4-BE49-F238E27FC236}">
                  <a16:creationId xmlns:a16="http://schemas.microsoft.com/office/drawing/2014/main" id="{FA930602-CE38-4D2A-8F4E-51BB5A7478B2}"/>
                </a:ext>
              </a:extLst>
            </p:cNvPr>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29</a:t>
              </a:r>
              <a:endParaRPr lang="zh-CN" altLang="en-US" sz="1600" b="0">
                <a:solidFill>
                  <a:srgbClr val="0000FF"/>
                </a:solidFill>
                <a:latin typeface="Consolas" pitchFamily="49" charset="0"/>
                <a:cs typeface="Consolas" pitchFamily="49" charset="0"/>
              </a:endParaRPr>
            </a:p>
          </p:txBody>
        </p:sp>
        <p:sp>
          <p:nvSpPr>
            <p:cNvPr id="42" name="矩形 41">
              <a:extLst>
                <a:ext uri="{FF2B5EF4-FFF2-40B4-BE49-F238E27FC236}">
                  <a16:creationId xmlns:a16="http://schemas.microsoft.com/office/drawing/2014/main" id="{6C865F30-82BF-403A-86B3-07636C919156}"/>
                </a:ext>
              </a:extLst>
            </p:cNvPr>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3" name="直接箭头连接符 42">
              <a:extLst>
                <a:ext uri="{FF2B5EF4-FFF2-40B4-BE49-F238E27FC236}">
                  <a16:creationId xmlns:a16="http://schemas.microsoft.com/office/drawing/2014/main" id="{5997E349-8950-4119-A578-835B3EBA1E1D}"/>
                </a:ext>
              </a:extLst>
            </p:cNvPr>
            <p:cNvCxnSpPr>
              <a:endCxn id="41"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a:extLst>
                <a:ext uri="{FF2B5EF4-FFF2-40B4-BE49-F238E27FC236}">
                  <a16:creationId xmlns:a16="http://schemas.microsoft.com/office/drawing/2014/main" id="{B7D2B6FF-F09D-45C8-A28A-8A67470F063F}"/>
                </a:ext>
              </a:extLst>
            </p:cNvPr>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16</a:t>
              </a:r>
              <a:endParaRPr lang="zh-CN" altLang="en-US" sz="1600" b="0">
                <a:solidFill>
                  <a:srgbClr val="0000FF"/>
                </a:solidFill>
                <a:latin typeface="Consolas" pitchFamily="49" charset="0"/>
                <a:cs typeface="Consolas" pitchFamily="49" charset="0"/>
              </a:endParaRPr>
            </a:p>
          </p:txBody>
        </p:sp>
        <p:sp>
          <p:nvSpPr>
            <p:cNvPr id="45" name="矩形 44">
              <a:extLst>
                <a:ext uri="{FF2B5EF4-FFF2-40B4-BE49-F238E27FC236}">
                  <a16:creationId xmlns:a16="http://schemas.microsoft.com/office/drawing/2014/main" id="{81164029-4B58-42A0-9A8B-886D5CDAC212}"/>
                </a:ext>
              </a:extLst>
            </p:cNvPr>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6" name="直接箭头连接符 45">
              <a:extLst>
                <a:ext uri="{FF2B5EF4-FFF2-40B4-BE49-F238E27FC236}">
                  <a16:creationId xmlns:a16="http://schemas.microsoft.com/office/drawing/2014/main" id="{F907DC1C-42CC-447F-9CD7-082CB3D3BB36}"/>
                </a:ext>
              </a:extLst>
            </p:cNvPr>
            <p:cNvCxnSpPr>
              <a:endCxn id="44"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a:extLst>
                <a:ext uri="{FF2B5EF4-FFF2-40B4-BE49-F238E27FC236}">
                  <a16:creationId xmlns:a16="http://schemas.microsoft.com/office/drawing/2014/main" id="{B3479A10-7DD1-4C79-A29B-D16A73A7382A}"/>
                </a:ext>
              </a:extLst>
            </p:cNvPr>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43</a:t>
              </a:r>
              <a:endParaRPr lang="zh-CN" altLang="en-US" sz="1600" b="0">
                <a:solidFill>
                  <a:srgbClr val="0000FF"/>
                </a:solidFill>
                <a:latin typeface="Consolas" pitchFamily="49" charset="0"/>
                <a:cs typeface="Consolas" pitchFamily="49" charset="0"/>
              </a:endParaRPr>
            </a:p>
          </p:txBody>
        </p:sp>
        <p:sp>
          <p:nvSpPr>
            <p:cNvPr id="48" name="矩形 47">
              <a:extLst>
                <a:ext uri="{FF2B5EF4-FFF2-40B4-BE49-F238E27FC236}">
                  <a16:creationId xmlns:a16="http://schemas.microsoft.com/office/drawing/2014/main" id="{9BA99A12-441A-49DF-8FB7-5FF18C5371B9}"/>
                </a:ext>
              </a:extLst>
            </p:cNvPr>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49" name="直接箭头连接符 48">
              <a:extLst>
                <a:ext uri="{FF2B5EF4-FFF2-40B4-BE49-F238E27FC236}">
                  <a16:creationId xmlns:a16="http://schemas.microsoft.com/office/drawing/2014/main" id="{1989711E-DCF5-4C70-B70F-90D97D77F33C}"/>
                </a:ext>
              </a:extLst>
            </p:cNvPr>
            <p:cNvCxnSpPr>
              <a:endCxn id="47"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a:extLst>
                <a:ext uri="{FF2B5EF4-FFF2-40B4-BE49-F238E27FC236}">
                  <a16:creationId xmlns:a16="http://schemas.microsoft.com/office/drawing/2014/main" id="{3BBE63B8-2C56-4229-ADE3-8FAD4967EFDD}"/>
                </a:ext>
              </a:extLst>
            </p:cNvPr>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31</a:t>
              </a:r>
              <a:endParaRPr lang="zh-CN" altLang="en-US" sz="1600" b="0">
                <a:solidFill>
                  <a:srgbClr val="0000FF"/>
                </a:solidFill>
                <a:latin typeface="Consolas" pitchFamily="49" charset="0"/>
                <a:cs typeface="Consolas" pitchFamily="49" charset="0"/>
              </a:endParaRPr>
            </a:p>
          </p:txBody>
        </p:sp>
        <p:sp>
          <p:nvSpPr>
            <p:cNvPr id="51" name="矩形 50">
              <a:extLst>
                <a:ext uri="{FF2B5EF4-FFF2-40B4-BE49-F238E27FC236}">
                  <a16:creationId xmlns:a16="http://schemas.microsoft.com/office/drawing/2014/main" id="{BD904EF0-752D-4CD4-B31A-61E25B714AAF}"/>
                </a:ext>
              </a:extLst>
            </p:cNvPr>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2" name="直接箭头连接符 51">
              <a:extLst>
                <a:ext uri="{FF2B5EF4-FFF2-40B4-BE49-F238E27FC236}">
                  <a16:creationId xmlns:a16="http://schemas.microsoft.com/office/drawing/2014/main" id="{EA71051C-71F6-44F0-877D-A760101DBEB9}"/>
                </a:ext>
              </a:extLst>
            </p:cNvPr>
            <p:cNvCxnSpPr>
              <a:endCxn id="50"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a:extLst>
                <a:ext uri="{FF2B5EF4-FFF2-40B4-BE49-F238E27FC236}">
                  <a16:creationId xmlns:a16="http://schemas.microsoft.com/office/drawing/2014/main" id="{5092E470-09D5-41F0-B255-B1E5EE3BF127}"/>
                </a:ext>
              </a:extLst>
            </p:cNvPr>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46</a:t>
              </a:r>
              <a:endParaRPr lang="zh-CN" altLang="en-US" sz="1600" b="0">
                <a:solidFill>
                  <a:srgbClr val="0000FF"/>
                </a:solidFill>
                <a:latin typeface="Consolas" pitchFamily="49" charset="0"/>
                <a:cs typeface="Consolas" pitchFamily="49" charset="0"/>
              </a:endParaRPr>
            </a:p>
          </p:txBody>
        </p:sp>
        <p:sp>
          <p:nvSpPr>
            <p:cNvPr id="54" name="矩形 53">
              <a:extLst>
                <a:ext uri="{FF2B5EF4-FFF2-40B4-BE49-F238E27FC236}">
                  <a16:creationId xmlns:a16="http://schemas.microsoft.com/office/drawing/2014/main" id="{59C89ECD-983A-42E7-9020-49071CD57FF5}"/>
                </a:ext>
              </a:extLst>
            </p:cNvPr>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5" name="直接箭头连接符 54">
              <a:extLst>
                <a:ext uri="{FF2B5EF4-FFF2-40B4-BE49-F238E27FC236}">
                  <a16:creationId xmlns:a16="http://schemas.microsoft.com/office/drawing/2014/main" id="{BE316DFC-4E39-4449-B1BD-B3CD83A6C764}"/>
                </a:ext>
              </a:extLst>
            </p:cNvPr>
            <p:cNvCxnSpPr>
              <a:endCxn id="53"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a:extLst>
                <a:ext uri="{FF2B5EF4-FFF2-40B4-BE49-F238E27FC236}">
                  <a16:creationId xmlns:a16="http://schemas.microsoft.com/office/drawing/2014/main" id="{D0C176C4-A631-4DD9-9B24-9B01C506C365}"/>
                </a:ext>
              </a:extLst>
            </p:cNvPr>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60</a:t>
              </a:r>
              <a:endParaRPr lang="zh-CN" altLang="en-US" sz="1600" b="0">
                <a:solidFill>
                  <a:srgbClr val="0000FF"/>
                </a:solidFill>
                <a:latin typeface="Consolas" pitchFamily="49" charset="0"/>
                <a:cs typeface="Consolas" pitchFamily="49" charset="0"/>
              </a:endParaRPr>
            </a:p>
          </p:txBody>
        </p:sp>
        <p:sp>
          <p:nvSpPr>
            <p:cNvPr id="57" name="矩形 56">
              <a:extLst>
                <a:ext uri="{FF2B5EF4-FFF2-40B4-BE49-F238E27FC236}">
                  <a16:creationId xmlns:a16="http://schemas.microsoft.com/office/drawing/2014/main" id="{CB5EFBB0-4EF7-457F-A76C-B00C38DC982F}"/>
                </a:ext>
              </a:extLst>
            </p:cNvPr>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58" name="直接箭头连接符 57">
              <a:extLst>
                <a:ext uri="{FF2B5EF4-FFF2-40B4-BE49-F238E27FC236}">
                  <a16:creationId xmlns:a16="http://schemas.microsoft.com/office/drawing/2014/main" id="{A0A92C2E-7500-4871-9C68-92CA6D307CFF}"/>
                </a:ext>
              </a:extLst>
            </p:cNvPr>
            <p:cNvCxnSpPr>
              <a:endCxn id="56"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a:extLst>
                <a:ext uri="{FF2B5EF4-FFF2-40B4-BE49-F238E27FC236}">
                  <a16:creationId xmlns:a16="http://schemas.microsoft.com/office/drawing/2014/main" id="{4A15DAFD-3647-4175-B6D7-F9B7954CC90D}"/>
                </a:ext>
              </a:extLst>
            </p:cNvPr>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74</a:t>
              </a:r>
              <a:endParaRPr lang="zh-CN" altLang="en-US" sz="1600" b="0">
                <a:solidFill>
                  <a:srgbClr val="0000FF"/>
                </a:solidFill>
                <a:latin typeface="Consolas" pitchFamily="49" charset="0"/>
                <a:cs typeface="Consolas" pitchFamily="49" charset="0"/>
              </a:endParaRPr>
            </a:p>
          </p:txBody>
        </p:sp>
        <p:sp>
          <p:nvSpPr>
            <p:cNvPr id="60" name="矩形 59">
              <a:extLst>
                <a:ext uri="{FF2B5EF4-FFF2-40B4-BE49-F238E27FC236}">
                  <a16:creationId xmlns:a16="http://schemas.microsoft.com/office/drawing/2014/main" id="{A2773A97-0B45-4C85-BEFA-B7005D3F93E8}"/>
                </a:ext>
              </a:extLst>
            </p:cNvPr>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61" name="直接箭头连接符 60">
              <a:extLst>
                <a:ext uri="{FF2B5EF4-FFF2-40B4-BE49-F238E27FC236}">
                  <a16:creationId xmlns:a16="http://schemas.microsoft.com/office/drawing/2014/main" id="{2E0E2AE0-13CE-45FB-BE1A-25FAAF5C912F}"/>
                </a:ext>
              </a:extLst>
            </p:cNvPr>
            <p:cNvCxnSpPr>
              <a:endCxn id="59"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2" name="矩形 61">
              <a:extLst>
                <a:ext uri="{FF2B5EF4-FFF2-40B4-BE49-F238E27FC236}">
                  <a16:creationId xmlns:a16="http://schemas.microsoft.com/office/drawing/2014/main" id="{27805BA0-9CC3-4913-A529-EE8B74571D4D}"/>
                </a:ext>
              </a:extLst>
            </p:cNvPr>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88</a:t>
              </a:r>
              <a:endParaRPr lang="zh-CN" altLang="en-US" sz="1600" b="0">
                <a:solidFill>
                  <a:srgbClr val="0000FF"/>
                </a:solidFill>
                <a:latin typeface="Consolas" pitchFamily="49" charset="0"/>
                <a:cs typeface="Consolas" pitchFamily="49" charset="0"/>
              </a:endParaRPr>
            </a:p>
          </p:txBody>
        </p:sp>
        <p:sp>
          <p:nvSpPr>
            <p:cNvPr id="63" name="矩形 62">
              <a:extLst>
                <a:ext uri="{FF2B5EF4-FFF2-40B4-BE49-F238E27FC236}">
                  <a16:creationId xmlns:a16="http://schemas.microsoft.com/office/drawing/2014/main" id="{A2C1B58D-5427-4FA0-9F36-55E323AFC4DE}"/>
                </a:ext>
              </a:extLst>
            </p:cNvPr>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64" name="直接箭头连接符 63">
              <a:extLst>
                <a:ext uri="{FF2B5EF4-FFF2-40B4-BE49-F238E27FC236}">
                  <a16:creationId xmlns:a16="http://schemas.microsoft.com/office/drawing/2014/main" id="{3629B39A-E25C-4929-B771-9D9C4B467327}"/>
                </a:ext>
              </a:extLst>
            </p:cNvPr>
            <p:cNvCxnSpPr>
              <a:endCxn id="62"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5" name="矩形 64">
              <a:extLst>
                <a:ext uri="{FF2B5EF4-FFF2-40B4-BE49-F238E27FC236}">
                  <a16:creationId xmlns:a16="http://schemas.microsoft.com/office/drawing/2014/main" id="{B00BF901-4DD7-496B-8751-72767400833C}"/>
                </a:ext>
              </a:extLst>
            </p:cNvPr>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77</a:t>
              </a:r>
              <a:endParaRPr lang="zh-CN" altLang="en-US" sz="1600" b="0">
                <a:solidFill>
                  <a:srgbClr val="0000FF"/>
                </a:solidFill>
                <a:latin typeface="Consolas" pitchFamily="49" charset="0"/>
                <a:cs typeface="Consolas" pitchFamily="49" charset="0"/>
              </a:endParaRPr>
            </a:p>
          </p:txBody>
        </p:sp>
        <p:sp>
          <p:nvSpPr>
            <p:cNvPr id="66" name="矩形 65">
              <a:extLst>
                <a:ext uri="{FF2B5EF4-FFF2-40B4-BE49-F238E27FC236}">
                  <a16:creationId xmlns:a16="http://schemas.microsoft.com/office/drawing/2014/main" id="{5D438C5A-687E-4AAA-AF87-019981DC0EC3}"/>
                </a:ext>
              </a:extLst>
            </p:cNvPr>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67" name="直接箭头连接符 66">
              <a:extLst>
                <a:ext uri="{FF2B5EF4-FFF2-40B4-BE49-F238E27FC236}">
                  <a16:creationId xmlns:a16="http://schemas.microsoft.com/office/drawing/2014/main" id="{C0FBEE6B-D44A-45F9-A267-D8318FA6F57E}"/>
                </a:ext>
              </a:extLst>
            </p:cNvPr>
            <p:cNvCxnSpPr>
              <a:endCxn id="65"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8" name="矩形 67">
              <a:extLst>
                <a:ext uri="{FF2B5EF4-FFF2-40B4-BE49-F238E27FC236}">
                  <a16:creationId xmlns:a16="http://schemas.microsoft.com/office/drawing/2014/main" id="{DC99BA21-797D-429D-8E1B-8479F4899E94}"/>
                </a:ext>
              </a:extLst>
            </p:cNvPr>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90</a:t>
              </a:r>
              <a:endParaRPr lang="zh-CN" altLang="en-US" sz="1600" b="0">
                <a:solidFill>
                  <a:srgbClr val="0000FF"/>
                </a:solidFill>
                <a:latin typeface="Consolas" pitchFamily="49" charset="0"/>
                <a:cs typeface="Consolas" pitchFamily="49" charset="0"/>
              </a:endParaRPr>
            </a:p>
          </p:txBody>
        </p:sp>
        <p:sp>
          <p:nvSpPr>
            <p:cNvPr id="69" name="矩形 68">
              <a:extLst>
                <a:ext uri="{FF2B5EF4-FFF2-40B4-BE49-F238E27FC236}">
                  <a16:creationId xmlns:a16="http://schemas.microsoft.com/office/drawing/2014/main" id="{8CF35EE9-2535-4B2B-8A2A-CA7DCB0DD27B}"/>
                </a:ext>
              </a:extLst>
            </p:cNvPr>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0">
                  <a:solidFill>
                    <a:srgbClr val="0000FF"/>
                  </a:solidFill>
                  <a:latin typeface="Consolas" pitchFamily="49" charset="0"/>
                  <a:cs typeface="Consolas" pitchFamily="49" charset="0"/>
                </a:rPr>
                <a:t>∧ </a:t>
              </a:r>
              <a:endParaRPr lang="zh-CN" altLang="en-US" sz="1600" b="0">
                <a:solidFill>
                  <a:srgbClr val="0000FF"/>
                </a:solidFill>
                <a:latin typeface="Consolas" pitchFamily="49" charset="0"/>
                <a:cs typeface="Consolas" pitchFamily="49" charset="0"/>
              </a:endParaRPr>
            </a:p>
          </p:txBody>
        </p:sp>
        <p:cxnSp>
          <p:nvCxnSpPr>
            <p:cNvPr id="70" name="直接箭头连接符 69">
              <a:extLst>
                <a:ext uri="{FF2B5EF4-FFF2-40B4-BE49-F238E27FC236}">
                  <a16:creationId xmlns:a16="http://schemas.microsoft.com/office/drawing/2014/main" id="{C93B65AE-C549-45E7-A3C7-2EFFCC6970BE}"/>
                </a:ext>
              </a:extLst>
            </p:cNvPr>
            <p:cNvCxnSpPr>
              <a:endCxn id="68"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78563" y="167214"/>
            <a:ext cx="4071966" cy="422405"/>
          </a:xfrm>
          <a:prstGeom prst="rect">
            <a:avLst/>
          </a:prstGeom>
          <a:ln>
            <a:headEnd/>
            <a:tailEnd/>
          </a:ln>
        </p:spPr>
        <p:style>
          <a:lnRef idx="3">
            <a:schemeClr val="lt1"/>
          </a:lnRef>
          <a:fillRef idx="1">
            <a:schemeClr val="dk1"/>
          </a:fillRef>
          <a:effectRef idx="1">
            <a:schemeClr val="dk1"/>
          </a:effectRef>
          <a:fontRef idx="minor">
            <a:schemeClr val="lt1"/>
          </a:fontRef>
        </p:style>
        <p:txBody>
          <a:bodyPr wrap="square" tIns="72000" bIns="72000">
            <a:spAutoFit/>
          </a:bodyPr>
          <a:lstStyle/>
          <a:p>
            <a:pPr>
              <a:lnSpc>
                <a:spcPct val="100000"/>
              </a:lnSpc>
              <a:spcBef>
                <a:spcPct val="50000"/>
              </a:spcBef>
            </a:pPr>
            <a:r>
              <a:rPr lang="zh-CN" altLang="en-US" sz="1800" dirty="0">
                <a:solidFill>
                  <a:schemeClr val="bg1"/>
                </a:solidFill>
                <a:latin typeface="方正粗黑宋简体" pitchFamily="2" charset="-122"/>
                <a:ea typeface="方正粗黑宋简体" pitchFamily="2" charset="-122"/>
                <a:cs typeface="Consolas" pitchFamily="49" charset="0"/>
              </a:rPr>
              <a:t>开放定址法和</a:t>
            </a:r>
            <a:r>
              <a:rPr kumimoji="1" lang="zh-CN" altLang="en-US" sz="1800" dirty="0">
                <a:solidFill>
                  <a:schemeClr val="bg1"/>
                </a:solidFill>
                <a:latin typeface="方正粗黑宋简体" pitchFamily="2" charset="-122"/>
                <a:ea typeface="方正粗黑宋简体" pitchFamily="2" charset="-122"/>
                <a:cs typeface="Consolas" pitchFamily="49" charset="0"/>
              </a:rPr>
              <a:t>拉链法哈希表的不同</a:t>
            </a:r>
          </a:p>
        </p:txBody>
      </p:sp>
      <p:sp>
        <p:nvSpPr>
          <p:cNvPr id="18436" name="Rectangle 3"/>
          <p:cNvSpPr>
            <a:spLocks noChangeArrowheads="1"/>
          </p:cNvSpPr>
          <p:nvPr/>
        </p:nvSpPr>
        <p:spPr bwMode="auto">
          <a:xfrm>
            <a:off x="3638550" y="1862138"/>
            <a:ext cx="9144000" cy="0"/>
          </a:xfrm>
          <a:prstGeom prst="rect">
            <a:avLst/>
          </a:prstGeom>
          <a:noFill/>
          <a:ln w="9525">
            <a:noFill/>
            <a:miter lim="800000"/>
            <a:headEnd/>
            <a:tailEnd/>
          </a:ln>
        </p:spPr>
        <p:txBody>
          <a:bodyPr>
            <a:spAutoFit/>
          </a:bodyPr>
          <a:lstStyle/>
          <a:p>
            <a:endParaRPr lang="zh-CN" altLang="en-US"/>
          </a:p>
        </p:txBody>
      </p:sp>
      <p:sp>
        <p:nvSpPr>
          <p:cNvPr id="18438" name="Rectangle 5"/>
          <p:cNvSpPr>
            <a:spLocks noChangeArrowheads="1"/>
          </p:cNvSpPr>
          <p:nvPr/>
        </p:nvSpPr>
        <p:spPr bwMode="auto">
          <a:xfrm>
            <a:off x="0" y="2314575"/>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69"/>
          <p:cNvGrpSpPr/>
          <p:nvPr/>
        </p:nvGrpSpPr>
        <p:grpSpPr>
          <a:xfrm>
            <a:off x="6027786" y="457710"/>
            <a:ext cx="2643206" cy="3932354"/>
            <a:chOff x="4643438" y="857232"/>
            <a:chExt cx="3260748" cy="5610158"/>
          </a:xfrm>
        </p:grpSpPr>
        <p:sp>
          <p:nvSpPr>
            <p:cNvPr id="10" name="矩形 9"/>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11" name="TextBox 10"/>
            <p:cNvSpPr txBox="1"/>
            <p:nvPr/>
          </p:nvSpPr>
          <p:spPr>
            <a:xfrm>
              <a:off x="4643438" y="1752588"/>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2</a:t>
              </a:r>
              <a:endParaRPr lang="zh-CN" altLang="en-US" sz="1500" b="0">
                <a:solidFill>
                  <a:srgbClr val="00B0F0"/>
                </a:solidFill>
                <a:latin typeface="Consolas" pitchFamily="49" charset="0"/>
                <a:cs typeface="Consolas" pitchFamily="49" charset="0"/>
              </a:endParaRPr>
            </a:p>
          </p:txBody>
        </p:sp>
        <p:sp>
          <p:nvSpPr>
            <p:cNvPr id="12" name="矩形 11"/>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13" name="TextBox 12"/>
            <p:cNvSpPr txBox="1"/>
            <p:nvPr/>
          </p:nvSpPr>
          <p:spPr>
            <a:xfrm>
              <a:off x="4643438" y="2181216"/>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3</a:t>
              </a:r>
              <a:endParaRPr lang="zh-CN" altLang="en-US" sz="1500" b="0">
                <a:solidFill>
                  <a:srgbClr val="00B0F0"/>
                </a:solidFill>
                <a:latin typeface="Consolas" pitchFamily="49" charset="0"/>
                <a:cs typeface="Consolas" pitchFamily="49" charset="0"/>
              </a:endParaRPr>
            </a:p>
          </p:txBody>
        </p:sp>
        <p:sp>
          <p:nvSpPr>
            <p:cNvPr id="14" name="矩形 13"/>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500" b="0"/>
                <a:t>∧</a:t>
              </a:r>
            </a:p>
          </p:txBody>
        </p:sp>
        <p:sp>
          <p:nvSpPr>
            <p:cNvPr id="15" name="TextBox 14"/>
            <p:cNvSpPr txBox="1"/>
            <p:nvPr/>
          </p:nvSpPr>
          <p:spPr>
            <a:xfrm>
              <a:off x="4643438" y="882632"/>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0</a:t>
              </a:r>
              <a:endParaRPr lang="zh-CN" altLang="en-US" sz="1500" b="0">
                <a:solidFill>
                  <a:srgbClr val="00B0F0"/>
                </a:solidFill>
                <a:latin typeface="Consolas" pitchFamily="49" charset="0"/>
                <a:cs typeface="Consolas" pitchFamily="49" charset="0"/>
              </a:endParaRPr>
            </a:p>
          </p:txBody>
        </p:sp>
        <p:sp>
          <p:nvSpPr>
            <p:cNvPr id="16" name="矩形 15"/>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500" b="0"/>
                <a:t>∧</a:t>
              </a:r>
            </a:p>
          </p:txBody>
        </p:sp>
        <p:sp>
          <p:nvSpPr>
            <p:cNvPr id="17" name="TextBox 16"/>
            <p:cNvSpPr txBox="1"/>
            <p:nvPr/>
          </p:nvSpPr>
          <p:spPr>
            <a:xfrm>
              <a:off x="4643438" y="1311260"/>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1</a:t>
              </a:r>
              <a:endParaRPr lang="zh-CN" altLang="en-US" sz="1500" b="0">
                <a:solidFill>
                  <a:srgbClr val="00B0F0"/>
                </a:solidFill>
                <a:latin typeface="Consolas" pitchFamily="49" charset="0"/>
                <a:cs typeface="Consolas" pitchFamily="49" charset="0"/>
              </a:endParaRPr>
            </a:p>
          </p:txBody>
        </p:sp>
        <p:sp>
          <p:nvSpPr>
            <p:cNvPr id="18" name="矩形 17"/>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500" b="0"/>
                <a:t>∧</a:t>
              </a:r>
            </a:p>
          </p:txBody>
        </p:sp>
        <p:sp>
          <p:nvSpPr>
            <p:cNvPr id="19" name="TextBox 18"/>
            <p:cNvSpPr txBox="1"/>
            <p:nvPr/>
          </p:nvSpPr>
          <p:spPr>
            <a:xfrm>
              <a:off x="4643438" y="3479801"/>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6</a:t>
              </a:r>
              <a:endParaRPr lang="zh-CN" altLang="en-US" sz="1500" b="0">
                <a:solidFill>
                  <a:srgbClr val="00B0F0"/>
                </a:solidFill>
                <a:latin typeface="Consolas" pitchFamily="49" charset="0"/>
                <a:cs typeface="Consolas" pitchFamily="49" charset="0"/>
              </a:endParaRPr>
            </a:p>
          </p:txBody>
        </p:sp>
        <p:sp>
          <p:nvSpPr>
            <p:cNvPr id="20" name="矩形 19"/>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21" name="TextBox 20"/>
            <p:cNvSpPr txBox="1"/>
            <p:nvPr/>
          </p:nvSpPr>
          <p:spPr>
            <a:xfrm>
              <a:off x="4643438" y="3908428"/>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7</a:t>
              </a:r>
              <a:endParaRPr lang="zh-CN" altLang="en-US" sz="1500" b="0">
                <a:solidFill>
                  <a:srgbClr val="00B0F0"/>
                </a:solidFill>
                <a:latin typeface="Consolas" pitchFamily="49" charset="0"/>
                <a:cs typeface="Consolas" pitchFamily="49" charset="0"/>
              </a:endParaRPr>
            </a:p>
          </p:txBody>
        </p:sp>
        <p:sp>
          <p:nvSpPr>
            <p:cNvPr id="22" name="矩形 21"/>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23" name="TextBox 22"/>
            <p:cNvSpPr txBox="1"/>
            <p:nvPr/>
          </p:nvSpPr>
          <p:spPr>
            <a:xfrm>
              <a:off x="4643438" y="2609844"/>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4</a:t>
              </a:r>
              <a:endParaRPr lang="zh-CN" altLang="en-US" sz="1500" b="0">
                <a:solidFill>
                  <a:srgbClr val="00B0F0"/>
                </a:solidFill>
                <a:latin typeface="Consolas" pitchFamily="49" charset="0"/>
                <a:cs typeface="Consolas" pitchFamily="49" charset="0"/>
              </a:endParaRPr>
            </a:p>
          </p:txBody>
        </p:sp>
        <p:sp>
          <p:nvSpPr>
            <p:cNvPr id="24" name="矩形 23"/>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25" name="TextBox 24"/>
            <p:cNvSpPr txBox="1"/>
            <p:nvPr/>
          </p:nvSpPr>
          <p:spPr>
            <a:xfrm>
              <a:off x="4643438" y="3038471"/>
              <a:ext cx="285752" cy="399942"/>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5</a:t>
              </a:r>
              <a:endParaRPr lang="zh-CN" altLang="en-US" sz="1500" b="0">
                <a:solidFill>
                  <a:srgbClr val="00B0F0"/>
                </a:solidFill>
                <a:latin typeface="Consolas" pitchFamily="49" charset="0"/>
                <a:cs typeface="Consolas" pitchFamily="49" charset="0"/>
              </a:endParaRPr>
            </a:p>
          </p:txBody>
        </p:sp>
        <p:sp>
          <p:nvSpPr>
            <p:cNvPr id="26" name="矩形 25"/>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27" name="TextBox 26"/>
            <p:cNvSpPr txBox="1"/>
            <p:nvPr/>
          </p:nvSpPr>
          <p:spPr>
            <a:xfrm>
              <a:off x="4643438" y="4344994"/>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8</a:t>
              </a:r>
              <a:endParaRPr lang="zh-CN" altLang="en-US" sz="1500" b="0">
                <a:solidFill>
                  <a:srgbClr val="00B0F0"/>
                </a:solidFill>
                <a:latin typeface="Consolas" pitchFamily="49" charset="0"/>
                <a:cs typeface="Consolas" pitchFamily="49" charset="0"/>
              </a:endParaRPr>
            </a:p>
          </p:txBody>
        </p:sp>
        <p:sp>
          <p:nvSpPr>
            <p:cNvPr id="28" name="矩形 27"/>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500" b="0"/>
                <a:t>∧</a:t>
              </a:r>
            </a:p>
          </p:txBody>
        </p:sp>
        <p:sp>
          <p:nvSpPr>
            <p:cNvPr id="29" name="TextBox 28"/>
            <p:cNvSpPr txBox="1"/>
            <p:nvPr/>
          </p:nvSpPr>
          <p:spPr>
            <a:xfrm>
              <a:off x="4643438" y="5643578"/>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11</a:t>
              </a:r>
              <a:endParaRPr lang="zh-CN" altLang="en-US" sz="1500" b="0">
                <a:solidFill>
                  <a:srgbClr val="00B0F0"/>
                </a:solidFill>
                <a:latin typeface="Consolas" pitchFamily="49" charset="0"/>
                <a:cs typeface="Consolas" pitchFamily="49" charset="0"/>
              </a:endParaRPr>
            </a:p>
          </p:txBody>
        </p:sp>
        <p:sp>
          <p:nvSpPr>
            <p:cNvPr id="30" name="矩形 29"/>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31" name="TextBox 30"/>
            <p:cNvSpPr txBox="1"/>
            <p:nvPr/>
          </p:nvSpPr>
          <p:spPr>
            <a:xfrm>
              <a:off x="4643438" y="6072205"/>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12</a:t>
              </a:r>
              <a:endParaRPr lang="zh-CN" altLang="en-US" sz="1500" b="0">
                <a:solidFill>
                  <a:srgbClr val="00B0F0"/>
                </a:solidFill>
                <a:latin typeface="Consolas" pitchFamily="49" charset="0"/>
                <a:cs typeface="Consolas" pitchFamily="49" charset="0"/>
              </a:endParaRPr>
            </a:p>
          </p:txBody>
        </p:sp>
        <p:sp>
          <p:nvSpPr>
            <p:cNvPr id="32" name="矩形 31"/>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33" name="TextBox 32"/>
            <p:cNvSpPr txBox="1"/>
            <p:nvPr/>
          </p:nvSpPr>
          <p:spPr>
            <a:xfrm>
              <a:off x="4643438" y="4773621"/>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9</a:t>
              </a:r>
              <a:endParaRPr lang="zh-CN" altLang="en-US" sz="1500" b="0">
                <a:solidFill>
                  <a:srgbClr val="00B0F0"/>
                </a:solidFill>
                <a:latin typeface="Consolas" pitchFamily="49" charset="0"/>
                <a:cs typeface="Consolas" pitchFamily="49" charset="0"/>
              </a:endParaRPr>
            </a:p>
          </p:txBody>
        </p:sp>
        <p:sp>
          <p:nvSpPr>
            <p:cNvPr id="34" name="矩形 33"/>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500" b="0"/>
            </a:p>
          </p:txBody>
        </p:sp>
        <p:sp>
          <p:nvSpPr>
            <p:cNvPr id="35" name="TextBox 34"/>
            <p:cNvSpPr txBox="1"/>
            <p:nvPr/>
          </p:nvSpPr>
          <p:spPr>
            <a:xfrm>
              <a:off x="4643438" y="5202249"/>
              <a:ext cx="285752" cy="395185"/>
            </a:xfrm>
            <a:prstGeom prst="rect">
              <a:avLst/>
            </a:prstGeom>
            <a:noFill/>
          </p:spPr>
          <p:txBody>
            <a:bodyPr wrap="square" lIns="0" rIns="0" rtlCol="0">
              <a:spAutoFit/>
            </a:bodyPr>
            <a:lstStyle/>
            <a:p>
              <a:r>
                <a:rPr lang="en-US" altLang="zh-CN" sz="1500" b="0">
                  <a:solidFill>
                    <a:srgbClr val="00B0F0"/>
                  </a:solidFill>
                  <a:latin typeface="Consolas" pitchFamily="49" charset="0"/>
                  <a:cs typeface="Consolas" pitchFamily="49" charset="0"/>
                </a:rPr>
                <a:t>10</a:t>
              </a:r>
              <a:endParaRPr lang="zh-CN" altLang="en-US" sz="1500" b="0">
                <a:solidFill>
                  <a:srgbClr val="00B0F0"/>
                </a:solidFill>
                <a:latin typeface="Consolas" pitchFamily="49" charset="0"/>
                <a:cs typeface="Consolas" pitchFamily="49" charset="0"/>
              </a:endParaRPr>
            </a:p>
          </p:txBody>
        </p:sp>
        <p:sp>
          <p:nvSpPr>
            <p:cNvPr id="36" name="矩形 35"/>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54</a:t>
              </a:r>
              <a:endParaRPr lang="zh-CN" altLang="en-US" sz="1500" b="0">
                <a:solidFill>
                  <a:srgbClr val="0000FF"/>
                </a:solidFill>
                <a:latin typeface="Consolas" pitchFamily="49" charset="0"/>
                <a:cs typeface="Consolas" pitchFamily="49" charset="0"/>
              </a:endParaRPr>
            </a:p>
          </p:txBody>
        </p:sp>
        <p:sp>
          <p:nvSpPr>
            <p:cNvPr id="37" name="矩形 36"/>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39" name="直接箭头连接符 38"/>
            <p:cNvCxnSpPr>
              <a:endCxn id="36"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0" name="矩形 39"/>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29</a:t>
              </a:r>
              <a:endParaRPr lang="zh-CN" altLang="en-US" sz="1500" b="0">
                <a:solidFill>
                  <a:srgbClr val="0000FF"/>
                </a:solidFill>
                <a:latin typeface="Consolas" pitchFamily="49" charset="0"/>
                <a:cs typeface="Consolas" pitchFamily="49" charset="0"/>
              </a:endParaRPr>
            </a:p>
          </p:txBody>
        </p:sp>
        <p:sp>
          <p:nvSpPr>
            <p:cNvPr id="41" name="矩形 40"/>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42" name="直接箭头连接符 41"/>
            <p:cNvCxnSpPr>
              <a:endCxn id="40"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16</a:t>
              </a:r>
              <a:endParaRPr lang="zh-CN" altLang="en-US" sz="1500" b="0">
                <a:solidFill>
                  <a:srgbClr val="0000FF"/>
                </a:solidFill>
                <a:latin typeface="Consolas" pitchFamily="49" charset="0"/>
                <a:cs typeface="Consolas" pitchFamily="49" charset="0"/>
              </a:endParaRPr>
            </a:p>
          </p:txBody>
        </p:sp>
        <p:sp>
          <p:nvSpPr>
            <p:cNvPr id="44" name="矩形 43"/>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45" name="直接箭头连接符 44"/>
            <p:cNvCxnSpPr>
              <a:endCxn id="43"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矩形 45"/>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43</a:t>
              </a:r>
              <a:endParaRPr lang="zh-CN" altLang="en-US" sz="1500" b="0">
                <a:solidFill>
                  <a:srgbClr val="0000FF"/>
                </a:solidFill>
                <a:latin typeface="Consolas" pitchFamily="49" charset="0"/>
                <a:cs typeface="Consolas" pitchFamily="49" charset="0"/>
              </a:endParaRPr>
            </a:p>
          </p:txBody>
        </p:sp>
        <p:sp>
          <p:nvSpPr>
            <p:cNvPr id="47" name="矩形 46"/>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48" name="直接箭头连接符 47"/>
            <p:cNvCxnSpPr>
              <a:endCxn id="46"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31</a:t>
              </a:r>
              <a:endParaRPr lang="zh-CN" altLang="en-US" sz="1500" b="0">
                <a:solidFill>
                  <a:srgbClr val="0000FF"/>
                </a:solidFill>
                <a:latin typeface="Consolas" pitchFamily="49" charset="0"/>
                <a:cs typeface="Consolas" pitchFamily="49" charset="0"/>
              </a:endParaRPr>
            </a:p>
          </p:txBody>
        </p:sp>
        <p:sp>
          <p:nvSpPr>
            <p:cNvPr id="50" name="矩形 49"/>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51" name="直接箭头连接符 50"/>
            <p:cNvCxnSpPr>
              <a:endCxn id="49"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2" name="矩形 51"/>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46</a:t>
              </a:r>
              <a:endParaRPr lang="zh-CN" altLang="en-US" sz="1500" b="0">
                <a:solidFill>
                  <a:srgbClr val="0000FF"/>
                </a:solidFill>
                <a:latin typeface="Consolas" pitchFamily="49" charset="0"/>
                <a:cs typeface="Consolas" pitchFamily="49" charset="0"/>
              </a:endParaRPr>
            </a:p>
          </p:txBody>
        </p:sp>
        <p:sp>
          <p:nvSpPr>
            <p:cNvPr id="53" name="矩形 52"/>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54" name="直接箭头连接符 53"/>
            <p:cNvCxnSpPr>
              <a:endCxn id="52"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矩形 54"/>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60</a:t>
              </a:r>
              <a:endParaRPr lang="zh-CN" altLang="en-US" sz="1500" b="0">
                <a:solidFill>
                  <a:srgbClr val="0000FF"/>
                </a:solidFill>
                <a:latin typeface="Consolas" pitchFamily="49" charset="0"/>
                <a:cs typeface="Consolas" pitchFamily="49" charset="0"/>
              </a:endParaRPr>
            </a:p>
          </p:txBody>
        </p:sp>
        <p:sp>
          <p:nvSpPr>
            <p:cNvPr id="56" name="矩形 55"/>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57" name="直接箭头连接符 56"/>
            <p:cNvCxnSpPr>
              <a:endCxn id="55"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74</a:t>
              </a:r>
              <a:endParaRPr lang="zh-CN" altLang="en-US" sz="1500" b="0">
                <a:solidFill>
                  <a:srgbClr val="0000FF"/>
                </a:solidFill>
                <a:latin typeface="Consolas" pitchFamily="49" charset="0"/>
                <a:cs typeface="Consolas" pitchFamily="49" charset="0"/>
              </a:endParaRPr>
            </a:p>
          </p:txBody>
        </p:sp>
        <p:sp>
          <p:nvSpPr>
            <p:cNvPr id="59" name="矩形 58"/>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60" name="直接箭头连接符 59"/>
            <p:cNvCxnSpPr>
              <a:endCxn id="58"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1" name="矩形 60"/>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88</a:t>
              </a:r>
              <a:endParaRPr lang="zh-CN" altLang="en-US" sz="1500" b="0">
                <a:solidFill>
                  <a:srgbClr val="0000FF"/>
                </a:solidFill>
                <a:latin typeface="Consolas" pitchFamily="49" charset="0"/>
                <a:cs typeface="Consolas" pitchFamily="49" charset="0"/>
              </a:endParaRPr>
            </a:p>
          </p:txBody>
        </p:sp>
        <p:sp>
          <p:nvSpPr>
            <p:cNvPr id="62" name="矩形 61"/>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63" name="直接箭头连接符 62"/>
            <p:cNvCxnSpPr>
              <a:endCxn id="61"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4" name="矩形 63"/>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77</a:t>
              </a:r>
              <a:endParaRPr lang="zh-CN" altLang="en-US" sz="1500" b="0">
                <a:solidFill>
                  <a:srgbClr val="0000FF"/>
                </a:solidFill>
                <a:latin typeface="Consolas" pitchFamily="49" charset="0"/>
                <a:cs typeface="Consolas" pitchFamily="49" charset="0"/>
              </a:endParaRPr>
            </a:p>
          </p:txBody>
        </p:sp>
        <p:sp>
          <p:nvSpPr>
            <p:cNvPr id="65" name="矩形 64"/>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66" name="直接箭头连接符 65"/>
            <p:cNvCxnSpPr>
              <a:endCxn id="64"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90</a:t>
              </a:r>
              <a:endParaRPr lang="zh-CN" altLang="en-US" sz="1500" b="0">
                <a:solidFill>
                  <a:srgbClr val="0000FF"/>
                </a:solidFill>
                <a:latin typeface="Consolas" pitchFamily="49" charset="0"/>
                <a:cs typeface="Consolas" pitchFamily="49" charset="0"/>
              </a:endParaRPr>
            </a:p>
          </p:txBody>
        </p:sp>
        <p:sp>
          <p:nvSpPr>
            <p:cNvPr id="68" name="矩形 67"/>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500" b="0">
                  <a:solidFill>
                    <a:srgbClr val="0000FF"/>
                  </a:solidFill>
                  <a:latin typeface="Consolas" pitchFamily="49" charset="0"/>
                  <a:cs typeface="Consolas" pitchFamily="49" charset="0"/>
                </a:rPr>
                <a:t>∧ </a:t>
              </a:r>
              <a:endParaRPr lang="zh-CN" altLang="en-US" sz="1500" b="0">
                <a:solidFill>
                  <a:srgbClr val="0000FF"/>
                </a:solidFill>
                <a:latin typeface="Consolas" pitchFamily="49" charset="0"/>
                <a:cs typeface="Consolas" pitchFamily="49" charset="0"/>
              </a:endParaRPr>
            </a:p>
          </p:txBody>
        </p:sp>
        <p:cxnSp>
          <p:nvCxnSpPr>
            <p:cNvPr id="69" name="直接箭头连接符 68"/>
            <p:cNvCxnSpPr>
              <a:endCxn id="67"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 name="组合 69"/>
          <p:cNvGrpSpPr/>
          <p:nvPr/>
        </p:nvGrpSpPr>
        <p:grpSpPr>
          <a:xfrm>
            <a:off x="3999391" y="2628328"/>
            <a:ext cx="2028393" cy="707886"/>
            <a:chOff x="1856252" y="2985518"/>
            <a:chExt cx="1787054" cy="707886"/>
          </a:xfrm>
        </p:grpSpPr>
        <p:sp>
          <p:nvSpPr>
            <p:cNvPr id="71" name="TextBox 70"/>
            <p:cNvSpPr txBox="1"/>
            <p:nvPr/>
          </p:nvSpPr>
          <p:spPr>
            <a:xfrm>
              <a:off x="1856252" y="2985518"/>
              <a:ext cx="1357322" cy="707886"/>
            </a:xfrm>
            <a:prstGeom prst="rect">
              <a:avLst/>
            </a:prstGeom>
            <a:noFill/>
          </p:spPr>
          <p:txBody>
            <a:bodyPr wrap="square" rtlCol="0">
              <a:spAutoFit/>
            </a:bodyPr>
            <a:lstStyle/>
            <a:p>
              <a:pPr>
                <a:lnSpc>
                  <a:spcPct val="100000"/>
                </a:lnSpc>
              </a:pPr>
              <a:r>
                <a:rPr kumimoji="1" lang="zh-CN" altLang="en-US" sz="2000" dirty="0">
                  <a:solidFill>
                    <a:srgbClr val="0000FF"/>
                  </a:solidFill>
                  <a:latin typeface="仿宋" pitchFamily="49" charset="-122"/>
                  <a:ea typeface="仿宋" pitchFamily="49" charset="-122"/>
                  <a:cs typeface="Consolas" pitchFamily="49" charset="0"/>
                </a:rPr>
                <a:t>存放的不再是记录本身</a:t>
              </a:r>
              <a:endParaRPr lang="zh-CN" altLang="en-US" sz="2000" dirty="0">
                <a:latin typeface="仿宋" pitchFamily="49" charset="-122"/>
                <a:ea typeface="仿宋" pitchFamily="49" charset="-122"/>
              </a:endParaRPr>
            </a:p>
          </p:txBody>
        </p:sp>
        <p:cxnSp>
          <p:nvCxnSpPr>
            <p:cNvPr id="73" name="直接箭头连接符 72"/>
            <p:cNvCxnSpPr/>
            <p:nvPr/>
          </p:nvCxnSpPr>
          <p:spPr>
            <a:xfrm flipV="1">
              <a:off x="3071802" y="3143248"/>
              <a:ext cx="571504" cy="142876"/>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grpSp>
      <p:graphicFrame>
        <p:nvGraphicFramePr>
          <p:cNvPr id="75" name="Group 2"/>
          <p:cNvGraphicFramePr>
            <a:graphicFrameLocks noGrp="1"/>
          </p:cNvGraphicFramePr>
          <p:nvPr/>
        </p:nvGraphicFramePr>
        <p:xfrm>
          <a:off x="714348" y="5032407"/>
          <a:ext cx="7072363" cy="1254113"/>
        </p:xfrm>
        <a:graphic>
          <a:graphicData uri="http://schemas.openxmlformats.org/drawingml/2006/table">
            <a:tbl>
              <a:tblPr>
                <a:tableStyleId>{8799B23B-EC83-4686-B30A-512413B5E67A}</a:tableStyleId>
              </a:tblPr>
              <a:tblGrid>
                <a:gridCol w="992612">
                  <a:extLst>
                    <a:ext uri="{9D8B030D-6E8A-4147-A177-3AD203B41FA5}">
                      <a16:colId xmlns:a16="http://schemas.microsoft.com/office/drawing/2014/main" val="20000"/>
                    </a:ext>
                  </a:extLst>
                </a:gridCol>
                <a:gridCol w="496307">
                  <a:extLst>
                    <a:ext uri="{9D8B030D-6E8A-4147-A177-3AD203B41FA5}">
                      <a16:colId xmlns:a16="http://schemas.microsoft.com/office/drawing/2014/main" val="20001"/>
                    </a:ext>
                  </a:extLst>
                </a:gridCol>
                <a:gridCol w="434267">
                  <a:extLst>
                    <a:ext uri="{9D8B030D-6E8A-4147-A177-3AD203B41FA5}">
                      <a16:colId xmlns:a16="http://schemas.microsoft.com/office/drawing/2014/main" val="20002"/>
                    </a:ext>
                  </a:extLst>
                </a:gridCol>
                <a:gridCol w="496307">
                  <a:extLst>
                    <a:ext uri="{9D8B030D-6E8A-4147-A177-3AD203B41FA5}">
                      <a16:colId xmlns:a16="http://schemas.microsoft.com/office/drawing/2014/main" val="20003"/>
                    </a:ext>
                  </a:extLst>
                </a:gridCol>
                <a:gridCol w="496307">
                  <a:extLst>
                    <a:ext uri="{9D8B030D-6E8A-4147-A177-3AD203B41FA5}">
                      <a16:colId xmlns:a16="http://schemas.microsoft.com/office/drawing/2014/main" val="20004"/>
                    </a:ext>
                  </a:extLst>
                </a:gridCol>
                <a:gridCol w="434267">
                  <a:extLst>
                    <a:ext uri="{9D8B030D-6E8A-4147-A177-3AD203B41FA5}">
                      <a16:colId xmlns:a16="http://schemas.microsoft.com/office/drawing/2014/main" val="20005"/>
                    </a:ext>
                  </a:extLst>
                </a:gridCol>
                <a:gridCol w="496307">
                  <a:extLst>
                    <a:ext uri="{9D8B030D-6E8A-4147-A177-3AD203B41FA5}">
                      <a16:colId xmlns:a16="http://schemas.microsoft.com/office/drawing/2014/main" val="20006"/>
                    </a:ext>
                  </a:extLst>
                </a:gridCol>
                <a:gridCol w="496307">
                  <a:extLst>
                    <a:ext uri="{9D8B030D-6E8A-4147-A177-3AD203B41FA5}">
                      <a16:colId xmlns:a16="http://schemas.microsoft.com/office/drawing/2014/main" val="20007"/>
                    </a:ext>
                  </a:extLst>
                </a:gridCol>
                <a:gridCol w="434267">
                  <a:extLst>
                    <a:ext uri="{9D8B030D-6E8A-4147-A177-3AD203B41FA5}">
                      <a16:colId xmlns:a16="http://schemas.microsoft.com/office/drawing/2014/main" val="20008"/>
                    </a:ext>
                  </a:extLst>
                </a:gridCol>
                <a:gridCol w="434267">
                  <a:extLst>
                    <a:ext uri="{9D8B030D-6E8A-4147-A177-3AD203B41FA5}">
                      <a16:colId xmlns:a16="http://schemas.microsoft.com/office/drawing/2014/main" val="20009"/>
                    </a:ext>
                  </a:extLst>
                </a:gridCol>
                <a:gridCol w="434267">
                  <a:extLst>
                    <a:ext uri="{9D8B030D-6E8A-4147-A177-3AD203B41FA5}">
                      <a16:colId xmlns:a16="http://schemas.microsoft.com/office/drawing/2014/main" val="20010"/>
                    </a:ext>
                  </a:extLst>
                </a:gridCol>
                <a:gridCol w="496307">
                  <a:extLst>
                    <a:ext uri="{9D8B030D-6E8A-4147-A177-3AD203B41FA5}">
                      <a16:colId xmlns:a16="http://schemas.microsoft.com/office/drawing/2014/main" val="20011"/>
                    </a:ext>
                  </a:extLst>
                </a:gridCol>
                <a:gridCol w="434267">
                  <a:extLst>
                    <a:ext uri="{9D8B030D-6E8A-4147-A177-3AD203B41FA5}">
                      <a16:colId xmlns:a16="http://schemas.microsoft.com/office/drawing/2014/main" val="20012"/>
                    </a:ext>
                  </a:extLst>
                </a:gridCol>
                <a:gridCol w="496307">
                  <a:extLst>
                    <a:ext uri="{9D8B030D-6E8A-4147-A177-3AD203B41FA5}">
                      <a16:colId xmlns:a16="http://schemas.microsoft.com/office/drawing/2014/main" val="20013"/>
                    </a:ext>
                  </a:extLst>
                </a:gridCol>
              </a:tblGrid>
              <a:tr h="4190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5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5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B0F0"/>
                          </a:solidFill>
                          <a:effectLst/>
                          <a:latin typeface="Consolas" pitchFamily="49" charset="0"/>
                          <a:cs typeface="Consolas" pitchFamily="49" charset="0"/>
                        </a:rPr>
                        <a:t>0</a:t>
                      </a:r>
                      <a:endParaRPr kumimoji="0" lang="en-US" altLang="zh-CN" sz="15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B0F0"/>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B0F0"/>
                          </a:solidFill>
                          <a:effectLst/>
                          <a:latin typeface="Consolas" pitchFamily="49" charset="0"/>
                          <a:cs typeface="Consolas" pitchFamily="49" charset="0"/>
                        </a:rPr>
                        <a:t>2</a:t>
                      </a:r>
                      <a:endParaRPr kumimoji="0" lang="en-US" altLang="zh-CN" sz="15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B0F0"/>
                          </a:solidFill>
                          <a:effectLst/>
                          <a:latin typeface="Consolas" pitchFamily="49" charset="0"/>
                          <a:cs typeface="Consolas" pitchFamily="49" charset="0"/>
                        </a:rPr>
                        <a:t>3</a:t>
                      </a:r>
                      <a:endParaRPr kumimoji="0" lang="en-US" altLang="zh-CN" sz="15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4</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5</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6</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7</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8</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9</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10</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11</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B0F0"/>
                          </a:solidFill>
                          <a:effectLst/>
                          <a:latin typeface="Consolas" pitchFamily="49" charset="0"/>
                          <a:cs typeface="Consolas" pitchFamily="49" charset="0"/>
                        </a:rPr>
                        <a:t>12</a:t>
                      </a:r>
                      <a:endParaRPr kumimoji="0" lang="en-US" altLang="zh-CN" sz="15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05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77</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5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00FF"/>
                          </a:solidFill>
                          <a:effectLst/>
                          <a:latin typeface="Consolas" pitchFamily="49" charset="0"/>
                          <a:cs typeface="Consolas" pitchFamily="49" charset="0"/>
                        </a:rPr>
                        <a:t>88</a:t>
                      </a:r>
                      <a:endParaRPr kumimoji="0" lang="en-US" altLang="zh-CN" sz="15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5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0000FF"/>
                          </a:solidFill>
                          <a:effectLst/>
                          <a:latin typeface="Consolas" pitchFamily="49" charset="0"/>
                          <a:cs typeface="Consolas" pitchFamily="49" charset="0"/>
                        </a:rPr>
                        <a:t>90</a:t>
                      </a:r>
                      <a:endParaRPr kumimoji="0" lang="en-US" altLang="zh-CN" sz="15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r h="4295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5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5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2</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a:ln>
                            <a:noFill/>
                          </a:ln>
                          <a:solidFill>
                            <a:srgbClr val="FF00FF"/>
                          </a:solidFill>
                          <a:effectLst/>
                          <a:latin typeface="Consolas" pitchFamily="49" charset="0"/>
                          <a:cs typeface="Consolas" pitchFamily="49" charset="0"/>
                        </a:rPr>
                        <a:t>4</a:t>
                      </a:r>
                      <a:endParaRPr kumimoji="0" lang="en-US" altLang="zh-CN" sz="15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5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5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2"/>
                  </a:ext>
                </a:extLst>
              </a:tr>
            </a:tbl>
          </a:graphicData>
        </a:graphic>
      </p:graphicFrame>
      <p:sp>
        <p:nvSpPr>
          <p:cNvPr id="77" name="TextBox 76"/>
          <p:cNvSpPr txBox="1"/>
          <p:nvPr/>
        </p:nvSpPr>
        <p:spPr>
          <a:xfrm>
            <a:off x="473008" y="3582150"/>
            <a:ext cx="2295755" cy="861774"/>
          </a:xfrm>
          <a:prstGeom prst="rect">
            <a:avLst/>
          </a:prstGeom>
          <a:noFill/>
        </p:spPr>
        <p:txBody>
          <a:bodyPr wrap="square" rtlCol="0">
            <a:spAutoFit/>
          </a:bodyPr>
          <a:lstStyle/>
          <a:p>
            <a:pPr>
              <a:lnSpc>
                <a:spcPct val="100000"/>
              </a:lnSpc>
            </a:pP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 % </a:t>
            </a:r>
            <a:r>
              <a:rPr lang="en-US" altLang="zh-CN" sz="2000" i="1" dirty="0">
                <a:solidFill>
                  <a:srgbClr val="0000FF"/>
                </a:solidFill>
                <a:latin typeface="Consolas" pitchFamily="49" charset="0"/>
                <a:ea typeface="仿宋" pitchFamily="49" charset="-122"/>
                <a:cs typeface="Consolas" pitchFamily="49" charset="0"/>
              </a:rPr>
              <a:t>p</a:t>
            </a:r>
          </a:p>
          <a:p>
            <a:pPr>
              <a:lnSpc>
                <a:spcPct val="100000"/>
              </a:lnSpc>
            </a:pPr>
            <a:r>
              <a:rPr kumimoji="1" lang="zh-CN" altLang="en-US" sz="2000" dirty="0">
                <a:solidFill>
                  <a:srgbClr val="0000FF"/>
                </a:solidFill>
                <a:latin typeface="仿宋" pitchFamily="49" charset="-122"/>
                <a:ea typeface="仿宋" pitchFamily="49" charset="-122"/>
                <a:cs typeface="Consolas" pitchFamily="49" charset="0"/>
              </a:rPr>
              <a:t>存放的是记录本身</a:t>
            </a:r>
            <a:endParaRPr lang="zh-CN" altLang="en-US" sz="2000" dirty="0">
              <a:latin typeface="仿宋" pitchFamily="49" charset="-122"/>
              <a:ea typeface="仿宋" pitchFamily="49" charset="-122"/>
            </a:endParaRPr>
          </a:p>
        </p:txBody>
      </p:sp>
      <p:cxnSp>
        <p:nvCxnSpPr>
          <p:cNvPr id="79" name="直接箭头连接符 78"/>
          <p:cNvCxnSpPr>
            <a:cxnSpLocks/>
          </p:cNvCxnSpPr>
          <p:nvPr/>
        </p:nvCxnSpPr>
        <p:spPr>
          <a:xfrm>
            <a:off x="1819491" y="4551506"/>
            <a:ext cx="0" cy="96232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763140" y="1104517"/>
            <a:ext cx="4429156" cy="1631216"/>
          </a:xfrm>
          <a:prstGeom prst="rect">
            <a:avLst/>
          </a:prstGeom>
          <a:noFill/>
        </p:spPr>
        <p:txBody>
          <a:bodyPr wrap="square" rtlCol="0">
            <a:spAutoFit/>
          </a:bodyPr>
          <a:lstStyle/>
          <a:p>
            <a:pPr algn="l">
              <a:lnSpc>
                <a:spcPct val="100000"/>
              </a:lnSpc>
              <a:spcBef>
                <a:spcPts val="0"/>
              </a:spcBef>
            </a:pP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 % </a:t>
            </a:r>
            <a:r>
              <a:rPr lang="en-US" altLang="zh-CN" sz="2000" i="1" dirty="0">
                <a:solidFill>
                  <a:srgbClr val="0000FF"/>
                </a:solidFill>
                <a:latin typeface="Consolas" pitchFamily="49" charset="0"/>
                <a:ea typeface="仿宋" pitchFamily="49" charset="-122"/>
                <a:cs typeface="Consolas" pitchFamily="49" charset="0"/>
              </a:rPr>
              <a:t>m</a:t>
            </a:r>
          </a:p>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由于单链表中可插入任意多个结点，所以此时装填因子</a:t>
            </a:r>
            <a:r>
              <a:rPr lang="en-US" altLang="zh-CN" sz="2000" dirty="0">
                <a:solidFill>
                  <a:srgbClr val="0000FF"/>
                </a:solidFill>
                <a:latin typeface="Consolas" pitchFamily="49" charset="0"/>
                <a:ea typeface="仿宋" pitchFamily="49" charset="-122"/>
                <a:cs typeface="Consolas" pitchFamily="49" charset="0"/>
              </a:rPr>
              <a:t>α</a:t>
            </a:r>
            <a:r>
              <a:rPr lang="zh-CN" altLang="en-US" sz="2000" dirty="0">
                <a:solidFill>
                  <a:srgbClr val="0000FF"/>
                </a:solidFill>
                <a:latin typeface="Consolas" pitchFamily="49" charset="0"/>
                <a:ea typeface="仿宋" pitchFamily="49" charset="-122"/>
                <a:cs typeface="Consolas" pitchFamily="49" charset="0"/>
              </a:rPr>
              <a:t>根据同义词的多少既可以设定为大于</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，也可以设定为小于或等于</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，通常取</a:t>
            </a:r>
            <a:r>
              <a:rPr lang="en-US" altLang="zh-CN" sz="2000" i="1" dirty="0">
                <a:solidFill>
                  <a:srgbClr val="0000FF"/>
                </a:solidFill>
                <a:latin typeface="Consolas" pitchFamily="49" charset="0"/>
                <a:ea typeface="仿宋" pitchFamily="49" charset="-122"/>
                <a:cs typeface="Consolas" pitchFamily="49" charset="0"/>
              </a:rPr>
              <a:t>α</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仿宋" pitchFamily="49" charset="-122"/>
              <a:ea typeface="仿宋" pitchFamily="49" charset="-122"/>
            </a:endParaRPr>
          </a:p>
        </p:txBody>
      </p:sp>
      <p:cxnSp>
        <p:nvCxnSpPr>
          <p:cNvPr id="83" name="直接箭头连接符 82"/>
          <p:cNvCxnSpPr>
            <a:cxnSpLocks/>
            <a:endCxn id="11" idx="1"/>
          </p:cNvCxnSpPr>
          <p:nvPr/>
        </p:nvCxnSpPr>
        <p:spPr>
          <a:xfrm flipV="1">
            <a:off x="5027686" y="1223796"/>
            <a:ext cx="1000100" cy="4906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2571736" y="4357694"/>
            <a:ext cx="178595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α</a:t>
            </a:r>
            <a:r>
              <a:rPr lang="en-US" altLang="zh-CN" sz="1600">
                <a:solidFill>
                  <a:srgbClr val="0000FF"/>
                </a:solidFill>
                <a:latin typeface="Consolas" pitchFamily="49" charset="0"/>
                <a:ea typeface="仿宋" pitchFamily="49" charset="-122"/>
                <a:cs typeface="Consolas" pitchFamily="49" charset="0"/>
              </a:rPr>
              <a:t>=0.6</a:t>
            </a:r>
            <a:r>
              <a:rPr lang="zh-CN" altLang="en-US" sz="160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0.9</a:t>
            </a:r>
            <a:endParaRPr lang="zh-CN" altLang="en-US" sz="1600">
              <a:solidFill>
                <a:srgbClr val="0000FF"/>
              </a:solidFill>
              <a:latin typeface="仿宋" pitchFamily="49" charset="-122"/>
              <a:ea typeface="仿宋" pitchFamily="49" charset="-122"/>
            </a:endParaRPr>
          </a:p>
        </p:txBody>
      </p:sp>
      <p:cxnSp>
        <p:nvCxnSpPr>
          <p:cNvPr id="86" name="直接箭头连接符 85"/>
          <p:cNvCxnSpPr/>
          <p:nvPr/>
        </p:nvCxnSpPr>
        <p:spPr>
          <a:xfrm rot="5400000">
            <a:off x="3107521" y="489347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53949"/>
            <a:ext cx="529325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9.4.4 </a:t>
            </a:r>
            <a:r>
              <a:rPr lang="zh-CN" altLang="zh-CN" sz="2800">
                <a:latin typeface="Consolas" pitchFamily="49" charset="0"/>
                <a:ea typeface="微软雅黑" pitchFamily="34" charset="-122"/>
                <a:cs typeface="Consolas" pitchFamily="49" charset="0"/>
              </a:rPr>
              <a:t>哈希表查找及性能分析</a:t>
            </a:r>
          </a:p>
        </p:txBody>
      </p:sp>
      <p:sp>
        <p:nvSpPr>
          <p:cNvPr id="6" name="TextBox 5"/>
          <p:cNvSpPr txBox="1"/>
          <p:nvPr/>
        </p:nvSpPr>
        <p:spPr>
          <a:xfrm>
            <a:off x="465580" y="866262"/>
            <a:ext cx="500066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采用开放定址法建立的哈希表的查找</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142844" y="1412776"/>
            <a:ext cx="8858312" cy="1282274"/>
          </a:xfrm>
          <a:prstGeom prst="rect">
            <a:avLst/>
          </a:prstGeom>
          <a:noFill/>
        </p:spPr>
        <p:txBody>
          <a:bodyPr wrap="square" rtlCol="0">
            <a:spAutoFit/>
          </a:bodyPr>
          <a:lstStyle/>
          <a:p>
            <a:pPr algn="just">
              <a:lnSpc>
                <a:spcPts val="3200"/>
              </a:lnSpc>
              <a:spcBef>
                <a:spcPts val="0"/>
              </a:spcBef>
            </a:pPr>
            <a:r>
              <a:rPr lang="en-US" altLang="zh-CN" sz="2200" dirty="0">
                <a:solidFill>
                  <a:srgbClr val="0000FF"/>
                </a:solidFill>
                <a:latin typeface="Consolas" pitchFamily="49" charset="0"/>
                <a:ea typeface="仿宋" pitchFamily="49" charset="-122"/>
                <a:cs typeface="Consolas" pitchFamily="49" charset="0"/>
              </a:rPr>
              <a:t>    </a:t>
            </a:r>
            <a:r>
              <a:rPr lang="zh-CN" altLang="zh-CN" sz="2200" dirty="0">
                <a:solidFill>
                  <a:srgbClr val="0000FF"/>
                </a:solidFill>
                <a:latin typeface="Consolas" pitchFamily="49" charset="0"/>
                <a:ea typeface="仿宋" pitchFamily="49" charset="-122"/>
                <a:cs typeface="Consolas" pitchFamily="49" charset="0"/>
              </a:rPr>
              <a:t>假设有元素类型为</a:t>
            </a:r>
            <a:r>
              <a:rPr lang="en-US" altLang="zh-CN" sz="2200" dirty="0" err="1">
                <a:solidFill>
                  <a:srgbClr val="0000FF"/>
                </a:solidFill>
                <a:latin typeface="Consolas" pitchFamily="49" charset="0"/>
                <a:ea typeface="仿宋" pitchFamily="49" charset="-122"/>
                <a:cs typeface="Consolas" pitchFamily="49" charset="0"/>
              </a:rPr>
              <a:t>HashNode</a:t>
            </a:r>
            <a:r>
              <a:rPr lang="zh-CN" altLang="zh-CN" sz="2200" dirty="0">
                <a:solidFill>
                  <a:srgbClr val="0000FF"/>
                </a:solidFill>
                <a:latin typeface="Consolas" pitchFamily="49" charset="0"/>
                <a:ea typeface="仿宋" pitchFamily="49" charset="-122"/>
                <a:cs typeface="Consolas" pitchFamily="49" charset="0"/>
              </a:rPr>
              <a:t>的哈希表</a:t>
            </a:r>
            <a:r>
              <a:rPr lang="en-US" altLang="zh-CN" sz="2200" dirty="0">
                <a:solidFill>
                  <a:srgbClr val="FF0000"/>
                </a:solidFill>
                <a:latin typeface="Consolas" pitchFamily="49" charset="0"/>
                <a:ea typeface="仿宋" pitchFamily="49" charset="-122"/>
                <a:cs typeface="Consolas" pitchFamily="49" charset="0"/>
              </a:rPr>
              <a:t>ha[0..</a:t>
            </a:r>
            <a:r>
              <a:rPr lang="en-US" altLang="zh-CN" sz="2200" i="1" dirty="0">
                <a:solidFill>
                  <a:srgbClr val="FF0000"/>
                </a:solidFill>
                <a:latin typeface="Consolas" pitchFamily="49" charset="0"/>
                <a:ea typeface="仿宋" pitchFamily="49" charset="-122"/>
                <a:cs typeface="Consolas" pitchFamily="49" charset="0"/>
              </a:rPr>
              <a:t>m</a:t>
            </a:r>
            <a:r>
              <a:rPr lang="en-US" altLang="zh-CN" sz="2200" dirty="0">
                <a:solidFill>
                  <a:srgbClr val="FF0000"/>
                </a:solidFill>
                <a:latin typeface="Consolas" pitchFamily="49" charset="0"/>
                <a:ea typeface="仿宋" pitchFamily="49" charset="-122"/>
                <a:cs typeface="Consolas" pitchFamily="49" charset="0"/>
              </a:rPr>
              <a:t>-1]</a:t>
            </a:r>
            <a:r>
              <a:rPr lang="zh-CN" altLang="zh-CN" sz="2200" dirty="0">
                <a:solidFill>
                  <a:srgbClr val="0000FF"/>
                </a:solidFill>
                <a:latin typeface="Consolas" pitchFamily="49" charset="0"/>
                <a:ea typeface="仿宋" pitchFamily="49" charset="-122"/>
                <a:cs typeface="Consolas" pitchFamily="49" charset="0"/>
              </a:rPr>
              <a:t>，哈希函数为</a:t>
            </a:r>
            <a:endParaRPr lang="en-US" altLang="zh-CN" sz="2200" dirty="0">
              <a:solidFill>
                <a:srgbClr val="0000FF"/>
              </a:solidFill>
              <a:latin typeface="Consolas" pitchFamily="49" charset="0"/>
              <a:ea typeface="仿宋" pitchFamily="49" charset="-122"/>
              <a:cs typeface="Consolas" pitchFamily="49" charset="0"/>
            </a:endParaRPr>
          </a:p>
          <a:p>
            <a:pPr algn="just">
              <a:lnSpc>
                <a:spcPts val="3200"/>
              </a:lnSpc>
              <a:spcBef>
                <a:spcPts val="0"/>
              </a:spcBef>
            </a:pPr>
            <a:r>
              <a:rPr lang="en-US" altLang="zh-CN" sz="2200" i="1" dirty="0">
                <a:solidFill>
                  <a:srgbClr val="FF0000"/>
                </a:solidFill>
                <a:latin typeface="Consolas" pitchFamily="49" charset="0"/>
                <a:ea typeface="仿宋" pitchFamily="49" charset="-122"/>
                <a:cs typeface="Consolas" pitchFamily="49" charset="0"/>
              </a:rPr>
              <a:t>h</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k</a:t>
            </a:r>
            <a:r>
              <a:rPr lang="en-US" altLang="zh-CN" sz="2200" dirty="0">
                <a:solidFill>
                  <a:srgbClr val="FF0000"/>
                </a:solidFill>
                <a:latin typeface="Consolas" pitchFamily="49" charset="0"/>
                <a:ea typeface="仿宋" pitchFamily="49" charset="-122"/>
                <a:cs typeface="Consolas" pitchFamily="49" charset="0"/>
              </a:rPr>
              <a:t>)=</a:t>
            </a:r>
            <a:r>
              <a:rPr lang="en-US" altLang="zh-CN" sz="2200" i="1" dirty="0">
                <a:solidFill>
                  <a:srgbClr val="FF0000"/>
                </a:solidFill>
                <a:latin typeface="Consolas" pitchFamily="49" charset="0"/>
                <a:ea typeface="仿宋" pitchFamily="49" charset="-122"/>
                <a:cs typeface="Consolas" pitchFamily="49" charset="0"/>
              </a:rPr>
              <a:t>k</a:t>
            </a:r>
            <a:r>
              <a:rPr lang="en-US" altLang="zh-CN" sz="2200" dirty="0">
                <a:solidFill>
                  <a:srgbClr val="FF0000"/>
                </a:solidFill>
                <a:latin typeface="Consolas" pitchFamily="49" charset="0"/>
                <a:ea typeface="仿宋" pitchFamily="49" charset="-122"/>
                <a:cs typeface="Consolas" pitchFamily="49" charset="0"/>
              </a:rPr>
              <a:t> % </a:t>
            </a:r>
            <a:r>
              <a:rPr lang="en-US" altLang="zh-CN" sz="2200" i="1" dirty="0">
                <a:solidFill>
                  <a:srgbClr val="FF0000"/>
                </a:solidFill>
                <a:latin typeface="Consolas" pitchFamily="49" charset="0"/>
                <a:ea typeface="仿宋" pitchFamily="49" charset="-122"/>
                <a:cs typeface="Consolas" pitchFamily="49" charset="0"/>
              </a:rPr>
              <a:t>p</a:t>
            </a:r>
            <a:r>
              <a:rPr lang="zh-CN" altLang="zh-CN" sz="2200" dirty="0">
                <a:solidFill>
                  <a:srgbClr val="0000FF"/>
                </a:solidFill>
                <a:latin typeface="Consolas" pitchFamily="49" charset="0"/>
                <a:ea typeface="仿宋" pitchFamily="49" charset="-122"/>
                <a:cs typeface="Consolas" pitchFamily="49" charset="0"/>
              </a:rPr>
              <a:t>，采用开放定址法中的线性探测法解决冲突，哈希表中空元素的关键字为常量</a:t>
            </a:r>
            <a:r>
              <a:rPr lang="en-US" altLang="zh-CN" sz="2200" dirty="0">
                <a:solidFill>
                  <a:srgbClr val="FF0000"/>
                </a:solidFill>
                <a:latin typeface="Consolas" pitchFamily="49" charset="0"/>
                <a:ea typeface="仿宋" pitchFamily="49" charset="-122"/>
                <a:cs typeface="Consolas" pitchFamily="49" charset="0"/>
              </a:rPr>
              <a:t>NULLKEY</a:t>
            </a:r>
            <a:r>
              <a:rPr lang="zh-CN" altLang="en-US" sz="2200" dirty="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134074" y="2796171"/>
            <a:ext cx="9009926" cy="35283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SearchHT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HashNode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m,int</a:t>
            </a:r>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在哈希表</a:t>
            </a:r>
            <a:r>
              <a:rPr lang="en-US" altLang="zh-CN" sz="1800" dirty="0">
                <a:solidFill>
                  <a:srgbClr val="339933"/>
                </a:solidFill>
                <a:latin typeface="Consolas" pitchFamily="49" charset="0"/>
                <a:ea typeface="仿宋" pitchFamily="49" charset="-122"/>
                <a:cs typeface="Consolas" pitchFamily="49" charset="0"/>
              </a:rPr>
              <a:t>ha</a:t>
            </a:r>
            <a:r>
              <a:rPr lang="zh-CN" altLang="zh-CN" sz="1800" dirty="0">
                <a:solidFill>
                  <a:srgbClr val="339933"/>
                </a:solidFill>
                <a:latin typeface="Consolas" pitchFamily="49" charset="0"/>
                <a:ea typeface="仿宋" pitchFamily="49" charset="-122"/>
                <a:cs typeface="Consolas" pitchFamily="49" charset="0"/>
              </a:rPr>
              <a:t>中查找关键字</a:t>
            </a:r>
            <a:r>
              <a:rPr lang="en-US" altLang="zh-CN" sz="1800" dirty="0">
                <a:solidFill>
                  <a:srgbClr val="339933"/>
                </a:solidFill>
                <a:latin typeface="Consolas" pitchFamily="49" charset="0"/>
                <a:ea typeface="仿宋" pitchFamily="49" charset="-122"/>
                <a:cs typeface="Consolas" pitchFamily="49" charset="0"/>
              </a:rPr>
              <a:t>k</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int d;</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d=k % p;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求哈希函数</a:t>
            </a:r>
            <a:r>
              <a:rPr lang="zh-CN" altLang="en-US" sz="1800" dirty="0">
                <a:solidFill>
                  <a:srgbClr val="339933"/>
                </a:solidFill>
                <a:latin typeface="Consolas" pitchFamily="49" charset="0"/>
                <a:ea typeface="仿宋" pitchFamily="49" charset="-122"/>
                <a:cs typeface="Consolas" pitchFamily="49" charset="0"/>
              </a:rPr>
              <a:t>值</a:t>
            </a:r>
            <a:endParaRPr lang="zh-CN" altLang="zh-CN" sz="1800" dirty="0">
              <a:solidFill>
                <a:srgbClr val="339933"/>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ha[d].key!=NULLKEY </a:t>
            </a:r>
            <a:r>
              <a:rPr lang="en-US" altLang="zh-CN" sz="1800" dirty="0">
                <a:solidFill>
                  <a:srgbClr val="0000FF"/>
                </a:solidFill>
                <a:latin typeface="Consolas" pitchFamily="49" charset="0"/>
                <a:ea typeface="仿宋" pitchFamily="49" charset="-122"/>
                <a:cs typeface="Consolas" pitchFamily="49" charset="0"/>
              </a:rPr>
              <a:t>&amp;&amp;</a:t>
            </a:r>
            <a:r>
              <a:rPr lang="en-US" altLang="zh-CN" sz="1800" dirty="0">
                <a:solidFill>
                  <a:srgbClr val="FF00FF"/>
                </a:solidFill>
                <a:latin typeface="Consolas" pitchFamily="49" charset="0"/>
                <a:ea typeface="仿宋" pitchFamily="49" charset="-122"/>
                <a:cs typeface="Consolas" pitchFamily="49" charset="0"/>
              </a:rPr>
              <a:t> ha[d].key!=k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找到的位置不空闲</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d=(d+1) % m;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ha[d].key==k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查找成功返回</a:t>
            </a:r>
            <a:r>
              <a:rPr lang="en-US" altLang="zh-CN" sz="1800" dirty="0">
                <a:solidFill>
                  <a:srgbClr val="339933"/>
                </a:solidFill>
                <a:latin typeface="Consolas" pitchFamily="49" charset="0"/>
                <a:ea typeface="仿宋" pitchFamily="49" charset="-122"/>
                <a:cs typeface="Consolas" pitchFamily="49" charset="0"/>
              </a:rPr>
              <a:t>ha</a:t>
            </a:r>
            <a:r>
              <a:rPr lang="zh-CN" altLang="zh-CN" sz="1800" dirty="0">
                <a:solidFill>
                  <a:srgbClr val="339933"/>
                </a:solidFill>
                <a:latin typeface="Consolas" pitchFamily="49" charset="0"/>
                <a:ea typeface="仿宋" pitchFamily="49" charset="-122"/>
                <a:cs typeface="Consolas" pitchFamily="49" charset="0"/>
              </a:rPr>
              <a:t>的序号</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d;</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查找失败返回</a:t>
            </a:r>
            <a:r>
              <a:rPr lang="en-US" altLang="zh-CN" sz="1800" dirty="0">
                <a:solidFill>
                  <a:srgbClr val="339933"/>
                </a:solidFill>
                <a:latin typeface="Consolas" pitchFamily="49" charset="0"/>
                <a:ea typeface="仿宋" pitchFamily="49" charset="-122"/>
                <a:cs typeface="Consolas" pitchFamily="49" charset="0"/>
              </a:rPr>
              <a:t>-1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-1;</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p:cNvGraphicFramePr>
            <a:graphicFrameLocks noGrp="1"/>
          </p:cNvGraphicFramePr>
          <p:nvPr/>
        </p:nvGraphicFramePr>
        <p:xfrm>
          <a:off x="1142976" y="428604"/>
          <a:ext cx="7572428" cy="1325551"/>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6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0</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2</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3</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4</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5</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6</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7</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8</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9</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10</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11</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12</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00"/>
                          </a:solidFill>
                          <a:effectLst/>
                          <a:latin typeface="Consolas" pitchFamily="49" charset="0"/>
                          <a:cs typeface="Consolas" pitchFamily="49" charset="0"/>
                        </a:rPr>
                        <a:t>77</a:t>
                      </a:r>
                      <a:endParaRPr kumimoji="0" lang="en-US" altLang="zh-CN" sz="1600" b="1" i="0" u="none" strike="noStrike" cap="none" normalizeH="0" baseline="0" dirty="0">
                        <a:ln>
                          <a:noFill/>
                        </a:ln>
                        <a:solidFill>
                          <a:srgbClr val="FF00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00FF"/>
                          </a:solidFill>
                          <a:effectLst/>
                          <a:latin typeface="Consolas" pitchFamily="49" charset="0"/>
                          <a:cs typeface="Consolas" pitchFamily="49" charset="0"/>
                        </a:rPr>
                        <a:t>88</a:t>
                      </a:r>
                      <a:endParaRPr kumimoji="0" lang="en-US"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00FF"/>
                          </a:solidFill>
                          <a:effectLst/>
                          <a:latin typeface="Consolas" pitchFamily="49" charset="0"/>
                          <a:cs typeface="Consolas" pitchFamily="49" charset="0"/>
                        </a:rPr>
                        <a:t>90</a:t>
                      </a:r>
                      <a:endParaRPr kumimoji="0" lang="en-US"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6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2</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4</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2"/>
                  </a:ext>
                </a:extLst>
              </a:tr>
            </a:tbl>
          </a:graphicData>
        </a:graphic>
      </p:graphicFrame>
      <p:grpSp>
        <p:nvGrpSpPr>
          <p:cNvPr id="6" name="组合 10"/>
          <p:cNvGrpSpPr/>
          <p:nvPr/>
        </p:nvGrpSpPr>
        <p:grpSpPr>
          <a:xfrm>
            <a:off x="1785918" y="5182794"/>
            <a:ext cx="5810418" cy="803763"/>
            <a:chOff x="1714480" y="2786058"/>
            <a:chExt cx="4470450" cy="803763"/>
          </a:xfrm>
        </p:grpSpPr>
        <p:sp>
          <p:nvSpPr>
            <p:cNvPr id="7" name="TextBox 6"/>
            <p:cNvSpPr txBox="1"/>
            <p:nvPr/>
          </p:nvSpPr>
          <p:spPr>
            <a:xfrm>
              <a:off x="1714480" y="3000372"/>
              <a:ext cx="1285884" cy="342979"/>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ASL</a:t>
              </a:r>
              <a:r>
                <a:rPr lang="en-US" altLang="zh-CN" sz="2000" baseline="-25000">
                  <a:solidFill>
                    <a:srgbClr val="0000FF"/>
                  </a:solidFill>
                  <a:latin typeface="Consolas" pitchFamily="49" charset="0"/>
                  <a:ea typeface="仿宋" pitchFamily="49" charset="-122"/>
                  <a:cs typeface="Consolas" pitchFamily="49" charset="0"/>
                </a:rPr>
                <a:t>succ</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928926" y="2786058"/>
              <a:ext cx="1857388" cy="584775"/>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9×1+1×2+4×1</a:t>
              </a:r>
              <a:endParaRPr lang="zh-CN" altLang="en-US" sz="20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3500430" y="3246842"/>
              <a:ext cx="571504" cy="342979"/>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11</a:t>
              </a:r>
              <a:endParaRPr lang="zh-CN" altLang="en-US" sz="200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a:off x="2857488" y="3161145"/>
              <a:ext cx="1928826" cy="14259"/>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70484" y="3018842"/>
              <a:ext cx="1214446" cy="342979"/>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 1.364</a:t>
              </a:r>
              <a:endParaRPr lang="zh-CN" altLang="en-US" sz="2000">
                <a:solidFill>
                  <a:srgbClr val="0000FF"/>
                </a:solidFill>
                <a:latin typeface="Consolas" pitchFamily="49" charset="0"/>
                <a:ea typeface="仿宋" pitchFamily="49" charset="-122"/>
                <a:cs typeface="Consolas" pitchFamily="49" charset="0"/>
              </a:endParaRPr>
            </a:p>
          </p:txBody>
        </p:sp>
      </p:grpSp>
      <p:sp>
        <p:nvSpPr>
          <p:cNvPr id="12" name="TextBox 11"/>
          <p:cNvSpPr txBox="1"/>
          <p:nvPr/>
        </p:nvSpPr>
        <p:spPr>
          <a:xfrm>
            <a:off x="1571604" y="2143116"/>
            <a:ext cx="5000660" cy="400110"/>
          </a:xfrm>
          <a:prstGeom prst="rect">
            <a:avLst/>
          </a:prstGeom>
          <a:noFill/>
        </p:spPr>
        <p:txBody>
          <a:bodyPr wrap="square" rtlCol="0">
            <a:spAutoFit/>
          </a:bodyPr>
          <a:lstStyle/>
          <a:p>
            <a:pPr algn="l">
              <a:lnSpc>
                <a:spcPct val="100000"/>
              </a:lnSpc>
            </a:pPr>
            <a:r>
              <a:rPr lang="zh-CN" altLang="en-US" sz="2000">
                <a:solidFill>
                  <a:srgbClr val="FF0000"/>
                </a:solidFill>
                <a:latin typeface="华文中宋" pitchFamily="2" charset="-122"/>
                <a:ea typeface="华文中宋" pitchFamily="2" charset="-122"/>
                <a:cs typeface="Consolas" pitchFamily="49" charset="0"/>
              </a:rPr>
              <a:t>成功的查找</a:t>
            </a: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ha</a:t>
            </a:r>
            <a:r>
              <a:rPr lang="zh-CN" altLang="en-US" sz="2000">
                <a:solidFill>
                  <a:srgbClr val="0000FF"/>
                </a:solidFill>
                <a:latin typeface="Consolas" pitchFamily="49" charset="0"/>
                <a:ea typeface="仿宋" pitchFamily="49" charset="-122"/>
                <a:cs typeface="Consolas" pitchFamily="49" charset="0"/>
              </a:rPr>
              <a:t>中找到对应的关键字</a:t>
            </a:r>
          </a:p>
        </p:txBody>
      </p:sp>
      <p:sp>
        <p:nvSpPr>
          <p:cNvPr id="13" name="TextBox 12"/>
          <p:cNvSpPr txBox="1"/>
          <p:nvPr/>
        </p:nvSpPr>
        <p:spPr>
          <a:xfrm>
            <a:off x="1500166" y="2643182"/>
            <a:ext cx="7215238" cy="784830"/>
          </a:xfrm>
          <a:prstGeom prst="rect">
            <a:avLst/>
          </a:prstGeom>
          <a:noFill/>
        </p:spPr>
        <p:txBody>
          <a:bodyPr wrap="square" rtlCol="0">
            <a:spAutoFit/>
          </a:bodyPr>
          <a:lstStyle/>
          <a:p>
            <a:pPr marL="457200" indent="-457200" algn="l">
              <a:lnSpc>
                <a:spcPts val="2800"/>
              </a:lnSpc>
              <a:spcBef>
                <a:spcPts val="0"/>
              </a:spcBef>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(77)=12			   ha[12]=90≠77</a:t>
            </a:r>
            <a:endParaRPr lang="zh-CN" altLang="en-US" sz="20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a:solidFill>
                  <a:srgbClr val="0000FF"/>
                </a:solidFill>
                <a:latin typeface="Consolas" pitchFamily="49" charset="0"/>
                <a:ea typeface="仿宋" pitchFamily="49" charset="-122"/>
                <a:cs typeface="Consolas" pitchFamily="49" charset="0"/>
              </a:rPr>
              <a:t>    </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=12</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d</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=(12+1) % 13=0	   ha[0]=77</a:t>
            </a:r>
            <a:r>
              <a:rPr lang="zh-CN" altLang="en-US" sz="2000">
                <a:solidFill>
                  <a:srgbClr val="0000FF"/>
                </a:solidFill>
                <a:latin typeface="Consolas" pitchFamily="49" charset="0"/>
                <a:ea typeface="仿宋" pitchFamily="49" charset="-122"/>
                <a:cs typeface="Consolas" pitchFamily="49" charset="0"/>
              </a:rPr>
              <a:t>，共</a:t>
            </a:r>
            <a:r>
              <a:rPr lang="en-US"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次比较</a:t>
            </a:r>
          </a:p>
        </p:txBody>
      </p:sp>
      <p:sp>
        <p:nvSpPr>
          <p:cNvPr id="14" name="TextBox 13"/>
          <p:cNvSpPr txBox="1"/>
          <p:nvPr/>
        </p:nvSpPr>
        <p:spPr>
          <a:xfrm>
            <a:off x="2214546" y="3929066"/>
            <a:ext cx="2928958"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比较的次数</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探测次数</a:t>
            </a:r>
          </a:p>
        </p:txBody>
      </p:sp>
      <p:sp>
        <p:nvSpPr>
          <p:cNvPr id="15" name="下箭头 14"/>
          <p:cNvSpPr/>
          <p:nvPr/>
        </p:nvSpPr>
        <p:spPr>
          <a:xfrm>
            <a:off x="3428992" y="450057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2000">
              <a:solidFill>
                <a:srgbClr val="0000FF"/>
              </a:solidFill>
              <a:latin typeface="Consolas" pitchFamily="49" charset="0"/>
              <a:ea typeface="仿宋" pitchFamily="49" charset="-122"/>
              <a:cs typeface="Consolas" pitchFamily="49" charset="0"/>
            </a:endParaRPr>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142844" y="571480"/>
            <a:ext cx="928694" cy="1071570"/>
            <a:chOff x="214282" y="142852"/>
            <a:chExt cx="1000100" cy="1071569"/>
          </a:xfrm>
        </p:grpSpPr>
        <p:sp>
          <p:nvSpPr>
            <p:cNvPr id="19"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22"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
          <p:cNvGraphicFramePr>
            <a:graphicFrameLocks noGrp="1"/>
          </p:cNvGraphicFramePr>
          <p:nvPr/>
        </p:nvGraphicFramePr>
        <p:xfrm>
          <a:off x="642910" y="928670"/>
          <a:ext cx="7572428" cy="871526"/>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6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0</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2</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3</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4</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5</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6</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7</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8</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9</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10</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11</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00"/>
                          </a:solidFill>
                          <a:effectLst/>
                          <a:latin typeface="Consolas" pitchFamily="49" charset="0"/>
                          <a:cs typeface="Consolas" pitchFamily="49" charset="0"/>
                        </a:rPr>
                        <a:t>12</a:t>
                      </a:r>
                      <a:endParaRPr kumimoji="0" lang="en-US" altLang="zh-CN" sz="1600" b="1" i="0" u="none" strike="noStrike" cap="none" normalizeH="0" baseline="0">
                        <a:ln>
                          <a:noFill/>
                        </a:ln>
                        <a:solidFill>
                          <a:srgbClr val="FF000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77</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00FF"/>
                          </a:solidFill>
                          <a:effectLst/>
                          <a:latin typeface="Consolas" pitchFamily="49" charset="0"/>
                          <a:cs typeface="Consolas" pitchFamily="49" charset="0"/>
                        </a:rPr>
                        <a:t>88</a:t>
                      </a:r>
                      <a:endParaRPr kumimoji="0" lang="en-US"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90</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bl>
          </a:graphicData>
        </a:graphic>
      </p:graphicFrame>
      <p:sp>
        <p:nvSpPr>
          <p:cNvPr id="5" name="Text Box 64"/>
          <p:cNvSpPr txBox="1">
            <a:spLocks noChangeArrowheads="1"/>
          </p:cNvSpPr>
          <p:nvPr/>
        </p:nvSpPr>
        <p:spPr bwMode="auto">
          <a:xfrm>
            <a:off x="3124200" y="417474"/>
            <a:ext cx="2971800" cy="313932"/>
          </a:xfrm>
          <a:prstGeom prst="rect">
            <a:avLst/>
          </a:prstGeom>
          <a:noFill/>
          <a:ln w="9525">
            <a:noFill/>
            <a:miter lim="800000"/>
            <a:headEnd/>
            <a:tailEnd/>
          </a:ln>
        </p:spPr>
        <p:txBody>
          <a:bodyPr>
            <a:spAutoFit/>
          </a:bodyPr>
          <a:lstStyle/>
          <a:p>
            <a:pPr algn="l" fontAlgn="t">
              <a:spcBef>
                <a:spcPct val="50000"/>
              </a:spcBef>
            </a:pPr>
            <a:r>
              <a:rPr kumimoji="1" lang="zh-CN" altLang="en-US" sz="1800" dirty="0">
                <a:solidFill>
                  <a:srgbClr val="0000FF"/>
                </a:solidFill>
                <a:latin typeface="Consolas" pitchFamily="49" charset="0"/>
                <a:ea typeface="仿宋" pitchFamily="49" charset="-122"/>
                <a:cs typeface="Consolas" pitchFamily="49" charset="0"/>
              </a:rPr>
              <a:t>哈希表</a:t>
            </a:r>
            <a:r>
              <a:rPr kumimoji="1" lang="en-US" altLang="zh-CN" sz="1800" dirty="0">
                <a:solidFill>
                  <a:srgbClr val="0000FF"/>
                </a:solidFill>
                <a:latin typeface="Consolas" pitchFamily="49" charset="0"/>
                <a:ea typeface="仿宋" pitchFamily="49" charset="-122"/>
                <a:cs typeface="Consolas" pitchFamily="49" charset="0"/>
              </a:rPr>
              <a:t>ha[0..12]</a:t>
            </a:r>
          </a:p>
        </p:txBody>
      </p:sp>
      <p:sp>
        <p:nvSpPr>
          <p:cNvPr id="6" name="TextBox 5"/>
          <p:cNvSpPr txBox="1"/>
          <p:nvPr/>
        </p:nvSpPr>
        <p:spPr>
          <a:xfrm>
            <a:off x="1071538" y="2186374"/>
            <a:ext cx="6182016" cy="540789"/>
          </a:xfrm>
          <a:prstGeom prst="rect">
            <a:avLst/>
          </a:prstGeom>
          <a:noFill/>
        </p:spPr>
        <p:txBody>
          <a:bodyPr wrap="square" rtlCol="0">
            <a:spAutoFit/>
          </a:bodyPr>
          <a:lstStyle/>
          <a:p>
            <a:pPr algn="l">
              <a:lnSpc>
                <a:spcPct val="150000"/>
              </a:lnSpc>
            </a:pPr>
            <a:r>
              <a:rPr lang="zh-CN" altLang="en-US" sz="2200" dirty="0">
                <a:solidFill>
                  <a:srgbClr val="FF0000"/>
                </a:solidFill>
                <a:latin typeface="微软雅黑" pitchFamily="34" charset="-122"/>
                <a:ea typeface="微软雅黑" pitchFamily="34" charset="-122"/>
                <a:cs typeface="Consolas" pitchFamily="49" charset="0"/>
              </a:rPr>
              <a:t>不成功的查找</a:t>
            </a:r>
            <a:r>
              <a:rPr lang="zh-CN" altLang="en-US" sz="2200" dirty="0">
                <a:solidFill>
                  <a:srgbClr val="0000FF"/>
                </a:solidFill>
                <a:latin typeface="Consolas" pitchFamily="49" charset="0"/>
                <a:ea typeface="仿宋" pitchFamily="49" charset="-122"/>
                <a:cs typeface="Consolas" pitchFamily="49" charset="0"/>
              </a:rPr>
              <a:t>：在</a:t>
            </a:r>
            <a:r>
              <a:rPr lang="en-US" altLang="zh-CN" sz="2200" dirty="0">
                <a:solidFill>
                  <a:srgbClr val="0000FF"/>
                </a:solidFill>
                <a:latin typeface="Consolas" pitchFamily="49" charset="0"/>
                <a:ea typeface="仿宋" pitchFamily="49" charset="-122"/>
                <a:cs typeface="Consolas" pitchFamily="49" charset="0"/>
              </a:rPr>
              <a:t>ha</a:t>
            </a:r>
            <a:r>
              <a:rPr lang="zh-CN" altLang="en-US" sz="2200" dirty="0">
                <a:solidFill>
                  <a:srgbClr val="0000FF"/>
                </a:solidFill>
                <a:latin typeface="Consolas" pitchFamily="49" charset="0"/>
                <a:ea typeface="仿宋" pitchFamily="49" charset="-122"/>
                <a:cs typeface="Consolas" pitchFamily="49" charset="0"/>
              </a:rPr>
              <a:t>中找不到对应的关键字</a:t>
            </a:r>
            <a:r>
              <a:rPr lang="en-US" altLang="zh-CN" sz="2200" i="1" dirty="0">
                <a:solidFill>
                  <a:srgbClr val="0000FF"/>
                </a:solidFill>
                <a:latin typeface="Consolas" pitchFamily="49" charset="0"/>
                <a:ea typeface="仿宋" pitchFamily="49" charset="-122"/>
                <a:cs typeface="Consolas" pitchFamily="49" charset="0"/>
              </a:rPr>
              <a:t>x</a:t>
            </a:r>
            <a:endParaRPr lang="zh-CN" altLang="en-US" sz="2200" i="1"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67544" y="2757878"/>
            <a:ext cx="8784976" cy="1731115"/>
          </a:xfrm>
          <a:prstGeom prst="rect">
            <a:avLst/>
          </a:prstGeom>
          <a:noFill/>
        </p:spPr>
        <p:txBody>
          <a:bodyPr wrap="square" rtlCol="0">
            <a:spAutoFit/>
          </a:bodyPr>
          <a:lstStyle/>
          <a:p>
            <a:pPr marL="457200" indent="-457200" algn="l">
              <a:lnSpc>
                <a:spcPct val="150000"/>
              </a:lnSpc>
              <a:buBlip>
                <a:blip r:embed="rId2"/>
              </a:buBlip>
            </a:pPr>
            <a:r>
              <a:rPr lang="en-US" sz="2000" i="1" dirty="0">
                <a:solidFill>
                  <a:srgbClr val="FF00FF"/>
                </a:solidFill>
                <a:latin typeface="Consolas" pitchFamily="49" charset="0"/>
                <a:ea typeface="仿宋" pitchFamily="49" charset="-122"/>
                <a:cs typeface="Consolas" pitchFamily="49" charset="0"/>
              </a:rPr>
              <a:t>h</a:t>
            </a:r>
            <a:r>
              <a:rPr lang="en-US" sz="2000" dirty="0">
                <a:solidFill>
                  <a:srgbClr val="FF00FF"/>
                </a:solidFill>
                <a:latin typeface="Consolas" pitchFamily="49" charset="0"/>
                <a:ea typeface="仿宋" pitchFamily="49" charset="-122"/>
                <a:cs typeface="Consolas" pitchFamily="49" charset="0"/>
              </a:rPr>
              <a:t>(</a:t>
            </a:r>
            <a:r>
              <a:rPr lang="en-US" sz="2000" i="1" dirty="0">
                <a:solidFill>
                  <a:srgbClr val="FF00FF"/>
                </a:solidFill>
                <a:latin typeface="Consolas" pitchFamily="49" charset="0"/>
                <a:ea typeface="仿宋" pitchFamily="49" charset="-122"/>
                <a:cs typeface="Consolas" pitchFamily="49" charset="0"/>
              </a:rPr>
              <a:t>x</a:t>
            </a:r>
            <a:r>
              <a:rPr lang="en-US" sz="2000" dirty="0">
                <a:solidFill>
                  <a:srgbClr val="FF00FF"/>
                </a:solidFill>
                <a:latin typeface="Consolas" pitchFamily="49" charset="0"/>
                <a:ea typeface="仿宋" pitchFamily="49" charset="-122"/>
                <a:cs typeface="Consolas" pitchFamily="49" charset="0"/>
              </a:rPr>
              <a:t>)=12</a:t>
            </a:r>
            <a:r>
              <a:rPr lang="en-US" sz="2000" dirty="0">
                <a:solidFill>
                  <a:srgbClr val="0000FF"/>
                </a:solidFill>
                <a:latin typeface="Consolas" pitchFamily="49" charset="0"/>
                <a:ea typeface="仿宋" pitchFamily="49" charset="-122"/>
                <a:cs typeface="Consolas" pitchFamily="49" charset="0"/>
              </a:rPr>
              <a:t>			   ha[12]</a:t>
            </a:r>
            <a:r>
              <a:rPr lang="en-US" sz="2000" dirty="0">
                <a:solidFill>
                  <a:srgbClr val="0000FF"/>
                </a:solidFill>
                <a:latin typeface="+mj-ea"/>
                <a:ea typeface="+mj-ea"/>
                <a:cs typeface="Consolas" pitchFamily="49" charset="0"/>
              </a:rPr>
              <a:t>≠</a:t>
            </a:r>
            <a:r>
              <a:rPr lang="en-US" sz="2000" i="1" dirty="0">
                <a:solidFill>
                  <a:srgbClr val="0000FF"/>
                </a:solidFill>
                <a:latin typeface="Consolas" pitchFamily="49" charset="0"/>
                <a:ea typeface="仿宋" pitchFamily="49" charset="-122"/>
                <a:cs typeface="Consolas" pitchFamily="49" charset="0"/>
              </a:rPr>
              <a:t>x</a:t>
            </a:r>
            <a:endParaRPr lang="zh-CN" altLang="en-US" sz="2000" i="1" dirty="0">
              <a:solidFill>
                <a:srgbClr val="0000FF"/>
              </a:solidFill>
              <a:latin typeface="Consolas" pitchFamily="49" charset="0"/>
              <a:ea typeface="仿宋" pitchFamily="49" charset="-122"/>
              <a:cs typeface="Consolas" pitchFamily="49" charset="0"/>
            </a:endParaRPr>
          </a:p>
          <a:p>
            <a:pPr algn="l">
              <a:lnSpc>
                <a:spcPct val="150000"/>
              </a:lnSpc>
            </a:pPr>
            <a:r>
              <a:rPr lang="en-US" sz="2000" dirty="0">
                <a:solidFill>
                  <a:srgbClr val="0000FF"/>
                </a:solidFill>
                <a:latin typeface="Consolas" pitchFamily="49" charset="0"/>
                <a:ea typeface="仿宋" pitchFamily="49" charset="-122"/>
                <a:cs typeface="Consolas" pitchFamily="49" charset="0"/>
              </a:rPr>
              <a:t>    </a:t>
            </a:r>
            <a:r>
              <a:rPr lang="en-US" sz="2000" i="1" dirty="0">
                <a:solidFill>
                  <a:srgbClr val="0000FF"/>
                </a:solidFill>
                <a:latin typeface="Consolas" pitchFamily="49" charset="0"/>
                <a:ea typeface="仿宋" pitchFamily="49" charset="-122"/>
                <a:cs typeface="Consolas" pitchFamily="49" charset="0"/>
              </a:rPr>
              <a:t>d</a:t>
            </a:r>
            <a:r>
              <a:rPr lang="en-US" sz="2000" baseline="-25000" dirty="0">
                <a:solidFill>
                  <a:srgbClr val="0000FF"/>
                </a:solidFill>
                <a:latin typeface="Consolas" pitchFamily="49" charset="0"/>
                <a:ea typeface="仿宋" pitchFamily="49" charset="-122"/>
                <a:cs typeface="Consolas" pitchFamily="49" charset="0"/>
              </a:rPr>
              <a:t>0</a:t>
            </a:r>
            <a:r>
              <a:rPr lang="en-US" sz="2000" dirty="0">
                <a:solidFill>
                  <a:srgbClr val="0000FF"/>
                </a:solidFill>
                <a:latin typeface="Consolas" pitchFamily="49" charset="0"/>
                <a:ea typeface="仿宋" pitchFamily="49" charset="-122"/>
                <a:cs typeface="Consolas" pitchFamily="49" charset="0"/>
              </a:rPr>
              <a:t>=12</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d</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=(12+1) % 13=0	   ha[0]</a:t>
            </a:r>
            <a:r>
              <a:rPr lang="en-US" sz="2000" dirty="0">
                <a:solidFill>
                  <a:srgbClr val="0000FF"/>
                </a:solidFill>
                <a:latin typeface="+mj-ea"/>
                <a:ea typeface="+mj-ea"/>
                <a:cs typeface="Consolas" pitchFamily="49" charset="0"/>
              </a:rPr>
              <a:t>≠</a:t>
            </a:r>
            <a:r>
              <a:rPr lang="en-US" sz="2000" i="1" dirty="0">
                <a:solidFill>
                  <a:srgbClr val="0000FF"/>
                </a:solidFill>
                <a:latin typeface="Consolas" pitchFamily="49" charset="0"/>
                <a:ea typeface="仿宋" pitchFamily="49" charset="-122"/>
                <a:cs typeface="Consolas" pitchFamily="49" charset="0"/>
              </a:rPr>
              <a:t>x</a:t>
            </a:r>
          </a:p>
          <a:p>
            <a:pPr algn="l">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i="1" dirty="0">
                <a:solidFill>
                  <a:srgbClr val="0000FF"/>
                </a:solidFill>
                <a:latin typeface="Consolas" pitchFamily="49" charset="0"/>
                <a:ea typeface="仿宋" pitchFamily="49" charset="-122"/>
                <a:cs typeface="Consolas" pitchFamily="49" charset="0"/>
              </a:rPr>
              <a:t>d</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=(0+1) % 13=1		   ha[1]</a:t>
            </a:r>
            <a:r>
              <a:rPr lang="zh-CN" altLang="en-US" sz="2000" dirty="0">
                <a:solidFill>
                  <a:srgbClr val="0000FF"/>
                </a:solidFill>
                <a:latin typeface="Consolas" pitchFamily="49" charset="0"/>
                <a:ea typeface="仿宋" pitchFamily="49" charset="-122"/>
                <a:cs typeface="Consolas" pitchFamily="49" charset="0"/>
              </a:rPr>
              <a:t>为空，表示查找失败，共</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次比较</a:t>
            </a:r>
          </a:p>
        </p:txBody>
      </p:sp>
      <p:sp>
        <p:nvSpPr>
          <p:cNvPr id="8" name="TextBox 7"/>
          <p:cNvSpPr txBox="1"/>
          <p:nvPr/>
        </p:nvSpPr>
        <p:spPr>
          <a:xfrm>
            <a:off x="1331640" y="4797152"/>
            <a:ext cx="4960877" cy="544573"/>
          </a:xfrm>
          <a:prstGeom prst="rect">
            <a:avLst/>
          </a:prstGeom>
          <a:noFill/>
        </p:spPr>
        <p:txBody>
          <a:bodyPr wrap="square" rtlCol="0">
            <a:spAutoFit/>
          </a:bodyPr>
          <a:lstStyle/>
          <a:p>
            <a:pPr algn="l">
              <a:lnSpc>
                <a:spcPct val="150000"/>
              </a:lnSpc>
            </a:pPr>
            <a:r>
              <a:rPr lang="zh-CN" altLang="en-US" sz="2200" dirty="0">
                <a:solidFill>
                  <a:srgbClr val="FF00FF"/>
                </a:solidFill>
                <a:latin typeface="Consolas" pitchFamily="49" charset="0"/>
                <a:ea typeface="华文中宋" pitchFamily="2" charset="-122"/>
                <a:cs typeface="Consolas" pitchFamily="49" charset="0"/>
              </a:rPr>
              <a:t>确定查找失败，一定要比较到</a:t>
            </a:r>
            <a:r>
              <a:rPr lang="zh-CN" altLang="en-US" sz="2200" dirty="0">
                <a:solidFill>
                  <a:srgbClr val="006600"/>
                </a:solidFill>
                <a:latin typeface="Consolas" pitchFamily="49" charset="0"/>
                <a:ea typeface="华文中宋" pitchFamily="2" charset="-122"/>
                <a:cs typeface="Consolas" pitchFamily="49" charset="0"/>
              </a:rPr>
              <a:t>空</a:t>
            </a:r>
            <a:r>
              <a:rPr lang="zh-CN" altLang="en-US" sz="2200" dirty="0">
                <a:solidFill>
                  <a:srgbClr val="FF00FF"/>
                </a:solidFill>
                <a:latin typeface="Consolas" pitchFamily="49" charset="0"/>
                <a:ea typeface="华文中宋" pitchFamily="2" charset="-122"/>
                <a:cs typeface="Consolas" pitchFamily="49" charset="0"/>
              </a:rPr>
              <a:t>为止！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4"/>
          <p:cNvSpPr txBox="1">
            <a:spLocks noChangeArrowheads="1"/>
          </p:cNvSpPr>
          <p:nvPr/>
        </p:nvSpPr>
        <p:spPr bwMode="auto">
          <a:xfrm>
            <a:off x="928662" y="428604"/>
            <a:ext cx="5572164" cy="430887"/>
          </a:xfrm>
          <a:prstGeom prst="rect">
            <a:avLst/>
          </a:prstGeom>
          <a:noFill/>
          <a:ln w="9525">
            <a:noFill/>
            <a:miter lim="800000"/>
            <a:headEnd/>
            <a:tailEnd/>
          </a:ln>
        </p:spPr>
        <p:txBody>
          <a:bodyPr wrap="square">
            <a:spAutoFit/>
          </a:bodyPr>
          <a:lstStyle/>
          <a:p>
            <a:pPr lvl="0" algn="l">
              <a:lnSpc>
                <a:spcPct val="100000"/>
              </a:lnSpc>
              <a:spcBef>
                <a:spcPct val="20000"/>
              </a:spcBef>
            </a:pPr>
            <a:r>
              <a:rPr kumimoji="1" lang="zh-CN" altLang="en-US" sz="2200" dirty="0">
                <a:solidFill>
                  <a:srgbClr val="0000FF"/>
                </a:solidFill>
                <a:latin typeface="Consolas" pitchFamily="49" charset="0"/>
                <a:ea typeface="仿宋" pitchFamily="49" charset="-122"/>
                <a:cs typeface="Consolas" pitchFamily="49" charset="0"/>
              </a:rPr>
              <a:t>哈希表</a:t>
            </a:r>
            <a:r>
              <a:rPr kumimoji="1" lang="en-US" altLang="zh-CN" sz="2200" dirty="0">
                <a:solidFill>
                  <a:srgbClr val="0000FF"/>
                </a:solidFill>
                <a:latin typeface="Consolas" pitchFamily="49" charset="0"/>
                <a:ea typeface="仿宋" pitchFamily="49" charset="-122"/>
                <a:cs typeface="Consolas" pitchFamily="49" charset="0"/>
              </a:rPr>
              <a:t>ha</a:t>
            </a:r>
            <a:r>
              <a:rPr kumimoji="1" lang="zh-CN" altLang="en-US" sz="2200" dirty="0">
                <a:solidFill>
                  <a:srgbClr val="0000FF"/>
                </a:solidFill>
                <a:latin typeface="Consolas" pitchFamily="49" charset="0"/>
                <a:ea typeface="仿宋" pitchFamily="49" charset="-122"/>
                <a:cs typeface="Consolas" pitchFamily="49" charset="0"/>
              </a:rPr>
              <a:t>中查找失败的所有情况的</a:t>
            </a:r>
            <a:r>
              <a:rPr lang="zh-CN" altLang="en-US" sz="2200" dirty="0">
                <a:solidFill>
                  <a:srgbClr val="0000FF"/>
                </a:solidFill>
                <a:latin typeface="Consolas" pitchFamily="49" charset="0"/>
                <a:ea typeface="仿宋" pitchFamily="49" charset="-122"/>
                <a:cs typeface="Consolas" pitchFamily="49" charset="0"/>
              </a:rPr>
              <a:t>探测次数</a:t>
            </a:r>
          </a:p>
        </p:txBody>
      </p:sp>
      <p:grpSp>
        <p:nvGrpSpPr>
          <p:cNvPr id="6" name="组合 11"/>
          <p:cNvGrpSpPr/>
          <p:nvPr/>
        </p:nvGrpSpPr>
        <p:grpSpPr>
          <a:xfrm>
            <a:off x="1115616" y="3690839"/>
            <a:ext cx="7248868" cy="781029"/>
            <a:chOff x="1500166" y="2858172"/>
            <a:chExt cx="6715172" cy="781029"/>
          </a:xfrm>
        </p:grpSpPr>
        <p:sp>
          <p:nvSpPr>
            <p:cNvPr id="7" name="TextBox 6"/>
            <p:cNvSpPr txBox="1"/>
            <p:nvPr/>
          </p:nvSpPr>
          <p:spPr>
            <a:xfrm>
              <a:off x="1500166" y="3000372"/>
              <a:ext cx="1500198" cy="638829"/>
            </a:xfrm>
            <a:prstGeom prst="rect">
              <a:avLst/>
            </a:prstGeom>
            <a:noFill/>
          </p:spPr>
          <p:txBody>
            <a:bodyPr wrap="square" rtlCol="0">
              <a:spAutoFit/>
            </a:bodyPr>
            <a:lstStyle/>
            <a:p>
              <a:pPr algn="l"/>
              <a:r>
                <a:rPr lang="en-US" altLang="zh-CN" sz="2200">
                  <a:solidFill>
                    <a:srgbClr val="0000FF"/>
                  </a:solidFill>
                  <a:latin typeface="Consolas" pitchFamily="49" charset="0"/>
                  <a:ea typeface="仿宋" pitchFamily="49" charset="-122"/>
                  <a:cs typeface="Consolas" pitchFamily="49" charset="0"/>
                </a:rPr>
                <a:t>ASL</a:t>
              </a:r>
              <a:r>
                <a:rPr lang="en-US" altLang="zh-CN" sz="2200" baseline="-25000">
                  <a:solidFill>
                    <a:srgbClr val="0000FF"/>
                  </a:solidFill>
                  <a:latin typeface="Consolas" pitchFamily="49" charset="0"/>
                  <a:ea typeface="仿宋" pitchFamily="49" charset="-122"/>
                  <a:cs typeface="Consolas" pitchFamily="49" charset="0"/>
                </a:rPr>
                <a:t>unsucc </a:t>
              </a:r>
              <a:r>
                <a:rPr lang="en-US" altLang="zh-CN" sz="2200">
                  <a:solidFill>
                    <a:srgbClr val="0000FF"/>
                  </a:solidFill>
                  <a:latin typeface="Consolas" pitchFamily="49" charset="0"/>
                  <a:ea typeface="仿宋" pitchFamily="49" charset="-122"/>
                  <a:cs typeface="Consolas" pitchFamily="49" charset="0"/>
                </a:rPr>
                <a:t>=</a:t>
              </a:r>
              <a:endParaRPr lang="zh-CN" altLang="en-US" sz="22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000364" y="2858172"/>
              <a:ext cx="3929090" cy="638829"/>
            </a:xfrm>
            <a:prstGeom prst="rect">
              <a:avLst/>
            </a:prstGeom>
            <a:noFill/>
          </p:spPr>
          <p:txBody>
            <a:bodyPr wrap="square" rtlCol="0">
              <a:spAutoFit/>
            </a:bodyPr>
            <a:lstStyle/>
            <a:p>
              <a:pPr algn="l"/>
              <a:r>
                <a:rPr lang="en-US" altLang="zh-CN" sz="2200">
                  <a:solidFill>
                    <a:srgbClr val="0000FF"/>
                  </a:solidFill>
                  <a:latin typeface="Consolas" pitchFamily="49" charset="0"/>
                  <a:ea typeface="仿宋" pitchFamily="49" charset="-122"/>
                  <a:cs typeface="Consolas" pitchFamily="49" charset="0"/>
                </a:rPr>
                <a:t>2+1+10+9+8+7+6+5+4+3+2+1+3</a:t>
              </a:r>
              <a:endParaRPr lang="zh-CN" altLang="en-US" sz="22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500562" y="3171766"/>
              <a:ext cx="571504" cy="367986"/>
            </a:xfrm>
            <a:prstGeom prst="rect">
              <a:avLst/>
            </a:prstGeom>
            <a:noFill/>
          </p:spPr>
          <p:txBody>
            <a:bodyPr wrap="square" rtlCol="0">
              <a:spAutoFit/>
            </a:bodyPr>
            <a:lstStyle/>
            <a:p>
              <a:pPr algn="l"/>
              <a:r>
                <a:rPr lang="en-US" altLang="zh-CN" sz="2200">
                  <a:solidFill>
                    <a:srgbClr val="0000FF"/>
                  </a:solidFill>
                  <a:latin typeface="Consolas" pitchFamily="49" charset="0"/>
                  <a:ea typeface="仿宋" pitchFamily="49" charset="-122"/>
                  <a:cs typeface="Consolas" pitchFamily="49" charset="0"/>
                </a:rPr>
                <a:t>13</a:t>
              </a:r>
              <a:endParaRPr lang="zh-CN" altLang="en-US" sz="220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a:off x="2949564" y="3171766"/>
              <a:ext cx="3908452"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929454" y="3000372"/>
              <a:ext cx="1285884" cy="367986"/>
            </a:xfrm>
            <a:prstGeom prst="rect">
              <a:avLst/>
            </a:prstGeom>
            <a:noFill/>
          </p:spPr>
          <p:txBody>
            <a:bodyPr wrap="square" rtlCol="0">
              <a:spAutoFit/>
            </a:bodyPr>
            <a:lstStyle/>
            <a:p>
              <a:pPr algn="l"/>
              <a:r>
                <a:rPr lang="en-US" altLang="zh-CN" sz="2200" dirty="0">
                  <a:solidFill>
                    <a:srgbClr val="0000FF"/>
                  </a:solidFill>
                  <a:latin typeface="Consolas" pitchFamily="49" charset="0"/>
                  <a:ea typeface="仿宋" pitchFamily="49" charset="-122"/>
                  <a:cs typeface="Consolas" pitchFamily="49" charset="0"/>
                </a:rPr>
                <a:t>= 4.692</a:t>
              </a:r>
              <a:endParaRPr lang="zh-CN" altLang="en-US" sz="2200" dirty="0">
                <a:solidFill>
                  <a:srgbClr val="0000FF"/>
                </a:solidFill>
                <a:latin typeface="Consolas" pitchFamily="49" charset="0"/>
                <a:ea typeface="仿宋" pitchFamily="49" charset="-122"/>
                <a:cs typeface="Consolas" pitchFamily="49" charset="0"/>
              </a:endParaRPr>
            </a:p>
          </p:txBody>
        </p:sp>
      </p:grpSp>
      <p:graphicFrame>
        <p:nvGraphicFramePr>
          <p:cNvPr id="12" name="Group 2"/>
          <p:cNvGraphicFramePr>
            <a:graphicFrameLocks noGrp="1"/>
          </p:cNvGraphicFramePr>
          <p:nvPr/>
        </p:nvGraphicFramePr>
        <p:xfrm>
          <a:off x="642910" y="1142984"/>
          <a:ext cx="7572428" cy="1325551"/>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6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0</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1</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2</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B0F0"/>
                          </a:solidFill>
                          <a:effectLst/>
                          <a:latin typeface="Consolas" pitchFamily="49" charset="0"/>
                          <a:cs typeface="Consolas" pitchFamily="49" charset="0"/>
                        </a:rPr>
                        <a:t>3</a:t>
                      </a:r>
                      <a:endParaRPr kumimoji="0" lang="en-US" altLang="zh-CN" sz="1600" b="1" i="0" u="none" strike="noStrike" cap="none" normalizeH="0" baseline="0" dirty="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4</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5</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6</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7</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8</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9</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10</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B0F0"/>
                          </a:solidFill>
                          <a:effectLst/>
                          <a:latin typeface="Consolas" pitchFamily="49" charset="0"/>
                          <a:cs typeface="Consolas" pitchFamily="49" charset="0"/>
                        </a:rPr>
                        <a:t>11</a:t>
                      </a:r>
                      <a:endParaRPr kumimoji="0" lang="en-US" altLang="zh-CN" sz="1600" b="1" i="0" u="none" strike="noStrike" cap="none" normalizeH="0" baseline="0">
                        <a:ln>
                          <a:noFill/>
                        </a:ln>
                        <a:solidFill>
                          <a:srgbClr val="00B0F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00"/>
                          </a:solidFill>
                          <a:effectLst/>
                          <a:latin typeface="Consolas" pitchFamily="49" charset="0"/>
                          <a:cs typeface="Consolas" pitchFamily="49" charset="0"/>
                        </a:rPr>
                        <a:t>12</a:t>
                      </a:r>
                      <a:endParaRPr kumimoji="0" lang="en-US" altLang="zh-CN" sz="1600" b="1" i="0" u="none" strike="noStrike" cap="none" normalizeH="0" baseline="0">
                        <a:ln>
                          <a:noFill/>
                        </a:ln>
                        <a:solidFill>
                          <a:srgbClr val="FF000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77</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6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00FF"/>
                          </a:solidFill>
                          <a:effectLst/>
                          <a:latin typeface="Consolas" pitchFamily="49" charset="0"/>
                          <a:cs typeface="Consolas" pitchFamily="49" charset="0"/>
                        </a:rPr>
                        <a:t>88</a:t>
                      </a:r>
                      <a:endParaRPr kumimoji="0" lang="en-US"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0000FF"/>
                          </a:solidFill>
                          <a:effectLst/>
                          <a:latin typeface="Consolas" pitchFamily="49" charset="0"/>
                          <a:cs typeface="Consolas" pitchFamily="49" charset="0"/>
                        </a:rPr>
                        <a:t>90</a:t>
                      </a:r>
                      <a:endParaRPr kumimoji="0" lang="en-US" altLang="zh-CN" sz="16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6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FF"/>
                          </a:solidFill>
                          <a:effectLst/>
                          <a:latin typeface="Consolas" pitchFamily="49" charset="0"/>
                          <a:ea typeface="+mn-ea"/>
                          <a:cs typeface="Consolas" pitchFamily="49" charset="0"/>
                        </a:rPr>
                        <a:t>2</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rPr>
                        <a:t>1</a:t>
                      </a:r>
                      <a:endParaRPr kumimoji="0" lang="zh-CN"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10</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9</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8</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7</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6</a:t>
                      </a:r>
                      <a:endPar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5</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4</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3</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a:ln>
                            <a:noFill/>
                          </a:ln>
                          <a:solidFill>
                            <a:srgbClr val="FF00FF"/>
                          </a:solidFill>
                          <a:effectLst/>
                          <a:latin typeface="Consolas" pitchFamily="49" charset="0"/>
                          <a:cs typeface="Consolas" pitchFamily="49" charset="0"/>
                        </a:rPr>
                        <a:t>2</a:t>
                      </a:r>
                      <a:endParaRPr kumimoji="0" lang="en-US"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FF"/>
                          </a:solidFill>
                          <a:effectLst/>
                          <a:latin typeface="Consolas" pitchFamily="49" charset="0"/>
                          <a:ea typeface="楷体" pitchFamily="49" charset="-122"/>
                          <a:cs typeface="Consolas" pitchFamily="49" charset="0"/>
                        </a:rPr>
                        <a:t>1</a:t>
                      </a:r>
                      <a:endParaRPr kumimoji="0" lang="zh-CN" altLang="zh-CN" sz="16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nsolas" pitchFamily="49" charset="0"/>
                          <a:ea typeface="+mn-ea"/>
                          <a:cs typeface="Consolas" pitchFamily="49" charset="0"/>
                        </a:rPr>
                        <a:t>3</a:t>
                      </a:r>
                      <a:endParaRPr kumimoji="0" lang="en-US" altLang="zh-CN" sz="1600" b="1" i="0" u="none" strike="noStrike" cap="none" normalizeH="0" baseline="0" dirty="0">
                        <a:ln>
                          <a:noFill/>
                        </a:ln>
                        <a:solidFill>
                          <a:srgbClr val="FF0000"/>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2"/>
                  </a:ext>
                </a:extLst>
              </a:tr>
            </a:tbl>
          </a:graphicData>
        </a:graphic>
      </p:graphicFrame>
      <p:sp>
        <p:nvSpPr>
          <p:cNvPr id="13" name="下箭头 12"/>
          <p:cNvSpPr/>
          <p:nvPr/>
        </p:nvSpPr>
        <p:spPr>
          <a:xfrm>
            <a:off x="4214810" y="2786058"/>
            <a:ext cx="213174" cy="5872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07504" y="500042"/>
            <a:ext cx="8928992" cy="386744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just">
              <a:lnSpc>
                <a:spcPct val="150000"/>
              </a:lnSpc>
              <a:spcBef>
                <a:spcPts val="600"/>
              </a:spcBef>
            </a:pPr>
            <a:r>
              <a:rPr lang="en-US" altLang="zh-CN" sz="2200" dirty="0">
                <a:solidFill>
                  <a:srgbClr val="FF0000"/>
                </a:solidFill>
                <a:latin typeface="Consolas" pitchFamily="49" charset="0"/>
                <a:ea typeface="仿宋" pitchFamily="49" charset="-122"/>
                <a:cs typeface="Consolas" pitchFamily="49" charset="0"/>
              </a:rPr>
              <a:t>【</a:t>
            </a:r>
            <a:r>
              <a:rPr lang="zh-CN" altLang="en-US" sz="2200" dirty="0">
                <a:solidFill>
                  <a:srgbClr val="FF0000"/>
                </a:solidFill>
                <a:latin typeface="Consolas" pitchFamily="49" charset="0"/>
                <a:ea typeface="仿宋" pitchFamily="49" charset="-122"/>
                <a:cs typeface="Consolas" pitchFamily="49" charset="0"/>
              </a:rPr>
              <a:t>例</a:t>
            </a:r>
            <a:r>
              <a:rPr lang="en-US" altLang="zh-CN" sz="2200" dirty="0">
                <a:solidFill>
                  <a:srgbClr val="FF0000"/>
                </a:solidFill>
                <a:latin typeface="Consolas" pitchFamily="49" charset="0"/>
                <a:ea typeface="仿宋" pitchFamily="49" charset="-122"/>
                <a:cs typeface="Consolas" pitchFamily="49" charset="0"/>
              </a:rPr>
              <a:t>9.20】</a:t>
            </a:r>
            <a:r>
              <a:rPr kumimoji="1" lang="en-US" altLang="zh-CN" sz="2200" dirty="0">
                <a:solidFill>
                  <a:srgbClr val="0000FF"/>
                </a:solidFill>
                <a:latin typeface="Consolas" pitchFamily="49" charset="0"/>
                <a:ea typeface="仿宋" pitchFamily="49" charset="-122"/>
                <a:cs typeface="Consolas" pitchFamily="49" charset="0"/>
              </a:rPr>
              <a:t> </a:t>
            </a:r>
            <a:r>
              <a:rPr lang="zh-CN" altLang="en-US" sz="2200" dirty="0">
                <a:solidFill>
                  <a:srgbClr val="0000FF"/>
                </a:solidFill>
                <a:latin typeface="Consolas" pitchFamily="49" charset="0"/>
                <a:ea typeface="仿宋" pitchFamily="49" charset="-122"/>
                <a:cs typeface="Consolas" pitchFamily="49" charset="0"/>
              </a:rPr>
              <a:t>将关键字序列</a:t>
            </a:r>
            <a:r>
              <a:rPr lang="en-US" altLang="zh-CN" sz="2200" dirty="0">
                <a:solidFill>
                  <a:srgbClr val="0000FF"/>
                </a:solidFill>
                <a:latin typeface="Consolas" pitchFamily="49" charset="0"/>
                <a:ea typeface="仿宋" pitchFamily="49" charset="-122"/>
                <a:cs typeface="Consolas" pitchFamily="49" charset="0"/>
              </a:rPr>
              <a:t>(7,8,30,11,18,9,14)</a:t>
            </a:r>
            <a:r>
              <a:rPr lang="zh-CN" altLang="en-US" sz="2200" dirty="0">
                <a:solidFill>
                  <a:srgbClr val="0000FF"/>
                </a:solidFill>
                <a:latin typeface="Consolas" pitchFamily="49" charset="0"/>
                <a:ea typeface="仿宋" pitchFamily="49" charset="-122"/>
                <a:cs typeface="Consolas" pitchFamily="49" charset="0"/>
              </a:rPr>
              <a:t>散列存储到散列表中，散列表的存储空间是一个下标从</a:t>
            </a:r>
            <a:r>
              <a:rPr lang="en-US" altLang="zh-CN" sz="2200" dirty="0">
                <a:solidFill>
                  <a:srgbClr val="0000FF"/>
                </a:solidFill>
                <a:latin typeface="Consolas" pitchFamily="49" charset="0"/>
                <a:ea typeface="仿宋" pitchFamily="49" charset="-122"/>
                <a:cs typeface="Consolas" pitchFamily="49" charset="0"/>
              </a:rPr>
              <a:t>0</a:t>
            </a:r>
            <a:r>
              <a:rPr lang="zh-CN" altLang="en-US" sz="2200" dirty="0">
                <a:solidFill>
                  <a:srgbClr val="0000FF"/>
                </a:solidFill>
                <a:latin typeface="Consolas" pitchFamily="49" charset="0"/>
                <a:ea typeface="仿宋" pitchFamily="49" charset="-122"/>
                <a:cs typeface="Consolas" pitchFamily="49" charset="0"/>
              </a:rPr>
              <a:t>开始的一维数组，散列函数为：</a:t>
            </a:r>
            <a:r>
              <a:rPr lang="en-US" altLang="zh-CN" sz="2200" i="1" dirty="0">
                <a:solidFill>
                  <a:srgbClr val="0000FF"/>
                </a:solidFill>
                <a:latin typeface="Consolas" pitchFamily="49" charset="0"/>
                <a:ea typeface="仿宋" pitchFamily="49" charset="-122"/>
                <a:cs typeface="Consolas" pitchFamily="49" charset="0"/>
              </a:rPr>
              <a:t>H</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a:solidFill>
                  <a:srgbClr val="0000FF"/>
                </a:solidFill>
                <a:latin typeface="Consolas" pitchFamily="49" charset="0"/>
                <a:ea typeface="仿宋" pitchFamily="49" charset="-122"/>
                <a:cs typeface="Consolas" pitchFamily="49" charset="0"/>
              </a:rPr>
              <a:t>key</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key</a:t>
            </a:r>
            <a:r>
              <a:rPr lang="en-US" altLang="zh-CN" sz="2200" dirty="0" err="1">
                <a:solidFill>
                  <a:srgbClr val="0000FF"/>
                </a:solidFill>
                <a:latin typeface="Consolas" pitchFamily="49" charset="0"/>
                <a:ea typeface="仿宋" pitchFamily="49" charset="-122"/>
                <a:cs typeface="Consolas" pitchFamily="49" charset="0"/>
              </a:rPr>
              <a:t>×3</a:t>
            </a:r>
            <a:r>
              <a:rPr lang="en-US" altLang="zh-CN" sz="2200" dirty="0">
                <a:solidFill>
                  <a:srgbClr val="0000FF"/>
                </a:solidFill>
                <a:latin typeface="Consolas" pitchFamily="49" charset="0"/>
                <a:ea typeface="仿宋" pitchFamily="49" charset="-122"/>
                <a:cs typeface="Consolas" pitchFamily="49" charset="0"/>
              </a:rPr>
              <a:t>) mod 7</a:t>
            </a:r>
            <a:r>
              <a:rPr lang="zh-CN" altLang="en-US" sz="2200" dirty="0">
                <a:solidFill>
                  <a:srgbClr val="0000FF"/>
                </a:solidFill>
                <a:latin typeface="Consolas" pitchFamily="49" charset="0"/>
                <a:ea typeface="仿宋" pitchFamily="49" charset="-122"/>
                <a:cs typeface="Consolas" pitchFamily="49" charset="0"/>
              </a:rPr>
              <a:t>，处理冲突采用线性探测再散列法，要求装填（载）因子为</a:t>
            </a:r>
            <a:r>
              <a:rPr lang="en-US" altLang="zh-CN" sz="2200" dirty="0">
                <a:solidFill>
                  <a:srgbClr val="0000FF"/>
                </a:solidFill>
                <a:latin typeface="Consolas" pitchFamily="49" charset="0"/>
                <a:ea typeface="仿宋" pitchFamily="49" charset="-122"/>
                <a:cs typeface="Consolas" pitchFamily="49" charset="0"/>
              </a:rPr>
              <a:t>0.7</a:t>
            </a:r>
            <a:r>
              <a:rPr lang="zh-CN" altLang="en-US" sz="2200" dirty="0">
                <a:solidFill>
                  <a:srgbClr val="0000FF"/>
                </a:solidFill>
                <a:latin typeface="Consolas" pitchFamily="49" charset="0"/>
                <a:ea typeface="仿宋" pitchFamily="49" charset="-122"/>
                <a:cs typeface="Consolas" pitchFamily="49" charset="0"/>
              </a:rPr>
              <a:t>。</a:t>
            </a:r>
          </a:p>
          <a:p>
            <a:pPr algn="just">
              <a:lnSpc>
                <a:spcPct val="150000"/>
              </a:lnSpc>
              <a:spcBef>
                <a:spcPts val="600"/>
              </a:spcBef>
            </a:pPr>
            <a:r>
              <a:rPr lang="zh-CN" altLang="en-US" sz="2200" dirty="0">
                <a:solidFill>
                  <a:srgbClr val="0000FF"/>
                </a:solidFill>
                <a:latin typeface="Consolas" pitchFamily="49" charset="0"/>
                <a:ea typeface="仿宋" pitchFamily="49" charset="-122"/>
                <a:cs typeface="Consolas" pitchFamily="49" charset="0"/>
              </a:rPr>
              <a:t>　　（</a:t>
            </a:r>
            <a:r>
              <a:rPr lang="en-US" altLang="zh-CN" sz="2200" dirty="0">
                <a:solidFill>
                  <a:srgbClr val="0000FF"/>
                </a:solidFill>
                <a:latin typeface="Consolas" pitchFamily="49" charset="0"/>
                <a:ea typeface="仿宋" pitchFamily="49" charset="-122"/>
                <a:cs typeface="Consolas" pitchFamily="49" charset="0"/>
              </a:rPr>
              <a:t>1</a:t>
            </a:r>
            <a:r>
              <a:rPr lang="zh-CN" altLang="en-US" sz="2200" dirty="0">
                <a:solidFill>
                  <a:srgbClr val="0000FF"/>
                </a:solidFill>
                <a:latin typeface="Consolas" pitchFamily="49" charset="0"/>
                <a:ea typeface="仿宋" pitchFamily="49" charset="-122"/>
                <a:cs typeface="Consolas" pitchFamily="49" charset="0"/>
              </a:rPr>
              <a:t>）请画出所构造的散列表。</a:t>
            </a:r>
          </a:p>
          <a:p>
            <a:pPr algn="just">
              <a:lnSpc>
                <a:spcPct val="150000"/>
              </a:lnSpc>
              <a:spcBef>
                <a:spcPts val="600"/>
              </a:spcBef>
            </a:pPr>
            <a:r>
              <a:rPr lang="zh-CN" altLang="en-US" sz="2200" dirty="0">
                <a:solidFill>
                  <a:srgbClr val="0000FF"/>
                </a:solidFill>
                <a:latin typeface="Consolas" pitchFamily="49" charset="0"/>
                <a:ea typeface="仿宋" pitchFamily="49" charset="-122"/>
                <a:cs typeface="Consolas" pitchFamily="49" charset="0"/>
              </a:rPr>
              <a:t>　　（</a:t>
            </a:r>
            <a:r>
              <a:rPr lang="en-US" altLang="zh-CN" sz="2200" dirty="0">
                <a:solidFill>
                  <a:srgbClr val="0000FF"/>
                </a:solidFill>
                <a:latin typeface="Consolas" pitchFamily="49" charset="0"/>
                <a:ea typeface="仿宋" pitchFamily="49" charset="-122"/>
                <a:cs typeface="Consolas" pitchFamily="49" charset="0"/>
              </a:rPr>
              <a:t>2</a:t>
            </a:r>
            <a:r>
              <a:rPr lang="zh-CN" altLang="en-US" sz="2200" dirty="0">
                <a:solidFill>
                  <a:srgbClr val="0000FF"/>
                </a:solidFill>
                <a:latin typeface="Consolas" pitchFamily="49" charset="0"/>
                <a:ea typeface="仿宋" pitchFamily="49" charset="-122"/>
                <a:cs typeface="Consolas" pitchFamily="49" charset="0"/>
              </a:rPr>
              <a:t>）分别计算等概率情况下，查找成功和查找不成功的平均查找长度。</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635896" y="543594"/>
            <a:ext cx="5328592" cy="5770811"/>
          </a:xfrm>
          <a:prstGeom prst="rect">
            <a:avLst/>
          </a:prstGeom>
          <a:noFill/>
          <a:ln w="9525">
            <a:noFill/>
            <a:miter lim="800000"/>
            <a:headEnd/>
            <a:tailEnd/>
          </a:ln>
        </p:spPr>
        <p:txBody>
          <a:bodyPr wrap="square">
            <a:spAutoFit/>
          </a:bodyPr>
          <a:lstStyle/>
          <a:p>
            <a:pPr algn="l">
              <a:lnSpc>
                <a:spcPct val="100000"/>
              </a:lnSpc>
            </a:pPr>
            <a:r>
              <a:rPr lang="zh-CN" altLang="en-US" sz="1800" dirty="0">
                <a:solidFill>
                  <a:srgbClr val="FF0000"/>
                </a:solidFill>
                <a:latin typeface="微软雅黑" pitchFamily="34" charset="-122"/>
                <a:ea typeface="微软雅黑" pitchFamily="34" charset="-122"/>
                <a:cs typeface="Consolas" pitchFamily="49" charset="0"/>
              </a:rPr>
              <a:t>解：</a:t>
            </a:r>
            <a:r>
              <a:rPr lang="zh-CN" altLang="en-US" sz="1800" dirty="0">
                <a:solidFill>
                  <a:srgbClr val="3333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=7</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α=0.7=</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m</a:t>
            </a:r>
            <a:r>
              <a:rPr lang="zh-CN" altLang="en-US" sz="1800" dirty="0">
                <a:solidFill>
                  <a:srgbClr val="0000FF"/>
                </a:solidFill>
                <a:latin typeface="Consolas" pitchFamily="49" charset="0"/>
                <a:ea typeface="仿宋" pitchFamily="49" charset="-122"/>
                <a:cs typeface="Consolas" pitchFamily="49" charset="0"/>
              </a:rPr>
              <a:t>，则</a:t>
            </a:r>
            <a:r>
              <a:rPr lang="en-US" altLang="zh-CN" sz="1800" i="1"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/0.7=10</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zh-CN" altLang="en-US" sz="1800" dirty="0">
                <a:solidFill>
                  <a:srgbClr val="0000FF"/>
                </a:solidFill>
                <a:latin typeface="Consolas" pitchFamily="49" charset="0"/>
                <a:ea typeface="仿宋" pitchFamily="49" charset="-122"/>
                <a:cs typeface="Consolas" pitchFamily="49" charset="0"/>
              </a:rPr>
              <a:t>计算各关键字存储地址的过程如下：</a:t>
            </a:r>
            <a:endParaRPr lang="zh-CN" altLang="pt-BR" sz="1800" i="1" dirty="0">
              <a:solidFill>
                <a:srgbClr val="00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00FF"/>
                </a:solidFill>
                <a:latin typeface="Consolas" pitchFamily="49" charset="0"/>
                <a:ea typeface="仿宋" pitchFamily="49" charset="-122"/>
                <a:cs typeface="Consolas" pitchFamily="49" charset="0"/>
              </a:rPr>
              <a:t>　  </a:t>
            </a:r>
            <a:r>
              <a:rPr lang="pt-BR" altLang="zh-CN" sz="1800" i="1" dirty="0">
                <a:solidFill>
                  <a:srgbClr val="0000FF"/>
                </a:solidFill>
                <a:latin typeface="Consolas" pitchFamily="49" charset="0"/>
                <a:ea typeface="仿宋" pitchFamily="49" charset="-122"/>
                <a:cs typeface="Consolas" pitchFamily="49" charset="0"/>
              </a:rPr>
              <a:t>H</a:t>
            </a:r>
            <a:r>
              <a:rPr lang="pt-BR" altLang="zh-CN" sz="1800" dirty="0">
                <a:solidFill>
                  <a:srgbClr val="0000FF"/>
                </a:solidFill>
                <a:latin typeface="Consolas" pitchFamily="49" charset="0"/>
                <a:ea typeface="仿宋" pitchFamily="49" charset="-122"/>
                <a:cs typeface="Consolas" pitchFamily="49" charset="0"/>
              </a:rPr>
              <a:t>(7)=7×3 mod 7=0</a:t>
            </a:r>
            <a:endParaRPr lang="pt-BR" altLang="zh-CN" sz="1800" i="1" dirty="0">
              <a:solidFill>
                <a:srgbClr val="00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00FF"/>
                </a:solidFill>
                <a:latin typeface="Consolas" pitchFamily="49" charset="0"/>
                <a:ea typeface="仿宋" pitchFamily="49" charset="-122"/>
                <a:cs typeface="Consolas" pitchFamily="49" charset="0"/>
              </a:rPr>
              <a:t>　  </a:t>
            </a:r>
            <a:r>
              <a:rPr lang="pt-BR" altLang="zh-CN" sz="1800" i="1" dirty="0">
                <a:solidFill>
                  <a:srgbClr val="0000FF"/>
                </a:solidFill>
                <a:latin typeface="Consolas" pitchFamily="49" charset="0"/>
                <a:ea typeface="仿宋" pitchFamily="49" charset="-122"/>
                <a:cs typeface="Consolas" pitchFamily="49" charset="0"/>
              </a:rPr>
              <a:t>H</a:t>
            </a:r>
            <a:r>
              <a:rPr lang="pt-BR" altLang="zh-CN" sz="1800" dirty="0">
                <a:solidFill>
                  <a:srgbClr val="0000FF"/>
                </a:solidFill>
                <a:latin typeface="Consolas" pitchFamily="49" charset="0"/>
                <a:ea typeface="仿宋" pitchFamily="49" charset="-122"/>
                <a:cs typeface="Consolas" pitchFamily="49" charset="0"/>
              </a:rPr>
              <a:t>(8)=8×3 mod 7=3</a:t>
            </a:r>
            <a:endParaRPr lang="pt-BR" altLang="zh-CN" sz="1800" i="1" dirty="0">
              <a:solidFill>
                <a:srgbClr val="00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00FF"/>
                </a:solidFill>
                <a:latin typeface="Consolas" pitchFamily="49" charset="0"/>
                <a:ea typeface="仿宋" pitchFamily="49" charset="-122"/>
                <a:cs typeface="Consolas" pitchFamily="49" charset="0"/>
              </a:rPr>
              <a:t>　  </a:t>
            </a:r>
            <a:r>
              <a:rPr lang="pt-BR" altLang="zh-CN" sz="1800" i="1" dirty="0">
                <a:solidFill>
                  <a:srgbClr val="0000FF"/>
                </a:solidFill>
                <a:latin typeface="Consolas" pitchFamily="49" charset="0"/>
                <a:ea typeface="仿宋" pitchFamily="49" charset="-122"/>
                <a:cs typeface="Consolas" pitchFamily="49" charset="0"/>
              </a:rPr>
              <a:t>H</a:t>
            </a:r>
            <a:r>
              <a:rPr lang="pt-BR" altLang="zh-CN" sz="1800" dirty="0">
                <a:solidFill>
                  <a:srgbClr val="0000FF"/>
                </a:solidFill>
                <a:latin typeface="Consolas" pitchFamily="49" charset="0"/>
                <a:ea typeface="仿宋" pitchFamily="49" charset="-122"/>
                <a:cs typeface="Consolas" pitchFamily="49" charset="0"/>
              </a:rPr>
              <a:t>(30)=30×3 mod 7=6</a:t>
            </a:r>
            <a:endParaRPr lang="pt-BR" altLang="zh-CN" sz="1800" i="1" dirty="0">
              <a:solidFill>
                <a:srgbClr val="00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00FF"/>
                </a:solidFill>
                <a:latin typeface="Consolas" pitchFamily="49" charset="0"/>
                <a:ea typeface="仿宋" pitchFamily="49" charset="-122"/>
                <a:cs typeface="Consolas" pitchFamily="49" charset="0"/>
              </a:rPr>
              <a:t>　  </a:t>
            </a:r>
            <a:r>
              <a:rPr lang="pt-BR" altLang="zh-CN" sz="1800" i="1" dirty="0">
                <a:solidFill>
                  <a:srgbClr val="0000FF"/>
                </a:solidFill>
                <a:latin typeface="Consolas" pitchFamily="49" charset="0"/>
                <a:ea typeface="仿宋" pitchFamily="49" charset="-122"/>
                <a:cs typeface="Consolas" pitchFamily="49" charset="0"/>
              </a:rPr>
              <a:t>H</a:t>
            </a:r>
            <a:r>
              <a:rPr lang="pt-BR" altLang="zh-CN" sz="1800" dirty="0">
                <a:solidFill>
                  <a:srgbClr val="0000FF"/>
                </a:solidFill>
                <a:latin typeface="Consolas" pitchFamily="49" charset="0"/>
                <a:ea typeface="仿宋" pitchFamily="49" charset="-122"/>
                <a:cs typeface="Consolas" pitchFamily="49" charset="0"/>
              </a:rPr>
              <a:t>(11)=11×3 mod 7=5</a:t>
            </a:r>
            <a:endParaRPr lang="pt-BR" altLang="zh-CN" sz="1800" i="1" dirty="0">
              <a:solidFill>
                <a:srgbClr val="00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C00000"/>
                </a:solidFill>
                <a:latin typeface="Consolas" pitchFamily="49" charset="0"/>
                <a:ea typeface="仿宋" pitchFamily="49" charset="-122"/>
                <a:cs typeface="Consolas" pitchFamily="49" charset="0"/>
              </a:rPr>
              <a:t>　  </a:t>
            </a:r>
            <a:r>
              <a:rPr lang="pt-BR" altLang="zh-CN" sz="1800" i="1" dirty="0">
                <a:solidFill>
                  <a:srgbClr val="C00000"/>
                </a:solidFill>
                <a:latin typeface="Consolas" pitchFamily="49" charset="0"/>
                <a:ea typeface="仿宋" pitchFamily="49" charset="-122"/>
                <a:cs typeface="Consolas" pitchFamily="49" charset="0"/>
              </a:rPr>
              <a:t>H</a:t>
            </a:r>
            <a:r>
              <a:rPr lang="pt-BR" altLang="zh-CN" sz="1800" dirty="0">
                <a:solidFill>
                  <a:srgbClr val="C00000"/>
                </a:solidFill>
                <a:latin typeface="Consolas" pitchFamily="49" charset="0"/>
                <a:ea typeface="仿宋" pitchFamily="49" charset="-122"/>
                <a:cs typeface="Consolas" pitchFamily="49" charset="0"/>
              </a:rPr>
              <a:t>(18)=18×3 mod 7=5	</a:t>
            </a:r>
            <a:r>
              <a:rPr lang="zh-CN" altLang="pt-BR" sz="1800" dirty="0">
                <a:solidFill>
                  <a:srgbClr val="C00000"/>
                </a:solidFill>
                <a:latin typeface="Consolas" pitchFamily="49" charset="0"/>
                <a:ea typeface="仿宋" pitchFamily="49" charset="-122"/>
                <a:cs typeface="Consolas" pitchFamily="49" charset="0"/>
              </a:rPr>
              <a:t>冲突</a:t>
            </a:r>
            <a:endParaRPr lang="zh-CN" altLang="pt-BR" sz="1800" i="1" dirty="0">
              <a:solidFill>
                <a:srgbClr val="C00000"/>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3333FF"/>
                </a:solidFill>
                <a:latin typeface="Consolas" pitchFamily="49" charset="0"/>
                <a:ea typeface="仿宋" pitchFamily="49" charset="-122"/>
                <a:cs typeface="Consolas" pitchFamily="49" charset="0"/>
              </a:rPr>
              <a:t>　    </a:t>
            </a:r>
            <a:r>
              <a:rPr lang="pt-BR" altLang="zh-CN" sz="1800" i="1" dirty="0">
                <a:solidFill>
                  <a:srgbClr val="FF00FF"/>
                </a:solidFill>
                <a:latin typeface="Consolas" pitchFamily="49" charset="0"/>
                <a:ea typeface="仿宋" pitchFamily="49" charset="-122"/>
                <a:cs typeface="Consolas" pitchFamily="49" charset="0"/>
              </a:rPr>
              <a:t>d</a:t>
            </a:r>
            <a:r>
              <a:rPr lang="pt-BR" altLang="zh-CN" sz="1800" baseline="-25000" dirty="0">
                <a:solidFill>
                  <a:srgbClr val="FF00FF"/>
                </a:solidFill>
                <a:latin typeface="Consolas" pitchFamily="49" charset="0"/>
                <a:ea typeface="仿宋" pitchFamily="49" charset="-122"/>
                <a:cs typeface="Consolas" pitchFamily="49" charset="0"/>
              </a:rPr>
              <a:t>1</a:t>
            </a:r>
            <a:r>
              <a:rPr lang="pt-BR" altLang="zh-CN" sz="1800" dirty="0">
                <a:solidFill>
                  <a:srgbClr val="FF00FF"/>
                </a:solidFill>
                <a:latin typeface="Consolas" pitchFamily="49" charset="0"/>
                <a:ea typeface="仿宋" pitchFamily="49" charset="-122"/>
                <a:cs typeface="Consolas" pitchFamily="49" charset="0"/>
              </a:rPr>
              <a:t>=(5+1) mod 10=6	</a:t>
            </a:r>
            <a:r>
              <a:rPr lang="zh-CN" altLang="pt-BR" sz="1800" dirty="0">
                <a:solidFill>
                  <a:srgbClr val="FF00FF"/>
                </a:solidFill>
                <a:latin typeface="Consolas" pitchFamily="49" charset="0"/>
                <a:ea typeface="仿宋" pitchFamily="49" charset="-122"/>
                <a:cs typeface="Consolas" pitchFamily="49" charset="0"/>
              </a:rPr>
              <a:t>仍冲突</a:t>
            </a:r>
            <a:endParaRPr lang="zh-CN" altLang="pt-BR" sz="1800" i="1" dirty="0">
              <a:solidFill>
                <a:srgbClr val="FF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6600"/>
                </a:solidFill>
                <a:latin typeface="Consolas" pitchFamily="49" charset="0"/>
                <a:ea typeface="仿宋" pitchFamily="49" charset="-122"/>
                <a:cs typeface="Consolas" pitchFamily="49" charset="0"/>
              </a:rPr>
              <a:t>　    </a:t>
            </a:r>
            <a:r>
              <a:rPr lang="pt-BR" altLang="zh-CN" sz="1800" i="1" dirty="0">
                <a:solidFill>
                  <a:srgbClr val="FF00FF"/>
                </a:solidFill>
                <a:latin typeface="Consolas" pitchFamily="49" charset="0"/>
                <a:ea typeface="仿宋" pitchFamily="49" charset="-122"/>
                <a:cs typeface="Consolas" pitchFamily="49" charset="0"/>
              </a:rPr>
              <a:t>d</a:t>
            </a:r>
            <a:r>
              <a:rPr lang="pt-BR" altLang="zh-CN" sz="1800" baseline="-25000" dirty="0">
                <a:solidFill>
                  <a:srgbClr val="FF00FF"/>
                </a:solidFill>
                <a:latin typeface="Consolas" pitchFamily="49" charset="0"/>
                <a:ea typeface="仿宋" pitchFamily="49" charset="-122"/>
                <a:cs typeface="Consolas" pitchFamily="49" charset="0"/>
              </a:rPr>
              <a:t>2</a:t>
            </a:r>
            <a:r>
              <a:rPr lang="pt-BR" altLang="zh-CN" sz="1800" dirty="0">
                <a:solidFill>
                  <a:srgbClr val="FF00FF"/>
                </a:solidFill>
                <a:latin typeface="Consolas" pitchFamily="49" charset="0"/>
                <a:ea typeface="仿宋" pitchFamily="49" charset="-122"/>
                <a:cs typeface="Consolas" pitchFamily="49" charset="0"/>
              </a:rPr>
              <a:t>=(6+1) mod 10=7</a:t>
            </a:r>
            <a:endParaRPr lang="pt-BR" altLang="zh-CN" sz="1800" i="1" dirty="0">
              <a:solidFill>
                <a:srgbClr val="FF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C00000"/>
                </a:solidFill>
                <a:latin typeface="Consolas" pitchFamily="49" charset="0"/>
                <a:ea typeface="仿宋" pitchFamily="49" charset="-122"/>
                <a:cs typeface="Consolas" pitchFamily="49" charset="0"/>
              </a:rPr>
              <a:t>　  </a:t>
            </a:r>
            <a:r>
              <a:rPr lang="pt-BR" altLang="zh-CN" sz="1800" i="1" dirty="0">
                <a:solidFill>
                  <a:srgbClr val="C00000"/>
                </a:solidFill>
                <a:latin typeface="Consolas" pitchFamily="49" charset="0"/>
                <a:ea typeface="仿宋" pitchFamily="49" charset="-122"/>
                <a:cs typeface="Consolas" pitchFamily="49" charset="0"/>
              </a:rPr>
              <a:t>H</a:t>
            </a:r>
            <a:r>
              <a:rPr lang="pt-BR" altLang="zh-CN" sz="1800" dirty="0">
                <a:solidFill>
                  <a:srgbClr val="C00000"/>
                </a:solidFill>
                <a:latin typeface="Consolas" pitchFamily="49" charset="0"/>
                <a:ea typeface="仿宋" pitchFamily="49" charset="-122"/>
                <a:cs typeface="Consolas" pitchFamily="49" charset="0"/>
              </a:rPr>
              <a:t>(9)=9×3 mod 7=6	</a:t>
            </a:r>
            <a:r>
              <a:rPr lang="zh-CN" altLang="pt-BR" sz="1800" dirty="0">
                <a:solidFill>
                  <a:srgbClr val="C00000"/>
                </a:solidFill>
                <a:latin typeface="Consolas" pitchFamily="49" charset="0"/>
                <a:ea typeface="仿宋" pitchFamily="49" charset="-122"/>
                <a:cs typeface="Consolas" pitchFamily="49" charset="0"/>
              </a:rPr>
              <a:t>冲突</a:t>
            </a:r>
            <a:endParaRPr lang="zh-CN" altLang="pt-BR" sz="1800" i="1" dirty="0">
              <a:solidFill>
                <a:srgbClr val="C00000"/>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3333FF"/>
                </a:solidFill>
                <a:latin typeface="Consolas" pitchFamily="49" charset="0"/>
                <a:ea typeface="仿宋" pitchFamily="49" charset="-122"/>
                <a:cs typeface="Consolas" pitchFamily="49" charset="0"/>
              </a:rPr>
              <a:t>　    </a:t>
            </a:r>
            <a:r>
              <a:rPr lang="pt-BR" altLang="zh-CN" sz="1800" i="1" dirty="0">
                <a:solidFill>
                  <a:srgbClr val="FF00FF"/>
                </a:solidFill>
                <a:latin typeface="Consolas" pitchFamily="49" charset="0"/>
                <a:ea typeface="仿宋" pitchFamily="49" charset="-122"/>
                <a:cs typeface="Consolas" pitchFamily="49" charset="0"/>
              </a:rPr>
              <a:t>d</a:t>
            </a:r>
            <a:r>
              <a:rPr lang="pt-BR" altLang="zh-CN" sz="1800" baseline="-25000" dirty="0">
                <a:solidFill>
                  <a:srgbClr val="FF00FF"/>
                </a:solidFill>
                <a:latin typeface="Consolas" pitchFamily="49" charset="0"/>
                <a:ea typeface="仿宋" pitchFamily="49" charset="-122"/>
                <a:cs typeface="Consolas" pitchFamily="49" charset="0"/>
              </a:rPr>
              <a:t>1</a:t>
            </a:r>
            <a:r>
              <a:rPr lang="pt-BR" altLang="zh-CN" sz="1800" dirty="0">
                <a:solidFill>
                  <a:srgbClr val="FF00FF"/>
                </a:solidFill>
                <a:latin typeface="Consolas" pitchFamily="49" charset="0"/>
                <a:ea typeface="仿宋" pitchFamily="49" charset="-122"/>
                <a:cs typeface="Consolas" pitchFamily="49" charset="0"/>
              </a:rPr>
              <a:t>=(6+1) mod 10=7	</a:t>
            </a:r>
            <a:r>
              <a:rPr lang="zh-CN" altLang="pt-BR" sz="1800" dirty="0">
                <a:solidFill>
                  <a:srgbClr val="FF00FF"/>
                </a:solidFill>
                <a:latin typeface="Consolas" pitchFamily="49" charset="0"/>
                <a:ea typeface="仿宋" pitchFamily="49" charset="-122"/>
                <a:cs typeface="Consolas" pitchFamily="49" charset="0"/>
              </a:rPr>
              <a:t>仍冲突</a:t>
            </a:r>
            <a:endParaRPr lang="zh-CN" altLang="pt-BR" sz="1800" i="1" dirty="0">
              <a:solidFill>
                <a:srgbClr val="FF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006600"/>
                </a:solidFill>
                <a:latin typeface="Consolas" pitchFamily="49" charset="0"/>
                <a:ea typeface="仿宋" pitchFamily="49" charset="-122"/>
                <a:cs typeface="Consolas" pitchFamily="49" charset="0"/>
              </a:rPr>
              <a:t>　    </a:t>
            </a:r>
            <a:r>
              <a:rPr lang="pt-BR" altLang="zh-CN" sz="1800" i="1" dirty="0">
                <a:solidFill>
                  <a:srgbClr val="FF00FF"/>
                </a:solidFill>
                <a:latin typeface="Consolas" pitchFamily="49" charset="0"/>
                <a:ea typeface="仿宋" pitchFamily="49" charset="-122"/>
                <a:cs typeface="Consolas" pitchFamily="49" charset="0"/>
              </a:rPr>
              <a:t>d</a:t>
            </a:r>
            <a:r>
              <a:rPr lang="pt-BR" altLang="zh-CN" sz="1800" baseline="-25000" dirty="0">
                <a:solidFill>
                  <a:srgbClr val="FF00FF"/>
                </a:solidFill>
                <a:latin typeface="Consolas" pitchFamily="49" charset="0"/>
                <a:ea typeface="仿宋" pitchFamily="49" charset="-122"/>
                <a:cs typeface="Consolas" pitchFamily="49" charset="0"/>
              </a:rPr>
              <a:t>2</a:t>
            </a:r>
            <a:r>
              <a:rPr lang="pt-BR" altLang="zh-CN" sz="1800" dirty="0">
                <a:solidFill>
                  <a:srgbClr val="FF00FF"/>
                </a:solidFill>
                <a:latin typeface="Consolas" pitchFamily="49" charset="0"/>
                <a:ea typeface="仿宋" pitchFamily="49" charset="-122"/>
                <a:cs typeface="Consolas" pitchFamily="49" charset="0"/>
              </a:rPr>
              <a:t>=(7+1) mod 10=8</a:t>
            </a:r>
            <a:endParaRPr lang="pt-BR" altLang="zh-CN" sz="1800" i="1" dirty="0">
              <a:solidFill>
                <a:srgbClr val="FF00FF"/>
              </a:solidFill>
              <a:latin typeface="Consolas" pitchFamily="49" charset="0"/>
              <a:ea typeface="仿宋" pitchFamily="49" charset="-122"/>
              <a:cs typeface="Consolas" pitchFamily="49" charset="0"/>
            </a:endParaRPr>
          </a:p>
          <a:p>
            <a:pPr algn="l">
              <a:lnSpc>
                <a:spcPct val="100000"/>
              </a:lnSpc>
            </a:pPr>
            <a:r>
              <a:rPr lang="zh-CN" altLang="pt-BR" sz="1800" i="1" dirty="0">
                <a:solidFill>
                  <a:srgbClr val="3333FF"/>
                </a:solidFill>
                <a:latin typeface="Consolas" pitchFamily="49" charset="0"/>
                <a:ea typeface="仿宋" pitchFamily="49" charset="-122"/>
                <a:cs typeface="Consolas" pitchFamily="49" charset="0"/>
              </a:rPr>
              <a:t>　</a:t>
            </a:r>
            <a:r>
              <a:rPr lang="zh-CN" altLang="pt-BR" sz="1800" i="1" dirty="0">
                <a:solidFill>
                  <a:srgbClr val="0000FF"/>
                </a:solidFill>
                <a:latin typeface="Consolas" pitchFamily="49" charset="0"/>
                <a:ea typeface="仿宋" pitchFamily="49" charset="-122"/>
                <a:cs typeface="Consolas" pitchFamily="49" charset="0"/>
              </a:rPr>
              <a:t>  </a:t>
            </a:r>
            <a:r>
              <a:rPr lang="pt-BR" altLang="zh-CN" sz="1800" i="1" dirty="0">
                <a:solidFill>
                  <a:srgbClr val="C00000"/>
                </a:solidFill>
                <a:latin typeface="Consolas" pitchFamily="49" charset="0"/>
                <a:ea typeface="仿宋" pitchFamily="49" charset="-122"/>
                <a:cs typeface="Consolas" pitchFamily="49" charset="0"/>
              </a:rPr>
              <a:t>H</a:t>
            </a:r>
            <a:r>
              <a:rPr lang="pt-BR" altLang="zh-CN" sz="1800" dirty="0">
                <a:solidFill>
                  <a:srgbClr val="C00000"/>
                </a:solidFill>
                <a:latin typeface="Consolas" pitchFamily="49" charset="0"/>
                <a:ea typeface="仿宋" pitchFamily="49" charset="-122"/>
                <a:cs typeface="Consolas" pitchFamily="49" charset="0"/>
              </a:rPr>
              <a:t>(14)=14×3 mod 7=0	</a:t>
            </a:r>
            <a:r>
              <a:rPr lang="zh-CN" altLang="pt-BR" sz="1800" dirty="0">
                <a:solidFill>
                  <a:srgbClr val="C00000"/>
                </a:solidFill>
                <a:latin typeface="Consolas" pitchFamily="49" charset="0"/>
                <a:ea typeface="仿宋" pitchFamily="49" charset="-122"/>
                <a:cs typeface="Consolas" pitchFamily="49" charset="0"/>
              </a:rPr>
              <a:t>冲突</a:t>
            </a:r>
            <a:endParaRPr lang="zh-CN" altLang="pt-BR" sz="1800" i="1" dirty="0">
              <a:solidFill>
                <a:srgbClr val="C00000"/>
              </a:solidFill>
              <a:latin typeface="Consolas" pitchFamily="49" charset="0"/>
              <a:ea typeface="仿宋" pitchFamily="49" charset="-122"/>
              <a:cs typeface="Consolas" pitchFamily="49" charset="0"/>
            </a:endParaRPr>
          </a:p>
          <a:p>
            <a:pPr algn="l">
              <a:lnSpc>
                <a:spcPts val="2500"/>
              </a:lnSpc>
            </a:pPr>
            <a:r>
              <a:rPr lang="zh-CN" altLang="pt-BR" sz="1800" i="1" dirty="0">
                <a:solidFill>
                  <a:srgbClr val="3333FF"/>
                </a:solidFill>
                <a:latin typeface="Consolas" pitchFamily="49" charset="0"/>
                <a:ea typeface="仿宋" pitchFamily="49" charset="-122"/>
                <a:cs typeface="Consolas" pitchFamily="49" charset="0"/>
              </a:rPr>
              <a:t>　    </a:t>
            </a:r>
            <a:r>
              <a:rPr lang="pt-BR" altLang="zh-CN" sz="1800" i="1" dirty="0">
                <a:solidFill>
                  <a:srgbClr val="006600"/>
                </a:solidFill>
                <a:latin typeface="Consolas" pitchFamily="49" charset="0"/>
                <a:ea typeface="仿宋" pitchFamily="49" charset="-122"/>
                <a:cs typeface="Consolas" pitchFamily="49" charset="0"/>
              </a:rPr>
              <a:t>d</a:t>
            </a:r>
            <a:r>
              <a:rPr lang="pt-BR" altLang="zh-CN" sz="1800" baseline="-25000" dirty="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=(0+1) mod 10=1</a:t>
            </a:r>
            <a:endParaRPr lang="en-US" altLang="zh-CN" sz="1800" dirty="0">
              <a:solidFill>
                <a:srgbClr val="006600"/>
              </a:solidFill>
              <a:latin typeface="Consolas" pitchFamily="49" charset="0"/>
              <a:ea typeface="仿宋" pitchFamily="49" charset="-122"/>
              <a:cs typeface="Consolas" pitchFamily="49" charset="0"/>
            </a:endParaRPr>
          </a:p>
        </p:txBody>
      </p:sp>
      <p:sp>
        <p:nvSpPr>
          <p:cNvPr id="4" name="文本框 3">
            <a:extLst>
              <a:ext uri="{FF2B5EF4-FFF2-40B4-BE49-F238E27FC236}">
                <a16:creationId xmlns:a16="http://schemas.microsoft.com/office/drawing/2014/main" id="{92FFFB48-E798-46C9-92E5-5B238190E63F}"/>
              </a:ext>
            </a:extLst>
          </p:cNvPr>
          <p:cNvSpPr txBox="1"/>
          <p:nvPr/>
        </p:nvSpPr>
        <p:spPr>
          <a:xfrm>
            <a:off x="-612576" y="332656"/>
            <a:ext cx="4733924" cy="687111"/>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关键字序列</a:t>
            </a:r>
            <a:r>
              <a:rPr lang="en-US" altLang="zh-CN" sz="2400" dirty="0">
                <a:solidFill>
                  <a:srgbClr val="0000FF"/>
                </a:solidFill>
                <a:latin typeface="Consolas" pitchFamily="49" charset="0"/>
                <a:ea typeface="仿宋" pitchFamily="49" charset="-122"/>
                <a:cs typeface="Consolas" pitchFamily="49" charset="0"/>
              </a:rPr>
              <a:t>(7,8,30,11,18,9,14)</a:t>
            </a:r>
            <a:endParaRPr lang="zh-CN" altLang="en-US" dirty="0"/>
          </a:p>
        </p:txBody>
      </p:sp>
      <p:sp>
        <p:nvSpPr>
          <p:cNvPr id="6" name="文本框 5">
            <a:extLst>
              <a:ext uri="{FF2B5EF4-FFF2-40B4-BE49-F238E27FC236}">
                <a16:creationId xmlns:a16="http://schemas.microsoft.com/office/drawing/2014/main" id="{75D9E6F7-40A8-4B16-A405-7D6299125748}"/>
              </a:ext>
            </a:extLst>
          </p:cNvPr>
          <p:cNvSpPr txBox="1"/>
          <p:nvPr/>
        </p:nvSpPr>
        <p:spPr>
          <a:xfrm>
            <a:off x="-396552" y="1268760"/>
            <a:ext cx="4392488" cy="867930"/>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哈希函数</a:t>
            </a:r>
            <a:endParaRPr lang="en-US" altLang="zh-CN" sz="2400" dirty="0">
              <a:solidFill>
                <a:srgbClr val="0000FF"/>
              </a:solidFill>
              <a:latin typeface="Consolas" pitchFamily="49" charset="0"/>
              <a:ea typeface="仿宋" pitchFamily="49" charset="-122"/>
              <a:cs typeface="Consolas" pitchFamily="49" charset="0"/>
            </a:endParaRPr>
          </a:p>
          <a:p>
            <a:r>
              <a:rPr lang="en-US" altLang="zh-CN" sz="2400" i="1" dirty="0">
                <a:solidFill>
                  <a:srgbClr val="0000FF"/>
                </a:solidFill>
                <a:latin typeface="Consolas" pitchFamily="49" charset="0"/>
                <a:ea typeface="仿宋" pitchFamily="49" charset="-122"/>
                <a:cs typeface="Consolas" pitchFamily="49" charset="0"/>
              </a:rPr>
              <a:t>H</a:t>
            </a:r>
            <a:r>
              <a:rPr lang="en-US" altLang="zh-CN" sz="2400" dirty="0">
                <a:solidFill>
                  <a:srgbClr val="0000FF"/>
                </a:solidFill>
                <a:latin typeface="Consolas" pitchFamily="49" charset="0"/>
                <a:ea typeface="仿宋" pitchFamily="49" charset="-122"/>
                <a:cs typeface="Consolas" pitchFamily="49" charset="0"/>
              </a:rPr>
              <a:t>(</a:t>
            </a:r>
            <a:r>
              <a:rPr lang="en-US" altLang="zh-CN" sz="2400" i="1" dirty="0">
                <a:solidFill>
                  <a:srgbClr val="0000FF"/>
                </a:solidFill>
                <a:latin typeface="Consolas" pitchFamily="49" charset="0"/>
                <a:ea typeface="仿宋" pitchFamily="49" charset="-122"/>
                <a:cs typeface="Consolas" pitchFamily="49" charset="0"/>
              </a:rPr>
              <a:t>key</a:t>
            </a:r>
            <a:r>
              <a:rPr lang="en-US" altLang="zh-CN" sz="2400" dirty="0">
                <a:solidFill>
                  <a:srgbClr val="0000FF"/>
                </a:solidFill>
                <a:latin typeface="Consolas" pitchFamily="49" charset="0"/>
                <a:ea typeface="仿宋" pitchFamily="49" charset="-122"/>
                <a:cs typeface="Consolas" pitchFamily="49" charset="0"/>
              </a:rPr>
              <a:t>)=(</a:t>
            </a:r>
            <a:r>
              <a:rPr lang="en-US" altLang="zh-CN" sz="2400" i="1" dirty="0">
                <a:solidFill>
                  <a:srgbClr val="0000FF"/>
                </a:solidFill>
                <a:latin typeface="Consolas" pitchFamily="49" charset="0"/>
                <a:ea typeface="仿宋" pitchFamily="49" charset="-122"/>
                <a:cs typeface="Consolas" pitchFamily="49" charset="0"/>
              </a:rPr>
              <a:t>key</a:t>
            </a:r>
            <a:r>
              <a:rPr lang="en-US" altLang="zh-CN" sz="2400" dirty="0">
                <a:solidFill>
                  <a:srgbClr val="0000FF"/>
                </a:solidFill>
                <a:latin typeface="Consolas" pitchFamily="49" charset="0"/>
                <a:ea typeface="仿宋" pitchFamily="49" charset="-122"/>
                <a:cs typeface="Consolas" pitchFamily="49" charset="0"/>
              </a:rPr>
              <a:t>×3) mod 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3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23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23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23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23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79532" y="333375"/>
            <a:ext cx="3638542"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0000FF"/>
                </a:solidFill>
                <a:latin typeface="仿宋" pitchFamily="49" charset="-122"/>
                <a:ea typeface="仿宋" pitchFamily="49" charset="-122"/>
                <a:cs typeface="Times New Roman" pitchFamily="18" charset="0"/>
              </a:rPr>
              <a:t>构造的哈希表：</a:t>
            </a:r>
          </a:p>
        </p:txBody>
      </p:sp>
      <p:graphicFrame>
        <p:nvGraphicFramePr>
          <p:cNvPr id="207875" name="Group 3"/>
          <p:cNvGraphicFramePr>
            <a:graphicFrameLocks noGrp="1"/>
          </p:cNvGraphicFramePr>
          <p:nvPr>
            <p:extLst>
              <p:ext uri="{D42A27DB-BD31-4B8C-83A1-F6EECF244321}">
                <p14:modId xmlns:p14="http://schemas.microsoft.com/office/powerpoint/2010/main" val="70459026"/>
              </p:ext>
            </p:extLst>
          </p:nvPr>
        </p:nvGraphicFramePr>
        <p:xfrm>
          <a:off x="642910" y="981075"/>
          <a:ext cx="7920038" cy="1097280"/>
        </p:xfrm>
        <a:graphic>
          <a:graphicData uri="http://schemas.openxmlformats.org/drawingml/2006/table">
            <a:tbl>
              <a:tblPr>
                <a:tableStyleId>{ED083AE6-46FA-4A59-8FB0-9F97EB10719F}</a:tableStyleId>
              </a:tblPr>
              <a:tblGrid>
                <a:gridCol w="122396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57467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576263">
                  <a:extLst>
                    <a:ext uri="{9D8B030D-6E8A-4147-A177-3AD203B41FA5}">
                      <a16:colId xmlns:a16="http://schemas.microsoft.com/office/drawing/2014/main" val="20010"/>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0</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5</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6</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7</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8</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9</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2"/>
                  </a:ext>
                </a:extLst>
              </a:tr>
            </a:tbl>
          </a:graphicData>
        </a:graphic>
      </p:graphicFrame>
      <p:sp>
        <p:nvSpPr>
          <p:cNvPr id="96309" name="Text Box 53"/>
          <p:cNvSpPr txBox="1">
            <a:spLocks noChangeArrowheads="1"/>
          </p:cNvSpPr>
          <p:nvPr/>
        </p:nvSpPr>
        <p:spPr bwMode="auto">
          <a:xfrm>
            <a:off x="395536" y="2409220"/>
            <a:ext cx="6064237" cy="861774"/>
          </a:xfrm>
          <a:prstGeom prst="rect">
            <a:avLst/>
          </a:prstGeom>
          <a:noFill/>
          <a:ln w="9525">
            <a:noFill/>
            <a:miter lim="800000"/>
            <a:headEnd/>
            <a:tailEnd/>
          </a:ln>
        </p:spPr>
        <p:txBody>
          <a:bodyPr wrap="square">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）在等概率情况下：</a:t>
            </a:r>
          </a:p>
          <a:p>
            <a:pPr algn="l">
              <a:lnSpc>
                <a:spcPct val="100000"/>
              </a:lnSpc>
            </a:pPr>
            <a:r>
              <a:rPr lang="en-US" altLang="zh-CN" sz="2000" dirty="0">
                <a:solidFill>
                  <a:srgbClr val="0000FF"/>
                </a:solidFill>
                <a:latin typeface="Consolas" pitchFamily="49" charset="0"/>
                <a:ea typeface="仿宋" pitchFamily="49" charset="-122"/>
                <a:cs typeface="Consolas" pitchFamily="49" charset="0"/>
              </a:rPr>
              <a:t>    ASL</a:t>
            </a:r>
            <a:r>
              <a:rPr lang="zh-CN" altLang="en-US" sz="2000" baseline="-25000" dirty="0">
                <a:solidFill>
                  <a:srgbClr val="0000FF"/>
                </a:solidFill>
                <a:latin typeface="Consolas" pitchFamily="49" charset="0"/>
                <a:ea typeface="仿宋" pitchFamily="49" charset="-122"/>
                <a:cs typeface="Consolas" pitchFamily="49" charset="0"/>
              </a:rPr>
              <a:t>成功</a:t>
            </a:r>
            <a:r>
              <a:rPr lang="en-US" altLang="zh-CN" sz="2000" dirty="0">
                <a:solidFill>
                  <a:srgbClr val="0000FF"/>
                </a:solidFill>
                <a:latin typeface="Consolas" pitchFamily="49" charset="0"/>
                <a:ea typeface="仿宋" pitchFamily="49" charset="-122"/>
                <a:cs typeface="Consolas" pitchFamily="49" charset="0"/>
              </a:rPr>
              <a:t>=(1+2+1+1+1+3+3)/7=12/7=1.71</a:t>
            </a:r>
          </a:p>
        </p:txBody>
      </p:sp>
      <p:sp>
        <p:nvSpPr>
          <p:cNvPr id="5" name="Text Box 2">
            <a:extLst>
              <a:ext uri="{FF2B5EF4-FFF2-40B4-BE49-F238E27FC236}">
                <a16:creationId xmlns:a16="http://schemas.microsoft.com/office/drawing/2014/main" id="{C48D8D87-9CEE-4098-8698-5659FAA1CEF6}"/>
              </a:ext>
            </a:extLst>
          </p:cNvPr>
          <p:cNvSpPr txBox="1">
            <a:spLocks noChangeArrowheads="1"/>
          </p:cNvSpPr>
          <p:nvPr/>
        </p:nvSpPr>
        <p:spPr bwMode="auto">
          <a:xfrm>
            <a:off x="667764" y="3610965"/>
            <a:ext cx="4178299" cy="400110"/>
          </a:xfrm>
          <a:prstGeom prst="rect">
            <a:avLst/>
          </a:prstGeom>
          <a:noFill/>
          <a:ln w="9525">
            <a:noFill/>
            <a:miter lim="800000"/>
            <a:headEnd/>
            <a:tailEnd/>
          </a:ln>
        </p:spPr>
        <p:txBody>
          <a:bodyPr wrap="square">
            <a:spAutoFit/>
          </a:bodyPr>
          <a:lstStyle>
            <a:defPPr>
              <a:defRPr lang="zh-CN"/>
            </a:defPPr>
            <a:lvl1pPr algn="l">
              <a:lnSpc>
                <a:spcPct val="100000"/>
              </a:lnSpc>
              <a:defRPr sz="2000">
                <a:solidFill>
                  <a:srgbClr val="0000FF"/>
                </a:solidFill>
                <a:latin typeface="Consolas" pitchFamily="49" charset="0"/>
                <a:ea typeface="仿宋" pitchFamily="49" charset="-122"/>
                <a:cs typeface="Consolas" pitchFamily="49" charset="0"/>
              </a:defRPr>
            </a:lvl1pPr>
          </a:lstStyle>
          <a:p>
            <a:r>
              <a:rPr lang="zh-CN" altLang="en-US" dirty="0"/>
              <a:t>不成功的情况下所有探测次数：</a:t>
            </a:r>
          </a:p>
        </p:txBody>
      </p:sp>
      <p:graphicFrame>
        <p:nvGraphicFramePr>
          <p:cNvPr id="6" name="Group 3">
            <a:extLst>
              <a:ext uri="{FF2B5EF4-FFF2-40B4-BE49-F238E27FC236}">
                <a16:creationId xmlns:a16="http://schemas.microsoft.com/office/drawing/2014/main" id="{D892FE75-1BA0-4514-971D-1D2C0CBC6BEE}"/>
              </a:ext>
            </a:extLst>
          </p:cNvPr>
          <p:cNvGraphicFramePr>
            <a:graphicFrameLocks noGrp="1"/>
          </p:cNvGraphicFramePr>
          <p:nvPr>
            <p:extLst>
              <p:ext uri="{D42A27DB-BD31-4B8C-83A1-F6EECF244321}">
                <p14:modId xmlns:p14="http://schemas.microsoft.com/office/powerpoint/2010/main" val="3174755864"/>
              </p:ext>
            </p:extLst>
          </p:nvPr>
        </p:nvGraphicFramePr>
        <p:xfrm>
          <a:off x="856428" y="4235667"/>
          <a:ext cx="7643866" cy="1115695"/>
        </p:xfrm>
        <a:graphic>
          <a:graphicData uri="http://schemas.openxmlformats.org/drawingml/2006/table">
            <a:tbl>
              <a:tblPr>
                <a:tableStyleId>{ED083AE6-46FA-4A59-8FB0-9F97EB10719F}</a:tableStyleId>
              </a:tblPr>
              <a:tblGrid>
                <a:gridCol w="1214446">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22007">
                  <a:extLst>
                    <a:ext uri="{9D8B030D-6E8A-4147-A177-3AD203B41FA5}">
                      <a16:colId xmlns:a16="http://schemas.microsoft.com/office/drawing/2014/main" val="20005"/>
                    </a:ext>
                  </a:extLst>
                </a:gridCol>
                <a:gridCol w="668438">
                  <a:extLst>
                    <a:ext uri="{9D8B030D-6E8A-4147-A177-3AD203B41FA5}">
                      <a16:colId xmlns:a16="http://schemas.microsoft.com/office/drawing/2014/main" val="20006"/>
                    </a:ext>
                  </a:extLst>
                </a:gridCol>
                <a:gridCol w="665653">
                  <a:extLst>
                    <a:ext uri="{9D8B030D-6E8A-4147-A177-3AD203B41FA5}">
                      <a16:colId xmlns:a16="http://schemas.microsoft.com/office/drawing/2014/main" val="20007"/>
                    </a:ext>
                  </a:extLst>
                </a:gridCol>
                <a:gridCol w="668438">
                  <a:extLst>
                    <a:ext uri="{9D8B030D-6E8A-4147-A177-3AD203B41FA5}">
                      <a16:colId xmlns:a16="http://schemas.microsoft.com/office/drawing/2014/main" val="20008"/>
                    </a:ext>
                  </a:extLst>
                </a:gridCol>
                <a:gridCol w="668438">
                  <a:extLst>
                    <a:ext uri="{9D8B030D-6E8A-4147-A177-3AD203B41FA5}">
                      <a16:colId xmlns:a16="http://schemas.microsoft.com/office/drawing/2014/main" val="20009"/>
                    </a:ext>
                  </a:extLst>
                </a:gridCol>
                <a:gridCol w="593240">
                  <a:extLst>
                    <a:ext uri="{9D8B030D-6E8A-4147-A177-3AD203B41FA5}">
                      <a16:colId xmlns:a16="http://schemas.microsoft.com/office/drawing/2014/main" val="20010"/>
                    </a:ext>
                  </a:extLst>
                </a:gridCol>
              </a:tblGrid>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B0F0"/>
                          </a:solidFill>
                          <a:effectLst/>
                          <a:latin typeface="Consolas" pitchFamily="49" charset="0"/>
                          <a:ea typeface="仿宋" pitchFamily="49" charset="-122"/>
                          <a:cs typeface="Consolas" pitchFamily="49" charset="0"/>
                        </a:rPr>
                        <a:t>0</a:t>
                      </a:r>
                      <a:endParaRPr kumimoji="0" lang="en-US" altLang="zh-CN" sz="1800" b="1" i="0" u="none" strike="noStrike" cap="none" normalizeH="0" baseline="0" dirty="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5</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6</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7</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8</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B0F0"/>
                          </a:solidFill>
                          <a:effectLst/>
                          <a:latin typeface="Consolas" pitchFamily="49" charset="0"/>
                          <a:ea typeface="仿宋" pitchFamily="49" charset="-122"/>
                          <a:cs typeface="Consolas" pitchFamily="49" charset="0"/>
                        </a:rPr>
                        <a:t>9</a:t>
                      </a:r>
                      <a:endParaRPr kumimoji="0" lang="en-US" altLang="zh-CN" sz="1800" b="1" i="0" u="none" strike="noStrike" cap="none" normalizeH="0" baseline="0">
                        <a:ln>
                          <a:noFill/>
                        </a:ln>
                        <a:solidFill>
                          <a:srgbClr val="00B0F0"/>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5</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4</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2"/>
                  </a:ext>
                </a:extLst>
              </a:tr>
            </a:tbl>
          </a:graphicData>
        </a:graphic>
      </p:graphicFrame>
      <p:sp>
        <p:nvSpPr>
          <p:cNvPr id="7" name="Text Box 53">
            <a:extLst>
              <a:ext uri="{FF2B5EF4-FFF2-40B4-BE49-F238E27FC236}">
                <a16:creationId xmlns:a16="http://schemas.microsoft.com/office/drawing/2014/main" id="{9ED78A8E-7394-40BA-9955-0B341F541853}"/>
              </a:ext>
            </a:extLst>
          </p:cNvPr>
          <p:cNvSpPr txBox="1">
            <a:spLocks noChangeArrowheads="1"/>
          </p:cNvSpPr>
          <p:nvPr/>
        </p:nvSpPr>
        <p:spPr bwMode="auto">
          <a:xfrm>
            <a:off x="1043608" y="5676870"/>
            <a:ext cx="5786478" cy="400110"/>
          </a:xfrm>
          <a:prstGeom prst="rect">
            <a:avLst/>
          </a:prstGeom>
          <a:noFill/>
          <a:ln w="9525">
            <a:noFill/>
            <a:miter lim="800000"/>
            <a:headEnd/>
            <a:tailEnd/>
          </a:ln>
        </p:spPr>
        <p:txBody>
          <a:bodyPr wrap="square">
            <a:spAutoFit/>
          </a:bodyPr>
          <a:lstStyle/>
          <a:p>
            <a:pPr algn="l">
              <a:lnSpc>
                <a:spcPct val="100000"/>
              </a:lnSpc>
            </a:pPr>
            <a:r>
              <a:rPr lang="en-US" altLang="zh-CN" sz="2000" dirty="0">
                <a:solidFill>
                  <a:srgbClr val="0000FF"/>
                </a:solidFill>
                <a:latin typeface="Consolas" pitchFamily="49" charset="0"/>
                <a:ea typeface="仿宋" pitchFamily="49" charset="-122"/>
                <a:cs typeface="Consolas" pitchFamily="49" charset="0"/>
              </a:rPr>
              <a:t>ASL</a:t>
            </a:r>
            <a:r>
              <a:rPr lang="zh-CN" altLang="en-US" sz="2000" baseline="-25000" dirty="0">
                <a:solidFill>
                  <a:srgbClr val="0000FF"/>
                </a:solidFill>
                <a:latin typeface="Consolas" pitchFamily="49" charset="0"/>
                <a:ea typeface="仿宋" pitchFamily="49" charset="-122"/>
                <a:cs typeface="Consolas" pitchFamily="49" charset="0"/>
              </a:rPr>
              <a:t>不成功</a:t>
            </a:r>
            <a:r>
              <a:rPr lang="en-US" altLang="zh-CN" sz="2000" dirty="0">
                <a:solidFill>
                  <a:srgbClr val="0000FF"/>
                </a:solidFill>
                <a:latin typeface="Consolas" pitchFamily="49" charset="0"/>
                <a:ea typeface="仿宋" pitchFamily="49" charset="-122"/>
                <a:cs typeface="Consolas" pitchFamily="49" charset="0"/>
              </a:rPr>
              <a:t>=(3+2+1+2+1+5+4)/7=18/7=2.57</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9159</TotalTime>
  <Words>12133</Words>
  <Application>Microsoft Office PowerPoint</Application>
  <PresentationFormat>全屏显示(4:3)</PresentationFormat>
  <Paragraphs>2064</Paragraphs>
  <Slides>103</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18" baseType="lpstr">
      <vt:lpstr>方正粗黑宋简体</vt:lpstr>
      <vt:lpstr>方正启体简体</vt:lpstr>
      <vt:lpstr>仿宋</vt:lpstr>
      <vt:lpstr>黑体</vt:lpstr>
      <vt:lpstr>华文中宋</vt:lpstr>
      <vt:lpstr>楷体</vt:lpstr>
      <vt:lpstr>宋体</vt:lpstr>
      <vt:lpstr>微软雅黑</vt:lpstr>
      <vt:lpstr>Arial</vt:lpstr>
      <vt:lpstr>Calibri</vt:lpstr>
      <vt:lpstr>Cambria Math</vt:lpstr>
      <vt:lpstr>Consolas</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xzz</cp:lastModifiedBy>
  <cp:revision>2848</cp:revision>
  <dcterms:created xsi:type="dcterms:W3CDTF">2004-03-31T23:50:14Z</dcterms:created>
  <dcterms:modified xsi:type="dcterms:W3CDTF">2023-11-28T03:54:34Z</dcterms:modified>
</cp:coreProperties>
</file>