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9061-B259-4FDC-A614-452D75C2B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18974-D23D-4B05-9786-A86E83CA4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4F2AF-19CE-4C48-A86E-699C06C5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1160-623F-4510-B8DC-C97545B8C74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6CEA-E76B-4DDE-BCB3-1F05601C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8774E-5D8C-432C-85B2-35D3ECC6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320C-E9B6-49C0-8428-8D43672F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2E0F-6446-4103-81A4-62AA026D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FF032-421B-4E7F-96AD-04AFE525D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D74C9-7505-4023-80E9-43F093CB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1160-623F-4510-B8DC-C97545B8C74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CF33-072B-4357-A330-EDCF0B57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F1C8-B6F4-42B4-89F1-915A4E59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320C-E9B6-49C0-8428-8D43672F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1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B3ACE-B460-4F77-BA27-692183523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E3565-3E96-42FB-BDFB-131ADC827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39601-555A-496E-84DA-7EA883E9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1160-623F-4510-B8DC-C97545B8C74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D9172-9E80-42EF-8AA4-F98B1AB4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88BB-0A19-453C-9AF5-CA65CE7F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320C-E9B6-49C0-8428-8D43672F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0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52A7-A3F4-4B21-87B3-709E3951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F3AE-31A2-4208-B619-A89838E4D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0A69E-FC0B-4E97-B316-F7F18FE5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1160-623F-4510-B8DC-C97545B8C74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AC93-43C0-4951-8DB4-C45D8360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610D-97F1-4C67-995D-08BD069F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320C-E9B6-49C0-8428-8D43672F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0F08-967F-47CB-BEF4-C43A65CE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070DB-B37D-4E1F-B199-1E7B38FE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3F49-4C30-4F67-8987-B3AE8302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1160-623F-4510-B8DC-C97545B8C74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8286E-FCCA-40DE-8CF7-7A09972F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4F6ED-89DD-44BC-8FDF-4115F42B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320C-E9B6-49C0-8428-8D43672F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25AD-CE48-4DE8-9DEC-33162F08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2B02-F0EB-40CC-9421-BD7C8B926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3BDC0-C777-4176-A37B-D1C68D9FF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1EF7D-A3ED-4E16-9F9D-6762C116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1160-623F-4510-B8DC-C97545B8C74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69507-5E7B-4FD6-AFA0-60571448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DF1E2-257B-4FD3-A2D6-ABAC9E26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320C-E9B6-49C0-8428-8D43672F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7B02-0BB4-42B4-8E95-D5E3A281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2D7D7-AFFE-4F6B-AD8D-AB4B5FF7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73EC6-80BF-4AAB-B283-3D8C29D43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BB32F-85AE-4232-BA91-0CE0EA559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1DD9D-8AB9-4BA5-9458-62EEC966F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C867F-D8DA-4621-A559-8808481F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1160-623F-4510-B8DC-C97545B8C74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9B2F0-DCA9-4681-B352-AD18087D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AC4DC-CF1D-4CE5-A3C1-D648C0C4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320C-E9B6-49C0-8428-8D43672F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5B17-E0AA-40E4-BD4E-6455D711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71143-9933-4D58-9256-8BA61A86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1160-623F-4510-B8DC-C97545B8C74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96830-1BEC-49F6-A202-6C2B3CAF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1DBB8-B2D2-4878-97CF-502BC335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320C-E9B6-49C0-8428-8D43672F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7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7EA5A-3114-4737-B535-DE013D36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1160-623F-4510-B8DC-C97545B8C74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1FC08-CA39-45C9-B4C4-484539F8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776DB-681D-4C4C-A031-181FF746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320C-E9B6-49C0-8428-8D43672F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2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660F-EE57-480B-BA81-56CB5B89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8D88-343E-42F1-B2EE-4E6C81C6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28FCD-7BFE-48DE-B114-5DAAC7E3F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D4ACB-B989-4687-A384-FB9EE876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1160-623F-4510-B8DC-C97545B8C74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659BC-247A-48E2-B470-72D80488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B3D39-FA4D-44D5-A88F-F0745499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320C-E9B6-49C0-8428-8D43672F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0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4F80-6B43-4FD3-A50D-7CB30074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3CDAF-F0F2-41D0-93ED-8960D21D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49E04-FB01-4C68-B80F-F9ADBF456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BA956-4D28-4277-BBE8-396CD636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1160-623F-4510-B8DC-C97545B8C74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EDECE-DD23-4B35-974C-45D90492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B7DD2-37F9-4ACD-BDD2-2AEB254B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320C-E9B6-49C0-8428-8D43672F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0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8C99B-4B7A-4B0E-90F1-6B1E265E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5A4E-8A29-4E29-B384-36182C1C9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FA892-3209-409F-9EF4-75966BDB5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1160-623F-4510-B8DC-C97545B8C74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B001F-7896-47B0-8DFD-C47E784D8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8F21-881A-4167-BC12-A36AC7C3D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320C-E9B6-49C0-8428-8D43672F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2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4C39-91D4-49B6-897E-FDD8049D2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2227"/>
            <a:ext cx="9144000" cy="1014591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Basic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E8FCB-D4E5-432B-9E8E-D43BCC40E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564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Tom Zimmerman</a:t>
            </a:r>
          </a:p>
          <a:p>
            <a:r>
              <a:rPr lang="en-US" dirty="0"/>
              <a:t>IBM Research-Almaden</a:t>
            </a:r>
          </a:p>
          <a:p>
            <a:r>
              <a:rPr lang="en-US" dirty="0"/>
              <a:t>Center for Cellular Construction</a:t>
            </a:r>
          </a:p>
          <a:p>
            <a:r>
              <a:rPr lang="en-US" dirty="0"/>
              <a:t>Nov 4,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5FE53-414C-4669-818F-A77776801C17}"/>
              </a:ext>
            </a:extLst>
          </p:cNvPr>
          <p:cNvSpPr txBox="1"/>
          <p:nvPr/>
        </p:nvSpPr>
        <p:spPr>
          <a:xfrm>
            <a:off x="990079" y="4900918"/>
            <a:ext cx="11100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Based on </a:t>
            </a:r>
            <a:r>
              <a:rPr lang="en-US" sz="2400" b="1" dirty="0"/>
              <a:t>Python Cheat Sheet </a:t>
            </a:r>
            <a:r>
              <a:rPr lang="en-US" sz="2400" dirty="0"/>
              <a:t>https://websitesetup.org/python-cheat-sheet/</a:t>
            </a:r>
          </a:p>
        </p:txBody>
      </p:sp>
      <p:pic>
        <p:nvPicPr>
          <p:cNvPr id="4" name="Picture 2" descr="Image result for nsf logo">
            <a:extLst>
              <a:ext uri="{FF2B5EF4-FFF2-40B4-BE49-F238E27FC236}">
                <a16:creationId xmlns:a16="http://schemas.microsoft.com/office/drawing/2014/main" id="{B204F8C8-F795-0344-FAD1-101E4D714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17659"/>
            <a:ext cx="1533525" cy="154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BFB012-3BC3-1AD2-5753-4595D6832D3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216" y="5733405"/>
            <a:ext cx="3246783" cy="11544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272F2E-4448-DE83-9086-109B7B07E3B2}"/>
              </a:ext>
            </a:extLst>
          </p:cNvPr>
          <p:cNvSpPr/>
          <p:nvPr/>
        </p:nvSpPr>
        <p:spPr>
          <a:xfrm>
            <a:off x="1524000" y="5733405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material is based upon work supported by the NSF under Grant No. </a:t>
            </a:r>
            <a:r>
              <a:rPr lang="en-US" sz="1400" b="1" dirty="0"/>
              <a:t>DBI-1548297</a:t>
            </a:r>
            <a:r>
              <a:rPr lang="en-US" sz="1400" dirty="0"/>
              <a:t>.  </a:t>
            </a:r>
          </a:p>
          <a:p>
            <a:r>
              <a:rPr lang="en-US" sz="1400" b="1" dirty="0"/>
              <a:t>Disclaimer:  </a:t>
            </a:r>
            <a:r>
              <a:rPr lang="en-US" sz="1400" dirty="0"/>
              <a:t>Any opinions, findings and conclusions or recommendations expressed in this material are those of the authors and do not necessarily reflect the views of the National Science Foundation. </a:t>
            </a:r>
          </a:p>
        </p:txBody>
      </p:sp>
    </p:spTree>
    <p:extLst>
      <p:ext uri="{BB962C8B-B14F-4D97-AF65-F5344CB8AC3E}">
        <p14:creationId xmlns:p14="http://schemas.microsoft.com/office/powerpoint/2010/main" val="94501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3A7C24-EAF5-4077-B585-7738875E2C09}"/>
              </a:ext>
            </a:extLst>
          </p:cNvPr>
          <p:cNvSpPr txBox="1"/>
          <p:nvPr/>
        </p:nvSpPr>
        <p:spPr>
          <a:xfrm>
            <a:off x="3047288" y="195622"/>
            <a:ext cx="60974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b="1" i="0" u="sng" strike="noStrike" baseline="0" dirty="0">
                <a:solidFill>
                  <a:srgbClr val="15294F"/>
                </a:solidFill>
                <a:latin typeface="mononoki-Bold"/>
              </a:rPr>
              <a:t>Data Types</a:t>
            </a:r>
          </a:p>
          <a:p>
            <a:r>
              <a:rPr lang="nl-NL" sz="1800" b="1" i="0" u="none" strike="noStrike" baseline="0" dirty="0">
                <a:solidFill>
                  <a:srgbClr val="15294F"/>
                </a:solidFill>
                <a:latin typeface="mononoki-Bold"/>
              </a:rPr>
              <a:t>Integers -2, -1, 0, 1, 2, 3, 4, 5</a:t>
            </a:r>
          </a:p>
          <a:p>
            <a:r>
              <a:rPr lang="en-US" sz="1800" b="1" i="0" u="none" strike="noStrike" baseline="0" dirty="0">
                <a:solidFill>
                  <a:srgbClr val="15294F"/>
                </a:solidFill>
                <a:latin typeface="mononoki-Bold"/>
              </a:rPr>
              <a:t>Floating-point numbers -1.25, -1.0, --0.5, 0.0, 0.5, 1.0, 1.25</a:t>
            </a:r>
            <a:endParaRPr lang="nl-NL" b="1" dirty="0">
              <a:solidFill>
                <a:srgbClr val="15294F"/>
              </a:solidFill>
              <a:latin typeface="mononoki-Bold"/>
            </a:endParaRPr>
          </a:p>
          <a:p>
            <a:r>
              <a:rPr lang="en-US" sz="1800" b="1" i="0" u="none" strike="noStrike" baseline="0" dirty="0">
                <a:solidFill>
                  <a:srgbClr val="15294F"/>
                </a:solidFill>
                <a:latin typeface="mononoki-Bold"/>
              </a:rPr>
              <a:t>Strings ‘</a:t>
            </a:r>
            <a:r>
              <a:rPr lang="en-US" sz="1800" b="1" i="0" u="none" strike="noStrike" baseline="0" dirty="0" err="1">
                <a:solidFill>
                  <a:srgbClr val="15294F"/>
                </a:solidFill>
                <a:latin typeface="mononoki-Bold"/>
              </a:rPr>
              <a:t>yo</a:t>
            </a:r>
            <a:r>
              <a:rPr lang="en-US" sz="1800" b="1" i="0" u="none" strike="noStrike" baseline="0" dirty="0">
                <a:solidFill>
                  <a:srgbClr val="15294F"/>
                </a:solidFill>
                <a:latin typeface="mononoki-Bold"/>
              </a:rPr>
              <a:t>’, ‘hey’, ‘Hello!’, ‘what’s up!’</a:t>
            </a:r>
          </a:p>
          <a:p>
            <a:endParaRPr lang="en-US" b="1" dirty="0">
              <a:solidFill>
                <a:srgbClr val="15294F"/>
              </a:solidFill>
              <a:latin typeface="mononoki-Bold"/>
            </a:endParaRPr>
          </a:p>
          <a:p>
            <a:r>
              <a:rPr lang="en-US" b="1" dirty="0">
                <a:solidFill>
                  <a:srgbClr val="15294F"/>
                </a:solidFill>
                <a:latin typeface="mononoki-Bold"/>
              </a:rPr>
              <a:t>String Concatenation</a:t>
            </a:r>
          </a:p>
          <a:p>
            <a:pPr algn="l"/>
            <a:r>
              <a:rPr lang="en-US" sz="1800" b="1" i="0" u="none" strike="noStrike" baseline="0" dirty="0" err="1">
                <a:solidFill>
                  <a:srgbClr val="383A42"/>
                </a:solidFill>
                <a:latin typeface="Consolas-Bold"/>
              </a:rPr>
              <a:t>string_one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 = 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“I’m reading “</a:t>
            </a:r>
          </a:p>
          <a:p>
            <a:pPr algn="l"/>
            <a:r>
              <a:rPr lang="en-US" sz="1800" b="1" i="0" u="none" strike="noStrike" baseline="0" dirty="0" err="1">
                <a:solidFill>
                  <a:srgbClr val="383A42"/>
                </a:solidFill>
                <a:latin typeface="Consolas-Bold"/>
              </a:rPr>
              <a:t>string_two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 = 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“a new great book!”</a:t>
            </a:r>
          </a:p>
          <a:p>
            <a:pPr algn="l"/>
            <a:r>
              <a:rPr lang="en-US" sz="1800" b="1" i="0" u="none" strike="noStrike" baseline="0" dirty="0" err="1">
                <a:solidFill>
                  <a:srgbClr val="383A42"/>
                </a:solidFill>
                <a:latin typeface="Consolas-Bold"/>
              </a:rPr>
              <a:t>string_three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 = </a:t>
            </a:r>
            <a:r>
              <a:rPr lang="en-US" sz="1800" b="1" i="0" u="none" strike="noStrike" baseline="0" dirty="0" err="1">
                <a:solidFill>
                  <a:srgbClr val="383A42"/>
                </a:solidFill>
                <a:latin typeface="Consolas-Bold"/>
              </a:rPr>
              <a:t>string_one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 + </a:t>
            </a:r>
            <a:r>
              <a:rPr lang="en-US" sz="1800" b="1" i="0" u="none" strike="noStrike" baseline="0" dirty="0" err="1">
                <a:solidFill>
                  <a:srgbClr val="383A42"/>
                </a:solidFill>
                <a:latin typeface="Consolas-Bold"/>
              </a:rPr>
              <a:t>string_two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96E47-A5F0-4D3F-B7A8-F8834A475857}"/>
              </a:ext>
            </a:extLst>
          </p:cNvPr>
          <p:cNvSpPr txBox="1"/>
          <p:nvPr/>
        </p:nvSpPr>
        <p:spPr>
          <a:xfrm>
            <a:off x="91867" y="6488668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https://websitesetup.org/python-cheat-sheet/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D1AE5-AB6A-41CD-BC57-F0F1F63BF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1" t="58941" r="29580" b="7400"/>
          <a:stretch/>
        </p:blipFill>
        <p:spPr>
          <a:xfrm>
            <a:off x="3047288" y="3003135"/>
            <a:ext cx="4847602" cy="30882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0C4AA0-57D8-4FD6-92E1-EFC53AA3B9D3}"/>
              </a:ext>
            </a:extLst>
          </p:cNvPr>
          <p:cNvSpPr txBox="1"/>
          <p:nvPr/>
        </p:nvSpPr>
        <p:spPr>
          <a:xfrm>
            <a:off x="9041450" y="4289988"/>
            <a:ext cx="2066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2+5*2=?</a:t>
            </a:r>
          </a:p>
          <a:p>
            <a:r>
              <a:rPr lang="en-US" sz="3600" dirty="0"/>
              <a:t>(2+5)*2=?</a:t>
            </a:r>
          </a:p>
        </p:txBody>
      </p:sp>
    </p:spTree>
    <p:extLst>
      <p:ext uri="{BB962C8B-B14F-4D97-AF65-F5344CB8AC3E}">
        <p14:creationId xmlns:p14="http://schemas.microsoft.com/office/powerpoint/2010/main" val="406574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D29BAC-A7C9-491C-830B-01E4E17BA163}"/>
              </a:ext>
            </a:extLst>
          </p:cNvPr>
          <p:cNvSpPr txBox="1"/>
          <p:nvPr/>
        </p:nvSpPr>
        <p:spPr>
          <a:xfrm>
            <a:off x="1624057" y="751344"/>
            <a:ext cx="894388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sng" strike="noStrike" baseline="0" dirty="0">
                <a:solidFill>
                  <a:srgbClr val="383A42"/>
                </a:solidFill>
                <a:latin typeface="Consolas-Bold"/>
              </a:rPr>
              <a:t>Input() Function</a:t>
            </a:r>
          </a:p>
          <a:p>
            <a:pPr algn="l"/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name = input(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“Hi! What’s your name? “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print(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“Nice to meet you “ 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+ name + 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“!”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age = input(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“How old are you “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print(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“So, you are already “ 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+ str(age) + 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 years old, “ 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+ name + 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“!”</a:t>
            </a:r>
          </a:p>
          <a:p>
            <a:pPr algn="l"/>
            <a:endParaRPr lang="en-US" b="1" dirty="0">
              <a:solidFill>
                <a:srgbClr val="50A24F"/>
              </a:solidFill>
              <a:latin typeface="Consolas-Bold"/>
            </a:endParaRPr>
          </a:p>
          <a:p>
            <a:pPr algn="l"/>
            <a:r>
              <a:rPr lang="en-US" sz="1800" b="1" i="0" u="sng" strike="noStrike" baseline="0" dirty="0" err="1">
                <a:solidFill>
                  <a:srgbClr val="573D7D"/>
                </a:solidFill>
                <a:latin typeface="Bariol-Bold"/>
              </a:rPr>
              <a:t>len</a:t>
            </a:r>
            <a:r>
              <a:rPr lang="en-US" sz="1800" b="1" i="0" u="sng" strike="noStrike" baseline="0" dirty="0">
                <a:solidFill>
                  <a:srgbClr val="573D7D"/>
                </a:solidFill>
                <a:latin typeface="Bariol-Bold"/>
              </a:rPr>
              <a:t>() Function</a:t>
            </a:r>
            <a:endParaRPr lang="en-US" b="1" u="sng" dirty="0">
              <a:solidFill>
                <a:srgbClr val="383A42"/>
              </a:solidFill>
              <a:latin typeface="Consolas-Bold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str1 = 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“Hope you are enjoying our tutorial!”</a:t>
            </a:r>
          </a:p>
          <a:p>
            <a:pPr algn="l"/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print(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“The length of the string is :”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, </a:t>
            </a:r>
            <a:r>
              <a:rPr lang="en-US" sz="1800" b="1" i="0" u="none" strike="noStrike" baseline="0" dirty="0" err="1">
                <a:solidFill>
                  <a:srgbClr val="383A42"/>
                </a:solidFill>
                <a:latin typeface="Consolas-Bold"/>
              </a:rPr>
              <a:t>len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(str1))</a:t>
            </a:r>
          </a:p>
          <a:p>
            <a:pPr algn="l"/>
            <a:endParaRPr lang="en-US" b="1" dirty="0">
              <a:solidFill>
                <a:srgbClr val="383A42"/>
              </a:solidFill>
              <a:latin typeface="Consolas-Bold"/>
            </a:endParaRPr>
          </a:p>
          <a:p>
            <a:pPr algn="l"/>
            <a:r>
              <a:rPr lang="en-US" b="1" u="sng" dirty="0">
                <a:solidFill>
                  <a:srgbClr val="383A42"/>
                </a:solidFill>
                <a:latin typeface="Consolas-Bold"/>
              </a:rPr>
              <a:t>Define a Function</a:t>
            </a:r>
          </a:p>
          <a:p>
            <a:pPr algn="l"/>
            <a:r>
              <a:rPr lang="en-US" sz="1800" b="1" i="0" u="none" strike="noStrike" baseline="0" dirty="0">
                <a:solidFill>
                  <a:srgbClr val="A726A5"/>
                </a:solidFill>
                <a:latin typeface="Consolas-Bold"/>
              </a:rPr>
              <a:t>def </a:t>
            </a:r>
            <a:r>
              <a:rPr lang="en-US" sz="1800" b="1" i="0" u="none" strike="noStrike" baseline="0" dirty="0" err="1">
                <a:solidFill>
                  <a:srgbClr val="4079F3"/>
                </a:solidFill>
                <a:latin typeface="Consolas-Bold"/>
              </a:rPr>
              <a:t>add_numbers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(x, y, z):</a:t>
            </a:r>
          </a:p>
          <a:p>
            <a:pPr algn="l"/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	a = x + y</a:t>
            </a:r>
          </a:p>
          <a:p>
            <a:pPr algn="l"/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	b = x + z</a:t>
            </a:r>
          </a:p>
          <a:p>
            <a:pPr algn="l"/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	c = y + z</a:t>
            </a:r>
          </a:p>
          <a:p>
            <a:pPr algn="l"/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	print(a, b, c)</a:t>
            </a:r>
          </a:p>
          <a:p>
            <a:pPr algn="l"/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	return(</a:t>
            </a:r>
            <a:r>
              <a:rPr lang="en-US" sz="1800" b="1" i="0" u="none" strike="noStrike" baseline="0" dirty="0" err="1">
                <a:solidFill>
                  <a:srgbClr val="383A42"/>
                </a:solidFill>
                <a:latin typeface="Consolas-Bold"/>
              </a:rPr>
              <a:t>a+b+c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)      # return values</a:t>
            </a:r>
          </a:p>
          <a:p>
            <a:pPr algn="l"/>
            <a:endParaRPr lang="en-US" sz="1800" b="1" i="0" u="none" strike="noStrike" baseline="0" dirty="0">
              <a:solidFill>
                <a:srgbClr val="383A42"/>
              </a:solidFill>
              <a:latin typeface="Consolas-Bold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sum=</a:t>
            </a:r>
            <a:r>
              <a:rPr lang="en-US" sz="1800" b="1" i="0" u="none" strike="noStrike" baseline="0" dirty="0" err="1">
                <a:solidFill>
                  <a:srgbClr val="383A42"/>
                </a:solidFill>
                <a:latin typeface="Consolas-Bold"/>
              </a:rPr>
              <a:t>add_numbers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(</a:t>
            </a:r>
            <a:r>
              <a:rPr lang="en-US" sz="1800" b="1" i="0" u="none" strike="noStrike" baseline="0" dirty="0">
                <a:solidFill>
                  <a:srgbClr val="996801"/>
                </a:solidFill>
                <a:latin typeface="Consolas-Bold"/>
              </a:rPr>
              <a:t>1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, </a:t>
            </a:r>
            <a:r>
              <a:rPr lang="en-US" sz="1800" b="1" i="0" u="none" strike="noStrike" baseline="0" dirty="0">
                <a:solidFill>
                  <a:srgbClr val="996801"/>
                </a:solidFill>
                <a:latin typeface="Consolas-Bold"/>
              </a:rPr>
              <a:t>2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, </a:t>
            </a:r>
            <a:r>
              <a:rPr lang="en-US" sz="1800" b="1" i="0" u="none" strike="noStrike" baseline="0" dirty="0">
                <a:solidFill>
                  <a:srgbClr val="996801"/>
                </a:solidFill>
                <a:latin typeface="Consolas-Bold"/>
              </a:rPr>
              <a:t>3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9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E98F9D-0DEB-4FF7-8678-F04E611A9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78" t="14249" r="42766" b="79007"/>
          <a:stretch/>
        </p:blipFill>
        <p:spPr>
          <a:xfrm>
            <a:off x="0" y="184666"/>
            <a:ext cx="11547698" cy="2402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CEBB22-278E-4BD9-B99A-E56DBF1A4299}"/>
              </a:ext>
            </a:extLst>
          </p:cNvPr>
          <p:cNvSpPr txBox="1"/>
          <p:nvPr/>
        </p:nvSpPr>
        <p:spPr>
          <a:xfrm>
            <a:off x="1622" y="2472261"/>
            <a:ext cx="115460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1" i="0" u="sng" strike="noStrike" baseline="0" dirty="0">
              <a:solidFill>
                <a:srgbClr val="383A42"/>
              </a:solidFill>
              <a:latin typeface="Consolas-Bold"/>
            </a:endParaRPr>
          </a:p>
          <a:p>
            <a:pPr algn="l"/>
            <a:r>
              <a:rPr lang="en-US" sz="1800" b="1" i="0" u="sng" strike="noStrike" baseline="0" dirty="0">
                <a:solidFill>
                  <a:srgbClr val="383A42"/>
                </a:solidFill>
                <a:latin typeface="Consolas-Bold"/>
              </a:rPr>
              <a:t>Lists</a:t>
            </a:r>
          </a:p>
          <a:p>
            <a:pPr algn="l"/>
            <a:r>
              <a:rPr lang="en-US" sz="1800" b="1" i="0" u="none" strike="noStrike" baseline="0" dirty="0" err="1">
                <a:solidFill>
                  <a:srgbClr val="383A42"/>
                </a:solidFill>
                <a:latin typeface="Consolas-Bold"/>
              </a:rPr>
              <a:t>my_list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 = [</a:t>
            </a:r>
            <a:r>
              <a:rPr lang="en-US" sz="1800" b="1" i="0" u="none" strike="noStrike" baseline="0" dirty="0">
                <a:solidFill>
                  <a:srgbClr val="996801"/>
                </a:solidFill>
                <a:latin typeface="Consolas-Bold"/>
              </a:rPr>
              <a:t>1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, </a:t>
            </a:r>
            <a:r>
              <a:rPr lang="en-US" sz="1800" b="1" i="0" u="none" strike="noStrike" baseline="0" dirty="0">
                <a:solidFill>
                  <a:srgbClr val="996801"/>
                </a:solidFill>
                <a:latin typeface="Consolas-Bold"/>
              </a:rPr>
              <a:t>2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, </a:t>
            </a:r>
            <a:r>
              <a:rPr lang="en-US" sz="1800" b="1" i="0" u="none" strike="noStrike" baseline="0" dirty="0">
                <a:solidFill>
                  <a:srgbClr val="996801"/>
                </a:solidFill>
                <a:latin typeface="Consolas-Bold"/>
              </a:rPr>
              <a:t>3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]          		# list of int</a:t>
            </a:r>
          </a:p>
          <a:p>
            <a:pPr algn="l"/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my_list2 = [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“a”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, 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“b”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, 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“c”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]		# list of strings</a:t>
            </a:r>
          </a:p>
          <a:p>
            <a:pPr algn="l"/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d=1.432</a:t>
            </a:r>
          </a:p>
          <a:p>
            <a:pPr algn="l"/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my_list3 = [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“4”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, d, 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“book”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, </a:t>
            </a:r>
            <a:r>
              <a:rPr lang="en-US" sz="1800" b="1" i="0" u="none" strike="noStrike" baseline="0" dirty="0">
                <a:solidFill>
                  <a:srgbClr val="996801"/>
                </a:solidFill>
                <a:latin typeface="Consolas-Bold"/>
              </a:rPr>
              <a:t>5, 5.234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]</a:t>
            </a:r>
            <a:r>
              <a:rPr lang="en-US" b="1" dirty="0">
                <a:solidFill>
                  <a:srgbClr val="383A42"/>
                </a:solidFill>
                <a:latin typeface="Consolas-Bold"/>
              </a:rPr>
              <a:t> 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# list of string, int, float </a:t>
            </a:r>
          </a:p>
          <a:p>
            <a:pPr algn="l"/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my_list4 = list((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“1”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, 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“2”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, </a:t>
            </a:r>
            <a:r>
              <a:rPr lang="en-US" sz="1800" b="1" i="0" u="none" strike="noStrike" baseline="0" dirty="0">
                <a:solidFill>
                  <a:srgbClr val="50A24F"/>
                </a:solidFill>
                <a:latin typeface="Consolas-Bold"/>
              </a:rPr>
              <a:t>“3”</a:t>
            </a:r>
            <a:r>
              <a:rPr lang="en-US" sz="1800" b="1" i="0" u="none" strike="noStrike" baseline="0" dirty="0">
                <a:solidFill>
                  <a:srgbClr val="383A42"/>
                </a:solidFill>
                <a:latin typeface="Consolas-Bold"/>
              </a:rPr>
              <a:t>))</a:t>
            </a:r>
          </a:p>
          <a:p>
            <a:pPr algn="l"/>
            <a:endParaRPr lang="en-US" b="1" dirty="0">
              <a:solidFill>
                <a:srgbClr val="383A42"/>
              </a:solidFill>
              <a:latin typeface="Consolas-Bold"/>
            </a:endParaRPr>
          </a:p>
          <a:p>
            <a:pPr algn="l"/>
            <a:r>
              <a:rPr lang="en-US" b="1" dirty="0">
                <a:solidFill>
                  <a:srgbClr val="383A42"/>
                </a:solidFill>
                <a:latin typeface="Consolas-Bold"/>
              </a:rPr>
              <a:t>a = list(('1','2','3'))</a:t>
            </a:r>
          </a:p>
          <a:p>
            <a:pPr algn="l"/>
            <a:r>
              <a:rPr lang="en-US" b="1" dirty="0" err="1">
                <a:solidFill>
                  <a:srgbClr val="383A42"/>
                </a:solidFill>
                <a:latin typeface="Consolas-Bold"/>
              </a:rPr>
              <a:t>a.append</a:t>
            </a:r>
            <a:r>
              <a:rPr lang="en-US" b="1" dirty="0">
                <a:solidFill>
                  <a:srgbClr val="383A42"/>
                </a:solidFill>
                <a:latin typeface="Consolas-Bold"/>
              </a:rPr>
              <a:t>(4)</a:t>
            </a:r>
          </a:p>
          <a:p>
            <a:pPr algn="l"/>
            <a:r>
              <a:rPr lang="en-US" b="1" dirty="0" err="1">
                <a:solidFill>
                  <a:srgbClr val="383A42"/>
                </a:solidFill>
                <a:latin typeface="Consolas-Bold"/>
              </a:rPr>
              <a:t>a.insert</a:t>
            </a:r>
            <a:r>
              <a:rPr lang="en-US" b="1" dirty="0">
                <a:solidFill>
                  <a:srgbClr val="383A42"/>
                </a:solidFill>
                <a:latin typeface="Consolas-Bold"/>
              </a:rPr>
              <a:t>(2,’foo’)</a:t>
            </a:r>
          </a:p>
          <a:p>
            <a:pPr algn="l"/>
            <a:r>
              <a:rPr lang="en-US" b="1" dirty="0">
                <a:solidFill>
                  <a:srgbClr val="383A42"/>
                </a:solidFill>
                <a:latin typeface="Consolas-Bold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38868-B6EC-4566-AE09-12FB69B90DBF}"/>
              </a:ext>
            </a:extLst>
          </p:cNvPr>
          <p:cNvSpPr txBox="1"/>
          <p:nvPr/>
        </p:nvSpPr>
        <p:spPr>
          <a:xfrm>
            <a:off x="3279611" y="141936"/>
            <a:ext cx="20416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53771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A52EA-6618-45D0-8927-50956041D000}"/>
              </a:ext>
            </a:extLst>
          </p:cNvPr>
          <p:cNvSpPr txBox="1"/>
          <p:nvPr/>
        </p:nvSpPr>
        <p:spPr>
          <a:xfrm>
            <a:off x="4760008" y="470018"/>
            <a:ext cx="3169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Homework #1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6742C-F553-4FBA-B610-0C1299E50D9E}"/>
              </a:ext>
            </a:extLst>
          </p:cNvPr>
          <p:cNvSpPr txBox="1"/>
          <p:nvPr/>
        </p:nvSpPr>
        <p:spPr>
          <a:xfrm>
            <a:off x="690785" y="2080781"/>
            <a:ext cx="106566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Write a function with several keyword arguments that returns several values. Show several calls to the function relying on some default keyword values.</a:t>
            </a:r>
          </a:p>
          <a:p>
            <a:pPr marL="342900" indent="-342900">
              <a:buAutoNum type="arabicPeriod"/>
            </a:pPr>
            <a:r>
              <a:rPr lang="en-US" sz="2400" dirty="0"/>
              <a:t>Create a list of mixed types (int, float, strings). Print selected items from the list.  Append and insert several data types into the list and print out the list.</a:t>
            </a:r>
          </a:p>
          <a:p>
            <a:pPr marL="342900" indent="-342900">
              <a:buAutoNum type="arabicPeriod"/>
            </a:pPr>
            <a:r>
              <a:rPr lang="en-US" sz="2400" dirty="0"/>
              <a:t>Give three examples of modulus, division and integer division</a:t>
            </a:r>
          </a:p>
          <a:p>
            <a:pPr marL="342900" indent="-342900">
              <a:buAutoNum type="arabicPeriod"/>
            </a:pPr>
            <a:r>
              <a:rPr lang="en-US" sz="2400" dirty="0"/>
              <a:t>Create and concatenate three strings and print the results.</a:t>
            </a:r>
          </a:p>
          <a:p>
            <a:pPr marL="342900" indent="-342900">
              <a:buAutoNum type="arabicPeriod"/>
            </a:pPr>
            <a:r>
              <a:rPr lang="en-US" sz="2400" dirty="0"/>
              <a:t>Write a function that asks for a person’s name and returns their name. Run the function and print the result.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106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531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Bariol-Bold</vt:lpstr>
      <vt:lpstr>Calibri</vt:lpstr>
      <vt:lpstr>Calibri Light</vt:lpstr>
      <vt:lpstr>Consolas-Bold</vt:lpstr>
      <vt:lpstr>mononoki-Bold</vt:lpstr>
      <vt:lpstr>Office Theme</vt:lpstr>
      <vt:lpstr>Basic Python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Zimmerman</dc:creator>
  <cp:lastModifiedBy>Thomas Zimmerman</cp:lastModifiedBy>
  <cp:revision>13</cp:revision>
  <dcterms:created xsi:type="dcterms:W3CDTF">2021-11-04T19:20:13Z</dcterms:created>
  <dcterms:modified xsi:type="dcterms:W3CDTF">2023-05-13T22:42:31Z</dcterms:modified>
</cp:coreProperties>
</file>