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301" r:id="rId5"/>
    <p:sldId id="259" r:id="rId6"/>
    <p:sldId id="260" r:id="rId7"/>
    <p:sldId id="279" r:id="rId8"/>
    <p:sldId id="302" r:id="rId9"/>
    <p:sldId id="303" r:id="rId10"/>
    <p:sldId id="275" r:id="rId11"/>
    <p:sldId id="265" r:id="rId12"/>
    <p:sldId id="271" r:id="rId13"/>
    <p:sldId id="277" r:id="rId14"/>
    <p:sldId id="261" r:id="rId15"/>
    <p:sldId id="273" r:id="rId16"/>
    <p:sldId id="274" r:id="rId17"/>
    <p:sldId id="269" r:id="rId18"/>
    <p:sldId id="267" r:id="rId19"/>
    <p:sldId id="263" r:id="rId20"/>
    <p:sldId id="262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E031-2CA9-4B29-8975-12A86E212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FE2B2-B257-4E4B-843C-8C5A6341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9B2C3-C60B-4F2B-B14B-9ECDCFAD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4E33-D0B2-4E4E-840D-E3FC4CBD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820E-F366-40C9-81D9-AB4A1A75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7429-D083-4529-9967-1F7C0AF2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33EB4-D80E-4D30-827F-3DDCB730A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0697A-2256-4F96-B12E-D14EBE35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E01F-F58A-4C39-A273-9819816A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6941-C072-4E25-A40A-EF270210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E863E-F8F2-439C-9E84-450549347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78470-FD1C-47E7-91DD-25776D828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BE82-5205-4D10-82D5-5FAC3C77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FAB3-3315-4499-A144-01932B0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ECEE-0ED6-4BA3-8059-B5C3EA5F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3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B89-195C-4D43-AC6D-5966055C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DCAD-9275-40B8-9100-60013850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BF525-5ECC-4C07-8053-37EDDC58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386DC-975A-476E-8093-177A61F4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2355-E160-4CE1-B999-543A9810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F459-9F17-4EDB-BA91-D93B9FBD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9B01-ADB4-4DDF-8911-44B7E754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C968F-44F9-48B9-9EE7-DDD0D3FF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7417-D352-4377-B543-6DC85B19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9E23-2CA6-4C8D-AE20-8EA60312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0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7BAB-0394-4CC2-B511-302AFCCD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EDCA-B139-4E86-8455-C81CD1761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3A179-00CA-4268-A163-9EC5E156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CA672-E2BE-4127-B2A5-46524055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C0D4-403D-4E5B-82AC-3D1D0656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660-9332-4103-80DA-126628C2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33E3-121B-4652-A9E1-78B6EB8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6B70C-3EC7-4C0B-8D5E-A6F37AAF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90EDB-2163-423D-91F6-3DC87381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970D7-CB3C-4B50-B37A-D0F622BBE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C1DA6-37EB-4A81-92AA-24168A022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3D84E-756A-4417-9F4F-6B934545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5DA3A-712F-4A89-B6A8-0892DAA3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6DDD5-1B0F-43BE-AC6E-50827DB9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9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FB3F-4896-4720-8ABF-1B56466D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47463-24C2-41A1-8272-1414196F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701C8-5717-4F1B-BCE6-9FD80052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D75DF-14F4-46DA-A5DE-79DB41BA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6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1C2F3-66F4-4C21-9024-6E992903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214A6-547E-46B7-872C-E528A42D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B061C-71C4-4435-A9D5-BE547B1F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647D-D3F0-42D4-ABBF-B02A2D4C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34F9-6194-4C87-A63B-802CA77D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2C593-9366-443A-8374-423228F2E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582E8-14CA-429F-B940-4554827D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9B927-6223-4D64-85E0-23CE1C81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0683-D307-4CBC-8B3A-E4AE8BEC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CE7A-442C-47DD-AFB5-B919B48A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ACBE5-896F-4E85-BEAA-085BD269A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DB82F-DCB6-4773-B2DB-7BB7A4031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CDC6D-D98A-4CB8-8093-C3D3AB56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813D3-C5E6-447A-A285-DCB8A9AB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8462B-CE85-4B1C-906C-91E6794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5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5B0CE-A406-4027-ACB3-9CAF8D0E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99677-5EFB-42B5-8C87-52EE5C8F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FAD6-157E-40A8-9292-0E70568C1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E663C-DC31-4E4C-8C7C-CA4B5C30C26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C353-F963-4A4C-8331-432565A97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7DA9-CB91-448D-9C64-AE08B855A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EBEA-D80F-4265-AFCA-A6A69C6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table_of_contents_imgproc/py_table_of_contents_imgproc.html#py-table-of-content-imgproc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7" Type="http://schemas.openxmlformats.org/officeDocument/2006/relationships/image" Target="../media/image37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GIF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table_of_contents_imgproc/py_table_of_contents_imgproc.html#py-table-of-content-imgproc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-python-tutroals.readthedocs.io/en/latest/py_tutorials/py_imgproc/py_transforms/py_fourier_transform/py_fourier_transform.html" TargetMode="External"/><Relationship Id="rId2" Type="http://schemas.openxmlformats.org/officeDocument/2006/relationships/hyperlink" Target="https://opencv-python-tutroals.readthedocs.io/en/latest/py_tutorials/py_gui/py_trackbar/py_trackbar.html#trackba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5686-A2CA-4C67-A09F-883B9F0DA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57" y="1596723"/>
            <a:ext cx="9488680" cy="101459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Colorspace</a:t>
            </a:r>
            <a:r>
              <a:rPr lang="en-US" dirty="0"/>
              <a:t> and  </a:t>
            </a:r>
            <a:br>
              <a:rPr lang="en-US" dirty="0"/>
            </a:br>
            <a:r>
              <a:rPr lang="en-US" dirty="0"/>
              <a:t>Images in the Frequency Domain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B12C3B-C9B4-48BC-9D53-C8EAE016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30" y="304188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Tom Zimmerman</a:t>
            </a:r>
          </a:p>
          <a:p>
            <a:r>
              <a:rPr lang="en-US" dirty="0"/>
              <a:t>IBM Research-Almaden</a:t>
            </a:r>
          </a:p>
          <a:p>
            <a:r>
              <a:rPr lang="en-US" dirty="0"/>
              <a:t>Center for Cellular Construction</a:t>
            </a:r>
          </a:p>
          <a:p>
            <a:r>
              <a:rPr lang="en-US" dirty="0"/>
              <a:t>Nov 30, 2020</a:t>
            </a:r>
          </a:p>
        </p:txBody>
      </p:sp>
      <p:pic>
        <p:nvPicPr>
          <p:cNvPr id="5" name="Picture 2" descr="Image result for nsf logo">
            <a:extLst>
              <a:ext uri="{FF2B5EF4-FFF2-40B4-BE49-F238E27FC236}">
                <a16:creationId xmlns:a16="http://schemas.microsoft.com/office/drawing/2014/main" id="{4AC7D73B-8746-49A6-BE36-44273E51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71E414-4585-4489-8F93-AFFCC18478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BF051C-0D6B-4C31-842E-AB7EB33CC7C0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189509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92119F6-B25F-4A85-A729-06B162A6C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550" y="1283676"/>
            <a:ext cx="8985116" cy="50316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28DCEA-EC18-428C-A157-17358A5D233E}"/>
              </a:ext>
            </a:extLst>
          </p:cNvPr>
          <p:cNvSpPr/>
          <p:nvPr/>
        </p:nvSpPr>
        <p:spPr>
          <a:xfrm>
            <a:off x="3811425" y="6421604"/>
            <a:ext cx="8528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https://www.britannica.com/science/ear/Transmission-of-sound-within-the-inner-ear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9FC0D-A2EC-4496-8E7E-3EE19C36403F}"/>
              </a:ext>
            </a:extLst>
          </p:cNvPr>
          <p:cNvSpPr/>
          <p:nvPr/>
        </p:nvSpPr>
        <p:spPr>
          <a:xfrm>
            <a:off x="206277" y="163314"/>
            <a:ext cx="11779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Ear as Fourier Analyzer of Sound: Transmission of Sound Waves in the Cochlea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0E032-104F-4359-9552-D80F336F17F4}"/>
              </a:ext>
            </a:extLst>
          </p:cNvPr>
          <p:cNvSpPr txBox="1"/>
          <p:nvPr/>
        </p:nvSpPr>
        <p:spPr>
          <a:xfrm>
            <a:off x="365905" y="686534"/>
            <a:ext cx="1146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Sound is changes in air pressure in the time domain. Hearing is detecting vibrations in the frequency domain.</a:t>
            </a:r>
          </a:p>
        </p:txBody>
      </p:sp>
    </p:spTree>
    <p:extLst>
      <p:ext uri="{BB962C8B-B14F-4D97-AF65-F5344CB8AC3E}">
        <p14:creationId xmlns:p14="http://schemas.microsoft.com/office/powerpoint/2010/main" val="312180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39EA1-56CC-4317-B41D-D41FA9FCAA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876"/>
          <a:stretch/>
        </p:blipFill>
        <p:spPr>
          <a:xfrm>
            <a:off x="7250569" y="5005907"/>
            <a:ext cx="4086894" cy="18536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40333F-1112-4C13-BF62-B64B705250BC}"/>
              </a:ext>
            </a:extLst>
          </p:cNvPr>
          <p:cNvSpPr/>
          <p:nvPr/>
        </p:nvSpPr>
        <p:spPr>
          <a:xfrm>
            <a:off x="320557" y="790766"/>
            <a:ext cx="59190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Analysis: </a:t>
            </a:r>
            <a:r>
              <a:rPr lang="en-US" sz="1600" dirty="0"/>
              <a:t>Any time-varying sound can be analyzed to find its frequency components.  </a:t>
            </a:r>
          </a:p>
          <a:p>
            <a:endParaRPr lang="en-US" sz="1600" dirty="0"/>
          </a:p>
          <a:p>
            <a:r>
              <a:rPr lang="en-US" sz="1600" b="1" dirty="0"/>
              <a:t>Synthesis: </a:t>
            </a:r>
            <a:r>
              <a:rPr lang="en-US" sz="1600" dirty="0"/>
              <a:t>Any complex wave can be constructed by adding together sine waves of appropriate frequency, amplitude, and phase.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78878-94B5-4A9B-9986-96D4DA81A0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581"/>
          <a:stretch/>
        </p:blipFill>
        <p:spPr>
          <a:xfrm>
            <a:off x="7472384" y="3630985"/>
            <a:ext cx="3764862" cy="1262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9BC89-D665-4B65-8DE0-DD5020564264}"/>
              </a:ext>
            </a:extLst>
          </p:cNvPr>
          <p:cNvSpPr/>
          <p:nvPr/>
        </p:nvSpPr>
        <p:spPr>
          <a:xfrm>
            <a:off x="320557" y="64369"/>
            <a:ext cx="6694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Fourier Analysis &amp; Synthesis (1D)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B750F-48AF-40A6-B0C2-F00B8131F99D}"/>
              </a:ext>
            </a:extLst>
          </p:cNvPr>
          <p:cNvSpPr/>
          <p:nvPr/>
        </p:nvSpPr>
        <p:spPr>
          <a:xfrm>
            <a:off x="0" y="64684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https://hearinghealthmatters.org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1F32E-85C5-4526-B876-34F210B3A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096" y="2373864"/>
            <a:ext cx="6315345" cy="3608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5F677B-4438-4397-834A-CFB5B2B7E4E7}"/>
              </a:ext>
            </a:extLst>
          </p:cNvPr>
          <p:cNvSpPr txBox="1"/>
          <p:nvPr/>
        </p:nvSpPr>
        <p:spPr>
          <a:xfrm>
            <a:off x="7472384" y="2928526"/>
            <a:ext cx="36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Linear Combination of Basis Function</a:t>
            </a:r>
          </a:p>
          <a:p>
            <a:pPr algn="ctr"/>
            <a:r>
              <a:rPr lang="en-US" dirty="0"/>
              <a:t>(sines and cosines of N frequencies)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9DB7FC-13A9-4177-81DD-A7132465912D}"/>
              </a:ext>
            </a:extLst>
          </p:cNvPr>
          <p:cNvSpPr/>
          <p:nvPr/>
        </p:nvSpPr>
        <p:spPr>
          <a:xfrm rot="19763950">
            <a:off x="3855411" y="4761926"/>
            <a:ext cx="2855398" cy="39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Frequency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39DF-335A-4E2E-9C3C-351DBEAD29C0}"/>
              </a:ext>
            </a:extLst>
          </p:cNvPr>
          <p:cNvSpPr txBox="1"/>
          <p:nvPr/>
        </p:nvSpPr>
        <p:spPr>
          <a:xfrm>
            <a:off x="3861053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DBAC-3CE3-4135-AEA8-D3A5DFEBFF4F}"/>
              </a:ext>
            </a:extLst>
          </p:cNvPr>
          <p:cNvSpPr txBox="1"/>
          <p:nvPr/>
        </p:nvSpPr>
        <p:spPr>
          <a:xfrm>
            <a:off x="3710210" y="5326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076A3-A070-4CBB-97E1-38A08605DC0F}"/>
              </a:ext>
            </a:extLst>
          </p:cNvPr>
          <p:cNvSpPr txBox="1"/>
          <p:nvPr/>
        </p:nvSpPr>
        <p:spPr>
          <a:xfrm>
            <a:off x="4761074" y="4708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82DBCC-A09E-43DB-9DA7-42A0F5E5DBCA}"/>
              </a:ext>
            </a:extLst>
          </p:cNvPr>
          <p:cNvSpPr txBox="1"/>
          <p:nvPr/>
        </p:nvSpPr>
        <p:spPr>
          <a:xfrm>
            <a:off x="4246866" y="5004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9262C-4C5F-46B8-BCBA-5302BB01627F}"/>
              </a:ext>
            </a:extLst>
          </p:cNvPr>
          <p:cNvSpPr txBox="1"/>
          <p:nvPr/>
        </p:nvSpPr>
        <p:spPr>
          <a:xfrm>
            <a:off x="5289611" y="4388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CE689-890D-436A-B1DF-A42FDEEFADB4}"/>
              </a:ext>
            </a:extLst>
          </p:cNvPr>
          <p:cNvSpPr txBox="1"/>
          <p:nvPr/>
        </p:nvSpPr>
        <p:spPr>
          <a:xfrm>
            <a:off x="5834503" y="40600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CA690-B751-4337-81CC-CB1339EDB99E}"/>
              </a:ext>
            </a:extLst>
          </p:cNvPr>
          <p:cNvSpPr txBox="1"/>
          <p:nvPr/>
        </p:nvSpPr>
        <p:spPr>
          <a:xfrm>
            <a:off x="6380625" y="376206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8481C-B49C-43BB-BF65-1D9B4344F4E8}"/>
              </a:ext>
            </a:extLst>
          </p:cNvPr>
          <p:cNvSpPr txBox="1"/>
          <p:nvPr/>
        </p:nvSpPr>
        <p:spPr>
          <a:xfrm>
            <a:off x="62259" y="5886048"/>
            <a:ext cx="5050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squareWave</a:t>
            </a:r>
            <a:r>
              <a:rPr lang="en-US" dirty="0"/>
              <a:t> = sum of (1/N)*sin(N*x)</a:t>
            </a:r>
          </a:p>
          <a:p>
            <a:r>
              <a:rPr lang="en-US" dirty="0" err="1"/>
              <a:t>squareWave</a:t>
            </a:r>
            <a:r>
              <a:rPr lang="en-US" dirty="0"/>
              <a:t>=sin(x) + 1/3*sin(3x) +...+ 1/11*sin(11x)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A2C-DFB6-4F71-8950-C6F19E9D2472}"/>
              </a:ext>
            </a:extLst>
          </p:cNvPr>
          <p:cNvSpPr txBox="1"/>
          <p:nvPr/>
        </p:nvSpPr>
        <p:spPr>
          <a:xfrm rot="19743002">
            <a:off x="4455249" y="4997272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E3DE5-4D02-4D4E-A94D-0BD6F1EA30A0}"/>
              </a:ext>
            </a:extLst>
          </p:cNvPr>
          <p:cNvSpPr/>
          <p:nvPr/>
        </p:nvSpPr>
        <p:spPr>
          <a:xfrm>
            <a:off x="6799329" y="25520"/>
            <a:ext cx="5388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Every continuous function in the function space can be represented as a </a:t>
            </a:r>
            <a:r>
              <a:rPr lang="en-US" b="1" dirty="0"/>
              <a:t>linear combination of basis functions</a:t>
            </a:r>
            <a:r>
              <a:rPr lang="en-US" dirty="0"/>
              <a:t>, just as every vector in a vector space can be represented as a linear combination of basis vectors. </a:t>
            </a:r>
          </a:p>
        </p:txBody>
      </p:sp>
      <p:pic>
        <p:nvPicPr>
          <p:cNvPr id="2050" name="Picture 2" descr="What are velocity components? (article) | Khan Academy">
            <a:extLst>
              <a:ext uri="{FF2B5EF4-FFF2-40B4-BE49-F238E27FC236}">
                <a16:creationId xmlns:a16="http://schemas.microsoft.com/office/drawing/2014/main" id="{327F866C-C90E-4729-9EEE-D02B4607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1798" y="1395949"/>
            <a:ext cx="2086033" cy="149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07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1D1718-E41B-4768-A78B-25131E189134}"/>
              </a:ext>
            </a:extLst>
          </p:cNvPr>
          <p:cNvSpPr txBox="1"/>
          <p:nvPr/>
        </p:nvSpPr>
        <p:spPr>
          <a:xfrm>
            <a:off x="1684671" y="1184851"/>
            <a:ext cx="102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Spatial Domain                               Frequency Domain</a:t>
            </a:r>
          </a:p>
        </p:txBody>
      </p:sp>
      <p:pic>
        <p:nvPicPr>
          <p:cNvPr id="19" name="Picture 18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07AB1EA9-FAA1-48DE-AB9C-2DED62A80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724" y="1978586"/>
            <a:ext cx="4725679" cy="38004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FDDAAA-136D-44E3-914A-426AB790E559}"/>
              </a:ext>
            </a:extLst>
          </p:cNvPr>
          <p:cNvSpPr/>
          <p:nvPr/>
        </p:nvSpPr>
        <p:spPr>
          <a:xfrm>
            <a:off x="8057598" y="6488668"/>
            <a:ext cx="413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www.youtube.com/watch?v=4gp-3pFFyPk</a:t>
            </a:r>
          </a:p>
        </p:txBody>
      </p:sp>
      <p:pic>
        <p:nvPicPr>
          <p:cNvPr id="21" name="Picture 20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3CDCA226-125D-4610-9C04-70DC2BD01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2599" y="1831182"/>
            <a:ext cx="4725679" cy="3800495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1DFB32-A68E-4464-9F29-315A99C22B1B}"/>
              </a:ext>
            </a:extLst>
          </p:cNvPr>
          <p:cNvSpPr/>
          <p:nvPr/>
        </p:nvSpPr>
        <p:spPr>
          <a:xfrm>
            <a:off x="5264209" y="1978586"/>
            <a:ext cx="1709159" cy="16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Fourier Transform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B892CC-0ED8-453F-BAC4-38562FE021AB}"/>
              </a:ext>
            </a:extLst>
          </p:cNvPr>
          <p:cNvSpPr/>
          <p:nvPr/>
        </p:nvSpPr>
        <p:spPr>
          <a:xfrm rot="10800000">
            <a:off x="5184448" y="3837062"/>
            <a:ext cx="1709159" cy="153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6D11BD-3BCA-4978-A1B8-0534991571F5}"/>
              </a:ext>
            </a:extLst>
          </p:cNvPr>
          <p:cNvSpPr txBox="1"/>
          <p:nvPr/>
        </p:nvSpPr>
        <p:spPr>
          <a:xfrm>
            <a:off x="5618275" y="4144517"/>
            <a:ext cx="1130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Inverse</a:t>
            </a:r>
          </a:p>
          <a:p>
            <a:r>
              <a:rPr lang="en-US" dirty="0">
                <a:solidFill>
                  <a:schemeClr val="bg1"/>
                </a:solidFill>
              </a:rPr>
              <a:t>Fourier</a:t>
            </a:r>
          </a:p>
          <a:p>
            <a:r>
              <a:rPr lang="en-US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0CD4C-F913-416D-BBA7-855C8661D4EE}"/>
              </a:ext>
            </a:extLst>
          </p:cNvPr>
          <p:cNvSpPr txBox="1"/>
          <p:nvPr/>
        </p:nvSpPr>
        <p:spPr>
          <a:xfrm>
            <a:off x="6632812" y="3344458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B3BBAE-6FED-4717-8B41-B0B4CF8A4A60}"/>
              </a:ext>
            </a:extLst>
          </p:cNvPr>
          <p:cNvSpPr txBox="1"/>
          <p:nvPr/>
        </p:nvSpPr>
        <p:spPr>
          <a:xfrm>
            <a:off x="9308604" y="5563050"/>
            <a:ext cx="486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F4E390-4250-4091-812E-E434C62B1840}"/>
              </a:ext>
            </a:extLst>
          </p:cNvPr>
          <p:cNvSpPr txBox="1"/>
          <p:nvPr/>
        </p:nvSpPr>
        <p:spPr>
          <a:xfrm>
            <a:off x="60330" y="3325888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C4E0B-5832-45F5-8171-856FF77D84CB}"/>
              </a:ext>
            </a:extLst>
          </p:cNvPr>
          <p:cNvSpPr txBox="1"/>
          <p:nvPr/>
        </p:nvSpPr>
        <p:spPr>
          <a:xfrm>
            <a:off x="2485300" y="5673149"/>
            <a:ext cx="78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795196-D9C7-41FD-A431-C290FF742ABC}"/>
              </a:ext>
            </a:extLst>
          </p:cNvPr>
          <p:cNvSpPr/>
          <p:nvPr/>
        </p:nvSpPr>
        <p:spPr>
          <a:xfrm>
            <a:off x="3100356" y="215354"/>
            <a:ext cx="6694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Fourier Analysis &amp; Synthesis (2D)</a:t>
            </a:r>
          </a:p>
        </p:txBody>
      </p:sp>
    </p:spTree>
    <p:extLst>
      <p:ext uri="{BB962C8B-B14F-4D97-AF65-F5344CB8AC3E}">
        <p14:creationId xmlns:p14="http://schemas.microsoft.com/office/powerpoint/2010/main" val="352937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1D1718-E41B-4768-A78B-25131E189134}"/>
              </a:ext>
            </a:extLst>
          </p:cNvPr>
          <p:cNvSpPr txBox="1"/>
          <p:nvPr/>
        </p:nvSpPr>
        <p:spPr>
          <a:xfrm>
            <a:off x="3393831" y="231998"/>
            <a:ext cx="55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Image in Frequency Domain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FDDAAA-136D-44E3-914A-426AB790E559}"/>
              </a:ext>
            </a:extLst>
          </p:cNvPr>
          <p:cNvSpPr/>
          <p:nvPr/>
        </p:nvSpPr>
        <p:spPr>
          <a:xfrm>
            <a:off x="8057598" y="6488668"/>
            <a:ext cx="413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www.youtube.com/watch?v=4gp-3pFFyPk</a:t>
            </a:r>
          </a:p>
        </p:txBody>
      </p:sp>
      <p:pic>
        <p:nvPicPr>
          <p:cNvPr id="21" name="Picture 20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3CDCA226-125D-4610-9C04-70DC2BD01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9683" y="1193176"/>
            <a:ext cx="6227565" cy="50083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0CD4C-F913-416D-BBA7-855C8661D4EE}"/>
              </a:ext>
            </a:extLst>
          </p:cNvPr>
          <p:cNvSpPr txBox="1"/>
          <p:nvPr/>
        </p:nvSpPr>
        <p:spPr>
          <a:xfrm>
            <a:off x="1889895" y="3818808"/>
            <a:ext cx="60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B3BBAE-6FED-4717-8B41-B0B4CF8A4A60}"/>
              </a:ext>
            </a:extLst>
          </p:cNvPr>
          <p:cNvSpPr txBox="1"/>
          <p:nvPr/>
        </p:nvSpPr>
        <p:spPr>
          <a:xfrm>
            <a:off x="5343354" y="6188442"/>
            <a:ext cx="64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94F8A-891E-4AC7-AE95-6B29B7AD87FA}"/>
              </a:ext>
            </a:extLst>
          </p:cNvPr>
          <p:cNvSpPr txBox="1"/>
          <p:nvPr/>
        </p:nvSpPr>
        <p:spPr>
          <a:xfrm>
            <a:off x="8783516" y="1950823"/>
            <a:ext cx="291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 Component </a:t>
            </a:r>
          </a:p>
          <a:p>
            <a:pPr algn="ctr"/>
            <a:r>
              <a:rPr lang="en-US" dirty="0"/>
              <a:t>(sum of all pixel intensities)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AEFE82-2697-44F3-AFF2-0894BA35ABDA}"/>
              </a:ext>
            </a:extLst>
          </p:cNvPr>
          <p:cNvCxnSpPr>
            <a:stCxn id="4" idx="1"/>
          </p:cNvCxnSpPr>
          <p:nvPr/>
        </p:nvCxnSpPr>
        <p:spPr>
          <a:xfrm flipH="1">
            <a:off x="5503985" y="2273989"/>
            <a:ext cx="3279531" cy="1423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B489F5B3-0239-4EE0-BD50-3D710498FD0D}"/>
              </a:ext>
            </a:extLst>
          </p:cNvPr>
          <p:cNvSpPr/>
          <p:nvPr/>
        </p:nvSpPr>
        <p:spPr>
          <a:xfrm>
            <a:off x="5736635" y="3821754"/>
            <a:ext cx="2484171" cy="98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 </a:t>
            </a:r>
            <a:r>
              <a:rPr lang="en-US" dirty="0" err="1"/>
              <a:t>freq</a:t>
            </a:r>
            <a:r>
              <a:rPr lang="en-US" dirty="0"/>
              <a:t> in across X spatial axis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108775D-D715-48F5-889F-F82DE457F363}"/>
              </a:ext>
            </a:extLst>
          </p:cNvPr>
          <p:cNvSpPr/>
          <p:nvPr/>
        </p:nvSpPr>
        <p:spPr>
          <a:xfrm rot="16200000">
            <a:off x="3812969" y="1935861"/>
            <a:ext cx="2148268" cy="98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Increasing </a:t>
            </a:r>
            <a:r>
              <a:rPr lang="en-US" sz="1600" dirty="0" err="1"/>
              <a:t>freq</a:t>
            </a:r>
            <a:r>
              <a:rPr lang="en-US" sz="1600" dirty="0"/>
              <a:t> in across Y spatial axis</a:t>
            </a:r>
          </a:p>
        </p:txBody>
      </p:sp>
    </p:spTree>
    <p:extLst>
      <p:ext uri="{BB962C8B-B14F-4D97-AF65-F5344CB8AC3E}">
        <p14:creationId xmlns:p14="http://schemas.microsoft.com/office/powerpoint/2010/main" val="34525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DCEB0F-A149-4D65-B76C-D777EB529A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235" y="0"/>
            <a:ext cx="1063341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EE5CB1-9FD6-41A7-8AFD-A521B2FFFA57}"/>
              </a:ext>
            </a:extLst>
          </p:cNvPr>
          <p:cNvSpPr/>
          <p:nvPr/>
        </p:nvSpPr>
        <p:spPr>
          <a:xfrm>
            <a:off x="5429569" y="53581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B8D8CF-4605-4C1C-9C22-6F7340F06E19}"/>
              </a:ext>
            </a:extLst>
          </p:cNvPr>
          <p:cNvSpPr/>
          <p:nvPr/>
        </p:nvSpPr>
        <p:spPr>
          <a:xfrm>
            <a:off x="6332856" y="535813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C439A5-B217-4F53-B2FD-55D76ABB69F2}"/>
              </a:ext>
            </a:extLst>
          </p:cNvPr>
          <p:cNvSpPr/>
          <p:nvPr/>
        </p:nvSpPr>
        <p:spPr>
          <a:xfrm>
            <a:off x="9458643" y="54327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C72B07-2C6F-44BE-B988-EA1C9AC233C1}"/>
              </a:ext>
            </a:extLst>
          </p:cNvPr>
          <p:cNvSpPr/>
          <p:nvPr/>
        </p:nvSpPr>
        <p:spPr>
          <a:xfrm>
            <a:off x="9617393" y="52676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EB72B2-6934-4D96-8DF1-B110FA72EDB6}"/>
              </a:ext>
            </a:extLst>
          </p:cNvPr>
          <p:cNvSpPr/>
          <p:nvPr/>
        </p:nvSpPr>
        <p:spPr>
          <a:xfrm>
            <a:off x="2308543" y="5358129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94B059-2F61-4C7A-9768-B7BAE28D0B7F}"/>
              </a:ext>
            </a:extLst>
          </p:cNvPr>
          <p:cNvSpPr/>
          <p:nvPr/>
        </p:nvSpPr>
        <p:spPr>
          <a:xfrm>
            <a:off x="2076768" y="5358129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AF162-7392-4FF0-B2EE-6A170C684686}"/>
              </a:ext>
            </a:extLst>
          </p:cNvPr>
          <p:cNvSpPr/>
          <p:nvPr/>
        </p:nvSpPr>
        <p:spPr>
          <a:xfrm>
            <a:off x="11507835" y="6488668"/>
            <a:ext cx="3266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https://youtu.be/gwaYwRwY6PU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AB149-E3CD-4B6F-8BEE-0B79E4806CB9}"/>
              </a:ext>
            </a:extLst>
          </p:cNvPr>
          <p:cNvSpPr txBox="1"/>
          <p:nvPr/>
        </p:nvSpPr>
        <p:spPr>
          <a:xfrm>
            <a:off x="290146" y="14859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AE2823-BF5A-401A-B17E-4B31FA1AB676}"/>
              </a:ext>
            </a:extLst>
          </p:cNvPr>
          <p:cNvSpPr txBox="1"/>
          <p:nvPr/>
        </p:nvSpPr>
        <p:spPr>
          <a:xfrm>
            <a:off x="2205824" y="316816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6DE95-D524-4443-9489-9494A4EC3BF3}"/>
              </a:ext>
            </a:extLst>
          </p:cNvPr>
          <p:cNvSpPr txBox="1"/>
          <p:nvPr/>
        </p:nvSpPr>
        <p:spPr>
          <a:xfrm>
            <a:off x="290146" y="494403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1C3D0-1339-4115-8272-95737F4AFD4C}"/>
              </a:ext>
            </a:extLst>
          </p:cNvPr>
          <p:cNvSpPr txBox="1"/>
          <p:nvPr/>
        </p:nvSpPr>
        <p:spPr>
          <a:xfrm>
            <a:off x="2076768" y="652098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70004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E203DB-A1CE-4C4A-86F7-28B3FE2CD7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1933" y="1337788"/>
            <a:ext cx="9160888" cy="19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37896-496A-418F-8A1A-78BF856391F4}"/>
              </a:ext>
            </a:extLst>
          </p:cNvPr>
          <p:cNvSpPr txBox="1"/>
          <p:nvPr/>
        </p:nvSpPr>
        <p:spPr>
          <a:xfrm>
            <a:off x="2009673" y="193430"/>
            <a:ext cx="8957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Discrete Fourier Transform (DFT) for 2D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EDE5D-893B-43BD-AD0A-CF01999EB053}"/>
              </a:ext>
            </a:extLst>
          </p:cNvPr>
          <p:cNvSpPr txBox="1"/>
          <p:nvPr/>
        </p:nvSpPr>
        <p:spPr>
          <a:xfrm>
            <a:off x="511733" y="935703"/>
            <a:ext cx="426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square image of </a:t>
            </a:r>
            <a:r>
              <a:rPr lang="en-US" dirty="0" err="1"/>
              <a:t>NxN</a:t>
            </a:r>
            <a:r>
              <a:rPr lang="en-US" dirty="0"/>
              <a:t> pixels the DFT 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80A78-F61A-401D-B0CE-0806EB6B260C}"/>
              </a:ext>
            </a:extLst>
          </p:cNvPr>
          <p:cNvSpPr txBox="1"/>
          <p:nvPr/>
        </p:nvSpPr>
        <p:spPr>
          <a:xfrm>
            <a:off x="685225" y="3860040"/>
            <a:ext cx="1108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f(</a:t>
            </a:r>
            <a:r>
              <a:rPr lang="en-US" dirty="0" err="1"/>
              <a:t>a,b</a:t>
            </a:r>
            <a:r>
              <a:rPr lang="en-US" dirty="0"/>
              <a:t>) is the image in the spatial domain and exponential term is the basis function in the frequency domain.</a:t>
            </a:r>
          </a:p>
          <a:p>
            <a:r>
              <a:rPr lang="en-US" dirty="0"/>
              <a:t>The basis functions are sine and cosine waves with increasing frequencies, F(0,0) is the DC component (overall brightness of image) and F(N-1,N-1) is the highest frequency.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25D33-737A-4DFA-9386-55171770DB69}"/>
              </a:ext>
            </a:extLst>
          </p:cNvPr>
          <p:cNvSpPr txBox="1"/>
          <p:nvPr/>
        </p:nvSpPr>
        <p:spPr>
          <a:xfrm>
            <a:off x="1037491" y="3272096"/>
            <a:ext cx="101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in Frequency Domain                                       Image in Spatial Domain     Basis Function (sine &amp; cosine)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2FEE2-A7B8-49A1-9BCE-99AB132E72AA}"/>
              </a:ext>
            </a:extLst>
          </p:cNvPr>
          <p:cNvSpPr/>
          <p:nvPr/>
        </p:nvSpPr>
        <p:spPr>
          <a:xfrm>
            <a:off x="1468315" y="1891607"/>
            <a:ext cx="1820008" cy="9233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B7E9EE-8998-4B59-9E66-4D391634BDF9}"/>
              </a:ext>
            </a:extLst>
          </p:cNvPr>
          <p:cNvSpPr/>
          <p:nvPr/>
        </p:nvSpPr>
        <p:spPr>
          <a:xfrm>
            <a:off x="6009368" y="1885648"/>
            <a:ext cx="1595978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AC3646-8A8B-4E61-BE45-B59CF50F9E2D}"/>
              </a:ext>
            </a:extLst>
          </p:cNvPr>
          <p:cNvSpPr/>
          <p:nvPr/>
        </p:nvSpPr>
        <p:spPr>
          <a:xfrm>
            <a:off x="7678963" y="1751028"/>
            <a:ext cx="3023857" cy="10309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9FB9E89-53A0-4EF7-AA79-B003F1074690}"/>
              </a:ext>
            </a:extLst>
          </p:cNvPr>
          <p:cNvSpPr/>
          <p:nvPr/>
        </p:nvSpPr>
        <p:spPr>
          <a:xfrm rot="10800000">
            <a:off x="2180492" y="2900621"/>
            <a:ext cx="260004" cy="400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9DB0C03-3827-4CDD-B478-4E4407A8B97B}"/>
              </a:ext>
            </a:extLst>
          </p:cNvPr>
          <p:cNvSpPr/>
          <p:nvPr/>
        </p:nvSpPr>
        <p:spPr>
          <a:xfrm rot="10800000">
            <a:off x="6670476" y="2866101"/>
            <a:ext cx="260004" cy="4000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3E22A8A-C63A-446B-ABF7-9827692B7BB2}"/>
              </a:ext>
            </a:extLst>
          </p:cNvPr>
          <p:cNvSpPr/>
          <p:nvPr/>
        </p:nvSpPr>
        <p:spPr>
          <a:xfrm rot="10800000">
            <a:off x="9060889" y="2856708"/>
            <a:ext cx="260004" cy="40003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9B5F96-F8AA-4148-9540-B1B204E534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1995" y="4783370"/>
            <a:ext cx="7624122" cy="19097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334B61-3717-4552-9034-0631AB988CCC}"/>
              </a:ext>
            </a:extLst>
          </p:cNvPr>
          <p:cNvSpPr/>
          <p:nvPr/>
        </p:nvSpPr>
        <p:spPr>
          <a:xfrm>
            <a:off x="8893953" y="6488668"/>
            <a:ext cx="310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www.dspguide.com/ch8/4.htm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4B9919-7DF9-43BC-9FAC-1653810CA59E}"/>
              </a:ext>
            </a:extLst>
          </p:cNvPr>
          <p:cNvSpPr/>
          <p:nvPr/>
        </p:nvSpPr>
        <p:spPr>
          <a:xfrm>
            <a:off x="2180491" y="4783370"/>
            <a:ext cx="1670540" cy="280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74189-F112-49D0-B5F4-59A211EE3BEA}"/>
              </a:ext>
            </a:extLst>
          </p:cNvPr>
          <p:cNvSpPr txBox="1"/>
          <p:nvPr/>
        </p:nvSpPr>
        <p:spPr>
          <a:xfrm>
            <a:off x="6409785" y="1160803"/>
            <a:ext cx="413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=x axis, j=y axis, k=</a:t>
            </a:r>
            <a:r>
              <a:rPr lang="en-US" dirty="0" err="1"/>
              <a:t>freq</a:t>
            </a:r>
            <a:r>
              <a:rPr lang="en-US" dirty="0"/>
              <a:t> x axis, l=</a:t>
            </a:r>
            <a:r>
              <a:rPr lang="en-US" dirty="0" err="1"/>
              <a:t>freq</a:t>
            </a:r>
            <a:r>
              <a:rPr lang="en-US" dirty="0"/>
              <a:t> y axis</a:t>
            </a:r>
          </a:p>
        </p:txBody>
      </p:sp>
    </p:spTree>
    <p:extLst>
      <p:ext uri="{BB962C8B-B14F-4D97-AF65-F5344CB8AC3E}">
        <p14:creationId xmlns:p14="http://schemas.microsoft.com/office/powerpoint/2010/main" val="370180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15C5FC-78CC-4527-A334-066D1629D56B}"/>
              </a:ext>
            </a:extLst>
          </p:cNvPr>
          <p:cNvSpPr/>
          <p:nvPr/>
        </p:nvSpPr>
        <p:spPr>
          <a:xfrm>
            <a:off x="459366" y="887301"/>
            <a:ext cx="115069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(1) </a:t>
            </a:r>
            <a:r>
              <a:rPr lang="en-US" b="1" dirty="0" err="1"/>
              <a:t>fft_image</a:t>
            </a:r>
            <a:r>
              <a:rPr lang="en-US" b="1" dirty="0"/>
              <a:t>=np.fft.fft2(image)  </a:t>
            </a:r>
            <a:r>
              <a:rPr lang="en-US" dirty="0"/>
              <a:t># Compute the 2D Discrete Fourier Transform using Fast Fourier Transform (FFT)</a:t>
            </a:r>
          </a:p>
          <a:p>
            <a:r>
              <a:rPr lang="en-US" b="1" dirty="0"/>
              <a:t>(2) image=np.fft.ifft2(</a:t>
            </a:r>
            <a:r>
              <a:rPr lang="en-US" b="1" dirty="0" err="1"/>
              <a:t>fft_image</a:t>
            </a:r>
            <a:r>
              <a:rPr lang="en-US" b="1" dirty="0"/>
              <a:t>)</a:t>
            </a:r>
            <a:r>
              <a:rPr lang="en-US" dirty="0"/>
              <a:t> # Compute the 2D Inverse Discrete Fourier Transform using Fast Fourier Transform (FFT)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1C080-3729-47D4-AE4A-715CC5BD11D1}"/>
              </a:ext>
            </a:extLst>
          </p:cNvPr>
          <p:cNvSpPr txBox="1"/>
          <p:nvPr/>
        </p:nvSpPr>
        <p:spPr>
          <a:xfrm>
            <a:off x="52395" y="6400801"/>
            <a:ext cx="113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see https://medium.com/@hicraigchen/digital-image-processing-using-fourier-transform-in-python-bcb49424fd82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5DA5E2-6591-4547-8551-3E3FDE400539}"/>
              </a:ext>
            </a:extLst>
          </p:cNvPr>
          <p:cNvSpPr/>
          <p:nvPr/>
        </p:nvSpPr>
        <p:spPr>
          <a:xfrm>
            <a:off x="866172" y="1810631"/>
            <a:ext cx="7585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cv2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img</a:t>
            </a:r>
            <a:r>
              <a:rPr lang="en-US" dirty="0"/>
              <a:t> = cv2.imread('messi5.jpg',0)</a:t>
            </a:r>
          </a:p>
          <a:p>
            <a:r>
              <a:rPr lang="en-US" dirty="0"/>
              <a:t>f = np.fft.fft2(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 err="1"/>
              <a:t>fshift</a:t>
            </a:r>
            <a:r>
              <a:rPr lang="en-US" dirty="0"/>
              <a:t> = </a:t>
            </a:r>
            <a:r>
              <a:rPr lang="en-US" dirty="0" err="1"/>
              <a:t>np.fft.fftshift</a:t>
            </a:r>
            <a:r>
              <a:rPr lang="en-US" dirty="0"/>
              <a:t>(f)</a:t>
            </a:r>
          </a:p>
          <a:p>
            <a:r>
              <a:rPr lang="en-US" dirty="0" err="1"/>
              <a:t>magnitude_spectrum</a:t>
            </a:r>
            <a:r>
              <a:rPr lang="en-US" dirty="0"/>
              <a:t> = 20*np.log(</a:t>
            </a:r>
            <a:r>
              <a:rPr lang="en-US" dirty="0" err="1"/>
              <a:t>np.abs</a:t>
            </a:r>
            <a:r>
              <a:rPr lang="en-US" dirty="0"/>
              <a:t>(</a:t>
            </a:r>
            <a:r>
              <a:rPr lang="en-US" dirty="0" err="1"/>
              <a:t>fshift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plt.subplot</a:t>
            </a:r>
            <a:r>
              <a:rPr lang="en-US" dirty="0"/>
              <a:t>(121),</a:t>
            </a: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, </a:t>
            </a:r>
            <a:r>
              <a:rPr lang="en-US" dirty="0" err="1"/>
              <a:t>cmap</a:t>
            </a:r>
            <a:r>
              <a:rPr lang="en-US" dirty="0"/>
              <a:t> = 'gray')</a:t>
            </a:r>
          </a:p>
          <a:p>
            <a:r>
              <a:rPr lang="en-US" dirty="0" err="1"/>
              <a:t>plt.title</a:t>
            </a:r>
            <a:r>
              <a:rPr lang="en-US" dirty="0"/>
              <a:t>('Input Image'), </a:t>
            </a:r>
            <a:r>
              <a:rPr lang="en-US" dirty="0" err="1"/>
              <a:t>plt.xticks</a:t>
            </a:r>
            <a:r>
              <a:rPr lang="en-US" dirty="0"/>
              <a:t>([]), </a:t>
            </a:r>
            <a:r>
              <a:rPr lang="en-US" dirty="0" err="1"/>
              <a:t>plt.yticks</a:t>
            </a:r>
            <a:r>
              <a:rPr lang="en-US" dirty="0"/>
              <a:t>([])</a:t>
            </a:r>
          </a:p>
          <a:p>
            <a:r>
              <a:rPr lang="en-US" dirty="0" err="1"/>
              <a:t>plt.subplot</a:t>
            </a:r>
            <a:r>
              <a:rPr lang="en-US" dirty="0"/>
              <a:t>(122),</a:t>
            </a: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magnitude_spectrum</a:t>
            </a:r>
            <a:r>
              <a:rPr lang="en-US" dirty="0"/>
              <a:t>, </a:t>
            </a:r>
            <a:r>
              <a:rPr lang="en-US" dirty="0" err="1"/>
              <a:t>cmap</a:t>
            </a:r>
            <a:r>
              <a:rPr lang="en-US" dirty="0"/>
              <a:t> = 'gray')</a:t>
            </a:r>
          </a:p>
          <a:p>
            <a:r>
              <a:rPr lang="en-US" dirty="0" err="1"/>
              <a:t>plt.title</a:t>
            </a:r>
            <a:r>
              <a:rPr lang="en-US" dirty="0"/>
              <a:t>('Magnitude Spectrum'), </a:t>
            </a:r>
            <a:r>
              <a:rPr lang="en-US" dirty="0" err="1"/>
              <a:t>plt.xticks</a:t>
            </a:r>
            <a:r>
              <a:rPr lang="en-US" dirty="0"/>
              <a:t>([]), </a:t>
            </a:r>
            <a:r>
              <a:rPr lang="en-US" dirty="0" err="1"/>
              <a:t>plt.yticks</a:t>
            </a:r>
            <a:r>
              <a:rPr lang="en-US" dirty="0"/>
              <a:t>([])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93BB6A-DF59-4C57-AE8F-CB29B24A1B5D}"/>
              </a:ext>
            </a:extLst>
          </p:cNvPr>
          <p:cNvSpPr/>
          <p:nvPr/>
        </p:nvSpPr>
        <p:spPr>
          <a:xfrm>
            <a:off x="52395" y="6093024"/>
            <a:ext cx="11997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https://opencv-python-tutroals.readthedocs.io/en/latest/py_tutorials/py_imgproc/py_transforms/py_fourier_transform/py_fourier_transform.html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136710-E1A6-41EE-A72E-66527D0E2C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4067" y="1948442"/>
            <a:ext cx="5702232" cy="21364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E1E48B-50FB-43E4-9518-39514102701B}"/>
              </a:ext>
            </a:extLst>
          </p:cNvPr>
          <p:cNvSpPr txBox="1"/>
          <p:nvPr/>
        </p:nvSpPr>
        <p:spPr>
          <a:xfrm>
            <a:off x="2728483" y="120712"/>
            <a:ext cx="8071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Discrete Fourier Transform (DFT) Using </a:t>
            </a:r>
            <a:r>
              <a:rPr lang="en-US" sz="3200" b="1" dirty="0" err="1"/>
              <a:t>Numpy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F1637-903B-4462-BE5D-3729111D604B}"/>
              </a:ext>
            </a:extLst>
          </p:cNvPr>
          <p:cNvSpPr txBox="1"/>
          <p:nvPr/>
        </p:nvSpPr>
        <p:spPr>
          <a:xfrm>
            <a:off x="5999148" y="19484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C3F5F-3379-4B13-ABDF-25A1A711B2A4}"/>
              </a:ext>
            </a:extLst>
          </p:cNvPr>
          <p:cNvSpPr txBox="1"/>
          <p:nvPr/>
        </p:nvSpPr>
        <p:spPr>
          <a:xfrm>
            <a:off x="10182446" y="29041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194856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ACF110-AF93-4E9A-BD07-99807A68B5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2816" y="629265"/>
            <a:ext cx="8986367" cy="6140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03AB6-02DA-4701-BA8F-67DD610448E5}"/>
              </a:ext>
            </a:extLst>
          </p:cNvPr>
          <p:cNvSpPr txBox="1"/>
          <p:nvPr/>
        </p:nvSpPr>
        <p:spPr>
          <a:xfrm>
            <a:off x="4267173" y="0"/>
            <a:ext cx="3315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Low Pass 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CD3FD-74C2-4A0F-9E33-A9F0FB236E84}"/>
              </a:ext>
            </a:extLst>
          </p:cNvPr>
          <p:cNvSpPr/>
          <p:nvPr/>
        </p:nvSpPr>
        <p:spPr>
          <a:xfrm>
            <a:off x="9255770" y="6488668"/>
            <a:ext cx="3040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https://youtu.be/oACegp4iGi0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25690-0624-445D-B9A5-CBC9E492684E}"/>
              </a:ext>
            </a:extLst>
          </p:cNvPr>
          <p:cNvSpPr txBox="1"/>
          <p:nvPr/>
        </p:nvSpPr>
        <p:spPr>
          <a:xfrm>
            <a:off x="3170490" y="3661754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 Spectrum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E1023-995A-4DFE-9638-661398CC4E94}"/>
              </a:ext>
            </a:extLst>
          </p:cNvPr>
          <p:cNvSpPr txBox="1"/>
          <p:nvPr/>
        </p:nvSpPr>
        <p:spPr>
          <a:xfrm>
            <a:off x="2992385" y="540775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BD2D5-8FA3-45D8-BF86-67529F60FA5E}"/>
              </a:ext>
            </a:extLst>
          </p:cNvPr>
          <p:cNvSpPr txBox="1"/>
          <p:nvPr/>
        </p:nvSpPr>
        <p:spPr>
          <a:xfrm>
            <a:off x="7472544" y="54077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 Spectrum (log)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53530-7F4C-4382-A10E-3BDA4D62268E}"/>
              </a:ext>
            </a:extLst>
          </p:cNvPr>
          <p:cNvSpPr txBox="1"/>
          <p:nvPr/>
        </p:nvSpPr>
        <p:spPr>
          <a:xfrm>
            <a:off x="7472544" y="3655142"/>
            <a:ext cx="25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Pass Image (blurred)</a:t>
            </a:r>
          </a:p>
        </p:txBody>
      </p:sp>
    </p:spTree>
    <p:extLst>
      <p:ext uri="{BB962C8B-B14F-4D97-AF65-F5344CB8AC3E}">
        <p14:creationId xmlns:p14="http://schemas.microsoft.com/office/powerpoint/2010/main" val="223465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158AF-B081-4223-95A5-10E8C88B32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586" y="695206"/>
            <a:ext cx="9622939" cy="60108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E6ECE8-490C-4CCC-86FA-407772C2E97F}"/>
              </a:ext>
            </a:extLst>
          </p:cNvPr>
          <p:cNvSpPr/>
          <p:nvPr/>
        </p:nvSpPr>
        <p:spPr>
          <a:xfrm>
            <a:off x="8960802" y="6380824"/>
            <a:ext cx="3040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https://youtu.be/oACegp4iGi0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96468-041B-4E73-9E3A-CA380D8D7939}"/>
              </a:ext>
            </a:extLst>
          </p:cNvPr>
          <p:cNvSpPr txBox="1"/>
          <p:nvPr/>
        </p:nvSpPr>
        <p:spPr>
          <a:xfrm>
            <a:off x="4346655" y="0"/>
            <a:ext cx="276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High Pass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7A6DC-323F-40C2-AD3F-90287EC2AFC9}"/>
              </a:ext>
            </a:extLst>
          </p:cNvPr>
          <p:cNvSpPr txBox="1"/>
          <p:nvPr/>
        </p:nvSpPr>
        <p:spPr>
          <a:xfrm>
            <a:off x="2385970" y="3553089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Masked Spectrum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171F3-AFEC-4ECD-8BCA-3D4D41DF4C26}"/>
              </a:ext>
            </a:extLst>
          </p:cNvPr>
          <p:cNvSpPr txBox="1"/>
          <p:nvPr/>
        </p:nvSpPr>
        <p:spPr>
          <a:xfrm>
            <a:off x="2484074" y="400109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DC1F9-641D-4911-8FE1-01F1A9202B71}"/>
              </a:ext>
            </a:extLst>
          </p:cNvPr>
          <p:cNvSpPr txBox="1"/>
          <p:nvPr/>
        </p:nvSpPr>
        <p:spPr>
          <a:xfrm>
            <a:off x="7111964" y="41792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 Spectrum (log)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34817-EDC9-4AFB-B7A8-57AFB1D5CD12}"/>
              </a:ext>
            </a:extLst>
          </p:cNvPr>
          <p:cNvSpPr txBox="1"/>
          <p:nvPr/>
        </p:nvSpPr>
        <p:spPr>
          <a:xfrm>
            <a:off x="7332224" y="3553089"/>
            <a:ext cx="24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Pass Image (edges)</a:t>
            </a:r>
          </a:p>
        </p:txBody>
      </p:sp>
    </p:spTree>
    <p:extLst>
      <p:ext uri="{BB962C8B-B14F-4D97-AF65-F5344CB8AC3E}">
        <p14:creationId xmlns:p14="http://schemas.microsoft.com/office/powerpoint/2010/main" val="842401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FA7633-52EF-4485-85C9-1354E3F22242}"/>
              </a:ext>
            </a:extLst>
          </p:cNvPr>
          <p:cNvGrpSpPr/>
          <p:nvPr/>
        </p:nvGrpSpPr>
        <p:grpSpPr>
          <a:xfrm>
            <a:off x="3004248" y="711890"/>
            <a:ext cx="6534075" cy="5926049"/>
            <a:chOff x="3677264" y="1028509"/>
            <a:chExt cx="4669328" cy="54566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DD7C2C-79DA-47AD-A42E-010FA6288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77264" y="1028509"/>
              <a:ext cx="4669328" cy="227446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313042-19BC-4145-8F85-BD772557C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77264" y="3555025"/>
              <a:ext cx="2261420" cy="29301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78ECD8-33D7-4B0F-9F09-D6B5FC95D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96000" y="3555025"/>
              <a:ext cx="2250592" cy="293012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130CD42-A7DF-4590-B82C-CDFD62DD6F0A}"/>
              </a:ext>
            </a:extLst>
          </p:cNvPr>
          <p:cNvSpPr/>
          <p:nvPr/>
        </p:nvSpPr>
        <p:spPr>
          <a:xfrm>
            <a:off x="9535991" y="6484050"/>
            <a:ext cx="2656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https://youtu.be/3137dDa6P4s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B1FBE-65D3-4679-A938-888BA435BC79}"/>
              </a:ext>
            </a:extLst>
          </p:cNvPr>
          <p:cNvSpPr txBox="1"/>
          <p:nvPr/>
        </p:nvSpPr>
        <p:spPr>
          <a:xfrm>
            <a:off x="3165582" y="89681"/>
            <a:ext cx="6446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Removing Noise Distributed Spatially Over Image</a:t>
            </a:r>
          </a:p>
        </p:txBody>
      </p:sp>
    </p:spTree>
    <p:extLst>
      <p:ext uri="{BB962C8B-B14F-4D97-AF65-F5344CB8AC3E}">
        <p14:creationId xmlns:p14="http://schemas.microsoft.com/office/powerpoint/2010/main" val="198886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76A28C-59F4-4EC5-85E7-6C366519DBA9}"/>
              </a:ext>
            </a:extLst>
          </p:cNvPr>
          <p:cNvSpPr/>
          <p:nvPr/>
        </p:nvSpPr>
        <p:spPr>
          <a:xfrm>
            <a:off x="0" y="632389"/>
            <a:ext cx="12192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CSC698</a:t>
            </a:r>
            <a:br>
              <a:rPr lang="en-US" sz="2800" dirty="0"/>
            </a:br>
            <a:r>
              <a:rPr lang="en-US" sz="2800" b="1" dirty="0"/>
              <a:t>Monday Nov 30, 2020</a:t>
            </a:r>
            <a:endParaRPr lang="en-US" sz="2800" dirty="0"/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Lecture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/>
              <a:t>Namespace (Professor Kulkarni) (30 min)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 err="1"/>
              <a:t>Colorspace</a:t>
            </a:r>
            <a:r>
              <a:rPr lang="en-US" sz="2800" dirty="0"/>
              <a:t> (10 min)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/>
              <a:t>Image in Spatial Domain and Frequency (Fourier) Domain (20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Wed Mini-Assignment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/>
              <a:t>Write one code example from any </a:t>
            </a:r>
            <a:r>
              <a:rPr lang="en-US" sz="2800" u="sng" dirty="0"/>
              <a:t>new</a:t>
            </a:r>
            <a:r>
              <a:rPr lang="en-US" sz="2800" dirty="0"/>
              <a:t> topic in </a:t>
            </a:r>
            <a:r>
              <a:rPr lang="en-US" sz="2400" dirty="0"/>
              <a:t>“Image Processing in OpenCV”</a:t>
            </a:r>
            <a:r>
              <a:rPr lang="en-US" sz="2800" dirty="0"/>
              <a:t> </a:t>
            </a:r>
            <a:r>
              <a:rPr lang="en-US" sz="1100" dirty="0">
                <a:hlinkClick r:id="rId2"/>
              </a:rPr>
              <a:t>https://opencv-python-tutroals.readthedocs.io/en/latest/py_tutorials/py_imgproc/py_table_of_contents_imgproc/py_table_of_contents_imgproc.html#py-table-of-content-imgproc</a:t>
            </a:r>
            <a:endParaRPr lang="en-US" sz="3200" dirty="0"/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/>
              <a:t>Add new functions to cheat sheets  </a:t>
            </a:r>
          </a:p>
        </p:txBody>
      </p:sp>
    </p:spTree>
    <p:extLst>
      <p:ext uri="{BB962C8B-B14F-4D97-AF65-F5344CB8AC3E}">
        <p14:creationId xmlns:p14="http://schemas.microsoft.com/office/powerpoint/2010/main" val="74231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16A2EB-BF87-4891-A3AD-4718DBC4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1221" y="241978"/>
            <a:ext cx="4629557" cy="236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ACE9E-D50A-4F40-AD49-25ECBC6CED59}"/>
              </a:ext>
            </a:extLst>
          </p:cNvPr>
          <p:cNvSpPr txBox="1"/>
          <p:nvPr/>
        </p:nvSpPr>
        <p:spPr>
          <a:xfrm>
            <a:off x="7532337" y="6550223"/>
            <a:ext cx="471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Image of “cameraman” Copyright 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5CB75-4B0A-4459-8AE1-8405426447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6470" y="2769258"/>
            <a:ext cx="7079060" cy="36231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0FBF2-C904-4A9D-8F8D-8C8F439D6955}"/>
              </a:ext>
            </a:extLst>
          </p:cNvPr>
          <p:cNvCxnSpPr>
            <a:cxnSpLocks/>
          </p:cNvCxnSpPr>
          <p:nvPr/>
        </p:nvCxnSpPr>
        <p:spPr>
          <a:xfrm flipH="1">
            <a:off x="3942265" y="4400751"/>
            <a:ext cx="422788" cy="1871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94DE01-84A1-4711-BBBD-62D9EF2DB762}"/>
              </a:ext>
            </a:extLst>
          </p:cNvPr>
          <p:cNvCxnSpPr>
            <a:cxnSpLocks/>
          </p:cNvCxnSpPr>
          <p:nvPr/>
        </p:nvCxnSpPr>
        <p:spPr>
          <a:xfrm>
            <a:off x="4542033" y="4400751"/>
            <a:ext cx="766916" cy="1871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95B0D4-1E13-4D23-B74E-B19557ADD355}"/>
              </a:ext>
            </a:extLst>
          </p:cNvPr>
          <p:cNvCxnSpPr>
            <a:cxnSpLocks/>
          </p:cNvCxnSpPr>
          <p:nvPr/>
        </p:nvCxnSpPr>
        <p:spPr>
          <a:xfrm flipH="1">
            <a:off x="6096000" y="3800983"/>
            <a:ext cx="3352329" cy="15353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22AA8C-6905-4057-90FE-19839E67C63A}"/>
              </a:ext>
            </a:extLst>
          </p:cNvPr>
          <p:cNvCxnSpPr>
            <a:cxnSpLocks/>
          </p:cNvCxnSpPr>
          <p:nvPr/>
        </p:nvCxnSpPr>
        <p:spPr>
          <a:xfrm>
            <a:off x="6144885" y="4204106"/>
            <a:ext cx="3421431" cy="66859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4A869B-2EE5-4C68-84BB-079E214F4F60}"/>
              </a:ext>
            </a:extLst>
          </p:cNvPr>
          <p:cNvCxnSpPr>
            <a:cxnSpLocks/>
          </p:cNvCxnSpPr>
          <p:nvPr/>
        </p:nvCxnSpPr>
        <p:spPr>
          <a:xfrm>
            <a:off x="2556470" y="5167667"/>
            <a:ext cx="34070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CD542B-D90E-4801-A5D7-C66A02B92A7D}"/>
              </a:ext>
            </a:extLst>
          </p:cNvPr>
          <p:cNvCxnSpPr>
            <a:cxnSpLocks/>
          </p:cNvCxnSpPr>
          <p:nvPr/>
        </p:nvCxnSpPr>
        <p:spPr>
          <a:xfrm flipV="1">
            <a:off x="7855600" y="2769259"/>
            <a:ext cx="0" cy="34384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7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5DA5C749-00A7-4F84-80F2-430476CF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482" y="731394"/>
            <a:ext cx="3937704" cy="3937704"/>
          </a:xfrm>
          <a:prstGeom prst="rect">
            <a:avLst/>
          </a:prstGeom>
        </p:spPr>
      </p:pic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C7CB311-A929-46E9-A597-22A892C2B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7056" y="1340392"/>
            <a:ext cx="2265238" cy="2265238"/>
          </a:xfrm>
          <a:prstGeom prst="rect">
            <a:avLst/>
          </a:prstGeom>
        </p:spPr>
      </p:pic>
      <p:pic>
        <p:nvPicPr>
          <p:cNvPr id="7" name="Picture 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CFC3138-AD0B-4E2D-8309-CA2157835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811" y="1340392"/>
            <a:ext cx="2247541" cy="2247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06732-65DA-465B-93E2-D950AF000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7385" y="4214628"/>
            <a:ext cx="2265238" cy="2265238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E499BAB-817C-4A19-A5F5-9C883EAF5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7056" y="4115528"/>
            <a:ext cx="2265238" cy="2265238"/>
          </a:xfrm>
          <a:prstGeom prst="rect">
            <a:avLst/>
          </a:prstGeom>
        </p:spPr>
      </p:pic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5F36BB5C-0277-4EF2-B0C7-6C61078BC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810" y="4115528"/>
            <a:ext cx="2247541" cy="2247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1A05-3C8E-4771-9E13-29B90AEFD61F}"/>
              </a:ext>
            </a:extLst>
          </p:cNvPr>
          <p:cNvSpPr txBox="1"/>
          <p:nvPr/>
        </p:nvSpPr>
        <p:spPr>
          <a:xfrm>
            <a:off x="7752382" y="896756"/>
            <a:ext cx="44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Remove minor frequencies (&lt;5%)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2394B-BCD8-4871-9EEF-DC52C7C1809C}"/>
              </a:ext>
            </a:extLst>
          </p:cNvPr>
          <p:cNvSpPr txBox="1"/>
          <p:nvPr/>
        </p:nvSpPr>
        <p:spPr>
          <a:xfrm>
            <a:off x="4788663" y="916859"/>
            <a:ext cx="280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Fourier Transform of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3EA58-D682-4355-83C8-6041FDB6ACED}"/>
              </a:ext>
            </a:extLst>
          </p:cNvPr>
          <p:cNvSpPr txBox="1"/>
          <p:nvPr/>
        </p:nvSpPr>
        <p:spPr>
          <a:xfrm>
            <a:off x="1347385" y="916859"/>
            <a:ext cx="148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of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070D5-ABD7-4C20-B675-2DCE9FA8D032}"/>
              </a:ext>
            </a:extLst>
          </p:cNvPr>
          <p:cNvSpPr txBox="1"/>
          <p:nvPr/>
        </p:nvSpPr>
        <p:spPr>
          <a:xfrm>
            <a:off x="2184796" y="110074"/>
            <a:ext cx="844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 Fourier Transform to Determine Orientation of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C0EEAD-0674-4B44-A08B-6642700375F5}"/>
              </a:ext>
            </a:extLst>
          </p:cNvPr>
          <p:cNvSpPr/>
          <p:nvPr/>
        </p:nvSpPr>
        <p:spPr>
          <a:xfrm>
            <a:off x="3612623" y="6516370"/>
            <a:ext cx="7674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EXCELLENT REFERENCE https://homepages.inf.ed.ac.uk/rbf/HIPR2/fourier.htm</a:t>
            </a:r>
          </a:p>
        </p:txBody>
      </p:sp>
    </p:spTree>
    <p:extLst>
      <p:ext uri="{BB962C8B-B14F-4D97-AF65-F5344CB8AC3E}">
        <p14:creationId xmlns:p14="http://schemas.microsoft.com/office/powerpoint/2010/main" val="350456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76A28C-59F4-4EC5-85E7-6C366519DBA9}"/>
              </a:ext>
            </a:extLst>
          </p:cNvPr>
          <p:cNvSpPr/>
          <p:nvPr/>
        </p:nvSpPr>
        <p:spPr>
          <a:xfrm>
            <a:off x="0" y="632389"/>
            <a:ext cx="12192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CSC698</a:t>
            </a:r>
            <a:br>
              <a:rPr lang="en-US" sz="2800" dirty="0"/>
            </a:br>
            <a:r>
              <a:rPr lang="en-US" sz="2800" b="1" dirty="0"/>
              <a:t>Wed Dec 2, 2020</a:t>
            </a:r>
            <a:endParaRPr lang="en-US" sz="2800" dirty="0"/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Short Lecture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/>
              <a:t>Image in Spatial Domain and Frequency (Fourier) Domain (20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Review HW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Wed Mini-Assignment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/>
              <a:t>Write one code example from any </a:t>
            </a:r>
            <a:r>
              <a:rPr lang="en-US" sz="2800" u="sng" dirty="0"/>
              <a:t>new</a:t>
            </a:r>
            <a:r>
              <a:rPr lang="en-US" sz="2800" dirty="0"/>
              <a:t> topic in </a:t>
            </a:r>
            <a:r>
              <a:rPr lang="en-US" sz="2400" dirty="0"/>
              <a:t>“Image Processing in OpenCV”</a:t>
            </a:r>
            <a:r>
              <a:rPr lang="en-US" sz="2800" dirty="0"/>
              <a:t> </a:t>
            </a:r>
            <a:r>
              <a:rPr lang="en-US" sz="1100" dirty="0">
                <a:hlinkClick r:id="rId2"/>
              </a:rPr>
              <a:t>https://opencv-python-tutroals.readthedocs.io/en/latest/py_tutorials/py_imgproc/py_table_of_contents_imgproc/py_table_of_contents_imgproc.html#py-table-of-content-imgproc</a:t>
            </a:r>
            <a:endParaRPr lang="en-US" sz="3200" dirty="0"/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/>
              <a:t>Add new functions to cheat sheets  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334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FF924-D1C4-4D93-BD06-024F7ACC96A8}"/>
              </a:ext>
            </a:extLst>
          </p:cNvPr>
          <p:cNvSpPr txBox="1"/>
          <p:nvPr/>
        </p:nvSpPr>
        <p:spPr>
          <a:xfrm>
            <a:off x="91497" y="435836"/>
            <a:ext cx="1200900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Homework #13 Assignment</a:t>
            </a:r>
            <a:br>
              <a:rPr lang="en-US" sz="1200" dirty="0"/>
            </a:br>
            <a:r>
              <a:rPr lang="en-US" sz="1200" dirty="0"/>
              <a:t>Assigned: Wednesday 2 Dec 2020</a:t>
            </a:r>
            <a:br>
              <a:rPr lang="en-US" sz="1200" dirty="0"/>
            </a:br>
            <a:r>
              <a:rPr lang="en-US" sz="1200" dirty="0"/>
              <a:t>Due: Tuesday 8 Dec 2020 11:59 PM</a:t>
            </a:r>
            <a:br>
              <a:rPr lang="en-US" sz="1200" dirty="0"/>
            </a:br>
            <a:endParaRPr lang="en-US" sz="1200" dirty="0"/>
          </a:p>
          <a:p>
            <a:r>
              <a:rPr lang="en-US" sz="1200" b="1" u="sng" dirty="0"/>
              <a:t>1. Namespace</a:t>
            </a:r>
          </a:p>
          <a:p>
            <a:r>
              <a:rPr lang="en-US" sz="1200" dirty="0"/>
              <a:t>Look at the code “namespace.py” (in this homework directory) and answer the following questions;</a:t>
            </a:r>
          </a:p>
          <a:p>
            <a:pPr marL="228600" indent="-228600">
              <a:buAutoNum type="alphaLcParenBoth"/>
            </a:pPr>
            <a:r>
              <a:rPr lang="en-US" sz="1200" dirty="0"/>
              <a:t>For the above program list the contents of the global namespace and specify its lifespan (when it is created and when it is destroyed).</a:t>
            </a:r>
          </a:p>
          <a:p>
            <a:pPr marL="228600" indent="-228600">
              <a:buAutoNum type="alphaLcParenBoth"/>
            </a:pPr>
            <a:r>
              <a:rPr lang="en-US" sz="1200" dirty="0"/>
              <a:t>For the above program list the contents of all the local namespaces and specify their lifespans.</a:t>
            </a:r>
          </a:p>
          <a:p>
            <a:pPr marL="228600" indent="-228600">
              <a:buAutoNum type="alphaLcParenBoth"/>
            </a:pPr>
            <a:r>
              <a:rPr lang="en-US" sz="1200" dirty="0"/>
              <a:t>Explain why the output of the above program is "Hello World" and not "Hi World". </a:t>
            </a:r>
          </a:p>
          <a:p>
            <a:r>
              <a:rPr lang="en-US" sz="1200" b="1" dirty="0"/>
              <a:t>DELIVERABLE:</a:t>
            </a:r>
          </a:p>
          <a:p>
            <a:r>
              <a:rPr lang="en-US" sz="1200" b="1" dirty="0"/>
              <a:t>Write your answers and submit them as a pdf document named “namespace.pdf”</a:t>
            </a:r>
            <a:endParaRPr lang="en-US" sz="1200" b="1" u="sng" dirty="0"/>
          </a:p>
          <a:p>
            <a:endParaRPr lang="en-US" sz="1200" b="1" dirty="0"/>
          </a:p>
          <a:p>
            <a:r>
              <a:rPr lang="en-US" sz="1200" b="1" dirty="0"/>
              <a:t>2. </a:t>
            </a:r>
            <a:r>
              <a:rPr lang="en-US" sz="1200" b="1" u="sng" dirty="0"/>
              <a:t>Exploring HSV </a:t>
            </a:r>
            <a:r>
              <a:rPr lang="en-US" sz="1200" b="1" u="sng" dirty="0" err="1"/>
              <a:t>Colorspace</a:t>
            </a:r>
            <a:endParaRPr lang="en-US" sz="1200" b="1" u="sng" dirty="0"/>
          </a:p>
          <a:p>
            <a:r>
              <a:rPr lang="en-US" sz="1200" dirty="0"/>
              <a:t>Modify this program to use sliders to vary HSV values.</a:t>
            </a:r>
          </a:p>
          <a:p>
            <a:r>
              <a:rPr lang="en-US" sz="1200" dirty="0">
                <a:hlinkClick r:id="rId2"/>
              </a:rPr>
              <a:t>https://opencv-python-tutroals.readthedocs.io/en/latest/py_tutorials/py_gui/py_trackbar/py_trackbar.html#trackbar</a:t>
            </a:r>
            <a:endParaRPr lang="en-US" sz="1200" dirty="0"/>
          </a:p>
          <a:p>
            <a:r>
              <a:rPr lang="en-US" sz="1200" dirty="0"/>
              <a:t>Notes: key == 27 is the ‘esc’ key to quit the program. H values has a range of 0 to 179 (not 255!).</a:t>
            </a:r>
          </a:p>
          <a:p>
            <a:r>
              <a:rPr lang="en-US" sz="1200" b="1" dirty="0"/>
              <a:t>DELIVERABLE:</a:t>
            </a:r>
          </a:p>
          <a:p>
            <a:r>
              <a:rPr lang="en-US" sz="1200" b="1" dirty="0"/>
              <a:t>Upload your hsvSlider.py code</a:t>
            </a:r>
          </a:p>
          <a:p>
            <a:endParaRPr lang="en-US" sz="1200" dirty="0"/>
          </a:p>
          <a:p>
            <a:r>
              <a:rPr lang="en-US" sz="1200" b="1" u="sng" dirty="0"/>
              <a:t>3. Low Pass Filtering in the Fourier Domain</a:t>
            </a:r>
          </a:p>
          <a:p>
            <a:r>
              <a:rPr lang="en-US" sz="1200" dirty="0"/>
              <a:t>Refer to the following tutorial to perform the following tasks </a:t>
            </a:r>
          </a:p>
          <a:p>
            <a:r>
              <a:rPr lang="en-US" sz="1200" dirty="0">
                <a:hlinkClick r:id="rId3"/>
              </a:rPr>
              <a:t>https://opencv-python-tutroals.readthedocs.io/en/latest/py_tutorials/py_imgproc/py_transforms/py_fourier_transform/py_fourier_transform.html</a:t>
            </a:r>
            <a:br>
              <a:rPr lang="en-US" sz="1200" dirty="0"/>
            </a:br>
            <a:r>
              <a:rPr lang="en-US" sz="1200" dirty="0"/>
              <a:t>(a) Use this tutorial to perform a Discrete Fourier Transform (DFT) to create a Magnitude Spectrum of an image. You can use the provided joy.jpg image or any image you want. </a:t>
            </a:r>
          </a:p>
          <a:p>
            <a:r>
              <a:rPr lang="en-US" sz="1200" dirty="0"/>
              <a:t>(b) Examine the Magnitude Spectrum and look for strong white lines. Can you correlate the lines with geometric features in the image? Hint: Horizontal lines in the (like the horizon) will appear as vertical white lines in the Magnitude Spectrum. A fence with vertical rails will create white horizontal lines in the Magnitude Spectrum.</a:t>
            </a:r>
          </a:p>
          <a:p>
            <a:r>
              <a:rPr lang="en-US" sz="1200" dirty="0"/>
              <a:t>(c) Use the mask example in the tutorial to remove high frequency components of the Magnitude Spectrum and preform an inverse DFT to create a low passed (blurred) version of the image.</a:t>
            </a:r>
          </a:p>
          <a:p>
            <a:r>
              <a:rPr lang="en-US" sz="1200" b="1" dirty="0"/>
              <a:t>DELIVERABLES: </a:t>
            </a:r>
          </a:p>
          <a:p>
            <a:pPr marL="342900" indent="-342900">
              <a:buAutoNum type="arabicParenBoth"/>
            </a:pPr>
            <a:r>
              <a:rPr lang="en-US" sz="1200" b="1" dirty="0"/>
              <a:t>Upload a screen shot of the original image and the Magnitude Spectrum from (a)</a:t>
            </a:r>
          </a:p>
          <a:p>
            <a:pPr marL="342900" indent="-342900">
              <a:buAutoNum type="arabicParenBoth"/>
            </a:pPr>
            <a:r>
              <a:rPr lang="en-US" sz="1200" b="1" dirty="0"/>
              <a:t>Write a description of your geometric analysis of the image based on your observations of the Magnitude Spectrum from task (b).</a:t>
            </a:r>
          </a:p>
          <a:p>
            <a:pPr marL="342900" indent="-342900">
              <a:buFontTx/>
              <a:buAutoNum type="arabicParenBoth"/>
            </a:pPr>
            <a:r>
              <a:rPr lang="en-US" sz="1200" b="1" dirty="0"/>
              <a:t>Upload a screen shot of the original image and the low-passed version from task (c).</a:t>
            </a:r>
          </a:p>
        </p:txBody>
      </p:sp>
    </p:spTree>
    <p:extLst>
      <p:ext uri="{BB962C8B-B14F-4D97-AF65-F5344CB8AC3E}">
        <p14:creationId xmlns:p14="http://schemas.microsoft.com/office/powerpoint/2010/main" val="130523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28B00C-729E-4B1D-94C2-C8641833A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8550" y="1150430"/>
            <a:ext cx="9642118" cy="3698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88AE5C-9730-4438-944C-E63848150CA6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https://medium.com/neurosapiens/segmentation-and-classification-with-hsv-8f2406c62b39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7DD80-C005-49C8-A55F-E1785E8DDF19}"/>
              </a:ext>
            </a:extLst>
          </p:cNvPr>
          <p:cNvSpPr txBox="1"/>
          <p:nvPr/>
        </p:nvSpPr>
        <p:spPr>
          <a:xfrm>
            <a:off x="913076" y="676135"/>
            <a:ext cx="105270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BGR Blue [0,255], Green [0,255], Red[ 0,255]        HSV, Hue [0,179], Saturation [0,255], Value [0,255]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606A5-D612-4198-8AB4-8631642337A6}"/>
              </a:ext>
            </a:extLst>
          </p:cNvPr>
          <p:cNvSpPr/>
          <p:nvPr/>
        </p:nvSpPr>
        <p:spPr>
          <a:xfrm>
            <a:off x="84032" y="5258535"/>
            <a:ext cx="12023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Hue</a:t>
            </a:r>
            <a:r>
              <a:rPr lang="en-US" dirty="0"/>
              <a:t> = color. Like relative value of B to G to R</a:t>
            </a:r>
          </a:p>
          <a:p>
            <a:r>
              <a:rPr lang="en-US" b="1" dirty="0"/>
              <a:t>Saturation</a:t>
            </a:r>
            <a:r>
              <a:rPr lang="en-US" dirty="0"/>
              <a:t> = brilliance and intensity of color. Reducing saturation looks like adding more gray. Like increasing one of BGR value.</a:t>
            </a:r>
          </a:p>
          <a:p>
            <a:r>
              <a:rPr lang="en-US" b="1" dirty="0"/>
              <a:t>Value </a:t>
            </a:r>
            <a:r>
              <a:rPr lang="en-US" dirty="0"/>
              <a:t>= brightness of color, lower value looks like black is added to color, e.g. shades or tints. Like grayscale image.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DE458-5D21-4380-B761-56AC85539CC6}"/>
              </a:ext>
            </a:extLst>
          </p:cNvPr>
          <p:cNvSpPr txBox="1"/>
          <p:nvPr/>
        </p:nvSpPr>
        <p:spPr>
          <a:xfrm>
            <a:off x="4922377" y="181069"/>
            <a:ext cx="2517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Colorspace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697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B7AE2-BB69-4AED-ACE5-F9494742F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29550"/>
            <a:ext cx="4589841" cy="3126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33E59-4BC8-4195-9F4D-6AD675A059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4124" y="1934774"/>
            <a:ext cx="7352657" cy="40894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F1E7C-292C-49ED-8D7D-59477BD49D3D}"/>
              </a:ext>
            </a:extLst>
          </p:cNvPr>
          <p:cNvSpPr/>
          <p:nvPr/>
        </p:nvSpPr>
        <p:spPr>
          <a:xfrm>
            <a:off x="3179681" y="6410373"/>
            <a:ext cx="54410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https://medium.com/neurosapiens/segmentation-and-classification-with-hsv-8f2406c62b39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2F2C1-B709-4212-8FB2-25059C646D75}"/>
              </a:ext>
            </a:extLst>
          </p:cNvPr>
          <p:cNvSpPr txBox="1"/>
          <p:nvPr/>
        </p:nvSpPr>
        <p:spPr>
          <a:xfrm>
            <a:off x="8098973" y="5584770"/>
            <a:ext cx="78418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Hue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5F504-9CD4-4081-A90E-C2CCCEA92AAA}"/>
              </a:ext>
            </a:extLst>
          </p:cNvPr>
          <p:cNvSpPr txBox="1"/>
          <p:nvPr/>
        </p:nvSpPr>
        <p:spPr>
          <a:xfrm>
            <a:off x="7393266" y="3599790"/>
            <a:ext cx="22280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HSV Channels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80932-B493-4079-9165-FC5EDEEDDF96}"/>
              </a:ext>
            </a:extLst>
          </p:cNvPr>
          <p:cNvSpPr txBox="1"/>
          <p:nvPr/>
        </p:nvSpPr>
        <p:spPr>
          <a:xfrm>
            <a:off x="5617134" y="1727909"/>
            <a:ext cx="5661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Hue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B4589-553A-4137-AC10-CC69E41BDC8E}"/>
              </a:ext>
            </a:extLst>
          </p:cNvPr>
          <p:cNvSpPr txBox="1"/>
          <p:nvPr/>
        </p:nvSpPr>
        <p:spPr>
          <a:xfrm>
            <a:off x="7934924" y="1744884"/>
            <a:ext cx="1180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Saturation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51EA3-5918-417A-BC80-290E37BD0C01}"/>
              </a:ext>
            </a:extLst>
          </p:cNvPr>
          <p:cNvSpPr txBox="1"/>
          <p:nvPr/>
        </p:nvSpPr>
        <p:spPr>
          <a:xfrm>
            <a:off x="10562797" y="1718295"/>
            <a:ext cx="7169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47137-F9F1-4711-B87B-BD6494417E3A}"/>
              </a:ext>
            </a:extLst>
          </p:cNvPr>
          <p:cNvSpPr txBox="1"/>
          <p:nvPr/>
        </p:nvSpPr>
        <p:spPr>
          <a:xfrm>
            <a:off x="171901" y="703873"/>
            <a:ext cx="10614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Hue</a:t>
            </a:r>
            <a:r>
              <a:rPr lang="en-US" sz="1600" dirty="0"/>
              <a:t> = color, see chart below. Like relative value of B to G to R</a:t>
            </a:r>
          </a:p>
          <a:p>
            <a:r>
              <a:rPr lang="en-US" sz="1600" b="1" dirty="0"/>
              <a:t>Saturation</a:t>
            </a:r>
            <a:r>
              <a:rPr lang="en-US" sz="1600" dirty="0"/>
              <a:t> = brilliance and intensity of color. Reducing saturation looks like adding more gray. Like increasing one of BGR value.</a:t>
            </a:r>
          </a:p>
          <a:p>
            <a:r>
              <a:rPr lang="en-US" sz="1600" b="1" dirty="0"/>
              <a:t>Value </a:t>
            </a:r>
            <a:r>
              <a:rPr lang="en-US" sz="1600" dirty="0"/>
              <a:t>= brightness of color, lower value looks like black is added to color, e.g. shades or tints. Like grayscale image.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B1FC1-CB7D-4F52-A80C-9943403A4C48}"/>
              </a:ext>
            </a:extLst>
          </p:cNvPr>
          <p:cNvSpPr txBox="1"/>
          <p:nvPr/>
        </p:nvSpPr>
        <p:spPr>
          <a:xfrm>
            <a:off x="4729180" y="4995526"/>
            <a:ext cx="73526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0         40      80        120    170      200      255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E1BAE3-51BD-4458-B8AF-3DFAB9D4225B}"/>
              </a:ext>
            </a:extLst>
          </p:cNvPr>
          <p:cNvSpPr txBox="1"/>
          <p:nvPr/>
        </p:nvSpPr>
        <p:spPr>
          <a:xfrm>
            <a:off x="4837016" y="132770"/>
            <a:ext cx="269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HSV Example</a:t>
            </a:r>
          </a:p>
        </p:txBody>
      </p:sp>
    </p:spTree>
    <p:extLst>
      <p:ext uri="{BB962C8B-B14F-4D97-AF65-F5344CB8AC3E}">
        <p14:creationId xmlns:p14="http://schemas.microsoft.com/office/powerpoint/2010/main" val="342330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92DC4D-E8FB-4F88-95BD-B9FF2C603359}"/>
              </a:ext>
            </a:extLst>
          </p:cNvPr>
          <p:cNvSpPr/>
          <p:nvPr/>
        </p:nvSpPr>
        <p:spPr>
          <a:xfrm>
            <a:off x="0" y="11656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Image in Spatial Domain </a:t>
            </a:r>
          </a:p>
          <a:p>
            <a:pPr algn="ctr"/>
            <a:r>
              <a:rPr lang="en-US" sz="5400" b="1" dirty="0"/>
              <a:t>and Frequency (Fourier) Domain </a:t>
            </a:r>
          </a:p>
        </p:txBody>
      </p:sp>
      <p:pic>
        <p:nvPicPr>
          <p:cNvPr id="15" name="Picture 2" descr="Joseph Fourier - Wikipedia">
            <a:extLst>
              <a:ext uri="{FF2B5EF4-FFF2-40B4-BE49-F238E27FC236}">
                <a16:creationId xmlns:a16="http://schemas.microsoft.com/office/drawing/2014/main" id="{C13E567E-4FF4-4746-91CE-6DE3009DD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2388" y="1756209"/>
            <a:ext cx="3307223" cy="418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747AAA-70CE-4453-B15F-A48EE011E76D}"/>
              </a:ext>
            </a:extLst>
          </p:cNvPr>
          <p:cNvSpPr/>
          <p:nvPr/>
        </p:nvSpPr>
        <p:spPr>
          <a:xfrm>
            <a:off x="3083732" y="5700045"/>
            <a:ext cx="58624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Joseph Fourier (1768–1830)</a:t>
            </a:r>
          </a:p>
          <a:p>
            <a:pPr algn="ctr"/>
            <a:r>
              <a:rPr lang="en-US" sz="2800" b="1" dirty="0"/>
              <a:t>French mathematician and physicist</a:t>
            </a:r>
          </a:p>
        </p:txBody>
      </p:sp>
    </p:spTree>
    <p:extLst>
      <p:ext uri="{BB962C8B-B14F-4D97-AF65-F5344CB8AC3E}">
        <p14:creationId xmlns:p14="http://schemas.microsoft.com/office/powerpoint/2010/main" val="273638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992B4F-371A-424D-B89A-4144EFEFF8D1}"/>
              </a:ext>
            </a:extLst>
          </p:cNvPr>
          <p:cNvGrpSpPr/>
          <p:nvPr/>
        </p:nvGrpSpPr>
        <p:grpSpPr>
          <a:xfrm>
            <a:off x="1316145" y="1010744"/>
            <a:ext cx="9149600" cy="4022729"/>
            <a:chOff x="621083" y="1087656"/>
            <a:chExt cx="10949834" cy="5558878"/>
          </a:xfrm>
        </p:grpSpPr>
        <p:pic>
          <p:nvPicPr>
            <p:cNvPr id="3" name="Picture 2" descr="A picture containing text, indoor, cabinet, oven&#10;&#10;Description automatically generated">
              <a:extLst>
                <a:ext uri="{FF2B5EF4-FFF2-40B4-BE49-F238E27FC236}">
                  <a16:creationId xmlns:a16="http://schemas.microsoft.com/office/drawing/2014/main" id="{34324829-1B6B-4F07-B74E-C5B5FCD65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3288" y="1097157"/>
              <a:ext cx="5027629" cy="3244181"/>
            </a:xfrm>
            <a:prstGeom prst="rect">
              <a:avLst/>
            </a:prstGeom>
          </p:spPr>
        </p:pic>
        <p:pic>
          <p:nvPicPr>
            <p:cNvPr id="5" name="Picture 4" descr="A picture containing text, device, different, several&#10;&#10;Description automatically generated">
              <a:extLst>
                <a:ext uri="{FF2B5EF4-FFF2-40B4-BE49-F238E27FC236}">
                  <a16:creationId xmlns:a16="http://schemas.microsoft.com/office/drawing/2014/main" id="{741C897D-5F71-4884-BE49-C70779FD9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1083" y="1087656"/>
              <a:ext cx="4865318" cy="3253682"/>
            </a:xfrm>
            <a:prstGeom prst="rect">
              <a:avLst/>
            </a:prstGeom>
          </p:spPr>
        </p:pic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CFD6DFAC-25C4-4175-928D-93772E681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3540" y="4894153"/>
              <a:ext cx="9574603" cy="175238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EEEBC9-8534-432C-A7BB-19C48720A941}"/>
              </a:ext>
            </a:extLst>
          </p:cNvPr>
          <p:cNvSpPr txBox="1"/>
          <p:nvPr/>
        </p:nvSpPr>
        <p:spPr>
          <a:xfrm>
            <a:off x="2520712" y="187262"/>
            <a:ext cx="804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Audio Equalizers: Example of Spectral Filtering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62AD2F6-B72B-4423-93FD-F6709F76A64B}"/>
              </a:ext>
            </a:extLst>
          </p:cNvPr>
          <p:cNvSpPr/>
          <p:nvPr/>
        </p:nvSpPr>
        <p:spPr>
          <a:xfrm>
            <a:off x="4084890" y="5674408"/>
            <a:ext cx="1008403" cy="512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B9488-5F0A-465C-9FFD-80A0073BBAA0}"/>
              </a:ext>
            </a:extLst>
          </p:cNvPr>
          <p:cNvSpPr txBox="1"/>
          <p:nvPr/>
        </p:nvSpPr>
        <p:spPr>
          <a:xfrm>
            <a:off x="2965769" y="5730726"/>
            <a:ext cx="686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V</a:t>
            </a:r>
            <a:r>
              <a:rPr lang="en-US" sz="2000" baseline="-25000" dirty="0" err="1"/>
              <a:t>original</a:t>
            </a:r>
            <a:r>
              <a:rPr lang="en-US" sz="2000" dirty="0"/>
              <a:t>(t)                       A</a:t>
            </a:r>
            <a:r>
              <a:rPr lang="en-US" sz="2000" baseline="-25000" dirty="0"/>
              <a:t>1</a:t>
            </a:r>
            <a:r>
              <a:rPr lang="en-US" sz="2000" dirty="0"/>
              <a:t>f</a:t>
            </a:r>
            <a:r>
              <a:rPr lang="en-US" sz="2000" baseline="-25000" dirty="0"/>
              <a:t>1</a:t>
            </a:r>
            <a:r>
              <a:rPr lang="en-US" sz="2000" dirty="0"/>
              <a:t> + A</a:t>
            </a:r>
            <a:r>
              <a:rPr lang="en-US" sz="2000" baseline="-25000" dirty="0"/>
              <a:t>2</a:t>
            </a:r>
            <a:r>
              <a:rPr lang="en-US" sz="2000" dirty="0"/>
              <a:t>f</a:t>
            </a:r>
            <a:r>
              <a:rPr lang="en-US" sz="2000" baseline="-25000" dirty="0"/>
              <a:t>2</a:t>
            </a:r>
            <a:r>
              <a:rPr lang="en-US" sz="2000" dirty="0"/>
              <a:t> + .... A</a:t>
            </a:r>
            <a:r>
              <a:rPr lang="en-US" sz="2000" baseline="-25000" dirty="0"/>
              <a:t>32</a:t>
            </a:r>
            <a:r>
              <a:rPr lang="en-US" sz="2000" dirty="0"/>
              <a:t>f</a:t>
            </a:r>
            <a:r>
              <a:rPr lang="en-US" sz="2000" baseline="-25000" dirty="0"/>
              <a:t>32</a:t>
            </a:r>
            <a:r>
              <a:rPr lang="en-US" sz="2000" dirty="0"/>
              <a:t>                        </a:t>
            </a:r>
            <a:r>
              <a:rPr lang="en-US" sz="2000" dirty="0" err="1"/>
              <a:t>V</a:t>
            </a:r>
            <a:r>
              <a:rPr lang="en-US" sz="2000" baseline="-25000" dirty="0" err="1"/>
              <a:t>eq</a:t>
            </a:r>
            <a:r>
              <a:rPr lang="en-US" sz="2000" dirty="0"/>
              <a:t>(t) 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9B62653-CF51-4CED-9EFB-38409FB26DBC}"/>
              </a:ext>
            </a:extLst>
          </p:cNvPr>
          <p:cNvSpPr/>
          <p:nvPr/>
        </p:nvSpPr>
        <p:spPr>
          <a:xfrm>
            <a:off x="7636084" y="5674408"/>
            <a:ext cx="1008403" cy="512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5606B2A8-B376-44BB-BF79-7E3E7AAAEB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019" y="5375607"/>
            <a:ext cx="1898476" cy="1262055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954EB5D7-8A4F-4C6B-901D-4F18E7830C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24704" y="5430852"/>
            <a:ext cx="1662574" cy="9998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4E52D7-A513-4952-B331-A6FE97DEF00D}"/>
              </a:ext>
            </a:extLst>
          </p:cNvPr>
          <p:cNvSpPr txBox="1"/>
          <p:nvPr/>
        </p:nvSpPr>
        <p:spPr>
          <a:xfrm>
            <a:off x="5236730" y="6157243"/>
            <a:ext cx="195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frequency band</a:t>
            </a:r>
          </a:p>
          <a:p>
            <a:r>
              <a:rPr lang="en-US" dirty="0"/>
              <a:t>A= amplitude</a:t>
            </a:r>
          </a:p>
        </p:txBody>
      </p:sp>
    </p:spTree>
    <p:extLst>
      <p:ext uri="{BB962C8B-B14F-4D97-AF65-F5344CB8AC3E}">
        <p14:creationId xmlns:p14="http://schemas.microsoft.com/office/powerpoint/2010/main" val="428193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15A281-78BD-42E1-8D56-52D2484D04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802" y="546578"/>
            <a:ext cx="4845526" cy="61267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9BBF8E-8AE7-4928-9025-28B3A111B305}"/>
              </a:ext>
            </a:extLst>
          </p:cNvPr>
          <p:cNvSpPr/>
          <p:nvPr/>
        </p:nvSpPr>
        <p:spPr>
          <a:xfrm>
            <a:off x="6649674" y="6528536"/>
            <a:ext cx="441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http://newt.phys.unsw.edu.au/jw/voice.html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7372A-2F66-4847-8190-3AC7A5468127}"/>
              </a:ext>
            </a:extLst>
          </p:cNvPr>
          <p:cNvSpPr txBox="1"/>
          <p:nvPr/>
        </p:nvSpPr>
        <p:spPr>
          <a:xfrm>
            <a:off x="8823489" y="2903455"/>
            <a:ext cx="296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887A7-0F4E-48C6-9C8D-91922E9B40F7}"/>
              </a:ext>
            </a:extLst>
          </p:cNvPr>
          <p:cNvSpPr txBox="1"/>
          <p:nvPr/>
        </p:nvSpPr>
        <p:spPr>
          <a:xfrm>
            <a:off x="7181272" y="5405948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72C311-3EE1-44D6-8317-158A6F82B1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1965533"/>
            <a:ext cx="5406639" cy="465175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4FB62B7-19EF-4AE2-B764-90B365F546BB}"/>
              </a:ext>
            </a:extLst>
          </p:cNvPr>
          <p:cNvSpPr/>
          <p:nvPr/>
        </p:nvSpPr>
        <p:spPr>
          <a:xfrm>
            <a:off x="7126905" y="5571858"/>
            <a:ext cx="906142" cy="98397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755B6B-5723-4DF9-8691-127DB19CEE5D}"/>
              </a:ext>
            </a:extLst>
          </p:cNvPr>
          <p:cNvSpPr/>
          <p:nvPr/>
        </p:nvSpPr>
        <p:spPr>
          <a:xfrm>
            <a:off x="8823489" y="3039471"/>
            <a:ext cx="886041" cy="7073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90498C-B5A5-488E-B393-6A1A327207C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4127" y="22441"/>
            <a:ext cx="2274606" cy="17059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9010E6-475B-4425-A361-5268FD6A4A54}"/>
              </a:ext>
            </a:extLst>
          </p:cNvPr>
          <p:cNvSpPr/>
          <p:nvPr/>
        </p:nvSpPr>
        <p:spPr>
          <a:xfrm>
            <a:off x="7204947" y="1709640"/>
            <a:ext cx="3089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https://youtu.be/v9Wdf-RwLcs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D5D16-F7BB-4926-8EF7-B205F0762BDF}"/>
              </a:ext>
            </a:extLst>
          </p:cNvPr>
          <p:cNvSpPr txBox="1"/>
          <p:nvPr/>
        </p:nvSpPr>
        <p:spPr>
          <a:xfrm>
            <a:off x="-39609" y="22441"/>
            <a:ext cx="721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Vocal Cords are source of High Frequency Sound. Vocal Tract Filters Sound.</a:t>
            </a:r>
          </a:p>
        </p:txBody>
      </p:sp>
    </p:spTree>
    <p:extLst>
      <p:ext uri="{BB962C8B-B14F-4D97-AF65-F5344CB8AC3E}">
        <p14:creationId xmlns:p14="http://schemas.microsoft.com/office/powerpoint/2010/main" val="90210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1764</Words>
  <Application>Microsoft Office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Colorspace and   Images in the Frequency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Zimmerman</dc:creator>
  <cp:lastModifiedBy>Thomas Zimmerman</cp:lastModifiedBy>
  <cp:revision>61</cp:revision>
  <dcterms:created xsi:type="dcterms:W3CDTF">2020-11-30T07:46:58Z</dcterms:created>
  <dcterms:modified xsi:type="dcterms:W3CDTF">2020-12-02T20:32:47Z</dcterms:modified>
</cp:coreProperties>
</file>