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C08C-3661-7F8F-4B09-5FF1B206E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C4768-0800-4224-D7A6-343FFA184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77514-A165-A0FB-6FD9-38E51BBD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234-E551-475C-95E9-2862204629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D5D2-6036-4699-2949-02F257B0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6CB70-45FE-E51D-FCC1-72CEC792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3F99-D63A-4794-82DF-5DA4AF7B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9101-E95A-207B-0DE1-714331F8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3E6DB-3FD7-8A2E-BFC7-ACEE262D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F103-E0DE-9E4C-083D-22874831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234-E551-475C-95E9-2862204629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AF5E9-C0C7-3237-C0D4-C5E741AE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2EB11-0A58-5927-8170-C763CC7F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3F99-D63A-4794-82DF-5DA4AF7B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6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17912-EB7C-F45D-845F-F69922234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50494-D201-7BC8-A65B-14691FD5C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84BD5-5702-20B9-0875-1AA960A2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234-E551-475C-95E9-2862204629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386E9-6581-1795-7C92-5F8BDB9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CB2B-C235-C576-8D52-142745AE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3F99-D63A-4794-82DF-5DA4AF7B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F816-A964-AD74-C1CC-608178F5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07FF-44E4-92CE-7047-E55712BC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BE4B5-9440-7604-A11D-78DF6599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234-E551-475C-95E9-2862204629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7DA33-9F9F-6036-D6A5-A48A5787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4889B-B4B3-7A42-27E9-37B51823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3F99-D63A-4794-82DF-5DA4AF7B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639C-2895-B1CD-D4BF-518D7AB0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65018-C540-C9A9-29C0-7BC6C5CC8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FC621-E405-DF97-5F7C-2332CE8D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234-E551-475C-95E9-2862204629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9C990-223F-0205-E943-5D522049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4B447-F1A2-AD41-618A-6AE4211A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3F99-D63A-4794-82DF-5DA4AF7B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0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070B-D3EE-4751-18D1-C44470F8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7881-C6DA-ED8B-9CD9-EA0241350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9F03C-4047-BC78-11CC-074C8FFDA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3FB06-1986-696D-D498-20DF95A5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234-E551-475C-95E9-2862204629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A2991-0DEE-3BDC-20D4-E36FE0A1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434C-AB48-1BD9-672E-645A5452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3F99-D63A-4794-82DF-5DA4AF7B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7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6315-E754-5E6F-658B-79363AEB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952FB-297C-6E80-B6AF-38D95999F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786E0-34B7-E18C-E39C-6C7AF26E0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C745A-2EEE-12F6-D66A-D62149CC2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BF699-539C-F42C-A4E0-9693F6367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0738D-EE9C-1365-29A1-D4A86E62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234-E551-475C-95E9-2862204629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228F7-DE75-8E07-3373-AA44D938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2E5B6-FD2A-F530-73A6-E8268CE8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3F99-D63A-4794-82DF-5DA4AF7B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9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4808-480A-A3EE-9DFA-09907AE6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B3DD5-1C2C-9858-7AEA-929DDE99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234-E551-475C-95E9-2862204629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5EA5A-3487-E6C9-90BA-66D42FC1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2EE34-A146-A0BC-08DD-2CFB4CDC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3F99-D63A-4794-82DF-5DA4AF7B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161E7-EA81-9B2C-3BE5-3219FB2A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234-E551-475C-95E9-2862204629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85A1D-FF1D-BD72-AC32-68EDC5F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CD5A3-305C-3AF8-0A4D-71945FD7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3F99-D63A-4794-82DF-5DA4AF7B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9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C9FA-B439-B61B-A6B7-B35D2DDB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EFBB-14E3-088B-B061-CFD7F5A1E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5C712-D6BD-0DDC-4015-38C85E6B7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3C657-55E4-9368-8378-3877DBA8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234-E551-475C-95E9-2862204629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ACEA1-F0AE-E328-03F4-396ED65E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0E75E-CEB5-E174-938C-2A92876A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3F99-D63A-4794-82DF-5DA4AF7B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8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19F2-A330-FBF2-9C8F-034EEB86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90742-1D68-8880-3B86-2955210E9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440BB-BC91-8282-46C9-2C8AF80E6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66CE5-AA53-D7CD-18F8-13EBB702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234-E551-475C-95E9-2862204629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AD5ED-9568-607C-6669-AA7F1E5B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D6047-9F89-F4BF-473A-F165F147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3F99-D63A-4794-82DF-5DA4AF7B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1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7A40D-B678-0D01-42A3-0860FF10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939F3-8159-463C-C7D1-B61287466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5252-0738-E8A8-6A66-C73CE2C06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7234-E551-475C-95E9-2862204629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4189A-C026-51B3-CF74-E2E3BFF65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9694-2966-A98F-585E-F0DBD2C9A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3F99-D63A-4794-82DF-5DA4AF7B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2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gif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DFB9-A4E2-836A-6509-D125469D2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14" y="337745"/>
            <a:ext cx="9144000" cy="2387600"/>
          </a:xfrm>
        </p:spPr>
        <p:txBody>
          <a:bodyPr/>
          <a:lstStyle/>
          <a:p>
            <a:r>
              <a:rPr lang="en-US" dirty="0"/>
              <a:t>Digital Low Pass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A8B0-EB81-5385-8F7D-EED95BAC3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0698"/>
            <a:ext cx="9144000" cy="1655762"/>
          </a:xfrm>
        </p:spPr>
        <p:txBody>
          <a:bodyPr/>
          <a:lstStyle/>
          <a:p>
            <a:r>
              <a:rPr lang="en-US" i="1" dirty="0"/>
              <a:t>Tom Zimmerman</a:t>
            </a:r>
          </a:p>
          <a:p>
            <a:r>
              <a:rPr lang="en-US" dirty="0"/>
              <a:t>IBM Research-Almaden</a:t>
            </a:r>
          </a:p>
          <a:p>
            <a:r>
              <a:rPr lang="en-US" dirty="0"/>
              <a:t>4.18.23</a:t>
            </a:r>
          </a:p>
        </p:txBody>
      </p:sp>
      <p:pic>
        <p:nvPicPr>
          <p:cNvPr id="4" name="Picture 2" descr="Image result for nsf logo">
            <a:extLst>
              <a:ext uri="{FF2B5EF4-FFF2-40B4-BE49-F238E27FC236}">
                <a16:creationId xmlns:a16="http://schemas.microsoft.com/office/drawing/2014/main" id="{E7C62B5F-D609-EE8B-7488-E67211A69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17659"/>
            <a:ext cx="1533525" cy="154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54855-7CFD-8C28-3AB6-4A2457DAC9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216" y="5733405"/>
            <a:ext cx="3246783" cy="11544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A97F40-125F-3936-70CE-8600267D1F85}"/>
              </a:ext>
            </a:extLst>
          </p:cNvPr>
          <p:cNvSpPr/>
          <p:nvPr/>
        </p:nvSpPr>
        <p:spPr>
          <a:xfrm>
            <a:off x="1524000" y="5733405"/>
            <a:ext cx="762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material is based upon work supported by the NSF under Grant No. </a:t>
            </a:r>
            <a:r>
              <a:rPr lang="en-US" sz="1400" b="1" dirty="0"/>
              <a:t>DBI-1548297</a:t>
            </a:r>
            <a:r>
              <a:rPr lang="en-US" sz="1400" dirty="0"/>
              <a:t>.  </a:t>
            </a:r>
          </a:p>
          <a:p>
            <a:r>
              <a:rPr lang="en-US" sz="1400" b="1" dirty="0"/>
              <a:t>Disclaimer:  </a:t>
            </a:r>
            <a:r>
              <a:rPr lang="en-US" sz="1400" dirty="0"/>
              <a:t>Any opinions, findings and conclusions or recommendations expressed in this material are those of the authors and do not necessarily reflect the views of the National Science Foundation. </a:t>
            </a:r>
          </a:p>
        </p:txBody>
      </p:sp>
    </p:spTree>
    <p:extLst>
      <p:ext uri="{BB962C8B-B14F-4D97-AF65-F5344CB8AC3E}">
        <p14:creationId xmlns:p14="http://schemas.microsoft.com/office/powerpoint/2010/main" val="79167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93BD3D0-86AE-DC68-6A4A-215BEF29C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42" y="498406"/>
            <a:ext cx="5370811" cy="285081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A6BC817-5345-7708-27D5-2B6A064ED1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1" t="4047" r="3021" b="3315"/>
          <a:stretch/>
        </p:blipFill>
        <p:spPr>
          <a:xfrm>
            <a:off x="6658992" y="3922340"/>
            <a:ext cx="3978012" cy="2822331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F74BE343-524B-E3CE-2E17-D5E984A49C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53"/>
          <a:stretch/>
        </p:blipFill>
        <p:spPr>
          <a:xfrm>
            <a:off x="181448" y="701525"/>
            <a:ext cx="2250831" cy="15906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B5A7F8-EBE9-EB1A-0227-843DE262BE88}"/>
              </a:ext>
            </a:extLst>
          </p:cNvPr>
          <p:cNvSpPr txBox="1"/>
          <p:nvPr/>
        </p:nvSpPr>
        <p:spPr>
          <a:xfrm>
            <a:off x="2398762" y="955455"/>
            <a:ext cx="2936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</a:t>
            </a:r>
          </a:p>
          <a:p>
            <a:endParaRPr lang="en-US" sz="1400" b="1" dirty="0"/>
          </a:p>
          <a:p>
            <a:r>
              <a:rPr lang="en-US" sz="1400" b="1" dirty="0"/>
              <a:t>B</a:t>
            </a:r>
          </a:p>
          <a:p>
            <a:endParaRPr lang="en-US" sz="1400" b="1" dirty="0"/>
          </a:p>
          <a:p>
            <a:r>
              <a:rPr lang="en-US" sz="1400" b="1" dirty="0"/>
              <a:t>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2886B1-403E-1BE1-91D4-46CD03B28965}"/>
              </a:ext>
            </a:extLst>
          </p:cNvPr>
          <p:cNvGrpSpPr/>
          <p:nvPr/>
        </p:nvGrpSpPr>
        <p:grpSpPr>
          <a:xfrm>
            <a:off x="3227072" y="472395"/>
            <a:ext cx="2841209" cy="1936697"/>
            <a:chOff x="3159292" y="366043"/>
            <a:chExt cx="2841209" cy="193669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842D6D-DFCF-0043-D9DD-B56510CDA5CB}"/>
                </a:ext>
              </a:extLst>
            </p:cNvPr>
            <p:cNvCxnSpPr/>
            <p:nvPr/>
          </p:nvCxnSpPr>
          <p:spPr>
            <a:xfrm>
              <a:off x="3475416" y="366043"/>
              <a:ext cx="0" cy="15906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3CA19E-8621-A83B-4C31-520D0CE4133F}"/>
                </a:ext>
              </a:extLst>
            </p:cNvPr>
            <p:cNvCxnSpPr/>
            <p:nvPr/>
          </p:nvCxnSpPr>
          <p:spPr>
            <a:xfrm>
              <a:off x="3475416" y="1956718"/>
              <a:ext cx="25250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94E971-81E3-4F65-4BDC-82AACD6EAD5B}"/>
                </a:ext>
              </a:extLst>
            </p:cNvPr>
            <p:cNvSpPr txBox="1"/>
            <p:nvPr/>
          </p:nvSpPr>
          <p:spPr>
            <a:xfrm rot="16200000">
              <a:off x="2761106" y="910786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Amplitude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CD1FC5-D789-00C8-4F7F-A124A164F5A7}"/>
                </a:ext>
              </a:extLst>
            </p:cNvPr>
            <p:cNvSpPr txBox="1"/>
            <p:nvPr/>
          </p:nvSpPr>
          <p:spPr>
            <a:xfrm>
              <a:off x="4038922" y="1933408"/>
              <a:ext cx="1165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Frequency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B13D01-454E-5C43-B058-78BB14158C4F}"/>
                </a:ext>
              </a:extLst>
            </p:cNvPr>
            <p:cNvCxnSpPr/>
            <p:nvPr/>
          </p:nvCxnSpPr>
          <p:spPr>
            <a:xfrm flipV="1">
              <a:off x="4038922" y="1095451"/>
              <a:ext cx="0" cy="8379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129AFE-AA50-0AEE-7072-AA5846767897}"/>
                </a:ext>
              </a:extLst>
            </p:cNvPr>
            <p:cNvCxnSpPr/>
            <p:nvPr/>
          </p:nvCxnSpPr>
          <p:spPr>
            <a:xfrm flipV="1">
              <a:off x="4737958" y="1118761"/>
              <a:ext cx="0" cy="83795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A4B360-60B0-629D-192E-4FA440848E16}"/>
                </a:ext>
              </a:extLst>
            </p:cNvPr>
            <p:cNvCxnSpPr/>
            <p:nvPr/>
          </p:nvCxnSpPr>
          <p:spPr>
            <a:xfrm flipV="1">
              <a:off x="5439830" y="1118761"/>
              <a:ext cx="0" cy="83795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B8456D-4FF9-9241-4F13-D029A64583A3}"/>
              </a:ext>
            </a:extLst>
          </p:cNvPr>
          <p:cNvGrpSpPr/>
          <p:nvPr/>
        </p:nvGrpSpPr>
        <p:grpSpPr>
          <a:xfrm>
            <a:off x="462970" y="5632887"/>
            <a:ext cx="5897536" cy="1185852"/>
            <a:chOff x="180770" y="4588713"/>
            <a:chExt cx="5443640" cy="1315920"/>
          </a:xfrm>
        </p:grpSpPr>
        <p:pic>
          <p:nvPicPr>
            <p:cNvPr id="3" name="Picture 2" descr="Diagram, shape, polygon&#10;&#10;Description automatically generated">
              <a:extLst>
                <a:ext uri="{FF2B5EF4-FFF2-40B4-BE49-F238E27FC236}">
                  <a16:creationId xmlns:a16="http://schemas.microsoft.com/office/drawing/2014/main" id="{F4E5CE28-35C0-E6F7-6EA2-B09B655DA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88"/>
            <a:stretch/>
          </p:blipFill>
          <p:spPr>
            <a:xfrm>
              <a:off x="180770" y="4588713"/>
              <a:ext cx="3651782" cy="1280752"/>
            </a:xfrm>
            <a:prstGeom prst="rect">
              <a:avLst/>
            </a:prstGeom>
          </p:spPr>
        </p:pic>
        <p:pic>
          <p:nvPicPr>
            <p:cNvPr id="25" name="Picture 24" descr="Diagram, shape, polygon&#10;&#10;Description automatically generated">
              <a:extLst>
                <a:ext uri="{FF2B5EF4-FFF2-40B4-BE49-F238E27FC236}">
                  <a16:creationId xmlns:a16="http://schemas.microsoft.com/office/drawing/2014/main" id="{D61AFE49-8484-5C69-8871-1E374BBB4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58" b="52088"/>
            <a:stretch/>
          </p:blipFill>
          <p:spPr>
            <a:xfrm>
              <a:off x="3833489" y="4623881"/>
              <a:ext cx="1790921" cy="1280752"/>
            </a:xfrm>
            <a:prstGeom prst="rect">
              <a:avLst/>
            </a:prstGeom>
          </p:spPr>
        </p:pic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A6B2ABA-0958-C53A-5C8C-897E96BDDA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8" y="2797749"/>
            <a:ext cx="6193565" cy="23452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78C54C-2414-C223-65B6-03A7212652E0}"/>
              </a:ext>
            </a:extLst>
          </p:cNvPr>
          <p:cNvSpPr/>
          <p:nvPr/>
        </p:nvSpPr>
        <p:spPr>
          <a:xfrm>
            <a:off x="79131" y="132994"/>
            <a:ext cx="6295882" cy="2258514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5E629-4DC8-B9F1-4DB2-2339A5C6C439}"/>
              </a:ext>
            </a:extLst>
          </p:cNvPr>
          <p:cNvSpPr/>
          <p:nvPr/>
        </p:nvSpPr>
        <p:spPr>
          <a:xfrm>
            <a:off x="112757" y="2538063"/>
            <a:ext cx="6262256" cy="2604947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0DFF21-7774-4F74-27DD-BD8C9417C3FA}"/>
              </a:ext>
            </a:extLst>
          </p:cNvPr>
          <p:cNvSpPr/>
          <p:nvPr/>
        </p:nvSpPr>
        <p:spPr>
          <a:xfrm>
            <a:off x="112757" y="5343761"/>
            <a:ext cx="6262256" cy="1491479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54559-3A30-842E-F001-093FA520A749}"/>
              </a:ext>
            </a:extLst>
          </p:cNvPr>
          <p:cNvSpPr/>
          <p:nvPr/>
        </p:nvSpPr>
        <p:spPr>
          <a:xfrm>
            <a:off x="6510798" y="113329"/>
            <a:ext cx="5568445" cy="326414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1836C0-8F1A-210E-7FEA-1E0EEE4ADE91}"/>
              </a:ext>
            </a:extLst>
          </p:cNvPr>
          <p:cNvSpPr/>
          <p:nvPr/>
        </p:nvSpPr>
        <p:spPr>
          <a:xfrm>
            <a:off x="6510798" y="3519006"/>
            <a:ext cx="5568445" cy="326414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7818AE-3994-2A30-45B6-EF5B394BA030}"/>
              </a:ext>
            </a:extLst>
          </p:cNvPr>
          <p:cNvSpPr txBox="1"/>
          <p:nvPr/>
        </p:nvSpPr>
        <p:spPr>
          <a:xfrm>
            <a:off x="1184697" y="121101"/>
            <a:ext cx="479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Represent Signal in Time and Frequency Domain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99DF3-6052-337D-8A08-EE55E06C9750}"/>
              </a:ext>
            </a:extLst>
          </p:cNvPr>
          <p:cNvSpPr txBox="1"/>
          <p:nvPr/>
        </p:nvSpPr>
        <p:spPr>
          <a:xfrm>
            <a:off x="964381" y="2546130"/>
            <a:ext cx="515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Any Waveform Synthesized from Sum of Sine Waves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F2FA49-B34B-A0D3-58E9-2906DFC3F106}"/>
              </a:ext>
            </a:extLst>
          </p:cNvPr>
          <p:cNvSpPr txBox="1"/>
          <p:nvPr/>
        </p:nvSpPr>
        <p:spPr>
          <a:xfrm>
            <a:off x="2735955" y="5343761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 of Filters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C4DDEE-3BA2-1056-59C8-8F055C904EB3}"/>
              </a:ext>
            </a:extLst>
          </p:cNvPr>
          <p:cNvSpPr txBox="1"/>
          <p:nvPr/>
        </p:nvSpPr>
        <p:spPr>
          <a:xfrm>
            <a:off x="6827735" y="242976"/>
            <a:ext cx="494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 Pass Filtering of Noisy (High Frequency) Data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A86D16-8FA4-D6D0-2151-9C2EFD4E6A12}"/>
              </a:ext>
            </a:extLst>
          </p:cNvPr>
          <p:cNvSpPr txBox="1"/>
          <p:nvPr/>
        </p:nvSpPr>
        <p:spPr>
          <a:xfrm>
            <a:off x="7529023" y="3601047"/>
            <a:ext cx="353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Cutoff Frequency of Low Pass Filter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D3BCC8-CC75-065F-CA97-0A2C892B8719}"/>
              </a:ext>
            </a:extLst>
          </p:cNvPr>
          <p:cNvSpPr txBox="1"/>
          <p:nvPr/>
        </p:nvSpPr>
        <p:spPr>
          <a:xfrm>
            <a:off x="9743166" y="4889171"/>
            <a:ext cx="2100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LOG UNITS</a:t>
            </a:r>
          </a:p>
          <a:p>
            <a:r>
              <a:rPr lang="en-US" dirty="0"/>
              <a:t>octave=2*frequency</a:t>
            </a:r>
          </a:p>
          <a:p>
            <a:r>
              <a:rPr lang="en-US" dirty="0"/>
              <a:t>6dB=2*amplitude</a:t>
            </a:r>
          </a:p>
          <a:p>
            <a:r>
              <a:rPr lang="en-US" dirty="0"/>
              <a:t>-6dB=0.5*amplitude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A9EB9F-E708-6BE3-5A83-840BF756C762}"/>
              </a:ext>
            </a:extLst>
          </p:cNvPr>
          <p:cNvSpPr txBox="1"/>
          <p:nvPr/>
        </p:nvSpPr>
        <p:spPr>
          <a:xfrm>
            <a:off x="3982293" y="3113942"/>
            <a:ext cx="24513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amp=1/n (1, 1/3, 1/5...) </a:t>
            </a:r>
          </a:p>
          <a:p>
            <a:r>
              <a:rPr lang="en-US" dirty="0"/>
              <a:t>odd harmonics</a:t>
            </a:r>
          </a:p>
          <a:p>
            <a:r>
              <a:rPr lang="en-US" sz="1400" b="1" dirty="0"/>
              <a:t>(1,3,5,... x fundamental </a:t>
            </a:r>
            <a:r>
              <a:rPr lang="en-US" sz="1400" b="1" dirty="0" err="1"/>
              <a:t>freq</a:t>
            </a:r>
            <a:r>
              <a:rPr lang="en-US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903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1FCD028-44FB-F7F8-467F-A2A0F9C6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95" y="3762383"/>
            <a:ext cx="4723809" cy="314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7CC2BB-DDF7-FC26-6506-FA309B561538}"/>
              </a:ext>
            </a:extLst>
          </p:cNvPr>
          <p:cNvSpPr txBox="1"/>
          <p:nvPr/>
        </p:nvSpPr>
        <p:spPr>
          <a:xfrm>
            <a:off x="3393192" y="1582615"/>
            <a:ext cx="4976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S</a:t>
            </a:r>
            <a:r>
              <a:rPr lang="en-US" sz="4000" i="1" baseline="-25000" dirty="0" err="1"/>
              <a:t>out</a:t>
            </a:r>
            <a:r>
              <a:rPr lang="en-US" sz="4000" dirty="0"/>
              <a:t> = f</a:t>
            </a:r>
            <a:r>
              <a:rPr lang="en-US" sz="4000" i="1" baseline="-25000" dirty="0"/>
              <a:t>c</a:t>
            </a:r>
            <a:r>
              <a:rPr lang="en-US" sz="4000" dirty="0"/>
              <a:t> * </a:t>
            </a:r>
            <a:r>
              <a:rPr lang="en-US" sz="4000" dirty="0" err="1"/>
              <a:t>S</a:t>
            </a:r>
            <a:r>
              <a:rPr lang="en-US" sz="4000" i="1" baseline="-25000" dirty="0" err="1"/>
              <a:t>out</a:t>
            </a:r>
            <a:r>
              <a:rPr lang="en-US" sz="4000" dirty="0"/>
              <a:t> + (1- f</a:t>
            </a:r>
            <a:r>
              <a:rPr lang="en-US" sz="4000" i="1" baseline="-25000" dirty="0"/>
              <a:t>c</a:t>
            </a:r>
            <a:r>
              <a:rPr lang="en-US" sz="4000" dirty="0"/>
              <a:t>)S</a:t>
            </a:r>
            <a:r>
              <a:rPr lang="en-US" sz="4000" i="1" baseline="-25000" dirty="0"/>
              <a:t>in</a:t>
            </a:r>
          </a:p>
          <a:p>
            <a:pPr algn="ctr"/>
            <a:r>
              <a:rPr lang="en-US" sz="4000" dirty="0"/>
              <a:t>f</a:t>
            </a:r>
            <a:r>
              <a:rPr lang="en-US" sz="4000" i="1" baseline="-25000" dirty="0"/>
              <a:t>c  </a:t>
            </a:r>
            <a:r>
              <a:rPr lang="en-US" sz="4000" dirty="0"/>
              <a:t>= 0.0 to 1.0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D8574-5EC7-2E78-E1E2-DC4A3090B0CE}"/>
              </a:ext>
            </a:extLst>
          </p:cNvPr>
          <p:cNvSpPr txBox="1"/>
          <p:nvPr/>
        </p:nvSpPr>
        <p:spPr>
          <a:xfrm>
            <a:off x="1459523" y="2906054"/>
            <a:ext cx="97594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aseline="-25000" dirty="0"/>
              <a:t>Larger f</a:t>
            </a:r>
            <a:r>
              <a:rPr lang="en-US" sz="3600" i="1" baseline="-25000" dirty="0"/>
              <a:t>c</a:t>
            </a:r>
            <a:r>
              <a:rPr lang="en-US" sz="3600" baseline="-25000" dirty="0"/>
              <a:t> value means lower cutoff frequency i.e., less noise but more lag. Suggestions: Start with 0.9. Initialize </a:t>
            </a:r>
            <a:r>
              <a:rPr lang="en-US" sz="3600" baseline="-25000" dirty="0" err="1"/>
              <a:t>S</a:t>
            </a:r>
            <a:r>
              <a:rPr lang="en-US" sz="3600" i="1" baseline="-25000" dirty="0" err="1"/>
              <a:t>out</a:t>
            </a:r>
            <a:r>
              <a:rPr lang="en-US" sz="3600" baseline="-25000" dirty="0"/>
              <a:t>=S</a:t>
            </a:r>
            <a:r>
              <a:rPr lang="en-US" sz="3600" i="1" baseline="-25000" dirty="0"/>
              <a:t>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45DF4-955D-8015-C811-B054849AB35A}"/>
              </a:ext>
            </a:extLst>
          </p:cNvPr>
          <p:cNvSpPr txBox="1"/>
          <p:nvPr/>
        </p:nvSpPr>
        <p:spPr>
          <a:xfrm>
            <a:off x="3024554" y="449592"/>
            <a:ext cx="6999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One-Pole (-3dB/octave) Digital Low Pass 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B84B6-A704-8831-E5F6-5D03D8B73BCF}"/>
              </a:ext>
            </a:extLst>
          </p:cNvPr>
          <p:cNvSpPr txBox="1"/>
          <p:nvPr/>
        </p:nvSpPr>
        <p:spPr>
          <a:xfrm>
            <a:off x="8968154" y="49676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0064C-73C8-2EFD-EC60-F0C824E7E4D5}"/>
              </a:ext>
            </a:extLst>
          </p:cNvPr>
          <p:cNvSpPr txBox="1"/>
          <p:nvPr/>
        </p:nvSpPr>
        <p:spPr>
          <a:xfrm>
            <a:off x="3048733" y="335423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</a:t>
            </a:r>
            <a:r>
              <a:rPr lang="en-US" sz="1800" i="1" baseline="-25000" dirty="0"/>
              <a:t>c  </a:t>
            </a:r>
            <a:r>
              <a:rPr lang="en-US" sz="1800" dirty="0"/>
              <a:t>=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858A4-1C2C-9C04-E116-B2990E572244}"/>
              </a:ext>
            </a:extLst>
          </p:cNvPr>
          <p:cNvSpPr txBox="1"/>
          <p:nvPr/>
        </p:nvSpPr>
        <p:spPr>
          <a:xfrm>
            <a:off x="6497950" y="4529157"/>
            <a:ext cx="7759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</a:t>
            </a:r>
            <a:r>
              <a:rPr lang="en-US" sz="1200" b="1" i="1" baseline="-25000" dirty="0"/>
              <a:t>c </a:t>
            </a:r>
            <a:r>
              <a:rPr lang="en-US" sz="1200" b="1" dirty="0"/>
              <a:t>=0.9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75035D-A9E7-8D95-D7C3-6201F56012C0}"/>
              </a:ext>
            </a:extLst>
          </p:cNvPr>
          <p:cNvSpPr txBox="1"/>
          <p:nvPr/>
        </p:nvSpPr>
        <p:spPr>
          <a:xfrm>
            <a:off x="6374857" y="4145770"/>
            <a:ext cx="7759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</a:t>
            </a:r>
            <a:r>
              <a:rPr lang="en-US" sz="1200" b="1" i="1" baseline="-25000" dirty="0"/>
              <a:t>c </a:t>
            </a:r>
            <a:r>
              <a:rPr lang="en-US" sz="1200" b="1" dirty="0"/>
              <a:t>=0.8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9D033-92CB-2564-1FAB-ED587AD48E9A}"/>
              </a:ext>
            </a:extLst>
          </p:cNvPr>
          <p:cNvSpPr txBox="1"/>
          <p:nvPr/>
        </p:nvSpPr>
        <p:spPr>
          <a:xfrm>
            <a:off x="6694310" y="4875458"/>
            <a:ext cx="7759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</a:t>
            </a:r>
            <a:r>
              <a:rPr lang="en-US" sz="1200" b="1" i="1" baseline="-25000" dirty="0"/>
              <a:t>c </a:t>
            </a:r>
            <a:r>
              <a:rPr lang="en-US" sz="1200" b="1" dirty="0"/>
              <a:t>=0.95 </a:t>
            </a:r>
          </a:p>
        </p:txBody>
      </p:sp>
    </p:spTree>
    <p:extLst>
      <p:ext uri="{BB962C8B-B14F-4D97-AF65-F5344CB8AC3E}">
        <p14:creationId xmlns:p14="http://schemas.microsoft.com/office/powerpoint/2010/main" val="51951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E22144-BD2D-B113-26E0-EC85F0F6BE57}"/>
              </a:ext>
            </a:extLst>
          </p:cNvPr>
          <p:cNvSpPr txBox="1"/>
          <p:nvPr/>
        </p:nvSpPr>
        <p:spPr>
          <a:xfrm>
            <a:off x="3047268" y="148471"/>
            <a:ext cx="6097464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numpy</a:t>
            </a:r>
            <a:r>
              <a:rPr lang="en-US" sz="1600" dirty="0"/>
              <a:t> as np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r>
              <a:rPr lang="en-US" sz="1600" dirty="0"/>
              <a:t>MAX_SAMPLES=100</a:t>
            </a:r>
          </a:p>
          <a:p>
            <a:endParaRPr lang="en-US" sz="1600" dirty="0"/>
          </a:p>
          <a:p>
            <a:r>
              <a:rPr lang="en-US" sz="1600" dirty="0"/>
              <a:t>f1=0.8</a:t>
            </a:r>
          </a:p>
          <a:p>
            <a:r>
              <a:rPr lang="en-US" sz="1600" dirty="0"/>
              <a:t>f2=0.9</a:t>
            </a:r>
          </a:p>
          <a:p>
            <a:r>
              <a:rPr lang="en-US" sz="1600" dirty="0"/>
              <a:t>f3=0.95</a:t>
            </a:r>
          </a:p>
          <a:p>
            <a:r>
              <a:rPr lang="en-US" sz="1600" dirty="0"/>
              <a:t>s=</a:t>
            </a:r>
            <a:r>
              <a:rPr lang="en-US" sz="1600" dirty="0" err="1"/>
              <a:t>np.zeros</a:t>
            </a:r>
            <a:r>
              <a:rPr lang="en-US" sz="1600" dirty="0"/>
              <a:t>(MAX_SAMPLES)</a:t>
            </a:r>
          </a:p>
          <a:p>
            <a:r>
              <a:rPr lang="en-US" sz="1600" dirty="0"/>
              <a:t>S1=</a:t>
            </a:r>
            <a:r>
              <a:rPr lang="en-US" sz="1600" dirty="0" err="1"/>
              <a:t>np.zeros</a:t>
            </a:r>
            <a:r>
              <a:rPr lang="en-US" sz="1600" dirty="0"/>
              <a:t>(MAX_SAMPLES)</a:t>
            </a:r>
          </a:p>
          <a:p>
            <a:r>
              <a:rPr lang="en-US" sz="1600" dirty="0"/>
              <a:t>S2=</a:t>
            </a:r>
            <a:r>
              <a:rPr lang="en-US" sz="1600" dirty="0" err="1"/>
              <a:t>np.zeros</a:t>
            </a:r>
            <a:r>
              <a:rPr lang="en-US" sz="1600" dirty="0"/>
              <a:t>(MAX_SAMPLES)</a:t>
            </a:r>
          </a:p>
          <a:p>
            <a:r>
              <a:rPr lang="en-US" sz="1600" dirty="0"/>
              <a:t>S3=</a:t>
            </a:r>
            <a:r>
              <a:rPr lang="en-US" sz="1600" dirty="0" err="1"/>
              <a:t>np.zeros</a:t>
            </a:r>
            <a:r>
              <a:rPr lang="en-US" sz="1600" dirty="0"/>
              <a:t>(MAX_SAMPLES)</a:t>
            </a:r>
          </a:p>
          <a:p>
            <a:endParaRPr lang="en-US" sz="1600" dirty="0"/>
          </a:p>
          <a:p>
            <a:r>
              <a:rPr lang="en-US" sz="1600" dirty="0"/>
              <a:t>s[int(MAX_SAMPLES/2):MAX_SAMPLES]=1</a:t>
            </a:r>
          </a:p>
          <a:p>
            <a:endParaRPr lang="en-US" sz="1600" dirty="0"/>
          </a:p>
          <a:p>
            <a:r>
              <a:rPr lang="en-US" sz="1600" dirty="0"/>
              <a:t>S1[0]=s[0]   # bootstrap output with first sample</a:t>
            </a:r>
          </a:p>
          <a:p>
            <a:r>
              <a:rPr lang="en-US" sz="1600" dirty="0"/>
              <a:t>S2[0]=s[0]   # bootstrap output with first sample</a:t>
            </a:r>
          </a:p>
          <a:p>
            <a:r>
              <a:rPr lang="en-US" sz="1600" dirty="0"/>
              <a:t>S3[0]=s[0]   # bootstrap output with first sample</a:t>
            </a:r>
          </a:p>
          <a:p>
            <a:r>
              <a:rPr lang="en-US" sz="1600" dirty="0"/>
              <a:t>for </a:t>
            </a:r>
            <a:r>
              <a:rPr lang="en-US" sz="1600" dirty="0" err="1"/>
              <a:t>i</a:t>
            </a:r>
            <a:r>
              <a:rPr lang="en-US" sz="1600" dirty="0"/>
              <a:t> in range(1,MAX_SAMPLES-1):</a:t>
            </a:r>
          </a:p>
          <a:p>
            <a:r>
              <a:rPr lang="en-US" sz="1600" dirty="0"/>
              <a:t>    S1[i+1] = f1*S1[</a:t>
            </a:r>
            <a:r>
              <a:rPr lang="en-US" sz="1600" dirty="0" err="1"/>
              <a:t>i</a:t>
            </a:r>
            <a:r>
              <a:rPr lang="en-US" sz="1600" dirty="0"/>
              <a:t>] + (1-f1)*s[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</a:p>
          <a:p>
            <a:r>
              <a:rPr lang="en-US" sz="1600" dirty="0"/>
              <a:t>    S2[i+1] = f2*S2[</a:t>
            </a:r>
            <a:r>
              <a:rPr lang="en-US" sz="1600" dirty="0" err="1"/>
              <a:t>i</a:t>
            </a:r>
            <a:r>
              <a:rPr lang="en-US" sz="1600" dirty="0"/>
              <a:t>] + (1-f2)*s[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</a:p>
          <a:p>
            <a:r>
              <a:rPr lang="en-US" sz="1600" dirty="0"/>
              <a:t>    S3[i+1] = f3*S3[</a:t>
            </a:r>
            <a:r>
              <a:rPr lang="en-US" sz="1600" dirty="0" err="1"/>
              <a:t>i</a:t>
            </a:r>
            <a:r>
              <a:rPr lang="en-US" sz="1600" dirty="0"/>
              <a:t>] + (1-f3)*s[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</a:p>
          <a:p>
            <a:endParaRPr lang="en-US" sz="1600" dirty="0"/>
          </a:p>
          <a:p>
            <a:r>
              <a:rPr lang="en-US" sz="1600" dirty="0" err="1"/>
              <a:t>plt.plot</a:t>
            </a:r>
            <a:r>
              <a:rPr lang="en-US" sz="1600" dirty="0"/>
              <a:t>(S1)</a:t>
            </a:r>
          </a:p>
          <a:p>
            <a:r>
              <a:rPr lang="en-US" sz="1600" dirty="0" err="1"/>
              <a:t>plt.plot</a:t>
            </a:r>
            <a:r>
              <a:rPr lang="en-US" sz="1600" dirty="0"/>
              <a:t>(S2)</a:t>
            </a:r>
          </a:p>
          <a:p>
            <a:r>
              <a:rPr lang="en-US" sz="1600" dirty="0" err="1"/>
              <a:t>plt.plot</a:t>
            </a:r>
            <a:r>
              <a:rPr lang="en-US" sz="1600" dirty="0"/>
              <a:t>(S3)</a:t>
            </a:r>
          </a:p>
          <a:p>
            <a:r>
              <a:rPr lang="en-US" sz="1600" dirty="0" err="1"/>
              <a:t>plt.plot</a:t>
            </a:r>
            <a:r>
              <a:rPr lang="en-US" sz="1600" dirty="0"/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420254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409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Digital Low Pass Filter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Low Pass Filter</dc:title>
  <dc:creator>Thomas Zimmerman</dc:creator>
  <cp:lastModifiedBy>Thomas Zimmerman</cp:lastModifiedBy>
  <cp:revision>8</cp:revision>
  <dcterms:created xsi:type="dcterms:W3CDTF">2023-04-18T18:09:00Z</dcterms:created>
  <dcterms:modified xsi:type="dcterms:W3CDTF">2023-05-13T22:41:26Z</dcterms:modified>
</cp:coreProperties>
</file>