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0" r:id="rId2"/>
    <p:sldId id="309" r:id="rId3"/>
    <p:sldId id="308" r:id="rId4"/>
    <p:sldId id="306" r:id="rId5"/>
    <p:sldId id="257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Sheet1!$G$2:$G$27</c:f>
              <c:numCache>
                <c:formatCode>General</c:formatCode>
                <c:ptCount val="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</c:numCache>
            </c:numRef>
          </c:xVal>
          <c:yVal>
            <c:numRef>
              <c:f>Sheet1!$H$2:$H$27</c:f>
              <c:numCache>
                <c:formatCode>General</c:formatCode>
                <c:ptCount val="26"/>
                <c:pt idx="0">
                  <c:v>8.5</c:v>
                </c:pt>
                <c:pt idx="1">
                  <c:v>4.480000000000004</c:v>
                </c:pt>
                <c:pt idx="2">
                  <c:v>6.2999999999999972</c:v>
                </c:pt>
                <c:pt idx="3">
                  <c:v>14.760000000000005</c:v>
                </c:pt>
                <c:pt idx="4">
                  <c:v>23.680000000000007</c:v>
                </c:pt>
                <c:pt idx="5">
                  <c:v>32</c:v>
                </c:pt>
                <c:pt idx="6">
                  <c:v>37.900000000000006</c:v>
                </c:pt>
                <c:pt idx="7">
                  <c:v>38.44</c:v>
                </c:pt>
                <c:pt idx="8">
                  <c:v>36.36</c:v>
                </c:pt>
                <c:pt idx="9">
                  <c:v>35.92</c:v>
                </c:pt>
                <c:pt idx="10">
                  <c:v>39.200000000000003</c:v>
                </c:pt>
                <c:pt idx="11">
                  <c:v>42.84</c:v>
                </c:pt>
                <c:pt idx="12">
                  <c:v>45.519999999999996</c:v>
                </c:pt>
                <c:pt idx="13">
                  <c:v>44.959999999999994</c:v>
                </c:pt>
                <c:pt idx="14">
                  <c:v>42.099999999999994</c:v>
                </c:pt>
                <c:pt idx="15">
                  <c:v>37.599999999999994</c:v>
                </c:pt>
                <c:pt idx="16">
                  <c:v>34.36</c:v>
                </c:pt>
                <c:pt idx="17">
                  <c:v>35.319999999999993</c:v>
                </c:pt>
                <c:pt idx="18">
                  <c:v>34.14</c:v>
                </c:pt>
                <c:pt idx="19">
                  <c:v>33</c:v>
                </c:pt>
                <c:pt idx="20">
                  <c:v>30</c:v>
                </c:pt>
                <c:pt idx="21">
                  <c:v>25.92</c:v>
                </c:pt>
                <c:pt idx="22">
                  <c:v>19</c:v>
                </c:pt>
                <c:pt idx="23">
                  <c:v>11.959999999999994</c:v>
                </c:pt>
                <c:pt idx="24">
                  <c:v>5.980000000000004</c:v>
                </c:pt>
                <c:pt idx="2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66-A54D-8A16-B241822B8E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312960"/>
        <c:axId val="1027332800"/>
      </c:scatterChart>
      <c:valAx>
        <c:axId val="116731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 dirty="0">
                    <a:effectLst/>
                  </a:rPr>
                  <a:t>Pixel Size (um)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7332800"/>
        <c:crosses val="autoZero"/>
        <c:crossBetween val="midCat"/>
      </c:valAx>
      <c:valAx>
        <c:axId val="10273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 dirty="0">
                    <a:effectLst/>
                  </a:rPr>
                  <a:t>Intensity</a:t>
                </a:r>
                <a:r>
                  <a:rPr lang="en-US" sz="1000" b="0" i="0" u="none" strike="noStrike" baseline="0" dirty="0"/>
                  <a:t>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31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Sheet1!$T$3:$T$29</c:f>
              <c:numCache>
                <c:formatCode>General</c:formatCode>
                <c:ptCount val="2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</c:numCache>
            </c:numRef>
          </c:xVal>
          <c:yVal>
            <c:numRef>
              <c:f>Sheet1!$U$3:$U$29</c:f>
              <c:numCache>
                <c:formatCode>General</c:formatCode>
                <c:ptCount val="27"/>
                <c:pt idx="0">
                  <c:v>1.5</c:v>
                </c:pt>
                <c:pt idx="1">
                  <c:v>3</c:v>
                </c:pt>
                <c:pt idx="2">
                  <c:v>10</c:v>
                </c:pt>
                <c:pt idx="3">
                  <c:v>18.5</c:v>
                </c:pt>
                <c:pt idx="4">
                  <c:v>22.5</c:v>
                </c:pt>
                <c:pt idx="5">
                  <c:v>23.5</c:v>
                </c:pt>
                <c:pt idx="6">
                  <c:v>23.5</c:v>
                </c:pt>
                <c:pt idx="7">
                  <c:v>21.5</c:v>
                </c:pt>
                <c:pt idx="8">
                  <c:v>16</c:v>
                </c:pt>
                <c:pt idx="9">
                  <c:v>9</c:v>
                </c:pt>
                <c:pt idx="10">
                  <c:v>5.5</c:v>
                </c:pt>
                <c:pt idx="11">
                  <c:v>9.5</c:v>
                </c:pt>
                <c:pt idx="12">
                  <c:v>18</c:v>
                </c:pt>
                <c:pt idx="13">
                  <c:v>25.5</c:v>
                </c:pt>
                <c:pt idx="14">
                  <c:v>28</c:v>
                </c:pt>
                <c:pt idx="15">
                  <c:v>23.5</c:v>
                </c:pt>
                <c:pt idx="16">
                  <c:v>18</c:v>
                </c:pt>
                <c:pt idx="17">
                  <c:v>18</c:v>
                </c:pt>
                <c:pt idx="18">
                  <c:v>24.5</c:v>
                </c:pt>
                <c:pt idx="19">
                  <c:v>33.5</c:v>
                </c:pt>
                <c:pt idx="20">
                  <c:v>42</c:v>
                </c:pt>
                <c:pt idx="21">
                  <c:v>46</c:v>
                </c:pt>
                <c:pt idx="22">
                  <c:v>44</c:v>
                </c:pt>
                <c:pt idx="23">
                  <c:v>38</c:v>
                </c:pt>
                <c:pt idx="24">
                  <c:v>28.5</c:v>
                </c:pt>
                <c:pt idx="25">
                  <c:v>18.5</c:v>
                </c:pt>
                <c:pt idx="26">
                  <c:v>10.5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E8-BB49-A9E2-6838D8B935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3554224"/>
        <c:axId val="1023873584"/>
      </c:scatterChart>
      <c:valAx>
        <c:axId val="1163554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Pixel</a:t>
                </a:r>
                <a:r>
                  <a:rPr lang="en-US" baseline="0" dirty="0"/>
                  <a:t> Size </a:t>
                </a:r>
                <a:r>
                  <a:rPr lang="en-US" dirty="0"/>
                  <a:t>(um)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873584"/>
        <c:crosses val="autoZero"/>
        <c:crossBetween val="midCat"/>
      </c:valAx>
      <c:valAx>
        <c:axId val="102387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Intensity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3554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DF6-8BA7-7F4E-B3F2-7D1D4C6B3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4ED53-9AAD-B74D-ABB5-35BCBAA59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02AB-227B-5E44-8207-FDD8F66C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9B7F-D1DB-4348-A070-A96DA671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7551-3947-BF48-AE6A-9C78D4E0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3787-5674-A04B-B68F-17E0FE39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5CC65-B938-264F-BA13-9A2B325B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37E0-B0B1-DA4D-8472-A90D121B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12F3E-7C8A-CF4A-B5F8-D20AEB2E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D85F-053A-9D47-A4EE-314C0F57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112D8-9356-8B4F-87E3-4FF74B42C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9DA3E-2F32-C845-9BA8-1ED53871C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520A-0AF4-6D4F-A217-5F8F5D8F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22FB-45FD-9844-9F16-890A3398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B592-1D0B-9D42-B424-EF67F41C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3135-EC19-BF42-BB5E-6CB20798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FB5B-A404-B34B-B695-0140D5F5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FC8-8294-4941-AB02-B62FED56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DF91-3AFB-5145-B4BE-1B49131F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9D1A-868A-6B47-907F-E130018D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3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1C21-BF06-C34A-9350-737B9587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4697F-8CC4-574D-A26B-9DD3E257A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FDD7-9962-F44F-9D26-EDF833F9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95A38-D921-AB4E-8740-C8293CBF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A583-35C1-D74B-98CC-04685EF4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4D01-3B6A-0542-AE14-AE054C60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7C06-EFFC-344F-B1FC-6B8E2E7F2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5CD0A-807D-4C43-A290-61A7D6B6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737D5-11B9-BE4D-BB14-24E369B5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A6F51-5DC3-0242-90E1-48F88F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286A6-F939-6445-9C08-03260494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BA7F-3FE2-884E-B335-B21F94F7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244A-CEFE-F54A-BA67-5A9368282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C97A-9BE7-414E-B949-E323863F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4D9EB-32C3-BE4B-BC5C-6B5C02438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F86FC-877E-314F-BAE5-45E295957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4415F-D087-0641-8244-75D29F79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69DA8-4CBC-1744-ADC1-920DB909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34BCF-CC6F-9F42-A1FC-C3908515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281B-EE88-8A48-8635-5C40C104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7F948-4725-EC47-83C0-F0CB960C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CF9AC-667D-034B-9439-BD3E94C6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89760-CF0F-144C-8448-F18DE271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FC2E9-C823-B741-ACA2-3130AEF2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B504D-AB90-2645-A79A-9A811A43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F8FE5-4A67-A24E-9924-A0B4F799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2A8A-DE1C-384E-A790-7674D798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294B-AE49-0649-B176-9B11C4F9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EAAC8-1018-9C45-BC3F-7EDB08148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BA5AD-7655-F648-8993-28FEB102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B6B13-9F1B-144A-B299-0C7B878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A3400-A624-8347-8D5B-5C39268C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43B5-7F2C-4A40-9CBE-73D5FC3B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CE04F-650D-B248-B624-56B3D9A06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DDCF7-3BBD-9F4A-86F3-FF2778367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63F3D-EB78-C74E-9384-435A2F77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F489-2EAF-AA42-BB8B-8CEDD1EF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D780B-9EA6-F847-9F7D-A897A1C9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1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41BA1-476D-C848-9631-4EE34B84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0D29-5FA4-EE4F-99A2-D57F80B8A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B6A1-D691-2A43-B877-ACEA00D8B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B580-807A-364E-9081-B44F940DD4EA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7F85-515B-AA4E-A806-B787FE912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DA4D-85EE-B647-8BE6-B958C9119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585F-D069-D149-8A9C-88087E9DF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B07D6-EC81-3393-4D3A-476689A1AFA6}"/>
              </a:ext>
            </a:extLst>
          </p:cNvPr>
          <p:cNvSpPr txBox="1"/>
          <p:nvPr/>
        </p:nvSpPr>
        <p:spPr>
          <a:xfrm>
            <a:off x="1685369" y="1771783"/>
            <a:ext cx="882126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Holographic Microscope Performance</a:t>
            </a:r>
          </a:p>
          <a:p>
            <a:pPr algn="ctr"/>
            <a:r>
              <a:rPr lang="en-US" sz="2800" i="1" dirty="0"/>
              <a:t>Ziah Dean</a:t>
            </a:r>
          </a:p>
          <a:p>
            <a:pPr algn="ctr"/>
            <a:r>
              <a:rPr lang="en-US" sz="2800" dirty="0"/>
              <a:t>SFSU, Center for Cellular Construction</a:t>
            </a:r>
          </a:p>
          <a:p>
            <a:pPr algn="ctr"/>
            <a:r>
              <a:rPr lang="en-US" sz="2800" dirty="0"/>
              <a:t>4.12.22</a:t>
            </a:r>
          </a:p>
        </p:txBody>
      </p:sp>
      <p:pic>
        <p:nvPicPr>
          <p:cNvPr id="3" name="Picture 2" descr="Image result for nsf logo">
            <a:extLst>
              <a:ext uri="{FF2B5EF4-FFF2-40B4-BE49-F238E27FC236}">
                <a16:creationId xmlns:a16="http://schemas.microsoft.com/office/drawing/2014/main" id="{1D6E2142-E13E-41DE-D00B-A900D2F2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81C7E4-EAC9-0D63-3BED-0C1464BFBA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43A426-EB39-D2EB-D1A4-921FE2A041E1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94540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42BB0-7409-2B4B-9C9F-D72BC062E8D4}"/>
              </a:ext>
            </a:extLst>
          </p:cNvPr>
          <p:cNvSpPr/>
          <p:nvPr/>
        </p:nvSpPr>
        <p:spPr>
          <a:xfrm>
            <a:off x="1700551" y="1376443"/>
            <a:ext cx="88731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4D2B0-16FC-6D4E-BE68-2A6A9C727878}"/>
              </a:ext>
            </a:extLst>
          </p:cNvPr>
          <p:cNvSpPr/>
          <p:nvPr/>
        </p:nvSpPr>
        <p:spPr>
          <a:xfrm>
            <a:off x="2730736" y="1671925"/>
            <a:ext cx="171450" cy="734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7EFE1-2DAF-6444-9D4A-66A6BD3C16FD}"/>
              </a:ext>
            </a:extLst>
          </p:cNvPr>
          <p:cNvSpPr/>
          <p:nvPr/>
        </p:nvSpPr>
        <p:spPr>
          <a:xfrm>
            <a:off x="247522" y="1380240"/>
            <a:ext cx="88731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409B5-695D-DC4F-80BA-D0F396EFCB08}"/>
              </a:ext>
            </a:extLst>
          </p:cNvPr>
          <p:cNvSpPr/>
          <p:nvPr/>
        </p:nvSpPr>
        <p:spPr>
          <a:xfrm>
            <a:off x="352297" y="1575706"/>
            <a:ext cx="677760" cy="909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B12918-7032-164D-8095-962FECE394AE}"/>
              </a:ext>
            </a:extLst>
          </p:cNvPr>
          <p:cNvSpPr/>
          <p:nvPr/>
        </p:nvSpPr>
        <p:spPr>
          <a:xfrm>
            <a:off x="3424145" y="1610959"/>
            <a:ext cx="771896" cy="10569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unched Tape 8">
            <a:extLst>
              <a:ext uri="{FF2B5EF4-FFF2-40B4-BE49-F238E27FC236}">
                <a16:creationId xmlns:a16="http://schemas.microsoft.com/office/drawing/2014/main" id="{E2C44EC2-A799-A74A-B2E5-5A83966C1A13}"/>
              </a:ext>
            </a:extLst>
          </p:cNvPr>
          <p:cNvSpPr/>
          <p:nvPr/>
        </p:nvSpPr>
        <p:spPr>
          <a:xfrm>
            <a:off x="2905341" y="1878074"/>
            <a:ext cx="515649" cy="454923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9371A7-6C04-8B4C-A5CC-002C98F2BC36}"/>
              </a:ext>
            </a:extLst>
          </p:cNvPr>
          <p:cNvSpPr/>
          <p:nvPr/>
        </p:nvSpPr>
        <p:spPr>
          <a:xfrm>
            <a:off x="591784" y="1904005"/>
            <a:ext cx="614486" cy="2671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F7A636-56F5-C041-8135-E4D6AAD09BA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00058" y="2037563"/>
            <a:ext cx="1530678" cy="16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A9AB75F-9351-8B4A-A6CE-41DA7588A0BA}"/>
              </a:ext>
            </a:extLst>
          </p:cNvPr>
          <p:cNvSpPr/>
          <p:nvPr/>
        </p:nvSpPr>
        <p:spPr>
          <a:xfrm>
            <a:off x="2042554" y="1671925"/>
            <a:ext cx="491308" cy="734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E31E2-811A-324D-BF29-C33BA79BA0E4}"/>
              </a:ext>
            </a:extLst>
          </p:cNvPr>
          <p:cNvSpPr txBox="1"/>
          <p:nvPr/>
        </p:nvSpPr>
        <p:spPr>
          <a:xfrm>
            <a:off x="369189" y="268851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6148B-C4AD-7141-AFFB-C8B67ABCDD59}"/>
              </a:ext>
            </a:extLst>
          </p:cNvPr>
          <p:cNvSpPr txBox="1"/>
          <p:nvPr/>
        </p:nvSpPr>
        <p:spPr>
          <a:xfrm>
            <a:off x="1646257" y="2684402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Specimen</a:t>
            </a:r>
          </a:p>
          <a:p>
            <a:pPr algn="ctr"/>
            <a:r>
              <a:rPr lang="en-US" sz="1400" dirty="0"/>
              <a:t>(USAF)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5724A-5DFE-F344-96F1-3FE9D6700AFF}"/>
              </a:ext>
            </a:extLst>
          </p:cNvPr>
          <p:cNvSpPr txBox="1"/>
          <p:nvPr/>
        </p:nvSpPr>
        <p:spPr>
          <a:xfrm>
            <a:off x="2918063" y="1190519"/>
            <a:ext cx="82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84322-153D-C64F-9F23-9163C01867FD}"/>
              </a:ext>
            </a:extLst>
          </p:cNvPr>
          <p:cNvSpPr txBox="1"/>
          <p:nvPr/>
        </p:nvSpPr>
        <p:spPr>
          <a:xfrm>
            <a:off x="3179612" y="2697148"/>
            <a:ext cx="110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Raspberry Pi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E1C70-857E-0E45-A3EC-52976D9F8EE2}"/>
              </a:ext>
            </a:extLst>
          </p:cNvPr>
          <p:cNvCxnSpPr>
            <a:cxnSpLocks/>
          </p:cNvCxnSpPr>
          <p:nvPr/>
        </p:nvCxnSpPr>
        <p:spPr>
          <a:xfrm flipV="1">
            <a:off x="2906188" y="1525840"/>
            <a:ext cx="191757" cy="148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D15D94-779C-F04D-B9C6-179A8E01AB65}"/>
              </a:ext>
            </a:extLst>
          </p:cNvPr>
          <p:cNvSpPr txBox="1"/>
          <p:nvPr/>
        </p:nvSpPr>
        <p:spPr>
          <a:xfrm>
            <a:off x="282640" y="1164287"/>
            <a:ext cx="118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X-Y-Z stage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2DE07-A8D8-E943-950C-3CA914AB511B}"/>
              </a:ext>
            </a:extLst>
          </p:cNvPr>
          <p:cNvSpPr txBox="1"/>
          <p:nvPr/>
        </p:nvSpPr>
        <p:spPr>
          <a:xfrm>
            <a:off x="1798324" y="1169952"/>
            <a:ext cx="118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X-Y-Z stage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BBF5BD-426D-C14B-A143-A4F2A0C3663A}"/>
              </a:ext>
            </a:extLst>
          </p:cNvPr>
          <p:cNvCxnSpPr>
            <a:cxnSpLocks/>
          </p:cNvCxnSpPr>
          <p:nvPr/>
        </p:nvCxnSpPr>
        <p:spPr>
          <a:xfrm>
            <a:off x="2510350" y="984497"/>
            <a:ext cx="215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7E1F58-380A-AC41-A8D1-BC94B406B40A}"/>
              </a:ext>
            </a:extLst>
          </p:cNvPr>
          <p:cNvCxnSpPr>
            <a:cxnSpLocks/>
          </p:cNvCxnSpPr>
          <p:nvPr/>
        </p:nvCxnSpPr>
        <p:spPr>
          <a:xfrm>
            <a:off x="2518538" y="983899"/>
            <a:ext cx="7192" cy="6880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D3901E-6520-7F4F-B3A4-2BBE56E8C45D}"/>
              </a:ext>
            </a:extLst>
          </p:cNvPr>
          <p:cNvCxnSpPr>
            <a:cxnSpLocks/>
          </p:cNvCxnSpPr>
          <p:nvPr/>
        </p:nvCxnSpPr>
        <p:spPr>
          <a:xfrm>
            <a:off x="2721543" y="982237"/>
            <a:ext cx="7192" cy="6880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6C3514-376F-5342-A76E-172167F31B36}"/>
              </a:ext>
            </a:extLst>
          </p:cNvPr>
          <p:cNvSpPr txBox="1"/>
          <p:nvPr/>
        </p:nvSpPr>
        <p:spPr>
          <a:xfrm>
            <a:off x="2685358" y="849770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baseline="-25000" dirty="0"/>
              <a:t>o</a:t>
            </a:r>
            <a:r>
              <a:rPr lang="en-US" sz="1100" dirty="0"/>
              <a:t> =3.95mm (Z)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203027-0936-4C4F-ADBA-97DE2B986144}"/>
              </a:ext>
            </a:extLst>
          </p:cNvPr>
          <p:cNvCxnSpPr>
            <a:cxnSpLocks/>
          </p:cNvCxnSpPr>
          <p:nvPr/>
        </p:nvCxnSpPr>
        <p:spPr>
          <a:xfrm>
            <a:off x="1193686" y="521429"/>
            <a:ext cx="1534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102A74-18F8-DA4E-93C6-BDFBAA502951}"/>
              </a:ext>
            </a:extLst>
          </p:cNvPr>
          <p:cNvCxnSpPr>
            <a:cxnSpLocks/>
          </p:cNvCxnSpPr>
          <p:nvPr/>
        </p:nvCxnSpPr>
        <p:spPr>
          <a:xfrm>
            <a:off x="1196766" y="520831"/>
            <a:ext cx="5636" cy="13831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109220-98E2-A04D-96FA-3437026F9B35}"/>
              </a:ext>
            </a:extLst>
          </p:cNvPr>
          <p:cNvCxnSpPr>
            <a:cxnSpLocks/>
          </p:cNvCxnSpPr>
          <p:nvPr/>
        </p:nvCxnSpPr>
        <p:spPr>
          <a:xfrm>
            <a:off x="2721543" y="520831"/>
            <a:ext cx="3731" cy="7742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1469ED-8796-5345-9248-43B6096661A6}"/>
              </a:ext>
            </a:extLst>
          </p:cNvPr>
          <p:cNvSpPr txBox="1"/>
          <p:nvPr/>
        </p:nvSpPr>
        <p:spPr>
          <a:xfrm>
            <a:off x="2721543" y="391122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f=25mm</a:t>
            </a:r>
          </a:p>
        </p:txBody>
      </p:sp>
      <p:pic>
        <p:nvPicPr>
          <p:cNvPr id="105" name="Picture 104" descr="Diagram&#10;&#10;Description automatically generated">
            <a:extLst>
              <a:ext uri="{FF2B5EF4-FFF2-40B4-BE49-F238E27FC236}">
                <a16:creationId xmlns:a16="http://schemas.microsoft.com/office/drawing/2014/main" id="{D07101D5-DAFB-7E45-BDAE-EDDCB2709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07"/>
          <a:stretch/>
        </p:blipFill>
        <p:spPr>
          <a:xfrm>
            <a:off x="96982" y="4084434"/>
            <a:ext cx="2807096" cy="2325757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870F04F-7815-C245-A91E-00826FE7D821}"/>
              </a:ext>
            </a:extLst>
          </p:cNvPr>
          <p:cNvSpPr txBox="1"/>
          <p:nvPr/>
        </p:nvSpPr>
        <p:spPr>
          <a:xfrm>
            <a:off x="77290" y="9383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setup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2076F7-6DC4-DD4B-A1C6-52BDBA38EC22}"/>
              </a:ext>
            </a:extLst>
          </p:cNvPr>
          <p:cNvSpPr txBox="1"/>
          <p:nvPr/>
        </p:nvSpPr>
        <p:spPr>
          <a:xfrm>
            <a:off x="354153" y="3494668"/>
            <a:ext cx="225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Stephan Amann setup</a:t>
            </a:r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A7812DC6-75EC-0D46-8D93-8137E85D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25" y="3494668"/>
            <a:ext cx="4875191" cy="3082841"/>
          </a:xfrm>
          <a:prstGeom prst="rect">
            <a:avLst/>
          </a:prstGeom>
        </p:spPr>
      </p:pic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10406AC9-916B-F74B-B7B1-7F3F33BE9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84" y="119975"/>
            <a:ext cx="5232876" cy="3309025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8C34E2F6-4893-B145-BBB1-EB09A99F7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921" y="3429000"/>
            <a:ext cx="4979037" cy="3148509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96B081B-0593-6740-8666-2E6EE3AE5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5" t="87336" r="40102" b="1816"/>
          <a:stretch/>
        </p:blipFill>
        <p:spPr bwMode="auto">
          <a:xfrm>
            <a:off x="8743451" y="4188818"/>
            <a:ext cx="1637017" cy="4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59200AB5-75A8-714A-B37E-3754FF666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5" t="38660" r="45275" b="49016"/>
          <a:stretch/>
        </p:blipFill>
        <p:spPr bwMode="auto">
          <a:xfrm>
            <a:off x="4319498" y="4124596"/>
            <a:ext cx="993164" cy="5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CB8E11D2-F199-1841-A5B0-A85EA0059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3" t="55902" r="43221" b="29612"/>
          <a:stretch/>
        </p:blipFill>
        <p:spPr bwMode="auto">
          <a:xfrm>
            <a:off x="7109008" y="1954194"/>
            <a:ext cx="1222216" cy="6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86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E210FC0E-37F0-5149-9E86-10240170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803" y="93833"/>
            <a:ext cx="5270904" cy="33330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E42BB0-7409-2B4B-9C9F-D72BC062E8D4}"/>
              </a:ext>
            </a:extLst>
          </p:cNvPr>
          <p:cNvSpPr/>
          <p:nvPr/>
        </p:nvSpPr>
        <p:spPr>
          <a:xfrm>
            <a:off x="1700551" y="1376443"/>
            <a:ext cx="88731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4D2B0-16FC-6D4E-BE68-2A6A9C727878}"/>
              </a:ext>
            </a:extLst>
          </p:cNvPr>
          <p:cNvSpPr/>
          <p:nvPr/>
        </p:nvSpPr>
        <p:spPr>
          <a:xfrm>
            <a:off x="2730736" y="1671925"/>
            <a:ext cx="171450" cy="734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7EFE1-2DAF-6444-9D4A-66A6BD3C16FD}"/>
              </a:ext>
            </a:extLst>
          </p:cNvPr>
          <p:cNvSpPr/>
          <p:nvPr/>
        </p:nvSpPr>
        <p:spPr>
          <a:xfrm>
            <a:off x="247522" y="1380240"/>
            <a:ext cx="88731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409B5-695D-DC4F-80BA-D0F396EFCB08}"/>
              </a:ext>
            </a:extLst>
          </p:cNvPr>
          <p:cNvSpPr/>
          <p:nvPr/>
        </p:nvSpPr>
        <p:spPr>
          <a:xfrm>
            <a:off x="352297" y="1575706"/>
            <a:ext cx="677760" cy="909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B12918-7032-164D-8095-962FECE394AE}"/>
              </a:ext>
            </a:extLst>
          </p:cNvPr>
          <p:cNvSpPr/>
          <p:nvPr/>
        </p:nvSpPr>
        <p:spPr>
          <a:xfrm>
            <a:off x="3424145" y="1610959"/>
            <a:ext cx="771896" cy="10569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unched Tape 8">
            <a:extLst>
              <a:ext uri="{FF2B5EF4-FFF2-40B4-BE49-F238E27FC236}">
                <a16:creationId xmlns:a16="http://schemas.microsoft.com/office/drawing/2014/main" id="{E2C44EC2-A799-A74A-B2E5-5A83966C1A13}"/>
              </a:ext>
            </a:extLst>
          </p:cNvPr>
          <p:cNvSpPr/>
          <p:nvPr/>
        </p:nvSpPr>
        <p:spPr>
          <a:xfrm>
            <a:off x="2905341" y="1878074"/>
            <a:ext cx="515649" cy="454923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9371A7-6C04-8B4C-A5CC-002C98F2BC36}"/>
              </a:ext>
            </a:extLst>
          </p:cNvPr>
          <p:cNvSpPr/>
          <p:nvPr/>
        </p:nvSpPr>
        <p:spPr>
          <a:xfrm>
            <a:off x="591784" y="1904005"/>
            <a:ext cx="614486" cy="2671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F7A636-56F5-C041-8135-E4D6AAD09BA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00058" y="2037563"/>
            <a:ext cx="1530678" cy="16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A9AB75F-9351-8B4A-A6CE-41DA7588A0BA}"/>
              </a:ext>
            </a:extLst>
          </p:cNvPr>
          <p:cNvSpPr/>
          <p:nvPr/>
        </p:nvSpPr>
        <p:spPr>
          <a:xfrm>
            <a:off x="2042554" y="1671925"/>
            <a:ext cx="491308" cy="734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E31E2-811A-324D-BF29-C33BA79BA0E4}"/>
              </a:ext>
            </a:extLst>
          </p:cNvPr>
          <p:cNvSpPr txBox="1"/>
          <p:nvPr/>
        </p:nvSpPr>
        <p:spPr>
          <a:xfrm>
            <a:off x="369189" y="268851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6148B-C4AD-7141-AFFB-C8B67ABCDD59}"/>
              </a:ext>
            </a:extLst>
          </p:cNvPr>
          <p:cNvSpPr txBox="1"/>
          <p:nvPr/>
        </p:nvSpPr>
        <p:spPr>
          <a:xfrm>
            <a:off x="1646257" y="2684402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Specimen</a:t>
            </a:r>
          </a:p>
          <a:p>
            <a:pPr algn="ctr"/>
            <a:r>
              <a:rPr lang="en-US" sz="1400" dirty="0"/>
              <a:t>(USAF)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5724A-5DFE-F344-96F1-3FE9D6700AFF}"/>
              </a:ext>
            </a:extLst>
          </p:cNvPr>
          <p:cNvSpPr txBox="1"/>
          <p:nvPr/>
        </p:nvSpPr>
        <p:spPr>
          <a:xfrm>
            <a:off x="2918063" y="1190519"/>
            <a:ext cx="82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84322-153D-C64F-9F23-9163C01867FD}"/>
              </a:ext>
            </a:extLst>
          </p:cNvPr>
          <p:cNvSpPr txBox="1"/>
          <p:nvPr/>
        </p:nvSpPr>
        <p:spPr>
          <a:xfrm>
            <a:off x="3179612" y="2697148"/>
            <a:ext cx="110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Raspberry Pi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E1C70-857E-0E45-A3EC-52976D9F8EE2}"/>
              </a:ext>
            </a:extLst>
          </p:cNvPr>
          <p:cNvCxnSpPr>
            <a:cxnSpLocks/>
          </p:cNvCxnSpPr>
          <p:nvPr/>
        </p:nvCxnSpPr>
        <p:spPr>
          <a:xfrm flipV="1">
            <a:off x="2906188" y="1525840"/>
            <a:ext cx="191757" cy="148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D15D94-779C-F04D-B9C6-179A8E01AB65}"/>
              </a:ext>
            </a:extLst>
          </p:cNvPr>
          <p:cNvSpPr txBox="1"/>
          <p:nvPr/>
        </p:nvSpPr>
        <p:spPr>
          <a:xfrm>
            <a:off x="282640" y="1164287"/>
            <a:ext cx="118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X-Y-Z stage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2DE07-A8D8-E943-950C-3CA914AB511B}"/>
              </a:ext>
            </a:extLst>
          </p:cNvPr>
          <p:cNvSpPr txBox="1"/>
          <p:nvPr/>
        </p:nvSpPr>
        <p:spPr>
          <a:xfrm>
            <a:off x="1798324" y="1169952"/>
            <a:ext cx="118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X-Y-Z stage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BBF5BD-426D-C14B-A143-A4F2A0C3663A}"/>
              </a:ext>
            </a:extLst>
          </p:cNvPr>
          <p:cNvCxnSpPr>
            <a:cxnSpLocks/>
          </p:cNvCxnSpPr>
          <p:nvPr/>
        </p:nvCxnSpPr>
        <p:spPr>
          <a:xfrm>
            <a:off x="2510350" y="984497"/>
            <a:ext cx="215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7E1F58-380A-AC41-A8D1-BC94B406B40A}"/>
              </a:ext>
            </a:extLst>
          </p:cNvPr>
          <p:cNvCxnSpPr>
            <a:cxnSpLocks/>
          </p:cNvCxnSpPr>
          <p:nvPr/>
        </p:nvCxnSpPr>
        <p:spPr>
          <a:xfrm>
            <a:off x="2518538" y="983899"/>
            <a:ext cx="7192" cy="6880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D3901E-6520-7F4F-B3A4-2BBE56E8C45D}"/>
              </a:ext>
            </a:extLst>
          </p:cNvPr>
          <p:cNvCxnSpPr>
            <a:cxnSpLocks/>
          </p:cNvCxnSpPr>
          <p:nvPr/>
        </p:nvCxnSpPr>
        <p:spPr>
          <a:xfrm>
            <a:off x="2721543" y="982237"/>
            <a:ext cx="7192" cy="6880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6C3514-376F-5342-A76E-172167F31B36}"/>
              </a:ext>
            </a:extLst>
          </p:cNvPr>
          <p:cNvSpPr txBox="1"/>
          <p:nvPr/>
        </p:nvSpPr>
        <p:spPr>
          <a:xfrm>
            <a:off x="2685358" y="849770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baseline="-25000" dirty="0"/>
              <a:t>o</a:t>
            </a:r>
            <a:r>
              <a:rPr lang="en-US" sz="1600" dirty="0"/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203027-0936-4C4F-ADBA-97DE2B986144}"/>
              </a:ext>
            </a:extLst>
          </p:cNvPr>
          <p:cNvCxnSpPr>
            <a:cxnSpLocks/>
          </p:cNvCxnSpPr>
          <p:nvPr/>
        </p:nvCxnSpPr>
        <p:spPr>
          <a:xfrm>
            <a:off x="1193686" y="521429"/>
            <a:ext cx="1534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102A74-18F8-DA4E-93C6-BDFBAA502951}"/>
              </a:ext>
            </a:extLst>
          </p:cNvPr>
          <p:cNvCxnSpPr>
            <a:cxnSpLocks/>
          </p:cNvCxnSpPr>
          <p:nvPr/>
        </p:nvCxnSpPr>
        <p:spPr>
          <a:xfrm>
            <a:off x="1196766" y="520831"/>
            <a:ext cx="5636" cy="13831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109220-98E2-A04D-96FA-3437026F9B35}"/>
              </a:ext>
            </a:extLst>
          </p:cNvPr>
          <p:cNvCxnSpPr>
            <a:cxnSpLocks/>
          </p:cNvCxnSpPr>
          <p:nvPr/>
        </p:nvCxnSpPr>
        <p:spPr>
          <a:xfrm>
            <a:off x="2721543" y="520831"/>
            <a:ext cx="3731" cy="7742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1469ED-8796-5345-9248-43B6096661A6}"/>
              </a:ext>
            </a:extLst>
          </p:cNvPr>
          <p:cNvSpPr txBox="1"/>
          <p:nvPr/>
        </p:nvSpPr>
        <p:spPr>
          <a:xfrm>
            <a:off x="2721543" y="39112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pic>
        <p:nvPicPr>
          <p:cNvPr id="105" name="Picture 104" descr="Diagram&#10;&#10;Description automatically generated">
            <a:extLst>
              <a:ext uri="{FF2B5EF4-FFF2-40B4-BE49-F238E27FC236}">
                <a16:creationId xmlns:a16="http://schemas.microsoft.com/office/drawing/2014/main" id="{D07101D5-DAFB-7E45-BDAE-EDDCB2709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07"/>
          <a:stretch/>
        </p:blipFill>
        <p:spPr>
          <a:xfrm>
            <a:off x="163890" y="4000284"/>
            <a:ext cx="2709635" cy="224500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870F04F-7815-C245-A91E-00826FE7D821}"/>
              </a:ext>
            </a:extLst>
          </p:cNvPr>
          <p:cNvSpPr txBox="1"/>
          <p:nvPr/>
        </p:nvSpPr>
        <p:spPr>
          <a:xfrm>
            <a:off x="77290" y="9383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setup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92076F7-6DC4-DD4B-A1C6-52BDBA38EC22}"/>
              </a:ext>
            </a:extLst>
          </p:cNvPr>
          <p:cNvSpPr txBox="1"/>
          <p:nvPr/>
        </p:nvSpPr>
        <p:spPr>
          <a:xfrm>
            <a:off x="354153" y="3494668"/>
            <a:ext cx="225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Stephan Amann setup</a:t>
            </a:r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A7812DC6-75EC-0D46-8D93-8137E85D9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925" y="3494668"/>
            <a:ext cx="4875191" cy="3082841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8C34E2F6-4893-B145-BBB1-EB09A99F7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921" y="3429000"/>
            <a:ext cx="4979037" cy="3148509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96B081B-0593-6740-8666-2E6EE3AE5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5" t="87336" r="40102" b="1816"/>
          <a:stretch/>
        </p:blipFill>
        <p:spPr bwMode="auto">
          <a:xfrm>
            <a:off x="8743451" y="4188818"/>
            <a:ext cx="1637017" cy="4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59200AB5-75A8-714A-B37E-3754FF666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5" t="38660" r="45275" b="49016"/>
          <a:stretch/>
        </p:blipFill>
        <p:spPr bwMode="auto">
          <a:xfrm>
            <a:off x="4319498" y="4124596"/>
            <a:ext cx="993164" cy="5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86BAF015-F882-C54B-8EA2-2297BD409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5" t="38660" r="45275" b="49016"/>
          <a:stretch/>
        </p:blipFill>
        <p:spPr bwMode="auto">
          <a:xfrm>
            <a:off x="6879339" y="1659349"/>
            <a:ext cx="993164" cy="53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9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E42BB0-7409-2B4B-9C9F-D72BC062E8D4}"/>
              </a:ext>
            </a:extLst>
          </p:cNvPr>
          <p:cNvSpPr/>
          <p:nvPr/>
        </p:nvSpPr>
        <p:spPr>
          <a:xfrm>
            <a:off x="1760709" y="1255440"/>
            <a:ext cx="88731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34D2B0-16FC-6D4E-BE68-2A6A9C727878}"/>
              </a:ext>
            </a:extLst>
          </p:cNvPr>
          <p:cNvSpPr/>
          <p:nvPr/>
        </p:nvSpPr>
        <p:spPr>
          <a:xfrm>
            <a:off x="2790894" y="1550922"/>
            <a:ext cx="171450" cy="734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7EFE1-2DAF-6444-9D4A-66A6BD3C16FD}"/>
              </a:ext>
            </a:extLst>
          </p:cNvPr>
          <p:cNvSpPr/>
          <p:nvPr/>
        </p:nvSpPr>
        <p:spPr>
          <a:xfrm>
            <a:off x="307680" y="1259237"/>
            <a:ext cx="88731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409B5-695D-DC4F-80BA-D0F396EFCB08}"/>
              </a:ext>
            </a:extLst>
          </p:cNvPr>
          <p:cNvSpPr/>
          <p:nvPr/>
        </p:nvSpPr>
        <p:spPr>
          <a:xfrm>
            <a:off x="412455" y="1454703"/>
            <a:ext cx="677760" cy="909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B12918-7032-164D-8095-962FECE394AE}"/>
              </a:ext>
            </a:extLst>
          </p:cNvPr>
          <p:cNvSpPr/>
          <p:nvPr/>
        </p:nvSpPr>
        <p:spPr>
          <a:xfrm>
            <a:off x="3484303" y="1489956"/>
            <a:ext cx="771896" cy="10569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unched Tape 8">
            <a:extLst>
              <a:ext uri="{FF2B5EF4-FFF2-40B4-BE49-F238E27FC236}">
                <a16:creationId xmlns:a16="http://schemas.microsoft.com/office/drawing/2014/main" id="{E2C44EC2-A799-A74A-B2E5-5A83966C1A13}"/>
              </a:ext>
            </a:extLst>
          </p:cNvPr>
          <p:cNvSpPr/>
          <p:nvPr/>
        </p:nvSpPr>
        <p:spPr>
          <a:xfrm>
            <a:off x="2965499" y="1757071"/>
            <a:ext cx="515649" cy="454923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9371A7-6C04-8B4C-A5CC-002C98F2BC36}"/>
              </a:ext>
            </a:extLst>
          </p:cNvPr>
          <p:cNvSpPr/>
          <p:nvPr/>
        </p:nvSpPr>
        <p:spPr>
          <a:xfrm>
            <a:off x="651942" y="1783002"/>
            <a:ext cx="614486" cy="2671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F7A636-56F5-C041-8135-E4D6AAD09BA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60216" y="1916560"/>
            <a:ext cx="1530678" cy="16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A9AB75F-9351-8B4A-A6CE-41DA7588A0BA}"/>
              </a:ext>
            </a:extLst>
          </p:cNvPr>
          <p:cNvSpPr/>
          <p:nvPr/>
        </p:nvSpPr>
        <p:spPr>
          <a:xfrm>
            <a:off x="2102712" y="1550922"/>
            <a:ext cx="491308" cy="734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E31E2-811A-324D-BF29-C33BA79BA0E4}"/>
              </a:ext>
            </a:extLst>
          </p:cNvPr>
          <p:cNvSpPr txBox="1"/>
          <p:nvPr/>
        </p:nvSpPr>
        <p:spPr>
          <a:xfrm>
            <a:off x="429347" y="256751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6148B-C4AD-7141-AFFB-C8B67ABCDD59}"/>
              </a:ext>
            </a:extLst>
          </p:cNvPr>
          <p:cNvSpPr txBox="1"/>
          <p:nvPr/>
        </p:nvSpPr>
        <p:spPr>
          <a:xfrm>
            <a:off x="1706415" y="2563399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Specimen</a:t>
            </a:r>
          </a:p>
          <a:p>
            <a:pPr algn="ctr"/>
            <a:r>
              <a:rPr lang="en-US" sz="1400" dirty="0"/>
              <a:t>(USAF)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5724A-5DFE-F344-96F1-3FE9D6700AFF}"/>
              </a:ext>
            </a:extLst>
          </p:cNvPr>
          <p:cNvSpPr txBox="1"/>
          <p:nvPr/>
        </p:nvSpPr>
        <p:spPr>
          <a:xfrm>
            <a:off x="2978221" y="1069516"/>
            <a:ext cx="82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84322-153D-C64F-9F23-9163C01867FD}"/>
              </a:ext>
            </a:extLst>
          </p:cNvPr>
          <p:cNvSpPr txBox="1"/>
          <p:nvPr/>
        </p:nvSpPr>
        <p:spPr>
          <a:xfrm>
            <a:off x="3239770" y="2576145"/>
            <a:ext cx="110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Raspberry Pi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EE1C70-857E-0E45-A3EC-52976D9F8EE2}"/>
              </a:ext>
            </a:extLst>
          </p:cNvPr>
          <p:cNvCxnSpPr>
            <a:cxnSpLocks/>
          </p:cNvCxnSpPr>
          <p:nvPr/>
        </p:nvCxnSpPr>
        <p:spPr>
          <a:xfrm flipV="1">
            <a:off x="2966346" y="1404837"/>
            <a:ext cx="191757" cy="148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7D15D94-779C-F04D-B9C6-179A8E01AB65}"/>
              </a:ext>
            </a:extLst>
          </p:cNvPr>
          <p:cNvSpPr txBox="1"/>
          <p:nvPr/>
        </p:nvSpPr>
        <p:spPr>
          <a:xfrm>
            <a:off x="342798" y="1043284"/>
            <a:ext cx="118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X-Y-Z stage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92DE07-A8D8-E943-950C-3CA914AB511B}"/>
              </a:ext>
            </a:extLst>
          </p:cNvPr>
          <p:cNvSpPr txBox="1"/>
          <p:nvPr/>
        </p:nvSpPr>
        <p:spPr>
          <a:xfrm>
            <a:off x="1858482" y="1048949"/>
            <a:ext cx="118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X-Y-Z stage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BBF5BD-426D-C14B-A143-A4F2A0C3663A}"/>
              </a:ext>
            </a:extLst>
          </p:cNvPr>
          <p:cNvCxnSpPr>
            <a:cxnSpLocks/>
          </p:cNvCxnSpPr>
          <p:nvPr/>
        </p:nvCxnSpPr>
        <p:spPr>
          <a:xfrm>
            <a:off x="2570508" y="863494"/>
            <a:ext cx="2152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7E1F58-380A-AC41-A8D1-BC94B406B40A}"/>
              </a:ext>
            </a:extLst>
          </p:cNvPr>
          <p:cNvCxnSpPr>
            <a:cxnSpLocks/>
          </p:cNvCxnSpPr>
          <p:nvPr/>
        </p:nvCxnSpPr>
        <p:spPr>
          <a:xfrm>
            <a:off x="2578696" y="862896"/>
            <a:ext cx="7192" cy="6880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D3901E-6520-7F4F-B3A4-2BBE56E8C45D}"/>
              </a:ext>
            </a:extLst>
          </p:cNvPr>
          <p:cNvCxnSpPr>
            <a:cxnSpLocks/>
          </p:cNvCxnSpPr>
          <p:nvPr/>
        </p:nvCxnSpPr>
        <p:spPr>
          <a:xfrm>
            <a:off x="2781701" y="861234"/>
            <a:ext cx="7192" cy="6880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6C3514-376F-5342-A76E-172167F31B36}"/>
              </a:ext>
            </a:extLst>
          </p:cNvPr>
          <p:cNvSpPr txBox="1"/>
          <p:nvPr/>
        </p:nvSpPr>
        <p:spPr>
          <a:xfrm>
            <a:off x="2745516" y="728767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</a:t>
            </a:r>
            <a:r>
              <a:rPr lang="en-US" sz="1100" baseline="-25000" dirty="0"/>
              <a:t>o</a:t>
            </a:r>
            <a:r>
              <a:rPr lang="en-US" sz="1100" dirty="0"/>
              <a:t> =3.95mm (Z)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203027-0936-4C4F-ADBA-97DE2B986144}"/>
              </a:ext>
            </a:extLst>
          </p:cNvPr>
          <p:cNvCxnSpPr>
            <a:cxnSpLocks/>
          </p:cNvCxnSpPr>
          <p:nvPr/>
        </p:nvCxnSpPr>
        <p:spPr>
          <a:xfrm>
            <a:off x="1253844" y="400426"/>
            <a:ext cx="15348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102A74-18F8-DA4E-93C6-BDFBAA502951}"/>
              </a:ext>
            </a:extLst>
          </p:cNvPr>
          <p:cNvCxnSpPr>
            <a:cxnSpLocks/>
          </p:cNvCxnSpPr>
          <p:nvPr/>
        </p:nvCxnSpPr>
        <p:spPr>
          <a:xfrm>
            <a:off x="1256924" y="399828"/>
            <a:ext cx="5636" cy="13831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109220-98E2-A04D-96FA-3437026F9B35}"/>
              </a:ext>
            </a:extLst>
          </p:cNvPr>
          <p:cNvCxnSpPr>
            <a:cxnSpLocks/>
          </p:cNvCxnSpPr>
          <p:nvPr/>
        </p:nvCxnSpPr>
        <p:spPr>
          <a:xfrm>
            <a:off x="2781701" y="399828"/>
            <a:ext cx="3731" cy="7742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1469ED-8796-5345-9248-43B6096661A6}"/>
              </a:ext>
            </a:extLst>
          </p:cNvPr>
          <p:cNvSpPr txBox="1"/>
          <p:nvPr/>
        </p:nvSpPr>
        <p:spPr>
          <a:xfrm>
            <a:off x="2781701" y="270119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f=25mm</a:t>
            </a:r>
          </a:p>
        </p:txBody>
      </p:sp>
      <p:pic>
        <p:nvPicPr>
          <p:cNvPr id="97" name="Picture 96" descr="A close up of a person's chest&#10;&#10;Description automatically generated with low confidence">
            <a:extLst>
              <a:ext uri="{FF2B5EF4-FFF2-40B4-BE49-F238E27FC236}">
                <a16:creationId xmlns:a16="http://schemas.microsoft.com/office/drawing/2014/main" id="{61E50241-A777-ED49-9372-3719B9579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49" t="29894" r="31554" b="34479"/>
          <a:stretch/>
        </p:blipFill>
        <p:spPr>
          <a:xfrm>
            <a:off x="8712717" y="643283"/>
            <a:ext cx="3109412" cy="2443336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F13BF83-05A4-E94C-AE50-869CEECFC1E1}"/>
              </a:ext>
            </a:extLst>
          </p:cNvPr>
          <p:cNvCxnSpPr/>
          <p:nvPr/>
        </p:nvCxnSpPr>
        <p:spPr>
          <a:xfrm>
            <a:off x="10605992" y="1740913"/>
            <a:ext cx="103088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FD307AC7-6DEC-8145-B937-BB0B8F10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73" y="2904880"/>
            <a:ext cx="5387181" cy="3406600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C45463-1930-294F-BB07-E5A304A2F962}"/>
              </a:ext>
            </a:extLst>
          </p:cNvPr>
          <p:cNvCxnSpPr>
            <a:cxnSpLocks/>
          </p:cNvCxnSpPr>
          <p:nvPr/>
        </p:nvCxnSpPr>
        <p:spPr>
          <a:xfrm flipV="1">
            <a:off x="7334412" y="1722807"/>
            <a:ext cx="3271580" cy="196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3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655C12-3E5A-B446-B006-269A5E5F4262}"/>
              </a:ext>
            </a:extLst>
          </p:cNvPr>
          <p:cNvSpPr/>
          <p:nvPr/>
        </p:nvSpPr>
        <p:spPr>
          <a:xfrm>
            <a:off x="9400089" y="1052616"/>
            <a:ext cx="88731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FFF0DC-53FF-6F4A-A431-2DC34CCED7CC}"/>
              </a:ext>
            </a:extLst>
          </p:cNvPr>
          <p:cNvSpPr/>
          <p:nvPr/>
        </p:nvSpPr>
        <p:spPr>
          <a:xfrm>
            <a:off x="10430274" y="1348098"/>
            <a:ext cx="171450" cy="7346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AC354-558C-D340-BA31-91FC12E4E9FC}"/>
              </a:ext>
            </a:extLst>
          </p:cNvPr>
          <p:cNvSpPr/>
          <p:nvPr/>
        </p:nvSpPr>
        <p:spPr>
          <a:xfrm>
            <a:off x="7947060" y="1056413"/>
            <a:ext cx="887310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D99EA7-F988-6444-9EC2-68D4706B0FC1}"/>
              </a:ext>
            </a:extLst>
          </p:cNvPr>
          <p:cNvSpPr/>
          <p:nvPr/>
        </p:nvSpPr>
        <p:spPr>
          <a:xfrm>
            <a:off x="8051835" y="1251879"/>
            <a:ext cx="677760" cy="9098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57B928-803E-8344-B71A-5DC71A508C8E}"/>
              </a:ext>
            </a:extLst>
          </p:cNvPr>
          <p:cNvSpPr/>
          <p:nvPr/>
        </p:nvSpPr>
        <p:spPr>
          <a:xfrm>
            <a:off x="11123683" y="1287132"/>
            <a:ext cx="771896" cy="10569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unched Tape 8">
            <a:extLst>
              <a:ext uri="{FF2B5EF4-FFF2-40B4-BE49-F238E27FC236}">
                <a16:creationId xmlns:a16="http://schemas.microsoft.com/office/drawing/2014/main" id="{918007A8-1840-4D4B-A46A-84E025451C8C}"/>
              </a:ext>
            </a:extLst>
          </p:cNvPr>
          <p:cNvSpPr/>
          <p:nvPr/>
        </p:nvSpPr>
        <p:spPr>
          <a:xfrm>
            <a:off x="10604879" y="1554247"/>
            <a:ext cx="515649" cy="454923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33AE4E-2FC2-8C47-8F7C-8B5F150D2D7C}"/>
              </a:ext>
            </a:extLst>
          </p:cNvPr>
          <p:cNvSpPr/>
          <p:nvPr/>
        </p:nvSpPr>
        <p:spPr>
          <a:xfrm>
            <a:off x="8291322" y="1580178"/>
            <a:ext cx="614486" cy="2671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9B6B61-D4CB-024C-A770-2431701A9B0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899596" y="1713736"/>
            <a:ext cx="1530678" cy="1663"/>
          </a:xfrm>
          <a:prstGeom prst="line">
            <a:avLst/>
          </a:prstGeom>
          <a:ln w="76200">
            <a:solidFill>
              <a:srgbClr val="004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39856F-6850-C045-BE44-B12C7F8041F3}"/>
              </a:ext>
            </a:extLst>
          </p:cNvPr>
          <p:cNvSpPr/>
          <p:nvPr/>
        </p:nvSpPr>
        <p:spPr>
          <a:xfrm>
            <a:off x="10061950" y="1348098"/>
            <a:ext cx="171450" cy="734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1490C-8873-624A-A14F-40C248852391}"/>
              </a:ext>
            </a:extLst>
          </p:cNvPr>
          <p:cNvSpPr txBox="1"/>
          <p:nvPr/>
        </p:nvSpPr>
        <p:spPr>
          <a:xfrm>
            <a:off x="8068727" y="236468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38BD4-011E-634C-9481-FBE6D26CEEA7}"/>
              </a:ext>
            </a:extLst>
          </p:cNvPr>
          <p:cNvSpPr txBox="1"/>
          <p:nvPr/>
        </p:nvSpPr>
        <p:spPr>
          <a:xfrm>
            <a:off x="9345795" y="2360575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Specimen</a:t>
            </a:r>
          </a:p>
          <a:p>
            <a:pPr algn="ctr"/>
            <a:r>
              <a:rPr lang="en-US" sz="1400" dirty="0"/>
              <a:t>(USAF)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A123B-D1AD-EB46-BE98-E00DE2F16796}"/>
              </a:ext>
            </a:extLst>
          </p:cNvPr>
          <p:cNvSpPr txBox="1"/>
          <p:nvPr/>
        </p:nvSpPr>
        <p:spPr>
          <a:xfrm>
            <a:off x="10617601" y="866692"/>
            <a:ext cx="824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Detector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05004-FC27-CE41-99D6-3284F3A712BE}"/>
              </a:ext>
            </a:extLst>
          </p:cNvPr>
          <p:cNvSpPr txBox="1"/>
          <p:nvPr/>
        </p:nvSpPr>
        <p:spPr>
          <a:xfrm>
            <a:off x="10879150" y="2373321"/>
            <a:ext cx="1100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Raspberry Pi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7E448F-2F7B-7548-A876-612467C1E4D3}"/>
              </a:ext>
            </a:extLst>
          </p:cNvPr>
          <p:cNvCxnSpPr>
            <a:cxnSpLocks/>
          </p:cNvCxnSpPr>
          <p:nvPr/>
        </p:nvCxnSpPr>
        <p:spPr>
          <a:xfrm flipV="1">
            <a:off x="10605726" y="1202013"/>
            <a:ext cx="191757" cy="1484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79BA34-7A6D-DC42-8FB9-4635F1670B6F}"/>
              </a:ext>
            </a:extLst>
          </p:cNvPr>
          <p:cNvSpPr txBox="1"/>
          <p:nvPr/>
        </p:nvSpPr>
        <p:spPr>
          <a:xfrm>
            <a:off x="7982178" y="840460"/>
            <a:ext cx="118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X-Y-Z stage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76DE3-2A8A-8546-BCD3-979B6AF30405}"/>
              </a:ext>
            </a:extLst>
          </p:cNvPr>
          <p:cNvSpPr txBox="1"/>
          <p:nvPr/>
        </p:nvSpPr>
        <p:spPr>
          <a:xfrm>
            <a:off x="9497862" y="846125"/>
            <a:ext cx="118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X-Y-Z stage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C31A64-3EF7-0A4D-960B-8CC90DAC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06" y="3752893"/>
            <a:ext cx="2763413" cy="25673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5CFA70-EBBA-CE4B-8758-9B1448A1F8A5}"/>
              </a:ext>
            </a:extLst>
          </p:cNvPr>
          <p:cNvCxnSpPr>
            <a:cxnSpLocks/>
          </p:cNvCxnSpPr>
          <p:nvPr/>
        </p:nvCxnSpPr>
        <p:spPr>
          <a:xfrm>
            <a:off x="6036249" y="4301296"/>
            <a:ext cx="2370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E45250-EFE9-7E4A-8C6E-0B8956348960}"/>
              </a:ext>
            </a:extLst>
          </p:cNvPr>
          <p:cNvCxnSpPr>
            <a:cxnSpLocks/>
          </p:cNvCxnSpPr>
          <p:nvPr/>
        </p:nvCxnSpPr>
        <p:spPr>
          <a:xfrm>
            <a:off x="6353388" y="4187051"/>
            <a:ext cx="0" cy="22849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F72069E6-4DEA-C247-A51D-E62028E45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83" t="52277" r="44327" b="36918"/>
          <a:stretch/>
        </p:blipFill>
        <p:spPr>
          <a:xfrm rot="10800000">
            <a:off x="10179416" y="4774969"/>
            <a:ext cx="1627270" cy="182244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396B999-0794-9E4E-AA4D-C8227E77DC70}"/>
              </a:ext>
            </a:extLst>
          </p:cNvPr>
          <p:cNvSpPr/>
          <p:nvPr/>
        </p:nvSpPr>
        <p:spPr>
          <a:xfrm>
            <a:off x="10266505" y="4774970"/>
            <a:ext cx="1540181" cy="1701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56B70C-64C4-F043-9904-85DA5897353F}"/>
              </a:ext>
            </a:extLst>
          </p:cNvPr>
          <p:cNvSpPr/>
          <p:nvPr/>
        </p:nvSpPr>
        <p:spPr>
          <a:xfrm>
            <a:off x="11236828" y="5022183"/>
            <a:ext cx="365760" cy="352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50CCEEB8-B8C8-AD46-BC8E-DCA64B0FFCAF}"/>
              </a:ext>
            </a:extLst>
          </p:cNvPr>
          <p:cNvGraphicFramePr>
            <a:graphicFrameLocks/>
          </p:cNvGraphicFramePr>
          <p:nvPr/>
        </p:nvGraphicFramePr>
        <p:xfrm>
          <a:off x="6837420" y="4999075"/>
          <a:ext cx="3108136" cy="17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0FE62CBF-949B-BC46-A69E-F4AB6C671918}"/>
              </a:ext>
            </a:extLst>
          </p:cNvPr>
          <p:cNvGraphicFramePr>
            <a:graphicFrameLocks/>
          </p:cNvGraphicFramePr>
          <p:nvPr/>
        </p:nvGraphicFramePr>
        <p:xfrm>
          <a:off x="6880995" y="3346634"/>
          <a:ext cx="2977470" cy="182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4DCE3B91-E08B-0C4C-84BA-4F2466A385E6}"/>
              </a:ext>
            </a:extLst>
          </p:cNvPr>
          <p:cNvSpPr txBox="1"/>
          <p:nvPr/>
        </p:nvSpPr>
        <p:spPr>
          <a:xfrm>
            <a:off x="10061950" y="3387640"/>
            <a:ext cx="199067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Group 7 Element 1</a:t>
            </a:r>
          </a:p>
          <a:p>
            <a:pPr algn="ctr"/>
            <a:r>
              <a:rPr lang="en-US" sz="2800" b="1" dirty="0"/>
              <a:t>3.9 µm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2D40BE-9F73-864D-9E4E-0540A571B42D}"/>
              </a:ext>
            </a:extLst>
          </p:cNvPr>
          <p:cNvSpPr txBox="1"/>
          <p:nvPr/>
        </p:nvSpPr>
        <p:spPr>
          <a:xfrm>
            <a:off x="4325372" y="3364361"/>
            <a:ext cx="245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Holographic Microscope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0F69CD-A037-C049-89B3-A660D27AA8A6}"/>
              </a:ext>
            </a:extLst>
          </p:cNvPr>
          <p:cNvSpPr txBox="1"/>
          <p:nvPr/>
        </p:nvSpPr>
        <p:spPr>
          <a:xfrm>
            <a:off x="4421943" y="6363921"/>
            <a:ext cx="2067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USAF Image </a:t>
            </a:r>
          </a:p>
          <a:p>
            <a:pPr algn="ctr"/>
            <a:r>
              <a:rPr lang="en-US" sz="1200" dirty="0"/>
              <a:t>310x288 Cropped 8-bit .jpg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0EDD35-91BA-9645-AC18-2346A30A6D0C}"/>
              </a:ext>
            </a:extLst>
          </p:cNvPr>
          <p:cNvSpPr txBox="1"/>
          <p:nvPr/>
        </p:nvSpPr>
        <p:spPr>
          <a:xfrm>
            <a:off x="202748" y="322145"/>
            <a:ext cx="385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Holographic Microscopy for Research Purposes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BFBD8F-7888-F149-B914-01FD0A6CD010}"/>
              </a:ext>
            </a:extLst>
          </p:cNvPr>
          <p:cNvSpPr txBox="1"/>
          <p:nvPr/>
        </p:nvSpPr>
        <p:spPr>
          <a:xfrm>
            <a:off x="153273" y="2082699"/>
            <a:ext cx="3713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Robust and high throughput imaging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dirty="0"/>
              <a:t>Compact and inexpensive system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dirty="0"/>
              <a:t>Tracking in 3D </a:t>
            </a:r>
          </a:p>
          <a:p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dirty="0"/>
              <a:t>Large depth of field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325BB8-4529-3048-B674-59D7B52A2ABE}"/>
              </a:ext>
            </a:extLst>
          </p:cNvPr>
          <p:cNvCxnSpPr/>
          <p:nvPr/>
        </p:nvCxnSpPr>
        <p:spPr>
          <a:xfrm>
            <a:off x="6273265" y="4301296"/>
            <a:ext cx="121920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A783DA-3D79-2D44-8DB1-13C27D1522C3}"/>
              </a:ext>
            </a:extLst>
          </p:cNvPr>
          <p:cNvCxnSpPr>
            <a:cxnSpLocks/>
          </p:cNvCxnSpPr>
          <p:nvPr/>
        </p:nvCxnSpPr>
        <p:spPr>
          <a:xfrm>
            <a:off x="6353388" y="4395217"/>
            <a:ext cx="1505688" cy="8749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3C12C3A-2B28-9346-A306-352F03BBB858}"/>
              </a:ext>
            </a:extLst>
          </p:cNvPr>
          <p:cNvSpPr txBox="1"/>
          <p:nvPr/>
        </p:nvSpPr>
        <p:spPr>
          <a:xfrm>
            <a:off x="10041258" y="4353339"/>
            <a:ext cx="199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Optical Microscope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E33D27-A10A-1A46-B39F-8E313C8DEE1B}"/>
              </a:ext>
            </a:extLst>
          </p:cNvPr>
          <p:cNvSpPr txBox="1"/>
          <p:nvPr/>
        </p:nvSpPr>
        <p:spPr>
          <a:xfrm>
            <a:off x="8925987" y="2989845"/>
            <a:ext cx="199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Resolution </a:t>
            </a:r>
          </a:p>
        </p:txBody>
      </p:sp>
      <p:pic>
        <p:nvPicPr>
          <p:cNvPr id="3" name="Picture 2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85C6B55A-956C-5147-AD85-DCE2111FBF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46" r="5923" b="27744"/>
          <a:stretch/>
        </p:blipFill>
        <p:spPr>
          <a:xfrm>
            <a:off x="3775255" y="837018"/>
            <a:ext cx="3713772" cy="234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3F4951B-CFEB-8E42-936B-C1ADA76AA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934"/>
          <a:stretch/>
        </p:blipFill>
        <p:spPr>
          <a:xfrm>
            <a:off x="340014" y="2160153"/>
            <a:ext cx="3832708" cy="3895437"/>
          </a:xfrm>
          <a:prstGeom prst="rect">
            <a:avLst/>
          </a:prstGeom>
        </p:spPr>
      </p:pic>
      <p:pic>
        <p:nvPicPr>
          <p:cNvPr id="5" name="Picture 4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41584E87-80F0-2C4C-9C7E-BEE1E776A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64" y="2897787"/>
            <a:ext cx="4172712" cy="2420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C88419-8CAD-C44E-AAD6-F8A7C5CA5671}"/>
              </a:ext>
            </a:extLst>
          </p:cNvPr>
          <p:cNvSpPr txBox="1"/>
          <p:nvPr/>
        </p:nvSpPr>
        <p:spPr>
          <a:xfrm>
            <a:off x="9351818" y="25284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B9280-0AD5-834C-A93A-B0A9632361D0}"/>
              </a:ext>
            </a:extLst>
          </p:cNvPr>
          <p:cNvSpPr txBox="1"/>
          <p:nvPr/>
        </p:nvSpPr>
        <p:spPr>
          <a:xfrm>
            <a:off x="1936985" y="1556548"/>
            <a:ext cx="63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Reco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FAED9-E952-B343-BC75-FF5503B27792}"/>
              </a:ext>
            </a:extLst>
          </p:cNvPr>
          <p:cNvSpPr txBox="1"/>
          <p:nvPr/>
        </p:nvSpPr>
        <p:spPr>
          <a:xfrm>
            <a:off x="8612079" y="5730299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Laser Power= 0.86mA</a:t>
            </a:r>
          </a:p>
        </p:txBody>
      </p:sp>
      <p:pic>
        <p:nvPicPr>
          <p:cNvPr id="17" name="Picture 16" descr="A picture containing indoor, cluttered&#10;&#10;Description automatically generated">
            <a:extLst>
              <a:ext uri="{FF2B5EF4-FFF2-40B4-BE49-F238E27FC236}">
                <a16:creationId xmlns:a16="http://schemas.microsoft.com/office/drawing/2014/main" id="{32C0C404-DA0A-2C47-BF2A-C643C3EA96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6" r="5923" b="27744"/>
          <a:stretch/>
        </p:blipFill>
        <p:spPr>
          <a:xfrm>
            <a:off x="8478228" y="29547"/>
            <a:ext cx="3713772" cy="2347601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698F2665-CE81-9C48-B3E3-DE095108C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5" t="20708" r="61834" b="53049"/>
          <a:stretch/>
        </p:blipFill>
        <p:spPr>
          <a:xfrm rot="5400000">
            <a:off x="4245114" y="2575073"/>
            <a:ext cx="3244857" cy="306559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4DEF51-96F6-EB48-BDEA-9FCD9A937651}"/>
              </a:ext>
            </a:extLst>
          </p:cNvPr>
          <p:cNvCxnSpPr>
            <a:cxnSpLocks/>
          </p:cNvCxnSpPr>
          <p:nvPr/>
        </p:nvCxnSpPr>
        <p:spPr>
          <a:xfrm>
            <a:off x="3198934" y="3596587"/>
            <a:ext cx="12288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90E706C-E98B-CB43-9585-E9D4AD2F52FA}"/>
              </a:ext>
            </a:extLst>
          </p:cNvPr>
          <p:cNvSpPr/>
          <p:nvPr/>
        </p:nvSpPr>
        <p:spPr>
          <a:xfrm>
            <a:off x="1512947" y="2889226"/>
            <a:ext cx="1685987" cy="1383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36A55B34-57A6-F048-875E-9AE89C4C0F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83" t="52277" r="44327" b="36918"/>
          <a:stretch/>
        </p:blipFill>
        <p:spPr>
          <a:xfrm rot="10800000">
            <a:off x="4902117" y="645324"/>
            <a:ext cx="1627270" cy="182244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7DDF4B-840F-C849-BF9D-6C3C8FE6AF45}"/>
              </a:ext>
            </a:extLst>
          </p:cNvPr>
          <p:cNvSpPr txBox="1"/>
          <p:nvPr/>
        </p:nvSpPr>
        <p:spPr>
          <a:xfrm>
            <a:off x="6372196" y="189601"/>
            <a:ext cx="199067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Group 7 Element 1</a:t>
            </a:r>
          </a:p>
          <a:p>
            <a:pPr algn="ctr"/>
            <a:r>
              <a:rPr lang="en-US" sz="2800" b="1" dirty="0"/>
              <a:t>3.9 µm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0F16C3-2755-4F49-B3D7-A8CE7DC311FB}"/>
              </a:ext>
            </a:extLst>
          </p:cNvPr>
          <p:cNvSpPr txBox="1"/>
          <p:nvPr/>
        </p:nvSpPr>
        <p:spPr>
          <a:xfrm>
            <a:off x="9055448" y="6049134"/>
            <a:ext cx="191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 19120</a:t>
            </a:r>
          </a:p>
          <a:p>
            <a:r>
              <a:rPr lang="en-US" dirty="0"/>
              <a:t>Actual Z=22000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EB839A-5C67-F54A-9954-677432B5CC0D}"/>
              </a:ext>
            </a:extLst>
          </p:cNvPr>
          <p:cNvSpPr txBox="1"/>
          <p:nvPr/>
        </p:nvSpPr>
        <p:spPr>
          <a:xfrm>
            <a:off x="7140971" y="5914965"/>
            <a:ext cx="147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 Zero on PC </a:t>
            </a:r>
          </a:p>
          <a:p>
            <a:r>
              <a:rPr lang="en-US" dirty="0"/>
              <a:t>5MP Cam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58DB57-F7E4-BD4A-A509-6D7D01B2948A}"/>
              </a:ext>
            </a:extLst>
          </p:cNvPr>
          <p:cNvSpPr txBox="1"/>
          <p:nvPr/>
        </p:nvSpPr>
        <p:spPr>
          <a:xfrm>
            <a:off x="354013" y="638276"/>
            <a:ext cx="4003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 </a:t>
            </a:r>
            <a:r>
              <a:rPr lang="en-US" sz="2000" b="1" dirty="0" err="1"/>
              <a:t>Holoscope</a:t>
            </a:r>
            <a:r>
              <a:rPr lang="en-US" sz="2000" b="1" dirty="0"/>
              <a:t> testbed Updates</a:t>
            </a:r>
          </a:p>
        </p:txBody>
      </p:sp>
    </p:spTree>
    <p:extLst>
      <p:ext uri="{BB962C8B-B14F-4D97-AF65-F5344CB8AC3E}">
        <p14:creationId xmlns:p14="http://schemas.microsoft.com/office/powerpoint/2010/main" val="86928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220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ziah dean</dc:creator>
  <cp:lastModifiedBy>Thomas Zimmerman</cp:lastModifiedBy>
  <cp:revision>3</cp:revision>
  <dcterms:created xsi:type="dcterms:W3CDTF">2022-04-12T19:55:14Z</dcterms:created>
  <dcterms:modified xsi:type="dcterms:W3CDTF">2023-05-13T22:44:05Z</dcterms:modified>
</cp:coreProperties>
</file>