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61" r:id="rId6"/>
    <p:sldId id="259" r:id="rId7"/>
    <p:sldId id="260" r:id="rId8"/>
    <p:sldId id="257" r:id="rId9"/>
    <p:sldId id="26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6400" autoAdjust="0"/>
  </p:normalViewPr>
  <p:slideViewPr>
    <p:cSldViewPr snapToGrid="0">
      <p:cViewPr varScale="1">
        <p:scale>
          <a:sx n="81" d="100"/>
          <a:sy n="81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494-02FF-4E8C-95F0-7C5FFBB8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CEA71-9AC4-48A9-86C9-A8B5C354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34A1-D5D9-4457-B92D-188D3722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2EF1-F27F-4B1F-B04B-26FB19CB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FD06-99F3-4E17-864B-E9B4498A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61E7-5B0F-4A43-9AAC-31CE70CE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E9E64-0575-4064-9BC8-7DD819B0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3FBB-EFE9-4567-894C-EA579E41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18E9-FB34-4C44-AEDD-536F01C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9A11-F777-4F74-9F94-0E4CD355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DE380-678F-498E-BFBD-425DEB2DE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40153-727F-4A85-A181-60631FB1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1840-961F-4033-90A4-580C1E29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5888-FE09-4722-9BF5-852B9859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B1D1-AD1C-4A27-82F5-7601CEB5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D14D-2D33-4623-9808-3C352CFB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CED8-51FE-4EA4-B46D-F6BB9100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3289-9CD0-42D6-8340-69F36D76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9ACC-B849-41A1-AAE2-3191100E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4067-38B4-4E21-AADC-AF5569D9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3750-292B-4DE9-96B1-C899A1B6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8738-1994-4E3D-B190-CE75D04D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C4D4-FB87-43EC-8B09-CE8285E5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28D1-0893-4AD9-B052-DF310EA9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3CAD-7214-4A05-BE87-15719650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9B9B-D6DA-41A1-9C1F-D8F4F91A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8D80-99E1-4E3E-997A-DDA40CBE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2503B-7566-426B-9730-E78E74D2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B6B02-22D4-46C9-93A7-6D7F58E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3498-2F75-4EA2-A1D3-7EB435F4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70C7-656A-4F63-82BA-A0E035EC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6611-9BAD-4186-8EF3-DE07550D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0E2B-2C17-4195-8F3B-4954DB64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B4F39-3D1A-473C-97F3-B3DCCF0A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EE84E-CB7E-4CE7-8AA4-9F63B574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118E-5BC6-4F1B-B290-94FAD580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08070-2E92-4ED4-96D7-C44BF3BA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72347-EDC0-4C51-9E2D-D0DAE08E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CBAFD-5C84-4D58-8A0A-7D67383E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FFA-775D-452D-8175-DBD266FE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D6CCD-A24C-442C-BF06-B22DC5E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BE06-F099-4137-A9B1-2C11882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1C635-C8FB-4859-A697-5F8FA66E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65DA0-6E39-454B-8D4D-306AEB4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6C896-FE70-4577-A688-6098F13A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54CF-7B00-488B-AD26-3C2E6D72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7465-C01B-4424-A2D2-E0C6310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1FF5-3949-47F1-A00E-1946CB98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F3CC-F80B-421E-89B3-29EFEF0D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66B6A-0D1F-478A-9DE2-9F53B21D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E24A-CDCF-4CC7-A0E4-8607A23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21A53-F7A5-45E9-A808-B6895ED2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86AB-2EDB-4B3E-907F-1DAA84F1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B2A7F-402E-4B66-9EC5-3457E962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CF031-DD11-4820-B0BD-97465DF2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A460B-018B-46EB-AD28-E04BAE7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76B06-0574-4DF0-B1D8-79BFF5E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1E77-A89A-435C-AC80-FF23830B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78880-FD02-4633-8F9E-3466D032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0799B-83AD-43C9-96D3-4B9941BA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B63F-1353-49DA-89EC-39DFB8A3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4D35-55AF-4730-99E7-0C703301BC5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4CA2-F63E-428B-ABF1-002FFE4F8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F8BA-A13D-4743-8505-72924742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06C6-A351-41D0-ACC9-4CC5030AA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B3E1-6BD6-4792-9C3B-91C9C4A06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</a:t>
            </a:r>
            <a:br>
              <a:rPr lang="en-US" dirty="0"/>
            </a:br>
            <a:r>
              <a:rPr lang="en-US" dirty="0"/>
              <a:t>Holographic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C44E6-63DE-48D5-88B9-90E16B7DE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Feb 23, 2021</a:t>
            </a:r>
          </a:p>
        </p:txBody>
      </p:sp>
      <p:pic>
        <p:nvPicPr>
          <p:cNvPr id="4" name="Picture 2" descr="Image result for nsf logo">
            <a:extLst>
              <a:ext uri="{FF2B5EF4-FFF2-40B4-BE49-F238E27FC236}">
                <a16:creationId xmlns:a16="http://schemas.microsoft.com/office/drawing/2014/main" id="{AD9AEA36-DEE9-08FD-9D07-55012B70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468B5-E492-CE89-1A62-2C41C0A188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85B80-4D02-839A-4BB6-C871DF900C74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3135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48F1367-ED4D-8A4E-B7D2-64A1907679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42" y="440109"/>
            <a:ext cx="8067230" cy="64178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A16BF-9B8A-434B-85CB-6830B88D7A14}"/>
              </a:ext>
            </a:extLst>
          </p:cNvPr>
          <p:cNvSpPr txBox="1">
            <a:spLocks/>
          </p:cNvSpPr>
          <p:nvPr/>
        </p:nvSpPr>
        <p:spPr>
          <a:xfrm>
            <a:off x="6939184" y="440109"/>
            <a:ext cx="5133174" cy="456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Capture sequence of holograms (h1, h2, h3) at times t1, t2, t3</a:t>
            </a:r>
          </a:p>
          <a:p>
            <a:pPr algn="l"/>
            <a:r>
              <a:rPr lang="en-US" sz="1400" dirty="0"/>
              <a:t>Sum as (h1-h2) + (h3-h4)+ …..</a:t>
            </a:r>
          </a:p>
          <a:p>
            <a:pPr algn="l"/>
            <a:r>
              <a:rPr lang="en-US" sz="1400" dirty="0"/>
              <a:t>Do reconstruction on one summed image</a:t>
            </a:r>
          </a:p>
          <a:p>
            <a:pPr algn="l"/>
            <a:r>
              <a:rPr lang="en-US" sz="1400" dirty="0"/>
              <a:t>(may need to scale so not to saturate pixels)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5008F-4D35-487C-86D1-E04B8DC2F52D}"/>
              </a:ext>
            </a:extLst>
          </p:cNvPr>
          <p:cNvSpPr txBox="1"/>
          <p:nvPr/>
        </p:nvSpPr>
        <p:spPr>
          <a:xfrm>
            <a:off x="3443954" y="0"/>
            <a:ext cx="430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Encoding </a:t>
            </a:r>
            <a:r>
              <a:rPr lang="en-US" sz="2400" b="1" dirty="0" err="1"/>
              <a:t>x,y,z,t</a:t>
            </a:r>
            <a:r>
              <a:rPr lang="en-US" sz="2400" b="1" dirty="0"/>
              <a:t> in one Hologram</a:t>
            </a:r>
          </a:p>
        </p:txBody>
      </p:sp>
    </p:spTree>
    <p:extLst>
      <p:ext uri="{BB962C8B-B14F-4D97-AF65-F5344CB8AC3E}">
        <p14:creationId xmlns:p14="http://schemas.microsoft.com/office/powerpoint/2010/main" val="369186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10307A-3DD4-466B-9EC5-7724B995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5304"/>
            <a:ext cx="5083279" cy="2812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10CA79-E9E1-4225-99AB-5A7FD1F88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401" y="796413"/>
            <a:ext cx="5392993" cy="5719844"/>
          </a:xfrm>
          <a:prstGeom prst="rect">
            <a:avLst/>
          </a:prstGeom>
        </p:spPr>
      </p:pic>
      <p:pic>
        <p:nvPicPr>
          <p:cNvPr id="5" name="Picture 4" descr="A picture containing black, feet&#10;&#10;Description automatically generated">
            <a:extLst>
              <a:ext uri="{FF2B5EF4-FFF2-40B4-BE49-F238E27FC236}">
                <a16:creationId xmlns:a16="http://schemas.microsoft.com/office/drawing/2014/main" id="{360D2E8B-E5E1-45EC-BE5E-F3421AD49B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70672"/>
            <a:ext cx="5943600" cy="25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camera, loudspeaker&#10;&#10;Description automatically generated">
            <a:extLst>
              <a:ext uri="{FF2B5EF4-FFF2-40B4-BE49-F238E27FC236}">
                <a16:creationId xmlns:a16="http://schemas.microsoft.com/office/drawing/2014/main" id="{72E5F8A8-8A91-47E1-AF9E-57BDE6AF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825" y="5056164"/>
            <a:ext cx="2240298" cy="1743341"/>
          </a:xfrm>
          <a:prstGeom prst="rect">
            <a:avLst/>
          </a:prstGeom>
        </p:spPr>
      </p:pic>
      <p:pic>
        <p:nvPicPr>
          <p:cNvPr id="9" name="Picture 8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9BB48040-7DC2-47BC-B6BE-9E51E93CC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"/>
          <a:stretch/>
        </p:blipFill>
        <p:spPr>
          <a:xfrm>
            <a:off x="9675826" y="338555"/>
            <a:ext cx="2240297" cy="2070874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BE7579-F140-4132-8D1D-4D10B3DA83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826" y="2532521"/>
            <a:ext cx="2240298" cy="2330211"/>
          </a:xfrm>
          <a:prstGeom prst="rect">
            <a:avLst/>
          </a:prstGeom>
        </p:spPr>
      </p:pic>
      <p:pic>
        <p:nvPicPr>
          <p:cNvPr id="16" name="Picture 15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F850F393-C0BE-4F65-A243-FA4CA7C17F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264" y="338554"/>
            <a:ext cx="2365885" cy="2070875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E72393-7251-43DB-9CB1-C397834DA2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264" y="2532519"/>
            <a:ext cx="2365885" cy="2330211"/>
          </a:xfrm>
          <a:prstGeom prst="rect">
            <a:avLst/>
          </a:prstGeom>
        </p:spPr>
      </p:pic>
      <p:pic>
        <p:nvPicPr>
          <p:cNvPr id="18" name="Picture 17" descr="A picture containing text, electronics, camera, loudspeaker&#10;&#10;Description automatically generated">
            <a:extLst>
              <a:ext uri="{FF2B5EF4-FFF2-40B4-BE49-F238E27FC236}">
                <a16:creationId xmlns:a16="http://schemas.microsoft.com/office/drawing/2014/main" id="{39604D0F-22CA-469D-AEA8-738A69B559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264" y="5056161"/>
            <a:ext cx="2365886" cy="1743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5CD344-5FFD-4C87-A3B4-F95CD51A0A14}"/>
              </a:ext>
            </a:extLst>
          </p:cNvPr>
          <p:cNvSpPr txBox="1"/>
          <p:nvPr/>
        </p:nvSpPr>
        <p:spPr>
          <a:xfrm>
            <a:off x="7674815" y="0"/>
            <a:ext cx="460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Raw Hologram            Reconstructed Cropped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7A77A-ED68-48A1-8059-0E6B07E257F3}"/>
              </a:ext>
            </a:extLst>
          </p:cNvPr>
          <p:cNvSpPr/>
          <p:nvPr/>
        </p:nvSpPr>
        <p:spPr>
          <a:xfrm>
            <a:off x="11292856" y="2025131"/>
            <a:ext cx="474785" cy="123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35291-5207-45DA-AD9D-935CF77D5BB2}"/>
              </a:ext>
            </a:extLst>
          </p:cNvPr>
          <p:cNvSpPr txBox="1"/>
          <p:nvPr/>
        </p:nvSpPr>
        <p:spPr>
          <a:xfrm>
            <a:off x="11082849" y="212355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7EA873-3182-4070-824E-22D12251E7CB}"/>
              </a:ext>
            </a:extLst>
          </p:cNvPr>
          <p:cNvSpPr/>
          <p:nvPr/>
        </p:nvSpPr>
        <p:spPr>
          <a:xfrm>
            <a:off x="11292856" y="4465192"/>
            <a:ext cx="474785" cy="123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A506C-7EFF-49D5-A272-4B76C807C939}"/>
              </a:ext>
            </a:extLst>
          </p:cNvPr>
          <p:cNvSpPr txBox="1"/>
          <p:nvPr/>
        </p:nvSpPr>
        <p:spPr>
          <a:xfrm>
            <a:off x="11082849" y="45636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F21FC7-421E-44D9-8074-F4EA26E66A74}"/>
              </a:ext>
            </a:extLst>
          </p:cNvPr>
          <p:cNvSpPr/>
          <p:nvPr/>
        </p:nvSpPr>
        <p:spPr>
          <a:xfrm>
            <a:off x="11292856" y="6386799"/>
            <a:ext cx="474785" cy="123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54ED9-29B8-491D-874B-BB4EA471169F}"/>
              </a:ext>
            </a:extLst>
          </p:cNvPr>
          <p:cNvSpPr txBox="1"/>
          <p:nvPr/>
        </p:nvSpPr>
        <p:spPr>
          <a:xfrm>
            <a:off x="11082849" y="648521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52269-1A98-4C7D-A0CD-FFC5468C96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8592" y="166787"/>
            <a:ext cx="3916822" cy="366873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03060EF-83D2-4934-A975-CB970D0434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36" y="3931592"/>
            <a:ext cx="5345089" cy="2922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DBE55-73CA-46DE-8504-92224165D9A8}"/>
              </a:ext>
            </a:extLst>
          </p:cNvPr>
          <p:cNvSpPr txBox="1"/>
          <p:nvPr/>
        </p:nvSpPr>
        <p:spPr>
          <a:xfrm rot="21107321">
            <a:off x="3674771" y="234785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HDMI         USB  +5V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ECB31-0E82-4322-A68E-6C7236814CE4}"/>
              </a:ext>
            </a:extLst>
          </p:cNvPr>
          <p:cNvSpPr txBox="1"/>
          <p:nvPr/>
        </p:nvSpPr>
        <p:spPr>
          <a:xfrm>
            <a:off x="2580830" y="860185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sensor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F0BC3-7C7D-4181-91FB-AE6412BFA44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94167" y="1229517"/>
            <a:ext cx="431799" cy="590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CB13B0-A136-47DE-BEBB-B82C9106412F}"/>
              </a:ext>
            </a:extLst>
          </p:cNvPr>
          <p:cNvCxnSpPr>
            <a:cxnSpLocks/>
          </p:cNvCxnSpPr>
          <p:nvPr/>
        </p:nvCxnSpPr>
        <p:spPr>
          <a:xfrm flipH="1">
            <a:off x="5472998" y="538385"/>
            <a:ext cx="415054" cy="247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974800-18F3-4F18-B544-EC41E8F8B5F0}"/>
              </a:ext>
            </a:extLst>
          </p:cNvPr>
          <p:cNvSpPr txBox="1"/>
          <p:nvPr/>
        </p:nvSpPr>
        <p:spPr>
          <a:xfrm>
            <a:off x="5832245" y="21385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laser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BF3A-1C8A-47CC-B5C2-E4F207DE80D5}"/>
              </a:ext>
            </a:extLst>
          </p:cNvPr>
          <p:cNvSpPr txBox="1"/>
          <p:nvPr/>
        </p:nvSpPr>
        <p:spPr>
          <a:xfrm>
            <a:off x="9819405" y="416881"/>
            <a:ext cx="206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Plankton (flagellate)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DC245D-5E8A-4A74-A9C2-1F4DF1B16D1F}"/>
              </a:ext>
            </a:extLst>
          </p:cNvPr>
          <p:cNvSpPr txBox="1"/>
          <p:nvPr/>
        </p:nvSpPr>
        <p:spPr>
          <a:xfrm>
            <a:off x="9819405" y="2555028"/>
            <a:ext cx="206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Plankton (flagellate)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D25D18-3F5C-4945-BAFD-FB579C7DC4CC}"/>
              </a:ext>
            </a:extLst>
          </p:cNvPr>
          <p:cNvSpPr txBox="1"/>
          <p:nvPr/>
        </p:nvSpPr>
        <p:spPr>
          <a:xfrm>
            <a:off x="10712470" y="5053212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Microfiber</a:t>
            </a:r>
          </a:p>
        </p:txBody>
      </p:sp>
    </p:spTree>
    <p:extLst>
      <p:ext uri="{BB962C8B-B14F-4D97-AF65-F5344CB8AC3E}">
        <p14:creationId xmlns:p14="http://schemas.microsoft.com/office/powerpoint/2010/main" val="361415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8909F2-5FD3-4711-B0AB-BFCD6737B7C0}"/>
              </a:ext>
            </a:extLst>
          </p:cNvPr>
          <p:cNvSpPr txBox="1"/>
          <p:nvPr/>
        </p:nvSpPr>
        <p:spPr>
          <a:xfrm>
            <a:off x="4791807" y="8737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DIHM_Camera_V3.py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AC2B4-9089-483B-9B08-CE0B9427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646" y="384002"/>
            <a:ext cx="8335108" cy="64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B6F21-6774-4954-9035-5AEF92DB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81701"/>
            <a:ext cx="12192000" cy="4777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6CEE4-DFC5-4780-9230-D80E830FFB94}"/>
              </a:ext>
            </a:extLst>
          </p:cNvPr>
          <p:cNvSpPr txBox="1"/>
          <p:nvPr/>
        </p:nvSpPr>
        <p:spPr>
          <a:xfrm>
            <a:off x="4475284" y="175846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holoVideoViewCropSaveMouse_V3.py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AED29-A7E1-47F2-839A-B2A7960B51DD}"/>
              </a:ext>
            </a:extLst>
          </p:cNvPr>
          <p:cNvSpPr txBox="1"/>
          <p:nvPr/>
        </p:nvSpPr>
        <p:spPr>
          <a:xfrm>
            <a:off x="-70338" y="899200"/>
            <a:ext cx="468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############  Main program ###################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6E47-3F52-49A5-9697-FD4D6F345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336824" cy="9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0CA5-3C85-4728-B14F-BF005779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197213" cy="5467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F3B6C-6C0B-4811-81F8-B7B2ACEFCFCC}"/>
              </a:ext>
            </a:extLst>
          </p:cNvPr>
          <p:cNvSpPr txBox="1"/>
          <p:nvPr/>
        </p:nvSpPr>
        <p:spPr>
          <a:xfrm>
            <a:off x="7767484" y="589935"/>
            <a:ext cx="3629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Magnification</a:t>
            </a:r>
          </a:p>
          <a:p>
            <a:pPr algn="ctr"/>
            <a:r>
              <a:rPr lang="en-US" sz="4800" dirty="0"/>
              <a:t>M=L/z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455D-F458-421E-93E3-751D4721E3ED}"/>
              </a:ext>
            </a:extLst>
          </p:cNvPr>
          <p:cNvSpPr/>
          <p:nvPr/>
        </p:nvSpPr>
        <p:spPr>
          <a:xfrm>
            <a:off x="0" y="5934670"/>
            <a:ext cx="12113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Open-source, cost-effective, portable, 3D-printed digital </a:t>
            </a:r>
            <a:r>
              <a:rPr lang="en-US" dirty="0" err="1"/>
              <a:t>lensless</a:t>
            </a:r>
            <a:r>
              <a:rPr lang="en-US" dirty="0"/>
              <a:t> holographic microscope</a:t>
            </a:r>
          </a:p>
          <a:p>
            <a:r>
              <a:rPr lang="en-US" dirty="0" err="1"/>
              <a:t>Heberley</a:t>
            </a:r>
            <a:r>
              <a:rPr lang="en-US" dirty="0"/>
              <a:t> </a:t>
            </a:r>
            <a:r>
              <a:rPr lang="en-US" dirty="0" err="1"/>
              <a:t>Tobon</a:t>
            </a:r>
            <a:r>
              <a:rPr lang="en-US" dirty="0"/>
              <a:t>-Maya, Samuel Zapata-Valencia, Erick Zora-Guzman, Carlos Buitrago-Duque, AND Jorge Garcia-</a:t>
            </a:r>
            <a:r>
              <a:rPr lang="en-US" dirty="0" err="1"/>
              <a:t>Sucerquia</a:t>
            </a:r>
            <a:r>
              <a:rPr lang="en-US" dirty="0"/>
              <a:t>*</a:t>
            </a:r>
          </a:p>
          <a:p>
            <a:r>
              <a:rPr lang="en-US" dirty="0"/>
              <a:t>School of Physics, Universidad Nacional de Colombia—</a:t>
            </a:r>
            <a:r>
              <a:rPr lang="en-US" dirty="0" err="1"/>
              <a:t>Sede</a:t>
            </a:r>
            <a:r>
              <a:rPr lang="en-US" dirty="0"/>
              <a:t> Medellin, A.A: 3840, Medellin 050034, Colombia</a:t>
            </a:r>
          </a:p>
        </p:txBody>
      </p:sp>
    </p:spTree>
    <p:extLst>
      <p:ext uri="{BB962C8B-B14F-4D97-AF65-F5344CB8AC3E}">
        <p14:creationId xmlns:p14="http://schemas.microsoft.com/office/powerpoint/2010/main" val="25880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BD1C25-D870-4B72-AE25-CDAFF85287BC}"/>
              </a:ext>
            </a:extLst>
          </p:cNvPr>
          <p:cNvSpPr/>
          <p:nvPr/>
        </p:nvSpPr>
        <p:spPr>
          <a:xfrm>
            <a:off x="68826" y="5979817"/>
            <a:ext cx="11975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Open-source, cost-effective, portable, 3D-printed digital </a:t>
            </a:r>
            <a:r>
              <a:rPr lang="en-US" b="1" dirty="0" err="1"/>
              <a:t>lensless</a:t>
            </a:r>
            <a:r>
              <a:rPr lang="en-US" b="1" dirty="0"/>
              <a:t> holographic microscope</a:t>
            </a:r>
          </a:p>
          <a:p>
            <a:r>
              <a:rPr lang="en-US" dirty="0" err="1"/>
              <a:t>Heberley</a:t>
            </a:r>
            <a:r>
              <a:rPr lang="en-US" dirty="0"/>
              <a:t> </a:t>
            </a:r>
            <a:r>
              <a:rPr lang="en-US" dirty="0" err="1"/>
              <a:t>Tobon</a:t>
            </a:r>
            <a:r>
              <a:rPr lang="en-US" dirty="0"/>
              <a:t>-Maya, Samuel Zapata-Valencia, Erick Zora-Guzman, Carlos Buitrago-Duque, Jorge Garcia-</a:t>
            </a:r>
            <a:r>
              <a:rPr lang="en-US" dirty="0" err="1"/>
              <a:t>Sucerquia</a:t>
            </a:r>
            <a:endParaRPr lang="en-US" dirty="0"/>
          </a:p>
          <a:p>
            <a:r>
              <a:rPr lang="en-US" dirty="0"/>
              <a:t>School of Physics, Universidad Nacional de Colombia—</a:t>
            </a:r>
            <a:r>
              <a:rPr lang="en-US" dirty="0" err="1"/>
              <a:t>Sede</a:t>
            </a:r>
            <a:r>
              <a:rPr lang="en-US" dirty="0"/>
              <a:t> Medellin, A.A: 3840, Medellin 050034, Colombia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FFE32-CAD1-4E90-9D1B-21F280F673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16" y="0"/>
            <a:ext cx="5024283" cy="5150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9A983-0507-4C8C-A2D9-FD29C6DE1E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4210" y="233967"/>
            <a:ext cx="6567790" cy="5545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73D94-EBD8-4EEB-80E2-9572FE362B52}"/>
              </a:ext>
            </a:extLst>
          </p:cNvPr>
          <p:cNvSpPr/>
          <p:nvPr/>
        </p:nvSpPr>
        <p:spPr>
          <a:xfrm>
            <a:off x="324465" y="51976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Garamond-Regular"/>
              </a:rPr>
              <a:t>FOV  0.023 to 10mm spatial resolution 1.15 to 6.3um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B0106F-A165-4043-80B1-6781812B6947}"/>
              </a:ext>
            </a:extLst>
          </p:cNvPr>
          <p:cNvSpPr/>
          <p:nvPr/>
        </p:nvSpPr>
        <p:spPr>
          <a:xfrm>
            <a:off x="227888" y="0"/>
            <a:ext cx="11611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inionPro-Regular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45F5E-2F4F-4C63-BF9E-2DB8B528BB78}"/>
              </a:ext>
            </a:extLst>
          </p:cNvPr>
          <p:cNvSpPr/>
          <p:nvPr/>
        </p:nvSpPr>
        <p:spPr>
          <a:xfrm>
            <a:off x="131541" y="1053981"/>
            <a:ext cx="115482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Pro-Regular"/>
              </a:rPr>
              <a:t>Two Operating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nionPro-Regular"/>
              </a:rPr>
              <a:t>Gabor’s like implementation. </a:t>
            </a:r>
            <a:r>
              <a:rPr lang="en-US" dirty="0">
                <a:latin typeface="MinionPro-Regular"/>
              </a:rPr>
              <a:t>Sample close to point source. The sample’s diffraction pattern is magnified (geometric projection) 5X to 20X (similar to optical microscope), </a:t>
            </a:r>
            <a:r>
              <a:rPr lang="en-US" dirty="0">
                <a:latin typeface="EuclidSymbol"/>
              </a:rPr>
              <a:t>∼</a:t>
            </a:r>
            <a:r>
              <a:rPr lang="en-US" dirty="0">
                <a:latin typeface="MinionPro-Regular"/>
              </a:rPr>
              <a:t>0.4–0.5NA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nion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Lensless</a:t>
            </a:r>
            <a:r>
              <a:rPr lang="en-US" b="1" dirty="0"/>
              <a:t> Holographic Microscopy (LHM) </a:t>
            </a:r>
            <a:r>
              <a:rPr lang="en-US" dirty="0">
                <a:latin typeface="MinionPro-Regular"/>
              </a:rPr>
              <a:t>Sample close to image sensor. No geometric magnification. Resolution limit by detector, not diffraction. FOV becomes whole detector. </a:t>
            </a:r>
            <a:r>
              <a:rPr lang="en-US" dirty="0">
                <a:latin typeface="EuclidSymbol"/>
              </a:rPr>
              <a:t>∼</a:t>
            </a:r>
            <a:r>
              <a:rPr lang="en-US" dirty="0">
                <a:latin typeface="MinionPro-Regular"/>
              </a:rPr>
              <a:t>0.2 NA range. Super-resolution can be used to decrease effective pixel size.</a:t>
            </a:r>
          </a:p>
          <a:p>
            <a:endParaRPr lang="en-US" dirty="0">
              <a:latin typeface="MinionPro-Regular"/>
            </a:endParaRPr>
          </a:p>
          <a:p>
            <a:r>
              <a:rPr lang="en-US" b="1" dirty="0">
                <a:latin typeface="MinionPro-Regular"/>
              </a:rPr>
              <a:t>Common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nionPro-Regular"/>
              </a:rPr>
              <a:t>Coherent Noise</a:t>
            </a:r>
            <a:r>
              <a:rPr lang="en-US" dirty="0">
                <a:latin typeface="MinionPro-Regular"/>
              </a:rPr>
              <a:t>; use partially coherent sources, overlapping several in-line holographic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nion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nionPro-Regular"/>
              </a:rPr>
              <a:t>Weak Diffraction Assumption</a:t>
            </a:r>
            <a:r>
              <a:rPr lang="en-US" dirty="0">
                <a:latin typeface="MinionPro-Regular"/>
              </a:rPr>
              <a:t>; prevents image formation in Gabor, restricts range of samples in LHM; applying special implementations of phase-shifting holography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nion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nionPro-Regular"/>
              </a:rPr>
              <a:t>Twin image problem</a:t>
            </a:r>
            <a:r>
              <a:rPr lang="en-US" dirty="0">
                <a:latin typeface="MinionPro-Regular"/>
              </a:rPr>
              <a:t>: direct consequence of the in-line configuration. Avoided in LHM by using two different strategies: phase-shifting</a:t>
            </a:r>
            <a:r>
              <a:rPr lang="en-US" sz="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and phase retrieval</a:t>
            </a:r>
            <a:r>
              <a:rPr lang="en-US" sz="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algorithms. </a:t>
            </a:r>
            <a:r>
              <a:rPr lang="en-US" u="sng" dirty="0">
                <a:latin typeface="MinionPro-Regular"/>
              </a:rPr>
              <a:t>Phase shifting</a:t>
            </a:r>
            <a:r>
              <a:rPr lang="en-US" dirty="0">
                <a:latin typeface="MinionPro-Regular"/>
              </a:rPr>
              <a:t>: relative phase variation between interferometric beams. </a:t>
            </a:r>
            <a:r>
              <a:rPr lang="en-US" u="sng" dirty="0">
                <a:latin typeface="MinionPro-Regular"/>
              </a:rPr>
              <a:t>Phase retrieval</a:t>
            </a:r>
            <a:r>
              <a:rPr lang="en-US" dirty="0">
                <a:latin typeface="MinionPro-Regular"/>
              </a:rPr>
              <a:t>: iterative or deterministic</a:t>
            </a:r>
            <a:r>
              <a:rPr lang="en-US" sz="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algorithms. Record several images in time at multi-height with glass cover slips of different thicknesses</a:t>
            </a:r>
            <a:r>
              <a:rPr lang="en-US" sz="800" dirty="0">
                <a:latin typeface="MinionPro-Regular"/>
              </a:rPr>
              <a:t>, </a:t>
            </a:r>
            <a:r>
              <a:rPr lang="en-US" dirty="0">
                <a:latin typeface="MinionPro-Regular"/>
              </a:rPr>
              <a:t>move camera, tune the light wavelength</a:t>
            </a:r>
            <a:r>
              <a:rPr lang="en-US" sz="800" dirty="0">
                <a:latin typeface="MinionPro-Regular"/>
              </a:rPr>
              <a:t>  </a:t>
            </a:r>
            <a:r>
              <a:rPr lang="en-US" dirty="0">
                <a:latin typeface="MinionPro-Regular"/>
              </a:rPr>
              <a:t>or defocus the image. </a:t>
            </a:r>
          </a:p>
        </p:txBody>
      </p:sp>
    </p:spTree>
    <p:extLst>
      <p:ext uri="{BB962C8B-B14F-4D97-AF65-F5344CB8AC3E}">
        <p14:creationId xmlns:p14="http://schemas.microsoft.com/office/powerpoint/2010/main" val="375426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0A24E12-F616-46E4-A400-CD4B6A96ED6A}"/>
              </a:ext>
            </a:extLst>
          </p:cNvPr>
          <p:cNvGrpSpPr/>
          <p:nvPr/>
        </p:nvGrpSpPr>
        <p:grpSpPr>
          <a:xfrm>
            <a:off x="102549" y="717770"/>
            <a:ext cx="6974024" cy="6048707"/>
            <a:chOff x="102548" y="717770"/>
            <a:chExt cx="8298915" cy="6048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DE41BF3-546D-4AA4-B2A2-A7AAB931D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48" y="863125"/>
              <a:ext cx="7600065" cy="550349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29E079-BC5F-4BA9-9F10-D45001CEDF3E}"/>
                </a:ext>
              </a:extLst>
            </p:cNvPr>
            <p:cNvSpPr/>
            <p:nvPr/>
          </p:nvSpPr>
          <p:spPr>
            <a:xfrm>
              <a:off x="6617110" y="717770"/>
              <a:ext cx="717755" cy="5112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1929F8-4197-4E7F-B2A4-8238DD934BC7}"/>
                </a:ext>
              </a:extLst>
            </p:cNvPr>
            <p:cNvSpPr txBox="1"/>
            <p:nvPr/>
          </p:nvSpPr>
          <p:spPr>
            <a:xfrm>
              <a:off x="6552442" y="3811032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 mm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1EF874-0E78-4CDF-8327-5968AD560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458" y="4572714"/>
              <a:ext cx="3903407" cy="386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ECBCB8-65CE-48E1-B447-C8A8DE49B220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16" y="3554361"/>
              <a:ext cx="360352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C6CDA3-676D-4499-A429-4214B6A66740}"/>
                </a:ext>
              </a:extLst>
            </p:cNvPr>
            <p:cNvCxnSpPr>
              <a:cxnSpLocks/>
            </p:cNvCxnSpPr>
            <p:nvPr/>
          </p:nvCxnSpPr>
          <p:spPr>
            <a:xfrm>
              <a:off x="3957484" y="3175818"/>
              <a:ext cx="33085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7BE0A6-5027-40BA-8C2C-00C108B833C0}"/>
                </a:ext>
              </a:extLst>
            </p:cNvPr>
            <p:cNvCxnSpPr>
              <a:cxnSpLocks/>
            </p:cNvCxnSpPr>
            <p:nvPr/>
          </p:nvCxnSpPr>
          <p:spPr>
            <a:xfrm>
              <a:off x="3709084" y="2492477"/>
              <a:ext cx="355695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AFE73A-22DC-46B1-B229-EA795E9865DC}"/>
                </a:ext>
              </a:extLst>
            </p:cNvPr>
            <p:cNvSpPr txBox="1"/>
            <p:nvPr/>
          </p:nvSpPr>
          <p:spPr>
            <a:xfrm>
              <a:off x="6545264" y="315450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 mm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B438B6-59FB-406E-A982-82A7E90BD682}"/>
                </a:ext>
              </a:extLst>
            </p:cNvPr>
            <p:cNvSpPr txBox="1"/>
            <p:nvPr/>
          </p:nvSpPr>
          <p:spPr>
            <a:xfrm>
              <a:off x="6574204" y="2626259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 mm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1F4F9B-7371-4562-9CE6-8A16AF3C3ABC}"/>
                </a:ext>
              </a:extLst>
            </p:cNvPr>
            <p:cNvSpPr txBox="1"/>
            <p:nvPr/>
          </p:nvSpPr>
          <p:spPr>
            <a:xfrm>
              <a:off x="166488" y="6397145"/>
              <a:ext cx="823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 Color Laser: CD (IR-780nm), DVD (red-660nm) Blue-ray (blue-405nm)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FCDDBA6-7AD7-4C3F-B952-4248A413A7BD}"/>
              </a:ext>
            </a:extLst>
          </p:cNvPr>
          <p:cNvSpPr/>
          <p:nvPr/>
        </p:nvSpPr>
        <p:spPr>
          <a:xfrm>
            <a:off x="533055" y="193711"/>
            <a:ext cx="11125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rbel-Bold2"/>
              </a:rPr>
              <a:t>MISHELF (initials coming from Multi-Illumination Single-Holographic-Exposure </a:t>
            </a:r>
            <a:r>
              <a:rPr lang="en-US" sz="2000" b="1" dirty="0" err="1">
                <a:latin typeface="Corbel-Bold2"/>
              </a:rPr>
              <a:t>Lensless</a:t>
            </a:r>
            <a:r>
              <a:rPr lang="en-US" sz="2000" b="1" dirty="0">
                <a:latin typeface="Corbel-Bold2"/>
              </a:rPr>
              <a:t> Fresnel)</a:t>
            </a:r>
            <a:endParaRPr lang="en-US" sz="2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8B97A74-DF66-4148-91C7-BC11080825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86" y="1782585"/>
            <a:ext cx="5453352" cy="282874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FC9A67-8E66-43C0-806C-837478D88295}"/>
              </a:ext>
            </a:extLst>
          </p:cNvPr>
          <p:cNvSpPr/>
          <p:nvPr/>
        </p:nvSpPr>
        <p:spPr>
          <a:xfrm>
            <a:off x="7076573" y="4719173"/>
            <a:ext cx="389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commercial-grade plastic lens of 0.6NA.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B06D00-8019-40D8-814D-C98B8DDD8CC1}"/>
              </a:ext>
            </a:extLst>
          </p:cNvPr>
          <p:cNvSpPr/>
          <p:nvPr/>
        </p:nvSpPr>
        <p:spPr>
          <a:xfrm>
            <a:off x="245806" y="85636"/>
            <a:ext cx="1156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Calculations based on “3D-printable portable open-source platform for low-cost lens-less holographic cellular imaging” by </a:t>
            </a:r>
          </a:p>
          <a:p>
            <a:r>
              <a:rPr lang="en-US" dirty="0"/>
              <a:t>Stephan Amann , Max von </a:t>
            </a:r>
            <a:r>
              <a:rPr lang="en-US" dirty="0" err="1"/>
              <a:t>Witzleben</a:t>
            </a:r>
            <a:r>
              <a:rPr lang="en-US" dirty="0"/>
              <a:t> &amp; Stefan Breuer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608DC-CAEE-4295-8543-DFBE52317159}"/>
              </a:ext>
            </a:extLst>
          </p:cNvPr>
          <p:cNvGrpSpPr/>
          <p:nvPr/>
        </p:nvGrpSpPr>
        <p:grpSpPr>
          <a:xfrm>
            <a:off x="245806" y="838106"/>
            <a:ext cx="5308960" cy="5665861"/>
            <a:chOff x="245806" y="922946"/>
            <a:chExt cx="4574020" cy="3495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10B47B-D26E-436D-9F86-C52320B1C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4739" y="922946"/>
              <a:ext cx="4495087" cy="202535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777DD1-E4DC-4983-9861-9D7FF580E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806" y="3003847"/>
              <a:ext cx="4572000" cy="90585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4E85BB-E469-4F43-BAB3-00C2EF487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4739" y="3965250"/>
              <a:ext cx="4426722" cy="45292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203D8E-8B48-4128-9C71-961BD750CF17}"/>
              </a:ext>
            </a:extLst>
          </p:cNvPr>
          <p:cNvSpPr txBox="1"/>
          <p:nvPr/>
        </p:nvSpPr>
        <p:spPr>
          <a:xfrm>
            <a:off x="5976358" y="514941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Their system:</a:t>
            </a:r>
          </a:p>
          <a:p>
            <a:r>
              <a:rPr lang="en-US" dirty="0"/>
              <a:t>p=1.12 um, N=2464, f=30 mm, L (</a:t>
            </a:r>
            <a:r>
              <a:rPr lang="en-US" dirty="0" err="1"/>
              <a:t>lamda</a:t>
            </a:r>
            <a:r>
              <a:rPr lang="en-US" dirty="0"/>
              <a:t>)=405, 430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4C34AB-11BE-4136-8383-60A7A7455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040"/>
              </p:ext>
            </p:extLst>
          </p:nvPr>
        </p:nvGraphicFramePr>
        <p:xfrm>
          <a:off x="6027174" y="1454372"/>
          <a:ext cx="5217344" cy="144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679">
                  <a:extLst>
                    <a:ext uri="{9D8B030D-6E8A-4147-A177-3AD203B41FA5}">
                      <a16:colId xmlns:a16="http://schemas.microsoft.com/office/drawing/2014/main" val="483011505"/>
                    </a:ext>
                  </a:extLst>
                </a:gridCol>
                <a:gridCol w="678679">
                  <a:extLst>
                    <a:ext uri="{9D8B030D-6E8A-4147-A177-3AD203B41FA5}">
                      <a16:colId xmlns:a16="http://schemas.microsoft.com/office/drawing/2014/main" val="1606884513"/>
                    </a:ext>
                  </a:extLst>
                </a:gridCol>
                <a:gridCol w="678679">
                  <a:extLst>
                    <a:ext uri="{9D8B030D-6E8A-4147-A177-3AD203B41FA5}">
                      <a16:colId xmlns:a16="http://schemas.microsoft.com/office/drawing/2014/main" val="3286087921"/>
                    </a:ext>
                  </a:extLst>
                </a:gridCol>
                <a:gridCol w="933183">
                  <a:extLst>
                    <a:ext uri="{9D8B030D-6E8A-4147-A177-3AD203B41FA5}">
                      <a16:colId xmlns:a16="http://schemas.microsoft.com/office/drawing/2014/main" val="2445398246"/>
                    </a:ext>
                  </a:extLst>
                </a:gridCol>
                <a:gridCol w="890766">
                  <a:extLst>
                    <a:ext uri="{9D8B030D-6E8A-4147-A177-3AD203B41FA5}">
                      <a16:colId xmlns:a16="http://schemas.microsoft.com/office/drawing/2014/main" val="3894187826"/>
                    </a:ext>
                  </a:extLst>
                </a:gridCol>
                <a:gridCol w="678679">
                  <a:extLst>
                    <a:ext uri="{9D8B030D-6E8A-4147-A177-3AD203B41FA5}">
                      <a16:colId xmlns:a16="http://schemas.microsoft.com/office/drawing/2014/main" val="3150661307"/>
                    </a:ext>
                  </a:extLst>
                </a:gridCol>
                <a:gridCol w="678679">
                  <a:extLst>
                    <a:ext uri="{9D8B030D-6E8A-4147-A177-3AD203B41FA5}">
                      <a16:colId xmlns:a16="http://schemas.microsoft.com/office/drawing/2014/main" val="5295999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pix </a:t>
                      </a:r>
                      <a:r>
                        <a:rPr lang="en-US" sz="1100" u="none" strike="noStrike" dirty="0" err="1">
                          <a:effectLst/>
                        </a:rPr>
                        <a:t>rez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 pix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Light:Detect</a:t>
                      </a:r>
                      <a:r>
                        <a:rPr lang="en-US" sz="1100" u="none" strike="noStrike" dirty="0">
                          <a:effectLst/>
                        </a:rPr>
                        <a:t> (um)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Wavelength (um)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Obj:Det</a:t>
                      </a:r>
                      <a:r>
                        <a:rPr lang="en-US" sz="1100" u="none" strike="noStrike" dirty="0">
                          <a:effectLst/>
                        </a:rPr>
                        <a:t> (um)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LatRez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(um)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5704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0517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SFSU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418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29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SFSU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651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SFSU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70258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SFSU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945967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B05B67-9F05-4541-87B7-A025E3CF5559}"/>
              </a:ext>
            </a:extLst>
          </p:cNvPr>
          <p:cNvSpPr/>
          <p:nvPr/>
        </p:nvSpPr>
        <p:spPr>
          <a:xfrm>
            <a:off x="6027174" y="3443966"/>
            <a:ext cx="616482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LASER</a:t>
            </a:r>
          </a:p>
          <a:p>
            <a:r>
              <a:rPr lang="en-US" sz="1400" dirty="0"/>
              <a:t>SF-AW210 405um laser collimated and focused</a:t>
            </a:r>
          </a:p>
          <a:p>
            <a:r>
              <a:rPr lang="en-US" sz="1400" dirty="0"/>
              <a:t>2 aspheric lenses focal length 11mm ($87 each, C220TMD-A, Thorlabs Inc.) </a:t>
            </a:r>
          </a:p>
          <a:p>
            <a:r>
              <a:rPr lang="en-US" sz="1400" dirty="0"/>
              <a:t>Angle-mode optical fiber,  core </a:t>
            </a:r>
            <a:r>
              <a:rPr lang="en-US" sz="1400" dirty="0" err="1"/>
              <a:t>dia</a:t>
            </a:r>
            <a:r>
              <a:rPr lang="en-US" sz="1400" dirty="0"/>
              <a:t> 3 </a:t>
            </a:r>
            <a:r>
              <a:rPr lang="en-US" sz="1400" dirty="0" err="1"/>
              <a:t>μm</a:t>
            </a:r>
            <a:r>
              <a:rPr lang="en-US" sz="1400" dirty="0"/>
              <a:t> ($99, S405-XP, </a:t>
            </a:r>
            <a:r>
              <a:rPr lang="en-US" sz="1400" dirty="0" err="1"/>
              <a:t>Nufern</a:t>
            </a:r>
            <a:r>
              <a:rPr lang="en-US" sz="1400" dirty="0"/>
              <a:t> Inc.)</a:t>
            </a:r>
          </a:p>
          <a:p>
            <a:r>
              <a:rPr lang="nb-NO" sz="1400" dirty="0"/>
              <a:t>Glass plate, at </a:t>
            </a:r>
            <a:r>
              <a:rPr lang="nb-NO" sz="1400" i="1" dirty="0"/>
              <a:t>z </a:t>
            </a:r>
            <a:r>
              <a:rPr lang="nb-NO" sz="1400" dirty="0"/>
              <a:t>= 5.91 mm,</a:t>
            </a:r>
            <a:r>
              <a:rPr lang="en-US" sz="1400" dirty="0"/>
              <a:t> beam diameter of 3.8 mm</a:t>
            </a:r>
          </a:p>
          <a:p>
            <a:endParaRPr lang="en-US" sz="1400" dirty="0"/>
          </a:p>
          <a:p>
            <a:r>
              <a:rPr lang="en-US" sz="1400" dirty="0"/>
              <a:t>LED</a:t>
            </a:r>
          </a:p>
          <a:p>
            <a:r>
              <a:rPr lang="en-US" dirty="0"/>
              <a:t>3 W High Power LED 430 nm–435 nm ($3)</a:t>
            </a:r>
          </a:p>
          <a:p>
            <a:r>
              <a:rPr lang="en-US" dirty="0"/>
              <a:t>Pinhole 15 </a:t>
            </a:r>
            <a:r>
              <a:rPr lang="en-US" dirty="0" err="1"/>
              <a:t>μm</a:t>
            </a:r>
            <a:r>
              <a:rPr lang="en-US" dirty="0"/>
              <a:t> ($75, P15D, Thorlabs Inc.)</a:t>
            </a:r>
          </a:p>
          <a:p>
            <a:r>
              <a:rPr lang="en-US" dirty="0"/>
              <a:t>The pictures are acquired with a fixed white balance.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8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9F7804BB-B760-A148-BDC5-640BE072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0527"/>
            <a:ext cx="8890982" cy="6567473"/>
          </a:xfrm>
        </p:spPr>
      </p:pic>
    </p:spTree>
    <p:extLst>
      <p:ext uri="{BB962C8B-B14F-4D97-AF65-F5344CB8AC3E}">
        <p14:creationId xmlns:p14="http://schemas.microsoft.com/office/powerpoint/2010/main" val="339557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699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AGaramond-Regular</vt:lpstr>
      <vt:lpstr>Arial</vt:lpstr>
      <vt:lpstr>Calibri</vt:lpstr>
      <vt:lpstr>Calibri Light</vt:lpstr>
      <vt:lpstr>Corbel-Bold2</vt:lpstr>
      <vt:lpstr>EuclidSymbol</vt:lpstr>
      <vt:lpstr>MinionPro-Regular</vt:lpstr>
      <vt:lpstr>Office Theme</vt:lpstr>
      <vt:lpstr>Improving  Holographic Microscope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Holographic Microscope Optimal Configuration</dc:title>
  <dc:creator>Thomas Zimmerman</dc:creator>
  <cp:lastModifiedBy>Thomas Zimmerman</cp:lastModifiedBy>
  <cp:revision>40</cp:revision>
  <dcterms:created xsi:type="dcterms:W3CDTF">2021-02-18T22:20:15Z</dcterms:created>
  <dcterms:modified xsi:type="dcterms:W3CDTF">2023-05-13T22:44:34Z</dcterms:modified>
</cp:coreProperties>
</file>