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58" r:id="rId5"/>
    <p:sldId id="266" r:id="rId6"/>
    <p:sldId id="267" r:id="rId7"/>
    <p:sldId id="270" r:id="rId8"/>
    <p:sldId id="268" r:id="rId9"/>
    <p:sldId id="261" r:id="rId10"/>
    <p:sldId id="256" r:id="rId11"/>
    <p:sldId id="263" r:id="rId12"/>
    <p:sldId id="264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 snapToGrid="0">
      <p:cViewPr varScale="1">
        <p:scale>
          <a:sx n="81" d="100"/>
          <a:sy n="81" d="100"/>
        </p:scale>
        <p:origin x="9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96FC-DD26-4B95-A785-DE389C876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D38D9-4AFF-4F69-BD25-391BE9CBF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80EA6-9338-4E02-B3AB-ED2920A5E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1E8D-84D6-45CA-A63B-5F78E42C9303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BB4D2-3A00-4886-AC0B-FC8BD523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76670-9A0B-4D2E-AFE3-01B53B53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1691-DE07-4470-A532-C4F1A0D8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3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5691-C40B-487C-B15F-940A709EA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7D615-A8B5-4407-B7B7-2F0C04074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62D67-8EFF-45DF-BCDF-1B2A47D5A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1E8D-84D6-45CA-A63B-5F78E42C9303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459CF-14A1-46E8-8439-8389055F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D9FBA-08D7-4174-9C3C-9ED559D8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1691-DE07-4470-A532-C4F1A0D8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0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51E7F-61E3-43BC-AB3F-D82761163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E9723-E0E3-4017-86A7-166FE50C3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4B965-12B3-4AA3-B30F-14A8E39D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1E8D-84D6-45CA-A63B-5F78E42C9303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6F32C-229C-4A2F-8217-19FFABCD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78DD9-2C55-4309-976F-29F75B0A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1691-DE07-4470-A532-C4F1A0D8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7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59F6-CAB5-4294-B4EB-8CB13640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6EB0B-ED9F-45FD-A831-01E63F494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88CAB-8ADD-4F79-B7FC-514CEFBD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1E8D-84D6-45CA-A63B-5F78E42C9303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4F1C2-3A74-49C8-9D01-FDDAAB09D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DA3E9-BBF9-4E62-9204-7E90E639E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1691-DE07-4470-A532-C4F1A0D8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2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953EB-44A9-4704-A3C1-CB008F30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45E6D-924C-40DD-AF97-32083C89B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E14AB-3F78-4CD9-9B0F-FD4E02CB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1E8D-84D6-45CA-A63B-5F78E42C9303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135C7-61DD-4382-BC5B-403FC263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D98CD-1B4E-4344-88FD-3FDEDE42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1691-DE07-4470-A532-C4F1A0D8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2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DC429-6E64-44E7-BD95-6C999FF0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C5A41-6C30-4054-B29D-F731412CD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70B13-12FF-4CFE-9EF0-36A3A9707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B6AA8-3F5C-4E8B-B863-F383FA98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1E8D-84D6-45CA-A63B-5F78E42C9303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9CE0A-031E-407D-96F0-C7EFB9F4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362E6-B810-4C43-9C6A-056141BA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1691-DE07-4470-A532-C4F1A0D8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8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9780-E58E-4985-BBCD-4FFD9C168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00079-AC32-418A-9163-56D8B05D2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AD3F8-127A-4AB6-B490-A8F71C559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656DA-3372-4F83-A902-9ADE0C5C9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C06D9E-008E-44E5-B661-AED2E026D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E6112-01AF-49CA-9B72-930147E4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1E8D-84D6-45CA-A63B-5F78E42C9303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27383-79C5-4E0E-8BF8-8356761D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9FC9B4-38A4-4F7C-9F33-FF22F1527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1691-DE07-4470-A532-C4F1A0D8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3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E009-7C9E-431A-A43D-8D891755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1E2F4-BC0F-4169-BFE1-5D9C63124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1E8D-84D6-45CA-A63B-5F78E42C9303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61DBD-DB1D-4C92-A6FC-21E9164D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37A5B-F72E-4476-AA10-A85D9756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1691-DE07-4470-A532-C4F1A0D8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1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0B3A2E-2EE1-4B35-BE54-FD6F968E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1E8D-84D6-45CA-A63B-5F78E42C9303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B05B3-3B16-4308-9FE1-B33B05527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F4C7E-A1E9-4509-964F-07F35D9D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1691-DE07-4470-A532-C4F1A0D8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5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9A6C-5A94-435B-A415-7A42629D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4F2F7-209C-448D-94A4-DC162DF3A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63E4D-F894-4C2B-8B75-C2723CF12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7FB41-8ED6-4A7C-8AA4-35290DFE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1E8D-84D6-45CA-A63B-5F78E42C9303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638BC-44D2-4ADB-8977-74BC6E38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63FDF-CAD6-4A2F-AF88-FCD95E50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1691-DE07-4470-A532-C4F1A0D8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DCDCC-CC4E-4635-9A8B-4620E723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DF7EFA-9C5D-42B5-9AA2-061E4D448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30ADA-9888-48C4-B0B8-54C0EBBA0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C01D8-BDF5-4493-B52C-7EA969A4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1E8D-84D6-45CA-A63B-5F78E42C9303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43B3F-52FC-4FB7-8D23-4D930102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8E236-57A8-4127-8F88-59C848BB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1691-DE07-4470-A532-C4F1A0D8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4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F7A6F1-CAB2-40D0-AC37-682829C3E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6F44E-9571-4D65-B4DE-BAAD76077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17F42-F6D8-4C8B-971E-06832698D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71E8D-84D6-45CA-A63B-5F78E42C9303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BD0A-8634-40AC-88E9-AFE4E5499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C64E-1B55-4147-B0FD-BE6313943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31691-DE07-4470-A532-C4F1A0D8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9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gif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00D3-7EA7-48FB-85DB-518E7266F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678" y="88818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Image Feature Extraction:</a:t>
            </a:r>
            <a:br>
              <a:rPr lang="en-US" b="1" dirty="0"/>
            </a:br>
            <a:r>
              <a:rPr lang="en-US" b="1" dirty="0"/>
              <a:t>Morphology &amp; Dynamics</a:t>
            </a:r>
            <a:br>
              <a:rPr lang="en-US" b="1" dirty="0"/>
            </a:br>
            <a:r>
              <a:rPr lang="en-US" b="1" dirty="0"/>
              <a:t>(Shape &amp; Moment)</a:t>
            </a:r>
            <a:endParaRPr lang="en-US" sz="8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7F897-2C7E-40B2-800D-A370D53F0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5678" y="3955847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3600" i="1" dirty="0"/>
              <a:t>Tom Zimmerman</a:t>
            </a:r>
          </a:p>
          <a:p>
            <a:r>
              <a:rPr lang="en-US" sz="3600" dirty="0"/>
              <a:t>IBM Research-Almaden</a:t>
            </a:r>
          </a:p>
          <a:p>
            <a:r>
              <a:rPr lang="en-US" sz="3600"/>
              <a:t>Sept </a:t>
            </a:r>
            <a:r>
              <a:rPr lang="en-US" sz="3600" dirty="0"/>
              <a:t>14, 2020</a:t>
            </a:r>
          </a:p>
        </p:txBody>
      </p:sp>
      <p:pic>
        <p:nvPicPr>
          <p:cNvPr id="5" name="Picture 2" descr="Image result for nsf logo">
            <a:extLst>
              <a:ext uri="{FF2B5EF4-FFF2-40B4-BE49-F238E27FC236}">
                <a16:creationId xmlns:a16="http://schemas.microsoft.com/office/drawing/2014/main" id="{C4148EA8-E1B8-D649-DC99-8F67E2EF3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317659"/>
            <a:ext cx="1533525" cy="154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8B4294-E2FC-92FF-BA00-A49E0ADACBF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5216" y="5733405"/>
            <a:ext cx="3246783" cy="11544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577FD1-836A-1EDB-632C-72C74291C7D4}"/>
              </a:ext>
            </a:extLst>
          </p:cNvPr>
          <p:cNvSpPr/>
          <p:nvPr/>
        </p:nvSpPr>
        <p:spPr>
          <a:xfrm>
            <a:off x="1524000" y="5733405"/>
            <a:ext cx="7620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This material is based upon work supported by the NSF under Grant No. </a:t>
            </a:r>
            <a:r>
              <a:rPr lang="en-US" sz="1400" b="1" dirty="0"/>
              <a:t>DBI-1548297</a:t>
            </a:r>
            <a:r>
              <a:rPr lang="en-US" sz="1400" dirty="0"/>
              <a:t>.  </a:t>
            </a:r>
          </a:p>
          <a:p>
            <a:r>
              <a:rPr lang="en-US" sz="1400" b="1" dirty="0"/>
              <a:t>Disclaimer:  </a:t>
            </a:r>
            <a:r>
              <a:rPr lang="en-US" sz="1400" dirty="0"/>
              <a:t>Any opinions, findings and conclusions or recommendations expressed in this material are those of the authors and do not necessarily reflect the views of the National Science Foundation. </a:t>
            </a:r>
          </a:p>
        </p:txBody>
      </p:sp>
    </p:spTree>
    <p:extLst>
      <p:ext uri="{BB962C8B-B14F-4D97-AF65-F5344CB8AC3E}">
        <p14:creationId xmlns:p14="http://schemas.microsoft.com/office/powerpoint/2010/main" val="3840128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07B07D-5619-492A-AF62-0075810FED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64778"/>
            <a:ext cx="12192000" cy="41166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FB33B26-6FF2-40C6-AFA0-DA008C65FA25}"/>
              </a:ext>
            </a:extLst>
          </p:cNvPr>
          <p:cNvSpPr/>
          <p:nvPr/>
        </p:nvSpPr>
        <p:spPr>
          <a:xfrm>
            <a:off x="0" y="6211669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Zheng, H., Wang, R., Yu, Z. </a:t>
            </a:r>
            <a:r>
              <a:rPr lang="en-US" i="1" dirty="0"/>
              <a:t>et al.</a:t>
            </a:r>
            <a:r>
              <a:rPr lang="en-US" dirty="0"/>
              <a:t> Automatic plankton image classification combining multiple view features via multiple kernel learning. </a:t>
            </a:r>
            <a:r>
              <a:rPr lang="en-US" i="1" dirty="0"/>
              <a:t>BMC Bioinformatics</a:t>
            </a:r>
            <a:r>
              <a:rPr lang="en-US" dirty="0"/>
              <a:t> </a:t>
            </a:r>
            <a:r>
              <a:rPr lang="en-US" b="1" dirty="0"/>
              <a:t>18, </a:t>
            </a:r>
            <a:r>
              <a:rPr lang="en-US" dirty="0"/>
              <a:t>570 (2017). https://doi.org/10.1186/s12859-017-1954-8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6D39C8-C8EE-406D-B746-E6FF16264F15}"/>
              </a:ext>
            </a:extLst>
          </p:cNvPr>
          <p:cNvSpPr/>
          <p:nvPr/>
        </p:nvSpPr>
        <p:spPr>
          <a:xfrm>
            <a:off x="2119357" y="134964"/>
            <a:ext cx="87252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Automatic plankton image classification combining multiple view features via multiple kernel learning</a:t>
            </a:r>
          </a:p>
        </p:txBody>
      </p:sp>
    </p:spTree>
    <p:extLst>
      <p:ext uri="{BB962C8B-B14F-4D97-AF65-F5344CB8AC3E}">
        <p14:creationId xmlns:p14="http://schemas.microsoft.com/office/powerpoint/2010/main" val="3297908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2EBFFF-B1F8-45E0-A636-7E76441AD18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3010" y="876910"/>
            <a:ext cx="7279236" cy="57084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42499F-0E43-4B6B-8105-530E22E144E5}"/>
              </a:ext>
            </a:extLst>
          </p:cNvPr>
          <p:cNvSpPr/>
          <p:nvPr/>
        </p:nvSpPr>
        <p:spPr>
          <a:xfrm>
            <a:off x="1818219" y="40545"/>
            <a:ext cx="9457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LhpxdqWarnockPro-Regular"/>
              </a:rPr>
              <a:t>Gabor filters with 6 kinds of frequencies and 8 kinds of orientations for plankton texture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F1244B-287D-4DE9-8597-BCF634C4B02B}"/>
              </a:ext>
            </a:extLst>
          </p:cNvPr>
          <p:cNvSpPr/>
          <p:nvPr/>
        </p:nvSpPr>
        <p:spPr>
          <a:xfrm>
            <a:off x="78442" y="6604084"/>
            <a:ext cx="121920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/>
              <a:t>Zheng, H., Wang, R., Yu, Z. </a:t>
            </a:r>
            <a:r>
              <a:rPr lang="en-US" sz="1050" b="1" i="1" dirty="0"/>
              <a:t>et al.</a:t>
            </a:r>
            <a:r>
              <a:rPr lang="en-US" sz="1050" b="1" dirty="0"/>
              <a:t> Automatic plankton image classification combining multiple view features via multiple kernel learning. </a:t>
            </a:r>
            <a:r>
              <a:rPr lang="en-US" sz="1050" b="1" i="1" dirty="0"/>
              <a:t>BMC Bioinformatics</a:t>
            </a:r>
            <a:r>
              <a:rPr lang="en-US" sz="1050" b="1" dirty="0"/>
              <a:t> 18, 570 (2017). https://doi.org/10.1186/s12859-017-1954-8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2F04B7-0E36-440F-9939-3D236E56159C}"/>
              </a:ext>
            </a:extLst>
          </p:cNvPr>
          <p:cNvSpPr/>
          <p:nvPr/>
        </p:nvSpPr>
        <p:spPr>
          <a:xfrm>
            <a:off x="155354" y="906032"/>
            <a:ext cx="214567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Linear filter used for texture analysis. </a:t>
            </a:r>
          </a:p>
          <a:p>
            <a:endParaRPr lang="en-US" dirty="0"/>
          </a:p>
          <a:p>
            <a:r>
              <a:rPr lang="en-US" dirty="0"/>
              <a:t>Analyzes whether there is any specific frequency content in the image in specific directions in a localized region around the point or region of analysis.</a:t>
            </a:r>
          </a:p>
          <a:p>
            <a:endParaRPr lang="en-US" dirty="0"/>
          </a:p>
          <a:p>
            <a:r>
              <a:rPr lang="en-US" dirty="0"/>
              <a:t>-Wikipedia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4CC0708B-26D6-4940-9383-5D28624FCA55}"/>
              </a:ext>
            </a:extLst>
          </p:cNvPr>
          <p:cNvSpPr/>
          <p:nvPr/>
        </p:nvSpPr>
        <p:spPr>
          <a:xfrm>
            <a:off x="10075492" y="2196269"/>
            <a:ext cx="1820254" cy="332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Lower</a:t>
            </a:r>
          </a:p>
          <a:p>
            <a:pPr algn="ctr"/>
            <a:r>
              <a:rPr lang="en-US" dirty="0"/>
              <a:t>Freq.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ED3E00E-6BA5-443D-B404-F58892A1B5D2}"/>
              </a:ext>
            </a:extLst>
          </p:cNvPr>
          <p:cNvSpPr/>
          <p:nvPr/>
        </p:nvSpPr>
        <p:spPr>
          <a:xfrm>
            <a:off x="4974548" y="272622"/>
            <a:ext cx="2956845" cy="585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Rotation</a:t>
            </a:r>
          </a:p>
        </p:txBody>
      </p:sp>
    </p:spTree>
    <p:extLst>
      <p:ext uri="{BB962C8B-B14F-4D97-AF65-F5344CB8AC3E}">
        <p14:creationId xmlns:p14="http://schemas.microsoft.com/office/powerpoint/2010/main" val="298816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B4DFD5-D18A-4B36-A1D7-908176AF3F2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0488" y="3519323"/>
            <a:ext cx="4537165" cy="28399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C26C10-171B-4C62-A7A0-53999ED6AA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984" r="25238"/>
          <a:stretch/>
        </p:blipFill>
        <p:spPr>
          <a:xfrm>
            <a:off x="4750488" y="168133"/>
            <a:ext cx="2995749" cy="29853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CFE6269-251E-4338-AAA9-7E7F123244FB}"/>
              </a:ext>
            </a:extLst>
          </p:cNvPr>
          <p:cNvGrpSpPr/>
          <p:nvPr/>
        </p:nvGrpSpPr>
        <p:grpSpPr>
          <a:xfrm>
            <a:off x="292267" y="168133"/>
            <a:ext cx="4288564" cy="6191122"/>
            <a:chOff x="222191" y="243116"/>
            <a:chExt cx="4288564" cy="619112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E73EA38-5399-449B-9475-5458AA546191}"/>
                </a:ext>
              </a:extLst>
            </p:cNvPr>
            <p:cNvGrpSpPr/>
            <p:nvPr/>
          </p:nvGrpSpPr>
          <p:grpSpPr>
            <a:xfrm>
              <a:off x="222191" y="243116"/>
              <a:ext cx="4288564" cy="6191122"/>
              <a:chOff x="0" y="878209"/>
              <a:chExt cx="3664549" cy="536284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9682CD5A-A660-47E0-BF7C-7BA9384DB1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84148"/>
              <a:stretch/>
            </p:blipFill>
            <p:spPr>
              <a:xfrm>
                <a:off x="0" y="878209"/>
                <a:ext cx="1336325" cy="536284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746B03C-0244-4D6C-8112-7EEBDA6FCB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79391"/>
              <a:stretch/>
            </p:blipFill>
            <p:spPr>
              <a:xfrm>
                <a:off x="1927189" y="878209"/>
                <a:ext cx="1737360" cy="5362840"/>
              </a:xfrm>
              <a:prstGeom prst="rect">
                <a:avLst/>
              </a:prstGeom>
            </p:spPr>
          </p:pic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B09CF37-7A13-4603-BE99-2403A3E7C4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082" r="53822"/>
            <a:stretch/>
          </p:blipFill>
          <p:spPr>
            <a:xfrm>
              <a:off x="1777525" y="243116"/>
              <a:ext cx="700025" cy="6191122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C6C0D23-2118-4797-8DAC-E0BFA90C1420}"/>
              </a:ext>
            </a:extLst>
          </p:cNvPr>
          <p:cNvSpPr/>
          <p:nvPr/>
        </p:nvSpPr>
        <p:spPr>
          <a:xfrm>
            <a:off x="7987470" y="581292"/>
            <a:ext cx="39122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Geometric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area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aspect ratio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texture (sum of Canny edge pixels divided by area)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contour smoothness (contour pixels divided by square root of area).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69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AA67273-94EC-4A8B-B275-C2E8E5240655}"/>
              </a:ext>
            </a:extLst>
          </p:cNvPr>
          <p:cNvSpPr/>
          <p:nvPr/>
        </p:nvSpPr>
        <p:spPr>
          <a:xfrm>
            <a:off x="2649196" y="2649196"/>
            <a:ext cx="5614587" cy="3426864"/>
          </a:xfrm>
          <a:custGeom>
            <a:avLst/>
            <a:gdLst>
              <a:gd name="connsiteX0" fmla="*/ 0 w 5614587"/>
              <a:gd name="connsiteY0" fmla="*/ 3426864 h 3426864"/>
              <a:gd name="connsiteX1" fmla="*/ 17092 w 5614587"/>
              <a:gd name="connsiteY1" fmla="*/ 3315768 h 3426864"/>
              <a:gd name="connsiteX2" fmla="*/ 25638 w 5614587"/>
              <a:gd name="connsiteY2" fmla="*/ 3281585 h 3426864"/>
              <a:gd name="connsiteX3" fmla="*/ 51275 w 5614587"/>
              <a:gd name="connsiteY3" fmla="*/ 3264494 h 3426864"/>
              <a:gd name="connsiteX4" fmla="*/ 68367 w 5614587"/>
              <a:gd name="connsiteY4" fmla="*/ 3238856 h 3426864"/>
              <a:gd name="connsiteX5" fmla="*/ 94004 w 5614587"/>
              <a:gd name="connsiteY5" fmla="*/ 3204673 h 3426864"/>
              <a:gd name="connsiteX6" fmla="*/ 102550 w 5614587"/>
              <a:gd name="connsiteY6" fmla="*/ 3153398 h 3426864"/>
              <a:gd name="connsiteX7" fmla="*/ 119641 w 5614587"/>
              <a:gd name="connsiteY7" fmla="*/ 3110669 h 3426864"/>
              <a:gd name="connsiteX8" fmla="*/ 136733 w 5614587"/>
              <a:gd name="connsiteY8" fmla="*/ 3059395 h 3426864"/>
              <a:gd name="connsiteX9" fmla="*/ 179462 w 5614587"/>
              <a:gd name="connsiteY9" fmla="*/ 2948299 h 3426864"/>
              <a:gd name="connsiteX10" fmla="*/ 188008 w 5614587"/>
              <a:gd name="connsiteY10" fmla="*/ 2922662 h 3426864"/>
              <a:gd name="connsiteX11" fmla="*/ 196554 w 5614587"/>
              <a:gd name="connsiteY11" fmla="*/ 2845750 h 3426864"/>
              <a:gd name="connsiteX12" fmla="*/ 213645 w 5614587"/>
              <a:gd name="connsiteY12" fmla="*/ 2820112 h 3426864"/>
              <a:gd name="connsiteX13" fmla="*/ 222191 w 5614587"/>
              <a:gd name="connsiteY13" fmla="*/ 2794475 h 3426864"/>
              <a:gd name="connsiteX14" fmla="*/ 230737 w 5614587"/>
              <a:gd name="connsiteY14" fmla="*/ 2760292 h 3426864"/>
              <a:gd name="connsiteX15" fmla="*/ 239283 w 5614587"/>
              <a:gd name="connsiteY15" fmla="*/ 2717563 h 3426864"/>
              <a:gd name="connsiteX16" fmla="*/ 256374 w 5614587"/>
              <a:gd name="connsiteY16" fmla="*/ 2683380 h 3426864"/>
              <a:gd name="connsiteX17" fmla="*/ 273466 w 5614587"/>
              <a:gd name="connsiteY17" fmla="*/ 2597922 h 3426864"/>
              <a:gd name="connsiteX18" fmla="*/ 307649 w 5614587"/>
              <a:gd name="connsiteY18" fmla="*/ 2546647 h 3426864"/>
              <a:gd name="connsiteX19" fmla="*/ 324740 w 5614587"/>
              <a:gd name="connsiteY19" fmla="*/ 2512464 h 3426864"/>
              <a:gd name="connsiteX20" fmla="*/ 341832 w 5614587"/>
              <a:gd name="connsiteY20" fmla="*/ 2486826 h 3426864"/>
              <a:gd name="connsiteX21" fmla="*/ 367469 w 5614587"/>
              <a:gd name="connsiteY21" fmla="*/ 2444097 h 3426864"/>
              <a:gd name="connsiteX22" fmla="*/ 401653 w 5614587"/>
              <a:gd name="connsiteY22" fmla="*/ 2392823 h 3426864"/>
              <a:gd name="connsiteX23" fmla="*/ 418744 w 5614587"/>
              <a:gd name="connsiteY23" fmla="*/ 2367185 h 3426864"/>
              <a:gd name="connsiteX24" fmla="*/ 461473 w 5614587"/>
              <a:gd name="connsiteY24" fmla="*/ 2273182 h 3426864"/>
              <a:gd name="connsiteX25" fmla="*/ 470019 w 5614587"/>
              <a:gd name="connsiteY25" fmla="*/ 2238998 h 3426864"/>
              <a:gd name="connsiteX26" fmla="*/ 504202 w 5614587"/>
              <a:gd name="connsiteY26" fmla="*/ 2170632 h 3426864"/>
              <a:gd name="connsiteX27" fmla="*/ 529840 w 5614587"/>
              <a:gd name="connsiteY27" fmla="*/ 2093720 h 3426864"/>
              <a:gd name="connsiteX28" fmla="*/ 555477 w 5614587"/>
              <a:gd name="connsiteY28" fmla="*/ 2033899 h 3426864"/>
              <a:gd name="connsiteX29" fmla="*/ 564023 w 5614587"/>
              <a:gd name="connsiteY29" fmla="*/ 2008262 h 3426864"/>
              <a:gd name="connsiteX30" fmla="*/ 589660 w 5614587"/>
              <a:gd name="connsiteY30" fmla="*/ 1965533 h 3426864"/>
              <a:gd name="connsiteX31" fmla="*/ 615297 w 5614587"/>
              <a:gd name="connsiteY31" fmla="*/ 1897167 h 3426864"/>
              <a:gd name="connsiteX32" fmla="*/ 666572 w 5614587"/>
              <a:gd name="connsiteY32" fmla="*/ 1828800 h 3426864"/>
              <a:gd name="connsiteX33" fmla="*/ 683664 w 5614587"/>
              <a:gd name="connsiteY33" fmla="*/ 1786071 h 3426864"/>
              <a:gd name="connsiteX34" fmla="*/ 692210 w 5614587"/>
              <a:gd name="connsiteY34" fmla="*/ 1751888 h 3426864"/>
              <a:gd name="connsiteX35" fmla="*/ 760576 w 5614587"/>
              <a:gd name="connsiteY35" fmla="*/ 1666430 h 3426864"/>
              <a:gd name="connsiteX36" fmla="*/ 786213 w 5614587"/>
              <a:gd name="connsiteY36" fmla="*/ 1615155 h 3426864"/>
              <a:gd name="connsiteX37" fmla="*/ 820397 w 5614587"/>
              <a:gd name="connsiteY37" fmla="*/ 1538243 h 3426864"/>
              <a:gd name="connsiteX38" fmla="*/ 854580 w 5614587"/>
              <a:gd name="connsiteY38" fmla="*/ 1512606 h 3426864"/>
              <a:gd name="connsiteX39" fmla="*/ 871671 w 5614587"/>
              <a:gd name="connsiteY39" fmla="*/ 1461331 h 3426864"/>
              <a:gd name="connsiteX40" fmla="*/ 888763 w 5614587"/>
              <a:gd name="connsiteY40" fmla="*/ 1435694 h 3426864"/>
              <a:gd name="connsiteX41" fmla="*/ 948583 w 5614587"/>
              <a:gd name="connsiteY41" fmla="*/ 1358782 h 3426864"/>
              <a:gd name="connsiteX42" fmla="*/ 965675 w 5614587"/>
              <a:gd name="connsiteY42" fmla="*/ 1307507 h 3426864"/>
              <a:gd name="connsiteX43" fmla="*/ 1016950 w 5614587"/>
              <a:gd name="connsiteY43" fmla="*/ 1256232 h 3426864"/>
              <a:gd name="connsiteX44" fmla="*/ 1059679 w 5614587"/>
              <a:gd name="connsiteY44" fmla="*/ 1196411 h 3426864"/>
              <a:gd name="connsiteX45" fmla="*/ 1102408 w 5614587"/>
              <a:gd name="connsiteY45" fmla="*/ 1145137 h 3426864"/>
              <a:gd name="connsiteX46" fmla="*/ 1136591 w 5614587"/>
              <a:gd name="connsiteY46" fmla="*/ 1102408 h 3426864"/>
              <a:gd name="connsiteX47" fmla="*/ 1153683 w 5614587"/>
              <a:gd name="connsiteY47" fmla="*/ 1076770 h 3426864"/>
              <a:gd name="connsiteX48" fmla="*/ 1213503 w 5614587"/>
              <a:gd name="connsiteY48" fmla="*/ 1034041 h 3426864"/>
              <a:gd name="connsiteX49" fmla="*/ 1239140 w 5614587"/>
              <a:gd name="connsiteY49" fmla="*/ 1025496 h 3426864"/>
              <a:gd name="connsiteX50" fmla="*/ 1264778 w 5614587"/>
              <a:gd name="connsiteY50" fmla="*/ 991312 h 3426864"/>
              <a:gd name="connsiteX51" fmla="*/ 1324598 w 5614587"/>
              <a:gd name="connsiteY51" fmla="*/ 957129 h 3426864"/>
              <a:gd name="connsiteX52" fmla="*/ 1392965 w 5614587"/>
              <a:gd name="connsiteY52" fmla="*/ 914400 h 3426864"/>
              <a:gd name="connsiteX53" fmla="*/ 1444240 w 5614587"/>
              <a:gd name="connsiteY53" fmla="*/ 871671 h 3426864"/>
              <a:gd name="connsiteX54" fmla="*/ 1469877 w 5614587"/>
              <a:gd name="connsiteY54" fmla="*/ 837488 h 3426864"/>
              <a:gd name="connsiteX55" fmla="*/ 1521152 w 5614587"/>
              <a:gd name="connsiteY55" fmla="*/ 820397 h 3426864"/>
              <a:gd name="connsiteX56" fmla="*/ 1598064 w 5614587"/>
              <a:gd name="connsiteY56" fmla="*/ 760576 h 3426864"/>
              <a:gd name="connsiteX57" fmla="*/ 1623701 w 5614587"/>
              <a:gd name="connsiteY57" fmla="*/ 752030 h 3426864"/>
              <a:gd name="connsiteX58" fmla="*/ 1674976 w 5614587"/>
              <a:gd name="connsiteY58" fmla="*/ 726393 h 3426864"/>
              <a:gd name="connsiteX59" fmla="*/ 1709159 w 5614587"/>
              <a:gd name="connsiteY59" fmla="*/ 717847 h 3426864"/>
              <a:gd name="connsiteX60" fmla="*/ 1734797 w 5614587"/>
              <a:gd name="connsiteY60" fmla="*/ 709301 h 3426864"/>
              <a:gd name="connsiteX61" fmla="*/ 1768980 w 5614587"/>
              <a:gd name="connsiteY61" fmla="*/ 675118 h 3426864"/>
              <a:gd name="connsiteX62" fmla="*/ 1811709 w 5614587"/>
              <a:gd name="connsiteY62" fmla="*/ 649481 h 3426864"/>
              <a:gd name="connsiteX63" fmla="*/ 1862983 w 5614587"/>
              <a:gd name="connsiteY63" fmla="*/ 615297 h 3426864"/>
              <a:gd name="connsiteX64" fmla="*/ 1931350 w 5614587"/>
              <a:gd name="connsiteY64" fmla="*/ 572568 h 3426864"/>
              <a:gd name="connsiteX65" fmla="*/ 1982625 w 5614587"/>
              <a:gd name="connsiteY65" fmla="*/ 546931 h 3426864"/>
              <a:gd name="connsiteX66" fmla="*/ 2059537 w 5614587"/>
              <a:gd name="connsiteY66" fmla="*/ 495656 h 3426864"/>
              <a:gd name="connsiteX67" fmla="*/ 2093720 w 5614587"/>
              <a:gd name="connsiteY67" fmla="*/ 478565 h 3426864"/>
              <a:gd name="connsiteX68" fmla="*/ 2170632 w 5614587"/>
              <a:gd name="connsiteY68" fmla="*/ 461473 h 3426864"/>
              <a:gd name="connsiteX69" fmla="*/ 2204815 w 5614587"/>
              <a:gd name="connsiteY69" fmla="*/ 452927 h 3426864"/>
              <a:gd name="connsiteX70" fmla="*/ 2238998 w 5614587"/>
              <a:gd name="connsiteY70" fmla="*/ 435836 h 3426864"/>
              <a:gd name="connsiteX71" fmla="*/ 2264636 w 5614587"/>
              <a:gd name="connsiteY71" fmla="*/ 427290 h 3426864"/>
              <a:gd name="connsiteX72" fmla="*/ 2307365 w 5614587"/>
              <a:gd name="connsiteY72" fmla="*/ 401653 h 3426864"/>
              <a:gd name="connsiteX73" fmla="*/ 2333002 w 5614587"/>
              <a:gd name="connsiteY73" fmla="*/ 384561 h 3426864"/>
              <a:gd name="connsiteX74" fmla="*/ 2486826 w 5614587"/>
              <a:gd name="connsiteY74" fmla="*/ 367469 h 3426864"/>
              <a:gd name="connsiteX75" fmla="*/ 2538101 w 5614587"/>
              <a:gd name="connsiteY75" fmla="*/ 358924 h 3426864"/>
              <a:gd name="connsiteX76" fmla="*/ 2623559 w 5614587"/>
              <a:gd name="connsiteY76" fmla="*/ 324740 h 3426864"/>
              <a:gd name="connsiteX77" fmla="*/ 2674834 w 5614587"/>
              <a:gd name="connsiteY77" fmla="*/ 307649 h 3426864"/>
              <a:gd name="connsiteX78" fmla="*/ 2734654 w 5614587"/>
              <a:gd name="connsiteY78" fmla="*/ 282011 h 3426864"/>
              <a:gd name="connsiteX79" fmla="*/ 2828658 w 5614587"/>
              <a:gd name="connsiteY79" fmla="*/ 256374 h 3426864"/>
              <a:gd name="connsiteX80" fmla="*/ 2879933 w 5614587"/>
              <a:gd name="connsiteY80" fmla="*/ 247828 h 3426864"/>
              <a:gd name="connsiteX81" fmla="*/ 2931208 w 5614587"/>
              <a:gd name="connsiteY81" fmla="*/ 213645 h 3426864"/>
              <a:gd name="connsiteX82" fmla="*/ 3016666 w 5614587"/>
              <a:gd name="connsiteY82" fmla="*/ 196554 h 3426864"/>
              <a:gd name="connsiteX83" fmla="*/ 3093578 w 5614587"/>
              <a:gd name="connsiteY83" fmla="*/ 179462 h 3426864"/>
              <a:gd name="connsiteX84" fmla="*/ 3196127 w 5614587"/>
              <a:gd name="connsiteY84" fmla="*/ 153825 h 3426864"/>
              <a:gd name="connsiteX85" fmla="*/ 3221765 w 5614587"/>
              <a:gd name="connsiteY85" fmla="*/ 145279 h 3426864"/>
              <a:gd name="connsiteX86" fmla="*/ 3273040 w 5614587"/>
              <a:gd name="connsiteY86" fmla="*/ 136733 h 3426864"/>
              <a:gd name="connsiteX87" fmla="*/ 3512322 w 5614587"/>
              <a:gd name="connsiteY87" fmla="*/ 76912 h 3426864"/>
              <a:gd name="connsiteX88" fmla="*/ 3785787 w 5614587"/>
              <a:gd name="connsiteY88" fmla="*/ 51275 h 3426864"/>
              <a:gd name="connsiteX89" fmla="*/ 3879791 w 5614587"/>
              <a:gd name="connsiteY89" fmla="*/ 42729 h 3426864"/>
              <a:gd name="connsiteX90" fmla="*/ 3973795 w 5614587"/>
              <a:gd name="connsiteY90" fmla="*/ 25638 h 3426864"/>
              <a:gd name="connsiteX91" fmla="*/ 4537817 w 5614587"/>
              <a:gd name="connsiteY91" fmla="*/ 17092 h 3426864"/>
              <a:gd name="connsiteX92" fmla="*/ 4768554 w 5614587"/>
              <a:gd name="connsiteY92" fmla="*/ 8546 h 3426864"/>
              <a:gd name="connsiteX93" fmla="*/ 4836920 w 5614587"/>
              <a:gd name="connsiteY93" fmla="*/ 0 h 3426864"/>
              <a:gd name="connsiteX94" fmla="*/ 5409488 w 5614587"/>
              <a:gd name="connsiteY94" fmla="*/ 8546 h 3426864"/>
              <a:gd name="connsiteX95" fmla="*/ 5477854 w 5614587"/>
              <a:gd name="connsiteY95" fmla="*/ 17092 h 3426864"/>
              <a:gd name="connsiteX96" fmla="*/ 5614587 w 5614587"/>
              <a:gd name="connsiteY96" fmla="*/ 25638 h 3426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5614587" h="3426864">
                <a:moveTo>
                  <a:pt x="0" y="3426864"/>
                </a:moveTo>
                <a:cubicBezTo>
                  <a:pt x="4104" y="3398133"/>
                  <a:pt x="11163" y="3345411"/>
                  <a:pt x="17092" y="3315768"/>
                </a:cubicBezTo>
                <a:cubicBezTo>
                  <a:pt x="19395" y="3304251"/>
                  <a:pt x="19123" y="3291357"/>
                  <a:pt x="25638" y="3281585"/>
                </a:cubicBezTo>
                <a:cubicBezTo>
                  <a:pt x="31335" y="3273039"/>
                  <a:pt x="42729" y="3270191"/>
                  <a:pt x="51275" y="3264494"/>
                </a:cubicBezTo>
                <a:cubicBezTo>
                  <a:pt x="56972" y="3255948"/>
                  <a:pt x="62397" y="3247214"/>
                  <a:pt x="68367" y="3238856"/>
                </a:cubicBezTo>
                <a:cubicBezTo>
                  <a:pt x="76645" y="3227266"/>
                  <a:pt x="88714" y="3217897"/>
                  <a:pt x="94004" y="3204673"/>
                </a:cubicBezTo>
                <a:cubicBezTo>
                  <a:pt x="100439" y="3188585"/>
                  <a:pt x="97991" y="3170115"/>
                  <a:pt x="102550" y="3153398"/>
                </a:cubicBezTo>
                <a:cubicBezTo>
                  <a:pt x="106586" y="3138598"/>
                  <a:pt x="114399" y="3125086"/>
                  <a:pt x="119641" y="3110669"/>
                </a:cubicBezTo>
                <a:cubicBezTo>
                  <a:pt x="125798" y="3093738"/>
                  <a:pt x="132091" y="3076803"/>
                  <a:pt x="136733" y="3059395"/>
                </a:cubicBezTo>
                <a:cubicBezTo>
                  <a:pt x="163179" y="2960227"/>
                  <a:pt x="134671" y="3008023"/>
                  <a:pt x="179462" y="2948299"/>
                </a:cubicBezTo>
                <a:cubicBezTo>
                  <a:pt x="182311" y="2939753"/>
                  <a:pt x="186527" y="2931547"/>
                  <a:pt x="188008" y="2922662"/>
                </a:cubicBezTo>
                <a:cubicBezTo>
                  <a:pt x="192249" y="2897218"/>
                  <a:pt x="190298" y="2870775"/>
                  <a:pt x="196554" y="2845750"/>
                </a:cubicBezTo>
                <a:cubicBezTo>
                  <a:pt x="199045" y="2835786"/>
                  <a:pt x="209052" y="2829299"/>
                  <a:pt x="213645" y="2820112"/>
                </a:cubicBezTo>
                <a:cubicBezTo>
                  <a:pt x="217673" y="2812055"/>
                  <a:pt x="219716" y="2803136"/>
                  <a:pt x="222191" y="2794475"/>
                </a:cubicBezTo>
                <a:cubicBezTo>
                  <a:pt x="225418" y="2783182"/>
                  <a:pt x="228189" y="2771757"/>
                  <a:pt x="230737" y="2760292"/>
                </a:cubicBezTo>
                <a:cubicBezTo>
                  <a:pt x="233888" y="2746113"/>
                  <a:pt x="234690" y="2731343"/>
                  <a:pt x="239283" y="2717563"/>
                </a:cubicBezTo>
                <a:cubicBezTo>
                  <a:pt x="243311" y="2705478"/>
                  <a:pt x="250677" y="2694774"/>
                  <a:pt x="256374" y="2683380"/>
                </a:cubicBezTo>
                <a:cubicBezTo>
                  <a:pt x="258497" y="2668516"/>
                  <a:pt x="261992" y="2618575"/>
                  <a:pt x="273466" y="2597922"/>
                </a:cubicBezTo>
                <a:cubicBezTo>
                  <a:pt x="283442" y="2579965"/>
                  <a:pt x="298463" y="2565020"/>
                  <a:pt x="307649" y="2546647"/>
                </a:cubicBezTo>
                <a:cubicBezTo>
                  <a:pt x="313346" y="2535253"/>
                  <a:pt x="318420" y="2523525"/>
                  <a:pt x="324740" y="2512464"/>
                </a:cubicBezTo>
                <a:cubicBezTo>
                  <a:pt x="329836" y="2503546"/>
                  <a:pt x="336388" y="2495536"/>
                  <a:pt x="341832" y="2486826"/>
                </a:cubicBezTo>
                <a:cubicBezTo>
                  <a:pt x="350635" y="2472741"/>
                  <a:pt x="358551" y="2458110"/>
                  <a:pt x="367469" y="2444097"/>
                </a:cubicBezTo>
                <a:cubicBezTo>
                  <a:pt x="378497" y="2426767"/>
                  <a:pt x="390259" y="2409915"/>
                  <a:pt x="401653" y="2392823"/>
                </a:cubicBezTo>
                <a:cubicBezTo>
                  <a:pt x="407350" y="2384277"/>
                  <a:pt x="414151" y="2376371"/>
                  <a:pt x="418744" y="2367185"/>
                </a:cubicBezTo>
                <a:cubicBezTo>
                  <a:pt x="436180" y="2332314"/>
                  <a:pt x="449377" y="2309471"/>
                  <a:pt x="461473" y="2273182"/>
                </a:cubicBezTo>
                <a:cubicBezTo>
                  <a:pt x="465187" y="2262039"/>
                  <a:pt x="465502" y="2249840"/>
                  <a:pt x="470019" y="2238998"/>
                </a:cubicBezTo>
                <a:cubicBezTo>
                  <a:pt x="479818" y="2215479"/>
                  <a:pt x="504202" y="2170632"/>
                  <a:pt x="504202" y="2170632"/>
                </a:cubicBezTo>
                <a:cubicBezTo>
                  <a:pt x="517168" y="2105803"/>
                  <a:pt x="504567" y="2149322"/>
                  <a:pt x="529840" y="2093720"/>
                </a:cubicBezTo>
                <a:cubicBezTo>
                  <a:pt x="538817" y="2073970"/>
                  <a:pt x="547420" y="2054042"/>
                  <a:pt x="555477" y="2033899"/>
                </a:cubicBezTo>
                <a:cubicBezTo>
                  <a:pt x="558822" y="2025535"/>
                  <a:pt x="559995" y="2016319"/>
                  <a:pt x="564023" y="2008262"/>
                </a:cubicBezTo>
                <a:cubicBezTo>
                  <a:pt x="571451" y="1993406"/>
                  <a:pt x="581114" y="1979776"/>
                  <a:pt x="589660" y="1965533"/>
                </a:cubicBezTo>
                <a:cubicBezTo>
                  <a:pt x="597175" y="1935473"/>
                  <a:pt x="597423" y="1923978"/>
                  <a:pt x="615297" y="1897167"/>
                </a:cubicBezTo>
                <a:cubicBezTo>
                  <a:pt x="631098" y="1873465"/>
                  <a:pt x="655992" y="1855249"/>
                  <a:pt x="666572" y="1828800"/>
                </a:cubicBezTo>
                <a:cubicBezTo>
                  <a:pt x="672269" y="1814557"/>
                  <a:pt x="678813" y="1800624"/>
                  <a:pt x="683664" y="1786071"/>
                </a:cubicBezTo>
                <a:cubicBezTo>
                  <a:pt x="687378" y="1774929"/>
                  <a:pt x="685859" y="1761768"/>
                  <a:pt x="692210" y="1751888"/>
                </a:cubicBezTo>
                <a:cubicBezTo>
                  <a:pt x="711937" y="1721202"/>
                  <a:pt x="744262" y="1699059"/>
                  <a:pt x="760576" y="1666430"/>
                </a:cubicBezTo>
                <a:cubicBezTo>
                  <a:pt x="769122" y="1649338"/>
                  <a:pt x="778306" y="1632551"/>
                  <a:pt x="786213" y="1615155"/>
                </a:cubicBezTo>
                <a:cubicBezTo>
                  <a:pt x="791112" y="1604377"/>
                  <a:pt x="810499" y="1549790"/>
                  <a:pt x="820397" y="1538243"/>
                </a:cubicBezTo>
                <a:cubicBezTo>
                  <a:pt x="829666" y="1527429"/>
                  <a:pt x="843186" y="1521152"/>
                  <a:pt x="854580" y="1512606"/>
                </a:cubicBezTo>
                <a:cubicBezTo>
                  <a:pt x="860277" y="1495514"/>
                  <a:pt x="864354" y="1477794"/>
                  <a:pt x="871671" y="1461331"/>
                </a:cubicBezTo>
                <a:cubicBezTo>
                  <a:pt x="875842" y="1451945"/>
                  <a:pt x="883319" y="1444404"/>
                  <a:pt x="888763" y="1435694"/>
                </a:cubicBezTo>
                <a:cubicBezTo>
                  <a:pt x="926462" y="1375376"/>
                  <a:pt x="898996" y="1408369"/>
                  <a:pt x="948583" y="1358782"/>
                </a:cubicBezTo>
                <a:cubicBezTo>
                  <a:pt x="954280" y="1341690"/>
                  <a:pt x="951262" y="1318317"/>
                  <a:pt x="965675" y="1307507"/>
                </a:cubicBezTo>
                <a:cubicBezTo>
                  <a:pt x="990743" y="1288705"/>
                  <a:pt x="1004455" y="1284346"/>
                  <a:pt x="1016950" y="1256232"/>
                </a:cubicBezTo>
                <a:cubicBezTo>
                  <a:pt x="1044693" y="1193810"/>
                  <a:pt x="1013048" y="1211955"/>
                  <a:pt x="1059679" y="1196411"/>
                </a:cubicBezTo>
                <a:cubicBezTo>
                  <a:pt x="1076002" y="1147445"/>
                  <a:pt x="1055844" y="1191701"/>
                  <a:pt x="1102408" y="1145137"/>
                </a:cubicBezTo>
                <a:cubicBezTo>
                  <a:pt x="1115306" y="1132239"/>
                  <a:pt x="1125647" y="1117000"/>
                  <a:pt x="1136591" y="1102408"/>
                </a:cubicBezTo>
                <a:cubicBezTo>
                  <a:pt x="1142754" y="1094191"/>
                  <a:pt x="1146420" y="1084033"/>
                  <a:pt x="1153683" y="1076770"/>
                </a:cubicBezTo>
                <a:cubicBezTo>
                  <a:pt x="1157551" y="1072902"/>
                  <a:pt x="1203801" y="1038892"/>
                  <a:pt x="1213503" y="1034041"/>
                </a:cubicBezTo>
                <a:cubicBezTo>
                  <a:pt x="1221560" y="1030013"/>
                  <a:pt x="1230594" y="1028344"/>
                  <a:pt x="1239140" y="1025496"/>
                </a:cubicBezTo>
                <a:cubicBezTo>
                  <a:pt x="1247686" y="1014101"/>
                  <a:pt x="1254706" y="1001384"/>
                  <a:pt x="1264778" y="991312"/>
                </a:cubicBezTo>
                <a:cubicBezTo>
                  <a:pt x="1287659" y="968431"/>
                  <a:pt x="1297794" y="977232"/>
                  <a:pt x="1324598" y="957129"/>
                </a:cubicBezTo>
                <a:cubicBezTo>
                  <a:pt x="1388330" y="909330"/>
                  <a:pt x="1327666" y="930725"/>
                  <a:pt x="1392965" y="914400"/>
                </a:cubicBezTo>
                <a:cubicBezTo>
                  <a:pt x="1436546" y="849027"/>
                  <a:pt x="1376776" y="929497"/>
                  <a:pt x="1444240" y="871671"/>
                </a:cubicBezTo>
                <a:cubicBezTo>
                  <a:pt x="1455054" y="862402"/>
                  <a:pt x="1458026" y="845388"/>
                  <a:pt x="1469877" y="837488"/>
                </a:cubicBezTo>
                <a:cubicBezTo>
                  <a:pt x="1484867" y="827495"/>
                  <a:pt x="1521152" y="820397"/>
                  <a:pt x="1521152" y="820397"/>
                </a:cubicBezTo>
                <a:cubicBezTo>
                  <a:pt x="1546789" y="800457"/>
                  <a:pt x="1567252" y="770847"/>
                  <a:pt x="1598064" y="760576"/>
                </a:cubicBezTo>
                <a:cubicBezTo>
                  <a:pt x="1606610" y="757727"/>
                  <a:pt x="1615469" y="755688"/>
                  <a:pt x="1623701" y="752030"/>
                </a:cubicBezTo>
                <a:cubicBezTo>
                  <a:pt x="1641163" y="744269"/>
                  <a:pt x="1657234" y="733490"/>
                  <a:pt x="1674976" y="726393"/>
                </a:cubicBezTo>
                <a:cubicBezTo>
                  <a:pt x="1685881" y="722031"/>
                  <a:pt x="1697866" y="721074"/>
                  <a:pt x="1709159" y="717847"/>
                </a:cubicBezTo>
                <a:cubicBezTo>
                  <a:pt x="1717821" y="715372"/>
                  <a:pt x="1726251" y="712150"/>
                  <a:pt x="1734797" y="709301"/>
                </a:cubicBezTo>
                <a:cubicBezTo>
                  <a:pt x="1746191" y="697907"/>
                  <a:pt x="1756260" y="685011"/>
                  <a:pt x="1768980" y="675118"/>
                </a:cubicBezTo>
                <a:cubicBezTo>
                  <a:pt x="1782091" y="664921"/>
                  <a:pt x="1797696" y="658399"/>
                  <a:pt x="1811709" y="649481"/>
                </a:cubicBezTo>
                <a:cubicBezTo>
                  <a:pt x="1829039" y="638453"/>
                  <a:pt x="1846155" y="627077"/>
                  <a:pt x="1862983" y="615297"/>
                </a:cubicBezTo>
                <a:cubicBezTo>
                  <a:pt x="1953743" y="551764"/>
                  <a:pt x="1842940" y="623088"/>
                  <a:pt x="1931350" y="572568"/>
                </a:cubicBezTo>
                <a:cubicBezTo>
                  <a:pt x="1977733" y="546063"/>
                  <a:pt x="1935621" y="562599"/>
                  <a:pt x="1982625" y="546931"/>
                </a:cubicBezTo>
                <a:cubicBezTo>
                  <a:pt x="2019324" y="519407"/>
                  <a:pt x="2017157" y="519200"/>
                  <a:pt x="2059537" y="495656"/>
                </a:cubicBezTo>
                <a:cubicBezTo>
                  <a:pt x="2070673" y="489469"/>
                  <a:pt x="2081792" y="483038"/>
                  <a:pt x="2093720" y="478565"/>
                </a:cubicBezTo>
                <a:cubicBezTo>
                  <a:pt x="2108879" y="472880"/>
                  <a:pt x="2157340" y="464427"/>
                  <a:pt x="2170632" y="461473"/>
                </a:cubicBezTo>
                <a:cubicBezTo>
                  <a:pt x="2182097" y="458925"/>
                  <a:pt x="2193818" y="457051"/>
                  <a:pt x="2204815" y="452927"/>
                </a:cubicBezTo>
                <a:cubicBezTo>
                  <a:pt x="2216743" y="448454"/>
                  <a:pt x="2227289" y="440854"/>
                  <a:pt x="2238998" y="435836"/>
                </a:cubicBezTo>
                <a:cubicBezTo>
                  <a:pt x="2247278" y="432288"/>
                  <a:pt x="2256579" y="431319"/>
                  <a:pt x="2264636" y="427290"/>
                </a:cubicBezTo>
                <a:cubicBezTo>
                  <a:pt x="2279492" y="419862"/>
                  <a:pt x="2293280" y="410456"/>
                  <a:pt x="2307365" y="401653"/>
                </a:cubicBezTo>
                <a:cubicBezTo>
                  <a:pt x="2316075" y="396209"/>
                  <a:pt x="2323385" y="388167"/>
                  <a:pt x="2333002" y="384561"/>
                </a:cubicBezTo>
                <a:cubicBezTo>
                  <a:pt x="2365683" y="372305"/>
                  <a:pt x="2480070" y="367989"/>
                  <a:pt x="2486826" y="367469"/>
                </a:cubicBezTo>
                <a:cubicBezTo>
                  <a:pt x="2503918" y="364621"/>
                  <a:pt x="2521562" y="364092"/>
                  <a:pt x="2538101" y="358924"/>
                </a:cubicBezTo>
                <a:cubicBezTo>
                  <a:pt x="2567385" y="349773"/>
                  <a:pt x="2594453" y="334442"/>
                  <a:pt x="2623559" y="324740"/>
                </a:cubicBezTo>
                <a:lnTo>
                  <a:pt x="2674834" y="307649"/>
                </a:lnTo>
                <a:cubicBezTo>
                  <a:pt x="2713860" y="281630"/>
                  <a:pt x="2686371" y="295806"/>
                  <a:pt x="2734654" y="282011"/>
                </a:cubicBezTo>
                <a:cubicBezTo>
                  <a:pt x="2781036" y="268760"/>
                  <a:pt x="2755572" y="268555"/>
                  <a:pt x="2828658" y="256374"/>
                </a:cubicBezTo>
                <a:lnTo>
                  <a:pt x="2879933" y="247828"/>
                </a:lnTo>
                <a:cubicBezTo>
                  <a:pt x="2897025" y="236434"/>
                  <a:pt x="2911974" y="220858"/>
                  <a:pt x="2931208" y="213645"/>
                </a:cubicBezTo>
                <a:cubicBezTo>
                  <a:pt x="2958409" y="203445"/>
                  <a:pt x="2988483" y="203600"/>
                  <a:pt x="3016666" y="196554"/>
                </a:cubicBezTo>
                <a:cubicBezTo>
                  <a:pt x="3170142" y="158184"/>
                  <a:pt x="2909229" y="222838"/>
                  <a:pt x="3093578" y="179462"/>
                </a:cubicBezTo>
                <a:cubicBezTo>
                  <a:pt x="3127876" y="171392"/>
                  <a:pt x="3162700" y="164967"/>
                  <a:pt x="3196127" y="153825"/>
                </a:cubicBezTo>
                <a:cubicBezTo>
                  <a:pt x="3204673" y="150976"/>
                  <a:pt x="3212971" y="147233"/>
                  <a:pt x="3221765" y="145279"/>
                </a:cubicBezTo>
                <a:cubicBezTo>
                  <a:pt x="3238680" y="141520"/>
                  <a:pt x="3256173" y="140702"/>
                  <a:pt x="3273040" y="136733"/>
                </a:cubicBezTo>
                <a:cubicBezTo>
                  <a:pt x="3353070" y="117902"/>
                  <a:pt x="3430349" y="83217"/>
                  <a:pt x="3512322" y="76912"/>
                </a:cubicBezTo>
                <a:cubicBezTo>
                  <a:pt x="3708690" y="61808"/>
                  <a:pt x="3541040" y="75750"/>
                  <a:pt x="3785787" y="51275"/>
                </a:cubicBezTo>
                <a:cubicBezTo>
                  <a:pt x="3817095" y="48144"/>
                  <a:pt x="3848616" y="46980"/>
                  <a:pt x="3879791" y="42729"/>
                </a:cubicBezTo>
                <a:cubicBezTo>
                  <a:pt x="3911347" y="38426"/>
                  <a:pt x="3941971" y="26878"/>
                  <a:pt x="3973795" y="25638"/>
                </a:cubicBezTo>
                <a:cubicBezTo>
                  <a:pt x="4161681" y="18318"/>
                  <a:pt x="4349810" y="19941"/>
                  <a:pt x="4537817" y="17092"/>
                </a:cubicBezTo>
                <a:cubicBezTo>
                  <a:pt x="4614729" y="14243"/>
                  <a:pt x="4691714" y="12937"/>
                  <a:pt x="4768554" y="8546"/>
                </a:cubicBezTo>
                <a:cubicBezTo>
                  <a:pt x="4791483" y="7236"/>
                  <a:pt x="4813954" y="0"/>
                  <a:pt x="4836920" y="0"/>
                </a:cubicBezTo>
                <a:cubicBezTo>
                  <a:pt x="5027797" y="0"/>
                  <a:pt x="5218632" y="5697"/>
                  <a:pt x="5409488" y="8546"/>
                </a:cubicBezTo>
                <a:cubicBezTo>
                  <a:pt x="5432277" y="11395"/>
                  <a:pt x="5454967" y="15185"/>
                  <a:pt x="5477854" y="17092"/>
                </a:cubicBezTo>
                <a:cubicBezTo>
                  <a:pt x="5523363" y="20884"/>
                  <a:pt x="5614587" y="25638"/>
                  <a:pt x="5614587" y="25638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2094FB-24E1-4E91-817A-586064DAD275}"/>
              </a:ext>
            </a:extLst>
          </p:cNvPr>
          <p:cNvCxnSpPr>
            <a:stCxn id="2" idx="96"/>
          </p:cNvCxnSpPr>
          <p:nvPr/>
        </p:nvCxnSpPr>
        <p:spPr>
          <a:xfrm flipH="1" flipV="1">
            <a:off x="1751888" y="2649196"/>
            <a:ext cx="6511895" cy="25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B23C99-5FFF-4031-9CDE-DF915A09F486}"/>
              </a:ext>
            </a:extLst>
          </p:cNvPr>
          <p:cNvSpPr txBox="1"/>
          <p:nvPr/>
        </p:nvSpPr>
        <p:spPr>
          <a:xfrm>
            <a:off x="1051055" y="249016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ED9CC7-A11B-47B7-B6C7-065CA9BC750B}"/>
              </a:ext>
            </a:extLst>
          </p:cNvPr>
          <p:cNvSpPr/>
          <p:nvPr/>
        </p:nvSpPr>
        <p:spPr>
          <a:xfrm>
            <a:off x="5499218" y="2778315"/>
            <a:ext cx="299103" cy="162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696EF7-1739-49F7-AF82-E9F2D1395CD0}"/>
              </a:ext>
            </a:extLst>
          </p:cNvPr>
          <p:cNvSpPr txBox="1"/>
          <p:nvPr/>
        </p:nvSpPr>
        <p:spPr>
          <a:xfrm>
            <a:off x="3762927" y="2859500"/>
            <a:ext cx="77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83%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2B4091-4D7E-487C-9629-6AB5301CB653}"/>
              </a:ext>
            </a:extLst>
          </p:cNvPr>
          <p:cNvCxnSpPr/>
          <p:nvPr/>
        </p:nvCxnSpPr>
        <p:spPr>
          <a:xfrm>
            <a:off x="1751888" y="6076060"/>
            <a:ext cx="6221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1745EE-00FD-4A82-98B5-D76A5DCEC0EC}"/>
              </a:ext>
            </a:extLst>
          </p:cNvPr>
          <p:cNvSpPr txBox="1"/>
          <p:nvPr/>
        </p:nvSpPr>
        <p:spPr>
          <a:xfrm>
            <a:off x="6569904" y="5706728"/>
            <a:ext cx="122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time/effort</a:t>
            </a:r>
          </a:p>
        </p:txBody>
      </p:sp>
    </p:spTree>
    <p:extLst>
      <p:ext uri="{BB962C8B-B14F-4D97-AF65-F5344CB8AC3E}">
        <p14:creationId xmlns:p14="http://schemas.microsoft.com/office/powerpoint/2010/main" val="297600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8494FA-4355-4008-9806-CC9BA64942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8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810EA7-6BC9-460F-A71D-CC398CC3EDD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7313" y="90993"/>
            <a:ext cx="7497373" cy="60350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344A705-3F2B-421E-88E5-BBE2F1414298}"/>
              </a:ext>
            </a:extLst>
          </p:cNvPr>
          <p:cNvSpPr/>
          <p:nvPr/>
        </p:nvSpPr>
        <p:spPr>
          <a:xfrm>
            <a:off x="966651" y="6120676"/>
            <a:ext cx="107376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All images are displayed at the same scale. (a)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Didinum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(b) Paramecium (c) Blepharisma (d) Euplotes </a:t>
            </a:r>
          </a:p>
          <a:p>
            <a:pPr algn="ctr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(e) Algae1 (f) Algae2 (g) Volvox (h)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Dileptus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 Stentor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2402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95DDA01A-691B-461C-AFD2-8CEDF62FDE6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F26C486-E51E-4210-90A5-F7D12C79A932}"/>
              </a:ext>
            </a:extLst>
          </p:cNvPr>
          <p:cNvSpPr/>
          <p:nvPr/>
        </p:nvSpPr>
        <p:spPr>
          <a:xfrm>
            <a:off x="0" y="6488668"/>
            <a:ext cx="4489819" cy="369332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r>
              <a:rPr lang="en-US" dirty="0"/>
              <a:t>https://doi.org/10.1016/j.envpol.2018.10.065</a:t>
            </a:r>
          </a:p>
        </p:txBody>
      </p:sp>
    </p:spTree>
    <p:extLst>
      <p:ext uri="{BB962C8B-B14F-4D97-AF65-F5344CB8AC3E}">
        <p14:creationId xmlns:p14="http://schemas.microsoft.com/office/powerpoint/2010/main" val="186037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1F9722-B2BE-4CE5-BA57-34FC2ED6CC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8526" y="169817"/>
            <a:ext cx="4206240" cy="23251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AF0185-0E0F-4641-A4FB-8B117BD237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8526" y="2560320"/>
            <a:ext cx="4284617" cy="2325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9FB011-E26A-4B66-A128-FD0EC62D2D2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8526" y="4950824"/>
            <a:ext cx="4798424" cy="661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050261-C561-4FC5-85AF-F826207837B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8526" y="5677991"/>
            <a:ext cx="6061166" cy="6313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ABFDF29-C76B-442C-A09F-07FD002BF7DB}"/>
              </a:ext>
            </a:extLst>
          </p:cNvPr>
          <p:cNvSpPr/>
          <p:nvPr/>
        </p:nvSpPr>
        <p:spPr>
          <a:xfrm>
            <a:off x="4289695" y="-37139"/>
            <a:ext cx="3100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Contour Properties </a:t>
            </a:r>
          </a:p>
        </p:txBody>
      </p:sp>
      <p:pic>
        <p:nvPicPr>
          <p:cNvPr id="10" name="Picture 9" descr="A picture containing monitor, sitting, computer&#10;&#10;Description automatically generated">
            <a:extLst>
              <a:ext uri="{FF2B5EF4-FFF2-40B4-BE49-F238E27FC236}">
                <a16:creationId xmlns:a16="http://schemas.microsoft.com/office/drawing/2014/main" id="{AF6E6E3A-A381-42A4-A9D3-926C138587E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52221"/>
            <a:ext cx="2490628" cy="12453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376DC3-85ED-447D-BCBA-9B20D98714CC}"/>
              </a:ext>
            </a:extLst>
          </p:cNvPr>
          <p:cNvSpPr/>
          <p:nvPr/>
        </p:nvSpPr>
        <p:spPr>
          <a:xfrm>
            <a:off x="6711357" y="1697535"/>
            <a:ext cx="1017502" cy="112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99AC7E-5433-4369-A0E6-197654D764A0}"/>
              </a:ext>
            </a:extLst>
          </p:cNvPr>
          <p:cNvSpPr/>
          <p:nvPr/>
        </p:nvSpPr>
        <p:spPr>
          <a:xfrm>
            <a:off x="6731085" y="1697535"/>
            <a:ext cx="761484" cy="112708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94921E3-052E-4F4D-B55C-2F7E4B97C4F9}"/>
              </a:ext>
            </a:extLst>
          </p:cNvPr>
          <p:cNvSpPr/>
          <p:nvPr/>
        </p:nvSpPr>
        <p:spPr>
          <a:xfrm>
            <a:off x="7098239" y="2333366"/>
            <a:ext cx="583970" cy="26350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737A58-7DA0-40A3-BC4A-452D5A227443}"/>
              </a:ext>
            </a:extLst>
          </p:cNvPr>
          <p:cNvSpPr txBox="1"/>
          <p:nvPr/>
        </p:nvSpPr>
        <p:spPr>
          <a:xfrm>
            <a:off x="8386331" y="705546"/>
            <a:ext cx="1357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Display</a:t>
            </a:r>
          </a:p>
          <a:p>
            <a:pPr algn="ctr"/>
            <a:r>
              <a:rPr lang="en-US" dirty="0"/>
              <a:t>Aspect Ratio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B1048C-4EC5-478A-9327-CD53C8866561}"/>
              </a:ext>
            </a:extLst>
          </p:cNvPr>
          <p:cNvSpPr txBox="1"/>
          <p:nvPr/>
        </p:nvSpPr>
        <p:spPr>
          <a:xfrm>
            <a:off x="7999943" y="2075614"/>
            <a:ext cx="348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Extent=Yellow Area/Rectangle Area</a:t>
            </a:r>
          </a:p>
        </p:txBody>
      </p:sp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3FEC5502-38E7-494C-BA0C-DC8AC24127C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28977" y="2920818"/>
            <a:ext cx="1469878" cy="15551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9F8BC9A-1F16-43CB-866E-CC1AB35C3EA2}"/>
              </a:ext>
            </a:extLst>
          </p:cNvPr>
          <p:cNvSpPr txBox="1"/>
          <p:nvPr/>
        </p:nvSpPr>
        <p:spPr>
          <a:xfrm>
            <a:off x="8109614" y="3538249"/>
            <a:ext cx="392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Solidity=Gray Area/Blue Bounded Area</a:t>
            </a:r>
          </a:p>
        </p:txBody>
      </p:sp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F2D66154-8ECA-4A50-9546-25A012C3F2FB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1976" y="4249579"/>
            <a:ext cx="2490628" cy="14024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CA0DAE6-8C82-4CCC-9357-E31FCCFB61F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03355" y="4088143"/>
            <a:ext cx="910772" cy="86268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575107-A82A-4D09-AD73-40745C9C045B}"/>
              </a:ext>
            </a:extLst>
          </p:cNvPr>
          <p:cNvCxnSpPr/>
          <p:nvPr/>
        </p:nvCxnSpPr>
        <p:spPr>
          <a:xfrm>
            <a:off x="5514127" y="4153256"/>
            <a:ext cx="0" cy="6409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42BA409-E89E-442B-B9E4-B37628A539F2}"/>
              </a:ext>
            </a:extLst>
          </p:cNvPr>
          <p:cNvSpPr txBox="1"/>
          <p:nvPr/>
        </p:nvSpPr>
        <p:spPr>
          <a:xfrm>
            <a:off x="5518671" y="42604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B634F8-F2AD-4EAC-A59A-737307D59D6C}"/>
              </a:ext>
            </a:extLst>
          </p:cNvPr>
          <p:cNvSpPr txBox="1"/>
          <p:nvPr/>
        </p:nvSpPr>
        <p:spPr>
          <a:xfrm>
            <a:off x="4466876" y="3804977"/>
            <a:ext cx="141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area=pi*d</a:t>
            </a:r>
            <a:r>
              <a:rPr lang="en-US" baseline="30000" dirty="0"/>
              <a:t>2</a:t>
            </a:r>
            <a:r>
              <a:rPr lang="en-US" dirty="0"/>
              <a:t>/4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5C994A-9F5A-4419-A746-A812A646132E}"/>
              </a:ext>
            </a:extLst>
          </p:cNvPr>
          <p:cNvSpPr txBox="1"/>
          <p:nvPr/>
        </p:nvSpPr>
        <p:spPr>
          <a:xfrm>
            <a:off x="10009574" y="659145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1920/1080=1.78</a:t>
            </a:r>
          </a:p>
          <a:p>
            <a:r>
              <a:rPr lang="en-US" dirty="0"/>
              <a:t>640/480=1.34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3DDE5E-52C7-46BC-BA3C-AF6AF5CA601D}"/>
              </a:ext>
            </a:extLst>
          </p:cNvPr>
          <p:cNvSpPr txBox="1"/>
          <p:nvPr/>
        </p:nvSpPr>
        <p:spPr>
          <a:xfrm>
            <a:off x="2636211" y="1251398"/>
            <a:ext cx="2114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How much fills out the rectangle bounding box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60CCE8-FE7F-433C-BD11-89E5941501D8}"/>
              </a:ext>
            </a:extLst>
          </p:cNvPr>
          <p:cNvSpPr txBox="1"/>
          <p:nvPr/>
        </p:nvSpPr>
        <p:spPr>
          <a:xfrm>
            <a:off x="2577738" y="2575163"/>
            <a:ext cx="182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How much fills out the convex bounding hull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950ADB-1D58-49BE-A52C-62153874C479}"/>
              </a:ext>
            </a:extLst>
          </p:cNvPr>
          <p:cNvSpPr txBox="1"/>
          <p:nvPr/>
        </p:nvSpPr>
        <p:spPr>
          <a:xfrm>
            <a:off x="178526" y="6309365"/>
            <a:ext cx="25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also look at R/G, B/G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6ABE90-9965-4177-A501-6F0634839203}"/>
              </a:ext>
            </a:extLst>
          </p:cNvPr>
          <p:cNvSpPr/>
          <p:nvPr/>
        </p:nvSpPr>
        <p:spPr>
          <a:xfrm>
            <a:off x="3910736" y="6243114"/>
            <a:ext cx="7833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https://docs.opencv.org/master/d1/d32/tutorial_py_contour_properties.html</a:t>
            </a:r>
          </a:p>
        </p:txBody>
      </p:sp>
    </p:spTree>
    <p:extLst>
      <p:ext uri="{BB962C8B-B14F-4D97-AF65-F5344CB8AC3E}">
        <p14:creationId xmlns:p14="http://schemas.microsoft.com/office/powerpoint/2010/main" val="558651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E94E19-4C2B-481E-A1EF-2BCD12C79157}"/>
              </a:ext>
            </a:extLst>
          </p:cNvPr>
          <p:cNvSpPr txBox="1"/>
          <p:nvPr/>
        </p:nvSpPr>
        <p:spPr>
          <a:xfrm>
            <a:off x="3133103" y="67805"/>
            <a:ext cx="537813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Image Moments:</a:t>
            </a:r>
          </a:p>
          <a:p>
            <a:pPr algn="ctr"/>
            <a:r>
              <a:rPr lang="en-US" sz="2000" b="1" dirty="0"/>
              <a:t>Distribution of brightness (intensity)</a:t>
            </a:r>
          </a:p>
          <a:p>
            <a:pPr algn="ctr"/>
            <a:r>
              <a:rPr lang="en-US" sz="2000" b="1" dirty="0"/>
              <a:t>Weighted average of the image pixels' intensities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7698FA-9F2A-4140-8997-46EF0E75FE0C}"/>
              </a:ext>
            </a:extLst>
          </p:cNvPr>
          <p:cNvSpPr/>
          <p:nvPr/>
        </p:nvSpPr>
        <p:spPr>
          <a:xfrm>
            <a:off x="176299" y="6346096"/>
            <a:ext cx="11291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***WATCH=&gt;What are "moments" in statistics? An intuitive video! </a:t>
            </a:r>
            <a:r>
              <a:rPr lang="en-US" dirty="0"/>
              <a:t>https://www.youtube.com/watch?v=ISaVvSO_3Sg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102506-5AC5-4E84-9975-6ABD5C520D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91529" y="6156"/>
            <a:ext cx="2065234" cy="20652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E3DF62-61C6-4C13-AEE4-7B000DA6151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2542" y="1505758"/>
            <a:ext cx="5460763" cy="27517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A82F43-C562-4D6A-81C1-5D9C50566D6A}"/>
              </a:ext>
            </a:extLst>
          </p:cNvPr>
          <p:cNvSpPr/>
          <p:nvPr/>
        </p:nvSpPr>
        <p:spPr>
          <a:xfrm>
            <a:off x="1646614" y="4270323"/>
            <a:ext cx="3123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https://youtu.be/AAbUfZD_09s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2C6F1-7BDB-4317-88CA-29CFB3C32E2F}"/>
              </a:ext>
            </a:extLst>
          </p:cNvPr>
          <p:cNvSpPr txBox="1"/>
          <p:nvPr/>
        </p:nvSpPr>
        <p:spPr>
          <a:xfrm>
            <a:off x="176299" y="4677429"/>
            <a:ext cx="60638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</a:t>
            </a:r>
            <a:r>
              <a:rPr lang="en-US" baseline="30000" dirty="0"/>
              <a:t>th</a:t>
            </a:r>
            <a:r>
              <a:rPr lang="en-US" dirty="0"/>
              <a:t> moment </a:t>
            </a:r>
            <a:r>
              <a:rPr lang="en-US" dirty="0" err="1"/>
              <a:t>i</a:t>
            </a:r>
            <a:r>
              <a:rPr lang="en-US" dirty="0"/>
              <a:t>=j=0</a:t>
            </a:r>
          </a:p>
          <a:p>
            <a:r>
              <a:rPr lang="en-US" dirty="0"/>
              <a:t>M</a:t>
            </a:r>
            <a:r>
              <a:rPr lang="en-US" baseline="-25000" dirty="0"/>
              <a:t>00</a:t>
            </a:r>
            <a:r>
              <a:rPr lang="en-US" dirty="0"/>
              <a:t>=sum of all pixel brightness</a:t>
            </a:r>
          </a:p>
          <a:p>
            <a:r>
              <a:rPr lang="en-US" dirty="0"/>
              <a:t>for binary image, M</a:t>
            </a:r>
            <a:r>
              <a:rPr lang="en-US" baseline="-25000" dirty="0"/>
              <a:t>00</a:t>
            </a:r>
            <a:r>
              <a:rPr lang="en-US" dirty="0"/>
              <a:t>=area, counting non-zero pixels</a:t>
            </a:r>
          </a:p>
          <a:p>
            <a:endParaRPr lang="en-US" dirty="0"/>
          </a:p>
          <a:p>
            <a:r>
              <a:rPr lang="en-US" dirty="0"/>
              <a:t>x= M</a:t>
            </a:r>
            <a:r>
              <a:rPr lang="en-US" baseline="-25000" dirty="0"/>
              <a:t>10</a:t>
            </a:r>
            <a:r>
              <a:rPr lang="en-US" dirty="0"/>
              <a:t> (sum of all x intensity) divided by (M</a:t>
            </a:r>
            <a:r>
              <a:rPr lang="en-US" baseline="-25000" dirty="0"/>
              <a:t>00</a:t>
            </a:r>
            <a:r>
              <a:rPr lang="en-US" dirty="0"/>
              <a:t>) number of pixels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16B083-8275-4430-BE79-9CBC0D1F3CB3}"/>
              </a:ext>
            </a:extLst>
          </p:cNvPr>
          <p:cNvCxnSpPr>
            <a:cxnSpLocks/>
          </p:cNvCxnSpPr>
          <p:nvPr/>
        </p:nvCxnSpPr>
        <p:spPr>
          <a:xfrm flipH="1">
            <a:off x="229393" y="5865302"/>
            <a:ext cx="170915" cy="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DF54E6-171B-4183-89CE-D3D47648B4AC}"/>
              </a:ext>
            </a:extLst>
          </p:cNvPr>
          <p:cNvSpPr txBox="1"/>
          <p:nvPr/>
        </p:nvSpPr>
        <p:spPr>
          <a:xfrm>
            <a:off x="855029" y="1995081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RAW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EBE4B5-F763-45F8-9656-10F65C64DA6B}"/>
              </a:ext>
            </a:extLst>
          </p:cNvPr>
          <p:cNvSpPr txBox="1"/>
          <p:nvPr/>
        </p:nvSpPr>
        <p:spPr>
          <a:xfrm>
            <a:off x="655745" y="3407403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CENTRAL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0D0209-2D30-465E-A07B-CC0FEAB92C25}"/>
              </a:ext>
            </a:extLst>
          </p:cNvPr>
          <p:cNvSpPr txBox="1"/>
          <p:nvPr/>
        </p:nvSpPr>
        <p:spPr>
          <a:xfrm>
            <a:off x="4177071" y="3469140"/>
            <a:ext cx="1577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>
                <a:solidFill>
                  <a:srgbClr val="FFFF00"/>
                </a:solidFill>
              </a:rPr>
              <a:t>center of mass</a:t>
            </a:r>
          </a:p>
          <a:p>
            <a:pPr algn="ctr"/>
            <a:r>
              <a:rPr lang="en-US" i="1">
                <a:solidFill>
                  <a:srgbClr val="FFFF00"/>
                </a:solidFill>
              </a:rPr>
              <a:t>mean intensity</a:t>
            </a:r>
            <a:endParaRPr lang="en-US" i="1" dirty="0">
              <a:solidFill>
                <a:srgbClr val="FFFF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B96320-6F3C-49E9-B682-56F17F981359}"/>
              </a:ext>
            </a:extLst>
          </p:cNvPr>
          <p:cNvSpPr/>
          <p:nvPr/>
        </p:nvSpPr>
        <p:spPr>
          <a:xfrm>
            <a:off x="314851" y="3703898"/>
            <a:ext cx="1719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rgbClr val="FFFF00"/>
                </a:solidFill>
              </a:rPr>
              <a:t>translation invariant</a:t>
            </a:r>
            <a:endParaRPr lang="en-US" sz="1400" i="1" dirty="0">
              <a:solidFill>
                <a:srgbClr val="FFFF00"/>
              </a:solidFill>
            </a:endParaRP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F247FD-B973-44A5-A461-74EC8A34AEF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2434" y="2858121"/>
            <a:ext cx="5727585" cy="31052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9FE674-36DA-472F-9806-216822431BA9}"/>
              </a:ext>
            </a:extLst>
          </p:cNvPr>
          <p:cNvSpPr txBox="1"/>
          <p:nvPr/>
        </p:nvSpPr>
        <p:spPr>
          <a:xfrm>
            <a:off x="9196226" y="2915141"/>
            <a:ext cx="28510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mean=average</a:t>
            </a:r>
          </a:p>
          <a:p>
            <a:r>
              <a:rPr lang="en-US" sz="1400" dirty="0"/>
              <a:t>median=middle between population</a:t>
            </a:r>
          </a:p>
          <a:p>
            <a:r>
              <a:rPr lang="en-US" sz="1400" dirty="0"/>
              <a:t>mode=most frequent value</a:t>
            </a:r>
          </a:p>
          <a:p>
            <a:r>
              <a:rPr lang="en-US" sz="1400" dirty="0"/>
              <a:t>variance=how spread out </a:t>
            </a:r>
          </a:p>
          <a:p>
            <a:r>
              <a:rPr lang="en-US" sz="1400" dirty="0"/>
              <a:t>skew=symmetry of distribution tail</a:t>
            </a:r>
          </a:p>
          <a:p>
            <a:r>
              <a:rPr lang="en-US" sz="1400" dirty="0"/>
              <a:t>kurtosis= peaking in distribution</a:t>
            </a:r>
          </a:p>
        </p:txBody>
      </p:sp>
      <p:pic>
        <p:nvPicPr>
          <p:cNvPr id="18" name="Picture 17" descr="A picture containing sitting&#10;&#10;Description automatically generated">
            <a:extLst>
              <a:ext uri="{FF2B5EF4-FFF2-40B4-BE49-F238E27FC236}">
                <a16:creationId xmlns:a16="http://schemas.microsoft.com/office/drawing/2014/main" id="{0901A48A-B1E4-47B8-AB41-073E246D51A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3774" y="2963519"/>
            <a:ext cx="1881218" cy="7159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7F0D12E-7648-4D1B-87C3-8654F4DE306E}"/>
              </a:ext>
            </a:extLst>
          </p:cNvPr>
          <p:cNvSpPr txBox="1"/>
          <p:nvPr/>
        </p:nvSpPr>
        <p:spPr>
          <a:xfrm>
            <a:off x="7637257" y="3613496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k&lt;3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C3638C-9A74-4F5D-ACE0-0964E2AAC025}"/>
              </a:ext>
            </a:extLst>
          </p:cNvPr>
          <p:cNvSpPr txBox="1"/>
          <p:nvPr/>
        </p:nvSpPr>
        <p:spPr>
          <a:xfrm>
            <a:off x="6401956" y="360763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k=3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B98EA5-9C92-465F-B443-A9347039279F}"/>
              </a:ext>
            </a:extLst>
          </p:cNvPr>
          <p:cNvSpPr txBox="1"/>
          <p:nvPr/>
        </p:nvSpPr>
        <p:spPr>
          <a:xfrm>
            <a:off x="7056754" y="362113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k&gt;3</a:t>
            </a:r>
          </a:p>
        </p:txBody>
      </p:sp>
      <p:pic>
        <p:nvPicPr>
          <p:cNvPr id="25" name="Picture 24" descr="A picture containing mirror&#10;&#10;Description automatically generated">
            <a:extLst>
              <a:ext uri="{FF2B5EF4-FFF2-40B4-BE49-F238E27FC236}">
                <a16:creationId xmlns:a16="http://schemas.microsoft.com/office/drawing/2014/main" id="{29638428-866E-458D-B3B3-F365FBE7F27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968" t="23413"/>
          <a:stretch/>
        </p:blipFill>
        <p:spPr>
          <a:xfrm>
            <a:off x="50626" y="-392"/>
            <a:ext cx="2247698" cy="113877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BAC4650-6536-4664-B10D-692E51892BED}"/>
              </a:ext>
            </a:extLst>
          </p:cNvPr>
          <p:cNvSpPr txBox="1"/>
          <p:nvPr/>
        </p:nvSpPr>
        <p:spPr>
          <a:xfrm>
            <a:off x="760742" y="620077"/>
            <a:ext cx="24334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zero</a:t>
            </a:r>
            <a:r>
              <a:rPr lang="en-US" sz="1400" baseline="30000" dirty="0"/>
              <a:t>th</a:t>
            </a:r>
            <a:r>
              <a:rPr lang="en-US" sz="1400" dirty="0"/>
              <a:t> moment=total mass</a:t>
            </a:r>
          </a:p>
          <a:p>
            <a:r>
              <a:rPr lang="en-US" sz="1400" dirty="0"/>
              <a:t>center mass=1</a:t>
            </a:r>
            <a:r>
              <a:rPr lang="en-US" sz="1400" baseline="30000" dirty="0"/>
              <a:t>st</a:t>
            </a:r>
            <a:r>
              <a:rPr lang="en-US" sz="1400" dirty="0"/>
              <a:t> moment/mass</a:t>
            </a:r>
          </a:p>
          <a:p>
            <a:r>
              <a:rPr lang="en-US" sz="1400" dirty="0"/>
              <a:t>2</a:t>
            </a:r>
            <a:r>
              <a:rPr lang="en-US" sz="1400" baseline="30000" dirty="0"/>
              <a:t>ed</a:t>
            </a:r>
            <a:r>
              <a:rPr lang="en-US" sz="1400" dirty="0"/>
              <a:t> moment= rotational inertia</a:t>
            </a:r>
          </a:p>
        </p:txBody>
      </p:sp>
    </p:spTree>
    <p:extLst>
      <p:ext uri="{BB962C8B-B14F-4D97-AF65-F5344CB8AC3E}">
        <p14:creationId xmlns:p14="http://schemas.microsoft.com/office/powerpoint/2010/main" val="3687008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53A454E-9E11-4B0F-A764-586E56D0FC9C}"/>
              </a:ext>
            </a:extLst>
          </p:cNvPr>
          <p:cNvSpPr/>
          <p:nvPr/>
        </p:nvSpPr>
        <p:spPr>
          <a:xfrm rot="2487397">
            <a:off x="3996153" y="1436577"/>
            <a:ext cx="1500547" cy="37122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9E1EF7D-5AD2-4EFD-9E07-B15BDD68F4A2}"/>
              </a:ext>
            </a:extLst>
          </p:cNvPr>
          <p:cNvSpPr/>
          <p:nvPr/>
        </p:nvSpPr>
        <p:spPr>
          <a:xfrm rot="18637212">
            <a:off x="2931207" y="2572284"/>
            <a:ext cx="3580688" cy="1504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6BC3B0-3C22-4997-BD09-1D4850E6F7E2}"/>
              </a:ext>
            </a:extLst>
          </p:cNvPr>
          <p:cNvSpPr txBox="1"/>
          <p:nvPr/>
        </p:nvSpPr>
        <p:spPr>
          <a:xfrm>
            <a:off x="3179035" y="4630292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962D2F-5EC2-486F-9E53-291E8746251A}"/>
              </a:ext>
            </a:extLst>
          </p:cNvPr>
          <p:cNvSpPr txBox="1"/>
          <p:nvPr/>
        </p:nvSpPr>
        <p:spPr>
          <a:xfrm>
            <a:off x="5264209" y="37723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7EECFA-4C0F-4B59-B087-6AE44B493914}"/>
              </a:ext>
            </a:extLst>
          </p:cNvPr>
          <p:cNvSpPr/>
          <p:nvPr/>
        </p:nvSpPr>
        <p:spPr>
          <a:xfrm>
            <a:off x="4746426" y="3292685"/>
            <a:ext cx="81948" cy="136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2BF3FE-CF7F-45F2-9386-BDBB96B906F0}"/>
              </a:ext>
            </a:extLst>
          </p:cNvPr>
          <p:cNvCxnSpPr/>
          <p:nvPr/>
        </p:nvCxnSpPr>
        <p:spPr>
          <a:xfrm flipH="1">
            <a:off x="3096269" y="529839"/>
            <a:ext cx="3967627" cy="4852396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E394F1-7361-4FAE-984F-8843D587234D}"/>
              </a:ext>
            </a:extLst>
          </p:cNvPr>
          <p:cNvCxnSpPr>
            <a:cxnSpLocks/>
            <a:endCxn id="6" idx="2"/>
          </p:cNvCxnSpPr>
          <p:nvPr/>
        </p:nvCxnSpPr>
        <p:spPr>
          <a:xfrm flipH="1">
            <a:off x="4746426" y="3292685"/>
            <a:ext cx="3967627" cy="68158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353D8A2-A517-4BF1-A079-02D00A32777D}"/>
              </a:ext>
            </a:extLst>
          </p:cNvPr>
          <p:cNvSpPr txBox="1"/>
          <p:nvPr/>
        </p:nvSpPr>
        <p:spPr>
          <a:xfrm>
            <a:off x="3990886" y="111095"/>
            <a:ext cx="159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minAreaBound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56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B01D09-5E3B-478C-8FE1-4B1469441BD5}"/>
              </a:ext>
            </a:extLst>
          </p:cNvPr>
          <p:cNvSpPr/>
          <p:nvPr/>
        </p:nvSpPr>
        <p:spPr>
          <a:xfrm>
            <a:off x="733514" y="108761"/>
            <a:ext cx="1072497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/>
              <a:t>Hu Moments</a:t>
            </a:r>
            <a:r>
              <a:rPr lang="en-US" sz="4800" dirty="0"/>
              <a:t>:</a:t>
            </a:r>
          </a:p>
          <a:p>
            <a:pPr algn="ctr"/>
            <a:r>
              <a:rPr lang="en-US" sz="2800" dirty="0"/>
              <a:t>Set of 7 numbers calculated using central moments that are invariant to image transformations of </a:t>
            </a:r>
            <a:r>
              <a:rPr lang="en-US" sz="2800" b="1" dirty="0"/>
              <a:t>translation</a:t>
            </a:r>
            <a:r>
              <a:rPr lang="en-US" sz="2800" dirty="0"/>
              <a:t>, </a:t>
            </a:r>
            <a:r>
              <a:rPr lang="en-US" sz="2800" b="1" dirty="0"/>
              <a:t>scale</a:t>
            </a:r>
            <a:r>
              <a:rPr lang="en-US" sz="2800" dirty="0"/>
              <a:t>, and </a:t>
            </a:r>
            <a:r>
              <a:rPr lang="en-US" sz="2800" b="1" dirty="0"/>
              <a:t>rotation</a:t>
            </a:r>
            <a:r>
              <a:rPr lang="en-US" sz="2800" dirty="0"/>
              <a:t>, and </a:t>
            </a:r>
            <a:r>
              <a:rPr lang="en-US" sz="2800" b="1" dirty="0"/>
              <a:t>reflection</a:t>
            </a:r>
            <a:r>
              <a:rPr lang="en-US" sz="2800" dirty="0"/>
              <a:t>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30EE38-BBB7-4BC2-9DA9-54A6D20492F5}"/>
              </a:ext>
            </a:extLst>
          </p:cNvPr>
          <p:cNvSpPr/>
          <p:nvPr/>
        </p:nvSpPr>
        <p:spPr>
          <a:xfrm>
            <a:off x="0" y="2045474"/>
            <a:ext cx="862270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r>
              <a:rPr lang="en-US" sz="1400" dirty="0"/>
              <a:t>moments = cv2.moments(</a:t>
            </a:r>
            <a:r>
              <a:rPr lang="en-US" sz="1400" dirty="0" err="1"/>
              <a:t>myIM</a:t>
            </a:r>
            <a:r>
              <a:rPr lang="en-US" sz="1400" dirty="0"/>
              <a:t>) 		# Calculate Moments of image </a:t>
            </a:r>
            <a:r>
              <a:rPr lang="en-US" sz="1400" dirty="0" err="1"/>
              <a:t>myIM</a:t>
            </a:r>
            <a:endParaRPr lang="en-US" sz="1400" dirty="0"/>
          </a:p>
          <a:p>
            <a:r>
              <a:rPr lang="en-US" sz="1400" dirty="0" err="1"/>
              <a:t>huMoments</a:t>
            </a:r>
            <a:r>
              <a:rPr lang="en-US" sz="1400" dirty="0"/>
              <a:t> = cv2.HuMoments(moments)	# Calculate Hu Moments</a:t>
            </a:r>
          </a:p>
          <a:p>
            <a:r>
              <a:rPr lang="en-US" sz="1400" dirty="0"/>
              <a:t>for </a:t>
            </a:r>
            <a:r>
              <a:rPr lang="en-US" sz="1400" dirty="0" err="1"/>
              <a:t>i</a:t>
            </a:r>
            <a:r>
              <a:rPr lang="en-US" sz="1400" dirty="0"/>
              <a:t> in range(0,7):			# Convert to log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huMoments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 = -1* </a:t>
            </a:r>
            <a:r>
              <a:rPr lang="en-US" sz="1400" dirty="0" err="1"/>
              <a:t>copysign</a:t>
            </a:r>
            <a:r>
              <a:rPr lang="en-US" sz="1400" dirty="0"/>
              <a:t>(1.0, </a:t>
            </a:r>
            <a:r>
              <a:rPr lang="en-US" sz="1400" dirty="0" err="1"/>
              <a:t>huMoments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]) * log10(abs(</a:t>
            </a:r>
            <a:r>
              <a:rPr lang="en-US" sz="1400" dirty="0" err="1"/>
              <a:t>huMoments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])))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A20B5E-83B7-4129-953A-D5BB55BA0F3A}"/>
              </a:ext>
            </a:extLst>
          </p:cNvPr>
          <p:cNvSpPr/>
          <p:nvPr/>
        </p:nvSpPr>
        <p:spPr>
          <a:xfrm>
            <a:off x="818050" y="3749634"/>
            <a:ext cx="25238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h[0] = 0.00162663</a:t>
            </a:r>
            <a:br>
              <a:rPr lang="pt-BR" dirty="0"/>
            </a:br>
            <a:r>
              <a:rPr lang="pt-BR" dirty="0"/>
              <a:t>h[1] = 3.11619e-07</a:t>
            </a:r>
            <a:br>
              <a:rPr lang="pt-BR" dirty="0"/>
            </a:br>
            <a:r>
              <a:rPr lang="pt-BR" dirty="0"/>
              <a:t>h[2] = 3.61005e-10</a:t>
            </a:r>
            <a:br>
              <a:rPr lang="pt-BR" dirty="0"/>
            </a:br>
            <a:r>
              <a:rPr lang="pt-BR" dirty="0"/>
              <a:t>h[3] = 1.44485e-10</a:t>
            </a:r>
            <a:br>
              <a:rPr lang="pt-BR" dirty="0"/>
            </a:br>
            <a:r>
              <a:rPr lang="pt-BR" dirty="0"/>
              <a:t>h[4] = -2.55279e-20</a:t>
            </a:r>
            <a:br>
              <a:rPr lang="pt-BR" dirty="0"/>
            </a:br>
            <a:r>
              <a:rPr lang="pt-BR" dirty="0"/>
              <a:t>h[5] = -7.57625e-14</a:t>
            </a:r>
            <a:br>
              <a:rPr lang="pt-BR" dirty="0"/>
            </a:br>
            <a:r>
              <a:rPr lang="pt-BR" dirty="0"/>
              <a:t>h[6] = 2.09098e-20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0C4715-0E59-47A8-9377-C60F6332A37B}"/>
              </a:ext>
            </a:extLst>
          </p:cNvPr>
          <p:cNvSpPr/>
          <p:nvPr/>
        </p:nvSpPr>
        <p:spPr>
          <a:xfrm>
            <a:off x="4227822" y="3735966"/>
            <a:ext cx="191379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H[0] = 2.78871</a:t>
            </a:r>
            <a:br>
              <a:rPr lang="pt-BR" dirty="0"/>
            </a:br>
            <a:r>
              <a:rPr lang="pt-BR" dirty="0"/>
              <a:t>H[1] = 6.50638</a:t>
            </a:r>
            <a:br>
              <a:rPr lang="pt-BR" dirty="0"/>
            </a:br>
            <a:r>
              <a:rPr lang="pt-BR" dirty="0"/>
              <a:t>H[2] = 9.44249</a:t>
            </a:r>
            <a:br>
              <a:rPr lang="pt-BR" dirty="0"/>
            </a:br>
            <a:r>
              <a:rPr lang="pt-BR" dirty="0"/>
              <a:t>H[3] = 9.84018</a:t>
            </a:r>
            <a:br>
              <a:rPr lang="pt-BR" dirty="0"/>
            </a:br>
            <a:r>
              <a:rPr lang="pt-BR" dirty="0"/>
              <a:t>H[4] = -19.593</a:t>
            </a:r>
            <a:br>
              <a:rPr lang="pt-BR" dirty="0"/>
            </a:br>
            <a:r>
              <a:rPr lang="pt-BR" dirty="0"/>
              <a:t>H[5] = -13.1205</a:t>
            </a:r>
            <a:br>
              <a:rPr lang="pt-BR" dirty="0"/>
            </a:br>
            <a:r>
              <a:rPr lang="pt-BR" dirty="0"/>
              <a:t>H[6] = 19.6797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D1D6F4-4D38-4B09-9D1D-69523199B7FC}"/>
              </a:ext>
            </a:extLst>
          </p:cNvPr>
          <p:cNvSpPr txBox="1"/>
          <p:nvPr/>
        </p:nvSpPr>
        <p:spPr>
          <a:xfrm>
            <a:off x="1094363" y="3474914"/>
            <a:ext cx="2171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Hu Moments (linear)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8B485E-9286-455E-AAD1-C3CD64463D79}"/>
              </a:ext>
            </a:extLst>
          </p:cNvPr>
          <p:cNvSpPr txBox="1"/>
          <p:nvPr/>
        </p:nvSpPr>
        <p:spPr>
          <a:xfrm>
            <a:off x="4182206" y="3461246"/>
            <a:ext cx="19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Hu Moments (log)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31AC10-7165-41F0-8066-C4442F4704B6}"/>
              </a:ext>
            </a:extLst>
          </p:cNvPr>
          <p:cNvSpPr/>
          <p:nvPr/>
        </p:nvSpPr>
        <p:spPr>
          <a:xfrm>
            <a:off x="171418" y="6451157"/>
            <a:ext cx="86227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https://www.learnopencv.com/shape-matching-using-hu-moments-c-python/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8E33551-4146-4781-9EA7-B046F5B49E7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66945" y="2463695"/>
            <a:ext cx="5325055" cy="373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86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273544B-9357-47CC-B967-DD160E084C49}"/>
              </a:ext>
            </a:extLst>
          </p:cNvPr>
          <p:cNvGrpSpPr/>
          <p:nvPr/>
        </p:nvGrpSpPr>
        <p:grpSpPr>
          <a:xfrm>
            <a:off x="3643356" y="282010"/>
            <a:ext cx="5116084" cy="6045695"/>
            <a:chOff x="3666145" y="0"/>
            <a:chExt cx="6187157" cy="678063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6996B93-63F4-40D4-A2AC-40AF5FB1D3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887" r="75654" b="1264"/>
            <a:stretch/>
          </p:blipFill>
          <p:spPr>
            <a:xfrm>
              <a:off x="3666145" y="0"/>
              <a:ext cx="1768979" cy="678063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865B936-5513-4989-8820-C27A174C38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465" r="47038" b="1266"/>
            <a:stretch/>
          </p:blipFill>
          <p:spPr>
            <a:xfrm>
              <a:off x="5435125" y="1"/>
              <a:ext cx="743485" cy="6780632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927CBEE-DECE-4878-A3FF-26E32B9DA0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66642" r="1245" b="1265"/>
            <a:stretch/>
          </p:blipFill>
          <p:spPr>
            <a:xfrm>
              <a:off x="6178610" y="0"/>
              <a:ext cx="3674692" cy="6780633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35862C1A-7EC4-4E98-B5B1-C862BB2FA0CA}"/>
              </a:ext>
            </a:extLst>
          </p:cNvPr>
          <p:cNvSpPr/>
          <p:nvPr/>
        </p:nvSpPr>
        <p:spPr>
          <a:xfrm>
            <a:off x="2134049" y="6391323"/>
            <a:ext cx="10212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Pastore, et. al, Annotation-free Learning of Plankton for Classification and Anomaly Detection</a:t>
            </a:r>
          </a:p>
        </p:txBody>
      </p:sp>
    </p:spTree>
    <p:extLst>
      <p:ext uri="{BB962C8B-B14F-4D97-AF65-F5344CB8AC3E}">
        <p14:creationId xmlns:p14="http://schemas.microsoft.com/office/powerpoint/2010/main" val="1244256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2540</TotalTime>
  <Words>794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LhpxdqWarnockPro-Regular</vt:lpstr>
      <vt:lpstr>Times New Roman</vt:lpstr>
      <vt:lpstr>Office Theme</vt:lpstr>
      <vt:lpstr>Image Feature Extraction: Morphology &amp; Dynamics (Shape &amp; Moment)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Feature Extraction Morphology &amp; Dynamics (Shape &amp; Moment)</dc:title>
  <dc:creator>Thomas Zimmerman</dc:creator>
  <cp:lastModifiedBy>Thomas Zimmerman</cp:lastModifiedBy>
  <cp:revision>40</cp:revision>
  <dcterms:created xsi:type="dcterms:W3CDTF">2020-09-12T00:37:23Z</dcterms:created>
  <dcterms:modified xsi:type="dcterms:W3CDTF">2023-05-13T22:46:30Z</dcterms:modified>
</cp:coreProperties>
</file>