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15" r:id="rId4"/>
    <p:sldId id="314" r:id="rId5"/>
    <p:sldId id="316" r:id="rId6"/>
    <p:sldId id="318" r:id="rId7"/>
    <p:sldId id="323" r:id="rId8"/>
    <p:sldId id="319" r:id="rId9"/>
    <p:sldId id="320" r:id="rId10"/>
    <p:sldId id="321" r:id="rId11"/>
    <p:sldId id="322"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16F57"/>
    <a:srgbClr val="8D35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78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B06D-3A0A-4659-9B2A-E01708AFD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9A928-1BA6-4993-A2A2-E1F936AB5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F2BA3A-8B50-408D-9DC5-E27C096B069E}"/>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5" name="Footer Placeholder 4">
            <a:extLst>
              <a:ext uri="{FF2B5EF4-FFF2-40B4-BE49-F238E27FC236}">
                <a16:creationId xmlns:a16="http://schemas.microsoft.com/office/drawing/2014/main" id="{59DF8291-8A83-4813-8581-EBE5A637E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F150D-B47E-4A3E-8C14-23BAFAA50559}"/>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52904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A763-5013-4390-B276-1A286E88F0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EBDDF5-0568-4A7C-824E-5FC098581C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8B813-BE6D-4B56-BB98-0968054A021B}"/>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5" name="Footer Placeholder 4">
            <a:extLst>
              <a:ext uri="{FF2B5EF4-FFF2-40B4-BE49-F238E27FC236}">
                <a16:creationId xmlns:a16="http://schemas.microsoft.com/office/drawing/2014/main" id="{BE42332C-22CD-45E3-B338-38EBCE39D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CF4BA-6DDF-4A7B-A4CD-12752267AF45}"/>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105049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6ABDD-1B2E-4F66-88C0-7F24E87132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18BAE-0ADD-4C37-8081-113E86C12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3164E-08E8-4334-8F61-484947EA411C}"/>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5" name="Footer Placeholder 4">
            <a:extLst>
              <a:ext uri="{FF2B5EF4-FFF2-40B4-BE49-F238E27FC236}">
                <a16:creationId xmlns:a16="http://schemas.microsoft.com/office/drawing/2014/main" id="{269960BC-821D-4869-9199-3EA9FFEA9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AA052-699E-4953-A5F4-94F0B1B6A67A}"/>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141665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914E-ADC6-44FD-BE3F-2DB229008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9B3D3-AF23-4E63-B1F4-163BBDFDC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FB0A4-AF7D-427F-8860-66C945C16424}"/>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5" name="Footer Placeholder 4">
            <a:extLst>
              <a:ext uri="{FF2B5EF4-FFF2-40B4-BE49-F238E27FC236}">
                <a16:creationId xmlns:a16="http://schemas.microsoft.com/office/drawing/2014/main" id="{C914DF1F-8C20-4F3F-AA4A-A14B3157D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32964-5FA5-4E7F-8118-912D7F9B5694}"/>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152406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DCCC-B1AA-465B-90C0-0EB2CE789B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8955D2-1293-434B-9AC3-0E285CA6F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209D37-352E-451F-BDE5-687D5950C73E}"/>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5" name="Footer Placeholder 4">
            <a:extLst>
              <a:ext uri="{FF2B5EF4-FFF2-40B4-BE49-F238E27FC236}">
                <a16:creationId xmlns:a16="http://schemas.microsoft.com/office/drawing/2014/main" id="{BB839552-CC81-4CDD-BD0E-E9307D04F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C8048-3143-4BC8-82B0-5029E8A1DFB1}"/>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150878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64D2-930C-4890-92E0-0BA402410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7C6CD-8430-403B-BC57-A00C359132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C4C23F-731E-4BAA-B494-ADB1E1651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7BE452-1C09-42D8-A6B9-B0EFF1AA6361}"/>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6" name="Footer Placeholder 5">
            <a:extLst>
              <a:ext uri="{FF2B5EF4-FFF2-40B4-BE49-F238E27FC236}">
                <a16:creationId xmlns:a16="http://schemas.microsoft.com/office/drawing/2014/main" id="{277A9A58-1CD9-47F2-BBFA-753048E1A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617F5-4592-4EFD-971B-F9B3D8AA4D86}"/>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386216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AB7F-7528-451E-ABF5-C9D73FCAC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6FA8BC-FC6E-4CF9-A9B3-7944F3528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D289F-21AA-4F23-88C0-1119644A03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FDDEC1-5DD1-495A-8606-9D0D29FCD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099B20-DE11-46F7-8D94-EB6324B12C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16CF0C-F851-4D6D-B1BF-465623B47346}"/>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8" name="Footer Placeholder 7">
            <a:extLst>
              <a:ext uri="{FF2B5EF4-FFF2-40B4-BE49-F238E27FC236}">
                <a16:creationId xmlns:a16="http://schemas.microsoft.com/office/drawing/2014/main" id="{76B97ABA-75A5-421A-AC61-082245F88E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D32D5E-BDF8-46DA-876D-8744D8E3DA80}"/>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23200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F5D7-9728-4E84-A02B-DA7ABC5860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79C4C5-8087-4230-9D0C-636E68F72AD3}"/>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4" name="Footer Placeholder 3">
            <a:extLst>
              <a:ext uri="{FF2B5EF4-FFF2-40B4-BE49-F238E27FC236}">
                <a16:creationId xmlns:a16="http://schemas.microsoft.com/office/drawing/2014/main" id="{F8DC8750-5757-4937-9BCC-B8E7858413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75AB34-2605-4EB9-8D28-2A1A705BECEA}"/>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419456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927F0-55B2-4BE7-805B-A3D6F142CC24}"/>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3" name="Footer Placeholder 2">
            <a:extLst>
              <a:ext uri="{FF2B5EF4-FFF2-40B4-BE49-F238E27FC236}">
                <a16:creationId xmlns:a16="http://schemas.microsoft.com/office/drawing/2014/main" id="{8CFAD612-8791-4451-926B-F58072CB0E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05DAF6-F30D-4FA8-A98F-00268C64FEC8}"/>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16383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CEC9-390E-4DE4-95F9-92065BC43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BDE037-5036-4627-8266-F24CF745E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6F19C6-A88C-4C48-A94A-D76DBD058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252CF-673D-4C93-B00B-62C357BC4889}"/>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6" name="Footer Placeholder 5">
            <a:extLst>
              <a:ext uri="{FF2B5EF4-FFF2-40B4-BE49-F238E27FC236}">
                <a16:creationId xmlns:a16="http://schemas.microsoft.com/office/drawing/2014/main" id="{135E2C45-57D7-4A11-89F1-B751FCB7D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32FF4-E75F-4957-BA0E-279471F14143}"/>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394807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EDFB-8285-4F3E-A02F-F77E39339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EA36E4-FA8B-4F0D-826F-7E870D833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32738C-C14B-4E91-8B15-32A8CBBA6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CD671-5261-4D5B-97F6-A100D1B3CF3A}"/>
              </a:ext>
            </a:extLst>
          </p:cNvPr>
          <p:cNvSpPr>
            <a:spLocks noGrp="1"/>
          </p:cNvSpPr>
          <p:nvPr>
            <p:ph type="dt" sz="half" idx="10"/>
          </p:nvPr>
        </p:nvSpPr>
        <p:spPr/>
        <p:txBody>
          <a:bodyPr/>
          <a:lstStyle/>
          <a:p>
            <a:fld id="{7E92D598-06C1-45C3-8223-96F586B1BB39}" type="datetimeFigureOut">
              <a:rPr lang="en-US" smtClean="0"/>
              <a:t>10/5/2019</a:t>
            </a:fld>
            <a:endParaRPr lang="en-US"/>
          </a:p>
        </p:txBody>
      </p:sp>
      <p:sp>
        <p:nvSpPr>
          <p:cNvPr id="6" name="Footer Placeholder 5">
            <a:extLst>
              <a:ext uri="{FF2B5EF4-FFF2-40B4-BE49-F238E27FC236}">
                <a16:creationId xmlns:a16="http://schemas.microsoft.com/office/drawing/2014/main" id="{4BBF02D3-47DA-4800-8349-AA3542C6D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C05D6-7668-4578-9C90-77A76A49E7A0}"/>
              </a:ext>
            </a:extLst>
          </p:cNvPr>
          <p:cNvSpPr>
            <a:spLocks noGrp="1"/>
          </p:cNvSpPr>
          <p:nvPr>
            <p:ph type="sldNum" sz="quarter" idx="12"/>
          </p:nvPr>
        </p:nvSpPr>
        <p:spPr/>
        <p:txBody>
          <a:bodyPr/>
          <a:lstStyle/>
          <a:p>
            <a:fld id="{2D48C101-1170-4C00-AD3B-506E8248595F}" type="slidenum">
              <a:rPr lang="en-US" smtClean="0"/>
              <a:t>‹#›</a:t>
            </a:fld>
            <a:endParaRPr lang="en-US"/>
          </a:p>
        </p:txBody>
      </p:sp>
    </p:spTree>
    <p:extLst>
      <p:ext uri="{BB962C8B-B14F-4D97-AF65-F5344CB8AC3E}">
        <p14:creationId xmlns:p14="http://schemas.microsoft.com/office/powerpoint/2010/main" val="349841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B08F3-2AE6-4652-AE0B-4CD7DB8C5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156443-8EB1-42AB-A9ED-362B2B6F9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4060A-C60E-45FA-A841-FA4A73319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2D598-06C1-45C3-8223-96F586B1BB39}" type="datetimeFigureOut">
              <a:rPr lang="en-US" smtClean="0"/>
              <a:t>10/5/2019</a:t>
            </a:fld>
            <a:endParaRPr lang="en-US"/>
          </a:p>
        </p:txBody>
      </p:sp>
      <p:sp>
        <p:nvSpPr>
          <p:cNvPr id="5" name="Footer Placeholder 4">
            <a:extLst>
              <a:ext uri="{FF2B5EF4-FFF2-40B4-BE49-F238E27FC236}">
                <a16:creationId xmlns:a16="http://schemas.microsoft.com/office/drawing/2014/main" id="{1090E0E4-C9F9-4F20-8E12-983C9164F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1B07C4-586A-43D4-8CAA-99D8B6C38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8C101-1170-4C00-AD3B-506E8248595F}" type="slidenum">
              <a:rPr lang="en-US" smtClean="0"/>
              <a:t>‹#›</a:t>
            </a:fld>
            <a:endParaRPr lang="en-US"/>
          </a:p>
        </p:txBody>
      </p:sp>
    </p:spTree>
    <p:extLst>
      <p:ext uri="{BB962C8B-B14F-4D97-AF65-F5344CB8AC3E}">
        <p14:creationId xmlns:p14="http://schemas.microsoft.com/office/powerpoint/2010/main" val="2133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7E0C-E2E8-4637-BFC5-CDA879F93F96}"/>
              </a:ext>
            </a:extLst>
          </p:cNvPr>
          <p:cNvSpPr>
            <a:spLocks noGrp="1"/>
          </p:cNvSpPr>
          <p:nvPr>
            <p:ph type="ctrTitle"/>
          </p:nvPr>
        </p:nvSpPr>
        <p:spPr>
          <a:xfrm>
            <a:off x="1424607" y="516940"/>
            <a:ext cx="9144000" cy="1655763"/>
          </a:xfrm>
        </p:spPr>
        <p:txBody>
          <a:bodyPr>
            <a:normAutofit fontScale="90000"/>
          </a:bodyPr>
          <a:lstStyle/>
          <a:p>
            <a:br>
              <a:rPr lang="en-US" dirty="0"/>
            </a:br>
            <a:r>
              <a:rPr lang="en-US" b="1" dirty="0"/>
              <a:t>Protozoa Classification Set</a:t>
            </a:r>
            <a:br>
              <a:rPr lang="en-US" b="1" dirty="0"/>
            </a:br>
            <a:r>
              <a:rPr lang="en-US" sz="3100" b="1" dirty="0"/>
              <a:t>(from Carolina Biological Supply Company) </a:t>
            </a:r>
            <a:endParaRPr lang="en-US" b="1" dirty="0"/>
          </a:p>
        </p:txBody>
      </p:sp>
      <p:sp>
        <p:nvSpPr>
          <p:cNvPr id="3" name="Subtitle 2">
            <a:extLst>
              <a:ext uri="{FF2B5EF4-FFF2-40B4-BE49-F238E27FC236}">
                <a16:creationId xmlns:a16="http://schemas.microsoft.com/office/drawing/2014/main" id="{8146028F-1F9D-4315-B361-69C957452144}"/>
              </a:ext>
            </a:extLst>
          </p:cNvPr>
          <p:cNvSpPr>
            <a:spLocks noGrp="1"/>
          </p:cNvSpPr>
          <p:nvPr>
            <p:ph type="subTitle" idx="1"/>
          </p:nvPr>
        </p:nvSpPr>
        <p:spPr>
          <a:xfrm>
            <a:off x="1482530" y="2844954"/>
            <a:ext cx="9144000" cy="1655762"/>
          </a:xfrm>
        </p:spPr>
        <p:txBody>
          <a:bodyPr>
            <a:normAutofit lnSpcReduction="10000"/>
          </a:bodyPr>
          <a:lstStyle/>
          <a:p>
            <a:r>
              <a:rPr lang="en-US" b="1" i="1" dirty="0"/>
              <a:t>Tom Zimmerman</a:t>
            </a:r>
          </a:p>
          <a:p>
            <a:r>
              <a:rPr lang="en-US" dirty="0"/>
              <a:t>IBM Research-Almaden</a:t>
            </a:r>
          </a:p>
          <a:p>
            <a:r>
              <a:rPr lang="en-US" dirty="0"/>
              <a:t>Center for Cellular Construction</a:t>
            </a:r>
          </a:p>
          <a:p>
            <a:r>
              <a:rPr lang="en-US" dirty="0"/>
              <a:t>October 5, 2019</a:t>
            </a:r>
          </a:p>
        </p:txBody>
      </p:sp>
      <p:pic>
        <p:nvPicPr>
          <p:cNvPr id="5" name="Picture 2" descr="Image result for nsf logo">
            <a:extLst>
              <a:ext uri="{FF2B5EF4-FFF2-40B4-BE49-F238E27FC236}">
                <a16:creationId xmlns:a16="http://schemas.microsoft.com/office/drawing/2014/main" id="{A758BEE7-DEC5-4569-9DEF-50EE3E920B94}"/>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317659"/>
            <a:ext cx="1533525" cy="15403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C16D1A3-D413-4F51-A451-3EE4F6A73B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45216" y="5733405"/>
            <a:ext cx="3246783" cy="1154412"/>
          </a:xfrm>
          <a:prstGeom prst="rect">
            <a:avLst/>
          </a:prstGeom>
        </p:spPr>
      </p:pic>
      <p:sp>
        <p:nvSpPr>
          <p:cNvPr id="7" name="Rectangle 6">
            <a:extLst>
              <a:ext uri="{FF2B5EF4-FFF2-40B4-BE49-F238E27FC236}">
                <a16:creationId xmlns:a16="http://schemas.microsoft.com/office/drawing/2014/main" id="{9BEC9470-C1F6-4959-A56D-6327D81D01EB}"/>
              </a:ext>
            </a:extLst>
          </p:cNvPr>
          <p:cNvSpPr/>
          <p:nvPr/>
        </p:nvSpPr>
        <p:spPr>
          <a:xfrm>
            <a:off x="1524000" y="5733405"/>
            <a:ext cx="7620000" cy="738664"/>
          </a:xfrm>
          <a:prstGeom prst="rect">
            <a:avLst/>
          </a:prstGeom>
        </p:spPr>
        <p:txBody>
          <a:bodyPr wrap="square">
            <a:spAutoFit/>
          </a:bodyPr>
          <a:lstStyle/>
          <a:p>
            <a:r>
              <a:rPr lang="en-US" sz="1400" dirty="0"/>
              <a:t>This material is based upon work supported by the NSF under Grant No. </a:t>
            </a:r>
            <a:r>
              <a:rPr lang="en-US" sz="1400" b="1" dirty="0"/>
              <a:t>DBI-1548297</a:t>
            </a:r>
            <a:r>
              <a:rPr lang="en-US" sz="1400" dirty="0"/>
              <a:t>.  </a:t>
            </a:r>
          </a:p>
          <a:p>
            <a:r>
              <a:rPr lang="en-US" sz="1400" b="1" dirty="0"/>
              <a:t>Disclaimer:  </a:t>
            </a:r>
            <a:r>
              <a:rPr lang="en-US" sz="1400" dirty="0"/>
              <a:t>Any opinions, findings and conclusions or recommendations expressed in this material are those of the authors and do not necessarily reflect the views of the National Science Foundation. </a:t>
            </a:r>
          </a:p>
        </p:txBody>
      </p:sp>
    </p:spTree>
    <p:extLst>
      <p:ext uri="{BB962C8B-B14F-4D97-AF65-F5344CB8AC3E}">
        <p14:creationId xmlns:p14="http://schemas.microsoft.com/office/powerpoint/2010/main" val="366145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ED6E35-1898-48A1-97BE-34D733940378}"/>
              </a:ext>
            </a:extLst>
          </p:cNvPr>
          <p:cNvSpPr/>
          <p:nvPr/>
        </p:nvSpPr>
        <p:spPr>
          <a:xfrm>
            <a:off x="4968377" y="125701"/>
            <a:ext cx="2766078" cy="830997"/>
          </a:xfrm>
          <a:prstGeom prst="rect">
            <a:avLst/>
          </a:prstGeom>
        </p:spPr>
        <p:txBody>
          <a:bodyPr wrap="none">
            <a:spAutoFit/>
          </a:bodyPr>
          <a:lstStyle/>
          <a:p>
            <a:r>
              <a:rPr lang="en-US" sz="4800" b="1" dirty="0" err="1"/>
              <a:t>Peranema</a:t>
            </a:r>
            <a:endParaRPr lang="en-US" sz="4800" b="1" dirty="0"/>
          </a:p>
        </p:txBody>
      </p:sp>
      <p:sp>
        <p:nvSpPr>
          <p:cNvPr id="3" name="Rectangle 2">
            <a:extLst>
              <a:ext uri="{FF2B5EF4-FFF2-40B4-BE49-F238E27FC236}">
                <a16:creationId xmlns:a16="http://schemas.microsoft.com/office/drawing/2014/main" id="{589BF025-562D-4833-B687-C4BCA645ED40}"/>
              </a:ext>
            </a:extLst>
          </p:cNvPr>
          <p:cNvSpPr/>
          <p:nvPr/>
        </p:nvSpPr>
        <p:spPr>
          <a:xfrm>
            <a:off x="4170947" y="1515486"/>
            <a:ext cx="7795206" cy="3693319"/>
          </a:xfrm>
          <a:prstGeom prst="rect">
            <a:avLst/>
          </a:prstGeom>
        </p:spPr>
        <p:txBody>
          <a:bodyPr wrap="square">
            <a:spAutoFit/>
          </a:bodyPr>
          <a:lstStyle/>
          <a:p>
            <a:r>
              <a:rPr lang="en-US" dirty="0" err="1"/>
              <a:t>Peranema</a:t>
            </a:r>
            <a:r>
              <a:rPr lang="en-US" dirty="0"/>
              <a:t> is a genus of free-living phagotrophic </a:t>
            </a:r>
            <a:r>
              <a:rPr lang="en-US" dirty="0" err="1"/>
              <a:t>euglenids</a:t>
            </a:r>
            <a:r>
              <a:rPr lang="en-US" dirty="0"/>
              <a:t> (</a:t>
            </a:r>
            <a:r>
              <a:rPr lang="en-US" dirty="0" err="1"/>
              <a:t>Euglenida</a:t>
            </a:r>
            <a:r>
              <a:rPr lang="en-US" dirty="0"/>
              <a:t>; Euglenozoa; </a:t>
            </a:r>
            <a:r>
              <a:rPr lang="en-US" dirty="0" err="1"/>
              <a:t>Excavata</a:t>
            </a:r>
            <a:r>
              <a:rPr lang="en-US" dirty="0"/>
              <a:t>). There are more than 20 nominal species, varying in size </a:t>
            </a:r>
            <a:r>
              <a:rPr lang="en-US" b="1" dirty="0"/>
              <a:t>between 8 and 200 um.</a:t>
            </a:r>
            <a:r>
              <a:rPr lang="en-US" dirty="0"/>
              <a:t> </a:t>
            </a:r>
            <a:r>
              <a:rPr lang="en-US" dirty="0" err="1"/>
              <a:t>Peranema</a:t>
            </a:r>
            <a:r>
              <a:rPr lang="en-US" dirty="0"/>
              <a:t> cells are gliding flagellates found in freshwater lakes, ponds and ditches, and are often abundant at the bottom of stagnant pools rich in decaying organic material.[2] Although they belong to the class </a:t>
            </a:r>
            <a:r>
              <a:rPr lang="en-US" dirty="0" err="1"/>
              <a:t>Euglenoidea</a:t>
            </a:r>
            <a:r>
              <a:rPr lang="en-US" dirty="0"/>
              <a:t>, and are morphologically similar to the green Euglena, </a:t>
            </a:r>
            <a:r>
              <a:rPr lang="en-US" dirty="0" err="1"/>
              <a:t>Peranema</a:t>
            </a:r>
            <a:r>
              <a:rPr lang="en-US" dirty="0"/>
              <a:t> have no chloroplasts, and do not conduct autotrophy. Instead, they capture live prey, such as yeast, bacteria and other flagellates, consuming them with the help of a rigid feeding apparatus called a "rod-organ." Unlike the green </a:t>
            </a:r>
            <a:r>
              <a:rPr lang="en-US" dirty="0" err="1"/>
              <a:t>euglenids</a:t>
            </a:r>
            <a:r>
              <a:rPr lang="en-US" dirty="0"/>
              <a:t>, they lack both an eyespot (stigma), and the paraflagellar body (photoreceptor) that is normally coupled with that organelle. However, while </a:t>
            </a:r>
            <a:r>
              <a:rPr lang="en-US" dirty="0" err="1"/>
              <a:t>Peranema</a:t>
            </a:r>
            <a:r>
              <a:rPr lang="en-US" dirty="0"/>
              <a:t> lack a localized photoreceptor, they do possess the light-sensitive protein rhodopsin, and respond to changes in light with a characteristic "curling </a:t>
            </a:r>
            <a:r>
              <a:rPr lang="en-US" dirty="0" err="1"/>
              <a:t>behaviour</a:t>
            </a:r>
            <a:r>
              <a:rPr lang="en-US" dirty="0"/>
              <a:t>."</a:t>
            </a:r>
          </a:p>
        </p:txBody>
      </p:sp>
      <p:pic>
        <p:nvPicPr>
          <p:cNvPr id="6" name="Picture 5">
            <a:extLst>
              <a:ext uri="{FF2B5EF4-FFF2-40B4-BE49-F238E27FC236}">
                <a16:creationId xmlns:a16="http://schemas.microsoft.com/office/drawing/2014/main" id="{1939B77C-2774-41E8-96AF-BD30CA983DE8}"/>
              </a:ext>
            </a:extLst>
          </p:cNvPr>
          <p:cNvPicPr>
            <a:picLocks noChangeAspect="1"/>
          </p:cNvPicPr>
          <p:nvPr/>
        </p:nvPicPr>
        <p:blipFill rotWithShape="1">
          <a:blip r:embed="rId2">
            <a:extLst>
              <a:ext uri="{28A0092B-C50C-407E-A947-70E740481C1C}">
                <a14:useLocalDpi xmlns:a14="http://schemas.microsoft.com/office/drawing/2010/main" val="0"/>
              </a:ext>
            </a:extLst>
          </a:blip>
          <a:srcRect l="16926" r="18374"/>
          <a:stretch/>
        </p:blipFill>
        <p:spPr>
          <a:xfrm>
            <a:off x="946483" y="243874"/>
            <a:ext cx="2914988" cy="6370252"/>
          </a:xfrm>
          <a:prstGeom prst="rect">
            <a:avLst/>
          </a:prstGeom>
        </p:spPr>
      </p:pic>
    </p:spTree>
    <p:extLst>
      <p:ext uri="{BB962C8B-B14F-4D97-AF65-F5344CB8AC3E}">
        <p14:creationId xmlns:p14="http://schemas.microsoft.com/office/powerpoint/2010/main" val="310296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B4BC79-CB68-421A-9E77-D58EF4D90AF9}"/>
              </a:ext>
            </a:extLst>
          </p:cNvPr>
          <p:cNvSpPr/>
          <p:nvPr/>
        </p:nvSpPr>
        <p:spPr>
          <a:xfrm>
            <a:off x="6651760" y="269211"/>
            <a:ext cx="4110612" cy="830997"/>
          </a:xfrm>
          <a:prstGeom prst="rect">
            <a:avLst/>
          </a:prstGeom>
        </p:spPr>
        <p:txBody>
          <a:bodyPr wrap="none">
            <a:spAutoFit/>
          </a:bodyPr>
          <a:lstStyle/>
          <a:p>
            <a:r>
              <a:rPr lang="en-US" sz="4800" b="1" dirty="0" err="1"/>
              <a:t>Arcella</a:t>
            </a:r>
            <a:r>
              <a:rPr lang="en-US" sz="4800" b="1" dirty="0"/>
              <a:t> Vulgaris</a:t>
            </a:r>
          </a:p>
        </p:txBody>
      </p:sp>
      <p:sp>
        <p:nvSpPr>
          <p:cNvPr id="4" name="Rectangle 3">
            <a:extLst>
              <a:ext uri="{FF2B5EF4-FFF2-40B4-BE49-F238E27FC236}">
                <a16:creationId xmlns:a16="http://schemas.microsoft.com/office/drawing/2014/main" id="{4B18C768-10CD-4B17-85C5-34463AD3E6A0}"/>
              </a:ext>
            </a:extLst>
          </p:cNvPr>
          <p:cNvSpPr/>
          <p:nvPr/>
        </p:nvSpPr>
        <p:spPr>
          <a:xfrm>
            <a:off x="7955004" y="6300537"/>
            <a:ext cx="3876895" cy="369332"/>
          </a:xfrm>
          <a:prstGeom prst="rect">
            <a:avLst/>
          </a:prstGeom>
        </p:spPr>
        <p:txBody>
          <a:bodyPr wrap="none">
            <a:spAutoFit/>
          </a:bodyPr>
          <a:lstStyle/>
          <a:p>
            <a:r>
              <a:rPr lang="en-US"/>
              <a:t>https://www.arcella.nl/arcella-vulgaris/</a:t>
            </a:r>
            <a:endParaRPr lang="en-US" dirty="0"/>
          </a:p>
        </p:txBody>
      </p:sp>
      <p:sp>
        <p:nvSpPr>
          <p:cNvPr id="5" name="Rectangle 4">
            <a:extLst>
              <a:ext uri="{FF2B5EF4-FFF2-40B4-BE49-F238E27FC236}">
                <a16:creationId xmlns:a16="http://schemas.microsoft.com/office/drawing/2014/main" id="{133F8A1C-7BB7-4937-B420-115014E062CF}"/>
              </a:ext>
            </a:extLst>
          </p:cNvPr>
          <p:cNvSpPr/>
          <p:nvPr/>
        </p:nvSpPr>
        <p:spPr>
          <a:xfrm>
            <a:off x="5899698" y="1727732"/>
            <a:ext cx="6096000" cy="3416320"/>
          </a:xfrm>
          <a:prstGeom prst="rect">
            <a:avLst/>
          </a:prstGeom>
        </p:spPr>
        <p:txBody>
          <a:bodyPr>
            <a:spAutoFit/>
          </a:bodyPr>
          <a:lstStyle/>
          <a:p>
            <a:r>
              <a:rPr lang="en-US" dirty="0"/>
              <a:t>Shell hemispherical, a distinct dome, evenly convex, with a distinct basal collar or rim; surface of dome may be undulated; height of test about one-half the diameter; surface smooth or with regular undulations; aperture invaginated, circular, and bordered by small lip; two vesicular nuclei.’</a:t>
            </a:r>
          </a:p>
          <a:p>
            <a:r>
              <a:rPr lang="en-US" dirty="0"/>
              <a:t>In literature diameter </a:t>
            </a:r>
            <a:r>
              <a:rPr lang="en-US" b="1" dirty="0"/>
              <a:t>30-152 µm</a:t>
            </a:r>
            <a:r>
              <a:rPr lang="en-US" dirty="0"/>
              <a:t>; diameter of aperture 22-32 µm. However, these measurements may cover a large range of specimens which were considered to be A. vulgaris and are therefore not reliable. My measurements: 80-150 µm, aperture 18-36 µm; ratio diameter of shell – aperture 0.2; ratio diameter – height 1.5-1.8. In the ooze and vegetation in stagnant water and also in soil, among algae and other plants.</a:t>
            </a:r>
          </a:p>
        </p:txBody>
      </p:sp>
      <p:pic>
        <p:nvPicPr>
          <p:cNvPr id="7" name="Picture 6">
            <a:extLst>
              <a:ext uri="{FF2B5EF4-FFF2-40B4-BE49-F238E27FC236}">
                <a16:creationId xmlns:a16="http://schemas.microsoft.com/office/drawing/2014/main" id="{7A30B494-344C-42B3-AC87-496D53089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0791"/>
            <a:ext cx="5053263" cy="2937209"/>
          </a:xfrm>
          <a:prstGeom prst="rect">
            <a:avLst/>
          </a:prstGeom>
        </p:spPr>
      </p:pic>
      <p:pic>
        <p:nvPicPr>
          <p:cNvPr id="9" name="Picture 8">
            <a:extLst>
              <a:ext uri="{FF2B5EF4-FFF2-40B4-BE49-F238E27FC236}">
                <a16:creationId xmlns:a16="http://schemas.microsoft.com/office/drawing/2014/main" id="{1E532775-EB15-49B1-832F-DF0B35105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15128"/>
            <a:ext cx="5053263" cy="3205663"/>
          </a:xfrm>
          <a:prstGeom prst="rect">
            <a:avLst/>
          </a:prstGeom>
        </p:spPr>
      </p:pic>
    </p:spTree>
    <p:extLst>
      <p:ext uri="{BB962C8B-B14F-4D97-AF65-F5344CB8AC3E}">
        <p14:creationId xmlns:p14="http://schemas.microsoft.com/office/powerpoint/2010/main" val="102197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5CD4B0-C3E1-4FF1-A876-6AE978AFB799}"/>
              </a:ext>
            </a:extLst>
          </p:cNvPr>
          <p:cNvSpPr/>
          <p:nvPr/>
        </p:nvSpPr>
        <p:spPr>
          <a:xfrm>
            <a:off x="3048000" y="1305342"/>
            <a:ext cx="6096000" cy="4247317"/>
          </a:xfrm>
          <a:prstGeom prst="rect">
            <a:avLst/>
          </a:prstGeom>
        </p:spPr>
        <p:txBody>
          <a:bodyPr>
            <a:spAutoFit/>
          </a:bodyPr>
          <a:lstStyle/>
          <a:p>
            <a:r>
              <a:rPr lang="en-US" dirty="0"/>
              <a:t>Jar	File	Species		Size (um)</a:t>
            </a:r>
          </a:p>
          <a:p>
            <a:r>
              <a:rPr lang="en-US" dirty="0"/>
              <a:t>===	====	=======		========</a:t>
            </a:r>
          </a:p>
          <a:p>
            <a:r>
              <a:rPr lang="en-US" dirty="0"/>
              <a:t>A	UNA 	unknown A</a:t>
            </a:r>
          </a:p>
          <a:p>
            <a:r>
              <a:rPr lang="en-US" dirty="0"/>
              <a:t>B	UNB 	unknown B</a:t>
            </a:r>
          </a:p>
          <a:p>
            <a:r>
              <a:rPr lang="en-US" dirty="0"/>
              <a:t>C	UNC 	unknown C</a:t>
            </a:r>
          </a:p>
          <a:p>
            <a:r>
              <a:rPr lang="en-US" dirty="0"/>
              <a:t>D	SEN 	Stentor</a:t>
            </a:r>
          </a:p>
          <a:p>
            <a:r>
              <a:rPr lang="en-US" dirty="0"/>
              <a:t>E 	ACT 	</a:t>
            </a:r>
            <a:r>
              <a:rPr lang="en-US" dirty="0" err="1"/>
              <a:t>Actinosphaerium</a:t>
            </a:r>
            <a:endParaRPr lang="en-US" dirty="0"/>
          </a:p>
          <a:p>
            <a:r>
              <a:rPr lang="en-US" dirty="0"/>
              <a:t>F 	EUP 	Euplotes</a:t>
            </a:r>
          </a:p>
          <a:p>
            <a:r>
              <a:rPr lang="en-US" dirty="0"/>
              <a:t>G 	BUR 	Paramecium Bursaria</a:t>
            </a:r>
          </a:p>
          <a:p>
            <a:r>
              <a:rPr lang="en-US" dirty="0"/>
              <a:t>H	PAN	Pandorina</a:t>
            </a:r>
          </a:p>
          <a:p>
            <a:r>
              <a:rPr lang="en-US" dirty="0"/>
              <a:t>I 	EUG 	Euglena</a:t>
            </a:r>
          </a:p>
          <a:p>
            <a:r>
              <a:rPr lang="en-US" dirty="0"/>
              <a:t>J 	PRO 	Amoeba proteus</a:t>
            </a:r>
          </a:p>
          <a:p>
            <a:r>
              <a:rPr lang="en-US" dirty="0"/>
              <a:t>K 	BLE 	Blepharisma</a:t>
            </a:r>
          </a:p>
          <a:p>
            <a:r>
              <a:rPr lang="en-US" dirty="0"/>
              <a:t>L 	PER 	</a:t>
            </a:r>
            <a:r>
              <a:rPr lang="en-US" dirty="0" err="1"/>
              <a:t>Peranema</a:t>
            </a:r>
            <a:endParaRPr lang="en-US" dirty="0"/>
          </a:p>
          <a:p>
            <a:r>
              <a:rPr lang="en-US" dirty="0"/>
              <a:t>M	VUL 	</a:t>
            </a:r>
            <a:r>
              <a:rPr lang="en-US" dirty="0" err="1"/>
              <a:t>Arcella</a:t>
            </a:r>
            <a:r>
              <a:rPr lang="en-US" dirty="0"/>
              <a:t> Vulgaris</a:t>
            </a:r>
          </a:p>
        </p:txBody>
      </p:sp>
    </p:spTree>
    <p:extLst>
      <p:ext uri="{BB962C8B-B14F-4D97-AF65-F5344CB8AC3E}">
        <p14:creationId xmlns:p14="http://schemas.microsoft.com/office/powerpoint/2010/main" val="44429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0F8B6-3119-4FD8-9EBD-2390BEFED9C4}"/>
              </a:ext>
            </a:extLst>
          </p:cNvPr>
          <p:cNvSpPr/>
          <p:nvPr/>
        </p:nvSpPr>
        <p:spPr>
          <a:xfrm>
            <a:off x="6785811" y="1404964"/>
            <a:ext cx="5077409" cy="3139321"/>
          </a:xfrm>
          <a:prstGeom prst="rect">
            <a:avLst/>
          </a:prstGeom>
        </p:spPr>
        <p:txBody>
          <a:bodyPr wrap="square">
            <a:spAutoFit/>
          </a:bodyPr>
          <a:lstStyle/>
          <a:p>
            <a:r>
              <a:rPr lang="en-US" dirty="0"/>
              <a:t>The </a:t>
            </a:r>
            <a:r>
              <a:rPr lang="en-US" i="1" dirty="0" err="1"/>
              <a:t>Actinosphaerium</a:t>
            </a:r>
            <a:r>
              <a:rPr lang="en-US" dirty="0"/>
              <a:t> is a protist (protozoan) and belongs to the </a:t>
            </a:r>
            <a:r>
              <a:rPr lang="en-US" dirty="0" err="1"/>
              <a:t>Phyllum</a:t>
            </a:r>
            <a:r>
              <a:rPr lang="en-US" dirty="0"/>
              <a:t> Sarcodina. It looks like a sea urchin and is from </a:t>
            </a:r>
            <a:r>
              <a:rPr lang="en-US" b="1" dirty="0"/>
              <a:t>200-1000 micrometers wide. </a:t>
            </a:r>
            <a:r>
              <a:rPr lang="en-US" dirty="0"/>
              <a:t>This is quite large for a protist. The image below (left) shows a close up of the endoplasm and ectoplasm, the water expelling vesicles (WEV) and how this protist uses the radial arms to move by flowing the protoplasm into the arms. These are also called Heliozoans, or "Sun Animals". The body is spherical with stiff unbranched arms radiating in all directions.</a:t>
            </a:r>
          </a:p>
        </p:txBody>
      </p:sp>
      <p:pic>
        <p:nvPicPr>
          <p:cNvPr id="4" name="Picture 3">
            <a:extLst>
              <a:ext uri="{FF2B5EF4-FFF2-40B4-BE49-F238E27FC236}">
                <a16:creationId xmlns:a16="http://schemas.microsoft.com/office/drawing/2014/main" id="{2B4FB77D-5661-4346-B01B-C915F9A57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79" y="14578"/>
            <a:ext cx="5937043" cy="5937043"/>
          </a:xfrm>
          <a:prstGeom prst="rect">
            <a:avLst/>
          </a:prstGeom>
        </p:spPr>
      </p:pic>
      <p:sp>
        <p:nvSpPr>
          <p:cNvPr id="5" name="Rectangle 4">
            <a:extLst>
              <a:ext uri="{FF2B5EF4-FFF2-40B4-BE49-F238E27FC236}">
                <a16:creationId xmlns:a16="http://schemas.microsoft.com/office/drawing/2014/main" id="{6524F631-6F9F-4044-A95F-EC903D8B8B7E}"/>
              </a:ext>
            </a:extLst>
          </p:cNvPr>
          <p:cNvSpPr/>
          <p:nvPr/>
        </p:nvSpPr>
        <p:spPr>
          <a:xfrm>
            <a:off x="465222" y="6463308"/>
            <a:ext cx="11454229" cy="369332"/>
          </a:xfrm>
          <a:prstGeom prst="rect">
            <a:avLst/>
          </a:prstGeom>
        </p:spPr>
        <p:txBody>
          <a:bodyPr wrap="square">
            <a:spAutoFit/>
          </a:bodyPr>
          <a:lstStyle/>
          <a:p>
            <a:r>
              <a:rPr lang="en-US" dirty="0"/>
              <a:t>https://microscope-microscope.org/pond-water-critters-protozoan-guide/sarcodina/actinosphaerium-2/</a:t>
            </a:r>
          </a:p>
        </p:txBody>
      </p:sp>
      <p:sp>
        <p:nvSpPr>
          <p:cNvPr id="6" name="Rectangle 5">
            <a:extLst>
              <a:ext uri="{FF2B5EF4-FFF2-40B4-BE49-F238E27FC236}">
                <a16:creationId xmlns:a16="http://schemas.microsoft.com/office/drawing/2014/main" id="{14413BE3-22D9-4E33-A929-B91F29938DAB}"/>
              </a:ext>
            </a:extLst>
          </p:cNvPr>
          <p:cNvSpPr/>
          <p:nvPr/>
        </p:nvSpPr>
        <p:spPr>
          <a:xfrm>
            <a:off x="7716721" y="249028"/>
            <a:ext cx="3576620" cy="646331"/>
          </a:xfrm>
          <a:prstGeom prst="rect">
            <a:avLst/>
          </a:prstGeom>
        </p:spPr>
        <p:txBody>
          <a:bodyPr wrap="none">
            <a:spAutoFit/>
          </a:bodyPr>
          <a:lstStyle/>
          <a:p>
            <a:r>
              <a:rPr lang="en-US" sz="3600" b="1" dirty="0" err="1"/>
              <a:t>Actinosphaerium</a:t>
            </a:r>
            <a:r>
              <a:rPr lang="en-US" sz="3600" b="1" dirty="0"/>
              <a:t> </a:t>
            </a:r>
          </a:p>
        </p:txBody>
      </p:sp>
    </p:spTree>
    <p:extLst>
      <p:ext uri="{BB962C8B-B14F-4D97-AF65-F5344CB8AC3E}">
        <p14:creationId xmlns:p14="http://schemas.microsoft.com/office/powerpoint/2010/main" val="234924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5C1B6A-00E7-419E-95E3-723043B90EC3}"/>
              </a:ext>
            </a:extLst>
          </p:cNvPr>
          <p:cNvSpPr/>
          <p:nvPr/>
        </p:nvSpPr>
        <p:spPr>
          <a:xfrm>
            <a:off x="6545179" y="994611"/>
            <a:ext cx="5261810" cy="3139321"/>
          </a:xfrm>
          <a:prstGeom prst="rect">
            <a:avLst/>
          </a:prstGeom>
        </p:spPr>
        <p:txBody>
          <a:bodyPr wrap="square">
            <a:spAutoFit/>
          </a:bodyPr>
          <a:lstStyle/>
          <a:p>
            <a:r>
              <a:rPr lang="en-US" dirty="0"/>
              <a:t>The </a:t>
            </a:r>
            <a:r>
              <a:rPr lang="en-US" i="1" dirty="0"/>
              <a:t>Euplotes</a:t>
            </a:r>
            <a:r>
              <a:rPr lang="en-US" dirty="0"/>
              <a:t> belong to the </a:t>
            </a:r>
            <a:r>
              <a:rPr lang="en-US" dirty="0" err="1"/>
              <a:t>Phyllum</a:t>
            </a:r>
            <a:r>
              <a:rPr lang="en-US" dirty="0"/>
              <a:t> </a:t>
            </a:r>
            <a:r>
              <a:rPr lang="en-US" dirty="0" err="1"/>
              <a:t>Ciliophora</a:t>
            </a:r>
            <a:r>
              <a:rPr lang="en-US" dirty="0"/>
              <a:t>. They are from </a:t>
            </a:r>
            <a:r>
              <a:rPr lang="en-US" b="1" dirty="0"/>
              <a:t>80-200 µm long</a:t>
            </a:r>
            <a:r>
              <a:rPr lang="en-US" dirty="0"/>
              <a:t>. Euplotes is an interesting ciliate with a transparent body. It has large cilia that is tufted together to form cirri and a band-like macronucleus (the big backward "C" shown inside the body). From the side, Euplotes is quite thin and can be seen using its cirri and "walking" along objects. Below, we see </a:t>
            </a:r>
            <a:r>
              <a:rPr lang="en-US" dirty="0" err="1"/>
              <a:t>Euplores</a:t>
            </a:r>
            <a:r>
              <a:rPr lang="en-US" dirty="0"/>
              <a:t> walking on the edge of an air bubble.</a:t>
            </a:r>
          </a:p>
          <a:p>
            <a:r>
              <a:rPr lang="en-US" dirty="0"/>
              <a:t>Euplotes are common in fresh water and marine habitats.</a:t>
            </a:r>
          </a:p>
          <a:p>
            <a:r>
              <a:rPr lang="en-US" dirty="0"/>
              <a:t>. </a:t>
            </a:r>
          </a:p>
        </p:txBody>
      </p:sp>
      <p:pic>
        <p:nvPicPr>
          <p:cNvPr id="5" name="Picture 4">
            <a:extLst>
              <a:ext uri="{FF2B5EF4-FFF2-40B4-BE49-F238E27FC236}">
                <a16:creationId xmlns:a16="http://schemas.microsoft.com/office/drawing/2014/main" id="{6A9772FB-BE23-44A9-9580-46EDF52F8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358" y="252662"/>
            <a:ext cx="5856038" cy="5856038"/>
          </a:xfrm>
          <a:prstGeom prst="rect">
            <a:avLst/>
          </a:prstGeom>
        </p:spPr>
      </p:pic>
      <p:sp>
        <p:nvSpPr>
          <p:cNvPr id="6" name="Rectangle 5">
            <a:extLst>
              <a:ext uri="{FF2B5EF4-FFF2-40B4-BE49-F238E27FC236}">
                <a16:creationId xmlns:a16="http://schemas.microsoft.com/office/drawing/2014/main" id="{CAB0F99D-94D8-4562-BD83-43233D66EC30}"/>
              </a:ext>
            </a:extLst>
          </p:cNvPr>
          <p:cNvSpPr/>
          <p:nvPr/>
        </p:nvSpPr>
        <p:spPr>
          <a:xfrm>
            <a:off x="898358" y="6108700"/>
            <a:ext cx="10395283" cy="369332"/>
          </a:xfrm>
          <a:prstGeom prst="rect">
            <a:avLst/>
          </a:prstGeom>
        </p:spPr>
        <p:txBody>
          <a:bodyPr wrap="square">
            <a:spAutoFit/>
          </a:bodyPr>
          <a:lstStyle/>
          <a:p>
            <a:r>
              <a:rPr lang="en-US" dirty="0"/>
              <a:t>https://microscope-microscope.org/pond-water-critters-protozoan-guide/ciliophora/euplotes-2/</a:t>
            </a:r>
          </a:p>
        </p:txBody>
      </p:sp>
      <p:sp>
        <p:nvSpPr>
          <p:cNvPr id="7" name="Rectangle 6">
            <a:extLst>
              <a:ext uri="{FF2B5EF4-FFF2-40B4-BE49-F238E27FC236}">
                <a16:creationId xmlns:a16="http://schemas.microsoft.com/office/drawing/2014/main" id="{2EC9143D-EE95-4C99-B718-B6B086C52338}"/>
              </a:ext>
            </a:extLst>
          </p:cNvPr>
          <p:cNvSpPr/>
          <p:nvPr/>
        </p:nvSpPr>
        <p:spPr>
          <a:xfrm>
            <a:off x="8196805" y="252662"/>
            <a:ext cx="1654427" cy="584775"/>
          </a:xfrm>
          <a:prstGeom prst="rect">
            <a:avLst/>
          </a:prstGeom>
        </p:spPr>
        <p:txBody>
          <a:bodyPr wrap="none">
            <a:spAutoFit/>
          </a:bodyPr>
          <a:lstStyle/>
          <a:p>
            <a:r>
              <a:rPr lang="en-US" sz="3200" b="1" dirty="0"/>
              <a:t>Euplotes</a:t>
            </a:r>
          </a:p>
        </p:txBody>
      </p:sp>
    </p:spTree>
    <p:extLst>
      <p:ext uri="{BB962C8B-B14F-4D97-AF65-F5344CB8AC3E}">
        <p14:creationId xmlns:p14="http://schemas.microsoft.com/office/powerpoint/2010/main" val="67027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52D93E-C9B7-43F6-AD52-4B0327459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40576" cy="6858000"/>
          </a:xfrm>
          <a:prstGeom prst="rect">
            <a:avLst/>
          </a:prstGeom>
        </p:spPr>
      </p:pic>
      <p:sp>
        <p:nvSpPr>
          <p:cNvPr id="5" name="Rectangle 4">
            <a:extLst>
              <a:ext uri="{FF2B5EF4-FFF2-40B4-BE49-F238E27FC236}">
                <a16:creationId xmlns:a16="http://schemas.microsoft.com/office/drawing/2014/main" id="{1D63A9B1-F00C-4879-9702-72068C732E8A}"/>
              </a:ext>
            </a:extLst>
          </p:cNvPr>
          <p:cNvSpPr/>
          <p:nvPr/>
        </p:nvSpPr>
        <p:spPr>
          <a:xfrm>
            <a:off x="5903495" y="1971635"/>
            <a:ext cx="6096000" cy="3139321"/>
          </a:xfrm>
          <a:prstGeom prst="rect">
            <a:avLst/>
          </a:prstGeom>
        </p:spPr>
        <p:txBody>
          <a:bodyPr>
            <a:spAutoFit/>
          </a:bodyPr>
          <a:lstStyle/>
          <a:p>
            <a:r>
              <a:rPr lang="en-US" dirty="0"/>
              <a:t>Paramecium </a:t>
            </a:r>
            <a:r>
              <a:rPr lang="en-US" dirty="0" err="1"/>
              <a:t>bursaria</a:t>
            </a:r>
            <a:r>
              <a:rPr lang="en-US" dirty="0"/>
              <a:t> is a species of ciliate found in marine and brackish waters.[1] It has a mutualistic endosymbiotic relationship with green algae called </a:t>
            </a:r>
            <a:r>
              <a:rPr lang="en-US" dirty="0" err="1"/>
              <a:t>Zoochlorella</a:t>
            </a:r>
            <a:r>
              <a:rPr lang="en-US" dirty="0"/>
              <a:t>. The algae live inside the Paramecium in its cytoplasm and provide it with food, while the Paramecium provides the algae with movement and protection. P. </a:t>
            </a:r>
            <a:r>
              <a:rPr lang="en-US" dirty="0" err="1"/>
              <a:t>bursaria</a:t>
            </a:r>
            <a:r>
              <a:rPr lang="en-US" dirty="0"/>
              <a:t> is </a:t>
            </a:r>
            <a:r>
              <a:rPr lang="en-US" b="1" dirty="0"/>
              <a:t>80-150 </a:t>
            </a:r>
            <a:r>
              <a:rPr lang="en-US" b="1" dirty="0" err="1"/>
              <a:t>μm</a:t>
            </a:r>
            <a:r>
              <a:rPr lang="en-US" b="1" dirty="0"/>
              <a:t> long</a:t>
            </a:r>
            <a:r>
              <a:rPr lang="en-US" dirty="0"/>
              <a:t>, with a wide oral groove, two contractile vacuoles, and a single micronucleus as well as a single macronucleus. P. </a:t>
            </a:r>
            <a:r>
              <a:rPr lang="en-US" dirty="0" err="1"/>
              <a:t>bursaria</a:t>
            </a:r>
            <a:r>
              <a:rPr lang="en-US" dirty="0"/>
              <a:t> is the only species of Paramecium that forms symbiotic relationships with algae, and it is often used in biology classrooms both as an example of a protozoan and also as an example of symbiosis. </a:t>
            </a:r>
          </a:p>
        </p:txBody>
      </p:sp>
      <p:sp>
        <p:nvSpPr>
          <p:cNvPr id="6" name="Rectangle 5">
            <a:extLst>
              <a:ext uri="{FF2B5EF4-FFF2-40B4-BE49-F238E27FC236}">
                <a16:creationId xmlns:a16="http://schemas.microsoft.com/office/drawing/2014/main" id="{A419BC72-E4B3-4F5A-83C3-ECA4EDB9BC97}"/>
              </a:ext>
            </a:extLst>
          </p:cNvPr>
          <p:cNvSpPr/>
          <p:nvPr/>
        </p:nvSpPr>
        <p:spPr>
          <a:xfrm>
            <a:off x="6777246" y="436965"/>
            <a:ext cx="4348498" cy="646331"/>
          </a:xfrm>
          <a:prstGeom prst="rect">
            <a:avLst/>
          </a:prstGeom>
        </p:spPr>
        <p:txBody>
          <a:bodyPr wrap="none">
            <a:spAutoFit/>
          </a:bodyPr>
          <a:lstStyle/>
          <a:p>
            <a:r>
              <a:rPr lang="en-US" sz="3600" b="1" dirty="0"/>
              <a:t>Paramecium </a:t>
            </a:r>
            <a:r>
              <a:rPr lang="en-US" sz="3600" b="1" dirty="0" err="1"/>
              <a:t>bursaria</a:t>
            </a:r>
            <a:r>
              <a:rPr lang="en-US" sz="3600" b="1" dirty="0"/>
              <a:t> </a:t>
            </a:r>
          </a:p>
        </p:txBody>
      </p:sp>
    </p:spTree>
    <p:extLst>
      <p:ext uri="{BB962C8B-B14F-4D97-AF65-F5344CB8AC3E}">
        <p14:creationId xmlns:p14="http://schemas.microsoft.com/office/powerpoint/2010/main" val="10569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4E1F18-F722-4607-824C-D552E2577E9D}"/>
              </a:ext>
            </a:extLst>
          </p:cNvPr>
          <p:cNvPicPr>
            <a:picLocks noChangeAspect="1"/>
          </p:cNvPicPr>
          <p:nvPr/>
        </p:nvPicPr>
        <p:blipFill rotWithShape="1">
          <a:blip r:embed="rId2">
            <a:extLst>
              <a:ext uri="{28A0092B-C50C-407E-A947-70E740481C1C}">
                <a14:useLocalDpi xmlns:a14="http://schemas.microsoft.com/office/drawing/2010/main" val="0"/>
              </a:ext>
            </a:extLst>
          </a:blip>
          <a:srcRect l="9097" r="10516"/>
          <a:stretch/>
        </p:blipFill>
        <p:spPr>
          <a:xfrm>
            <a:off x="208746" y="3115795"/>
            <a:ext cx="4507832" cy="3742205"/>
          </a:xfrm>
          <a:prstGeom prst="rect">
            <a:avLst/>
          </a:prstGeom>
        </p:spPr>
      </p:pic>
      <p:pic>
        <p:nvPicPr>
          <p:cNvPr id="5" name="Picture 4">
            <a:extLst>
              <a:ext uri="{FF2B5EF4-FFF2-40B4-BE49-F238E27FC236}">
                <a16:creationId xmlns:a16="http://schemas.microsoft.com/office/drawing/2014/main" id="{95BD71A9-1F24-4530-9EB3-30B06F13FC0A}"/>
              </a:ext>
            </a:extLst>
          </p:cNvPr>
          <p:cNvPicPr>
            <a:picLocks noChangeAspect="1"/>
          </p:cNvPicPr>
          <p:nvPr/>
        </p:nvPicPr>
        <p:blipFill rotWithShape="1">
          <a:blip r:embed="rId3">
            <a:extLst>
              <a:ext uri="{28A0092B-C50C-407E-A947-70E740481C1C}">
                <a14:useLocalDpi xmlns:a14="http://schemas.microsoft.com/office/drawing/2010/main" val="0"/>
              </a:ext>
            </a:extLst>
          </a:blip>
          <a:srcRect l="6238" r="8832"/>
          <a:stretch/>
        </p:blipFill>
        <p:spPr>
          <a:xfrm>
            <a:off x="378830" y="172069"/>
            <a:ext cx="3750172" cy="2943726"/>
          </a:xfrm>
          <a:prstGeom prst="rect">
            <a:avLst/>
          </a:prstGeom>
        </p:spPr>
      </p:pic>
      <p:sp>
        <p:nvSpPr>
          <p:cNvPr id="6" name="Rectangle 5">
            <a:extLst>
              <a:ext uri="{FF2B5EF4-FFF2-40B4-BE49-F238E27FC236}">
                <a16:creationId xmlns:a16="http://schemas.microsoft.com/office/drawing/2014/main" id="{04F114B2-10C5-4BA2-AC53-E82619EFEF16}"/>
              </a:ext>
            </a:extLst>
          </p:cNvPr>
          <p:cNvSpPr/>
          <p:nvPr/>
        </p:nvSpPr>
        <p:spPr>
          <a:xfrm>
            <a:off x="5304154" y="6412084"/>
            <a:ext cx="5690469" cy="369332"/>
          </a:xfrm>
          <a:prstGeom prst="rect">
            <a:avLst/>
          </a:prstGeom>
        </p:spPr>
        <p:txBody>
          <a:bodyPr wrap="none">
            <a:spAutoFit/>
          </a:bodyPr>
          <a:lstStyle/>
          <a:p>
            <a:r>
              <a:rPr lang="en-US"/>
              <a:t>https://www.thoughtco.com/about-euglena-cells-4099133</a:t>
            </a:r>
            <a:endParaRPr lang="en-US" dirty="0"/>
          </a:p>
        </p:txBody>
      </p:sp>
      <p:sp>
        <p:nvSpPr>
          <p:cNvPr id="7" name="Rectangle 6">
            <a:extLst>
              <a:ext uri="{FF2B5EF4-FFF2-40B4-BE49-F238E27FC236}">
                <a16:creationId xmlns:a16="http://schemas.microsoft.com/office/drawing/2014/main" id="{31998F4B-F0AF-4F6D-BAF4-12D787587879}"/>
              </a:ext>
            </a:extLst>
          </p:cNvPr>
          <p:cNvSpPr/>
          <p:nvPr/>
        </p:nvSpPr>
        <p:spPr>
          <a:xfrm>
            <a:off x="5304154" y="1407635"/>
            <a:ext cx="6096000" cy="3693319"/>
          </a:xfrm>
          <a:prstGeom prst="rect">
            <a:avLst/>
          </a:prstGeom>
        </p:spPr>
        <p:txBody>
          <a:bodyPr>
            <a:spAutoFit/>
          </a:bodyPr>
          <a:lstStyle/>
          <a:p>
            <a:r>
              <a:rPr lang="en-US" dirty="0"/>
              <a:t>Typical </a:t>
            </a:r>
            <a:r>
              <a:rPr lang="en-US" b="1" dirty="0"/>
              <a:t>size</a:t>
            </a:r>
            <a:r>
              <a:rPr lang="en-US" dirty="0"/>
              <a:t> of E. </a:t>
            </a:r>
            <a:r>
              <a:rPr lang="en-US" dirty="0" err="1"/>
              <a:t>gracilis</a:t>
            </a:r>
            <a:r>
              <a:rPr lang="en-US" dirty="0"/>
              <a:t> is </a:t>
            </a:r>
            <a:r>
              <a:rPr lang="en-US" b="1" dirty="0"/>
              <a:t>35–50 </a:t>
            </a:r>
            <a:r>
              <a:rPr lang="en-US" b="1" dirty="0" err="1"/>
              <a:t>μm</a:t>
            </a:r>
            <a:r>
              <a:rPr lang="en-US" b="1" dirty="0"/>
              <a:t> in length and 8–20 </a:t>
            </a:r>
            <a:r>
              <a:rPr lang="en-US" b="1" dirty="0" err="1"/>
              <a:t>μm</a:t>
            </a:r>
            <a:r>
              <a:rPr lang="en-US" b="1" dirty="0"/>
              <a:t> in diameter. </a:t>
            </a:r>
            <a:r>
              <a:rPr lang="en-US" dirty="0"/>
              <a:t>Euglena are tiny protist organisms that are classified in the </a:t>
            </a:r>
            <a:r>
              <a:rPr lang="en-US" dirty="0" err="1"/>
              <a:t>Eukaryota</a:t>
            </a:r>
            <a:r>
              <a:rPr lang="en-US" dirty="0"/>
              <a:t> Domain and the genus Euglena. These single-celled eukaryotes have characteristics of both plant and animal cells. Like plant cells, some species are photoautotrophs (photo-, -auto, -</a:t>
            </a:r>
            <a:r>
              <a:rPr lang="en-US" dirty="0" err="1"/>
              <a:t>troph</a:t>
            </a:r>
            <a:r>
              <a:rPr lang="en-US" dirty="0"/>
              <a:t>) and have the ability to use light to produce nutrients through photosynthesis. Like animal cells, other species are heterotrophs (hetero-, -</a:t>
            </a:r>
            <a:r>
              <a:rPr lang="en-US" dirty="0" err="1"/>
              <a:t>troph</a:t>
            </a:r>
            <a:r>
              <a:rPr lang="en-US" dirty="0"/>
              <a:t>) and acquire nutrition from their environment by feeding on other organisms. There are thousands of species of Euglena that typically live in both fresh and saltwater aquatic environments. Euglena can be found in ponds, lakes, and streams, as well as in waterlogged land areas like marshes. </a:t>
            </a:r>
            <a:endParaRPr lang="en-US" b="1" dirty="0"/>
          </a:p>
        </p:txBody>
      </p:sp>
      <p:sp>
        <p:nvSpPr>
          <p:cNvPr id="8" name="Rectangle 7">
            <a:extLst>
              <a:ext uri="{FF2B5EF4-FFF2-40B4-BE49-F238E27FC236}">
                <a16:creationId xmlns:a16="http://schemas.microsoft.com/office/drawing/2014/main" id="{D1FD5B70-C7CB-45CF-949C-1F3EF1104A5B}"/>
              </a:ext>
            </a:extLst>
          </p:cNvPr>
          <p:cNvSpPr/>
          <p:nvPr/>
        </p:nvSpPr>
        <p:spPr>
          <a:xfrm>
            <a:off x="7134541" y="198072"/>
            <a:ext cx="2034531" cy="769441"/>
          </a:xfrm>
          <a:prstGeom prst="rect">
            <a:avLst/>
          </a:prstGeom>
        </p:spPr>
        <p:txBody>
          <a:bodyPr wrap="none">
            <a:spAutoFit/>
          </a:bodyPr>
          <a:lstStyle/>
          <a:p>
            <a:r>
              <a:rPr lang="en-US" sz="4400" b="1" dirty="0"/>
              <a:t>Euglena</a:t>
            </a:r>
            <a:endParaRPr lang="en-US" b="1" dirty="0"/>
          </a:p>
        </p:txBody>
      </p:sp>
    </p:spTree>
    <p:extLst>
      <p:ext uri="{BB962C8B-B14F-4D97-AF65-F5344CB8AC3E}">
        <p14:creationId xmlns:p14="http://schemas.microsoft.com/office/powerpoint/2010/main" val="244285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EE9BAC-5703-4C75-88C3-90858F7371AD}"/>
              </a:ext>
            </a:extLst>
          </p:cNvPr>
          <p:cNvSpPr/>
          <p:nvPr/>
        </p:nvSpPr>
        <p:spPr>
          <a:xfrm>
            <a:off x="5332098" y="1932075"/>
            <a:ext cx="6096000" cy="2308324"/>
          </a:xfrm>
          <a:prstGeom prst="rect">
            <a:avLst/>
          </a:prstGeom>
        </p:spPr>
        <p:txBody>
          <a:bodyPr>
            <a:spAutoFit/>
          </a:bodyPr>
          <a:lstStyle/>
          <a:p>
            <a:r>
              <a:rPr lang="en-US" dirty="0"/>
              <a:t>Pandorina is a genus of green algae composed of 8, 16, or sometimes 32 cells, held together at their bases to form a sack globular colony surrounded by mucilage. The cells are ovoid or slightly narrowed at one end to appear keystone- or pear-shaped. Each cell has two flagella with two contractile vacuoles at their base, an eyespot, and a large cup-shaped chloroplast with at least one pyrenoid.  A spherical colony is up to 0.5 mm in diameter and contains 2000–4000 small cells.</a:t>
            </a:r>
          </a:p>
        </p:txBody>
      </p:sp>
      <p:sp>
        <p:nvSpPr>
          <p:cNvPr id="3" name="Rectangle 2">
            <a:extLst>
              <a:ext uri="{FF2B5EF4-FFF2-40B4-BE49-F238E27FC236}">
                <a16:creationId xmlns:a16="http://schemas.microsoft.com/office/drawing/2014/main" id="{55EED4FB-6A68-43DB-86FD-E213599C25A0}"/>
              </a:ext>
            </a:extLst>
          </p:cNvPr>
          <p:cNvSpPr/>
          <p:nvPr/>
        </p:nvSpPr>
        <p:spPr>
          <a:xfrm>
            <a:off x="6696160" y="372797"/>
            <a:ext cx="2365969" cy="707886"/>
          </a:xfrm>
          <a:prstGeom prst="rect">
            <a:avLst/>
          </a:prstGeom>
        </p:spPr>
        <p:txBody>
          <a:bodyPr wrap="none">
            <a:spAutoFit/>
          </a:bodyPr>
          <a:lstStyle/>
          <a:p>
            <a:r>
              <a:rPr lang="en-US" sz="4000" b="1" dirty="0"/>
              <a:t>Pandorina</a:t>
            </a:r>
          </a:p>
        </p:txBody>
      </p:sp>
      <p:sp>
        <p:nvSpPr>
          <p:cNvPr id="6" name="Rectangle 5">
            <a:extLst>
              <a:ext uri="{FF2B5EF4-FFF2-40B4-BE49-F238E27FC236}">
                <a16:creationId xmlns:a16="http://schemas.microsoft.com/office/drawing/2014/main" id="{65E34108-7BF9-4D5C-9D4B-F464E80E8092}"/>
              </a:ext>
            </a:extLst>
          </p:cNvPr>
          <p:cNvSpPr/>
          <p:nvPr/>
        </p:nvSpPr>
        <p:spPr>
          <a:xfrm>
            <a:off x="7559091" y="6115871"/>
            <a:ext cx="3971921" cy="369332"/>
          </a:xfrm>
          <a:prstGeom prst="rect">
            <a:avLst/>
          </a:prstGeom>
        </p:spPr>
        <p:txBody>
          <a:bodyPr wrap="none">
            <a:spAutoFit/>
          </a:bodyPr>
          <a:lstStyle/>
          <a:p>
            <a:r>
              <a:rPr lang="en-US" dirty="0"/>
              <a:t>https://en.wikipedia.org/wiki/Pandorina</a:t>
            </a:r>
          </a:p>
        </p:txBody>
      </p:sp>
      <p:sp>
        <p:nvSpPr>
          <p:cNvPr id="9" name="Rectangle 8">
            <a:extLst>
              <a:ext uri="{FF2B5EF4-FFF2-40B4-BE49-F238E27FC236}">
                <a16:creationId xmlns:a16="http://schemas.microsoft.com/office/drawing/2014/main" id="{B92A82E6-C1FA-49FF-8233-5D38EDC30EE5}"/>
              </a:ext>
            </a:extLst>
          </p:cNvPr>
          <p:cNvSpPr/>
          <p:nvPr/>
        </p:nvSpPr>
        <p:spPr>
          <a:xfrm>
            <a:off x="660988" y="6300537"/>
            <a:ext cx="5559214" cy="369332"/>
          </a:xfrm>
          <a:prstGeom prst="rect">
            <a:avLst/>
          </a:prstGeom>
        </p:spPr>
        <p:txBody>
          <a:bodyPr wrap="none">
            <a:spAutoFit/>
          </a:bodyPr>
          <a:lstStyle/>
          <a:p>
            <a:r>
              <a:rPr lang="en-US" dirty="0"/>
              <a:t>http://nordicmicroalgae.org/taxon/Pandorina%20morum</a:t>
            </a:r>
          </a:p>
        </p:txBody>
      </p:sp>
      <p:grpSp>
        <p:nvGrpSpPr>
          <p:cNvPr id="11" name="Group 10">
            <a:extLst>
              <a:ext uri="{FF2B5EF4-FFF2-40B4-BE49-F238E27FC236}">
                <a16:creationId xmlns:a16="http://schemas.microsoft.com/office/drawing/2014/main" id="{7AC837A3-5205-4761-A660-072D8BC4BB77}"/>
              </a:ext>
            </a:extLst>
          </p:cNvPr>
          <p:cNvGrpSpPr/>
          <p:nvPr/>
        </p:nvGrpSpPr>
        <p:grpSpPr>
          <a:xfrm>
            <a:off x="660988" y="948141"/>
            <a:ext cx="4247896" cy="5035564"/>
            <a:chOff x="660988" y="948141"/>
            <a:chExt cx="2980570" cy="3704514"/>
          </a:xfrm>
        </p:grpSpPr>
        <p:pic>
          <p:nvPicPr>
            <p:cNvPr id="8" name="Picture 7">
              <a:extLst>
                <a:ext uri="{FF2B5EF4-FFF2-40B4-BE49-F238E27FC236}">
                  <a16:creationId xmlns:a16="http://schemas.microsoft.com/office/drawing/2014/main" id="{4434C485-0F58-4AE3-B1D5-D33CC5A6DFFE}"/>
                </a:ext>
              </a:extLst>
            </p:cNvPr>
            <p:cNvPicPr>
              <a:picLocks noChangeAspect="1"/>
            </p:cNvPicPr>
            <p:nvPr/>
          </p:nvPicPr>
          <p:blipFill rotWithShape="1">
            <a:blip r:embed="rId2">
              <a:extLst>
                <a:ext uri="{28A0092B-C50C-407E-A947-70E740481C1C}">
                  <a14:useLocalDpi xmlns:a14="http://schemas.microsoft.com/office/drawing/2010/main" val="0"/>
                </a:ext>
              </a:extLst>
            </a:blip>
            <a:srcRect l="67103" t="26340" r="12100" b="18664"/>
            <a:stretch/>
          </p:blipFill>
          <p:spPr>
            <a:xfrm>
              <a:off x="660988" y="948141"/>
              <a:ext cx="2980570" cy="3704514"/>
            </a:xfrm>
            <a:prstGeom prst="rect">
              <a:avLst/>
            </a:prstGeom>
          </p:spPr>
        </p:pic>
        <p:pic>
          <p:nvPicPr>
            <p:cNvPr id="10" name="Picture 9">
              <a:extLst>
                <a:ext uri="{FF2B5EF4-FFF2-40B4-BE49-F238E27FC236}">
                  <a16:creationId xmlns:a16="http://schemas.microsoft.com/office/drawing/2014/main" id="{5C19B05E-0A64-45F9-92A5-D9CD242327EB}"/>
                </a:ext>
              </a:extLst>
            </p:cNvPr>
            <p:cNvPicPr>
              <a:picLocks noChangeAspect="1"/>
            </p:cNvPicPr>
            <p:nvPr/>
          </p:nvPicPr>
          <p:blipFill rotWithShape="1">
            <a:blip r:embed="rId2">
              <a:extLst>
                <a:ext uri="{28A0092B-C50C-407E-A947-70E740481C1C}">
                  <a14:useLocalDpi xmlns:a14="http://schemas.microsoft.com/office/drawing/2010/main" val="0"/>
                </a:ext>
              </a:extLst>
            </a:blip>
            <a:srcRect l="88293" t="87283"/>
            <a:stretch/>
          </p:blipFill>
          <p:spPr>
            <a:xfrm>
              <a:off x="1963738" y="3796059"/>
              <a:ext cx="1677820" cy="856596"/>
            </a:xfrm>
            <a:prstGeom prst="rect">
              <a:avLst/>
            </a:prstGeom>
          </p:spPr>
        </p:pic>
      </p:grpSp>
    </p:spTree>
    <p:extLst>
      <p:ext uri="{BB962C8B-B14F-4D97-AF65-F5344CB8AC3E}">
        <p14:creationId xmlns:p14="http://schemas.microsoft.com/office/powerpoint/2010/main" val="132161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10713A-7378-43C2-A877-B4DB4C35A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79" y="1500554"/>
            <a:ext cx="6002147" cy="4366562"/>
          </a:xfrm>
          <a:prstGeom prst="rect">
            <a:avLst/>
          </a:prstGeom>
        </p:spPr>
      </p:pic>
      <p:sp>
        <p:nvSpPr>
          <p:cNvPr id="6" name="Rectangle 5">
            <a:extLst>
              <a:ext uri="{FF2B5EF4-FFF2-40B4-BE49-F238E27FC236}">
                <a16:creationId xmlns:a16="http://schemas.microsoft.com/office/drawing/2014/main" id="{26E4F32F-0A92-4DC1-8F2B-92175B3A8A08}"/>
              </a:ext>
            </a:extLst>
          </p:cNvPr>
          <p:cNvSpPr/>
          <p:nvPr/>
        </p:nvSpPr>
        <p:spPr>
          <a:xfrm>
            <a:off x="7060857" y="1500554"/>
            <a:ext cx="4620264" cy="1477328"/>
          </a:xfrm>
          <a:prstGeom prst="rect">
            <a:avLst/>
          </a:prstGeom>
        </p:spPr>
        <p:txBody>
          <a:bodyPr wrap="square">
            <a:spAutoFit/>
          </a:bodyPr>
          <a:lstStyle/>
          <a:p>
            <a:r>
              <a:rPr lang="en-US" dirty="0"/>
              <a:t>The </a:t>
            </a:r>
            <a:r>
              <a:rPr lang="en-US" b="1" dirty="0"/>
              <a:t>Amoeba proteus</a:t>
            </a:r>
            <a:r>
              <a:rPr lang="en-US" dirty="0"/>
              <a:t> is a large protozoan and belongs to the </a:t>
            </a:r>
            <a:r>
              <a:rPr lang="en-US" dirty="0" err="1"/>
              <a:t>Phyllum</a:t>
            </a:r>
            <a:r>
              <a:rPr lang="en-US" dirty="0"/>
              <a:t> Sarcodina. It has an ever changing shape and is approximately </a:t>
            </a:r>
            <a:r>
              <a:rPr lang="en-US" b="1" dirty="0"/>
              <a:t>500-1000µnm long</a:t>
            </a:r>
            <a:r>
              <a:rPr lang="en-US" dirty="0"/>
              <a:t>. It can almost be seen with the naked eye.</a:t>
            </a:r>
          </a:p>
        </p:txBody>
      </p:sp>
      <p:sp>
        <p:nvSpPr>
          <p:cNvPr id="7" name="Rectangle 6">
            <a:extLst>
              <a:ext uri="{FF2B5EF4-FFF2-40B4-BE49-F238E27FC236}">
                <a16:creationId xmlns:a16="http://schemas.microsoft.com/office/drawing/2014/main" id="{4737AC41-3115-44FF-9416-ED96F616B5B8}"/>
              </a:ext>
            </a:extLst>
          </p:cNvPr>
          <p:cNvSpPr/>
          <p:nvPr/>
        </p:nvSpPr>
        <p:spPr>
          <a:xfrm>
            <a:off x="4173710" y="282998"/>
            <a:ext cx="3844579" cy="707886"/>
          </a:xfrm>
          <a:prstGeom prst="rect">
            <a:avLst/>
          </a:prstGeom>
        </p:spPr>
        <p:txBody>
          <a:bodyPr wrap="none">
            <a:spAutoFit/>
          </a:bodyPr>
          <a:lstStyle/>
          <a:p>
            <a:r>
              <a:rPr lang="en-US" sz="4000" b="1" dirty="0"/>
              <a:t>Amoeba proteus</a:t>
            </a:r>
            <a:r>
              <a:rPr lang="en-US" sz="4000" dirty="0"/>
              <a:t> </a:t>
            </a:r>
          </a:p>
        </p:txBody>
      </p:sp>
    </p:spTree>
    <p:extLst>
      <p:ext uri="{BB962C8B-B14F-4D97-AF65-F5344CB8AC3E}">
        <p14:creationId xmlns:p14="http://schemas.microsoft.com/office/powerpoint/2010/main" val="99340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12AFB4-2360-4034-9916-37B563F58147}"/>
              </a:ext>
            </a:extLst>
          </p:cNvPr>
          <p:cNvSpPr/>
          <p:nvPr/>
        </p:nvSpPr>
        <p:spPr>
          <a:xfrm>
            <a:off x="4602828" y="276545"/>
            <a:ext cx="3106941" cy="769441"/>
          </a:xfrm>
          <a:prstGeom prst="rect">
            <a:avLst/>
          </a:prstGeom>
        </p:spPr>
        <p:txBody>
          <a:bodyPr wrap="none">
            <a:spAutoFit/>
          </a:bodyPr>
          <a:lstStyle/>
          <a:p>
            <a:r>
              <a:rPr lang="en-US" sz="4400" b="1" dirty="0"/>
              <a:t>Blepharisma</a:t>
            </a:r>
          </a:p>
        </p:txBody>
      </p:sp>
      <p:sp>
        <p:nvSpPr>
          <p:cNvPr id="5" name="Rectangle 4">
            <a:extLst>
              <a:ext uri="{FF2B5EF4-FFF2-40B4-BE49-F238E27FC236}">
                <a16:creationId xmlns:a16="http://schemas.microsoft.com/office/drawing/2014/main" id="{E03BC23A-E70C-4679-A0DC-118875668D37}"/>
              </a:ext>
            </a:extLst>
          </p:cNvPr>
          <p:cNvSpPr/>
          <p:nvPr/>
        </p:nvSpPr>
        <p:spPr>
          <a:xfrm>
            <a:off x="6384756" y="1354940"/>
            <a:ext cx="5508613" cy="2308324"/>
          </a:xfrm>
          <a:prstGeom prst="rect">
            <a:avLst/>
          </a:prstGeom>
        </p:spPr>
        <p:txBody>
          <a:bodyPr wrap="square">
            <a:spAutoFit/>
          </a:bodyPr>
          <a:lstStyle/>
          <a:p>
            <a:r>
              <a:rPr lang="en-US" dirty="0"/>
              <a:t>Blepharisma is a genus of unicellular ciliate protists found in fresh and salt water. The group includes about 40 accepted species, and many sub-varieties and strains. While species vary considerably in size and shape, most are easily identified by their red or pinkish color, which is caused by granules of the pigment </a:t>
            </a:r>
            <a:r>
              <a:rPr lang="en-US" dirty="0" err="1"/>
              <a:t>blepharismin</a:t>
            </a:r>
            <a:r>
              <a:rPr lang="en-US" dirty="0"/>
              <a:t>. Blepharisma may be as small as 50 um in length, or as large as 1 mm (</a:t>
            </a:r>
            <a:r>
              <a:rPr lang="en-US" b="1" dirty="0"/>
              <a:t>normal size range 75 to 300 um).</a:t>
            </a:r>
          </a:p>
        </p:txBody>
      </p:sp>
      <p:pic>
        <p:nvPicPr>
          <p:cNvPr id="7" name="Picture 6">
            <a:extLst>
              <a:ext uri="{FF2B5EF4-FFF2-40B4-BE49-F238E27FC236}">
                <a16:creationId xmlns:a16="http://schemas.microsoft.com/office/drawing/2014/main" id="{B204D747-4E04-43E4-94FF-79D952A5A34B}"/>
              </a:ext>
            </a:extLst>
          </p:cNvPr>
          <p:cNvPicPr>
            <a:picLocks noChangeAspect="1"/>
          </p:cNvPicPr>
          <p:nvPr/>
        </p:nvPicPr>
        <p:blipFill rotWithShape="1">
          <a:blip r:embed="rId2">
            <a:extLst>
              <a:ext uri="{28A0092B-C50C-407E-A947-70E740481C1C}">
                <a14:useLocalDpi xmlns:a14="http://schemas.microsoft.com/office/drawing/2010/main" val="0"/>
              </a:ext>
            </a:extLst>
          </a:blip>
          <a:srcRect l="12281" t="9825" r="24697" b="21733"/>
          <a:stretch/>
        </p:blipFill>
        <p:spPr>
          <a:xfrm>
            <a:off x="298631" y="1354940"/>
            <a:ext cx="4610255" cy="4024101"/>
          </a:xfrm>
          <a:prstGeom prst="rect">
            <a:avLst/>
          </a:prstGeom>
        </p:spPr>
      </p:pic>
      <p:pic>
        <p:nvPicPr>
          <p:cNvPr id="8" name="Picture 7">
            <a:extLst>
              <a:ext uri="{FF2B5EF4-FFF2-40B4-BE49-F238E27FC236}">
                <a16:creationId xmlns:a16="http://schemas.microsoft.com/office/drawing/2014/main" id="{2E11C99A-D276-4236-A3F1-13FEFB6A5D27}"/>
              </a:ext>
            </a:extLst>
          </p:cNvPr>
          <p:cNvPicPr>
            <a:picLocks noChangeAspect="1"/>
          </p:cNvPicPr>
          <p:nvPr/>
        </p:nvPicPr>
        <p:blipFill rotWithShape="1">
          <a:blip r:embed="rId2">
            <a:extLst>
              <a:ext uri="{28A0092B-C50C-407E-A947-70E740481C1C}">
                <a14:useLocalDpi xmlns:a14="http://schemas.microsoft.com/office/drawing/2010/main" val="0"/>
              </a:ext>
            </a:extLst>
          </a:blip>
          <a:srcRect l="67105" t="86913"/>
          <a:stretch/>
        </p:blipFill>
        <p:spPr>
          <a:xfrm>
            <a:off x="298631" y="4609600"/>
            <a:ext cx="2406314" cy="769441"/>
          </a:xfrm>
          <a:prstGeom prst="rect">
            <a:avLst/>
          </a:prstGeom>
        </p:spPr>
      </p:pic>
      <p:sp>
        <p:nvSpPr>
          <p:cNvPr id="9" name="Rectangle 8">
            <a:extLst>
              <a:ext uri="{FF2B5EF4-FFF2-40B4-BE49-F238E27FC236}">
                <a16:creationId xmlns:a16="http://schemas.microsoft.com/office/drawing/2014/main" id="{6047ACE4-B002-4686-A55C-5E2F14906FC8}"/>
              </a:ext>
            </a:extLst>
          </p:cNvPr>
          <p:cNvSpPr/>
          <p:nvPr/>
        </p:nvSpPr>
        <p:spPr>
          <a:xfrm>
            <a:off x="7197358" y="5955450"/>
            <a:ext cx="4182042" cy="369332"/>
          </a:xfrm>
          <a:prstGeom prst="rect">
            <a:avLst/>
          </a:prstGeom>
        </p:spPr>
        <p:txBody>
          <a:bodyPr wrap="none">
            <a:spAutoFit/>
          </a:bodyPr>
          <a:lstStyle/>
          <a:p>
            <a:r>
              <a:rPr lang="en-US" dirty="0"/>
              <a:t>https://en.wikipedia.org/wiki/Blepharisma</a:t>
            </a:r>
          </a:p>
        </p:txBody>
      </p:sp>
    </p:spTree>
    <p:extLst>
      <p:ext uri="{BB962C8B-B14F-4D97-AF65-F5344CB8AC3E}">
        <p14:creationId xmlns:p14="http://schemas.microsoft.com/office/powerpoint/2010/main" val="771451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10866</TotalTime>
  <Words>1132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Protozoa Classification Set (from Carolina Biological Supply Company)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Zimmerman</dc:creator>
  <cp:lastModifiedBy>Thomas Zimmerman</cp:lastModifiedBy>
  <cp:revision>86</cp:revision>
  <cp:lastPrinted>2019-09-30T14:53:11Z</cp:lastPrinted>
  <dcterms:created xsi:type="dcterms:W3CDTF">2019-09-12T22:02:22Z</dcterms:created>
  <dcterms:modified xsi:type="dcterms:W3CDTF">2019-10-06T05:29:21Z</dcterms:modified>
</cp:coreProperties>
</file>