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C61B-6DB5-4A00-817D-2A2EA2AE5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7468A-EBCA-461B-BFDD-A7FB9728E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9E32-43B5-4065-9666-CE8AA01F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0F8A-B938-4F90-AF0E-41A96D82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E40B-C693-435F-BCAB-871BAA0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F30B-EBEC-4268-8CF2-10E936F6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C9FC5-6F3F-45FB-8206-8894201D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978E-89CF-4E02-82E8-9060471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57C5-2D50-4862-AB8B-561B588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0C6-6AEA-4E38-8FE4-C3DE4C41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39CF2-43DB-46D4-B337-3FD1807B5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0F976-4384-4F5B-B11A-F57DFC49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9BEA-E838-4B25-968E-18C17842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7E61-D858-491D-94F6-711A085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0EAF-7D0B-436C-B97D-8A3FB22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C06C-8D93-4B98-880F-E8294C94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A928-3010-423A-B8C0-AC8DF0F1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8CEA-0E38-4EFE-8F7E-A7D745BA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E4A1-A715-41D1-BBE1-FC4ECB33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169B-16CA-48FF-88EE-B1D3C2DF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3866-9D03-4DFE-97E4-3EF690DD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B0F5-3B65-41EC-AA9F-EA1769729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E91F-E806-49B6-A5B7-5F65184C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031C-6B23-4574-B7A5-BC8D57D8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17AC-C99E-4549-9949-ABC2B50E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0301-862E-42CE-A8FF-1A77064E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4529-0137-4C66-9138-7E76E3141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AA171-9AE3-4537-A045-46754F60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197A3-BE1E-4A3B-BF07-16AF5456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5D23-F5CD-4C78-B9E6-4677A055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FA91-FE41-44DB-94F4-F83D6EAF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E63A-468F-473F-9AD7-3D6CD31D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1927-97B8-4D2F-8785-E5D87EA0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42AC-B32D-4298-A863-6F1841EFA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930B0-8F3F-4E92-BB2C-A8FF0B8C6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B6768-11D5-4C2B-AB11-426049F0D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02F0F-750B-4B28-8661-8A1E05DE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1209C-9D40-4254-B74C-93E9974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507A2-583E-48ED-879B-71B5533A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3F9D-4393-434A-942D-AD1D2431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8393D-B52E-4056-93E7-706C7B64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BB6EE-1FFA-4989-8864-E2070735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19B2-8805-4A89-AD9A-D35A596D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C7555-A5E0-4354-8E06-9718F9DA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78E4C-2BDA-42F0-B249-131D910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6BDE4-3C2F-48D6-8C7E-7BFA77B9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2996-B9D8-4324-BCF0-366B1576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7830-1490-4673-BAAB-9636FEFA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F48C-F92D-4E42-AED4-1010AD61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8251F-CB6D-49B6-B9B6-C502609D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64827-F309-4F23-894E-C94607C0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E6671-FF34-4EE7-B730-A6CE001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3865-2729-4C77-BEAE-5CBBC1B9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5C7F-C300-4CEC-B2BB-FC7430056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E4D7-DC4C-4147-B00B-88825BE3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0A16-E5EC-41D6-BC67-F1B0CF46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6406-A45F-4436-8DBB-1277EF14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A2B6A-BEC4-44CF-9A04-4DA1BF51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7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79366-212C-4BBD-9D73-70F789FD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7B5C3-EE0A-47FE-971C-EE444B2DD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2E39-C0B8-43BC-96BB-194AA4468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4EFA-85F3-4C1C-82CD-159189D3F21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31A1-5C75-472B-B660-80A740F8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55F6-A3D0-4904-B533-C13A118C3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5DAC-6543-4EB7-9D08-DF9972F00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1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nsf logo">
            <a:extLst>
              <a:ext uri="{FF2B5EF4-FFF2-40B4-BE49-F238E27FC236}">
                <a16:creationId xmlns:a16="http://schemas.microsoft.com/office/drawing/2014/main" id="{FE80D2E5-6CB6-8467-AFB6-C4A43D34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D48803-CC52-01E7-5F6A-6E58E69F93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0C24D1-47A7-6E2E-40A8-5687DEDC2083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848F3-870A-B885-AAD1-644D1C882A96}"/>
              </a:ext>
            </a:extLst>
          </p:cNvPr>
          <p:cNvSpPr txBox="1"/>
          <p:nvPr/>
        </p:nvSpPr>
        <p:spPr>
          <a:xfrm>
            <a:off x="3365412" y="1574276"/>
            <a:ext cx="546117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Slide Holder Design</a:t>
            </a:r>
          </a:p>
          <a:p>
            <a:pPr algn="ctr"/>
            <a:r>
              <a:rPr lang="en-US" sz="3200" i="1" dirty="0"/>
              <a:t>Tom Zimmerman</a:t>
            </a:r>
          </a:p>
          <a:p>
            <a:pPr algn="ctr"/>
            <a:r>
              <a:rPr lang="en-US" sz="3200" dirty="0"/>
              <a:t>IBM Research-Almaden</a:t>
            </a:r>
          </a:p>
          <a:p>
            <a:pPr algn="ctr"/>
            <a:r>
              <a:rPr lang="en-US" sz="3200" dirty="0"/>
              <a:t>Center for Cellular Construction</a:t>
            </a:r>
          </a:p>
          <a:p>
            <a:pPr algn="ctr"/>
            <a:r>
              <a:rPr lang="en-US" sz="3200" dirty="0"/>
              <a:t>3.3.21</a:t>
            </a:r>
          </a:p>
        </p:txBody>
      </p:sp>
    </p:spTree>
    <p:extLst>
      <p:ext uri="{BB962C8B-B14F-4D97-AF65-F5344CB8AC3E}">
        <p14:creationId xmlns:p14="http://schemas.microsoft.com/office/powerpoint/2010/main" val="124702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F3B6C-6C0B-4811-81F8-B7B2ACEFCFCC}"/>
              </a:ext>
            </a:extLst>
          </p:cNvPr>
          <p:cNvSpPr txBox="1"/>
          <p:nvPr/>
        </p:nvSpPr>
        <p:spPr>
          <a:xfrm>
            <a:off x="569370" y="499918"/>
            <a:ext cx="3629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Magnification</a:t>
            </a:r>
          </a:p>
          <a:p>
            <a:pPr algn="ctr"/>
            <a:r>
              <a:rPr lang="en-US" sz="4800" dirty="0"/>
              <a:t>M=L/z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C6C40F91-05C0-4335-9D83-78A563F1E3D5}"/>
              </a:ext>
            </a:extLst>
          </p:cNvPr>
          <p:cNvSpPr/>
          <p:nvPr/>
        </p:nvSpPr>
        <p:spPr>
          <a:xfrm>
            <a:off x="1991222" y="2364378"/>
            <a:ext cx="658761" cy="6206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FD357-A905-4D09-81F9-937AD638D1B4}"/>
              </a:ext>
            </a:extLst>
          </p:cNvPr>
          <p:cNvSpPr/>
          <p:nvPr/>
        </p:nvSpPr>
        <p:spPr>
          <a:xfrm>
            <a:off x="717754" y="5663380"/>
            <a:ext cx="3333136" cy="49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313B1-5388-448C-8AF1-3CD264047650}"/>
              </a:ext>
            </a:extLst>
          </p:cNvPr>
          <p:cNvSpPr txBox="1"/>
          <p:nvPr/>
        </p:nvSpPr>
        <p:spPr>
          <a:xfrm>
            <a:off x="2013067" y="2529402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B2B62-02CA-415D-B549-32D4690C2A9F}"/>
              </a:ext>
            </a:extLst>
          </p:cNvPr>
          <p:cNvSpPr/>
          <p:nvPr/>
        </p:nvSpPr>
        <p:spPr>
          <a:xfrm>
            <a:off x="1189701" y="4019868"/>
            <a:ext cx="22712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Slide w/ Specimen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B08F5-6008-4261-80BC-5CEFB564A475}"/>
              </a:ext>
            </a:extLst>
          </p:cNvPr>
          <p:cNvSpPr txBox="1"/>
          <p:nvPr/>
        </p:nvSpPr>
        <p:spPr>
          <a:xfrm>
            <a:off x="2849364" y="2989232"/>
            <a:ext cx="407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193BC9-502B-47C0-8260-B01058F494AC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2320603" y="2985005"/>
            <a:ext cx="4724" cy="103486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1FABB0-31AC-4956-A4D4-08436BCDF1EC}"/>
              </a:ext>
            </a:extLst>
          </p:cNvPr>
          <p:cNvCxnSpPr>
            <a:cxnSpLocks/>
          </p:cNvCxnSpPr>
          <p:nvPr/>
        </p:nvCxnSpPr>
        <p:spPr>
          <a:xfrm flipH="1">
            <a:off x="3805081" y="3096025"/>
            <a:ext cx="1" cy="256735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C66CDB-57D3-46C7-BD56-C295F051BB8B}"/>
              </a:ext>
            </a:extLst>
          </p:cNvPr>
          <p:cNvSpPr/>
          <p:nvPr/>
        </p:nvSpPr>
        <p:spPr>
          <a:xfrm>
            <a:off x="3866761" y="4096391"/>
            <a:ext cx="4219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72FFE-89AD-4235-94A3-FAB5A6031E1E}"/>
              </a:ext>
            </a:extLst>
          </p:cNvPr>
          <p:cNvSpPr txBox="1"/>
          <p:nvPr/>
        </p:nvSpPr>
        <p:spPr>
          <a:xfrm>
            <a:off x="5024665" y="1192415"/>
            <a:ext cx="67547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Objectives: </a:t>
            </a:r>
            <a:r>
              <a:rPr lang="en-US" sz="3200" dirty="0"/>
              <a:t>Make a simple 3D printed slide holder that (1) allows variable magnification by selecting the distance between the slide and laser (Z) and (2) allows the manual x and y movement of the slide relative to the image sensor and laser to select objects of interest on the slide.</a:t>
            </a:r>
          </a:p>
        </p:txBody>
      </p:sp>
    </p:spTree>
    <p:extLst>
      <p:ext uri="{BB962C8B-B14F-4D97-AF65-F5344CB8AC3E}">
        <p14:creationId xmlns:p14="http://schemas.microsoft.com/office/powerpoint/2010/main" val="258802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EBA8703D-170D-4AD8-BECD-FE9F258AF98F}"/>
              </a:ext>
            </a:extLst>
          </p:cNvPr>
          <p:cNvSpPr/>
          <p:nvPr/>
        </p:nvSpPr>
        <p:spPr>
          <a:xfrm>
            <a:off x="1312796" y="1558814"/>
            <a:ext cx="6449955" cy="433602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10DA4-DDD3-4C08-9710-486957E53CDE}"/>
              </a:ext>
            </a:extLst>
          </p:cNvPr>
          <p:cNvSpPr/>
          <p:nvPr/>
        </p:nvSpPr>
        <p:spPr>
          <a:xfrm>
            <a:off x="2168204" y="3006077"/>
            <a:ext cx="3726426" cy="170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C226E-69D1-41A5-A340-77DEABC8108E}"/>
              </a:ext>
            </a:extLst>
          </p:cNvPr>
          <p:cNvSpPr/>
          <p:nvPr/>
        </p:nvSpPr>
        <p:spPr>
          <a:xfrm>
            <a:off x="2168204" y="5328206"/>
            <a:ext cx="3726426" cy="170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73D46-D358-4D7C-B0C0-0279CC80062D}"/>
              </a:ext>
            </a:extLst>
          </p:cNvPr>
          <p:cNvSpPr/>
          <p:nvPr/>
        </p:nvSpPr>
        <p:spPr>
          <a:xfrm>
            <a:off x="2168204" y="3769092"/>
            <a:ext cx="3726426" cy="170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FF0481-D49C-46A8-A6C4-6CE7B28AB008}"/>
              </a:ext>
            </a:extLst>
          </p:cNvPr>
          <p:cNvSpPr/>
          <p:nvPr/>
        </p:nvSpPr>
        <p:spPr>
          <a:xfrm>
            <a:off x="2168204" y="4494545"/>
            <a:ext cx="3726426" cy="170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584E64-30B5-4208-BCFA-F2AF59CA19BC}"/>
              </a:ext>
            </a:extLst>
          </p:cNvPr>
          <p:cNvSpPr/>
          <p:nvPr/>
        </p:nvSpPr>
        <p:spPr>
          <a:xfrm>
            <a:off x="8734844" y="5920998"/>
            <a:ext cx="25298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Standard Glass Slide </a:t>
            </a:r>
          </a:p>
          <a:p>
            <a:pPr algn="ctr"/>
            <a:r>
              <a:rPr lang="en-US" b="1" dirty="0"/>
              <a:t>75 mm x 25 mm x  1 mm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22A26D-D787-436F-8121-10A766ACDDF3}"/>
              </a:ext>
            </a:extLst>
          </p:cNvPr>
          <p:cNvCxnSpPr/>
          <p:nvPr/>
        </p:nvCxnSpPr>
        <p:spPr>
          <a:xfrm>
            <a:off x="939172" y="2677236"/>
            <a:ext cx="0" cy="32176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C8D5BC-58A2-41F3-9C75-6B3DEC0C62D2}"/>
              </a:ext>
            </a:extLst>
          </p:cNvPr>
          <p:cNvSpPr txBox="1"/>
          <p:nvPr/>
        </p:nvSpPr>
        <p:spPr>
          <a:xfrm>
            <a:off x="0" y="4101372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L=</a:t>
            </a:r>
          </a:p>
          <a:p>
            <a:pPr algn="ctr"/>
            <a:r>
              <a:rPr lang="en-US" dirty="0"/>
              <a:t>25 mm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4BABC-E13A-4685-AAF0-541534835F05}"/>
              </a:ext>
            </a:extLst>
          </p:cNvPr>
          <p:cNvSpPr txBox="1"/>
          <p:nvPr/>
        </p:nvSpPr>
        <p:spPr>
          <a:xfrm>
            <a:off x="7738355" y="2476430"/>
            <a:ext cx="452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Slot Opening Size:  40mm wide x  2mm high</a:t>
            </a:r>
          </a:p>
          <a:p>
            <a:pPr algn="ctr"/>
            <a:r>
              <a:rPr lang="en-US" b="1" dirty="0"/>
              <a:t>Equally space them vertically and centered. Same slots on the opposite sides so a slide can pass through in x direction. The 40 mm width allows slide to move in y direction. The four slots allow selection of laser-to-specimen (Z), while the laser-to-image sensor (L) is fixed.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1C4D46-7FCF-4DE3-9BC9-6FD3CD080E22}"/>
              </a:ext>
            </a:extLst>
          </p:cNvPr>
          <p:cNvCxnSpPr>
            <a:cxnSpLocks/>
          </p:cNvCxnSpPr>
          <p:nvPr/>
        </p:nvCxnSpPr>
        <p:spPr>
          <a:xfrm flipH="1">
            <a:off x="1288582" y="6224154"/>
            <a:ext cx="535329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486F85-CD5C-4E18-BE9D-D9822FE17BA3}"/>
              </a:ext>
            </a:extLst>
          </p:cNvPr>
          <p:cNvSpPr txBox="1"/>
          <p:nvPr/>
        </p:nvSpPr>
        <p:spPr>
          <a:xfrm>
            <a:off x="3486090" y="638266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y=50 mm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8DEEA0-F7E4-49C6-8EF0-88CE7DFEF1E6}"/>
              </a:ext>
            </a:extLst>
          </p:cNvPr>
          <p:cNvCxnSpPr>
            <a:cxnSpLocks/>
          </p:cNvCxnSpPr>
          <p:nvPr/>
        </p:nvCxnSpPr>
        <p:spPr>
          <a:xfrm flipH="1">
            <a:off x="6936849" y="5004686"/>
            <a:ext cx="1071716" cy="112080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6410F4-C278-4ED7-8DE8-7C0F9DE4F41D}"/>
              </a:ext>
            </a:extLst>
          </p:cNvPr>
          <p:cNvSpPr txBox="1"/>
          <p:nvPr/>
        </p:nvSpPr>
        <p:spPr>
          <a:xfrm>
            <a:off x="7512401" y="553596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x=50 mm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D7BE9A5B-7557-414F-80FB-B01881673481}"/>
              </a:ext>
            </a:extLst>
          </p:cNvPr>
          <p:cNvSpPr/>
          <p:nvPr/>
        </p:nvSpPr>
        <p:spPr>
          <a:xfrm>
            <a:off x="4223145" y="1489308"/>
            <a:ext cx="658761" cy="620627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8793D5-F80B-4D9D-9E08-7711B67BB151}"/>
              </a:ext>
            </a:extLst>
          </p:cNvPr>
          <p:cNvSpPr txBox="1"/>
          <p:nvPr/>
        </p:nvSpPr>
        <p:spPr>
          <a:xfrm>
            <a:off x="2418287" y="481282"/>
            <a:ext cx="7940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Slide Holding Cap for Holographic Microscope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42D407-EA8A-49D5-AFED-6991826AF335}"/>
              </a:ext>
            </a:extLst>
          </p:cNvPr>
          <p:cNvCxnSpPr>
            <a:cxnSpLocks/>
          </p:cNvCxnSpPr>
          <p:nvPr/>
        </p:nvCxnSpPr>
        <p:spPr>
          <a:xfrm flipH="1">
            <a:off x="6081445" y="2677236"/>
            <a:ext cx="1774529" cy="41408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21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Zimmerman</dc:creator>
  <cp:lastModifiedBy>Thomas Zimmerman</cp:lastModifiedBy>
  <cp:revision>6</cp:revision>
  <dcterms:created xsi:type="dcterms:W3CDTF">2021-03-03T19:42:22Z</dcterms:created>
  <dcterms:modified xsi:type="dcterms:W3CDTF">2023-05-13T22:48:17Z</dcterms:modified>
</cp:coreProperties>
</file>