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413" r:id="rId3"/>
    <p:sldId id="293" r:id="rId4"/>
    <p:sldId id="294" r:id="rId5"/>
    <p:sldId id="314" r:id="rId6"/>
    <p:sldId id="263" r:id="rId7"/>
    <p:sldId id="265" r:id="rId8"/>
    <p:sldId id="310" r:id="rId9"/>
    <p:sldId id="311" r:id="rId10"/>
    <p:sldId id="317" r:id="rId11"/>
    <p:sldId id="412" r:id="rId12"/>
    <p:sldId id="410" r:id="rId13"/>
    <p:sldId id="273" r:id="rId14"/>
    <p:sldId id="414" r:id="rId15"/>
    <p:sldId id="269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1F5-47FE-44AF-9231-58CCA1777B9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3B94-DE14-4DE2-8F62-81EF19EBC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1F5-47FE-44AF-9231-58CCA1777B9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3B94-DE14-4DE2-8F62-81EF19EBC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3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1F5-47FE-44AF-9231-58CCA1777B9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3B94-DE14-4DE2-8F62-81EF19EBC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0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1F5-47FE-44AF-9231-58CCA1777B9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3B94-DE14-4DE2-8F62-81EF19EBC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6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1F5-47FE-44AF-9231-58CCA1777B9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3B94-DE14-4DE2-8F62-81EF19EBC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0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1F5-47FE-44AF-9231-58CCA1777B9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3B94-DE14-4DE2-8F62-81EF19EBC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1F5-47FE-44AF-9231-58CCA1777B9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3B94-DE14-4DE2-8F62-81EF19EBC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1F5-47FE-44AF-9231-58CCA1777B9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3B94-DE14-4DE2-8F62-81EF19EBC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4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1F5-47FE-44AF-9231-58CCA1777B9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3B94-DE14-4DE2-8F62-81EF19EBC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7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1F5-47FE-44AF-9231-58CCA1777B9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3B94-DE14-4DE2-8F62-81EF19EBC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E1F5-47FE-44AF-9231-58CCA1777B9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3B94-DE14-4DE2-8F62-81EF19EBC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8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CE1F5-47FE-44AF-9231-58CCA1777B9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43B94-DE14-4DE2-8F62-81EF19EBC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5686-A2CA-4C67-A09F-883B9F0DA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34887"/>
            <a:ext cx="9144000" cy="760943"/>
          </a:xfrm>
        </p:spPr>
        <p:txBody>
          <a:bodyPr>
            <a:noAutofit/>
          </a:bodyPr>
          <a:lstStyle/>
          <a:p>
            <a:r>
              <a:rPr lang="en-US" sz="5400" dirty="0"/>
              <a:t>Images in the </a:t>
            </a:r>
            <a:br>
              <a:rPr lang="en-US" sz="5400" dirty="0"/>
            </a:br>
            <a:r>
              <a:rPr lang="en-US" sz="5400" dirty="0"/>
              <a:t>Spatial and Frequency Domain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B12C3B-C9B4-48BC-9D53-C8EAE0161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180" y="2599750"/>
            <a:ext cx="7416020" cy="2291187"/>
          </a:xfrm>
        </p:spPr>
        <p:txBody>
          <a:bodyPr>
            <a:norm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Tom Zimmerman</a:t>
            </a:r>
          </a:p>
          <a:p>
            <a:r>
              <a:rPr lang="en-US" sz="2800" dirty="0">
                <a:solidFill>
                  <a:schemeClr val="tx1"/>
                </a:solidFill>
              </a:rPr>
              <a:t>IBM Research-Almaden</a:t>
            </a:r>
          </a:p>
          <a:p>
            <a:r>
              <a:rPr lang="en-US" sz="2800" dirty="0">
                <a:solidFill>
                  <a:schemeClr val="tx1"/>
                </a:solidFill>
              </a:rPr>
              <a:t>Center for Cellular Construction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Sept 23, 2021</a:t>
            </a:r>
          </a:p>
        </p:txBody>
      </p:sp>
      <p:pic>
        <p:nvPicPr>
          <p:cNvPr id="5" name="Picture 2" descr="Image result for nsf logo">
            <a:extLst>
              <a:ext uri="{FF2B5EF4-FFF2-40B4-BE49-F238E27FC236}">
                <a16:creationId xmlns:a16="http://schemas.microsoft.com/office/drawing/2014/main" id="{4AC7D73B-8746-49A6-BE36-44273E51B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43" y="5479391"/>
            <a:ext cx="1150144" cy="115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71E414-4585-4489-8F93-AFFCC184783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5356" y="5791200"/>
            <a:ext cx="2435087" cy="8658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BF051C-0D6B-4C31-842E-AB7EB33CC7C0}"/>
              </a:ext>
            </a:extLst>
          </p:cNvPr>
          <p:cNvSpPr/>
          <p:nvPr/>
        </p:nvSpPr>
        <p:spPr>
          <a:xfrm>
            <a:off x="1179443" y="5791200"/>
            <a:ext cx="57150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This material is based upon work supported by the NSF under Grant No. </a:t>
            </a:r>
            <a:r>
              <a:rPr lang="en-US" sz="1050" b="1" dirty="0"/>
              <a:t>DBI-1548297</a:t>
            </a:r>
            <a:r>
              <a:rPr lang="en-US" sz="1050" dirty="0"/>
              <a:t>.  </a:t>
            </a:r>
          </a:p>
          <a:p>
            <a:r>
              <a:rPr lang="en-US" sz="1050" b="1" dirty="0"/>
              <a:t>Disclaimer:  </a:t>
            </a:r>
            <a:r>
              <a:rPr lang="en-US" sz="1050" dirty="0"/>
              <a:t>Any opinions, findings and conclusions or recommendations expressed in this material are those of the authors and do not necessarily reflect the views of the National Science Foundation. </a:t>
            </a:r>
          </a:p>
        </p:txBody>
      </p:sp>
    </p:spTree>
    <p:extLst>
      <p:ext uri="{BB962C8B-B14F-4D97-AF65-F5344CB8AC3E}">
        <p14:creationId xmlns:p14="http://schemas.microsoft.com/office/powerpoint/2010/main" val="189509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4685AF1-6E6F-4704-B1F7-CD267EB5E56A}"/>
              </a:ext>
            </a:extLst>
          </p:cNvPr>
          <p:cNvGrpSpPr/>
          <p:nvPr/>
        </p:nvGrpSpPr>
        <p:grpSpPr>
          <a:xfrm>
            <a:off x="5186835" y="1143001"/>
            <a:ext cx="2513914" cy="3406644"/>
            <a:chOff x="8550595" y="2"/>
            <a:chExt cx="3351885" cy="537434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FDCEB0F-A149-4D65-B76C-D777EB529A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50595" y="2"/>
              <a:ext cx="3351885" cy="3423536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7EB72B2-6934-4D96-8DF1-B110FA72EDB6}"/>
                </a:ext>
              </a:extLst>
            </p:cNvPr>
            <p:cNvSpPr/>
            <p:nvPr/>
          </p:nvSpPr>
          <p:spPr>
            <a:xfrm>
              <a:off x="10488982" y="532863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994B059-2F61-4C7A-9768-B7BAE28D0B7F}"/>
                </a:ext>
              </a:extLst>
            </p:cNvPr>
            <p:cNvSpPr/>
            <p:nvPr/>
          </p:nvSpPr>
          <p:spPr>
            <a:xfrm>
              <a:off x="10257207" y="532863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21AF162-7392-4FF0-B2EE-6A170C684686}"/>
              </a:ext>
            </a:extLst>
          </p:cNvPr>
          <p:cNvSpPr/>
          <p:nvPr/>
        </p:nvSpPr>
        <p:spPr>
          <a:xfrm>
            <a:off x="1230112" y="6040016"/>
            <a:ext cx="249876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https://youtu.be/gwaYwRwY6PU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1A8F2-6D12-40FE-AC19-AEF28F480572}"/>
              </a:ext>
            </a:extLst>
          </p:cNvPr>
          <p:cNvSpPr txBox="1"/>
          <p:nvPr/>
        </p:nvSpPr>
        <p:spPr>
          <a:xfrm>
            <a:off x="2479493" y="237737"/>
            <a:ext cx="309943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Spatial Domain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8592D-6984-4E2D-A77B-CD3CA6C1D04E}"/>
              </a:ext>
            </a:extLst>
          </p:cNvPr>
          <p:cNvSpPr txBox="1"/>
          <p:nvPr/>
        </p:nvSpPr>
        <p:spPr>
          <a:xfrm>
            <a:off x="2758599" y="3354579"/>
            <a:ext cx="378622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Frequency Domain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004DB7-9D64-4007-A316-B347B8F46334}"/>
              </a:ext>
            </a:extLst>
          </p:cNvPr>
          <p:cNvCxnSpPr>
            <a:cxnSpLocks/>
          </p:cNvCxnSpPr>
          <p:nvPr/>
        </p:nvCxnSpPr>
        <p:spPr>
          <a:xfrm>
            <a:off x="2319184" y="1590892"/>
            <a:ext cx="0" cy="14413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192E8F-B0E0-4114-B771-2D04F2120A8B}"/>
              </a:ext>
            </a:extLst>
          </p:cNvPr>
          <p:cNvCxnSpPr>
            <a:cxnSpLocks/>
          </p:cNvCxnSpPr>
          <p:nvPr/>
        </p:nvCxnSpPr>
        <p:spPr>
          <a:xfrm>
            <a:off x="2319184" y="1590891"/>
            <a:ext cx="12163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58C7C1-0B05-4063-B6FF-B3816E0F2468}"/>
              </a:ext>
            </a:extLst>
          </p:cNvPr>
          <p:cNvCxnSpPr>
            <a:cxnSpLocks/>
          </p:cNvCxnSpPr>
          <p:nvPr/>
        </p:nvCxnSpPr>
        <p:spPr>
          <a:xfrm>
            <a:off x="1391783" y="5074308"/>
            <a:ext cx="1991033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413062-888D-4563-A8ED-7693C611C4F5}"/>
              </a:ext>
            </a:extLst>
          </p:cNvPr>
          <p:cNvCxnSpPr>
            <a:cxnSpLocks/>
          </p:cNvCxnSpPr>
          <p:nvPr/>
        </p:nvCxnSpPr>
        <p:spPr>
          <a:xfrm flipV="1">
            <a:off x="2354846" y="4033787"/>
            <a:ext cx="0" cy="200623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1A512AF-9869-4B69-A35E-F15A191475E9}"/>
              </a:ext>
            </a:extLst>
          </p:cNvPr>
          <p:cNvSpPr txBox="1"/>
          <p:nvPr/>
        </p:nvSpPr>
        <p:spPr>
          <a:xfrm>
            <a:off x="2760670" y="1393696"/>
            <a:ext cx="4347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11EDEA-49B4-43CD-8C50-B7DDA85B809C}"/>
              </a:ext>
            </a:extLst>
          </p:cNvPr>
          <p:cNvSpPr txBox="1"/>
          <p:nvPr/>
        </p:nvSpPr>
        <p:spPr>
          <a:xfrm>
            <a:off x="2361281" y="1846975"/>
            <a:ext cx="44595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A406C5-43DB-47CA-A42A-070A3EDFDBB1}"/>
              </a:ext>
            </a:extLst>
          </p:cNvPr>
          <p:cNvSpPr txBox="1"/>
          <p:nvPr/>
        </p:nvSpPr>
        <p:spPr>
          <a:xfrm>
            <a:off x="2515155" y="4376657"/>
            <a:ext cx="1243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+u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76DAE0-FD9F-47F0-A474-5B79C2BCE4B1}"/>
              </a:ext>
            </a:extLst>
          </p:cNvPr>
          <p:cNvSpPr txBox="1"/>
          <p:nvPr/>
        </p:nvSpPr>
        <p:spPr>
          <a:xfrm>
            <a:off x="1586634" y="4376657"/>
            <a:ext cx="7288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-u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F59053-6EC1-481A-A0FD-2FFF0ADE68B0}"/>
              </a:ext>
            </a:extLst>
          </p:cNvPr>
          <p:cNvSpPr txBox="1"/>
          <p:nvPr/>
        </p:nvSpPr>
        <p:spPr>
          <a:xfrm>
            <a:off x="2394253" y="3832971"/>
            <a:ext cx="7288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+v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814429-E993-4B1B-9D99-BA849D750A71}"/>
              </a:ext>
            </a:extLst>
          </p:cNvPr>
          <p:cNvSpPr txBox="1"/>
          <p:nvPr/>
        </p:nvSpPr>
        <p:spPr>
          <a:xfrm>
            <a:off x="2505236" y="5181662"/>
            <a:ext cx="7288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-v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C4A545-FB95-4A2A-B490-F65F02ACA66C}"/>
              </a:ext>
            </a:extLst>
          </p:cNvPr>
          <p:cNvGrpSpPr/>
          <p:nvPr/>
        </p:nvGrpSpPr>
        <p:grpSpPr>
          <a:xfrm>
            <a:off x="3577667" y="4241829"/>
            <a:ext cx="4318172" cy="2155536"/>
            <a:chOff x="10257207" y="3055536"/>
            <a:chExt cx="5816832" cy="340058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8DDDD84-EEF1-467C-81C3-A2F15F9FF2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570887" y="3055536"/>
              <a:ext cx="3503152" cy="3400585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2AC1318-7A8F-4F4C-8A1B-595B1D36C705}"/>
                </a:ext>
              </a:extLst>
            </p:cNvPr>
            <p:cNvSpPr/>
            <p:nvPr/>
          </p:nvSpPr>
          <p:spPr>
            <a:xfrm>
              <a:off x="10488982" y="532863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D0CC9-9349-4C35-9971-A75E988AC5E9}"/>
                </a:ext>
              </a:extLst>
            </p:cNvPr>
            <p:cNvSpPr/>
            <p:nvPr/>
          </p:nvSpPr>
          <p:spPr>
            <a:xfrm>
              <a:off x="10257207" y="532863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52F26D6C-6531-4423-A593-9152D27D6382}"/>
              </a:ext>
            </a:extLst>
          </p:cNvPr>
          <p:cNvSpPr/>
          <p:nvPr/>
        </p:nvSpPr>
        <p:spPr>
          <a:xfrm flipH="1" flipV="1">
            <a:off x="6454395" y="5225766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91E1F37-7EB9-4BE1-A78A-0E6D2ADB69D8}"/>
              </a:ext>
            </a:extLst>
          </p:cNvPr>
          <p:cNvSpPr/>
          <p:nvPr/>
        </p:nvSpPr>
        <p:spPr>
          <a:xfrm flipH="1" flipV="1">
            <a:off x="6638187" y="5225766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5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DCEB0F-A149-4D65-B76C-D777EB529A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926" y="857250"/>
            <a:ext cx="7975058" cy="51435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6EE5CB1-9FD6-41A7-8AFD-A521B2FFFA57}"/>
              </a:ext>
            </a:extLst>
          </p:cNvPr>
          <p:cNvSpPr/>
          <p:nvPr/>
        </p:nvSpPr>
        <p:spPr>
          <a:xfrm>
            <a:off x="4072177" y="4875849"/>
            <a:ext cx="34289" cy="34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8B8D8CF-4605-4C1C-9C22-6F7340F06E19}"/>
              </a:ext>
            </a:extLst>
          </p:cNvPr>
          <p:cNvSpPr/>
          <p:nvPr/>
        </p:nvSpPr>
        <p:spPr>
          <a:xfrm>
            <a:off x="4749643" y="4875848"/>
            <a:ext cx="34289" cy="34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C439A5-B217-4F53-B2FD-55D76ABB69F2}"/>
              </a:ext>
            </a:extLst>
          </p:cNvPr>
          <p:cNvSpPr/>
          <p:nvPr/>
        </p:nvSpPr>
        <p:spPr>
          <a:xfrm>
            <a:off x="7093983" y="4931808"/>
            <a:ext cx="34289" cy="34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C72B07-2C6F-44BE-B988-EA1C9AC233C1}"/>
              </a:ext>
            </a:extLst>
          </p:cNvPr>
          <p:cNvSpPr/>
          <p:nvPr/>
        </p:nvSpPr>
        <p:spPr>
          <a:xfrm>
            <a:off x="7213045" y="4807983"/>
            <a:ext cx="34289" cy="34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EB72B2-6934-4D96-8DF1-B110FA72EDB6}"/>
              </a:ext>
            </a:extLst>
          </p:cNvPr>
          <p:cNvSpPr/>
          <p:nvPr/>
        </p:nvSpPr>
        <p:spPr>
          <a:xfrm>
            <a:off x="1731408" y="4875847"/>
            <a:ext cx="34289" cy="34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94B059-2F61-4C7A-9768-B7BAE28D0B7F}"/>
              </a:ext>
            </a:extLst>
          </p:cNvPr>
          <p:cNvSpPr/>
          <p:nvPr/>
        </p:nvSpPr>
        <p:spPr>
          <a:xfrm>
            <a:off x="1557577" y="4875847"/>
            <a:ext cx="34289" cy="342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1AF162-7392-4FF0-B2EE-6A170C684686}"/>
              </a:ext>
            </a:extLst>
          </p:cNvPr>
          <p:cNvSpPr/>
          <p:nvPr/>
        </p:nvSpPr>
        <p:spPr>
          <a:xfrm>
            <a:off x="5958179" y="5782744"/>
            <a:ext cx="249876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https://youtu.be/gwaYwRwY6PU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1A8F2-6D12-40FE-AC19-AEF28F480572}"/>
              </a:ext>
            </a:extLst>
          </p:cNvPr>
          <p:cNvSpPr txBox="1"/>
          <p:nvPr/>
        </p:nvSpPr>
        <p:spPr>
          <a:xfrm>
            <a:off x="3443749" y="857250"/>
            <a:ext cx="21262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Spatial Domain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8592D-6984-4E2D-A77B-CD3CA6C1D04E}"/>
              </a:ext>
            </a:extLst>
          </p:cNvPr>
          <p:cNvSpPr txBox="1"/>
          <p:nvPr/>
        </p:nvSpPr>
        <p:spPr>
          <a:xfrm>
            <a:off x="3152487" y="3565944"/>
            <a:ext cx="25825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Frequency Domain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8FE860-3CB2-4093-98BA-E71FA790DE01}"/>
              </a:ext>
            </a:extLst>
          </p:cNvPr>
          <p:cNvSpPr txBox="1"/>
          <p:nvPr/>
        </p:nvSpPr>
        <p:spPr>
          <a:xfrm>
            <a:off x="821158" y="5528829"/>
            <a:ext cx="18658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</a:rPr>
              <a:t>Low Frequency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C03F6-4523-498A-BBB1-F15D3E77FCC0}"/>
              </a:ext>
            </a:extLst>
          </p:cNvPr>
          <p:cNvSpPr txBox="1"/>
          <p:nvPr/>
        </p:nvSpPr>
        <p:spPr>
          <a:xfrm>
            <a:off x="3572750" y="5528829"/>
            <a:ext cx="19161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</a:rPr>
              <a:t>High Frequency</a:t>
            </a:r>
          </a:p>
        </p:txBody>
      </p:sp>
    </p:spTree>
    <p:extLst>
      <p:ext uri="{BB962C8B-B14F-4D97-AF65-F5344CB8AC3E}">
        <p14:creationId xmlns:p14="http://schemas.microsoft.com/office/powerpoint/2010/main" val="358718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C45452-0A30-4D8F-82D2-6C6718F45F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1295400"/>
            <a:ext cx="8534400" cy="436800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1EA404-1CC4-485A-95A1-68A8A164A8C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81002" y="1295400"/>
            <a:ext cx="31705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667A5D-A090-4F18-AF73-A22B8C6DC3A9}"/>
              </a:ext>
            </a:extLst>
          </p:cNvPr>
          <p:cNvCxnSpPr>
            <a:cxnSpLocks/>
          </p:cNvCxnSpPr>
          <p:nvPr/>
        </p:nvCxnSpPr>
        <p:spPr>
          <a:xfrm>
            <a:off x="5562600" y="1905000"/>
            <a:ext cx="1066802" cy="1467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3A2C7F-4932-4F62-B3D9-89213A4F827A}"/>
              </a:ext>
            </a:extLst>
          </p:cNvPr>
          <p:cNvSpPr txBox="1"/>
          <p:nvPr/>
        </p:nvSpPr>
        <p:spPr>
          <a:xfrm>
            <a:off x="4693085" y="1427946"/>
            <a:ext cx="867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(</a:t>
            </a:r>
            <a:r>
              <a:rPr lang="en-US" sz="2800" b="1" dirty="0" err="1">
                <a:solidFill>
                  <a:schemeClr val="bg1"/>
                </a:solidFill>
              </a:rPr>
              <a:t>u,v</a:t>
            </a:r>
            <a:r>
              <a:rPr lang="en-US" sz="2800" b="1" dirty="0">
                <a:solidFill>
                  <a:schemeClr val="bg1"/>
                </a:solidFill>
              </a:rPr>
              <a:t>)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(0,0)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5D25EF-F5C4-4D82-87BF-CCB7ED5A7806}"/>
              </a:ext>
            </a:extLst>
          </p:cNvPr>
          <p:cNvSpPr txBox="1"/>
          <p:nvPr/>
        </p:nvSpPr>
        <p:spPr>
          <a:xfrm>
            <a:off x="6869545" y="3156238"/>
            <a:ext cx="588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low 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freq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39CAA3-EA5A-4885-9CB5-E1C77F4E45DC}"/>
              </a:ext>
            </a:extLst>
          </p:cNvPr>
          <p:cNvSpPr txBox="1"/>
          <p:nvPr/>
        </p:nvSpPr>
        <p:spPr>
          <a:xfrm>
            <a:off x="8207189" y="315623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high 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freq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2F1977-D8DD-4D0B-BC7E-253AA426C41F}"/>
              </a:ext>
            </a:extLst>
          </p:cNvPr>
          <p:cNvSpPr txBox="1"/>
          <p:nvPr/>
        </p:nvSpPr>
        <p:spPr>
          <a:xfrm>
            <a:off x="762000" y="536060"/>
            <a:ext cx="3422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Spatial Domain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D4F9B7-7E89-43F8-AE4D-33B850E015A2}"/>
              </a:ext>
            </a:extLst>
          </p:cNvPr>
          <p:cNvSpPr txBox="1"/>
          <p:nvPr/>
        </p:nvSpPr>
        <p:spPr>
          <a:xfrm>
            <a:off x="4619520" y="536060"/>
            <a:ext cx="4186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Frequency Domain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7C690-41CC-4C75-A9E4-9EBC4D8A0D61}"/>
              </a:ext>
            </a:extLst>
          </p:cNvPr>
          <p:cNvSpPr txBox="1"/>
          <p:nvPr/>
        </p:nvSpPr>
        <p:spPr>
          <a:xfrm>
            <a:off x="698052" y="1427946"/>
            <a:ext cx="867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(</a:t>
            </a:r>
            <a:r>
              <a:rPr lang="en-US" sz="2800" b="1" dirty="0" err="1">
                <a:solidFill>
                  <a:schemeClr val="bg1"/>
                </a:solidFill>
              </a:rPr>
              <a:t>x,y</a:t>
            </a:r>
            <a:r>
              <a:rPr lang="en-US" sz="2800" b="1" dirty="0">
                <a:solidFill>
                  <a:schemeClr val="bg1"/>
                </a:solidFill>
              </a:rPr>
              <a:t>)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(0,0)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162B3C-3E23-4F99-AAFC-5A29FA6DA5C0}"/>
              </a:ext>
            </a:extLst>
          </p:cNvPr>
          <p:cNvSpPr txBox="1"/>
          <p:nvPr/>
        </p:nvSpPr>
        <p:spPr>
          <a:xfrm>
            <a:off x="2209800" y="24849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8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16A2EB-BF87-4891-A3AD-4718DBC44B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1962" y="221988"/>
            <a:ext cx="5372700" cy="27498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5ACE9E-D50A-4F40-AD49-25ECBC6CED59}"/>
              </a:ext>
            </a:extLst>
          </p:cNvPr>
          <p:cNvSpPr txBox="1"/>
          <p:nvPr/>
        </p:nvSpPr>
        <p:spPr>
          <a:xfrm>
            <a:off x="5604387" y="6439978"/>
            <a:ext cx="35396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Image of “cameraman” Copyright MIT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44C646-0ADF-4A72-AED7-898B2C29C9F5}"/>
              </a:ext>
            </a:extLst>
          </p:cNvPr>
          <p:cNvGrpSpPr/>
          <p:nvPr/>
        </p:nvGrpSpPr>
        <p:grpSpPr>
          <a:xfrm>
            <a:off x="1711962" y="3429000"/>
            <a:ext cx="5426133" cy="2869761"/>
            <a:chOff x="1209783" y="3202740"/>
            <a:chExt cx="5309295" cy="27173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55CB75-4B0A-4459-8AE1-8405426447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09783" y="3202740"/>
              <a:ext cx="5309295" cy="2717361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20FBF2-C904-4A9D-8F8D-8C8F439D69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9129" y="4426360"/>
              <a:ext cx="317091" cy="1403375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94DE01-84A1-4711-BBBD-62D9EF2DB762}"/>
                </a:ext>
              </a:extLst>
            </p:cNvPr>
            <p:cNvCxnSpPr>
              <a:cxnSpLocks/>
            </p:cNvCxnSpPr>
            <p:nvPr/>
          </p:nvCxnSpPr>
          <p:spPr>
            <a:xfrm>
              <a:off x="2698955" y="4426360"/>
              <a:ext cx="575187" cy="1403375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5B0D4-1E13-4D23-B74E-B19557ADD3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4431" y="3976534"/>
              <a:ext cx="2514247" cy="1151513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522AA8C-6905-4057-90FE-19839E67C63A}"/>
                </a:ext>
              </a:extLst>
            </p:cNvPr>
            <p:cNvCxnSpPr>
              <a:cxnSpLocks/>
            </p:cNvCxnSpPr>
            <p:nvPr/>
          </p:nvCxnSpPr>
          <p:spPr>
            <a:xfrm>
              <a:off x="3901095" y="4278876"/>
              <a:ext cx="2566073" cy="501445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54A869B-2EE5-4C68-84BB-079E214F4F60}"/>
                </a:ext>
              </a:extLst>
            </p:cNvPr>
            <p:cNvCxnSpPr>
              <a:cxnSpLocks/>
            </p:cNvCxnSpPr>
            <p:nvPr/>
          </p:nvCxnSpPr>
          <p:spPr>
            <a:xfrm>
              <a:off x="1209784" y="5001547"/>
              <a:ext cx="25552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CD542B-D90E-4801-A5D7-C66A02B92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4131" y="3202741"/>
              <a:ext cx="0" cy="25788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07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638570-035C-4C09-9A04-A5A14D267B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0" y="138607"/>
            <a:ext cx="6600825" cy="640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EA45CC-2638-4268-A26B-1F828926ABD0}"/>
              </a:ext>
            </a:extLst>
          </p:cNvPr>
          <p:cNvSpPr txBox="1"/>
          <p:nvPr/>
        </p:nvSpPr>
        <p:spPr>
          <a:xfrm>
            <a:off x="34159" y="6539407"/>
            <a:ext cx="922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https://iopscience.iop.org/book/978-1-6817-4273-1/chapter/bk978-1-6817-4273-1ch1</a:t>
            </a:r>
          </a:p>
        </p:txBody>
      </p:sp>
    </p:spTree>
    <p:extLst>
      <p:ext uri="{BB962C8B-B14F-4D97-AF65-F5344CB8AC3E}">
        <p14:creationId xmlns:p14="http://schemas.microsoft.com/office/powerpoint/2010/main" val="352917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ACF110-AF93-4E9A-BD07-99807A68B5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1763" y="881395"/>
            <a:ext cx="8229600" cy="56231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C03AB6-02DA-4701-BA8F-67DD610448E5}"/>
              </a:ext>
            </a:extLst>
          </p:cNvPr>
          <p:cNvSpPr txBox="1"/>
          <p:nvPr/>
        </p:nvSpPr>
        <p:spPr>
          <a:xfrm>
            <a:off x="3200399" y="120332"/>
            <a:ext cx="335232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b="1" dirty="0"/>
              <a:t>Low Pass Filter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CD3FD-74C2-4A0F-9E33-A9F0FB236E84}"/>
              </a:ext>
            </a:extLst>
          </p:cNvPr>
          <p:cNvSpPr/>
          <p:nvPr/>
        </p:nvSpPr>
        <p:spPr>
          <a:xfrm>
            <a:off x="3712591" y="6565801"/>
            <a:ext cx="2327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https://youtu.be/oACegp4iGi0</a:t>
            </a:r>
          </a:p>
        </p:txBody>
      </p:sp>
    </p:spTree>
    <p:extLst>
      <p:ext uri="{BB962C8B-B14F-4D97-AF65-F5344CB8AC3E}">
        <p14:creationId xmlns:p14="http://schemas.microsoft.com/office/powerpoint/2010/main" val="2234654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A158AF-B081-4223-95A5-10E8C88B32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1078385"/>
            <a:ext cx="8686800" cy="54261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E6ECE8-490C-4CCC-86FA-407772C2E97F}"/>
              </a:ext>
            </a:extLst>
          </p:cNvPr>
          <p:cNvSpPr/>
          <p:nvPr/>
        </p:nvSpPr>
        <p:spPr>
          <a:xfrm>
            <a:off x="3733800" y="6400800"/>
            <a:ext cx="23279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https://youtu.be/oACegp4iGi0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96468-041B-4E73-9E3A-CA380D8D7939}"/>
              </a:ext>
            </a:extLst>
          </p:cNvPr>
          <p:cNvSpPr txBox="1"/>
          <p:nvPr/>
        </p:nvSpPr>
        <p:spPr>
          <a:xfrm>
            <a:off x="3245060" y="281838"/>
            <a:ext cx="28482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/>
              <a:t>High Pass Filter</a:t>
            </a:r>
          </a:p>
        </p:txBody>
      </p:sp>
    </p:spTree>
    <p:extLst>
      <p:ext uri="{BB962C8B-B14F-4D97-AF65-F5344CB8AC3E}">
        <p14:creationId xmlns:p14="http://schemas.microsoft.com/office/powerpoint/2010/main" val="84240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69DA97-24D3-4398-AFA8-4F3CDB9E0732}"/>
              </a:ext>
            </a:extLst>
          </p:cNvPr>
          <p:cNvSpPr/>
          <p:nvPr/>
        </p:nvSpPr>
        <p:spPr>
          <a:xfrm rot="19765021">
            <a:off x="-955724" y="2915856"/>
            <a:ext cx="7958734" cy="2543957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B47523-5C17-47BF-B6B0-1C18351BBC1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6735" y="1295400"/>
            <a:ext cx="1891947" cy="1891947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CB595B7-4A0D-4877-BB76-DC767AFEC493}"/>
              </a:ext>
            </a:extLst>
          </p:cNvPr>
          <p:cNvSpPr/>
          <p:nvPr/>
        </p:nvSpPr>
        <p:spPr>
          <a:xfrm rot="14576591">
            <a:off x="3910433" y="1190965"/>
            <a:ext cx="1867370" cy="3542471"/>
          </a:xfrm>
          <a:prstGeom prst="triangle">
            <a:avLst>
              <a:gd name="adj" fmla="val 41521"/>
            </a:avLst>
          </a:prstGeom>
          <a:solidFill>
            <a:srgbClr val="FF000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17601C-8DF9-4F7F-994A-D221C89E0731}"/>
              </a:ext>
            </a:extLst>
          </p:cNvPr>
          <p:cNvSpPr/>
          <p:nvPr/>
        </p:nvSpPr>
        <p:spPr>
          <a:xfrm>
            <a:off x="3262354" y="3813920"/>
            <a:ext cx="147484" cy="184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5F452-3CB8-461C-AC4D-0D9ABF76A450}"/>
              </a:ext>
            </a:extLst>
          </p:cNvPr>
          <p:cNvSpPr txBox="1"/>
          <p:nvPr/>
        </p:nvSpPr>
        <p:spPr>
          <a:xfrm>
            <a:off x="224573" y="45668"/>
            <a:ext cx="8557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Fresnel Zones Created From Light Scattered From A Point Interfering with a Reference Beam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99B0B-EF92-4A32-B7D9-1A3896244C3C}"/>
              </a:ext>
            </a:extLst>
          </p:cNvPr>
          <p:cNvSpPr txBox="1"/>
          <p:nvPr/>
        </p:nvSpPr>
        <p:spPr>
          <a:xfrm>
            <a:off x="2648553" y="3139259"/>
            <a:ext cx="12007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Reconstructed</a:t>
            </a:r>
          </a:p>
          <a:p>
            <a:pPr algn="ctr"/>
            <a:r>
              <a:rPr lang="en-US" sz="1350" dirty="0"/>
              <a:t>Subject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73CCB-7510-4644-9A75-7D73FDCDC7BC}"/>
              </a:ext>
            </a:extLst>
          </p:cNvPr>
          <p:cNvSpPr txBox="1"/>
          <p:nvPr/>
        </p:nvSpPr>
        <p:spPr>
          <a:xfrm>
            <a:off x="5277764" y="3602461"/>
            <a:ext cx="310610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Photographic Film of Interference Pattern</a:t>
            </a:r>
          </a:p>
          <a:p>
            <a:pPr algn="ctr"/>
            <a:r>
              <a:rPr lang="en-US" sz="1350" dirty="0"/>
              <a:t>(Fresnel Zone Plate for point source)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737384-49F7-479B-857D-E58872B84AB4}"/>
              </a:ext>
            </a:extLst>
          </p:cNvPr>
          <p:cNvSpPr/>
          <p:nvPr/>
        </p:nvSpPr>
        <p:spPr>
          <a:xfrm rot="14317545">
            <a:off x="-261275" y="3252441"/>
            <a:ext cx="2555558" cy="42531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E41A3-0091-4301-89FD-6C7671A165A0}"/>
              </a:ext>
            </a:extLst>
          </p:cNvPr>
          <p:cNvSpPr txBox="1"/>
          <p:nvPr/>
        </p:nvSpPr>
        <p:spPr>
          <a:xfrm rot="19718929">
            <a:off x="1163437" y="4402256"/>
            <a:ext cx="1484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Laser</a:t>
            </a:r>
          </a:p>
        </p:txBody>
      </p:sp>
      <p:pic>
        <p:nvPicPr>
          <p:cNvPr id="13" name="Picture 12" descr="A picture containing text, person, black, posing&#10;&#10;Description automatically generated">
            <a:extLst>
              <a:ext uri="{FF2B5EF4-FFF2-40B4-BE49-F238E27FC236}">
                <a16:creationId xmlns:a16="http://schemas.microsoft.com/office/drawing/2014/main" id="{222FEB88-3165-413A-886E-4C06EDFB472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4540" y="4410638"/>
            <a:ext cx="1708485" cy="20973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F0093D-8C7A-49E5-8F69-BB4C5143D327}"/>
              </a:ext>
            </a:extLst>
          </p:cNvPr>
          <p:cNvSpPr/>
          <p:nvPr/>
        </p:nvSpPr>
        <p:spPr>
          <a:xfrm>
            <a:off x="5652630" y="6562561"/>
            <a:ext cx="3472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Augustin-Jean Fresnel (1788-1827)</a:t>
            </a:r>
          </a:p>
        </p:txBody>
      </p:sp>
    </p:spTree>
    <p:extLst>
      <p:ext uri="{BB962C8B-B14F-4D97-AF65-F5344CB8AC3E}">
        <p14:creationId xmlns:p14="http://schemas.microsoft.com/office/powerpoint/2010/main" val="354548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CF9A17-B47C-4A8E-9FF0-6262BD498B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0884" y="1846541"/>
            <a:ext cx="3668963" cy="3115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232162-6770-4CCC-80DB-AAA3CF64BB80}"/>
              </a:ext>
            </a:extLst>
          </p:cNvPr>
          <p:cNvSpPr/>
          <p:nvPr/>
        </p:nvSpPr>
        <p:spPr>
          <a:xfrm>
            <a:off x="4750839" y="5723751"/>
            <a:ext cx="2418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https://youtu.be/oq9UsYHyUvo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485E8-D7EE-4020-ADDF-44952544D1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174" y="1896544"/>
            <a:ext cx="2558846" cy="2864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6448E9-0831-491E-BB71-D5831FBFA738}"/>
              </a:ext>
            </a:extLst>
          </p:cNvPr>
          <p:cNvSpPr txBox="1"/>
          <p:nvPr/>
        </p:nvSpPr>
        <p:spPr>
          <a:xfrm>
            <a:off x="862780" y="1307075"/>
            <a:ext cx="83402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One point object                                     Two point objects (superposition)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E19F787-9F05-46B9-8AB7-3F8C78F3B459}"/>
              </a:ext>
            </a:extLst>
          </p:cNvPr>
          <p:cNvSpPr/>
          <p:nvPr/>
        </p:nvSpPr>
        <p:spPr>
          <a:xfrm rot="8551473">
            <a:off x="2940943" y="4672880"/>
            <a:ext cx="1229504" cy="12522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46EC164-637A-4235-9050-E215650E0664}"/>
              </a:ext>
            </a:extLst>
          </p:cNvPr>
          <p:cNvSpPr/>
          <p:nvPr/>
        </p:nvSpPr>
        <p:spPr>
          <a:xfrm rot="8551473">
            <a:off x="7388914" y="4716811"/>
            <a:ext cx="1229504" cy="12522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647909-F5FD-4983-8FA1-5B70883B6F1A}"/>
              </a:ext>
            </a:extLst>
          </p:cNvPr>
          <p:cNvSpPr txBox="1"/>
          <p:nvPr/>
        </p:nvSpPr>
        <p:spPr>
          <a:xfrm>
            <a:off x="839841" y="194260"/>
            <a:ext cx="8032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Superposition of Fresnel Zones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A09AE8-505D-443C-9DE6-1557EC55EE44}"/>
              </a:ext>
            </a:extLst>
          </p:cNvPr>
          <p:cNvSpPr txBox="1"/>
          <p:nvPr/>
        </p:nvSpPr>
        <p:spPr>
          <a:xfrm>
            <a:off x="3316859" y="5218657"/>
            <a:ext cx="12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179242-112A-4BF3-878F-24E639E592FF}"/>
              </a:ext>
            </a:extLst>
          </p:cNvPr>
          <p:cNvSpPr txBox="1"/>
          <p:nvPr/>
        </p:nvSpPr>
        <p:spPr>
          <a:xfrm>
            <a:off x="7772400" y="5271149"/>
            <a:ext cx="12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Laser</a:t>
            </a:r>
          </a:p>
        </p:txBody>
      </p:sp>
    </p:spTree>
    <p:extLst>
      <p:ext uri="{BB962C8B-B14F-4D97-AF65-F5344CB8AC3E}">
        <p14:creationId xmlns:p14="http://schemas.microsoft.com/office/powerpoint/2010/main" val="77084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B7620E-310F-40D6-BC1B-7A6B7D5D9F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1AE83C-357E-4631-82EB-DD291973F809}"/>
              </a:ext>
            </a:extLst>
          </p:cNvPr>
          <p:cNvSpPr/>
          <p:nvPr/>
        </p:nvSpPr>
        <p:spPr>
          <a:xfrm>
            <a:off x="0" y="5723751"/>
            <a:ext cx="24189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https://youtu.be/oq9UsYHyUvo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E9EF0-73AE-4DE2-A865-91754F7FBEA5}"/>
              </a:ext>
            </a:extLst>
          </p:cNvPr>
          <p:cNvSpPr txBox="1"/>
          <p:nvPr/>
        </p:nvSpPr>
        <p:spPr>
          <a:xfrm>
            <a:off x="533400" y="212606"/>
            <a:ext cx="8189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Model Complex Object As Lots of Point Objects</a:t>
            </a:r>
          </a:p>
        </p:txBody>
      </p:sp>
    </p:spTree>
    <p:extLst>
      <p:ext uri="{BB962C8B-B14F-4D97-AF65-F5344CB8AC3E}">
        <p14:creationId xmlns:p14="http://schemas.microsoft.com/office/powerpoint/2010/main" val="30120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D27423-FF82-4E80-A2D4-CFA9B1F1302C}"/>
              </a:ext>
            </a:extLst>
          </p:cNvPr>
          <p:cNvSpPr/>
          <p:nvPr/>
        </p:nvSpPr>
        <p:spPr>
          <a:xfrm>
            <a:off x="230985" y="56619"/>
            <a:ext cx="89965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Correlation</a:t>
            </a:r>
            <a:r>
              <a:rPr lang="en-US" sz="2400" dirty="0"/>
              <a:t> is measurement of the similarity between two signals.</a:t>
            </a:r>
          </a:p>
          <a:p>
            <a:r>
              <a:rPr lang="en-US" sz="2400" b="1" dirty="0"/>
              <a:t>Convolution</a:t>
            </a:r>
            <a:r>
              <a:rPr lang="en-US" sz="2400" dirty="0"/>
              <a:t> is measurement of effect of one signal on the other signal.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EBABF2-8C9D-44E5-BCFE-30571247E19D}"/>
              </a:ext>
            </a:extLst>
          </p:cNvPr>
          <p:cNvSpPr/>
          <p:nvPr/>
        </p:nvSpPr>
        <p:spPr>
          <a:xfrm>
            <a:off x="0" y="6251910"/>
            <a:ext cx="899651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https://www.mathworks.com/matlabcentral/answers/264746-difference-between-convolution-and-correlation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C4D7E-D68E-4F5E-B034-2D287C7E5D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8626" y="3880340"/>
            <a:ext cx="1612331" cy="1908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FA80C9-9007-4B56-83AD-76F463ADA9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138" y="3862624"/>
            <a:ext cx="1612331" cy="1908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8C9DC-0503-40FA-BAB7-A1FEAC70AE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4280" y="3906139"/>
            <a:ext cx="1612331" cy="1908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C05A08-CE62-4CAC-BA7E-8E77D3D0579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8013" y="3880340"/>
            <a:ext cx="1612331" cy="1908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5B568B-43E4-4F52-B771-BB3E6964AC4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6808" y="3934417"/>
            <a:ext cx="1612331" cy="1908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710B15-0974-48E2-976D-B540015786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2877" y="3934417"/>
            <a:ext cx="1612331" cy="19083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C09A5C-3C00-47D0-AAF9-DB908553C2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6728" y="3871482"/>
            <a:ext cx="1612331" cy="19083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A24837-D2BB-495A-B073-B7BAF99B0C5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0562" y="3871482"/>
            <a:ext cx="1693745" cy="19083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123007-8A99-4139-BB28-BDB2A50CF17E}"/>
              </a:ext>
            </a:extLst>
          </p:cNvPr>
          <p:cNvSpPr txBox="1"/>
          <p:nvPr/>
        </p:nvSpPr>
        <p:spPr>
          <a:xfrm>
            <a:off x="134346" y="5836301"/>
            <a:ext cx="827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              0                                  .25                      .95                        1.0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8118C5-D6AA-43BB-B53A-58E24ED71A84}"/>
              </a:ext>
            </a:extLst>
          </p:cNvPr>
          <p:cNvSpPr/>
          <p:nvPr/>
        </p:nvSpPr>
        <p:spPr>
          <a:xfrm>
            <a:off x="60605" y="3910241"/>
            <a:ext cx="2885995" cy="193252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DD8F84-393F-414A-A876-5E8B70CD6ED4}"/>
              </a:ext>
            </a:extLst>
          </p:cNvPr>
          <p:cNvSpPr/>
          <p:nvPr/>
        </p:nvSpPr>
        <p:spPr>
          <a:xfrm>
            <a:off x="3054809" y="3880340"/>
            <a:ext cx="1981801" cy="1986597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A0EBC1-F53D-4412-901C-F248EE13E96E}"/>
              </a:ext>
            </a:extLst>
          </p:cNvPr>
          <p:cNvSpPr/>
          <p:nvPr/>
        </p:nvSpPr>
        <p:spPr>
          <a:xfrm>
            <a:off x="5182073" y="3881392"/>
            <a:ext cx="1863136" cy="1986597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311D52-A2C6-4B28-A1F0-0732A2F6E330}"/>
              </a:ext>
            </a:extLst>
          </p:cNvPr>
          <p:cNvSpPr/>
          <p:nvPr/>
        </p:nvSpPr>
        <p:spPr>
          <a:xfrm>
            <a:off x="7309335" y="3871482"/>
            <a:ext cx="1569724" cy="1986597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EDD937-6FE8-4083-94D2-EB6E7B0B2936}"/>
              </a:ext>
            </a:extLst>
          </p:cNvPr>
          <p:cNvSpPr/>
          <p:nvPr/>
        </p:nvSpPr>
        <p:spPr>
          <a:xfrm>
            <a:off x="0" y="6501299"/>
            <a:ext cx="835963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https://upload.wikimedia.org/wikipedia/commons/thumb/f/fa/Hand.svg/512px-Hand.svg.png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397827-E73A-401A-9713-49BDD3F364E2}"/>
              </a:ext>
            </a:extLst>
          </p:cNvPr>
          <p:cNvSpPr txBox="1"/>
          <p:nvPr/>
        </p:nvSpPr>
        <p:spPr>
          <a:xfrm>
            <a:off x="2144791" y="3086652"/>
            <a:ext cx="504176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Correlation Example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B09336-5DD5-4170-A1A5-87735644AFB3}"/>
              </a:ext>
            </a:extLst>
          </p:cNvPr>
          <p:cNvSpPr/>
          <p:nvPr/>
        </p:nvSpPr>
        <p:spPr>
          <a:xfrm>
            <a:off x="0" y="1032118"/>
            <a:ext cx="9151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Multiplication in Frequency Domain = Convolution in Spatial Domain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5E9541-7006-4199-B49E-2F7F9C3242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604" y="1719643"/>
            <a:ext cx="8849480" cy="9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1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Image result for wave frequency ph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46291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wavelength frequ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6589" y="161148"/>
            <a:ext cx="59626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384946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82238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39EA1-56CC-4317-B41D-D41FA9FCAA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876"/>
          <a:stretch/>
        </p:blipFill>
        <p:spPr>
          <a:xfrm>
            <a:off x="4730469" y="2939880"/>
            <a:ext cx="4259709" cy="29984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40333F-1112-4C13-BF62-B64B705250BC}"/>
              </a:ext>
            </a:extLst>
          </p:cNvPr>
          <p:cNvSpPr/>
          <p:nvPr/>
        </p:nvSpPr>
        <p:spPr>
          <a:xfrm>
            <a:off x="291202" y="1481915"/>
            <a:ext cx="44392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Any time-varying (complex) sound can be analyzed to find its frequency components.  </a:t>
            </a:r>
          </a:p>
          <a:p>
            <a:endParaRPr lang="en-US" sz="2400" dirty="0"/>
          </a:p>
          <a:p>
            <a:r>
              <a:rPr lang="en-US" sz="2400" dirty="0"/>
              <a:t>Any complex wave can be constructed by adding together sine waves of appropriate frequency, amplitude, and phase.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78878-94B5-4A9B-9986-96D4DA81A0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2581"/>
          <a:stretch/>
        </p:blipFill>
        <p:spPr>
          <a:xfrm>
            <a:off x="4730469" y="1162411"/>
            <a:ext cx="4259709" cy="17774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09BC89-D665-4B65-8DE0-DD5020564264}"/>
              </a:ext>
            </a:extLst>
          </p:cNvPr>
          <p:cNvSpPr/>
          <p:nvPr/>
        </p:nvSpPr>
        <p:spPr>
          <a:xfrm>
            <a:off x="1489617" y="294773"/>
            <a:ext cx="61647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Fourier Analysis &amp; Synthesis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B750F-48AF-40A6-B0C2-F00B8131F99D}"/>
              </a:ext>
            </a:extLst>
          </p:cNvPr>
          <p:cNvSpPr/>
          <p:nvPr/>
        </p:nvSpPr>
        <p:spPr>
          <a:xfrm>
            <a:off x="0" y="5708623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https://hearinghealthmatters.org</a:t>
            </a:r>
          </a:p>
        </p:txBody>
      </p:sp>
    </p:spTree>
    <p:extLst>
      <p:ext uri="{BB962C8B-B14F-4D97-AF65-F5344CB8AC3E}">
        <p14:creationId xmlns:p14="http://schemas.microsoft.com/office/powerpoint/2010/main" val="69107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2D6909C-34FF-4D02-A34B-E0C565E791BF}"/>
              </a:ext>
            </a:extLst>
          </p:cNvPr>
          <p:cNvSpPr/>
          <p:nvPr/>
        </p:nvSpPr>
        <p:spPr>
          <a:xfrm>
            <a:off x="4793227" y="2222079"/>
            <a:ext cx="3517490" cy="652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C493DA0-C2A3-4E86-9CA6-E7B06C2E5F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45" y="2133577"/>
            <a:ext cx="1921517" cy="34651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E71161-7B90-40F7-A64E-BCCFC4504A9F}"/>
              </a:ext>
            </a:extLst>
          </p:cNvPr>
          <p:cNvSpPr/>
          <p:nvPr/>
        </p:nvSpPr>
        <p:spPr>
          <a:xfrm>
            <a:off x="61646" y="5746835"/>
            <a:ext cx="3781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http://pi.math.cornell.edu/~numb3rs/jrajchgot/507f.html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F4AFA-B4A3-47EB-8708-789BFCFB7790}"/>
              </a:ext>
            </a:extLst>
          </p:cNvPr>
          <p:cNvSpPr txBox="1"/>
          <p:nvPr/>
        </p:nvSpPr>
        <p:spPr>
          <a:xfrm>
            <a:off x="4542305" y="2240213"/>
            <a:ext cx="41617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-sin(x)=sin(x+180) </a:t>
            </a:r>
          </a:p>
          <a:p>
            <a:pPr algn="ctr"/>
            <a:endParaRPr lang="en-US" sz="3000" dirty="0"/>
          </a:p>
          <a:p>
            <a:pPr algn="ctr"/>
            <a:r>
              <a:rPr lang="en-US" sz="3000" dirty="0"/>
              <a:t>sin (90) = 1</a:t>
            </a:r>
          </a:p>
          <a:p>
            <a:pPr algn="ctr"/>
            <a:r>
              <a:rPr lang="en-US" sz="3000" dirty="0"/>
              <a:t>-sin(90)=-1</a:t>
            </a:r>
          </a:p>
          <a:p>
            <a:pPr algn="ctr"/>
            <a:r>
              <a:rPr lang="en-US" sz="3000" dirty="0"/>
              <a:t>sin(90+180) = sin(270)=-1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ED6F1-46D7-490F-9EE4-E29014F3DE80}"/>
              </a:ext>
            </a:extLst>
          </p:cNvPr>
          <p:cNvSpPr txBox="1"/>
          <p:nvPr/>
        </p:nvSpPr>
        <p:spPr>
          <a:xfrm>
            <a:off x="2160142" y="247130"/>
            <a:ext cx="5024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Adding Sine Waves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8796195-F239-43BA-8CE2-48A3BF4E04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0142" y="2069925"/>
            <a:ext cx="1854485" cy="34651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7B88C4-C93E-46F5-8589-C2886D79A5A4}"/>
              </a:ext>
            </a:extLst>
          </p:cNvPr>
          <p:cNvSpPr txBox="1"/>
          <p:nvPr/>
        </p:nvSpPr>
        <p:spPr>
          <a:xfrm>
            <a:off x="238875" y="1905214"/>
            <a:ext cx="38202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sin(t) + sin(t)=2sin(t)         sin(t) + sin(t+180) =0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712A6-157D-4B74-BE27-96A45F5BE589}"/>
              </a:ext>
            </a:extLst>
          </p:cNvPr>
          <p:cNvSpPr txBox="1"/>
          <p:nvPr/>
        </p:nvSpPr>
        <p:spPr>
          <a:xfrm>
            <a:off x="5564323" y="1624389"/>
            <a:ext cx="22990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i="1" dirty="0"/>
              <a:t>(angles in degrees)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686CB-9459-4420-8AC1-AEE2EDA42B7B}"/>
              </a:ext>
            </a:extLst>
          </p:cNvPr>
          <p:cNvSpPr txBox="1"/>
          <p:nvPr/>
        </p:nvSpPr>
        <p:spPr>
          <a:xfrm>
            <a:off x="280112" y="1583327"/>
            <a:ext cx="420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Phase                Completely Out of Phase</a:t>
            </a:r>
          </a:p>
        </p:txBody>
      </p:sp>
    </p:spTree>
    <p:extLst>
      <p:ext uri="{BB962C8B-B14F-4D97-AF65-F5344CB8AC3E}">
        <p14:creationId xmlns:p14="http://schemas.microsoft.com/office/powerpoint/2010/main" val="45044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&#10;&#10;Description automatically generated">
            <a:extLst>
              <a:ext uri="{FF2B5EF4-FFF2-40B4-BE49-F238E27FC236}">
                <a16:creationId xmlns:a16="http://schemas.microsoft.com/office/drawing/2014/main" id="{787D0E08-D6F6-40DE-AF93-9B8864B4E4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2452" y="1951220"/>
            <a:ext cx="2047127" cy="34296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E5D6DD-31F8-4CC6-986B-1C8B9CFF0C81}"/>
              </a:ext>
            </a:extLst>
          </p:cNvPr>
          <p:cNvSpPr/>
          <p:nvPr/>
        </p:nvSpPr>
        <p:spPr>
          <a:xfrm>
            <a:off x="70635" y="5633311"/>
            <a:ext cx="90027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http://1000awesomethings.com/2011/06/30/211-when-youre-walking-next-to-a-fence-or-railing-and-you-stick-your-finger-or-a-stick-in-there-so-it-clangs-over-and-over/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5A349-0FAB-409A-B80F-B6377B7C86ED}"/>
              </a:ext>
            </a:extLst>
          </p:cNvPr>
          <p:cNvSpPr txBox="1"/>
          <p:nvPr/>
        </p:nvSpPr>
        <p:spPr>
          <a:xfrm>
            <a:off x="802891" y="218623"/>
            <a:ext cx="75382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Transforming from </a:t>
            </a:r>
          </a:p>
          <a:p>
            <a:pPr algn="ctr"/>
            <a:r>
              <a:rPr lang="en-US" sz="4800" b="1" dirty="0"/>
              <a:t>Spatial to Frequency Domain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7424F-2B9E-4B55-9355-58066B4E19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7789" y="1951220"/>
            <a:ext cx="3210350" cy="3429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6B556B-FD17-4CBD-AF46-DDCC5151CDD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8747" y="2661974"/>
            <a:ext cx="3084618" cy="20712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FB1F1AD-AC82-417C-B6A8-2DEB8F2D26A7}"/>
              </a:ext>
            </a:extLst>
          </p:cNvPr>
          <p:cNvSpPr/>
          <p:nvPr/>
        </p:nvSpPr>
        <p:spPr>
          <a:xfrm>
            <a:off x="70635" y="5484680"/>
            <a:ext cx="837343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https://www.quora.com/Why-are-there-bumps-on-the-highway-What-are-they-called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B64C71-37FA-4707-BEC3-FB4A893C4600}"/>
              </a:ext>
            </a:extLst>
          </p:cNvPr>
          <p:cNvSpPr/>
          <p:nvPr/>
        </p:nvSpPr>
        <p:spPr>
          <a:xfrm>
            <a:off x="70635" y="5734984"/>
            <a:ext cx="809537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https://www.purecycles.com/blogs/bicycle-news/diy-motorcycle-noises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2FA3DF-A7DD-4AD9-BFC1-FF1D3A595304}"/>
              </a:ext>
            </a:extLst>
          </p:cNvPr>
          <p:cNvSpPr txBox="1"/>
          <p:nvPr/>
        </p:nvSpPr>
        <p:spPr>
          <a:xfrm>
            <a:off x="7034238" y="4896113"/>
            <a:ext cx="10382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Lane Bumps</a:t>
            </a:r>
          </a:p>
        </p:txBody>
      </p:sp>
    </p:spTree>
    <p:extLst>
      <p:ext uri="{BB962C8B-B14F-4D97-AF65-F5344CB8AC3E}">
        <p14:creationId xmlns:p14="http://schemas.microsoft.com/office/powerpoint/2010/main" val="235952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497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Images in the  Spatial and Frequency 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tzim</dc:creator>
  <cp:lastModifiedBy>Thomas Zimmerman</cp:lastModifiedBy>
  <cp:revision>39</cp:revision>
  <dcterms:created xsi:type="dcterms:W3CDTF">2019-07-11T06:32:48Z</dcterms:created>
  <dcterms:modified xsi:type="dcterms:W3CDTF">2023-05-13T22:48:52Z</dcterms:modified>
</cp:coreProperties>
</file>