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70" r:id="rId4"/>
    <p:sldId id="272" r:id="rId5"/>
    <p:sldId id="258" r:id="rId6"/>
    <p:sldId id="259" r:id="rId7"/>
    <p:sldId id="260" r:id="rId8"/>
    <p:sldId id="268" r:id="rId9"/>
    <p:sldId id="269" r:id="rId10"/>
    <p:sldId id="271" r:id="rId11"/>
    <p:sldId id="267" r:id="rId12"/>
    <p:sldId id="274" r:id="rId13"/>
    <p:sldId id="262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0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2F52B-4B2C-422C-A511-F58946AB0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5115D-7272-4116-9634-AD6C3C755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AC6A2-1539-4063-B606-EF3CC6C1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198E-5580-404E-B37E-341DA88EDE1A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D54D0-519A-4504-9C35-420FBD05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CAB84-AD72-4C9A-ADFE-2C99B147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635D-495D-45DE-9A41-6134DDA1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6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AD86-5F9E-4BE7-95AD-A6CBB916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96064-E475-4CED-B6F9-1D54A171A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02E50-9600-446D-AC2A-F9FA8FBBC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198E-5580-404E-B37E-341DA88EDE1A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631F7-26EF-4F5E-B1CD-0FD7A2E4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B2A4A-6735-4EDA-B915-43D7F43A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635D-495D-45DE-9A41-6134DDA1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4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97F53-F72B-4DA3-81F0-81EC73182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93F7B-5204-4F8C-BB62-86307E458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995F0-374F-443C-A0C7-AF187FDC9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198E-5580-404E-B37E-341DA88EDE1A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83E8C-D946-45DF-80A0-25BC5132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0D1D1-E054-4045-BB6C-99F6ED9B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635D-495D-45DE-9A41-6134DDA1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2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C6D5-C8E2-417A-B5BB-15A2C17C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000F9-9242-4CB9-9875-A1D9E0847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3B4B0-A550-4B2E-8212-A022884E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198E-5580-404E-B37E-341DA88EDE1A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F538A-E4A6-4382-8C6A-CFDBB8C3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B7641-82D8-4B49-AE0B-A5EE2CA6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635D-495D-45DE-9A41-6134DDA1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2AA3-8B54-4C73-8F2B-3867CC60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AA893-A7C4-4606-8C5A-4EBBA41C3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AA93D-806F-4EF9-8C3E-8964A063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198E-5580-404E-B37E-341DA88EDE1A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96787-10B2-405D-923E-DFE4133C9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9614D-B904-420A-B279-1B0A378A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635D-495D-45DE-9A41-6134DDA1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3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0B93-C538-4D77-9799-B4F05B87A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A1A47-0027-43CE-A03B-082634933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09FDD-A855-47D6-9FD9-BC2D89F4D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21622-FCDF-47FE-9B9A-72ACD56FB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198E-5580-404E-B37E-341DA88EDE1A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5CB89-5337-47A9-8B11-C5CED5DC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5E7E5-2FA9-4E12-96F7-36701F84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635D-495D-45DE-9A41-6134DDA1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6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B545-1788-4E18-903D-F0D138FFC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13DC6-22CC-47E8-AE2F-E2EBC5CEC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124D9-53D6-41A6-832F-EC8FF9026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7A2AD-DC1F-4651-9650-E709760DE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97E32-46E0-4141-9D25-A3AC23C3B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361493-43A9-4713-BD11-3236C14C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198E-5580-404E-B37E-341DA88EDE1A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FA531-3A82-4FA4-9CDD-70C5DD30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816608-6E1F-4A08-AC6E-F0CD1466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635D-495D-45DE-9A41-6134DDA1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5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0463-D5A2-4B9D-A62B-07035E03A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811BF-BE14-455C-AAF1-630B8626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198E-5580-404E-B37E-341DA88EDE1A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1D186-E8B9-48BA-BAE6-7C9DFC3F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1833A-C612-42F1-9BBC-0D07F91A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635D-495D-45DE-9A41-6134DDA1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6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9313FA-74FC-4D18-84D8-76852AFB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198E-5580-404E-B37E-341DA88EDE1A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170A3-0AFA-42E6-B78F-83A6B1524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D37CA-D80F-474A-862D-21D98B84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635D-495D-45DE-9A41-6134DDA1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7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2F2C-5E34-4383-8484-511B78076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ED808-9DFE-4D03-B195-DCEE351D4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B5973-A0B3-40F5-AFA8-90D6F9E3E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883BF-9196-4B14-98C2-959CF7D3A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198E-5580-404E-B37E-341DA88EDE1A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D78CA-47BF-42E3-B108-32790239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6AEAE-26BD-417F-9AC2-FF8B8B1C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635D-495D-45DE-9A41-6134DDA1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9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C8A7-0C2E-4702-8AC0-16261578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19A3E3-8771-4F7E-8733-63B2B34C2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9DD4D-CA8D-41DA-B414-C71CB9A10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B2CFC-1400-46CD-AE33-737581AB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198E-5580-404E-B37E-341DA88EDE1A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FBC27-5F5B-4627-B264-D9492F8F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575B8-3937-44DD-B861-C43F5B5F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635D-495D-45DE-9A41-6134DDA1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1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AAA92-04FE-4420-8747-6CD256D9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602E8-C4FF-4FD1-8FB7-385DDE6E5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F9DFC-482B-4768-A7E0-29DED862A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2198E-5580-404E-B37E-341DA88EDE1A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527EF-3093-4EE5-A8ED-041261E9F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1C488-7335-4671-BA43-364B8ACD4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D635D-495D-45DE-9A41-6134DDA1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2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00D3-7EA7-48FB-85DB-518E7266F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678" y="1246391"/>
            <a:ext cx="9144000" cy="1122515"/>
          </a:xfrm>
        </p:spPr>
        <p:txBody>
          <a:bodyPr>
            <a:normAutofit/>
          </a:bodyPr>
          <a:lstStyle/>
          <a:p>
            <a:r>
              <a:rPr lang="en-US" b="1" dirty="0"/>
              <a:t>Tracking Multiple Objects</a:t>
            </a:r>
            <a:endParaRPr lang="en-US" sz="8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7F897-2C7E-40B2-800D-A370D53F0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5678" y="3323907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3600" i="1" dirty="0"/>
              <a:t>Tom Zimmerman</a:t>
            </a:r>
          </a:p>
          <a:p>
            <a:r>
              <a:rPr lang="en-US" sz="3600" dirty="0"/>
              <a:t>IBM Research-Almaden</a:t>
            </a:r>
          </a:p>
          <a:p>
            <a:r>
              <a:rPr lang="en-US" sz="3600" dirty="0"/>
              <a:t>Sept 23, 2020</a:t>
            </a:r>
          </a:p>
        </p:txBody>
      </p:sp>
      <p:pic>
        <p:nvPicPr>
          <p:cNvPr id="5" name="Picture 2" descr="Image result for nsf logo">
            <a:extLst>
              <a:ext uri="{FF2B5EF4-FFF2-40B4-BE49-F238E27FC236}">
                <a16:creationId xmlns:a16="http://schemas.microsoft.com/office/drawing/2014/main" id="{215BEC74-E8E4-BBC5-C8BB-47CEC50BC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317659"/>
            <a:ext cx="1533525" cy="154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F1FB88-A734-10EB-A6DA-61974BE0355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5216" y="5733405"/>
            <a:ext cx="3246783" cy="11544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E2CA8AF-98D3-C49B-CB89-63E6F7D6E361}"/>
              </a:ext>
            </a:extLst>
          </p:cNvPr>
          <p:cNvSpPr/>
          <p:nvPr/>
        </p:nvSpPr>
        <p:spPr>
          <a:xfrm>
            <a:off x="1524000" y="5733405"/>
            <a:ext cx="7620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This material is based upon work supported by the NSF under Grant No. </a:t>
            </a:r>
            <a:r>
              <a:rPr lang="en-US" sz="1400" b="1" dirty="0"/>
              <a:t>DBI-1548297</a:t>
            </a:r>
            <a:r>
              <a:rPr lang="en-US" sz="1400" dirty="0"/>
              <a:t>.  </a:t>
            </a:r>
          </a:p>
          <a:p>
            <a:r>
              <a:rPr lang="en-US" sz="1400" b="1" dirty="0"/>
              <a:t>Disclaimer:  </a:t>
            </a:r>
            <a:r>
              <a:rPr lang="en-US" sz="1400" dirty="0"/>
              <a:t>Any opinions, findings and conclusions or recommendations expressed in this material are those of the authors and do not necessarily reflect the views of the National Science Foundation. </a:t>
            </a:r>
          </a:p>
        </p:txBody>
      </p:sp>
    </p:spTree>
    <p:extLst>
      <p:ext uri="{BB962C8B-B14F-4D97-AF65-F5344CB8AC3E}">
        <p14:creationId xmlns:p14="http://schemas.microsoft.com/office/powerpoint/2010/main" val="3840128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619AC2-AAF2-4230-87B1-12B07128F25C}"/>
              </a:ext>
            </a:extLst>
          </p:cNvPr>
          <p:cNvSpPr/>
          <p:nvPr/>
        </p:nvSpPr>
        <p:spPr>
          <a:xfrm>
            <a:off x="495491" y="2436938"/>
            <a:ext cx="2042444" cy="15211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4B5FEA1-A70A-4C05-A331-4F842EF46637}"/>
              </a:ext>
            </a:extLst>
          </p:cNvPr>
          <p:cNvSpPr/>
          <p:nvPr/>
        </p:nvSpPr>
        <p:spPr>
          <a:xfrm>
            <a:off x="880051" y="2684766"/>
            <a:ext cx="367469" cy="29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1E12E92-CAC0-4176-82B9-01100A157C00}"/>
              </a:ext>
            </a:extLst>
          </p:cNvPr>
          <p:cNvSpPr/>
          <p:nvPr/>
        </p:nvSpPr>
        <p:spPr>
          <a:xfrm>
            <a:off x="1654868" y="2684766"/>
            <a:ext cx="367469" cy="29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EC12BD-4EF6-4195-9D3E-3D8093CC7AEE}"/>
              </a:ext>
            </a:extLst>
          </p:cNvPr>
          <p:cNvSpPr/>
          <p:nvPr/>
        </p:nvSpPr>
        <p:spPr>
          <a:xfrm>
            <a:off x="1287399" y="3268729"/>
            <a:ext cx="367469" cy="29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2E8036-F2A2-4CC8-A8E3-77854484B2A3}"/>
              </a:ext>
            </a:extLst>
          </p:cNvPr>
          <p:cNvSpPr/>
          <p:nvPr/>
        </p:nvSpPr>
        <p:spPr>
          <a:xfrm>
            <a:off x="971917" y="2756059"/>
            <a:ext cx="183735" cy="18088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6C3F87-516D-4E52-8909-4215D4C8ED54}"/>
              </a:ext>
            </a:extLst>
          </p:cNvPr>
          <p:cNvSpPr/>
          <p:nvPr/>
        </p:nvSpPr>
        <p:spPr>
          <a:xfrm>
            <a:off x="1746734" y="2756059"/>
            <a:ext cx="183735" cy="18088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D253F9-27BC-40A1-B2B1-D61A0EE91690}"/>
              </a:ext>
            </a:extLst>
          </p:cNvPr>
          <p:cNvSpPr txBox="1"/>
          <p:nvPr/>
        </p:nvSpPr>
        <p:spPr>
          <a:xfrm>
            <a:off x="943360" y="4075867"/>
            <a:ext cx="1028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nextID</a:t>
            </a:r>
            <a:r>
              <a:rPr lang="en-US" dirty="0"/>
              <a:t>=4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E0E8F87-0BFC-4AE9-A985-637D874618B5}"/>
              </a:ext>
            </a:extLst>
          </p:cNvPr>
          <p:cNvSpPr/>
          <p:nvPr/>
        </p:nvSpPr>
        <p:spPr>
          <a:xfrm>
            <a:off x="1379264" y="3327837"/>
            <a:ext cx="183735" cy="18088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E47539-7A66-41F9-8A26-0642C49F0974}"/>
              </a:ext>
            </a:extLst>
          </p:cNvPr>
          <p:cNvSpPr/>
          <p:nvPr/>
        </p:nvSpPr>
        <p:spPr>
          <a:xfrm>
            <a:off x="2670385" y="3445204"/>
            <a:ext cx="183735" cy="18088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50A5165-5A4D-4965-B3EA-27BC16A4C3BE}"/>
              </a:ext>
            </a:extLst>
          </p:cNvPr>
          <p:cNvSpPr/>
          <p:nvPr/>
        </p:nvSpPr>
        <p:spPr>
          <a:xfrm>
            <a:off x="2658263" y="3722243"/>
            <a:ext cx="183735" cy="18088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4FF59F-840B-4295-8F86-0E7E6D868DE9}"/>
              </a:ext>
            </a:extLst>
          </p:cNvPr>
          <p:cNvSpPr txBox="1"/>
          <p:nvPr/>
        </p:nvSpPr>
        <p:spPr>
          <a:xfrm>
            <a:off x="4029877" y="429872"/>
            <a:ext cx="25514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First Frame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DD033-31C2-42F5-A2AB-0FB44959F870}"/>
              </a:ext>
            </a:extLst>
          </p:cNvPr>
          <p:cNvSpPr txBox="1"/>
          <p:nvPr/>
        </p:nvSpPr>
        <p:spPr>
          <a:xfrm>
            <a:off x="3796251" y="2136875"/>
            <a:ext cx="70421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41313" algn="l"/>
              </a:tabLst>
            </a:pPr>
            <a:r>
              <a:rPr lang="en-US" b="1" dirty="0"/>
              <a:t>Assign cam to obj</a:t>
            </a:r>
          </a:p>
          <a:p>
            <a:pPr>
              <a:tabLst>
                <a:tab pos="341313" algn="l"/>
              </a:tabLst>
            </a:pPr>
            <a:r>
              <a:rPr lang="en-US" dirty="0"/>
              <a:t>	cam[</a:t>
            </a:r>
            <a:r>
              <a:rPr lang="en-US" dirty="0" err="1"/>
              <a:t>ci,ASSIGNED</a:t>
            </a:r>
            <a:r>
              <a:rPr lang="en-US" dirty="0"/>
              <a:t>]=1  	#Set flag indicating cam is assigned</a:t>
            </a:r>
          </a:p>
          <a:p>
            <a:pPr>
              <a:tabLst>
                <a:tab pos="341313" algn="l"/>
              </a:tabLst>
            </a:pPr>
            <a:r>
              <a:rPr lang="en-US" dirty="0"/>
              <a:t>	obj[</a:t>
            </a:r>
            <a:r>
              <a:rPr lang="en-US" dirty="0" err="1"/>
              <a:t>oi,ASSIGNED</a:t>
            </a:r>
            <a:r>
              <a:rPr lang="en-US" dirty="0"/>
              <a:t>]=1	#Set flag indicating obj is assigned</a:t>
            </a:r>
          </a:p>
          <a:p>
            <a:pPr>
              <a:tabLst>
                <a:tab pos="341313" algn="l"/>
              </a:tabLst>
            </a:pPr>
            <a:r>
              <a:rPr lang="en-US" dirty="0"/>
              <a:t>	cam[</a:t>
            </a:r>
            <a:r>
              <a:rPr lang="en-US" dirty="0" err="1"/>
              <a:t>ci,ACTIVE</a:t>
            </a:r>
            <a:r>
              <a:rPr lang="en-US" dirty="0"/>
              <a:t>]=1  	#Set flag indicating cam is active</a:t>
            </a:r>
          </a:p>
          <a:p>
            <a:pPr>
              <a:tabLst>
                <a:tab pos="341313" algn="l"/>
              </a:tabLst>
            </a:pPr>
            <a:endParaRPr lang="en-US" b="1" dirty="0"/>
          </a:p>
          <a:p>
            <a:pPr>
              <a:tabLst>
                <a:tab pos="341313" algn="l"/>
              </a:tabLst>
            </a:pPr>
            <a:r>
              <a:rPr lang="en-US" b="1" dirty="0"/>
              <a:t>Assign </a:t>
            </a:r>
            <a:r>
              <a:rPr lang="en-US" b="1" dirty="0" err="1"/>
              <a:t>nextID</a:t>
            </a:r>
            <a:r>
              <a:rPr lang="en-US" b="1" dirty="0"/>
              <a:t> to assigned cam</a:t>
            </a:r>
          </a:p>
          <a:p>
            <a:pPr>
              <a:tabLst>
                <a:tab pos="341313" algn="l"/>
              </a:tabLst>
            </a:pPr>
            <a:r>
              <a:rPr lang="en-US" dirty="0"/>
              <a:t>	cam[</a:t>
            </a:r>
            <a:r>
              <a:rPr lang="en-US" dirty="0" err="1"/>
              <a:t>ci,ID</a:t>
            </a:r>
            <a:r>
              <a:rPr lang="en-US" dirty="0"/>
              <a:t>]=</a:t>
            </a:r>
            <a:r>
              <a:rPr lang="en-US" dirty="0" err="1"/>
              <a:t>nextID</a:t>
            </a:r>
            <a:endParaRPr lang="en-US" dirty="0"/>
          </a:p>
          <a:p>
            <a:pPr>
              <a:tabLst>
                <a:tab pos="341313" algn="l"/>
              </a:tabLst>
            </a:pPr>
            <a:r>
              <a:rPr lang="en-US" dirty="0"/>
              <a:t>	</a:t>
            </a:r>
            <a:r>
              <a:rPr lang="en-US" dirty="0" err="1"/>
              <a:t>nextID</a:t>
            </a:r>
            <a:r>
              <a:rPr lang="en-US" dirty="0"/>
              <a:t>+=1		# Increment </a:t>
            </a:r>
            <a:r>
              <a:rPr lang="en-US" dirty="0" err="1"/>
              <a:t>nextID</a:t>
            </a:r>
            <a:r>
              <a:rPr lang="en-US" dirty="0"/>
              <a:t> each time cam assigned</a:t>
            </a:r>
          </a:p>
        </p:txBody>
      </p:sp>
    </p:spTree>
    <p:extLst>
      <p:ext uri="{BB962C8B-B14F-4D97-AF65-F5344CB8AC3E}">
        <p14:creationId xmlns:p14="http://schemas.microsoft.com/office/powerpoint/2010/main" val="3530478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70CA7FC-9F25-45F4-9B1D-8CEDAB378071}"/>
              </a:ext>
            </a:extLst>
          </p:cNvPr>
          <p:cNvSpPr txBox="1"/>
          <p:nvPr/>
        </p:nvSpPr>
        <p:spPr>
          <a:xfrm>
            <a:off x="4564420" y="2767372"/>
            <a:ext cx="479548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TRACK ASSIGNED CAM</a:t>
            </a:r>
          </a:p>
          <a:p>
            <a:r>
              <a:rPr lang="en-US" dirty="0"/>
              <a:t>Move active cam to nearest obj</a:t>
            </a:r>
          </a:p>
          <a:p>
            <a:r>
              <a:rPr lang="en-US" dirty="0"/>
              <a:t>Don’t move if distance too big</a:t>
            </a:r>
          </a:p>
          <a:p>
            <a:r>
              <a:rPr lang="en-US" dirty="0"/>
              <a:t>Don’t move if change in area too big</a:t>
            </a:r>
          </a:p>
          <a:p>
            <a:r>
              <a:rPr lang="en-US" dirty="0"/>
              <a:t>Update cam assigned and active flags</a:t>
            </a:r>
          </a:p>
          <a:p>
            <a:endParaRPr lang="en-US" dirty="0"/>
          </a:p>
          <a:p>
            <a:r>
              <a:rPr lang="en-US" b="1" dirty="0"/>
              <a:t>ASSIGN NEW OBJ</a:t>
            </a:r>
          </a:p>
          <a:p>
            <a:r>
              <a:rPr lang="en-US" dirty="0"/>
              <a:t>Assign any left over obj to any unassigned cam</a:t>
            </a:r>
          </a:p>
          <a:p>
            <a:r>
              <a:rPr lang="en-US" dirty="0"/>
              <a:t>Increment </a:t>
            </a:r>
            <a:r>
              <a:rPr lang="en-US" dirty="0" err="1"/>
              <a:t>NextID</a:t>
            </a:r>
            <a:r>
              <a:rPr lang="en-US" dirty="0"/>
              <a:t> when new ID assigned</a:t>
            </a:r>
          </a:p>
          <a:p>
            <a:r>
              <a:rPr lang="en-US" dirty="0"/>
              <a:t>Update cam assigned and active flags</a:t>
            </a:r>
          </a:p>
          <a:p>
            <a:endParaRPr lang="en-US" b="1" dirty="0"/>
          </a:p>
          <a:p>
            <a:r>
              <a:rPr lang="en-US" b="1" dirty="0"/>
              <a:t>INACTIVATE CAM WITHOUT OBJ</a:t>
            </a:r>
          </a:p>
          <a:p>
            <a:r>
              <a:rPr lang="en-US" dirty="0"/>
              <a:t>Make inactive any active cam that is not assigned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85203A-1C93-4244-860C-2A45801894BE}"/>
              </a:ext>
            </a:extLst>
          </p:cNvPr>
          <p:cNvSpPr/>
          <p:nvPr/>
        </p:nvSpPr>
        <p:spPr>
          <a:xfrm>
            <a:off x="1499071" y="1000558"/>
            <a:ext cx="2042444" cy="15211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2891398-01B8-42AB-A325-435D0461FD27}"/>
              </a:ext>
            </a:extLst>
          </p:cNvPr>
          <p:cNvSpPr/>
          <p:nvPr/>
        </p:nvSpPr>
        <p:spPr>
          <a:xfrm>
            <a:off x="1662155" y="1397937"/>
            <a:ext cx="367469" cy="29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1E8876-60F5-4057-8660-98BB224BC978}"/>
              </a:ext>
            </a:extLst>
          </p:cNvPr>
          <p:cNvSpPr/>
          <p:nvPr/>
        </p:nvSpPr>
        <p:spPr>
          <a:xfrm>
            <a:off x="2772464" y="1383694"/>
            <a:ext cx="367469" cy="29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288332-FEC8-4437-8A5B-F56D682B4FB3}"/>
              </a:ext>
            </a:extLst>
          </p:cNvPr>
          <p:cNvSpPr/>
          <p:nvPr/>
        </p:nvSpPr>
        <p:spPr>
          <a:xfrm>
            <a:off x="2275387" y="1660596"/>
            <a:ext cx="367469" cy="29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2C720A-4E08-4F1F-A066-08B2CC15FF3C}"/>
              </a:ext>
            </a:extLst>
          </p:cNvPr>
          <p:cNvSpPr txBox="1"/>
          <p:nvPr/>
        </p:nvSpPr>
        <p:spPr>
          <a:xfrm>
            <a:off x="1946940" y="2639487"/>
            <a:ext cx="105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NextID</a:t>
            </a:r>
            <a:r>
              <a:rPr lang="en-US" dirty="0"/>
              <a:t>=4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14B6963-926D-434A-81D4-828385604F88}"/>
              </a:ext>
            </a:extLst>
          </p:cNvPr>
          <p:cNvSpPr/>
          <p:nvPr/>
        </p:nvSpPr>
        <p:spPr>
          <a:xfrm>
            <a:off x="1975497" y="1300373"/>
            <a:ext cx="183735" cy="18088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C5BA75-2169-404E-8F54-82A6EA25E835}"/>
              </a:ext>
            </a:extLst>
          </p:cNvPr>
          <p:cNvSpPr/>
          <p:nvPr/>
        </p:nvSpPr>
        <p:spPr>
          <a:xfrm>
            <a:off x="2750314" y="1300373"/>
            <a:ext cx="183735" cy="18088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3E4A7F6-3FCB-4F38-8FA3-D9ACB435401D}"/>
              </a:ext>
            </a:extLst>
          </p:cNvPr>
          <p:cNvSpPr/>
          <p:nvPr/>
        </p:nvSpPr>
        <p:spPr>
          <a:xfrm>
            <a:off x="2382844" y="1891457"/>
            <a:ext cx="183735" cy="18088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32AB696-74FC-4782-B47C-B9C46CEA4998}"/>
              </a:ext>
            </a:extLst>
          </p:cNvPr>
          <p:cNvSpPr/>
          <p:nvPr/>
        </p:nvSpPr>
        <p:spPr>
          <a:xfrm>
            <a:off x="3730952" y="2042433"/>
            <a:ext cx="183735" cy="18088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9DC1525-6082-4465-AEF1-07BD9695AB78}"/>
              </a:ext>
            </a:extLst>
          </p:cNvPr>
          <p:cNvSpPr/>
          <p:nvPr/>
        </p:nvSpPr>
        <p:spPr>
          <a:xfrm>
            <a:off x="3718830" y="2319472"/>
            <a:ext cx="183735" cy="18088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BFE75A-C047-4D61-BEFA-FBA064F5634B}"/>
              </a:ext>
            </a:extLst>
          </p:cNvPr>
          <p:cNvSpPr/>
          <p:nvPr/>
        </p:nvSpPr>
        <p:spPr>
          <a:xfrm>
            <a:off x="1545357" y="3481714"/>
            <a:ext cx="2042444" cy="15211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E5B3F37-29CD-4639-A94D-308FC0256C4E}"/>
              </a:ext>
            </a:extLst>
          </p:cNvPr>
          <p:cNvSpPr/>
          <p:nvPr/>
        </p:nvSpPr>
        <p:spPr>
          <a:xfrm>
            <a:off x="1708441" y="3879093"/>
            <a:ext cx="367469" cy="29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D8784DA-7112-4AB2-8121-3469499E5FD1}"/>
              </a:ext>
            </a:extLst>
          </p:cNvPr>
          <p:cNvSpPr/>
          <p:nvPr/>
        </p:nvSpPr>
        <p:spPr>
          <a:xfrm>
            <a:off x="2818750" y="3864850"/>
            <a:ext cx="367469" cy="29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10981A0-B853-4AA5-8073-F59085A226DC}"/>
              </a:ext>
            </a:extLst>
          </p:cNvPr>
          <p:cNvSpPr/>
          <p:nvPr/>
        </p:nvSpPr>
        <p:spPr>
          <a:xfrm>
            <a:off x="2321673" y="4141752"/>
            <a:ext cx="367469" cy="29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71387C-68A4-409F-8930-99635E3ABEF9}"/>
              </a:ext>
            </a:extLst>
          </p:cNvPr>
          <p:cNvSpPr txBox="1"/>
          <p:nvPr/>
        </p:nvSpPr>
        <p:spPr>
          <a:xfrm>
            <a:off x="1993226" y="5120643"/>
            <a:ext cx="105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NextID</a:t>
            </a:r>
            <a:r>
              <a:rPr lang="en-US" dirty="0"/>
              <a:t>=4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4E41FC-637D-449D-AA6B-5A8E55244B9B}"/>
              </a:ext>
            </a:extLst>
          </p:cNvPr>
          <p:cNvSpPr/>
          <p:nvPr/>
        </p:nvSpPr>
        <p:spPr>
          <a:xfrm>
            <a:off x="1788512" y="3938201"/>
            <a:ext cx="183735" cy="18088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CF36465-0394-41D4-8899-E75E93AE0453}"/>
              </a:ext>
            </a:extLst>
          </p:cNvPr>
          <p:cNvSpPr/>
          <p:nvPr/>
        </p:nvSpPr>
        <p:spPr>
          <a:xfrm>
            <a:off x="2910616" y="3923958"/>
            <a:ext cx="183735" cy="18088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BD25930-3CB4-4671-9339-8443F0F860C2}"/>
              </a:ext>
            </a:extLst>
          </p:cNvPr>
          <p:cNvSpPr/>
          <p:nvPr/>
        </p:nvSpPr>
        <p:spPr>
          <a:xfrm>
            <a:off x="2413539" y="4212050"/>
            <a:ext cx="183735" cy="18088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A09574B-68C4-4E62-9BDD-EEDAD27E639D}"/>
              </a:ext>
            </a:extLst>
          </p:cNvPr>
          <p:cNvSpPr/>
          <p:nvPr/>
        </p:nvSpPr>
        <p:spPr>
          <a:xfrm>
            <a:off x="3777238" y="4523589"/>
            <a:ext cx="183735" cy="18088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68675C6-564B-4FB4-9A9E-2BF75B0494F9}"/>
              </a:ext>
            </a:extLst>
          </p:cNvPr>
          <p:cNvSpPr/>
          <p:nvPr/>
        </p:nvSpPr>
        <p:spPr>
          <a:xfrm>
            <a:off x="3765116" y="4800628"/>
            <a:ext cx="183735" cy="18088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75AB88-0E54-45FC-AD26-D4E550E5FC7C}"/>
              </a:ext>
            </a:extLst>
          </p:cNvPr>
          <p:cNvSpPr txBox="1"/>
          <p:nvPr/>
        </p:nvSpPr>
        <p:spPr>
          <a:xfrm>
            <a:off x="4773903" y="66047"/>
            <a:ext cx="2842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Next Frames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A4E7C2-B7C8-4E94-9B8D-28D7BDFDB849}"/>
              </a:ext>
            </a:extLst>
          </p:cNvPr>
          <p:cNvSpPr txBox="1"/>
          <p:nvPr/>
        </p:nvSpPr>
        <p:spPr>
          <a:xfrm>
            <a:off x="4814410" y="1282361"/>
            <a:ext cx="273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 moved since last frame</a:t>
            </a:r>
          </a:p>
        </p:txBody>
      </p:sp>
    </p:spTree>
    <p:extLst>
      <p:ext uri="{BB962C8B-B14F-4D97-AF65-F5344CB8AC3E}">
        <p14:creationId xmlns:p14="http://schemas.microsoft.com/office/powerpoint/2010/main" val="1050236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5DEAFE-FCA1-4097-B279-C870413309DF}"/>
              </a:ext>
            </a:extLst>
          </p:cNvPr>
          <p:cNvSpPr txBox="1"/>
          <p:nvPr/>
        </p:nvSpPr>
        <p:spPr>
          <a:xfrm>
            <a:off x="35467" y="-7904"/>
            <a:ext cx="12156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Tracking Multiple Objects: Code Outline using Cams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861376-8E8C-427F-A6A5-3BCAE80C02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030" y="794759"/>
            <a:ext cx="10397887" cy="60632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541144-F9CA-4329-8565-C828BBEB2360}"/>
              </a:ext>
            </a:extLst>
          </p:cNvPr>
          <p:cNvSpPr txBox="1"/>
          <p:nvPr/>
        </p:nvSpPr>
        <p:spPr>
          <a:xfrm flipH="1">
            <a:off x="554973" y="731574"/>
            <a:ext cx="974220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</a:t>
            </a:r>
          </a:p>
          <a:p>
            <a:r>
              <a:rPr lang="en-US" sz="1050" dirty="0"/>
              <a:t>2</a:t>
            </a:r>
          </a:p>
          <a:p>
            <a:r>
              <a:rPr lang="en-US" sz="1050" dirty="0"/>
              <a:t>3</a:t>
            </a:r>
          </a:p>
          <a:p>
            <a:r>
              <a:rPr lang="en-US" sz="1050" dirty="0"/>
              <a:t>4</a:t>
            </a:r>
          </a:p>
          <a:p>
            <a:r>
              <a:rPr lang="en-US" sz="1050" dirty="0"/>
              <a:t>5</a:t>
            </a:r>
          </a:p>
          <a:p>
            <a:r>
              <a:rPr lang="en-US" sz="1050" dirty="0"/>
              <a:t>6</a:t>
            </a:r>
          </a:p>
          <a:p>
            <a:r>
              <a:rPr lang="en-US" sz="1050" dirty="0"/>
              <a:t>7</a:t>
            </a:r>
          </a:p>
          <a:p>
            <a:r>
              <a:rPr lang="en-US" sz="1050" dirty="0"/>
              <a:t>8</a:t>
            </a:r>
          </a:p>
          <a:p>
            <a:r>
              <a:rPr lang="en-US" sz="1050" dirty="0"/>
              <a:t>9</a:t>
            </a:r>
          </a:p>
          <a:p>
            <a:r>
              <a:rPr lang="en-US" sz="1050" dirty="0"/>
              <a:t>10</a:t>
            </a:r>
          </a:p>
          <a:p>
            <a:r>
              <a:rPr lang="en-US" sz="1050" dirty="0"/>
              <a:t>11</a:t>
            </a:r>
          </a:p>
          <a:p>
            <a:r>
              <a:rPr lang="en-US" sz="1050" dirty="0"/>
              <a:t>12</a:t>
            </a:r>
          </a:p>
          <a:p>
            <a:r>
              <a:rPr lang="en-US" sz="1050" dirty="0"/>
              <a:t>13</a:t>
            </a:r>
          </a:p>
          <a:p>
            <a:r>
              <a:rPr lang="en-US" sz="1050" dirty="0"/>
              <a:t>14</a:t>
            </a:r>
          </a:p>
          <a:p>
            <a:r>
              <a:rPr lang="en-US" sz="1050" dirty="0"/>
              <a:t>15</a:t>
            </a:r>
          </a:p>
          <a:p>
            <a:r>
              <a:rPr lang="en-US" sz="1050" dirty="0"/>
              <a:t>16</a:t>
            </a:r>
          </a:p>
          <a:p>
            <a:r>
              <a:rPr lang="en-US" sz="1050" dirty="0"/>
              <a:t>17</a:t>
            </a:r>
          </a:p>
          <a:p>
            <a:r>
              <a:rPr lang="en-US" sz="1050" dirty="0"/>
              <a:t>18</a:t>
            </a:r>
          </a:p>
          <a:p>
            <a:r>
              <a:rPr lang="en-US" sz="1050" dirty="0"/>
              <a:t>19</a:t>
            </a:r>
          </a:p>
          <a:p>
            <a:r>
              <a:rPr lang="en-US" sz="1050" dirty="0"/>
              <a:t>20</a:t>
            </a:r>
          </a:p>
          <a:p>
            <a:r>
              <a:rPr lang="en-US" sz="1050" dirty="0"/>
              <a:t>21</a:t>
            </a:r>
          </a:p>
          <a:p>
            <a:r>
              <a:rPr lang="en-US" sz="1050" dirty="0"/>
              <a:t>22</a:t>
            </a:r>
          </a:p>
          <a:p>
            <a:r>
              <a:rPr lang="en-US" sz="1050" dirty="0"/>
              <a:t>23</a:t>
            </a:r>
          </a:p>
          <a:p>
            <a:r>
              <a:rPr lang="en-US" sz="1050" dirty="0"/>
              <a:t>24</a:t>
            </a:r>
          </a:p>
          <a:p>
            <a:r>
              <a:rPr lang="en-US" sz="1050" dirty="0"/>
              <a:t>25</a:t>
            </a:r>
          </a:p>
          <a:p>
            <a:r>
              <a:rPr lang="en-US" sz="1050" dirty="0"/>
              <a:t>26</a:t>
            </a:r>
          </a:p>
          <a:p>
            <a:r>
              <a:rPr lang="en-US" sz="1050" dirty="0"/>
              <a:t>27</a:t>
            </a:r>
          </a:p>
          <a:p>
            <a:r>
              <a:rPr lang="en-US" sz="1050" dirty="0"/>
              <a:t>28</a:t>
            </a:r>
          </a:p>
          <a:p>
            <a:r>
              <a:rPr lang="en-US" sz="1050" dirty="0"/>
              <a:t>29</a:t>
            </a:r>
          </a:p>
          <a:p>
            <a:r>
              <a:rPr lang="en-US" sz="1050" dirty="0"/>
              <a:t>30</a:t>
            </a:r>
          </a:p>
          <a:p>
            <a:r>
              <a:rPr lang="en-US" sz="1050" dirty="0"/>
              <a:t>31</a:t>
            </a:r>
          </a:p>
          <a:p>
            <a:r>
              <a:rPr lang="en-US" sz="1050" dirty="0"/>
              <a:t>32</a:t>
            </a:r>
          </a:p>
          <a:p>
            <a:r>
              <a:rPr lang="en-US" sz="1050" dirty="0"/>
              <a:t>33</a:t>
            </a:r>
          </a:p>
          <a:p>
            <a:r>
              <a:rPr lang="en-US" sz="1050" dirty="0"/>
              <a:t>34</a:t>
            </a:r>
          </a:p>
          <a:p>
            <a:r>
              <a:rPr lang="en-US" sz="1050" dirty="0"/>
              <a:t>35</a:t>
            </a:r>
          </a:p>
          <a:p>
            <a:r>
              <a:rPr lang="en-US" sz="1050" dirty="0"/>
              <a:t>36</a:t>
            </a:r>
          </a:p>
          <a:p>
            <a:r>
              <a:rPr lang="en-US" sz="1050" dirty="0"/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3869106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63401F-379C-48E4-AC6E-AB9434F88799}"/>
              </a:ext>
            </a:extLst>
          </p:cNvPr>
          <p:cNvCxnSpPr>
            <a:cxnSpLocks/>
            <a:stCxn id="15" idx="0"/>
            <a:endCxn id="5" idx="2"/>
          </p:cNvCxnSpPr>
          <p:nvPr/>
        </p:nvCxnSpPr>
        <p:spPr>
          <a:xfrm flipV="1">
            <a:off x="5304693" y="3217985"/>
            <a:ext cx="1310053" cy="48797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3173BB-CE6D-4116-A4A8-A0FF31005733}"/>
              </a:ext>
            </a:extLst>
          </p:cNvPr>
          <p:cNvCxnSpPr>
            <a:cxnSpLocks/>
            <a:stCxn id="15" idx="0"/>
            <a:endCxn id="6" idx="1"/>
          </p:cNvCxnSpPr>
          <p:nvPr/>
        </p:nvCxnSpPr>
        <p:spPr>
          <a:xfrm>
            <a:off x="5304693" y="3705957"/>
            <a:ext cx="1310052" cy="46159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7E67249-68C0-4B2F-B035-3E95AC792515}"/>
              </a:ext>
            </a:extLst>
          </p:cNvPr>
          <p:cNvSpPr/>
          <p:nvPr/>
        </p:nvSpPr>
        <p:spPr>
          <a:xfrm>
            <a:off x="2876208" y="286010"/>
            <a:ext cx="59902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/>
              <a:t>Tracking Challenges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C35C20A-ED73-4C23-B77D-9F0244592A25}"/>
              </a:ext>
            </a:extLst>
          </p:cNvPr>
          <p:cNvSpPr/>
          <p:nvPr/>
        </p:nvSpPr>
        <p:spPr>
          <a:xfrm>
            <a:off x="729761" y="2892669"/>
            <a:ext cx="738554" cy="650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CBFD3-9C23-4E0B-B1B1-D8870B53F055}"/>
              </a:ext>
            </a:extLst>
          </p:cNvPr>
          <p:cNvSpPr/>
          <p:nvPr/>
        </p:nvSpPr>
        <p:spPr>
          <a:xfrm>
            <a:off x="729760" y="3842238"/>
            <a:ext cx="738555" cy="65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2F3806-CAFC-4147-82D4-1AA4B27D3D33}"/>
              </a:ext>
            </a:extLst>
          </p:cNvPr>
          <p:cNvSpPr/>
          <p:nvPr/>
        </p:nvSpPr>
        <p:spPr>
          <a:xfrm>
            <a:off x="6614746" y="2892669"/>
            <a:ext cx="738554" cy="650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ACD029-9656-4B0C-83EA-1CBC0A8A62B6}"/>
              </a:ext>
            </a:extLst>
          </p:cNvPr>
          <p:cNvSpPr/>
          <p:nvPr/>
        </p:nvSpPr>
        <p:spPr>
          <a:xfrm>
            <a:off x="6614745" y="3842238"/>
            <a:ext cx="738555" cy="65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D45859-AC20-4FC9-A997-CC6F1004FB86}"/>
              </a:ext>
            </a:extLst>
          </p:cNvPr>
          <p:cNvCxnSpPr>
            <a:stCxn id="3" idx="6"/>
          </p:cNvCxnSpPr>
          <p:nvPr/>
        </p:nvCxnSpPr>
        <p:spPr>
          <a:xfrm>
            <a:off x="1468315" y="3217985"/>
            <a:ext cx="650631" cy="32531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5EED70-9D16-4A10-BF22-049F46AEB0E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468315" y="3754315"/>
            <a:ext cx="650631" cy="41323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CF39E58-A0B7-4C4B-A7E6-315C7904D36E}"/>
              </a:ext>
            </a:extLst>
          </p:cNvPr>
          <p:cNvSpPr/>
          <p:nvPr/>
        </p:nvSpPr>
        <p:spPr>
          <a:xfrm>
            <a:off x="2206870" y="3191607"/>
            <a:ext cx="738554" cy="6506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6C9ED3-1C93-4633-B876-2016AB32C520}"/>
              </a:ext>
            </a:extLst>
          </p:cNvPr>
          <p:cNvSpPr/>
          <p:nvPr/>
        </p:nvSpPr>
        <p:spPr>
          <a:xfrm>
            <a:off x="2206869" y="3705957"/>
            <a:ext cx="738555" cy="6506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8A5150D-33A9-48B6-AB8D-9FD1CF5916CD}"/>
              </a:ext>
            </a:extLst>
          </p:cNvPr>
          <p:cNvSpPr/>
          <p:nvPr/>
        </p:nvSpPr>
        <p:spPr>
          <a:xfrm>
            <a:off x="4935416" y="3191607"/>
            <a:ext cx="738554" cy="6506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280BF7-12E1-4AE9-AF59-2854899B8A15}"/>
              </a:ext>
            </a:extLst>
          </p:cNvPr>
          <p:cNvSpPr/>
          <p:nvPr/>
        </p:nvSpPr>
        <p:spPr>
          <a:xfrm>
            <a:off x="4935415" y="3705957"/>
            <a:ext cx="738555" cy="6506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2B5CEC7-F36D-4A3E-8B6B-7942FAFA3ECE}"/>
              </a:ext>
            </a:extLst>
          </p:cNvPr>
          <p:cNvSpPr/>
          <p:nvPr/>
        </p:nvSpPr>
        <p:spPr>
          <a:xfrm>
            <a:off x="8294075" y="3286124"/>
            <a:ext cx="738554" cy="650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EDB5E43-0F1A-4EE9-8F3E-22BB6D2DF150}"/>
              </a:ext>
            </a:extLst>
          </p:cNvPr>
          <p:cNvSpPr/>
          <p:nvPr/>
        </p:nvSpPr>
        <p:spPr>
          <a:xfrm>
            <a:off x="11022621" y="3272934"/>
            <a:ext cx="738554" cy="650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42A19FF-0111-4B5A-97B1-C4FE122FD181}"/>
              </a:ext>
            </a:extLst>
          </p:cNvPr>
          <p:cNvSpPr/>
          <p:nvPr/>
        </p:nvSpPr>
        <p:spPr>
          <a:xfrm>
            <a:off x="9658348" y="3286123"/>
            <a:ext cx="738554" cy="650631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5AE1950-EF7B-443C-A125-EE31F904B77D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9032629" y="3611439"/>
            <a:ext cx="625719" cy="1099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E60211-748B-4B9E-AC91-C3B4803FE238}"/>
              </a:ext>
            </a:extLst>
          </p:cNvPr>
          <p:cNvCxnSpPr>
            <a:cxnSpLocks/>
            <a:stCxn id="29" idx="6"/>
            <a:endCxn id="28" idx="2"/>
          </p:cNvCxnSpPr>
          <p:nvPr/>
        </p:nvCxnSpPr>
        <p:spPr>
          <a:xfrm flipV="1">
            <a:off x="10396902" y="3598250"/>
            <a:ext cx="625719" cy="1318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DD74E1A-48B6-4F08-9682-F86E9EF6A69F}"/>
              </a:ext>
            </a:extLst>
          </p:cNvPr>
          <p:cNvSpPr/>
          <p:nvPr/>
        </p:nvSpPr>
        <p:spPr>
          <a:xfrm>
            <a:off x="1084381" y="1932012"/>
            <a:ext cx="101129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/>
              <a:t>Merge                               Split                             Blink  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83610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10ACB1-1CC3-431E-9675-0B02F15767EC}"/>
              </a:ext>
            </a:extLst>
          </p:cNvPr>
          <p:cNvSpPr/>
          <p:nvPr/>
        </p:nvSpPr>
        <p:spPr>
          <a:xfrm>
            <a:off x="716422" y="384560"/>
            <a:ext cx="10348957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Homework #6 Assignment: Tracking</a:t>
            </a:r>
          </a:p>
          <a:p>
            <a:pPr algn="ctr"/>
            <a:r>
              <a:rPr lang="en-US" sz="1600" b="1" dirty="0"/>
              <a:t>Assigned: 23 Sept 2020</a:t>
            </a:r>
          </a:p>
          <a:p>
            <a:pPr algn="ctr"/>
            <a:r>
              <a:rPr lang="en-US" sz="1600" b="1" dirty="0"/>
              <a:t>Due: 29 Sept 2020 3 PM</a:t>
            </a:r>
          </a:p>
          <a:p>
            <a:endParaRPr lang="en-US" sz="1600" dirty="0"/>
          </a:p>
          <a:p>
            <a:r>
              <a:rPr lang="en-US" sz="1600" b="1" dirty="0"/>
              <a:t>READING ASSIGNMENTS</a:t>
            </a:r>
          </a:p>
          <a:p>
            <a:r>
              <a:rPr lang="en-US" sz="1600" dirty="0"/>
              <a:t>For EACH reading assignment, write three things you learned. Upload report as PDF document</a:t>
            </a:r>
          </a:p>
          <a:p>
            <a:r>
              <a:rPr lang="en-US" sz="1100" dirty="0"/>
              <a:t>1. "</a:t>
            </a:r>
            <a:r>
              <a:rPr lang="en-US" sz="1100" b="1" dirty="0"/>
              <a:t>Global and Local Variables </a:t>
            </a:r>
            <a:r>
              <a:rPr lang="en-US" sz="1100" dirty="0"/>
              <a:t>in Python" https://www.geeksforgeeks.org/global-local-variables-python/?ref=lbp</a:t>
            </a:r>
          </a:p>
          <a:p>
            <a:r>
              <a:rPr lang="en-US" sz="1100" dirty="0"/>
              <a:t>2. "</a:t>
            </a:r>
            <a:r>
              <a:rPr lang="en-US" sz="1100" b="1" dirty="0"/>
              <a:t>Looping Techniques </a:t>
            </a:r>
            <a:r>
              <a:rPr lang="en-US" sz="1100" dirty="0"/>
              <a:t>in Python" https://www.geeksforgeeks.org/looping-techniques-python/?ref=lbp</a:t>
            </a:r>
          </a:p>
          <a:p>
            <a:r>
              <a:rPr lang="en-US" sz="1100" dirty="0"/>
              <a:t>3. "</a:t>
            </a:r>
            <a:r>
              <a:rPr lang="en-US" sz="1100" b="1" dirty="0" err="1"/>
              <a:t>Numpy</a:t>
            </a:r>
            <a:r>
              <a:rPr lang="en-US" sz="1100" dirty="0"/>
              <a:t> </a:t>
            </a:r>
            <a:r>
              <a:rPr lang="en-US" sz="1100" b="1" dirty="0"/>
              <a:t>Array Creation</a:t>
            </a:r>
            <a:r>
              <a:rPr lang="en-US" sz="1100" dirty="0"/>
              <a:t>" https://www.geeksforgeeks.org/numpy-array-creation/?ref=lbp</a:t>
            </a:r>
          </a:p>
          <a:p>
            <a:r>
              <a:rPr lang="en-US" sz="1100" dirty="0"/>
              <a:t>4. "</a:t>
            </a:r>
            <a:r>
              <a:rPr lang="en-US" sz="1100" b="1" dirty="0" err="1"/>
              <a:t>Numpy</a:t>
            </a:r>
            <a:r>
              <a:rPr lang="en-US" sz="1100" dirty="0"/>
              <a:t> </a:t>
            </a:r>
            <a:r>
              <a:rPr lang="en-US" sz="1100" b="1" dirty="0"/>
              <a:t>Indexing</a:t>
            </a:r>
            <a:r>
              <a:rPr lang="en-US" sz="1100" dirty="0"/>
              <a:t>" https://www.geeksforgeeks.org/numpy-indexing/?ref=lbp</a:t>
            </a:r>
          </a:p>
          <a:p>
            <a:r>
              <a:rPr lang="en-US" sz="1100" dirty="0"/>
              <a:t>5. "</a:t>
            </a:r>
            <a:r>
              <a:rPr lang="en-US" sz="1100" b="1" dirty="0"/>
              <a:t>Using 2D arrays</a:t>
            </a:r>
            <a:r>
              <a:rPr lang="en-US" sz="1100" dirty="0"/>
              <a:t>/lists the right way" https://www.geeksforgeeks.org/python-using-2d-arrays-lists-the-right-way/</a:t>
            </a:r>
          </a:p>
          <a:p>
            <a:endParaRPr lang="en-US" sz="1600" dirty="0"/>
          </a:p>
          <a:p>
            <a:r>
              <a:rPr lang="en-US" sz="1600" b="1" dirty="0"/>
              <a:t>CODING ASSIGNMENTS</a:t>
            </a:r>
          </a:p>
          <a:p>
            <a:r>
              <a:rPr lang="en-US" sz="1600" dirty="0"/>
              <a:t>For EACH coding assignment, upload your working code (track.py) and csv output (trackOutput.csv)</a:t>
            </a:r>
          </a:p>
          <a:p>
            <a:endParaRPr lang="en-US" sz="1600" dirty="0"/>
          </a:p>
          <a:p>
            <a:r>
              <a:rPr lang="en-US" sz="1600" dirty="0"/>
              <a:t>1. Modify your Feature code (Homework #5) so it saves a csv file of the features for the entire movie in the following format (your feature list may be different)...</a:t>
            </a:r>
          </a:p>
          <a:p>
            <a:r>
              <a:rPr lang="en-US" sz="1600" dirty="0"/>
              <a:t>FRAME,ID,X0,Y0,X1,Y1,XC,YC,AREA,AR,SOLIDITY,TEXTURE</a:t>
            </a:r>
          </a:p>
          <a:p>
            <a:r>
              <a:rPr lang="en-US" sz="1600" dirty="0"/>
              <a:t>1,0,406,306,451,365,427,334,1252,14,.80,0.12</a:t>
            </a:r>
          </a:p>
          <a:p>
            <a:r>
              <a:rPr lang="en-US" sz="1600" dirty="0"/>
              <a:t>1,1,282,261,313,301,294,279,751,10,0.49,0.21</a:t>
            </a:r>
          </a:p>
          <a:p>
            <a:endParaRPr lang="en-US" sz="1600" dirty="0"/>
          </a:p>
          <a:p>
            <a:r>
              <a:rPr lang="en-US" sz="1600" dirty="0"/>
              <a:t>2. Complete the </a:t>
            </a:r>
            <a:r>
              <a:rPr lang="en-US" sz="1600" dirty="0" err="1"/>
              <a:t>assignID</a:t>
            </a:r>
            <a:r>
              <a:rPr lang="en-US" sz="1600" dirty="0"/>
              <a:t> function reviewed in class, call it from your "Coding Task 1" program (above), and use the ID assigned by the cam in the csv file.</a:t>
            </a:r>
          </a:p>
          <a:p>
            <a:endParaRPr lang="en-US" sz="1600" dirty="0"/>
          </a:p>
          <a:p>
            <a:r>
              <a:rPr lang="en-US" sz="1600" dirty="0"/>
              <a:t>3. Run Coding Task #2 and determine the best values for MAX_PAIR_DISTANCE and MAX_DELTA_AREA. Upload the code (bestDistanceArea.py) you used to determine values and put the values at the top of the program as a comment.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339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E713917F-393B-458B-8E7D-89EA98252D7E}"/>
              </a:ext>
            </a:extLst>
          </p:cNvPr>
          <p:cNvSpPr/>
          <p:nvPr/>
        </p:nvSpPr>
        <p:spPr>
          <a:xfrm>
            <a:off x="4602179" y="5387690"/>
            <a:ext cx="2409310" cy="34460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A61B83-4268-49AC-A9B4-17FDD764D305}"/>
              </a:ext>
            </a:extLst>
          </p:cNvPr>
          <p:cNvSpPr/>
          <p:nvPr/>
        </p:nvSpPr>
        <p:spPr>
          <a:xfrm>
            <a:off x="4657458" y="4500864"/>
            <a:ext cx="2409310" cy="34460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EA9BDD-EC90-47CA-9126-A6A9893344AF}"/>
              </a:ext>
            </a:extLst>
          </p:cNvPr>
          <p:cNvSpPr txBox="1"/>
          <p:nvPr/>
        </p:nvSpPr>
        <p:spPr>
          <a:xfrm>
            <a:off x="3801849" y="113269"/>
            <a:ext cx="462248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Adding to Feature Vector to Feature Array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8C7564-F582-4A93-AB8A-85406F505697}"/>
              </a:ext>
            </a:extLst>
          </p:cNvPr>
          <p:cNvSpPr txBox="1"/>
          <p:nvPr/>
        </p:nvSpPr>
        <p:spPr>
          <a:xfrm>
            <a:off x="527157" y="568962"/>
            <a:ext cx="3819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Call </a:t>
            </a:r>
            <a:r>
              <a:rPr lang="en-US" sz="2000" dirty="0" err="1"/>
              <a:t>getFeature</a:t>
            </a:r>
            <a:r>
              <a:rPr lang="en-US" sz="2000" dirty="0"/>
              <a:t> that returns 1 x N (two dimensional) </a:t>
            </a:r>
            <a:r>
              <a:rPr lang="en-US" sz="2000" dirty="0" err="1"/>
              <a:t>featureVector</a:t>
            </a:r>
            <a:r>
              <a:rPr lang="en-US" sz="2000" dirty="0"/>
              <a:t>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B078DFD-8EAF-4AC7-B4BE-4E7DF976532B}"/>
              </a:ext>
            </a:extLst>
          </p:cNvPr>
          <p:cNvSpPr/>
          <p:nvPr/>
        </p:nvSpPr>
        <p:spPr>
          <a:xfrm>
            <a:off x="6987927" y="911349"/>
            <a:ext cx="369277" cy="193431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BFEDBF9-5C73-4517-B36F-5478D6157BCE}"/>
              </a:ext>
            </a:extLst>
          </p:cNvPr>
          <p:cNvSpPr/>
          <p:nvPr/>
        </p:nvSpPr>
        <p:spPr>
          <a:xfrm>
            <a:off x="7357204" y="912953"/>
            <a:ext cx="369277" cy="193431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02783A-3797-4D8E-B3CE-8B526E4E11A7}"/>
              </a:ext>
            </a:extLst>
          </p:cNvPr>
          <p:cNvSpPr/>
          <p:nvPr/>
        </p:nvSpPr>
        <p:spPr>
          <a:xfrm>
            <a:off x="7730591" y="911348"/>
            <a:ext cx="369277" cy="193431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9567D10-E7DB-4301-9315-94E4B9C9782B}"/>
              </a:ext>
            </a:extLst>
          </p:cNvPr>
          <p:cNvSpPr/>
          <p:nvPr/>
        </p:nvSpPr>
        <p:spPr>
          <a:xfrm>
            <a:off x="8092423" y="913780"/>
            <a:ext cx="369277" cy="193431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7E59C23-776B-4D35-8C7C-B62E7FC80673}"/>
              </a:ext>
            </a:extLst>
          </p:cNvPr>
          <p:cNvSpPr/>
          <p:nvPr/>
        </p:nvSpPr>
        <p:spPr>
          <a:xfrm>
            <a:off x="7011489" y="1949373"/>
            <a:ext cx="369277" cy="19343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192140A-833B-4E24-91E7-563A54B8EB69}"/>
              </a:ext>
            </a:extLst>
          </p:cNvPr>
          <p:cNvSpPr/>
          <p:nvPr/>
        </p:nvSpPr>
        <p:spPr>
          <a:xfrm>
            <a:off x="7380766" y="1950977"/>
            <a:ext cx="369277" cy="19343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9CF9656-CAA0-411C-A164-039B27C3BB0F}"/>
              </a:ext>
            </a:extLst>
          </p:cNvPr>
          <p:cNvSpPr/>
          <p:nvPr/>
        </p:nvSpPr>
        <p:spPr>
          <a:xfrm>
            <a:off x="7754153" y="1949372"/>
            <a:ext cx="369277" cy="19343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3D43806-B18E-4BC9-8CEB-5A1B6A47E73D}"/>
              </a:ext>
            </a:extLst>
          </p:cNvPr>
          <p:cNvSpPr/>
          <p:nvPr/>
        </p:nvSpPr>
        <p:spPr>
          <a:xfrm>
            <a:off x="8115985" y="1951804"/>
            <a:ext cx="369277" cy="19343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6B683A9-646E-4F8A-BCD5-2C507818528A}"/>
              </a:ext>
            </a:extLst>
          </p:cNvPr>
          <p:cNvSpPr/>
          <p:nvPr/>
        </p:nvSpPr>
        <p:spPr>
          <a:xfrm>
            <a:off x="7011489" y="2167836"/>
            <a:ext cx="369277" cy="196918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67C85CB-8014-4CA3-9FDF-5B4C136F66FE}"/>
              </a:ext>
            </a:extLst>
          </p:cNvPr>
          <p:cNvSpPr/>
          <p:nvPr/>
        </p:nvSpPr>
        <p:spPr>
          <a:xfrm>
            <a:off x="7380766" y="2169440"/>
            <a:ext cx="369277" cy="196918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E9EA4F3-67EF-44BC-A3AC-587FC24E3843}"/>
              </a:ext>
            </a:extLst>
          </p:cNvPr>
          <p:cNvSpPr/>
          <p:nvPr/>
        </p:nvSpPr>
        <p:spPr>
          <a:xfrm>
            <a:off x="7754153" y="2167835"/>
            <a:ext cx="369277" cy="196918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11F207A-F420-40AE-A213-CF80848763B2}"/>
              </a:ext>
            </a:extLst>
          </p:cNvPr>
          <p:cNvSpPr/>
          <p:nvPr/>
        </p:nvSpPr>
        <p:spPr>
          <a:xfrm>
            <a:off x="8115985" y="2170267"/>
            <a:ext cx="369277" cy="196918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BBAF4E6-6205-43B5-9B98-7DF8454F0E98}"/>
              </a:ext>
            </a:extLst>
          </p:cNvPr>
          <p:cNvSpPr/>
          <p:nvPr/>
        </p:nvSpPr>
        <p:spPr>
          <a:xfrm>
            <a:off x="7011489" y="2365780"/>
            <a:ext cx="369277" cy="19343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3D65004-79EB-498D-A395-F3B7559AD708}"/>
              </a:ext>
            </a:extLst>
          </p:cNvPr>
          <p:cNvSpPr/>
          <p:nvPr/>
        </p:nvSpPr>
        <p:spPr>
          <a:xfrm>
            <a:off x="7380766" y="2367384"/>
            <a:ext cx="369277" cy="19343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A620998-E58D-419D-94F9-CE1437E71F3D}"/>
              </a:ext>
            </a:extLst>
          </p:cNvPr>
          <p:cNvSpPr/>
          <p:nvPr/>
        </p:nvSpPr>
        <p:spPr>
          <a:xfrm>
            <a:off x="7754153" y="2365779"/>
            <a:ext cx="369277" cy="19343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F2C44F6-A039-43C4-8652-4FA82CA41DDA}"/>
              </a:ext>
            </a:extLst>
          </p:cNvPr>
          <p:cNvSpPr/>
          <p:nvPr/>
        </p:nvSpPr>
        <p:spPr>
          <a:xfrm>
            <a:off x="8115985" y="2368211"/>
            <a:ext cx="369277" cy="19343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8BF12BC-8A9D-4C06-BDB9-326EA23CD42A}"/>
              </a:ext>
            </a:extLst>
          </p:cNvPr>
          <p:cNvSpPr txBox="1"/>
          <p:nvPr/>
        </p:nvSpPr>
        <p:spPr>
          <a:xfrm>
            <a:off x="7106743" y="568962"/>
            <a:ext cx="126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x 4 vector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064ED74-58F9-4369-8140-FC0DB10C1739}"/>
              </a:ext>
            </a:extLst>
          </p:cNvPr>
          <p:cNvSpPr/>
          <p:nvPr/>
        </p:nvSpPr>
        <p:spPr>
          <a:xfrm>
            <a:off x="7066768" y="3926702"/>
            <a:ext cx="369277" cy="193431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B760BA9-3106-40A4-BB85-A074E537E13F}"/>
              </a:ext>
            </a:extLst>
          </p:cNvPr>
          <p:cNvSpPr/>
          <p:nvPr/>
        </p:nvSpPr>
        <p:spPr>
          <a:xfrm>
            <a:off x="7436045" y="3928306"/>
            <a:ext cx="369277" cy="193431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8F54FB7-E488-4AA9-85D6-BED02D6AAE1E}"/>
              </a:ext>
            </a:extLst>
          </p:cNvPr>
          <p:cNvSpPr/>
          <p:nvPr/>
        </p:nvSpPr>
        <p:spPr>
          <a:xfrm>
            <a:off x="7809432" y="3926701"/>
            <a:ext cx="369277" cy="193431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09C52CD-1453-4198-BB91-E8BF9944B329}"/>
              </a:ext>
            </a:extLst>
          </p:cNvPr>
          <p:cNvSpPr/>
          <p:nvPr/>
        </p:nvSpPr>
        <p:spPr>
          <a:xfrm>
            <a:off x="8171264" y="3929133"/>
            <a:ext cx="369277" cy="193431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8ACE19A-FA45-4CA7-8C24-516C74A12674}"/>
              </a:ext>
            </a:extLst>
          </p:cNvPr>
          <p:cNvSpPr/>
          <p:nvPr/>
        </p:nvSpPr>
        <p:spPr>
          <a:xfrm>
            <a:off x="7066768" y="3318733"/>
            <a:ext cx="369277" cy="19343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59407B6-4864-4068-AA1B-3B6AD0C2644E}"/>
              </a:ext>
            </a:extLst>
          </p:cNvPr>
          <p:cNvSpPr/>
          <p:nvPr/>
        </p:nvSpPr>
        <p:spPr>
          <a:xfrm>
            <a:off x="7436045" y="3320337"/>
            <a:ext cx="369277" cy="19343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C3839E6-8297-4AAC-B5AE-B01F9ADD44F3}"/>
              </a:ext>
            </a:extLst>
          </p:cNvPr>
          <p:cNvSpPr/>
          <p:nvPr/>
        </p:nvSpPr>
        <p:spPr>
          <a:xfrm>
            <a:off x="7809432" y="3318732"/>
            <a:ext cx="369277" cy="19343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32BF482-ED4A-4B3F-A175-EF57E7AE4886}"/>
              </a:ext>
            </a:extLst>
          </p:cNvPr>
          <p:cNvSpPr/>
          <p:nvPr/>
        </p:nvSpPr>
        <p:spPr>
          <a:xfrm>
            <a:off x="8171264" y="3321164"/>
            <a:ext cx="369277" cy="19343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1CD65C3-427F-4042-BABF-5B8B7EC49710}"/>
              </a:ext>
            </a:extLst>
          </p:cNvPr>
          <p:cNvSpPr/>
          <p:nvPr/>
        </p:nvSpPr>
        <p:spPr>
          <a:xfrm>
            <a:off x="7066768" y="3537196"/>
            <a:ext cx="369277" cy="196918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DF84575-CDA9-4B56-AF2D-C8943A6C830A}"/>
              </a:ext>
            </a:extLst>
          </p:cNvPr>
          <p:cNvSpPr/>
          <p:nvPr/>
        </p:nvSpPr>
        <p:spPr>
          <a:xfrm>
            <a:off x="7436045" y="3538800"/>
            <a:ext cx="369277" cy="196918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3E91AAF-8B5E-4012-BB91-C29C1EC785DF}"/>
              </a:ext>
            </a:extLst>
          </p:cNvPr>
          <p:cNvSpPr/>
          <p:nvPr/>
        </p:nvSpPr>
        <p:spPr>
          <a:xfrm>
            <a:off x="7809432" y="3537195"/>
            <a:ext cx="369277" cy="196918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7575A5D-C928-4DD6-9747-CFD4C0E63AEE}"/>
              </a:ext>
            </a:extLst>
          </p:cNvPr>
          <p:cNvSpPr/>
          <p:nvPr/>
        </p:nvSpPr>
        <p:spPr>
          <a:xfrm>
            <a:off x="8171264" y="3539627"/>
            <a:ext cx="369277" cy="196918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2FE60D2-578B-4FDB-BCEF-67EE0E940FE3}"/>
              </a:ext>
            </a:extLst>
          </p:cNvPr>
          <p:cNvSpPr/>
          <p:nvPr/>
        </p:nvSpPr>
        <p:spPr>
          <a:xfrm>
            <a:off x="7066768" y="3735140"/>
            <a:ext cx="369277" cy="19343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5FFCBF7-1F62-4BEF-910E-0E859FC36176}"/>
              </a:ext>
            </a:extLst>
          </p:cNvPr>
          <p:cNvSpPr/>
          <p:nvPr/>
        </p:nvSpPr>
        <p:spPr>
          <a:xfrm>
            <a:off x="7436045" y="3736744"/>
            <a:ext cx="369277" cy="19343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C900477-4CEB-4247-9881-923758E91C83}"/>
              </a:ext>
            </a:extLst>
          </p:cNvPr>
          <p:cNvSpPr/>
          <p:nvPr/>
        </p:nvSpPr>
        <p:spPr>
          <a:xfrm>
            <a:off x="7809432" y="3735139"/>
            <a:ext cx="369277" cy="19343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23107D7-647A-4424-9C01-EDA234330FF9}"/>
              </a:ext>
            </a:extLst>
          </p:cNvPr>
          <p:cNvSpPr/>
          <p:nvPr/>
        </p:nvSpPr>
        <p:spPr>
          <a:xfrm>
            <a:off x="8171264" y="3737571"/>
            <a:ext cx="369277" cy="19343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CFA6A45-90F7-4306-99D8-8FE440B98C1C}"/>
              </a:ext>
            </a:extLst>
          </p:cNvPr>
          <p:cNvSpPr txBox="1"/>
          <p:nvPr/>
        </p:nvSpPr>
        <p:spPr>
          <a:xfrm>
            <a:off x="5247421" y="1926890"/>
            <a:ext cx="1854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 can be added to a M x N array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6E44DC3-3B67-41B4-990C-0B779F1C088E}"/>
              </a:ext>
            </a:extLst>
          </p:cNvPr>
          <p:cNvSpPr txBox="1"/>
          <p:nvPr/>
        </p:nvSpPr>
        <p:spPr>
          <a:xfrm>
            <a:off x="5048706" y="3299141"/>
            <a:ext cx="2076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 create a </a:t>
            </a:r>
          </a:p>
          <a:p>
            <a:pPr algn="ctr"/>
            <a:r>
              <a:rPr lang="en-US" dirty="0"/>
              <a:t>(M+1) x N array</a:t>
            </a:r>
          </a:p>
          <a:p>
            <a:pPr algn="ctr"/>
            <a:r>
              <a:rPr lang="en-US" dirty="0"/>
              <a:t>using </a:t>
            </a:r>
            <a:r>
              <a:rPr lang="en-US" dirty="0" err="1"/>
              <a:t>np.append</a:t>
            </a:r>
            <a:r>
              <a:rPr lang="en-US" dirty="0"/>
              <a:t>()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B5ACDC3-C2F1-4518-AFE7-2D01620B1D96}"/>
              </a:ext>
            </a:extLst>
          </p:cNvPr>
          <p:cNvSpPr txBox="1"/>
          <p:nvPr/>
        </p:nvSpPr>
        <p:spPr>
          <a:xfrm>
            <a:off x="7252964" y="1599104"/>
            <a:ext cx="115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x 4 array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726830F-E0E0-4E00-8A07-083BF5CF701C}"/>
              </a:ext>
            </a:extLst>
          </p:cNvPr>
          <p:cNvSpPr txBox="1"/>
          <p:nvPr/>
        </p:nvSpPr>
        <p:spPr>
          <a:xfrm>
            <a:off x="7308243" y="2975929"/>
            <a:ext cx="115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x 4 array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AB934B-3FAB-45D4-96A6-DDBB8C204F47}"/>
              </a:ext>
            </a:extLst>
          </p:cNvPr>
          <p:cNvSpPr txBox="1"/>
          <p:nvPr/>
        </p:nvSpPr>
        <p:spPr>
          <a:xfrm>
            <a:off x="527157" y="1688206"/>
            <a:ext cx="4692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Routine calling </a:t>
            </a:r>
            <a:r>
              <a:rPr lang="en-US" sz="2000" dirty="0" err="1"/>
              <a:t>getFunction</a:t>
            </a:r>
            <a:r>
              <a:rPr lang="en-US" sz="2000" dirty="0"/>
              <a:t> appends </a:t>
            </a:r>
            <a:r>
              <a:rPr lang="en-US" sz="2000" dirty="0" err="1"/>
              <a:t>featureVector</a:t>
            </a:r>
            <a:r>
              <a:rPr lang="en-US" sz="2000" dirty="0"/>
              <a:t> (1xN) to </a:t>
            </a:r>
            <a:r>
              <a:rPr lang="en-US" sz="2000" dirty="0" err="1"/>
              <a:t>featureArray</a:t>
            </a:r>
            <a:r>
              <a:rPr lang="en-US" sz="2000" dirty="0"/>
              <a:t> (</a:t>
            </a:r>
            <a:r>
              <a:rPr lang="en-US" sz="2000" dirty="0" err="1"/>
              <a:t>MxN</a:t>
            </a:r>
            <a:r>
              <a:rPr lang="en-US" sz="2000" dirty="0"/>
              <a:t>).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AD62758-EB42-404B-9BF2-245D6C7F4E6C}"/>
              </a:ext>
            </a:extLst>
          </p:cNvPr>
          <p:cNvSpPr txBox="1"/>
          <p:nvPr/>
        </p:nvSpPr>
        <p:spPr>
          <a:xfrm>
            <a:off x="527157" y="3253009"/>
            <a:ext cx="4445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Resulting in a </a:t>
            </a:r>
            <a:r>
              <a:rPr lang="en-US" sz="2000" dirty="0" err="1"/>
              <a:t>featureArray</a:t>
            </a:r>
            <a:r>
              <a:rPr lang="en-US" sz="2000" dirty="0"/>
              <a:t> with one new row on the bottom (M+1 x N).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E3839A-65B7-483B-AF3D-5307E19D97A0}"/>
              </a:ext>
            </a:extLst>
          </p:cNvPr>
          <p:cNvSpPr txBox="1"/>
          <p:nvPr/>
        </p:nvSpPr>
        <p:spPr>
          <a:xfrm>
            <a:off x="9406065" y="765378"/>
            <a:ext cx="147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featureVector</a:t>
            </a: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A76C086-EFB1-4629-9529-C3EB80B73600}"/>
              </a:ext>
            </a:extLst>
          </p:cNvPr>
          <p:cNvSpPr txBox="1"/>
          <p:nvPr/>
        </p:nvSpPr>
        <p:spPr>
          <a:xfrm>
            <a:off x="8945238" y="3226484"/>
            <a:ext cx="2068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featureArray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after </a:t>
            </a:r>
            <a:r>
              <a:rPr lang="en-US" dirty="0" err="1"/>
              <a:t>getFeature</a:t>
            </a:r>
            <a:r>
              <a:rPr lang="en-US" dirty="0"/>
              <a:t> call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AEB00A2-7D5E-4901-A813-E99E7D7317E2}"/>
              </a:ext>
            </a:extLst>
          </p:cNvPr>
          <p:cNvSpPr txBox="1"/>
          <p:nvPr/>
        </p:nvSpPr>
        <p:spPr>
          <a:xfrm>
            <a:off x="8779808" y="1844669"/>
            <a:ext cx="2233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featureArray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before </a:t>
            </a:r>
            <a:r>
              <a:rPr lang="en-US" dirty="0" err="1"/>
              <a:t>getFeature</a:t>
            </a:r>
            <a:r>
              <a:rPr lang="en-US" dirty="0"/>
              <a:t> call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32B349-BFC9-4C76-AB3F-CF835188EBEF}"/>
              </a:ext>
            </a:extLst>
          </p:cNvPr>
          <p:cNvSpPr txBox="1"/>
          <p:nvPr/>
        </p:nvSpPr>
        <p:spPr>
          <a:xfrm>
            <a:off x="-427356" y="4470971"/>
            <a:ext cx="1249470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Create </a:t>
            </a:r>
            <a:r>
              <a:rPr lang="en-US" sz="2000" b="1" dirty="0" err="1"/>
              <a:t>featureArray</a:t>
            </a:r>
            <a:endParaRPr lang="en-US" sz="2000" b="1" dirty="0"/>
          </a:p>
          <a:p>
            <a:r>
              <a:rPr lang="en-US" sz="2000" dirty="0"/>
              <a:t>	</a:t>
            </a:r>
            <a:r>
              <a:rPr lang="en-US" sz="2000" dirty="0" err="1"/>
              <a:t>featureArray</a:t>
            </a:r>
            <a:r>
              <a:rPr lang="en-US" sz="2000" dirty="0"/>
              <a:t>=</a:t>
            </a:r>
            <a:r>
              <a:rPr lang="en-US" sz="2000" dirty="0" err="1"/>
              <a:t>np.empty</a:t>
            </a:r>
            <a:r>
              <a:rPr lang="en-US" sz="2000" dirty="0"/>
              <a:t>((0,MAX_FEATURES), </a:t>
            </a:r>
            <a:r>
              <a:rPr lang="en-US" sz="2000" dirty="0" err="1"/>
              <a:t>dtype</a:t>
            </a:r>
            <a:r>
              <a:rPr lang="en-US" sz="2000" dirty="0"/>
              <a:t>='float’)   # creates a 2D array with zero rows</a:t>
            </a:r>
          </a:p>
          <a:p>
            <a:endParaRPr lang="en-US" sz="2000" dirty="0"/>
          </a:p>
          <a:p>
            <a:pPr algn="ctr"/>
            <a:r>
              <a:rPr lang="en-US" sz="2000" b="1" dirty="0"/>
              <a:t>Saving </a:t>
            </a:r>
            <a:r>
              <a:rPr lang="en-US" sz="2000" b="1" dirty="0" err="1"/>
              <a:t>featureArray</a:t>
            </a:r>
            <a:endParaRPr lang="en-US" sz="2000" b="1" dirty="0"/>
          </a:p>
          <a:p>
            <a:r>
              <a:rPr lang="en-US" sz="2000" dirty="0"/>
              <a:t>	header='</a:t>
            </a:r>
            <a:r>
              <a:rPr lang="en-US" sz="2000" dirty="0" err="1"/>
              <a:t>frameCount,objID,area,ar,solidity,texture</a:t>
            </a:r>
            <a:r>
              <a:rPr lang="en-US" sz="2000" dirty="0"/>
              <a:t>’		# a text string used as the first row of csv output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np.savetxt</a:t>
            </a:r>
            <a:r>
              <a:rPr lang="en-US" sz="2000" dirty="0"/>
              <a:t>(</a:t>
            </a:r>
            <a:r>
              <a:rPr lang="en-US" sz="2000" dirty="0" err="1"/>
              <a:t>featureFileName,featureArray,header</a:t>
            </a:r>
            <a:r>
              <a:rPr lang="en-US" sz="2000" dirty="0"/>
              <a:t>=</a:t>
            </a:r>
            <a:r>
              <a:rPr lang="en-US" sz="2000" dirty="0" err="1"/>
              <a:t>header,fmt</a:t>
            </a:r>
            <a:r>
              <a:rPr lang="en-US" sz="2000" dirty="0"/>
              <a:t>='%</a:t>
            </a:r>
            <a:r>
              <a:rPr lang="en-US" sz="2000" dirty="0" err="1"/>
              <a:t>f',delimiter</a:t>
            </a:r>
            <a:r>
              <a:rPr lang="en-US" sz="2000" dirty="0"/>
              <a:t>=',’)  # save </a:t>
            </a:r>
            <a:r>
              <a:rPr lang="en-US" sz="2000" dirty="0" err="1"/>
              <a:t>numpy</a:t>
            </a:r>
            <a:r>
              <a:rPr lang="en-US" sz="2000" dirty="0"/>
              <a:t> array as csv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975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87EAF1-1162-4C93-914B-9896D74D5F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5957" y="1490156"/>
            <a:ext cx="4563453" cy="46414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E14258-DE48-47FA-AFD5-137FF5F080F0}"/>
              </a:ext>
            </a:extLst>
          </p:cNvPr>
          <p:cNvSpPr txBox="1"/>
          <p:nvPr/>
        </p:nvSpPr>
        <p:spPr>
          <a:xfrm>
            <a:off x="4745765" y="1427635"/>
            <a:ext cx="6600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...........	Import </a:t>
            </a:r>
            <a:r>
              <a:rPr lang="en-US" sz="2400" dirty="0" err="1"/>
              <a:t>numpy</a:t>
            </a:r>
            <a:r>
              <a:rPr lang="en-US" sz="2400" dirty="0"/>
              <a:t> into shell</a:t>
            </a:r>
          </a:p>
          <a:p>
            <a:r>
              <a:rPr lang="en-US" sz="2400" dirty="0"/>
              <a:t>...........	Create empty 2D array</a:t>
            </a:r>
          </a:p>
          <a:p>
            <a:r>
              <a:rPr lang="en-US" sz="2400" dirty="0"/>
              <a:t>...........	Get shape of array “a”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DB19D1-C542-44E4-B437-19958ACAB308}"/>
              </a:ext>
            </a:extLst>
          </p:cNvPr>
          <p:cNvSpPr txBox="1"/>
          <p:nvPr/>
        </p:nvSpPr>
        <p:spPr>
          <a:xfrm>
            <a:off x="1561233" y="307258"/>
            <a:ext cx="9314538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err="1"/>
              <a:t>Numpy</a:t>
            </a:r>
            <a:r>
              <a:rPr lang="en-US" sz="3200" b="1" dirty="0"/>
              <a:t> Two-Dimensional Array Creation and Indexing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D09421-6B7F-4A24-A8B2-6E2A6259709C}"/>
              </a:ext>
            </a:extLst>
          </p:cNvPr>
          <p:cNvSpPr txBox="1"/>
          <p:nvPr/>
        </p:nvSpPr>
        <p:spPr>
          <a:xfrm>
            <a:off x="304870" y="1427635"/>
            <a:ext cx="5324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1</a:t>
            </a:r>
          </a:p>
          <a:p>
            <a:r>
              <a:rPr lang="en-US" sz="2400" i="1" dirty="0"/>
              <a:t>2</a:t>
            </a:r>
          </a:p>
          <a:p>
            <a:r>
              <a:rPr lang="en-US" sz="2400" i="1" dirty="0"/>
              <a:t>3</a:t>
            </a:r>
          </a:p>
          <a:p>
            <a:r>
              <a:rPr lang="en-US" sz="2400" i="1" dirty="0"/>
              <a:t>4</a:t>
            </a:r>
          </a:p>
          <a:p>
            <a:r>
              <a:rPr lang="en-US" sz="2400" i="1" dirty="0"/>
              <a:t>5</a:t>
            </a:r>
          </a:p>
          <a:p>
            <a:r>
              <a:rPr lang="en-US" sz="2400" i="1" dirty="0"/>
              <a:t>6</a:t>
            </a:r>
          </a:p>
          <a:p>
            <a:r>
              <a:rPr lang="en-US" sz="2400" i="1" dirty="0"/>
              <a:t>7</a:t>
            </a:r>
          </a:p>
          <a:p>
            <a:r>
              <a:rPr lang="en-US" sz="2400" i="1" dirty="0"/>
              <a:t>8</a:t>
            </a:r>
          </a:p>
          <a:p>
            <a:r>
              <a:rPr lang="en-US" sz="2400" i="1" dirty="0"/>
              <a:t>9</a:t>
            </a:r>
          </a:p>
          <a:p>
            <a:r>
              <a:rPr lang="en-US" sz="2400" i="1" dirty="0"/>
              <a:t>10</a:t>
            </a:r>
          </a:p>
          <a:p>
            <a:r>
              <a:rPr lang="en-US" sz="2400" i="1" dirty="0"/>
              <a:t>11</a:t>
            </a:r>
          </a:p>
          <a:p>
            <a:r>
              <a:rPr lang="en-US" sz="2400" i="1" dirty="0"/>
              <a:t>12</a:t>
            </a:r>
          </a:p>
          <a:p>
            <a:r>
              <a:rPr lang="en-US" sz="2400" i="1" dirty="0"/>
              <a:t>13</a:t>
            </a:r>
          </a:p>
          <a:p>
            <a:endParaRPr lang="en-US" sz="2400" i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06FD4F-1C22-4B69-A039-FA1775145200}"/>
              </a:ext>
            </a:extLst>
          </p:cNvPr>
          <p:cNvSpPr/>
          <p:nvPr/>
        </p:nvSpPr>
        <p:spPr>
          <a:xfrm>
            <a:off x="5098584" y="2867342"/>
            <a:ext cx="71988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.....  Create 2D array with first row of values</a:t>
            </a:r>
          </a:p>
          <a:p>
            <a:r>
              <a:rPr lang="en-US" sz="2400" dirty="0"/>
              <a:t>.....  Display shape of array “b”</a:t>
            </a:r>
          </a:p>
          <a:p>
            <a:endParaRPr lang="en-US" sz="2400" dirty="0"/>
          </a:p>
          <a:p>
            <a:r>
              <a:rPr lang="en-US" sz="2400" dirty="0"/>
              <a:t>...... Display value of entire array “b” (only 1 row)</a:t>
            </a:r>
          </a:p>
          <a:p>
            <a:endParaRPr lang="en-US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FCF954-CCFE-48F4-A93C-DE8D6F615AB3}"/>
              </a:ext>
            </a:extLst>
          </p:cNvPr>
          <p:cNvSpPr/>
          <p:nvPr/>
        </p:nvSpPr>
        <p:spPr>
          <a:xfrm>
            <a:off x="5098584" y="460370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..... Display first row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5EB40F-537A-4307-86A0-18A4774F2DFA}"/>
              </a:ext>
            </a:extLst>
          </p:cNvPr>
          <p:cNvSpPr/>
          <p:nvPr/>
        </p:nvSpPr>
        <p:spPr>
          <a:xfrm>
            <a:off x="5098584" y="526195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..... Display first column of first row</a:t>
            </a:r>
          </a:p>
        </p:txBody>
      </p:sp>
    </p:spTree>
    <p:extLst>
      <p:ext uri="{BB962C8B-B14F-4D97-AF65-F5344CB8AC3E}">
        <p14:creationId xmlns:p14="http://schemas.microsoft.com/office/powerpoint/2010/main" val="187997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2D55D7-3005-40D8-B7B6-AAA9ECA430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1581" y="983049"/>
            <a:ext cx="5710737" cy="10254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6C3098-05B5-4E77-AD81-BDBF511EC4C5}"/>
              </a:ext>
            </a:extLst>
          </p:cNvPr>
          <p:cNvSpPr txBox="1"/>
          <p:nvPr/>
        </p:nvSpPr>
        <p:spPr>
          <a:xfrm>
            <a:off x="28327" y="547230"/>
            <a:ext cx="718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 Find cam that is unassigned, i.e. index where cam[</a:t>
            </a:r>
            <a:r>
              <a:rPr lang="en-US" b="1" dirty="0" err="1"/>
              <a:t>index,ASSIGNED</a:t>
            </a:r>
            <a:r>
              <a:rPr lang="en-US" b="1" dirty="0"/>
              <a:t>]==0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E06249-90AB-4ED5-A7B8-CE8439CB128C}"/>
              </a:ext>
            </a:extLst>
          </p:cNvPr>
          <p:cNvSpPr txBox="1"/>
          <p:nvPr/>
        </p:nvSpPr>
        <p:spPr>
          <a:xfrm>
            <a:off x="0" y="2332354"/>
            <a:ext cx="6909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 Is there a better way, i.e. easier to understand, more compact code?</a:t>
            </a:r>
          </a:p>
          <a:p>
            <a:r>
              <a:rPr lang="en-US" b="1" dirty="0"/>
              <a:t>3. Search “python find next zero in array”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F73047-0A8A-495E-A944-98D751CD249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2138" y="3045172"/>
            <a:ext cx="5961787" cy="38128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ED1F11-9599-4FC0-9C85-2E17F05FE45A}"/>
              </a:ext>
            </a:extLst>
          </p:cNvPr>
          <p:cNvSpPr txBox="1"/>
          <p:nvPr/>
        </p:nvSpPr>
        <p:spPr>
          <a:xfrm>
            <a:off x="8009888" y="578071"/>
            <a:ext cx="1874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4. Write test code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672100-5EA6-42EC-B373-3CF6BE4790C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64026" y="947403"/>
            <a:ext cx="3704921" cy="272697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F90295C-FF0D-431A-9FD6-0B906A1A4381}"/>
              </a:ext>
            </a:extLst>
          </p:cNvPr>
          <p:cNvSpPr/>
          <p:nvPr/>
        </p:nvSpPr>
        <p:spPr>
          <a:xfrm>
            <a:off x="7100640" y="3754902"/>
            <a:ext cx="2653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&gt;&gt; cam available= 2</a:t>
            </a:r>
          </a:p>
          <a:p>
            <a:r>
              <a:rPr lang="en-US" dirty="0"/>
              <a:t>&gt;&gt; no cam available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8C2083-6312-4693-9978-BA8BD3D116DE}"/>
              </a:ext>
            </a:extLst>
          </p:cNvPr>
          <p:cNvSpPr txBox="1"/>
          <p:nvPr/>
        </p:nvSpPr>
        <p:spPr>
          <a:xfrm>
            <a:off x="7351543" y="4561818"/>
            <a:ext cx="332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5. Write better way into program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3E463B-B5B5-45CB-BD91-BFDE225CD8DA}"/>
              </a:ext>
            </a:extLst>
          </p:cNvPr>
          <p:cNvSpPr txBox="1"/>
          <p:nvPr/>
        </p:nvSpPr>
        <p:spPr>
          <a:xfrm>
            <a:off x="3974260" y="53495"/>
            <a:ext cx="445314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Finding Location of Value in Array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1F9666-E8CC-4D39-A33F-4A11D3F7EB34}"/>
              </a:ext>
            </a:extLst>
          </p:cNvPr>
          <p:cNvSpPr/>
          <p:nvPr/>
        </p:nvSpPr>
        <p:spPr>
          <a:xfrm>
            <a:off x="1401510" y="6016239"/>
            <a:ext cx="3196127" cy="84176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A02C5F7-C140-40A3-A5C3-2C858093BCA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62311" y="5067985"/>
            <a:ext cx="5237443" cy="58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5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015626-9F71-4823-9C0A-BEA64DF671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7950" y="1025942"/>
            <a:ext cx="7397394" cy="57601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35988A-C8E0-4434-A8B6-57513D318112}"/>
              </a:ext>
            </a:extLst>
          </p:cNvPr>
          <p:cNvSpPr txBox="1"/>
          <p:nvPr/>
        </p:nvSpPr>
        <p:spPr>
          <a:xfrm>
            <a:off x="3061698" y="30822"/>
            <a:ext cx="7139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Detect &amp; Shape Feature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E2576-C623-464F-9606-52AD90A31640}"/>
              </a:ext>
            </a:extLst>
          </p:cNvPr>
          <p:cNvSpPr/>
          <p:nvPr/>
        </p:nvSpPr>
        <p:spPr>
          <a:xfrm>
            <a:off x="7875639" y="1153761"/>
            <a:ext cx="418854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frame 1 obj 1 area 504 </a:t>
            </a:r>
            <a:r>
              <a:rPr lang="en-US" sz="2400" b="1" dirty="0" err="1"/>
              <a:t>ar</a:t>
            </a:r>
            <a:r>
              <a:rPr lang="en-US" sz="2400" b="1" dirty="0"/>
              <a:t> 3.1</a:t>
            </a:r>
          </a:p>
          <a:p>
            <a:r>
              <a:rPr lang="en-US" sz="2400" b="1" dirty="0"/>
              <a:t>frame 1 obj 2 area 256 </a:t>
            </a:r>
            <a:r>
              <a:rPr lang="en-US" sz="2400" b="1" dirty="0" err="1"/>
              <a:t>ar</a:t>
            </a:r>
            <a:r>
              <a:rPr lang="en-US" sz="2400" b="1" dirty="0"/>
              <a:t> 1.1</a:t>
            </a:r>
          </a:p>
          <a:p>
            <a:r>
              <a:rPr lang="en-US" sz="2400" b="1" dirty="0"/>
              <a:t>frame 1 obj 3 area 111 </a:t>
            </a:r>
            <a:r>
              <a:rPr lang="en-US" sz="2400" b="1" dirty="0" err="1"/>
              <a:t>ar</a:t>
            </a:r>
            <a:r>
              <a:rPr lang="en-US" sz="2400" b="1" dirty="0"/>
              <a:t> 1.0</a:t>
            </a:r>
          </a:p>
          <a:p>
            <a:r>
              <a:rPr lang="en-US" sz="2400" b="1" dirty="0"/>
              <a:t>frame 1 obj 4 area 595 </a:t>
            </a:r>
            <a:r>
              <a:rPr lang="en-US" sz="2400" b="1" dirty="0" err="1"/>
              <a:t>ar</a:t>
            </a:r>
            <a:r>
              <a:rPr lang="en-US" sz="2400" b="1" dirty="0"/>
              <a:t> 3.2 </a:t>
            </a:r>
          </a:p>
          <a:p>
            <a:endParaRPr lang="en-US" sz="2400" b="1" dirty="0"/>
          </a:p>
          <a:p>
            <a:r>
              <a:rPr lang="en-US" sz="2400" b="1" dirty="0"/>
              <a:t>frame 2 obj 1 area 156 </a:t>
            </a:r>
            <a:r>
              <a:rPr lang="en-US" sz="2400" b="1" dirty="0" err="1"/>
              <a:t>ar</a:t>
            </a:r>
            <a:r>
              <a:rPr lang="en-US" sz="2400" b="1" dirty="0"/>
              <a:t> 1.4</a:t>
            </a:r>
          </a:p>
          <a:p>
            <a:r>
              <a:rPr lang="en-US" sz="2400" b="1" dirty="0"/>
              <a:t>frame 2 obj 2 area 516 </a:t>
            </a:r>
            <a:r>
              <a:rPr lang="en-US" sz="2400" b="1" dirty="0" err="1"/>
              <a:t>ar</a:t>
            </a:r>
            <a:r>
              <a:rPr lang="en-US" sz="2400" b="1" dirty="0"/>
              <a:t> 3.1</a:t>
            </a:r>
          </a:p>
          <a:p>
            <a:r>
              <a:rPr lang="en-US" sz="2400" b="1" dirty="0"/>
              <a:t>frame 2 obj 3 area 260 </a:t>
            </a:r>
            <a:r>
              <a:rPr lang="en-US" sz="2400" b="1" dirty="0" err="1"/>
              <a:t>ar</a:t>
            </a:r>
            <a:r>
              <a:rPr lang="en-US" sz="2400" b="1" dirty="0"/>
              <a:t> 1.0</a:t>
            </a:r>
          </a:p>
          <a:p>
            <a:r>
              <a:rPr lang="en-US" sz="2400" b="1" dirty="0"/>
              <a:t>frame 2 obj 4 area 117 </a:t>
            </a:r>
            <a:r>
              <a:rPr lang="en-US" sz="2400" b="1" dirty="0" err="1"/>
              <a:t>ar</a:t>
            </a:r>
            <a:r>
              <a:rPr lang="en-US" sz="2400" b="1" dirty="0"/>
              <a:t> 1.1</a:t>
            </a:r>
          </a:p>
          <a:p>
            <a:endParaRPr lang="en-US" sz="2400" b="1" dirty="0"/>
          </a:p>
          <a:p>
            <a:r>
              <a:rPr lang="en-US" sz="2400" b="1" dirty="0"/>
              <a:t>frame 3 obj 1 area 150 </a:t>
            </a:r>
            <a:r>
              <a:rPr lang="en-US" sz="2400" b="1" dirty="0" err="1"/>
              <a:t>ar</a:t>
            </a:r>
            <a:r>
              <a:rPr lang="en-US" sz="2400" b="1" dirty="0"/>
              <a:t> 1.4</a:t>
            </a:r>
          </a:p>
          <a:p>
            <a:r>
              <a:rPr lang="en-US" sz="2400" b="1" dirty="0"/>
              <a:t>frame 3 obj 2 area 513 </a:t>
            </a:r>
            <a:r>
              <a:rPr lang="en-US" sz="2400" b="1" dirty="0" err="1"/>
              <a:t>ar</a:t>
            </a:r>
            <a:r>
              <a:rPr lang="en-US" sz="2400" b="1" dirty="0"/>
              <a:t> 3.2</a:t>
            </a:r>
          </a:p>
          <a:p>
            <a:r>
              <a:rPr lang="en-US" sz="2400" b="1" dirty="0"/>
              <a:t>frame 3 obj 3 area 110 </a:t>
            </a:r>
            <a:r>
              <a:rPr lang="en-US" sz="2400" b="1" dirty="0" err="1"/>
              <a:t>ar</a:t>
            </a:r>
            <a:r>
              <a:rPr lang="en-US" sz="2400" b="1" dirty="0"/>
              <a:t> 1.1</a:t>
            </a:r>
          </a:p>
          <a:p>
            <a:r>
              <a:rPr lang="en-US" sz="2400" b="1" dirty="0"/>
              <a:t>frame 3 obj 4 area 337 </a:t>
            </a:r>
            <a:r>
              <a:rPr lang="en-US" sz="2400" b="1" dirty="0" err="1"/>
              <a:t>ar</a:t>
            </a:r>
            <a:r>
              <a:rPr lang="en-US" sz="2400" b="1" dirty="0"/>
              <a:t> 1.7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7103-136D-47ED-A78E-7BBB181EB51A}"/>
              </a:ext>
            </a:extLst>
          </p:cNvPr>
          <p:cNvSpPr txBox="1"/>
          <p:nvPr/>
        </p:nvSpPr>
        <p:spPr>
          <a:xfrm>
            <a:off x="6096000" y="6324416"/>
            <a:ext cx="1649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Canny Edge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BA949-0E3C-44D3-9BB4-BE7CE6164EBA}"/>
              </a:ext>
            </a:extLst>
          </p:cNvPr>
          <p:cNvSpPr txBox="1"/>
          <p:nvPr/>
        </p:nvSpPr>
        <p:spPr>
          <a:xfrm>
            <a:off x="6440966" y="3213514"/>
            <a:ext cx="1304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Gray ROI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4D623BC-9D89-4BE5-ACD0-836B2DC93AC2}"/>
              </a:ext>
            </a:extLst>
          </p:cNvPr>
          <p:cNvSpPr/>
          <p:nvPr/>
        </p:nvSpPr>
        <p:spPr>
          <a:xfrm>
            <a:off x="2433847" y="1025942"/>
            <a:ext cx="344129" cy="59934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E3A63B-E879-4C14-BDF9-FC0287BA88E8}"/>
              </a:ext>
            </a:extLst>
          </p:cNvPr>
          <p:cNvSpPr/>
          <p:nvPr/>
        </p:nvSpPr>
        <p:spPr>
          <a:xfrm>
            <a:off x="766916" y="855406"/>
            <a:ext cx="796413" cy="76988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54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575C5C-9631-4AB1-94CD-B0A1B76C3C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3308" y="2205772"/>
            <a:ext cx="5707320" cy="42216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4E5B68-F351-4057-A516-6EC9A64ACF1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85323" y="2204816"/>
            <a:ext cx="4973653" cy="42225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291D4E-88C4-4CCA-9FC6-472A6E2A40E7}"/>
              </a:ext>
            </a:extLst>
          </p:cNvPr>
          <p:cNvSpPr txBox="1"/>
          <p:nvPr/>
        </p:nvSpPr>
        <p:spPr>
          <a:xfrm>
            <a:off x="8494483" y="2367187"/>
            <a:ext cx="1101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Tracklets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586D6-A8BA-4917-8DCA-4227A46C73EF}"/>
              </a:ext>
            </a:extLst>
          </p:cNvPr>
          <p:cNvSpPr/>
          <p:nvPr/>
        </p:nvSpPr>
        <p:spPr>
          <a:xfrm>
            <a:off x="9676818" y="304805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007564-D66E-417A-9438-B8A55621A4AF}"/>
              </a:ext>
            </a:extLst>
          </p:cNvPr>
          <p:cNvSpPr/>
          <p:nvPr/>
        </p:nvSpPr>
        <p:spPr>
          <a:xfrm>
            <a:off x="11399918" y="2450308"/>
            <a:ext cx="470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4DAE9C-3C9B-40F3-B5C4-D360FAEAC976}"/>
              </a:ext>
            </a:extLst>
          </p:cNvPr>
          <p:cNvSpPr/>
          <p:nvPr/>
        </p:nvSpPr>
        <p:spPr>
          <a:xfrm>
            <a:off x="11098232" y="305112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E8BDF5-CA35-4BAD-A2D9-4794AB6F4706}"/>
              </a:ext>
            </a:extLst>
          </p:cNvPr>
          <p:cNvSpPr/>
          <p:nvPr/>
        </p:nvSpPr>
        <p:spPr>
          <a:xfrm>
            <a:off x="10289113" y="37775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945101-477C-406D-A3D2-6503854903EF}"/>
              </a:ext>
            </a:extLst>
          </p:cNvPr>
          <p:cNvSpPr/>
          <p:nvPr/>
        </p:nvSpPr>
        <p:spPr>
          <a:xfrm flipH="1">
            <a:off x="9978504" y="4128676"/>
            <a:ext cx="612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747178-537E-45AF-8776-E05BA67AF76A}"/>
              </a:ext>
            </a:extLst>
          </p:cNvPr>
          <p:cNvSpPr/>
          <p:nvPr/>
        </p:nvSpPr>
        <p:spPr>
          <a:xfrm>
            <a:off x="11031290" y="562861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E4F8C9-D626-45AC-9CA5-AD2063446461}"/>
              </a:ext>
            </a:extLst>
          </p:cNvPr>
          <p:cNvSpPr/>
          <p:nvPr/>
        </p:nvSpPr>
        <p:spPr>
          <a:xfrm>
            <a:off x="5486363" y="1922805"/>
            <a:ext cx="729241" cy="74348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9AC905-03BD-45BC-9186-EE532BB0C00F}"/>
              </a:ext>
            </a:extLst>
          </p:cNvPr>
          <p:cNvSpPr txBox="1"/>
          <p:nvPr/>
        </p:nvSpPr>
        <p:spPr>
          <a:xfrm>
            <a:off x="1125488" y="1114566"/>
            <a:ext cx="10633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Tracket</a:t>
            </a:r>
            <a:r>
              <a:rPr lang="en-US" sz="2400" b="1" dirty="0"/>
              <a:t>: A temporal sequence of a single object positions across frame boundaries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689580-86A2-48B6-B0A2-8E0388C57604}"/>
              </a:ext>
            </a:extLst>
          </p:cNvPr>
          <p:cNvSpPr txBox="1"/>
          <p:nvPr/>
        </p:nvSpPr>
        <p:spPr>
          <a:xfrm>
            <a:off x="2982422" y="161901"/>
            <a:ext cx="63582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Tracking Multiple Objects</a:t>
            </a:r>
          </a:p>
        </p:txBody>
      </p:sp>
    </p:spTree>
    <p:extLst>
      <p:ext uri="{BB962C8B-B14F-4D97-AF65-F5344CB8AC3E}">
        <p14:creationId xmlns:p14="http://schemas.microsoft.com/office/powerpoint/2010/main" val="395900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8DD6C6-EB50-482F-9393-97719610717C}"/>
              </a:ext>
            </a:extLst>
          </p:cNvPr>
          <p:cNvSpPr txBox="1"/>
          <p:nvPr/>
        </p:nvSpPr>
        <p:spPr>
          <a:xfrm>
            <a:off x="1200772" y="1432033"/>
            <a:ext cx="99785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Object Feature Vector: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Created every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Obj number assigned in image scan order (start bottom right)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Contains bounding box coordinates and shape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Cam Vector: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Persists and maintains ID across frame.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One object assigned to one cam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Inactive cam assigned to free object and becomes active.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Active cam becomes inactive when no object near.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Contains bounding box coordinates, shape and dynamic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Used to creates </a:t>
            </a:r>
            <a:r>
              <a:rPr lang="en-US" sz="2400" dirty="0" err="1"/>
              <a:t>tracklets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EA9BDD-EC90-47CA-9126-A6A9893344AF}"/>
              </a:ext>
            </a:extLst>
          </p:cNvPr>
          <p:cNvSpPr txBox="1"/>
          <p:nvPr/>
        </p:nvSpPr>
        <p:spPr>
          <a:xfrm>
            <a:off x="653228" y="230602"/>
            <a:ext cx="108855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Coding Approach to Tracking Multiple Objects</a:t>
            </a:r>
          </a:p>
        </p:txBody>
      </p:sp>
    </p:spTree>
    <p:extLst>
      <p:ext uri="{BB962C8B-B14F-4D97-AF65-F5344CB8AC3E}">
        <p14:creationId xmlns:p14="http://schemas.microsoft.com/office/powerpoint/2010/main" val="1443699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619AC2-AAF2-4230-87B1-12B07128F25C}"/>
              </a:ext>
            </a:extLst>
          </p:cNvPr>
          <p:cNvSpPr/>
          <p:nvPr/>
        </p:nvSpPr>
        <p:spPr>
          <a:xfrm>
            <a:off x="869946" y="3284134"/>
            <a:ext cx="2042444" cy="15211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4B5FEA1-A70A-4C05-A331-4F842EF46637}"/>
              </a:ext>
            </a:extLst>
          </p:cNvPr>
          <p:cNvSpPr/>
          <p:nvPr/>
        </p:nvSpPr>
        <p:spPr>
          <a:xfrm>
            <a:off x="1254506" y="3531962"/>
            <a:ext cx="367469" cy="29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1E12E92-CAC0-4176-82B9-01100A157C00}"/>
              </a:ext>
            </a:extLst>
          </p:cNvPr>
          <p:cNvSpPr/>
          <p:nvPr/>
        </p:nvSpPr>
        <p:spPr>
          <a:xfrm>
            <a:off x="2029323" y="3531962"/>
            <a:ext cx="367469" cy="29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EC12BD-4EF6-4195-9D3E-3D8093CC7AEE}"/>
              </a:ext>
            </a:extLst>
          </p:cNvPr>
          <p:cNvSpPr/>
          <p:nvPr/>
        </p:nvSpPr>
        <p:spPr>
          <a:xfrm>
            <a:off x="1661854" y="4115925"/>
            <a:ext cx="367469" cy="29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2E8036-F2A2-4CC8-A8E3-77854484B2A3}"/>
              </a:ext>
            </a:extLst>
          </p:cNvPr>
          <p:cNvSpPr/>
          <p:nvPr/>
        </p:nvSpPr>
        <p:spPr>
          <a:xfrm>
            <a:off x="3028455" y="3407910"/>
            <a:ext cx="183735" cy="18088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6C3F87-516D-4E52-8909-4215D4C8ED54}"/>
              </a:ext>
            </a:extLst>
          </p:cNvPr>
          <p:cNvSpPr/>
          <p:nvPr/>
        </p:nvSpPr>
        <p:spPr>
          <a:xfrm>
            <a:off x="3044127" y="3715858"/>
            <a:ext cx="183735" cy="18088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E0E8F87-0BFC-4AE9-A985-637D874618B5}"/>
              </a:ext>
            </a:extLst>
          </p:cNvPr>
          <p:cNvSpPr/>
          <p:nvPr/>
        </p:nvSpPr>
        <p:spPr>
          <a:xfrm>
            <a:off x="3052676" y="4000419"/>
            <a:ext cx="183735" cy="18088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E47539-7A66-41F9-8A26-0642C49F0974}"/>
              </a:ext>
            </a:extLst>
          </p:cNvPr>
          <p:cNvSpPr/>
          <p:nvPr/>
        </p:nvSpPr>
        <p:spPr>
          <a:xfrm>
            <a:off x="3044840" y="4292400"/>
            <a:ext cx="183735" cy="18088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50A5165-5A4D-4965-B3EA-27BC16A4C3BE}"/>
              </a:ext>
            </a:extLst>
          </p:cNvPr>
          <p:cNvSpPr/>
          <p:nvPr/>
        </p:nvSpPr>
        <p:spPr>
          <a:xfrm>
            <a:off x="3032718" y="4569439"/>
            <a:ext cx="183735" cy="18088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104634-C529-4FF6-98A6-40E041CC4C43}"/>
              </a:ext>
            </a:extLst>
          </p:cNvPr>
          <p:cNvSpPr txBox="1"/>
          <p:nvPr/>
        </p:nvSpPr>
        <p:spPr>
          <a:xfrm>
            <a:off x="4294041" y="2168782"/>
            <a:ext cx="59687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Constants</a:t>
            </a:r>
          </a:p>
          <a:p>
            <a:r>
              <a:rPr lang="en-US" dirty="0"/>
              <a:t>MAX_CAM number of cams</a:t>
            </a:r>
          </a:p>
          <a:p>
            <a:r>
              <a:rPr lang="en-US" dirty="0"/>
              <a:t>MAX_DIST max distance a cam can move in a frame </a:t>
            </a:r>
          </a:p>
          <a:p>
            <a:r>
              <a:rPr lang="en-US" dirty="0"/>
              <a:t>MAX_DELTA_AREA max change in area of an object in a frame</a:t>
            </a:r>
          </a:p>
          <a:p>
            <a:endParaRPr lang="en-US" b="1" dirty="0"/>
          </a:p>
          <a:p>
            <a:r>
              <a:rPr lang="en-US" b="1" dirty="0"/>
              <a:t>Variables</a:t>
            </a:r>
          </a:p>
          <a:p>
            <a:r>
              <a:rPr lang="en-US" dirty="0" err="1"/>
              <a:t>nextID</a:t>
            </a:r>
            <a:r>
              <a:rPr lang="en-US" dirty="0"/>
              <a:t> 	next ID to be assigned</a:t>
            </a:r>
          </a:p>
          <a:p>
            <a:r>
              <a:rPr lang="en-US" dirty="0"/>
              <a:t>ci 	index to cam array</a:t>
            </a:r>
          </a:p>
          <a:p>
            <a:r>
              <a:rPr lang="en-US" dirty="0"/>
              <a:t>oi 	index to obj array</a:t>
            </a:r>
          </a:p>
          <a:p>
            <a:endParaRPr lang="en-US" dirty="0"/>
          </a:p>
          <a:p>
            <a:r>
              <a:rPr lang="en-US" b="1" dirty="0"/>
              <a:t>Arrays</a:t>
            </a:r>
          </a:p>
          <a:p>
            <a:r>
              <a:rPr lang="en-US" dirty="0"/>
              <a:t>obj[:,:]		obj vector (location, features, flags)</a:t>
            </a:r>
          </a:p>
          <a:p>
            <a:r>
              <a:rPr lang="en-US" dirty="0"/>
              <a:t>cam[:,:]		cam vector (location, features, ID, flags)</a:t>
            </a:r>
          </a:p>
          <a:p>
            <a:r>
              <a:rPr lang="en-US" dirty="0"/>
              <a:t>cam[</a:t>
            </a:r>
            <a:r>
              <a:rPr lang="en-US" dirty="0" err="1"/>
              <a:t>ci,ASSIGNED</a:t>
            </a:r>
            <a:r>
              <a:rPr lang="en-US" dirty="0"/>
              <a:t>]  	flag indicating cam is assigned to obj</a:t>
            </a:r>
          </a:p>
          <a:p>
            <a:r>
              <a:rPr lang="en-US" dirty="0"/>
              <a:t>cam[</a:t>
            </a:r>
            <a:r>
              <a:rPr lang="en-US" dirty="0" err="1"/>
              <a:t>ci,ACTIVE</a:t>
            </a:r>
            <a:r>
              <a:rPr lang="en-US" dirty="0"/>
              <a:t>]	flag indicating cam is tracking obj</a:t>
            </a:r>
          </a:p>
          <a:p>
            <a:r>
              <a:rPr lang="en-US" dirty="0"/>
              <a:t>obj[</a:t>
            </a:r>
            <a:r>
              <a:rPr lang="en-US" dirty="0" err="1"/>
              <a:t>oi,ASSIGNED</a:t>
            </a:r>
            <a:r>
              <a:rPr lang="en-US" dirty="0"/>
              <a:t>]	flag indicating obj is assigned to cam</a:t>
            </a:r>
          </a:p>
          <a:p>
            <a:endParaRPr 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7451A3-A9C8-44B6-B37A-AFE3BE80156A}"/>
              </a:ext>
            </a:extLst>
          </p:cNvPr>
          <p:cNvSpPr txBox="1"/>
          <p:nvPr/>
        </p:nvSpPr>
        <p:spPr>
          <a:xfrm>
            <a:off x="2640650" y="257045"/>
            <a:ext cx="74354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Cam Model of Tracking Objects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323448-6673-45D4-A037-93DB2D812D46}"/>
              </a:ext>
            </a:extLst>
          </p:cNvPr>
          <p:cNvSpPr txBox="1"/>
          <p:nvPr/>
        </p:nvSpPr>
        <p:spPr>
          <a:xfrm>
            <a:off x="1240432" y="1153973"/>
            <a:ext cx="9673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“cam” is like a camera that tracks position of object</a:t>
            </a:r>
          </a:p>
          <a:p>
            <a:r>
              <a:rPr lang="en-US" sz="2400" dirty="0"/>
              <a:t>cam vector keeps track of object position, features and unique identification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C31F13-16FB-4968-8588-92BBF1F7E052}"/>
              </a:ext>
            </a:extLst>
          </p:cNvPr>
          <p:cNvSpPr txBox="1"/>
          <p:nvPr/>
        </p:nvSpPr>
        <p:spPr>
          <a:xfrm>
            <a:off x="869946" y="4470932"/>
            <a:ext cx="74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5DB0C3-02E2-468F-892F-AB477738DD9C}"/>
              </a:ext>
            </a:extLst>
          </p:cNvPr>
          <p:cNvSpPr txBox="1"/>
          <p:nvPr/>
        </p:nvSpPr>
        <p:spPr>
          <a:xfrm>
            <a:off x="829580" y="2714774"/>
            <a:ext cx="147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8F01A9-781A-4212-8060-6F9DBBCB3251}"/>
              </a:ext>
            </a:extLst>
          </p:cNvPr>
          <p:cNvSpPr txBox="1"/>
          <p:nvPr/>
        </p:nvSpPr>
        <p:spPr>
          <a:xfrm>
            <a:off x="2274071" y="2697577"/>
            <a:ext cx="57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1BCEC6-4F22-4B61-BB9F-981C36B1D37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786661" y="2916594"/>
            <a:ext cx="333662" cy="49131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5050FC-3A38-4E51-A85B-411F90DDB68B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553983" y="2940632"/>
            <a:ext cx="529155" cy="63513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819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619AC2-AAF2-4230-87B1-12B07128F25C}"/>
              </a:ext>
            </a:extLst>
          </p:cNvPr>
          <p:cNvSpPr/>
          <p:nvPr/>
        </p:nvSpPr>
        <p:spPr>
          <a:xfrm>
            <a:off x="298938" y="2060923"/>
            <a:ext cx="2042444" cy="15211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4B5FEA1-A70A-4C05-A331-4F842EF46637}"/>
              </a:ext>
            </a:extLst>
          </p:cNvPr>
          <p:cNvSpPr/>
          <p:nvPr/>
        </p:nvSpPr>
        <p:spPr>
          <a:xfrm>
            <a:off x="683498" y="2308751"/>
            <a:ext cx="367469" cy="29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1E12E92-CAC0-4176-82B9-01100A157C00}"/>
              </a:ext>
            </a:extLst>
          </p:cNvPr>
          <p:cNvSpPr/>
          <p:nvPr/>
        </p:nvSpPr>
        <p:spPr>
          <a:xfrm>
            <a:off x="1458315" y="2308751"/>
            <a:ext cx="367469" cy="29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EC12BD-4EF6-4195-9D3E-3D8093CC7AEE}"/>
              </a:ext>
            </a:extLst>
          </p:cNvPr>
          <p:cNvSpPr/>
          <p:nvPr/>
        </p:nvSpPr>
        <p:spPr>
          <a:xfrm>
            <a:off x="1090846" y="2892714"/>
            <a:ext cx="367469" cy="29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2E8036-F2A2-4CC8-A8E3-77854484B2A3}"/>
              </a:ext>
            </a:extLst>
          </p:cNvPr>
          <p:cNvSpPr/>
          <p:nvPr/>
        </p:nvSpPr>
        <p:spPr>
          <a:xfrm>
            <a:off x="2457447" y="2184699"/>
            <a:ext cx="183735" cy="18088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6C3F87-516D-4E52-8909-4215D4C8ED54}"/>
              </a:ext>
            </a:extLst>
          </p:cNvPr>
          <p:cNvSpPr/>
          <p:nvPr/>
        </p:nvSpPr>
        <p:spPr>
          <a:xfrm>
            <a:off x="2473119" y="2492647"/>
            <a:ext cx="183735" cy="18088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D253F9-27BC-40A1-B2B1-D61A0EE91690}"/>
              </a:ext>
            </a:extLst>
          </p:cNvPr>
          <p:cNvSpPr txBox="1"/>
          <p:nvPr/>
        </p:nvSpPr>
        <p:spPr>
          <a:xfrm>
            <a:off x="746807" y="3699852"/>
            <a:ext cx="105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nextID</a:t>
            </a:r>
            <a:r>
              <a:rPr lang="en-US" dirty="0"/>
              <a:t>=1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64ACA8-5035-4E9A-8D77-A70FD4C2EE3C}"/>
              </a:ext>
            </a:extLst>
          </p:cNvPr>
          <p:cNvSpPr txBox="1"/>
          <p:nvPr/>
        </p:nvSpPr>
        <p:spPr>
          <a:xfrm>
            <a:off x="3591217" y="1991488"/>
            <a:ext cx="20233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cam[:,ASSIGNED]=0</a:t>
            </a:r>
          </a:p>
          <a:p>
            <a:r>
              <a:rPr lang="en-US" dirty="0"/>
              <a:t>obj[:,ASSIGNED]=0</a:t>
            </a:r>
          </a:p>
          <a:p>
            <a:r>
              <a:rPr lang="en-US" dirty="0"/>
              <a:t>cam[:,ACTIVE]=0</a:t>
            </a:r>
          </a:p>
          <a:p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E0E8F87-0BFC-4AE9-A985-637D874618B5}"/>
              </a:ext>
            </a:extLst>
          </p:cNvPr>
          <p:cNvSpPr/>
          <p:nvPr/>
        </p:nvSpPr>
        <p:spPr>
          <a:xfrm>
            <a:off x="2481668" y="2777208"/>
            <a:ext cx="183735" cy="18088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E47539-7A66-41F9-8A26-0642C49F0974}"/>
              </a:ext>
            </a:extLst>
          </p:cNvPr>
          <p:cNvSpPr/>
          <p:nvPr/>
        </p:nvSpPr>
        <p:spPr>
          <a:xfrm>
            <a:off x="2473832" y="3069189"/>
            <a:ext cx="183735" cy="18088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50A5165-5A4D-4965-B3EA-27BC16A4C3BE}"/>
              </a:ext>
            </a:extLst>
          </p:cNvPr>
          <p:cNvSpPr/>
          <p:nvPr/>
        </p:nvSpPr>
        <p:spPr>
          <a:xfrm>
            <a:off x="2461710" y="3346228"/>
            <a:ext cx="183735" cy="18088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4933A8-6550-4318-8CCC-62D5873DFB2E}"/>
              </a:ext>
            </a:extLst>
          </p:cNvPr>
          <p:cNvSpPr txBox="1"/>
          <p:nvPr/>
        </p:nvSpPr>
        <p:spPr>
          <a:xfrm>
            <a:off x="3591216" y="2903988"/>
            <a:ext cx="81848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MAX_CAM=20      		# number of cams</a:t>
            </a:r>
          </a:p>
          <a:p>
            <a:r>
              <a:rPr lang="en-US" dirty="0"/>
              <a:t>MAX_DIST= *		# max distance an object can move in a frame	</a:t>
            </a:r>
          </a:p>
          <a:p>
            <a:r>
              <a:rPr lang="en-US" dirty="0"/>
              <a:t>MAX_DELTA_AREA= * 	# max change in object area in a frame</a:t>
            </a:r>
          </a:p>
          <a:p>
            <a:endParaRPr lang="en-US" dirty="0"/>
          </a:p>
          <a:p>
            <a:r>
              <a:rPr lang="en-US" dirty="0"/>
              <a:t>* Must determine empirically by running program and (a) print out and observe reasonable values, (b) plot and observe a histogram or (c) perform a statistical analysis and take the first standard deviation.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4FF59F-840B-4295-8F86-0E7E6D868DE9}"/>
              </a:ext>
            </a:extLst>
          </p:cNvPr>
          <p:cNvSpPr txBox="1"/>
          <p:nvPr/>
        </p:nvSpPr>
        <p:spPr>
          <a:xfrm>
            <a:off x="4188138" y="306780"/>
            <a:ext cx="38090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Initial Conditions</a:t>
            </a:r>
          </a:p>
        </p:txBody>
      </p:sp>
    </p:spTree>
    <p:extLst>
      <p:ext uri="{BB962C8B-B14F-4D97-AF65-F5344CB8AC3E}">
        <p14:creationId xmlns:p14="http://schemas.microsoft.com/office/powerpoint/2010/main" val="3844750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1408</Words>
  <Application>Microsoft Office PowerPoint</Application>
  <PresentationFormat>Widescreen</PresentationFormat>
  <Paragraphs>234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Tracking Multiple 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Objects</dc:title>
  <dc:creator>Thomas Zimmerman</dc:creator>
  <cp:lastModifiedBy>Thomas Zimmerman</cp:lastModifiedBy>
  <cp:revision>54</cp:revision>
  <dcterms:created xsi:type="dcterms:W3CDTF">2020-09-21T16:52:21Z</dcterms:created>
  <dcterms:modified xsi:type="dcterms:W3CDTF">2023-05-13T22:53:50Z</dcterms:modified>
</cp:coreProperties>
</file>