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9"/>
  </p:notesMasterIdLst>
  <p:sldIdLst>
    <p:sldId id="256" r:id="rId4"/>
    <p:sldId id="375" r:id="rId5"/>
    <p:sldId id="376" r:id="rId6"/>
    <p:sldId id="377" r:id="rId7"/>
    <p:sldId id="378" r:id="rId8"/>
    <p:sldId id="379" r:id="rId9"/>
    <p:sldId id="381" r:id="rId10"/>
    <p:sldId id="382" r:id="rId11"/>
    <p:sldId id="383" r:id="rId12"/>
    <p:sldId id="384" r:id="rId13"/>
    <p:sldId id="386" r:id="rId14"/>
    <p:sldId id="388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1" r:id="rId23"/>
    <p:sldId id="342" r:id="rId24"/>
    <p:sldId id="344" r:id="rId25"/>
    <p:sldId id="345" r:id="rId26"/>
    <p:sldId id="346" r:id="rId27"/>
    <p:sldId id="350" r:id="rId28"/>
    <p:sldId id="347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9" r:id="rId37"/>
    <p:sldId id="360" r:id="rId38"/>
    <p:sldId id="364" r:id="rId39"/>
    <p:sldId id="362" r:id="rId40"/>
    <p:sldId id="367" r:id="rId41"/>
    <p:sldId id="365" r:id="rId42"/>
    <p:sldId id="366" r:id="rId43"/>
    <p:sldId id="368" r:id="rId44"/>
    <p:sldId id="369" r:id="rId45"/>
    <p:sldId id="370" r:id="rId46"/>
    <p:sldId id="371" r:id="rId47"/>
    <p:sldId id="372" r:id="rId4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9933"/>
    <a:srgbClr val="FF0066"/>
    <a:srgbClr val="FF00FF"/>
    <a:srgbClr val="FF66CC"/>
    <a:srgbClr val="000000"/>
    <a:srgbClr val="00FF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/>
    <p:restoredTop sz="94660"/>
  </p:normalViewPr>
  <p:slideViewPr>
    <p:cSldViewPr showGuides="1">
      <p:cViewPr varScale="1">
        <p:scale>
          <a:sx n="93" d="100"/>
          <a:sy n="93" d="100"/>
        </p:scale>
        <p:origin x="-9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9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5410" name="页眉占位符 14540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145411" name="日期占位符 1454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145412" name="幻灯片图像占位符 145411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5413" name="文本占位符 14541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5414" name="页脚占位符 14541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145415" name="灯片编号占位符 14541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0114" name="组合 90113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90115" name="组合 90114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90116" name="任意多边形 90115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17" name="任意多边形 90116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18" name="任意多边形 90117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19" name="任意多边形 90118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20" name="任意多边形 90119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21" name="任意多边形 90120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22" name="任意多边形 90121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0123" name="任意多边形 90122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4" name="任意多边形 90123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5" name="任意多边形 90124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6" name="任意多边形 90125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7" name="任意多边形 90126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8" name="任意多边形 90127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0129" name="组合 90128"/>
            <p:cNvGrpSpPr/>
            <p:nvPr userDrawn="1"/>
          </p:nvGrpSpPr>
          <p:grpSpPr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90130" name="任意多边形 9012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1" name="任意多边形 9013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2" name="任意多边形 9013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33" name="组合 90132"/>
            <p:cNvGrpSpPr/>
            <p:nvPr userDrawn="1"/>
          </p:nvGrpSpPr>
          <p:grpSpPr>
            <a:xfrm rot="-6691250">
              <a:off x="3636" y="132"/>
              <a:ext cx="356" cy="607"/>
              <a:chOff x="1727" y="866"/>
              <a:chExt cx="129" cy="157"/>
            </a:xfrm>
          </p:grpSpPr>
          <p:sp>
            <p:nvSpPr>
              <p:cNvPr id="90134" name="任意多边形 9013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5" name="任意多边形 9013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6" name="任意多边形 9013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37" name="组合 90136"/>
            <p:cNvGrpSpPr/>
            <p:nvPr userDrawn="1"/>
          </p:nvGrpSpPr>
          <p:grpSpPr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90138" name="任意多边形 9013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9" name="任意多边形 9013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0" name="任意多边形 9013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41" name="组合 90140"/>
            <p:cNvGrpSpPr/>
            <p:nvPr userDrawn="1"/>
          </p:nvGrpSpPr>
          <p:grpSpPr>
            <a:xfrm rot="4106450" flipH="1">
              <a:off x="393" y="261"/>
              <a:ext cx="709" cy="892"/>
              <a:chOff x="1727" y="866"/>
              <a:chExt cx="129" cy="157"/>
            </a:xfrm>
          </p:grpSpPr>
          <p:sp>
            <p:nvSpPr>
              <p:cNvPr id="90142" name="任意多边形 9014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3" name="任意多边形 9014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4" name="任意多边形 9014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45" name="组合 90144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90146" name="任意多边形 9014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7" name="任意多边形 9014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8" name="任意多边形 9014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0149" name="任意多边形 90148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0" name="任意多边形 90149"/>
            <p:cNvSpPr/>
            <p:nvPr userDrawn="1"/>
          </p:nvSpPr>
          <p:spPr>
            <a:xfrm rot="-11767473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1" name="任意多边形 90150"/>
            <p:cNvSpPr/>
            <p:nvPr userDrawn="1"/>
          </p:nvSpPr>
          <p:spPr>
            <a:xfrm rot="-11767473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2" name="任意多边形 90151"/>
            <p:cNvSpPr/>
            <p:nvPr userDrawn="1"/>
          </p:nvSpPr>
          <p:spPr>
            <a:xfrm rot="-11767473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3" name="任意多边形 90152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4" name="任意多边形 90153"/>
            <p:cNvSpPr/>
            <p:nvPr userDrawn="1"/>
          </p:nvSpPr>
          <p:spPr>
            <a:xfrm rot="-11767473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5" name="任意多边形 90154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0114" name="组合 90113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90115" name="组合 90114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90116" name="任意多边形 90115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17" name="任意多边形 90116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18" name="任意多边形 90117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19" name="任意多边形 90118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20" name="任意多边形 90119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21" name="任意多边形 90120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22" name="任意多边形 90121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0123" name="任意多边形 90122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4" name="任意多边形 90123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5" name="任意多边形 90124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6" name="任意多边形 90125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7" name="任意多边形 90126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8" name="任意多边形 90127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0129" name="组合 90128"/>
            <p:cNvGrpSpPr/>
            <p:nvPr userDrawn="1"/>
          </p:nvGrpSpPr>
          <p:grpSpPr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90130" name="任意多边形 9012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1" name="任意多边形 9013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2" name="任意多边形 9013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33" name="组合 90132"/>
            <p:cNvGrpSpPr/>
            <p:nvPr userDrawn="1"/>
          </p:nvGrpSpPr>
          <p:grpSpPr>
            <a:xfrm rot="-6691250">
              <a:off x="3636" y="132"/>
              <a:ext cx="356" cy="607"/>
              <a:chOff x="1727" y="866"/>
              <a:chExt cx="129" cy="157"/>
            </a:xfrm>
          </p:grpSpPr>
          <p:sp>
            <p:nvSpPr>
              <p:cNvPr id="90134" name="任意多边形 9013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5" name="任意多边形 9013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6" name="任意多边形 9013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37" name="组合 90136"/>
            <p:cNvGrpSpPr/>
            <p:nvPr userDrawn="1"/>
          </p:nvGrpSpPr>
          <p:grpSpPr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90138" name="任意多边形 9013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9" name="任意多边形 9013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0" name="任意多边形 9013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41" name="组合 90140"/>
            <p:cNvGrpSpPr/>
            <p:nvPr userDrawn="1"/>
          </p:nvGrpSpPr>
          <p:grpSpPr>
            <a:xfrm rot="4106450" flipH="1">
              <a:off x="393" y="261"/>
              <a:ext cx="709" cy="892"/>
              <a:chOff x="1727" y="866"/>
              <a:chExt cx="129" cy="157"/>
            </a:xfrm>
          </p:grpSpPr>
          <p:sp>
            <p:nvSpPr>
              <p:cNvPr id="90142" name="任意多边形 9014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3" name="任意多边形 9014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4" name="任意多边形 9014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45" name="组合 90144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90146" name="任意多边形 9014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7" name="任意多边形 9014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8" name="任意多边形 9014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0149" name="任意多边形 90148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0" name="任意多边形 90149"/>
            <p:cNvSpPr/>
            <p:nvPr userDrawn="1"/>
          </p:nvSpPr>
          <p:spPr>
            <a:xfrm rot="-11767473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1" name="任意多边形 90150"/>
            <p:cNvSpPr/>
            <p:nvPr userDrawn="1"/>
          </p:nvSpPr>
          <p:spPr>
            <a:xfrm rot="-11767473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2" name="任意多边形 90151"/>
            <p:cNvSpPr/>
            <p:nvPr userDrawn="1"/>
          </p:nvSpPr>
          <p:spPr>
            <a:xfrm rot="-11767473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3" name="任意多边形 90152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4" name="任意多边形 90153"/>
            <p:cNvSpPr/>
            <p:nvPr userDrawn="1"/>
          </p:nvSpPr>
          <p:spPr>
            <a:xfrm rot="-11767473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5" name="任意多边形 90154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9090" name="组合 89089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89091" name="任意多边形 89090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9092" name="组合 89091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89093" name="任意多边形 89092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4" name="任意多边形 89093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5" name="任意多边形 89094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9096" name="任意多边形 89095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9097" name="组合 89096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89098" name="任意多边形 89097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9" name="任意多边形 89098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0" name="任意多边形 89099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1" name="任意多边形 89100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2" name="任意多边形 89101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9103" name="组合 89102"/>
              <p:cNvGrpSpPr/>
              <p:nvPr userDrawn="1"/>
            </p:nvGrpSpPr>
            <p:grpSpPr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89104" name="任意多边形 89103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9105" name="任意多边形 89104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9106" name="任意多边形 89105"/>
                <p:cNvSpPr/>
                <p:nvPr userDrawn="1"/>
              </p:nvSpPr>
              <p:spPr>
                <a:xfrm rot="4200091">
                  <a:off x="198" y="1720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9107" name="组合 89106"/>
            <p:cNvGrpSpPr/>
            <p:nvPr/>
          </p:nvGrpSpPr>
          <p:grpSpPr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89108" name="任意多边形 8910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9" name="任意多边形 8910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0" name="任意多边形 8910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9111" name="组合 89110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89112" name="任意多边形 8911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3" name="任意多边形 8911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4" name="任意多边形 8911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9115" name="组合 89114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89116" name="任意多边形 8911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7" name="任意多边形 8911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8" name="任意多边形 8911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9119" name="任意多边形 89118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0" name="任意多边形 89119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1" name="任意多边形 89120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2" name="任意多边形 89121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3" name="任意多边形 89122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4" name="任意多边形 89123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5" name="任意多边形 89124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6" name="任意多边形 89125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7" name="任意多边形 89126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8" name="任意多边形 89127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9" name="任意多边形 89128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30" name="任意多边形 89129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31" name="任意多边形 89130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32" name="任意多边形 89131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9133" name="标题 89132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9134" name="文本占位符 8913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9135" name="日期占位符 8913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136" name="页脚占位符 8913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9137" name="灯片编号占位符 8913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9090" name="组合 89089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89091" name="任意多边形 89090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9092" name="组合 89091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89093" name="任意多边形 89092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4" name="任意多边形 89093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5" name="任意多边形 89094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9096" name="任意多边形 89095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9097" name="组合 89096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89098" name="任意多边形 89097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9" name="任意多边形 89098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0" name="任意多边形 89099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1" name="任意多边形 89100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2" name="任意多边形 89101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9103" name="组合 89102"/>
              <p:cNvGrpSpPr/>
              <p:nvPr userDrawn="1"/>
            </p:nvGrpSpPr>
            <p:grpSpPr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89104" name="任意多边形 89103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9105" name="任意多边形 89104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9106" name="任意多边形 89105"/>
                <p:cNvSpPr/>
                <p:nvPr userDrawn="1"/>
              </p:nvSpPr>
              <p:spPr>
                <a:xfrm rot="4200091">
                  <a:off x="198" y="1720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9107" name="组合 89106"/>
            <p:cNvGrpSpPr/>
            <p:nvPr/>
          </p:nvGrpSpPr>
          <p:grpSpPr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89108" name="任意多边形 8910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9" name="任意多边形 8910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0" name="任意多边形 8910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9111" name="组合 89110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89112" name="任意多边形 8911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3" name="任意多边形 8911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4" name="任意多边形 8911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9115" name="组合 89114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89116" name="任意多边形 8911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7" name="任意多边形 8911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8" name="任意多边形 8911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9119" name="任意多边形 89118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0" name="任意多边形 89119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1" name="任意多边形 89120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2" name="任意多边形 89121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3" name="任意多边形 89122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4" name="任意多边形 89123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5" name="任意多边形 89124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6" name="任意多边形 89125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7" name="任意多边形 89126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8" name="任意多边形 89127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9" name="任意多边形 89128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30" name="任意多边形 89129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31" name="任意多边形 89130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32" name="任意多边形 89131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9133" name="标题 89132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9134" name="文本占位符 8913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9135" name="日期占位符 8913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136" name="页脚占位符 8913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9137" name="灯片编号占位符 8913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25" name="矩形 86024"/>
          <p:cNvSpPr/>
          <p:nvPr/>
        </p:nvSpPr>
        <p:spPr>
          <a:xfrm>
            <a:off x="1848485" y="2268855"/>
            <a:ext cx="4876800" cy="1219200"/>
          </a:xfrm>
          <a:prstGeom prst="rect">
            <a:avLst/>
          </a:prstGeom>
        </p:spPr>
        <p:txBody>
          <a:bodyPr wrap="none" fromWordArt="1">
            <a:prstTxWarp prst="textInflateTop">
              <a:avLst>
                <a:gd name="adj" fmla="val 31917"/>
              </a:avLst>
            </a:prstTxWarp>
            <a:normAutofit/>
          </a:bodyPr>
          <a:p>
            <a:pPr algn="ctr"/>
            <a:r>
              <a:rPr lang="zh-CN" altLang="zh-CN" sz="3600"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9900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十 先秦诸子语录</a:t>
            </a:r>
            <a:endParaRPr lang="zh-CN" altLang="zh-CN" sz="3600"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  <a:solidFill>
                <a:srgbClr val="FF9900">
                  <a:alpha val="50000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</a:t>
            </a:r>
            <a:r>
              <a:rPr lang="zh-CN" altLang="en-US"/>
              <a:t>、墨子及《墨子》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墨子（约公元前468—前376）名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翟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，相传原为宋国人，长期住在鲁国。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战国初期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思想家、政治家、教育家，墨家学派创始人。主张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“兼爱”、“非攻”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，弟子众多，在当时思想界影响很大，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与儒家并称“显学”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在社会上处于热点的、显赫一时的学科、学说，学派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。《墨子》是墨家学派的著作总汇，虽然保留记录言行的语录体形式，但已是初具规模的论说文。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450" y="270510"/>
            <a:ext cx="8540750" cy="1143000"/>
          </a:xfrm>
        </p:spPr>
        <p:txBody>
          <a:bodyPr/>
          <a:lstStyle/>
          <a:p>
            <a:r>
              <a:rPr lang="zh-CN" altLang="en-US" sz="4000" b="1">
                <a:solidFill>
                  <a:srgbClr val="FF0000"/>
                </a:solidFill>
              </a:rPr>
              <a:t>六、管仲 晏子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230" y="1413510"/>
            <a:ext cx="8540750" cy="3886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     </a:t>
            </a:r>
            <a:r>
              <a:rPr lang="zh-CN" sz="2800"/>
              <a:t>管仲，春秋时期齐国著名的政治家、军事家，被称为</a:t>
            </a:r>
            <a:r>
              <a:rPr lang="en-US" altLang="zh-CN" sz="2800"/>
              <a:t>“</a:t>
            </a:r>
            <a:r>
              <a:rPr lang="zh-CN" altLang="en-US" sz="2800"/>
              <a:t>春秋第一相</a:t>
            </a:r>
            <a:r>
              <a:rPr lang="en-US" altLang="zh-CN" sz="2800"/>
              <a:t>”</a:t>
            </a:r>
            <a:r>
              <a:rPr lang="zh-CN" altLang="en-US" sz="2800"/>
              <a:t>，</a:t>
            </a:r>
            <a:r>
              <a:rPr lang="zh-CN" altLang="en-US" sz="2800" b="1">
                <a:solidFill>
                  <a:srgbClr val="FF0000"/>
                </a:solidFill>
              </a:rPr>
              <a:t>有《管子》一书传世，由西汉刘向编订</a:t>
            </a:r>
            <a:r>
              <a:rPr lang="zh-CN" altLang="en-US" sz="2800"/>
              <a:t>。 </a:t>
            </a:r>
            <a:endParaRPr lang="zh-CN" altLang="en-US" sz="2800"/>
          </a:p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     晏子</a:t>
            </a:r>
            <a:r>
              <a:rPr lang="zh-CN" altLang="en-US" sz="2800"/>
              <a:t> ， 春秋时期著名政治家、思想家、外交家。传有</a:t>
            </a:r>
            <a:r>
              <a:rPr lang="zh-CN" altLang="en-US" sz="2800" b="1">
                <a:solidFill>
                  <a:srgbClr val="FF0000"/>
                </a:solidFill>
              </a:rPr>
              <a:t>《晏子春秋》</a:t>
            </a:r>
            <a:r>
              <a:rPr lang="zh-CN" altLang="en-US" sz="2800"/>
              <a:t>一书，当时战国人搜集整理而成。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七、《吕氏春秋》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       </a:t>
            </a:r>
            <a:endParaRPr lang="zh-CN" altLang="en-US" sz="2400"/>
          </a:p>
          <a:p>
            <a:r>
              <a:rPr lang="zh-CN" altLang="en-US" sz="2400"/>
              <a:t>     《吕氏春秋》又名《吕览》，是在</a:t>
            </a:r>
            <a:r>
              <a:rPr lang="zh-CN" altLang="en-US" sz="2400" b="1">
                <a:solidFill>
                  <a:srgbClr val="FF0000"/>
                </a:solidFill>
              </a:rPr>
              <a:t>秦国丞相吕不韦主持下， 集合门客们编撰的一部名著</a:t>
            </a:r>
            <a:r>
              <a:rPr lang="zh-CN" altLang="en-US" sz="2400"/>
              <a:t>。成书于秦始皇统一中国前夕。此书以儒家学说为主干，以道家理论为基础，以名、法、墨、农、兵、阴阳家思想学说为素材，</a:t>
            </a:r>
            <a:r>
              <a:rPr lang="zh-CN" altLang="en-US" sz="2400" b="1">
                <a:solidFill>
                  <a:srgbClr val="FF0000"/>
                </a:solidFill>
              </a:rPr>
              <a:t>熔诸子百家学说于一炉，闪烁着博大精深的智慧之光</a:t>
            </a:r>
            <a:r>
              <a:rPr lang="zh-CN" altLang="en-US" sz="2400"/>
              <a:t>。《吕氏春秋》集先秦道家之大成，是战国末期道家的代表作。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《论语》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曰：“为政以德，譬如北辰居其所而众星共之。”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（《论语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·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为政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》）</a:t>
            </a:r>
            <a:endParaRPr lang="zh-CN" altLang="en-US" sz="2400" b="1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【注释】北辰：北极星。</a:t>
            </a:r>
            <a:r>
              <a:rPr lang="zh-CN" altLang="en-US" sz="2400" b="1">
                <a:solidFill>
                  <a:srgbClr val="FF0000"/>
                </a:solidFill>
              </a:rPr>
              <a:t>共(gǒng)：同“拱”，环绕。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【翻译】孔子说：“国君以德治国，就会像北极星那样，居于一定的方位，而群星都会环绕在它的周围。”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365" y="623570"/>
            <a:ext cx="8229600" cy="4456113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chemeClr val="accent1">
                    <a:lumMod val="10000"/>
                  </a:schemeClr>
                </a:solidFill>
              </a:rPr>
              <a:t>子贡曰:“如有博施于民而能济众,何如?可谓仁乎?”子曰:“何事于仁,必也圣乎!尧舜</a:t>
            </a:r>
            <a:r>
              <a:rPr lang="zh-CN" altLang="en-US" sz="2400" b="1">
                <a:solidFill>
                  <a:srgbClr val="FF0000"/>
                </a:solidFill>
              </a:rPr>
              <a:t>其</a:t>
            </a:r>
            <a:r>
              <a:rPr lang="zh-CN" altLang="en-US" sz="2400" b="1">
                <a:solidFill>
                  <a:schemeClr val="accent1">
                    <a:lumMod val="10000"/>
                  </a:schemeClr>
                </a:solidFill>
              </a:rPr>
              <a:t>犹</a:t>
            </a:r>
            <a:r>
              <a:rPr lang="zh-CN" altLang="en-US" sz="2400" b="1">
                <a:solidFill>
                  <a:srgbClr val="FF0000"/>
                </a:solidFill>
              </a:rPr>
              <a:t>病</a:t>
            </a:r>
            <a:r>
              <a:rPr lang="zh-CN" altLang="en-US" sz="2400" b="1">
                <a:solidFill>
                  <a:schemeClr val="accent1">
                    <a:lumMod val="10000"/>
                  </a:schemeClr>
                </a:solidFill>
              </a:rPr>
              <a:t>诸!</a:t>
            </a:r>
            <a:r>
              <a:rPr lang="zh-CN" altLang="en-US" sz="2400" b="1">
                <a:solidFill>
                  <a:srgbClr val="FF0000"/>
                </a:solidFill>
              </a:rPr>
              <a:t>夫仁者,己欲立而立人,己欲达而达人。能近取譬,可谓仁之方也已。</a:t>
            </a:r>
            <a:r>
              <a:rPr lang="zh-CN" altLang="en-US" sz="2400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（《论语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·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雍也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》）</a:t>
            </a:r>
            <a:endParaRPr lang="zh-CN" altLang="en-US" sz="2400" b="1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zh-CN" altLang="en-US" sz="2400">
              <a:solidFill>
                <a:schemeClr val="accent2">
                  <a:lumMod val="10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accent2">
                    <a:lumMod val="10000"/>
                  </a:schemeClr>
                </a:solidFill>
              </a:rPr>
              <a:t>【注释】济：救助。   何事于：何止于。 </a:t>
            </a:r>
            <a:r>
              <a:rPr lang="zh-CN" altLang="en-US" sz="2400" b="1">
                <a:solidFill>
                  <a:srgbClr val="FF0000"/>
                </a:solidFill>
              </a:rPr>
              <a:t>其：大概，恐怕。</a:t>
            </a:r>
            <a:r>
              <a:rPr lang="zh-CN" altLang="en-US" sz="240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zh-CN" altLang="en-US" sz="2400" b="1">
                <a:solidFill>
                  <a:srgbClr val="FF0000"/>
                </a:solidFill>
              </a:rPr>
              <a:t>病：为难，不足</a:t>
            </a:r>
            <a:r>
              <a:rPr lang="zh-CN" altLang="en-US" sz="2400">
                <a:solidFill>
                  <a:schemeClr val="accent2">
                    <a:lumMod val="10000"/>
                  </a:schemeClr>
                </a:solidFill>
              </a:rPr>
              <a:t>。 近：就近，指自身。 取譬：即比喻，类比，由己及人。方：方法</a:t>
            </a:r>
            <a:endParaRPr lang="zh-CN" altLang="en-US" sz="2400">
              <a:solidFill>
                <a:schemeClr val="accent2">
                  <a:lumMod val="10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365" y="623570"/>
            <a:ext cx="8229600" cy="4456113"/>
          </a:xfrm>
        </p:spPr>
        <p:txBody>
          <a:bodyPr/>
          <a:p>
            <a:pPr>
              <a:lnSpc>
                <a:spcPct val="140000"/>
              </a:lnSpc>
            </a:pPr>
            <a:endParaRPr lang="zh-CN" altLang="en-US" sz="2400">
              <a:solidFill>
                <a:schemeClr val="accent2">
                  <a:lumMod val="10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accent2">
                    <a:lumMod val="10000"/>
                  </a:schemeClr>
                </a:solidFill>
              </a:rPr>
              <a:t>【翻译】子贡说:“如果有人能广施思惠、周济大众，怎么样?可以算是仁人了吗?”孔子说:“岂止是仁人，简直就是圣人了!就连尧舜尚且难以做到呢。</a:t>
            </a:r>
            <a:r>
              <a:rPr lang="zh-CN" altLang="en-US" sz="2400" b="1">
                <a:solidFill>
                  <a:srgbClr val="FF0000"/>
                </a:solidFill>
              </a:rPr>
              <a:t>至于仁人，就是自己想立足于社会，也帮助别人一同立足；自己想万事通达，也帮助别人一起通达。凡事能将心比心，推已及人，可以说就是实行仁道的方法了。”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子曰：“其身正，不令而行；其身不正，虽令不从。”</a:t>
            </a:r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  <a:sym typeface="+mn-ea"/>
              </a:rPr>
              <a:t>（《论语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sym typeface="+mn-ea"/>
              </a:rPr>
              <a:t>·</a:t>
            </a:r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  <a:sym typeface="+mn-ea"/>
              </a:rPr>
              <a:t>子路</a:t>
            </a:r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  <a:sym typeface="+mn-ea"/>
              </a:rPr>
              <a:t>》）</a:t>
            </a:r>
            <a:endParaRPr lang="zh-CN" altLang="en-US" sz="28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chemeClr val="accent6">
                    <a:lumMod val="10000"/>
                  </a:schemeClr>
                </a:solidFill>
              </a:rPr>
              <a:t>【翻译】孔子说:  “统治者自身行为端正，即使不下命令，百姓也会遵从；统治者自身行为不端正，即便下命令，百姓也不会执行。”</a:t>
            </a:r>
            <a:endParaRPr lang="zh-CN" altLang="en-US" sz="280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345" y="464185"/>
            <a:ext cx="8229600" cy="4456113"/>
          </a:xfrm>
        </p:spPr>
        <p:txBody>
          <a:bodyPr/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chemeClr val="accent6">
                    <a:lumMod val="10000"/>
                  </a:schemeClr>
                </a:solidFill>
              </a:rPr>
              <a:t>子张问仁于孔子。孔子曰：“能行五者于天下，为仁矣。”“请问之。”曰：“恭、宽、信、敏、惠。恭则不侮，宽则得众，信则人任焉，敏则有功，惠则足以使人。”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（《论语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·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阳货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》）</a:t>
            </a:r>
            <a:endParaRPr lang="zh-CN" altLang="en-US" sz="2400" b="1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110000"/>
              </a:lnSpc>
            </a:pP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恭：恭敬，庄重。宽：宽厚。信：诚实。敏：勤勉。惠：给人恩惠</a:t>
            </a: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。 人任：受到人们的信任。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翻译】子张问孔子什么是仁。孔子说:“能够在天下实行五种品德便是仁了。”子张问哪五种，孔子说:“恭敬、宽厚、诚信、勤勉、慈惠。恭敬就不会遭到侮辱，宽厚就能得到众人拥护，诚信就能得到别人的任用，勤勉就能取得成功，慈惠就能更好地用人。”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456113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</a:rPr>
              <a:t>子张问于孔子曰：“何如斯可以从政矣？”子曰：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“尊五美，屏四恶，斯可以从政矣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</a:rPr>
              <a:t>。”子张曰：“何谓五美？”子曰：“君子惠而不费，劳而不怨，欲而不贪，泰而不骄，威而不猛。”子张曰：“何谓四恶？”子曰：</a:t>
            </a:r>
            <a:r>
              <a:rPr lang="zh-CN" altLang="en-US" sz="2400" b="1">
                <a:solidFill>
                  <a:srgbClr val="FF0000"/>
                </a:solidFill>
              </a:rPr>
              <a:t>“不教而杀谓之虐。不戒视成谓之暴。慢令致期谓之贼。犹之与人也，出纳之吝，谓之有司。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</a:rPr>
              <a:t>”（《论语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</a:rPr>
              <a:t>·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</a:rPr>
              <a:t>尧曰》）</a:t>
            </a:r>
            <a:endParaRPr lang="zh-CN" altLang="en-US" sz="2400" b="1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3845"/>
            <a:ext cx="8229600" cy="4456113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【注释】斯:才，就。 屏(bing):排除，摈弃。 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 惠而不费:给人恩惠而不耗费财物。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欲而不贪:有所追求而不贪婪。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泰而不骄:安泰矜持而不骄傲。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威而不猛:威严而不凶猛。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不戒视成:不告诚却要看到成果。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慢令致期:命令下得晚却要限期完成。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犹之与人:同样是给人东西。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出纳:这里偏指“出”。有司:本是官吏的通称，这里指小吏，可意译为“小家子气”。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5750" y="1132285"/>
            <a:ext cx="3143250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700" b="1" dirty="0">
                <a:solidFill>
                  <a:srgbClr val="C00000"/>
                </a:solidFill>
                <a:latin typeface="华文行楷" panose="02010800040101010101" charset="-122"/>
                <a:ea typeface="华文行楷" panose="02010800040101010101" charset="-122"/>
              </a:rPr>
              <a:t>一、孔子及《论语》</a:t>
            </a:r>
            <a:endParaRPr lang="zh-CN" altLang="en-US" sz="2700" b="1" dirty="0">
              <a:solidFill>
                <a:srgbClr val="C0000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794272"/>
            <a:ext cx="2438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（一）孔子简介</a:t>
            </a: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696766"/>
            <a:ext cx="7429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字：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2075" y="2692003"/>
            <a:ext cx="8001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仲尼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077766"/>
            <a:ext cx="1676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出生地：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2575" y="3120628"/>
            <a:ext cx="46672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春秋时期鲁国陬邑人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400300"/>
            <a:ext cx="10668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本名：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9935" y="2400300"/>
            <a:ext cx="12192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孔丘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338" y="3801666"/>
            <a:ext cx="785813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思想：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4913" y="3651647"/>
            <a:ext cx="5186363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核心是“仁”， 政治上推行“仁政”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,</a:t>
            </a:r>
            <a:endParaRPr lang="en-US" altLang="zh-CN" sz="2400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教育上提出“有教无类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”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，“因材施教”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" y="4863704"/>
            <a:ext cx="10668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贡献：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1758" y="4863306"/>
            <a:ext cx="4471988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创办了儒学；开创私学；修订了鲁国编年史《春秋》。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3" name="Picture 2" descr="t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2170" y="1055688"/>
            <a:ext cx="2395538" cy="4503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Box 19"/>
          <p:cNvSpPr txBox="1"/>
          <p:nvPr/>
        </p:nvSpPr>
        <p:spPr>
          <a:xfrm>
            <a:off x="358775" y="5857240"/>
            <a:ext cx="11938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地位：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1379855" y="5857240"/>
            <a:ext cx="75768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春秋时期著名的思想家、教育家、政治家、儒家学派创始人，被称为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至圣先师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（至圣）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4075"/>
            <a:ext cx="8229600" cy="4456113"/>
          </a:xfrm>
        </p:spPr>
        <p:txBody>
          <a:bodyPr/>
          <a:p>
            <a:pPr marL="0" indent="0">
              <a:lnSpc>
                <a:spcPct val="170000"/>
              </a:lnSpc>
              <a:buNone/>
            </a:pPr>
            <a:r>
              <a:rPr lang="zh-CN" altLang="en-US" sz="2400"/>
              <a:t>【翻译】子张问孔子:“怎么样，这样就可以从政了吗?”孔子答道:</a:t>
            </a:r>
            <a:r>
              <a:rPr lang="zh-CN" altLang="en-US" sz="2400" b="1">
                <a:solidFill>
                  <a:srgbClr val="FF0000"/>
                </a:solidFill>
              </a:rPr>
              <a:t>“遵从五种美德， 摒弃四种恶习，就可以从政了。”</a:t>
            </a:r>
            <a:r>
              <a:rPr lang="zh-CN" altLang="en-US" sz="2400"/>
              <a:t>子张问:“什么是五美? ”孔子答道:“君子施惠于人而不浪费， 辛勤劳苦面不抱怨，有所追求而不贪婪，舒适安逸而不骄纵，颇具威严而不凶猛。”..子张问:“什么是四恶? ”孔子答道:“</a:t>
            </a:r>
            <a:r>
              <a:rPr lang="zh-CN" altLang="en-US" sz="2400" b="1">
                <a:solidFill>
                  <a:srgbClr val="FF0000"/>
                </a:solidFill>
              </a:rPr>
              <a:t>不去教导就杀人叫做虐，不告诚别人怎样做却要看到成果叫做暴，命令下得晚却要限期完成叫做贼，同样是给人东西，出手吝啬的叫做有司(小家子气)。</a:t>
            </a:r>
            <a:r>
              <a:rPr lang="zh-CN" altLang="en-US" sz="2400"/>
              <a:t>”</a:t>
            </a: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altLang="zh-CN" sz="5400"/>
          </a:p>
          <a:p>
            <a:pPr marL="0" indent="0" algn="ctr">
              <a:buNone/>
            </a:pPr>
            <a:r>
              <a:rPr lang="en-US" altLang="zh-CN" sz="5400"/>
              <a:t> </a:t>
            </a:r>
            <a:r>
              <a:rPr lang="zh-CN" altLang="zh-CN" sz="6600" b="1">
                <a:solidFill>
                  <a:srgbClr val="FF0000"/>
                </a:solidFill>
              </a:rPr>
              <a:t>《</a:t>
            </a:r>
            <a:r>
              <a:rPr lang="zh-CN" altLang="zh-CN" sz="6600" b="1">
                <a:solidFill>
                  <a:srgbClr val="FF0000"/>
                </a:solidFill>
              </a:rPr>
              <a:t>孟   子》</a:t>
            </a:r>
            <a:endParaRPr lang="zh-CN" altLang="zh-CN" sz="6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老吾老以及人之老，幼吾幼以及人之幼，天下可运于掌。《孟子</a:t>
            </a:r>
            <a:r>
              <a:rPr lang="en-US" altLang="zh-CN" sz="2400" b="1">
                <a:solidFill>
                  <a:srgbClr val="FF0000"/>
                </a:solidFill>
              </a:rPr>
              <a:t>·</a:t>
            </a:r>
            <a:r>
              <a:rPr lang="zh-CN" altLang="en-US" sz="2400" b="1">
                <a:solidFill>
                  <a:srgbClr val="FF0000"/>
                </a:solidFill>
              </a:rPr>
              <a:t>梁惠王上》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第一个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老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和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幼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是动词，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养老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以及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抚养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。第二个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老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和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幼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是名词，指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老人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和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孩子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。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【翻译】孝敬自己的长辈，进而尊敬别人的长辈:养育自己的孩子，进而爱护别人的孩子。(能做到这样)治理天下就易如反掌。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8395"/>
            <a:ext cx="8229600" cy="4456113"/>
          </a:xfrm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乐民之乐者，民亦乐其乐；忧民之忧者，民亦忧其忧。乐以天下，忧以天下；然而不王者，未之有也。(《孟子</a:t>
            </a:r>
            <a:r>
              <a:rPr lang="en-US" altLang="zh-CN" sz="2400" b="1">
                <a:solidFill>
                  <a:srgbClr val="FF0000"/>
                </a:solidFill>
              </a:rPr>
              <a:t>·</a:t>
            </a:r>
            <a:r>
              <a:rPr lang="zh-CN" altLang="en-US" sz="2400" b="1">
                <a:solidFill>
                  <a:srgbClr val="FF0000"/>
                </a:solidFill>
              </a:rPr>
              <a:t>梁惠王下》）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/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第一个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乐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，以</a:t>
            </a:r>
            <a:r>
              <a:rPr lang="en-US" altLang="zh-CN" sz="2400" b="1">
                <a:solidFill>
                  <a:srgbClr val="FF0000"/>
                </a:solidFill>
              </a:rPr>
              <a:t>....</a:t>
            </a:r>
            <a:r>
              <a:rPr lang="zh-CN" altLang="en-US" sz="2400" b="1">
                <a:solidFill>
                  <a:srgbClr val="FF0000"/>
                </a:solidFill>
              </a:rPr>
              <a:t>为乐；第二个乐，名词，快乐，下文的忧，亦是如此。然，然而。王：称王。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/>
              <a:t>【翻译】(假如执政者)能以百姓的快乐为乐，百姓也会以他的快乐为乐:能以百姓的忧愁为忧，百姓也会以他的忧愁为忧愁。与天下人同乐，与天下人同忧，还不能称王天下，从来也没有过啊。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935" y="360045"/>
            <a:ext cx="8229600" cy="4456113"/>
          </a:xfrm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齐宣王问曰：“汤</a:t>
            </a:r>
            <a:r>
              <a:rPr lang="zh-CN" altLang="en-US" sz="2400" b="1">
                <a:solidFill>
                  <a:srgbClr val="FF0000"/>
                </a:solidFill>
              </a:rPr>
              <a:t>放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桀,武王伐纣,有诸?”孟子对曰：“于</a:t>
            </a:r>
            <a:r>
              <a:rPr lang="zh-CN" altLang="en-US" sz="2400" b="1">
                <a:solidFill>
                  <a:srgbClr val="FF0000"/>
                </a:solidFill>
              </a:rPr>
              <a:t>传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有之.”曰：“臣弑其君可乎?”曰：“贼仁者谓之贼,贼义者谓之残,残贼之人,谓之一夫.闻诛一夫纣矣,未闻弑君也.”（《孟子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梁惠王下》）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有诸：即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有之乎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，有这样的事情吗？传：文献、史料 。弑：古代称臣杀君，子杀父为弑。贼仁者：此处的贼是指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杀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endParaRPr lang="zh-CN" altLang="en-US" sz="2400" b="1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【翻译】齐宣王问:“ 商汤</a:t>
            </a:r>
            <a:r>
              <a:rPr lang="zh-CN" altLang="en-US" sz="2400" b="1">
                <a:solidFill>
                  <a:srgbClr val="FF0000"/>
                </a:solidFill>
              </a:rPr>
              <a:t>流放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夏桀，周武王讨伐商纣，真的有这些事件吗?”孟子答:“史料中有这种记载。”宣王问:“臣子犯上杀死君主，行吗?”孟子答:“破坏仁的人叫作‘贼'，破坏义的人叫作‘残’,毁仁害义的残贼，叫作“独夫”。我只听说把独夫纣处死了，却没有听说是君主被臣下杀害了。”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4510" y="881380"/>
            <a:ext cx="8229600" cy="4456113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400"/>
              <a:t>“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桀纣之失天下也，失其民也；失其民者，失其心也。得天下有道，得其民，斯得天下矣。得其民有道，得其心，斯得民矣。</a:t>
            </a:r>
            <a:r>
              <a:rPr lang="zh-CN" altLang="en-US" sz="2400" b="1">
                <a:solidFill>
                  <a:srgbClr val="FF0000"/>
                </a:solidFill>
              </a:rPr>
              <a:t>得其心有道，</a:t>
            </a:r>
            <a:r>
              <a:rPr lang="zh-CN" altLang="en-US" sz="2400" b="1">
                <a:solidFill>
                  <a:srgbClr val="FF0000"/>
                </a:solidFill>
              </a:rPr>
              <a:t>所欲与之聚之，所恶勿施，尔也。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【注释】恶：憎恶，不喜欢；施：施加。</a:t>
            </a:r>
            <a:r>
              <a:rPr lang="zh-CN" altLang="en-US" sz="2400" b="1">
                <a:solidFill>
                  <a:srgbClr val="FF0000"/>
                </a:solidFill>
              </a:rPr>
              <a:t>尔也：如此而已。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【翻译】桀纣之所以失去了天下，是因为失去了百姓；之所以失去百姓，是因为失去了民心。得天下有办法，得到百姓拥护，就能得到天下了。得百姓有办法，赢得民心，就能得到百姓拥护了。</a:t>
            </a:r>
            <a:r>
              <a:rPr lang="zh-CN" altLang="en-US" sz="2400" b="1">
                <a:solidFill>
                  <a:srgbClr val="FF0000"/>
                </a:solidFill>
              </a:rPr>
              <a:t>得民心有办法，</a:t>
            </a:r>
            <a:r>
              <a:rPr lang="zh-CN" altLang="en-US" sz="2400" b="1">
                <a:solidFill>
                  <a:srgbClr val="FF0000"/>
                </a:solidFill>
              </a:rPr>
              <a:t>他们想要的就给他们积聚起来，他们厌恶的不要强加给他们，如此而已。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530" y="875665"/>
            <a:ext cx="8229600" cy="4456113"/>
          </a:xfrm>
        </p:spPr>
        <p:txBody>
          <a:bodyPr/>
          <a:p>
            <a:pPr marL="0" indent="0">
              <a:lnSpc>
                <a:spcPct val="14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君之视臣如手足，则臣视君如腹心；君之视臣如犬马，则臣视君如国人；君之视臣如土芥，则臣视君如寇仇。</a:t>
            </a: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《孟子</a:t>
            </a:r>
            <a:r>
              <a:rPr lang="en-US" altLang="zh-CN" sz="2400">
                <a:solidFill>
                  <a:schemeClr val="accent6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离娄下》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之：若，如果。国人：路人，不相干的人</a:t>
            </a: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。土芥：泥土草芥。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【翻译】君主看待臣下如同自己的手足，臣下看待君主就会如同自己的腹心:君主看待臣下如同犬马，臣下看待君主就会如同路人:君主看待臣下如同泥土草芥，臣下看待君主就会如同仇人。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84580"/>
            <a:ext cx="8229600" cy="4456113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民为贵,社稷次之,君为轻.是故得乎丘民而为天子,得乎天子为诸侯,得乎诸侯为大夫.</a:t>
            </a:r>
            <a:r>
              <a:rPr lang="zh-CN" altLang="en-US" sz="2400">
                <a:solidFill>
                  <a:schemeClr val="accent1">
                    <a:lumMod val="10000"/>
                  </a:schemeClr>
                </a:solidFill>
              </a:rPr>
              <a:t>诸侯危社稷,则变置。《孟子</a:t>
            </a:r>
            <a:r>
              <a:rPr lang="en-US" altLang="zh-CN" sz="2400">
                <a:solidFill>
                  <a:schemeClr val="accent1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accent1">
                    <a:lumMod val="10000"/>
                  </a:schemeClr>
                </a:solidFill>
              </a:rPr>
              <a:t>尽心下》</a:t>
            </a:r>
            <a:endParaRPr lang="zh-CN" altLang="en-US" sz="2400">
              <a:solidFill>
                <a:schemeClr val="accent1">
                  <a:lumMod val="10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accent1">
                    <a:lumMod val="1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社稷：指代国家。社：土神。稷：谷神。丘民：指代百姓。变置：废旧立新。</a:t>
            </a:r>
            <a:endParaRPr lang="zh-CN" altLang="en-US" sz="2400" b="1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accent1">
                    <a:lumMod val="10000"/>
                  </a:schemeClr>
                </a:solidFill>
              </a:rPr>
              <a:t>【翻译】百姓最为重要，国家次之，国君为轻。所以得到百姓的欢心就能做天子，得到天子的欢心就能做诸侯，得到诸侯的欢心就能做大夫。诸侯危害到国家的时候，就废旧立新。</a:t>
            </a:r>
            <a:endParaRPr lang="zh-CN" altLang="en-US" sz="2400">
              <a:solidFill>
                <a:schemeClr val="accent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66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6600" b="1">
                <a:solidFill>
                  <a:srgbClr val="FF0000"/>
                </a:solidFill>
              </a:rPr>
              <a:t>《荀子》</a:t>
            </a:r>
            <a:endParaRPr lang="zh-CN" altLang="en-US" sz="6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马骇舆，则君子不安舆；庶人骇政，则君子不安位。马骇舆，则莫若静之；庶之骇政，则莫若惠之。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选贤良，举笃敬，兴孝弟，收孤寡，补贫穷，如是，则庶人安政矣。庶人安政，然后君子安位，传曰：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君者，舟也；庶人者，水也。水则载舟，水则覆舟。 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《荀子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王制》</a:t>
            </a: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马骇舆：即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马骇于舆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，马在驾车中收到惊吓。君子：这里指统治者。</a:t>
            </a:r>
            <a:r>
              <a:rPr lang="zh-CN" altLang="en-US" sz="2400" b="1">
                <a:solidFill>
                  <a:srgbClr val="FF0000"/>
                </a:solidFill>
              </a:rPr>
              <a:t>庶人：指老百姓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。</a:t>
            </a:r>
            <a:r>
              <a:rPr lang="zh-CN" altLang="en-US" sz="2400" b="1">
                <a:solidFill>
                  <a:srgbClr val="FF0000"/>
                </a:solidFill>
              </a:rPr>
              <a:t>静，惠，为使动用法。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  <a:sym typeface="+mn-ea"/>
              </a:rPr>
              <a:t>笃敬：忠实，恭敬。兴孝弟：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弟，同“悌”，敬爱兄长。则：能够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3"/>
          <p:cNvSpPr txBox="1"/>
          <p:nvPr/>
        </p:nvSpPr>
        <p:spPr>
          <a:xfrm>
            <a:off x="660797" y="1363266"/>
            <a:ext cx="5484019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华文行楷" panose="02010800040101010101" charset="-122"/>
                <a:ea typeface="华文行楷" panose="02010800040101010101" charset="-122"/>
              </a:rPr>
              <a:t>（二）《论语》介绍</a:t>
            </a:r>
            <a:endParaRPr lang="zh-CN" altLang="en-US" sz="3600" b="1" dirty="0">
              <a:solidFill>
                <a:srgbClr val="00000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58370" name="文本框 99"/>
          <p:cNvSpPr txBox="1"/>
          <p:nvPr/>
        </p:nvSpPr>
        <p:spPr>
          <a:xfrm>
            <a:off x="1428750" y="4629150"/>
            <a:ext cx="377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儒家经典，“四书”之一</a:t>
            </a:r>
            <a:endParaRPr lang="en-US" altLang="zh-CN" sz="2400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58371" name="Picture 4" descr="http://img.wdjimg.com/mms/screenshot/f/65/f7f7c5e65940c05237644c1be410265f_307_512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8235" y="2152650"/>
            <a:ext cx="2193131" cy="36576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8372" name="组合 3"/>
          <p:cNvGrpSpPr/>
          <p:nvPr/>
        </p:nvGrpSpPr>
        <p:grpSpPr>
          <a:xfrm>
            <a:off x="8274844" y="622697"/>
            <a:ext cx="822722" cy="1365647"/>
            <a:chOff x="10599289" y="-212786"/>
            <a:chExt cx="1400352" cy="2323812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11253868" y="-212786"/>
              <a:ext cx="0" cy="867125"/>
            </a:xfrm>
            <a:prstGeom prst="line">
              <a:avLst/>
            </a:prstGeom>
            <a:ln w="57150">
              <a:solidFill>
                <a:srgbClr val="D2242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374" name="组合 16"/>
            <p:cNvGrpSpPr/>
            <p:nvPr/>
          </p:nvGrpSpPr>
          <p:grpSpPr>
            <a:xfrm rot="2510009">
              <a:off x="10599289" y="717545"/>
              <a:ext cx="1400352" cy="1393481"/>
              <a:chOff x="7143397" y="866731"/>
              <a:chExt cx="2468690" cy="2456577"/>
            </a:xfrm>
          </p:grpSpPr>
          <p:pic>
            <p:nvPicPr>
              <p:cNvPr id="58375" name="图片 17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5134" t="70927" r="61508" b="14502"/>
              <a:stretch>
                <a:fillRect/>
              </a:stretch>
            </p:blipFill>
            <p:spPr>
              <a:xfrm>
                <a:off x="7143397" y="882089"/>
                <a:ext cx="1501638" cy="134892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58376" name="图片 18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5134" t="70927" r="61508" b="14502"/>
              <a:stretch>
                <a:fillRect/>
              </a:stretch>
            </p:blipFill>
            <p:spPr>
              <a:xfrm rot="10800000">
                <a:off x="8110449" y="1952250"/>
                <a:ext cx="1501638" cy="134892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58377" name="图片 19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5134" t="70927" r="61508" b="14502"/>
              <a:stretch>
                <a:fillRect/>
              </a:stretch>
            </p:blipFill>
            <p:spPr>
              <a:xfrm rot="5400000">
                <a:off x="8173816" y="943078"/>
                <a:ext cx="1501638" cy="134892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58378" name="图片 20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5134" t="70927" r="61508" b="14502"/>
              <a:stretch>
                <a:fillRect/>
              </a:stretch>
            </p:blipFill>
            <p:spPr>
              <a:xfrm rot="-5400000">
                <a:off x="7083248" y="1898018"/>
                <a:ext cx="1501637" cy="134892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sp>
        <p:nvSpPr>
          <p:cNvPr id="58379" name="TextBox 1"/>
          <p:cNvSpPr txBox="1"/>
          <p:nvPr/>
        </p:nvSpPr>
        <p:spPr>
          <a:xfrm>
            <a:off x="8446294" y="1429941"/>
            <a:ext cx="577454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7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贰</a:t>
            </a:r>
            <a:endParaRPr lang="zh-CN" altLang="en-US" sz="27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8380" name="TextBox 2"/>
          <p:cNvSpPr txBox="1"/>
          <p:nvPr/>
        </p:nvSpPr>
        <p:spPr>
          <a:xfrm>
            <a:off x="457200" y="2055019"/>
            <a:ext cx="8572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体裁：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8381" name="TextBox 11"/>
          <p:cNvSpPr txBox="1"/>
          <p:nvPr/>
        </p:nvSpPr>
        <p:spPr>
          <a:xfrm>
            <a:off x="1382316" y="2055019"/>
            <a:ext cx="2493169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语录体散文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8382" name="TextBox 12"/>
          <p:cNvSpPr txBox="1"/>
          <p:nvPr/>
        </p:nvSpPr>
        <p:spPr>
          <a:xfrm>
            <a:off x="457200" y="2514600"/>
            <a:ext cx="10287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作者：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8383" name="TextBox 13"/>
          <p:cNvSpPr txBox="1"/>
          <p:nvPr/>
        </p:nvSpPr>
        <p:spPr>
          <a:xfrm>
            <a:off x="1345406" y="2497931"/>
            <a:ext cx="41148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孔子的弟子及其再传弟子</a:t>
            </a:r>
            <a:endParaRPr lang="zh-CN" altLang="en-US" sz="165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8384" name="TextBox 14"/>
          <p:cNvSpPr txBox="1"/>
          <p:nvPr/>
        </p:nvSpPr>
        <p:spPr>
          <a:xfrm>
            <a:off x="457200" y="2965847"/>
            <a:ext cx="9715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内容：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8385" name="TextBox 15"/>
          <p:cNvSpPr txBox="1"/>
          <p:nvPr/>
        </p:nvSpPr>
        <p:spPr>
          <a:xfrm>
            <a:off x="1288256" y="2947988"/>
            <a:ext cx="5372100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主要记载孔子及其弟子的言行，内容涉及哲学、政治、教育、伦理、文化等各个方面。</a:t>
            </a:r>
            <a:endParaRPr lang="en-US" altLang="zh-CN" sz="2400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8386" name="TextBox 16"/>
          <p:cNvSpPr txBox="1"/>
          <p:nvPr/>
        </p:nvSpPr>
        <p:spPr>
          <a:xfrm>
            <a:off x="357188" y="4076700"/>
            <a:ext cx="13430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篇章数：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8387" name="TextBox 17"/>
          <p:cNvSpPr txBox="1"/>
          <p:nvPr/>
        </p:nvSpPr>
        <p:spPr>
          <a:xfrm>
            <a:off x="1490663" y="4076700"/>
            <a:ext cx="12001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共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</a:rPr>
              <a:t>20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篇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8388" name="TextBox 19"/>
          <p:cNvSpPr txBox="1"/>
          <p:nvPr/>
        </p:nvSpPr>
        <p:spPr>
          <a:xfrm>
            <a:off x="431006" y="4656535"/>
            <a:ext cx="8572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地位：</a:t>
            </a:r>
            <a:endParaRPr lang="zh-CN" altLang="en-US" sz="165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8395"/>
            <a:ext cx="8229600" cy="4456113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</a:t>
            </a:r>
            <a:r>
              <a:rPr lang="zh-CN" altLang="en-US" sz="2400" b="1">
                <a:solidFill>
                  <a:srgbClr val="FF0000"/>
                </a:solidFill>
              </a:rPr>
              <a:t>马在驾车时受到惊吓，那么君子就不能安坐在车上；百姓在政治上受到惊吓，那么君子就不能安坐政位。马受惊，不如想法使马安静；百姓受惊，不如想法给他们实惠。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选拔贤良之人，推举忠厚之人，宣传孝悌之人，收养孤寡之人，救济贫穷之人，如果能做到这样，那么百姓就会安于政事；百姓安于政事，然后君子才会安于政位。有记载说:</a:t>
            </a:r>
            <a:r>
              <a:rPr lang="zh-CN" altLang="en-US" sz="2400" b="1">
                <a:solidFill>
                  <a:srgbClr val="FF0000"/>
                </a:solidFill>
              </a:rPr>
              <a:t>“君主， 是船;百姓，是水。水能承载船只，也能倾覆船只。”说的就是这个意思。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60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6000" b="1">
                <a:solidFill>
                  <a:srgbClr val="FF0000"/>
                </a:solidFill>
              </a:rPr>
              <a:t>《老子》</a:t>
            </a:r>
            <a:endParaRPr lang="zh-CN" altLang="en-US" sz="6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圣人无常心，以百姓心为心。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(《老子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四十七章》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【注释】常心:不变的想法。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【翻译】圣人没有固定不变的想法，总是把百姓的意愿作为自己的意愿。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民不畏死，奈何以死惧之!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 (《老子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七十四章》)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【翻译】老百姓不怕死，为什么还要用死来吓唬他们呢?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9105"/>
            <a:ext cx="8229600" cy="4456113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天之道</a:t>
            </a:r>
            <a:r>
              <a:rPr lang="zh-CN" altLang="en-US" sz="2400" b="1" u="sng">
                <a:solidFill>
                  <a:srgbClr val="FF0000"/>
                </a:solidFill>
              </a:rPr>
              <a:t>其犹</a:t>
            </a:r>
            <a:r>
              <a:rPr lang="zh-CN" altLang="en-US" sz="2400" b="1">
                <a:solidFill>
                  <a:srgbClr val="FF0000"/>
                </a:solidFill>
              </a:rPr>
              <a:t>张弓</a:t>
            </a:r>
            <a:r>
              <a:rPr lang="zh-CN" altLang="en-US" sz="2400" b="1" u="sng">
                <a:solidFill>
                  <a:srgbClr val="FF0000"/>
                </a:solidFill>
              </a:rPr>
              <a:t>与</a:t>
            </a:r>
            <a:r>
              <a:rPr lang="zh-CN" altLang="en-US" sz="2400" b="1">
                <a:solidFill>
                  <a:srgbClr val="FF0000"/>
                </a:solidFill>
              </a:rPr>
              <a:t>!高者抑之，下者举之，有余者损之，不足者补之。天之道损有余而补不足，人之道则不然，损不足以奉有余”。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(《老子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七十七章》)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天之道:自然界的规律。其:大概。张弓:开弓。与:同“欤”，语气词。人之道:社会的规律。损:减少。奉:给，献给</a:t>
            </a:r>
            <a:endParaRPr lang="zh-CN" altLang="en-US" sz="2400" b="1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自然规律，不是很像拉弓射箭吗?弦拉高了就把它压低一些，低了就把它举高一些，拉得过满就把它放松一些，拉得不够就增加点力量。自然规律，是削减多余的补给不足的。然而社会法则却并非如此，而是要减少不足的来奉献给有余的人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630" y="277495"/>
            <a:ext cx="8229600" cy="4456113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为之斗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斛</a:t>
            </a:r>
            <a:r>
              <a:rPr lang="zh-CN" altLang="en-US" sz="2400" b="1">
                <a:solidFill>
                  <a:srgbClr val="FF0000"/>
                </a:solidFill>
              </a:rPr>
              <a:t>以量之，则并与斗斛而窃之；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为之权衡以称之，则并与权衡而窃之；为之符玺以信之，则并与符玺而窃之；为之仁义以矫之，则并与仁义而窃之。何以知其然邪?</a:t>
            </a:r>
            <a:r>
              <a:rPr lang="zh-CN" altLang="en-US" sz="2400" b="1">
                <a:solidFill>
                  <a:srgbClr val="FF0000"/>
                </a:solidFill>
              </a:rPr>
              <a:t>彼窃钩者诛，窃国者为诸候;诸侯之门，而仁义存焉。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(《庄子.胠箧》)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【注释】斛(hu):量器，一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斛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为十斗。权:秤锤。衡:秤杆。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符、玺:都是古人用作凭信的东西。符:一种符契。玺:印信。钩:衣带钩，借指不值钱的东西。诛:杀。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630" y="277495"/>
            <a:ext cx="8229600" cy="4456113"/>
          </a:xfrm>
        </p:spPr>
        <p:txBody>
          <a:bodyPr/>
          <a:p>
            <a:pPr marL="0" indent="0">
              <a:buNone/>
            </a:pP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</a:t>
            </a:r>
            <a:r>
              <a:rPr lang="zh-CN" altLang="en-US" sz="2400" b="1">
                <a:solidFill>
                  <a:srgbClr val="FF0000"/>
                </a:solidFill>
              </a:rPr>
              <a:t>给天下人制定斗、斛来计量物品的多少，那么就连同斗、斛一道盗窃走了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;给天下人制定秤锤、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秤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杆来计量物品的轻重，那么就连同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秤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锤、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秤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杆一道盗窃走了;给天下人制定符、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玺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来取信于人，那么就连同符、玺一道盗窃走了；给天下人制定仁义来规范人们的道德和行为，那么就连同仁义一道盗窃走了。怎么知道是这样的呢?</a:t>
            </a:r>
            <a:r>
              <a:rPr lang="zh-CN" altLang="en-US" sz="2400" b="1">
                <a:solidFill>
                  <a:srgbClr val="FF0000"/>
                </a:solidFill>
              </a:rPr>
              <a:t>那些偷窃腰带环钩之类小东西的人受到刑戮和杀害，而窃夺了整个国家的人却成为诸侯;诸侯之家，才有仁义。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5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6600" b="1">
                <a:solidFill>
                  <a:srgbClr val="FF0000"/>
                </a:solidFill>
              </a:rPr>
              <a:t>《墨子》</a:t>
            </a:r>
            <a:endParaRPr lang="zh-CN" altLang="en-US" sz="6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35" y="238760"/>
            <a:ext cx="8229600" cy="4456113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</a:rPr>
              <a:t>故言必有三表。何谓三表?子墨子曰: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</a:rPr>
              <a:t>“</a:t>
            </a: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</a:rPr>
              <a:t>有本之者,有原之者,有用之者。</a:t>
            </a:r>
            <a:r>
              <a:rPr lang="zh-CN" altLang="en-US" sz="2400" b="1">
                <a:solidFill>
                  <a:srgbClr val="FF0000"/>
                </a:solidFill>
              </a:rPr>
              <a:t>于</a:t>
            </a:r>
            <a:r>
              <a:rPr lang="zh-CN" altLang="en-US" sz="2400" b="1">
                <a:solidFill>
                  <a:srgbClr val="FF0000"/>
                </a:solidFill>
              </a:rPr>
              <a:t>何本之?上本之于古者圣之事。于何原之?下原察百姓耳目之实。于何用之?废以为刑政,观其中国家百姓人民之利，此所谓言有三表也</a:t>
            </a: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</a:rPr>
              <a:t>。（《墨子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</a:rPr>
              <a:t>非命下》）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【注释】表：标准。本：根据。原：推求，探究。</a:t>
            </a:r>
            <a:r>
              <a:rPr lang="zh-CN" altLang="en-US" sz="2400" b="1">
                <a:solidFill>
                  <a:srgbClr val="FF0000"/>
                </a:solidFill>
              </a:rPr>
              <a:t> 废：同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发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【注释】因此，立论一定要有三项标准，是哪三项标准呢?墨子说:“是推究来历，查清过程，付诸实践。那么，从哪儿去推究来历呢?要向上去研究古代圣王的事迹。从哪儿去查清过程呢?要向下考察百姓耳闻目睹的实情。从哪儿去考验实践呢?把它放到政治上去实行，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观察它是否符合国家百姓的利益，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这就是立论的三项标准。”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2400"/>
          </a:p>
          <a:p>
            <a:pPr marL="0" indent="0">
              <a:lnSpc>
                <a:spcPct val="130000"/>
              </a:lnSpc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60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6000" b="1">
                <a:solidFill>
                  <a:srgbClr val="FF0000"/>
                </a:solidFill>
              </a:rPr>
              <a:t>《管子》</a:t>
            </a:r>
            <a:endParaRPr lang="zh-CN" altLang="en-US" sz="6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3860"/>
            <a:ext cx="8229600" cy="4456113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政之所兴，在顺民心。政之所废，在逆民心。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民恶忧劳，我</a:t>
            </a:r>
            <a:r>
              <a:rPr lang="zh-CN" altLang="en-US" sz="2400" b="1">
                <a:solidFill>
                  <a:srgbClr val="FF0000"/>
                </a:solidFill>
              </a:rPr>
              <a:t>佚乐</a:t>
            </a: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。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民恶贫贱，我</a:t>
            </a:r>
            <a:r>
              <a:rPr lang="zh-CN" altLang="en-US" sz="2400" b="1" u="sng">
                <a:solidFill>
                  <a:srgbClr val="FF0000"/>
                </a:solidFill>
              </a:rPr>
              <a:t>富贵</a:t>
            </a:r>
            <a:r>
              <a:rPr lang="zh-CN" altLang="en-US" sz="2400" b="1" u="sng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，民恶危坠，我</a:t>
            </a:r>
            <a:r>
              <a:rPr lang="zh-CN" altLang="en-US" sz="2400" b="1" u="sng">
                <a:solidFill>
                  <a:srgbClr val="FF0000"/>
                </a:solidFill>
              </a:rPr>
              <a:t>存安</a:t>
            </a:r>
            <a:r>
              <a:rPr lang="zh-CN" altLang="en-US" sz="2400" b="1" u="sng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。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民恶灭绝，我</a:t>
            </a:r>
            <a:r>
              <a:rPr lang="zh-CN" altLang="en-US" sz="2400" b="1">
                <a:solidFill>
                  <a:srgbClr val="FF0000"/>
                </a:solidFill>
              </a:rPr>
              <a:t>生育</a:t>
            </a: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。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能佚乐</a:t>
            </a:r>
            <a:r>
              <a:rPr lang="zh-CN" altLang="en-US" sz="2400" b="1" u="sng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，则民</a:t>
            </a:r>
            <a:r>
              <a:rPr lang="zh-CN" altLang="en-US" sz="2400" b="1" u="sng">
                <a:solidFill>
                  <a:srgbClr val="00B050"/>
                </a:solidFill>
              </a:rPr>
              <a:t>为</a:t>
            </a:r>
            <a:r>
              <a:rPr lang="zh-CN" altLang="en-US" sz="2400" b="1" u="sng">
                <a:solidFill>
                  <a:schemeClr val="tx1">
                    <a:lumMod val="60000"/>
                    <a:lumOff val="40000"/>
                  </a:schemeClr>
                </a:solidFill>
              </a:rPr>
              <a:t>之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忧劳；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能富贵</a:t>
            </a: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，则民为</a:t>
            </a:r>
            <a:r>
              <a:rPr lang="zh-CN" altLang="en-US" sz="2400" b="1">
                <a:solidFill>
                  <a:schemeClr val="tx1">
                    <a:lumMod val="60000"/>
                    <a:lumOff val="40000"/>
                  </a:schemeClr>
                </a:soli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贫贱；能存安</a:t>
            </a: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，则民为</a:t>
            </a:r>
            <a:r>
              <a:rPr lang="zh-CN" altLang="en-US" sz="2400" b="1">
                <a:solidFill>
                  <a:schemeClr val="tx1">
                    <a:lumMod val="60000"/>
                    <a:lumOff val="40000"/>
                  </a:schemeClr>
                </a:soli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危坠；能生育</a:t>
            </a: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，则民为</a:t>
            </a:r>
            <a:r>
              <a:rPr lang="zh-CN" altLang="en-US" sz="2400" b="1">
                <a:solidFill>
                  <a:schemeClr val="tx1">
                    <a:lumMod val="60000"/>
                    <a:lumOff val="40000"/>
                  </a:schemeClr>
                </a:soli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灭绝．（《管子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牧民》）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【注释】佚：通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”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逸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“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，安逸。危坠：危险。坠，从高处落下。存安：安定 。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佚乐，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富贵，存安，生育，在此处都是使动用法。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4700" y="1030605"/>
            <a:ext cx="71247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知识点链接一：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四书：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《大学》《论语》《孟子》《中庸》</a:t>
            </a:r>
            <a:endParaRPr lang="zh-CN" altLang="en-US" sz="2000" b="1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五经：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《诗经》《尚书》《礼记》《易经》《春秋》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知识点链接二：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《论语》语录体散文，论是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论纂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的意思，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话语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”“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经典语句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</a:t>
            </a:r>
            <a:r>
              <a:rPr lang="zh-CN" altLang="en-US" sz="2400" b="1">
                <a:solidFill>
                  <a:srgbClr val="FF0000"/>
                </a:solidFill>
              </a:rPr>
              <a:t>政令所以能推行，在于顺应民心;政令所以废弛，在于违背民心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。人民怕忧劳，我便使他安乐；</a:t>
            </a:r>
            <a:r>
              <a:rPr lang="zh-CN" altLang="en-US" sz="2400" b="1">
                <a:solidFill>
                  <a:srgbClr val="FF0000"/>
                </a:solidFill>
              </a:rPr>
              <a:t>人民怕贫贱，我便使他富贵；人民怕危难，我便使他安定;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人民怕灭绝，我便使他生育繁息。</a:t>
            </a:r>
            <a:r>
              <a:rPr lang="zh-CN" altLang="en-US" sz="2400" b="1">
                <a:solidFill>
                  <a:srgbClr val="FF0000"/>
                </a:solidFill>
              </a:rPr>
              <a:t>我能使人民安乐，他们就可以为我承受忧劳；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我能使人民富责，他们就可以为我忍受贫贱；我能使人民安定，他们就可以为我承担危难；我能使人民生育繁息，他们也就不惜为我牺牲了。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6000" b="1">
                <a:solidFill>
                  <a:srgbClr val="FF0000"/>
                </a:solidFill>
              </a:rPr>
              <a:t>《晏子春秋》</a:t>
            </a:r>
            <a:endParaRPr lang="zh-CN" altLang="en-US" sz="6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44220"/>
            <a:ext cx="8229600" cy="4456113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叔向问晏子曰：“</a:t>
            </a:r>
            <a:r>
              <a:rPr lang="zh-CN" altLang="en-US" sz="2400" b="1">
                <a:solidFill>
                  <a:srgbClr val="FF0000"/>
                </a:solidFill>
              </a:rPr>
              <a:t>意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孰为高?</a:t>
            </a:r>
            <a:r>
              <a:rPr lang="zh-CN" altLang="en-US" sz="2400" b="1">
                <a:solidFill>
                  <a:srgbClr val="FF0000"/>
                </a:solidFill>
              </a:rPr>
              <a:t>行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孰为厚?对曰：</a:t>
            </a:r>
            <a:r>
              <a:rPr lang="zh-CN" altLang="en-US" sz="2400" b="1">
                <a:solidFill>
                  <a:srgbClr val="FF0000"/>
                </a:solidFill>
              </a:rPr>
              <a:t>“意莫高于爱民,行莫厚于乐民。”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 又问曰：“意孰为下?行孰为贱?” 对曰：</a:t>
            </a:r>
            <a:r>
              <a:rPr lang="zh-CN" altLang="en-US" sz="2400" b="1">
                <a:solidFill>
                  <a:srgbClr val="FF0000"/>
                </a:solidFill>
              </a:rPr>
              <a:t>“意莫下于刻民,行莫贱于害身也。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”（《晏子春秋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问下》）</a:t>
            </a:r>
            <a:endParaRPr lang="zh-CN" altLang="en-US" sz="240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孰为：怎么    刻民：剥削人民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。</a:t>
            </a:r>
            <a:endParaRPr lang="zh-CN" altLang="en-US" sz="240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【翻译】叔向向晏子请教:“什么样的思想才是高尚的呢?什么样的行为才是仁厚的呢?”晏子回答他说:“思想高尚莫过于爱护百姓，行为仁厚莫过于使百姓安乐”书向又问:“什么样的思想是低劣的呢?什么样的行为是下贱的呢?”晏子又回说:“思想低劣，莫过于盘剥百姓，行为下贱莫过于败坏自身德行”。</a:t>
            </a:r>
            <a:endParaRPr lang="zh-CN" altLang="en-US" sz="240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66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6600" b="1">
                <a:solidFill>
                  <a:srgbClr val="FF0000"/>
                </a:solidFill>
              </a:rPr>
              <a:t>《吕氏春秋》</a:t>
            </a:r>
            <a:endParaRPr lang="zh-CN" altLang="en-US" sz="6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9885"/>
            <a:ext cx="8229600" cy="4456113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人主有能以民为务者,则天下归</a:t>
            </a: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矣。</a:t>
            </a:r>
            <a:r>
              <a:rPr lang="zh-CN" altLang="en-US" sz="2400" b="1" u="sng">
                <a:solidFill>
                  <a:srgbClr val="FF0000"/>
                </a:solidFill>
              </a:rPr>
              <a:t>王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也者,非必坚甲利兵、选卒练士也；非必隳人之城郭、杀人之士民也。</a:t>
            </a:r>
            <a:r>
              <a:rPr lang="zh-CN" altLang="en-US" sz="2400" i="1" u="sng">
                <a:solidFill>
                  <a:schemeClr val="bg2">
                    <a:lumMod val="10000"/>
                  </a:schemeClr>
                </a:solidFill>
              </a:rPr>
              <a:t>上世之王者众矣,而事皆不同,其当世之急,忧民之利、除民之害同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。（《吕氏春秋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开春论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爱类》）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甲：铠甲。兵：兵器。选卒练兵：挑选和训练士兵。隳：毁坏。城郭：城墙。内层为城，外层为郭。</a:t>
            </a:r>
            <a:endParaRPr lang="zh-CN" altLang="en-US" sz="2400" b="1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【翻译】国君如果能够把天下老百姓的事情当作重要的事情来办，天下的民众就会归顺他，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要称王了，不一定非要坚硬的盔甲、锐利的兵器、精选精兵猛士，也不一定非要毁坏别人的城郭、杀害别国的人民。</a:t>
            </a:r>
            <a:r>
              <a:rPr lang="zh-CN" altLang="en-US" sz="2400" i="1" u="sng">
                <a:solidFill>
                  <a:schemeClr val="bg2">
                    <a:lumMod val="10000"/>
                  </a:schemeClr>
                </a:solidFill>
              </a:rPr>
              <a:t>古代称王的人有很多，他们所做的具体事情都不同，但他们处理事务时，都担忧民众的利益、为民除掉害民之事，这一点是相同的。</a:t>
            </a:r>
            <a:endParaRPr lang="zh-CN" altLang="en-US" sz="2400" i="1" u="sng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400" i="1" u="sng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拓展：先秦诸子代表人物及思想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20000"/>
              </a:lnSpc>
              <a:buNone/>
            </a:pP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儒家: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核心思想“仁”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，代表人物为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孔子、孟子、荀子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，代表作品为《论语》《孟子》《荀子》。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道家:核心思想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“道”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，代表人物为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老子、庄子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，代表作品为《老子》《庄子》。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墨家:核心思想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兼爱”“非攻”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，代表人物为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墨子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，代表作品为《墨子》。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法家:核心思想是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法治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，代表人物为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韩非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，代表作品为《韩非子》。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6780" y="855345"/>
            <a:ext cx="6617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二、孟子及《孟子》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8360" y="1382395"/>
            <a:ext cx="7447280" cy="481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（一）孟子（约公元前372—前289）</a:t>
            </a:r>
            <a:endParaRPr lang="zh-CN" altLang="en-US" sz="2400"/>
          </a:p>
          <a:p>
            <a:pPr>
              <a:lnSpc>
                <a:spcPct val="160000"/>
              </a:lnSpc>
            </a:pPr>
            <a:r>
              <a:rPr lang="zh-CN" altLang="en-US" sz="2400"/>
              <a:t>       </a:t>
            </a:r>
            <a:r>
              <a:rPr lang="zh-CN" altLang="en-US" sz="2400" b="1">
                <a:solidFill>
                  <a:srgbClr val="FF0000"/>
                </a:solidFill>
              </a:rPr>
              <a:t>名轲，字子舆，</a:t>
            </a:r>
            <a:r>
              <a:rPr lang="zh-CN" altLang="en-US" sz="2400" b="1">
                <a:solidFill>
                  <a:srgbClr val="FF0000"/>
                </a:solidFill>
              </a:rPr>
              <a:t>战国</a:t>
            </a:r>
            <a:r>
              <a:rPr lang="zh-CN" altLang="en-US" sz="2400"/>
              <a:t>时邹（今山东邹县）人。著名的思想家、政治家、教育家，是孔子之后的儒家大师，后世称为</a:t>
            </a:r>
            <a:r>
              <a:rPr lang="zh-CN" altLang="en-US" sz="2400" b="1">
                <a:solidFill>
                  <a:srgbClr val="FF0000"/>
                </a:solidFill>
              </a:rPr>
              <a:t>“亚圣”，</a:t>
            </a:r>
            <a:r>
              <a:rPr lang="zh-CN" altLang="en-US" sz="2400"/>
              <a:t>与孔子并称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孔孟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/>
              <a:t>。他发展了儒家思想，提出了系统的</a:t>
            </a:r>
            <a:r>
              <a:rPr lang="zh-CN" altLang="en-US" sz="2400" b="1">
                <a:solidFill>
                  <a:srgbClr val="FF0000"/>
                </a:solidFill>
              </a:rPr>
              <a:t>“仁政”学说</a:t>
            </a:r>
            <a:r>
              <a:rPr lang="zh-CN" altLang="en-US" sz="2400"/>
              <a:t>和</a:t>
            </a:r>
            <a:r>
              <a:rPr lang="zh-CN" altLang="en-US" sz="2400" b="1">
                <a:solidFill>
                  <a:srgbClr val="FF0000"/>
                </a:solidFill>
              </a:rPr>
              <a:t>“性善”</a:t>
            </a:r>
            <a:r>
              <a:rPr lang="zh-CN" altLang="en-US" sz="2400"/>
              <a:t>论观点，强调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民贵君轻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/>
              <a:t>，重视民心向背，对后世儒学影响很大。</a:t>
            </a:r>
            <a:endParaRPr lang="zh-CN" altLang="en-US" sz="2400"/>
          </a:p>
          <a:p>
            <a:pPr>
              <a:lnSpc>
                <a:spcPct val="160000"/>
              </a:lnSpc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6685"/>
            <a:ext cx="8540750" cy="1143000"/>
          </a:xfrm>
        </p:spPr>
        <p:txBody>
          <a:bodyPr/>
          <a:lstStyle/>
          <a:p>
            <a:r>
              <a:rPr lang="zh-CN" altLang="en-US"/>
              <a:t>（二）《孟子》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89685"/>
            <a:ext cx="8540750" cy="388620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z="2000">
                <a:sym typeface="+mn-ea"/>
              </a:rPr>
              <a:t>《孟子》，属于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对话散文体</a:t>
            </a:r>
            <a:r>
              <a:rPr lang="zh-CN" altLang="en-US" sz="2000">
                <a:sym typeface="+mn-ea"/>
              </a:rPr>
              <a:t>，由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孟子及其弟子共同编写</a:t>
            </a:r>
            <a:r>
              <a:rPr lang="zh-CN" altLang="en-US" sz="2000">
                <a:sym typeface="+mn-ea"/>
              </a:rPr>
              <a:t>而成，先秦儒家著作之一，“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四书”之一</a:t>
            </a:r>
            <a:r>
              <a:rPr lang="zh-CN" altLang="en-US" sz="2000">
                <a:sym typeface="+mn-ea"/>
              </a:rPr>
              <a:t>，记载了孟子的言行，是先秦极富特色的散文专集， 《孟子》中有很多寓言故事，比如</a:t>
            </a:r>
            <a:r>
              <a:rPr lang="en-US" altLang="zh-CN" sz="2000">
                <a:sym typeface="+mn-ea"/>
              </a:rPr>
              <a:t>“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揠苗助长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”“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齐人有一妻一妾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 sz="2000">
                <a:sym typeface="+mn-ea"/>
              </a:rPr>
              <a:t>等。《孟子》中有七篇作品传世《梁惠王》上、下，《公孙丑》上下，《滕文公》上下，《离娄》上下，《万章》上下，《告子》上下，《尽心》上下。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zh-CN" altLang="en-US"/>
              <a:t>、老子及《老子》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400"/>
              <a:t>老子</a:t>
            </a:r>
            <a:r>
              <a:rPr lang="zh-CN" altLang="en-US" sz="2400" b="1">
                <a:solidFill>
                  <a:srgbClr val="FF0000"/>
                </a:solidFill>
              </a:rPr>
              <a:t>姓李</a:t>
            </a:r>
            <a:r>
              <a:rPr lang="zh-CN" altLang="en-US" sz="2400"/>
              <a:t>，</a:t>
            </a:r>
            <a:r>
              <a:rPr lang="zh-CN" altLang="en-US" sz="2400" b="1">
                <a:solidFill>
                  <a:srgbClr val="FF0000"/>
                </a:solidFill>
              </a:rPr>
              <a:t>名耳</a:t>
            </a:r>
            <a:r>
              <a:rPr lang="zh-CN" altLang="en-US" sz="2400"/>
              <a:t>，</a:t>
            </a:r>
            <a:r>
              <a:rPr lang="zh-CN" altLang="en-US" sz="2400" b="1">
                <a:solidFill>
                  <a:srgbClr val="FF0000"/>
                </a:solidFill>
              </a:rPr>
              <a:t>字伯阳，又称老耽</a:t>
            </a:r>
            <a:r>
              <a:rPr lang="zh-CN" altLang="en-US" sz="2400"/>
              <a:t>，春秋时代思想家，</a:t>
            </a:r>
            <a:r>
              <a:rPr lang="zh-CN" altLang="en-US" sz="2400" b="1">
                <a:solidFill>
                  <a:srgbClr val="FF0000"/>
                </a:solidFill>
              </a:rPr>
              <a:t>道家学派</a:t>
            </a:r>
            <a:r>
              <a:rPr lang="zh-CN" altLang="en-US" sz="2400"/>
              <a:t>创始人，著有</a:t>
            </a:r>
            <a:r>
              <a:rPr lang="zh-CN" altLang="en-US" sz="2400" b="1">
                <a:solidFill>
                  <a:srgbClr val="FF0000"/>
                </a:solidFill>
              </a:rPr>
              <a:t>《老子》</a:t>
            </a:r>
            <a:r>
              <a:rPr lang="zh-CN" altLang="en-US" sz="2400"/>
              <a:t>一书，又名</a:t>
            </a:r>
            <a:r>
              <a:rPr lang="zh-CN" altLang="en-US" sz="2400" b="1">
                <a:solidFill>
                  <a:srgbClr val="FF0000"/>
                </a:solidFill>
              </a:rPr>
              <a:t>《道德经》</a:t>
            </a:r>
            <a:r>
              <a:rPr lang="zh-CN" altLang="en-US" sz="2400"/>
              <a:t>，有八十一章。 与庄子并称为</a:t>
            </a:r>
            <a:r>
              <a:rPr lang="en-US" altLang="zh-CN" sz="2400"/>
              <a:t>“</a:t>
            </a:r>
            <a:r>
              <a:rPr lang="zh-CN" altLang="en-US" sz="2400"/>
              <a:t>老庄</a:t>
            </a:r>
            <a:r>
              <a:rPr lang="en-US" altLang="zh-CN" sz="2400"/>
              <a:t>”</a:t>
            </a:r>
            <a:r>
              <a:rPr lang="zh-CN" altLang="en-US" sz="2400"/>
              <a:t>，老子的思想概括为：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道法自然，无为而治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。</a:t>
            </a:r>
            <a:r>
              <a:rPr lang="zh-CN" altLang="en-US" sz="2400"/>
              <a:t>《老子》书中包含大量朴素辩证法，提出</a:t>
            </a:r>
            <a:r>
              <a:rPr lang="en-US" altLang="zh-CN" sz="2400"/>
              <a:t>"</a:t>
            </a:r>
            <a:r>
              <a:rPr lang="zh-CN" altLang="en-US" sz="2400"/>
              <a:t>祸兮福之所倚，福兮祸之所伏</a:t>
            </a:r>
            <a:r>
              <a:rPr lang="en-US" altLang="zh-CN" sz="2400"/>
              <a:t>“</a:t>
            </a:r>
            <a:r>
              <a:rPr lang="zh-CN" altLang="en-US" sz="2400"/>
              <a:t>、</a:t>
            </a:r>
            <a:r>
              <a:rPr lang="en-US" altLang="zh-CN" sz="2400"/>
              <a:t>”</a:t>
            </a:r>
            <a:r>
              <a:rPr lang="zh-CN" altLang="en-US" sz="2400"/>
              <a:t>天下万物生于有，有生于无</a:t>
            </a:r>
            <a:r>
              <a:rPr lang="en-US" altLang="zh-CN" sz="2400"/>
              <a:t>”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《老子》一书，具有朴素辩证法思想，老子被称为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中国哲学之父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160" y="180975"/>
            <a:ext cx="8540750" cy="1143000"/>
          </a:xfrm>
        </p:spPr>
        <p:txBody>
          <a:bodyPr/>
          <a:lstStyle/>
          <a:p>
            <a:r>
              <a:rPr lang="zh-CN" altLang="en-US"/>
              <a:t>四、庄子及《庄子》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5325" y="1414145"/>
            <a:ext cx="7315835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庄子，（约公元前369— 前286）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名周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战国中期宋国蒙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（今河南商丘东北）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人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。道家学派创始人。</a:t>
            </a: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后世将他与老子并称为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老庄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，他们的哲学为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老庄哲学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03200"/>
            <a:ext cx="8540750" cy="1143000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《庄子》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1625" y="1461770"/>
            <a:ext cx="8655050" cy="4078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</a:t>
            </a:r>
            <a:r>
              <a:rPr lang="zh-CN" altLang="en-US" sz="2400"/>
              <a:t>《庄子》，</a:t>
            </a:r>
            <a:r>
              <a:rPr lang="zh-CN" altLang="en-US" sz="2400" b="1">
                <a:solidFill>
                  <a:srgbClr val="FF0000"/>
                </a:solidFill>
              </a:rPr>
              <a:t>庄子及其门人</a:t>
            </a:r>
            <a:r>
              <a:rPr lang="zh-CN" altLang="en-US" sz="2400"/>
              <a:t>所著，分为</a:t>
            </a:r>
            <a:r>
              <a:rPr lang="zh-CN" altLang="en-US" sz="2400" b="1">
                <a:solidFill>
                  <a:srgbClr val="FF0000"/>
                </a:solidFill>
              </a:rPr>
              <a:t>内篇、外篇、杂篇</a:t>
            </a:r>
            <a:r>
              <a:rPr lang="zh-CN" altLang="en-US" sz="2400"/>
              <a:t>三个部分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/>
              <a:t>     庄子的</a:t>
            </a:r>
            <a:r>
              <a:rPr lang="zh-CN" altLang="en-US" sz="2400" b="1">
                <a:solidFill>
                  <a:srgbClr val="FF0000"/>
                </a:solidFill>
              </a:rPr>
              <a:t>文字汪洋恣肆，意象雄浑飞跃，想象奇特丰富</a:t>
            </a:r>
            <a:r>
              <a:rPr lang="zh-CN" altLang="en-US" sz="2400"/>
              <a:t>，在中国文学史上独树一帜，他的文章体制已脱离语录体形式，标志着先秦散文已经发展到成熟的阶段，可以说</a:t>
            </a:r>
            <a:r>
              <a:rPr lang="zh-CN" altLang="en-US" sz="2400" b="1">
                <a:solidFill>
                  <a:srgbClr val="FF0000"/>
                </a:solidFill>
              </a:rPr>
              <a:t>《庄子》代表了先秦散文的最高成就</a:t>
            </a:r>
            <a:r>
              <a:rPr lang="zh-CN" altLang="en-US" sz="2400"/>
              <a:t>。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/>
              <a:t>《庄子》中的许多文章都是由</a:t>
            </a:r>
            <a:r>
              <a:rPr lang="zh-CN" altLang="en-US" sz="2400" b="1">
                <a:solidFill>
                  <a:srgbClr val="FF0000"/>
                </a:solidFill>
              </a:rPr>
              <a:t>寓言</a:t>
            </a:r>
            <a:r>
              <a:rPr lang="zh-CN" altLang="en-US" sz="2400"/>
              <a:t>故事组成的，通过语言故事表示深刻的人生哲理，如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鲲鹏展翅</a:t>
            </a:r>
            <a:r>
              <a:rPr lang="en-US" altLang="zh-CN" sz="2400" b="1">
                <a:solidFill>
                  <a:srgbClr val="FF0000"/>
                </a:solidFill>
              </a:rPr>
              <a:t>”“</a:t>
            </a:r>
            <a:r>
              <a:rPr lang="zh-CN" altLang="en-US" sz="2400" b="1">
                <a:solidFill>
                  <a:srgbClr val="FF0000"/>
                </a:solidFill>
              </a:rPr>
              <a:t>庖丁解牛</a:t>
            </a:r>
            <a:r>
              <a:rPr lang="en-US" altLang="zh-CN" sz="2400" b="1">
                <a:solidFill>
                  <a:srgbClr val="FF0000"/>
                </a:solidFill>
              </a:rPr>
              <a:t>”“</a:t>
            </a:r>
            <a:r>
              <a:rPr lang="zh-CN" altLang="en-US" sz="2400" b="1">
                <a:solidFill>
                  <a:srgbClr val="FF0000"/>
                </a:solidFill>
              </a:rPr>
              <a:t>井底之蛙</a:t>
            </a:r>
            <a:r>
              <a:rPr lang="en-US" altLang="zh-CN" sz="2400" b="1">
                <a:solidFill>
                  <a:srgbClr val="FF0000"/>
                </a:solidFill>
              </a:rPr>
              <a:t>”“</a:t>
            </a:r>
            <a:r>
              <a:rPr lang="zh-CN" altLang="en-US" sz="2400" b="1">
                <a:solidFill>
                  <a:srgbClr val="FF0000"/>
                </a:solidFill>
              </a:rPr>
              <a:t>东施效颦</a:t>
            </a:r>
            <a:r>
              <a:rPr lang="en-US" altLang="zh-CN" sz="2400" b="1">
                <a:solidFill>
                  <a:srgbClr val="FF0000"/>
                </a:solidFill>
              </a:rPr>
              <a:t>”“</a:t>
            </a:r>
            <a:r>
              <a:rPr lang="zh-CN" altLang="en-US" sz="2400" b="1">
                <a:solidFill>
                  <a:srgbClr val="FF0000"/>
                </a:solidFill>
              </a:rPr>
              <a:t>望洋兴叹</a:t>
            </a:r>
            <a:r>
              <a:rPr lang="en-US" altLang="zh-CN" sz="2400" b="1">
                <a:solidFill>
                  <a:srgbClr val="FF0000"/>
                </a:solidFill>
              </a:rPr>
              <a:t>”“</a:t>
            </a:r>
            <a:r>
              <a:rPr lang="zh-CN" altLang="en-US" sz="2400" b="1">
                <a:solidFill>
                  <a:srgbClr val="FF0000"/>
                </a:solidFill>
              </a:rPr>
              <a:t>贻笑大方</a:t>
            </a:r>
            <a:r>
              <a:rPr lang="en-US" altLang="zh-CN" sz="2400" b="1">
                <a:solidFill>
                  <a:srgbClr val="FF0000"/>
                </a:solidFill>
              </a:rPr>
              <a:t>”“</a:t>
            </a:r>
            <a:r>
              <a:rPr lang="zh-CN" altLang="en-US" sz="2400" b="1">
                <a:solidFill>
                  <a:srgbClr val="FF0000"/>
                </a:solidFill>
              </a:rPr>
              <a:t>夏虫不可语冰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/>
              <a:t>等。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0</TotalTime>
  <Words>6575</Words>
  <Application>WPS 演示</Application>
  <PresentationFormat>在屏幕上显示</PresentationFormat>
  <Paragraphs>234</Paragraphs>
  <Slides>45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Arial</vt:lpstr>
      <vt:lpstr>宋体</vt:lpstr>
      <vt:lpstr>Wingdings</vt:lpstr>
      <vt:lpstr>Verdana</vt:lpstr>
      <vt:lpstr>楷体_GB2312</vt:lpstr>
      <vt:lpstr>华文行楷</vt:lpstr>
      <vt:lpstr>楷体</vt:lpstr>
      <vt:lpstr>华文楷体</vt:lpstr>
      <vt:lpstr>Calibri</vt:lpstr>
      <vt:lpstr>微软雅黑</vt:lpstr>
      <vt:lpstr>Arial Unicode MS</vt:lpstr>
      <vt:lpstr>新宋体</vt:lpstr>
      <vt:lpstr>Balloons</vt:lpstr>
      <vt:lpstr>1_Balloons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（二）《孟子》</vt:lpstr>
      <vt:lpstr>三、老子及《老子》</vt:lpstr>
      <vt:lpstr>四、庄子及《庄子》</vt:lpstr>
      <vt:lpstr>《庄子》</vt:lpstr>
      <vt:lpstr>五、墨子及《墨子》</vt:lpstr>
      <vt:lpstr>六、管仲 晏子</vt:lpstr>
      <vt:lpstr>七、《吕氏春秋》</vt:lpstr>
      <vt:lpstr>《论语》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拓展：先秦诸子代表人物及思想</vt:lpstr>
    </vt:vector>
  </TitlesOfParts>
  <Company>JT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yeweiyang</dc:creator>
  <cp:lastModifiedBy>左手年华</cp:lastModifiedBy>
  <cp:revision>57</cp:revision>
  <dcterms:created xsi:type="dcterms:W3CDTF">2004-02-09T14:31:00Z</dcterms:created>
  <dcterms:modified xsi:type="dcterms:W3CDTF">2019-10-10T09:02:09Z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KSOProductBuildVer">
    <vt:lpwstr>2052-11.1.0.8976</vt:lpwstr>
  </property>
</Properties>
</file>