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443" r:id="rId3"/>
    <p:sldId id="378" r:id="rId4"/>
    <p:sldId id="382" r:id="rId5"/>
    <p:sldId id="430" r:id="rId6"/>
    <p:sldId id="431" r:id="rId7"/>
    <p:sldId id="491" r:id="rId8"/>
    <p:sldId id="432" r:id="rId9"/>
    <p:sldId id="433" r:id="rId10"/>
    <p:sldId id="434" r:id="rId11"/>
    <p:sldId id="435" r:id="rId12"/>
    <p:sldId id="516" r:id="rId13"/>
    <p:sldId id="436" r:id="rId14"/>
    <p:sldId id="437" r:id="rId15"/>
    <p:sldId id="438" r:id="rId16"/>
    <p:sldId id="492" r:id="rId17"/>
    <p:sldId id="439" r:id="rId18"/>
    <p:sldId id="440" r:id="rId19"/>
    <p:sldId id="441" r:id="rId20"/>
    <p:sldId id="442" r:id="rId21"/>
    <p:sldId id="493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94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85" r:id="rId46"/>
    <p:sldId id="486" r:id="rId47"/>
    <p:sldId id="487" r:id="rId48"/>
    <p:sldId id="488" r:id="rId49"/>
    <p:sldId id="489" r:id="rId50"/>
    <p:sldId id="490" r:id="rId51"/>
    <p:sldId id="497" r:id="rId52"/>
    <p:sldId id="499" r:id="rId53"/>
    <p:sldId id="424" r:id="rId54"/>
    <p:sldId id="425" r:id="rId55"/>
    <p:sldId id="531" r:id="rId56"/>
    <p:sldId id="426" r:id="rId57"/>
    <p:sldId id="427" r:id="rId58"/>
    <p:sldId id="428" r:id="rId59"/>
    <p:sldId id="532" r:id="rId60"/>
    <p:sldId id="533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80" autoAdjust="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9DD8C-A55F-4563-9C40-178ACE20B85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C0F37-3901-4FD8-B6D6-E4E81186E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1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C0F37-3901-4FD8-B6D6-E4E81186E3B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4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85164-8592-4545-891A-50320F234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66AD0-6720-4F19-A390-66B007052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DD6E3-DD58-445A-85F3-C375DB5A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FA70-54EC-4CAB-B8AA-92BBA462F86D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4668E-A848-4235-A44A-27F09963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CAD87-46FB-4B59-8262-AB717D57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A7A0-5240-45FD-AC83-C6A6FDB0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9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7C07-66F7-4D54-9FE1-30F525EA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E84A4-47BA-48CB-8BEA-7942FAF24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D0669-922A-4621-A947-45F54AF6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FA70-54EC-4CAB-B8AA-92BBA462F86D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7F7DB-8559-4498-9849-0A3F3644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C703F-A8F4-4D3D-92D8-A74FDD10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A7A0-5240-45FD-AC83-C6A6FDB0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3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D6F27C-B259-4F2C-81BD-12DE70932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EACA06-A456-4AD7-9003-B4AC657EA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F00E4-FC6F-46D6-8C04-EACBD629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FA70-54EC-4CAB-B8AA-92BBA462F86D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E93E2-FB42-402C-9849-07C0FFCC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31249-4A96-4B0B-A47B-2004E060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A7A0-5240-45FD-AC83-C6A6FDB0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0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18701-79EC-4195-9720-54435680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14591-3685-4CB7-933B-5881018B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07EC1-3834-4DBF-9080-2353D8B2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FA70-54EC-4CAB-B8AA-92BBA462F86D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CFA15-F7BA-4E96-8D0D-C772A94E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D6281-7857-4547-8A8C-D60401A8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A7A0-5240-45FD-AC83-C6A6FDB0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68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8FF84-EB0D-4CDE-84B3-ABD6BBB3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6C3B7-7ECB-4C7E-8581-9386E9A9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F10BB-0846-4DF4-B7DA-1249723F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FA70-54EC-4CAB-B8AA-92BBA462F86D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A09B1-1465-4054-BA84-D5FC64FD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B6FC5-C671-4FFA-BFD0-857D04D6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A7A0-5240-45FD-AC83-C6A6FDB0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2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A8C75-CFF1-424B-A543-9FE967AC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8BB5B-3F44-4150-A331-53E00537E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6013AB-A324-4C72-8004-70C09A7C1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49308-0E43-4960-B1FD-2B8DB98C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FA70-54EC-4CAB-B8AA-92BBA462F86D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71212-6776-4467-B3E5-738AEAC9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E69C0-667C-47AB-8FB8-333E1437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A7A0-5240-45FD-AC83-C6A6FDB0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7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84C6E-7978-4C53-B379-E18D670E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F55AE-A8CB-49E2-862F-D5C48002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5B560-2815-4CFB-A817-FEC5D9D29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B875CA-2677-43B3-83DC-6C445C1E2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1D3D07-7D0C-4502-92B5-A652DB8D7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E77DE3-0635-4BC6-A0E8-21B5F471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FA70-54EC-4CAB-B8AA-92BBA462F86D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4ED4F0-BF91-44B4-93D1-4758F206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90EF25-FD4A-4223-A8B6-44FB3859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A7A0-5240-45FD-AC83-C6A6FDB0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D35A7-DC00-45B5-8DFE-BB573B9E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04DCB-553D-4DC5-BB59-2D14B6B6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FA70-54EC-4CAB-B8AA-92BBA462F86D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F97B60-2054-4300-AB7E-19E30369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BF628-EDD9-4D3C-92E9-40F743DD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A7A0-5240-45FD-AC83-C6A6FDB0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A1C9FD-3F48-4F5B-A783-B7012A59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FA70-54EC-4CAB-B8AA-92BBA462F86D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9CB816-528B-48C0-ABC2-D8B92611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A0DF18-7295-4BE3-8F2A-E6A480FA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A7A0-5240-45FD-AC83-C6A6FDB0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9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5D169-04AD-4D79-A25D-D3D20B90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48721-BCA8-4A29-952E-CCA6C0650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6725B-3B43-4652-BD68-D529CA558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9AB07D-7454-4E64-AB8D-C7920AD5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FA70-54EC-4CAB-B8AA-92BBA462F86D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A4C06-5036-4444-A210-4105EFF5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5FDB5-FB7B-446E-90D0-159FB712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A7A0-5240-45FD-AC83-C6A6FDB0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4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65A85-B372-4AD4-B9B6-5D562D16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452E16-AF72-409C-A709-5915972C9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7DC0ED-7F40-46CA-905E-67B2B9625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79519-FAA7-4143-8887-77E15183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FA70-54EC-4CAB-B8AA-92BBA462F86D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78044-C382-4FC7-AFFD-81332745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16911-9106-4280-808C-9F57EF90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A7A0-5240-45FD-AC83-C6A6FDB0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6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8DE81C-4D39-4844-ADDD-CD06633C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907F7-2C0B-40C5-8266-7E797C36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C53EB-0C1C-4DA1-A26E-E5717B0D0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FA70-54EC-4CAB-B8AA-92BBA462F86D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B7342-BAF5-40D6-9792-274A0AE5D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0E4B8-45CE-42E8-A859-4A313BD7F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A7A0-5240-45FD-AC83-C6A6FDB0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5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9183.htm" TargetMode="External"/><Relationship Id="rId3" Type="http://schemas.openxmlformats.org/officeDocument/2006/relationships/hyperlink" Target="http://baike.baidu.com/subview/110096/8040688.htm" TargetMode="External"/><Relationship Id="rId7" Type="http://schemas.openxmlformats.org/officeDocument/2006/relationships/hyperlink" Target="http://baike.baidu.com/subview/27201/4964268.htm" TargetMode="External"/><Relationship Id="rId2" Type="http://schemas.openxmlformats.org/officeDocument/2006/relationships/hyperlink" Target="http://baike.baidu.com/subview/2176/5070682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subview/138377/8132382.htm" TargetMode="External"/><Relationship Id="rId5" Type="http://schemas.openxmlformats.org/officeDocument/2006/relationships/hyperlink" Target="http://baike.baidu.com/view/128904.htm" TargetMode="External"/><Relationship Id="rId4" Type="http://schemas.openxmlformats.org/officeDocument/2006/relationships/hyperlink" Target="http://baike.baidu.com/view/29247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8%80%B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C5BB3-6264-4F37-8F9A-B715CA592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孔子世家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B2C111-320F-4738-814C-0B66A9F48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                         </a:t>
            </a:r>
            <a:r>
              <a:rPr lang="zh-CN" altLang="en-US" sz="4400" b="1" dirty="0"/>
              <a:t>（西汉）司马迁</a:t>
            </a:r>
          </a:p>
        </p:txBody>
      </p:sp>
    </p:spTree>
    <p:extLst>
      <p:ext uri="{BB962C8B-B14F-4D97-AF65-F5344CB8AC3E}">
        <p14:creationId xmlns:p14="http://schemas.microsoft.com/office/powerpoint/2010/main" val="182458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>
            <a:extLst>
              <a:ext uri="{FF2B5EF4-FFF2-40B4-BE49-F238E27FC236}">
                <a16:creationId xmlns:a16="http://schemas.microsoft.com/office/drawing/2014/main" id="{089A2D43-8DC7-4C46-A472-890976710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" y="466090"/>
            <a:ext cx="11785600" cy="6198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第三段</a:t>
            </a:r>
            <a:r>
              <a:rPr lang="en-US" altLang="zh-CN" sz="2400" b="1" dirty="0"/>
              <a:t>3】</a:t>
            </a:r>
            <a:r>
              <a:rPr lang="zh-CN" altLang="en-US" sz="2400" b="1" dirty="0"/>
              <a:t>曰：‘</a:t>
            </a:r>
            <a:r>
              <a:rPr lang="zh-CN" altLang="en-US" sz="2400" b="1" u="sng" dirty="0">
                <a:highlight>
                  <a:srgbClr val="FFFF00"/>
                </a:highlight>
              </a:rPr>
              <a:t>聪明</a:t>
            </a:r>
            <a:r>
              <a:rPr lang="zh-CN" altLang="en-US" sz="2400" b="1" dirty="0">
                <a:highlight>
                  <a:srgbClr val="FFFF00"/>
                </a:highlight>
              </a:rPr>
              <a:t>深察而近于死者，好议人者也。博辩广大危其身者，发人之恶者也。为人子者毋以有己，为人臣者毋以有己。</a:t>
            </a:r>
            <a:r>
              <a:rPr lang="zh-CN" altLang="en-US" sz="2400" b="1" dirty="0"/>
              <a:t>’”孔子自周反于鲁，弟子</a:t>
            </a:r>
            <a:r>
              <a:rPr lang="zh-CN" altLang="en-US" sz="2400" b="1" dirty="0">
                <a:highlight>
                  <a:srgbClr val="FFFF00"/>
                </a:highlight>
              </a:rPr>
              <a:t>稍</a:t>
            </a:r>
            <a:r>
              <a:rPr lang="zh-CN" altLang="en-US" sz="2400" b="1" dirty="0"/>
              <a:t>益进焉。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en-US" altLang="zh-CN" sz="2400" b="1" dirty="0">
                <a:solidFill>
                  <a:srgbClr val="FF0000"/>
                </a:solidFill>
              </a:rPr>
              <a:t>】⑥</a:t>
            </a:r>
            <a:r>
              <a:rPr lang="zh-CN" altLang="en-US" sz="2400" b="1" dirty="0">
                <a:solidFill>
                  <a:srgbClr val="FF0000"/>
                </a:solidFill>
              </a:rPr>
              <a:t>者，</a:t>
            </a:r>
            <a:r>
              <a:rPr lang="en-US" altLang="zh-CN" sz="2400" b="1" dirty="0">
                <a:solidFill>
                  <a:srgbClr val="FF0000"/>
                </a:solidFill>
              </a:rPr>
              <a:t>-----</a:t>
            </a:r>
            <a:r>
              <a:rPr lang="zh-CN" altLang="en-US" sz="2400" b="1" dirty="0">
                <a:solidFill>
                  <a:srgbClr val="FF0000"/>
                </a:solidFill>
              </a:rPr>
              <a:t>的人。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发，揭发</a:t>
            </a:r>
            <a:r>
              <a:rPr lang="zh-CN" altLang="en-US" sz="2400" b="1" dirty="0">
                <a:solidFill>
                  <a:srgbClr val="FF0000"/>
                </a:solidFill>
              </a:rPr>
              <a:t>。毋以有己：忘掉自己。 ⑦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稍，渐渐</a:t>
            </a:r>
            <a:r>
              <a:rPr lang="zh-CN" altLang="en-US" sz="2400" b="1" dirty="0">
                <a:solidFill>
                  <a:srgbClr val="FF0000"/>
                </a:solidFill>
              </a:rPr>
              <a:t>。 益进：增多。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译文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这几句话是：</a:t>
            </a:r>
            <a:r>
              <a:rPr lang="zh-CN" altLang="en-US" sz="2400" b="1" dirty="0">
                <a:highlight>
                  <a:srgbClr val="FFFF00"/>
                </a:highlight>
              </a:rPr>
              <a:t>‘耳聪目明对问题看得清楚、深刻却走投无路的人，是因为喜欢评价他人。能广博地辨别是非善恶却面临险境的人，是因为揭发别人的丑恶。做孩子就要一切为了父母，不考虑自己（的利益），做臣子就要一切为了国君，不考虑自己（的利益）。’</a:t>
            </a:r>
            <a:r>
              <a:rPr lang="zh-CN" altLang="en-US" sz="2400" b="1" dirty="0"/>
              <a:t>”孔子从周地返回鲁国，投到他门下的弟子逐渐增多。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>
            <a:extLst>
              <a:ext uri="{FF2B5EF4-FFF2-40B4-BE49-F238E27FC236}">
                <a16:creationId xmlns:a16="http://schemas.microsoft.com/office/drawing/2014/main" id="{B158DC9D-60B2-4FEC-93F2-A91C6871D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5440" y="333376"/>
            <a:ext cx="11490960" cy="61995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CC0099"/>
                </a:solidFill>
              </a:rPr>
              <a:t>第</a:t>
            </a:r>
            <a:r>
              <a:rPr lang="en-US" altLang="zh-CN" b="1" dirty="0">
                <a:solidFill>
                  <a:srgbClr val="CC0099"/>
                </a:solidFill>
              </a:rPr>
              <a:t>4</a:t>
            </a:r>
            <a:r>
              <a:rPr lang="zh-CN" altLang="en-US" b="1" dirty="0">
                <a:solidFill>
                  <a:srgbClr val="CC0099"/>
                </a:solidFill>
              </a:rPr>
              <a:t>段：孔子适齐闻</a:t>
            </a:r>
            <a:r>
              <a:rPr lang="en-US" altLang="zh-CN" b="1" dirty="0">
                <a:solidFill>
                  <a:srgbClr val="CC0099"/>
                </a:solidFill>
              </a:rPr>
              <a:t>《</a:t>
            </a:r>
            <a:r>
              <a:rPr lang="zh-CN" altLang="en-US" b="1" dirty="0">
                <a:solidFill>
                  <a:srgbClr val="CC0099"/>
                </a:solidFill>
              </a:rPr>
              <a:t>韶</a:t>
            </a:r>
            <a:r>
              <a:rPr lang="en-US" altLang="zh-CN" b="1" dirty="0">
                <a:solidFill>
                  <a:srgbClr val="CC0099"/>
                </a:solidFill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原文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孔子适齐，为高昭子</a:t>
            </a:r>
            <a:r>
              <a:rPr lang="zh-CN" altLang="en-US" sz="2400" b="1" dirty="0">
                <a:solidFill>
                  <a:srgbClr val="FF0000"/>
                </a:solidFill>
              </a:rPr>
              <a:t>家臣</a:t>
            </a:r>
            <a:r>
              <a:rPr lang="zh-CN" altLang="en-US" sz="2400" b="1" dirty="0"/>
              <a:t>，欲以通乎景公。</a:t>
            </a:r>
            <a:r>
              <a:rPr lang="zh-CN" altLang="en-US" sz="2400" b="1" dirty="0">
                <a:highlight>
                  <a:srgbClr val="FFFF00"/>
                </a:highlight>
              </a:rPr>
              <a:t>与齐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太师</a:t>
            </a:r>
            <a:r>
              <a:rPr lang="zh-CN" altLang="en-US" sz="2400" b="1" dirty="0">
                <a:highlight>
                  <a:srgbClr val="FFFF00"/>
                </a:highlight>
              </a:rPr>
              <a:t>语乐，闻</a:t>
            </a:r>
            <a:r>
              <a:rPr lang="en-US" altLang="zh-CN" sz="2400" b="1" dirty="0">
                <a:highlight>
                  <a:srgbClr val="FFFF00"/>
                </a:highlight>
              </a:rPr>
              <a:t>《</a:t>
            </a:r>
            <a:r>
              <a:rPr lang="zh-CN" altLang="en-US" sz="2400" b="1" dirty="0">
                <a:highlight>
                  <a:srgbClr val="FFFF00"/>
                </a:highlight>
              </a:rPr>
              <a:t>韶</a:t>
            </a:r>
            <a:r>
              <a:rPr lang="en-US" altLang="zh-CN" sz="2400" b="1" dirty="0">
                <a:highlight>
                  <a:srgbClr val="FFFF00"/>
                </a:highlight>
              </a:rPr>
              <a:t>》</a:t>
            </a:r>
            <a:r>
              <a:rPr lang="zh-CN" altLang="en-US" sz="2400" b="1" dirty="0">
                <a:highlight>
                  <a:srgbClr val="FFFF00"/>
                </a:highlight>
              </a:rPr>
              <a:t>音，学之，三月不知肉味，齐人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称</a:t>
            </a:r>
            <a:r>
              <a:rPr lang="zh-CN" altLang="en-US" sz="2400" b="1" dirty="0">
                <a:highlight>
                  <a:srgbClr val="FFFF00"/>
                </a:highlight>
              </a:rPr>
              <a:t>之。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en-US" altLang="zh-CN" sz="2400" b="1" dirty="0">
                <a:solidFill>
                  <a:srgbClr val="FF0000"/>
                </a:solidFill>
              </a:rPr>
              <a:t>】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家臣：卿大夫的幕僚、私臣。 太师：乐官。语乐：谈论音乐。 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称：赞扬</a:t>
            </a:r>
            <a:r>
              <a:rPr lang="zh-CN" altLang="en-US" sz="2400" b="1" dirty="0">
                <a:solidFill>
                  <a:srgbClr val="FF0000"/>
                </a:solidFill>
              </a:rPr>
              <a:t>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99"/>
                </a:solidFill>
              </a:rPr>
              <a:t>【</a:t>
            </a:r>
            <a:r>
              <a:rPr lang="zh-CN" altLang="en-US" sz="2400" b="1" dirty="0">
                <a:solidFill>
                  <a:srgbClr val="000099"/>
                </a:solidFill>
              </a:rPr>
              <a:t>译文</a:t>
            </a:r>
            <a:r>
              <a:rPr lang="en-US" altLang="zh-CN" sz="2400" b="1" dirty="0">
                <a:solidFill>
                  <a:srgbClr val="000099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</a:rPr>
              <a:t>孔子来到齐国，做高昭子的家臣，打算通过他与齐景公交往。孔子与齐国太师谈论音乐，听到</a:t>
            </a:r>
            <a:r>
              <a:rPr lang="en-US" altLang="zh-CN" sz="2400" b="1" dirty="0">
                <a:solidFill>
                  <a:srgbClr val="000099"/>
                </a:solidFill>
              </a:rPr>
              <a:t>《</a:t>
            </a:r>
            <a:r>
              <a:rPr lang="zh-CN" altLang="en-US" sz="2400" b="1" dirty="0">
                <a:solidFill>
                  <a:srgbClr val="000099"/>
                </a:solidFill>
              </a:rPr>
              <a:t>韶</a:t>
            </a:r>
            <a:r>
              <a:rPr lang="en-US" altLang="zh-CN" sz="2400" b="1" dirty="0">
                <a:solidFill>
                  <a:srgbClr val="000099"/>
                </a:solidFill>
              </a:rPr>
              <a:t>》</a:t>
            </a:r>
            <a:r>
              <a:rPr lang="zh-CN" altLang="en-US" sz="2400" b="1" dirty="0">
                <a:solidFill>
                  <a:srgbClr val="000099"/>
                </a:solidFill>
              </a:rPr>
              <a:t>的乐曲，学习</a:t>
            </a:r>
            <a:r>
              <a:rPr lang="en-US" altLang="zh-CN" sz="2400" b="1" dirty="0">
                <a:solidFill>
                  <a:srgbClr val="000099"/>
                </a:solidFill>
              </a:rPr>
              <a:t>《</a:t>
            </a:r>
            <a:r>
              <a:rPr lang="zh-CN" altLang="en-US" sz="2400" b="1" dirty="0">
                <a:solidFill>
                  <a:srgbClr val="000099"/>
                </a:solidFill>
              </a:rPr>
              <a:t>韶</a:t>
            </a:r>
            <a:r>
              <a:rPr lang="en-US" altLang="zh-CN" sz="2400" b="1" dirty="0">
                <a:solidFill>
                  <a:srgbClr val="000099"/>
                </a:solidFill>
              </a:rPr>
              <a:t>》</a:t>
            </a:r>
            <a:r>
              <a:rPr lang="zh-CN" altLang="en-US" sz="2400" b="1" dirty="0">
                <a:solidFill>
                  <a:srgbClr val="000099"/>
                </a:solidFill>
              </a:rPr>
              <a:t>乐，陶醉得居然三个月不知道肉的滋味，齐国人称赞孔子。</a:t>
            </a:r>
            <a:r>
              <a:rPr lang="zh-CN" altLang="en-US" sz="2400" dirty="0">
                <a:solidFill>
                  <a:srgbClr val="000099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1E05462A-61E4-4B44-88A4-01CB62323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探究问题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DF2575CF-297F-42D0-9D6A-904CA432C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、孔子适齐，闻</a:t>
            </a:r>
            <a:r>
              <a:rPr lang="en-US" altLang="zh-CN" b="1" dirty="0"/>
              <a:t>《</a:t>
            </a:r>
            <a:r>
              <a:rPr lang="zh-CN" altLang="en-US" b="1" dirty="0"/>
              <a:t>韶</a:t>
            </a:r>
            <a:r>
              <a:rPr lang="en-US" altLang="zh-CN" b="1" dirty="0"/>
              <a:t>》</a:t>
            </a:r>
            <a:r>
              <a:rPr lang="zh-CN" altLang="en-US" b="1" dirty="0"/>
              <a:t>乐而学之，“三月不知肉味”，表现了他的什么精神？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作者以“三月不知肉味”主观感受，表现了孔子的好学和乐学的精神。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7" decel="1000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7" decel="1000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7" decel="1000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7" accel="100000" fill="hold">
                                          <p:stCondLst>
                                            <p:cond delay="897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/>
      <p:bldP spid="2918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>
            <a:extLst>
              <a:ext uri="{FF2B5EF4-FFF2-40B4-BE49-F238E27FC236}">
                <a16:creationId xmlns:a16="http://schemas.microsoft.com/office/drawing/2014/main" id="{D7805B14-7381-496B-99DF-FC3327154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9440" y="476250"/>
            <a:ext cx="11226800" cy="56276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4000" b="1" dirty="0">
                <a:solidFill>
                  <a:srgbClr val="FF0000"/>
                </a:solidFill>
              </a:rPr>
              <a:t>第</a:t>
            </a:r>
            <a:r>
              <a:rPr lang="en-US" altLang="zh-CN" sz="4000" b="1" dirty="0">
                <a:solidFill>
                  <a:srgbClr val="FF0000"/>
                </a:solidFill>
              </a:rPr>
              <a:t>5</a:t>
            </a:r>
            <a:r>
              <a:rPr lang="zh-CN" altLang="en-US" sz="4000" b="1" dirty="0">
                <a:solidFill>
                  <a:srgbClr val="FF0000"/>
                </a:solidFill>
              </a:rPr>
              <a:t>段：孔子学琴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第五自然段</a:t>
            </a:r>
            <a:r>
              <a:rPr lang="en-US" altLang="zh-CN" sz="2400" b="1" dirty="0"/>
              <a:t>1】</a:t>
            </a:r>
            <a:r>
              <a:rPr lang="zh-CN" altLang="en-US" sz="2400" b="1" dirty="0"/>
              <a:t>孔子学</a:t>
            </a:r>
            <a:r>
              <a:rPr lang="zh-CN" altLang="en-US" sz="2400" b="1" dirty="0">
                <a:solidFill>
                  <a:srgbClr val="FF0000"/>
                </a:solidFill>
              </a:rPr>
              <a:t>鼓</a:t>
            </a:r>
            <a:r>
              <a:rPr lang="zh-CN" altLang="en-US" sz="2400" b="1" dirty="0"/>
              <a:t>琴师襄子，十日不</a:t>
            </a:r>
            <a:r>
              <a:rPr lang="zh-CN" altLang="en-US" sz="2400" b="1" dirty="0">
                <a:solidFill>
                  <a:srgbClr val="FF0000"/>
                </a:solidFill>
              </a:rPr>
              <a:t>进</a:t>
            </a:r>
            <a:r>
              <a:rPr lang="zh-CN" altLang="en-US" sz="2400" b="1" dirty="0"/>
              <a:t>。师襄子曰：“可以</a:t>
            </a:r>
            <a:r>
              <a:rPr lang="zh-CN" altLang="en-US" sz="2400" b="1" dirty="0">
                <a:solidFill>
                  <a:srgbClr val="FF0000"/>
                </a:solidFill>
              </a:rPr>
              <a:t>益</a:t>
            </a:r>
            <a:r>
              <a:rPr lang="zh-CN" altLang="en-US" sz="2400" b="1" dirty="0"/>
              <a:t>矣。”孔子曰：“丘已习其曲矣，未得其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数</a:t>
            </a:r>
            <a:r>
              <a:rPr lang="zh-CN" altLang="en-US" sz="2400" b="1" dirty="0"/>
              <a:t>也。”</a:t>
            </a:r>
            <a:r>
              <a:rPr lang="zh-CN" altLang="en-US" sz="2400" b="1" dirty="0">
                <a:solidFill>
                  <a:srgbClr val="FF0000"/>
                </a:solidFill>
              </a:rPr>
              <a:t>有间</a:t>
            </a:r>
            <a:r>
              <a:rPr lang="zh-CN" altLang="en-US" sz="2400" b="1" dirty="0"/>
              <a:t>，曰：“已习其数，可以益矣。”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注释</a:t>
            </a:r>
            <a:r>
              <a:rPr lang="en-US" altLang="zh-CN" sz="2400" b="1" dirty="0"/>
              <a:t>】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鼓琴：弹琴</a:t>
            </a:r>
            <a:r>
              <a:rPr lang="zh-CN" altLang="en-US" sz="2400" b="1" dirty="0">
                <a:highlight>
                  <a:srgbClr val="FFFF00"/>
                </a:highlight>
              </a:rPr>
              <a:t>。</a:t>
            </a:r>
            <a:r>
              <a:rPr lang="zh-CN" altLang="en-US" sz="2400" b="1" dirty="0"/>
              <a:t>②进，学新的内容。③益，增加学习内容。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④数：指演奏音乐的技术、方法。</a:t>
            </a:r>
            <a:r>
              <a:rPr lang="zh-CN" altLang="en-US" sz="2400" b="1" dirty="0">
                <a:highlight>
                  <a:srgbClr val="FFFF00"/>
                </a:highlight>
              </a:rPr>
              <a:t> ⑤有间：过了一段时间。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译文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孔子向师襄子学习弹琴，学了十天仍不学新的内容。师襄子说：“可以增加新的学习内容了。”孔子说：“我已经熟习曲子，但还没有掌握演奏的技巧。”过了一段时间，师襄子说：“已经熟习演奏的技巧，可以继续往下学了。”</a:t>
            </a:r>
          </a:p>
          <a:p>
            <a:pPr>
              <a:lnSpc>
                <a:spcPct val="80000"/>
              </a:lnSpc>
            </a:pPr>
            <a:endParaRPr lang="zh-CN" altLang="en-US" b="1" dirty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</a:pPr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>
            <a:extLst>
              <a:ext uri="{FF2B5EF4-FFF2-40B4-BE49-F238E27FC236}">
                <a16:creationId xmlns:a16="http://schemas.microsoft.com/office/drawing/2014/main" id="{B96E0428-BD58-4EEB-AC59-67B3C39D0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476251"/>
            <a:ext cx="11369040" cy="53308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第五自然段</a:t>
            </a:r>
            <a:r>
              <a:rPr lang="en-US" altLang="zh-CN" sz="2400" b="1" dirty="0"/>
              <a:t>2】</a:t>
            </a:r>
            <a:r>
              <a:rPr lang="zh-CN" altLang="en-US" sz="2400" b="1" dirty="0"/>
              <a:t>孔子曰：“丘未得其</a:t>
            </a:r>
            <a:r>
              <a:rPr lang="zh-CN" altLang="en-US" sz="2400" b="1" dirty="0">
                <a:solidFill>
                  <a:srgbClr val="CC0099"/>
                </a:solidFill>
              </a:rPr>
              <a:t>志</a:t>
            </a:r>
            <a:r>
              <a:rPr lang="zh-CN" altLang="en-US" sz="2400" b="1" dirty="0"/>
              <a:t>也。”有间，曰：“已习其志，可以益矣。”孔子曰：“丘未得其</a:t>
            </a:r>
            <a:r>
              <a:rPr lang="zh-CN" altLang="en-US" sz="2400" b="1" dirty="0">
                <a:solidFill>
                  <a:srgbClr val="CC0099"/>
                </a:solidFill>
              </a:rPr>
              <a:t>为人</a:t>
            </a:r>
            <a:r>
              <a:rPr lang="zh-CN" altLang="en-US" sz="2400" b="1" dirty="0"/>
              <a:t>也。</a:t>
            </a:r>
            <a:r>
              <a:rPr lang="zh-CN" altLang="en-US" sz="2400" b="1" dirty="0">
                <a:highlight>
                  <a:srgbClr val="FFFF00"/>
                </a:highlight>
              </a:rPr>
              <a:t>”有间，有所</a:t>
            </a:r>
            <a:r>
              <a:rPr lang="zh-CN" altLang="en-US" sz="2400" b="1" dirty="0">
                <a:solidFill>
                  <a:srgbClr val="CC0099"/>
                </a:solidFill>
                <a:highlight>
                  <a:srgbClr val="FFFF00"/>
                </a:highlight>
              </a:rPr>
              <a:t>穆然</a:t>
            </a:r>
            <a:r>
              <a:rPr lang="zh-CN" altLang="en-US" sz="2400" b="1" dirty="0">
                <a:highlight>
                  <a:srgbClr val="FFFF00"/>
                </a:highlight>
              </a:rPr>
              <a:t>深思焉，有所怡然高望而远志焉。</a:t>
            </a:r>
            <a:endParaRPr lang="en-US" altLang="zh-CN" sz="24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注释</a:t>
            </a:r>
            <a:r>
              <a:rPr lang="en-US" altLang="zh-CN" sz="2400" b="1" dirty="0"/>
              <a:t>】④</a:t>
            </a:r>
            <a:r>
              <a:rPr lang="zh-CN" altLang="en-US" sz="2400" b="1" dirty="0"/>
              <a:t>志：指乐曲的情感意蕴。 ⑤为人：乐曲作者的人品。 ⑥穆然：严肃认真的样子。⑦怡然：和悦愉快的样子</a:t>
            </a:r>
            <a:endParaRPr lang="en-US" altLang="zh-CN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译文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孔子说：“我还没有领会其中的志趣呢。”过了一段时间，师襄子说，“已经熟习其中的志趣，可以继续往下学了。”孔子说：“我还体会不到乐曲作者的风范啊。”</a:t>
            </a:r>
            <a:r>
              <a:rPr lang="zh-CN" altLang="en-US" sz="2400" b="1" dirty="0">
                <a:highlight>
                  <a:srgbClr val="FFFF00"/>
                </a:highlight>
              </a:rPr>
              <a:t>过了一段时间，孔子神情严肃地沉思着，心旷神怡，高瞻远望而意志深远。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rgbClr val="000099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>
            <a:extLst>
              <a:ext uri="{FF2B5EF4-FFF2-40B4-BE49-F238E27FC236}">
                <a16:creationId xmlns:a16="http://schemas.microsoft.com/office/drawing/2014/main" id="{42C56932-1F83-4EA1-9FE6-0BBE27B63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280" y="404814"/>
            <a:ext cx="11602720" cy="60467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第五自然段</a:t>
            </a:r>
            <a:r>
              <a:rPr lang="en-US" altLang="zh-CN" sz="2400" b="1" dirty="0"/>
              <a:t>3】</a:t>
            </a:r>
            <a:r>
              <a:rPr lang="zh-CN" altLang="en-US" sz="2400" b="1" dirty="0"/>
              <a:t>曰：“丘得其为人，黯然而黑，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几然而</a:t>
            </a:r>
            <a:r>
              <a:rPr lang="zh-CN" altLang="en-US" sz="2400" b="1" dirty="0"/>
              <a:t>长，眼如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望羊</a:t>
            </a:r>
            <a:r>
              <a:rPr lang="zh-CN" altLang="en-US" sz="2400" b="1" dirty="0"/>
              <a:t>，如</a:t>
            </a:r>
            <a:r>
              <a:rPr lang="zh-CN" altLang="en-US" sz="2400" b="1" dirty="0">
                <a:highlight>
                  <a:srgbClr val="FFFF00"/>
                </a:highlight>
              </a:rPr>
              <a:t>王</a:t>
            </a:r>
            <a:r>
              <a:rPr lang="zh-CN" altLang="en-US" sz="2400" b="1" dirty="0"/>
              <a:t>四国，非文王其谁能为此也！”师襄子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辟</a:t>
            </a:r>
            <a:r>
              <a:rPr lang="zh-CN" altLang="en-US" sz="2400" b="1" dirty="0"/>
              <a:t>席再拜，曰：“师盖云</a:t>
            </a:r>
            <a:r>
              <a:rPr lang="en-US" altLang="zh-CN" sz="2400" b="1" dirty="0">
                <a:solidFill>
                  <a:srgbClr val="FF0000"/>
                </a:solidFill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</a:rPr>
              <a:t>文王操</a:t>
            </a:r>
            <a:r>
              <a:rPr lang="en-US" altLang="zh-CN" sz="2400" b="1" dirty="0">
                <a:solidFill>
                  <a:srgbClr val="FF0000"/>
                </a:solidFill>
              </a:rPr>
              <a:t>》</a:t>
            </a:r>
            <a:r>
              <a:rPr lang="zh-CN" altLang="en-US" sz="2400" b="1" dirty="0"/>
              <a:t>也。” 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注释</a:t>
            </a:r>
            <a:r>
              <a:rPr lang="en-US" altLang="zh-CN" sz="2400" b="1" dirty="0"/>
              <a:t>】⑦</a:t>
            </a:r>
            <a:r>
              <a:rPr lang="zh-CN" altLang="en-US" sz="2400" b="1" dirty="0">
                <a:highlight>
                  <a:srgbClr val="FFFF00"/>
                </a:highlight>
              </a:rPr>
              <a:t>几然：身长的样子</a:t>
            </a:r>
            <a:r>
              <a:rPr lang="zh-CN" altLang="en-US" sz="2400" b="1" dirty="0"/>
              <a:t>，“几”同“颀”（</a:t>
            </a:r>
            <a:r>
              <a:rPr lang="en-US" altLang="zh-CN" sz="2400" b="1" dirty="0" err="1"/>
              <a:t>qí</a:t>
            </a:r>
            <a:r>
              <a:rPr lang="zh-CN" altLang="en-US" sz="2400" b="1" dirty="0"/>
              <a:t>）高。 ⑧望羊：又作“望洋”，远望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。 ⑨辟：同“避”，离开。</a:t>
            </a:r>
            <a:r>
              <a:rPr lang="zh-CN" altLang="en-US" sz="2400" b="1" dirty="0"/>
              <a:t>再拜，拜两拜。 ⑩盖云，就叫做。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文王操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：相传为周文王所作的琴曲名。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b="1" dirty="0"/>
              <a:t>译文</a:t>
            </a:r>
            <a:r>
              <a:rPr lang="en-US" altLang="zh-CN" sz="2400" dirty="0"/>
              <a:t>】</a:t>
            </a:r>
            <a:r>
              <a:rPr lang="zh-CN" altLang="en-US" sz="2400" b="1" dirty="0"/>
              <a:t>说：“我知道乐曲的作者了，那人皮肤深黑，体形颀长，眼睛深邃远望，如同统治着四方诸侯，不是周文王还有谁能撰作这首乐曲呢！”师襄子离开坐席连行两次拜礼，说：“我教的就叫做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文王操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啊。” 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40D712FA-64C8-4662-B8E9-FB5EB81FD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4640" y="895034"/>
            <a:ext cx="11460480" cy="5475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</a:rPr>
              <a:t>探究问题</a:t>
            </a:r>
            <a:r>
              <a:rPr lang="en-US" altLang="zh-CN" sz="2000" b="1" dirty="0">
                <a:solidFill>
                  <a:srgbClr val="FF0000"/>
                </a:solidFill>
              </a:rPr>
              <a:t>】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</a:rPr>
              <a:t>、课文第五段写了孔子在鲁学琴的经历，体现了孔子怎样的学习过程和学习精神？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99"/>
                </a:solidFill>
              </a:rPr>
              <a:t>明确：由浅入深的学习过程。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99"/>
                </a:solidFill>
              </a:rPr>
              <a:t>      这段叙述，一是表现孔子的</a:t>
            </a:r>
            <a:r>
              <a:rPr lang="zh-CN" altLang="en-US" sz="2000" b="1" dirty="0">
                <a:solidFill>
                  <a:srgbClr val="FF0000"/>
                </a:solidFill>
              </a:rPr>
              <a:t>乐学好学</a:t>
            </a:r>
            <a:r>
              <a:rPr lang="zh-CN" altLang="en-US" sz="2000" b="1" dirty="0">
                <a:solidFill>
                  <a:srgbClr val="000099"/>
                </a:solidFill>
              </a:rPr>
              <a:t>，学琴十日而不进，仍乐此而不疲，</a:t>
            </a:r>
            <a:r>
              <a:rPr lang="zh-CN" altLang="en-US" sz="2000" b="1" dirty="0">
                <a:solidFill>
                  <a:srgbClr val="FF0000"/>
                </a:solidFill>
              </a:rPr>
              <a:t>勤奋而钻研</a:t>
            </a:r>
            <a:r>
              <a:rPr lang="zh-CN" altLang="en-US" sz="2000" b="1" dirty="0">
                <a:solidFill>
                  <a:srgbClr val="000099"/>
                </a:solidFill>
              </a:rPr>
              <a:t>；二是表现孔子的</a:t>
            </a:r>
            <a:r>
              <a:rPr lang="zh-CN" altLang="en-US" sz="2000" b="1" dirty="0">
                <a:solidFill>
                  <a:srgbClr val="FF0000"/>
                </a:solidFill>
              </a:rPr>
              <a:t>善学会学</a:t>
            </a:r>
            <a:r>
              <a:rPr lang="zh-CN" altLang="en-US" sz="2000" b="1" dirty="0">
                <a:solidFill>
                  <a:srgbClr val="000099"/>
                </a:solidFill>
              </a:rPr>
              <a:t>，习其曲、得其数、得其志、得其为人，由浅入深，深思善悟，扎实有序。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99"/>
                </a:solidFill>
              </a:rPr>
              <a:t>      这段文字，有</a:t>
            </a:r>
            <a:r>
              <a:rPr lang="zh-CN" altLang="en-US" sz="2000" b="1" dirty="0">
                <a:solidFill>
                  <a:srgbClr val="FF0000"/>
                </a:solidFill>
              </a:rPr>
              <a:t>对话描写</a:t>
            </a:r>
            <a:r>
              <a:rPr lang="zh-CN" altLang="en-US" sz="2000" b="1" dirty="0">
                <a:solidFill>
                  <a:srgbClr val="000099"/>
                </a:solidFill>
              </a:rPr>
              <a:t>，也有</a:t>
            </a:r>
            <a:r>
              <a:rPr lang="zh-CN" altLang="en-US" sz="2000" b="1" dirty="0">
                <a:solidFill>
                  <a:srgbClr val="FF0000"/>
                </a:solidFill>
              </a:rPr>
              <a:t>情态描写</a:t>
            </a:r>
            <a:r>
              <a:rPr lang="zh-CN" altLang="en-US" sz="2000" b="1" dirty="0">
                <a:solidFill>
                  <a:srgbClr val="000099"/>
                </a:solidFill>
              </a:rPr>
              <a:t>，有对孔子的</a:t>
            </a:r>
            <a:r>
              <a:rPr lang="zh-CN" altLang="en-US" sz="2000" b="1" dirty="0">
                <a:solidFill>
                  <a:srgbClr val="FF0000"/>
                </a:solidFill>
              </a:rPr>
              <a:t>直接描述</a:t>
            </a:r>
            <a:r>
              <a:rPr lang="zh-CN" altLang="en-US" sz="2000" b="1" dirty="0">
                <a:solidFill>
                  <a:srgbClr val="000099"/>
                </a:solidFill>
              </a:rPr>
              <a:t>，也有师襄子的</a:t>
            </a:r>
            <a:r>
              <a:rPr lang="zh-CN" altLang="en-US" sz="2000" b="1" dirty="0">
                <a:solidFill>
                  <a:srgbClr val="FF0000"/>
                </a:solidFill>
              </a:rPr>
              <a:t>侧面映衬</a:t>
            </a:r>
            <a:r>
              <a:rPr lang="zh-CN" altLang="en-US" sz="2000" b="1" dirty="0">
                <a:solidFill>
                  <a:srgbClr val="000099"/>
                </a:solidFill>
              </a:rPr>
              <a:t>，写得十分传神。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>
            <a:extLst>
              <a:ext uri="{FF2B5EF4-FFF2-40B4-BE49-F238E27FC236}">
                <a16:creationId xmlns:a16="http://schemas.microsoft.com/office/drawing/2014/main" id="{EAB0FFE7-A2F8-4655-8C98-CF74BEB08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4000" y="549276"/>
            <a:ext cx="11572240" cy="5546725"/>
          </a:xfrm>
        </p:spPr>
        <p:txBody>
          <a:bodyPr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66"/>
                </a:solidFill>
              </a:rPr>
              <a:t>第</a:t>
            </a:r>
            <a:r>
              <a:rPr lang="en-US" altLang="zh-CN" sz="3600" b="1" dirty="0">
                <a:solidFill>
                  <a:srgbClr val="FF0066"/>
                </a:solidFill>
              </a:rPr>
              <a:t>6</a:t>
            </a:r>
            <a:r>
              <a:rPr lang="zh-CN" altLang="en-US" sz="3600" b="1" dirty="0">
                <a:solidFill>
                  <a:srgbClr val="FF0066"/>
                </a:solidFill>
              </a:rPr>
              <a:t>、</a:t>
            </a:r>
            <a:r>
              <a:rPr lang="en-US" altLang="zh-CN" sz="3600" b="1" dirty="0">
                <a:solidFill>
                  <a:srgbClr val="FF0066"/>
                </a:solidFill>
              </a:rPr>
              <a:t>7</a:t>
            </a:r>
            <a:r>
              <a:rPr lang="zh-CN" altLang="en-US" sz="3600" b="1" dirty="0">
                <a:solidFill>
                  <a:srgbClr val="FF0066"/>
                </a:solidFill>
              </a:rPr>
              <a:t>段：孔子被困陈蔡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第六自然段</a:t>
            </a:r>
            <a:r>
              <a:rPr lang="en-US" altLang="zh-CN" sz="2400" b="1" dirty="0"/>
              <a:t>1】</a:t>
            </a:r>
            <a:r>
              <a:rPr lang="zh-CN" altLang="en-US" sz="2400" b="1" dirty="0"/>
              <a:t>孔子迁于蔡三岁，吴伐陈。楚救陈，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军</a:t>
            </a:r>
            <a:r>
              <a:rPr lang="zh-CN" altLang="en-US" sz="2400" b="1" dirty="0"/>
              <a:t>于城父。闻孔子在陈、蔡之间，楚使人聘孔子。孔子将往拜礼，陈、蔡大夫谋曰：“孔子贤者，所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刺讥</a:t>
            </a:r>
            <a:r>
              <a:rPr lang="zh-CN" altLang="en-US" sz="2400" b="1" dirty="0"/>
              <a:t>皆中诸侯之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疾</a:t>
            </a:r>
            <a:r>
              <a:rPr lang="zh-CN" altLang="en-US" sz="2400" b="1" dirty="0"/>
              <a:t>。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en-US" altLang="zh-CN" sz="2400" b="1" dirty="0">
                <a:solidFill>
                  <a:srgbClr val="FF0000"/>
                </a:solidFill>
              </a:rPr>
              <a:t>】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军：军队临时驻扎。 ②剌：指责。 讥：讽剌。 疾：弊病。 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99"/>
                </a:solidFill>
              </a:rPr>
              <a:t>【</a:t>
            </a:r>
            <a:r>
              <a:rPr lang="zh-CN" altLang="en-US" sz="2400" b="1" dirty="0">
                <a:solidFill>
                  <a:srgbClr val="000099"/>
                </a:solidFill>
              </a:rPr>
              <a:t>译文</a:t>
            </a:r>
            <a:r>
              <a:rPr lang="en-US" altLang="zh-CN" sz="2400" b="1" dirty="0">
                <a:solidFill>
                  <a:srgbClr val="000099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</a:rPr>
              <a:t>孔子迁居到蔡国的第三年，吴国军队攻伐陈国。楚国出兵援救陈国，驻扎在城父。听说孔子在陈国、蔡国之间，楚昭王派人聘请孔子。孔子准备前往拜见回礼，陈国、蔡国的大夫谋划说：“孔子是个贤人，他所抨击的东西都切中诸侯国的弊病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>
            <a:extLst>
              <a:ext uri="{FF2B5EF4-FFF2-40B4-BE49-F238E27FC236}">
                <a16:creationId xmlns:a16="http://schemas.microsoft.com/office/drawing/2014/main" id="{4DCA2BA9-8BB9-4B32-8A36-151FAFD4A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6720" y="476250"/>
            <a:ext cx="10861040" cy="5619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b="1" dirty="0"/>
              <a:t>第六自然段</a:t>
            </a:r>
            <a:r>
              <a:rPr lang="en-US" altLang="zh-CN" sz="2400" b="1" dirty="0"/>
              <a:t>2</a:t>
            </a:r>
            <a:r>
              <a:rPr lang="en-US" altLang="zh-CN" sz="2400" dirty="0"/>
              <a:t>】</a:t>
            </a:r>
            <a:r>
              <a:rPr lang="zh-CN" altLang="en-US" sz="2400" b="1" dirty="0"/>
              <a:t>今者久留陈、蔡之间，诸大夫所设行皆非仲尼之意。今楚，大国也，来聘孔子。孔子用于楚，则陈、蔡用事大夫危矣。”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注释</a:t>
            </a:r>
            <a:r>
              <a:rPr lang="en-US" altLang="zh-CN" sz="2400" b="1" dirty="0"/>
              <a:t>】 ③</a:t>
            </a:r>
            <a:r>
              <a:rPr lang="zh-CN" altLang="en-US" sz="2400" b="1" dirty="0"/>
              <a:t>设行：指施政。 ④用事：当权。 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99"/>
                </a:solidFill>
              </a:rPr>
              <a:t>【</a:t>
            </a:r>
            <a:r>
              <a:rPr lang="zh-CN" altLang="en-US" sz="2400" b="1" dirty="0">
                <a:solidFill>
                  <a:srgbClr val="000099"/>
                </a:solidFill>
              </a:rPr>
              <a:t>译文</a:t>
            </a:r>
            <a:r>
              <a:rPr lang="en-US" altLang="zh-CN" sz="2400" b="1" dirty="0">
                <a:solidFill>
                  <a:srgbClr val="000099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</a:rPr>
              <a:t>如今他长久滞留在陈国、蔡国之间，两国大夫所作所为都不符合仲尼的心意。如今楚国，是大国，派人前来聘请孔子，倘若孔子被楚国起用，我们这些在陈国、蔡国当权的大夫就危险了。”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>
            <a:extLst>
              <a:ext uri="{FF2B5EF4-FFF2-40B4-BE49-F238E27FC236}">
                <a16:creationId xmlns:a16="http://schemas.microsoft.com/office/drawing/2014/main" id="{8125A53F-8C45-46CB-8A0E-B0D36B2E5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80" y="655637"/>
            <a:ext cx="11531600" cy="5546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第六自然段</a:t>
            </a:r>
            <a:r>
              <a:rPr lang="en-US" altLang="zh-CN" sz="2400" b="1" dirty="0"/>
              <a:t>3】</a:t>
            </a:r>
            <a:r>
              <a:rPr lang="zh-CN" altLang="en-US" sz="2400" b="1" dirty="0">
                <a:highlight>
                  <a:srgbClr val="FFFF00"/>
                </a:highlight>
              </a:rPr>
              <a:t>于是乃相与发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徒役</a:t>
            </a:r>
            <a:r>
              <a:rPr lang="zh-CN" altLang="en-US" sz="2400" b="1" dirty="0">
                <a:highlight>
                  <a:srgbClr val="FFFF00"/>
                </a:highlight>
              </a:rPr>
              <a:t>围孔子于野。不得行，绝粮。从者病，莫能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兴</a:t>
            </a:r>
            <a:r>
              <a:rPr lang="zh-CN" altLang="en-US" sz="2400" b="1" dirty="0">
                <a:highlight>
                  <a:srgbClr val="FFFF00"/>
                </a:highlight>
              </a:rPr>
              <a:t>。</a:t>
            </a:r>
            <a:r>
              <a:rPr lang="zh-CN" altLang="en-US" sz="2400" b="1" dirty="0"/>
              <a:t>孔子讲诵弦歌不衰。子路愠见曰：“君子亦有</a:t>
            </a:r>
            <a:r>
              <a:rPr lang="zh-CN" altLang="en-US" sz="2400" b="1" dirty="0">
                <a:solidFill>
                  <a:srgbClr val="FF0000"/>
                </a:solidFill>
              </a:rPr>
              <a:t>穷</a:t>
            </a:r>
            <a:r>
              <a:rPr lang="zh-CN" altLang="en-US" sz="2400" b="1" dirty="0"/>
              <a:t>乎？”孔子曰：“君子固穷，小人穷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斯滥</a:t>
            </a:r>
            <a:r>
              <a:rPr lang="zh-CN" altLang="en-US" sz="2400" b="1" dirty="0"/>
              <a:t>矣。”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en-US" altLang="zh-CN" sz="2400" dirty="0">
                <a:solidFill>
                  <a:srgbClr val="FF0000"/>
                </a:solidFill>
              </a:rPr>
              <a:t>】</a:t>
            </a:r>
            <a:r>
              <a:rPr lang="en-US" altLang="zh-CN" sz="2400" b="1" dirty="0">
                <a:solidFill>
                  <a:srgbClr val="FF0000"/>
                </a:solidFill>
              </a:rPr>
              <a:t>⑤</a:t>
            </a:r>
            <a:r>
              <a:rPr lang="zh-CN" altLang="en-US" sz="2400" b="1" dirty="0">
                <a:solidFill>
                  <a:srgbClr val="FF0000"/>
                </a:solidFill>
              </a:rPr>
              <a:t>徒役：服劳役的人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。 ⑥兴：站起。 ⑦愠：怨恨，生气   ⑧</a:t>
            </a:r>
            <a:r>
              <a:rPr lang="zh-CN" altLang="en-US" sz="2400" b="1" dirty="0">
                <a:solidFill>
                  <a:srgbClr val="FF0000"/>
                </a:solidFill>
              </a:rPr>
              <a:t>穷：走头无路、困厄。 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⑨斯，就。滥，胡作非为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b="1" dirty="0"/>
              <a:t>译文</a:t>
            </a:r>
            <a:r>
              <a:rPr lang="en-US" altLang="zh-CN" sz="2400" dirty="0"/>
              <a:t>】</a:t>
            </a:r>
            <a:r>
              <a:rPr lang="zh-CN" altLang="en-US" sz="2400" b="1" dirty="0">
                <a:highlight>
                  <a:srgbClr val="FFFF00"/>
                </a:highlight>
              </a:rPr>
              <a:t>于是他们共同派了一些服劳役的人把孔子围在郊外。孔子一行人走不了，断了粮食。随从的弟子疲惫不堪，没有人能够站起来。</a:t>
            </a:r>
            <a:r>
              <a:rPr lang="zh-CN" altLang="en-US" sz="2400" b="1" dirty="0"/>
              <a:t>但孔子仍讲习诵读，演奏歌唱，不间断。子路生气，来见孔子说：“君子也有困厄的时候吗？”孔子说：“君子能安于困厄而不动摇，小人困厄时就胡作非为了。”</a:t>
            </a: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>
            <a:extLst>
              <a:ext uri="{FF2B5EF4-FFF2-40B4-BE49-F238E27FC236}">
                <a16:creationId xmlns:a16="http://schemas.microsoft.com/office/drawing/2014/main" id="{94721B7F-E663-4356-9CEF-7961635C1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040" y="687387"/>
            <a:ext cx="11572239" cy="61706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/>
              <a:t>                     </a:t>
            </a:r>
            <a:r>
              <a:rPr lang="zh-CN" altLang="en-US" sz="4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走进孔子 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     </a:t>
            </a:r>
            <a:r>
              <a:rPr lang="zh-CN" altLang="en-US" sz="2400" b="1" dirty="0">
                <a:solidFill>
                  <a:srgbClr val="FF0000"/>
                </a:solidFill>
              </a:rPr>
              <a:t>孔子</a:t>
            </a:r>
            <a:r>
              <a:rPr lang="zh-CN" altLang="en-US" sz="2400" b="1" dirty="0"/>
              <a:t>（公元前</a:t>
            </a:r>
            <a:r>
              <a:rPr lang="en-US" altLang="zh-CN" sz="2400" b="1" dirty="0"/>
              <a:t>551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28</a:t>
            </a:r>
            <a:r>
              <a:rPr lang="zh-CN" altLang="en-US" sz="2400" b="1" dirty="0"/>
              <a:t>日</a:t>
            </a:r>
            <a:r>
              <a:rPr lang="en-US" altLang="zh-CN" sz="2400" b="1" dirty="0"/>
              <a:t>―</a:t>
            </a:r>
            <a:r>
              <a:rPr lang="zh-CN" altLang="en-US" sz="2400" b="1" dirty="0"/>
              <a:t>公元前</a:t>
            </a:r>
            <a:r>
              <a:rPr lang="en-US" altLang="zh-CN" sz="2400" b="1" dirty="0"/>
              <a:t>479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日），名丘，字仲尼。祖籍宋国夏邑人  ，出生于鲁国陬邑 。</a:t>
            </a:r>
            <a:r>
              <a:rPr lang="zh-CN" altLang="en-US" sz="2400" b="1" dirty="0">
                <a:solidFill>
                  <a:srgbClr val="FF0000"/>
                </a:solidFill>
              </a:rPr>
              <a:t>东周春秋末期著名的思想家、教育家、政治家。</a:t>
            </a:r>
            <a:r>
              <a:rPr lang="zh-CN" altLang="en-US" sz="2400" b="1" dirty="0"/>
              <a:t>孔子开创了私人讲学的风气，是</a:t>
            </a:r>
            <a:r>
              <a:rPr lang="zh-CN" altLang="en-US" sz="2400" b="1" dirty="0">
                <a:solidFill>
                  <a:srgbClr val="FF0000"/>
                </a:solidFill>
              </a:rPr>
              <a:t>儒家学派的创始人。</a:t>
            </a:r>
            <a:endParaRPr lang="zh-CN" altLang="en-US" sz="2400" b="1" dirty="0">
              <a:solidFill>
                <a:srgbClr val="FF0000"/>
              </a:solidFill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hlinkClick r:id="rId2"/>
              </a:rPr>
              <a:t>       孔子</a:t>
            </a:r>
            <a:r>
              <a:rPr lang="zh-CN" altLang="en-US" sz="2400" b="1" dirty="0"/>
              <a:t>曾带领部分弟子周游列国十四年，晚年修订了</a:t>
            </a:r>
            <a:r>
              <a:rPr lang="zh-CN" altLang="en-US" sz="2400" b="1" dirty="0">
                <a:hlinkClick r:id="rId3"/>
              </a:rPr>
              <a:t>六经</a:t>
            </a:r>
            <a:r>
              <a:rPr lang="zh-CN" altLang="en-US" sz="2400" b="1" dirty="0"/>
              <a:t>（ 分别为：</a:t>
            </a:r>
            <a:r>
              <a:rPr lang="en-US" altLang="zh-CN" sz="2400" b="1" dirty="0">
                <a:solidFill>
                  <a:srgbClr val="FF0000"/>
                </a:solidFill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hlinkClick r:id="rId4"/>
              </a:rPr>
              <a:t>诗</a:t>
            </a:r>
            <a:r>
              <a:rPr lang="en-US" altLang="zh-CN" sz="2400" b="1" dirty="0">
                <a:solidFill>
                  <a:srgbClr val="FF0000"/>
                </a:solidFill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</a:rPr>
              <a:t>书</a:t>
            </a:r>
            <a:r>
              <a:rPr lang="en-US" altLang="zh-CN" sz="2400" b="1" dirty="0">
                <a:solidFill>
                  <a:srgbClr val="FF0000"/>
                </a:solidFill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hlinkClick r:id="rId5"/>
              </a:rPr>
              <a:t>礼</a:t>
            </a:r>
            <a:r>
              <a:rPr lang="en-US" altLang="zh-CN" sz="2400" b="1" dirty="0">
                <a:solidFill>
                  <a:srgbClr val="FF0000"/>
                </a:solidFill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hlinkClick r:id="rId6"/>
              </a:rPr>
              <a:t>乐</a:t>
            </a:r>
            <a:r>
              <a:rPr lang="en-US" altLang="zh-CN" sz="2400" b="1" dirty="0">
                <a:solidFill>
                  <a:srgbClr val="FF0000"/>
                </a:solidFill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</a:rPr>
              <a:t>易</a:t>
            </a:r>
            <a:r>
              <a:rPr lang="en-US" altLang="zh-CN" sz="2400" b="1" dirty="0">
                <a:solidFill>
                  <a:srgbClr val="FF0000"/>
                </a:solidFill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hlinkClick r:id="rId7"/>
              </a:rPr>
              <a:t>春秋</a:t>
            </a:r>
            <a:r>
              <a:rPr lang="en-US" altLang="zh-CN" sz="2400" b="1" dirty="0">
                <a:solidFill>
                  <a:srgbClr val="FF0000"/>
                </a:solidFill>
              </a:rPr>
              <a:t>》 </a:t>
            </a:r>
            <a:r>
              <a:rPr lang="zh-CN" altLang="en-US" sz="2400" b="1" dirty="0">
                <a:solidFill>
                  <a:srgbClr val="FF0000"/>
                </a:solidFill>
              </a:rPr>
              <a:t>）。</a:t>
            </a:r>
            <a:r>
              <a:rPr lang="zh-CN" altLang="en-US" sz="2400" b="1" dirty="0"/>
              <a:t>相传他有弟子三千，贤弟子七十二人。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   孔子去世后，其弟子及其再传弟子把孔子及其弟子的言行语录和思想记录下来，整理编成了儒家经典</a:t>
            </a:r>
            <a:r>
              <a:rPr lang="en-US" altLang="zh-CN" sz="2400" b="1" dirty="0"/>
              <a:t>《</a:t>
            </a:r>
            <a:r>
              <a:rPr lang="zh-CN" altLang="en-US" sz="2400" b="1" dirty="0">
                <a:hlinkClick r:id="rId8"/>
              </a:rPr>
              <a:t>论语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      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>
            <a:extLst>
              <a:ext uri="{FF2B5EF4-FFF2-40B4-BE49-F238E27FC236}">
                <a16:creationId xmlns:a16="http://schemas.microsoft.com/office/drawing/2014/main" id="{4D47600B-1632-4016-86F3-A9D0AFAC3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6880" y="366396"/>
            <a:ext cx="11470640" cy="6400164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FF0066"/>
                </a:solidFill>
              </a:rPr>
              <a:t>【</a:t>
            </a:r>
            <a:r>
              <a:rPr lang="zh-CN" altLang="en-US" sz="4000" b="1" dirty="0">
                <a:solidFill>
                  <a:srgbClr val="FF0066"/>
                </a:solidFill>
              </a:rPr>
              <a:t>第</a:t>
            </a:r>
            <a:r>
              <a:rPr lang="en-US" altLang="zh-CN" sz="4000" b="1" dirty="0">
                <a:solidFill>
                  <a:srgbClr val="FF0066"/>
                </a:solidFill>
              </a:rPr>
              <a:t>7</a:t>
            </a:r>
            <a:r>
              <a:rPr lang="zh-CN" altLang="en-US" sz="4000" b="1" dirty="0">
                <a:solidFill>
                  <a:srgbClr val="FF0066"/>
                </a:solidFill>
              </a:rPr>
              <a:t>段</a:t>
            </a:r>
            <a:r>
              <a:rPr lang="en-US" altLang="zh-CN" sz="4000" b="1" dirty="0">
                <a:solidFill>
                  <a:srgbClr val="FF0066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第七自然段</a:t>
            </a:r>
            <a:r>
              <a:rPr lang="en-US" altLang="zh-CN" sz="2400" b="1" dirty="0"/>
              <a:t>】</a:t>
            </a:r>
            <a:r>
              <a:rPr lang="zh-CN" altLang="en-US" sz="2400" b="1" dirty="0">
                <a:highlight>
                  <a:srgbClr val="FFFF00"/>
                </a:highlight>
              </a:rPr>
              <a:t>子贡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色作</a:t>
            </a:r>
            <a:r>
              <a:rPr lang="zh-CN" altLang="en-US" sz="2400" b="1" dirty="0">
                <a:highlight>
                  <a:srgbClr val="FFFF00"/>
                </a:highlight>
              </a:rPr>
              <a:t>。孔子曰：“赐，尔以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予</a:t>
            </a:r>
            <a:r>
              <a:rPr lang="zh-CN" altLang="en-US" sz="2400" b="1" dirty="0">
                <a:highlight>
                  <a:srgbClr val="FFFF00"/>
                </a:highlight>
              </a:rPr>
              <a:t>为多学而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识</a:t>
            </a:r>
            <a:r>
              <a:rPr lang="zh-CN" altLang="en-US" sz="2400" b="1" dirty="0">
                <a:highlight>
                  <a:srgbClr val="FFFF00"/>
                </a:highlight>
              </a:rPr>
              <a:t>之者与？”曰：“然。非与？”孔子曰：“非也。予一以贯之。” </a:t>
            </a:r>
            <a:endParaRPr lang="en-US" altLang="zh-CN" sz="24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en-US" altLang="zh-CN" sz="2400" b="1" dirty="0">
                <a:solidFill>
                  <a:srgbClr val="FF0000"/>
                </a:solidFill>
              </a:rPr>
              <a:t>】①</a:t>
            </a:r>
            <a:r>
              <a:rPr lang="zh-CN" altLang="en-US" sz="2400" b="1" dirty="0">
                <a:solidFill>
                  <a:srgbClr val="FF0000"/>
                </a:solidFill>
              </a:rPr>
              <a:t>色作：脸变色，发怒。 ②予：我   ③识（</a:t>
            </a:r>
            <a:r>
              <a:rPr lang="en-US" altLang="zh-CN" sz="2400" b="1" dirty="0" err="1">
                <a:solidFill>
                  <a:srgbClr val="FF0000"/>
                </a:solidFill>
              </a:rPr>
              <a:t>zhi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</a:rPr>
              <a:t>：强记。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④一以贯之，即“以一贯之”，做人坚守一个根本的原则。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99"/>
                </a:solidFill>
              </a:rPr>
              <a:t>【</a:t>
            </a:r>
            <a:r>
              <a:rPr lang="zh-CN" altLang="en-US" sz="2400" b="1" dirty="0">
                <a:solidFill>
                  <a:srgbClr val="000099"/>
                </a:solidFill>
              </a:rPr>
              <a:t>译文</a:t>
            </a:r>
            <a:r>
              <a:rPr lang="en-US" altLang="zh-CN" sz="2400" b="1" dirty="0">
                <a:solidFill>
                  <a:srgbClr val="000099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</a:rPr>
              <a:t>子贡面有怒色。孔子说：“赐啊，你认为我是个博学强记的人吗？”子贡说：“是。难道不是吗？”孔子说：“不是啊。我是做人能始终坚守一个根本原则的人。”</a:t>
            </a:r>
            <a:r>
              <a:rPr lang="zh-CN" altLang="en-US" sz="2400" dirty="0">
                <a:solidFill>
                  <a:srgbClr val="000099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>
            <a:extLst>
              <a:ext uri="{FF2B5EF4-FFF2-40B4-BE49-F238E27FC236}">
                <a16:creationId xmlns:a16="http://schemas.microsoft.com/office/drawing/2014/main" id="{7B228662-2DB5-4653-BF8B-153DD48C1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2320" y="476250"/>
            <a:ext cx="10586720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探究问题</a:t>
            </a:r>
            <a:r>
              <a:rPr lang="en-US" altLang="zh-CN" sz="2400" b="1" dirty="0">
                <a:solidFill>
                  <a:srgbClr val="FF0000"/>
                </a:solidFill>
              </a:rPr>
              <a:t>】4</a:t>
            </a:r>
            <a:r>
              <a:rPr lang="zh-CN" altLang="en-US" sz="2400" b="1" dirty="0">
                <a:solidFill>
                  <a:srgbClr val="FF0000"/>
                </a:solidFill>
              </a:rPr>
              <a:t>、课文第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r>
              <a:rPr lang="zh-CN" altLang="en-US" sz="2400" b="1" dirty="0">
                <a:solidFill>
                  <a:srgbClr val="FF0000"/>
                </a:solidFill>
              </a:rPr>
              <a:t>两节写孔子困于陈蔡之间，作者描述了孔子与身边弟子们的哪些不同表现，有何作用？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99"/>
                </a:solidFill>
              </a:rPr>
              <a:t>明确：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表现</a:t>
            </a:r>
            <a:r>
              <a:rPr lang="en-US" altLang="zh-CN" sz="2400" b="1" dirty="0">
                <a:solidFill>
                  <a:srgbClr val="FF0000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</a:rPr>
              <a:t>孔子困于陈蔡之间，情况危急，身边的弟子们都“病”得“莫能兴”，而孔子却处变不惊，“讲诵弦歌不衰”，以至引起子路和子贡的反感 和怨愤。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作用</a:t>
            </a:r>
            <a:r>
              <a:rPr lang="en-US" altLang="zh-CN" sz="2400" b="1" dirty="0">
                <a:solidFill>
                  <a:srgbClr val="FF0000"/>
                </a:solidFill>
              </a:rPr>
              <a:t>】</a:t>
            </a:r>
            <a:r>
              <a:rPr lang="zh-CN" altLang="en-US" sz="2400" b="1" dirty="0">
                <a:solidFill>
                  <a:srgbClr val="CC0099"/>
                </a:solidFill>
              </a:rPr>
              <a:t>这是用</a:t>
            </a:r>
            <a:r>
              <a:rPr lang="zh-CN" altLang="en-US" sz="2400" b="1" dirty="0"/>
              <a:t>反衬的手法</a:t>
            </a:r>
            <a:r>
              <a:rPr lang="zh-CN" altLang="en-US" sz="2400" b="1" dirty="0">
                <a:solidFill>
                  <a:srgbClr val="CC0099"/>
                </a:solidFill>
              </a:rPr>
              <a:t>表现孔子的坚强，贫贱不移，威武不屈。孔子回答子路和子贡的话，既袒露了自己的心境和为人做事准则，也含教育弟子之意。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>
            <a:extLst>
              <a:ext uri="{FF2B5EF4-FFF2-40B4-BE49-F238E27FC236}">
                <a16:creationId xmlns:a16="http://schemas.microsoft.com/office/drawing/2014/main" id="{1EC77FEA-3F9A-4335-8888-49A3CEBC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0880" y="476250"/>
            <a:ext cx="10759440" cy="67170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solidFill>
                  <a:srgbClr val="FF0066"/>
                </a:solidFill>
              </a:rPr>
              <a:t>第</a:t>
            </a:r>
            <a:r>
              <a:rPr lang="en-US" altLang="zh-CN" sz="3600" b="1" dirty="0">
                <a:solidFill>
                  <a:srgbClr val="FF0066"/>
                </a:solidFill>
              </a:rPr>
              <a:t>8</a:t>
            </a:r>
            <a:r>
              <a:rPr lang="zh-CN" altLang="en-US" sz="3600" b="1" dirty="0">
                <a:solidFill>
                  <a:srgbClr val="FF0066"/>
                </a:solidFill>
              </a:rPr>
              <a:t>、</a:t>
            </a:r>
            <a:r>
              <a:rPr lang="en-US" altLang="zh-CN" sz="3600" b="1" dirty="0">
                <a:solidFill>
                  <a:srgbClr val="FF0066"/>
                </a:solidFill>
              </a:rPr>
              <a:t>9</a:t>
            </a:r>
            <a:r>
              <a:rPr lang="zh-CN" altLang="en-US" sz="3600" b="1" dirty="0">
                <a:solidFill>
                  <a:srgbClr val="FF0066"/>
                </a:solidFill>
              </a:rPr>
              <a:t>、</a:t>
            </a:r>
            <a:r>
              <a:rPr lang="en-US" altLang="zh-CN" sz="3600" b="1" dirty="0">
                <a:solidFill>
                  <a:srgbClr val="FF0066"/>
                </a:solidFill>
              </a:rPr>
              <a:t>10</a:t>
            </a:r>
            <a:r>
              <a:rPr lang="zh-CN" altLang="en-US" sz="3600" b="1" dirty="0">
                <a:solidFill>
                  <a:srgbClr val="FF0066"/>
                </a:solidFill>
              </a:rPr>
              <a:t>段：孔子与子路、子贡、颜回的谈话。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第八自然段</a:t>
            </a:r>
            <a:r>
              <a:rPr lang="en-US" altLang="zh-CN" sz="2400" b="1" dirty="0"/>
              <a:t>1】</a:t>
            </a:r>
            <a:r>
              <a:rPr lang="zh-CN" altLang="en-US" sz="2400" b="1" dirty="0">
                <a:highlight>
                  <a:srgbClr val="FFFF00"/>
                </a:highlight>
              </a:rPr>
              <a:t>孔子知弟子有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愠</a:t>
            </a:r>
            <a:r>
              <a:rPr lang="zh-CN" altLang="en-US" sz="2400" b="1" dirty="0">
                <a:highlight>
                  <a:srgbClr val="FFFF00"/>
                </a:highlight>
              </a:rPr>
              <a:t>（</a:t>
            </a:r>
            <a:r>
              <a:rPr lang="en-US" altLang="zh-CN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y</a:t>
            </a:r>
            <a:r>
              <a:rPr lang="en-US" alt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ù</a:t>
            </a:r>
            <a:r>
              <a:rPr lang="en-US" altLang="zh-CN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zh-CN" altLang="en-US" sz="2400" b="1" dirty="0">
                <a:highlight>
                  <a:srgbClr val="FFFF00"/>
                </a:highlight>
              </a:rPr>
              <a:t>）心，乃召子路而问曰：“</a:t>
            </a:r>
            <a:r>
              <a:rPr lang="en-US" altLang="zh-CN" sz="2400" b="1" dirty="0">
                <a:highlight>
                  <a:srgbClr val="FFFF00"/>
                </a:highlight>
              </a:rPr>
              <a:t>《</a:t>
            </a:r>
            <a:r>
              <a:rPr lang="zh-CN" altLang="en-US" sz="2400" b="1" dirty="0">
                <a:highlight>
                  <a:srgbClr val="FFFF00"/>
                </a:highlight>
              </a:rPr>
              <a:t>诗</a:t>
            </a:r>
            <a:r>
              <a:rPr lang="en-US" altLang="zh-CN" sz="2400" b="1" dirty="0">
                <a:highlight>
                  <a:srgbClr val="FFFF00"/>
                </a:highlight>
              </a:rPr>
              <a:t>》</a:t>
            </a:r>
            <a:r>
              <a:rPr lang="zh-CN" altLang="en-US" sz="2400" b="1" dirty="0">
                <a:highlight>
                  <a:srgbClr val="FFFF00"/>
                </a:highlight>
              </a:rPr>
              <a:t>云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‘匪兕</a:t>
            </a:r>
            <a:r>
              <a:rPr lang="zh-CN" altLang="en-US" sz="2400" b="1" dirty="0">
                <a:highlight>
                  <a:srgbClr val="FFFF00"/>
                </a:highlight>
              </a:rPr>
              <a:t>（</a:t>
            </a:r>
            <a:r>
              <a:rPr lang="en-US" altLang="zh-CN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sì</a:t>
            </a:r>
            <a:r>
              <a:rPr lang="zh-CN" altLang="en-US" sz="2400" b="1" dirty="0">
                <a:highlight>
                  <a:srgbClr val="FFFF00"/>
                </a:highlight>
              </a:rPr>
              <a:t>）匪虎，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率</a:t>
            </a:r>
            <a:r>
              <a:rPr lang="zh-CN" altLang="en-US" sz="2400" b="1" dirty="0">
                <a:highlight>
                  <a:srgbClr val="FFFF00"/>
                </a:highlight>
              </a:rPr>
              <a:t>彼旷野’。吾道非邪？吾何为于此？”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en-US" altLang="zh-CN" sz="2400" b="1" dirty="0">
                <a:solidFill>
                  <a:srgbClr val="FF0000"/>
                </a:solidFill>
              </a:rPr>
              <a:t>】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愠，怨恨。②匪：同“非”，不是</a:t>
            </a:r>
            <a:r>
              <a:rPr lang="zh-CN" altLang="en-US" sz="2400" b="1" dirty="0">
                <a:solidFill>
                  <a:srgbClr val="FF0000"/>
                </a:solidFill>
              </a:rPr>
              <a:t>。③兕（ｓ</a:t>
            </a:r>
            <a:r>
              <a:rPr lang="en-US" altLang="zh-CN" sz="2400" b="1" dirty="0">
                <a:solidFill>
                  <a:srgbClr val="FF0000"/>
                </a:solidFill>
              </a:rPr>
              <a:t>ì</a:t>
            </a:r>
            <a:r>
              <a:rPr lang="zh-CN" altLang="en-US" sz="2400" b="1" dirty="0">
                <a:solidFill>
                  <a:srgbClr val="FF0000"/>
                </a:solidFill>
              </a:rPr>
              <a:t>，）：犀牛。 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④率：沿着，循 。 </a:t>
            </a:r>
            <a:r>
              <a:rPr lang="zh-CN" altLang="en-US" sz="2400" dirty="0">
                <a:highlight>
                  <a:srgbClr val="FFFF00"/>
                </a:highlight>
              </a:rPr>
              <a:t>⑤ 邪：古同“</a:t>
            </a:r>
            <a:r>
              <a:rPr lang="zh-CN" altLang="en-US" sz="2400" dirty="0">
                <a:highlight>
                  <a:srgbClr val="FFFF00"/>
                </a:highlight>
                <a:hlinkClick r:id="rId2"/>
              </a:rPr>
              <a:t>耶</a:t>
            </a:r>
            <a:r>
              <a:rPr lang="zh-CN" altLang="en-US" sz="2400" dirty="0">
                <a:highlight>
                  <a:srgbClr val="FFFF00"/>
                </a:highlight>
              </a:rPr>
              <a:t>”，疑问词 </a:t>
            </a:r>
            <a:r>
              <a:rPr lang="en-US" altLang="zh-CN" sz="2400" dirty="0" err="1">
                <a:highlight>
                  <a:srgbClr val="FFFF00"/>
                </a:highlight>
              </a:rPr>
              <a:t>yé</a:t>
            </a:r>
            <a:r>
              <a:rPr lang="en-US" altLang="zh-CN" sz="2400" dirty="0">
                <a:highlight>
                  <a:srgbClr val="FFFF00"/>
                </a:highlight>
              </a:rPr>
              <a:t> </a:t>
            </a:r>
            <a:r>
              <a:rPr lang="zh-CN" altLang="en-US" sz="2400" dirty="0">
                <a:highlight>
                  <a:srgbClr val="FFFF00"/>
                </a:highlight>
              </a:rPr>
              <a:t>表示疑问的语气词。如：</a:t>
            </a:r>
            <a:r>
              <a:rPr lang="en-US" altLang="zh-CN" sz="2400" dirty="0">
                <a:highlight>
                  <a:srgbClr val="FFFF00"/>
                </a:highlight>
              </a:rPr>
              <a:t>《</a:t>
            </a:r>
            <a:r>
              <a:rPr lang="zh-CN" altLang="en-US" sz="2400" dirty="0">
                <a:highlight>
                  <a:srgbClr val="FFFF00"/>
                </a:highlight>
              </a:rPr>
              <a:t>马说</a:t>
            </a:r>
            <a:r>
              <a:rPr lang="en-US" altLang="zh-CN" sz="2400" dirty="0">
                <a:highlight>
                  <a:srgbClr val="FFFF00"/>
                </a:highlight>
              </a:rPr>
              <a:t>》</a:t>
            </a:r>
            <a:r>
              <a:rPr lang="zh-CN" altLang="en-US" sz="2400" dirty="0">
                <a:highlight>
                  <a:srgbClr val="FFFF00"/>
                </a:highlight>
              </a:rPr>
              <a:t>：“其真无马～？其真不知马也。”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99"/>
                </a:solidFill>
              </a:rPr>
              <a:t>【</a:t>
            </a:r>
            <a:r>
              <a:rPr lang="zh-CN" altLang="en-US" sz="2400" b="1" dirty="0">
                <a:solidFill>
                  <a:srgbClr val="000099"/>
                </a:solidFill>
              </a:rPr>
              <a:t>译文</a:t>
            </a:r>
            <a:r>
              <a:rPr lang="en-US" altLang="zh-CN" sz="2400" b="1" dirty="0">
                <a:solidFill>
                  <a:srgbClr val="000099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孔子知道弟子们有怨恨之心，就召见子路而询问道：“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《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诗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》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中说：‘不是犀牛也不是老虎，却沿着旷野行走。’我的思想和主张错了吗？我们为什么沦落到这个地步？”</a:t>
            </a:r>
          </a:p>
          <a:p>
            <a:pPr>
              <a:lnSpc>
                <a:spcPct val="90000"/>
              </a:lnSpc>
            </a:pPr>
            <a:endParaRPr lang="zh-CN" altLang="en-US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>
            <a:extLst>
              <a:ext uri="{FF2B5EF4-FFF2-40B4-BE49-F238E27FC236}">
                <a16:creationId xmlns:a16="http://schemas.microsoft.com/office/drawing/2014/main" id="{231B5DBA-EA19-4576-B2DF-467C11030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5160" y="467702"/>
            <a:ext cx="10901680" cy="65169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000" dirty="0"/>
              <a:t>【</a:t>
            </a:r>
            <a:r>
              <a:rPr lang="zh-CN" altLang="en-US" sz="3000" b="1" dirty="0"/>
              <a:t>第八自然段</a:t>
            </a:r>
            <a:r>
              <a:rPr lang="en-US" altLang="zh-CN" sz="3000" b="1" dirty="0"/>
              <a:t>2</a:t>
            </a:r>
            <a:r>
              <a:rPr lang="en-US" altLang="zh-CN" sz="3000" dirty="0"/>
              <a:t>】</a:t>
            </a:r>
            <a:r>
              <a:rPr lang="zh-CN" altLang="en-US" sz="3000" b="1" dirty="0"/>
              <a:t>子路曰：</a:t>
            </a:r>
            <a:r>
              <a:rPr lang="zh-CN" altLang="en-US" sz="3000" b="1" dirty="0">
                <a:highlight>
                  <a:srgbClr val="FFFF00"/>
                </a:highlight>
              </a:rPr>
              <a:t>“</a:t>
            </a:r>
            <a:r>
              <a:rPr lang="zh-CN" altLang="en-US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意者</a:t>
            </a:r>
            <a:r>
              <a:rPr lang="zh-CN" altLang="en-US" sz="3000" b="1" dirty="0">
                <a:highlight>
                  <a:srgbClr val="FFFF00"/>
                </a:highlight>
              </a:rPr>
              <a:t>吾未仁邪？</a:t>
            </a:r>
            <a:r>
              <a:rPr lang="zh-CN" altLang="en-US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人之不我信也</a:t>
            </a:r>
            <a:r>
              <a:rPr lang="zh-CN" altLang="en-US" sz="3000" b="1" dirty="0">
                <a:highlight>
                  <a:srgbClr val="FFFF00"/>
                </a:highlight>
              </a:rPr>
              <a:t>。意者吾未知邪？</a:t>
            </a:r>
            <a:r>
              <a:rPr lang="zh-CN" altLang="en-US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人之不我行也</a:t>
            </a:r>
            <a:r>
              <a:rPr lang="zh-CN" altLang="en-US" sz="3000" b="1" dirty="0">
                <a:highlight>
                  <a:srgbClr val="FFFF00"/>
                </a:highlight>
              </a:rPr>
              <a:t>。”</a:t>
            </a:r>
            <a:endParaRPr lang="en-US" altLang="zh-CN" sz="30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3000" b="1" dirty="0"/>
          </a:p>
          <a:p>
            <a:pPr>
              <a:lnSpc>
                <a:spcPct val="150000"/>
              </a:lnSpc>
            </a:pPr>
            <a:r>
              <a:rPr lang="en-US" altLang="zh-CN" sz="3000" dirty="0">
                <a:solidFill>
                  <a:srgbClr val="FF0000"/>
                </a:solidFill>
              </a:rPr>
              <a:t>【</a:t>
            </a:r>
            <a:r>
              <a:rPr lang="zh-CN" altLang="en-US" sz="3000" b="1" dirty="0">
                <a:solidFill>
                  <a:srgbClr val="FF0000"/>
                </a:solidFill>
              </a:rPr>
              <a:t>注释</a:t>
            </a:r>
            <a:r>
              <a:rPr lang="en-US" altLang="zh-CN" sz="3000" dirty="0">
                <a:solidFill>
                  <a:srgbClr val="FF0000"/>
                </a:solidFill>
              </a:rPr>
              <a:t>】</a:t>
            </a:r>
            <a:r>
              <a:rPr lang="en-US" altLang="zh-CN" sz="3000" b="1" dirty="0">
                <a:solidFill>
                  <a:srgbClr val="FF0000"/>
                </a:solidFill>
              </a:rPr>
              <a:t>④</a:t>
            </a:r>
            <a:r>
              <a:rPr lang="zh-CN" altLang="en-US" sz="3000" b="1" dirty="0">
                <a:solidFill>
                  <a:srgbClr val="FF0000"/>
                </a:solidFill>
              </a:rPr>
              <a:t>意者：是不是。  ⑤人之不我信，即“人之不信我”（宾语前置句）。人之不我行，即“人之不行我”（宾语前置句）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000099"/>
                </a:solidFill>
              </a:rPr>
              <a:t>【</a:t>
            </a:r>
            <a:r>
              <a:rPr lang="zh-CN" altLang="en-US" sz="3000" b="1" dirty="0">
                <a:solidFill>
                  <a:srgbClr val="000099"/>
                </a:solidFill>
              </a:rPr>
              <a:t>译文</a:t>
            </a:r>
            <a:r>
              <a:rPr lang="en-US" altLang="zh-CN" sz="3000" b="1" dirty="0">
                <a:solidFill>
                  <a:srgbClr val="000099"/>
                </a:solidFill>
              </a:rPr>
              <a:t>】</a:t>
            </a:r>
            <a:r>
              <a:rPr lang="zh-CN" altLang="en-US" sz="3000" b="1" dirty="0">
                <a:solidFill>
                  <a:srgbClr val="000099"/>
                </a:solidFill>
              </a:rPr>
              <a:t>子路说：“</a:t>
            </a:r>
            <a:r>
              <a:rPr lang="zh-CN" altLang="en-US" sz="3000" b="1" dirty="0">
                <a:solidFill>
                  <a:srgbClr val="000099"/>
                </a:solidFill>
                <a:highlight>
                  <a:srgbClr val="FFFF00"/>
                </a:highlight>
              </a:rPr>
              <a:t>是不是我们还没有达到对人仁爱吧！所以别人不信任我们。是不是我们还不够聪明吧！所以别人不跟着我们走。”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>
            <a:extLst>
              <a:ext uri="{FF2B5EF4-FFF2-40B4-BE49-F238E27FC236}">
                <a16:creationId xmlns:a16="http://schemas.microsoft.com/office/drawing/2014/main" id="{72BE9B0B-AC8C-4129-AB27-A556477E3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800" y="620714"/>
            <a:ext cx="11206480" cy="54752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第八自然段</a:t>
            </a:r>
            <a:r>
              <a:rPr lang="en-US" altLang="zh-CN" sz="2400" b="1" dirty="0"/>
              <a:t>3】</a:t>
            </a:r>
            <a:r>
              <a:rPr lang="zh-CN" altLang="en-US" sz="2400" b="1" dirty="0"/>
              <a:t>孔子曰：“有</a:t>
            </a:r>
            <a:r>
              <a:rPr lang="zh-CN" altLang="en-US" sz="2400" b="1" dirty="0">
                <a:solidFill>
                  <a:srgbClr val="FF0000"/>
                </a:solidFill>
              </a:rPr>
              <a:t>是</a:t>
            </a:r>
            <a:r>
              <a:rPr lang="zh-CN" altLang="en-US" sz="2400" b="1" dirty="0"/>
              <a:t>乎！由，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譬使</a:t>
            </a:r>
            <a:r>
              <a:rPr lang="zh-CN" altLang="en-US" sz="2400" b="1" dirty="0">
                <a:highlight>
                  <a:srgbClr val="FFFF00"/>
                </a:highlight>
              </a:rPr>
              <a:t>仁者而必信，安有伯夷</a:t>
            </a:r>
            <a:r>
              <a:rPr lang="en-US" altLang="zh-CN" sz="2400" b="1" dirty="0">
                <a:highlight>
                  <a:srgbClr val="FFFF00"/>
                </a:highlight>
              </a:rPr>
              <a:t>﹑</a:t>
            </a:r>
            <a:r>
              <a:rPr lang="zh-CN" altLang="en-US" sz="2400" b="1" dirty="0">
                <a:highlight>
                  <a:srgbClr val="FFFF00"/>
                </a:highlight>
              </a:rPr>
              <a:t>叔齐？使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知</a:t>
            </a:r>
            <a:r>
              <a:rPr lang="zh-CN" altLang="en-US" sz="2400" b="1" dirty="0">
                <a:highlight>
                  <a:srgbClr val="FFFF00"/>
                </a:highlight>
              </a:rPr>
              <a:t>者而必行，安有王子比干？” </a:t>
            </a:r>
            <a:endParaRPr lang="en-US" altLang="zh-CN" sz="24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注释</a:t>
            </a:r>
            <a:r>
              <a:rPr lang="en-US" altLang="zh-CN" sz="2400" dirty="0">
                <a:solidFill>
                  <a:srgbClr val="FF0000"/>
                </a:solidFill>
              </a:rPr>
              <a:t>】</a:t>
            </a:r>
            <a:r>
              <a:rPr lang="en-US" altLang="zh-CN" sz="2400" b="1" dirty="0">
                <a:solidFill>
                  <a:srgbClr val="FF0000"/>
                </a:solidFill>
              </a:rPr>
              <a:t>④</a:t>
            </a:r>
            <a:r>
              <a:rPr lang="zh-CN" altLang="en-US" sz="2400" b="1" dirty="0">
                <a:solidFill>
                  <a:srgbClr val="FF0000"/>
                </a:solidFill>
              </a:rPr>
              <a:t>是，这些缘由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。 ⑤譬，打比方；⑥使：假使   </a:t>
            </a:r>
            <a:r>
              <a:rPr lang="zh-CN" altLang="en-US" sz="2400" b="1" dirty="0">
                <a:solidFill>
                  <a:srgbClr val="FF0000"/>
                </a:solidFill>
              </a:rPr>
              <a:t>⑦知者，聪明的人。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知，同“智”，聪明。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99"/>
                </a:solidFill>
              </a:rPr>
              <a:t>【</a:t>
            </a:r>
            <a:r>
              <a:rPr lang="zh-CN" altLang="en-US" sz="2400" dirty="0">
                <a:solidFill>
                  <a:srgbClr val="000099"/>
                </a:solidFill>
              </a:rPr>
              <a:t>译文</a:t>
            </a:r>
            <a:r>
              <a:rPr lang="en-US" altLang="zh-CN" sz="2400" dirty="0">
                <a:solidFill>
                  <a:srgbClr val="000099"/>
                </a:solidFill>
              </a:rPr>
              <a:t>】</a:t>
            </a:r>
            <a:r>
              <a:rPr kumimoji="0" lang="zh-CN" altLang="en-US" sz="2400" b="1" dirty="0">
                <a:solidFill>
                  <a:srgbClr val="000099"/>
                </a:solidFill>
              </a:rPr>
              <a:t>孔</a:t>
            </a:r>
            <a:r>
              <a:rPr lang="zh-CN" altLang="en-US" sz="2400" b="1" dirty="0">
                <a:solidFill>
                  <a:srgbClr val="000099"/>
                </a:solidFill>
              </a:rPr>
              <a:t>子说：“哪会是这样啊！仲由，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我打比方给你听，假如仁者就必定受到信任，那怎么还会有伯夷、叔齐的遭遇呢？假如聪明的人就一定能让别人跟着干，那怎么还会有比干的遭遇呢？” 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>
            <a:extLst>
              <a:ext uri="{FF2B5EF4-FFF2-40B4-BE49-F238E27FC236}">
                <a16:creationId xmlns:a16="http://schemas.microsoft.com/office/drawing/2014/main" id="{71FFD6A3-2482-4E93-9AB0-7FC8A3927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20714"/>
            <a:ext cx="11978640" cy="623728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4400" b="1" dirty="0">
                <a:solidFill>
                  <a:srgbClr val="FF0066"/>
                </a:solidFill>
              </a:rPr>
              <a:t>第</a:t>
            </a:r>
            <a:r>
              <a:rPr lang="en-US" altLang="zh-CN" sz="4400" b="1" dirty="0">
                <a:solidFill>
                  <a:srgbClr val="FF0066"/>
                </a:solidFill>
              </a:rPr>
              <a:t>9</a:t>
            </a:r>
            <a:r>
              <a:rPr lang="zh-CN" altLang="en-US" sz="4400" b="1" dirty="0">
                <a:solidFill>
                  <a:srgbClr val="FF0066"/>
                </a:solidFill>
              </a:rPr>
              <a:t>段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【</a:t>
            </a:r>
            <a:r>
              <a:rPr lang="zh-CN" altLang="en-US" b="1" dirty="0"/>
              <a:t>第九自然段</a:t>
            </a:r>
            <a:r>
              <a:rPr lang="en-US" altLang="zh-CN" b="1" dirty="0"/>
              <a:t>1】</a:t>
            </a:r>
            <a:r>
              <a:rPr lang="zh-CN" altLang="en-US" b="1" dirty="0"/>
              <a:t>子路出，子贡入见。孔子曰：“赐，诗云‘匪兕匪虎，率彼旷野’。吾道非邪？吾何为于此？”</a:t>
            </a:r>
            <a:r>
              <a:rPr lang="zh-CN" altLang="en-US" b="1" dirty="0">
                <a:highlight>
                  <a:srgbClr val="FFFF00"/>
                </a:highlight>
              </a:rPr>
              <a:t>子贡曰：“夫子之道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至大</a:t>
            </a:r>
            <a:r>
              <a:rPr lang="zh-CN" altLang="en-US" b="1" dirty="0">
                <a:highlight>
                  <a:srgbClr val="FFFF00"/>
                </a:highlight>
              </a:rPr>
              <a:t>也，故天下莫能容夫子。夫子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盖</a:t>
            </a:r>
            <a:r>
              <a:rPr lang="zh-CN" altLang="en-US" b="1" dirty="0">
                <a:highlight>
                  <a:srgbClr val="FFFF00"/>
                </a:highlight>
              </a:rPr>
              <a:t>少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贬</a:t>
            </a:r>
            <a:r>
              <a:rPr lang="zh-CN" altLang="en-US" b="1" dirty="0">
                <a:highlight>
                  <a:srgbClr val="FFFF00"/>
                </a:highlight>
              </a:rPr>
              <a:t>焉？”</a:t>
            </a:r>
            <a:endParaRPr lang="en-US" altLang="zh-CN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注释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①道，思想和主张</a:t>
            </a:r>
            <a:r>
              <a:rPr lang="zh-CN" altLang="en-US" b="1" dirty="0">
                <a:solidFill>
                  <a:srgbClr val="000099"/>
                </a:solidFill>
              </a:rPr>
              <a:t>。②</a:t>
            </a:r>
            <a:r>
              <a:rPr lang="zh-CN" altLang="en-US" b="1" dirty="0">
                <a:solidFill>
                  <a:srgbClr val="FF0000"/>
                </a:solidFill>
              </a:rPr>
              <a:t>至大，极其宏大。③夫子，古代对老师的尊称。④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盖，同“</a:t>
            </a:r>
            <a:r>
              <a:rPr lang="zh-CN" altLang="en-US" sz="5200" b="1" dirty="0">
                <a:solidFill>
                  <a:srgbClr val="FF0000"/>
                </a:solidFill>
                <a:highlight>
                  <a:srgbClr val="FFFF00"/>
                </a:highlight>
              </a:rPr>
              <a:t>盍”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，何不。⑤贬，减少，降低。</a:t>
            </a:r>
            <a:endParaRPr lang="en-US" altLang="zh-CN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99"/>
                </a:solidFill>
              </a:rPr>
              <a:t>【</a:t>
            </a:r>
            <a:r>
              <a:rPr lang="zh-CN" altLang="en-US" b="1" dirty="0"/>
              <a:t>译文</a:t>
            </a:r>
            <a:r>
              <a:rPr lang="en-US" altLang="zh-CN" b="1" dirty="0"/>
              <a:t>】</a:t>
            </a:r>
            <a:r>
              <a:rPr lang="zh-CN" altLang="en-US" b="1" dirty="0"/>
              <a:t>子路出去，子贡进入见面。孔子说：“赐啊，</a:t>
            </a:r>
            <a:r>
              <a:rPr lang="en-US" altLang="zh-CN" b="1" dirty="0"/>
              <a:t>《</a:t>
            </a:r>
            <a:r>
              <a:rPr lang="zh-CN" altLang="en-US" b="1" dirty="0"/>
              <a:t>诗</a:t>
            </a:r>
            <a:r>
              <a:rPr lang="en-US" altLang="zh-CN" b="1" dirty="0"/>
              <a:t>》</a:t>
            </a:r>
            <a:r>
              <a:rPr lang="zh-CN" altLang="en-US" b="1" dirty="0"/>
              <a:t>中说：‘不是犀牛也不是老虎，却沿着旷野行走。’我们的思想和主张难道有不对的地方吗？我们为什么沦落到这个地步？”</a:t>
            </a:r>
            <a:r>
              <a:rPr lang="zh-CN" altLang="en-US" b="1" dirty="0">
                <a:highlight>
                  <a:srgbClr val="FFFF00"/>
                </a:highlight>
              </a:rPr>
              <a:t>子贡说：“老师的思想和主张极其弘大，所以天下没有国家能容得下您。老师何不稍微降低一点标准呢？”</a:t>
            </a:r>
          </a:p>
          <a:p>
            <a:pPr>
              <a:lnSpc>
                <a:spcPct val="90000"/>
              </a:lnSpc>
            </a:pPr>
            <a:endParaRPr lang="en-US" altLang="zh-CN" sz="24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>
            <a:extLst>
              <a:ext uri="{FF2B5EF4-FFF2-40B4-BE49-F238E27FC236}">
                <a16:creationId xmlns:a16="http://schemas.microsoft.com/office/drawing/2014/main" id="{94B62E81-3A88-4861-B79E-D9950ED7E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76270" y="620713"/>
            <a:ext cx="12368270" cy="64741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b="1" dirty="0"/>
              <a:t>第九自然段</a:t>
            </a:r>
            <a:r>
              <a:rPr lang="en-US" altLang="zh-CN" sz="2400" b="1" dirty="0"/>
              <a:t>2</a:t>
            </a:r>
            <a:r>
              <a:rPr lang="en-US" altLang="zh-CN" sz="2400" dirty="0"/>
              <a:t>】</a:t>
            </a:r>
            <a:r>
              <a:rPr lang="zh-CN" altLang="en-US" sz="2400" b="1" dirty="0"/>
              <a:t>孔子曰：“赐，良农能</a:t>
            </a:r>
            <a:r>
              <a:rPr lang="zh-CN" altLang="en-US" sz="2400" b="1" dirty="0">
                <a:solidFill>
                  <a:srgbClr val="FF0000"/>
                </a:solidFill>
              </a:rPr>
              <a:t>稼</a:t>
            </a:r>
            <a:r>
              <a:rPr lang="zh-CN" altLang="en-US" sz="2400" b="1" dirty="0"/>
              <a:t>而不能为</a:t>
            </a:r>
            <a:r>
              <a:rPr lang="zh-CN" altLang="en-US" sz="2400" b="1" dirty="0">
                <a:solidFill>
                  <a:srgbClr val="FF0000"/>
                </a:solidFill>
              </a:rPr>
              <a:t>穑</a:t>
            </a:r>
            <a:r>
              <a:rPr lang="zh-CN" altLang="en-US" sz="2400" b="1" dirty="0"/>
              <a:t>，良工能巧而不能为顺。君子能</a:t>
            </a:r>
            <a:r>
              <a:rPr lang="zh-CN" altLang="en-US" sz="2400" b="1" dirty="0">
                <a:solidFill>
                  <a:srgbClr val="FF0000"/>
                </a:solidFill>
              </a:rPr>
              <a:t>修</a:t>
            </a:r>
            <a:r>
              <a:rPr lang="zh-CN" altLang="en-US" sz="2400" b="1" dirty="0"/>
              <a:t>其道，</a:t>
            </a:r>
            <a:r>
              <a:rPr lang="zh-CN" altLang="en-US" sz="2400" b="1" dirty="0">
                <a:solidFill>
                  <a:srgbClr val="FF0000"/>
                </a:solidFill>
              </a:rPr>
              <a:t>纲</a:t>
            </a:r>
            <a:r>
              <a:rPr lang="zh-CN" altLang="en-US" sz="2400" b="1" dirty="0"/>
              <a:t>而纪之，</a:t>
            </a:r>
            <a:r>
              <a:rPr lang="zh-CN" altLang="en-US" sz="2400" b="1" dirty="0">
                <a:solidFill>
                  <a:srgbClr val="FF0000"/>
                </a:solidFill>
              </a:rPr>
              <a:t>统</a:t>
            </a:r>
            <a:r>
              <a:rPr lang="zh-CN" altLang="en-US" sz="2400" b="1" dirty="0"/>
              <a:t>而理之，而不</a:t>
            </a:r>
            <a:r>
              <a:rPr lang="zh-CN" altLang="en-US" sz="2400" b="1" dirty="0">
                <a:solidFill>
                  <a:srgbClr val="FF0000"/>
                </a:solidFill>
              </a:rPr>
              <a:t>能为容</a:t>
            </a:r>
            <a:r>
              <a:rPr lang="zh-CN" altLang="en-US" sz="2400" b="1" dirty="0"/>
              <a:t>。今尔不修尔道而求为容。赐，</a:t>
            </a:r>
            <a:r>
              <a:rPr lang="zh-CN" altLang="en-US" sz="2400" b="1" dirty="0">
                <a:solidFill>
                  <a:srgbClr val="FF0000"/>
                </a:solidFill>
              </a:rPr>
              <a:t>而</a:t>
            </a:r>
            <a:r>
              <a:rPr lang="zh-CN" altLang="en-US" sz="2400" b="1" dirty="0"/>
              <a:t>志不远矣！” 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en-US" altLang="zh-CN" sz="2400" dirty="0">
                <a:solidFill>
                  <a:srgbClr val="FF0000"/>
                </a:solidFill>
              </a:rPr>
              <a:t>】</a:t>
            </a:r>
            <a:r>
              <a:rPr lang="zh-CN" altLang="en-US" sz="2400" dirty="0">
                <a:solidFill>
                  <a:srgbClr val="FF0000"/>
                </a:solidFill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稼，种庄稼。②穑，收获</a:t>
            </a:r>
            <a:r>
              <a:rPr lang="zh-CN" altLang="en-US" sz="2400" b="1" dirty="0">
                <a:solidFill>
                  <a:srgbClr val="FF0000"/>
                </a:solidFill>
              </a:rPr>
              <a:t>。③顺，迎合所有人的要求。④修，研究完善。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⑤纲，制定法度（名作动）。⑥纪，名词用作动词，整治。</a:t>
            </a:r>
            <a:r>
              <a:rPr lang="zh-CN" altLang="en-US" sz="2400" b="1" dirty="0">
                <a:solidFill>
                  <a:srgbClr val="FF0000"/>
                </a:solidFill>
              </a:rPr>
              <a:t>⑦统，建立道统，（名作动）。⑧为容，被世人接受。⑨而，同“尔”，你的。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99"/>
                </a:solidFill>
              </a:rPr>
              <a:t>【</a:t>
            </a:r>
            <a:r>
              <a:rPr lang="zh-CN" altLang="en-US" sz="2400" b="1" dirty="0">
                <a:solidFill>
                  <a:srgbClr val="000099"/>
                </a:solidFill>
              </a:rPr>
              <a:t>译文</a:t>
            </a:r>
            <a:r>
              <a:rPr lang="en-US" altLang="zh-CN" sz="2400" dirty="0">
                <a:solidFill>
                  <a:srgbClr val="000099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</a:rPr>
              <a:t>孔子说：“赐，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好的农夫能种好庄稼，却未必能取得丰收，好的工匠能做出很好的活却不能迎合所有人的要求。君子能够研究完善自己的学说，制定法度来规范国家，建立道统来治理臣民，但不能保证被世人所接受，</a:t>
            </a:r>
            <a:r>
              <a:rPr lang="zh-CN" altLang="en-US" sz="2400" b="1" dirty="0">
                <a:solidFill>
                  <a:srgbClr val="000099"/>
                </a:solidFill>
              </a:rPr>
              <a:t>你现在不认真研究自己的思想和主张，却只怎样能使世人接受。赐，你没有远大的志向！”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>
            <a:extLst>
              <a:ext uri="{FF2B5EF4-FFF2-40B4-BE49-F238E27FC236}">
                <a16:creationId xmlns:a16="http://schemas.microsoft.com/office/drawing/2014/main" id="{1AADCAE5-BFCF-4A5B-8A0E-561AC452D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8240" y="549276"/>
            <a:ext cx="10007600" cy="5546725"/>
          </a:xfrm>
        </p:spPr>
        <p:txBody>
          <a:bodyPr>
            <a:normAutofit lnSpcReduction="10000"/>
          </a:bodyPr>
          <a:lstStyle/>
          <a:p>
            <a:r>
              <a:rPr lang="zh-CN" altLang="en-US" sz="4800" b="1" dirty="0">
                <a:solidFill>
                  <a:srgbClr val="FF0066"/>
                </a:solidFill>
              </a:rPr>
              <a:t>第</a:t>
            </a:r>
            <a:r>
              <a:rPr lang="en-US" altLang="zh-CN" sz="4800" b="1" dirty="0">
                <a:solidFill>
                  <a:srgbClr val="FF0066"/>
                </a:solidFill>
              </a:rPr>
              <a:t>10</a:t>
            </a:r>
            <a:r>
              <a:rPr lang="zh-CN" altLang="en-US" sz="4800" b="1" dirty="0">
                <a:solidFill>
                  <a:srgbClr val="FF0066"/>
                </a:solidFill>
              </a:rPr>
              <a:t>段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【</a:t>
            </a:r>
            <a:r>
              <a:rPr lang="zh-CN" altLang="en-US" b="1" dirty="0"/>
              <a:t>第十段</a:t>
            </a:r>
            <a:r>
              <a:rPr lang="en-US" altLang="zh-CN" b="1" dirty="0"/>
              <a:t>1】</a:t>
            </a:r>
            <a:r>
              <a:rPr lang="zh-CN" altLang="en-US" b="1" dirty="0"/>
              <a:t>子贡出，颜回入见。孔子曰：“回，诗云‘匪兕匪虎，率彼旷野’。吾道非邪？吾何为于此？”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99"/>
                </a:solidFill>
              </a:rPr>
              <a:t>【</a:t>
            </a:r>
            <a:r>
              <a:rPr lang="zh-CN" altLang="en-US" b="1" dirty="0">
                <a:solidFill>
                  <a:srgbClr val="000099"/>
                </a:solidFill>
              </a:rPr>
              <a:t>译文</a:t>
            </a:r>
            <a:r>
              <a:rPr lang="en-US" altLang="zh-CN" b="1" dirty="0">
                <a:solidFill>
                  <a:srgbClr val="000099"/>
                </a:solidFill>
              </a:rPr>
              <a:t>】</a:t>
            </a:r>
            <a:r>
              <a:rPr lang="zh-CN" altLang="en-US" b="1" dirty="0">
                <a:solidFill>
                  <a:srgbClr val="000099"/>
                </a:solidFill>
              </a:rPr>
              <a:t>子贡出去，颜回入门进见。孔子说：“回啊，</a:t>
            </a:r>
            <a:r>
              <a:rPr lang="en-US" altLang="zh-CN" b="1" dirty="0">
                <a:solidFill>
                  <a:srgbClr val="000099"/>
                </a:solidFill>
              </a:rPr>
              <a:t>《</a:t>
            </a:r>
            <a:r>
              <a:rPr lang="zh-CN" altLang="en-US" b="1" dirty="0">
                <a:solidFill>
                  <a:srgbClr val="000099"/>
                </a:solidFill>
              </a:rPr>
              <a:t>诗</a:t>
            </a:r>
            <a:r>
              <a:rPr lang="en-US" altLang="zh-CN" b="1" dirty="0">
                <a:solidFill>
                  <a:srgbClr val="000099"/>
                </a:solidFill>
              </a:rPr>
              <a:t>》</a:t>
            </a:r>
            <a:r>
              <a:rPr lang="zh-CN" altLang="en-US" b="1" dirty="0">
                <a:solidFill>
                  <a:srgbClr val="000099"/>
                </a:solidFill>
              </a:rPr>
              <a:t>中说：‘不是犀牛也不是老虎，却疲于奔命在空旷的原野。’我们的学说难道有不对的地方吗？我们为什么沦落到这个地步？”</a:t>
            </a:r>
          </a:p>
          <a:p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>
            <a:extLst>
              <a:ext uri="{FF2B5EF4-FFF2-40B4-BE49-F238E27FC236}">
                <a16:creationId xmlns:a16="http://schemas.microsoft.com/office/drawing/2014/main" id="{D842747C-86C8-4285-B945-E3A82F8F2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455" y="549274"/>
            <a:ext cx="11732963" cy="6534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b="1" dirty="0"/>
              <a:t>第十段</a:t>
            </a:r>
            <a:r>
              <a:rPr lang="en-US" altLang="zh-CN" sz="2400" b="1" dirty="0"/>
              <a:t>2</a:t>
            </a:r>
            <a:r>
              <a:rPr lang="en-US" altLang="zh-CN" sz="2400" dirty="0"/>
              <a:t>】</a:t>
            </a:r>
            <a:r>
              <a:rPr lang="zh-CN" altLang="en-US" sz="2400" b="1" dirty="0"/>
              <a:t>颜回曰：“夫子之道至大，故天下莫能容。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虽然，</a:t>
            </a:r>
            <a:r>
              <a:rPr lang="zh-CN" altLang="en-US" sz="2400" b="1" dirty="0">
                <a:highlight>
                  <a:srgbClr val="FFFF00"/>
                </a:highlight>
              </a:rPr>
              <a:t>夫子推而行之，不容何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病</a:t>
            </a:r>
            <a:r>
              <a:rPr lang="zh-CN" altLang="en-US" sz="2400" b="1" dirty="0">
                <a:highlight>
                  <a:srgbClr val="FFFF00"/>
                </a:highlight>
              </a:rPr>
              <a:t>，不容然后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见</a:t>
            </a:r>
            <a:r>
              <a:rPr lang="zh-CN" altLang="en-US" sz="2400" b="1" dirty="0">
                <a:highlight>
                  <a:srgbClr val="FFFF00"/>
                </a:highlight>
              </a:rPr>
              <a:t>君子！夫道之不修也，是吾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丑</a:t>
            </a:r>
            <a:r>
              <a:rPr lang="zh-CN" altLang="en-US" sz="2400" b="1" dirty="0">
                <a:highlight>
                  <a:srgbClr val="FFFF00"/>
                </a:highlight>
              </a:rPr>
              <a:t>也。夫道既已大修而不用，是有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国者</a:t>
            </a:r>
            <a:r>
              <a:rPr lang="zh-CN" altLang="en-US" sz="2400" b="1" dirty="0">
                <a:highlight>
                  <a:srgbClr val="FFFF00"/>
                </a:highlight>
              </a:rPr>
              <a:t>之丑也</a:t>
            </a:r>
            <a:r>
              <a:rPr lang="zh-CN" altLang="en-US" sz="2400" b="1" dirty="0"/>
              <a:t>。不容何病，不容然后见君子！”</a:t>
            </a:r>
            <a:endParaRPr lang="zh-CN" altLang="en-US" sz="2400" b="1" dirty="0">
              <a:solidFill>
                <a:srgbClr val="99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b="1" dirty="0"/>
              <a:t>注释</a:t>
            </a:r>
            <a:r>
              <a:rPr lang="en-US" altLang="zh-CN" sz="2400" dirty="0"/>
              <a:t>】</a:t>
            </a:r>
            <a:r>
              <a:rPr lang="zh-CN" altLang="en-US" sz="2400" dirty="0">
                <a:highlight>
                  <a:srgbClr val="FFFF00"/>
                </a:highlight>
              </a:rPr>
              <a:t>①</a:t>
            </a:r>
            <a:r>
              <a:rPr lang="zh-CN" altLang="en-US" sz="2400" b="1" dirty="0">
                <a:solidFill>
                  <a:srgbClr val="FF0066"/>
                </a:solidFill>
                <a:highlight>
                  <a:srgbClr val="FFFF00"/>
                </a:highlight>
              </a:rPr>
              <a:t>虽然，即使如此。②病，</a:t>
            </a:r>
            <a:r>
              <a:rPr lang="zh-CN" altLang="en-US" sz="2400" b="1" dirty="0">
                <a:solidFill>
                  <a:srgbClr val="3333FF"/>
                </a:solidFill>
                <a:highlight>
                  <a:srgbClr val="FFFF00"/>
                </a:highlight>
              </a:rPr>
              <a:t>忧虑。③</a:t>
            </a:r>
            <a:r>
              <a:rPr lang="zh-CN" altLang="en-US" sz="2400" b="1" dirty="0">
                <a:solidFill>
                  <a:srgbClr val="FF0066"/>
                </a:solidFill>
                <a:highlight>
                  <a:srgbClr val="FFFF00"/>
                </a:highlight>
              </a:rPr>
              <a:t>见，现出。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修，研究完善       </a:t>
            </a:r>
            <a:r>
              <a:rPr lang="zh-CN" altLang="en-US" sz="2400" b="1" dirty="0">
                <a:solidFill>
                  <a:srgbClr val="FF0066"/>
                </a:solidFill>
                <a:highlight>
                  <a:srgbClr val="FFFF00"/>
                </a:highlight>
              </a:rPr>
              <a:t>④丑，耻辱。⑤有国者，当权者。</a:t>
            </a:r>
            <a:endParaRPr lang="en-US" altLang="zh-CN" sz="2400" b="1" dirty="0">
              <a:solidFill>
                <a:srgbClr val="FF0066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b="1" dirty="0"/>
              <a:t>译文</a:t>
            </a:r>
            <a:r>
              <a:rPr lang="en-US" altLang="zh-CN" sz="2400" dirty="0"/>
              <a:t>】</a:t>
            </a:r>
            <a:r>
              <a:rPr lang="zh-CN" altLang="en-US" sz="2400" b="1" dirty="0"/>
              <a:t>颜回说：“老师的学说极其弘大，所以天下没有国家能够容纳。</a:t>
            </a:r>
            <a:r>
              <a:rPr lang="zh-CN" altLang="en-US" sz="2400" b="1" dirty="0">
                <a:highlight>
                  <a:srgbClr val="FFFF00"/>
                </a:highlight>
              </a:rPr>
              <a:t>即使如此，老师推广而实行它，不被容纳忧虑什么呢？正是不被容纳，然后才现出君子本色！老师的学说不完善，这是我们的耻辱。老师的学说已经努力修明完善而不被采用，这是当权者的耻辱。</a:t>
            </a:r>
            <a:r>
              <a:rPr lang="zh-CN" altLang="en-US" sz="2400" b="1" dirty="0"/>
              <a:t>不被容纳忧虑什么？不被容纳然后才现出君子本色！”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>
            <a:extLst>
              <a:ext uri="{FF2B5EF4-FFF2-40B4-BE49-F238E27FC236}">
                <a16:creationId xmlns:a16="http://schemas.microsoft.com/office/drawing/2014/main" id="{24A26C17-B910-41FC-A065-AF9D23CA7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3640" y="824230"/>
            <a:ext cx="10388600" cy="540385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第</a:t>
            </a:r>
            <a:r>
              <a:rPr lang="zh-CN" altLang="en-US" b="1" dirty="0"/>
              <a:t>十段</a:t>
            </a:r>
            <a:r>
              <a:rPr lang="en-US" altLang="zh-CN" b="1" dirty="0"/>
              <a:t>3</a:t>
            </a:r>
            <a:r>
              <a:rPr lang="en-US" altLang="zh-CN" dirty="0"/>
              <a:t>】</a:t>
            </a:r>
            <a:r>
              <a:rPr lang="zh-CN" altLang="en-US" b="1" dirty="0"/>
              <a:t>孔子欣然而笑曰：“有是哉颜氏之子！</a:t>
            </a:r>
            <a:r>
              <a:rPr lang="zh-CN" altLang="en-US" b="1" dirty="0">
                <a:highlight>
                  <a:srgbClr val="FFFF00"/>
                </a:highlight>
              </a:rPr>
              <a:t>使</a:t>
            </a:r>
            <a:r>
              <a:rPr lang="zh-CN" altLang="en-US" b="1" dirty="0"/>
              <a:t>尔多财，吾为尔</a:t>
            </a:r>
            <a:r>
              <a:rPr lang="zh-CN" altLang="en-US" b="1" dirty="0">
                <a:highlight>
                  <a:srgbClr val="FFFF00"/>
                </a:highlight>
              </a:rPr>
              <a:t>宰</a:t>
            </a:r>
            <a:r>
              <a:rPr lang="zh-CN" altLang="en-US" b="1" dirty="0"/>
              <a:t>。”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注释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使，假使。宰，当管家。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</a:rPr>
              <a:t>【</a:t>
            </a:r>
            <a:r>
              <a:rPr lang="zh-CN" altLang="en-US" b="1" dirty="0">
                <a:solidFill>
                  <a:srgbClr val="000099"/>
                </a:solidFill>
              </a:rPr>
              <a:t>译文</a:t>
            </a:r>
            <a:r>
              <a:rPr lang="en-US" altLang="zh-CN" dirty="0">
                <a:solidFill>
                  <a:srgbClr val="000099"/>
                </a:solidFill>
              </a:rPr>
              <a:t>】</a:t>
            </a:r>
            <a:r>
              <a:rPr lang="zh-CN" altLang="en-US" b="1" dirty="0">
                <a:solidFill>
                  <a:srgbClr val="000099"/>
                </a:solidFill>
              </a:rPr>
              <a:t>孔子高兴地笑道：“确实如此啊，颜家的孩子！假使你拥有许多财产，我给你当管家。” </a:t>
            </a:r>
          </a:p>
          <a:p>
            <a:endParaRPr lang="en-US" altLang="zh-CN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>
            <a:extLst>
              <a:ext uri="{FF2B5EF4-FFF2-40B4-BE49-F238E27FC236}">
                <a16:creationId xmlns:a16="http://schemas.microsoft.com/office/drawing/2014/main" id="{88992EEF-8976-43DE-8424-C08FDEAA7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753" y="636270"/>
            <a:ext cx="398145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5400" b="1">
                <a:solidFill>
                  <a:srgbClr val="FF0066"/>
                </a:solidFill>
                <a:ea typeface="隶书" panose="02010509060101010101" pitchFamily="49" charset="-122"/>
              </a:rPr>
              <a:t>孔子思想</a:t>
            </a:r>
          </a:p>
        </p:txBody>
      </p:sp>
      <p:sp>
        <p:nvSpPr>
          <p:cNvPr id="144391" name="Text Box 7">
            <a:extLst>
              <a:ext uri="{FF2B5EF4-FFF2-40B4-BE49-F238E27FC236}">
                <a16:creationId xmlns:a16="http://schemas.microsoft.com/office/drawing/2014/main" id="{A6963D13-7008-43EB-B6EE-557DF735F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75536"/>
            <a:ext cx="10464800" cy="279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33CC"/>
                </a:solidFill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0033CC"/>
                </a:solidFill>
                <a:ea typeface="黑体" panose="02010609060101010101" pitchFamily="49" charset="-122"/>
              </a:rPr>
              <a:t>孔子的思想是：</a:t>
            </a:r>
            <a:r>
              <a:rPr lang="zh-CN" altLang="en-US" sz="2400" b="1" dirty="0">
                <a:solidFill>
                  <a:srgbClr val="0033CC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仁义礼智信。他创立了</a:t>
            </a:r>
            <a:r>
              <a:rPr lang="zh-CN" altLang="en-US" sz="2400" b="1" dirty="0">
                <a:solidFill>
                  <a:srgbClr val="CC00FF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以</a:t>
            </a:r>
            <a:r>
              <a:rPr lang="zh-CN" altLang="en-US" sz="2400" b="1" dirty="0">
                <a:solidFill>
                  <a:srgbClr val="FF0066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仁</a:t>
            </a:r>
            <a:r>
              <a:rPr lang="zh-CN" altLang="en-US" sz="2400" b="1" dirty="0">
                <a:solidFill>
                  <a:srgbClr val="CC00FF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为核心</a:t>
            </a:r>
            <a:r>
              <a:rPr lang="zh-CN" altLang="en-US" sz="2400" b="1" dirty="0">
                <a:solidFill>
                  <a:srgbClr val="0033CC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的道德学说</a:t>
            </a:r>
            <a:r>
              <a:rPr lang="zh-CN" altLang="en-US" sz="2400" b="1" dirty="0">
                <a:solidFill>
                  <a:srgbClr val="0033CC"/>
                </a:solidFill>
                <a:ea typeface="黑体" panose="02010609060101010101" pitchFamily="49" charset="-122"/>
              </a:rPr>
              <a:t>，他自己也是一个很善良的人，富有同情心，乐于助人，待人真诚、宽厚。“</a:t>
            </a:r>
            <a:r>
              <a:rPr lang="zh-CN" altLang="en-US" sz="2400" b="1" dirty="0">
                <a:solidFill>
                  <a:srgbClr val="993300"/>
                </a:solidFill>
                <a:ea typeface="黑体" panose="02010609060101010101" pitchFamily="49" charset="-122"/>
              </a:rPr>
              <a:t>己所不欲，毋施于人</a:t>
            </a:r>
            <a:r>
              <a:rPr lang="zh-CN" altLang="en-US" sz="2400" b="1" dirty="0">
                <a:solidFill>
                  <a:srgbClr val="0033CC"/>
                </a:solidFill>
                <a:ea typeface="黑体" panose="02010609060101010101" pitchFamily="49" charset="-122"/>
              </a:rPr>
              <a:t>”、“</a:t>
            </a:r>
            <a:r>
              <a:rPr lang="zh-CN" altLang="en-US" sz="2400" b="1" dirty="0">
                <a:solidFill>
                  <a:srgbClr val="993300"/>
                </a:solidFill>
                <a:ea typeface="黑体" panose="02010609060101010101" pitchFamily="49" charset="-122"/>
              </a:rPr>
              <a:t>君子成人之美，不成人之恶</a:t>
            </a:r>
            <a:r>
              <a:rPr lang="zh-CN" altLang="en-US" sz="2400" b="1" dirty="0">
                <a:solidFill>
                  <a:srgbClr val="0033CC"/>
                </a:solidFill>
                <a:ea typeface="黑体" panose="02010609060101010101" pitchFamily="49" charset="-122"/>
              </a:rPr>
              <a:t>”等，都是他的做人准则。子曰：</a:t>
            </a:r>
            <a:r>
              <a:rPr lang="zh-CN" altLang="en-US" sz="2400" b="1" dirty="0">
                <a:solidFill>
                  <a:srgbClr val="0033CC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“</a:t>
            </a:r>
            <a:r>
              <a:rPr lang="zh-CN" altLang="en-US" sz="2400" b="1" dirty="0">
                <a:solidFill>
                  <a:srgbClr val="FF0066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吾十有五而志于学，三十而立，四十而不惑，五十而知天命，六十而耳顺，七十而从心所欲，不逾矩</a:t>
            </a:r>
            <a:r>
              <a:rPr lang="zh-CN" altLang="en-US" sz="2400" b="1" dirty="0">
                <a:solidFill>
                  <a:srgbClr val="993300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。</a:t>
            </a:r>
            <a:r>
              <a:rPr lang="zh-CN" altLang="en-US" sz="2400" b="1" dirty="0">
                <a:solidFill>
                  <a:srgbClr val="0033CC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rgbClr val="0033CC"/>
                </a:solidFill>
                <a:ea typeface="黑体" panose="02010609060101010101" pitchFamily="49" charset="-122"/>
              </a:rPr>
              <a:t>这是孔子对自己一生各阶段的总结。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>
            <a:extLst>
              <a:ext uri="{FF2B5EF4-FFF2-40B4-BE49-F238E27FC236}">
                <a16:creationId xmlns:a16="http://schemas.microsoft.com/office/drawing/2014/main" id="{546C518E-EA86-425A-9DFB-95E1A5D24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549276"/>
            <a:ext cx="10596880" cy="5546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</a:rPr>
              <a:t>探究问题</a:t>
            </a:r>
            <a:r>
              <a:rPr lang="en-US" altLang="zh-CN" sz="2000" b="1" dirty="0">
                <a:solidFill>
                  <a:srgbClr val="FF0000"/>
                </a:solidFill>
              </a:rPr>
              <a:t>】4</a:t>
            </a:r>
            <a:r>
              <a:rPr lang="zh-CN" altLang="en-US" sz="2000" b="1" dirty="0">
                <a:solidFill>
                  <a:srgbClr val="FF0000"/>
                </a:solidFill>
              </a:rPr>
              <a:t>、课文</a:t>
            </a:r>
            <a:r>
              <a:rPr lang="en-US" altLang="zh-CN" sz="2000" b="1" dirty="0">
                <a:solidFill>
                  <a:srgbClr val="FF0000"/>
                </a:solidFill>
              </a:rPr>
              <a:t>8-10</a:t>
            </a:r>
            <a:r>
              <a:rPr lang="zh-CN" altLang="en-US" sz="2000" b="1" dirty="0">
                <a:solidFill>
                  <a:srgbClr val="FF0000"/>
                </a:solidFill>
              </a:rPr>
              <a:t>节写了孔子与三个高徒的对话。三个高徒对孔子“吾道”分别有怎样的看法？从他们的对话中，能够反映各人怎样的性格和行为特征？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99"/>
                </a:solidFill>
              </a:rPr>
              <a:t>明确：（</a:t>
            </a:r>
            <a:r>
              <a:rPr lang="en-US" altLang="zh-CN" sz="2000" b="1" dirty="0">
                <a:solidFill>
                  <a:srgbClr val="000099"/>
                </a:solidFill>
              </a:rPr>
              <a:t>1</a:t>
            </a:r>
            <a:r>
              <a:rPr lang="zh-CN" altLang="en-US" sz="2000" b="1" dirty="0">
                <a:solidFill>
                  <a:srgbClr val="000099"/>
                </a:solidFill>
              </a:rPr>
              <a:t>）子路认为孔子的思想和主张中有不仁不智的因素，因而导致众叛亲离；子贡认为孔子的思想和主张过于迂阔而不切实际，因而无法取得社会的认可和民众的支持；只有颜回，认为孔子的思想和主张是尽善尽美的，不能得到社会认可和民众支持的原因是统治者不愿求美向善。 </a:t>
            </a:r>
            <a:endParaRPr lang="en-US" altLang="zh-CN" sz="2000" b="1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99"/>
                </a:solidFill>
              </a:rPr>
              <a:t>子路、子贡主张对孔子之道加以改造、调整，颜回却主张坚持、决不改变决不动摇。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>
            <a:extLst>
              <a:ext uri="{FF2B5EF4-FFF2-40B4-BE49-F238E27FC236}">
                <a16:creationId xmlns:a16="http://schemas.microsoft.com/office/drawing/2014/main" id="{32946BF8-F180-4775-828C-24CF4488E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720" y="620714"/>
            <a:ext cx="10454640" cy="5475287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FF0066"/>
                </a:solidFill>
              </a:rPr>
              <a:t>第</a:t>
            </a:r>
            <a:r>
              <a:rPr lang="en-US" altLang="zh-CN" sz="4800" b="1" dirty="0">
                <a:solidFill>
                  <a:srgbClr val="FF0066"/>
                </a:solidFill>
              </a:rPr>
              <a:t>11</a:t>
            </a:r>
            <a:r>
              <a:rPr lang="zh-CN" altLang="en-US" sz="4800" b="1" dirty="0">
                <a:solidFill>
                  <a:srgbClr val="FF0066"/>
                </a:solidFill>
              </a:rPr>
              <a:t>段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【</a:t>
            </a:r>
            <a:r>
              <a:rPr lang="zh-CN" altLang="en-US" b="1" dirty="0"/>
              <a:t>原文</a:t>
            </a:r>
            <a:r>
              <a:rPr lang="en-US" altLang="zh-CN" b="1" dirty="0"/>
              <a:t>】</a:t>
            </a:r>
            <a:r>
              <a:rPr lang="zh-CN" altLang="en-US" b="1" dirty="0"/>
              <a:t>于是使子贡至楚。楚昭王兴师迎孔子，然后得免。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注释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然后，这样以后。免，脱身。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99"/>
                </a:solidFill>
              </a:rPr>
              <a:t>【</a:t>
            </a:r>
            <a:r>
              <a:rPr lang="zh-CN" altLang="en-US" b="1" dirty="0">
                <a:solidFill>
                  <a:srgbClr val="000099"/>
                </a:solidFill>
              </a:rPr>
              <a:t>译文</a:t>
            </a:r>
            <a:r>
              <a:rPr lang="en-US" altLang="zh-CN" b="1" dirty="0">
                <a:solidFill>
                  <a:srgbClr val="000099"/>
                </a:solidFill>
              </a:rPr>
              <a:t>】</a:t>
            </a:r>
            <a:r>
              <a:rPr lang="zh-CN" altLang="en-US" b="1" dirty="0">
                <a:solidFill>
                  <a:srgbClr val="000099"/>
                </a:solidFill>
              </a:rPr>
              <a:t>于是孔子派子贡到达楚国。楚昭王派军队迎接孔子，孔子这样以后才得以脱身。 </a:t>
            </a:r>
          </a:p>
          <a:p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>
            <a:extLst>
              <a:ext uri="{FF2B5EF4-FFF2-40B4-BE49-F238E27FC236}">
                <a16:creationId xmlns:a16="http://schemas.microsoft.com/office/drawing/2014/main" id="{9FBD9799-47DF-4E9C-B227-1A90CA0F6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360" y="213360"/>
            <a:ext cx="11440160" cy="60111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66"/>
                </a:solidFill>
              </a:rPr>
              <a:t>第</a:t>
            </a:r>
            <a:r>
              <a:rPr lang="en-US" altLang="zh-CN" sz="2000" b="1" dirty="0">
                <a:solidFill>
                  <a:srgbClr val="FF0066"/>
                </a:solidFill>
              </a:rPr>
              <a:t>12</a:t>
            </a:r>
            <a:r>
              <a:rPr lang="zh-CN" altLang="en-US" sz="2000" b="1" dirty="0">
                <a:solidFill>
                  <a:srgbClr val="FF0066"/>
                </a:solidFill>
              </a:rPr>
              <a:t>、</a:t>
            </a:r>
            <a:r>
              <a:rPr lang="en-US" altLang="zh-CN" sz="2000" b="1" dirty="0">
                <a:solidFill>
                  <a:srgbClr val="FF0066"/>
                </a:solidFill>
              </a:rPr>
              <a:t>13</a:t>
            </a:r>
            <a:r>
              <a:rPr lang="zh-CN" altLang="en-US" sz="2000" b="1" dirty="0">
                <a:solidFill>
                  <a:srgbClr val="FF0066"/>
                </a:solidFill>
              </a:rPr>
              <a:t>、</a:t>
            </a:r>
            <a:r>
              <a:rPr lang="en-US" altLang="zh-CN" sz="2000" b="1" dirty="0">
                <a:solidFill>
                  <a:srgbClr val="FF0066"/>
                </a:solidFill>
              </a:rPr>
              <a:t>14</a:t>
            </a:r>
            <a:r>
              <a:rPr lang="zh-CN" altLang="en-US" sz="2000" b="1" dirty="0">
                <a:solidFill>
                  <a:srgbClr val="FF0066"/>
                </a:solidFill>
              </a:rPr>
              <a:t>、</a:t>
            </a:r>
            <a:r>
              <a:rPr lang="en-US" altLang="zh-CN" sz="2000" b="1" dirty="0">
                <a:solidFill>
                  <a:srgbClr val="FF0066"/>
                </a:solidFill>
              </a:rPr>
              <a:t>15</a:t>
            </a:r>
            <a:r>
              <a:rPr lang="zh-CN" altLang="en-US" sz="2000" b="1" dirty="0">
                <a:solidFill>
                  <a:srgbClr val="FF0066"/>
                </a:solidFill>
              </a:rPr>
              <a:t>段叙述孔子对</a:t>
            </a:r>
            <a:r>
              <a:rPr lang="en-US" altLang="zh-CN" sz="2000" b="1" dirty="0">
                <a:solidFill>
                  <a:srgbClr val="FF0066"/>
                </a:solidFill>
              </a:rPr>
              <a:t>《</a:t>
            </a:r>
            <a:r>
              <a:rPr lang="zh-CN" altLang="en-US" sz="2000" b="1" dirty="0">
                <a:solidFill>
                  <a:srgbClr val="FF0066"/>
                </a:solidFill>
              </a:rPr>
              <a:t>诗</a:t>
            </a:r>
            <a:r>
              <a:rPr lang="en-US" altLang="zh-CN" sz="2000" b="1" dirty="0">
                <a:solidFill>
                  <a:srgbClr val="FF0066"/>
                </a:solidFill>
              </a:rPr>
              <a:t>》《</a:t>
            </a:r>
            <a:r>
              <a:rPr lang="zh-CN" altLang="en-US" sz="2000" b="1" dirty="0">
                <a:solidFill>
                  <a:srgbClr val="FF0066"/>
                </a:solidFill>
              </a:rPr>
              <a:t>书</a:t>
            </a:r>
            <a:r>
              <a:rPr lang="en-US" altLang="zh-CN" sz="2000" b="1" dirty="0">
                <a:solidFill>
                  <a:srgbClr val="FF0066"/>
                </a:solidFill>
              </a:rPr>
              <a:t>》《</a:t>
            </a:r>
            <a:r>
              <a:rPr lang="zh-CN" altLang="en-US" sz="2000" b="1" dirty="0">
                <a:solidFill>
                  <a:srgbClr val="FF0066"/>
                </a:solidFill>
              </a:rPr>
              <a:t>礼</a:t>
            </a:r>
            <a:r>
              <a:rPr lang="en-US" altLang="zh-CN" sz="2000" b="1" dirty="0">
                <a:solidFill>
                  <a:srgbClr val="FF0066"/>
                </a:solidFill>
              </a:rPr>
              <a:t>》《</a:t>
            </a:r>
            <a:r>
              <a:rPr lang="zh-CN" altLang="en-US" sz="2000" b="1" dirty="0">
                <a:solidFill>
                  <a:srgbClr val="FF0066"/>
                </a:solidFill>
              </a:rPr>
              <a:t>易</a:t>
            </a:r>
            <a:r>
              <a:rPr lang="en-US" altLang="zh-CN" sz="2000" b="1" dirty="0">
                <a:solidFill>
                  <a:srgbClr val="FF0066"/>
                </a:solidFill>
              </a:rPr>
              <a:t>》</a:t>
            </a:r>
            <a:r>
              <a:rPr lang="zh-CN" altLang="en-US" sz="2000" b="1" dirty="0">
                <a:solidFill>
                  <a:srgbClr val="FF0066"/>
                </a:solidFill>
              </a:rPr>
              <a:t>的研习和整理。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自然段</a:t>
            </a:r>
            <a:r>
              <a:rPr lang="en-US" altLang="zh-CN" sz="2000" b="1" dirty="0"/>
              <a:t>1】</a:t>
            </a:r>
            <a:r>
              <a:rPr lang="zh-CN" altLang="en-US" sz="2000" b="1" dirty="0"/>
              <a:t>孔子之时，周室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微</a:t>
            </a:r>
            <a:r>
              <a:rPr lang="zh-CN" altLang="en-US" sz="2000" b="1" dirty="0"/>
              <a:t>而礼乐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废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诗</a:t>
            </a:r>
            <a:r>
              <a:rPr lang="en-US" altLang="zh-CN" sz="2000" b="1" dirty="0"/>
              <a:t>》《</a:t>
            </a:r>
            <a:r>
              <a:rPr lang="zh-CN" altLang="en-US" sz="2000" b="1" dirty="0"/>
              <a:t>书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缺。追迹三代之礼，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序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书传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，上纪唐虞之际，下至秦缪，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编次</a:t>
            </a:r>
            <a:r>
              <a:rPr lang="zh-CN" altLang="en-US" sz="2000" b="1" dirty="0"/>
              <a:t>其事。曰：“夏礼吾能言之，杞不足征也。殷礼吾能言之，宋不足征也。足，则吾能征之矣。”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</a:rPr>
              <a:t>注释</a:t>
            </a:r>
            <a:r>
              <a:rPr lang="en-US" altLang="zh-CN" sz="2000" b="1" dirty="0">
                <a:solidFill>
                  <a:srgbClr val="FF0000"/>
                </a:solidFill>
              </a:rPr>
              <a:t>】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①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微：衰微。废：坏，废弃</a:t>
            </a:r>
            <a:r>
              <a:rPr lang="zh-CN" altLang="en-US" sz="2000" b="1" dirty="0">
                <a:solidFill>
                  <a:srgbClr val="FF0000"/>
                </a:solidFill>
              </a:rPr>
              <a:t>。 ②三代：指夏、商、西周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。 ③序，整理。</a:t>
            </a:r>
            <a:r>
              <a:rPr lang="en-US" altLang="zh-CN" sz="2000" b="1" dirty="0">
                <a:solidFill>
                  <a:srgbClr val="FF0000"/>
                </a:solidFill>
              </a:rPr>
              <a:t>《</a:t>
            </a:r>
            <a:r>
              <a:rPr lang="zh-CN" altLang="en-US" sz="2000" b="1" dirty="0">
                <a:solidFill>
                  <a:srgbClr val="FF0000"/>
                </a:solidFill>
              </a:rPr>
              <a:t>书传</a:t>
            </a:r>
            <a:r>
              <a:rPr lang="en-US" altLang="zh-CN" sz="2000" b="1" dirty="0">
                <a:solidFill>
                  <a:srgbClr val="FF0000"/>
                </a:solidFill>
              </a:rPr>
              <a:t>》</a:t>
            </a:r>
            <a:r>
              <a:rPr lang="zh-CN" altLang="en-US" sz="2000" b="1" dirty="0">
                <a:solidFill>
                  <a:srgbClr val="FF0000"/>
                </a:solidFill>
              </a:rPr>
              <a:t>：即</a:t>
            </a:r>
            <a:r>
              <a:rPr lang="en-US" altLang="zh-CN" sz="2000" b="1" dirty="0">
                <a:solidFill>
                  <a:srgbClr val="FF0000"/>
                </a:solidFill>
              </a:rPr>
              <a:t>《</a:t>
            </a:r>
            <a:r>
              <a:rPr lang="zh-CN" altLang="en-US" sz="2000" b="1" dirty="0">
                <a:solidFill>
                  <a:srgbClr val="FF0000"/>
                </a:solidFill>
              </a:rPr>
              <a:t>尚书</a:t>
            </a:r>
            <a:r>
              <a:rPr lang="en-US" altLang="zh-CN" sz="2000" b="1" dirty="0">
                <a:solidFill>
                  <a:srgbClr val="FF0000"/>
                </a:solidFill>
              </a:rPr>
              <a:t>》</a:t>
            </a:r>
            <a:r>
              <a:rPr lang="zh-CN" altLang="en-US" sz="2000" b="1" dirty="0">
                <a:solidFill>
                  <a:srgbClr val="FF0000"/>
                </a:solidFill>
              </a:rPr>
              <a:t>之传。 ④缪：通“穆”。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编次，</a:t>
            </a:r>
            <a:r>
              <a:rPr lang="zh-CN" altLang="en-US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依次编排</a:t>
            </a:r>
            <a:r>
              <a:rPr lang="zh-CN" altLang="en-US" sz="2000" b="1" dirty="0">
                <a:solidFill>
                  <a:srgbClr val="000099"/>
                </a:solidFill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</a:rPr>
              <a:t>⑤杞：西周初年分封的一个诸侯国。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译文</a:t>
            </a:r>
            <a:r>
              <a:rPr lang="en-US" altLang="zh-CN" sz="2000" b="1" dirty="0"/>
              <a:t>】</a:t>
            </a:r>
            <a:r>
              <a:rPr lang="zh-CN" altLang="en-US" sz="2000" b="1" dirty="0"/>
              <a:t>孔子的时代，周王室衰微而礼乐废弃，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诗</a:t>
            </a:r>
            <a:r>
              <a:rPr lang="en-US" altLang="zh-CN" sz="2000" b="1" dirty="0"/>
              <a:t>》《</a:t>
            </a:r>
            <a:r>
              <a:rPr lang="zh-CN" altLang="en-US" sz="2000" b="1" dirty="0"/>
              <a:t>书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残缺。孔子追寻探索夏、商、周三代的礼制，整理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书传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，上记唐尧、虞舜之际，下至秦穆公之时，依次编排其间史事。孔子说：“夏代的礼制我能说出来，但夏人后裔杞国的文献不足为证了。殷代的礼制我能说出来，但殷人后裔宋国的文献不足为证了。如果文献足够的话，我就能加以验证了。”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>
            <a:extLst>
              <a:ext uri="{FF2B5EF4-FFF2-40B4-BE49-F238E27FC236}">
                <a16:creationId xmlns:a16="http://schemas.microsoft.com/office/drawing/2014/main" id="{7EB54BB3-3CDB-40C3-A3C3-A67F53E73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181" y="765176"/>
            <a:ext cx="11005850" cy="60928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自然段</a:t>
            </a:r>
            <a:r>
              <a:rPr lang="en-US" altLang="zh-CN" sz="2000" b="1" dirty="0"/>
              <a:t>2</a:t>
            </a:r>
            <a:r>
              <a:rPr lang="en-US" altLang="zh-CN" sz="2000" dirty="0"/>
              <a:t>】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观</a:t>
            </a:r>
            <a:r>
              <a:rPr lang="zh-CN" altLang="en-US" sz="2000" b="1" dirty="0"/>
              <a:t>殷夏所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损益</a:t>
            </a:r>
            <a:r>
              <a:rPr lang="zh-CN" altLang="en-US" sz="2000" b="1" dirty="0"/>
              <a:t>，曰：“后虽百世可知也，以一</a:t>
            </a:r>
            <a:r>
              <a:rPr lang="zh-CN" altLang="en-US" sz="2000" b="1" dirty="0">
                <a:solidFill>
                  <a:srgbClr val="FF0000"/>
                </a:solidFill>
              </a:rPr>
              <a:t>文</a:t>
            </a:r>
            <a:r>
              <a:rPr lang="zh-CN" altLang="en-US" sz="2000" b="1" dirty="0"/>
              <a:t>一</a:t>
            </a:r>
            <a:r>
              <a:rPr lang="zh-CN" altLang="en-US" sz="2000" b="1" dirty="0">
                <a:solidFill>
                  <a:srgbClr val="FF0000"/>
                </a:solidFill>
              </a:rPr>
              <a:t>质</a:t>
            </a:r>
            <a:r>
              <a:rPr lang="zh-CN" altLang="en-US" sz="2000" b="1" dirty="0"/>
              <a:t>。周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监</a:t>
            </a:r>
            <a:r>
              <a:rPr lang="zh-CN" altLang="en-US" sz="2000" b="1" dirty="0"/>
              <a:t>二代，</a:t>
            </a:r>
            <a:r>
              <a:rPr lang="zh-CN" altLang="en-US" sz="2000" b="1" dirty="0">
                <a:solidFill>
                  <a:srgbClr val="FF0000"/>
                </a:solidFill>
              </a:rPr>
              <a:t>郁郁</a:t>
            </a:r>
            <a:r>
              <a:rPr lang="zh-CN" altLang="en-US" sz="2000" b="1" dirty="0"/>
              <a:t>乎文哉。吾</a:t>
            </a:r>
            <a:r>
              <a:rPr lang="zh-CN" altLang="en-US" sz="2000" b="1" dirty="0">
                <a:highlight>
                  <a:srgbClr val="FFFF00"/>
                </a:highlight>
              </a:rPr>
              <a:t>从</a:t>
            </a:r>
            <a:r>
              <a:rPr lang="zh-CN" altLang="en-US" sz="2000" b="1" dirty="0"/>
              <a:t>周。”故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书传</a:t>
            </a:r>
            <a:r>
              <a:rPr lang="en-US" altLang="zh-CN" sz="2000" b="1" dirty="0"/>
              <a:t>》《</a:t>
            </a:r>
            <a:r>
              <a:rPr lang="zh-CN" altLang="en-US" sz="2000" b="1" dirty="0"/>
              <a:t>礼记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自孔氏。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</a:rPr>
              <a:t>注释</a:t>
            </a:r>
            <a:r>
              <a:rPr lang="en-US" altLang="zh-CN" sz="2000" b="1" dirty="0">
                <a:solidFill>
                  <a:srgbClr val="FF0000"/>
                </a:solidFill>
              </a:rPr>
              <a:t>】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⑥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观，考察。 ⑦损：减少。 益：增加。</a:t>
            </a:r>
            <a:r>
              <a:rPr lang="zh-CN" altLang="en-US" sz="2000" b="1" dirty="0">
                <a:solidFill>
                  <a:srgbClr val="FF0000"/>
                </a:solidFill>
              </a:rPr>
              <a:t> ⑧：文：指文采。 质：指质朴。 ⑨周监二代：周朝的礼乐制度是在借鉴了夏、商二代礼乐制度长处的基础上制定的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。监，通“鉴”，借鉴。 </a:t>
            </a:r>
            <a:r>
              <a:rPr lang="zh-CN" altLang="en-US" sz="2000" b="1" dirty="0">
                <a:solidFill>
                  <a:srgbClr val="FF0000"/>
                </a:solidFill>
              </a:rPr>
              <a:t>⑩郁郁：丰富多彩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。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(11)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从：遵行。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99"/>
                </a:solidFill>
              </a:rPr>
              <a:t>【</a:t>
            </a:r>
            <a:r>
              <a:rPr lang="zh-CN" altLang="en-US" sz="2000" b="1" dirty="0">
                <a:solidFill>
                  <a:srgbClr val="000099"/>
                </a:solidFill>
              </a:rPr>
              <a:t>译文</a:t>
            </a:r>
            <a:r>
              <a:rPr lang="en-US" altLang="zh-CN" sz="2000" b="1" dirty="0">
                <a:solidFill>
                  <a:srgbClr val="000099"/>
                </a:solidFill>
              </a:rPr>
              <a:t>】</a:t>
            </a:r>
            <a:r>
              <a:rPr lang="zh-CN" altLang="en-US" sz="2000" b="1" dirty="0">
                <a:solidFill>
                  <a:srgbClr val="000099"/>
                </a:solidFill>
              </a:rPr>
              <a:t>孔子考察周代对殷礼、殷代对夏礼所作的变动后，说：“往后即使推到一百代，它的礼制也可以知道，因为总是一代崇尚文采而一代崇尚质实。周礼借鉴了夏、殷两代，（周代的礼仪制度）多么丰富多彩呀！我依从周代的礼制。”所以</a:t>
            </a:r>
            <a:r>
              <a:rPr lang="en-US" altLang="zh-CN" sz="2000" b="1" dirty="0">
                <a:solidFill>
                  <a:srgbClr val="000099"/>
                </a:solidFill>
              </a:rPr>
              <a:t>《</a:t>
            </a:r>
            <a:r>
              <a:rPr lang="zh-CN" altLang="en-US" sz="2000" b="1" dirty="0">
                <a:solidFill>
                  <a:srgbClr val="000099"/>
                </a:solidFill>
              </a:rPr>
              <a:t>书传</a:t>
            </a:r>
            <a:r>
              <a:rPr lang="en-US" altLang="zh-CN" sz="2000" b="1" dirty="0">
                <a:solidFill>
                  <a:srgbClr val="000099"/>
                </a:solidFill>
              </a:rPr>
              <a:t>》</a:t>
            </a:r>
            <a:r>
              <a:rPr lang="zh-CN" altLang="en-US" sz="2000" b="1" dirty="0">
                <a:solidFill>
                  <a:srgbClr val="000099"/>
                </a:solidFill>
              </a:rPr>
              <a:t>、</a:t>
            </a:r>
            <a:r>
              <a:rPr lang="en-US" altLang="zh-CN" sz="2000" b="1" dirty="0">
                <a:solidFill>
                  <a:srgbClr val="000099"/>
                </a:solidFill>
              </a:rPr>
              <a:t>《</a:t>
            </a:r>
            <a:r>
              <a:rPr lang="zh-CN" altLang="en-US" sz="2000" b="1" dirty="0">
                <a:solidFill>
                  <a:srgbClr val="000099"/>
                </a:solidFill>
              </a:rPr>
              <a:t>礼记</a:t>
            </a:r>
            <a:r>
              <a:rPr lang="en-US" altLang="zh-CN" sz="2000" b="1" dirty="0">
                <a:solidFill>
                  <a:srgbClr val="000099"/>
                </a:solidFill>
              </a:rPr>
              <a:t>》</a:t>
            </a:r>
            <a:r>
              <a:rPr lang="zh-CN" altLang="en-US" sz="2000" b="1" dirty="0">
                <a:solidFill>
                  <a:srgbClr val="000099"/>
                </a:solidFill>
              </a:rPr>
              <a:t>出自孔门。</a:t>
            </a:r>
          </a:p>
          <a:p>
            <a:pPr>
              <a:lnSpc>
                <a:spcPct val="80000"/>
              </a:lnSpc>
            </a:pPr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>
            <a:extLst>
              <a:ext uri="{FF2B5EF4-FFF2-40B4-BE49-F238E27FC236}">
                <a16:creationId xmlns:a16="http://schemas.microsoft.com/office/drawing/2014/main" id="{F89D9D7A-75E8-4B63-8E1A-7AD0C32B0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759" y="549276"/>
            <a:ext cx="11116019" cy="55467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66"/>
                </a:solidFill>
              </a:rPr>
              <a:t>第</a:t>
            </a:r>
            <a:r>
              <a:rPr lang="en-US" altLang="zh-CN" sz="2000" b="1" dirty="0">
                <a:solidFill>
                  <a:srgbClr val="FF0066"/>
                </a:solidFill>
              </a:rPr>
              <a:t>13</a:t>
            </a:r>
            <a:r>
              <a:rPr lang="zh-CN" altLang="en-US" sz="2000" b="1" dirty="0">
                <a:solidFill>
                  <a:srgbClr val="FF0066"/>
                </a:solidFill>
              </a:rPr>
              <a:t>段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原文</a:t>
            </a:r>
            <a:r>
              <a:rPr lang="en-US" altLang="zh-CN" sz="2000" b="1" dirty="0"/>
              <a:t>】</a:t>
            </a:r>
            <a:r>
              <a:rPr lang="zh-CN" altLang="en-US" sz="2000" b="1" dirty="0"/>
              <a:t>孔子</a:t>
            </a:r>
            <a:r>
              <a:rPr lang="zh-CN" altLang="en-US" sz="2000" b="1" dirty="0">
                <a:highlight>
                  <a:srgbClr val="FFFF00"/>
                </a:highlight>
              </a:rPr>
              <a:t>语</a:t>
            </a:r>
            <a:r>
              <a:rPr lang="zh-CN" altLang="en-US" sz="2000" b="1" dirty="0"/>
              <a:t>鲁</a:t>
            </a:r>
            <a:r>
              <a:rPr lang="zh-CN" altLang="en-US" sz="2000" b="1" dirty="0">
                <a:solidFill>
                  <a:srgbClr val="FF0000"/>
                </a:solidFill>
              </a:rPr>
              <a:t>大</a:t>
            </a:r>
            <a:r>
              <a:rPr lang="zh-CN" altLang="en-US" sz="2000" b="1" dirty="0"/>
              <a:t>师：“乐其可知也。始作</a:t>
            </a:r>
            <a:r>
              <a:rPr lang="zh-CN" altLang="en-US" sz="2000" b="1" dirty="0">
                <a:solidFill>
                  <a:srgbClr val="FF0000"/>
                </a:solidFill>
              </a:rPr>
              <a:t>翕如</a:t>
            </a:r>
            <a:r>
              <a:rPr lang="zh-CN" altLang="en-US" sz="2000" b="1" dirty="0"/>
              <a:t>，纵之纯如，</a:t>
            </a:r>
            <a:r>
              <a:rPr lang="zh-CN" altLang="en-US" sz="2000" b="1" dirty="0">
                <a:solidFill>
                  <a:srgbClr val="FF0000"/>
                </a:solidFill>
              </a:rPr>
              <a:t>皦如</a:t>
            </a:r>
            <a:r>
              <a:rPr lang="zh-CN" altLang="en-US" sz="2000" b="1" dirty="0"/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绎如</a:t>
            </a:r>
            <a:r>
              <a:rPr lang="zh-CN" altLang="en-US" sz="2000" b="1" dirty="0"/>
              <a:t>也，以成。</a:t>
            </a:r>
            <a:r>
              <a:rPr lang="zh-CN" altLang="en-US" sz="2000" b="1" dirty="0">
                <a:highlight>
                  <a:srgbClr val="FFFF00"/>
                </a:highlight>
              </a:rPr>
              <a:t>”“吾自卫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反</a:t>
            </a:r>
            <a:r>
              <a:rPr lang="zh-CN" altLang="en-US" sz="2000" b="1" dirty="0">
                <a:highlight>
                  <a:srgbClr val="FFFF00"/>
                </a:highlight>
              </a:rPr>
              <a:t>鲁，然后乐正，</a:t>
            </a:r>
            <a:r>
              <a:rPr lang="en-US" altLang="zh-CN" sz="2000" b="1" dirty="0">
                <a:highlight>
                  <a:srgbClr val="FFFF00"/>
                </a:highlight>
              </a:rPr>
              <a:t>《</a:t>
            </a:r>
            <a:r>
              <a:rPr lang="zh-CN" altLang="en-US" sz="2000" b="1" dirty="0">
                <a:highlight>
                  <a:srgbClr val="FFFF00"/>
                </a:highlight>
              </a:rPr>
              <a:t>雅</a:t>
            </a:r>
            <a:r>
              <a:rPr lang="en-US" altLang="zh-CN" sz="2000" b="1" dirty="0">
                <a:highlight>
                  <a:srgbClr val="FFFF00"/>
                </a:highlight>
              </a:rPr>
              <a:t>》《</a:t>
            </a:r>
            <a:r>
              <a:rPr lang="zh-CN" altLang="en-US" sz="2000" b="1" dirty="0">
                <a:highlight>
                  <a:srgbClr val="FFFF00"/>
                </a:highlight>
              </a:rPr>
              <a:t>颂</a:t>
            </a:r>
            <a:r>
              <a:rPr lang="en-US" altLang="zh-CN" sz="2000" b="1" dirty="0">
                <a:highlight>
                  <a:srgbClr val="FFFF00"/>
                </a:highlight>
              </a:rPr>
              <a:t>》</a:t>
            </a:r>
            <a:r>
              <a:rPr lang="zh-CN" altLang="en-US" sz="2000" b="1" dirty="0">
                <a:highlight>
                  <a:srgbClr val="FFFF00"/>
                </a:highlight>
              </a:rPr>
              <a:t>各得其所。” 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注释</a:t>
            </a:r>
            <a:r>
              <a:rPr lang="en-US" altLang="zh-CN" sz="2000" b="1" dirty="0"/>
              <a:t>】①</a:t>
            </a:r>
            <a:r>
              <a:rPr lang="zh-CN" altLang="en-US" sz="2000" b="1" dirty="0"/>
              <a:t>大（ｔ</a:t>
            </a:r>
            <a:r>
              <a:rPr lang="en-US" altLang="zh-CN" sz="2000" b="1" dirty="0"/>
              <a:t>à</a:t>
            </a:r>
            <a:r>
              <a:rPr lang="zh-CN" altLang="en-US" sz="2000" b="1" dirty="0"/>
              <a:t>ｉ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同“太”。 ②翕（ｘ</a:t>
            </a:r>
            <a:r>
              <a:rPr lang="en-US" altLang="zh-CN" sz="2000" b="1" dirty="0"/>
              <a:t>ī</a:t>
            </a:r>
            <a:r>
              <a:rPr lang="zh-CN" altLang="en-US" sz="2000" b="1" dirty="0"/>
              <a:t>，戏）如：盛大的样子。 ③纵：放开。 纯如：和谐。 ④皦（ｊｉ</a:t>
            </a:r>
            <a:r>
              <a:rPr lang="en-US" altLang="zh-CN" sz="2000" b="1" dirty="0"/>
              <a:t>ǎ</a:t>
            </a:r>
            <a:r>
              <a:rPr lang="zh-CN" altLang="en-US" sz="2000" b="1" dirty="0"/>
              <a:t>ｏ）如：清晰。 ⑤绎如：连续不断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。 ⑥乐正：即“正乐”，整理那些错乱的乐曲。  正：使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…….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正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99"/>
                </a:solidFill>
              </a:rPr>
              <a:t>【</a:t>
            </a:r>
            <a:r>
              <a:rPr lang="zh-CN" altLang="en-US" sz="2000" b="1" dirty="0">
                <a:solidFill>
                  <a:srgbClr val="000099"/>
                </a:solidFill>
              </a:rPr>
              <a:t>译文</a:t>
            </a:r>
            <a:r>
              <a:rPr lang="en-US" altLang="zh-CN" sz="2000" b="1" dirty="0">
                <a:solidFill>
                  <a:srgbClr val="000099"/>
                </a:solidFill>
              </a:rPr>
              <a:t>】</a:t>
            </a:r>
            <a:r>
              <a:rPr lang="zh-CN" altLang="en-US" sz="2000" b="1" dirty="0">
                <a:solidFill>
                  <a:srgbClr val="000099"/>
                </a:solidFill>
              </a:rPr>
              <a:t>孔子告诉鲁国的太师说：“音乐的特点和规律是可以了解和掌握的。开始演奏的时候，气势盛大；然后越来越和谐清晰，并且十分连贯，这样的音乐是成熟的。</a:t>
            </a:r>
            <a:r>
              <a:rPr lang="zh-CN" altLang="en-US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”我从卫国返回鲁国，音乐篇章得到整理和规范，使雅乐、颂乐分别处于适当的位置。” 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>
            <a:extLst>
              <a:ext uri="{FF2B5EF4-FFF2-40B4-BE49-F238E27FC236}">
                <a16:creationId xmlns:a16="http://schemas.microsoft.com/office/drawing/2014/main" id="{A2CC809A-4855-4821-A15E-0D33039D7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2539" y="620714"/>
            <a:ext cx="11237205" cy="54752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4400" b="1" dirty="0">
                <a:solidFill>
                  <a:srgbClr val="FF0066"/>
                </a:solidFill>
              </a:rPr>
              <a:t>第</a:t>
            </a:r>
            <a:r>
              <a:rPr lang="en-US" altLang="zh-CN" sz="4400" b="1" dirty="0">
                <a:solidFill>
                  <a:srgbClr val="FF0066"/>
                </a:solidFill>
              </a:rPr>
              <a:t>14</a:t>
            </a:r>
            <a:r>
              <a:rPr lang="zh-CN" altLang="en-US" sz="4400" b="1" dirty="0">
                <a:solidFill>
                  <a:srgbClr val="FF0066"/>
                </a:solidFill>
              </a:rPr>
              <a:t>段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原文</a:t>
            </a:r>
            <a:r>
              <a:rPr lang="en-US" altLang="zh-CN" sz="2000" b="1" dirty="0"/>
              <a:t>】</a:t>
            </a:r>
            <a:r>
              <a:rPr lang="zh-CN" altLang="en-US" sz="2000" b="1" dirty="0">
                <a:highlight>
                  <a:srgbClr val="FFFF00"/>
                </a:highlight>
              </a:rPr>
              <a:t>古者</a:t>
            </a:r>
            <a:r>
              <a:rPr lang="en-US" altLang="zh-CN" sz="2000" b="1" dirty="0">
                <a:highlight>
                  <a:srgbClr val="FFFF00"/>
                </a:highlight>
              </a:rPr>
              <a:t>《</a:t>
            </a:r>
            <a:r>
              <a:rPr lang="zh-CN" altLang="en-US" sz="2000" b="1" dirty="0">
                <a:highlight>
                  <a:srgbClr val="FFFF00"/>
                </a:highlight>
              </a:rPr>
              <a:t>诗</a:t>
            </a:r>
            <a:r>
              <a:rPr lang="en-US" altLang="zh-CN" sz="2000" b="1" dirty="0">
                <a:highlight>
                  <a:srgbClr val="FFFF00"/>
                </a:highlight>
              </a:rPr>
              <a:t>》</a:t>
            </a:r>
            <a:r>
              <a:rPr lang="zh-CN" altLang="en-US" sz="2000" b="1" dirty="0">
                <a:highlight>
                  <a:srgbClr val="FFFF00"/>
                </a:highlight>
              </a:rPr>
              <a:t>三千余篇，及至孔子，去其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重</a:t>
            </a:r>
            <a:r>
              <a:rPr lang="zh-CN" altLang="en-US" sz="2000" b="1" dirty="0">
                <a:highlight>
                  <a:srgbClr val="FFFF00"/>
                </a:highlight>
              </a:rPr>
              <a:t>，取可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施于礼义</a:t>
            </a:r>
            <a:r>
              <a:rPr lang="zh-CN" altLang="en-US" sz="2000" b="1" dirty="0">
                <a:highlight>
                  <a:srgbClr val="FFFF00"/>
                </a:highlight>
              </a:rPr>
              <a:t>。（</a:t>
            </a:r>
            <a:r>
              <a:rPr lang="zh-CN" altLang="en-US" sz="2000" b="1" dirty="0">
                <a:solidFill>
                  <a:schemeClr val="folHlink"/>
                </a:solidFill>
                <a:highlight>
                  <a:srgbClr val="FFFF00"/>
                </a:highlight>
              </a:rPr>
              <a:t>状语后置</a:t>
            </a:r>
            <a:r>
              <a:rPr lang="zh-CN" altLang="en-US" sz="2000" b="1" dirty="0">
                <a:highlight>
                  <a:srgbClr val="FFFF00"/>
                </a:highlight>
              </a:rPr>
              <a:t>）三百五篇孔子皆弦歌之，以求合</a:t>
            </a:r>
            <a:r>
              <a:rPr lang="en-US" altLang="zh-CN" sz="2000" b="1" dirty="0">
                <a:highlight>
                  <a:srgbClr val="FFFF00"/>
                </a:highlight>
              </a:rPr>
              <a:t>《</a:t>
            </a:r>
            <a:r>
              <a:rPr lang="zh-CN" altLang="en-US" sz="2000" b="1" dirty="0">
                <a:highlight>
                  <a:srgbClr val="FFFF00"/>
                </a:highlight>
              </a:rPr>
              <a:t>韶</a:t>
            </a:r>
            <a:r>
              <a:rPr lang="en-US" altLang="zh-CN" sz="2000" b="1" dirty="0">
                <a:highlight>
                  <a:srgbClr val="FFFF00"/>
                </a:highlight>
              </a:rPr>
              <a:t>》《</a:t>
            </a:r>
            <a:r>
              <a:rPr lang="zh-CN" altLang="en-US" sz="2000" b="1" dirty="0">
                <a:highlight>
                  <a:srgbClr val="FFFF00"/>
                </a:highlight>
              </a:rPr>
              <a:t>武</a:t>
            </a:r>
            <a:r>
              <a:rPr lang="en-US" altLang="zh-CN" sz="2000" b="1" dirty="0">
                <a:highlight>
                  <a:srgbClr val="FFFF00"/>
                </a:highlight>
              </a:rPr>
              <a:t>》《</a:t>
            </a:r>
            <a:r>
              <a:rPr lang="zh-CN" altLang="en-US" sz="2000" b="1" dirty="0">
                <a:highlight>
                  <a:srgbClr val="FFFF00"/>
                </a:highlight>
              </a:rPr>
              <a:t>雅</a:t>
            </a:r>
            <a:r>
              <a:rPr lang="en-US" altLang="zh-CN" sz="2000" b="1" dirty="0">
                <a:highlight>
                  <a:srgbClr val="FFFF00"/>
                </a:highlight>
              </a:rPr>
              <a:t>》《</a:t>
            </a:r>
            <a:r>
              <a:rPr lang="zh-CN" altLang="en-US" sz="2000" b="1" dirty="0">
                <a:highlight>
                  <a:srgbClr val="FFFF00"/>
                </a:highlight>
              </a:rPr>
              <a:t>颂</a:t>
            </a:r>
            <a:r>
              <a:rPr lang="en-US" altLang="zh-CN" sz="2000" b="1" dirty="0">
                <a:highlight>
                  <a:srgbClr val="FFFF00"/>
                </a:highlight>
              </a:rPr>
              <a:t>》</a:t>
            </a:r>
            <a:r>
              <a:rPr lang="zh-CN" altLang="en-US" sz="2000" b="1" dirty="0">
                <a:highlight>
                  <a:srgbClr val="FFFF00"/>
                </a:highlight>
              </a:rPr>
              <a:t>之音</a:t>
            </a:r>
            <a:r>
              <a:rPr lang="zh-CN" altLang="en-US" sz="2000" b="1" dirty="0"/>
              <a:t>。礼乐自此可得而述，以备王道，成六艺。 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</a:rPr>
              <a:t>注释</a:t>
            </a:r>
            <a:r>
              <a:rPr lang="en-US" altLang="zh-CN" sz="2000" b="1" dirty="0">
                <a:solidFill>
                  <a:srgbClr val="FF0000"/>
                </a:solidFill>
              </a:rPr>
              <a:t>】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重，重复。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三百五篇；</a:t>
            </a:r>
            <a:r>
              <a:rPr lang="en-US" altLang="zh-CN" sz="2000" b="1" dirty="0">
                <a:solidFill>
                  <a:srgbClr val="FF0000"/>
                </a:solidFill>
              </a:rPr>
              <a:t>《</a:t>
            </a:r>
            <a:r>
              <a:rPr lang="zh-CN" altLang="en-US" sz="2000" b="1" dirty="0">
                <a:solidFill>
                  <a:srgbClr val="FF0000"/>
                </a:solidFill>
              </a:rPr>
              <a:t>诗经</a:t>
            </a:r>
            <a:r>
              <a:rPr lang="en-US" altLang="zh-CN" sz="2000" b="1" dirty="0">
                <a:solidFill>
                  <a:srgbClr val="FF0000"/>
                </a:solidFill>
              </a:rPr>
              <a:t>》</a:t>
            </a:r>
            <a:r>
              <a:rPr lang="zh-CN" altLang="en-US" sz="2000" b="1" dirty="0">
                <a:solidFill>
                  <a:srgbClr val="FF0000"/>
                </a:solidFill>
              </a:rPr>
              <a:t>的总篇数。弦歌，用琴瑟伴奏而一一歌唱。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合，符合。</a:t>
            </a:r>
            <a:r>
              <a:rPr lang="zh-CN" altLang="en-US" sz="2000" b="1" dirty="0">
                <a:solidFill>
                  <a:srgbClr val="FF0000"/>
                </a:solidFill>
              </a:rPr>
              <a:t>六艺：为</a:t>
            </a:r>
            <a:r>
              <a:rPr lang="en-US" altLang="zh-CN" sz="2000" b="1" dirty="0">
                <a:solidFill>
                  <a:srgbClr val="FF0000"/>
                </a:solidFill>
              </a:rPr>
              <a:t>《</a:t>
            </a:r>
            <a:r>
              <a:rPr lang="zh-CN" altLang="en-US" sz="2000" b="1" dirty="0">
                <a:solidFill>
                  <a:srgbClr val="FF0000"/>
                </a:solidFill>
              </a:rPr>
              <a:t>诗</a:t>
            </a:r>
            <a:r>
              <a:rPr lang="en-US" altLang="zh-CN" sz="2000" b="1" dirty="0">
                <a:solidFill>
                  <a:srgbClr val="FF0000"/>
                </a:solidFill>
              </a:rPr>
              <a:t>》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《</a:t>
            </a:r>
            <a:r>
              <a:rPr lang="zh-CN" altLang="en-US" sz="2000" b="1" dirty="0">
                <a:solidFill>
                  <a:srgbClr val="FF0000"/>
                </a:solidFill>
              </a:rPr>
              <a:t>书</a:t>
            </a:r>
            <a:r>
              <a:rPr lang="en-US" altLang="zh-CN" sz="2000" b="1" dirty="0">
                <a:solidFill>
                  <a:srgbClr val="FF0000"/>
                </a:solidFill>
              </a:rPr>
              <a:t>》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《</a:t>
            </a:r>
            <a:r>
              <a:rPr lang="zh-CN" altLang="en-US" sz="2000" b="1" dirty="0">
                <a:solidFill>
                  <a:srgbClr val="FF0000"/>
                </a:solidFill>
              </a:rPr>
              <a:t>易</a:t>
            </a:r>
            <a:r>
              <a:rPr lang="en-US" altLang="zh-CN" sz="2000" b="1" dirty="0">
                <a:solidFill>
                  <a:srgbClr val="FF0000"/>
                </a:solidFill>
              </a:rPr>
              <a:t>》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《</a:t>
            </a:r>
            <a:r>
              <a:rPr lang="zh-CN" altLang="en-US" sz="2000" b="1" dirty="0">
                <a:solidFill>
                  <a:srgbClr val="FF0000"/>
                </a:solidFill>
              </a:rPr>
              <a:t>礼</a:t>
            </a:r>
            <a:r>
              <a:rPr lang="en-US" altLang="zh-CN" sz="2000" b="1" dirty="0">
                <a:solidFill>
                  <a:srgbClr val="FF0000"/>
                </a:solidFill>
              </a:rPr>
              <a:t>》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《</a:t>
            </a:r>
            <a:r>
              <a:rPr lang="zh-CN" altLang="en-US" sz="2000" b="1" dirty="0">
                <a:solidFill>
                  <a:srgbClr val="FF0000"/>
                </a:solidFill>
              </a:rPr>
              <a:t>乐</a:t>
            </a:r>
            <a:r>
              <a:rPr lang="en-US" altLang="zh-CN" sz="2000" b="1" dirty="0">
                <a:solidFill>
                  <a:srgbClr val="FF0000"/>
                </a:solidFill>
              </a:rPr>
              <a:t>》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《</a:t>
            </a:r>
            <a:r>
              <a:rPr lang="zh-CN" altLang="en-US" sz="2000" b="1" dirty="0">
                <a:solidFill>
                  <a:srgbClr val="FF0000"/>
                </a:solidFill>
              </a:rPr>
              <a:t>春秋</a:t>
            </a:r>
            <a:r>
              <a:rPr lang="en-US" altLang="zh-CN" sz="2000" b="1" dirty="0">
                <a:solidFill>
                  <a:srgbClr val="FF0000"/>
                </a:solidFill>
              </a:rPr>
              <a:t>》</a:t>
            </a:r>
            <a:r>
              <a:rPr lang="zh-CN" altLang="en-US" sz="2000" b="1" dirty="0">
                <a:solidFill>
                  <a:srgbClr val="FF0000"/>
                </a:solidFill>
              </a:rPr>
              <a:t>六种经籍的总称。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99"/>
                </a:solidFill>
              </a:rPr>
              <a:t>【</a:t>
            </a:r>
            <a:r>
              <a:rPr lang="zh-CN" altLang="en-US" sz="2000" b="1" dirty="0">
                <a:solidFill>
                  <a:srgbClr val="000099"/>
                </a:solidFill>
              </a:rPr>
              <a:t>译文</a:t>
            </a:r>
            <a:r>
              <a:rPr lang="en-US" altLang="zh-CN" sz="2000" b="1" dirty="0">
                <a:solidFill>
                  <a:srgbClr val="000099"/>
                </a:solidFill>
              </a:rPr>
              <a:t>】</a:t>
            </a:r>
            <a:r>
              <a:rPr lang="zh-CN" altLang="en-US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古代留传下来的</a:t>
            </a:r>
            <a:r>
              <a:rPr lang="en-US" altLang="zh-CN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《</a:t>
            </a:r>
            <a:r>
              <a:rPr lang="zh-CN" altLang="en-US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诗</a:t>
            </a:r>
            <a:r>
              <a:rPr lang="en-US" altLang="zh-CN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》</a:t>
            </a:r>
            <a:r>
              <a:rPr lang="zh-CN" altLang="en-US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有三干多篇，等到孔子整理的时候，删去其中重复的，留下可以施行礼义的 ，三百零五篇诗，孔子把它们配上音乐演唱，使其符合</a:t>
            </a:r>
            <a:r>
              <a:rPr lang="en-US" altLang="zh-CN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《</a:t>
            </a:r>
            <a:r>
              <a:rPr lang="zh-CN" altLang="en-US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韶</a:t>
            </a:r>
            <a:r>
              <a:rPr lang="en-US" altLang="zh-CN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》《</a:t>
            </a:r>
            <a:r>
              <a:rPr lang="zh-CN" altLang="en-US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武</a:t>
            </a:r>
            <a:r>
              <a:rPr lang="en-US" altLang="zh-CN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》《</a:t>
            </a:r>
            <a:r>
              <a:rPr lang="zh-CN" altLang="en-US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雅</a:t>
            </a:r>
            <a:r>
              <a:rPr lang="en-US" altLang="zh-CN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》《</a:t>
            </a:r>
            <a:r>
              <a:rPr lang="zh-CN" altLang="en-US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颂</a:t>
            </a:r>
            <a:r>
              <a:rPr lang="en-US" altLang="zh-CN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》</a:t>
            </a:r>
            <a:r>
              <a:rPr lang="zh-CN" altLang="en-US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的音律。</a:t>
            </a:r>
            <a:r>
              <a:rPr lang="zh-CN" altLang="en-US" sz="2000" b="1" dirty="0">
                <a:solidFill>
                  <a:srgbClr val="000099"/>
                </a:solidFill>
              </a:rPr>
              <a:t>乐从此又得到正确描述，以此具备了王道的礼乐制度，编成了六艺。 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>
            <a:extLst>
              <a:ext uri="{FF2B5EF4-FFF2-40B4-BE49-F238E27FC236}">
                <a16:creationId xmlns:a16="http://schemas.microsoft.com/office/drawing/2014/main" id="{6134AD43-28A6-41FA-9C3E-28C717D9A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524" y="154236"/>
            <a:ext cx="11501610" cy="702876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FF0066"/>
                </a:solidFill>
              </a:rPr>
              <a:t>第</a:t>
            </a:r>
            <a:r>
              <a:rPr lang="en-US" altLang="zh-CN" sz="4400" b="1" dirty="0">
                <a:solidFill>
                  <a:srgbClr val="FF0066"/>
                </a:solidFill>
              </a:rPr>
              <a:t>15</a:t>
            </a:r>
            <a:r>
              <a:rPr lang="zh-CN" altLang="en-US" sz="4400" b="1" dirty="0">
                <a:solidFill>
                  <a:srgbClr val="FF0066"/>
                </a:solidFill>
              </a:rPr>
              <a:t>段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b="1" dirty="0"/>
              <a:t>原文</a:t>
            </a:r>
            <a:r>
              <a:rPr lang="en-US" altLang="zh-CN" sz="2000" dirty="0"/>
              <a:t>】</a:t>
            </a:r>
            <a:r>
              <a:rPr lang="zh-CN" altLang="en-US" sz="2000" b="1" dirty="0"/>
              <a:t>孔子晚而喜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易</a:t>
            </a:r>
            <a:r>
              <a:rPr lang="en-US" altLang="zh-CN" sz="2000" b="1" dirty="0"/>
              <a:t>》,</a:t>
            </a:r>
            <a:r>
              <a:rPr lang="zh-CN" altLang="en-US" sz="2000" b="1" dirty="0"/>
              <a:t>序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彖</a:t>
            </a:r>
            <a:r>
              <a:rPr lang="en-US" altLang="zh-CN" sz="2000" b="1" dirty="0"/>
              <a:t>》</a:t>
            </a:r>
            <a:r>
              <a:rPr lang="zh-CN" altLang="en-US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b="1" dirty="0" err="1">
                <a:solidFill>
                  <a:srgbClr val="FF0000"/>
                </a:solidFill>
              </a:rPr>
              <a:t>tu</a:t>
            </a:r>
            <a:r>
              <a:rPr lang="en-US" altLang="en-US" sz="2000" b="1" dirty="0" err="1">
                <a:solidFill>
                  <a:srgbClr val="FF0000"/>
                </a:solidFill>
              </a:rPr>
              <a:t>à</a:t>
            </a:r>
            <a:r>
              <a:rPr lang="en-US" altLang="zh-CN" sz="2000" b="1" dirty="0" err="1">
                <a:solidFill>
                  <a:srgbClr val="FF0000"/>
                </a:solidFill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系</a:t>
            </a:r>
            <a:r>
              <a:rPr lang="en-US" altLang="zh-CN" sz="2000" b="1" dirty="0"/>
              <a:t>》《</a:t>
            </a:r>
            <a:r>
              <a:rPr lang="zh-CN" altLang="en-US" sz="2000" b="1" dirty="0"/>
              <a:t>象</a:t>
            </a:r>
            <a:r>
              <a:rPr lang="en-US" altLang="zh-CN" sz="2000" b="1" dirty="0"/>
              <a:t>》《</a:t>
            </a:r>
            <a:r>
              <a:rPr lang="zh-CN" altLang="en-US" sz="2000" b="1" dirty="0"/>
              <a:t>说卦</a:t>
            </a:r>
            <a:r>
              <a:rPr lang="en-US" altLang="zh-CN" sz="2000" b="1" dirty="0"/>
              <a:t>》《</a:t>
            </a:r>
            <a:r>
              <a:rPr lang="zh-CN" altLang="en-US" sz="2000" b="1" dirty="0"/>
              <a:t>文言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。读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易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，</a:t>
            </a:r>
            <a:r>
              <a:rPr lang="zh-CN" altLang="en-US" sz="2000" b="1" dirty="0">
                <a:highlight>
                  <a:srgbClr val="FFFF00"/>
                </a:highlight>
              </a:rPr>
              <a:t>韦编三绝</a:t>
            </a:r>
            <a:r>
              <a:rPr lang="zh-CN" altLang="en-US" sz="2000" b="1" dirty="0"/>
              <a:t>。曰：“</a:t>
            </a:r>
            <a:r>
              <a:rPr lang="zh-CN" altLang="en-US" sz="2000" b="1" dirty="0">
                <a:solidFill>
                  <a:schemeClr val="folHlink"/>
                </a:solidFill>
                <a:highlight>
                  <a:srgbClr val="FFFF00"/>
                </a:highlight>
              </a:rPr>
              <a:t>假</a:t>
            </a:r>
            <a:r>
              <a:rPr lang="zh-CN" altLang="en-US" sz="2000" b="1" dirty="0"/>
              <a:t>我数年，若是，我于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易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则</a:t>
            </a:r>
            <a:r>
              <a:rPr lang="zh-CN" altLang="en-US" sz="2000" b="1" dirty="0">
                <a:highlight>
                  <a:srgbClr val="FFFF00"/>
                </a:highlight>
              </a:rPr>
              <a:t>彬彬</a:t>
            </a:r>
            <a:r>
              <a:rPr lang="zh-CN" altLang="en-US" sz="2000" b="1" dirty="0"/>
              <a:t>矣。” 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b="1" dirty="0"/>
              <a:t>注释</a:t>
            </a:r>
            <a:r>
              <a:rPr lang="en-US" altLang="zh-CN" sz="2000" dirty="0"/>
              <a:t>】</a:t>
            </a:r>
            <a:r>
              <a:rPr lang="en-US" altLang="zh-CN" sz="2000" b="1" dirty="0"/>
              <a:t>①《</a:t>
            </a:r>
            <a:r>
              <a:rPr lang="zh-CN" altLang="en-US" sz="2000" b="1" dirty="0"/>
              <a:t>易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易经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，又称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周易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，我国古代用于占卜的书。②序，为</a:t>
            </a:r>
            <a:r>
              <a:rPr lang="en-US" altLang="zh-CN" sz="2000" b="1" dirty="0"/>
              <a:t>------</a:t>
            </a:r>
            <a:r>
              <a:rPr lang="zh-CN" altLang="en-US" sz="2000" b="1" dirty="0"/>
              <a:t>作序。</a:t>
            </a:r>
            <a:r>
              <a:rPr lang="zh-CN" altLang="en-US" sz="2000" dirty="0"/>
              <a:t> </a:t>
            </a:r>
            <a:r>
              <a:rPr lang="zh-CN" altLang="en-US" sz="2000" b="1" dirty="0">
                <a:highlight>
                  <a:srgbClr val="FFFF00"/>
                </a:highlight>
              </a:rPr>
              <a:t>③这句意在说明孔子读</a:t>
            </a:r>
            <a:r>
              <a:rPr lang="en-US" altLang="zh-CN" sz="2000" b="1" dirty="0">
                <a:highlight>
                  <a:srgbClr val="FFFF00"/>
                </a:highlight>
              </a:rPr>
              <a:t>《</a:t>
            </a:r>
            <a:r>
              <a:rPr lang="zh-CN" altLang="en-US" sz="2000" b="1" dirty="0">
                <a:highlight>
                  <a:srgbClr val="FFFF00"/>
                </a:highlight>
              </a:rPr>
              <a:t>易</a:t>
            </a:r>
            <a:r>
              <a:rPr lang="en-US" altLang="zh-CN" sz="2000" b="1" dirty="0">
                <a:highlight>
                  <a:srgbClr val="FFFF00"/>
                </a:highlight>
              </a:rPr>
              <a:t>》</a:t>
            </a:r>
            <a:r>
              <a:rPr lang="zh-CN" altLang="en-US" sz="2000" b="1" dirty="0">
                <a:highlight>
                  <a:srgbClr val="FFFF00"/>
                </a:highlight>
              </a:rPr>
              <a:t>勤而刻苦。 韦，熟牛皮条</a:t>
            </a:r>
            <a:r>
              <a:rPr lang="zh-CN" altLang="en-US" sz="2000" b="1" dirty="0"/>
              <a:t>。古代书籍是写在竹木简上，用熟牛皮条穿起来的。 三绝，多次断开。 三，并非确数，其言多也。 </a:t>
            </a:r>
            <a:r>
              <a:rPr lang="zh-CN" altLang="en-US" sz="2000" b="1" dirty="0">
                <a:highlight>
                  <a:srgbClr val="FFFF00"/>
                </a:highlight>
              </a:rPr>
              <a:t>④假：借</a:t>
            </a:r>
            <a:r>
              <a:rPr lang="zh-CN" altLang="en-US" sz="2000" b="1" dirty="0"/>
              <a:t>。这里是给与的意思</a:t>
            </a:r>
            <a:r>
              <a:rPr lang="zh-CN" altLang="en-US" sz="2000" b="1" dirty="0">
                <a:highlight>
                  <a:srgbClr val="FFFF00"/>
                </a:highlight>
              </a:rPr>
              <a:t>。 ⑤彬彬：繁盛的样子，指了解和掌握更多。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99"/>
                </a:solidFill>
              </a:rPr>
              <a:t>【</a:t>
            </a:r>
            <a:r>
              <a:rPr lang="zh-CN" altLang="en-US" sz="2000" b="1" dirty="0">
                <a:solidFill>
                  <a:srgbClr val="000099"/>
                </a:solidFill>
              </a:rPr>
              <a:t>译文</a:t>
            </a:r>
            <a:r>
              <a:rPr lang="en-US" altLang="zh-CN" sz="2000" dirty="0">
                <a:solidFill>
                  <a:srgbClr val="000099"/>
                </a:solidFill>
              </a:rPr>
              <a:t>】</a:t>
            </a:r>
            <a:r>
              <a:rPr lang="zh-CN" altLang="en-US" sz="2000" b="1" dirty="0">
                <a:solidFill>
                  <a:srgbClr val="000099"/>
                </a:solidFill>
              </a:rPr>
              <a:t>孔子晚年喜好研究</a:t>
            </a:r>
            <a:r>
              <a:rPr lang="en-US" altLang="zh-CN" sz="2000" b="1" dirty="0">
                <a:solidFill>
                  <a:srgbClr val="000099"/>
                </a:solidFill>
              </a:rPr>
              <a:t>《</a:t>
            </a:r>
            <a:r>
              <a:rPr lang="zh-CN" altLang="en-US" sz="2000" b="1" dirty="0">
                <a:solidFill>
                  <a:srgbClr val="000099"/>
                </a:solidFill>
              </a:rPr>
              <a:t>周易</a:t>
            </a:r>
            <a:r>
              <a:rPr lang="en-US" altLang="zh-CN" sz="2000" b="1" dirty="0">
                <a:solidFill>
                  <a:srgbClr val="000099"/>
                </a:solidFill>
              </a:rPr>
              <a:t>》</a:t>
            </a:r>
            <a:r>
              <a:rPr lang="zh-CN" altLang="en-US" sz="2000" b="1" dirty="0">
                <a:solidFill>
                  <a:srgbClr val="000099"/>
                </a:solidFill>
              </a:rPr>
              <a:t>，为</a:t>
            </a:r>
            <a:r>
              <a:rPr lang="en-US" altLang="zh-CN" sz="2000" b="1" dirty="0">
                <a:solidFill>
                  <a:srgbClr val="000099"/>
                </a:solidFill>
              </a:rPr>
              <a:t>《</a:t>
            </a:r>
            <a:r>
              <a:rPr lang="zh-CN" altLang="en-US" sz="2000" b="1" dirty="0">
                <a:solidFill>
                  <a:srgbClr val="000099"/>
                </a:solidFill>
              </a:rPr>
              <a:t>彖辞</a:t>
            </a:r>
            <a:r>
              <a:rPr lang="en-US" altLang="zh-CN" sz="2000" b="1" dirty="0">
                <a:solidFill>
                  <a:srgbClr val="000099"/>
                </a:solidFill>
              </a:rPr>
              <a:t>》</a:t>
            </a:r>
            <a:r>
              <a:rPr lang="zh-CN" altLang="en-US" sz="2000" b="1" dirty="0">
                <a:solidFill>
                  <a:srgbClr val="000099"/>
                </a:solidFill>
              </a:rPr>
              <a:t>、</a:t>
            </a:r>
            <a:r>
              <a:rPr lang="en-US" altLang="zh-CN" sz="2000" b="1" dirty="0">
                <a:solidFill>
                  <a:srgbClr val="000099"/>
                </a:solidFill>
              </a:rPr>
              <a:t>《</a:t>
            </a:r>
            <a:r>
              <a:rPr lang="zh-CN" altLang="en-US" sz="2000" b="1" dirty="0">
                <a:solidFill>
                  <a:srgbClr val="000099"/>
                </a:solidFill>
              </a:rPr>
              <a:t>系辞</a:t>
            </a:r>
            <a:r>
              <a:rPr lang="en-US" altLang="zh-CN" sz="2000" b="1" dirty="0">
                <a:solidFill>
                  <a:srgbClr val="000099"/>
                </a:solidFill>
              </a:rPr>
              <a:t>》</a:t>
            </a:r>
            <a:r>
              <a:rPr lang="zh-CN" altLang="en-US" sz="2000" b="1" dirty="0">
                <a:solidFill>
                  <a:srgbClr val="000099"/>
                </a:solidFill>
              </a:rPr>
              <a:t>、</a:t>
            </a:r>
            <a:r>
              <a:rPr lang="en-US" altLang="zh-CN" sz="2000" b="1" dirty="0">
                <a:solidFill>
                  <a:srgbClr val="000099"/>
                </a:solidFill>
              </a:rPr>
              <a:t>《</a:t>
            </a:r>
            <a:r>
              <a:rPr lang="zh-CN" altLang="en-US" sz="2000" b="1" dirty="0">
                <a:solidFill>
                  <a:srgbClr val="000099"/>
                </a:solidFill>
              </a:rPr>
              <a:t>象辞</a:t>
            </a:r>
            <a:r>
              <a:rPr lang="en-US" altLang="zh-CN" sz="2000" b="1" dirty="0">
                <a:solidFill>
                  <a:srgbClr val="000099"/>
                </a:solidFill>
              </a:rPr>
              <a:t>》</a:t>
            </a:r>
            <a:r>
              <a:rPr lang="zh-CN" altLang="en-US" sz="2000" b="1" dirty="0">
                <a:solidFill>
                  <a:srgbClr val="000099"/>
                </a:solidFill>
              </a:rPr>
              <a:t>、</a:t>
            </a:r>
            <a:r>
              <a:rPr lang="en-US" altLang="zh-CN" sz="2000" b="1" dirty="0">
                <a:solidFill>
                  <a:srgbClr val="000099"/>
                </a:solidFill>
              </a:rPr>
              <a:t>《</a:t>
            </a:r>
            <a:r>
              <a:rPr lang="zh-CN" altLang="en-US" sz="2000" b="1" dirty="0">
                <a:solidFill>
                  <a:srgbClr val="000099"/>
                </a:solidFill>
              </a:rPr>
              <a:t>说卦</a:t>
            </a:r>
            <a:r>
              <a:rPr lang="en-US" altLang="zh-CN" sz="2000" b="1" dirty="0">
                <a:solidFill>
                  <a:srgbClr val="000099"/>
                </a:solidFill>
              </a:rPr>
              <a:t>》</a:t>
            </a:r>
            <a:r>
              <a:rPr lang="zh-CN" altLang="en-US" sz="2000" b="1" dirty="0">
                <a:solidFill>
                  <a:srgbClr val="000099"/>
                </a:solidFill>
              </a:rPr>
              <a:t>、</a:t>
            </a:r>
            <a:r>
              <a:rPr lang="en-US" altLang="zh-CN" sz="2000" b="1" dirty="0">
                <a:solidFill>
                  <a:srgbClr val="000099"/>
                </a:solidFill>
              </a:rPr>
              <a:t>《</a:t>
            </a:r>
            <a:r>
              <a:rPr lang="zh-CN" altLang="en-US" sz="2000" b="1" dirty="0">
                <a:solidFill>
                  <a:srgbClr val="000099"/>
                </a:solidFill>
              </a:rPr>
              <a:t>文言</a:t>
            </a:r>
            <a:r>
              <a:rPr lang="en-US" altLang="zh-CN" sz="2000" b="1" dirty="0">
                <a:solidFill>
                  <a:srgbClr val="000099"/>
                </a:solidFill>
              </a:rPr>
              <a:t>》</a:t>
            </a:r>
            <a:r>
              <a:rPr lang="zh-CN" altLang="en-US" sz="2000" b="1" dirty="0">
                <a:solidFill>
                  <a:srgbClr val="000099"/>
                </a:solidFill>
              </a:rPr>
              <a:t>等作序，孔子反复阅读</a:t>
            </a:r>
            <a:r>
              <a:rPr lang="en-US" altLang="zh-CN" sz="2000" b="1" dirty="0">
                <a:solidFill>
                  <a:srgbClr val="000099"/>
                </a:solidFill>
              </a:rPr>
              <a:t>《</a:t>
            </a:r>
            <a:r>
              <a:rPr lang="zh-CN" altLang="en-US" sz="2000" b="1" dirty="0">
                <a:solidFill>
                  <a:srgbClr val="000099"/>
                </a:solidFill>
              </a:rPr>
              <a:t>周易</a:t>
            </a:r>
            <a:r>
              <a:rPr lang="en-US" altLang="zh-CN" sz="2000" b="1" dirty="0">
                <a:solidFill>
                  <a:srgbClr val="000099"/>
                </a:solidFill>
              </a:rPr>
              <a:t>》</a:t>
            </a:r>
            <a:r>
              <a:rPr lang="zh-CN" altLang="en-US" sz="2000" b="1" dirty="0">
                <a:solidFill>
                  <a:srgbClr val="000099"/>
                </a:solidFill>
              </a:rPr>
              <a:t>，以致把编连简册的绳子都翻断了多次。他说：“再给我几年时间，像这样的话，我对</a:t>
            </a:r>
            <a:r>
              <a:rPr lang="en-US" altLang="zh-CN" sz="2000" b="1" dirty="0">
                <a:solidFill>
                  <a:srgbClr val="000099"/>
                </a:solidFill>
              </a:rPr>
              <a:t>《</a:t>
            </a:r>
            <a:r>
              <a:rPr lang="zh-CN" altLang="en-US" sz="2000" b="1" dirty="0">
                <a:solidFill>
                  <a:srgbClr val="000099"/>
                </a:solidFill>
              </a:rPr>
              <a:t>周易</a:t>
            </a:r>
            <a:r>
              <a:rPr lang="en-US" altLang="zh-CN" sz="2000" b="1" dirty="0">
                <a:solidFill>
                  <a:srgbClr val="000099"/>
                </a:solidFill>
              </a:rPr>
              <a:t>》</a:t>
            </a:r>
            <a:r>
              <a:rPr lang="zh-CN" altLang="en-US" sz="2000" b="1" dirty="0">
                <a:solidFill>
                  <a:srgbClr val="000099"/>
                </a:solidFill>
              </a:rPr>
              <a:t>的了解和掌握就会更多。” 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>
            <a:extLst>
              <a:ext uri="{FF2B5EF4-FFF2-40B4-BE49-F238E27FC236}">
                <a16:creationId xmlns:a16="http://schemas.microsoft.com/office/drawing/2014/main" id="{4479CE2C-DE74-418B-8E61-79C4E9ECC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978" y="549276"/>
            <a:ext cx="11171104" cy="5546725"/>
          </a:xfrm>
        </p:spPr>
        <p:txBody>
          <a:bodyPr>
            <a:normAutofit lnSpcReduction="10000"/>
          </a:bodyPr>
          <a:lstStyle/>
          <a:p>
            <a:r>
              <a:rPr lang="zh-CN" altLang="en-US" sz="4400" b="1" dirty="0">
                <a:solidFill>
                  <a:srgbClr val="FF0066"/>
                </a:solidFill>
              </a:rPr>
              <a:t>第</a:t>
            </a:r>
            <a:r>
              <a:rPr lang="en-US" altLang="zh-CN" sz="4400" b="1" dirty="0">
                <a:solidFill>
                  <a:srgbClr val="FF0066"/>
                </a:solidFill>
              </a:rPr>
              <a:t>16</a:t>
            </a:r>
            <a:r>
              <a:rPr lang="zh-CN" altLang="en-US" sz="4400" b="1" dirty="0">
                <a:solidFill>
                  <a:srgbClr val="FF0066"/>
                </a:solidFill>
              </a:rPr>
              <a:t>、</a:t>
            </a:r>
            <a:r>
              <a:rPr lang="en-US" altLang="zh-CN" sz="4400" b="1" dirty="0">
                <a:solidFill>
                  <a:srgbClr val="FF0066"/>
                </a:solidFill>
              </a:rPr>
              <a:t>17</a:t>
            </a:r>
            <a:r>
              <a:rPr lang="zh-CN" altLang="en-US" sz="4400" b="1" dirty="0">
                <a:solidFill>
                  <a:srgbClr val="FF0066"/>
                </a:solidFill>
              </a:rPr>
              <a:t>段：孔子从教授业。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原文</a:t>
            </a:r>
            <a:r>
              <a:rPr lang="en-US" altLang="zh-CN" sz="2400" b="1" dirty="0"/>
              <a:t>】</a:t>
            </a:r>
            <a:r>
              <a:rPr lang="zh-CN" altLang="en-US" sz="2400" b="1" dirty="0">
                <a:highlight>
                  <a:srgbClr val="FFFF00"/>
                </a:highlight>
              </a:rPr>
              <a:t>孔子以诗书礼乐教，弟子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盖</a:t>
            </a:r>
            <a:r>
              <a:rPr lang="zh-CN" altLang="en-US" sz="2400" b="1" dirty="0">
                <a:highlight>
                  <a:srgbClr val="FFFF00"/>
                </a:highlight>
              </a:rPr>
              <a:t>三千焉，身通</a:t>
            </a:r>
            <a:r>
              <a:rPr lang="zh-CN" altLang="en-US" sz="2400" b="1" dirty="0">
                <a:solidFill>
                  <a:schemeClr val="folHlink"/>
                </a:solidFill>
                <a:highlight>
                  <a:srgbClr val="FFFF00"/>
                </a:highlight>
              </a:rPr>
              <a:t>六艺</a:t>
            </a:r>
            <a:r>
              <a:rPr lang="zh-CN" altLang="en-US" sz="2400" b="1" dirty="0">
                <a:highlight>
                  <a:srgbClr val="FFFF00"/>
                </a:highlight>
              </a:rPr>
              <a:t>者七十有二人。</a:t>
            </a:r>
            <a:r>
              <a:rPr lang="zh-CN" altLang="en-US" sz="2400" b="1" dirty="0"/>
              <a:t>如颜浊邹之徒，</a:t>
            </a:r>
            <a:r>
              <a:rPr lang="zh-CN" altLang="en-US" sz="2400" b="1" dirty="0">
                <a:solidFill>
                  <a:schemeClr val="folHlink"/>
                </a:solidFill>
              </a:rPr>
              <a:t>颇</a:t>
            </a:r>
            <a:r>
              <a:rPr lang="zh-CN" altLang="en-US" sz="2400" b="1" dirty="0"/>
              <a:t>受业者甚众。 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en-US" altLang="zh-CN" sz="2400" b="1" dirty="0">
                <a:solidFill>
                  <a:srgbClr val="FF0000"/>
                </a:solidFill>
              </a:rPr>
              <a:t>】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盖，大约，</a:t>
            </a:r>
            <a:r>
              <a:rPr lang="zh-CN" altLang="en-US" sz="2400" b="1" dirty="0">
                <a:solidFill>
                  <a:srgbClr val="FF0000"/>
                </a:solidFill>
              </a:rPr>
              <a:t>②六艺：指礼、乐、射、御、数、术，为孔子教授弟子的内容。③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有，又，链接整数和零数。④</a:t>
            </a:r>
            <a:r>
              <a:rPr lang="zh-CN" altLang="en-US" sz="2400" b="1" dirty="0">
                <a:solidFill>
                  <a:srgbClr val="FF0000"/>
                </a:solidFill>
              </a:rPr>
              <a:t>颇，略微。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99"/>
                </a:solidFill>
              </a:rPr>
              <a:t>【</a:t>
            </a:r>
            <a:r>
              <a:rPr lang="zh-CN" altLang="en-US" sz="2400" b="1" dirty="0">
                <a:solidFill>
                  <a:srgbClr val="000099"/>
                </a:solidFill>
              </a:rPr>
              <a:t>译文</a:t>
            </a:r>
            <a:r>
              <a:rPr lang="en-US" altLang="zh-CN" sz="2400" b="1" dirty="0">
                <a:solidFill>
                  <a:srgbClr val="000099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孔子用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《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诗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》《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书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》《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礼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》《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乐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》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进行教授，弟子大约有三千，其中精通六经的有七十二人</a:t>
            </a:r>
            <a:r>
              <a:rPr lang="zh-CN" altLang="en-US" sz="2400" b="1" dirty="0">
                <a:solidFill>
                  <a:srgbClr val="000099"/>
                </a:solidFill>
              </a:rPr>
              <a:t>。像颜浊邹这类的人，略微接受过学业的就更加众多了。 </a:t>
            </a:r>
          </a:p>
          <a:p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>
            <a:extLst>
              <a:ext uri="{FF2B5EF4-FFF2-40B4-BE49-F238E27FC236}">
                <a16:creationId xmlns:a16="http://schemas.microsoft.com/office/drawing/2014/main" id="{AA75F1C8-244F-4E3A-A0DD-C675FC20C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3556" y="549276"/>
            <a:ext cx="11446525" cy="64794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4000" b="1" dirty="0">
                <a:solidFill>
                  <a:srgbClr val="FF0066"/>
                </a:solidFill>
              </a:rPr>
              <a:t>第</a:t>
            </a:r>
            <a:r>
              <a:rPr lang="en-US" altLang="zh-CN" sz="4000" b="1" dirty="0">
                <a:solidFill>
                  <a:srgbClr val="FF0066"/>
                </a:solidFill>
              </a:rPr>
              <a:t>17</a:t>
            </a:r>
            <a:r>
              <a:rPr lang="zh-CN" altLang="en-US" sz="4000" b="1" dirty="0">
                <a:solidFill>
                  <a:srgbClr val="FF0066"/>
                </a:solidFill>
              </a:rPr>
              <a:t>段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原文</a:t>
            </a:r>
            <a:r>
              <a:rPr lang="en-US" altLang="zh-CN" sz="2000" b="1" dirty="0"/>
              <a:t>】</a:t>
            </a:r>
            <a:r>
              <a:rPr lang="zh-CN" altLang="en-US" sz="2000" b="1" dirty="0"/>
              <a:t>孔子以四教：</a:t>
            </a:r>
            <a:r>
              <a:rPr lang="zh-CN" altLang="en-US" sz="2000" b="1" dirty="0">
                <a:solidFill>
                  <a:srgbClr val="FF0000"/>
                </a:solidFill>
              </a:rPr>
              <a:t>文，行，忠，信</a:t>
            </a:r>
            <a:r>
              <a:rPr lang="zh-CN" altLang="en-US" sz="2000" b="1" dirty="0"/>
              <a:t>。绝四：</a:t>
            </a:r>
            <a:r>
              <a:rPr lang="zh-CN" altLang="en-US" sz="2000" b="1" dirty="0">
                <a:solidFill>
                  <a:srgbClr val="FF0000"/>
                </a:solidFill>
              </a:rPr>
              <a:t>毋意，毋必，毋固，毋我</a:t>
            </a:r>
            <a:r>
              <a:rPr lang="zh-CN" altLang="en-US" sz="2000" b="1" dirty="0"/>
              <a:t>。所慎：</a:t>
            </a:r>
            <a:r>
              <a:rPr lang="zh-CN" altLang="en-US" sz="2000" b="1" dirty="0">
                <a:solidFill>
                  <a:srgbClr val="FF0000"/>
                </a:solidFill>
              </a:rPr>
              <a:t>齐，战，疾</a:t>
            </a:r>
            <a:r>
              <a:rPr lang="zh-CN" altLang="en-US" sz="2000" b="1" dirty="0"/>
              <a:t>。子罕言利与命与仁。</a:t>
            </a:r>
            <a:r>
              <a:rPr lang="zh-CN" altLang="en-US" sz="2000" b="1" dirty="0">
                <a:highlight>
                  <a:srgbClr val="FFFF00"/>
                </a:highlight>
              </a:rPr>
              <a:t>不愤不启，举一隅不以三隅反，则弗复也。    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例子</a:t>
            </a:r>
            <a:endParaRPr lang="en-US" altLang="zh-CN" sz="2000" b="1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</a:rPr>
              <a:t>注释</a:t>
            </a:r>
            <a:r>
              <a:rPr lang="en-US" altLang="zh-CN" sz="2000" b="1" dirty="0">
                <a:solidFill>
                  <a:srgbClr val="FF0000"/>
                </a:solidFill>
              </a:rPr>
              <a:t>】①</a:t>
            </a:r>
            <a:r>
              <a:rPr lang="zh-CN" altLang="en-US" sz="2000" b="1" dirty="0">
                <a:solidFill>
                  <a:srgbClr val="FF0000"/>
                </a:solidFill>
              </a:rPr>
              <a:t>文：文献。泛指学问。 ②行：实践：行事。 ③忠：忠恕。 ④信：信义。 ⑤绝：杜绝。 ⑥意：揣测。 ⑦必：武断肯定。 ⑧固：固执。 ⑨我：指自以为是。 ⑩齐：同“斋”，斋戒。 </a:t>
            </a:r>
            <a:r>
              <a:rPr lang="en-US" altLang="zh-CN" sz="2000" b="1" dirty="0">
                <a:solidFill>
                  <a:srgbClr val="FF0000"/>
                </a:solidFill>
              </a:rPr>
              <a:t>(11)</a:t>
            </a:r>
            <a:r>
              <a:rPr lang="zh-CN" altLang="en-US" sz="2000" b="1" dirty="0">
                <a:solidFill>
                  <a:srgbClr val="FF0000"/>
                </a:solidFill>
              </a:rPr>
              <a:t>战：战争。 </a:t>
            </a:r>
            <a:r>
              <a:rPr lang="en-US" altLang="zh-CN" sz="2000" b="1" dirty="0">
                <a:solidFill>
                  <a:srgbClr val="FF0000"/>
                </a:solidFill>
              </a:rPr>
              <a:t>(12)</a:t>
            </a:r>
            <a:r>
              <a:rPr lang="zh-CN" altLang="en-US" sz="2000" b="1" dirty="0">
                <a:solidFill>
                  <a:srgbClr val="FF0000"/>
                </a:solidFill>
              </a:rPr>
              <a:t>疾：疾病</a:t>
            </a:r>
            <a:r>
              <a:rPr lang="zh-CN" altLang="en-US" sz="2000" dirty="0">
                <a:solidFill>
                  <a:srgbClr val="FF0000"/>
                </a:solidFill>
              </a:rPr>
              <a:t> 。</a:t>
            </a:r>
            <a:r>
              <a:rPr lang="zh-CN" altLang="en-US" sz="2000" b="1" dirty="0">
                <a:solidFill>
                  <a:srgbClr val="FF0000"/>
                </a:solidFill>
              </a:rPr>
              <a:t>弗复：不再重复。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99"/>
                </a:solidFill>
              </a:rPr>
              <a:t>【</a:t>
            </a:r>
            <a:r>
              <a:rPr lang="zh-CN" altLang="en-US" sz="2000" b="1" dirty="0">
                <a:solidFill>
                  <a:srgbClr val="000099"/>
                </a:solidFill>
              </a:rPr>
              <a:t>译文</a:t>
            </a:r>
            <a:r>
              <a:rPr lang="en-US" altLang="zh-CN" sz="2000" b="1" dirty="0">
                <a:solidFill>
                  <a:srgbClr val="000099"/>
                </a:solidFill>
              </a:rPr>
              <a:t>】</a:t>
            </a:r>
            <a:r>
              <a:rPr lang="zh-CN" altLang="en-US" sz="2000" b="1" dirty="0">
                <a:solidFill>
                  <a:srgbClr val="000099"/>
                </a:solidFill>
              </a:rPr>
              <a:t>孔子设立四种教学内容：文献，社会实践，忠恕，信用。戒绝四种陋习：不随意猜测，不绝对肯定，不拘泥固执，不唯我独是，他所谨慎对待的有：斋戒，战争，疾病。</a:t>
            </a:r>
            <a:r>
              <a:rPr lang="zh-CN" altLang="en-US" sz="2000" b="1" dirty="0">
                <a:solidFill>
                  <a:schemeClr val="folHlink"/>
                </a:solidFill>
              </a:rPr>
              <a:t>孔子很少谈到利、命、仁。</a:t>
            </a:r>
            <a:r>
              <a:rPr lang="zh-CN" altLang="en-US" sz="2000" b="1" dirty="0">
                <a:solidFill>
                  <a:srgbClr val="000099"/>
                </a:solidFill>
                <a:highlight>
                  <a:srgbClr val="FFFF00"/>
                </a:highlight>
              </a:rPr>
              <a:t>（在教学中）不到苦思冥想的时候，不去提醒，如果不能做到举一反三，他就不急于教授新的东西。 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>
            <a:extLst>
              <a:ext uri="{FF2B5EF4-FFF2-40B4-BE49-F238E27FC236}">
                <a16:creationId xmlns:a16="http://schemas.microsoft.com/office/drawing/2014/main" id="{2BB9AE5F-129E-4B10-ACFE-E0D401A48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029" y="549276"/>
            <a:ext cx="10443990" cy="5554663"/>
          </a:xfrm>
        </p:spPr>
        <p:txBody>
          <a:bodyPr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FF0066"/>
                </a:solidFill>
              </a:rPr>
              <a:t>第</a:t>
            </a:r>
            <a:r>
              <a:rPr lang="en-US" altLang="zh-CN" sz="4400" b="1" dirty="0">
                <a:solidFill>
                  <a:srgbClr val="FF0066"/>
                </a:solidFill>
              </a:rPr>
              <a:t>18</a:t>
            </a:r>
            <a:r>
              <a:rPr lang="zh-CN" altLang="en-US" sz="4400" b="1" dirty="0">
                <a:solidFill>
                  <a:srgbClr val="FF0066"/>
                </a:solidFill>
              </a:rPr>
              <a:t>、</a:t>
            </a:r>
            <a:r>
              <a:rPr lang="en-US" altLang="zh-CN" sz="4400" b="1" dirty="0">
                <a:solidFill>
                  <a:srgbClr val="FF0066"/>
                </a:solidFill>
              </a:rPr>
              <a:t>19</a:t>
            </a:r>
            <a:r>
              <a:rPr lang="zh-CN" altLang="en-US" sz="4400" b="1" dirty="0">
                <a:solidFill>
                  <a:srgbClr val="FF0066"/>
                </a:solidFill>
              </a:rPr>
              <a:t>段：孔子撰写</a:t>
            </a:r>
            <a:r>
              <a:rPr lang="en-US" altLang="zh-CN" sz="4400" b="1" dirty="0">
                <a:solidFill>
                  <a:srgbClr val="FF0066"/>
                </a:solidFill>
              </a:rPr>
              <a:t>《</a:t>
            </a:r>
            <a:r>
              <a:rPr lang="zh-CN" altLang="en-US" sz="4400" b="1" dirty="0">
                <a:solidFill>
                  <a:srgbClr val="FF0066"/>
                </a:solidFill>
              </a:rPr>
              <a:t>春秋</a:t>
            </a:r>
            <a:r>
              <a:rPr lang="en-US" altLang="zh-CN" sz="4400" b="1" dirty="0">
                <a:solidFill>
                  <a:srgbClr val="FF0066"/>
                </a:solidFill>
              </a:rPr>
              <a:t>》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原文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子曰：“弗乎弗乎，君子病没世而名不</a:t>
            </a:r>
            <a:r>
              <a:rPr lang="zh-CN" altLang="en-US" sz="2400" b="1" dirty="0">
                <a:highlight>
                  <a:srgbClr val="FFFF00"/>
                </a:highlight>
              </a:rPr>
              <a:t>称</a:t>
            </a:r>
            <a:r>
              <a:rPr lang="zh-CN" altLang="en-US" sz="2400" b="1" dirty="0"/>
              <a:t>焉。吾道不行矣，吾何以自见于后世哉？”乃因史记作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春秋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，上至隐公，下讫哀公十四年，十二公。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en-US" altLang="zh-CN" sz="2400" b="1" dirty="0">
                <a:solidFill>
                  <a:srgbClr val="FF0000"/>
                </a:solidFill>
              </a:rPr>
              <a:t>】</a:t>
            </a:r>
            <a:r>
              <a:rPr lang="zh-CN" altLang="en-US" sz="2400" b="1" dirty="0">
                <a:solidFill>
                  <a:srgbClr val="FF0000"/>
                </a:solidFill>
              </a:rPr>
              <a:t>病，担心。称，被称道。道，主张。    见，显现。史记，鲁国史官的记载。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【</a:t>
            </a:r>
            <a:r>
              <a:rPr lang="zh-CN" altLang="en-US" sz="2400" b="1" dirty="0">
                <a:solidFill>
                  <a:srgbClr val="000099"/>
                </a:solidFill>
              </a:rPr>
              <a:t>译文</a:t>
            </a:r>
            <a:r>
              <a:rPr lang="en-US" altLang="zh-CN" sz="2400" b="1" dirty="0">
                <a:solidFill>
                  <a:srgbClr val="000099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</a:rPr>
              <a:t>孔子说：“不行呀不行呀，君子担忧一辈子名声都不被人赞许。我的主张生前不能实行了，我用什么将自己显现给后人呢？”于是利用鲁国史官的记载编纂了</a:t>
            </a:r>
            <a:r>
              <a:rPr lang="en-US" altLang="zh-CN" sz="2400" b="1" dirty="0">
                <a:solidFill>
                  <a:srgbClr val="000099"/>
                </a:solidFill>
              </a:rPr>
              <a:t>《</a:t>
            </a:r>
            <a:r>
              <a:rPr lang="zh-CN" altLang="en-US" sz="2400" b="1" dirty="0">
                <a:solidFill>
                  <a:srgbClr val="000099"/>
                </a:solidFill>
              </a:rPr>
              <a:t>春秋</a:t>
            </a:r>
            <a:r>
              <a:rPr lang="en-US" altLang="zh-CN" sz="2400" b="1" dirty="0">
                <a:solidFill>
                  <a:srgbClr val="000099"/>
                </a:solidFill>
              </a:rPr>
              <a:t>》</a:t>
            </a:r>
            <a:r>
              <a:rPr lang="zh-CN" altLang="en-US" sz="2400" b="1" dirty="0">
                <a:solidFill>
                  <a:srgbClr val="000099"/>
                </a:solidFill>
              </a:rPr>
              <a:t>，上溯至鲁隐公，下讫于鲁哀公十四年，包括十二位君主。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rgbClr val="000099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rgbClr val="FF0066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8" name="Text Box 6">
            <a:extLst>
              <a:ext uri="{FF2B5EF4-FFF2-40B4-BE49-F238E27FC236}">
                <a16:creationId xmlns:a16="http://schemas.microsoft.com/office/drawing/2014/main" id="{0CF7C257-FB61-4DB5-9705-A14FC55F8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260350"/>
            <a:ext cx="5781675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5400" b="1">
                <a:solidFill>
                  <a:srgbClr val="FF0066"/>
                </a:solidFill>
                <a:ea typeface="隶书" panose="02010509060101010101" pitchFamily="49" charset="-122"/>
              </a:rPr>
              <a:t>《</a:t>
            </a:r>
            <a:r>
              <a:rPr lang="zh-CN" altLang="en-US" sz="5400" b="1">
                <a:solidFill>
                  <a:srgbClr val="FF0066"/>
                </a:solidFill>
                <a:ea typeface="隶书" panose="02010509060101010101" pitchFamily="49" charset="-122"/>
              </a:rPr>
              <a:t>史记</a:t>
            </a:r>
            <a:r>
              <a:rPr lang="en-US" altLang="zh-CN" sz="5400" b="1">
                <a:solidFill>
                  <a:srgbClr val="FF0066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sz="5400" b="1">
                <a:solidFill>
                  <a:srgbClr val="FF0066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孔子世家</a:t>
            </a:r>
            <a:r>
              <a:rPr lang="en-US" altLang="zh-CN" sz="5400" b="1">
                <a:solidFill>
                  <a:srgbClr val="FF0066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》</a:t>
            </a:r>
          </a:p>
        </p:txBody>
      </p:sp>
      <p:sp>
        <p:nvSpPr>
          <p:cNvPr id="151560" name="Text Box 8">
            <a:extLst>
              <a:ext uri="{FF2B5EF4-FFF2-40B4-BE49-F238E27FC236}">
                <a16:creationId xmlns:a16="http://schemas.microsoft.com/office/drawing/2014/main" id="{C513BAC6-FFBA-43AA-A1DE-F6E16A55A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814" y="2091373"/>
            <a:ext cx="9584371" cy="222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ea typeface="黑体" panose="02010609060101010101" pitchFamily="49" charset="-122"/>
              </a:rPr>
              <a:t>      《</a:t>
            </a:r>
            <a:r>
              <a:rPr lang="zh-CN" altLang="en-US" sz="3200" b="1" dirty="0">
                <a:ea typeface="黑体" panose="02010609060101010101" pitchFamily="49" charset="-122"/>
              </a:rPr>
              <a:t>孔子世家</a:t>
            </a:r>
            <a:r>
              <a:rPr lang="en-US" altLang="zh-CN" sz="3200" b="1" dirty="0">
                <a:ea typeface="黑体" panose="02010609060101010101" pitchFamily="49" charset="-122"/>
              </a:rPr>
              <a:t>》</a:t>
            </a:r>
            <a:r>
              <a:rPr lang="zh-CN" altLang="en-US" sz="3200" b="1" dirty="0">
                <a:ea typeface="黑体" panose="02010609060101010101" pitchFamily="49" charset="-122"/>
              </a:rPr>
              <a:t>详细地记述了孔子的生平活动及各方面的成就，课文重点节选的十几种表现孔子好学善学、穷且益坚、整理古籍、教书育人的有关内容。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>
            <a:extLst>
              <a:ext uri="{FF2B5EF4-FFF2-40B4-BE49-F238E27FC236}">
                <a16:creationId xmlns:a16="http://schemas.microsoft.com/office/drawing/2014/main" id="{05907A1E-CE7D-47C0-8676-8E54DDA1F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43" y="549276"/>
            <a:ext cx="11138053" cy="63087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原文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据鲁，亲周，</a:t>
            </a:r>
            <a:r>
              <a:rPr lang="zh-CN" altLang="en-US" sz="2400" b="1" dirty="0">
                <a:highlight>
                  <a:srgbClr val="FFFF00"/>
                </a:highlight>
              </a:rPr>
              <a:t>故</a:t>
            </a:r>
            <a:r>
              <a:rPr lang="zh-CN" altLang="en-US" sz="2400" b="1" dirty="0"/>
              <a:t>殷，运之三代。约其文辞而指博。故吴楚之君自称王，而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春秋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贬之曰“子”；践土之会实召周天子，而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春秋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讳之曰“天王狩于河阳”：推此类以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绳</a:t>
            </a:r>
            <a:r>
              <a:rPr lang="zh-CN" altLang="en-US" sz="2400" b="1" dirty="0"/>
              <a:t>当世。</a:t>
            </a:r>
            <a:endParaRPr lang="en-US" altLang="zh-CN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注释</a:t>
            </a:r>
            <a:r>
              <a:rPr lang="en-US" altLang="zh-CN" sz="2400" b="1" dirty="0"/>
              <a:t>】⑦</a:t>
            </a:r>
            <a:r>
              <a:rPr lang="zh-CN" altLang="en-US" sz="2400" b="1" dirty="0"/>
              <a:t>据鲁：以鲁国为中心记述。 ⑧亲周：指奉周王室为正统。 故殷：把殷朝的旧制作借鉴。 </a:t>
            </a:r>
            <a:r>
              <a:rPr lang="zh-CN" altLang="en-US" sz="2400" b="1" dirty="0">
                <a:highlight>
                  <a:srgbClr val="FFFF00"/>
                </a:highlight>
              </a:rPr>
              <a:t>故：古，引申有借鉴之意</a:t>
            </a:r>
            <a:r>
              <a:rPr lang="zh-CN" altLang="en-US" sz="2400" b="1" dirty="0"/>
              <a:t>。 ⑩三代：指夏、商、周。 </a:t>
            </a:r>
            <a:r>
              <a:rPr lang="en-US" altLang="zh-CN" sz="2400" b="1" dirty="0"/>
              <a:t>(11)</a:t>
            </a:r>
            <a:r>
              <a:rPr lang="zh-CN" altLang="en-US" sz="2400" b="1" dirty="0"/>
              <a:t>约：简约。指：同“旨”，宗旨，内容。</a:t>
            </a:r>
            <a:r>
              <a:rPr lang="zh-CN" altLang="en-US" sz="2400" dirty="0"/>
              <a:t> </a:t>
            </a:r>
            <a:r>
              <a:rPr lang="en-US" altLang="zh-CN" sz="2400" b="1" dirty="0"/>
              <a:t>(12)</a:t>
            </a:r>
            <a:r>
              <a:rPr lang="zh-CN" altLang="en-US" sz="2400" b="1" dirty="0"/>
              <a:t>贬</a:t>
            </a:r>
            <a:r>
              <a:rPr lang="zh-CN" altLang="en-US" sz="2400" dirty="0"/>
              <a:t> ，贬称。</a:t>
            </a:r>
            <a:r>
              <a:rPr lang="en-US" altLang="zh-CN" sz="2400" b="1" dirty="0"/>
              <a:t>(13)</a:t>
            </a:r>
            <a:r>
              <a:rPr lang="zh-CN" altLang="en-US" sz="2400" b="1" dirty="0"/>
              <a:t>狩：巡狩，即帝王巡察诸侯或地方官治理的地方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。 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(14)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绳：这里是衡、纠正、规范之意。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译文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依据鲁，维护周王室，借鉴殷，将道统推广到夏商周三代。简约精炼其中的文辞而其意旨博大恢弘。所以吴国，楚国的君主虽自称为王，但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春秋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贬称他们为“子”；践土之会实际上是诸侯召见周天子，但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春秋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避讳此事写作“天王狩于河阳”；推求此类情况来规范当时的社会行为。。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>
            <a:extLst>
              <a:ext uri="{FF2B5EF4-FFF2-40B4-BE49-F238E27FC236}">
                <a16:creationId xmlns:a16="http://schemas.microsoft.com/office/drawing/2014/main" id="{FC9B272F-02F1-466A-99C4-85E61C098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5754" y="549276"/>
            <a:ext cx="10245687" cy="55546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b="1" dirty="0"/>
              <a:t>原文</a:t>
            </a:r>
            <a:r>
              <a:rPr lang="en-US" altLang="zh-CN" sz="2400" dirty="0"/>
              <a:t>】</a:t>
            </a:r>
            <a:r>
              <a:rPr lang="zh-CN" altLang="en-US" sz="2400" b="1" dirty="0"/>
              <a:t>贬损之义，后有王者</a:t>
            </a:r>
            <a:r>
              <a:rPr lang="zh-CN" altLang="en-US" sz="2400" b="1" dirty="0">
                <a:highlight>
                  <a:srgbClr val="FFFF00"/>
                </a:highlight>
              </a:rPr>
              <a:t>举</a:t>
            </a:r>
            <a:r>
              <a:rPr lang="zh-CN" altLang="en-US" sz="2400" b="1" dirty="0"/>
              <a:t>而</a:t>
            </a:r>
            <a:r>
              <a:rPr lang="zh-CN" altLang="en-US" sz="2400" b="1" dirty="0">
                <a:highlight>
                  <a:srgbClr val="FFFF00"/>
                </a:highlight>
              </a:rPr>
              <a:t>开</a:t>
            </a:r>
            <a:r>
              <a:rPr lang="zh-CN" altLang="en-US" sz="2400" b="1" dirty="0"/>
              <a:t>之。</a:t>
            </a:r>
            <a:r>
              <a:rPr lang="en-US" altLang="zh-CN" sz="2400" b="1" dirty="0">
                <a:highlight>
                  <a:srgbClr val="FFFF00"/>
                </a:highlight>
              </a:rPr>
              <a:t>《</a:t>
            </a:r>
            <a:r>
              <a:rPr lang="zh-CN" altLang="en-US" sz="2400" b="1" dirty="0">
                <a:highlight>
                  <a:srgbClr val="FFFF00"/>
                </a:highlight>
              </a:rPr>
              <a:t>春秋</a:t>
            </a:r>
            <a:r>
              <a:rPr lang="en-US" altLang="zh-CN" sz="2400" b="1" dirty="0">
                <a:highlight>
                  <a:srgbClr val="FFFF00"/>
                </a:highlight>
              </a:rPr>
              <a:t>》</a:t>
            </a:r>
            <a:r>
              <a:rPr lang="zh-CN" altLang="en-US" sz="2400" b="1" dirty="0">
                <a:highlight>
                  <a:srgbClr val="FFFF00"/>
                </a:highlight>
              </a:rPr>
              <a:t>之义行，则天下乱臣贼子惧焉。</a:t>
            </a:r>
            <a:endParaRPr lang="en-US" altLang="zh-CN" sz="24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en-US" altLang="zh-CN" sz="2400" b="1" dirty="0">
                <a:solidFill>
                  <a:srgbClr val="FF0000"/>
                </a:solidFill>
              </a:rPr>
              <a:t>】</a:t>
            </a:r>
            <a:r>
              <a:rPr lang="zh-CN" altLang="en-US" sz="2400" b="1" dirty="0">
                <a:solidFill>
                  <a:srgbClr val="FF0000"/>
                </a:solidFill>
              </a:rPr>
              <a:t>贬损，褒贬。举，兴起。开，推广。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99"/>
                </a:solidFill>
              </a:rPr>
              <a:t>【</a:t>
            </a:r>
            <a:r>
              <a:rPr lang="zh-CN" altLang="en-US" sz="2400" b="1" dirty="0">
                <a:solidFill>
                  <a:srgbClr val="000099"/>
                </a:solidFill>
              </a:rPr>
              <a:t>译文</a:t>
            </a:r>
            <a:r>
              <a:rPr lang="en-US" altLang="zh-CN" sz="2400" b="1" dirty="0">
                <a:solidFill>
                  <a:srgbClr val="000099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</a:rPr>
              <a:t>（希望）</a:t>
            </a:r>
            <a:r>
              <a:rPr lang="en-US" altLang="zh-CN" sz="2400" b="1" dirty="0">
                <a:solidFill>
                  <a:srgbClr val="000099"/>
                </a:solidFill>
              </a:rPr>
              <a:t>《</a:t>
            </a:r>
            <a:r>
              <a:rPr lang="zh-CN" altLang="en-US" sz="2400" b="1" dirty="0">
                <a:solidFill>
                  <a:srgbClr val="000099"/>
                </a:solidFill>
              </a:rPr>
              <a:t>春秋</a:t>
            </a:r>
            <a:r>
              <a:rPr lang="en-US" altLang="zh-CN" sz="2400" b="1" dirty="0">
                <a:solidFill>
                  <a:srgbClr val="000099"/>
                </a:solidFill>
              </a:rPr>
              <a:t>》</a:t>
            </a:r>
            <a:r>
              <a:rPr lang="zh-CN" altLang="en-US" sz="2400" b="1" dirty="0">
                <a:solidFill>
                  <a:srgbClr val="000099"/>
                </a:solidFill>
              </a:rPr>
              <a:t>中褒贬的大义，能被后代的统治者发现并加以推广。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《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春秋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》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中的思想如果能够得到推广，那么普天下的乱臣贼子便都要害怕了。</a:t>
            </a:r>
          </a:p>
          <a:p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>
            <a:extLst>
              <a:ext uri="{FF2B5EF4-FFF2-40B4-BE49-F238E27FC236}">
                <a16:creationId xmlns:a16="http://schemas.microsoft.com/office/drawing/2014/main" id="{BFA2D83C-B45A-4A17-AFFE-F35008F3A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214" y="549276"/>
            <a:ext cx="11038902" cy="55546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4400" b="1" dirty="0">
                <a:solidFill>
                  <a:srgbClr val="FF0066"/>
                </a:solidFill>
              </a:rPr>
              <a:t>第</a:t>
            </a:r>
            <a:r>
              <a:rPr lang="en-US" altLang="zh-CN" sz="4400" b="1" dirty="0">
                <a:solidFill>
                  <a:srgbClr val="FF0066"/>
                </a:solidFill>
              </a:rPr>
              <a:t>19</a:t>
            </a:r>
            <a:r>
              <a:rPr lang="zh-CN" altLang="en-US" sz="4400" b="1" dirty="0">
                <a:solidFill>
                  <a:srgbClr val="FF0066"/>
                </a:solidFill>
              </a:rPr>
              <a:t>段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原文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孔子在位听讼，文辞有可与人共者，弗独有也。至于为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春秋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，笔则笔，削则削，子夏之徒不能</a:t>
            </a:r>
            <a:r>
              <a:rPr lang="zh-CN" altLang="en-US" sz="2400" b="1" dirty="0">
                <a:highlight>
                  <a:srgbClr val="FFFF00"/>
                </a:highlight>
              </a:rPr>
              <a:t>赞</a:t>
            </a:r>
            <a:r>
              <a:rPr lang="zh-CN" altLang="en-US" sz="2400" b="1" dirty="0"/>
              <a:t>一辞。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注释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听讼，审理诉讼案件。笔，写。削，删</a:t>
            </a:r>
            <a:r>
              <a:rPr lang="zh-CN" altLang="en-US" sz="2400" b="1" dirty="0">
                <a:highlight>
                  <a:srgbClr val="FFFF00"/>
                </a:highlight>
              </a:rPr>
              <a:t>。赞，改动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99"/>
                </a:solidFill>
              </a:rPr>
              <a:t>【</a:t>
            </a:r>
            <a:r>
              <a:rPr lang="zh-CN" altLang="en-US" sz="2400" b="1" dirty="0">
                <a:solidFill>
                  <a:srgbClr val="000099"/>
                </a:solidFill>
              </a:rPr>
              <a:t>译文</a:t>
            </a:r>
            <a:r>
              <a:rPr lang="en-US" altLang="zh-CN" sz="2400" b="1" dirty="0">
                <a:solidFill>
                  <a:srgbClr val="000099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</a:rPr>
              <a:t>孔子在司寇职位上审理诉讼案件时，书写判词时，凡是应该与人商量的地方，个人从不专断。至于撰作</a:t>
            </a:r>
            <a:r>
              <a:rPr lang="en-US" altLang="zh-CN" sz="2400" b="1" dirty="0">
                <a:solidFill>
                  <a:srgbClr val="000099"/>
                </a:solidFill>
              </a:rPr>
              <a:t>《</a:t>
            </a:r>
            <a:r>
              <a:rPr lang="zh-CN" altLang="en-US" sz="2400" b="1" dirty="0">
                <a:solidFill>
                  <a:srgbClr val="000099"/>
                </a:solidFill>
              </a:rPr>
              <a:t>春秋</a:t>
            </a:r>
            <a:r>
              <a:rPr lang="en-US" altLang="zh-CN" sz="2400" b="1" dirty="0">
                <a:solidFill>
                  <a:srgbClr val="000099"/>
                </a:solidFill>
              </a:rPr>
              <a:t>》</a:t>
            </a:r>
            <a:r>
              <a:rPr lang="zh-CN" altLang="en-US" sz="2400" b="1" dirty="0">
                <a:solidFill>
                  <a:srgbClr val="000099"/>
                </a:solidFill>
              </a:rPr>
              <a:t>，他认为该写的就写，该删的就删，即使是子夏这一类的徒弟也不能改动一字一句。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>
            <a:extLst>
              <a:ext uri="{FF2B5EF4-FFF2-40B4-BE49-F238E27FC236}">
                <a16:creationId xmlns:a16="http://schemas.microsoft.com/office/drawing/2014/main" id="{C71D9407-4A9B-4533-9E66-A1DBE5E46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053" y="846386"/>
            <a:ext cx="10769657" cy="54117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【</a:t>
            </a:r>
            <a:r>
              <a:rPr lang="zh-CN" altLang="en-US" b="1" dirty="0"/>
              <a:t>原文</a:t>
            </a:r>
            <a:r>
              <a:rPr lang="en-US" altLang="zh-CN" b="1" dirty="0"/>
              <a:t>】</a:t>
            </a:r>
            <a:r>
              <a:rPr lang="zh-CN" altLang="en-US" b="1" dirty="0"/>
              <a:t>弟子受</a:t>
            </a:r>
            <a:r>
              <a:rPr lang="en-US" altLang="zh-CN" b="1" dirty="0"/>
              <a:t>《</a:t>
            </a:r>
            <a:r>
              <a:rPr lang="zh-CN" altLang="en-US" b="1" dirty="0"/>
              <a:t>春秋</a:t>
            </a:r>
            <a:r>
              <a:rPr lang="en-US" altLang="zh-CN" b="1" dirty="0"/>
              <a:t>》</a:t>
            </a:r>
            <a:r>
              <a:rPr lang="zh-CN" altLang="en-US" b="1" dirty="0"/>
              <a:t>，孔子曰：“后世知丘者以</a:t>
            </a:r>
            <a:r>
              <a:rPr lang="en-US" altLang="zh-CN" b="1" dirty="0"/>
              <a:t>《</a:t>
            </a:r>
            <a:r>
              <a:rPr lang="zh-CN" altLang="en-US" b="1" dirty="0"/>
              <a:t>春秋</a:t>
            </a:r>
            <a:r>
              <a:rPr lang="en-US" altLang="zh-CN" b="1" dirty="0"/>
              <a:t>》</a:t>
            </a:r>
            <a:r>
              <a:rPr lang="zh-CN" altLang="en-US" b="1" dirty="0"/>
              <a:t>，而罪丘者亦以</a:t>
            </a:r>
            <a:r>
              <a:rPr lang="en-US" altLang="zh-CN" b="1" dirty="0"/>
              <a:t>《</a:t>
            </a:r>
            <a:r>
              <a:rPr lang="zh-CN" altLang="en-US" b="1" dirty="0"/>
              <a:t>春秋</a:t>
            </a:r>
            <a:r>
              <a:rPr lang="en-US" altLang="zh-CN" b="1" dirty="0"/>
              <a:t>》</a:t>
            </a:r>
            <a:r>
              <a:rPr lang="zh-CN" altLang="en-US" b="1" dirty="0"/>
              <a:t>。” 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【</a:t>
            </a:r>
            <a:r>
              <a:rPr lang="zh-CN" altLang="en-US" b="1" dirty="0"/>
              <a:t>注释</a:t>
            </a:r>
            <a:r>
              <a:rPr lang="en-US" altLang="zh-CN" dirty="0"/>
              <a:t>】</a:t>
            </a:r>
            <a:r>
              <a:rPr lang="zh-CN" altLang="en-US" b="1" dirty="0"/>
              <a:t>受，听讲授。罪，怪罪。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【</a:t>
            </a:r>
            <a:r>
              <a:rPr lang="zh-CN" altLang="en-US" b="1" dirty="0"/>
              <a:t>译文</a:t>
            </a:r>
            <a:r>
              <a:rPr lang="en-US" altLang="zh-CN" b="1" dirty="0"/>
              <a:t>】</a:t>
            </a:r>
            <a:r>
              <a:rPr lang="zh-CN" altLang="en-US" b="1" dirty="0"/>
              <a:t>弟子们听孔子讲授</a:t>
            </a:r>
            <a:r>
              <a:rPr lang="en-US" altLang="zh-CN" b="1" dirty="0"/>
              <a:t>《</a:t>
            </a:r>
            <a:r>
              <a:rPr lang="zh-CN" altLang="en-US" b="1" dirty="0"/>
              <a:t>春秋</a:t>
            </a:r>
            <a:r>
              <a:rPr lang="en-US" altLang="zh-CN" b="1" dirty="0"/>
              <a:t>》</a:t>
            </a:r>
            <a:r>
              <a:rPr lang="zh-CN" altLang="en-US" b="1" dirty="0"/>
              <a:t>时，孔子说：“后代人要了解我就要依据这部</a:t>
            </a:r>
            <a:r>
              <a:rPr lang="en-US" altLang="zh-CN" b="1" dirty="0"/>
              <a:t>《</a:t>
            </a:r>
            <a:r>
              <a:rPr lang="zh-CN" altLang="en-US" b="1" dirty="0"/>
              <a:t>春秋</a:t>
            </a:r>
            <a:r>
              <a:rPr lang="en-US" altLang="zh-CN" b="1" dirty="0"/>
              <a:t>》</a:t>
            </a:r>
            <a:r>
              <a:rPr lang="zh-CN" altLang="en-US" b="1" dirty="0"/>
              <a:t>，而怪罪我也要依据这部</a:t>
            </a:r>
            <a:r>
              <a:rPr lang="en-US" altLang="zh-CN" b="1" dirty="0"/>
              <a:t>《</a:t>
            </a:r>
            <a:r>
              <a:rPr lang="zh-CN" altLang="en-US" b="1" dirty="0"/>
              <a:t>春秋</a:t>
            </a:r>
            <a:r>
              <a:rPr lang="en-US" altLang="zh-CN" b="1" dirty="0"/>
              <a:t>》</a:t>
            </a:r>
            <a:r>
              <a:rPr lang="zh-CN" altLang="en-US" b="1" dirty="0"/>
              <a:t>。”</a:t>
            </a:r>
          </a:p>
          <a:p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>
            <a:extLst>
              <a:ext uri="{FF2B5EF4-FFF2-40B4-BE49-F238E27FC236}">
                <a16:creationId xmlns:a16="http://schemas.microsoft.com/office/drawing/2014/main" id="{3313AED6-26AE-41C4-9223-4208668BE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607" y="620714"/>
            <a:ext cx="10917716" cy="5475287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66"/>
                </a:solidFill>
              </a:rPr>
              <a:t>第</a:t>
            </a:r>
            <a:r>
              <a:rPr lang="en-US" altLang="zh-CN" b="1" dirty="0">
                <a:solidFill>
                  <a:srgbClr val="FF0066"/>
                </a:solidFill>
              </a:rPr>
              <a:t>20</a:t>
            </a:r>
            <a:r>
              <a:rPr lang="zh-CN" altLang="en-US" b="1" dirty="0">
                <a:solidFill>
                  <a:srgbClr val="FF0066"/>
                </a:solidFill>
              </a:rPr>
              <a:t>、</a:t>
            </a:r>
            <a:r>
              <a:rPr lang="en-US" altLang="zh-CN" b="1" dirty="0">
                <a:solidFill>
                  <a:srgbClr val="FF0066"/>
                </a:solidFill>
              </a:rPr>
              <a:t>21</a:t>
            </a:r>
            <a:r>
              <a:rPr lang="zh-CN" altLang="en-US" b="1" dirty="0">
                <a:solidFill>
                  <a:srgbClr val="FF0066"/>
                </a:solidFill>
              </a:rPr>
              <a:t>段：孔子去世和他死后的影响。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【</a:t>
            </a:r>
            <a:r>
              <a:rPr lang="zh-CN" altLang="en-US" b="1" dirty="0"/>
              <a:t>原文</a:t>
            </a:r>
            <a:r>
              <a:rPr lang="en-US" altLang="zh-CN" b="1" dirty="0"/>
              <a:t>】</a:t>
            </a:r>
            <a:r>
              <a:rPr lang="zh-CN" altLang="en-US" b="1" dirty="0"/>
              <a:t>孔子年七十三，以鲁哀公十六年四月己丑卒。</a:t>
            </a:r>
            <a:endParaRPr lang="en-US" altLang="zh-CN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注释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卒，去世。大夫的死曰卒。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【</a:t>
            </a:r>
            <a:r>
              <a:rPr lang="zh-CN" altLang="en-US" b="1" dirty="0">
                <a:solidFill>
                  <a:srgbClr val="000099"/>
                </a:solidFill>
              </a:rPr>
              <a:t>译文</a:t>
            </a:r>
            <a:r>
              <a:rPr lang="en-US" altLang="zh-CN" b="1" dirty="0">
                <a:solidFill>
                  <a:srgbClr val="000099"/>
                </a:solidFill>
              </a:rPr>
              <a:t>】</a:t>
            </a:r>
            <a:r>
              <a:rPr lang="zh-CN" altLang="en-US" b="1" dirty="0">
                <a:solidFill>
                  <a:srgbClr val="000099"/>
                </a:solidFill>
              </a:rPr>
              <a:t>孔子享年七十三岁，于鲁哀公十六年四月己丑日去世。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99"/>
                </a:solidFill>
              </a:rPr>
              <a:t> </a:t>
            </a:r>
          </a:p>
          <a:p>
            <a:endParaRPr lang="en-US" altLang="zh-CN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>
            <a:extLst>
              <a:ext uri="{FF2B5EF4-FFF2-40B4-BE49-F238E27FC236}">
                <a16:creationId xmlns:a16="http://schemas.microsoft.com/office/drawing/2014/main" id="{5ECC0284-E0FD-4558-B428-541754E75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977" y="620714"/>
            <a:ext cx="11027885" cy="64521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FF0066"/>
                </a:solidFill>
              </a:rPr>
              <a:t>第</a:t>
            </a:r>
            <a:r>
              <a:rPr lang="en-US" altLang="zh-CN" sz="2000" b="1" dirty="0">
                <a:solidFill>
                  <a:srgbClr val="FF0066"/>
                </a:solidFill>
              </a:rPr>
              <a:t>21</a:t>
            </a:r>
            <a:r>
              <a:rPr lang="zh-CN" altLang="en-US" sz="2000" b="1" dirty="0">
                <a:solidFill>
                  <a:srgbClr val="FF0066"/>
                </a:solidFill>
              </a:rPr>
              <a:t>段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原文</a:t>
            </a:r>
            <a:r>
              <a:rPr lang="en-US" altLang="zh-CN" sz="2000" b="1" dirty="0"/>
              <a:t>】</a:t>
            </a:r>
            <a:r>
              <a:rPr lang="zh-CN" altLang="en-US" sz="2000" b="1" dirty="0"/>
              <a:t>孔子葬鲁城北泗上，弟子皆服三年。三年心丧毕，相</a:t>
            </a:r>
            <a:r>
              <a:rPr lang="zh-CN" altLang="en-US" sz="2000" b="1" dirty="0">
                <a:highlight>
                  <a:srgbClr val="FFFF00"/>
                </a:highlight>
              </a:rPr>
              <a:t>诀</a:t>
            </a:r>
            <a:r>
              <a:rPr lang="zh-CN" altLang="en-US" sz="2000" b="1" dirty="0"/>
              <a:t>而去，则哭，各复尽哀；或复留。唯子贡</a:t>
            </a:r>
            <a:r>
              <a:rPr lang="zh-CN" altLang="en-US" sz="2000" b="1" dirty="0">
                <a:highlight>
                  <a:srgbClr val="FFFF00"/>
                </a:highlight>
              </a:rPr>
              <a:t>庐</a:t>
            </a:r>
            <a:r>
              <a:rPr lang="zh-CN" altLang="en-US" sz="2000" b="1" dirty="0"/>
              <a:t>于冢上，凡六年，然后去。弟子及鲁人往从冢而家者百有余室，因命曰孔里。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</a:rPr>
              <a:t>注释</a:t>
            </a:r>
            <a:r>
              <a:rPr lang="en-US" altLang="zh-CN" sz="2000" b="1" dirty="0">
                <a:solidFill>
                  <a:srgbClr val="FF0000"/>
                </a:solidFill>
              </a:rPr>
              <a:t>】</a:t>
            </a:r>
            <a:r>
              <a:rPr lang="zh-CN" altLang="en-US" sz="2000" b="1" dirty="0">
                <a:solidFill>
                  <a:srgbClr val="FF0000"/>
                </a:solidFill>
              </a:rPr>
              <a:t>服，服丧。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诀，道别</a:t>
            </a:r>
            <a:r>
              <a:rPr lang="zh-CN" altLang="en-US" sz="2000" b="1" dirty="0">
                <a:solidFill>
                  <a:srgbClr val="FF0000"/>
                </a:solidFill>
              </a:rPr>
              <a:t>。唯，只有。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庐，搭了一间小房</a:t>
            </a:r>
            <a:r>
              <a:rPr lang="zh-CN" altLang="en-US" sz="2000" b="1" dirty="0">
                <a:solidFill>
                  <a:srgbClr val="FF0000"/>
                </a:solidFill>
              </a:rPr>
              <a:t>。凡，总共。从，相陪。家，安家居住。因，因而。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99"/>
                </a:solidFill>
              </a:rPr>
              <a:t>【</a:t>
            </a:r>
            <a:r>
              <a:rPr lang="zh-CN" altLang="en-US" sz="2000" b="1" dirty="0">
                <a:solidFill>
                  <a:srgbClr val="000099"/>
                </a:solidFill>
              </a:rPr>
              <a:t>译文</a:t>
            </a:r>
            <a:r>
              <a:rPr lang="en-US" altLang="zh-CN" sz="2000" b="1" dirty="0">
                <a:solidFill>
                  <a:srgbClr val="000099"/>
                </a:solidFill>
              </a:rPr>
              <a:t>】</a:t>
            </a:r>
            <a:r>
              <a:rPr lang="zh-CN" altLang="en-US" sz="2000" b="1" dirty="0">
                <a:solidFill>
                  <a:srgbClr val="000099"/>
                </a:solidFill>
              </a:rPr>
              <a:t>孔子死后葬在鲁城北面的泗水岸边，弟子们都在心里为他服丧三年。三年心丧完毕，大家道别离去时，都相对而哭，又各尽哀；有的就又留了下来。只有子贡在墓旁搭了一间小房住下，守墓总共六年，然后才离去。弟子及鲁国他人，相率前往墓旁相陪并安家居住的有一百多家。因而就把这里命名为“孔里”。</a:t>
            </a:r>
          </a:p>
          <a:p>
            <a:pPr>
              <a:lnSpc>
                <a:spcPct val="90000"/>
              </a:lnSpc>
            </a:pPr>
            <a:endParaRPr lang="en-US" altLang="zh-CN" sz="2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>
            <a:extLst>
              <a:ext uri="{FF2B5EF4-FFF2-40B4-BE49-F238E27FC236}">
                <a16:creationId xmlns:a16="http://schemas.microsoft.com/office/drawing/2014/main" id="{C9BC00B0-1D6B-4884-B918-FB7CFF48B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860" y="620714"/>
            <a:ext cx="10840598" cy="54832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【</a:t>
            </a:r>
            <a:r>
              <a:rPr lang="zh-CN" altLang="en-US" b="1" dirty="0"/>
              <a:t>原文</a:t>
            </a:r>
            <a:r>
              <a:rPr lang="en-US" altLang="zh-CN" b="1" dirty="0"/>
              <a:t>】</a:t>
            </a:r>
            <a:r>
              <a:rPr lang="zh-CN" altLang="en-US" b="1" dirty="0">
                <a:highlight>
                  <a:srgbClr val="FFFF00"/>
                </a:highlight>
              </a:rPr>
              <a:t>鲁世世相传以岁时奉祠孔子冢，而诸儒亦讲礼乡饮大射于孔子冢。</a:t>
            </a:r>
            <a:r>
              <a:rPr lang="zh-CN" altLang="en-US" b="1" dirty="0"/>
              <a:t>孔子冢大一顷。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注释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岁时，每年定时。讲礼乡饮大射，讲习礼仪，举行聚会，切磋射艺。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99"/>
                </a:solidFill>
                <a:highlight>
                  <a:srgbClr val="FFFF00"/>
                </a:highlight>
              </a:rPr>
              <a:t>【</a:t>
            </a:r>
            <a:r>
              <a:rPr lang="zh-CN" altLang="en-US" b="1" dirty="0">
                <a:solidFill>
                  <a:srgbClr val="000099"/>
                </a:solidFill>
                <a:highlight>
                  <a:srgbClr val="FFFF00"/>
                </a:highlight>
              </a:rPr>
              <a:t>译文</a:t>
            </a:r>
            <a:r>
              <a:rPr lang="en-US" altLang="zh-CN" b="1" dirty="0">
                <a:solidFill>
                  <a:srgbClr val="000099"/>
                </a:solidFill>
                <a:highlight>
                  <a:srgbClr val="FFFF00"/>
                </a:highlight>
              </a:rPr>
              <a:t>】</a:t>
            </a:r>
            <a:r>
              <a:rPr lang="zh-CN" altLang="en-US" b="1" dirty="0">
                <a:solidFill>
                  <a:srgbClr val="000099"/>
                </a:solidFill>
                <a:highlight>
                  <a:srgbClr val="FFFF00"/>
                </a:highlight>
              </a:rPr>
              <a:t>鲁国世世代代相传，每年都定时到孔子墓前祭拜，而儒生们也在这时来这里讲习礼仪，举行聚会，切磋射艺。</a:t>
            </a:r>
            <a:r>
              <a:rPr lang="zh-CN" altLang="en-US" b="1" dirty="0">
                <a:solidFill>
                  <a:srgbClr val="000099"/>
                </a:solidFill>
              </a:rPr>
              <a:t>孔子的墓地有一顷大。</a:t>
            </a:r>
          </a:p>
          <a:p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>
            <a:extLst>
              <a:ext uri="{FF2B5EF4-FFF2-40B4-BE49-F238E27FC236}">
                <a16:creationId xmlns:a16="http://schemas.microsoft.com/office/drawing/2014/main" id="{C2FF7B8F-30DA-4F6C-881F-A11DEC66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6776" y="620714"/>
            <a:ext cx="11435508" cy="54832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【</a:t>
            </a:r>
            <a:r>
              <a:rPr lang="zh-CN" altLang="en-US" sz="2200" b="1" dirty="0"/>
              <a:t>原文</a:t>
            </a:r>
            <a:r>
              <a:rPr lang="en-US" altLang="zh-CN" sz="2200" dirty="0"/>
              <a:t>】</a:t>
            </a:r>
            <a:r>
              <a:rPr lang="zh-CN" altLang="en-US" sz="2200" b="1" dirty="0">
                <a:highlight>
                  <a:srgbClr val="FFFF00"/>
                </a:highlight>
              </a:rPr>
              <a:t>故所居堂弟子内，后世因庙藏孔子衣冠琴车书，至于汉二百余年不绝。高皇帝过鲁，以太牢祠焉。诸侯卿相至，常先谒然后从政。</a:t>
            </a:r>
            <a:endParaRPr lang="en-US" altLang="zh-CN" sz="22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200" b="1" dirty="0"/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</a:rPr>
              <a:t>注释</a:t>
            </a:r>
            <a:r>
              <a:rPr lang="en-US" altLang="zh-CN" sz="2200" dirty="0">
                <a:solidFill>
                  <a:srgbClr val="FF0000"/>
                </a:solidFill>
              </a:rPr>
              <a:t>】</a:t>
            </a:r>
            <a:r>
              <a:rPr lang="zh-CN" altLang="en-US" sz="2200" b="1" dirty="0">
                <a:solidFill>
                  <a:srgbClr val="FF0000"/>
                </a:solidFill>
              </a:rPr>
              <a:t>庙，改成庙。绝，废弃。</a:t>
            </a:r>
            <a:r>
              <a:rPr lang="zh-CN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太牢，牛羊猪三牲</a:t>
            </a:r>
            <a:r>
              <a:rPr lang="zh-CN" altLang="en-US" sz="2200" b="1" dirty="0">
                <a:solidFill>
                  <a:srgbClr val="FF0000"/>
                </a:solidFill>
              </a:rPr>
              <a:t>。少牢：羊、猪  祠焉，祭祀孔子。谒，拜谒。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0099"/>
                </a:solidFill>
              </a:rPr>
              <a:t>【</a:t>
            </a:r>
            <a:r>
              <a:rPr lang="zh-CN" altLang="en-US" sz="2200" b="1" dirty="0">
                <a:solidFill>
                  <a:srgbClr val="000099"/>
                </a:solidFill>
              </a:rPr>
              <a:t>译文</a:t>
            </a:r>
            <a:r>
              <a:rPr lang="en-US" altLang="zh-CN" sz="2200" b="1" dirty="0">
                <a:solidFill>
                  <a:srgbClr val="000099"/>
                </a:solidFill>
              </a:rPr>
              <a:t>】</a:t>
            </a:r>
            <a:r>
              <a:rPr lang="zh-CN" altLang="en-US" sz="2200" b="1" dirty="0">
                <a:solidFill>
                  <a:srgbClr val="000099"/>
                </a:solidFill>
                <a:highlight>
                  <a:srgbClr val="FFFF00"/>
                </a:highlight>
              </a:rPr>
              <a:t>他生前的住所和弟子的居室，后来就把它改成了庙，借以收藏孔子生前穿过的衣服，戴过的帽子，使用过的琴、车子、书籍等，延至汉朝共两百多年祭祀不断。高皇帝刘邦经过鲁地，用牛羊猪三牲俱全的太牢祭祀孔子。诸侯、卿大夫、宰相一到任，常是先去拜谒孔子墓，然后才去就职处理政务。 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>
            <a:extLst>
              <a:ext uri="{FF2B5EF4-FFF2-40B4-BE49-F238E27FC236}">
                <a16:creationId xmlns:a16="http://schemas.microsoft.com/office/drawing/2014/main" id="{7818F388-4AF6-4AF8-9BFC-49FC24392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43" y="620714"/>
            <a:ext cx="10906699" cy="54752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66"/>
                </a:solidFill>
              </a:rPr>
              <a:t>第</a:t>
            </a:r>
            <a:r>
              <a:rPr lang="en-US" altLang="zh-CN" sz="2400" b="1" dirty="0">
                <a:solidFill>
                  <a:srgbClr val="FF0066"/>
                </a:solidFill>
              </a:rPr>
              <a:t>22</a:t>
            </a:r>
            <a:r>
              <a:rPr lang="zh-CN" altLang="en-US" sz="2400" b="1" dirty="0">
                <a:solidFill>
                  <a:srgbClr val="FF0066"/>
                </a:solidFill>
              </a:rPr>
              <a:t>段：司马迁对孔子的赞词。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原文</a:t>
            </a:r>
            <a:r>
              <a:rPr lang="en-US" altLang="zh-CN" sz="2400" b="1" dirty="0"/>
              <a:t>】</a:t>
            </a:r>
            <a:r>
              <a:rPr lang="zh-CN" altLang="en-US" sz="2400" b="1" dirty="0">
                <a:highlight>
                  <a:srgbClr val="FFFF00"/>
                </a:highlight>
              </a:rPr>
              <a:t>太史公曰：</a:t>
            </a:r>
            <a:r>
              <a:rPr lang="en-US" altLang="zh-CN" sz="2400" b="1" dirty="0">
                <a:highlight>
                  <a:srgbClr val="FFFF00"/>
                </a:highlight>
              </a:rPr>
              <a:t>《</a:t>
            </a:r>
            <a:r>
              <a:rPr lang="zh-CN" altLang="en-US" sz="2400" b="1" dirty="0">
                <a:highlight>
                  <a:srgbClr val="FFFF00"/>
                </a:highlight>
              </a:rPr>
              <a:t>诗</a:t>
            </a:r>
            <a:r>
              <a:rPr lang="en-US" altLang="zh-CN" sz="2400" b="1" dirty="0">
                <a:highlight>
                  <a:srgbClr val="FFFF00"/>
                </a:highlight>
              </a:rPr>
              <a:t>》</a:t>
            </a:r>
            <a:r>
              <a:rPr lang="zh-CN" altLang="en-US" sz="2400" b="1" dirty="0">
                <a:highlight>
                  <a:srgbClr val="FFFF00"/>
                </a:highlight>
              </a:rPr>
              <a:t>有之：“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高山仰止，景行行止。</a:t>
            </a:r>
            <a:r>
              <a:rPr lang="zh-CN" altLang="en-US" sz="2400" b="1" dirty="0">
                <a:highlight>
                  <a:srgbClr val="FFFF00"/>
                </a:highlight>
              </a:rPr>
              <a:t>”虽不能至，然心</a:t>
            </a:r>
            <a:r>
              <a:rPr lang="zh-CN" altLang="en-US" sz="2400" b="1" dirty="0">
                <a:solidFill>
                  <a:schemeClr val="hlink"/>
                </a:solidFill>
                <a:highlight>
                  <a:srgbClr val="FFFF00"/>
                </a:highlight>
              </a:rPr>
              <a:t>乡往</a:t>
            </a:r>
            <a:r>
              <a:rPr lang="zh-CN" altLang="en-US" sz="2400" b="1" dirty="0">
                <a:highlight>
                  <a:srgbClr val="FFFF00"/>
                </a:highlight>
              </a:rPr>
              <a:t>之</a:t>
            </a:r>
            <a:r>
              <a:rPr lang="zh-CN" altLang="en-US" sz="2400" b="1" dirty="0"/>
              <a:t>。余读孔氏书，想见其为人。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】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仰止：敬仰。 景行：大道。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止，句尾语气词。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乡，同“向”，向往。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99"/>
                </a:solidFill>
              </a:rPr>
              <a:t>【</a:t>
            </a:r>
            <a:r>
              <a:rPr lang="zh-CN" altLang="en-US" sz="2400" b="1" dirty="0">
                <a:solidFill>
                  <a:srgbClr val="000099"/>
                </a:solidFill>
              </a:rPr>
              <a:t>译文</a:t>
            </a:r>
            <a:r>
              <a:rPr lang="en-US" altLang="zh-CN" sz="2400" b="1" dirty="0">
                <a:solidFill>
                  <a:srgbClr val="000099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太史公说：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《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诗经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》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</a:rPr>
              <a:t>有这样的话：“巍峨的高山令人仰望，宽阔的大路让人行走。”尽管我不能回到孔子的时代，然而内心非常向往。</a:t>
            </a:r>
            <a:r>
              <a:rPr lang="zh-CN" altLang="en-US" sz="2400" b="1" dirty="0">
                <a:solidFill>
                  <a:srgbClr val="000099"/>
                </a:solidFill>
              </a:rPr>
              <a:t>我阅读孔氏的书籍，可以想见他的为人。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>
            <a:extLst>
              <a:ext uri="{FF2B5EF4-FFF2-40B4-BE49-F238E27FC236}">
                <a16:creationId xmlns:a16="http://schemas.microsoft.com/office/drawing/2014/main" id="{32FBB51B-7949-4C7F-B547-92A565BD8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573" y="620714"/>
            <a:ext cx="10895682" cy="5475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【</a:t>
            </a:r>
            <a:r>
              <a:rPr lang="zh-CN" altLang="en-US" sz="2400" b="1" dirty="0"/>
              <a:t>原文</a:t>
            </a:r>
            <a:r>
              <a:rPr lang="en-US" altLang="zh-CN" sz="2400" dirty="0"/>
              <a:t>】</a:t>
            </a:r>
            <a:r>
              <a:rPr lang="zh-CN" altLang="en-US" sz="2400" b="1" dirty="0">
                <a:highlight>
                  <a:srgbClr val="FFFF00"/>
                </a:highlight>
              </a:rPr>
              <a:t>适</a:t>
            </a:r>
            <a:r>
              <a:rPr lang="zh-CN" altLang="en-US" sz="2400" b="1" dirty="0"/>
              <a:t>鲁，观仲尼庙堂，车服、礼器，诸生以时习礼其家，余祗回留之不能去云。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en-US" altLang="zh-CN" sz="2400" b="1" dirty="0">
                <a:solidFill>
                  <a:srgbClr val="FF0000"/>
                </a:solidFill>
              </a:rPr>
              <a:t>】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适，到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----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去。以时：按时</a:t>
            </a:r>
            <a:r>
              <a:rPr lang="zh-CN" altLang="en-US" sz="2400" b="1" dirty="0">
                <a:solidFill>
                  <a:srgbClr val="FF0000"/>
                </a:solidFill>
              </a:rPr>
              <a:t>。习礼，演习礼仪。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祗回，同“低回”，流连忘返。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99"/>
                </a:solidFill>
              </a:rPr>
              <a:t>【</a:t>
            </a:r>
            <a:r>
              <a:rPr lang="zh-CN" altLang="en-US" sz="2400" b="1" dirty="0">
                <a:solidFill>
                  <a:srgbClr val="000099"/>
                </a:solidFill>
              </a:rPr>
              <a:t>译文</a:t>
            </a:r>
            <a:r>
              <a:rPr lang="en-US" altLang="zh-CN" sz="2400" b="1" dirty="0">
                <a:solidFill>
                  <a:srgbClr val="000099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</a:rPr>
              <a:t>来到鲁地，观看仲尼的宗庙厅堂、车辆服装、礼乐器物，儒生们按时在孔子故居演习礼仪，我流连忘返以至留在那里不愿离去。</a:t>
            </a:r>
          </a:p>
          <a:p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>
            <a:extLst>
              <a:ext uri="{FF2B5EF4-FFF2-40B4-BE49-F238E27FC236}">
                <a16:creationId xmlns:a16="http://schemas.microsoft.com/office/drawing/2014/main" id="{F5EC9970-736A-4E52-95DC-C962FD714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80" y="547688"/>
            <a:ext cx="11877040" cy="61375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rgbClr val="CC0099"/>
                </a:solidFill>
              </a:rPr>
              <a:t> </a:t>
            </a:r>
            <a:r>
              <a:rPr lang="zh-CN" altLang="en-US" sz="4400" b="1" dirty="0">
                <a:solidFill>
                  <a:srgbClr val="CC0099"/>
                </a:solidFill>
              </a:rPr>
              <a:t>第</a:t>
            </a:r>
            <a:r>
              <a:rPr lang="en-US" altLang="zh-CN" sz="4400" b="1" dirty="0">
                <a:solidFill>
                  <a:srgbClr val="CC0099"/>
                </a:solidFill>
              </a:rPr>
              <a:t>1</a:t>
            </a:r>
            <a:r>
              <a:rPr lang="zh-CN" altLang="en-US" sz="4400" b="1" dirty="0">
                <a:solidFill>
                  <a:srgbClr val="CC0099"/>
                </a:solidFill>
              </a:rPr>
              <a:t>段：孔子的身世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原文</a:t>
            </a:r>
            <a:r>
              <a:rPr lang="en-US" altLang="zh-CN" sz="2000" b="1" dirty="0"/>
              <a:t>】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）孔子生鲁昌平乡陬邑。其先宋人也，曰孔防叔。防叔生伯夏，伯夏生叔梁纥。纥与颜氏女野合而生孔子，祷于尼丘得孔子。鲁襄公二十二年而孔子生。生而首上圩顶，故因名曰“丘”云。字仲尼，姓孔氏。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0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注释</a:t>
            </a:r>
            <a:r>
              <a:rPr lang="en-US" altLang="zh-CN" sz="2000" dirty="0"/>
              <a:t>】</a:t>
            </a:r>
            <a:r>
              <a:rPr lang="en-US" altLang="zh-CN" sz="2000" b="1" dirty="0"/>
              <a:t>①</a:t>
            </a:r>
            <a:r>
              <a:rPr lang="zh-CN" altLang="en-US" sz="2000" b="1" dirty="0"/>
              <a:t>先：祖先。 ②颜氏女：名征在。 野合：叔梁纥（</a:t>
            </a:r>
            <a:r>
              <a:rPr lang="en-US" altLang="zh-CN" sz="2000" b="1" dirty="0"/>
              <a:t>h</a:t>
            </a:r>
            <a:r>
              <a:rPr lang="zh-CN" altLang="zh-CN" sz="2000" b="1" dirty="0"/>
              <a:t>é</a:t>
            </a:r>
            <a:r>
              <a:rPr lang="zh-CN" altLang="en-US" sz="2000" b="1" dirty="0"/>
              <a:t>）与征在成婚时已超过六十四岁，而征在岁数尚小（</a:t>
            </a:r>
            <a:r>
              <a:rPr lang="en-US" altLang="zh-CN" sz="2000" b="1" dirty="0"/>
              <a:t>19</a:t>
            </a:r>
            <a:r>
              <a:rPr lang="zh-CN" altLang="en-US" sz="2000" b="1" dirty="0"/>
              <a:t>岁），二人年龄相差悬殊，此种婚姻在当时不合礼法，故谓野合。 ③祷：祈祷，向神求福。</a:t>
            </a:r>
            <a:r>
              <a:rPr lang="zh-CN" altLang="zh-CN" sz="2000" b="1" dirty="0"/>
              <a:t>④</a:t>
            </a:r>
            <a:r>
              <a:rPr lang="zh-CN" altLang="en-US" sz="2000" b="1" dirty="0"/>
              <a:t>纡（ｗ</a:t>
            </a:r>
            <a:r>
              <a:rPr lang="en-US" altLang="zh-CN" sz="2000" b="1" dirty="0"/>
              <a:t>é</a:t>
            </a:r>
            <a:r>
              <a:rPr lang="zh-CN" altLang="en-US" sz="2000" b="1" dirty="0"/>
              <a:t>ｉ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顶：形容人头顶四周高，中间低，呈“凹”字形。</a:t>
            </a:r>
            <a:r>
              <a:rPr lang="zh-CN" altLang="en-US" sz="2000" dirty="0"/>
              <a:t>  </a:t>
            </a:r>
            <a:endParaRPr lang="en-US" altLang="zh-CN" sz="2000" dirty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0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【</a:t>
            </a:r>
            <a:r>
              <a:rPr lang="zh-CN" altLang="en-US" sz="2000" b="1" dirty="0">
                <a:solidFill>
                  <a:srgbClr val="000099"/>
                </a:solidFill>
              </a:rPr>
              <a:t>译文</a:t>
            </a:r>
            <a:r>
              <a:rPr lang="en-US" altLang="zh-CN" sz="2000" b="1" dirty="0">
                <a:solidFill>
                  <a:srgbClr val="000099"/>
                </a:solidFill>
              </a:rPr>
              <a:t>】</a:t>
            </a:r>
            <a:r>
              <a:rPr lang="zh-CN" altLang="en-US" sz="2000" b="1" dirty="0">
                <a:solidFill>
                  <a:srgbClr val="000099"/>
                </a:solidFill>
              </a:rPr>
              <a:t>孔子出生在鲁国昌平乡陬邑。他的祖先是宋国人，名叫孔防叔。孔防叔生下伯夏，伯夏生下叔梁纥。叔梁纥和颜氏的女儿不合礼法媾合而生下孔子，他们向尼丘进行祈祷而得到孔子。鲁襄公二十二年孔子出生，孔子生下来头顶中间凹陷，所以就取名叫丘，取字叫仲尼，姓为孔氏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>
            <a:extLst>
              <a:ext uri="{FF2B5EF4-FFF2-40B4-BE49-F238E27FC236}">
                <a16:creationId xmlns:a16="http://schemas.microsoft.com/office/drawing/2014/main" id="{0A7860FE-23C3-4912-A918-37D784C24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523" y="549276"/>
            <a:ext cx="11850477" cy="5546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原文</a:t>
            </a:r>
            <a:r>
              <a:rPr lang="en-US" altLang="zh-CN" sz="2400" b="1" dirty="0"/>
              <a:t>】</a:t>
            </a:r>
            <a:r>
              <a:rPr lang="zh-CN" altLang="en-US" sz="2400" b="1" dirty="0">
                <a:highlight>
                  <a:srgbClr val="FFFF00"/>
                </a:highlight>
              </a:rPr>
              <a:t>天下君王至于贤人众矣，当时则荣，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没</a:t>
            </a:r>
            <a:r>
              <a:rPr lang="zh-CN" altLang="en-US" sz="2400" b="1" dirty="0">
                <a:highlight>
                  <a:srgbClr val="FFFF00"/>
                </a:highlight>
              </a:rPr>
              <a:t>则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已</a:t>
            </a:r>
            <a:r>
              <a:rPr lang="zh-CN" altLang="en-US" sz="2400" b="1" dirty="0">
                <a:highlight>
                  <a:srgbClr val="FFFF00"/>
                </a:highlight>
              </a:rPr>
              <a:t>焉。孔子布衣，传十余世，学者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宗</a:t>
            </a:r>
            <a:r>
              <a:rPr lang="zh-CN" altLang="en-US" sz="2400" b="1" dirty="0">
                <a:highlight>
                  <a:srgbClr val="FFFF00"/>
                </a:highlight>
              </a:rPr>
              <a:t>之。自天子王侯，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中国</a:t>
            </a:r>
            <a:r>
              <a:rPr lang="zh-CN" altLang="en-US" sz="2400" b="1" dirty="0">
                <a:highlight>
                  <a:srgbClr val="FFFF00"/>
                </a:highlight>
              </a:rPr>
              <a:t>言六艺者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折中</a:t>
            </a:r>
            <a:r>
              <a:rPr lang="zh-CN" altLang="en-US" sz="2400" b="1" dirty="0">
                <a:highlight>
                  <a:srgbClr val="FFFF00"/>
                </a:highlight>
              </a:rPr>
              <a:t>于夫子，可谓至圣矣！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en-US" altLang="zh-CN" sz="2400" b="1" dirty="0">
                <a:solidFill>
                  <a:srgbClr val="FF0000"/>
                </a:solidFill>
              </a:rPr>
              <a:t>】</a:t>
            </a:r>
            <a:r>
              <a:rPr lang="zh-CN" altLang="en-US" sz="2400" b="1" dirty="0">
                <a:solidFill>
                  <a:srgbClr val="FF0000"/>
                </a:solidFill>
              </a:rPr>
              <a:t>没，死后。  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已，默默无闻</a:t>
            </a:r>
            <a:r>
              <a:rPr lang="zh-CN" altLang="en-US" sz="2400" b="1" dirty="0">
                <a:solidFill>
                  <a:srgbClr val="FF0000"/>
                </a:solidFill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宗，尊崇。    </a:t>
            </a:r>
            <a:r>
              <a:rPr lang="zh-CN" altLang="en-US" sz="2400" b="1" dirty="0">
                <a:solidFill>
                  <a:srgbClr val="FF0000"/>
                </a:solidFill>
              </a:rPr>
              <a:t>中国，中原。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折中，作为准则。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99"/>
                </a:solidFill>
              </a:rPr>
              <a:t>【</a:t>
            </a:r>
            <a:r>
              <a:rPr lang="zh-CN" altLang="en-US" sz="2400" dirty="0">
                <a:solidFill>
                  <a:srgbClr val="000099"/>
                </a:solidFill>
              </a:rPr>
              <a:t>译文</a:t>
            </a:r>
            <a:r>
              <a:rPr lang="en-US" altLang="zh-CN" sz="2400" dirty="0">
                <a:solidFill>
                  <a:srgbClr val="000099"/>
                </a:solidFill>
              </a:rPr>
              <a:t>】</a:t>
            </a:r>
            <a:r>
              <a:rPr lang="zh-CN" altLang="en-US" sz="2400" b="1" dirty="0">
                <a:solidFill>
                  <a:srgbClr val="000099"/>
                </a:solidFill>
              </a:rPr>
              <a:t>天下从君王直至贤人，是非常多的，生前都荣耀一时，死后也就默默无闻了。孔子是个平民，但声名流传了十几代，学者尊崇他。上起天子王侯，下到天下谈论六艺的人都以孔子为准则，孔子可说是至高无上的圣人了！ </a:t>
            </a:r>
          </a:p>
          <a:p>
            <a:endParaRPr lang="en-US" altLang="zh-CN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A05C6DA0-6C58-41BF-A338-6BB4A90D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ACC49C7B-AE55-4F6A-9F4E-0AEDA07B7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</a:rPr>
              <a:t>探究问题</a:t>
            </a:r>
            <a:r>
              <a:rPr lang="en-US" altLang="zh-CN" sz="2000" b="1" dirty="0">
                <a:solidFill>
                  <a:srgbClr val="FF0000"/>
                </a:solidFill>
              </a:rPr>
              <a:t>】6</a:t>
            </a:r>
            <a:r>
              <a:rPr lang="zh-CN" altLang="en-US" sz="2000" b="1" dirty="0">
                <a:solidFill>
                  <a:srgbClr val="FF0000"/>
                </a:solidFill>
              </a:rPr>
              <a:t>、最后一段是作者对孔子的赞词，这几句话作者是从哪两个角度来赞颂孔子的？表达了司马迁对孔子的怎样的情感？运用了什么表现手法？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99"/>
                </a:solidFill>
              </a:rPr>
              <a:t>      这段赞词</a:t>
            </a:r>
            <a:r>
              <a:rPr lang="zh-CN" altLang="en-US" sz="2000" b="1" dirty="0">
                <a:solidFill>
                  <a:srgbClr val="CC0099"/>
                </a:solidFill>
              </a:rPr>
              <a:t>从孔子至高的社会地位和巨大的社会影响的角度</a:t>
            </a:r>
            <a:r>
              <a:rPr lang="zh-CN" altLang="en-US" sz="2000" b="1" dirty="0">
                <a:solidFill>
                  <a:srgbClr val="FF0000"/>
                </a:solidFill>
              </a:rPr>
              <a:t>来赞颂孔子的，</a:t>
            </a:r>
            <a:r>
              <a:rPr lang="zh-CN" altLang="en-US" sz="2000" b="1" dirty="0">
                <a:solidFill>
                  <a:srgbClr val="000099"/>
                </a:solidFill>
              </a:rPr>
              <a:t>表达了司马迁对孔子的</a:t>
            </a:r>
            <a:r>
              <a:rPr lang="zh-CN" altLang="en-US" sz="2000" b="1" dirty="0">
                <a:solidFill>
                  <a:srgbClr val="CC0099"/>
                </a:solidFill>
              </a:rPr>
              <a:t>极 度仰慕、崇敬和赞美</a:t>
            </a:r>
            <a:r>
              <a:rPr lang="zh-CN" altLang="en-US" sz="2000" b="1" dirty="0">
                <a:solidFill>
                  <a:srgbClr val="000099"/>
                </a:solidFill>
              </a:rPr>
              <a:t>之情， </a:t>
            </a:r>
            <a:r>
              <a:rPr lang="zh-CN" altLang="en-US" sz="2000" b="1" dirty="0">
                <a:solidFill>
                  <a:srgbClr val="FF0000"/>
                </a:solidFill>
              </a:rPr>
              <a:t>运用了对比的表现手法。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29D218BB-E4ED-4F15-839C-8D3DD4F5B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1A96798F-CA6F-4EE6-8B1D-B60BACD0B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0" b="1">
                <a:solidFill>
                  <a:srgbClr val="FF0000"/>
                </a:solidFill>
              </a:rPr>
              <a:t>古汉语知识小结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8A8C2EE1-8E65-44F5-A9C9-45D234440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53F10481-2877-4BDB-9724-78AC1D53E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94564" name="Picture 4">
            <a:extLst>
              <a:ext uri="{FF2B5EF4-FFF2-40B4-BE49-F238E27FC236}">
                <a16:creationId xmlns:a16="http://schemas.microsoft.com/office/drawing/2014/main" id="{7B501C74-647A-48EA-AF16-DD4955088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60" y="0"/>
            <a:ext cx="115016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65" name="Text Box 5">
            <a:extLst>
              <a:ext uri="{FF2B5EF4-FFF2-40B4-BE49-F238E27FC236}">
                <a16:creationId xmlns:a16="http://schemas.microsoft.com/office/drawing/2014/main" id="{75F70B92-8E5B-400E-82FD-65FD9F5F5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260350"/>
            <a:ext cx="398145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5400" b="1">
                <a:solidFill>
                  <a:srgbClr val="FF0066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一、通假字</a:t>
            </a:r>
          </a:p>
        </p:txBody>
      </p:sp>
      <p:sp>
        <p:nvSpPr>
          <p:cNvPr id="194566" name="Text Box 6">
            <a:extLst>
              <a:ext uri="{FF2B5EF4-FFF2-40B4-BE49-F238E27FC236}">
                <a16:creationId xmlns:a16="http://schemas.microsoft.com/office/drawing/2014/main" id="{9707AF85-CA4F-4AEE-94B3-FEF0A1DF0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804" y="1196975"/>
            <a:ext cx="10609244" cy="517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鲁复善待，由是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鲁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，返回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孔子长九尺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六寸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又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，表零数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黯然而黑，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然而长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颀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，长，高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师襄子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辟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席再拜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辟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避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，离开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匪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兕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匪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虎，率彼旷野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匪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，不是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意者吾未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邪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，聪明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夫子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盖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少贬焉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盖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盍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，何不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476265A0-7A18-4B52-B97F-764A6755D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C80BED4B-065E-481E-93DD-11F05DD15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95588" name="Picture 4">
            <a:extLst>
              <a:ext uri="{FF2B5EF4-FFF2-40B4-BE49-F238E27FC236}">
                <a16:creationId xmlns:a16="http://schemas.microsoft.com/office/drawing/2014/main" id="{AFA2A408-8050-4B72-806E-A5D9E9E03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589" name="Text Box 5">
            <a:extLst>
              <a:ext uri="{FF2B5EF4-FFF2-40B4-BE49-F238E27FC236}">
                <a16:creationId xmlns:a16="http://schemas.microsoft.com/office/drawing/2014/main" id="{6D28E887-E16C-4FC9-9A66-947F9CE30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58" y="681037"/>
            <a:ext cx="11942284" cy="591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8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赐，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志不远矣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尔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，你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上纪唐虞之际，下至秦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缪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缪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穆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endParaRPr lang="zh-CN" altLang="en-US" sz="3200" b="1" dirty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监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二代，郁郁乎文哉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监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鉴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，借鉴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所慎：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齐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，战，疾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齐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斋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，祭祀前的身心整洁工作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约其文辞而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博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旨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，意旨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虽不能至，然心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乡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往之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乡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，向往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祗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回留之不能去云</a:t>
            </a:r>
            <a:r>
              <a:rPr lang="en-US" altLang="zh-CN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祗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lang="zh-CN" altLang="en-US" sz="32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，流连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>
            <a:extLst>
              <a:ext uri="{FF2B5EF4-FFF2-40B4-BE49-F238E27FC236}">
                <a16:creationId xmlns:a16="http://schemas.microsoft.com/office/drawing/2014/main" id="{4DA2B1E8-AD80-415C-8A65-C5779E3D0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6092" y="836614"/>
            <a:ext cx="9860096" cy="52593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二、</a:t>
            </a: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古今异义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、若是，我于</a:t>
            </a:r>
            <a:r>
              <a:rPr lang="en-US" altLang="zh-CN" b="1" dirty="0"/>
              <a:t>《</a:t>
            </a:r>
            <a:r>
              <a:rPr lang="zh-CN" altLang="en-US" b="1" dirty="0"/>
              <a:t>易</a:t>
            </a:r>
            <a:r>
              <a:rPr lang="en-US" altLang="zh-CN" b="1" dirty="0"/>
              <a:t>》</a:t>
            </a:r>
            <a:r>
              <a:rPr lang="zh-CN" altLang="en-US" b="1" dirty="0"/>
              <a:t>则</a:t>
            </a:r>
            <a:r>
              <a:rPr lang="zh-CN" altLang="en-US" b="1" dirty="0">
                <a:solidFill>
                  <a:srgbClr val="FF0000"/>
                </a:solidFill>
              </a:rPr>
              <a:t>彬彬</a:t>
            </a:r>
            <a:r>
              <a:rPr lang="zh-CN" altLang="en-US" b="1" dirty="0"/>
              <a:t>矣。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古义：彬彬，繁盛的样子。今义：文雅</a:t>
            </a:r>
            <a:r>
              <a:rPr lang="zh-CN" altLang="en-US" b="1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、乃因</a:t>
            </a:r>
            <a:r>
              <a:rPr lang="zh-CN" altLang="en-US" b="1" dirty="0">
                <a:solidFill>
                  <a:srgbClr val="FF0000"/>
                </a:solidFill>
              </a:rPr>
              <a:t>史记</a:t>
            </a:r>
            <a:r>
              <a:rPr lang="zh-CN" altLang="en-US" b="1" dirty="0"/>
              <a:t>作</a:t>
            </a:r>
            <a:r>
              <a:rPr lang="en-US" altLang="zh-CN" b="1" dirty="0"/>
              <a:t>《</a:t>
            </a:r>
            <a:r>
              <a:rPr lang="zh-CN" altLang="en-US" b="1" dirty="0"/>
              <a:t>春秋</a:t>
            </a:r>
            <a:r>
              <a:rPr lang="en-US" altLang="zh-CN" b="1" dirty="0"/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古义：鲁国史书的记载。今义：司马迁的</a:t>
            </a:r>
            <a:r>
              <a:rPr lang="en-US" altLang="zh-CN" b="1" dirty="0">
                <a:solidFill>
                  <a:srgbClr val="FF0000"/>
                </a:solidFill>
              </a:rPr>
              <a:t>《</a:t>
            </a:r>
            <a:r>
              <a:rPr lang="zh-CN" altLang="en-US" b="1" dirty="0">
                <a:solidFill>
                  <a:srgbClr val="FF0000"/>
                </a:solidFill>
              </a:rPr>
              <a:t>史记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中国</a:t>
            </a:r>
            <a:r>
              <a:rPr lang="zh-CN" altLang="en-US" b="1" dirty="0"/>
              <a:t>言六艺者</a:t>
            </a:r>
            <a:r>
              <a:rPr lang="zh-CN" altLang="en-US" b="1" dirty="0">
                <a:solidFill>
                  <a:srgbClr val="FF0000"/>
                </a:solidFill>
              </a:rPr>
              <a:t>折中</a:t>
            </a:r>
            <a:r>
              <a:rPr lang="zh-CN" altLang="en-US" b="1" dirty="0"/>
              <a:t>于夫子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古义：中原地区；作为准则。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4</a:t>
            </a:r>
            <a:r>
              <a:rPr lang="zh-CN" altLang="en-US" b="1" dirty="0"/>
              <a:t>、吾道</a:t>
            </a:r>
            <a:r>
              <a:rPr lang="zh-CN" altLang="en-US" b="1" dirty="0">
                <a:solidFill>
                  <a:srgbClr val="FF0000"/>
                </a:solidFill>
              </a:rPr>
              <a:t>不行</a:t>
            </a:r>
            <a:r>
              <a:rPr lang="zh-CN" altLang="en-US" b="1" dirty="0"/>
              <a:t>。</a:t>
            </a:r>
            <a:r>
              <a:rPr lang="zh-CN" altLang="en-US" b="1" dirty="0">
                <a:solidFill>
                  <a:srgbClr val="FF0000"/>
                </a:solidFill>
              </a:rPr>
              <a:t>古义，不能实行</a:t>
            </a:r>
            <a:r>
              <a:rPr lang="zh-CN" altLang="en-US" b="1" dirty="0"/>
              <a:t>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AEB494AE-60B8-48E1-8962-0E20C5CE7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A8DAF0F8-9729-4F7E-82BD-EE150F95C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196612" name="Picture 4">
            <a:extLst>
              <a:ext uri="{FF2B5EF4-FFF2-40B4-BE49-F238E27FC236}">
                <a16:creationId xmlns:a16="http://schemas.microsoft.com/office/drawing/2014/main" id="{208B482B-6FE3-4FDE-86D4-CD9E6292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34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613" name="Text Box 5">
            <a:extLst>
              <a:ext uri="{FF2B5EF4-FFF2-40B4-BE49-F238E27FC236}">
                <a16:creationId xmlns:a16="http://schemas.microsoft.com/office/drawing/2014/main" id="{686214EA-04E4-492D-87B0-47462D82E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60350"/>
            <a:ext cx="5903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5400" b="1">
                <a:solidFill>
                  <a:srgbClr val="FF0066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三、词类活用</a:t>
            </a:r>
          </a:p>
        </p:txBody>
      </p:sp>
      <p:sp>
        <p:nvSpPr>
          <p:cNvPr id="196614" name="Text Box 6">
            <a:extLst>
              <a:ext uri="{FF2B5EF4-FFF2-40B4-BE49-F238E27FC236}">
                <a16:creationId xmlns:a16="http://schemas.microsoft.com/office/drawing/2014/main" id="{BD0583DE-6737-4604-9DDB-A0C2AED5B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30" y="1773238"/>
            <a:ext cx="11571383" cy="222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眼如望羊，如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四国</a:t>
            </a:r>
            <a:r>
              <a:rPr lang="en-US" altLang="zh-CN" sz="24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</a:t>
            </a:r>
            <a:r>
              <a:rPr lang="zh-CN" altLang="en-US" sz="24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，名词作动词，</a:t>
            </a:r>
            <a:r>
              <a:rPr lang="zh-CN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统治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楚救陈，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军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于城父</a:t>
            </a:r>
            <a:r>
              <a:rPr lang="en-US" altLang="zh-CN" sz="24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军</a:t>
            </a:r>
            <a:r>
              <a:rPr lang="zh-CN" altLang="en-US" sz="24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，名词作动词，</a:t>
            </a:r>
            <a:r>
              <a:rPr lang="zh-CN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驻军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纪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之，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而理之</a:t>
            </a:r>
            <a:r>
              <a:rPr lang="en-US" altLang="zh-CN" sz="24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</a:t>
            </a:r>
            <a:r>
              <a:rPr lang="zh-CN" altLang="en-US" sz="24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制定法度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sz="2400" b="1" dirty="0">
                <a:solidFill>
                  <a:srgbClr val="993300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纪</a:t>
            </a:r>
            <a:r>
              <a:rPr lang="zh-CN" altLang="en-US" sz="24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整治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，规范；</a:t>
            </a:r>
            <a:r>
              <a:rPr lang="zh-CN" altLang="en-US" sz="2400" b="1" dirty="0">
                <a:solidFill>
                  <a:srgbClr val="993300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</a:t>
            </a:r>
            <a:r>
              <a:rPr lang="zh-CN" altLang="en-US" sz="24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建立道统</a:t>
            </a:r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。都是名词作动词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2400" b="1" dirty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8F2817D3-EC9B-4313-810B-878F887E4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586A2D6B-B67A-4B10-83A1-4A31A5AB1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97636" name="Picture 4">
            <a:extLst>
              <a:ext uri="{FF2B5EF4-FFF2-40B4-BE49-F238E27FC236}">
                <a16:creationId xmlns:a16="http://schemas.microsoft.com/office/drawing/2014/main" id="{F6C918C2-9A8B-4C29-ABC9-EDE9739E0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37" name="Text Box 5">
            <a:extLst>
              <a:ext uri="{FF2B5EF4-FFF2-40B4-BE49-F238E27FC236}">
                <a16:creationId xmlns:a16="http://schemas.microsoft.com/office/drawing/2014/main" id="{AEA0C336-ACA5-49C6-9FFB-5D1D022B4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06" y="1628776"/>
            <a:ext cx="11501608" cy="195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4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唯子贡</a:t>
            </a:r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庐</a:t>
            </a:r>
            <a:r>
              <a:rPr lang="zh-CN" altLang="en-US" sz="28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于冢上</a:t>
            </a:r>
            <a:r>
              <a:rPr lang="en-US" altLang="zh-CN" sz="28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28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庐</a:t>
            </a:r>
            <a:r>
              <a:rPr lang="zh-CN" altLang="en-US" sz="28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，名词作动词，</a:t>
            </a:r>
            <a:r>
              <a:rPr lang="zh-CN" altLang="en-US" sz="28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造房子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弟子及鲁人往从冢而</a:t>
            </a:r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家</a:t>
            </a:r>
            <a:r>
              <a:rPr lang="zh-CN" altLang="en-US" sz="28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者百有余室</a:t>
            </a:r>
            <a:r>
              <a:rPr lang="en-US" altLang="zh-CN" sz="28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28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家</a:t>
            </a:r>
            <a:r>
              <a:rPr lang="zh-CN" altLang="en-US" sz="28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安家居住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后世因</a:t>
            </a:r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庙</a:t>
            </a:r>
            <a:r>
              <a:rPr lang="zh-CN" altLang="en-US" sz="28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藏孔子衣冠琴车书</a:t>
            </a:r>
            <a:r>
              <a:rPr lang="en-US" altLang="zh-CN" sz="2800" b="1" dirty="0">
                <a:solidFill>
                  <a:srgbClr val="993300"/>
                </a:solidFill>
                <a:ea typeface="黑体" panose="02010609060101010101" pitchFamily="49" charset="-122"/>
              </a:rPr>
              <a:t>——”</a:t>
            </a:r>
            <a:r>
              <a:rPr lang="zh-CN" altLang="en-US" sz="28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庙</a:t>
            </a:r>
            <a:r>
              <a:rPr lang="zh-CN" altLang="en-US" sz="2800" b="1" dirty="0">
                <a:solidFill>
                  <a:srgbClr val="9933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，名词作动词，</a:t>
            </a:r>
            <a:r>
              <a:rPr lang="zh-CN" altLang="en-US" sz="28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建庙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740AFDB2-04E8-4F0C-AC9A-45FCE8AF2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901FCE8E-79D6-4200-8A70-FC9954DAB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98660" name="Picture 4">
            <a:extLst>
              <a:ext uri="{FF2B5EF4-FFF2-40B4-BE49-F238E27FC236}">
                <a16:creationId xmlns:a16="http://schemas.microsoft.com/office/drawing/2014/main" id="{472FA950-44F3-4606-BF5A-6C4E2146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855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61" name="Text Box 5">
            <a:extLst>
              <a:ext uri="{FF2B5EF4-FFF2-40B4-BE49-F238E27FC236}">
                <a16:creationId xmlns:a16="http://schemas.microsoft.com/office/drawing/2014/main" id="{97613473-692B-4E12-8508-028B8F4A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60350"/>
            <a:ext cx="5976938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5400" b="1">
                <a:solidFill>
                  <a:srgbClr val="FF0066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四、特殊句式</a:t>
            </a:r>
          </a:p>
        </p:txBody>
      </p:sp>
      <p:sp>
        <p:nvSpPr>
          <p:cNvPr id="198662" name="Text Box 6">
            <a:extLst>
              <a:ext uri="{FF2B5EF4-FFF2-40B4-BE49-F238E27FC236}">
                <a16:creationId xmlns:a16="http://schemas.microsoft.com/office/drawing/2014/main" id="{DC1B142D-5E3A-4116-9167-2336F59D3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87" y="1484314"/>
            <a:ext cx="11644830" cy="31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孔子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用于楚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，则陈、蔡用事大夫危矣（</a:t>
            </a:r>
            <a:r>
              <a:rPr lang="zh-CN" altLang="en-US" sz="32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被动句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意者吾未仁邪？人之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不我信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也。（</a:t>
            </a:r>
            <a:r>
              <a:rPr lang="zh-CN" altLang="en-US" sz="32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宾语前置句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意者吾未知邪？人之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不我行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也。（</a:t>
            </a:r>
            <a:r>
              <a:rPr lang="zh-CN" altLang="en-US" sz="32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宾语前置句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今尔不修尔道而求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为容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32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被动句</a:t>
            </a:r>
            <a:r>
              <a:rPr lang="zh-CN" altLang="en-US" sz="32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27215FB0-DC83-476B-8BC2-2633E1237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五、多义词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36156E57-9287-4A2B-BE53-8313DB1D3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2540" y="1825625"/>
            <a:ext cx="1100126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适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/>
              <a:t>       ①</a:t>
            </a:r>
            <a:r>
              <a:rPr lang="zh-CN" altLang="en-US" b="1" dirty="0"/>
              <a:t>请与孔子适周       </a:t>
            </a:r>
            <a:r>
              <a:rPr lang="zh-CN" altLang="en-US" b="1" dirty="0">
                <a:solidFill>
                  <a:srgbClr val="FF0000"/>
                </a:solidFill>
              </a:rPr>
              <a:t>（到</a:t>
            </a:r>
            <a:r>
              <a:rPr lang="en-US" altLang="zh-CN" b="1" dirty="0">
                <a:solidFill>
                  <a:srgbClr val="FF0000"/>
                </a:solidFill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</a:rPr>
              <a:t>去）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/>
              <a:t>       ② 处分适兄意，（</a:t>
            </a:r>
            <a:r>
              <a:rPr lang="zh-CN" altLang="en-US" b="1" dirty="0">
                <a:solidFill>
                  <a:srgbClr val="FF0000"/>
                </a:solidFill>
              </a:rPr>
              <a:t>适应、顺从</a:t>
            </a:r>
            <a:r>
              <a:rPr lang="zh-CN" altLang="en-US" b="1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   ③而吾与子之所共适 （</a:t>
            </a:r>
            <a:r>
              <a:rPr lang="zh-CN" altLang="en-US" b="1" dirty="0">
                <a:solidFill>
                  <a:srgbClr val="FF0000"/>
                </a:solidFill>
              </a:rPr>
              <a:t>享受</a:t>
            </a:r>
            <a:r>
              <a:rPr lang="zh-CN" altLang="en-US" b="1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   ④适得府君书，明日来迎汝 （</a:t>
            </a:r>
            <a:r>
              <a:rPr lang="zh-CN" altLang="en-US" b="1" dirty="0">
                <a:solidFill>
                  <a:srgbClr val="FF0000"/>
                </a:solidFill>
              </a:rPr>
              <a:t>副词，才、刚才</a:t>
            </a:r>
            <a:r>
              <a:rPr lang="zh-CN" altLang="en-US" b="1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   ⑤从上观之适与地平。（</a:t>
            </a:r>
            <a:r>
              <a:rPr lang="zh-CN" altLang="en-US" b="1" dirty="0">
                <a:solidFill>
                  <a:srgbClr val="FF0000"/>
                </a:solidFill>
              </a:rPr>
              <a:t>副词，恰好，正好</a:t>
            </a:r>
            <a:r>
              <a:rPr lang="zh-CN" altLang="en-US" b="1" dirty="0"/>
              <a:t>） 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   ⑥贫贱有此女，始适还家门（</a:t>
            </a:r>
            <a:r>
              <a:rPr lang="zh-CN" altLang="en-US" b="1" dirty="0">
                <a:solidFill>
                  <a:srgbClr val="FF0000"/>
                </a:solidFill>
              </a:rPr>
              <a:t>女子出嫁）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>
            <a:extLst>
              <a:ext uri="{FF2B5EF4-FFF2-40B4-BE49-F238E27FC236}">
                <a16:creationId xmlns:a16="http://schemas.microsoft.com/office/drawing/2014/main" id="{D20DB085-5FBE-43F8-AAFD-52BCB48AB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" y="204092"/>
            <a:ext cx="11938000" cy="675036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rgbClr val="CC0099"/>
                </a:solidFill>
              </a:rPr>
              <a:t>        </a:t>
            </a:r>
            <a:r>
              <a:rPr lang="zh-CN" altLang="en-US" sz="4400" b="1" dirty="0">
                <a:solidFill>
                  <a:srgbClr val="CC0099"/>
                </a:solidFill>
              </a:rPr>
              <a:t>第</a:t>
            </a:r>
            <a:r>
              <a:rPr lang="en-US" altLang="zh-CN" sz="4400" b="1" dirty="0">
                <a:solidFill>
                  <a:srgbClr val="CC0099"/>
                </a:solidFill>
              </a:rPr>
              <a:t>2</a:t>
            </a:r>
            <a:r>
              <a:rPr lang="zh-CN" altLang="en-US" sz="4400" b="1" dirty="0">
                <a:solidFill>
                  <a:srgbClr val="CC0099"/>
                </a:solidFill>
              </a:rPr>
              <a:t>段：孔子从政情况</a:t>
            </a:r>
          </a:p>
          <a:p>
            <a:pPr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zh-CN" sz="2900" b="1" dirty="0"/>
              <a:t>【</a:t>
            </a:r>
            <a:r>
              <a:rPr lang="zh-CN" altLang="en-US" sz="2900" b="1" dirty="0"/>
              <a:t>原文</a:t>
            </a:r>
            <a:r>
              <a:rPr lang="en-US" altLang="zh-CN" sz="2900" b="1" dirty="0"/>
              <a:t>】</a:t>
            </a:r>
            <a:r>
              <a:rPr lang="zh-CN" altLang="en-US" sz="2900" b="1" dirty="0"/>
              <a:t>（</a:t>
            </a:r>
            <a:r>
              <a:rPr lang="en-US" altLang="zh-CN" sz="2900" b="1" dirty="0"/>
              <a:t>2</a:t>
            </a:r>
            <a:r>
              <a:rPr lang="zh-CN" altLang="en-US" sz="2900" b="1" dirty="0"/>
              <a:t>）</a:t>
            </a:r>
            <a:r>
              <a:rPr lang="zh-CN" altLang="en-US" sz="2900" b="1" dirty="0">
                <a:highlight>
                  <a:srgbClr val="FFFF00"/>
                </a:highlight>
              </a:rPr>
              <a:t>孔子贫且贱。及长，尝为季氏史，料量平；尝为司职吏而畜蕃息。</a:t>
            </a:r>
            <a:r>
              <a:rPr lang="zh-CN" altLang="en-US" sz="2900" b="1" dirty="0"/>
              <a:t>由是为司空。</a:t>
            </a:r>
            <a:r>
              <a:rPr lang="zh-CN" altLang="en-US" sz="2900" b="1" dirty="0">
                <a:highlight>
                  <a:srgbClr val="FFFF00"/>
                </a:highlight>
              </a:rPr>
              <a:t>已而去</a:t>
            </a:r>
            <a:r>
              <a:rPr lang="zh-CN" altLang="en-US" sz="2900" b="1" dirty="0"/>
              <a:t>鲁，斥乎齐，逐乎宋</a:t>
            </a:r>
            <a:r>
              <a:rPr lang="en-US" altLang="zh-CN" sz="2900" b="1" dirty="0"/>
              <a:t>﹑</a:t>
            </a:r>
            <a:r>
              <a:rPr lang="zh-CN" altLang="en-US" sz="2900" b="1" dirty="0"/>
              <a:t>卫，困于陈蔡之间，于是反鲁。孔子长九尺有六寸，人皆谓之“长人”而异之。鲁复善待，由是反鲁。</a:t>
            </a:r>
            <a:r>
              <a:rPr lang="zh-CN" altLang="en-US" sz="2900" dirty="0"/>
              <a:t> </a:t>
            </a:r>
            <a:endParaRPr lang="en-US" altLang="zh-CN" sz="2900" dirty="0"/>
          </a:p>
          <a:p>
            <a:pPr>
              <a:lnSpc>
                <a:spcPct val="160000"/>
              </a:lnSpc>
              <a:spcBef>
                <a:spcPct val="0"/>
              </a:spcBef>
              <a:buFontTx/>
              <a:buNone/>
            </a:pPr>
            <a:endParaRPr lang="zh-CN" altLang="en-US" sz="2900" dirty="0"/>
          </a:p>
          <a:p>
            <a:pPr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zh-CN" sz="2900" dirty="0"/>
              <a:t>【</a:t>
            </a:r>
            <a:r>
              <a:rPr lang="zh-CN" altLang="en-US" sz="2900" dirty="0"/>
              <a:t>注释</a:t>
            </a:r>
            <a:r>
              <a:rPr lang="en-US" altLang="zh-CN" sz="2900" dirty="0"/>
              <a:t>】①</a:t>
            </a:r>
            <a:r>
              <a:rPr lang="zh-CN" altLang="en-US" sz="2900" dirty="0"/>
              <a:t>尝：曾经。 史：一作“委吏”，古代管理仓库的小官。 ②料：计算。 量：量具。 平：公平，精确。 ③司职使：管理牧场的小官吏。</a:t>
            </a:r>
            <a:r>
              <a:rPr lang="zh-CN" altLang="en-US" sz="2900" dirty="0">
                <a:highlight>
                  <a:srgbClr val="FFFF00"/>
                </a:highlight>
              </a:rPr>
              <a:t>畜蕃息：牲畜繁殖兴旺  蕃：繁多  息：滋生  繁殖。 </a:t>
            </a:r>
            <a:r>
              <a:rPr lang="zh-CN" altLang="en-US" sz="2900" dirty="0"/>
              <a:t>④司空：官名。周代主管建筑工程、制造车服器械、监督手工业奴隶的官，为六卿之一。</a:t>
            </a:r>
            <a:r>
              <a:rPr lang="zh-CN" altLang="en-US" sz="2900" dirty="0">
                <a:highlight>
                  <a:srgbClr val="FFFF00"/>
                </a:highlight>
              </a:rPr>
              <a:t>⑤已而：不久，后来。 去：离开    </a:t>
            </a:r>
            <a:r>
              <a:rPr lang="zh-CN" altLang="en-US" sz="2900" dirty="0"/>
              <a:t>⑥乎：于，在。</a:t>
            </a:r>
            <a:r>
              <a:rPr lang="zh-CN" altLang="en-US" sz="2900" dirty="0">
                <a:highlight>
                  <a:srgbClr val="FFFF00"/>
                </a:highlight>
              </a:rPr>
              <a:t>⑦反：通返。</a:t>
            </a:r>
            <a:r>
              <a:rPr lang="zh-CN" altLang="en-US" sz="2900" dirty="0"/>
              <a:t>⑧有，即“又”。</a:t>
            </a:r>
            <a:endParaRPr lang="en-US" altLang="zh-CN" sz="2900" dirty="0"/>
          </a:p>
          <a:p>
            <a:pPr>
              <a:lnSpc>
                <a:spcPct val="160000"/>
              </a:lnSpc>
              <a:spcBef>
                <a:spcPct val="0"/>
              </a:spcBef>
              <a:buFontTx/>
              <a:buNone/>
            </a:pPr>
            <a:endParaRPr lang="zh-CN" altLang="en-US" sz="2900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zh-CN" sz="2900" b="1" dirty="0">
                <a:solidFill>
                  <a:srgbClr val="000099"/>
                </a:solidFill>
              </a:rPr>
              <a:t>【</a:t>
            </a:r>
            <a:r>
              <a:rPr lang="zh-CN" altLang="en-US" sz="2900" b="1" dirty="0">
                <a:solidFill>
                  <a:srgbClr val="000099"/>
                </a:solidFill>
              </a:rPr>
              <a:t>译文</a:t>
            </a:r>
            <a:r>
              <a:rPr lang="en-US" altLang="zh-CN" sz="2900" b="1" dirty="0">
                <a:solidFill>
                  <a:srgbClr val="000099"/>
                </a:solidFill>
              </a:rPr>
              <a:t>】</a:t>
            </a:r>
            <a:r>
              <a:rPr lang="zh-CN" altLang="en-US" sz="2900" b="1" dirty="0">
                <a:solidFill>
                  <a:srgbClr val="000099"/>
                </a:solidFill>
                <a:highlight>
                  <a:srgbClr val="FFFF00"/>
                </a:highlight>
              </a:rPr>
              <a:t>孔子家境贫寒，又地位低下。等到长大成人，曾经做过季氏手下的官吏，管理统计准确无误；又曾做过司职的小吏，使牲畜繁殖增多。</a:t>
            </a:r>
            <a:r>
              <a:rPr lang="zh-CN" altLang="en-US" sz="2900" b="1" dirty="0">
                <a:solidFill>
                  <a:srgbClr val="000099"/>
                </a:solidFill>
              </a:rPr>
              <a:t>由此出任司空。不久离开鲁国，在齐国受到排挤，被宋人、卫人所驱逐，在陈国、蔡国之间受困，于是返回鲁国。孔于身高九尺六寸，人们都称他为“大个子”而认为他与众不同。鲁君又善待孔子，因此返回鲁国。</a:t>
            </a:r>
            <a:r>
              <a:rPr lang="zh-CN" altLang="en-US" sz="2900" dirty="0">
                <a:solidFill>
                  <a:srgbClr val="000099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zh-CN" altLang="en-US" sz="2400" dirty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Rectangle 3">
            <a:extLst>
              <a:ext uri="{FF2B5EF4-FFF2-40B4-BE49-F238E27FC236}">
                <a16:creationId xmlns:a16="http://schemas.microsoft.com/office/drawing/2014/main" id="{7B1E2EE5-6429-429F-B8C9-553E897D9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333376"/>
            <a:ext cx="7772400" cy="5770563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穷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</a:p>
          <a:p>
            <a:r>
              <a:rPr lang="en-US" altLang="zh-CN" b="1" dirty="0"/>
              <a:t>   ①</a:t>
            </a:r>
            <a:r>
              <a:rPr lang="zh-CN" altLang="en-US" b="1" dirty="0"/>
              <a:t>子子孙孙无穷匮也。</a:t>
            </a:r>
            <a:r>
              <a:rPr lang="zh-CN" altLang="en-US" b="1" dirty="0">
                <a:solidFill>
                  <a:srgbClr val="FF0000"/>
                </a:solidFill>
              </a:rPr>
              <a:t>（穷尽，完结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②图穷而匕首见。（</a:t>
            </a:r>
            <a:r>
              <a:rPr lang="zh-CN" altLang="en-US" b="1" dirty="0">
                <a:solidFill>
                  <a:srgbClr val="FF0000"/>
                </a:solidFill>
              </a:rPr>
              <a:t>完</a:t>
            </a:r>
            <a:r>
              <a:rPr lang="zh-CN" altLang="en-US" b="1" dirty="0"/>
              <a:t>） </a:t>
            </a:r>
          </a:p>
          <a:p>
            <a:r>
              <a:rPr lang="zh-CN" altLang="en-US" b="1" dirty="0"/>
              <a:t>   ③人穷则反本，（</a:t>
            </a:r>
            <a:r>
              <a:rPr lang="zh-CN" altLang="en-US" b="1" dirty="0">
                <a:solidFill>
                  <a:srgbClr val="FF0000"/>
                </a:solidFill>
              </a:rPr>
              <a:t>困窘，处境困难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</a:t>
            </a:r>
            <a:r>
              <a:rPr lang="zh-CN" altLang="zh-CN" b="1" dirty="0"/>
              <a:t>④</a:t>
            </a:r>
            <a:r>
              <a:rPr lang="zh-CN" altLang="en-US" b="1" dirty="0"/>
              <a:t>君子固穷，小人穷斯滥矣（</a:t>
            </a:r>
            <a:r>
              <a:rPr lang="zh-CN" altLang="en-US" b="1" dirty="0">
                <a:solidFill>
                  <a:srgbClr val="FF0000"/>
                </a:solidFill>
              </a:rPr>
              <a:t>困厄</a:t>
            </a:r>
            <a:r>
              <a:rPr lang="zh-CN" altLang="en-US" b="1" dirty="0"/>
              <a:t>） </a:t>
            </a:r>
          </a:p>
          <a:p>
            <a:r>
              <a:rPr lang="zh-CN" altLang="en-US" b="1" dirty="0"/>
              <a:t>   </a:t>
            </a:r>
            <a:r>
              <a:rPr lang="zh-CN" altLang="zh-CN" b="1" dirty="0"/>
              <a:t>⑤</a:t>
            </a:r>
            <a:r>
              <a:rPr lang="zh-CN" altLang="en-US" b="1" dirty="0"/>
              <a:t>复前行，欲穷其林。（</a:t>
            </a:r>
            <a:r>
              <a:rPr lang="zh-CN" altLang="en-US" b="1" dirty="0">
                <a:solidFill>
                  <a:srgbClr val="FF0000"/>
                </a:solidFill>
              </a:rPr>
              <a:t>寻究根源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⑥穷则独善其身（</a:t>
            </a:r>
            <a:r>
              <a:rPr lang="zh-CN" altLang="en-US" b="1" dirty="0">
                <a:solidFill>
                  <a:srgbClr val="FF0000"/>
                </a:solidFill>
              </a:rPr>
              <a:t>不得志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⑦所识穷乏者得我欤（</a:t>
            </a:r>
            <a:r>
              <a:rPr lang="zh-CN" altLang="en-US" b="1" dirty="0">
                <a:solidFill>
                  <a:srgbClr val="FF0000"/>
                </a:solidFill>
              </a:rPr>
              <a:t>贫困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⑧穷山恶水（</a:t>
            </a:r>
            <a:r>
              <a:rPr lang="zh-CN" altLang="en-US" b="1" dirty="0">
                <a:solidFill>
                  <a:srgbClr val="FF0000"/>
                </a:solidFill>
              </a:rPr>
              <a:t>荒僻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</a:t>
            </a:r>
            <a:r>
              <a:rPr lang="zh-CN" altLang="en-US" b="1" dirty="0">
                <a:solidFill>
                  <a:srgbClr val="FF0000"/>
                </a:solidFill>
              </a:rPr>
              <a:t>注意：古汉语中</a:t>
            </a:r>
            <a:r>
              <a:rPr lang="en-US" altLang="zh-CN" b="1" dirty="0">
                <a:solidFill>
                  <a:srgbClr val="FF0000"/>
                </a:solidFill>
              </a:rPr>
              <a:t>"</a:t>
            </a:r>
            <a:r>
              <a:rPr lang="zh-CN" altLang="en-US" b="1" dirty="0">
                <a:solidFill>
                  <a:srgbClr val="FF0000"/>
                </a:solidFill>
              </a:rPr>
              <a:t>穷</a:t>
            </a:r>
            <a:r>
              <a:rPr lang="en-US" altLang="zh-CN" b="1" dirty="0">
                <a:solidFill>
                  <a:srgbClr val="FF0000"/>
                </a:solidFill>
              </a:rPr>
              <a:t>"</a:t>
            </a:r>
            <a:r>
              <a:rPr lang="zh-CN" altLang="en-US" b="1" dirty="0">
                <a:solidFill>
                  <a:srgbClr val="FF0000"/>
                </a:solidFill>
              </a:rPr>
              <a:t>指困窘，不得志；</a:t>
            </a:r>
            <a:r>
              <a:rPr lang="en-US" altLang="zh-CN" b="1" dirty="0">
                <a:solidFill>
                  <a:srgbClr val="FF0000"/>
                </a:solidFill>
              </a:rPr>
              <a:t>"</a:t>
            </a:r>
            <a:r>
              <a:rPr lang="zh-CN" altLang="en-US" b="1" dirty="0">
                <a:solidFill>
                  <a:srgbClr val="FF0000"/>
                </a:solidFill>
              </a:rPr>
              <a:t>贫</a:t>
            </a:r>
            <a:r>
              <a:rPr lang="en-US" altLang="zh-CN" b="1" dirty="0">
                <a:solidFill>
                  <a:srgbClr val="FF0000"/>
                </a:solidFill>
              </a:rPr>
              <a:t>"</a:t>
            </a:r>
            <a:r>
              <a:rPr lang="zh-CN" altLang="en-US" b="1" dirty="0">
                <a:solidFill>
                  <a:srgbClr val="FF0000"/>
                </a:solidFill>
              </a:rPr>
              <a:t>指缺乏钱财衣食。</a:t>
            </a:r>
            <a:r>
              <a:rPr lang="en-US" altLang="zh-CN" b="1" dirty="0">
                <a:solidFill>
                  <a:srgbClr val="FF0000"/>
                </a:solidFill>
              </a:rPr>
              <a:t>"</a:t>
            </a:r>
            <a:r>
              <a:rPr lang="zh-CN" altLang="en-US" b="1" dirty="0">
                <a:solidFill>
                  <a:srgbClr val="FF0000"/>
                </a:solidFill>
              </a:rPr>
              <a:t>困穷</a:t>
            </a:r>
            <a:r>
              <a:rPr lang="en-US" altLang="zh-CN" b="1" dirty="0">
                <a:solidFill>
                  <a:srgbClr val="FF0000"/>
                </a:solidFill>
              </a:rPr>
              <a:t>"</a:t>
            </a:r>
            <a:r>
              <a:rPr lang="zh-CN" altLang="en-US" b="1" dirty="0">
                <a:solidFill>
                  <a:srgbClr val="FF0000"/>
                </a:solidFill>
              </a:rPr>
              <a:t>兼含困窘贫乏之意。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>
            <a:extLst>
              <a:ext uri="{FF2B5EF4-FFF2-40B4-BE49-F238E27FC236}">
                <a16:creationId xmlns:a16="http://schemas.microsoft.com/office/drawing/2014/main" id="{9B83BDE8-0253-427C-AADF-F7ECC9BAB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16394"/>
            <a:ext cx="11165840" cy="3920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39933"/>
                </a:solidFill>
              </a:rPr>
              <a:t>【</a:t>
            </a:r>
            <a:r>
              <a:rPr lang="zh-CN" altLang="en-US" b="1" dirty="0">
                <a:solidFill>
                  <a:srgbClr val="339933"/>
                </a:solidFill>
              </a:rPr>
              <a:t>探究问题</a:t>
            </a:r>
            <a:r>
              <a:rPr lang="en-US" altLang="zh-CN" b="1" dirty="0">
                <a:solidFill>
                  <a:srgbClr val="339933"/>
                </a:solidFill>
              </a:rPr>
              <a:t>】</a:t>
            </a:r>
            <a:r>
              <a:rPr lang="zh-CN" altLang="en-US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、课文第二段主要概括介绍了孔子一生的从政情况，在这段简短的介绍方面的评价中，流露出作者对孔子怎样的评价？ 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99"/>
                </a:solidFill>
              </a:rPr>
              <a:t>明确：（</a:t>
            </a:r>
            <a:r>
              <a:rPr lang="en-US" altLang="zh-CN" b="1" dirty="0">
                <a:solidFill>
                  <a:srgbClr val="000099"/>
                </a:solidFill>
              </a:rPr>
              <a:t>1</a:t>
            </a:r>
            <a:r>
              <a:rPr lang="zh-CN" altLang="en-US" b="1" dirty="0">
                <a:solidFill>
                  <a:srgbClr val="000099"/>
                </a:solidFill>
              </a:rPr>
              <a:t>）孔子出身贫贱；（</a:t>
            </a:r>
            <a:r>
              <a:rPr lang="en-US" altLang="zh-CN" b="1" dirty="0">
                <a:solidFill>
                  <a:srgbClr val="000099"/>
                </a:solidFill>
              </a:rPr>
              <a:t>2</a:t>
            </a:r>
            <a:r>
              <a:rPr lang="zh-CN" altLang="en-US" b="1" dirty="0">
                <a:solidFill>
                  <a:srgbClr val="000099"/>
                </a:solidFill>
              </a:rPr>
              <a:t>）孔子具备从政为政才能，施政效果显著；（</a:t>
            </a:r>
            <a:r>
              <a:rPr lang="en-US" altLang="zh-CN" b="1" dirty="0">
                <a:solidFill>
                  <a:srgbClr val="000099"/>
                </a:solidFill>
              </a:rPr>
              <a:t>3</a:t>
            </a:r>
            <a:r>
              <a:rPr lang="zh-CN" altLang="en-US" b="1" dirty="0">
                <a:solidFill>
                  <a:srgbClr val="000099"/>
                </a:solidFill>
              </a:rPr>
              <a:t>）孔子一生谋求从政为政的生涯，但仕途坎坷，屡遭“斥”“逐”，不能如愿。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>
            <a:extLst>
              <a:ext uri="{FF2B5EF4-FFF2-40B4-BE49-F238E27FC236}">
                <a16:creationId xmlns:a16="http://schemas.microsoft.com/office/drawing/2014/main" id="{C98AC431-1AC4-4340-A303-47C8D7F96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000" y="679927"/>
            <a:ext cx="11328400" cy="5498146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CC0099"/>
                </a:solidFill>
              </a:rPr>
              <a:t>第</a:t>
            </a:r>
            <a:r>
              <a:rPr lang="en-US" altLang="zh-CN" sz="4400" b="1" dirty="0">
                <a:solidFill>
                  <a:srgbClr val="CC0099"/>
                </a:solidFill>
              </a:rPr>
              <a:t>3</a:t>
            </a:r>
            <a:r>
              <a:rPr lang="zh-CN" altLang="en-US" sz="4400" b="1" dirty="0">
                <a:solidFill>
                  <a:srgbClr val="CC0099"/>
                </a:solidFill>
              </a:rPr>
              <a:t>段：孔子适周问礼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【</a:t>
            </a:r>
            <a:r>
              <a:rPr lang="zh-CN" altLang="en-US" b="1" dirty="0"/>
              <a:t>第三段</a:t>
            </a:r>
            <a:r>
              <a:rPr lang="en-US" altLang="zh-CN" b="1" dirty="0"/>
              <a:t>1】</a:t>
            </a:r>
            <a:r>
              <a:rPr lang="zh-CN" altLang="en-US" b="1" dirty="0"/>
              <a:t>鲁南宫敬叔言鲁君曰：“请与孔子</a:t>
            </a:r>
            <a:r>
              <a:rPr lang="zh-CN" altLang="en-US" b="1" dirty="0">
                <a:highlight>
                  <a:srgbClr val="FFFF00"/>
                </a:highlight>
              </a:rPr>
              <a:t>适</a:t>
            </a:r>
            <a:r>
              <a:rPr lang="zh-CN" altLang="en-US" b="1" dirty="0"/>
              <a:t>周。”鲁君</a:t>
            </a:r>
            <a:r>
              <a:rPr lang="zh-CN" altLang="en-US" b="1" dirty="0">
                <a:highlight>
                  <a:srgbClr val="FFFF00"/>
                </a:highlight>
              </a:rPr>
              <a:t>与</a:t>
            </a:r>
            <a:r>
              <a:rPr lang="zh-CN" altLang="en-US" b="1" dirty="0"/>
              <a:t>之一乘车，两马，一竖子俱，适周问礼，盖见老子云。</a:t>
            </a:r>
            <a:endParaRPr lang="en-US" altLang="zh-CN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【</a:t>
            </a:r>
            <a:r>
              <a:rPr lang="zh-CN" altLang="en-US" b="1" dirty="0"/>
              <a:t>注释</a:t>
            </a:r>
            <a:r>
              <a:rPr lang="en-US" altLang="zh-CN" b="1" dirty="0"/>
              <a:t>】①</a:t>
            </a:r>
            <a:r>
              <a:rPr lang="zh-CN" altLang="en-US" b="1" dirty="0"/>
              <a:t>鲁君：指鲁国国昭公</a:t>
            </a:r>
            <a:r>
              <a:rPr lang="zh-CN" altLang="en-US" b="1" dirty="0">
                <a:highlight>
                  <a:srgbClr val="FFFF00"/>
                </a:highlight>
              </a:rPr>
              <a:t>。 ②适：往，到</a:t>
            </a:r>
            <a:r>
              <a:rPr lang="zh-CN" altLang="en-US" b="1" dirty="0"/>
              <a:t>。</a:t>
            </a:r>
            <a:r>
              <a:rPr lang="zh-CN" altLang="en-US" b="1" dirty="0">
                <a:highlight>
                  <a:srgbClr val="FFFF00"/>
                </a:highlight>
              </a:rPr>
              <a:t>③与，给</a:t>
            </a:r>
            <a:r>
              <a:rPr lang="zh-CN" altLang="en-US" b="1" dirty="0"/>
              <a:t>。④乘：辆。⑤俱，一起。④竖子：童仆。 </a:t>
            </a:r>
            <a:endParaRPr lang="en-US" altLang="zh-CN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【</a:t>
            </a:r>
            <a:r>
              <a:rPr lang="zh-CN" altLang="en-US" b="1" dirty="0">
                <a:solidFill>
                  <a:srgbClr val="000099"/>
                </a:solidFill>
              </a:rPr>
              <a:t>译文</a:t>
            </a:r>
            <a:r>
              <a:rPr lang="en-US" altLang="zh-CN" b="1" dirty="0">
                <a:solidFill>
                  <a:srgbClr val="000099"/>
                </a:solidFill>
              </a:rPr>
              <a:t>】</a:t>
            </a:r>
            <a:r>
              <a:rPr lang="zh-CN" altLang="en-US" b="1" dirty="0">
                <a:solidFill>
                  <a:srgbClr val="000099"/>
                </a:solidFill>
              </a:rPr>
              <a:t>鲁人南宫敬叔对鲁昭公说：“请允许我跟随孔子去周地。”鲁昭公给他们一辆车、两匹马，还有一名童仆同行，前往周地学习周礼，据说见到了老子。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rgbClr val="000099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>
            <a:extLst>
              <a:ext uri="{FF2B5EF4-FFF2-40B4-BE49-F238E27FC236}">
                <a16:creationId xmlns:a16="http://schemas.microsoft.com/office/drawing/2014/main" id="{A24B1C81-5579-4151-95F8-CCD64503E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240" y="476250"/>
            <a:ext cx="11440160" cy="56276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【</a:t>
            </a:r>
            <a:r>
              <a:rPr lang="zh-CN" altLang="en-US" b="1" dirty="0"/>
              <a:t>第三段</a:t>
            </a:r>
            <a:r>
              <a:rPr lang="en-US" altLang="zh-CN" b="1" dirty="0"/>
              <a:t>2</a:t>
            </a:r>
            <a:r>
              <a:rPr lang="en-US" altLang="zh-CN" dirty="0"/>
              <a:t>】</a:t>
            </a:r>
            <a:r>
              <a:rPr lang="zh-CN" altLang="en-US" b="1" dirty="0"/>
              <a:t>辞去，而老子送之曰：</a:t>
            </a:r>
            <a:r>
              <a:rPr lang="zh-CN" altLang="en-US" b="1" dirty="0">
                <a:highlight>
                  <a:srgbClr val="FFFF00"/>
                </a:highlight>
              </a:rPr>
              <a:t>“吾闻富贵者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送人以财</a:t>
            </a:r>
            <a:r>
              <a:rPr lang="zh-CN" altLang="en-US" b="1" dirty="0">
                <a:highlight>
                  <a:srgbClr val="FFFF00"/>
                </a:highlight>
              </a:rPr>
              <a:t>，仁人者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送人以言</a:t>
            </a:r>
            <a:r>
              <a:rPr lang="zh-CN" altLang="en-US" b="1" dirty="0">
                <a:highlight>
                  <a:srgbClr val="FFFF00"/>
                </a:highlight>
              </a:rPr>
              <a:t>。吾不能富贵，窃仁人之号，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送子以言</a:t>
            </a:r>
            <a:r>
              <a:rPr lang="zh-CN" altLang="en-US" b="1" dirty="0">
                <a:highlight>
                  <a:srgbClr val="FFFF00"/>
                </a:highlight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状语后置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注释</a:t>
            </a:r>
            <a:r>
              <a:rPr lang="en-US" altLang="zh-CN" b="1" dirty="0">
                <a:solidFill>
                  <a:srgbClr val="FF0000"/>
                </a:solidFill>
              </a:rPr>
              <a:t>】⑤</a:t>
            </a:r>
            <a:r>
              <a:rPr lang="zh-CN" altLang="en-US" b="1" dirty="0">
                <a:solidFill>
                  <a:srgbClr val="FF0000"/>
                </a:solidFill>
              </a:rPr>
              <a:t>窃：自谦之词，冒充。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000099"/>
                </a:solidFill>
              </a:rPr>
              <a:t>【</a:t>
            </a:r>
            <a:r>
              <a:rPr lang="zh-CN" altLang="en-US" b="1" dirty="0">
                <a:solidFill>
                  <a:srgbClr val="000099"/>
                </a:solidFill>
              </a:rPr>
              <a:t>译文</a:t>
            </a:r>
            <a:r>
              <a:rPr lang="en-US" altLang="zh-CN" b="1" dirty="0">
                <a:solidFill>
                  <a:srgbClr val="000099"/>
                </a:solidFill>
              </a:rPr>
              <a:t>】</a:t>
            </a:r>
            <a:r>
              <a:rPr lang="zh-CN" altLang="en-US" b="1" dirty="0">
                <a:solidFill>
                  <a:srgbClr val="000099"/>
                </a:solidFill>
              </a:rPr>
              <a:t>孔子告辞离去时，老子送他说：“</a:t>
            </a:r>
            <a:r>
              <a:rPr lang="zh-CN" altLang="en-US" b="1" dirty="0">
                <a:solidFill>
                  <a:srgbClr val="000099"/>
                </a:solidFill>
                <a:highlight>
                  <a:srgbClr val="FFFF00"/>
                </a:highlight>
              </a:rPr>
              <a:t>我听说富贵之人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用财物来送人</a:t>
            </a:r>
            <a:r>
              <a:rPr lang="zh-CN" altLang="en-US" b="1" dirty="0">
                <a:solidFill>
                  <a:srgbClr val="000099"/>
                </a:solidFill>
                <a:highlight>
                  <a:srgbClr val="FFFF00"/>
                </a:highlight>
              </a:rPr>
              <a:t>，仁义之人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用言语来送人</a:t>
            </a:r>
            <a:r>
              <a:rPr lang="zh-CN" altLang="en-US" b="1" dirty="0">
                <a:solidFill>
                  <a:srgbClr val="000099"/>
                </a:solidFill>
                <a:highlight>
                  <a:srgbClr val="FFFF00"/>
                </a:highlight>
              </a:rPr>
              <a:t>。我不能富贵，只好盗用仁人的名义，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用言语来送你</a:t>
            </a:r>
            <a:r>
              <a:rPr lang="zh-CN" altLang="en-US" b="1" dirty="0">
                <a:solidFill>
                  <a:srgbClr val="000099"/>
                </a:solidFill>
                <a:highlight>
                  <a:srgbClr val="FFFF00"/>
                </a:highlight>
              </a:rPr>
              <a:t>，</a:t>
            </a:r>
          </a:p>
          <a:p>
            <a:endParaRPr lang="en-US" altLang="zh-C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8469</Words>
  <Application>Microsoft Office PowerPoint</Application>
  <PresentationFormat>宽屏</PresentationFormat>
  <Paragraphs>313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6" baseType="lpstr">
      <vt:lpstr>等线</vt:lpstr>
      <vt:lpstr>等线 Light</vt:lpstr>
      <vt:lpstr>黑体</vt:lpstr>
      <vt:lpstr>华文行楷</vt:lpstr>
      <vt:lpstr>Arial</vt:lpstr>
      <vt:lpstr>Office 主题​​</vt:lpstr>
      <vt:lpstr>孔子世家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探究问题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五、多义词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孔子世家</dc:title>
  <dc:creator>ovo len</dc:creator>
  <cp:lastModifiedBy>ovo len</cp:lastModifiedBy>
  <cp:revision>35</cp:revision>
  <dcterms:created xsi:type="dcterms:W3CDTF">2020-04-05T03:01:27Z</dcterms:created>
  <dcterms:modified xsi:type="dcterms:W3CDTF">2020-04-12T12:03:59Z</dcterms:modified>
</cp:coreProperties>
</file>