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2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2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2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5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2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1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1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4E8A3-59A8-40D0-B845-8FF8406CE46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B076-B22A-4C64-B33B-5B3CD1927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83%91%E5%9B%BD" TargetMode="External"/><Relationship Id="rId2" Type="http://schemas.openxmlformats.org/officeDocument/2006/relationships/hyperlink" Target="https://baike.baidu.com/item/%E5%AD%A6%E6%A0%A1/6827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AD%94%E5%AD%9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noProof="1">
                <a:solidFill>
                  <a:srgbClr val="C00000"/>
                </a:solidFill>
              </a:rPr>
              <a:t>子产不毁乡校</a:t>
            </a:r>
            <a:br>
              <a:rPr lang="en-US" altLang="zh-CN" b="1" noProof="1">
                <a:solidFill>
                  <a:srgbClr val="C00000"/>
                </a:solidFill>
              </a:rPr>
            </a:br>
            <a:r>
              <a:rPr lang="en-US" altLang="zh-CN" b="1" noProof="1">
                <a:solidFill>
                  <a:srgbClr val="C00000"/>
                </a:solidFill>
              </a:rPr>
              <a:t>       《</a:t>
            </a:r>
            <a:r>
              <a:rPr lang="zh-CN" altLang="en-US" b="1" noProof="1">
                <a:solidFill>
                  <a:srgbClr val="C00000"/>
                </a:solidFill>
              </a:rPr>
              <a:t>左传</a:t>
            </a:r>
            <a:r>
              <a:rPr lang="en-US" altLang="zh-CN" b="1" noProof="1">
                <a:solidFill>
                  <a:srgbClr val="C00000"/>
                </a:solidFill>
              </a:rPr>
              <a:t>》</a:t>
            </a:r>
            <a:endParaRPr lang="zh-CN" altLang="en-US" b="1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78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zh-CN" sz="4800" b="1" baseline="-25000" dirty="0"/>
              <a:t>子产不毁乡校</a:t>
            </a:r>
            <a:br>
              <a:rPr lang="zh-CN" altLang="zh-CN" sz="4800" b="1" dirty="0"/>
            </a:b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445" y="1124745"/>
            <a:ext cx="10712355" cy="4530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 </a:t>
            </a:r>
            <a:r>
              <a:rPr lang="zh-CN" altLang="zh-CN" sz="2400" dirty="0"/>
              <a:t>郑人游于乡校，以论执政。然明谓子产曰：</a:t>
            </a:r>
            <a:r>
              <a:rPr lang="en-US" altLang="zh-CN" sz="2400" dirty="0"/>
              <a:t>“</a:t>
            </a:r>
            <a:r>
              <a:rPr lang="zh-CN" altLang="zh-CN" sz="2400" dirty="0"/>
              <a:t>毁乡校，何如？</a:t>
            </a:r>
            <a:r>
              <a:rPr lang="en-US" altLang="zh-CN" sz="2400" dirty="0"/>
              <a:t>”</a:t>
            </a:r>
            <a:r>
              <a:rPr lang="zh-CN" altLang="zh-CN" sz="2400" dirty="0"/>
              <a:t>子产曰；</a:t>
            </a:r>
            <a:r>
              <a:rPr lang="en-US" altLang="zh-CN" sz="2400" dirty="0"/>
              <a:t>“</a:t>
            </a:r>
            <a:r>
              <a:rPr lang="zh-CN" altLang="zh-CN" sz="2400" dirty="0"/>
              <a:t>何为？</a:t>
            </a:r>
            <a:r>
              <a:rPr lang="zh-CN" altLang="zh-CN" sz="2400" b="1" dirty="0">
                <a:solidFill>
                  <a:srgbClr val="FF0000"/>
                </a:solidFill>
              </a:rPr>
              <a:t>夫人朝夕退而游焉，以议执政之善否。</a:t>
            </a:r>
            <a:r>
              <a:rPr lang="zh-CN" altLang="zh-CN" sz="2400" b="1" dirty="0">
                <a:solidFill>
                  <a:srgbClr val="7030A0"/>
                </a:solidFill>
              </a:rPr>
              <a:t>其所善者，吾则行之；其所恶者，吾则改之。</a:t>
            </a:r>
            <a:r>
              <a:rPr lang="zh-CN" altLang="zh-CN" sz="2400" dirty="0"/>
              <a:t>是吾师也，若之何毁之？</a:t>
            </a:r>
            <a:r>
              <a:rPr lang="zh-CN" altLang="zh-CN" sz="2400" b="1" dirty="0">
                <a:solidFill>
                  <a:srgbClr val="FF0000"/>
                </a:solidFill>
              </a:rPr>
              <a:t>我闻忠善以损怨，不闻作威以防怨。岂不遽止？然犹防川</a:t>
            </a:r>
            <a:r>
              <a:rPr lang="zh-CN" altLang="en-US" sz="2400" b="1" dirty="0">
                <a:solidFill>
                  <a:srgbClr val="FF0000"/>
                </a:solidFill>
              </a:rPr>
              <a:t>。</a:t>
            </a:r>
            <a:r>
              <a:rPr lang="zh-CN" altLang="zh-CN" sz="2400" b="1" dirty="0">
                <a:solidFill>
                  <a:srgbClr val="FF0000"/>
                </a:solidFill>
              </a:rPr>
              <a:t>大决所犯，伤人必多，吾不克救也；不如小决使道，不如吾闻而药之也。</a:t>
            </a:r>
            <a:r>
              <a:rPr lang="en-US" altLang="zh-CN" sz="2400" dirty="0"/>
              <a:t>”</a:t>
            </a:r>
            <a:r>
              <a:rPr lang="zh-CN" altLang="zh-CN" sz="2400" dirty="0"/>
              <a:t>然明曰：</a:t>
            </a:r>
            <a:r>
              <a:rPr lang="en-US" altLang="zh-CN" sz="2400" dirty="0"/>
              <a:t>“</a:t>
            </a:r>
            <a:r>
              <a:rPr lang="zh-CN" altLang="zh-CN" sz="2400" dirty="0"/>
              <a:t>蔑也今而后知吾子之信可事也。小人实不才。若果行此，其郑国实赖之，岂唯二三臣？</a:t>
            </a:r>
            <a:r>
              <a:rPr lang="en-US" altLang="zh-CN" sz="2400" dirty="0"/>
              <a:t>”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zh-CN" sz="2400" dirty="0"/>
              <a:t>仲尼闻是语也，曰：</a:t>
            </a:r>
            <a:r>
              <a:rPr lang="en-US" altLang="zh-CN" sz="2400" dirty="0"/>
              <a:t>“</a:t>
            </a:r>
            <a:r>
              <a:rPr lang="zh-CN" altLang="zh-CN" sz="2400" dirty="0"/>
              <a:t>以是观之，人谓子产不仁，吾不信也。</a:t>
            </a:r>
            <a:r>
              <a:rPr lang="en-US" altLang="zh-CN" sz="2400" dirty="0"/>
              <a:t>”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3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240" y="545625"/>
            <a:ext cx="11653519" cy="549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（第一段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郑人游于乡校，以论执政。然明谓子产曰：</a:t>
            </a:r>
            <a:r>
              <a:rPr lang="en-US" altLang="zh-CN" sz="2400" dirty="0"/>
              <a:t>“</a:t>
            </a:r>
            <a:r>
              <a:rPr lang="zh-CN" altLang="zh-CN" sz="2400" dirty="0"/>
              <a:t>毁乡校，何如？</a:t>
            </a:r>
            <a:r>
              <a:rPr lang="en-US" altLang="zh-CN" sz="2400" dirty="0"/>
              <a:t>”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】⑴</a:t>
            </a:r>
            <a:r>
              <a:rPr lang="zh-CN" altLang="zh-CN" sz="2400" dirty="0"/>
              <a:t>乡校：地方上的</a:t>
            </a:r>
            <a:r>
              <a:rPr lang="en-US" altLang="zh-CN" sz="2400" dirty="0" err="1">
                <a:hlinkClick r:id="rId2"/>
              </a:rPr>
              <a:t>学校</a:t>
            </a:r>
            <a:r>
              <a:rPr lang="zh-CN" altLang="zh-CN" sz="2400" dirty="0"/>
              <a:t>，它既是学习场所，又是游乐、议政的场所。除了</a:t>
            </a:r>
            <a:r>
              <a:rPr lang="en-US" altLang="zh-CN" sz="2400" dirty="0"/>
              <a:t>"</a:t>
            </a:r>
            <a:r>
              <a:rPr lang="zh-CN" altLang="zh-CN" sz="2400" dirty="0"/>
              <a:t>乡校</a:t>
            </a:r>
            <a:r>
              <a:rPr lang="en-US" altLang="zh-CN" sz="2400" dirty="0"/>
              <a:t>"</a:t>
            </a:r>
            <a:r>
              <a:rPr lang="zh-CN" altLang="zh-CN" sz="2400" dirty="0"/>
              <a:t>一词</a:t>
            </a:r>
            <a:r>
              <a:rPr lang="en-US" altLang="zh-CN" sz="2400" dirty="0"/>
              <a:t>,</a:t>
            </a:r>
            <a:r>
              <a:rPr lang="zh-CN" altLang="zh-CN" sz="2400" dirty="0"/>
              <a:t>还有学府、太学、国子监、庠、私塾、书院等古代用来表示学校的词语。</a:t>
            </a:r>
            <a:r>
              <a:rPr lang="en-US" altLang="zh-CN" sz="2400" dirty="0"/>
              <a:t>⑵</a:t>
            </a:r>
            <a:r>
              <a:rPr lang="zh-CN" altLang="zh-CN" sz="2400" dirty="0"/>
              <a:t>执政：指掌握政权的人。</a:t>
            </a:r>
            <a:r>
              <a:rPr lang="en-US" altLang="zh-CN" sz="2400" dirty="0"/>
              <a:t>       ⑶</a:t>
            </a:r>
            <a:r>
              <a:rPr lang="zh-CN" altLang="zh-CN" sz="2400" dirty="0"/>
              <a:t>然明：</a:t>
            </a:r>
            <a:r>
              <a:rPr lang="en-US" altLang="zh-CN" sz="2400" dirty="0" err="1">
                <a:hlinkClick r:id="rId3"/>
              </a:rPr>
              <a:t>郑国</a:t>
            </a:r>
            <a:r>
              <a:rPr lang="zh-CN" altLang="zh-CN" sz="2400" dirty="0"/>
              <a:t>大夫。</a:t>
            </a:r>
            <a:r>
              <a:rPr lang="en-US" altLang="zh-CN" sz="2400" dirty="0"/>
              <a:t>⑷</a:t>
            </a:r>
            <a:r>
              <a:rPr lang="zh-CN" altLang="zh-CN" sz="2400" dirty="0"/>
              <a:t>何如：如何，等于说怎么样。</a:t>
            </a:r>
            <a:endParaRPr lang="en-US" altLang="zh-CN" sz="2400" dirty="0"/>
          </a:p>
          <a:p>
            <a:pPr>
              <a:lnSpc>
                <a:spcPct val="160000"/>
              </a:lnSpc>
            </a:pPr>
            <a:endParaRPr lang="en-US" altLang="zh-CN" sz="2400" dirty="0"/>
          </a:p>
          <a:p>
            <a:pPr>
              <a:lnSpc>
                <a:spcPct val="16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译文</a:t>
            </a:r>
            <a:r>
              <a:rPr lang="en-US" altLang="zh-CN" sz="2400" dirty="0"/>
              <a:t>】</a:t>
            </a:r>
            <a:r>
              <a:rPr lang="zh-CN" altLang="zh-CN" sz="2400" dirty="0"/>
              <a:t>郑国人到乡校</a:t>
            </a:r>
            <a:r>
              <a:rPr lang="zh-CN" altLang="en-US" sz="2400" dirty="0"/>
              <a:t>闲游</a:t>
            </a:r>
            <a:r>
              <a:rPr lang="zh-CN" altLang="zh-CN" sz="2400" dirty="0"/>
              <a:t>聚会，</a:t>
            </a:r>
            <a:r>
              <a:rPr lang="zh-CN" altLang="en-US" sz="2400" dirty="0"/>
              <a:t>来</a:t>
            </a:r>
            <a:r>
              <a:rPr lang="zh-CN" altLang="zh-CN" sz="2400" dirty="0"/>
              <a:t>议论执政者</a:t>
            </a:r>
            <a:r>
              <a:rPr lang="zh-CN" altLang="en-US" sz="2400" dirty="0"/>
              <a:t>的得失</a:t>
            </a:r>
            <a:r>
              <a:rPr lang="zh-CN" altLang="zh-CN" sz="2400" dirty="0"/>
              <a:t>。郑国大夫然明对子产说：</a:t>
            </a:r>
            <a:r>
              <a:rPr lang="en-US" altLang="zh-CN" sz="2400" dirty="0"/>
              <a:t>“</a:t>
            </a:r>
            <a:r>
              <a:rPr lang="zh-CN" altLang="en-US" sz="2400" dirty="0"/>
              <a:t>毁掉乡校</a:t>
            </a:r>
            <a:r>
              <a:rPr lang="zh-CN" altLang="zh-CN" sz="2400" dirty="0"/>
              <a:t>，怎么样？</a:t>
            </a:r>
            <a:r>
              <a:rPr lang="en-US" altLang="zh-CN" sz="2400" dirty="0"/>
              <a:t>”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61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120" y="257572"/>
            <a:ext cx="11684000" cy="63428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（第一段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子产曰；</a:t>
            </a:r>
            <a:r>
              <a:rPr lang="en-US" altLang="zh-CN" sz="2400" dirty="0"/>
              <a:t>“</a:t>
            </a:r>
            <a:r>
              <a:rPr lang="zh-CN" altLang="zh-CN" sz="2400" dirty="0"/>
              <a:t>何为？</a:t>
            </a:r>
            <a:r>
              <a:rPr lang="zh-CN" altLang="zh-CN" sz="2400" b="1" dirty="0">
                <a:solidFill>
                  <a:srgbClr val="FF0000"/>
                </a:solidFill>
              </a:rPr>
              <a:t>夫人朝夕退而游焉，以议执政之善否。</a:t>
            </a:r>
            <a:r>
              <a:rPr lang="zh-CN" altLang="zh-CN" sz="2400" b="1" dirty="0">
                <a:solidFill>
                  <a:srgbClr val="7030A0"/>
                </a:solidFill>
              </a:rPr>
              <a:t>其所善者，吾则行之；其所恶者，吾则改之。</a:t>
            </a:r>
            <a:r>
              <a:rPr lang="zh-CN" altLang="zh-CN" sz="2400" dirty="0"/>
              <a:t>是吾师也，若之何毁之？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】⑹</a:t>
            </a:r>
            <a:r>
              <a:rPr lang="zh-CN" altLang="zh-CN" sz="2400" dirty="0"/>
              <a:t>夫：句首语气词，引起议论。退而游焉：退：工作完毕后回来。游：闲逛。焉：</a:t>
            </a:r>
            <a:r>
              <a:rPr lang="zh-CN" altLang="en-US" sz="2400" dirty="0">
                <a:highlight>
                  <a:srgbClr val="FFFF00"/>
                </a:highlight>
              </a:rPr>
              <a:t>于是</a:t>
            </a:r>
            <a:r>
              <a:rPr lang="zh-CN" altLang="en-US" sz="2400" dirty="0"/>
              <a:t>的合音（是，指乡校）</a:t>
            </a:r>
            <a:r>
              <a:rPr lang="zh-CN" altLang="zh-CN" sz="2400" dirty="0"/>
              <a:t>。</a:t>
            </a:r>
            <a:r>
              <a:rPr lang="en-US" altLang="zh-CN" sz="2400" dirty="0"/>
              <a:t>⑺</a:t>
            </a:r>
            <a:r>
              <a:rPr lang="zh-CN" altLang="zh-CN" sz="2400" dirty="0"/>
              <a:t>善否（</a:t>
            </a:r>
            <a:r>
              <a:rPr lang="en-US" altLang="zh-CN" sz="2400" dirty="0" err="1"/>
              <a:t>pǐ</a:t>
            </a:r>
            <a:r>
              <a:rPr lang="zh-CN" altLang="zh-CN" sz="2400" dirty="0"/>
              <a:t>）：好和不好</a:t>
            </a:r>
            <a:endParaRPr lang="en-US" altLang="zh-CN" sz="2400" dirty="0"/>
          </a:p>
          <a:p>
            <a:pPr marL="0" indent="0">
              <a:lnSpc>
                <a:spcPct val="16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译文</a:t>
            </a:r>
            <a:r>
              <a:rPr lang="en-US" altLang="zh-CN" sz="2400" dirty="0"/>
              <a:t>】</a:t>
            </a:r>
            <a:r>
              <a:rPr lang="zh-CN" altLang="zh-CN" sz="2400" dirty="0"/>
              <a:t>子产说：</a:t>
            </a:r>
            <a:r>
              <a:rPr lang="en-US" altLang="zh-CN" sz="2400" dirty="0"/>
              <a:t>“</a:t>
            </a:r>
            <a:r>
              <a:rPr lang="zh-CN" altLang="zh-CN" sz="2400" dirty="0"/>
              <a:t>为什么？</a:t>
            </a:r>
            <a:r>
              <a:rPr lang="zh-CN" altLang="zh-CN" sz="2400" b="1" dirty="0">
                <a:solidFill>
                  <a:srgbClr val="FF0000"/>
                </a:solidFill>
              </a:rPr>
              <a:t>那些人</a:t>
            </a:r>
            <a:r>
              <a:rPr lang="zh-CN" altLang="en-US" sz="2400" b="1" dirty="0">
                <a:solidFill>
                  <a:srgbClr val="FF0000"/>
                </a:solidFill>
              </a:rPr>
              <a:t>早晚工作完毕后回来到这里聚一下</a:t>
            </a:r>
            <a:r>
              <a:rPr lang="zh-CN" altLang="zh-CN" sz="2400" b="1" dirty="0">
                <a:solidFill>
                  <a:srgbClr val="FF0000"/>
                </a:solidFill>
              </a:rPr>
              <a:t>，议论一下施政措施的好坏。</a:t>
            </a:r>
            <a:r>
              <a:rPr lang="zh-CN" altLang="zh-CN" sz="2400" b="1" dirty="0">
                <a:solidFill>
                  <a:srgbClr val="7030A0"/>
                </a:solidFill>
              </a:rPr>
              <a:t>他们喜欢的，我们就推行；他们讨厌的，我们就改正。这是我们的老师。</a:t>
            </a:r>
            <a:r>
              <a:rPr lang="zh-CN" altLang="zh-CN" sz="2400" dirty="0"/>
              <a:t>为什么要毁掉它呢？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74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" y="257572"/>
            <a:ext cx="12009120" cy="634285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（第一段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</a:rPr>
              <a:t>我闻忠善以损怨，不闻作威以防怨。岂不遽止？然犹防川</a:t>
            </a:r>
            <a:r>
              <a:rPr lang="zh-CN" altLang="en-US" sz="2400" b="1" dirty="0">
                <a:solidFill>
                  <a:srgbClr val="FF0000"/>
                </a:solidFill>
              </a:rPr>
              <a:t>。</a:t>
            </a:r>
            <a:r>
              <a:rPr lang="zh-CN" altLang="zh-CN" sz="2400" b="1" dirty="0">
                <a:solidFill>
                  <a:srgbClr val="FF0000"/>
                </a:solidFill>
              </a:rPr>
              <a:t>大决所犯，伤人必多，吾不克救也；不如小决使道，不如吾闻而药之也。</a:t>
            </a:r>
            <a:r>
              <a:rPr lang="en-US" altLang="zh-CN" sz="2400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    ⑻</a:t>
            </a:r>
            <a:r>
              <a:rPr lang="zh-CN" altLang="zh-CN" sz="2400" dirty="0"/>
              <a:t>忠善：尽力做善事。损：减少。</a:t>
            </a:r>
            <a:r>
              <a:rPr lang="en-US" altLang="zh-CN" sz="2400" dirty="0"/>
              <a:t>  ⑼</a:t>
            </a:r>
            <a:r>
              <a:rPr lang="zh-CN" altLang="zh-CN" sz="2400" dirty="0"/>
              <a:t>作威；摆出威风。防：堵住。</a:t>
            </a: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⑽</a:t>
            </a:r>
            <a:r>
              <a:rPr lang="zh-CN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遽（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jù</a:t>
            </a:r>
            <a:r>
              <a:rPr lang="zh-CN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）：立即，马上。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     ⑾</a:t>
            </a:r>
            <a:r>
              <a:rPr lang="zh-CN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防：堵塞。川：河流。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决：堤防溃决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克：能够 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/>
              <a:t>⑿</a:t>
            </a:r>
            <a:r>
              <a:rPr lang="zh-CN" altLang="zh-CN" sz="2400" dirty="0"/>
              <a:t>道：同</a:t>
            </a:r>
            <a:r>
              <a:rPr lang="en-US" altLang="zh-CN" sz="2400" dirty="0"/>
              <a:t>“</a:t>
            </a:r>
            <a:r>
              <a:rPr lang="zh-CN" altLang="zh-CN" sz="2400" dirty="0"/>
              <a:t>导</a:t>
            </a:r>
            <a:r>
              <a:rPr lang="en-US" altLang="zh-CN" sz="2400" dirty="0"/>
              <a:t>”</a:t>
            </a:r>
            <a:r>
              <a:rPr lang="zh-CN" altLang="zh-CN" sz="2400" dirty="0"/>
              <a:t>，疏通，引导。</a:t>
            </a:r>
            <a:r>
              <a:rPr lang="en-US" altLang="zh-CN" sz="2400" dirty="0"/>
              <a:t> ⒀</a:t>
            </a:r>
            <a:r>
              <a:rPr lang="zh-CN" altLang="zh-CN" sz="2400" dirty="0"/>
              <a:t>药之：以之为药，用它做治病的药。</a:t>
            </a:r>
            <a:r>
              <a:rPr lang="zh-CN" altLang="zh-CN" sz="2400" dirty="0">
                <a:highlight>
                  <a:srgbClr val="FFFF00"/>
                </a:highlight>
              </a:rPr>
              <a:t>药：名词作动词，以</a:t>
            </a:r>
            <a:r>
              <a:rPr lang="en-US" altLang="zh-CN" sz="2400" dirty="0">
                <a:highlight>
                  <a:srgbClr val="FFFF00"/>
                </a:highlight>
              </a:rPr>
              <a:t>...</a:t>
            </a:r>
            <a:r>
              <a:rPr lang="zh-CN" altLang="zh-CN" sz="2400" dirty="0">
                <a:highlight>
                  <a:srgbClr val="FFFF00"/>
                </a:highlight>
              </a:rPr>
              <a:t>为药，当作</a:t>
            </a:r>
            <a:r>
              <a:rPr lang="zh-CN" altLang="zh-CN" sz="2400" dirty="0"/>
              <a:t>（治病）的良药。之：指郑人的议论。</a:t>
            </a:r>
            <a:endParaRPr lang="en-US" altLang="zh-CN" sz="2400" dirty="0"/>
          </a:p>
          <a:p>
            <a:pPr marL="0" indent="0">
              <a:lnSpc>
                <a:spcPct val="16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译文</a:t>
            </a:r>
            <a:r>
              <a:rPr lang="en-US" altLang="zh-CN" sz="2400" dirty="0"/>
              <a:t>】</a:t>
            </a:r>
            <a:r>
              <a:rPr lang="zh-CN" altLang="zh-CN" sz="2400" b="1" dirty="0">
                <a:solidFill>
                  <a:srgbClr val="7030A0"/>
                </a:solidFill>
              </a:rPr>
              <a:t>我听说过尽力做善事来减少怨恨，没听说过靠摆威风来防止怨恨。难道不能很快地制止</a:t>
            </a:r>
            <a:r>
              <a:rPr lang="zh-CN" altLang="en-US" sz="2400" b="1" dirty="0">
                <a:solidFill>
                  <a:srgbClr val="7030A0"/>
                </a:solidFill>
              </a:rPr>
              <a:t>吗</a:t>
            </a:r>
            <a:r>
              <a:rPr lang="zh-CN" altLang="zh-CN" sz="2400" b="1" dirty="0">
                <a:solidFill>
                  <a:srgbClr val="7030A0"/>
                </a:solidFill>
              </a:rPr>
              <a:t>？</a:t>
            </a:r>
            <a:r>
              <a:rPr lang="zh-CN" altLang="en-US" sz="2400" b="1" dirty="0">
                <a:solidFill>
                  <a:srgbClr val="FF0000"/>
                </a:solidFill>
              </a:rPr>
              <a:t>然而那样做就像堵塞河流一样</a:t>
            </a:r>
            <a:r>
              <a:rPr lang="zh-CN" altLang="zh-CN" sz="2400" b="1" dirty="0">
                <a:solidFill>
                  <a:srgbClr val="7030A0"/>
                </a:solidFill>
              </a:rPr>
              <a:t>：河水大决口造成的损害，伤害的人必然很多，我是挽救不了的；不如开个小口导流，不如我听取这些议论后把它当作治病的良药。</a:t>
            </a:r>
            <a:r>
              <a:rPr lang="en-US" altLang="zh-CN" sz="2400" b="1" dirty="0">
                <a:solidFill>
                  <a:srgbClr val="7030A0"/>
                </a:solidFill>
              </a:rPr>
              <a:t>”</a:t>
            </a:r>
            <a:endParaRPr lang="zh-CN" altLang="zh-CN" sz="2400" dirty="0"/>
          </a:p>
          <a:p>
            <a:pPr>
              <a:lnSpc>
                <a:spcPct val="160000"/>
              </a:lnSpc>
            </a:pPr>
            <a:endParaRPr lang="zh-CN" altLang="zh-CN" sz="280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56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393225"/>
            <a:ext cx="11353800" cy="6058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（第一段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zh-CN" sz="2400" dirty="0"/>
              <a:t>然明曰：</a:t>
            </a:r>
            <a:r>
              <a:rPr lang="en-US" altLang="zh-CN" sz="2400" dirty="0"/>
              <a:t>“</a:t>
            </a:r>
            <a:r>
              <a:rPr lang="zh-CN" altLang="zh-CN" sz="2400" dirty="0"/>
              <a:t>蔑也今而后知吾子之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信</a:t>
            </a:r>
            <a:r>
              <a:rPr lang="zh-CN" altLang="zh-CN" sz="2400" dirty="0"/>
              <a:t>可事也。小人实不才。若果行此，其郑国实赖之，岂唯二三臣？</a:t>
            </a:r>
            <a:r>
              <a:rPr lang="en-US" altLang="zh-CN" sz="2400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】⒁</a:t>
            </a:r>
            <a:r>
              <a:rPr lang="zh-CN" altLang="zh-CN" sz="2400" dirty="0"/>
              <a:t>蔑：指郑大夫，然明，姓鬷（</a:t>
            </a:r>
            <a:r>
              <a:rPr lang="en-US" altLang="zh-CN" sz="2400" dirty="0" err="1"/>
              <a:t>zōng</a:t>
            </a:r>
            <a:r>
              <a:rPr lang="zh-CN" altLang="zh-CN" sz="2400" dirty="0"/>
              <a:t>），名蔑，字然明。今</a:t>
            </a:r>
            <a:r>
              <a:rPr lang="zh-CN" altLang="zh-CN" sz="2400" dirty="0">
                <a:highlight>
                  <a:srgbClr val="FFFF00"/>
                </a:highlight>
              </a:rPr>
              <a:t>而后</a:t>
            </a:r>
            <a:r>
              <a:rPr lang="en-US" altLang="zh-CN" sz="2400" dirty="0">
                <a:highlight>
                  <a:srgbClr val="FFFF00"/>
                </a:highlight>
              </a:rPr>
              <a:t>:</a:t>
            </a:r>
            <a:r>
              <a:rPr lang="zh-CN" altLang="zh-CN" sz="2400" dirty="0">
                <a:highlight>
                  <a:srgbClr val="FFFF00"/>
                </a:highlight>
              </a:rPr>
              <a:t>从今以后。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信：确实，实在。</a:t>
            </a:r>
            <a:r>
              <a:rPr lang="zh-CN" altLang="zh-CN" sz="2400" dirty="0"/>
              <a:t>可事：可以成事。</a:t>
            </a:r>
            <a:r>
              <a:rPr lang="en-US" altLang="zh-CN" sz="2400" dirty="0"/>
              <a:t>⒂</a:t>
            </a:r>
            <a:r>
              <a:rPr lang="zh-CN" altLang="zh-CN" sz="2400" dirty="0"/>
              <a:t>小人：自己的谦称。不才：没有才能。</a:t>
            </a:r>
            <a:r>
              <a:rPr lang="en-US" altLang="zh-CN" sz="2400" dirty="0"/>
              <a:t>        ⒃</a:t>
            </a:r>
            <a:r>
              <a:rPr lang="zh-CN" altLang="zh-CN" sz="2400" dirty="0"/>
              <a:t>其：语气词。</a:t>
            </a:r>
            <a:r>
              <a:rPr lang="en-US" altLang="zh-CN" sz="2400" dirty="0"/>
              <a:t>⒄</a:t>
            </a:r>
            <a:r>
              <a:rPr lang="zh-CN" altLang="zh-CN" sz="2400" dirty="0"/>
              <a:t>二三：泛指复数。这些，这几位。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译文</a:t>
            </a:r>
            <a:r>
              <a:rPr lang="en-US" altLang="zh-CN" sz="2400" dirty="0"/>
              <a:t>】</a:t>
            </a:r>
            <a:r>
              <a:rPr lang="zh-CN" altLang="zh-CN" sz="2400" dirty="0"/>
              <a:t>然明说：</a:t>
            </a:r>
            <a:r>
              <a:rPr lang="en-US" altLang="zh-CN" sz="2400" dirty="0"/>
              <a:t>“</a:t>
            </a:r>
            <a:r>
              <a:rPr lang="zh-CN" altLang="zh-CN" sz="2400" dirty="0"/>
              <a:t>我从现在起才知道您确实可以成大事。小人确实没有才能。如果真的这样做， 恐怕郑国真的就有了依靠，岂止是有利于我们这些臣子！</a:t>
            </a:r>
            <a:r>
              <a:rPr lang="en-US" altLang="zh-CN" sz="2400" dirty="0"/>
              <a:t>”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08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125" y="870745"/>
            <a:ext cx="10712355" cy="48493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（第二段原文）</a:t>
            </a:r>
            <a:r>
              <a:rPr lang="zh-CN" altLang="zh-CN" sz="2400" dirty="0"/>
              <a:t>仲尼闻是语也，曰：</a:t>
            </a:r>
            <a:r>
              <a:rPr lang="en-US" altLang="zh-CN" sz="2400" dirty="0"/>
              <a:t>“</a:t>
            </a:r>
            <a:r>
              <a:rPr lang="zh-CN" altLang="zh-CN" sz="2400" dirty="0"/>
              <a:t>以是观之，人谓子产不仁，吾不信也。</a:t>
            </a:r>
            <a:r>
              <a:rPr lang="en-US" altLang="zh-CN" sz="2400" dirty="0"/>
              <a:t>”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】(18)</a:t>
            </a:r>
            <a:r>
              <a:rPr lang="zh-CN" altLang="zh-CN" sz="2400" dirty="0"/>
              <a:t>仲尼：</a:t>
            </a:r>
            <a:r>
              <a:rPr lang="en-US" altLang="zh-CN" sz="2400" dirty="0" err="1">
                <a:hlinkClick r:id="rId2"/>
              </a:rPr>
              <a:t>孔子</a:t>
            </a:r>
            <a:r>
              <a:rPr lang="zh-CN" altLang="zh-CN" sz="2400" dirty="0"/>
              <a:t>的字。是：这。下文</a:t>
            </a:r>
            <a:r>
              <a:rPr lang="en-US" altLang="zh-CN" sz="2400" dirty="0"/>
              <a:t>“</a:t>
            </a:r>
            <a:r>
              <a:rPr lang="zh-CN" altLang="zh-CN" sz="2400" dirty="0"/>
              <a:t>以是观之</a:t>
            </a:r>
            <a:r>
              <a:rPr lang="en-US" altLang="zh-CN" sz="2400" dirty="0"/>
              <a:t>”</a:t>
            </a:r>
            <a:r>
              <a:rPr lang="zh-CN" altLang="zh-CN" sz="2400" dirty="0"/>
              <a:t>的</a:t>
            </a:r>
            <a:r>
              <a:rPr lang="en-US" altLang="zh-CN" sz="2400" dirty="0"/>
              <a:t>“</a:t>
            </a:r>
            <a:r>
              <a:rPr lang="zh-CN" altLang="zh-CN" sz="2400" dirty="0"/>
              <a:t>是</a:t>
            </a:r>
            <a:r>
              <a:rPr lang="en-US" altLang="zh-CN" sz="2400" dirty="0"/>
              <a:t>”</a:t>
            </a:r>
            <a:r>
              <a:rPr lang="zh-CN" altLang="zh-CN" sz="2400" dirty="0"/>
              <a:t>同。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(19)</a:t>
            </a:r>
            <a:r>
              <a:rPr lang="zh-CN" altLang="zh-CN" sz="2400" dirty="0"/>
              <a:t>是：这（是）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译文</a:t>
            </a:r>
            <a:r>
              <a:rPr lang="en-US" altLang="zh-CN" sz="2400" dirty="0"/>
              <a:t>】</a:t>
            </a:r>
            <a:r>
              <a:rPr lang="zh-CN" altLang="zh-CN" sz="2400" dirty="0"/>
              <a:t>孔子听到了这番话后说：</a:t>
            </a:r>
            <a:r>
              <a:rPr lang="en-US" altLang="zh-CN" sz="2400" dirty="0"/>
              <a:t>“</a:t>
            </a:r>
            <a:r>
              <a:rPr lang="zh-CN" altLang="zh-CN" sz="2400" dirty="0"/>
              <a:t>照这些话看来，人们说子产不行仁政，我是不相信的。</a:t>
            </a:r>
            <a:r>
              <a:rPr lang="en-US" altLang="zh-CN" sz="2400" dirty="0"/>
              <a:t>”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28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3B39C-3DCB-4399-8C33-B9AF9996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81978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本文讲述了治国与治民的关系，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鞭辟入里地讲述了“防民之口，犹如防川”的道理。“不毁乡校”，反映了子产善于听取人民意见的民主进步思想。</a:t>
            </a:r>
            <a:r>
              <a:rPr lang="zh-CN" altLang="en-US" dirty="0"/>
              <a:t>表现了子产作为一位贤明的政治家治国平天下的风度，乡校之毁，堵塞言路，耳根也许清净，但是，没有人民的呼声，就如同掌舵之人容易迷失航向，飘流在汪洋大海中，那就太危险了。</a:t>
            </a:r>
          </a:p>
        </p:txBody>
      </p:sp>
    </p:spTree>
    <p:extLst>
      <p:ext uri="{BB962C8B-B14F-4D97-AF65-F5344CB8AC3E}">
        <p14:creationId xmlns:p14="http://schemas.microsoft.com/office/powerpoint/2010/main" val="38524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1131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</vt:lpstr>
      <vt:lpstr>子产不毁乡校        《左传》</vt:lpstr>
      <vt:lpstr>子产不毁乡校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子产不毁乡校</dc:title>
  <dc:creator>AutoBVT</dc:creator>
  <cp:lastModifiedBy>ovo len</cp:lastModifiedBy>
  <cp:revision>10</cp:revision>
  <dcterms:created xsi:type="dcterms:W3CDTF">2020-01-14T07:57:30Z</dcterms:created>
  <dcterms:modified xsi:type="dcterms:W3CDTF">2020-07-09T12:40:06Z</dcterms:modified>
</cp:coreProperties>
</file>