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182"/>
  </p:notesMasterIdLst>
  <p:sldIdLst>
    <p:sldId id="256" r:id="rId3"/>
    <p:sldId id="257" r:id="rId4"/>
    <p:sldId id="258" r:id="rId5"/>
    <p:sldId id="382" r:id="rId6"/>
    <p:sldId id="288" r:id="rId7"/>
    <p:sldId id="260" r:id="rId8"/>
    <p:sldId id="261" r:id="rId9"/>
    <p:sldId id="356" r:id="rId10"/>
    <p:sldId id="262" r:id="rId11"/>
    <p:sldId id="263" r:id="rId12"/>
    <p:sldId id="849" r:id="rId13"/>
    <p:sldId id="850" r:id="rId14"/>
    <p:sldId id="851" r:id="rId15"/>
    <p:sldId id="852" r:id="rId16"/>
    <p:sldId id="853" r:id="rId17"/>
    <p:sldId id="264" r:id="rId18"/>
    <p:sldId id="265" r:id="rId19"/>
    <p:sldId id="1056" r:id="rId20"/>
    <p:sldId id="1057" r:id="rId21"/>
    <p:sldId id="1058" r:id="rId22"/>
    <p:sldId id="1059" r:id="rId23"/>
    <p:sldId id="1060" r:id="rId24"/>
    <p:sldId id="1061" r:id="rId25"/>
    <p:sldId id="1062" r:id="rId26"/>
    <p:sldId id="1063" r:id="rId27"/>
    <p:sldId id="275" r:id="rId28"/>
    <p:sldId id="1064" r:id="rId29"/>
    <p:sldId id="1065" r:id="rId30"/>
    <p:sldId id="1066" r:id="rId31"/>
    <p:sldId id="1067" r:id="rId32"/>
    <p:sldId id="1068" r:id="rId33"/>
    <p:sldId id="1069" r:id="rId34"/>
    <p:sldId id="1070" r:id="rId35"/>
    <p:sldId id="1071" r:id="rId36"/>
    <p:sldId id="1072" r:id="rId37"/>
    <p:sldId id="1073" r:id="rId38"/>
    <p:sldId id="1074" r:id="rId39"/>
    <p:sldId id="1075" r:id="rId40"/>
    <p:sldId id="1076" r:id="rId41"/>
    <p:sldId id="1077" r:id="rId42"/>
    <p:sldId id="1078" r:id="rId43"/>
    <p:sldId id="1079" r:id="rId44"/>
    <p:sldId id="511" r:id="rId45"/>
    <p:sldId id="512" r:id="rId46"/>
    <p:sldId id="1080" r:id="rId47"/>
    <p:sldId id="1081" r:id="rId48"/>
    <p:sldId id="1082" r:id="rId49"/>
    <p:sldId id="1083" r:id="rId50"/>
    <p:sldId id="1084" r:id="rId51"/>
    <p:sldId id="1085" r:id="rId52"/>
    <p:sldId id="1086" r:id="rId53"/>
    <p:sldId id="1087" r:id="rId54"/>
    <p:sldId id="551" r:id="rId55"/>
    <p:sldId id="1088" r:id="rId56"/>
    <p:sldId id="1089" r:id="rId57"/>
    <p:sldId id="1090" r:id="rId58"/>
    <p:sldId id="1091" r:id="rId59"/>
    <p:sldId id="1092" r:id="rId60"/>
    <p:sldId id="1093" r:id="rId61"/>
    <p:sldId id="1094" r:id="rId62"/>
    <p:sldId id="1242" r:id="rId63"/>
    <p:sldId id="1243" r:id="rId64"/>
    <p:sldId id="1244" r:id="rId65"/>
    <p:sldId id="1245" r:id="rId66"/>
    <p:sldId id="1246" r:id="rId67"/>
    <p:sldId id="1247" r:id="rId68"/>
    <p:sldId id="1248" r:id="rId69"/>
    <p:sldId id="1249" r:id="rId70"/>
    <p:sldId id="1250" r:id="rId71"/>
    <p:sldId id="1251" r:id="rId72"/>
    <p:sldId id="1252" r:id="rId73"/>
    <p:sldId id="1253" r:id="rId74"/>
    <p:sldId id="1254" r:id="rId75"/>
    <p:sldId id="1255" r:id="rId76"/>
    <p:sldId id="1256" r:id="rId77"/>
    <p:sldId id="1257" r:id="rId78"/>
    <p:sldId id="1258" r:id="rId79"/>
    <p:sldId id="1259" r:id="rId80"/>
    <p:sldId id="1260" r:id="rId81"/>
    <p:sldId id="1261" r:id="rId82"/>
    <p:sldId id="1262" r:id="rId83"/>
    <p:sldId id="1263" r:id="rId84"/>
    <p:sldId id="1264" r:id="rId85"/>
    <p:sldId id="1265" r:id="rId86"/>
    <p:sldId id="1266" r:id="rId87"/>
    <p:sldId id="1267" r:id="rId88"/>
    <p:sldId id="289" r:id="rId89"/>
    <p:sldId id="1268" r:id="rId90"/>
    <p:sldId id="1269" r:id="rId91"/>
    <p:sldId id="1270" r:id="rId92"/>
    <p:sldId id="1271" r:id="rId93"/>
    <p:sldId id="1272" r:id="rId94"/>
    <p:sldId id="1273" r:id="rId95"/>
    <p:sldId id="1274" r:id="rId96"/>
    <p:sldId id="1275" r:id="rId97"/>
    <p:sldId id="1276" r:id="rId98"/>
    <p:sldId id="1277" r:id="rId99"/>
    <p:sldId id="1278" r:id="rId100"/>
    <p:sldId id="336" r:id="rId101"/>
    <p:sldId id="655" r:id="rId102"/>
    <p:sldId id="1279" r:id="rId103"/>
    <p:sldId id="1280" r:id="rId104"/>
    <p:sldId id="1281" r:id="rId105"/>
    <p:sldId id="1282" r:id="rId106"/>
    <p:sldId id="1283" r:id="rId107"/>
    <p:sldId id="1284" r:id="rId108"/>
    <p:sldId id="1285" r:id="rId109"/>
    <p:sldId id="1286" r:id="rId110"/>
    <p:sldId id="1287" r:id="rId111"/>
    <p:sldId id="1288" r:id="rId112"/>
    <p:sldId id="1289" r:id="rId113"/>
    <p:sldId id="699" r:id="rId114"/>
    <p:sldId id="838" r:id="rId115"/>
    <p:sldId id="791" r:id="rId116"/>
    <p:sldId id="1290" r:id="rId117"/>
    <p:sldId id="1291" r:id="rId118"/>
    <p:sldId id="820" r:id="rId119"/>
    <p:sldId id="1292" r:id="rId120"/>
    <p:sldId id="1293" r:id="rId121"/>
    <p:sldId id="825" r:id="rId122"/>
    <p:sldId id="1294" r:id="rId123"/>
    <p:sldId id="1295" r:id="rId124"/>
    <p:sldId id="1296" r:id="rId125"/>
    <p:sldId id="1297" r:id="rId126"/>
    <p:sldId id="1298" r:id="rId127"/>
    <p:sldId id="1299" r:id="rId128"/>
    <p:sldId id="1300" r:id="rId129"/>
    <p:sldId id="1301" r:id="rId130"/>
    <p:sldId id="1302" r:id="rId131"/>
    <p:sldId id="1303" r:id="rId132"/>
    <p:sldId id="828" r:id="rId133"/>
    <p:sldId id="1304" r:id="rId134"/>
    <p:sldId id="1305" r:id="rId135"/>
    <p:sldId id="1306" r:id="rId136"/>
    <p:sldId id="1307" r:id="rId137"/>
    <p:sldId id="1308" r:id="rId138"/>
    <p:sldId id="830" r:id="rId139"/>
    <p:sldId id="1309" r:id="rId140"/>
    <p:sldId id="1310" r:id="rId141"/>
    <p:sldId id="1311" r:id="rId142"/>
    <p:sldId id="1312" r:id="rId143"/>
    <p:sldId id="1313" r:id="rId144"/>
    <p:sldId id="1314" r:id="rId145"/>
    <p:sldId id="1315" r:id="rId146"/>
    <p:sldId id="1316" r:id="rId147"/>
    <p:sldId id="1317" r:id="rId148"/>
    <p:sldId id="1318" r:id="rId149"/>
    <p:sldId id="1319" r:id="rId150"/>
    <p:sldId id="832" r:id="rId151"/>
    <p:sldId id="1320" r:id="rId152"/>
    <p:sldId id="1321" r:id="rId153"/>
    <p:sldId id="1322" r:id="rId154"/>
    <p:sldId id="1323" r:id="rId155"/>
    <p:sldId id="1324" r:id="rId156"/>
    <p:sldId id="1325" r:id="rId157"/>
    <p:sldId id="1326" r:id="rId158"/>
    <p:sldId id="1327" r:id="rId159"/>
    <p:sldId id="1328" r:id="rId160"/>
    <p:sldId id="1329" r:id="rId161"/>
    <p:sldId id="1330" r:id="rId162"/>
    <p:sldId id="1331" r:id="rId163"/>
    <p:sldId id="1332" r:id="rId164"/>
    <p:sldId id="843" r:id="rId165"/>
    <p:sldId id="1333" r:id="rId166"/>
    <p:sldId id="1334" r:id="rId167"/>
    <p:sldId id="1335" r:id="rId168"/>
    <p:sldId id="1336" r:id="rId169"/>
    <p:sldId id="1337" r:id="rId170"/>
    <p:sldId id="1338" r:id="rId171"/>
    <p:sldId id="1339" r:id="rId172"/>
    <p:sldId id="701" r:id="rId173"/>
    <p:sldId id="848" r:id="rId174"/>
    <p:sldId id="1340" r:id="rId175"/>
    <p:sldId id="1341" r:id="rId176"/>
    <p:sldId id="1342" r:id="rId177"/>
    <p:sldId id="1343" r:id="rId178"/>
    <p:sldId id="1344" r:id="rId179"/>
    <p:sldId id="1345" r:id="rId180"/>
    <p:sldId id="381" r:id="rId181"/>
  </p:sldIdLst>
  <p:sldSz cx="9144000" cy="6858000" type="screen4x3"/>
  <p:notesSz cx="6858000" cy="9144000"/>
  <p:defaultTextStyle>
    <a:defPPr>
      <a:defRPr lang="en-US"/>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D4D4D"/>
    <a:srgbClr val="0033CC"/>
    <a:srgbClr val="800080"/>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824" y="-294"/>
      </p:cViewPr>
      <p:guideLst>
        <p:guide orient="horz" pos="217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slide" Target="slides/slide178.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15E2B3-DCCE-4873-A027-0B50905731E5}" type="slidenum">
              <a:rPr lang="zh-CN" altLang="en-US"/>
              <a:pPr/>
              <a:t>‹#›</a:t>
            </a:fld>
            <a:endParaRPr lang="en-US" altLang="zh-CN"/>
          </a:p>
        </p:txBody>
      </p:sp>
    </p:spTree>
    <p:extLst>
      <p:ext uri="{BB962C8B-B14F-4D97-AF65-F5344CB8AC3E}">
        <p14:creationId xmlns:p14="http://schemas.microsoft.com/office/powerpoint/2010/main" val="23613566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2286000"/>
            <a:ext cx="7772400" cy="1143000"/>
          </a:xfrm>
        </p:spPr>
        <p:txBody>
          <a:bodyPr/>
          <a:lstStyle>
            <a:lvl1pPr>
              <a:defRPr sz="4800">
                <a:solidFill>
                  <a:schemeClr val="bg1"/>
                </a:solidFill>
                <a:ea typeface="华文行楷" pitchFamily="2" charset="-122"/>
              </a:defRPr>
            </a:lvl1pPr>
          </a:lstStyle>
          <a:p>
            <a:pPr lvl="0"/>
            <a:r>
              <a:rPr lang="zh-CN" altLang="en-US" noProof="0" smtClean="0"/>
              <a:t>单击此处编辑母版标题样式</a:t>
            </a:r>
          </a:p>
        </p:txBody>
      </p:sp>
      <p:sp>
        <p:nvSpPr>
          <p:cNvPr id="2052" name="Rectangle 4"/>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ea typeface="隶书" pitchFamily="49" charset="-122"/>
              </a:defRPr>
            </a:lvl1pPr>
          </a:lstStyle>
          <a:p>
            <a:pPr lvl="0"/>
            <a:r>
              <a:rPr lang="zh-CN" altLang="en-US" noProof="0" smtClean="0"/>
              <a:t>单击此处编辑母版副标题样式</a:t>
            </a:r>
          </a:p>
        </p:txBody>
      </p:sp>
      <p:sp>
        <p:nvSpPr>
          <p:cNvPr id="2053" name="Rectangle 5"/>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2054" name="Rectangle 6"/>
          <p:cNvSpPr>
            <a:spLocks noGrp="1" noChangeArrowheads="1"/>
          </p:cNvSpPr>
          <p:nvPr>
            <p:ph type="ftr" sz="quarter" idx="3"/>
          </p:nvPr>
        </p:nvSpPr>
        <p:spPr/>
        <p:txBody>
          <a:bodyPr/>
          <a:lstStyle>
            <a:lvl1pPr>
              <a:defRPr/>
            </a:lvl1pPr>
          </a:lstStyle>
          <a:p>
            <a:endParaRPr lang="en-US" altLang="zh-CN"/>
          </a:p>
        </p:txBody>
      </p:sp>
      <p:sp>
        <p:nvSpPr>
          <p:cNvPr id="2055" name="Rectangle 7"/>
          <p:cNvSpPr>
            <a:spLocks noGrp="1" noChangeArrowheads="1"/>
          </p:cNvSpPr>
          <p:nvPr>
            <p:ph type="sldNum" sz="quarter" idx="4"/>
          </p:nvPr>
        </p:nvSpPr>
        <p:spPr/>
        <p:txBody>
          <a:bodyPr/>
          <a:lstStyle>
            <a:lvl1pPr>
              <a:defRPr/>
            </a:lvl1pPr>
          </a:lstStyle>
          <a:p>
            <a:fld id="{3208B76B-781C-491E-BA8F-F8F1F5D706E3}" type="slidenum">
              <a:rPr lang="zh-CN" altLang="en-US"/>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4E8B50-77A4-4CC5-80F7-FE3DCAEEBAEF}" type="slidenum">
              <a:rPr lang="zh-CN" altLang="en-US"/>
              <a:pPr/>
              <a:t>‹#›</a:t>
            </a:fld>
            <a:endParaRPr lang="en-US" altLang="zh-CN"/>
          </a:p>
        </p:txBody>
      </p:sp>
    </p:spTree>
    <p:extLst>
      <p:ext uri="{BB962C8B-B14F-4D97-AF65-F5344CB8AC3E}">
        <p14:creationId xmlns:p14="http://schemas.microsoft.com/office/powerpoint/2010/main" val="169179832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609600"/>
            <a:ext cx="20574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609600"/>
            <a:ext cx="60198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F0869B-905A-48FC-94F4-0EFF475235CE}" type="slidenum">
              <a:rPr lang="zh-CN" altLang="en-US"/>
              <a:pPr/>
              <a:t>‹#›</a:t>
            </a:fld>
            <a:endParaRPr lang="en-US" altLang="zh-CN"/>
          </a:p>
        </p:txBody>
      </p:sp>
    </p:spTree>
    <p:extLst>
      <p:ext uri="{BB962C8B-B14F-4D97-AF65-F5344CB8AC3E}">
        <p14:creationId xmlns:p14="http://schemas.microsoft.com/office/powerpoint/2010/main" val="342902655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57400" y="2133600"/>
            <a:ext cx="33909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00700" y="2133600"/>
            <a:ext cx="33909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4213" y="6400800"/>
            <a:ext cx="1905000" cy="457200"/>
          </a:xfrm>
        </p:spPr>
        <p:txBody>
          <a:bodyPr/>
          <a:lstStyle>
            <a:lvl1pPr>
              <a:defRPr/>
            </a:lvl1pPr>
          </a:lstStyle>
          <a:p>
            <a:fld id="{6D892F08-1F07-4FBA-B402-C6E2094ED781}" type="datetime1">
              <a:rPr lang="zh-CN" altLang="en-US"/>
              <a:pPr/>
              <a:t>2017/8/15</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67315721-E314-4340-9A77-2D318A0E2B57}" type="slidenum">
              <a:rPr lang="zh-CN" altLang="en-US"/>
              <a:pPr/>
              <a:t>‹#›</a:t>
            </a:fld>
            <a:endParaRPr lang="en-US" altLang="zh-CN"/>
          </a:p>
        </p:txBody>
      </p:sp>
    </p:spTree>
    <p:extLst>
      <p:ext uri="{BB962C8B-B14F-4D97-AF65-F5344CB8AC3E}">
        <p14:creationId xmlns:p14="http://schemas.microsoft.com/office/powerpoint/2010/main" val="101752089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57400" y="2133600"/>
            <a:ext cx="33909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600700" y="2133600"/>
            <a:ext cx="3390900"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00700" y="4191000"/>
            <a:ext cx="3390900"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4213" y="6400800"/>
            <a:ext cx="1905000" cy="457200"/>
          </a:xfrm>
        </p:spPr>
        <p:txBody>
          <a:bodyPr/>
          <a:lstStyle>
            <a:lvl1pPr>
              <a:defRPr/>
            </a:lvl1pPr>
          </a:lstStyle>
          <a:p>
            <a:fld id="{6D892F08-1F07-4FBA-B402-C6E2094ED781}" type="datetime1">
              <a:rPr lang="zh-CN" altLang="en-US"/>
              <a:pPr/>
              <a:t>2017/8/15</a:t>
            </a:fld>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2A188879-0E5F-45CB-B8DF-9FB1739F0796}" type="slidenum">
              <a:rPr lang="zh-CN" altLang="en-US"/>
              <a:pPr/>
              <a:t>‹#›</a:t>
            </a:fld>
            <a:endParaRPr lang="en-US" altLang="zh-CN"/>
          </a:p>
        </p:txBody>
      </p:sp>
    </p:spTree>
    <p:extLst>
      <p:ext uri="{BB962C8B-B14F-4D97-AF65-F5344CB8AC3E}">
        <p14:creationId xmlns:p14="http://schemas.microsoft.com/office/powerpoint/2010/main" val="2772980205"/>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09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85800" y="2286000"/>
            <a:ext cx="7772400" cy="1143000"/>
          </a:xfrm>
        </p:spPr>
        <p:txBody>
          <a:bodyPr/>
          <a:lstStyle>
            <a:lvl1pPr>
              <a:defRPr sz="4800">
                <a:solidFill>
                  <a:schemeClr val="tx1"/>
                </a:solidFill>
                <a:ea typeface="华文行楷" pitchFamily="2" charset="-122"/>
              </a:defRPr>
            </a:lvl1pPr>
          </a:lstStyle>
          <a:p>
            <a:pPr lvl="0"/>
            <a:r>
              <a:rPr lang="zh-CN" altLang="en-US" noProof="0" smtClean="0"/>
              <a:t>单击此处编辑母版标题样式</a:t>
            </a:r>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Tx/>
              <a:buNone/>
              <a:defRPr>
                <a:ea typeface="隶书" pitchFamily="49" charset="-122"/>
              </a:defRPr>
            </a:lvl1pPr>
          </a:lstStyle>
          <a:p>
            <a:pPr lvl="0"/>
            <a:r>
              <a:rPr lang="zh-CN" altLang="en-US" noProof="0" smtClean="0"/>
              <a:t>单击此处编辑母版副标题样式</a:t>
            </a:r>
          </a:p>
        </p:txBody>
      </p:sp>
      <p:sp>
        <p:nvSpPr>
          <p:cNvPr id="4101" name="Rectangle 5"/>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4102" name="Rectangle 6"/>
          <p:cNvSpPr>
            <a:spLocks noGrp="1" noChangeArrowheads="1"/>
          </p:cNvSpPr>
          <p:nvPr>
            <p:ph type="ftr" sz="quarter" idx="3"/>
          </p:nvPr>
        </p:nvSpPr>
        <p:spPr/>
        <p:txBody>
          <a:bodyPr/>
          <a:lstStyle>
            <a:lvl1pPr>
              <a:defRPr/>
            </a:lvl1pPr>
          </a:lstStyle>
          <a:p>
            <a:endParaRPr lang="en-US" altLang="zh-CN"/>
          </a:p>
        </p:txBody>
      </p:sp>
      <p:sp>
        <p:nvSpPr>
          <p:cNvPr id="4103" name="Rectangle 7"/>
          <p:cNvSpPr>
            <a:spLocks noGrp="1" noChangeArrowheads="1"/>
          </p:cNvSpPr>
          <p:nvPr>
            <p:ph type="sldNum" sz="quarter" idx="4"/>
          </p:nvPr>
        </p:nvSpPr>
        <p:spPr/>
        <p:txBody>
          <a:bodyPr/>
          <a:lstStyle>
            <a:lvl1pPr>
              <a:defRPr/>
            </a:lvl1pPr>
          </a:lstStyle>
          <a:p>
            <a:fld id="{87201A20-198F-4CA2-AFA5-8184EBFCAE27}" type="slidenum">
              <a:rPr lang="zh-CN" altLang="en-US"/>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计算机文化基础</a:t>
            </a:r>
          </a:p>
        </p:txBody>
      </p:sp>
      <p:sp>
        <p:nvSpPr>
          <p:cNvPr id="6" name="灯片编号占位符 5"/>
          <p:cNvSpPr>
            <a:spLocks noGrp="1"/>
          </p:cNvSpPr>
          <p:nvPr>
            <p:ph type="sldNum" sz="quarter" idx="12"/>
          </p:nvPr>
        </p:nvSpPr>
        <p:spPr/>
        <p:txBody>
          <a:bodyPr/>
          <a:lstStyle>
            <a:lvl1pPr>
              <a:defRPr/>
            </a:lvl1pPr>
          </a:lstStyle>
          <a:p>
            <a:fld id="{034791CD-D798-4517-96D5-7D47C099CC7F}" type="slidenum">
              <a:rPr lang="zh-CN" altLang="en-US"/>
              <a:pPr/>
              <a:t>‹#›</a:t>
            </a:fld>
            <a:endParaRPr lang="en-US" altLang="zh-CN"/>
          </a:p>
        </p:txBody>
      </p:sp>
    </p:spTree>
    <p:extLst>
      <p:ext uri="{BB962C8B-B14F-4D97-AF65-F5344CB8AC3E}">
        <p14:creationId xmlns:p14="http://schemas.microsoft.com/office/powerpoint/2010/main" val="3786878811"/>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计算机文化基础</a:t>
            </a:r>
          </a:p>
        </p:txBody>
      </p:sp>
      <p:sp>
        <p:nvSpPr>
          <p:cNvPr id="6" name="灯片编号占位符 5"/>
          <p:cNvSpPr>
            <a:spLocks noGrp="1"/>
          </p:cNvSpPr>
          <p:nvPr>
            <p:ph type="sldNum" sz="quarter" idx="12"/>
          </p:nvPr>
        </p:nvSpPr>
        <p:spPr/>
        <p:txBody>
          <a:bodyPr/>
          <a:lstStyle>
            <a:lvl1pPr>
              <a:defRPr/>
            </a:lvl1pPr>
          </a:lstStyle>
          <a:p>
            <a:fld id="{94D409F4-5349-4DA1-A662-C84807DF53C8}" type="slidenum">
              <a:rPr lang="zh-CN" altLang="en-US"/>
              <a:pPr/>
              <a:t>‹#›</a:t>
            </a:fld>
            <a:endParaRPr lang="en-US" altLang="zh-CN"/>
          </a:p>
        </p:txBody>
      </p:sp>
    </p:spTree>
    <p:extLst>
      <p:ext uri="{BB962C8B-B14F-4D97-AF65-F5344CB8AC3E}">
        <p14:creationId xmlns:p14="http://schemas.microsoft.com/office/powerpoint/2010/main" val="723055567"/>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57400" y="2133600"/>
            <a:ext cx="3390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00700" y="2133600"/>
            <a:ext cx="3390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计算机文化基础</a:t>
            </a:r>
          </a:p>
        </p:txBody>
      </p:sp>
      <p:sp>
        <p:nvSpPr>
          <p:cNvPr id="7" name="灯片编号占位符 6"/>
          <p:cNvSpPr>
            <a:spLocks noGrp="1"/>
          </p:cNvSpPr>
          <p:nvPr>
            <p:ph type="sldNum" sz="quarter" idx="12"/>
          </p:nvPr>
        </p:nvSpPr>
        <p:spPr/>
        <p:txBody>
          <a:bodyPr/>
          <a:lstStyle>
            <a:lvl1pPr>
              <a:defRPr/>
            </a:lvl1pPr>
          </a:lstStyle>
          <a:p>
            <a:fld id="{0380D8D3-AF58-4581-8530-DFECF5DEF561}" type="slidenum">
              <a:rPr lang="zh-CN" altLang="en-US"/>
              <a:pPr/>
              <a:t>‹#›</a:t>
            </a:fld>
            <a:endParaRPr lang="en-US" altLang="zh-CN"/>
          </a:p>
        </p:txBody>
      </p:sp>
    </p:spTree>
    <p:extLst>
      <p:ext uri="{BB962C8B-B14F-4D97-AF65-F5344CB8AC3E}">
        <p14:creationId xmlns:p14="http://schemas.microsoft.com/office/powerpoint/2010/main" val="135413530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计算机文化基础</a:t>
            </a:r>
          </a:p>
        </p:txBody>
      </p:sp>
      <p:sp>
        <p:nvSpPr>
          <p:cNvPr id="9" name="灯片编号占位符 8"/>
          <p:cNvSpPr>
            <a:spLocks noGrp="1"/>
          </p:cNvSpPr>
          <p:nvPr>
            <p:ph type="sldNum" sz="quarter" idx="12"/>
          </p:nvPr>
        </p:nvSpPr>
        <p:spPr/>
        <p:txBody>
          <a:bodyPr/>
          <a:lstStyle>
            <a:lvl1pPr>
              <a:defRPr/>
            </a:lvl1pPr>
          </a:lstStyle>
          <a:p>
            <a:fld id="{8C94D3C3-8B41-4DC9-83A4-0DFCC96B25D7}" type="slidenum">
              <a:rPr lang="zh-CN" altLang="en-US"/>
              <a:pPr/>
              <a:t>‹#›</a:t>
            </a:fld>
            <a:endParaRPr lang="en-US" altLang="zh-CN"/>
          </a:p>
        </p:txBody>
      </p:sp>
    </p:spTree>
    <p:extLst>
      <p:ext uri="{BB962C8B-B14F-4D97-AF65-F5344CB8AC3E}">
        <p14:creationId xmlns:p14="http://schemas.microsoft.com/office/powerpoint/2010/main" val="422784129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计算机文化基础</a:t>
            </a:r>
          </a:p>
        </p:txBody>
      </p:sp>
      <p:sp>
        <p:nvSpPr>
          <p:cNvPr id="5" name="灯片编号占位符 4"/>
          <p:cNvSpPr>
            <a:spLocks noGrp="1"/>
          </p:cNvSpPr>
          <p:nvPr>
            <p:ph type="sldNum" sz="quarter" idx="12"/>
          </p:nvPr>
        </p:nvSpPr>
        <p:spPr/>
        <p:txBody>
          <a:bodyPr/>
          <a:lstStyle>
            <a:lvl1pPr>
              <a:defRPr/>
            </a:lvl1pPr>
          </a:lstStyle>
          <a:p>
            <a:fld id="{8A408087-E74F-4EE4-99D3-B95CB986F6DA}" type="slidenum">
              <a:rPr lang="zh-CN" altLang="en-US"/>
              <a:pPr/>
              <a:t>‹#›</a:t>
            </a:fld>
            <a:endParaRPr lang="en-US" altLang="zh-CN"/>
          </a:p>
        </p:txBody>
      </p:sp>
    </p:spTree>
    <p:extLst>
      <p:ext uri="{BB962C8B-B14F-4D97-AF65-F5344CB8AC3E}">
        <p14:creationId xmlns:p14="http://schemas.microsoft.com/office/powerpoint/2010/main" val="364838423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68B589-2310-4D51-AA69-67F51189F319}" type="slidenum">
              <a:rPr lang="zh-CN" altLang="en-US"/>
              <a:pPr/>
              <a:t>‹#›</a:t>
            </a:fld>
            <a:endParaRPr lang="en-US" altLang="zh-CN"/>
          </a:p>
        </p:txBody>
      </p:sp>
    </p:spTree>
    <p:extLst>
      <p:ext uri="{BB962C8B-B14F-4D97-AF65-F5344CB8AC3E}">
        <p14:creationId xmlns:p14="http://schemas.microsoft.com/office/powerpoint/2010/main" val="826122643"/>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计算机文化基础</a:t>
            </a:r>
          </a:p>
        </p:txBody>
      </p:sp>
      <p:sp>
        <p:nvSpPr>
          <p:cNvPr id="4" name="灯片编号占位符 3"/>
          <p:cNvSpPr>
            <a:spLocks noGrp="1"/>
          </p:cNvSpPr>
          <p:nvPr>
            <p:ph type="sldNum" sz="quarter" idx="12"/>
          </p:nvPr>
        </p:nvSpPr>
        <p:spPr/>
        <p:txBody>
          <a:bodyPr/>
          <a:lstStyle>
            <a:lvl1pPr>
              <a:defRPr/>
            </a:lvl1pPr>
          </a:lstStyle>
          <a:p>
            <a:fld id="{FA2E308A-FD8D-4A61-B55C-68B14FDE4F80}" type="slidenum">
              <a:rPr lang="zh-CN" altLang="en-US"/>
              <a:pPr/>
              <a:t>‹#›</a:t>
            </a:fld>
            <a:endParaRPr lang="en-US" altLang="zh-CN"/>
          </a:p>
        </p:txBody>
      </p:sp>
    </p:spTree>
    <p:extLst>
      <p:ext uri="{BB962C8B-B14F-4D97-AF65-F5344CB8AC3E}">
        <p14:creationId xmlns:p14="http://schemas.microsoft.com/office/powerpoint/2010/main" val="1012245669"/>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计算机文化基础</a:t>
            </a:r>
          </a:p>
        </p:txBody>
      </p:sp>
      <p:sp>
        <p:nvSpPr>
          <p:cNvPr id="7" name="灯片编号占位符 6"/>
          <p:cNvSpPr>
            <a:spLocks noGrp="1"/>
          </p:cNvSpPr>
          <p:nvPr>
            <p:ph type="sldNum" sz="quarter" idx="12"/>
          </p:nvPr>
        </p:nvSpPr>
        <p:spPr/>
        <p:txBody>
          <a:bodyPr/>
          <a:lstStyle>
            <a:lvl1pPr>
              <a:defRPr/>
            </a:lvl1pPr>
          </a:lstStyle>
          <a:p>
            <a:fld id="{B7A04D8E-037A-4B40-B9B0-769B4C617E31}" type="slidenum">
              <a:rPr lang="zh-CN" altLang="en-US"/>
              <a:pPr/>
              <a:t>‹#›</a:t>
            </a:fld>
            <a:endParaRPr lang="en-US" altLang="zh-CN"/>
          </a:p>
        </p:txBody>
      </p:sp>
    </p:spTree>
    <p:extLst>
      <p:ext uri="{BB962C8B-B14F-4D97-AF65-F5344CB8AC3E}">
        <p14:creationId xmlns:p14="http://schemas.microsoft.com/office/powerpoint/2010/main" val="271576609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计算机文化基础</a:t>
            </a:r>
          </a:p>
        </p:txBody>
      </p:sp>
      <p:sp>
        <p:nvSpPr>
          <p:cNvPr id="7" name="灯片编号占位符 6"/>
          <p:cNvSpPr>
            <a:spLocks noGrp="1"/>
          </p:cNvSpPr>
          <p:nvPr>
            <p:ph type="sldNum" sz="quarter" idx="12"/>
          </p:nvPr>
        </p:nvSpPr>
        <p:spPr/>
        <p:txBody>
          <a:bodyPr/>
          <a:lstStyle>
            <a:lvl1pPr>
              <a:defRPr/>
            </a:lvl1pPr>
          </a:lstStyle>
          <a:p>
            <a:fld id="{79FA6E13-DAC4-4885-9C96-48933D78E42A}" type="slidenum">
              <a:rPr lang="zh-CN" altLang="en-US"/>
              <a:pPr/>
              <a:t>‹#›</a:t>
            </a:fld>
            <a:endParaRPr lang="en-US" altLang="zh-CN"/>
          </a:p>
        </p:txBody>
      </p:sp>
    </p:spTree>
    <p:extLst>
      <p:ext uri="{BB962C8B-B14F-4D97-AF65-F5344CB8AC3E}">
        <p14:creationId xmlns:p14="http://schemas.microsoft.com/office/powerpoint/2010/main" val="45057859"/>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计算机文化基础</a:t>
            </a:r>
          </a:p>
        </p:txBody>
      </p:sp>
      <p:sp>
        <p:nvSpPr>
          <p:cNvPr id="6" name="灯片编号占位符 5"/>
          <p:cNvSpPr>
            <a:spLocks noGrp="1"/>
          </p:cNvSpPr>
          <p:nvPr>
            <p:ph type="sldNum" sz="quarter" idx="12"/>
          </p:nvPr>
        </p:nvSpPr>
        <p:spPr/>
        <p:txBody>
          <a:bodyPr/>
          <a:lstStyle>
            <a:lvl1pPr>
              <a:defRPr/>
            </a:lvl1pPr>
          </a:lstStyle>
          <a:p>
            <a:fld id="{365476F9-74A3-4FCD-8DEC-4CA8661B5996}" type="slidenum">
              <a:rPr lang="zh-CN" altLang="en-US"/>
              <a:pPr/>
              <a:t>‹#›</a:t>
            </a:fld>
            <a:endParaRPr lang="en-US" altLang="zh-CN"/>
          </a:p>
        </p:txBody>
      </p:sp>
    </p:spTree>
    <p:extLst>
      <p:ext uri="{BB962C8B-B14F-4D97-AF65-F5344CB8AC3E}">
        <p14:creationId xmlns:p14="http://schemas.microsoft.com/office/powerpoint/2010/main" val="21341662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0400" y="609600"/>
            <a:ext cx="19812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609600"/>
            <a:ext cx="5791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计算机文化基础</a:t>
            </a:r>
          </a:p>
        </p:txBody>
      </p:sp>
      <p:sp>
        <p:nvSpPr>
          <p:cNvPr id="6" name="灯片编号占位符 5"/>
          <p:cNvSpPr>
            <a:spLocks noGrp="1"/>
          </p:cNvSpPr>
          <p:nvPr>
            <p:ph type="sldNum" sz="quarter" idx="12"/>
          </p:nvPr>
        </p:nvSpPr>
        <p:spPr/>
        <p:txBody>
          <a:bodyPr/>
          <a:lstStyle>
            <a:lvl1pPr>
              <a:defRPr/>
            </a:lvl1pPr>
          </a:lstStyle>
          <a:p>
            <a:fld id="{78FF571A-8B28-4B78-A68F-722CA614F8D5}" type="slidenum">
              <a:rPr lang="zh-CN" altLang="en-US"/>
              <a:pPr/>
              <a:t>‹#›</a:t>
            </a:fld>
            <a:endParaRPr lang="en-US" altLang="zh-CN"/>
          </a:p>
        </p:txBody>
      </p:sp>
    </p:spTree>
    <p:extLst>
      <p:ext uri="{BB962C8B-B14F-4D97-AF65-F5344CB8AC3E}">
        <p14:creationId xmlns:p14="http://schemas.microsoft.com/office/powerpoint/2010/main" val="352321946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57400" y="2133600"/>
            <a:ext cx="33909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00700" y="2133600"/>
            <a:ext cx="33909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4213" y="6237288"/>
            <a:ext cx="1905000" cy="457200"/>
          </a:xfrm>
        </p:spPr>
        <p:txBody>
          <a:bodyPr/>
          <a:lstStyle>
            <a:lvl1pPr>
              <a:defRPr/>
            </a:lvl1pPr>
          </a:lstStyle>
          <a:p>
            <a:fld id="{B1B8603C-1AC9-4AB4-8866-6DADB5F6CCF4}" type="datetime1">
              <a:rPr lang="zh-CN" altLang="en-US"/>
              <a:pPr/>
              <a:t>2017/8/15</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r>
              <a:rPr lang="zh-CN" altLang="en-US"/>
              <a:t>计算机文化基础</a:t>
            </a: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E6DEB40-1CD5-4B4D-8D94-7EB6D8818D6E}" type="slidenum">
              <a:rPr lang="zh-CN" altLang="en-US"/>
              <a:pPr/>
              <a:t>‹#›</a:t>
            </a:fld>
            <a:endParaRPr lang="en-US" altLang="zh-CN"/>
          </a:p>
        </p:txBody>
      </p:sp>
    </p:spTree>
    <p:extLst>
      <p:ext uri="{BB962C8B-B14F-4D97-AF65-F5344CB8AC3E}">
        <p14:creationId xmlns:p14="http://schemas.microsoft.com/office/powerpoint/2010/main" val="80356813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23FF0F-DA3A-495E-BF5D-05668067BFED}" type="slidenum">
              <a:rPr lang="zh-CN" altLang="en-US"/>
              <a:pPr/>
              <a:t>‹#›</a:t>
            </a:fld>
            <a:endParaRPr lang="en-US" altLang="zh-CN"/>
          </a:p>
        </p:txBody>
      </p:sp>
    </p:spTree>
    <p:extLst>
      <p:ext uri="{BB962C8B-B14F-4D97-AF65-F5344CB8AC3E}">
        <p14:creationId xmlns:p14="http://schemas.microsoft.com/office/powerpoint/2010/main" val="2568373793"/>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57400" y="2133600"/>
            <a:ext cx="3390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00700" y="2133600"/>
            <a:ext cx="3390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ED7B70C-8175-4B7F-935F-5F829414309B}" type="slidenum">
              <a:rPr lang="zh-CN" altLang="en-US"/>
              <a:pPr/>
              <a:t>‹#›</a:t>
            </a:fld>
            <a:endParaRPr lang="en-US" altLang="zh-CN"/>
          </a:p>
        </p:txBody>
      </p:sp>
    </p:spTree>
    <p:extLst>
      <p:ext uri="{BB962C8B-B14F-4D97-AF65-F5344CB8AC3E}">
        <p14:creationId xmlns:p14="http://schemas.microsoft.com/office/powerpoint/2010/main" val="606278869"/>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B524091-8D1B-4564-A445-54840F971F77}" type="slidenum">
              <a:rPr lang="zh-CN" altLang="en-US"/>
              <a:pPr/>
              <a:t>‹#›</a:t>
            </a:fld>
            <a:endParaRPr lang="en-US" altLang="zh-CN"/>
          </a:p>
        </p:txBody>
      </p:sp>
    </p:spTree>
    <p:extLst>
      <p:ext uri="{BB962C8B-B14F-4D97-AF65-F5344CB8AC3E}">
        <p14:creationId xmlns:p14="http://schemas.microsoft.com/office/powerpoint/2010/main" val="26456402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3D7F35D-7165-4AD2-890C-D06D870C78B9}" type="slidenum">
              <a:rPr lang="zh-CN" altLang="en-US"/>
              <a:pPr/>
              <a:t>‹#›</a:t>
            </a:fld>
            <a:endParaRPr lang="en-US" altLang="zh-CN"/>
          </a:p>
        </p:txBody>
      </p:sp>
    </p:spTree>
    <p:extLst>
      <p:ext uri="{BB962C8B-B14F-4D97-AF65-F5344CB8AC3E}">
        <p14:creationId xmlns:p14="http://schemas.microsoft.com/office/powerpoint/2010/main" val="185753818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8016CA-6C53-4915-8878-F3D4DC5361DE}" type="slidenum">
              <a:rPr lang="zh-CN" altLang="en-US"/>
              <a:pPr/>
              <a:t>‹#›</a:t>
            </a:fld>
            <a:endParaRPr lang="en-US" altLang="zh-CN"/>
          </a:p>
        </p:txBody>
      </p:sp>
    </p:spTree>
    <p:extLst>
      <p:ext uri="{BB962C8B-B14F-4D97-AF65-F5344CB8AC3E}">
        <p14:creationId xmlns:p14="http://schemas.microsoft.com/office/powerpoint/2010/main" val="84225703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D69F1ED-D35B-4624-8DC7-D5127833C810}" type="slidenum">
              <a:rPr lang="zh-CN" altLang="en-US"/>
              <a:pPr/>
              <a:t>‹#›</a:t>
            </a:fld>
            <a:endParaRPr lang="en-US" altLang="zh-CN"/>
          </a:p>
        </p:txBody>
      </p:sp>
    </p:spTree>
    <p:extLst>
      <p:ext uri="{BB962C8B-B14F-4D97-AF65-F5344CB8AC3E}">
        <p14:creationId xmlns:p14="http://schemas.microsoft.com/office/powerpoint/2010/main" val="119253783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892F08-1F07-4FBA-B402-C6E2094ED781}" type="datetime1">
              <a:rPr lang="zh-CN" altLang="en-US"/>
              <a:pPr/>
              <a:t>2017/8/15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B5CE5B6-4BCF-47BE-9217-3CF9CECF57E2}" type="slidenum">
              <a:rPr lang="zh-CN" altLang="en-US"/>
              <a:pPr/>
              <a:t>‹#›</a:t>
            </a:fld>
            <a:endParaRPr lang="en-US" altLang="zh-CN"/>
          </a:p>
        </p:txBody>
      </p:sp>
    </p:spTree>
    <p:extLst>
      <p:ext uri="{BB962C8B-B14F-4D97-AF65-F5344CB8AC3E}">
        <p14:creationId xmlns:p14="http://schemas.microsoft.com/office/powerpoint/2010/main" val="406493101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 Target="../slides/slide1.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1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2057400" y="2133600"/>
            <a:ext cx="6934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684213"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6D892F08-1F07-4FBA-B402-C6E2094ED781}" type="datetime1">
              <a:rPr lang="zh-CN" altLang="en-US"/>
              <a:pPr/>
              <a:t>2017/8/15</a:t>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71F38C2-11E5-4C1F-9AAC-99FF4FB48ED8}" type="slidenum">
              <a:rPr lang="zh-CN" altLang="en-US"/>
              <a:pPr/>
              <a:t>‹#›</a:t>
            </a:fld>
            <a:endParaRPr lang="en-US" altLang="zh-CN"/>
          </a:p>
        </p:txBody>
      </p:sp>
      <p:sp>
        <p:nvSpPr>
          <p:cNvPr id="1032" name="Text Box 8"/>
          <p:cNvSpPr txBox="1">
            <a:spLocks noChangeArrowheads="1"/>
          </p:cNvSpPr>
          <p:nvPr/>
        </p:nvSpPr>
        <p:spPr bwMode="auto">
          <a:xfrm>
            <a:off x="593725" y="3810000"/>
            <a:ext cx="854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16" action="ppaction://hlinksldjump"/>
              </a:rPr>
              <a:t>目    录</a:t>
            </a:r>
            <a:endParaRPr lang="zh-CN" altLang="en-US" sz="1400">
              <a:solidFill>
                <a:srgbClr val="767474"/>
              </a:solidFill>
              <a:ea typeface="幼圆" pitchFamily="49" charset="-122"/>
            </a:endParaRPr>
          </a:p>
          <a:p>
            <a:pPr algn="ctr"/>
            <a:endParaRPr lang="zh-CN" altLang="en-US" sz="1400">
              <a:solidFill>
                <a:srgbClr val="767474"/>
              </a:solidFill>
              <a:ea typeface="幼圆" pitchFamily="49" charset="-122"/>
            </a:endParaRPr>
          </a:p>
          <a:p>
            <a:pPr algn="ctr"/>
            <a:r>
              <a:rPr lang="zh-CN" altLang="en-US" sz="1400">
                <a:solidFill>
                  <a:srgbClr val="767474"/>
                </a:solidFill>
                <a:ea typeface="幼圆" pitchFamily="49" charset="-122"/>
                <a:hlinkClick r:id="" action="ppaction://hlinkshowjump?jump=previousslide"/>
              </a:rPr>
              <a:t>上一页</a:t>
            </a:r>
            <a:endParaRPr lang="zh-CN" altLang="en-US" sz="1400">
              <a:solidFill>
                <a:srgbClr val="767474"/>
              </a:solidFill>
              <a:ea typeface="幼圆" pitchFamily="49" charset="-122"/>
            </a:endParaRPr>
          </a:p>
          <a:p>
            <a:pPr algn="ctr"/>
            <a:endParaRPr lang="zh-CN" altLang="en-US" sz="1400">
              <a:solidFill>
                <a:srgbClr val="767474"/>
              </a:solidFill>
              <a:ea typeface="幼圆" pitchFamily="49" charset="-122"/>
            </a:endParaRPr>
          </a:p>
          <a:p>
            <a:pPr algn="ctr"/>
            <a:r>
              <a:rPr lang="zh-CN" altLang="en-US" sz="1400">
                <a:solidFill>
                  <a:srgbClr val="767474"/>
                </a:solidFill>
                <a:ea typeface="幼圆" pitchFamily="49" charset="-122"/>
                <a:hlinkClick r:id="" action="ppaction://hlinkshowjump?jump=nextslide"/>
              </a:rPr>
              <a:t>下一页</a:t>
            </a:r>
            <a:endParaRPr lang="zh-CN" altLang="en-US" sz="1400">
              <a:solidFill>
                <a:srgbClr val="767474"/>
              </a:solidFill>
              <a:ea typeface="幼圆" pitchFamily="49" charset="-122"/>
            </a:endParaRPr>
          </a:p>
          <a:p>
            <a:pPr algn="ctr"/>
            <a:endParaRPr lang="zh-CN" altLang="en-US" sz="1400">
              <a:solidFill>
                <a:srgbClr val="767474"/>
              </a:solidFill>
              <a:ea typeface="幼圆" pitchFamily="49" charset="-122"/>
            </a:endParaRPr>
          </a:p>
          <a:p>
            <a:pPr algn="ctr"/>
            <a:r>
              <a:rPr lang="zh-CN" altLang="en-US" sz="1400">
                <a:solidFill>
                  <a:srgbClr val="767474"/>
                </a:solidFill>
                <a:ea typeface="幼圆" pitchFamily="49" charset="-122"/>
                <a:hlinkClick r:id="" action="ppaction://hlinkshowjump?jump=endshow"/>
              </a:rPr>
              <a:t>结    束</a:t>
            </a:r>
            <a:endParaRPr lang="zh-CN" altLang="en-US" sz="1400">
              <a:solidFill>
                <a:srgbClr val="767474"/>
              </a:solidFill>
              <a:ea typeface="幼圆" pitchFamily="49" charset="-122"/>
            </a:endParaRPr>
          </a:p>
        </p:txBody>
      </p:sp>
      <p:sp>
        <p:nvSpPr>
          <p:cNvPr id="1033" name="Text Box 9"/>
          <p:cNvSpPr txBox="1">
            <a:spLocks noChangeArrowheads="1"/>
          </p:cNvSpPr>
          <p:nvPr/>
        </p:nvSpPr>
        <p:spPr bwMode="auto">
          <a:xfrm>
            <a:off x="3924300" y="6437313"/>
            <a:ext cx="1427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t>计算机文化基础</a:t>
            </a:r>
          </a:p>
        </p:txBody>
      </p:sp>
    </p:spTree>
  </p:cSld>
  <p:clrMap bg1="lt1" tx1="dk1" bg2="lt2" tx2="dk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4" r:id="rId12"/>
    <p:sldLayoutId id="2147483675" r:id="rId13"/>
  </p:sldLayoutIdLst>
  <p:transition spd="slow"/>
  <p:hf hdr="0" ftr="0"/>
  <p:txStyles>
    <p:titleStyle>
      <a:lvl1pPr algn="ctr" rtl="0" fontAlgn="base">
        <a:spcBef>
          <a:spcPct val="0"/>
        </a:spcBef>
        <a:spcAft>
          <a:spcPct val="0"/>
        </a:spcAft>
        <a:defRPr sz="3600" i="1">
          <a:solidFill>
            <a:schemeClr val="tx2"/>
          </a:solidFill>
          <a:latin typeface="+mj-lt"/>
          <a:ea typeface="+mj-ea"/>
          <a:cs typeface="+mj-cs"/>
        </a:defRPr>
      </a:lvl1pPr>
      <a:lvl2pPr algn="ctr" rtl="0" fontAlgn="base">
        <a:spcBef>
          <a:spcPct val="0"/>
        </a:spcBef>
        <a:spcAft>
          <a:spcPct val="0"/>
        </a:spcAft>
        <a:defRPr sz="3600" i="1">
          <a:solidFill>
            <a:schemeClr val="tx2"/>
          </a:solidFill>
          <a:latin typeface="Times New Roman" pitchFamily="18" charset="0"/>
          <a:ea typeface="隶书" pitchFamily="49" charset="-122"/>
        </a:defRPr>
      </a:lvl2pPr>
      <a:lvl3pPr algn="ctr" rtl="0" fontAlgn="base">
        <a:spcBef>
          <a:spcPct val="0"/>
        </a:spcBef>
        <a:spcAft>
          <a:spcPct val="0"/>
        </a:spcAft>
        <a:defRPr sz="3600" i="1">
          <a:solidFill>
            <a:schemeClr val="tx2"/>
          </a:solidFill>
          <a:latin typeface="Times New Roman" pitchFamily="18" charset="0"/>
          <a:ea typeface="隶书" pitchFamily="49" charset="-122"/>
        </a:defRPr>
      </a:lvl3pPr>
      <a:lvl4pPr algn="ctr" rtl="0" fontAlgn="base">
        <a:spcBef>
          <a:spcPct val="0"/>
        </a:spcBef>
        <a:spcAft>
          <a:spcPct val="0"/>
        </a:spcAft>
        <a:defRPr sz="3600" i="1">
          <a:solidFill>
            <a:schemeClr val="tx2"/>
          </a:solidFill>
          <a:latin typeface="Times New Roman" pitchFamily="18" charset="0"/>
          <a:ea typeface="隶书" pitchFamily="49" charset="-122"/>
        </a:defRPr>
      </a:lvl4pPr>
      <a:lvl5pPr algn="ctr" rtl="0" fontAlgn="base">
        <a:spcBef>
          <a:spcPct val="0"/>
        </a:spcBef>
        <a:spcAft>
          <a:spcPct val="0"/>
        </a:spcAft>
        <a:defRPr sz="3600" i="1">
          <a:solidFill>
            <a:schemeClr val="tx2"/>
          </a:solidFill>
          <a:latin typeface="Times New Roman" pitchFamily="18" charset="0"/>
          <a:ea typeface="隶书" pitchFamily="49" charset="-122"/>
        </a:defRPr>
      </a:lvl5pPr>
      <a:lvl6pPr marL="457200" algn="ctr" rtl="0" fontAlgn="base">
        <a:spcBef>
          <a:spcPct val="0"/>
        </a:spcBef>
        <a:spcAft>
          <a:spcPct val="0"/>
        </a:spcAft>
        <a:defRPr sz="3600" i="1">
          <a:solidFill>
            <a:schemeClr val="tx2"/>
          </a:solidFill>
          <a:latin typeface="Times New Roman" pitchFamily="18" charset="0"/>
          <a:ea typeface="隶书" pitchFamily="49" charset="-122"/>
        </a:defRPr>
      </a:lvl6pPr>
      <a:lvl7pPr marL="914400" algn="ctr" rtl="0" fontAlgn="base">
        <a:spcBef>
          <a:spcPct val="0"/>
        </a:spcBef>
        <a:spcAft>
          <a:spcPct val="0"/>
        </a:spcAft>
        <a:defRPr sz="3600" i="1">
          <a:solidFill>
            <a:schemeClr val="tx2"/>
          </a:solidFill>
          <a:latin typeface="Times New Roman" pitchFamily="18" charset="0"/>
          <a:ea typeface="隶书" pitchFamily="49" charset="-122"/>
        </a:defRPr>
      </a:lvl7pPr>
      <a:lvl8pPr marL="1371600" algn="ctr" rtl="0" fontAlgn="base">
        <a:spcBef>
          <a:spcPct val="0"/>
        </a:spcBef>
        <a:spcAft>
          <a:spcPct val="0"/>
        </a:spcAft>
        <a:defRPr sz="3600" i="1">
          <a:solidFill>
            <a:schemeClr val="tx2"/>
          </a:solidFill>
          <a:latin typeface="Times New Roman" pitchFamily="18" charset="0"/>
          <a:ea typeface="隶书" pitchFamily="49" charset="-122"/>
        </a:defRPr>
      </a:lvl8pPr>
      <a:lvl9pPr marL="1828800" algn="ctr" rtl="0" fontAlgn="base">
        <a:spcBef>
          <a:spcPct val="0"/>
        </a:spcBef>
        <a:spcAft>
          <a:spcPct val="0"/>
        </a:spcAft>
        <a:defRPr sz="3600" i="1">
          <a:solidFill>
            <a:schemeClr val="tx2"/>
          </a:solidFill>
          <a:latin typeface="Times New Roman" pitchFamily="18" charset="0"/>
          <a:ea typeface="隶书" pitchFamily="49" charset="-122"/>
        </a:defRPr>
      </a:lvl9pPr>
    </p:titleStyle>
    <p:bodyStyle>
      <a:lvl1pPr marL="342900" indent="-342900" algn="just" rtl="0" fontAlgn="base">
        <a:spcBef>
          <a:spcPct val="20000"/>
        </a:spcBef>
        <a:spcAft>
          <a:spcPct val="0"/>
        </a:spcAft>
        <a:buChar char="•"/>
        <a:defRPr sz="2400" b="1">
          <a:solidFill>
            <a:schemeClr val="tx1"/>
          </a:solidFill>
          <a:latin typeface="+mn-lt"/>
          <a:ea typeface="+mn-ea"/>
          <a:cs typeface="+mn-cs"/>
        </a:defRPr>
      </a:lvl1pPr>
      <a:lvl2pPr marL="742950" indent="-285750" algn="just" rtl="0" fontAlgn="base">
        <a:spcBef>
          <a:spcPct val="20000"/>
        </a:spcBef>
        <a:spcAft>
          <a:spcPct val="0"/>
        </a:spcAft>
        <a:buChar char="–"/>
        <a:defRPr sz="2400" b="1">
          <a:solidFill>
            <a:schemeClr val="tx1"/>
          </a:solidFill>
          <a:latin typeface="+mn-lt"/>
          <a:ea typeface="+mn-ea"/>
        </a:defRPr>
      </a:lvl2pPr>
      <a:lvl3pPr marL="1143000" indent="-228600" algn="just" rtl="0" fontAlgn="base">
        <a:spcBef>
          <a:spcPct val="20000"/>
        </a:spcBef>
        <a:spcAft>
          <a:spcPct val="0"/>
        </a:spcAft>
        <a:buChar char="•"/>
        <a:defRPr sz="2400" b="1">
          <a:solidFill>
            <a:schemeClr val="tx1"/>
          </a:solidFill>
          <a:latin typeface="+mn-lt"/>
          <a:ea typeface="+mn-ea"/>
        </a:defRPr>
      </a:lvl3pPr>
      <a:lvl4pPr marL="1600200" indent="-228600" algn="just" rtl="0" fontAlgn="base">
        <a:spcBef>
          <a:spcPct val="20000"/>
        </a:spcBef>
        <a:spcAft>
          <a:spcPct val="0"/>
        </a:spcAft>
        <a:buChar char="–"/>
        <a:defRPr sz="2400" b="1">
          <a:solidFill>
            <a:schemeClr val="tx1"/>
          </a:solidFill>
          <a:latin typeface="+mn-lt"/>
          <a:ea typeface="+mn-ea"/>
        </a:defRPr>
      </a:lvl4pPr>
      <a:lvl5pPr marL="2057400" indent="-228600" algn="just" rtl="0" fontAlgn="base">
        <a:spcBef>
          <a:spcPct val="20000"/>
        </a:spcBef>
        <a:spcAft>
          <a:spcPct val="0"/>
        </a:spcAft>
        <a:buChar char="»"/>
        <a:defRPr sz="2400" b="1">
          <a:solidFill>
            <a:schemeClr val="tx1"/>
          </a:solidFill>
          <a:latin typeface="+mn-lt"/>
          <a:ea typeface="+mn-ea"/>
        </a:defRPr>
      </a:lvl5pPr>
      <a:lvl6pPr marL="2514600" indent="-228600" algn="just" rtl="0" fontAlgn="base">
        <a:spcBef>
          <a:spcPct val="20000"/>
        </a:spcBef>
        <a:spcAft>
          <a:spcPct val="0"/>
        </a:spcAft>
        <a:buChar char="»"/>
        <a:defRPr sz="2400" b="1">
          <a:solidFill>
            <a:schemeClr val="tx1"/>
          </a:solidFill>
          <a:latin typeface="+mn-lt"/>
          <a:ea typeface="+mn-ea"/>
        </a:defRPr>
      </a:lvl6pPr>
      <a:lvl7pPr marL="2971800" indent="-228600" algn="just" rtl="0" fontAlgn="base">
        <a:spcBef>
          <a:spcPct val="20000"/>
        </a:spcBef>
        <a:spcAft>
          <a:spcPct val="0"/>
        </a:spcAft>
        <a:buChar char="»"/>
        <a:defRPr sz="2400" b="1">
          <a:solidFill>
            <a:schemeClr val="tx1"/>
          </a:solidFill>
          <a:latin typeface="+mn-lt"/>
          <a:ea typeface="+mn-ea"/>
        </a:defRPr>
      </a:lvl7pPr>
      <a:lvl8pPr marL="3429000" indent="-228600" algn="just" rtl="0" fontAlgn="base">
        <a:spcBef>
          <a:spcPct val="20000"/>
        </a:spcBef>
        <a:spcAft>
          <a:spcPct val="0"/>
        </a:spcAft>
        <a:buChar char="»"/>
        <a:defRPr sz="2400" b="1">
          <a:solidFill>
            <a:schemeClr val="tx1"/>
          </a:solidFill>
          <a:latin typeface="+mn-lt"/>
          <a:ea typeface="+mn-ea"/>
        </a:defRPr>
      </a:lvl8pPr>
      <a:lvl9pPr marL="3886200" indent="-228600" algn="just"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1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1066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4"/>
          <p:cNvSpPr>
            <a:spLocks noGrp="1" noChangeArrowheads="1"/>
          </p:cNvSpPr>
          <p:nvPr>
            <p:ph type="body" idx="1"/>
          </p:nvPr>
        </p:nvSpPr>
        <p:spPr bwMode="auto">
          <a:xfrm>
            <a:off x="2057400" y="2133600"/>
            <a:ext cx="6934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5"/>
          <p:cNvSpPr>
            <a:spLocks noGrp="1" noChangeArrowheads="1"/>
          </p:cNvSpPr>
          <p:nvPr>
            <p:ph type="dt" sz="half" idx="2"/>
          </p:nvPr>
        </p:nvSpPr>
        <p:spPr bwMode="auto">
          <a:xfrm>
            <a:off x="684213" y="62372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B1B8603C-1AC9-4AB4-8866-6DADB5F6CCF4}" type="datetime1">
              <a:rPr lang="zh-CN" altLang="en-US"/>
              <a:pPr/>
              <a:t>2017/8/15</a:t>
            </a:fld>
            <a:endParaRPr lang="en-US" altLang="zh-CN"/>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计算机文化基础</a:t>
            </a:r>
          </a:p>
        </p:txBody>
      </p:sp>
      <p:sp>
        <p:nvSpPr>
          <p:cNvPr id="3079"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B657AA2-0922-4802-AE73-18989067AD5C}" type="slidenum">
              <a:rPr lang="zh-CN" altLang="en-US"/>
              <a:pPr/>
              <a:t>‹#›</a:t>
            </a:fld>
            <a:endParaRPr lang="en-US" altLang="zh-CN"/>
          </a:p>
        </p:txBody>
      </p:sp>
      <p:sp>
        <p:nvSpPr>
          <p:cNvPr id="3080" name="Text Box 8"/>
          <p:cNvSpPr txBox="1">
            <a:spLocks noChangeArrowheads="1"/>
          </p:cNvSpPr>
          <p:nvPr/>
        </p:nvSpPr>
        <p:spPr bwMode="auto">
          <a:xfrm>
            <a:off x="593725" y="3810000"/>
            <a:ext cx="854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767474"/>
                </a:solidFill>
                <a:ea typeface="幼圆" pitchFamily="49" charset="-122"/>
              </a:rPr>
              <a:t> </a:t>
            </a:r>
            <a:r>
              <a:rPr lang="zh-CN" altLang="en-US" sz="1400">
                <a:solidFill>
                  <a:schemeClr val="hlink"/>
                </a:solidFill>
                <a:ea typeface="幼圆" pitchFamily="49" charset="-122"/>
                <a:hlinkClick r:id="rId15" action="ppaction://hlinksldjump"/>
              </a:rPr>
              <a:t>目  录</a:t>
            </a:r>
            <a:endParaRPr lang="zh-CN" altLang="en-US" sz="1400">
              <a:solidFill>
                <a:schemeClr val="hlink"/>
              </a:solidFill>
              <a:ea typeface="幼圆" pitchFamily="49" charset="-122"/>
            </a:endParaRPr>
          </a:p>
          <a:p>
            <a:endParaRPr lang="zh-CN" altLang="en-US" sz="1400">
              <a:solidFill>
                <a:schemeClr val="hlink"/>
              </a:solidFill>
              <a:ea typeface="幼圆" pitchFamily="49" charset="-122"/>
            </a:endParaRPr>
          </a:p>
          <a:p>
            <a:r>
              <a:rPr lang="zh-CN" altLang="en-US" sz="1400">
                <a:solidFill>
                  <a:schemeClr val="hlink"/>
                </a:solidFill>
                <a:ea typeface="幼圆" pitchFamily="49" charset="-122"/>
                <a:hlinkClick r:id="" action="ppaction://hlinkshowjump?jump=previousslide"/>
              </a:rPr>
              <a:t>上一页</a:t>
            </a:r>
            <a:endParaRPr lang="zh-CN" altLang="en-US" sz="1400">
              <a:solidFill>
                <a:schemeClr val="hlink"/>
              </a:solidFill>
              <a:ea typeface="幼圆" pitchFamily="49" charset="-122"/>
            </a:endParaRPr>
          </a:p>
          <a:p>
            <a:endParaRPr lang="zh-CN" altLang="en-US" sz="1400">
              <a:solidFill>
                <a:schemeClr val="hlink"/>
              </a:solidFill>
              <a:ea typeface="幼圆" pitchFamily="49" charset="-122"/>
            </a:endParaRPr>
          </a:p>
          <a:p>
            <a:r>
              <a:rPr lang="zh-CN" altLang="en-US" sz="1400">
                <a:solidFill>
                  <a:schemeClr val="hlink"/>
                </a:solidFill>
                <a:ea typeface="幼圆" pitchFamily="49" charset="-122"/>
                <a:hlinkClick r:id="" action="ppaction://hlinkshowjump?jump=nextslide"/>
              </a:rPr>
              <a:t>下一页</a:t>
            </a:r>
            <a:endParaRPr lang="zh-CN" altLang="en-US" sz="1400">
              <a:solidFill>
                <a:schemeClr val="hlink"/>
              </a:solidFill>
              <a:ea typeface="幼圆" pitchFamily="49" charset="-122"/>
            </a:endParaRPr>
          </a:p>
          <a:p>
            <a:endParaRPr lang="zh-CN" altLang="en-US" sz="1400">
              <a:solidFill>
                <a:schemeClr val="hlink"/>
              </a:solidFill>
              <a:ea typeface="幼圆" pitchFamily="49" charset="-122"/>
            </a:endParaRPr>
          </a:p>
          <a:p>
            <a:r>
              <a:rPr lang="zh-CN" altLang="en-US" sz="1400">
                <a:solidFill>
                  <a:schemeClr val="hlink"/>
                </a:solidFill>
                <a:ea typeface="幼圆" pitchFamily="49" charset="-122"/>
              </a:rPr>
              <a:t> </a:t>
            </a:r>
            <a:r>
              <a:rPr lang="zh-CN" altLang="en-US" sz="1400">
                <a:solidFill>
                  <a:schemeClr val="hlink"/>
                </a:solidFill>
                <a:ea typeface="幼圆" pitchFamily="49" charset="-122"/>
                <a:hlinkClick r:id="" action="ppaction://hlinkshowjump?jump=firstslide"/>
              </a:rPr>
              <a:t>返  回</a:t>
            </a:r>
            <a:endParaRPr lang="zh-CN" altLang="en-US" sz="1400">
              <a:solidFill>
                <a:schemeClr val="hlink"/>
              </a:solidFill>
              <a:ea typeface="幼圆" pitchFamily="49" charset="-122"/>
            </a:endParaRPr>
          </a:p>
        </p:txBody>
      </p:sp>
    </p:spTree>
  </p:cSld>
  <p:clrMap bg1="lt1" tx1="dk1" bg2="lt2" tx2="dk2" accent1="accent1" accent2="accent2" accent3="accent3" accent4="accent4" accent5="accent5" accent6="accent6" hlink="hlink" folHlink="folHlink"/>
  <p:sldLayoutIdLst>
    <p:sldLayoutId id="214748365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Lst>
  <p:transition spd="slow"/>
  <p:hf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imes New Roman" pitchFamily="18" charset="0"/>
          <a:ea typeface="隶书" pitchFamily="49" charset="-122"/>
        </a:defRPr>
      </a:lvl2pPr>
      <a:lvl3pPr algn="ctr" rtl="0" fontAlgn="base">
        <a:spcBef>
          <a:spcPct val="0"/>
        </a:spcBef>
        <a:spcAft>
          <a:spcPct val="0"/>
        </a:spcAft>
        <a:defRPr sz="3600">
          <a:solidFill>
            <a:schemeClr val="tx2"/>
          </a:solidFill>
          <a:latin typeface="Times New Roman" pitchFamily="18" charset="0"/>
          <a:ea typeface="隶书" pitchFamily="49" charset="-122"/>
        </a:defRPr>
      </a:lvl3pPr>
      <a:lvl4pPr algn="ctr" rtl="0" fontAlgn="base">
        <a:spcBef>
          <a:spcPct val="0"/>
        </a:spcBef>
        <a:spcAft>
          <a:spcPct val="0"/>
        </a:spcAft>
        <a:defRPr sz="3600">
          <a:solidFill>
            <a:schemeClr val="tx2"/>
          </a:solidFill>
          <a:latin typeface="Times New Roman" pitchFamily="18" charset="0"/>
          <a:ea typeface="隶书" pitchFamily="49" charset="-122"/>
        </a:defRPr>
      </a:lvl4pPr>
      <a:lvl5pPr algn="ctr" rtl="0" fontAlgn="base">
        <a:spcBef>
          <a:spcPct val="0"/>
        </a:spcBef>
        <a:spcAft>
          <a:spcPct val="0"/>
        </a:spcAft>
        <a:defRPr sz="3600">
          <a:solidFill>
            <a:schemeClr val="tx2"/>
          </a:solidFill>
          <a:latin typeface="Times New Roman" pitchFamily="18" charset="0"/>
          <a:ea typeface="隶书" pitchFamily="49" charset="-122"/>
        </a:defRPr>
      </a:lvl5pPr>
      <a:lvl6pPr marL="457200" algn="ctr" rtl="0" fontAlgn="base">
        <a:spcBef>
          <a:spcPct val="0"/>
        </a:spcBef>
        <a:spcAft>
          <a:spcPct val="0"/>
        </a:spcAft>
        <a:defRPr sz="3600">
          <a:solidFill>
            <a:schemeClr val="tx2"/>
          </a:solidFill>
          <a:latin typeface="Times New Roman" pitchFamily="18" charset="0"/>
          <a:ea typeface="隶书" pitchFamily="49" charset="-122"/>
        </a:defRPr>
      </a:lvl6pPr>
      <a:lvl7pPr marL="914400" algn="ctr" rtl="0" fontAlgn="base">
        <a:spcBef>
          <a:spcPct val="0"/>
        </a:spcBef>
        <a:spcAft>
          <a:spcPct val="0"/>
        </a:spcAft>
        <a:defRPr sz="3600">
          <a:solidFill>
            <a:schemeClr val="tx2"/>
          </a:solidFill>
          <a:latin typeface="Times New Roman" pitchFamily="18" charset="0"/>
          <a:ea typeface="隶书" pitchFamily="49" charset="-122"/>
        </a:defRPr>
      </a:lvl7pPr>
      <a:lvl8pPr marL="1371600" algn="ctr" rtl="0" fontAlgn="base">
        <a:spcBef>
          <a:spcPct val="0"/>
        </a:spcBef>
        <a:spcAft>
          <a:spcPct val="0"/>
        </a:spcAft>
        <a:defRPr sz="3600">
          <a:solidFill>
            <a:schemeClr val="tx2"/>
          </a:solidFill>
          <a:latin typeface="Times New Roman" pitchFamily="18" charset="0"/>
          <a:ea typeface="隶书" pitchFamily="49" charset="-122"/>
        </a:defRPr>
      </a:lvl8pPr>
      <a:lvl9pPr marL="1828800" algn="ctr" rtl="0" fontAlgn="base">
        <a:spcBef>
          <a:spcPct val="0"/>
        </a:spcBef>
        <a:spcAft>
          <a:spcPct val="0"/>
        </a:spcAft>
        <a:defRPr sz="3600">
          <a:solidFill>
            <a:schemeClr val="tx2"/>
          </a:solidFill>
          <a:latin typeface="Times New Roman" pitchFamily="18" charset="0"/>
          <a:ea typeface="隶书" pitchFamily="49" charset="-122"/>
        </a:defRPr>
      </a:lvl9pPr>
    </p:titleStyle>
    <p:bodyStyle>
      <a:lvl1pPr marL="342900" indent="-342900" algn="just" rtl="0" fontAlgn="base">
        <a:spcBef>
          <a:spcPct val="20000"/>
        </a:spcBef>
        <a:spcAft>
          <a:spcPct val="0"/>
        </a:spcAft>
        <a:buChar char="•"/>
        <a:defRPr sz="2400" b="1">
          <a:solidFill>
            <a:schemeClr val="tx1"/>
          </a:solidFill>
          <a:latin typeface="+mn-lt"/>
          <a:ea typeface="+mn-ea"/>
          <a:cs typeface="+mn-cs"/>
        </a:defRPr>
      </a:lvl1pPr>
      <a:lvl2pPr marL="742950" indent="-285750" algn="just" rtl="0" fontAlgn="base">
        <a:spcBef>
          <a:spcPct val="20000"/>
        </a:spcBef>
        <a:spcAft>
          <a:spcPct val="0"/>
        </a:spcAft>
        <a:buChar char="–"/>
        <a:defRPr sz="2400" b="1">
          <a:solidFill>
            <a:schemeClr val="tx1"/>
          </a:solidFill>
          <a:latin typeface="+mn-lt"/>
          <a:ea typeface="+mn-ea"/>
        </a:defRPr>
      </a:lvl2pPr>
      <a:lvl3pPr marL="1143000" indent="-228600" algn="just" rtl="0" fontAlgn="base">
        <a:spcBef>
          <a:spcPct val="20000"/>
        </a:spcBef>
        <a:spcAft>
          <a:spcPct val="0"/>
        </a:spcAft>
        <a:buChar char="•"/>
        <a:defRPr sz="2400" b="1">
          <a:solidFill>
            <a:schemeClr val="tx1"/>
          </a:solidFill>
          <a:latin typeface="+mn-lt"/>
          <a:ea typeface="+mn-ea"/>
        </a:defRPr>
      </a:lvl3pPr>
      <a:lvl4pPr marL="1600200" indent="-228600" algn="just" rtl="0" fontAlgn="base">
        <a:spcBef>
          <a:spcPct val="20000"/>
        </a:spcBef>
        <a:spcAft>
          <a:spcPct val="0"/>
        </a:spcAft>
        <a:buChar char="–"/>
        <a:defRPr sz="2400" b="1">
          <a:solidFill>
            <a:schemeClr val="tx1"/>
          </a:solidFill>
          <a:latin typeface="+mn-lt"/>
          <a:ea typeface="+mn-ea"/>
        </a:defRPr>
      </a:lvl4pPr>
      <a:lvl5pPr marL="2057400" indent="-228600" algn="just" rtl="0" fontAlgn="base">
        <a:spcBef>
          <a:spcPct val="20000"/>
        </a:spcBef>
        <a:spcAft>
          <a:spcPct val="0"/>
        </a:spcAft>
        <a:buChar char="»"/>
        <a:defRPr sz="2400" b="1">
          <a:solidFill>
            <a:schemeClr val="tx1"/>
          </a:solidFill>
          <a:latin typeface="+mn-lt"/>
          <a:ea typeface="+mn-ea"/>
        </a:defRPr>
      </a:lvl5pPr>
      <a:lvl6pPr marL="2514600" indent="-228600" algn="just" rtl="0" fontAlgn="base">
        <a:spcBef>
          <a:spcPct val="20000"/>
        </a:spcBef>
        <a:spcAft>
          <a:spcPct val="0"/>
        </a:spcAft>
        <a:buChar char="»"/>
        <a:defRPr sz="2400" b="1">
          <a:solidFill>
            <a:schemeClr val="tx1"/>
          </a:solidFill>
          <a:latin typeface="+mn-lt"/>
          <a:ea typeface="+mn-ea"/>
        </a:defRPr>
      </a:lvl6pPr>
      <a:lvl7pPr marL="2971800" indent="-228600" algn="just" rtl="0" fontAlgn="base">
        <a:spcBef>
          <a:spcPct val="20000"/>
        </a:spcBef>
        <a:spcAft>
          <a:spcPct val="0"/>
        </a:spcAft>
        <a:buChar char="»"/>
        <a:defRPr sz="2400" b="1">
          <a:solidFill>
            <a:schemeClr val="tx1"/>
          </a:solidFill>
          <a:latin typeface="+mn-lt"/>
          <a:ea typeface="+mn-ea"/>
        </a:defRPr>
      </a:lvl7pPr>
      <a:lvl8pPr marL="3429000" indent="-228600" algn="just" rtl="0" fontAlgn="base">
        <a:spcBef>
          <a:spcPct val="20000"/>
        </a:spcBef>
        <a:spcAft>
          <a:spcPct val="0"/>
        </a:spcAft>
        <a:buChar char="»"/>
        <a:defRPr sz="2400" b="1">
          <a:solidFill>
            <a:schemeClr val="tx1"/>
          </a:solidFill>
          <a:latin typeface="+mn-lt"/>
          <a:ea typeface="+mn-ea"/>
        </a:defRPr>
      </a:lvl8pPr>
      <a:lvl9pPr marL="3886200" indent="-228600" algn="just"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8" Type="http://schemas.openxmlformats.org/officeDocument/2006/relationships/slide" Target="slide149.xml"/><Relationship Id="rId3" Type="http://schemas.openxmlformats.org/officeDocument/2006/relationships/slide" Target="slide1.xml"/><Relationship Id="rId7" Type="http://schemas.openxmlformats.org/officeDocument/2006/relationships/slide" Target="slide137.xml"/><Relationship Id="rId2" Type="http://schemas.openxmlformats.org/officeDocument/2006/relationships/slide" Target="slide114.xml"/><Relationship Id="rId1" Type="http://schemas.openxmlformats.org/officeDocument/2006/relationships/slideLayout" Target="../slideLayouts/slideLayout15.xml"/><Relationship Id="rId6" Type="http://schemas.openxmlformats.org/officeDocument/2006/relationships/slide" Target="slide131.xml"/><Relationship Id="rId5" Type="http://schemas.openxmlformats.org/officeDocument/2006/relationships/slide" Target="slide120.xml"/><Relationship Id="rId4" Type="http://schemas.openxmlformats.org/officeDocument/2006/relationships/slide" Target="slide1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72.xml"/><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hyperlink" Target="&#31532;7&#31456;.ppt#256,-1,4. 7.1.1  &#35745;&#31639;&#26426;&#32593;&#32476;&#30340;&#20135;&#29983;&#19982;&#21457;&#23637;" TargetMode="Externa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2.xml"/><Relationship Id="rId6" Type="http://schemas.openxmlformats.org/officeDocument/2006/relationships/slide" Target="slide3.xml"/><Relationship Id="rId5" Type="http://schemas.openxmlformats.org/officeDocument/2006/relationships/slide" Target="slide10.xml"/><Relationship Id="rId4" Type="http://schemas.openxmlformats.org/officeDocument/2006/relationships/slide" Target="slide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p:txBody>
          <a:bodyPr/>
          <a:lstStyle/>
          <a:p>
            <a:fld id="{4D5A8FC0-5B37-4FB4-BD43-B9CA77EB359C}" type="slidenum">
              <a:rPr lang="zh-CN" altLang="en-US"/>
              <a:pPr/>
              <a:t>1</a:t>
            </a:fld>
            <a:endParaRPr lang="en-US" altLang="zh-CN"/>
          </a:p>
        </p:txBody>
      </p:sp>
      <p:sp>
        <p:nvSpPr>
          <p:cNvPr id="6146" name="Rectangle 2"/>
          <p:cNvSpPr>
            <a:spLocks noGrp="1" noChangeArrowheads="1"/>
          </p:cNvSpPr>
          <p:nvPr>
            <p:ph type="ctrTitle"/>
          </p:nvPr>
        </p:nvSpPr>
        <p:spPr>
          <a:xfrm>
            <a:off x="609600" y="2438400"/>
            <a:ext cx="7772400" cy="1371600"/>
          </a:xfrm>
        </p:spPr>
        <p:txBody>
          <a:bodyPr/>
          <a:lstStyle/>
          <a:p>
            <a:r>
              <a:rPr lang="zh-CN" altLang="en-US" b="1" i="0">
                <a:solidFill>
                  <a:schemeClr val="hlink"/>
                </a:solidFill>
                <a:latin typeface="华文行楷" pitchFamily="2" charset="-122"/>
              </a:rPr>
              <a:t>第 </a:t>
            </a:r>
            <a:r>
              <a:rPr lang="en-US" altLang="zh-CN" b="1" i="0">
                <a:solidFill>
                  <a:schemeClr val="hlink"/>
                </a:solidFill>
                <a:latin typeface="华文行楷" pitchFamily="2" charset="-122"/>
              </a:rPr>
              <a:t>7 </a:t>
            </a:r>
            <a:r>
              <a:rPr lang="zh-CN" altLang="en-US" b="1" i="0">
                <a:solidFill>
                  <a:schemeClr val="hlink"/>
                </a:solidFill>
                <a:latin typeface="华文行楷" pitchFamily="2" charset="-122"/>
              </a:rPr>
              <a:t>章  </a:t>
            </a:r>
            <a:br>
              <a:rPr lang="zh-CN" altLang="en-US" b="1" i="0">
                <a:solidFill>
                  <a:schemeClr val="hlink"/>
                </a:solidFill>
                <a:latin typeface="华文行楷" pitchFamily="2" charset="-122"/>
              </a:rPr>
            </a:br>
            <a:r>
              <a:rPr lang="zh-CN" altLang="en-US" b="1" i="0">
                <a:solidFill>
                  <a:schemeClr val="hlink"/>
                </a:solidFill>
                <a:latin typeface="华文行楷" pitchFamily="2" charset="-122"/>
              </a:rPr>
              <a:t>计算机网络及网页制作</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9B12B5FA-5E9A-4AB6-9039-80D45CA4C7A3}" type="slidenum">
              <a:rPr lang="zh-CN" altLang="en-US"/>
              <a:pPr/>
              <a:t>10</a:t>
            </a:fld>
            <a:endParaRPr lang="en-US" altLang="zh-CN"/>
          </a:p>
        </p:txBody>
      </p:sp>
      <p:sp>
        <p:nvSpPr>
          <p:cNvPr id="15362" name="Rectangle 2"/>
          <p:cNvSpPr>
            <a:spLocks noGrp="1" noChangeArrowheads="1"/>
          </p:cNvSpPr>
          <p:nvPr>
            <p:ph type="title"/>
          </p:nvPr>
        </p:nvSpPr>
        <p:spPr>
          <a:xfrm>
            <a:off x="1524000" y="609600"/>
            <a:ext cx="7164388" cy="1143000"/>
          </a:xfrm>
        </p:spPr>
        <p:txBody>
          <a:bodyPr/>
          <a:lstStyle/>
          <a:p>
            <a:r>
              <a:rPr lang="zh-CN" altLang="en-US" sz="3200" b="1" i="0"/>
              <a:t>以</a:t>
            </a:r>
            <a:r>
              <a:rPr lang="en-US" altLang="zh-CN" sz="3200" b="1" i="0"/>
              <a:t>Internet</a:t>
            </a:r>
            <a:r>
              <a:rPr lang="zh-CN" altLang="en-US" sz="3200" b="1" i="0"/>
              <a:t>为核心的第四代计算机网络</a:t>
            </a:r>
          </a:p>
        </p:txBody>
      </p:sp>
      <p:sp>
        <p:nvSpPr>
          <p:cNvPr id="15363" name="Rectangle 3"/>
          <p:cNvSpPr>
            <a:spLocks noGrp="1" noChangeArrowheads="1"/>
          </p:cNvSpPr>
          <p:nvPr>
            <p:ph type="body" sz="half" idx="1"/>
          </p:nvPr>
        </p:nvSpPr>
        <p:spPr>
          <a:xfrm>
            <a:off x="1692275" y="2060575"/>
            <a:ext cx="6683375" cy="3892550"/>
          </a:xfrm>
        </p:spPr>
        <p:txBody>
          <a:bodyPr/>
          <a:lstStyle/>
          <a:p>
            <a:pPr marL="0" indent="0">
              <a:lnSpc>
                <a:spcPct val="120000"/>
              </a:lnSpc>
              <a:buClr>
                <a:srgbClr val="4D4D4D"/>
              </a:buClr>
              <a:buFont typeface="Wingdings" pitchFamily="2" charset="2"/>
              <a:buChar char="Ø"/>
            </a:pPr>
            <a:r>
              <a:rPr lang="zh-CN" altLang="en-US"/>
              <a:t>  进入</a:t>
            </a:r>
            <a:r>
              <a:rPr lang="en-US" altLang="zh-CN"/>
              <a:t>20</a:t>
            </a:r>
            <a:r>
              <a:rPr lang="zh-CN" altLang="en-US"/>
              <a:t>世纪</a:t>
            </a:r>
            <a:r>
              <a:rPr lang="en-US" altLang="zh-CN"/>
              <a:t>90</a:t>
            </a:r>
            <a:r>
              <a:rPr lang="zh-CN" altLang="en-US"/>
              <a:t>年代，</a:t>
            </a:r>
            <a:r>
              <a:rPr lang="en-US" altLang="zh-CN"/>
              <a:t>Internet</a:t>
            </a:r>
            <a:r>
              <a:rPr lang="zh-CN" altLang="en-US"/>
              <a:t>的建立将分散在世界各地的计算机和各种网络连接起来，形成了覆盖世界的大网络。随着信息高速公路计划的提出和实施，</a:t>
            </a:r>
            <a:r>
              <a:rPr lang="en-US" altLang="zh-CN"/>
              <a:t>Internet</a:t>
            </a:r>
            <a:r>
              <a:rPr lang="zh-CN" altLang="en-US"/>
              <a:t>迅猛发展起来，它将当今世界带入了以网络为核心的信息时代。</a:t>
            </a:r>
          </a:p>
          <a:p>
            <a:pPr marL="0" indent="0">
              <a:lnSpc>
                <a:spcPct val="120000"/>
              </a:lnSpc>
              <a:buClr>
                <a:srgbClr val="4D4D4D"/>
              </a:buClr>
              <a:buFont typeface="Wingdings" pitchFamily="2" charset="2"/>
              <a:buChar char="Ø"/>
            </a:pPr>
            <a:r>
              <a:rPr lang="zh-CN" altLang="en-US"/>
              <a:t>  目前这阶段计算机网络发展特点呈现为：高速互连、智能与更广泛的应用 </a:t>
            </a:r>
          </a:p>
        </p:txBody>
      </p:sp>
      <p:sp>
        <p:nvSpPr>
          <p:cNvPr id="1536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88D3444A-858C-45B5-BE48-9206000D706C}" type="slidenum">
              <a:rPr lang="zh-CN" altLang="en-US"/>
              <a:pPr/>
              <a:t>100</a:t>
            </a:fld>
            <a:endParaRPr lang="en-US" altLang="zh-CN"/>
          </a:p>
        </p:txBody>
      </p:sp>
      <p:sp>
        <p:nvSpPr>
          <p:cNvPr id="107522" name="Rectangle 2"/>
          <p:cNvSpPr>
            <a:spLocks noGrp="1" noChangeArrowheads="1"/>
          </p:cNvSpPr>
          <p:nvPr>
            <p:ph type="title"/>
          </p:nvPr>
        </p:nvSpPr>
        <p:spPr/>
        <p:txBody>
          <a:bodyPr/>
          <a:lstStyle/>
          <a:p>
            <a:r>
              <a:rPr lang="en-US" altLang="zh-CN" b="1"/>
              <a:t>7.4.1  </a:t>
            </a:r>
            <a:r>
              <a:rPr lang="zh-CN" altLang="en-US" b="1"/>
              <a:t>HTML语言概述</a:t>
            </a:r>
          </a:p>
        </p:txBody>
      </p:sp>
      <p:sp>
        <p:nvSpPr>
          <p:cNvPr id="107523" name="Rectangle 3"/>
          <p:cNvSpPr>
            <a:spLocks noGrp="1" noChangeArrowheads="1"/>
          </p:cNvSpPr>
          <p:nvPr>
            <p:ph type="body" idx="1"/>
          </p:nvPr>
        </p:nvSpPr>
        <p:spPr>
          <a:xfrm>
            <a:off x="1905000" y="1700213"/>
            <a:ext cx="6556375" cy="4608512"/>
          </a:xfrm>
        </p:spPr>
        <p:txBody>
          <a:bodyPr/>
          <a:lstStyle/>
          <a:p>
            <a:pPr marL="0" indent="0">
              <a:lnSpc>
                <a:spcPct val="80000"/>
              </a:lnSpc>
              <a:buFontTx/>
              <a:buNone/>
            </a:pPr>
            <a:r>
              <a:rPr lang="zh-CN" altLang="en-US" sz="1600"/>
              <a:t>        HTML 语言是由世界性的标准化组织W3C（World Wide Web Consortium）制定的，通过浏览http://www.w3.org 可以了解到HTML 标准的最新动态。</a:t>
            </a:r>
          </a:p>
          <a:p>
            <a:pPr marL="0" indent="0">
              <a:lnSpc>
                <a:spcPct val="80000"/>
              </a:lnSpc>
              <a:buFontTx/>
              <a:buNone/>
            </a:pPr>
            <a:r>
              <a:rPr lang="zh-CN" altLang="en-US" sz="1600"/>
              <a:t>         下面介绍HTML 文件的基本构成和层次结构。</a:t>
            </a:r>
          </a:p>
          <a:p>
            <a:pPr marL="0" indent="0">
              <a:lnSpc>
                <a:spcPct val="80000"/>
              </a:lnSpc>
              <a:buFontTx/>
              <a:buNone/>
            </a:pPr>
            <a:r>
              <a:rPr lang="zh-CN" altLang="en-US" sz="1600"/>
              <a:t>        1. HTML 文件标记</a:t>
            </a:r>
          </a:p>
          <a:p>
            <a:pPr marL="0" indent="0">
              <a:lnSpc>
                <a:spcPct val="80000"/>
              </a:lnSpc>
              <a:buFontTx/>
              <a:buNone/>
            </a:pPr>
            <a:r>
              <a:rPr lang="zh-CN" altLang="en-US" sz="1600"/>
              <a:t>        Internet 中的每一个HTML 文件都包括文本内容和HTML 标记两部分。其中，HTML 标记负责控制文本显示的外观和版式，并为浏览器指定各种链接的图像、声音和其他对象的位置。多数HTML 标记的书写格式如下：</a:t>
            </a:r>
          </a:p>
          <a:p>
            <a:pPr marL="0" indent="0">
              <a:lnSpc>
                <a:spcPct val="80000"/>
              </a:lnSpc>
              <a:buFontTx/>
              <a:buNone/>
            </a:pPr>
            <a:r>
              <a:rPr lang="zh-CN" altLang="en-US" sz="1600"/>
              <a:t>         &lt; 标记名 &gt; 文本内容&lt;/标记名&gt;</a:t>
            </a:r>
          </a:p>
          <a:p>
            <a:pPr marL="0" indent="0">
              <a:lnSpc>
                <a:spcPct val="80000"/>
              </a:lnSpc>
              <a:buFontTx/>
              <a:buNone/>
            </a:pPr>
            <a:r>
              <a:rPr lang="zh-CN" altLang="en-US" sz="1600"/>
              <a:t>         标记名写在“&lt; &gt;”内。多数HTML 标记同时具有起始和结束标记，但也有一些HTML 标记没有结束标记。另外，HTML 标记不区分大小写。</a:t>
            </a:r>
          </a:p>
          <a:p>
            <a:pPr marL="0" indent="0">
              <a:lnSpc>
                <a:spcPct val="80000"/>
              </a:lnSpc>
              <a:buFontTx/>
              <a:buNone/>
            </a:pPr>
            <a:r>
              <a:rPr lang="zh-CN" altLang="en-US" sz="1600"/>
              <a:t>        某些HTML 标记还具有一些属性，这些属性指定对象的特性，如背景颜色、文本字体及大小、对齐方式等。属性一般放在起始标记中，格式如下：</a:t>
            </a:r>
          </a:p>
          <a:p>
            <a:pPr marL="0" indent="0">
              <a:lnSpc>
                <a:spcPct val="80000"/>
              </a:lnSpc>
              <a:buFontTx/>
              <a:buNone/>
            </a:pPr>
            <a:r>
              <a:rPr lang="zh-CN" altLang="en-US" sz="1600"/>
              <a:t>         &lt; 标记名 属性15 值1 属性25 值2 …&gt; 文本内容&lt;/标记名 &gt;</a:t>
            </a:r>
          </a:p>
          <a:p>
            <a:pPr marL="0" indent="0">
              <a:lnSpc>
                <a:spcPct val="80000"/>
              </a:lnSpc>
              <a:buFontTx/>
              <a:buNone/>
            </a:pPr>
            <a:r>
              <a:rPr lang="zh-CN" altLang="en-US" sz="1600"/>
              <a:t>        其中标记名和属性之间用空格分隔。如果标记有多种属性，则属性之间也要用空格分隔。</a:t>
            </a: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F082EBE3-F85B-482C-9F8C-CDA04901FA22}" type="slidenum">
              <a:rPr lang="zh-CN" altLang="en-US"/>
              <a:pPr/>
              <a:t>101</a:t>
            </a:fld>
            <a:endParaRPr lang="en-US" altLang="zh-CN"/>
          </a:p>
        </p:txBody>
      </p:sp>
      <p:sp>
        <p:nvSpPr>
          <p:cNvPr id="108546" name="Rectangle 2"/>
          <p:cNvSpPr>
            <a:spLocks noGrp="1" noChangeArrowheads="1"/>
          </p:cNvSpPr>
          <p:nvPr>
            <p:ph type="title"/>
          </p:nvPr>
        </p:nvSpPr>
        <p:spPr/>
        <p:txBody>
          <a:bodyPr/>
          <a:lstStyle/>
          <a:p>
            <a:r>
              <a:rPr lang="en-US" altLang="zh-CN" b="1"/>
              <a:t>7.4.1  </a:t>
            </a:r>
            <a:r>
              <a:rPr lang="zh-CN" altLang="en-US" b="1"/>
              <a:t>HTML语言概述</a:t>
            </a:r>
          </a:p>
        </p:txBody>
      </p:sp>
      <p:sp>
        <p:nvSpPr>
          <p:cNvPr id="108547" name="Rectangle 3"/>
          <p:cNvSpPr>
            <a:spLocks noGrp="1" noChangeArrowheads="1"/>
          </p:cNvSpPr>
          <p:nvPr>
            <p:ph type="body" idx="1"/>
          </p:nvPr>
        </p:nvSpPr>
        <p:spPr>
          <a:xfrm>
            <a:off x="1905000" y="1700213"/>
            <a:ext cx="6556375" cy="4608512"/>
          </a:xfrm>
        </p:spPr>
        <p:txBody>
          <a:bodyPr/>
          <a:lstStyle/>
          <a:p>
            <a:pPr marL="0" indent="0">
              <a:lnSpc>
                <a:spcPct val="90000"/>
              </a:lnSpc>
              <a:buFontTx/>
              <a:buNone/>
            </a:pPr>
            <a:r>
              <a:rPr lang="zh-CN" altLang="en-US" sz="1600"/>
              <a:t>        2. HTML 网页的结构</a:t>
            </a:r>
          </a:p>
          <a:p>
            <a:pPr marL="0" indent="0">
              <a:lnSpc>
                <a:spcPct val="90000"/>
              </a:lnSpc>
              <a:buFontTx/>
              <a:buNone/>
            </a:pPr>
            <a:r>
              <a:rPr lang="zh-CN" altLang="en-US" sz="1600"/>
              <a:t>       现在我们先看一个简单的HTML 文件，从中体会用HTML 语言编写网页时的层次结构。</a:t>
            </a:r>
          </a:p>
          <a:p>
            <a:pPr marL="0" indent="0">
              <a:lnSpc>
                <a:spcPct val="90000"/>
              </a:lnSpc>
              <a:buFontTx/>
              <a:buNone/>
            </a:pPr>
            <a:r>
              <a:rPr lang="zh-CN" altLang="en-US" sz="1600"/>
              <a:t>     【例7-1】 用HTML 语言编写一个简单的网页。</a:t>
            </a:r>
          </a:p>
          <a:p>
            <a:pPr marL="0" indent="0">
              <a:lnSpc>
                <a:spcPct val="90000"/>
              </a:lnSpc>
              <a:buFontTx/>
              <a:buNone/>
            </a:pPr>
            <a:r>
              <a:rPr lang="zh-CN" altLang="en-US" sz="1600"/>
              <a:t>      &lt;html&gt;</a:t>
            </a:r>
          </a:p>
          <a:p>
            <a:pPr marL="0" indent="0">
              <a:lnSpc>
                <a:spcPct val="90000"/>
              </a:lnSpc>
              <a:buFontTx/>
              <a:buNone/>
            </a:pPr>
            <a:r>
              <a:rPr lang="zh-CN" altLang="en-US" sz="1600"/>
              <a:t>      &lt;head&gt;</a:t>
            </a:r>
          </a:p>
          <a:p>
            <a:pPr marL="0" indent="0">
              <a:lnSpc>
                <a:spcPct val="90000"/>
              </a:lnSpc>
              <a:buFontTx/>
              <a:buNone/>
            </a:pPr>
            <a:r>
              <a:rPr lang="zh-CN" altLang="en-US" sz="1600"/>
              <a:t>      &lt;title&gt; 我的第一个Web 页&lt;/title&gt;</a:t>
            </a:r>
          </a:p>
          <a:p>
            <a:pPr marL="0" indent="0">
              <a:lnSpc>
                <a:spcPct val="90000"/>
              </a:lnSpc>
              <a:buFontTx/>
              <a:buNone/>
            </a:pPr>
            <a:r>
              <a:rPr lang="zh-CN" altLang="en-US" sz="1600"/>
              <a:t>      &lt;/head&gt;</a:t>
            </a:r>
          </a:p>
          <a:p>
            <a:pPr marL="0" indent="0">
              <a:lnSpc>
                <a:spcPct val="90000"/>
              </a:lnSpc>
              <a:buFontTx/>
              <a:buNone/>
            </a:pPr>
            <a:r>
              <a:rPr lang="zh-CN" altLang="en-US" sz="1600"/>
              <a:t>      &lt;body&gt;</a:t>
            </a:r>
          </a:p>
          <a:p>
            <a:pPr marL="0" indent="0">
              <a:lnSpc>
                <a:spcPct val="90000"/>
              </a:lnSpc>
              <a:buFontTx/>
              <a:buNone/>
            </a:pPr>
            <a:r>
              <a:rPr lang="zh-CN" altLang="en-US" sz="1600"/>
              <a:t>      &lt;h1&gt; 欢迎进入HTML 世界！&lt;/h1&gt;</a:t>
            </a:r>
          </a:p>
          <a:p>
            <a:pPr marL="0" indent="0">
              <a:lnSpc>
                <a:spcPct val="90000"/>
              </a:lnSpc>
              <a:buFontTx/>
              <a:buNone/>
            </a:pPr>
            <a:r>
              <a:rPr lang="zh-CN" altLang="en-US" sz="1600"/>
              <a:t>      &lt;p&gt; 这里我们首先介绍HTML 语言的基本知识和语法。</a:t>
            </a:r>
          </a:p>
          <a:p>
            <a:pPr marL="0" indent="0">
              <a:lnSpc>
                <a:spcPct val="90000"/>
              </a:lnSpc>
              <a:buFontTx/>
              <a:buNone/>
            </a:pPr>
            <a:r>
              <a:rPr lang="zh-CN" altLang="en-US" sz="1600"/>
              <a:t>      然后，讲授如何使用HTML 语言编写您的Web 页面。&lt;/p&gt;</a:t>
            </a:r>
          </a:p>
          <a:p>
            <a:pPr marL="0" indent="0">
              <a:lnSpc>
                <a:spcPct val="90000"/>
              </a:lnSpc>
              <a:buFontTx/>
              <a:buNone/>
            </a:pPr>
            <a:r>
              <a:rPr lang="zh-CN" altLang="en-US" sz="1600"/>
              <a:t>      &lt;/body&gt;</a:t>
            </a:r>
          </a:p>
          <a:p>
            <a:pPr marL="0" indent="0">
              <a:lnSpc>
                <a:spcPct val="90000"/>
              </a:lnSpc>
              <a:buFontTx/>
              <a:buNone/>
            </a:pPr>
            <a:r>
              <a:rPr lang="zh-CN" altLang="en-US" sz="1600"/>
              <a:t>      &lt;/html&gt;</a:t>
            </a:r>
          </a:p>
          <a:p>
            <a:pPr marL="0" indent="0">
              <a:lnSpc>
                <a:spcPct val="90000"/>
              </a:lnSpc>
              <a:buFontTx/>
              <a:buNone/>
            </a:pPr>
            <a:r>
              <a:rPr lang="zh-CN" altLang="en-US" sz="1600"/>
              <a:t>      将上述代码用文本编辑器编辑并保存为一个扩展名为.htm 的文件，双击该文件图标，在浏览器中将看到图7-12所示的结果。</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76AFB618-6A40-4958-B4C3-8B6174E4DB48}" type="slidenum">
              <a:rPr lang="zh-CN" altLang="en-US"/>
              <a:pPr/>
              <a:t>102</a:t>
            </a:fld>
            <a:endParaRPr lang="en-US" altLang="zh-CN"/>
          </a:p>
        </p:txBody>
      </p:sp>
      <p:sp>
        <p:nvSpPr>
          <p:cNvPr id="109570" name="Rectangle 2"/>
          <p:cNvSpPr>
            <a:spLocks noGrp="1" noChangeArrowheads="1"/>
          </p:cNvSpPr>
          <p:nvPr>
            <p:ph type="title"/>
          </p:nvPr>
        </p:nvSpPr>
        <p:spPr/>
        <p:txBody>
          <a:bodyPr/>
          <a:lstStyle/>
          <a:p>
            <a:r>
              <a:rPr lang="en-US" altLang="zh-CN" b="1"/>
              <a:t>7.4.1  </a:t>
            </a:r>
            <a:r>
              <a:rPr lang="zh-CN" altLang="en-US" b="1"/>
              <a:t>HTML语言概述</a:t>
            </a:r>
          </a:p>
        </p:txBody>
      </p:sp>
      <p:sp>
        <p:nvSpPr>
          <p:cNvPr id="109571" name="Rectangle 3"/>
          <p:cNvSpPr>
            <a:spLocks noGrp="1" noChangeArrowheads="1"/>
          </p:cNvSpPr>
          <p:nvPr>
            <p:ph type="body" sz="half" idx="1"/>
          </p:nvPr>
        </p:nvSpPr>
        <p:spPr>
          <a:xfrm>
            <a:off x="2057400" y="2133600"/>
            <a:ext cx="3403600" cy="3962400"/>
          </a:xfrm>
        </p:spPr>
        <p:txBody>
          <a:bodyPr/>
          <a:lstStyle/>
          <a:p>
            <a:pPr marL="0" indent="0">
              <a:lnSpc>
                <a:spcPct val="90000"/>
              </a:lnSpc>
              <a:buFontTx/>
              <a:buNone/>
            </a:pPr>
            <a:r>
              <a:rPr lang="zh-CN" altLang="en-US" sz="1600"/>
              <a:t>        </a:t>
            </a:r>
            <a:endParaRPr lang="zh-CN" altLang="en-US" sz="2000"/>
          </a:p>
        </p:txBody>
      </p:sp>
      <p:pic>
        <p:nvPicPr>
          <p:cNvPr id="1095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95662" y="1916832"/>
            <a:ext cx="3038475" cy="2990850"/>
          </a:xfrm>
          <a:noFill/>
          <a:ln/>
        </p:spPr>
      </p:pic>
      <p:sp>
        <p:nvSpPr>
          <p:cNvPr id="109573" name="Text Box 5"/>
          <p:cNvSpPr txBox="1">
            <a:spLocks noChangeArrowheads="1"/>
          </p:cNvSpPr>
          <p:nvPr/>
        </p:nvSpPr>
        <p:spPr bwMode="auto">
          <a:xfrm>
            <a:off x="3708400" y="5086350"/>
            <a:ext cx="2523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12   </a:t>
            </a:r>
            <a:r>
              <a:rPr lang="zh-CN" altLang="en-US" sz="1600" dirty="0"/>
              <a:t>一个简单的Web页</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952BEFE7-8E09-413C-AF9E-C19995EFB039}" type="slidenum">
              <a:rPr lang="zh-CN" altLang="en-US"/>
              <a:pPr/>
              <a:t>103</a:t>
            </a:fld>
            <a:endParaRPr lang="en-US" altLang="zh-CN"/>
          </a:p>
        </p:txBody>
      </p:sp>
      <p:sp>
        <p:nvSpPr>
          <p:cNvPr id="110594" name="Rectangle 2"/>
          <p:cNvSpPr>
            <a:spLocks noGrp="1" noChangeArrowheads="1"/>
          </p:cNvSpPr>
          <p:nvPr>
            <p:ph type="title"/>
          </p:nvPr>
        </p:nvSpPr>
        <p:spPr/>
        <p:txBody>
          <a:bodyPr/>
          <a:lstStyle/>
          <a:p>
            <a:r>
              <a:rPr lang="en-US" altLang="zh-CN" b="1"/>
              <a:t>7.4.1  </a:t>
            </a:r>
            <a:r>
              <a:rPr lang="zh-CN" altLang="en-US" b="1"/>
              <a:t>HTML语言概述</a:t>
            </a:r>
          </a:p>
        </p:txBody>
      </p:sp>
      <p:sp>
        <p:nvSpPr>
          <p:cNvPr id="110595" name="Rectangle 3"/>
          <p:cNvSpPr>
            <a:spLocks noGrp="1" noChangeArrowheads="1"/>
          </p:cNvSpPr>
          <p:nvPr>
            <p:ph type="body" idx="1"/>
          </p:nvPr>
        </p:nvSpPr>
        <p:spPr>
          <a:xfrm>
            <a:off x="1905000" y="1700213"/>
            <a:ext cx="6556375" cy="4608512"/>
          </a:xfrm>
        </p:spPr>
        <p:txBody>
          <a:bodyPr/>
          <a:lstStyle/>
          <a:p>
            <a:pPr marL="0" indent="0">
              <a:lnSpc>
                <a:spcPct val="90000"/>
              </a:lnSpc>
              <a:buFontTx/>
              <a:buNone/>
            </a:pPr>
            <a:r>
              <a:rPr lang="zh-CN" altLang="en-US" sz="1400"/>
              <a:t>       </a:t>
            </a:r>
            <a:r>
              <a:rPr lang="zh-CN" altLang="en-US" sz="1600"/>
              <a:t> 从上例可以看出，一般HTML 文件都是以&lt;html&gt; 开头，以&lt;/html&gt; 结束。其文件结构由以下两部分组成：</a:t>
            </a:r>
          </a:p>
          <a:p>
            <a:pPr marL="0" indent="0">
              <a:lnSpc>
                <a:spcPct val="90000"/>
              </a:lnSpc>
              <a:buFontTx/>
              <a:buNone/>
            </a:pPr>
            <a:r>
              <a:rPr lang="zh-CN" altLang="en-US" sz="1600"/>
              <a:t>       1） 头部（Head）</a:t>
            </a:r>
          </a:p>
          <a:p>
            <a:pPr marL="0" indent="0">
              <a:lnSpc>
                <a:spcPct val="90000"/>
              </a:lnSpc>
              <a:buFontTx/>
              <a:buNone/>
            </a:pPr>
            <a:r>
              <a:rPr lang="zh-CN" altLang="en-US" sz="1600"/>
              <a:t>       HTML 文件的头部由&lt;head&gt; 和&lt;/head&gt; 标记定义。通常情况下，文件的标题、语言字符集信息等都放在头部信息中。最常用到的标记是&lt;title&gt;…&lt;/title&gt;，它用于定义网页文件的标题。当该网页文件被打开后，网页文件的标题将出现在浏览器的标题栏中。</a:t>
            </a:r>
          </a:p>
          <a:p>
            <a:pPr marL="0" indent="0">
              <a:lnSpc>
                <a:spcPct val="90000"/>
              </a:lnSpc>
              <a:buFontTx/>
              <a:buNone/>
            </a:pPr>
            <a:r>
              <a:rPr lang="zh-CN" altLang="en-US" sz="1600"/>
              <a:t>       2） 正文主体（Body）</a:t>
            </a:r>
          </a:p>
          <a:p>
            <a:pPr marL="0" indent="0">
              <a:lnSpc>
                <a:spcPct val="90000"/>
              </a:lnSpc>
              <a:buFontTx/>
              <a:buNone/>
            </a:pPr>
            <a:r>
              <a:rPr lang="zh-CN" altLang="en-US" sz="1600"/>
              <a:t>       正文主体是HTML 文件的核心内容，由&lt;body&gt; 和&lt;/body&gt; 标记定义。        &lt;body&gt; 标记具有一些常用的属性，格式如下：</a:t>
            </a:r>
          </a:p>
          <a:p>
            <a:pPr marL="0" indent="0">
              <a:lnSpc>
                <a:spcPct val="90000"/>
              </a:lnSpc>
              <a:buFontTx/>
              <a:buNone/>
            </a:pPr>
            <a:r>
              <a:rPr lang="zh-CN" altLang="en-US" sz="1600"/>
              <a:t>&lt;body bgcolor5#n color5#n&gt;…&lt;/body&gt;</a:t>
            </a:r>
          </a:p>
          <a:p>
            <a:pPr marL="0" indent="0">
              <a:lnSpc>
                <a:spcPct val="90000"/>
              </a:lnSpc>
              <a:buFontTx/>
              <a:buNone/>
            </a:pPr>
            <a:r>
              <a:rPr lang="zh-CN" altLang="en-US" sz="1600"/>
              <a:t>       其中，bgcolor 为背景颜色，color 为文本颜色，n 为六位十六进制数。</a:t>
            </a:r>
          </a:p>
          <a:p>
            <a:pPr marL="0" indent="0">
              <a:lnSpc>
                <a:spcPct val="90000"/>
              </a:lnSpc>
              <a:buFontTx/>
              <a:buNone/>
            </a:pPr>
            <a:r>
              <a:rPr lang="zh-CN" altLang="en-US" sz="1600"/>
              <a:t>       如果网页使用背景图像，格式如下：</a:t>
            </a:r>
          </a:p>
          <a:p>
            <a:pPr marL="0" indent="0">
              <a:lnSpc>
                <a:spcPct val="90000"/>
              </a:lnSpc>
              <a:buFontTx/>
              <a:buNone/>
            </a:pPr>
            <a:r>
              <a:rPr lang="zh-CN" altLang="en-US" sz="1600"/>
              <a:t>&lt;body background5" 路径 / 图片文件名 "&gt;…&lt;/body&gt;</a:t>
            </a:r>
          </a:p>
          <a:p>
            <a:pPr marL="0" indent="0">
              <a:lnSpc>
                <a:spcPct val="90000"/>
              </a:lnSpc>
              <a:buFontTx/>
              <a:buNone/>
            </a:pPr>
            <a:r>
              <a:rPr lang="zh-CN" altLang="en-US" sz="1600"/>
              <a:t>       HTML 对格式的要求并不严格，当HTML 文件被浏览器扫描时，所有包含在文件中的空格、回车等均被忽略，因此，将一行写成两行或多行，在浏览器中的结果是相同的。</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1246EDC2-97BA-4611-BFF8-1500C00A32BD}" type="slidenum">
              <a:rPr lang="zh-CN" altLang="en-US"/>
              <a:pPr/>
              <a:t>104</a:t>
            </a:fld>
            <a:endParaRPr lang="en-US" altLang="zh-CN"/>
          </a:p>
        </p:txBody>
      </p:sp>
      <p:sp>
        <p:nvSpPr>
          <p:cNvPr id="111618"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1619" name="Rectangle 3"/>
          <p:cNvSpPr>
            <a:spLocks noGrp="1" noChangeArrowheads="1"/>
          </p:cNvSpPr>
          <p:nvPr>
            <p:ph type="body" idx="1"/>
          </p:nvPr>
        </p:nvSpPr>
        <p:spPr>
          <a:xfrm>
            <a:off x="1905000" y="1700213"/>
            <a:ext cx="6556375" cy="4608512"/>
          </a:xfrm>
        </p:spPr>
        <p:txBody>
          <a:bodyPr/>
          <a:lstStyle/>
          <a:p>
            <a:pPr marL="0" indent="0">
              <a:buFontTx/>
              <a:buNone/>
            </a:pPr>
            <a:r>
              <a:rPr lang="zh-CN" altLang="en-US" sz="1400"/>
              <a:t>      </a:t>
            </a:r>
            <a:r>
              <a:rPr lang="zh-CN" altLang="en-US" sz="1800"/>
              <a:t> 1. 文本布局</a:t>
            </a:r>
          </a:p>
          <a:p>
            <a:pPr marL="0" indent="0">
              <a:buFontTx/>
              <a:buNone/>
            </a:pPr>
            <a:r>
              <a:rPr lang="zh-CN" altLang="en-US" sz="1800"/>
              <a:t>        1） 段落标记&lt;p&gt;</a:t>
            </a:r>
          </a:p>
          <a:p>
            <a:pPr marL="0" indent="0">
              <a:buFontTx/>
              <a:buNone/>
            </a:pPr>
            <a:r>
              <a:rPr lang="zh-CN" altLang="en-US" sz="1800"/>
              <a:t>        &lt;p&gt;…&lt;/p&gt; 标记指定文档中一个独立的段落。通过设置align 属性来控制段落的对齐方式，其值可以是left、center、right、justify，分别表示左对齐、居中、右对齐和两端对齐，默认值为左对齐。格式如下：</a:t>
            </a:r>
          </a:p>
          <a:p>
            <a:pPr marL="0" indent="0">
              <a:buFontTx/>
              <a:buNone/>
            </a:pPr>
            <a:r>
              <a:rPr lang="zh-CN" altLang="en-US" sz="1800"/>
              <a:t>       &lt;p align5 对齐方式&gt;…&lt;/p&gt;</a:t>
            </a:r>
          </a:p>
          <a:p>
            <a:pPr marL="0" indent="0">
              <a:buFontTx/>
              <a:buNone/>
            </a:pPr>
            <a:r>
              <a:rPr lang="zh-CN" altLang="en-US" sz="1800"/>
              <a:t>        2） 换行标记&lt;br&gt;</a:t>
            </a:r>
          </a:p>
          <a:p>
            <a:pPr marL="0" indent="0">
              <a:buFontTx/>
              <a:buNone/>
            </a:pPr>
            <a:r>
              <a:rPr lang="zh-CN" altLang="en-US" sz="1800"/>
              <a:t>       &lt;br&gt; 标记可以强制文本换行。该标记只有起始标记。</a:t>
            </a:r>
          </a:p>
          <a:p>
            <a:pPr marL="0" indent="0">
              <a:buFontTx/>
              <a:buNone/>
            </a:pPr>
            <a:r>
              <a:rPr lang="zh-CN" altLang="en-US" sz="1800"/>
              <a:t>        3） 水平线标记&lt;hr&gt;</a:t>
            </a:r>
          </a:p>
          <a:p>
            <a:pPr marL="0" indent="0">
              <a:buFontTx/>
              <a:buNone/>
            </a:pPr>
            <a:r>
              <a:rPr lang="zh-CN" altLang="en-US" sz="1800"/>
              <a:t>        水平线标记&lt;hr&gt; 用于在网页中插入一条水平线。</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4B545ED3-967C-4D81-9E7B-C22435B2262E}" type="slidenum">
              <a:rPr lang="zh-CN" altLang="en-US"/>
              <a:pPr/>
              <a:t>105</a:t>
            </a:fld>
            <a:endParaRPr lang="en-US" altLang="zh-CN"/>
          </a:p>
        </p:txBody>
      </p:sp>
      <p:sp>
        <p:nvSpPr>
          <p:cNvPr id="112642"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2643" name="Rectangle 3"/>
          <p:cNvSpPr>
            <a:spLocks noGrp="1" noChangeArrowheads="1"/>
          </p:cNvSpPr>
          <p:nvPr>
            <p:ph type="body" idx="1"/>
          </p:nvPr>
        </p:nvSpPr>
        <p:spPr>
          <a:xfrm>
            <a:off x="1619250" y="1487488"/>
            <a:ext cx="7200900" cy="4822825"/>
          </a:xfrm>
        </p:spPr>
        <p:txBody>
          <a:bodyPr/>
          <a:lstStyle/>
          <a:p>
            <a:pPr marL="0" indent="0">
              <a:buFontTx/>
              <a:buNone/>
            </a:pPr>
            <a:r>
              <a:rPr lang="zh-CN" altLang="en-US" sz="300"/>
              <a:t>    </a:t>
            </a:r>
            <a:r>
              <a:rPr lang="zh-CN" altLang="en-US" sz="1800"/>
              <a:t> 2. 文字格式</a:t>
            </a:r>
          </a:p>
          <a:p>
            <a:pPr marL="0" indent="0">
              <a:buFontTx/>
              <a:buNone/>
            </a:pPr>
            <a:r>
              <a:rPr lang="zh-CN" altLang="en-US" sz="1800"/>
              <a:t>     HTML 语言中用于文字格式化的标记有：</a:t>
            </a:r>
          </a:p>
          <a:p>
            <a:pPr marL="0" indent="0">
              <a:buFontTx/>
              <a:buNone/>
            </a:pPr>
            <a:r>
              <a:rPr lang="zh-CN" altLang="en-US" sz="1800"/>
              <a:t>      1） 标题标记&lt;hn&gt;</a:t>
            </a:r>
          </a:p>
          <a:p>
            <a:pPr marL="0" indent="0">
              <a:buFontTx/>
              <a:buNone/>
            </a:pPr>
            <a:r>
              <a:rPr lang="zh-CN" altLang="en-US" sz="1800"/>
              <a:t>     格式如下：</a:t>
            </a:r>
          </a:p>
          <a:p>
            <a:pPr marL="0" indent="0">
              <a:buFontTx/>
              <a:buNone/>
            </a:pPr>
            <a:r>
              <a:rPr lang="zh-CN" altLang="en-US" sz="1800"/>
              <a:t>     &lt;hn 属性 5 属性值&gt; 标题文字内容&lt;/hn&gt;</a:t>
            </a:r>
          </a:p>
          <a:p>
            <a:pPr marL="0" indent="0">
              <a:buFontTx/>
              <a:buNone/>
            </a:pPr>
            <a:r>
              <a:rPr lang="zh-CN" altLang="en-US" sz="1800"/>
              <a:t>      其中n 说明大小级别，取值范围为1~6 的数字。把标题分为6 级，即h1 ～ h6，h1 级文字最大，h6 级文字最小。</a:t>
            </a:r>
          </a:p>
          <a:p>
            <a:pPr marL="0" indent="0">
              <a:buFontTx/>
              <a:buNone/>
            </a:pPr>
            <a:r>
              <a:rPr lang="zh-CN" altLang="en-US" sz="1800"/>
              <a:t>      2） 字体标记&lt;font&gt;</a:t>
            </a:r>
          </a:p>
          <a:p>
            <a:pPr marL="0" indent="0">
              <a:buFontTx/>
              <a:buNone/>
            </a:pPr>
            <a:r>
              <a:rPr lang="zh-CN" altLang="en-US" sz="1800"/>
              <a:t>       字体标记用来对文字格式进行设置，主要具有以下属性：</a:t>
            </a:r>
          </a:p>
          <a:p>
            <a:pPr marL="0" indent="0">
              <a:buFontTx/>
              <a:buNone/>
            </a:pPr>
            <a:r>
              <a:rPr lang="zh-CN" altLang="en-US" sz="1800"/>
              <a:t>       （1） size 属性。用于控制文字的大小。格式如下：&lt;font size5n&gt;…&lt;/font&gt;</a:t>
            </a:r>
          </a:p>
          <a:p>
            <a:pPr marL="0" indent="0">
              <a:buFontTx/>
              <a:buNone/>
            </a:pPr>
            <a:r>
              <a:rPr lang="zh-CN" altLang="en-US" sz="1800"/>
              <a:t>      其中n 的取值范围为1~7 的数字，默认值为3。</a:t>
            </a:r>
          </a:p>
          <a:p>
            <a:pPr marL="0" indent="0">
              <a:buFontTx/>
              <a:buNone/>
            </a:pPr>
            <a:r>
              <a:rPr lang="zh-CN" altLang="en-US" sz="1800"/>
              <a:t>      &lt;font&gt; 标记和&lt;hn&gt; 标记都可以控制文字的大小。一般情况下，文章的标题最好由&lt;hn&gt; 标记控制，而其余的文字由&lt;font&gt; 标记控制。相比较而言，&lt;font&gt; 对字体的控制更加灵活。</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67D44998-D0BF-447B-9DCF-924C1E7D2625}" type="slidenum">
              <a:rPr lang="zh-CN" altLang="en-US"/>
              <a:pPr/>
              <a:t>106</a:t>
            </a:fld>
            <a:endParaRPr lang="en-US" altLang="zh-CN"/>
          </a:p>
        </p:txBody>
      </p:sp>
      <p:sp>
        <p:nvSpPr>
          <p:cNvPr id="113666"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3667" name="Rectangle 3"/>
          <p:cNvSpPr>
            <a:spLocks noGrp="1" noChangeArrowheads="1"/>
          </p:cNvSpPr>
          <p:nvPr>
            <p:ph type="body" idx="1"/>
          </p:nvPr>
        </p:nvSpPr>
        <p:spPr>
          <a:xfrm>
            <a:off x="1619250" y="1844675"/>
            <a:ext cx="7200900" cy="3816350"/>
          </a:xfrm>
        </p:spPr>
        <p:txBody>
          <a:bodyPr/>
          <a:lstStyle/>
          <a:p>
            <a:pPr marL="0" indent="0">
              <a:buFontTx/>
              <a:buNone/>
            </a:pPr>
            <a:r>
              <a:rPr lang="zh-CN" altLang="en-US" sz="300"/>
              <a:t>    </a:t>
            </a:r>
            <a:r>
              <a:rPr lang="zh-CN" altLang="en-US" sz="1800"/>
              <a:t>    （2） color 属性。用于控制文字的颜色。格式如下：</a:t>
            </a:r>
          </a:p>
          <a:p>
            <a:pPr marL="0" indent="0">
              <a:buFontTx/>
              <a:buNone/>
            </a:pPr>
            <a:r>
              <a:rPr lang="zh-CN" altLang="en-US" sz="1800"/>
              <a:t>       &lt;font color5#n 或英文表示的颜色&gt;…&lt;/font&gt;</a:t>
            </a:r>
          </a:p>
          <a:p>
            <a:pPr marL="0" indent="0">
              <a:buFontTx/>
              <a:buNone/>
            </a:pPr>
            <a:r>
              <a:rPr lang="zh-CN" altLang="en-US" sz="1800"/>
              <a:t>         其中n 是一个十六进制的六位数。</a:t>
            </a:r>
          </a:p>
          <a:p>
            <a:pPr marL="0" indent="0">
              <a:buFontTx/>
              <a:buNone/>
            </a:pPr>
            <a:r>
              <a:rPr lang="zh-CN" altLang="en-US" sz="1800"/>
              <a:t>     （3） face 属性。用于指明文字使用的字体。格式如下：</a:t>
            </a:r>
          </a:p>
          <a:p>
            <a:pPr marL="0" indent="0">
              <a:buFontTx/>
              <a:buNone/>
            </a:pPr>
            <a:r>
              <a:rPr lang="zh-CN" altLang="en-US" sz="1800"/>
              <a:t>       &lt;font face5 字体名&gt;…&lt;/font&gt;</a:t>
            </a:r>
          </a:p>
          <a:p>
            <a:pPr marL="0" indent="0">
              <a:buFontTx/>
              <a:buNone/>
            </a:pPr>
            <a:r>
              <a:rPr lang="zh-CN" altLang="en-US" sz="1800"/>
              <a:t>         其中字体名的选择由Windows 操作系统安装的字体决定，如宋体、楷体_GB2312、Times New Roman、Arial 等。</a:t>
            </a: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3783F6BF-4DEB-494F-A300-B93B28BDB023}" type="slidenum">
              <a:rPr lang="zh-CN" altLang="en-US"/>
              <a:pPr/>
              <a:t>107</a:t>
            </a:fld>
            <a:endParaRPr lang="en-US" altLang="zh-CN"/>
          </a:p>
        </p:txBody>
      </p:sp>
      <p:sp>
        <p:nvSpPr>
          <p:cNvPr id="114690"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4691" name="Rectangle 3"/>
          <p:cNvSpPr>
            <a:spLocks noGrp="1" noChangeArrowheads="1"/>
          </p:cNvSpPr>
          <p:nvPr>
            <p:ph type="body" sz="half" idx="1"/>
          </p:nvPr>
        </p:nvSpPr>
        <p:spPr>
          <a:xfrm>
            <a:off x="2051050" y="1917700"/>
            <a:ext cx="6548438" cy="1150938"/>
          </a:xfrm>
        </p:spPr>
        <p:txBody>
          <a:bodyPr/>
          <a:lstStyle/>
          <a:p>
            <a:pPr marL="0" indent="0">
              <a:buFontTx/>
              <a:buNone/>
            </a:pPr>
            <a:r>
              <a:rPr lang="zh-CN" altLang="en-US" sz="300"/>
              <a:t>    </a:t>
            </a:r>
            <a:r>
              <a:rPr lang="zh-CN" altLang="en-US" sz="1800"/>
              <a:t>     3） 字形标记</a:t>
            </a:r>
          </a:p>
          <a:p>
            <a:pPr marL="0" indent="0">
              <a:buFontTx/>
              <a:buNone/>
            </a:pPr>
            <a:r>
              <a:rPr lang="zh-CN" altLang="en-US" sz="1800"/>
              <a:t>       字形标记用于设置文字的粗体、斜体、下划线、上标、下标等，见表7-4。</a:t>
            </a:r>
          </a:p>
        </p:txBody>
      </p:sp>
      <p:pic>
        <p:nvPicPr>
          <p:cNvPr id="1146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95513" y="3717925"/>
            <a:ext cx="6375400" cy="1582738"/>
          </a:xfrm>
          <a:noFill/>
          <a:ln/>
        </p:spPr>
      </p:pic>
      <p:sp>
        <p:nvSpPr>
          <p:cNvPr id="114693" name="Text Box 5"/>
          <p:cNvSpPr txBox="1">
            <a:spLocks noChangeArrowheads="1"/>
          </p:cNvSpPr>
          <p:nvPr/>
        </p:nvSpPr>
        <p:spPr bwMode="auto">
          <a:xfrm>
            <a:off x="4500563" y="3429000"/>
            <a:ext cx="16385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表7-4 </a:t>
            </a:r>
            <a:r>
              <a:rPr lang="zh-CN" altLang="en-US" sz="1600" dirty="0" smtClean="0"/>
              <a:t>  字形</a:t>
            </a:r>
            <a:r>
              <a:rPr lang="zh-CN" altLang="en-US" sz="1600" dirty="0"/>
              <a:t>标记</a:t>
            </a: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D819151E-9720-462D-87E6-A3514A191946}" type="slidenum">
              <a:rPr lang="zh-CN" altLang="en-US"/>
              <a:pPr/>
              <a:t>108</a:t>
            </a:fld>
            <a:endParaRPr lang="en-US" altLang="zh-CN"/>
          </a:p>
        </p:txBody>
      </p:sp>
      <p:sp>
        <p:nvSpPr>
          <p:cNvPr id="115714"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5715" name="Rectangle 3"/>
          <p:cNvSpPr>
            <a:spLocks noGrp="1" noChangeArrowheads="1"/>
          </p:cNvSpPr>
          <p:nvPr>
            <p:ph type="body" idx="1"/>
          </p:nvPr>
        </p:nvSpPr>
        <p:spPr>
          <a:xfrm>
            <a:off x="1619250" y="1917700"/>
            <a:ext cx="7200900" cy="3597275"/>
          </a:xfrm>
        </p:spPr>
        <p:txBody>
          <a:bodyPr/>
          <a:lstStyle/>
          <a:p>
            <a:pPr marL="0" indent="0">
              <a:buFontTx/>
              <a:buNone/>
            </a:pPr>
            <a:r>
              <a:rPr lang="zh-CN" altLang="en-US" sz="300"/>
              <a:t>                                     </a:t>
            </a:r>
            <a:r>
              <a:rPr lang="zh-CN" altLang="en-US" sz="1800"/>
              <a:t>3. 图片</a:t>
            </a:r>
          </a:p>
          <a:p>
            <a:pPr marL="0" indent="0">
              <a:buFontTx/>
              <a:buNone/>
            </a:pPr>
            <a:r>
              <a:rPr lang="zh-CN" altLang="en-US" sz="1800"/>
              <a:t>        &lt;img&gt; 标记将图片插入网页中，用于设置图片的大小以及相邻文字的排列方式。该标记具有以下属性：</a:t>
            </a:r>
          </a:p>
          <a:p>
            <a:pPr marL="0" indent="0">
              <a:buFontTx/>
              <a:buNone/>
            </a:pPr>
            <a:r>
              <a:rPr lang="zh-CN" altLang="en-US" sz="1800"/>
              <a:t>       （1） src 属性。用于指明图片文件所在的位置。格式如下：</a:t>
            </a:r>
          </a:p>
          <a:p>
            <a:pPr marL="0" indent="0">
              <a:buFontTx/>
              <a:buNone/>
            </a:pPr>
            <a:r>
              <a:rPr lang="zh-CN" altLang="en-US" sz="1800"/>
              <a:t>       &lt;img src5URL&gt;</a:t>
            </a:r>
          </a:p>
          <a:p>
            <a:pPr marL="0" indent="0">
              <a:buFontTx/>
              <a:buNone/>
            </a:pPr>
            <a:r>
              <a:rPr lang="zh-CN" altLang="en-US" sz="1800"/>
              <a:t>         其中URL 指定图片文件存放的位置。</a:t>
            </a:r>
          </a:p>
          <a:p>
            <a:pPr marL="0" indent="0">
              <a:buFontTx/>
              <a:buNone/>
            </a:pPr>
            <a:r>
              <a:rPr lang="zh-CN" altLang="en-US" sz="1800"/>
              <a:t>       （2） alt 属性。是图片的文字说明，当鼠标指针指向图片时，该图片的说明性文字弹出。格式如下：</a:t>
            </a:r>
          </a:p>
          <a:p>
            <a:pPr marL="0" indent="0">
              <a:buFontTx/>
              <a:buNone/>
            </a:pPr>
            <a:r>
              <a:rPr lang="zh-CN" altLang="en-US" sz="1800"/>
              <a:t>       &lt;img src5URL alt5 说明文字 &gt;</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1CD3D1CF-3DD4-4C79-BE20-BF7E5B6BD9C9}" type="slidenum">
              <a:rPr lang="zh-CN" altLang="en-US"/>
              <a:pPr/>
              <a:t>109</a:t>
            </a:fld>
            <a:endParaRPr lang="en-US" altLang="zh-CN"/>
          </a:p>
        </p:txBody>
      </p:sp>
      <p:sp>
        <p:nvSpPr>
          <p:cNvPr id="116738"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6739" name="Rectangle 3"/>
          <p:cNvSpPr>
            <a:spLocks noGrp="1" noChangeArrowheads="1"/>
          </p:cNvSpPr>
          <p:nvPr>
            <p:ph type="body" idx="1"/>
          </p:nvPr>
        </p:nvSpPr>
        <p:spPr>
          <a:xfrm>
            <a:off x="1619250" y="1917700"/>
            <a:ext cx="7200900" cy="4103688"/>
          </a:xfrm>
        </p:spPr>
        <p:txBody>
          <a:bodyPr/>
          <a:lstStyle/>
          <a:p>
            <a:pPr marL="0" indent="0">
              <a:buFontTx/>
              <a:buNone/>
            </a:pPr>
            <a:r>
              <a:rPr lang="zh-CN" altLang="en-US" sz="100"/>
              <a:t>                                             </a:t>
            </a:r>
            <a:r>
              <a:rPr lang="zh-CN" altLang="en-US" sz="1800"/>
              <a:t>   （3） width 和height 属性。用于设置图片显示区域的宽度和高度。格式如下：</a:t>
            </a:r>
          </a:p>
          <a:p>
            <a:pPr marL="0" indent="0">
              <a:buFontTx/>
              <a:buNone/>
            </a:pPr>
            <a:r>
              <a:rPr lang="zh-CN" altLang="en-US" sz="1800"/>
              <a:t>      &lt;img src5URL width5n1 height5n2&gt;</a:t>
            </a:r>
          </a:p>
          <a:p>
            <a:pPr marL="0" indent="0">
              <a:buFontTx/>
              <a:buNone/>
            </a:pPr>
            <a:r>
              <a:rPr lang="zh-CN" altLang="en-US" sz="1800"/>
              <a:t>       其中n1 和n2 为width 和height 属性的取值，可以是像素数或百分比。</a:t>
            </a:r>
          </a:p>
          <a:p>
            <a:pPr marL="0" indent="0">
              <a:buFontTx/>
              <a:buNone/>
            </a:pPr>
            <a:r>
              <a:rPr lang="zh-CN" altLang="en-US" sz="1800"/>
              <a:t>    （4） border 属性。用于设置图片文件的边框。格式如下：</a:t>
            </a:r>
          </a:p>
          <a:p>
            <a:pPr marL="0" indent="0">
              <a:buFontTx/>
              <a:buNone/>
            </a:pPr>
            <a:r>
              <a:rPr lang="zh-CN" altLang="en-US" sz="1800"/>
              <a:t>      &lt;img src5URL border5n&gt;</a:t>
            </a:r>
          </a:p>
          <a:p>
            <a:pPr marL="0" indent="0">
              <a:buFontTx/>
              <a:buNone/>
            </a:pPr>
            <a:r>
              <a:rPr lang="zh-CN" altLang="en-US" sz="1800"/>
              <a:t>      其中n 为像素数。</a:t>
            </a:r>
          </a:p>
          <a:p>
            <a:pPr marL="0" indent="0">
              <a:buFontTx/>
              <a:buNone/>
            </a:pPr>
            <a:r>
              <a:rPr lang="zh-CN" altLang="en-US" sz="1800"/>
              <a:t>    （5） align 属性。用于设置图片相对于文本的位置关系。格式如下：</a:t>
            </a:r>
          </a:p>
          <a:p>
            <a:pPr marL="0" indent="0">
              <a:buFontTx/>
              <a:buNone/>
            </a:pPr>
            <a:r>
              <a:rPr lang="zh-CN" altLang="en-US" sz="1800"/>
              <a:t>      &lt;img src5URL align5 对齐方式 &gt;</a:t>
            </a:r>
          </a:p>
          <a:p>
            <a:pPr marL="0" indent="0">
              <a:buFontTx/>
              <a:buNone/>
            </a:pPr>
            <a:r>
              <a:rPr lang="zh-CN" altLang="en-US" sz="1800"/>
              <a:t>      对齐方式可以是：top（顶端对齐）、middle（相对垂直居中）、bottom（相对底边对齐）、left（左对齐）、right（ 右对齐）、texttop（ 文本上方）等。</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9B20C2D2-6183-471F-837E-D0786869D048}" type="slidenum">
              <a:rPr lang="zh-CN" altLang="en-US"/>
              <a:pPr/>
              <a:t>11</a:t>
            </a:fld>
            <a:endParaRPr lang="en-US" altLang="zh-CN"/>
          </a:p>
        </p:txBody>
      </p:sp>
      <p:sp>
        <p:nvSpPr>
          <p:cNvPr id="16386" name="Rectangle 2"/>
          <p:cNvSpPr>
            <a:spLocks noGrp="1" noChangeArrowheads="1"/>
          </p:cNvSpPr>
          <p:nvPr>
            <p:ph type="title"/>
          </p:nvPr>
        </p:nvSpPr>
        <p:spPr/>
        <p:txBody>
          <a:bodyPr/>
          <a:lstStyle/>
          <a:p>
            <a:r>
              <a:rPr lang="en-US" altLang="zh-CN" i="0"/>
              <a:t>7.1.1  </a:t>
            </a:r>
            <a:r>
              <a:rPr lang="zh-CN" altLang="en-US" i="0"/>
              <a:t>计算机网络概述</a:t>
            </a:r>
          </a:p>
        </p:txBody>
      </p:sp>
      <p:sp>
        <p:nvSpPr>
          <p:cNvPr id="16387" name="Rectangle 3"/>
          <p:cNvSpPr>
            <a:spLocks noGrp="1" noChangeArrowheads="1"/>
          </p:cNvSpPr>
          <p:nvPr>
            <p:ph type="body" idx="1"/>
          </p:nvPr>
        </p:nvSpPr>
        <p:spPr/>
        <p:txBody>
          <a:bodyPr/>
          <a:lstStyle/>
          <a:p>
            <a:pPr>
              <a:buFontTx/>
              <a:buNone/>
            </a:pPr>
            <a:r>
              <a:rPr lang="zh-CN" altLang="en-US"/>
              <a:t>3</a:t>
            </a:r>
            <a:r>
              <a:rPr lang="en-US" altLang="zh-CN"/>
              <a:t>. </a:t>
            </a:r>
            <a:r>
              <a:rPr lang="zh-CN" altLang="en-US"/>
              <a:t>计算机网络的发展趋势</a:t>
            </a:r>
          </a:p>
          <a:p>
            <a:r>
              <a:rPr lang="zh-CN" altLang="en-US"/>
              <a:t>计算机网络的发展方向是</a:t>
            </a:r>
            <a:r>
              <a:rPr lang="en-US" altLang="zh-CN"/>
              <a:t>IP </a:t>
            </a:r>
            <a:r>
              <a:rPr lang="zh-CN" altLang="en-US"/>
              <a:t>技术+光网络，光网络将会演进为全光网络。从网络的服务层面上看，将是一个</a:t>
            </a:r>
            <a:r>
              <a:rPr lang="en-US" altLang="zh-CN"/>
              <a:t>IP </a:t>
            </a:r>
            <a:r>
              <a:rPr lang="zh-CN" altLang="en-US"/>
              <a:t>的世界，通信网络、计算机网络和有线电视网络将通过</a:t>
            </a:r>
            <a:r>
              <a:rPr lang="en-US" altLang="zh-CN"/>
              <a:t>IP </a:t>
            </a:r>
            <a:r>
              <a:rPr lang="zh-CN" altLang="en-US"/>
              <a:t>三网合一；从传送层面上看，将是一个光的世界；从接入层面上看，将是一个有线和无线的多元化世界。</a:t>
            </a: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1AE7B440-B95E-4F06-A021-95843F681898}" type="slidenum">
              <a:rPr lang="zh-CN" altLang="en-US"/>
              <a:pPr/>
              <a:t>110</a:t>
            </a:fld>
            <a:endParaRPr lang="en-US" altLang="zh-CN"/>
          </a:p>
        </p:txBody>
      </p:sp>
      <p:sp>
        <p:nvSpPr>
          <p:cNvPr id="117762"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7763" name="Rectangle 3"/>
          <p:cNvSpPr>
            <a:spLocks noGrp="1" noChangeArrowheads="1"/>
          </p:cNvSpPr>
          <p:nvPr>
            <p:ph type="body" idx="1"/>
          </p:nvPr>
        </p:nvSpPr>
        <p:spPr>
          <a:xfrm>
            <a:off x="1619250" y="1917700"/>
            <a:ext cx="7200900" cy="3597275"/>
          </a:xfrm>
        </p:spPr>
        <p:txBody>
          <a:bodyPr/>
          <a:lstStyle/>
          <a:p>
            <a:pPr marL="0" indent="0">
              <a:buFontTx/>
              <a:buNone/>
            </a:pPr>
            <a:r>
              <a:rPr lang="zh-CN" altLang="en-US" sz="300"/>
              <a:t>                                     </a:t>
            </a:r>
            <a:r>
              <a:rPr lang="zh-CN" altLang="en-US" sz="1800"/>
              <a:t>4. 超链接</a:t>
            </a:r>
          </a:p>
          <a:p>
            <a:pPr marL="0" indent="0">
              <a:buFontTx/>
              <a:buNone/>
            </a:pPr>
            <a:r>
              <a:rPr lang="zh-CN" altLang="en-US" sz="1800"/>
              <a:t>       在HTML 语言中，标记&lt;a&gt; 和&lt;/a&gt; 用于设置网页中的超链接，href 属性指明被超链接的文件地址。格式如下：</a:t>
            </a:r>
          </a:p>
          <a:p>
            <a:pPr marL="0" indent="0">
              <a:buFontTx/>
              <a:buNone/>
            </a:pPr>
            <a:r>
              <a:rPr lang="zh-CN" altLang="en-US" sz="1800"/>
              <a:t>        &lt;a href5URL&gt; 超链接文本&lt;/a&gt;</a:t>
            </a:r>
          </a:p>
          <a:p>
            <a:pPr marL="0" indent="0">
              <a:buFontTx/>
              <a:buNone/>
            </a:pPr>
            <a:r>
              <a:rPr lang="zh-CN" altLang="en-US" sz="1800"/>
              <a:t>        用于表示超链接的文本一般显示为蓝色并加下划线。在浏览器中，当鼠标指针指向该文本时，箭头变为手形，并在浏览器的状态栏中显示该链接的地址。</a:t>
            </a:r>
          </a:p>
          <a:p>
            <a:pPr marL="0" indent="0">
              <a:buFontTx/>
              <a:buNone/>
            </a:pPr>
            <a:r>
              <a:rPr lang="zh-CN" altLang="en-US" sz="1800"/>
              <a:t>        若使用图片做超链接，可用如下格式完成：</a:t>
            </a:r>
          </a:p>
          <a:p>
            <a:pPr marL="0" indent="0">
              <a:buFontTx/>
              <a:buNone/>
            </a:pPr>
            <a:r>
              <a:rPr lang="zh-CN" altLang="en-US" sz="1800"/>
              <a:t>        &lt;a href5URL1&gt;&lt;img src5URL2&gt;&lt;/a&gt;</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DACDE06F-DE62-44AB-A77E-B5E89A46E380}" type="slidenum">
              <a:rPr lang="zh-CN" altLang="en-US"/>
              <a:pPr/>
              <a:t>111</a:t>
            </a:fld>
            <a:endParaRPr lang="en-US" altLang="zh-CN"/>
          </a:p>
        </p:txBody>
      </p:sp>
      <p:sp>
        <p:nvSpPr>
          <p:cNvPr id="118786" name="Rectangle 2"/>
          <p:cNvSpPr>
            <a:spLocks noGrp="1" noChangeArrowheads="1"/>
          </p:cNvSpPr>
          <p:nvPr>
            <p:ph type="title"/>
          </p:nvPr>
        </p:nvSpPr>
        <p:spPr/>
        <p:txBody>
          <a:bodyPr/>
          <a:lstStyle/>
          <a:p>
            <a:r>
              <a:rPr lang="en-US" altLang="zh-CN" b="1"/>
              <a:t>7.4.</a:t>
            </a:r>
            <a:r>
              <a:rPr lang="zh-CN" altLang="en-US" b="1"/>
              <a:t>2</a:t>
            </a:r>
            <a:r>
              <a:rPr lang="en-US" altLang="zh-CN" b="1"/>
              <a:t>  </a:t>
            </a:r>
            <a:r>
              <a:rPr lang="zh-CN" altLang="en-US" b="1"/>
              <a:t>常用的HTML标记</a:t>
            </a:r>
          </a:p>
        </p:txBody>
      </p:sp>
      <p:sp>
        <p:nvSpPr>
          <p:cNvPr id="118787" name="Rectangle 3"/>
          <p:cNvSpPr>
            <a:spLocks noGrp="1" noChangeArrowheads="1"/>
          </p:cNvSpPr>
          <p:nvPr>
            <p:ph type="body" idx="1"/>
          </p:nvPr>
        </p:nvSpPr>
        <p:spPr>
          <a:xfrm>
            <a:off x="1619250" y="1701800"/>
            <a:ext cx="7200900" cy="4535488"/>
          </a:xfrm>
        </p:spPr>
        <p:txBody>
          <a:bodyPr/>
          <a:lstStyle/>
          <a:p>
            <a:pPr marL="0" indent="0">
              <a:buFontTx/>
              <a:buNone/>
            </a:pPr>
            <a:r>
              <a:rPr lang="zh-CN" altLang="en-US" sz="100"/>
              <a:t>          </a:t>
            </a:r>
            <a:r>
              <a:rPr lang="zh-CN" altLang="en-US" sz="1800"/>
              <a:t>      5. 表格</a:t>
            </a:r>
          </a:p>
          <a:p>
            <a:pPr marL="0" indent="0">
              <a:buFontTx/>
              <a:buNone/>
            </a:pPr>
            <a:r>
              <a:rPr lang="zh-CN" altLang="en-US" sz="1800"/>
              <a:t>       在网页中插入一个表格，需要用到一组HTML 标记。定义表格的有关标记如下：</a:t>
            </a:r>
          </a:p>
          <a:p>
            <a:pPr marL="0" indent="0">
              <a:buFontTx/>
              <a:buNone/>
            </a:pPr>
            <a:r>
              <a:rPr lang="zh-CN" altLang="en-US" sz="1800"/>
              <a:t>       &lt;table&gt;…&lt;/table&gt; 定义表格区域</a:t>
            </a:r>
          </a:p>
          <a:p>
            <a:pPr marL="0" indent="0">
              <a:buFontTx/>
              <a:buNone/>
            </a:pPr>
            <a:r>
              <a:rPr lang="zh-CN" altLang="en-US" sz="1800"/>
              <a:t>       &lt;caption&gt;…&lt;/caption&gt; 定义表格标题</a:t>
            </a:r>
          </a:p>
          <a:p>
            <a:pPr marL="0" indent="0">
              <a:buFontTx/>
              <a:buNone/>
            </a:pPr>
            <a:r>
              <a:rPr lang="zh-CN" altLang="en-US" sz="1800"/>
              <a:t>       &lt;th&gt;…&lt;/th&gt; 定义表格头</a:t>
            </a:r>
          </a:p>
          <a:p>
            <a:pPr marL="0" indent="0">
              <a:buFontTx/>
              <a:buNone/>
            </a:pPr>
            <a:r>
              <a:rPr lang="zh-CN" altLang="en-US" sz="1800"/>
              <a:t>       &lt;tr&gt;…&lt;/tr&gt; 定义表格行</a:t>
            </a:r>
          </a:p>
          <a:p>
            <a:pPr marL="0" indent="0">
              <a:buFontTx/>
              <a:buNone/>
            </a:pPr>
            <a:r>
              <a:rPr lang="zh-CN" altLang="en-US" sz="1800"/>
              <a:t>       &lt;td&gt;…&lt;/td&gt; 定义表格单元格</a:t>
            </a:r>
          </a:p>
          <a:p>
            <a:pPr marL="0" indent="0">
              <a:buFontTx/>
              <a:buNone/>
            </a:pPr>
            <a:r>
              <a:rPr lang="zh-CN" altLang="en-US" sz="1800"/>
              <a:t>      常用的标记属性中，border 属性用于设置表格边框的宽度；width、height 属性用于设置表格或单元格的宽度、高度；cellspacing 和cellpadding 属性分别用于设置单元格之间的间隙和单元格内部的空白；align 属性用于设置表格或单元格的对齐方式；bgcolor 和background 属性分别用于设置表格的背景颜色和背景图像。</a:t>
            </a: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7119BF57-04E0-42F1-B280-53715621236D}" type="slidenum">
              <a:rPr lang="zh-CN" altLang="en-US"/>
              <a:pPr/>
              <a:t>112</a:t>
            </a:fld>
            <a:endParaRPr lang="en-US" altLang="zh-CN"/>
          </a:p>
        </p:txBody>
      </p:sp>
      <p:sp>
        <p:nvSpPr>
          <p:cNvPr id="119810" name="Rectangle 2"/>
          <p:cNvSpPr>
            <a:spLocks noGrp="1" noChangeArrowheads="1"/>
          </p:cNvSpPr>
          <p:nvPr>
            <p:ph type="title"/>
          </p:nvPr>
        </p:nvSpPr>
        <p:spPr>
          <a:xfrm>
            <a:off x="2484438" y="692150"/>
            <a:ext cx="5111750" cy="771525"/>
          </a:xfrm>
        </p:spPr>
        <p:txBody>
          <a:bodyPr/>
          <a:lstStyle/>
          <a:p>
            <a:r>
              <a:rPr lang="zh-CN" altLang="en-US" b="1"/>
              <a:t>3</a:t>
            </a:r>
            <a:r>
              <a:rPr lang="en-US" altLang="zh-CN" b="1"/>
              <a:t>.  LAN</a:t>
            </a:r>
            <a:r>
              <a:rPr lang="zh-CN" altLang="en-US" b="1"/>
              <a:t>方式</a:t>
            </a:r>
          </a:p>
        </p:txBody>
      </p:sp>
      <p:sp>
        <p:nvSpPr>
          <p:cNvPr id="119811" name="Rectangle 3"/>
          <p:cNvSpPr>
            <a:spLocks noGrp="1" noChangeArrowheads="1"/>
          </p:cNvSpPr>
          <p:nvPr>
            <p:ph type="body" idx="1"/>
          </p:nvPr>
        </p:nvSpPr>
        <p:spPr>
          <a:xfrm>
            <a:off x="1908175" y="1628775"/>
            <a:ext cx="6696075" cy="3673475"/>
          </a:xfrm>
        </p:spPr>
        <p:txBody>
          <a:bodyPr/>
          <a:lstStyle/>
          <a:p>
            <a:pPr marL="0" indent="385763">
              <a:lnSpc>
                <a:spcPct val="150000"/>
              </a:lnSpc>
              <a:buFontTx/>
              <a:buNone/>
            </a:pPr>
            <a:r>
              <a:rPr lang="zh-CN" altLang="en-US" sz="2200"/>
              <a:t>   如果用户是通过局域网（</a:t>
            </a:r>
            <a:r>
              <a:rPr lang="en-US" altLang="zh-CN" sz="2200"/>
              <a:t>LAN</a:t>
            </a:r>
            <a:r>
              <a:rPr lang="zh-CN" altLang="en-US" sz="2200"/>
              <a:t>）连接</a:t>
            </a:r>
            <a:r>
              <a:rPr lang="en-US" altLang="zh-CN" sz="2200"/>
              <a:t>Internet</a:t>
            </a:r>
            <a:r>
              <a:rPr lang="zh-CN" altLang="en-US" sz="2200"/>
              <a:t>，则不需要调制解调器和电话线路，而是需要一个网卡和网络连接线，通过集线器或交换机经路由器接入</a:t>
            </a:r>
            <a:r>
              <a:rPr lang="en-US" altLang="zh-CN" sz="2200"/>
              <a:t>Internet</a:t>
            </a:r>
            <a:r>
              <a:rPr lang="zh-CN" altLang="en-US" sz="2200"/>
              <a:t>，这种方式实际上是将局域网作为一个子网接入</a:t>
            </a:r>
            <a:r>
              <a:rPr lang="en-US" altLang="zh-CN" sz="2200"/>
              <a:t>Internet</a:t>
            </a:r>
            <a:r>
              <a:rPr lang="zh-CN" altLang="en-US" sz="2200"/>
              <a:t>。最近各电信公司以及部分</a:t>
            </a:r>
            <a:r>
              <a:rPr lang="en-US" altLang="zh-CN" sz="2200"/>
              <a:t>ISP</a:t>
            </a:r>
            <a:r>
              <a:rPr lang="zh-CN" altLang="en-US" sz="2200"/>
              <a:t>都在推出宽带</a:t>
            </a:r>
            <a:r>
              <a:rPr lang="en-US" altLang="zh-CN" sz="2200"/>
              <a:t>LAN</a:t>
            </a:r>
            <a:r>
              <a:rPr lang="zh-CN" altLang="en-US" sz="2200"/>
              <a:t>接入方式上网，用户</a:t>
            </a:r>
            <a:r>
              <a:rPr lang="en-US" altLang="zh-CN" sz="2200"/>
              <a:t>PC</a:t>
            </a:r>
            <a:r>
              <a:rPr lang="zh-CN" altLang="en-US" sz="2200"/>
              <a:t>的上网速率可达</a:t>
            </a:r>
            <a:r>
              <a:rPr lang="en-US" altLang="zh-CN" sz="2200"/>
              <a:t>2Mbps</a:t>
            </a:r>
            <a:r>
              <a:rPr lang="zh-CN" altLang="en-US" sz="2200"/>
              <a:t>（至少确保</a:t>
            </a:r>
            <a:r>
              <a:rPr lang="en-US" altLang="zh-CN" sz="2200"/>
              <a:t>512Kbps</a:t>
            </a:r>
            <a:r>
              <a:rPr lang="zh-CN" altLang="en-US" sz="2200"/>
              <a:t>）。</a:t>
            </a: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65B69786-3B98-433F-9501-CA72AABAF89B}" type="slidenum">
              <a:rPr lang="zh-CN" altLang="en-US"/>
              <a:pPr/>
              <a:t>113</a:t>
            </a:fld>
            <a:endParaRPr lang="en-US" altLang="zh-CN"/>
          </a:p>
        </p:txBody>
      </p:sp>
      <p:sp>
        <p:nvSpPr>
          <p:cNvPr id="120834" name="Rectangle 2"/>
          <p:cNvSpPr>
            <a:spLocks noGrp="1" noChangeArrowheads="1"/>
          </p:cNvSpPr>
          <p:nvPr>
            <p:ph type="title"/>
          </p:nvPr>
        </p:nvSpPr>
        <p:spPr/>
        <p:txBody>
          <a:bodyPr/>
          <a:lstStyle/>
          <a:p>
            <a:r>
              <a:rPr lang="en-US" altLang="zh-CN"/>
              <a:t>7.5  </a:t>
            </a:r>
            <a:r>
              <a:rPr lang="zh-CN" altLang="en-US"/>
              <a:t>网页制作</a:t>
            </a:r>
          </a:p>
        </p:txBody>
      </p:sp>
      <p:sp>
        <p:nvSpPr>
          <p:cNvPr id="120835" name="Rectangle 3"/>
          <p:cNvSpPr>
            <a:spLocks noGrp="1" noChangeArrowheads="1"/>
          </p:cNvSpPr>
          <p:nvPr>
            <p:ph type="body" idx="1"/>
          </p:nvPr>
        </p:nvSpPr>
        <p:spPr>
          <a:xfrm>
            <a:off x="3203575" y="2133600"/>
            <a:ext cx="4530725" cy="3962400"/>
          </a:xfrm>
        </p:spPr>
        <p:txBody>
          <a:bodyPr/>
          <a:lstStyle/>
          <a:p>
            <a:pPr>
              <a:lnSpc>
                <a:spcPct val="90000"/>
              </a:lnSpc>
              <a:buFontTx/>
              <a:buNone/>
            </a:pPr>
            <a:r>
              <a:rPr lang="en-US" altLang="zh-CN">
                <a:solidFill>
                  <a:schemeClr val="hlink"/>
                </a:solidFill>
                <a:hlinkClick r:id="rId2" action="ppaction://hlinksldjump"/>
              </a:rPr>
              <a:t>7.5.1  </a:t>
            </a:r>
            <a:r>
              <a:rPr lang="zh-CN" altLang="en-US">
                <a:solidFill>
                  <a:schemeClr val="hlink"/>
                </a:solidFill>
                <a:hlinkClick r:id="rId2" action="ppaction://hlinksldjump"/>
              </a:rPr>
              <a:t>Dreamweaver CS5概述</a:t>
            </a:r>
            <a:endParaRPr lang="zh-CN" altLang="en-US">
              <a:solidFill>
                <a:schemeClr val="hlink"/>
              </a:solidFill>
            </a:endParaRPr>
          </a:p>
          <a:p>
            <a:pPr>
              <a:lnSpc>
                <a:spcPct val="90000"/>
              </a:lnSpc>
              <a:buFontTx/>
              <a:buNone/>
            </a:pPr>
            <a:r>
              <a:rPr lang="en-US" altLang="zh-CN">
                <a:solidFill>
                  <a:schemeClr val="hlink"/>
                </a:solidFill>
                <a:hlinkClick r:id="rId3" action="ppaction://hlinksldjump"/>
              </a:rPr>
              <a:t>7.5.2  </a:t>
            </a:r>
            <a:r>
              <a:rPr lang="zh-CN" altLang="en-US">
                <a:solidFill>
                  <a:schemeClr val="hlink"/>
                </a:solidFill>
                <a:hlinkClick r:id="rId3" action="ppaction://hlinksldjump"/>
              </a:rPr>
              <a:t>创建站点</a:t>
            </a:r>
            <a:endParaRPr lang="zh-CN" altLang="en-US">
              <a:solidFill>
                <a:schemeClr val="hlink"/>
              </a:solidFill>
            </a:endParaRPr>
          </a:p>
          <a:p>
            <a:pPr>
              <a:lnSpc>
                <a:spcPct val="90000"/>
              </a:lnSpc>
              <a:buFontTx/>
              <a:buNone/>
            </a:pPr>
            <a:r>
              <a:rPr lang="en-US" altLang="zh-CN">
                <a:solidFill>
                  <a:schemeClr val="hlink"/>
                </a:solidFill>
                <a:hlinkClick r:id="rId4" action="ppaction://hlinksldjump"/>
              </a:rPr>
              <a:t>7.5.3  </a:t>
            </a:r>
            <a:r>
              <a:rPr lang="zh-CN" altLang="en-US">
                <a:solidFill>
                  <a:schemeClr val="hlink"/>
                </a:solidFill>
                <a:hlinkClick r:id="rId4" action="ppaction://hlinksldjump"/>
              </a:rPr>
              <a:t>网页编辑</a:t>
            </a:r>
            <a:endParaRPr lang="zh-CN" altLang="en-US">
              <a:solidFill>
                <a:schemeClr val="hlink"/>
              </a:solidFill>
            </a:endParaRPr>
          </a:p>
          <a:p>
            <a:pPr>
              <a:lnSpc>
                <a:spcPct val="90000"/>
              </a:lnSpc>
              <a:buFontTx/>
              <a:buNone/>
            </a:pPr>
            <a:r>
              <a:rPr lang="en-US" altLang="zh-CN">
                <a:solidFill>
                  <a:schemeClr val="hlink"/>
                </a:solidFill>
                <a:hlinkClick r:id="rId5" action="ppaction://hlinksldjump"/>
              </a:rPr>
              <a:t>7.5.4  </a:t>
            </a:r>
            <a:r>
              <a:rPr lang="zh-CN" altLang="en-US">
                <a:solidFill>
                  <a:schemeClr val="hlink"/>
                </a:solidFill>
                <a:hlinkClick r:id="rId5" action="ppaction://hlinksldjump"/>
              </a:rPr>
              <a:t>插入对象</a:t>
            </a:r>
            <a:endParaRPr lang="zh-CN" altLang="en-US">
              <a:solidFill>
                <a:schemeClr val="hlink"/>
              </a:solidFill>
            </a:endParaRPr>
          </a:p>
          <a:p>
            <a:pPr>
              <a:lnSpc>
                <a:spcPct val="90000"/>
              </a:lnSpc>
              <a:buFontTx/>
              <a:buNone/>
            </a:pPr>
            <a:r>
              <a:rPr lang="en-US" altLang="zh-CN">
                <a:solidFill>
                  <a:schemeClr val="hlink"/>
                </a:solidFill>
                <a:hlinkClick r:id="rId6" action="ppaction://hlinksldjump"/>
              </a:rPr>
              <a:t>7.5.5  </a:t>
            </a:r>
            <a:r>
              <a:rPr lang="zh-CN" altLang="en-US">
                <a:solidFill>
                  <a:schemeClr val="hlink"/>
                </a:solidFill>
                <a:hlinkClick r:id="rId6" action="ppaction://hlinksldjump"/>
              </a:rPr>
              <a:t>创建超链接</a:t>
            </a:r>
            <a:endParaRPr lang="zh-CN" altLang="en-US">
              <a:solidFill>
                <a:schemeClr val="hlink"/>
              </a:solidFill>
            </a:endParaRPr>
          </a:p>
          <a:p>
            <a:pPr>
              <a:lnSpc>
                <a:spcPct val="90000"/>
              </a:lnSpc>
              <a:buFontTx/>
              <a:buNone/>
            </a:pPr>
            <a:r>
              <a:rPr lang="en-US" altLang="zh-CN">
                <a:solidFill>
                  <a:schemeClr val="hlink"/>
                </a:solidFill>
                <a:hlinkClick r:id="rId7" action="ppaction://hlinksldjump"/>
              </a:rPr>
              <a:t>7.5.6  </a:t>
            </a:r>
            <a:r>
              <a:rPr lang="zh-CN" altLang="en-US">
                <a:solidFill>
                  <a:schemeClr val="hlink"/>
                </a:solidFill>
                <a:hlinkClick r:id="rId7" action="ppaction://hlinksldjump"/>
              </a:rPr>
              <a:t>网页布局</a:t>
            </a:r>
            <a:endParaRPr lang="zh-CN" altLang="en-US">
              <a:solidFill>
                <a:schemeClr val="hlink"/>
              </a:solidFill>
            </a:endParaRPr>
          </a:p>
          <a:p>
            <a:pPr>
              <a:lnSpc>
                <a:spcPct val="90000"/>
              </a:lnSpc>
              <a:buFontTx/>
              <a:buNone/>
            </a:pPr>
            <a:r>
              <a:rPr lang="en-US" altLang="zh-CN">
                <a:solidFill>
                  <a:schemeClr val="hlink"/>
                </a:solidFill>
                <a:hlinkClick r:id="rId8" action="ppaction://hlinksldjump"/>
              </a:rPr>
              <a:t>7.5.7  </a:t>
            </a:r>
            <a:r>
              <a:rPr lang="zh-CN" altLang="en-US">
                <a:solidFill>
                  <a:schemeClr val="hlink"/>
                </a:solidFill>
                <a:hlinkClick r:id="rId8" action="ppaction://hlinksldjump"/>
              </a:rPr>
              <a:t>创建表单页面</a:t>
            </a:r>
            <a:endParaRPr lang="en-US" altLang="zh-CN">
              <a:solidFill>
                <a:schemeClr val="hlink"/>
              </a:solidFill>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BC8C3B13-1CF1-460E-9575-D9C3DC87E63F}" type="slidenum">
              <a:rPr lang="zh-CN" altLang="en-US"/>
              <a:pPr/>
              <a:t>114</a:t>
            </a:fld>
            <a:endParaRPr lang="en-US" altLang="zh-CN"/>
          </a:p>
        </p:txBody>
      </p:sp>
      <p:sp>
        <p:nvSpPr>
          <p:cNvPr id="121858" name="Rectangle 2"/>
          <p:cNvSpPr>
            <a:spLocks noGrp="1" noChangeArrowheads="1"/>
          </p:cNvSpPr>
          <p:nvPr>
            <p:ph type="title"/>
          </p:nvPr>
        </p:nvSpPr>
        <p:spPr/>
        <p:txBody>
          <a:bodyPr/>
          <a:lstStyle/>
          <a:p>
            <a:r>
              <a:rPr lang="en-US" altLang="zh-CN">
                <a:solidFill>
                  <a:schemeClr val="tx1"/>
                </a:solidFill>
              </a:rPr>
              <a:t>7.5.1  </a:t>
            </a:r>
            <a:r>
              <a:rPr lang="zh-CN" altLang="en-US">
                <a:solidFill>
                  <a:schemeClr val="tx1"/>
                </a:solidFill>
              </a:rPr>
              <a:t>Dreamweaver CS5概述</a:t>
            </a:r>
          </a:p>
        </p:txBody>
      </p:sp>
      <p:sp>
        <p:nvSpPr>
          <p:cNvPr id="121859" name="Rectangle 3"/>
          <p:cNvSpPr>
            <a:spLocks noGrp="1" noChangeArrowheads="1"/>
          </p:cNvSpPr>
          <p:nvPr>
            <p:ph type="body" idx="1"/>
          </p:nvPr>
        </p:nvSpPr>
        <p:spPr>
          <a:xfrm>
            <a:off x="1676400" y="1981200"/>
            <a:ext cx="6705600" cy="3124200"/>
          </a:xfrm>
        </p:spPr>
        <p:txBody>
          <a:bodyPr/>
          <a:lstStyle/>
          <a:p>
            <a:pPr marL="0" indent="0">
              <a:lnSpc>
                <a:spcPct val="130000"/>
              </a:lnSpc>
              <a:buFontTx/>
              <a:buNone/>
            </a:pPr>
            <a:r>
              <a:rPr lang="zh-CN" altLang="en-US" sz="2000"/>
              <a:t>        Dreamweaver CS5 集网站设计与管理于一身，功能强大、使用简便，可快速生成跨平台和跨浏览器的网页和网站，深受广大网页设计者的欢迎。</a:t>
            </a:r>
          </a:p>
          <a:p>
            <a:pPr marL="0" indent="0">
              <a:lnSpc>
                <a:spcPct val="130000"/>
              </a:lnSpc>
              <a:buFontTx/>
              <a:buNone/>
            </a:pPr>
            <a:r>
              <a:rPr lang="zh-CN" altLang="en-US" sz="2000"/>
              <a:t>        启动Dreamweaver CS5 后，可以看到以下几种视图，用户可以在不同的视图中进行相应的操作。</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76BD01A8-E9FC-40C6-A10D-23EB28EBD0D9}" type="slidenum">
              <a:rPr lang="zh-CN" altLang="en-US"/>
              <a:pPr/>
              <a:t>115</a:t>
            </a:fld>
            <a:endParaRPr lang="en-US" altLang="zh-CN"/>
          </a:p>
        </p:txBody>
      </p:sp>
      <p:sp>
        <p:nvSpPr>
          <p:cNvPr id="122882" name="Rectangle 2"/>
          <p:cNvSpPr>
            <a:spLocks noGrp="1" noChangeArrowheads="1"/>
          </p:cNvSpPr>
          <p:nvPr>
            <p:ph type="title"/>
          </p:nvPr>
        </p:nvSpPr>
        <p:spPr/>
        <p:txBody>
          <a:bodyPr/>
          <a:lstStyle/>
          <a:p>
            <a:r>
              <a:rPr lang="en-US" altLang="zh-CN">
                <a:solidFill>
                  <a:schemeClr val="tx1"/>
                </a:solidFill>
              </a:rPr>
              <a:t>7.5.1  </a:t>
            </a:r>
            <a:r>
              <a:rPr lang="zh-CN" altLang="en-US">
                <a:solidFill>
                  <a:schemeClr val="tx1"/>
                </a:solidFill>
              </a:rPr>
              <a:t>Dreamweaver CS5概述</a:t>
            </a:r>
          </a:p>
        </p:txBody>
      </p:sp>
      <p:sp>
        <p:nvSpPr>
          <p:cNvPr id="122883" name="Rectangle 3"/>
          <p:cNvSpPr>
            <a:spLocks noGrp="1" noChangeArrowheads="1"/>
          </p:cNvSpPr>
          <p:nvPr>
            <p:ph type="body" idx="1"/>
          </p:nvPr>
        </p:nvSpPr>
        <p:spPr>
          <a:xfrm>
            <a:off x="1676400" y="1981200"/>
            <a:ext cx="6705600" cy="3536950"/>
          </a:xfrm>
        </p:spPr>
        <p:txBody>
          <a:bodyPr/>
          <a:lstStyle/>
          <a:p>
            <a:pPr marL="0" indent="0">
              <a:lnSpc>
                <a:spcPct val="130000"/>
              </a:lnSpc>
              <a:buFontTx/>
              <a:buNone/>
            </a:pPr>
            <a:r>
              <a:rPr lang="zh-CN" altLang="en-US" sz="1400"/>
              <a:t>        </a:t>
            </a:r>
            <a:r>
              <a:rPr lang="zh-CN" altLang="en-US" sz="1800"/>
              <a:t>1. 设计视图</a:t>
            </a:r>
          </a:p>
          <a:p>
            <a:pPr marL="0" indent="0">
              <a:lnSpc>
                <a:spcPct val="130000"/>
              </a:lnSpc>
              <a:buFontTx/>
              <a:buNone/>
            </a:pPr>
            <a:r>
              <a:rPr lang="zh-CN" altLang="en-US" sz="1800"/>
              <a:t>       设计视图是一个用于可视化页面布局、可视化编辑和快速应用程序开发的设计环境。在该视图中，Dreamweaver 显示文档的完全可编辑的可视化表示形式，类似于在浏览器中查看页面时看到的内容。</a:t>
            </a:r>
          </a:p>
          <a:p>
            <a:pPr marL="0" indent="0">
              <a:lnSpc>
                <a:spcPct val="130000"/>
              </a:lnSpc>
              <a:buFontTx/>
              <a:buNone/>
            </a:pPr>
            <a:r>
              <a:rPr lang="zh-CN" altLang="en-US" sz="1800"/>
              <a:t>      2. 代码视图</a:t>
            </a:r>
          </a:p>
          <a:p>
            <a:pPr marL="0" indent="0">
              <a:lnSpc>
                <a:spcPct val="130000"/>
              </a:lnSpc>
              <a:buFontTx/>
              <a:buNone/>
            </a:pPr>
            <a:r>
              <a:rPr lang="zh-CN" altLang="en-US" sz="1800"/>
              <a:t>       代码视图是一个用于编写和编辑HTML、JavaScript、服务器语言代码（如PHP 或ColdFusion标记语言（CFML））以及任何其他类型代码的手工编码环境。</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20451584-2BF9-42A9-AE6C-69CF6FFBB9DA}" type="slidenum">
              <a:rPr lang="zh-CN" altLang="en-US"/>
              <a:pPr/>
              <a:t>116</a:t>
            </a:fld>
            <a:endParaRPr lang="en-US" altLang="zh-CN"/>
          </a:p>
        </p:txBody>
      </p:sp>
      <p:sp>
        <p:nvSpPr>
          <p:cNvPr id="123906" name="Rectangle 2"/>
          <p:cNvSpPr>
            <a:spLocks noGrp="1" noChangeArrowheads="1"/>
          </p:cNvSpPr>
          <p:nvPr>
            <p:ph type="title"/>
          </p:nvPr>
        </p:nvSpPr>
        <p:spPr/>
        <p:txBody>
          <a:bodyPr/>
          <a:lstStyle/>
          <a:p>
            <a:r>
              <a:rPr lang="en-US" altLang="zh-CN">
                <a:solidFill>
                  <a:schemeClr val="tx1"/>
                </a:solidFill>
              </a:rPr>
              <a:t>7.5.1  </a:t>
            </a:r>
            <a:r>
              <a:rPr lang="zh-CN" altLang="en-US">
                <a:solidFill>
                  <a:schemeClr val="tx1"/>
                </a:solidFill>
              </a:rPr>
              <a:t>Dreamweaver CS5概述</a:t>
            </a:r>
          </a:p>
        </p:txBody>
      </p:sp>
      <p:sp>
        <p:nvSpPr>
          <p:cNvPr id="123907" name="Rectangle 3"/>
          <p:cNvSpPr>
            <a:spLocks noGrp="1" noChangeArrowheads="1"/>
          </p:cNvSpPr>
          <p:nvPr>
            <p:ph type="body" idx="1"/>
          </p:nvPr>
        </p:nvSpPr>
        <p:spPr>
          <a:xfrm>
            <a:off x="1619250" y="1485900"/>
            <a:ext cx="7346950" cy="4681538"/>
          </a:xfrm>
        </p:spPr>
        <p:txBody>
          <a:bodyPr/>
          <a:lstStyle/>
          <a:p>
            <a:pPr marL="0" indent="0">
              <a:lnSpc>
                <a:spcPct val="130000"/>
              </a:lnSpc>
              <a:buFontTx/>
              <a:buNone/>
            </a:pPr>
            <a:r>
              <a:rPr lang="zh-CN" altLang="en-US" sz="700"/>
              <a:t>      </a:t>
            </a:r>
            <a:r>
              <a:rPr lang="zh-CN" altLang="en-US" sz="1600"/>
              <a:t>   </a:t>
            </a:r>
            <a:r>
              <a:rPr lang="zh-CN" altLang="en-US" sz="1800"/>
              <a:t>3. 拆分视图</a:t>
            </a:r>
          </a:p>
          <a:p>
            <a:pPr marL="0" indent="0">
              <a:lnSpc>
                <a:spcPct val="130000"/>
              </a:lnSpc>
              <a:buFontTx/>
              <a:buNone/>
            </a:pPr>
            <a:r>
              <a:rPr lang="zh-CN" altLang="en-US" sz="1800"/>
              <a:t>       在拆分视图中，可以在一个窗口中同时看到同一文档的代码视图和设计视图。</a:t>
            </a:r>
          </a:p>
          <a:p>
            <a:pPr marL="0" indent="0">
              <a:lnSpc>
                <a:spcPct val="130000"/>
              </a:lnSpc>
              <a:buFontTx/>
              <a:buNone/>
            </a:pPr>
            <a:r>
              <a:rPr lang="zh-CN" altLang="en-US" sz="1800"/>
              <a:t>      4. 实时视图</a:t>
            </a:r>
          </a:p>
          <a:p>
            <a:pPr marL="0" indent="0">
              <a:lnSpc>
                <a:spcPct val="130000"/>
              </a:lnSpc>
              <a:buFontTx/>
              <a:buNone/>
            </a:pPr>
            <a:r>
              <a:rPr lang="zh-CN" altLang="en-US" sz="1800"/>
              <a:t>      与设计视图类似，实时视图更逼真地显示文档在浏览器中的表示形式，并使用户能够像在浏览器中那样与文档交互。实时视图不可编辑。不过，可以在代码视图中进行编辑，然后刷新实时视图来查看所做的更改。</a:t>
            </a:r>
          </a:p>
          <a:p>
            <a:pPr marL="0" indent="0">
              <a:lnSpc>
                <a:spcPct val="130000"/>
              </a:lnSpc>
              <a:buFontTx/>
              <a:buNone/>
            </a:pPr>
            <a:r>
              <a:rPr lang="zh-CN" altLang="en-US" sz="1800"/>
              <a:t>      5. 实时代码视图</a:t>
            </a:r>
          </a:p>
          <a:p>
            <a:pPr marL="0" indent="0">
              <a:lnSpc>
                <a:spcPct val="130000"/>
              </a:lnSpc>
              <a:buFontTx/>
              <a:buNone/>
            </a:pPr>
            <a:r>
              <a:rPr lang="zh-CN" altLang="en-US" sz="1800"/>
              <a:t>       实时代码视图显示浏览器用于执行该页面的实际代码，当您在实时视图中与该页面进行交互时，它可以动态变化。实时代码视图不可编辑。</a:t>
            </a: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AD3C1912-E61E-4495-9FC2-D2D4FEAF501E}" type="slidenum">
              <a:rPr lang="zh-CN" altLang="en-US"/>
              <a:pPr/>
              <a:t>117</a:t>
            </a:fld>
            <a:endParaRPr lang="en-US" altLang="zh-CN"/>
          </a:p>
        </p:txBody>
      </p:sp>
      <p:sp>
        <p:nvSpPr>
          <p:cNvPr id="124930" name="Rectangle 2"/>
          <p:cNvSpPr>
            <a:spLocks noGrp="1" noChangeArrowheads="1"/>
          </p:cNvSpPr>
          <p:nvPr>
            <p:ph type="title"/>
          </p:nvPr>
        </p:nvSpPr>
        <p:spPr/>
        <p:txBody>
          <a:bodyPr/>
          <a:lstStyle/>
          <a:p>
            <a:r>
              <a:rPr lang="en-US" altLang="zh-CN" b="1"/>
              <a:t>7.5.</a:t>
            </a:r>
            <a:r>
              <a:rPr lang="zh-CN" altLang="en-US" b="1"/>
              <a:t>2</a:t>
            </a:r>
            <a:r>
              <a:rPr lang="en-US" altLang="zh-CN" b="1"/>
              <a:t>  </a:t>
            </a:r>
            <a:r>
              <a:rPr lang="zh-CN" altLang="en-US" b="1"/>
              <a:t>创建站点</a:t>
            </a:r>
          </a:p>
        </p:txBody>
      </p:sp>
      <p:sp>
        <p:nvSpPr>
          <p:cNvPr id="124931" name="Rectangle 3"/>
          <p:cNvSpPr>
            <a:spLocks noGrp="1" noChangeArrowheads="1"/>
          </p:cNvSpPr>
          <p:nvPr>
            <p:ph type="body" idx="1"/>
          </p:nvPr>
        </p:nvSpPr>
        <p:spPr>
          <a:xfrm>
            <a:off x="1828800" y="1773238"/>
            <a:ext cx="6629400" cy="4017962"/>
          </a:xfrm>
        </p:spPr>
        <p:txBody>
          <a:bodyPr/>
          <a:lstStyle/>
          <a:p>
            <a:pPr marL="0" indent="0">
              <a:lnSpc>
                <a:spcPct val="130000"/>
              </a:lnSpc>
              <a:buFontTx/>
              <a:buNone/>
            </a:pPr>
            <a:r>
              <a:rPr lang="zh-CN" altLang="en-US" sz="1800"/>
              <a:t>        站点是网站中所有文件和资源的集合。Dreamweaver 提供的站点管理功能可以方便地组织和管理所有的Web 文档，将站点上传到Web 服务器，跟踪和维护链接以及管理和共享文件。Web 站点的开发，首先应当根据其用途进行规划，确定站点结构，在本地磁盘上创建站点，然后再建立网页。</a:t>
            </a:r>
          </a:p>
          <a:p>
            <a:pPr marL="0" indent="0">
              <a:lnSpc>
                <a:spcPct val="130000"/>
              </a:lnSpc>
              <a:buFontTx/>
              <a:buNone/>
            </a:pPr>
            <a:r>
              <a:rPr lang="zh-CN" altLang="en-US" sz="1800"/>
              <a:t>        若要定义Dreamweaver 站点，只需设置一个本地文件夹。若要向Web 服务器传输文件或开发Web 应用程序，还必须添加远程站点和测试服务器信息。</a:t>
            </a: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51DC0D7C-D5E4-40DE-8EEA-11BF42D38595}" type="slidenum">
              <a:rPr lang="zh-CN" altLang="en-US"/>
              <a:pPr/>
              <a:t>118</a:t>
            </a:fld>
            <a:endParaRPr lang="en-US" altLang="zh-CN"/>
          </a:p>
        </p:txBody>
      </p:sp>
      <p:sp>
        <p:nvSpPr>
          <p:cNvPr id="125954" name="Rectangle 2"/>
          <p:cNvSpPr>
            <a:spLocks noGrp="1" noChangeArrowheads="1"/>
          </p:cNvSpPr>
          <p:nvPr>
            <p:ph type="title"/>
          </p:nvPr>
        </p:nvSpPr>
        <p:spPr/>
        <p:txBody>
          <a:bodyPr/>
          <a:lstStyle/>
          <a:p>
            <a:r>
              <a:rPr lang="en-US" altLang="zh-CN" b="1"/>
              <a:t>7.5.</a:t>
            </a:r>
            <a:r>
              <a:rPr lang="zh-CN" altLang="en-US" b="1"/>
              <a:t>2</a:t>
            </a:r>
            <a:r>
              <a:rPr lang="en-US" altLang="zh-CN" b="1"/>
              <a:t>  </a:t>
            </a:r>
            <a:r>
              <a:rPr lang="zh-CN" altLang="en-US" b="1"/>
              <a:t>创建站点</a:t>
            </a:r>
          </a:p>
        </p:txBody>
      </p:sp>
      <p:sp>
        <p:nvSpPr>
          <p:cNvPr id="125955" name="Rectangle 3"/>
          <p:cNvSpPr>
            <a:spLocks noGrp="1" noChangeArrowheads="1"/>
          </p:cNvSpPr>
          <p:nvPr>
            <p:ph type="body" sz="half" idx="1"/>
          </p:nvPr>
        </p:nvSpPr>
        <p:spPr>
          <a:xfrm>
            <a:off x="1763713" y="1630363"/>
            <a:ext cx="6913562" cy="2159000"/>
          </a:xfrm>
        </p:spPr>
        <p:txBody>
          <a:bodyPr/>
          <a:lstStyle/>
          <a:p>
            <a:pPr marL="0" indent="0">
              <a:lnSpc>
                <a:spcPct val="130000"/>
              </a:lnSpc>
              <a:buFontTx/>
              <a:buNone/>
            </a:pPr>
            <a:r>
              <a:rPr lang="en-US" altLang="zh-CN" sz="1600"/>
              <a:t>        </a:t>
            </a:r>
            <a:r>
              <a:rPr lang="zh-CN" altLang="en-US" sz="1600"/>
              <a:t>创建站点的方法有以下几种：</a:t>
            </a:r>
          </a:p>
          <a:p>
            <a:pPr marL="0" indent="0">
              <a:lnSpc>
                <a:spcPct val="130000"/>
              </a:lnSpc>
              <a:buFontTx/>
              <a:buNone/>
            </a:pPr>
            <a:r>
              <a:rPr lang="zh-CN" altLang="en-US" sz="1600"/>
              <a:t>（</a:t>
            </a:r>
            <a:r>
              <a:rPr lang="en-US" altLang="zh-CN" sz="1600"/>
              <a:t>1</a:t>
            </a:r>
            <a:r>
              <a:rPr lang="zh-CN" altLang="en-US" sz="1600"/>
              <a:t>） 单击“站点”菜单中的“新建站点”命令，弹出“站点设置对象”对话框，如图</a:t>
            </a:r>
            <a:r>
              <a:rPr lang="en-US" altLang="zh-CN" sz="1600"/>
              <a:t>7-13 </a:t>
            </a:r>
            <a:r>
              <a:rPr lang="zh-CN" altLang="en-US" sz="1600"/>
              <a:t>所示。在该对话框中，选择“站点”选项，在“站点名称”文本框中输入站点名，单击“本地站点文件夹”右侧的“浏览文件夹”按钮，选择准备使用的站点文件夹，单击“保存”按钮。此时，在“文件”面板中，即可看到创建的站点文件。</a:t>
            </a:r>
          </a:p>
        </p:txBody>
      </p:sp>
      <p:pic>
        <p:nvPicPr>
          <p:cNvPr id="12595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92500" y="3717925"/>
            <a:ext cx="3402013" cy="2192338"/>
          </a:xfrm>
          <a:noFill/>
          <a:ln/>
        </p:spPr>
      </p:pic>
      <p:sp>
        <p:nvSpPr>
          <p:cNvPr id="125957" name="Text Box 5"/>
          <p:cNvSpPr txBox="1">
            <a:spLocks noChangeArrowheads="1"/>
          </p:cNvSpPr>
          <p:nvPr/>
        </p:nvSpPr>
        <p:spPr bwMode="auto">
          <a:xfrm>
            <a:off x="3851275" y="5876925"/>
            <a:ext cx="281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图7-13 “站点设置对象”对话框</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705F1782-1D6F-4CAE-8030-9ED7EE33023B}" type="slidenum">
              <a:rPr lang="zh-CN" altLang="en-US"/>
              <a:pPr/>
              <a:t>119</a:t>
            </a:fld>
            <a:endParaRPr lang="en-US" altLang="zh-CN"/>
          </a:p>
        </p:txBody>
      </p:sp>
      <p:sp>
        <p:nvSpPr>
          <p:cNvPr id="126978" name="Rectangle 2"/>
          <p:cNvSpPr>
            <a:spLocks noGrp="1" noChangeArrowheads="1"/>
          </p:cNvSpPr>
          <p:nvPr>
            <p:ph type="title"/>
          </p:nvPr>
        </p:nvSpPr>
        <p:spPr/>
        <p:txBody>
          <a:bodyPr/>
          <a:lstStyle/>
          <a:p>
            <a:r>
              <a:rPr lang="en-US" altLang="zh-CN" b="1"/>
              <a:t>7.5.</a:t>
            </a:r>
            <a:r>
              <a:rPr lang="zh-CN" altLang="en-US" b="1"/>
              <a:t>2</a:t>
            </a:r>
            <a:r>
              <a:rPr lang="en-US" altLang="zh-CN" b="1"/>
              <a:t>  </a:t>
            </a:r>
            <a:r>
              <a:rPr lang="zh-CN" altLang="en-US" b="1"/>
              <a:t>创建站点</a:t>
            </a:r>
          </a:p>
        </p:txBody>
      </p:sp>
      <p:sp>
        <p:nvSpPr>
          <p:cNvPr id="126979" name="Rectangle 3"/>
          <p:cNvSpPr>
            <a:spLocks noGrp="1" noChangeArrowheads="1"/>
          </p:cNvSpPr>
          <p:nvPr>
            <p:ph type="body" idx="1"/>
          </p:nvPr>
        </p:nvSpPr>
        <p:spPr>
          <a:xfrm>
            <a:off x="1835150" y="1917700"/>
            <a:ext cx="6629400" cy="4016375"/>
          </a:xfrm>
        </p:spPr>
        <p:txBody>
          <a:bodyPr/>
          <a:lstStyle/>
          <a:p>
            <a:pPr marL="0" indent="0">
              <a:lnSpc>
                <a:spcPct val="130000"/>
              </a:lnSpc>
              <a:buFontTx/>
              <a:buNone/>
            </a:pPr>
            <a:r>
              <a:rPr lang="en-US" altLang="zh-CN" sz="1800"/>
              <a:t>       </a:t>
            </a:r>
            <a:r>
              <a:rPr lang="zh-CN" altLang="en-US" sz="1800"/>
              <a:t>（</a:t>
            </a:r>
            <a:r>
              <a:rPr lang="en-US" altLang="zh-CN" sz="1800"/>
              <a:t>2</a:t>
            </a:r>
            <a:r>
              <a:rPr lang="zh-CN" altLang="en-US" sz="1800"/>
              <a:t>） 单击“站点”菜单中的“管理站点”命令，弹出“管理站点”对话框，在对话框中单击“新建”按钮，弹出“站点设置对象”对话框，输入站点名称并选择准备使用的站点文件夹，单击“保存”按钮，在“管理站点”对话框中即显示刚刚新建的站点，单击“完成”按钮。</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F8A23DD5-DF9E-40C2-98FB-2F9B25831483}" type="slidenum">
              <a:rPr lang="zh-CN" altLang="en-US"/>
              <a:pPr/>
              <a:t>12</a:t>
            </a:fld>
            <a:endParaRPr lang="en-US" altLang="zh-CN"/>
          </a:p>
        </p:txBody>
      </p:sp>
      <p:sp>
        <p:nvSpPr>
          <p:cNvPr id="17410" name="Rectangle 2"/>
          <p:cNvSpPr>
            <a:spLocks noGrp="1" noChangeArrowheads="1"/>
          </p:cNvSpPr>
          <p:nvPr>
            <p:ph type="title"/>
          </p:nvPr>
        </p:nvSpPr>
        <p:spPr/>
        <p:txBody>
          <a:bodyPr/>
          <a:lstStyle/>
          <a:p>
            <a:r>
              <a:rPr lang="en-US" altLang="zh-CN" i="0"/>
              <a:t>1</a:t>
            </a:r>
            <a:r>
              <a:rPr lang="zh-CN" altLang="en-US" i="0"/>
              <a:t>）三网合一</a:t>
            </a:r>
          </a:p>
        </p:txBody>
      </p:sp>
      <p:sp>
        <p:nvSpPr>
          <p:cNvPr id="17411" name="Rectangle 3"/>
          <p:cNvSpPr>
            <a:spLocks noGrp="1" noChangeArrowheads="1"/>
          </p:cNvSpPr>
          <p:nvPr>
            <p:ph type="body" idx="1"/>
          </p:nvPr>
        </p:nvSpPr>
        <p:spPr>
          <a:xfrm>
            <a:off x="2051050" y="1916113"/>
            <a:ext cx="6934200" cy="3962400"/>
          </a:xfrm>
        </p:spPr>
        <p:txBody>
          <a:bodyPr/>
          <a:lstStyle/>
          <a:p>
            <a:pPr>
              <a:lnSpc>
                <a:spcPct val="80000"/>
              </a:lnSpc>
              <a:buFontTx/>
              <a:buNone/>
            </a:pPr>
            <a:endParaRPr lang="zh-CN" altLang="en-US" b="0"/>
          </a:p>
          <a:p>
            <a:pPr>
              <a:lnSpc>
                <a:spcPct val="80000"/>
              </a:lnSpc>
            </a:pPr>
            <a:r>
              <a:rPr lang="zh-CN" altLang="en-US" b="0"/>
              <a:t>随着技术的不断发展，新旧业务的不断融合，目前广泛使用的通信网络、计算机网络和有线电视网络三类网络正逐渐向单一的统一</a:t>
            </a:r>
            <a:r>
              <a:rPr lang="en-US" altLang="zh-CN" b="0"/>
              <a:t>IP </a:t>
            </a:r>
            <a:r>
              <a:rPr lang="zh-CN" altLang="en-US" b="0"/>
              <a:t>网络发展，即所谓的三网合一。</a:t>
            </a:r>
          </a:p>
          <a:p>
            <a:pPr>
              <a:lnSpc>
                <a:spcPct val="80000"/>
              </a:lnSpc>
            </a:pPr>
            <a:r>
              <a:rPr lang="en-US" altLang="zh-CN" b="0"/>
              <a:t>IP </a:t>
            </a:r>
            <a:r>
              <a:rPr lang="zh-CN" altLang="en-US" b="0"/>
              <a:t>网络可将数据、语音、图像、视频均封装到</a:t>
            </a:r>
            <a:r>
              <a:rPr lang="en-US" altLang="zh-CN" b="0"/>
              <a:t>IP </a:t>
            </a:r>
            <a:r>
              <a:rPr lang="zh-CN" altLang="en-US" b="0"/>
              <a:t>数据包中，通过分组交换和路由技术，采用全球性寻址，使各种网络无缝连接。</a:t>
            </a:r>
            <a:r>
              <a:rPr lang="en-US" altLang="zh-CN" b="0"/>
              <a:t>IP </a:t>
            </a:r>
            <a:r>
              <a:rPr lang="zh-CN" altLang="en-US" b="0"/>
              <a:t>协议将成为各种网络、各种业务的“共同语言”，实现三网合一并最终形成统一的</a:t>
            </a:r>
            <a:r>
              <a:rPr lang="en-US" altLang="zh-CN" b="0"/>
              <a:t>IP </a:t>
            </a:r>
            <a:r>
              <a:rPr lang="zh-CN" altLang="en-US" b="0"/>
              <a:t>网络，这样会大大地节约开支、简化管理、方便用户。可以说三网合一是网络发展的一个最重要的趋势。</a:t>
            </a: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0131F82B-AE22-44DC-9012-204F28B00B0D}" type="slidenum">
              <a:rPr lang="zh-CN" altLang="en-US"/>
              <a:pPr/>
              <a:t>120</a:t>
            </a:fld>
            <a:endParaRPr lang="en-US" altLang="zh-CN"/>
          </a:p>
        </p:txBody>
      </p:sp>
      <p:sp>
        <p:nvSpPr>
          <p:cNvPr id="128002"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28003" name="Rectangle 3"/>
          <p:cNvSpPr>
            <a:spLocks noGrp="1" noChangeArrowheads="1"/>
          </p:cNvSpPr>
          <p:nvPr>
            <p:ph type="body" sz="half" idx="1"/>
          </p:nvPr>
        </p:nvSpPr>
        <p:spPr>
          <a:xfrm>
            <a:off x="1619250" y="1341438"/>
            <a:ext cx="7131050" cy="2951162"/>
          </a:xfrm>
        </p:spPr>
        <p:txBody>
          <a:bodyPr/>
          <a:lstStyle/>
          <a:p>
            <a:pPr marL="0" indent="0">
              <a:lnSpc>
                <a:spcPct val="120000"/>
              </a:lnSpc>
              <a:buFontTx/>
              <a:buNone/>
            </a:pPr>
            <a:r>
              <a:rPr lang="zh-CN" altLang="en-US" sz="800"/>
              <a:t>     </a:t>
            </a:r>
            <a:r>
              <a:rPr lang="zh-CN" altLang="en-US" sz="1600"/>
              <a:t>    1. 新建网页</a:t>
            </a:r>
          </a:p>
          <a:p>
            <a:pPr marL="0" indent="0">
              <a:lnSpc>
                <a:spcPct val="120000"/>
              </a:lnSpc>
              <a:buFontTx/>
              <a:buNone/>
            </a:pPr>
            <a:r>
              <a:rPr lang="zh-CN" altLang="en-US" sz="1600"/>
              <a:t>         新建网页的方法有以下几种：</a:t>
            </a:r>
          </a:p>
          <a:p>
            <a:pPr marL="0" indent="0">
              <a:lnSpc>
                <a:spcPct val="120000"/>
              </a:lnSpc>
              <a:buFontTx/>
              <a:buNone/>
            </a:pPr>
            <a:r>
              <a:rPr lang="zh-CN" altLang="en-US" sz="1600"/>
              <a:t>        （1） 在欢迎页面的“新建”列表框中选择相应的命令，即可创建相应类型的文件。</a:t>
            </a:r>
          </a:p>
          <a:p>
            <a:pPr marL="0" indent="0">
              <a:lnSpc>
                <a:spcPct val="120000"/>
              </a:lnSpc>
              <a:buFontTx/>
              <a:buNone/>
            </a:pPr>
            <a:r>
              <a:rPr lang="zh-CN" altLang="en-US" sz="1600"/>
              <a:t>        （2） 在“文件”面板中用鼠标右键单击相应的文件夹，在弹出的快捷菜单中选择“新建文件”命令，将在该文件夹下创建一个文件。</a:t>
            </a:r>
          </a:p>
          <a:p>
            <a:pPr marL="0" indent="0">
              <a:lnSpc>
                <a:spcPct val="120000"/>
              </a:lnSpc>
              <a:buFontTx/>
              <a:buNone/>
            </a:pPr>
            <a:r>
              <a:rPr lang="zh-CN" altLang="en-US" sz="1600"/>
              <a:t>        （3） 从菜单栏中选择“文件”→“新建”命令，弹出“新建文档”对话框，根据需要选择相应 的选项创建文件。如图7-14 所示，选择“新建”→“HTML”命令，即可创建一个HTML 文档。      </a:t>
            </a:r>
          </a:p>
        </p:txBody>
      </p:sp>
      <p:pic>
        <p:nvPicPr>
          <p:cNvPr id="128004"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789488" y="4076700"/>
            <a:ext cx="2735262" cy="1841500"/>
          </a:xfrm>
          <a:noFill/>
          <a:ln/>
        </p:spPr>
      </p:pic>
      <p:sp>
        <p:nvSpPr>
          <p:cNvPr id="128005" name="Text Box 5"/>
          <p:cNvSpPr txBox="1">
            <a:spLocks noChangeArrowheads="1"/>
          </p:cNvSpPr>
          <p:nvPr/>
        </p:nvSpPr>
        <p:spPr bwMode="auto">
          <a:xfrm>
            <a:off x="5003800" y="5876925"/>
            <a:ext cx="241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t>图7-14 “新建文档”对话框</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D27078AC-4ED9-49AB-9595-A997B812090E}" type="slidenum">
              <a:rPr lang="zh-CN" altLang="en-US"/>
              <a:pPr/>
              <a:t>121</a:t>
            </a:fld>
            <a:endParaRPr lang="en-US" altLang="zh-CN"/>
          </a:p>
        </p:txBody>
      </p:sp>
      <p:sp>
        <p:nvSpPr>
          <p:cNvPr id="129026"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29027" name="Rectangle 3"/>
          <p:cNvSpPr>
            <a:spLocks noGrp="1" noChangeArrowheads="1"/>
          </p:cNvSpPr>
          <p:nvPr>
            <p:ph type="body" sz="half" idx="1"/>
          </p:nvPr>
        </p:nvSpPr>
        <p:spPr>
          <a:xfrm>
            <a:off x="1763713" y="1773238"/>
            <a:ext cx="7131050" cy="3311525"/>
          </a:xfrm>
        </p:spPr>
        <p:txBody>
          <a:bodyPr/>
          <a:lstStyle/>
          <a:p>
            <a:pPr marL="0" indent="0">
              <a:lnSpc>
                <a:spcPct val="120000"/>
              </a:lnSpc>
              <a:buFontTx/>
              <a:buNone/>
            </a:pPr>
            <a:r>
              <a:rPr lang="zh-CN" altLang="en-US" sz="700"/>
              <a:t>     </a:t>
            </a:r>
            <a:r>
              <a:rPr lang="zh-CN" altLang="en-US" sz="1400"/>
              <a:t>  </a:t>
            </a:r>
            <a:r>
              <a:rPr lang="zh-CN" altLang="en-US" sz="1600"/>
              <a:t> </a:t>
            </a:r>
            <a:r>
              <a:rPr lang="zh-CN" altLang="en-US" sz="1800"/>
              <a:t>2. 打开 / 保存网页</a:t>
            </a:r>
          </a:p>
          <a:p>
            <a:pPr marL="0" indent="0">
              <a:lnSpc>
                <a:spcPct val="120000"/>
              </a:lnSpc>
              <a:buFontTx/>
              <a:buNone/>
            </a:pPr>
            <a:r>
              <a:rPr lang="zh-CN" altLang="en-US" sz="1800"/>
              <a:t>       在Dreamweaver CS5 中，编辑某个网页之前，需要先打开该网页。打开网页的方法有多种，常用的有以下几种：</a:t>
            </a:r>
          </a:p>
          <a:p>
            <a:pPr marL="0" indent="0">
              <a:lnSpc>
                <a:spcPct val="120000"/>
              </a:lnSpc>
              <a:buFontTx/>
              <a:buNone/>
            </a:pPr>
            <a:r>
              <a:rPr lang="zh-CN" altLang="en-US" sz="1800"/>
              <a:t>（1） 使用“文件”菜单中的“打开”命令，在弹出的“打开文件”对话框中选择相应的网页。</a:t>
            </a:r>
          </a:p>
          <a:p>
            <a:pPr marL="0" indent="0">
              <a:lnSpc>
                <a:spcPct val="120000"/>
              </a:lnSpc>
              <a:buFontTx/>
              <a:buNone/>
            </a:pPr>
            <a:r>
              <a:rPr lang="zh-CN" altLang="en-US" sz="1800"/>
              <a:t>（2） 如果需要打开的文件已在打开的网站中，则在“文件”面板中双击该网页图标即可将其打开。</a:t>
            </a:r>
          </a:p>
          <a:p>
            <a:pPr marL="0" indent="0">
              <a:lnSpc>
                <a:spcPct val="120000"/>
              </a:lnSpc>
              <a:buFontTx/>
              <a:buNone/>
            </a:pPr>
            <a:r>
              <a:rPr lang="zh-CN" altLang="en-US" sz="1800"/>
              <a:t>       要保存网页，可以使用“文件”菜单中的“保存”命令。如需另存，可使用“文件”菜单中的“另存为”命令。      </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24BFF54F-2097-4B0E-BBCE-F5AE46319E57}" type="slidenum">
              <a:rPr lang="zh-CN" altLang="en-US"/>
              <a:pPr/>
              <a:t>122</a:t>
            </a:fld>
            <a:endParaRPr lang="en-US" altLang="zh-CN"/>
          </a:p>
        </p:txBody>
      </p:sp>
      <p:sp>
        <p:nvSpPr>
          <p:cNvPr id="130050"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0051" name="Rectangle 3"/>
          <p:cNvSpPr>
            <a:spLocks noGrp="1" noChangeArrowheads="1"/>
          </p:cNvSpPr>
          <p:nvPr>
            <p:ph type="body" sz="half" idx="1"/>
          </p:nvPr>
        </p:nvSpPr>
        <p:spPr>
          <a:xfrm>
            <a:off x="1765300" y="1773238"/>
            <a:ext cx="7129463" cy="3529012"/>
          </a:xfrm>
        </p:spPr>
        <p:txBody>
          <a:bodyPr/>
          <a:lstStyle/>
          <a:p>
            <a:pPr marL="0" indent="0">
              <a:lnSpc>
                <a:spcPct val="120000"/>
              </a:lnSpc>
              <a:buFontTx/>
              <a:buNone/>
            </a:pPr>
            <a:r>
              <a:rPr lang="zh-CN" altLang="en-US" sz="500"/>
              <a:t>     </a:t>
            </a:r>
            <a:r>
              <a:rPr lang="zh-CN" altLang="en-US" sz="1000"/>
              <a:t>  </a:t>
            </a:r>
            <a:r>
              <a:rPr lang="zh-CN" altLang="en-US" sz="1800"/>
              <a:t> 3. 预览网页</a:t>
            </a:r>
          </a:p>
          <a:p>
            <a:pPr marL="0" indent="0">
              <a:lnSpc>
                <a:spcPct val="120000"/>
              </a:lnSpc>
              <a:buFontTx/>
              <a:buNone/>
            </a:pPr>
            <a:r>
              <a:rPr lang="zh-CN" altLang="en-US" sz="1800"/>
              <a:t>       在Dreamweaver CS5 中，可以随时在浏览器中预览页面，而不必将文档上传到服务器。</a:t>
            </a:r>
          </a:p>
          <a:p>
            <a:pPr marL="0" indent="0">
              <a:lnSpc>
                <a:spcPct val="120000"/>
              </a:lnSpc>
              <a:buFontTx/>
              <a:buNone/>
            </a:pPr>
            <a:r>
              <a:rPr lang="zh-CN" altLang="en-US" sz="1800"/>
              <a:t>执行下列操作之一可以预览页面：</a:t>
            </a:r>
          </a:p>
          <a:p>
            <a:pPr marL="0" indent="0">
              <a:lnSpc>
                <a:spcPct val="120000"/>
              </a:lnSpc>
              <a:buFontTx/>
              <a:buNone/>
            </a:pPr>
            <a:r>
              <a:rPr lang="zh-CN" altLang="en-US" sz="1800"/>
              <a:t>（1） 选择“文件”→“在浏览器中预览”，然后选择一个列出的浏览器。</a:t>
            </a:r>
          </a:p>
          <a:p>
            <a:pPr marL="0" indent="0">
              <a:lnSpc>
                <a:spcPct val="120000"/>
              </a:lnSpc>
              <a:buFontTx/>
              <a:buNone/>
            </a:pPr>
            <a:r>
              <a:rPr lang="zh-CN" altLang="en-US" sz="1800"/>
              <a:t>（2） 按F12 在主浏览器中显示当前文档。</a:t>
            </a:r>
          </a:p>
          <a:p>
            <a:pPr marL="0" indent="0">
              <a:lnSpc>
                <a:spcPct val="120000"/>
              </a:lnSpc>
              <a:buFontTx/>
              <a:buNone/>
            </a:pPr>
            <a:r>
              <a:rPr lang="zh-CN" altLang="en-US" sz="1800"/>
              <a:t>（3） 按Ctrl1F12 在候选浏览器中显示当前文档。</a:t>
            </a:r>
          </a:p>
          <a:p>
            <a:pPr marL="0" indent="0">
              <a:lnSpc>
                <a:spcPct val="120000"/>
              </a:lnSpc>
              <a:buFontTx/>
              <a:buNone/>
            </a:pPr>
            <a:r>
              <a:rPr lang="zh-CN" altLang="en-US" sz="1800"/>
              <a:t>（4） 单击工具栏中的“在浏览器中预览 / 调试”按钮 的下三角，然后选择一个浏览器。      </a:t>
            </a: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4056D1C4-39F1-4EBD-816B-F59BF1510CF7}" type="slidenum">
              <a:rPr lang="zh-CN" altLang="en-US"/>
              <a:pPr/>
              <a:t>123</a:t>
            </a:fld>
            <a:endParaRPr lang="en-US" altLang="zh-CN"/>
          </a:p>
        </p:txBody>
      </p:sp>
      <p:sp>
        <p:nvSpPr>
          <p:cNvPr id="131074"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1075" name="Rectangle 3"/>
          <p:cNvSpPr>
            <a:spLocks noGrp="1" noChangeArrowheads="1"/>
          </p:cNvSpPr>
          <p:nvPr>
            <p:ph type="body" sz="half" idx="1"/>
          </p:nvPr>
        </p:nvSpPr>
        <p:spPr>
          <a:xfrm>
            <a:off x="1765300" y="1773238"/>
            <a:ext cx="7129463" cy="3529012"/>
          </a:xfrm>
        </p:spPr>
        <p:txBody>
          <a:bodyPr/>
          <a:lstStyle/>
          <a:p>
            <a:pPr marL="0" indent="0">
              <a:lnSpc>
                <a:spcPct val="120000"/>
              </a:lnSpc>
              <a:buFontTx/>
              <a:buNone/>
            </a:pPr>
            <a:r>
              <a:rPr lang="zh-CN" altLang="en-US" sz="400"/>
              <a:t>     </a:t>
            </a:r>
            <a:r>
              <a:rPr lang="zh-CN" altLang="en-US" sz="900"/>
              <a:t>     </a:t>
            </a:r>
            <a:r>
              <a:rPr lang="zh-CN" altLang="en-US" sz="1800"/>
              <a:t>4. 设置页面属性</a:t>
            </a:r>
          </a:p>
          <a:p>
            <a:pPr marL="0" indent="0">
              <a:lnSpc>
                <a:spcPct val="120000"/>
              </a:lnSpc>
              <a:buFontTx/>
              <a:buNone/>
            </a:pPr>
            <a:r>
              <a:rPr lang="zh-CN" altLang="en-US" sz="1800"/>
              <a:t>       在当前文档中，选择“修改”→“页面属性”命令或在“属性”面板中单击“页面属性”按钮，将打开“页面属性”对话框。在该对话框中可以设置外观、链接、标题、标题 / 编码、跟踪图像等内容。</a:t>
            </a:r>
          </a:p>
          <a:p>
            <a:pPr marL="0" indent="0">
              <a:lnSpc>
                <a:spcPct val="120000"/>
              </a:lnSpc>
              <a:buFontTx/>
              <a:buNone/>
            </a:pPr>
            <a:r>
              <a:rPr lang="zh-CN" altLang="en-US" sz="1800"/>
              <a:t>Dreamweaver 为“页面属性”对话框的“外观（CSS） ”、“链接（CSS） ”和“标题（CSS） ”类别中的所有属性定义CSS 规则，这些规则嵌入在页面的head 部分中。也可以使用HTML 设置页面属性，这时必须在“页面属性”对话框中选择“外观（HTML） ”类别。     </a:t>
            </a: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8" name="页脚占位符 5"/>
          <p:cNvSpPr>
            <a:spLocks noGrp="1"/>
          </p:cNvSpPr>
          <p:nvPr>
            <p:ph type="ftr" sz="quarter" idx="11"/>
          </p:nvPr>
        </p:nvSpPr>
        <p:spPr/>
        <p:txBody>
          <a:bodyPr/>
          <a:lstStyle/>
          <a:p>
            <a:r>
              <a:rPr lang="zh-CN" altLang="en-US"/>
              <a:t>计算机文化基础</a:t>
            </a:r>
          </a:p>
        </p:txBody>
      </p:sp>
      <p:sp>
        <p:nvSpPr>
          <p:cNvPr id="9" name="灯片编号占位符 6"/>
          <p:cNvSpPr>
            <a:spLocks noGrp="1"/>
          </p:cNvSpPr>
          <p:nvPr>
            <p:ph type="sldNum" sz="quarter" idx="12"/>
          </p:nvPr>
        </p:nvSpPr>
        <p:spPr/>
        <p:txBody>
          <a:bodyPr/>
          <a:lstStyle/>
          <a:p>
            <a:fld id="{FB5B49A1-9FFB-47D3-AE8F-26EFE017A910}" type="slidenum">
              <a:rPr lang="zh-CN" altLang="en-US"/>
              <a:pPr/>
              <a:t>124</a:t>
            </a:fld>
            <a:endParaRPr lang="en-US" altLang="zh-CN"/>
          </a:p>
        </p:txBody>
      </p:sp>
      <p:sp>
        <p:nvSpPr>
          <p:cNvPr id="132098"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2099" name="Rectangle 3"/>
          <p:cNvSpPr>
            <a:spLocks noGrp="1" noChangeArrowheads="1"/>
          </p:cNvSpPr>
          <p:nvPr>
            <p:ph type="body" sz="half" idx="1"/>
          </p:nvPr>
        </p:nvSpPr>
        <p:spPr>
          <a:xfrm>
            <a:off x="1619250" y="1414463"/>
            <a:ext cx="7058025" cy="2016125"/>
          </a:xfrm>
        </p:spPr>
        <p:txBody>
          <a:bodyPr/>
          <a:lstStyle/>
          <a:p>
            <a:pPr marL="0" indent="0">
              <a:lnSpc>
                <a:spcPct val="120000"/>
              </a:lnSpc>
              <a:buFontTx/>
              <a:buNone/>
            </a:pPr>
            <a:r>
              <a:rPr lang="zh-CN" altLang="en-US" sz="200"/>
              <a:t>     </a:t>
            </a:r>
            <a:r>
              <a:rPr lang="zh-CN" altLang="en-US" sz="700"/>
              <a:t>   </a:t>
            </a:r>
            <a:r>
              <a:rPr lang="zh-CN" altLang="en-US" sz="1400"/>
              <a:t> </a:t>
            </a:r>
            <a:r>
              <a:rPr lang="zh-CN" altLang="en-US" sz="1600"/>
              <a:t>  1） 设置外观</a:t>
            </a:r>
          </a:p>
          <a:p>
            <a:pPr marL="0" indent="0">
              <a:lnSpc>
                <a:spcPct val="120000"/>
              </a:lnSpc>
              <a:buFontTx/>
              <a:buNone/>
            </a:pPr>
            <a:r>
              <a:rPr lang="zh-CN" altLang="en-US" sz="1600"/>
              <a:t>       外观主要包括页面的基本属性，如页面文字的大小、字体、颜色以及网页背景样式和页边距等。</a:t>
            </a:r>
          </a:p>
          <a:p>
            <a:pPr marL="0" indent="0">
              <a:lnSpc>
                <a:spcPct val="120000"/>
              </a:lnSpc>
              <a:buFontTx/>
              <a:buNone/>
            </a:pPr>
            <a:r>
              <a:rPr lang="zh-CN" altLang="en-US" sz="1600"/>
              <a:t>      Dreamweaver CS5 的“页面属性”对话框提供了两种外观设置方式：“外观（CSS） ”和“外观（HTML） ”。图7-15 所示为通过“外观（CSS） ”分类设置页面字体类型、粗体和斜体样式、文本大小、文本颜色、背景颜色、背景图像、重复方式以及页边距等。  </a:t>
            </a:r>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603393"/>
            <a:ext cx="3059832" cy="184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2101" name="Text Box 5"/>
          <p:cNvSpPr txBox="1">
            <a:spLocks noChangeArrowheads="1"/>
          </p:cNvSpPr>
          <p:nvPr/>
        </p:nvSpPr>
        <p:spPr bwMode="auto">
          <a:xfrm>
            <a:off x="3455256" y="5445125"/>
            <a:ext cx="241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图7-15 “页面属性”对话框</a:t>
            </a:r>
          </a:p>
        </p:txBody>
      </p:sp>
      <p:sp>
        <p:nvSpPr>
          <p:cNvPr id="132102" name="Text Box 6"/>
          <p:cNvSpPr txBox="1">
            <a:spLocks noChangeArrowheads="1"/>
          </p:cNvSpPr>
          <p:nvPr/>
        </p:nvSpPr>
        <p:spPr bwMode="auto">
          <a:xfrm>
            <a:off x="1620838" y="5675313"/>
            <a:ext cx="66246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t>      需要注意的是，通过“页面属性”对话框设置的字体、大小和颜色，将对当前网页中的所有文本起作用。</a:t>
            </a: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5E960AE9-FECE-4F18-BF37-58DD20F68D57}" type="slidenum">
              <a:rPr lang="zh-CN" altLang="en-US"/>
              <a:pPr/>
              <a:t>125</a:t>
            </a:fld>
            <a:endParaRPr lang="en-US" altLang="zh-CN"/>
          </a:p>
        </p:txBody>
      </p:sp>
      <p:sp>
        <p:nvSpPr>
          <p:cNvPr id="133122"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3123" name="Rectangle 3"/>
          <p:cNvSpPr>
            <a:spLocks noGrp="1" noChangeArrowheads="1"/>
          </p:cNvSpPr>
          <p:nvPr>
            <p:ph type="body" sz="half" idx="1"/>
          </p:nvPr>
        </p:nvSpPr>
        <p:spPr>
          <a:xfrm>
            <a:off x="1620838" y="1773238"/>
            <a:ext cx="7129462" cy="4249737"/>
          </a:xfrm>
        </p:spPr>
        <p:txBody>
          <a:bodyPr/>
          <a:lstStyle/>
          <a:p>
            <a:pPr marL="0" indent="0">
              <a:lnSpc>
                <a:spcPct val="120000"/>
              </a:lnSpc>
              <a:buFontTx/>
              <a:buNone/>
            </a:pPr>
            <a:r>
              <a:rPr lang="zh-CN" altLang="en-US" sz="200"/>
              <a:t>     </a:t>
            </a:r>
            <a:r>
              <a:rPr lang="zh-CN" altLang="en-US" sz="700"/>
              <a:t>  </a:t>
            </a:r>
            <a:r>
              <a:rPr lang="zh-CN" altLang="en-US" sz="1600"/>
              <a:t>  </a:t>
            </a:r>
            <a:r>
              <a:rPr lang="zh-CN" altLang="en-US" sz="1800"/>
              <a:t>2） 设置链接</a:t>
            </a:r>
          </a:p>
          <a:p>
            <a:pPr marL="0" indent="0">
              <a:lnSpc>
                <a:spcPct val="120000"/>
              </a:lnSpc>
              <a:buFontTx/>
              <a:buNone/>
            </a:pPr>
            <a:r>
              <a:rPr lang="zh-CN" altLang="en-US" sz="1800"/>
              <a:t>       通过“链接（CSS） ”分类，可以设置超级链接文本的字体、大小、链接文本的状态颜色和下划线样式。</a:t>
            </a:r>
          </a:p>
          <a:p>
            <a:pPr marL="0" indent="0">
              <a:lnSpc>
                <a:spcPct val="120000"/>
              </a:lnSpc>
              <a:buFontTx/>
              <a:buNone/>
            </a:pPr>
            <a:r>
              <a:rPr lang="zh-CN" altLang="en-US" sz="1800"/>
              <a:t>    3） 设置标题</a:t>
            </a:r>
          </a:p>
          <a:p>
            <a:pPr marL="0" indent="0">
              <a:lnSpc>
                <a:spcPct val="120000"/>
              </a:lnSpc>
              <a:buFontTx/>
              <a:buNone/>
            </a:pPr>
            <a:r>
              <a:rPr lang="zh-CN" altLang="en-US" sz="1800"/>
              <a:t>       为了使文档标题醒目，Dreamweaver CS5提供了6种标题格式“标题1” ～“ 标题6”，可以在“属性”面板的“格式”下拉列表框中进行选择。当将标题设置成标题1 ～ 标题6 中的某一种时，Dreamweaver CS5 会按其默认格式显示。但是，可以通过“页面属性”对话框的“标题（CSS） ”分类来重新设置标题1 ～ 标题6 的字体、大小和颜色属性，如图7-16 所示。设置文档标题的HTML标签是“&lt;hn&gt; 标题文字&lt;/hn&gt;”，其中n 的取值为1 ～ 6。</a:t>
            </a: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3A482A14-59AF-4F05-8181-FD0A4897B882}" type="slidenum">
              <a:rPr lang="zh-CN" altLang="en-US"/>
              <a:pPr/>
              <a:t>126</a:t>
            </a:fld>
            <a:endParaRPr lang="en-US" altLang="zh-CN"/>
          </a:p>
        </p:txBody>
      </p:sp>
      <p:sp>
        <p:nvSpPr>
          <p:cNvPr id="134146"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4147" name="Rectangle 3"/>
          <p:cNvSpPr>
            <a:spLocks noGrp="1" noChangeArrowheads="1"/>
          </p:cNvSpPr>
          <p:nvPr>
            <p:ph type="body" sz="half" idx="1"/>
          </p:nvPr>
        </p:nvSpPr>
        <p:spPr>
          <a:xfrm>
            <a:off x="1620838" y="1773238"/>
            <a:ext cx="7129462" cy="4249737"/>
          </a:xfrm>
        </p:spPr>
        <p:txBody>
          <a:bodyPr/>
          <a:lstStyle/>
          <a:p>
            <a:pPr marL="0" indent="0">
              <a:lnSpc>
                <a:spcPct val="120000"/>
              </a:lnSpc>
              <a:buFontTx/>
              <a:buNone/>
            </a:pPr>
            <a:r>
              <a:rPr lang="zh-CN" altLang="en-US" sz="200"/>
              <a:t>     </a:t>
            </a:r>
            <a:r>
              <a:rPr lang="zh-CN" altLang="en-US" sz="700"/>
              <a:t>  </a:t>
            </a:r>
            <a:r>
              <a:rPr lang="zh-CN" altLang="en-US" sz="1600"/>
              <a:t>  </a:t>
            </a:r>
            <a:endParaRPr lang="zh-CN" altLang="en-US" sz="2000"/>
          </a:p>
        </p:txBody>
      </p:sp>
      <p:pic>
        <p:nvPicPr>
          <p:cNvPr id="134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62" y="2204864"/>
            <a:ext cx="4864100" cy="29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4149" name="Text Box 5"/>
          <p:cNvSpPr txBox="1">
            <a:spLocks noChangeArrowheads="1"/>
          </p:cNvSpPr>
          <p:nvPr/>
        </p:nvSpPr>
        <p:spPr bwMode="auto">
          <a:xfrm>
            <a:off x="4284663" y="5229225"/>
            <a:ext cx="16898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图7-16 </a:t>
            </a:r>
            <a:r>
              <a:rPr lang="zh-CN" altLang="en-US" sz="1600" dirty="0" smtClean="0"/>
              <a:t> 设置</a:t>
            </a:r>
            <a:r>
              <a:rPr lang="zh-CN" altLang="en-US" sz="1600" dirty="0"/>
              <a:t>标题</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954B5D06-A203-4FC1-8DE4-2B9D26D19D35}" type="slidenum">
              <a:rPr lang="zh-CN" altLang="en-US"/>
              <a:pPr/>
              <a:t>127</a:t>
            </a:fld>
            <a:endParaRPr lang="en-US" altLang="zh-CN"/>
          </a:p>
        </p:txBody>
      </p:sp>
      <p:sp>
        <p:nvSpPr>
          <p:cNvPr id="135170"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5171" name="Rectangle 3"/>
          <p:cNvSpPr>
            <a:spLocks noGrp="1" noChangeArrowheads="1"/>
          </p:cNvSpPr>
          <p:nvPr>
            <p:ph type="body" sz="half" idx="1"/>
          </p:nvPr>
        </p:nvSpPr>
        <p:spPr>
          <a:xfrm>
            <a:off x="1620838" y="1412875"/>
            <a:ext cx="7131050" cy="4610100"/>
          </a:xfrm>
        </p:spPr>
        <p:txBody>
          <a:bodyPr/>
          <a:lstStyle/>
          <a:p>
            <a:pPr marL="0" indent="0">
              <a:lnSpc>
                <a:spcPct val="120000"/>
              </a:lnSpc>
              <a:buFontTx/>
              <a:buNone/>
            </a:pPr>
            <a:r>
              <a:rPr lang="zh-CN" altLang="en-US" sz="100"/>
              <a:t>     </a:t>
            </a:r>
            <a:r>
              <a:rPr lang="zh-CN" altLang="en-US" sz="500"/>
              <a:t>  </a:t>
            </a:r>
            <a:r>
              <a:rPr lang="zh-CN" altLang="en-US" sz="1400"/>
              <a:t>    4） 设置“标题 / 编码”</a:t>
            </a:r>
          </a:p>
          <a:p>
            <a:pPr marL="0" indent="0">
              <a:lnSpc>
                <a:spcPct val="120000"/>
              </a:lnSpc>
              <a:buFontTx/>
              <a:buNone/>
            </a:pPr>
            <a:r>
              <a:rPr lang="zh-CN" altLang="en-US" sz="1400"/>
              <a:t>       在“标题/编码”分类中，可以设置浏览器标题、文档类型和编码方式。其中，浏览器标题的HTML 标签是“&lt;title&gt;…&lt;/title&gt;”，它位于HTML 标签“&lt;head&gt;…&lt;/head&gt;”之间。</a:t>
            </a:r>
          </a:p>
          <a:p>
            <a:pPr marL="0" indent="0">
              <a:lnSpc>
                <a:spcPct val="120000"/>
              </a:lnSpc>
              <a:buFontTx/>
              <a:buNone/>
            </a:pPr>
            <a:r>
              <a:rPr lang="zh-CN" altLang="en-US" sz="1400"/>
              <a:t>     5） 跟踪图像</a:t>
            </a:r>
          </a:p>
          <a:p>
            <a:pPr marL="0" indent="0">
              <a:lnSpc>
                <a:spcPct val="120000"/>
              </a:lnSpc>
              <a:buFontTx/>
              <a:buNone/>
            </a:pPr>
            <a:r>
              <a:rPr lang="zh-CN" altLang="en-US" sz="1400"/>
              <a:t>       （1） 设置跟踪图像：</a:t>
            </a:r>
          </a:p>
          <a:p>
            <a:pPr marL="0" indent="0">
              <a:lnSpc>
                <a:spcPct val="120000"/>
              </a:lnSpc>
              <a:buFontTx/>
              <a:buNone/>
            </a:pPr>
            <a:r>
              <a:rPr lang="zh-CN" altLang="en-US" sz="1400"/>
              <a:t>       在“跟踪图像”分类中，通过“跟踪图像”文本框指定图像文件，可以将设计草图设置成跟踪图像，铺在编辑的网页下面作为参考图，用于引导网页的设计。除了可以设置跟踪图像，还可以设置跟踪图像的透明度，透明度越高，跟踪图像显示得越明显。</a:t>
            </a:r>
          </a:p>
          <a:p>
            <a:pPr marL="0" indent="0">
              <a:lnSpc>
                <a:spcPct val="120000"/>
              </a:lnSpc>
              <a:buFontTx/>
              <a:buNone/>
            </a:pPr>
            <a:r>
              <a:rPr lang="zh-CN" altLang="en-US" sz="1400"/>
              <a:t>       （2） 跟踪图像的查看：</a:t>
            </a:r>
          </a:p>
          <a:p>
            <a:pPr marL="0" indent="0">
              <a:lnSpc>
                <a:spcPct val="120000"/>
              </a:lnSpc>
              <a:buFontTx/>
              <a:buNone/>
            </a:pPr>
            <a:r>
              <a:rPr lang="zh-CN" altLang="en-US" sz="1400"/>
              <a:t>     ① 如果要显示或隐藏跟踪图像，可以选择“查看”→“跟踪图像”→“显示”命令。</a:t>
            </a:r>
          </a:p>
          <a:p>
            <a:pPr marL="0" indent="0">
              <a:lnSpc>
                <a:spcPct val="120000"/>
              </a:lnSpc>
              <a:buFontTx/>
              <a:buNone/>
            </a:pPr>
            <a:r>
              <a:rPr lang="zh-CN" altLang="en-US" sz="1400"/>
              <a:t>     ② 在网页中选定一个页面元素，然后选择“查看”→“跟踪图像”→“对齐所选范围”命令，可以使跟踪图像的左上角与所选页面元素的左上角对齐。</a:t>
            </a:r>
          </a:p>
          <a:p>
            <a:pPr marL="0" indent="0">
              <a:lnSpc>
                <a:spcPct val="120000"/>
              </a:lnSpc>
              <a:buFontTx/>
              <a:buNone/>
            </a:pPr>
            <a:r>
              <a:rPr lang="zh-CN" altLang="en-US" sz="1400"/>
              <a:t>     ③ 选择“查看”→“跟踪图像”→“调整位置”命令可以通过设置跟踪图像的坐标值来调整跟踪图像的位置。</a:t>
            </a:r>
          </a:p>
          <a:p>
            <a:pPr marL="0" indent="0">
              <a:lnSpc>
                <a:spcPct val="120000"/>
              </a:lnSpc>
              <a:buFontTx/>
              <a:buNone/>
            </a:pPr>
            <a:r>
              <a:rPr lang="zh-CN" altLang="en-US" sz="1400"/>
              <a:t>     ④ 选择“查看”→“跟踪图像”→“重设位置”命令，可以使跟踪图像自动对齐编辑窗口的左上角。</a:t>
            </a: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1E99CC32-BCA5-4CB2-A76E-2E917DA5E291}" type="slidenum">
              <a:rPr lang="zh-CN" altLang="en-US"/>
              <a:pPr/>
              <a:t>128</a:t>
            </a:fld>
            <a:endParaRPr lang="en-US" altLang="zh-CN"/>
          </a:p>
        </p:txBody>
      </p:sp>
      <p:sp>
        <p:nvSpPr>
          <p:cNvPr id="136194"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6195" name="Rectangle 3"/>
          <p:cNvSpPr>
            <a:spLocks noGrp="1" noChangeArrowheads="1"/>
          </p:cNvSpPr>
          <p:nvPr>
            <p:ph type="body" sz="half" idx="1"/>
          </p:nvPr>
        </p:nvSpPr>
        <p:spPr>
          <a:xfrm>
            <a:off x="1620838" y="1412875"/>
            <a:ext cx="7131050" cy="4610100"/>
          </a:xfrm>
        </p:spPr>
        <p:txBody>
          <a:bodyPr/>
          <a:lstStyle/>
          <a:p>
            <a:pPr marL="0" indent="0">
              <a:lnSpc>
                <a:spcPct val="120000"/>
              </a:lnSpc>
              <a:buFontTx/>
              <a:buNone/>
            </a:pPr>
            <a:r>
              <a:rPr lang="zh-CN" altLang="en-US" sz="100"/>
              <a:t>     </a:t>
            </a:r>
            <a:r>
              <a:rPr lang="zh-CN" altLang="en-US" sz="500"/>
              <a:t>  </a:t>
            </a:r>
            <a:r>
              <a:rPr lang="zh-CN" altLang="en-US" sz="1400"/>
              <a:t>   </a:t>
            </a:r>
            <a:r>
              <a:rPr lang="zh-CN" altLang="en-US" sz="1600"/>
              <a:t> 5. 设置文字格式</a:t>
            </a:r>
          </a:p>
          <a:p>
            <a:pPr marL="0" indent="0">
              <a:lnSpc>
                <a:spcPct val="120000"/>
              </a:lnSpc>
              <a:buFontTx/>
              <a:buNone/>
            </a:pPr>
            <a:r>
              <a:rPr lang="zh-CN" altLang="en-US" sz="1600"/>
              <a:t>      1） 添加文本</a:t>
            </a:r>
          </a:p>
          <a:p>
            <a:pPr marL="0" indent="0">
              <a:lnSpc>
                <a:spcPct val="120000"/>
              </a:lnSpc>
              <a:buFontTx/>
              <a:buNone/>
            </a:pPr>
            <a:r>
              <a:rPr lang="zh-CN" altLang="en-US" sz="1600"/>
              <a:t>        在创建的网页文档中，添加文本的方法主要有以下几种。</a:t>
            </a:r>
          </a:p>
          <a:p>
            <a:pPr marL="0" indent="0">
              <a:lnSpc>
                <a:spcPct val="120000"/>
              </a:lnSpc>
              <a:buFontTx/>
              <a:buNone/>
            </a:pPr>
            <a:r>
              <a:rPr lang="zh-CN" altLang="en-US" sz="1600"/>
              <a:t>      （1） 输入文本：在设计视图中，将光标定位在要输入文本的位置，使用键盘直接输入。</a:t>
            </a:r>
          </a:p>
          <a:p>
            <a:pPr marL="0" indent="0">
              <a:lnSpc>
                <a:spcPct val="120000"/>
              </a:lnSpc>
              <a:buFontTx/>
              <a:buNone/>
            </a:pPr>
            <a:r>
              <a:rPr lang="zh-CN" altLang="en-US" sz="1600"/>
              <a:t>      （2） 复制文本：使用复制 / 粘贴的方法从其他文档中复制 / 粘贴文本，也可使用“选择性粘贴”命令，根据需要选择相应的选项进行粘贴。</a:t>
            </a:r>
          </a:p>
          <a:p>
            <a:pPr marL="0" indent="0">
              <a:lnSpc>
                <a:spcPct val="120000"/>
              </a:lnSpc>
              <a:buFontTx/>
              <a:buNone/>
            </a:pPr>
            <a:r>
              <a:rPr lang="zh-CN" altLang="en-US" sz="1600"/>
              <a:t>      （3） 导入文本：选择“文件”→“导入”→“Word 文档”或“Excel 文档”或“表格式数据”命令直接将Word 文档、Excel 文档或表格式数据导入网页文档中。</a:t>
            </a:r>
          </a:p>
          <a:p>
            <a:pPr marL="0" indent="0">
              <a:lnSpc>
                <a:spcPct val="120000"/>
              </a:lnSpc>
              <a:buFontTx/>
              <a:buNone/>
            </a:pPr>
            <a:r>
              <a:rPr lang="zh-CN" altLang="en-US" sz="1600"/>
              <a:t>      （4） 添加特殊符号：选择“插入”→“HTML”→“特殊字符”中的相应命令可以插入版权、商标等特殊字符，如果还要插入其他特殊字符，可以选择“其他字符”命令，打开“插入其他字符”对话框进行选择插入。</a:t>
            </a: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8" name="页脚占位符 5"/>
          <p:cNvSpPr>
            <a:spLocks noGrp="1"/>
          </p:cNvSpPr>
          <p:nvPr>
            <p:ph type="ftr" sz="quarter" idx="11"/>
          </p:nvPr>
        </p:nvSpPr>
        <p:spPr/>
        <p:txBody>
          <a:bodyPr/>
          <a:lstStyle/>
          <a:p>
            <a:r>
              <a:rPr lang="zh-CN" altLang="en-US"/>
              <a:t>计算机文化基础</a:t>
            </a:r>
          </a:p>
        </p:txBody>
      </p:sp>
      <p:sp>
        <p:nvSpPr>
          <p:cNvPr id="9" name="灯片编号占位符 6"/>
          <p:cNvSpPr>
            <a:spLocks noGrp="1"/>
          </p:cNvSpPr>
          <p:nvPr>
            <p:ph type="sldNum" sz="quarter" idx="12"/>
          </p:nvPr>
        </p:nvSpPr>
        <p:spPr/>
        <p:txBody>
          <a:bodyPr/>
          <a:lstStyle/>
          <a:p>
            <a:fld id="{BCF73B89-D045-4D11-85C4-76C737EB5C83}" type="slidenum">
              <a:rPr lang="zh-CN" altLang="en-US"/>
              <a:pPr/>
              <a:t>129</a:t>
            </a:fld>
            <a:endParaRPr lang="en-US" altLang="zh-CN"/>
          </a:p>
        </p:txBody>
      </p:sp>
      <p:sp>
        <p:nvSpPr>
          <p:cNvPr id="137218"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7219" name="Rectangle 3"/>
          <p:cNvSpPr>
            <a:spLocks noGrp="1" noChangeArrowheads="1"/>
          </p:cNvSpPr>
          <p:nvPr>
            <p:ph type="body" sz="half" idx="1"/>
          </p:nvPr>
        </p:nvSpPr>
        <p:spPr>
          <a:xfrm>
            <a:off x="1622425" y="1412875"/>
            <a:ext cx="7129463" cy="1657350"/>
          </a:xfrm>
        </p:spPr>
        <p:txBody>
          <a:bodyPr/>
          <a:lstStyle/>
          <a:p>
            <a:pPr marL="0" indent="0">
              <a:lnSpc>
                <a:spcPct val="120000"/>
              </a:lnSpc>
              <a:buFontTx/>
              <a:buNone/>
            </a:pPr>
            <a:r>
              <a:rPr lang="zh-CN" altLang="en-US" sz="100"/>
              <a:t>     </a:t>
            </a:r>
            <a:r>
              <a:rPr lang="zh-CN" altLang="en-US" sz="500"/>
              <a:t>  </a:t>
            </a:r>
            <a:r>
              <a:rPr lang="zh-CN" altLang="en-US" sz="1400"/>
              <a:t>  </a:t>
            </a:r>
            <a:r>
              <a:rPr lang="zh-CN" altLang="en-US" sz="2000"/>
              <a:t>2） 设置字体属性</a:t>
            </a:r>
          </a:p>
          <a:p>
            <a:pPr marL="0" indent="0">
              <a:lnSpc>
                <a:spcPct val="120000"/>
              </a:lnSpc>
              <a:buFontTx/>
              <a:buNone/>
            </a:pPr>
            <a:r>
              <a:rPr lang="zh-CN" altLang="en-US" sz="2000"/>
              <a:t>      字体属性包括字体类型、颜色、大小、粗体、斜体等内容，可以通过“属性”面板或“格式”菜单中的相应命令对所选文本进行字体属性设置，如图7-17 所示。</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286125"/>
            <a:ext cx="7019925" cy="89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7221" name="Text Box 5"/>
          <p:cNvSpPr txBox="1">
            <a:spLocks noChangeArrowheads="1"/>
          </p:cNvSpPr>
          <p:nvPr/>
        </p:nvSpPr>
        <p:spPr bwMode="auto">
          <a:xfrm>
            <a:off x="3377162" y="4179303"/>
            <a:ext cx="37930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17   </a:t>
            </a:r>
            <a:r>
              <a:rPr lang="zh-CN" altLang="en-US" sz="1600" dirty="0"/>
              <a:t>通过“属性”面板设置字体格式</a:t>
            </a:r>
          </a:p>
        </p:txBody>
      </p:sp>
      <p:sp>
        <p:nvSpPr>
          <p:cNvPr id="137222" name="Rectangle 6"/>
          <p:cNvSpPr>
            <a:spLocks noGrp="1" noChangeArrowheads="1"/>
          </p:cNvSpPr>
          <p:nvPr/>
        </p:nvSpPr>
        <p:spPr bwMode="auto">
          <a:xfrm>
            <a:off x="1692275" y="4652963"/>
            <a:ext cx="71294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har char="•"/>
              <a:defRPr sz="2000" b="1">
                <a:solidFill>
                  <a:schemeClr val="tx1"/>
                </a:solidFill>
                <a:latin typeface="Times New Roman" pitchFamily="18" charset="0"/>
                <a:ea typeface="宋体" pitchFamily="2" charset="-122"/>
              </a:defRPr>
            </a:lvl1pPr>
            <a:lvl2pPr marL="758825" indent="-285750" algn="just">
              <a:spcBef>
                <a:spcPct val="20000"/>
              </a:spcBef>
              <a:buChar char="–"/>
              <a:defRPr sz="2000" b="1">
                <a:solidFill>
                  <a:schemeClr val="tx1"/>
                </a:solidFill>
                <a:latin typeface="Times New Roman" pitchFamily="18" charset="0"/>
                <a:ea typeface="宋体" pitchFamily="2" charset="-122"/>
              </a:defRPr>
            </a:lvl2pPr>
            <a:lvl3pPr marL="1177925" indent="-228600" algn="just">
              <a:spcBef>
                <a:spcPct val="20000"/>
              </a:spcBef>
              <a:buChar char="•"/>
              <a:defRPr sz="2000" b="1">
                <a:solidFill>
                  <a:schemeClr val="tx1"/>
                </a:solidFill>
                <a:latin typeface="Times New Roman" pitchFamily="18" charset="0"/>
                <a:ea typeface="宋体" pitchFamily="2" charset="-122"/>
              </a:defRPr>
            </a:lvl3pPr>
            <a:lvl4pPr marL="1600200" indent="-228600" algn="just">
              <a:spcBef>
                <a:spcPct val="20000"/>
              </a:spcBef>
              <a:buChar char="–"/>
              <a:defRPr sz="2000" b="1">
                <a:solidFill>
                  <a:schemeClr val="tx1"/>
                </a:solidFill>
                <a:latin typeface="Times New Roman" pitchFamily="18" charset="0"/>
                <a:ea typeface="宋体" pitchFamily="2" charset="-122"/>
              </a:defRPr>
            </a:lvl4pPr>
            <a:lvl5pPr marL="2057400" indent="-228600" algn="just">
              <a:spcBef>
                <a:spcPct val="20000"/>
              </a:spcBef>
              <a:buChar char="»"/>
              <a:defRPr sz="2000" b="1">
                <a:solidFill>
                  <a:schemeClr val="tx1"/>
                </a:solidFill>
                <a:latin typeface="Times New Roman" pitchFamily="18" charset="0"/>
                <a:ea typeface="宋体" pitchFamily="2" charset="-122"/>
              </a:defRPr>
            </a:lvl5pPr>
            <a:lvl6pPr marL="2514600" indent="-228600" algn="just" fontAlgn="base">
              <a:spcBef>
                <a:spcPct val="20000"/>
              </a:spcBef>
              <a:spcAft>
                <a:spcPct val="0"/>
              </a:spcAft>
              <a:buChar char="»"/>
              <a:defRPr sz="2000" b="1">
                <a:solidFill>
                  <a:schemeClr val="tx1"/>
                </a:solidFill>
                <a:latin typeface="Times New Roman" pitchFamily="18" charset="0"/>
                <a:ea typeface="宋体" pitchFamily="2" charset="-122"/>
              </a:defRPr>
            </a:lvl6pPr>
            <a:lvl7pPr marL="2971800" indent="-228600" algn="just" fontAlgn="base">
              <a:spcBef>
                <a:spcPct val="20000"/>
              </a:spcBef>
              <a:spcAft>
                <a:spcPct val="0"/>
              </a:spcAft>
              <a:buChar char="»"/>
              <a:defRPr sz="2000" b="1">
                <a:solidFill>
                  <a:schemeClr val="tx1"/>
                </a:solidFill>
                <a:latin typeface="Times New Roman" pitchFamily="18" charset="0"/>
                <a:ea typeface="宋体" pitchFamily="2" charset="-122"/>
              </a:defRPr>
            </a:lvl7pPr>
            <a:lvl8pPr marL="3429000" indent="-228600" algn="just" fontAlgn="base">
              <a:spcBef>
                <a:spcPct val="20000"/>
              </a:spcBef>
              <a:spcAft>
                <a:spcPct val="0"/>
              </a:spcAft>
              <a:buChar char="»"/>
              <a:defRPr sz="2000" b="1">
                <a:solidFill>
                  <a:schemeClr val="tx1"/>
                </a:solidFill>
                <a:latin typeface="Times New Roman" pitchFamily="18" charset="0"/>
                <a:ea typeface="宋体" pitchFamily="2" charset="-122"/>
              </a:defRPr>
            </a:lvl8pPr>
            <a:lvl9pPr marL="3886200" indent="-228600" algn="just" fontAlgn="base">
              <a:spcBef>
                <a:spcPct val="20000"/>
              </a:spcBef>
              <a:spcAft>
                <a:spcPct val="0"/>
              </a:spcAft>
              <a:buChar char="»"/>
              <a:defRPr sz="2000" b="1">
                <a:solidFill>
                  <a:schemeClr val="tx1"/>
                </a:solidFill>
                <a:latin typeface="Times New Roman" pitchFamily="18" charset="0"/>
                <a:ea typeface="宋体" pitchFamily="2" charset="-122"/>
              </a:defRPr>
            </a:lvl9pPr>
          </a:lstStyle>
          <a:p>
            <a:pPr>
              <a:lnSpc>
                <a:spcPct val="120000"/>
              </a:lnSpc>
              <a:buFontTx/>
              <a:buNone/>
            </a:pPr>
            <a:r>
              <a:rPr lang="zh-CN" altLang="en-US" sz="100"/>
              <a:t>     </a:t>
            </a:r>
            <a:r>
              <a:rPr lang="zh-CN" altLang="en-US" sz="500"/>
              <a:t>  </a:t>
            </a:r>
            <a:r>
              <a:rPr lang="zh-CN" altLang="en-US" sz="1400"/>
              <a:t>       </a:t>
            </a:r>
            <a:r>
              <a:rPr lang="zh-CN" altLang="en-US"/>
              <a:t>虽然可以设置各种美观的字体，但是由于用户只能使用本地计算机中安装的字体显示网页，因此还是使用常见的字体为好。</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0065EFC7-85AA-467E-A9D7-0F6E31EF5E8E}" type="slidenum">
              <a:rPr lang="zh-CN" altLang="en-US"/>
              <a:pPr/>
              <a:t>13</a:t>
            </a:fld>
            <a:endParaRPr lang="en-US" altLang="zh-CN"/>
          </a:p>
        </p:txBody>
      </p:sp>
      <p:sp>
        <p:nvSpPr>
          <p:cNvPr id="18434" name="Rectangle 2"/>
          <p:cNvSpPr>
            <a:spLocks noGrp="1" noChangeArrowheads="1"/>
          </p:cNvSpPr>
          <p:nvPr>
            <p:ph type="title"/>
          </p:nvPr>
        </p:nvSpPr>
        <p:spPr/>
        <p:txBody>
          <a:bodyPr/>
          <a:lstStyle/>
          <a:p>
            <a:r>
              <a:rPr lang="en-US" altLang="zh-CN" i="0"/>
              <a:t>2</a:t>
            </a:r>
            <a:r>
              <a:rPr lang="zh-CN" altLang="en-US" i="0"/>
              <a:t>）光通信技术</a:t>
            </a:r>
          </a:p>
        </p:txBody>
      </p:sp>
      <p:sp>
        <p:nvSpPr>
          <p:cNvPr id="18435" name="Rectangle 3"/>
          <p:cNvSpPr>
            <a:spLocks noGrp="1" noChangeArrowheads="1"/>
          </p:cNvSpPr>
          <p:nvPr>
            <p:ph type="body" idx="1"/>
          </p:nvPr>
        </p:nvSpPr>
        <p:spPr>
          <a:xfrm>
            <a:off x="1619250" y="1628775"/>
            <a:ext cx="7372350" cy="4464050"/>
          </a:xfrm>
        </p:spPr>
        <p:txBody>
          <a:bodyPr/>
          <a:lstStyle/>
          <a:p>
            <a:pPr>
              <a:lnSpc>
                <a:spcPct val="80000"/>
              </a:lnSpc>
              <a:buFontTx/>
              <a:buNone/>
            </a:pPr>
            <a:endParaRPr lang="zh-CN" altLang="en-US" b="0"/>
          </a:p>
          <a:p>
            <a:pPr>
              <a:lnSpc>
                <a:spcPct val="80000"/>
              </a:lnSpc>
            </a:pPr>
            <a:r>
              <a:rPr lang="zh-CN" altLang="en-US" b="0"/>
              <a:t>随着光器件、各种光复用技术和光网络协议的发展，光传输系统的容量已从</a:t>
            </a:r>
            <a:r>
              <a:rPr lang="en-US" altLang="zh-CN" b="0"/>
              <a:t>Mb/s </a:t>
            </a:r>
            <a:r>
              <a:rPr lang="zh-CN" altLang="en-US" b="0"/>
              <a:t>级发展到</a:t>
            </a:r>
            <a:r>
              <a:rPr lang="en-US" altLang="zh-CN" b="0"/>
              <a:t>Tb/s </a:t>
            </a:r>
            <a:r>
              <a:rPr lang="zh-CN" altLang="en-US" b="0"/>
              <a:t>级，提高了近</a:t>
            </a:r>
            <a:r>
              <a:rPr lang="en-US" altLang="zh-CN" b="0"/>
              <a:t>10 </a:t>
            </a:r>
            <a:r>
              <a:rPr lang="zh-CN" altLang="en-US" b="0"/>
              <a:t>万倍。光通信技术的发展主要有两个大的方向：</a:t>
            </a:r>
          </a:p>
          <a:p>
            <a:pPr lvl="1">
              <a:lnSpc>
                <a:spcPct val="80000"/>
              </a:lnSpc>
            </a:pPr>
            <a:r>
              <a:rPr lang="zh-CN" altLang="en-US" b="0"/>
              <a:t>一是主干传输向高速率、大容量的光传送网发展，最终实现全光网络；</a:t>
            </a:r>
          </a:p>
          <a:p>
            <a:pPr lvl="1">
              <a:lnSpc>
                <a:spcPct val="80000"/>
              </a:lnSpc>
            </a:pPr>
            <a:r>
              <a:rPr lang="zh-CN" altLang="en-US" b="0"/>
              <a:t>二是接入向低成本、综合接入、宽带化光纤接入网发展，最终实现光纤到家庭和光纤到桌面。</a:t>
            </a:r>
          </a:p>
          <a:p>
            <a:pPr>
              <a:lnSpc>
                <a:spcPct val="80000"/>
              </a:lnSpc>
            </a:pPr>
            <a:r>
              <a:rPr lang="zh-CN" altLang="en-US" b="0"/>
              <a:t>全光网络是指光信息流在网络中的传输及交换始终以光的形式实现，不再需要经过光</a:t>
            </a:r>
            <a:r>
              <a:rPr lang="en-US" altLang="zh-CN" b="0"/>
              <a:t>/</a:t>
            </a:r>
            <a:r>
              <a:rPr lang="zh-CN" altLang="en-US" b="0"/>
              <a:t>电、电</a:t>
            </a:r>
            <a:r>
              <a:rPr lang="en-US" altLang="zh-CN" b="0"/>
              <a:t>/</a:t>
            </a:r>
            <a:r>
              <a:rPr lang="zh-CN" altLang="en-US" b="0"/>
              <a:t>光转换，即信息从源节点到目的节点的传输过程中始终在光域内。</a:t>
            </a:r>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44221943-0363-4A05-B9DB-A3EEF1062488}" type="slidenum">
              <a:rPr lang="zh-CN" altLang="en-US"/>
              <a:pPr/>
              <a:t>130</a:t>
            </a:fld>
            <a:endParaRPr lang="en-US" altLang="zh-CN"/>
          </a:p>
        </p:txBody>
      </p:sp>
      <p:sp>
        <p:nvSpPr>
          <p:cNvPr id="138242" name="Rectangle 2"/>
          <p:cNvSpPr>
            <a:spLocks noGrp="1" noChangeArrowheads="1"/>
          </p:cNvSpPr>
          <p:nvPr>
            <p:ph type="title"/>
          </p:nvPr>
        </p:nvSpPr>
        <p:spPr/>
        <p:txBody>
          <a:bodyPr/>
          <a:lstStyle/>
          <a:p>
            <a:r>
              <a:rPr lang="en-US" altLang="zh-CN" b="1"/>
              <a:t>7.5.</a:t>
            </a:r>
            <a:r>
              <a:rPr lang="zh-CN" altLang="en-US" b="1"/>
              <a:t>3</a:t>
            </a:r>
            <a:r>
              <a:rPr lang="en-US" altLang="zh-CN" b="1"/>
              <a:t>  </a:t>
            </a:r>
            <a:r>
              <a:rPr lang="zh-CN" altLang="en-US" b="1"/>
              <a:t>网页编辑</a:t>
            </a:r>
          </a:p>
        </p:txBody>
      </p:sp>
      <p:sp>
        <p:nvSpPr>
          <p:cNvPr id="138243" name="Rectangle 3"/>
          <p:cNvSpPr>
            <a:spLocks noGrp="1" noChangeArrowheads="1"/>
          </p:cNvSpPr>
          <p:nvPr>
            <p:ph type="body" sz="half" idx="1"/>
          </p:nvPr>
        </p:nvSpPr>
        <p:spPr>
          <a:xfrm>
            <a:off x="1619250" y="1844675"/>
            <a:ext cx="7131050" cy="4610100"/>
          </a:xfrm>
        </p:spPr>
        <p:txBody>
          <a:bodyPr/>
          <a:lstStyle/>
          <a:p>
            <a:pPr marL="0" indent="0">
              <a:lnSpc>
                <a:spcPct val="120000"/>
              </a:lnSpc>
              <a:buFontTx/>
              <a:buNone/>
            </a:pPr>
            <a:r>
              <a:rPr lang="zh-CN" altLang="en-US" sz="100"/>
              <a:t>     </a:t>
            </a:r>
            <a:r>
              <a:rPr lang="zh-CN" altLang="en-US" sz="500"/>
              <a:t>  </a:t>
            </a:r>
            <a:r>
              <a:rPr lang="zh-CN" altLang="en-US" sz="1400"/>
              <a:t>   </a:t>
            </a:r>
            <a:r>
              <a:rPr lang="zh-CN" altLang="en-US" sz="1600"/>
              <a:t> </a:t>
            </a:r>
            <a:r>
              <a:rPr lang="zh-CN" altLang="en-US" sz="1800"/>
              <a:t>6. 设置段落格式</a:t>
            </a:r>
          </a:p>
          <a:p>
            <a:pPr marL="0" indent="0">
              <a:lnSpc>
                <a:spcPct val="120000"/>
              </a:lnSpc>
              <a:buFontTx/>
              <a:buNone/>
            </a:pPr>
            <a:r>
              <a:rPr lang="zh-CN" altLang="en-US" sz="1800"/>
              <a:t>      文字段落的格式编排对于一个网页的外观是至关重要的。</a:t>
            </a:r>
          </a:p>
          <a:p>
            <a:pPr marL="0" indent="0">
              <a:lnSpc>
                <a:spcPct val="120000"/>
              </a:lnSpc>
              <a:buFontTx/>
              <a:buNone/>
            </a:pPr>
            <a:r>
              <a:rPr lang="zh-CN" altLang="en-US" sz="1800"/>
              <a:t>在文档中输入文本时，直接按Enter 键，即可形成一个段落，如果按Shift1Enter 键或选择“插入”→“HTML”→“特殊字符”→“换行符”命令，可以在段落中进行换行，其HTML 标签是“&lt;br&gt;”。</a:t>
            </a:r>
          </a:p>
          <a:p>
            <a:pPr marL="0" indent="0">
              <a:lnSpc>
                <a:spcPct val="120000"/>
              </a:lnSpc>
              <a:buFontTx/>
              <a:buNone/>
            </a:pPr>
            <a:r>
              <a:rPr lang="zh-CN" altLang="en-US" sz="1800"/>
              <a:t>      通过HTML“属性”面板的“格式”下拉列表，可以设置正文的段落格式，还可以将某一段文本按照预先格式化的样式进行显示，即选择“预先格式化的”选项，其HTML 标签是&lt;pre&gt;…&lt;/pre&gt;，如果要取消已设置的格式，选择选项“无”即可。也可以选择“格式”→“段落格式”菜单中的相应命令来进行设置。</a:t>
            </a: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7FC45449-D497-4519-8DBA-F55BBB25BAEF}" type="slidenum">
              <a:rPr lang="zh-CN" altLang="en-US"/>
              <a:pPr/>
              <a:t>131</a:t>
            </a:fld>
            <a:endParaRPr lang="en-US" altLang="zh-CN"/>
          </a:p>
        </p:txBody>
      </p:sp>
      <p:sp>
        <p:nvSpPr>
          <p:cNvPr id="139266"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39267" name="Rectangle 3"/>
          <p:cNvSpPr>
            <a:spLocks noGrp="1" noChangeArrowheads="1"/>
          </p:cNvSpPr>
          <p:nvPr>
            <p:ph type="body" sz="half" idx="1"/>
          </p:nvPr>
        </p:nvSpPr>
        <p:spPr>
          <a:xfrm>
            <a:off x="1843088" y="1557338"/>
            <a:ext cx="3403600" cy="4824412"/>
          </a:xfrm>
        </p:spPr>
        <p:txBody>
          <a:bodyPr/>
          <a:lstStyle/>
          <a:p>
            <a:pPr marL="0" indent="627063">
              <a:lnSpc>
                <a:spcPct val="120000"/>
              </a:lnSpc>
              <a:buFontTx/>
              <a:buNone/>
            </a:pPr>
            <a:r>
              <a:rPr lang="en-US" altLang="zh-CN" sz="1600"/>
              <a:t>1. </a:t>
            </a:r>
            <a:r>
              <a:rPr lang="zh-CN" altLang="en-US" sz="1600"/>
              <a:t>插入日期</a:t>
            </a:r>
          </a:p>
          <a:p>
            <a:pPr marL="0" indent="627063">
              <a:lnSpc>
                <a:spcPct val="120000"/>
              </a:lnSpc>
              <a:buFontTx/>
              <a:buNone/>
            </a:pPr>
            <a:r>
              <a:rPr lang="zh-CN" altLang="en-US" sz="1600"/>
              <a:t>许多网页在页脚位置都有日期，而且每次修改保存后都会自动更新该日期。</a:t>
            </a:r>
          </a:p>
          <a:p>
            <a:pPr marL="0" indent="627063">
              <a:lnSpc>
                <a:spcPct val="120000"/>
              </a:lnSpc>
              <a:buFontTx/>
              <a:buNone/>
            </a:pPr>
            <a:r>
              <a:rPr lang="zh-CN" altLang="en-US" sz="1600"/>
              <a:t>插入方法为：</a:t>
            </a:r>
          </a:p>
          <a:p>
            <a:pPr marL="0" indent="627063">
              <a:lnSpc>
                <a:spcPct val="120000"/>
              </a:lnSpc>
              <a:buFontTx/>
              <a:buNone/>
            </a:pPr>
            <a:r>
              <a:rPr lang="zh-CN" altLang="en-US" sz="1600"/>
              <a:t>执行“插入”→“日期”命令打开“插入日期”对话框，进行参数设置即可，如图</a:t>
            </a:r>
            <a:r>
              <a:rPr lang="en-US" altLang="zh-CN" sz="1600"/>
              <a:t>7-18 </a:t>
            </a:r>
            <a:r>
              <a:rPr lang="zh-CN" altLang="en-US" sz="1600"/>
              <a:t>所示。</a:t>
            </a:r>
          </a:p>
          <a:p>
            <a:pPr marL="0" indent="627063">
              <a:lnSpc>
                <a:spcPct val="120000"/>
              </a:lnSpc>
              <a:buFontTx/>
              <a:buNone/>
            </a:pPr>
            <a:r>
              <a:rPr lang="zh-CN" altLang="en-US" sz="1600"/>
              <a:t>需要注意的是，只有在“插入日期”对话框中选中“储存时自动更新”复选框，才能在更新网页时自动更新日期，而且也只有选择了该选项，才能在单击日期时显示日期的“属性”面板，否则插入的日期仅仅是一段文本而已。</a:t>
            </a:r>
          </a:p>
        </p:txBody>
      </p:sp>
      <p:pic>
        <p:nvPicPr>
          <p:cNvPr id="1392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641975" y="3284984"/>
            <a:ext cx="3009900" cy="2095500"/>
          </a:xfrm>
          <a:noFill/>
          <a:ln/>
        </p:spPr>
      </p:pic>
      <p:sp>
        <p:nvSpPr>
          <p:cNvPr id="139269" name="Text Box 5"/>
          <p:cNvSpPr txBox="1">
            <a:spLocks noChangeArrowheads="1"/>
          </p:cNvSpPr>
          <p:nvPr/>
        </p:nvSpPr>
        <p:spPr bwMode="auto">
          <a:xfrm>
            <a:off x="5940425" y="5589588"/>
            <a:ext cx="27158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图7-18 </a:t>
            </a:r>
            <a:r>
              <a:rPr lang="zh-CN" altLang="en-US" sz="1600" dirty="0" smtClean="0"/>
              <a:t> “插入日期”</a:t>
            </a:r>
            <a:r>
              <a:rPr lang="zh-CN" altLang="en-US" sz="1600" dirty="0"/>
              <a:t>对话框</a:t>
            </a: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CAA63C9B-4D77-490C-A803-87C9A9F52449}" type="slidenum">
              <a:rPr lang="zh-CN" altLang="en-US"/>
              <a:pPr/>
              <a:t>132</a:t>
            </a:fld>
            <a:endParaRPr lang="en-US" altLang="zh-CN"/>
          </a:p>
        </p:txBody>
      </p:sp>
      <p:sp>
        <p:nvSpPr>
          <p:cNvPr id="140290"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40291" name="Rectangle 3"/>
          <p:cNvSpPr>
            <a:spLocks noGrp="1" noChangeArrowheads="1"/>
          </p:cNvSpPr>
          <p:nvPr>
            <p:ph type="body" sz="half" idx="1"/>
          </p:nvPr>
        </p:nvSpPr>
        <p:spPr>
          <a:xfrm>
            <a:off x="1622425" y="1557338"/>
            <a:ext cx="7129463" cy="2160587"/>
          </a:xfrm>
        </p:spPr>
        <p:txBody>
          <a:bodyPr/>
          <a:lstStyle/>
          <a:p>
            <a:pPr marL="0" indent="0">
              <a:lnSpc>
                <a:spcPct val="120000"/>
              </a:lnSpc>
              <a:buFontTx/>
              <a:buNone/>
            </a:pPr>
            <a:r>
              <a:rPr lang="zh-CN" altLang="en-US" sz="100"/>
              <a:t>     </a:t>
            </a:r>
            <a:r>
              <a:rPr lang="zh-CN" altLang="en-US" sz="500"/>
              <a:t>  </a:t>
            </a:r>
            <a:r>
              <a:rPr lang="zh-CN" altLang="en-US" sz="1400"/>
              <a:t>    </a:t>
            </a:r>
            <a:r>
              <a:rPr lang="zh-CN" altLang="en-US" sz="1800"/>
              <a:t> 2. 插入水平线</a:t>
            </a:r>
          </a:p>
          <a:p>
            <a:pPr marL="0" indent="0">
              <a:lnSpc>
                <a:spcPct val="120000"/>
              </a:lnSpc>
              <a:buFontTx/>
              <a:buNone/>
            </a:pPr>
            <a:r>
              <a:rPr lang="zh-CN" altLang="en-US" sz="1800"/>
              <a:t>       在制作网页时，经常需要插入水平线。执行“插入”→“HTML”→“水平线”命令，即可插入水平线。</a:t>
            </a:r>
          </a:p>
          <a:p>
            <a:pPr marL="0" indent="0">
              <a:lnSpc>
                <a:spcPct val="120000"/>
              </a:lnSpc>
              <a:buFontTx/>
              <a:buNone/>
            </a:pPr>
            <a:r>
              <a:rPr lang="zh-CN" altLang="en-US" sz="1800"/>
              <a:t>       选中水平线，在“属性”面板中可以设置其属性，如id 名称、宽度和高度、对齐方式、是否具有阴影效果等，如图7-19 所示。</a:t>
            </a:r>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37012"/>
            <a:ext cx="5824538"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0293" name="Text Box 5"/>
          <p:cNvSpPr txBox="1">
            <a:spLocks noChangeArrowheads="1"/>
          </p:cNvSpPr>
          <p:nvPr/>
        </p:nvSpPr>
        <p:spPr bwMode="auto">
          <a:xfrm>
            <a:off x="3492500" y="4868863"/>
            <a:ext cx="3946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19  </a:t>
            </a:r>
            <a:r>
              <a:rPr lang="zh-CN" altLang="en-US" sz="1600" dirty="0"/>
              <a:t>通过“属性”面板设置水平线属性</a:t>
            </a: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CA381146-6A83-4701-A6AA-9C2A46B23D85}" type="slidenum">
              <a:rPr lang="zh-CN" altLang="en-US"/>
              <a:pPr/>
              <a:t>133</a:t>
            </a:fld>
            <a:endParaRPr lang="en-US" altLang="zh-CN"/>
          </a:p>
        </p:txBody>
      </p:sp>
      <p:sp>
        <p:nvSpPr>
          <p:cNvPr id="141314"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41315" name="Rectangle 3"/>
          <p:cNvSpPr>
            <a:spLocks noGrp="1" noChangeArrowheads="1"/>
          </p:cNvSpPr>
          <p:nvPr>
            <p:ph type="body" sz="half" idx="1"/>
          </p:nvPr>
        </p:nvSpPr>
        <p:spPr>
          <a:xfrm>
            <a:off x="1547813" y="1917700"/>
            <a:ext cx="7131050" cy="3600450"/>
          </a:xfrm>
        </p:spPr>
        <p:txBody>
          <a:bodyPr/>
          <a:lstStyle/>
          <a:p>
            <a:pPr marL="0" indent="0">
              <a:lnSpc>
                <a:spcPct val="120000"/>
              </a:lnSpc>
              <a:buFontTx/>
              <a:buNone/>
            </a:pPr>
            <a:r>
              <a:rPr lang="zh-CN" altLang="en-US" sz="100"/>
              <a:t>     </a:t>
            </a:r>
            <a:r>
              <a:rPr lang="zh-CN" altLang="en-US" sz="400"/>
              <a:t>  </a:t>
            </a:r>
            <a:r>
              <a:rPr lang="zh-CN" altLang="en-US" sz="1200"/>
              <a:t>        </a:t>
            </a:r>
            <a:r>
              <a:rPr lang="zh-CN" altLang="en-US" sz="1800"/>
              <a:t> 3. 插入空格</a:t>
            </a:r>
          </a:p>
          <a:p>
            <a:pPr marL="0" indent="0">
              <a:lnSpc>
                <a:spcPct val="120000"/>
              </a:lnSpc>
              <a:buFontTx/>
              <a:buNone/>
            </a:pPr>
            <a:r>
              <a:rPr lang="zh-CN" altLang="en-US" sz="1800"/>
              <a:t>         执行“插入”→“HTML”→“特殊字符”→“不换行空格”命令或按Ctrl1Shift1Space 组合键可以添加空格，反复选择该命令或按该组合键可以连续添加空格。在Word 文档中，可以反复按Space 键添加空格，而在Dreamweaver 中却是有条件的，即在“首选参数”的“常规”分类中选择“允许多个连续的空格”复选项，否则在文本中只能输入一个空格，不能输入连续的空格。</a:t>
            </a: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31F62364-B90C-4328-BE3E-EAF7B202E943}" type="slidenum">
              <a:rPr lang="zh-CN" altLang="en-US"/>
              <a:pPr/>
              <a:t>134</a:t>
            </a:fld>
            <a:endParaRPr lang="en-US" altLang="zh-CN"/>
          </a:p>
        </p:txBody>
      </p:sp>
      <p:sp>
        <p:nvSpPr>
          <p:cNvPr id="142338"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42339" name="Rectangle 3"/>
          <p:cNvSpPr>
            <a:spLocks noGrp="1" noChangeArrowheads="1"/>
          </p:cNvSpPr>
          <p:nvPr>
            <p:ph type="body" sz="half" idx="1"/>
          </p:nvPr>
        </p:nvSpPr>
        <p:spPr>
          <a:xfrm>
            <a:off x="1547813" y="1628775"/>
            <a:ext cx="7131050" cy="4824413"/>
          </a:xfrm>
        </p:spPr>
        <p:txBody>
          <a:bodyPr/>
          <a:lstStyle/>
          <a:p>
            <a:pPr marL="0" indent="0">
              <a:lnSpc>
                <a:spcPct val="120000"/>
              </a:lnSpc>
              <a:buFontTx/>
              <a:buNone/>
            </a:pPr>
            <a:r>
              <a:rPr lang="zh-CN" altLang="en-US" sz="100"/>
              <a:t>       </a:t>
            </a:r>
            <a:r>
              <a:rPr lang="zh-CN" altLang="en-US" sz="800"/>
              <a:t>    </a:t>
            </a:r>
            <a:r>
              <a:rPr lang="zh-CN" altLang="en-US" sz="1600"/>
              <a:t>     4. 插入图片</a:t>
            </a:r>
          </a:p>
          <a:p>
            <a:pPr marL="0" indent="0">
              <a:lnSpc>
                <a:spcPct val="120000"/>
              </a:lnSpc>
              <a:buFontTx/>
              <a:buNone/>
            </a:pPr>
            <a:r>
              <a:rPr lang="zh-CN" altLang="en-US" sz="1600"/>
              <a:t>       图片可以使网页变得生动活泼，并能吸引用户的注意。</a:t>
            </a:r>
          </a:p>
          <a:p>
            <a:pPr marL="0" indent="0">
              <a:lnSpc>
                <a:spcPct val="120000"/>
              </a:lnSpc>
              <a:buFontTx/>
              <a:buNone/>
            </a:pPr>
            <a:r>
              <a:rPr lang="zh-CN" altLang="en-US" sz="1600"/>
              <a:t>   1) 图片文件的格式</a:t>
            </a:r>
          </a:p>
          <a:p>
            <a:pPr marL="0" indent="0">
              <a:lnSpc>
                <a:spcPct val="120000"/>
              </a:lnSpc>
              <a:buFontTx/>
              <a:buNone/>
            </a:pPr>
            <a:r>
              <a:rPr lang="zh-CN" altLang="en-US" sz="1600"/>
              <a:t>     （1） GIF 格式：GIF 格式是在Web 上使用最早、应用最广泛的图像格式。它具有文件尺寸小、支持透明背景、可以制作动画和交错下载等优点，适合制作网站Logo、广告条Banner 和网页背景图像等。</a:t>
            </a:r>
          </a:p>
          <a:p>
            <a:pPr marL="0" indent="0">
              <a:lnSpc>
                <a:spcPct val="120000"/>
              </a:lnSpc>
              <a:buFontTx/>
              <a:buNone/>
            </a:pPr>
            <a:r>
              <a:rPr lang="zh-CN" altLang="en-US" sz="1600"/>
              <a:t>     （2） JPEG 格式：JPEG 格式是目前互联网中最受欢迎的图像格式。它具有图像压缩率高、文件尺寸小、图像不失真等优点，适合制作颜色丰富的图像，如照片等。</a:t>
            </a:r>
          </a:p>
          <a:p>
            <a:pPr marL="0" indent="0">
              <a:lnSpc>
                <a:spcPct val="120000"/>
              </a:lnSpc>
              <a:buFontTx/>
              <a:buNone/>
            </a:pPr>
            <a:r>
              <a:rPr lang="zh-CN" altLang="en-US" sz="1600"/>
              <a:t>     （3） PNG 格式：PNG 格式是最近使用量逐渐增多的图像格式，也是图像处理软件Fireworks固有的文件格式。该格式图像在压缩方面能够像GIF 格式的图像一样没有压缩上的损失，并能像JPEG 那样呈现更多的颜色。而且PNG 格式也提供了一种隔行显示方案，在显示速度上比GIF 和JPEG 更快一些。</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9F9A9998-579E-472C-B9FF-349C167117BA}" type="slidenum">
              <a:rPr lang="zh-CN" altLang="en-US"/>
              <a:pPr/>
              <a:t>135</a:t>
            </a:fld>
            <a:endParaRPr lang="en-US" altLang="zh-CN"/>
          </a:p>
        </p:txBody>
      </p:sp>
      <p:sp>
        <p:nvSpPr>
          <p:cNvPr id="143362"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43363" name="Rectangle 3"/>
          <p:cNvSpPr>
            <a:spLocks noGrp="1" noChangeArrowheads="1"/>
          </p:cNvSpPr>
          <p:nvPr>
            <p:ph type="body" sz="half" idx="1"/>
          </p:nvPr>
        </p:nvSpPr>
        <p:spPr>
          <a:xfrm>
            <a:off x="1619250" y="1701800"/>
            <a:ext cx="3384550" cy="4535488"/>
          </a:xfrm>
        </p:spPr>
        <p:txBody>
          <a:bodyPr/>
          <a:lstStyle/>
          <a:p>
            <a:pPr marL="0" indent="0">
              <a:lnSpc>
                <a:spcPct val="120000"/>
              </a:lnSpc>
              <a:buFontTx/>
              <a:buNone/>
            </a:pPr>
            <a:r>
              <a:rPr lang="zh-CN" altLang="en-US" sz="100"/>
              <a:t>       </a:t>
            </a:r>
            <a:r>
              <a:rPr lang="zh-CN" altLang="en-US" sz="200"/>
              <a:t>  </a:t>
            </a:r>
            <a:r>
              <a:rPr lang="zh-CN" altLang="en-US" sz="1200"/>
              <a:t>    </a:t>
            </a:r>
            <a:r>
              <a:rPr lang="zh-CN" altLang="en-US" sz="1600"/>
              <a:t>   2) 插入图片</a:t>
            </a:r>
          </a:p>
          <a:p>
            <a:pPr marL="0" indent="0">
              <a:lnSpc>
                <a:spcPct val="120000"/>
              </a:lnSpc>
              <a:buFontTx/>
              <a:buNone/>
            </a:pPr>
            <a:r>
              <a:rPr lang="zh-CN" altLang="en-US" sz="1600"/>
              <a:t>        插入图片有以下两种方法：</a:t>
            </a:r>
          </a:p>
          <a:p>
            <a:pPr marL="0" indent="0">
              <a:lnSpc>
                <a:spcPct val="120000"/>
              </a:lnSpc>
              <a:buFontTx/>
              <a:buNone/>
            </a:pPr>
            <a:r>
              <a:rPr lang="zh-CN" altLang="en-US" sz="1600"/>
              <a:t>      （1） 通过“选择图像源文件”对话框。</a:t>
            </a:r>
          </a:p>
          <a:p>
            <a:pPr marL="0" indent="0">
              <a:lnSpc>
                <a:spcPct val="120000"/>
              </a:lnSpc>
              <a:buFontTx/>
              <a:buNone/>
            </a:pPr>
            <a:r>
              <a:rPr lang="zh-CN" altLang="en-US" sz="1600"/>
              <a:t>        将光标置于要插入图片的位置，然后执行“插入”→“图像”命令，弹出“选择图像源文件”对话框，如图7-20 所示。选择所需图片，并单击“确定”按钮即可将图片插入文档中。</a:t>
            </a:r>
          </a:p>
          <a:p>
            <a:pPr marL="0" indent="0">
              <a:lnSpc>
                <a:spcPct val="120000"/>
              </a:lnSpc>
              <a:buFontTx/>
              <a:buNone/>
            </a:pPr>
            <a:r>
              <a:rPr lang="zh-CN" altLang="en-US" sz="1600"/>
              <a:t>      （2） 通过直接拖曳。</a:t>
            </a:r>
          </a:p>
          <a:p>
            <a:pPr marL="0" indent="0">
              <a:lnSpc>
                <a:spcPct val="120000"/>
              </a:lnSpc>
              <a:buFontTx/>
              <a:buNone/>
            </a:pPr>
            <a:r>
              <a:rPr lang="zh-CN" altLang="en-US" sz="1600"/>
              <a:t>        在“文件”面板中选中图片文件，直接将其拖曳到当前网页文档中。</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3286125"/>
            <a:ext cx="3244850"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65" name="Text Box 5"/>
          <p:cNvSpPr txBox="1">
            <a:spLocks noChangeArrowheads="1"/>
          </p:cNvSpPr>
          <p:nvPr/>
        </p:nvSpPr>
        <p:spPr bwMode="auto">
          <a:xfrm>
            <a:off x="4860925" y="5876925"/>
            <a:ext cx="424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t>图7-20 通过“选择图像源文件”对话框插入图片</a:t>
            </a: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98E9FBA9-0022-4509-A5DD-A7E3D911180B}" type="slidenum">
              <a:rPr lang="zh-CN" altLang="en-US"/>
              <a:pPr/>
              <a:t>136</a:t>
            </a:fld>
            <a:endParaRPr lang="en-US" altLang="zh-CN"/>
          </a:p>
        </p:txBody>
      </p:sp>
      <p:sp>
        <p:nvSpPr>
          <p:cNvPr id="144386" name="Rectangle 2"/>
          <p:cNvSpPr>
            <a:spLocks noGrp="1" noChangeArrowheads="1"/>
          </p:cNvSpPr>
          <p:nvPr>
            <p:ph type="title"/>
          </p:nvPr>
        </p:nvSpPr>
        <p:spPr/>
        <p:txBody>
          <a:bodyPr/>
          <a:lstStyle/>
          <a:p>
            <a:r>
              <a:rPr lang="en-US" altLang="zh-CN" b="1"/>
              <a:t>7.5.</a:t>
            </a:r>
            <a:r>
              <a:rPr lang="zh-CN" altLang="en-US" b="1"/>
              <a:t>4</a:t>
            </a:r>
            <a:r>
              <a:rPr lang="en-US" altLang="zh-CN" b="1"/>
              <a:t>  </a:t>
            </a:r>
            <a:r>
              <a:rPr lang="zh-CN" altLang="en-US" b="1"/>
              <a:t>插入对象</a:t>
            </a:r>
          </a:p>
        </p:txBody>
      </p:sp>
      <p:sp>
        <p:nvSpPr>
          <p:cNvPr id="144387" name="Rectangle 3"/>
          <p:cNvSpPr>
            <a:spLocks noGrp="1" noChangeArrowheads="1"/>
          </p:cNvSpPr>
          <p:nvPr>
            <p:ph type="body" sz="half" idx="1"/>
          </p:nvPr>
        </p:nvSpPr>
        <p:spPr>
          <a:xfrm>
            <a:off x="1549400" y="1917700"/>
            <a:ext cx="7129463" cy="1511300"/>
          </a:xfrm>
        </p:spPr>
        <p:txBody>
          <a:bodyPr/>
          <a:lstStyle/>
          <a:p>
            <a:pPr marL="0" indent="0">
              <a:lnSpc>
                <a:spcPct val="120000"/>
              </a:lnSpc>
              <a:buFontTx/>
              <a:buNone/>
            </a:pPr>
            <a:r>
              <a:rPr lang="zh-CN" altLang="en-US" sz="100"/>
              <a:t>       </a:t>
            </a:r>
            <a:r>
              <a:rPr lang="zh-CN" altLang="en-US" sz="800"/>
              <a:t>    </a:t>
            </a:r>
            <a:r>
              <a:rPr lang="zh-CN" altLang="en-US" sz="1600"/>
              <a:t>   </a:t>
            </a:r>
            <a:r>
              <a:rPr lang="zh-CN" altLang="en-US" sz="1800"/>
              <a:t>  3) 设置图片属性</a:t>
            </a:r>
          </a:p>
          <a:p>
            <a:pPr marL="0" indent="0">
              <a:lnSpc>
                <a:spcPct val="120000"/>
              </a:lnSpc>
              <a:buFontTx/>
              <a:buNone/>
            </a:pPr>
            <a:r>
              <a:rPr lang="zh-CN" altLang="en-US" sz="1800"/>
              <a:t>       在网页中插入图片以后，有时不一定符合实际需要，这时可以选中图片，在图片属性面板中设置其属性，如图像名称和ID、宽度和高度、替换文本、边距和边框、对齐方式等，如图7-21 所示。</a:t>
            </a:r>
          </a:p>
        </p:txBody>
      </p:sp>
      <p:pic>
        <p:nvPicPr>
          <p:cNvPr id="14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005263"/>
            <a:ext cx="6335713"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4389" name="Text Box 5"/>
          <p:cNvSpPr txBox="1">
            <a:spLocks noChangeArrowheads="1"/>
          </p:cNvSpPr>
          <p:nvPr/>
        </p:nvSpPr>
        <p:spPr bwMode="auto">
          <a:xfrm>
            <a:off x="3563938" y="5013325"/>
            <a:ext cx="374173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a:t>
            </a:r>
            <a:r>
              <a:rPr lang="zh-CN" altLang="en-US" sz="1600" dirty="0" smtClean="0"/>
              <a:t>21  </a:t>
            </a:r>
            <a:r>
              <a:rPr lang="zh-CN" altLang="en-US" sz="1600" dirty="0"/>
              <a:t>通过“属性”面板设置图片属性</a:t>
            </a: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677837D3-A443-4826-BF19-801A244DC703}" type="slidenum">
              <a:rPr lang="zh-CN" altLang="en-US"/>
              <a:pPr/>
              <a:t>137</a:t>
            </a:fld>
            <a:endParaRPr lang="en-US" altLang="zh-CN"/>
          </a:p>
        </p:txBody>
      </p:sp>
      <p:sp>
        <p:nvSpPr>
          <p:cNvPr id="145410"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45411" name="Rectangle 3"/>
          <p:cNvSpPr>
            <a:spLocks noGrp="1" noChangeArrowheads="1"/>
          </p:cNvSpPr>
          <p:nvPr>
            <p:ph type="body" idx="1"/>
          </p:nvPr>
        </p:nvSpPr>
        <p:spPr>
          <a:xfrm>
            <a:off x="1692275" y="1628775"/>
            <a:ext cx="7062788" cy="4683125"/>
          </a:xfrm>
        </p:spPr>
        <p:txBody>
          <a:bodyPr/>
          <a:lstStyle/>
          <a:p>
            <a:pPr marL="0" indent="0">
              <a:lnSpc>
                <a:spcPct val="140000"/>
              </a:lnSpc>
              <a:buFontTx/>
              <a:buNone/>
            </a:pPr>
            <a:r>
              <a:rPr lang="zh-CN" altLang="en-US" sz="900"/>
              <a:t>           </a:t>
            </a:r>
            <a:r>
              <a:rPr lang="zh-CN" altLang="en-US" sz="1600"/>
              <a:t> Web 网页的强大之处就在于超链接，使用超链接能将Internet 中的信息有机地组织起来，使人们在丰富多彩的WWW 世界中轻松漫游。超链接是指从一个网页指向一个目标的链接关系，这个目标可以是另一个网页，也可以是相同网页上的不同位置，还可以是图片、文件、电子邮件地址等。在网页中，用来超链接的对象可以是一段文本或图片。当用户单击已经链接的文本或图片时，链接目标将显示在浏览器中，并根据目标的类型来打开或运行。</a:t>
            </a:r>
          </a:p>
          <a:p>
            <a:pPr marL="0" indent="0">
              <a:lnSpc>
                <a:spcPct val="140000"/>
              </a:lnSpc>
              <a:buFontTx/>
              <a:buNone/>
            </a:pPr>
            <a:r>
              <a:rPr lang="zh-CN" altLang="en-US" sz="1600"/>
              <a:t>超链接由链接载体和链接目标两部分组成。许多页面元素都可以做链接载体，如文本、图片等；链接目标可以是任意网络资源，如页面、图片、多媒体文件、书签、电子邮件地址和程序等。</a:t>
            </a:r>
          </a:p>
          <a:p>
            <a:pPr marL="0" indent="0">
              <a:lnSpc>
                <a:spcPct val="140000"/>
              </a:lnSpc>
              <a:buFontTx/>
              <a:buNone/>
            </a:pPr>
            <a:r>
              <a:rPr lang="zh-CN" altLang="en-US" sz="1600"/>
              <a:t>        根据链接载体的特点，可以把链接分为文本超链接与图片超链接两大类。用文本做链接载体，简单实用；用图片做链接载体能使网页美观、生动活泼，它既可以是指向单个图片的链接，也可以根据图片的不同区域创建多个链接。</a:t>
            </a: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740B99B8-F0A0-4899-828C-C6D61817D62D}" type="slidenum">
              <a:rPr lang="zh-CN" altLang="en-US"/>
              <a:pPr/>
              <a:t>138</a:t>
            </a:fld>
            <a:endParaRPr lang="en-US" altLang="zh-CN"/>
          </a:p>
        </p:txBody>
      </p:sp>
      <p:sp>
        <p:nvSpPr>
          <p:cNvPr id="146434"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46435" name="Rectangle 3"/>
          <p:cNvSpPr>
            <a:spLocks noGrp="1" noChangeArrowheads="1"/>
          </p:cNvSpPr>
          <p:nvPr>
            <p:ph type="body" sz="half" idx="1"/>
          </p:nvPr>
        </p:nvSpPr>
        <p:spPr>
          <a:xfrm>
            <a:off x="1476375" y="1557338"/>
            <a:ext cx="7416800" cy="3671887"/>
          </a:xfrm>
        </p:spPr>
        <p:txBody>
          <a:bodyPr/>
          <a:lstStyle/>
          <a:p>
            <a:pPr marL="0" indent="0">
              <a:lnSpc>
                <a:spcPct val="140000"/>
              </a:lnSpc>
              <a:buFontTx/>
              <a:buNone/>
            </a:pPr>
            <a:r>
              <a:rPr lang="zh-CN" altLang="en-US" sz="600"/>
              <a:t>           </a:t>
            </a:r>
            <a:r>
              <a:rPr lang="zh-CN" altLang="en-US" sz="1400"/>
              <a:t> </a:t>
            </a:r>
            <a:r>
              <a:rPr lang="zh-CN" altLang="en-US" sz="1600"/>
              <a:t>1. 创建文本超链接</a:t>
            </a:r>
          </a:p>
          <a:p>
            <a:pPr marL="0" indent="0">
              <a:lnSpc>
                <a:spcPct val="140000"/>
              </a:lnSpc>
              <a:buFontTx/>
              <a:buNone/>
            </a:pPr>
            <a:r>
              <a:rPr lang="zh-CN" altLang="en-US" sz="1600"/>
              <a:t>       文本超链接是指在文本上定义的超链接。单击文本超链接，会自动跳转到指向的链接目标。可以通过以下方法创建文本超链接：</a:t>
            </a:r>
          </a:p>
          <a:p>
            <a:pPr marL="0" indent="0">
              <a:lnSpc>
                <a:spcPct val="140000"/>
              </a:lnSpc>
              <a:buFontTx/>
              <a:buNone/>
            </a:pPr>
            <a:r>
              <a:rPr lang="zh-CN" altLang="en-US" sz="1600"/>
              <a:t>   1） 通过HTML“属性”面板创建超级链接</a:t>
            </a:r>
          </a:p>
          <a:p>
            <a:pPr marL="0" indent="0">
              <a:lnSpc>
                <a:spcPct val="140000"/>
              </a:lnSpc>
              <a:buFontTx/>
              <a:buNone/>
            </a:pPr>
            <a:r>
              <a:rPr lang="zh-CN" altLang="en-US" sz="1600"/>
              <a:t>       选中文本，在HTML“属性”面板的“链接”组合框中输入链接目标地址，如果是同一站点内的文件，可以单击该组合框后面的“浏览”按钮 ，在弹出的“选择文件”对话框中选择目标文件，或者直接将HTML“属性”面板的“链接”组合框右侧的“指向文件”图标 拖曳到“文件”面板中的目标文件上，然后在HTML“属性”面板的“目标”下拉列表框中选择目标窗口的打开方式，如果需要，还可以在“标题”文本框中输入提示性内容，如图7-22 所示。</a:t>
            </a:r>
          </a:p>
        </p:txBody>
      </p:sp>
      <p:pic>
        <p:nvPicPr>
          <p:cNvPr id="14643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87675" y="5229225"/>
            <a:ext cx="4681538" cy="625475"/>
          </a:xfrm>
          <a:noFill/>
          <a:ln/>
        </p:spPr>
      </p:pic>
      <p:sp>
        <p:nvSpPr>
          <p:cNvPr id="146437" name="Text Box 5"/>
          <p:cNvSpPr txBox="1">
            <a:spLocks noChangeArrowheads="1"/>
          </p:cNvSpPr>
          <p:nvPr/>
        </p:nvSpPr>
        <p:spPr bwMode="auto">
          <a:xfrm>
            <a:off x="3563938" y="5876925"/>
            <a:ext cx="3946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图7-22 </a:t>
            </a:r>
            <a:r>
              <a:rPr lang="zh-CN" altLang="en-US" sz="1600" dirty="0" smtClean="0"/>
              <a:t> 通过</a:t>
            </a:r>
            <a:r>
              <a:rPr lang="zh-CN" altLang="en-US" sz="1600" dirty="0"/>
              <a:t>“属性”面板创建超链接属性</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FF71D7D6-A9FA-413B-BB08-199603C4D180}" type="slidenum">
              <a:rPr lang="zh-CN" altLang="en-US"/>
              <a:pPr/>
              <a:t>139</a:t>
            </a:fld>
            <a:endParaRPr lang="en-US" altLang="zh-CN"/>
          </a:p>
        </p:txBody>
      </p:sp>
      <p:sp>
        <p:nvSpPr>
          <p:cNvPr id="147458"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47459" name="Rectangle 3"/>
          <p:cNvSpPr>
            <a:spLocks noGrp="1" noChangeArrowheads="1"/>
          </p:cNvSpPr>
          <p:nvPr>
            <p:ph type="body" sz="half" idx="1"/>
          </p:nvPr>
        </p:nvSpPr>
        <p:spPr>
          <a:xfrm>
            <a:off x="1476375" y="1485900"/>
            <a:ext cx="7416800" cy="3311525"/>
          </a:xfrm>
        </p:spPr>
        <p:txBody>
          <a:bodyPr/>
          <a:lstStyle/>
          <a:p>
            <a:pPr marL="0" indent="0">
              <a:lnSpc>
                <a:spcPct val="140000"/>
              </a:lnSpc>
              <a:buFontTx/>
              <a:buNone/>
            </a:pPr>
            <a:r>
              <a:rPr lang="zh-CN" altLang="en-US" sz="300"/>
              <a:t>         </a:t>
            </a:r>
            <a:r>
              <a:rPr lang="zh-CN" altLang="en-US" sz="1600"/>
              <a:t>  2） 使用“超级链接”对话框创建超链接</a:t>
            </a:r>
          </a:p>
          <a:p>
            <a:pPr marL="0" indent="0">
              <a:lnSpc>
                <a:spcPct val="140000"/>
              </a:lnSpc>
              <a:buFontTx/>
              <a:buNone/>
            </a:pPr>
            <a:r>
              <a:rPr lang="zh-CN" altLang="en-US" sz="1600"/>
              <a:t>（1） 将光标置于要插入超链接的位置，然后执行“插入”→“超级链接”命令，或者在“插入”→“常用”面板中单击“超级链接”按钮，弹出“超级链接”对话框，如图7-23 所示。</a:t>
            </a:r>
          </a:p>
          <a:p>
            <a:pPr marL="0" indent="0">
              <a:lnSpc>
                <a:spcPct val="140000"/>
              </a:lnSpc>
              <a:buFontTx/>
              <a:buNone/>
            </a:pPr>
            <a:r>
              <a:rPr lang="zh-CN" altLang="en-US" sz="1600"/>
              <a:t>（2） 在对话框的“文本”文本框中输入链接文本，在“链接”组合中设置目标地址，在“目标”下拉列表框中选择目标窗口的打开方式，在“标题”文本框中输入提示性文本，如图7-23 所示。可以在“访问键”文本框中设置链接的快捷键，也就是按下Alt ＋ 26 个字母键的其中1 个，将焦点切换至文本链接，还可以在“Tab 键索引”文本框中设置Tab 键切换顺序。</a:t>
            </a:r>
          </a:p>
        </p:txBody>
      </p:sp>
      <p:sp>
        <p:nvSpPr>
          <p:cNvPr id="147460" name="Text Box 4"/>
          <p:cNvSpPr txBox="1">
            <a:spLocks noChangeArrowheads="1"/>
          </p:cNvSpPr>
          <p:nvPr/>
        </p:nvSpPr>
        <p:spPr bwMode="auto">
          <a:xfrm>
            <a:off x="5829076" y="6021388"/>
            <a:ext cx="27158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图7-23 </a:t>
            </a:r>
            <a:r>
              <a:rPr lang="zh-CN" altLang="en-US" sz="1600" dirty="0" smtClean="0"/>
              <a:t> “超级链接”</a:t>
            </a:r>
            <a:r>
              <a:rPr lang="zh-CN" altLang="en-US" sz="1600" dirty="0"/>
              <a:t>对话框</a:t>
            </a:r>
          </a:p>
        </p:txBody>
      </p:sp>
      <p:pic>
        <p:nvPicPr>
          <p:cNvPr id="147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00" y="4445000"/>
            <a:ext cx="2960688" cy="157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B031036C-FC00-4E1C-BA60-FF166187974B}" type="slidenum">
              <a:rPr lang="zh-CN" altLang="en-US"/>
              <a:pPr/>
              <a:t>14</a:t>
            </a:fld>
            <a:endParaRPr lang="en-US" altLang="zh-CN"/>
          </a:p>
        </p:txBody>
      </p:sp>
      <p:sp>
        <p:nvSpPr>
          <p:cNvPr id="19458" name="Rectangle 2"/>
          <p:cNvSpPr>
            <a:spLocks noGrp="1" noChangeArrowheads="1"/>
          </p:cNvSpPr>
          <p:nvPr>
            <p:ph type="title"/>
          </p:nvPr>
        </p:nvSpPr>
        <p:spPr/>
        <p:txBody>
          <a:bodyPr/>
          <a:lstStyle/>
          <a:p>
            <a:r>
              <a:rPr lang="zh-CN" altLang="en-US" i="0"/>
              <a:t>3）</a:t>
            </a:r>
            <a:r>
              <a:rPr lang="en-US" altLang="zh-CN" i="0"/>
              <a:t>IPv6 </a:t>
            </a:r>
            <a:r>
              <a:rPr lang="zh-CN" altLang="en-US" i="0"/>
              <a:t>协议</a:t>
            </a:r>
          </a:p>
        </p:txBody>
      </p:sp>
      <p:sp>
        <p:nvSpPr>
          <p:cNvPr id="19459" name="Rectangle 3"/>
          <p:cNvSpPr>
            <a:spLocks noGrp="1" noChangeArrowheads="1"/>
          </p:cNvSpPr>
          <p:nvPr>
            <p:ph type="body" idx="1"/>
          </p:nvPr>
        </p:nvSpPr>
        <p:spPr>
          <a:xfrm>
            <a:off x="2195513" y="1628775"/>
            <a:ext cx="6796087" cy="4467225"/>
          </a:xfrm>
        </p:spPr>
        <p:txBody>
          <a:bodyPr/>
          <a:lstStyle/>
          <a:p>
            <a:pPr>
              <a:buFontTx/>
              <a:buNone/>
            </a:pPr>
            <a:endParaRPr lang="en-US" altLang="zh-CN" sz="2000" b="0"/>
          </a:p>
          <a:p>
            <a:r>
              <a:rPr lang="en-US" altLang="zh-CN" sz="2000" b="0"/>
              <a:t>TCP/IP </a:t>
            </a:r>
            <a:r>
              <a:rPr lang="zh-CN" altLang="en-US" sz="2000" b="0"/>
              <a:t>协议簇是互联网的基石之一。目前广泛使用的</a:t>
            </a:r>
            <a:r>
              <a:rPr lang="en-US" altLang="zh-CN" sz="2000" b="0"/>
              <a:t>IP </a:t>
            </a:r>
            <a:r>
              <a:rPr lang="zh-CN" altLang="en-US" sz="2000" b="0"/>
              <a:t>协议的版本为</a:t>
            </a:r>
            <a:r>
              <a:rPr lang="en-US" altLang="zh-CN" sz="2000" b="0"/>
              <a:t>IPv4</a:t>
            </a:r>
            <a:r>
              <a:rPr lang="zh-CN" altLang="en-US" sz="2000" b="0"/>
              <a:t>，其地址位数为</a:t>
            </a:r>
            <a:r>
              <a:rPr lang="en-US" altLang="zh-CN" sz="2000" b="0"/>
              <a:t>32</a:t>
            </a:r>
            <a:r>
              <a:rPr lang="zh-CN" altLang="en-US" sz="2000" b="0"/>
              <a:t>位，即理论上约有</a:t>
            </a:r>
            <a:r>
              <a:rPr lang="en-US" altLang="zh-CN" sz="2000" b="0"/>
              <a:t>40</a:t>
            </a:r>
            <a:r>
              <a:rPr lang="zh-CN" altLang="en-US" sz="2000" b="0"/>
              <a:t>亿（ </a:t>
            </a:r>
            <a:r>
              <a:rPr lang="en-US" altLang="zh-CN" sz="2000" b="0"/>
              <a:t>232</a:t>
            </a:r>
            <a:r>
              <a:rPr lang="zh-CN" altLang="en-US" sz="2000" b="0"/>
              <a:t>） 个地址。随着互联网应用的日益广泛和网络技术的不断发展， </a:t>
            </a:r>
            <a:r>
              <a:rPr lang="en-US" altLang="zh-CN" sz="2000" b="0"/>
              <a:t>IPv4 </a:t>
            </a:r>
            <a:r>
              <a:rPr lang="zh-CN" altLang="en-US" sz="2000" b="0"/>
              <a:t>的问题逐渐显露出来，主要有地址资源枯竭、路由表急剧膨胀、对网络安全和多媒体应用的支持不够等。</a:t>
            </a:r>
          </a:p>
          <a:p>
            <a:r>
              <a:rPr lang="en-US" altLang="zh-CN" sz="2000" b="0"/>
              <a:t>IPv6 </a:t>
            </a:r>
            <a:r>
              <a:rPr lang="zh-CN" altLang="en-US" sz="2000" b="0"/>
              <a:t>作为下一代的</a:t>
            </a:r>
            <a:r>
              <a:rPr lang="en-US" altLang="zh-CN" sz="2000" b="0"/>
              <a:t>IP </a:t>
            </a:r>
            <a:r>
              <a:rPr lang="zh-CN" altLang="en-US" sz="2000" b="0"/>
              <a:t>协议，采用</a:t>
            </a:r>
            <a:r>
              <a:rPr lang="en-US" altLang="zh-CN" sz="2000" b="0"/>
              <a:t>128 </a:t>
            </a:r>
            <a:r>
              <a:rPr lang="zh-CN" altLang="en-US" sz="2000" b="0"/>
              <a:t>位地址长度，即理论上约有</a:t>
            </a:r>
            <a:r>
              <a:rPr lang="en-US" altLang="zh-CN" sz="2000" b="0"/>
              <a:t>2128 </a:t>
            </a:r>
            <a:r>
              <a:rPr lang="zh-CN" altLang="en-US" sz="2000" b="0"/>
              <a:t>个地址，几乎可以不受限制地提供地址。</a:t>
            </a:r>
            <a:r>
              <a:rPr lang="en-US" altLang="zh-CN" sz="2000" b="0"/>
              <a:t>IPv6 </a:t>
            </a:r>
            <a:r>
              <a:rPr lang="zh-CN" altLang="en-US" sz="2000" b="0"/>
              <a:t>除一劳永逸地解决了地址短缺问题外，同时也解决了</a:t>
            </a:r>
            <a:r>
              <a:rPr lang="en-US" altLang="zh-CN" sz="2000" b="0"/>
              <a:t>IPv4 </a:t>
            </a:r>
            <a:r>
              <a:rPr lang="zh-CN" altLang="en-US" sz="2000" b="0"/>
              <a:t>中端到端</a:t>
            </a:r>
            <a:r>
              <a:rPr lang="en-US" altLang="zh-CN" sz="2000" b="0"/>
              <a:t>IP </a:t>
            </a:r>
            <a:r>
              <a:rPr lang="zh-CN" altLang="en-US" sz="2000" b="0"/>
              <a:t>连接、服务质量（ </a:t>
            </a:r>
            <a:r>
              <a:rPr lang="en-US" altLang="zh-CN" sz="2000" b="0"/>
              <a:t>QoS</a:t>
            </a:r>
            <a:r>
              <a:rPr lang="zh-CN" altLang="en-US" sz="2000" b="0"/>
              <a:t>）、安全性等缺陷。目前，很多网络设备都已经支持</a:t>
            </a:r>
            <a:r>
              <a:rPr lang="en-US" altLang="zh-CN" sz="2000" b="0"/>
              <a:t>IPv6</a:t>
            </a:r>
            <a:r>
              <a:rPr lang="zh-CN" altLang="en-US" sz="2000" b="0"/>
              <a:t>，我们正在逐步走进</a:t>
            </a:r>
            <a:r>
              <a:rPr lang="en-US" altLang="zh-CN" sz="2000" b="0"/>
              <a:t>IPv6 </a:t>
            </a:r>
            <a:r>
              <a:rPr lang="zh-CN" altLang="en-US" sz="2000" b="0"/>
              <a:t>的时代。</a:t>
            </a: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3F40F634-565B-404E-80FD-7AF622334F19}" type="slidenum">
              <a:rPr lang="zh-CN" altLang="en-US"/>
              <a:pPr/>
              <a:t>140</a:t>
            </a:fld>
            <a:endParaRPr lang="en-US" altLang="zh-CN"/>
          </a:p>
        </p:txBody>
      </p:sp>
      <p:sp>
        <p:nvSpPr>
          <p:cNvPr id="148482"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48483" name="Rectangle 3"/>
          <p:cNvSpPr>
            <a:spLocks noGrp="1" noChangeArrowheads="1"/>
          </p:cNvSpPr>
          <p:nvPr>
            <p:ph type="body" sz="half" idx="1"/>
          </p:nvPr>
        </p:nvSpPr>
        <p:spPr>
          <a:xfrm>
            <a:off x="1476375" y="1628775"/>
            <a:ext cx="7416800" cy="1728788"/>
          </a:xfrm>
        </p:spPr>
        <p:txBody>
          <a:bodyPr/>
          <a:lstStyle/>
          <a:p>
            <a:pPr marL="0" indent="0">
              <a:lnSpc>
                <a:spcPct val="140000"/>
              </a:lnSpc>
              <a:buFontTx/>
              <a:buNone/>
            </a:pPr>
            <a:r>
              <a:rPr lang="zh-CN" altLang="en-US" sz="300"/>
              <a:t>         </a:t>
            </a:r>
            <a:r>
              <a:rPr lang="zh-CN" altLang="en-US" sz="1600"/>
              <a:t> </a:t>
            </a:r>
            <a:r>
              <a:rPr lang="zh-CN" altLang="en-US" sz="1800"/>
              <a:t> 3） 设置文本超链接的状态</a:t>
            </a:r>
          </a:p>
          <a:p>
            <a:pPr marL="0" indent="0">
              <a:lnSpc>
                <a:spcPct val="140000"/>
              </a:lnSpc>
              <a:buFontTx/>
              <a:buNone/>
            </a:pPr>
            <a:r>
              <a:rPr lang="zh-CN" altLang="en-US" sz="1800"/>
              <a:t>       通过“页面属性”对话框的“链接”分类，可以设置文本超链接的状态，包括字体、大小、颜色、下划线等，如图7-24 所示。</a:t>
            </a:r>
          </a:p>
        </p:txBody>
      </p:sp>
      <p:sp>
        <p:nvSpPr>
          <p:cNvPr id="148484" name="Text Box 4"/>
          <p:cNvSpPr txBox="1">
            <a:spLocks noChangeArrowheads="1"/>
          </p:cNvSpPr>
          <p:nvPr/>
        </p:nvSpPr>
        <p:spPr bwMode="auto">
          <a:xfrm>
            <a:off x="3995738" y="5805488"/>
            <a:ext cx="29209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24  </a:t>
            </a:r>
            <a:r>
              <a:rPr lang="zh-CN" altLang="en-US" sz="1600" dirty="0"/>
              <a:t>设置文本超链接的状态</a:t>
            </a:r>
            <a:endParaRPr lang="zh-CN" altLang="en-US" dirty="0"/>
          </a:p>
        </p:txBody>
      </p:sp>
      <p:pic>
        <p:nvPicPr>
          <p:cNvPr id="148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3070225"/>
            <a:ext cx="4503738" cy="271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340AB2E8-6C37-4983-8B02-3145EB8BA783}" type="slidenum">
              <a:rPr lang="zh-CN" altLang="en-US"/>
              <a:pPr/>
              <a:t>141</a:t>
            </a:fld>
            <a:endParaRPr lang="en-US" altLang="zh-CN"/>
          </a:p>
        </p:txBody>
      </p:sp>
      <p:sp>
        <p:nvSpPr>
          <p:cNvPr id="149506"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49507" name="Rectangle 3"/>
          <p:cNvSpPr>
            <a:spLocks noGrp="1" noChangeArrowheads="1"/>
          </p:cNvSpPr>
          <p:nvPr>
            <p:ph type="body" sz="half" idx="1"/>
          </p:nvPr>
        </p:nvSpPr>
        <p:spPr>
          <a:xfrm>
            <a:off x="1476375" y="1557338"/>
            <a:ext cx="7416800" cy="3671887"/>
          </a:xfrm>
        </p:spPr>
        <p:txBody>
          <a:bodyPr/>
          <a:lstStyle/>
          <a:p>
            <a:pPr marL="0" indent="0">
              <a:lnSpc>
                <a:spcPct val="140000"/>
              </a:lnSpc>
              <a:buFontTx/>
              <a:buNone/>
            </a:pPr>
            <a:r>
              <a:rPr lang="zh-CN" altLang="en-US" sz="300"/>
              <a:t>          </a:t>
            </a:r>
            <a:r>
              <a:rPr lang="zh-CN" altLang="en-US" sz="1400"/>
              <a:t>   </a:t>
            </a:r>
            <a:r>
              <a:rPr lang="zh-CN" altLang="en-US" sz="1600"/>
              <a:t>  2. 创建图片超链接</a:t>
            </a:r>
          </a:p>
          <a:p>
            <a:pPr marL="0" indent="0">
              <a:lnSpc>
                <a:spcPct val="140000"/>
              </a:lnSpc>
              <a:buFontTx/>
              <a:buNone/>
            </a:pPr>
            <a:r>
              <a:rPr lang="zh-CN" altLang="en-US" sz="1600"/>
              <a:t>       图片超链接是指在图片上创建的超链接，它比文本超链接显得更加生动活泼。单击图片超链接，会自动跳转到指向的链接目标。可以将整个图片设置为超链接，也可以为图片分配一个或多个热点。热点是图片上的超链接区域，包含热点的图片称为图像映射，用户单击热点区域可以 转到相应的链接目标。</a:t>
            </a:r>
          </a:p>
          <a:p>
            <a:pPr marL="0" indent="0">
              <a:lnSpc>
                <a:spcPct val="140000"/>
              </a:lnSpc>
              <a:buFontTx/>
              <a:buNone/>
            </a:pPr>
            <a:r>
              <a:rPr lang="zh-CN" altLang="en-US" sz="1600"/>
              <a:t>      1） 创建图片超链接</a:t>
            </a:r>
          </a:p>
          <a:p>
            <a:pPr marL="0" indent="0">
              <a:lnSpc>
                <a:spcPct val="140000"/>
              </a:lnSpc>
              <a:buFontTx/>
              <a:buNone/>
            </a:pPr>
            <a:r>
              <a:rPr lang="zh-CN" altLang="en-US" sz="1600"/>
              <a:t>       图片超链接的创建与文本超链接的创建方法一样，只是链接载体由文本变成了图像。另外，图片超链接不像文本超链接那样会发生许多提示性的变化，图片本身不会发生改变，只是鼠标指针在指向图片超链接时会变成手形（默认状态）。</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630F12AF-4EAE-4C69-986E-22BCB547F41F}" type="slidenum">
              <a:rPr lang="zh-CN" altLang="en-US"/>
              <a:pPr/>
              <a:t>142</a:t>
            </a:fld>
            <a:endParaRPr lang="en-US" altLang="zh-CN"/>
          </a:p>
        </p:txBody>
      </p:sp>
      <p:sp>
        <p:nvSpPr>
          <p:cNvPr id="150530"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0531" name="Rectangle 3"/>
          <p:cNvSpPr>
            <a:spLocks noGrp="1" noChangeArrowheads="1"/>
          </p:cNvSpPr>
          <p:nvPr>
            <p:ph type="body" sz="half" idx="1"/>
          </p:nvPr>
        </p:nvSpPr>
        <p:spPr>
          <a:xfrm>
            <a:off x="1547813" y="1701800"/>
            <a:ext cx="7418387" cy="4246563"/>
          </a:xfrm>
        </p:spPr>
        <p:txBody>
          <a:bodyPr/>
          <a:lstStyle/>
          <a:p>
            <a:pPr marL="0" indent="0">
              <a:lnSpc>
                <a:spcPct val="140000"/>
              </a:lnSpc>
              <a:buFontTx/>
              <a:buNone/>
            </a:pPr>
            <a:r>
              <a:rPr lang="zh-CN" altLang="en-US" sz="100"/>
              <a:t>          </a:t>
            </a:r>
            <a:r>
              <a:rPr lang="zh-CN" altLang="en-US" sz="900"/>
              <a:t>  </a:t>
            </a:r>
            <a:r>
              <a:rPr lang="zh-CN" altLang="en-US" sz="1400"/>
              <a:t> </a:t>
            </a:r>
            <a:r>
              <a:rPr lang="zh-CN" altLang="en-US" sz="1600"/>
              <a:t> 2） 为图片添加热点</a:t>
            </a:r>
          </a:p>
          <a:p>
            <a:pPr marL="0" indent="0">
              <a:lnSpc>
                <a:spcPct val="140000"/>
              </a:lnSpc>
              <a:buFontTx/>
              <a:buNone/>
            </a:pPr>
            <a:r>
              <a:rPr lang="zh-CN" altLang="en-US" sz="1600"/>
              <a:t>       图片热点（或称图片地图、图片热区）实际上就是为图片绘制一个或几个特殊区域，并为这些区域添加超链接。创建图片热点超链接必须使用图片热点工具，它位于图片“属性”面板的左下方，包括矩形热点工具 、椭圆形热点工具 和多边形热点工具 3 种。</a:t>
            </a:r>
          </a:p>
          <a:p>
            <a:pPr marL="0" indent="0">
              <a:lnSpc>
                <a:spcPct val="140000"/>
              </a:lnSpc>
              <a:buFontTx/>
              <a:buNone/>
            </a:pPr>
            <a:r>
              <a:rPr lang="zh-CN" altLang="en-US" sz="1600"/>
              <a:t>      创建图片热点超链接的方法：</a:t>
            </a:r>
          </a:p>
          <a:p>
            <a:pPr marL="0" indent="0">
              <a:lnSpc>
                <a:spcPct val="140000"/>
              </a:lnSpc>
              <a:buFontTx/>
              <a:buNone/>
            </a:pPr>
            <a:r>
              <a:rPr lang="zh-CN" altLang="en-US" sz="1600"/>
              <a:t>（1） 选中图片，然后单击“属性”面板左下方的热点工具按钮，并将鼠标指针移到图片上，绘制热点区域。如单击多边形热点工具按钮 ，可单击多边形的第一个角，然后依次单击多边形其他角的位置，绘制一个多边形区域，如图7-25 所示。</a:t>
            </a:r>
          </a:p>
          <a:p>
            <a:pPr marL="0" indent="0">
              <a:lnSpc>
                <a:spcPct val="140000"/>
              </a:lnSpc>
              <a:buFontTx/>
              <a:buNone/>
            </a:pPr>
            <a:r>
              <a:rPr lang="zh-CN" altLang="en-US" sz="1600"/>
              <a:t>（2） 在“属性”面板中设置链接地址、目标窗口的打开方式和替换文本，如图7-26 所示。</a:t>
            </a:r>
          </a:p>
          <a:p>
            <a:pPr marL="0" indent="0">
              <a:lnSpc>
                <a:spcPct val="140000"/>
              </a:lnSpc>
              <a:buFontTx/>
              <a:buNone/>
            </a:pPr>
            <a:endParaRPr lang="zh-CN" altLang="en-US" sz="1600"/>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8" name="页脚占位符 5"/>
          <p:cNvSpPr>
            <a:spLocks noGrp="1"/>
          </p:cNvSpPr>
          <p:nvPr>
            <p:ph type="ftr" sz="quarter" idx="11"/>
          </p:nvPr>
        </p:nvSpPr>
        <p:spPr/>
        <p:txBody>
          <a:bodyPr/>
          <a:lstStyle/>
          <a:p>
            <a:r>
              <a:rPr lang="zh-CN" altLang="en-US"/>
              <a:t>计算机文化基础</a:t>
            </a:r>
          </a:p>
        </p:txBody>
      </p:sp>
      <p:sp>
        <p:nvSpPr>
          <p:cNvPr id="9" name="灯片编号占位符 6"/>
          <p:cNvSpPr>
            <a:spLocks noGrp="1"/>
          </p:cNvSpPr>
          <p:nvPr>
            <p:ph type="sldNum" sz="quarter" idx="12"/>
          </p:nvPr>
        </p:nvSpPr>
        <p:spPr/>
        <p:txBody>
          <a:bodyPr/>
          <a:lstStyle/>
          <a:p>
            <a:fld id="{51674DB8-096B-40A3-8D72-D78AAE435536}" type="slidenum">
              <a:rPr lang="zh-CN" altLang="en-US"/>
              <a:pPr/>
              <a:t>143</a:t>
            </a:fld>
            <a:endParaRPr lang="en-US" altLang="zh-CN"/>
          </a:p>
        </p:txBody>
      </p:sp>
      <p:sp>
        <p:nvSpPr>
          <p:cNvPr id="151554"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1555" name="Text Box 3"/>
          <p:cNvSpPr txBox="1">
            <a:spLocks noChangeArrowheads="1"/>
          </p:cNvSpPr>
          <p:nvPr/>
        </p:nvSpPr>
        <p:spPr bwMode="auto">
          <a:xfrm>
            <a:off x="3924300" y="4076700"/>
            <a:ext cx="230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图7-25 </a:t>
            </a:r>
            <a:r>
              <a:rPr lang="zh-CN" altLang="en-US" sz="1600" dirty="0" smtClean="0"/>
              <a:t> 为</a:t>
            </a:r>
            <a:r>
              <a:rPr lang="zh-CN" altLang="en-US" sz="1600" dirty="0"/>
              <a:t>图片添加热点</a:t>
            </a:r>
            <a:endParaRPr lang="zh-CN" altLang="en-US" dirty="0"/>
          </a:p>
        </p:txBody>
      </p:sp>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628775"/>
            <a:ext cx="3829050" cy="242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1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725988"/>
            <a:ext cx="4735513"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1558" name="Text Box 6"/>
          <p:cNvSpPr txBox="1">
            <a:spLocks noChangeArrowheads="1"/>
          </p:cNvSpPr>
          <p:nvPr/>
        </p:nvSpPr>
        <p:spPr bwMode="auto">
          <a:xfrm>
            <a:off x="3060700" y="5661025"/>
            <a:ext cx="435728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a:t>
            </a:r>
            <a:r>
              <a:rPr lang="zh-CN" altLang="en-US" sz="1600" dirty="0" smtClean="0"/>
              <a:t>26  </a:t>
            </a:r>
            <a:r>
              <a:rPr lang="zh-CN" altLang="en-US" sz="1600" dirty="0"/>
              <a:t>通过“属性”面板设置图片热点超链接</a:t>
            </a:r>
            <a:endParaRPr lang="zh-CN" altLang="en-US" dirty="0"/>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FBA9FFA7-8B13-4D75-8E86-FEF60678B593}" type="slidenum">
              <a:rPr lang="zh-CN" altLang="en-US"/>
              <a:pPr/>
              <a:t>144</a:t>
            </a:fld>
            <a:endParaRPr lang="en-US" altLang="zh-CN"/>
          </a:p>
        </p:txBody>
      </p:sp>
      <p:sp>
        <p:nvSpPr>
          <p:cNvPr id="152578"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2579" name="Rectangle 3"/>
          <p:cNvSpPr>
            <a:spLocks noGrp="1" noChangeArrowheads="1"/>
          </p:cNvSpPr>
          <p:nvPr>
            <p:ph type="body" sz="half" idx="1"/>
          </p:nvPr>
        </p:nvSpPr>
        <p:spPr>
          <a:xfrm>
            <a:off x="1476375" y="1557338"/>
            <a:ext cx="7416800" cy="2736850"/>
          </a:xfrm>
        </p:spPr>
        <p:txBody>
          <a:bodyPr/>
          <a:lstStyle/>
          <a:p>
            <a:pPr marL="0" indent="0">
              <a:lnSpc>
                <a:spcPct val="140000"/>
              </a:lnSpc>
              <a:buFontTx/>
              <a:buNone/>
            </a:pPr>
            <a:r>
              <a:rPr lang="zh-CN" altLang="en-US" sz="300"/>
              <a:t>          </a:t>
            </a:r>
            <a:r>
              <a:rPr lang="zh-CN" altLang="en-US" sz="1400"/>
              <a:t>   </a:t>
            </a:r>
            <a:r>
              <a:rPr lang="zh-CN" altLang="en-US" sz="1600"/>
              <a:t>  3. 创建邮件超链接</a:t>
            </a:r>
          </a:p>
          <a:p>
            <a:pPr marL="0" indent="0">
              <a:lnSpc>
                <a:spcPct val="140000"/>
              </a:lnSpc>
              <a:buFontTx/>
              <a:buNone/>
            </a:pPr>
            <a:r>
              <a:rPr lang="zh-CN" altLang="en-US" sz="1600"/>
              <a:t>       电子邮件超链接为用户发送电子邮件提供了极大的方便。单击电子邮件超链接后，允许用户书写电子邮件内容，并发往指定的地址。具体操作步骤如下：</a:t>
            </a:r>
          </a:p>
          <a:p>
            <a:pPr marL="0" indent="0">
              <a:lnSpc>
                <a:spcPct val="140000"/>
              </a:lnSpc>
              <a:buFontTx/>
              <a:buNone/>
            </a:pPr>
            <a:r>
              <a:rPr lang="zh-CN" altLang="en-US" sz="1600"/>
              <a:t>（1） 选择“插入”→“电子邮件链接”命令，弹出“电子邮件链接”对话框。</a:t>
            </a:r>
          </a:p>
          <a:p>
            <a:pPr marL="0" indent="0">
              <a:lnSpc>
                <a:spcPct val="140000"/>
              </a:lnSpc>
              <a:buFontTx/>
              <a:buNone/>
            </a:pPr>
            <a:r>
              <a:rPr lang="zh-CN" altLang="en-US" sz="1600"/>
              <a:t>（2） 在对话框的“文本”文本框中输入在文档中显示的信息，在“E-mail”文本框中输入电子邮箱的完整地址，如图7-27 所示，单击“确定”按钮，一个电子邮件链接就创建好了。</a:t>
            </a:r>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87329"/>
            <a:ext cx="3455988"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2581" name="Text Box 5"/>
          <p:cNvSpPr txBox="1">
            <a:spLocks noChangeArrowheads="1"/>
          </p:cNvSpPr>
          <p:nvPr/>
        </p:nvSpPr>
        <p:spPr bwMode="auto">
          <a:xfrm>
            <a:off x="4031853" y="5541169"/>
            <a:ext cx="230543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图7-27 </a:t>
            </a:r>
            <a:r>
              <a:rPr lang="zh-CN" altLang="en-US" sz="1600" dirty="0" smtClean="0"/>
              <a:t> 创建</a:t>
            </a:r>
            <a:r>
              <a:rPr lang="zh-CN" altLang="en-US" sz="1600" dirty="0"/>
              <a:t>邮件超链接</a:t>
            </a:r>
            <a:endParaRPr lang="zh-CN" altLang="en-US" dirty="0"/>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47569CA0-36AC-4E82-87BC-37C6A6BA84A0}" type="slidenum">
              <a:rPr lang="zh-CN" altLang="en-US"/>
              <a:pPr/>
              <a:t>145</a:t>
            </a:fld>
            <a:endParaRPr lang="en-US" altLang="zh-CN"/>
          </a:p>
        </p:txBody>
      </p:sp>
      <p:sp>
        <p:nvSpPr>
          <p:cNvPr id="153602"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3603" name="Rectangle 3"/>
          <p:cNvSpPr>
            <a:spLocks noGrp="1" noChangeArrowheads="1"/>
          </p:cNvSpPr>
          <p:nvPr>
            <p:ph type="body" sz="half" idx="1"/>
          </p:nvPr>
        </p:nvSpPr>
        <p:spPr>
          <a:xfrm>
            <a:off x="1619250" y="2276475"/>
            <a:ext cx="7418388" cy="3097213"/>
          </a:xfrm>
        </p:spPr>
        <p:txBody>
          <a:bodyPr/>
          <a:lstStyle/>
          <a:p>
            <a:pPr marL="0" indent="0">
              <a:lnSpc>
                <a:spcPct val="140000"/>
              </a:lnSpc>
              <a:buFontTx/>
              <a:buNone/>
            </a:pPr>
            <a:r>
              <a:rPr lang="zh-CN" altLang="en-US" sz="100"/>
              <a:t>          </a:t>
            </a:r>
            <a:r>
              <a:rPr lang="zh-CN" altLang="en-US" sz="1000"/>
              <a:t>   </a:t>
            </a:r>
            <a:r>
              <a:rPr lang="zh-CN" altLang="en-US" sz="1600"/>
              <a:t> </a:t>
            </a:r>
            <a:r>
              <a:rPr lang="zh-CN" altLang="en-US" sz="2000"/>
              <a:t>4. 创建锚记超链接</a:t>
            </a:r>
          </a:p>
          <a:p>
            <a:pPr marL="0" indent="0">
              <a:lnSpc>
                <a:spcPct val="140000"/>
              </a:lnSpc>
              <a:buFontTx/>
              <a:buNone/>
            </a:pPr>
            <a:r>
              <a:rPr lang="zh-CN" altLang="en-US" sz="2000"/>
              <a:t>       一般超链接只能从一个网页文档跳转到另一个网页文档，使用锚记超链接不仅可以跳转到当前网页中的指定位置，还可以跳转到其他网页中的指定位置，包括同一站点内的和不同站点内的。创建锚记超链接需要经过两步：首先需要在文档中设置锚记，然后在HTML“属性”面板中设置指向这些锚记的超链接来链接到文档的特定部分。</a:t>
            </a: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AAF17C82-238E-48EE-8306-2977AF2DB33F}" type="slidenum">
              <a:rPr lang="zh-CN" altLang="en-US"/>
              <a:pPr/>
              <a:t>146</a:t>
            </a:fld>
            <a:endParaRPr lang="en-US" altLang="zh-CN"/>
          </a:p>
        </p:txBody>
      </p:sp>
      <p:sp>
        <p:nvSpPr>
          <p:cNvPr id="154626"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4627" name="Rectangle 3"/>
          <p:cNvSpPr>
            <a:spLocks noGrp="1" noChangeArrowheads="1"/>
          </p:cNvSpPr>
          <p:nvPr>
            <p:ph type="body" sz="half" idx="1"/>
          </p:nvPr>
        </p:nvSpPr>
        <p:spPr>
          <a:xfrm>
            <a:off x="1547813" y="1701800"/>
            <a:ext cx="7418387" cy="2663825"/>
          </a:xfrm>
        </p:spPr>
        <p:txBody>
          <a:bodyPr/>
          <a:lstStyle/>
          <a:p>
            <a:pPr marL="0" indent="0">
              <a:lnSpc>
                <a:spcPct val="140000"/>
              </a:lnSpc>
              <a:buFontTx/>
              <a:buNone/>
            </a:pPr>
            <a:r>
              <a:rPr lang="zh-CN" altLang="en-US" sz="100"/>
              <a:t>          </a:t>
            </a:r>
            <a:r>
              <a:rPr lang="zh-CN" altLang="en-US" sz="800"/>
              <a:t>   </a:t>
            </a:r>
            <a:r>
              <a:rPr lang="zh-CN" altLang="en-US" sz="1200"/>
              <a:t> </a:t>
            </a:r>
            <a:r>
              <a:rPr lang="zh-CN" altLang="en-US" sz="1600"/>
              <a:t>1） 插入锚记</a:t>
            </a:r>
          </a:p>
          <a:p>
            <a:pPr marL="0" indent="0">
              <a:lnSpc>
                <a:spcPct val="140000"/>
              </a:lnSpc>
              <a:buFontTx/>
              <a:buNone/>
            </a:pPr>
            <a:r>
              <a:rPr lang="zh-CN" altLang="en-US" sz="1600"/>
              <a:t>       将光标置于要插入锚记的位置，然后选择“ 插入”→“ 命名锚记”命令，或者在“ 插入”→“常用”面板中单击“命名锚记”按钮，弹出“命名锚记”对话框，如图7-28 所示，在“锚记名称”文本框中输入名称，单击“确定”按钮即在光标处插入一个锚记。</a:t>
            </a:r>
          </a:p>
          <a:p>
            <a:pPr marL="0" indent="0">
              <a:lnSpc>
                <a:spcPct val="140000"/>
              </a:lnSpc>
              <a:buFontTx/>
              <a:buNone/>
            </a:pPr>
            <a:r>
              <a:rPr lang="zh-CN" altLang="en-US" sz="1600"/>
              <a:t>       如果发现锚记名称输入错了，则选中插入的锚记标志，然后在“属性”面板的“名称”文本框中修改即可。</a:t>
            </a:r>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20" y="4365104"/>
            <a:ext cx="2974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4629" name="Text Box 5"/>
          <p:cNvSpPr txBox="1">
            <a:spLocks noChangeArrowheads="1"/>
          </p:cNvSpPr>
          <p:nvPr/>
        </p:nvSpPr>
        <p:spPr bwMode="auto">
          <a:xfrm>
            <a:off x="3059832" y="5589588"/>
            <a:ext cx="396168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600" dirty="0"/>
              <a:t>图7-</a:t>
            </a:r>
            <a:r>
              <a:rPr lang="zh-CN" altLang="en-US" sz="1600" dirty="0" smtClean="0"/>
              <a:t>28   </a:t>
            </a:r>
            <a:r>
              <a:rPr lang="zh-CN" altLang="en-US" sz="1600" dirty="0"/>
              <a:t>通过“命名锚记”对话框插入锚记</a:t>
            </a:r>
            <a:endParaRPr lang="zh-CN" altLang="en-US" dirty="0"/>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12E80BF7-4896-4EA3-9059-5E8391FDC2B5}" type="slidenum">
              <a:rPr lang="zh-CN" altLang="en-US"/>
              <a:pPr/>
              <a:t>147</a:t>
            </a:fld>
            <a:endParaRPr lang="en-US" altLang="zh-CN"/>
          </a:p>
        </p:txBody>
      </p:sp>
      <p:sp>
        <p:nvSpPr>
          <p:cNvPr id="155650"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5651" name="Rectangle 3"/>
          <p:cNvSpPr>
            <a:spLocks noGrp="1" noChangeArrowheads="1"/>
          </p:cNvSpPr>
          <p:nvPr>
            <p:ph type="body" sz="half" idx="1"/>
          </p:nvPr>
        </p:nvSpPr>
        <p:spPr>
          <a:xfrm>
            <a:off x="1549400" y="1701800"/>
            <a:ext cx="7416800" cy="2520950"/>
          </a:xfrm>
        </p:spPr>
        <p:txBody>
          <a:bodyPr/>
          <a:lstStyle/>
          <a:p>
            <a:pPr marL="0" indent="0">
              <a:lnSpc>
                <a:spcPct val="140000"/>
              </a:lnSpc>
              <a:buFontTx/>
              <a:buNone/>
            </a:pPr>
            <a:r>
              <a:rPr lang="zh-CN" altLang="en-US" sz="100"/>
              <a:t>          </a:t>
            </a:r>
            <a:r>
              <a:rPr lang="zh-CN" altLang="en-US" sz="700"/>
              <a:t>  </a:t>
            </a:r>
            <a:r>
              <a:rPr lang="zh-CN" altLang="en-US" sz="1800"/>
              <a:t>2） 创建锚记超链接</a:t>
            </a:r>
          </a:p>
          <a:p>
            <a:pPr marL="0" indent="0">
              <a:lnSpc>
                <a:spcPct val="140000"/>
              </a:lnSpc>
              <a:buFontTx/>
              <a:buNone/>
            </a:pPr>
            <a:r>
              <a:rPr lang="zh-CN" altLang="en-US" sz="1800"/>
              <a:t>先选中文本，然后在HTML“属性”面板的“链接”组合框中输入锚记名称，如“#山东地图”，或者直接将“链接”组合框后面的“指向文件” 图标拖曳到锚记名称上。也可执行“插入”→“超级链接”命令，弹出“超级链接”对话框，在“文本”文本框中输入文本，在“链接”组合框中选择锚记名称，如图7-29 所示。</a:t>
            </a:r>
          </a:p>
        </p:txBody>
      </p:sp>
      <p:sp>
        <p:nvSpPr>
          <p:cNvPr id="155652" name="Text Box 4"/>
          <p:cNvSpPr txBox="1">
            <a:spLocks noChangeArrowheads="1"/>
          </p:cNvSpPr>
          <p:nvPr/>
        </p:nvSpPr>
        <p:spPr bwMode="auto">
          <a:xfrm>
            <a:off x="4427984" y="5876925"/>
            <a:ext cx="2376041"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1600" dirty="0"/>
              <a:t>图7-29 </a:t>
            </a:r>
            <a:r>
              <a:rPr lang="zh-CN" altLang="en-US" sz="1600" dirty="0" smtClean="0"/>
              <a:t> 创建</a:t>
            </a:r>
            <a:r>
              <a:rPr lang="zh-CN" altLang="en-US" sz="1600" dirty="0"/>
              <a:t>锚记超链接</a:t>
            </a:r>
            <a:endParaRPr lang="zh-CN" altLang="en-US" dirty="0"/>
          </a:p>
        </p:txBody>
      </p:sp>
      <p:pic>
        <p:nvPicPr>
          <p:cNvPr id="155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3860800"/>
            <a:ext cx="3679825" cy="196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DFA55822-E072-4DEE-A250-343FC15ECC96}" type="slidenum">
              <a:rPr lang="zh-CN" altLang="en-US"/>
              <a:pPr/>
              <a:t>148</a:t>
            </a:fld>
            <a:endParaRPr lang="en-US" altLang="zh-CN"/>
          </a:p>
        </p:txBody>
      </p:sp>
      <p:sp>
        <p:nvSpPr>
          <p:cNvPr id="156674" name="Rectangle 2"/>
          <p:cNvSpPr>
            <a:spLocks noGrp="1" noChangeArrowheads="1"/>
          </p:cNvSpPr>
          <p:nvPr>
            <p:ph type="title"/>
          </p:nvPr>
        </p:nvSpPr>
        <p:spPr/>
        <p:txBody>
          <a:bodyPr/>
          <a:lstStyle/>
          <a:p>
            <a:r>
              <a:rPr lang="en-US" altLang="zh-CN" b="1"/>
              <a:t>7.5.</a:t>
            </a:r>
            <a:r>
              <a:rPr lang="zh-CN" altLang="en-US" b="1"/>
              <a:t>5</a:t>
            </a:r>
            <a:r>
              <a:rPr lang="en-US" altLang="zh-CN" b="1"/>
              <a:t>  </a:t>
            </a:r>
            <a:r>
              <a:rPr lang="zh-CN" altLang="en-US" b="1"/>
              <a:t>创建超链接</a:t>
            </a:r>
          </a:p>
        </p:txBody>
      </p:sp>
      <p:sp>
        <p:nvSpPr>
          <p:cNvPr id="156675" name="Rectangle 3"/>
          <p:cNvSpPr>
            <a:spLocks noGrp="1" noChangeArrowheads="1"/>
          </p:cNvSpPr>
          <p:nvPr>
            <p:ph type="body" sz="half" idx="1"/>
          </p:nvPr>
        </p:nvSpPr>
        <p:spPr>
          <a:xfrm>
            <a:off x="1619250" y="1989138"/>
            <a:ext cx="7418388" cy="3816350"/>
          </a:xfrm>
        </p:spPr>
        <p:txBody>
          <a:bodyPr/>
          <a:lstStyle/>
          <a:p>
            <a:pPr marL="0" indent="0">
              <a:lnSpc>
                <a:spcPct val="140000"/>
              </a:lnSpc>
              <a:buFontTx/>
              <a:buNone/>
            </a:pPr>
            <a:r>
              <a:rPr lang="zh-CN" altLang="en-US" sz="100"/>
              <a:t>          </a:t>
            </a:r>
            <a:r>
              <a:rPr lang="zh-CN" altLang="en-US" sz="600"/>
              <a:t>          </a:t>
            </a:r>
            <a:r>
              <a:rPr lang="zh-CN" altLang="en-US" sz="1800"/>
              <a:t>5. 创建下载文件超链接</a:t>
            </a:r>
          </a:p>
          <a:p>
            <a:pPr marL="0" indent="0">
              <a:lnSpc>
                <a:spcPct val="140000"/>
              </a:lnSpc>
              <a:buFontTx/>
              <a:buNone/>
            </a:pPr>
            <a:r>
              <a:rPr lang="zh-CN" altLang="en-US" sz="1800"/>
              <a:t>        如果要在网站中提供资料下载功能，就需要创建下载超链接。网站中每个用于下载的文件要对应一个下载超链接。如果需要对多个文件或文件夹提供下载，则必须先将其压缩为一个文件。</a:t>
            </a:r>
          </a:p>
          <a:p>
            <a:pPr marL="0" indent="0">
              <a:lnSpc>
                <a:spcPct val="140000"/>
              </a:lnSpc>
              <a:buFontTx/>
              <a:buNone/>
            </a:pPr>
            <a:r>
              <a:rPr lang="zh-CN" altLang="en-US" sz="1800"/>
              <a:t>       下载超链接并不是一种特殊的链接，只需要在“超级链接”对话框中设置链接对象为需要下载的文件。</a:t>
            </a:r>
          </a:p>
          <a:p>
            <a:pPr marL="0" indent="0">
              <a:lnSpc>
                <a:spcPct val="140000"/>
              </a:lnSpc>
              <a:buFontTx/>
              <a:buNone/>
            </a:pPr>
            <a:r>
              <a:rPr lang="zh-CN" altLang="en-US" sz="1800"/>
              <a:t>        保存网页，在浏览器中预览效果。单击创建的文件超链接时，将弹出“文件下载”对话框，用户可以根据需要打开或保存文件。</a:t>
            </a: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2886B750-619D-4753-A4E3-BEC6CDAFF60F}" type="slidenum">
              <a:rPr lang="zh-CN" altLang="en-US"/>
              <a:pPr/>
              <a:t>149</a:t>
            </a:fld>
            <a:endParaRPr lang="en-US" altLang="zh-CN"/>
          </a:p>
        </p:txBody>
      </p:sp>
      <p:sp>
        <p:nvSpPr>
          <p:cNvPr id="157698" name="Rectangle 2"/>
          <p:cNvSpPr>
            <a:spLocks noGrp="1" noChangeArrowheads="1"/>
          </p:cNvSpPr>
          <p:nvPr>
            <p:ph type="title"/>
          </p:nvPr>
        </p:nvSpPr>
        <p:spPr>
          <a:xfrm>
            <a:off x="1042988" y="476250"/>
            <a:ext cx="7772400" cy="936625"/>
          </a:xfrm>
        </p:spPr>
        <p:txBody>
          <a:bodyPr/>
          <a:lstStyle/>
          <a:p>
            <a:r>
              <a:rPr lang="en-US" altLang="zh-CN" b="1"/>
              <a:t>7.5.</a:t>
            </a:r>
            <a:r>
              <a:rPr lang="zh-CN" altLang="en-US" b="1"/>
              <a:t>6</a:t>
            </a:r>
            <a:r>
              <a:rPr lang="en-US" altLang="zh-CN" b="1"/>
              <a:t> </a:t>
            </a:r>
            <a:r>
              <a:rPr lang="zh-CN" altLang="en-US" b="1"/>
              <a:t> 网页布局</a:t>
            </a:r>
          </a:p>
        </p:txBody>
      </p:sp>
      <p:sp>
        <p:nvSpPr>
          <p:cNvPr id="157699" name="Rectangle 3"/>
          <p:cNvSpPr>
            <a:spLocks noGrp="1" noChangeArrowheads="1"/>
          </p:cNvSpPr>
          <p:nvPr>
            <p:ph type="body" idx="1"/>
          </p:nvPr>
        </p:nvSpPr>
        <p:spPr>
          <a:xfrm>
            <a:off x="1828800" y="1414463"/>
            <a:ext cx="7064375" cy="4895850"/>
          </a:xfrm>
        </p:spPr>
        <p:txBody>
          <a:bodyPr/>
          <a:lstStyle/>
          <a:p>
            <a:pPr marL="0" indent="531813">
              <a:lnSpc>
                <a:spcPct val="130000"/>
              </a:lnSpc>
              <a:buFontTx/>
              <a:buNone/>
            </a:pPr>
            <a:r>
              <a:rPr lang="zh-CN" altLang="en-US" sz="1600"/>
              <a:t>网页的布局设计，是将文字、图片等网页元素，根据特定的内容和主题，在网页所限定的范围中进行视觉的关联与配置，从而将设计意图以视觉形式表现出来。网页的布局一般使用表格或框架来实现。</a:t>
            </a:r>
          </a:p>
          <a:p>
            <a:pPr marL="0" indent="531813">
              <a:lnSpc>
                <a:spcPct val="130000"/>
              </a:lnSpc>
              <a:buFontTx/>
              <a:buNone/>
            </a:pPr>
            <a:r>
              <a:rPr lang="zh-CN" altLang="en-US" sz="1600"/>
              <a:t>表格布局是最常用的一种页面布局技术。表格最大的好处在于可以根据需要将页面分成任意大小的单元格，并且在单元格内可以嵌入任何网页对象，包括表格本身。另外，在对每个单元格中的对象单独操作时，不会影响其他单元格中的对象。相比于框架布局，表格布局虽然也将页面分隔成互不重叠的区域，但实际上还是一个整体的页面，不会像框架一样出现滚动条。</a:t>
            </a:r>
          </a:p>
          <a:p>
            <a:pPr marL="0" indent="531813">
              <a:lnSpc>
                <a:spcPct val="130000"/>
              </a:lnSpc>
              <a:buFontTx/>
              <a:buNone/>
            </a:pPr>
            <a:r>
              <a:rPr lang="zh-CN" altLang="en-US" sz="1600"/>
              <a:t>框架布局就是将浏览器分成多个框架，每个框架中显示一个页面。框架布局最大的好处在于可以随意调整各个框架在页面中所占的比例，并且在网页显示时，拖动一个框架的滚动条只会滚动该框架的页面而不会影响其他框架。但是框架也有一个缺点，就是当框架所对应页面的内容超过它的范围时，会自动出现滚动条，这非常容易破坏页面的美观。</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59BBCB64-96C3-4256-AD16-6BE5886A2659}" type="slidenum">
              <a:rPr lang="zh-CN" altLang="en-US"/>
              <a:pPr/>
              <a:t>15</a:t>
            </a:fld>
            <a:endParaRPr lang="en-US" altLang="zh-CN"/>
          </a:p>
        </p:txBody>
      </p:sp>
      <p:sp>
        <p:nvSpPr>
          <p:cNvPr id="20482" name="Rectangle 2"/>
          <p:cNvSpPr>
            <a:spLocks noGrp="1" noChangeArrowheads="1"/>
          </p:cNvSpPr>
          <p:nvPr>
            <p:ph type="title"/>
          </p:nvPr>
        </p:nvSpPr>
        <p:spPr/>
        <p:txBody>
          <a:bodyPr/>
          <a:lstStyle/>
          <a:p>
            <a:r>
              <a:rPr lang="en-US" altLang="zh-CN" b="1" i="0"/>
              <a:t>4</a:t>
            </a:r>
            <a:r>
              <a:rPr lang="zh-CN" altLang="en-US" b="1" i="0"/>
              <a:t>）宽带接入技术与移动通信技术</a:t>
            </a:r>
          </a:p>
        </p:txBody>
      </p:sp>
      <p:sp>
        <p:nvSpPr>
          <p:cNvPr id="20483" name="Rectangle 3"/>
          <p:cNvSpPr>
            <a:spLocks noGrp="1" noChangeArrowheads="1"/>
          </p:cNvSpPr>
          <p:nvPr>
            <p:ph type="body" idx="1"/>
          </p:nvPr>
        </p:nvSpPr>
        <p:spPr>
          <a:xfrm>
            <a:off x="1835150" y="1844675"/>
            <a:ext cx="7156450" cy="4251325"/>
          </a:xfrm>
        </p:spPr>
        <p:txBody>
          <a:bodyPr/>
          <a:lstStyle/>
          <a:p>
            <a:pPr lvl="4">
              <a:buFontTx/>
              <a:buNone/>
            </a:pPr>
            <a:endParaRPr lang="zh-CN" altLang="en-US" b="0"/>
          </a:p>
          <a:p>
            <a:r>
              <a:rPr lang="zh-CN" altLang="en-US" b="0"/>
              <a:t>低成本光纤到户的宽带接入技术和更高速的</a:t>
            </a:r>
            <a:r>
              <a:rPr lang="en-US" altLang="zh-CN" b="0"/>
              <a:t>3G </a:t>
            </a:r>
            <a:r>
              <a:rPr lang="zh-CN" altLang="en-US" b="0"/>
              <a:t>乃至以后的</a:t>
            </a:r>
            <a:r>
              <a:rPr lang="en-US" altLang="zh-CN" b="0"/>
              <a:t>4G</a:t>
            </a:r>
            <a:r>
              <a:rPr lang="zh-CN" altLang="en-US" b="0"/>
              <a:t>、</a:t>
            </a:r>
            <a:r>
              <a:rPr lang="en-US" altLang="zh-CN" b="0"/>
              <a:t>5G </a:t>
            </a:r>
            <a:r>
              <a:rPr lang="zh-CN" altLang="en-US" b="0"/>
              <a:t>宽带移动通信系统技术的应用，使得不同的网络间无缝连接，为用户提供满意的服务。</a:t>
            </a:r>
          </a:p>
          <a:p>
            <a:r>
              <a:rPr lang="zh-CN" altLang="en-US" b="0"/>
              <a:t>同时，网络可以自行组织，终端可以重新配置和随身携带，它们带来的宽带多媒体业务也逐渐步入我们的生活。</a:t>
            </a:r>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3F3D3ACC-1396-46B2-8C92-F1C895AB055A}" type="slidenum">
              <a:rPr lang="zh-CN" altLang="en-US"/>
              <a:pPr/>
              <a:t>150</a:t>
            </a:fld>
            <a:endParaRPr lang="en-US" altLang="zh-CN"/>
          </a:p>
        </p:txBody>
      </p:sp>
      <p:sp>
        <p:nvSpPr>
          <p:cNvPr id="158722"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58723" name="Rectangle 3"/>
          <p:cNvSpPr>
            <a:spLocks noGrp="1" noChangeArrowheads="1"/>
          </p:cNvSpPr>
          <p:nvPr>
            <p:ph type="body" sz="half" idx="1"/>
          </p:nvPr>
        </p:nvSpPr>
        <p:spPr>
          <a:xfrm>
            <a:off x="1547813" y="1485900"/>
            <a:ext cx="7418387" cy="2159000"/>
          </a:xfrm>
        </p:spPr>
        <p:txBody>
          <a:bodyPr/>
          <a:lstStyle/>
          <a:p>
            <a:pPr marL="0" indent="0">
              <a:lnSpc>
                <a:spcPct val="140000"/>
              </a:lnSpc>
              <a:buFontTx/>
              <a:buNone/>
            </a:pPr>
            <a:r>
              <a:rPr lang="zh-CN" altLang="en-US" sz="100"/>
              <a:t>          </a:t>
            </a:r>
            <a:r>
              <a:rPr lang="zh-CN" altLang="en-US" sz="800"/>
              <a:t>   </a:t>
            </a:r>
            <a:r>
              <a:rPr lang="zh-CN" altLang="en-US" sz="1200"/>
              <a:t> </a:t>
            </a:r>
            <a:r>
              <a:rPr lang="zh-CN" altLang="en-US" sz="1600"/>
              <a:t>1. 创建和使用表格</a:t>
            </a:r>
          </a:p>
          <a:p>
            <a:pPr marL="0" indent="0">
              <a:lnSpc>
                <a:spcPct val="140000"/>
              </a:lnSpc>
              <a:buFontTx/>
              <a:buNone/>
            </a:pPr>
            <a:r>
              <a:rPr lang="zh-CN" altLang="en-US" sz="1600"/>
              <a:t>      1） 创建表格</a:t>
            </a:r>
          </a:p>
          <a:p>
            <a:pPr marL="0" indent="0">
              <a:lnSpc>
                <a:spcPct val="140000"/>
              </a:lnSpc>
              <a:buFontTx/>
              <a:buNone/>
            </a:pPr>
            <a:r>
              <a:rPr lang="zh-CN" altLang="en-US" sz="1600"/>
              <a:t>在网页文档中，将光标置于要插入表格的位置，然后执行“插入”→“表格”命令或按Ctrl1Alt1T 组合键，均可打开“表格”对话框，如图7-30 所示，进行参数设置即可。</a:t>
            </a:r>
          </a:p>
        </p:txBody>
      </p:sp>
      <p:sp>
        <p:nvSpPr>
          <p:cNvPr id="158724" name="Text Box 4"/>
          <p:cNvSpPr txBox="1">
            <a:spLocks noChangeArrowheads="1"/>
          </p:cNvSpPr>
          <p:nvPr/>
        </p:nvSpPr>
        <p:spPr bwMode="auto">
          <a:xfrm>
            <a:off x="4284663" y="5949950"/>
            <a:ext cx="172720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t>图7-30  创建表格</a:t>
            </a:r>
            <a:endParaRPr lang="zh-CN" altLang="en-US" dirty="0"/>
          </a:p>
        </p:txBody>
      </p:sp>
      <p:pic>
        <p:nvPicPr>
          <p:cNvPr id="158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3286125"/>
            <a:ext cx="2455863" cy="268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17114A14-0745-43B1-8159-86E6732726B3}" type="slidenum">
              <a:rPr lang="zh-CN" altLang="en-US"/>
              <a:pPr/>
              <a:t>151</a:t>
            </a:fld>
            <a:endParaRPr lang="en-US" altLang="zh-CN"/>
          </a:p>
        </p:txBody>
      </p:sp>
      <p:sp>
        <p:nvSpPr>
          <p:cNvPr id="159746"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59747" name="Rectangle 3"/>
          <p:cNvSpPr>
            <a:spLocks noGrp="1" noChangeArrowheads="1"/>
          </p:cNvSpPr>
          <p:nvPr>
            <p:ph type="body" sz="half" idx="1"/>
          </p:nvPr>
        </p:nvSpPr>
        <p:spPr>
          <a:xfrm>
            <a:off x="1547813" y="1701800"/>
            <a:ext cx="7416800" cy="4032250"/>
          </a:xfrm>
        </p:spPr>
        <p:txBody>
          <a:bodyPr/>
          <a:lstStyle/>
          <a:p>
            <a:pPr marL="0" indent="0">
              <a:lnSpc>
                <a:spcPct val="140000"/>
              </a:lnSpc>
              <a:buFontTx/>
              <a:buNone/>
            </a:pPr>
            <a:r>
              <a:rPr lang="zh-CN" altLang="en-US" sz="100"/>
              <a:t>          </a:t>
            </a:r>
            <a:r>
              <a:rPr lang="zh-CN" altLang="en-US" sz="700"/>
              <a:t>       </a:t>
            </a:r>
            <a:r>
              <a:rPr lang="zh-CN" altLang="en-US" sz="1800"/>
              <a:t>2） 表格格式设置优先顺序</a:t>
            </a:r>
          </a:p>
          <a:p>
            <a:pPr marL="0" indent="0">
              <a:lnSpc>
                <a:spcPct val="140000"/>
              </a:lnSpc>
              <a:buFontTx/>
              <a:buNone/>
            </a:pPr>
            <a:r>
              <a:rPr lang="zh-CN" altLang="en-US" sz="1800"/>
              <a:t>       当在设计视图中对表格进行格式设置时，用户可以设置整个表格或表格中所选行、列或单元格的属性。表格格式设置的优先顺序为单元格→行→表格，即如果将整个表格的某个属性设置为一个值，而单元格的属性设置为另一个值，则单元格格式设置优先于行格式设置，行格式设置优先于表格格式设置。</a:t>
            </a:r>
          </a:p>
          <a:p>
            <a:pPr marL="0" indent="0">
              <a:lnSpc>
                <a:spcPct val="140000"/>
              </a:lnSpc>
              <a:buFontTx/>
              <a:buNone/>
            </a:pPr>
            <a:r>
              <a:rPr lang="zh-CN" altLang="en-US" sz="1800"/>
              <a:t>       例如，如果某个单元格背景颜色设置为蓝色，然后将整个表格背景颜色设置为黄色，则蓝色单元格不会变为黄色。</a:t>
            </a: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6DE45648-CB47-4685-A09F-BAF24CB274F2}" type="slidenum">
              <a:rPr lang="zh-CN" altLang="en-US"/>
              <a:pPr/>
              <a:t>152</a:t>
            </a:fld>
            <a:endParaRPr lang="en-US" altLang="zh-CN"/>
          </a:p>
        </p:txBody>
      </p:sp>
      <p:sp>
        <p:nvSpPr>
          <p:cNvPr id="160770"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0771" name="Rectangle 3"/>
          <p:cNvSpPr>
            <a:spLocks noGrp="1" noChangeArrowheads="1"/>
          </p:cNvSpPr>
          <p:nvPr>
            <p:ph type="body" sz="half" idx="1"/>
          </p:nvPr>
        </p:nvSpPr>
        <p:spPr>
          <a:xfrm>
            <a:off x="1547813" y="1989138"/>
            <a:ext cx="7416800" cy="4032250"/>
          </a:xfrm>
        </p:spPr>
        <p:txBody>
          <a:bodyPr/>
          <a:lstStyle/>
          <a:p>
            <a:pPr marL="0" indent="0">
              <a:lnSpc>
                <a:spcPct val="140000"/>
              </a:lnSpc>
              <a:buFontTx/>
              <a:buNone/>
            </a:pPr>
            <a:r>
              <a:rPr lang="zh-CN" altLang="en-US" sz="100"/>
              <a:t>          </a:t>
            </a:r>
            <a:r>
              <a:rPr lang="zh-CN" altLang="en-US" sz="600"/>
              <a:t>     </a:t>
            </a:r>
            <a:r>
              <a:rPr lang="zh-CN" altLang="en-US" sz="1800"/>
              <a:t>3） 设置表格属性</a:t>
            </a:r>
          </a:p>
          <a:p>
            <a:pPr marL="0" indent="0">
              <a:lnSpc>
                <a:spcPct val="140000"/>
              </a:lnSpc>
              <a:buFontTx/>
              <a:buNone/>
            </a:pPr>
            <a:r>
              <a:rPr lang="zh-CN" altLang="en-US" sz="1800"/>
              <a:t>       选择表格后，表格“属性”面板如图7-31 所示。</a:t>
            </a:r>
          </a:p>
          <a:p>
            <a:pPr marL="0" indent="0">
              <a:lnSpc>
                <a:spcPct val="140000"/>
              </a:lnSpc>
              <a:buFontTx/>
              <a:buNone/>
            </a:pPr>
            <a:r>
              <a:rPr lang="zh-CN" altLang="en-US" sz="1800"/>
              <a:t>       设置表格的行、列或单元格属性要先选择行、列或单元格，然后在“属性”面板中进行设置。行、列、单元格的“属性”面板都是一样的，唯一不同的是左下角的名称。</a:t>
            </a:r>
          </a:p>
          <a:p>
            <a:pPr marL="0" indent="0">
              <a:lnSpc>
                <a:spcPct val="140000"/>
              </a:lnSpc>
              <a:buFontTx/>
              <a:buNone/>
            </a:pPr>
            <a:r>
              <a:rPr lang="zh-CN" altLang="en-US" sz="1800"/>
              <a:t>       图7-32 所示是单元格的“属性”面板，上半部分是设置单元格内文本的属性，下半部分是设置单元格的属性。</a:t>
            </a: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9" name="页脚占位符 5"/>
          <p:cNvSpPr>
            <a:spLocks noGrp="1"/>
          </p:cNvSpPr>
          <p:nvPr>
            <p:ph type="ftr" sz="quarter" idx="11"/>
          </p:nvPr>
        </p:nvSpPr>
        <p:spPr/>
        <p:txBody>
          <a:bodyPr/>
          <a:lstStyle/>
          <a:p>
            <a:r>
              <a:rPr lang="zh-CN" altLang="en-US"/>
              <a:t>计算机文化基础</a:t>
            </a:r>
          </a:p>
        </p:txBody>
      </p:sp>
      <p:sp>
        <p:nvSpPr>
          <p:cNvPr id="10" name="灯片编号占位符 6"/>
          <p:cNvSpPr>
            <a:spLocks noGrp="1"/>
          </p:cNvSpPr>
          <p:nvPr>
            <p:ph type="sldNum" sz="quarter" idx="12"/>
          </p:nvPr>
        </p:nvSpPr>
        <p:spPr/>
        <p:txBody>
          <a:bodyPr/>
          <a:lstStyle/>
          <a:p>
            <a:fld id="{ECD83DE7-C184-41B4-B0CD-73639EDAFBE8}" type="slidenum">
              <a:rPr lang="zh-CN" altLang="en-US"/>
              <a:pPr/>
              <a:t>153</a:t>
            </a:fld>
            <a:endParaRPr lang="en-US" altLang="zh-CN"/>
          </a:p>
        </p:txBody>
      </p:sp>
      <p:sp>
        <p:nvSpPr>
          <p:cNvPr id="161794"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1795" name="Rectangle 3"/>
          <p:cNvSpPr>
            <a:spLocks noGrp="1" noChangeArrowheads="1"/>
          </p:cNvSpPr>
          <p:nvPr>
            <p:ph type="body" sz="half" idx="1"/>
          </p:nvPr>
        </p:nvSpPr>
        <p:spPr>
          <a:xfrm>
            <a:off x="1547813" y="1485900"/>
            <a:ext cx="7418387" cy="2159000"/>
          </a:xfrm>
        </p:spPr>
        <p:txBody>
          <a:bodyPr/>
          <a:lstStyle/>
          <a:p>
            <a:pPr marL="0" indent="0">
              <a:lnSpc>
                <a:spcPct val="140000"/>
              </a:lnSpc>
              <a:buFontTx/>
              <a:buNone/>
            </a:pPr>
            <a:r>
              <a:rPr lang="zh-CN" altLang="en-US" sz="100"/>
              <a:t>          </a:t>
            </a:r>
            <a:r>
              <a:rPr lang="zh-CN" altLang="en-US" sz="800"/>
              <a:t>   </a:t>
            </a:r>
            <a:endParaRPr lang="zh-CN" altLang="en-US" sz="1600"/>
          </a:p>
        </p:txBody>
      </p:sp>
      <p:sp>
        <p:nvSpPr>
          <p:cNvPr id="161796" name="Text Box 4"/>
          <p:cNvSpPr txBox="1">
            <a:spLocks noChangeArrowheads="1"/>
          </p:cNvSpPr>
          <p:nvPr/>
        </p:nvSpPr>
        <p:spPr bwMode="auto">
          <a:xfrm>
            <a:off x="4140200" y="3286125"/>
            <a:ext cx="230505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t>图7-</a:t>
            </a:r>
            <a:r>
              <a:rPr lang="zh-CN" altLang="en-US" sz="1600" dirty="0" smtClean="0"/>
              <a:t>31  </a:t>
            </a:r>
            <a:r>
              <a:rPr lang="zh-CN" altLang="en-US" sz="1600" dirty="0"/>
              <a:t>设置表格属性</a:t>
            </a:r>
            <a:endParaRPr lang="zh-CN" altLang="en-US" dirty="0"/>
          </a:p>
        </p:txBody>
      </p:sp>
      <p:pic>
        <p:nvPicPr>
          <p:cNvPr id="16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276475"/>
            <a:ext cx="5984875"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1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292600"/>
            <a:ext cx="5888037"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1799" name="Text Box 7"/>
          <p:cNvSpPr txBox="1">
            <a:spLocks noChangeArrowheads="1"/>
          </p:cNvSpPr>
          <p:nvPr/>
        </p:nvSpPr>
        <p:spPr bwMode="auto">
          <a:xfrm>
            <a:off x="4067175" y="5302250"/>
            <a:ext cx="230505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t>图7-32 </a:t>
            </a:r>
            <a:r>
              <a:rPr lang="zh-CN" altLang="en-US" sz="1600" dirty="0" smtClean="0"/>
              <a:t> 设置</a:t>
            </a:r>
            <a:r>
              <a:rPr lang="zh-CN" altLang="en-US" sz="1600" dirty="0"/>
              <a:t>单元格属性</a:t>
            </a:r>
            <a:endParaRPr lang="zh-CN" altLang="en-US" dirty="0"/>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D679A373-DDE3-4646-AB79-908547AAD605}" type="slidenum">
              <a:rPr lang="zh-CN" altLang="en-US"/>
              <a:pPr/>
              <a:t>154</a:t>
            </a:fld>
            <a:endParaRPr lang="en-US" altLang="zh-CN"/>
          </a:p>
        </p:txBody>
      </p:sp>
      <p:sp>
        <p:nvSpPr>
          <p:cNvPr id="162818"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2819" name="Rectangle 3"/>
          <p:cNvSpPr>
            <a:spLocks noGrp="1" noChangeArrowheads="1"/>
          </p:cNvSpPr>
          <p:nvPr>
            <p:ph type="body" sz="half" idx="1"/>
          </p:nvPr>
        </p:nvSpPr>
        <p:spPr>
          <a:xfrm>
            <a:off x="1547813" y="1701800"/>
            <a:ext cx="7416800" cy="4032250"/>
          </a:xfrm>
        </p:spPr>
        <p:txBody>
          <a:bodyPr/>
          <a:lstStyle/>
          <a:p>
            <a:pPr marL="0" indent="0">
              <a:lnSpc>
                <a:spcPct val="140000"/>
              </a:lnSpc>
              <a:buFontTx/>
              <a:buNone/>
            </a:pPr>
            <a:r>
              <a:rPr lang="zh-CN" altLang="en-US" sz="100"/>
              <a:t>          </a:t>
            </a:r>
            <a:r>
              <a:rPr lang="zh-CN" altLang="en-US" sz="600"/>
              <a:t>       </a:t>
            </a:r>
            <a:r>
              <a:rPr lang="zh-CN" altLang="en-US" sz="1600"/>
              <a:t>2. 创建和使用Spry 构件</a:t>
            </a:r>
          </a:p>
          <a:p>
            <a:pPr marL="0" indent="0">
              <a:lnSpc>
                <a:spcPct val="140000"/>
              </a:lnSpc>
              <a:buFontTx/>
              <a:buNone/>
            </a:pPr>
            <a:r>
              <a:rPr lang="zh-CN" altLang="en-US" sz="1600"/>
              <a:t>      Spry 构件是预置的常用用户界面组件，可以使用CSS 来自定义这些组件，然后将其添加到网页中。下面以创建Spry 菜单栏为例介绍创建和使用Spry 构件的方法。</a:t>
            </a:r>
          </a:p>
          <a:p>
            <a:pPr marL="0" indent="0">
              <a:lnSpc>
                <a:spcPct val="140000"/>
              </a:lnSpc>
              <a:buFontTx/>
              <a:buNone/>
            </a:pPr>
            <a:r>
              <a:rPr lang="zh-CN" altLang="en-US" sz="1600"/>
              <a:t>      Spry 菜单栏是一组可导航的菜单按钮，当将鼠标悬停在其中的某个按钮上时，将显示相应的子菜单。</a:t>
            </a:r>
          </a:p>
          <a:p>
            <a:pPr marL="0" indent="0">
              <a:lnSpc>
                <a:spcPct val="140000"/>
              </a:lnSpc>
              <a:buFontTx/>
              <a:buNone/>
            </a:pPr>
            <a:r>
              <a:rPr lang="zh-CN" altLang="en-US" sz="1600"/>
              <a:t>     1） 创建菜单栏</a:t>
            </a:r>
          </a:p>
          <a:p>
            <a:pPr marL="0" indent="0">
              <a:lnSpc>
                <a:spcPct val="140000"/>
              </a:lnSpc>
              <a:buFontTx/>
              <a:buNone/>
            </a:pPr>
            <a:r>
              <a:rPr lang="zh-CN" altLang="en-US" sz="1600"/>
              <a:t>      创建Spry 菜单栏的方法是，执行“插入”→“Spry”→“Spry 菜单栏”命令，打开“Spry 菜单栏”对话框，选择菜单栏的布局模式（“水平”或“垂直” ），如图7-33 所示。单击“确定”按钮，在文档中插入一个Spry 菜单栏构件。</a:t>
            </a: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8" name="页脚占位符 5"/>
          <p:cNvSpPr>
            <a:spLocks noGrp="1"/>
          </p:cNvSpPr>
          <p:nvPr>
            <p:ph type="ftr" sz="quarter" idx="11"/>
          </p:nvPr>
        </p:nvSpPr>
        <p:spPr/>
        <p:txBody>
          <a:bodyPr/>
          <a:lstStyle/>
          <a:p>
            <a:r>
              <a:rPr lang="zh-CN" altLang="en-US"/>
              <a:t>计算机文化基础</a:t>
            </a:r>
          </a:p>
        </p:txBody>
      </p:sp>
      <p:sp>
        <p:nvSpPr>
          <p:cNvPr id="9" name="灯片编号占位符 6"/>
          <p:cNvSpPr>
            <a:spLocks noGrp="1"/>
          </p:cNvSpPr>
          <p:nvPr>
            <p:ph type="sldNum" sz="quarter" idx="12"/>
          </p:nvPr>
        </p:nvSpPr>
        <p:spPr/>
        <p:txBody>
          <a:bodyPr/>
          <a:lstStyle/>
          <a:p>
            <a:fld id="{F6DE28C8-EE1F-41E7-B7F5-F7740AA79648}" type="slidenum">
              <a:rPr lang="zh-CN" altLang="en-US"/>
              <a:pPr/>
              <a:t>155</a:t>
            </a:fld>
            <a:endParaRPr lang="en-US" altLang="zh-CN"/>
          </a:p>
        </p:txBody>
      </p:sp>
      <p:sp>
        <p:nvSpPr>
          <p:cNvPr id="163842"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3843" name="Rectangle 3"/>
          <p:cNvSpPr>
            <a:spLocks noGrp="1" noChangeArrowheads="1"/>
          </p:cNvSpPr>
          <p:nvPr>
            <p:ph type="body" sz="half" idx="1"/>
          </p:nvPr>
        </p:nvSpPr>
        <p:spPr>
          <a:xfrm>
            <a:off x="1547813" y="1701800"/>
            <a:ext cx="7416800" cy="4032250"/>
          </a:xfrm>
        </p:spPr>
        <p:txBody>
          <a:bodyPr/>
          <a:lstStyle/>
          <a:p>
            <a:pPr marL="0" indent="0">
              <a:lnSpc>
                <a:spcPct val="140000"/>
              </a:lnSpc>
              <a:buFontTx/>
              <a:buNone/>
            </a:pPr>
            <a:r>
              <a:rPr lang="zh-CN" altLang="en-US" sz="100"/>
              <a:t>          </a:t>
            </a:r>
            <a:r>
              <a:rPr lang="zh-CN" altLang="en-US" sz="600"/>
              <a:t> </a:t>
            </a:r>
            <a:endParaRPr lang="zh-CN" altLang="en-US" sz="1600"/>
          </a:p>
        </p:txBody>
      </p:sp>
      <p:pic>
        <p:nvPicPr>
          <p:cNvPr id="163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773237"/>
            <a:ext cx="2303463" cy="1660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45" name="Text Box 5"/>
          <p:cNvSpPr txBox="1">
            <a:spLocks noChangeArrowheads="1"/>
          </p:cNvSpPr>
          <p:nvPr/>
        </p:nvSpPr>
        <p:spPr bwMode="auto">
          <a:xfrm>
            <a:off x="3708400" y="3450888"/>
            <a:ext cx="23034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t>图7-</a:t>
            </a:r>
            <a:r>
              <a:rPr lang="zh-CN" altLang="en-US" sz="1600" dirty="0" smtClean="0"/>
              <a:t>32  </a:t>
            </a:r>
            <a:r>
              <a:rPr lang="zh-CN" altLang="en-US" sz="1600" dirty="0"/>
              <a:t>创建Spry菜单栏</a:t>
            </a:r>
            <a:endParaRPr lang="zh-CN" altLang="en-US" dirty="0"/>
          </a:p>
        </p:txBody>
      </p:sp>
      <p:sp>
        <p:nvSpPr>
          <p:cNvPr id="163846" name="Text Box 6"/>
          <p:cNvSpPr txBox="1">
            <a:spLocks noChangeArrowheads="1"/>
          </p:cNvSpPr>
          <p:nvPr/>
        </p:nvSpPr>
        <p:spPr bwMode="auto">
          <a:xfrm>
            <a:off x="1835150" y="4076700"/>
            <a:ext cx="684212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a:t>    2） 添加菜单项及链接目标</a:t>
            </a:r>
          </a:p>
          <a:p>
            <a:r>
              <a:rPr lang="zh-CN" altLang="en-US" sz="1800" b="1"/>
              <a:t>      确保Spry 菜单栏构件处于选中状态，如果没有选中可单击左上角的“Spry 菜单栏：MenuBar1”将其选中。在“属性”面板中，从左至右的3 个列表框分别用来定义一级菜单项、二级菜单项和三级菜单项，在定义每个菜单项时，均使用右侧的“文本”、“链接”、“标题”和“目标”4 个文本框进行设置。</a:t>
            </a:r>
          </a:p>
        </p:txBody>
      </p:sp>
    </p:spTree>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A16C7199-38EC-4B39-A8A6-442BC722052F}" type="slidenum">
              <a:rPr lang="zh-CN" altLang="en-US"/>
              <a:pPr/>
              <a:t>156</a:t>
            </a:fld>
            <a:endParaRPr lang="en-US" altLang="zh-CN"/>
          </a:p>
        </p:txBody>
      </p:sp>
      <p:sp>
        <p:nvSpPr>
          <p:cNvPr id="164866"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4867" name="Rectangle 3"/>
          <p:cNvSpPr>
            <a:spLocks noGrp="1" noChangeArrowheads="1"/>
          </p:cNvSpPr>
          <p:nvPr>
            <p:ph type="body" sz="half" idx="1"/>
          </p:nvPr>
        </p:nvSpPr>
        <p:spPr>
          <a:xfrm>
            <a:off x="1547813" y="1701800"/>
            <a:ext cx="7416800" cy="4319588"/>
          </a:xfrm>
        </p:spPr>
        <p:txBody>
          <a:bodyPr/>
          <a:lstStyle/>
          <a:p>
            <a:pPr marL="0" indent="0">
              <a:lnSpc>
                <a:spcPct val="140000"/>
              </a:lnSpc>
              <a:buFontTx/>
              <a:buNone/>
            </a:pPr>
            <a:r>
              <a:rPr lang="zh-CN" altLang="en-US" sz="100"/>
              <a:t>          </a:t>
            </a:r>
            <a:r>
              <a:rPr lang="zh-CN" altLang="en-US" sz="400"/>
              <a:t>    </a:t>
            </a:r>
            <a:r>
              <a:rPr lang="zh-CN" altLang="en-US" sz="1600"/>
              <a:t> 3. 创建和使用框架</a:t>
            </a:r>
          </a:p>
          <a:p>
            <a:pPr marL="0" indent="0">
              <a:lnSpc>
                <a:spcPct val="140000"/>
              </a:lnSpc>
              <a:buFontTx/>
              <a:buNone/>
            </a:pPr>
            <a:r>
              <a:rPr lang="zh-CN" altLang="en-US" sz="1600"/>
              <a:t>       框架的使用是进行网页布局设计的一种重要手段。框架是指网页在一个浏览器窗口下分割成几个不同区域的形式。利用框架技术，可以将不同的文档显示在同一个浏览器窗口中。通过构建这些显示在同一窗口中的文档之间的相互链接关系，可以实现文档之间的相互控制，如实现文档导航、文档浏览以及文档操作等目的。</a:t>
            </a:r>
          </a:p>
          <a:p>
            <a:pPr marL="0" indent="0">
              <a:lnSpc>
                <a:spcPct val="140000"/>
              </a:lnSpc>
              <a:buFontTx/>
              <a:buNone/>
            </a:pPr>
            <a:r>
              <a:rPr lang="zh-CN" altLang="en-US" sz="1600"/>
              <a:t>       框架集，就是框架的集合。框架集实际上是一个页面，用于定义在一个文档窗口中显示多个文档的框架结构。框架集是HTML 文件，它定义一组框架的布局和属性，包括框架的数目、框架的大小和位置以及最初在每个框架中显示的页面的URL。框架集文件本身不包含要在浏览器中显示的HTML 内容，但noframes 部分除外；框架集文件只是向浏览器提供应如何显示一组框架以及在这些框架中应显示哪些文档的有关信息。</a:t>
            </a: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0C7E131E-CBBB-4473-9991-9C6C45BE3D87}" type="slidenum">
              <a:rPr lang="zh-CN" altLang="en-US"/>
              <a:pPr/>
              <a:t>157</a:t>
            </a:fld>
            <a:endParaRPr lang="en-US" altLang="zh-CN"/>
          </a:p>
        </p:txBody>
      </p:sp>
      <p:sp>
        <p:nvSpPr>
          <p:cNvPr id="165890"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5891" name="Rectangle 3"/>
          <p:cNvSpPr>
            <a:spLocks noGrp="1" noChangeArrowheads="1"/>
          </p:cNvSpPr>
          <p:nvPr>
            <p:ph type="body" sz="half" idx="1"/>
          </p:nvPr>
        </p:nvSpPr>
        <p:spPr>
          <a:xfrm>
            <a:off x="1547813" y="2133600"/>
            <a:ext cx="7416800" cy="3311525"/>
          </a:xfrm>
        </p:spPr>
        <p:txBody>
          <a:bodyPr/>
          <a:lstStyle/>
          <a:p>
            <a:pPr marL="0" indent="0">
              <a:lnSpc>
                <a:spcPct val="140000"/>
              </a:lnSpc>
              <a:buFontTx/>
              <a:buNone/>
            </a:pPr>
            <a:r>
              <a:rPr lang="zh-CN" altLang="en-US" sz="100" dirty="0"/>
              <a:t>          </a:t>
            </a:r>
            <a:r>
              <a:rPr lang="zh-CN" altLang="en-US" sz="400" dirty="0"/>
              <a:t>       </a:t>
            </a:r>
            <a:r>
              <a:rPr lang="zh-CN" altLang="en-US" sz="2000" dirty="0"/>
              <a:t>1） 创建框架</a:t>
            </a:r>
          </a:p>
          <a:p>
            <a:pPr marL="0" indent="0">
              <a:lnSpc>
                <a:spcPct val="140000"/>
              </a:lnSpc>
              <a:buFontTx/>
              <a:buNone/>
            </a:pPr>
            <a:r>
              <a:rPr lang="zh-CN" altLang="en-US" sz="2000" dirty="0"/>
              <a:t>      可通过以下两种方法创建框架网页：</a:t>
            </a:r>
          </a:p>
          <a:p>
            <a:pPr marL="0" indent="0">
              <a:lnSpc>
                <a:spcPct val="140000"/>
              </a:lnSpc>
              <a:buFontTx/>
              <a:buNone/>
            </a:pPr>
            <a:r>
              <a:rPr lang="zh-CN" altLang="en-US" sz="2000" dirty="0"/>
              <a:t>   （1） 执行“文件”→“新建”命令，打开“新建文档”对话框，切换到“示例中的页”选项，在“示例文件夹”列表框中选择“框架页”选项，在右侧的“示例页”列表框中选择相应的选项，如图7-</a:t>
            </a:r>
            <a:r>
              <a:rPr lang="zh-CN" altLang="en-US" sz="2000" dirty="0" smtClean="0"/>
              <a:t>3</a:t>
            </a:r>
            <a:r>
              <a:rPr lang="en-US" altLang="zh-CN" sz="2000" dirty="0" smtClean="0"/>
              <a:t>3</a:t>
            </a:r>
            <a:r>
              <a:rPr lang="zh-CN" altLang="en-US" sz="2000" dirty="0" smtClean="0"/>
              <a:t>所</a:t>
            </a:r>
            <a:r>
              <a:rPr lang="zh-CN" altLang="en-US" sz="2000" dirty="0"/>
              <a:t>示。</a:t>
            </a: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8" name="页脚占位符 5"/>
          <p:cNvSpPr>
            <a:spLocks noGrp="1"/>
          </p:cNvSpPr>
          <p:nvPr>
            <p:ph type="ftr" sz="quarter" idx="11"/>
          </p:nvPr>
        </p:nvSpPr>
        <p:spPr/>
        <p:txBody>
          <a:bodyPr/>
          <a:lstStyle/>
          <a:p>
            <a:r>
              <a:rPr lang="zh-CN" altLang="en-US"/>
              <a:t>计算机文化基础</a:t>
            </a:r>
          </a:p>
        </p:txBody>
      </p:sp>
      <p:sp>
        <p:nvSpPr>
          <p:cNvPr id="9" name="灯片编号占位符 6"/>
          <p:cNvSpPr>
            <a:spLocks noGrp="1"/>
          </p:cNvSpPr>
          <p:nvPr>
            <p:ph type="sldNum" sz="quarter" idx="12"/>
          </p:nvPr>
        </p:nvSpPr>
        <p:spPr/>
        <p:txBody>
          <a:bodyPr/>
          <a:lstStyle/>
          <a:p>
            <a:fld id="{932B6BF5-8FEC-4F6E-9F71-55D12DF5C41C}" type="slidenum">
              <a:rPr lang="zh-CN" altLang="en-US"/>
              <a:pPr/>
              <a:t>158</a:t>
            </a:fld>
            <a:endParaRPr lang="en-US" altLang="zh-CN"/>
          </a:p>
        </p:txBody>
      </p:sp>
      <p:sp>
        <p:nvSpPr>
          <p:cNvPr id="166914"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6915" name="Rectangle 3"/>
          <p:cNvSpPr>
            <a:spLocks noGrp="1" noChangeArrowheads="1"/>
          </p:cNvSpPr>
          <p:nvPr>
            <p:ph type="body" sz="half" idx="1"/>
          </p:nvPr>
        </p:nvSpPr>
        <p:spPr>
          <a:xfrm>
            <a:off x="1547813" y="2133600"/>
            <a:ext cx="7416800" cy="3311525"/>
          </a:xfrm>
        </p:spPr>
        <p:txBody>
          <a:bodyPr/>
          <a:lstStyle/>
          <a:p>
            <a:pPr marL="0" indent="0">
              <a:lnSpc>
                <a:spcPct val="140000"/>
              </a:lnSpc>
              <a:buFontTx/>
              <a:buNone/>
            </a:pPr>
            <a:r>
              <a:rPr lang="zh-CN" altLang="en-US" sz="100"/>
              <a:t>          </a:t>
            </a:r>
            <a:r>
              <a:rPr lang="zh-CN" altLang="en-US" sz="400"/>
              <a:t>       </a:t>
            </a:r>
            <a:endParaRPr lang="zh-CN" altLang="en-US" sz="2000"/>
          </a:p>
        </p:txBody>
      </p:sp>
      <p:pic>
        <p:nvPicPr>
          <p:cNvPr id="166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557338"/>
            <a:ext cx="4616450"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6917" name="Text Box 5"/>
          <p:cNvSpPr txBox="1">
            <a:spLocks noChangeArrowheads="1"/>
          </p:cNvSpPr>
          <p:nvPr/>
        </p:nvSpPr>
        <p:spPr bwMode="auto">
          <a:xfrm>
            <a:off x="4211638" y="4652963"/>
            <a:ext cx="16898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3</a:t>
            </a:r>
            <a:r>
              <a:rPr lang="en-US" altLang="zh-CN" sz="1600" dirty="0" smtClean="0"/>
              <a:t>3</a:t>
            </a:r>
            <a:r>
              <a:rPr lang="zh-CN" altLang="en-US" sz="1600" dirty="0" smtClean="0"/>
              <a:t> </a:t>
            </a:r>
            <a:r>
              <a:rPr lang="zh-CN" altLang="en-US" sz="1600" dirty="0"/>
              <a:t>创建框架</a:t>
            </a:r>
          </a:p>
        </p:txBody>
      </p:sp>
      <p:sp>
        <p:nvSpPr>
          <p:cNvPr id="166918" name="Text Box 6"/>
          <p:cNvSpPr txBox="1">
            <a:spLocks noChangeArrowheads="1"/>
          </p:cNvSpPr>
          <p:nvPr/>
        </p:nvSpPr>
        <p:spPr bwMode="auto">
          <a:xfrm>
            <a:off x="1979613" y="5157788"/>
            <a:ext cx="6670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t>（</a:t>
            </a:r>
            <a:r>
              <a:rPr lang="en-US" altLang="zh-CN" sz="2000" b="1"/>
              <a:t>2</a:t>
            </a:r>
            <a:r>
              <a:rPr lang="zh-CN" altLang="en-US" sz="2000" b="1"/>
              <a:t>） 在当前网页中，执行“插入”→“</a:t>
            </a:r>
            <a:r>
              <a:rPr lang="en-US" altLang="zh-CN" sz="2000" b="1"/>
              <a:t>HTML”→“</a:t>
            </a:r>
            <a:r>
              <a:rPr lang="zh-CN" altLang="en-US" sz="2000" b="1"/>
              <a:t>框架”命令，选择框架网页类型单击即可。</a:t>
            </a:r>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BCBA4171-9C52-4AFF-B584-C151B9A57BFC}" type="slidenum">
              <a:rPr lang="zh-CN" altLang="en-US"/>
              <a:pPr/>
              <a:t>159</a:t>
            </a:fld>
            <a:endParaRPr lang="en-US" altLang="zh-CN"/>
          </a:p>
        </p:txBody>
      </p:sp>
      <p:sp>
        <p:nvSpPr>
          <p:cNvPr id="167938"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7939" name="Rectangle 3"/>
          <p:cNvSpPr>
            <a:spLocks noGrp="1" noChangeArrowheads="1"/>
          </p:cNvSpPr>
          <p:nvPr>
            <p:ph type="body" sz="half" idx="1"/>
          </p:nvPr>
        </p:nvSpPr>
        <p:spPr>
          <a:xfrm>
            <a:off x="1547813" y="1485900"/>
            <a:ext cx="7416800" cy="4895850"/>
          </a:xfrm>
        </p:spPr>
        <p:txBody>
          <a:bodyPr/>
          <a:lstStyle/>
          <a:p>
            <a:pPr marL="0" indent="0">
              <a:lnSpc>
                <a:spcPct val="140000"/>
              </a:lnSpc>
              <a:buFontTx/>
              <a:buNone/>
            </a:pPr>
            <a:r>
              <a:rPr lang="zh-CN" altLang="en-US" sz="100"/>
              <a:t> </a:t>
            </a:r>
            <a:r>
              <a:rPr lang="zh-CN" altLang="en-US" sz="1600"/>
              <a:t>      2） 选择框架和框架集</a:t>
            </a:r>
          </a:p>
          <a:p>
            <a:pPr marL="0" indent="0">
              <a:lnSpc>
                <a:spcPct val="140000"/>
              </a:lnSpc>
              <a:buFontTx/>
              <a:buNone/>
            </a:pPr>
            <a:r>
              <a:rPr lang="zh-CN" altLang="en-US" sz="1600"/>
              <a:t>       对框架或框架集进行操作前，通常需要对其进行选择。选择框架和框架集通常有两种方法：</a:t>
            </a:r>
          </a:p>
          <a:p>
            <a:pPr marL="0" indent="0">
              <a:lnSpc>
                <a:spcPct val="140000"/>
              </a:lnSpc>
              <a:buFontTx/>
              <a:buNone/>
            </a:pPr>
            <a:r>
              <a:rPr lang="zh-CN" altLang="en-US" sz="1600"/>
              <a:t>      在“框架”面板中进行选择和在编辑窗口中进行选择。</a:t>
            </a:r>
          </a:p>
          <a:p>
            <a:pPr marL="0" indent="0">
              <a:lnSpc>
                <a:spcPct val="140000"/>
              </a:lnSpc>
              <a:buFontTx/>
              <a:buNone/>
            </a:pPr>
            <a:r>
              <a:rPr lang="zh-CN" altLang="en-US" sz="1600"/>
              <a:t>    （1） 在“框架”面板中进行选择。</a:t>
            </a:r>
          </a:p>
          <a:p>
            <a:pPr marL="0" indent="0">
              <a:lnSpc>
                <a:spcPct val="140000"/>
              </a:lnSpc>
              <a:buFontTx/>
              <a:buNone/>
            </a:pPr>
            <a:r>
              <a:rPr lang="zh-CN" altLang="en-US" sz="1600"/>
              <a:t>       执行“窗口”→“框架”命令，打开“框架”面板。“框架”面板以缩略图的形式列出了框架集及内部的框架，每个框架中间的文字就是框架的名称。在“框架”面板中，直接单击相应的框架即可选择该框架，单击框架集的边框即可选择该框架集。被选择的框架和框架集，其周围出现黑色细线框。</a:t>
            </a:r>
          </a:p>
          <a:p>
            <a:pPr marL="0" indent="0">
              <a:lnSpc>
                <a:spcPct val="140000"/>
              </a:lnSpc>
              <a:buFontTx/>
              <a:buNone/>
            </a:pPr>
            <a:r>
              <a:rPr lang="zh-CN" altLang="en-US" sz="1600"/>
              <a:t>    （2） 在编辑窗口中进行选择。</a:t>
            </a:r>
          </a:p>
          <a:p>
            <a:pPr marL="0" indent="0">
              <a:lnSpc>
                <a:spcPct val="140000"/>
              </a:lnSpc>
              <a:buFontTx/>
              <a:buNone/>
            </a:pPr>
            <a:r>
              <a:rPr lang="zh-CN" altLang="en-US" sz="1600"/>
              <a:t>      按住Alt 键不放，在相应的框架内单击鼠标左键即可选择该框架，被选择的框架边框将显示为虚线。单击相应的框架集边框即可选择该框架集，被选择的框架集边框也将显示为虚线。</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A2C9AF7D-1FE0-40B1-A004-FAAA5C65F296}" type="slidenum">
              <a:rPr lang="zh-CN" altLang="en-US"/>
              <a:pPr/>
              <a:t>16</a:t>
            </a:fld>
            <a:endParaRPr lang="en-US" altLang="zh-CN"/>
          </a:p>
        </p:txBody>
      </p:sp>
      <p:sp>
        <p:nvSpPr>
          <p:cNvPr id="21506" name="Rectangle 2"/>
          <p:cNvSpPr>
            <a:spLocks noGrp="1" noChangeArrowheads="1"/>
          </p:cNvSpPr>
          <p:nvPr>
            <p:ph type="title"/>
          </p:nvPr>
        </p:nvSpPr>
        <p:spPr>
          <a:xfrm>
            <a:off x="1905000" y="609600"/>
            <a:ext cx="6629400" cy="1143000"/>
          </a:xfrm>
        </p:spPr>
        <p:txBody>
          <a:bodyPr/>
          <a:lstStyle/>
          <a:p>
            <a:r>
              <a:rPr lang="en-US" altLang="zh-CN" i="0"/>
              <a:t>7.1.2  </a:t>
            </a:r>
            <a:r>
              <a:rPr lang="zh-CN" altLang="en-US" i="0"/>
              <a:t>数据通信基础知识</a:t>
            </a:r>
            <a:r>
              <a:rPr lang="zh-CN" altLang="en-US"/>
              <a:t> </a:t>
            </a:r>
          </a:p>
        </p:txBody>
      </p:sp>
      <p:sp>
        <p:nvSpPr>
          <p:cNvPr id="21507" name="Rectangle 3"/>
          <p:cNvSpPr>
            <a:spLocks noGrp="1" noChangeArrowheads="1"/>
          </p:cNvSpPr>
          <p:nvPr>
            <p:ph type="body" idx="1"/>
          </p:nvPr>
        </p:nvSpPr>
        <p:spPr>
          <a:xfrm>
            <a:off x="1836738" y="1630363"/>
            <a:ext cx="6588125" cy="4319587"/>
          </a:xfrm>
        </p:spPr>
        <p:txBody>
          <a:bodyPr/>
          <a:lstStyle/>
          <a:p>
            <a:pPr>
              <a:lnSpc>
                <a:spcPct val="80000"/>
              </a:lnSpc>
              <a:buClr>
                <a:srgbClr val="4D4D4D"/>
              </a:buClr>
              <a:buFont typeface="Wingdings" pitchFamily="2" charset="2"/>
              <a:buNone/>
            </a:pPr>
            <a:r>
              <a:rPr lang="en-US" altLang="zh-CN" sz="1800"/>
              <a:t>1. </a:t>
            </a:r>
            <a:r>
              <a:rPr lang="zh-CN" altLang="en-US" sz="1800"/>
              <a:t>基础概念</a:t>
            </a:r>
          </a:p>
          <a:p>
            <a:pPr>
              <a:lnSpc>
                <a:spcPct val="80000"/>
              </a:lnSpc>
              <a:buClr>
                <a:srgbClr val="4D4D4D"/>
              </a:buClr>
              <a:buFont typeface="Wingdings" pitchFamily="2" charset="2"/>
              <a:buNone/>
            </a:pPr>
            <a:r>
              <a:rPr lang="zh-CN" altLang="en-US" sz="1800"/>
              <a:t> </a:t>
            </a:r>
            <a:r>
              <a:rPr lang="en-US" altLang="zh-CN" sz="1800"/>
              <a:t>1</a:t>
            </a:r>
            <a:r>
              <a:rPr lang="zh-CN" altLang="en-US" sz="1800"/>
              <a:t>） 信号（</a:t>
            </a:r>
            <a:r>
              <a:rPr lang="en-US" altLang="zh-CN" sz="1800"/>
              <a:t>Signal</a:t>
            </a:r>
            <a:r>
              <a:rPr lang="zh-CN" altLang="en-US" sz="1800"/>
              <a:t>）</a:t>
            </a:r>
          </a:p>
          <a:p>
            <a:pPr>
              <a:lnSpc>
                <a:spcPct val="80000"/>
              </a:lnSpc>
              <a:buClr>
                <a:srgbClr val="4D4D4D"/>
              </a:buClr>
              <a:buFont typeface="Wingdings" pitchFamily="2" charset="2"/>
              <a:buNone/>
            </a:pPr>
            <a:r>
              <a:rPr lang="zh-CN" altLang="en-US" sz="1800"/>
              <a:t>             信号（</a:t>
            </a:r>
            <a:r>
              <a:rPr lang="en-US" altLang="zh-CN" sz="1800"/>
              <a:t>Signal</a:t>
            </a:r>
            <a:r>
              <a:rPr lang="zh-CN" altLang="en-US" sz="1800"/>
              <a:t>）是数据的物理表现，在电路中，具体表示为数据的电编码或电磁编码。</a:t>
            </a:r>
          </a:p>
          <a:p>
            <a:pPr>
              <a:lnSpc>
                <a:spcPct val="80000"/>
              </a:lnSpc>
              <a:buClr>
                <a:srgbClr val="4D4D4D"/>
              </a:buClr>
              <a:buFont typeface="Wingdings" pitchFamily="2" charset="2"/>
              <a:buNone/>
            </a:pPr>
            <a:r>
              <a:rPr lang="zh-CN" altLang="en-US" sz="1800"/>
              <a:t>             根据信号中代表消息的参数取值方式不同，信号可以分为模拟信号和数字信号两大类。</a:t>
            </a:r>
          </a:p>
          <a:p>
            <a:pPr>
              <a:lnSpc>
                <a:spcPct val="80000"/>
              </a:lnSpc>
              <a:buClr>
                <a:srgbClr val="4D4D4D"/>
              </a:buClr>
              <a:buFont typeface="Wingdings" pitchFamily="2" charset="2"/>
              <a:buNone/>
            </a:pPr>
            <a:r>
              <a:rPr lang="zh-CN" altLang="en-US" sz="1800"/>
              <a:t>        （</a:t>
            </a:r>
            <a:r>
              <a:rPr lang="en-US" altLang="zh-CN" sz="1800"/>
              <a:t>1</a:t>
            </a:r>
            <a:r>
              <a:rPr lang="zh-CN" altLang="en-US" sz="1800"/>
              <a:t>） 模拟信号：连续信号，代表消息的参数取值是连续的。</a:t>
            </a:r>
          </a:p>
          <a:p>
            <a:pPr>
              <a:lnSpc>
                <a:spcPct val="80000"/>
              </a:lnSpc>
              <a:buClr>
                <a:srgbClr val="4D4D4D"/>
              </a:buClr>
              <a:buFont typeface="Wingdings" pitchFamily="2" charset="2"/>
              <a:buNone/>
            </a:pPr>
            <a:r>
              <a:rPr lang="zh-CN" altLang="en-US" sz="1800"/>
              <a:t>        （</a:t>
            </a:r>
            <a:r>
              <a:rPr lang="en-US" altLang="zh-CN" sz="1800"/>
              <a:t>2</a:t>
            </a:r>
            <a:r>
              <a:rPr lang="zh-CN" altLang="en-US" sz="1800"/>
              <a:t>） 数字信号：离散信号，代表消息的参数取值是离散的。</a:t>
            </a:r>
          </a:p>
          <a:p>
            <a:pPr>
              <a:lnSpc>
                <a:spcPct val="80000"/>
              </a:lnSpc>
              <a:buClr>
                <a:srgbClr val="4D4D4D"/>
              </a:buClr>
              <a:buFont typeface="Wingdings" pitchFamily="2" charset="2"/>
              <a:buNone/>
            </a:pPr>
            <a:r>
              <a:rPr lang="zh-CN" altLang="en-US" sz="1800"/>
              <a:t> </a:t>
            </a:r>
            <a:r>
              <a:rPr lang="en-US" altLang="zh-CN" sz="1800"/>
              <a:t>2</a:t>
            </a:r>
            <a:r>
              <a:rPr lang="zh-CN" altLang="en-US" sz="1800"/>
              <a:t>） 频率（</a:t>
            </a:r>
            <a:r>
              <a:rPr lang="en-US" altLang="zh-CN" sz="1800"/>
              <a:t>Frequency</a:t>
            </a:r>
            <a:r>
              <a:rPr lang="zh-CN" altLang="en-US" sz="1800"/>
              <a:t>）</a:t>
            </a:r>
          </a:p>
          <a:p>
            <a:pPr>
              <a:lnSpc>
                <a:spcPct val="80000"/>
              </a:lnSpc>
              <a:buClr>
                <a:srgbClr val="4D4D4D"/>
              </a:buClr>
              <a:buFont typeface="Wingdings" pitchFamily="2" charset="2"/>
              <a:buNone/>
            </a:pPr>
            <a:r>
              <a:rPr lang="zh-CN" altLang="en-US" sz="1800"/>
              <a:t>             物理学中的频率是单位时间内完成振动的次数，是描述振动物体往复运动频繁程度的量。</a:t>
            </a:r>
          </a:p>
          <a:p>
            <a:pPr>
              <a:lnSpc>
                <a:spcPct val="80000"/>
              </a:lnSpc>
              <a:buClr>
                <a:srgbClr val="4D4D4D"/>
              </a:buClr>
              <a:buFont typeface="Wingdings" pitchFamily="2" charset="2"/>
              <a:buNone/>
            </a:pPr>
            <a:r>
              <a:rPr lang="zh-CN" altLang="en-US" sz="1800"/>
              <a:t>             信号通信中的频率往往是描述周期性循环信号在单位时间内所出现的脉冲数量多少的计量。频率常用符号</a:t>
            </a:r>
            <a:r>
              <a:rPr lang="en-US" altLang="zh-CN" sz="1800"/>
              <a:t>f </a:t>
            </a:r>
            <a:r>
              <a:rPr lang="zh-CN" altLang="en-US" sz="1800"/>
              <a:t>或</a:t>
            </a:r>
            <a:r>
              <a:rPr lang="en-US" altLang="zh-CN" sz="1800"/>
              <a:t>v </a:t>
            </a:r>
            <a:r>
              <a:rPr lang="zh-CN" altLang="en-US" sz="1800"/>
              <a:t>表示，单位为赫兹（</a:t>
            </a:r>
            <a:r>
              <a:rPr lang="en-US" altLang="zh-CN" sz="1800"/>
              <a:t>Hz</a:t>
            </a:r>
            <a:r>
              <a:rPr lang="zh-CN" altLang="en-US" sz="1800"/>
              <a:t>）。常用单位换算：</a:t>
            </a:r>
            <a:r>
              <a:rPr lang="en-US" altLang="zh-CN" sz="1800"/>
              <a:t>1 kHz = 1 000 Hz</a:t>
            </a:r>
            <a:r>
              <a:rPr lang="zh-CN" altLang="en-US" sz="1800"/>
              <a:t>，</a:t>
            </a:r>
            <a:r>
              <a:rPr lang="en-US" altLang="zh-CN" sz="1800"/>
              <a:t>1 MHz 5=1 000kHz</a:t>
            </a:r>
            <a:r>
              <a:rPr lang="zh-CN" altLang="en-US" sz="1800"/>
              <a:t>，</a:t>
            </a:r>
            <a:r>
              <a:rPr lang="en-US" altLang="zh-CN" sz="1800"/>
              <a:t>1 GHz=1 000 MHz</a:t>
            </a:r>
            <a:r>
              <a:rPr lang="zh-CN" altLang="en-US" sz="1800"/>
              <a:t>。</a:t>
            </a:r>
          </a:p>
        </p:txBody>
      </p:sp>
      <p:sp>
        <p:nvSpPr>
          <p:cNvPr id="2150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39174861-1E26-449A-AA17-311174CCD316}" type="slidenum">
              <a:rPr lang="zh-CN" altLang="en-US"/>
              <a:pPr/>
              <a:t>160</a:t>
            </a:fld>
            <a:endParaRPr lang="en-US" altLang="zh-CN"/>
          </a:p>
        </p:txBody>
      </p:sp>
      <p:sp>
        <p:nvSpPr>
          <p:cNvPr id="168962"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8963" name="Rectangle 3"/>
          <p:cNvSpPr>
            <a:spLocks noGrp="1" noChangeArrowheads="1"/>
          </p:cNvSpPr>
          <p:nvPr>
            <p:ph type="body" sz="half" idx="1"/>
          </p:nvPr>
        </p:nvSpPr>
        <p:spPr>
          <a:xfrm>
            <a:off x="1331913" y="1341438"/>
            <a:ext cx="7632700" cy="4895850"/>
          </a:xfrm>
        </p:spPr>
        <p:txBody>
          <a:bodyPr/>
          <a:lstStyle/>
          <a:p>
            <a:pPr marL="0" indent="0">
              <a:lnSpc>
                <a:spcPct val="140000"/>
              </a:lnSpc>
              <a:buFontTx/>
              <a:buNone/>
            </a:pPr>
            <a:r>
              <a:rPr lang="zh-CN" altLang="en-US" sz="100"/>
              <a:t> </a:t>
            </a:r>
            <a:r>
              <a:rPr lang="zh-CN" altLang="en-US" sz="900"/>
              <a:t>   </a:t>
            </a:r>
            <a:r>
              <a:rPr lang="zh-CN" altLang="en-US" sz="1400"/>
              <a:t>  3） 保存框架</a:t>
            </a:r>
          </a:p>
          <a:p>
            <a:pPr marL="0" indent="0">
              <a:lnSpc>
                <a:spcPct val="140000"/>
              </a:lnSpc>
              <a:buFontTx/>
              <a:buNone/>
            </a:pPr>
            <a:r>
              <a:rPr lang="zh-CN" altLang="en-US" sz="1400"/>
              <a:t>       由于一个框架集包含多个框架，每一个框架都包含一个文档，因此一个框架集会包含多个文件。在保存框架网页的时候，不能只简单地保存一个文件，而要将所有的框架网页文档都保存下来。可以分别保存每个框架集页面或框架页面，也可以同时保存所有的框架文件和框架集页面。</a:t>
            </a:r>
          </a:p>
          <a:p>
            <a:pPr marL="0" indent="0">
              <a:lnSpc>
                <a:spcPct val="140000"/>
              </a:lnSpc>
              <a:buFontTx/>
              <a:buNone/>
            </a:pPr>
            <a:r>
              <a:rPr lang="zh-CN" altLang="en-US" sz="1400"/>
              <a:t>   （1） 保存框架集内的所有文件。</a:t>
            </a:r>
          </a:p>
          <a:p>
            <a:pPr marL="0" indent="0">
              <a:lnSpc>
                <a:spcPct val="140000"/>
              </a:lnSpc>
              <a:buFontTx/>
              <a:buNone/>
            </a:pPr>
            <a:r>
              <a:rPr lang="zh-CN" altLang="en-US" sz="1400"/>
              <a:t>       执行“文件”→“保存全部”命令将依次保存框架集内的所有文件，包括框架集文件和框架文件。</a:t>
            </a:r>
          </a:p>
          <a:p>
            <a:pPr marL="0" indent="0">
              <a:lnSpc>
                <a:spcPct val="140000"/>
              </a:lnSpc>
              <a:buFontTx/>
              <a:buNone/>
            </a:pPr>
            <a:r>
              <a:rPr lang="zh-CN" altLang="en-US" sz="1400"/>
              <a:t>   （2） 保存框架集中显示的文档。</a:t>
            </a:r>
          </a:p>
          <a:p>
            <a:pPr marL="0" indent="0">
              <a:lnSpc>
                <a:spcPct val="140000"/>
              </a:lnSpc>
              <a:buFontTx/>
              <a:buNone/>
            </a:pPr>
            <a:r>
              <a:rPr lang="zh-CN" altLang="en-US" sz="1400"/>
              <a:t>       在需要保存的框架内单击，然后执行“文件”→“保存框架”或选择“框架另存为”命令，对单个框架文件进行保存。</a:t>
            </a:r>
          </a:p>
          <a:p>
            <a:pPr marL="0" indent="0">
              <a:lnSpc>
                <a:spcPct val="140000"/>
              </a:lnSpc>
              <a:buFontTx/>
              <a:buNone/>
            </a:pPr>
            <a:r>
              <a:rPr lang="zh-CN" altLang="en-US" sz="1400"/>
              <a:t>   （3） 将框架保存为模板。</a:t>
            </a:r>
          </a:p>
          <a:p>
            <a:pPr marL="0" indent="0">
              <a:lnSpc>
                <a:spcPct val="140000"/>
              </a:lnSpc>
              <a:buFontTx/>
              <a:buNone/>
            </a:pPr>
            <a:r>
              <a:rPr lang="zh-CN" altLang="en-US" sz="1400"/>
              <a:t>       执行“文件”→“框架另存为模板”命令。</a:t>
            </a:r>
          </a:p>
          <a:p>
            <a:pPr marL="0" indent="0">
              <a:lnSpc>
                <a:spcPct val="140000"/>
              </a:lnSpc>
              <a:buFontTx/>
              <a:buNone/>
            </a:pPr>
            <a:r>
              <a:rPr lang="zh-CN" altLang="en-US" sz="1400"/>
              <a:t>   （4） 保存框架集文件。</a:t>
            </a:r>
          </a:p>
          <a:p>
            <a:pPr marL="0" indent="0">
              <a:lnSpc>
                <a:spcPct val="140000"/>
              </a:lnSpc>
              <a:buFontTx/>
              <a:buNone/>
            </a:pPr>
            <a:r>
              <a:rPr lang="zh-CN" altLang="en-US" sz="1400"/>
              <a:t>      在“框架”面板或设计视图窗口中选择框架集，然后执行“文件”→“保存框架页”命令或“文件”→“框架集另存为”命令，可以保存框架集文件。</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68989B76-7088-4BF9-994C-66ADED93F5CB}" type="slidenum">
              <a:rPr lang="zh-CN" altLang="en-US"/>
              <a:pPr/>
              <a:t>161</a:t>
            </a:fld>
            <a:endParaRPr lang="en-US" altLang="zh-CN"/>
          </a:p>
        </p:txBody>
      </p:sp>
      <p:sp>
        <p:nvSpPr>
          <p:cNvPr id="169986"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69987" name="Rectangle 3"/>
          <p:cNvSpPr>
            <a:spLocks noGrp="1" noChangeArrowheads="1"/>
          </p:cNvSpPr>
          <p:nvPr>
            <p:ph type="body" sz="half" idx="1"/>
          </p:nvPr>
        </p:nvSpPr>
        <p:spPr>
          <a:xfrm>
            <a:off x="1547813" y="1844675"/>
            <a:ext cx="7416800" cy="4897438"/>
          </a:xfrm>
        </p:spPr>
        <p:txBody>
          <a:bodyPr/>
          <a:lstStyle/>
          <a:p>
            <a:pPr marL="0" indent="0">
              <a:lnSpc>
                <a:spcPct val="140000"/>
              </a:lnSpc>
              <a:buFontTx/>
              <a:buNone/>
            </a:pPr>
            <a:r>
              <a:rPr lang="zh-CN" altLang="en-US" sz="100"/>
              <a:t> </a:t>
            </a:r>
            <a:r>
              <a:rPr lang="zh-CN" altLang="en-US" sz="1200"/>
              <a:t>    </a:t>
            </a:r>
            <a:r>
              <a:rPr lang="zh-CN" altLang="en-US" sz="1400"/>
              <a:t> </a:t>
            </a:r>
            <a:r>
              <a:rPr lang="zh-CN" altLang="en-US" sz="1600"/>
              <a:t> </a:t>
            </a:r>
            <a:r>
              <a:rPr lang="zh-CN" altLang="en-US" sz="1400"/>
              <a:t>4） 拆分和删除框架</a:t>
            </a:r>
          </a:p>
          <a:p>
            <a:pPr marL="0" indent="0">
              <a:lnSpc>
                <a:spcPct val="140000"/>
              </a:lnSpc>
              <a:buFontTx/>
              <a:buNone/>
            </a:pPr>
            <a:r>
              <a:rPr lang="zh-CN" altLang="en-US" sz="1400"/>
              <a:t>       虽然Dreamweaver CS5 预先提供了许多框架集，但并不一定满足实际需要，这时就需要在预定义框架集的基础上拆分框架或直接手动自定义框架集的结构，删除不需要的框架。</a:t>
            </a:r>
          </a:p>
          <a:p>
            <a:pPr marL="0" indent="0">
              <a:lnSpc>
                <a:spcPct val="140000"/>
              </a:lnSpc>
              <a:buFontTx/>
              <a:buNone/>
            </a:pPr>
            <a:r>
              <a:rPr lang="zh-CN" altLang="en-US" sz="1400"/>
              <a:t>   （1） 使用菜单命令拆分框架。</a:t>
            </a:r>
          </a:p>
          <a:p>
            <a:pPr marL="0" indent="0">
              <a:lnSpc>
                <a:spcPct val="140000"/>
              </a:lnSpc>
              <a:buFontTx/>
              <a:buNone/>
            </a:pPr>
            <a:r>
              <a:rPr lang="zh-CN" altLang="en-US" sz="1400"/>
              <a:t>       在菜单栏中执行“修改”→“框架集”菜单中的“拆分左框架”、“拆分右框架”、“拆分上框架”或“拆分下框架”命令可以拆分框架。</a:t>
            </a:r>
          </a:p>
          <a:p>
            <a:pPr marL="0" indent="0">
              <a:lnSpc>
                <a:spcPct val="140000"/>
              </a:lnSpc>
              <a:buFontTx/>
              <a:buNone/>
            </a:pPr>
            <a:r>
              <a:rPr lang="zh-CN" altLang="en-US" sz="1400"/>
              <a:t>   （2） 手动自定义框架集。</a:t>
            </a:r>
          </a:p>
          <a:p>
            <a:pPr marL="0" indent="0">
              <a:lnSpc>
                <a:spcPct val="140000"/>
              </a:lnSpc>
              <a:buFontTx/>
              <a:buNone/>
            </a:pPr>
            <a:r>
              <a:rPr lang="zh-CN" altLang="en-US" sz="1400"/>
              <a:t>       在菜单栏中执行“查看”→“可视化助理”→“框架边框”命令，显示出当前网页的边框，然后将鼠标光标置于框架最外层边框线上，当鼠标光标变为 时，单击并拖动鼠标到合适的位置即可创建新的框架。</a:t>
            </a:r>
          </a:p>
          <a:p>
            <a:pPr marL="0" indent="0">
              <a:lnSpc>
                <a:spcPct val="140000"/>
              </a:lnSpc>
              <a:buFontTx/>
              <a:buNone/>
            </a:pPr>
            <a:r>
              <a:rPr lang="zh-CN" altLang="en-US" sz="1400"/>
              <a:t>   （3） 删除框架</a:t>
            </a:r>
          </a:p>
          <a:p>
            <a:pPr marL="0" indent="0">
              <a:lnSpc>
                <a:spcPct val="140000"/>
              </a:lnSpc>
              <a:buFontTx/>
              <a:buNone/>
            </a:pPr>
            <a:r>
              <a:rPr lang="zh-CN" altLang="en-US" sz="1400"/>
              <a:t>       如果要删除框架集内多余的框架，可以将其边框拖动到父框架边框上或直接拖离页面。</a:t>
            </a:r>
          </a:p>
          <a:p>
            <a:pPr marL="0" indent="0">
              <a:lnSpc>
                <a:spcPct val="140000"/>
              </a:lnSpc>
              <a:buFontTx/>
              <a:buNone/>
            </a:pPr>
            <a:endParaRPr lang="zh-CN" altLang="en-US" sz="1400"/>
          </a:p>
          <a:p>
            <a:pPr marL="0" indent="0">
              <a:lnSpc>
                <a:spcPct val="140000"/>
              </a:lnSpc>
              <a:buFontTx/>
              <a:buNone/>
            </a:pPr>
            <a:endParaRPr lang="zh-CN" altLang="en-US" sz="1600"/>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5"/>
          <p:cNvSpPr>
            <a:spLocks noGrp="1"/>
          </p:cNvSpPr>
          <p:nvPr>
            <p:ph type="ftr" sz="quarter" idx="11"/>
          </p:nvPr>
        </p:nvSpPr>
        <p:spPr/>
        <p:txBody>
          <a:bodyPr/>
          <a:lstStyle/>
          <a:p>
            <a:r>
              <a:rPr lang="zh-CN" altLang="en-US"/>
              <a:t>计算机文化基础</a:t>
            </a:r>
          </a:p>
        </p:txBody>
      </p:sp>
      <p:sp>
        <p:nvSpPr>
          <p:cNvPr id="6" name="灯片编号占位符 6"/>
          <p:cNvSpPr>
            <a:spLocks noGrp="1"/>
          </p:cNvSpPr>
          <p:nvPr>
            <p:ph type="sldNum" sz="quarter" idx="12"/>
          </p:nvPr>
        </p:nvSpPr>
        <p:spPr/>
        <p:txBody>
          <a:bodyPr/>
          <a:lstStyle/>
          <a:p>
            <a:fld id="{9107857C-D72A-4E9E-95C5-FFF045B32D28}" type="slidenum">
              <a:rPr lang="zh-CN" altLang="en-US"/>
              <a:pPr/>
              <a:t>162</a:t>
            </a:fld>
            <a:endParaRPr lang="en-US" altLang="zh-CN"/>
          </a:p>
        </p:txBody>
      </p:sp>
      <p:sp>
        <p:nvSpPr>
          <p:cNvPr id="171010" name="Rectangle 2"/>
          <p:cNvSpPr>
            <a:spLocks noGrp="1" noChangeArrowheads="1"/>
          </p:cNvSpPr>
          <p:nvPr>
            <p:ph type="title"/>
          </p:nvPr>
        </p:nvSpPr>
        <p:spPr/>
        <p:txBody>
          <a:bodyPr/>
          <a:lstStyle/>
          <a:p>
            <a:r>
              <a:rPr lang="en-US" altLang="zh-CN" b="1"/>
              <a:t>7.5.</a:t>
            </a:r>
            <a:r>
              <a:rPr lang="zh-CN" altLang="en-US" b="1"/>
              <a:t>6</a:t>
            </a:r>
            <a:r>
              <a:rPr lang="en-US" altLang="zh-CN" b="1"/>
              <a:t> </a:t>
            </a:r>
            <a:r>
              <a:rPr lang="zh-CN" altLang="en-US" b="1"/>
              <a:t> 网页布局</a:t>
            </a:r>
          </a:p>
        </p:txBody>
      </p:sp>
      <p:sp>
        <p:nvSpPr>
          <p:cNvPr id="171011" name="Rectangle 3"/>
          <p:cNvSpPr>
            <a:spLocks noGrp="1" noChangeArrowheads="1"/>
          </p:cNvSpPr>
          <p:nvPr>
            <p:ph type="body" sz="half" idx="1"/>
          </p:nvPr>
        </p:nvSpPr>
        <p:spPr>
          <a:xfrm>
            <a:off x="1547813" y="2060575"/>
            <a:ext cx="7416800" cy="3384550"/>
          </a:xfrm>
        </p:spPr>
        <p:txBody>
          <a:bodyPr/>
          <a:lstStyle/>
          <a:p>
            <a:pPr marL="0" indent="0">
              <a:lnSpc>
                <a:spcPct val="140000"/>
              </a:lnSpc>
              <a:buFontTx/>
              <a:buNone/>
            </a:pPr>
            <a:r>
              <a:rPr lang="zh-CN" altLang="en-US" sz="100"/>
              <a:t> </a:t>
            </a:r>
            <a:r>
              <a:rPr lang="zh-CN" altLang="en-US" sz="1400"/>
              <a:t>    </a:t>
            </a:r>
            <a:r>
              <a:rPr lang="zh-CN" altLang="en-US" sz="2000"/>
              <a:t>5） 设置框架属性</a:t>
            </a:r>
          </a:p>
          <a:p>
            <a:pPr marL="0" indent="0">
              <a:lnSpc>
                <a:spcPct val="140000"/>
              </a:lnSpc>
              <a:buFontTx/>
              <a:buNone/>
            </a:pPr>
            <a:r>
              <a:rPr lang="zh-CN" altLang="en-US" sz="2000"/>
              <a:t>      框架及框架集是一些独立的HTML 文档。可以通过设置框架或框架集的属性来对框架或框架集进行修改，如框架的大小、边框宽度、是否有滚动条等。</a:t>
            </a:r>
          </a:p>
          <a:p>
            <a:pPr marL="0" indent="0">
              <a:lnSpc>
                <a:spcPct val="140000"/>
              </a:lnSpc>
              <a:buFontTx/>
              <a:buNone/>
            </a:pPr>
            <a:r>
              <a:rPr lang="zh-CN" altLang="en-US" sz="2000"/>
              <a:t>      具体操作方法是：选择框架集或框架，在“属性”面板中进行框架集或框架的属性设置。</a:t>
            </a: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8357CCD6-E9BF-422A-AF39-20AD9002EC7A}" type="slidenum">
              <a:rPr lang="zh-CN" altLang="en-US"/>
              <a:pPr/>
              <a:t>163</a:t>
            </a:fld>
            <a:endParaRPr lang="en-US" altLang="zh-CN"/>
          </a:p>
        </p:txBody>
      </p:sp>
      <p:sp>
        <p:nvSpPr>
          <p:cNvPr id="172034"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2035" name="Rectangle 3"/>
          <p:cNvSpPr>
            <a:spLocks noGrp="1" noChangeArrowheads="1"/>
          </p:cNvSpPr>
          <p:nvPr>
            <p:ph type="body" idx="1"/>
          </p:nvPr>
        </p:nvSpPr>
        <p:spPr>
          <a:xfrm>
            <a:off x="1404938" y="2133600"/>
            <a:ext cx="7586662" cy="3962400"/>
          </a:xfrm>
        </p:spPr>
        <p:txBody>
          <a:bodyPr/>
          <a:lstStyle/>
          <a:p>
            <a:pPr>
              <a:buFontTx/>
              <a:buNone/>
            </a:pPr>
            <a:r>
              <a:rPr lang="en-US" altLang="zh-CN"/>
              <a:t>           </a:t>
            </a:r>
            <a:r>
              <a:rPr lang="zh-CN" altLang="en-US"/>
              <a:t>表单是</a:t>
            </a:r>
            <a:r>
              <a:rPr lang="en-US" altLang="zh-CN"/>
              <a:t>Web </a:t>
            </a:r>
            <a:r>
              <a:rPr lang="zh-CN" altLang="en-US"/>
              <a:t>服务器与客户交互的手段。表单的作用就是收集用户的输入信息，从而实现网站与用户的交互。例如，用户可以用表单收集用户的个人资料，也可以用表单设计一个订货单，让用户指定要购买的商品名称、型号、数量等。</a:t>
            </a:r>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9873C37F-63A4-46C3-A9F4-4F8304945914}" type="slidenum">
              <a:rPr lang="zh-CN" altLang="en-US"/>
              <a:pPr/>
              <a:t>164</a:t>
            </a:fld>
            <a:endParaRPr lang="en-US" altLang="zh-CN"/>
          </a:p>
        </p:txBody>
      </p:sp>
      <p:sp>
        <p:nvSpPr>
          <p:cNvPr id="173058"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3059" name="Rectangle 3"/>
          <p:cNvSpPr>
            <a:spLocks noGrp="1" noChangeArrowheads="1"/>
          </p:cNvSpPr>
          <p:nvPr>
            <p:ph type="body" idx="1"/>
          </p:nvPr>
        </p:nvSpPr>
        <p:spPr>
          <a:xfrm>
            <a:off x="1404938" y="2133600"/>
            <a:ext cx="7586662" cy="3962400"/>
          </a:xfrm>
        </p:spPr>
        <p:txBody>
          <a:bodyPr/>
          <a:lstStyle/>
          <a:p>
            <a:pPr>
              <a:lnSpc>
                <a:spcPct val="80000"/>
              </a:lnSpc>
              <a:buFontTx/>
              <a:buNone/>
            </a:pPr>
            <a:r>
              <a:rPr lang="zh-CN" altLang="en-US" sz="1800"/>
              <a:t>         </a:t>
            </a:r>
            <a:r>
              <a:rPr lang="zh-CN" altLang="en-US" sz="2000"/>
              <a:t>   1. 插入表单域</a:t>
            </a:r>
          </a:p>
          <a:p>
            <a:pPr>
              <a:lnSpc>
                <a:spcPct val="80000"/>
              </a:lnSpc>
              <a:buFontTx/>
              <a:buNone/>
            </a:pPr>
            <a:r>
              <a:rPr lang="zh-CN" altLang="en-US" sz="2000"/>
              <a:t>             表单中至少要有一个供用户输入信息的域、一个用来把信息发送给服务器的“提交”按钮，以及一个用来清除域中现有内容的“重置”按钮。用户在表单中输入信息，单击“提交”按钮后，这些信息将被发送到服务器，服务器端程序将对这些信息进行处理。</a:t>
            </a:r>
          </a:p>
          <a:p>
            <a:pPr>
              <a:lnSpc>
                <a:spcPct val="80000"/>
              </a:lnSpc>
              <a:buFontTx/>
              <a:buNone/>
            </a:pPr>
            <a:r>
              <a:rPr lang="zh-CN" altLang="en-US" sz="2000"/>
              <a:t>             在页面中插入表单对象时，首先需要执行“插入”→“表单”→“表单”命令，插入一个表单标签，然后再在其中插入各种表单对象。当然，也可以直接插入表单对象，在首次插入表单对象时，将会提示是否插入表单标签。</a:t>
            </a:r>
          </a:p>
          <a:p>
            <a:pPr>
              <a:lnSpc>
                <a:spcPct val="80000"/>
              </a:lnSpc>
              <a:buFontTx/>
              <a:buNone/>
            </a:pPr>
            <a:r>
              <a:rPr lang="zh-CN" altLang="en-US" sz="2000"/>
              <a:t>             在设计视图中，表单的轮廓线以红色的虚线表示。如果看不到轮廓线，可以执行“查看”→“可视化助理”→“不可见元素”命令显示轮廓线。</a:t>
            </a:r>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001483D7-B26F-43B8-9487-5670FEFF481F}" type="slidenum">
              <a:rPr lang="zh-CN" altLang="en-US"/>
              <a:pPr/>
              <a:t>165</a:t>
            </a:fld>
            <a:endParaRPr lang="en-US" altLang="zh-CN"/>
          </a:p>
        </p:txBody>
      </p:sp>
      <p:sp>
        <p:nvSpPr>
          <p:cNvPr id="174082"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4083" name="Rectangle 3"/>
          <p:cNvSpPr>
            <a:spLocks noGrp="1" noChangeArrowheads="1"/>
          </p:cNvSpPr>
          <p:nvPr>
            <p:ph type="body" idx="1"/>
          </p:nvPr>
        </p:nvSpPr>
        <p:spPr>
          <a:xfrm>
            <a:off x="1404938" y="2133600"/>
            <a:ext cx="7586662" cy="3962400"/>
          </a:xfrm>
        </p:spPr>
        <p:txBody>
          <a:bodyPr/>
          <a:lstStyle/>
          <a:p>
            <a:pPr>
              <a:buFontTx/>
              <a:buNone/>
            </a:pPr>
            <a:r>
              <a:rPr lang="zh-CN" altLang="en-US" sz="1800"/>
              <a:t>         </a:t>
            </a:r>
            <a:r>
              <a:rPr lang="zh-CN" altLang="en-US" sz="2000"/>
              <a:t>  1） 插入文本域</a:t>
            </a:r>
          </a:p>
          <a:p>
            <a:pPr>
              <a:buFontTx/>
              <a:buNone/>
            </a:pPr>
            <a:r>
              <a:rPr lang="zh-CN" altLang="en-US" sz="2000"/>
              <a:t>            文本域是可以输入文本内容的表单对象。在Dreamweaver 中可以创建一个包含单行或多行的文本域，也可以创建一个隐藏用户输入文本的密码文本域。</a:t>
            </a:r>
          </a:p>
          <a:p>
            <a:pPr>
              <a:buFontTx/>
              <a:buNone/>
            </a:pPr>
            <a:r>
              <a:rPr lang="zh-CN" altLang="en-US" sz="2000"/>
              <a:t>        （1） 执行“插入”→“表单”→“文本域”命令，将在文档中插入文本域。</a:t>
            </a:r>
          </a:p>
          <a:p>
            <a:pPr>
              <a:buFontTx/>
              <a:buNone/>
            </a:pPr>
            <a:r>
              <a:rPr lang="zh-CN" altLang="en-US" sz="2000"/>
              <a:t>        （2） 单击并选中文本域，将显示其“属性”面板，在“属性”面板中，通过设置“类型”为“单行”或“多行”可以实现文本域和文本区域之间的相互转换。“行数”选项用于设置文本区域的高度。</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C938CC3D-8CA4-4183-B34C-4825BDCDECA9}" type="slidenum">
              <a:rPr lang="zh-CN" altLang="en-US"/>
              <a:pPr/>
              <a:t>166</a:t>
            </a:fld>
            <a:endParaRPr lang="en-US" altLang="zh-CN"/>
          </a:p>
        </p:txBody>
      </p:sp>
      <p:sp>
        <p:nvSpPr>
          <p:cNvPr id="175106"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5107" name="Rectangle 3"/>
          <p:cNvSpPr>
            <a:spLocks noGrp="1" noChangeArrowheads="1"/>
          </p:cNvSpPr>
          <p:nvPr>
            <p:ph type="body" idx="1"/>
          </p:nvPr>
        </p:nvSpPr>
        <p:spPr>
          <a:xfrm>
            <a:off x="1404938" y="2133600"/>
            <a:ext cx="7586662" cy="3962400"/>
          </a:xfrm>
        </p:spPr>
        <p:txBody>
          <a:bodyPr/>
          <a:lstStyle/>
          <a:p>
            <a:pPr>
              <a:lnSpc>
                <a:spcPct val="80000"/>
              </a:lnSpc>
              <a:buFontTx/>
              <a:buNone/>
            </a:pPr>
            <a:r>
              <a:rPr lang="zh-CN" altLang="en-US" sz="1800"/>
              <a:t>         </a:t>
            </a:r>
            <a:r>
              <a:rPr lang="zh-CN" altLang="en-US" sz="2000"/>
              <a:t>  2） 插入单选按钮和单选按钮组</a:t>
            </a:r>
          </a:p>
          <a:p>
            <a:pPr>
              <a:lnSpc>
                <a:spcPct val="80000"/>
              </a:lnSpc>
              <a:buFontTx/>
              <a:buNone/>
            </a:pPr>
            <a:r>
              <a:rPr lang="zh-CN" altLang="en-US" sz="2000"/>
              <a:t>            单选按钮主要用于标记一个选项是否被选中，单选按钮只允许用户从选项中选择唯一答案。单选按钮通常成组使用，同组中的单选按钮必须具有相同的名称，但它们的域值是不同的。</a:t>
            </a:r>
          </a:p>
          <a:p>
            <a:pPr>
              <a:lnSpc>
                <a:spcPct val="80000"/>
              </a:lnSpc>
              <a:buFontTx/>
              <a:buNone/>
            </a:pPr>
            <a:r>
              <a:rPr lang="zh-CN" altLang="en-US" sz="2000"/>
              <a:t>        （1） 执行“插入”→“表单”→“单选按钮”命令，将在文档中插入单选按钮。</a:t>
            </a:r>
          </a:p>
          <a:p>
            <a:pPr>
              <a:lnSpc>
                <a:spcPct val="80000"/>
              </a:lnSpc>
              <a:buFontTx/>
              <a:buNone/>
            </a:pPr>
            <a:r>
              <a:rPr lang="zh-CN" altLang="en-US" sz="2000"/>
              <a:t>        （2） 单击并选中其中一个单选按钮，将显示其“属性”面板。在设置单选按钮属性时，需要依次选中各个单选按钮，分别进行设置。</a:t>
            </a:r>
          </a:p>
          <a:p>
            <a:pPr>
              <a:lnSpc>
                <a:spcPct val="80000"/>
              </a:lnSpc>
              <a:buFontTx/>
              <a:buNone/>
            </a:pPr>
            <a:r>
              <a:rPr lang="zh-CN" altLang="en-US" sz="2000"/>
              <a:t>           另外，执行“插入”→“表单”→“单选按钮组”命令，可以一次性在表单中插入多个单选按钮。在创建多个选项时，单选按钮组比单选按钮的操作更快捷。</a:t>
            </a:r>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9F25158A-772A-4D95-9180-9639FEA173A4}" type="slidenum">
              <a:rPr lang="zh-CN" altLang="en-US"/>
              <a:pPr/>
              <a:t>167</a:t>
            </a:fld>
            <a:endParaRPr lang="en-US" altLang="zh-CN"/>
          </a:p>
        </p:txBody>
      </p:sp>
      <p:sp>
        <p:nvSpPr>
          <p:cNvPr id="176130"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6131" name="Rectangle 3"/>
          <p:cNvSpPr>
            <a:spLocks noGrp="1" noChangeArrowheads="1"/>
          </p:cNvSpPr>
          <p:nvPr>
            <p:ph type="body" idx="1"/>
          </p:nvPr>
        </p:nvSpPr>
        <p:spPr>
          <a:xfrm>
            <a:off x="1404938" y="2133600"/>
            <a:ext cx="7586662" cy="3962400"/>
          </a:xfrm>
        </p:spPr>
        <p:txBody>
          <a:bodyPr/>
          <a:lstStyle/>
          <a:p>
            <a:pPr>
              <a:buFontTx/>
              <a:buNone/>
            </a:pPr>
            <a:r>
              <a:rPr lang="zh-CN" altLang="en-US" sz="1800"/>
              <a:t>         </a:t>
            </a:r>
            <a:r>
              <a:rPr lang="zh-CN" altLang="en-US" sz="2000"/>
              <a:t>  3） 插入复选框</a:t>
            </a:r>
          </a:p>
          <a:p>
            <a:pPr>
              <a:buFontTx/>
              <a:buNone/>
            </a:pPr>
            <a:r>
              <a:rPr lang="zh-CN" altLang="en-US" sz="2000"/>
              <a:t>             复选框常被用于有多个选项可以同时被选择的情况。每个复选框都是独立的，必须有一个唯一的名称。</a:t>
            </a:r>
          </a:p>
          <a:p>
            <a:pPr>
              <a:buFontTx/>
              <a:buNone/>
            </a:pPr>
            <a:r>
              <a:rPr lang="zh-CN" altLang="en-US" sz="2000"/>
              <a:t>         （1） 执行“插入”→“表单”→“复选框”命令，将在文档中插入复选框，反复执行该操作将插入多个复选框。</a:t>
            </a:r>
          </a:p>
          <a:p>
            <a:pPr>
              <a:buFontTx/>
              <a:buNone/>
            </a:pPr>
            <a:r>
              <a:rPr lang="zh-CN" altLang="en-US" sz="2000"/>
              <a:t>         （2） 单击并选中其中一个复选框，将显示其“属性”面板。在设置复选框属性时，需要依次选中各个复选框，分别进行设置。</a:t>
            </a:r>
          </a:p>
        </p:txBody>
      </p:sp>
    </p:spTree>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C66EE42F-754C-40A0-A7F9-4873124A2B09}" type="slidenum">
              <a:rPr lang="zh-CN" altLang="en-US"/>
              <a:pPr/>
              <a:t>168</a:t>
            </a:fld>
            <a:endParaRPr lang="en-US" altLang="zh-CN"/>
          </a:p>
        </p:txBody>
      </p:sp>
      <p:sp>
        <p:nvSpPr>
          <p:cNvPr id="177154" name="Rectangle 2"/>
          <p:cNvSpPr>
            <a:spLocks noGrp="1" noChangeArrowheads="1"/>
          </p:cNvSpPr>
          <p:nvPr>
            <p:ph type="title"/>
          </p:nvPr>
        </p:nvSpPr>
        <p:spPr>
          <a:xfrm>
            <a:off x="539750" y="609600"/>
            <a:ext cx="8569325" cy="1143000"/>
          </a:xfrm>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7155" name="Rectangle 3"/>
          <p:cNvSpPr>
            <a:spLocks noGrp="1" noChangeArrowheads="1"/>
          </p:cNvSpPr>
          <p:nvPr>
            <p:ph type="body" idx="1"/>
          </p:nvPr>
        </p:nvSpPr>
        <p:spPr>
          <a:xfrm>
            <a:off x="1404938" y="2133600"/>
            <a:ext cx="7586662" cy="3962400"/>
          </a:xfrm>
        </p:spPr>
        <p:txBody>
          <a:bodyPr/>
          <a:lstStyle/>
          <a:p>
            <a:pPr>
              <a:lnSpc>
                <a:spcPct val="90000"/>
              </a:lnSpc>
              <a:buFontTx/>
              <a:buNone/>
            </a:pPr>
            <a:r>
              <a:rPr lang="zh-CN" altLang="en-US" sz="1800"/>
              <a:t>         </a:t>
            </a:r>
            <a:r>
              <a:rPr lang="zh-CN" altLang="en-US" sz="2000"/>
              <a:t> 4） 插入按钮</a:t>
            </a:r>
          </a:p>
          <a:p>
            <a:pPr>
              <a:lnSpc>
                <a:spcPct val="90000"/>
              </a:lnSpc>
              <a:buFontTx/>
              <a:buNone/>
            </a:pPr>
            <a:r>
              <a:rPr lang="zh-CN" altLang="en-US" sz="2000"/>
              <a:t>            按钮对于表单来说是必不可少的，它可以控制表单的操作。使用按钮可以将表单数据提交到服务器，或者重置该表单。定位光标，执行“插入”→“表单”→“按钮”命令，将插入一个按钮。</a:t>
            </a:r>
          </a:p>
          <a:p>
            <a:pPr>
              <a:lnSpc>
                <a:spcPct val="90000"/>
              </a:lnSpc>
              <a:buFontTx/>
              <a:buNone/>
            </a:pPr>
            <a:r>
              <a:rPr lang="zh-CN" altLang="en-US" sz="2000"/>
              <a:t>         5） 插入图像域</a:t>
            </a:r>
          </a:p>
          <a:p>
            <a:pPr>
              <a:lnSpc>
                <a:spcPct val="90000"/>
              </a:lnSpc>
              <a:buFontTx/>
              <a:buNone/>
            </a:pPr>
            <a:r>
              <a:rPr lang="zh-CN" altLang="en-US" sz="2000"/>
              <a:t>            图像域用于在表单中插入一幅图像，使该图像生成图形化按钮，从而代替标准按钮的工作。在网页中使用图像域要比单纯使用按钮丰富得多。定位光标，选择“插入”→“表单”→“图像域”命令，将打开“选择图像源文件”对话框，选择图像并单击“确定”按钮，一个图像域随即出现在表单中。</a:t>
            </a:r>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AA230445-30F5-42F5-856B-5BE38DB38067}" type="slidenum">
              <a:rPr lang="zh-CN" altLang="en-US"/>
              <a:pPr/>
              <a:t>169</a:t>
            </a:fld>
            <a:endParaRPr lang="en-US" altLang="zh-CN"/>
          </a:p>
        </p:txBody>
      </p:sp>
      <p:sp>
        <p:nvSpPr>
          <p:cNvPr id="178178" name="Rectangle 2"/>
          <p:cNvSpPr>
            <a:spLocks noGrp="1" noChangeArrowheads="1"/>
          </p:cNvSpPr>
          <p:nvPr>
            <p:ph type="title"/>
          </p:nvPr>
        </p:nvSpPr>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8179" name="Rectangle 3"/>
          <p:cNvSpPr>
            <a:spLocks noGrp="1" noChangeArrowheads="1"/>
          </p:cNvSpPr>
          <p:nvPr>
            <p:ph type="body" sz="half" idx="1"/>
          </p:nvPr>
        </p:nvSpPr>
        <p:spPr>
          <a:xfrm>
            <a:off x="1763713" y="1630363"/>
            <a:ext cx="7051675" cy="2232025"/>
          </a:xfrm>
        </p:spPr>
        <p:txBody>
          <a:bodyPr/>
          <a:lstStyle/>
          <a:p>
            <a:pPr>
              <a:buFontTx/>
              <a:buNone/>
            </a:pPr>
            <a:r>
              <a:rPr lang="zh-CN" altLang="en-US" sz="1800" dirty="0"/>
              <a:t>         </a:t>
            </a:r>
            <a:r>
              <a:rPr lang="zh-CN" altLang="en-US" sz="2000" dirty="0"/>
              <a:t>  2. 插入验证表单</a:t>
            </a:r>
          </a:p>
          <a:p>
            <a:pPr>
              <a:buFontTx/>
              <a:buNone/>
            </a:pPr>
            <a:r>
              <a:rPr lang="zh-CN" altLang="en-US" sz="2000" dirty="0"/>
              <a:t>            表单在提交到服务器端以前必须进行验证，以确保输入数据的合法性。使用“检查表单”行为可以检查指定文本域的内容，以确保用户输入了正确的数据类型。</a:t>
            </a:r>
          </a:p>
          <a:p>
            <a:pPr>
              <a:buFontTx/>
              <a:buNone/>
            </a:pPr>
            <a:r>
              <a:rPr lang="zh-CN" altLang="en-US" sz="2000" dirty="0"/>
              <a:t>            下面以一个简单的验证表单的设置为例进行介绍。</a:t>
            </a:r>
          </a:p>
          <a:p>
            <a:pPr>
              <a:buFontTx/>
              <a:buNone/>
            </a:pPr>
            <a:r>
              <a:rPr lang="zh-CN" altLang="en-US" sz="2000" dirty="0"/>
              <a:t>         （1） 在页面插入表单，如图7-</a:t>
            </a:r>
            <a:r>
              <a:rPr lang="zh-CN" altLang="en-US" sz="2000" dirty="0" smtClean="0"/>
              <a:t>3</a:t>
            </a:r>
            <a:r>
              <a:rPr lang="en-US" altLang="zh-CN" sz="2000" dirty="0" smtClean="0"/>
              <a:t>4</a:t>
            </a:r>
            <a:r>
              <a:rPr lang="zh-CN" altLang="en-US" sz="2000" dirty="0" smtClean="0"/>
              <a:t>所</a:t>
            </a:r>
            <a:r>
              <a:rPr lang="zh-CN" altLang="en-US" sz="2000" dirty="0"/>
              <a:t>示。</a:t>
            </a:r>
          </a:p>
        </p:txBody>
      </p:sp>
      <p:pic>
        <p:nvPicPr>
          <p:cNvPr id="17818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51050" y="4221163"/>
            <a:ext cx="6872288" cy="1160462"/>
          </a:xfrm>
          <a:noFill/>
          <a:ln/>
        </p:spPr>
      </p:pic>
      <p:sp>
        <p:nvSpPr>
          <p:cNvPr id="178181" name="Text Box 5"/>
          <p:cNvSpPr txBox="1">
            <a:spLocks noChangeArrowheads="1"/>
          </p:cNvSpPr>
          <p:nvPr/>
        </p:nvSpPr>
        <p:spPr bwMode="auto">
          <a:xfrm>
            <a:off x="4211638" y="5373688"/>
            <a:ext cx="23567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3</a:t>
            </a:r>
            <a:r>
              <a:rPr lang="en-US" altLang="zh-CN" sz="1600" dirty="0" smtClean="0"/>
              <a:t>4  </a:t>
            </a:r>
            <a:r>
              <a:rPr lang="zh-CN" altLang="en-US" sz="1600" dirty="0" smtClean="0"/>
              <a:t> </a:t>
            </a:r>
            <a:r>
              <a:rPr lang="zh-CN" altLang="en-US" sz="1600" dirty="0"/>
              <a:t>一个简单的表单</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E66A8D13-6CAC-46C6-A59E-43A85D23BEF3}" type="slidenum">
              <a:rPr lang="zh-CN" altLang="en-US"/>
              <a:pPr/>
              <a:t>17</a:t>
            </a:fld>
            <a:endParaRPr lang="en-US" altLang="zh-CN"/>
          </a:p>
        </p:txBody>
      </p:sp>
      <p:sp>
        <p:nvSpPr>
          <p:cNvPr id="22530" name="Rectangle 2"/>
          <p:cNvSpPr>
            <a:spLocks noGrp="1" noChangeArrowheads="1"/>
          </p:cNvSpPr>
          <p:nvPr>
            <p:ph type="title"/>
          </p:nvPr>
        </p:nvSpPr>
        <p:spPr>
          <a:xfrm>
            <a:off x="1905000" y="609600"/>
            <a:ext cx="6096000" cy="1143000"/>
          </a:xfrm>
        </p:spPr>
        <p:txBody>
          <a:bodyPr/>
          <a:lstStyle/>
          <a:p>
            <a:r>
              <a:rPr lang="en-US" altLang="zh-CN" i="0"/>
              <a:t>7.1.2  </a:t>
            </a:r>
            <a:r>
              <a:rPr lang="zh-CN" altLang="en-US" i="0"/>
              <a:t>数据通信基础知识</a:t>
            </a:r>
          </a:p>
        </p:txBody>
      </p:sp>
      <p:sp>
        <p:nvSpPr>
          <p:cNvPr id="22531" name="Rectangle 3"/>
          <p:cNvSpPr>
            <a:spLocks noGrp="1" noChangeArrowheads="1"/>
          </p:cNvSpPr>
          <p:nvPr>
            <p:ph type="body" idx="1"/>
          </p:nvPr>
        </p:nvSpPr>
        <p:spPr>
          <a:xfrm>
            <a:off x="1835150" y="2133600"/>
            <a:ext cx="6629400" cy="3959225"/>
          </a:xfrm>
        </p:spPr>
        <p:txBody>
          <a:bodyPr/>
          <a:lstStyle/>
          <a:p>
            <a:pPr marL="0" indent="0">
              <a:lnSpc>
                <a:spcPct val="80000"/>
              </a:lnSpc>
              <a:buFontTx/>
              <a:buNone/>
            </a:pPr>
            <a:r>
              <a:rPr lang="en-US" altLang="zh-CN" sz="1400"/>
              <a:t>    </a:t>
            </a:r>
            <a:r>
              <a:rPr lang="en-US" altLang="zh-CN" sz="2000"/>
              <a:t>3</a:t>
            </a:r>
            <a:r>
              <a:rPr lang="zh-CN" altLang="en-US" sz="2000"/>
              <a:t>） 信号带宽（</a:t>
            </a:r>
            <a:r>
              <a:rPr lang="en-US" altLang="zh-CN" sz="2000"/>
              <a:t>Signal Bandwidth</a:t>
            </a:r>
            <a:r>
              <a:rPr lang="zh-CN" altLang="en-US" sz="2000"/>
              <a:t>）</a:t>
            </a:r>
          </a:p>
          <a:p>
            <a:pPr marL="0" indent="0">
              <a:lnSpc>
                <a:spcPct val="80000"/>
              </a:lnSpc>
              <a:buFontTx/>
              <a:buNone/>
            </a:pPr>
            <a:r>
              <a:rPr lang="zh-CN" altLang="en-US" sz="2000"/>
              <a:t>信号带宽即信号频谱的宽度，它是指信号中包含的频率范围，取值为信号的最高频率与最低频率之差。例如，双绞铜线为传统的模拟电话提供</a:t>
            </a:r>
            <a:r>
              <a:rPr lang="en-US" altLang="zh-CN" sz="2000"/>
              <a:t>300 </a:t>
            </a:r>
            <a:r>
              <a:rPr lang="zh-CN" altLang="en-US" sz="2000"/>
              <a:t>～ </a:t>
            </a:r>
            <a:r>
              <a:rPr lang="en-US" altLang="zh-CN" sz="2000"/>
              <a:t>3 400 Hz </a:t>
            </a:r>
            <a:r>
              <a:rPr lang="zh-CN" altLang="en-US" sz="2000"/>
              <a:t>的频带，即电话信号带宽为</a:t>
            </a:r>
            <a:r>
              <a:rPr lang="en-US" altLang="zh-CN" sz="2000"/>
              <a:t>3 400</a:t>
            </a:r>
            <a:r>
              <a:rPr lang="zh-CN" altLang="en-US" sz="2000"/>
              <a:t>－</a:t>
            </a:r>
            <a:r>
              <a:rPr lang="en-US" altLang="zh-CN" sz="2000"/>
              <a:t>300=3 100 Hz</a:t>
            </a:r>
            <a:r>
              <a:rPr lang="zh-CN" altLang="en-US" sz="2000"/>
              <a:t>。</a:t>
            </a:r>
          </a:p>
          <a:p>
            <a:pPr marL="0" indent="0">
              <a:lnSpc>
                <a:spcPct val="80000"/>
              </a:lnSpc>
              <a:buFontTx/>
              <a:buNone/>
            </a:pPr>
            <a:r>
              <a:rPr lang="zh-CN" altLang="en-US" sz="2000"/>
              <a:t>   </a:t>
            </a:r>
            <a:r>
              <a:rPr lang="en-US" altLang="zh-CN" sz="2000"/>
              <a:t>4</a:t>
            </a:r>
            <a:r>
              <a:rPr lang="zh-CN" altLang="en-US" sz="2000"/>
              <a:t>） 数据通信系统（</a:t>
            </a:r>
            <a:r>
              <a:rPr lang="en-US" altLang="zh-CN" sz="2000"/>
              <a:t>Data Communication System</a:t>
            </a:r>
            <a:r>
              <a:rPr lang="zh-CN" altLang="en-US" sz="2000"/>
              <a:t>）</a:t>
            </a:r>
          </a:p>
          <a:p>
            <a:pPr marL="0" indent="0">
              <a:lnSpc>
                <a:spcPct val="80000"/>
              </a:lnSpc>
              <a:buFontTx/>
              <a:buNone/>
            </a:pPr>
            <a:r>
              <a:rPr lang="zh-CN" altLang="en-US" sz="2000"/>
              <a:t>数据通信系统实现信息的传递，一个完整的数据通信系统可划分为三大组成部分：</a:t>
            </a:r>
          </a:p>
          <a:p>
            <a:pPr marL="0" indent="0">
              <a:lnSpc>
                <a:spcPct val="80000"/>
              </a:lnSpc>
              <a:buFontTx/>
              <a:buNone/>
            </a:pPr>
            <a:r>
              <a:rPr lang="zh-CN" altLang="en-US" sz="2000"/>
              <a:t>（</a:t>
            </a:r>
            <a:r>
              <a:rPr lang="en-US" altLang="zh-CN" sz="2000"/>
              <a:t>1</a:t>
            </a:r>
            <a:r>
              <a:rPr lang="zh-CN" altLang="en-US" sz="2000"/>
              <a:t>） 信源（源系统：发送端、发送方）；</a:t>
            </a:r>
          </a:p>
          <a:p>
            <a:pPr marL="0" indent="0">
              <a:lnSpc>
                <a:spcPct val="80000"/>
              </a:lnSpc>
              <a:buFontTx/>
              <a:buNone/>
            </a:pPr>
            <a:r>
              <a:rPr lang="zh-CN" altLang="en-US" sz="2000"/>
              <a:t>（</a:t>
            </a:r>
            <a:r>
              <a:rPr lang="en-US" altLang="zh-CN" sz="2000"/>
              <a:t>2</a:t>
            </a:r>
            <a:r>
              <a:rPr lang="zh-CN" altLang="en-US" sz="2000"/>
              <a:t>） 信道（传输系统：传输网络）；</a:t>
            </a:r>
          </a:p>
          <a:p>
            <a:pPr marL="0" indent="0">
              <a:lnSpc>
                <a:spcPct val="80000"/>
              </a:lnSpc>
              <a:buFontTx/>
              <a:buNone/>
            </a:pPr>
            <a:r>
              <a:rPr lang="zh-CN" altLang="en-US" sz="2000"/>
              <a:t>（</a:t>
            </a:r>
            <a:r>
              <a:rPr lang="en-US" altLang="zh-CN" sz="2000"/>
              <a:t>3</a:t>
            </a:r>
            <a:r>
              <a:rPr lang="zh-CN" altLang="en-US" sz="2000"/>
              <a:t>） 信宿（目的系统：接收端、接收方）。</a:t>
            </a:r>
          </a:p>
        </p:txBody>
      </p:sp>
      <p:sp>
        <p:nvSpPr>
          <p:cNvPr id="2253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E95D5511-8863-4581-95DC-12AF837F556D}" type="slidenum">
              <a:rPr lang="zh-CN" altLang="en-US"/>
              <a:pPr/>
              <a:t>170</a:t>
            </a:fld>
            <a:endParaRPr lang="en-US" altLang="zh-CN"/>
          </a:p>
        </p:txBody>
      </p:sp>
      <p:sp>
        <p:nvSpPr>
          <p:cNvPr id="179202" name="Rectangle 2"/>
          <p:cNvSpPr>
            <a:spLocks noGrp="1" noChangeArrowheads="1"/>
          </p:cNvSpPr>
          <p:nvPr>
            <p:ph type="title"/>
          </p:nvPr>
        </p:nvSpPr>
        <p:spPr/>
        <p:txBody>
          <a:bodyPr/>
          <a:lstStyle/>
          <a:p>
            <a:r>
              <a:rPr lang="en-US" altLang="zh-CN" b="1"/>
              <a:t>7.</a:t>
            </a:r>
            <a:r>
              <a:rPr lang="zh-CN" altLang="en-US" b="1"/>
              <a:t>5</a:t>
            </a:r>
            <a:r>
              <a:rPr lang="en-US" altLang="zh-CN" b="1"/>
              <a:t>.</a:t>
            </a:r>
            <a:r>
              <a:rPr lang="zh-CN" altLang="en-US" b="1"/>
              <a:t>7</a:t>
            </a:r>
            <a:r>
              <a:rPr lang="en-US" altLang="zh-CN" b="1"/>
              <a:t>  </a:t>
            </a:r>
            <a:r>
              <a:rPr lang="zh-CN" altLang="en-US" b="1"/>
              <a:t>创建表单页面</a:t>
            </a:r>
          </a:p>
        </p:txBody>
      </p:sp>
      <p:sp>
        <p:nvSpPr>
          <p:cNvPr id="179203" name="Rectangle 3"/>
          <p:cNvSpPr>
            <a:spLocks noGrp="1" noChangeArrowheads="1"/>
          </p:cNvSpPr>
          <p:nvPr>
            <p:ph type="body" sz="half" idx="1"/>
          </p:nvPr>
        </p:nvSpPr>
        <p:spPr>
          <a:xfrm>
            <a:off x="1763713" y="1630363"/>
            <a:ext cx="7051675" cy="2087562"/>
          </a:xfrm>
        </p:spPr>
        <p:txBody>
          <a:bodyPr/>
          <a:lstStyle/>
          <a:p>
            <a:pPr>
              <a:lnSpc>
                <a:spcPct val="80000"/>
              </a:lnSpc>
              <a:buFontTx/>
              <a:buNone/>
            </a:pPr>
            <a:r>
              <a:rPr lang="zh-CN" altLang="en-US" sz="1400" dirty="0"/>
              <a:t>         </a:t>
            </a:r>
            <a:r>
              <a:rPr lang="zh-CN" altLang="en-US" sz="1800" dirty="0"/>
              <a:t>（2） 选中“提交”按钮，执行“窗口”→“行为”命令，弹出“行为”面板，单击 按钮，在弹出的下拉列表中执行“检查表单”命令，弹出“检查表单”对话框，如图7-</a:t>
            </a:r>
            <a:r>
              <a:rPr lang="zh-CN" altLang="en-US" sz="1800" dirty="0" smtClean="0"/>
              <a:t>3</a:t>
            </a:r>
            <a:r>
              <a:rPr lang="en-US" altLang="zh-CN" sz="1800" dirty="0" smtClean="0"/>
              <a:t>5</a:t>
            </a:r>
            <a:r>
              <a:rPr lang="zh-CN" altLang="en-US" sz="1800" dirty="0" smtClean="0"/>
              <a:t> </a:t>
            </a:r>
            <a:r>
              <a:rPr lang="zh-CN" altLang="en-US" sz="1800" dirty="0"/>
              <a:t>所示。</a:t>
            </a:r>
          </a:p>
          <a:p>
            <a:pPr>
              <a:lnSpc>
                <a:spcPct val="80000"/>
              </a:lnSpc>
              <a:buFontTx/>
              <a:buNone/>
            </a:pPr>
            <a:r>
              <a:rPr lang="zh-CN" altLang="en-US" sz="1800" dirty="0"/>
              <a:t>       （3） 设置文本域的验证规则，制定输入月份的文本域只能接收1 ～ 12 的数字，输入日期的文本域只能接收1 ～ 31 的数字，单击“确定”按钮。</a:t>
            </a:r>
          </a:p>
          <a:p>
            <a:pPr>
              <a:lnSpc>
                <a:spcPct val="80000"/>
              </a:lnSpc>
              <a:buFontTx/>
              <a:buNone/>
            </a:pPr>
            <a:r>
              <a:rPr lang="zh-CN" altLang="en-US" sz="1800" dirty="0"/>
              <a:t>       （4） 添加行为。当事件为onClick 时，检验表单。保存页面，当表单被提交时，验证程序会自动启动。</a:t>
            </a:r>
          </a:p>
        </p:txBody>
      </p:sp>
      <p:sp>
        <p:nvSpPr>
          <p:cNvPr id="179204" name="Text Box 4"/>
          <p:cNvSpPr txBox="1">
            <a:spLocks noChangeArrowheads="1"/>
          </p:cNvSpPr>
          <p:nvPr/>
        </p:nvSpPr>
        <p:spPr bwMode="auto">
          <a:xfrm>
            <a:off x="4284663" y="5661025"/>
            <a:ext cx="2100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3</a:t>
            </a:r>
            <a:r>
              <a:rPr lang="en-US" altLang="zh-CN" sz="1600" dirty="0" smtClean="0"/>
              <a:t>5  </a:t>
            </a:r>
            <a:r>
              <a:rPr lang="zh-CN" altLang="en-US" sz="1600" dirty="0" smtClean="0"/>
              <a:t>设置</a:t>
            </a:r>
            <a:r>
              <a:rPr lang="zh-CN" altLang="en-US" sz="1600" dirty="0"/>
              <a:t>验证条件</a:t>
            </a:r>
          </a:p>
        </p:txBody>
      </p:sp>
      <p:pic>
        <p:nvPicPr>
          <p:cNvPr id="17920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63938" y="3717925"/>
            <a:ext cx="3403600" cy="1917700"/>
          </a:xfrm>
          <a:noFill/>
          <a:ln/>
        </p:spPr>
      </p:pic>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A6ABA035-C1D2-4AC0-B6A9-7429A80E0244}" type="slidenum">
              <a:rPr lang="zh-CN" altLang="en-US"/>
              <a:pPr/>
              <a:t>171</a:t>
            </a:fld>
            <a:endParaRPr lang="en-US" altLang="zh-CN"/>
          </a:p>
        </p:txBody>
      </p:sp>
      <p:sp>
        <p:nvSpPr>
          <p:cNvPr id="180226" name="Rectangle 2"/>
          <p:cNvSpPr>
            <a:spLocks noGrp="1" noChangeArrowheads="1"/>
          </p:cNvSpPr>
          <p:nvPr>
            <p:ph type="title"/>
          </p:nvPr>
        </p:nvSpPr>
        <p:spPr>
          <a:xfrm>
            <a:off x="900113" y="188913"/>
            <a:ext cx="7772400" cy="1143000"/>
          </a:xfrm>
        </p:spPr>
        <p:txBody>
          <a:bodyPr/>
          <a:lstStyle/>
          <a:p>
            <a:pPr algn="l">
              <a:lnSpc>
                <a:spcPct val="150000"/>
              </a:lnSpc>
            </a:pPr>
            <a:r>
              <a:rPr lang="zh-CN" altLang="en-US" sz="4000">
                <a:solidFill>
                  <a:schemeClr val="accent2"/>
                </a:solidFill>
              </a:rPr>
              <a:t>             </a:t>
            </a:r>
            <a:r>
              <a:rPr lang="en-US" altLang="zh-CN">
                <a:sym typeface="Arial" pitchFamily="34" charset="0"/>
              </a:rPr>
              <a:t>7.6  </a:t>
            </a:r>
            <a:r>
              <a:rPr lang="zh-CN" altLang="en-US">
                <a:sym typeface="Arial" pitchFamily="34" charset="0"/>
              </a:rPr>
              <a:t>网页的发布</a:t>
            </a:r>
          </a:p>
        </p:txBody>
      </p:sp>
      <p:sp>
        <p:nvSpPr>
          <p:cNvPr id="180227" name="Rectangle 3"/>
          <p:cNvSpPr>
            <a:spLocks noGrp="1" noChangeArrowheads="1"/>
          </p:cNvSpPr>
          <p:nvPr>
            <p:ph type="body" idx="1"/>
          </p:nvPr>
        </p:nvSpPr>
        <p:spPr>
          <a:xfrm>
            <a:off x="2411413" y="2349500"/>
            <a:ext cx="6408737" cy="4032250"/>
          </a:xfrm>
        </p:spPr>
        <p:txBody>
          <a:bodyPr/>
          <a:lstStyle/>
          <a:p>
            <a:pPr marL="0" indent="0" algn="l">
              <a:lnSpc>
                <a:spcPct val="120000"/>
              </a:lnSpc>
              <a:buFontTx/>
              <a:buNone/>
            </a:pPr>
            <a:r>
              <a:rPr lang="en-US" altLang="zh-CN" sz="2800">
                <a:hlinkClick r:id="rId2" action="ppaction://hlinksldjump"/>
              </a:rPr>
              <a:t>7.6.1  </a:t>
            </a:r>
            <a:r>
              <a:rPr lang="zh-CN" altLang="en-US" sz="2800">
                <a:hlinkClick r:id="rId2" action="ppaction://hlinksldjump"/>
              </a:rPr>
              <a:t>网站和网页的设计原则</a:t>
            </a:r>
            <a:endParaRPr lang="zh-CN" altLang="en-US" sz="2800"/>
          </a:p>
          <a:p>
            <a:pPr marL="0" indent="0" algn="l">
              <a:lnSpc>
                <a:spcPct val="120000"/>
              </a:lnSpc>
              <a:buFontTx/>
              <a:buNone/>
            </a:pPr>
            <a:r>
              <a:rPr lang="en-US" altLang="zh-CN" sz="2800">
                <a:hlinkClick r:id="rId3" action="ppaction://hlinksldjump"/>
              </a:rPr>
              <a:t>7.6.2  </a:t>
            </a:r>
            <a:r>
              <a:rPr lang="zh-CN" altLang="en-US" sz="2800">
                <a:hlinkClick r:id="rId3" action="ppaction://hlinksldjump"/>
              </a:rPr>
              <a:t>网站的发布和维护</a:t>
            </a:r>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871BEF3A-8D0A-4222-896F-C2C651454DF2}" type="slidenum">
              <a:rPr lang="zh-CN" altLang="en-US"/>
              <a:pPr/>
              <a:t>172</a:t>
            </a:fld>
            <a:endParaRPr lang="en-US" altLang="zh-CN"/>
          </a:p>
        </p:txBody>
      </p:sp>
      <p:sp>
        <p:nvSpPr>
          <p:cNvPr id="181250" name="Rectangle 2"/>
          <p:cNvSpPr>
            <a:spLocks noGrp="1" noChangeArrowheads="1"/>
          </p:cNvSpPr>
          <p:nvPr>
            <p:ph type="title"/>
          </p:nvPr>
        </p:nvSpPr>
        <p:spPr/>
        <p:txBody>
          <a:bodyPr/>
          <a:lstStyle/>
          <a:p>
            <a:r>
              <a:rPr lang="en-US" altLang="zh-CN">
                <a:sym typeface="Arial" pitchFamily="34" charset="0"/>
              </a:rPr>
              <a:t>7.6.1  </a:t>
            </a:r>
            <a:r>
              <a:rPr lang="zh-CN" altLang="en-US">
                <a:sym typeface="Arial" pitchFamily="34" charset="0"/>
              </a:rPr>
              <a:t>网站和网页的设计原则</a:t>
            </a:r>
          </a:p>
        </p:txBody>
      </p:sp>
      <p:sp>
        <p:nvSpPr>
          <p:cNvPr id="181251" name="Rectangle 3"/>
          <p:cNvSpPr>
            <a:spLocks noGrp="1" noChangeArrowheads="1"/>
          </p:cNvSpPr>
          <p:nvPr>
            <p:ph type="body" idx="1"/>
          </p:nvPr>
        </p:nvSpPr>
        <p:spPr>
          <a:xfrm>
            <a:off x="1404938" y="1989138"/>
            <a:ext cx="7345362" cy="4106862"/>
          </a:xfrm>
        </p:spPr>
        <p:txBody>
          <a:bodyPr/>
          <a:lstStyle/>
          <a:p>
            <a:pPr>
              <a:lnSpc>
                <a:spcPct val="120000"/>
              </a:lnSpc>
              <a:buFontTx/>
              <a:buNone/>
            </a:pPr>
            <a:r>
              <a:rPr lang="zh-CN" altLang="en-US" sz="1200"/>
              <a:t>            </a:t>
            </a:r>
            <a:r>
              <a:rPr lang="zh-CN" altLang="en-US" sz="1400"/>
              <a:t>  </a:t>
            </a:r>
            <a:r>
              <a:rPr lang="zh-CN" altLang="en-US" sz="1600"/>
              <a:t>   网站和网页的设计既是一项复杂的技术，也是一门艺术，设计良好的网站不但可以提供丰富的信息，还能给用户带来愉悦的浏览体验。以下是网站和网页设计的一些基本原则。</a:t>
            </a:r>
          </a:p>
          <a:p>
            <a:pPr>
              <a:lnSpc>
                <a:spcPct val="120000"/>
              </a:lnSpc>
              <a:buFontTx/>
              <a:buNone/>
            </a:pPr>
            <a:r>
              <a:rPr lang="zh-CN" altLang="en-US" sz="1600"/>
              <a:t>               1. 目标明确，重点突出</a:t>
            </a:r>
          </a:p>
          <a:p>
            <a:pPr>
              <a:lnSpc>
                <a:spcPct val="120000"/>
              </a:lnSpc>
              <a:buFontTx/>
              <a:buNone/>
            </a:pPr>
            <a:r>
              <a:rPr lang="zh-CN" altLang="en-US" sz="1600"/>
              <a:t>              首先，要明确信息发布者的性质与用途，并了解主要浏览对象及其要进行的操作，做到有的放矢。其次，对发布的信息要分清主次，面面俱到可能使浏览者难以找到有用的信息，不能达到预期目的。</a:t>
            </a:r>
          </a:p>
          <a:p>
            <a:pPr>
              <a:lnSpc>
                <a:spcPct val="120000"/>
              </a:lnSpc>
              <a:buFontTx/>
              <a:buNone/>
            </a:pPr>
            <a:r>
              <a:rPr lang="zh-CN" altLang="en-US" sz="1600"/>
              <a:t>               2. 主题鲜明，层次清晰</a:t>
            </a:r>
          </a:p>
          <a:p>
            <a:pPr>
              <a:lnSpc>
                <a:spcPct val="120000"/>
              </a:lnSpc>
              <a:buFontTx/>
              <a:buNone/>
            </a:pPr>
            <a:r>
              <a:rPr lang="zh-CN" altLang="en-US" sz="1600"/>
              <a:t>              要做到主题鲜明，首先要设计好网站的主页。主页的设计要简洁，内容不宜过多，应该在主页上建立分类栏目。网页需要有层次清晰的结构，尤其是内容较多的网页，可以根据内容进行分类，分成多个栏目，便于阅读。</a:t>
            </a: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2E072C34-8B37-4F92-A38E-34C3F96AF882}" type="slidenum">
              <a:rPr lang="zh-CN" altLang="en-US"/>
              <a:pPr/>
              <a:t>173</a:t>
            </a:fld>
            <a:endParaRPr lang="en-US" altLang="zh-CN"/>
          </a:p>
        </p:txBody>
      </p:sp>
      <p:sp>
        <p:nvSpPr>
          <p:cNvPr id="182274" name="Rectangle 2"/>
          <p:cNvSpPr>
            <a:spLocks noGrp="1" noChangeArrowheads="1"/>
          </p:cNvSpPr>
          <p:nvPr>
            <p:ph type="title"/>
          </p:nvPr>
        </p:nvSpPr>
        <p:spPr/>
        <p:txBody>
          <a:bodyPr/>
          <a:lstStyle/>
          <a:p>
            <a:r>
              <a:rPr lang="en-US" altLang="zh-CN">
                <a:sym typeface="Arial" pitchFamily="34" charset="0"/>
              </a:rPr>
              <a:t>7.6.1  </a:t>
            </a:r>
            <a:r>
              <a:rPr lang="zh-CN" altLang="en-US">
                <a:sym typeface="Arial" pitchFamily="34" charset="0"/>
              </a:rPr>
              <a:t>网站和网页的设计原则</a:t>
            </a:r>
          </a:p>
        </p:txBody>
      </p:sp>
      <p:sp>
        <p:nvSpPr>
          <p:cNvPr id="182275" name="Rectangle 3"/>
          <p:cNvSpPr>
            <a:spLocks noGrp="1" noChangeArrowheads="1"/>
          </p:cNvSpPr>
          <p:nvPr>
            <p:ph type="body" idx="1"/>
          </p:nvPr>
        </p:nvSpPr>
        <p:spPr>
          <a:xfrm>
            <a:off x="1403350" y="1701800"/>
            <a:ext cx="7345363" cy="4683125"/>
          </a:xfrm>
        </p:spPr>
        <p:txBody>
          <a:bodyPr/>
          <a:lstStyle/>
          <a:p>
            <a:pPr>
              <a:lnSpc>
                <a:spcPct val="120000"/>
              </a:lnSpc>
              <a:buFontTx/>
              <a:buNone/>
            </a:pPr>
            <a:r>
              <a:rPr lang="zh-CN" altLang="en-US" sz="900"/>
              <a:t>            </a:t>
            </a:r>
            <a:r>
              <a:rPr lang="zh-CN" altLang="en-US" sz="1000"/>
              <a:t>  </a:t>
            </a:r>
            <a:r>
              <a:rPr lang="zh-CN" altLang="en-US" sz="1200"/>
              <a:t>     </a:t>
            </a:r>
            <a:r>
              <a:rPr lang="zh-CN" altLang="en-US" sz="1600"/>
              <a:t>  3. 合理设置栏目</a:t>
            </a:r>
          </a:p>
          <a:p>
            <a:pPr>
              <a:lnSpc>
                <a:spcPct val="120000"/>
              </a:lnSpc>
              <a:buFontTx/>
              <a:buNone/>
            </a:pPr>
            <a:r>
              <a:rPr lang="zh-CN" altLang="en-US" sz="1600"/>
              <a:t>               制作网页前，要先规划好，确定合理的栏目和板块。栏目的安排要紧扣主题，既要考虑网页内容的分类，又要方便浏览，并能对浏览者起到较好的导航作用。</a:t>
            </a:r>
          </a:p>
          <a:p>
            <a:pPr>
              <a:lnSpc>
                <a:spcPct val="120000"/>
              </a:lnSpc>
              <a:buFontTx/>
              <a:buNone/>
            </a:pPr>
            <a:r>
              <a:rPr lang="zh-CN" altLang="en-US" sz="1600"/>
              <a:t>               4. 正确定位整体风格</a:t>
            </a:r>
          </a:p>
          <a:p>
            <a:pPr>
              <a:lnSpc>
                <a:spcPct val="120000"/>
              </a:lnSpc>
              <a:buFontTx/>
              <a:buNone/>
            </a:pPr>
            <a:r>
              <a:rPr lang="zh-CN" altLang="en-US" sz="1600"/>
              <a:t>               网站的整体风格是指网站的整体形象给浏览者的综合感受。整体风格是非常抽象的概念，包括网站的标志、色彩、字体、标语、版面布局、内容价值等诸多因素，需要结合整个站点进行定位。对于栏目内容跨度较大的网站，可以考虑针对不同栏目采用不同的风格。</a:t>
            </a:r>
          </a:p>
          <a:p>
            <a:pPr>
              <a:lnSpc>
                <a:spcPct val="120000"/>
              </a:lnSpc>
              <a:buFontTx/>
              <a:buNone/>
            </a:pPr>
            <a:r>
              <a:rPr lang="zh-CN" altLang="en-US" sz="1600"/>
              <a:t>              5. 页面布局合理</a:t>
            </a:r>
          </a:p>
          <a:p>
            <a:pPr>
              <a:lnSpc>
                <a:spcPct val="120000"/>
              </a:lnSpc>
              <a:buFontTx/>
              <a:buNone/>
            </a:pPr>
            <a:r>
              <a:rPr lang="zh-CN" altLang="en-US" sz="1600"/>
              <a:t>               网页设计要针对所要表达的信息进行合理的布局，好的页面布局能使浏览者首先对网页内容的结构有一个清晰的认识。可以使用表格辅助页面元素的布局，也可以使用特定的布局框架。页面布局要注意保证重点内容放置在屏幕的重点位置。</a:t>
            </a:r>
          </a:p>
        </p:txBody>
      </p:sp>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0A3FCFEC-5695-4085-AAE2-D8A8434670D4}" type="slidenum">
              <a:rPr lang="zh-CN" altLang="en-US"/>
              <a:pPr/>
              <a:t>174</a:t>
            </a:fld>
            <a:endParaRPr lang="en-US" altLang="zh-CN"/>
          </a:p>
        </p:txBody>
      </p:sp>
      <p:sp>
        <p:nvSpPr>
          <p:cNvPr id="183298" name="Rectangle 2"/>
          <p:cNvSpPr>
            <a:spLocks noGrp="1" noChangeArrowheads="1"/>
          </p:cNvSpPr>
          <p:nvPr>
            <p:ph type="title"/>
          </p:nvPr>
        </p:nvSpPr>
        <p:spPr/>
        <p:txBody>
          <a:bodyPr/>
          <a:lstStyle/>
          <a:p>
            <a:r>
              <a:rPr lang="en-US" altLang="zh-CN">
                <a:sym typeface="Arial" pitchFamily="34" charset="0"/>
              </a:rPr>
              <a:t>7.6.1  </a:t>
            </a:r>
            <a:r>
              <a:rPr lang="zh-CN" altLang="en-US">
                <a:sym typeface="Arial" pitchFamily="34" charset="0"/>
              </a:rPr>
              <a:t>网站和网页的设计原则</a:t>
            </a:r>
          </a:p>
        </p:txBody>
      </p:sp>
      <p:sp>
        <p:nvSpPr>
          <p:cNvPr id="183299" name="Rectangle 3"/>
          <p:cNvSpPr>
            <a:spLocks noGrp="1" noChangeArrowheads="1"/>
          </p:cNvSpPr>
          <p:nvPr>
            <p:ph type="body" idx="1"/>
          </p:nvPr>
        </p:nvSpPr>
        <p:spPr>
          <a:xfrm>
            <a:off x="1403350" y="1989138"/>
            <a:ext cx="7345363" cy="4032250"/>
          </a:xfrm>
        </p:spPr>
        <p:txBody>
          <a:bodyPr/>
          <a:lstStyle/>
          <a:p>
            <a:pPr>
              <a:lnSpc>
                <a:spcPct val="120000"/>
              </a:lnSpc>
              <a:buFontTx/>
              <a:buNone/>
            </a:pPr>
            <a:r>
              <a:rPr lang="zh-CN" altLang="en-US" sz="900"/>
              <a:t>            </a:t>
            </a:r>
            <a:r>
              <a:rPr lang="zh-CN" altLang="en-US" sz="1000"/>
              <a:t>  </a:t>
            </a:r>
            <a:r>
              <a:rPr lang="zh-CN" altLang="en-US" sz="1200"/>
              <a:t>      </a:t>
            </a:r>
            <a:r>
              <a:rPr lang="zh-CN" altLang="en-US" sz="1800"/>
              <a:t> 6. 色彩搭配，和谐统一</a:t>
            </a:r>
          </a:p>
          <a:p>
            <a:pPr>
              <a:lnSpc>
                <a:spcPct val="120000"/>
              </a:lnSpc>
              <a:buFontTx/>
              <a:buNone/>
            </a:pPr>
            <a:r>
              <a:rPr lang="zh-CN" altLang="en-US" sz="1800"/>
              <a:t>             色彩是影响整体风格的关键因素，不同的色彩搭配产生不同的效果，并可能影响到浏览者的情绪。一般来说，一个网站的标准色彩以不超过四种为宜，以便使页面色彩丰富而又协调统一。</a:t>
            </a:r>
          </a:p>
          <a:p>
            <a:pPr>
              <a:lnSpc>
                <a:spcPct val="120000"/>
              </a:lnSpc>
              <a:buFontTx/>
              <a:buNone/>
            </a:pPr>
            <a:r>
              <a:rPr lang="zh-CN" altLang="en-US" sz="1800"/>
              <a:t>             7. 多媒体功能使用得当</a:t>
            </a:r>
          </a:p>
          <a:p>
            <a:pPr>
              <a:lnSpc>
                <a:spcPct val="120000"/>
              </a:lnSpc>
              <a:buFontTx/>
              <a:buNone/>
            </a:pPr>
            <a:r>
              <a:rPr lang="zh-CN" altLang="en-US" sz="1800"/>
              <a:t>             除了文字信息外，网站中图片、声音、动画以及视频等多媒体信息的使用也是网页上重要的内容，它们的使用可以丰富画面，使页面更加形象生动。但这些文件都不应该太大，以减少网页的下载时间，提高用户浏览信息的速度。</a:t>
            </a:r>
          </a:p>
        </p:txBody>
      </p:sp>
    </p:spTree>
  </p:cSld>
  <p:clrMapOvr>
    <a:masterClrMapping/>
  </p:clrMapOvr>
  <p:transition spd="slow"/>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E9E5D4B9-7B85-48B2-BAC9-497661B529B7}" type="slidenum">
              <a:rPr lang="zh-CN" altLang="en-US"/>
              <a:pPr/>
              <a:t>175</a:t>
            </a:fld>
            <a:endParaRPr lang="en-US" altLang="zh-CN"/>
          </a:p>
        </p:txBody>
      </p:sp>
      <p:sp>
        <p:nvSpPr>
          <p:cNvPr id="184322" name="Rectangle 2"/>
          <p:cNvSpPr>
            <a:spLocks noGrp="1" noChangeArrowheads="1"/>
          </p:cNvSpPr>
          <p:nvPr>
            <p:ph type="title"/>
          </p:nvPr>
        </p:nvSpPr>
        <p:spPr/>
        <p:txBody>
          <a:bodyPr/>
          <a:lstStyle/>
          <a:p>
            <a:r>
              <a:rPr lang="en-US" altLang="zh-CN" b="1"/>
              <a:t>7.6.2  </a:t>
            </a:r>
            <a:r>
              <a:rPr lang="zh-CN" altLang="en-US" b="1"/>
              <a:t>网站的发布和维护</a:t>
            </a:r>
          </a:p>
        </p:txBody>
      </p:sp>
      <p:sp>
        <p:nvSpPr>
          <p:cNvPr id="184323" name="Rectangle 3"/>
          <p:cNvSpPr>
            <a:spLocks noGrp="1" noChangeArrowheads="1"/>
          </p:cNvSpPr>
          <p:nvPr>
            <p:ph type="body" idx="1"/>
          </p:nvPr>
        </p:nvSpPr>
        <p:spPr>
          <a:xfrm>
            <a:off x="1403350" y="1701800"/>
            <a:ext cx="7345363" cy="4683125"/>
          </a:xfrm>
        </p:spPr>
        <p:txBody>
          <a:bodyPr/>
          <a:lstStyle/>
          <a:p>
            <a:pPr>
              <a:lnSpc>
                <a:spcPct val="120000"/>
              </a:lnSpc>
              <a:buFontTx/>
              <a:buNone/>
            </a:pPr>
            <a:r>
              <a:rPr lang="zh-CN" altLang="en-US" sz="800"/>
              <a:t>            </a:t>
            </a:r>
            <a:r>
              <a:rPr lang="zh-CN" altLang="en-US" sz="900"/>
              <a:t>  </a:t>
            </a:r>
            <a:r>
              <a:rPr lang="zh-CN" altLang="en-US" sz="1000"/>
              <a:t>    </a:t>
            </a:r>
            <a:r>
              <a:rPr lang="zh-CN" altLang="en-US" sz="1600"/>
              <a:t>     所谓发布网站，就是把网站中的内容上传到Web 服务器上。要发布站点，首先要申请域名和网页空间，设置好站点服务器，然后把制作好的本地网站文件上传到网页空间中。</a:t>
            </a:r>
          </a:p>
          <a:p>
            <a:pPr>
              <a:lnSpc>
                <a:spcPct val="120000"/>
              </a:lnSpc>
              <a:buFontTx/>
              <a:buNone/>
            </a:pPr>
            <a:r>
              <a:rPr lang="zh-CN" altLang="en-US" sz="1600"/>
              <a:t>              Dreamweaver 发布网页的过程如下：</a:t>
            </a:r>
          </a:p>
          <a:p>
            <a:pPr>
              <a:lnSpc>
                <a:spcPct val="120000"/>
              </a:lnSpc>
              <a:buFontTx/>
              <a:buNone/>
            </a:pPr>
            <a:r>
              <a:rPr lang="zh-CN" altLang="en-US" sz="1600"/>
              <a:t>        1） 新建或编辑站点服务器</a:t>
            </a:r>
          </a:p>
          <a:p>
            <a:pPr>
              <a:lnSpc>
                <a:spcPct val="120000"/>
              </a:lnSpc>
              <a:buFontTx/>
              <a:buNone/>
            </a:pPr>
            <a:r>
              <a:rPr lang="zh-CN" altLang="en-US" sz="1600"/>
              <a:t>        （1） 执行“站点”→“管理站点”菜单命令，弹出“管理站点”对话框。</a:t>
            </a:r>
          </a:p>
          <a:p>
            <a:pPr>
              <a:lnSpc>
                <a:spcPct val="120000"/>
              </a:lnSpc>
              <a:buFontTx/>
              <a:buNone/>
            </a:pPr>
            <a:r>
              <a:rPr lang="zh-CN" altLang="en-US" sz="1600"/>
              <a:t>        （2） 在“管理站点”对话框中，选择要上传的站点，然后单击“编辑”按钮，弹出“站点设置对象”对话框。</a:t>
            </a:r>
          </a:p>
          <a:p>
            <a:pPr>
              <a:lnSpc>
                <a:spcPct val="120000"/>
              </a:lnSpc>
              <a:buFontTx/>
              <a:buNone/>
            </a:pPr>
            <a:r>
              <a:rPr lang="zh-CN" altLang="en-US" sz="1600"/>
              <a:t>        （3） 在“站点设置对象”对话框左侧的列表中选择“服务器”选项，单击右侧服务器列表左下角的“添加新服务器”按钮 ，添加一个新服务器或者单击“编辑”按钮 对已经存在的服务器进行编辑。</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7" name="页脚占位符 5"/>
          <p:cNvSpPr>
            <a:spLocks noGrp="1"/>
          </p:cNvSpPr>
          <p:nvPr>
            <p:ph type="ftr" sz="quarter" idx="11"/>
          </p:nvPr>
        </p:nvSpPr>
        <p:spPr/>
        <p:txBody>
          <a:bodyPr/>
          <a:lstStyle/>
          <a:p>
            <a:r>
              <a:rPr lang="zh-CN" altLang="en-US"/>
              <a:t>计算机文化基础</a:t>
            </a:r>
          </a:p>
        </p:txBody>
      </p:sp>
      <p:sp>
        <p:nvSpPr>
          <p:cNvPr id="8" name="灯片编号占位符 6"/>
          <p:cNvSpPr>
            <a:spLocks noGrp="1"/>
          </p:cNvSpPr>
          <p:nvPr>
            <p:ph type="sldNum" sz="quarter" idx="12"/>
          </p:nvPr>
        </p:nvSpPr>
        <p:spPr/>
        <p:txBody>
          <a:bodyPr/>
          <a:lstStyle/>
          <a:p>
            <a:fld id="{CF2E63D8-FCF7-43D3-A086-2B2FA5D7F05B}" type="slidenum">
              <a:rPr lang="zh-CN" altLang="en-US"/>
              <a:pPr/>
              <a:t>176</a:t>
            </a:fld>
            <a:endParaRPr lang="en-US" altLang="zh-CN"/>
          </a:p>
        </p:txBody>
      </p:sp>
      <p:sp>
        <p:nvSpPr>
          <p:cNvPr id="185346" name="Rectangle 2"/>
          <p:cNvSpPr>
            <a:spLocks noGrp="1" noChangeArrowheads="1"/>
          </p:cNvSpPr>
          <p:nvPr>
            <p:ph type="title"/>
          </p:nvPr>
        </p:nvSpPr>
        <p:spPr/>
        <p:txBody>
          <a:bodyPr/>
          <a:lstStyle/>
          <a:p>
            <a:r>
              <a:rPr lang="en-US" altLang="zh-CN" b="1"/>
              <a:t>7.6.2  </a:t>
            </a:r>
            <a:r>
              <a:rPr lang="zh-CN" altLang="en-US" b="1"/>
              <a:t>网站的发布和维护</a:t>
            </a:r>
          </a:p>
        </p:txBody>
      </p:sp>
      <p:sp>
        <p:nvSpPr>
          <p:cNvPr id="185347" name="Rectangle 3"/>
          <p:cNvSpPr>
            <a:spLocks noGrp="1" noChangeArrowheads="1"/>
          </p:cNvSpPr>
          <p:nvPr>
            <p:ph type="body" sz="half" idx="1"/>
          </p:nvPr>
        </p:nvSpPr>
        <p:spPr>
          <a:xfrm>
            <a:off x="1981200" y="1919288"/>
            <a:ext cx="6696075" cy="862012"/>
          </a:xfrm>
        </p:spPr>
        <p:txBody>
          <a:bodyPr/>
          <a:lstStyle/>
          <a:p>
            <a:pPr>
              <a:lnSpc>
                <a:spcPct val="120000"/>
              </a:lnSpc>
              <a:buFontTx/>
              <a:buNone/>
            </a:pPr>
            <a:r>
              <a:rPr lang="en-US" altLang="zh-CN" sz="1800" dirty="0"/>
              <a:t> </a:t>
            </a:r>
            <a:r>
              <a:rPr lang="zh-CN" altLang="en-US" sz="1800" dirty="0"/>
              <a:t>（</a:t>
            </a:r>
            <a:r>
              <a:rPr lang="en-US" altLang="zh-CN" sz="1800" dirty="0"/>
              <a:t>4</a:t>
            </a:r>
            <a:r>
              <a:rPr lang="zh-CN" altLang="en-US" sz="1800" dirty="0"/>
              <a:t>） 在“基本”面板中设置服务器的基本信息，如图</a:t>
            </a:r>
            <a:r>
              <a:rPr lang="en-US" altLang="zh-CN" sz="1800" dirty="0" smtClean="0"/>
              <a:t>7-36 </a:t>
            </a:r>
            <a:r>
              <a:rPr lang="zh-CN" altLang="en-US" sz="1800" dirty="0"/>
              <a:t>所示。</a:t>
            </a:r>
          </a:p>
        </p:txBody>
      </p:sp>
      <p:pic>
        <p:nvPicPr>
          <p:cNvPr id="1853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33725" y="2780928"/>
            <a:ext cx="3956050" cy="2663825"/>
          </a:xfrm>
          <a:noFill/>
          <a:ln/>
        </p:spPr>
      </p:pic>
      <p:sp>
        <p:nvSpPr>
          <p:cNvPr id="185349" name="Text Box 5"/>
          <p:cNvSpPr txBox="1">
            <a:spLocks noChangeArrowheads="1"/>
          </p:cNvSpPr>
          <p:nvPr/>
        </p:nvSpPr>
        <p:spPr bwMode="auto">
          <a:xfrm>
            <a:off x="3995738" y="5589588"/>
            <a:ext cx="230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3</a:t>
            </a:r>
            <a:r>
              <a:rPr lang="en-US" altLang="zh-CN" sz="1600" dirty="0" smtClean="0"/>
              <a:t>6 </a:t>
            </a:r>
            <a:r>
              <a:rPr lang="zh-CN" altLang="en-US" sz="1600" dirty="0" smtClean="0"/>
              <a:t> </a:t>
            </a:r>
            <a:r>
              <a:rPr lang="zh-CN" altLang="en-US" sz="1600" dirty="0"/>
              <a:t>设置服务器连接</a:t>
            </a:r>
          </a:p>
        </p:txBody>
      </p:sp>
    </p:spTree>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BD9E149F-B1B0-4078-AED3-F29F1450B731}" type="slidenum">
              <a:rPr lang="zh-CN" altLang="en-US"/>
              <a:pPr/>
              <a:t>177</a:t>
            </a:fld>
            <a:endParaRPr lang="en-US" altLang="zh-CN"/>
          </a:p>
        </p:txBody>
      </p:sp>
      <p:sp>
        <p:nvSpPr>
          <p:cNvPr id="186370" name="Rectangle 2"/>
          <p:cNvSpPr>
            <a:spLocks noGrp="1" noChangeArrowheads="1"/>
          </p:cNvSpPr>
          <p:nvPr>
            <p:ph type="title"/>
          </p:nvPr>
        </p:nvSpPr>
        <p:spPr/>
        <p:txBody>
          <a:bodyPr/>
          <a:lstStyle/>
          <a:p>
            <a:r>
              <a:rPr lang="en-US" altLang="zh-CN" b="1"/>
              <a:t>7.6.2  </a:t>
            </a:r>
            <a:r>
              <a:rPr lang="zh-CN" altLang="en-US" b="1"/>
              <a:t>网站的发布和维护</a:t>
            </a:r>
          </a:p>
        </p:txBody>
      </p:sp>
      <p:sp>
        <p:nvSpPr>
          <p:cNvPr id="186371" name="Rectangle 3"/>
          <p:cNvSpPr>
            <a:spLocks noGrp="1" noChangeArrowheads="1"/>
          </p:cNvSpPr>
          <p:nvPr>
            <p:ph type="body" idx="1"/>
          </p:nvPr>
        </p:nvSpPr>
        <p:spPr>
          <a:xfrm>
            <a:off x="1403350" y="1701800"/>
            <a:ext cx="7345363" cy="4683125"/>
          </a:xfrm>
        </p:spPr>
        <p:txBody>
          <a:bodyPr/>
          <a:lstStyle/>
          <a:p>
            <a:pPr>
              <a:lnSpc>
                <a:spcPct val="120000"/>
              </a:lnSpc>
              <a:buFontTx/>
              <a:buNone/>
            </a:pPr>
            <a:r>
              <a:rPr lang="zh-CN" altLang="en-US" sz="600"/>
              <a:t>            </a:t>
            </a:r>
            <a:r>
              <a:rPr lang="zh-CN" altLang="en-US" sz="700"/>
              <a:t>  </a:t>
            </a:r>
            <a:r>
              <a:rPr lang="zh-CN" altLang="en-US" sz="800"/>
              <a:t>    </a:t>
            </a:r>
            <a:r>
              <a:rPr lang="zh-CN" altLang="en-US" sz="1200"/>
              <a:t>         </a:t>
            </a:r>
            <a:r>
              <a:rPr lang="zh-CN" altLang="en-US" sz="1600"/>
              <a:t>服务器名称：输入新服务器的名称。</a:t>
            </a:r>
          </a:p>
          <a:p>
            <a:pPr>
              <a:lnSpc>
                <a:spcPct val="120000"/>
              </a:lnSpc>
              <a:buFontTx/>
              <a:buNone/>
            </a:pPr>
            <a:r>
              <a:rPr lang="zh-CN" altLang="en-US" sz="1600"/>
              <a:t>              连接方法：通过下拉列表选择与服务器的连接方式，如FTP 方式。</a:t>
            </a:r>
          </a:p>
          <a:p>
            <a:pPr>
              <a:lnSpc>
                <a:spcPct val="120000"/>
              </a:lnSpc>
              <a:buFontTx/>
              <a:buNone/>
            </a:pPr>
            <a:r>
              <a:rPr lang="zh-CN" altLang="en-US" sz="1600"/>
              <a:t>              FTP 地址：输入要上传到的FTP 主机的URL。</a:t>
            </a:r>
          </a:p>
          <a:p>
            <a:pPr>
              <a:lnSpc>
                <a:spcPct val="120000"/>
              </a:lnSpc>
              <a:buFontTx/>
              <a:buNone/>
            </a:pPr>
            <a:r>
              <a:rPr lang="zh-CN" altLang="en-US" sz="1600"/>
              <a:t>              用户名：输入用于连接到FTP 服务器的用户名。</a:t>
            </a:r>
          </a:p>
          <a:p>
            <a:pPr>
              <a:lnSpc>
                <a:spcPct val="120000"/>
              </a:lnSpc>
              <a:buFontTx/>
              <a:buNone/>
            </a:pPr>
            <a:r>
              <a:rPr lang="zh-CN" altLang="en-US" sz="1600"/>
              <a:t>              密码：输入用于连接到FTP 服务器的密码。</a:t>
            </a:r>
          </a:p>
          <a:p>
            <a:pPr>
              <a:lnSpc>
                <a:spcPct val="120000"/>
              </a:lnSpc>
              <a:buFontTx/>
              <a:buNone/>
            </a:pPr>
            <a:r>
              <a:rPr lang="zh-CN" altLang="en-US" sz="1600"/>
              <a:t>              单击“测试”按钮，可测试FTP 地址、用户名和密码。如果选择“保存”复选框，Dreamweaver会保存密码。</a:t>
            </a:r>
          </a:p>
          <a:p>
            <a:pPr>
              <a:lnSpc>
                <a:spcPct val="120000"/>
              </a:lnSpc>
              <a:buFontTx/>
              <a:buNone/>
            </a:pPr>
            <a:r>
              <a:rPr lang="zh-CN" altLang="en-US" sz="1600"/>
              <a:t>             根目录：输入在远程站点上存储公开显示的文档的目录（文件夹）。</a:t>
            </a:r>
          </a:p>
          <a:p>
            <a:pPr>
              <a:lnSpc>
                <a:spcPct val="120000"/>
              </a:lnSpc>
              <a:buFontTx/>
              <a:buNone/>
            </a:pPr>
            <a:r>
              <a:rPr lang="zh-CN" altLang="en-US" sz="1600"/>
              <a:t>             Web URL：输入Web 站点的URL。</a:t>
            </a:r>
          </a:p>
          <a:p>
            <a:pPr>
              <a:lnSpc>
                <a:spcPct val="120000"/>
              </a:lnSpc>
              <a:buFontTx/>
              <a:buNone/>
            </a:pPr>
            <a:r>
              <a:rPr lang="zh-CN" altLang="en-US" sz="1600"/>
              <a:t>            （5） 在“高级”面板中设置与远程服务器的同步等信息。</a:t>
            </a:r>
          </a:p>
          <a:p>
            <a:pPr>
              <a:lnSpc>
                <a:spcPct val="120000"/>
              </a:lnSpc>
              <a:buFontTx/>
              <a:buNone/>
            </a:pPr>
            <a:r>
              <a:rPr lang="zh-CN" altLang="en-US" sz="1600"/>
              <a:t>            （6） 单击“保存”按钮，在“服务器”列表中，通过“远程”复选框和“测试”复选框指定刚添加或编辑的服务器为远程服务器、测试服务器，还是同时为这两种服务器。</a:t>
            </a:r>
          </a:p>
        </p:txBody>
      </p:sp>
    </p:spTree>
  </p:cSld>
  <p:clrMapOvr>
    <a:masterClrMapping/>
  </p:clrMapOvr>
  <p:transition spd="slow"/>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B8603C-1AC9-4AB4-8866-6DADB5F6CCF4}" type="datetime1">
              <a:rPr lang="zh-CN" altLang="en-US"/>
              <a:pPr/>
              <a:t>2017/8/15</a:t>
            </a:fld>
            <a:endParaRPr lang="en-US" altLang="zh-CN"/>
          </a:p>
        </p:txBody>
      </p:sp>
      <p:sp>
        <p:nvSpPr>
          <p:cNvPr id="5" name="页脚占位符 4"/>
          <p:cNvSpPr>
            <a:spLocks noGrp="1"/>
          </p:cNvSpPr>
          <p:nvPr>
            <p:ph type="ftr" sz="quarter" idx="11"/>
          </p:nvPr>
        </p:nvSpPr>
        <p:spPr/>
        <p:txBody>
          <a:bodyPr/>
          <a:lstStyle/>
          <a:p>
            <a:r>
              <a:rPr lang="zh-CN" altLang="en-US"/>
              <a:t>计算机文化基础</a:t>
            </a:r>
          </a:p>
        </p:txBody>
      </p:sp>
      <p:sp>
        <p:nvSpPr>
          <p:cNvPr id="6" name="灯片编号占位符 5"/>
          <p:cNvSpPr>
            <a:spLocks noGrp="1"/>
          </p:cNvSpPr>
          <p:nvPr>
            <p:ph type="sldNum" sz="quarter" idx="12"/>
          </p:nvPr>
        </p:nvSpPr>
        <p:spPr/>
        <p:txBody>
          <a:bodyPr/>
          <a:lstStyle/>
          <a:p>
            <a:fld id="{A0499778-98E3-455D-82B5-A63B09DF64B7}" type="slidenum">
              <a:rPr lang="zh-CN" altLang="en-US"/>
              <a:pPr/>
              <a:t>178</a:t>
            </a:fld>
            <a:endParaRPr lang="en-US" altLang="zh-CN"/>
          </a:p>
        </p:txBody>
      </p:sp>
      <p:sp>
        <p:nvSpPr>
          <p:cNvPr id="187394" name="Rectangle 2"/>
          <p:cNvSpPr>
            <a:spLocks noGrp="1" noChangeArrowheads="1"/>
          </p:cNvSpPr>
          <p:nvPr>
            <p:ph type="title"/>
          </p:nvPr>
        </p:nvSpPr>
        <p:spPr/>
        <p:txBody>
          <a:bodyPr/>
          <a:lstStyle/>
          <a:p>
            <a:r>
              <a:rPr lang="en-US" altLang="zh-CN" b="1"/>
              <a:t>7.6.2  </a:t>
            </a:r>
            <a:r>
              <a:rPr lang="zh-CN" altLang="en-US" b="1"/>
              <a:t>网站的发布和维护</a:t>
            </a:r>
          </a:p>
        </p:txBody>
      </p:sp>
      <p:sp>
        <p:nvSpPr>
          <p:cNvPr id="187395" name="Rectangle 3"/>
          <p:cNvSpPr>
            <a:spLocks noGrp="1" noChangeArrowheads="1"/>
          </p:cNvSpPr>
          <p:nvPr>
            <p:ph type="body" idx="1"/>
          </p:nvPr>
        </p:nvSpPr>
        <p:spPr>
          <a:xfrm>
            <a:off x="1403350" y="1917700"/>
            <a:ext cx="7345363" cy="4683125"/>
          </a:xfrm>
        </p:spPr>
        <p:txBody>
          <a:bodyPr/>
          <a:lstStyle/>
          <a:p>
            <a:pPr>
              <a:lnSpc>
                <a:spcPct val="120000"/>
              </a:lnSpc>
              <a:buFontTx/>
              <a:buNone/>
            </a:pPr>
            <a:r>
              <a:rPr lang="zh-CN" altLang="en-US" sz="500"/>
              <a:t>            </a:t>
            </a:r>
            <a:r>
              <a:rPr lang="zh-CN" altLang="en-US" sz="600"/>
              <a:t>  </a:t>
            </a:r>
            <a:r>
              <a:rPr lang="zh-CN" altLang="en-US" sz="700"/>
              <a:t>    </a:t>
            </a:r>
            <a:r>
              <a:rPr lang="zh-CN" altLang="en-US" sz="1000"/>
              <a:t>        </a:t>
            </a:r>
            <a:r>
              <a:rPr lang="zh-CN" altLang="en-US" sz="2000"/>
              <a:t>2） 上传文件</a:t>
            </a:r>
          </a:p>
          <a:p>
            <a:pPr>
              <a:lnSpc>
                <a:spcPct val="120000"/>
              </a:lnSpc>
              <a:buFontTx/>
              <a:buNone/>
            </a:pPr>
            <a:r>
              <a:rPr lang="zh-CN" altLang="en-US" sz="2000"/>
              <a:t>           确保文档处于活动状态，执行下列操作之一可以上传文件。</a:t>
            </a:r>
          </a:p>
          <a:p>
            <a:pPr>
              <a:lnSpc>
                <a:spcPct val="120000"/>
              </a:lnSpc>
              <a:buFontTx/>
              <a:buNone/>
            </a:pPr>
            <a:r>
              <a:rPr lang="zh-CN" altLang="en-US" sz="2000"/>
              <a:t>          （1） 执行“站点”→“上传”。</a:t>
            </a:r>
          </a:p>
          <a:p>
            <a:pPr>
              <a:lnSpc>
                <a:spcPct val="120000"/>
              </a:lnSpc>
              <a:buFontTx/>
              <a:buNone/>
            </a:pPr>
            <a:r>
              <a:rPr lang="zh-CN" altLang="en-US" sz="2000"/>
              <a:t>          （2） 单击“文档”窗口工具栏中的“文件管理”图标 ，然后从菜单中选择“上传”。</a:t>
            </a:r>
          </a:p>
          <a:p>
            <a:pPr>
              <a:lnSpc>
                <a:spcPct val="120000"/>
              </a:lnSpc>
              <a:buFontTx/>
              <a:buNone/>
            </a:pPr>
            <a:r>
              <a:rPr lang="zh-CN" altLang="en-US" sz="2000"/>
              <a:t>           注：如果当前文件不属于“文件”面板中的当前站点，则Dreamweaver 将尝试确定当前文件属于哪一个本地定义的站点。如果当前文件仅属于一个本地站点，则Dreamweaver 将打开该站点，然后执行“上传”操作。</a:t>
            </a:r>
          </a:p>
        </p:txBody>
      </p:sp>
    </p:spTree>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26088C38-6066-40D8-A5FE-892449C251A5}" type="slidenum">
              <a:rPr lang="zh-CN" altLang="en-US"/>
              <a:pPr/>
              <a:t>179</a:t>
            </a:fld>
            <a:endParaRPr lang="en-US" altLang="zh-CN"/>
          </a:p>
        </p:txBody>
      </p:sp>
      <p:sp>
        <p:nvSpPr>
          <p:cNvPr id="188418" name="Text Box 2"/>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
        <p:nvSpPr>
          <p:cNvPr id="188419" name="Rectangle 3"/>
          <p:cNvSpPr>
            <a:spLocks noChangeArrowheads="1"/>
          </p:cNvSpPr>
          <p:nvPr/>
        </p:nvSpPr>
        <p:spPr bwMode="auto">
          <a:xfrm>
            <a:off x="2555875" y="2276475"/>
            <a:ext cx="54721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i="1">
                <a:solidFill>
                  <a:schemeClr val="tx2"/>
                </a:solidFill>
                <a:latin typeface="Times New Roman" pitchFamily="18" charset="0"/>
                <a:ea typeface="隶书" pitchFamily="49" charset="-122"/>
              </a:defRPr>
            </a:lvl1pPr>
            <a:lvl2pPr algn="ctr">
              <a:defRPr sz="3600" i="1">
                <a:solidFill>
                  <a:schemeClr val="tx2"/>
                </a:solidFill>
                <a:latin typeface="Times New Roman" pitchFamily="18" charset="0"/>
                <a:ea typeface="隶书" pitchFamily="49" charset="-122"/>
              </a:defRPr>
            </a:lvl2pPr>
            <a:lvl3pPr algn="ctr">
              <a:defRPr sz="3600" i="1">
                <a:solidFill>
                  <a:schemeClr val="tx2"/>
                </a:solidFill>
                <a:latin typeface="Times New Roman" pitchFamily="18" charset="0"/>
                <a:ea typeface="隶书" pitchFamily="49" charset="-122"/>
              </a:defRPr>
            </a:lvl3pPr>
            <a:lvl4pPr algn="ctr">
              <a:defRPr sz="3600" i="1">
                <a:solidFill>
                  <a:schemeClr val="tx2"/>
                </a:solidFill>
                <a:latin typeface="Times New Roman" pitchFamily="18" charset="0"/>
                <a:ea typeface="隶书" pitchFamily="49" charset="-122"/>
              </a:defRPr>
            </a:lvl4pPr>
            <a:lvl5pPr algn="ctr">
              <a:defRPr sz="3600" i="1">
                <a:solidFill>
                  <a:schemeClr val="tx2"/>
                </a:solidFill>
                <a:latin typeface="Times New Roman" pitchFamily="18" charset="0"/>
                <a:ea typeface="隶书" pitchFamily="49" charset="-122"/>
              </a:defRPr>
            </a:lvl5pPr>
            <a:lvl6pPr marL="457200" algn="ctr" fontAlgn="base">
              <a:spcBef>
                <a:spcPct val="0"/>
              </a:spcBef>
              <a:spcAft>
                <a:spcPct val="0"/>
              </a:spcAft>
              <a:defRPr sz="3600" i="1">
                <a:solidFill>
                  <a:schemeClr val="tx2"/>
                </a:solidFill>
                <a:latin typeface="Times New Roman" pitchFamily="18" charset="0"/>
                <a:ea typeface="隶书" pitchFamily="49" charset="-122"/>
              </a:defRPr>
            </a:lvl6pPr>
            <a:lvl7pPr marL="914400" algn="ctr" fontAlgn="base">
              <a:spcBef>
                <a:spcPct val="0"/>
              </a:spcBef>
              <a:spcAft>
                <a:spcPct val="0"/>
              </a:spcAft>
              <a:defRPr sz="3600" i="1">
                <a:solidFill>
                  <a:schemeClr val="tx2"/>
                </a:solidFill>
                <a:latin typeface="Times New Roman" pitchFamily="18" charset="0"/>
                <a:ea typeface="隶书" pitchFamily="49" charset="-122"/>
              </a:defRPr>
            </a:lvl7pPr>
            <a:lvl8pPr marL="1371600" algn="ctr" fontAlgn="base">
              <a:spcBef>
                <a:spcPct val="0"/>
              </a:spcBef>
              <a:spcAft>
                <a:spcPct val="0"/>
              </a:spcAft>
              <a:defRPr sz="3600" i="1">
                <a:solidFill>
                  <a:schemeClr val="tx2"/>
                </a:solidFill>
                <a:latin typeface="Times New Roman" pitchFamily="18" charset="0"/>
                <a:ea typeface="隶书" pitchFamily="49" charset="-122"/>
              </a:defRPr>
            </a:lvl8pPr>
            <a:lvl9pPr marL="1828800" algn="ctr" fontAlgn="base">
              <a:spcBef>
                <a:spcPct val="0"/>
              </a:spcBef>
              <a:spcAft>
                <a:spcPct val="0"/>
              </a:spcAft>
              <a:defRPr sz="3600" i="1">
                <a:solidFill>
                  <a:schemeClr val="tx2"/>
                </a:solidFill>
                <a:latin typeface="Times New Roman" pitchFamily="18" charset="0"/>
                <a:ea typeface="隶书" pitchFamily="49" charset="-122"/>
              </a:defRPr>
            </a:lvl9pPr>
          </a:lstStyle>
          <a:p>
            <a:pPr>
              <a:buFontTx/>
              <a:buNone/>
            </a:pPr>
            <a:r>
              <a:rPr lang="zh-CN" altLang="en-US" sz="8000" i="0">
                <a:solidFill>
                  <a:schemeClr val="hlink"/>
                </a:solidFill>
              </a:rPr>
              <a:t>谢谢使用！</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1CB968F8-9FFF-442A-AEB2-1913912BE047}" type="slidenum">
              <a:rPr lang="zh-CN" altLang="en-US"/>
              <a:pPr/>
              <a:t>18</a:t>
            </a:fld>
            <a:endParaRPr lang="en-US" altLang="zh-CN"/>
          </a:p>
        </p:txBody>
      </p:sp>
      <p:sp>
        <p:nvSpPr>
          <p:cNvPr id="23554" name="Rectangle 2"/>
          <p:cNvSpPr>
            <a:spLocks noGrp="1" noChangeArrowheads="1"/>
          </p:cNvSpPr>
          <p:nvPr>
            <p:ph type="title"/>
          </p:nvPr>
        </p:nvSpPr>
        <p:spPr>
          <a:xfrm>
            <a:off x="1905000" y="609600"/>
            <a:ext cx="6096000" cy="1143000"/>
          </a:xfrm>
        </p:spPr>
        <p:txBody>
          <a:bodyPr/>
          <a:lstStyle/>
          <a:p>
            <a:r>
              <a:rPr lang="en-US" altLang="zh-CN" i="0"/>
              <a:t>7.1.2  </a:t>
            </a:r>
            <a:r>
              <a:rPr lang="zh-CN" altLang="en-US" i="0"/>
              <a:t>数据通信基础知识</a:t>
            </a:r>
          </a:p>
        </p:txBody>
      </p:sp>
      <p:sp>
        <p:nvSpPr>
          <p:cNvPr id="23555" name="Rectangle 3"/>
          <p:cNvSpPr>
            <a:spLocks noGrp="1" noChangeArrowheads="1"/>
          </p:cNvSpPr>
          <p:nvPr>
            <p:ph type="body" idx="1"/>
          </p:nvPr>
        </p:nvSpPr>
        <p:spPr>
          <a:xfrm>
            <a:off x="1835150" y="1557338"/>
            <a:ext cx="6629400" cy="4824412"/>
          </a:xfrm>
        </p:spPr>
        <p:txBody>
          <a:bodyPr/>
          <a:lstStyle/>
          <a:p>
            <a:pPr marL="0" indent="0">
              <a:buFontTx/>
              <a:buNone/>
            </a:pPr>
            <a:r>
              <a:rPr lang="en-US" altLang="zh-CN" sz="800"/>
              <a:t>  </a:t>
            </a:r>
            <a:r>
              <a:rPr lang="en-US" altLang="zh-CN" sz="1800"/>
              <a:t> 5</a:t>
            </a:r>
            <a:r>
              <a:rPr lang="zh-CN" altLang="en-US" sz="1800"/>
              <a:t>） 信道带宽（</a:t>
            </a:r>
            <a:r>
              <a:rPr lang="en-US" altLang="zh-CN" sz="1800"/>
              <a:t>Channel Bandwidth</a:t>
            </a:r>
            <a:r>
              <a:rPr lang="zh-CN" altLang="en-US" sz="1800"/>
              <a:t>）</a:t>
            </a:r>
          </a:p>
          <a:p>
            <a:pPr marL="0" indent="0">
              <a:buFontTx/>
              <a:buNone/>
            </a:pPr>
            <a:r>
              <a:rPr lang="zh-CN" altLang="en-US" sz="1800"/>
              <a:t>      信道是指通信系统中传输信号的通道，信道包括通信线路和传输设备。根据信道使用的传输介质可分为有线信道和无线信道；根据适合传输的信号类型可分为模拟信道和数字信道。</a:t>
            </a:r>
          </a:p>
          <a:p>
            <a:pPr marL="0" indent="0">
              <a:buFontTx/>
              <a:buNone/>
            </a:pPr>
            <a:r>
              <a:rPr lang="zh-CN" altLang="en-US" sz="1800"/>
              <a:t>      信道带宽是指信道上允许传输电磁波的有效频率范围。模拟信道的带宽等于信道可以传输的信号频率上限和下限之差，单位是</a:t>
            </a:r>
            <a:r>
              <a:rPr lang="en-US" altLang="zh-CN" sz="1800"/>
              <a:t>Hz</a:t>
            </a:r>
            <a:r>
              <a:rPr lang="zh-CN" altLang="en-US" sz="1800"/>
              <a:t>。数字信道的带宽一般用信道容量表示，信道容量是信道允许的最大数据传输速率，单位是比特</a:t>
            </a:r>
            <a:r>
              <a:rPr lang="en-US" altLang="zh-CN" sz="1800"/>
              <a:t>/</a:t>
            </a:r>
            <a:r>
              <a:rPr lang="zh-CN" altLang="en-US" sz="1800"/>
              <a:t>秒（</a:t>
            </a:r>
            <a:r>
              <a:rPr lang="en-US" altLang="zh-CN" sz="1800"/>
              <a:t>bit/s</a:t>
            </a:r>
            <a:r>
              <a:rPr lang="zh-CN" altLang="en-US" sz="1800"/>
              <a:t>），单位换算：</a:t>
            </a:r>
            <a:r>
              <a:rPr lang="en-US" altLang="zh-CN" sz="1800"/>
              <a:t>1 Kbit/s = 1 000 bps</a:t>
            </a:r>
            <a:r>
              <a:rPr lang="zh-CN" altLang="en-US" sz="1800"/>
              <a:t>，</a:t>
            </a:r>
            <a:r>
              <a:rPr lang="en-US" altLang="zh-CN" sz="1800"/>
              <a:t>1 Mbps =1 000 Kbit/s</a:t>
            </a:r>
            <a:r>
              <a:rPr lang="zh-CN" altLang="en-US" sz="1800"/>
              <a:t>。</a:t>
            </a:r>
          </a:p>
          <a:p>
            <a:pPr marL="0" indent="0">
              <a:buFontTx/>
              <a:buNone/>
            </a:pPr>
            <a:r>
              <a:rPr lang="zh-CN" altLang="en-US" sz="1800"/>
              <a:t>  </a:t>
            </a:r>
            <a:r>
              <a:rPr lang="en-US" altLang="zh-CN" sz="1800"/>
              <a:t>6</a:t>
            </a:r>
            <a:r>
              <a:rPr lang="zh-CN" altLang="en-US" sz="1800"/>
              <a:t>） 基带与宽带（</a:t>
            </a:r>
            <a:r>
              <a:rPr lang="en-US" altLang="zh-CN" sz="1800"/>
              <a:t>Baseband and Broadband</a:t>
            </a:r>
            <a:r>
              <a:rPr lang="zh-CN" altLang="en-US" sz="1800"/>
              <a:t>）</a:t>
            </a:r>
          </a:p>
          <a:p>
            <a:pPr marL="0" indent="0">
              <a:buFontTx/>
              <a:buNone/>
            </a:pPr>
            <a:r>
              <a:rPr lang="zh-CN" altLang="en-US" sz="1800"/>
              <a:t>      基带是指数字脉冲信号所固有的频带。宽带源于电话业，以固话工作频率（近似</a:t>
            </a:r>
            <a:r>
              <a:rPr lang="en-US" altLang="zh-CN" sz="1800"/>
              <a:t>4 kHz</a:t>
            </a:r>
            <a:r>
              <a:rPr lang="zh-CN" altLang="en-US" sz="1800"/>
              <a:t>）为分界，携载信号频率超过固话工作频率的频带称为宽带。</a:t>
            </a:r>
          </a:p>
        </p:txBody>
      </p:sp>
      <p:sp>
        <p:nvSpPr>
          <p:cNvPr id="2355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8CD395B4-A4A1-43B3-8A0E-46FD8481A43F}" type="slidenum">
              <a:rPr lang="zh-CN" altLang="en-US"/>
              <a:pPr/>
              <a:t>19</a:t>
            </a:fld>
            <a:endParaRPr lang="en-US" altLang="zh-CN"/>
          </a:p>
        </p:txBody>
      </p:sp>
      <p:sp>
        <p:nvSpPr>
          <p:cNvPr id="24578" name="Rectangle 2"/>
          <p:cNvSpPr>
            <a:spLocks noGrp="1" noChangeArrowheads="1"/>
          </p:cNvSpPr>
          <p:nvPr>
            <p:ph type="title"/>
          </p:nvPr>
        </p:nvSpPr>
        <p:spPr>
          <a:xfrm>
            <a:off x="1905000" y="609600"/>
            <a:ext cx="6629400" cy="1143000"/>
          </a:xfrm>
        </p:spPr>
        <p:txBody>
          <a:bodyPr/>
          <a:lstStyle/>
          <a:p>
            <a:r>
              <a:rPr lang="en-US" altLang="zh-CN" i="0"/>
              <a:t>7.1.2  </a:t>
            </a:r>
            <a:r>
              <a:rPr lang="zh-CN" altLang="en-US" i="0"/>
              <a:t>数据通信基础知识</a:t>
            </a:r>
            <a:r>
              <a:rPr lang="zh-CN" altLang="en-US"/>
              <a:t> </a:t>
            </a:r>
          </a:p>
        </p:txBody>
      </p:sp>
      <p:sp>
        <p:nvSpPr>
          <p:cNvPr id="24579" name="Rectangle 3"/>
          <p:cNvSpPr>
            <a:spLocks noGrp="1" noChangeArrowheads="1"/>
          </p:cNvSpPr>
          <p:nvPr>
            <p:ph type="body" idx="1"/>
          </p:nvPr>
        </p:nvSpPr>
        <p:spPr>
          <a:xfrm>
            <a:off x="1836738" y="1630363"/>
            <a:ext cx="6588125" cy="4319587"/>
          </a:xfrm>
        </p:spPr>
        <p:txBody>
          <a:bodyPr/>
          <a:lstStyle/>
          <a:p>
            <a:pPr>
              <a:buClr>
                <a:srgbClr val="4D4D4D"/>
              </a:buClr>
              <a:buFont typeface="Wingdings" pitchFamily="2" charset="2"/>
              <a:buNone/>
            </a:pPr>
            <a:r>
              <a:rPr lang="en-US" altLang="zh-CN" sz="1800"/>
              <a:t> 2. </a:t>
            </a:r>
            <a:r>
              <a:rPr lang="zh-CN" altLang="en-US" sz="1800"/>
              <a:t>数据编码</a:t>
            </a:r>
          </a:p>
          <a:p>
            <a:pPr>
              <a:buClr>
                <a:srgbClr val="4D4D4D"/>
              </a:buClr>
              <a:buFont typeface="Wingdings" pitchFamily="2" charset="2"/>
              <a:buNone/>
            </a:pPr>
            <a:r>
              <a:rPr lang="zh-CN" altLang="en-US" sz="1800"/>
              <a:t>   </a:t>
            </a:r>
            <a:r>
              <a:rPr lang="en-US" altLang="zh-CN" sz="1800"/>
              <a:t>1</a:t>
            </a:r>
            <a:r>
              <a:rPr lang="zh-CN" altLang="en-US" sz="1800"/>
              <a:t>） 编码与译码</a:t>
            </a:r>
          </a:p>
          <a:p>
            <a:pPr>
              <a:buClr>
                <a:srgbClr val="4D4D4D"/>
              </a:buClr>
              <a:buFont typeface="Wingdings" pitchFamily="2" charset="2"/>
              <a:buNone/>
            </a:pPr>
            <a:r>
              <a:rPr lang="zh-CN" altLang="en-US" sz="1800"/>
              <a:t>             编码是指把需要加工处理的数据信息用特定的数字来表示的一种技术，是根据一定数据结构和目标的定性特征，将数据转换为代码或编码字符，在数据传输中表示数据组成，并作为传送、接受和处理的一组规则和约定。编码通常是一种较多输入量变化成较少输出（码组）的过程。</a:t>
            </a:r>
          </a:p>
          <a:p>
            <a:pPr>
              <a:buClr>
                <a:srgbClr val="4D4D4D"/>
              </a:buClr>
              <a:buFont typeface="Wingdings" pitchFamily="2" charset="2"/>
              <a:buNone/>
            </a:pPr>
            <a:r>
              <a:rPr lang="zh-CN" altLang="en-US" sz="1800"/>
              <a:t>             译码或解码是编码的逆过程，同时去掉比特流在传播过程中混入的噪声。利用译码表把文字译成一组组数码或用译码表将代表某一项信息的一系列信号译成文字的过程称为译码。译码通常是一种较少输入变为较多输出的过程。</a:t>
            </a:r>
          </a:p>
        </p:txBody>
      </p:sp>
      <p:sp>
        <p:nvSpPr>
          <p:cNvPr id="2458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6C5EC9DA-297E-47E3-B530-68B904C0D538}" type="slidenum">
              <a:rPr lang="zh-CN" altLang="en-US"/>
              <a:pPr/>
              <a:t>2</a:t>
            </a:fld>
            <a:endParaRPr lang="en-US" altLang="zh-CN"/>
          </a:p>
        </p:txBody>
      </p:sp>
      <p:sp>
        <p:nvSpPr>
          <p:cNvPr id="7170" name="Rectangle 2"/>
          <p:cNvSpPr>
            <a:spLocks noGrp="1" noChangeArrowheads="1"/>
          </p:cNvSpPr>
          <p:nvPr>
            <p:ph type="title"/>
          </p:nvPr>
        </p:nvSpPr>
        <p:spPr/>
        <p:txBody>
          <a:bodyPr/>
          <a:lstStyle/>
          <a:p>
            <a:r>
              <a:rPr lang="zh-CN" altLang="en-US" b="1" i="0">
                <a:ea typeface="宋体" pitchFamily="2" charset="-122"/>
              </a:rPr>
              <a:t>第</a:t>
            </a:r>
            <a:r>
              <a:rPr lang="en-US" altLang="zh-CN" b="1" i="0">
                <a:ea typeface="宋体" pitchFamily="2" charset="-122"/>
              </a:rPr>
              <a:t>7</a:t>
            </a:r>
            <a:r>
              <a:rPr lang="zh-CN" altLang="en-US" b="1" i="0">
                <a:ea typeface="宋体" pitchFamily="2" charset="-122"/>
              </a:rPr>
              <a:t>章  计算机网络基础</a:t>
            </a:r>
          </a:p>
        </p:txBody>
      </p:sp>
      <p:sp>
        <p:nvSpPr>
          <p:cNvPr id="7171" name="Rectangle 3"/>
          <p:cNvSpPr>
            <a:spLocks noGrp="1" noChangeArrowheads="1"/>
          </p:cNvSpPr>
          <p:nvPr>
            <p:ph type="body" idx="1"/>
          </p:nvPr>
        </p:nvSpPr>
        <p:spPr>
          <a:xfrm>
            <a:off x="3636963" y="1989138"/>
            <a:ext cx="5827712" cy="3743325"/>
          </a:xfrm>
        </p:spPr>
        <p:txBody>
          <a:bodyPr/>
          <a:lstStyle/>
          <a:p>
            <a:pPr>
              <a:lnSpc>
                <a:spcPct val="150000"/>
              </a:lnSpc>
              <a:buFontTx/>
              <a:buNone/>
            </a:pPr>
            <a:r>
              <a:rPr lang="en-US" altLang="zh-CN" sz="2000">
                <a:hlinkClick r:id="rId2" action="ppaction://hlinksldjump"/>
              </a:rPr>
              <a:t>7.1   </a:t>
            </a:r>
            <a:r>
              <a:rPr lang="zh-CN" altLang="en-US" sz="2000">
                <a:hlinkClick r:id="rId2" action="ppaction://hlinksldjump"/>
              </a:rPr>
              <a:t>计算机网络基础 </a:t>
            </a:r>
            <a:endParaRPr lang="zh-CN" altLang="en-US" sz="2000"/>
          </a:p>
          <a:p>
            <a:pPr>
              <a:lnSpc>
                <a:spcPct val="150000"/>
              </a:lnSpc>
              <a:buFontTx/>
              <a:buNone/>
            </a:pPr>
            <a:r>
              <a:rPr lang="en-US" altLang="zh-CN" sz="2000">
                <a:sym typeface="Arial" pitchFamily="34" charset="0"/>
                <a:hlinkClick r:id="rId2" action="ppaction://hlinksldjump"/>
              </a:rPr>
              <a:t>7.</a:t>
            </a:r>
            <a:r>
              <a:rPr lang="zh-CN" altLang="en-US" sz="2000">
                <a:sym typeface="Arial" pitchFamily="34" charset="0"/>
                <a:hlinkClick r:id="rId2" action="ppaction://hlinksldjump"/>
              </a:rPr>
              <a:t>2</a:t>
            </a:r>
            <a:r>
              <a:rPr lang="en-US" altLang="zh-CN" sz="2000">
                <a:sym typeface="Arial" pitchFamily="34" charset="0"/>
                <a:hlinkClick r:id="rId2" action="ppaction://hlinksldjump"/>
              </a:rPr>
              <a:t>   </a:t>
            </a:r>
            <a:r>
              <a:rPr lang="zh-CN" altLang="en-US" sz="2000">
                <a:sym typeface="Arial" pitchFamily="34" charset="0"/>
                <a:hlinkClick r:id="rId2" action="ppaction://hlinksldjump"/>
              </a:rPr>
              <a:t> Internet基础 </a:t>
            </a:r>
            <a:r>
              <a:rPr lang="zh-CN" altLang="en-US" sz="2000">
                <a:sym typeface="Arial" pitchFamily="34" charset="0"/>
              </a:rPr>
              <a:t> </a:t>
            </a:r>
          </a:p>
          <a:p>
            <a:pPr>
              <a:lnSpc>
                <a:spcPct val="150000"/>
              </a:lnSpc>
              <a:buFontTx/>
              <a:buNone/>
            </a:pPr>
            <a:r>
              <a:rPr lang="en-US" altLang="zh-CN" sz="2000">
                <a:sym typeface="Arial" pitchFamily="34" charset="0"/>
                <a:hlinkClick r:id="rId2" action="ppaction://hlinksldjump"/>
              </a:rPr>
              <a:t>7.</a:t>
            </a:r>
            <a:r>
              <a:rPr lang="zh-CN" altLang="en-US" sz="2000">
                <a:sym typeface="Arial" pitchFamily="34" charset="0"/>
                <a:hlinkClick r:id="rId2" action="ppaction://hlinksldjump"/>
              </a:rPr>
              <a:t>3</a:t>
            </a:r>
            <a:r>
              <a:rPr lang="en-US" altLang="zh-CN" sz="2000">
                <a:sym typeface="Arial" pitchFamily="34" charset="0"/>
                <a:hlinkClick r:id="rId2" action="ppaction://hlinksldjump"/>
              </a:rPr>
              <a:t>   </a:t>
            </a:r>
            <a:r>
              <a:rPr lang="zh-CN" altLang="en-US" sz="2000">
                <a:sym typeface="Arial" pitchFamily="34" charset="0"/>
                <a:hlinkClick r:id="rId2" action="ppaction://hlinksldjump"/>
              </a:rPr>
              <a:t> 网页基本概念</a:t>
            </a:r>
          </a:p>
          <a:p>
            <a:pPr>
              <a:lnSpc>
                <a:spcPct val="150000"/>
              </a:lnSpc>
              <a:buFontTx/>
              <a:buNone/>
            </a:pPr>
            <a:r>
              <a:rPr lang="en-US" altLang="zh-CN" sz="2000">
                <a:sym typeface="Arial" pitchFamily="34" charset="0"/>
                <a:hlinkClick r:id="rId2" action="ppaction://hlinksldjump"/>
              </a:rPr>
              <a:t>7.</a:t>
            </a:r>
            <a:r>
              <a:rPr lang="zh-CN" altLang="en-US" sz="2000">
                <a:sym typeface="Arial" pitchFamily="34" charset="0"/>
                <a:hlinkClick r:id="rId2" action="ppaction://hlinksldjump"/>
              </a:rPr>
              <a:t>4</a:t>
            </a:r>
            <a:r>
              <a:rPr lang="en-US" altLang="zh-CN" sz="2000">
                <a:sym typeface="Arial" pitchFamily="34" charset="0"/>
                <a:hlinkClick r:id="rId2" action="ppaction://hlinksldjump"/>
              </a:rPr>
              <a:t>   </a:t>
            </a:r>
            <a:r>
              <a:rPr lang="zh-CN" altLang="en-US" sz="2000">
                <a:sym typeface="Arial" pitchFamily="34" charset="0"/>
                <a:hlinkClick r:id="rId2" action="ppaction://hlinksldjump"/>
              </a:rPr>
              <a:t> HTML简介</a:t>
            </a:r>
          </a:p>
          <a:p>
            <a:pPr>
              <a:lnSpc>
                <a:spcPct val="150000"/>
              </a:lnSpc>
              <a:buFontTx/>
              <a:buNone/>
            </a:pPr>
            <a:r>
              <a:rPr lang="en-US" altLang="zh-CN" sz="2000">
                <a:sym typeface="Arial" pitchFamily="34" charset="0"/>
                <a:hlinkClick r:id="rId2" action="ppaction://hlinksldjump"/>
              </a:rPr>
              <a:t>7.</a:t>
            </a:r>
            <a:r>
              <a:rPr lang="zh-CN" altLang="en-US" sz="2000">
                <a:sym typeface="Arial" pitchFamily="34" charset="0"/>
                <a:hlinkClick r:id="rId2" action="ppaction://hlinksldjump"/>
              </a:rPr>
              <a:t>5</a:t>
            </a:r>
            <a:r>
              <a:rPr lang="en-US" altLang="zh-CN" sz="2000">
                <a:sym typeface="Arial" pitchFamily="34" charset="0"/>
                <a:hlinkClick r:id="rId2" action="ppaction://hlinksldjump"/>
              </a:rPr>
              <a:t>  </a:t>
            </a:r>
            <a:r>
              <a:rPr lang="zh-CN" altLang="en-US" sz="2000">
                <a:sym typeface="Arial" pitchFamily="34" charset="0"/>
                <a:hlinkClick r:id="rId2" action="ppaction://hlinksldjump"/>
              </a:rPr>
              <a:t>  网页制作</a:t>
            </a:r>
          </a:p>
          <a:p>
            <a:pPr>
              <a:lnSpc>
                <a:spcPct val="150000"/>
              </a:lnSpc>
              <a:buFontTx/>
              <a:buNone/>
            </a:pPr>
            <a:r>
              <a:rPr lang="en-US" altLang="zh-CN" sz="2000">
                <a:sym typeface="Arial" pitchFamily="34" charset="0"/>
                <a:hlinkClick r:id="rId2" action="ppaction://hlinksldjump"/>
              </a:rPr>
              <a:t>7.</a:t>
            </a:r>
            <a:r>
              <a:rPr lang="zh-CN" altLang="en-US" sz="2000">
                <a:sym typeface="Arial" pitchFamily="34" charset="0"/>
                <a:hlinkClick r:id="rId2" action="ppaction://hlinksldjump"/>
              </a:rPr>
              <a:t>6</a:t>
            </a:r>
            <a:r>
              <a:rPr lang="en-US" altLang="zh-CN" sz="2000">
                <a:sym typeface="Arial" pitchFamily="34" charset="0"/>
                <a:hlinkClick r:id="rId2" action="ppaction://hlinksldjump"/>
              </a:rPr>
              <a:t>   </a:t>
            </a:r>
            <a:r>
              <a:rPr lang="zh-CN" altLang="en-US" sz="2000">
                <a:sym typeface="Arial" pitchFamily="34" charset="0"/>
                <a:hlinkClick r:id="rId2" action="ppaction://hlinksldjump"/>
              </a:rPr>
              <a:t> 网页的发布  </a:t>
            </a:r>
            <a:endParaRPr lang="zh-CN" altLang="en-US" sz="2000">
              <a:sym typeface="Arial" pitchFamily="34" charset="0"/>
            </a:endParaRPr>
          </a:p>
          <a:p>
            <a:pPr>
              <a:lnSpc>
                <a:spcPct val="150000"/>
              </a:lnSpc>
              <a:buFontTx/>
              <a:buNone/>
            </a:pPr>
            <a:endParaRPr lang="zh-CN" altLang="en-US" sz="2000">
              <a:sym typeface="Arial" pitchFamily="34" charset="0"/>
            </a:endParaRPr>
          </a:p>
          <a:p>
            <a:pPr>
              <a:lnSpc>
                <a:spcPct val="150000"/>
              </a:lnSpc>
              <a:buFontTx/>
              <a:buNone/>
            </a:pPr>
            <a:r>
              <a:rPr lang="zh-CN" altLang="en-US" sz="2000">
                <a:solidFill>
                  <a:srgbClr val="000000"/>
                </a:solidFill>
              </a:rPr>
              <a:t> </a:t>
            </a:r>
            <a:endParaRPr lang="zh-CN" altLang="en-US" sz="20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A3AFC748-6E41-42D5-AF22-D070167BFCEC}" type="slidenum">
              <a:rPr lang="zh-CN" altLang="en-US"/>
              <a:pPr/>
              <a:t>20</a:t>
            </a:fld>
            <a:endParaRPr lang="en-US" altLang="zh-CN"/>
          </a:p>
        </p:txBody>
      </p:sp>
      <p:sp>
        <p:nvSpPr>
          <p:cNvPr id="25602" name="Rectangle 2"/>
          <p:cNvSpPr>
            <a:spLocks noGrp="1" noChangeArrowheads="1"/>
          </p:cNvSpPr>
          <p:nvPr>
            <p:ph type="title"/>
          </p:nvPr>
        </p:nvSpPr>
        <p:spPr>
          <a:xfrm>
            <a:off x="1905000" y="609600"/>
            <a:ext cx="6629400" cy="1143000"/>
          </a:xfrm>
        </p:spPr>
        <p:txBody>
          <a:bodyPr/>
          <a:lstStyle/>
          <a:p>
            <a:r>
              <a:rPr lang="en-US" altLang="zh-CN" i="0"/>
              <a:t>7.1.2  </a:t>
            </a:r>
            <a:r>
              <a:rPr lang="zh-CN" altLang="en-US" i="0"/>
              <a:t>数据通信基础知识</a:t>
            </a:r>
            <a:r>
              <a:rPr lang="zh-CN" altLang="en-US"/>
              <a:t> </a:t>
            </a:r>
          </a:p>
        </p:txBody>
      </p:sp>
      <p:sp>
        <p:nvSpPr>
          <p:cNvPr id="25603" name="Rectangle 3"/>
          <p:cNvSpPr>
            <a:spLocks noGrp="1" noChangeArrowheads="1"/>
          </p:cNvSpPr>
          <p:nvPr>
            <p:ph type="body" idx="1"/>
          </p:nvPr>
        </p:nvSpPr>
        <p:spPr>
          <a:xfrm>
            <a:off x="1835150" y="1701800"/>
            <a:ext cx="6588125" cy="4462463"/>
          </a:xfrm>
        </p:spPr>
        <p:txBody>
          <a:bodyPr/>
          <a:lstStyle/>
          <a:p>
            <a:pPr>
              <a:lnSpc>
                <a:spcPct val="80000"/>
              </a:lnSpc>
              <a:buClr>
                <a:srgbClr val="4D4D4D"/>
              </a:buClr>
              <a:buFont typeface="Wingdings" pitchFamily="2" charset="2"/>
              <a:buNone/>
            </a:pPr>
            <a:r>
              <a:rPr lang="en-US" altLang="zh-CN" sz="1600"/>
              <a:t> 2</a:t>
            </a:r>
            <a:r>
              <a:rPr lang="zh-CN" altLang="en-US" sz="1600"/>
              <a:t>） 调制与解调</a:t>
            </a:r>
          </a:p>
          <a:p>
            <a:pPr>
              <a:lnSpc>
                <a:spcPct val="80000"/>
              </a:lnSpc>
              <a:buClr>
                <a:srgbClr val="4D4D4D"/>
              </a:buClr>
              <a:buFont typeface="Wingdings" pitchFamily="2" charset="2"/>
              <a:buNone/>
            </a:pPr>
            <a:r>
              <a:rPr lang="zh-CN" altLang="en-US" sz="1600"/>
              <a:t>             来自源的信号常称为基带信号，即基本频带信号。计算机输出的代表各种媒体的数据信号都属于基带信号。基带信号往往包含有较多的低频成分，甚至有直流成分，而许多信道并不能传输这种低频分量或直流分量。为了解决这一问题，就必须对基带信号进行调制（</a:t>
            </a:r>
            <a:r>
              <a:rPr lang="en-US" altLang="zh-CN" sz="1600"/>
              <a:t>modulation</a:t>
            </a:r>
            <a:r>
              <a:rPr lang="zh-CN" altLang="en-US" sz="1600"/>
              <a:t>）。</a:t>
            </a:r>
          </a:p>
          <a:p>
            <a:pPr>
              <a:lnSpc>
                <a:spcPct val="80000"/>
              </a:lnSpc>
              <a:buClr>
                <a:srgbClr val="4D4D4D"/>
              </a:buClr>
              <a:buFont typeface="Wingdings" pitchFamily="2" charset="2"/>
              <a:buNone/>
            </a:pPr>
            <a:r>
              <a:rPr lang="zh-CN" altLang="en-US" sz="1600"/>
              <a:t>              调制可分为两大类。一类是仅仅对基带信号的波形进行变换，使它能够与信道特性相适应，这类调制称为基带调制，变换后的信号仍然是基带信号。另一类则需要使用载波（</a:t>
            </a:r>
            <a:r>
              <a:rPr lang="en-US" altLang="zh-CN" sz="1600"/>
              <a:t>carrier</a:t>
            </a:r>
            <a:r>
              <a:rPr lang="zh-CN" altLang="en-US" sz="1600"/>
              <a:t>）进行调制，把基带信号的频率范围搬移到较高的频段以便在信道中传输。经过载波调制后的信号称为带通信号（即仅在一段频率范围内能够通过信道），而使用载波的调制称为带通调制。</a:t>
            </a:r>
          </a:p>
          <a:p>
            <a:pPr>
              <a:lnSpc>
                <a:spcPct val="80000"/>
              </a:lnSpc>
              <a:buClr>
                <a:srgbClr val="4D4D4D"/>
              </a:buClr>
              <a:buFont typeface="Wingdings" pitchFamily="2" charset="2"/>
              <a:buNone/>
            </a:pPr>
            <a:r>
              <a:rPr lang="zh-CN" altLang="en-US" sz="1600"/>
              <a:t>               接收一串数据位，并根据这些位串调制载波的硬件称为调制器（</a:t>
            </a:r>
            <a:r>
              <a:rPr lang="en-US" altLang="zh-CN" sz="1600"/>
              <a:t>modulator</a:t>
            </a:r>
            <a:r>
              <a:rPr lang="zh-CN" altLang="en-US" sz="1600"/>
              <a:t>），而接收载波并恢复调制在载波上的数据的各二进制位的硬件称为解调器（</a:t>
            </a:r>
            <a:r>
              <a:rPr lang="en-US" altLang="zh-CN" sz="1600"/>
              <a:t>demodulator</a:t>
            </a:r>
            <a:r>
              <a:rPr lang="zh-CN" altLang="en-US" sz="1600"/>
              <a:t>）。在全双工通信中，任何一端既需要发送调制也需要接收解调，因此往往合二为一为一个调制解调器（</a:t>
            </a:r>
            <a:r>
              <a:rPr lang="en-US" altLang="zh-CN" sz="1600"/>
              <a:t>modem</a:t>
            </a:r>
            <a:r>
              <a:rPr lang="zh-CN" altLang="en-US" sz="1600"/>
              <a:t>）。</a:t>
            </a:r>
          </a:p>
          <a:p>
            <a:pPr>
              <a:lnSpc>
                <a:spcPct val="80000"/>
              </a:lnSpc>
              <a:buClr>
                <a:srgbClr val="4D4D4D"/>
              </a:buClr>
              <a:buFont typeface="Wingdings" pitchFamily="2" charset="2"/>
              <a:buNone/>
            </a:pPr>
            <a:r>
              <a:rPr lang="zh-CN" altLang="en-US" sz="1600"/>
              <a:t>              调制是一种信号嵌入合成技术；解调是调制的逆过程，对调制信号进行分离提取。</a:t>
            </a:r>
          </a:p>
        </p:txBody>
      </p:sp>
      <p:sp>
        <p:nvSpPr>
          <p:cNvPr id="2560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C305F6B0-574B-4261-8B40-88201E967B88}" type="slidenum">
              <a:rPr lang="zh-CN" altLang="en-US"/>
              <a:pPr/>
              <a:t>21</a:t>
            </a:fld>
            <a:endParaRPr lang="en-US" altLang="zh-CN"/>
          </a:p>
        </p:txBody>
      </p:sp>
      <p:sp>
        <p:nvSpPr>
          <p:cNvPr id="26626" name="Rectangle 2"/>
          <p:cNvSpPr>
            <a:spLocks noGrp="1" noChangeArrowheads="1"/>
          </p:cNvSpPr>
          <p:nvPr>
            <p:ph type="title"/>
          </p:nvPr>
        </p:nvSpPr>
        <p:spPr>
          <a:xfrm>
            <a:off x="1905000" y="609600"/>
            <a:ext cx="6629400" cy="1143000"/>
          </a:xfrm>
        </p:spPr>
        <p:txBody>
          <a:bodyPr/>
          <a:lstStyle/>
          <a:p>
            <a:r>
              <a:rPr lang="en-US" altLang="zh-CN" i="0"/>
              <a:t>7.1.2  </a:t>
            </a:r>
            <a:r>
              <a:rPr lang="zh-CN" altLang="en-US" i="0"/>
              <a:t>数据通信基础知识</a:t>
            </a:r>
            <a:r>
              <a:rPr lang="zh-CN" altLang="en-US"/>
              <a:t> </a:t>
            </a:r>
          </a:p>
        </p:txBody>
      </p:sp>
      <p:sp>
        <p:nvSpPr>
          <p:cNvPr id="26627" name="Rectangle 3"/>
          <p:cNvSpPr>
            <a:spLocks noGrp="1" noChangeArrowheads="1"/>
          </p:cNvSpPr>
          <p:nvPr>
            <p:ph type="body" idx="1"/>
          </p:nvPr>
        </p:nvSpPr>
        <p:spPr>
          <a:xfrm>
            <a:off x="1836738" y="1630363"/>
            <a:ext cx="6588125" cy="4319587"/>
          </a:xfrm>
        </p:spPr>
        <p:txBody>
          <a:bodyPr/>
          <a:lstStyle/>
          <a:p>
            <a:pPr>
              <a:lnSpc>
                <a:spcPct val="80000"/>
              </a:lnSpc>
              <a:buClr>
                <a:srgbClr val="4D4D4D"/>
              </a:buClr>
              <a:buFont typeface="Wingdings" pitchFamily="2" charset="2"/>
              <a:buNone/>
            </a:pPr>
            <a:r>
              <a:rPr lang="en-US" altLang="zh-CN" sz="1600"/>
              <a:t>   </a:t>
            </a:r>
            <a:r>
              <a:rPr lang="en-US" altLang="zh-CN" sz="1800"/>
              <a:t>3. </a:t>
            </a:r>
            <a:r>
              <a:rPr lang="zh-CN" altLang="en-US" sz="1800"/>
              <a:t>数据通信方式</a:t>
            </a:r>
          </a:p>
          <a:p>
            <a:pPr>
              <a:lnSpc>
                <a:spcPct val="80000"/>
              </a:lnSpc>
              <a:buClr>
                <a:srgbClr val="4D4D4D"/>
              </a:buClr>
              <a:buFont typeface="Wingdings" pitchFamily="2" charset="2"/>
              <a:buNone/>
            </a:pPr>
            <a:r>
              <a:rPr lang="zh-CN" altLang="en-US" sz="1800"/>
              <a:t>       </a:t>
            </a:r>
            <a:r>
              <a:rPr lang="en-US" altLang="zh-CN" sz="1800"/>
              <a:t>1</a:t>
            </a:r>
            <a:r>
              <a:rPr lang="zh-CN" altLang="en-US" sz="1800"/>
              <a:t>） 串并行通信方式</a:t>
            </a:r>
          </a:p>
          <a:p>
            <a:pPr>
              <a:lnSpc>
                <a:spcPct val="80000"/>
              </a:lnSpc>
              <a:buClr>
                <a:srgbClr val="4D4D4D"/>
              </a:buClr>
              <a:buFont typeface="Wingdings" pitchFamily="2" charset="2"/>
              <a:buNone/>
            </a:pPr>
            <a:r>
              <a:rPr lang="zh-CN" altLang="en-US" sz="1800"/>
              <a:t>              在计算机内部各部件之间、计算机与各种外部设备之间和计算机（或终端）之间都是以通信方式传递信息的。</a:t>
            </a:r>
          </a:p>
          <a:p>
            <a:pPr>
              <a:lnSpc>
                <a:spcPct val="80000"/>
              </a:lnSpc>
              <a:buClr>
                <a:srgbClr val="4D4D4D"/>
              </a:buClr>
              <a:buFont typeface="Wingdings" pitchFamily="2" charset="2"/>
              <a:buNone/>
            </a:pPr>
            <a:r>
              <a:rPr lang="zh-CN" altLang="en-US" sz="1800"/>
              <a:t>              串行通信是指计算机主机与外设之间以及主机系统与主机系统之间数据的串行传送。即使用一条数据线，将数据一位一位地依次传输，每一位数据占据一个固定的时间长度。</a:t>
            </a:r>
          </a:p>
          <a:p>
            <a:pPr>
              <a:lnSpc>
                <a:spcPct val="80000"/>
              </a:lnSpc>
              <a:buClr>
                <a:srgbClr val="4D4D4D"/>
              </a:buClr>
              <a:buFont typeface="Wingdings" pitchFamily="2" charset="2"/>
              <a:buNone/>
            </a:pPr>
            <a:r>
              <a:rPr lang="zh-CN" altLang="en-US" sz="1800"/>
              <a:t>              如果一组数据的各数据位在多条线上同时被传输，这种传输方式称为并行通信。并行通信时数据的各个位同时传送，可以字或字节为单位并行进行。并行通信速度快，但用的通信线多、成本高，故不宜进行远距离通信。计算机或</a:t>
            </a:r>
            <a:r>
              <a:rPr lang="en-US" altLang="zh-CN" sz="1800"/>
              <a:t>PLC </a:t>
            </a:r>
            <a:r>
              <a:rPr lang="zh-CN" altLang="en-US" sz="1800"/>
              <a:t>各种内部总线就是以并行方式传送数据的。</a:t>
            </a:r>
          </a:p>
          <a:p>
            <a:pPr>
              <a:lnSpc>
                <a:spcPct val="80000"/>
              </a:lnSpc>
              <a:buClr>
                <a:srgbClr val="4D4D4D"/>
              </a:buClr>
              <a:buFont typeface="Wingdings" pitchFamily="2" charset="2"/>
              <a:buNone/>
            </a:pPr>
            <a:r>
              <a:rPr lang="zh-CN" altLang="en-US" sz="1800"/>
              <a:t>              与同时传输好几位数据的并行传输相比，串行数据传输的传输速度要比并行传输慢，但在实际应用中往往选择串行数据传输，这是因为实现串行数据传输的硬件具有经济性和实用性。</a:t>
            </a:r>
          </a:p>
        </p:txBody>
      </p:sp>
      <p:sp>
        <p:nvSpPr>
          <p:cNvPr id="2662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1A2B0A8E-E030-49D6-B578-B1D52175A72B}" type="slidenum">
              <a:rPr lang="zh-CN" altLang="en-US"/>
              <a:pPr/>
              <a:t>22</a:t>
            </a:fld>
            <a:endParaRPr lang="en-US" altLang="zh-CN"/>
          </a:p>
        </p:txBody>
      </p:sp>
      <p:sp>
        <p:nvSpPr>
          <p:cNvPr id="27650" name="Rectangle 2"/>
          <p:cNvSpPr>
            <a:spLocks noGrp="1" noChangeArrowheads="1"/>
          </p:cNvSpPr>
          <p:nvPr>
            <p:ph type="title"/>
          </p:nvPr>
        </p:nvSpPr>
        <p:spPr>
          <a:xfrm>
            <a:off x="1905000" y="609600"/>
            <a:ext cx="6629400" cy="1143000"/>
          </a:xfrm>
        </p:spPr>
        <p:txBody>
          <a:bodyPr/>
          <a:lstStyle/>
          <a:p>
            <a:r>
              <a:rPr lang="en-US" altLang="zh-CN" i="0"/>
              <a:t>7.1.2  </a:t>
            </a:r>
            <a:r>
              <a:rPr lang="zh-CN" altLang="en-US" i="0"/>
              <a:t>数据通信基础知识</a:t>
            </a:r>
            <a:r>
              <a:rPr lang="zh-CN" altLang="en-US"/>
              <a:t> </a:t>
            </a:r>
          </a:p>
        </p:txBody>
      </p:sp>
      <p:sp>
        <p:nvSpPr>
          <p:cNvPr id="27651" name="Rectangle 3"/>
          <p:cNvSpPr>
            <a:spLocks noGrp="1" noChangeArrowheads="1"/>
          </p:cNvSpPr>
          <p:nvPr>
            <p:ph type="body" idx="1"/>
          </p:nvPr>
        </p:nvSpPr>
        <p:spPr>
          <a:xfrm>
            <a:off x="1836738" y="1630363"/>
            <a:ext cx="6588125" cy="4319587"/>
          </a:xfrm>
        </p:spPr>
        <p:txBody>
          <a:bodyPr/>
          <a:lstStyle/>
          <a:p>
            <a:pPr>
              <a:buClr>
                <a:srgbClr val="4D4D4D"/>
              </a:buClr>
              <a:buFont typeface="Wingdings" pitchFamily="2" charset="2"/>
              <a:buNone/>
            </a:pPr>
            <a:r>
              <a:rPr lang="en-US" altLang="zh-CN" sz="1600"/>
              <a:t>    </a:t>
            </a:r>
            <a:r>
              <a:rPr lang="en-US" altLang="zh-CN" sz="1800"/>
              <a:t>2</a:t>
            </a:r>
            <a:r>
              <a:rPr lang="zh-CN" altLang="en-US" sz="1800"/>
              <a:t>） 单工、半双工、全双工通信方式</a:t>
            </a:r>
          </a:p>
          <a:p>
            <a:pPr>
              <a:buClr>
                <a:srgbClr val="4D4D4D"/>
              </a:buClr>
              <a:buFont typeface="Wingdings" pitchFamily="2" charset="2"/>
              <a:buNone/>
            </a:pPr>
            <a:r>
              <a:rPr lang="zh-CN" altLang="en-US" sz="1800"/>
              <a:t>             单工通信是指数据信号仅沿一个方向传输，发送方只能发送不能接收，接收方只能接收而不能发送，任何时候都不能改变信号传送方向。</a:t>
            </a:r>
          </a:p>
          <a:p>
            <a:pPr>
              <a:buClr>
                <a:srgbClr val="4D4D4D"/>
              </a:buClr>
              <a:buFont typeface="Wingdings" pitchFamily="2" charset="2"/>
              <a:buNone/>
            </a:pPr>
            <a:r>
              <a:rPr lang="zh-CN" altLang="en-US" sz="1800"/>
              <a:t>             半双工通信是指信号可以沿两个方向传送，但同一时刻一个信道只允许单方向传送，即两个方向的传输只能交替进行，而不能同时进行。</a:t>
            </a:r>
          </a:p>
          <a:p>
            <a:pPr>
              <a:buClr>
                <a:srgbClr val="4D4D4D"/>
              </a:buClr>
              <a:buFont typeface="Wingdings" pitchFamily="2" charset="2"/>
              <a:buNone/>
            </a:pPr>
            <a:r>
              <a:rPr lang="zh-CN" altLang="en-US" sz="1800"/>
              <a:t>             全双工通信是指数据可以同时沿相反的两个方向作双向传输，比如，电话通话。全双工通信需要两条信道，一条用来接收信息，一条用来发送信息，因此其通信效率很高。</a:t>
            </a:r>
          </a:p>
        </p:txBody>
      </p:sp>
      <p:sp>
        <p:nvSpPr>
          <p:cNvPr id="2765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C6F17B81-D6C7-43EB-B29C-73981F256AB2}" type="slidenum">
              <a:rPr lang="zh-CN" altLang="en-US"/>
              <a:pPr/>
              <a:t>23</a:t>
            </a:fld>
            <a:endParaRPr lang="en-US" altLang="zh-CN"/>
          </a:p>
        </p:txBody>
      </p:sp>
      <p:sp>
        <p:nvSpPr>
          <p:cNvPr id="28674" name="Rectangle 2"/>
          <p:cNvSpPr>
            <a:spLocks noGrp="1" noChangeArrowheads="1"/>
          </p:cNvSpPr>
          <p:nvPr>
            <p:ph type="title"/>
          </p:nvPr>
        </p:nvSpPr>
        <p:spPr>
          <a:xfrm>
            <a:off x="1905000" y="609600"/>
            <a:ext cx="6629400" cy="1143000"/>
          </a:xfrm>
        </p:spPr>
        <p:txBody>
          <a:bodyPr/>
          <a:lstStyle/>
          <a:p>
            <a:r>
              <a:rPr lang="en-US" altLang="zh-CN" i="0"/>
              <a:t>7.1.3  </a:t>
            </a:r>
            <a:r>
              <a:rPr lang="zh-CN" altLang="en-US" i="0"/>
              <a:t>计算机网络的组成 </a:t>
            </a:r>
            <a:r>
              <a:rPr lang="zh-CN" altLang="en-US"/>
              <a:t> </a:t>
            </a:r>
          </a:p>
        </p:txBody>
      </p:sp>
      <p:sp>
        <p:nvSpPr>
          <p:cNvPr id="28675" name="Rectangle 3"/>
          <p:cNvSpPr>
            <a:spLocks noGrp="1" noChangeArrowheads="1"/>
          </p:cNvSpPr>
          <p:nvPr>
            <p:ph type="body" idx="1"/>
          </p:nvPr>
        </p:nvSpPr>
        <p:spPr>
          <a:xfrm>
            <a:off x="1836738" y="1630363"/>
            <a:ext cx="6588125" cy="4319587"/>
          </a:xfrm>
        </p:spPr>
        <p:txBody>
          <a:bodyPr/>
          <a:lstStyle/>
          <a:p>
            <a:pPr>
              <a:lnSpc>
                <a:spcPct val="80000"/>
              </a:lnSpc>
              <a:buClr>
                <a:srgbClr val="4D4D4D"/>
              </a:buClr>
              <a:buFont typeface="Wingdings" pitchFamily="2" charset="2"/>
              <a:buNone/>
            </a:pPr>
            <a:r>
              <a:rPr lang="en-US" altLang="zh-CN" sz="1200"/>
              <a:t>                  </a:t>
            </a:r>
            <a:r>
              <a:rPr lang="zh-CN" altLang="en-US" sz="1800"/>
              <a:t>计算机网络是计算机应用的高级应用形式。</a:t>
            </a:r>
          </a:p>
          <a:p>
            <a:pPr>
              <a:lnSpc>
                <a:spcPct val="80000"/>
              </a:lnSpc>
              <a:buClr>
                <a:srgbClr val="4D4D4D"/>
              </a:buClr>
              <a:buFont typeface="Wingdings" pitchFamily="2" charset="2"/>
              <a:buNone/>
            </a:pPr>
            <a:r>
              <a:rPr lang="zh-CN" altLang="en-US" sz="1800"/>
              <a:t>            从物理连接上讲，计算机网络由计算机系统、网络节点和通信链路组成。计算机系统进行各种数据处理，通信链路和网络节点提供通信功能。</a:t>
            </a:r>
          </a:p>
          <a:p>
            <a:pPr>
              <a:lnSpc>
                <a:spcPct val="80000"/>
              </a:lnSpc>
              <a:buClr>
                <a:srgbClr val="4D4D4D"/>
              </a:buClr>
              <a:buFont typeface="Wingdings" pitchFamily="2" charset="2"/>
              <a:buNone/>
            </a:pPr>
            <a:r>
              <a:rPr lang="zh-CN" altLang="en-US" sz="1800"/>
              <a:t>            </a:t>
            </a:r>
            <a:r>
              <a:rPr lang="en-US" altLang="zh-CN" sz="1800"/>
              <a:t>1</a:t>
            </a:r>
            <a:r>
              <a:rPr lang="zh-CN" altLang="en-US" sz="1800"/>
              <a:t>） 计算机系统</a:t>
            </a:r>
          </a:p>
          <a:p>
            <a:pPr>
              <a:lnSpc>
                <a:spcPct val="80000"/>
              </a:lnSpc>
              <a:buClr>
                <a:srgbClr val="4D4D4D"/>
              </a:buClr>
              <a:buFont typeface="Wingdings" pitchFamily="2" charset="2"/>
              <a:buNone/>
            </a:pPr>
            <a:r>
              <a:rPr lang="zh-CN" altLang="en-US" sz="1800"/>
              <a:t>            计算机网络中的计算机系统主要担负数据处理工作，它可以是具有强大功能的大型计算机，也可以是一台微机，其任务是进行信息的采集、存储和加工处理。</a:t>
            </a:r>
          </a:p>
          <a:p>
            <a:pPr>
              <a:lnSpc>
                <a:spcPct val="80000"/>
              </a:lnSpc>
              <a:buClr>
                <a:srgbClr val="4D4D4D"/>
              </a:buClr>
              <a:buFont typeface="Wingdings" pitchFamily="2" charset="2"/>
              <a:buNone/>
            </a:pPr>
            <a:r>
              <a:rPr lang="zh-CN" altLang="en-US" sz="1800"/>
              <a:t>            </a:t>
            </a:r>
            <a:r>
              <a:rPr lang="en-US" altLang="zh-CN" sz="1800"/>
              <a:t>2</a:t>
            </a:r>
            <a:r>
              <a:rPr lang="zh-CN" altLang="en-US" sz="1800"/>
              <a:t>） 网络节点</a:t>
            </a:r>
          </a:p>
          <a:p>
            <a:pPr>
              <a:lnSpc>
                <a:spcPct val="80000"/>
              </a:lnSpc>
              <a:buClr>
                <a:srgbClr val="4D4D4D"/>
              </a:buClr>
              <a:buFont typeface="Wingdings" pitchFamily="2" charset="2"/>
              <a:buNone/>
            </a:pPr>
            <a:r>
              <a:rPr lang="zh-CN" altLang="en-US" sz="1800"/>
              <a:t>             网络节点主要负责网络中信息的发送、接收和转发。网络节点是计算机与网络的接口，计算机通过网络节点向其他计算机发送信息，鉴别和接收其他计算机发送来的信息。在大型网络中，网络节点一般由一台通信处理机或通信控制器担当，此时的网络节点还具有存储</a:t>
            </a:r>
            <a:r>
              <a:rPr lang="en-US" altLang="zh-CN" sz="1800"/>
              <a:t>- </a:t>
            </a:r>
            <a:r>
              <a:rPr lang="zh-CN" altLang="en-US" sz="1800"/>
              <a:t>转发和路径选择的功能。在局域网中使用的网络适配器也属于网络节点。</a:t>
            </a:r>
          </a:p>
        </p:txBody>
      </p:sp>
      <p:sp>
        <p:nvSpPr>
          <p:cNvPr id="2867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8E0C2138-DBD3-4430-93B8-917FBB71D463}" type="slidenum">
              <a:rPr lang="zh-CN" altLang="en-US"/>
              <a:pPr/>
              <a:t>24</a:t>
            </a:fld>
            <a:endParaRPr lang="en-US" altLang="zh-CN"/>
          </a:p>
        </p:txBody>
      </p:sp>
      <p:sp>
        <p:nvSpPr>
          <p:cNvPr id="29698" name="Rectangle 2"/>
          <p:cNvSpPr>
            <a:spLocks noGrp="1" noChangeArrowheads="1"/>
          </p:cNvSpPr>
          <p:nvPr>
            <p:ph type="title"/>
          </p:nvPr>
        </p:nvSpPr>
        <p:spPr>
          <a:xfrm>
            <a:off x="1905000" y="609600"/>
            <a:ext cx="6629400" cy="1143000"/>
          </a:xfrm>
        </p:spPr>
        <p:txBody>
          <a:bodyPr/>
          <a:lstStyle/>
          <a:p>
            <a:r>
              <a:rPr lang="en-US" altLang="zh-CN" i="0"/>
              <a:t>7.1.3  </a:t>
            </a:r>
            <a:r>
              <a:rPr lang="zh-CN" altLang="en-US" i="0"/>
              <a:t>计算机网络的组成 </a:t>
            </a:r>
            <a:r>
              <a:rPr lang="zh-CN" altLang="en-US"/>
              <a:t> </a:t>
            </a:r>
          </a:p>
        </p:txBody>
      </p:sp>
      <p:sp>
        <p:nvSpPr>
          <p:cNvPr id="29699" name="Rectangle 3"/>
          <p:cNvSpPr>
            <a:spLocks noGrp="1" noChangeArrowheads="1"/>
          </p:cNvSpPr>
          <p:nvPr>
            <p:ph type="body" idx="1"/>
          </p:nvPr>
        </p:nvSpPr>
        <p:spPr>
          <a:xfrm>
            <a:off x="1836738" y="1630363"/>
            <a:ext cx="6588125" cy="4319587"/>
          </a:xfrm>
        </p:spPr>
        <p:txBody>
          <a:bodyPr/>
          <a:lstStyle/>
          <a:p>
            <a:pPr>
              <a:buClr>
                <a:srgbClr val="4D4D4D"/>
              </a:buClr>
              <a:buFont typeface="Wingdings" pitchFamily="2" charset="2"/>
              <a:buNone/>
            </a:pPr>
            <a:r>
              <a:rPr lang="en-US" altLang="zh-CN" sz="1200"/>
              <a:t>                  </a:t>
            </a:r>
            <a:r>
              <a:rPr lang="en-US" altLang="zh-CN" sz="1800"/>
              <a:t>3</a:t>
            </a:r>
            <a:r>
              <a:rPr lang="zh-CN" altLang="en-US" sz="1800"/>
              <a:t>） 通信链路</a:t>
            </a:r>
          </a:p>
          <a:p>
            <a:pPr>
              <a:buClr>
                <a:srgbClr val="4D4D4D"/>
              </a:buClr>
              <a:buFont typeface="Wingdings" pitchFamily="2" charset="2"/>
              <a:buNone/>
            </a:pPr>
            <a:r>
              <a:rPr lang="zh-CN" altLang="en-US" sz="1800"/>
              <a:t>             通信链路是连接两个节点的通信信道，通信信道包括通信线路和相关的通信设备。通信线路可以是双绞线、同轴电缆和光纤等有线介质，也可以是微波、红外线等无线介质。相关的通信设备包括中继器、调制解调器等，其中，中继器的作用是将数字信号放大，调制解调器则能进行数字信号和模拟信号的转换，以便将数字信号通过只能传输模拟信号的线路来传输。</a:t>
            </a:r>
          </a:p>
          <a:p>
            <a:pPr>
              <a:buClr>
                <a:srgbClr val="4D4D4D"/>
              </a:buClr>
              <a:buFont typeface="Wingdings" pitchFamily="2" charset="2"/>
              <a:buNone/>
            </a:pPr>
            <a:r>
              <a:rPr lang="zh-CN" altLang="en-US" sz="1800"/>
              <a:t>             从逻辑功能上看，可以把计算机网络分成通信子网和资源子网两个子网。</a:t>
            </a:r>
          </a:p>
        </p:txBody>
      </p:sp>
      <p:sp>
        <p:nvSpPr>
          <p:cNvPr id="2970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8E8D257A-0195-40B2-8A55-5F76292FA53C}" type="slidenum">
              <a:rPr lang="zh-CN" altLang="en-US"/>
              <a:pPr/>
              <a:t>25</a:t>
            </a:fld>
            <a:endParaRPr lang="en-US" altLang="zh-CN"/>
          </a:p>
        </p:txBody>
      </p:sp>
      <p:sp>
        <p:nvSpPr>
          <p:cNvPr id="30722" name="Rectangle 2"/>
          <p:cNvSpPr>
            <a:spLocks noGrp="1" noChangeArrowheads="1"/>
          </p:cNvSpPr>
          <p:nvPr>
            <p:ph type="title"/>
          </p:nvPr>
        </p:nvSpPr>
        <p:spPr>
          <a:xfrm>
            <a:off x="1905000" y="609600"/>
            <a:ext cx="6629400" cy="1143000"/>
          </a:xfrm>
        </p:spPr>
        <p:txBody>
          <a:bodyPr/>
          <a:lstStyle/>
          <a:p>
            <a:r>
              <a:rPr lang="en-US" altLang="zh-CN" i="0"/>
              <a:t>7.1.3  </a:t>
            </a:r>
            <a:r>
              <a:rPr lang="zh-CN" altLang="en-US" i="0"/>
              <a:t>计算机网络的组成 </a:t>
            </a:r>
            <a:r>
              <a:rPr lang="zh-CN" altLang="en-US"/>
              <a:t> </a:t>
            </a:r>
          </a:p>
        </p:txBody>
      </p:sp>
      <p:sp>
        <p:nvSpPr>
          <p:cNvPr id="30723" name="Rectangle 3"/>
          <p:cNvSpPr>
            <a:spLocks noGrp="1" noChangeArrowheads="1"/>
          </p:cNvSpPr>
          <p:nvPr>
            <p:ph type="body" idx="1"/>
          </p:nvPr>
        </p:nvSpPr>
        <p:spPr>
          <a:xfrm>
            <a:off x="1836738" y="1630363"/>
            <a:ext cx="6588125" cy="4319587"/>
          </a:xfrm>
        </p:spPr>
        <p:txBody>
          <a:bodyPr/>
          <a:lstStyle/>
          <a:p>
            <a:pPr>
              <a:lnSpc>
                <a:spcPct val="90000"/>
              </a:lnSpc>
              <a:buClr>
                <a:srgbClr val="4D4D4D"/>
              </a:buClr>
              <a:buFont typeface="Wingdings" pitchFamily="2" charset="2"/>
              <a:buNone/>
            </a:pPr>
            <a:r>
              <a:rPr lang="en-US" altLang="zh-CN" sz="1200"/>
              <a:t>                  </a:t>
            </a:r>
            <a:r>
              <a:rPr lang="en-US" altLang="zh-CN" sz="1800"/>
              <a:t>1</a:t>
            </a:r>
            <a:r>
              <a:rPr lang="zh-CN" altLang="en-US" sz="1800"/>
              <a:t>） 通信子网</a:t>
            </a:r>
          </a:p>
          <a:p>
            <a:pPr>
              <a:lnSpc>
                <a:spcPct val="90000"/>
              </a:lnSpc>
              <a:buClr>
                <a:srgbClr val="4D4D4D"/>
              </a:buClr>
              <a:buFont typeface="Wingdings" pitchFamily="2" charset="2"/>
              <a:buNone/>
            </a:pPr>
            <a:r>
              <a:rPr lang="zh-CN" altLang="en-US" sz="1800"/>
              <a:t>            通信子网提供计算机网络的通信功能，由网络节点和通信链路组成。通信子网是由节点处理机和通信链路组成的一个独立的数据通信系统。</a:t>
            </a:r>
          </a:p>
          <a:p>
            <a:pPr>
              <a:lnSpc>
                <a:spcPct val="90000"/>
              </a:lnSpc>
              <a:buClr>
                <a:srgbClr val="4D4D4D"/>
              </a:buClr>
              <a:buFont typeface="Wingdings" pitchFamily="2" charset="2"/>
              <a:buNone/>
            </a:pPr>
            <a:r>
              <a:rPr lang="zh-CN" altLang="en-US" sz="1800"/>
              <a:t>            </a:t>
            </a:r>
            <a:r>
              <a:rPr lang="en-US" altLang="zh-CN" sz="1800"/>
              <a:t>2</a:t>
            </a:r>
            <a:r>
              <a:rPr lang="zh-CN" altLang="en-US" sz="1800"/>
              <a:t>） 资源子网</a:t>
            </a:r>
          </a:p>
          <a:p>
            <a:pPr>
              <a:lnSpc>
                <a:spcPct val="90000"/>
              </a:lnSpc>
              <a:buClr>
                <a:srgbClr val="4D4D4D"/>
              </a:buClr>
              <a:buFont typeface="Wingdings" pitchFamily="2" charset="2"/>
              <a:buNone/>
            </a:pPr>
            <a:r>
              <a:rPr lang="zh-CN" altLang="en-US" sz="1800"/>
              <a:t>             资源子网提供访问网络和处理数据的能力，由主机、终端控制器和终端组成。主机负责本地或全网的数据处理，运行各种应用程序或大型数据库系统，向网络用户提供各种软硬件资源和网络服务；终端控制器用于把一组终端连入通信子网，并负责控制终端信息的接收和发送。终端控制器可以不经主机直接和网络节点相连，当然，还有一些设备也可以不经主机直接和节点相连，如打印机和大型存储设备等。</a:t>
            </a:r>
          </a:p>
        </p:txBody>
      </p:sp>
      <p:sp>
        <p:nvSpPr>
          <p:cNvPr id="3072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501FDDB7-650F-498F-9A92-659AA50C06D2}" type="slidenum">
              <a:rPr lang="zh-CN" altLang="en-US"/>
              <a:pPr/>
              <a:t>26</a:t>
            </a:fld>
            <a:endParaRPr lang="en-US" altLang="zh-CN"/>
          </a:p>
        </p:txBody>
      </p:sp>
      <p:sp>
        <p:nvSpPr>
          <p:cNvPr id="31746" name="Rectangle 2"/>
          <p:cNvSpPr>
            <a:spLocks noGrp="1" noChangeArrowheads="1"/>
          </p:cNvSpPr>
          <p:nvPr>
            <p:ph type="title"/>
          </p:nvPr>
        </p:nvSpPr>
        <p:spPr>
          <a:xfrm>
            <a:off x="2057400" y="609600"/>
            <a:ext cx="6477000" cy="1143000"/>
          </a:xfrm>
        </p:spPr>
        <p:txBody>
          <a:bodyPr/>
          <a:lstStyle/>
          <a:p>
            <a:r>
              <a:rPr lang="en-US" altLang="zh-CN" i="0"/>
              <a:t>7.1.4  </a:t>
            </a:r>
            <a:r>
              <a:rPr lang="zh-CN" altLang="en-US" i="0"/>
              <a:t>计算机网络的功能</a:t>
            </a:r>
            <a:r>
              <a:rPr lang="zh-CN" altLang="en-US"/>
              <a:t> </a:t>
            </a:r>
          </a:p>
        </p:txBody>
      </p:sp>
      <p:sp>
        <p:nvSpPr>
          <p:cNvPr id="31747" name="Rectangle 3"/>
          <p:cNvSpPr>
            <a:spLocks noGrp="1" noChangeArrowheads="1"/>
          </p:cNvSpPr>
          <p:nvPr>
            <p:ph type="body" idx="1"/>
          </p:nvPr>
        </p:nvSpPr>
        <p:spPr>
          <a:xfrm>
            <a:off x="1908175" y="1701800"/>
            <a:ext cx="6470650" cy="4391025"/>
          </a:xfrm>
        </p:spPr>
        <p:txBody>
          <a:bodyPr/>
          <a:lstStyle/>
          <a:p>
            <a:pPr marL="0" indent="0">
              <a:lnSpc>
                <a:spcPct val="80000"/>
              </a:lnSpc>
              <a:buFont typeface="Wingdings" pitchFamily="2" charset="2"/>
              <a:buNone/>
            </a:pPr>
            <a:r>
              <a:rPr lang="en-US" altLang="zh-CN" sz="1800"/>
              <a:t>       </a:t>
            </a:r>
            <a:r>
              <a:rPr lang="zh-CN" altLang="en-US" sz="1800"/>
              <a:t>随着计算机网络技术的发展及应用需求层次的日益提高，计算机网络功能的外延也在不断扩大。归纳起来，计算机网络主要有以下功能：</a:t>
            </a:r>
          </a:p>
          <a:p>
            <a:pPr marL="0" indent="0">
              <a:lnSpc>
                <a:spcPct val="80000"/>
              </a:lnSpc>
              <a:buFont typeface="Wingdings" pitchFamily="2" charset="2"/>
              <a:buNone/>
            </a:pPr>
            <a:r>
              <a:rPr lang="zh-CN" altLang="en-US" sz="1800"/>
              <a:t>      </a:t>
            </a:r>
            <a:r>
              <a:rPr lang="en-US" altLang="zh-CN" sz="1800"/>
              <a:t>1. </a:t>
            </a:r>
            <a:r>
              <a:rPr lang="zh-CN" altLang="en-US" sz="1800"/>
              <a:t>数据通信</a:t>
            </a:r>
          </a:p>
          <a:p>
            <a:pPr marL="0" indent="0">
              <a:lnSpc>
                <a:spcPct val="80000"/>
              </a:lnSpc>
              <a:buFont typeface="Wingdings" pitchFamily="2" charset="2"/>
              <a:buNone/>
            </a:pPr>
            <a:r>
              <a:rPr lang="zh-CN" altLang="en-US" sz="1800"/>
              <a:t>       数据通信是计算机网络的基本功能之一，用于实现计算机之间的信息传送。在计算机网络中，人们可以收发电子邮件，发布新闻、消息，进行电子商务、远程教育、远程医疗，传递文字、图像、声音、视频等信息。</a:t>
            </a:r>
          </a:p>
          <a:p>
            <a:pPr marL="0" indent="0">
              <a:lnSpc>
                <a:spcPct val="80000"/>
              </a:lnSpc>
              <a:buFont typeface="Wingdings" pitchFamily="2" charset="2"/>
              <a:buNone/>
            </a:pPr>
            <a:r>
              <a:rPr lang="zh-CN" altLang="en-US" sz="1800"/>
              <a:t>      </a:t>
            </a:r>
            <a:r>
              <a:rPr lang="en-US" altLang="zh-CN" sz="1800"/>
              <a:t>2. </a:t>
            </a:r>
            <a:r>
              <a:rPr lang="zh-CN" altLang="en-US" sz="1800"/>
              <a:t>资源共享</a:t>
            </a:r>
          </a:p>
          <a:p>
            <a:pPr marL="0" indent="0">
              <a:lnSpc>
                <a:spcPct val="80000"/>
              </a:lnSpc>
              <a:buFont typeface="Wingdings" pitchFamily="2" charset="2"/>
              <a:buNone/>
            </a:pPr>
            <a:r>
              <a:rPr lang="zh-CN" altLang="en-US" sz="1800"/>
              <a:t>       计算机资源主要是指计算机的硬件、软件和数据资源。资源共享功能是组建计算机网络的驱动力之一，使得网络用户可以克服地理位置的差异性，共享网络中的计算机资源。共享硬件资</a:t>
            </a:r>
          </a:p>
          <a:p>
            <a:pPr marL="0" indent="0">
              <a:lnSpc>
                <a:spcPct val="80000"/>
              </a:lnSpc>
              <a:buFont typeface="Wingdings" pitchFamily="2" charset="2"/>
              <a:buNone/>
            </a:pPr>
            <a:r>
              <a:rPr lang="zh-CN" altLang="en-US" sz="1800"/>
              <a:t>源可以避免贵重硬件设备的重复购置，提高硬件设备的利用率；共享软件资源可以避免软件开发的重复劳动与大型软件的重复购置，进而实现分布式计算的目标；共享数据资源可以促进人们相互交流，达到充分利用信息资源的目的。</a:t>
            </a:r>
          </a:p>
        </p:txBody>
      </p:sp>
      <p:sp>
        <p:nvSpPr>
          <p:cNvPr id="3174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82848C14-33D3-4B14-82A4-E74BC54C6363}" type="slidenum">
              <a:rPr lang="zh-CN" altLang="en-US"/>
              <a:pPr/>
              <a:t>27</a:t>
            </a:fld>
            <a:endParaRPr lang="en-US" altLang="zh-CN"/>
          </a:p>
        </p:txBody>
      </p:sp>
      <p:sp>
        <p:nvSpPr>
          <p:cNvPr id="32770" name="Rectangle 2"/>
          <p:cNvSpPr>
            <a:spLocks noGrp="1" noChangeArrowheads="1"/>
          </p:cNvSpPr>
          <p:nvPr>
            <p:ph type="title"/>
          </p:nvPr>
        </p:nvSpPr>
        <p:spPr>
          <a:xfrm>
            <a:off x="2057400" y="609600"/>
            <a:ext cx="6477000" cy="1143000"/>
          </a:xfrm>
        </p:spPr>
        <p:txBody>
          <a:bodyPr/>
          <a:lstStyle/>
          <a:p>
            <a:r>
              <a:rPr lang="en-US" altLang="zh-CN" i="0"/>
              <a:t>7.1.4  </a:t>
            </a:r>
            <a:r>
              <a:rPr lang="zh-CN" altLang="en-US" i="0"/>
              <a:t>计算机网络的功能</a:t>
            </a:r>
            <a:r>
              <a:rPr lang="zh-CN" altLang="en-US"/>
              <a:t> </a:t>
            </a:r>
          </a:p>
        </p:txBody>
      </p:sp>
      <p:sp>
        <p:nvSpPr>
          <p:cNvPr id="32771" name="Rectangle 3"/>
          <p:cNvSpPr>
            <a:spLocks noGrp="1" noChangeArrowheads="1"/>
          </p:cNvSpPr>
          <p:nvPr>
            <p:ph type="body" idx="1"/>
          </p:nvPr>
        </p:nvSpPr>
        <p:spPr>
          <a:xfrm>
            <a:off x="1908175" y="1701800"/>
            <a:ext cx="6470650" cy="4391025"/>
          </a:xfrm>
        </p:spPr>
        <p:txBody>
          <a:bodyPr/>
          <a:lstStyle/>
          <a:p>
            <a:pPr marL="0" indent="0">
              <a:buFont typeface="Wingdings" pitchFamily="2" charset="2"/>
              <a:buNone/>
            </a:pPr>
            <a:r>
              <a:rPr lang="en-US" altLang="zh-CN" sz="1800"/>
              <a:t>       3. </a:t>
            </a:r>
            <a:r>
              <a:rPr lang="zh-CN" altLang="en-US" sz="1800"/>
              <a:t>分布式处理</a:t>
            </a:r>
          </a:p>
          <a:p>
            <a:pPr marL="0" indent="0">
              <a:buFont typeface="Wingdings" pitchFamily="2" charset="2"/>
              <a:buNone/>
            </a:pPr>
            <a:r>
              <a:rPr lang="zh-CN" altLang="en-US" sz="1800"/>
              <a:t>       对于综合性的大型科学计算和信息处理问题，可以采用一定的算法，将任务分给网络中不同的计算机，以达到均衡使用网络资源，实现分布处理的目的。</a:t>
            </a:r>
          </a:p>
          <a:p>
            <a:pPr marL="0" indent="0">
              <a:buFont typeface="Wingdings" pitchFamily="2" charset="2"/>
              <a:buNone/>
            </a:pPr>
            <a:r>
              <a:rPr lang="zh-CN" altLang="en-US" sz="1800"/>
              <a:t>       </a:t>
            </a:r>
            <a:r>
              <a:rPr lang="en-US" altLang="zh-CN" sz="1800"/>
              <a:t>4. </a:t>
            </a:r>
            <a:r>
              <a:rPr lang="zh-CN" altLang="en-US" sz="1800"/>
              <a:t>提高系统的可靠性</a:t>
            </a:r>
          </a:p>
          <a:p>
            <a:pPr marL="0" indent="0">
              <a:buFont typeface="Wingdings" pitchFamily="2" charset="2"/>
              <a:buNone/>
            </a:pPr>
            <a:r>
              <a:rPr lang="zh-CN" altLang="en-US" sz="1800"/>
              <a:t>       可靠性对于军事、金融和工业过程控制等部门的应用特别重要。计算机通过网络中的冗余部件，尤其是借助虚拟化技术可大大提高可靠性。例如，在工作过程中，如果一台设备出了故障，可以使用网络中的另一台设备；网络中的一条通信线路出了故障，可以取道另一条线路，从而提高了网络整体系统的可靠性。</a:t>
            </a:r>
          </a:p>
        </p:txBody>
      </p:sp>
      <p:sp>
        <p:nvSpPr>
          <p:cNvPr id="3277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AA00B721-AC07-4493-9C2A-FB64AC378F34}" type="slidenum">
              <a:rPr lang="zh-CN" altLang="en-US"/>
              <a:pPr/>
              <a:t>28</a:t>
            </a:fld>
            <a:endParaRPr lang="en-US" altLang="zh-CN"/>
          </a:p>
        </p:txBody>
      </p:sp>
      <p:sp>
        <p:nvSpPr>
          <p:cNvPr id="33794"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3795" name="Rectangle 3"/>
          <p:cNvSpPr>
            <a:spLocks noGrp="1" noChangeArrowheads="1"/>
          </p:cNvSpPr>
          <p:nvPr>
            <p:ph type="body" idx="1"/>
          </p:nvPr>
        </p:nvSpPr>
        <p:spPr>
          <a:xfrm>
            <a:off x="1908175" y="1701800"/>
            <a:ext cx="6470650" cy="4391025"/>
          </a:xfrm>
        </p:spPr>
        <p:txBody>
          <a:bodyPr/>
          <a:lstStyle/>
          <a:p>
            <a:pPr marL="0" indent="0">
              <a:buFont typeface="Wingdings" pitchFamily="2" charset="2"/>
              <a:buNone/>
            </a:pPr>
            <a:r>
              <a:rPr lang="en-US" altLang="zh-CN" sz="1800"/>
              <a:t>       </a:t>
            </a:r>
            <a:r>
              <a:rPr lang="zh-CN" altLang="en-US" sz="1800"/>
              <a:t>从不同的角度出发，计算机网络可以有不同的分类方法，最常见的分类方法有以下几种。</a:t>
            </a:r>
          </a:p>
          <a:p>
            <a:pPr marL="0" indent="0">
              <a:buFont typeface="Wingdings" pitchFamily="2" charset="2"/>
              <a:buNone/>
            </a:pPr>
            <a:r>
              <a:rPr lang="zh-CN" altLang="en-US" sz="1800"/>
              <a:t>       </a:t>
            </a:r>
            <a:r>
              <a:rPr lang="en-US" altLang="zh-CN" sz="1800"/>
              <a:t>1. </a:t>
            </a:r>
            <a:r>
              <a:rPr lang="zh-CN" altLang="en-US" sz="1800"/>
              <a:t>根据网络的覆盖范围划分</a:t>
            </a:r>
          </a:p>
          <a:p>
            <a:pPr marL="0" indent="0">
              <a:buFont typeface="Wingdings" pitchFamily="2" charset="2"/>
              <a:buNone/>
            </a:pPr>
            <a:r>
              <a:rPr lang="zh-CN" altLang="en-US" sz="1800"/>
              <a:t>       局域网（</a:t>
            </a:r>
            <a:r>
              <a:rPr lang="en-US" altLang="zh-CN" sz="1800"/>
              <a:t>LAN</a:t>
            </a:r>
            <a:r>
              <a:rPr lang="zh-CN" altLang="en-US" sz="1800"/>
              <a:t>，</a:t>
            </a:r>
            <a:r>
              <a:rPr lang="en-US" altLang="zh-CN" sz="1800"/>
              <a:t>Local Area Network</a:t>
            </a:r>
            <a:r>
              <a:rPr lang="zh-CN" altLang="en-US" sz="1800"/>
              <a:t>），一般用微机通过高速通信线路连接，覆盖范围从几百米到几公里，通常用于连接一个房间、一层楼或一座建筑物。局域网传输速率高，可靠性好，适用各种传输介质，建设成本低。</a:t>
            </a:r>
          </a:p>
          <a:p>
            <a:pPr marL="0" indent="0">
              <a:buFont typeface="Wingdings" pitchFamily="2" charset="2"/>
              <a:buNone/>
            </a:pPr>
            <a:r>
              <a:rPr lang="zh-CN" altLang="en-US" sz="1800"/>
              <a:t>       城域网（</a:t>
            </a:r>
            <a:r>
              <a:rPr lang="en-US" altLang="zh-CN" sz="1800"/>
              <a:t>MAN</a:t>
            </a:r>
            <a:r>
              <a:rPr lang="zh-CN" altLang="en-US" sz="1800"/>
              <a:t>，</a:t>
            </a:r>
            <a:r>
              <a:rPr lang="en-US" altLang="zh-CN" sz="1800"/>
              <a:t>Metropolitan Area Network</a:t>
            </a:r>
            <a:r>
              <a:rPr lang="zh-CN" altLang="en-US" sz="1800"/>
              <a:t>），是在一座城市范围内建立的计算机通信网，通常使用与局域网相似的技术，但对媒介访问控制在实现方法上有所不同，它一般可将同一城市内不同地点的主机、数据库以及</a:t>
            </a:r>
            <a:r>
              <a:rPr lang="en-US" altLang="zh-CN" sz="1800"/>
              <a:t>LAN </a:t>
            </a:r>
            <a:r>
              <a:rPr lang="zh-CN" altLang="en-US" sz="1800"/>
              <a:t>等互相连接起来。</a:t>
            </a:r>
          </a:p>
        </p:txBody>
      </p:sp>
      <p:sp>
        <p:nvSpPr>
          <p:cNvPr id="3379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64204E40-C8F9-4A51-BC21-3590B7DC5EBA}" type="slidenum">
              <a:rPr lang="zh-CN" altLang="en-US"/>
              <a:pPr/>
              <a:t>29</a:t>
            </a:fld>
            <a:endParaRPr lang="en-US" altLang="zh-CN"/>
          </a:p>
        </p:txBody>
      </p:sp>
      <p:sp>
        <p:nvSpPr>
          <p:cNvPr id="34818"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4819" name="Rectangle 3"/>
          <p:cNvSpPr>
            <a:spLocks noGrp="1" noChangeArrowheads="1"/>
          </p:cNvSpPr>
          <p:nvPr>
            <p:ph type="body" idx="1"/>
          </p:nvPr>
        </p:nvSpPr>
        <p:spPr>
          <a:xfrm>
            <a:off x="1908175" y="1844675"/>
            <a:ext cx="6470650" cy="3311525"/>
          </a:xfrm>
        </p:spPr>
        <p:txBody>
          <a:bodyPr/>
          <a:lstStyle/>
          <a:p>
            <a:pPr marL="0" indent="0">
              <a:buFont typeface="Wingdings" pitchFamily="2" charset="2"/>
              <a:buNone/>
            </a:pPr>
            <a:r>
              <a:rPr lang="en-US" altLang="zh-CN" sz="1800"/>
              <a:t>       </a:t>
            </a:r>
            <a:r>
              <a:rPr lang="zh-CN" altLang="en-US" sz="1800"/>
              <a:t>广域网（</a:t>
            </a:r>
            <a:r>
              <a:rPr lang="en-US" altLang="zh-CN" sz="1800"/>
              <a:t>WAN</a:t>
            </a:r>
            <a:r>
              <a:rPr lang="zh-CN" altLang="en-US" sz="1800"/>
              <a:t>，</a:t>
            </a:r>
            <a:r>
              <a:rPr lang="en-US" altLang="zh-CN" sz="1800"/>
              <a:t>Wide Area Network</a:t>
            </a:r>
            <a:r>
              <a:rPr lang="zh-CN" altLang="en-US" sz="1800"/>
              <a:t>），用于连接不同城市之间的</a:t>
            </a:r>
            <a:r>
              <a:rPr lang="en-US" altLang="zh-CN" sz="1800"/>
              <a:t>LAN </a:t>
            </a:r>
            <a:r>
              <a:rPr lang="zh-CN" altLang="en-US" sz="1800"/>
              <a:t>或</a:t>
            </a:r>
            <a:r>
              <a:rPr lang="en-US" altLang="zh-CN" sz="1800"/>
              <a:t>WAN</a:t>
            </a:r>
            <a:r>
              <a:rPr lang="zh-CN" altLang="en-US" sz="1800"/>
              <a:t>。广域网的通信子网主要采用分组交换技术，常常借用传统的公共传输网（如电话网），这就使广域网的数据传输相对较慢，传输误码率也较高。随着光纤通信网络的建设，广域网的速度将大大提高。广域网可以覆盖一个地区或国家。</a:t>
            </a:r>
          </a:p>
          <a:p>
            <a:pPr marL="0" indent="0">
              <a:buFont typeface="Wingdings" pitchFamily="2" charset="2"/>
              <a:buNone/>
            </a:pPr>
            <a:r>
              <a:rPr lang="zh-CN" altLang="en-US" sz="1800"/>
              <a:t>       因特网（</a:t>
            </a:r>
            <a:r>
              <a:rPr lang="en-US" altLang="zh-CN" sz="1800"/>
              <a:t>Internet</a:t>
            </a:r>
            <a:r>
              <a:rPr lang="zh-CN" altLang="en-US" sz="1800"/>
              <a:t>），可以说是最大的广域网。它将世界各地的广域网、局域网等互联起来，形成一个整体，实现全球范围内的数据通信和资源共享。</a:t>
            </a:r>
          </a:p>
        </p:txBody>
      </p:sp>
      <p:sp>
        <p:nvSpPr>
          <p:cNvPr id="3482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5874A9A4-A3CD-40FE-B5D4-89394ECC16A9}" type="slidenum">
              <a:rPr lang="zh-CN" altLang="en-US"/>
              <a:pPr/>
              <a:t>3</a:t>
            </a:fld>
            <a:endParaRPr lang="en-US" altLang="zh-CN"/>
          </a:p>
        </p:txBody>
      </p:sp>
      <p:sp>
        <p:nvSpPr>
          <p:cNvPr id="8194" name="Rectangle 2"/>
          <p:cNvSpPr>
            <a:spLocks noGrp="1" noChangeArrowheads="1"/>
          </p:cNvSpPr>
          <p:nvPr>
            <p:ph type="title"/>
          </p:nvPr>
        </p:nvSpPr>
        <p:spPr>
          <a:xfrm>
            <a:off x="971550" y="836613"/>
            <a:ext cx="6705600" cy="1143000"/>
          </a:xfrm>
        </p:spPr>
        <p:txBody>
          <a:bodyPr/>
          <a:lstStyle/>
          <a:p>
            <a:r>
              <a:rPr lang="en-US" altLang="zh-CN" b="1" i="0">
                <a:ea typeface="宋体" pitchFamily="2" charset="-122"/>
              </a:rPr>
              <a:t>7.1   </a:t>
            </a:r>
            <a:r>
              <a:rPr lang="zh-CN" altLang="en-US" b="1" i="0">
                <a:ea typeface="宋体" pitchFamily="2" charset="-122"/>
              </a:rPr>
              <a:t>计算机网络概述</a:t>
            </a:r>
            <a:r>
              <a:rPr lang="zh-CN" altLang="en-US"/>
              <a:t> </a:t>
            </a:r>
          </a:p>
        </p:txBody>
      </p:sp>
      <p:sp>
        <p:nvSpPr>
          <p:cNvPr id="8195" name="Rectangle 3"/>
          <p:cNvSpPr>
            <a:spLocks noGrp="1" noChangeArrowheads="1"/>
          </p:cNvSpPr>
          <p:nvPr>
            <p:ph type="body" idx="1"/>
          </p:nvPr>
        </p:nvSpPr>
        <p:spPr>
          <a:xfrm>
            <a:off x="2844800" y="2276475"/>
            <a:ext cx="6269038" cy="3375025"/>
          </a:xfrm>
        </p:spPr>
        <p:txBody>
          <a:bodyPr/>
          <a:lstStyle/>
          <a:p>
            <a:pPr>
              <a:lnSpc>
                <a:spcPct val="125000"/>
              </a:lnSpc>
              <a:buFontTx/>
              <a:buNone/>
            </a:pPr>
            <a:r>
              <a:rPr lang="en-US" altLang="zh-CN">
                <a:hlinkClick r:id="rId2" action="ppaction://hlinkpres?slideindex=1&amp;slidetitle=4. 7.1.1  计算机网络的产生与发展"/>
              </a:rPr>
              <a:t>7.1.1  </a:t>
            </a:r>
            <a:r>
              <a:rPr lang="zh-CN" altLang="en-US">
                <a:hlinkClick r:id="rId2" action="ppaction://hlinkpres?slideindex=1&amp;slidetitle=4. 7.1.1  计算机网络的产生与发展"/>
              </a:rPr>
              <a:t>计算机网络概述 </a:t>
            </a:r>
            <a:endParaRPr lang="zh-CN" altLang="en-US"/>
          </a:p>
          <a:p>
            <a:pPr>
              <a:lnSpc>
                <a:spcPct val="125000"/>
              </a:lnSpc>
              <a:buFontTx/>
              <a:buNone/>
            </a:pPr>
            <a:r>
              <a:rPr lang="en-US" altLang="zh-CN">
                <a:hlinkClick r:id="rId3" action="ppaction://hlinksldjump"/>
              </a:rPr>
              <a:t>7.1.2  </a:t>
            </a:r>
            <a:r>
              <a:rPr lang="zh-CN" altLang="en-US">
                <a:hlinkClick r:id="rId3" action="ppaction://hlinksldjump"/>
              </a:rPr>
              <a:t>数据通信基础知识 </a:t>
            </a:r>
            <a:endParaRPr lang="zh-CN" altLang="en-US"/>
          </a:p>
          <a:p>
            <a:pPr>
              <a:lnSpc>
                <a:spcPct val="125000"/>
              </a:lnSpc>
              <a:buFontTx/>
              <a:buNone/>
            </a:pPr>
            <a:r>
              <a:rPr lang="en-US" altLang="zh-CN">
                <a:hlinkClick r:id="rId4" action="ppaction://hlinksldjump"/>
              </a:rPr>
              <a:t>7.1.3  </a:t>
            </a:r>
            <a:r>
              <a:rPr lang="zh-CN" altLang="en-US">
                <a:hlinkClick r:id="rId4" action="ppaction://hlinksldjump"/>
              </a:rPr>
              <a:t>计算机网络的组成 </a:t>
            </a:r>
            <a:endParaRPr lang="zh-CN" altLang="en-US"/>
          </a:p>
          <a:p>
            <a:pPr>
              <a:lnSpc>
                <a:spcPct val="125000"/>
              </a:lnSpc>
              <a:buFontTx/>
              <a:buNone/>
            </a:pPr>
            <a:r>
              <a:rPr lang="en-US" altLang="zh-CN">
                <a:hlinkClick r:id="rId5" action="ppaction://hlinksldjump"/>
              </a:rPr>
              <a:t>7.1.4  </a:t>
            </a:r>
            <a:r>
              <a:rPr lang="zh-CN" altLang="en-US">
                <a:hlinkClick r:id="rId5" action="ppaction://hlinksldjump"/>
              </a:rPr>
              <a:t>计算机网络的功能 </a:t>
            </a:r>
          </a:p>
          <a:p>
            <a:pPr>
              <a:lnSpc>
                <a:spcPct val="125000"/>
              </a:lnSpc>
              <a:buFontTx/>
              <a:buNone/>
            </a:pPr>
            <a:r>
              <a:rPr lang="en-US" altLang="zh-CN">
                <a:hlinkClick r:id="rId5" action="ppaction://hlinksldjump"/>
              </a:rPr>
              <a:t>7.1.</a:t>
            </a:r>
            <a:r>
              <a:rPr lang="zh-CN" altLang="en-US">
                <a:hlinkClick r:id="rId5" action="ppaction://hlinksldjump"/>
              </a:rPr>
              <a:t>5</a:t>
            </a:r>
            <a:r>
              <a:rPr lang="en-US" altLang="zh-CN">
                <a:hlinkClick r:id="rId5" action="ppaction://hlinksldjump"/>
              </a:rPr>
              <a:t>  </a:t>
            </a:r>
            <a:r>
              <a:rPr lang="zh-CN" altLang="en-US">
                <a:hlinkClick r:id="rId5" action="ppaction://hlinksldjump"/>
              </a:rPr>
              <a:t>计算机网络的分类</a:t>
            </a:r>
          </a:p>
          <a:p>
            <a:pPr>
              <a:lnSpc>
                <a:spcPct val="125000"/>
              </a:lnSpc>
              <a:buFontTx/>
              <a:buNone/>
            </a:pPr>
            <a:r>
              <a:rPr lang="en-US" altLang="zh-CN">
                <a:hlinkClick r:id="rId5" action="ppaction://hlinksldjump"/>
              </a:rPr>
              <a:t>7.1.</a:t>
            </a:r>
            <a:r>
              <a:rPr lang="zh-CN" altLang="en-US">
                <a:hlinkClick r:id="rId5" action="ppaction://hlinksldjump"/>
              </a:rPr>
              <a:t>6</a:t>
            </a:r>
            <a:r>
              <a:rPr lang="en-US" altLang="zh-CN">
                <a:hlinkClick r:id="rId5" action="ppaction://hlinksldjump"/>
              </a:rPr>
              <a:t>  </a:t>
            </a:r>
            <a:r>
              <a:rPr lang="zh-CN" altLang="en-US">
                <a:hlinkClick r:id="rId5" action="ppaction://hlinksldjump"/>
              </a:rPr>
              <a:t>计算机网络新技术  </a:t>
            </a:r>
            <a:endParaRPr lang="zh-CN"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6"/>
          <p:cNvSpPr>
            <a:spLocks noGrp="1"/>
          </p:cNvSpPr>
          <p:nvPr>
            <p:ph type="sldNum" sz="quarter" idx="12"/>
          </p:nvPr>
        </p:nvSpPr>
        <p:spPr/>
        <p:txBody>
          <a:bodyPr/>
          <a:lstStyle/>
          <a:p>
            <a:fld id="{2979DDC8-46B9-487C-9295-57039DA0C77C}" type="slidenum">
              <a:rPr lang="zh-CN" altLang="en-US"/>
              <a:pPr/>
              <a:t>30</a:t>
            </a:fld>
            <a:endParaRPr lang="en-US" altLang="zh-CN"/>
          </a:p>
        </p:txBody>
      </p:sp>
      <p:sp>
        <p:nvSpPr>
          <p:cNvPr id="35842"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5843" name="Rectangle 3"/>
          <p:cNvSpPr>
            <a:spLocks noGrp="1" noChangeArrowheads="1"/>
          </p:cNvSpPr>
          <p:nvPr>
            <p:ph type="body" sz="half" idx="1"/>
          </p:nvPr>
        </p:nvSpPr>
        <p:spPr>
          <a:xfrm>
            <a:off x="1835150" y="1557338"/>
            <a:ext cx="6769100" cy="2808287"/>
          </a:xfrm>
        </p:spPr>
        <p:txBody>
          <a:bodyPr/>
          <a:lstStyle/>
          <a:p>
            <a:pPr marL="0" indent="0">
              <a:buFont typeface="Wingdings" pitchFamily="2" charset="2"/>
              <a:buNone/>
            </a:pPr>
            <a:r>
              <a:rPr lang="en-US" altLang="zh-CN" sz="1800"/>
              <a:t>       2. </a:t>
            </a:r>
            <a:r>
              <a:rPr lang="zh-CN" altLang="en-US" sz="1800"/>
              <a:t>按网络的拓扑结构划分</a:t>
            </a:r>
          </a:p>
          <a:p>
            <a:pPr marL="0" indent="0">
              <a:buFont typeface="Wingdings" pitchFamily="2" charset="2"/>
              <a:buNone/>
            </a:pPr>
            <a:r>
              <a:rPr lang="zh-CN" altLang="en-US" sz="1800"/>
              <a:t>       把网络中的计算机等设备抽象为点，把网络中的通信媒体抽象为线，这样就形成了由点和线组成的几何图形，即采用拓扑学方法抽象出的网络结构，我们称之为网络的拓扑结构。计算机网络按拓扑结构可以分成总线型网络、星形网络、环形网络、树状网络和混合型网络等。</a:t>
            </a:r>
          </a:p>
          <a:p>
            <a:pPr marL="0" indent="0">
              <a:buFont typeface="Wingdings" pitchFamily="2" charset="2"/>
              <a:buNone/>
            </a:pPr>
            <a:r>
              <a:rPr lang="zh-CN" altLang="en-US" sz="1800"/>
              <a:t>       </a:t>
            </a:r>
            <a:r>
              <a:rPr lang="en-US" altLang="zh-CN" sz="1800"/>
              <a:t>1</a:t>
            </a:r>
            <a:r>
              <a:rPr lang="zh-CN" altLang="en-US" sz="1800"/>
              <a:t>） 总线型拓扑</a:t>
            </a:r>
          </a:p>
          <a:p>
            <a:pPr marL="0" indent="0">
              <a:buFont typeface="Wingdings" pitchFamily="2" charset="2"/>
              <a:buNone/>
            </a:pPr>
            <a:r>
              <a:rPr lang="zh-CN" altLang="en-US" sz="1800"/>
              <a:t>       总线型拓扑采用单一信道作为传输介质，所有主机（或站点）通过专门的连接器接到这根称为总线的公共信道上，如图</a:t>
            </a:r>
            <a:r>
              <a:rPr lang="en-US" altLang="zh-CN" sz="1800"/>
              <a:t>7-2 </a:t>
            </a:r>
            <a:r>
              <a:rPr lang="zh-CN" altLang="en-US" sz="1800"/>
              <a:t>所示。</a:t>
            </a:r>
          </a:p>
        </p:txBody>
      </p:sp>
      <p:sp>
        <p:nvSpPr>
          <p:cNvPr id="3584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pic>
        <p:nvPicPr>
          <p:cNvPr id="35845"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51275" y="4437063"/>
            <a:ext cx="2332038" cy="1238250"/>
          </a:xfrm>
          <a:noFill/>
          <a:ln/>
        </p:spPr>
      </p:pic>
      <p:sp>
        <p:nvSpPr>
          <p:cNvPr id="35846" name="Text Box 6"/>
          <p:cNvSpPr txBox="1">
            <a:spLocks noChangeArrowheads="1"/>
          </p:cNvSpPr>
          <p:nvPr/>
        </p:nvSpPr>
        <p:spPr bwMode="auto">
          <a:xfrm>
            <a:off x="4037204" y="5686425"/>
            <a:ext cx="17924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图7-2 </a:t>
            </a:r>
            <a:r>
              <a:rPr lang="zh-CN" altLang="en-US" sz="1600" dirty="0" smtClean="0"/>
              <a:t> 总</a:t>
            </a:r>
            <a:r>
              <a:rPr lang="zh-CN" altLang="en-US" sz="1600" dirty="0"/>
              <a:t>线型拓扑</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D15B8B21-CBEF-4516-9CEC-1CAD72632764}" type="slidenum">
              <a:rPr lang="zh-CN" altLang="en-US"/>
              <a:pPr/>
              <a:t>31</a:t>
            </a:fld>
            <a:endParaRPr lang="en-US" altLang="zh-CN"/>
          </a:p>
        </p:txBody>
      </p:sp>
      <p:sp>
        <p:nvSpPr>
          <p:cNvPr id="36866"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6867" name="Rectangle 3"/>
          <p:cNvSpPr>
            <a:spLocks noGrp="1" noChangeArrowheads="1"/>
          </p:cNvSpPr>
          <p:nvPr>
            <p:ph type="body" sz="half" idx="1"/>
          </p:nvPr>
        </p:nvSpPr>
        <p:spPr>
          <a:xfrm>
            <a:off x="1763713" y="1917700"/>
            <a:ext cx="6769100" cy="3814763"/>
          </a:xfrm>
        </p:spPr>
        <p:txBody>
          <a:bodyPr/>
          <a:lstStyle/>
          <a:p>
            <a:pPr marL="0" indent="0">
              <a:buFont typeface="Wingdings" pitchFamily="2" charset="2"/>
              <a:buNone/>
            </a:pPr>
            <a:r>
              <a:rPr lang="en-US" altLang="zh-CN" sz="1600"/>
              <a:t>      </a:t>
            </a:r>
            <a:r>
              <a:rPr lang="en-US" altLang="zh-CN" sz="1800"/>
              <a:t>  </a:t>
            </a:r>
            <a:r>
              <a:rPr lang="zh-CN" altLang="en-US" sz="1800"/>
              <a:t>在总线型拓扑中，任何一台主机发送的信息都沿着总线向两个方向扩散，并且总能被总线上的每一台主机所接收。由于其信息是向四周传播的，类似于广播，所以总线网络也被称为广播网。这种拓扑结构的所有主机都彼此进行了连接，从而可以直接通信。</a:t>
            </a:r>
          </a:p>
          <a:p>
            <a:pPr marL="0" indent="0">
              <a:buFont typeface="Wingdings" pitchFamily="2" charset="2"/>
              <a:buNone/>
            </a:pPr>
            <a:r>
              <a:rPr lang="zh-CN" altLang="en-US" sz="1800"/>
              <a:t>       总线型拓扑结构的优点是：结构简单，布线容易，站点扩展灵活方便，可靠性高。缺点是：故障检测和隔离较困难，总线负载能力较低。另外，一旦线缆中出现断路，就会使主机之间造成分离，使整个网段通信中止。</a:t>
            </a:r>
          </a:p>
        </p:txBody>
      </p:sp>
      <p:sp>
        <p:nvSpPr>
          <p:cNvPr id="3686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6"/>
          <p:cNvSpPr>
            <a:spLocks noGrp="1"/>
          </p:cNvSpPr>
          <p:nvPr>
            <p:ph type="sldNum" sz="quarter" idx="12"/>
          </p:nvPr>
        </p:nvSpPr>
        <p:spPr/>
        <p:txBody>
          <a:bodyPr/>
          <a:lstStyle/>
          <a:p>
            <a:fld id="{3BF9E245-71EF-47D8-97E4-1C403AE4AABF}" type="slidenum">
              <a:rPr lang="zh-CN" altLang="en-US"/>
              <a:pPr/>
              <a:t>32</a:t>
            </a:fld>
            <a:endParaRPr lang="en-US" altLang="zh-CN"/>
          </a:p>
        </p:txBody>
      </p:sp>
      <p:sp>
        <p:nvSpPr>
          <p:cNvPr id="37890"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7891" name="Rectangle 3"/>
          <p:cNvSpPr>
            <a:spLocks noGrp="1" noChangeArrowheads="1"/>
          </p:cNvSpPr>
          <p:nvPr>
            <p:ph type="body" sz="half" idx="1"/>
          </p:nvPr>
        </p:nvSpPr>
        <p:spPr>
          <a:xfrm>
            <a:off x="1763713" y="1701800"/>
            <a:ext cx="6769100" cy="2663825"/>
          </a:xfrm>
        </p:spPr>
        <p:txBody>
          <a:bodyPr/>
          <a:lstStyle/>
          <a:p>
            <a:pPr marL="0" indent="0">
              <a:lnSpc>
                <a:spcPct val="80000"/>
              </a:lnSpc>
              <a:buFont typeface="Wingdings" pitchFamily="2" charset="2"/>
              <a:buNone/>
            </a:pPr>
            <a:r>
              <a:rPr lang="en-US" altLang="zh-CN" sz="1600"/>
              <a:t>      </a:t>
            </a:r>
            <a:r>
              <a:rPr lang="en-US" altLang="zh-CN" sz="1800"/>
              <a:t>  2</a:t>
            </a:r>
            <a:r>
              <a:rPr lang="zh-CN" altLang="en-US" sz="1800"/>
              <a:t>） 环形拓扑</a:t>
            </a:r>
          </a:p>
          <a:p>
            <a:pPr marL="0" indent="0">
              <a:lnSpc>
                <a:spcPct val="80000"/>
              </a:lnSpc>
              <a:buFont typeface="Wingdings" pitchFamily="2" charset="2"/>
              <a:buNone/>
            </a:pPr>
            <a:r>
              <a:rPr lang="zh-CN" altLang="en-US" sz="1800"/>
              <a:t>        环形拓扑是一个包括若干节点和链路的单一封闭环，每个节点只与相邻的两个节点相连，如图</a:t>
            </a:r>
            <a:r>
              <a:rPr lang="en-US" altLang="zh-CN" sz="1800"/>
              <a:t>7-3 </a:t>
            </a:r>
            <a:r>
              <a:rPr lang="zh-CN" altLang="en-US" sz="1800"/>
              <a:t>所示。</a:t>
            </a:r>
          </a:p>
          <a:p>
            <a:pPr marL="0" indent="0">
              <a:lnSpc>
                <a:spcPct val="80000"/>
              </a:lnSpc>
              <a:buFont typeface="Wingdings" pitchFamily="2" charset="2"/>
              <a:buNone/>
            </a:pPr>
            <a:r>
              <a:rPr lang="zh-CN" altLang="en-US" sz="1800"/>
              <a:t>在环形拓扑中，信息沿着环路按同一个方向传输，依次通过每一台主机。各主机识别信息中的目的地址，如与本机地址相符，则信息被接收下来。信息环绕一周后由发送主机将其从环上删除。</a:t>
            </a:r>
          </a:p>
          <a:p>
            <a:pPr marL="0" indent="0">
              <a:lnSpc>
                <a:spcPct val="80000"/>
              </a:lnSpc>
              <a:buFont typeface="Wingdings" pitchFamily="2" charset="2"/>
              <a:buNone/>
            </a:pPr>
            <a:r>
              <a:rPr lang="zh-CN" altLang="en-US" sz="1800"/>
              <a:t>        环形结构的优点：容易安装和监控，传输最大延迟时间是固定的，传输控制机制简单，实时性强。缺点：网络中任何一台计算机的故障都会影响整个网络的正常工作，故障检测比较困难，节点增、删不方便。</a:t>
            </a:r>
          </a:p>
        </p:txBody>
      </p:sp>
      <p:sp>
        <p:nvSpPr>
          <p:cNvPr id="3789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422" y="4149725"/>
            <a:ext cx="316865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4" name="Text Box 6"/>
          <p:cNvSpPr txBox="1">
            <a:spLocks noChangeArrowheads="1"/>
          </p:cNvSpPr>
          <p:nvPr/>
        </p:nvSpPr>
        <p:spPr bwMode="auto">
          <a:xfrm>
            <a:off x="4356100" y="6043027"/>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a:t>
            </a:r>
            <a:r>
              <a:rPr lang="zh-CN" altLang="en-US" sz="1600" dirty="0" smtClean="0"/>
              <a:t>3  </a:t>
            </a:r>
            <a:r>
              <a:rPr lang="zh-CN" altLang="en-US" sz="1600" dirty="0"/>
              <a:t>环形拓扑</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6"/>
          <p:cNvSpPr>
            <a:spLocks noGrp="1"/>
          </p:cNvSpPr>
          <p:nvPr>
            <p:ph type="sldNum" sz="quarter" idx="12"/>
          </p:nvPr>
        </p:nvSpPr>
        <p:spPr/>
        <p:txBody>
          <a:bodyPr/>
          <a:lstStyle/>
          <a:p>
            <a:fld id="{AA8FA949-D843-4C77-9586-A099A9F57EA3}" type="slidenum">
              <a:rPr lang="zh-CN" altLang="en-US"/>
              <a:pPr/>
              <a:t>33</a:t>
            </a:fld>
            <a:endParaRPr lang="en-US" altLang="zh-CN"/>
          </a:p>
        </p:txBody>
      </p:sp>
      <p:sp>
        <p:nvSpPr>
          <p:cNvPr id="38914"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8915" name="Rectangle 3"/>
          <p:cNvSpPr>
            <a:spLocks noGrp="1" noChangeArrowheads="1"/>
          </p:cNvSpPr>
          <p:nvPr>
            <p:ph type="body" sz="half" idx="1"/>
          </p:nvPr>
        </p:nvSpPr>
        <p:spPr>
          <a:xfrm>
            <a:off x="1763713" y="1557338"/>
            <a:ext cx="6769100" cy="2951162"/>
          </a:xfrm>
        </p:spPr>
        <p:txBody>
          <a:bodyPr/>
          <a:lstStyle/>
          <a:p>
            <a:pPr marL="0" indent="0">
              <a:lnSpc>
                <a:spcPct val="90000"/>
              </a:lnSpc>
              <a:buFont typeface="Wingdings" pitchFamily="2" charset="2"/>
              <a:buNone/>
            </a:pPr>
            <a:r>
              <a:rPr lang="en-US" altLang="zh-CN" sz="1400"/>
              <a:t>      </a:t>
            </a:r>
            <a:r>
              <a:rPr lang="en-US" altLang="zh-CN" sz="1600"/>
              <a:t> 3</a:t>
            </a:r>
            <a:r>
              <a:rPr lang="zh-CN" altLang="en-US" sz="1600"/>
              <a:t>） 星形拓扑</a:t>
            </a:r>
          </a:p>
          <a:p>
            <a:pPr marL="0" indent="0">
              <a:lnSpc>
                <a:spcPct val="90000"/>
              </a:lnSpc>
              <a:buFont typeface="Wingdings" pitchFamily="2" charset="2"/>
              <a:buNone/>
            </a:pPr>
            <a:r>
              <a:rPr lang="zh-CN" altLang="en-US" sz="1600"/>
              <a:t>        星形拓扑是由各个节点通过专用链路连接到中央节点上而形成的网络</a:t>
            </a:r>
          </a:p>
          <a:p>
            <a:pPr marL="0" indent="0">
              <a:lnSpc>
                <a:spcPct val="90000"/>
              </a:lnSpc>
              <a:buFont typeface="Wingdings" pitchFamily="2" charset="2"/>
              <a:buNone/>
            </a:pPr>
            <a:r>
              <a:rPr lang="zh-CN" altLang="en-US" sz="1600"/>
              <a:t>结构，如图</a:t>
            </a:r>
            <a:r>
              <a:rPr lang="en-US" altLang="zh-CN" sz="1600"/>
              <a:t>7-4 </a:t>
            </a:r>
            <a:r>
              <a:rPr lang="zh-CN" altLang="en-US" sz="1600"/>
              <a:t>所示。</a:t>
            </a:r>
          </a:p>
          <a:p>
            <a:pPr marL="0" indent="0">
              <a:lnSpc>
                <a:spcPct val="90000"/>
              </a:lnSpc>
              <a:buFont typeface="Wingdings" pitchFamily="2" charset="2"/>
              <a:buNone/>
            </a:pPr>
            <a:r>
              <a:rPr lang="zh-CN" altLang="en-US" sz="1600"/>
              <a:t>        在星形拓扑中，各节点计算机通过传输线路与中心节点相连，信息从计算机通过中央节点传送到网上的所有计算机。星形网络的特点是很容易在网络中增加新节点，数据的安全性和优先级容易控制。网络中的某一台计算机或者一条线路的故障不会影响整个网络的运行。</a:t>
            </a:r>
          </a:p>
          <a:p>
            <a:pPr marL="0" indent="0">
              <a:lnSpc>
                <a:spcPct val="90000"/>
              </a:lnSpc>
              <a:buFont typeface="Wingdings" pitchFamily="2" charset="2"/>
              <a:buNone/>
            </a:pPr>
            <a:r>
              <a:rPr lang="zh-CN" altLang="en-US" sz="1600"/>
              <a:t>        星形结构的优点：传输速度快，误差小，扩容比较方便，易于管理和维护，故障的检测和隔离也很方便。缺点：中央节点是整个网络的瓶颈，必须具有很高的可靠性。中央节点一旦发生故障，整个网络就会瘫痪。另外，每个节点都要和中央节点相连，需要耗费大量的电缆。实际上大都是采用交换机来构建多级结构的星形网络，形成扩展星形结构。</a:t>
            </a:r>
          </a:p>
        </p:txBody>
      </p:sp>
      <p:sp>
        <p:nvSpPr>
          <p:cNvPr id="3891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
        <p:nvSpPr>
          <p:cNvPr id="38917" name="Text Box 5"/>
          <p:cNvSpPr txBox="1">
            <a:spLocks noChangeArrowheads="1"/>
          </p:cNvSpPr>
          <p:nvPr/>
        </p:nvSpPr>
        <p:spPr bwMode="auto">
          <a:xfrm>
            <a:off x="4140200" y="594995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图7-4 </a:t>
            </a:r>
            <a:r>
              <a:rPr lang="zh-CN" altLang="en-US" sz="1600" dirty="0" smtClean="0"/>
              <a:t> 星形</a:t>
            </a:r>
            <a:r>
              <a:rPr lang="zh-CN" altLang="en-US" sz="1600" dirty="0"/>
              <a:t>拓扑</a:t>
            </a:r>
          </a:p>
        </p:txBody>
      </p:sp>
      <p:pic>
        <p:nvPicPr>
          <p:cNvPr id="3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581525"/>
            <a:ext cx="1839913"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6"/>
          <p:cNvSpPr>
            <a:spLocks noGrp="1"/>
          </p:cNvSpPr>
          <p:nvPr>
            <p:ph type="sldNum" sz="quarter" idx="12"/>
          </p:nvPr>
        </p:nvSpPr>
        <p:spPr/>
        <p:txBody>
          <a:bodyPr/>
          <a:lstStyle/>
          <a:p>
            <a:fld id="{A0320636-818B-4C92-9AB0-CF3C9A5ED36D}" type="slidenum">
              <a:rPr lang="zh-CN" altLang="en-US"/>
              <a:pPr/>
              <a:t>34</a:t>
            </a:fld>
            <a:endParaRPr lang="en-US" altLang="zh-CN"/>
          </a:p>
        </p:txBody>
      </p:sp>
      <p:sp>
        <p:nvSpPr>
          <p:cNvPr id="39938"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39939" name="Rectangle 3"/>
          <p:cNvSpPr>
            <a:spLocks noGrp="1" noChangeArrowheads="1"/>
          </p:cNvSpPr>
          <p:nvPr>
            <p:ph type="body" sz="half" idx="1"/>
          </p:nvPr>
        </p:nvSpPr>
        <p:spPr>
          <a:xfrm>
            <a:off x="1763713" y="1557338"/>
            <a:ext cx="6769100" cy="2016125"/>
          </a:xfrm>
        </p:spPr>
        <p:txBody>
          <a:bodyPr/>
          <a:lstStyle/>
          <a:p>
            <a:pPr marL="0" indent="0">
              <a:buFont typeface="Wingdings" pitchFamily="2" charset="2"/>
              <a:buNone/>
            </a:pPr>
            <a:r>
              <a:rPr lang="en-US" altLang="zh-CN" sz="1400"/>
              <a:t>     </a:t>
            </a:r>
            <a:r>
              <a:rPr lang="en-US" altLang="zh-CN" sz="1800"/>
              <a:t>  4</a:t>
            </a:r>
            <a:r>
              <a:rPr lang="zh-CN" altLang="en-US" sz="1800"/>
              <a:t>） 树状拓扑</a:t>
            </a:r>
          </a:p>
          <a:p>
            <a:pPr marL="0" indent="0">
              <a:buFont typeface="Wingdings" pitchFamily="2" charset="2"/>
              <a:buNone/>
            </a:pPr>
            <a:r>
              <a:rPr lang="zh-CN" altLang="en-US" sz="1800"/>
              <a:t>       树状拓扑是从总线型拓扑演变而来的，在树状拓扑中，任何一个节点发送信息后都要传送到根节点，然后从根节点返回整个网络，如图</a:t>
            </a:r>
            <a:r>
              <a:rPr lang="en-US" altLang="zh-CN" sz="1800"/>
              <a:t>7-5 </a:t>
            </a:r>
            <a:r>
              <a:rPr lang="zh-CN" altLang="en-US" sz="1800"/>
              <a:t>所示。</a:t>
            </a:r>
          </a:p>
          <a:p>
            <a:pPr marL="0" indent="0">
              <a:buFont typeface="Wingdings" pitchFamily="2" charset="2"/>
              <a:buNone/>
            </a:pPr>
            <a:r>
              <a:rPr lang="zh-CN" altLang="en-US" sz="1800"/>
              <a:t>       这种结构的网络在扩容和容错方面都有很大优势，很容易将错误隔离在小范围内。这种网络依赖根节点，如果根节点出了故障，则整个网络将会瘫痪。</a:t>
            </a:r>
          </a:p>
        </p:txBody>
      </p:sp>
      <p:sp>
        <p:nvSpPr>
          <p:cNvPr id="3994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
        <p:nvSpPr>
          <p:cNvPr id="39941" name="Text Box 5"/>
          <p:cNvSpPr txBox="1">
            <a:spLocks noChangeArrowheads="1"/>
          </p:cNvSpPr>
          <p:nvPr/>
        </p:nvSpPr>
        <p:spPr bwMode="auto">
          <a:xfrm>
            <a:off x="4314134" y="563880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a:t>
            </a:r>
            <a:r>
              <a:rPr lang="zh-CN" altLang="en-US" sz="1600" dirty="0" smtClean="0"/>
              <a:t>5  </a:t>
            </a:r>
            <a:r>
              <a:rPr lang="zh-CN" altLang="en-US" sz="1600" dirty="0"/>
              <a:t>树状拓扑</a:t>
            </a:r>
          </a:p>
        </p:txBody>
      </p:sp>
      <p:pic>
        <p:nvPicPr>
          <p:cNvPr id="39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789363"/>
            <a:ext cx="3519487"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6"/>
          <p:cNvSpPr>
            <a:spLocks noGrp="1"/>
          </p:cNvSpPr>
          <p:nvPr>
            <p:ph type="sldNum" sz="quarter" idx="12"/>
          </p:nvPr>
        </p:nvSpPr>
        <p:spPr/>
        <p:txBody>
          <a:bodyPr/>
          <a:lstStyle/>
          <a:p>
            <a:fld id="{5455C75E-8C26-4FFE-B1E8-9FA1833851F2}" type="slidenum">
              <a:rPr lang="zh-CN" altLang="en-US"/>
              <a:pPr/>
              <a:t>35</a:t>
            </a:fld>
            <a:endParaRPr lang="en-US" altLang="zh-CN"/>
          </a:p>
        </p:txBody>
      </p:sp>
      <p:sp>
        <p:nvSpPr>
          <p:cNvPr id="40962" name="Rectangle 2"/>
          <p:cNvSpPr>
            <a:spLocks noGrp="1" noChangeArrowheads="1"/>
          </p:cNvSpPr>
          <p:nvPr>
            <p:ph type="title"/>
          </p:nvPr>
        </p:nvSpPr>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40963" name="Rectangle 3"/>
          <p:cNvSpPr>
            <a:spLocks noGrp="1" noChangeArrowheads="1"/>
          </p:cNvSpPr>
          <p:nvPr>
            <p:ph type="body" sz="half" idx="1"/>
          </p:nvPr>
        </p:nvSpPr>
        <p:spPr>
          <a:xfrm>
            <a:off x="1763713" y="1701800"/>
            <a:ext cx="6769100" cy="1871663"/>
          </a:xfrm>
        </p:spPr>
        <p:txBody>
          <a:bodyPr/>
          <a:lstStyle/>
          <a:p>
            <a:pPr marL="0" indent="0">
              <a:lnSpc>
                <a:spcPct val="80000"/>
              </a:lnSpc>
              <a:buFont typeface="Wingdings" pitchFamily="2" charset="2"/>
              <a:buNone/>
            </a:pPr>
            <a:r>
              <a:rPr lang="en-US" altLang="zh-CN" sz="1200"/>
              <a:t>     </a:t>
            </a:r>
            <a:r>
              <a:rPr lang="en-US" altLang="zh-CN" sz="1800"/>
              <a:t>  5</a:t>
            </a:r>
            <a:r>
              <a:rPr lang="zh-CN" altLang="en-US" sz="1800"/>
              <a:t>） 网状拓扑</a:t>
            </a:r>
          </a:p>
          <a:p>
            <a:pPr marL="0" indent="0">
              <a:lnSpc>
                <a:spcPct val="80000"/>
              </a:lnSpc>
              <a:buFont typeface="Wingdings" pitchFamily="2" charset="2"/>
              <a:buNone/>
            </a:pPr>
            <a:r>
              <a:rPr lang="zh-CN" altLang="en-US" sz="1800"/>
              <a:t>       网状结构由节点和连接节点的点到点链路组成，每个节点都有一条或几条链路同其他节点相连，如图</a:t>
            </a:r>
            <a:r>
              <a:rPr lang="en-US" altLang="zh-CN" sz="1800"/>
              <a:t>7-6 </a:t>
            </a:r>
            <a:r>
              <a:rPr lang="zh-CN" altLang="en-US" sz="1800"/>
              <a:t>所示。</a:t>
            </a:r>
          </a:p>
          <a:p>
            <a:pPr marL="0" indent="0">
              <a:lnSpc>
                <a:spcPct val="80000"/>
              </a:lnSpc>
              <a:buFont typeface="Wingdings" pitchFamily="2" charset="2"/>
              <a:buNone/>
            </a:pPr>
            <a:r>
              <a:rPr lang="zh-CN" altLang="en-US" sz="1800"/>
              <a:t>       网状结构通常用于广域网中，优点是节点间路径多，局部的故障不会影响整个网络的正常工作，可靠性高，而且网络扩充和主机入网比较灵活、简单。但这种网络的结构和协议比较复杂，建网成本高。</a:t>
            </a:r>
          </a:p>
        </p:txBody>
      </p:sp>
      <p:sp>
        <p:nvSpPr>
          <p:cNvPr id="4096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pic>
        <p:nvPicPr>
          <p:cNvPr id="409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3644900"/>
            <a:ext cx="234315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6" name="Text Box 6"/>
          <p:cNvSpPr txBox="1">
            <a:spLocks noChangeArrowheads="1"/>
          </p:cNvSpPr>
          <p:nvPr/>
        </p:nvSpPr>
        <p:spPr bwMode="auto">
          <a:xfrm>
            <a:off x="4068763" y="530225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图7-6 </a:t>
            </a:r>
            <a:r>
              <a:rPr lang="zh-CN" altLang="en-US" sz="1600" dirty="0" smtClean="0"/>
              <a:t> 网络拓扑</a:t>
            </a:r>
            <a:endParaRPr lang="zh-CN" altLang="en-US" sz="1600"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DB5CD3DD-73CA-4C4C-AEC1-20C03F48BB09}" type="slidenum">
              <a:rPr lang="zh-CN" altLang="en-US"/>
              <a:pPr/>
              <a:t>36</a:t>
            </a:fld>
            <a:endParaRPr lang="en-US" altLang="zh-CN"/>
          </a:p>
        </p:txBody>
      </p:sp>
      <p:sp>
        <p:nvSpPr>
          <p:cNvPr id="41986"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41987" name="Rectangle 3"/>
          <p:cNvSpPr>
            <a:spLocks noGrp="1" noChangeArrowheads="1"/>
          </p:cNvSpPr>
          <p:nvPr>
            <p:ph type="body" idx="1"/>
          </p:nvPr>
        </p:nvSpPr>
        <p:spPr>
          <a:xfrm>
            <a:off x="1908175" y="1701800"/>
            <a:ext cx="6470650" cy="4391025"/>
          </a:xfrm>
        </p:spPr>
        <p:txBody>
          <a:bodyPr/>
          <a:lstStyle/>
          <a:p>
            <a:pPr marL="0" indent="0">
              <a:buFont typeface="Wingdings" pitchFamily="2" charset="2"/>
              <a:buNone/>
            </a:pPr>
            <a:r>
              <a:rPr lang="en-US" altLang="zh-CN" sz="1800"/>
              <a:t>       3. </a:t>
            </a:r>
            <a:r>
              <a:rPr lang="zh-CN" altLang="en-US" sz="1800"/>
              <a:t>按传输介质划分</a:t>
            </a:r>
          </a:p>
          <a:p>
            <a:pPr marL="0" indent="0">
              <a:buFont typeface="Wingdings" pitchFamily="2" charset="2"/>
              <a:buNone/>
            </a:pPr>
            <a:r>
              <a:rPr lang="zh-CN" altLang="en-US" sz="1800"/>
              <a:t>       计算机网络按传输介质的不同可以划分成有线网和无线网。</a:t>
            </a:r>
          </a:p>
          <a:p>
            <a:pPr marL="0" indent="0">
              <a:buFont typeface="Wingdings" pitchFamily="2" charset="2"/>
              <a:buNone/>
            </a:pPr>
            <a:r>
              <a:rPr lang="zh-CN" altLang="en-US" sz="1800"/>
              <a:t>       有线网采用双绞线、同轴电缆、光纤或电话线做传输介质。采用双绞线和同轴电缆连成的网络经济且安装简便，但传输距离相对较短。以光纤为介质的网络传输距离远，传输率高，抗干扰能力强，安全好用，但成本稍高。</a:t>
            </a:r>
          </a:p>
          <a:p>
            <a:pPr marL="0" indent="0">
              <a:buFont typeface="Wingdings" pitchFamily="2" charset="2"/>
              <a:buNone/>
            </a:pPr>
            <a:r>
              <a:rPr lang="zh-CN" altLang="en-US" sz="1800"/>
              <a:t>       无线网主要以无线电波或红外线为传输介质，联网方式灵活方便，但联网费用稍高，可靠性和安全性还有待完善。另外，还有卫星数据通信网，它是通过卫星进行数据通信的。</a:t>
            </a:r>
          </a:p>
        </p:txBody>
      </p:sp>
      <p:sp>
        <p:nvSpPr>
          <p:cNvPr id="4198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25FDDA41-E436-4097-9564-39525F711B58}" type="slidenum">
              <a:rPr lang="zh-CN" altLang="en-US"/>
              <a:pPr/>
              <a:t>37</a:t>
            </a:fld>
            <a:endParaRPr lang="en-US" altLang="zh-CN"/>
          </a:p>
        </p:txBody>
      </p:sp>
      <p:sp>
        <p:nvSpPr>
          <p:cNvPr id="43010"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5</a:t>
            </a:r>
            <a:r>
              <a:rPr lang="en-US" altLang="zh-CN" i="0"/>
              <a:t>  </a:t>
            </a:r>
            <a:r>
              <a:rPr lang="zh-CN" altLang="en-US" i="0"/>
              <a:t>计算机网络的分类</a:t>
            </a:r>
            <a:r>
              <a:rPr lang="zh-CN" altLang="en-US"/>
              <a:t> </a:t>
            </a:r>
          </a:p>
        </p:txBody>
      </p:sp>
      <p:sp>
        <p:nvSpPr>
          <p:cNvPr id="43011" name="Rectangle 3"/>
          <p:cNvSpPr>
            <a:spLocks noGrp="1" noChangeArrowheads="1"/>
          </p:cNvSpPr>
          <p:nvPr>
            <p:ph type="body" idx="1"/>
          </p:nvPr>
        </p:nvSpPr>
        <p:spPr>
          <a:xfrm>
            <a:off x="1908175" y="1989138"/>
            <a:ext cx="6470650" cy="4392612"/>
          </a:xfrm>
        </p:spPr>
        <p:txBody>
          <a:bodyPr/>
          <a:lstStyle/>
          <a:p>
            <a:pPr marL="0" indent="0">
              <a:buFont typeface="Wingdings" pitchFamily="2" charset="2"/>
              <a:buNone/>
            </a:pPr>
            <a:r>
              <a:rPr lang="en-US" altLang="zh-CN" sz="1800"/>
              <a:t>       4. </a:t>
            </a:r>
            <a:r>
              <a:rPr lang="zh-CN" altLang="en-US" sz="1800"/>
              <a:t>按网络的使用性质划分</a:t>
            </a:r>
          </a:p>
          <a:p>
            <a:pPr marL="0" indent="0">
              <a:buFont typeface="Wingdings" pitchFamily="2" charset="2"/>
              <a:buNone/>
            </a:pPr>
            <a:r>
              <a:rPr lang="zh-CN" altLang="en-US" sz="1800"/>
              <a:t>       计算机网络按网络的使用性质的不同，可分为公用网和专用网。其中，公用网（</a:t>
            </a:r>
            <a:r>
              <a:rPr lang="en-US" altLang="zh-CN" sz="1800"/>
              <a:t>Public Network</a:t>
            </a:r>
            <a:r>
              <a:rPr lang="zh-CN" altLang="en-US" sz="1800"/>
              <a:t>）是一种付费网络，属于经营性网络，由电信部门或其他提供通信服务的经营部门组建、管理和控制，任何单位和个人付费租用一定带宽的数据信道，如我国的电信网、广电网、联通网等。专用网（</a:t>
            </a:r>
            <a:r>
              <a:rPr lang="en-US" altLang="zh-CN" sz="1800"/>
              <a:t>Private Network</a:t>
            </a:r>
            <a:r>
              <a:rPr lang="zh-CN" altLang="en-US" sz="1800"/>
              <a:t>）是某个部门根据本系统的特殊业务需要而建造的网络，这种网络一般不对外提供服务。例如，军队、政府、银行、电力等系统的网络就属于专用网。</a:t>
            </a:r>
          </a:p>
        </p:txBody>
      </p:sp>
      <p:sp>
        <p:nvSpPr>
          <p:cNvPr id="4301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75CAC359-36F0-42FE-A7E8-6F6EDD3D6CB3}" type="slidenum">
              <a:rPr lang="zh-CN" altLang="en-US"/>
              <a:pPr/>
              <a:t>38</a:t>
            </a:fld>
            <a:endParaRPr lang="en-US" altLang="zh-CN"/>
          </a:p>
        </p:txBody>
      </p:sp>
      <p:sp>
        <p:nvSpPr>
          <p:cNvPr id="44034"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6</a:t>
            </a:r>
            <a:r>
              <a:rPr lang="en-US" altLang="zh-CN" i="0"/>
              <a:t>  </a:t>
            </a:r>
            <a:r>
              <a:rPr lang="zh-CN" altLang="en-US" i="0"/>
              <a:t>计算机网络新技术</a:t>
            </a:r>
            <a:r>
              <a:rPr lang="zh-CN" altLang="en-US"/>
              <a:t> </a:t>
            </a:r>
          </a:p>
        </p:txBody>
      </p:sp>
      <p:sp>
        <p:nvSpPr>
          <p:cNvPr id="44035" name="Rectangle 3"/>
          <p:cNvSpPr>
            <a:spLocks noGrp="1" noChangeArrowheads="1"/>
          </p:cNvSpPr>
          <p:nvPr>
            <p:ph type="body" idx="1"/>
          </p:nvPr>
        </p:nvSpPr>
        <p:spPr>
          <a:xfrm>
            <a:off x="1908175" y="1989138"/>
            <a:ext cx="6470650" cy="4392612"/>
          </a:xfrm>
        </p:spPr>
        <p:txBody>
          <a:bodyPr/>
          <a:lstStyle/>
          <a:p>
            <a:pPr marL="0" indent="0">
              <a:buFont typeface="Wingdings" pitchFamily="2" charset="2"/>
              <a:buNone/>
            </a:pPr>
            <a:r>
              <a:rPr lang="en-US" altLang="zh-CN" sz="1800"/>
              <a:t>       1. </a:t>
            </a:r>
            <a:r>
              <a:rPr lang="zh-CN" altLang="en-US" sz="1800"/>
              <a:t>物联网</a:t>
            </a:r>
          </a:p>
          <a:p>
            <a:pPr marL="0" indent="0">
              <a:buFont typeface="Wingdings" pitchFamily="2" charset="2"/>
              <a:buNone/>
            </a:pPr>
            <a:r>
              <a:rPr lang="zh-CN" altLang="en-US" sz="1800"/>
              <a:t>       物联网是新一代信息技术的重要组成部分，英文名称是“</a:t>
            </a:r>
            <a:r>
              <a:rPr lang="en-US" altLang="zh-CN" sz="1800"/>
              <a:t>The Internet of things”</a:t>
            </a:r>
            <a:r>
              <a:rPr lang="zh-CN" altLang="en-US" sz="1800"/>
              <a:t>。顾名思义，“物联网就是物物相连的互联网”，其核心和基础仍然是互联网，是在互联网基础上延伸和扩展的网络。物联网基于互联网、传统电信网等信息承载体，让所有能够被独立寻址的普通物理对象实现互联互通，具有智能、先进、互联三个重要特征。物联网通过智能感知、识别技术与普适计算、泛在网络的融合应用，被称为继计算机、互联网之后世界信息产业发展的第三次浪潮。</a:t>
            </a:r>
          </a:p>
        </p:txBody>
      </p:sp>
      <p:sp>
        <p:nvSpPr>
          <p:cNvPr id="4403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8099C36E-6B24-4636-8A47-5E71757206C1}" type="slidenum">
              <a:rPr lang="zh-CN" altLang="en-US"/>
              <a:pPr/>
              <a:t>39</a:t>
            </a:fld>
            <a:endParaRPr lang="en-US" altLang="zh-CN"/>
          </a:p>
        </p:txBody>
      </p:sp>
      <p:sp>
        <p:nvSpPr>
          <p:cNvPr id="45058"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6</a:t>
            </a:r>
            <a:r>
              <a:rPr lang="en-US" altLang="zh-CN" i="0"/>
              <a:t>  </a:t>
            </a:r>
            <a:r>
              <a:rPr lang="zh-CN" altLang="en-US" i="0"/>
              <a:t>计算机网络新技术</a:t>
            </a:r>
            <a:r>
              <a:rPr lang="zh-CN" altLang="en-US"/>
              <a:t> </a:t>
            </a:r>
          </a:p>
        </p:txBody>
      </p:sp>
      <p:sp>
        <p:nvSpPr>
          <p:cNvPr id="45059" name="Rectangle 3"/>
          <p:cNvSpPr>
            <a:spLocks noGrp="1" noChangeArrowheads="1"/>
          </p:cNvSpPr>
          <p:nvPr>
            <p:ph type="body" idx="1"/>
          </p:nvPr>
        </p:nvSpPr>
        <p:spPr>
          <a:xfrm>
            <a:off x="1908175" y="1701800"/>
            <a:ext cx="6470650" cy="4822825"/>
          </a:xfrm>
        </p:spPr>
        <p:txBody>
          <a:bodyPr/>
          <a:lstStyle/>
          <a:p>
            <a:pPr marL="0" indent="0">
              <a:buFont typeface="Wingdings" pitchFamily="2" charset="2"/>
              <a:buNone/>
            </a:pPr>
            <a:r>
              <a:rPr lang="en-US" altLang="zh-CN" sz="1000"/>
              <a:t>             </a:t>
            </a:r>
            <a:r>
              <a:rPr lang="en-US" altLang="zh-CN" sz="1600"/>
              <a:t>2012 </a:t>
            </a:r>
            <a:r>
              <a:rPr lang="zh-CN" altLang="en-US" sz="1600"/>
              <a:t>年，我国物联网产业市场规模达到</a:t>
            </a:r>
            <a:r>
              <a:rPr lang="en-US" altLang="zh-CN" sz="1600"/>
              <a:t>3 650 </a:t>
            </a:r>
            <a:r>
              <a:rPr lang="zh-CN" altLang="en-US" sz="1600"/>
              <a:t>亿元，比</a:t>
            </a:r>
            <a:r>
              <a:rPr lang="en-US" altLang="zh-CN" sz="1600"/>
              <a:t>2011 </a:t>
            </a:r>
            <a:r>
              <a:rPr lang="zh-CN" altLang="en-US" sz="1600"/>
              <a:t>年增长</a:t>
            </a:r>
            <a:r>
              <a:rPr lang="en-US" altLang="zh-CN" sz="1600"/>
              <a:t>38.6%</a:t>
            </a:r>
            <a:r>
              <a:rPr lang="zh-CN" altLang="en-US" sz="1600"/>
              <a:t>。从智能安防到智能电网，从二维码普及到智慧城市落地，作为被寄予厚望的新兴产业，物联网正四处开花，悄然影响着人们的生活。随着我国物联网产业发展迅猛的态势和产业规模集群的形成，我国物联网时代下的产业革命也初露端倪。从具体的情况来看，我国物联网技术已经融入纺织、冶金、机械、石化、制药等工业制造领域。在工业流程监控、生产链管理、物资供应链管理、产品质量监控、装备维修、检验检测、安全生产、用能管理等生产环节着重推进了物联网的应用和发展，建立了应用协调机制，提高了工业生产效率和产品质量，实现了工业的集约化生产、企业的智能化管理和节能降耗。</a:t>
            </a:r>
          </a:p>
          <a:p>
            <a:pPr marL="0" indent="0">
              <a:buFont typeface="Wingdings" pitchFamily="2" charset="2"/>
              <a:buNone/>
            </a:pPr>
            <a:r>
              <a:rPr lang="zh-CN" altLang="en-US" sz="1600"/>
              <a:t>        随着物联网技术的研发和产业的发展，预计到</a:t>
            </a:r>
            <a:r>
              <a:rPr lang="en-US" altLang="zh-CN" sz="1600"/>
              <a:t>2015 </a:t>
            </a:r>
            <a:r>
              <a:rPr lang="zh-CN" altLang="en-US" sz="1600"/>
              <a:t>年，中国物联网市场规模将达到</a:t>
            </a:r>
            <a:r>
              <a:rPr lang="en-US" altLang="zh-CN" sz="1600"/>
              <a:t>7 500</a:t>
            </a:r>
            <a:r>
              <a:rPr lang="zh-CN" altLang="en-US" sz="1600"/>
              <a:t>亿元，发展前景将超过计算机、互联网、移动通信等传统</a:t>
            </a:r>
            <a:r>
              <a:rPr lang="en-US" altLang="zh-CN" sz="1600"/>
              <a:t>IT </a:t>
            </a:r>
            <a:r>
              <a:rPr lang="zh-CN" altLang="en-US" sz="1600"/>
              <a:t>领域。作为信息产业发展的第三次革命，物联网涉及的领域越来越广，其理念也日趋成熟，可寻址、可通信、可控制、泛在化与开放模式正逐渐成为物联网发展的演进目标。而对于“智慧城市”的建设而言，物联网将信息交换延伸到物与物的范畴，价值信息极大丰富和无处不在的智能处理将成为城市管理者解决问题的重要手段。</a:t>
            </a:r>
          </a:p>
        </p:txBody>
      </p:sp>
      <p:sp>
        <p:nvSpPr>
          <p:cNvPr id="4506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5"/>
          <p:cNvSpPr>
            <a:spLocks noGrp="1"/>
          </p:cNvSpPr>
          <p:nvPr>
            <p:ph type="sldNum" sz="quarter" idx="12"/>
          </p:nvPr>
        </p:nvSpPr>
        <p:spPr/>
        <p:txBody>
          <a:bodyPr/>
          <a:lstStyle/>
          <a:p>
            <a:fld id="{1B7DA8EF-43F8-4630-AE54-00FEB136FE9C}" type="slidenum">
              <a:rPr lang="zh-CN" altLang="en-US"/>
              <a:pPr/>
              <a:t>4</a:t>
            </a:fld>
            <a:endParaRPr lang="en-US" altLang="zh-CN"/>
          </a:p>
        </p:txBody>
      </p:sp>
      <p:graphicFrame>
        <p:nvGraphicFramePr>
          <p:cNvPr id="9218" name="Object 2"/>
          <p:cNvGraphicFramePr>
            <a:graphicFrameLocks noGrp="1" noChangeAspect="1"/>
          </p:cNvGraphicFramePr>
          <p:nvPr>
            <p:ph idx="1"/>
          </p:nvPr>
        </p:nvGraphicFramePr>
        <p:xfrm>
          <a:off x="5257800" y="2576513"/>
          <a:ext cx="3581400" cy="2663825"/>
        </p:xfrm>
        <a:graphic>
          <a:graphicData uri="http://schemas.openxmlformats.org/presentationml/2006/ole">
            <mc:AlternateContent xmlns:mc="http://schemas.openxmlformats.org/markup-compatibility/2006">
              <mc:Choice xmlns:v="urn:schemas-microsoft-com:vml" Requires="v">
                <p:oleObj spid="_x0000_s9230" name="Visio" r:id="rId3" imgW="2984040" imgH="1107360" progId="Visio.Drawing.11">
                  <p:embed/>
                </p:oleObj>
              </mc:Choice>
              <mc:Fallback>
                <p:oleObj name="Visio" r:id="rId3" imgW="2984040" imgH="11073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76513"/>
                        <a:ext cx="3581400" cy="266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 name="Text Box 3"/>
          <p:cNvSpPr txBox="1">
            <a:spLocks noChangeArrowheads="1"/>
          </p:cNvSpPr>
          <p:nvPr/>
        </p:nvSpPr>
        <p:spPr bwMode="auto">
          <a:xfrm>
            <a:off x="5508625" y="5562600"/>
            <a:ext cx="295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dirty="0"/>
              <a:t>图7-</a:t>
            </a:r>
            <a:r>
              <a:rPr lang="zh-CN" altLang="en-US" sz="1600" dirty="0" smtClean="0"/>
              <a:t>1  </a:t>
            </a:r>
            <a:r>
              <a:rPr lang="zh-CN" altLang="en-US" sz="1600" dirty="0"/>
              <a:t>简单的计算机网络示意图</a:t>
            </a:r>
          </a:p>
        </p:txBody>
      </p:sp>
      <p:sp>
        <p:nvSpPr>
          <p:cNvPr id="9220" name="Rectangle 4"/>
          <p:cNvSpPr>
            <a:spLocks noGrp="1" noChangeArrowheads="1"/>
          </p:cNvSpPr>
          <p:nvPr>
            <p:ph type="title"/>
          </p:nvPr>
        </p:nvSpPr>
        <p:spPr>
          <a:noFill/>
          <a:ln/>
        </p:spPr>
        <p:txBody>
          <a:bodyPr/>
          <a:lstStyle/>
          <a:p>
            <a:r>
              <a:rPr lang="en-US" altLang="zh-CN" i="0"/>
              <a:t>7.1.1  </a:t>
            </a:r>
            <a:r>
              <a:rPr lang="zh-CN" altLang="en-US" sz="4000" i="0"/>
              <a:t>计算机网络概述</a:t>
            </a:r>
          </a:p>
        </p:txBody>
      </p:sp>
      <p:sp>
        <p:nvSpPr>
          <p:cNvPr id="9221" name="Text Box 5"/>
          <p:cNvSpPr txBox="1">
            <a:spLocks noChangeArrowheads="1"/>
          </p:cNvSpPr>
          <p:nvPr/>
        </p:nvSpPr>
        <p:spPr bwMode="auto">
          <a:xfrm>
            <a:off x="1295400" y="19812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9222" name="Rectangle 6"/>
          <p:cNvSpPr>
            <a:spLocks noChangeArrowheads="1"/>
          </p:cNvSpPr>
          <p:nvPr/>
        </p:nvSpPr>
        <p:spPr bwMode="auto">
          <a:xfrm>
            <a:off x="1524000" y="1558925"/>
            <a:ext cx="35528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ea typeface="宋体" pitchFamily="2" charset="-122"/>
              </a:defRPr>
            </a:lvl1pPr>
            <a:lvl2pPr marL="1041400" indent="-285750">
              <a:defRPr sz="2400">
                <a:solidFill>
                  <a:schemeClr val="tx1"/>
                </a:solidFill>
                <a:latin typeface="Times New Roman" pitchFamily="18" charset="0"/>
                <a:ea typeface="宋体" pitchFamily="2" charset="-122"/>
              </a:defRPr>
            </a:lvl2pPr>
            <a:lvl3pPr marL="1460500" indent="-228600">
              <a:defRPr sz="2400">
                <a:solidFill>
                  <a:schemeClr val="tx1"/>
                </a:solidFill>
                <a:latin typeface="Times New Roman" pitchFamily="18" charset="0"/>
                <a:ea typeface="宋体" pitchFamily="2" charset="-122"/>
              </a:defRPr>
            </a:lvl3pPr>
            <a:lvl4pPr marL="1879600" indent="-228600">
              <a:defRPr sz="2400">
                <a:solidFill>
                  <a:schemeClr val="tx1"/>
                </a:solidFill>
                <a:latin typeface="Times New Roman" pitchFamily="18" charset="0"/>
                <a:ea typeface="宋体" pitchFamily="2" charset="-122"/>
              </a:defRPr>
            </a:lvl4pPr>
            <a:lvl5pPr marL="2298700" indent="-228600">
              <a:defRPr sz="2400">
                <a:solidFill>
                  <a:schemeClr val="tx1"/>
                </a:solidFill>
                <a:latin typeface="Times New Roman" pitchFamily="18" charset="0"/>
                <a:ea typeface="宋体" pitchFamily="2" charset="-122"/>
              </a:defRPr>
            </a:lvl5pPr>
            <a:lvl6pPr marL="27559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32131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6703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41275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90000"/>
              </a:lnSpc>
              <a:spcBef>
                <a:spcPct val="20000"/>
              </a:spcBef>
            </a:pPr>
            <a:r>
              <a:rPr lang="zh-CN" altLang="en-US" b="1">
                <a:ea typeface="黑体" pitchFamily="49" charset="-122"/>
              </a:rPr>
              <a:t>1. 计算机网络的定义</a:t>
            </a:r>
          </a:p>
          <a:p>
            <a:pPr>
              <a:lnSpc>
                <a:spcPct val="90000"/>
              </a:lnSpc>
              <a:spcBef>
                <a:spcPct val="20000"/>
              </a:spcBef>
            </a:pPr>
            <a:r>
              <a:rPr lang="zh-CN" altLang="en-US" b="1"/>
              <a:t>        计算机网络是指将一群具有独立功能的计算机通过通信设备及传输媒体被互联起来，在通信软件的支持下，实现计算机间资源共享、信息交换或协同工作的系统。计算机网络是计算机技术和通信技术紧密结合的产物，两者的迅速发展及相互渗透，形成了计算机网络技术。图7-1 是一个简单的计算机网络系统的示意图。</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D2AD2DDD-D161-4670-8CE3-164134AB19C7}" type="slidenum">
              <a:rPr lang="zh-CN" altLang="en-US"/>
              <a:pPr/>
              <a:t>40</a:t>
            </a:fld>
            <a:endParaRPr lang="en-US" altLang="zh-CN"/>
          </a:p>
        </p:txBody>
      </p:sp>
      <p:sp>
        <p:nvSpPr>
          <p:cNvPr id="46082"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6</a:t>
            </a:r>
            <a:r>
              <a:rPr lang="en-US" altLang="zh-CN" i="0"/>
              <a:t>  </a:t>
            </a:r>
            <a:r>
              <a:rPr lang="zh-CN" altLang="en-US" i="0"/>
              <a:t>计算机网络新技术</a:t>
            </a:r>
            <a:r>
              <a:rPr lang="zh-CN" altLang="en-US"/>
              <a:t> </a:t>
            </a:r>
          </a:p>
        </p:txBody>
      </p:sp>
      <p:sp>
        <p:nvSpPr>
          <p:cNvPr id="46083" name="Rectangle 3"/>
          <p:cNvSpPr>
            <a:spLocks noGrp="1" noChangeArrowheads="1"/>
          </p:cNvSpPr>
          <p:nvPr>
            <p:ph type="body" idx="1"/>
          </p:nvPr>
        </p:nvSpPr>
        <p:spPr>
          <a:xfrm>
            <a:off x="1835150" y="1628775"/>
            <a:ext cx="6470650" cy="4897438"/>
          </a:xfrm>
        </p:spPr>
        <p:txBody>
          <a:bodyPr/>
          <a:lstStyle/>
          <a:p>
            <a:pPr marL="0" indent="0">
              <a:buFont typeface="Wingdings" pitchFamily="2" charset="2"/>
              <a:buNone/>
            </a:pPr>
            <a:r>
              <a:rPr lang="en-US" altLang="zh-CN" sz="1000"/>
              <a:t>      </a:t>
            </a:r>
            <a:r>
              <a:rPr lang="en-US" altLang="zh-CN" sz="1600"/>
              <a:t> 2. </a:t>
            </a:r>
            <a:r>
              <a:rPr lang="zh-CN" altLang="en-US" sz="1600"/>
              <a:t>云计算（</a:t>
            </a:r>
            <a:r>
              <a:rPr lang="en-US" altLang="zh-CN" sz="1600"/>
              <a:t>Cloud Computing</a:t>
            </a:r>
            <a:r>
              <a:rPr lang="zh-CN" altLang="en-US" sz="1600"/>
              <a:t>）</a:t>
            </a:r>
          </a:p>
          <a:p>
            <a:pPr marL="0" indent="0">
              <a:buFont typeface="Wingdings" pitchFamily="2" charset="2"/>
              <a:buNone/>
            </a:pPr>
            <a:r>
              <a:rPr lang="zh-CN" altLang="en-US" sz="1600"/>
              <a:t>        云计算是一种通过</a:t>
            </a:r>
            <a:r>
              <a:rPr lang="en-US" altLang="zh-CN" sz="1600"/>
              <a:t>Internet </a:t>
            </a:r>
            <a:r>
              <a:rPr lang="zh-CN" altLang="en-US" sz="1600"/>
              <a:t>以服务的方式提供动态可伸缩的虚拟化资源的计算模式。云计算是分布式计算（</a:t>
            </a:r>
            <a:r>
              <a:rPr lang="en-US" altLang="zh-CN" sz="1600"/>
              <a:t>Distributed Computing</a:t>
            </a:r>
            <a:r>
              <a:rPr lang="zh-CN" altLang="en-US" sz="1600"/>
              <a:t>）、并行计算（</a:t>
            </a:r>
            <a:r>
              <a:rPr lang="en-US" altLang="zh-CN" sz="1600"/>
              <a:t>Parallel Computing</a:t>
            </a:r>
            <a:r>
              <a:rPr lang="zh-CN" altLang="en-US" sz="1600"/>
              <a:t>）、效用计算（</a:t>
            </a:r>
            <a:r>
              <a:rPr lang="en-US" altLang="zh-CN" sz="1600"/>
              <a:t>Utility Computing</a:t>
            </a:r>
            <a:r>
              <a:rPr lang="zh-CN" altLang="en-US" sz="1600"/>
              <a:t>）、网络存储（</a:t>
            </a:r>
            <a:r>
              <a:rPr lang="en-US" altLang="zh-CN" sz="1600"/>
              <a:t>Network Storage Technologies</a:t>
            </a:r>
            <a:r>
              <a:rPr lang="zh-CN" altLang="en-US" sz="1600"/>
              <a:t>）、虚拟化（</a:t>
            </a:r>
            <a:r>
              <a:rPr lang="en-US" altLang="zh-CN" sz="1600"/>
              <a:t>Virtualization</a:t>
            </a:r>
            <a:r>
              <a:rPr lang="zh-CN" altLang="en-US" sz="1600"/>
              <a:t>）、负载均衡（</a:t>
            </a:r>
            <a:r>
              <a:rPr lang="en-US" altLang="zh-CN" sz="1600"/>
              <a:t>Load Balance</a:t>
            </a:r>
            <a:r>
              <a:rPr lang="zh-CN" altLang="en-US" sz="1600"/>
              <a:t>）等传统计算机和网络技术发展融合的产物，具有超大规模、高可扩展性、高可靠性、虚拟化、按需服务、极其廉价、通用性强的特点。</a:t>
            </a:r>
          </a:p>
          <a:p>
            <a:pPr marL="0" indent="0">
              <a:buFont typeface="Wingdings" pitchFamily="2" charset="2"/>
              <a:buNone/>
            </a:pPr>
            <a:r>
              <a:rPr lang="zh-CN" altLang="en-US" sz="1600"/>
              <a:t>        云计算由一系列可以动态升级和被虚拟化的资源组成，这些资源被所有云计算的用户共享并且可以方便地通过网络访问，用户无需掌握云计算的技术，只需要按照个人或者团体的需要租赁云计算的资源。早在</a:t>
            </a:r>
            <a:r>
              <a:rPr lang="en-US" altLang="zh-CN" sz="1600"/>
              <a:t>20 </a:t>
            </a:r>
            <a:r>
              <a:rPr lang="zh-CN" altLang="en-US" sz="1600"/>
              <a:t>世纪</a:t>
            </a:r>
            <a:r>
              <a:rPr lang="en-US" altLang="zh-CN" sz="1600"/>
              <a:t>60 </a:t>
            </a:r>
            <a:r>
              <a:rPr lang="zh-CN" altLang="en-US" sz="1600"/>
              <a:t>年代，麦卡锡就提出了把计算能力作为一种像水和电一样的公用事业提供给用户的理念，这成为云计算思想的起源。在</a:t>
            </a:r>
            <a:r>
              <a:rPr lang="en-US" altLang="zh-CN" sz="1600"/>
              <a:t>80 </a:t>
            </a:r>
            <a:r>
              <a:rPr lang="zh-CN" altLang="en-US" sz="1600"/>
              <a:t>年代网格计算，</a:t>
            </a:r>
            <a:r>
              <a:rPr lang="en-US" altLang="zh-CN" sz="1600"/>
              <a:t>90 </a:t>
            </a:r>
            <a:r>
              <a:rPr lang="zh-CN" altLang="en-US" sz="1600"/>
              <a:t>年代公用计算，</a:t>
            </a:r>
            <a:r>
              <a:rPr lang="en-US" altLang="zh-CN" sz="1600"/>
              <a:t>21 </a:t>
            </a:r>
            <a:r>
              <a:rPr lang="zh-CN" altLang="en-US" sz="1600"/>
              <a:t>世纪初虚拟化技术、</a:t>
            </a:r>
            <a:r>
              <a:rPr lang="en-US" altLang="zh-CN" sz="1600"/>
              <a:t>SOA</a:t>
            </a:r>
            <a:r>
              <a:rPr lang="zh-CN" altLang="en-US" sz="1600"/>
              <a:t>、</a:t>
            </a:r>
            <a:r>
              <a:rPr lang="en-US" altLang="zh-CN" sz="1600"/>
              <a:t>SaaS </a:t>
            </a:r>
            <a:r>
              <a:rPr lang="zh-CN" altLang="en-US" sz="1600"/>
              <a:t>应用的支撑下，云计算作为一种新兴的资源使用和交付模式逐渐为学界和产业界所认知。中国云发展创新产业联盟评价云计算为“信息时代商业模式上的创新”。</a:t>
            </a:r>
          </a:p>
        </p:txBody>
      </p:sp>
      <p:sp>
        <p:nvSpPr>
          <p:cNvPr id="4608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BB402AC3-467F-47C6-861A-FB7BEFBD949D}" type="slidenum">
              <a:rPr lang="zh-CN" altLang="en-US"/>
              <a:pPr/>
              <a:t>41</a:t>
            </a:fld>
            <a:endParaRPr lang="en-US" altLang="zh-CN"/>
          </a:p>
        </p:txBody>
      </p:sp>
      <p:sp>
        <p:nvSpPr>
          <p:cNvPr id="47106"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6</a:t>
            </a:r>
            <a:r>
              <a:rPr lang="en-US" altLang="zh-CN" i="0"/>
              <a:t>  </a:t>
            </a:r>
            <a:r>
              <a:rPr lang="zh-CN" altLang="en-US" i="0"/>
              <a:t>计算机网络新技术</a:t>
            </a:r>
            <a:r>
              <a:rPr lang="zh-CN" altLang="en-US"/>
              <a:t> </a:t>
            </a:r>
          </a:p>
        </p:txBody>
      </p:sp>
      <p:sp>
        <p:nvSpPr>
          <p:cNvPr id="47107" name="Rectangle 3"/>
          <p:cNvSpPr>
            <a:spLocks noGrp="1" noChangeArrowheads="1"/>
          </p:cNvSpPr>
          <p:nvPr>
            <p:ph type="body" idx="1"/>
          </p:nvPr>
        </p:nvSpPr>
        <p:spPr>
          <a:xfrm>
            <a:off x="1763713" y="1844675"/>
            <a:ext cx="6470650" cy="4032250"/>
          </a:xfrm>
        </p:spPr>
        <p:txBody>
          <a:bodyPr/>
          <a:lstStyle/>
          <a:p>
            <a:pPr marL="0" indent="0">
              <a:buFont typeface="Wingdings" pitchFamily="2" charset="2"/>
              <a:buNone/>
            </a:pPr>
            <a:r>
              <a:rPr lang="en-US" altLang="zh-CN" sz="1000"/>
              <a:t>      </a:t>
            </a:r>
            <a:r>
              <a:rPr lang="en-US" altLang="zh-CN" sz="1600"/>
              <a:t> </a:t>
            </a:r>
            <a:r>
              <a:rPr lang="en-US" altLang="zh-CN" sz="1800"/>
              <a:t>3. </a:t>
            </a:r>
            <a:r>
              <a:rPr lang="zh-CN" altLang="en-US" sz="1800"/>
              <a:t>移动互联网技术</a:t>
            </a:r>
          </a:p>
          <a:p>
            <a:pPr marL="0" indent="0">
              <a:buFont typeface="Wingdings" pitchFamily="2" charset="2"/>
              <a:buNone/>
            </a:pPr>
            <a:r>
              <a:rPr lang="zh-CN" altLang="en-US" sz="1800"/>
              <a:t>      移动互联网（</a:t>
            </a:r>
            <a:r>
              <a:rPr lang="en-US" altLang="zh-CN" sz="1800"/>
              <a:t>Mobile Internet</a:t>
            </a:r>
            <a:r>
              <a:rPr lang="zh-CN" altLang="en-US" sz="1800"/>
              <a:t>）是将移动通信和互联网二者结合，用户借助移动终端（手机、</a:t>
            </a:r>
            <a:r>
              <a:rPr lang="en-US" altLang="zh-CN" sz="1800"/>
              <a:t>PDA</a:t>
            </a:r>
            <a:r>
              <a:rPr lang="zh-CN" altLang="en-US" sz="1800"/>
              <a:t>、上网本）通过网络访问互联网。移动互联网的出现与无线通信技术“移动宽带化，宽带移动化”的发展趋势密不可分。</a:t>
            </a:r>
          </a:p>
          <a:p>
            <a:pPr marL="0" indent="0">
              <a:buFont typeface="Wingdings" pitchFamily="2" charset="2"/>
              <a:buNone/>
            </a:pPr>
            <a:r>
              <a:rPr lang="zh-CN" altLang="en-US" sz="1800"/>
              <a:t>      从</a:t>
            </a:r>
            <a:r>
              <a:rPr lang="en-US" altLang="zh-CN" sz="1800"/>
              <a:t>GPRS </a:t>
            </a:r>
            <a:r>
              <a:rPr lang="zh-CN" altLang="en-US" sz="1800"/>
              <a:t>接入方式而言，移动互联网分为两类。</a:t>
            </a:r>
          </a:p>
          <a:p>
            <a:pPr marL="0" indent="0">
              <a:buFont typeface="Wingdings" pitchFamily="2" charset="2"/>
              <a:buNone/>
            </a:pPr>
            <a:r>
              <a:rPr lang="zh-CN" altLang="en-US" sz="1800"/>
              <a:t>   （</a:t>
            </a:r>
            <a:r>
              <a:rPr lang="en-US" altLang="zh-CN" sz="1800"/>
              <a:t>1</a:t>
            </a:r>
            <a:r>
              <a:rPr lang="zh-CN" altLang="en-US" sz="1800"/>
              <a:t>） 传统</a:t>
            </a:r>
            <a:r>
              <a:rPr lang="en-US" altLang="zh-CN" sz="1800"/>
              <a:t>WAP </a:t>
            </a:r>
            <a:r>
              <a:rPr lang="zh-CN" altLang="en-US" sz="1800"/>
              <a:t>业务：手机通过</a:t>
            </a:r>
            <a:r>
              <a:rPr lang="en-US" altLang="zh-CN" sz="1800"/>
              <a:t>WAP </a:t>
            </a:r>
            <a:r>
              <a:rPr lang="zh-CN" altLang="en-US" sz="1800"/>
              <a:t>网关接入运营商内部的</a:t>
            </a:r>
            <a:r>
              <a:rPr lang="en-US" altLang="zh-CN" sz="1800"/>
              <a:t>WAP </a:t>
            </a:r>
            <a:r>
              <a:rPr lang="zh-CN" altLang="en-US" sz="1800"/>
              <a:t>网络以及公共</a:t>
            </a:r>
            <a:r>
              <a:rPr lang="en-US" altLang="zh-CN" sz="1800"/>
              <a:t>WAP </a:t>
            </a:r>
            <a:r>
              <a:rPr lang="zh-CN" altLang="en-US" sz="1800"/>
              <a:t>网络来使用特定的移动互联网业务，用户只能访问</a:t>
            </a:r>
            <a:r>
              <a:rPr lang="en-US" altLang="zh-CN" sz="1800"/>
              <a:t>WAP </a:t>
            </a:r>
            <a:r>
              <a:rPr lang="zh-CN" altLang="en-US" sz="1800"/>
              <a:t>网络内部的服务器，不能访问没有接入</a:t>
            </a:r>
            <a:r>
              <a:rPr lang="en-US" altLang="zh-CN" sz="1800"/>
              <a:t>WAP</a:t>
            </a:r>
            <a:r>
              <a:rPr lang="zh-CN" altLang="en-US" sz="1800"/>
              <a:t>网络的服务器。</a:t>
            </a:r>
          </a:p>
        </p:txBody>
      </p:sp>
      <p:sp>
        <p:nvSpPr>
          <p:cNvPr id="4710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5D75AD0F-5CC8-47C4-BC2C-B02AE3C1FCAC}" type="slidenum">
              <a:rPr lang="zh-CN" altLang="en-US"/>
              <a:pPr/>
              <a:t>42</a:t>
            </a:fld>
            <a:endParaRPr lang="en-US" altLang="zh-CN"/>
          </a:p>
        </p:txBody>
      </p:sp>
      <p:sp>
        <p:nvSpPr>
          <p:cNvPr id="48130" name="Rectangle 2"/>
          <p:cNvSpPr>
            <a:spLocks noGrp="1" noChangeArrowheads="1"/>
          </p:cNvSpPr>
          <p:nvPr>
            <p:ph type="title"/>
          </p:nvPr>
        </p:nvSpPr>
        <p:spPr>
          <a:xfrm>
            <a:off x="2057400" y="609600"/>
            <a:ext cx="6477000" cy="1143000"/>
          </a:xfrm>
        </p:spPr>
        <p:txBody>
          <a:bodyPr/>
          <a:lstStyle/>
          <a:p>
            <a:r>
              <a:rPr lang="en-US" altLang="zh-CN" i="0"/>
              <a:t>7.1.</a:t>
            </a:r>
            <a:r>
              <a:rPr lang="zh-CN" altLang="en-US" i="0"/>
              <a:t>6</a:t>
            </a:r>
            <a:r>
              <a:rPr lang="en-US" altLang="zh-CN" i="0"/>
              <a:t>  </a:t>
            </a:r>
            <a:r>
              <a:rPr lang="zh-CN" altLang="en-US" i="0"/>
              <a:t>计算机网络新技术</a:t>
            </a:r>
            <a:r>
              <a:rPr lang="zh-CN" altLang="en-US"/>
              <a:t> </a:t>
            </a:r>
          </a:p>
        </p:txBody>
      </p:sp>
      <p:sp>
        <p:nvSpPr>
          <p:cNvPr id="48131" name="Rectangle 3"/>
          <p:cNvSpPr>
            <a:spLocks noGrp="1" noChangeArrowheads="1"/>
          </p:cNvSpPr>
          <p:nvPr>
            <p:ph type="body" idx="1"/>
          </p:nvPr>
        </p:nvSpPr>
        <p:spPr>
          <a:xfrm>
            <a:off x="1763713" y="1844675"/>
            <a:ext cx="6470650" cy="4032250"/>
          </a:xfrm>
        </p:spPr>
        <p:txBody>
          <a:bodyPr/>
          <a:lstStyle/>
          <a:p>
            <a:pPr marL="0" indent="0">
              <a:lnSpc>
                <a:spcPct val="90000"/>
              </a:lnSpc>
              <a:buFont typeface="Wingdings" pitchFamily="2" charset="2"/>
              <a:buNone/>
            </a:pPr>
            <a:r>
              <a:rPr lang="en-US" altLang="zh-CN" sz="900"/>
              <a:t>      </a:t>
            </a:r>
            <a:r>
              <a:rPr lang="en-US" altLang="zh-CN" sz="1400"/>
              <a:t>  </a:t>
            </a:r>
            <a:r>
              <a:rPr lang="zh-CN" altLang="en-US" sz="1800"/>
              <a:t>（</a:t>
            </a:r>
            <a:r>
              <a:rPr lang="en-US" altLang="zh-CN" sz="1800"/>
              <a:t>2</a:t>
            </a:r>
            <a:r>
              <a:rPr lang="zh-CN" altLang="en-US" sz="1800"/>
              <a:t>） 互联网业务：手机或上网本通过</a:t>
            </a:r>
            <a:r>
              <a:rPr lang="en-US" altLang="zh-CN" sz="1800"/>
              <a:t>GGSN </a:t>
            </a:r>
            <a:r>
              <a:rPr lang="zh-CN" altLang="en-US" sz="1800"/>
              <a:t>直接接入互联网，用户可以访问互联网上的任何服务器，访问范围与宽带上网相同。</a:t>
            </a:r>
          </a:p>
          <a:p>
            <a:pPr marL="0" indent="0">
              <a:lnSpc>
                <a:spcPct val="90000"/>
              </a:lnSpc>
              <a:buFont typeface="Wingdings" pitchFamily="2" charset="2"/>
              <a:buNone/>
            </a:pPr>
            <a:r>
              <a:rPr lang="zh-CN" altLang="en-US" sz="1800"/>
              <a:t>       随着技术的不断进步和用户对信息服务需求的不断提高，移动互联网将成为继宽带技术后互联网发展的又一推动力。同时，随着</a:t>
            </a:r>
            <a:r>
              <a:rPr lang="en-US" altLang="zh-CN" sz="1800"/>
              <a:t>3G </a:t>
            </a:r>
            <a:r>
              <a:rPr lang="zh-CN" altLang="en-US" sz="1800"/>
              <a:t>技术的快速发展，越来越多的传统互联网用户开始使用移动互联网服务，使得互联网更加普及。</a:t>
            </a:r>
          </a:p>
          <a:p>
            <a:pPr marL="0" indent="0">
              <a:lnSpc>
                <a:spcPct val="90000"/>
              </a:lnSpc>
              <a:buFont typeface="Wingdings" pitchFamily="2" charset="2"/>
              <a:buNone/>
            </a:pPr>
            <a:r>
              <a:rPr lang="zh-CN" altLang="en-US" sz="1800"/>
              <a:t>       在最近几年里，移动通信和互联网成为当今世界发展最快、市场潜力最大、前景最诱人的两大业务。这一历史上从来没有过的高速增长现象反映了随着时代与技术的进步，人类对移动性和信息的需求急剧上升。移动互联网正逐渐渗透到人们生活、工作的各个领域，短信、铃图下载、移动音乐、手机游戏、视频应用、手机支付、位置服务等丰富多彩的移动互联网应用迅猛发展，正在深刻改变信息时代的社会生活，移动互联网经过几年的曲折前行，终于迎来了新的发展高潮。</a:t>
            </a:r>
          </a:p>
        </p:txBody>
      </p:sp>
      <p:sp>
        <p:nvSpPr>
          <p:cNvPr id="4813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93D2704A-10A4-460A-A8B3-9C35C1B42406}" type="slidenum">
              <a:rPr lang="zh-CN" altLang="en-US"/>
              <a:pPr/>
              <a:t>43</a:t>
            </a:fld>
            <a:endParaRPr lang="en-US" altLang="zh-CN"/>
          </a:p>
        </p:txBody>
      </p:sp>
      <p:sp>
        <p:nvSpPr>
          <p:cNvPr id="49154"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  </a:t>
            </a:r>
            <a:r>
              <a:rPr lang="zh-CN" altLang="en-US" i="0">
                <a:solidFill>
                  <a:srgbClr val="000000"/>
                </a:solidFill>
              </a:rPr>
              <a:t>Internet基础</a:t>
            </a:r>
          </a:p>
        </p:txBody>
      </p:sp>
      <p:sp>
        <p:nvSpPr>
          <p:cNvPr id="49155" name="Rectangle 3"/>
          <p:cNvSpPr>
            <a:spLocks noGrp="1" noChangeArrowheads="1"/>
          </p:cNvSpPr>
          <p:nvPr>
            <p:ph type="body" idx="1"/>
          </p:nvPr>
        </p:nvSpPr>
        <p:spPr>
          <a:xfrm>
            <a:off x="1765300" y="1628775"/>
            <a:ext cx="6767513" cy="4752975"/>
          </a:xfrm>
        </p:spPr>
        <p:txBody>
          <a:bodyPr/>
          <a:lstStyle/>
          <a:p>
            <a:pPr marL="0" indent="565150">
              <a:lnSpc>
                <a:spcPct val="80000"/>
              </a:lnSpc>
              <a:buFontTx/>
              <a:buNone/>
            </a:pPr>
            <a:r>
              <a:rPr lang="en-US" altLang="zh-CN" sz="1800">
                <a:latin typeface="宋体" pitchFamily="2" charset="-122"/>
              </a:rPr>
              <a:t>Internet </a:t>
            </a:r>
            <a:r>
              <a:rPr lang="zh-CN" altLang="en-US" sz="1800">
                <a:latin typeface="宋体" pitchFamily="2" charset="-122"/>
              </a:rPr>
              <a:t>可以说是人类历史上的一大奇迹，它让分居世界各地的我们感到相距不再遥远。通过它，我们能够找到想知道或者可以想象到的信息，能够和世界上任何有网络的地方的人们进行通信联络，建立视频会议；能够登录到资源丰富的服务器上，搜索世界上最大的图书馆，或访问世界上最吸引人的博物馆；我们可以欣赏影视作品、听音乐、阅读各种多媒体杂志；可以在家里通过网上商城购买各种需要的商品</a:t>
            </a:r>
            <a:r>
              <a:rPr lang="en-US" altLang="zh-CN" sz="1800">
                <a:latin typeface="宋体" pitchFamily="2" charset="-122"/>
              </a:rPr>
              <a:t>……</a:t>
            </a:r>
            <a:r>
              <a:rPr lang="zh-CN" altLang="en-US" sz="1800">
                <a:latin typeface="宋体" pitchFamily="2" charset="-122"/>
              </a:rPr>
              <a:t>所有这一切，都是通过世界上最大的计算机网络</a:t>
            </a:r>
            <a:r>
              <a:rPr lang="en-US" altLang="zh-CN" sz="1800">
                <a:latin typeface="宋体" pitchFamily="2" charset="-122"/>
              </a:rPr>
              <a:t>—Internet</a:t>
            </a:r>
            <a:r>
              <a:rPr lang="zh-CN" altLang="en-US" sz="1800">
                <a:latin typeface="宋体" pitchFamily="2" charset="-122"/>
              </a:rPr>
              <a:t>来实现的。可以说，它改变了人们的生活方式，把我们带入了信息时代。</a:t>
            </a:r>
          </a:p>
          <a:p>
            <a:pPr marL="0" indent="565150">
              <a:lnSpc>
                <a:spcPct val="80000"/>
              </a:lnSpc>
              <a:buFontTx/>
              <a:buNone/>
            </a:pPr>
            <a:r>
              <a:rPr lang="zh-CN" altLang="en-US" sz="1800">
                <a:latin typeface="宋体" pitchFamily="2" charset="-122"/>
              </a:rPr>
              <a:t>简单地说，</a:t>
            </a:r>
            <a:r>
              <a:rPr lang="en-US" altLang="zh-CN" sz="1800">
                <a:latin typeface="宋体" pitchFamily="2" charset="-122"/>
              </a:rPr>
              <a:t>Internet</a:t>
            </a:r>
            <a:r>
              <a:rPr lang="zh-CN" altLang="en-US" sz="1800">
                <a:latin typeface="宋体" pitchFamily="2" charset="-122"/>
              </a:rPr>
              <a:t>主要是指通过</a:t>
            </a:r>
            <a:r>
              <a:rPr lang="en-US" altLang="zh-CN" sz="1800">
                <a:latin typeface="宋体" pitchFamily="2" charset="-122"/>
              </a:rPr>
              <a:t>TCP/IP</a:t>
            </a:r>
            <a:r>
              <a:rPr lang="zh-CN" altLang="en-US" sz="1800">
                <a:latin typeface="宋体" pitchFamily="2" charset="-122"/>
              </a:rPr>
              <a:t>协议将世界各地的网络连接起来，实现资源共享、信息交换，提供各种应用服务的全球性计算机网络，它是全球最大的、开放式的、由众多网络互连而成的计算机网络。</a:t>
            </a:r>
            <a:r>
              <a:rPr lang="en-US" altLang="zh-CN" sz="1800">
                <a:latin typeface="宋体" pitchFamily="2" charset="-122"/>
              </a:rPr>
              <a:t>Internet </a:t>
            </a:r>
            <a:r>
              <a:rPr lang="zh-CN" altLang="en-US" sz="1800">
                <a:latin typeface="宋体" pitchFamily="2" charset="-122"/>
              </a:rPr>
              <a:t>就像是在计算机与计算机之间架起的一条条公路，各种信息在上面快速传递，这种高速公路网遍及世界各地，形成了像蜘蛛网一样的网状结构，使得人们得以在全球范围内交换各种各样的信息。</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A24704AD-A1E5-4787-82C4-7BE7485D31C7}" type="slidenum">
              <a:rPr lang="zh-CN" altLang="en-US"/>
              <a:pPr/>
              <a:t>44</a:t>
            </a:fld>
            <a:endParaRPr lang="en-US" altLang="zh-CN"/>
          </a:p>
        </p:txBody>
      </p:sp>
      <p:sp>
        <p:nvSpPr>
          <p:cNvPr id="50178"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p>
        </p:txBody>
      </p:sp>
      <p:sp>
        <p:nvSpPr>
          <p:cNvPr id="50179" name="Rectangle 3"/>
          <p:cNvSpPr>
            <a:spLocks noGrp="1" noChangeArrowheads="1"/>
          </p:cNvSpPr>
          <p:nvPr>
            <p:ph type="body" idx="1"/>
          </p:nvPr>
        </p:nvSpPr>
        <p:spPr>
          <a:xfrm>
            <a:off x="1981200" y="1485900"/>
            <a:ext cx="6696075" cy="4824413"/>
          </a:xfrm>
        </p:spPr>
        <p:txBody>
          <a:bodyPr/>
          <a:lstStyle/>
          <a:p>
            <a:pPr marL="0" indent="565150">
              <a:lnSpc>
                <a:spcPct val="150000"/>
              </a:lnSpc>
              <a:buFontTx/>
              <a:buNone/>
            </a:pPr>
            <a:r>
              <a:rPr lang="en-US" altLang="zh-CN" sz="1600"/>
              <a:t>1. Internet </a:t>
            </a:r>
            <a:r>
              <a:rPr lang="zh-CN" altLang="en-US" sz="1600"/>
              <a:t>的起源和发展</a:t>
            </a:r>
          </a:p>
          <a:p>
            <a:pPr marL="0" indent="565150">
              <a:lnSpc>
                <a:spcPct val="150000"/>
              </a:lnSpc>
              <a:buFontTx/>
              <a:buNone/>
            </a:pPr>
            <a:r>
              <a:rPr lang="en-US" altLang="zh-CN" sz="1600"/>
              <a:t>Internet </a:t>
            </a:r>
            <a:r>
              <a:rPr lang="zh-CN" altLang="en-US" sz="1600"/>
              <a:t>是在美国较早的军用计算机网</a:t>
            </a:r>
            <a:r>
              <a:rPr lang="en-US" altLang="zh-CN" sz="1600"/>
              <a:t>ARPANet </a:t>
            </a:r>
            <a:r>
              <a:rPr lang="zh-CN" altLang="en-US" sz="1600"/>
              <a:t>的基础上经过不断发展变化而形成的，其起源主要可分为以下几个阶段：</a:t>
            </a:r>
          </a:p>
          <a:p>
            <a:pPr marL="0" indent="565150">
              <a:lnSpc>
                <a:spcPct val="150000"/>
              </a:lnSpc>
              <a:buFontTx/>
              <a:buNone/>
            </a:pPr>
            <a:r>
              <a:rPr lang="en-US" altLang="zh-CN" sz="1600"/>
              <a:t>Internet </a:t>
            </a:r>
            <a:r>
              <a:rPr lang="zh-CN" altLang="en-US" sz="1600"/>
              <a:t>的雏形形成阶段：</a:t>
            </a:r>
            <a:r>
              <a:rPr lang="en-US" altLang="zh-CN" sz="1600"/>
              <a:t>1969 </a:t>
            </a:r>
            <a:r>
              <a:rPr lang="zh-CN" altLang="en-US" sz="1600"/>
              <a:t>年，美国国防部高级研究计划局（</a:t>
            </a:r>
            <a:r>
              <a:rPr lang="en-US" altLang="zh-CN" sz="1600"/>
              <a:t>ARPA</a:t>
            </a:r>
            <a:r>
              <a:rPr lang="zh-CN" altLang="en-US" sz="1600"/>
              <a:t>）开始建立一个命名为</a:t>
            </a:r>
            <a:r>
              <a:rPr lang="en-US" altLang="zh-CN" sz="1600"/>
              <a:t>ARPANet </a:t>
            </a:r>
            <a:r>
              <a:rPr lang="zh-CN" altLang="en-US" sz="1600"/>
              <a:t>的网络，当时建立这个网络只是为了将美国的几个军事及研究用电脑主机连接起来。人们普遍认为这就是</a:t>
            </a:r>
            <a:r>
              <a:rPr lang="en-US" altLang="zh-CN" sz="1600"/>
              <a:t>Internet </a:t>
            </a:r>
            <a:r>
              <a:rPr lang="zh-CN" altLang="en-US" sz="1600"/>
              <a:t>的雏形。</a:t>
            </a:r>
          </a:p>
          <a:p>
            <a:pPr marL="0" indent="565150">
              <a:lnSpc>
                <a:spcPct val="150000"/>
              </a:lnSpc>
              <a:buFontTx/>
              <a:buNone/>
            </a:pPr>
            <a:r>
              <a:rPr lang="en-US" altLang="zh-CN" sz="1600"/>
              <a:t>Internet </a:t>
            </a:r>
            <a:r>
              <a:rPr lang="zh-CN" altLang="en-US" sz="1600"/>
              <a:t>的发展阶段：美国国家科学基金会（</a:t>
            </a:r>
            <a:r>
              <a:rPr lang="en-US" altLang="zh-CN" sz="1600"/>
              <a:t>NSF</a:t>
            </a:r>
            <a:r>
              <a:rPr lang="zh-CN" altLang="en-US" sz="1600"/>
              <a:t>）在</a:t>
            </a:r>
            <a:r>
              <a:rPr lang="en-US" altLang="zh-CN" sz="1600"/>
              <a:t>1985 </a:t>
            </a:r>
            <a:r>
              <a:rPr lang="zh-CN" altLang="en-US" sz="1600"/>
              <a:t>开始建立</a:t>
            </a:r>
            <a:r>
              <a:rPr lang="en-US" altLang="zh-CN" sz="1600"/>
              <a:t>NSFNet</a:t>
            </a:r>
            <a:r>
              <a:rPr lang="zh-CN" altLang="en-US" sz="1600"/>
              <a:t>。</a:t>
            </a:r>
            <a:r>
              <a:rPr lang="en-US" altLang="zh-CN" sz="1600"/>
              <a:t>NSF </a:t>
            </a:r>
            <a:r>
              <a:rPr lang="zh-CN" altLang="en-US" sz="1600"/>
              <a:t>规划建立了</a:t>
            </a:r>
            <a:r>
              <a:rPr lang="en-US" altLang="zh-CN" sz="1600"/>
              <a:t>15 </a:t>
            </a:r>
            <a:r>
              <a:rPr lang="zh-CN" altLang="en-US" sz="1600"/>
              <a:t>个超级计算中心及国家教育科研网，用于支持科研和教育的全国性规模的计算机网络</a:t>
            </a:r>
            <a:r>
              <a:rPr lang="en-US" altLang="zh-CN" sz="1600"/>
              <a:t>NFSNet</a:t>
            </a:r>
            <a:r>
              <a:rPr lang="zh-CN" altLang="en-US" sz="1600"/>
              <a:t>，并以此作为基础，实现同其他网络的连接。</a:t>
            </a:r>
            <a:r>
              <a:rPr lang="en-US" altLang="zh-CN" sz="1600"/>
              <a:t>NSFNet </a:t>
            </a:r>
            <a:r>
              <a:rPr lang="zh-CN" altLang="en-US" sz="1600"/>
              <a:t>成为</a:t>
            </a:r>
            <a:r>
              <a:rPr lang="en-US" altLang="zh-CN" sz="1600"/>
              <a:t>Internet </a:t>
            </a:r>
            <a:r>
              <a:rPr lang="zh-CN" altLang="en-US" sz="1600"/>
              <a:t>上主要用于科研和教育的主干部分，代替了</a:t>
            </a:r>
            <a:r>
              <a:rPr lang="en-US" altLang="zh-CN" sz="1600"/>
              <a:t>ARPANet </a:t>
            </a:r>
            <a:r>
              <a:rPr lang="zh-CN" altLang="en-US" sz="1600"/>
              <a:t>的骨干地位。</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B5DE47BE-77BE-44D1-ADB2-0AE138D42F1E}" type="slidenum">
              <a:rPr lang="zh-CN" altLang="en-US"/>
              <a:pPr/>
              <a:t>45</a:t>
            </a:fld>
            <a:endParaRPr lang="en-US" altLang="zh-CN"/>
          </a:p>
        </p:txBody>
      </p:sp>
      <p:sp>
        <p:nvSpPr>
          <p:cNvPr id="51202"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1203" name="Rectangle 3"/>
          <p:cNvSpPr>
            <a:spLocks noGrp="1" noChangeArrowheads="1"/>
          </p:cNvSpPr>
          <p:nvPr>
            <p:ph type="body" idx="1"/>
          </p:nvPr>
        </p:nvSpPr>
        <p:spPr>
          <a:xfrm>
            <a:off x="1979613" y="1773238"/>
            <a:ext cx="6696075" cy="4175125"/>
          </a:xfrm>
        </p:spPr>
        <p:txBody>
          <a:bodyPr/>
          <a:lstStyle/>
          <a:p>
            <a:pPr marL="0" indent="565150">
              <a:lnSpc>
                <a:spcPct val="150000"/>
              </a:lnSpc>
              <a:buFontTx/>
              <a:buNone/>
            </a:pPr>
            <a:r>
              <a:rPr lang="en-US" altLang="zh-CN" sz="1600"/>
              <a:t>1989 </a:t>
            </a:r>
            <a:r>
              <a:rPr lang="zh-CN" altLang="en-US" sz="1600"/>
              <a:t>年，</a:t>
            </a:r>
            <a:r>
              <a:rPr lang="en-US" altLang="zh-CN" sz="1600"/>
              <a:t>MILNet</a:t>
            </a:r>
            <a:r>
              <a:rPr lang="zh-CN" altLang="en-US" sz="1600"/>
              <a:t>（由</a:t>
            </a:r>
            <a:r>
              <a:rPr lang="en-US" altLang="zh-CN" sz="1600"/>
              <a:t>ARPANet </a:t>
            </a:r>
            <a:r>
              <a:rPr lang="zh-CN" altLang="en-US" sz="1600"/>
              <a:t>分离出来）实现和</a:t>
            </a:r>
            <a:r>
              <a:rPr lang="en-US" altLang="zh-CN" sz="1600"/>
              <a:t>NSFNet </a:t>
            </a:r>
            <a:r>
              <a:rPr lang="zh-CN" altLang="en-US" sz="1600"/>
              <a:t>的连接后，就开始采用</a:t>
            </a:r>
            <a:r>
              <a:rPr lang="en-US" altLang="zh-CN" sz="1600"/>
              <a:t>Internet</a:t>
            </a:r>
            <a:r>
              <a:rPr lang="zh-CN" altLang="en-US" sz="1600"/>
              <a:t>这个名称。此后，其他部门的计算机网相继并入</a:t>
            </a:r>
            <a:r>
              <a:rPr lang="en-US" altLang="zh-CN" sz="1600"/>
              <a:t>Internet</a:t>
            </a:r>
            <a:r>
              <a:rPr lang="zh-CN" altLang="en-US" sz="1600"/>
              <a:t>，</a:t>
            </a:r>
            <a:r>
              <a:rPr lang="en-US" altLang="zh-CN" sz="1600"/>
              <a:t>ARPANet </a:t>
            </a:r>
            <a:r>
              <a:rPr lang="zh-CN" altLang="en-US" sz="1600"/>
              <a:t>宣告解散。</a:t>
            </a:r>
          </a:p>
          <a:p>
            <a:pPr marL="0" indent="565150">
              <a:lnSpc>
                <a:spcPct val="150000"/>
              </a:lnSpc>
              <a:buFontTx/>
              <a:buNone/>
            </a:pPr>
            <a:r>
              <a:rPr lang="en-US" altLang="zh-CN" sz="1600"/>
              <a:t>Internet </a:t>
            </a:r>
            <a:r>
              <a:rPr lang="zh-CN" altLang="en-US" sz="1600"/>
              <a:t>的商业化阶段：</a:t>
            </a:r>
            <a:r>
              <a:rPr lang="en-US" altLang="zh-CN" sz="1600"/>
              <a:t>20 </a:t>
            </a:r>
            <a:r>
              <a:rPr lang="zh-CN" altLang="en-US" sz="1600"/>
              <a:t>世纪</a:t>
            </a:r>
            <a:r>
              <a:rPr lang="en-US" altLang="zh-CN" sz="1600"/>
              <a:t>90 </a:t>
            </a:r>
            <a:r>
              <a:rPr lang="zh-CN" altLang="en-US" sz="1600"/>
              <a:t>年代初，商业机构开始进入</a:t>
            </a:r>
            <a:r>
              <a:rPr lang="en-US" altLang="zh-CN" sz="1600"/>
              <a:t>Internet</a:t>
            </a:r>
            <a:r>
              <a:rPr lang="zh-CN" altLang="en-US" sz="1600"/>
              <a:t>，使</a:t>
            </a:r>
            <a:r>
              <a:rPr lang="en-US" altLang="zh-CN" sz="1600"/>
              <a:t>Internet </a:t>
            </a:r>
            <a:r>
              <a:rPr lang="zh-CN" altLang="en-US" sz="1600"/>
              <a:t>开始了商业化的新进程，也成为</a:t>
            </a:r>
            <a:r>
              <a:rPr lang="en-US" altLang="zh-CN" sz="1600"/>
              <a:t>Internet </a:t>
            </a:r>
            <a:r>
              <a:rPr lang="zh-CN" altLang="en-US" sz="1600"/>
              <a:t>大发展的强大推动力。</a:t>
            </a:r>
          </a:p>
          <a:p>
            <a:pPr marL="0" indent="565150">
              <a:lnSpc>
                <a:spcPct val="150000"/>
              </a:lnSpc>
              <a:buFontTx/>
              <a:buNone/>
            </a:pPr>
            <a:r>
              <a:rPr lang="en-US" altLang="zh-CN" sz="1600"/>
              <a:t>1995 </a:t>
            </a:r>
            <a:r>
              <a:rPr lang="zh-CN" altLang="en-US" sz="1600"/>
              <a:t>年，</a:t>
            </a:r>
            <a:r>
              <a:rPr lang="en-US" altLang="zh-CN" sz="1600"/>
              <a:t>NSFNet </a:t>
            </a:r>
            <a:r>
              <a:rPr lang="zh-CN" altLang="en-US" sz="1600"/>
              <a:t>停止运作，</a:t>
            </a:r>
            <a:r>
              <a:rPr lang="en-US" altLang="zh-CN" sz="1600"/>
              <a:t>Internet </a:t>
            </a:r>
            <a:r>
              <a:rPr lang="zh-CN" altLang="en-US" sz="1600"/>
              <a:t>彻底商业化。</a:t>
            </a:r>
          </a:p>
          <a:p>
            <a:pPr marL="0" indent="565150">
              <a:lnSpc>
                <a:spcPct val="150000"/>
              </a:lnSpc>
              <a:buFontTx/>
              <a:buNone/>
            </a:pPr>
            <a:r>
              <a:rPr lang="zh-CN" altLang="en-US" sz="1600"/>
              <a:t>这种把不同网络连接在一起的技术的出现，使计算机网络的发展进入一个新的时期，形成由网络实体相互连接而构成的超级计算机网络，人们把这种网络形态称为 </a:t>
            </a:r>
            <a:r>
              <a:rPr lang="en-US" altLang="zh-CN" sz="1600"/>
              <a:t>Internet</a:t>
            </a:r>
            <a:r>
              <a:rPr lang="zh-CN" altLang="en-US" sz="1600"/>
              <a:t>（ 互联网络）。</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1322B65B-F9DF-472A-81F8-CB0ED08179EE}" type="slidenum">
              <a:rPr lang="zh-CN" altLang="en-US"/>
              <a:pPr/>
              <a:t>46</a:t>
            </a:fld>
            <a:endParaRPr lang="en-US" altLang="zh-CN"/>
          </a:p>
        </p:txBody>
      </p:sp>
      <p:sp>
        <p:nvSpPr>
          <p:cNvPr id="52226"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2227" name="Rectangle 3"/>
          <p:cNvSpPr>
            <a:spLocks noGrp="1" noChangeArrowheads="1"/>
          </p:cNvSpPr>
          <p:nvPr>
            <p:ph type="body" idx="1"/>
          </p:nvPr>
        </p:nvSpPr>
        <p:spPr>
          <a:xfrm>
            <a:off x="1620838" y="1485900"/>
            <a:ext cx="7200900" cy="4751388"/>
          </a:xfrm>
        </p:spPr>
        <p:txBody>
          <a:bodyPr/>
          <a:lstStyle/>
          <a:p>
            <a:pPr marL="0" indent="565150">
              <a:lnSpc>
                <a:spcPct val="150000"/>
              </a:lnSpc>
              <a:buFontTx/>
              <a:buNone/>
            </a:pPr>
            <a:r>
              <a:rPr lang="en-US" altLang="zh-CN" sz="1600"/>
              <a:t>2. Internet </a:t>
            </a:r>
            <a:r>
              <a:rPr lang="zh-CN" altLang="en-US" sz="1600"/>
              <a:t>在中国的发展</a:t>
            </a:r>
          </a:p>
          <a:p>
            <a:pPr marL="0" indent="565150">
              <a:lnSpc>
                <a:spcPct val="150000"/>
              </a:lnSpc>
              <a:buFontTx/>
              <a:buNone/>
            </a:pPr>
            <a:r>
              <a:rPr lang="en-US" altLang="zh-CN" sz="1600"/>
              <a:t>1987 </a:t>
            </a:r>
            <a:r>
              <a:rPr lang="zh-CN" altLang="en-US" sz="1600"/>
              <a:t>年</a:t>
            </a:r>
            <a:r>
              <a:rPr lang="en-US" altLang="zh-CN" sz="1600"/>
              <a:t>9 </a:t>
            </a:r>
            <a:r>
              <a:rPr lang="zh-CN" altLang="en-US" sz="1600"/>
              <a:t>月</a:t>
            </a:r>
            <a:r>
              <a:rPr lang="en-US" altLang="zh-CN" sz="1600"/>
              <a:t>20 </a:t>
            </a:r>
            <a:r>
              <a:rPr lang="zh-CN" altLang="en-US" sz="1600"/>
              <a:t>日，钱天白教授发出我国第一封电子邮件“越过长城，通向世界”，揭开了中国人使用</a:t>
            </a:r>
            <a:r>
              <a:rPr lang="en-US" altLang="zh-CN" sz="1600"/>
              <a:t>Internet </a:t>
            </a:r>
            <a:r>
              <a:rPr lang="zh-CN" altLang="en-US" sz="1600"/>
              <a:t>的序幕。</a:t>
            </a:r>
          </a:p>
          <a:p>
            <a:pPr marL="0" indent="565150">
              <a:lnSpc>
                <a:spcPct val="150000"/>
              </a:lnSpc>
              <a:buFontTx/>
              <a:buNone/>
            </a:pPr>
            <a:r>
              <a:rPr lang="en-US" altLang="zh-CN" sz="1600"/>
              <a:t>Internet </a:t>
            </a:r>
            <a:r>
              <a:rPr lang="zh-CN" altLang="en-US" sz="1600"/>
              <a:t>在中国的发展可以粗略地划分为三个阶段：第一阶段为</a:t>
            </a:r>
            <a:r>
              <a:rPr lang="en-US" altLang="zh-CN" sz="1600"/>
              <a:t>1987~1993 </a:t>
            </a:r>
            <a:r>
              <a:rPr lang="zh-CN" altLang="en-US" sz="1600"/>
              <a:t>年，我国的一些科研部门通过</a:t>
            </a:r>
            <a:r>
              <a:rPr lang="en-US" altLang="zh-CN" sz="1600"/>
              <a:t>Internet </a:t>
            </a:r>
            <a:r>
              <a:rPr lang="zh-CN" altLang="en-US" sz="1600"/>
              <a:t>建立电子邮件系统，并在小范围内为国内少数重点高校和科研机构提供电子邮件服务。第二阶段为</a:t>
            </a:r>
            <a:r>
              <a:rPr lang="en-US" altLang="zh-CN" sz="1600"/>
              <a:t>1994 </a:t>
            </a:r>
            <a:r>
              <a:rPr lang="zh-CN" altLang="en-US" sz="1600"/>
              <a:t>～ </a:t>
            </a:r>
            <a:r>
              <a:rPr lang="en-US" altLang="zh-CN" sz="1600"/>
              <a:t>1995 </a:t>
            </a:r>
            <a:r>
              <a:rPr lang="zh-CN" altLang="en-US" sz="1600"/>
              <a:t>年，这一阶段是教育科研网发展阶段。北京中关村地区及清华大学、北京大学组成的</a:t>
            </a:r>
            <a:r>
              <a:rPr lang="en-US" altLang="zh-CN" sz="1600"/>
              <a:t>NCFC</a:t>
            </a:r>
            <a:r>
              <a:rPr lang="zh-CN" altLang="en-US" sz="1600"/>
              <a:t>网于</a:t>
            </a:r>
            <a:r>
              <a:rPr lang="en-US" altLang="zh-CN" sz="1600"/>
              <a:t>1994 </a:t>
            </a:r>
            <a:r>
              <a:rPr lang="zh-CN" altLang="en-US" sz="1600"/>
              <a:t>年</a:t>
            </a:r>
            <a:r>
              <a:rPr lang="en-US" altLang="zh-CN" sz="1600"/>
              <a:t>4 </a:t>
            </a:r>
            <a:r>
              <a:rPr lang="zh-CN" altLang="en-US" sz="1600"/>
              <a:t>月开通了与国际</a:t>
            </a:r>
            <a:r>
              <a:rPr lang="en-US" altLang="zh-CN" sz="1600"/>
              <a:t>Internet </a:t>
            </a:r>
            <a:r>
              <a:rPr lang="zh-CN" altLang="en-US" sz="1600"/>
              <a:t>的</a:t>
            </a:r>
            <a:r>
              <a:rPr lang="en-US" altLang="zh-CN" sz="1600"/>
              <a:t>64 Kb/s </a:t>
            </a:r>
            <a:r>
              <a:rPr lang="zh-CN" altLang="en-US" sz="1600"/>
              <a:t>专线连接，</a:t>
            </a:r>
          </a:p>
          <a:p>
            <a:pPr marL="0" indent="565150">
              <a:lnSpc>
                <a:spcPct val="150000"/>
              </a:lnSpc>
              <a:buFontTx/>
              <a:buNone/>
            </a:pPr>
            <a:r>
              <a:rPr lang="zh-CN" altLang="en-US" sz="1600"/>
              <a:t>同时还设立了中国最高域名（</a:t>
            </a:r>
            <a:r>
              <a:rPr lang="en-US" altLang="zh-CN" sz="1600"/>
              <a:t>cn</a:t>
            </a:r>
            <a:r>
              <a:rPr lang="zh-CN" altLang="en-US" sz="1600"/>
              <a:t>）服务器。这时，中国才算真正加入了国际</a:t>
            </a:r>
            <a:r>
              <a:rPr lang="en-US" altLang="zh-CN" sz="1600"/>
              <a:t>Internet </a:t>
            </a:r>
            <a:r>
              <a:rPr lang="zh-CN" altLang="en-US" sz="1600"/>
              <a:t>行列。此后又建成了中国教育和科研计算机网（</a:t>
            </a:r>
            <a:r>
              <a:rPr lang="en-US" altLang="zh-CN" sz="1600"/>
              <a:t>CERNet</a:t>
            </a:r>
            <a:r>
              <a:rPr lang="zh-CN" altLang="en-US" sz="1600"/>
              <a:t>，</a:t>
            </a:r>
            <a:r>
              <a:rPr lang="en-US" altLang="zh-CN" sz="1600"/>
              <a:t>China Educational Research Network</a:t>
            </a:r>
            <a:r>
              <a:rPr lang="zh-CN" altLang="en-US" sz="1600"/>
              <a:t>）。第三阶段是</a:t>
            </a:r>
            <a:r>
              <a:rPr lang="en-US" altLang="zh-CN" sz="1600"/>
              <a:t>1995 </a:t>
            </a:r>
            <a:r>
              <a:rPr lang="zh-CN" altLang="en-US" sz="1600"/>
              <a:t>年以后，该阶段开始了商业应用。</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2660F51E-5DAB-4CC2-833E-8473F5361CA6}" type="slidenum">
              <a:rPr lang="zh-CN" altLang="en-US"/>
              <a:pPr/>
              <a:t>47</a:t>
            </a:fld>
            <a:endParaRPr lang="en-US" altLang="zh-CN"/>
          </a:p>
        </p:txBody>
      </p:sp>
      <p:sp>
        <p:nvSpPr>
          <p:cNvPr id="53250"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3251" name="Rectangle 3"/>
          <p:cNvSpPr>
            <a:spLocks noGrp="1" noChangeArrowheads="1"/>
          </p:cNvSpPr>
          <p:nvPr>
            <p:ph type="body" idx="1"/>
          </p:nvPr>
        </p:nvSpPr>
        <p:spPr>
          <a:xfrm>
            <a:off x="1620838" y="1485900"/>
            <a:ext cx="7200900" cy="4751388"/>
          </a:xfrm>
        </p:spPr>
        <p:txBody>
          <a:bodyPr/>
          <a:lstStyle/>
          <a:p>
            <a:pPr marL="0" indent="565150">
              <a:lnSpc>
                <a:spcPct val="150000"/>
              </a:lnSpc>
              <a:buFontTx/>
              <a:buNone/>
            </a:pPr>
            <a:r>
              <a:rPr lang="zh-CN" altLang="en-US" sz="1600"/>
              <a:t>下面分别介绍我国现有四大主干网络的基本情况。</a:t>
            </a:r>
          </a:p>
          <a:p>
            <a:pPr marL="0" indent="565150">
              <a:lnSpc>
                <a:spcPct val="150000"/>
              </a:lnSpc>
              <a:buFontTx/>
              <a:buNone/>
            </a:pPr>
            <a:r>
              <a:rPr lang="en-US" altLang="zh-CN" sz="1600"/>
              <a:t>1</a:t>
            </a:r>
            <a:r>
              <a:rPr lang="zh-CN" altLang="en-US" sz="1600"/>
              <a:t>） 公用计算机互联网（</a:t>
            </a:r>
            <a:r>
              <a:rPr lang="en-US" altLang="zh-CN" sz="1600"/>
              <a:t>ChinaNet</a:t>
            </a:r>
            <a:r>
              <a:rPr lang="zh-CN" altLang="en-US" sz="1600"/>
              <a:t>）</a:t>
            </a:r>
          </a:p>
          <a:p>
            <a:pPr marL="0" indent="565150">
              <a:lnSpc>
                <a:spcPct val="150000"/>
              </a:lnSpc>
              <a:buFontTx/>
              <a:buNone/>
            </a:pPr>
            <a:r>
              <a:rPr lang="en-US" altLang="zh-CN" sz="1600"/>
              <a:t>ChinaNet </a:t>
            </a:r>
            <a:r>
              <a:rPr lang="zh-CN" altLang="en-US" sz="1600"/>
              <a:t>是由原邮电部组织建设和管理的。原邮电部与美国</a:t>
            </a:r>
            <a:r>
              <a:rPr lang="en-US" altLang="zh-CN" sz="1600"/>
              <a:t>Sprint Link </a:t>
            </a:r>
            <a:r>
              <a:rPr lang="zh-CN" altLang="en-US" sz="1600"/>
              <a:t>公司在</a:t>
            </a:r>
            <a:r>
              <a:rPr lang="en-US" altLang="zh-CN" sz="1600"/>
              <a:t>1994 </a:t>
            </a:r>
            <a:r>
              <a:rPr lang="zh-CN" altLang="en-US" sz="1600"/>
              <a:t>年签署</a:t>
            </a:r>
            <a:r>
              <a:rPr lang="en-US" altLang="zh-CN" sz="1600"/>
              <a:t>Internet </a:t>
            </a:r>
            <a:r>
              <a:rPr lang="zh-CN" altLang="en-US" sz="1600"/>
              <a:t>互连协议，开始在北京、上海两个电信局进行</a:t>
            </a:r>
            <a:r>
              <a:rPr lang="en-US" altLang="zh-CN" sz="1600"/>
              <a:t>Internet </a:t>
            </a:r>
            <a:r>
              <a:rPr lang="zh-CN" altLang="en-US" sz="1600"/>
              <a:t>网络互连工程。</a:t>
            </a:r>
            <a:r>
              <a:rPr lang="en-US" altLang="zh-CN" sz="1600"/>
              <a:t>ChinaNet </a:t>
            </a:r>
            <a:r>
              <a:rPr lang="zh-CN" altLang="en-US" sz="1600"/>
              <a:t>现在有三个国际出口，分别在北京、上海和广州。</a:t>
            </a:r>
          </a:p>
          <a:p>
            <a:pPr marL="0" indent="565150">
              <a:lnSpc>
                <a:spcPct val="150000"/>
              </a:lnSpc>
              <a:buFontTx/>
              <a:buNone/>
            </a:pPr>
            <a:r>
              <a:rPr lang="en-US" altLang="zh-CN" sz="1600"/>
              <a:t>ChinaNet </a:t>
            </a:r>
            <a:r>
              <a:rPr lang="zh-CN" altLang="en-US" sz="1600"/>
              <a:t>由骨干网和接入网组成。骨干网是</a:t>
            </a:r>
            <a:r>
              <a:rPr lang="en-US" altLang="zh-CN" sz="1600"/>
              <a:t>ChinaNet </a:t>
            </a:r>
            <a:r>
              <a:rPr lang="zh-CN" altLang="en-US" sz="1600"/>
              <a:t>的主要信息通路，包括</a:t>
            </a:r>
            <a:r>
              <a:rPr lang="en-US" altLang="zh-CN" sz="1600"/>
              <a:t>8 </a:t>
            </a:r>
            <a:r>
              <a:rPr lang="zh-CN" altLang="en-US" sz="1600"/>
              <a:t>个地区网络中心和</a:t>
            </a:r>
            <a:r>
              <a:rPr lang="en-US" altLang="zh-CN" sz="1600"/>
              <a:t>31 </a:t>
            </a:r>
            <a:r>
              <a:rPr lang="zh-CN" altLang="en-US" sz="1600"/>
              <a:t>个省市网络分中心；接入网是由各省内建设的网络节点形成的网络。</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0251C140-3D2E-432D-A67F-B7AE03DA4CF2}" type="slidenum">
              <a:rPr lang="zh-CN" altLang="en-US"/>
              <a:pPr/>
              <a:t>48</a:t>
            </a:fld>
            <a:endParaRPr lang="en-US" altLang="zh-CN"/>
          </a:p>
        </p:txBody>
      </p:sp>
      <p:sp>
        <p:nvSpPr>
          <p:cNvPr id="54274"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4275" name="Rectangle 3"/>
          <p:cNvSpPr>
            <a:spLocks noGrp="1" noChangeArrowheads="1"/>
          </p:cNvSpPr>
          <p:nvPr>
            <p:ph type="body" idx="1"/>
          </p:nvPr>
        </p:nvSpPr>
        <p:spPr>
          <a:xfrm>
            <a:off x="1547813" y="1412875"/>
            <a:ext cx="7415212" cy="4968875"/>
          </a:xfrm>
        </p:spPr>
        <p:txBody>
          <a:bodyPr/>
          <a:lstStyle/>
          <a:p>
            <a:pPr marL="0" indent="565150">
              <a:lnSpc>
                <a:spcPct val="150000"/>
              </a:lnSpc>
              <a:buFontTx/>
              <a:buNone/>
            </a:pPr>
            <a:r>
              <a:rPr lang="en-US" altLang="zh-CN" sz="1400"/>
              <a:t>2</a:t>
            </a:r>
            <a:r>
              <a:rPr lang="zh-CN" altLang="en-US" sz="1400"/>
              <a:t>） 中国教育和科研计算机网（</a:t>
            </a:r>
            <a:r>
              <a:rPr lang="en-US" altLang="zh-CN" sz="1400"/>
              <a:t>CERNet</a:t>
            </a:r>
            <a:r>
              <a:rPr lang="zh-CN" altLang="en-US" sz="1400"/>
              <a:t>）</a:t>
            </a:r>
          </a:p>
          <a:p>
            <a:pPr marL="0" indent="565150">
              <a:lnSpc>
                <a:spcPct val="150000"/>
              </a:lnSpc>
              <a:buFontTx/>
              <a:buNone/>
            </a:pPr>
            <a:r>
              <a:rPr lang="en-US" altLang="zh-CN" sz="1400"/>
              <a:t>CERNet </a:t>
            </a:r>
            <a:r>
              <a:rPr lang="zh-CN" altLang="en-US" sz="1400"/>
              <a:t>是</a:t>
            </a:r>
            <a:r>
              <a:rPr lang="en-US" altLang="zh-CN" sz="1400"/>
              <a:t>1994 </a:t>
            </a:r>
            <a:r>
              <a:rPr lang="zh-CN" altLang="en-US" sz="1400"/>
              <a:t>年由原国家计委、国家教委批准立项，原国家教委主持建设和管理的全国性教育和科研计算机互联网络。该项目的目标是建设一个全国性的教育科研基础设施，把全国大部分高校连接起来，实现资源共享。它是全国最大的公益性互联网络。</a:t>
            </a:r>
          </a:p>
          <a:p>
            <a:pPr marL="0" indent="565150">
              <a:lnSpc>
                <a:spcPct val="150000"/>
              </a:lnSpc>
              <a:buFontTx/>
              <a:buNone/>
            </a:pPr>
            <a:r>
              <a:rPr lang="en-US" altLang="zh-CN" sz="1400"/>
              <a:t>CERNet </a:t>
            </a:r>
            <a:r>
              <a:rPr lang="zh-CN" altLang="en-US" sz="1400"/>
              <a:t>已建成由全国主干网、地区网和校园网在内的三级层次结构网络。</a:t>
            </a:r>
            <a:r>
              <a:rPr lang="en-US" altLang="zh-CN" sz="1400"/>
              <a:t>CERNet </a:t>
            </a:r>
            <a:r>
              <a:rPr lang="zh-CN" altLang="en-US" sz="1400"/>
              <a:t>分四级管理，分别是全国网络中心、地区网络中心和地区主节点、省教育科研网、校园网。</a:t>
            </a:r>
            <a:r>
              <a:rPr lang="en-US" altLang="zh-CN" sz="1400"/>
              <a:t>CERNet </a:t>
            </a:r>
            <a:r>
              <a:rPr lang="zh-CN" altLang="en-US" sz="1400"/>
              <a:t>全国网络中心设在清华大学，负责全国主干网的运行管理。地区网络中心和地区主节点分别设在清华大学、北京大学、北京邮电大学、上海交通大学、西安交通大学、华中科技大学、华南理工大学、电子科技大学、东南大学、东北大学这</a:t>
            </a:r>
            <a:r>
              <a:rPr lang="en-US" altLang="zh-CN" sz="1400"/>
              <a:t>10 </a:t>
            </a:r>
            <a:r>
              <a:rPr lang="zh-CN" altLang="en-US" sz="1400"/>
              <a:t>所高校，负责地区网的运行管理和规划建设。</a:t>
            </a:r>
          </a:p>
          <a:p>
            <a:pPr marL="0" indent="565150">
              <a:lnSpc>
                <a:spcPct val="150000"/>
              </a:lnSpc>
              <a:buFontTx/>
              <a:buNone/>
            </a:pPr>
            <a:r>
              <a:rPr lang="en-US" altLang="zh-CN" sz="1400"/>
              <a:t>CERNet </a:t>
            </a:r>
            <a:r>
              <a:rPr lang="zh-CN" altLang="en-US" sz="1400"/>
              <a:t>还是中国开展下一代互联网研究的试验网络，它以现有的网络设施和技术力量为依托，建立了全国规模的</a:t>
            </a:r>
            <a:r>
              <a:rPr lang="en-US" altLang="zh-CN" sz="1400"/>
              <a:t>IPv6 </a:t>
            </a:r>
            <a:r>
              <a:rPr lang="zh-CN" altLang="en-US" sz="1400"/>
              <a:t>试验网。</a:t>
            </a:r>
            <a:r>
              <a:rPr lang="en-US" altLang="zh-CN" sz="1400"/>
              <a:t>CERNet </a:t>
            </a:r>
            <a:r>
              <a:rPr lang="zh-CN" altLang="en-US" sz="1400"/>
              <a:t>在全国第一个实现了与国际下一代高速网</a:t>
            </a:r>
            <a:r>
              <a:rPr lang="en-US" altLang="zh-CN" sz="1400"/>
              <a:t>Internet2 </a:t>
            </a:r>
            <a:r>
              <a:rPr lang="zh-CN" altLang="en-US" sz="1400"/>
              <a:t>的互联，目前国内仅有</a:t>
            </a:r>
            <a:r>
              <a:rPr lang="en-US" altLang="zh-CN" sz="1400"/>
              <a:t>CERNet </a:t>
            </a:r>
            <a:r>
              <a:rPr lang="zh-CN" altLang="en-US" sz="1400"/>
              <a:t>的用户可以顺利地直接访问</a:t>
            </a:r>
            <a:r>
              <a:rPr lang="en-US" altLang="zh-CN" sz="1400"/>
              <a:t>Internet 2</a:t>
            </a:r>
            <a:r>
              <a:rPr lang="zh-CN" altLang="en-US" sz="1400"/>
              <a:t>。</a:t>
            </a:r>
            <a:r>
              <a:rPr lang="en-US" altLang="zh-CN" sz="1400"/>
              <a:t>CERNet </a:t>
            </a:r>
            <a:r>
              <a:rPr lang="zh-CN" altLang="en-US" sz="1400"/>
              <a:t>的建设加快了我国的信息基础建设，缩小了与先进国家在信息领域的差距，也为我国计算机信息网络建设起到了积极的示范作用。</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7DD8D60B-36DF-48E9-869F-DF359F295119}" type="slidenum">
              <a:rPr lang="zh-CN" altLang="en-US"/>
              <a:pPr/>
              <a:t>49</a:t>
            </a:fld>
            <a:endParaRPr lang="en-US" altLang="zh-CN"/>
          </a:p>
        </p:txBody>
      </p:sp>
      <p:sp>
        <p:nvSpPr>
          <p:cNvPr id="55298"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5299" name="Rectangle 3"/>
          <p:cNvSpPr>
            <a:spLocks noGrp="1" noChangeArrowheads="1"/>
          </p:cNvSpPr>
          <p:nvPr>
            <p:ph type="body" idx="1"/>
          </p:nvPr>
        </p:nvSpPr>
        <p:spPr>
          <a:xfrm>
            <a:off x="1547813" y="1557338"/>
            <a:ext cx="7415212" cy="4681537"/>
          </a:xfrm>
        </p:spPr>
        <p:txBody>
          <a:bodyPr/>
          <a:lstStyle/>
          <a:p>
            <a:pPr marL="0" indent="565150">
              <a:lnSpc>
                <a:spcPct val="150000"/>
              </a:lnSpc>
              <a:buFontTx/>
              <a:buNone/>
            </a:pPr>
            <a:r>
              <a:rPr lang="en-US" altLang="zh-CN" sz="1400"/>
              <a:t>3</a:t>
            </a:r>
            <a:r>
              <a:rPr lang="zh-CN" altLang="en-US" sz="1400"/>
              <a:t>） 中国科技信息网（</a:t>
            </a:r>
            <a:r>
              <a:rPr lang="en-US" altLang="zh-CN" sz="1400"/>
              <a:t>CSTNet</a:t>
            </a:r>
            <a:r>
              <a:rPr lang="zh-CN" altLang="en-US" sz="1400"/>
              <a:t>）</a:t>
            </a:r>
          </a:p>
          <a:p>
            <a:pPr marL="0" indent="565150">
              <a:lnSpc>
                <a:spcPct val="150000"/>
              </a:lnSpc>
              <a:buFontTx/>
              <a:buNone/>
            </a:pPr>
            <a:r>
              <a:rPr lang="en-US" altLang="zh-CN" sz="1400"/>
              <a:t>CSTNet </a:t>
            </a:r>
            <a:r>
              <a:rPr lang="zh-CN" altLang="en-US" sz="1400"/>
              <a:t>是国家科学技术委员会联合全国各省市的科技信息机构，采用先进信息技术建立起来的信息服务网络，旨在促进全社会广泛的信息共享、信息交流。中国科技信息网络的建成对于加快中国国内信息资源的开发和利用、促进国际交流与合作起到了积极的作用，以其丰富的信息资源和多样化的服务方式为国内外科技界和高技术产业界的广大用户提供服务。</a:t>
            </a:r>
          </a:p>
          <a:p>
            <a:pPr marL="0" indent="565150">
              <a:lnSpc>
                <a:spcPct val="150000"/>
              </a:lnSpc>
              <a:buFontTx/>
              <a:buNone/>
            </a:pPr>
            <a:r>
              <a:rPr lang="zh-CN" altLang="en-US" sz="1400"/>
              <a:t>中国科技信息网是利用公用数据通信网为基础的信息增值服务网，在地理上覆盖全国各省市，逻辑上连接各部委和各省市科技信息机构，是国家科技信息系统骨干网，同时也是国际</a:t>
            </a:r>
            <a:r>
              <a:rPr lang="en-US" altLang="zh-CN" sz="1400"/>
              <a:t>Internet</a:t>
            </a:r>
            <a:r>
              <a:rPr lang="zh-CN" altLang="en-US" sz="1400"/>
              <a:t>的接入网。中国科技信息网从服务功能上是</a:t>
            </a:r>
            <a:r>
              <a:rPr lang="en-US" altLang="zh-CN" sz="1400"/>
              <a:t>Intranet </a:t>
            </a:r>
            <a:r>
              <a:rPr lang="zh-CN" altLang="en-US" sz="1400"/>
              <a:t>和</a:t>
            </a:r>
            <a:r>
              <a:rPr lang="en-US" altLang="zh-CN" sz="1400"/>
              <a:t>Internet </a:t>
            </a:r>
            <a:r>
              <a:rPr lang="zh-CN" altLang="en-US" sz="1400"/>
              <a:t>的结合。其</a:t>
            </a:r>
            <a:r>
              <a:rPr lang="en-US" altLang="zh-CN" sz="1400"/>
              <a:t>Intranet </a:t>
            </a:r>
            <a:r>
              <a:rPr lang="zh-CN" altLang="en-US" sz="1400"/>
              <a:t>功能为国家科委系统内部提供了办公自动化的平台以及国家科委、地方省市科委和其他部委科技司局之间的信息传输渠道；其</a:t>
            </a:r>
            <a:r>
              <a:rPr lang="en-US" altLang="zh-CN" sz="1400"/>
              <a:t>Internet </a:t>
            </a:r>
            <a:r>
              <a:rPr lang="zh-CN" altLang="en-US" sz="1400"/>
              <a:t>功能则主要服务于专业科技信息服务机构，包括国家、地方省市和各部委科技信息服务机构。</a:t>
            </a:r>
          </a:p>
          <a:p>
            <a:pPr marL="0" indent="565150">
              <a:lnSpc>
                <a:spcPct val="150000"/>
              </a:lnSpc>
              <a:buFontTx/>
              <a:buNone/>
            </a:pPr>
            <a:r>
              <a:rPr lang="zh-CN" altLang="en-US" sz="1400"/>
              <a:t>中国科技信息网自</a:t>
            </a:r>
            <a:r>
              <a:rPr lang="en-US" altLang="zh-CN" sz="1400"/>
              <a:t>1994 </a:t>
            </a:r>
            <a:r>
              <a:rPr lang="zh-CN" altLang="en-US" sz="1400"/>
              <a:t>年与</a:t>
            </a:r>
            <a:r>
              <a:rPr lang="en-US" altLang="zh-CN" sz="1400"/>
              <a:t>Internet </a:t>
            </a:r>
            <a:r>
              <a:rPr lang="zh-CN" altLang="en-US" sz="1400"/>
              <a:t>接通之后取得了迅速发展，目前已经在全国</a:t>
            </a:r>
            <a:r>
              <a:rPr lang="en-US" altLang="zh-CN" sz="1400"/>
              <a:t>20 </a:t>
            </a:r>
            <a:r>
              <a:rPr lang="zh-CN" altLang="en-US" sz="1400"/>
              <a:t>余个省市建立网络节点。</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A95EB8CD-3724-4D88-8BEC-4F42C0FD57C8}" type="slidenum">
              <a:rPr lang="zh-CN" altLang="en-US"/>
              <a:pPr/>
              <a:t>5</a:t>
            </a:fld>
            <a:endParaRPr lang="en-US" altLang="zh-CN"/>
          </a:p>
        </p:txBody>
      </p:sp>
      <p:sp>
        <p:nvSpPr>
          <p:cNvPr id="10242" name="Rectangle 2"/>
          <p:cNvSpPr>
            <a:spLocks noGrp="1" noChangeArrowheads="1"/>
          </p:cNvSpPr>
          <p:nvPr>
            <p:ph type="title"/>
          </p:nvPr>
        </p:nvSpPr>
        <p:spPr>
          <a:xfrm>
            <a:off x="990600" y="609600"/>
            <a:ext cx="7543800" cy="1143000"/>
          </a:xfrm>
        </p:spPr>
        <p:txBody>
          <a:bodyPr/>
          <a:lstStyle/>
          <a:p>
            <a:r>
              <a:rPr lang="en-US" altLang="zh-CN" i="0"/>
              <a:t>7.1.1  </a:t>
            </a:r>
            <a:r>
              <a:rPr lang="zh-CN" altLang="en-US" i="0"/>
              <a:t>计算机网络概述</a:t>
            </a:r>
          </a:p>
        </p:txBody>
      </p:sp>
      <p:sp>
        <p:nvSpPr>
          <p:cNvPr id="10243" name="Rectangle 3"/>
          <p:cNvSpPr>
            <a:spLocks noGrp="1" noChangeArrowheads="1"/>
          </p:cNvSpPr>
          <p:nvPr>
            <p:ph type="body" sz="half" idx="1"/>
          </p:nvPr>
        </p:nvSpPr>
        <p:spPr>
          <a:xfrm>
            <a:off x="1908175" y="2133600"/>
            <a:ext cx="6534150" cy="3098800"/>
          </a:xfrm>
        </p:spPr>
        <p:txBody>
          <a:bodyPr/>
          <a:lstStyle/>
          <a:p>
            <a:pPr marL="0" indent="0">
              <a:buFontTx/>
              <a:buNone/>
            </a:pPr>
            <a:r>
              <a:rPr lang="en-US" altLang="zh-CN" sz="2800"/>
              <a:t>2. </a:t>
            </a:r>
            <a:r>
              <a:rPr lang="zh-CN" altLang="en-US" sz="2800"/>
              <a:t>计算机网络的发展历程</a:t>
            </a:r>
          </a:p>
          <a:p>
            <a:pPr marL="0" indent="0">
              <a:lnSpc>
                <a:spcPct val="120000"/>
              </a:lnSpc>
              <a:buFontTx/>
              <a:buNone/>
            </a:pPr>
            <a:r>
              <a:rPr lang="en-US" altLang="zh-CN"/>
              <a:t>1</a:t>
            </a:r>
            <a:r>
              <a:rPr lang="zh-CN" altLang="en-US"/>
              <a:t>）</a:t>
            </a:r>
            <a:r>
              <a:rPr lang="zh-CN" altLang="en-US">
                <a:hlinkClick r:id="rId2" action="ppaction://hlinksldjump"/>
              </a:rPr>
              <a:t>以数据通讯为主的第一代计算机网络</a:t>
            </a:r>
            <a:endParaRPr lang="zh-CN" altLang="en-US"/>
          </a:p>
          <a:p>
            <a:pPr marL="0" indent="0">
              <a:lnSpc>
                <a:spcPct val="120000"/>
              </a:lnSpc>
              <a:buFontTx/>
              <a:buNone/>
            </a:pPr>
            <a:r>
              <a:rPr lang="en-US" altLang="zh-CN"/>
              <a:t>2</a:t>
            </a:r>
            <a:r>
              <a:rPr lang="zh-CN" altLang="en-US"/>
              <a:t>）</a:t>
            </a:r>
            <a:r>
              <a:rPr lang="zh-CN" altLang="en-US">
                <a:hlinkClick r:id="rId3" action="ppaction://hlinksldjump"/>
              </a:rPr>
              <a:t>以资源共享为主的第二代计算机网络</a:t>
            </a:r>
            <a:endParaRPr lang="zh-CN" altLang="en-US"/>
          </a:p>
          <a:p>
            <a:pPr marL="0" indent="0">
              <a:lnSpc>
                <a:spcPct val="120000"/>
              </a:lnSpc>
              <a:buFontTx/>
              <a:buNone/>
            </a:pPr>
            <a:r>
              <a:rPr lang="en-US" altLang="zh-CN"/>
              <a:t>3</a:t>
            </a:r>
            <a:r>
              <a:rPr lang="zh-CN" altLang="en-US"/>
              <a:t>）</a:t>
            </a:r>
            <a:r>
              <a:rPr lang="zh-CN" altLang="en-US">
                <a:hlinkClick r:id="rId4" action="ppaction://hlinksldjump"/>
              </a:rPr>
              <a:t>体系标准化的第三代计算机网络</a:t>
            </a:r>
            <a:endParaRPr lang="zh-CN" altLang="en-US"/>
          </a:p>
          <a:p>
            <a:pPr marL="0" indent="0">
              <a:lnSpc>
                <a:spcPct val="120000"/>
              </a:lnSpc>
              <a:buFontTx/>
              <a:buNone/>
            </a:pPr>
            <a:r>
              <a:rPr lang="en-US" altLang="zh-CN"/>
              <a:t>4</a:t>
            </a:r>
            <a:r>
              <a:rPr lang="zh-CN" altLang="en-US"/>
              <a:t>）</a:t>
            </a:r>
            <a:r>
              <a:rPr lang="zh-CN" altLang="en-US">
                <a:hlinkClick r:id="rId5" action="ppaction://hlinksldjump"/>
              </a:rPr>
              <a:t>以</a:t>
            </a:r>
            <a:r>
              <a:rPr lang="en-US" altLang="zh-CN">
                <a:hlinkClick r:id="rId5" action="ppaction://hlinksldjump"/>
              </a:rPr>
              <a:t>Internet</a:t>
            </a:r>
            <a:r>
              <a:rPr lang="zh-CN" altLang="en-US">
                <a:hlinkClick r:id="rId5" action="ppaction://hlinksldjump"/>
              </a:rPr>
              <a:t>为核心的第四代计算机网络</a:t>
            </a:r>
            <a:endParaRPr lang="zh-CN" altLang="en-US"/>
          </a:p>
        </p:txBody>
      </p:sp>
      <p:sp>
        <p:nvSpPr>
          <p:cNvPr id="10244"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6" action="ppaction://hlinksldjump"/>
              </a:rPr>
              <a:t>返    回</a:t>
            </a:r>
            <a:endParaRPr lang="zh-CN" alt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6CCCED3E-3E56-4AE9-A9B1-10207A525CA0}" type="slidenum">
              <a:rPr lang="zh-CN" altLang="en-US"/>
              <a:pPr/>
              <a:t>50</a:t>
            </a:fld>
            <a:endParaRPr lang="en-US" altLang="zh-CN"/>
          </a:p>
        </p:txBody>
      </p:sp>
      <p:sp>
        <p:nvSpPr>
          <p:cNvPr id="56322"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6323" name="Rectangle 3"/>
          <p:cNvSpPr>
            <a:spLocks noGrp="1" noChangeArrowheads="1"/>
          </p:cNvSpPr>
          <p:nvPr>
            <p:ph type="body" idx="1"/>
          </p:nvPr>
        </p:nvSpPr>
        <p:spPr>
          <a:xfrm>
            <a:off x="1547813" y="1917700"/>
            <a:ext cx="7415212" cy="4679950"/>
          </a:xfrm>
        </p:spPr>
        <p:txBody>
          <a:bodyPr/>
          <a:lstStyle/>
          <a:p>
            <a:pPr marL="0" indent="565150">
              <a:lnSpc>
                <a:spcPct val="150000"/>
              </a:lnSpc>
              <a:buFontTx/>
              <a:buNone/>
            </a:pPr>
            <a:r>
              <a:rPr lang="en-US" altLang="zh-CN" sz="2000"/>
              <a:t>4</a:t>
            </a:r>
            <a:r>
              <a:rPr lang="zh-CN" altLang="en-US" sz="2000"/>
              <a:t>） 国家公用经济信息通信网络（金桥网：</a:t>
            </a:r>
            <a:r>
              <a:rPr lang="en-US" altLang="zh-CN" sz="2000"/>
              <a:t>ChinaGBN</a:t>
            </a:r>
            <a:r>
              <a:rPr lang="zh-CN" altLang="en-US" sz="2000"/>
              <a:t>）</a:t>
            </a:r>
          </a:p>
          <a:p>
            <a:pPr marL="0" indent="565150">
              <a:lnSpc>
                <a:spcPct val="150000"/>
              </a:lnSpc>
              <a:buFontTx/>
              <a:buNone/>
            </a:pPr>
            <a:r>
              <a:rPr lang="zh-CN" altLang="en-US" sz="2000"/>
              <a:t>金桥网是建立在金桥工程上的业务网，支持金关、金税、金卡等“金”字头工程的应用。它是覆盖全国，实行国际联网，为用户提供专用信道、网络服务和信息服务的基干网。金桥网由吉通公司牵头建设并接入</a:t>
            </a:r>
            <a:r>
              <a:rPr lang="en-US" altLang="zh-CN" sz="2000"/>
              <a:t>Internet</a:t>
            </a:r>
            <a:r>
              <a:rPr lang="zh-CN" altLang="en-US" sz="2000"/>
              <a:t>。</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8DA6A7CF-A663-43D7-A4AD-59C3D147364E}" type="slidenum">
              <a:rPr lang="zh-CN" altLang="en-US"/>
              <a:pPr/>
              <a:t>51</a:t>
            </a:fld>
            <a:endParaRPr lang="en-US" altLang="zh-CN"/>
          </a:p>
        </p:txBody>
      </p:sp>
      <p:sp>
        <p:nvSpPr>
          <p:cNvPr id="57346"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7347" name="Rectangle 3"/>
          <p:cNvSpPr>
            <a:spLocks noGrp="1" noChangeArrowheads="1"/>
          </p:cNvSpPr>
          <p:nvPr>
            <p:ph type="body" idx="1"/>
          </p:nvPr>
        </p:nvSpPr>
        <p:spPr>
          <a:xfrm>
            <a:off x="1981200" y="1485900"/>
            <a:ext cx="6696075" cy="4824413"/>
          </a:xfrm>
        </p:spPr>
        <p:txBody>
          <a:bodyPr/>
          <a:lstStyle/>
          <a:p>
            <a:pPr marL="0" indent="565150">
              <a:lnSpc>
                <a:spcPct val="150000"/>
              </a:lnSpc>
              <a:buFontTx/>
              <a:buNone/>
            </a:pPr>
            <a:r>
              <a:rPr lang="en-US" altLang="zh-CN" sz="1600"/>
              <a:t>3. Internet </a:t>
            </a:r>
            <a:r>
              <a:rPr lang="zh-CN" altLang="en-US" sz="1600"/>
              <a:t>的发展趋势</a:t>
            </a:r>
          </a:p>
          <a:p>
            <a:pPr marL="0" indent="565150">
              <a:lnSpc>
                <a:spcPct val="150000"/>
              </a:lnSpc>
              <a:buFontTx/>
              <a:buNone/>
            </a:pPr>
            <a:r>
              <a:rPr lang="zh-CN" altLang="en-US" sz="1600"/>
              <a:t>从</a:t>
            </a:r>
            <a:r>
              <a:rPr lang="en-US" altLang="zh-CN" sz="1600"/>
              <a:t>1996 </a:t>
            </a:r>
            <a:r>
              <a:rPr lang="zh-CN" altLang="en-US" sz="1600"/>
              <a:t>年起，世界各国陆续启动下一代高速互联网络及其关键技术的研究。下一代互联网与现在使用的互联网相比，具有以下不同。</a:t>
            </a:r>
          </a:p>
          <a:p>
            <a:pPr marL="0" indent="565150">
              <a:lnSpc>
                <a:spcPct val="150000"/>
              </a:lnSpc>
              <a:buFontTx/>
              <a:buNone/>
            </a:pPr>
            <a:r>
              <a:rPr lang="en-US" altLang="zh-CN" sz="1600"/>
              <a:t>1</a:t>
            </a:r>
            <a:r>
              <a:rPr lang="zh-CN" altLang="en-US" sz="1600"/>
              <a:t>） 规模更大</a:t>
            </a:r>
          </a:p>
          <a:p>
            <a:pPr marL="0" indent="565150">
              <a:lnSpc>
                <a:spcPct val="150000"/>
              </a:lnSpc>
              <a:buFontTx/>
              <a:buNone/>
            </a:pPr>
            <a:r>
              <a:rPr lang="zh-CN" altLang="en-US" sz="1600"/>
              <a:t>下一代互联网将逐渐放弃</a:t>
            </a:r>
            <a:r>
              <a:rPr lang="en-US" altLang="zh-CN" sz="1600"/>
              <a:t>IPv4</a:t>
            </a:r>
            <a:r>
              <a:rPr lang="zh-CN" altLang="en-US" sz="1600"/>
              <a:t>，启用</a:t>
            </a:r>
            <a:r>
              <a:rPr lang="en-US" altLang="zh-CN" sz="1600"/>
              <a:t>IPv6 </a:t>
            </a:r>
            <a:r>
              <a:rPr lang="zh-CN" altLang="en-US" sz="1600"/>
              <a:t>地址协议。</a:t>
            </a:r>
            <a:r>
              <a:rPr lang="en-US" altLang="zh-CN" sz="1600"/>
              <a:t>IPv6 </a:t>
            </a:r>
            <a:r>
              <a:rPr lang="zh-CN" altLang="en-US" sz="1600"/>
              <a:t>地址空间由</a:t>
            </a:r>
            <a:r>
              <a:rPr lang="en-US" altLang="zh-CN" sz="1600"/>
              <a:t>IPv4 </a:t>
            </a:r>
            <a:r>
              <a:rPr lang="zh-CN" altLang="en-US" sz="1600"/>
              <a:t>的</a:t>
            </a:r>
            <a:r>
              <a:rPr lang="en-US" altLang="zh-CN" sz="1600"/>
              <a:t>32 </a:t>
            </a:r>
            <a:r>
              <a:rPr lang="zh-CN" altLang="en-US" sz="1600"/>
              <a:t>位扩大到</a:t>
            </a:r>
            <a:r>
              <a:rPr lang="en-US" altLang="zh-CN" sz="1600"/>
              <a:t>128 </a:t>
            </a:r>
            <a:r>
              <a:rPr lang="zh-CN" altLang="en-US" sz="1600"/>
              <a:t>位，</a:t>
            </a:r>
            <a:r>
              <a:rPr lang="en-US" altLang="zh-CN" sz="1600"/>
              <a:t>2 </a:t>
            </a:r>
            <a:r>
              <a:rPr lang="zh-CN" altLang="en-US" sz="1600"/>
              <a:t>的</a:t>
            </a:r>
            <a:r>
              <a:rPr lang="en-US" altLang="zh-CN" sz="1600"/>
              <a:t>128 </a:t>
            </a:r>
            <a:r>
              <a:rPr lang="zh-CN" altLang="en-US" sz="1600"/>
              <a:t>次方形成了一个巨大的地址空间，未来的移动电话，电视、冰箱等信息家电都可以拥有自己的</a:t>
            </a:r>
            <a:r>
              <a:rPr lang="en-US" altLang="zh-CN" sz="1600"/>
              <a:t>IP </a:t>
            </a:r>
            <a:r>
              <a:rPr lang="zh-CN" altLang="en-US" sz="1600"/>
              <a:t>地址，一切都可以通过网络来控制，把人类带进真正的数字化时代。</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409DCCF7-34CB-4C83-9FA5-B86F14C12FA5}" type="slidenum">
              <a:rPr lang="zh-CN" altLang="en-US"/>
              <a:pPr/>
              <a:t>52</a:t>
            </a:fld>
            <a:endParaRPr lang="en-US" altLang="zh-CN"/>
          </a:p>
        </p:txBody>
      </p:sp>
      <p:sp>
        <p:nvSpPr>
          <p:cNvPr id="58370" name="Rectangle 2"/>
          <p:cNvSpPr>
            <a:spLocks noGrp="1" noChangeArrowheads="1"/>
          </p:cNvSpPr>
          <p:nvPr>
            <p:ph type="title"/>
          </p:nvPr>
        </p:nvSpPr>
        <p:spPr>
          <a:xfrm>
            <a:off x="1524000" y="609600"/>
            <a:ext cx="7010400" cy="1143000"/>
          </a:xfrm>
        </p:spPr>
        <p:txBody>
          <a:bodyPr/>
          <a:lstStyle/>
          <a:p>
            <a:r>
              <a:rPr lang="en-US" altLang="zh-CN" i="0">
                <a:solidFill>
                  <a:srgbClr val="000000"/>
                </a:solidFill>
                <a:cs typeface="Times New Roman" pitchFamily="18" charset="0"/>
              </a:rPr>
              <a:t>7.2</a:t>
            </a:r>
            <a:r>
              <a:rPr lang="zh-CN" altLang="en-US" i="0">
                <a:solidFill>
                  <a:srgbClr val="000000"/>
                </a:solidFill>
                <a:ea typeface="宋体" pitchFamily="2" charset="-122"/>
              </a:rPr>
              <a:t>.1</a:t>
            </a:r>
            <a:r>
              <a:rPr lang="en-US" altLang="zh-CN" i="0">
                <a:solidFill>
                  <a:srgbClr val="000000"/>
                </a:solidFill>
                <a:cs typeface="Times New Roman" pitchFamily="18" charset="0"/>
              </a:rPr>
              <a:t>  </a:t>
            </a:r>
            <a:r>
              <a:rPr lang="zh-CN" altLang="en-US" i="0">
                <a:solidFill>
                  <a:srgbClr val="000000"/>
                </a:solidFill>
              </a:rPr>
              <a:t>Internet的起源和发展</a:t>
            </a:r>
            <a:endParaRPr lang="zh-CN" altLang="en-US"/>
          </a:p>
        </p:txBody>
      </p:sp>
      <p:sp>
        <p:nvSpPr>
          <p:cNvPr id="58371" name="Rectangle 3"/>
          <p:cNvSpPr>
            <a:spLocks noGrp="1" noChangeArrowheads="1"/>
          </p:cNvSpPr>
          <p:nvPr>
            <p:ph type="body" idx="1"/>
          </p:nvPr>
        </p:nvSpPr>
        <p:spPr>
          <a:xfrm>
            <a:off x="1981200" y="1485900"/>
            <a:ext cx="6696075" cy="4824413"/>
          </a:xfrm>
        </p:spPr>
        <p:txBody>
          <a:bodyPr/>
          <a:lstStyle/>
          <a:p>
            <a:pPr marL="0" indent="565150">
              <a:lnSpc>
                <a:spcPct val="150000"/>
              </a:lnSpc>
              <a:buFontTx/>
              <a:buNone/>
            </a:pPr>
            <a:r>
              <a:rPr lang="en-US" altLang="zh-CN" sz="1600"/>
              <a:t>2</a:t>
            </a:r>
            <a:r>
              <a:rPr lang="zh-CN" altLang="en-US" sz="1600"/>
              <a:t>） 速度更快</a:t>
            </a:r>
          </a:p>
          <a:p>
            <a:pPr marL="0" indent="565150">
              <a:lnSpc>
                <a:spcPct val="150000"/>
              </a:lnSpc>
              <a:buFontTx/>
              <a:buNone/>
            </a:pPr>
            <a:r>
              <a:rPr lang="zh-CN" altLang="en-US" sz="1600"/>
              <a:t>下一代互联网的网络传输速率比现在提高</a:t>
            </a:r>
            <a:r>
              <a:rPr lang="en-US" altLang="zh-CN" sz="1600"/>
              <a:t>1 000 </a:t>
            </a:r>
            <a:r>
              <a:rPr lang="zh-CN" altLang="en-US" sz="1600"/>
              <a:t>倍以上，这与目前的“宽带网”是两个截然不同的概念，下一代互联网强调的是端到端的绝对速度。</a:t>
            </a:r>
            <a:r>
              <a:rPr lang="en-US" altLang="zh-CN" sz="1600"/>
              <a:t>2004 </a:t>
            </a:r>
            <a:r>
              <a:rPr lang="zh-CN" altLang="en-US" sz="1600"/>
              <a:t>年</a:t>
            </a:r>
            <a:r>
              <a:rPr lang="en-US" altLang="zh-CN" sz="1600"/>
              <a:t>12 </a:t>
            </a:r>
            <a:r>
              <a:rPr lang="zh-CN" altLang="en-US" sz="1600"/>
              <a:t>月</a:t>
            </a:r>
            <a:r>
              <a:rPr lang="en-US" altLang="zh-CN" sz="1600"/>
              <a:t>7 </a:t>
            </a:r>
            <a:r>
              <a:rPr lang="zh-CN" altLang="en-US" sz="1600"/>
              <a:t>日，</a:t>
            </a:r>
            <a:r>
              <a:rPr lang="en-US" altLang="zh-CN" sz="1600"/>
              <a:t>CERNet2 </a:t>
            </a:r>
            <a:r>
              <a:rPr lang="zh-CN" altLang="en-US" sz="1600"/>
              <a:t>在北京与天津之间实现了</a:t>
            </a:r>
            <a:r>
              <a:rPr lang="en-US" altLang="zh-CN" sz="1600"/>
              <a:t>40 Gb/s </a:t>
            </a:r>
            <a:r>
              <a:rPr lang="zh-CN" altLang="en-US" sz="1600"/>
              <a:t>的传输速率，传输一本</a:t>
            </a:r>
            <a:r>
              <a:rPr lang="en-US" altLang="zh-CN" sz="1600"/>
              <a:t>《</a:t>
            </a:r>
            <a:r>
              <a:rPr lang="zh-CN" altLang="en-US" sz="1600"/>
              <a:t>辞海</a:t>
            </a:r>
            <a:r>
              <a:rPr lang="en-US" altLang="zh-CN" sz="1600"/>
              <a:t>》</a:t>
            </a:r>
            <a:r>
              <a:rPr lang="zh-CN" altLang="en-US" sz="1600"/>
              <a:t>的内容只用一眨眼的工夫。</a:t>
            </a:r>
          </a:p>
          <a:p>
            <a:pPr marL="0" indent="565150">
              <a:lnSpc>
                <a:spcPct val="150000"/>
              </a:lnSpc>
              <a:buFontTx/>
              <a:buNone/>
            </a:pPr>
            <a:r>
              <a:rPr lang="en-US" altLang="zh-CN" sz="1600"/>
              <a:t>3</a:t>
            </a:r>
            <a:r>
              <a:rPr lang="zh-CN" altLang="en-US" sz="1600"/>
              <a:t>） 更安全</a:t>
            </a:r>
          </a:p>
          <a:p>
            <a:pPr marL="0" indent="565150">
              <a:lnSpc>
                <a:spcPct val="150000"/>
              </a:lnSpc>
              <a:buFontTx/>
              <a:buNone/>
            </a:pPr>
            <a:r>
              <a:rPr lang="zh-CN" altLang="en-US" sz="1600"/>
              <a:t>目前的因特网因为种种原因，在体系设计上有一些不完善的地方，存在大量安全隐患，下一代互联网将在建设之初就从体系设计上充分考虑安全问题，使网络安全的可控制性、可管理性大大增强。</a:t>
            </a:r>
          </a:p>
          <a:p>
            <a:pPr marL="0" indent="565150">
              <a:lnSpc>
                <a:spcPct val="150000"/>
              </a:lnSpc>
              <a:buFontTx/>
              <a:buNone/>
            </a:pPr>
            <a:r>
              <a:rPr lang="en-US" altLang="zh-CN" sz="1600"/>
              <a:t>4</a:t>
            </a:r>
            <a:r>
              <a:rPr lang="zh-CN" altLang="en-US" sz="1600"/>
              <a:t>） 更智能</a:t>
            </a:r>
          </a:p>
          <a:p>
            <a:pPr marL="0" indent="565150">
              <a:lnSpc>
                <a:spcPct val="150000"/>
              </a:lnSpc>
              <a:buFontTx/>
              <a:buNone/>
            </a:pPr>
            <a:r>
              <a:rPr lang="zh-CN" altLang="en-US" sz="1600"/>
              <a:t>随着各种感知技术在互联网上的广泛应用，物联网技术飞速发展，使得互联网能够给我们提供更多、更智能、更易管控的应用。</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39785B22-4FA2-444A-BBC6-1E6A0FB7C44F}" type="slidenum">
              <a:rPr lang="zh-CN" altLang="en-US"/>
              <a:pPr/>
              <a:t>53</a:t>
            </a:fld>
            <a:endParaRPr lang="en-US" altLang="zh-CN"/>
          </a:p>
        </p:txBody>
      </p:sp>
      <p:sp>
        <p:nvSpPr>
          <p:cNvPr id="59394" name="Rectangle 2"/>
          <p:cNvSpPr>
            <a:spLocks noGrp="1" noChangeArrowheads="1"/>
          </p:cNvSpPr>
          <p:nvPr>
            <p:ph type="title"/>
          </p:nvPr>
        </p:nvSpPr>
        <p:spPr/>
        <p:txBody>
          <a:bodyPr/>
          <a:lstStyle/>
          <a:p>
            <a:r>
              <a:rPr lang="en-US" altLang="zh-CN" i="0">
                <a:sym typeface="Arial" pitchFamily="34" charset="0"/>
              </a:rPr>
              <a:t>7.2.2  </a:t>
            </a:r>
            <a:r>
              <a:rPr lang="zh-CN" altLang="en-US" i="0">
                <a:sym typeface="Arial" pitchFamily="34" charset="0"/>
              </a:rPr>
              <a:t>Internet的组成及常用专业术语</a:t>
            </a:r>
          </a:p>
        </p:txBody>
      </p:sp>
      <p:sp>
        <p:nvSpPr>
          <p:cNvPr id="59395" name="Rectangle 3"/>
          <p:cNvSpPr>
            <a:spLocks noGrp="1" noChangeArrowheads="1"/>
          </p:cNvSpPr>
          <p:nvPr>
            <p:ph type="body" idx="1"/>
          </p:nvPr>
        </p:nvSpPr>
        <p:spPr>
          <a:xfrm>
            <a:off x="1482725" y="1917700"/>
            <a:ext cx="6934200" cy="3962400"/>
          </a:xfrm>
        </p:spPr>
        <p:txBody>
          <a:bodyPr/>
          <a:lstStyle/>
          <a:p>
            <a:pPr>
              <a:lnSpc>
                <a:spcPct val="80000"/>
              </a:lnSpc>
              <a:buFontTx/>
              <a:buNone/>
            </a:pPr>
            <a:r>
              <a:rPr lang="en-US" altLang="zh-CN" sz="1800"/>
              <a:t>	  1. Internet </a:t>
            </a:r>
            <a:r>
              <a:rPr lang="zh-CN" altLang="en-US" sz="1800"/>
              <a:t>的组成</a:t>
            </a:r>
          </a:p>
          <a:p>
            <a:pPr>
              <a:lnSpc>
                <a:spcPct val="80000"/>
              </a:lnSpc>
              <a:buFontTx/>
              <a:buNone/>
            </a:pPr>
            <a:r>
              <a:rPr lang="zh-CN" altLang="en-US" sz="1800"/>
              <a:t>             </a:t>
            </a:r>
            <a:r>
              <a:rPr lang="en-US" altLang="zh-CN" sz="1800"/>
              <a:t>Internet </a:t>
            </a:r>
            <a:r>
              <a:rPr lang="zh-CN" altLang="en-US" sz="1800"/>
              <a:t>是通过分层结构，由物理网、协议、应用软件和信息这四层组成的。</a:t>
            </a:r>
          </a:p>
          <a:p>
            <a:pPr>
              <a:lnSpc>
                <a:spcPct val="80000"/>
              </a:lnSpc>
              <a:buFontTx/>
              <a:buNone/>
            </a:pPr>
            <a:r>
              <a:rPr lang="zh-CN" altLang="en-US" sz="1800"/>
              <a:t>         </a:t>
            </a:r>
            <a:r>
              <a:rPr lang="en-US" altLang="zh-CN" sz="1800"/>
              <a:t>1</a:t>
            </a:r>
            <a:r>
              <a:rPr lang="zh-CN" altLang="en-US" sz="1800"/>
              <a:t>） 物理网</a:t>
            </a:r>
          </a:p>
          <a:p>
            <a:pPr>
              <a:lnSpc>
                <a:spcPct val="80000"/>
              </a:lnSpc>
              <a:buFontTx/>
              <a:buNone/>
            </a:pPr>
            <a:r>
              <a:rPr lang="zh-CN" altLang="en-US" sz="1800"/>
              <a:t>             物理网是实现因特网通信的基础，它的作用类似于现实生活中的交通网络，像一个巨大的蜘蛛网覆盖着全球，而且仍在不断延伸和加密。</a:t>
            </a:r>
          </a:p>
          <a:p>
            <a:pPr>
              <a:lnSpc>
                <a:spcPct val="80000"/>
              </a:lnSpc>
              <a:buFontTx/>
              <a:buNone/>
            </a:pPr>
            <a:r>
              <a:rPr lang="zh-CN" altLang="en-US" sz="1800"/>
              <a:t>         </a:t>
            </a:r>
            <a:r>
              <a:rPr lang="en-US" altLang="zh-CN" sz="1800"/>
              <a:t>2</a:t>
            </a:r>
            <a:r>
              <a:rPr lang="zh-CN" altLang="en-US" sz="1800"/>
              <a:t>） 协议</a:t>
            </a:r>
          </a:p>
          <a:p>
            <a:pPr>
              <a:lnSpc>
                <a:spcPct val="80000"/>
              </a:lnSpc>
              <a:buFontTx/>
              <a:buNone/>
            </a:pPr>
            <a:r>
              <a:rPr lang="zh-CN" altLang="en-US" sz="1800"/>
              <a:t>             在</a:t>
            </a:r>
            <a:r>
              <a:rPr lang="en-US" altLang="zh-CN" sz="1800"/>
              <a:t>Internet </a:t>
            </a:r>
            <a:r>
              <a:rPr lang="zh-CN" altLang="en-US" sz="1800"/>
              <a:t>上传输的信息至少遵循三个协议：网际协议、传输协议和应用程序协议。网际协议负责将信息发送到指定的接收机；传输协议（</a:t>
            </a:r>
            <a:r>
              <a:rPr lang="en-US" altLang="zh-CN" sz="1800"/>
              <a:t>TCP</a:t>
            </a:r>
            <a:r>
              <a:rPr lang="zh-CN" altLang="en-US" sz="1800"/>
              <a:t>）负责管理被传送信息的完整性；应用程序协议几乎和应用程序一样多，如</a:t>
            </a:r>
            <a:r>
              <a:rPr lang="en-US" altLang="zh-CN" sz="1800"/>
              <a:t>SMTP</a:t>
            </a:r>
            <a:r>
              <a:rPr lang="zh-CN" altLang="en-US" sz="1800"/>
              <a:t>、</a:t>
            </a:r>
            <a:r>
              <a:rPr lang="en-US" altLang="zh-CN" sz="1800"/>
              <a:t>Telnet</a:t>
            </a:r>
            <a:r>
              <a:rPr lang="zh-CN" altLang="en-US" sz="1800"/>
              <a:t>、</a:t>
            </a:r>
            <a:r>
              <a:rPr lang="en-US" altLang="zh-CN" sz="1800"/>
              <a:t>FTP </a:t>
            </a:r>
            <a:r>
              <a:rPr lang="zh-CN" altLang="en-US" sz="1800"/>
              <a:t>和</a:t>
            </a:r>
            <a:r>
              <a:rPr lang="en-US" altLang="zh-CN" sz="1800"/>
              <a:t>HTTP </a:t>
            </a:r>
            <a:r>
              <a:rPr lang="zh-CN" altLang="en-US" sz="1800"/>
              <a:t>等，每一个应用程序都有自己的协议，它负责将网络传输的信息转换成用户能够识别的信息。</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67087FCB-1526-4B21-AD00-5EF088EAF700}" type="slidenum">
              <a:rPr lang="zh-CN" altLang="en-US"/>
              <a:pPr/>
              <a:t>54</a:t>
            </a:fld>
            <a:endParaRPr lang="en-US" altLang="zh-CN"/>
          </a:p>
        </p:txBody>
      </p:sp>
      <p:sp>
        <p:nvSpPr>
          <p:cNvPr id="60418" name="Rectangle 2"/>
          <p:cNvSpPr>
            <a:spLocks noGrp="1" noChangeArrowheads="1"/>
          </p:cNvSpPr>
          <p:nvPr>
            <p:ph type="title"/>
          </p:nvPr>
        </p:nvSpPr>
        <p:spPr/>
        <p:txBody>
          <a:bodyPr/>
          <a:lstStyle/>
          <a:p>
            <a:r>
              <a:rPr lang="en-US" altLang="zh-CN" i="0">
                <a:sym typeface="Arial" pitchFamily="34" charset="0"/>
              </a:rPr>
              <a:t>7.2.2  </a:t>
            </a:r>
            <a:r>
              <a:rPr lang="zh-CN" altLang="en-US" i="0">
                <a:sym typeface="Arial" pitchFamily="34" charset="0"/>
              </a:rPr>
              <a:t>Internet的组成及常用专业术语</a:t>
            </a:r>
          </a:p>
        </p:txBody>
      </p:sp>
      <p:sp>
        <p:nvSpPr>
          <p:cNvPr id="60419" name="Rectangle 3"/>
          <p:cNvSpPr>
            <a:spLocks noGrp="1" noChangeArrowheads="1"/>
          </p:cNvSpPr>
          <p:nvPr>
            <p:ph type="body" idx="1"/>
          </p:nvPr>
        </p:nvSpPr>
        <p:spPr>
          <a:xfrm>
            <a:off x="1482725" y="1917700"/>
            <a:ext cx="6934200" cy="3962400"/>
          </a:xfrm>
        </p:spPr>
        <p:txBody>
          <a:bodyPr/>
          <a:lstStyle/>
          <a:p>
            <a:pPr>
              <a:buFontTx/>
              <a:buNone/>
            </a:pPr>
            <a:r>
              <a:rPr lang="en-US" altLang="zh-CN" sz="1800"/>
              <a:t>	 3</a:t>
            </a:r>
            <a:r>
              <a:rPr lang="zh-CN" altLang="en-US" sz="1800"/>
              <a:t>） 应用软件</a:t>
            </a:r>
          </a:p>
          <a:p>
            <a:pPr>
              <a:buFontTx/>
              <a:buNone/>
            </a:pPr>
            <a:r>
              <a:rPr lang="zh-CN" altLang="en-US" sz="1800"/>
              <a:t>              实际应用中，通过一个个具体的应用软件与</a:t>
            </a:r>
            <a:r>
              <a:rPr lang="en-US" altLang="zh-CN" sz="1800"/>
              <a:t>Internet </a:t>
            </a:r>
            <a:r>
              <a:rPr lang="zh-CN" altLang="en-US" sz="1800"/>
              <a:t>打交道。每一个应用程序的使用代表着要获取</a:t>
            </a:r>
            <a:r>
              <a:rPr lang="en-US" altLang="zh-CN" sz="1800"/>
              <a:t>Internet </a:t>
            </a:r>
            <a:r>
              <a:rPr lang="zh-CN" altLang="en-US" sz="1800"/>
              <a:t>提供的某种网络服务。例如，通过</a:t>
            </a:r>
            <a:r>
              <a:rPr lang="en-US" altLang="zh-CN" sz="1800"/>
              <a:t>WWW </a:t>
            </a:r>
            <a:r>
              <a:rPr lang="zh-CN" altLang="en-US" sz="1800"/>
              <a:t>浏览器可以访问</a:t>
            </a:r>
            <a:r>
              <a:rPr lang="en-US" altLang="zh-CN" sz="1800"/>
              <a:t>Internet </a:t>
            </a:r>
            <a:r>
              <a:rPr lang="zh-CN" altLang="en-US" sz="1800"/>
              <a:t>上的</a:t>
            </a:r>
            <a:r>
              <a:rPr lang="en-US" altLang="zh-CN" sz="1800"/>
              <a:t>Web</a:t>
            </a:r>
            <a:r>
              <a:rPr lang="zh-CN" altLang="en-US" sz="1800"/>
              <a:t>服务器，享受图文并茂的网页信息。</a:t>
            </a:r>
          </a:p>
          <a:p>
            <a:pPr>
              <a:buFontTx/>
              <a:buNone/>
            </a:pPr>
            <a:r>
              <a:rPr lang="zh-CN" altLang="en-US" sz="1800"/>
              <a:t>       </a:t>
            </a:r>
            <a:r>
              <a:rPr lang="en-US" altLang="zh-CN" sz="1800"/>
              <a:t>4</a:t>
            </a:r>
            <a:r>
              <a:rPr lang="zh-CN" altLang="en-US" sz="1800"/>
              <a:t>） 信息</a:t>
            </a:r>
          </a:p>
          <a:p>
            <a:pPr>
              <a:buFontTx/>
              <a:buNone/>
            </a:pPr>
            <a:r>
              <a:rPr lang="zh-CN" altLang="en-US" sz="1800"/>
              <a:t>             没有信息，网络就没有任何价值。信息在网络世界中就像货物在交通网络中一样，建设物理网（修建公路）、制定协议（交通规则）和使用各种各样的应用软件（交通工具）的目的是传输信息（运送货物）。</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0B7A816B-05D4-4824-8E94-4633A53D2EDF}" type="slidenum">
              <a:rPr lang="zh-CN" altLang="en-US"/>
              <a:pPr/>
              <a:t>55</a:t>
            </a:fld>
            <a:endParaRPr lang="en-US" altLang="zh-CN"/>
          </a:p>
        </p:txBody>
      </p:sp>
      <p:sp>
        <p:nvSpPr>
          <p:cNvPr id="61442" name="Rectangle 2"/>
          <p:cNvSpPr>
            <a:spLocks noGrp="1" noChangeArrowheads="1"/>
          </p:cNvSpPr>
          <p:nvPr>
            <p:ph type="title"/>
          </p:nvPr>
        </p:nvSpPr>
        <p:spPr/>
        <p:txBody>
          <a:bodyPr/>
          <a:lstStyle/>
          <a:p>
            <a:r>
              <a:rPr lang="en-US" altLang="zh-CN" i="0">
                <a:sym typeface="Arial" pitchFamily="34" charset="0"/>
              </a:rPr>
              <a:t>7.2.2  </a:t>
            </a:r>
            <a:r>
              <a:rPr lang="zh-CN" altLang="en-US" i="0">
                <a:sym typeface="Arial" pitchFamily="34" charset="0"/>
              </a:rPr>
              <a:t>Internet的组成及常用专业术语</a:t>
            </a:r>
          </a:p>
        </p:txBody>
      </p:sp>
      <p:sp>
        <p:nvSpPr>
          <p:cNvPr id="61443" name="Rectangle 3"/>
          <p:cNvSpPr>
            <a:spLocks noGrp="1" noChangeArrowheads="1"/>
          </p:cNvSpPr>
          <p:nvPr>
            <p:ph type="body" idx="1"/>
          </p:nvPr>
        </p:nvSpPr>
        <p:spPr>
          <a:xfrm>
            <a:off x="1482725" y="1917700"/>
            <a:ext cx="6934200" cy="3962400"/>
          </a:xfrm>
        </p:spPr>
        <p:txBody>
          <a:bodyPr/>
          <a:lstStyle/>
          <a:p>
            <a:pPr>
              <a:lnSpc>
                <a:spcPct val="90000"/>
              </a:lnSpc>
              <a:buFontTx/>
              <a:buNone/>
            </a:pPr>
            <a:r>
              <a:rPr lang="en-US" altLang="zh-CN" sz="1600"/>
              <a:t>	 </a:t>
            </a:r>
            <a:r>
              <a:rPr lang="en-US" altLang="zh-CN" sz="1800"/>
              <a:t> 2. Internet </a:t>
            </a:r>
            <a:r>
              <a:rPr lang="zh-CN" altLang="en-US" sz="1800"/>
              <a:t>的常用专业术语</a:t>
            </a:r>
          </a:p>
          <a:p>
            <a:pPr>
              <a:lnSpc>
                <a:spcPct val="90000"/>
              </a:lnSpc>
              <a:buFontTx/>
              <a:buNone/>
            </a:pPr>
            <a:r>
              <a:rPr lang="zh-CN" altLang="en-US" sz="1800"/>
              <a:t>              与</a:t>
            </a:r>
            <a:r>
              <a:rPr lang="en-US" altLang="zh-CN" sz="1800"/>
              <a:t>Internet </a:t>
            </a:r>
            <a:r>
              <a:rPr lang="zh-CN" altLang="en-US" sz="1800"/>
              <a:t>打交道常会接触一些名词或术语，</a:t>
            </a:r>
            <a:r>
              <a:rPr lang="en-US" altLang="zh-CN" sz="1800"/>
              <a:t>TCP/IP</a:t>
            </a:r>
            <a:r>
              <a:rPr lang="zh-CN" altLang="en-US" sz="1800"/>
              <a:t>、</a:t>
            </a:r>
            <a:r>
              <a:rPr lang="en-US" altLang="zh-CN" sz="1800"/>
              <a:t>FTP</a:t>
            </a:r>
            <a:r>
              <a:rPr lang="zh-CN" altLang="en-US" sz="1800"/>
              <a:t>、</a:t>
            </a:r>
            <a:r>
              <a:rPr lang="en-US" altLang="zh-CN" sz="1800"/>
              <a:t>E-mail</a:t>
            </a:r>
            <a:r>
              <a:rPr lang="zh-CN" altLang="en-US" sz="1800"/>
              <a:t>、</a:t>
            </a:r>
            <a:r>
              <a:rPr lang="en-US" altLang="zh-CN" sz="1800"/>
              <a:t>WWW</a:t>
            </a:r>
            <a:r>
              <a:rPr lang="zh-CN" altLang="en-US" sz="1800"/>
              <a:t>、</a:t>
            </a:r>
            <a:r>
              <a:rPr lang="en-US" altLang="zh-CN" sz="1800"/>
              <a:t>Telnet</a:t>
            </a:r>
            <a:r>
              <a:rPr lang="zh-CN" altLang="en-US" sz="1800"/>
              <a:t>、</a:t>
            </a:r>
            <a:r>
              <a:rPr lang="en-US" altLang="zh-CN" sz="1800"/>
              <a:t>BBS</a:t>
            </a:r>
            <a:r>
              <a:rPr lang="zh-CN" altLang="en-US" sz="1800"/>
              <a:t>、</a:t>
            </a:r>
            <a:r>
              <a:rPr lang="en-US" altLang="zh-CN" sz="1800"/>
              <a:t>POP</a:t>
            </a:r>
            <a:r>
              <a:rPr lang="zh-CN" altLang="en-US" sz="1800"/>
              <a:t>、</a:t>
            </a:r>
            <a:r>
              <a:rPr lang="en-US" altLang="zh-CN" sz="1800"/>
              <a:t>SMTP </a:t>
            </a:r>
            <a:r>
              <a:rPr lang="zh-CN" altLang="en-US" sz="1800"/>
              <a:t>等在本书中其他部分已涉及，此处仅列出在其他部分未涉及的部分名词或术语。</a:t>
            </a:r>
          </a:p>
          <a:p>
            <a:pPr>
              <a:lnSpc>
                <a:spcPct val="90000"/>
              </a:lnSpc>
              <a:buFontTx/>
              <a:buNone/>
            </a:pPr>
            <a:r>
              <a:rPr lang="zh-CN" altLang="en-US" sz="1800"/>
              <a:t>         （</a:t>
            </a:r>
            <a:r>
              <a:rPr lang="en-US" altLang="zh-CN" sz="1800"/>
              <a:t>1</a:t>
            </a:r>
            <a:r>
              <a:rPr lang="zh-CN" altLang="en-US" sz="1800"/>
              <a:t>） </a:t>
            </a:r>
            <a:r>
              <a:rPr lang="en-US" altLang="zh-CN" sz="1800"/>
              <a:t>ISP</a:t>
            </a:r>
            <a:r>
              <a:rPr lang="zh-CN" altLang="en-US" sz="1800"/>
              <a:t>：</a:t>
            </a:r>
            <a:r>
              <a:rPr lang="en-US" altLang="zh-CN" sz="1800"/>
              <a:t>Internet </a:t>
            </a:r>
            <a:r>
              <a:rPr lang="zh-CN" altLang="en-US" sz="1800"/>
              <a:t>服务提供商，主要为用户提供拨号上网、</a:t>
            </a:r>
            <a:r>
              <a:rPr lang="en-US" altLang="zh-CN" sz="1800"/>
              <a:t>WWW </a:t>
            </a:r>
            <a:r>
              <a:rPr lang="zh-CN" altLang="en-US" sz="1800"/>
              <a:t>浏览、</a:t>
            </a:r>
            <a:r>
              <a:rPr lang="en-US" altLang="zh-CN" sz="1800"/>
              <a:t>FTP</a:t>
            </a:r>
            <a:r>
              <a:rPr lang="zh-CN" altLang="en-US" sz="1800"/>
              <a:t>、收发</a:t>
            </a:r>
            <a:r>
              <a:rPr lang="en-US" altLang="zh-CN" sz="1800"/>
              <a:t>E-mail</a:t>
            </a:r>
            <a:r>
              <a:rPr lang="zh-CN" altLang="en-US" sz="1800"/>
              <a:t>、</a:t>
            </a:r>
            <a:r>
              <a:rPr lang="en-US" altLang="zh-CN" sz="1800"/>
              <a:t>BBS</a:t>
            </a:r>
            <a:r>
              <a:rPr lang="zh-CN" altLang="en-US" sz="1800"/>
              <a:t>、</a:t>
            </a:r>
            <a:r>
              <a:rPr lang="en-US" altLang="zh-CN" sz="1800"/>
              <a:t>Telnet </a:t>
            </a:r>
            <a:r>
              <a:rPr lang="zh-CN" altLang="en-US" sz="1800"/>
              <a:t>等各种服务。</a:t>
            </a:r>
          </a:p>
          <a:p>
            <a:pPr>
              <a:lnSpc>
                <a:spcPct val="90000"/>
              </a:lnSpc>
              <a:buFontTx/>
              <a:buNone/>
            </a:pPr>
            <a:r>
              <a:rPr lang="zh-CN" altLang="en-US" sz="1800"/>
              <a:t>         （</a:t>
            </a:r>
            <a:r>
              <a:rPr lang="en-US" altLang="zh-CN" sz="1800"/>
              <a:t>2</a:t>
            </a:r>
            <a:r>
              <a:rPr lang="zh-CN" altLang="en-US" sz="1800"/>
              <a:t>） </a:t>
            </a:r>
            <a:r>
              <a:rPr lang="en-US" altLang="zh-CN" sz="1800"/>
              <a:t>PPP </a:t>
            </a:r>
            <a:r>
              <a:rPr lang="zh-CN" altLang="en-US" sz="1800"/>
              <a:t>协议：点对点协议，</a:t>
            </a:r>
            <a:r>
              <a:rPr lang="en-US" altLang="zh-CN" sz="1800"/>
              <a:t>Modem </a:t>
            </a:r>
            <a:r>
              <a:rPr lang="zh-CN" altLang="en-US" sz="1800"/>
              <a:t>与</a:t>
            </a:r>
            <a:r>
              <a:rPr lang="en-US" altLang="zh-CN" sz="1800"/>
              <a:t>ISP </a:t>
            </a:r>
            <a:r>
              <a:rPr lang="zh-CN" altLang="en-US" sz="1800"/>
              <a:t>连接通信时所支持的协议。</a:t>
            </a:r>
          </a:p>
          <a:p>
            <a:pPr>
              <a:lnSpc>
                <a:spcPct val="90000"/>
              </a:lnSpc>
              <a:buFontTx/>
              <a:buNone/>
            </a:pPr>
            <a:r>
              <a:rPr lang="zh-CN" altLang="en-US" sz="1800"/>
              <a:t>         （</a:t>
            </a:r>
            <a:r>
              <a:rPr lang="en-US" altLang="zh-CN" sz="1800"/>
              <a:t>3</a:t>
            </a:r>
            <a:r>
              <a:rPr lang="zh-CN" altLang="en-US" sz="1800"/>
              <a:t>） </a:t>
            </a:r>
            <a:r>
              <a:rPr lang="en-US" altLang="zh-CN" sz="1800"/>
              <a:t>DNS</a:t>
            </a:r>
            <a:r>
              <a:rPr lang="zh-CN" altLang="en-US" sz="1800"/>
              <a:t>：域名服务器，用户间</a:t>
            </a:r>
            <a:r>
              <a:rPr lang="en-US" altLang="zh-CN" sz="1800"/>
              <a:t>Internet </a:t>
            </a:r>
            <a:r>
              <a:rPr lang="zh-CN" altLang="en-US" sz="1800"/>
              <a:t>任意站点的必由之路，也相当于指路牌。在配置</a:t>
            </a:r>
            <a:r>
              <a:rPr lang="en-US" altLang="zh-CN" sz="1800"/>
              <a:t>Internet</a:t>
            </a:r>
            <a:r>
              <a:rPr lang="zh-CN" altLang="en-US" sz="1800"/>
              <a:t>软件时，必须将</a:t>
            </a:r>
            <a:r>
              <a:rPr lang="en-US" altLang="zh-CN" sz="1800"/>
              <a:t>ISP </a:t>
            </a:r>
            <a:r>
              <a:rPr lang="zh-CN" altLang="en-US" sz="1800"/>
              <a:t>提供给自己的</a:t>
            </a:r>
            <a:r>
              <a:rPr lang="en-US" altLang="zh-CN" sz="1800"/>
              <a:t>DNS </a:t>
            </a:r>
            <a:r>
              <a:rPr lang="zh-CN" altLang="en-US" sz="1800"/>
              <a:t>的</a:t>
            </a:r>
            <a:r>
              <a:rPr lang="en-US" altLang="zh-CN" sz="1800"/>
              <a:t>IP </a:t>
            </a:r>
            <a:r>
              <a:rPr lang="zh-CN" altLang="en-US" sz="1800"/>
              <a:t>地址写正确。</a:t>
            </a:r>
          </a:p>
          <a:p>
            <a:pPr>
              <a:lnSpc>
                <a:spcPct val="90000"/>
              </a:lnSpc>
              <a:buFontTx/>
              <a:buNone/>
            </a:pPr>
            <a:r>
              <a:rPr lang="zh-CN" altLang="en-US" sz="1800"/>
              <a:t>         （</a:t>
            </a:r>
            <a:r>
              <a:rPr lang="en-US" altLang="zh-CN" sz="1800"/>
              <a:t>4</a:t>
            </a:r>
            <a:r>
              <a:rPr lang="zh-CN" altLang="en-US" sz="1800"/>
              <a:t>） 博客：</a:t>
            </a:r>
            <a:r>
              <a:rPr lang="en-US" altLang="zh-CN" sz="1800"/>
              <a:t>Blog</a:t>
            </a:r>
            <a:r>
              <a:rPr lang="zh-CN" altLang="en-US" sz="1800"/>
              <a:t>或 </a:t>
            </a:r>
            <a:r>
              <a:rPr lang="en-US" altLang="zh-CN" sz="1800"/>
              <a:t>Weblog</a:t>
            </a:r>
            <a:r>
              <a:rPr lang="zh-CN" altLang="en-US" sz="1800"/>
              <a:t>，源于“</a:t>
            </a:r>
            <a:r>
              <a:rPr lang="en-US" altLang="zh-CN" sz="1800"/>
              <a:t>Web Log”</a:t>
            </a:r>
            <a:r>
              <a:rPr lang="zh-CN" altLang="en-US" sz="1800"/>
              <a:t>（ 网络日志），是一种十分简易的傻瓜化个人信息发布方式。</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55AE9B69-AB75-465F-B2F7-61CDADB9B4A0}" type="slidenum">
              <a:rPr lang="zh-CN" altLang="en-US"/>
              <a:pPr/>
              <a:t>56</a:t>
            </a:fld>
            <a:endParaRPr lang="en-US" altLang="zh-CN"/>
          </a:p>
        </p:txBody>
      </p:sp>
      <p:sp>
        <p:nvSpPr>
          <p:cNvPr id="6246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p>
        </p:txBody>
      </p:sp>
      <p:sp>
        <p:nvSpPr>
          <p:cNvPr id="62467" name="Rectangle 3"/>
          <p:cNvSpPr>
            <a:spLocks noGrp="1" noChangeArrowheads="1"/>
          </p:cNvSpPr>
          <p:nvPr>
            <p:ph type="body" idx="1"/>
          </p:nvPr>
        </p:nvSpPr>
        <p:spPr>
          <a:xfrm>
            <a:off x="1482725" y="1917700"/>
            <a:ext cx="6934200" cy="3962400"/>
          </a:xfrm>
        </p:spPr>
        <p:txBody>
          <a:bodyPr/>
          <a:lstStyle/>
          <a:p>
            <a:pPr>
              <a:lnSpc>
                <a:spcPct val="80000"/>
              </a:lnSpc>
              <a:buFontTx/>
              <a:buNone/>
            </a:pPr>
            <a:r>
              <a:rPr lang="en-US" altLang="zh-CN" sz="1000"/>
              <a:t>	</a:t>
            </a:r>
            <a:r>
              <a:rPr lang="en-US" altLang="zh-CN" sz="1800"/>
              <a:t>1. IP </a:t>
            </a:r>
            <a:r>
              <a:rPr lang="zh-CN" altLang="en-US" sz="1800"/>
              <a:t>地址</a:t>
            </a:r>
          </a:p>
          <a:p>
            <a:pPr>
              <a:lnSpc>
                <a:spcPct val="80000"/>
              </a:lnSpc>
              <a:buFontTx/>
              <a:buNone/>
            </a:pPr>
            <a:r>
              <a:rPr lang="zh-CN" altLang="en-US" sz="1800"/>
              <a:t>         </a:t>
            </a:r>
            <a:r>
              <a:rPr lang="en-US" altLang="zh-CN" sz="1800"/>
              <a:t>1</a:t>
            </a:r>
            <a:r>
              <a:rPr lang="zh-CN" altLang="en-US" sz="1800"/>
              <a:t>） </a:t>
            </a:r>
            <a:r>
              <a:rPr lang="en-US" altLang="zh-CN" sz="1800"/>
              <a:t>IP </a:t>
            </a:r>
            <a:r>
              <a:rPr lang="zh-CN" altLang="en-US" sz="1800"/>
              <a:t>地址的概念</a:t>
            </a:r>
          </a:p>
          <a:p>
            <a:pPr>
              <a:lnSpc>
                <a:spcPct val="80000"/>
              </a:lnSpc>
              <a:buFontTx/>
              <a:buNone/>
            </a:pPr>
            <a:r>
              <a:rPr lang="zh-CN" altLang="en-US" sz="1800"/>
              <a:t>              </a:t>
            </a:r>
            <a:r>
              <a:rPr lang="en-US" altLang="zh-CN" sz="1800"/>
              <a:t>Internet </a:t>
            </a:r>
            <a:r>
              <a:rPr lang="zh-CN" altLang="en-US" sz="1800"/>
              <a:t>是一个庞大的网络，在这个庞大的网络中进行信息交换的基本要求就是在网上的每台计算机、路由器等都要有一个唯一可标识的地址，就像日常生活中朋友间通信必须写明通信地址一样。在</a:t>
            </a:r>
            <a:r>
              <a:rPr lang="en-US" altLang="zh-CN" sz="1800"/>
              <a:t>Internet </a:t>
            </a:r>
            <a:r>
              <a:rPr lang="zh-CN" altLang="en-US" sz="1800"/>
              <a:t>上为每台计算机指定的唯一的</a:t>
            </a:r>
            <a:r>
              <a:rPr lang="en-US" altLang="zh-CN" sz="1800"/>
              <a:t>32 </a:t>
            </a:r>
            <a:r>
              <a:rPr lang="zh-CN" altLang="en-US" sz="1800"/>
              <a:t>位地址称为</a:t>
            </a:r>
            <a:r>
              <a:rPr lang="en-US" altLang="zh-CN" sz="1800"/>
              <a:t>IP </a:t>
            </a:r>
            <a:r>
              <a:rPr lang="zh-CN" altLang="en-US" sz="1800"/>
              <a:t>地址，也称网际地址。</a:t>
            </a:r>
          </a:p>
          <a:p>
            <a:pPr>
              <a:lnSpc>
                <a:spcPct val="80000"/>
              </a:lnSpc>
              <a:buFontTx/>
              <a:buNone/>
            </a:pPr>
            <a:r>
              <a:rPr lang="zh-CN" altLang="en-US" sz="1800"/>
              <a:t>              </a:t>
            </a:r>
            <a:r>
              <a:rPr lang="en-US" altLang="zh-CN" sz="1800"/>
              <a:t>IP </a:t>
            </a:r>
            <a:r>
              <a:rPr lang="zh-CN" altLang="en-US" sz="1800"/>
              <a:t>地址具有固定、规范的格式，它由</a:t>
            </a:r>
            <a:r>
              <a:rPr lang="en-US" altLang="zh-CN" sz="1800"/>
              <a:t>32 </a:t>
            </a:r>
            <a:r>
              <a:rPr lang="zh-CN" altLang="en-US" sz="1800"/>
              <a:t>位二进制数组成，分成</a:t>
            </a:r>
            <a:r>
              <a:rPr lang="en-US" altLang="zh-CN" sz="1800"/>
              <a:t>4 </a:t>
            </a:r>
            <a:r>
              <a:rPr lang="zh-CN" altLang="en-US" sz="1800"/>
              <a:t>段，其中每</a:t>
            </a:r>
            <a:r>
              <a:rPr lang="en-US" altLang="zh-CN" sz="1800"/>
              <a:t>8 </a:t>
            </a:r>
            <a:r>
              <a:rPr lang="zh-CN" altLang="en-US" sz="1800"/>
              <a:t>位构成一段，这样，每段所能表示的十进制数的范围最大不超过</a:t>
            </a:r>
            <a:r>
              <a:rPr lang="en-US" altLang="zh-CN" sz="1800"/>
              <a:t>255</a:t>
            </a:r>
            <a:r>
              <a:rPr lang="zh-CN" altLang="en-US" sz="1800"/>
              <a:t>，段与段之间用“</a:t>
            </a:r>
            <a:r>
              <a:rPr lang="en-US" altLang="zh-CN" sz="1800"/>
              <a:t>.”</a:t>
            </a:r>
            <a:r>
              <a:rPr lang="zh-CN" altLang="en-US" sz="1800"/>
              <a:t>隔开。为了便于识别和表达，</a:t>
            </a:r>
            <a:r>
              <a:rPr lang="en-US" altLang="zh-CN" sz="1800"/>
              <a:t>IP </a:t>
            </a:r>
            <a:r>
              <a:rPr lang="zh-CN" altLang="en-US" sz="1800"/>
              <a:t>地址以十进制形式表示，每</a:t>
            </a:r>
            <a:r>
              <a:rPr lang="en-US" altLang="zh-CN" sz="1800"/>
              <a:t>8 </a:t>
            </a:r>
            <a:r>
              <a:rPr lang="zh-CN" altLang="en-US" sz="1800"/>
              <a:t>位为一组用一个十进制数表示。例如：</a:t>
            </a:r>
          </a:p>
          <a:p>
            <a:pPr>
              <a:lnSpc>
                <a:spcPct val="80000"/>
              </a:lnSpc>
              <a:buFontTx/>
              <a:buNone/>
            </a:pPr>
            <a:r>
              <a:rPr lang="zh-CN" altLang="en-US" sz="1800"/>
              <a:t>              </a:t>
            </a:r>
            <a:r>
              <a:rPr lang="en-US" altLang="zh-CN" sz="1800"/>
              <a:t>11001010.01110111.00000010.11000111 </a:t>
            </a:r>
            <a:r>
              <a:rPr lang="zh-CN" altLang="en-US" sz="1800"/>
              <a:t>是一个</a:t>
            </a:r>
            <a:r>
              <a:rPr lang="en-US" altLang="zh-CN" sz="1800"/>
              <a:t>IP </a:t>
            </a:r>
            <a:r>
              <a:rPr lang="zh-CN" altLang="en-US" sz="1800"/>
              <a:t>地址，它对应的十进制数的</a:t>
            </a:r>
            <a:r>
              <a:rPr lang="en-US" altLang="zh-CN" sz="1800"/>
              <a:t>IP </a:t>
            </a:r>
            <a:r>
              <a:rPr lang="zh-CN" altLang="en-US" sz="1800"/>
              <a:t>地址为</a:t>
            </a:r>
            <a:r>
              <a:rPr lang="en-US" altLang="zh-CN" sz="1800"/>
              <a:t>202.119.2.199</a:t>
            </a:r>
            <a:r>
              <a:rPr lang="zh-CN" altLang="en-US" sz="1800"/>
              <a:t>。</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D2BEB2A8-9F4B-428E-9FEF-15F5E514448C}" type="slidenum">
              <a:rPr lang="zh-CN" altLang="en-US"/>
              <a:pPr/>
              <a:t>57</a:t>
            </a:fld>
            <a:endParaRPr lang="en-US" altLang="zh-CN"/>
          </a:p>
        </p:txBody>
      </p:sp>
      <p:sp>
        <p:nvSpPr>
          <p:cNvPr id="6349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3491" name="Rectangle 3"/>
          <p:cNvSpPr>
            <a:spLocks noGrp="1" noChangeArrowheads="1"/>
          </p:cNvSpPr>
          <p:nvPr>
            <p:ph type="body" sz="half" idx="1"/>
          </p:nvPr>
        </p:nvSpPr>
        <p:spPr>
          <a:xfrm>
            <a:off x="1692275" y="1844675"/>
            <a:ext cx="6546850" cy="1584325"/>
          </a:xfrm>
        </p:spPr>
        <p:txBody>
          <a:bodyPr/>
          <a:lstStyle/>
          <a:p>
            <a:pPr>
              <a:buFontTx/>
              <a:buNone/>
            </a:pPr>
            <a:r>
              <a:rPr lang="en-US" altLang="zh-CN" sz="1000"/>
              <a:t>	             </a:t>
            </a:r>
            <a:r>
              <a:rPr lang="en-US" altLang="zh-CN" sz="1800"/>
              <a:t>IP </a:t>
            </a:r>
            <a:r>
              <a:rPr lang="zh-CN" altLang="en-US" sz="1800"/>
              <a:t>地址常用</a:t>
            </a:r>
            <a:r>
              <a:rPr lang="en-US" altLang="zh-CN" sz="1800"/>
              <a:t>A</a:t>
            </a:r>
            <a:r>
              <a:rPr lang="zh-CN" altLang="en-US" sz="1800"/>
              <a:t>、</a:t>
            </a:r>
            <a:r>
              <a:rPr lang="en-US" altLang="zh-CN" sz="1800"/>
              <a:t>B</a:t>
            </a:r>
            <a:r>
              <a:rPr lang="zh-CN" altLang="en-US" sz="1800"/>
              <a:t>、</a:t>
            </a:r>
            <a:r>
              <a:rPr lang="en-US" altLang="zh-CN" sz="1800"/>
              <a:t>C </a:t>
            </a:r>
            <a:r>
              <a:rPr lang="zh-CN" altLang="en-US" sz="1800"/>
              <a:t>三类，它们均由网络号和主机号两部分组成，规定每一组都不能用全</a:t>
            </a:r>
            <a:r>
              <a:rPr lang="en-US" altLang="zh-CN" sz="1800"/>
              <a:t>0</a:t>
            </a:r>
            <a:r>
              <a:rPr lang="zh-CN" altLang="en-US" sz="1800"/>
              <a:t>和全</a:t>
            </a:r>
            <a:r>
              <a:rPr lang="en-US" altLang="zh-CN" sz="1800"/>
              <a:t>1</a:t>
            </a:r>
            <a:r>
              <a:rPr lang="zh-CN" altLang="en-US" sz="1800"/>
              <a:t>。通常全</a:t>
            </a:r>
            <a:r>
              <a:rPr lang="en-US" altLang="zh-CN" sz="1800"/>
              <a:t>0 </a:t>
            </a:r>
            <a:r>
              <a:rPr lang="zh-CN" altLang="en-US" sz="1800"/>
              <a:t>表示网络本身的</a:t>
            </a:r>
            <a:r>
              <a:rPr lang="en-US" altLang="zh-CN" sz="1800"/>
              <a:t>IP </a:t>
            </a:r>
            <a:r>
              <a:rPr lang="zh-CN" altLang="en-US" sz="1800"/>
              <a:t>地址，全</a:t>
            </a:r>
            <a:r>
              <a:rPr lang="en-US" altLang="zh-CN" sz="1800"/>
              <a:t>1 </a:t>
            </a:r>
            <a:r>
              <a:rPr lang="zh-CN" altLang="en-US" sz="1800"/>
              <a:t>表示网络广播的</a:t>
            </a:r>
            <a:r>
              <a:rPr lang="en-US" altLang="zh-CN" sz="1800"/>
              <a:t>IP </a:t>
            </a:r>
            <a:r>
              <a:rPr lang="zh-CN" altLang="en-US" sz="1800"/>
              <a:t>地址。为了区分类别，</a:t>
            </a:r>
            <a:r>
              <a:rPr lang="en-US" altLang="zh-CN" sz="1800"/>
              <a:t>A</a:t>
            </a:r>
            <a:r>
              <a:rPr lang="zh-CN" altLang="en-US" sz="1800"/>
              <a:t>、</a:t>
            </a:r>
            <a:r>
              <a:rPr lang="en-US" altLang="zh-CN" sz="1800"/>
              <a:t>B</a:t>
            </a:r>
            <a:r>
              <a:rPr lang="zh-CN" altLang="en-US" sz="1800"/>
              <a:t>、</a:t>
            </a:r>
            <a:r>
              <a:rPr lang="en-US" altLang="zh-CN" sz="1800"/>
              <a:t>C </a:t>
            </a:r>
            <a:r>
              <a:rPr lang="zh-CN" altLang="en-US" sz="1800"/>
              <a:t>三类的最高位分别为</a:t>
            </a:r>
            <a:r>
              <a:rPr lang="en-US" altLang="zh-CN" sz="1800"/>
              <a:t>0</a:t>
            </a:r>
            <a:r>
              <a:rPr lang="zh-CN" altLang="en-US" sz="1800"/>
              <a:t>、</a:t>
            </a:r>
            <a:r>
              <a:rPr lang="en-US" altLang="zh-CN" sz="1800"/>
              <a:t>10</a:t>
            </a:r>
            <a:r>
              <a:rPr lang="zh-CN" altLang="en-US" sz="1800"/>
              <a:t>、</a:t>
            </a:r>
            <a:r>
              <a:rPr lang="en-US" altLang="zh-CN" sz="1800"/>
              <a:t>110</a:t>
            </a:r>
            <a:r>
              <a:rPr lang="zh-CN" altLang="en-US" sz="1800"/>
              <a:t>，如图</a:t>
            </a:r>
            <a:r>
              <a:rPr lang="en-US" altLang="zh-CN" sz="1800"/>
              <a:t>7-7 </a:t>
            </a:r>
            <a:r>
              <a:rPr lang="zh-CN" altLang="en-US" sz="1800"/>
              <a:t>所示。</a:t>
            </a:r>
          </a:p>
        </p:txBody>
      </p:sp>
      <p:pic>
        <p:nvPicPr>
          <p:cNvPr id="634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40112" y="3717032"/>
            <a:ext cx="3133725" cy="1228725"/>
          </a:xfrm>
          <a:noFill/>
          <a:ln/>
        </p:spPr>
      </p:pic>
      <p:sp>
        <p:nvSpPr>
          <p:cNvPr id="63493" name="Text Box 5"/>
          <p:cNvSpPr txBox="1">
            <a:spLocks noChangeArrowheads="1"/>
          </p:cNvSpPr>
          <p:nvPr/>
        </p:nvSpPr>
        <p:spPr bwMode="auto">
          <a:xfrm>
            <a:off x="3851275" y="5229225"/>
            <a:ext cx="24368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7   </a:t>
            </a:r>
            <a:r>
              <a:rPr lang="zh-CN" altLang="en-US" sz="1600" dirty="0"/>
              <a:t>IP地址编码示意图</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FBE075EB-6541-429B-BF9A-BFFDFAD52288}" type="slidenum">
              <a:rPr lang="zh-CN" altLang="en-US"/>
              <a:pPr/>
              <a:t>58</a:t>
            </a:fld>
            <a:endParaRPr lang="en-US" altLang="zh-CN"/>
          </a:p>
        </p:txBody>
      </p:sp>
      <p:sp>
        <p:nvSpPr>
          <p:cNvPr id="6451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4515" name="Rectangle 3"/>
          <p:cNvSpPr>
            <a:spLocks noGrp="1" noChangeArrowheads="1"/>
          </p:cNvSpPr>
          <p:nvPr>
            <p:ph type="body" idx="1"/>
          </p:nvPr>
        </p:nvSpPr>
        <p:spPr>
          <a:xfrm>
            <a:off x="1482725" y="1917700"/>
            <a:ext cx="6934200" cy="3962400"/>
          </a:xfrm>
        </p:spPr>
        <p:txBody>
          <a:bodyPr/>
          <a:lstStyle/>
          <a:p>
            <a:pPr>
              <a:lnSpc>
                <a:spcPct val="80000"/>
              </a:lnSpc>
              <a:buFontTx/>
              <a:buNone/>
            </a:pPr>
            <a:r>
              <a:rPr lang="en-US" altLang="zh-CN" sz="1000"/>
              <a:t>	</a:t>
            </a:r>
            <a:r>
              <a:rPr lang="en-US" altLang="zh-CN" sz="1800"/>
              <a:t>1. IP </a:t>
            </a:r>
            <a:r>
              <a:rPr lang="zh-CN" altLang="en-US" sz="1800"/>
              <a:t>地址</a:t>
            </a:r>
          </a:p>
          <a:p>
            <a:pPr>
              <a:lnSpc>
                <a:spcPct val="80000"/>
              </a:lnSpc>
              <a:buFontTx/>
              <a:buNone/>
            </a:pPr>
            <a:r>
              <a:rPr lang="zh-CN" altLang="en-US" sz="1800"/>
              <a:t>         </a:t>
            </a:r>
            <a:r>
              <a:rPr lang="en-US" altLang="zh-CN" sz="1800"/>
              <a:t>1</a:t>
            </a:r>
            <a:r>
              <a:rPr lang="zh-CN" altLang="en-US" sz="1800"/>
              <a:t>） </a:t>
            </a:r>
            <a:r>
              <a:rPr lang="en-US" altLang="zh-CN" sz="1800"/>
              <a:t>IP </a:t>
            </a:r>
            <a:r>
              <a:rPr lang="zh-CN" altLang="en-US" sz="1800"/>
              <a:t>地址的概念</a:t>
            </a:r>
          </a:p>
          <a:p>
            <a:pPr>
              <a:lnSpc>
                <a:spcPct val="80000"/>
              </a:lnSpc>
              <a:buFontTx/>
              <a:buNone/>
            </a:pPr>
            <a:r>
              <a:rPr lang="zh-CN" altLang="en-US" sz="1800"/>
              <a:t>              </a:t>
            </a:r>
            <a:r>
              <a:rPr lang="en-US" altLang="zh-CN" sz="1800"/>
              <a:t>Internet </a:t>
            </a:r>
            <a:r>
              <a:rPr lang="zh-CN" altLang="en-US" sz="1800"/>
              <a:t>是一个庞大的网络，在这个庞大的网络中进行信息交换的基本要求就是在网上的每台计算机、路由器等都要有一个唯一可标识的地址，就像日常生活中朋友间通信必须写明通信地址一样。在</a:t>
            </a:r>
            <a:r>
              <a:rPr lang="en-US" altLang="zh-CN" sz="1800"/>
              <a:t>Internet </a:t>
            </a:r>
            <a:r>
              <a:rPr lang="zh-CN" altLang="en-US" sz="1800"/>
              <a:t>上为每台计算机指定的唯一的</a:t>
            </a:r>
            <a:r>
              <a:rPr lang="en-US" altLang="zh-CN" sz="1800"/>
              <a:t>32 </a:t>
            </a:r>
            <a:r>
              <a:rPr lang="zh-CN" altLang="en-US" sz="1800"/>
              <a:t>位地址称为</a:t>
            </a:r>
            <a:r>
              <a:rPr lang="en-US" altLang="zh-CN" sz="1800"/>
              <a:t>IP </a:t>
            </a:r>
            <a:r>
              <a:rPr lang="zh-CN" altLang="en-US" sz="1800"/>
              <a:t>地址，也称网际地址。</a:t>
            </a:r>
          </a:p>
          <a:p>
            <a:pPr>
              <a:lnSpc>
                <a:spcPct val="80000"/>
              </a:lnSpc>
              <a:buFontTx/>
              <a:buNone/>
            </a:pPr>
            <a:r>
              <a:rPr lang="zh-CN" altLang="en-US" sz="1800"/>
              <a:t>              </a:t>
            </a:r>
            <a:r>
              <a:rPr lang="en-US" altLang="zh-CN" sz="1800"/>
              <a:t>IP </a:t>
            </a:r>
            <a:r>
              <a:rPr lang="zh-CN" altLang="en-US" sz="1800"/>
              <a:t>地址具有固定、规范的格式，它由</a:t>
            </a:r>
            <a:r>
              <a:rPr lang="en-US" altLang="zh-CN" sz="1800"/>
              <a:t>32 </a:t>
            </a:r>
            <a:r>
              <a:rPr lang="zh-CN" altLang="en-US" sz="1800"/>
              <a:t>位二进制数组成，分成</a:t>
            </a:r>
            <a:r>
              <a:rPr lang="en-US" altLang="zh-CN" sz="1800"/>
              <a:t>4 </a:t>
            </a:r>
            <a:r>
              <a:rPr lang="zh-CN" altLang="en-US" sz="1800"/>
              <a:t>段，其中每</a:t>
            </a:r>
            <a:r>
              <a:rPr lang="en-US" altLang="zh-CN" sz="1800"/>
              <a:t>8 </a:t>
            </a:r>
            <a:r>
              <a:rPr lang="zh-CN" altLang="en-US" sz="1800"/>
              <a:t>位构成一段，这样，每段所能表示的十进制数的范围最大不超过</a:t>
            </a:r>
            <a:r>
              <a:rPr lang="en-US" altLang="zh-CN" sz="1800"/>
              <a:t>255</a:t>
            </a:r>
            <a:r>
              <a:rPr lang="zh-CN" altLang="en-US" sz="1800"/>
              <a:t>，段与段之间用“</a:t>
            </a:r>
            <a:r>
              <a:rPr lang="en-US" altLang="zh-CN" sz="1800"/>
              <a:t>.”</a:t>
            </a:r>
            <a:r>
              <a:rPr lang="zh-CN" altLang="en-US" sz="1800"/>
              <a:t>隔开。为了便于识别和表达，</a:t>
            </a:r>
            <a:r>
              <a:rPr lang="en-US" altLang="zh-CN" sz="1800"/>
              <a:t>IP </a:t>
            </a:r>
            <a:r>
              <a:rPr lang="zh-CN" altLang="en-US" sz="1800"/>
              <a:t>地址以十进制形式表示，每</a:t>
            </a:r>
            <a:r>
              <a:rPr lang="en-US" altLang="zh-CN" sz="1800"/>
              <a:t>8 </a:t>
            </a:r>
            <a:r>
              <a:rPr lang="zh-CN" altLang="en-US" sz="1800"/>
              <a:t>位为一组用一个十进制数表示。例如：</a:t>
            </a:r>
          </a:p>
          <a:p>
            <a:pPr>
              <a:lnSpc>
                <a:spcPct val="80000"/>
              </a:lnSpc>
              <a:buFontTx/>
              <a:buNone/>
            </a:pPr>
            <a:r>
              <a:rPr lang="zh-CN" altLang="en-US" sz="1800"/>
              <a:t>              </a:t>
            </a:r>
            <a:r>
              <a:rPr lang="en-US" altLang="zh-CN" sz="1800"/>
              <a:t>11001010.01110111.00000010.11000111 </a:t>
            </a:r>
            <a:r>
              <a:rPr lang="zh-CN" altLang="en-US" sz="1800"/>
              <a:t>是一个</a:t>
            </a:r>
            <a:r>
              <a:rPr lang="en-US" altLang="zh-CN" sz="1800"/>
              <a:t>IP </a:t>
            </a:r>
            <a:r>
              <a:rPr lang="zh-CN" altLang="en-US" sz="1800"/>
              <a:t>地址，它对应的十进制数的</a:t>
            </a:r>
            <a:r>
              <a:rPr lang="en-US" altLang="zh-CN" sz="1800"/>
              <a:t>IP </a:t>
            </a:r>
            <a:r>
              <a:rPr lang="zh-CN" altLang="en-US" sz="1800"/>
              <a:t>地址为</a:t>
            </a:r>
            <a:r>
              <a:rPr lang="en-US" altLang="zh-CN" sz="1800"/>
              <a:t>202.119.2.199</a:t>
            </a:r>
            <a:r>
              <a:rPr lang="zh-CN" altLang="en-US" sz="1800"/>
              <a:t>。</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B58D2FEC-0D93-4842-A361-7BE7E21784D5}" type="slidenum">
              <a:rPr lang="zh-CN" altLang="en-US"/>
              <a:pPr/>
              <a:t>59</a:t>
            </a:fld>
            <a:endParaRPr lang="en-US" altLang="zh-CN"/>
          </a:p>
        </p:txBody>
      </p:sp>
      <p:sp>
        <p:nvSpPr>
          <p:cNvPr id="6553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5539" name="Rectangle 3"/>
          <p:cNvSpPr>
            <a:spLocks noGrp="1" noChangeArrowheads="1"/>
          </p:cNvSpPr>
          <p:nvPr>
            <p:ph type="body" idx="1"/>
          </p:nvPr>
        </p:nvSpPr>
        <p:spPr>
          <a:xfrm>
            <a:off x="1482725" y="1917700"/>
            <a:ext cx="6934200" cy="3962400"/>
          </a:xfrm>
        </p:spPr>
        <p:txBody>
          <a:bodyPr/>
          <a:lstStyle/>
          <a:p>
            <a:pPr>
              <a:lnSpc>
                <a:spcPct val="80000"/>
              </a:lnSpc>
              <a:buFontTx/>
              <a:buNone/>
            </a:pPr>
            <a:r>
              <a:rPr lang="en-US" altLang="zh-CN" sz="900"/>
              <a:t>	           </a:t>
            </a:r>
            <a:r>
              <a:rPr lang="en-US" altLang="zh-CN" sz="1800"/>
              <a:t> A </a:t>
            </a:r>
            <a:r>
              <a:rPr lang="zh-CN" altLang="en-US" sz="1800"/>
              <a:t>类</a:t>
            </a:r>
            <a:r>
              <a:rPr lang="en-US" altLang="zh-CN" sz="1800"/>
              <a:t>IP </a:t>
            </a:r>
            <a:r>
              <a:rPr lang="zh-CN" altLang="en-US" sz="1800"/>
              <a:t>地址用</a:t>
            </a:r>
            <a:r>
              <a:rPr lang="en-US" altLang="zh-CN" sz="1800"/>
              <a:t>8 </a:t>
            </a:r>
            <a:r>
              <a:rPr lang="zh-CN" altLang="en-US" sz="1800"/>
              <a:t>位来标识网络号，</a:t>
            </a:r>
            <a:r>
              <a:rPr lang="en-US" altLang="zh-CN" sz="1800"/>
              <a:t>24 </a:t>
            </a:r>
            <a:r>
              <a:rPr lang="zh-CN" altLang="en-US" sz="1800"/>
              <a:t>位标识主机号，最前面一位为“</a:t>
            </a:r>
            <a:r>
              <a:rPr lang="en-US" altLang="zh-CN" sz="1800"/>
              <a:t>0”</a:t>
            </a:r>
            <a:r>
              <a:rPr lang="zh-CN" altLang="en-US" sz="1800"/>
              <a:t>，这样，</a:t>
            </a:r>
            <a:r>
              <a:rPr lang="en-US" altLang="zh-CN" sz="1800"/>
              <a:t>A </a:t>
            </a:r>
            <a:r>
              <a:rPr lang="zh-CN" altLang="en-US" sz="1800"/>
              <a:t>类</a:t>
            </a:r>
            <a:r>
              <a:rPr lang="en-US" altLang="zh-CN" sz="1800"/>
              <a:t>IP </a:t>
            </a:r>
            <a:r>
              <a:rPr lang="zh-CN" altLang="en-US" sz="1800"/>
              <a:t>地址所能表示的网络数范围为</a:t>
            </a:r>
            <a:r>
              <a:rPr lang="en-US" altLang="zh-CN" sz="1800"/>
              <a:t>0~127</a:t>
            </a:r>
            <a:r>
              <a:rPr lang="zh-CN" altLang="en-US" sz="1800"/>
              <a:t>，即</a:t>
            </a:r>
            <a:r>
              <a:rPr lang="en-US" altLang="zh-CN" sz="1800"/>
              <a:t>1.x.y.z </a:t>
            </a:r>
            <a:r>
              <a:rPr lang="zh-CN" altLang="en-US" sz="1800"/>
              <a:t>～ </a:t>
            </a:r>
            <a:r>
              <a:rPr lang="en-US" altLang="zh-CN" sz="1800"/>
              <a:t>126.x.y.z </a:t>
            </a:r>
            <a:r>
              <a:rPr lang="zh-CN" altLang="en-US" sz="1800"/>
              <a:t>格式的</a:t>
            </a:r>
            <a:r>
              <a:rPr lang="en-US" altLang="zh-CN" sz="1800"/>
              <a:t>IP </a:t>
            </a:r>
            <a:r>
              <a:rPr lang="zh-CN" altLang="en-US" sz="1800"/>
              <a:t>地址都属于</a:t>
            </a:r>
            <a:r>
              <a:rPr lang="en-US" altLang="zh-CN" sz="1800"/>
              <a:t>A </a:t>
            </a:r>
            <a:r>
              <a:rPr lang="zh-CN" altLang="en-US" sz="1800"/>
              <a:t>类</a:t>
            </a:r>
            <a:r>
              <a:rPr lang="en-US" altLang="zh-CN" sz="1800"/>
              <a:t>IP </a:t>
            </a:r>
            <a:r>
              <a:rPr lang="zh-CN" altLang="en-US" sz="1800"/>
              <a:t>地址。</a:t>
            </a:r>
            <a:r>
              <a:rPr lang="en-US" altLang="zh-CN" sz="1800"/>
              <a:t>A</a:t>
            </a:r>
            <a:r>
              <a:rPr lang="zh-CN" altLang="en-US" sz="1800"/>
              <a:t>类</a:t>
            </a:r>
            <a:r>
              <a:rPr lang="en-US" altLang="zh-CN" sz="1800"/>
              <a:t>IP </a:t>
            </a:r>
            <a:r>
              <a:rPr lang="zh-CN" altLang="en-US" sz="1800"/>
              <a:t>地址通常用于大型网络。</a:t>
            </a:r>
          </a:p>
          <a:p>
            <a:pPr>
              <a:lnSpc>
                <a:spcPct val="80000"/>
              </a:lnSpc>
              <a:buFontTx/>
              <a:buNone/>
            </a:pPr>
            <a:r>
              <a:rPr lang="zh-CN" altLang="en-US" sz="1800"/>
              <a:t>             </a:t>
            </a:r>
            <a:r>
              <a:rPr lang="en-US" altLang="zh-CN" sz="1800"/>
              <a:t>B </a:t>
            </a:r>
            <a:r>
              <a:rPr lang="zh-CN" altLang="en-US" sz="1800"/>
              <a:t>类</a:t>
            </a:r>
            <a:r>
              <a:rPr lang="en-US" altLang="zh-CN" sz="1800"/>
              <a:t>IP </a:t>
            </a:r>
            <a:r>
              <a:rPr lang="zh-CN" altLang="en-US" sz="1800"/>
              <a:t>地址用</a:t>
            </a:r>
            <a:r>
              <a:rPr lang="en-US" altLang="zh-CN" sz="1800"/>
              <a:t>16 </a:t>
            </a:r>
            <a:r>
              <a:rPr lang="zh-CN" altLang="en-US" sz="1800"/>
              <a:t>位来标识网络号，</a:t>
            </a:r>
            <a:r>
              <a:rPr lang="en-US" altLang="zh-CN" sz="1800"/>
              <a:t>16 </a:t>
            </a:r>
            <a:r>
              <a:rPr lang="zh-CN" altLang="en-US" sz="1800"/>
              <a:t>位标识主机号，最前面两位为“</a:t>
            </a:r>
            <a:r>
              <a:rPr lang="en-US" altLang="zh-CN" sz="1800"/>
              <a:t>10”</a:t>
            </a:r>
            <a:r>
              <a:rPr lang="zh-CN" altLang="en-US" sz="1800"/>
              <a:t>。网络号和主机号的数量大致相当，分别用两个</a:t>
            </a:r>
            <a:r>
              <a:rPr lang="en-US" altLang="zh-CN" sz="1800"/>
              <a:t>8 </a:t>
            </a:r>
            <a:r>
              <a:rPr lang="zh-CN" altLang="en-US" sz="1800"/>
              <a:t>位来表示，第一个</a:t>
            </a:r>
            <a:r>
              <a:rPr lang="en-US" altLang="zh-CN" sz="1800"/>
              <a:t>8 </a:t>
            </a:r>
            <a:r>
              <a:rPr lang="zh-CN" altLang="en-US" sz="1800"/>
              <a:t>位表示的数的范围为</a:t>
            </a:r>
            <a:r>
              <a:rPr lang="en-US" altLang="zh-CN" sz="1800"/>
              <a:t>128~191</a:t>
            </a:r>
            <a:r>
              <a:rPr lang="zh-CN" altLang="en-US" sz="1800"/>
              <a:t>。</a:t>
            </a:r>
            <a:r>
              <a:rPr lang="en-US" altLang="zh-CN" sz="1800"/>
              <a:t>B </a:t>
            </a:r>
            <a:r>
              <a:rPr lang="zh-CN" altLang="en-US" sz="1800"/>
              <a:t>类</a:t>
            </a:r>
            <a:r>
              <a:rPr lang="en-US" altLang="zh-CN" sz="1800"/>
              <a:t>IP </a:t>
            </a:r>
            <a:r>
              <a:rPr lang="zh-CN" altLang="en-US" sz="1800"/>
              <a:t>地址适用于中等规模的网络，每个网络所能容纳的计算机数为</a:t>
            </a:r>
            <a:r>
              <a:rPr lang="en-US" altLang="zh-CN" sz="1800"/>
              <a:t>6 </a:t>
            </a:r>
            <a:r>
              <a:rPr lang="zh-CN" altLang="en-US" sz="1800"/>
              <a:t>万多台。如各地区的网络管理中心。</a:t>
            </a:r>
          </a:p>
          <a:p>
            <a:pPr>
              <a:lnSpc>
                <a:spcPct val="80000"/>
              </a:lnSpc>
              <a:buFontTx/>
              <a:buNone/>
            </a:pPr>
            <a:r>
              <a:rPr lang="zh-CN" altLang="en-US" sz="1800"/>
              <a:t>             </a:t>
            </a:r>
            <a:r>
              <a:rPr lang="en-US" altLang="zh-CN" sz="1800"/>
              <a:t>C </a:t>
            </a:r>
            <a:r>
              <a:rPr lang="zh-CN" altLang="en-US" sz="1800"/>
              <a:t>类</a:t>
            </a:r>
            <a:r>
              <a:rPr lang="en-US" altLang="zh-CN" sz="1800"/>
              <a:t>IP </a:t>
            </a:r>
            <a:r>
              <a:rPr lang="zh-CN" altLang="en-US" sz="1800"/>
              <a:t>地址用</a:t>
            </a:r>
            <a:r>
              <a:rPr lang="en-US" altLang="zh-CN" sz="1800"/>
              <a:t>24 </a:t>
            </a:r>
            <a:r>
              <a:rPr lang="zh-CN" altLang="en-US" sz="1800"/>
              <a:t>位来标识网络号，</a:t>
            </a:r>
            <a:r>
              <a:rPr lang="en-US" altLang="zh-CN" sz="1800"/>
              <a:t>8 </a:t>
            </a:r>
            <a:r>
              <a:rPr lang="zh-CN" altLang="en-US" sz="1800"/>
              <a:t>位标识主机号，最前面三位为“</a:t>
            </a:r>
            <a:r>
              <a:rPr lang="en-US" altLang="zh-CN" sz="1800"/>
              <a:t>110”</a:t>
            </a:r>
            <a:r>
              <a:rPr lang="zh-CN" altLang="en-US" sz="1800"/>
              <a:t>。网络号的数量要远大于主机号，如一个</a:t>
            </a:r>
            <a:r>
              <a:rPr lang="en-US" altLang="zh-CN" sz="1800"/>
              <a:t>C </a:t>
            </a:r>
            <a:r>
              <a:rPr lang="zh-CN" altLang="en-US" sz="1800"/>
              <a:t>类</a:t>
            </a:r>
            <a:r>
              <a:rPr lang="en-US" altLang="zh-CN" sz="1800"/>
              <a:t>IP </a:t>
            </a:r>
            <a:r>
              <a:rPr lang="zh-CN" altLang="en-US" sz="1800"/>
              <a:t>地址共可连接</a:t>
            </a:r>
            <a:r>
              <a:rPr lang="en-US" altLang="zh-CN" sz="1800"/>
              <a:t>254 </a:t>
            </a:r>
            <a:r>
              <a:rPr lang="zh-CN" altLang="en-US" sz="1800"/>
              <a:t>台主机。</a:t>
            </a:r>
            <a:r>
              <a:rPr lang="en-US" altLang="zh-CN" sz="1800"/>
              <a:t>C </a:t>
            </a:r>
            <a:r>
              <a:rPr lang="zh-CN" altLang="en-US" sz="1800"/>
              <a:t>类</a:t>
            </a:r>
            <a:r>
              <a:rPr lang="en-US" altLang="zh-CN" sz="1800"/>
              <a:t>IP </a:t>
            </a:r>
            <a:r>
              <a:rPr lang="zh-CN" altLang="en-US" sz="1800"/>
              <a:t>地址的第一个</a:t>
            </a:r>
            <a:r>
              <a:rPr lang="en-US" altLang="zh-CN" sz="1800"/>
              <a:t>8 </a:t>
            </a:r>
            <a:r>
              <a:rPr lang="zh-CN" altLang="en-US" sz="1800"/>
              <a:t>位表示的数的范围为</a:t>
            </a:r>
            <a:r>
              <a:rPr lang="en-US" altLang="zh-CN" sz="1800"/>
              <a:t>192 </a:t>
            </a:r>
            <a:r>
              <a:rPr lang="zh-CN" altLang="en-US" sz="1800"/>
              <a:t>～ </a:t>
            </a:r>
            <a:r>
              <a:rPr lang="en-US" altLang="zh-CN" sz="1800"/>
              <a:t>223</a:t>
            </a:r>
            <a:r>
              <a:rPr lang="zh-CN" altLang="en-US" sz="1800"/>
              <a:t>。</a:t>
            </a:r>
            <a:r>
              <a:rPr lang="en-US" altLang="zh-CN" sz="1800"/>
              <a:t>C </a:t>
            </a:r>
            <a:r>
              <a:rPr lang="zh-CN" altLang="en-US" sz="1800"/>
              <a:t>类</a:t>
            </a:r>
            <a:r>
              <a:rPr lang="en-US" altLang="zh-CN" sz="1800"/>
              <a:t>IP </a:t>
            </a:r>
            <a:r>
              <a:rPr lang="zh-CN" altLang="en-US" sz="1800"/>
              <a:t>地址一般适用于校园网等小型网络。</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CE7F3822-66AF-46B9-B910-9A96DD66AB38}" type="slidenum">
              <a:rPr lang="zh-CN" altLang="en-US"/>
              <a:pPr/>
              <a:t>6</a:t>
            </a:fld>
            <a:endParaRPr lang="en-US" altLang="zh-CN"/>
          </a:p>
        </p:txBody>
      </p:sp>
      <p:sp>
        <p:nvSpPr>
          <p:cNvPr id="11266" name="Rectangle 2"/>
          <p:cNvSpPr>
            <a:spLocks noGrp="1" noChangeArrowheads="1"/>
          </p:cNvSpPr>
          <p:nvPr>
            <p:ph type="title"/>
          </p:nvPr>
        </p:nvSpPr>
        <p:spPr>
          <a:xfrm>
            <a:off x="1655763" y="609600"/>
            <a:ext cx="7164387" cy="1143000"/>
          </a:xfrm>
        </p:spPr>
        <p:txBody>
          <a:bodyPr/>
          <a:lstStyle/>
          <a:p>
            <a:r>
              <a:rPr lang="zh-CN" altLang="en-US" sz="3200" b="1" i="0"/>
              <a:t>以数据通讯为主的第一代计算机网络</a:t>
            </a:r>
          </a:p>
        </p:txBody>
      </p:sp>
      <p:sp>
        <p:nvSpPr>
          <p:cNvPr id="11267" name="Rectangle 3"/>
          <p:cNvSpPr>
            <a:spLocks noGrp="1" noChangeArrowheads="1"/>
          </p:cNvSpPr>
          <p:nvPr>
            <p:ph type="body" sz="half" idx="1"/>
          </p:nvPr>
        </p:nvSpPr>
        <p:spPr>
          <a:xfrm>
            <a:off x="1763713" y="1916113"/>
            <a:ext cx="6705600" cy="4108450"/>
          </a:xfrm>
        </p:spPr>
        <p:txBody>
          <a:bodyPr/>
          <a:lstStyle/>
          <a:p>
            <a:pPr marL="0" indent="0">
              <a:lnSpc>
                <a:spcPct val="110000"/>
              </a:lnSpc>
              <a:buClr>
                <a:srgbClr val="4D4D4D"/>
              </a:buClr>
              <a:buFont typeface="Wingdings" pitchFamily="2" charset="2"/>
              <a:buChar char="Ø"/>
            </a:pPr>
            <a:r>
              <a:rPr lang="zh-CN" altLang="en-US"/>
              <a:t>  </a:t>
            </a:r>
            <a:r>
              <a:rPr lang="en-US" altLang="zh-CN"/>
              <a:t>1954</a:t>
            </a:r>
            <a:r>
              <a:rPr lang="zh-CN" altLang="en-US"/>
              <a:t>年，美国军方的半自动地面防空系统将远距离的雷达和测控仪器所探测到的信息，通过通信线路汇集到某个基地的一台</a:t>
            </a:r>
            <a:r>
              <a:rPr lang="en-US" altLang="zh-CN"/>
              <a:t>IBM</a:t>
            </a:r>
            <a:r>
              <a:rPr lang="zh-CN" altLang="en-US"/>
              <a:t>计算机上进行集中的信息处理，再将处理好的数据通过通信线路送回到各自的终端设备。</a:t>
            </a:r>
          </a:p>
          <a:p>
            <a:pPr marL="0" indent="0">
              <a:lnSpc>
                <a:spcPct val="110000"/>
              </a:lnSpc>
              <a:buClr>
                <a:srgbClr val="4D4D4D"/>
              </a:buClr>
              <a:buFont typeface="Wingdings" pitchFamily="2" charset="2"/>
              <a:buChar char="Ø"/>
            </a:pPr>
            <a:r>
              <a:rPr lang="zh-CN" altLang="en-US"/>
              <a:t>  这种以单个计算机为中心、面向终端设备的网络结构，严格来讲，是一种联机系统，只是计算机网络的雏形，我们一般称之为第一代计算机网络。 </a:t>
            </a:r>
          </a:p>
        </p:txBody>
      </p:sp>
      <p:sp>
        <p:nvSpPr>
          <p:cNvPr id="11268"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CF86517F-53EE-404A-B9DA-31F7A5F280E3}" type="slidenum">
              <a:rPr lang="zh-CN" altLang="en-US"/>
              <a:pPr/>
              <a:t>60</a:t>
            </a:fld>
            <a:endParaRPr lang="en-US" altLang="zh-CN"/>
          </a:p>
        </p:txBody>
      </p:sp>
      <p:sp>
        <p:nvSpPr>
          <p:cNvPr id="6656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6563" name="Rectangle 3"/>
          <p:cNvSpPr>
            <a:spLocks noGrp="1" noChangeArrowheads="1"/>
          </p:cNvSpPr>
          <p:nvPr>
            <p:ph type="body" sz="half" idx="1"/>
          </p:nvPr>
        </p:nvSpPr>
        <p:spPr>
          <a:xfrm>
            <a:off x="2057400" y="2133600"/>
            <a:ext cx="6188075" cy="863600"/>
          </a:xfrm>
        </p:spPr>
        <p:txBody>
          <a:bodyPr/>
          <a:lstStyle/>
          <a:p>
            <a:pPr>
              <a:buFontTx/>
              <a:buNone/>
            </a:pPr>
            <a:r>
              <a:rPr lang="en-US" altLang="zh-CN" sz="900"/>
              <a:t>	           </a:t>
            </a:r>
            <a:r>
              <a:rPr lang="zh-CN" altLang="en-US" sz="1800"/>
              <a:t>综上所述，从第一段的十进制数字即可分出</a:t>
            </a:r>
            <a:r>
              <a:rPr lang="en-US" altLang="zh-CN" sz="1800"/>
              <a:t>IP </a:t>
            </a:r>
            <a:r>
              <a:rPr lang="zh-CN" altLang="en-US" sz="1800"/>
              <a:t>地址的类别，见表</a:t>
            </a:r>
            <a:r>
              <a:rPr lang="en-US" altLang="zh-CN" sz="1800"/>
              <a:t>7-1</a:t>
            </a:r>
            <a:r>
              <a:rPr lang="zh-CN" altLang="en-US" sz="1800"/>
              <a:t>。</a:t>
            </a:r>
          </a:p>
        </p:txBody>
      </p:sp>
      <p:pic>
        <p:nvPicPr>
          <p:cNvPr id="665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713" y="3429000"/>
            <a:ext cx="7027862" cy="1184275"/>
          </a:xfrm>
          <a:noFill/>
          <a:ln/>
        </p:spPr>
      </p:pic>
      <p:sp>
        <p:nvSpPr>
          <p:cNvPr id="66565" name="Text Box 5"/>
          <p:cNvSpPr txBox="1">
            <a:spLocks noChangeArrowheads="1"/>
          </p:cNvSpPr>
          <p:nvPr/>
        </p:nvSpPr>
        <p:spPr bwMode="auto">
          <a:xfrm>
            <a:off x="3851275" y="4652963"/>
            <a:ext cx="271407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表7-1 </a:t>
            </a:r>
            <a:r>
              <a:rPr lang="zh-CN" altLang="en-US" sz="1600" dirty="0" smtClean="0"/>
              <a:t>   A</a:t>
            </a:r>
            <a:r>
              <a:rPr lang="zh-CN" altLang="en-US" sz="1600" dirty="0"/>
              <a:t>、B、C类ＩＰ地址</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677C854D-163F-4142-A5EE-934A4CA4DEF0}" type="slidenum">
              <a:rPr lang="zh-CN" altLang="en-US"/>
              <a:pPr/>
              <a:t>61</a:t>
            </a:fld>
            <a:endParaRPr lang="en-US" altLang="zh-CN"/>
          </a:p>
        </p:txBody>
      </p:sp>
      <p:sp>
        <p:nvSpPr>
          <p:cNvPr id="6758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7587" name="Rectangle 3"/>
          <p:cNvSpPr>
            <a:spLocks noGrp="1" noChangeArrowheads="1"/>
          </p:cNvSpPr>
          <p:nvPr>
            <p:ph type="body" idx="1"/>
          </p:nvPr>
        </p:nvSpPr>
        <p:spPr>
          <a:xfrm>
            <a:off x="1403350" y="1701800"/>
            <a:ext cx="6934200" cy="4322763"/>
          </a:xfrm>
        </p:spPr>
        <p:txBody>
          <a:bodyPr/>
          <a:lstStyle/>
          <a:p>
            <a:pPr>
              <a:lnSpc>
                <a:spcPct val="80000"/>
              </a:lnSpc>
              <a:buFontTx/>
              <a:buNone/>
            </a:pPr>
            <a:r>
              <a:rPr lang="zh-CN" altLang="en-US" sz="800"/>
              <a:t>	</a:t>
            </a:r>
            <a:r>
              <a:rPr lang="zh-CN" altLang="en-US" sz="1800"/>
              <a:t>2） 子网掩码</a:t>
            </a:r>
          </a:p>
          <a:p>
            <a:pPr>
              <a:lnSpc>
                <a:spcPct val="80000"/>
              </a:lnSpc>
              <a:buFontTx/>
              <a:buNone/>
            </a:pPr>
            <a:r>
              <a:rPr lang="zh-CN" altLang="en-US" sz="1800"/>
              <a:t>              子网掩码是判断任意两台计算机的IP 地址是否属于同一子网的根据。最为简单的理解就是将两台计算机各自的IP 地址与子网掩码进行AND 运算后，如果得出的结果是相同的，则说明这两台计算机是处于同一个子网的，可以进行直接通信。</a:t>
            </a:r>
          </a:p>
          <a:p>
            <a:pPr>
              <a:lnSpc>
                <a:spcPct val="80000"/>
              </a:lnSpc>
              <a:buFontTx/>
              <a:buNone/>
            </a:pPr>
            <a:r>
              <a:rPr lang="zh-CN" altLang="en-US" sz="1800"/>
              <a:t>               一般来说，一个单位IP 地址获取的最小单位是C 类（256 个），有的单位拥有IP 地址却没有那么多的主机入网，造成IP 地址的浪费；有的单位不够用，形成IP 地址紧缺。这样，我们有时可以根据需要把一个网络划分成更小的子网。</a:t>
            </a:r>
          </a:p>
          <a:p>
            <a:pPr>
              <a:lnSpc>
                <a:spcPct val="80000"/>
              </a:lnSpc>
              <a:buFontTx/>
              <a:buNone/>
            </a:pPr>
            <a:r>
              <a:rPr lang="zh-CN" altLang="en-US" sz="1800"/>
              <a:t>               正常情况下子网掩码的地址为：网络位全为“1”，主机位全为“0”。因此有</a:t>
            </a:r>
          </a:p>
          <a:p>
            <a:pPr>
              <a:lnSpc>
                <a:spcPct val="80000"/>
              </a:lnSpc>
              <a:buFontTx/>
              <a:buNone/>
            </a:pPr>
            <a:r>
              <a:rPr lang="zh-CN" altLang="en-US" sz="1800"/>
              <a:t>               A 类地址网络的子网掩码地址为：255.0.0.0。</a:t>
            </a:r>
          </a:p>
          <a:p>
            <a:pPr>
              <a:lnSpc>
                <a:spcPct val="80000"/>
              </a:lnSpc>
              <a:buFontTx/>
              <a:buNone/>
            </a:pPr>
            <a:r>
              <a:rPr lang="zh-CN" altLang="en-US" sz="1800"/>
              <a:t>               B 类地址网络的子网掩码地址为：255.255.0.0。</a:t>
            </a:r>
          </a:p>
          <a:p>
            <a:pPr>
              <a:lnSpc>
                <a:spcPct val="80000"/>
              </a:lnSpc>
              <a:buFontTx/>
              <a:buNone/>
            </a:pPr>
            <a:r>
              <a:rPr lang="zh-CN" altLang="en-US" sz="1800"/>
              <a:t>               C 类地址网络的子网掩码地址为：255.255.255.0。</a:t>
            </a:r>
          </a:p>
          <a:p>
            <a:pPr>
              <a:lnSpc>
                <a:spcPct val="80000"/>
              </a:lnSpc>
              <a:buFontTx/>
              <a:buNone/>
            </a:pPr>
            <a:r>
              <a:rPr lang="zh-CN" altLang="en-US" sz="1800"/>
              <a:t>               可以利用主机位的一位或几位将子网进一步划分，缩小主机的地址空间而获得一个范围较小的、实际的网络地址（子网地址），这样更便于网络管理。</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69C1347A-8FD8-4666-BB24-BC16AE0EE00D}" type="slidenum">
              <a:rPr lang="zh-CN" altLang="en-US"/>
              <a:pPr/>
              <a:t>62</a:t>
            </a:fld>
            <a:endParaRPr lang="en-US" altLang="zh-CN"/>
          </a:p>
        </p:txBody>
      </p:sp>
      <p:sp>
        <p:nvSpPr>
          <p:cNvPr id="6861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8611" name="Rectangle 3"/>
          <p:cNvSpPr>
            <a:spLocks noGrp="1" noChangeArrowheads="1"/>
          </p:cNvSpPr>
          <p:nvPr>
            <p:ph type="body" idx="1"/>
          </p:nvPr>
        </p:nvSpPr>
        <p:spPr>
          <a:xfrm>
            <a:off x="1403350" y="1844675"/>
            <a:ext cx="6934200" cy="4324350"/>
          </a:xfrm>
        </p:spPr>
        <p:txBody>
          <a:bodyPr/>
          <a:lstStyle/>
          <a:p>
            <a:pPr>
              <a:buFontTx/>
              <a:buNone/>
            </a:pPr>
            <a:r>
              <a:rPr lang="zh-CN" altLang="en-US" sz="800"/>
              <a:t>	</a:t>
            </a:r>
            <a:r>
              <a:rPr lang="zh-CN" altLang="en-US" sz="1800"/>
              <a:t>3） IPv6</a:t>
            </a:r>
          </a:p>
          <a:p>
            <a:pPr>
              <a:buFontTx/>
              <a:buNone/>
            </a:pPr>
            <a:r>
              <a:rPr lang="zh-CN" altLang="en-US" sz="1800"/>
              <a:t>             现有的互联网是在IPv4 协议的基础上运行的，IPv6 是下一版本的互联网协议，它的提出最初是因为随着互联网的迅速发展，IPv4 定义的有限地址空间将被耗尽，地址空间的不足必将影响互联网的进一步发展。为了扩大地址空间，拟通过IPv6 重新定义地址空间。IPv4 采用32 位地址长度，只有大约43 亿个地址，到2010 年2 月仅剩余不足10％，而IPv6 采用128 位地址长度，几乎可以不受限制地提供地址。按保守方法估算，IPv6 实际可分配的地址大约相当于整个地球每平方米面积上可分配1000 多个地址。在IPv6 的设计过程中，除一劳永逸地解决了地址短缺问题以外，还考虑了在IPv4 中解决不好的其他问题。</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EB424D89-7506-4569-8831-6F56A92FB7DE}" type="slidenum">
              <a:rPr lang="zh-CN" altLang="en-US"/>
              <a:pPr/>
              <a:t>63</a:t>
            </a:fld>
            <a:endParaRPr lang="en-US" altLang="zh-CN"/>
          </a:p>
        </p:txBody>
      </p:sp>
      <p:sp>
        <p:nvSpPr>
          <p:cNvPr id="6963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69635" name="Rectangle 3"/>
          <p:cNvSpPr>
            <a:spLocks noGrp="1" noChangeArrowheads="1"/>
          </p:cNvSpPr>
          <p:nvPr>
            <p:ph type="body" idx="1"/>
          </p:nvPr>
        </p:nvSpPr>
        <p:spPr>
          <a:xfrm>
            <a:off x="1403350" y="1844675"/>
            <a:ext cx="6934200" cy="4324350"/>
          </a:xfrm>
        </p:spPr>
        <p:txBody>
          <a:bodyPr/>
          <a:lstStyle/>
          <a:p>
            <a:pPr>
              <a:buFontTx/>
              <a:buNone/>
            </a:pPr>
            <a:r>
              <a:rPr lang="zh-CN" altLang="en-US" sz="800"/>
              <a:t>	           </a:t>
            </a:r>
            <a:r>
              <a:rPr lang="zh-CN" altLang="en-US" sz="1800"/>
              <a:t>IPv6 的主要优势体现在以下几方面：</a:t>
            </a:r>
          </a:p>
          <a:p>
            <a:pPr>
              <a:buFontTx/>
              <a:buNone/>
            </a:pPr>
            <a:r>
              <a:rPr lang="zh-CN" altLang="en-US" sz="1800"/>
              <a:t>         （1） 规模更大。IPv6 的地址空间、网络的规模更大，接入网络的终端种类和数量更多，网络应用更广泛。</a:t>
            </a:r>
          </a:p>
          <a:p>
            <a:pPr>
              <a:buFontTx/>
              <a:buNone/>
            </a:pPr>
            <a:r>
              <a:rPr lang="zh-CN" altLang="en-US" sz="1800"/>
              <a:t>         （2） 速度更快。100 Mb/s 以上的端到端高性能通信。</a:t>
            </a:r>
          </a:p>
          <a:p>
            <a:pPr>
              <a:buFontTx/>
              <a:buNone/>
            </a:pPr>
            <a:r>
              <a:rPr lang="zh-CN" altLang="en-US" sz="1800"/>
              <a:t>         （3） 更安全可信。对象识别、身份认证和访问授权，数据加密和完整性，可信任的网络。</a:t>
            </a:r>
          </a:p>
          <a:p>
            <a:pPr>
              <a:buFontTx/>
              <a:buNone/>
            </a:pPr>
            <a:r>
              <a:rPr lang="zh-CN" altLang="en-US" sz="1800"/>
              <a:t>         （4） 更及时。组播服务，服务质量（QoS），大规模实时交互应用。</a:t>
            </a:r>
          </a:p>
          <a:p>
            <a:pPr>
              <a:buFontTx/>
              <a:buNone/>
            </a:pPr>
            <a:r>
              <a:rPr lang="zh-CN" altLang="en-US" sz="1800"/>
              <a:t>         （5） 更方便。基于移动和无线通信的丰富应用。</a:t>
            </a:r>
          </a:p>
          <a:p>
            <a:pPr>
              <a:buFontTx/>
              <a:buNone/>
            </a:pPr>
            <a:r>
              <a:rPr lang="zh-CN" altLang="en-US" sz="1800"/>
              <a:t>         （6） 更可管理。有序的管理、有效的运营、及时的维护。</a:t>
            </a:r>
          </a:p>
          <a:p>
            <a:pPr>
              <a:buFontTx/>
              <a:buNone/>
            </a:pPr>
            <a:r>
              <a:rPr lang="zh-CN" altLang="en-US" sz="1800"/>
              <a:t>         （7） 更有效。有盈利模型，获得重大社会效益和经济效益。</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1EC572A3-0C68-440A-86C3-7514358B67FA}" type="slidenum">
              <a:rPr lang="zh-CN" altLang="en-US"/>
              <a:pPr/>
              <a:t>64</a:t>
            </a:fld>
            <a:endParaRPr lang="en-US" altLang="zh-CN"/>
          </a:p>
        </p:txBody>
      </p:sp>
      <p:sp>
        <p:nvSpPr>
          <p:cNvPr id="7065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70659" name="Rectangle 3"/>
          <p:cNvSpPr>
            <a:spLocks noGrp="1" noChangeArrowheads="1"/>
          </p:cNvSpPr>
          <p:nvPr>
            <p:ph type="body" idx="1"/>
          </p:nvPr>
        </p:nvSpPr>
        <p:spPr>
          <a:xfrm>
            <a:off x="1482725" y="1917700"/>
            <a:ext cx="6934200" cy="3962400"/>
          </a:xfrm>
        </p:spPr>
        <p:txBody>
          <a:bodyPr/>
          <a:lstStyle/>
          <a:p>
            <a:pPr>
              <a:lnSpc>
                <a:spcPct val="90000"/>
              </a:lnSpc>
              <a:buFontTx/>
              <a:buNone/>
            </a:pPr>
            <a:r>
              <a:rPr lang="zh-CN" altLang="en-US" sz="1000"/>
              <a:t>	     </a:t>
            </a:r>
            <a:r>
              <a:rPr lang="zh-CN" altLang="en-US" sz="1800"/>
              <a:t>2. Internet 域名系统</a:t>
            </a:r>
          </a:p>
          <a:p>
            <a:pPr>
              <a:lnSpc>
                <a:spcPct val="90000"/>
              </a:lnSpc>
              <a:buFontTx/>
              <a:buNone/>
            </a:pPr>
            <a:r>
              <a:rPr lang="zh-CN" altLang="en-US" sz="1800"/>
              <a:t>            为了方便用户，Internet 在IP 地址的基础上提供了一种面向用户的字符型主机命名机制，这就是域名系统，它是一种更高级的地址形式。</a:t>
            </a:r>
          </a:p>
          <a:p>
            <a:pPr>
              <a:lnSpc>
                <a:spcPct val="90000"/>
              </a:lnSpc>
              <a:buFontTx/>
              <a:buNone/>
            </a:pPr>
            <a:r>
              <a:rPr lang="zh-CN" altLang="en-US" sz="1800"/>
              <a:t>         1） 域名系统与主机命名</a:t>
            </a:r>
          </a:p>
          <a:p>
            <a:pPr>
              <a:lnSpc>
                <a:spcPct val="90000"/>
              </a:lnSpc>
              <a:buFontTx/>
              <a:buNone/>
            </a:pPr>
            <a:r>
              <a:rPr lang="zh-CN" altLang="en-US" sz="1800"/>
              <a:t>            在Internet 中，IP 地址是一个具有32 位长度的数字，用十进制表示时，也有12 位整数，对于一般用户来说，要记住这类抽象数字的IP 地址是十分困难的。为了向一般用户提供一种直观明了的主机识别符（在Internet 中，计算机称为主机，而计算机名称为主机名），TCP / IP 协议专门设计了一种字符型主机命名机制，即给每一台主机一个有规律的名字（由字符串组成）。</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6F2DBB57-7DC6-4126-BA8A-F8AB244382B9}" type="slidenum">
              <a:rPr lang="zh-CN" altLang="en-US"/>
              <a:pPr/>
              <a:t>65</a:t>
            </a:fld>
            <a:endParaRPr lang="en-US" altLang="zh-CN"/>
          </a:p>
        </p:txBody>
      </p:sp>
      <p:sp>
        <p:nvSpPr>
          <p:cNvPr id="7168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71683" name="Rectangle 3"/>
          <p:cNvSpPr>
            <a:spLocks noGrp="1" noChangeArrowheads="1"/>
          </p:cNvSpPr>
          <p:nvPr>
            <p:ph type="body" sz="half" idx="1"/>
          </p:nvPr>
        </p:nvSpPr>
        <p:spPr>
          <a:xfrm>
            <a:off x="1763713" y="1844675"/>
            <a:ext cx="6337300" cy="936625"/>
          </a:xfrm>
        </p:spPr>
        <p:txBody>
          <a:bodyPr/>
          <a:lstStyle/>
          <a:p>
            <a:pPr>
              <a:lnSpc>
                <a:spcPct val="80000"/>
              </a:lnSpc>
              <a:buFontTx/>
              <a:buNone/>
            </a:pPr>
            <a:r>
              <a:rPr lang="zh-CN" altLang="en-US" sz="1000"/>
              <a:t>	   </a:t>
            </a:r>
            <a:r>
              <a:rPr lang="zh-CN" altLang="en-US" sz="2000"/>
              <a:t> 2） Internet 域名系统的规定</a:t>
            </a:r>
          </a:p>
          <a:p>
            <a:pPr>
              <a:lnSpc>
                <a:spcPct val="80000"/>
              </a:lnSpc>
              <a:buFontTx/>
              <a:buNone/>
            </a:pPr>
            <a:r>
              <a:rPr lang="zh-CN" altLang="en-US" sz="2000"/>
              <a:t>            Internet 制定了一组正式的通用标准代码作为第一级域名，见表7-2。</a:t>
            </a:r>
          </a:p>
        </p:txBody>
      </p:sp>
      <p:pic>
        <p:nvPicPr>
          <p:cNvPr id="7168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23217" y="3573016"/>
            <a:ext cx="6875463" cy="1438275"/>
          </a:xfrm>
          <a:noFill/>
          <a:ln/>
        </p:spPr>
      </p:pic>
      <p:sp>
        <p:nvSpPr>
          <p:cNvPr id="71685" name="Text Box 5"/>
          <p:cNvSpPr txBox="1">
            <a:spLocks noChangeArrowheads="1"/>
          </p:cNvSpPr>
          <p:nvPr/>
        </p:nvSpPr>
        <p:spPr bwMode="auto">
          <a:xfrm>
            <a:off x="3995737" y="3092450"/>
            <a:ext cx="2254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表7-</a:t>
            </a:r>
            <a:r>
              <a:rPr lang="zh-CN" altLang="en-US" sz="1600" dirty="0" smtClean="0"/>
              <a:t>2   </a:t>
            </a:r>
            <a:r>
              <a:rPr lang="zh-CN" altLang="en-US" sz="1600" dirty="0"/>
              <a:t>组织域名对照表</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9" name="灯片编号占位符 7"/>
          <p:cNvSpPr>
            <a:spLocks noGrp="1"/>
          </p:cNvSpPr>
          <p:nvPr>
            <p:ph type="sldNum" sz="quarter" idx="12"/>
          </p:nvPr>
        </p:nvSpPr>
        <p:spPr/>
        <p:txBody>
          <a:bodyPr/>
          <a:lstStyle/>
          <a:p>
            <a:fld id="{90F8603A-7CE5-4379-963B-C2A1D212A6AE}" type="slidenum">
              <a:rPr lang="zh-CN" altLang="en-US"/>
              <a:pPr/>
              <a:t>66</a:t>
            </a:fld>
            <a:endParaRPr lang="en-US" altLang="zh-CN"/>
          </a:p>
        </p:txBody>
      </p:sp>
      <p:sp>
        <p:nvSpPr>
          <p:cNvPr id="7270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72707" name="Rectangle 3"/>
          <p:cNvSpPr>
            <a:spLocks noGrp="1" noChangeArrowheads="1"/>
          </p:cNvSpPr>
          <p:nvPr>
            <p:ph type="body" sz="half" idx="1"/>
          </p:nvPr>
        </p:nvSpPr>
        <p:spPr>
          <a:xfrm>
            <a:off x="1835150" y="1630363"/>
            <a:ext cx="6697663" cy="1150937"/>
          </a:xfrm>
        </p:spPr>
        <p:txBody>
          <a:bodyPr/>
          <a:lstStyle/>
          <a:p>
            <a:pPr>
              <a:buFontTx/>
              <a:buNone/>
            </a:pPr>
            <a:r>
              <a:rPr lang="zh-CN" altLang="en-US" sz="1600"/>
              <a:t>             组织模式是按组织管理的层次结构划分所产生的组织型域名，由三个字母组成，而地理模式则是按国别地理区域划分所产生的地理型域名，这类域名是世界各国和地区的名称，并且规定由两个字母组成，见表7-3。</a:t>
            </a:r>
          </a:p>
        </p:txBody>
      </p:sp>
      <p:pic>
        <p:nvPicPr>
          <p:cNvPr id="72708"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052638" y="2903538"/>
            <a:ext cx="6103937" cy="1027112"/>
          </a:xfrm>
          <a:noFill/>
          <a:ln/>
        </p:spPr>
      </p:pic>
      <p:sp>
        <p:nvSpPr>
          <p:cNvPr id="72709" name="Text Box 5"/>
          <p:cNvSpPr txBox="1">
            <a:spLocks noChangeArrowheads="1"/>
          </p:cNvSpPr>
          <p:nvPr/>
        </p:nvSpPr>
        <p:spPr bwMode="auto">
          <a:xfrm>
            <a:off x="4068763" y="2636838"/>
            <a:ext cx="24593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表7-</a:t>
            </a:r>
            <a:r>
              <a:rPr lang="zh-CN" altLang="en-US" sz="1600" dirty="0" smtClean="0"/>
              <a:t>3   </a:t>
            </a:r>
            <a:r>
              <a:rPr lang="zh-CN" altLang="en-US" sz="1600" dirty="0"/>
              <a:t>国家或地区对照表</a:t>
            </a:r>
          </a:p>
        </p:txBody>
      </p:sp>
      <p:pic>
        <p:nvPicPr>
          <p:cNvPr id="72710" name="Picture 6"/>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051050" y="3860800"/>
            <a:ext cx="6126163" cy="2466975"/>
          </a:xfrm>
          <a:noFill/>
          <a:ln/>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D8605DA1-B973-4E87-A486-7297D2CCED8B}" type="slidenum">
              <a:rPr lang="zh-CN" altLang="en-US"/>
              <a:pPr/>
              <a:t>67</a:t>
            </a:fld>
            <a:endParaRPr lang="en-US" altLang="zh-CN"/>
          </a:p>
        </p:txBody>
      </p:sp>
      <p:sp>
        <p:nvSpPr>
          <p:cNvPr id="7373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3</a:t>
            </a:r>
            <a:r>
              <a:rPr lang="en-US" altLang="zh-CN" i="0">
                <a:sym typeface="Arial" pitchFamily="34" charset="0"/>
              </a:rPr>
              <a:t>  </a:t>
            </a:r>
            <a:r>
              <a:rPr lang="zh-CN" altLang="en-US" i="0">
                <a:sym typeface="Arial" pitchFamily="34" charset="0"/>
              </a:rPr>
              <a:t>Internet的IP地址及域名系统</a:t>
            </a:r>
            <a:endParaRPr lang="zh-CN" altLang="en-US"/>
          </a:p>
        </p:txBody>
      </p:sp>
      <p:sp>
        <p:nvSpPr>
          <p:cNvPr id="73731" name="Rectangle 3"/>
          <p:cNvSpPr>
            <a:spLocks noGrp="1" noChangeArrowheads="1"/>
          </p:cNvSpPr>
          <p:nvPr>
            <p:ph type="body" sz="half" idx="1"/>
          </p:nvPr>
        </p:nvSpPr>
        <p:spPr>
          <a:xfrm>
            <a:off x="1835150" y="2060575"/>
            <a:ext cx="6337300" cy="2736850"/>
          </a:xfrm>
        </p:spPr>
        <p:txBody>
          <a:bodyPr/>
          <a:lstStyle/>
          <a:p>
            <a:pPr>
              <a:buFontTx/>
              <a:buNone/>
            </a:pPr>
            <a:r>
              <a:rPr lang="zh-CN" altLang="en-US" sz="400"/>
              <a:t>	 </a:t>
            </a:r>
            <a:r>
              <a:rPr lang="zh-CN" altLang="en-US" sz="1800"/>
              <a:t>  3） 中国互联网络的域名规定</a:t>
            </a:r>
          </a:p>
          <a:p>
            <a:pPr>
              <a:buFontTx/>
              <a:buNone/>
            </a:pPr>
            <a:r>
              <a:rPr lang="zh-CN" altLang="en-US" sz="1800"/>
              <a:t>             根据已发布的《中国互联网络域名注册暂行管理办法》，中国互联网络的域名体系最高级为cn。二级域名共40 个，分为6 个类别域名（ac、com、edu、gov、net、org）和34 个行政区域名（如bj、sh、tj 等）。二级域名中，除了edu 的管理和运行由中国教育和科研计算机网络中心负责外，其余全部由中国互联网络信息中心（CNNIC）负责。</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75787D0C-B3E6-4D3A-9141-280993EBAA2E}" type="slidenum">
              <a:rPr lang="zh-CN" altLang="en-US"/>
              <a:pPr/>
              <a:t>68</a:t>
            </a:fld>
            <a:endParaRPr lang="en-US" altLang="zh-CN"/>
          </a:p>
        </p:txBody>
      </p:sp>
      <p:sp>
        <p:nvSpPr>
          <p:cNvPr id="7475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4</a:t>
            </a:r>
            <a:r>
              <a:rPr lang="en-US" altLang="zh-CN" i="0">
                <a:sym typeface="Arial" pitchFamily="34" charset="0"/>
              </a:rPr>
              <a:t>  </a:t>
            </a:r>
            <a:r>
              <a:rPr lang="zh-CN" altLang="en-US" i="0">
                <a:sym typeface="Arial" pitchFamily="34" charset="0"/>
              </a:rPr>
              <a:t>Internet的接入方式</a:t>
            </a:r>
            <a:endParaRPr lang="zh-CN" altLang="en-US"/>
          </a:p>
        </p:txBody>
      </p:sp>
      <p:sp>
        <p:nvSpPr>
          <p:cNvPr id="74755" name="Rectangle 3"/>
          <p:cNvSpPr>
            <a:spLocks noGrp="1" noChangeArrowheads="1"/>
          </p:cNvSpPr>
          <p:nvPr>
            <p:ph type="body" sz="half" idx="1"/>
          </p:nvPr>
        </p:nvSpPr>
        <p:spPr>
          <a:xfrm>
            <a:off x="1835150" y="1773238"/>
            <a:ext cx="6337300" cy="2232025"/>
          </a:xfrm>
        </p:spPr>
        <p:txBody>
          <a:bodyPr/>
          <a:lstStyle/>
          <a:p>
            <a:pPr>
              <a:lnSpc>
                <a:spcPct val="80000"/>
              </a:lnSpc>
              <a:buFontTx/>
              <a:buNone/>
            </a:pPr>
            <a:r>
              <a:rPr lang="zh-CN" altLang="en-US" sz="400"/>
              <a:t>	 </a:t>
            </a:r>
            <a:r>
              <a:rPr lang="zh-CN" altLang="en-US" sz="1800"/>
              <a:t>       Internet 的接入技术比较多，个人用户常用的主要有以下几种：</a:t>
            </a:r>
          </a:p>
          <a:p>
            <a:pPr>
              <a:lnSpc>
                <a:spcPct val="80000"/>
              </a:lnSpc>
              <a:buFontTx/>
              <a:buNone/>
            </a:pPr>
            <a:r>
              <a:rPr lang="zh-CN" altLang="en-US" sz="1800"/>
              <a:t>          1. PSTN 方式</a:t>
            </a:r>
          </a:p>
          <a:p>
            <a:pPr>
              <a:lnSpc>
                <a:spcPct val="80000"/>
              </a:lnSpc>
              <a:buFontTx/>
              <a:buNone/>
            </a:pPr>
            <a:r>
              <a:rPr lang="zh-CN" altLang="en-US" sz="1800"/>
              <a:t>             PSTN （Published Switched Telephone Network，公用电话交换网）技术是利用PSTN 通过调制解调器拨号实现用户接入的方式。这是早期的一种接入方式，最高速率为56 Kb/s，已达到香农定理确定的信道容量极限，但远不能满足宽带多媒体信息的传输需求。其连接方式如图7-8所示。</a:t>
            </a: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4221163"/>
            <a:ext cx="4564063"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7" name="Text Box 5"/>
          <p:cNvSpPr txBox="1">
            <a:spLocks noChangeArrowheads="1"/>
          </p:cNvSpPr>
          <p:nvPr/>
        </p:nvSpPr>
        <p:spPr bwMode="auto">
          <a:xfrm>
            <a:off x="4140200" y="5373688"/>
            <a:ext cx="21387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a:t>
            </a:r>
            <a:r>
              <a:rPr lang="zh-CN" altLang="en-US" sz="1600" dirty="0" smtClean="0"/>
              <a:t>8   </a:t>
            </a:r>
            <a:r>
              <a:rPr lang="zh-CN" altLang="en-US" sz="1600" dirty="0"/>
              <a:t>PSTN连接方式</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5C4AB50B-485B-49B3-A580-FBCAB400ED4A}" type="slidenum">
              <a:rPr lang="zh-CN" altLang="en-US"/>
              <a:pPr/>
              <a:t>69</a:t>
            </a:fld>
            <a:endParaRPr lang="en-US" altLang="zh-CN"/>
          </a:p>
        </p:txBody>
      </p:sp>
      <p:sp>
        <p:nvSpPr>
          <p:cNvPr id="7577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4</a:t>
            </a:r>
            <a:r>
              <a:rPr lang="en-US" altLang="zh-CN" i="0">
                <a:sym typeface="Arial" pitchFamily="34" charset="0"/>
              </a:rPr>
              <a:t>  </a:t>
            </a:r>
            <a:r>
              <a:rPr lang="zh-CN" altLang="en-US" i="0">
                <a:sym typeface="Arial" pitchFamily="34" charset="0"/>
              </a:rPr>
              <a:t>Internet的接入方式</a:t>
            </a:r>
            <a:endParaRPr lang="zh-CN" altLang="en-US"/>
          </a:p>
        </p:txBody>
      </p:sp>
      <p:sp>
        <p:nvSpPr>
          <p:cNvPr id="75779" name="Rectangle 3"/>
          <p:cNvSpPr>
            <a:spLocks noGrp="1" noChangeArrowheads="1"/>
          </p:cNvSpPr>
          <p:nvPr>
            <p:ph type="body" sz="half" idx="1"/>
          </p:nvPr>
        </p:nvSpPr>
        <p:spPr>
          <a:xfrm>
            <a:off x="1835150" y="1774825"/>
            <a:ext cx="6985000" cy="2446338"/>
          </a:xfrm>
        </p:spPr>
        <p:txBody>
          <a:bodyPr/>
          <a:lstStyle/>
          <a:p>
            <a:pPr>
              <a:lnSpc>
                <a:spcPct val="80000"/>
              </a:lnSpc>
              <a:buFontTx/>
              <a:buNone/>
            </a:pPr>
            <a:r>
              <a:rPr lang="zh-CN" altLang="en-US" sz="100"/>
              <a:t>	 </a:t>
            </a:r>
            <a:r>
              <a:rPr lang="zh-CN" altLang="en-US" sz="1200"/>
              <a:t>    </a:t>
            </a:r>
            <a:r>
              <a:rPr lang="zh-CN" altLang="en-US" sz="1600"/>
              <a:t>  2. ADSL 方式</a:t>
            </a:r>
          </a:p>
          <a:p>
            <a:pPr>
              <a:lnSpc>
                <a:spcPct val="80000"/>
              </a:lnSpc>
              <a:buFontTx/>
              <a:buNone/>
            </a:pPr>
            <a:r>
              <a:rPr lang="zh-CN" altLang="en-US" sz="1600"/>
              <a:t>            ADSL（ Asymmetrical Digital Subscriber Line，非对称数字用户环路）是一种能够通过普通电话线提供宽带数据业务的技术，也是目前较常见的一种接入技术。ADSL 因其下行速率较高、频带相对较宽、安装方便、不需交纳电话费等特点而深受用户喜爱。ADSL 接入技术示意如图7-9所示。ADSL 方案的最大特点是不需要改造信号传输线路，完全可以利用普通铜质电话线作为传输介质，配上专用的Modem 即可实现数据高速传输。ADSL 支持上行速率640 Kb/s ～ 1 Mb/s，下行速率1 ～ 8 Mb/s，其有效传输距离在3 ～ 5 km 范围以内。在ADSL 接入方案中，每个用户都有单独的一条线路与ADSL 相连，其结构可看作是星形结构，数据传输带宽由每一个用户独享。</a:t>
            </a:r>
          </a:p>
        </p:txBody>
      </p:sp>
      <p:sp>
        <p:nvSpPr>
          <p:cNvPr id="75780" name="Text Box 4"/>
          <p:cNvSpPr txBox="1">
            <a:spLocks noChangeArrowheads="1"/>
          </p:cNvSpPr>
          <p:nvPr/>
        </p:nvSpPr>
        <p:spPr bwMode="auto">
          <a:xfrm>
            <a:off x="4068763" y="5734050"/>
            <a:ext cx="21610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图7-9 </a:t>
            </a:r>
            <a:r>
              <a:rPr lang="zh-CN" altLang="en-US" sz="1600" dirty="0" smtClean="0"/>
              <a:t>  ADSL</a:t>
            </a:r>
            <a:r>
              <a:rPr lang="zh-CN" altLang="en-US" sz="1600" dirty="0"/>
              <a:t>连接方式</a:t>
            </a:r>
          </a:p>
        </p:txBody>
      </p:sp>
      <p:pic>
        <p:nvPicPr>
          <p:cNvPr id="757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292600"/>
            <a:ext cx="40894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66964054-75CF-44BE-BC28-4904C669BE37}" type="slidenum">
              <a:rPr lang="zh-CN" altLang="en-US"/>
              <a:pPr/>
              <a:t>7</a:t>
            </a:fld>
            <a:endParaRPr lang="en-US" altLang="zh-CN"/>
          </a:p>
        </p:txBody>
      </p:sp>
      <p:sp>
        <p:nvSpPr>
          <p:cNvPr id="12290" name="Rectangle 2"/>
          <p:cNvSpPr>
            <a:spLocks noGrp="1" noChangeArrowheads="1"/>
          </p:cNvSpPr>
          <p:nvPr>
            <p:ph type="title"/>
          </p:nvPr>
        </p:nvSpPr>
        <p:spPr>
          <a:xfrm>
            <a:off x="1600200" y="609600"/>
            <a:ext cx="6858000" cy="1143000"/>
          </a:xfrm>
        </p:spPr>
        <p:txBody>
          <a:bodyPr/>
          <a:lstStyle/>
          <a:p>
            <a:r>
              <a:rPr lang="zh-CN" altLang="en-US" sz="3200" b="1" i="0"/>
              <a:t>以资源共享为主的第二代计算机网络</a:t>
            </a:r>
          </a:p>
        </p:txBody>
      </p:sp>
      <p:sp>
        <p:nvSpPr>
          <p:cNvPr id="12291" name="Rectangle 3"/>
          <p:cNvSpPr>
            <a:spLocks noGrp="1" noChangeArrowheads="1"/>
          </p:cNvSpPr>
          <p:nvPr>
            <p:ph type="body" sz="half" idx="1"/>
          </p:nvPr>
        </p:nvSpPr>
        <p:spPr>
          <a:xfrm>
            <a:off x="1600200" y="1676400"/>
            <a:ext cx="6805613" cy="4679950"/>
          </a:xfrm>
        </p:spPr>
        <p:txBody>
          <a:bodyPr/>
          <a:lstStyle/>
          <a:p>
            <a:pPr marL="0" indent="0">
              <a:lnSpc>
                <a:spcPct val="120000"/>
              </a:lnSpc>
              <a:buClr>
                <a:srgbClr val="4D4D4D"/>
              </a:buClr>
              <a:buFont typeface="Wingdings" pitchFamily="2" charset="2"/>
              <a:buChar char="Ø"/>
            </a:pPr>
            <a:r>
              <a:rPr lang="zh-CN" altLang="en-US"/>
              <a:t>  美国国防部高级研究计划局（</a:t>
            </a:r>
            <a:r>
              <a:rPr lang="en-US" altLang="zh-CN"/>
              <a:t>ARPA</a:t>
            </a:r>
            <a:r>
              <a:rPr lang="zh-CN" altLang="en-US"/>
              <a:t>，</a:t>
            </a:r>
            <a:r>
              <a:rPr lang="en-US" altLang="zh-CN"/>
              <a:t>Advanced Research Projects Agency</a:t>
            </a:r>
            <a:r>
              <a:rPr lang="zh-CN" altLang="en-US"/>
              <a:t>）于</a:t>
            </a:r>
            <a:r>
              <a:rPr lang="en-US" altLang="zh-CN"/>
              <a:t>1968</a:t>
            </a:r>
            <a:r>
              <a:rPr lang="zh-CN" altLang="en-US"/>
              <a:t>年主持研制，次年将分散在不同地区的</a:t>
            </a:r>
            <a:r>
              <a:rPr lang="en-US" altLang="zh-CN"/>
              <a:t>4</a:t>
            </a:r>
            <a:r>
              <a:rPr lang="zh-CN" altLang="en-US"/>
              <a:t>台计算机连接起来，建成了</a:t>
            </a:r>
            <a:r>
              <a:rPr lang="en-US" altLang="zh-CN"/>
              <a:t>ARPA</a:t>
            </a:r>
            <a:r>
              <a:rPr lang="zh-CN" altLang="en-US"/>
              <a:t>网。</a:t>
            </a:r>
          </a:p>
          <a:p>
            <a:pPr marL="0" indent="0">
              <a:lnSpc>
                <a:spcPct val="120000"/>
              </a:lnSpc>
              <a:buClr>
                <a:srgbClr val="4D4D4D"/>
              </a:buClr>
              <a:buFont typeface="Wingdings" pitchFamily="2" charset="2"/>
              <a:buChar char="Ø"/>
            </a:pPr>
            <a:r>
              <a:rPr lang="zh-CN" altLang="en-US"/>
              <a:t>  到了</a:t>
            </a:r>
            <a:r>
              <a:rPr lang="en-US" altLang="zh-CN"/>
              <a:t>1972</a:t>
            </a:r>
            <a:r>
              <a:rPr lang="zh-CN" altLang="en-US"/>
              <a:t>年，有</a:t>
            </a:r>
            <a:r>
              <a:rPr lang="en-US" altLang="zh-CN"/>
              <a:t>50</a:t>
            </a:r>
            <a:r>
              <a:rPr lang="zh-CN" altLang="en-US"/>
              <a:t>多家大学和研究所与</a:t>
            </a:r>
            <a:r>
              <a:rPr lang="en-US" altLang="zh-CN"/>
              <a:t>ARPA</a:t>
            </a:r>
            <a:r>
              <a:rPr lang="zh-CN" altLang="en-US"/>
              <a:t>网连接，</a:t>
            </a:r>
            <a:r>
              <a:rPr lang="en-US" altLang="zh-CN"/>
              <a:t>1983</a:t>
            </a:r>
            <a:r>
              <a:rPr lang="zh-CN" altLang="en-US"/>
              <a:t>年，入网计算机达到</a:t>
            </a:r>
            <a:r>
              <a:rPr lang="en-US" altLang="zh-CN"/>
              <a:t>100</a:t>
            </a:r>
            <a:r>
              <a:rPr lang="zh-CN" altLang="en-US"/>
              <a:t>多台。</a:t>
            </a:r>
          </a:p>
          <a:p>
            <a:pPr marL="0" indent="0">
              <a:lnSpc>
                <a:spcPct val="120000"/>
              </a:lnSpc>
              <a:buClr>
                <a:srgbClr val="4D4D4D"/>
              </a:buClr>
              <a:buFont typeface="Wingdings" pitchFamily="2" charset="2"/>
              <a:buChar char="Ø"/>
            </a:pPr>
            <a:r>
              <a:rPr lang="zh-CN" altLang="en-US"/>
              <a:t>  </a:t>
            </a:r>
            <a:r>
              <a:rPr lang="en-US" altLang="zh-CN"/>
              <a:t>ARPA</a:t>
            </a:r>
            <a:r>
              <a:rPr lang="zh-CN" altLang="en-US"/>
              <a:t>网的建成标志着计算机网络的发展进入了第二代，它也是</a:t>
            </a:r>
            <a:r>
              <a:rPr lang="en-US" altLang="zh-CN"/>
              <a:t>Internet</a:t>
            </a:r>
            <a:r>
              <a:rPr lang="zh-CN" altLang="en-US"/>
              <a:t>的前身。 </a:t>
            </a:r>
          </a:p>
        </p:txBody>
      </p:sp>
      <p:sp>
        <p:nvSpPr>
          <p:cNvPr id="1229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350DE205-6C3D-44BB-8AE4-1D9D0AD7CA70}" type="slidenum">
              <a:rPr lang="zh-CN" altLang="en-US"/>
              <a:pPr/>
              <a:t>70</a:t>
            </a:fld>
            <a:endParaRPr lang="en-US" altLang="zh-CN"/>
          </a:p>
        </p:txBody>
      </p:sp>
      <p:sp>
        <p:nvSpPr>
          <p:cNvPr id="7680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4</a:t>
            </a:r>
            <a:r>
              <a:rPr lang="en-US" altLang="zh-CN" i="0">
                <a:sym typeface="Arial" pitchFamily="34" charset="0"/>
              </a:rPr>
              <a:t>  </a:t>
            </a:r>
            <a:r>
              <a:rPr lang="zh-CN" altLang="en-US" i="0">
                <a:sym typeface="Arial" pitchFamily="34" charset="0"/>
              </a:rPr>
              <a:t>Internet的接入方式</a:t>
            </a:r>
            <a:endParaRPr lang="zh-CN" altLang="en-US"/>
          </a:p>
        </p:txBody>
      </p:sp>
      <p:sp>
        <p:nvSpPr>
          <p:cNvPr id="76803" name="Rectangle 3"/>
          <p:cNvSpPr>
            <a:spLocks noGrp="1" noChangeArrowheads="1"/>
          </p:cNvSpPr>
          <p:nvPr>
            <p:ph type="body" sz="half" idx="1"/>
          </p:nvPr>
        </p:nvSpPr>
        <p:spPr>
          <a:xfrm>
            <a:off x="1763713" y="1846263"/>
            <a:ext cx="6985000" cy="4608512"/>
          </a:xfrm>
        </p:spPr>
        <p:txBody>
          <a:bodyPr/>
          <a:lstStyle/>
          <a:p>
            <a:pPr>
              <a:lnSpc>
                <a:spcPct val="90000"/>
              </a:lnSpc>
              <a:buFontTx/>
              <a:buNone/>
            </a:pPr>
            <a:r>
              <a:rPr lang="zh-CN" altLang="en-US" sz="1800"/>
              <a:t>	    3. LAN 方式</a:t>
            </a:r>
          </a:p>
          <a:p>
            <a:pPr>
              <a:lnSpc>
                <a:spcPct val="90000"/>
              </a:lnSpc>
              <a:buFontTx/>
              <a:buNone/>
            </a:pPr>
            <a:r>
              <a:rPr lang="zh-CN" altLang="en-US" sz="1800"/>
              <a:t>            如果用户是通过局域网（LAN）连接Internet，则不需要调制解调器和电话线路，而是需要一个网卡和网络连接线，通过集线器或交换机经路由器接入Internet，这种方式实际上是将局域网作为一个子网接入Internet。目前，各电信公司以及部分ISP 都在推出宽带LAN 接入方式上网，用户PC 的上网速率可达100 Mb/s。</a:t>
            </a:r>
          </a:p>
          <a:p>
            <a:pPr>
              <a:lnSpc>
                <a:spcPct val="90000"/>
              </a:lnSpc>
              <a:buFontTx/>
              <a:buNone/>
            </a:pPr>
            <a:r>
              <a:rPr lang="zh-CN" altLang="en-US" sz="1800"/>
              <a:t>          4. 无线方式</a:t>
            </a:r>
          </a:p>
          <a:p>
            <a:pPr>
              <a:lnSpc>
                <a:spcPct val="90000"/>
              </a:lnSpc>
              <a:buFontTx/>
              <a:buNone/>
            </a:pPr>
            <a:r>
              <a:rPr lang="zh-CN" altLang="en-US" sz="1800"/>
              <a:t>            由于铺设光纤的费用很高，对于需要宽带接入的用户，一些城市提供无线接入。用户通过高频天线和ISP 连接，距离在10 km 左右，带宽为2 ～ 11 Mb/s，费用低廉，性能价格比很高，但是受地形和距离的限制，适合城市里距离ISP 不远的用户。</a:t>
            </a:r>
          </a:p>
          <a:p>
            <a:pPr>
              <a:lnSpc>
                <a:spcPct val="90000"/>
              </a:lnSpc>
              <a:buFontTx/>
              <a:buNone/>
            </a:pPr>
            <a:r>
              <a:rPr lang="zh-CN" altLang="en-US" sz="1800"/>
              <a:t>            无线接入技术主要有以下几种类型：蜂窝技术、数字无绳技术、点对点微波技术、卫星技术、蓝牙技术等。近年来，由于无线应用协议（WAP）的制定，已实现了移动通信手机接入Internet。</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B0BC96F0-8311-4480-AF30-7776806B4877}" type="slidenum">
              <a:rPr lang="zh-CN" altLang="en-US"/>
              <a:pPr/>
              <a:t>71</a:t>
            </a:fld>
            <a:endParaRPr lang="en-US" altLang="zh-CN"/>
          </a:p>
        </p:txBody>
      </p:sp>
      <p:sp>
        <p:nvSpPr>
          <p:cNvPr id="7782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4</a:t>
            </a:r>
            <a:r>
              <a:rPr lang="en-US" altLang="zh-CN" i="0">
                <a:sym typeface="Arial" pitchFamily="34" charset="0"/>
              </a:rPr>
              <a:t>  </a:t>
            </a:r>
            <a:r>
              <a:rPr lang="zh-CN" altLang="en-US" i="0">
                <a:sym typeface="Arial" pitchFamily="34" charset="0"/>
              </a:rPr>
              <a:t>Internet的接入方式</a:t>
            </a:r>
            <a:endParaRPr lang="zh-CN" altLang="en-US"/>
          </a:p>
        </p:txBody>
      </p:sp>
      <p:sp>
        <p:nvSpPr>
          <p:cNvPr id="77827" name="Rectangle 3"/>
          <p:cNvSpPr>
            <a:spLocks noGrp="1" noChangeArrowheads="1"/>
          </p:cNvSpPr>
          <p:nvPr>
            <p:ph type="body" sz="half" idx="1"/>
          </p:nvPr>
        </p:nvSpPr>
        <p:spPr>
          <a:xfrm>
            <a:off x="1763713" y="2133600"/>
            <a:ext cx="6985000" cy="3022600"/>
          </a:xfrm>
        </p:spPr>
        <p:txBody>
          <a:bodyPr/>
          <a:lstStyle/>
          <a:p>
            <a:pPr>
              <a:buFontTx/>
              <a:buNone/>
            </a:pPr>
            <a:r>
              <a:rPr lang="zh-CN" altLang="en-US" sz="1800"/>
              <a:t>	   </a:t>
            </a:r>
            <a:r>
              <a:rPr lang="zh-CN" altLang="en-US" sz="2000"/>
              <a:t>5. 无线局域网（ Wireless LAN，简称 WLAN）方式</a:t>
            </a:r>
          </a:p>
          <a:p>
            <a:pPr>
              <a:buFontTx/>
              <a:buNone/>
            </a:pPr>
            <a:r>
              <a:rPr lang="zh-CN" altLang="en-US" sz="2000"/>
              <a:t>            无线局域网络是相当便利的数据传输系统，它利用射频技术，取代旧式碍手碍脚的双绞铜线所构成的局域网络，使得无线局域网络能利用简单的存取架构，让用户透过它，通过无线方式高速接入互联网/企业网，获取信息、移动办公或者娱乐，达到“信息随身化、便利走天下”的理想境界。</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599726DF-96B6-4E0E-A699-45FBEFFD34DF}" type="slidenum">
              <a:rPr lang="zh-CN" altLang="en-US"/>
              <a:pPr/>
              <a:t>72</a:t>
            </a:fld>
            <a:endParaRPr lang="en-US" altLang="zh-CN"/>
          </a:p>
        </p:txBody>
      </p:sp>
      <p:sp>
        <p:nvSpPr>
          <p:cNvPr id="7885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78851" name="Rectangle 3"/>
          <p:cNvSpPr>
            <a:spLocks noGrp="1" noChangeArrowheads="1"/>
          </p:cNvSpPr>
          <p:nvPr>
            <p:ph type="body" sz="half" idx="1"/>
          </p:nvPr>
        </p:nvSpPr>
        <p:spPr>
          <a:xfrm>
            <a:off x="1763713" y="2133600"/>
            <a:ext cx="6985000" cy="3022600"/>
          </a:xfrm>
        </p:spPr>
        <p:txBody>
          <a:bodyPr/>
          <a:lstStyle/>
          <a:p>
            <a:pPr>
              <a:buFontTx/>
              <a:buNone/>
            </a:pPr>
            <a:r>
              <a:rPr lang="zh-CN" altLang="en-US" sz="1800"/>
              <a:t>	        </a:t>
            </a:r>
            <a:r>
              <a:rPr lang="zh-CN" altLang="en-US" sz="2000"/>
              <a:t>目前，Internet 上所提供的服务功能已达上万种，其中多数服务是免费提供的。随着Internet向商业化方向发展，很多服务被商业化的同时，所提供的服务种类也将进一步快速增长。从功能上说，Internet 所提供的服务基本上可以分为三类：共享资源、交流信息、发布和获取信息。下面介绍Internet 的几种主要服务。</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AC909637-1DA6-480C-953F-3FC3ADA9D4D2}" type="slidenum">
              <a:rPr lang="zh-CN" altLang="en-US"/>
              <a:pPr/>
              <a:t>73</a:t>
            </a:fld>
            <a:endParaRPr lang="en-US" altLang="zh-CN"/>
          </a:p>
        </p:txBody>
      </p:sp>
      <p:sp>
        <p:nvSpPr>
          <p:cNvPr id="7987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79875" name="Rectangle 3"/>
          <p:cNvSpPr>
            <a:spLocks noGrp="1" noChangeArrowheads="1"/>
          </p:cNvSpPr>
          <p:nvPr>
            <p:ph type="body" sz="half" idx="1"/>
          </p:nvPr>
        </p:nvSpPr>
        <p:spPr>
          <a:xfrm>
            <a:off x="1763713" y="2133600"/>
            <a:ext cx="6985000" cy="4032250"/>
          </a:xfrm>
        </p:spPr>
        <p:txBody>
          <a:bodyPr/>
          <a:lstStyle/>
          <a:p>
            <a:pPr>
              <a:lnSpc>
                <a:spcPct val="80000"/>
              </a:lnSpc>
              <a:buFontTx/>
              <a:buNone/>
            </a:pPr>
            <a:r>
              <a:rPr lang="zh-CN" altLang="en-US" sz="1400"/>
              <a:t>	      </a:t>
            </a:r>
            <a:r>
              <a:rPr lang="zh-CN" altLang="en-US" sz="1800"/>
              <a:t>1. 电子邮件服务</a:t>
            </a:r>
          </a:p>
          <a:p>
            <a:pPr>
              <a:lnSpc>
                <a:spcPct val="80000"/>
              </a:lnSpc>
              <a:buFontTx/>
              <a:buNone/>
            </a:pPr>
            <a:r>
              <a:rPr lang="zh-CN" altLang="en-US" sz="1800"/>
              <a:t>             电子邮件服务（又称E-mail 服务）是目前因特网上使用最频繁的服务之一，它为因特网用户之间发送和接收消息提供了一种快捷、廉价的现代化通信手段。</a:t>
            </a:r>
          </a:p>
          <a:p>
            <a:pPr>
              <a:lnSpc>
                <a:spcPct val="80000"/>
              </a:lnSpc>
              <a:buFontTx/>
              <a:buNone/>
            </a:pPr>
            <a:r>
              <a:rPr lang="zh-CN" altLang="en-US" sz="1800"/>
              <a:t>        1） 电子邮件的功能</a:t>
            </a:r>
          </a:p>
          <a:p>
            <a:pPr>
              <a:lnSpc>
                <a:spcPct val="80000"/>
              </a:lnSpc>
              <a:buFontTx/>
              <a:buNone/>
            </a:pPr>
            <a:r>
              <a:rPr lang="zh-CN" altLang="en-US" sz="1800"/>
              <a:t>         （1） 邮件的制作与编辑；</a:t>
            </a:r>
          </a:p>
          <a:p>
            <a:pPr>
              <a:lnSpc>
                <a:spcPct val="80000"/>
              </a:lnSpc>
              <a:buFontTx/>
              <a:buNone/>
            </a:pPr>
            <a:r>
              <a:rPr lang="zh-CN" altLang="en-US" sz="1800"/>
              <a:t>         （2） 邮件的发送（可以发送给一个用户或同时发送给多个用户）；</a:t>
            </a:r>
          </a:p>
          <a:p>
            <a:pPr>
              <a:lnSpc>
                <a:spcPct val="80000"/>
              </a:lnSpc>
              <a:buFontTx/>
              <a:buNone/>
            </a:pPr>
            <a:r>
              <a:rPr lang="zh-CN" altLang="en-US" sz="1800"/>
              <a:t>         （3） 邮件通知（随时提示用户有邮件）；</a:t>
            </a:r>
          </a:p>
          <a:p>
            <a:pPr>
              <a:lnSpc>
                <a:spcPct val="80000"/>
              </a:lnSpc>
              <a:buFontTx/>
              <a:buNone/>
            </a:pPr>
            <a:r>
              <a:rPr lang="zh-CN" altLang="en-US" sz="1800"/>
              <a:t>         （4） 邮件阅读与检索（可按发件人、收件人、时间或标题检索已收到的邮件，并可反复阅读来信）；</a:t>
            </a:r>
          </a:p>
          <a:p>
            <a:pPr>
              <a:lnSpc>
                <a:spcPct val="80000"/>
              </a:lnSpc>
              <a:buFontTx/>
              <a:buNone/>
            </a:pPr>
            <a:r>
              <a:rPr lang="zh-CN" altLang="en-US" sz="1800"/>
              <a:t>         （5） 邮件回复与转发；</a:t>
            </a:r>
          </a:p>
          <a:p>
            <a:pPr>
              <a:lnSpc>
                <a:spcPct val="80000"/>
              </a:lnSpc>
              <a:buFontTx/>
              <a:buNone/>
            </a:pPr>
            <a:r>
              <a:rPr lang="zh-CN" altLang="en-US" sz="1800"/>
              <a:t>         （6） 邮件处理（对收到的邮件可以转存、分类归档或删除）。</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3FDBF663-C3CD-487D-9BD9-27B1EDD6D7C6}" type="slidenum">
              <a:rPr lang="zh-CN" altLang="en-US"/>
              <a:pPr/>
              <a:t>74</a:t>
            </a:fld>
            <a:endParaRPr lang="en-US" altLang="zh-CN"/>
          </a:p>
        </p:txBody>
      </p:sp>
      <p:sp>
        <p:nvSpPr>
          <p:cNvPr id="8089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0899" name="Rectangle 3"/>
          <p:cNvSpPr>
            <a:spLocks noGrp="1" noChangeArrowheads="1"/>
          </p:cNvSpPr>
          <p:nvPr>
            <p:ph type="body" sz="half" idx="1"/>
          </p:nvPr>
        </p:nvSpPr>
        <p:spPr>
          <a:xfrm>
            <a:off x="1763713" y="2133600"/>
            <a:ext cx="6985000" cy="4032250"/>
          </a:xfrm>
        </p:spPr>
        <p:txBody>
          <a:bodyPr/>
          <a:lstStyle/>
          <a:p>
            <a:pPr>
              <a:lnSpc>
                <a:spcPct val="80000"/>
              </a:lnSpc>
              <a:buFontTx/>
              <a:buNone/>
            </a:pPr>
            <a:r>
              <a:rPr lang="zh-CN" altLang="en-US" sz="1400"/>
              <a:t>	      </a:t>
            </a:r>
            <a:r>
              <a:rPr lang="zh-CN" altLang="en-US" sz="1800"/>
              <a:t>1. 电子邮件服务</a:t>
            </a:r>
          </a:p>
          <a:p>
            <a:pPr>
              <a:lnSpc>
                <a:spcPct val="80000"/>
              </a:lnSpc>
              <a:buFontTx/>
              <a:buNone/>
            </a:pPr>
            <a:r>
              <a:rPr lang="zh-CN" altLang="en-US" sz="1800"/>
              <a:t>             电子邮件服务（又称E-mail 服务）是目前因特网上使用最频繁的服务之一，它为因特网用户之间发送和接收消息提供了一种快捷、廉价的现代化通信手段。</a:t>
            </a:r>
          </a:p>
          <a:p>
            <a:pPr>
              <a:lnSpc>
                <a:spcPct val="80000"/>
              </a:lnSpc>
              <a:buFontTx/>
              <a:buNone/>
            </a:pPr>
            <a:r>
              <a:rPr lang="zh-CN" altLang="en-US" sz="1800"/>
              <a:t>        1） 电子邮件的功能</a:t>
            </a:r>
          </a:p>
          <a:p>
            <a:pPr>
              <a:lnSpc>
                <a:spcPct val="80000"/>
              </a:lnSpc>
              <a:buFontTx/>
              <a:buNone/>
            </a:pPr>
            <a:r>
              <a:rPr lang="zh-CN" altLang="en-US" sz="1800"/>
              <a:t>         （1） 邮件的制作与编辑；</a:t>
            </a:r>
          </a:p>
          <a:p>
            <a:pPr>
              <a:lnSpc>
                <a:spcPct val="80000"/>
              </a:lnSpc>
              <a:buFontTx/>
              <a:buNone/>
            </a:pPr>
            <a:r>
              <a:rPr lang="zh-CN" altLang="en-US" sz="1800"/>
              <a:t>         （2） 邮件的发送（可以发送给一个用户或同时发送给多个用户）；</a:t>
            </a:r>
          </a:p>
          <a:p>
            <a:pPr>
              <a:lnSpc>
                <a:spcPct val="80000"/>
              </a:lnSpc>
              <a:buFontTx/>
              <a:buNone/>
            </a:pPr>
            <a:r>
              <a:rPr lang="zh-CN" altLang="en-US" sz="1800"/>
              <a:t>         （3） 邮件通知（随时提示用户有邮件）；</a:t>
            </a:r>
          </a:p>
          <a:p>
            <a:pPr>
              <a:lnSpc>
                <a:spcPct val="80000"/>
              </a:lnSpc>
              <a:buFontTx/>
              <a:buNone/>
            </a:pPr>
            <a:r>
              <a:rPr lang="zh-CN" altLang="en-US" sz="1800"/>
              <a:t>         （4） 邮件阅读与检索（可按发件人、收件人、时间或标题检索已收到的邮件，并可反复阅读来信）；</a:t>
            </a:r>
          </a:p>
          <a:p>
            <a:pPr>
              <a:lnSpc>
                <a:spcPct val="80000"/>
              </a:lnSpc>
              <a:buFontTx/>
              <a:buNone/>
            </a:pPr>
            <a:r>
              <a:rPr lang="zh-CN" altLang="en-US" sz="1800"/>
              <a:t>         （5） 邮件回复与转发；</a:t>
            </a:r>
          </a:p>
          <a:p>
            <a:pPr>
              <a:lnSpc>
                <a:spcPct val="80000"/>
              </a:lnSpc>
              <a:buFontTx/>
              <a:buNone/>
            </a:pPr>
            <a:r>
              <a:rPr lang="zh-CN" altLang="en-US" sz="1800"/>
              <a:t>         （6） 邮件处理（对收到的邮件可以转存、分类归档或删除）。</a:t>
            </a:r>
            <a:endParaRPr lang="zh-CN" altLang="en-US" sz="200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29FE9A4E-A14A-4D1E-B20D-B6825EE57A68}" type="slidenum">
              <a:rPr lang="zh-CN" altLang="en-US"/>
              <a:pPr/>
              <a:t>75</a:t>
            </a:fld>
            <a:endParaRPr lang="en-US" altLang="zh-CN"/>
          </a:p>
        </p:txBody>
      </p:sp>
      <p:sp>
        <p:nvSpPr>
          <p:cNvPr id="8192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1923" name="Rectangle 3"/>
          <p:cNvSpPr>
            <a:spLocks noGrp="1" noChangeArrowheads="1"/>
          </p:cNvSpPr>
          <p:nvPr>
            <p:ph type="body" sz="half" idx="1"/>
          </p:nvPr>
        </p:nvSpPr>
        <p:spPr>
          <a:xfrm>
            <a:off x="1763713" y="2133600"/>
            <a:ext cx="6985000" cy="4032250"/>
          </a:xfrm>
        </p:spPr>
        <p:txBody>
          <a:bodyPr/>
          <a:lstStyle/>
          <a:p>
            <a:pPr>
              <a:buFontTx/>
              <a:buNone/>
            </a:pPr>
            <a:r>
              <a:rPr lang="zh-CN" altLang="en-US" sz="1400"/>
              <a:t>	     </a:t>
            </a:r>
            <a:r>
              <a:rPr lang="zh-CN" altLang="en-US" sz="2000"/>
              <a:t>2） 电子邮件地址的格式</a:t>
            </a:r>
          </a:p>
          <a:p>
            <a:pPr>
              <a:buFontTx/>
              <a:buNone/>
            </a:pPr>
            <a:r>
              <a:rPr lang="zh-CN" altLang="en-US" sz="2000"/>
              <a:t>            由于E-mail 是直接寻址到用户的，而不是仅仅到计算机，所以个人的名字或有关说明也要编入E-mail 地址中。Internet 的电子邮箱地址组成如下：</a:t>
            </a:r>
          </a:p>
          <a:p>
            <a:pPr>
              <a:buFontTx/>
              <a:buNone/>
            </a:pPr>
            <a:r>
              <a:rPr lang="zh-CN" altLang="en-US" sz="2000"/>
              <a:t>            用户名 @ 电子邮件服务器名</a:t>
            </a:r>
          </a:p>
          <a:p>
            <a:pPr>
              <a:buFontTx/>
              <a:buNone/>
            </a:pPr>
            <a:r>
              <a:rPr lang="zh-CN" altLang="en-US" sz="2000"/>
              <a:t>            它表示以用户名命名的邮箱是建立在符号“@”（ 读作 at）后面说明的电子邮件服务器上的，该服务器就是向用户提供电子邮政服务的“邮局”机。如lizheng@sdca.edu.cn。</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CB96073F-C72D-4019-A327-F4AC3272778C}" type="slidenum">
              <a:rPr lang="zh-CN" altLang="en-US"/>
              <a:pPr/>
              <a:t>76</a:t>
            </a:fld>
            <a:endParaRPr lang="en-US" altLang="zh-CN"/>
          </a:p>
        </p:txBody>
      </p:sp>
      <p:sp>
        <p:nvSpPr>
          <p:cNvPr id="8294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2947" name="Rectangle 3"/>
          <p:cNvSpPr>
            <a:spLocks noGrp="1" noChangeArrowheads="1"/>
          </p:cNvSpPr>
          <p:nvPr>
            <p:ph type="body" sz="half" idx="1"/>
          </p:nvPr>
        </p:nvSpPr>
        <p:spPr>
          <a:xfrm>
            <a:off x="1763713" y="2133600"/>
            <a:ext cx="6985000" cy="4032250"/>
          </a:xfrm>
        </p:spPr>
        <p:txBody>
          <a:bodyPr/>
          <a:lstStyle/>
          <a:p>
            <a:pPr>
              <a:buFontTx/>
              <a:buNone/>
            </a:pPr>
            <a:r>
              <a:rPr lang="zh-CN" altLang="en-US" sz="1400"/>
              <a:t>	     </a:t>
            </a:r>
            <a:r>
              <a:rPr lang="zh-CN" altLang="en-US" sz="2000"/>
              <a:t>3） 获取免费电子邮箱</a:t>
            </a:r>
          </a:p>
          <a:p>
            <a:pPr>
              <a:buFontTx/>
              <a:buNone/>
            </a:pPr>
            <a:r>
              <a:rPr lang="zh-CN" altLang="en-US" sz="2000"/>
              <a:t>           用户可以使用WWW 浏览器免费获取电子邮箱，访问电子邮件服务。在电子邮件系统页面上输入用户的用户名和密码，即可进入用户的电子邮件信箱，然后处理电子邮件。</a:t>
            </a:r>
          </a:p>
          <a:p>
            <a:pPr>
              <a:buFontTx/>
              <a:buNone/>
            </a:pPr>
            <a:r>
              <a:rPr lang="zh-CN" altLang="en-US" sz="2000"/>
              <a:t>           目前许多网站都提供免费的邮件服务功能，用户可以通过这些网站收发电子邮件。免费电子邮箱服务大多在Web 站点的主页上提供，申请者可以在此申请邮箱地址，各网站的申请方法大同小异。</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44DFBD04-A838-4A6A-A011-CF85A091BF80}" type="slidenum">
              <a:rPr lang="zh-CN" altLang="en-US"/>
              <a:pPr/>
              <a:t>77</a:t>
            </a:fld>
            <a:endParaRPr lang="en-US" altLang="zh-CN"/>
          </a:p>
        </p:txBody>
      </p:sp>
      <p:sp>
        <p:nvSpPr>
          <p:cNvPr id="8397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3971" name="Rectangle 3"/>
          <p:cNvSpPr>
            <a:spLocks noGrp="1" noChangeArrowheads="1"/>
          </p:cNvSpPr>
          <p:nvPr>
            <p:ph type="body" sz="half" idx="1"/>
          </p:nvPr>
        </p:nvSpPr>
        <p:spPr>
          <a:xfrm>
            <a:off x="1763713" y="2133600"/>
            <a:ext cx="6985000" cy="4032250"/>
          </a:xfrm>
        </p:spPr>
        <p:txBody>
          <a:bodyPr/>
          <a:lstStyle/>
          <a:p>
            <a:pPr>
              <a:lnSpc>
                <a:spcPct val="90000"/>
              </a:lnSpc>
              <a:buFontTx/>
              <a:buNone/>
            </a:pPr>
            <a:r>
              <a:rPr lang="zh-CN" altLang="en-US" sz="1400"/>
              <a:t>	     </a:t>
            </a:r>
            <a:r>
              <a:rPr lang="zh-CN" altLang="en-US" sz="2000"/>
              <a:t>2. 搜索引擎</a:t>
            </a:r>
          </a:p>
          <a:p>
            <a:pPr>
              <a:lnSpc>
                <a:spcPct val="90000"/>
              </a:lnSpc>
              <a:buFontTx/>
              <a:buNone/>
            </a:pPr>
            <a:r>
              <a:rPr lang="zh-CN" altLang="en-US" sz="2000"/>
              <a:t>            搜索引擎其实也是一个网站，只不过该网站专门为用户提供信息检索服务，它使用特有的程序把因特网上的所有信息归类，以帮助人们在浩如烟海的信息海洋中搜寻自己所需要的信息。常用的搜索引擎有百度（http://www.baidu.com/）、雅虎（http://www.yahoo.cn/）等。</a:t>
            </a:r>
          </a:p>
          <a:p>
            <a:pPr>
              <a:lnSpc>
                <a:spcPct val="90000"/>
              </a:lnSpc>
              <a:buFontTx/>
              <a:buNone/>
            </a:pPr>
            <a:r>
              <a:rPr lang="zh-CN" altLang="en-US" sz="2000"/>
              <a:t>            在上网搜索之前，我们首先要搞清楚待查信息的关键字。可以先输入一个主关键字进行搜索，如果发现搜索到的结果太多或者没有用，说明这一个关键字不明确，在“高级搜索”中输入第二个关键字，再次搜索，一般就能查到所需信息。</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99EE7042-7991-4A45-9FC3-61F960C6F92E}" type="slidenum">
              <a:rPr lang="zh-CN" altLang="en-US"/>
              <a:pPr/>
              <a:t>78</a:t>
            </a:fld>
            <a:endParaRPr lang="en-US" altLang="zh-CN"/>
          </a:p>
        </p:txBody>
      </p:sp>
      <p:sp>
        <p:nvSpPr>
          <p:cNvPr id="8499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4995" name="Rectangle 3"/>
          <p:cNvSpPr>
            <a:spLocks noGrp="1" noChangeArrowheads="1"/>
          </p:cNvSpPr>
          <p:nvPr>
            <p:ph type="body" sz="half" idx="1"/>
          </p:nvPr>
        </p:nvSpPr>
        <p:spPr>
          <a:xfrm>
            <a:off x="1763713" y="2133600"/>
            <a:ext cx="6985000" cy="4032250"/>
          </a:xfrm>
        </p:spPr>
        <p:txBody>
          <a:bodyPr/>
          <a:lstStyle/>
          <a:p>
            <a:pPr>
              <a:lnSpc>
                <a:spcPct val="90000"/>
              </a:lnSpc>
              <a:buFontTx/>
              <a:buNone/>
            </a:pPr>
            <a:r>
              <a:rPr lang="zh-CN" altLang="en-US" sz="1400"/>
              <a:t>	     </a:t>
            </a:r>
            <a:r>
              <a:rPr lang="zh-CN" altLang="en-US" sz="2000"/>
              <a:t>3. 即时通信</a:t>
            </a:r>
          </a:p>
          <a:p>
            <a:pPr>
              <a:lnSpc>
                <a:spcPct val="90000"/>
              </a:lnSpc>
              <a:buFontTx/>
              <a:buNone/>
            </a:pPr>
            <a:r>
              <a:rPr lang="zh-CN" altLang="en-US" sz="2000"/>
              <a:t>            即时通信是指能够即时发送和接收互联网消息等的业务。自1998 年面世以来，特别是近几年来发展迅速，功能日益丰富，逐渐集成了电子邮件、博客、音乐、电视、游戏和搜索等多种功能，发展成集交流、资讯、娱乐、搜索、电子商务、办公协作和企业客户服务等为一体的综合化信息平台。</a:t>
            </a:r>
          </a:p>
          <a:p>
            <a:pPr>
              <a:lnSpc>
                <a:spcPct val="90000"/>
              </a:lnSpc>
              <a:buFontTx/>
              <a:buNone/>
            </a:pPr>
            <a:r>
              <a:rPr lang="zh-CN" altLang="en-US" sz="2000"/>
              <a:t>          1） 网上聊天</a:t>
            </a:r>
          </a:p>
          <a:p>
            <a:pPr>
              <a:lnSpc>
                <a:spcPct val="90000"/>
              </a:lnSpc>
              <a:buFontTx/>
              <a:buNone/>
            </a:pPr>
            <a:r>
              <a:rPr lang="zh-CN" altLang="en-US" sz="2000"/>
              <a:t>            网上聊天就是在Internet 上专门指定一个场所，为大家提供实时语音和视频交流，目前常用的聊天软件有YY、UC 等。</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19DA3AA5-CFC3-4D36-AC63-D445BF7E4F9D}" type="slidenum">
              <a:rPr lang="zh-CN" altLang="en-US"/>
              <a:pPr/>
              <a:t>79</a:t>
            </a:fld>
            <a:endParaRPr lang="en-US" altLang="zh-CN"/>
          </a:p>
        </p:txBody>
      </p:sp>
      <p:sp>
        <p:nvSpPr>
          <p:cNvPr id="8601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6019" name="Rectangle 3"/>
          <p:cNvSpPr>
            <a:spLocks noGrp="1" noChangeArrowheads="1"/>
          </p:cNvSpPr>
          <p:nvPr>
            <p:ph type="body" sz="half" idx="1"/>
          </p:nvPr>
        </p:nvSpPr>
        <p:spPr>
          <a:xfrm>
            <a:off x="1763713" y="1773238"/>
            <a:ext cx="6985000" cy="4394200"/>
          </a:xfrm>
        </p:spPr>
        <p:txBody>
          <a:bodyPr/>
          <a:lstStyle/>
          <a:p>
            <a:pPr>
              <a:buFontTx/>
              <a:buNone/>
            </a:pPr>
            <a:r>
              <a:rPr lang="zh-CN" altLang="en-US" sz="900"/>
              <a:t>	  </a:t>
            </a:r>
            <a:r>
              <a:rPr lang="zh-CN" altLang="en-US" sz="1800"/>
              <a:t>   2）“ 网上寻呼”</a:t>
            </a:r>
          </a:p>
          <a:p>
            <a:pPr>
              <a:buFontTx/>
              <a:buNone/>
            </a:pPr>
            <a:r>
              <a:rPr lang="zh-CN" altLang="en-US" sz="1800"/>
              <a:t>           “网上寻呼”即ICQ（I Seek You），它采用客户机 / 服务器工作模式。在安装即时消息软件时，它会自动和服务器联系，然后给用户分配一个全球唯一的识别号码。ICQ 可自动探测用户的上网状态并可实时交流信息。其中，腾讯公司的QQ 软件和微软公司的MSN Messenger 软件的应用规模最大。</a:t>
            </a:r>
          </a:p>
          <a:p>
            <a:pPr>
              <a:buFontTx/>
              <a:buNone/>
            </a:pPr>
            <a:r>
              <a:rPr lang="zh-CN" altLang="en-US" sz="1800"/>
              <a:t>          3） IP 电话</a:t>
            </a:r>
          </a:p>
          <a:p>
            <a:pPr>
              <a:buFontTx/>
              <a:buNone/>
            </a:pPr>
            <a:r>
              <a:rPr lang="zh-CN" altLang="en-US" sz="1800"/>
              <a:t>            IP 电话（Iphone）也称网络电话，是通过TCP / IP 协议实现的一种电话应用。它利用Internet作为传输载体，实现计算机与计算机、普通电话与普通电话、计算机与普通电话之间进行语音通信。</a:t>
            </a:r>
          </a:p>
          <a:p>
            <a:pPr>
              <a:buFontTx/>
              <a:buNone/>
            </a:pPr>
            <a:r>
              <a:rPr lang="zh-CN" altLang="en-US" sz="1800"/>
              <a:t>            IP 电话能更有效地利用网络带宽，占用资源少，成本很低。但通过Internet 传输声音的速率会受到网络工作状态的影响。</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BFB51641-39C1-4D62-AEF0-B13B9370846F}" type="slidenum">
              <a:rPr lang="zh-CN" altLang="en-US"/>
              <a:pPr/>
              <a:t>8</a:t>
            </a:fld>
            <a:endParaRPr lang="en-US" altLang="zh-CN"/>
          </a:p>
        </p:txBody>
      </p:sp>
      <p:sp>
        <p:nvSpPr>
          <p:cNvPr id="13314" name="Rectangle 2"/>
          <p:cNvSpPr>
            <a:spLocks noGrp="1" noChangeArrowheads="1"/>
          </p:cNvSpPr>
          <p:nvPr>
            <p:ph type="title"/>
          </p:nvPr>
        </p:nvSpPr>
        <p:spPr>
          <a:xfrm>
            <a:off x="1676400" y="609600"/>
            <a:ext cx="6858000" cy="1143000"/>
          </a:xfrm>
        </p:spPr>
        <p:txBody>
          <a:bodyPr/>
          <a:lstStyle/>
          <a:p>
            <a:r>
              <a:rPr lang="zh-CN" altLang="en-US" sz="3200" b="1" i="0"/>
              <a:t>以资源共享为主的第二代计算机网络</a:t>
            </a:r>
          </a:p>
        </p:txBody>
      </p:sp>
      <p:sp>
        <p:nvSpPr>
          <p:cNvPr id="13315" name="Rectangle 3"/>
          <p:cNvSpPr>
            <a:spLocks noGrp="1" noChangeArrowheads="1"/>
          </p:cNvSpPr>
          <p:nvPr>
            <p:ph type="body" sz="half" idx="1"/>
          </p:nvPr>
        </p:nvSpPr>
        <p:spPr>
          <a:xfrm>
            <a:off x="1600200" y="1981200"/>
            <a:ext cx="6805613" cy="4319588"/>
          </a:xfrm>
        </p:spPr>
        <p:txBody>
          <a:bodyPr/>
          <a:lstStyle/>
          <a:p>
            <a:pPr marL="0" indent="0">
              <a:lnSpc>
                <a:spcPct val="120000"/>
              </a:lnSpc>
              <a:buFontTx/>
              <a:buNone/>
            </a:pPr>
            <a:r>
              <a:rPr lang="en-US" altLang="zh-CN"/>
              <a:t>         </a:t>
            </a:r>
            <a:r>
              <a:rPr lang="zh-CN" altLang="en-US"/>
              <a:t>第二代计算机网络是以分组交换网为中心的计算机网络，它与第一代计算机网络的区别在于：</a:t>
            </a:r>
          </a:p>
          <a:p>
            <a:pPr marL="0" indent="0">
              <a:lnSpc>
                <a:spcPct val="120000"/>
              </a:lnSpc>
              <a:buClr>
                <a:srgbClr val="4D4D4D"/>
              </a:buClr>
              <a:buFont typeface="Wingdings" pitchFamily="2" charset="2"/>
              <a:buChar char="Ø"/>
            </a:pPr>
            <a:r>
              <a:rPr lang="zh-CN" altLang="en-US"/>
              <a:t> 一是网络中通信双方都是具有自主处理能力的计算机，而不是终端机；</a:t>
            </a:r>
          </a:p>
          <a:p>
            <a:pPr marL="0" indent="0">
              <a:lnSpc>
                <a:spcPct val="120000"/>
              </a:lnSpc>
              <a:buClr>
                <a:srgbClr val="4D4D4D"/>
              </a:buClr>
              <a:buFont typeface="Wingdings" pitchFamily="2" charset="2"/>
              <a:buChar char="Ø"/>
            </a:pPr>
            <a:r>
              <a:rPr lang="zh-CN" altLang="en-US"/>
              <a:t> 二是计算机网络功能以资源共享为主，而不是以数据通信为主。</a:t>
            </a:r>
          </a:p>
        </p:txBody>
      </p:sp>
      <p:sp>
        <p:nvSpPr>
          <p:cNvPr id="13316"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0B073900-B6FE-466E-99BA-89CCF1B4F28B}" type="slidenum">
              <a:rPr lang="zh-CN" altLang="en-US"/>
              <a:pPr/>
              <a:t>80</a:t>
            </a:fld>
            <a:endParaRPr lang="en-US" altLang="zh-CN"/>
          </a:p>
        </p:txBody>
      </p:sp>
      <p:sp>
        <p:nvSpPr>
          <p:cNvPr id="8704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7043" name="Rectangle 3"/>
          <p:cNvSpPr>
            <a:spLocks noGrp="1" noChangeArrowheads="1"/>
          </p:cNvSpPr>
          <p:nvPr>
            <p:ph type="body" sz="half" idx="1"/>
          </p:nvPr>
        </p:nvSpPr>
        <p:spPr>
          <a:xfrm>
            <a:off x="1620838" y="1628775"/>
            <a:ext cx="7272337" cy="4899025"/>
          </a:xfrm>
        </p:spPr>
        <p:txBody>
          <a:bodyPr/>
          <a:lstStyle/>
          <a:p>
            <a:pPr>
              <a:buFontTx/>
              <a:buNone/>
            </a:pPr>
            <a:r>
              <a:rPr lang="zh-CN" altLang="en-US" sz="600"/>
              <a:t>	  </a:t>
            </a:r>
            <a:r>
              <a:rPr lang="zh-CN" altLang="en-US" sz="1200"/>
              <a:t>   </a:t>
            </a:r>
            <a:r>
              <a:rPr lang="zh-CN" altLang="en-US" sz="1600"/>
              <a:t>4. 网络音乐和网络视频</a:t>
            </a:r>
          </a:p>
          <a:p>
            <a:pPr>
              <a:buFontTx/>
              <a:buNone/>
            </a:pPr>
            <a:r>
              <a:rPr lang="zh-CN" altLang="en-US" sz="1600"/>
              <a:t>          1） 网络音乐</a:t>
            </a:r>
          </a:p>
          <a:p>
            <a:pPr>
              <a:buFontTx/>
              <a:buNone/>
            </a:pPr>
            <a:r>
              <a:rPr lang="zh-CN" altLang="en-US" sz="1600"/>
              <a:t>             MIDI、MP3、Real Audio 和WAV 等是歌曲的几种压缩格式，其中前三种是现在网络上比较流行的网络音乐格式。由于MP3 体积小，音质高，采用免费的开放标准，使得它几乎成为网上音乐的代名词。</a:t>
            </a:r>
          </a:p>
          <a:p>
            <a:pPr>
              <a:buFontTx/>
              <a:buNone/>
            </a:pPr>
            <a:r>
              <a:rPr lang="zh-CN" altLang="en-US" sz="1600"/>
              <a:t>             MP3 （MPEG Audio Layer-3）是ISO 下属的MPEG 开发的一种以高保真为前提实现的高效音频压缩技术，它采用了特殊的数据压缩算法对原先的音频信号进行处理，可以按12：1 的比例压缩CD 音乐，以减小数码音频文件的大小，而音乐的质量却没有什么变化，几乎接近于CD 唱盘的质量。</a:t>
            </a:r>
          </a:p>
          <a:p>
            <a:pPr>
              <a:buFontTx/>
              <a:buNone/>
            </a:pPr>
            <a:r>
              <a:rPr lang="zh-CN" altLang="en-US" sz="1600"/>
              <a:t>         2） 视频点播（VOD）</a:t>
            </a:r>
          </a:p>
          <a:p>
            <a:pPr>
              <a:buFontTx/>
              <a:buNone/>
            </a:pPr>
            <a:r>
              <a:rPr lang="zh-CN" altLang="en-US" sz="1600"/>
              <a:t>            VOD 是Video On Demand 的缩写，即交互式多媒体视频点播业务，是集动态影视图像、静态图片、声音、文字等信息于一体，为用户提供实时、高质量、按需点播服务的系统。它是一种以图像压缩技术、宽带通信网技术、计算机技术等现代通信手段为基础发展起来的多媒体通信业务。</a:t>
            </a:r>
          </a:p>
          <a:p>
            <a:pPr>
              <a:buFontTx/>
              <a:buNone/>
            </a:pPr>
            <a:r>
              <a:rPr lang="zh-CN" altLang="en-US" sz="1600"/>
              <a:t>            VOD 是一种可以按用户需要点播节目的交互式视频系统，或者更广义一点讲，它可以为用户提供各种交互式信息服务，可以根据用户需要任意选择信息，并对信息进行相应的控制，如在播出过程中留言、发表评论等，从而加强交互性，增加了用户与节目之间的交流。</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3F659AF0-0A1A-4D0D-B04C-40DA3C546A33}" type="slidenum">
              <a:rPr lang="zh-CN" altLang="en-US"/>
              <a:pPr/>
              <a:t>81</a:t>
            </a:fld>
            <a:endParaRPr lang="en-US" altLang="zh-CN"/>
          </a:p>
        </p:txBody>
      </p:sp>
      <p:sp>
        <p:nvSpPr>
          <p:cNvPr id="8806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8067" name="Rectangle 3"/>
          <p:cNvSpPr>
            <a:spLocks noGrp="1" noChangeArrowheads="1"/>
          </p:cNvSpPr>
          <p:nvPr>
            <p:ph type="body" sz="half" idx="1"/>
          </p:nvPr>
        </p:nvSpPr>
        <p:spPr>
          <a:xfrm>
            <a:off x="1620838" y="1628775"/>
            <a:ext cx="7272337" cy="4899025"/>
          </a:xfrm>
        </p:spPr>
        <p:txBody>
          <a:bodyPr/>
          <a:lstStyle/>
          <a:p>
            <a:pPr>
              <a:lnSpc>
                <a:spcPct val="90000"/>
              </a:lnSpc>
              <a:buFontTx/>
              <a:buNone/>
            </a:pPr>
            <a:r>
              <a:rPr lang="zh-CN" altLang="en-US" sz="600"/>
              <a:t>	  </a:t>
            </a:r>
            <a:r>
              <a:rPr lang="zh-CN" altLang="en-US" sz="1200"/>
              <a:t>  </a:t>
            </a:r>
            <a:r>
              <a:rPr lang="zh-CN" altLang="en-US" sz="2000"/>
              <a:t>5. 文件传输</a:t>
            </a:r>
          </a:p>
          <a:p>
            <a:pPr>
              <a:lnSpc>
                <a:spcPct val="90000"/>
              </a:lnSpc>
              <a:buFontTx/>
              <a:buNone/>
            </a:pPr>
            <a:r>
              <a:rPr lang="zh-CN" altLang="en-US" sz="2000"/>
              <a:t>           文件传输协议（FTP）是Internet 的常用服务之一，也采用客户机 / 服务器工作模式。在Internet上，通过FTP 协议及FTP 程序（服务器程序和客户端程序），用户计算机和远程服务器之间可以进行文件传输。</a:t>
            </a:r>
          </a:p>
          <a:p>
            <a:pPr>
              <a:lnSpc>
                <a:spcPct val="90000"/>
              </a:lnSpc>
              <a:buFontTx/>
              <a:buNone/>
            </a:pPr>
            <a:r>
              <a:rPr lang="zh-CN" altLang="en-US" sz="2000"/>
              <a:t>           FTP 的工作原理如下：首先用户从客户端启动一个FTP 应用程序，与Internet 中的FTP 服务器建立连接，然后使用FTP 命令，将服务器中的文件传输到本地计算机中（下载）。在权限允许的情况下，还可以将本地计算机中的文件传送到FTP 服务器中（上传）。</a:t>
            </a:r>
          </a:p>
          <a:p>
            <a:pPr>
              <a:lnSpc>
                <a:spcPct val="90000"/>
              </a:lnSpc>
              <a:buFontTx/>
              <a:buNone/>
            </a:pPr>
            <a:r>
              <a:rPr lang="zh-CN" altLang="en-US" sz="2000"/>
              <a:t>           匿名FTP：匿名FTP 服务器为普通用户建立了一个通用的账号名，即“anonymous”，在口令栏内输入用户的电子邮件地址，就可以连接到远程主机。</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6527887B-06CD-4114-AAF5-0B3E7D4CDC8B}" type="slidenum">
              <a:rPr lang="zh-CN" altLang="en-US"/>
              <a:pPr/>
              <a:t>82</a:t>
            </a:fld>
            <a:endParaRPr lang="en-US" altLang="zh-CN"/>
          </a:p>
        </p:txBody>
      </p:sp>
      <p:sp>
        <p:nvSpPr>
          <p:cNvPr id="89090"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89091" name="Rectangle 3"/>
          <p:cNvSpPr>
            <a:spLocks noGrp="1" noChangeArrowheads="1"/>
          </p:cNvSpPr>
          <p:nvPr>
            <p:ph type="body" sz="half" idx="1"/>
          </p:nvPr>
        </p:nvSpPr>
        <p:spPr>
          <a:xfrm>
            <a:off x="1620838" y="1628775"/>
            <a:ext cx="7272337" cy="4899025"/>
          </a:xfrm>
        </p:spPr>
        <p:txBody>
          <a:bodyPr/>
          <a:lstStyle/>
          <a:p>
            <a:pPr>
              <a:buFontTx/>
              <a:buNone/>
            </a:pPr>
            <a:r>
              <a:rPr lang="zh-CN" altLang="en-US" sz="600"/>
              <a:t>	  </a:t>
            </a:r>
            <a:r>
              <a:rPr lang="zh-CN" altLang="en-US" sz="1200"/>
              <a:t>  </a:t>
            </a:r>
            <a:r>
              <a:rPr lang="zh-CN" altLang="en-US" sz="2000"/>
              <a:t>6. 流媒体应用</a:t>
            </a:r>
          </a:p>
          <a:p>
            <a:pPr>
              <a:buFontTx/>
              <a:buNone/>
            </a:pPr>
            <a:r>
              <a:rPr lang="zh-CN" altLang="en-US" sz="2000"/>
              <a:t>            流媒体（Streaming Media）指在数据网络上按时间先后次序传输和播放的连续音 / 视频数据流。以前人们在网络上看电影或听音乐时，必须先将整个影音文件下载并存储在本地计算机中，而流媒体在播放前并不下载整个文件，只将部分内容缓存，使流媒体数据流边传送边播放，这样就节省了下载等待时间和存储空间。</a:t>
            </a:r>
          </a:p>
          <a:p>
            <a:pPr>
              <a:buFontTx/>
              <a:buNone/>
            </a:pPr>
            <a:r>
              <a:rPr lang="zh-CN" altLang="en-US" sz="2000"/>
              <a:t>            流媒体数据流具有三个特点：连续性、实时性、时序性（其数据流具有严格的前后时序关系）。目前基于流媒体的应用非常多，发展非常快，其应用主要有视频点播（VOD）、视频广播、视频监视、视频会议、远程教学、交互式游戏等。</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BA8A9184-AD0C-49BF-B04B-8242B7418FCD}" type="slidenum">
              <a:rPr lang="zh-CN" altLang="en-US"/>
              <a:pPr/>
              <a:t>83</a:t>
            </a:fld>
            <a:endParaRPr lang="en-US" altLang="zh-CN"/>
          </a:p>
        </p:txBody>
      </p:sp>
      <p:sp>
        <p:nvSpPr>
          <p:cNvPr id="90114"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90115" name="Rectangle 3"/>
          <p:cNvSpPr>
            <a:spLocks noGrp="1" noChangeArrowheads="1"/>
          </p:cNvSpPr>
          <p:nvPr>
            <p:ph type="body" sz="half" idx="1"/>
          </p:nvPr>
        </p:nvSpPr>
        <p:spPr>
          <a:xfrm>
            <a:off x="1620838" y="1628775"/>
            <a:ext cx="7272337" cy="4899025"/>
          </a:xfrm>
        </p:spPr>
        <p:txBody>
          <a:bodyPr/>
          <a:lstStyle/>
          <a:p>
            <a:pPr>
              <a:buFontTx/>
              <a:buNone/>
            </a:pPr>
            <a:r>
              <a:rPr lang="zh-CN" altLang="en-US" sz="600"/>
              <a:t>	  </a:t>
            </a:r>
            <a:r>
              <a:rPr lang="zh-CN" altLang="en-US" sz="1200"/>
              <a:t> </a:t>
            </a:r>
            <a:r>
              <a:rPr lang="zh-CN" altLang="en-US" sz="2000"/>
              <a:t>7. 远程登录Telnet</a:t>
            </a:r>
          </a:p>
          <a:p>
            <a:pPr>
              <a:buFontTx/>
              <a:buNone/>
            </a:pPr>
            <a:r>
              <a:rPr lang="zh-CN" altLang="en-US" sz="2000"/>
              <a:t>           Telnet 是最早的Internet 活动之一，用户可以通过一台计算机登录到另一台计算机上，运行其中的程序并访问其中的服务。当登录上远程计算机后，你的电脑就仿佛是远程计算机的一个终端，可以用自己的计算机直接操纵远程计算机。</a:t>
            </a:r>
          </a:p>
          <a:p>
            <a:pPr>
              <a:buFontTx/>
              <a:buNone/>
            </a:pPr>
            <a:r>
              <a:rPr lang="zh-CN" altLang="en-US" sz="2000"/>
              <a:t>           同FTP 一样，使用Telnet 需要有Telnet 软件。Windows 操作系统就提供了内置的Telnet 工具。当用Telnet 登录进入远程计算机系统时，事实上启动了两个程序：一个叫Telnet 客户程序，它运行在你的本地机上；另一个叫Telnet 服务器程序，它运行在你登录的远程计算机上。</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00F58BDF-6AD2-4143-9ED8-B20265742B41}" type="slidenum">
              <a:rPr lang="zh-CN" altLang="en-US"/>
              <a:pPr/>
              <a:t>84</a:t>
            </a:fld>
            <a:endParaRPr lang="en-US" altLang="zh-CN"/>
          </a:p>
        </p:txBody>
      </p:sp>
      <p:sp>
        <p:nvSpPr>
          <p:cNvPr id="91138"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91139" name="Rectangle 3"/>
          <p:cNvSpPr>
            <a:spLocks noGrp="1" noChangeArrowheads="1"/>
          </p:cNvSpPr>
          <p:nvPr>
            <p:ph type="body" sz="half" idx="1"/>
          </p:nvPr>
        </p:nvSpPr>
        <p:spPr>
          <a:xfrm>
            <a:off x="1620838" y="1628775"/>
            <a:ext cx="7272337" cy="4899025"/>
          </a:xfrm>
        </p:spPr>
        <p:txBody>
          <a:bodyPr/>
          <a:lstStyle/>
          <a:p>
            <a:pPr>
              <a:buFontTx/>
              <a:buNone/>
            </a:pPr>
            <a:r>
              <a:rPr lang="zh-CN" altLang="en-US" sz="300"/>
              <a:t>	</a:t>
            </a:r>
            <a:r>
              <a:rPr lang="zh-CN" altLang="en-US" sz="1600"/>
              <a:t>   8. 电子公告牌与微博、微信</a:t>
            </a:r>
          </a:p>
          <a:p>
            <a:pPr>
              <a:buFontTx/>
              <a:buNone/>
            </a:pPr>
            <a:r>
              <a:rPr lang="zh-CN" altLang="en-US" sz="1600"/>
              <a:t>           1） 电子公告牌（BBS）</a:t>
            </a:r>
          </a:p>
          <a:p>
            <a:pPr>
              <a:buFontTx/>
              <a:buNone/>
            </a:pPr>
            <a:r>
              <a:rPr lang="zh-CN" altLang="en-US" sz="1600"/>
              <a:t>              BBS 是Bulletin Board System 的缩写，意为电子布告栏系统或电子公告牌系统。它是一种电子信息服务系统，向用户提供一块公共电子白板，每个用户都可以在上面发布信息或提出看法。早期的BBS 由教育机构或研究机构管理，现在多数网站都建立了自己的BBS 系统，供网民通过网络来结交朋友、表达观点。</a:t>
            </a:r>
          </a:p>
          <a:p>
            <a:pPr>
              <a:buFontTx/>
              <a:buNone/>
            </a:pPr>
            <a:r>
              <a:rPr lang="zh-CN" altLang="en-US" sz="1600"/>
              <a:t>           2） 微博（MicroBlog）</a:t>
            </a:r>
          </a:p>
          <a:p>
            <a:pPr>
              <a:buFontTx/>
              <a:buNone/>
            </a:pPr>
            <a:r>
              <a:rPr lang="zh-CN" altLang="en-US" sz="1600"/>
              <a:t>              微博是微博客（MicroBlog）的简称，是一个基于用户关系的信息分享、传播以及获取平台，用户可以通过Web、WAP 以及各种客户端组建个人社区，以140 字左右的文字更新信息，并实现即时分享。最早也最著名的微博是美国的Twitter。2009 年8 月，中国门户网站新浪推出“新浪微博”内测版，成为门户网站中第一家提供微博服务的网站，微博正式进入中文上网主流人群视野。据统计，至2012 年第三季度，腾讯微博注册用户达到5.07 亿，至2013 年上半年，新浪微博注册用户达到5.36 亿，微博成为中国网民上网的主要活动之一。</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27D97FA8-51C5-4613-910A-541C592D8890}" type="slidenum">
              <a:rPr lang="zh-CN" altLang="en-US"/>
              <a:pPr/>
              <a:t>85</a:t>
            </a:fld>
            <a:endParaRPr lang="en-US" altLang="zh-CN"/>
          </a:p>
        </p:txBody>
      </p:sp>
      <p:sp>
        <p:nvSpPr>
          <p:cNvPr id="92162"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92163" name="Rectangle 3"/>
          <p:cNvSpPr>
            <a:spLocks noGrp="1" noChangeArrowheads="1"/>
          </p:cNvSpPr>
          <p:nvPr>
            <p:ph type="body" sz="half" idx="1"/>
          </p:nvPr>
        </p:nvSpPr>
        <p:spPr>
          <a:xfrm>
            <a:off x="1620838" y="1989138"/>
            <a:ext cx="7272337" cy="3313112"/>
          </a:xfrm>
        </p:spPr>
        <p:txBody>
          <a:bodyPr/>
          <a:lstStyle/>
          <a:p>
            <a:pPr>
              <a:buFontTx/>
              <a:buNone/>
            </a:pPr>
            <a:r>
              <a:rPr lang="zh-CN" altLang="en-US" sz="300"/>
              <a:t>	</a:t>
            </a:r>
            <a:r>
              <a:rPr lang="zh-CN" altLang="en-US" sz="1600"/>
              <a:t>   </a:t>
            </a:r>
            <a:r>
              <a:rPr lang="zh-CN" altLang="en-US" sz="2000"/>
              <a:t>3） 微信（WeChat）</a:t>
            </a:r>
          </a:p>
          <a:p>
            <a:pPr>
              <a:buFontTx/>
              <a:buNone/>
            </a:pPr>
            <a:r>
              <a:rPr lang="zh-CN" altLang="en-US" sz="2000"/>
              <a:t>           微信是腾讯公司于2011 年1 月21 日推出的一款支持Windows Phone、Android 以及iPhone等平台的即时通讯应用程序，是可以让用户通过智能手机客户端与好友分享文字与图片，并能分组聊天、语音、视频对讲的智能型手机聊天软件。</a:t>
            </a:r>
          </a:p>
          <a:p>
            <a:pPr>
              <a:buFontTx/>
              <a:buNone/>
            </a:pPr>
            <a:r>
              <a:rPr lang="zh-CN" altLang="en-US" sz="2000"/>
              <a:t>           微信的用户发展势头迅猛，据第三方统计目前已经突破5 亿大关，由于其交流和支付的便捷性，用户数量还在迅猛增长。</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A54EE8A2-2373-4559-BE34-C18105FFDCEE}" type="slidenum">
              <a:rPr lang="zh-CN" altLang="en-US"/>
              <a:pPr/>
              <a:t>86</a:t>
            </a:fld>
            <a:endParaRPr lang="en-US" altLang="zh-CN"/>
          </a:p>
        </p:txBody>
      </p:sp>
      <p:sp>
        <p:nvSpPr>
          <p:cNvPr id="93186" name="Rectangle 2"/>
          <p:cNvSpPr>
            <a:spLocks noGrp="1" noChangeArrowheads="1"/>
          </p:cNvSpPr>
          <p:nvPr>
            <p:ph type="title"/>
          </p:nvPr>
        </p:nvSpPr>
        <p:spPr/>
        <p:txBody>
          <a:bodyPr/>
          <a:lstStyle/>
          <a:p>
            <a:r>
              <a:rPr lang="en-US" altLang="zh-CN" i="0">
                <a:sym typeface="Arial" pitchFamily="34" charset="0"/>
              </a:rPr>
              <a:t>7.2.</a:t>
            </a:r>
            <a:r>
              <a:rPr lang="zh-CN" altLang="en-US" i="0">
                <a:sym typeface="Arial" pitchFamily="34" charset="0"/>
              </a:rPr>
              <a:t>5</a:t>
            </a:r>
            <a:r>
              <a:rPr lang="en-US" altLang="zh-CN" i="0">
                <a:sym typeface="Arial" pitchFamily="34" charset="0"/>
              </a:rPr>
              <a:t>  </a:t>
            </a:r>
            <a:r>
              <a:rPr lang="zh-CN" altLang="en-US" i="0">
                <a:sym typeface="Arial" pitchFamily="34" charset="0"/>
              </a:rPr>
              <a:t>Internet应用</a:t>
            </a:r>
            <a:endParaRPr lang="zh-CN" altLang="en-US"/>
          </a:p>
        </p:txBody>
      </p:sp>
      <p:sp>
        <p:nvSpPr>
          <p:cNvPr id="93187" name="Rectangle 3"/>
          <p:cNvSpPr>
            <a:spLocks noGrp="1" noChangeArrowheads="1"/>
          </p:cNvSpPr>
          <p:nvPr>
            <p:ph type="body" sz="half" idx="1"/>
          </p:nvPr>
        </p:nvSpPr>
        <p:spPr>
          <a:xfrm>
            <a:off x="1620838" y="1557338"/>
            <a:ext cx="7272337" cy="4751387"/>
          </a:xfrm>
        </p:spPr>
        <p:txBody>
          <a:bodyPr/>
          <a:lstStyle/>
          <a:p>
            <a:pPr>
              <a:buFontTx/>
              <a:buNone/>
            </a:pPr>
            <a:r>
              <a:rPr lang="zh-CN" altLang="en-US" sz="100"/>
              <a:t>	</a:t>
            </a:r>
            <a:r>
              <a:rPr lang="zh-CN" altLang="en-US" sz="1000"/>
              <a:t>  </a:t>
            </a:r>
            <a:r>
              <a:rPr lang="zh-CN" altLang="en-US" sz="1800"/>
              <a:t> 9. 其他服务</a:t>
            </a:r>
          </a:p>
          <a:p>
            <a:pPr>
              <a:buFontTx/>
              <a:buNone/>
            </a:pPr>
            <a:r>
              <a:rPr lang="zh-CN" altLang="en-US" sz="1800"/>
              <a:t>         1） 商业应用（Business Application）</a:t>
            </a:r>
          </a:p>
          <a:p>
            <a:pPr>
              <a:buFontTx/>
              <a:buNone/>
            </a:pPr>
            <a:r>
              <a:rPr lang="zh-CN" altLang="en-US" sz="1800"/>
              <a:t>            Internet 是一种不受时间与空间限制的促进销售、推广技术、提供服务的非常有效的方法。厂商可以将产品的广告在网上发布，附带详细的图文资料，时效性强，费用经济。Internet 也是提供技术服务的极好方式。</a:t>
            </a:r>
          </a:p>
          <a:p>
            <a:pPr>
              <a:buFontTx/>
              <a:buNone/>
            </a:pPr>
            <a:r>
              <a:rPr lang="zh-CN" altLang="en-US" sz="1800"/>
              <a:t>         2） 在线游戏（Online Game）</a:t>
            </a:r>
          </a:p>
          <a:p>
            <a:pPr>
              <a:buFontTx/>
              <a:buNone/>
            </a:pPr>
            <a:r>
              <a:rPr lang="zh-CN" altLang="en-US" sz="1800"/>
              <a:t>            在网络上，用户可以与一个远隔重洋的人下一盘棋，也可以与分布在世界各个角落的人玩多人游戏。</a:t>
            </a:r>
          </a:p>
          <a:p>
            <a:pPr>
              <a:buFontTx/>
              <a:buNone/>
            </a:pPr>
            <a:r>
              <a:rPr lang="zh-CN" altLang="en-US" sz="1800"/>
              <a:t>         3） 虚拟现实（Virtual Reality）</a:t>
            </a:r>
          </a:p>
          <a:p>
            <a:pPr>
              <a:buFontTx/>
              <a:buNone/>
            </a:pPr>
            <a:r>
              <a:rPr lang="zh-CN" altLang="en-US" sz="1800"/>
              <a:t>            随着三维动画及虚拟现实的技术手段不断完善，在电脑世界里创造了越来越逼真的现实环境，形成了另一个时空观念。用户可以在这里交友、购物、玩游戏、旅游观光，从事现实的或虚拟的各项活动。</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5"/>
          <p:cNvSpPr>
            <a:spLocks noGrp="1"/>
          </p:cNvSpPr>
          <p:nvPr>
            <p:ph type="sldNum" sz="quarter" idx="12"/>
          </p:nvPr>
        </p:nvSpPr>
        <p:spPr/>
        <p:txBody>
          <a:bodyPr/>
          <a:lstStyle/>
          <a:p>
            <a:fld id="{A1A61510-DB7A-457F-A6DB-BB71062EB613}" type="slidenum">
              <a:rPr lang="zh-CN" altLang="en-US"/>
              <a:pPr/>
              <a:t>87</a:t>
            </a:fld>
            <a:endParaRPr lang="en-US" altLang="zh-CN"/>
          </a:p>
        </p:txBody>
      </p:sp>
      <p:sp>
        <p:nvSpPr>
          <p:cNvPr id="94210" name="Rectangle 2"/>
          <p:cNvSpPr>
            <a:spLocks noGrp="1" noChangeArrowheads="1"/>
          </p:cNvSpPr>
          <p:nvPr>
            <p:ph type="title"/>
          </p:nvPr>
        </p:nvSpPr>
        <p:spPr>
          <a:xfrm>
            <a:off x="1066800" y="609600"/>
            <a:ext cx="7467600" cy="1143000"/>
          </a:xfrm>
        </p:spPr>
        <p:txBody>
          <a:bodyPr/>
          <a:lstStyle/>
          <a:p>
            <a:r>
              <a:rPr lang="en-US" altLang="zh-CN" i="0"/>
              <a:t>7.3  </a:t>
            </a:r>
            <a:r>
              <a:rPr lang="zh-CN" altLang="en-US" i="0"/>
              <a:t>网页的基本概念</a:t>
            </a:r>
          </a:p>
        </p:txBody>
      </p:sp>
      <p:sp>
        <p:nvSpPr>
          <p:cNvPr id="94211" name="Rectangle 3"/>
          <p:cNvSpPr>
            <a:spLocks noGrp="1" noChangeArrowheads="1"/>
          </p:cNvSpPr>
          <p:nvPr>
            <p:ph type="body" idx="1"/>
          </p:nvPr>
        </p:nvSpPr>
        <p:spPr>
          <a:xfrm>
            <a:off x="2844800" y="1916113"/>
            <a:ext cx="4824413" cy="3816350"/>
          </a:xfrm>
        </p:spPr>
        <p:txBody>
          <a:bodyPr/>
          <a:lstStyle/>
          <a:p>
            <a:pPr marL="609600" indent="-609600">
              <a:lnSpc>
                <a:spcPct val="150000"/>
              </a:lnSpc>
              <a:buFont typeface="Wingdings" pitchFamily="2" charset="2"/>
              <a:buNone/>
            </a:pPr>
            <a:r>
              <a:rPr lang="en-US" altLang="zh-CN"/>
              <a:t>7.3.1 </a:t>
            </a:r>
            <a:r>
              <a:rPr lang="zh-CN" altLang="en-US">
                <a:hlinkClick r:id="rId2" action="ppaction://hlinksldjump"/>
              </a:rPr>
              <a:t>网站</a:t>
            </a:r>
            <a:endParaRPr lang="zh-CN" altLang="en-US"/>
          </a:p>
          <a:p>
            <a:pPr marL="609600" indent="-609600">
              <a:lnSpc>
                <a:spcPct val="150000"/>
              </a:lnSpc>
              <a:buFont typeface="Wingdings" pitchFamily="2" charset="2"/>
              <a:buNone/>
            </a:pPr>
            <a:r>
              <a:rPr lang="en-US" altLang="zh-CN"/>
              <a:t>7.3.2 </a:t>
            </a:r>
            <a:r>
              <a:rPr lang="zh-CN" altLang="en-US">
                <a:hlinkClick r:id="rId2" action="ppaction://hlinksldjump"/>
              </a:rPr>
              <a:t>服务器与浏览器 </a:t>
            </a:r>
          </a:p>
          <a:p>
            <a:pPr marL="609600" indent="-609600">
              <a:lnSpc>
                <a:spcPct val="150000"/>
              </a:lnSpc>
              <a:buFont typeface="Wingdings" pitchFamily="2" charset="2"/>
              <a:buNone/>
            </a:pPr>
            <a:r>
              <a:rPr lang="zh-CN" altLang="en-US"/>
              <a:t>7.3.3 </a:t>
            </a:r>
            <a:r>
              <a:rPr lang="zh-CN" altLang="en-US">
                <a:hlinkClick r:id="rId2" action="ppaction://hlinksldjump"/>
              </a:rPr>
              <a:t>网页 </a:t>
            </a:r>
          </a:p>
          <a:p>
            <a:pPr marL="609600" indent="-609600">
              <a:lnSpc>
                <a:spcPct val="150000"/>
              </a:lnSpc>
              <a:buFont typeface="Wingdings" pitchFamily="2" charset="2"/>
              <a:buNone/>
            </a:pPr>
            <a:r>
              <a:rPr lang="zh-CN" altLang="en-US"/>
              <a:t>7.3.4 </a:t>
            </a:r>
            <a:r>
              <a:rPr lang="zh-CN" altLang="en-US">
                <a:hlinkClick r:id="rId2" action="ppaction://hlinksldjump"/>
              </a:rPr>
              <a:t>网页制作工具</a:t>
            </a:r>
          </a:p>
          <a:p>
            <a:pPr marL="609600" indent="-609600">
              <a:lnSpc>
                <a:spcPct val="150000"/>
              </a:lnSpc>
              <a:buFont typeface="Wingdings" pitchFamily="2" charset="2"/>
              <a:buNone/>
            </a:pPr>
            <a:r>
              <a:rPr lang="zh-CN" altLang="en-US"/>
              <a:t>7.3.5 </a:t>
            </a:r>
            <a:r>
              <a:rPr lang="zh-CN" altLang="en-US">
                <a:hlinkClick r:id="rId2" action="ppaction://hlinksldjump"/>
              </a:rPr>
              <a:t>网页设计的相关计算机语言</a:t>
            </a:r>
          </a:p>
        </p:txBody>
      </p:sp>
      <p:sp>
        <p:nvSpPr>
          <p:cNvPr id="94212"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3" action="ppaction://hlinksldjump"/>
              </a:rPr>
              <a:t>返    回</a:t>
            </a:r>
            <a:endParaRPr lang="zh-CN" altLang="en-US"/>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EBFBECE9-32B3-4806-BAB4-29F93BE668A2}" type="slidenum">
              <a:rPr lang="zh-CN" altLang="en-US"/>
              <a:pPr/>
              <a:t>88</a:t>
            </a:fld>
            <a:endParaRPr lang="en-US" altLang="zh-CN"/>
          </a:p>
        </p:txBody>
      </p:sp>
      <p:sp>
        <p:nvSpPr>
          <p:cNvPr id="95234"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1</a:t>
            </a:r>
            <a:r>
              <a:rPr lang="en-US" altLang="zh-CN" i="0">
                <a:sym typeface="Arial" pitchFamily="34" charset="0"/>
              </a:rPr>
              <a:t>  </a:t>
            </a:r>
            <a:r>
              <a:rPr lang="zh-CN" altLang="en-US" i="0">
                <a:sym typeface="Arial" pitchFamily="34" charset="0"/>
              </a:rPr>
              <a:t>网站</a:t>
            </a:r>
            <a:endParaRPr lang="zh-CN" altLang="en-US"/>
          </a:p>
        </p:txBody>
      </p:sp>
      <p:sp>
        <p:nvSpPr>
          <p:cNvPr id="95235" name="Rectangle 3"/>
          <p:cNvSpPr>
            <a:spLocks noGrp="1" noChangeArrowheads="1"/>
          </p:cNvSpPr>
          <p:nvPr>
            <p:ph type="body" sz="half" idx="1"/>
          </p:nvPr>
        </p:nvSpPr>
        <p:spPr>
          <a:xfrm>
            <a:off x="1620838" y="1989138"/>
            <a:ext cx="7272337" cy="3313112"/>
          </a:xfrm>
        </p:spPr>
        <p:txBody>
          <a:bodyPr/>
          <a:lstStyle/>
          <a:p>
            <a:pPr>
              <a:buFontTx/>
              <a:buNone/>
            </a:pPr>
            <a:r>
              <a:rPr lang="zh-CN" altLang="en-US" sz="100"/>
              <a:t>	</a:t>
            </a:r>
            <a:r>
              <a:rPr lang="zh-CN" altLang="en-US" sz="1800"/>
              <a:t>       网站是一组相关网页和有关文件的集合，一般有一个特殊的网页作为浏览的起始点，称为主页（Homepage），用来引导用户访问其他网页。</a:t>
            </a:r>
          </a:p>
          <a:p>
            <a:pPr>
              <a:buFontTx/>
              <a:buNone/>
            </a:pPr>
            <a:r>
              <a:rPr lang="zh-CN" altLang="en-US" sz="1800"/>
              <a:t>             网站中的内容通常包括网页和相关的文件，一般被存储在同一个目录中，并根据网站栏目或资源类型进行分类，分别存放在不同的子目录中。本地网站在制作完成后，不经过发布是不能被其他浏览者访问的。发布就是将本地网站的内容传输到连接Internet 的Web 服务器上。网站发布后，即获得一个网站地址，如www.sdnu.edu.cn 是山东师范大学的网站地址，浏览者可以通过该地址访问Web 服务器查看网站的内容。</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76B6420C-B14D-4A86-AB50-31BE23BF31F4}" type="slidenum">
              <a:rPr lang="zh-CN" altLang="en-US"/>
              <a:pPr/>
              <a:t>89</a:t>
            </a:fld>
            <a:endParaRPr lang="en-US" altLang="zh-CN"/>
          </a:p>
        </p:txBody>
      </p:sp>
      <p:sp>
        <p:nvSpPr>
          <p:cNvPr id="96258"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2</a:t>
            </a:r>
            <a:r>
              <a:rPr lang="en-US" altLang="zh-CN" i="0">
                <a:sym typeface="Arial" pitchFamily="34" charset="0"/>
              </a:rPr>
              <a:t>  </a:t>
            </a:r>
            <a:r>
              <a:rPr lang="zh-CN" altLang="en-US" i="0">
                <a:sym typeface="Arial" pitchFamily="34" charset="0"/>
              </a:rPr>
              <a:t>服务器与浏览器</a:t>
            </a:r>
            <a:endParaRPr lang="zh-CN" altLang="en-US"/>
          </a:p>
        </p:txBody>
      </p:sp>
      <p:sp>
        <p:nvSpPr>
          <p:cNvPr id="96259" name="Rectangle 3"/>
          <p:cNvSpPr>
            <a:spLocks noGrp="1" noChangeArrowheads="1"/>
          </p:cNvSpPr>
          <p:nvPr>
            <p:ph type="body" sz="half" idx="1"/>
          </p:nvPr>
        </p:nvSpPr>
        <p:spPr>
          <a:xfrm>
            <a:off x="1620838" y="1773238"/>
            <a:ext cx="7272337" cy="3887787"/>
          </a:xfrm>
        </p:spPr>
        <p:txBody>
          <a:bodyPr/>
          <a:lstStyle/>
          <a:p>
            <a:pPr>
              <a:buFontTx/>
              <a:buNone/>
            </a:pPr>
            <a:r>
              <a:rPr lang="zh-CN" altLang="en-US" sz="100"/>
              <a:t>	</a:t>
            </a:r>
            <a:r>
              <a:rPr lang="zh-CN" altLang="en-US" sz="1600"/>
              <a:t>      </a:t>
            </a:r>
            <a:r>
              <a:rPr lang="zh-CN" altLang="en-US" sz="1800"/>
              <a:t>  网站通常位于Web 服务器上。Web 服务器又称WWW 服务器、网站服务器或站点服务器。从本质上讲，Web 服务器就是一个软件系统，它通过网络接收访问请求，然后提供响应给请求者。要浏览Web 页面，必须在本地计算机上安装浏览器软件。浏览器就是Web 客户端，它是一个应用程序，用于与Web 服务器建立连接，并与之进行通信。目前用户使用最多的浏览器是微软的IE、Mozilla 的Firefox、苹果的Safari、Google 的Chrome 和Opera 公司的Opera 等。</a:t>
            </a:r>
          </a:p>
          <a:p>
            <a:pPr>
              <a:buFontTx/>
              <a:buNone/>
            </a:pPr>
            <a:r>
              <a:rPr lang="zh-CN" altLang="en-US" sz="1800"/>
              <a:t>             浏览器和服务器之间通过超文本传输协议（HyperText Transfer Protocol，HTTP）进行通信。浏览器 / 服务器（B/S）结构是目前最流行的网络软件系统结构，它正逐渐取代客户机 / 服务器（C/S）结构，成为网络软件开发商的首选。</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7" name="灯片编号占位符 6"/>
          <p:cNvSpPr>
            <a:spLocks noGrp="1"/>
          </p:cNvSpPr>
          <p:nvPr>
            <p:ph type="sldNum" sz="quarter" idx="12"/>
          </p:nvPr>
        </p:nvSpPr>
        <p:spPr/>
        <p:txBody>
          <a:bodyPr/>
          <a:lstStyle/>
          <a:p>
            <a:fld id="{6C20589B-1C54-4D32-ADFD-8327DC765146}" type="slidenum">
              <a:rPr lang="zh-CN" altLang="en-US"/>
              <a:pPr/>
              <a:t>9</a:t>
            </a:fld>
            <a:endParaRPr lang="en-US" altLang="zh-CN"/>
          </a:p>
        </p:txBody>
      </p:sp>
      <p:sp>
        <p:nvSpPr>
          <p:cNvPr id="14338" name="Rectangle 2"/>
          <p:cNvSpPr>
            <a:spLocks noGrp="1" noChangeArrowheads="1"/>
          </p:cNvSpPr>
          <p:nvPr>
            <p:ph type="title"/>
          </p:nvPr>
        </p:nvSpPr>
        <p:spPr>
          <a:xfrm>
            <a:off x="1763713" y="260350"/>
            <a:ext cx="6948487" cy="1143000"/>
          </a:xfrm>
        </p:spPr>
        <p:txBody>
          <a:bodyPr/>
          <a:lstStyle/>
          <a:p>
            <a:r>
              <a:rPr lang="zh-CN" altLang="en-US" sz="3200" b="1" i="0"/>
              <a:t>体系标准化的第三代计算机网络</a:t>
            </a:r>
          </a:p>
        </p:txBody>
      </p:sp>
      <p:sp>
        <p:nvSpPr>
          <p:cNvPr id="14339" name="Rectangle 3"/>
          <p:cNvSpPr>
            <a:spLocks noGrp="1" noChangeArrowheads="1"/>
          </p:cNvSpPr>
          <p:nvPr>
            <p:ph type="body" sz="half" idx="1"/>
          </p:nvPr>
        </p:nvSpPr>
        <p:spPr>
          <a:xfrm>
            <a:off x="1619250" y="1412875"/>
            <a:ext cx="6840538" cy="4467225"/>
          </a:xfrm>
        </p:spPr>
        <p:txBody>
          <a:bodyPr/>
          <a:lstStyle/>
          <a:p>
            <a:pPr marL="0" indent="0">
              <a:buClr>
                <a:srgbClr val="4D4D4D"/>
              </a:buClr>
              <a:buFont typeface="Wingdings" pitchFamily="2" charset="2"/>
              <a:buChar char="Ø"/>
            </a:pPr>
            <a:r>
              <a:rPr lang="zh-CN" altLang="en-US" sz="2000"/>
              <a:t>  </a:t>
            </a:r>
            <a:r>
              <a:rPr lang="zh-CN" altLang="en-US" sz="2200"/>
              <a:t>由于</a:t>
            </a:r>
            <a:r>
              <a:rPr lang="en-US" altLang="zh-CN" sz="2200"/>
              <a:t>ARPA</a:t>
            </a:r>
            <a:r>
              <a:rPr lang="zh-CN" altLang="en-US" sz="2200"/>
              <a:t>网的成功，到了</a:t>
            </a:r>
            <a:r>
              <a:rPr lang="en-US" altLang="zh-CN" sz="2200"/>
              <a:t>20</a:t>
            </a:r>
            <a:r>
              <a:rPr lang="zh-CN" altLang="en-US" sz="2200"/>
              <a:t>世纪</a:t>
            </a:r>
            <a:r>
              <a:rPr lang="en-US" altLang="zh-CN" sz="2200"/>
              <a:t>70</a:t>
            </a:r>
            <a:r>
              <a:rPr lang="zh-CN" altLang="en-US" sz="2200"/>
              <a:t>年代，不少公司推出了自己的网络体系结构。最著名的有</a:t>
            </a:r>
            <a:r>
              <a:rPr lang="en-US" altLang="zh-CN" sz="2200"/>
              <a:t>IBM</a:t>
            </a:r>
            <a:r>
              <a:rPr lang="zh-CN" altLang="en-US" sz="2200"/>
              <a:t>公司的和</a:t>
            </a:r>
            <a:r>
              <a:rPr lang="en-US" altLang="zh-CN" sz="2200"/>
              <a:t>DEC</a:t>
            </a:r>
            <a:r>
              <a:rPr lang="zh-CN" altLang="en-US" sz="2200"/>
              <a:t>公司的</a:t>
            </a:r>
            <a:r>
              <a:rPr lang="en-US" altLang="zh-CN" sz="2200"/>
              <a:t>DNA</a:t>
            </a:r>
            <a:r>
              <a:rPr lang="zh-CN" altLang="en-US" sz="2200"/>
              <a:t>（</a:t>
            </a:r>
            <a:r>
              <a:rPr lang="en-US" altLang="zh-CN" sz="2200"/>
              <a:t>Digital Network Architecture</a:t>
            </a:r>
            <a:r>
              <a:rPr lang="zh-CN" altLang="en-US" sz="2200"/>
              <a:t>）。</a:t>
            </a:r>
          </a:p>
          <a:p>
            <a:pPr marL="0" indent="0">
              <a:buClr>
                <a:srgbClr val="4D4D4D"/>
              </a:buClr>
              <a:buFont typeface="Wingdings" pitchFamily="2" charset="2"/>
              <a:buChar char="Ø"/>
            </a:pPr>
            <a:r>
              <a:rPr lang="zh-CN" altLang="en-US" sz="2200"/>
              <a:t>  随着社会的发展，需要各种不同体系结构的网络进行互连，但是由于不同体系的网络很难互连，因此，国际标准化组织（</a:t>
            </a:r>
            <a:r>
              <a:rPr lang="en-US" altLang="zh-CN" sz="2200"/>
              <a:t>ISO</a:t>
            </a:r>
            <a:r>
              <a:rPr lang="zh-CN" altLang="en-US" sz="2200"/>
              <a:t>）在</a:t>
            </a:r>
            <a:r>
              <a:rPr lang="en-US" altLang="zh-CN" sz="2200"/>
              <a:t>1977</a:t>
            </a:r>
            <a:r>
              <a:rPr lang="zh-CN" altLang="en-US" sz="2200"/>
              <a:t>年设立了一个分委员会，专门研究网络通信的体系结构。</a:t>
            </a:r>
          </a:p>
          <a:p>
            <a:pPr marL="0" indent="0">
              <a:buClr>
                <a:srgbClr val="4D4D4D"/>
              </a:buClr>
              <a:buFont typeface="Wingdings" pitchFamily="2" charset="2"/>
              <a:buChar char="Ø"/>
            </a:pPr>
            <a:r>
              <a:rPr lang="zh-CN" altLang="en-US" sz="2200"/>
              <a:t>  </a:t>
            </a:r>
            <a:r>
              <a:rPr lang="en-US" altLang="zh-CN" sz="2200"/>
              <a:t>1983</a:t>
            </a:r>
            <a:r>
              <a:rPr lang="zh-CN" altLang="en-US" sz="2200"/>
              <a:t>年，该委员会提出的开放系统互连参考模型（</a:t>
            </a:r>
            <a:r>
              <a:rPr lang="en-US" altLang="zh-CN" sz="2200"/>
              <a:t>OSI-RM</a:t>
            </a:r>
            <a:r>
              <a:rPr lang="zh-CN" altLang="en-US" sz="2200"/>
              <a:t>）各层的协议被批准为国际标准，给网络的发展提供了一个可共同遵守的规则，从此计算机网络的发展走上了标准化的道路，因此我们把体系结构标准化的计算机网络称为第三代计算机网络 </a:t>
            </a:r>
          </a:p>
        </p:txBody>
      </p:sp>
      <p:sp>
        <p:nvSpPr>
          <p:cNvPr id="14340" name="Text Box 4"/>
          <p:cNvSpPr txBox="1">
            <a:spLocks noChangeArrowheads="1"/>
          </p:cNvSpPr>
          <p:nvPr/>
        </p:nvSpPr>
        <p:spPr bwMode="auto">
          <a:xfrm>
            <a:off x="6096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rgbClr val="767474"/>
                </a:solidFill>
                <a:ea typeface="幼圆" pitchFamily="49" charset="-122"/>
                <a:hlinkClick r:id="rId2" action="ppaction://hlinksldjump"/>
              </a:rPr>
              <a:t>返    回</a:t>
            </a:r>
            <a:endParaRPr lang="zh-CN" altLang="en-US"/>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8CA9E94D-F6A8-4A4A-9D17-A1D0727E3DB1}" type="slidenum">
              <a:rPr lang="zh-CN" altLang="en-US"/>
              <a:pPr/>
              <a:t>90</a:t>
            </a:fld>
            <a:endParaRPr lang="en-US" altLang="zh-CN"/>
          </a:p>
        </p:txBody>
      </p:sp>
      <p:sp>
        <p:nvSpPr>
          <p:cNvPr id="97282"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2</a:t>
            </a:r>
            <a:r>
              <a:rPr lang="en-US" altLang="zh-CN" i="0">
                <a:sym typeface="Arial" pitchFamily="34" charset="0"/>
              </a:rPr>
              <a:t>  </a:t>
            </a:r>
            <a:r>
              <a:rPr lang="zh-CN" altLang="en-US" i="0">
                <a:sym typeface="Arial" pitchFamily="34" charset="0"/>
              </a:rPr>
              <a:t>服务器与浏览器</a:t>
            </a:r>
            <a:endParaRPr lang="zh-CN" altLang="en-US"/>
          </a:p>
        </p:txBody>
      </p:sp>
      <p:sp>
        <p:nvSpPr>
          <p:cNvPr id="97283" name="Rectangle 3"/>
          <p:cNvSpPr>
            <a:spLocks noGrp="1" noChangeArrowheads="1"/>
          </p:cNvSpPr>
          <p:nvPr>
            <p:ph type="body" sz="half" idx="1"/>
          </p:nvPr>
        </p:nvSpPr>
        <p:spPr>
          <a:xfrm>
            <a:off x="1620838" y="1773238"/>
            <a:ext cx="7272337" cy="3887787"/>
          </a:xfrm>
        </p:spPr>
        <p:txBody>
          <a:bodyPr/>
          <a:lstStyle/>
          <a:p>
            <a:pPr>
              <a:lnSpc>
                <a:spcPct val="80000"/>
              </a:lnSpc>
              <a:buFontTx/>
              <a:buNone/>
            </a:pPr>
            <a:r>
              <a:rPr lang="zh-CN" altLang="en-US" sz="100"/>
              <a:t>	</a:t>
            </a:r>
            <a:r>
              <a:rPr lang="zh-CN" altLang="en-US" sz="1600"/>
              <a:t>      </a:t>
            </a:r>
            <a:r>
              <a:rPr lang="zh-CN" altLang="en-US" sz="1800"/>
              <a:t>  </a:t>
            </a:r>
            <a:r>
              <a:rPr lang="zh-CN" altLang="en-US" sz="2000"/>
              <a:t>客户机/服务器结构通过将任务合理分配到Client 端和Server 端，降低了系统的通讯开销，可以充分利用两端硬件环境的优势，能充分发挥客户端PC 的处理能力，很多工作可以在客户端处理后再提交给服务器。但客户端需要安装专用的客户端软件。</a:t>
            </a:r>
          </a:p>
          <a:p>
            <a:pPr>
              <a:lnSpc>
                <a:spcPct val="80000"/>
              </a:lnSpc>
              <a:buFontTx/>
              <a:buNone/>
            </a:pPr>
            <a:r>
              <a:rPr lang="zh-CN" altLang="en-US" sz="2000"/>
              <a:t>            而浏览器/服务器结构是随着Internet 技术的兴起，对C/S 结构的一种变化或者改进。在B/S 体系结构系统中，用户通过浏览器向分布在网络上的服务器发出请求，服务器对浏览器的请求进行处理，将用户所需信息返回浏览器，而其余如数据请求、加工、结果返回以及动态网页生成、对数据库的访问和应用程序的执行等工作全部由Web 服务器完成。在这种体系结构中，客户端可以直接使用浏览器进行数据的输入和输出，而不必为客户端开发特定的软件。</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04B60AAE-7166-4835-B988-21F415C31E77}" type="slidenum">
              <a:rPr lang="zh-CN" altLang="en-US"/>
              <a:pPr/>
              <a:t>91</a:t>
            </a:fld>
            <a:endParaRPr lang="en-US" altLang="zh-CN"/>
          </a:p>
        </p:txBody>
      </p:sp>
      <p:sp>
        <p:nvSpPr>
          <p:cNvPr id="98306"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3</a:t>
            </a:r>
            <a:r>
              <a:rPr lang="en-US" altLang="zh-CN" i="0">
                <a:sym typeface="Arial" pitchFamily="34" charset="0"/>
              </a:rPr>
              <a:t>  </a:t>
            </a:r>
            <a:r>
              <a:rPr lang="zh-CN" altLang="en-US" i="0">
                <a:sym typeface="Arial" pitchFamily="34" charset="0"/>
              </a:rPr>
              <a:t>网页</a:t>
            </a:r>
            <a:endParaRPr lang="zh-CN" altLang="en-US"/>
          </a:p>
        </p:txBody>
      </p:sp>
      <p:sp>
        <p:nvSpPr>
          <p:cNvPr id="98307" name="Rectangle 3"/>
          <p:cNvSpPr>
            <a:spLocks noGrp="1" noChangeArrowheads="1"/>
          </p:cNvSpPr>
          <p:nvPr>
            <p:ph type="body" sz="half" idx="1"/>
          </p:nvPr>
        </p:nvSpPr>
        <p:spPr>
          <a:xfrm>
            <a:off x="1620838" y="1773238"/>
            <a:ext cx="7272337" cy="3887787"/>
          </a:xfrm>
        </p:spPr>
        <p:txBody>
          <a:bodyPr/>
          <a:lstStyle/>
          <a:p>
            <a:pPr>
              <a:lnSpc>
                <a:spcPct val="90000"/>
              </a:lnSpc>
              <a:buFontTx/>
              <a:buNone/>
            </a:pPr>
            <a:r>
              <a:rPr lang="zh-CN" altLang="en-US" sz="100"/>
              <a:t>	</a:t>
            </a:r>
            <a:r>
              <a:rPr lang="zh-CN" altLang="en-US" sz="1400"/>
              <a:t>      </a:t>
            </a:r>
            <a:r>
              <a:rPr lang="zh-CN" altLang="en-US" sz="1600"/>
              <a:t>  </a:t>
            </a:r>
            <a:r>
              <a:rPr lang="zh-CN" altLang="en-US" sz="1800"/>
              <a:t>网页一般又称为HTML 文件，是一种可以在WWW 上传输，能被浏览器认识和翻译成页面并显示出来的文件。通常用户看到的网页大多是以.htm 和.html 为扩展名的文件。</a:t>
            </a:r>
          </a:p>
          <a:p>
            <a:pPr>
              <a:lnSpc>
                <a:spcPct val="90000"/>
              </a:lnSpc>
              <a:buFontTx/>
              <a:buNone/>
            </a:pPr>
            <a:r>
              <a:rPr lang="zh-CN" altLang="en-US" sz="1800"/>
              <a:t>            1. 网页内容</a:t>
            </a:r>
          </a:p>
          <a:p>
            <a:pPr>
              <a:lnSpc>
                <a:spcPct val="90000"/>
              </a:lnSpc>
              <a:buFontTx/>
              <a:buNone/>
            </a:pPr>
            <a:r>
              <a:rPr lang="zh-CN" altLang="en-US" sz="1800"/>
              <a:t>            一般来说，网页主要由文字、图片、动画、超链接和特殊组件等元素构成。</a:t>
            </a:r>
          </a:p>
          <a:p>
            <a:pPr>
              <a:lnSpc>
                <a:spcPct val="90000"/>
              </a:lnSpc>
              <a:buFontTx/>
              <a:buNone/>
            </a:pPr>
            <a:r>
              <a:rPr lang="zh-CN" altLang="en-US" sz="1800"/>
              <a:t>            1） 文字</a:t>
            </a:r>
          </a:p>
          <a:p>
            <a:pPr>
              <a:lnSpc>
                <a:spcPct val="90000"/>
              </a:lnSpc>
              <a:buFontTx/>
              <a:buNone/>
            </a:pPr>
            <a:r>
              <a:rPr lang="zh-CN" altLang="en-US" sz="1800"/>
              <a:t>            网站的主题思想的表达离不开文字，无论是网上新闻还是相关介绍，都需要一定的文字来说明。文字是传递信息最直接、最通用、最容易的沟通方式，而且传输速度快、占用空间小。</a:t>
            </a:r>
          </a:p>
          <a:p>
            <a:pPr>
              <a:lnSpc>
                <a:spcPct val="90000"/>
              </a:lnSpc>
              <a:buFontTx/>
              <a:buNone/>
            </a:pPr>
            <a:r>
              <a:rPr lang="zh-CN" altLang="en-US" sz="1800"/>
              <a:t>            2） 图片</a:t>
            </a:r>
          </a:p>
          <a:p>
            <a:pPr>
              <a:lnSpc>
                <a:spcPct val="90000"/>
              </a:lnSpc>
              <a:buFontTx/>
              <a:buNone/>
            </a:pPr>
            <a:r>
              <a:rPr lang="zh-CN" altLang="en-US" sz="1800"/>
              <a:t>            网页的一大特点就是图文并茂，在网站上加入适量的图片可以使网页更加丰富生动。同时，图片通常比文字更直观，更有说服力。</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E80E3FFF-C0D1-4B9E-B57C-382B483E6AFF}" type="slidenum">
              <a:rPr lang="zh-CN" altLang="en-US"/>
              <a:pPr/>
              <a:t>92</a:t>
            </a:fld>
            <a:endParaRPr lang="en-US" altLang="zh-CN"/>
          </a:p>
        </p:txBody>
      </p:sp>
      <p:sp>
        <p:nvSpPr>
          <p:cNvPr id="99330"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3</a:t>
            </a:r>
            <a:r>
              <a:rPr lang="en-US" altLang="zh-CN" i="0">
                <a:sym typeface="Arial" pitchFamily="34" charset="0"/>
              </a:rPr>
              <a:t>  </a:t>
            </a:r>
            <a:r>
              <a:rPr lang="zh-CN" altLang="en-US" i="0">
                <a:sym typeface="Arial" pitchFamily="34" charset="0"/>
              </a:rPr>
              <a:t>网页</a:t>
            </a:r>
            <a:endParaRPr lang="zh-CN" altLang="en-US"/>
          </a:p>
        </p:txBody>
      </p:sp>
      <p:sp>
        <p:nvSpPr>
          <p:cNvPr id="99331" name="Rectangle 3"/>
          <p:cNvSpPr>
            <a:spLocks noGrp="1" noChangeArrowheads="1"/>
          </p:cNvSpPr>
          <p:nvPr>
            <p:ph type="body" sz="half" idx="1"/>
          </p:nvPr>
        </p:nvSpPr>
        <p:spPr>
          <a:xfrm>
            <a:off x="1620838" y="1773238"/>
            <a:ext cx="7272337" cy="3887787"/>
          </a:xfrm>
        </p:spPr>
        <p:txBody>
          <a:bodyPr/>
          <a:lstStyle/>
          <a:p>
            <a:pPr>
              <a:buFontTx/>
              <a:buNone/>
            </a:pPr>
            <a:r>
              <a:rPr lang="zh-CN" altLang="en-US" sz="100"/>
              <a:t>	</a:t>
            </a:r>
            <a:r>
              <a:rPr lang="zh-CN" altLang="en-US" sz="1200"/>
              <a:t>      </a:t>
            </a:r>
            <a:r>
              <a:rPr lang="zh-CN" altLang="en-US" sz="1400"/>
              <a:t> </a:t>
            </a:r>
            <a:r>
              <a:rPr lang="zh-CN" altLang="en-US" sz="1800"/>
              <a:t>3） 动画</a:t>
            </a:r>
          </a:p>
          <a:p>
            <a:pPr>
              <a:buFontTx/>
              <a:buNone/>
            </a:pPr>
            <a:r>
              <a:rPr lang="zh-CN" altLang="en-US" sz="1800"/>
              <a:t>            伴随着新技术的应用，动画成为网页显示活力的主要因素之一，简单方便的动画制作工具（如Flash、Fireworks 等）为网页提供了大量的动画素材。早期的网上动画由多帧的GIF 图片构成，而现在多采用表现力更加丰富的Flash 动画。</a:t>
            </a:r>
          </a:p>
          <a:p>
            <a:pPr>
              <a:buFontTx/>
              <a:buNone/>
            </a:pPr>
            <a:r>
              <a:rPr lang="zh-CN" altLang="en-US" sz="1800"/>
              <a:t>          4） 超链接</a:t>
            </a:r>
          </a:p>
          <a:p>
            <a:pPr>
              <a:buFontTx/>
              <a:buNone/>
            </a:pPr>
            <a:r>
              <a:rPr lang="zh-CN" altLang="en-US" sz="1800"/>
              <a:t>            超链接将具有文字、图片、动画的网页连接在一起，构成一个统一的整体。可以说，超链接是网络的命脉。</a:t>
            </a:r>
          </a:p>
          <a:p>
            <a:pPr>
              <a:buFontTx/>
              <a:buNone/>
            </a:pPr>
            <a:r>
              <a:rPr lang="zh-CN" altLang="en-US" sz="1800"/>
              <a:t>          5） 特殊组件</a:t>
            </a:r>
          </a:p>
          <a:p>
            <a:pPr>
              <a:buFontTx/>
              <a:buNone/>
            </a:pPr>
            <a:r>
              <a:rPr lang="zh-CN" altLang="en-US" sz="1800"/>
              <a:t>            图片和动画可以算是网页中最常见的组件，还有一些可以起到丰富网页作用的组件，如Java Applets、Java Script 脚本、字幕、计数器、背景音乐等。</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F76E7E00-66BF-4304-BACE-5814CA7C2178}" type="slidenum">
              <a:rPr lang="zh-CN" altLang="en-US"/>
              <a:pPr/>
              <a:t>93</a:t>
            </a:fld>
            <a:endParaRPr lang="en-US" altLang="zh-CN"/>
          </a:p>
        </p:txBody>
      </p:sp>
      <p:sp>
        <p:nvSpPr>
          <p:cNvPr id="100354"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3</a:t>
            </a:r>
            <a:r>
              <a:rPr lang="en-US" altLang="zh-CN" i="0">
                <a:sym typeface="Arial" pitchFamily="34" charset="0"/>
              </a:rPr>
              <a:t>  </a:t>
            </a:r>
            <a:r>
              <a:rPr lang="zh-CN" altLang="en-US" i="0">
                <a:sym typeface="Arial" pitchFamily="34" charset="0"/>
              </a:rPr>
              <a:t>网页</a:t>
            </a:r>
            <a:endParaRPr lang="zh-CN" altLang="en-US"/>
          </a:p>
        </p:txBody>
      </p:sp>
      <p:sp>
        <p:nvSpPr>
          <p:cNvPr id="100355" name="Rectangle 3"/>
          <p:cNvSpPr>
            <a:spLocks noGrp="1" noChangeArrowheads="1"/>
          </p:cNvSpPr>
          <p:nvPr>
            <p:ph type="body" sz="half" idx="1"/>
          </p:nvPr>
        </p:nvSpPr>
        <p:spPr>
          <a:xfrm>
            <a:off x="1476375" y="1628775"/>
            <a:ext cx="7272338" cy="2520950"/>
          </a:xfrm>
        </p:spPr>
        <p:txBody>
          <a:bodyPr/>
          <a:lstStyle/>
          <a:p>
            <a:pPr>
              <a:buFontTx/>
              <a:buNone/>
            </a:pPr>
            <a:r>
              <a:rPr lang="zh-CN" altLang="en-US" sz="100"/>
              <a:t>	</a:t>
            </a:r>
            <a:r>
              <a:rPr lang="zh-CN" altLang="en-US" sz="1400"/>
              <a:t>      </a:t>
            </a:r>
            <a:r>
              <a:rPr lang="zh-CN" altLang="en-US" sz="1600"/>
              <a:t>  </a:t>
            </a:r>
            <a:r>
              <a:rPr lang="zh-CN" altLang="en-US" sz="1800"/>
              <a:t>2. 静态网页和动态网页</a:t>
            </a:r>
          </a:p>
          <a:p>
            <a:pPr>
              <a:buFontTx/>
              <a:buNone/>
            </a:pPr>
            <a:r>
              <a:rPr lang="zh-CN" altLang="en-US" sz="1800"/>
              <a:t>            根据网页的生成方式，大致可以分为静态网页和动态网页两种。</a:t>
            </a:r>
          </a:p>
          <a:p>
            <a:pPr>
              <a:buFontTx/>
              <a:buNone/>
            </a:pPr>
            <a:r>
              <a:rPr lang="zh-CN" altLang="en-US" sz="1800"/>
              <a:t>            1） 静态网页</a:t>
            </a:r>
          </a:p>
          <a:p>
            <a:pPr>
              <a:buFontTx/>
              <a:buNone/>
            </a:pPr>
            <a:r>
              <a:rPr lang="zh-CN" altLang="en-US" sz="1800"/>
              <a:t>            静态网页就是HTML 文件，文件的扩展名通常是.htm 或.html。除非网页的设计者自己修改了网页的内容，否则网页的内容不会发生变化，故称为静态网页。如图7-10 所示，静态网页的浏览过程是浏览器向Web 服务器发出请求，服务器查找该网页文件，并将文件内容直接发送给浏览器。</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4149080"/>
            <a:ext cx="2957512"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7" name="Text Box 5"/>
          <p:cNvSpPr txBox="1">
            <a:spLocks noChangeArrowheads="1"/>
          </p:cNvSpPr>
          <p:nvPr/>
        </p:nvSpPr>
        <p:spPr bwMode="auto">
          <a:xfrm>
            <a:off x="3779838" y="5876925"/>
            <a:ext cx="27671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图7-10 </a:t>
            </a:r>
            <a:r>
              <a:rPr lang="zh-CN" altLang="en-US" sz="1600" dirty="0" smtClean="0"/>
              <a:t>  静态</a:t>
            </a:r>
            <a:r>
              <a:rPr lang="zh-CN" altLang="en-US" sz="1600" dirty="0"/>
              <a:t>网页的浏览过程</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8" name="灯片编号占位符 6"/>
          <p:cNvSpPr>
            <a:spLocks noGrp="1"/>
          </p:cNvSpPr>
          <p:nvPr>
            <p:ph type="sldNum" sz="quarter" idx="12"/>
          </p:nvPr>
        </p:nvSpPr>
        <p:spPr/>
        <p:txBody>
          <a:bodyPr/>
          <a:lstStyle/>
          <a:p>
            <a:fld id="{FE923CE8-8A49-4919-AF95-E33C79FB0A05}" type="slidenum">
              <a:rPr lang="zh-CN" altLang="en-US"/>
              <a:pPr/>
              <a:t>94</a:t>
            </a:fld>
            <a:endParaRPr lang="en-US" altLang="zh-CN"/>
          </a:p>
        </p:txBody>
      </p:sp>
      <p:sp>
        <p:nvSpPr>
          <p:cNvPr id="101378"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3</a:t>
            </a:r>
            <a:r>
              <a:rPr lang="en-US" altLang="zh-CN" i="0">
                <a:sym typeface="Arial" pitchFamily="34" charset="0"/>
              </a:rPr>
              <a:t>  </a:t>
            </a:r>
            <a:r>
              <a:rPr lang="zh-CN" altLang="en-US" i="0">
                <a:sym typeface="Arial" pitchFamily="34" charset="0"/>
              </a:rPr>
              <a:t>网页</a:t>
            </a:r>
            <a:endParaRPr lang="zh-CN" altLang="en-US"/>
          </a:p>
        </p:txBody>
      </p:sp>
      <p:sp>
        <p:nvSpPr>
          <p:cNvPr id="101379" name="Rectangle 3"/>
          <p:cNvSpPr>
            <a:spLocks noGrp="1" noChangeArrowheads="1"/>
          </p:cNvSpPr>
          <p:nvPr>
            <p:ph type="body" sz="half" idx="1"/>
          </p:nvPr>
        </p:nvSpPr>
        <p:spPr>
          <a:xfrm>
            <a:off x="1476375" y="1630363"/>
            <a:ext cx="7272338" cy="2447925"/>
          </a:xfrm>
        </p:spPr>
        <p:txBody>
          <a:bodyPr/>
          <a:lstStyle/>
          <a:p>
            <a:pPr>
              <a:buFontTx/>
              <a:buNone/>
            </a:pPr>
            <a:r>
              <a:rPr lang="zh-CN" altLang="en-US" sz="100"/>
              <a:t>	</a:t>
            </a:r>
            <a:r>
              <a:rPr lang="zh-CN" altLang="en-US" sz="1200"/>
              <a:t>      </a:t>
            </a:r>
            <a:r>
              <a:rPr lang="zh-CN" altLang="en-US" sz="1400"/>
              <a:t>  </a:t>
            </a:r>
            <a:r>
              <a:rPr lang="zh-CN" altLang="en-US" sz="1800"/>
              <a:t>2） 动态网页</a:t>
            </a:r>
          </a:p>
          <a:p>
            <a:pPr>
              <a:buFontTx/>
              <a:buNone/>
            </a:pPr>
            <a:r>
              <a:rPr lang="zh-CN" altLang="en-US" sz="1800"/>
              <a:t>              动态网页是指网页文件里包含有程序代码，需要服务器执行程序才能生成网页内容。执行程序的过程中，通常会与数据库进行信息交互，因此，网页的内容会随程序的执行结果发生变化，故称为动态网页。动态网页浏览过程如图7-11 所示。动态网页的扩展名一般根据不同的程序设计语言而不同，如ASP文件的扩展名为.asp，JSP文件的扩展名为.jsp。动态网页制作比较复杂，需要用到ASP、PHP、JSP 或ASP.NET 等专门的动态网页设计语言。</a:t>
            </a:r>
          </a:p>
        </p:txBody>
      </p:sp>
      <p:sp>
        <p:nvSpPr>
          <p:cNvPr id="101380" name="Text Box 4"/>
          <p:cNvSpPr txBox="1">
            <a:spLocks noChangeArrowheads="1"/>
          </p:cNvSpPr>
          <p:nvPr/>
        </p:nvSpPr>
        <p:spPr bwMode="auto">
          <a:xfrm>
            <a:off x="3851275" y="5734050"/>
            <a:ext cx="27594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图7-11 </a:t>
            </a:r>
            <a:r>
              <a:rPr lang="zh-CN" altLang="en-US" sz="1600" dirty="0" smtClean="0"/>
              <a:t>  动态</a:t>
            </a:r>
            <a:r>
              <a:rPr lang="zh-CN" altLang="en-US" sz="1600" dirty="0"/>
              <a:t>网页的浏览过程</a:t>
            </a:r>
          </a:p>
        </p:txBody>
      </p:sp>
      <p:pic>
        <p:nvPicPr>
          <p:cNvPr id="1013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4221163"/>
            <a:ext cx="3929062"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6B7B9208-AB59-4AC3-8E77-65F843385C29}" type="slidenum">
              <a:rPr lang="zh-CN" altLang="en-US"/>
              <a:pPr/>
              <a:t>95</a:t>
            </a:fld>
            <a:endParaRPr lang="en-US" altLang="zh-CN"/>
          </a:p>
        </p:txBody>
      </p:sp>
      <p:sp>
        <p:nvSpPr>
          <p:cNvPr id="102402"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4</a:t>
            </a:r>
            <a:r>
              <a:rPr lang="en-US" altLang="zh-CN" i="0">
                <a:sym typeface="Arial" pitchFamily="34" charset="0"/>
              </a:rPr>
              <a:t>  </a:t>
            </a:r>
            <a:r>
              <a:rPr lang="zh-CN" altLang="en-US" i="0">
                <a:sym typeface="Arial" pitchFamily="34" charset="0"/>
              </a:rPr>
              <a:t>网页制作工具</a:t>
            </a:r>
            <a:endParaRPr lang="zh-CN" altLang="en-US"/>
          </a:p>
        </p:txBody>
      </p:sp>
      <p:sp>
        <p:nvSpPr>
          <p:cNvPr id="102403" name="Rectangle 3"/>
          <p:cNvSpPr>
            <a:spLocks noGrp="1" noChangeArrowheads="1"/>
          </p:cNvSpPr>
          <p:nvPr>
            <p:ph type="body" sz="half" idx="1"/>
          </p:nvPr>
        </p:nvSpPr>
        <p:spPr>
          <a:xfrm>
            <a:off x="1549400" y="1844675"/>
            <a:ext cx="7272338" cy="4537075"/>
          </a:xfrm>
        </p:spPr>
        <p:txBody>
          <a:bodyPr/>
          <a:lstStyle/>
          <a:p>
            <a:pPr>
              <a:buFontTx/>
              <a:buNone/>
            </a:pPr>
            <a:r>
              <a:rPr lang="zh-CN" altLang="en-US" sz="100"/>
              <a:t>	</a:t>
            </a:r>
            <a:r>
              <a:rPr lang="zh-CN" altLang="en-US" sz="1000"/>
              <a:t>           </a:t>
            </a:r>
            <a:r>
              <a:rPr lang="zh-CN" altLang="en-US" sz="1600"/>
              <a:t>虽然使用一般的文本编辑器就可以编写HTML 文档，但是使用专门的HTML 编辑器或Web 制作工具往往更加方便。具有所见即所得功能的网页制作工具可以使创作人员直接面对Web 页面进行编辑修改，并且能立即看到Web 页面的显示效果。</a:t>
            </a:r>
          </a:p>
          <a:p>
            <a:pPr>
              <a:buFontTx/>
              <a:buNone/>
            </a:pPr>
            <a:r>
              <a:rPr lang="zh-CN" altLang="en-US" sz="1600"/>
              <a:t>              Dreamweaver、Flash、Fireworks 被称为网页制作“三剑客”，下面分别进行介绍。</a:t>
            </a:r>
          </a:p>
          <a:p>
            <a:pPr>
              <a:buFontTx/>
              <a:buNone/>
            </a:pPr>
            <a:r>
              <a:rPr lang="zh-CN" altLang="en-US" sz="1600"/>
              <a:t>              Dreamweaver 是美国著名的软件开发商Macromedia 公司推出的一个所见即所得的可视化网站开发工具。2005 年4 月18 日，Adobe 公司收购Macromedia 公司，Macromedia 公司旗下所有产品归Adobe 公司。该软件同时适用于初学者和专业网页设计师，它友好的界面、强大的功能和快捷的工具以及可视化特征，可以使初学者直接在页面上添加和编辑元素。另外，它还集成了目前最流行的制作网页的多种功能，比如可通过层叠样式（CSS）格式化文本、通过表格定位网页元素、通过时间轴实现一些网页的动画，以及可进行源代码编写修改等，大大方便了网页设计者。Dreamweaver 除了可以用来开发静态网页外，还支持动态服务器网页JSP、PHP、ASP 等的开发。同时，该软件集网页制作和网站管理于一身，能轻松实现对本地网站以及远程网站的管理及异地网页编辑管理的功能。</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70ED1365-4A9B-4532-A446-C7B71D868E89}" type="slidenum">
              <a:rPr lang="zh-CN" altLang="en-US"/>
              <a:pPr/>
              <a:t>96</a:t>
            </a:fld>
            <a:endParaRPr lang="en-US" altLang="zh-CN"/>
          </a:p>
        </p:txBody>
      </p:sp>
      <p:sp>
        <p:nvSpPr>
          <p:cNvPr id="103426"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4</a:t>
            </a:r>
            <a:r>
              <a:rPr lang="en-US" altLang="zh-CN" i="0">
                <a:sym typeface="Arial" pitchFamily="34" charset="0"/>
              </a:rPr>
              <a:t>  </a:t>
            </a:r>
            <a:r>
              <a:rPr lang="zh-CN" altLang="en-US" i="0">
                <a:sym typeface="Arial" pitchFamily="34" charset="0"/>
              </a:rPr>
              <a:t>网页制作工具</a:t>
            </a:r>
            <a:endParaRPr lang="zh-CN" altLang="en-US"/>
          </a:p>
        </p:txBody>
      </p:sp>
      <p:sp>
        <p:nvSpPr>
          <p:cNvPr id="103427" name="Rectangle 3"/>
          <p:cNvSpPr>
            <a:spLocks noGrp="1" noChangeArrowheads="1"/>
          </p:cNvSpPr>
          <p:nvPr>
            <p:ph type="body" sz="half" idx="1"/>
          </p:nvPr>
        </p:nvSpPr>
        <p:spPr>
          <a:xfrm>
            <a:off x="1549400" y="1844675"/>
            <a:ext cx="7272338" cy="4537075"/>
          </a:xfrm>
        </p:spPr>
        <p:txBody>
          <a:bodyPr/>
          <a:lstStyle/>
          <a:p>
            <a:pPr>
              <a:buFontTx/>
              <a:buNone/>
            </a:pPr>
            <a:r>
              <a:rPr lang="zh-CN" altLang="en-US" sz="100"/>
              <a:t>	</a:t>
            </a:r>
            <a:r>
              <a:rPr lang="zh-CN" altLang="en-US" sz="1000"/>
              <a:t>           </a:t>
            </a:r>
            <a:r>
              <a:rPr lang="zh-CN" altLang="en-US" sz="1800"/>
              <a:t> Fireworks 也是由Macromedia 公司开发的一种工具，它以处理网页图片为特长，并可以轻松创作GIF 动画。它的出现使Web 作图发生了革命性的变化。Fireworks 是专为网络图像设计而开发的，内建丰富的支持网络出版功能（如Fireworks 能够自动切图、生成鼠标动态感应的JavaScript代码），而且具有十分强大的动画功能和一个几乎完美的网络图像生成器。它增强了与Dreamweaver 的联系，可以导出为配合CSS 样式的网页及图片。</a:t>
            </a:r>
          </a:p>
          <a:p>
            <a:pPr>
              <a:buFontTx/>
              <a:buNone/>
            </a:pPr>
            <a:r>
              <a:rPr lang="zh-CN" altLang="en-US" sz="1800"/>
              <a:t>              Flash 是当今Internet 最流行的动画作品的制作工具，并成为事实上的交互式矢量动画标准。由于在Flash 中采用了矢量作图技术，各元素均为矢量，因此，只用少量的数据就可以描述一个复杂的对象，从而大大减小动画文件的大小。而且，矢量图像可以真正做到无限放大和缩小，而不会有任何失真。Flash 采用了流控制技术，也就是边下载边播放的技术。</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49A394E3-EAE2-4574-946C-37787F36F3BA}" type="slidenum">
              <a:rPr lang="zh-CN" altLang="en-US"/>
              <a:pPr/>
              <a:t>97</a:t>
            </a:fld>
            <a:endParaRPr lang="en-US" altLang="zh-CN"/>
          </a:p>
        </p:txBody>
      </p:sp>
      <p:sp>
        <p:nvSpPr>
          <p:cNvPr id="104450"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5</a:t>
            </a:r>
            <a:r>
              <a:rPr lang="en-US" altLang="zh-CN" i="0">
                <a:sym typeface="Arial" pitchFamily="34" charset="0"/>
              </a:rPr>
              <a:t>  </a:t>
            </a:r>
            <a:r>
              <a:rPr lang="zh-CN" altLang="en-US" i="0">
                <a:sym typeface="Arial" pitchFamily="34" charset="0"/>
              </a:rPr>
              <a:t>网页设计的相关计算机语言</a:t>
            </a:r>
            <a:endParaRPr lang="zh-CN" altLang="en-US"/>
          </a:p>
        </p:txBody>
      </p:sp>
      <p:sp>
        <p:nvSpPr>
          <p:cNvPr id="104451" name="Rectangle 3"/>
          <p:cNvSpPr>
            <a:spLocks noGrp="1" noChangeArrowheads="1"/>
          </p:cNvSpPr>
          <p:nvPr>
            <p:ph type="body" sz="half" idx="1"/>
          </p:nvPr>
        </p:nvSpPr>
        <p:spPr>
          <a:xfrm>
            <a:off x="1549400" y="1844675"/>
            <a:ext cx="7272338" cy="4537075"/>
          </a:xfrm>
        </p:spPr>
        <p:txBody>
          <a:bodyPr/>
          <a:lstStyle/>
          <a:p>
            <a:pPr>
              <a:lnSpc>
                <a:spcPct val="90000"/>
              </a:lnSpc>
              <a:buFontTx/>
              <a:buNone/>
            </a:pPr>
            <a:r>
              <a:rPr lang="zh-CN" altLang="en-US" sz="100"/>
              <a:t>	</a:t>
            </a:r>
            <a:r>
              <a:rPr lang="zh-CN" altLang="en-US" sz="1000"/>
              <a:t>           </a:t>
            </a:r>
            <a:r>
              <a:rPr lang="zh-CN" altLang="en-US" sz="1800"/>
              <a:t> 2. XML</a:t>
            </a:r>
          </a:p>
          <a:p>
            <a:pPr>
              <a:lnSpc>
                <a:spcPct val="90000"/>
              </a:lnSpc>
              <a:buFontTx/>
              <a:buNone/>
            </a:pPr>
            <a:r>
              <a:rPr lang="zh-CN" altLang="en-US" sz="1800"/>
              <a:t>            XML 是Extensible Markup Language 的缩写，中文名为可扩展标记语言，其主要用途是在Internet 上传递或处理数据。XML 与HTML 不是并列的概念，它可以说是HTML 的补丁，以弥补HTML 的不足。比如，在HTML 中不允许用户自定义控制标识符，而在XML 中允许用户这样做。XML 文件的扩展名为.xml。</a:t>
            </a:r>
          </a:p>
          <a:p>
            <a:pPr>
              <a:lnSpc>
                <a:spcPct val="90000"/>
              </a:lnSpc>
              <a:buFontTx/>
              <a:buNone/>
            </a:pPr>
            <a:r>
              <a:rPr lang="zh-CN" altLang="en-US" sz="1800"/>
              <a:t>             3. CSS</a:t>
            </a:r>
          </a:p>
          <a:p>
            <a:pPr>
              <a:lnSpc>
                <a:spcPct val="90000"/>
              </a:lnSpc>
              <a:buFontTx/>
              <a:buNone/>
            </a:pPr>
            <a:r>
              <a:rPr lang="zh-CN" altLang="en-US" sz="1800"/>
              <a:t>            CSS 是Cascading Style Sheets 的缩写，中文名为层叠样式表，主要用来对网页数据进行编排、格式化、显示、特效等。传统的HTML 不能对网页数据进行随心所欲的格式化，而CSS 语言却满足了这种要求，它对网页的特殊显示、特殊效果提供了很大的帮助。目前，大多数网页都使用了CSS。</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6"/>
          <p:cNvSpPr>
            <a:spLocks noGrp="1"/>
          </p:cNvSpPr>
          <p:nvPr>
            <p:ph type="sldNum" sz="quarter" idx="12"/>
          </p:nvPr>
        </p:nvSpPr>
        <p:spPr/>
        <p:txBody>
          <a:bodyPr/>
          <a:lstStyle/>
          <a:p>
            <a:fld id="{F196457C-D90C-4085-B016-B67549C2A0FE}" type="slidenum">
              <a:rPr lang="zh-CN" altLang="en-US"/>
              <a:pPr/>
              <a:t>98</a:t>
            </a:fld>
            <a:endParaRPr lang="en-US" altLang="zh-CN"/>
          </a:p>
        </p:txBody>
      </p:sp>
      <p:sp>
        <p:nvSpPr>
          <p:cNvPr id="105474" name="Rectangle 2"/>
          <p:cNvSpPr>
            <a:spLocks noGrp="1" noChangeArrowheads="1"/>
          </p:cNvSpPr>
          <p:nvPr>
            <p:ph type="title"/>
          </p:nvPr>
        </p:nvSpPr>
        <p:spPr/>
        <p:txBody>
          <a:bodyPr/>
          <a:lstStyle/>
          <a:p>
            <a:r>
              <a:rPr lang="en-US" altLang="zh-CN" i="0">
                <a:sym typeface="Arial" pitchFamily="34" charset="0"/>
              </a:rPr>
              <a:t>7.</a:t>
            </a:r>
            <a:r>
              <a:rPr lang="zh-CN" altLang="en-US" i="0">
                <a:sym typeface="Arial" pitchFamily="34" charset="0"/>
              </a:rPr>
              <a:t>3</a:t>
            </a:r>
            <a:r>
              <a:rPr lang="en-US" altLang="zh-CN" i="0">
                <a:sym typeface="Arial" pitchFamily="34" charset="0"/>
              </a:rPr>
              <a:t>.</a:t>
            </a:r>
            <a:r>
              <a:rPr lang="zh-CN" altLang="en-US" i="0">
                <a:sym typeface="Arial" pitchFamily="34" charset="0"/>
              </a:rPr>
              <a:t>5</a:t>
            </a:r>
            <a:r>
              <a:rPr lang="en-US" altLang="zh-CN" i="0">
                <a:sym typeface="Arial" pitchFamily="34" charset="0"/>
              </a:rPr>
              <a:t>  </a:t>
            </a:r>
            <a:r>
              <a:rPr lang="zh-CN" altLang="en-US" i="0">
                <a:sym typeface="Arial" pitchFamily="34" charset="0"/>
              </a:rPr>
              <a:t>网页设计的相关计算机语言</a:t>
            </a:r>
            <a:endParaRPr lang="zh-CN" altLang="en-US"/>
          </a:p>
        </p:txBody>
      </p:sp>
      <p:sp>
        <p:nvSpPr>
          <p:cNvPr id="105475" name="Rectangle 3"/>
          <p:cNvSpPr>
            <a:spLocks noGrp="1" noChangeArrowheads="1"/>
          </p:cNvSpPr>
          <p:nvPr>
            <p:ph type="body" sz="half" idx="1"/>
          </p:nvPr>
        </p:nvSpPr>
        <p:spPr>
          <a:xfrm>
            <a:off x="1549400" y="1485900"/>
            <a:ext cx="7272338" cy="4895850"/>
          </a:xfrm>
        </p:spPr>
        <p:txBody>
          <a:bodyPr/>
          <a:lstStyle/>
          <a:p>
            <a:pPr>
              <a:buFontTx/>
              <a:buNone/>
            </a:pPr>
            <a:r>
              <a:rPr lang="zh-CN" altLang="en-US" sz="100"/>
              <a:t>	</a:t>
            </a:r>
            <a:r>
              <a:rPr lang="zh-CN" altLang="en-US" sz="800"/>
              <a:t>           </a:t>
            </a:r>
            <a:r>
              <a:rPr lang="zh-CN" altLang="en-US" sz="1400"/>
              <a:t>  </a:t>
            </a:r>
            <a:r>
              <a:rPr lang="zh-CN" altLang="en-US" sz="1600"/>
              <a:t>4. DHTML</a:t>
            </a:r>
          </a:p>
          <a:p>
            <a:pPr>
              <a:buFontTx/>
              <a:buNone/>
            </a:pPr>
            <a:r>
              <a:rPr lang="zh-CN" altLang="en-US" sz="1600"/>
              <a:t>               DHTML 是动态HTML，这种技术要求网页具备动态功能，如动态交互、动态更新等。事实上，这是要求我们掌握Web 中所包含的对象、对象集，以及对象的属性、方法、事件等，然后用程序处理这些对象相关的属性、方法，让事件去完成一定的处理程序，以实现网页的动态效果。</a:t>
            </a:r>
          </a:p>
          <a:p>
            <a:pPr>
              <a:buFontTx/>
              <a:buNone/>
            </a:pPr>
            <a:r>
              <a:rPr lang="zh-CN" altLang="en-US" sz="1600"/>
              <a:t>               5. 脚本语言</a:t>
            </a:r>
          </a:p>
          <a:p>
            <a:pPr>
              <a:buFontTx/>
              <a:buNone/>
            </a:pPr>
            <a:r>
              <a:rPr lang="zh-CN" altLang="en-US" sz="1600"/>
              <a:t>               脚本（Script）语言是嵌入到HTML 代码中的程序，根据运行的位置不同把它分为客户端脚本和服务器端脚本。客户端脚本是运行在客户端的程序，服务器端脚本是运行在服务器端的程序。这里所说的客户端指的是浏览器，服务器端指的是Web 服务器。</a:t>
            </a:r>
          </a:p>
          <a:p>
            <a:pPr>
              <a:buFontTx/>
              <a:buNone/>
            </a:pPr>
            <a:r>
              <a:rPr lang="zh-CN" altLang="en-US" sz="1600"/>
              <a:t>               目前较为流行的脚本语言有JavaScript 和VBScript。JavaScript 最初由网景公司的Brendan Eich 设计，是一种广泛用于客户端Web 开发的动态脚本语言，常用来给HTML 网页添加动态功能，比如响应用户的各种操作，从而制作动态HTML。VBScript 是微软公司开发的一种脚本语言，可以看作VB 语言的简化版，非常易于学习。尽管两者都可以在客户端和服务器端执行，但JavaScript 更多地用于客户端，因为几乎所有的浏览器都支持JavaScript，而只有微软的IE 浏览器支持VBScript。相比之下，VBScript 更多地用于服务器端，绝大多数ASP 程序制作的网页都是用VBScript 编写的。</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892F08-1F07-4FBA-B402-C6E2094ED781}" type="datetime1">
              <a:rPr lang="zh-CN" altLang="en-US"/>
              <a:pPr/>
              <a:t>2017/8/15</a:t>
            </a:fld>
            <a:endParaRPr lang="en-US" altLang="zh-CN"/>
          </a:p>
        </p:txBody>
      </p:sp>
      <p:sp>
        <p:nvSpPr>
          <p:cNvPr id="6" name="灯片编号占位符 5"/>
          <p:cNvSpPr>
            <a:spLocks noGrp="1"/>
          </p:cNvSpPr>
          <p:nvPr>
            <p:ph type="sldNum" sz="quarter" idx="12"/>
          </p:nvPr>
        </p:nvSpPr>
        <p:spPr/>
        <p:txBody>
          <a:bodyPr/>
          <a:lstStyle/>
          <a:p>
            <a:fld id="{DFA531FD-5F49-4A1E-86B7-C3B2BF6B048C}" type="slidenum">
              <a:rPr lang="zh-CN" altLang="en-US"/>
              <a:pPr/>
              <a:t>99</a:t>
            </a:fld>
            <a:endParaRPr lang="en-US" altLang="zh-CN"/>
          </a:p>
        </p:txBody>
      </p:sp>
      <p:sp>
        <p:nvSpPr>
          <p:cNvPr id="106498" name="Rectangle 2"/>
          <p:cNvSpPr>
            <a:spLocks noGrp="1" noChangeArrowheads="1"/>
          </p:cNvSpPr>
          <p:nvPr>
            <p:ph type="title"/>
          </p:nvPr>
        </p:nvSpPr>
        <p:spPr>
          <a:xfrm>
            <a:off x="1476375" y="692150"/>
            <a:ext cx="6553200" cy="1143000"/>
          </a:xfrm>
        </p:spPr>
        <p:txBody>
          <a:bodyPr/>
          <a:lstStyle/>
          <a:p>
            <a:r>
              <a:rPr lang="en-US" altLang="zh-CN" i="0"/>
              <a:t>7.4   </a:t>
            </a:r>
            <a:r>
              <a:rPr lang="zh-CN" altLang="en-US" i="0"/>
              <a:t>HTML简介</a:t>
            </a:r>
            <a:r>
              <a:rPr lang="zh-CN" altLang="en-US"/>
              <a:t> </a:t>
            </a:r>
          </a:p>
        </p:txBody>
      </p:sp>
      <p:sp>
        <p:nvSpPr>
          <p:cNvPr id="106499" name="Rectangle 3"/>
          <p:cNvSpPr>
            <a:spLocks noGrp="1" noChangeArrowheads="1"/>
          </p:cNvSpPr>
          <p:nvPr>
            <p:ph type="body" idx="1"/>
          </p:nvPr>
        </p:nvSpPr>
        <p:spPr>
          <a:xfrm>
            <a:off x="3132138" y="2205038"/>
            <a:ext cx="5759450" cy="3240087"/>
          </a:xfrm>
        </p:spPr>
        <p:txBody>
          <a:bodyPr/>
          <a:lstStyle/>
          <a:p>
            <a:pPr>
              <a:lnSpc>
                <a:spcPct val="150000"/>
              </a:lnSpc>
              <a:buFontTx/>
              <a:buNone/>
            </a:pPr>
            <a:r>
              <a:rPr lang="en-US" altLang="zh-CN">
                <a:hlinkClick r:id="rId2" action="ppaction://hlinksldjump"/>
              </a:rPr>
              <a:t>7.4.1   </a:t>
            </a:r>
            <a:r>
              <a:rPr lang="zh-CN" altLang="en-US">
                <a:hlinkClick r:id="rId2" action="ppaction://hlinksldjump"/>
              </a:rPr>
              <a:t>HTML语言概述 </a:t>
            </a:r>
            <a:endParaRPr lang="zh-CN" altLang="en-US"/>
          </a:p>
          <a:p>
            <a:pPr>
              <a:lnSpc>
                <a:spcPct val="150000"/>
              </a:lnSpc>
              <a:buFontTx/>
              <a:buNone/>
            </a:pPr>
            <a:r>
              <a:rPr lang="en-US" altLang="zh-CN">
                <a:hlinkClick r:id="rId3" action="ppaction://hlinksldjump"/>
              </a:rPr>
              <a:t>7.4.2   </a:t>
            </a:r>
            <a:r>
              <a:rPr lang="zh-CN" altLang="en-US">
                <a:hlinkClick r:id="rId3" action="ppaction://hlinksldjump"/>
              </a:rPr>
              <a:t>常用的HTML标记</a:t>
            </a:r>
            <a:endParaRPr lang="zh-CN" altLang="en-US"/>
          </a:p>
        </p:txBody>
      </p:sp>
    </p:spTree>
  </p:cSld>
  <p:clrMapOvr>
    <a:masterClrMapping/>
  </p:clrMapOvr>
  <p:transition spd="slow"/>
</p:sld>
</file>

<file path=ppt/theme/theme1.xml><?xml version="1.0" encoding="utf-8"?>
<a:theme xmlns:a="http://schemas.openxmlformats.org/drawingml/2006/main" name="11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111">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默认设计模板">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Settings\jszx\Application Data\Microsoft\Templates\111.pot</Template>
  <TotalTime>263</TotalTime>
  <Pages>0</Pages>
  <Words>19014</Words>
  <Characters>0</Characters>
  <Application>Microsoft Office PowerPoint</Application>
  <DocSecurity>0</DocSecurity>
  <PresentationFormat>全屏显示(4:3)</PresentationFormat>
  <Lines>0</Lines>
  <Paragraphs>1430</Paragraphs>
  <Slides>179</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179</vt:i4>
      </vt:variant>
    </vt:vector>
  </HeadingPairs>
  <TitlesOfParts>
    <vt:vector size="182" baseType="lpstr">
      <vt:lpstr>111</vt:lpstr>
      <vt:lpstr>默认设计模板</vt:lpstr>
      <vt:lpstr>Visio</vt:lpstr>
      <vt:lpstr>第 7 章   计算机网络及网页制作</vt:lpstr>
      <vt:lpstr>第7章  计算机网络基础</vt:lpstr>
      <vt:lpstr>7.1   计算机网络概述 </vt:lpstr>
      <vt:lpstr>7.1.1  计算机网络概述</vt:lpstr>
      <vt:lpstr>7.1.1  计算机网络概述</vt:lpstr>
      <vt:lpstr>以数据通讯为主的第一代计算机网络</vt:lpstr>
      <vt:lpstr>以资源共享为主的第二代计算机网络</vt:lpstr>
      <vt:lpstr>以资源共享为主的第二代计算机网络</vt:lpstr>
      <vt:lpstr>体系标准化的第三代计算机网络</vt:lpstr>
      <vt:lpstr>以Internet为核心的第四代计算机网络</vt:lpstr>
      <vt:lpstr>7.1.1  计算机网络概述</vt:lpstr>
      <vt:lpstr>1）三网合一</vt:lpstr>
      <vt:lpstr>2）光通信技术</vt:lpstr>
      <vt:lpstr>3）IPv6 协议</vt:lpstr>
      <vt:lpstr>4）宽带接入技术与移动通信技术</vt:lpstr>
      <vt:lpstr>7.1.2  数据通信基础知识 </vt:lpstr>
      <vt:lpstr>7.1.2  数据通信基础知识</vt:lpstr>
      <vt:lpstr>7.1.2  数据通信基础知识</vt:lpstr>
      <vt:lpstr>7.1.2  数据通信基础知识 </vt:lpstr>
      <vt:lpstr>7.1.2  数据通信基础知识 </vt:lpstr>
      <vt:lpstr>7.1.2  数据通信基础知识 </vt:lpstr>
      <vt:lpstr>7.1.2  数据通信基础知识 </vt:lpstr>
      <vt:lpstr>7.1.3  计算机网络的组成  </vt:lpstr>
      <vt:lpstr>7.1.3  计算机网络的组成  </vt:lpstr>
      <vt:lpstr>7.1.3  计算机网络的组成  </vt:lpstr>
      <vt:lpstr>7.1.4  计算机网络的功能 </vt:lpstr>
      <vt:lpstr>7.1.4  计算机网络的功能 </vt:lpstr>
      <vt:lpstr>7.1.5  计算机网络的分类 </vt:lpstr>
      <vt:lpstr>7.1.5  计算机网络的分类 </vt:lpstr>
      <vt:lpstr>7.1.5  计算机网络的分类 </vt:lpstr>
      <vt:lpstr>7.1.5  计算机网络的分类 </vt:lpstr>
      <vt:lpstr>7.1.5  计算机网络的分类 </vt:lpstr>
      <vt:lpstr>7.1.5  计算机网络的分类 </vt:lpstr>
      <vt:lpstr>7.1.5  计算机网络的分类 </vt:lpstr>
      <vt:lpstr>7.1.5  计算机网络的分类 </vt:lpstr>
      <vt:lpstr>7.1.5  计算机网络的分类 </vt:lpstr>
      <vt:lpstr>7.1.5  计算机网络的分类 </vt:lpstr>
      <vt:lpstr>7.1.6  计算机网络新技术 </vt:lpstr>
      <vt:lpstr>7.1.6  计算机网络新技术 </vt:lpstr>
      <vt:lpstr>7.1.6  计算机网络新技术 </vt:lpstr>
      <vt:lpstr>7.1.6  计算机网络新技术 </vt:lpstr>
      <vt:lpstr>7.1.6  计算机网络新技术 </vt:lpstr>
      <vt:lpstr>7.2  Internet基础</vt:lpstr>
      <vt:lpstr>7.2.1  Internet的起源和发展</vt:lpstr>
      <vt:lpstr>7.2.1  Internet的起源和发展</vt:lpstr>
      <vt:lpstr>7.2.1  Internet的起源和发展</vt:lpstr>
      <vt:lpstr>7.2.1  Internet的起源和发展</vt:lpstr>
      <vt:lpstr>7.2.1  Internet的起源和发展</vt:lpstr>
      <vt:lpstr>7.2.1  Internet的起源和发展</vt:lpstr>
      <vt:lpstr>7.2.1  Internet的起源和发展</vt:lpstr>
      <vt:lpstr>7.2.1  Internet的起源和发展</vt:lpstr>
      <vt:lpstr>7.2.1  Internet的起源和发展</vt:lpstr>
      <vt:lpstr>7.2.2  Internet的组成及常用专业术语</vt:lpstr>
      <vt:lpstr>7.2.2  Internet的组成及常用专业术语</vt:lpstr>
      <vt:lpstr>7.2.2  Internet的组成及常用专业术语</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7.2.3  Internet的IP地址及域名系统</vt:lpstr>
      <vt:lpstr>7.2.4  Internet的接入方式</vt:lpstr>
      <vt:lpstr>7.2.4  Internet的接入方式</vt:lpstr>
      <vt:lpstr>7.2.4  Internet的接入方式</vt:lpstr>
      <vt:lpstr>7.2.4  Internet的接入方式</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7.2.5  Internet应用</vt:lpstr>
      <vt:lpstr>7.3  网页的基本概念</vt:lpstr>
      <vt:lpstr>7.3.1  网站</vt:lpstr>
      <vt:lpstr>7.3.2  服务器与浏览器</vt:lpstr>
      <vt:lpstr>7.3.2  服务器与浏览器</vt:lpstr>
      <vt:lpstr>7.3.3  网页</vt:lpstr>
      <vt:lpstr>7.3.3  网页</vt:lpstr>
      <vt:lpstr>7.3.3  网页</vt:lpstr>
      <vt:lpstr>7.3.3  网页</vt:lpstr>
      <vt:lpstr>7.3.4  网页制作工具</vt:lpstr>
      <vt:lpstr>7.3.4  网页制作工具</vt:lpstr>
      <vt:lpstr>7.3.5  网页设计的相关计算机语言</vt:lpstr>
      <vt:lpstr>7.3.5  网页设计的相关计算机语言</vt:lpstr>
      <vt:lpstr>7.4   HTML简介 </vt:lpstr>
      <vt:lpstr>7.4.1  HTML语言概述</vt:lpstr>
      <vt:lpstr>7.4.1  HTML语言概述</vt:lpstr>
      <vt:lpstr>7.4.1  HTML语言概述</vt:lpstr>
      <vt:lpstr>7.4.1  HTML语言概述</vt:lpstr>
      <vt:lpstr>7.4.2  常用的HTML标记</vt:lpstr>
      <vt:lpstr>7.4.2  常用的HTML标记</vt:lpstr>
      <vt:lpstr>7.4.2  常用的HTML标记</vt:lpstr>
      <vt:lpstr>7.4.2  常用的HTML标记</vt:lpstr>
      <vt:lpstr>7.4.2  常用的HTML标记</vt:lpstr>
      <vt:lpstr>7.4.2  常用的HTML标记</vt:lpstr>
      <vt:lpstr>7.4.2  常用的HTML标记</vt:lpstr>
      <vt:lpstr>7.4.2  常用的HTML标记</vt:lpstr>
      <vt:lpstr>3.  LAN方式</vt:lpstr>
      <vt:lpstr>7.5  网页制作</vt:lpstr>
      <vt:lpstr>7.5.1  Dreamweaver CS5概述</vt:lpstr>
      <vt:lpstr>7.5.1  Dreamweaver CS5概述</vt:lpstr>
      <vt:lpstr>7.5.1  Dreamweaver CS5概述</vt:lpstr>
      <vt:lpstr>7.5.2  创建站点</vt:lpstr>
      <vt:lpstr>7.5.2  创建站点</vt:lpstr>
      <vt:lpstr>7.5.2  创建站点</vt:lpstr>
      <vt:lpstr>7.5.3  网页编辑</vt:lpstr>
      <vt:lpstr>7.5.3  网页编辑</vt:lpstr>
      <vt:lpstr>7.5.3  网页编辑</vt:lpstr>
      <vt:lpstr>7.5.3  网页编辑</vt:lpstr>
      <vt:lpstr>7.5.3  网页编辑</vt:lpstr>
      <vt:lpstr>7.5.3  网页编辑</vt:lpstr>
      <vt:lpstr>7.5.3  网页编辑</vt:lpstr>
      <vt:lpstr>7.5.3  网页编辑</vt:lpstr>
      <vt:lpstr>7.5.3  网页编辑</vt:lpstr>
      <vt:lpstr>7.5.3  网页编辑</vt:lpstr>
      <vt:lpstr>7.5.3  网页编辑</vt:lpstr>
      <vt:lpstr>7.5.4  插入对象</vt:lpstr>
      <vt:lpstr>7.5.4  插入对象</vt:lpstr>
      <vt:lpstr>7.5.4  插入对象</vt:lpstr>
      <vt:lpstr>7.5.4  插入对象</vt:lpstr>
      <vt:lpstr>7.5.4  插入对象</vt:lpstr>
      <vt:lpstr>7.5.4  插入对象</vt:lpstr>
      <vt:lpstr>7.5.5  创建超链接</vt:lpstr>
      <vt:lpstr>7.5.5  创建超链接</vt:lpstr>
      <vt:lpstr>7.5.5  创建超链接</vt:lpstr>
      <vt:lpstr>7.5.5  创建超链接</vt:lpstr>
      <vt:lpstr>7.5.5  创建超链接</vt:lpstr>
      <vt:lpstr>7.5.5  创建超链接</vt:lpstr>
      <vt:lpstr>7.5.5  创建超链接</vt:lpstr>
      <vt:lpstr>7.5.5  创建超链接</vt:lpstr>
      <vt:lpstr>7.5.5  创建超链接</vt:lpstr>
      <vt:lpstr>7.5.5  创建超链接</vt:lpstr>
      <vt:lpstr>7.5.5  创建超链接</vt:lpstr>
      <vt:lpstr>7.5.5  创建超链接</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7.5.6  网页布局</vt:lpstr>
      <vt:lpstr>7.5.7  创建表单页面</vt:lpstr>
      <vt:lpstr>7.5.7  创建表单页面</vt:lpstr>
      <vt:lpstr>7.5.7  创建表单页面</vt:lpstr>
      <vt:lpstr>7.5.7  创建表单页面</vt:lpstr>
      <vt:lpstr>7.5.7  创建表单页面</vt:lpstr>
      <vt:lpstr>7.5.7  创建表单页面</vt:lpstr>
      <vt:lpstr>7.5.7  创建表单页面</vt:lpstr>
      <vt:lpstr>7.5.7  创建表单页面</vt:lpstr>
      <vt:lpstr>             7.6  网页的发布</vt:lpstr>
      <vt:lpstr>7.6.1  网站和网页的设计原则</vt:lpstr>
      <vt:lpstr>7.6.1  网站和网页的设计原则</vt:lpstr>
      <vt:lpstr>7.6.1  网站和网页的设计原则</vt:lpstr>
      <vt:lpstr>7.6.2  网站的发布和维护</vt:lpstr>
      <vt:lpstr>7.6.2  网站的发布和维护</vt:lpstr>
      <vt:lpstr>7.6.2  网站的发布和维护</vt:lpstr>
      <vt:lpstr>7.6.2  网站的发布和维护</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计算机网络基础</dc:title>
  <dc:creator>李政</dc:creator>
  <cp:lastModifiedBy>len-00</cp:lastModifiedBy>
  <cp:revision>231</cp:revision>
  <dcterms:created xsi:type="dcterms:W3CDTF">2006-06-28T06:25:39Z</dcterms:created>
  <dcterms:modified xsi:type="dcterms:W3CDTF">2017-08-15T06:20:46Z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