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82" r:id="rId5"/>
    <p:sldId id="283" r:id="rId6"/>
    <p:sldId id="274" r:id="rId7"/>
    <p:sldId id="284" r:id="rId8"/>
    <p:sldId id="263" r:id="rId9"/>
    <p:sldId id="281" r:id="rId10"/>
    <p:sldId id="259" r:id="rId11"/>
    <p:sldId id="275" r:id="rId12"/>
    <p:sldId id="273" r:id="rId13"/>
    <p:sldId id="260" r:id="rId14"/>
    <p:sldId id="279" r:id="rId15"/>
    <p:sldId id="261" r:id="rId16"/>
    <p:sldId id="276" r:id="rId17"/>
    <p:sldId id="277" r:id="rId18"/>
    <p:sldId id="278" r:id="rId19"/>
    <p:sldId id="262" r:id="rId20"/>
    <p:sldId id="272" r:id="rId21"/>
    <p:sldId id="285"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0" d="100"/>
          <a:sy n="70" d="100"/>
        </p:scale>
        <p:origin x="512"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134F975-B349-4DE9-96F8-A31D2544AAE4}" type="datetimeFigureOut">
              <a:rPr lang="zh-CN" altLang="en-US" smtClean="0"/>
              <a:t>2020/8/18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C1627-CE53-4045-8ED0-0508004A95A1}"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134F975-B349-4DE9-96F8-A31D2544AAE4}" type="datetimeFigureOut">
              <a:rPr lang="zh-CN" altLang="en-US" smtClean="0"/>
              <a:t>2020/8/18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C1627-CE53-4045-8ED0-0508004A95A1}"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134F975-B349-4DE9-96F8-A31D2544AAE4}" type="datetimeFigureOut">
              <a:rPr lang="zh-CN" altLang="en-US" smtClean="0"/>
              <a:t>2020/8/18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C1627-CE53-4045-8ED0-0508004A95A1}"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134F975-B349-4DE9-96F8-A31D2544AAE4}" type="datetimeFigureOut">
              <a:rPr lang="zh-CN" altLang="en-US" smtClean="0"/>
              <a:t>2020/8/18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C1627-CE53-4045-8ED0-0508004A95A1}"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134F975-B349-4DE9-96F8-A31D2544AAE4}" type="datetimeFigureOut">
              <a:rPr lang="zh-CN" altLang="en-US" smtClean="0"/>
              <a:t>2020/8/18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C1627-CE53-4045-8ED0-0508004A95A1}"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134F975-B349-4DE9-96F8-A31D2544AAE4}" type="datetimeFigureOut">
              <a:rPr lang="zh-CN" altLang="en-US" smtClean="0"/>
              <a:t>2020/8/18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DC1627-CE53-4045-8ED0-0508004A95A1}"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134F975-B349-4DE9-96F8-A31D2544AAE4}" type="datetimeFigureOut">
              <a:rPr lang="zh-CN" altLang="en-US" smtClean="0"/>
              <a:t>2020/8/18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DC1627-CE53-4045-8ED0-0508004A95A1}"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134F975-B349-4DE9-96F8-A31D2544AAE4}" type="datetimeFigureOut">
              <a:rPr lang="zh-CN" altLang="en-US" smtClean="0"/>
              <a:t>2020/8/18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CDC1627-CE53-4045-8ED0-0508004A95A1}"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134F975-B349-4DE9-96F8-A31D2544AAE4}" type="datetimeFigureOut">
              <a:rPr lang="zh-CN" altLang="en-US" smtClean="0"/>
              <a:t>2020/8/18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CDC1627-CE53-4045-8ED0-0508004A95A1}"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134F975-B349-4DE9-96F8-A31D2544AAE4}" type="datetimeFigureOut">
              <a:rPr lang="zh-CN" altLang="en-US" smtClean="0"/>
              <a:t>2020/8/18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DC1627-CE53-4045-8ED0-0508004A95A1}"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134F975-B349-4DE9-96F8-A31D2544AAE4}" type="datetimeFigureOut">
              <a:rPr lang="zh-CN" altLang="en-US" smtClean="0"/>
              <a:t>2020/8/18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DC1627-CE53-4045-8ED0-0508004A95A1}"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34F975-B349-4DE9-96F8-A31D2544AAE4}" type="datetimeFigureOut">
              <a:rPr lang="zh-CN" altLang="en-US" smtClean="0"/>
              <a:t>2020/8/18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DC1627-CE53-4045-8ED0-0508004A95A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baike.baidu.com/item/%E7%94%BB%E8%99%8E%E4%B8%8D%E6%88%90%E5%8F%8D%E7%B1%BB%E7%8B%97" TargetMode="External"/><Relationship Id="rId2" Type="http://schemas.openxmlformats.org/officeDocument/2006/relationships/hyperlink" Target="https://baike.baidu.com/item/%E5%88%BB%E9%B9%84%E4%B8%8D%E6%88%90%E5%B0%9A%E7%B1%BB%E9%B9%9C"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baike.baidu.com/item/%E9%99%88%E6%84%8F%E6%98%A0" TargetMode="External"/><Relationship Id="rId2" Type="http://schemas.openxmlformats.org/officeDocument/2006/relationships/hyperlink" Target="https://baike.baidu.com/item/%E6%9E%97%E8%A7%89%E6%B0%91"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baike.baidu.com/item/%E5%8F%B2%E8%AE%B0/254522" TargetMode="External"/><Relationship Id="rId13" Type="http://schemas.openxmlformats.org/officeDocument/2006/relationships/hyperlink" Target="https://baike.baidu.com/item/%E5%BB%BA%E6%AD%A6/8670" TargetMode="External"/><Relationship Id="rId3" Type="http://schemas.openxmlformats.org/officeDocument/2006/relationships/hyperlink" Target="https://baike.baidu.com/item/%E4%B8%9C%E6%B1%89" TargetMode="External"/><Relationship Id="rId7" Type="http://schemas.openxmlformats.org/officeDocument/2006/relationships/hyperlink" Target="https://baike.baidu.com/item/%E8%8C%83%E6%99%94/5078942" TargetMode="External"/><Relationship Id="rId12" Type="http://schemas.openxmlformats.org/officeDocument/2006/relationships/hyperlink" Target="https://baike.baidu.com/item/%E6%B1%89%E5%85%89%E6%AD%A6%E5%B8%9D/374385" TargetMode="External"/><Relationship Id="rId2" Type="http://schemas.openxmlformats.org/officeDocument/2006/relationships/hyperlink" Target="https://baike.baidu.com/item/%E4%BA%8C%E5%8D%81%E5%9B%9B%E5%8F%B2/326709" TargetMode="External"/><Relationship Id="rId1" Type="http://schemas.openxmlformats.org/officeDocument/2006/relationships/slideLayout" Target="../slideLayouts/slideLayout2.xml"/><Relationship Id="rId6" Type="http://schemas.openxmlformats.org/officeDocument/2006/relationships/hyperlink" Target="https://baike.baidu.com/item/%E5%8D%97%E6%9C%9D%E5%AE%8B" TargetMode="External"/><Relationship Id="rId11" Type="http://schemas.openxmlformats.org/officeDocument/2006/relationships/hyperlink" Target="https://baike.baidu.com/item/%E5%89%8D%E5%9B%9B%E5%8F%B2" TargetMode="External"/><Relationship Id="rId5" Type="http://schemas.openxmlformats.org/officeDocument/2006/relationships/hyperlink" Target="https://baike.baidu.com/item/%E4%B8%AD%E5%9B%BD/1122445" TargetMode="External"/><Relationship Id="rId10" Type="http://schemas.openxmlformats.org/officeDocument/2006/relationships/hyperlink" Target="https://baike.baidu.com/item/%E4%B8%89%E5%9B%BD%E5%BF%97/1057" TargetMode="External"/><Relationship Id="rId4" Type="http://schemas.openxmlformats.org/officeDocument/2006/relationships/hyperlink" Target="https://baike.baidu.com/item/%E7%BA%AA%E4%BC%A0%E4%BD%93" TargetMode="External"/><Relationship Id="rId9" Type="http://schemas.openxmlformats.org/officeDocument/2006/relationships/hyperlink" Target="https://baike.baidu.com/item/%E6%B1%89%E4%B9%A6/363840" TargetMode="External"/><Relationship Id="rId14" Type="http://schemas.openxmlformats.org/officeDocument/2006/relationships/hyperlink" Target="https://baike.baidu.com/item/%E6%B1%89%E7%8C%AE%E5%B8%9D/17140"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baike.baidu.com/item/%E5%8D%97%E9%BD%90%E4%B9%A6/1524406" TargetMode="External"/><Relationship Id="rId13" Type="http://schemas.openxmlformats.org/officeDocument/2006/relationships/hyperlink" Target="https://baike.baidu.com/item/%E5%91%A8%E4%B9%A6/65335" TargetMode="External"/><Relationship Id="rId18" Type="http://schemas.openxmlformats.org/officeDocument/2006/relationships/hyperlink" Target="https://baike.baidu.com/item/%E6%96%B0%E5%94%90%E4%B9%A6/1995415" TargetMode="External"/><Relationship Id="rId3" Type="http://schemas.openxmlformats.org/officeDocument/2006/relationships/hyperlink" Target="https://baike.baidu.com/item/%E6%B1%89%E4%B9%A6/363840" TargetMode="External"/><Relationship Id="rId21" Type="http://schemas.openxmlformats.org/officeDocument/2006/relationships/hyperlink" Target="https://baike.baidu.com/item/%E5%AE%8B%E5%8F%B2/6042117" TargetMode="External"/><Relationship Id="rId7" Type="http://schemas.openxmlformats.org/officeDocument/2006/relationships/hyperlink" Target="https://baike.baidu.com/item/%E5%AE%8B%E4%B9%A6/1995398" TargetMode="External"/><Relationship Id="rId12" Type="http://schemas.openxmlformats.org/officeDocument/2006/relationships/hyperlink" Target="https://baike.baidu.com/item/%E5%8C%97%E9%BD%90%E4%B9%A6/1066900" TargetMode="External"/><Relationship Id="rId17" Type="http://schemas.openxmlformats.org/officeDocument/2006/relationships/hyperlink" Target="https://baike.baidu.com/item/%E6%97%A7%E5%94%90%E4%B9%A6/4575247" TargetMode="External"/><Relationship Id="rId25" Type="http://schemas.openxmlformats.org/officeDocument/2006/relationships/hyperlink" Target="https://baike.baidu.com/item/%E6%98%8E%E5%8F%B2/1702588" TargetMode="External"/><Relationship Id="rId2" Type="http://schemas.openxmlformats.org/officeDocument/2006/relationships/hyperlink" Target="https://baike.baidu.com/item/%E5%8F%B2%E8%AE%B0/254522" TargetMode="External"/><Relationship Id="rId16" Type="http://schemas.openxmlformats.org/officeDocument/2006/relationships/hyperlink" Target="https://baike.baidu.com/item/%E5%8C%97%E5%8F%B2/1528481" TargetMode="External"/><Relationship Id="rId20" Type="http://schemas.openxmlformats.org/officeDocument/2006/relationships/hyperlink" Target="https://baike.baidu.com/item/%E6%96%B0%E4%BA%94%E4%BB%A3%E5%8F%B2/1997683" TargetMode="External"/><Relationship Id="rId1" Type="http://schemas.openxmlformats.org/officeDocument/2006/relationships/slideLayout" Target="../slideLayouts/slideLayout2.xml"/><Relationship Id="rId6" Type="http://schemas.openxmlformats.org/officeDocument/2006/relationships/hyperlink" Target="https://baike.baidu.com/item/%E6%99%8B%E4%B9%A6/781568" TargetMode="External"/><Relationship Id="rId11" Type="http://schemas.openxmlformats.org/officeDocument/2006/relationships/hyperlink" Target="https://baike.baidu.com/item/%E9%AD%8F%E4%B9%A6/8433" TargetMode="External"/><Relationship Id="rId24" Type="http://schemas.openxmlformats.org/officeDocument/2006/relationships/hyperlink" Target="https://baike.baidu.com/item/%E5%85%83%E5%8F%B2/2859504" TargetMode="External"/><Relationship Id="rId5" Type="http://schemas.openxmlformats.org/officeDocument/2006/relationships/hyperlink" Target="https://baike.baidu.com/item/%E4%B8%89%E5%9B%BD%E5%BF%97/1057" TargetMode="External"/><Relationship Id="rId15" Type="http://schemas.openxmlformats.org/officeDocument/2006/relationships/hyperlink" Target="https://baike.baidu.com/item/%E5%8D%97%E5%8F%B2/1068301" TargetMode="External"/><Relationship Id="rId23" Type="http://schemas.openxmlformats.org/officeDocument/2006/relationships/hyperlink" Target="https://baike.baidu.com/item/%E9%87%91%E5%8F%B2/1995379" TargetMode="External"/><Relationship Id="rId10" Type="http://schemas.openxmlformats.org/officeDocument/2006/relationships/hyperlink" Target="https://baike.baidu.com/item/%E9%99%88%E4%B9%A6/17677" TargetMode="External"/><Relationship Id="rId19" Type="http://schemas.openxmlformats.org/officeDocument/2006/relationships/hyperlink" Target="https://baike.baidu.com/item/%E6%97%A7%E4%BA%94%E4%BB%A3%E5%8F%B2/1791697" TargetMode="External"/><Relationship Id="rId4" Type="http://schemas.openxmlformats.org/officeDocument/2006/relationships/hyperlink" Target="https://baike.baidu.com/item/%E5%90%8E%E6%B1%89%E4%B9%A6/1949780" TargetMode="External"/><Relationship Id="rId9" Type="http://schemas.openxmlformats.org/officeDocument/2006/relationships/hyperlink" Target="https://baike.baidu.com/item/%E6%A2%81%E4%B9%A6/50807" TargetMode="External"/><Relationship Id="rId14" Type="http://schemas.openxmlformats.org/officeDocument/2006/relationships/hyperlink" Target="https://baike.baidu.com/item/%E9%9A%8B%E4%B9%A6/2711957" TargetMode="External"/><Relationship Id="rId22" Type="http://schemas.openxmlformats.org/officeDocument/2006/relationships/hyperlink" Target="https://baike.baidu.com/item/%E8%BE%BD%E5%8F%B2/6042099"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b="1" dirty="0"/>
              <a:t>诫兄子严敦书</a:t>
            </a:r>
            <a:br>
              <a:rPr lang="zh-CN" altLang="zh-CN" dirty="0"/>
            </a:br>
            <a:endParaRPr lang="zh-CN" altLang="en-US" dirty="0"/>
          </a:p>
        </p:txBody>
      </p:sp>
      <p:sp>
        <p:nvSpPr>
          <p:cNvPr id="3" name="副标题 2"/>
          <p:cNvSpPr>
            <a:spLocks noGrp="1"/>
          </p:cNvSpPr>
          <p:nvPr>
            <p:ph type="subTitle" idx="1"/>
          </p:nvPr>
        </p:nvSpPr>
        <p:spPr/>
        <p:txBody>
          <a:bodyPr/>
          <a:lstStyle/>
          <a:p>
            <a:pPr algn="r"/>
            <a:r>
              <a:rPr lang="zh-CN" altLang="zh-CN" sz="3600" b="1" dirty="0"/>
              <a:t>（东汉）马媛</a:t>
            </a:r>
          </a:p>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8432" y="167006"/>
            <a:ext cx="11874500" cy="1304470"/>
          </a:xfrm>
          <a:ln w="12700">
            <a:solidFill>
              <a:srgbClr val="FF0000"/>
            </a:solidFill>
          </a:ln>
        </p:spPr>
        <p:txBody>
          <a:bodyPr>
            <a:normAutofit/>
          </a:bodyPr>
          <a:lstStyle/>
          <a:p>
            <a:pPr marL="0" indent="0">
              <a:lnSpc>
                <a:spcPct val="150000"/>
              </a:lnSpc>
              <a:buNone/>
            </a:pPr>
            <a:r>
              <a:rPr lang="zh-CN" altLang="en-US" dirty="0"/>
              <a:t>（第一段</a:t>
            </a:r>
            <a:r>
              <a:rPr lang="en-US" altLang="zh-CN" dirty="0"/>
              <a:t>1</a:t>
            </a:r>
            <a:r>
              <a:rPr lang="zh-CN" altLang="en-US" dirty="0"/>
              <a:t>）</a:t>
            </a:r>
            <a:r>
              <a:rPr lang="zh-CN" altLang="zh-CN" dirty="0"/>
              <a:t>援兄子严、敦，并喜讥议</a:t>
            </a:r>
            <a:r>
              <a:rPr lang="en-US" altLang="zh-CN" baseline="30000" dirty="0"/>
              <a:t>1</a:t>
            </a:r>
            <a:r>
              <a:rPr lang="zh-CN" altLang="zh-CN" dirty="0"/>
              <a:t>，而通轻侠客</a:t>
            </a:r>
            <a:r>
              <a:rPr lang="en-US" altLang="zh-CN" baseline="30000" dirty="0"/>
              <a:t>2</a:t>
            </a:r>
            <a:r>
              <a:rPr lang="zh-CN" altLang="zh-CN" dirty="0"/>
              <a:t>。援前在交趾</a:t>
            </a:r>
            <a:r>
              <a:rPr lang="en-US" altLang="zh-CN" baseline="30000" dirty="0"/>
              <a:t>3</a:t>
            </a:r>
            <a:r>
              <a:rPr lang="zh-CN" altLang="zh-CN" dirty="0"/>
              <a:t>，还书诫之曰：</a:t>
            </a:r>
            <a:endParaRPr lang="zh-CN" altLang="en-US" b="1" dirty="0">
              <a:solidFill>
                <a:srgbClr val="7030A0"/>
              </a:solidFill>
            </a:endParaRPr>
          </a:p>
        </p:txBody>
      </p:sp>
      <p:sp>
        <p:nvSpPr>
          <p:cNvPr id="4" name="文本框 3"/>
          <p:cNvSpPr txBox="1"/>
          <p:nvPr/>
        </p:nvSpPr>
        <p:spPr>
          <a:xfrm>
            <a:off x="133667" y="2235199"/>
            <a:ext cx="11899265" cy="1311193"/>
          </a:xfrm>
          <a:prstGeom prst="rect">
            <a:avLst/>
          </a:prstGeom>
          <a:noFill/>
        </p:spPr>
        <p:txBody>
          <a:bodyPr wrap="square" rtlCol="0">
            <a:spAutoFit/>
          </a:bodyPr>
          <a:lstStyle/>
          <a:p>
            <a:pPr>
              <a:lnSpc>
                <a:spcPct val="150000"/>
              </a:lnSpc>
            </a:pPr>
            <a:r>
              <a:rPr lang="en-US" altLang="zh-CN" sz="2800" dirty="0"/>
              <a:t>【</a:t>
            </a:r>
            <a:r>
              <a:rPr lang="zh-CN" altLang="en-US" sz="2800" dirty="0"/>
              <a:t>注释</a:t>
            </a:r>
            <a:r>
              <a:rPr lang="en-US" altLang="zh-CN" sz="2800" dirty="0"/>
              <a:t>】1</a:t>
            </a:r>
            <a:r>
              <a:rPr lang="en-US" altLang="zh-CN" sz="2800" dirty="0">
                <a:solidFill>
                  <a:srgbClr val="FF0000"/>
                </a:solidFill>
              </a:rPr>
              <a:t>.</a:t>
            </a:r>
            <a:r>
              <a:rPr lang="zh-CN" altLang="zh-CN" sz="2800" dirty="0">
                <a:solidFill>
                  <a:srgbClr val="FF0000"/>
                </a:solidFill>
              </a:rPr>
              <a:t>讥议：讥讽，</a:t>
            </a:r>
            <a:r>
              <a:rPr lang="zh-CN" altLang="en-US" sz="2800" dirty="0">
                <a:solidFill>
                  <a:srgbClr val="FF0000"/>
                </a:solidFill>
              </a:rPr>
              <a:t>议论</a:t>
            </a:r>
            <a:r>
              <a:rPr lang="zh-CN" altLang="zh-CN" sz="2800" dirty="0">
                <a:solidFill>
                  <a:srgbClr val="FF0000"/>
                </a:solidFill>
              </a:rPr>
              <a:t>。           </a:t>
            </a:r>
            <a:r>
              <a:rPr lang="en-US" altLang="zh-CN" sz="2800" dirty="0"/>
              <a:t>2.</a:t>
            </a:r>
            <a:r>
              <a:rPr lang="zh-CN" altLang="zh-CN" sz="2800" dirty="0"/>
              <a:t>通轻</a:t>
            </a:r>
            <a:r>
              <a:rPr lang="en-US" altLang="zh-CN" sz="2800" dirty="0" err="1"/>
              <a:t>侠客</a:t>
            </a:r>
            <a:r>
              <a:rPr lang="zh-CN" altLang="zh-CN" sz="2800" dirty="0"/>
              <a:t>：</a:t>
            </a:r>
            <a:r>
              <a:rPr lang="zh-CN" altLang="zh-CN" sz="2800" b="1" dirty="0">
                <a:solidFill>
                  <a:srgbClr val="FF0000"/>
                </a:solidFill>
              </a:rPr>
              <a:t>通，交往</a:t>
            </a:r>
            <a:r>
              <a:rPr lang="zh-CN" altLang="zh-CN" sz="2800" dirty="0"/>
              <a:t>；轻，轻佻；与侠士轻佻之人交好。</a:t>
            </a:r>
            <a:r>
              <a:rPr lang="en-US" altLang="zh-CN" sz="2800" dirty="0"/>
              <a:t>3.</a:t>
            </a:r>
            <a:r>
              <a:rPr lang="zh-CN" altLang="zh-CN" sz="2800" dirty="0"/>
              <a:t>交趾：汉郡，在今</a:t>
            </a:r>
            <a:r>
              <a:rPr lang="en-US" altLang="zh-CN" sz="2800" dirty="0" err="1"/>
              <a:t>越南</a:t>
            </a:r>
            <a:r>
              <a:rPr lang="zh-CN" altLang="zh-CN" sz="2800" dirty="0"/>
              <a:t>北部。</a:t>
            </a:r>
            <a:r>
              <a:rPr lang="en-US" altLang="zh-CN" sz="2800" dirty="0"/>
              <a:t> </a:t>
            </a:r>
            <a:r>
              <a:rPr lang="zh-CN" altLang="en-US" sz="2800" dirty="0">
                <a:solidFill>
                  <a:srgbClr val="FF0000"/>
                </a:solidFill>
              </a:rPr>
              <a:t>诫：告诫</a:t>
            </a:r>
            <a:endParaRPr lang="zh-CN" altLang="zh-CN" sz="2800" dirty="0">
              <a:solidFill>
                <a:srgbClr val="FF0000"/>
              </a:solidFill>
            </a:endParaRPr>
          </a:p>
        </p:txBody>
      </p:sp>
      <p:sp>
        <p:nvSpPr>
          <p:cNvPr id="2" name="内容占位符 2"/>
          <p:cNvSpPr>
            <a:spLocks noGrp="1"/>
          </p:cNvSpPr>
          <p:nvPr/>
        </p:nvSpPr>
        <p:spPr>
          <a:xfrm>
            <a:off x="158432" y="4622801"/>
            <a:ext cx="12150725" cy="14547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2400" dirty="0"/>
              <a:t>   </a:t>
            </a:r>
            <a:r>
              <a:rPr lang="en-US" altLang="zh-CN" sz="2000" dirty="0"/>
              <a:t>     </a:t>
            </a:r>
            <a:endParaRPr lang="zh-CN" altLang="en-US" sz="2200" dirty="0"/>
          </a:p>
        </p:txBody>
      </p:sp>
      <p:sp>
        <p:nvSpPr>
          <p:cNvPr id="5" name="矩形 4">
            <a:extLst>
              <a:ext uri="{FF2B5EF4-FFF2-40B4-BE49-F238E27FC236}">
                <a16:creationId xmlns:a16="http://schemas.microsoft.com/office/drawing/2014/main" id="{52DCE7D5-2E88-4C24-8308-220DE9567A5D}"/>
              </a:ext>
            </a:extLst>
          </p:cNvPr>
          <p:cNvSpPr/>
          <p:nvPr/>
        </p:nvSpPr>
        <p:spPr>
          <a:xfrm>
            <a:off x="317658" y="4478170"/>
            <a:ext cx="11556048" cy="1311193"/>
          </a:xfrm>
          <a:prstGeom prst="rect">
            <a:avLst/>
          </a:prstGeom>
        </p:spPr>
        <p:txBody>
          <a:bodyPr wrap="square">
            <a:spAutoFit/>
          </a:bodyPr>
          <a:lstStyle/>
          <a:p>
            <a:pPr>
              <a:lnSpc>
                <a:spcPct val="150000"/>
              </a:lnSpc>
            </a:pPr>
            <a:r>
              <a:rPr lang="en-US" altLang="zh-CN" sz="2800" dirty="0"/>
              <a:t>【</a:t>
            </a:r>
            <a:r>
              <a:rPr lang="zh-CN" altLang="en-US" sz="2800" dirty="0"/>
              <a:t>参考译文</a:t>
            </a:r>
            <a:r>
              <a:rPr lang="en-US" altLang="zh-CN" sz="2800" dirty="0"/>
              <a:t>】</a:t>
            </a:r>
            <a:r>
              <a:rPr lang="zh-CN" altLang="zh-CN" sz="2800" dirty="0"/>
              <a:t>我的兄长的儿子</a:t>
            </a:r>
            <a:r>
              <a:rPr lang="en-US" altLang="zh-CN" sz="2800" dirty="0" err="1"/>
              <a:t>马严</a:t>
            </a:r>
            <a:r>
              <a:rPr lang="zh-CN" altLang="zh-CN" sz="2800" dirty="0"/>
              <a:t>和马敦，都喜欢讥讽议论别人的事，而且爱与侠士结交。我在前往交趾的途中，写信告诫他们：</a:t>
            </a:r>
            <a:endParaRPr lang="zh-CN" alt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8432" y="167005"/>
            <a:ext cx="11874500" cy="1560195"/>
          </a:xfrm>
          <a:ln w="12700">
            <a:solidFill>
              <a:srgbClr val="FF0000"/>
            </a:solidFill>
          </a:ln>
        </p:spPr>
        <p:txBody>
          <a:bodyPr>
            <a:normAutofit/>
          </a:bodyPr>
          <a:lstStyle/>
          <a:p>
            <a:pPr marL="0" indent="0">
              <a:lnSpc>
                <a:spcPct val="150000"/>
              </a:lnSpc>
              <a:buNone/>
            </a:pPr>
            <a:r>
              <a:rPr lang="zh-CN" altLang="en-US" sz="2400" dirty="0"/>
              <a:t>（第一段</a:t>
            </a:r>
            <a:r>
              <a:rPr lang="en-US" altLang="zh-CN" sz="2400" dirty="0"/>
              <a:t>2</a:t>
            </a:r>
            <a:r>
              <a:rPr lang="zh-CN" altLang="en-US" sz="2400" dirty="0"/>
              <a:t>）</a:t>
            </a:r>
            <a:r>
              <a:rPr lang="en-US" altLang="zh-CN" sz="2400" dirty="0"/>
              <a:t>“</a:t>
            </a:r>
            <a:r>
              <a:rPr lang="zh-CN" altLang="zh-CN" sz="2400" b="1" dirty="0">
                <a:solidFill>
                  <a:srgbClr val="FF0000"/>
                </a:solidFill>
                <a:highlight>
                  <a:srgbClr val="FFFF00"/>
                </a:highlight>
              </a:rPr>
              <a:t>吾欲汝曹</a:t>
            </a:r>
            <a:r>
              <a:rPr lang="en-US" altLang="zh-CN" sz="2400" b="1" baseline="30000" dirty="0">
                <a:solidFill>
                  <a:srgbClr val="FF0000"/>
                </a:solidFill>
                <a:highlight>
                  <a:srgbClr val="FFFF00"/>
                </a:highlight>
              </a:rPr>
              <a:t>4</a:t>
            </a:r>
            <a:r>
              <a:rPr lang="zh-CN" altLang="zh-CN" sz="2400" b="1" dirty="0">
                <a:solidFill>
                  <a:srgbClr val="FF0000"/>
                </a:solidFill>
                <a:highlight>
                  <a:srgbClr val="FFFF00"/>
                </a:highlight>
              </a:rPr>
              <a:t>闻人过失，如闻父母之名：耳可得闻，口不可得言也。好议论人长短，妄是非</a:t>
            </a:r>
            <a:r>
              <a:rPr lang="en-US" altLang="zh-CN" sz="2400" b="1" baseline="30000" dirty="0">
                <a:solidFill>
                  <a:srgbClr val="FF0000"/>
                </a:solidFill>
                <a:highlight>
                  <a:srgbClr val="FFFF00"/>
                </a:highlight>
              </a:rPr>
              <a:t>5</a:t>
            </a:r>
            <a:r>
              <a:rPr lang="zh-CN" altLang="zh-CN" sz="2400" b="1" dirty="0">
                <a:solidFill>
                  <a:srgbClr val="FF0000"/>
                </a:solidFill>
                <a:highlight>
                  <a:srgbClr val="FFFF00"/>
                </a:highlight>
              </a:rPr>
              <a:t>正法</a:t>
            </a:r>
            <a:r>
              <a:rPr lang="en-US" altLang="zh-CN" sz="2400" b="1" baseline="30000" dirty="0">
                <a:solidFill>
                  <a:srgbClr val="FF0000"/>
                </a:solidFill>
                <a:highlight>
                  <a:srgbClr val="FFFF00"/>
                </a:highlight>
              </a:rPr>
              <a:t>6</a:t>
            </a:r>
            <a:r>
              <a:rPr lang="zh-CN" altLang="zh-CN" sz="2400" b="1" dirty="0">
                <a:solidFill>
                  <a:srgbClr val="FF0000"/>
                </a:solidFill>
                <a:highlight>
                  <a:srgbClr val="FFFF00"/>
                </a:highlight>
              </a:rPr>
              <a:t>，此吾所大恶</a:t>
            </a:r>
            <a:r>
              <a:rPr lang="en-US" altLang="zh-CN" sz="2400" b="1" baseline="30000" dirty="0">
                <a:solidFill>
                  <a:srgbClr val="FF0000"/>
                </a:solidFill>
                <a:highlight>
                  <a:srgbClr val="FFFF00"/>
                </a:highlight>
              </a:rPr>
              <a:t>7</a:t>
            </a:r>
            <a:r>
              <a:rPr lang="zh-CN" altLang="zh-CN" sz="2400" b="1" dirty="0">
                <a:solidFill>
                  <a:srgbClr val="FF0000"/>
                </a:solidFill>
                <a:highlight>
                  <a:srgbClr val="FFFF00"/>
                </a:highlight>
              </a:rPr>
              <a:t>也</a:t>
            </a:r>
            <a:r>
              <a:rPr lang="zh-CN" altLang="en-US" sz="2400" b="1" dirty="0">
                <a:solidFill>
                  <a:srgbClr val="FF0000"/>
                </a:solidFill>
                <a:highlight>
                  <a:srgbClr val="FFFF00"/>
                </a:highlight>
              </a:rPr>
              <a:t>（判断句）</a:t>
            </a:r>
            <a:r>
              <a:rPr lang="zh-CN" altLang="zh-CN" sz="2400" dirty="0">
                <a:highlight>
                  <a:srgbClr val="FFFF00"/>
                </a:highlight>
              </a:rPr>
              <a:t>：</a:t>
            </a:r>
            <a:r>
              <a:rPr lang="zh-CN" altLang="zh-CN" sz="2400" dirty="0"/>
              <a:t>宁死，不愿闻子孙有此行也。</a:t>
            </a:r>
            <a:endParaRPr lang="zh-CN" altLang="en-US" sz="2400" b="1" dirty="0">
              <a:solidFill>
                <a:srgbClr val="7030A0"/>
              </a:solidFill>
            </a:endParaRPr>
          </a:p>
        </p:txBody>
      </p:sp>
      <p:sp>
        <p:nvSpPr>
          <p:cNvPr id="4" name="文本框 3"/>
          <p:cNvSpPr txBox="1"/>
          <p:nvPr/>
        </p:nvSpPr>
        <p:spPr>
          <a:xfrm>
            <a:off x="158432" y="1991181"/>
            <a:ext cx="11708448" cy="1691104"/>
          </a:xfrm>
          <a:prstGeom prst="rect">
            <a:avLst/>
          </a:prstGeom>
          <a:noFill/>
        </p:spPr>
        <p:txBody>
          <a:bodyPr wrap="square" rtlCol="0">
            <a:spAutoFit/>
          </a:bodyPr>
          <a:lstStyle/>
          <a:p>
            <a:pPr>
              <a:lnSpc>
                <a:spcPct val="150000"/>
              </a:lnSpc>
            </a:pPr>
            <a:r>
              <a:rPr lang="en-US" altLang="zh-CN" sz="2400" dirty="0"/>
              <a:t>【</a:t>
            </a:r>
            <a:r>
              <a:rPr lang="zh-CN" altLang="en-US" sz="2400" dirty="0"/>
              <a:t>注释</a:t>
            </a:r>
            <a:r>
              <a:rPr lang="en-US" altLang="zh-CN" sz="2400" dirty="0"/>
              <a:t>】</a:t>
            </a:r>
            <a:r>
              <a:rPr lang="en-US" altLang="zh-CN" sz="2400" b="1" dirty="0">
                <a:solidFill>
                  <a:srgbClr val="FF0000"/>
                </a:solidFill>
                <a:highlight>
                  <a:srgbClr val="FFFF00"/>
                </a:highlight>
              </a:rPr>
              <a:t>4.汝曹</a:t>
            </a:r>
            <a:r>
              <a:rPr lang="zh-CN" altLang="zh-CN" sz="2400" b="1" dirty="0">
                <a:solidFill>
                  <a:srgbClr val="FF0000"/>
                </a:solidFill>
                <a:highlight>
                  <a:srgbClr val="FFFF00"/>
                </a:highlight>
              </a:rPr>
              <a:t>：你等，尔辈</a:t>
            </a:r>
            <a:r>
              <a:rPr lang="zh-CN" altLang="en-US" sz="2400" b="1" dirty="0">
                <a:solidFill>
                  <a:srgbClr val="FF0000"/>
                </a:solidFill>
                <a:highlight>
                  <a:srgbClr val="FFFF00"/>
                </a:highlight>
              </a:rPr>
              <a:t>，你们</a:t>
            </a:r>
            <a:r>
              <a:rPr lang="zh-CN" altLang="zh-CN" sz="2400" b="1" dirty="0">
                <a:highlight>
                  <a:srgbClr val="FFFF00"/>
                </a:highlight>
              </a:rPr>
              <a:t>。</a:t>
            </a:r>
            <a:r>
              <a:rPr lang="en-US" altLang="zh-CN" sz="2400" b="1" dirty="0">
                <a:highlight>
                  <a:srgbClr val="FFFF00"/>
                </a:highlight>
              </a:rPr>
              <a:t>  </a:t>
            </a:r>
            <a:r>
              <a:rPr lang="zh-CN" altLang="en-US" sz="2400" b="1" dirty="0">
                <a:highlight>
                  <a:srgbClr val="FFFF00"/>
                </a:highlight>
              </a:rPr>
              <a:t>曹：等，辈</a:t>
            </a:r>
            <a:r>
              <a:rPr lang="en-US" altLang="zh-CN" sz="2400" b="1" dirty="0">
                <a:highlight>
                  <a:srgbClr val="FFFF00"/>
                </a:highlight>
              </a:rPr>
              <a:t>          </a:t>
            </a:r>
            <a:r>
              <a:rPr lang="zh-CN" altLang="en-US" sz="2400" b="1" dirty="0">
                <a:highlight>
                  <a:srgbClr val="FFFF00"/>
                </a:highlight>
              </a:rPr>
              <a:t>长短：形容词作名词   长处和短处</a:t>
            </a:r>
            <a:r>
              <a:rPr lang="en-US" altLang="zh-CN" sz="2400" b="1" dirty="0">
                <a:highlight>
                  <a:srgbClr val="FFFF00"/>
                </a:highlight>
              </a:rPr>
              <a:t>5.</a:t>
            </a:r>
            <a:r>
              <a:rPr lang="zh-CN" altLang="en-US" sz="2400" dirty="0">
                <a:highlight>
                  <a:srgbClr val="FFFF00"/>
                </a:highlight>
              </a:rPr>
              <a:t>妄：胡乱  </a:t>
            </a:r>
            <a:r>
              <a:rPr lang="zh-CN" altLang="en-US" sz="2400" dirty="0"/>
              <a:t>，荒诞不合理 </a:t>
            </a:r>
            <a:r>
              <a:rPr lang="en-US" altLang="zh-CN" sz="2400" b="1" dirty="0">
                <a:highlight>
                  <a:srgbClr val="FFFF00"/>
                </a:highlight>
              </a:rPr>
              <a:t>  </a:t>
            </a:r>
            <a:r>
              <a:rPr lang="zh-CN" altLang="zh-CN" sz="2400" b="1" dirty="0">
                <a:highlight>
                  <a:srgbClr val="FFFF00"/>
                </a:highlight>
              </a:rPr>
              <a:t>是非：</a:t>
            </a:r>
            <a:r>
              <a:rPr lang="zh-CN" altLang="en-US" sz="2400" b="1" dirty="0">
                <a:highlight>
                  <a:srgbClr val="FFFF00"/>
                </a:highlight>
              </a:rPr>
              <a:t>形容词作动词    </a:t>
            </a:r>
            <a:r>
              <a:rPr lang="zh-CN" altLang="zh-CN" sz="2400" b="1" dirty="0">
                <a:highlight>
                  <a:srgbClr val="FFFF00"/>
                </a:highlight>
              </a:rPr>
              <a:t>评论、褒贬。</a:t>
            </a:r>
            <a:r>
              <a:rPr lang="en-US" altLang="zh-CN" sz="2400" b="1" dirty="0">
                <a:highlight>
                  <a:srgbClr val="FFFF00"/>
                </a:highlight>
              </a:rPr>
              <a:t>   </a:t>
            </a:r>
            <a:r>
              <a:rPr lang="en-US" altLang="zh-CN" sz="2400" dirty="0"/>
              <a:t>6. </a:t>
            </a:r>
            <a:r>
              <a:rPr lang="zh-CN" altLang="zh-CN" sz="2400" dirty="0"/>
              <a:t>正法：正当的法制。</a:t>
            </a:r>
            <a:r>
              <a:rPr lang="en-US" altLang="zh-CN" sz="2400" dirty="0"/>
              <a:t>               7.</a:t>
            </a:r>
            <a:r>
              <a:rPr lang="zh-CN" altLang="zh-CN" sz="2400" dirty="0"/>
              <a:t>大恶：深恶痛绝。</a:t>
            </a:r>
            <a:r>
              <a:rPr lang="en-US" altLang="zh-CN" sz="2400" dirty="0"/>
              <a:t>  </a:t>
            </a:r>
            <a:r>
              <a:rPr lang="zh-CN" altLang="en-US" sz="2400" dirty="0">
                <a:highlight>
                  <a:srgbClr val="FFFF00"/>
                </a:highlight>
              </a:rPr>
              <a:t>恶：厌恶。</a:t>
            </a:r>
            <a:endParaRPr lang="zh-CN" altLang="zh-CN" sz="2400" dirty="0">
              <a:highlight>
                <a:srgbClr val="FFFF00"/>
              </a:highlight>
            </a:endParaRPr>
          </a:p>
        </p:txBody>
      </p:sp>
      <p:sp>
        <p:nvSpPr>
          <p:cNvPr id="2" name="内容占位符 2"/>
          <p:cNvSpPr>
            <a:spLocks noGrp="1"/>
          </p:cNvSpPr>
          <p:nvPr/>
        </p:nvSpPr>
        <p:spPr>
          <a:xfrm>
            <a:off x="158432" y="4622801"/>
            <a:ext cx="12150725" cy="14547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2400" dirty="0"/>
              <a:t>   </a:t>
            </a:r>
            <a:r>
              <a:rPr lang="en-US" altLang="zh-CN" sz="2000" dirty="0"/>
              <a:t>     </a:t>
            </a:r>
            <a:endParaRPr lang="zh-CN" altLang="en-US" sz="2200" dirty="0"/>
          </a:p>
        </p:txBody>
      </p:sp>
      <p:sp>
        <p:nvSpPr>
          <p:cNvPr id="5" name="矩形 4">
            <a:extLst>
              <a:ext uri="{FF2B5EF4-FFF2-40B4-BE49-F238E27FC236}">
                <a16:creationId xmlns:a16="http://schemas.microsoft.com/office/drawing/2014/main" id="{52DCE7D5-2E88-4C24-8308-220DE9567A5D}"/>
              </a:ext>
            </a:extLst>
          </p:cNvPr>
          <p:cNvSpPr/>
          <p:nvPr/>
        </p:nvSpPr>
        <p:spPr>
          <a:xfrm>
            <a:off x="158432" y="3703101"/>
            <a:ext cx="11899264" cy="1691104"/>
          </a:xfrm>
          <a:prstGeom prst="rect">
            <a:avLst/>
          </a:prstGeom>
        </p:spPr>
        <p:txBody>
          <a:bodyPr wrap="square">
            <a:spAutoFit/>
          </a:bodyPr>
          <a:lstStyle/>
          <a:p>
            <a:pPr>
              <a:lnSpc>
                <a:spcPct val="150000"/>
              </a:lnSpc>
            </a:pPr>
            <a:r>
              <a:rPr lang="en-US" altLang="zh-CN" sz="2400" dirty="0"/>
              <a:t>【</a:t>
            </a:r>
            <a:r>
              <a:rPr lang="zh-CN" altLang="en-US" sz="2400" dirty="0"/>
              <a:t>参考译文</a:t>
            </a:r>
            <a:r>
              <a:rPr lang="en-US" altLang="zh-CN" sz="2400" dirty="0"/>
              <a:t>】</a:t>
            </a:r>
            <a:r>
              <a:rPr lang="zh-CN" altLang="zh-CN" sz="2400" dirty="0"/>
              <a:t> </a:t>
            </a:r>
            <a:r>
              <a:rPr lang="en-US" altLang="zh-CN" sz="2400" b="1" dirty="0">
                <a:solidFill>
                  <a:srgbClr val="FF0000"/>
                </a:solidFill>
                <a:highlight>
                  <a:srgbClr val="FFFF00"/>
                </a:highlight>
              </a:rPr>
              <a:t>“</a:t>
            </a:r>
            <a:r>
              <a:rPr lang="zh-CN" altLang="zh-CN" sz="2400" b="1" dirty="0">
                <a:solidFill>
                  <a:srgbClr val="FF0000"/>
                </a:solidFill>
                <a:highlight>
                  <a:srgbClr val="FFFF00"/>
                </a:highlight>
              </a:rPr>
              <a:t>我希望你们听说了别人的过失，像听见了父母的名字：耳朵可以听见，但嘴中不可以议论。喜欢议论别人的长处和短处，胡乱评论朝廷的法度，这些都是我深恶痛绝的</a:t>
            </a:r>
            <a:r>
              <a:rPr lang="zh-CN" altLang="zh-CN" sz="2400" dirty="0">
                <a:highlight>
                  <a:srgbClr val="FFFF00"/>
                </a:highlight>
              </a:rPr>
              <a:t>。</a:t>
            </a:r>
            <a:r>
              <a:rPr lang="zh-CN" altLang="zh-CN" sz="2400" dirty="0"/>
              <a:t>我宁可死，也不希望自己的子孙有这种行为。</a:t>
            </a:r>
            <a:endParaRPr lang="zh-CN" altLang="en-US" sz="2400" dirty="0"/>
          </a:p>
        </p:txBody>
      </p:sp>
    </p:spTree>
    <p:extLst>
      <p:ext uri="{BB962C8B-B14F-4D97-AF65-F5344CB8AC3E}">
        <p14:creationId xmlns:p14="http://schemas.microsoft.com/office/powerpoint/2010/main" val="1898142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8432" y="167005"/>
            <a:ext cx="11874500" cy="1235075"/>
          </a:xfrm>
          <a:ln w="12700">
            <a:solidFill>
              <a:srgbClr val="FF0000"/>
            </a:solidFill>
          </a:ln>
        </p:spPr>
        <p:txBody>
          <a:bodyPr>
            <a:normAutofit/>
          </a:bodyPr>
          <a:lstStyle/>
          <a:p>
            <a:pPr marL="0" indent="0">
              <a:lnSpc>
                <a:spcPct val="150000"/>
              </a:lnSpc>
              <a:buNone/>
            </a:pPr>
            <a:r>
              <a:rPr lang="zh-CN" altLang="en-US" sz="2400" b="1" dirty="0">
                <a:solidFill>
                  <a:srgbClr val="7030A0"/>
                </a:solidFill>
              </a:rPr>
              <a:t>（第一段</a:t>
            </a:r>
            <a:r>
              <a:rPr lang="en-US" altLang="zh-CN" sz="2400" b="1" dirty="0">
                <a:solidFill>
                  <a:srgbClr val="7030A0"/>
                </a:solidFill>
              </a:rPr>
              <a:t>3</a:t>
            </a:r>
            <a:r>
              <a:rPr lang="zh-CN" altLang="en-US" sz="2400" b="1" dirty="0">
                <a:solidFill>
                  <a:srgbClr val="7030A0"/>
                </a:solidFill>
              </a:rPr>
              <a:t>）</a:t>
            </a:r>
            <a:r>
              <a:rPr lang="zh-CN" altLang="zh-CN" sz="2400" b="1" dirty="0">
                <a:solidFill>
                  <a:srgbClr val="7030A0"/>
                </a:solidFill>
                <a:highlight>
                  <a:srgbClr val="FFFF00"/>
                </a:highlight>
              </a:rPr>
              <a:t>汝曹知吾恶之甚矣，所以复言者，施衿结缡，申父母之戒，欲使汝曹不忘之耳！</a:t>
            </a:r>
            <a:endParaRPr lang="zh-CN" altLang="en-US" sz="2400" b="1" dirty="0">
              <a:solidFill>
                <a:srgbClr val="7030A0"/>
              </a:solidFill>
              <a:highlight>
                <a:srgbClr val="FFFF00"/>
              </a:highlight>
            </a:endParaRPr>
          </a:p>
        </p:txBody>
      </p:sp>
      <p:sp>
        <p:nvSpPr>
          <p:cNvPr id="4" name="文本框 3"/>
          <p:cNvSpPr txBox="1"/>
          <p:nvPr/>
        </p:nvSpPr>
        <p:spPr>
          <a:xfrm>
            <a:off x="158432" y="1819813"/>
            <a:ext cx="11899265" cy="2799100"/>
          </a:xfrm>
          <a:prstGeom prst="rect">
            <a:avLst/>
          </a:prstGeom>
          <a:noFill/>
        </p:spPr>
        <p:txBody>
          <a:bodyPr wrap="square" rtlCol="0">
            <a:spAutoFit/>
          </a:bodyPr>
          <a:lstStyle/>
          <a:p>
            <a:pPr>
              <a:lnSpc>
                <a:spcPct val="150000"/>
              </a:lnSpc>
            </a:pPr>
            <a:r>
              <a:rPr lang="en-US" altLang="zh-CN" sz="2400" dirty="0"/>
              <a:t>【</a:t>
            </a:r>
            <a:r>
              <a:rPr lang="zh-CN" altLang="en-US" sz="2400" dirty="0"/>
              <a:t>注释</a:t>
            </a:r>
            <a:r>
              <a:rPr lang="en-US" altLang="zh-CN" sz="2400" dirty="0"/>
              <a:t>】 1.</a:t>
            </a:r>
            <a:r>
              <a:rPr lang="zh-CN" altLang="en-US" sz="2400" dirty="0"/>
              <a:t> 恶：</a:t>
            </a:r>
            <a:r>
              <a:rPr lang="en-US" altLang="zh-CN" sz="2400" dirty="0" err="1"/>
              <a:t>wu</a:t>
            </a:r>
            <a:r>
              <a:rPr lang="zh-CN" altLang="en-US" sz="2400" dirty="0"/>
              <a:t>，讨厌，憎恨，厌恶       </a:t>
            </a:r>
            <a:r>
              <a:rPr lang="en-US" altLang="zh-CN" sz="2400" dirty="0"/>
              <a:t>2.</a:t>
            </a:r>
            <a:r>
              <a:rPr lang="zh-CN" altLang="en-US" sz="2400" dirty="0"/>
              <a:t>甚：副词，很，极                    </a:t>
            </a:r>
            <a:r>
              <a:rPr lang="en-US" altLang="zh-CN" sz="2400" dirty="0"/>
              <a:t>3.</a:t>
            </a:r>
            <a:r>
              <a:rPr lang="zh-CN" altLang="en-US" sz="2400" dirty="0"/>
              <a:t>申：重复，一再 </a:t>
            </a:r>
            <a:r>
              <a:rPr lang="en-US" altLang="zh-CN" sz="2400" dirty="0"/>
              <a:t>          3.</a:t>
            </a:r>
            <a:r>
              <a:rPr lang="zh-CN" altLang="zh-CN" sz="2400" dirty="0"/>
              <a:t>施衿结缡，申父母之戒：衿：佩带。缡：佩巾。古时礼俗，女子出嫁，母亲把</a:t>
            </a:r>
            <a:r>
              <a:rPr lang="en-US" altLang="zh-CN" sz="2400" dirty="0" err="1"/>
              <a:t>佩巾</a:t>
            </a:r>
            <a:r>
              <a:rPr lang="zh-CN" altLang="zh-CN" sz="2400" dirty="0"/>
              <a:t>、带子结在女儿身上，为其整衣。父戒女曰：</a:t>
            </a:r>
            <a:r>
              <a:rPr lang="en-US" altLang="zh-CN" sz="2400" dirty="0"/>
              <a:t>“</a:t>
            </a:r>
            <a:r>
              <a:rPr lang="zh-CN" altLang="zh-CN" sz="2400" dirty="0"/>
              <a:t>戒之</a:t>
            </a:r>
            <a:r>
              <a:rPr lang="en-US" altLang="zh-CN" sz="2400" dirty="0" err="1"/>
              <a:t>敬之</a:t>
            </a:r>
            <a:r>
              <a:rPr lang="zh-CN" altLang="zh-CN" sz="2400" dirty="0"/>
              <a:t>，夙夜无违命。</a:t>
            </a:r>
            <a:r>
              <a:rPr lang="en-US" altLang="zh-CN" sz="2400" dirty="0"/>
              <a:t>”</a:t>
            </a:r>
            <a:r>
              <a:rPr lang="zh-CN" altLang="zh-CN" sz="2400" dirty="0"/>
              <a:t>母戒女曰：</a:t>
            </a:r>
            <a:r>
              <a:rPr lang="en-US" altLang="zh-CN" sz="2400" dirty="0"/>
              <a:t>“</a:t>
            </a:r>
            <a:r>
              <a:rPr lang="zh-CN" altLang="zh-CN" sz="2400" dirty="0"/>
              <a:t>戒之敬之，夙夜无违</a:t>
            </a:r>
            <a:r>
              <a:rPr lang="en-US" altLang="zh-CN" sz="2400" dirty="0" err="1"/>
              <a:t>宫事</a:t>
            </a:r>
            <a:r>
              <a:rPr lang="zh-CN" altLang="zh-CN" sz="2400" dirty="0"/>
              <a:t>。</a:t>
            </a:r>
            <a:r>
              <a:rPr lang="en-US" altLang="zh-CN" sz="2400" dirty="0"/>
              <a:t>”</a:t>
            </a:r>
          </a:p>
          <a:p>
            <a:pPr>
              <a:lnSpc>
                <a:spcPct val="150000"/>
              </a:lnSpc>
            </a:pPr>
            <a:r>
              <a:rPr lang="en-US" altLang="zh-CN" sz="2400" dirty="0"/>
              <a:t>5.</a:t>
            </a:r>
            <a:r>
              <a:rPr lang="zh-CN" altLang="en-US" sz="2400" dirty="0"/>
              <a:t>耳：而已，罢了</a:t>
            </a:r>
            <a:endParaRPr lang="zh-CN" altLang="zh-CN" sz="2400" dirty="0"/>
          </a:p>
        </p:txBody>
      </p:sp>
      <p:sp>
        <p:nvSpPr>
          <p:cNvPr id="2" name="内容占位符 2"/>
          <p:cNvSpPr>
            <a:spLocks noGrp="1"/>
          </p:cNvSpPr>
          <p:nvPr/>
        </p:nvSpPr>
        <p:spPr>
          <a:xfrm>
            <a:off x="158432" y="5036646"/>
            <a:ext cx="11563986" cy="13938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2400" b="1" dirty="0">
                <a:solidFill>
                  <a:srgbClr val="7030A0"/>
                </a:solidFill>
              </a:rPr>
              <a:t>【</a:t>
            </a:r>
            <a:r>
              <a:rPr lang="zh-CN" altLang="en-US" sz="2400" b="1" dirty="0">
                <a:solidFill>
                  <a:srgbClr val="7030A0"/>
                </a:solidFill>
              </a:rPr>
              <a:t>译文</a:t>
            </a:r>
            <a:r>
              <a:rPr lang="en-US" altLang="zh-CN" sz="2400" b="1" dirty="0">
                <a:solidFill>
                  <a:srgbClr val="7030A0"/>
                </a:solidFill>
              </a:rPr>
              <a:t>】</a:t>
            </a:r>
            <a:r>
              <a:rPr lang="zh-CN" altLang="zh-CN" sz="2400" b="1" dirty="0">
                <a:solidFill>
                  <a:srgbClr val="7030A0"/>
                </a:solidFill>
              </a:rPr>
              <a:t>你们知道我非常厌恶这种行径，这是我一再强调的原因。就像女儿在出嫁前，父母一再告诫的一样，我希望你们不要忘记啊。</a:t>
            </a:r>
            <a:r>
              <a:rPr lang="en-US" altLang="zh-CN" sz="2400" b="1" dirty="0">
                <a:solidFill>
                  <a:srgbClr val="7030A0"/>
                </a:solidFill>
              </a:rPr>
              <a:t>”</a:t>
            </a:r>
            <a:endParaRPr lang="zh-CN" altLang="zh-CN" sz="2400" b="1" dirty="0">
              <a:solidFill>
                <a:srgbClr val="7030A0"/>
              </a:solidFill>
            </a:endParaRPr>
          </a:p>
          <a:p>
            <a:pPr>
              <a:lnSpc>
                <a:spcPct val="150000"/>
              </a:lnSpc>
            </a:pPr>
            <a:endParaRPr lang="zh-CN" altLang="en-US" sz="2400" dirty="0"/>
          </a:p>
        </p:txBody>
      </p:sp>
    </p:spTree>
    <p:extLst>
      <p:ext uri="{BB962C8B-B14F-4D97-AF65-F5344CB8AC3E}">
        <p14:creationId xmlns:p14="http://schemas.microsoft.com/office/powerpoint/2010/main" val="1154201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第一段参考译文</a:t>
            </a:r>
          </a:p>
        </p:txBody>
      </p:sp>
      <p:sp>
        <p:nvSpPr>
          <p:cNvPr id="3" name="内容占位符 2"/>
          <p:cNvSpPr>
            <a:spLocks noGrp="1"/>
          </p:cNvSpPr>
          <p:nvPr>
            <p:ph idx="1"/>
          </p:nvPr>
        </p:nvSpPr>
        <p:spPr>
          <a:xfrm>
            <a:off x="345440" y="1825625"/>
            <a:ext cx="11369040" cy="4351338"/>
          </a:xfrm>
        </p:spPr>
        <p:txBody>
          <a:bodyPr>
            <a:normAutofit/>
          </a:bodyPr>
          <a:lstStyle/>
          <a:p>
            <a:pPr marL="0" indent="0">
              <a:lnSpc>
                <a:spcPct val="150000"/>
              </a:lnSpc>
              <a:buNone/>
            </a:pPr>
            <a:r>
              <a:rPr lang="en-US" altLang="zh-CN" sz="2400" dirty="0"/>
              <a:t>        </a:t>
            </a:r>
            <a:r>
              <a:rPr lang="zh-CN" altLang="zh-CN" sz="2400" dirty="0"/>
              <a:t>我的兄长的儿子</a:t>
            </a:r>
            <a:r>
              <a:rPr lang="en-US" altLang="zh-CN" sz="2400" dirty="0" err="1"/>
              <a:t>马严</a:t>
            </a:r>
            <a:r>
              <a:rPr lang="zh-CN" altLang="zh-CN" sz="2400" dirty="0"/>
              <a:t>和马敦，都喜欢讥讽议论别人的事，而且爱与</a:t>
            </a:r>
            <a:r>
              <a:rPr lang="zh-CN" altLang="en-US" sz="2400" dirty="0"/>
              <a:t>轻佻的</a:t>
            </a:r>
            <a:r>
              <a:rPr lang="zh-CN" altLang="zh-CN" sz="2400" dirty="0"/>
              <a:t>侠士结交。我在前往交趾的途中，写信告诫他们：</a:t>
            </a:r>
            <a:r>
              <a:rPr lang="en-US" altLang="zh-CN" sz="2400" b="1" dirty="0">
                <a:solidFill>
                  <a:srgbClr val="FF0000"/>
                </a:solidFill>
              </a:rPr>
              <a:t>“</a:t>
            </a:r>
            <a:r>
              <a:rPr lang="zh-CN" altLang="zh-CN" sz="2400" b="1" dirty="0">
                <a:solidFill>
                  <a:srgbClr val="FF0000"/>
                </a:solidFill>
              </a:rPr>
              <a:t>我希望你们听说了别人的过失，像听见了父母的名字：耳朵可以听见，但嘴中不可以议论。喜欢议论别人的长处和短处，胡乱评论朝廷的法度，这些都是我深恶痛绝的</a:t>
            </a:r>
            <a:r>
              <a:rPr lang="zh-CN" altLang="zh-CN" sz="2400" dirty="0"/>
              <a:t>。我宁可死，也不希望自己的子孙有这种行为。</a:t>
            </a:r>
            <a:r>
              <a:rPr lang="zh-CN" altLang="zh-CN" sz="2400" b="1" dirty="0">
                <a:solidFill>
                  <a:srgbClr val="7030A0"/>
                </a:solidFill>
              </a:rPr>
              <a:t>你们知道我非常厌恶这种行径，这是我一再强调的原因。就像女儿在出嫁前，父母一再告诫的一样，我希望你们不要忘记啊。</a:t>
            </a:r>
            <a:r>
              <a:rPr lang="en-US" altLang="zh-CN" sz="2400" b="1" dirty="0">
                <a:solidFill>
                  <a:srgbClr val="7030A0"/>
                </a:solidFill>
              </a:rPr>
              <a:t>”</a:t>
            </a:r>
            <a:endParaRPr lang="zh-CN" altLang="zh-CN" sz="2400" b="1" dirty="0">
              <a:solidFill>
                <a:srgbClr val="7030A0"/>
              </a:solidFill>
            </a:endParaRPr>
          </a:p>
          <a:p>
            <a:pPr>
              <a:lnSpc>
                <a:spcPct val="150000"/>
              </a:lnSpc>
            </a:pPr>
            <a:endParaRPr lang="zh-CN" alt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7BE492-30EB-45A1-B10A-E416CF776FE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D731761-3F05-4EB2-8370-3BF32968C0FC}"/>
              </a:ext>
            </a:extLst>
          </p:cNvPr>
          <p:cNvSpPr>
            <a:spLocks noGrp="1"/>
          </p:cNvSpPr>
          <p:nvPr>
            <p:ph idx="1"/>
          </p:nvPr>
        </p:nvSpPr>
        <p:spPr/>
        <p:txBody>
          <a:bodyPr>
            <a:normAutofit/>
          </a:bodyPr>
          <a:lstStyle/>
          <a:p>
            <a:pPr marL="0" indent="0" algn="ctr">
              <a:buNone/>
            </a:pPr>
            <a:endParaRPr lang="en-US" altLang="zh-CN" sz="7200" dirty="0">
              <a:solidFill>
                <a:srgbClr val="FF0000"/>
              </a:solidFill>
            </a:endParaRPr>
          </a:p>
          <a:p>
            <a:pPr marL="0" indent="0" algn="ctr">
              <a:buNone/>
            </a:pPr>
            <a:r>
              <a:rPr lang="zh-CN" altLang="en-US" sz="7200" b="1" dirty="0">
                <a:solidFill>
                  <a:srgbClr val="FF0000"/>
                </a:solidFill>
              </a:rPr>
              <a:t>第二自然段</a:t>
            </a:r>
          </a:p>
        </p:txBody>
      </p:sp>
    </p:spTree>
    <p:extLst>
      <p:ext uri="{BB962C8B-B14F-4D97-AF65-F5344CB8AC3E}">
        <p14:creationId xmlns:p14="http://schemas.microsoft.com/office/powerpoint/2010/main" val="31939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6604" y="392611"/>
            <a:ext cx="11573301" cy="1502533"/>
          </a:xfrm>
          <a:ln w="19050">
            <a:solidFill>
              <a:srgbClr val="FF0000"/>
            </a:solidFill>
          </a:ln>
        </p:spPr>
        <p:txBody>
          <a:bodyPr>
            <a:noAutofit/>
          </a:bodyPr>
          <a:lstStyle/>
          <a:p>
            <a:pPr marL="0" indent="0">
              <a:lnSpc>
                <a:spcPct val="150000"/>
              </a:lnSpc>
              <a:buNone/>
            </a:pPr>
            <a:r>
              <a:rPr lang="zh-CN" altLang="en-US" dirty="0"/>
              <a:t>（第二段</a:t>
            </a:r>
            <a:r>
              <a:rPr lang="en-US" altLang="zh-CN" dirty="0"/>
              <a:t>1</a:t>
            </a:r>
            <a:r>
              <a:rPr lang="zh-CN" altLang="en-US" dirty="0"/>
              <a:t>）</a:t>
            </a:r>
            <a:r>
              <a:rPr lang="en-US" altLang="zh-CN" dirty="0"/>
              <a:t>“</a:t>
            </a:r>
            <a:r>
              <a:rPr lang="zh-CN" altLang="zh-CN" dirty="0"/>
              <a:t>龙伯高敦厚周慎</a:t>
            </a:r>
            <a:r>
              <a:rPr lang="en-US" altLang="zh-CN" baseline="30000" dirty="0"/>
              <a:t>9</a:t>
            </a:r>
            <a:r>
              <a:rPr lang="zh-CN" altLang="zh-CN" dirty="0"/>
              <a:t>，口无择言</a:t>
            </a:r>
            <a:r>
              <a:rPr lang="zh-CN" altLang="zh-CN" baseline="30000" dirty="0"/>
              <a:t> </a:t>
            </a:r>
            <a:r>
              <a:rPr lang="en-US" altLang="zh-CN" baseline="30000" dirty="0"/>
              <a:t>10</a:t>
            </a:r>
            <a:r>
              <a:rPr lang="zh-CN" altLang="zh-CN" dirty="0"/>
              <a:t>，谦约节俭，廉公有威。吾爱之重之，愿汝曹</a:t>
            </a:r>
            <a:r>
              <a:rPr lang="zh-CN" altLang="zh-CN" b="1" dirty="0">
                <a:solidFill>
                  <a:srgbClr val="FF0000"/>
                </a:solidFill>
              </a:rPr>
              <a:t>效</a:t>
            </a:r>
            <a:r>
              <a:rPr lang="zh-CN" altLang="zh-CN" dirty="0"/>
              <a:t>之。</a:t>
            </a:r>
            <a:endParaRPr lang="zh-CN" altLang="en-US" dirty="0"/>
          </a:p>
        </p:txBody>
      </p:sp>
      <p:sp>
        <p:nvSpPr>
          <p:cNvPr id="4" name="矩形 3"/>
          <p:cNvSpPr/>
          <p:nvPr/>
        </p:nvSpPr>
        <p:spPr>
          <a:xfrm>
            <a:off x="263859" y="2366461"/>
            <a:ext cx="11618792" cy="1667764"/>
          </a:xfrm>
          <a:prstGeom prst="rect">
            <a:avLst/>
          </a:prstGeom>
          <a:ln w="19050">
            <a:solidFill>
              <a:srgbClr val="FF0000"/>
            </a:solidFill>
          </a:ln>
        </p:spPr>
        <p:txBody>
          <a:bodyPr wrap="square">
            <a:spAutoFit/>
          </a:bodyPr>
          <a:lstStyle/>
          <a:p>
            <a:pPr indent="304800">
              <a:lnSpc>
                <a:spcPct val="150000"/>
              </a:lnSpc>
              <a:spcAft>
                <a:spcPts val="0"/>
              </a:spcAft>
            </a:pPr>
            <a:r>
              <a:rPr lang="en-US" altLang="zh-CN" sz="2400" dirty="0">
                <a:solidFill>
                  <a:srgbClr val="333333"/>
                </a:solidFill>
                <a:latin typeface="Arial" panose="020B0604020202020204" pitchFamily="34" charset="0"/>
                <a:cs typeface="宋体" panose="02010600030101010101" pitchFamily="2" charset="-122"/>
              </a:rPr>
              <a:t>【</a:t>
            </a:r>
            <a:r>
              <a:rPr lang="zh-CN" altLang="en-US" sz="2400" dirty="0">
                <a:solidFill>
                  <a:srgbClr val="333333"/>
                </a:solidFill>
                <a:latin typeface="Arial" panose="020B0604020202020204" pitchFamily="34" charset="0"/>
                <a:cs typeface="宋体" panose="02010600030101010101" pitchFamily="2" charset="-122"/>
              </a:rPr>
              <a:t>注释</a:t>
            </a:r>
            <a:r>
              <a:rPr lang="en-US" altLang="zh-CN" sz="2400" dirty="0">
                <a:solidFill>
                  <a:srgbClr val="333333"/>
                </a:solidFill>
                <a:latin typeface="Arial" panose="020B0604020202020204" pitchFamily="34" charset="0"/>
                <a:cs typeface="宋体" panose="02010600030101010101" pitchFamily="2" charset="-122"/>
              </a:rPr>
              <a:t>】9.</a:t>
            </a:r>
            <a:r>
              <a:rPr lang="zh-CN" altLang="en-US" sz="2400" dirty="0">
                <a:solidFill>
                  <a:srgbClr val="333333"/>
                </a:solidFill>
                <a:latin typeface="Arial" panose="020B0604020202020204" pitchFamily="34" charset="0"/>
                <a:cs typeface="Arial" panose="020B0604020202020204" pitchFamily="34" charset="0"/>
              </a:rPr>
              <a:t>龙伯高</a:t>
            </a:r>
            <a:r>
              <a:rPr lang="zh-CN" altLang="zh-CN" sz="2400" dirty="0">
                <a:solidFill>
                  <a:srgbClr val="333333"/>
                </a:solidFill>
                <a:latin typeface="Arial" panose="020B0604020202020204" pitchFamily="34" charset="0"/>
                <a:cs typeface="Arial" panose="020B0604020202020204" pitchFamily="34" charset="0"/>
              </a:rPr>
              <a:t>敦厚</a:t>
            </a:r>
            <a:r>
              <a:rPr lang="zh-CN" altLang="en-US" sz="2400" dirty="0">
                <a:solidFill>
                  <a:srgbClr val="333333"/>
                </a:solidFill>
                <a:latin typeface="Arial" panose="020B0604020202020204" pitchFamily="34" charset="0"/>
                <a:cs typeface="Arial" panose="020B0604020202020204" pitchFamily="34" charset="0"/>
              </a:rPr>
              <a:t>周慎</a:t>
            </a:r>
            <a:r>
              <a:rPr lang="zh-CN" altLang="zh-CN" sz="2400" dirty="0">
                <a:solidFill>
                  <a:srgbClr val="333333"/>
                </a:solidFill>
                <a:latin typeface="Arial" panose="020B0604020202020204" pitchFamily="34" charset="0"/>
                <a:cs typeface="Arial" panose="020B0604020202020204" pitchFamily="34" charset="0"/>
              </a:rPr>
              <a:t>：</a:t>
            </a:r>
            <a:r>
              <a:rPr lang="en-US" altLang="zh-CN" sz="2400" dirty="0" err="1">
                <a:solidFill>
                  <a:srgbClr val="333333"/>
                </a:solidFill>
                <a:latin typeface="Arial" panose="020B0604020202020204" pitchFamily="34" charset="0"/>
                <a:cs typeface="Arial" panose="020B0604020202020204" pitchFamily="34" charset="0"/>
              </a:rPr>
              <a:t>龙伯高</a:t>
            </a:r>
            <a:r>
              <a:rPr lang="zh-CN" altLang="zh-CN" sz="2400" dirty="0">
                <a:solidFill>
                  <a:srgbClr val="333333"/>
                </a:solidFill>
                <a:latin typeface="Arial" panose="020B0604020202020204" pitchFamily="34" charset="0"/>
                <a:cs typeface="Arial" panose="020B0604020202020204" pitchFamily="34" charset="0"/>
              </a:rPr>
              <a:t>这个人敦厚诚实；周慎：周密，谨慎。</a:t>
            </a:r>
            <a:endParaRPr lang="zh-CN" altLang="zh-CN" sz="2400" dirty="0">
              <a:latin typeface="宋体" panose="02010600030101010101" pitchFamily="2" charset="-122"/>
              <a:cs typeface="宋体" panose="02010600030101010101" pitchFamily="2" charset="-122"/>
            </a:endParaRPr>
          </a:p>
          <a:p>
            <a:pPr indent="304800">
              <a:lnSpc>
                <a:spcPct val="150000"/>
              </a:lnSpc>
              <a:spcAft>
                <a:spcPts val="0"/>
              </a:spcAft>
            </a:pPr>
            <a:r>
              <a:rPr lang="en-US" altLang="zh-CN" sz="2400" dirty="0">
                <a:solidFill>
                  <a:srgbClr val="333333"/>
                </a:solidFill>
                <a:latin typeface="Arial" panose="020B0604020202020204" pitchFamily="34" charset="0"/>
                <a:cs typeface="宋体" panose="02010600030101010101" pitchFamily="2" charset="-122"/>
              </a:rPr>
              <a:t>10</a:t>
            </a:r>
            <a:r>
              <a:rPr lang="en-US" altLang="zh-CN" sz="2400" dirty="0">
                <a:solidFill>
                  <a:srgbClr val="333333"/>
                </a:solidFill>
                <a:latin typeface="Arial" panose="020B0604020202020204" pitchFamily="34" charset="0"/>
                <a:cs typeface="Arial" panose="020B0604020202020204" pitchFamily="34" charset="0"/>
              </a:rPr>
              <a:t>.</a:t>
            </a:r>
            <a:r>
              <a:rPr lang="zh-CN" altLang="en-US" sz="2400" dirty="0">
                <a:solidFill>
                  <a:srgbClr val="333333"/>
                </a:solidFill>
                <a:latin typeface="Arial" panose="020B0604020202020204" pitchFamily="34" charset="0"/>
                <a:cs typeface="Arial" panose="020B0604020202020204" pitchFamily="34" charset="0"/>
              </a:rPr>
              <a:t>口无择言</a:t>
            </a:r>
            <a:r>
              <a:rPr lang="zh-CN" altLang="zh-CN" sz="2400" dirty="0">
                <a:solidFill>
                  <a:srgbClr val="333333"/>
                </a:solidFill>
                <a:latin typeface="Arial" panose="020B0604020202020204" pitchFamily="34" charset="0"/>
                <a:cs typeface="Arial" panose="020B0604020202020204" pitchFamily="34" charset="0"/>
              </a:rPr>
              <a:t>：说出来的话没有败坏的，意为所言皆善</a:t>
            </a:r>
            <a:r>
              <a:rPr lang="zh-CN" altLang="en-US" sz="2400" dirty="0">
                <a:solidFill>
                  <a:srgbClr val="333333"/>
                </a:solidFill>
                <a:latin typeface="Arial" panose="020B0604020202020204" pitchFamily="34" charset="0"/>
                <a:cs typeface="Arial" panose="020B0604020202020204" pitchFamily="34" charset="0"/>
              </a:rPr>
              <a:t>，没有不合法度的</a:t>
            </a:r>
            <a:r>
              <a:rPr lang="zh-CN" altLang="zh-CN" sz="2400" dirty="0">
                <a:solidFill>
                  <a:srgbClr val="333333"/>
                </a:solidFill>
                <a:latin typeface="Arial" panose="020B0604020202020204" pitchFamily="34" charset="0"/>
                <a:cs typeface="Arial" panose="020B0604020202020204" pitchFamily="34" charset="0"/>
              </a:rPr>
              <a:t>。</a:t>
            </a:r>
            <a:r>
              <a:rPr lang="zh-CN" altLang="zh-CN" sz="2400" dirty="0">
                <a:solidFill>
                  <a:srgbClr val="333333"/>
                </a:solidFill>
                <a:effectLst/>
                <a:latin typeface="宋体" panose="02010600030101010101" pitchFamily="2" charset="-122"/>
                <a:ea typeface="Arial" panose="020B0604020202020204" pitchFamily="34" charset="0"/>
                <a:cs typeface="宋体" panose="02010600030101010101" pitchFamily="2" charset="-122"/>
              </a:rPr>
              <a:t> </a:t>
            </a:r>
            <a:r>
              <a:rPr lang="zh-CN" altLang="zh-CN" sz="2400" b="1" dirty="0">
                <a:solidFill>
                  <a:srgbClr val="FF0000"/>
                </a:solidFill>
                <a:latin typeface="Arial" panose="020B0604020202020204" pitchFamily="34" charset="0"/>
                <a:cs typeface="Arial" panose="020B0604020202020204" pitchFamily="34" charset="0"/>
              </a:rPr>
              <a:t>择：通</a:t>
            </a:r>
            <a:r>
              <a:rPr lang="en-US" altLang="zh-CN" sz="2400" b="1" dirty="0">
                <a:solidFill>
                  <a:srgbClr val="FF0000"/>
                </a:solidFill>
                <a:latin typeface="Arial" panose="020B0604020202020204" pitchFamily="34" charset="0"/>
                <a:cs typeface="宋体" panose="02010600030101010101" pitchFamily="2" charset="-122"/>
              </a:rPr>
              <a:t>“</a:t>
            </a:r>
            <a:r>
              <a:rPr lang="zh-CN" altLang="zh-CN" sz="2400" b="1" dirty="0">
                <a:solidFill>
                  <a:srgbClr val="FF0000"/>
                </a:solidFill>
                <a:latin typeface="Arial" panose="020B0604020202020204" pitchFamily="34" charset="0"/>
                <a:cs typeface="Arial" panose="020B0604020202020204" pitchFamily="34" charset="0"/>
              </a:rPr>
              <a:t>殬</a:t>
            </a:r>
            <a:r>
              <a:rPr lang="en-US" altLang="zh-CN" sz="2400" b="1" dirty="0">
                <a:solidFill>
                  <a:srgbClr val="FF0000"/>
                </a:solidFill>
                <a:latin typeface="Arial" panose="020B0604020202020204" pitchFamily="34" charset="0"/>
                <a:cs typeface="宋体" panose="02010600030101010101" pitchFamily="2" charset="-122"/>
              </a:rPr>
              <a:t>(</a:t>
            </a:r>
            <a:r>
              <a:rPr lang="en-US" altLang="zh-CN" sz="2400" b="1" dirty="0" err="1">
                <a:solidFill>
                  <a:srgbClr val="FF0000"/>
                </a:solidFill>
                <a:latin typeface="Arial" panose="020B0604020202020204" pitchFamily="34" charset="0"/>
                <a:cs typeface="宋体" panose="02010600030101010101" pitchFamily="2" charset="-122"/>
              </a:rPr>
              <a:t>dù</a:t>
            </a:r>
            <a:r>
              <a:rPr lang="en-US" altLang="zh-CN" sz="2400" b="1" dirty="0">
                <a:solidFill>
                  <a:srgbClr val="FF0000"/>
                </a:solidFill>
                <a:latin typeface="Arial" panose="020B0604020202020204" pitchFamily="34" charset="0"/>
                <a:cs typeface="宋体" panose="02010600030101010101" pitchFamily="2" charset="-122"/>
              </a:rPr>
              <a:t>)”</a:t>
            </a:r>
            <a:r>
              <a:rPr lang="zh-CN" altLang="zh-CN" sz="2400" b="1" dirty="0">
                <a:solidFill>
                  <a:srgbClr val="FF0000"/>
                </a:solidFill>
                <a:latin typeface="Arial" panose="020B0604020202020204" pitchFamily="34" charset="0"/>
                <a:cs typeface="Arial" panose="020B0604020202020204" pitchFamily="34" charset="0"/>
              </a:rPr>
              <a:t>，败坏。</a:t>
            </a:r>
            <a:r>
              <a:rPr lang="en-US" altLang="zh-CN" sz="2400" b="1" dirty="0">
                <a:solidFill>
                  <a:srgbClr val="FF0000"/>
                </a:solidFill>
                <a:latin typeface="Arial" panose="020B0604020202020204" pitchFamily="34" charset="0"/>
                <a:cs typeface="Arial" panose="020B0604020202020204" pitchFamily="34" charset="0"/>
              </a:rPr>
              <a:t>   </a:t>
            </a:r>
            <a:r>
              <a:rPr lang="zh-CN" altLang="en-US" sz="2400" b="1" dirty="0">
                <a:solidFill>
                  <a:srgbClr val="FF0000"/>
                </a:solidFill>
                <a:latin typeface="Arial" panose="020B0604020202020204" pitchFamily="34" charset="0"/>
                <a:cs typeface="Arial" panose="020B0604020202020204" pitchFamily="34" charset="0"/>
              </a:rPr>
              <a:t>效：模仿，效法，学习</a:t>
            </a:r>
            <a:endParaRPr lang="zh-CN" altLang="zh-CN" sz="2400" b="1" dirty="0">
              <a:solidFill>
                <a:srgbClr val="FF0000"/>
              </a:solidFill>
              <a:latin typeface="宋体" panose="02010600030101010101" pitchFamily="2" charset="-122"/>
              <a:cs typeface="宋体" panose="02010600030101010101" pitchFamily="2" charset="-122"/>
            </a:endParaRPr>
          </a:p>
        </p:txBody>
      </p:sp>
      <p:sp>
        <p:nvSpPr>
          <p:cNvPr id="5" name="文本框 4">
            <a:extLst>
              <a:ext uri="{FF2B5EF4-FFF2-40B4-BE49-F238E27FC236}">
                <a16:creationId xmlns:a16="http://schemas.microsoft.com/office/drawing/2014/main" id="{8B9D29B7-6550-4BF7-893E-BF0DF9BCA95F}"/>
              </a:ext>
            </a:extLst>
          </p:cNvPr>
          <p:cNvSpPr txBox="1"/>
          <p:nvPr/>
        </p:nvSpPr>
        <p:spPr>
          <a:xfrm>
            <a:off x="263859" y="4567595"/>
            <a:ext cx="11596046" cy="1137106"/>
          </a:xfrm>
          <a:prstGeom prst="rect">
            <a:avLst/>
          </a:prstGeom>
          <a:noFill/>
        </p:spPr>
        <p:txBody>
          <a:bodyPr wrap="square">
            <a:spAutoFit/>
          </a:bodyPr>
          <a:lstStyle/>
          <a:p>
            <a:pPr marL="0" indent="0">
              <a:lnSpc>
                <a:spcPct val="150000"/>
              </a:lnSpc>
              <a:buNone/>
            </a:pPr>
            <a:r>
              <a:rPr lang="en-US" altLang="zh-CN" sz="2400" dirty="0"/>
              <a:t> 【</a:t>
            </a:r>
            <a:r>
              <a:rPr lang="zh-CN" altLang="en-US" sz="2400" dirty="0"/>
              <a:t>参考译文</a:t>
            </a:r>
            <a:r>
              <a:rPr lang="en-US" altLang="zh-CN" sz="2400" dirty="0"/>
              <a:t>】“</a:t>
            </a:r>
            <a:r>
              <a:rPr lang="en-US" altLang="zh-CN" sz="2400" dirty="0" err="1"/>
              <a:t>龙伯高</a:t>
            </a:r>
            <a:r>
              <a:rPr lang="zh-CN" altLang="zh-CN" sz="2400" dirty="0"/>
              <a:t>这个人敦厚诚实</a:t>
            </a:r>
            <a:r>
              <a:rPr lang="zh-CN" altLang="en-US" sz="2400" dirty="0"/>
              <a:t>，周密谨慎</a:t>
            </a:r>
            <a:r>
              <a:rPr lang="zh-CN" altLang="zh-CN" sz="2400" dirty="0"/>
              <a:t>，说的话没有什么可以让人指责的。</a:t>
            </a:r>
            <a:r>
              <a:rPr lang="en-US" altLang="zh-CN" sz="2400" dirty="0" err="1"/>
              <a:t>谦约</a:t>
            </a:r>
            <a:r>
              <a:rPr lang="zh-CN" altLang="zh-CN" sz="2400" dirty="0"/>
              <a:t>节俭，又不失威严。我爱护他，敬重他，希望你们向他学习。</a:t>
            </a:r>
            <a:endParaRPr lang="en-US" altLang="zh-CN"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6604" y="392611"/>
            <a:ext cx="11573301" cy="1202509"/>
          </a:xfrm>
          <a:ln w="19050">
            <a:solidFill>
              <a:srgbClr val="FF0000"/>
            </a:solidFill>
          </a:ln>
        </p:spPr>
        <p:txBody>
          <a:bodyPr/>
          <a:lstStyle/>
          <a:p>
            <a:pPr marL="0" indent="0">
              <a:lnSpc>
                <a:spcPct val="150000"/>
              </a:lnSpc>
              <a:buNone/>
            </a:pPr>
            <a:r>
              <a:rPr lang="zh-CN" altLang="en-US" sz="2400" b="1" dirty="0">
                <a:solidFill>
                  <a:srgbClr val="FF0000"/>
                </a:solidFill>
              </a:rPr>
              <a:t>（第二段</a:t>
            </a:r>
            <a:r>
              <a:rPr lang="en-US" altLang="zh-CN" sz="2400" b="1" dirty="0">
                <a:solidFill>
                  <a:srgbClr val="FF0000"/>
                </a:solidFill>
              </a:rPr>
              <a:t>2</a:t>
            </a:r>
            <a:r>
              <a:rPr lang="zh-CN" altLang="en-US" sz="2400" b="1" dirty="0">
                <a:solidFill>
                  <a:srgbClr val="FF0000"/>
                </a:solidFill>
              </a:rPr>
              <a:t>）</a:t>
            </a:r>
            <a:r>
              <a:rPr lang="zh-CN" altLang="zh-CN" sz="2400" b="1" dirty="0">
                <a:solidFill>
                  <a:srgbClr val="FF0000"/>
                </a:solidFill>
              </a:rPr>
              <a:t>杜季良</a:t>
            </a:r>
            <a:r>
              <a:rPr lang="en-US" altLang="zh-CN" sz="2400" b="1" baseline="30000" dirty="0">
                <a:solidFill>
                  <a:srgbClr val="FF0000"/>
                </a:solidFill>
              </a:rPr>
              <a:t>11</a:t>
            </a:r>
            <a:r>
              <a:rPr lang="zh-CN" altLang="zh-CN" sz="2400" b="1" dirty="0">
                <a:solidFill>
                  <a:srgbClr val="FF0000"/>
                </a:solidFill>
              </a:rPr>
              <a:t>豪侠好义，忧</a:t>
            </a:r>
            <a:r>
              <a:rPr lang="zh-CN" altLang="en-US" sz="2400" b="1" dirty="0">
                <a:solidFill>
                  <a:srgbClr val="FF0000"/>
                </a:solidFill>
                <a:highlight>
                  <a:srgbClr val="FFFF00"/>
                </a:highlight>
              </a:rPr>
              <a:t>（以</a:t>
            </a:r>
            <a:r>
              <a:rPr lang="en-US" altLang="zh-CN" sz="2400" b="1" dirty="0">
                <a:solidFill>
                  <a:srgbClr val="FF0000"/>
                </a:solidFill>
                <a:highlight>
                  <a:srgbClr val="FFFF00"/>
                </a:highlight>
              </a:rPr>
              <a:t>……</a:t>
            </a:r>
            <a:r>
              <a:rPr lang="zh-CN" altLang="en-US" sz="2400" b="1" dirty="0">
                <a:solidFill>
                  <a:srgbClr val="FF0000"/>
                </a:solidFill>
                <a:highlight>
                  <a:srgbClr val="FFFF00"/>
                </a:highlight>
              </a:rPr>
              <a:t>为忧）</a:t>
            </a:r>
            <a:r>
              <a:rPr lang="zh-CN" altLang="zh-CN" sz="2400" b="1" dirty="0">
                <a:solidFill>
                  <a:srgbClr val="FF0000"/>
                </a:solidFill>
              </a:rPr>
              <a:t>人之忧，乐</a:t>
            </a:r>
            <a:r>
              <a:rPr lang="zh-CN" altLang="en-US" sz="2400" b="1" dirty="0">
                <a:solidFill>
                  <a:srgbClr val="FF0000"/>
                </a:solidFill>
                <a:highlight>
                  <a:srgbClr val="FFFF00"/>
                </a:highlight>
              </a:rPr>
              <a:t>（以</a:t>
            </a:r>
            <a:r>
              <a:rPr lang="en-US" altLang="zh-CN" sz="2400" b="1" dirty="0">
                <a:solidFill>
                  <a:srgbClr val="FF0000"/>
                </a:solidFill>
                <a:highlight>
                  <a:srgbClr val="FFFF00"/>
                </a:highlight>
              </a:rPr>
              <a:t>….</a:t>
            </a:r>
            <a:r>
              <a:rPr lang="zh-CN" altLang="en-US" sz="2400" b="1" dirty="0">
                <a:solidFill>
                  <a:srgbClr val="FF0000"/>
                </a:solidFill>
                <a:highlight>
                  <a:srgbClr val="FFFF00"/>
                </a:highlight>
              </a:rPr>
              <a:t>为乐）</a:t>
            </a:r>
            <a:r>
              <a:rPr lang="zh-CN" altLang="zh-CN" sz="2400" b="1" dirty="0">
                <a:solidFill>
                  <a:srgbClr val="FF0000"/>
                </a:solidFill>
              </a:rPr>
              <a:t>人之乐，清浊无所失</a:t>
            </a:r>
            <a:r>
              <a:rPr lang="en-US" altLang="zh-CN" sz="2400" b="1" baseline="30000" dirty="0">
                <a:solidFill>
                  <a:srgbClr val="FF0000"/>
                </a:solidFill>
              </a:rPr>
              <a:t>12</a:t>
            </a:r>
            <a:r>
              <a:rPr lang="zh-CN" altLang="zh-CN" sz="2400" b="1" dirty="0">
                <a:solidFill>
                  <a:srgbClr val="FF0000"/>
                </a:solidFill>
              </a:rPr>
              <a:t>。</a:t>
            </a:r>
            <a:r>
              <a:rPr lang="zh-CN" altLang="zh-CN" sz="2400" dirty="0"/>
              <a:t>父丧致客，数郡毕至</a:t>
            </a:r>
            <a:r>
              <a:rPr lang="en-US" altLang="zh-CN" sz="2400" baseline="30000" dirty="0"/>
              <a:t>13</a:t>
            </a:r>
            <a:r>
              <a:rPr lang="zh-CN" altLang="zh-CN" sz="2400" dirty="0"/>
              <a:t>。吾爱之重之，不愿汝曹效也。</a:t>
            </a:r>
          </a:p>
          <a:p>
            <a:endParaRPr lang="zh-CN" altLang="en-US" dirty="0"/>
          </a:p>
        </p:txBody>
      </p:sp>
      <p:sp>
        <p:nvSpPr>
          <p:cNvPr id="4" name="矩形 3"/>
          <p:cNvSpPr/>
          <p:nvPr/>
        </p:nvSpPr>
        <p:spPr>
          <a:xfrm>
            <a:off x="309349" y="2199944"/>
            <a:ext cx="11573301" cy="1682577"/>
          </a:xfrm>
          <a:prstGeom prst="rect">
            <a:avLst/>
          </a:prstGeom>
          <a:ln w="19050">
            <a:solidFill>
              <a:srgbClr val="FF0000"/>
            </a:solidFill>
          </a:ln>
        </p:spPr>
        <p:txBody>
          <a:bodyPr wrap="square">
            <a:spAutoFit/>
          </a:bodyPr>
          <a:lstStyle/>
          <a:p>
            <a:pPr indent="304800">
              <a:lnSpc>
                <a:spcPct val="150000"/>
              </a:lnSpc>
              <a:spcAft>
                <a:spcPts val="0"/>
              </a:spcAft>
            </a:pPr>
            <a:r>
              <a:rPr lang="en-US" altLang="zh-CN" sz="2400" dirty="0">
                <a:solidFill>
                  <a:srgbClr val="333333"/>
                </a:solidFill>
                <a:latin typeface="Arial" panose="020B0604020202020204" pitchFamily="34" charset="0"/>
                <a:cs typeface="宋体" panose="02010600030101010101" pitchFamily="2" charset="-122"/>
              </a:rPr>
              <a:t>【</a:t>
            </a:r>
            <a:r>
              <a:rPr lang="zh-CN" altLang="en-US" sz="2400" dirty="0">
                <a:solidFill>
                  <a:srgbClr val="333333"/>
                </a:solidFill>
                <a:latin typeface="Arial" panose="020B0604020202020204" pitchFamily="34" charset="0"/>
                <a:cs typeface="宋体" panose="02010600030101010101" pitchFamily="2" charset="-122"/>
              </a:rPr>
              <a:t>注释</a:t>
            </a:r>
            <a:r>
              <a:rPr lang="en-US" altLang="zh-CN" sz="2400" dirty="0">
                <a:solidFill>
                  <a:srgbClr val="333333"/>
                </a:solidFill>
                <a:latin typeface="Arial" panose="020B0604020202020204" pitchFamily="34" charset="0"/>
                <a:cs typeface="宋体" panose="02010600030101010101" pitchFamily="2" charset="-122"/>
              </a:rPr>
              <a:t>】11.</a:t>
            </a:r>
            <a:r>
              <a:rPr lang="zh-CN" altLang="zh-CN" sz="2400" dirty="0">
                <a:solidFill>
                  <a:srgbClr val="333333"/>
                </a:solidFill>
                <a:latin typeface="Arial" panose="020B0604020202020204" pitchFamily="34" charset="0"/>
                <a:cs typeface="Arial" panose="020B0604020202020204" pitchFamily="34" charset="0"/>
              </a:rPr>
              <a:t>杜季良：东汉时期人，官至越骑司马。</a:t>
            </a:r>
            <a:r>
              <a:rPr lang="en-US" altLang="zh-CN" sz="2400" dirty="0">
                <a:latin typeface="宋体" panose="02010600030101010101" pitchFamily="2" charset="-122"/>
                <a:cs typeface="Arial" panose="020B0604020202020204" pitchFamily="34" charset="0"/>
              </a:rPr>
              <a:t>        </a:t>
            </a:r>
            <a:r>
              <a:rPr lang="en-US" altLang="zh-CN" sz="2400" dirty="0">
                <a:solidFill>
                  <a:srgbClr val="FF0000"/>
                </a:solidFill>
                <a:latin typeface="Arial" panose="020B0604020202020204" pitchFamily="34" charset="0"/>
                <a:cs typeface="宋体" panose="02010600030101010101" pitchFamily="2" charset="-122"/>
              </a:rPr>
              <a:t>12.</a:t>
            </a:r>
            <a:r>
              <a:rPr lang="zh-CN" altLang="zh-CN" sz="2400" dirty="0">
                <a:solidFill>
                  <a:srgbClr val="FF0000"/>
                </a:solidFill>
                <a:latin typeface="Arial" panose="020B0604020202020204" pitchFamily="34" charset="0"/>
                <a:cs typeface="Arial" panose="020B0604020202020204" pitchFamily="34" charset="0"/>
              </a:rPr>
              <a:t>清浊无所失：指无论出身高低，人品好坏，他都能结交而不失礼数。清浊：用水的清浊比喻人品的好坏。</a:t>
            </a:r>
            <a:r>
              <a:rPr lang="zh-CN" altLang="zh-CN" sz="2400" dirty="0">
                <a:solidFill>
                  <a:srgbClr val="333333"/>
                </a:solidFill>
                <a:latin typeface="Arial" panose="020B0604020202020204" pitchFamily="34" charset="0"/>
                <a:cs typeface="Arial" panose="020B0604020202020204" pitchFamily="34" charset="0"/>
              </a:rPr>
              <a:t>。</a:t>
            </a:r>
            <a:r>
              <a:rPr lang="en-US" altLang="zh-CN" sz="2400" dirty="0">
                <a:latin typeface="宋体" panose="02010600030101010101" pitchFamily="2" charset="-122"/>
                <a:cs typeface="Arial" panose="020B0604020202020204" pitchFamily="34" charset="0"/>
              </a:rPr>
              <a:t>      </a:t>
            </a:r>
            <a:r>
              <a:rPr lang="en-US" altLang="zh-CN" sz="2400" dirty="0">
                <a:solidFill>
                  <a:srgbClr val="333333"/>
                </a:solidFill>
                <a:latin typeface="Arial" panose="020B0604020202020204" pitchFamily="34" charset="0"/>
                <a:cs typeface="宋体" panose="02010600030101010101" pitchFamily="2" charset="-122"/>
              </a:rPr>
              <a:t>13.</a:t>
            </a:r>
            <a:r>
              <a:rPr lang="zh-CN" altLang="zh-CN" sz="2400" dirty="0">
                <a:solidFill>
                  <a:srgbClr val="333333"/>
                </a:solidFill>
                <a:latin typeface="Arial" panose="020B0604020202020204" pitchFamily="34" charset="0"/>
                <a:cs typeface="Arial" panose="020B0604020202020204" pitchFamily="34" charset="0"/>
              </a:rPr>
              <a:t>数郡毕至：很多郡的客人全都赶来了</a:t>
            </a:r>
            <a:r>
              <a:rPr lang="en-US" altLang="zh-CN" sz="2400" dirty="0">
                <a:solidFill>
                  <a:srgbClr val="333333"/>
                </a:solidFill>
                <a:latin typeface="Arial" panose="020B0604020202020204" pitchFamily="34" charset="0"/>
                <a:cs typeface="Arial" panose="020B0604020202020204" pitchFamily="34" charset="0"/>
              </a:rPr>
              <a:t>      </a:t>
            </a:r>
            <a:r>
              <a:rPr lang="zh-CN" altLang="en-US" sz="2400" dirty="0">
                <a:solidFill>
                  <a:srgbClr val="333333"/>
                </a:solidFill>
                <a:latin typeface="Arial" panose="020B0604020202020204" pitchFamily="34" charset="0"/>
                <a:cs typeface="Arial" panose="020B0604020202020204" pitchFamily="34" charset="0"/>
              </a:rPr>
              <a:t>毕：全，都</a:t>
            </a:r>
            <a:endParaRPr lang="zh-CN" altLang="zh-CN" sz="2400" dirty="0">
              <a:latin typeface="宋体" panose="02010600030101010101" pitchFamily="2" charset="-122"/>
              <a:cs typeface="宋体" panose="02010600030101010101" pitchFamily="2" charset="-122"/>
            </a:endParaRPr>
          </a:p>
        </p:txBody>
      </p:sp>
      <p:sp>
        <p:nvSpPr>
          <p:cNvPr id="5" name="文本框 4">
            <a:extLst>
              <a:ext uri="{FF2B5EF4-FFF2-40B4-BE49-F238E27FC236}">
                <a16:creationId xmlns:a16="http://schemas.microsoft.com/office/drawing/2014/main" id="{91FBD340-4B33-49E1-A8EF-40023AD8690E}"/>
              </a:ext>
            </a:extLst>
          </p:cNvPr>
          <p:cNvSpPr txBox="1"/>
          <p:nvPr/>
        </p:nvSpPr>
        <p:spPr>
          <a:xfrm>
            <a:off x="309349" y="4637739"/>
            <a:ext cx="11659131" cy="1691104"/>
          </a:xfrm>
          <a:prstGeom prst="rect">
            <a:avLst/>
          </a:prstGeom>
          <a:noFill/>
        </p:spPr>
        <p:txBody>
          <a:bodyPr wrap="square">
            <a:spAutoFit/>
          </a:bodyPr>
          <a:lstStyle/>
          <a:p>
            <a:pPr marL="0" indent="0">
              <a:lnSpc>
                <a:spcPct val="150000"/>
              </a:lnSpc>
              <a:buNone/>
            </a:pPr>
            <a:r>
              <a:rPr lang="en-US" altLang="zh-CN" sz="2400" b="1" dirty="0">
                <a:solidFill>
                  <a:srgbClr val="FF0000"/>
                </a:solidFill>
              </a:rPr>
              <a:t>【</a:t>
            </a:r>
            <a:r>
              <a:rPr lang="zh-CN" altLang="en-US" sz="2400" b="1" dirty="0">
                <a:solidFill>
                  <a:srgbClr val="FF0000"/>
                </a:solidFill>
              </a:rPr>
              <a:t>译文</a:t>
            </a:r>
            <a:r>
              <a:rPr lang="en-US" altLang="zh-CN" sz="2400" b="1" dirty="0">
                <a:solidFill>
                  <a:srgbClr val="FF0000"/>
                </a:solidFill>
              </a:rPr>
              <a:t>】</a:t>
            </a:r>
            <a:r>
              <a:rPr lang="en-US" altLang="zh-CN" sz="2400" b="1" dirty="0" err="1">
                <a:solidFill>
                  <a:srgbClr val="FF0000"/>
                </a:solidFill>
              </a:rPr>
              <a:t>杜季良</a:t>
            </a:r>
            <a:r>
              <a:rPr lang="zh-CN" altLang="zh-CN" sz="2400" b="1" dirty="0">
                <a:solidFill>
                  <a:srgbClr val="FF0000"/>
                </a:solidFill>
              </a:rPr>
              <a:t>这个人是个豪侠，很有正义感，把别人的忧愁作为自己的忧愁，把别人的快乐作为自己的快乐，无论好的人坏的人都结交。</a:t>
            </a:r>
            <a:r>
              <a:rPr lang="zh-CN" altLang="zh-CN" sz="2400" dirty="0"/>
              <a:t>他的父亲去世时，来了很多人。我爱护他，敬重他，但不希望你们向他学习。</a:t>
            </a:r>
            <a:endParaRPr lang="zh-CN" altLang="en-US" sz="2400" dirty="0"/>
          </a:p>
        </p:txBody>
      </p:sp>
    </p:spTree>
    <p:extLst>
      <p:ext uri="{BB962C8B-B14F-4D97-AF65-F5344CB8AC3E}">
        <p14:creationId xmlns:p14="http://schemas.microsoft.com/office/powerpoint/2010/main" val="1206295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6604" y="392611"/>
            <a:ext cx="11573301" cy="1243149"/>
          </a:xfrm>
          <a:ln w="19050">
            <a:solidFill>
              <a:srgbClr val="FF0000"/>
            </a:solidFill>
          </a:ln>
        </p:spPr>
        <p:txBody>
          <a:bodyPr/>
          <a:lstStyle/>
          <a:p>
            <a:pPr marL="0" indent="0">
              <a:lnSpc>
                <a:spcPct val="150000"/>
              </a:lnSpc>
              <a:buNone/>
            </a:pPr>
            <a:r>
              <a:rPr lang="zh-CN" altLang="en-US" sz="2400" dirty="0"/>
              <a:t>（第二段</a:t>
            </a:r>
            <a:r>
              <a:rPr lang="en-US" altLang="zh-CN" sz="2400" dirty="0"/>
              <a:t>3</a:t>
            </a:r>
            <a:r>
              <a:rPr lang="zh-CN" altLang="en-US" sz="2400" dirty="0"/>
              <a:t>）</a:t>
            </a:r>
            <a:r>
              <a:rPr lang="zh-CN" altLang="zh-CN" sz="2400" dirty="0"/>
              <a:t>效伯高不得，犹为谨敕</a:t>
            </a:r>
            <a:r>
              <a:rPr lang="en-US" altLang="zh-CN" sz="2400" baseline="30000" dirty="0"/>
              <a:t>14</a:t>
            </a:r>
            <a:r>
              <a:rPr lang="zh-CN" altLang="zh-CN" sz="2400" dirty="0"/>
              <a:t>之士，所谓</a:t>
            </a:r>
            <a:r>
              <a:rPr lang="en-US" altLang="zh-CN" sz="2400" dirty="0"/>
              <a:t>‘</a:t>
            </a:r>
            <a:r>
              <a:rPr lang="en-US" altLang="zh-CN" sz="2400" dirty="0" err="1"/>
              <a:t>刻鹄不成尚类鹜</a:t>
            </a:r>
            <a:r>
              <a:rPr lang="en-US" altLang="zh-CN" sz="2400" dirty="0"/>
              <a:t>’</a:t>
            </a:r>
            <a:r>
              <a:rPr lang="zh-CN" altLang="zh-CN" sz="2400" dirty="0"/>
              <a:t>者也</a:t>
            </a:r>
            <a:r>
              <a:rPr lang="en-US" altLang="zh-CN" sz="2400" baseline="30000" dirty="0"/>
              <a:t>15</a:t>
            </a:r>
            <a:r>
              <a:rPr lang="zh-CN" altLang="en-US" sz="2400" baseline="30000" dirty="0"/>
              <a:t>（判断句）</a:t>
            </a:r>
            <a:r>
              <a:rPr lang="zh-CN" altLang="zh-CN" sz="2400" dirty="0"/>
              <a:t>。效季良不得，陷为天下轻薄子，所谓</a:t>
            </a:r>
            <a:r>
              <a:rPr lang="en-US" altLang="zh-CN" sz="2400" dirty="0"/>
              <a:t>‘</a:t>
            </a:r>
            <a:r>
              <a:rPr lang="en-US" altLang="zh-CN" sz="2400" dirty="0" err="1">
                <a:highlight>
                  <a:srgbClr val="FFFF00"/>
                </a:highlight>
              </a:rPr>
              <a:t>画虎不成反类狗</a:t>
            </a:r>
            <a:r>
              <a:rPr lang="en-US" altLang="zh-CN" sz="2400" dirty="0">
                <a:highlight>
                  <a:srgbClr val="FFFF00"/>
                </a:highlight>
              </a:rPr>
              <a:t>’</a:t>
            </a:r>
            <a:r>
              <a:rPr lang="zh-CN" altLang="zh-CN" sz="2400" dirty="0"/>
              <a:t>者也</a:t>
            </a:r>
            <a:r>
              <a:rPr lang="en-US" altLang="zh-CN" sz="2400" baseline="30000" dirty="0"/>
              <a:t>16</a:t>
            </a:r>
            <a:r>
              <a:rPr lang="zh-CN" altLang="en-US" sz="2400" baseline="30000" dirty="0"/>
              <a:t>（判断句）</a:t>
            </a:r>
            <a:r>
              <a:rPr lang="zh-CN" altLang="zh-CN" sz="2400" dirty="0"/>
              <a:t>。</a:t>
            </a:r>
          </a:p>
          <a:p>
            <a:endParaRPr lang="zh-CN" altLang="zh-CN" dirty="0"/>
          </a:p>
          <a:p>
            <a:endParaRPr lang="zh-CN" altLang="en-US" dirty="0"/>
          </a:p>
        </p:txBody>
      </p:sp>
      <p:sp>
        <p:nvSpPr>
          <p:cNvPr id="4" name="矩形 3"/>
          <p:cNvSpPr/>
          <p:nvPr/>
        </p:nvSpPr>
        <p:spPr>
          <a:xfrm>
            <a:off x="286604" y="2219485"/>
            <a:ext cx="11498997" cy="1682577"/>
          </a:xfrm>
          <a:prstGeom prst="rect">
            <a:avLst/>
          </a:prstGeom>
          <a:ln w="19050">
            <a:solidFill>
              <a:srgbClr val="FF0000"/>
            </a:solidFill>
          </a:ln>
        </p:spPr>
        <p:txBody>
          <a:bodyPr wrap="square">
            <a:spAutoFit/>
          </a:bodyPr>
          <a:lstStyle/>
          <a:p>
            <a:pPr indent="304800">
              <a:lnSpc>
                <a:spcPct val="150000"/>
              </a:lnSpc>
              <a:spcAft>
                <a:spcPts val="0"/>
              </a:spcAft>
            </a:pPr>
            <a:r>
              <a:rPr lang="en-US" altLang="zh-CN" sz="2400" dirty="0">
                <a:solidFill>
                  <a:srgbClr val="333333"/>
                </a:solidFill>
                <a:latin typeface="Arial" panose="020B0604020202020204" pitchFamily="34" charset="0"/>
                <a:cs typeface="宋体" panose="02010600030101010101" pitchFamily="2" charset="-122"/>
              </a:rPr>
              <a:t>【</a:t>
            </a:r>
            <a:r>
              <a:rPr lang="zh-CN" altLang="en-US" sz="2400" dirty="0">
                <a:solidFill>
                  <a:srgbClr val="333333"/>
                </a:solidFill>
                <a:latin typeface="Arial" panose="020B0604020202020204" pitchFamily="34" charset="0"/>
                <a:cs typeface="宋体" panose="02010600030101010101" pitchFamily="2" charset="-122"/>
              </a:rPr>
              <a:t>注释</a:t>
            </a:r>
            <a:r>
              <a:rPr lang="en-US" altLang="zh-CN" sz="2400" dirty="0">
                <a:solidFill>
                  <a:srgbClr val="333333"/>
                </a:solidFill>
                <a:latin typeface="Arial" panose="020B0604020202020204" pitchFamily="34" charset="0"/>
                <a:cs typeface="宋体" panose="02010600030101010101" pitchFamily="2" charset="-122"/>
              </a:rPr>
              <a:t>】14.</a:t>
            </a:r>
            <a:r>
              <a:rPr lang="zh-CN" altLang="zh-CN" sz="2400" dirty="0">
                <a:solidFill>
                  <a:srgbClr val="333333"/>
                </a:solidFill>
                <a:latin typeface="Arial" panose="020B0604020202020204" pitchFamily="34" charset="0"/>
                <a:cs typeface="Arial" panose="020B0604020202020204" pitchFamily="34" charset="0"/>
              </a:rPr>
              <a:t>谨敕：谨慎。</a:t>
            </a:r>
            <a:endParaRPr lang="zh-CN" altLang="zh-CN" sz="2400" dirty="0">
              <a:latin typeface="宋体" panose="02010600030101010101" pitchFamily="2" charset="-122"/>
              <a:cs typeface="宋体" panose="02010600030101010101" pitchFamily="2" charset="-122"/>
            </a:endParaRPr>
          </a:p>
          <a:p>
            <a:pPr indent="304800">
              <a:lnSpc>
                <a:spcPct val="150000"/>
              </a:lnSpc>
              <a:spcAft>
                <a:spcPts val="0"/>
              </a:spcAft>
            </a:pPr>
            <a:r>
              <a:rPr lang="en-US" altLang="zh-CN" sz="2400" dirty="0">
                <a:solidFill>
                  <a:srgbClr val="333333"/>
                </a:solidFill>
                <a:latin typeface="Arial" panose="020B0604020202020204" pitchFamily="34" charset="0"/>
                <a:cs typeface="宋体" panose="02010600030101010101" pitchFamily="2" charset="-122"/>
              </a:rPr>
              <a:t>15.</a:t>
            </a:r>
            <a:r>
              <a:rPr lang="zh-CN" altLang="zh-CN" sz="2400" dirty="0">
                <a:solidFill>
                  <a:srgbClr val="333333"/>
                </a:solidFill>
                <a:latin typeface="Arial" panose="020B0604020202020204" pitchFamily="34" charset="0"/>
                <a:cs typeface="Arial" panose="020B0604020202020204" pitchFamily="34" charset="0"/>
              </a:rPr>
              <a:t>鹄：天鹅。鹜：野鸭子。此句比喻虽仿效不及，尚不失其大概。</a:t>
            </a:r>
            <a:r>
              <a:rPr lang="en-US" altLang="zh-CN" sz="2400" dirty="0">
                <a:solidFill>
                  <a:srgbClr val="333333"/>
                </a:solidFill>
                <a:latin typeface="Arial" panose="020B0604020202020204" pitchFamily="34" charset="0"/>
                <a:cs typeface="Arial" panose="020B0604020202020204" pitchFamily="34" charset="0"/>
              </a:rPr>
              <a:t>   </a:t>
            </a:r>
            <a:r>
              <a:rPr lang="zh-CN" altLang="en-US" sz="2400" dirty="0">
                <a:solidFill>
                  <a:srgbClr val="333333"/>
                </a:solidFill>
                <a:latin typeface="Arial" panose="020B0604020202020204" pitchFamily="34" charset="0"/>
                <a:cs typeface="Arial" panose="020B0604020202020204" pitchFamily="34" charset="0"/>
              </a:rPr>
              <a:t>类：像</a:t>
            </a:r>
            <a:endParaRPr lang="zh-CN" altLang="zh-CN" sz="2400" dirty="0">
              <a:latin typeface="宋体" panose="02010600030101010101" pitchFamily="2" charset="-122"/>
              <a:cs typeface="宋体" panose="02010600030101010101" pitchFamily="2" charset="-122"/>
            </a:endParaRPr>
          </a:p>
          <a:p>
            <a:pPr indent="304800">
              <a:lnSpc>
                <a:spcPct val="150000"/>
              </a:lnSpc>
              <a:spcAft>
                <a:spcPts val="0"/>
              </a:spcAft>
            </a:pPr>
            <a:r>
              <a:rPr lang="en-US" altLang="zh-CN" sz="2400" dirty="0">
                <a:solidFill>
                  <a:srgbClr val="333333"/>
                </a:solidFill>
                <a:latin typeface="Arial" panose="020B0604020202020204" pitchFamily="34" charset="0"/>
                <a:cs typeface="宋体" panose="02010600030101010101" pitchFamily="2" charset="-122"/>
              </a:rPr>
              <a:t>16.</a:t>
            </a:r>
            <a:r>
              <a:rPr lang="zh-CN" altLang="zh-CN" sz="2400" dirty="0">
                <a:solidFill>
                  <a:srgbClr val="333333"/>
                </a:solidFill>
                <a:latin typeface="Arial" panose="020B0604020202020204" pitchFamily="34" charset="0"/>
                <a:cs typeface="Arial" panose="020B0604020202020204" pitchFamily="34" charset="0"/>
              </a:rPr>
              <a:t>画虎不成反类狗：比喻</a:t>
            </a:r>
            <a:r>
              <a:rPr lang="zh-CN" altLang="en-US" sz="2400" dirty="0">
                <a:solidFill>
                  <a:srgbClr val="333333"/>
                </a:solidFill>
                <a:latin typeface="Arial" panose="020B0604020202020204" pitchFamily="34" charset="0"/>
                <a:cs typeface="Arial" panose="020B0604020202020204" pitchFamily="34" charset="0"/>
              </a:rPr>
              <a:t>弄巧成拙</a:t>
            </a:r>
            <a:endParaRPr lang="zh-CN" altLang="zh-CN" sz="2400" dirty="0">
              <a:latin typeface="宋体" panose="02010600030101010101" pitchFamily="2" charset="-122"/>
              <a:cs typeface="宋体" panose="02010600030101010101" pitchFamily="2" charset="-122"/>
            </a:endParaRPr>
          </a:p>
        </p:txBody>
      </p:sp>
      <p:sp>
        <p:nvSpPr>
          <p:cNvPr id="5" name="文本框 4">
            <a:extLst>
              <a:ext uri="{FF2B5EF4-FFF2-40B4-BE49-F238E27FC236}">
                <a16:creationId xmlns:a16="http://schemas.microsoft.com/office/drawing/2014/main" id="{EDD519FE-5348-41AB-8977-FD4AAA7D593D}"/>
              </a:ext>
            </a:extLst>
          </p:cNvPr>
          <p:cNvSpPr txBox="1"/>
          <p:nvPr/>
        </p:nvSpPr>
        <p:spPr>
          <a:xfrm>
            <a:off x="436880" y="4643735"/>
            <a:ext cx="11498996" cy="1691104"/>
          </a:xfrm>
          <a:prstGeom prst="rect">
            <a:avLst/>
          </a:prstGeom>
          <a:noFill/>
        </p:spPr>
        <p:txBody>
          <a:bodyPr wrap="square">
            <a:spAutoFit/>
          </a:bodyPr>
          <a:lstStyle/>
          <a:p>
            <a:pPr>
              <a:lnSpc>
                <a:spcPct val="150000"/>
              </a:lnSpc>
            </a:pPr>
            <a:r>
              <a:rPr lang="en-US" altLang="zh-CN" sz="2400" dirty="0"/>
              <a:t>【</a:t>
            </a:r>
            <a:r>
              <a:rPr lang="zh-CN" altLang="en-US" sz="2400" dirty="0"/>
              <a:t>译文</a:t>
            </a:r>
            <a:r>
              <a:rPr lang="en-US" altLang="zh-CN" sz="2400" dirty="0"/>
              <a:t>】</a:t>
            </a:r>
            <a:r>
              <a:rPr lang="zh-CN" altLang="zh-CN" sz="2400" dirty="0"/>
              <a:t>（因为）学习龙伯高不成功，还可以成为谨慎谦虚的人。正所谓雕刻鸿鹄不成可以像一只鹜鸭。一旦你们学习杜季良不成功，那就成了纨绔子弟。正所谓</a:t>
            </a:r>
            <a:r>
              <a:rPr lang="en-US" altLang="zh-CN" sz="2400" dirty="0"/>
              <a:t>“</a:t>
            </a:r>
            <a:r>
              <a:rPr lang="zh-CN" altLang="zh-CN" sz="2400" dirty="0"/>
              <a:t>画虎不像反像狗了</a:t>
            </a:r>
            <a:r>
              <a:rPr lang="en-US" altLang="zh-CN" sz="2400" dirty="0"/>
              <a:t>”</a:t>
            </a:r>
            <a:r>
              <a:rPr lang="zh-CN" altLang="zh-CN" sz="2400" dirty="0"/>
              <a:t>。</a:t>
            </a:r>
            <a:endParaRPr lang="zh-CN" altLang="en-US" sz="2400" dirty="0"/>
          </a:p>
        </p:txBody>
      </p:sp>
    </p:spTree>
    <p:extLst>
      <p:ext uri="{BB962C8B-B14F-4D97-AF65-F5344CB8AC3E}">
        <p14:creationId xmlns:p14="http://schemas.microsoft.com/office/powerpoint/2010/main" val="15779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6604" y="392611"/>
            <a:ext cx="11573301" cy="1304109"/>
          </a:xfrm>
          <a:ln w="19050">
            <a:solidFill>
              <a:srgbClr val="FF0000"/>
            </a:solidFill>
          </a:ln>
        </p:spPr>
        <p:txBody>
          <a:bodyPr/>
          <a:lstStyle/>
          <a:p>
            <a:pPr marL="0" indent="0">
              <a:lnSpc>
                <a:spcPct val="150000"/>
              </a:lnSpc>
              <a:buNone/>
            </a:pPr>
            <a:r>
              <a:rPr lang="zh-CN" altLang="en-US" sz="2400" dirty="0"/>
              <a:t>（第二段</a:t>
            </a:r>
            <a:r>
              <a:rPr lang="en-US" altLang="zh-CN" sz="2400" dirty="0"/>
              <a:t>4</a:t>
            </a:r>
            <a:r>
              <a:rPr lang="zh-CN" altLang="en-US" sz="2400" dirty="0"/>
              <a:t>）</a:t>
            </a:r>
            <a:r>
              <a:rPr lang="zh-CN" altLang="zh-CN" sz="2400" dirty="0">
                <a:highlight>
                  <a:srgbClr val="FFFF00"/>
                </a:highlight>
              </a:rPr>
              <a:t>讫</a:t>
            </a:r>
            <a:r>
              <a:rPr lang="zh-CN" altLang="zh-CN" sz="2400" dirty="0"/>
              <a:t>今季良尚未可知，郡将</a:t>
            </a:r>
            <a:r>
              <a:rPr lang="zh-CN" altLang="zh-CN" sz="2400" dirty="0">
                <a:solidFill>
                  <a:srgbClr val="FF0000"/>
                </a:solidFill>
              </a:rPr>
              <a:t>下车</a:t>
            </a:r>
            <a:r>
              <a:rPr lang="en-US" altLang="zh-CN" sz="2400" baseline="30000" dirty="0"/>
              <a:t>18</a:t>
            </a:r>
            <a:r>
              <a:rPr lang="zh-CN" altLang="zh-CN" sz="2400" dirty="0"/>
              <a:t>辄切齿，州郡以为言</a:t>
            </a:r>
            <a:r>
              <a:rPr lang="en-US" altLang="zh-CN" sz="2400" baseline="30000" dirty="0"/>
              <a:t>20</a:t>
            </a:r>
            <a:r>
              <a:rPr lang="zh-CN" altLang="zh-CN" sz="2400" dirty="0"/>
              <a:t>，吾常为寒心，</a:t>
            </a:r>
            <a:r>
              <a:rPr lang="zh-CN" altLang="zh-CN" sz="2400" b="1" dirty="0">
                <a:solidFill>
                  <a:srgbClr val="FF0000"/>
                </a:solidFill>
              </a:rPr>
              <a:t>是以不愿子孙效也。</a:t>
            </a:r>
            <a:r>
              <a:rPr lang="zh-CN" altLang="en-US" sz="2400" b="1" dirty="0">
                <a:solidFill>
                  <a:srgbClr val="FF0000"/>
                </a:solidFill>
              </a:rPr>
              <a:t>”（宾前  ：正常语序为“以是</a:t>
            </a:r>
            <a:r>
              <a:rPr lang="en-US" altLang="zh-CN" sz="2400" b="1" dirty="0">
                <a:solidFill>
                  <a:srgbClr val="FF0000"/>
                </a:solidFill>
              </a:rPr>
              <a:t>”</a:t>
            </a:r>
            <a:r>
              <a:rPr lang="zh-CN" altLang="en-US" sz="2400" b="1" dirty="0">
                <a:solidFill>
                  <a:srgbClr val="FF0000"/>
                </a:solidFill>
              </a:rPr>
              <a:t>）</a:t>
            </a:r>
            <a:endParaRPr lang="zh-CN" altLang="zh-CN" sz="2400" b="1" dirty="0">
              <a:solidFill>
                <a:srgbClr val="FF0000"/>
              </a:solidFill>
            </a:endParaRPr>
          </a:p>
          <a:p>
            <a:endParaRPr lang="zh-CN" altLang="zh-CN" dirty="0"/>
          </a:p>
          <a:p>
            <a:endParaRPr lang="zh-CN" altLang="en-US" dirty="0"/>
          </a:p>
        </p:txBody>
      </p:sp>
      <p:sp>
        <p:nvSpPr>
          <p:cNvPr id="4" name="矩形 3"/>
          <p:cNvSpPr/>
          <p:nvPr/>
        </p:nvSpPr>
        <p:spPr>
          <a:xfrm>
            <a:off x="309349" y="2323724"/>
            <a:ext cx="11573301" cy="1128579"/>
          </a:xfrm>
          <a:prstGeom prst="rect">
            <a:avLst/>
          </a:prstGeom>
          <a:ln w="19050">
            <a:solidFill>
              <a:srgbClr val="FF0000"/>
            </a:solidFill>
          </a:ln>
        </p:spPr>
        <p:txBody>
          <a:bodyPr wrap="square">
            <a:spAutoFit/>
          </a:bodyPr>
          <a:lstStyle/>
          <a:p>
            <a:pPr indent="304800">
              <a:lnSpc>
                <a:spcPct val="150000"/>
              </a:lnSpc>
              <a:spcAft>
                <a:spcPts val="0"/>
              </a:spcAft>
            </a:pPr>
            <a:r>
              <a:rPr lang="en-US" altLang="zh-CN" sz="2400" dirty="0">
                <a:solidFill>
                  <a:srgbClr val="333333"/>
                </a:solidFill>
                <a:latin typeface="Arial" panose="020B0604020202020204" pitchFamily="34" charset="0"/>
                <a:cs typeface="宋体" panose="02010600030101010101" pitchFamily="2" charset="-122"/>
              </a:rPr>
              <a:t>【</a:t>
            </a:r>
            <a:r>
              <a:rPr lang="zh-CN" altLang="en-US" sz="2400" dirty="0">
                <a:solidFill>
                  <a:srgbClr val="333333"/>
                </a:solidFill>
                <a:latin typeface="Arial" panose="020B0604020202020204" pitchFamily="34" charset="0"/>
                <a:cs typeface="宋体" panose="02010600030101010101" pitchFamily="2" charset="-122"/>
              </a:rPr>
              <a:t>注释</a:t>
            </a:r>
            <a:r>
              <a:rPr lang="en-US" altLang="zh-CN" sz="2400" dirty="0">
                <a:solidFill>
                  <a:srgbClr val="333333"/>
                </a:solidFill>
                <a:latin typeface="Arial" panose="020B0604020202020204" pitchFamily="34" charset="0"/>
                <a:cs typeface="宋体" panose="02010600030101010101" pitchFamily="2" charset="-122"/>
              </a:rPr>
              <a:t>】17.</a:t>
            </a:r>
            <a:r>
              <a:rPr lang="zh-CN" altLang="en-US" sz="2400" b="1" dirty="0">
                <a:solidFill>
                  <a:srgbClr val="FF0000"/>
                </a:solidFill>
                <a:latin typeface="Arial" panose="020B0604020202020204" pitchFamily="34" charset="0"/>
                <a:cs typeface="宋体" panose="02010600030101010101" pitchFamily="2" charset="-122"/>
              </a:rPr>
              <a:t>讫：通“迄”，到，至    </a:t>
            </a:r>
            <a:r>
              <a:rPr lang="en-US" altLang="zh-CN" sz="2400" b="1" dirty="0">
                <a:solidFill>
                  <a:srgbClr val="FF0000"/>
                </a:solidFill>
                <a:latin typeface="Arial" panose="020B0604020202020204" pitchFamily="34" charset="0"/>
                <a:cs typeface="宋体" panose="02010600030101010101" pitchFamily="2" charset="-122"/>
              </a:rPr>
              <a:t>18.</a:t>
            </a:r>
            <a:r>
              <a:rPr lang="zh-CN" altLang="zh-CN" sz="2400" b="1" dirty="0">
                <a:solidFill>
                  <a:srgbClr val="FF0000"/>
                </a:solidFill>
                <a:latin typeface="Arial" panose="020B0604020202020204" pitchFamily="34" charset="0"/>
                <a:cs typeface="Arial" panose="020B0604020202020204" pitchFamily="34" charset="0"/>
              </a:rPr>
              <a:t>下车：指官员初到任。</a:t>
            </a:r>
            <a:r>
              <a:rPr lang="en-US" altLang="zh-CN" sz="2400" b="1" dirty="0">
                <a:solidFill>
                  <a:srgbClr val="FF0000"/>
                </a:solidFill>
                <a:latin typeface="Arial" panose="020B0604020202020204" pitchFamily="34" charset="0"/>
                <a:cs typeface="Arial" panose="020B0604020202020204" pitchFamily="34" charset="0"/>
              </a:rPr>
              <a:t>19.</a:t>
            </a:r>
            <a:r>
              <a:rPr lang="zh-CN" altLang="zh-CN" sz="2400" dirty="0">
                <a:solidFill>
                  <a:srgbClr val="333333"/>
                </a:solidFill>
                <a:latin typeface="Arial" panose="020B0604020202020204" pitchFamily="34" charset="0"/>
                <a:cs typeface="Arial" panose="020B0604020202020204" pitchFamily="34" charset="0"/>
              </a:rPr>
              <a:t>切齿：表示痛恨。</a:t>
            </a:r>
            <a:r>
              <a:rPr lang="en-US" altLang="zh-CN" sz="2400" dirty="0">
                <a:latin typeface="宋体" panose="02010600030101010101" pitchFamily="2" charset="-122"/>
                <a:cs typeface="Arial" panose="020B0604020202020204" pitchFamily="34" charset="0"/>
              </a:rPr>
              <a:t>    </a:t>
            </a:r>
            <a:r>
              <a:rPr lang="en-US" altLang="zh-CN" sz="2400" dirty="0">
                <a:solidFill>
                  <a:srgbClr val="333333"/>
                </a:solidFill>
                <a:latin typeface="Arial" panose="020B0604020202020204" pitchFamily="34" charset="0"/>
                <a:cs typeface="宋体" panose="02010600030101010101" pitchFamily="2" charset="-122"/>
              </a:rPr>
              <a:t>20.</a:t>
            </a:r>
            <a:r>
              <a:rPr lang="zh-CN" altLang="zh-CN" sz="2400" dirty="0">
                <a:solidFill>
                  <a:srgbClr val="333333"/>
                </a:solidFill>
                <a:latin typeface="Arial" panose="020B0604020202020204" pitchFamily="34" charset="0"/>
                <a:cs typeface="Arial" panose="020B0604020202020204" pitchFamily="34" charset="0"/>
              </a:rPr>
              <a:t>以为言：把这作为话柄。</a:t>
            </a:r>
            <a:r>
              <a:rPr lang="en-US" altLang="zh-CN" sz="2400" baseline="30000" dirty="0">
                <a:solidFill>
                  <a:srgbClr val="3366CC"/>
                </a:solidFill>
                <a:latin typeface="Arial" panose="020B0604020202020204" pitchFamily="34" charset="0"/>
                <a:cs typeface="宋体" panose="02010600030101010101" pitchFamily="2" charset="-122"/>
              </a:rPr>
              <a:t> </a:t>
            </a:r>
            <a:endParaRPr lang="zh-CN" altLang="zh-CN" sz="2400" dirty="0">
              <a:latin typeface="宋体" panose="02010600030101010101" pitchFamily="2" charset="-122"/>
              <a:cs typeface="宋体" panose="02010600030101010101" pitchFamily="2" charset="-122"/>
            </a:endParaRPr>
          </a:p>
        </p:txBody>
      </p:sp>
      <p:sp>
        <p:nvSpPr>
          <p:cNvPr id="5" name="文本框 4">
            <a:extLst>
              <a:ext uri="{FF2B5EF4-FFF2-40B4-BE49-F238E27FC236}">
                <a16:creationId xmlns:a16="http://schemas.microsoft.com/office/drawing/2014/main" id="{4C27C103-AEA2-4747-AB96-03A42BE8A703}"/>
              </a:ext>
            </a:extLst>
          </p:cNvPr>
          <p:cNvSpPr txBox="1"/>
          <p:nvPr/>
        </p:nvSpPr>
        <p:spPr>
          <a:xfrm>
            <a:off x="371901" y="4079307"/>
            <a:ext cx="11402705" cy="1691104"/>
          </a:xfrm>
          <a:prstGeom prst="rect">
            <a:avLst/>
          </a:prstGeom>
          <a:noFill/>
        </p:spPr>
        <p:txBody>
          <a:bodyPr wrap="square">
            <a:spAutoFit/>
          </a:bodyPr>
          <a:lstStyle/>
          <a:p>
            <a:pPr>
              <a:lnSpc>
                <a:spcPct val="150000"/>
              </a:lnSpc>
            </a:pPr>
            <a:r>
              <a:rPr lang="en-US" altLang="zh-CN" sz="2400" dirty="0"/>
              <a:t>【</a:t>
            </a:r>
            <a:r>
              <a:rPr lang="zh-CN" altLang="en-US" sz="2400" dirty="0"/>
              <a:t>参考译文</a:t>
            </a:r>
            <a:r>
              <a:rPr lang="en-US" altLang="zh-CN" sz="2400" dirty="0"/>
              <a:t>】</a:t>
            </a:r>
            <a:r>
              <a:rPr lang="zh-CN" altLang="zh-CN" sz="2400" dirty="0"/>
              <a:t>到现今</a:t>
            </a:r>
            <a:r>
              <a:rPr lang="en-US" altLang="zh-CN" sz="2400" dirty="0" err="1"/>
              <a:t>杜季良</a:t>
            </a:r>
            <a:r>
              <a:rPr lang="zh-CN" altLang="zh-CN" sz="2400" dirty="0"/>
              <a:t>还不知晓，郡里的将领们到任就咬牙切齿地恨他，州郡内的百姓对他的意见很大。我时常替他寒心，这就是我不希望子孙向他学习的原因。</a:t>
            </a:r>
            <a:r>
              <a:rPr lang="en-US" altLang="zh-CN" sz="2400" dirty="0"/>
              <a:t>”</a:t>
            </a:r>
            <a:r>
              <a:rPr lang="en-US" altLang="zh-CN" sz="2400" baseline="30000" dirty="0"/>
              <a:t> </a:t>
            </a:r>
            <a:endParaRPr lang="zh-CN" altLang="en-US" sz="2400" dirty="0"/>
          </a:p>
        </p:txBody>
      </p:sp>
    </p:spTree>
    <p:extLst>
      <p:ext uri="{BB962C8B-B14F-4D97-AF65-F5344CB8AC3E}">
        <p14:creationId xmlns:p14="http://schemas.microsoft.com/office/powerpoint/2010/main" val="1252176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第二段参考译文</a:t>
            </a:r>
          </a:p>
        </p:txBody>
      </p:sp>
      <p:sp>
        <p:nvSpPr>
          <p:cNvPr id="3" name="内容占位符 2"/>
          <p:cNvSpPr>
            <a:spLocks noGrp="1"/>
          </p:cNvSpPr>
          <p:nvPr>
            <p:ph idx="1"/>
          </p:nvPr>
        </p:nvSpPr>
        <p:spPr>
          <a:xfrm>
            <a:off x="218364" y="1825625"/>
            <a:ext cx="11546006" cy="4351338"/>
          </a:xfrm>
        </p:spPr>
        <p:txBody>
          <a:bodyPr>
            <a:normAutofit lnSpcReduction="10000"/>
          </a:bodyPr>
          <a:lstStyle/>
          <a:p>
            <a:pPr marL="0" indent="0">
              <a:lnSpc>
                <a:spcPct val="150000"/>
              </a:lnSpc>
              <a:buNone/>
            </a:pPr>
            <a:r>
              <a:rPr lang="en-US" altLang="zh-CN" sz="2400" dirty="0"/>
              <a:t>         “</a:t>
            </a:r>
            <a:r>
              <a:rPr lang="en-US" altLang="zh-CN" sz="2400" dirty="0" err="1"/>
              <a:t>龙伯高</a:t>
            </a:r>
            <a:r>
              <a:rPr lang="zh-CN" altLang="zh-CN" sz="2400" dirty="0"/>
              <a:t>这个人敦厚诚实，说的话没有什么可以让人指责的。</a:t>
            </a:r>
            <a:r>
              <a:rPr lang="en-US" altLang="zh-CN" sz="2400" dirty="0" err="1"/>
              <a:t>谦约</a:t>
            </a:r>
            <a:r>
              <a:rPr lang="zh-CN" altLang="zh-CN" sz="2400" dirty="0"/>
              <a:t>节俭，又不失威严。我爱护他，敬重他，希望你们向他学习。</a:t>
            </a:r>
            <a:r>
              <a:rPr lang="en-US" altLang="zh-CN" sz="2400" b="1" dirty="0" err="1">
                <a:solidFill>
                  <a:srgbClr val="FF0000"/>
                </a:solidFill>
              </a:rPr>
              <a:t>杜季良</a:t>
            </a:r>
            <a:r>
              <a:rPr lang="zh-CN" altLang="zh-CN" sz="2400" b="1" dirty="0">
                <a:solidFill>
                  <a:srgbClr val="FF0000"/>
                </a:solidFill>
              </a:rPr>
              <a:t>这个人是个豪侠，很有正义感，把别人的忧愁作为自己的忧愁，把别人的快乐作为自己的快乐，无论好的人坏的人都结交。</a:t>
            </a:r>
            <a:r>
              <a:rPr lang="zh-CN" altLang="zh-CN" sz="2400" dirty="0"/>
              <a:t>他的父亲去世时，来了很多人。我爱护他，敬重他，但不希望你们向他学习。（因为）学习龙伯高不成功，还可以成为谨慎谦虚的人。正所谓雕刻鸿鹄不成可以像一只鹜鸭。一旦你们学习杜季良不成功，那就成了纨绔子弟。正所谓</a:t>
            </a:r>
            <a:r>
              <a:rPr lang="en-US" altLang="zh-CN" sz="2400" dirty="0"/>
              <a:t>“</a:t>
            </a:r>
            <a:r>
              <a:rPr lang="zh-CN" altLang="zh-CN" sz="2400" dirty="0"/>
              <a:t>画虎不像反像狗了</a:t>
            </a:r>
            <a:r>
              <a:rPr lang="en-US" altLang="zh-CN" sz="2400" dirty="0"/>
              <a:t>”</a:t>
            </a:r>
            <a:r>
              <a:rPr lang="zh-CN" altLang="zh-CN" sz="2400" dirty="0"/>
              <a:t>。到现今</a:t>
            </a:r>
            <a:r>
              <a:rPr lang="en-US" altLang="zh-CN" sz="2400" dirty="0" err="1"/>
              <a:t>杜季良</a:t>
            </a:r>
            <a:r>
              <a:rPr lang="zh-CN" altLang="zh-CN" sz="2400" dirty="0"/>
              <a:t>还不知晓，郡里的将领们到任就咬牙切齿地恨他，州郡内的百姓对他的意见很大。我时常替他寒心，这就是我不希望子孙向他学习的原因。</a:t>
            </a:r>
            <a:r>
              <a:rPr lang="en-US" altLang="zh-CN" sz="2400" dirty="0"/>
              <a:t>”</a:t>
            </a:r>
            <a:r>
              <a:rPr lang="en-US" altLang="zh-CN" sz="2400" baseline="30000" dirty="0"/>
              <a:t> </a:t>
            </a:r>
            <a:r>
              <a:rPr lang="en-US" altLang="zh-CN" sz="2400" dirty="0"/>
              <a:t> </a:t>
            </a:r>
            <a:endParaRPr lang="zh-CN" altLang="zh-CN" sz="2400" dirty="0"/>
          </a:p>
          <a:p>
            <a:endParaRPr lang="zh-CN" altLang="zh-CN" dirty="0"/>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01973" y="897578"/>
            <a:ext cx="10515600" cy="5960422"/>
          </a:xfrm>
        </p:spPr>
        <p:txBody>
          <a:bodyPr>
            <a:normAutofit/>
          </a:bodyPr>
          <a:lstStyle/>
          <a:p>
            <a:pPr marL="0" indent="0" algn="ctr">
              <a:buNone/>
            </a:pPr>
            <a:r>
              <a:rPr lang="zh-CN" altLang="zh-CN" b="1" dirty="0"/>
              <a:t>诫兄子严、敦书</a:t>
            </a:r>
          </a:p>
          <a:p>
            <a:pPr marL="0" indent="0">
              <a:lnSpc>
                <a:spcPct val="150000"/>
              </a:lnSpc>
              <a:buNone/>
            </a:pPr>
            <a:r>
              <a:rPr lang="en-US" altLang="zh-CN" sz="2200" dirty="0"/>
              <a:t>         </a:t>
            </a:r>
            <a:r>
              <a:rPr lang="zh-CN" altLang="zh-CN" sz="2200" dirty="0"/>
              <a:t>援兄子严、敦，并喜讥议</a:t>
            </a:r>
            <a:r>
              <a:rPr lang="en-US" altLang="zh-CN" sz="2200" baseline="30000" dirty="0"/>
              <a:t>1</a:t>
            </a:r>
            <a:r>
              <a:rPr lang="zh-CN" altLang="zh-CN" sz="2200" dirty="0"/>
              <a:t>，而通轻侠客</a:t>
            </a:r>
            <a:r>
              <a:rPr lang="en-US" altLang="zh-CN" sz="2200" baseline="30000" dirty="0"/>
              <a:t>2</a:t>
            </a:r>
            <a:r>
              <a:rPr lang="zh-CN" altLang="zh-CN" sz="2200" dirty="0"/>
              <a:t>。援前在交趾</a:t>
            </a:r>
            <a:r>
              <a:rPr lang="en-US" altLang="zh-CN" sz="2200" baseline="30000" dirty="0"/>
              <a:t>3</a:t>
            </a:r>
            <a:r>
              <a:rPr lang="zh-CN" altLang="zh-CN" sz="2200" dirty="0"/>
              <a:t>，还书诫之曰：</a:t>
            </a:r>
            <a:r>
              <a:rPr lang="en-US" altLang="zh-CN" sz="2200" dirty="0"/>
              <a:t>“</a:t>
            </a:r>
            <a:r>
              <a:rPr lang="zh-CN" altLang="zh-CN" sz="2200" dirty="0"/>
              <a:t>吾欲汝曹</a:t>
            </a:r>
            <a:r>
              <a:rPr lang="en-US" altLang="zh-CN" sz="2200" baseline="30000" dirty="0"/>
              <a:t>4</a:t>
            </a:r>
            <a:r>
              <a:rPr lang="zh-CN" altLang="zh-CN" sz="2200" dirty="0"/>
              <a:t>闻人过失，如闻父母之名：耳可得闻，口不可得言也。好议论人长短，妄是非</a:t>
            </a:r>
            <a:r>
              <a:rPr lang="en-US" altLang="zh-CN" sz="2200" baseline="30000" dirty="0"/>
              <a:t>5</a:t>
            </a:r>
            <a:r>
              <a:rPr lang="zh-CN" altLang="zh-CN" sz="2200" dirty="0"/>
              <a:t>正法</a:t>
            </a:r>
            <a:r>
              <a:rPr lang="en-US" altLang="zh-CN" sz="2200" baseline="30000" dirty="0"/>
              <a:t>6</a:t>
            </a:r>
            <a:r>
              <a:rPr lang="zh-CN" altLang="zh-CN" sz="2200" dirty="0"/>
              <a:t>，此吾所大恶</a:t>
            </a:r>
            <a:r>
              <a:rPr lang="en-US" altLang="zh-CN" sz="2200" baseline="30000" dirty="0"/>
              <a:t>7</a:t>
            </a:r>
            <a:r>
              <a:rPr lang="zh-CN" altLang="zh-CN" sz="2200" dirty="0"/>
              <a:t>也：宁死，不愿闻子孙有此行也。汝曹知吾恶之甚矣，所以复言者，施衿结缡，申父母之戒</a:t>
            </a:r>
            <a:r>
              <a:rPr lang="en-US" altLang="zh-CN" sz="2200" baseline="30000" dirty="0"/>
              <a:t>8</a:t>
            </a:r>
            <a:r>
              <a:rPr lang="zh-CN" altLang="zh-CN" sz="2200" dirty="0"/>
              <a:t>，欲使汝曹不忘之耳！</a:t>
            </a:r>
          </a:p>
          <a:p>
            <a:pPr marL="0" indent="0">
              <a:lnSpc>
                <a:spcPct val="150000"/>
              </a:lnSpc>
              <a:buNone/>
            </a:pPr>
            <a:r>
              <a:rPr lang="en-US" altLang="zh-CN" sz="2200" dirty="0"/>
              <a:t>        “</a:t>
            </a:r>
            <a:r>
              <a:rPr lang="zh-CN" altLang="zh-CN" sz="2200" dirty="0"/>
              <a:t>龙伯高敦厚周慎</a:t>
            </a:r>
            <a:r>
              <a:rPr lang="en-US" altLang="zh-CN" sz="2200" baseline="30000" dirty="0"/>
              <a:t>9</a:t>
            </a:r>
            <a:r>
              <a:rPr lang="zh-CN" altLang="zh-CN" sz="2200" dirty="0"/>
              <a:t>，口无择言</a:t>
            </a:r>
            <a:r>
              <a:rPr lang="zh-CN" altLang="zh-CN" sz="2200" baseline="30000" dirty="0"/>
              <a:t> </a:t>
            </a:r>
            <a:r>
              <a:rPr lang="en-US" altLang="zh-CN" sz="2200" baseline="30000" dirty="0"/>
              <a:t>10</a:t>
            </a:r>
            <a:r>
              <a:rPr lang="zh-CN" altLang="zh-CN" sz="2200" dirty="0"/>
              <a:t>，谦约节俭，廉公有威。吾爱之重之，愿汝曹效之。杜季良</a:t>
            </a:r>
            <a:r>
              <a:rPr lang="en-US" altLang="zh-CN" sz="2200" baseline="30000" dirty="0"/>
              <a:t>11</a:t>
            </a:r>
            <a:r>
              <a:rPr lang="zh-CN" altLang="zh-CN" sz="2200" dirty="0"/>
              <a:t>豪侠好义，忧人之忧，乐人之乐，清浊无所失</a:t>
            </a:r>
            <a:r>
              <a:rPr lang="en-US" altLang="zh-CN" sz="2200" baseline="30000" dirty="0"/>
              <a:t>12</a:t>
            </a:r>
            <a:r>
              <a:rPr lang="zh-CN" altLang="zh-CN" sz="2200" dirty="0"/>
              <a:t>。父丧致客，数郡毕至</a:t>
            </a:r>
            <a:r>
              <a:rPr lang="en-US" altLang="zh-CN" sz="2200" baseline="30000" dirty="0"/>
              <a:t>13</a:t>
            </a:r>
            <a:r>
              <a:rPr lang="zh-CN" altLang="zh-CN" sz="2200" dirty="0"/>
              <a:t>。吾爱之重之，不愿汝曹效也。效伯高不得，犹为谨敕</a:t>
            </a:r>
            <a:r>
              <a:rPr lang="en-US" altLang="zh-CN" sz="2200" baseline="30000" dirty="0"/>
              <a:t>14</a:t>
            </a:r>
            <a:r>
              <a:rPr lang="zh-CN" altLang="zh-CN" sz="2200" dirty="0"/>
              <a:t>之士，所谓</a:t>
            </a:r>
            <a:r>
              <a:rPr lang="en-US" altLang="zh-CN" sz="2200" dirty="0"/>
              <a:t>‘</a:t>
            </a:r>
            <a:r>
              <a:rPr lang="en-US" altLang="zh-CN" sz="2200" dirty="0" err="1">
                <a:hlinkClick r:id="rId2"/>
              </a:rPr>
              <a:t>刻鹄不成尚类鹜</a:t>
            </a:r>
            <a:r>
              <a:rPr lang="en-US" altLang="zh-CN" sz="2200" dirty="0"/>
              <a:t>’</a:t>
            </a:r>
            <a:r>
              <a:rPr lang="zh-CN" altLang="zh-CN" sz="2200" dirty="0"/>
              <a:t>者也</a:t>
            </a:r>
            <a:r>
              <a:rPr lang="en-US" altLang="zh-CN" sz="2200" baseline="30000" dirty="0"/>
              <a:t>15</a:t>
            </a:r>
            <a:r>
              <a:rPr lang="zh-CN" altLang="zh-CN" sz="2200" dirty="0"/>
              <a:t>。效季良不得，陷为天下轻薄子，所谓</a:t>
            </a:r>
            <a:r>
              <a:rPr lang="en-US" altLang="zh-CN" sz="2200" dirty="0"/>
              <a:t>‘</a:t>
            </a:r>
            <a:r>
              <a:rPr lang="en-US" altLang="zh-CN" sz="2200" dirty="0" err="1">
                <a:hlinkClick r:id="rId3"/>
              </a:rPr>
              <a:t>画虎不成反类狗</a:t>
            </a:r>
            <a:r>
              <a:rPr lang="en-US" altLang="zh-CN" sz="2200" dirty="0"/>
              <a:t>’</a:t>
            </a:r>
            <a:r>
              <a:rPr lang="zh-CN" altLang="zh-CN" sz="2200" dirty="0"/>
              <a:t>者也</a:t>
            </a:r>
            <a:r>
              <a:rPr lang="en-US" altLang="zh-CN" sz="2200" baseline="30000" dirty="0"/>
              <a:t>16</a:t>
            </a:r>
            <a:r>
              <a:rPr lang="zh-CN" altLang="zh-CN" sz="2200" dirty="0"/>
              <a:t>。讫今季良尚未可知，郡将下车</a:t>
            </a:r>
            <a:r>
              <a:rPr lang="en-US" altLang="zh-CN" sz="2200" baseline="30000" dirty="0"/>
              <a:t>17</a:t>
            </a:r>
            <a:r>
              <a:rPr lang="zh-CN" altLang="zh-CN" sz="2200" dirty="0"/>
              <a:t>辄切齿，州郡以为言</a:t>
            </a:r>
            <a:r>
              <a:rPr lang="en-US" altLang="zh-CN" sz="2200" baseline="30000" dirty="0"/>
              <a:t>18</a:t>
            </a:r>
            <a:r>
              <a:rPr lang="zh-CN" altLang="zh-CN" sz="2200" dirty="0"/>
              <a:t>，吾常为寒心，是以不愿子孙效也。</a:t>
            </a:r>
            <a:r>
              <a:rPr lang="en-US" altLang="zh-CN" sz="2200" dirty="0"/>
              <a:t>”</a:t>
            </a:r>
            <a:endParaRPr lang="zh-CN" altLang="zh-CN" sz="2200" dirty="0"/>
          </a:p>
          <a:p>
            <a:endParaRPr lang="zh-CN" altLang="zh-CN" dirty="0"/>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内容占位符 2"/>
          <p:cNvSpPr>
            <a:spLocks noGrp="1"/>
          </p:cNvSpPr>
          <p:nvPr>
            <p:ph idx="1"/>
          </p:nvPr>
        </p:nvSpPr>
        <p:spPr>
          <a:xfrm>
            <a:off x="320040" y="474980"/>
            <a:ext cx="11551920" cy="6129020"/>
          </a:xfrm>
        </p:spPr>
        <p:txBody>
          <a:bodyPr vert="horz" wrap="square" lIns="91440" tIns="45720" rIns="91440" bIns="45720" anchor="t">
            <a:normAutofit/>
          </a:bodyPr>
          <a:lstStyle/>
          <a:p>
            <a:pPr marL="0" indent="0" eaLnBrk="1" hangingPunct="1">
              <a:lnSpc>
                <a:spcPct val="150000"/>
              </a:lnSpc>
              <a:buNone/>
            </a:pPr>
            <a:r>
              <a:rPr lang="zh-CN" altLang="en-US" sz="2400" dirty="0"/>
              <a:t>补充：</a:t>
            </a:r>
          </a:p>
          <a:p>
            <a:pPr marL="0" indent="0" eaLnBrk="1" hangingPunct="1">
              <a:lnSpc>
                <a:spcPct val="150000"/>
              </a:lnSpc>
              <a:buNone/>
            </a:pPr>
            <a:r>
              <a:rPr lang="en-US" altLang="zh-CN" sz="2400" dirty="0"/>
              <a:t>1.</a:t>
            </a:r>
            <a:r>
              <a:rPr lang="zh-CN" altLang="en-US" sz="2400" dirty="0"/>
              <a:t>《后汉书》，“二十四史”之一，是一部记载</a:t>
            </a:r>
            <a:r>
              <a:rPr lang="zh-CN" altLang="en-US" sz="2400" b="1" dirty="0">
                <a:solidFill>
                  <a:srgbClr val="FF0000"/>
                </a:solidFill>
              </a:rPr>
              <a:t>东汉历史的纪传体史书</a:t>
            </a:r>
            <a:r>
              <a:rPr lang="zh-CN" altLang="en-US" sz="2400" dirty="0"/>
              <a:t>，由中国</a:t>
            </a:r>
            <a:r>
              <a:rPr lang="zh-CN" altLang="en-US" sz="2400" b="1" dirty="0">
                <a:solidFill>
                  <a:srgbClr val="FF0000"/>
                </a:solidFill>
              </a:rPr>
              <a:t>南朝宋时期的历史学家范晔</a:t>
            </a:r>
            <a:r>
              <a:rPr lang="zh-CN" altLang="en-US" sz="2400" dirty="0"/>
              <a:t>编撰。与</a:t>
            </a:r>
            <a:r>
              <a:rPr lang="zh-CN" altLang="en-US" sz="2400" b="1" dirty="0">
                <a:solidFill>
                  <a:srgbClr val="FF0000"/>
                </a:solidFill>
              </a:rPr>
              <a:t>《史记》、《汉书》、《三国志》合称“前四史”。</a:t>
            </a:r>
          </a:p>
          <a:p>
            <a:pPr marL="0" indent="0" eaLnBrk="1" hangingPunct="1">
              <a:lnSpc>
                <a:spcPct val="150000"/>
              </a:lnSpc>
              <a:buNone/>
            </a:pPr>
            <a:r>
              <a:rPr lang="en-US" altLang="zh-CN" sz="2400" dirty="0"/>
              <a:t>2.</a:t>
            </a:r>
            <a:r>
              <a:rPr lang="zh-CN" altLang="en-US" sz="2400" dirty="0"/>
              <a:t>《诫兄子严敦书》是一封</a:t>
            </a:r>
            <a:r>
              <a:rPr lang="zh-CN" altLang="en-US" sz="2400" b="1" dirty="0">
                <a:solidFill>
                  <a:srgbClr val="FF0000"/>
                </a:solidFill>
              </a:rPr>
              <a:t>家书</a:t>
            </a:r>
            <a:r>
              <a:rPr lang="zh-CN" altLang="en-US" sz="2400" dirty="0"/>
              <a:t>，文章的中心内容是</a:t>
            </a:r>
            <a:r>
              <a:rPr lang="zh-CN" altLang="en-US" sz="2400" b="1" dirty="0">
                <a:solidFill>
                  <a:srgbClr val="FF0000"/>
                </a:solidFill>
              </a:rPr>
              <a:t>教育子侄谨言慎行</a:t>
            </a:r>
            <a:r>
              <a:rPr lang="zh-CN" altLang="en-US" sz="2400" dirty="0"/>
              <a:t>，这是封建时代士大夫全身远祸的一般行为规范。</a:t>
            </a:r>
          </a:p>
          <a:p>
            <a:pPr marL="0" indent="0" eaLnBrk="1" hangingPunct="1">
              <a:lnSpc>
                <a:spcPct val="150000"/>
              </a:lnSpc>
              <a:buNone/>
            </a:pPr>
            <a:r>
              <a:rPr lang="en-US" altLang="zh-CN" sz="2400" dirty="0"/>
              <a:t>3.</a:t>
            </a:r>
            <a:r>
              <a:rPr lang="zh-CN" altLang="en-US" sz="2400" dirty="0"/>
              <a:t>还书诫之曰。</a:t>
            </a:r>
            <a:r>
              <a:rPr lang="zh-CN" altLang="en-US" sz="2400" b="1" dirty="0">
                <a:solidFill>
                  <a:srgbClr val="FF0000"/>
                </a:solidFill>
              </a:rPr>
              <a:t> 书：书信  </a:t>
            </a:r>
            <a:endParaRPr lang="zh-CN" altLang="en-US" sz="2400" dirty="0"/>
          </a:p>
          <a:p>
            <a:pPr marL="0" indent="0" eaLnBrk="1" hangingPunct="1">
              <a:lnSpc>
                <a:spcPct val="150000"/>
              </a:lnSpc>
              <a:buNone/>
            </a:pPr>
            <a:r>
              <a:rPr lang="zh-CN" altLang="en-US" sz="2400" dirty="0"/>
              <a:t> 欲使汝曹不忘之耳。</a:t>
            </a:r>
            <a:r>
              <a:rPr lang="zh-CN" altLang="en-US" sz="2400" b="1" dirty="0">
                <a:solidFill>
                  <a:srgbClr val="FF0000"/>
                </a:solidFill>
              </a:rPr>
              <a:t>汝曹：你们    </a:t>
            </a:r>
            <a:r>
              <a:rPr lang="zh-CN" altLang="en-US" sz="2400" dirty="0"/>
              <a:t> </a:t>
            </a:r>
          </a:p>
          <a:p>
            <a:pPr marL="0" indent="0" eaLnBrk="1" hangingPunct="1">
              <a:lnSpc>
                <a:spcPct val="150000"/>
              </a:lnSpc>
              <a:buNone/>
            </a:pPr>
            <a:r>
              <a:rPr lang="zh-CN" altLang="en-US" sz="2400" dirty="0"/>
              <a:t>口无择言，谦约节俭。</a:t>
            </a:r>
            <a:r>
              <a:rPr lang="zh-CN" altLang="zh-CN" sz="2400" b="1" dirty="0">
                <a:solidFill>
                  <a:srgbClr val="FF0000"/>
                </a:solidFill>
                <a:latin typeface="Arial" panose="020B0604020202020204" pitchFamily="34" charset="0"/>
                <a:cs typeface="Arial" panose="020B0604020202020204" pitchFamily="34" charset="0"/>
              </a:rPr>
              <a:t>择：通</a:t>
            </a:r>
            <a:r>
              <a:rPr lang="en-US" altLang="zh-CN" sz="2400" b="1" dirty="0">
                <a:solidFill>
                  <a:srgbClr val="FF0000"/>
                </a:solidFill>
                <a:latin typeface="Arial" panose="020B0604020202020204" pitchFamily="34" charset="0"/>
                <a:cs typeface="宋体" panose="02010600030101010101" pitchFamily="2" charset="-122"/>
              </a:rPr>
              <a:t>“</a:t>
            </a:r>
            <a:r>
              <a:rPr lang="zh-CN" altLang="zh-CN" sz="2400" b="1" dirty="0">
                <a:solidFill>
                  <a:srgbClr val="FF0000"/>
                </a:solidFill>
                <a:latin typeface="Arial" panose="020B0604020202020204" pitchFamily="34" charset="0"/>
                <a:cs typeface="Arial" panose="020B0604020202020204" pitchFamily="34" charset="0"/>
              </a:rPr>
              <a:t>殬</a:t>
            </a:r>
            <a:r>
              <a:rPr lang="en-US" altLang="zh-CN" sz="2400" b="1" dirty="0">
                <a:solidFill>
                  <a:srgbClr val="FF0000"/>
                </a:solidFill>
                <a:latin typeface="Arial" panose="020B0604020202020204" pitchFamily="34" charset="0"/>
                <a:cs typeface="宋体" panose="02010600030101010101" pitchFamily="2" charset="-122"/>
              </a:rPr>
              <a:t>(</a:t>
            </a:r>
            <a:r>
              <a:rPr lang="en-US" altLang="zh-CN" sz="2400" b="1" dirty="0" err="1">
                <a:solidFill>
                  <a:srgbClr val="FF0000"/>
                </a:solidFill>
                <a:latin typeface="Arial" panose="020B0604020202020204" pitchFamily="34" charset="0"/>
                <a:cs typeface="宋体" panose="02010600030101010101" pitchFamily="2" charset="-122"/>
              </a:rPr>
              <a:t>dù</a:t>
            </a:r>
            <a:r>
              <a:rPr lang="en-US" altLang="zh-CN" sz="2400" b="1" dirty="0">
                <a:solidFill>
                  <a:srgbClr val="FF0000"/>
                </a:solidFill>
                <a:latin typeface="Arial" panose="020B0604020202020204" pitchFamily="34" charset="0"/>
                <a:cs typeface="宋体" panose="02010600030101010101" pitchFamily="2" charset="-122"/>
              </a:rPr>
              <a:t>)”</a:t>
            </a:r>
            <a:r>
              <a:rPr lang="zh-CN" altLang="zh-CN" sz="2400" b="1" dirty="0">
                <a:solidFill>
                  <a:srgbClr val="FF0000"/>
                </a:solidFill>
                <a:latin typeface="Arial" panose="020B0604020202020204" pitchFamily="34" charset="0"/>
                <a:cs typeface="Arial" panose="020B0604020202020204" pitchFamily="34" charset="0"/>
              </a:rPr>
              <a:t>，败坏。</a:t>
            </a:r>
            <a:r>
              <a:rPr lang="en-US" altLang="zh-CN" sz="2400" b="1" dirty="0">
                <a:solidFill>
                  <a:srgbClr val="FF0000"/>
                </a:solidFill>
                <a:latin typeface="Arial" panose="020B0604020202020204" pitchFamily="34" charset="0"/>
                <a:cs typeface="Arial" panose="020B0604020202020204" pitchFamily="34" charset="0"/>
              </a:rPr>
              <a:t> </a:t>
            </a:r>
            <a:endParaRPr lang="zh-CN" altLang="en-US" sz="2400" dirty="0"/>
          </a:p>
          <a:p>
            <a:pPr marL="0" indent="0" eaLnBrk="1" hangingPunct="1">
              <a:lnSpc>
                <a:spcPct val="150000"/>
              </a:lnSpc>
              <a:buNone/>
            </a:pPr>
            <a:r>
              <a:rPr lang="zh-CN" altLang="en-US" sz="2400" dirty="0"/>
              <a:t>郡将下车辄切齿。</a:t>
            </a:r>
            <a:r>
              <a:rPr lang="zh-CN" altLang="en-US" sz="2400" b="1" dirty="0">
                <a:solidFill>
                  <a:srgbClr val="FF0000"/>
                </a:solidFill>
              </a:rPr>
              <a:t>下车：代指到任。</a:t>
            </a:r>
            <a:endParaRPr lang="zh-CN" altLang="en-US" sz="2400" dirty="0"/>
          </a:p>
          <a:p>
            <a:pPr marL="0" indent="0" eaLnBrk="1" hangingPunct="1">
              <a:lnSpc>
                <a:spcPct val="150000"/>
              </a:lnSpc>
              <a:buNone/>
            </a:pPr>
            <a:endParaRPr lang="zh-CN" altLang="en-US" sz="2000" dirty="0"/>
          </a:p>
          <a:p>
            <a:pPr marL="0" indent="0" eaLnBrk="1" hangingPunct="1">
              <a:lnSpc>
                <a:spcPct val="150000"/>
              </a:lnSpc>
              <a:buNone/>
            </a:pPr>
            <a:endParaRPr lang="zh-CN" altLang="en-US" sz="2000" dirty="0"/>
          </a:p>
          <a:p>
            <a:pPr marL="0" indent="0" eaLnBrk="1" hangingPunct="1">
              <a:lnSpc>
                <a:spcPct val="150000"/>
              </a:lnSpc>
              <a:buNone/>
            </a:pPr>
            <a:endParaRPr lang="zh-CN" altLang="en-US"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EA8E9E-9A8D-4E99-A2D2-5916EF0F220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91AD844-9637-4BF1-BC2C-E5F3E1D0FBBA}"/>
              </a:ext>
            </a:extLst>
          </p:cNvPr>
          <p:cNvSpPr>
            <a:spLocks noGrp="1"/>
          </p:cNvSpPr>
          <p:nvPr>
            <p:ph idx="1"/>
          </p:nvPr>
        </p:nvSpPr>
        <p:spPr>
          <a:xfrm>
            <a:off x="838200" y="1825625"/>
            <a:ext cx="10515600" cy="3377311"/>
          </a:xfrm>
        </p:spPr>
        <p:txBody>
          <a:bodyPr>
            <a:normAutofit/>
          </a:bodyPr>
          <a:lstStyle/>
          <a:p>
            <a:pPr>
              <a:lnSpc>
                <a:spcPct val="150000"/>
              </a:lnSpc>
            </a:pPr>
            <a:r>
              <a:rPr lang="en-US" altLang="zh-CN" sz="4800" dirty="0"/>
              <a:t>《</a:t>
            </a:r>
            <a:r>
              <a:rPr lang="zh-CN" altLang="en-US" sz="4800" dirty="0"/>
              <a:t>垓下之围</a:t>
            </a:r>
            <a:r>
              <a:rPr lang="en-US" altLang="zh-CN" sz="4800" dirty="0"/>
              <a:t>》</a:t>
            </a:r>
            <a:r>
              <a:rPr lang="zh-CN" altLang="en-US" sz="4800" dirty="0"/>
              <a:t>课后题      </a:t>
            </a:r>
            <a:r>
              <a:rPr lang="en-US" altLang="zh-CN" sz="4800" dirty="0"/>
              <a:t>《</a:t>
            </a:r>
            <a:r>
              <a:rPr lang="zh-CN" altLang="en-US" sz="4800" dirty="0"/>
              <a:t>诫兄子严敦书</a:t>
            </a:r>
            <a:r>
              <a:rPr lang="en-US" altLang="zh-CN" sz="4800" dirty="0"/>
              <a:t>》《</a:t>
            </a:r>
            <a:r>
              <a:rPr lang="zh-CN" altLang="en-US" sz="4800" dirty="0"/>
              <a:t>遗黄琼书</a:t>
            </a:r>
            <a:r>
              <a:rPr lang="en-US" altLang="zh-CN" sz="4800" dirty="0"/>
              <a:t>》</a:t>
            </a:r>
            <a:endParaRPr lang="zh-CN" altLang="en-US" sz="4800" dirty="0"/>
          </a:p>
        </p:txBody>
      </p:sp>
    </p:spTree>
    <p:extLst>
      <p:ext uri="{BB962C8B-B14F-4D97-AF65-F5344CB8AC3E}">
        <p14:creationId xmlns:p14="http://schemas.microsoft.com/office/powerpoint/2010/main" val="3807586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题解</a:t>
            </a:r>
          </a:p>
        </p:txBody>
      </p:sp>
      <p:sp>
        <p:nvSpPr>
          <p:cNvPr id="3" name="内容占位符 2"/>
          <p:cNvSpPr>
            <a:spLocks noGrp="1"/>
          </p:cNvSpPr>
          <p:nvPr>
            <p:ph idx="1"/>
          </p:nvPr>
        </p:nvSpPr>
        <p:spPr/>
        <p:txBody>
          <a:bodyPr>
            <a:normAutofit/>
          </a:bodyPr>
          <a:lstStyle/>
          <a:p>
            <a:pPr marL="0" indent="0">
              <a:lnSpc>
                <a:spcPct val="150000"/>
              </a:lnSpc>
              <a:buNone/>
            </a:pPr>
            <a:r>
              <a:rPr lang="zh-CN" altLang="zh-CN" sz="3200" b="1" dirty="0"/>
              <a:t>诫</a:t>
            </a:r>
            <a:r>
              <a:rPr lang="en-US" altLang="zh-CN" sz="3200" b="1" dirty="0"/>
              <a:t>/</a:t>
            </a:r>
            <a:r>
              <a:rPr lang="zh-CN" altLang="zh-CN" sz="3200" b="1" dirty="0"/>
              <a:t>兄</a:t>
            </a:r>
            <a:r>
              <a:rPr lang="en-US" altLang="zh-CN" sz="3200" b="1" dirty="0"/>
              <a:t>/</a:t>
            </a:r>
            <a:r>
              <a:rPr lang="zh-CN" altLang="zh-CN" sz="3200" b="1" dirty="0"/>
              <a:t>子</a:t>
            </a:r>
            <a:r>
              <a:rPr lang="en-US" altLang="zh-CN" sz="3200" b="1" dirty="0"/>
              <a:t>/</a:t>
            </a:r>
            <a:r>
              <a:rPr lang="zh-CN" altLang="zh-CN" sz="3200" b="1" dirty="0"/>
              <a:t>严</a:t>
            </a:r>
            <a:r>
              <a:rPr lang="en-US" altLang="zh-CN" sz="3200" b="1" dirty="0"/>
              <a:t>/</a:t>
            </a:r>
            <a:r>
              <a:rPr lang="zh-CN" altLang="zh-CN" sz="3200" b="1" dirty="0"/>
              <a:t>敦</a:t>
            </a:r>
            <a:r>
              <a:rPr lang="en-US" altLang="zh-CN" sz="3200" b="1" dirty="0"/>
              <a:t>/</a:t>
            </a:r>
            <a:r>
              <a:rPr lang="zh-CN" altLang="zh-CN" sz="3200" b="1" dirty="0"/>
              <a:t>书</a:t>
            </a:r>
            <a:r>
              <a:rPr lang="zh-CN" altLang="en-US" sz="3200" b="1" dirty="0"/>
              <a:t>。 </a:t>
            </a:r>
            <a:endParaRPr lang="en-US" altLang="zh-CN" sz="3200" b="1" dirty="0"/>
          </a:p>
          <a:p>
            <a:pPr marL="0" indent="0">
              <a:lnSpc>
                <a:spcPct val="150000"/>
              </a:lnSpc>
              <a:buNone/>
            </a:pPr>
            <a:r>
              <a:rPr lang="zh-CN" altLang="en-US" sz="3200" b="1" dirty="0"/>
              <a:t> </a:t>
            </a:r>
            <a:r>
              <a:rPr lang="zh-CN" altLang="en-US" sz="3200" b="1" dirty="0">
                <a:solidFill>
                  <a:srgbClr val="FF0000"/>
                </a:solidFill>
              </a:rPr>
              <a:t>诫：告诫   </a:t>
            </a:r>
            <a:r>
              <a:rPr lang="zh-CN" altLang="en-US" sz="3200" b="1" dirty="0"/>
              <a:t>兄：兄长   子：儿子   严、敦：指马严、马敦   </a:t>
            </a:r>
            <a:r>
              <a:rPr lang="zh-CN" altLang="en-US" sz="3200" b="1" dirty="0">
                <a:solidFill>
                  <a:srgbClr val="FF0000"/>
                </a:solidFill>
              </a:rPr>
              <a:t>书：书信。</a:t>
            </a:r>
            <a:br>
              <a:rPr lang="zh-CN" altLang="zh-CN" sz="3200" dirty="0"/>
            </a:br>
            <a:r>
              <a:rPr lang="en-US" altLang="zh-CN" sz="3200" dirty="0"/>
              <a:t> </a:t>
            </a:r>
            <a:r>
              <a:rPr lang="zh-CN" altLang="en-US" sz="3200" b="1" dirty="0"/>
              <a:t>译文：告诫兄长儿子马严、马敦的书信。</a:t>
            </a:r>
          </a:p>
          <a:p>
            <a:pPr marL="0" indent="0" eaLnBrk="1" hangingPunct="1">
              <a:lnSpc>
                <a:spcPct val="150000"/>
              </a:lnSpc>
              <a:buNone/>
            </a:pPr>
            <a:r>
              <a:rPr lang="zh-CN" altLang="en-US" sz="3200" b="1" dirty="0">
                <a:solidFill>
                  <a:srgbClr val="FF0000"/>
                </a:solidFill>
                <a:highlight>
                  <a:srgbClr val="FFFF00"/>
                </a:highlight>
                <a:sym typeface="+mn-ea"/>
              </a:rPr>
              <a:t>《诫兄子严敦书》选自《后汉书》</a:t>
            </a:r>
            <a:endParaRPr lang="en-US" altLang="zh-CN" sz="3200" b="1" dirty="0">
              <a:solidFill>
                <a:srgbClr val="FF0000"/>
              </a:solidFill>
              <a:highlight>
                <a:srgbClr val="FFFF00"/>
              </a:highlight>
              <a:sym typeface="+mn-ea"/>
            </a:endParaRPr>
          </a:p>
          <a:p>
            <a:pPr marL="0" indent="0" eaLnBrk="1" hangingPunct="1">
              <a:lnSpc>
                <a:spcPct val="150000"/>
              </a:lnSpc>
              <a:buNone/>
            </a:pPr>
            <a:endParaRPr lang="zh-CN" altLang="en-US" sz="24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AFA6823-4A5E-42CD-B74C-EAB34A4BBB72}"/>
              </a:ext>
            </a:extLst>
          </p:cNvPr>
          <p:cNvSpPr>
            <a:spLocks noGrp="1"/>
          </p:cNvSpPr>
          <p:nvPr>
            <p:ph idx="1"/>
          </p:nvPr>
        </p:nvSpPr>
        <p:spPr>
          <a:xfrm>
            <a:off x="101600" y="332104"/>
            <a:ext cx="12192000" cy="5469255"/>
          </a:xfrm>
        </p:spPr>
        <p:txBody>
          <a:bodyPr>
            <a:noAutofit/>
          </a:bodyPr>
          <a:lstStyle/>
          <a:p>
            <a:pPr>
              <a:lnSpc>
                <a:spcPct val="150000"/>
              </a:lnSpc>
            </a:pPr>
            <a:r>
              <a:rPr lang="zh-CN" altLang="en-US" sz="2400" dirty="0"/>
              <a:t>补充：</a:t>
            </a:r>
            <a:r>
              <a:rPr lang="en-US" altLang="zh-CN" sz="2400" dirty="0"/>
              <a:t>  </a:t>
            </a:r>
            <a:r>
              <a:rPr lang="zh-CN" altLang="en-US" sz="2400" dirty="0">
                <a:solidFill>
                  <a:srgbClr val="FF0000"/>
                </a:solidFill>
                <a:highlight>
                  <a:srgbClr val="FFFF00"/>
                </a:highlight>
              </a:rPr>
              <a:t>书：指书信   </a:t>
            </a:r>
            <a:r>
              <a:rPr lang="zh-CN" altLang="en-US" sz="2400" dirty="0"/>
              <a:t>文学史上还有这些名篇</a:t>
            </a:r>
            <a:r>
              <a:rPr lang="en-US" altLang="zh-CN" sz="2400" dirty="0">
                <a:solidFill>
                  <a:srgbClr val="FF0000"/>
                </a:solidFill>
                <a:highlight>
                  <a:srgbClr val="FFFF00"/>
                </a:highlight>
              </a:rPr>
              <a:t>《</a:t>
            </a:r>
            <a:r>
              <a:rPr lang="zh-CN" altLang="en-US" sz="2400" dirty="0">
                <a:solidFill>
                  <a:srgbClr val="FF0000"/>
                </a:solidFill>
                <a:highlight>
                  <a:srgbClr val="FFFF00"/>
                </a:highlight>
              </a:rPr>
              <a:t>诫子书</a:t>
            </a:r>
            <a:r>
              <a:rPr lang="en-US" altLang="zh-CN" sz="2400" dirty="0">
                <a:solidFill>
                  <a:srgbClr val="FF0000"/>
                </a:solidFill>
                <a:highlight>
                  <a:srgbClr val="FFFF00"/>
                </a:highlight>
              </a:rPr>
              <a:t>》《</a:t>
            </a:r>
            <a:r>
              <a:rPr lang="zh-CN" altLang="en-US" sz="2400" dirty="0">
                <a:solidFill>
                  <a:srgbClr val="FF0000"/>
                </a:solidFill>
                <a:highlight>
                  <a:srgbClr val="FFFF00"/>
                </a:highlight>
              </a:rPr>
              <a:t>与妻书</a:t>
            </a:r>
            <a:r>
              <a:rPr lang="en-US" altLang="zh-CN" sz="2400" dirty="0">
                <a:solidFill>
                  <a:srgbClr val="FF0000"/>
                </a:solidFill>
                <a:highlight>
                  <a:srgbClr val="FFFF00"/>
                </a:highlight>
              </a:rPr>
              <a:t>》《</a:t>
            </a:r>
            <a:r>
              <a:rPr lang="zh-CN" altLang="en-US" sz="2400" dirty="0">
                <a:solidFill>
                  <a:srgbClr val="FF0000"/>
                </a:solidFill>
                <a:highlight>
                  <a:srgbClr val="FFFF00"/>
                </a:highlight>
              </a:rPr>
              <a:t>读书示小妹十八岁生日书</a:t>
            </a:r>
            <a:r>
              <a:rPr lang="en-US" altLang="zh-CN" sz="2400" dirty="0">
                <a:solidFill>
                  <a:srgbClr val="FF0000"/>
                </a:solidFill>
                <a:highlight>
                  <a:srgbClr val="FFFF00"/>
                </a:highlight>
              </a:rPr>
              <a:t>》     </a:t>
            </a:r>
            <a:r>
              <a:rPr lang="zh-CN" altLang="en-US" sz="2400" dirty="0">
                <a:solidFill>
                  <a:srgbClr val="FF0000"/>
                </a:solidFill>
                <a:highlight>
                  <a:srgbClr val="FFFF00"/>
                </a:highlight>
              </a:rPr>
              <a:t>家书      </a:t>
            </a:r>
            <a:r>
              <a:rPr lang="en-US" altLang="zh-CN" sz="2400" dirty="0">
                <a:solidFill>
                  <a:srgbClr val="FF0000"/>
                </a:solidFill>
                <a:highlight>
                  <a:srgbClr val="FFFF00"/>
                </a:highlight>
              </a:rPr>
              <a:t>《</a:t>
            </a:r>
            <a:r>
              <a:rPr lang="zh-CN" altLang="en-US" sz="2400" dirty="0">
                <a:solidFill>
                  <a:srgbClr val="FF0000"/>
                </a:solidFill>
                <a:highlight>
                  <a:srgbClr val="FFFF00"/>
                </a:highlight>
              </a:rPr>
              <a:t>遗黄琼书</a:t>
            </a:r>
            <a:r>
              <a:rPr lang="en-US" altLang="zh-CN" sz="2400" dirty="0">
                <a:solidFill>
                  <a:srgbClr val="FF0000"/>
                </a:solidFill>
                <a:highlight>
                  <a:srgbClr val="FFFF00"/>
                </a:highlight>
              </a:rPr>
              <a:t>》</a:t>
            </a:r>
            <a:r>
              <a:rPr lang="zh-CN" altLang="en-US" sz="2400" dirty="0">
                <a:solidFill>
                  <a:srgbClr val="FF0000"/>
                </a:solidFill>
                <a:highlight>
                  <a:srgbClr val="FFFF00"/>
                </a:highlight>
              </a:rPr>
              <a:t>李固</a:t>
            </a:r>
            <a:endParaRPr lang="zh-CN" altLang="en-US" sz="2400" b="1" dirty="0">
              <a:solidFill>
                <a:srgbClr val="FF0000"/>
              </a:solidFill>
              <a:highlight>
                <a:srgbClr val="FFFF00"/>
              </a:highlight>
              <a:latin typeface="Arial" panose="020B0604020202020204" pitchFamily="34" charset="0"/>
              <a:cs typeface="Arial" panose="020B0604020202020204" pitchFamily="34" charset="0"/>
            </a:endParaRPr>
          </a:p>
          <a:p>
            <a:pPr marL="0" indent="0">
              <a:lnSpc>
                <a:spcPct val="150000"/>
              </a:lnSpc>
              <a:buNone/>
            </a:pPr>
            <a:r>
              <a:rPr lang="en-US" altLang="zh-CN" sz="2400" b="1" dirty="0">
                <a:solidFill>
                  <a:srgbClr val="FF0000"/>
                </a:solidFill>
                <a:latin typeface="Arial" panose="020B0604020202020204" pitchFamily="34" charset="0"/>
                <a:cs typeface="Arial" panose="020B0604020202020204" pitchFamily="34" charset="0"/>
              </a:rPr>
              <a:t>1.《</a:t>
            </a:r>
            <a:r>
              <a:rPr lang="zh-CN" altLang="en-US" sz="2400" b="1" dirty="0">
                <a:solidFill>
                  <a:srgbClr val="FF0000"/>
                </a:solidFill>
                <a:latin typeface="Arial" panose="020B0604020202020204" pitchFamily="34" charset="0"/>
                <a:cs typeface="Arial" panose="020B0604020202020204" pitchFamily="34" charset="0"/>
              </a:rPr>
              <a:t>诫子书</a:t>
            </a:r>
            <a:r>
              <a:rPr lang="en-US" altLang="zh-CN" sz="2400" b="1" dirty="0">
                <a:solidFill>
                  <a:srgbClr val="FF0000"/>
                </a:solidFill>
                <a:latin typeface="Arial" panose="020B0604020202020204" pitchFamily="34" charset="0"/>
                <a:cs typeface="Arial" panose="020B0604020202020204" pitchFamily="34" charset="0"/>
              </a:rPr>
              <a:t>》</a:t>
            </a:r>
            <a:r>
              <a:rPr lang="zh-CN" altLang="en-US" sz="2400" b="1" dirty="0">
                <a:solidFill>
                  <a:srgbClr val="FF0000"/>
                </a:solidFill>
                <a:latin typeface="Arial" panose="020B0604020202020204" pitchFamily="34" charset="0"/>
                <a:cs typeface="Arial" panose="020B0604020202020204" pitchFamily="34" charset="0"/>
              </a:rPr>
              <a:t>是三国时期著名政治家诸葛亮</a:t>
            </a:r>
            <a:r>
              <a:rPr lang="en-US" altLang="zh-CN" sz="2400" b="1" dirty="0">
                <a:solidFill>
                  <a:srgbClr val="FF0000"/>
                </a:solidFill>
                <a:latin typeface="Arial" panose="020B0604020202020204" pitchFamily="34" charset="0"/>
                <a:cs typeface="Arial" panose="020B0604020202020204" pitchFamily="34" charset="0"/>
              </a:rPr>
              <a:t>54</a:t>
            </a:r>
            <a:r>
              <a:rPr lang="zh-CN" altLang="en-US" sz="2400" b="1" dirty="0">
                <a:solidFill>
                  <a:srgbClr val="FF0000"/>
                </a:solidFill>
                <a:latin typeface="Arial" panose="020B0604020202020204" pitchFamily="34" charset="0"/>
                <a:cs typeface="Arial" panose="020B0604020202020204" pitchFamily="34" charset="0"/>
              </a:rPr>
              <a:t>岁临终前写给</a:t>
            </a:r>
            <a:r>
              <a:rPr lang="en-US" altLang="zh-CN" sz="2400" b="1" dirty="0">
                <a:solidFill>
                  <a:srgbClr val="FF0000"/>
                </a:solidFill>
                <a:latin typeface="Arial" panose="020B0604020202020204" pitchFamily="34" charset="0"/>
                <a:cs typeface="Arial" panose="020B0604020202020204" pitchFamily="34" charset="0"/>
              </a:rPr>
              <a:t>8</a:t>
            </a:r>
            <a:r>
              <a:rPr lang="zh-CN" altLang="en-US" sz="2400" b="1" dirty="0">
                <a:solidFill>
                  <a:srgbClr val="FF0000"/>
                </a:solidFill>
                <a:latin typeface="Arial" panose="020B0604020202020204" pitchFamily="34" charset="0"/>
                <a:cs typeface="Arial" panose="020B0604020202020204" pitchFamily="34" charset="0"/>
              </a:rPr>
              <a:t>岁儿子诸葛瞻的一封家书，成为后世历代学子修身立志的名篇。诸葛亮写这封家书用意是告诫儿子要注意珍惜光阴，勉励他刻苦学习。</a:t>
            </a:r>
          </a:p>
          <a:p>
            <a:pPr marL="0" indent="0">
              <a:lnSpc>
                <a:spcPct val="150000"/>
              </a:lnSpc>
              <a:buNone/>
            </a:pPr>
            <a:r>
              <a:rPr lang="en-US" altLang="zh-CN" sz="2400" dirty="0"/>
              <a:t>2.《</a:t>
            </a:r>
            <a:r>
              <a:rPr lang="zh-CN" altLang="en-US" sz="2400" dirty="0"/>
              <a:t>与妻书</a:t>
            </a:r>
            <a:r>
              <a:rPr lang="en-US" altLang="zh-CN" sz="2400" dirty="0"/>
              <a:t>》</a:t>
            </a:r>
            <a:r>
              <a:rPr lang="zh-CN" altLang="en-US" sz="2400" dirty="0"/>
              <a:t> </a:t>
            </a:r>
            <a:r>
              <a:rPr lang="en-US" altLang="zh-CN" sz="2400" dirty="0"/>
              <a:t>《</a:t>
            </a:r>
            <a:r>
              <a:rPr lang="zh-CN" altLang="en-US" sz="2400" dirty="0"/>
              <a:t>与妻书</a:t>
            </a:r>
            <a:r>
              <a:rPr lang="en-US" altLang="zh-CN" sz="2400" dirty="0"/>
              <a:t>》</a:t>
            </a:r>
            <a:r>
              <a:rPr lang="zh-CN" altLang="en-US" sz="2400" dirty="0"/>
              <a:t>是清朝末年革命烈士</a:t>
            </a:r>
            <a:r>
              <a:rPr lang="zh-CN" altLang="en-US" sz="2400" b="1" dirty="0">
                <a:solidFill>
                  <a:srgbClr val="FF0000"/>
                </a:solidFill>
                <a:hlinkClick r:id="rId2">
                  <a:extLst>
                    <a:ext uri="{A12FA001-AC4F-418D-AE19-62706E023703}">
                      <ahyp:hlinkClr xmlns:ahyp="http://schemas.microsoft.com/office/drawing/2018/hyperlinkcolor" val="tx"/>
                    </a:ext>
                  </a:extLst>
                </a:hlinkClick>
              </a:rPr>
              <a:t>林觉民</a:t>
            </a:r>
            <a:r>
              <a:rPr lang="zh-CN" altLang="en-US" sz="2400" dirty="0"/>
              <a:t>在</a:t>
            </a:r>
            <a:r>
              <a:rPr lang="en-US" altLang="zh-CN" sz="2400" dirty="0"/>
              <a:t>1911</a:t>
            </a:r>
            <a:r>
              <a:rPr lang="zh-CN" altLang="en-US" sz="2400" dirty="0"/>
              <a:t>年</a:t>
            </a:r>
            <a:r>
              <a:rPr lang="en-US" altLang="zh-CN" sz="2400" dirty="0"/>
              <a:t>4</a:t>
            </a:r>
            <a:r>
              <a:rPr lang="zh-CN" altLang="en-US" sz="2400" dirty="0"/>
              <a:t>月</a:t>
            </a:r>
            <a:r>
              <a:rPr lang="en-US" altLang="zh-CN" sz="2400" dirty="0"/>
              <a:t>24</a:t>
            </a:r>
            <a:r>
              <a:rPr lang="zh-CN" altLang="en-US" sz="2400" dirty="0"/>
              <a:t>日晚写给妻子</a:t>
            </a:r>
            <a:r>
              <a:rPr lang="zh-CN" altLang="en-US" sz="2400" dirty="0">
                <a:hlinkClick r:id="rId3"/>
              </a:rPr>
              <a:t>陈意映</a:t>
            </a:r>
            <a:r>
              <a:rPr lang="zh-CN" altLang="en-US" sz="2400" dirty="0"/>
              <a:t>的一封绝笔信。在这封绝笔信中，作者委婉曲折地表达了自己对妻子的深情和对处于水深火热中的祖国深沉的爱。他把家庭幸福、夫妻恩爱和国家前途、人民命运联系在一起。</a:t>
            </a:r>
            <a:endParaRPr lang="en-US" altLang="zh-CN" sz="2400" dirty="0"/>
          </a:p>
          <a:p>
            <a:pPr marL="0" indent="0">
              <a:lnSpc>
                <a:spcPct val="150000"/>
              </a:lnSpc>
              <a:buNone/>
            </a:pPr>
            <a:r>
              <a:rPr lang="en-US" altLang="zh-CN" sz="2400" dirty="0"/>
              <a:t>3.《</a:t>
            </a:r>
            <a:r>
              <a:rPr lang="zh-CN" altLang="en-US" sz="2400" dirty="0"/>
              <a:t>读书示小妹十八岁生日书</a:t>
            </a:r>
            <a:r>
              <a:rPr lang="en-US" altLang="zh-CN" sz="2400" dirty="0"/>
              <a:t>》  </a:t>
            </a:r>
            <a:r>
              <a:rPr lang="zh-CN" altLang="en-US" sz="2400" dirty="0"/>
              <a:t>贾平凹</a:t>
            </a:r>
            <a:endParaRPr lang="en-US" altLang="zh-CN" sz="2400" dirty="0"/>
          </a:p>
          <a:p>
            <a:pPr marL="0" indent="0">
              <a:lnSpc>
                <a:spcPct val="150000"/>
              </a:lnSpc>
              <a:buNone/>
            </a:pPr>
            <a:r>
              <a:rPr lang="en-US" altLang="zh-CN" sz="2400" dirty="0"/>
              <a:t>《</a:t>
            </a:r>
            <a:r>
              <a:rPr lang="zh-CN" altLang="en-US" sz="2400" dirty="0"/>
              <a:t>傅雷家书</a:t>
            </a:r>
            <a:r>
              <a:rPr lang="en-US" altLang="zh-CN" sz="2400" dirty="0"/>
              <a:t>》《</a:t>
            </a:r>
            <a:r>
              <a:rPr lang="zh-CN" altLang="en-US" sz="2400" dirty="0"/>
              <a:t>曾国藩家书</a:t>
            </a:r>
            <a:r>
              <a:rPr lang="en-US" altLang="zh-CN" sz="2400" dirty="0"/>
              <a:t>》</a:t>
            </a:r>
          </a:p>
        </p:txBody>
      </p:sp>
    </p:spTree>
    <p:extLst>
      <p:ext uri="{BB962C8B-B14F-4D97-AF65-F5344CB8AC3E}">
        <p14:creationId xmlns:p14="http://schemas.microsoft.com/office/powerpoint/2010/main" val="626716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FE8535-2F2E-43E8-AC19-F2BEDC3C00F6}"/>
              </a:ext>
            </a:extLst>
          </p:cNvPr>
          <p:cNvSpPr>
            <a:spLocks noGrp="1"/>
          </p:cNvSpPr>
          <p:nvPr>
            <p:ph type="title"/>
          </p:nvPr>
        </p:nvSpPr>
        <p:spPr/>
        <p:txBody>
          <a:bodyPr/>
          <a:lstStyle/>
          <a:p>
            <a:r>
              <a:rPr lang="zh-CN" altLang="en-US" dirty="0"/>
              <a:t>书，还有“上书、奏章”的意思</a:t>
            </a:r>
          </a:p>
        </p:txBody>
      </p:sp>
      <p:sp>
        <p:nvSpPr>
          <p:cNvPr id="3" name="内容占位符 2">
            <a:extLst>
              <a:ext uri="{FF2B5EF4-FFF2-40B4-BE49-F238E27FC236}">
                <a16:creationId xmlns:a16="http://schemas.microsoft.com/office/drawing/2014/main" id="{9A40A83C-09C6-40E2-ACED-587E9383C3F4}"/>
              </a:ext>
            </a:extLst>
          </p:cNvPr>
          <p:cNvSpPr>
            <a:spLocks noGrp="1"/>
          </p:cNvSpPr>
          <p:nvPr>
            <p:ph idx="1"/>
          </p:nvPr>
        </p:nvSpPr>
        <p:spPr/>
        <p:txBody>
          <a:bodyPr>
            <a:normAutofit/>
          </a:bodyPr>
          <a:lstStyle/>
          <a:p>
            <a:r>
              <a:rPr lang="en-US" altLang="zh-CN" sz="3200" dirty="0"/>
              <a:t>《</a:t>
            </a:r>
            <a:r>
              <a:rPr lang="zh-CN" altLang="en-US" sz="3200" dirty="0"/>
              <a:t>谏逐客书</a:t>
            </a:r>
            <a:r>
              <a:rPr lang="en-US" altLang="zh-CN" sz="3200" dirty="0"/>
              <a:t>》     </a:t>
            </a:r>
            <a:r>
              <a:rPr lang="zh-CN" altLang="en-US" sz="3200" dirty="0"/>
              <a:t>李斯        “公车上书”</a:t>
            </a:r>
          </a:p>
        </p:txBody>
      </p:sp>
    </p:spTree>
    <p:extLst>
      <p:ext uri="{BB962C8B-B14F-4D97-AF65-F5344CB8AC3E}">
        <p14:creationId xmlns:p14="http://schemas.microsoft.com/office/powerpoint/2010/main" val="3755745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D29361-35A7-4956-9CFD-9CDBAB489809}"/>
              </a:ext>
            </a:extLst>
          </p:cNvPr>
          <p:cNvSpPr>
            <a:spLocks noGrp="1"/>
          </p:cNvSpPr>
          <p:nvPr>
            <p:ph type="title"/>
          </p:nvPr>
        </p:nvSpPr>
        <p:spPr>
          <a:xfrm>
            <a:off x="604520" y="153192"/>
            <a:ext cx="10515600" cy="1325563"/>
          </a:xfrm>
        </p:spPr>
        <p:txBody>
          <a:bodyPr/>
          <a:lstStyle/>
          <a:p>
            <a:r>
              <a:rPr lang="en-US" altLang="zh-CN" b="1" dirty="0"/>
              <a:t>《</a:t>
            </a:r>
            <a:r>
              <a:rPr lang="zh-CN" altLang="en-US" b="1" dirty="0"/>
              <a:t>后汉书</a:t>
            </a:r>
            <a:r>
              <a:rPr lang="en-US" altLang="zh-CN" b="1" dirty="0"/>
              <a:t>》</a:t>
            </a:r>
            <a:endParaRPr lang="zh-CN" altLang="en-US" b="1" dirty="0"/>
          </a:p>
        </p:txBody>
      </p:sp>
      <p:sp>
        <p:nvSpPr>
          <p:cNvPr id="3" name="内容占位符 2">
            <a:extLst>
              <a:ext uri="{FF2B5EF4-FFF2-40B4-BE49-F238E27FC236}">
                <a16:creationId xmlns:a16="http://schemas.microsoft.com/office/drawing/2014/main" id="{53C6C15F-4115-487C-9430-3ABAD1D60960}"/>
              </a:ext>
            </a:extLst>
          </p:cNvPr>
          <p:cNvSpPr>
            <a:spLocks noGrp="1"/>
          </p:cNvSpPr>
          <p:nvPr>
            <p:ph idx="1"/>
          </p:nvPr>
        </p:nvSpPr>
        <p:spPr>
          <a:xfrm>
            <a:off x="447040" y="1690688"/>
            <a:ext cx="11297920" cy="4351338"/>
          </a:xfrm>
        </p:spPr>
        <p:txBody>
          <a:bodyPr/>
          <a:lstStyle/>
          <a:p>
            <a:pPr>
              <a:lnSpc>
                <a:spcPct val="150000"/>
              </a:lnSpc>
            </a:pPr>
            <a:r>
              <a:rPr lang="en-US" altLang="zh-CN" dirty="0"/>
              <a:t>《</a:t>
            </a:r>
            <a:r>
              <a:rPr lang="zh-CN" altLang="en-US" dirty="0"/>
              <a:t>后汉书</a:t>
            </a:r>
            <a:r>
              <a:rPr lang="en-US" altLang="zh-CN" dirty="0"/>
              <a:t>》</a:t>
            </a:r>
            <a:r>
              <a:rPr lang="zh-CN" altLang="en-US" dirty="0"/>
              <a:t>，“</a:t>
            </a:r>
            <a:r>
              <a:rPr lang="zh-CN" altLang="en-US" dirty="0">
                <a:hlinkClick r:id="rId2">
                  <a:extLst>
                    <a:ext uri="{A12FA001-AC4F-418D-AE19-62706E023703}">
                      <ahyp:hlinkClr xmlns:ahyp="http://schemas.microsoft.com/office/drawing/2018/hyperlinkcolor" val="tx"/>
                    </a:ext>
                  </a:extLst>
                </a:hlinkClick>
              </a:rPr>
              <a:t>二十四史</a:t>
            </a:r>
            <a:r>
              <a:rPr lang="zh-CN" altLang="en-US" dirty="0"/>
              <a:t>”之一，是一部</a:t>
            </a:r>
            <a:r>
              <a:rPr lang="zh-CN" altLang="en-US" dirty="0">
                <a:solidFill>
                  <a:srgbClr val="FF0000"/>
                </a:solidFill>
              </a:rPr>
              <a:t>记载</a:t>
            </a:r>
            <a:r>
              <a:rPr lang="zh-CN" altLang="en-US" b="1" dirty="0">
                <a:solidFill>
                  <a:srgbClr val="FF0000"/>
                </a:solidFill>
                <a:hlinkClick r:id="rId3">
                  <a:extLst>
                    <a:ext uri="{A12FA001-AC4F-418D-AE19-62706E023703}">
                      <ahyp:hlinkClr xmlns:ahyp="http://schemas.microsoft.com/office/drawing/2018/hyperlinkcolor" val="tx"/>
                    </a:ext>
                  </a:extLst>
                </a:hlinkClick>
              </a:rPr>
              <a:t>东汉</a:t>
            </a:r>
            <a:r>
              <a:rPr lang="zh-CN" altLang="en-US" b="1" dirty="0">
                <a:solidFill>
                  <a:srgbClr val="FF0000"/>
                </a:solidFill>
              </a:rPr>
              <a:t>历史的</a:t>
            </a:r>
            <a:r>
              <a:rPr lang="zh-CN" altLang="en-US" b="1" dirty="0">
                <a:solidFill>
                  <a:srgbClr val="FF0000"/>
                </a:solidFill>
                <a:hlinkClick r:id="rId4">
                  <a:extLst>
                    <a:ext uri="{A12FA001-AC4F-418D-AE19-62706E023703}">
                      <ahyp:hlinkClr xmlns:ahyp="http://schemas.microsoft.com/office/drawing/2018/hyperlinkcolor" val="tx"/>
                    </a:ext>
                  </a:extLst>
                </a:hlinkClick>
              </a:rPr>
              <a:t>纪传体</a:t>
            </a:r>
            <a:r>
              <a:rPr lang="zh-CN" altLang="en-US" b="1" dirty="0">
                <a:solidFill>
                  <a:srgbClr val="FF0000"/>
                </a:solidFill>
              </a:rPr>
              <a:t>断代史</a:t>
            </a:r>
            <a:r>
              <a:rPr lang="zh-CN" altLang="en-US" dirty="0"/>
              <a:t>，由</a:t>
            </a:r>
            <a:r>
              <a:rPr lang="zh-CN" altLang="en-US" b="1" dirty="0">
                <a:solidFill>
                  <a:srgbClr val="FF0000"/>
                </a:solidFill>
                <a:hlinkClick r:id="rId5">
                  <a:extLst>
                    <a:ext uri="{A12FA001-AC4F-418D-AE19-62706E023703}">
                      <ahyp:hlinkClr xmlns:ahyp="http://schemas.microsoft.com/office/drawing/2018/hyperlinkcolor" val="tx"/>
                    </a:ext>
                  </a:extLst>
                </a:hlinkClick>
              </a:rPr>
              <a:t>中国</a:t>
            </a:r>
            <a:r>
              <a:rPr lang="zh-CN" altLang="en-US" b="1" dirty="0">
                <a:solidFill>
                  <a:srgbClr val="FF0000"/>
                </a:solidFill>
                <a:hlinkClick r:id="rId6">
                  <a:extLst>
                    <a:ext uri="{A12FA001-AC4F-418D-AE19-62706E023703}">
                      <ahyp:hlinkClr xmlns:ahyp="http://schemas.microsoft.com/office/drawing/2018/hyperlinkcolor" val="tx"/>
                    </a:ext>
                  </a:extLst>
                </a:hlinkClick>
              </a:rPr>
              <a:t>南朝宋</a:t>
            </a:r>
            <a:r>
              <a:rPr lang="zh-CN" altLang="en-US" b="1" dirty="0">
                <a:solidFill>
                  <a:srgbClr val="FF0000"/>
                </a:solidFill>
              </a:rPr>
              <a:t>时期的历史学家</a:t>
            </a:r>
            <a:r>
              <a:rPr lang="zh-CN" altLang="en-US" b="1" dirty="0">
                <a:solidFill>
                  <a:srgbClr val="FF0000"/>
                </a:solidFill>
                <a:hlinkClick r:id="rId7">
                  <a:extLst>
                    <a:ext uri="{A12FA001-AC4F-418D-AE19-62706E023703}">
                      <ahyp:hlinkClr xmlns:ahyp="http://schemas.microsoft.com/office/drawing/2018/hyperlinkcolor" val="tx"/>
                    </a:ext>
                  </a:extLst>
                </a:hlinkClick>
              </a:rPr>
              <a:t>范晔</a:t>
            </a:r>
            <a:r>
              <a:rPr lang="zh-CN" altLang="en-US" dirty="0"/>
              <a:t>编撰。与</a:t>
            </a:r>
            <a:r>
              <a:rPr lang="en-US" altLang="zh-CN" b="1" dirty="0">
                <a:solidFill>
                  <a:srgbClr val="FF0000"/>
                </a:solidFill>
              </a:rPr>
              <a:t>《</a:t>
            </a:r>
            <a:r>
              <a:rPr lang="zh-CN" altLang="en-US" b="1" dirty="0">
                <a:solidFill>
                  <a:srgbClr val="FF0000"/>
                </a:solidFill>
                <a:hlinkClick r:id="rId8">
                  <a:extLst>
                    <a:ext uri="{A12FA001-AC4F-418D-AE19-62706E023703}">
                      <ahyp:hlinkClr xmlns:ahyp="http://schemas.microsoft.com/office/drawing/2018/hyperlinkcolor" val="tx"/>
                    </a:ext>
                  </a:extLst>
                </a:hlinkClick>
              </a:rPr>
              <a:t>史记</a:t>
            </a:r>
            <a:r>
              <a:rPr lang="en-US" altLang="zh-CN" b="1" dirty="0">
                <a:solidFill>
                  <a:srgbClr val="FF0000"/>
                </a:solidFill>
              </a:rPr>
              <a:t>》</a:t>
            </a:r>
            <a:r>
              <a:rPr lang="zh-CN" altLang="en-US" b="1" dirty="0">
                <a:solidFill>
                  <a:srgbClr val="FF0000"/>
                </a:solidFill>
              </a:rPr>
              <a:t>、</a:t>
            </a:r>
            <a:r>
              <a:rPr lang="en-US" altLang="zh-CN" b="1" dirty="0">
                <a:solidFill>
                  <a:srgbClr val="FF0000"/>
                </a:solidFill>
              </a:rPr>
              <a:t>《</a:t>
            </a:r>
            <a:r>
              <a:rPr lang="zh-CN" altLang="en-US" b="1" dirty="0">
                <a:solidFill>
                  <a:srgbClr val="FF0000"/>
                </a:solidFill>
                <a:hlinkClick r:id="rId9">
                  <a:extLst>
                    <a:ext uri="{A12FA001-AC4F-418D-AE19-62706E023703}">
                      <ahyp:hlinkClr xmlns:ahyp="http://schemas.microsoft.com/office/drawing/2018/hyperlinkcolor" val="tx"/>
                    </a:ext>
                  </a:extLst>
                </a:hlinkClick>
              </a:rPr>
              <a:t>汉书</a:t>
            </a:r>
            <a:r>
              <a:rPr lang="en-US" altLang="zh-CN" b="1" dirty="0">
                <a:solidFill>
                  <a:srgbClr val="FF0000"/>
                </a:solidFill>
              </a:rPr>
              <a:t>》</a:t>
            </a:r>
            <a:r>
              <a:rPr lang="zh-CN" altLang="en-US" b="1" dirty="0">
                <a:solidFill>
                  <a:srgbClr val="FF0000"/>
                </a:solidFill>
              </a:rPr>
              <a:t>（西汉历史）、</a:t>
            </a:r>
            <a:r>
              <a:rPr lang="en-US" altLang="zh-CN" b="1" dirty="0">
                <a:solidFill>
                  <a:srgbClr val="FF0000"/>
                </a:solidFill>
              </a:rPr>
              <a:t>《</a:t>
            </a:r>
            <a:r>
              <a:rPr lang="zh-CN" altLang="en-US" b="1" dirty="0">
                <a:solidFill>
                  <a:srgbClr val="FF0000"/>
                </a:solidFill>
                <a:hlinkClick r:id="rId10">
                  <a:extLst>
                    <a:ext uri="{A12FA001-AC4F-418D-AE19-62706E023703}">
                      <ahyp:hlinkClr xmlns:ahyp="http://schemas.microsoft.com/office/drawing/2018/hyperlinkcolor" val="tx"/>
                    </a:ext>
                  </a:extLst>
                </a:hlinkClick>
              </a:rPr>
              <a:t>三国志</a:t>
            </a:r>
            <a:r>
              <a:rPr lang="en-US" altLang="zh-CN" b="1" dirty="0">
                <a:solidFill>
                  <a:srgbClr val="FF0000"/>
                </a:solidFill>
              </a:rPr>
              <a:t>》</a:t>
            </a:r>
            <a:r>
              <a:rPr lang="zh-CN" altLang="en-US" b="1" dirty="0">
                <a:solidFill>
                  <a:srgbClr val="FF0000"/>
                </a:solidFill>
              </a:rPr>
              <a:t>合称“</a:t>
            </a:r>
            <a:r>
              <a:rPr lang="zh-CN" altLang="en-US" b="1" dirty="0">
                <a:solidFill>
                  <a:srgbClr val="FF0000"/>
                </a:solidFill>
                <a:hlinkClick r:id="rId11">
                  <a:extLst>
                    <a:ext uri="{A12FA001-AC4F-418D-AE19-62706E023703}">
                      <ahyp:hlinkClr xmlns:ahyp="http://schemas.microsoft.com/office/drawing/2018/hyperlinkcolor" val="tx"/>
                    </a:ext>
                  </a:extLst>
                </a:hlinkClick>
              </a:rPr>
              <a:t>前四史</a:t>
            </a:r>
            <a:r>
              <a:rPr lang="zh-CN" altLang="en-US" b="1" dirty="0">
                <a:solidFill>
                  <a:srgbClr val="FF0000"/>
                </a:solidFill>
              </a:rPr>
              <a:t>”</a:t>
            </a:r>
            <a:r>
              <a:rPr lang="zh-CN" altLang="en-US" dirty="0"/>
              <a:t>。</a:t>
            </a:r>
          </a:p>
          <a:p>
            <a:pPr>
              <a:lnSpc>
                <a:spcPct val="150000"/>
              </a:lnSpc>
            </a:pPr>
            <a:r>
              <a:rPr lang="en-US" altLang="zh-CN" dirty="0"/>
              <a:t>《</a:t>
            </a:r>
            <a:r>
              <a:rPr lang="zh-CN" altLang="en-US" dirty="0"/>
              <a:t>后汉书</a:t>
            </a:r>
            <a:r>
              <a:rPr lang="en-US" altLang="zh-CN" dirty="0"/>
              <a:t>》</a:t>
            </a:r>
            <a:r>
              <a:rPr lang="zh-CN" altLang="en-US" dirty="0"/>
              <a:t>中分十纪、八十列传和八志，</a:t>
            </a:r>
            <a:r>
              <a:rPr lang="zh-CN" altLang="en-US" b="1" dirty="0">
                <a:solidFill>
                  <a:srgbClr val="FF0000"/>
                </a:solidFill>
              </a:rPr>
              <a:t>全书主要记述了上起东汉的</a:t>
            </a:r>
            <a:r>
              <a:rPr lang="zh-CN" altLang="en-US" b="1" dirty="0">
                <a:solidFill>
                  <a:srgbClr val="FF0000"/>
                </a:solidFill>
                <a:hlinkClick r:id="rId12">
                  <a:extLst>
                    <a:ext uri="{A12FA001-AC4F-418D-AE19-62706E023703}">
                      <ahyp:hlinkClr xmlns:ahyp="http://schemas.microsoft.com/office/drawing/2018/hyperlinkcolor" val="tx"/>
                    </a:ext>
                  </a:extLst>
                </a:hlinkClick>
              </a:rPr>
              <a:t>汉光武帝</a:t>
            </a:r>
            <a:r>
              <a:rPr lang="zh-CN" altLang="en-US" b="1" dirty="0">
                <a:solidFill>
                  <a:srgbClr val="FF0000"/>
                </a:solidFill>
                <a:hlinkClick r:id="rId13">
                  <a:extLst>
                    <a:ext uri="{A12FA001-AC4F-418D-AE19-62706E023703}">
                      <ahyp:hlinkClr xmlns:ahyp="http://schemas.microsoft.com/office/drawing/2018/hyperlinkcolor" val="tx"/>
                    </a:ext>
                  </a:extLst>
                </a:hlinkClick>
              </a:rPr>
              <a:t>建武</a:t>
            </a:r>
            <a:r>
              <a:rPr lang="zh-CN" altLang="en-US" b="1" dirty="0">
                <a:solidFill>
                  <a:srgbClr val="FF0000"/>
                </a:solidFill>
              </a:rPr>
              <a:t>元年（</a:t>
            </a:r>
            <a:r>
              <a:rPr lang="en-US" altLang="zh-CN" b="1" dirty="0">
                <a:solidFill>
                  <a:srgbClr val="FF0000"/>
                </a:solidFill>
              </a:rPr>
              <a:t>25</a:t>
            </a:r>
            <a:r>
              <a:rPr lang="zh-CN" altLang="en-US" b="1" dirty="0">
                <a:solidFill>
                  <a:srgbClr val="FF0000"/>
                </a:solidFill>
              </a:rPr>
              <a:t>年），下至</a:t>
            </a:r>
            <a:r>
              <a:rPr lang="zh-CN" altLang="en-US" b="1" dirty="0">
                <a:solidFill>
                  <a:srgbClr val="FF0000"/>
                </a:solidFill>
                <a:hlinkClick r:id="rId14">
                  <a:extLst>
                    <a:ext uri="{A12FA001-AC4F-418D-AE19-62706E023703}">
                      <ahyp:hlinkClr xmlns:ahyp="http://schemas.microsoft.com/office/drawing/2018/hyperlinkcolor" val="tx"/>
                    </a:ext>
                  </a:extLst>
                </a:hlinkClick>
              </a:rPr>
              <a:t>汉献帝</a:t>
            </a:r>
            <a:r>
              <a:rPr lang="zh-CN" altLang="en-US" b="1" dirty="0">
                <a:solidFill>
                  <a:srgbClr val="FF0000"/>
                </a:solidFill>
              </a:rPr>
              <a:t>建安二十五年（</a:t>
            </a:r>
            <a:r>
              <a:rPr lang="en-US" altLang="zh-CN" b="1" dirty="0">
                <a:solidFill>
                  <a:srgbClr val="FF0000"/>
                </a:solidFill>
              </a:rPr>
              <a:t>220</a:t>
            </a:r>
            <a:r>
              <a:rPr lang="zh-CN" altLang="en-US" b="1" dirty="0">
                <a:solidFill>
                  <a:srgbClr val="FF0000"/>
                </a:solidFill>
              </a:rPr>
              <a:t>年），共</a:t>
            </a:r>
            <a:r>
              <a:rPr lang="en-US" altLang="zh-CN" b="1" dirty="0">
                <a:solidFill>
                  <a:srgbClr val="FF0000"/>
                </a:solidFill>
              </a:rPr>
              <a:t>195</a:t>
            </a:r>
            <a:r>
              <a:rPr lang="zh-CN" altLang="en-US" b="1" dirty="0">
                <a:solidFill>
                  <a:srgbClr val="FF0000"/>
                </a:solidFill>
              </a:rPr>
              <a:t>年的史事</a:t>
            </a:r>
            <a:r>
              <a:rPr lang="zh-CN" altLang="en-US" dirty="0"/>
              <a:t>。</a:t>
            </a:r>
          </a:p>
          <a:p>
            <a:endParaRPr lang="zh-CN" altLang="en-US" dirty="0"/>
          </a:p>
        </p:txBody>
      </p:sp>
    </p:spTree>
    <p:extLst>
      <p:ext uri="{BB962C8B-B14F-4D97-AF65-F5344CB8AC3E}">
        <p14:creationId xmlns:p14="http://schemas.microsoft.com/office/powerpoint/2010/main" val="3609552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F035EE-346C-43AC-8B0C-DDFAF824CCD6}"/>
              </a:ext>
            </a:extLst>
          </p:cNvPr>
          <p:cNvSpPr>
            <a:spLocks noGrp="1"/>
          </p:cNvSpPr>
          <p:nvPr>
            <p:ph type="title"/>
          </p:nvPr>
        </p:nvSpPr>
        <p:spPr/>
        <p:txBody>
          <a:bodyPr/>
          <a:lstStyle/>
          <a:p>
            <a:r>
              <a:rPr lang="zh-CN" altLang="en-US" dirty="0"/>
              <a:t>补充：二十四史</a:t>
            </a:r>
          </a:p>
        </p:txBody>
      </p:sp>
      <p:sp>
        <p:nvSpPr>
          <p:cNvPr id="3" name="内容占位符 2">
            <a:extLst>
              <a:ext uri="{FF2B5EF4-FFF2-40B4-BE49-F238E27FC236}">
                <a16:creationId xmlns:a16="http://schemas.microsoft.com/office/drawing/2014/main" id="{73A9BB88-AD57-470C-B14C-B96F6DBB69C0}"/>
              </a:ext>
            </a:extLst>
          </p:cNvPr>
          <p:cNvSpPr>
            <a:spLocks noGrp="1"/>
          </p:cNvSpPr>
          <p:nvPr>
            <p:ph idx="1"/>
          </p:nvPr>
        </p:nvSpPr>
        <p:spPr/>
        <p:txBody>
          <a:bodyPr/>
          <a:lstStyle/>
          <a:p>
            <a:pPr>
              <a:lnSpc>
                <a:spcPct val="150000"/>
              </a:lnSpc>
            </a:pPr>
            <a:r>
              <a:rPr lang="zh-CN" altLang="en-US" dirty="0"/>
              <a:t>二十四史”是中国古代</a:t>
            </a:r>
            <a:r>
              <a:rPr lang="en-US" altLang="zh-CN" dirty="0"/>
              <a:t>24</a:t>
            </a:r>
            <a:r>
              <a:rPr lang="zh-CN" altLang="en-US" dirty="0"/>
              <a:t>部</a:t>
            </a:r>
            <a:r>
              <a:rPr lang="zh-CN" altLang="en-US" b="1" dirty="0">
                <a:solidFill>
                  <a:srgbClr val="FF0000"/>
                </a:solidFill>
              </a:rPr>
              <a:t>纪传体史书的统称</a:t>
            </a:r>
            <a:r>
              <a:rPr lang="zh-CN" altLang="en-US" dirty="0"/>
              <a:t>，按照各史所记朝代的先后排列，分别为：</a:t>
            </a:r>
            <a:r>
              <a:rPr lang="en-US" altLang="zh-CN" dirty="0"/>
              <a:t>《</a:t>
            </a:r>
            <a:r>
              <a:rPr lang="zh-CN" altLang="en-US" dirty="0">
                <a:hlinkClick r:id="rId2">
                  <a:extLst>
                    <a:ext uri="{A12FA001-AC4F-418D-AE19-62706E023703}">
                      <ahyp:hlinkClr xmlns:ahyp="http://schemas.microsoft.com/office/drawing/2018/hyperlinkcolor" val="tx"/>
                    </a:ext>
                  </a:extLst>
                </a:hlinkClick>
              </a:rPr>
              <a:t>史记</a:t>
            </a:r>
            <a:r>
              <a:rPr lang="en-US" altLang="zh-CN" dirty="0"/>
              <a:t>》《</a:t>
            </a:r>
            <a:r>
              <a:rPr lang="zh-CN" altLang="en-US" dirty="0">
                <a:hlinkClick r:id="rId3">
                  <a:extLst>
                    <a:ext uri="{A12FA001-AC4F-418D-AE19-62706E023703}">
                      <ahyp:hlinkClr xmlns:ahyp="http://schemas.microsoft.com/office/drawing/2018/hyperlinkcolor" val="tx"/>
                    </a:ext>
                  </a:extLst>
                </a:hlinkClick>
              </a:rPr>
              <a:t>汉书</a:t>
            </a:r>
            <a:r>
              <a:rPr lang="en-US" altLang="zh-CN" dirty="0"/>
              <a:t>》《</a:t>
            </a:r>
            <a:r>
              <a:rPr lang="zh-CN" altLang="en-US" dirty="0">
                <a:hlinkClick r:id="rId4">
                  <a:extLst>
                    <a:ext uri="{A12FA001-AC4F-418D-AE19-62706E023703}">
                      <ahyp:hlinkClr xmlns:ahyp="http://schemas.microsoft.com/office/drawing/2018/hyperlinkcolor" val="tx"/>
                    </a:ext>
                  </a:extLst>
                </a:hlinkClick>
              </a:rPr>
              <a:t>后汉书</a:t>
            </a:r>
            <a:r>
              <a:rPr lang="en-US" altLang="zh-CN" dirty="0"/>
              <a:t>》《</a:t>
            </a:r>
            <a:r>
              <a:rPr lang="zh-CN" altLang="en-US" dirty="0">
                <a:hlinkClick r:id="rId5">
                  <a:extLst>
                    <a:ext uri="{A12FA001-AC4F-418D-AE19-62706E023703}">
                      <ahyp:hlinkClr xmlns:ahyp="http://schemas.microsoft.com/office/drawing/2018/hyperlinkcolor" val="tx"/>
                    </a:ext>
                  </a:extLst>
                </a:hlinkClick>
              </a:rPr>
              <a:t>三国志</a:t>
            </a:r>
            <a:r>
              <a:rPr lang="en-US" altLang="zh-CN" dirty="0"/>
              <a:t>》《</a:t>
            </a:r>
            <a:r>
              <a:rPr lang="zh-CN" altLang="en-US" dirty="0">
                <a:hlinkClick r:id="rId6">
                  <a:extLst>
                    <a:ext uri="{A12FA001-AC4F-418D-AE19-62706E023703}">
                      <ahyp:hlinkClr xmlns:ahyp="http://schemas.microsoft.com/office/drawing/2018/hyperlinkcolor" val="tx"/>
                    </a:ext>
                  </a:extLst>
                </a:hlinkClick>
              </a:rPr>
              <a:t>晋书</a:t>
            </a:r>
            <a:r>
              <a:rPr lang="en-US" altLang="zh-CN" dirty="0"/>
              <a:t>》《</a:t>
            </a:r>
            <a:r>
              <a:rPr lang="zh-CN" altLang="en-US" dirty="0">
                <a:hlinkClick r:id="rId7">
                  <a:extLst>
                    <a:ext uri="{A12FA001-AC4F-418D-AE19-62706E023703}">
                      <ahyp:hlinkClr xmlns:ahyp="http://schemas.microsoft.com/office/drawing/2018/hyperlinkcolor" val="tx"/>
                    </a:ext>
                  </a:extLst>
                </a:hlinkClick>
              </a:rPr>
              <a:t>宋书</a:t>
            </a:r>
            <a:r>
              <a:rPr lang="en-US" altLang="zh-CN" dirty="0"/>
              <a:t>》《</a:t>
            </a:r>
            <a:r>
              <a:rPr lang="zh-CN" altLang="en-US" dirty="0">
                <a:hlinkClick r:id="rId8">
                  <a:extLst>
                    <a:ext uri="{A12FA001-AC4F-418D-AE19-62706E023703}">
                      <ahyp:hlinkClr xmlns:ahyp="http://schemas.microsoft.com/office/drawing/2018/hyperlinkcolor" val="tx"/>
                    </a:ext>
                  </a:extLst>
                </a:hlinkClick>
              </a:rPr>
              <a:t>南齐书</a:t>
            </a:r>
            <a:r>
              <a:rPr lang="en-US" altLang="zh-CN" dirty="0"/>
              <a:t>》《</a:t>
            </a:r>
            <a:r>
              <a:rPr lang="zh-CN" altLang="en-US" dirty="0">
                <a:hlinkClick r:id="rId9">
                  <a:extLst>
                    <a:ext uri="{A12FA001-AC4F-418D-AE19-62706E023703}">
                      <ahyp:hlinkClr xmlns:ahyp="http://schemas.microsoft.com/office/drawing/2018/hyperlinkcolor" val="tx"/>
                    </a:ext>
                  </a:extLst>
                </a:hlinkClick>
              </a:rPr>
              <a:t>梁书</a:t>
            </a:r>
            <a:r>
              <a:rPr lang="en-US" altLang="zh-CN" dirty="0"/>
              <a:t>》《</a:t>
            </a:r>
            <a:r>
              <a:rPr lang="zh-CN" altLang="en-US" dirty="0">
                <a:hlinkClick r:id="rId10">
                  <a:extLst>
                    <a:ext uri="{A12FA001-AC4F-418D-AE19-62706E023703}">
                      <ahyp:hlinkClr xmlns:ahyp="http://schemas.microsoft.com/office/drawing/2018/hyperlinkcolor" val="tx"/>
                    </a:ext>
                  </a:extLst>
                </a:hlinkClick>
              </a:rPr>
              <a:t>陈书</a:t>
            </a:r>
            <a:r>
              <a:rPr lang="en-US" altLang="zh-CN" dirty="0"/>
              <a:t>》《</a:t>
            </a:r>
            <a:r>
              <a:rPr lang="zh-CN" altLang="en-US" dirty="0">
                <a:hlinkClick r:id="rId11">
                  <a:extLst>
                    <a:ext uri="{A12FA001-AC4F-418D-AE19-62706E023703}">
                      <ahyp:hlinkClr xmlns:ahyp="http://schemas.microsoft.com/office/drawing/2018/hyperlinkcolor" val="tx"/>
                    </a:ext>
                  </a:extLst>
                </a:hlinkClick>
              </a:rPr>
              <a:t>魏书</a:t>
            </a:r>
            <a:r>
              <a:rPr lang="en-US" altLang="zh-CN" dirty="0"/>
              <a:t>》《</a:t>
            </a:r>
            <a:r>
              <a:rPr lang="zh-CN" altLang="en-US" dirty="0">
                <a:hlinkClick r:id="rId12">
                  <a:extLst>
                    <a:ext uri="{A12FA001-AC4F-418D-AE19-62706E023703}">
                      <ahyp:hlinkClr xmlns:ahyp="http://schemas.microsoft.com/office/drawing/2018/hyperlinkcolor" val="tx"/>
                    </a:ext>
                  </a:extLst>
                </a:hlinkClick>
              </a:rPr>
              <a:t>北齐书</a:t>
            </a:r>
            <a:r>
              <a:rPr lang="en-US" altLang="zh-CN" dirty="0"/>
              <a:t>》《</a:t>
            </a:r>
            <a:r>
              <a:rPr lang="zh-CN" altLang="en-US" dirty="0">
                <a:hlinkClick r:id="rId13">
                  <a:extLst>
                    <a:ext uri="{A12FA001-AC4F-418D-AE19-62706E023703}">
                      <ahyp:hlinkClr xmlns:ahyp="http://schemas.microsoft.com/office/drawing/2018/hyperlinkcolor" val="tx"/>
                    </a:ext>
                  </a:extLst>
                </a:hlinkClick>
              </a:rPr>
              <a:t>周书</a:t>
            </a:r>
            <a:r>
              <a:rPr lang="en-US" altLang="zh-CN" dirty="0"/>
              <a:t>》《</a:t>
            </a:r>
            <a:r>
              <a:rPr lang="zh-CN" altLang="en-US" dirty="0">
                <a:hlinkClick r:id="rId14">
                  <a:extLst>
                    <a:ext uri="{A12FA001-AC4F-418D-AE19-62706E023703}">
                      <ahyp:hlinkClr xmlns:ahyp="http://schemas.microsoft.com/office/drawing/2018/hyperlinkcolor" val="tx"/>
                    </a:ext>
                  </a:extLst>
                </a:hlinkClick>
              </a:rPr>
              <a:t>隋书</a:t>
            </a:r>
            <a:r>
              <a:rPr lang="en-US" altLang="zh-CN" dirty="0"/>
              <a:t>》《</a:t>
            </a:r>
            <a:r>
              <a:rPr lang="zh-CN" altLang="en-US" dirty="0">
                <a:hlinkClick r:id="rId15">
                  <a:extLst>
                    <a:ext uri="{A12FA001-AC4F-418D-AE19-62706E023703}">
                      <ahyp:hlinkClr xmlns:ahyp="http://schemas.microsoft.com/office/drawing/2018/hyperlinkcolor" val="tx"/>
                    </a:ext>
                  </a:extLst>
                </a:hlinkClick>
              </a:rPr>
              <a:t>南史</a:t>
            </a:r>
            <a:r>
              <a:rPr lang="en-US" altLang="zh-CN" dirty="0"/>
              <a:t>》《</a:t>
            </a:r>
            <a:r>
              <a:rPr lang="zh-CN" altLang="en-US" dirty="0">
                <a:hlinkClick r:id="rId16">
                  <a:extLst>
                    <a:ext uri="{A12FA001-AC4F-418D-AE19-62706E023703}">
                      <ahyp:hlinkClr xmlns:ahyp="http://schemas.microsoft.com/office/drawing/2018/hyperlinkcolor" val="tx"/>
                    </a:ext>
                  </a:extLst>
                </a:hlinkClick>
              </a:rPr>
              <a:t>北史</a:t>
            </a:r>
            <a:r>
              <a:rPr lang="en-US" altLang="zh-CN" dirty="0"/>
              <a:t>》《</a:t>
            </a:r>
            <a:r>
              <a:rPr lang="zh-CN" altLang="en-US" dirty="0">
                <a:hlinkClick r:id="rId17">
                  <a:extLst>
                    <a:ext uri="{A12FA001-AC4F-418D-AE19-62706E023703}">
                      <ahyp:hlinkClr xmlns:ahyp="http://schemas.microsoft.com/office/drawing/2018/hyperlinkcolor" val="tx"/>
                    </a:ext>
                  </a:extLst>
                </a:hlinkClick>
              </a:rPr>
              <a:t>旧唐书</a:t>
            </a:r>
            <a:r>
              <a:rPr lang="en-US" altLang="zh-CN" dirty="0"/>
              <a:t>》《</a:t>
            </a:r>
            <a:r>
              <a:rPr lang="zh-CN" altLang="en-US" dirty="0">
                <a:hlinkClick r:id="rId18">
                  <a:extLst>
                    <a:ext uri="{A12FA001-AC4F-418D-AE19-62706E023703}">
                      <ahyp:hlinkClr xmlns:ahyp="http://schemas.microsoft.com/office/drawing/2018/hyperlinkcolor" val="tx"/>
                    </a:ext>
                  </a:extLst>
                </a:hlinkClick>
              </a:rPr>
              <a:t>新唐书</a:t>
            </a:r>
            <a:r>
              <a:rPr lang="en-US" altLang="zh-CN" dirty="0"/>
              <a:t>》《</a:t>
            </a:r>
            <a:r>
              <a:rPr lang="zh-CN" altLang="en-US" dirty="0">
                <a:hlinkClick r:id="rId19">
                  <a:extLst>
                    <a:ext uri="{A12FA001-AC4F-418D-AE19-62706E023703}">
                      <ahyp:hlinkClr xmlns:ahyp="http://schemas.microsoft.com/office/drawing/2018/hyperlinkcolor" val="tx"/>
                    </a:ext>
                  </a:extLst>
                </a:hlinkClick>
              </a:rPr>
              <a:t>旧五代史</a:t>
            </a:r>
            <a:r>
              <a:rPr lang="en-US" altLang="zh-CN" dirty="0"/>
              <a:t>》《</a:t>
            </a:r>
            <a:r>
              <a:rPr lang="zh-CN" altLang="en-US" dirty="0">
                <a:hlinkClick r:id="rId20">
                  <a:extLst>
                    <a:ext uri="{A12FA001-AC4F-418D-AE19-62706E023703}">
                      <ahyp:hlinkClr xmlns:ahyp="http://schemas.microsoft.com/office/drawing/2018/hyperlinkcolor" val="tx"/>
                    </a:ext>
                  </a:extLst>
                </a:hlinkClick>
              </a:rPr>
              <a:t>新五代史</a:t>
            </a:r>
            <a:r>
              <a:rPr lang="en-US" altLang="zh-CN" dirty="0"/>
              <a:t>》《</a:t>
            </a:r>
            <a:r>
              <a:rPr lang="zh-CN" altLang="en-US" dirty="0">
                <a:hlinkClick r:id="rId21">
                  <a:extLst>
                    <a:ext uri="{A12FA001-AC4F-418D-AE19-62706E023703}">
                      <ahyp:hlinkClr xmlns:ahyp="http://schemas.microsoft.com/office/drawing/2018/hyperlinkcolor" val="tx"/>
                    </a:ext>
                  </a:extLst>
                </a:hlinkClick>
              </a:rPr>
              <a:t>宋史</a:t>
            </a:r>
            <a:r>
              <a:rPr lang="en-US" altLang="zh-CN" dirty="0"/>
              <a:t>》《</a:t>
            </a:r>
            <a:r>
              <a:rPr lang="zh-CN" altLang="en-US" dirty="0">
                <a:hlinkClick r:id="rId22">
                  <a:extLst>
                    <a:ext uri="{A12FA001-AC4F-418D-AE19-62706E023703}">
                      <ahyp:hlinkClr xmlns:ahyp="http://schemas.microsoft.com/office/drawing/2018/hyperlinkcolor" val="tx"/>
                    </a:ext>
                  </a:extLst>
                </a:hlinkClick>
              </a:rPr>
              <a:t>辽史</a:t>
            </a:r>
            <a:r>
              <a:rPr lang="en-US" altLang="zh-CN" dirty="0"/>
              <a:t>》《</a:t>
            </a:r>
            <a:r>
              <a:rPr lang="zh-CN" altLang="en-US" dirty="0">
                <a:hlinkClick r:id="rId23">
                  <a:extLst>
                    <a:ext uri="{A12FA001-AC4F-418D-AE19-62706E023703}">
                      <ahyp:hlinkClr xmlns:ahyp="http://schemas.microsoft.com/office/drawing/2018/hyperlinkcolor" val="tx"/>
                    </a:ext>
                  </a:extLst>
                </a:hlinkClick>
              </a:rPr>
              <a:t>金史</a:t>
            </a:r>
            <a:r>
              <a:rPr lang="en-US" altLang="zh-CN" dirty="0"/>
              <a:t>》《</a:t>
            </a:r>
            <a:r>
              <a:rPr lang="zh-CN" altLang="en-US" dirty="0">
                <a:hlinkClick r:id="rId24">
                  <a:extLst>
                    <a:ext uri="{A12FA001-AC4F-418D-AE19-62706E023703}">
                      <ahyp:hlinkClr xmlns:ahyp="http://schemas.microsoft.com/office/drawing/2018/hyperlinkcolor" val="tx"/>
                    </a:ext>
                  </a:extLst>
                </a:hlinkClick>
              </a:rPr>
              <a:t>元史</a:t>
            </a:r>
            <a:r>
              <a:rPr lang="en-US" altLang="zh-CN" dirty="0"/>
              <a:t>》《</a:t>
            </a:r>
            <a:r>
              <a:rPr lang="zh-CN" altLang="en-US" dirty="0">
                <a:hlinkClick r:id="rId25">
                  <a:extLst>
                    <a:ext uri="{A12FA001-AC4F-418D-AE19-62706E023703}">
                      <ahyp:hlinkClr xmlns:ahyp="http://schemas.microsoft.com/office/drawing/2018/hyperlinkcolor" val="tx"/>
                    </a:ext>
                  </a:extLst>
                </a:hlinkClick>
              </a:rPr>
              <a:t>明史</a:t>
            </a:r>
            <a:r>
              <a:rPr lang="en-US" altLang="zh-CN" dirty="0"/>
              <a:t>》</a:t>
            </a:r>
            <a:r>
              <a:rPr lang="zh-CN" altLang="en-US" dirty="0"/>
              <a:t>。</a:t>
            </a:r>
          </a:p>
        </p:txBody>
      </p:sp>
    </p:spTree>
    <p:extLst>
      <p:ext uri="{BB962C8B-B14F-4D97-AF65-F5344CB8AC3E}">
        <p14:creationId xmlns:p14="http://schemas.microsoft.com/office/powerpoint/2010/main" val="2197731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作品介绍</a:t>
            </a:r>
          </a:p>
        </p:txBody>
      </p:sp>
      <p:sp>
        <p:nvSpPr>
          <p:cNvPr id="3" name="内容占位符 2"/>
          <p:cNvSpPr>
            <a:spLocks noGrp="1"/>
          </p:cNvSpPr>
          <p:nvPr>
            <p:ph idx="1"/>
          </p:nvPr>
        </p:nvSpPr>
        <p:spPr/>
        <p:txBody>
          <a:bodyPr>
            <a:normAutofit fontScale="92500" lnSpcReduction="10000"/>
          </a:bodyPr>
          <a:lstStyle/>
          <a:p>
            <a:pPr marL="0" indent="612140">
              <a:lnSpc>
                <a:spcPct val="150000"/>
              </a:lnSpc>
              <a:buNone/>
            </a:pPr>
            <a:r>
              <a:rPr lang="zh-CN" altLang="zh-CN" dirty="0"/>
              <a:t>本文选自《后汉书》卷二十四《马援列传》，原传本无此题目，题目乃后人所加。作者是东汉名将马媛。</a:t>
            </a:r>
          </a:p>
          <a:p>
            <a:pPr marL="0" indent="612140">
              <a:lnSpc>
                <a:spcPct val="150000"/>
              </a:lnSpc>
              <a:buNone/>
            </a:pPr>
            <a:r>
              <a:rPr lang="zh-CN" altLang="zh-CN" dirty="0"/>
              <a:t>马援在交趾前线军中听说兄子（侄儿）马严、马敦二人好评人短长，论说是非，于是写了这封信进行劝诫。</a:t>
            </a:r>
            <a:r>
              <a:rPr lang="zh-CN" altLang="zh-CN" b="1" dirty="0">
                <a:solidFill>
                  <a:srgbClr val="FF0000"/>
                </a:solidFill>
              </a:rPr>
              <a:t>在信中，他教导严、敦二人不要妄议别人的过失短长，</a:t>
            </a:r>
            <a:r>
              <a:rPr lang="zh-CN" altLang="zh-CN" dirty="0"/>
              <a:t>这是他平生最厌恶的，也不希望后辈染此习气。</a:t>
            </a:r>
            <a:r>
              <a:rPr lang="zh-CN" altLang="zh-CN" baseline="30000" dirty="0"/>
              <a:t> </a:t>
            </a:r>
            <a:r>
              <a:rPr lang="zh-CN" altLang="en-US" dirty="0"/>
              <a:t>教导他们要谨言慎行，</a:t>
            </a:r>
            <a:r>
              <a:rPr lang="zh-CN" altLang="en-US" b="1" dirty="0">
                <a:solidFill>
                  <a:srgbClr val="FF0000"/>
                </a:solidFill>
              </a:rPr>
              <a:t>向沉稳的龙伯高学习，不要仿效豪侠杜季良的行为。</a:t>
            </a:r>
            <a:endParaRPr lang="zh-CN" altLang="zh-CN" b="1" dirty="0">
              <a:solidFill>
                <a:srgbClr val="FF0000"/>
              </a:solidFill>
            </a:endParaRPr>
          </a:p>
          <a:p>
            <a:pPr marL="0" indent="0">
              <a:buNone/>
            </a:pP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7BE492-30EB-45A1-B10A-E416CF776FE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D731761-3F05-4EB2-8370-3BF32968C0FC}"/>
              </a:ext>
            </a:extLst>
          </p:cNvPr>
          <p:cNvSpPr>
            <a:spLocks noGrp="1"/>
          </p:cNvSpPr>
          <p:nvPr>
            <p:ph idx="1"/>
          </p:nvPr>
        </p:nvSpPr>
        <p:spPr/>
        <p:txBody>
          <a:bodyPr>
            <a:normAutofit/>
          </a:bodyPr>
          <a:lstStyle/>
          <a:p>
            <a:pPr marL="0" indent="0" algn="ctr">
              <a:buNone/>
            </a:pPr>
            <a:endParaRPr lang="en-US" altLang="zh-CN" sz="7200" dirty="0">
              <a:solidFill>
                <a:srgbClr val="FF0000"/>
              </a:solidFill>
            </a:endParaRPr>
          </a:p>
          <a:p>
            <a:pPr marL="0" indent="0" algn="ctr">
              <a:buNone/>
            </a:pPr>
            <a:r>
              <a:rPr lang="zh-CN" altLang="en-US" sz="7200" b="1" dirty="0">
                <a:solidFill>
                  <a:srgbClr val="FF0000"/>
                </a:solidFill>
              </a:rPr>
              <a:t>第一自然段</a:t>
            </a:r>
          </a:p>
        </p:txBody>
      </p:sp>
    </p:spTree>
    <p:extLst>
      <p:ext uri="{BB962C8B-B14F-4D97-AF65-F5344CB8AC3E}">
        <p14:creationId xmlns:p14="http://schemas.microsoft.com/office/powerpoint/2010/main" val="354294033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670</TotalTime>
  <Words>2492</Words>
  <Application>Microsoft Office PowerPoint</Application>
  <PresentationFormat>宽屏</PresentationFormat>
  <Paragraphs>68</Paragraphs>
  <Slides>21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21</vt:i4>
      </vt:variant>
    </vt:vector>
  </HeadingPairs>
  <TitlesOfParts>
    <vt:vector size="26" baseType="lpstr">
      <vt:lpstr>宋体</vt:lpstr>
      <vt:lpstr>Arial</vt:lpstr>
      <vt:lpstr>Calibri</vt:lpstr>
      <vt:lpstr>Calibri Light</vt:lpstr>
      <vt:lpstr>Office 主题</vt:lpstr>
      <vt:lpstr>诫兄子严敦书 </vt:lpstr>
      <vt:lpstr>PowerPoint 演示文稿</vt:lpstr>
      <vt:lpstr>题解</vt:lpstr>
      <vt:lpstr>PowerPoint 演示文稿</vt:lpstr>
      <vt:lpstr>书，还有“上书、奏章”的意思</vt:lpstr>
      <vt:lpstr>《后汉书》</vt:lpstr>
      <vt:lpstr>补充：二十四史</vt:lpstr>
      <vt:lpstr>作品介绍</vt:lpstr>
      <vt:lpstr>PowerPoint 演示文稿</vt:lpstr>
      <vt:lpstr>PowerPoint 演示文稿</vt:lpstr>
      <vt:lpstr>PowerPoint 演示文稿</vt:lpstr>
      <vt:lpstr>PowerPoint 演示文稿</vt:lpstr>
      <vt:lpstr>第一段参考译文</vt:lpstr>
      <vt:lpstr>PowerPoint 演示文稿</vt:lpstr>
      <vt:lpstr>PowerPoint 演示文稿</vt:lpstr>
      <vt:lpstr>PowerPoint 演示文稿</vt:lpstr>
      <vt:lpstr>PowerPoint 演示文稿</vt:lpstr>
      <vt:lpstr>PowerPoint 演示文稿</vt:lpstr>
      <vt:lpstr>第二段参考译文</vt:lpstr>
      <vt:lpstr>PowerPoint 演示文稿</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诫兄子严敦书 </dc:title>
  <dc:creator>AutoBVT</dc:creator>
  <cp:lastModifiedBy>ovo len</cp:lastModifiedBy>
  <cp:revision>26</cp:revision>
  <dcterms:created xsi:type="dcterms:W3CDTF">2020-01-17T05:15:00Z</dcterms:created>
  <dcterms:modified xsi:type="dcterms:W3CDTF">2020-08-18T09:26:51Z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