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5" r:id="rId5"/>
    <p:sldId id="272" r:id="rId6"/>
    <p:sldId id="265" r:id="rId7"/>
    <p:sldId id="267" r:id="rId8"/>
    <p:sldId id="268" r:id="rId9"/>
    <p:sldId id="263" r:id="rId10"/>
    <p:sldId id="269" r:id="rId11"/>
    <p:sldId id="260" r:id="rId12"/>
    <p:sldId id="271" r:id="rId13"/>
    <p:sldId id="270" r:id="rId14"/>
    <p:sldId id="261" r:id="rId15"/>
    <p:sldId id="276" r:id="rId16"/>
    <p:sldId id="26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7A3-134C-495F-A464-A9AE6F47A54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0D7E-ECD6-4F2B-8709-667638465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1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7A3-134C-495F-A464-A9AE6F47A54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0D7E-ECD6-4F2B-8709-667638465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0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7A3-134C-495F-A464-A9AE6F47A54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0D7E-ECD6-4F2B-8709-667638465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6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7A3-134C-495F-A464-A9AE6F47A54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0D7E-ECD6-4F2B-8709-667638465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2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7A3-134C-495F-A464-A9AE6F47A54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0D7E-ECD6-4F2B-8709-667638465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9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7A3-134C-495F-A464-A9AE6F47A54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0D7E-ECD6-4F2B-8709-667638465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7A3-134C-495F-A464-A9AE6F47A54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0D7E-ECD6-4F2B-8709-667638465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7A3-134C-495F-A464-A9AE6F47A54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0D7E-ECD6-4F2B-8709-667638465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8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7A3-134C-495F-A464-A9AE6F47A54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0D7E-ECD6-4F2B-8709-667638465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4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7A3-134C-495F-A464-A9AE6F47A54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0D7E-ECD6-4F2B-8709-667638465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1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7A3-134C-495F-A464-A9AE6F47A54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0D7E-ECD6-4F2B-8709-667638465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0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67A3-134C-495F-A464-A9AE6F47A54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C0D7E-ECD6-4F2B-8709-667638465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遗黄琼书</a:t>
            </a:r>
            <a:br>
              <a:rPr lang="zh-CN" altLang="zh-CN" dirty="0"/>
            </a:b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                                              </a:t>
            </a:r>
            <a:r>
              <a:rPr lang="zh-CN" altLang="zh-CN" sz="3600" b="1" dirty="0"/>
              <a:t>（汉）李固</a:t>
            </a:r>
            <a:r>
              <a:rPr lang="en-US" altLang="zh-CN" sz="3600" b="1" dirty="0"/>
              <a:t> </a:t>
            </a:r>
          </a:p>
          <a:p>
            <a:r>
              <a:rPr lang="en-US" altLang="zh-CN" sz="3600" b="1" dirty="0"/>
              <a:t>                                                         《</a:t>
            </a:r>
            <a:r>
              <a:rPr lang="zh-CN" altLang="en-US" sz="3600" b="1" dirty="0"/>
              <a:t>后汉书</a:t>
            </a:r>
            <a:r>
              <a:rPr lang="en-US" altLang="zh-CN" sz="3600" b="1" dirty="0"/>
              <a:t>》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3227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9ECD2-6B28-4101-801D-A99EEB2FE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800" b="1" dirty="0"/>
          </a:p>
          <a:p>
            <a:pPr marL="0" indent="0" algn="ctr">
              <a:buNone/>
            </a:pPr>
            <a:r>
              <a:rPr lang="zh-CN" altLang="en-US" sz="8800" b="1" dirty="0"/>
              <a:t>第二自然段</a:t>
            </a:r>
          </a:p>
        </p:txBody>
      </p:sp>
    </p:spTree>
    <p:extLst>
      <p:ext uri="{BB962C8B-B14F-4D97-AF65-F5344CB8AC3E}">
        <p14:creationId xmlns:p14="http://schemas.microsoft.com/office/powerpoint/2010/main" val="215655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257" y="287111"/>
            <a:ext cx="11669485" cy="14096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（第二段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常闻语曰</a:t>
            </a:r>
            <a:r>
              <a:rPr lang="en-US" altLang="zh-CN" sz="2400" baseline="30000" dirty="0"/>
              <a:t>12</a:t>
            </a:r>
            <a:r>
              <a:rPr lang="zh-CN" altLang="zh-CN" sz="2400" dirty="0"/>
              <a:t>：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“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峣峣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1600" b="1" dirty="0" err="1">
                <a:effectLst/>
                <a:highlight>
                  <a:srgbClr val="FFFF00"/>
                </a:highlight>
              </a:rPr>
              <a:t>yáo</a:t>
            </a:r>
            <a:r>
              <a:rPr lang="zh-CN" altLang="en-US" sz="1600" b="1" dirty="0">
                <a:effectLst/>
                <a:highlight>
                  <a:srgbClr val="FFFF00"/>
                </a:highlight>
              </a:rPr>
              <a:t>）</a:t>
            </a:r>
            <a:r>
              <a:rPr lang="zh-CN" altLang="zh-CN" sz="2400" dirty="0">
                <a:highlight>
                  <a:srgbClr val="FFFF00"/>
                </a:highlight>
              </a:rPr>
              <a:t>者易缺，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皎皎</a:t>
            </a:r>
            <a:r>
              <a:rPr lang="zh-CN" altLang="zh-CN" sz="2400" dirty="0">
                <a:highlight>
                  <a:srgbClr val="FFFF00"/>
                </a:highlight>
              </a:rPr>
              <a:t>者易污</a:t>
            </a:r>
            <a:r>
              <a:rPr lang="en-US" altLang="zh-CN" sz="2400" baseline="30000" dirty="0">
                <a:highlight>
                  <a:srgbClr val="FFFF00"/>
                </a:highlight>
              </a:rPr>
              <a:t>13</a:t>
            </a:r>
            <a:r>
              <a:rPr lang="zh-CN" altLang="zh-CN" sz="2400" dirty="0">
                <a:highlight>
                  <a:srgbClr val="FFFF00"/>
                </a:highlight>
              </a:rPr>
              <a:t>。</a:t>
            </a:r>
            <a:r>
              <a:rPr lang="en-US" altLang="zh-CN" sz="2400" dirty="0">
                <a:highlight>
                  <a:srgbClr val="FFFF00"/>
                </a:highlight>
              </a:rPr>
              <a:t>”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《阳春》之曲，和者必寡</a:t>
            </a:r>
            <a:r>
              <a:rPr lang="en-US" altLang="zh-CN" sz="2400" b="1" baseline="30000" dirty="0">
                <a:solidFill>
                  <a:srgbClr val="FF0000"/>
                </a:solidFill>
                <a:highlight>
                  <a:srgbClr val="FFFF00"/>
                </a:highlight>
              </a:rPr>
              <a:t>14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；盛名之下，其实难副</a:t>
            </a:r>
            <a:r>
              <a:rPr lang="en-US" altLang="zh-CN" sz="2400" b="1" baseline="30000" dirty="0">
                <a:solidFill>
                  <a:srgbClr val="FF0000"/>
                </a:solidFill>
                <a:highlight>
                  <a:srgbClr val="FFFF00"/>
                </a:highlight>
              </a:rPr>
              <a:t>15</a:t>
            </a:r>
            <a:r>
              <a:rPr lang="zh-CN" altLang="zh-CN" sz="2400" dirty="0">
                <a:highlight>
                  <a:srgbClr val="FFFF00"/>
                </a:highlight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427446" y="1859280"/>
            <a:ext cx="11317514" cy="390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】12</a:t>
            </a:r>
            <a:r>
              <a:rPr lang="zh-CN" altLang="zh-CN" sz="2400" dirty="0"/>
              <a:t>、语：成语，谚语。</a:t>
            </a:r>
            <a:r>
              <a:rPr lang="en-US" altLang="zh-CN" sz="2400" dirty="0"/>
              <a:t>     13</a:t>
            </a:r>
            <a:r>
              <a:rPr lang="zh-CN" altLang="zh-CN" sz="2400" dirty="0"/>
              <a:t>、</a:t>
            </a:r>
            <a:r>
              <a:rPr lang="zh-CN" altLang="zh-CN" sz="2400" b="1" dirty="0">
                <a:solidFill>
                  <a:srgbClr val="FF0000"/>
                </a:solidFill>
              </a:rPr>
              <a:t>峣峣：高峻。缺：折断。皎皎：洁白</a:t>
            </a:r>
            <a:r>
              <a:rPr lang="zh-CN" altLang="zh-CN" sz="2400" dirty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14</a:t>
            </a:r>
            <a:r>
              <a:rPr lang="zh-CN" altLang="zh-CN" sz="2400" dirty="0"/>
              <a:t>、《</a:t>
            </a:r>
            <a:r>
              <a:rPr lang="en-US" altLang="zh-CN" sz="2400" dirty="0" err="1"/>
              <a:t>阳春</a:t>
            </a:r>
            <a:r>
              <a:rPr lang="en-US" altLang="zh-CN" sz="2400" dirty="0"/>
              <a:t>》</a:t>
            </a:r>
            <a:r>
              <a:rPr lang="zh-CN" altLang="zh-CN" sz="2400" dirty="0"/>
              <a:t>：古代高雅的乐曲。</a:t>
            </a:r>
            <a:r>
              <a:rPr lang="zh-CN" altLang="zh-CN" sz="2400" b="1" dirty="0">
                <a:solidFill>
                  <a:srgbClr val="FF0000"/>
                </a:solidFill>
              </a:rPr>
              <a:t>和：应和，共鸣。寡：稀少。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15</a:t>
            </a:r>
            <a:r>
              <a:rPr lang="zh-CN" altLang="zh-CN" sz="2400" dirty="0"/>
              <a:t>、盛名：大名。</a:t>
            </a:r>
            <a:r>
              <a:rPr lang="zh-CN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副：符合，相等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，相称。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译文</a:t>
            </a:r>
            <a:r>
              <a:rPr lang="en-US" altLang="zh-CN" sz="2400" dirty="0"/>
              <a:t>】</a:t>
            </a:r>
            <a:r>
              <a:rPr lang="zh-CN" altLang="zh-CN" sz="2400" dirty="0"/>
              <a:t>我曾经听得古语说：</a:t>
            </a:r>
            <a:r>
              <a:rPr lang="en-US" altLang="zh-CN" sz="2400" dirty="0"/>
              <a:t>“</a:t>
            </a:r>
            <a:r>
              <a:rPr lang="zh-CN" altLang="zh-CN" sz="2400" dirty="0"/>
              <a:t>高细的东西容易折断，洁白的东西容易污染。</a:t>
            </a:r>
            <a:r>
              <a:rPr lang="en-US" altLang="zh-CN" sz="2400" dirty="0"/>
              <a:t>”</a:t>
            </a:r>
            <a:r>
              <a:rPr lang="zh-CN" altLang="zh-CN" sz="2400" b="1" dirty="0">
                <a:solidFill>
                  <a:srgbClr val="FF0000"/>
                </a:solidFill>
              </a:rPr>
              <a:t>《阳春》《白雪》那样高雅的曲调，能够跟着唱和的人一定很少。一个有盛大名声的人，他的实际就很难和他的名声相称。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5857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257" y="287111"/>
            <a:ext cx="11669485" cy="29640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（第二段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近鲁阳樊君被征初至</a:t>
            </a:r>
            <a:r>
              <a:rPr lang="en-US" altLang="zh-CN" sz="2400" baseline="30000" dirty="0"/>
              <a:t>16</a:t>
            </a:r>
            <a:r>
              <a:rPr lang="zh-CN" altLang="zh-CN" sz="2400" dirty="0"/>
              <a:t>，朝廷设坛席，犹待神明</a:t>
            </a:r>
            <a:r>
              <a:rPr lang="en-US" altLang="zh-CN" sz="2400" baseline="30000" dirty="0"/>
              <a:t>17</a:t>
            </a:r>
            <a:r>
              <a:rPr lang="zh-CN" altLang="zh-CN" sz="24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366486" y="1791504"/>
            <a:ext cx="11083834" cy="3390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】16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鲁阳</a:t>
            </a:r>
            <a:r>
              <a:rPr lang="zh-CN" altLang="zh-CN" sz="2400" dirty="0"/>
              <a:t>：今</a:t>
            </a:r>
            <a:r>
              <a:rPr lang="en-US" altLang="zh-CN" sz="2400" dirty="0" err="1"/>
              <a:t>河南鲁山县</a:t>
            </a:r>
            <a:r>
              <a:rPr lang="zh-CN" altLang="zh-CN" sz="2400" dirty="0"/>
              <a:t>。</a:t>
            </a:r>
            <a:r>
              <a:rPr lang="en-US" altLang="zh-CN" sz="2400" dirty="0" err="1"/>
              <a:t>樊君</a:t>
            </a:r>
            <a:r>
              <a:rPr lang="zh-CN" altLang="zh-CN" sz="2400" dirty="0"/>
              <a:t>：樊英，东汉名士，州郡和朝廷多次征召，他都拒绝不应。</a:t>
            </a:r>
            <a:r>
              <a:rPr lang="en-US" altLang="zh-CN" sz="2400" dirty="0"/>
              <a:t>    17</a:t>
            </a:r>
            <a:r>
              <a:rPr lang="zh-CN" altLang="zh-CN" sz="2400" dirty="0"/>
              <a:t>、设坛席：筑坛安席，形容礼敬。犹：</a:t>
            </a:r>
            <a:r>
              <a:rPr lang="zh-CN" altLang="en-US" sz="2400" dirty="0"/>
              <a:t>好像</a:t>
            </a:r>
            <a:r>
              <a:rPr lang="zh-CN" altLang="zh-CN" sz="2400" dirty="0"/>
              <a:t>。神明：圣贤，有智慧的人。</a:t>
            </a:r>
            <a:endParaRPr lang="en-US" altLang="zh-CN" sz="2400" dirty="0"/>
          </a:p>
          <a:p>
            <a:pPr>
              <a:lnSpc>
                <a:spcPct val="16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译文</a:t>
            </a:r>
            <a:r>
              <a:rPr lang="en-US" altLang="zh-CN" sz="2400" dirty="0"/>
              <a:t>】</a:t>
            </a:r>
            <a:r>
              <a:rPr lang="zh-CN" altLang="zh-CN" sz="2400" dirty="0"/>
              <a:t>近来鲁阳的樊英应皇上征召刚到京城，朝廷就为他建筑高台，设置坐席，像</a:t>
            </a:r>
            <a:r>
              <a:rPr lang="zh-CN" altLang="en-US" sz="2400" dirty="0"/>
              <a:t>接待神明一般</a:t>
            </a:r>
            <a:r>
              <a:rPr lang="zh-CN" altLang="zh-CN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8936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257" y="165191"/>
            <a:ext cx="11669485" cy="556504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（第二段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zh-CN" sz="2400" b="1" dirty="0">
                <a:solidFill>
                  <a:srgbClr val="FF0000"/>
                </a:solidFill>
              </a:rPr>
              <a:t>虽无大异，而言行所守无缺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18</a:t>
            </a:r>
            <a:r>
              <a:rPr lang="zh-CN" altLang="zh-CN" sz="2400" b="1" dirty="0">
                <a:solidFill>
                  <a:srgbClr val="FF0000"/>
                </a:solidFill>
              </a:rPr>
              <a:t>；而毁谤布流，应时折减者，岂</a:t>
            </a:r>
            <a:r>
              <a:rPr lang="zh-CN" altLang="en-US" sz="2400" b="1" dirty="0">
                <a:solidFill>
                  <a:srgbClr val="FF0000"/>
                </a:solidFill>
              </a:rPr>
              <a:t>（难道）</a:t>
            </a:r>
            <a:r>
              <a:rPr lang="zh-CN" altLang="zh-CN" sz="2400" b="1" dirty="0">
                <a:solidFill>
                  <a:srgbClr val="FF0000"/>
                </a:solidFill>
              </a:rPr>
              <a:t>非观听望深，声名太盛乎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19</a:t>
            </a:r>
            <a:r>
              <a:rPr lang="zh-CN" altLang="zh-CN" sz="2400" b="1" dirty="0">
                <a:solidFill>
                  <a:srgbClr val="FF0000"/>
                </a:solidFill>
              </a:rPr>
              <a:t>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】18</a:t>
            </a:r>
            <a:r>
              <a:rPr lang="zh-CN" altLang="zh-CN" sz="2400" dirty="0"/>
              <a:t>、大异，杰出的表现，惊人的谋略。所守无缺：道德规范上没有错误。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19</a:t>
            </a:r>
            <a:r>
              <a:rPr lang="zh-CN" altLang="zh-CN" sz="2400" b="1" dirty="0">
                <a:solidFill>
                  <a:srgbClr val="FF0000"/>
                </a:solidFill>
              </a:rPr>
              <a:t>、布流：传播。应时：顿时。折减：（名声）降落。</a:t>
            </a:r>
            <a:r>
              <a:rPr lang="zh-CN" altLang="zh-CN" sz="2400" dirty="0"/>
              <a:t>观听：指群众以耳目所听察的种种。望深：期望过高。</a:t>
            </a:r>
            <a:endParaRPr lang="en-US" altLang="zh-CN" sz="2400" dirty="0"/>
          </a:p>
          <a:p>
            <a:pPr>
              <a:lnSpc>
                <a:spcPct val="160000"/>
              </a:lnSpc>
            </a:pP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译文</a:t>
            </a:r>
            <a:r>
              <a:rPr lang="en-US" altLang="zh-CN" sz="2400" b="1" dirty="0">
                <a:solidFill>
                  <a:srgbClr val="FF0000"/>
                </a:solidFill>
              </a:rPr>
              <a:t>】</a:t>
            </a:r>
            <a:r>
              <a:rPr lang="zh-CN" altLang="zh-CN" sz="2400" b="1" dirty="0">
                <a:solidFill>
                  <a:srgbClr val="FF0000"/>
                </a:solidFill>
              </a:rPr>
              <a:t>他虽然没有表现出非常奇异的地方，但言论和行为都能遵循一定的规范，也没有什么缺陷和错误。然而，诋毁和诽谤樊英的言辞便散布流传开来，他的名望也顿时降低下来，难道不是大家对他的印象太深和期望太高，声名太盛了吗？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9381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1" y="1"/>
            <a:ext cx="12039598" cy="1595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（第二段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zh-CN" sz="2400" dirty="0"/>
              <a:t>自顷征聘之士胡元安、薛孟尝、朱仲昭、顾季鸿等</a:t>
            </a:r>
            <a:r>
              <a:rPr lang="en-US" altLang="zh-CN" sz="2400" baseline="30000" dirty="0"/>
              <a:t>20</a:t>
            </a:r>
            <a:r>
              <a:rPr lang="zh-CN" altLang="zh-CN" sz="2400" dirty="0"/>
              <a:t>，其</a:t>
            </a:r>
            <a:r>
              <a:rPr lang="zh-CN" altLang="zh-CN" sz="2400" b="1" dirty="0">
                <a:solidFill>
                  <a:srgbClr val="FF0000"/>
                </a:solidFill>
              </a:rPr>
              <a:t>功业</a:t>
            </a:r>
            <a:r>
              <a:rPr lang="zh-CN" altLang="zh-CN" sz="2400" dirty="0"/>
              <a:t>皆无所</a:t>
            </a:r>
            <a:r>
              <a:rPr lang="zh-CN" altLang="zh-CN" sz="2400" b="1" dirty="0">
                <a:solidFill>
                  <a:srgbClr val="FF0000"/>
                </a:solidFill>
              </a:rPr>
              <a:t>采</a:t>
            </a:r>
            <a:r>
              <a:rPr lang="en-US" altLang="zh-CN" sz="2400" baseline="30000" dirty="0"/>
              <a:t>21</a:t>
            </a:r>
            <a:r>
              <a:rPr lang="zh-CN" altLang="zh-CN" sz="2400" dirty="0"/>
              <a:t>，是故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俗论</a:t>
            </a:r>
            <a:r>
              <a:rPr lang="zh-CN" altLang="zh-CN" sz="2400" dirty="0"/>
              <a:t>皆言处士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纯</a:t>
            </a:r>
            <a:r>
              <a:rPr lang="zh-CN" altLang="zh-CN" sz="2400" dirty="0"/>
              <a:t>盗虚声</a:t>
            </a:r>
            <a:r>
              <a:rPr lang="en-US" altLang="zh-CN" sz="2400" baseline="30000" dirty="0"/>
              <a:t>22</a:t>
            </a:r>
            <a:r>
              <a:rPr lang="zh-CN" altLang="zh-CN" sz="2400" dirty="0"/>
              <a:t>，愿先生弘此远谟</a:t>
            </a:r>
            <a:r>
              <a:rPr lang="en-US" altLang="zh-CN" sz="2400" baseline="30000" dirty="0"/>
              <a:t>23</a:t>
            </a:r>
            <a:r>
              <a:rPr lang="zh-CN" altLang="zh-CN" sz="2400" dirty="0"/>
              <a:t>，令众人叹服，一</a:t>
            </a:r>
            <a:r>
              <a:rPr lang="zh-CN" altLang="zh-CN" sz="2400" b="1" dirty="0">
                <a:solidFill>
                  <a:srgbClr val="FF0000"/>
                </a:solidFill>
              </a:rPr>
              <a:t>雪</a:t>
            </a:r>
            <a:r>
              <a:rPr lang="zh-CN" altLang="zh-CN" sz="2400" dirty="0"/>
              <a:t>此言耳</a:t>
            </a:r>
            <a:r>
              <a:rPr lang="en-US" altLang="zh-CN" sz="2400" baseline="30000" dirty="0"/>
              <a:t>24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zh-CN" sz="2600" dirty="0"/>
          </a:p>
        </p:txBody>
      </p:sp>
      <p:sp>
        <p:nvSpPr>
          <p:cNvPr id="2" name="文本框 1"/>
          <p:cNvSpPr txBox="1"/>
          <p:nvPr/>
        </p:nvSpPr>
        <p:spPr>
          <a:xfrm>
            <a:off x="150586" y="1838961"/>
            <a:ext cx="11890828" cy="457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】20</a:t>
            </a:r>
            <a:r>
              <a:rPr lang="zh-CN" altLang="zh-CN" sz="2400" dirty="0"/>
              <a:t>、顷：近来。</a:t>
            </a:r>
            <a:r>
              <a:rPr lang="zh-CN" altLang="en-US" sz="2400" dirty="0"/>
              <a:t>征聘之士：被朝廷征召礼聘的人。  </a:t>
            </a:r>
            <a:r>
              <a:rPr lang="zh-CN" altLang="zh-CN" sz="2400" dirty="0"/>
              <a:t>胡元安：与以下三人都是当时被征召的名士。</a:t>
            </a:r>
            <a:r>
              <a:rPr lang="en-US" altLang="zh-CN" sz="2400" dirty="0"/>
              <a:t>   </a:t>
            </a:r>
          </a:p>
          <a:p>
            <a:pPr>
              <a:lnSpc>
                <a:spcPct val="160000"/>
              </a:lnSpc>
            </a:pPr>
            <a:r>
              <a:rPr lang="en-US" altLang="zh-CN" sz="2400" dirty="0"/>
              <a:t> 21</a:t>
            </a:r>
            <a:r>
              <a:rPr lang="zh-CN" altLang="zh-CN" sz="2400" dirty="0"/>
              <a:t>、</a:t>
            </a:r>
            <a:r>
              <a:rPr lang="zh-CN" altLang="zh-CN" sz="2400" b="1" dirty="0">
                <a:solidFill>
                  <a:srgbClr val="FF0000"/>
                </a:solidFill>
              </a:rPr>
              <a:t>功业：办事成绩。采：可取</a:t>
            </a:r>
            <a:r>
              <a:rPr lang="zh-CN" altLang="zh-CN" sz="2400" dirty="0"/>
              <a:t>，值得记载。</a:t>
            </a:r>
          </a:p>
          <a:p>
            <a:pPr>
              <a:lnSpc>
                <a:spcPct val="160000"/>
              </a:lnSpc>
            </a:pPr>
            <a:r>
              <a:rPr lang="en-US" altLang="zh-CN" sz="2400" dirty="0"/>
              <a:t>22</a:t>
            </a:r>
            <a:r>
              <a:rPr lang="zh-CN" altLang="zh-CN" sz="2400" dirty="0">
                <a:highlight>
                  <a:srgbClr val="FFFF00"/>
                </a:highlight>
              </a:rPr>
              <a:t>、</a:t>
            </a:r>
            <a:r>
              <a:rPr lang="zh-CN" altLang="en-US" sz="2400" dirty="0">
                <a:highlight>
                  <a:srgbClr val="FFFF00"/>
                </a:highlight>
              </a:rPr>
              <a:t>是故：所以，因此   </a:t>
            </a:r>
            <a:r>
              <a:rPr lang="zh-CN" altLang="zh-CN" sz="2400" b="1" dirty="0">
                <a:solidFill>
                  <a:srgbClr val="FF0000"/>
                </a:solidFill>
              </a:rPr>
              <a:t>俗论：世俗的议论</a:t>
            </a:r>
            <a:r>
              <a:rPr lang="zh-CN" altLang="zh-CN" sz="2400" dirty="0"/>
              <a:t>。处士：居家未做官的士人。</a:t>
            </a:r>
            <a:r>
              <a:rPr lang="zh-CN" altLang="zh-CN" sz="2400" b="1" dirty="0">
                <a:solidFill>
                  <a:srgbClr val="FF0000"/>
                </a:solidFill>
              </a:rPr>
              <a:t>纯：专门</a:t>
            </a:r>
            <a:r>
              <a:rPr lang="zh-CN" altLang="zh-CN" sz="2400" dirty="0"/>
              <a:t>。虚声：与实际不符的名望。</a:t>
            </a:r>
            <a:r>
              <a:rPr lang="en-US" altLang="zh-CN" sz="2400" dirty="0"/>
              <a:t>     </a:t>
            </a:r>
          </a:p>
          <a:p>
            <a:pPr>
              <a:lnSpc>
                <a:spcPct val="160000"/>
              </a:lnSpc>
            </a:pPr>
            <a:r>
              <a:rPr lang="en-US" altLang="zh-CN" sz="2400" dirty="0"/>
              <a:t> 23</a:t>
            </a:r>
            <a:r>
              <a:rPr lang="zh-CN" altLang="zh-CN" sz="2400" dirty="0">
                <a:highlight>
                  <a:srgbClr val="FFFF00"/>
                </a:highlight>
              </a:rPr>
              <a:t>、弘：施展。远谟：远大的谋略。</a:t>
            </a:r>
          </a:p>
          <a:p>
            <a:pPr>
              <a:lnSpc>
                <a:spcPct val="160000"/>
              </a:lnSpc>
            </a:pPr>
            <a:r>
              <a:rPr lang="en-US" altLang="zh-CN" sz="2400" dirty="0"/>
              <a:t>24</a:t>
            </a:r>
            <a:r>
              <a:rPr lang="zh-CN" altLang="zh-CN" sz="2400" dirty="0"/>
              <a:t>、一</a:t>
            </a:r>
            <a:r>
              <a:rPr lang="zh-CN" altLang="zh-CN" sz="2400" b="1" dirty="0">
                <a:solidFill>
                  <a:srgbClr val="FF0000"/>
                </a:solidFill>
              </a:rPr>
              <a:t>雪</a:t>
            </a:r>
            <a:r>
              <a:rPr lang="zh-CN" altLang="zh-CN" sz="2400" dirty="0"/>
              <a:t>：一举</a:t>
            </a:r>
            <a:r>
              <a:rPr lang="zh-CN" altLang="zh-CN" sz="2400" b="1" dirty="0">
                <a:solidFill>
                  <a:srgbClr val="FF0000"/>
                </a:solidFill>
              </a:rPr>
              <a:t>洗刷</a:t>
            </a:r>
            <a:r>
              <a:rPr lang="zh-CN" altLang="zh-CN" sz="2400" dirty="0"/>
              <a:t>。此言：指</a:t>
            </a:r>
            <a:r>
              <a:rPr lang="en-US" altLang="zh-CN" sz="2400" dirty="0"/>
              <a:t>“</a:t>
            </a:r>
            <a:r>
              <a:rPr lang="zh-CN" altLang="zh-CN" sz="2400" dirty="0"/>
              <a:t>言处士纯盗虚声</a:t>
            </a:r>
            <a:r>
              <a:rPr lang="en-US" altLang="zh-CN" sz="2400" dirty="0"/>
              <a:t>”</a:t>
            </a:r>
            <a:r>
              <a:rPr lang="zh-CN" altLang="zh-CN" sz="2400" dirty="0"/>
              <a:t>的</a:t>
            </a:r>
            <a:r>
              <a:rPr lang="en-US" altLang="zh-CN" sz="2400" dirty="0"/>
              <a:t>“</a:t>
            </a:r>
            <a:r>
              <a:rPr lang="zh-CN" altLang="zh-CN" sz="2400" dirty="0"/>
              <a:t>俗论</a:t>
            </a:r>
            <a:r>
              <a:rPr lang="en-US" altLang="zh-CN" sz="2400" dirty="0"/>
              <a:t>”</a:t>
            </a:r>
            <a:r>
              <a:rPr lang="zh-CN" altLang="zh-CN" sz="2400" dirty="0"/>
              <a:t>。</a:t>
            </a:r>
            <a:r>
              <a:rPr lang="en-US" altLang="zh-CN" sz="2400" baseline="30000" dirty="0"/>
              <a:t> </a:t>
            </a:r>
          </a:p>
          <a:p>
            <a:pPr>
              <a:lnSpc>
                <a:spcPct val="160000"/>
              </a:lnSpc>
            </a:pPr>
            <a:endParaRPr lang="en-US" altLang="zh-CN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426977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1" y="1"/>
            <a:ext cx="12039598" cy="1595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（第二段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zh-CN" sz="2400" dirty="0"/>
              <a:t>自顷征聘之士胡元安、薛孟尝、朱仲昭、顾季鸿等</a:t>
            </a:r>
            <a:r>
              <a:rPr lang="en-US" altLang="zh-CN" sz="2400" baseline="30000" dirty="0"/>
              <a:t>20</a:t>
            </a:r>
            <a:r>
              <a:rPr lang="zh-CN" altLang="zh-CN" sz="2400" dirty="0"/>
              <a:t>，其</a:t>
            </a:r>
            <a:r>
              <a:rPr lang="zh-CN" altLang="zh-CN" sz="2400" b="1" dirty="0">
                <a:solidFill>
                  <a:srgbClr val="FF0000"/>
                </a:solidFill>
              </a:rPr>
              <a:t>功业</a:t>
            </a:r>
            <a:r>
              <a:rPr lang="zh-CN" altLang="zh-CN" sz="2400" dirty="0"/>
              <a:t>皆无所</a:t>
            </a:r>
            <a:r>
              <a:rPr lang="zh-CN" altLang="zh-CN" sz="2400" b="1" dirty="0">
                <a:solidFill>
                  <a:srgbClr val="FF0000"/>
                </a:solidFill>
              </a:rPr>
              <a:t>采</a:t>
            </a:r>
            <a:r>
              <a:rPr lang="en-US" altLang="zh-CN" sz="2400" baseline="30000" dirty="0"/>
              <a:t>21</a:t>
            </a:r>
            <a:r>
              <a:rPr lang="zh-CN" altLang="zh-CN" sz="2400" dirty="0"/>
              <a:t>，是故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俗论</a:t>
            </a:r>
            <a:r>
              <a:rPr lang="zh-CN" altLang="zh-CN" sz="2400" dirty="0"/>
              <a:t>皆言处士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纯</a:t>
            </a:r>
            <a:r>
              <a:rPr lang="zh-CN" altLang="zh-CN" sz="2400" dirty="0"/>
              <a:t>盗虚声</a:t>
            </a:r>
            <a:r>
              <a:rPr lang="en-US" altLang="zh-CN" sz="2400" baseline="30000" dirty="0"/>
              <a:t>22</a:t>
            </a:r>
            <a:r>
              <a:rPr lang="zh-CN" altLang="zh-CN" sz="2400" dirty="0"/>
              <a:t>，愿先生弘此远谟</a:t>
            </a:r>
            <a:r>
              <a:rPr lang="en-US" altLang="zh-CN" sz="2400" baseline="30000" dirty="0"/>
              <a:t>23</a:t>
            </a:r>
            <a:r>
              <a:rPr lang="zh-CN" altLang="zh-CN" sz="2400" dirty="0"/>
              <a:t>，令众人叹服，一</a:t>
            </a:r>
            <a:r>
              <a:rPr lang="zh-CN" altLang="zh-CN" sz="2400" b="1" dirty="0">
                <a:solidFill>
                  <a:srgbClr val="FF0000"/>
                </a:solidFill>
              </a:rPr>
              <a:t>雪</a:t>
            </a:r>
            <a:r>
              <a:rPr lang="zh-CN" altLang="zh-CN" sz="2400" dirty="0"/>
              <a:t>此言耳</a:t>
            </a:r>
            <a:r>
              <a:rPr lang="en-US" altLang="zh-CN" sz="2400" baseline="30000" dirty="0"/>
              <a:t>24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zh-CN" sz="2600" dirty="0"/>
          </a:p>
        </p:txBody>
      </p:sp>
      <p:sp>
        <p:nvSpPr>
          <p:cNvPr id="2" name="文本框 1"/>
          <p:cNvSpPr txBox="1"/>
          <p:nvPr/>
        </p:nvSpPr>
        <p:spPr>
          <a:xfrm>
            <a:off x="224971" y="1910081"/>
            <a:ext cx="11890828" cy="277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endParaRPr lang="en-US" altLang="zh-CN" sz="2400" baseline="30000" dirty="0"/>
          </a:p>
          <a:p>
            <a:pPr>
              <a:lnSpc>
                <a:spcPct val="16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参考译文</a:t>
            </a:r>
            <a:r>
              <a:rPr lang="en-US" altLang="zh-CN" sz="2400" dirty="0"/>
              <a:t>】</a:t>
            </a:r>
            <a:r>
              <a:rPr lang="zh-CN" altLang="zh-CN" sz="2400" dirty="0"/>
              <a:t>近来朝廷征聘的名士，如胡安元、薛孟尝、朱仲昭、顾季鸿等人，他们做官的功业都没有什么可取的地方，因此，社会舆论都说这些隐居不仕的人是些专门盗取虚名的没有本事的人。我希望先生您能大展宏图，做出使人惊叹的大事业来，用它来彻底洗刷掉这些话带给名士们的耻辱吧！</a:t>
            </a:r>
            <a:r>
              <a:rPr lang="en-US" altLang="zh-CN" sz="2400" baseline="30000" dirty="0"/>
              <a:t> 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6213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第二段参考译文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825625"/>
            <a:ext cx="11771086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/>
              <a:t>        </a:t>
            </a:r>
            <a:r>
              <a:rPr lang="zh-CN" altLang="zh-CN" sz="2200" dirty="0"/>
              <a:t>我曾经听得古语说：</a:t>
            </a:r>
            <a:r>
              <a:rPr lang="en-US" altLang="zh-CN" sz="2200" dirty="0"/>
              <a:t>“</a:t>
            </a:r>
            <a:r>
              <a:rPr lang="zh-CN" altLang="zh-CN" sz="2200" dirty="0"/>
              <a:t>高细的东西容易折断，洁白的东西容易污染。</a:t>
            </a:r>
            <a:r>
              <a:rPr lang="en-US" altLang="zh-CN" sz="2200" dirty="0"/>
              <a:t>”</a:t>
            </a:r>
            <a:r>
              <a:rPr lang="zh-CN" altLang="zh-CN" sz="2200" b="1" dirty="0">
                <a:solidFill>
                  <a:srgbClr val="FF0000"/>
                </a:solidFill>
              </a:rPr>
              <a:t>《阳春》《白雪》那样高雅的曲调，能够跟着唱和的人一定很少。一个有盛大名声的人，他的实际就很难和他的名声相称。</a:t>
            </a:r>
            <a:r>
              <a:rPr lang="zh-CN" altLang="zh-CN" sz="2200" dirty="0"/>
              <a:t>近来鲁阳的樊英应皇上征召刚到京城，朝廷就为他建筑高台，设置坐席，像供奉神位一样地接待他。</a:t>
            </a:r>
            <a:r>
              <a:rPr lang="zh-CN" altLang="zh-CN" sz="2200" b="1" dirty="0">
                <a:solidFill>
                  <a:srgbClr val="FF0000"/>
                </a:solidFill>
              </a:rPr>
              <a:t>他虽然没有表现出非常奇异的地方，但言论和行为都能遵循一定的规范，也没有什么缺陷和错误。然而，诋毁和诽谤樊英的言辞便散布流传开来，他的名望也顿时降低下来，难道不是大家对他的印象太深和期望太高，声名太盛了吗？</a:t>
            </a:r>
            <a:r>
              <a:rPr lang="zh-CN" altLang="zh-CN" sz="2200" dirty="0"/>
              <a:t>近来朝廷征聘的名士，如胡安元、薛孟尝、朱仲昭、顾季鸿等人，他们做官的功业都没有什么可取的地方，因此，社会舆论都说这些隐居不仕的人是些专门盗取虚名的没有本事的人。我希望先生您能大展宏图，做出使人惊叹的大事业来，用它来彻底洗刷掉这些话带给名士们的耻辱吧！</a:t>
            </a:r>
            <a:r>
              <a:rPr lang="en-US" altLang="zh-CN" sz="2200" baseline="30000" dirty="0"/>
              <a:t> </a:t>
            </a:r>
            <a:endParaRPr lang="zh-CN" altLang="zh-CN" sz="2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67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E444E-2317-4FF5-A719-75511176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主题思想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B6DCD-8678-420C-AE58-FCF434D5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416368"/>
            <a:ext cx="11480800" cy="50758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      《</a:t>
            </a:r>
            <a:r>
              <a:rPr lang="zh-CN" altLang="en-US" dirty="0"/>
              <a:t>遗黄琼书</a:t>
            </a:r>
            <a:r>
              <a:rPr lang="en-US" altLang="zh-CN" dirty="0"/>
              <a:t>》</a:t>
            </a:r>
            <a:r>
              <a:rPr lang="zh-CN" altLang="en-US" dirty="0"/>
              <a:t>是作者给朋友黄琼的一封信。东汉后期，朝政纷乱，有识之士希望能聚集英才，参与治政，挽回颓势，因此纷纷向朝廷荐才。黄琼也被推荐，受汉顺帝之召，但他走到半路，托病不去了。李固平时很敬佩黄琼，听说后，就写信鼓励他积极参与国事，建立功业，来证明自己的实际才能，并指出有些欺世盗名之徒，被征后无所建树，使朝野失望，以此来激励和督促黄琼。后来黄琼果然对朝政起了相当作用，官至太尉、司空。信中古今引证，正反衬托，饱含激励劝勉之情，呼吁有美好名声的人，赶快投入到实际的事务中去，创建自己的真才实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88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19240-B815-4D23-BFB4-05201768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zh-CN" altLang="en-US" sz="4400" b="1" dirty="0"/>
              <a:t>遗黄琼书    </a:t>
            </a:r>
            <a:br>
              <a:rPr lang="en-US" altLang="zh-CN" sz="4400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BB7D1-ED09-4345-9A21-AC6E3465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551305"/>
            <a:ext cx="1101852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遗</a:t>
            </a:r>
            <a:r>
              <a:rPr lang="en-US" altLang="zh-CN" sz="3600" b="1" dirty="0">
                <a:solidFill>
                  <a:srgbClr val="FF0000"/>
                </a:solidFill>
              </a:rPr>
              <a:t>:</a:t>
            </a:r>
            <a:r>
              <a:rPr lang="en-US" altLang="zh-CN" sz="3600" b="1" dirty="0" err="1">
                <a:solidFill>
                  <a:srgbClr val="FF0000"/>
                </a:solidFill>
              </a:rPr>
              <a:t>wei</a:t>
            </a:r>
            <a:r>
              <a:rPr lang="en-US" altLang="zh-CN" sz="3600" b="1" dirty="0">
                <a:solidFill>
                  <a:srgbClr val="FF0000"/>
                </a:solidFill>
              </a:rPr>
              <a:t>       </a:t>
            </a:r>
            <a:r>
              <a:rPr lang="zh-CN" altLang="en-US" sz="3600" b="1" dirty="0">
                <a:solidFill>
                  <a:srgbClr val="FF0000"/>
                </a:solidFill>
              </a:rPr>
              <a:t>给，与       </a:t>
            </a:r>
            <a:r>
              <a:rPr lang="en-US" altLang="zh-CN" sz="3600" b="1" dirty="0">
                <a:solidFill>
                  <a:srgbClr val="FF0000"/>
                </a:solidFill>
              </a:rPr>
              <a:t>《</a:t>
            </a:r>
            <a:r>
              <a:rPr lang="zh-CN" altLang="en-US" sz="3600" b="1" dirty="0">
                <a:solidFill>
                  <a:srgbClr val="FF0000"/>
                </a:solidFill>
              </a:rPr>
              <a:t>与黄琼书</a:t>
            </a:r>
            <a:r>
              <a:rPr lang="en-US" altLang="zh-CN" sz="3600" b="1" dirty="0">
                <a:solidFill>
                  <a:srgbClr val="FF0000"/>
                </a:solidFill>
              </a:rPr>
              <a:t>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黄琼</a:t>
            </a:r>
            <a:r>
              <a:rPr lang="en-US" altLang="zh-CN" sz="2400" dirty="0"/>
              <a:t>:</a:t>
            </a:r>
            <a:r>
              <a:rPr lang="zh-CN" altLang="en-US" sz="2400" dirty="0"/>
              <a:t>字世英</a:t>
            </a:r>
            <a:r>
              <a:rPr lang="en-US" altLang="zh-CN" sz="2400" dirty="0"/>
              <a:t>(86-164)</a:t>
            </a:r>
            <a:r>
              <a:rPr lang="zh-CN" altLang="en-US" sz="2400" dirty="0"/>
              <a:t>。 江夏安陆</a:t>
            </a:r>
            <a:r>
              <a:rPr lang="en-US" altLang="zh-CN" sz="2400" dirty="0"/>
              <a:t>(</a:t>
            </a:r>
            <a:r>
              <a:rPr lang="zh-CN" altLang="en-US" sz="2400" dirty="0"/>
              <a:t>今湖北省安陆县</a:t>
            </a:r>
            <a:r>
              <a:rPr lang="en-US" altLang="zh-CN" sz="2400" dirty="0"/>
              <a:t>)</a:t>
            </a:r>
            <a:r>
              <a:rPr lang="zh-CN" altLang="en-US" sz="2400" dirty="0"/>
              <a:t>人。曾多次拒绝征荐，后接受顺帝征召入京，拜为议郎，升任尚书令</a:t>
            </a:r>
            <a:r>
              <a:rPr lang="en-US" altLang="zh-CN" sz="2400" dirty="0"/>
              <a:t>(</a:t>
            </a:r>
            <a:r>
              <a:rPr lang="zh-CN" altLang="en-US" sz="2400" dirty="0"/>
              <a:t>总管全国政令，直接对君主负责的官员</a:t>
            </a:r>
            <a:r>
              <a:rPr lang="en-US" altLang="zh-CN" sz="2400" dirty="0"/>
              <a:t>)</a:t>
            </a:r>
            <a:r>
              <a:rPr lang="zh-CN" altLang="en-US" sz="2400" dirty="0"/>
              <a:t>、太尉。在朝敢于争议，并纠劾贪污，受到人们的敬重。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书：书信</a:t>
            </a:r>
          </a:p>
        </p:txBody>
      </p:sp>
    </p:spTree>
    <p:extLst>
      <p:ext uri="{BB962C8B-B14F-4D97-AF65-F5344CB8AC3E}">
        <p14:creationId xmlns:p14="http://schemas.microsoft.com/office/powerpoint/2010/main" val="348666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遗黄琼书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4"/>
            <a:ext cx="10787743" cy="50323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    </a:t>
            </a:r>
            <a:r>
              <a:rPr lang="zh-CN" altLang="zh-CN" sz="2400" dirty="0"/>
              <a:t>闻已度伊、洛</a:t>
            </a:r>
            <a:r>
              <a:rPr lang="en-US" altLang="zh-CN" sz="2400" baseline="30000" dirty="0"/>
              <a:t>1</a:t>
            </a:r>
            <a:r>
              <a:rPr lang="zh-CN" altLang="zh-CN" sz="2400" dirty="0"/>
              <a:t>，近在万岁亭</a:t>
            </a:r>
            <a:r>
              <a:rPr lang="en-US" altLang="zh-CN" sz="2400" baseline="30000" dirty="0"/>
              <a:t>2</a:t>
            </a:r>
            <a:r>
              <a:rPr lang="zh-CN" altLang="zh-CN" sz="2400" dirty="0"/>
              <a:t>。</a:t>
            </a:r>
            <a:r>
              <a:rPr lang="en-US" altLang="zh-CN" sz="2400" dirty="0"/>
              <a:t> </a:t>
            </a:r>
            <a:r>
              <a:rPr lang="zh-CN" altLang="zh-CN" sz="2400" dirty="0"/>
              <a:t>岂即事有渐，将顺王命乎</a:t>
            </a:r>
            <a:r>
              <a:rPr lang="en-US" altLang="zh-CN" sz="2400" baseline="30000" dirty="0"/>
              <a:t>3</a:t>
            </a:r>
            <a:r>
              <a:rPr lang="zh-CN" altLang="zh-CN" sz="2400" dirty="0"/>
              <a:t>？盖君子谓：</a:t>
            </a:r>
            <a:r>
              <a:rPr lang="en-US" altLang="zh-CN" sz="2400" dirty="0"/>
              <a:t>“</a:t>
            </a:r>
            <a:r>
              <a:rPr lang="zh-CN" altLang="zh-CN" sz="2400" dirty="0"/>
              <a:t>伯夷隘，柳下惠不恭</a:t>
            </a:r>
            <a:r>
              <a:rPr lang="en-US" altLang="zh-CN" sz="2400" baseline="30000" dirty="0"/>
              <a:t>4</a:t>
            </a:r>
            <a:r>
              <a:rPr lang="zh-CN" altLang="zh-CN" sz="2400" dirty="0"/>
              <a:t>。</a:t>
            </a:r>
            <a:r>
              <a:rPr lang="en-US" altLang="zh-CN" sz="2400" dirty="0"/>
              <a:t>”</a:t>
            </a:r>
            <a:r>
              <a:rPr lang="zh-CN" altLang="zh-CN" sz="2400" dirty="0"/>
              <a:t>故传曰：</a:t>
            </a:r>
            <a:r>
              <a:rPr lang="en-US" altLang="zh-CN" sz="2400" dirty="0"/>
              <a:t>“</a:t>
            </a:r>
            <a:r>
              <a:rPr lang="zh-CN" altLang="zh-CN" sz="2400" dirty="0"/>
              <a:t>不夷不惠，可否之间</a:t>
            </a:r>
            <a:r>
              <a:rPr lang="en-US" altLang="zh-CN" sz="2400" baseline="30000" dirty="0"/>
              <a:t>5</a:t>
            </a:r>
            <a:r>
              <a:rPr lang="zh-CN" altLang="zh-CN" sz="2400" dirty="0"/>
              <a:t>。</a:t>
            </a:r>
            <a:r>
              <a:rPr lang="en-US" altLang="zh-CN" sz="2400" dirty="0"/>
              <a:t>”</a:t>
            </a:r>
            <a:r>
              <a:rPr lang="zh-CN" altLang="zh-CN" sz="2400" dirty="0"/>
              <a:t>盖圣贤居身之所珍也</a:t>
            </a:r>
            <a:r>
              <a:rPr lang="en-US" altLang="zh-CN" sz="2400" baseline="30000" dirty="0"/>
              <a:t>6</a:t>
            </a:r>
            <a:r>
              <a:rPr lang="zh-CN" altLang="zh-CN" sz="2400" dirty="0"/>
              <a:t>。诚遂欲枕山栖谷</a:t>
            </a:r>
            <a:r>
              <a:rPr lang="en-US" altLang="zh-CN" sz="2400" baseline="30000" dirty="0"/>
              <a:t>7</a:t>
            </a:r>
            <a:r>
              <a:rPr lang="zh-CN" altLang="zh-CN" sz="2400" dirty="0"/>
              <a:t>，拟迹巢、由</a:t>
            </a:r>
            <a:r>
              <a:rPr lang="en-US" altLang="zh-CN" sz="2400" baseline="30000" dirty="0"/>
              <a:t>8</a:t>
            </a:r>
            <a:r>
              <a:rPr lang="zh-CN" altLang="zh-CN" sz="2400" dirty="0"/>
              <a:t>，斯则可矣</a:t>
            </a:r>
            <a:r>
              <a:rPr lang="en-US" altLang="zh-CN" sz="2400" baseline="30000" dirty="0"/>
              <a:t>9</a:t>
            </a:r>
            <a:r>
              <a:rPr lang="zh-CN" altLang="zh-CN" sz="2400" dirty="0"/>
              <a:t>；若当辅政济民，今其时也</a:t>
            </a:r>
            <a:r>
              <a:rPr lang="en-US" altLang="zh-CN" sz="2400" baseline="30000" dirty="0"/>
              <a:t>10</a:t>
            </a:r>
            <a:r>
              <a:rPr lang="zh-CN" altLang="zh-CN" sz="2400" dirty="0"/>
              <a:t>。自生民以来，善政少而乱俗多，必待尧舜之君，此为志士终无时矣</a:t>
            </a:r>
            <a:r>
              <a:rPr lang="en-US" altLang="zh-CN" sz="2400" baseline="30000" dirty="0"/>
              <a:t>11</a:t>
            </a:r>
            <a:r>
              <a:rPr lang="zh-CN" altLang="zh-CN" sz="2400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    </a:t>
            </a:r>
            <a:r>
              <a:rPr lang="zh-CN" altLang="zh-CN" sz="2400" dirty="0"/>
              <a:t>常闻语曰</a:t>
            </a:r>
            <a:r>
              <a:rPr lang="en-US" altLang="zh-CN" sz="2400" baseline="30000" dirty="0"/>
              <a:t>12</a:t>
            </a:r>
            <a:r>
              <a:rPr lang="zh-CN" altLang="zh-CN" sz="2400" dirty="0"/>
              <a:t>：</a:t>
            </a:r>
            <a:r>
              <a:rPr lang="en-US" altLang="zh-CN" sz="2400" dirty="0"/>
              <a:t>“</a:t>
            </a:r>
            <a:r>
              <a:rPr lang="zh-CN" altLang="zh-CN" sz="2400" dirty="0"/>
              <a:t>峣峣者易缺，皎皎者易污</a:t>
            </a:r>
            <a:r>
              <a:rPr lang="en-US" altLang="zh-CN" sz="2400" baseline="30000" dirty="0"/>
              <a:t>13</a:t>
            </a:r>
            <a:r>
              <a:rPr lang="zh-CN" altLang="zh-CN" sz="2400" dirty="0"/>
              <a:t>。</a:t>
            </a:r>
            <a:r>
              <a:rPr lang="en-US" altLang="zh-CN" sz="2400" dirty="0"/>
              <a:t>”</a:t>
            </a:r>
            <a:r>
              <a:rPr lang="zh-CN" altLang="zh-CN" sz="2400" dirty="0"/>
              <a:t>《阳春》之曲，和者必寡</a:t>
            </a:r>
            <a:r>
              <a:rPr lang="en-US" altLang="zh-CN" sz="2400" baseline="30000" dirty="0"/>
              <a:t>14</a:t>
            </a:r>
            <a:r>
              <a:rPr lang="zh-CN" altLang="zh-CN" sz="2400" dirty="0"/>
              <a:t>；盛名之下，其实难副</a:t>
            </a:r>
            <a:r>
              <a:rPr lang="en-US" altLang="zh-CN" sz="2400" baseline="30000" dirty="0"/>
              <a:t>15</a:t>
            </a:r>
            <a:r>
              <a:rPr lang="zh-CN" altLang="zh-CN" sz="2400" dirty="0"/>
              <a:t>。近鲁阳樊君被征初至</a:t>
            </a:r>
            <a:r>
              <a:rPr lang="en-US" altLang="zh-CN" sz="2400" baseline="30000" dirty="0"/>
              <a:t>16</a:t>
            </a:r>
            <a:r>
              <a:rPr lang="zh-CN" altLang="zh-CN" sz="2400" dirty="0"/>
              <a:t>，朝廷设坛席，犹待神明</a:t>
            </a:r>
            <a:r>
              <a:rPr lang="en-US" altLang="zh-CN" sz="2400" baseline="30000" dirty="0"/>
              <a:t>17</a:t>
            </a:r>
            <a:r>
              <a:rPr lang="zh-CN" altLang="zh-CN" sz="2400" dirty="0"/>
              <a:t>。虽无大异，而言行所守无缺</a:t>
            </a:r>
            <a:r>
              <a:rPr lang="en-US" altLang="zh-CN" sz="2400" baseline="30000" dirty="0"/>
              <a:t>18</a:t>
            </a:r>
            <a:r>
              <a:rPr lang="zh-CN" altLang="zh-CN" sz="2400" dirty="0"/>
              <a:t>；而毁谤布流，应时折减者，岂非观听望深，声名太盛乎</a:t>
            </a:r>
            <a:r>
              <a:rPr lang="en-US" altLang="zh-CN" sz="2400" baseline="30000" dirty="0"/>
              <a:t>19</a:t>
            </a:r>
            <a:r>
              <a:rPr lang="zh-CN" altLang="zh-CN" sz="2400" dirty="0"/>
              <a:t>？自顷征聘之士胡元安、薛孟尝、朱仲昭、顾季鸿等</a:t>
            </a:r>
            <a:r>
              <a:rPr lang="en-US" altLang="zh-CN" sz="2400" baseline="30000" dirty="0"/>
              <a:t>20</a:t>
            </a:r>
            <a:r>
              <a:rPr lang="zh-CN" altLang="zh-CN" sz="2400" dirty="0"/>
              <a:t>，其功业皆无所采</a:t>
            </a:r>
            <a:r>
              <a:rPr lang="en-US" altLang="zh-CN" sz="2400" baseline="30000" dirty="0"/>
              <a:t>21</a:t>
            </a:r>
            <a:r>
              <a:rPr lang="zh-CN" altLang="zh-CN" sz="2400" dirty="0"/>
              <a:t>，是故俗论皆言处士纯盗虚声</a:t>
            </a:r>
            <a:r>
              <a:rPr lang="en-US" altLang="zh-CN" sz="2400" baseline="30000" dirty="0"/>
              <a:t>22</a:t>
            </a:r>
            <a:r>
              <a:rPr lang="zh-CN" altLang="zh-CN" sz="2400" dirty="0"/>
              <a:t>，愿先生弘此远谟</a:t>
            </a:r>
            <a:r>
              <a:rPr lang="en-US" altLang="zh-CN" sz="2400" baseline="30000" dirty="0"/>
              <a:t>23</a:t>
            </a:r>
            <a:r>
              <a:rPr lang="zh-CN" altLang="zh-CN" sz="2400" dirty="0"/>
              <a:t>，令众人叹服，一雪此言耳</a:t>
            </a:r>
            <a:r>
              <a:rPr lang="en-US" altLang="zh-CN" sz="2400" baseline="30000" dirty="0"/>
              <a:t>24</a:t>
            </a:r>
            <a:r>
              <a:rPr lang="zh-CN" altLang="zh-CN" sz="2400" dirty="0"/>
              <a:t>。</a:t>
            </a:r>
            <a:r>
              <a:rPr lang="en-US" altLang="zh-CN" sz="2400" baseline="30000" dirty="0"/>
              <a:t> 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6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5960F-51C3-4EB6-A4E5-24AC38DA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65"/>
            <a:ext cx="10515600" cy="1325563"/>
          </a:xfrm>
        </p:spPr>
        <p:txBody>
          <a:bodyPr/>
          <a:lstStyle/>
          <a:p>
            <a:r>
              <a:rPr lang="zh-CN" altLang="en-US" dirty="0"/>
              <a:t>文本解析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6A3D7-52BB-4E54-9951-D7DB66CF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541145"/>
            <a:ext cx="1177544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黄琼初以父任为太子舍人，称病不就。由于公卿推荐，被朝廷征辟，但他随公车来到洛阳东南的纶氏</a:t>
            </a:r>
            <a:r>
              <a:rPr lang="en-US" altLang="zh-CN" dirty="0"/>
              <a:t>(</a:t>
            </a:r>
            <a:r>
              <a:rPr lang="zh-CN" altLang="en-US" dirty="0"/>
              <a:t>今河南登封</a:t>
            </a:r>
            <a:r>
              <a:rPr lang="en-US" altLang="zh-CN" dirty="0"/>
              <a:t>)</a:t>
            </a:r>
            <a:r>
              <a:rPr lang="zh-CN" altLang="en-US" dirty="0"/>
              <a:t>后，又“称疾不进”。征辟是汉代朝廷选拔人才的主要方式之一，而当时的一些名流出于种种考虑而不应征或不急于应征。因此劝说黄琼下决心“出山”，既要意见中肯，有较高的见识水平，也要能揣摩其心理，运用适当的说服方法和语言表达技巧。</a:t>
            </a:r>
            <a:r>
              <a:rPr lang="zh-CN" altLang="en-US" b="1" dirty="0">
                <a:solidFill>
                  <a:srgbClr val="FF0000"/>
                </a:solidFill>
              </a:rPr>
              <a:t>本文就是李固促请黄琼尽快应征入京的信。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9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93707-CDFC-403C-8004-C72D17D1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b="1" dirty="0"/>
          </a:p>
          <a:p>
            <a:pPr marL="0" indent="0" algn="ctr">
              <a:buNone/>
            </a:pPr>
            <a:r>
              <a:rPr lang="zh-CN" altLang="en-US" sz="8000" b="1" dirty="0"/>
              <a:t>第一自然段</a:t>
            </a:r>
          </a:p>
        </p:txBody>
      </p:sp>
    </p:spTree>
    <p:extLst>
      <p:ext uri="{BB962C8B-B14F-4D97-AF65-F5344CB8AC3E}">
        <p14:creationId xmlns:p14="http://schemas.microsoft.com/office/powerpoint/2010/main" val="350067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"/>
            <a:ext cx="11756571" cy="1300480"/>
          </a:xfrm>
          <a:ln w="127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（第一段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闻已度伊、洛</a:t>
            </a:r>
            <a:r>
              <a:rPr lang="en-US" altLang="zh-CN" sz="2400" baseline="30000" dirty="0"/>
              <a:t>1</a:t>
            </a:r>
            <a:r>
              <a:rPr lang="zh-CN" altLang="zh-CN" sz="2400" dirty="0"/>
              <a:t>，近在万岁亭</a:t>
            </a:r>
            <a:r>
              <a:rPr lang="en-US" altLang="zh-CN" sz="2400" baseline="30000" dirty="0"/>
              <a:t>2</a:t>
            </a:r>
            <a:r>
              <a:rPr lang="zh-CN" altLang="zh-CN" sz="2400" dirty="0"/>
              <a:t>。岂</a:t>
            </a:r>
            <a:r>
              <a:rPr lang="zh-CN" altLang="en-US" sz="2400" dirty="0"/>
              <a:t>（难道，莫不是）</a:t>
            </a:r>
            <a:r>
              <a:rPr lang="zh-CN" altLang="zh-CN" sz="2400" dirty="0"/>
              <a:t>即事有渐，将顺王命乎</a:t>
            </a:r>
            <a:r>
              <a:rPr lang="en-US" altLang="zh-CN" sz="2400" baseline="30000" dirty="0"/>
              <a:t>3</a:t>
            </a:r>
            <a:r>
              <a:rPr lang="zh-CN" altLang="zh-CN" sz="2400" dirty="0"/>
              <a:t>？盖君子谓：</a:t>
            </a:r>
            <a:r>
              <a:rPr lang="en-US" altLang="zh-CN" sz="2400" dirty="0"/>
              <a:t>“</a:t>
            </a:r>
            <a:r>
              <a:rPr lang="zh-CN" altLang="zh-CN" sz="2400" dirty="0"/>
              <a:t>伯夷隘，柳下惠不恭</a:t>
            </a:r>
            <a:r>
              <a:rPr lang="en-US" altLang="zh-CN" sz="2400" baseline="30000" dirty="0"/>
              <a:t>4</a:t>
            </a:r>
            <a:r>
              <a:rPr lang="zh-CN" altLang="zh-CN" sz="2400" dirty="0"/>
              <a:t>。</a:t>
            </a:r>
            <a:r>
              <a:rPr lang="en-US" altLang="zh-CN" sz="2400" dirty="0"/>
              <a:t>”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45143" y="1474923"/>
            <a:ext cx="11916228" cy="501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】1</a:t>
            </a:r>
            <a:r>
              <a:rPr lang="zh-CN" altLang="zh-CN" sz="2400" dirty="0"/>
              <a:t>、</a:t>
            </a:r>
            <a:r>
              <a:rPr lang="zh-CN" altLang="zh-CN" sz="2400" b="1" dirty="0">
                <a:solidFill>
                  <a:srgbClr val="FF0000"/>
                </a:solidFill>
              </a:rPr>
              <a:t>度：</a:t>
            </a:r>
            <a:r>
              <a:rPr lang="zh-CN" altLang="en-US" sz="2400" b="1" dirty="0">
                <a:solidFill>
                  <a:srgbClr val="FF0000"/>
                </a:solidFill>
              </a:rPr>
              <a:t>通</a:t>
            </a:r>
            <a:r>
              <a:rPr lang="en-US" altLang="zh-CN" sz="2400" b="1" dirty="0">
                <a:solidFill>
                  <a:srgbClr val="FF0000"/>
                </a:solidFill>
              </a:rPr>
              <a:t>“</a:t>
            </a:r>
            <a:r>
              <a:rPr lang="zh-CN" altLang="zh-CN" sz="2400" b="1" dirty="0">
                <a:solidFill>
                  <a:srgbClr val="FF0000"/>
                </a:solidFill>
              </a:rPr>
              <a:t>渡</a:t>
            </a:r>
            <a:r>
              <a:rPr lang="en-US" altLang="zh-CN" sz="2400" b="1" dirty="0">
                <a:solidFill>
                  <a:srgbClr val="FF0000"/>
                </a:solidFill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</a:rPr>
              <a:t>，渡过</a:t>
            </a:r>
            <a:r>
              <a:rPr lang="zh-CN" altLang="zh-CN" sz="2400" b="1" dirty="0">
                <a:solidFill>
                  <a:srgbClr val="FF0000"/>
                </a:solidFill>
              </a:rPr>
              <a:t>。</a:t>
            </a:r>
            <a:r>
              <a:rPr lang="zh-CN" altLang="zh-CN" sz="2400" dirty="0"/>
              <a:t>伊、洛：伊水和洛水</a:t>
            </a:r>
            <a:r>
              <a:rPr lang="en-US" altLang="zh-CN" sz="2400" dirty="0"/>
              <a:t>           2</a:t>
            </a:r>
            <a:r>
              <a:rPr lang="zh-CN" altLang="zh-CN" sz="2400" dirty="0"/>
              <a:t>、万岁亭：在今</a:t>
            </a:r>
            <a:r>
              <a:rPr lang="en-US" altLang="zh-CN" sz="2400" dirty="0" err="1"/>
              <a:t>河南登封县</a:t>
            </a:r>
            <a:r>
              <a:rPr lang="zh-CN" altLang="zh-CN" sz="2400" dirty="0"/>
              <a:t>西北。</a:t>
            </a: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zh-CN" sz="2400" b="1" dirty="0">
                <a:solidFill>
                  <a:srgbClr val="FF0000"/>
                </a:solidFill>
              </a:rPr>
              <a:t>、即事：对当前的事件，指朝廷征召。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有渐：有进展        渐：开端，进展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  4</a:t>
            </a:r>
            <a:r>
              <a:rPr lang="zh-CN" altLang="zh-CN" sz="2400" dirty="0"/>
              <a:t>、君子：</a:t>
            </a:r>
            <a:r>
              <a:rPr lang="zh-CN" altLang="en-US" sz="2400" dirty="0"/>
              <a:t>旧时指品德高尚的人，这里</a:t>
            </a:r>
            <a:r>
              <a:rPr lang="zh-CN" altLang="zh-CN" sz="2400" dirty="0"/>
              <a:t>指孟子。伯夷：殷商时孤竹君之子，殷亡后，不食周粟，与弟叔齐饿死于首阳山。隘：心地偏狭孤僻。柳下惠：名展禽，春秋时鲁国人。</a:t>
            </a:r>
            <a:r>
              <a:rPr lang="zh-CN" altLang="zh-CN" sz="2400" b="1" dirty="0">
                <a:solidFill>
                  <a:srgbClr val="FF0000"/>
                </a:solidFill>
              </a:rPr>
              <a:t>恭：庄重，自尊。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译文</a:t>
            </a:r>
            <a:r>
              <a:rPr lang="en-US" altLang="zh-CN" sz="2400" dirty="0"/>
              <a:t>】</a:t>
            </a:r>
            <a:r>
              <a:rPr lang="zh-CN" altLang="zh-CN" sz="2400" dirty="0"/>
              <a:t>我听说你已经渡过了伊水和洛水，来到离京城不远的万岁亭，莫不是你</a:t>
            </a:r>
            <a:r>
              <a:rPr lang="zh-CN" altLang="en-US" sz="2400" dirty="0"/>
              <a:t>征召</a:t>
            </a:r>
            <a:r>
              <a:rPr lang="zh-CN" altLang="zh-CN" sz="2400" dirty="0"/>
              <a:t>的事有所进展，正准备接受君王的任命了吗？所以孟子曾经认为：</a:t>
            </a:r>
            <a:r>
              <a:rPr lang="en-US" altLang="zh-CN" sz="2400" dirty="0"/>
              <a:t>“</a:t>
            </a:r>
            <a:r>
              <a:rPr lang="zh-CN" altLang="zh-CN" sz="2400" dirty="0"/>
              <a:t>伯夷狭隘，而柳下惠在又不知自重了。</a:t>
            </a:r>
            <a:r>
              <a:rPr lang="en-US" altLang="zh-CN" sz="2400" dirty="0"/>
              <a:t>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226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"/>
            <a:ext cx="11756571" cy="1330960"/>
          </a:xfrm>
          <a:ln w="127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（第一段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故传曰：</a:t>
            </a:r>
            <a:r>
              <a:rPr lang="en-US" altLang="zh-CN" sz="2400" dirty="0"/>
              <a:t>“</a:t>
            </a:r>
            <a:r>
              <a:rPr lang="zh-CN" altLang="zh-CN" sz="2400" dirty="0"/>
              <a:t>不夷不惠，可否之间</a:t>
            </a:r>
            <a:r>
              <a:rPr lang="en-US" altLang="zh-CN" sz="2400" baseline="30000" dirty="0"/>
              <a:t>5</a:t>
            </a:r>
            <a:r>
              <a:rPr lang="zh-CN" altLang="zh-CN" sz="2400" dirty="0"/>
              <a:t>。</a:t>
            </a:r>
            <a:r>
              <a:rPr lang="en-US" altLang="zh-CN" sz="2400" dirty="0"/>
              <a:t>”</a:t>
            </a:r>
            <a:r>
              <a:rPr lang="zh-CN" altLang="zh-CN" sz="2400" b="1" dirty="0">
                <a:solidFill>
                  <a:srgbClr val="FF0000"/>
                </a:solidFill>
              </a:rPr>
              <a:t>盖</a:t>
            </a:r>
            <a:r>
              <a:rPr lang="zh-CN" altLang="zh-CN" sz="2400" dirty="0"/>
              <a:t>圣贤</a:t>
            </a:r>
            <a:r>
              <a:rPr lang="zh-CN" altLang="zh-CN" sz="2400" b="1" dirty="0">
                <a:solidFill>
                  <a:srgbClr val="FF0000"/>
                </a:solidFill>
              </a:rPr>
              <a:t>居身</a:t>
            </a:r>
            <a:r>
              <a:rPr lang="zh-CN" altLang="zh-CN" sz="2400" dirty="0"/>
              <a:t>之所</a:t>
            </a:r>
            <a:r>
              <a:rPr lang="zh-CN" altLang="zh-CN" sz="2400" b="1" dirty="0">
                <a:solidFill>
                  <a:srgbClr val="FF0000"/>
                </a:solidFill>
              </a:rPr>
              <a:t>珍</a:t>
            </a:r>
            <a:r>
              <a:rPr lang="zh-CN" altLang="zh-CN" sz="2400" dirty="0"/>
              <a:t>也</a:t>
            </a:r>
            <a:r>
              <a:rPr lang="en-US" altLang="zh-CN" sz="2400" baseline="30000" dirty="0"/>
              <a:t>6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04800" y="1769563"/>
            <a:ext cx="11916228" cy="446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】5</a:t>
            </a:r>
            <a:r>
              <a:rPr lang="zh-CN" altLang="zh-CN" sz="2400" dirty="0"/>
              <a:t>、传：解释儒家六经的著作称之为</a:t>
            </a:r>
            <a:r>
              <a:rPr lang="en-US" altLang="zh-CN" sz="2400" dirty="0"/>
              <a:t>“</a:t>
            </a:r>
            <a:r>
              <a:rPr lang="zh-CN" altLang="zh-CN" sz="2400" dirty="0"/>
              <a:t>传</a:t>
            </a:r>
            <a:r>
              <a:rPr lang="en-US" altLang="zh-CN" sz="2400" dirty="0"/>
              <a:t>”</a:t>
            </a:r>
            <a:r>
              <a:rPr lang="zh-CN" altLang="zh-CN" sz="2400" dirty="0"/>
              <a:t>。</a:t>
            </a:r>
            <a:r>
              <a:rPr lang="zh-CN" altLang="en-US" sz="2400" dirty="0"/>
              <a:t>这里指杨雄所著的</a:t>
            </a:r>
            <a:r>
              <a:rPr lang="en-US" altLang="zh-CN" sz="2400" dirty="0"/>
              <a:t>《</a:t>
            </a:r>
            <a:r>
              <a:rPr lang="zh-CN" altLang="en-US" sz="2400" dirty="0"/>
              <a:t>法言</a:t>
            </a:r>
            <a:r>
              <a:rPr lang="en-US" altLang="zh-CN" sz="2400" dirty="0"/>
              <a:t>》    </a:t>
            </a:r>
            <a:r>
              <a:rPr lang="zh-CN" altLang="zh-CN" sz="2400" dirty="0"/>
              <a:t>夷、惠：指伯夷、柳下惠。可否之间：采取中间态度。意即既不学伯夷的过分偏狭，也不学柳下惠的一味随和。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zh-CN" altLang="zh-CN" sz="2400" b="1" dirty="0">
                <a:solidFill>
                  <a:srgbClr val="FF0000"/>
                </a:solidFill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盖：表大概如此        </a:t>
            </a:r>
            <a:r>
              <a:rPr lang="zh-CN" altLang="zh-CN" sz="2400" b="1" dirty="0">
                <a:solidFill>
                  <a:srgbClr val="FF0000"/>
                </a:solidFill>
              </a:rPr>
              <a:t>居身：立身</a:t>
            </a:r>
            <a:r>
              <a:rPr lang="zh-CN" altLang="en-US" sz="2400" b="1" dirty="0">
                <a:solidFill>
                  <a:srgbClr val="FF0000"/>
                </a:solidFill>
              </a:rPr>
              <a:t>处事</a:t>
            </a:r>
            <a:r>
              <a:rPr lang="zh-CN" altLang="zh-CN" sz="2400" b="1" dirty="0">
                <a:solidFill>
                  <a:srgbClr val="FF0000"/>
                </a:solidFill>
              </a:rPr>
              <a:t>。</a:t>
            </a:r>
            <a:r>
              <a:rPr lang="en-US" altLang="zh-CN" sz="2400" b="1" dirty="0">
                <a:solidFill>
                  <a:srgbClr val="FF0000"/>
                </a:solidFill>
              </a:rPr>
              <a:t>        </a:t>
            </a:r>
            <a:r>
              <a:rPr lang="zh-CN" altLang="zh-CN" sz="2400" b="1" dirty="0">
                <a:solidFill>
                  <a:srgbClr val="FF0000"/>
                </a:solidFill>
              </a:rPr>
              <a:t>珍：珍视，看重。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译文</a:t>
            </a:r>
            <a:r>
              <a:rPr lang="en-US" altLang="zh-CN" sz="2400" dirty="0"/>
              <a:t>】</a:t>
            </a:r>
            <a:r>
              <a:rPr lang="zh-CN" altLang="zh-CN" sz="2400" dirty="0"/>
              <a:t>所以，解经的《法言》上说：</a:t>
            </a:r>
            <a:r>
              <a:rPr lang="en-US" altLang="zh-CN" sz="2400" dirty="0"/>
              <a:t>“</a:t>
            </a:r>
            <a:r>
              <a:rPr lang="zh-CN" altLang="zh-CN" sz="2400" dirty="0"/>
              <a:t>为人做官既不学伯夷那样过分清高，也不要学柳下惠那样自轻自贱，应该在他们二者之间采取适中的态度才是。</a:t>
            </a:r>
            <a:r>
              <a:rPr lang="en-US" altLang="zh-CN" sz="2400" dirty="0"/>
              <a:t>”</a:t>
            </a:r>
            <a:r>
              <a:rPr lang="zh-CN" altLang="zh-CN" sz="2400" dirty="0"/>
              <a:t>这大概是古圣先贤们所珍重的为人处世的态度吧！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275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"/>
            <a:ext cx="11756571" cy="883919"/>
          </a:xfrm>
          <a:ln w="127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（第一段</a:t>
            </a:r>
            <a:r>
              <a:rPr lang="en-US" altLang="zh-CN" sz="2400" b="1" dirty="0">
                <a:solidFill>
                  <a:srgbClr val="7030A0"/>
                </a:solidFill>
              </a:rPr>
              <a:t>3</a:t>
            </a:r>
            <a:r>
              <a:rPr lang="zh-CN" altLang="en-US" sz="2400" b="1" dirty="0">
                <a:solidFill>
                  <a:srgbClr val="7030A0"/>
                </a:solidFill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</a:rPr>
              <a:t>诚</a:t>
            </a:r>
            <a:r>
              <a:rPr lang="zh-CN" altLang="zh-CN" sz="2400" dirty="0"/>
              <a:t>遂欲枕山栖谷</a:t>
            </a:r>
            <a:r>
              <a:rPr lang="en-US" altLang="zh-CN" sz="2400" baseline="30000" dirty="0"/>
              <a:t>7</a:t>
            </a:r>
            <a:r>
              <a:rPr lang="zh-CN" altLang="zh-CN" sz="2400" dirty="0"/>
              <a:t>，</a:t>
            </a:r>
            <a:r>
              <a:rPr lang="zh-CN" altLang="zh-CN" sz="2400" b="1" dirty="0">
                <a:solidFill>
                  <a:srgbClr val="FF0000"/>
                </a:solidFill>
              </a:rPr>
              <a:t>拟迹</a:t>
            </a:r>
            <a:r>
              <a:rPr lang="zh-CN" altLang="zh-CN" sz="2400" dirty="0"/>
              <a:t>巢、由</a:t>
            </a:r>
            <a:r>
              <a:rPr lang="en-US" altLang="zh-CN" sz="2400" baseline="30000" dirty="0"/>
              <a:t>8</a:t>
            </a:r>
            <a:r>
              <a:rPr lang="zh-CN" altLang="zh-CN" sz="2400" dirty="0"/>
              <a:t>，斯则可矣</a:t>
            </a:r>
            <a:r>
              <a:rPr lang="en-US" altLang="zh-CN" sz="2400" baseline="30000" dirty="0"/>
              <a:t>9</a:t>
            </a:r>
            <a:r>
              <a:rPr lang="zh-CN" altLang="zh-CN" sz="2400" dirty="0"/>
              <a:t>；若当辅政济民，今其时也</a:t>
            </a:r>
            <a:r>
              <a:rPr lang="en-US" altLang="zh-CN" sz="2400" baseline="30000" dirty="0"/>
              <a:t>10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04800" y="1464763"/>
            <a:ext cx="119162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】7</a:t>
            </a:r>
            <a:r>
              <a:rPr lang="zh-CN" altLang="zh-CN" sz="2400" dirty="0"/>
              <a:t>、</a:t>
            </a:r>
            <a:r>
              <a:rPr lang="zh-CN" altLang="zh-CN" sz="2400" b="1" dirty="0">
                <a:solidFill>
                  <a:srgbClr val="FF0000"/>
                </a:solidFill>
              </a:rPr>
              <a:t>诚：果真。</a:t>
            </a:r>
            <a:r>
              <a:rPr lang="zh-CN" altLang="en-US" sz="2400" b="1" dirty="0">
                <a:solidFill>
                  <a:srgbClr val="FF0000"/>
                </a:solidFill>
              </a:rPr>
              <a:t>表假设        </a:t>
            </a:r>
            <a:r>
              <a:rPr lang="zh-CN" altLang="zh-CN" sz="2400" dirty="0">
                <a:solidFill>
                  <a:srgbClr val="FF0000"/>
                </a:solidFill>
              </a:rPr>
              <a:t>枕山栖谷：喻在山野隐居。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8</a:t>
            </a:r>
            <a:r>
              <a:rPr lang="zh-CN" altLang="zh-CN" sz="2400" dirty="0"/>
              <a:t>、</a:t>
            </a:r>
            <a:r>
              <a:rPr lang="zh-CN" altLang="zh-CN" sz="2400" b="1" dirty="0">
                <a:solidFill>
                  <a:srgbClr val="FF0000"/>
                </a:solidFill>
              </a:rPr>
              <a:t>拟：模仿。迹：行为。</a:t>
            </a:r>
            <a:r>
              <a:rPr lang="zh-CN" altLang="zh-CN" sz="2400" dirty="0"/>
              <a:t>巢、由：巢父和许由，相传是帝尧时的隐士，帝尧禅位给他们，他们逃避不受。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9</a:t>
            </a:r>
            <a:r>
              <a:rPr lang="zh-CN" altLang="zh-CN" sz="2400" dirty="0"/>
              <a:t>、斯：这样，指拒绝征召。</a:t>
            </a:r>
            <a:r>
              <a:rPr lang="en-US" altLang="zh-CN" sz="2400" dirty="0"/>
              <a:t>  10</a:t>
            </a:r>
            <a:r>
              <a:rPr lang="zh-CN" altLang="zh-CN" sz="2400" dirty="0"/>
              <a:t>、辅政：辅佐朝廷办事。其时：正是时候。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译文</a:t>
            </a:r>
            <a:r>
              <a:rPr lang="en-US" altLang="zh-CN" sz="2400" dirty="0"/>
              <a:t>】</a:t>
            </a:r>
            <a:r>
              <a:rPr lang="zh-CN" altLang="zh-CN" sz="2400" dirty="0"/>
              <a:t>假如您实在愿意追求以山为枕、以谷为屋的隐居生活，仿效巢父和许由的超尘拔俗的避世行为，这样的话，您拒绝征召当然是可以的；倘若您觉得应当出来辅佐皇帝、拯救百姓的话，那么，现在参与政事正是良好时机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57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43" y="304801"/>
            <a:ext cx="11756571" cy="568959"/>
          </a:xfrm>
          <a:ln w="127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（第一段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自生民以来，善政少而乱俗多，必待尧舜之君，此为志士终无时矣</a:t>
            </a:r>
            <a:r>
              <a:rPr lang="en-US" altLang="zh-CN" sz="2400" b="1" baseline="30000" dirty="0">
                <a:solidFill>
                  <a:srgbClr val="FF0000"/>
                </a:solidFill>
                <a:highlight>
                  <a:srgbClr val="FFFF00"/>
                </a:highlight>
              </a:rPr>
              <a:t>11</a:t>
            </a:r>
            <a:r>
              <a:rPr lang="zh-CN" altLang="zh-CN" sz="2400" dirty="0">
                <a:highlight>
                  <a:srgbClr val="FFFF00"/>
                </a:highlight>
              </a:rPr>
              <a:t>。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143" y="1210763"/>
            <a:ext cx="119162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】11</a:t>
            </a:r>
            <a:r>
              <a:rPr lang="zh-CN" altLang="zh-CN" sz="2400" dirty="0"/>
              <a:t>、</a:t>
            </a:r>
            <a:r>
              <a:rPr lang="zh-CN" altLang="zh-CN" sz="2400" b="1" dirty="0"/>
              <a:t>生民：世界上有人、人类社会开始。善政：统治合理，政治清明。乱俗：统治无方，社会混乱。志士：有志救世济民的人。</a:t>
            </a:r>
            <a:r>
              <a:rPr lang="zh-CN" altLang="zh-CN" sz="2400" b="1" dirty="0">
                <a:solidFill>
                  <a:srgbClr val="FF0000"/>
                </a:solidFill>
              </a:rPr>
              <a:t>终：永远。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译文</a:t>
            </a:r>
            <a:r>
              <a:rPr lang="en-US" altLang="zh-CN" sz="2400" b="1" dirty="0">
                <a:solidFill>
                  <a:srgbClr val="FF0000"/>
                </a:solidFill>
              </a:rPr>
              <a:t>】</a:t>
            </a:r>
            <a:r>
              <a:rPr lang="zh-CN" altLang="zh-CN" sz="2400" b="1" dirty="0">
                <a:solidFill>
                  <a:srgbClr val="FF0000"/>
                </a:solidFill>
              </a:rPr>
              <a:t>自从天下有人类以来，社会上的政治总是好的少而坏的多，假如一定要等到像尧舜那样的圣明君主出来，这样，做为治理天下的有志之士便永远也没有从政的一天了。</a:t>
            </a:r>
            <a:endParaRPr lang="zh-CN" altLang="zh-CN" sz="2400" b="1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2430</Words>
  <Application>Microsoft Office PowerPoint</Application>
  <PresentationFormat>宽屏</PresentationFormat>
  <Paragraphs>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主题</vt:lpstr>
      <vt:lpstr>遗黄琼书   </vt:lpstr>
      <vt:lpstr>题解：遗黄琼书     </vt:lpstr>
      <vt:lpstr>遗黄琼书 </vt:lpstr>
      <vt:lpstr>文本解析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第二段参考译文</vt:lpstr>
      <vt:lpstr>主题思想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遗黄琼书   </dc:title>
  <dc:creator>AutoBVT</dc:creator>
  <cp:lastModifiedBy>ovo len</cp:lastModifiedBy>
  <cp:revision>29</cp:revision>
  <dcterms:created xsi:type="dcterms:W3CDTF">2020-01-17T06:37:14Z</dcterms:created>
  <dcterms:modified xsi:type="dcterms:W3CDTF">2020-08-21T09:10:18Z</dcterms:modified>
</cp:coreProperties>
</file>