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82" r:id="rId4"/>
    <p:sldId id="283" r:id="rId5"/>
    <p:sldId id="284" r:id="rId6"/>
    <p:sldId id="285" r:id="rId7"/>
    <p:sldId id="286" r:id="rId8"/>
    <p:sldId id="257" r:id="rId9"/>
    <p:sldId id="260" r:id="rId10"/>
    <p:sldId id="261" r:id="rId11"/>
    <p:sldId id="262" r:id="rId12"/>
    <p:sldId id="263" r:id="rId13"/>
    <p:sldId id="264" r:id="rId14"/>
    <p:sldId id="278" r:id="rId15"/>
    <p:sldId id="271" r:id="rId16"/>
    <p:sldId id="272" r:id="rId18"/>
    <p:sldId id="268" r:id="rId19"/>
    <p:sldId id="270" r:id="rId20"/>
    <p:sldId id="26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D97D6-6AB7-42DC-9EAE-34C469B550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8CCA9-82EC-4295-B260-9E8FD2E1DB2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C8CCA9-82EC-4295-B260-9E8FD2E1DB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90807-C457-4FF9-BE83-47C3092CF3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17CB-DFA4-4A10-A82A-D639EBF773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90807-C457-4FF9-BE83-47C3092CF3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17CB-DFA4-4A10-A82A-D639EBF773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90807-C457-4FF9-BE83-47C3092CF3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17CB-DFA4-4A10-A82A-D639EBF773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90807-C457-4FF9-BE83-47C3092CF3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17CB-DFA4-4A10-A82A-D639EBF773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90807-C457-4FF9-BE83-47C3092CF3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17CB-DFA4-4A10-A82A-D639EBF773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90807-C457-4FF9-BE83-47C3092CF3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17CB-DFA4-4A10-A82A-D639EBF773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90807-C457-4FF9-BE83-47C3092CF3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17CB-DFA4-4A10-A82A-D639EBF773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90807-C457-4FF9-BE83-47C3092CF3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17CB-DFA4-4A10-A82A-D639EBF773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90807-C457-4FF9-BE83-47C3092CF3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17CB-DFA4-4A10-A82A-D639EBF773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90807-C457-4FF9-BE83-47C3092CF3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17CB-DFA4-4A10-A82A-D639EBF773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90807-C457-4FF9-BE83-47C3092CF3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17CB-DFA4-4A10-A82A-D639EBF773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90807-C457-4FF9-BE83-47C3092CF3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117CB-DFA4-4A10-A82A-D639EBF773A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baike.baidu.com/item/%E9%B2%81%E5%93%80%E5%85%AC/4400425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察 传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/>
              <a:t>                                             选自</a:t>
            </a:r>
            <a:r>
              <a:rPr lang="en-US" altLang="zh-CN" sz="4000" b="1" dirty="0"/>
              <a:t>《</a:t>
            </a:r>
            <a:r>
              <a:rPr lang="zh-CN" altLang="en-US" sz="4000" b="1" dirty="0"/>
              <a:t>吕氏春秋</a:t>
            </a:r>
            <a:r>
              <a:rPr lang="en-US" altLang="zh-CN" sz="4000" b="1" dirty="0"/>
              <a:t>》</a:t>
            </a:r>
            <a:endParaRPr lang="zh-CN" altLang="en-US" sz="4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7949" y="542736"/>
            <a:ext cx="10515600" cy="1845622"/>
          </a:xfrm>
          <a:ln w="19050">
            <a:solidFill>
              <a:srgbClr val="FF0000"/>
            </a:solidFill>
          </a:ln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【</a:t>
            </a:r>
            <a:r>
              <a:rPr lang="zh-CN" altLang="en-US" sz="2400" dirty="0"/>
              <a:t>段二</a:t>
            </a:r>
            <a:r>
              <a:rPr lang="en-US" altLang="zh-CN" sz="2400" dirty="0"/>
              <a:t>】</a:t>
            </a:r>
            <a:r>
              <a:rPr lang="zh-CN" altLang="zh-CN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闻而审，则为福矣；闻而不审，不若无闻矣。</a:t>
            </a:r>
            <a:r>
              <a:rPr lang="zh-CN" altLang="en-US" sz="2400" dirty="0"/>
              <a:t>齐桓公</a:t>
            </a:r>
            <a:r>
              <a:rPr lang="zh-CN" altLang="zh-CN" sz="2400" dirty="0"/>
              <a:t>闻管子于鲍叔，楚庄闻</a:t>
            </a:r>
            <a:r>
              <a:rPr lang="zh-CN" altLang="en-US" sz="2400" dirty="0"/>
              <a:t>孙叔敖</a:t>
            </a:r>
            <a:r>
              <a:rPr lang="zh-CN" altLang="zh-CN" sz="2400" dirty="0"/>
              <a:t>于沈尹筮，审之也，故国</a:t>
            </a:r>
            <a:r>
              <a:rPr lang="zh-CN" altLang="zh-CN" sz="2400" b="1" dirty="0">
                <a:solidFill>
                  <a:srgbClr val="FF0000"/>
                </a:solidFill>
              </a:rPr>
              <a:t>霸</a:t>
            </a:r>
            <a:r>
              <a:rPr lang="zh-CN" altLang="zh-CN" sz="2400" dirty="0"/>
              <a:t>诸侯也。吴王闻</a:t>
            </a:r>
            <a:r>
              <a:rPr lang="zh-CN" altLang="en-US" sz="2400" dirty="0"/>
              <a:t>越王勾践</a:t>
            </a:r>
            <a:r>
              <a:rPr lang="zh-CN" altLang="zh-CN" sz="2400" dirty="0"/>
              <a:t>于太宰嚭，智伯闻</a:t>
            </a:r>
            <a:r>
              <a:rPr lang="zh-CN" altLang="en-US" sz="2400" dirty="0"/>
              <a:t>赵襄子</a:t>
            </a:r>
            <a:r>
              <a:rPr lang="zh-CN" altLang="zh-CN" sz="2400" dirty="0"/>
              <a:t>于</a:t>
            </a:r>
            <a:r>
              <a:rPr lang="zh-CN" altLang="en-US" sz="2400" dirty="0"/>
              <a:t>张武</a:t>
            </a:r>
            <a:r>
              <a:rPr lang="zh-CN" altLang="zh-CN" sz="2400" dirty="0"/>
              <a:t>，不审也，故国亡身死也。</a:t>
            </a:r>
            <a:endParaRPr lang="zh-CN" altLang="zh-CN" sz="24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7948" y="2723193"/>
            <a:ext cx="10861571" cy="2790187"/>
          </a:xfrm>
          <a:prstGeom prst="rect">
            <a:avLst/>
          </a:prstGeom>
          <a:ln w="1905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indent="3048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【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注释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】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霸：称霸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304800">
              <a:lnSpc>
                <a:spcPct val="150000"/>
              </a:lnSpc>
              <a:spcAft>
                <a:spcPts val="0"/>
              </a:spcAft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3048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【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参考译文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】</a:t>
            </a:r>
            <a:r>
              <a:rPr lang="zh-CN" altLang="zh-CN" sz="2000" b="1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听到什么如果加以审察，就有好处；听到什么如果不加审察，不如不听。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齐桓公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从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鲍叔牙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那里得知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管仲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楚庄王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从沈尹筮那里得知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孙叔敖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，审察他们，因此国家称霸于诸侯。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吴王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从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太宰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嚭那里听信了越王勾践的话，</a:t>
            </a:r>
            <a:r>
              <a:rPr lang="zh-CN" altLang="zh-CN" sz="2000" dirty="0"/>
              <a:t>智伯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从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张武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那里听信了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赵襄子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的事，没有经过审察便相信了，因此国家灭亡自己送了命。</a:t>
            </a:r>
            <a:endParaRPr lang="zh-CN" altLang="zh-CN" sz="20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937982" y="2210937"/>
            <a:ext cx="7874758" cy="1833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>
                <a:solidFill>
                  <a:srgbClr val="FF0000"/>
                </a:solidFill>
              </a:rPr>
              <a:t>段二，从正反两面列举史实，对比阐明审察的重要意义。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013" y="156352"/>
            <a:ext cx="11491414" cy="1570848"/>
          </a:xfrm>
          <a:ln w="28575"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【</a:t>
            </a:r>
            <a:r>
              <a:rPr lang="zh-CN" altLang="en-US" sz="2000" dirty="0"/>
              <a:t>段三</a:t>
            </a:r>
            <a:r>
              <a:rPr lang="en-US" altLang="zh-CN" sz="2000" dirty="0"/>
              <a:t>1】</a:t>
            </a:r>
            <a:r>
              <a:rPr lang="zh-CN" altLang="zh-CN" sz="2000" dirty="0">
                <a:highlight>
                  <a:srgbClr val="FFFF00"/>
                </a:highlight>
              </a:rPr>
              <a:t>凡闻言必</a:t>
            </a:r>
            <a:r>
              <a:rPr lang="zh-CN" altLang="zh-CN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熟论</a:t>
            </a:r>
            <a:r>
              <a:rPr lang="zh-CN" altLang="zh-CN" sz="2000" dirty="0">
                <a:highlight>
                  <a:srgbClr val="FFFF00"/>
                </a:highlight>
              </a:rPr>
              <a:t>，</a:t>
            </a:r>
            <a:r>
              <a:rPr lang="zh-CN" altLang="zh-CN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其于人</a:t>
            </a:r>
            <a:r>
              <a:rPr lang="zh-CN" altLang="zh-CN" sz="2000" dirty="0">
                <a:highlight>
                  <a:srgbClr val="FFFF00"/>
                </a:highlight>
              </a:rPr>
              <a:t>必</a:t>
            </a:r>
            <a:r>
              <a:rPr lang="zh-CN" altLang="zh-CN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验之以理</a:t>
            </a:r>
            <a:r>
              <a:rPr lang="zh-CN" altLang="zh-CN" sz="2000" dirty="0">
                <a:highlight>
                  <a:srgbClr val="FFFF00"/>
                </a:highlight>
              </a:rPr>
              <a:t>。</a:t>
            </a:r>
            <a:r>
              <a:rPr lang="zh-CN" altLang="en-US" sz="2000" dirty="0"/>
              <a:t>鲁哀公</a:t>
            </a:r>
            <a:r>
              <a:rPr lang="zh-CN" altLang="zh-CN" sz="2000" dirty="0">
                <a:highlight>
                  <a:srgbClr val="FFFF00"/>
                </a:highlight>
              </a:rPr>
              <a:t>问</a:t>
            </a:r>
            <a:r>
              <a:rPr lang="zh-CN" altLang="zh-CN" sz="2000" dirty="0"/>
              <a:t>于孔子曰：</a:t>
            </a:r>
            <a:r>
              <a:rPr lang="en-US" altLang="zh-CN" sz="2000" dirty="0"/>
              <a:t>“</a:t>
            </a:r>
            <a:r>
              <a:rPr lang="zh-CN" altLang="zh-CN" sz="2000" dirty="0"/>
              <a:t>乐正夔一足，</a:t>
            </a:r>
            <a:r>
              <a:rPr lang="zh-CN" altLang="zh-CN" sz="2000" dirty="0">
                <a:highlight>
                  <a:srgbClr val="FFFF00"/>
                </a:highlight>
              </a:rPr>
              <a:t>信</a:t>
            </a:r>
            <a:r>
              <a:rPr lang="zh-CN" altLang="zh-CN" sz="2000" dirty="0"/>
              <a:t>乎？</a:t>
            </a:r>
            <a:r>
              <a:rPr lang="en-US" altLang="zh-CN" sz="2000" dirty="0"/>
              <a:t>”</a:t>
            </a:r>
            <a:r>
              <a:rPr lang="zh-CN" altLang="zh-CN" sz="2000" dirty="0"/>
              <a:t>孔子曰：</a:t>
            </a:r>
            <a:r>
              <a:rPr lang="en-US" altLang="zh-CN" sz="2000" dirty="0">
                <a:highlight>
                  <a:srgbClr val="FFFF00"/>
                </a:highlight>
              </a:rPr>
              <a:t>“</a:t>
            </a:r>
            <a:r>
              <a:rPr lang="zh-CN" altLang="zh-CN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昔者舜欲以乐传教于天下，乃令重黎</a:t>
            </a:r>
            <a:r>
              <a:rPr lang="zh-CN" altLang="zh-CN" sz="20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举</a:t>
            </a:r>
            <a:r>
              <a:rPr lang="zh-CN" altLang="zh-CN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夔于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草莽</a:t>
            </a:r>
            <a:r>
              <a:rPr lang="zh-CN" altLang="zh-CN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之中而</a:t>
            </a:r>
            <a:r>
              <a:rPr lang="zh-CN" altLang="zh-CN" sz="20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进</a:t>
            </a:r>
            <a:r>
              <a:rPr lang="zh-CN" altLang="zh-CN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之，舜以为乐正。</a:t>
            </a:r>
            <a:r>
              <a:rPr lang="zh-CN" altLang="zh-CN" sz="2000" dirty="0"/>
              <a:t>夔于是</a:t>
            </a:r>
            <a:r>
              <a:rPr lang="zh-CN" altLang="zh-CN" sz="2000" u="sng" dirty="0">
                <a:highlight>
                  <a:srgbClr val="FFFF00"/>
                </a:highlight>
              </a:rPr>
              <a:t>正</a:t>
            </a:r>
            <a:r>
              <a:rPr lang="zh-CN" altLang="zh-CN" sz="2000" dirty="0"/>
              <a:t>六律，和五声，以通八风。而天下大服。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91441" y="2090234"/>
            <a:ext cx="11887200" cy="3732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【</a:t>
            </a:r>
            <a:r>
              <a:rPr lang="zh-CN" altLang="en-US" sz="2000" dirty="0"/>
              <a:t>注释</a:t>
            </a:r>
            <a:r>
              <a:rPr lang="en-US" altLang="zh-CN" sz="2000" dirty="0"/>
              <a:t>】</a:t>
            </a: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）熟论：仔细考察</a:t>
            </a:r>
            <a:r>
              <a:rPr lang="zh-CN" altLang="en-US" sz="2000" dirty="0">
                <a:highlight>
                  <a:srgbClr val="FFFF00"/>
                </a:highlight>
              </a:rPr>
              <a:t>辨别</a:t>
            </a:r>
            <a:r>
              <a:rPr lang="en-US" altLang="zh-CN" sz="2000" dirty="0">
                <a:highlight>
                  <a:srgbClr val="FFFF00"/>
                </a:highlight>
              </a:rPr>
              <a:t>   </a:t>
            </a:r>
            <a:r>
              <a:rPr lang="zh-CN" altLang="en-US" sz="2000" dirty="0">
                <a:highlight>
                  <a:srgbClr val="FFFF00"/>
                </a:highlight>
              </a:rPr>
              <a:t>熟：深透   论：调查，研究 </a:t>
            </a:r>
            <a:r>
              <a:rPr lang="en-US" altLang="zh-CN" sz="2000" dirty="0">
                <a:highlight>
                  <a:srgbClr val="FFFF00"/>
                </a:highlight>
              </a:rPr>
              <a:t>   </a:t>
            </a: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</a:t>
            </a:r>
            <a:r>
              <a:rPr lang="en-US" altLang="zh-CN" sz="2000" dirty="0"/>
              <a:t> </a:t>
            </a:r>
            <a:r>
              <a:rPr lang="zh-CN" altLang="en-US" sz="2000" dirty="0"/>
              <a:t>其于人 ，</a:t>
            </a:r>
            <a:r>
              <a:rPr lang="en-US" altLang="zh-CN" sz="2000" dirty="0"/>
              <a:t> </a:t>
            </a:r>
            <a:r>
              <a:rPr lang="zh-CN" altLang="en-US" sz="2000" dirty="0"/>
              <a:t>其：代指传言</a:t>
            </a:r>
            <a:r>
              <a:rPr lang="en-US" altLang="zh-CN" sz="2000" dirty="0"/>
              <a:t>        </a:t>
            </a:r>
            <a:r>
              <a:rPr lang="zh-CN" altLang="en-US" sz="2000" dirty="0"/>
              <a:t>于人：涉及到人（</a:t>
            </a:r>
            <a:r>
              <a:rPr lang="en-US" altLang="zh-CN" sz="2000" dirty="0"/>
              <a:t>3</a:t>
            </a:r>
            <a:r>
              <a:rPr lang="zh-CN" altLang="en-US" sz="2000" dirty="0"/>
              <a:t>）验之以理：即“以理验之”，用常情常理检验传言。      </a:t>
            </a:r>
            <a:r>
              <a:rPr lang="zh-CN" altLang="en-US" sz="2000" dirty="0">
                <a:highlight>
                  <a:srgbClr val="FFFF00"/>
                </a:highlight>
              </a:rPr>
              <a:t>验：检验，检查   理：常情事理  </a:t>
            </a:r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）问：询问     于：介词，向     （</a:t>
            </a:r>
            <a:r>
              <a:rPr lang="en-US" altLang="zh-CN" sz="2000" dirty="0"/>
              <a:t>5</a:t>
            </a:r>
            <a:r>
              <a:rPr lang="zh-CN" altLang="en-US" sz="2000" dirty="0"/>
              <a:t>）乐正：乐官之长</a:t>
            </a:r>
            <a:r>
              <a:rPr lang="zh-CN" altLang="en-US" sz="2000" dirty="0">
                <a:highlight>
                  <a:srgbClr val="FFFF00"/>
                </a:highlight>
              </a:rPr>
              <a:t>。 （</a:t>
            </a:r>
            <a:r>
              <a:rPr lang="en-US" altLang="zh-CN" sz="2000" dirty="0">
                <a:highlight>
                  <a:srgbClr val="FFFF00"/>
                </a:highlight>
              </a:rPr>
              <a:t>6</a:t>
            </a:r>
            <a:r>
              <a:rPr lang="zh-CN" altLang="en-US" sz="2000" dirty="0">
                <a:highlight>
                  <a:srgbClr val="FFFF00"/>
                </a:highlight>
              </a:rPr>
              <a:t>）信：真实  </a:t>
            </a:r>
            <a:r>
              <a:rPr lang="zh-CN" altLang="en-US" sz="2000" dirty="0"/>
              <a:t>（</a:t>
            </a:r>
            <a:r>
              <a:rPr lang="en-US" altLang="zh-CN" sz="2000" dirty="0"/>
              <a:t>7</a:t>
            </a:r>
            <a:r>
              <a:rPr lang="zh-CN" altLang="en-US" sz="2000" dirty="0"/>
              <a:t>）以乐传教：用音乐传播教化。   （</a:t>
            </a:r>
            <a:r>
              <a:rPr lang="en-US" altLang="zh-CN" sz="2000" dirty="0"/>
              <a:t>8</a:t>
            </a:r>
            <a:r>
              <a:rPr lang="zh-CN" altLang="en-US" sz="2000" dirty="0"/>
              <a:t>）举：推举，选拔   进：推荐</a:t>
            </a:r>
            <a:r>
              <a:rPr lang="zh-CN" altLang="en-US" sz="2000" dirty="0">
                <a:highlight>
                  <a:srgbClr val="FFFF00"/>
                </a:highlight>
              </a:rPr>
              <a:t>（</a:t>
            </a:r>
            <a:r>
              <a:rPr lang="en-US" altLang="zh-CN" sz="2000" dirty="0">
                <a:highlight>
                  <a:srgbClr val="FFFF00"/>
                </a:highlight>
              </a:rPr>
              <a:t>9</a:t>
            </a:r>
            <a:r>
              <a:rPr lang="zh-CN" altLang="en-US" sz="2000" dirty="0">
                <a:highlight>
                  <a:srgbClr val="FFFF00"/>
                </a:highlight>
              </a:rPr>
              <a:t>）正：使</a:t>
            </a:r>
            <a:r>
              <a:rPr lang="en-US" altLang="zh-CN" sz="2000" dirty="0">
                <a:highlight>
                  <a:srgbClr val="FFFF00"/>
                </a:highlight>
              </a:rPr>
              <a:t>……….</a:t>
            </a:r>
            <a:r>
              <a:rPr lang="zh-CN" altLang="en-US" sz="2000" dirty="0">
                <a:highlight>
                  <a:srgbClr val="FFFF00"/>
                </a:highlight>
              </a:rPr>
              <a:t>正，形容词的使动用法，校正</a:t>
            </a:r>
            <a:endParaRPr lang="en-US" altLang="zh-CN" sz="2000" dirty="0"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/>
              <a:t>【</a:t>
            </a:r>
            <a:r>
              <a:rPr lang="zh-CN" altLang="en-US" sz="2000" dirty="0"/>
              <a:t>参考译文</a:t>
            </a:r>
            <a:r>
              <a:rPr lang="en-US" altLang="zh-CN" sz="2000" dirty="0"/>
              <a:t>】</a:t>
            </a:r>
            <a:r>
              <a:rPr lang="zh-CN" altLang="zh-CN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凡是听到传闻，都必须深透审察，对于人都必须用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常情事</a:t>
            </a:r>
            <a:r>
              <a:rPr lang="zh-CN" altLang="zh-CN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理进行检验。</a:t>
            </a:r>
            <a:r>
              <a:rPr lang="en-US" altLang="zh-CN" sz="2000" dirty="0" err="1">
                <a:hlinkClick r:id="rId1"/>
              </a:rPr>
              <a:t>鲁哀公</a:t>
            </a:r>
            <a:r>
              <a:rPr lang="zh-CN" altLang="zh-CN" sz="2000" dirty="0"/>
              <a:t>问孔子说：</a:t>
            </a:r>
            <a:r>
              <a:rPr lang="en-US" altLang="zh-CN" sz="2000" dirty="0"/>
              <a:t>“</a:t>
            </a:r>
            <a:r>
              <a:rPr lang="zh-CN" altLang="zh-CN" sz="2000" dirty="0"/>
              <a:t>乐正夔只有一只脚，真的吗？</a:t>
            </a:r>
            <a:r>
              <a:rPr lang="en-US" altLang="zh-CN" sz="2000" dirty="0"/>
              <a:t>”</a:t>
            </a:r>
            <a:r>
              <a:rPr lang="zh-CN" altLang="zh-CN" sz="2000" dirty="0"/>
              <a:t>孔子说：</a:t>
            </a:r>
            <a:r>
              <a:rPr lang="en-US" altLang="zh-CN" sz="2000" dirty="0">
                <a:highlight>
                  <a:srgbClr val="FFFF00"/>
                </a:highlight>
              </a:rPr>
              <a:t>“</a:t>
            </a:r>
            <a:r>
              <a:rPr lang="zh-CN" altLang="zh-CN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从前舜想用音乐向天下老百姓传播教化，就让重黎从民间举荐了夔而且起用了他，舜任命他做乐正</a:t>
            </a:r>
            <a:r>
              <a:rPr lang="zh-CN" altLang="zh-CN" sz="2000" dirty="0">
                <a:highlight>
                  <a:srgbClr val="FFFF00"/>
                </a:highlight>
              </a:rPr>
              <a:t>。</a:t>
            </a:r>
            <a:r>
              <a:rPr lang="zh-CN" altLang="zh-CN" sz="2000" dirty="0"/>
              <a:t>夔于是校正六律，谐和五声，用来调和阴阳之气。因而天下归顺。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013" y="156352"/>
            <a:ext cx="11491414" cy="1327008"/>
          </a:xfrm>
          <a:ln w="28575"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【</a:t>
            </a:r>
            <a:r>
              <a:rPr lang="zh-CN" altLang="en-US" sz="2000" dirty="0"/>
              <a:t>段三</a:t>
            </a:r>
            <a:r>
              <a:rPr lang="en-US" altLang="zh-CN" sz="2000" dirty="0"/>
              <a:t>2】</a:t>
            </a:r>
            <a:r>
              <a:rPr lang="zh-CN" altLang="zh-CN" sz="2000" dirty="0"/>
              <a:t>重黎又欲</a:t>
            </a:r>
            <a:r>
              <a:rPr lang="zh-CN" altLang="zh-CN" sz="2000" dirty="0">
                <a:highlight>
                  <a:srgbClr val="FFFF00"/>
                </a:highlight>
              </a:rPr>
              <a:t>益</a:t>
            </a:r>
            <a:r>
              <a:rPr lang="zh-CN" altLang="zh-CN" sz="2000" dirty="0"/>
              <a:t>求人，舜曰：</a:t>
            </a:r>
            <a:r>
              <a:rPr lang="en-US" altLang="zh-CN" sz="2000" dirty="0"/>
              <a:t>“</a:t>
            </a:r>
            <a:r>
              <a:rPr lang="zh-CN" altLang="zh-CN" sz="2000" dirty="0"/>
              <a:t>夫乐，天地之精也，得失之节也。故唯圣人为能和乐之本也。夔能和之，以</a:t>
            </a:r>
            <a:r>
              <a:rPr lang="zh-CN" altLang="zh-CN" sz="2000" dirty="0">
                <a:highlight>
                  <a:srgbClr val="FFFF00"/>
                </a:highlight>
              </a:rPr>
              <a:t>平</a:t>
            </a:r>
            <a:r>
              <a:rPr lang="zh-CN" altLang="zh-CN" sz="2000" dirty="0"/>
              <a:t>天下，若夔者一而足矣</a:t>
            </a:r>
            <a:r>
              <a:rPr lang="en-US" altLang="zh-CN" sz="2000" dirty="0"/>
              <a:t>’</a:t>
            </a:r>
            <a:r>
              <a:rPr lang="zh-CN" altLang="zh-CN" sz="2000" dirty="0"/>
              <a:t>。故曰</a:t>
            </a:r>
            <a:r>
              <a:rPr lang="en-US" altLang="zh-CN" sz="2000" dirty="0"/>
              <a:t>‘</a:t>
            </a:r>
            <a:r>
              <a:rPr lang="zh-CN" altLang="zh-CN" sz="2000" dirty="0"/>
              <a:t>夔一足</a:t>
            </a:r>
            <a:r>
              <a:rPr lang="en-US" altLang="zh-CN" sz="2000" dirty="0"/>
              <a:t>’</a:t>
            </a:r>
            <a:r>
              <a:rPr lang="zh-CN" altLang="zh-CN" sz="2000" dirty="0"/>
              <a:t>，非</a:t>
            </a:r>
            <a:r>
              <a:rPr lang="en-US" altLang="zh-CN" sz="2000" dirty="0"/>
              <a:t>‘</a:t>
            </a:r>
            <a:r>
              <a:rPr lang="zh-CN" altLang="zh-CN" sz="2000" dirty="0"/>
              <a:t>一足</a:t>
            </a:r>
            <a:r>
              <a:rPr lang="en-US" altLang="zh-CN" sz="2000" dirty="0"/>
              <a:t>’</a:t>
            </a:r>
            <a:r>
              <a:rPr lang="zh-CN" altLang="zh-CN" sz="2000" dirty="0"/>
              <a:t>也。</a:t>
            </a:r>
            <a:r>
              <a:rPr lang="en-US" altLang="zh-CN" sz="2000" dirty="0"/>
              <a:t>”</a:t>
            </a:r>
            <a:endParaRPr lang="zh-CN" altLang="zh-CN" sz="2000" dirty="0"/>
          </a:p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32013" y="2242634"/>
            <a:ext cx="11959986" cy="2809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【</a:t>
            </a:r>
            <a:r>
              <a:rPr lang="zh-CN" altLang="en-US" sz="2000" dirty="0"/>
              <a:t>注释</a:t>
            </a:r>
            <a:r>
              <a:rPr lang="en-US" altLang="zh-CN" sz="2000" dirty="0"/>
              <a:t>】</a:t>
            </a:r>
            <a:r>
              <a:rPr lang="zh-CN" altLang="en-US" sz="2000" dirty="0"/>
              <a:t>（</a:t>
            </a:r>
            <a:r>
              <a:rPr lang="en-US" altLang="zh-CN" sz="2000" dirty="0"/>
              <a:t>10</a:t>
            </a:r>
            <a:r>
              <a:rPr lang="zh-CN" altLang="en-US" sz="2000" dirty="0"/>
              <a:t>）</a:t>
            </a:r>
            <a:r>
              <a:rPr lang="zh-CN" altLang="zh-CN" sz="2000" dirty="0"/>
              <a:t>益求人</a:t>
            </a:r>
            <a:r>
              <a:rPr lang="zh-CN" altLang="en-US" sz="2000" dirty="0"/>
              <a:t>：多找些像这样的人。 </a:t>
            </a:r>
            <a:r>
              <a:rPr lang="zh-CN" altLang="en-US" sz="2000" dirty="0">
                <a:highlight>
                  <a:srgbClr val="FFFF00"/>
                </a:highlight>
              </a:rPr>
              <a:t>益：更加，更多地  </a:t>
            </a:r>
            <a:r>
              <a:rPr lang="zh-CN" altLang="en-US" sz="2000" dirty="0"/>
              <a:t>（</a:t>
            </a:r>
            <a:r>
              <a:rPr lang="en-US" altLang="zh-CN" sz="2000" dirty="0"/>
              <a:t>11</a:t>
            </a:r>
            <a:r>
              <a:rPr lang="zh-CN" altLang="en-US" sz="2000" dirty="0"/>
              <a:t>）得失之节，古代人很重视音乐，认为音乐的兴废，是一个国家治乱的关键        节：关键      </a:t>
            </a:r>
            <a:r>
              <a:rPr lang="zh-CN" altLang="en-US" sz="2000" dirty="0">
                <a:highlight>
                  <a:srgbClr val="FFFF00"/>
                </a:highlight>
              </a:rPr>
              <a:t>（</a:t>
            </a:r>
            <a:r>
              <a:rPr lang="en-US" altLang="zh-CN" sz="2000" dirty="0">
                <a:highlight>
                  <a:srgbClr val="FFFF00"/>
                </a:highlight>
              </a:rPr>
              <a:t>12</a:t>
            </a:r>
            <a:r>
              <a:rPr lang="zh-CN" altLang="en-US" sz="2000" dirty="0">
                <a:highlight>
                  <a:srgbClr val="FFFF00"/>
                </a:highlight>
              </a:rPr>
              <a:t>）平：使</a:t>
            </a:r>
            <a:r>
              <a:rPr lang="en-US" altLang="zh-CN" sz="2000" dirty="0">
                <a:highlight>
                  <a:srgbClr val="FFFF00"/>
                </a:highlight>
              </a:rPr>
              <a:t>………</a:t>
            </a:r>
            <a:r>
              <a:rPr lang="zh-CN" altLang="en-US" sz="2000" dirty="0">
                <a:highlight>
                  <a:srgbClr val="FFFF00"/>
                </a:highlight>
              </a:rPr>
              <a:t>安定。使动用法</a:t>
            </a:r>
            <a:endParaRPr lang="en-US" altLang="zh-CN" sz="20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/>
              <a:t>【</a:t>
            </a:r>
            <a:r>
              <a:rPr lang="zh-CN" altLang="en-US" sz="2000" dirty="0"/>
              <a:t>参考译文</a:t>
            </a:r>
            <a:r>
              <a:rPr lang="en-US" altLang="zh-CN" sz="2000" dirty="0"/>
              <a:t>】</a:t>
            </a:r>
            <a:r>
              <a:rPr lang="zh-CN" altLang="zh-CN" sz="2000" dirty="0"/>
              <a:t>重黎还想多找些象夔这样的人，舜说：</a:t>
            </a:r>
            <a:r>
              <a:rPr lang="en-US" altLang="zh-CN" sz="2000" dirty="0"/>
              <a:t>‘</a:t>
            </a:r>
            <a:r>
              <a:rPr lang="zh-CN" altLang="zh-CN" sz="2000" dirty="0"/>
              <a:t>音乐是天地间的精华，国家治乱的关键。只有圣人才能做到和谐，而和谐是音乐的根本。夔能调和音律，从而使天下安定，</a:t>
            </a:r>
            <a:r>
              <a:rPr lang="zh-CN" altLang="en-US" sz="2000" dirty="0"/>
              <a:t>像</a:t>
            </a:r>
            <a:r>
              <a:rPr lang="zh-CN" altLang="zh-CN" sz="2000" dirty="0"/>
              <a:t>夔这样的人一个就够了。</a:t>
            </a:r>
            <a:r>
              <a:rPr lang="en-US" altLang="zh-CN" sz="2000" dirty="0"/>
              <a:t>’</a:t>
            </a:r>
            <a:r>
              <a:rPr lang="zh-CN" altLang="zh-CN" sz="2000" dirty="0"/>
              <a:t>所以说</a:t>
            </a:r>
            <a:r>
              <a:rPr lang="en-US" altLang="zh-CN" sz="2000" dirty="0"/>
              <a:t>‘</a:t>
            </a:r>
            <a:r>
              <a:rPr lang="zh-CN" altLang="zh-CN" sz="2000" dirty="0"/>
              <a:t>一个夔就足够了</a:t>
            </a:r>
            <a:r>
              <a:rPr lang="en-US" altLang="zh-CN" sz="2000" dirty="0"/>
              <a:t>’</a:t>
            </a:r>
            <a:r>
              <a:rPr lang="zh-CN" altLang="zh-CN" sz="2000" dirty="0"/>
              <a:t>，不是</a:t>
            </a:r>
            <a:r>
              <a:rPr lang="en-US" altLang="zh-CN" sz="2000" dirty="0"/>
              <a:t>‘</a:t>
            </a:r>
            <a:r>
              <a:rPr lang="zh-CN" altLang="zh-CN" sz="2000" dirty="0"/>
              <a:t>夔只有一只足</a:t>
            </a:r>
            <a:r>
              <a:rPr lang="en-US" altLang="zh-CN" sz="2000" dirty="0"/>
              <a:t>’</a:t>
            </a:r>
            <a:r>
              <a:rPr lang="zh-CN" altLang="zh-CN" sz="2000" dirty="0"/>
              <a:t>。</a:t>
            </a:r>
            <a:r>
              <a:rPr lang="en-US" altLang="zh-CN" sz="2000" dirty="0"/>
              <a:t>”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920" y="0"/>
            <a:ext cx="11938000" cy="1652128"/>
          </a:xfrm>
          <a:ln w="28575"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【</a:t>
            </a:r>
            <a:r>
              <a:rPr lang="zh-CN" altLang="en-US" sz="2000" dirty="0"/>
              <a:t>段三</a:t>
            </a:r>
            <a:r>
              <a:rPr lang="en-US" altLang="zh-CN" sz="2000" dirty="0"/>
              <a:t>3】</a:t>
            </a:r>
            <a:r>
              <a:rPr lang="zh-CN" altLang="zh-CN" sz="2000" dirty="0"/>
              <a:t>宋之丁氏家无井，而出</a:t>
            </a:r>
            <a:r>
              <a:rPr lang="zh-CN" altLang="en-US" sz="2000" b="1" dirty="0">
                <a:solidFill>
                  <a:srgbClr val="FF0000"/>
                </a:solidFill>
              </a:rPr>
              <a:t>溉汲</a:t>
            </a:r>
            <a:r>
              <a:rPr lang="zh-CN" altLang="zh-CN" sz="2000" dirty="0"/>
              <a:t>，常一人居外。</a:t>
            </a:r>
            <a:r>
              <a:rPr lang="zh-CN" altLang="zh-CN" sz="2000" b="1" dirty="0">
                <a:solidFill>
                  <a:srgbClr val="FF0000"/>
                </a:solidFill>
              </a:rPr>
              <a:t>及</a:t>
            </a:r>
            <a:r>
              <a:rPr lang="zh-CN" altLang="zh-CN" sz="2000" dirty="0"/>
              <a:t>其家穿井，告人曰：</a:t>
            </a:r>
            <a:r>
              <a:rPr lang="en-US" altLang="zh-CN" sz="2000" dirty="0"/>
              <a:t>“</a:t>
            </a:r>
            <a:r>
              <a:rPr lang="zh-CN" altLang="zh-CN" sz="2000" dirty="0"/>
              <a:t>吾</a:t>
            </a:r>
            <a:r>
              <a:rPr lang="zh-CN" altLang="en-US" sz="2000" dirty="0"/>
              <a:t>穿井得一人</a:t>
            </a:r>
            <a:r>
              <a:rPr lang="zh-CN" altLang="zh-CN" sz="2000" dirty="0"/>
              <a:t>。</a:t>
            </a:r>
            <a:r>
              <a:rPr lang="en-US" altLang="zh-CN" sz="2000" dirty="0"/>
              <a:t>”</a:t>
            </a:r>
            <a:r>
              <a:rPr lang="zh-CN" altLang="zh-CN" sz="2000" dirty="0"/>
              <a:t>有闻而传之者曰：</a:t>
            </a:r>
            <a:r>
              <a:rPr lang="en-US" altLang="zh-CN" sz="2000" dirty="0"/>
              <a:t>“</a:t>
            </a:r>
            <a:r>
              <a:rPr lang="zh-CN" altLang="en-US" sz="2000" dirty="0"/>
              <a:t>丁氏穿井</a:t>
            </a:r>
            <a:r>
              <a:rPr lang="zh-CN" altLang="zh-CN" sz="2000" dirty="0"/>
              <a:t>得一人。</a:t>
            </a:r>
            <a:r>
              <a:rPr lang="en-US" altLang="zh-CN" sz="2000" dirty="0"/>
              <a:t>”</a:t>
            </a:r>
            <a:r>
              <a:rPr lang="zh-CN" altLang="zh-CN" sz="2000" b="1" dirty="0">
                <a:solidFill>
                  <a:srgbClr val="FF0000"/>
                </a:solidFill>
              </a:rPr>
              <a:t>国人道之</a:t>
            </a:r>
            <a:r>
              <a:rPr lang="zh-CN" altLang="zh-CN" sz="2000" dirty="0"/>
              <a:t>，闻之于</a:t>
            </a:r>
            <a:r>
              <a:rPr lang="zh-CN" altLang="en-US" sz="2000" dirty="0"/>
              <a:t>宋君</a:t>
            </a:r>
            <a:r>
              <a:rPr lang="zh-CN" altLang="zh-CN" sz="2000" dirty="0"/>
              <a:t>。宋君令人问之于丁氏，丁氏对曰：</a:t>
            </a:r>
            <a:r>
              <a:rPr lang="en-US" altLang="zh-CN" sz="2000" dirty="0"/>
              <a:t>“</a:t>
            </a:r>
            <a:r>
              <a:rPr lang="zh-CN" altLang="zh-CN" sz="2000" dirty="0"/>
              <a:t>得一人之</a:t>
            </a:r>
            <a:r>
              <a:rPr lang="zh-CN" altLang="zh-CN" sz="2000" b="1" dirty="0">
                <a:solidFill>
                  <a:srgbClr val="FF0000"/>
                </a:solidFill>
              </a:rPr>
              <a:t>使</a:t>
            </a:r>
            <a:r>
              <a:rPr lang="zh-CN" altLang="zh-CN" sz="2000" dirty="0"/>
              <a:t>，非得一人</a:t>
            </a:r>
            <a:r>
              <a:rPr lang="zh-CN" altLang="zh-CN" sz="2000" b="1" dirty="0">
                <a:solidFill>
                  <a:srgbClr val="FF0000"/>
                </a:solidFill>
              </a:rPr>
              <a:t>于</a:t>
            </a:r>
            <a:r>
              <a:rPr lang="zh-CN" altLang="zh-CN" sz="2000" dirty="0"/>
              <a:t>井中也。</a:t>
            </a:r>
            <a:r>
              <a:rPr lang="en-US" altLang="zh-CN" sz="2000" dirty="0"/>
              <a:t>”</a:t>
            </a:r>
            <a:r>
              <a:rPr lang="zh-CN" altLang="zh-CN" sz="2000" dirty="0"/>
              <a:t>求闻之若此，不若无闻也。</a:t>
            </a:r>
            <a:endParaRPr lang="zh-CN" altLang="en-US" sz="2000" dirty="0"/>
          </a:p>
        </p:txBody>
      </p:sp>
      <p:sp>
        <p:nvSpPr>
          <p:cNvPr id="2" name="矩形 1"/>
          <p:cNvSpPr/>
          <p:nvPr/>
        </p:nvSpPr>
        <p:spPr>
          <a:xfrm>
            <a:off x="121920" y="1652128"/>
            <a:ext cx="11938000" cy="5117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【</a:t>
            </a:r>
            <a:r>
              <a:rPr lang="zh-CN" altLang="en-US" sz="2000" dirty="0"/>
              <a:t>注释</a:t>
            </a:r>
            <a:r>
              <a:rPr lang="en-US" altLang="zh-CN" sz="2000" dirty="0"/>
              <a:t>】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r>
              <a:rPr lang="en-US" altLang="zh-CN" sz="2000" dirty="0" err="1"/>
              <a:t>溉汲</a:t>
            </a:r>
            <a:r>
              <a:rPr lang="en-US" altLang="zh-CN" sz="2000" dirty="0"/>
              <a:t>——</a:t>
            </a:r>
            <a:r>
              <a:rPr lang="zh-CN" altLang="zh-CN" sz="2000" dirty="0"/>
              <a:t>从</a:t>
            </a:r>
            <a:r>
              <a:rPr lang="en-US" altLang="zh-CN" sz="2000" dirty="0" err="1"/>
              <a:t>井里</a:t>
            </a:r>
            <a:r>
              <a:rPr lang="zh-CN" altLang="zh-CN" sz="2000" dirty="0"/>
              <a:t>打水浇地。溉：音</a:t>
            </a:r>
            <a:r>
              <a:rPr lang="en-US" altLang="zh-CN" sz="2000" dirty="0" err="1"/>
              <a:t>gài</a:t>
            </a:r>
            <a:r>
              <a:rPr lang="zh-CN" altLang="zh-CN" sz="2000" dirty="0"/>
              <a:t>，浇灌。汲：音</a:t>
            </a:r>
            <a:r>
              <a:rPr lang="en-US" altLang="zh-CN" sz="2000" dirty="0" err="1"/>
              <a:t>jí</a:t>
            </a:r>
            <a:r>
              <a:rPr lang="zh-CN" altLang="zh-CN" sz="2000" dirty="0"/>
              <a:t>，从井里打水。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（</a:t>
            </a:r>
            <a:r>
              <a:rPr lang="en-US" altLang="zh-CN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）</a:t>
            </a:r>
            <a:r>
              <a:rPr lang="zh-CN" altLang="zh-CN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及</a:t>
            </a:r>
            <a:r>
              <a:rPr lang="en-US" altLang="zh-CN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——</a:t>
            </a:r>
            <a:r>
              <a:rPr lang="zh-CN" altLang="zh-CN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等到。</a:t>
            </a:r>
            <a:r>
              <a:rPr lang="en-US" altLang="zh-CN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   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穿：开掘，挖掘</a:t>
            </a:r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</a:rPr>
              <a:t>3</a:t>
            </a:r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）</a:t>
            </a:r>
            <a:r>
              <a:rPr lang="zh-CN" altLang="zh-CN" sz="2000" dirty="0">
                <a:solidFill>
                  <a:srgbClr val="FF0000"/>
                </a:solidFill>
                <a:highlight>
                  <a:srgbClr val="FFFF00"/>
                </a:highlight>
              </a:rPr>
              <a:t>国人道之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</a:rPr>
              <a:t>——</a:t>
            </a:r>
            <a:r>
              <a:rPr lang="zh-CN" altLang="zh-CN" sz="2000" dirty="0">
                <a:solidFill>
                  <a:srgbClr val="FF0000"/>
                </a:solidFill>
                <a:highlight>
                  <a:srgbClr val="FFFF00"/>
                </a:highlight>
              </a:rPr>
              <a:t>都城的人谈论这件事。</a:t>
            </a:r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</a:rPr>
              <a:t>4</a:t>
            </a:r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）</a:t>
            </a:r>
            <a:r>
              <a:rPr lang="zh-CN" altLang="zh-CN" sz="2000" dirty="0"/>
              <a:t>闻之于宋君</a:t>
            </a:r>
            <a:r>
              <a:rPr lang="en-US" altLang="zh-CN" sz="2000" dirty="0"/>
              <a:t>——</a:t>
            </a:r>
            <a:r>
              <a:rPr lang="zh-CN" altLang="zh-CN" sz="2000" dirty="0"/>
              <a:t>这件事被宋君听到了。之：代词，指</a:t>
            </a:r>
            <a:r>
              <a:rPr lang="en-US" altLang="zh-CN" sz="2000" dirty="0"/>
              <a:t>“</a:t>
            </a:r>
            <a:r>
              <a:rPr lang="zh-CN" altLang="zh-CN" sz="2000" dirty="0"/>
              <a:t>丁氏</a:t>
            </a:r>
            <a:r>
              <a:rPr lang="en-US" altLang="zh-CN" sz="2000" dirty="0" err="1"/>
              <a:t>穿井得一人</a:t>
            </a:r>
            <a:r>
              <a:rPr lang="en-US" altLang="zh-CN" sz="2000" dirty="0"/>
              <a:t>”</a:t>
            </a:r>
            <a:r>
              <a:rPr lang="zh-CN" altLang="zh-CN" sz="2000" dirty="0"/>
              <a:t>一事，是</a:t>
            </a:r>
            <a:r>
              <a:rPr lang="en-US" altLang="zh-CN" sz="2000" dirty="0"/>
              <a:t>“</a:t>
            </a:r>
            <a:r>
              <a:rPr lang="zh-CN" altLang="zh-CN" sz="2000" dirty="0"/>
              <a:t>闻</a:t>
            </a:r>
            <a:r>
              <a:rPr lang="en-US" altLang="zh-CN" sz="2000" dirty="0"/>
              <a:t>”</a:t>
            </a:r>
            <a:r>
              <a:rPr lang="zh-CN" altLang="zh-CN" sz="2000" dirty="0"/>
              <a:t>的宾语。于：</a:t>
            </a:r>
            <a:r>
              <a:rPr lang="zh-CN" altLang="en-US" sz="2000" dirty="0"/>
              <a:t>介词</a:t>
            </a:r>
            <a:r>
              <a:rPr lang="zh-CN" altLang="zh-CN" sz="2000" dirty="0"/>
              <a:t>：当</a:t>
            </a:r>
            <a:r>
              <a:rPr lang="en-US" altLang="zh-CN" sz="2000" dirty="0"/>
              <a:t>“</a:t>
            </a:r>
            <a:r>
              <a:rPr lang="zh-CN" altLang="zh-CN" sz="2000" dirty="0"/>
              <a:t>被</a:t>
            </a:r>
            <a:r>
              <a:rPr lang="en-US" altLang="zh-CN" sz="2000" dirty="0"/>
              <a:t>”</a:t>
            </a:r>
            <a:r>
              <a:rPr lang="zh-CN" altLang="zh-CN" sz="2000" dirty="0"/>
              <a:t>讲，引进主动者。宋君：</a:t>
            </a:r>
            <a:r>
              <a:rPr lang="en-US" altLang="zh-CN" sz="2000" dirty="0" err="1"/>
              <a:t>宋国</a:t>
            </a:r>
            <a:r>
              <a:rPr lang="zh-CN" altLang="zh-CN" sz="2000" dirty="0"/>
              <a:t>国君。</a:t>
            </a:r>
            <a:endParaRPr lang="zh-CN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（</a:t>
            </a:r>
            <a:r>
              <a:rPr lang="en-US" altLang="zh-CN" sz="2000" dirty="0"/>
              <a:t>5</a:t>
            </a:r>
            <a:r>
              <a:rPr lang="zh-CN" altLang="en-US" sz="2000" dirty="0"/>
              <a:t>）</a:t>
            </a:r>
            <a:r>
              <a:rPr lang="zh-CN" altLang="zh-CN" sz="2000" dirty="0"/>
              <a:t>问之于丁氏</a:t>
            </a:r>
            <a:r>
              <a:rPr lang="en-US" altLang="zh-CN" sz="2000" dirty="0"/>
              <a:t>——</a:t>
            </a:r>
            <a:r>
              <a:rPr lang="zh-CN" altLang="zh-CN" sz="2000" dirty="0"/>
              <a:t>向丁氏问这件事。</a:t>
            </a:r>
            <a:r>
              <a:rPr lang="zh-CN" altLang="zh-CN" sz="2000" b="1" dirty="0">
                <a:solidFill>
                  <a:srgbClr val="FF0000"/>
                </a:solidFill>
              </a:rPr>
              <a:t>于：介词：当</a:t>
            </a:r>
            <a:r>
              <a:rPr lang="en-US" altLang="zh-CN" sz="2000" b="1" dirty="0">
                <a:solidFill>
                  <a:srgbClr val="FF0000"/>
                </a:solidFill>
              </a:rPr>
              <a:t>“</a:t>
            </a:r>
            <a:r>
              <a:rPr lang="zh-CN" altLang="zh-CN" sz="2000" b="1" dirty="0">
                <a:solidFill>
                  <a:srgbClr val="FF0000"/>
                </a:solidFill>
              </a:rPr>
              <a:t>向</a:t>
            </a:r>
            <a:r>
              <a:rPr lang="en-US" altLang="zh-CN" sz="2000" b="1" dirty="0">
                <a:solidFill>
                  <a:srgbClr val="FF0000"/>
                </a:solidFill>
              </a:rPr>
              <a:t>”</a:t>
            </a:r>
            <a:r>
              <a:rPr lang="zh-CN" altLang="zh-CN" sz="2000" b="1" dirty="0">
                <a:solidFill>
                  <a:srgbClr val="FF0000"/>
                </a:solidFill>
              </a:rPr>
              <a:t>讲。</a:t>
            </a:r>
            <a:r>
              <a:rPr lang="zh-CN" altLang="en-US" sz="2000" b="1" dirty="0">
                <a:solidFill>
                  <a:srgbClr val="FF0000"/>
                </a:solidFill>
              </a:rPr>
              <a:t>（</a:t>
            </a:r>
            <a:r>
              <a:rPr lang="en-US" altLang="zh-CN" sz="2000" b="1" dirty="0">
                <a:solidFill>
                  <a:srgbClr val="FF0000"/>
                </a:solidFill>
              </a:rPr>
              <a:t>6</a:t>
            </a:r>
            <a:r>
              <a:rPr lang="zh-CN" altLang="en-US" sz="2000" b="1" dirty="0">
                <a:solidFill>
                  <a:srgbClr val="FF0000"/>
                </a:solidFill>
              </a:rPr>
              <a:t>）</a:t>
            </a:r>
            <a:r>
              <a:rPr lang="zh-CN" altLang="zh-CN" sz="2000" b="1" dirty="0">
                <a:solidFill>
                  <a:srgbClr val="FF0000"/>
                </a:solidFill>
              </a:rPr>
              <a:t>使</a:t>
            </a:r>
            <a:r>
              <a:rPr lang="en-US" altLang="zh-CN" sz="2000" b="1" dirty="0">
                <a:solidFill>
                  <a:srgbClr val="FF0000"/>
                </a:solidFill>
              </a:rPr>
              <a:t>——</a:t>
            </a:r>
            <a:r>
              <a:rPr lang="zh-CN" altLang="zh-CN" sz="2000" b="1" dirty="0">
                <a:solidFill>
                  <a:srgbClr val="FF0000"/>
                </a:solidFill>
              </a:rPr>
              <a:t>使用，指劳动力。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/>
              <a:t>【</a:t>
            </a:r>
            <a:r>
              <a:rPr lang="zh-CN" altLang="en-US" sz="2000" dirty="0"/>
              <a:t>参考译文</a:t>
            </a:r>
            <a:r>
              <a:rPr lang="en-US" altLang="zh-CN" sz="2000" dirty="0"/>
              <a:t>】</a:t>
            </a:r>
            <a:r>
              <a:rPr lang="zh-CN" altLang="zh-CN" sz="2000" dirty="0"/>
              <a:t>宋国有个姓丁的人，家里没有水井，需要出门去打水，经常派一人在外专管打水。等到他家打了水井，他告诉别人说：</a:t>
            </a:r>
            <a:r>
              <a:rPr lang="en-US" altLang="zh-CN" sz="2000" dirty="0"/>
              <a:t>“</a:t>
            </a:r>
            <a:r>
              <a:rPr lang="zh-CN" altLang="zh-CN" sz="2000" dirty="0"/>
              <a:t>我家打水井得到一个人力。</a:t>
            </a:r>
            <a:r>
              <a:rPr lang="en-US" altLang="zh-CN" sz="2000" dirty="0"/>
              <a:t>”</a:t>
            </a:r>
            <a:r>
              <a:rPr lang="zh-CN" altLang="zh-CN" sz="2000" dirty="0"/>
              <a:t>有人听了就去传播：</a:t>
            </a:r>
            <a:r>
              <a:rPr lang="en-US" altLang="zh-CN" sz="2000" dirty="0"/>
              <a:t>“</a:t>
            </a:r>
            <a:r>
              <a:rPr lang="zh-CN" altLang="zh-CN" sz="2000" dirty="0"/>
              <a:t>丁家挖井挖到了一个人。</a:t>
            </a:r>
            <a:r>
              <a:rPr lang="en-US" altLang="zh-CN" sz="2000" dirty="0"/>
              <a:t>”</a:t>
            </a:r>
            <a:r>
              <a:rPr lang="zh-CN" altLang="zh-CN" sz="2000" dirty="0"/>
              <a:t>都城的人纷纷传说这件事，被宋君听到了。宋君派人向姓丁的问明情况，姓丁的答道，</a:t>
            </a:r>
            <a:r>
              <a:rPr lang="en-US" altLang="zh-CN" sz="2000" dirty="0"/>
              <a:t>“</a:t>
            </a:r>
            <a:r>
              <a:rPr lang="zh-CN" altLang="zh-CN" sz="2000" dirty="0"/>
              <a:t>现在家里有了井，无需转派一人住在外面打水，等于多得到一人使用，并不是在井中挖到一个人。</a:t>
            </a:r>
            <a:r>
              <a:rPr lang="en-US" altLang="zh-CN" sz="2000" dirty="0"/>
              <a:t>”</a:t>
            </a:r>
            <a:r>
              <a:rPr lang="zh-CN" altLang="zh-CN" sz="2000" dirty="0"/>
              <a:t>象这样听信传闻，不如不听。</a:t>
            </a:r>
            <a:endParaRPr lang="zh-CN" altLang="zh-C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013" y="501792"/>
            <a:ext cx="11491414" cy="1763888"/>
          </a:xfrm>
          <a:ln w="28575"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【</a:t>
            </a:r>
            <a:r>
              <a:rPr lang="zh-CN" altLang="en-US" sz="2400" dirty="0"/>
              <a:t>段三</a:t>
            </a:r>
            <a:r>
              <a:rPr lang="en-US" altLang="zh-CN" sz="2400" dirty="0"/>
              <a:t>4】</a:t>
            </a:r>
            <a:r>
              <a:rPr lang="zh-CN" altLang="en-US" sz="2400" dirty="0"/>
              <a:t>子夏</a:t>
            </a:r>
            <a:r>
              <a:rPr lang="zh-CN" altLang="zh-CN" sz="2400" b="1" dirty="0">
                <a:solidFill>
                  <a:srgbClr val="FF0000"/>
                </a:solidFill>
              </a:rPr>
              <a:t>之</a:t>
            </a:r>
            <a:r>
              <a:rPr lang="zh-CN" altLang="zh-CN" sz="2400" dirty="0"/>
              <a:t>晋，过卫，有读史记者曰：</a:t>
            </a:r>
            <a:r>
              <a:rPr lang="en-US" altLang="zh-CN" sz="2400" dirty="0"/>
              <a:t>“</a:t>
            </a:r>
            <a:r>
              <a:rPr lang="zh-CN" altLang="zh-CN" sz="2400" dirty="0"/>
              <a:t>晋</a:t>
            </a:r>
            <a:r>
              <a:rPr lang="zh-CN" altLang="zh-CN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师</a:t>
            </a:r>
            <a:r>
              <a:rPr lang="zh-CN" altLang="en-US" sz="2400" dirty="0"/>
              <a:t>三豕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涉河</a:t>
            </a:r>
            <a:r>
              <a:rPr lang="zh-CN" altLang="zh-CN" sz="2400" dirty="0"/>
              <a:t>。</a:t>
            </a:r>
            <a:r>
              <a:rPr lang="en-US" altLang="zh-CN" sz="2400" dirty="0"/>
              <a:t>”</a:t>
            </a:r>
            <a:r>
              <a:rPr lang="zh-CN" altLang="zh-CN" sz="2400" dirty="0"/>
              <a:t>子夏曰：</a:t>
            </a:r>
            <a:r>
              <a:rPr lang="en-US" altLang="zh-CN" sz="2400" dirty="0"/>
              <a:t>“</a:t>
            </a:r>
            <a:r>
              <a:rPr lang="zh-CN" altLang="zh-CN" sz="2400" dirty="0"/>
              <a:t>非也，是己亥也。夫己与三相近，豕与亥相似。</a:t>
            </a:r>
            <a:r>
              <a:rPr lang="en-US" altLang="zh-CN" sz="2400" dirty="0"/>
              <a:t>”</a:t>
            </a:r>
            <a:r>
              <a:rPr lang="zh-CN" altLang="zh-CN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至于</a:t>
            </a:r>
            <a:r>
              <a:rPr lang="zh-CN" altLang="zh-CN" sz="2400" dirty="0"/>
              <a:t>晋而问之，则曰，晋师己亥涉河也。</a:t>
            </a:r>
            <a:endParaRPr lang="zh-CN" altLang="zh-CN" sz="2400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0293" y="2763519"/>
            <a:ext cx="1149141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【</a:t>
            </a:r>
            <a:r>
              <a:rPr lang="zh-CN" altLang="en-US" sz="2000" dirty="0"/>
              <a:t>注释</a:t>
            </a:r>
            <a:r>
              <a:rPr lang="en-US" altLang="zh-CN" sz="2000" dirty="0"/>
              <a:t>】</a:t>
            </a:r>
            <a:r>
              <a:rPr lang="zh-CN" altLang="en-US" sz="2000" dirty="0">
                <a:highlight>
                  <a:srgbClr val="FFFF00"/>
                </a:highlight>
              </a:rPr>
              <a:t>（</a:t>
            </a:r>
            <a:r>
              <a:rPr lang="en-US" altLang="zh-CN" sz="2000" dirty="0">
                <a:highlight>
                  <a:srgbClr val="FFFF00"/>
                </a:highlight>
              </a:rPr>
              <a:t>1</a:t>
            </a:r>
            <a:r>
              <a:rPr lang="zh-CN" altLang="en-US" sz="2000" dirty="0">
                <a:highlight>
                  <a:srgbClr val="FFFF00"/>
                </a:highlight>
              </a:rPr>
              <a:t>）之：到 </a:t>
            </a: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</a:t>
            </a:r>
            <a:r>
              <a:rPr lang="zh-CN" altLang="zh-CN" sz="2000" dirty="0"/>
              <a:t>晋师</a:t>
            </a:r>
            <a:r>
              <a:rPr lang="zh-CN" altLang="en-US" sz="2000" dirty="0"/>
              <a:t>三豕涉河：师：军队</a:t>
            </a:r>
            <a:r>
              <a:rPr lang="en-US" altLang="zh-CN" sz="2000" dirty="0"/>
              <a:t>       </a:t>
            </a:r>
            <a:r>
              <a:rPr lang="zh-CN" altLang="en-US" sz="2000" dirty="0"/>
              <a:t>豕</a:t>
            </a:r>
            <a:r>
              <a:rPr lang="en-US" altLang="zh-CN" sz="2000" b="1" dirty="0" err="1"/>
              <a:t>shǐ</a:t>
            </a:r>
            <a:r>
              <a:rPr lang="zh-CN" altLang="en-US" sz="2000" b="1" dirty="0"/>
              <a:t>：猪     涉：渡，过</a:t>
            </a:r>
            <a:r>
              <a:rPr lang="en-US" altLang="zh-CN" sz="2000" b="1" dirty="0"/>
              <a:t>      </a:t>
            </a:r>
            <a:r>
              <a:rPr lang="zh-CN" altLang="en-US" sz="2000" b="1" dirty="0"/>
              <a:t>河：黄河       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）至于：到达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【</a:t>
            </a:r>
            <a:r>
              <a:rPr lang="zh-CN" altLang="en-US" sz="2000" dirty="0"/>
              <a:t>参考译文</a:t>
            </a:r>
            <a:r>
              <a:rPr lang="en-US" altLang="zh-CN" sz="2000" dirty="0"/>
              <a:t>】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zh-CN" sz="2000" dirty="0"/>
              <a:t>子夏到晋国去，经过卫国，有个读史书的人说：</a:t>
            </a:r>
            <a:r>
              <a:rPr lang="en-US" altLang="zh-CN" sz="2000" dirty="0"/>
              <a:t>“</a:t>
            </a:r>
            <a:r>
              <a:rPr lang="zh-CN" altLang="zh-CN" sz="2000" dirty="0"/>
              <a:t>晋军三豕过黄河。</a:t>
            </a:r>
            <a:r>
              <a:rPr lang="en-US" altLang="zh-CN" sz="2000" dirty="0"/>
              <a:t>”</a:t>
            </a:r>
            <a:r>
              <a:rPr lang="zh-CN" altLang="zh-CN" sz="2000" dirty="0"/>
              <a:t>子夏说：</a:t>
            </a:r>
            <a:r>
              <a:rPr lang="en-US" altLang="zh-CN" sz="2000" dirty="0"/>
              <a:t>“</a:t>
            </a:r>
            <a:r>
              <a:rPr lang="zh-CN" altLang="zh-CN" sz="2000" dirty="0"/>
              <a:t>不对，是己亥日过黄河。古文</a:t>
            </a:r>
            <a:r>
              <a:rPr lang="en-US" altLang="zh-CN" sz="2000" dirty="0"/>
              <a:t>‘</a:t>
            </a:r>
            <a:r>
              <a:rPr lang="zh-CN" altLang="zh-CN" sz="2000" dirty="0"/>
              <a:t>己</a:t>
            </a:r>
            <a:r>
              <a:rPr lang="en-US" altLang="zh-CN" sz="2000" dirty="0"/>
              <a:t>’</a:t>
            </a:r>
            <a:r>
              <a:rPr lang="zh-CN" altLang="zh-CN" sz="2000" dirty="0"/>
              <a:t>字与</a:t>
            </a:r>
            <a:r>
              <a:rPr lang="en-US" altLang="zh-CN" sz="2000" dirty="0"/>
              <a:t>‘</a:t>
            </a:r>
            <a:r>
              <a:rPr lang="zh-CN" altLang="zh-CN" sz="2000" dirty="0"/>
              <a:t>三</a:t>
            </a:r>
            <a:r>
              <a:rPr lang="en-US" altLang="zh-CN" sz="2000" dirty="0"/>
              <a:t>’</a:t>
            </a:r>
            <a:r>
              <a:rPr lang="zh-CN" altLang="zh-CN" sz="2000" dirty="0"/>
              <a:t>字字形相近，</a:t>
            </a:r>
            <a:r>
              <a:rPr lang="en-US" altLang="zh-CN" sz="2000" dirty="0"/>
              <a:t>‘</a:t>
            </a:r>
            <a:r>
              <a:rPr lang="zh-CN" altLang="zh-CN" sz="2000" dirty="0"/>
              <a:t>豕</a:t>
            </a:r>
            <a:r>
              <a:rPr lang="en-US" altLang="zh-CN" sz="2000" dirty="0"/>
              <a:t>’</a:t>
            </a:r>
            <a:r>
              <a:rPr lang="zh-CN" altLang="zh-CN" sz="2000" dirty="0"/>
              <a:t>字和</a:t>
            </a:r>
            <a:r>
              <a:rPr lang="en-US" altLang="zh-CN" sz="2000" dirty="0"/>
              <a:t>‘</a:t>
            </a:r>
            <a:r>
              <a:rPr lang="zh-CN" altLang="zh-CN" sz="2000" dirty="0"/>
              <a:t>亥</a:t>
            </a:r>
            <a:r>
              <a:rPr lang="en-US" altLang="zh-CN" sz="2000" dirty="0"/>
              <a:t>’</a:t>
            </a:r>
            <a:r>
              <a:rPr lang="zh-CN" altLang="zh-CN" sz="2000" dirty="0"/>
              <a:t>字相似。</a:t>
            </a:r>
            <a:r>
              <a:rPr lang="en-US" altLang="zh-CN" sz="2000" dirty="0"/>
              <a:t>”</a:t>
            </a:r>
            <a:r>
              <a:rPr lang="zh-CN" altLang="zh-CN" sz="2000" dirty="0"/>
              <a:t>到了晋国探问此事，果然是说，晋国军队在己亥那天渡过黄河。</a:t>
            </a:r>
            <a:endParaRPr lang="zh-CN" altLang="zh-CN" sz="20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46161" y="2661314"/>
            <a:ext cx="10181229" cy="1659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FF0000"/>
                </a:solidFill>
              </a:rPr>
              <a:t>段三，连举三例、说明传言易错，“闻言必熟论”“验之以理”，以分清其是非。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960" y="570030"/>
            <a:ext cx="11684000" cy="613556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【</a:t>
            </a:r>
            <a:r>
              <a:rPr lang="zh-CN" altLang="en-US" sz="2400" dirty="0"/>
              <a:t>段四</a:t>
            </a:r>
            <a:r>
              <a:rPr lang="en-US" altLang="zh-CN" sz="2400" dirty="0"/>
              <a:t>】</a:t>
            </a:r>
            <a:r>
              <a:rPr lang="zh-CN" altLang="zh-CN" sz="2400" u="sng" dirty="0">
                <a:highlight>
                  <a:srgbClr val="FFFF00"/>
                </a:highlight>
              </a:rPr>
              <a:t>辞多类</a:t>
            </a:r>
            <a:r>
              <a:rPr lang="zh-CN" altLang="zh-CN" sz="24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非</a:t>
            </a:r>
            <a:r>
              <a:rPr lang="zh-CN" altLang="zh-CN" sz="2400" u="sng" dirty="0">
                <a:highlight>
                  <a:srgbClr val="FFFF00"/>
                </a:highlight>
              </a:rPr>
              <a:t>而</a:t>
            </a:r>
            <a:r>
              <a:rPr lang="zh-CN" altLang="zh-CN" sz="24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是</a:t>
            </a:r>
            <a:r>
              <a:rPr lang="zh-CN" altLang="zh-CN" sz="2400" u="sng" dirty="0">
                <a:highlight>
                  <a:srgbClr val="FFFF00"/>
                </a:highlight>
              </a:rPr>
              <a:t>，多</a:t>
            </a:r>
            <a:r>
              <a:rPr lang="en-US" altLang="zh-CN" sz="2400" u="sng" dirty="0" err="1">
                <a:highlight>
                  <a:srgbClr val="FFFF00"/>
                </a:highlight>
              </a:rPr>
              <a:t>类是而非</a:t>
            </a:r>
            <a:r>
              <a:rPr lang="zh-CN" altLang="zh-CN" sz="2400" u="sng" dirty="0">
                <a:highlight>
                  <a:srgbClr val="FFFF00"/>
                </a:highlight>
              </a:rPr>
              <a:t>，是非之</a:t>
            </a:r>
            <a:r>
              <a:rPr lang="zh-CN" altLang="zh-CN" sz="24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经</a:t>
            </a:r>
            <a:r>
              <a:rPr lang="zh-CN" altLang="zh-CN" sz="2400" u="sng" dirty="0">
                <a:highlight>
                  <a:srgbClr val="FFFF00"/>
                </a:highlight>
              </a:rPr>
              <a:t>，不可不分，此圣人之所慎也。</a:t>
            </a:r>
            <a:r>
              <a:rPr lang="zh-CN" altLang="zh-CN" sz="2400" dirty="0"/>
              <a:t>然则何以慎？</a:t>
            </a:r>
            <a:r>
              <a:rPr lang="zh-CN" altLang="zh-CN" sz="2400" b="1" dirty="0">
                <a:solidFill>
                  <a:srgbClr val="FF0000"/>
                </a:solidFill>
              </a:rPr>
              <a:t>缘</a:t>
            </a:r>
            <a:r>
              <a:rPr lang="zh-CN" altLang="zh-CN" sz="2400" dirty="0"/>
              <a:t>物之情及人之情，以为所闻，则得之矣。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endParaRPr lang="zh-CN" altLang="zh-CN" sz="2400" u="sng" dirty="0">
              <a:highlight>
                <a:srgbClr val="FFFF00"/>
              </a:highlight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【</a:t>
            </a:r>
            <a:r>
              <a:rPr lang="zh-CN" altLang="en-US" sz="2400" dirty="0"/>
              <a:t>注释</a:t>
            </a:r>
            <a:r>
              <a:rPr lang="en-US" altLang="zh-CN" sz="2400" dirty="0"/>
              <a:t>】</a:t>
            </a: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）非：错误，不对           是：正确，对     （</a:t>
            </a:r>
            <a:r>
              <a:rPr lang="en-US" altLang="zh-CN" sz="2400" dirty="0"/>
              <a:t>2</a:t>
            </a:r>
            <a:r>
              <a:rPr lang="zh-CN" altLang="en-US" sz="2400" dirty="0"/>
              <a:t>）   经：分界                                   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）所慎：所字结构，谨慎对待的事情。             （</a:t>
            </a:r>
            <a:r>
              <a:rPr lang="en-US" altLang="zh-CN" sz="2400" dirty="0"/>
              <a:t>4</a:t>
            </a:r>
            <a:r>
              <a:rPr lang="zh-CN" altLang="en-US" sz="2400" dirty="0"/>
              <a:t>）何以慎：以何慎，用什么方法做到谨慎。   （</a:t>
            </a:r>
            <a:r>
              <a:rPr lang="en-US" altLang="zh-CN" sz="2400" dirty="0"/>
              <a:t>5</a:t>
            </a:r>
            <a:r>
              <a:rPr lang="zh-CN" altLang="en-US" sz="2400" dirty="0"/>
              <a:t>）缘：遵循。           （</a:t>
            </a:r>
            <a:r>
              <a:rPr lang="en-US" altLang="zh-CN" sz="2400" dirty="0"/>
              <a:t>6</a:t>
            </a:r>
            <a:r>
              <a:rPr lang="zh-CN" altLang="en-US" sz="2400" dirty="0"/>
              <a:t>）以为：以（之）为，用此方法审察。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endParaRPr lang="zh-CN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【</a:t>
            </a:r>
            <a:r>
              <a:rPr lang="zh-CN" altLang="en-US" sz="2400" dirty="0"/>
              <a:t>翻译</a:t>
            </a:r>
            <a:r>
              <a:rPr lang="en-US" altLang="zh-CN" sz="2400" dirty="0"/>
              <a:t>】</a:t>
            </a:r>
            <a:r>
              <a:rPr lang="zh-CN" altLang="zh-CN" sz="2400" b="1" u="sng" dirty="0">
                <a:solidFill>
                  <a:srgbClr val="FF0000"/>
                </a:solidFill>
              </a:rPr>
              <a:t>言辞有很多似非而是，似是而非的。是非的界线，不可不分辨清楚，这是圣人需要特别慎重对待的问题。虽然这样，那么靠什么方法才能做到慎重呢？遵循着事物的规律和人的情理，用这种方法来审察所听到的传闻，就可以得到真实的情况了。</a:t>
            </a:r>
            <a:endParaRPr lang="zh-CN" altLang="zh-CN" sz="2400" b="1" u="sng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09935" y="1378424"/>
            <a:ext cx="91576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rgbClr val="FF0000"/>
                </a:solidFill>
              </a:rPr>
              <a:t>段四，说明传言“多类是而非”，必须根据事理人情来进行审察，才能得其实情，明辨是非，总结全文。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4520" y="819784"/>
            <a:ext cx="11191240" cy="5408295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《</a:t>
            </a:r>
            <a:r>
              <a:rPr lang="zh-CN" altLang="en-US" b="1" dirty="0">
                <a:solidFill>
                  <a:srgbClr val="FF0000"/>
                </a:solidFill>
              </a:rPr>
              <a:t>吕氏春秋</a:t>
            </a:r>
            <a:r>
              <a:rPr lang="en-US" altLang="zh-CN" b="1" dirty="0">
                <a:solidFill>
                  <a:srgbClr val="FF0000"/>
                </a:solidFill>
              </a:rPr>
              <a:t>》</a:t>
            </a:r>
            <a:r>
              <a:rPr lang="zh-CN" altLang="en-US" b="1" dirty="0">
                <a:solidFill>
                  <a:srgbClr val="FF0000"/>
                </a:solidFill>
              </a:rPr>
              <a:t>是战国末年</a:t>
            </a:r>
            <a:r>
              <a:rPr lang="en-US" altLang="zh-CN" dirty="0"/>
              <a:t>( </a:t>
            </a:r>
            <a:r>
              <a:rPr lang="zh-CN" altLang="en-US" dirty="0"/>
              <a:t>前</a:t>
            </a:r>
            <a:r>
              <a:rPr lang="en-US" altLang="zh-CN" dirty="0"/>
              <a:t>239</a:t>
            </a:r>
            <a:r>
              <a:rPr lang="zh-CN" altLang="en-US" dirty="0"/>
              <a:t>年前后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zh-CN" altLang="en-US" b="1" dirty="0">
                <a:solidFill>
                  <a:srgbClr val="FF0000"/>
                </a:solidFill>
              </a:rPr>
              <a:t>由秦国丞相吕不韦组织门客集体编撰的杂家著作，又名</a:t>
            </a:r>
            <a:r>
              <a:rPr lang="en-US" altLang="zh-CN" b="1" dirty="0">
                <a:solidFill>
                  <a:srgbClr val="FF0000"/>
                </a:solidFill>
              </a:rPr>
              <a:t>《</a:t>
            </a:r>
            <a:r>
              <a:rPr lang="zh-CN" altLang="en-US" b="1" dirty="0">
                <a:solidFill>
                  <a:srgbClr val="FF0000"/>
                </a:solidFill>
              </a:rPr>
              <a:t>吕览</a:t>
            </a:r>
            <a:r>
              <a:rPr lang="en-US" altLang="zh-CN" b="1" dirty="0">
                <a:solidFill>
                  <a:srgbClr val="FF0000"/>
                </a:solidFill>
              </a:rPr>
              <a:t>》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此书分为十二纪，八览，六论，共三个部分，二十六卷，</a:t>
            </a:r>
            <a:r>
              <a:rPr lang="zh-CN" altLang="en-US" b="1" dirty="0">
                <a:solidFill>
                  <a:srgbClr val="C00000"/>
                </a:solidFill>
              </a:rPr>
              <a:t>一百六十篇</a:t>
            </a:r>
            <a:r>
              <a:rPr lang="zh-CN" altLang="en-US" dirty="0"/>
              <a:t>，约二十万字。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编著目的：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“集各家之精华，成一家之思想”  </a:t>
            </a:r>
            <a:r>
              <a:rPr lang="zh-CN" altLang="en-US" dirty="0"/>
              <a:t>此书以</a:t>
            </a:r>
            <a:r>
              <a:rPr lang="zh-CN" altLang="en-US" b="1" dirty="0">
                <a:highlight>
                  <a:srgbClr val="FFFF00"/>
                </a:highlight>
              </a:rPr>
              <a:t>道家思想为主干，融合众家所长，</a:t>
            </a:r>
            <a:r>
              <a:rPr lang="zh-CN" altLang="en-US" dirty="0"/>
              <a:t>兼采阴阳、儒、墨、兵、农、阴阳等诸家学说而完成的一部著作。后人将</a:t>
            </a:r>
            <a:r>
              <a:rPr lang="en-US" altLang="zh-CN" dirty="0"/>
              <a:t>《</a:t>
            </a:r>
            <a:r>
              <a:rPr lang="zh-CN" altLang="en-US" dirty="0"/>
              <a:t>吕氏春秋</a:t>
            </a:r>
            <a:r>
              <a:rPr lang="en-US" altLang="zh-CN" dirty="0"/>
              <a:t>》</a:t>
            </a:r>
            <a:r>
              <a:rPr lang="zh-CN" altLang="en-US" dirty="0"/>
              <a:t>称为“</a:t>
            </a:r>
            <a:r>
              <a:rPr lang="zh-CN" altLang="en-US" b="1" dirty="0">
                <a:highlight>
                  <a:srgbClr val="FFFF00"/>
                </a:highlight>
              </a:rPr>
              <a:t>杂家”</a:t>
            </a:r>
            <a:r>
              <a:rPr lang="zh-CN" altLang="en-US" dirty="0"/>
              <a:t>著作。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内容从开天辟地说起，一直说到做人务本之道、治国之道以及如何认识分辨事物、如何用民为君等。知识范围涉及阴阳、五行、干支、军事、政治、农业生产、自然、历史、地理等多个方面。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4520" y="819784"/>
            <a:ext cx="10632440" cy="540829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吕不韦自己认为</a:t>
            </a:r>
            <a:r>
              <a:rPr lang="en-US" altLang="zh-CN" dirty="0"/>
              <a:t>《</a:t>
            </a:r>
            <a:r>
              <a:rPr lang="zh-CN" altLang="en-US" dirty="0"/>
              <a:t>吕氏春秋</a:t>
            </a:r>
            <a:r>
              <a:rPr lang="en-US" altLang="zh-CN" dirty="0"/>
              <a:t>》</a:t>
            </a:r>
            <a:r>
              <a:rPr lang="zh-CN" altLang="en-US" dirty="0"/>
              <a:t>包括了天地万物古往今来的事理，所以称之为</a:t>
            </a:r>
            <a:r>
              <a:rPr lang="en-US" altLang="zh-CN" dirty="0"/>
              <a:t>《</a:t>
            </a:r>
            <a:r>
              <a:rPr lang="zh-CN" altLang="en-US" dirty="0"/>
              <a:t>吕氏春秋</a:t>
            </a:r>
            <a:r>
              <a:rPr lang="en-US" altLang="zh-CN" dirty="0"/>
              <a:t>》</a:t>
            </a:r>
            <a:r>
              <a:rPr lang="zh-CN" altLang="en-US" dirty="0"/>
              <a:t>，还留了</a:t>
            </a:r>
            <a:r>
              <a:rPr lang="zh-CN" altLang="en-US" b="1" dirty="0">
                <a:solidFill>
                  <a:srgbClr val="C00000"/>
                </a:solidFill>
              </a:rPr>
              <a:t>“一字千金”</a:t>
            </a:r>
            <a:r>
              <a:rPr lang="zh-CN" altLang="en-US" dirty="0"/>
              <a:t>的典故。高诱说</a:t>
            </a:r>
            <a:r>
              <a:rPr lang="en-US" altLang="zh-CN" dirty="0"/>
              <a:t>《</a:t>
            </a:r>
            <a:r>
              <a:rPr lang="zh-CN" altLang="en-US" dirty="0"/>
              <a:t>吕氏春秋</a:t>
            </a:r>
            <a:r>
              <a:rPr lang="en-US" altLang="zh-CN" dirty="0"/>
              <a:t>》</a:t>
            </a:r>
            <a:r>
              <a:rPr lang="zh-CN" altLang="en-US" dirty="0"/>
              <a:t>“此书所尚以道德为标的，</a:t>
            </a:r>
            <a:r>
              <a:rPr lang="zh-CN" altLang="en-US" b="1" dirty="0">
                <a:solidFill>
                  <a:srgbClr val="C00000"/>
                </a:solidFill>
              </a:rPr>
              <a:t>以无为为纲纪”</a:t>
            </a:r>
            <a:r>
              <a:rPr lang="zh-CN" altLang="en-US" dirty="0"/>
              <a:t>，高诱在为其做注解时评价</a:t>
            </a:r>
            <a:r>
              <a:rPr lang="zh-CN" altLang="en-US" b="1" dirty="0">
                <a:solidFill>
                  <a:srgbClr val="C00000"/>
                </a:solidFill>
              </a:rPr>
              <a:t>“大出诸子之右”，</a:t>
            </a:r>
            <a:r>
              <a:rPr lang="zh-CN" altLang="en-US" dirty="0"/>
              <a:t>后来学者将</a:t>
            </a:r>
            <a:r>
              <a:rPr lang="en-US" altLang="zh-CN" dirty="0"/>
              <a:t>《</a:t>
            </a:r>
            <a:r>
              <a:rPr lang="zh-CN" altLang="en-US" dirty="0"/>
              <a:t>吕氏春秋</a:t>
            </a:r>
            <a:r>
              <a:rPr lang="en-US" altLang="zh-CN" dirty="0"/>
              <a:t>》</a:t>
            </a:r>
            <a:r>
              <a:rPr lang="zh-CN" altLang="en-US" dirty="0"/>
              <a:t>称为</a:t>
            </a:r>
            <a:r>
              <a:rPr lang="zh-CN" altLang="en-US" b="1" dirty="0">
                <a:solidFill>
                  <a:srgbClr val="C00000"/>
                </a:solidFill>
              </a:rPr>
              <a:t>杂家</a:t>
            </a:r>
            <a:r>
              <a:rPr lang="zh-CN" altLang="en-US" dirty="0"/>
              <a:t>著作。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0408"/>
            <a:ext cx="10515600" cy="917765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b="1" dirty="0"/>
              <a:t>察传</a:t>
            </a:r>
            <a:endParaRPr lang="zh-CN" altLang="en-US" sz="36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52400" y="1078173"/>
            <a:ext cx="11887200" cy="279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         1</a:t>
            </a:r>
            <a:r>
              <a:rPr lang="zh-CN" altLang="zh-CN" sz="2400" b="1" dirty="0"/>
              <a:t>夫得言不可以不察，数传而白为黑，黑为白。故狗似玃，玃似母猴，母猴似人，人之与狗则远矣。此愚者之所以大过也</a:t>
            </a:r>
            <a:r>
              <a:rPr lang="zh-CN" altLang="en-US" sz="2400" b="1" dirty="0"/>
              <a:t>。</a:t>
            </a:r>
            <a:endParaRPr lang="zh-CN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         2</a:t>
            </a:r>
            <a:r>
              <a:rPr lang="zh-CN" altLang="zh-CN" sz="2400" b="1" dirty="0"/>
              <a:t>闻而审，则为福矣；闻而不审，不若无闻矣。</a:t>
            </a:r>
            <a:r>
              <a:rPr lang="en-US" altLang="zh-CN" sz="2400" b="1" dirty="0" err="1"/>
              <a:t>齐桓公</a:t>
            </a:r>
            <a:r>
              <a:rPr lang="zh-CN" altLang="zh-CN" sz="2400" b="1" dirty="0"/>
              <a:t>闻管子于鲍叔，楚庄闻</a:t>
            </a:r>
            <a:r>
              <a:rPr lang="en-US" altLang="zh-CN" sz="2400" b="1" dirty="0" err="1"/>
              <a:t>孙叔敖</a:t>
            </a:r>
            <a:r>
              <a:rPr lang="zh-CN" altLang="zh-CN" sz="2400" b="1" dirty="0"/>
              <a:t>于沈尹筮，审之也，故国霸诸侯也。吴王闻</a:t>
            </a:r>
            <a:r>
              <a:rPr lang="en-US" altLang="zh-CN" sz="2400" b="1" dirty="0" err="1"/>
              <a:t>越王勾践</a:t>
            </a:r>
            <a:r>
              <a:rPr lang="zh-CN" altLang="zh-CN" sz="2400" b="1" dirty="0"/>
              <a:t>于太宰嚭，智伯闻</a:t>
            </a:r>
            <a:r>
              <a:rPr lang="en-US" altLang="zh-CN" sz="2400" b="1" dirty="0" err="1"/>
              <a:t>赵襄子</a:t>
            </a:r>
            <a:r>
              <a:rPr lang="zh-CN" altLang="zh-CN" sz="2400" b="1" dirty="0"/>
              <a:t>于</a:t>
            </a:r>
            <a:r>
              <a:rPr lang="en-US" altLang="zh-CN" sz="2400" b="1" dirty="0" err="1"/>
              <a:t>张武</a:t>
            </a:r>
            <a:r>
              <a:rPr lang="zh-CN" altLang="zh-CN" sz="2400" b="1" dirty="0"/>
              <a:t>，不审也，故国亡身死也。</a:t>
            </a:r>
            <a:endParaRPr lang="zh-CN" altLang="zh-CN" sz="2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0408"/>
            <a:ext cx="10515600" cy="917765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b="1" dirty="0"/>
              <a:t>察传</a:t>
            </a:r>
            <a:endParaRPr lang="zh-CN" altLang="en-US" sz="36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223520" y="999471"/>
            <a:ext cx="11744960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000" b="1" dirty="0"/>
              <a:t>         3 </a:t>
            </a:r>
            <a:r>
              <a:rPr lang="zh-CN" altLang="zh-CN" sz="2000" b="1" dirty="0"/>
              <a:t>凡闻言必熟论，其于人必验之以理。</a:t>
            </a:r>
            <a:r>
              <a:rPr lang="en-US" altLang="zh-CN" sz="2000" b="1" dirty="0" err="1"/>
              <a:t>鲁哀公</a:t>
            </a:r>
            <a:r>
              <a:rPr lang="zh-CN" altLang="zh-CN" sz="2000" b="1" dirty="0"/>
              <a:t>问于孔子曰：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乐正夔一足，信乎？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孔子曰：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昔者舜欲以乐传教于天下，乃令重黎举夔于</a:t>
            </a:r>
            <a:r>
              <a:rPr lang="en-US" altLang="zh-CN" sz="2000" b="1" dirty="0" err="1"/>
              <a:t>草莽</a:t>
            </a:r>
            <a:r>
              <a:rPr lang="zh-CN" altLang="zh-CN" sz="2000" b="1" dirty="0"/>
              <a:t>之中而进之，舜以为乐正。夔于是正六律，和五声，以通八风。而天下大服。重黎又欲益求人，舜曰：</a:t>
            </a:r>
            <a:r>
              <a:rPr lang="en-US" altLang="zh-CN" sz="2000" b="1" dirty="0"/>
              <a:t>‘</a:t>
            </a:r>
            <a:r>
              <a:rPr lang="zh-CN" altLang="zh-CN" sz="2000" b="1" dirty="0"/>
              <a:t>夫乐，天地之精也，得失之节也。故唯圣人为能和乐之本也。夔能和之，以平天下，若夔者一而足矣</a:t>
            </a:r>
            <a:r>
              <a:rPr lang="en-US" altLang="zh-CN" sz="2000" b="1" dirty="0"/>
              <a:t>’</a:t>
            </a:r>
            <a:r>
              <a:rPr lang="zh-CN" altLang="zh-CN" sz="2000" b="1" dirty="0"/>
              <a:t>。故曰</a:t>
            </a:r>
            <a:r>
              <a:rPr lang="en-US" altLang="zh-CN" sz="2000" b="1" dirty="0"/>
              <a:t>‘</a:t>
            </a:r>
            <a:r>
              <a:rPr lang="zh-CN" altLang="zh-CN" sz="2000" b="1" dirty="0"/>
              <a:t>夔一足</a:t>
            </a:r>
            <a:r>
              <a:rPr lang="en-US" altLang="zh-CN" sz="2000" b="1" dirty="0"/>
              <a:t>’</a:t>
            </a:r>
            <a:r>
              <a:rPr lang="zh-CN" altLang="zh-CN" sz="2000" b="1" dirty="0"/>
              <a:t>，非</a:t>
            </a:r>
            <a:r>
              <a:rPr lang="en-US" altLang="zh-CN" sz="2000" b="1" dirty="0"/>
              <a:t>‘</a:t>
            </a:r>
            <a:r>
              <a:rPr lang="zh-CN" altLang="zh-CN" sz="2000" b="1" dirty="0"/>
              <a:t>一足</a:t>
            </a:r>
            <a:r>
              <a:rPr lang="en-US" altLang="zh-CN" sz="2000" b="1" dirty="0"/>
              <a:t>’</a:t>
            </a:r>
            <a:r>
              <a:rPr lang="zh-CN" altLang="zh-CN" sz="2000" b="1" dirty="0"/>
              <a:t>也。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宋之丁氏家无井，而出</a:t>
            </a:r>
            <a:r>
              <a:rPr lang="en-US" altLang="zh-CN" sz="2000" b="1" dirty="0" err="1"/>
              <a:t>溉汲</a:t>
            </a:r>
            <a:r>
              <a:rPr lang="zh-CN" altLang="zh-CN" sz="2000" b="1" dirty="0"/>
              <a:t>，常一人居外。及其家穿井，告人曰：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吾</a:t>
            </a:r>
            <a:r>
              <a:rPr lang="en-US" altLang="zh-CN" sz="2000" b="1" dirty="0" err="1"/>
              <a:t>穿井得一人</a:t>
            </a:r>
            <a:r>
              <a:rPr lang="zh-CN" altLang="zh-CN" sz="2000" b="1" dirty="0"/>
              <a:t>。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有闻而传之者曰：</a:t>
            </a:r>
            <a:r>
              <a:rPr lang="en-US" altLang="zh-CN" sz="2000" b="1" dirty="0"/>
              <a:t>“</a:t>
            </a:r>
            <a:r>
              <a:rPr lang="en-US" altLang="zh-CN" sz="2000" b="1" dirty="0" err="1"/>
              <a:t>丁氏穿井</a:t>
            </a:r>
            <a:r>
              <a:rPr lang="zh-CN" altLang="zh-CN" sz="2000" b="1" dirty="0"/>
              <a:t>得一人。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国人道之，闻之于</a:t>
            </a:r>
            <a:r>
              <a:rPr lang="en-US" altLang="zh-CN" sz="2000" b="1" dirty="0" err="1"/>
              <a:t>宋君</a:t>
            </a:r>
            <a:r>
              <a:rPr lang="zh-CN" altLang="zh-CN" sz="2000" b="1" dirty="0"/>
              <a:t>。宋君令人问之于丁氏，丁氏对曰：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得一人之使，非得一人于井中也。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求闻之若此，不若无闻也。</a:t>
            </a:r>
            <a:r>
              <a:rPr lang="en-US" altLang="zh-CN" sz="2000" b="1" dirty="0" err="1"/>
              <a:t>子夏</a:t>
            </a:r>
            <a:r>
              <a:rPr lang="zh-CN" altLang="zh-CN" sz="2000" b="1" dirty="0"/>
              <a:t>之晋，过卫，有读史记者曰：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晋师</a:t>
            </a:r>
            <a:r>
              <a:rPr lang="en-US" altLang="zh-CN" sz="2000" b="1" dirty="0" err="1"/>
              <a:t>三豕涉河</a:t>
            </a:r>
            <a:r>
              <a:rPr lang="zh-CN" altLang="zh-CN" sz="2000" b="1" dirty="0"/>
              <a:t>。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子夏曰：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非也，是己亥也。夫己与三相近，豕与亥相似。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至于晋而问之，则曰，晋师己亥涉河也。</a:t>
            </a:r>
            <a:endParaRPr lang="en-US" altLang="zh-CN" sz="2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0408"/>
            <a:ext cx="10515600" cy="917765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b="1" dirty="0"/>
              <a:t>察传</a:t>
            </a:r>
            <a:endParaRPr lang="zh-CN" altLang="en-US" sz="36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599440" y="1355071"/>
            <a:ext cx="11216640" cy="1266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400" b="1" dirty="0"/>
              <a:t>4</a:t>
            </a:r>
            <a:r>
              <a:rPr lang="zh-CN" altLang="zh-CN" sz="2400" b="1" dirty="0"/>
              <a:t>辞多类非而是，多</a:t>
            </a:r>
            <a:r>
              <a:rPr lang="en-US" altLang="zh-CN" sz="2400" b="1" dirty="0" err="1"/>
              <a:t>类是而非</a:t>
            </a:r>
            <a:r>
              <a:rPr lang="zh-CN" altLang="zh-CN" sz="2400" b="1" dirty="0"/>
              <a:t>，是非之经，不可不分，此圣人之所慎也。然则何以慎？缘物之情及人之情，以为所闻，则得之矣。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>
                <a:solidFill>
                  <a:srgbClr val="FF0000"/>
                </a:solidFill>
              </a:rPr>
              <a:t>题解：察传（</a:t>
            </a:r>
            <a:r>
              <a:rPr lang="en-US" altLang="zh-CN" sz="5400" b="1" dirty="0" err="1">
                <a:solidFill>
                  <a:srgbClr val="FF0000"/>
                </a:solidFill>
              </a:rPr>
              <a:t>chuan</a:t>
            </a:r>
            <a:r>
              <a:rPr lang="zh-CN" altLang="en-US" sz="5400" b="1" dirty="0">
                <a:solidFill>
                  <a:srgbClr val="FF0000"/>
                </a:solidFill>
              </a:rPr>
              <a:t>）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0" y="2292824"/>
            <a:ext cx="1051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/>
              <a:t>审察传言。对外界，社会上流传的各种言论要多加审查、仔细辨析。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4276" y="2003046"/>
            <a:ext cx="10890912" cy="1381599"/>
          </a:xfrm>
          <a:ln w="12700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注释：</a:t>
            </a:r>
            <a:r>
              <a:rPr lang="en-US" altLang="zh-CN" dirty="0"/>
              <a:t>[1]</a:t>
            </a:r>
            <a:r>
              <a:rPr lang="zh-CN" altLang="en-US" dirty="0"/>
              <a:t>得言：听到传闻的话</a:t>
            </a:r>
            <a:r>
              <a:rPr lang="en-US" altLang="zh-CN" dirty="0"/>
              <a:t>      [2]</a:t>
            </a:r>
            <a:r>
              <a:rPr lang="zh-CN" altLang="en-US" dirty="0"/>
              <a:t>数传：多次辗转相传</a:t>
            </a:r>
            <a:r>
              <a:rPr lang="en-US" altLang="zh-CN" dirty="0"/>
              <a:t>    [3]</a:t>
            </a:r>
            <a:r>
              <a:rPr lang="zh-CN" altLang="zh-CN" dirty="0"/>
              <a:t>玃</a:t>
            </a:r>
            <a:r>
              <a:rPr lang="zh-CN" altLang="en-US" dirty="0"/>
              <a:t>：大猴子 </a:t>
            </a:r>
            <a:r>
              <a:rPr lang="en-US" altLang="zh-CN" dirty="0"/>
              <a:t>[4]</a:t>
            </a:r>
            <a:r>
              <a:rPr lang="zh-CN" altLang="en-US" dirty="0"/>
              <a:t>所以：</a:t>
            </a:r>
            <a:r>
              <a:rPr lang="en-US" altLang="zh-CN" dirty="0"/>
              <a:t>…….</a:t>
            </a:r>
            <a:r>
              <a:rPr lang="zh-CN" altLang="en-US" dirty="0"/>
              <a:t>的原因 </a:t>
            </a:r>
            <a:r>
              <a:rPr lang="en-US" altLang="zh-CN" dirty="0"/>
              <a:t>[5]</a:t>
            </a:r>
            <a:r>
              <a:rPr lang="zh-CN" altLang="en-US" dirty="0"/>
              <a:t>大过：过做动词；犯大错。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64276" y="685126"/>
            <a:ext cx="10590660" cy="113710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【</a:t>
            </a:r>
            <a:r>
              <a:rPr lang="zh-CN" altLang="en-US" sz="2400" dirty="0"/>
              <a:t>段一</a:t>
            </a:r>
            <a:r>
              <a:rPr lang="en-US" altLang="zh-CN" sz="2400" dirty="0"/>
              <a:t>】</a:t>
            </a:r>
            <a:r>
              <a:rPr lang="zh-CN" altLang="zh-CN" sz="2400" u="sng" dirty="0">
                <a:highlight>
                  <a:srgbClr val="FFFF00"/>
                </a:highlight>
              </a:rPr>
              <a:t>夫</a:t>
            </a:r>
            <a:r>
              <a:rPr lang="zh-CN" altLang="zh-CN" sz="24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得言</a:t>
            </a:r>
            <a:r>
              <a:rPr lang="zh-CN" altLang="zh-CN" sz="2400" u="sng" dirty="0">
                <a:highlight>
                  <a:srgbClr val="FFFF00"/>
                </a:highlight>
              </a:rPr>
              <a:t>不可以不察，</a:t>
            </a:r>
            <a:r>
              <a:rPr lang="zh-CN" altLang="zh-CN" sz="24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数传</a:t>
            </a:r>
            <a:r>
              <a:rPr lang="zh-CN" altLang="zh-CN" sz="2400" u="sng" dirty="0">
                <a:highlight>
                  <a:srgbClr val="FFFF00"/>
                </a:highlight>
              </a:rPr>
              <a:t>而白为黑，黑为白。故狗似</a:t>
            </a:r>
            <a:r>
              <a:rPr lang="zh-CN" altLang="zh-CN" sz="24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玃</a:t>
            </a:r>
            <a:r>
              <a:rPr lang="zh-CN" altLang="zh-CN" sz="2400" u="sng" dirty="0">
                <a:highlight>
                  <a:srgbClr val="FFFF00"/>
                </a:highlight>
              </a:rPr>
              <a:t>，玃似母猴，母猴似人，人之与狗则远矣。此愚者之</a:t>
            </a:r>
            <a:r>
              <a:rPr lang="zh-CN" altLang="zh-CN" sz="24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所以大过</a:t>
            </a:r>
            <a:r>
              <a:rPr lang="zh-CN" altLang="zh-CN" sz="2400" u="sng" dirty="0">
                <a:highlight>
                  <a:srgbClr val="FFFF00"/>
                </a:highlight>
              </a:rPr>
              <a:t>也</a:t>
            </a:r>
            <a:r>
              <a:rPr lang="zh-CN" altLang="en-US" sz="2400" u="sng" dirty="0">
                <a:highlight>
                  <a:srgbClr val="FFFF00"/>
                </a:highlight>
              </a:rPr>
              <a:t>。</a:t>
            </a:r>
            <a:endParaRPr lang="zh-CN" altLang="zh-CN" sz="2400" u="sng" dirty="0">
              <a:highlight>
                <a:srgbClr val="FFFF00"/>
              </a:highlight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4276" y="4001532"/>
            <a:ext cx="10590661" cy="1667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lnSpc>
                <a:spcPct val="150000"/>
              </a:lnSpc>
              <a:spcAft>
                <a:spcPts val="0"/>
              </a:spcAft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【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翻译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】</a:t>
            </a:r>
            <a:r>
              <a:rPr lang="zh-CN" altLang="zh-CN" sz="2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传闻不可以不审察，经过</a:t>
            </a:r>
            <a:r>
              <a:rPr lang="zh-CN" altLang="en-US" sz="2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辗转相传</a:t>
            </a:r>
            <a:r>
              <a:rPr lang="zh-CN" altLang="zh-CN" sz="2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白的成了黑的，黑的成了白的。所以狗似玃，玃似猕猴，猕猴似人，人和狗的差别就很远了。这是愚蠢的人犯大错误的原因。</a:t>
            </a:r>
            <a:endParaRPr lang="zh-CN" altLang="zh-CN" sz="2400" b="1" u="sng" dirty="0">
              <a:solidFill>
                <a:srgbClr val="FF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46162" y="2251880"/>
            <a:ext cx="105497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FF0000"/>
                </a:solidFill>
              </a:rPr>
              <a:t>段一，亮出中心论点，传闻不可以不审察，否则就会犯下大错误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3494</Words>
  <Application>WPS 演示</Application>
  <PresentationFormat>宽屏</PresentationFormat>
  <Paragraphs>92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等线</vt:lpstr>
      <vt:lpstr>Office 主题</vt:lpstr>
      <vt:lpstr>察 传</vt:lpstr>
      <vt:lpstr>PowerPoint 演示文稿</vt:lpstr>
      <vt:lpstr>PowerPoint 演示文稿</vt:lpstr>
      <vt:lpstr>察传</vt:lpstr>
      <vt:lpstr>察传</vt:lpstr>
      <vt:lpstr>察传</vt:lpstr>
      <vt:lpstr>题解：察传（chuan）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察 传</dc:title>
  <dc:creator>AutoBVT</dc:creator>
  <cp:lastModifiedBy>北岸</cp:lastModifiedBy>
  <cp:revision>31</cp:revision>
  <dcterms:created xsi:type="dcterms:W3CDTF">2020-01-15T07:33:00Z</dcterms:created>
  <dcterms:modified xsi:type="dcterms:W3CDTF">2020-08-08T08:56:29Z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