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4" r:id="rId1"/>
  </p:sldMasterIdLst>
  <p:notesMasterIdLst>
    <p:notesMasterId r:id="rId87"/>
  </p:notesMasterIdLst>
  <p:sldIdLst>
    <p:sldId id="256" r:id="rId2"/>
    <p:sldId id="313" r:id="rId3"/>
    <p:sldId id="259" r:id="rId4"/>
    <p:sldId id="314" r:id="rId5"/>
    <p:sldId id="261" r:id="rId6"/>
    <p:sldId id="262" r:id="rId7"/>
    <p:sldId id="263" r:id="rId8"/>
    <p:sldId id="264" r:id="rId9"/>
    <p:sldId id="331" r:id="rId10"/>
    <p:sldId id="266" r:id="rId11"/>
    <p:sldId id="268" r:id="rId12"/>
    <p:sldId id="269" r:id="rId13"/>
    <p:sldId id="270" r:id="rId14"/>
    <p:sldId id="271" r:id="rId15"/>
    <p:sldId id="272" r:id="rId16"/>
    <p:sldId id="273" r:id="rId17"/>
    <p:sldId id="274" r:id="rId18"/>
    <p:sldId id="334" r:id="rId19"/>
    <p:sldId id="275" r:id="rId20"/>
    <p:sldId id="276" r:id="rId21"/>
    <p:sldId id="277" r:id="rId22"/>
    <p:sldId id="279" r:id="rId23"/>
    <p:sldId id="281" r:id="rId24"/>
    <p:sldId id="338" r:id="rId25"/>
    <p:sldId id="283" r:id="rId26"/>
    <p:sldId id="287" r:id="rId27"/>
    <p:sldId id="286" r:id="rId28"/>
    <p:sldId id="289" r:id="rId29"/>
    <p:sldId id="290" r:id="rId30"/>
    <p:sldId id="291" r:id="rId31"/>
    <p:sldId id="301" r:id="rId32"/>
    <p:sldId id="317" r:id="rId33"/>
    <p:sldId id="302" r:id="rId34"/>
    <p:sldId id="344" r:id="rId35"/>
    <p:sldId id="303" r:id="rId36"/>
    <p:sldId id="304" r:id="rId37"/>
    <p:sldId id="306" r:id="rId38"/>
    <p:sldId id="325" r:id="rId39"/>
    <p:sldId id="326" r:id="rId40"/>
    <p:sldId id="348" r:id="rId41"/>
    <p:sldId id="406" r:id="rId42"/>
    <p:sldId id="353" r:id="rId43"/>
    <p:sldId id="354" r:id="rId44"/>
    <p:sldId id="407" r:id="rId45"/>
    <p:sldId id="327" r:id="rId46"/>
    <p:sldId id="349" r:id="rId47"/>
    <p:sldId id="328" r:id="rId48"/>
    <p:sldId id="350" r:id="rId49"/>
    <p:sldId id="329"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5" r:id="rId67"/>
    <p:sldId id="376" r:id="rId68"/>
    <p:sldId id="377" r:id="rId69"/>
    <p:sldId id="378" r:id="rId70"/>
    <p:sldId id="379" r:id="rId71"/>
    <p:sldId id="380" r:id="rId72"/>
    <p:sldId id="307" r:id="rId73"/>
    <p:sldId id="318" r:id="rId74"/>
    <p:sldId id="319" r:id="rId75"/>
    <p:sldId id="320" r:id="rId76"/>
    <p:sldId id="321" r:id="rId77"/>
    <p:sldId id="322" r:id="rId78"/>
    <p:sldId id="323" r:id="rId79"/>
    <p:sldId id="351" r:id="rId80"/>
    <p:sldId id="324" r:id="rId81"/>
    <p:sldId id="316" r:id="rId82"/>
    <p:sldId id="308" r:id="rId83"/>
    <p:sldId id="309" r:id="rId84"/>
    <p:sldId id="310" r:id="rId85"/>
    <p:sldId id="374" r:id="rId86"/>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824"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E494529-4ACC-4F1D-8C5B-D4C3F3A65910}" type="slidenum">
              <a:rPr lang="zh-CN" altLang="zh-CN"/>
              <a:pPr/>
              <a:t>‹#›</a:t>
            </a:fld>
            <a:endParaRPr lang="zh-CN" altLang="zh-CN"/>
          </a:p>
        </p:txBody>
      </p:sp>
    </p:spTree>
    <p:extLst>
      <p:ext uri="{BB962C8B-B14F-4D97-AF65-F5344CB8AC3E}">
        <p14:creationId xmlns:p14="http://schemas.microsoft.com/office/powerpoint/2010/main" val="1797808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2286000"/>
            <a:ext cx="7772400" cy="1143000"/>
          </a:xfrm>
        </p:spPr>
        <p:txBody>
          <a:bodyPr/>
          <a:lstStyle>
            <a:lvl1pPr>
              <a:defRPr sz="4800">
                <a:solidFill>
                  <a:schemeClr val="bg1"/>
                </a:solidFill>
                <a:ea typeface="华文行楷" pitchFamily="2" charset="-122"/>
              </a:defRPr>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1371600" y="3886200"/>
            <a:ext cx="6400800" cy="1752600"/>
          </a:xfrm>
        </p:spPr>
        <p:txBody>
          <a:bodyPr/>
          <a:lstStyle>
            <a:lvl1pPr marL="0" indent="0" algn="ctr">
              <a:defRPr>
                <a:solidFill>
                  <a:schemeClr val="bg1"/>
                </a:solidFill>
                <a:ea typeface="隶书" pitchFamily="49" charset="-122"/>
              </a:defRPr>
            </a:lvl1pPr>
          </a:lstStyle>
          <a:p>
            <a:pPr lvl="0"/>
            <a:r>
              <a:rPr lang="zh-CN" altLang="zh-CN" noProof="0" smtClean="0"/>
              <a:t>单击此处编辑母版副标题样式</a:t>
            </a:r>
          </a:p>
        </p:txBody>
      </p:sp>
      <p:sp>
        <p:nvSpPr>
          <p:cNvPr id="2053" name="Rectangle 5"/>
          <p:cNvSpPr>
            <a:spLocks noGrp="1" noChangeArrowheads="1"/>
          </p:cNvSpPr>
          <p:nvPr>
            <p:ph type="dt" sz="half" idx="2"/>
          </p:nvPr>
        </p:nvSpPr>
        <p:spPr/>
        <p:txBody>
          <a:bodyPr/>
          <a:lstStyle>
            <a:lvl1pPr>
              <a:defRPr/>
            </a:lvl1pPr>
          </a:lstStyle>
          <a:p>
            <a:endParaRPr lang="zh-CN" altLang="zh-CN"/>
          </a:p>
        </p:txBody>
      </p:sp>
      <p:sp>
        <p:nvSpPr>
          <p:cNvPr id="2054" name="Rectangle 6"/>
          <p:cNvSpPr>
            <a:spLocks noGrp="1" noChangeArrowheads="1"/>
          </p:cNvSpPr>
          <p:nvPr>
            <p:ph type="ftr" sz="quarter" idx="3"/>
          </p:nvPr>
        </p:nvSpPr>
        <p:spPr/>
        <p:txBody>
          <a:bodyPr/>
          <a:lstStyle>
            <a:lvl1pPr>
              <a:defRPr/>
            </a:lvl1pPr>
          </a:lstStyle>
          <a:p>
            <a:endParaRPr lang="zh-CN" altLang="zh-CN"/>
          </a:p>
        </p:txBody>
      </p:sp>
      <p:sp>
        <p:nvSpPr>
          <p:cNvPr id="2055" name="Rectangle 7"/>
          <p:cNvSpPr>
            <a:spLocks noGrp="1" noChangeArrowheads="1"/>
          </p:cNvSpPr>
          <p:nvPr>
            <p:ph type="sldNum" sz="quarter" idx="4"/>
          </p:nvPr>
        </p:nvSpPr>
        <p:spPr/>
        <p:txBody>
          <a:bodyPr/>
          <a:lstStyle>
            <a:lvl1pPr>
              <a:defRPr/>
            </a:lvl1pPr>
          </a:lstStyle>
          <a:p>
            <a:endParaRPr lang="zh-CN"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AB06F2B8-0A60-4CA3-ACAB-8A57F24381AB}" type="slidenum">
              <a:rPr lang="zh-CN" altLang="zh-CN"/>
              <a:pPr/>
              <a:t>‹#›</a:t>
            </a:fld>
            <a:endParaRPr lang="zh-CN" altLang="zh-CN"/>
          </a:p>
        </p:txBody>
      </p:sp>
    </p:spTree>
    <p:extLst>
      <p:ext uri="{BB962C8B-B14F-4D97-AF65-F5344CB8AC3E}">
        <p14:creationId xmlns:p14="http://schemas.microsoft.com/office/powerpoint/2010/main" val="37645389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620713"/>
            <a:ext cx="2016125" cy="5616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620713"/>
            <a:ext cx="5895975" cy="5616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7EFCA6FC-A3C6-4009-BD03-F570D94AC6E0}" type="slidenum">
              <a:rPr lang="zh-CN" altLang="zh-CN"/>
              <a:pPr/>
              <a:t>‹#›</a:t>
            </a:fld>
            <a:endParaRPr lang="zh-CN" altLang="zh-CN"/>
          </a:p>
        </p:txBody>
      </p:sp>
    </p:spTree>
    <p:extLst>
      <p:ext uri="{BB962C8B-B14F-4D97-AF65-F5344CB8AC3E}">
        <p14:creationId xmlns:p14="http://schemas.microsoft.com/office/powerpoint/2010/main" val="411727635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FE111DD0-DAAF-46A0-80CB-2218AEABA528}" type="slidenum">
              <a:rPr lang="zh-CN" altLang="zh-CN"/>
              <a:pPr/>
              <a:t>‹#›</a:t>
            </a:fld>
            <a:endParaRPr lang="zh-CN" altLang="zh-CN"/>
          </a:p>
        </p:txBody>
      </p:sp>
    </p:spTree>
    <p:extLst>
      <p:ext uri="{BB962C8B-B14F-4D97-AF65-F5344CB8AC3E}">
        <p14:creationId xmlns:p14="http://schemas.microsoft.com/office/powerpoint/2010/main" val="131436058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1399D15A-E281-4397-8243-92FC99F42E92}" type="slidenum">
              <a:rPr lang="zh-CN" altLang="zh-CN"/>
              <a:pPr/>
              <a:t>‹#›</a:t>
            </a:fld>
            <a:endParaRPr lang="zh-CN" altLang="zh-CN"/>
          </a:p>
        </p:txBody>
      </p:sp>
    </p:spTree>
    <p:extLst>
      <p:ext uri="{BB962C8B-B14F-4D97-AF65-F5344CB8AC3E}">
        <p14:creationId xmlns:p14="http://schemas.microsoft.com/office/powerpoint/2010/main" val="260485852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76375" y="2060575"/>
            <a:ext cx="3522663"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51438" y="2060575"/>
            <a:ext cx="35242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85D91EBB-97E6-47BF-A44C-C270583479F7}" type="slidenum">
              <a:rPr lang="zh-CN" altLang="zh-CN"/>
              <a:pPr/>
              <a:t>‹#›</a:t>
            </a:fld>
            <a:endParaRPr lang="zh-CN" altLang="zh-CN"/>
          </a:p>
        </p:txBody>
      </p:sp>
    </p:spTree>
    <p:extLst>
      <p:ext uri="{BB962C8B-B14F-4D97-AF65-F5344CB8AC3E}">
        <p14:creationId xmlns:p14="http://schemas.microsoft.com/office/powerpoint/2010/main" val="689689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8" name="页脚占位符 7"/>
          <p:cNvSpPr>
            <a:spLocks noGrp="1"/>
          </p:cNvSpPr>
          <p:nvPr>
            <p:ph type="ftr" sz="quarter" idx="11"/>
          </p:nvPr>
        </p:nvSpPr>
        <p:spPr/>
        <p:txBody>
          <a:bodyPr/>
          <a:lstStyle>
            <a:lvl1pPr>
              <a:defRPr/>
            </a:lvl1pPr>
          </a:lstStyle>
          <a:p>
            <a:r>
              <a:rPr lang="zh-CN" altLang="zh-CN"/>
              <a:t>计算机文化基础</a:t>
            </a:r>
          </a:p>
        </p:txBody>
      </p:sp>
      <p:sp>
        <p:nvSpPr>
          <p:cNvPr id="9" name="灯片编号占位符 8"/>
          <p:cNvSpPr>
            <a:spLocks noGrp="1"/>
          </p:cNvSpPr>
          <p:nvPr>
            <p:ph type="sldNum" sz="quarter" idx="12"/>
          </p:nvPr>
        </p:nvSpPr>
        <p:spPr/>
        <p:txBody>
          <a:bodyPr/>
          <a:lstStyle>
            <a:lvl1pPr>
              <a:defRPr/>
            </a:lvl1pPr>
          </a:lstStyle>
          <a:p>
            <a:fld id="{4644D942-60CD-438F-8EF2-7C62123B2075}" type="slidenum">
              <a:rPr lang="zh-CN" altLang="zh-CN"/>
              <a:pPr/>
              <a:t>‹#›</a:t>
            </a:fld>
            <a:endParaRPr lang="zh-CN" altLang="zh-CN"/>
          </a:p>
        </p:txBody>
      </p:sp>
    </p:spTree>
    <p:extLst>
      <p:ext uri="{BB962C8B-B14F-4D97-AF65-F5344CB8AC3E}">
        <p14:creationId xmlns:p14="http://schemas.microsoft.com/office/powerpoint/2010/main" val="415451928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4" name="页脚占位符 3"/>
          <p:cNvSpPr>
            <a:spLocks noGrp="1"/>
          </p:cNvSpPr>
          <p:nvPr>
            <p:ph type="ftr" sz="quarter" idx="11"/>
          </p:nvPr>
        </p:nvSpPr>
        <p:spPr/>
        <p:txBody>
          <a:bodyPr/>
          <a:lstStyle>
            <a:lvl1pPr>
              <a:defRPr/>
            </a:lvl1pPr>
          </a:lstStyle>
          <a:p>
            <a:r>
              <a:rPr lang="zh-CN" altLang="zh-CN"/>
              <a:t>计算机文化基础</a:t>
            </a:r>
          </a:p>
        </p:txBody>
      </p:sp>
      <p:sp>
        <p:nvSpPr>
          <p:cNvPr id="5" name="灯片编号占位符 4"/>
          <p:cNvSpPr>
            <a:spLocks noGrp="1"/>
          </p:cNvSpPr>
          <p:nvPr>
            <p:ph type="sldNum" sz="quarter" idx="12"/>
          </p:nvPr>
        </p:nvSpPr>
        <p:spPr/>
        <p:txBody>
          <a:bodyPr/>
          <a:lstStyle>
            <a:lvl1pPr>
              <a:defRPr/>
            </a:lvl1pPr>
          </a:lstStyle>
          <a:p>
            <a:fld id="{8D086B04-95B3-4A8F-8247-E91C4EA1D9B8}" type="slidenum">
              <a:rPr lang="zh-CN" altLang="zh-CN"/>
              <a:pPr/>
              <a:t>‹#›</a:t>
            </a:fld>
            <a:endParaRPr lang="zh-CN" altLang="zh-CN"/>
          </a:p>
        </p:txBody>
      </p:sp>
    </p:spTree>
    <p:extLst>
      <p:ext uri="{BB962C8B-B14F-4D97-AF65-F5344CB8AC3E}">
        <p14:creationId xmlns:p14="http://schemas.microsoft.com/office/powerpoint/2010/main" val="252164957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3" name="页脚占位符 2"/>
          <p:cNvSpPr>
            <a:spLocks noGrp="1"/>
          </p:cNvSpPr>
          <p:nvPr>
            <p:ph type="ftr" sz="quarter" idx="11"/>
          </p:nvPr>
        </p:nvSpPr>
        <p:spPr/>
        <p:txBody>
          <a:bodyPr/>
          <a:lstStyle>
            <a:lvl1pPr>
              <a:defRPr/>
            </a:lvl1pPr>
          </a:lstStyle>
          <a:p>
            <a:r>
              <a:rPr lang="zh-CN" altLang="zh-CN"/>
              <a:t>计算机文化基础</a:t>
            </a:r>
          </a:p>
        </p:txBody>
      </p:sp>
      <p:sp>
        <p:nvSpPr>
          <p:cNvPr id="4" name="灯片编号占位符 3"/>
          <p:cNvSpPr>
            <a:spLocks noGrp="1"/>
          </p:cNvSpPr>
          <p:nvPr>
            <p:ph type="sldNum" sz="quarter" idx="12"/>
          </p:nvPr>
        </p:nvSpPr>
        <p:spPr/>
        <p:txBody>
          <a:bodyPr/>
          <a:lstStyle>
            <a:lvl1pPr>
              <a:defRPr/>
            </a:lvl1pPr>
          </a:lstStyle>
          <a:p>
            <a:fld id="{195EC5B0-92FE-4C94-907C-809DDD5A661E}" type="slidenum">
              <a:rPr lang="zh-CN" altLang="zh-CN"/>
              <a:pPr/>
              <a:t>‹#›</a:t>
            </a:fld>
            <a:endParaRPr lang="zh-CN" altLang="zh-CN"/>
          </a:p>
        </p:txBody>
      </p:sp>
    </p:spTree>
    <p:extLst>
      <p:ext uri="{BB962C8B-B14F-4D97-AF65-F5344CB8AC3E}">
        <p14:creationId xmlns:p14="http://schemas.microsoft.com/office/powerpoint/2010/main" val="268695497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E9EEA5BA-F439-47F1-9A38-A695BAC5AB3D}" type="slidenum">
              <a:rPr lang="zh-CN" altLang="zh-CN"/>
              <a:pPr/>
              <a:t>‹#›</a:t>
            </a:fld>
            <a:endParaRPr lang="zh-CN" altLang="zh-CN"/>
          </a:p>
        </p:txBody>
      </p:sp>
    </p:spTree>
    <p:extLst>
      <p:ext uri="{BB962C8B-B14F-4D97-AF65-F5344CB8AC3E}">
        <p14:creationId xmlns:p14="http://schemas.microsoft.com/office/powerpoint/2010/main" val="161575944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F4E6D97-82FF-4523-B77C-D035221A3778}" type="datetime1">
              <a:rPr lang="zh-CN" altLang="zh-CN"/>
              <a:pPr/>
              <a:t>2017/8/16</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088C0C17-ACBA-4425-9AC0-1AA4ED20B40E}" type="slidenum">
              <a:rPr lang="zh-CN" altLang="zh-CN"/>
              <a:pPr/>
              <a:t>‹#›</a:t>
            </a:fld>
            <a:endParaRPr lang="zh-CN" altLang="zh-CN"/>
          </a:p>
        </p:txBody>
      </p:sp>
    </p:spTree>
    <p:extLst>
      <p:ext uri="{BB962C8B-B14F-4D97-AF65-F5344CB8AC3E}">
        <p14:creationId xmlns:p14="http://schemas.microsoft.com/office/powerpoint/2010/main" val="47475734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66CC"/>
        </a:solidFill>
        <a:effectLst/>
      </p:bgPr>
    </p:bg>
    <p:spTree>
      <p:nvGrpSpPr>
        <p:cNvPr id="1" name=""/>
        <p:cNvGrpSpPr/>
        <p:nvPr/>
      </p:nvGrpSpPr>
      <p:grpSpPr>
        <a:xfrm>
          <a:off x="0" y="0"/>
          <a:ext cx="0" cy="0"/>
          <a:chOff x="0" y="0"/>
          <a:chExt cx="0" cy="0"/>
        </a:xfrm>
      </p:grpSpPr>
      <p:pic>
        <p:nvPicPr>
          <p:cNvPr id="1026" name="Picture 2" descr="1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6207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8" name="Rectangle 4"/>
          <p:cNvSpPr>
            <a:spLocks noGrp="1" noChangeArrowheads="1"/>
          </p:cNvSpPr>
          <p:nvPr>
            <p:ph type="body" idx="1"/>
          </p:nvPr>
        </p:nvSpPr>
        <p:spPr bwMode="auto">
          <a:xfrm>
            <a:off x="1476375" y="2060575"/>
            <a:ext cx="7199313"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F4E6D97-82FF-4523-B77C-D035221A3778}" type="datetime1">
              <a:rPr lang="zh-CN" altLang="zh-CN"/>
              <a:pPr/>
              <a:t>2017/8/16</a:t>
            </a:fld>
            <a:endParaRPr lang="zh-CN"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zh-CN"/>
              <a:t>计算机文化基础</a:t>
            </a:r>
          </a:p>
        </p:txBody>
      </p:sp>
      <p:sp>
        <p:nvSpPr>
          <p:cNvPr id="103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DF208D9-4830-4992-A9AC-C30B1CE93CE9}" type="slidenum">
              <a:rPr lang="zh-CN" altLang="zh-CN"/>
              <a:pPr/>
              <a:t>‹#›</a:t>
            </a:fld>
            <a:endParaRPr lang="zh-CN" altLang="zh-CN"/>
          </a:p>
        </p:txBody>
      </p:sp>
      <p:sp>
        <p:nvSpPr>
          <p:cNvPr id="1032" name="Text Box 8"/>
          <p:cNvSpPr txBox="1">
            <a:spLocks noChangeArrowheads="1"/>
          </p:cNvSpPr>
          <p:nvPr/>
        </p:nvSpPr>
        <p:spPr bwMode="auto">
          <a:xfrm>
            <a:off x="593725" y="3810000"/>
            <a:ext cx="854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400">
                <a:solidFill>
                  <a:srgbClr val="767474"/>
                </a:solidFill>
                <a:ea typeface="幼圆" pitchFamily="49" charset="-122"/>
              </a:rPr>
              <a:t> </a:t>
            </a:r>
            <a:r>
              <a:rPr lang="zh-CN" altLang="zh-CN" sz="1400">
                <a:solidFill>
                  <a:srgbClr val="767474"/>
                </a:solidFill>
                <a:ea typeface="幼圆" pitchFamily="49" charset="-122"/>
                <a:hlinkClick r:id="rId14" action="ppaction://hlinksldjump"/>
              </a:rPr>
              <a:t>目   录</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previousslide"/>
              </a:rPr>
              <a:t>上一页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nextslide"/>
              </a:rPr>
              <a:t>下一页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rPr>
              <a:t> </a:t>
            </a:r>
            <a:r>
              <a:rPr lang="zh-CN" altLang="zh-CN" sz="1400">
                <a:solidFill>
                  <a:srgbClr val="767474"/>
                </a:solidFill>
                <a:ea typeface="幼圆" pitchFamily="49" charset="-122"/>
                <a:hlinkClick r:id="" action="ppaction://hlinkshowjump?jump=endshow"/>
              </a:rPr>
              <a:t>结   束</a:t>
            </a:r>
            <a:endParaRPr lang="zh-CN" altLang="zh-CN" sz="1400">
              <a:solidFill>
                <a:srgbClr val="767474"/>
              </a:solidFill>
              <a:ea typeface="幼圆" pitchFamily="49"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hf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imes New Roman" pitchFamily="18" charset="0"/>
          <a:ea typeface="隶书" pitchFamily="49" charset="-122"/>
        </a:defRPr>
      </a:lvl2pPr>
      <a:lvl3pPr algn="ctr" rtl="0" fontAlgn="base">
        <a:spcBef>
          <a:spcPct val="0"/>
        </a:spcBef>
        <a:spcAft>
          <a:spcPct val="0"/>
        </a:spcAft>
        <a:defRPr sz="3600">
          <a:solidFill>
            <a:schemeClr val="tx2"/>
          </a:solidFill>
          <a:latin typeface="Times New Roman" pitchFamily="18" charset="0"/>
          <a:ea typeface="隶书" pitchFamily="49" charset="-122"/>
        </a:defRPr>
      </a:lvl3pPr>
      <a:lvl4pPr algn="ctr" rtl="0" fontAlgn="base">
        <a:spcBef>
          <a:spcPct val="0"/>
        </a:spcBef>
        <a:spcAft>
          <a:spcPct val="0"/>
        </a:spcAft>
        <a:defRPr sz="3600">
          <a:solidFill>
            <a:schemeClr val="tx2"/>
          </a:solidFill>
          <a:latin typeface="Times New Roman" pitchFamily="18" charset="0"/>
          <a:ea typeface="隶书" pitchFamily="49" charset="-122"/>
        </a:defRPr>
      </a:lvl4pPr>
      <a:lvl5pPr algn="ctr" rtl="0" fontAlgn="base">
        <a:spcBef>
          <a:spcPct val="0"/>
        </a:spcBef>
        <a:spcAft>
          <a:spcPct val="0"/>
        </a:spcAft>
        <a:defRPr sz="3600">
          <a:solidFill>
            <a:schemeClr val="tx2"/>
          </a:solidFill>
          <a:latin typeface="Times New Roman" pitchFamily="18" charset="0"/>
          <a:ea typeface="隶书" pitchFamily="49" charset="-122"/>
        </a:defRPr>
      </a:lvl5pPr>
      <a:lvl6pPr marL="457200" algn="ctr" rtl="0" fontAlgn="base">
        <a:spcBef>
          <a:spcPct val="0"/>
        </a:spcBef>
        <a:spcAft>
          <a:spcPct val="0"/>
        </a:spcAft>
        <a:defRPr sz="3600">
          <a:solidFill>
            <a:schemeClr val="tx2"/>
          </a:solidFill>
          <a:latin typeface="Times New Roman" pitchFamily="18" charset="0"/>
          <a:ea typeface="隶书" pitchFamily="49" charset="-122"/>
        </a:defRPr>
      </a:lvl6pPr>
      <a:lvl7pPr marL="914400" algn="ctr" rtl="0" fontAlgn="base">
        <a:spcBef>
          <a:spcPct val="0"/>
        </a:spcBef>
        <a:spcAft>
          <a:spcPct val="0"/>
        </a:spcAft>
        <a:defRPr sz="3600">
          <a:solidFill>
            <a:schemeClr val="tx2"/>
          </a:solidFill>
          <a:latin typeface="Times New Roman" pitchFamily="18" charset="0"/>
          <a:ea typeface="隶书" pitchFamily="49" charset="-122"/>
        </a:defRPr>
      </a:lvl7pPr>
      <a:lvl8pPr marL="1371600" algn="ctr" rtl="0" fontAlgn="base">
        <a:spcBef>
          <a:spcPct val="0"/>
        </a:spcBef>
        <a:spcAft>
          <a:spcPct val="0"/>
        </a:spcAft>
        <a:defRPr sz="3600">
          <a:solidFill>
            <a:schemeClr val="tx2"/>
          </a:solidFill>
          <a:latin typeface="Times New Roman" pitchFamily="18" charset="0"/>
          <a:ea typeface="隶书" pitchFamily="49" charset="-122"/>
        </a:defRPr>
      </a:lvl8pPr>
      <a:lvl9pPr marL="1828800" algn="ctr" rtl="0" fontAlgn="base">
        <a:spcBef>
          <a:spcPct val="0"/>
        </a:spcBef>
        <a:spcAft>
          <a:spcPct val="0"/>
        </a:spcAft>
        <a:defRPr sz="3600">
          <a:solidFill>
            <a:schemeClr val="tx2"/>
          </a:solidFill>
          <a:latin typeface="Times New Roman" pitchFamily="18" charset="0"/>
          <a:ea typeface="隶书" pitchFamily="49" charset="-122"/>
        </a:defRPr>
      </a:lvl9pPr>
    </p:titleStyle>
    <p:bodyStyle>
      <a:lvl1pPr marL="342900" indent="-342900" algn="l" rtl="0" fontAlgn="base">
        <a:spcBef>
          <a:spcPct val="20000"/>
        </a:spcBef>
        <a:spcAft>
          <a:spcPct val="0"/>
        </a:spcAft>
        <a:defRPr sz="2400" b="1">
          <a:solidFill>
            <a:schemeClr val="tx1"/>
          </a:solidFill>
          <a:latin typeface="+mn-lt"/>
          <a:ea typeface="+mn-ea"/>
          <a:cs typeface="+mn-cs"/>
        </a:defRPr>
      </a:lvl1pPr>
      <a:lvl2pPr marL="742950" indent="-285750" algn="l" rtl="0" fontAlgn="base">
        <a:spcBef>
          <a:spcPct val="20000"/>
        </a:spcBef>
        <a:spcAft>
          <a:spcPct val="0"/>
        </a:spcAft>
        <a:defRPr sz="2400" b="1">
          <a:solidFill>
            <a:schemeClr val="tx1"/>
          </a:solidFill>
          <a:latin typeface="+mn-lt"/>
          <a:ea typeface="+mn-ea"/>
        </a:defRPr>
      </a:lvl2pPr>
      <a:lvl3pPr marL="1143000" indent="-228600" algn="l" rtl="0" fontAlgn="base">
        <a:spcBef>
          <a:spcPct val="20000"/>
        </a:spcBef>
        <a:spcAft>
          <a:spcPct val="0"/>
        </a:spcAft>
        <a:defRPr sz="2400" b="1">
          <a:solidFill>
            <a:schemeClr val="tx1"/>
          </a:solidFill>
          <a:latin typeface="+mn-lt"/>
          <a:ea typeface="+mn-ea"/>
        </a:defRPr>
      </a:lvl3pPr>
      <a:lvl4pPr marL="1600200" indent="-228600" algn="l" rtl="0" fontAlgn="base">
        <a:spcBef>
          <a:spcPct val="20000"/>
        </a:spcBef>
        <a:spcAft>
          <a:spcPct val="0"/>
        </a:spcAft>
        <a:defRPr sz="2400" b="1">
          <a:solidFill>
            <a:schemeClr val="tx1"/>
          </a:solidFill>
          <a:latin typeface="+mn-lt"/>
          <a:ea typeface="+mn-ea"/>
        </a:defRPr>
      </a:lvl4pPr>
      <a:lvl5pPr marL="2057400" indent="-228600" algn="l" rtl="0" fontAlgn="base">
        <a:spcBef>
          <a:spcPct val="20000"/>
        </a:spcBef>
        <a:spcAft>
          <a:spcPct val="0"/>
        </a:spcAft>
        <a:defRPr sz="2400" b="1">
          <a:solidFill>
            <a:schemeClr val="tx1"/>
          </a:solidFill>
          <a:latin typeface="+mn-lt"/>
          <a:ea typeface="+mn-ea"/>
        </a:defRPr>
      </a:lvl5pPr>
      <a:lvl6pPr marL="2514600" indent="-228600" algn="l" rtl="0" fontAlgn="base">
        <a:spcBef>
          <a:spcPct val="20000"/>
        </a:spcBef>
        <a:spcAft>
          <a:spcPct val="0"/>
        </a:spcAft>
        <a:defRPr sz="2400" b="1">
          <a:solidFill>
            <a:schemeClr val="tx1"/>
          </a:solidFill>
          <a:latin typeface="+mn-lt"/>
          <a:ea typeface="+mn-ea"/>
        </a:defRPr>
      </a:lvl6pPr>
      <a:lvl7pPr marL="2971800" indent="-228600" algn="l" rtl="0" fontAlgn="base">
        <a:spcBef>
          <a:spcPct val="20000"/>
        </a:spcBef>
        <a:spcAft>
          <a:spcPct val="0"/>
        </a:spcAft>
        <a:defRPr sz="2400" b="1">
          <a:solidFill>
            <a:schemeClr val="tx1"/>
          </a:solidFill>
          <a:latin typeface="+mn-lt"/>
          <a:ea typeface="+mn-ea"/>
        </a:defRPr>
      </a:lvl7pPr>
      <a:lvl8pPr marL="3429000" indent="-228600" algn="l" rtl="0" fontAlgn="base">
        <a:spcBef>
          <a:spcPct val="20000"/>
        </a:spcBef>
        <a:spcAft>
          <a:spcPct val="0"/>
        </a:spcAft>
        <a:defRPr sz="2400" b="1">
          <a:solidFill>
            <a:schemeClr val="tx1"/>
          </a:solidFill>
          <a:latin typeface="+mn-lt"/>
          <a:ea typeface="+mn-ea"/>
        </a:defRPr>
      </a:lvl8pPr>
      <a:lvl9pPr marL="3886200" indent="-228600" algn="l" rtl="0" fontAlgn="base">
        <a:spcBef>
          <a:spcPct val="20000"/>
        </a:spcBef>
        <a:spcAft>
          <a:spcPct val="0"/>
        </a:spcAft>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31532;10&#31456;.ppt#256,-1,72. &#24187;&#28783;&#29255; 71" TargetMode="External"/><Relationship Id="rId3" Type="http://schemas.openxmlformats.org/officeDocument/2006/relationships/hyperlink" Target="&#31532;10&#31456;.ppt#256,-1,31. 10.2   &#35745;&#31639;&#26426;&#30149;&#27602;" TargetMode="External"/><Relationship Id="rId7" Type="http://schemas.openxmlformats.org/officeDocument/2006/relationships/hyperlink" Target="&#31532;10&#31456;.ppt#256,-1,64. 10.5  &#30005;&#23376;&#21830;&#21153;&#21644;&#30005;&#23376;&#25919;&#21153;&#23433;&#20840;" TargetMode="Externa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66.xml"/><Relationship Id="rId5" Type="http://schemas.openxmlformats.org/officeDocument/2006/relationships/hyperlink" Target="&#31532;10&#31456;.ppt#256,-1,56. 10.4  Windows XP&#25805;&#20316;&#31995;&#32479;&#23433;&#20840;" TargetMode="External"/><Relationship Id="rId4" Type="http://schemas.openxmlformats.org/officeDocument/2006/relationships/hyperlink" Target="&#31532;10&#31456;.ppt#256,-1,48. 10.3   &#38450;  &#28779;  &#2268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hyperlink" Target="&#31532;10&#31456;.ppt#256,-1,34. 10.2.1  &#30149;&#27602;&#30340;&#23450;&#20041;&#19982;&#29305;&#28857;" TargetMode="External"/><Relationship Id="rId7" Type="http://schemas.openxmlformats.org/officeDocument/2006/relationships/hyperlink" Target="&#31532;10&#31456;.ppt#256,-1,46.  2&#65289;&#20174;&#25216;&#26415;&#19978;&#39044;&#38450;&#30149;&#27602;" TargetMode="External"/><Relationship Id="rId2" Type="http://schemas.openxmlformats.org/officeDocument/2006/relationships/hyperlink" Target="&#31532;10&#31456;.ppt#256,-1,33. 10.2.1   &#30149;&#27602;&#30340;&#23450;&#20041;&#19982;&#29305;&#28857;" TargetMode="External"/><Relationship Id="rId1" Type="http://schemas.openxmlformats.org/officeDocument/2006/relationships/slideLayout" Target="../slideLayouts/slideLayout2.xml"/><Relationship Id="rId6" Type="http://schemas.openxmlformats.org/officeDocument/2006/relationships/hyperlink" Target="&#31532;10&#31456;.ppt#256,-1,42. 5.&#23439;&#30149;&#27602;" TargetMode="External"/><Relationship Id="rId5" Type="http://schemas.openxmlformats.org/officeDocument/2006/relationships/hyperlink" Target="&#31532;10&#31456;.ppt#256,-1,36. 10.2.3  &#30149;&#27602;&#30340;&#20998;&#31867;" TargetMode="External"/><Relationship Id="rId4" Type="http://schemas.openxmlformats.org/officeDocument/2006/relationships/hyperlink" Target="&#31532;10&#31456;.ppt#256,-1,35. 10.2.2  &#30149;&#27602;&#30340;&#20256;&#25773;&#36884;&#24452;" TargetMode="External"/><Relationship Id="rId9"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31532;10&#31456;.ppt#256,-1,21. &#40657;&#23458;&#34892;&#20026;&#29305;&#24449;&#34920;&#29616;&#24418;&#24335;" TargetMode="External"/><Relationship Id="rId4" Type="http://schemas.openxmlformats.org/officeDocument/2006/relationships/slide" Target="slide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31532;10&#31456;.ppt#256,-1,50. 10.3.1  &#38450;&#28779;&#22681;&#30340;&#27010;&#24565;" TargetMode="External"/><Relationship Id="rId2" Type="http://schemas.openxmlformats.org/officeDocument/2006/relationships/hyperlink" Target="&#31532;10&#31456;.ppt#256,-1,49. 10.3   &#38450;  &#28779;  &#22681;"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hyperlink" Target="&#31532;10&#31456;.ppt#256,-1,53. 10.3.2   &#38450;&#28779;&#22681;&#30340;&#31867;&#2241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31532;10&#31456;.ppt#256,-1,58. 10.4.1  Windows XP&#31995;&#32479;&#23433;&#35013;&#30340;&#23433;&#20840;" TargetMode="External"/><Relationship Id="rId2" Type="http://schemas.openxmlformats.org/officeDocument/2006/relationships/hyperlink" Target="&#31532;10&#31456;.ppt#256,-1,57. Windows XP&#25805;&#20316;&#31995;&#32479;&#23433;&#20840;" TargetMode="External"/><Relationship Id="rId1" Type="http://schemas.openxmlformats.org/officeDocument/2006/relationships/slideLayout" Target="../slideLayouts/slideLayout2.xml"/><Relationship Id="rId5" Type="http://schemas.openxmlformats.org/officeDocument/2006/relationships/hyperlink" Target="&#31532;10&#31456;.ppt#256,-1,60. 10.4.3  &#24212;&#29992;&#23433;&#20840;&#31574;&#30053;" TargetMode="External"/><Relationship Id="rId4" Type="http://schemas.openxmlformats.org/officeDocument/2006/relationships/hyperlink" Target="&#31532;10&#31456;.ppt#256,-1,59. 10.4.2  &#31995;&#32479;&#36134;&#25143;&#30340;&#23433;&#208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31532;10&#31456;.ppt#256,-1,68. &#24187;&#28783;&#29255; 67" TargetMode="External"/><Relationship Id="rId2" Type="http://schemas.openxmlformats.org/officeDocument/2006/relationships/hyperlink" Target="&#31532;10&#31456;.ppt#256,-1,65. &#30005;&#23376;&#21830;&#21153;&#21644;&#30005;&#23376;&#25919;&#21153;&#23433;&#20840;"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8200" y="2278063"/>
            <a:ext cx="7467600" cy="1457325"/>
          </a:xfrm>
        </p:spPr>
        <p:txBody>
          <a:bodyPr/>
          <a:lstStyle/>
          <a:p>
            <a:pPr>
              <a:tabLst>
                <a:tab pos="5432425" algn="l"/>
              </a:tabLst>
            </a:pPr>
            <a:r>
              <a:rPr lang="zh-CN" altLang="en-US" b="1">
                <a:solidFill>
                  <a:schemeClr val="hlink"/>
                </a:solidFill>
                <a:latin typeface="幼圆" pitchFamily="49" charset="-122"/>
              </a:rPr>
              <a:t>第 九 章</a:t>
            </a:r>
            <a:br>
              <a:rPr lang="zh-CN" altLang="en-US" b="1">
                <a:solidFill>
                  <a:schemeClr val="hlink"/>
                </a:solidFill>
                <a:latin typeface="幼圆" pitchFamily="49" charset="-122"/>
              </a:rPr>
            </a:br>
            <a:r>
              <a:rPr lang="zh-CN" altLang="en-US" b="1">
                <a:solidFill>
                  <a:schemeClr val="hlink"/>
                </a:solidFill>
                <a:latin typeface="幼圆" pitchFamily="49" charset="-122"/>
              </a:rPr>
              <a:t/>
            </a:r>
            <a:br>
              <a:rPr lang="zh-CN" altLang="en-US" b="1">
                <a:solidFill>
                  <a:schemeClr val="hlink"/>
                </a:solidFill>
                <a:latin typeface="幼圆" pitchFamily="49" charset="-122"/>
              </a:rPr>
            </a:br>
            <a:r>
              <a:rPr lang="zh-CN" altLang="en-US" b="1">
                <a:solidFill>
                  <a:schemeClr val="hlink"/>
                </a:solidFill>
                <a:latin typeface="幼圆" pitchFamily="49" charset="-122"/>
              </a:rPr>
              <a:t> 信  息  安  全</a:t>
            </a:r>
            <a:r>
              <a:rPr lang="zh-CN" altLang="en-US" sz="4400">
                <a:solidFill>
                  <a:schemeClr val="tx1"/>
                </a:solidFill>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82CFD3D-901D-4743-848A-CB57771B6A6A}" type="slidenum">
              <a:rPr lang="zh-CN" altLang="zh-CN"/>
              <a:pPr/>
              <a:t>9</a:t>
            </a:fld>
            <a:endParaRPr lang="zh-CN" altLang="zh-CN"/>
          </a:p>
        </p:txBody>
      </p:sp>
      <p:sp>
        <p:nvSpPr>
          <p:cNvPr id="13314" name="Rectangle 2"/>
          <p:cNvSpPr>
            <a:spLocks noGrp="1" noChangeArrowheads="1"/>
          </p:cNvSpPr>
          <p:nvPr>
            <p:ph type="title"/>
          </p:nvPr>
        </p:nvSpPr>
        <p:spPr>
          <a:xfrm>
            <a:off x="1828800" y="1295400"/>
            <a:ext cx="5334000" cy="647700"/>
          </a:xfrm>
        </p:spPr>
        <p:txBody>
          <a:bodyPr/>
          <a:lstStyle/>
          <a:p>
            <a:pPr algn="l"/>
            <a:r>
              <a:rPr lang="zh-CN" altLang="en-US" b="1"/>
              <a:t>9.1.1  信息安全意识</a:t>
            </a:r>
          </a:p>
        </p:txBody>
      </p:sp>
      <p:sp>
        <p:nvSpPr>
          <p:cNvPr id="13315" name="Rectangle 3"/>
          <p:cNvSpPr>
            <a:spLocks noGrp="1" noChangeArrowheads="1"/>
          </p:cNvSpPr>
          <p:nvPr>
            <p:ph type="body" idx="1"/>
          </p:nvPr>
        </p:nvSpPr>
        <p:spPr>
          <a:xfrm>
            <a:off x="1547813" y="1989138"/>
            <a:ext cx="6834187" cy="3116262"/>
          </a:xfrm>
        </p:spPr>
        <p:txBody>
          <a:bodyPr/>
          <a:lstStyle/>
          <a:p>
            <a:pPr marL="0" indent="0" algn="just">
              <a:lnSpc>
                <a:spcPct val="110000"/>
              </a:lnSpc>
            </a:pPr>
            <a:r>
              <a:rPr lang="zh-CN" altLang="zh-CN"/>
              <a:t>3．清楚可能面临的威胁和风险</a:t>
            </a:r>
          </a:p>
          <a:p>
            <a:pPr marL="0" indent="0" algn="just">
              <a:lnSpc>
                <a:spcPct val="110000"/>
              </a:lnSpc>
            </a:pPr>
            <a:r>
              <a:rPr lang="zh-CN" altLang="zh-CN"/>
              <a:t>        3）软件漏洞</a:t>
            </a:r>
          </a:p>
          <a:p>
            <a:pPr marL="0" indent="0" algn="just">
              <a:lnSpc>
                <a:spcPct val="110000"/>
              </a:lnSpc>
            </a:pPr>
            <a:r>
              <a:rPr lang="zh-CN" altLang="zh-CN"/>
              <a:t>        由于软件程序的复杂性和编程的多样性，在网络信息系统的软件中很容易有意或无意地留下一些不易被发现的安全漏洞。软件漏洞同样会影响网络信息的安全。</a:t>
            </a:r>
          </a:p>
          <a:p>
            <a:pPr marL="0" indent="0" algn="just">
              <a:lnSpc>
                <a:spcPct val="110000"/>
              </a:lnSpc>
            </a:pPr>
            <a:r>
              <a:rPr lang="zh-CN" altLang="zh-CN"/>
              <a:t>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9624447-2FE8-4E98-B965-153FBC5FC6AE}" type="slidenum">
              <a:rPr lang="zh-CN" altLang="zh-CN"/>
              <a:pPr/>
              <a:t>10</a:t>
            </a:fld>
            <a:endParaRPr lang="zh-CN" altLang="zh-CN"/>
          </a:p>
        </p:txBody>
      </p:sp>
      <p:sp>
        <p:nvSpPr>
          <p:cNvPr id="14338" name="Rectangle 2"/>
          <p:cNvSpPr>
            <a:spLocks noGrp="1" noChangeArrowheads="1"/>
          </p:cNvSpPr>
          <p:nvPr>
            <p:ph type="title"/>
          </p:nvPr>
        </p:nvSpPr>
        <p:spPr>
          <a:xfrm>
            <a:off x="1600200" y="838200"/>
            <a:ext cx="6248400" cy="593725"/>
          </a:xfrm>
        </p:spPr>
        <p:txBody>
          <a:bodyPr/>
          <a:lstStyle/>
          <a:p>
            <a:pPr algn="l"/>
            <a:r>
              <a:rPr lang="zh-CN" altLang="zh-CN" b="1"/>
              <a:t>一些有代表性的软件安全漏洞</a:t>
            </a:r>
          </a:p>
        </p:txBody>
      </p:sp>
      <p:sp>
        <p:nvSpPr>
          <p:cNvPr id="14339" name="Rectangle 3"/>
          <p:cNvSpPr>
            <a:spLocks noGrp="1" noChangeArrowheads="1"/>
          </p:cNvSpPr>
          <p:nvPr>
            <p:ph type="body" idx="1"/>
          </p:nvPr>
        </p:nvSpPr>
        <p:spPr>
          <a:xfrm>
            <a:off x="1676400" y="1524000"/>
            <a:ext cx="6708775" cy="4343400"/>
          </a:xfrm>
        </p:spPr>
        <p:txBody>
          <a:bodyPr/>
          <a:lstStyle/>
          <a:p>
            <a:pPr marL="0" indent="0" algn="just">
              <a:lnSpc>
                <a:spcPct val="120000"/>
              </a:lnSpc>
            </a:pPr>
            <a:r>
              <a:rPr lang="zh-CN" altLang="zh-CN"/>
              <a:t>3．清楚可能面临的威胁和风险</a:t>
            </a:r>
          </a:p>
          <a:p>
            <a:pPr marL="0" indent="0" algn="just">
              <a:lnSpc>
                <a:spcPct val="120000"/>
              </a:lnSpc>
            </a:pPr>
            <a:r>
              <a:rPr lang="zh-CN" altLang="zh-CN"/>
              <a:t>    4）结构隐患</a:t>
            </a:r>
            <a:endParaRPr lang="zh-CN" altLang="zh-CN">
              <a:ea typeface="方正书宋简体" pitchFamily="1" charset="-122"/>
            </a:endParaRPr>
          </a:p>
          <a:p>
            <a:pPr marL="0" indent="0" algn="just">
              <a:lnSpc>
                <a:spcPct val="120000"/>
              </a:lnSpc>
            </a:pPr>
            <a:r>
              <a:rPr lang="zh-CN" altLang="zh-CN"/>
              <a:t>    结构隐患一般指网络拓扑结构的隐患和网络硬件的安全缺陷。网络的拓扑结构本身有可能给网络的安全带来问题。作为网络信息系统的躯体，网络硬件的安全隐患也是网络结构隐患的重要方面。</a:t>
            </a:r>
            <a:endParaRPr lang="zh-CN" altLang="zh-CN">
              <a:ea typeface="方正书宋简体" pitchFamily="1" charset="-122"/>
            </a:endParaRPr>
          </a:p>
          <a:p>
            <a:pPr marL="0" indent="0" algn="just">
              <a:lnSpc>
                <a:spcPct val="120000"/>
              </a:lnSpc>
            </a:pPr>
            <a:r>
              <a:rPr lang="zh-CN" altLang="zh-CN"/>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9C5B8F5D-948A-4E68-A51E-CD69E3315CCE}" type="slidenum">
              <a:rPr lang="zh-CN" altLang="zh-CN"/>
              <a:pPr/>
              <a:t>11</a:t>
            </a:fld>
            <a:endParaRPr lang="zh-CN" altLang="zh-CN"/>
          </a:p>
        </p:txBody>
      </p:sp>
      <p:sp>
        <p:nvSpPr>
          <p:cNvPr id="15362" name="Rectangle 2"/>
          <p:cNvSpPr>
            <a:spLocks noGrp="1" noChangeArrowheads="1"/>
          </p:cNvSpPr>
          <p:nvPr>
            <p:ph type="title"/>
          </p:nvPr>
        </p:nvSpPr>
        <p:spPr>
          <a:xfrm>
            <a:off x="2133600" y="990600"/>
            <a:ext cx="4800600" cy="863600"/>
          </a:xfrm>
        </p:spPr>
        <p:txBody>
          <a:bodyPr/>
          <a:lstStyle/>
          <a:p>
            <a:pPr algn="l"/>
            <a:r>
              <a:rPr lang="zh-CN" altLang="zh-CN" sz="3200"/>
              <a:t>4．养成良好的安全习惯</a:t>
            </a:r>
            <a:r>
              <a:rPr lang="zh-CN" altLang="zh-CN"/>
              <a:t> </a:t>
            </a:r>
          </a:p>
        </p:txBody>
      </p:sp>
      <p:sp>
        <p:nvSpPr>
          <p:cNvPr id="15363" name="Rectangle 3"/>
          <p:cNvSpPr>
            <a:spLocks noGrp="1" noChangeArrowheads="1"/>
          </p:cNvSpPr>
          <p:nvPr>
            <p:ph type="body" idx="1"/>
          </p:nvPr>
        </p:nvSpPr>
        <p:spPr>
          <a:xfrm>
            <a:off x="1981200" y="2209800"/>
            <a:ext cx="4648200" cy="2667000"/>
          </a:xfrm>
        </p:spPr>
        <p:txBody>
          <a:bodyPr/>
          <a:lstStyle/>
          <a:p>
            <a:pPr marL="0" indent="0">
              <a:lnSpc>
                <a:spcPct val="120000"/>
              </a:lnSpc>
            </a:pPr>
            <a:r>
              <a:rPr lang="zh-CN" altLang="zh-CN"/>
              <a:t>    1）良好的密码设置习惯 </a:t>
            </a:r>
          </a:p>
          <a:p>
            <a:pPr marL="0" indent="0">
              <a:lnSpc>
                <a:spcPct val="120000"/>
              </a:lnSpc>
            </a:pPr>
            <a:r>
              <a:rPr lang="zh-CN" altLang="zh-CN"/>
              <a:t>    2）网络和个人计算机安全 </a:t>
            </a:r>
          </a:p>
          <a:p>
            <a:pPr marL="0" indent="0">
              <a:lnSpc>
                <a:spcPct val="120000"/>
              </a:lnSpc>
            </a:pPr>
            <a:r>
              <a:rPr lang="zh-CN" altLang="zh-CN"/>
              <a:t>    3）电子邮件安全 </a:t>
            </a:r>
          </a:p>
          <a:p>
            <a:pPr marL="0" indent="0">
              <a:lnSpc>
                <a:spcPct val="120000"/>
              </a:lnSpc>
            </a:pPr>
            <a:r>
              <a:rPr lang="zh-CN" altLang="zh-CN"/>
              <a:t>    4）打印机和其他媒介安全 </a:t>
            </a:r>
          </a:p>
          <a:p>
            <a:pPr marL="0" indent="0">
              <a:lnSpc>
                <a:spcPct val="120000"/>
              </a:lnSpc>
            </a:pPr>
            <a:r>
              <a:rPr lang="zh-CN" altLang="zh-CN"/>
              <a:t>    5）物理安全 </a:t>
            </a:r>
            <a:endParaRPr lang="zh-CN" altLang="zh-CN">
              <a:ea typeface="黑体" pitchFamily="49" charset="-122"/>
            </a:endParaRPr>
          </a:p>
          <a:p>
            <a:pPr marL="0" indent="0">
              <a:lnSpc>
                <a:spcPct val="120000"/>
              </a:lnSpc>
            </a:pPr>
            <a:endParaRPr lang="zh-CN" altLang="zh-CN"/>
          </a:p>
        </p:txBody>
      </p:sp>
      <p:sp>
        <p:nvSpPr>
          <p:cNvPr id="15364" name="Rectangle 4"/>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2" action="ppaction://hlinksldjump"/>
              </a:rPr>
              <a:t>返   回</a:t>
            </a:r>
            <a:endParaRPr lang="zh-CN" altLang="zh-CN" sz="1400">
              <a:ea typeface="幼圆" pitchFamily="49"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7F448A5-8A4C-4733-B1A8-70A34A252479}" type="slidenum">
              <a:rPr lang="zh-CN" altLang="zh-CN"/>
              <a:pPr/>
              <a:t>12</a:t>
            </a:fld>
            <a:endParaRPr lang="zh-CN" altLang="zh-CN"/>
          </a:p>
        </p:txBody>
      </p:sp>
      <p:sp>
        <p:nvSpPr>
          <p:cNvPr id="16386" name="Rectangle 2"/>
          <p:cNvSpPr>
            <a:spLocks noGrp="1" noChangeArrowheads="1"/>
          </p:cNvSpPr>
          <p:nvPr>
            <p:ph type="title"/>
          </p:nvPr>
        </p:nvSpPr>
        <p:spPr>
          <a:xfrm>
            <a:off x="1905000" y="685800"/>
            <a:ext cx="6015038" cy="862013"/>
          </a:xfrm>
        </p:spPr>
        <p:txBody>
          <a:bodyPr/>
          <a:lstStyle/>
          <a:p>
            <a:r>
              <a:rPr lang="zh-CN" altLang="en-US" b="1"/>
              <a:t>9.1.2   网络礼仪与道德 </a:t>
            </a:r>
          </a:p>
        </p:txBody>
      </p:sp>
      <p:sp>
        <p:nvSpPr>
          <p:cNvPr id="16387" name="Rectangle 3"/>
          <p:cNvSpPr>
            <a:spLocks noGrp="1" noChangeArrowheads="1"/>
          </p:cNvSpPr>
          <p:nvPr>
            <p:ph type="body" idx="1"/>
          </p:nvPr>
        </p:nvSpPr>
        <p:spPr>
          <a:xfrm>
            <a:off x="1676400" y="1828800"/>
            <a:ext cx="6767513" cy="3552825"/>
          </a:xfrm>
        </p:spPr>
        <p:txBody>
          <a:bodyPr/>
          <a:lstStyle/>
          <a:p>
            <a:pPr marL="0" indent="0" algn="just">
              <a:lnSpc>
                <a:spcPct val="140000"/>
              </a:lnSpc>
            </a:pPr>
            <a:r>
              <a:rPr lang="zh-CN" altLang="zh-CN" sz="2800"/>
              <a:t>1. 网络道德概念及涉及内容</a:t>
            </a:r>
          </a:p>
          <a:p>
            <a:pPr marL="0" indent="0" algn="just">
              <a:lnSpc>
                <a:spcPct val="140000"/>
              </a:lnSpc>
            </a:pPr>
            <a:r>
              <a:rPr lang="zh-CN" altLang="zh-CN"/>
              <a:t>      计算机网络道德是用来约束网络从业人员的言行，指导他们的思想的一整套道德规范。计算机网络道德可涉及到计算机工作人员的思想意识、服务态度、业务钻研、安全意识、待遇得失及其公共道德等方面。</a:t>
            </a:r>
          </a:p>
          <a:p>
            <a:pPr marL="0" indent="0" algn="just">
              <a:lnSpc>
                <a:spcPct val="140000"/>
              </a:lnSpc>
            </a:pPr>
            <a:endParaRPr lang="zh-CN" altLang="zh-CN" b="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B8B1E3A-DA04-4807-8E6B-44FCCC5F29CD}" type="slidenum">
              <a:rPr lang="zh-CN" altLang="zh-CN"/>
              <a:pPr/>
              <a:t>13</a:t>
            </a:fld>
            <a:endParaRPr lang="zh-CN" altLang="zh-CN"/>
          </a:p>
        </p:txBody>
      </p:sp>
      <p:sp>
        <p:nvSpPr>
          <p:cNvPr id="17410" name="Rectangle 2"/>
          <p:cNvSpPr>
            <a:spLocks noGrp="1" noChangeArrowheads="1"/>
          </p:cNvSpPr>
          <p:nvPr>
            <p:ph type="title"/>
          </p:nvPr>
        </p:nvSpPr>
        <p:spPr>
          <a:xfrm>
            <a:off x="2438400" y="1066800"/>
            <a:ext cx="5473700" cy="720725"/>
          </a:xfrm>
        </p:spPr>
        <p:txBody>
          <a:bodyPr/>
          <a:lstStyle/>
          <a:p>
            <a:pPr algn="l"/>
            <a:r>
              <a:rPr lang="zh-CN" altLang="zh-CN" sz="3200" dirty="0"/>
              <a:t>2. 网络的发展对道德的影响</a:t>
            </a:r>
          </a:p>
        </p:txBody>
      </p:sp>
      <p:sp>
        <p:nvSpPr>
          <p:cNvPr id="17411" name="Rectangle 3"/>
          <p:cNvSpPr>
            <a:spLocks noGrp="1" noChangeArrowheads="1"/>
          </p:cNvSpPr>
          <p:nvPr>
            <p:ph type="body" idx="1"/>
          </p:nvPr>
        </p:nvSpPr>
        <p:spPr>
          <a:xfrm>
            <a:off x="2133600" y="2133600"/>
            <a:ext cx="4876800" cy="2133600"/>
          </a:xfrm>
        </p:spPr>
        <p:txBody>
          <a:bodyPr/>
          <a:lstStyle/>
          <a:p>
            <a:pPr>
              <a:lnSpc>
                <a:spcPct val="140000"/>
              </a:lnSpc>
            </a:pPr>
            <a:r>
              <a:rPr lang="zh-CN" altLang="zh-CN"/>
              <a:t>  1）淡化了人们的道德意识</a:t>
            </a:r>
          </a:p>
          <a:p>
            <a:pPr>
              <a:lnSpc>
                <a:spcPct val="140000"/>
              </a:lnSpc>
            </a:pPr>
            <a:r>
              <a:rPr lang="zh-CN" altLang="zh-CN"/>
              <a:t>  2）冲击了现实的道德规范</a:t>
            </a:r>
          </a:p>
          <a:p>
            <a:pPr>
              <a:lnSpc>
                <a:spcPct val="140000"/>
              </a:lnSpc>
            </a:pPr>
            <a:r>
              <a:rPr lang="zh-CN" altLang="zh-CN"/>
              <a:t>  3）导致道德行为的失范 </a:t>
            </a:r>
          </a:p>
          <a:p>
            <a:pPr>
              <a:lnSpc>
                <a:spcPct val="140000"/>
              </a:lnSpc>
            </a:pPr>
            <a:endParaRPr lang="zh-CN"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9607988-188A-48C9-84C0-18DC3C712DFE}" type="slidenum">
              <a:rPr lang="zh-CN" altLang="zh-CN"/>
              <a:pPr/>
              <a:t>14</a:t>
            </a:fld>
            <a:endParaRPr lang="zh-CN" altLang="zh-CN"/>
          </a:p>
        </p:txBody>
      </p:sp>
      <p:sp>
        <p:nvSpPr>
          <p:cNvPr id="18434" name="Rectangle 2"/>
          <p:cNvSpPr>
            <a:spLocks noGrp="1" noChangeArrowheads="1"/>
          </p:cNvSpPr>
          <p:nvPr>
            <p:ph type="title"/>
          </p:nvPr>
        </p:nvSpPr>
        <p:spPr>
          <a:xfrm>
            <a:off x="1828800" y="762000"/>
            <a:ext cx="7135688" cy="865188"/>
          </a:xfrm>
        </p:spPr>
        <p:txBody>
          <a:bodyPr/>
          <a:lstStyle/>
          <a:p>
            <a:pPr algn="l"/>
            <a:r>
              <a:rPr lang="zh-CN" altLang="en-US" sz="2400" dirty="0"/>
              <a:t>3. </a:t>
            </a:r>
            <a:r>
              <a:rPr lang="zh-CN" altLang="en-US" sz="2800" dirty="0"/>
              <a:t>网络信息安全对网络道德提出了新的要求</a:t>
            </a:r>
          </a:p>
        </p:txBody>
      </p:sp>
      <p:sp>
        <p:nvSpPr>
          <p:cNvPr id="18435" name="Rectangle 3"/>
          <p:cNvSpPr>
            <a:spLocks noGrp="1" noChangeArrowheads="1"/>
          </p:cNvSpPr>
          <p:nvPr>
            <p:ph type="body" idx="1"/>
          </p:nvPr>
        </p:nvSpPr>
        <p:spPr>
          <a:xfrm>
            <a:off x="1828800" y="2057400"/>
            <a:ext cx="6553200" cy="2895600"/>
          </a:xfrm>
        </p:spPr>
        <p:txBody>
          <a:bodyPr/>
          <a:lstStyle/>
          <a:p>
            <a:pPr marL="0" indent="0">
              <a:lnSpc>
                <a:spcPct val="120000"/>
              </a:lnSpc>
            </a:pPr>
            <a:r>
              <a:rPr lang="zh-CN" altLang="zh-CN"/>
              <a:t>    1）要求人们的道德意识更加强烈，道德行为更加自主自觉</a:t>
            </a:r>
          </a:p>
          <a:p>
            <a:pPr marL="0" indent="0">
              <a:lnSpc>
                <a:spcPct val="120000"/>
              </a:lnSpc>
            </a:pPr>
            <a:r>
              <a:rPr lang="zh-CN" altLang="zh-CN"/>
              <a:t>    2）要求网络道德既要立足于本国，又要面向世界</a:t>
            </a:r>
          </a:p>
          <a:p>
            <a:pPr marL="0" indent="0">
              <a:lnSpc>
                <a:spcPct val="120000"/>
              </a:lnSpc>
            </a:pPr>
            <a:r>
              <a:rPr lang="zh-CN" altLang="zh-CN"/>
              <a:t>    3）要求网络道德既要着力于当前，又要面向未来</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E0655E7C-8506-4899-90A8-20572E99DD71}" type="slidenum">
              <a:rPr lang="zh-CN" altLang="zh-CN"/>
              <a:pPr/>
              <a:t>15</a:t>
            </a:fld>
            <a:endParaRPr lang="zh-CN" altLang="zh-CN"/>
          </a:p>
        </p:txBody>
      </p:sp>
      <p:sp>
        <p:nvSpPr>
          <p:cNvPr id="19458" name="Rectangle 2"/>
          <p:cNvSpPr>
            <a:spLocks noGrp="1" noChangeArrowheads="1"/>
          </p:cNvSpPr>
          <p:nvPr>
            <p:ph type="title"/>
          </p:nvPr>
        </p:nvSpPr>
        <p:spPr>
          <a:xfrm>
            <a:off x="1403350" y="685800"/>
            <a:ext cx="7740650" cy="792163"/>
          </a:xfrm>
        </p:spPr>
        <p:txBody>
          <a:bodyPr/>
          <a:lstStyle/>
          <a:p>
            <a:pPr algn="l"/>
            <a:r>
              <a:rPr lang="zh-CN" altLang="zh-CN" sz="2800" dirty="0"/>
              <a:t>4. 加强网络道德建设对维护网络信息安全有着积极的作用</a:t>
            </a:r>
          </a:p>
        </p:txBody>
      </p:sp>
      <p:sp>
        <p:nvSpPr>
          <p:cNvPr id="19459" name="Rectangle 3"/>
          <p:cNvSpPr>
            <a:spLocks noGrp="1" noChangeArrowheads="1"/>
          </p:cNvSpPr>
          <p:nvPr>
            <p:ph type="body" idx="1"/>
          </p:nvPr>
        </p:nvSpPr>
        <p:spPr>
          <a:xfrm>
            <a:off x="1600200" y="1828800"/>
            <a:ext cx="6991350" cy="3200400"/>
          </a:xfrm>
        </p:spPr>
        <p:txBody>
          <a:bodyPr/>
          <a:lstStyle/>
          <a:p>
            <a:pPr marL="0" indent="0">
              <a:lnSpc>
                <a:spcPct val="130000"/>
              </a:lnSpc>
            </a:pPr>
            <a:r>
              <a:rPr lang="zh-CN" altLang="zh-CN"/>
              <a:t>    1）网络道德可以规范人们的信息行为</a:t>
            </a:r>
          </a:p>
          <a:p>
            <a:pPr marL="0" indent="0">
              <a:lnSpc>
                <a:spcPct val="130000"/>
              </a:lnSpc>
            </a:pPr>
            <a:r>
              <a:rPr lang="zh-CN" altLang="zh-CN"/>
              <a:t>    2）加强网络道德建设，有利于加快信息安全立法的进程 </a:t>
            </a:r>
          </a:p>
          <a:p>
            <a:pPr marL="0" indent="0">
              <a:lnSpc>
                <a:spcPct val="130000"/>
              </a:lnSpc>
            </a:pPr>
            <a:r>
              <a:rPr lang="zh-CN" altLang="zh-CN"/>
              <a:t>    4）加强网络道德建设，有利于发挥信息安全技术的作用 </a:t>
            </a:r>
          </a:p>
        </p:txBody>
      </p:sp>
      <p:sp>
        <p:nvSpPr>
          <p:cNvPr id="19460"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2" action="ppaction://hlinksldjump"/>
              </a:rPr>
              <a:t>返   回</a:t>
            </a:r>
            <a:endParaRPr lang="zh-CN" altLang="zh-CN" sz="1400">
              <a:ea typeface="幼圆" pitchFamily="49"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9F9D58D1-1244-4FB0-BCC8-7D3D75A88337}" type="slidenum">
              <a:rPr lang="zh-CN" altLang="zh-CN"/>
              <a:pPr/>
              <a:t>16</a:t>
            </a:fld>
            <a:endParaRPr lang="zh-CN" altLang="zh-CN"/>
          </a:p>
        </p:txBody>
      </p:sp>
      <p:sp>
        <p:nvSpPr>
          <p:cNvPr id="20482" name="Rectangle 2"/>
          <p:cNvSpPr>
            <a:spLocks noGrp="1" noChangeArrowheads="1"/>
          </p:cNvSpPr>
          <p:nvPr>
            <p:ph type="title"/>
          </p:nvPr>
        </p:nvSpPr>
        <p:spPr>
          <a:xfrm>
            <a:off x="2286000" y="1066800"/>
            <a:ext cx="5865813" cy="781050"/>
          </a:xfrm>
        </p:spPr>
        <p:txBody>
          <a:bodyPr/>
          <a:lstStyle/>
          <a:p>
            <a:r>
              <a:rPr lang="zh-CN" altLang="en-US"/>
              <a:t>9.1.3   计算机犯罪 </a:t>
            </a:r>
          </a:p>
        </p:txBody>
      </p:sp>
      <p:sp>
        <p:nvSpPr>
          <p:cNvPr id="20483" name="Rectangle 3"/>
          <p:cNvSpPr>
            <a:spLocks noGrp="1" noChangeArrowheads="1"/>
          </p:cNvSpPr>
          <p:nvPr>
            <p:ph type="body" idx="1"/>
          </p:nvPr>
        </p:nvSpPr>
        <p:spPr>
          <a:xfrm>
            <a:off x="1676400" y="2209800"/>
            <a:ext cx="6629400" cy="2859088"/>
          </a:xfrm>
        </p:spPr>
        <p:txBody>
          <a:bodyPr/>
          <a:lstStyle/>
          <a:p>
            <a:pPr marL="0" indent="0">
              <a:lnSpc>
                <a:spcPct val="110000"/>
              </a:lnSpc>
            </a:pPr>
            <a:r>
              <a:rPr lang="zh-CN" altLang="zh-CN"/>
              <a:t>        所谓计算机犯罪，是指行为人以计算机作为工具或以计算机资产作为攻击对象实施的严重危害社会的行为。由此可见，计算机犯罪包括利用计算机实施的犯罪行为和把计算机资产作为攻击对象的犯罪行为。</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2231C61-43B5-4AE0-BDC5-10C81C3718A6}" type="slidenum">
              <a:rPr lang="zh-CN" altLang="zh-CN"/>
              <a:pPr/>
              <a:t>17</a:t>
            </a:fld>
            <a:endParaRPr lang="zh-CN" altLang="zh-CN"/>
          </a:p>
        </p:txBody>
      </p:sp>
      <p:sp>
        <p:nvSpPr>
          <p:cNvPr id="21506" name="Rectangle 2"/>
          <p:cNvSpPr>
            <a:spLocks noGrp="1" noChangeArrowheads="1"/>
          </p:cNvSpPr>
          <p:nvPr>
            <p:ph type="title"/>
          </p:nvPr>
        </p:nvSpPr>
        <p:spPr>
          <a:xfrm>
            <a:off x="2819400" y="914400"/>
            <a:ext cx="4572000" cy="792163"/>
          </a:xfrm>
        </p:spPr>
        <p:txBody>
          <a:bodyPr/>
          <a:lstStyle/>
          <a:p>
            <a:pPr algn="l"/>
            <a:r>
              <a:rPr lang="zh-CN" altLang="zh-CN" sz="3200"/>
              <a:t>1. 计算机犯罪的特点</a:t>
            </a:r>
          </a:p>
        </p:txBody>
      </p:sp>
      <p:sp>
        <p:nvSpPr>
          <p:cNvPr id="21507" name="Rectangle 3"/>
          <p:cNvSpPr>
            <a:spLocks noGrp="1" noChangeArrowheads="1"/>
          </p:cNvSpPr>
          <p:nvPr>
            <p:ph type="body" idx="1"/>
          </p:nvPr>
        </p:nvSpPr>
        <p:spPr>
          <a:xfrm>
            <a:off x="2590800" y="1905000"/>
            <a:ext cx="4038600" cy="3200400"/>
          </a:xfrm>
        </p:spPr>
        <p:txBody>
          <a:bodyPr/>
          <a:lstStyle/>
          <a:p>
            <a:pPr algn="just">
              <a:lnSpc>
                <a:spcPct val="110000"/>
              </a:lnSpc>
            </a:pPr>
            <a:r>
              <a:rPr lang="zh-CN" altLang="zh-CN"/>
              <a:t>  1）犯罪智能化</a:t>
            </a:r>
          </a:p>
          <a:p>
            <a:pPr algn="just">
              <a:lnSpc>
                <a:spcPct val="110000"/>
              </a:lnSpc>
            </a:pPr>
            <a:r>
              <a:rPr lang="zh-CN" altLang="zh-CN"/>
              <a:t>  2）犯罪手段隐蔽 </a:t>
            </a:r>
          </a:p>
          <a:p>
            <a:pPr algn="just">
              <a:lnSpc>
                <a:spcPct val="110000"/>
              </a:lnSpc>
            </a:pPr>
            <a:r>
              <a:rPr lang="zh-CN" altLang="zh-CN"/>
              <a:t>  3）跨国性 </a:t>
            </a:r>
          </a:p>
          <a:p>
            <a:pPr algn="just">
              <a:lnSpc>
                <a:spcPct val="110000"/>
              </a:lnSpc>
            </a:pPr>
            <a:r>
              <a:rPr lang="zh-CN" altLang="zh-CN"/>
              <a:t>  4）犯罪目的多样化</a:t>
            </a:r>
          </a:p>
          <a:p>
            <a:pPr algn="just">
              <a:lnSpc>
                <a:spcPct val="110000"/>
              </a:lnSpc>
            </a:pPr>
            <a:r>
              <a:rPr lang="zh-CN" altLang="zh-CN"/>
              <a:t>  5）犯罪分子低龄化</a:t>
            </a:r>
          </a:p>
          <a:p>
            <a:pPr algn="just">
              <a:lnSpc>
                <a:spcPct val="110000"/>
              </a:lnSpc>
            </a:pPr>
            <a:r>
              <a:rPr lang="zh-CN" altLang="zh-CN"/>
              <a:t>  6）犯罪后果严重 </a:t>
            </a:r>
          </a:p>
          <a:p>
            <a:endParaRPr lang="zh-CN" altLang="zh-CN"/>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2584744-9888-404E-8B31-977193475B2B}" type="slidenum">
              <a:rPr lang="zh-CN" altLang="zh-CN"/>
              <a:pPr/>
              <a:t>18</a:t>
            </a:fld>
            <a:endParaRPr lang="zh-CN" altLang="zh-CN"/>
          </a:p>
        </p:txBody>
      </p:sp>
      <p:sp>
        <p:nvSpPr>
          <p:cNvPr id="22530" name="Rectangle 2"/>
          <p:cNvSpPr>
            <a:spLocks noGrp="1" noChangeArrowheads="1"/>
          </p:cNvSpPr>
          <p:nvPr>
            <p:ph type="title"/>
          </p:nvPr>
        </p:nvSpPr>
        <p:spPr>
          <a:xfrm>
            <a:off x="2209800" y="762000"/>
            <a:ext cx="4267200" cy="647700"/>
          </a:xfrm>
        </p:spPr>
        <p:txBody>
          <a:bodyPr/>
          <a:lstStyle/>
          <a:p>
            <a:pPr algn="l"/>
            <a:r>
              <a:rPr lang="zh-CN" altLang="zh-CN" sz="3200"/>
              <a:t>2. 计算机犯罪的手段</a:t>
            </a:r>
          </a:p>
        </p:txBody>
      </p:sp>
      <p:sp>
        <p:nvSpPr>
          <p:cNvPr id="22531" name="Rectangle 3"/>
          <p:cNvSpPr>
            <a:spLocks noGrp="1" noChangeArrowheads="1"/>
          </p:cNvSpPr>
          <p:nvPr>
            <p:ph type="body" idx="1"/>
          </p:nvPr>
        </p:nvSpPr>
        <p:spPr>
          <a:xfrm>
            <a:off x="1752600" y="1600200"/>
            <a:ext cx="6629400" cy="4419600"/>
          </a:xfrm>
        </p:spPr>
        <p:txBody>
          <a:bodyPr/>
          <a:lstStyle/>
          <a:p>
            <a:pPr marL="0" indent="355600"/>
            <a:r>
              <a:rPr lang="zh-CN" altLang="zh-CN" sz="2100"/>
              <a:t> 1）制造和传播计算机病毒</a:t>
            </a:r>
          </a:p>
          <a:p>
            <a:pPr marL="0" indent="355600" algn="just"/>
            <a:r>
              <a:rPr lang="zh-CN" altLang="zh-CN" sz="2100"/>
              <a:t> 2）数据欺骗</a:t>
            </a:r>
          </a:p>
          <a:p>
            <a:pPr marL="0" indent="355600" algn="just"/>
            <a:r>
              <a:rPr lang="zh-CN" altLang="zh-CN" sz="2100"/>
              <a:t> 3）意大利香肠战术</a:t>
            </a:r>
          </a:p>
          <a:p>
            <a:pPr marL="0" indent="355600" algn="just"/>
            <a:r>
              <a:rPr lang="zh-CN" altLang="zh-CN" sz="2100"/>
              <a:t> 4）活动天窗</a:t>
            </a:r>
          </a:p>
          <a:p>
            <a:pPr marL="0" indent="355600" algn="just"/>
            <a:r>
              <a:rPr lang="zh-CN" altLang="zh-CN" sz="2100"/>
              <a:t> 5）清理垃圾</a:t>
            </a:r>
          </a:p>
          <a:p>
            <a:pPr marL="0" indent="355600" algn="just"/>
            <a:r>
              <a:rPr lang="zh-CN" altLang="zh-CN" sz="2100"/>
              <a:t> 6）数据泄漏</a:t>
            </a:r>
          </a:p>
          <a:p>
            <a:pPr marL="0" indent="355600" algn="just"/>
            <a:r>
              <a:rPr lang="zh-CN" altLang="zh-CN" sz="2100"/>
              <a:t> 7）电子嗅探器</a:t>
            </a:r>
          </a:p>
          <a:p>
            <a:pPr marL="0" indent="355600" algn="just"/>
            <a:r>
              <a:rPr lang="zh-CN" altLang="zh-CN" sz="2100"/>
              <a:t> 8）口令破解程序</a:t>
            </a:r>
          </a:p>
          <a:p>
            <a:pPr marL="0" indent="355600" algn="just"/>
            <a:r>
              <a:rPr lang="zh-CN" altLang="zh-CN" sz="2100"/>
              <a:t>除了以上作案手段外，还有社交方法，电子欺骗技术，浏览，顺手牵羊和对程序、数据集、系统设备的物理破坏等犯罪手段。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87553EE-0827-4ECF-B91E-203EA5FB2F0E}" type="slidenum">
              <a:rPr lang="zh-CN" altLang="zh-CN"/>
              <a:pPr/>
              <a:t>1</a:t>
            </a:fld>
            <a:endParaRPr lang="zh-CN" altLang="zh-CN"/>
          </a:p>
        </p:txBody>
      </p:sp>
      <p:sp>
        <p:nvSpPr>
          <p:cNvPr id="5122" name="Rectangle 2"/>
          <p:cNvSpPr>
            <a:spLocks noGrp="1" noChangeArrowheads="1"/>
          </p:cNvSpPr>
          <p:nvPr>
            <p:ph type="title"/>
          </p:nvPr>
        </p:nvSpPr>
        <p:spPr>
          <a:xfrm>
            <a:off x="2286000" y="685800"/>
            <a:ext cx="5943600" cy="1143000"/>
          </a:xfrm>
        </p:spPr>
        <p:txBody>
          <a:bodyPr/>
          <a:lstStyle/>
          <a:p>
            <a:r>
              <a:rPr lang="zh-CN" altLang="en-US" b="1">
                <a:solidFill>
                  <a:schemeClr val="tx1"/>
                </a:solidFill>
              </a:rPr>
              <a:t>第9章   信息安全</a:t>
            </a:r>
          </a:p>
        </p:txBody>
      </p:sp>
      <p:sp>
        <p:nvSpPr>
          <p:cNvPr id="5123" name="Rectangle 3"/>
          <p:cNvSpPr>
            <a:spLocks noGrp="1" noChangeArrowheads="1"/>
          </p:cNvSpPr>
          <p:nvPr>
            <p:ph type="body" idx="1"/>
          </p:nvPr>
        </p:nvSpPr>
        <p:spPr>
          <a:xfrm>
            <a:off x="3276600" y="1989138"/>
            <a:ext cx="4797425" cy="3963987"/>
          </a:xfrm>
        </p:spPr>
        <p:txBody>
          <a:bodyPr/>
          <a:lstStyle/>
          <a:p>
            <a:pPr>
              <a:lnSpc>
                <a:spcPct val="130000"/>
              </a:lnSpc>
            </a:pPr>
            <a:r>
              <a:rPr lang="zh-CN" altLang="en-US" dirty="0">
                <a:hlinkClick r:id="rId2" action="ppaction://hlinksldjump"/>
              </a:rPr>
              <a:t>9.1   信息安全概述</a:t>
            </a:r>
            <a:endParaRPr lang="zh-CN" altLang="en-US" dirty="0"/>
          </a:p>
          <a:p>
            <a:pPr>
              <a:lnSpc>
                <a:spcPct val="130000"/>
              </a:lnSpc>
            </a:pPr>
            <a:r>
              <a:rPr lang="zh-CN" altLang="en-US" dirty="0">
                <a:hlinkClick r:id="rId3" action="ppaction://hlinkpres?slideindex=1&amp;slidetitle=31. 10.2   计算机病毒"/>
              </a:rPr>
              <a:t>9.2   计算机病毒</a:t>
            </a:r>
            <a:endParaRPr lang="zh-CN" altLang="en-US" dirty="0"/>
          </a:p>
          <a:p>
            <a:pPr>
              <a:lnSpc>
                <a:spcPct val="130000"/>
              </a:lnSpc>
            </a:pPr>
            <a:r>
              <a:rPr lang="zh-CN" altLang="en-US" dirty="0">
                <a:hlinkClick r:id="rId4" action="ppaction://hlinkpres?slideindex=1&amp;slidetitle=48. 10.3   防  火  墙"/>
              </a:rPr>
              <a:t>9.3   防火墙</a:t>
            </a:r>
            <a:endParaRPr lang="zh-CN" altLang="en-US" dirty="0"/>
          </a:p>
          <a:p>
            <a:pPr>
              <a:lnSpc>
                <a:spcPct val="130000"/>
              </a:lnSpc>
            </a:pPr>
            <a:r>
              <a:rPr lang="zh-CN" altLang="en-US" dirty="0">
                <a:hlinkClick r:id="rId5" action="ppaction://hlinkpres?slideindex=1&amp;slidetitle=56. 10.4  Windows XP操作系统安全"/>
              </a:rPr>
              <a:t>9.4   Windows 7操作系统安全</a:t>
            </a:r>
            <a:endParaRPr lang="zh-CN" altLang="en-US" dirty="0"/>
          </a:p>
          <a:p>
            <a:pPr>
              <a:lnSpc>
                <a:spcPct val="130000"/>
              </a:lnSpc>
            </a:pPr>
            <a:r>
              <a:rPr lang="zh-CN" altLang="en-US" dirty="0">
                <a:hlinkClick r:id="rId6" action="ppaction://hlinksldjump"/>
              </a:rPr>
              <a:t>9.5   </a:t>
            </a:r>
            <a:r>
              <a:rPr lang="zh-CN" altLang="en-US" dirty="0" smtClean="0">
                <a:hlinkClick r:id="rId6" action="ppaction://hlinksldjump"/>
              </a:rPr>
              <a:t>移动互联网</a:t>
            </a:r>
            <a:r>
              <a:rPr lang="zh-CN" altLang="en-US" dirty="0" smtClean="0">
                <a:hlinkClick r:id="rId6" action="ppaction://hlinksldjump"/>
              </a:rPr>
              <a:t>安全</a:t>
            </a:r>
            <a:endParaRPr lang="zh-CN" altLang="en-US" dirty="0"/>
          </a:p>
          <a:p>
            <a:pPr>
              <a:lnSpc>
                <a:spcPct val="130000"/>
              </a:lnSpc>
            </a:pPr>
            <a:r>
              <a:rPr lang="zh-CN" altLang="en-US" dirty="0">
                <a:hlinkClick r:id="rId7" action="ppaction://hlinkpres?slideindex=1&amp;slidetitle=64. 10.5  电子商务和电子政务安全"/>
              </a:rPr>
              <a:t>9.6   电子商务和电子政务安全</a:t>
            </a:r>
            <a:endParaRPr lang="zh-CN" altLang="en-US" dirty="0"/>
          </a:p>
          <a:p>
            <a:pPr>
              <a:lnSpc>
                <a:spcPct val="130000"/>
              </a:lnSpc>
            </a:pPr>
            <a:r>
              <a:rPr lang="zh-CN" altLang="en-US" dirty="0">
                <a:hlinkClick r:id="rId8" action="ppaction://hlinkpres?slideindex=1&amp;slidetitle=72. 幻灯片 71"/>
              </a:rPr>
              <a:t>9.7   信息安全政策与法规</a:t>
            </a:r>
            <a:endParaRPr lang="zh-CN"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82E98BF-B351-40C4-A340-EA23D370157A}" type="slidenum">
              <a:rPr lang="zh-CN" altLang="zh-CN"/>
              <a:pPr/>
              <a:t>19</a:t>
            </a:fld>
            <a:endParaRPr lang="zh-CN" altLang="zh-CN"/>
          </a:p>
        </p:txBody>
      </p:sp>
      <p:sp>
        <p:nvSpPr>
          <p:cNvPr id="23554" name="Rectangle 2"/>
          <p:cNvSpPr>
            <a:spLocks noGrp="1" noChangeArrowheads="1"/>
          </p:cNvSpPr>
          <p:nvPr>
            <p:ph type="title"/>
          </p:nvPr>
        </p:nvSpPr>
        <p:spPr>
          <a:xfrm>
            <a:off x="1524000" y="1143000"/>
            <a:ext cx="7162800" cy="647700"/>
          </a:xfrm>
        </p:spPr>
        <p:txBody>
          <a:bodyPr/>
          <a:lstStyle/>
          <a:p>
            <a:pPr algn="l"/>
            <a:r>
              <a:rPr lang="zh-CN" altLang="zh-CN" sz="3200"/>
              <a:t>3. 网络黑客</a:t>
            </a:r>
          </a:p>
        </p:txBody>
      </p:sp>
      <p:sp>
        <p:nvSpPr>
          <p:cNvPr id="23555" name="Rectangle 3"/>
          <p:cNvSpPr>
            <a:spLocks noGrp="1" noChangeArrowheads="1"/>
          </p:cNvSpPr>
          <p:nvPr>
            <p:ph type="body" idx="1"/>
          </p:nvPr>
        </p:nvSpPr>
        <p:spPr>
          <a:xfrm>
            <a:off x="1676400" y="1752600"/>
            <a:ext cx="6705600" cy="3733800"/>
          </a:xfrm>
        </p:spPr>
        <p:txBody>
          <a:bodyPr/>
          <a:lstStyle/>
          <a:p>
            <a:pPr marL="0" indent="531813">
              <a:lnSpc>
                <a:spcPct val="130000"/>
              </a:lnSpc>
            </a:pPr>
            <a:r>
              <a:rPr lang="zh-CN" altLang="zh-CN" sz="2000"/>
              <a:t>黑客一词源于英文Hacker，原指热心于计算机技术，水平高超的电脑专家，尤其是程序设计人员。但到了今天，黑客一词已被用于泛指那些专门利用电脑搞破坏或恶作剧的人。目前黑客已成为一个广泛的社会群体，其主要观点是：所有信息都应该免费共享；信息无国界，任何人都可以在任何时间地点获取他认为有必要了解的任何信息；通往计算机的路不止一条；打破计算机集权；反对国家和政府部门对信息的垄断和封锁。黑客的行为会扰乱网络的正常运行，甚至会演变为犯罪。</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A403B47-B6D6-4FE8-B6C6-F2DF1C8C394D}" type="slidenum">
              <a:rPr lang="zh-CN" altLang="zh-CN"/>
              <a:pPr/>
              <a:t>20</a:t>
            </a:fld>
            <a:endParaRPr lang="zh-CN" altLang="zh-CN"/>
          </a:p>
        </p:txBody>
      </p:sp>
      <p:sp>
        <p:nvSpPr>
          <p:cNvPr id="24578" name="Rectangle 2"/>
          <p:cNvSpPr>
            <a:spLocks noGrp="1" noChangeArrowheads="1"/>
          </p:cNvSpPr>
          <p:nvPr>
            <p:ph type="title"/>
          </p:nvPr>
        </p:nvSpPr>
        <p:spPr>
          <a:xfrm>
            <a:off x="2514600" y="990600"/>
            <a:ext cx="4572000" cy="576263"/>
          </a:xfrm>
        </p:spPr>
        <p:txBody>
          <a:bodyPr/>
          <a:lstStyle/>
          <a:p>
            <a:pPr algn="l"/>
            <a:r>
              <a:rPr lang="zh-CN" altLang="zh-CN" sz="3200"/>
              <a:t>黑客行为特征表现形式</a:t>
            </a:r>
          </a:p>
        </p:txBody>
      </p:sp>
      <p:sp>
        <p:nvSpPr>
          <p:cNvPr id="24579" name="Rectangle 3"/>
          <p:cNvSpPr>
            <a:spLocks noGrp="1" noChangeArrowheads="1"/>
          </p:cNvSpPr>
          <p:nvPr>
            <p:ph type="body" idx="1"/>
          </p:nvPr>
        </p:nvSpPr>
        <p:spPr>
          <a:xfrm>
            <a:off x="2819400" y="1752600"/>
            <a:ext cx="2895600" cy="3962400"/>
          </a:xfrm>
        </p:spPr>
        <p:txBody>
          <a:bodyPr/>
          <a:lstStyle/>
          <a:p>
            <a:pPr algn="just">
              <a:lnSpc>
                <a:spcPct val="130000"/>
              </a:lnSpc>
            </a:pPr>
            <a:r>
              <a:rPr lang="zh-CN" altLang="zh-CN" sz="2600"/>
              <a:t>   </a:t>
            </a:r>
            <a:r>
              <a:rPr lang="zh-CN" altLang="zh-CN"/>
              <a:t>1）恶作剧型</a:t>
            </a:r>
          </a:p>
          <a:p>
            <a:pPr algn="just">
              <a:lnSpc>
                <a:spcPct val="130000"/>
              </a:lnSpc>
            </a:pPr>
            <a:r>
              <a:rPr lang="zh-CN" altLang="zh-CN"/>
              <a:t>   2）隐蔽攻击型</a:t>
            </a:r>
          </a:p>
          <a:p>
            <a:pPr algn="just">
              <a:lnSpc>
                <a:spcPct val="130000"/>
              </a:lnSpc>
            </a:pPr>
            <a:r>
              <a:rPr lang="zh-CN" altLang="zh-CN"/>
              <a:t>   3）定时炸弹型</a:t>
            </a:r>
          </a:p>
          <a:p>
            <a:pPr algn="just">
              <a:lnSpc>
                <a:spcPct val="130000"/>
              </a:lnSpc>
            </a:pPr>
            <a:r>
              <a:rPr lang="zh-CN" altLang="zh-CN"/>
              <a:t>   4）制造矛盾型</a:t>
            </a:r>
          </a:p>
          <a:p>
            <a:pPr>
              <a:lnSpc>
                <a:spcPct val="130000"/>
              </a:lnSpc>
            </a:pPr>
            <a:r>
              <a:rPr lang="zh-CN" altLang="zh-CN"/>
              <a:t>   5）职业杀手型</a:t>
            </a:r>
          </a:p>
          <a:p>
            <a:pPr algn="just">
              <a:lnSpc>
                <a:spcPct val="130000"/>
              </a:lnSpc>
            </a:pPr>
            <a:r>
              <a:rPr lang="zh-CN" altLang="zh-CN"/>
              <a:t>   6）窃密高手型</a:t>
            </a:r>
          </a:p>
          <a:p>
            <a:pPr>
              <a:lnSpc>
                <a:spcPct val="130000"/>
              </a:lnSpc>
            </a:pPr>
            <a:r>
              <a:rPr lang="zh-CN" altLang="zh-CN"/>
              <a:t>   7）业余爱好型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924BA464-5948-4F21-96B3-628AC50418A7}" type="slidenum">
              <a:rPr lang="zh-CN" altLang="zh-CN"/>
              <a:pPr/>
              <a:t>21</a:t>
            </a:fld>
            <a:endParaRPr lang="zh-CN" altLang="zh-CN"/>
          </a:p>
        </p:txBody>
      </p:sp>
      <p:sp>
        <p:nvSpPr>
          <p:cNvPr id="25602" name="Rectangle 2"/>
          <p:cNvSpPr>
            <a:spLocks noGrp="1" noChangeArrowheads="1"/>
          </p:cNvSpPr>
          <p:nvPr>
            <p:ph type="title"/>
          </p:nvPr>
        </p:nvSpPr>
        <p:spPr>
          <a:xfrm>
            <a:off x="1600200" y="404813"/>
            <a:ext cx="6711950" cy="1143000"/>
          </a:xfrm>
        </p:spPr>
        <p:txBody>
          <a:bodyPr/>
          <a:lstStyle/>
          <a:p>
            <a:r>
              <a:rPr lang="zh-CN" altLang="en-US" b="1"/>
              <a:t>9.1.4   常见信息安全技术</a:t>
            </a:r>
            <a:endParaRPr lang="zh-CN" altLang="en-US" b="1">
              <a:cs typeface="Arial" pitchFamily="34" charset="0"/>
            </a:endParaRPr>
          </a:p>
        </p:txBody>
      </p:sp>
      <p:sp>
        <p:nvSpPr>
          <p:cNvPr id="25603" name="Rectangle 3"/>
          <p:cNvSpPr>
            <a:spLocks noGrp="1" noChangeArrowheads="1"/>
          </p:cNvSpPr>
          <p:nvPr>
            <p:ph type="body" idx="1"/>
          </p:nvPr>
        </p:nvSpPr>
        <p:spPr>
          <a:xfrm>
            <a:off x="2133600" y="1524000"/>
            <a:ext cx="6324600" cy="4248150"/>
          </a:xfrm>
        </p:spPr>
        <p:txBody>
          <a:bodyPr/>
          <a:lstStyle/>
          <a:p>
            <a:pPr marL="0" indent="0"/>
            <a:r>
              <a:rPr lang="zh-CN" altLang="zh-CN" sz="1800"/>
              <a:t>         </a:t>
            </a:r>
            <a:r>
              <a:rPr lang="zh-CN" altLang="zh-CN" sz="2000"/>
              <a:t>目前信息安全技术主要有：密码技术、防火墙技术、虚拟专用网（VPN）技术、病毒与反病毒技术以及其他安全保密技术。</a:t>
            </a:r>
          </a:p>
          <a:p>
            <a:pPr marL="0" indent="0"/>
            <a:r>
              <a:rPr lang="zh-CN" altLang="zh-CN" sz="2000"/>
              <a:t>1.密码技术</a:t>
            </a:r>
          </a:p>
          <a:p>
            <a:pPr marL="0" indent="0"/>
            <a:r>
              <a:rPr lang="zh-CN" altLang="zh-CN" sz="2000"/>
              <a:t>    1）密码技术的基本概念</a:t>
            </a:r>
          </a:p>
          <a:p>
            <a:pPr marL="0" indent="0"/>
            <a:r>
              <a:rPr lang="zh-CN" altLang="zh-CN" sz="2000"/>
              <a:t>    密码技术是网络信息安全与保密的核心和关键。通过密码技术的变换或编码，可以将机密、敏感的消息变换成难以读懂的乱码型文字，以此达到两个目的：</a:t>
            </a:r>
          </a:p>
          <a:p>
            <a:pPr marL="0" indent="0" algn="just"/>
            <a:r>
              <a:rPr lang="zh-CN" altLang="zh-CN" sz="2000"/>
              <a:t>    其一，使不知道如何解密的“黑客”不可能从其截获的乱码中得到任何有意义的信息；</a:t>
            </a:r>
          </a:p>
          <a:p>
            <a:pPr marL="0" indent="0" algn="just"/>
            <a:r>
              <a:rPr lang="zh-CN" altLang="zh-CN" sz="2000"/>
              <a:t>    其二，使“黑客”不可能伪造或篡改任何乱码型的信息。</a:t>
            </a:r>
            <a:r>
              <a:rPr lang="zh-CN" altLang="zh-CN" sz="1800"/>
              <a:t>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5671D68-0DE9-490E-99BE-3711D3ACFDBF}" type="slidenum">
              <a:rPr lang="zh-CN" altLang="zh-CN"/>
              <a:pPr/>
              <a:t>22</a:t>
            </a:fld>
            <a:endParaRPr lang="zh-CN" altLang="zh-CN"/>
          </a:p>
        </p:txBody>
      </p:sp>
      <p:sp>
        <p:nvSpPr>
          <p:cNvPr id="26626" name="Rectangle 2"/>
          <p:cNvSpPr>
            <a:spLocks noGrp="1" noChangeArrowheads="1"/>
          </p:cNvSpPr>
          <p:nvPr>
            <p:ph type="title"/>
          </p:nvPr>
        </p:nvSpPr>
        <p:spPr>
          <a:xfrm>
            <a:off x="1676400" y="762000"/>
            <a:ext cx="2286000" cy="685800"/>
          </a:xfrm>
        </p:spPr>
        <p:txBody>
          <a:bodyPr/>
          <a:lstStyle/>
          <a:p>
            <a:pPr algn="l"/>
            <a:r>
              <a:rPr lang="zh-CN" altLang="zh-CN" sz="3200"/>
              <a:t>密码技术</a:t>
            </a:r>
          </a:p>
        </p:txBody>
      </p:sp>
      <p:sp>
        <p:nvSpPr>
          <p:cNvPr id="26627" name="Rectangle 3"/>
          <p:cNvSpPr>
            <a:spLocks noGrp="1" noChangeArrowheads="1"/>
          </p:cNvSpPr>
          <p:nvPr>
            <p:ph type="body" idx="1"/>
          </p:nvPr>
        </p:nvSpPr>
        <p:spPr>
          <a:xfrm>
            <a:off x="1752600" y="1735138"/>
            <a:ext cx="6781800" cy="4208462"/>
          </a:xfrm>
        </p:spPr>
        <p:txBody>
          <a:bodyPr/>
          <a:lstStyle/>
          <a:p>
            <a:pPr marL="0" indent="0" algn="just"/>
            <a:r>
              <a:rPr lang="zh-CN" altLang="zh-CN"/>
              <a:t>2）单钥加密与双钥加密</a:t>
            </a:r>
          </a:p>
          <a:p>
            <a:pPr marL="0" indent="0" algn="just"/>
            <a:r>
              <a:rPr lang="zh-CN" altLang="zh-CN"/>
              <a:t>    传统密码体制所用的加密密钥和解密密钥相同，或从一个可以推出另一个，被称为单钥或对称密码体制。若加密密钥和解密密钥不相同，从一个难以推出另一个，则称为双钥或非对称密码体制。</a:t>
            </a:r>
          </a:p>
          <a:p>
            <a:pPr marL="0" indent="0" algn="just"/>
            <a:r>
              <a:rPr lang="zh-CN" altLang="zh-CN"/>
              <a:t>    单钥密码的优点是加、解密速度快。缺点是随着网络规模的扩大，密钥的管理成为一个难点；无法解决消息确认问题；缺乏自动检测密钥泄露的能力。</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88F28D6-8A93-4531-B020-125C2DECE991}" type="slidenum">
              <a:rPr lang="zh-CN" altLang="zh-CN"/>
              <a:pPr/>
              <a:t>23</a:t>
            </a:fld>
            <a:endParaRPr lang="zh-CN" altLang="zh-CN"/>
          </a:p>
        </p:txBody>
      </p:sp>
      <p:sp>
        <p:nvSpPr>
          <p:cNvPr id="27650" name="Rectangle 2"/>
          <p:cNvSpPr>
            <a:spLocks noGrp="1" noChangeArrowheads="1"/>
          </p:cNvSpPr>
          <p:nvPr>
            <p:ph type="title"/>
          </p:nvPr>
        </p:nvSpPr>
        <p:spPr>
          <a:xfrm>
            <a:off x="1752600" y="990600"/>
            <a:ext cx="2286000" cy="533400"/>
          </a:xfrm>
        </p:spPr>
        <p:txBody>
          <a:bodyPr/>
          <a:lstStyle/>
          <a:p>
            <a:pPr algn="l"/>
            <a:r>
              <a:rPr lang="zh-CN" altLang="zh-CN" sz="3200"/>
              <a:t>双钥加密</a:t>
            </a:r>
          </a:p>
        </p:txBody>
      </p:sp>
      <p:sp>
        <p:nvSpPr>
          <p:cNvPr id="27651" name="Rectangle 3"/>
          <p:cNvSpPr>
            <a:spLocks noGrp="1" noChangeArrowheads="1"/>
          </p:cNvSpPr>
          <p:nvPr>
            <p:ph type="body" idx="1"/>
          </p:nvPr>
        </p:nvSpPr>
        <p:spPr>
          <a:xfrm>
            <a:off x="1447800" y="1600200"/>
            <a:ext cx="7199313" cy="4176713"/>
          </a:xfrm>
        </p:spPr>
        <p:txBody>
          <a:bodyPr/>
          <a:lstStyle/>
          <a:p>
            <a:r>
              <a:rPr lang="zh-CN" altLang="zh-CN"/>
              <a:t>            双钥体制的特点是密钥一个是可以公开的，可以像电话号码一样进行注册公布；另一个则是秘密的，因此双钥体制又称作公钥体制。由于双钥密码体制仅需保密解密密钥，所以双钥密码不存在密钥管理问题。双钥密码还有一个优点是可以拥有数字签名等新功能。双钥密码的缺点是算法一般比较复杂，加、解密速度慢。</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EAD8A3E-8F55-42EF-9D0A-AA0273D65B8A}" type="slidenum">
              <a:rPr lang="zh-CN" altLang="zh-CN"/>
              <a:pPr/>
              <a:t>24</a:t>
            </a:fld>
            <a:endParaRPr lang="zh-CN" altLang="zh-CN"/>
          </a:p>
        </p:txBody>
      </p:sp>
      <p:sp>
        <p:nvSpPr>
          <p:cNvPr id="28674" name="Rectangle 2"/>
          <p:cNvSpPr>
            <a:spLocks noGrp="1" noChangeArrowheads="1"/>
          </p:cNvSpPr>
          <p:nvPr>
            <p:ph type="title"/>
          </p:nvPr>
        </p:nvSpPr>
        <p:spPr>
          <a:xfrm>
            <a:off x="1908175" y="549275"/>
            <a:ext cx="4492625" cy="822325"/>
          </a:xfrm>
        </p:spPr>
        <p:txBody>
          <a:bodyPr/>
          <a:lstStyle/>
          <a:p>
            <a:pPr algn="l"/>
            <a:r>
              <a:rPr lang="zh-CN" altLang="zh-CN"/>
              <a:t>密码技术</a:t>
            </a:r>
          </a:p>
        </p:txBody>
      </p:sp>
      <p:sp>
        <p:nvSpPr>
          <p:cNvPr id="28675" name="Rectangle 3"/>
          <p:cNvSpPr>
            <a:spLocks noGrp="1" noChangeArrowheads="1"/>
          </p:cNvSpPr>
          <p:nvPr>
            <p:ph type="body" idx="1"/>
          </p:nvPr>
        </p:nvSpPr>
        <p:spPr>
          <a:xfrm>
            <a:off x="1905000" y="1524000"/>
            <a:ext cx="6553200" cy="4648200"/>
          </a:xfrm>
        </p:spPr>
        <p:txBody>
          <a:bodyPr/>
          <a:lstStyle/>
          <a:p>
            <a:pPr marL="0" indent="0" algn="just">
              <a:lnSpc>
                <a:spcPct val="80000"/>
              </a:lnSpc>
            </a:pPr>
            <a:r>
              <a:rPr lang="zh-CN" altLang="zh-CN" sz="2000"/>
              <a:t>   </a:t>
            </a:r>
            <a:r>
              <a:rPr lang="zh-CN" altLang="zh-CN">
                <a:latin typeface="宋体" pitchFamily="2" charset="-122"/>
              </a:rPr>
              <a:t>3</a:t>
            </a:r>
            <a:r>
              <a:rPr lang="zh-CN" altLang="zh-CN" b="0">
                <a:solidFill>
                  <a:schemeClr val="tx2"/>
                </a:solidFill>
                <a:latin typeface="宋体" pitchFamily="2" charset="-122"/>
              </a:rPr>
              <a:t>）著名密码算法简介</a:t>
            </a:r>
          </a:p>
          <a:p>
            <a:pPr marL="0" indent="0">
              <a:lnSpc>
                <a:spcPct val="80000"/>
              </a:lnSpc>
            </a:pPr>
            <a:r>
              <a:rPr lang="zh-CN" altLang="zh-CN">
                <a:latin typeface="宋体" pitchFamily="2" charset="-122"/>
              </a:rPr>
              <a:t>    数据加密标准（DES）是迄今为止世界上最为广泛使用和流行的一种分组密码算法。它的产生被认为是20世纪70年代信息加密技术发展史上的两大里程碑之一。DES是一种单钥密码算法，是一种典型的按分组方式工作的密码。其他的分组密码算法还有IDEA密码算法、LOKI算法等。</a:t>
            </a:r>
          </a:p>
          <a:p>
            <a:pPr marL="0" indent="0">
              <a:lnSpc>
                <a:spcPct val="80000"/>
              </a:lnSpc>
            </a:pPr>
            <a:r>
              <a:rPr lang="zh-CN" altLang="zh-CN">
                <a:latin typeface="宋体" pitchFamily="2" charset="-122"/>
              </a:rPr>
              <a:t>    最著名的公钥密码体制是RSA算法。RSA算法是一种用数论构造的、也是迄今为止理论上最为成熟完善的一种公钥密码体制，该体制已得到广泛的应用。它的安全性基于“大数分解和素性检测”这一已知的著名数论难题基础。著名的公钥密码算法还有Elgamal公钥体制等。</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BB8C89F-E2A9-4DA8-B813-4915B056E12E}" type="slidenum">
              <a:rPr lang="zh-CN" altLang="zh-CN"/>
              <a:pPr/>
              <a:t>25</a:t>
            </a:fld>
            <a:endParaRPr lang="zh-CN" altLang="zh-CN"/>
          </a:p>
        </p:txBody>
      </p:sp>
      <p:sp>
        <p:nvSpPr>
          <p:cNvPr id="29698" name="Rectangle 2"/>
          <p:cNvSpPr>
            <a:spLocks noGrp="1" noChangeArrowheads="1"/>
          </p:cNvSpPr>
          <p:nvPr>
            <p:ph type="title"/>
          </p:nvPr>
        </p:nvSpPr>
        <p:spPr>
          <a:xfrm>
            <a:off x="1828800" y="762000"/>
            <a:ext cx="3581400" cy="609600"/>
          </a:xfrm>
        </p:spPr>
        <p:txBody>
          <a:bodyPr/>
          <a:lstStyle/>
          <a:p>
            <a:pPr algn="l"/>
            <a:r>
              <a:rPr lang="zh-CN" altLang="zh-CN" sz="3200"/>
              <a:t>2. 防火墙技术</a:t>
            </a:r>
          </a:p>
        </p:txBody>
      </p:sp>
      <p:sp>
        <p:nvSpPr>
          <p:cNvPr id="29699" name="Rectangle 3"/>
          <p:cNvSpPr>
            <a:spLocks noGrp="1" noChangeArrowheads="1"/>
          </p:cNvSpPr>
          <p:nvPr>
            <p:ph type="body" idx="1"/>
          </p:nvPr>
        </p:nvSpPr>
        <p:spPr>
          <a:xfrm>
            <a:off x="1752600" y="1524000"/>
            <a:ext cx="6683375" cy="4357688"/>
          </a:xfrm>
        </p:spPr>
        <p:txBody>
          <a:bodyPr/>
          <a:lstStyle/>
          <a:p>
            <a:pPr marL="0" indent="0">
              <a:lnSpc>
                <a:spcPct val="140000"/>
              </a:lnSpc>
            </a:pPr>
            <a:r>
              <a:rPr lang="zh-CN" altLang="zh-CN"/>
              <a:t>        当构筑和使用木质结构房屋的时候，为防止火灾的发生和蔓延，人们将坚固的石块堆砌在房屋周围作为屏障，这种防护构筑物被称为防火墙。在今日的电子信息世界里，人们借助了这个概念，使用防火墙来保护计算机网络免受非授权人员的骚扰与黑客的入侵，不过这些防火墙是由先进的计算机系统构成的。</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AAE46E7-F37F-4E40-9CD7-3207C15B17B5}" type="slidenum">
              <a:rPr lang="zh-CN" altLang="zh-CN"/>
              <a:pPr/>
              <a:t>26</a:t>
            </a:fld>
            <a:endParaRPr lang="zh-CN" altLang="zh-CN"/>
          </a:p>
        </p:txBody>
      </p:sp>
      <p:sp>
        <p:nvSpPr>
          <p:cNvPr id="30722" name="Rectangle 2"/>
          <p:cNvSpPr>
            <a:spLocks noGrp="1" noChangeArrowheads="1"/>
          </p:cNvSpPr>
          <p:nvPr>
            <p:ph type="title"/>
          </p:nvPr>
        </p:nvSpPr>
        <p:spPr>
          <a:xfrm>
            <a:off x="1905000" y="838200"/>
            <a:ext cx="5181600" cy="730250"/>
          </a:xfrm>
        </p:spPr>
        <p:txBody>
          <a:bodyPr/>
          <a:lstStyle/>
          <a:p>
            <a:pPr algn="l"/>
            <a:r>
              <a:rPr lang="zh-CN" altLang="zh-CN" sz="3200"/>
              <a:t>3. 虚拟专用网（VPN）技术</a:t>
            </a:r>
          </a:p>
        </p:txBody>
      </p:sp>
      <p:sp>
        <p:nvSpPr>
          <p:cNvPr id="30723" name="Rectangle 3"/>
          <p:cNvSpPr>
            <a:spLocks noGrp="1" noChangeArrowheads="1"/>
          </p:cNvSpPr>
          <p:nvPr>
            <p:ph type="body" idx="1"/>
          </p:nvPr>
        </p:nvSpPr>
        <p:spPr>
          <a:xfrm>
            <a:off x="1905000" y="1676400"/>
            <a:ext cx="6553200" cy="4495800"/>
          </a:xfrm>
        </p:spPr>
        <p:txBody>
          <a:bodyPr/>
          <a:lstStyle/>
          <a:p>
            <a:pPr marL="0" indent="0">
              <a:lnSpc>
                <a:spcPct val="90000"/>
              </a:lnSpc>
            </a:pPr>
            <a:r>
              <a:rPr lang="zh-CN" altLang="zh-CN"/>
              <a:t>        虚拟专用网是虚拟私有网络（Virtual Private Network）的简称，它被定义为通过一个公用网络（通常是因特网）建立一个临时的、安全的连接，是一条穿过混乱的公用网络的安全、稳定的隧道。虚拟专用网是对企业内部网的扩展。</a:t>
            </a:r>
          </a:p>
          <a:p>
            <a:pPr marL="0" indent="0">
              <a:lnSpc>
                <a:spcPct val="90000"/>
              </a:lnSpc>
            </a:pPr>
            <a:r>
              <a:rPr lang="zh-CN" altLang="zh-CN"/>
              <a:t>       目前，能够用于构建VPN的公共网络包括Internet和服务提供商（ISP）所提供的DDN专线（Digital Data Network Leased Line）、帧中继（Frame Relay）、ATM等，构建在这些公共网络上的VPN将给企业提供集安全性、可靠性和可管理性于一身的私有专用网络。</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E6EE704-283E-4319-8650-0A63AD820AAC}" type="slidenum">
              <a:rPr lang="zh-CN" altLang="zh-CN"/>
              <a:pPr/>
              <a:t>27</a:t>
            </a:fld>
            <a:endParaRPr lang="zh-CN" altLang="zh-CN"/>
          </a:p>
        </p:txBody>
      </p:sp>
      <p:sp>
        <p:nvSpPr>
          <p:cNvPr id="31746" name="Rectangle 2"/>
          <p:cNvSpPr>
            <a:spLocks noGrp="1" noChangeArrowheads="1"/>
          </p:cNvSpPr>
          <p:nvPr>
            <p:ph type="title"/>
          </p:nvPr>
        </p:nvSpPr>
        <p:spPr>
          <a:xfrm>
            <a:off x="1828800" y="762000"/>
            <a:ext cx="4953000" cy="725488"/>
          </a:xfrm>
        </p:spPr>
        <p:txBody>
          <a:bodyPr/>
          <a:lstStyle/>
          <a:p>
            <a:pPr algn="l"/>
            <a:r>
              <a:rPr lang="zh-CN" altLang="zh-CN" sz="3200"/>
              <a:t>4．病毒与反病毒技术</a:t>
            </a:r>
          </a:p>
        </p:txBody>
      </p:sp>
      <p:sp>
        <p:nvSpPr>
          <p:cNvPr id="31747" name="Rectangle 3"/>
          <p:cNvSpPr>
            <a:spLocks noGrp="1" noChangeArrowheads="1"/>
          </p:cNvSpPr>
          <p:nvPr>
            <p:ph type="body" idx="1"/>
          </p:nvPr>
        </p:nvSpPr>
        <p:spPr>
          <a:xfrm>
            <a:off x="1676400" y="1600200"/>
            <a:ext cx="6629400" cy="4267200"/>
          </a:xfrm>
        </p:spPr>
        <p:txBody>
          <a:bodyPr/>
          <a:lstStyle/>
          <a:p>
            <a:pPr marL="0" indent="0"/>
            <a:r>
              <a:rPr lang="zh-CN" altLang="zh-CN"/>
              <a:t>        计算机病毒自20世纪80年代中后期开始广泛传播，其危害由来已久。计算机病毒具有自我复制能力，它能影响计算机软件、硬件的正常运行，破坏数据的正确性与完整性，造成计算机或计算机网络瘫痪，给人们的经济和社会生活造成巨大的损失并且呈上升的趋势。</a:t>
            </a:r>
          </a:p>
          <a:p>
            <a:pPr marL="0" indent="0"/>
            <a:r>
              <a:rPr lang="zh-CN" altLang="zh-CN"/>
              <a:t>        计算机病毒的危害不言而喻，人类面临这一世界性的公害采取了许多行之有效的措施，如加强教育和立法，从产生病毒的源头上杜绝病毒；加强反病毒技术的研究，从技术上解决病毒传播和发作。</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CD2FED4-7AAA-42BA-A338-7BD4CAC40304}" type="slidenum">
              <a:rPr lang="zh-CN" altLang="zh-CN"/>
              <a:pPr/>
              <a:t>28</a:t>
            </a:fld>
            <a:endParaRPr lang="zh-CN" altLang="zh-CN"/>
          </a:p>
        </p:txBody>
      </p:sp>
      <p:sp>
        <p:nvSpPr>
          <p:cNvPr id="32770" name="Rectangle 2"/>
          <p:cNvSpPr>
            <a:spLocks noGrp="1" noChangeArrowheads="1"/>
          </p:cNvSpPr>
          <p:nvPr>
            <p:ph type="title"/>
          </p:nvPr>
        </p:nvSpPr>
        <p:spPr>
          <a:xfrm>
            <a:off x="1752600" y="914400"/>
            <a:ext cx="4572000" cy="609600"/>
          </a:xfrm>
        </p:spPr>
        <p:txBody>
          <a:bodyPr/>
          <a:lstStyle/>
          <a:p>
            <a:pPr algn="l"/>
            <a:r>
              <a:rPr lang="zh-CN" altLang="zh-CN" sz="3200"/>
              <a:t>5. 其他安全与保密技术</a:t>
            </a:r>
          </a:p>
        </p:txBody>
      </p:sp>
      <p:sp>
        <p:nvSpPr>
          <p:cNvPr id="32771" name="Rectangle 3"/>
          <p:cNvSpPr>
            <a:spLocks noGrp="1" noChangeArrowheads="1"/>
          </p:cNvSpPr>
          <p:nvPr>
            <p:ph type="body" idx="1"/>
          </p:nvPr>
        </p:nvSpPr>
        <p:spPr>
          <a:xfrm>
            <a:off x="1752600" y="1676400"/>
            <a:ext cx="6781800" cy="4349750"/>
          </a:xfrm>
        </p:spPr>
        <p:txBody>
          <a:bodyPr/>
          <a:lstStyle/>
          <a:p>
            <a:pPr marL="0" indent="0" algn="just">
              <a:lnSpc>
                <a:spcPct val="120000"/>
              </a:lnSpc>
            </a:pPr>
            <a:r>
              <a:rPr lang="zh-CN" altLang="zh-CN" sz="2200"/>
              <a:t>1）实体及硬件安全技术</a:t>
            </a:r>
          </a:p>
          <a:p>
            <a:pPr marL="0" indent="0" algn="just">
              <a:lnSpc>
                <a:spcPct val="120000"/>
              </a:lnSpc>
            </a:pPr>
            <a:r>
              <a:rPr lang="zh-CN" altLang="zh-CN" sz="2200"/>
              <a:t>      实体及硬件安全是指保护计算机设备、设施（含网络）以及其他媒体免遭地震、水灾、火灾、有害气体和其他环境事故（包括电磁污染等）破坏的措施和过程。实体安全是整个计算机系统安全的前提，如果实体安全得不到保证，则整个系统就失去了正常工作的基本环境。另外，在计算机系统的故障现象中，硬件的故障也占到了很大的比例。正确分析故障原因，快速排除故障，可以避免不必要的故障检测工作，使系统得以正常运行。</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0832D95-FC82-47F1-93F1-88BD4BA8B07B}" type="slidenum">
              <a:rPr lang="zh-CN" altLang="zh-CN"/>
              <a:pPr/>
              <a:t>2</a:t>
            </a:fld>
            <a:endParaRPr lang="zh-CN" altLang="zh-CN"/>
          </a:p>
        </p:txBody>
      </p:sp>
      <p:sp>
        <p:nvSpPr>
          <p:cNvPr id="6146" name="Rectangle 2"/>
          <p:cNvSpPr>
            <a:spLocks noGrp="1" noChangeArrowheads="1"/>
          </p:cNvSpPr>
          <p:nvPr>
            <p:ph type="title"/>
          </p:nvPr>
        </p:nvSpPr>
        <p:spPr>
          <a:xfrm>
            <a:off x="1066800" y="457200"/>
            <a:ext cx="7772400" cy="1143000"/>
          </a:xfrm>
        </p:spPr>
        <p:txBody>
          <a:bodyPr/>
          <a:lstStyle/>
          <a:p>
            <a:r>
              <a:rPr lang="zh-CN" altLang="en-US" b="1"/>
              <a:t>9.1   信息安全概述</a:t>
            </a:r>
          </a:p>
        </p:txBody>
      </p:sp>
      <p:sp>
        <p:nvSpPr>
          <p:cNvPr id="6147" name="Rectangle 3"/>
          <p:cNvSpPr>
            <a:spLocks noGrp="1" noChangeArrowheads="1"/>
          </p:cNvSpPr>
          <p:nvPr>
            <p:ph type="body" idx="1"/>
          </p:nvPr>
        </p:nvSpPr>
        <p:spPr>
          <a:xfrm>
            <a:off x="1905000" y="1447800"/>
            <a:ext cx="6699250" cy="4645025"/>
          </a:xfrm>
        </p:spPr>
        <p:txBody>
          <a:bodyPr/>
          <a:lstStyle/>
          <a:p>
            <a:pPr marL="0" indent="0" algn="just">
              <a:lnSpc>
                <a:spcPct val="120000"/>
              </a:lnSpc>
            </a:pPr>
            <a:r>
              <a:rPr lang="zh-CN" altLang="zh-CN" sz="1600"/>
              <a:t>        </a:t>
            </a:r>
            <a:r>
              <a:rPr lang="zh-CN" altLang="zh-CN" sz="2000"/>
              <a:t>信息安全是指信息网络的硬件、软件及其系统中的数据受到保护，不受偶然的或者恶意的原因而遭到破坏、更改、泄露，系统连续可靠正常地运行，信息服务不中断。它是一门涉及计算机科学、网络技术、通信技术、密码技术、信息安全技术、信息论等多种学科的综合性学科。国际标准化组织已明确将信息安全定义为“信息的完整性、可用性、保密性和可靠性”。</a:t>
            </a:r>
          </a:p>
          <a:p>
            <a:pPr marL="0" indent="0" algn="just">
              <a:lnSpc>
                <a:spcPct val="120000"/>
              </a:lnSpc>
            </a:pPr>
            <a:r>
              <a:rPr lang="zh-CN" altLang="zh-CN" sz="2000"/>
              <a:t>         信息安全又是一门以人为主，涉及技术、管理和法律的综合学科，同时还与个人道德意识等方面紧密相关。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3CAD079-62B7-4F6E-B5C2-CD0BE67E03E4}" type="slidenum">
              <a:rPr lang="zh-CN" altLang="zh-CN"/>
              <a:pPr/>
              <a:t>29</a:t>
            </a:fld>
            <a:endParaRPr lang="zh-CN" altLang="zh-CN"/>
          </a:p>
        </p:txBody>
      </p:sp>
      <p:sp>
        <p:nvSpPr>
          <p:cNvPr id="33794" name="Rectangle 2"/>
          <p:cNvSpPr>
            <a:spLocks noGrp="1" noChangeArrowheads="1"/>
          </p:cNvSpPr>
          <p:nvPr>
            <p:ph type="body" idx="1"/>
          </p:nvPr>
        </p:nvSpPr>
        <p:spPr>
          <a:xfrm>
            <a:off x="1752600" y="1524000"/>
            <a:ext cx="6705600" cy="4495800"/>
          </a:xfrm>
        </p:spPr>
        <p:txBody>
          <a:bodyPr/>
          <a:lstStyle/>
          <a:p>
            <a:pPr marL="0" indent="0" algn="just">
              <a:lnSpc>
                <a:spcPct val="110000"/>
              </a:lnSpc>
            </a:pPr>
            <a:r>
              <a:rPr lang="zh-CN" altLang="zh-CN" sz="2600"/>
              <a:t>    </a:t>
            </a:r>
            <a:r>
              <a:rPr lang="zh-CN" altLang="zh-CN"/>
              <a:t>数据库系统作为信息的聚集体，是计算机信息系统的核心部件，其安全性至关重要，关系到企业兴衰、国家安全。因此，如何有效地保证数据库系统的安全，实现数据的保密性、完整性和有效性，已经成为业界人士探索研究的重要课题之一。</a:t>
            </a:r>
          </a:p>
          <a:p>
            <a:pPr marL="0" indent="0" algn="just">
              <a:lnSpc>
                <a:spcPct val="110000"/>
              </a:lnSpc>
            </a:pPr>
            <a:r>
              <a:rPr lang="zh-CN" altLang="zh-CN"/>
              <a:t>    </a:t>
            </a:r>
          </a:p>
        </p:txBody>
      </p:sp>
      <p:sp>
        <p:nvSpPr>
          <p:cNvPr id="33795" name="Rectangle 3"/>
          <p:cNvSpPr>
            <a:spLocks noChangeArrowheads="1"/>
          </p:cNvSpPr>
          <p:nvPr/>
        </p:nvSpPr>
        <p:spPr bwMode="auto">
          <a:xfrm>
            <a:off x="1905000" y="1120775"/>
            <a:ext cx="4251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4588"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zh-CN" sz="2200" b="1">
                <a:sym typeface="Arial" pitchFamily="34" charset="0"/>
              </a:rPr>
              <a:t>2）数据库安全技术</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B326005-1D16-4147-A321-72BD422A4DB1}" type="slidenum">
              <a:rPr lang="zh-CN" altLang="zh-CN"/>
              <a:pPr/>
              <a:t>30</a:t>
            </a:fld>
            <a:endParaRPr lang="zh-CN" altLang="zh-CN"/>
          </a:p>
        </p:txBody>
      </p:sp>
      <p:sp>
        <p:nvSpPr>
          <p:cNvPr id="34818" name="Rectangle 2"/>
          <p:cNvSpPr>
            <a:spLocks noGrp="1" noChangeArrowheads="1"/>
          </p:cNvSpPr>
          <p:nvPr>
            <p:ph type="title"/>
          </p:nvPr>
        </p:nvSpPr>
        <p:spPr>
          <a:xfrm>
            <a:off x="2438400" y="838200"/>
            <a:ext cx="4724400" cy="838200"/>
          </a:xfrm>
        </p:spPr>
        <p:txBody>
          <a:bodyPr/>
          <a:lstStyle/>
          <a:p>
            <a:r>
              <a:rPr lang="zh-CN" altLang="en-US" b="1"/>
              <a:t>9.2   计算机病毒</a:t>
            </a:r>
          </a:p>
        </p:txBody>
      </p:sp>
      <p:sp>
        <p:nvSpPr>
          <p:cNvPr id="34819" name="Rectangle 3"/>
          <p:cNvSpPr>
            <a:spLocks noGrp="1" noChangeArrowheads="1"/>
          </p:cNvSpPr>
          <p:nvPr>
            <p:ph type="body" idx="1"/>
          </p:nvPr>
        </p:nvSpPr>
        <p:spPr>
          <a:xfrm>
            <a:off x="1905000" y="1752600"/>
            <a:ext cx="6477000" cy="4268788"/>
          </a:xfrm>
        </p:spPr>
        <p:txBody>
          <a:bodyPr/>
          <a:lstStyle/>
          <a:p>
            <a:pPr marL="0" indent="0">
              <a:lnSpc>
                <a:spcPct val="140000"/>
              </a:lnSpc>
            </a:pPr>
            <a:r>
              <a:rPr lang="zh-CN" altLang="zh-CN"/>
              <a:t>    计算机病毒（Virus）是一组人为设计的程序，这些程序侵入到计算机系统中，通过自我复制来传播，满足一定条件即被激活，从而给计算机系统造成一定损害甚至严重破坏。这种程序的活动方式与生物学上的病毒相似，所以被称为计算机“病毒”。现在的计算机病毒已经不单单是计算机学术问题，而成为一个严重的社会问题。 </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A0DC8066-ECF1-4431-A9DF-68FBCAEE454F}" type="slidenum">
              <a:rPr lang="zh-CN" altLang="zh-CN"/>
              <a:pPr/>
              <a:t>31</a:t>
            </a:fld>
            <a:endParaRPr lang="zh-CN" altLang="zh-CN"/>
          </a:p>
        </p:txBody>
      </p:sp>
      <p:sp>
        <p:nvSpPr>
          <p:cNvPr id="35842" name="Rectangle 2"/>
          <p:cNvSpPr>
            <a:spLocks noGrp="1" noChangeArrowheads="1"/>
          </p:cNvSpPr>
          <p:nvPr>
            <p:ph type="title"/>
          </p:nvPr>
        </p:nvSpPr>
        <p:spPr>
          <a:xfrm>
            <a:off x="1219200" y="609600"/>
            <a:ext cx="7772400" cy="1143000"/>
          </a:xfrm>
        </p:spPr>
        <p:txBody>
          <a:bodyPr/>
          <a:lstStyle/>
          <a:p>
            <a:r>
              <a:rPr lang="zh-CN" altLang="en-US" b="1"/>
              <a:t>9.2   计算机病毒</a:t>
            </a:r>
          </a:p>
        </p:txBody>
      </p:sp>
      <p:sp>
        <p:nvSpPr>
          <p:cNvPr id="35843" name="Rectangle 3"/>
          <p:cNvSpPr>
            <a:spLocks noGrp="1" noChangeArrowheads="1"/>
          </p:cNvSpPr>
          <p:nvPr>
            <p:ph type="body" idx="1"/>
          </p:nvPr>
        </p:nvSpPr>
        <p:spPr>
          <a:xfrm>
            <a:off x="2514600" y="1752600"/>
            <a:ext cx="5616575" cy="4319588"/>
          </a:xfrm>
        </p:spPr>
        <p:txBody>
          <a:bodyPr/>
          <a:lstStyle/>
          <a:p>
            <a:pPr>
              <a:lnSpc>
                <a:spcPct val="130000"/>
              </a:lnSpc>
            </a:pPr>
            <a:r>
              <a:rPr lang="zh-CN" altLang="en-US" sz="2800">
                <a:hlinkClick r:id="rId2" action="ppaction://hlinkpres?slideindex=1&amp;slidetitle=33. 10.2.1   病毒的定义与特点"/>
              </a:rPr>
              <a:t>9.2.1   病毒的定义与特点 </a:t>
            </a:r>
            <a:endParaRPr lang="zh-CN" altLang="en-US" sz="2800"/>
          </a:p>
          <a:p>
            <a:pPr>
              <a:lnSpc>
                <a:spcPct val="130000"/>
              </a:lnSpc>
            </a:pPr>
            <a:r>
              <a:rPr lang="zh-CN" altLang="en-US" sz="2800">
                <a:hlinkClick r:id="rId3" action="ppaction://hlinkpres?slideindex=1&amp;slidetitle=34. 10.2.1  病毒的定义与特点"/>
              </a:rPr>
              <a:t>9.2.2   病毒的传播途径</a:t>
            </a:r>
            <a:endParaRPr lang="zh-CN" altLang="en-US" sz="2800"/>
          </a:p>
          <a:p>
            <a:pPr>
              <a:lnSpc>
                <a:spcPct val="130000"/>
              </a:lnSpc>
            </a:pPr>
            <a:r>
              <a:rPr lang="zh-CN" altLang="en-US" sz="2800">
                <a:hlinkClick r:id="rId4" action="ppaction://hlinkpres?slideindex=1&amp;slidetitle=35. 10.2.2  病毒的传播途径"/>
              </a:rPr>
              <a:t>9.2.3   病毒的类型</a:t>
            </a:r>
            <a:endParaRPr lang="zh-CN" altLang="en-US" sz="2800"/>
          </a:p>
          <a:p>
            <a:pPr>
              <a:lnSpc>
                <a:spcPct val="130000"/>
              </a:lnSpc>
            </a:pPr>
            <a:r>
              <a:rPr lang="zh-CN" altLang="en-US" sz="2800">
                <a:hlinkClick r:id="rId5" action="ppaction://hlinkpres?slideindex=1&amp;slidetitle=36. 10.2.3  病毒的分类"/>
              </a:rPr>
              <a:t>9.2.4   几种常见的计算机病毒 </a:t>
            </a:r>
            <a:endParaRPr lang="zh-CN" altLang="en-US" sz="2800"/>
          </a:p>
          <a:p>
            <a:pPr>
              <a:lnSpc>
                <a:spcPct val="130000"/>
              </a:lnSpc>
            </a:pPr>
            <a:r>
              <a:rPr lang="zh-CN" altLang="en-US" sz="2800">
                <a:hlinkClick r:id="rId6" action="ppaction://hlinkpres?slideindex=1&amp;slidetitle=42. 5.宏病毒"/>
              </a:rPr>
              <a:t>9.2.5   病毒的预防</a:t>
            </a:r>
            <a:endParaRPr lang="zh-CN" altLang="en-US" sz="2800"/>
          </a:p>
          <a:p>
            <a:pPr>
              <a:lnSpc>
                <a:spcPct val="130000"/>
              </a:lnSpc>
            </a:pPr>
            <a:r>
              <a:rPr lang="zh-CN" altLang="en-US" sz="2800">
                <a:hlinkClick r:id="rId7" action="ppaction://hlinkpres?slideindex=1&amp;slidetitle=46.  2）从技术上预防病毒"/>
              </a:rPr>
              <a:t>9.2.6   病毒的清除</a:t>
            </a:r>
            <a:endParaRPr lang="zh-CN" altLang="en-US" sz="2800"/>
          </a:p>
        </p:txBody>
      </p:sp>
      <p:sp>
        <p:nvSpPr>
          <p:cNvPr id="35844" name="Rectangle 4">
            <a:hlinkClick r:id="rId8"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9" action="ppaction://hlinksldjump"/>
              </a:rPr>
              <a:t>返   回</a:t>
            </a:r>
            <a:endParaRPr lang="zh-CN" altLang="zh-CN" sz="1400">
              <a:ea typeface="幼圆" pitchFamily="49"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FC394D05-A810-48AC-B4BF-FB4115E507F2}" type="slidenum">
              <a:rPr lang="zh-CN" altLang="zh-CN"/>
              <a:pPr/>
              <a:t>32</a:t>
            </a:fld>
            <a:endParaRPr lang="zh-CN" altLang="zh-CN"/>
          </a:p>
        </p:txBody>
      </p:sp>
      <p:sp>
        <p:nvSpPr>
          <p:cNvPr id="36866" name="Rectangle 2"/>
          <p:cNvSpPr>
            <a:spLocks noGrp="1" noChangeArrowheads="1"/>
          </p:cNvSpPr>
          <p:nvPr>
            <p:ph type="title"/>
          </p:nvPr>
        </p:nvSpPr>
        <p:spPr>
          <a:xfrm>
            <a:off x="1828800" y="990600"/>
            <a:ext cx="6019800" cy="990600"/>
          </a:xfrm>
        </p:spPr>
        <p:txBody>
          <a:bodyPr/>
          <a:lstStyle/>
          <a:p>
            <a:r>
              <a:rPr lang="zh-CN" altLang="en-US"/>
              <a:t>9.2.1   病毒的定义与特点</a:t>
            </a:r>
          </a:p>
        </p:txBody>
      </p:sp>
      <p:sp>
        <p:nvSpPr>
          <p:cNvPr id="36867" name="Rectangle 3"/>
          <p:cNvSpPr>
            <a:spLocks noGrp="1" noChangeArrowheads="1"/>
          </p:cNvSpPr>
          <p:nvPr>
            <p:ph type="body" idx="1"/>
          </p:nvPr>
        </p:nvSpPr>
        <p:spPr>
          <a:xfrm>
            <a:off x="1828800" y="2362200"/>
            <a:ext cx="6675438" cy="2514600"/>
          </a:xfrm>
        </p:spPr>
        <p:txBody>
          <a:bodyPr/>
          <a:lstStyle/>
          <a:p>
            <a:pPr marL="0" indent="0">
              <a:lnSpc>
                <a:spcPct val="110000"/>
              </a:lnSpc>
            </a:pPr>
            <a:r>
              <a:rPr lang="zh-CN" altLang="zh-CN"/>
              <a:t>       1994年出台的《中华人民共和国计算机安全保护条例》对病毒的定义是：计算机病毒，是指编制或者在计算机程序中插入的破坏计算机功能或者毁坏数据，影响计算机使用，并能自我复制的一组计算机指令或者程序代码。</a:t>
            </a:r>
          </a:p>
        </p:txBody>
      </p:sp>
      <p:sp>
        <p:nvSpPr>
          <p:cNvPr id="36868"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4F5402A-8072-4528-BE67-7CA667D68EDC}" type="slidenum">
              <a:rPr lang="zh-CN" altLang="zh-CN"/>
              <a:pPr/>
              <a:t>33</a:t>
            </a:fld>
            <a:endParaRPr lang="zh-CN" altLang="zh-CN"/>
          </a:p>
        </p:txBody>
      </p:sp>
      <p:sp>
        <p:nvSpPr>
          <p:cNvPr id="37890" name="Rectangle 2"/>
          <p:cNvSpPr>
            <a:spLocks noGrp="1" noChangeArrowheads="1"/>
          </p:cNvSpPr>
          <p:nvPr>
            <p:ph type="title"/>
          </p:nvPr>
        </p:nvSpPr>
        <p:spPr>
          <a:xfrm>
            <a:off x="1676400" y="620713"/>
            <a:ext cx="6707188" cy="1143000"/>
          </a:xfrm>
        </p:spPr>
        <p:txBody>
          <a:bodyPr/>
          <a:lstStyle/>
          <a:p>
            <a:r>
              <a:rPr lang="zh-CN" altLang="en-US"/>
              <a:t>9.2.1  病毒的定义与特点</a:t>
            </a:r>
          </a:p>
        </p:txBody>
      </p:sp>
      <p:sp>
        <p:nvSpPr>
          <p:cNvPr id="37891" name="Rectangle 3"/>
          <p:cNvSpPr>
            <a:spLocks noGrp="1" noChangeArrowheads="1"/>
          </p:cNvSpPr>
          <p:nvPr>
            <p:ph type="body" idx="1"/>
          </p:nvPr>
        </p:nvSpPr>
        <p:spPr>
          <a:xfrm>
            <a:off x="2362200" y="1752600"/>
            <a:ext cx="5559425" cy="3962400"/>
          </a:xfrm>
        </p:spPr>
        <p:txBody>
          <a:bodyPr/>
          <a:lstStyle/>
          <a:p>
            <a:pPr algn="just">
              <a:lnSpc>
                <a:spcPct val="110000"/>
              </a:lnSpc>
            </a:pPr>
            <a:r>
              <a:rPr lang="zh-CN" altLang="zh-CN"/>
              <a:t>   计算机病毒具有如下特点：</a:t>
            </a:r>
          </a:p>
          <a:p>
            <a:pPr algn="just">
              <a:lnSpc>
                <a:spcPct val="110000"/>
              </a:lnSpc>
            </a:pPr>
            <a:r>
              <a:rPr lang="zh-CN" altLang="zh-CN"/>
              <a:t>   1）可执行性</a:t>
            </a:r>
          </a:p>
          <a:p>
            <a:pPr algn="just">
              <a:lnSpc>
                <a:spcPct val="110000"/>
              </a:lnSpc>
            </a:pPr>
            <a:r>
              <a:rPr lang="zh-CN" altLang="zh-CN"/>
              <a:t>   2）破坏性</a:t>
            </a:r>
          </a:p>
          <a:p>
            <a:pPr algn="just">
              <a:lnSpc>
                <a:spcPct val="110000"/>
              </a:lnSpc>
            </a:pPr>
            <a:r>
              <a:rPr lang="zh-CN" altLang="zh-CN"/>
              <a:t>   3）传染性</a:t>
            </a:r>
          </a:p>
          <a:p>
            <a:pPr algn="just">
              <a:lnSpc>
                <a:spcPct val="110000"/>
              </a:lnSpc>
            </a:pPr>
            <a:r>
              <a:rPr lang="zh-CN" altLang="zh-CN"/>
              <a:t>   4）潜伏性</a:t>
            </a:r>
          </a:p>
          <a:p>
            <a:pPr algn="just">
              <a:lnSpc>
                <a:spcPct val="110000"/>
              </a:lnSpc>
            </a:pPr>
            <a:r>
              <a:rPr lang="zh-CN" altLang="zh-CN"/>
              <a:t>   5）针对性</a:t>
            </a:r>
          </a:p>
          <a:p>
            <a:pPr algn="just">
              <a:lnSpc>
                <a:spcPct val="110000"/>
              </a:lnSpc>
            </a:pPr>
            <a:r>
              <a:rPr lang="zh-CN" altLang="zh-CN"/>
              <a:t>   6）衍生性</a:t>
            </a:r>
          </a:p>
          <a:p>
            <a:pPr algn="just">
              <a:lnSpc>
                <a:spcPct val="110000"/>
              </a:lnSpc>
            </a:pPr>
            <a:r>
              <a:rPr lang="zh-CN" altLang="zh-CN"/>
              <a:t>   7）抗反病毒软件性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8F8C3A57-F6AF-499E-8D53-43BCC3F54433}" type="slidenum">
              <a:rPr lang="zh-CN" altLang="zh-CN"/>
              <a:pPr/>
              <a:t>34</a:t>
            </a:fld>
            <a:endParaRPr lang="zh-CN" altLang="zh-CN"/>
          </a:p>
        </p:txBody>
      </p:sp>
      <p:sp>
        <p:nvSpPr>
          <p:cNvPr id="38914" name="Rectangle 2"/>
          <p:cNvSpPr>
            <a:spLocks noGrp="1" noChangeArrowheads="1"/>
          </p:cNvSpPr>
          <p:nvPr>
            <p:ph type="title"/>
          </p:nvPr>
        </p:nvSpPr>
        <p:spPr>
          <a:xfrm>
            <a:off x="762000" y="457200"/>
            <a:ext cx="7772400" cy="914400"/>
          </a:xfrm>
        </p:spPr>
        <p:txBody>
          <a:bodyPr/>
          <a:lstStyle/>
          <a:p>
            <a:r>
              <a:rPr lang="zh-CN" altLang="en-US">
                <a:ea typeface="宋体" pitchFamily="2" charset="-122"/>
              </a:rPr>
              <a:t>9</a:t>
            </a:r>
            <a:r>
              <a:rPr lang="zh-CN" altLang="en-US">
                <a:cs typeface="Times New Roman" pitchFamily="18" charset="0"/>
              </a:rPr>
              <a:t>.2.2  </a:t>
            </a:r>
            <a:r>
              <a:rPr lang="zh-CN" altLang="en-US"/>
              <a:t>病毒的传播途径</a:t>
            </a:r>
            <a:endParaRPr lang="zh-CN" altLang="en-US">
              <a:cs typeface="Arial" pitchFamily="34" charset="0"/>
            </a:endParaRPr>
          </a:p>
        </p:txBody>
      </p:sp>
      <p:sp>
        <p:nvSpPr>
          <p:cNvPr id="38915" name="Rectangle 3"/>
          <p:cNvSpPr>
            <a:spLocks noGrp="1" noChangeArrowheads="1"/>
          </p:cNvSpPr>
          <p:nvPr>
            <p:ph type="body" idx="1"/>
          </p:nvPr>
        </p:nvSpPr>
        <p:spPr>
          <a:xfrm>
            <a:off x="1828800" y="1371600"/>
            <a:ext cx="6705600" cy="4794250"/>
          </a:xfrm>
        </p:spPr>
        <p:txBody>
          <a:bodyPr/>
          <a:lstStyle/>
          <a:p>
            <a:pPr marL="0" indent="0">
              <a:lnSpc>
                <a:spcPct val="90000"/>
              </a:lnSpc>
            </a:pPr>
            <a:r>
              <a:rPr lang="zh-CN" altLang="en-US" sz="2000"/>
              <a:t>     （1）通过计算机网络进行传播。现代网络技术的巨大发展已使空间距离不再遥远，“相隔天涯，如在咫尺”，但也为计算机病毒的传播提供了新的“高速公路”。传统的计算机病毒可以随着正常文件通过网络进入一个又一个系统，而新型的病毒不需要通过宿主程序便可以独立存在而传播千里。毫无疑问，网络是目前病毒传播的首要途径，从网上下载文件、浏览网页、收看电子邮件等，都有可能会中毒。 </a:t>
            </a:r>
          </a:p>
          <a:p>
            <a:pPr marL="0" indent="0">
              <a:lnSpc>
                <a:spcPct val="90000"/>
              </a:lnSpc>
            </a:pPr>
            <a:r>
              <a:rPr lang="zh-CN" altLang="en-US" sz="2000"/>
              <a:t>     （2）通过不可移动的计算机硬件设备进行传播，这些设备通常有计算机的专用ASIC芯片和硬盘等。这种病毒虽然极少，但破坏力却极强，目前没有较好的监测手段。</a:t>
            </a:r>
          </a:p>
          <a:p>
            <a:pPr marL="0" indent="0">
              <a:lnSpc>
                <a:spcPct val="90000"/>
              </a:lnSpc>
            </a:pPr>
            <a:r>
              <a:rPr lang="zh-CN" altLang="en-US" sz="2000"/>
              <a:t>     （3）通过移动存储设备来进行传播，这些设备包括优盘、移动硬盘等。光盘使用不当，也会成为计算机病毒传播和寄生的“温床”。</a:t>
            </a:r>
          </a:p>
          <a:p>
            <a:pPr marL="0" indent="0">
              <a:lnSpc>
                <a:spcPct val="90000"/>
              </a:lnSpc>
            </a:pPr>
            <a:r>
              <a:rPr lang="zh-CN" altLang="en-US" sz="2000"/>
              <a:t>     （4）通过点对点通信系统和无线通道传播。比QQ连发器病毒能通过QQ这种点对点的聊天程序进行传播。</a:t>
            </a:r>
          </a:p>
        </p:txBody>
      </p:sp>
      <p:sp>
        <p:nvSpPr>
          <p:cNvPr id="38916"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0346D54-2CA1-4A9B-9D32-7F9183B19518}" type="slidenum">
              <a:rPr lang="zh-CN" altLang="zh-CN"/>
              <a:pPr/>
              <a:t>35</a:t>
            </a:fld>
            <a:endParaRPr lang="zh-CN" altLang="zh-CN"/>
          </a:p>
        </p:txBody>
      </p:sp>
      <p:sp>
        <p:nvSpPr>
          <p:cNvPr id="39938" name="Rectangle 2"/>
          <p:cNvSpPr>
            <a:spLocks noGrp="1" noChangeArrowheads="1"/>
          </p:cNvSpPr>
          <p:nvPr>
            <p:ph type="title"/>
          </p:nvPr>
        </p:nvSpPr>
        <p:spPr>
          <a:xfrm>
            <a:off x="685800" y="457200"/>
            <a:ext cx="7772400" cy="1143000"/>
          </a:xfrm>
        </p:spPr>
        <p:txBody>
          <a:bodyPr/>
          <a:lstStyle/>
          <a:p>
            <a:r>
              <a:rPr lang="zh-CN" altLang="en-US">
                <a:ea typeface="宋体" pitchFamily="2" charset="-122"/>
              </a:rPr>
              <a:t>9</a:t>
            </a:r>
            <a:r>
              <a:rPr lang="zh-CN" altLang="en-US">
                <a:cs typeface="Times New Roman" pitchFamily="18" charset="0"/>
              </a:rPr>
              <a:t>.2.3  </a:t>
            </a:r>
            <a:r>
              <a:rPr lang="zh-CN" altLang="en-US"/>
              <a:t>病毒的类型</a:t>
            </a:r>
            <a:endParaRPr lang="zh-CN" altLang="en-US">
              <a:cs typeface="Arial" pitchFamily="34" charset="0"/>
            </a:endParaRPr>
          </a:p>
        </p:txBody>
      </p:sp>
      <p:sp>
        <p:nvSpPr>
          <p:cNvPr id="39939" name="Rectangle 3"/>
          <p:cNvSpPr>
            <a:spLocks noGrp="1" noChangeArrowheads="1"/>
          </p:cNvSpPr>
          <p:nvPr>
            <p:ph type="body" idx="1"/>
          </p:nvPr>
        </p:nvSpPr>
        <p:spPr>
          <a:xfrm>
            <a:off x="1600200" y="1447800"/>
            <a:ext cx="7292975" cy="4789488"/>
          </a:xfrm>
        </p:spPr>
        <p:txBody>
          <a:bodyPr/>
          <a:lstStyle/>
          <a:p>
            <a:pPr marL="0" indent="0">
              <a:lnSpc>
                <a:spcPct val="140000"/>
              </a:lnSpc>
            </a:pPr>
            <a:r>
              <a:rPr lang="zh-CN" altLang="zh-CN" sz="1800"/>
              <a:t>        </a:t>
            </a:r>
            <a:r>
              <a:rPr lang="zh-CN" altLang="zh-CN" sz="2000"/>
              <a:t>计算机病毒可分类方式很多，</a:t>
            </a:r>
            <a:r>
              <a:rPr lang="zh-CN" altLang="zh-CN"/>
              <a:t>主要列举以下几种：</a:t>
            </a:r>
          </a:p>
          <a:p>
            <a:pPr marL="0" indent="0">
              <a:lnSpc>
                <a:spcPct val="140000"/>
              </a:lnSpc>
            </a:pPr>
            <a:r>
              <a:rPr lang="zh-CN" altLang="zh-CN" sz="2000"/>
              <a:t>1．按照计算机病毒存在的媒体进行分类：病毒可以划分为网络病毒、文件病毒和引导型病毒。 </a:t>
            </a:r>
          </a:p>
          <a:p>
            <a:pPr marL="0" indent="0">
              <a:lnSpc>
                <a:spcPct val="140000"/>
              </a:lnSpc>
            </a:pPr>
            <a:r>
              <a:rPr lang="zh-CN" altLang="zh-CN" sz="2000"/>
              <a:t>2．按照计算机病毒传染的方法进行分类 ：可分为驻留型病毒和非驻留型病毒。</a:t>
            </a:r>
          </a:p>
          <a:p>
            <a:pPr marL="0" indent="0">
              <a:lnSpc>
                <a:spcPct val="140000"/>
              </a:lnSpc>
            </a:pPr>
            <a:r>
              <a:rPr lang="zh-CN" altLang="zh-CN" sz="2000"/>
              <a:t>3．按照计算机病毒的破坏能力进行分类 ：可划分为无害型 、无危险型 、危险型 、非常危险型。</a:t>
            </a:r>
          </a:p>
          <a:p>
            <a:pPr marL="0" indent="0">
              <a:lnSpc>
                <a:spcPct val="140000"/>
              </a:lnSpc>
            </a:pPr>
            <a:r>
              <a:rPr lang="zh-CN" altLang="zh-CN" sz="2000"/>
              <a:t>4．按照计算机病毒特有的算法进行分类：可以划分为伴随型病毒 、蠕虫型病毒 、寄生型病毒 、</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12674EC9-8D55-451C-8C21-D20CB147E7AA}" type="slidenum">
              <a:rPr lang="zh-CN" altLang="zh-CN"/>
              <a:pPr/>
              <a:t>36</a:t>
            </a:fld>
            <a:endParaRPr lang="zh-CN" altLang="zh-CN"/>
          </a:p>
        </p:txBody>
      </p:sp>
      <p:sp>
        <p:nvSpPr>
          <p:cNvPr id="40962" name="Rectangle 2"/>
          <p:cNvSpPr>
            <a:spLocks noGrp="1" noChangeArrowheads="1"/>
          </p:cNvSpPr>
          <p:nvPr>
            <p:ph type="title"/>
          </p:nvPr>
        </p:nvSpPr>
        <p:spPr>
          <a:xfrm>
            <a:off x="1600200" y="685800"/>
            <a:ext cx="6567488" cy="811213"/>
          </a:xfrm>
        </p:spPr>
        <p:txBody>
          <a:bodyPr/>
          <a:lstStyle/>
          <a:p>
            <a:r>
              <a:rPr lang="zh-CN" altLang="en-US">
                <a:ea typeface="宋体" pitchFamily="2" charset="-122"/>
              </a:rPr>
              <a:t>9</a:t>
            </a:r>
            <a:r>
              <a:rPr lang="zh-CN" altLang="en-US">
                <a:cs typeface="Times New Roman" pitchFamily="18" charset="0"/>
              </a:rPr>
              <a:t>.2.4  </a:t>
            </a:r>
            <a:r>
              <a:rPr lang="zh-CN" altLang="en-US"/>
              <a:t>几种常见的计算机病毒</a:t>
            </a:r>
            <a:endParaRPr lang="zh-CN" altLang="en-US">
              <a:cs typeface="Arial" pitchFamily="34" charset="0"/>
            </a:endParaRPr>
          </a:p>
        </p:txBody>
      </p:sp>
      <p:sp>
        <p:nvSpPr>
          <p:cNvPr id="40963" name="Rectangle 3"/>
          <p:cNvSpPr>
            <a:spLocks noGrp="1" noChangeArrowheads="1"/>
          </p:cNvSpPr>
          <p:nvPr>
            <p:ph type="body" idx="1"/>
          </p:nvPr>
        </p:nvSpPr>
        <p:spPr>
          <a:xfrm>
            <a:off x="1600200" y="1600200"/>
            <a:ext cx="6934200" cy="4419600"/>
          </a:xfrm>
        </p:spPr>
        <p:txBody>
          <a:bodyPr/>
          <a:lstStyle/>
          <a:p>
            <a:pPr marL="0" indent="0">
              <a:lnSpc>
                <a:spcPct val="80000"/>
              </a:lnSpc>
            </a:pPr>
            <a:r>
              <a:rPr lang="zh-CN" altLang="en-US"/>
              <a:t>1.蠕虫病毒</a:t>
            </a:r>
          </a:p>
          <a:p>
            <a:pPr marL="0" indent="0">
              <a:lnSpc>
                <a:spcPct val="80000"/>
              </a:lnSpc>
            </a:pPr>
            <a:r>
              <a:rPr lang="zh-CN" altLang="en-US"/>
              <a:t>       蠕虫病毒（Worm）是一类常见的计算机病毒，源自第一种在网络上传播的病毒。</a:t>
            </a:r>
          </a:p>
          <a:p>
            <a:pPr marL="0" indent="0">
              <a:lnSpc>
                <a:spcPct val="80000"/>
              </a:lnSpc>
            </a:pPr>
            <a:r>
              <a:rPr lang="zh-CN" altLang="en-US"/>
              <a:t>       病毒的前缀是Worm。这种病毒的公有特性是通过网络或者系统漏洞进行传播，很大部分的蠕虫病毒都有向外发送带毒邮件，阻塞网络的特性。如冲击波（阻塞网络）、小邮差（发带毒邮件）等。 </a:t>
            </a:r>
          </a:p>
          <a:p>
            <a:pPr marL="0" indent="0">
              <a:lnSpc>
                <a:spcPct val="80000"/>
              </a:lnSpc>
            </a:pPr>
            <a:r>
              <a:rPr lang="zh-CN" altLang="en-US"/>
              <a:t>       蠕虫病毒的一般防治方法是：使用具有实时监控功能的杀毒软件，并及时更新病毒库，同时注意不要轻易打开不熟悉的邮件附件。</a:t>
            </a:r>
          </a:p>
        </p:txBody>
      </p:sp>
      <p:sp>
        <p:nvSpPr>
          <p:cNvPr id="40964"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3A59246-132F-440B-B12C-094910C4E35B}" type="slidenum">
              <a:rPr lang="zh-CN" altLang="zh-CN"/>
              <a:pPr/>
              <a:t>37</a:t>
            </a:fld>
            <a:endParaRPr lang="zh-CN" altLang="zh-CN"/>
          </a:p>
        </p:txBody>
      </p:sp>
      <p:sp>
        <p:nvSpPr>
          <p:cNvPr id="41986" name="Rectangle 2"/>
          <p:cNvSpPr>
            <a:spLocks noGrp="1" noChangeArrowheads="1"/>
          </p:cNvSpPr>
          <p:nvPr>
            <p:ph type="body" idx="1"/>
          </p:nvPr>
        </p:nvSpPr>
        <p:spPr>
          <a:xfrm>
            <a:off x="1619250" y="1268413"/>
            <a:ext cx="6985000" cy="4897437"/>
          </a:xfrm>
        </p:spPr>
        <p:txBody>
          <a:bodyPr/>
          <a:lstStyle/>
          <a:p>
            <a:pPr marL="0" indent="0">
              <a:lnSpc>
                <a:spcPct val="90000"/>
              </a:lnSpc>
            </a:pPr>
            <a:r>
              <a:rPr lang="zh-CN" altLang="zh-CN" sz="2000"/>
              <a:t>        木马病毒因古希腊特洛伊战争中著名的“木马计”而得名，其前缀是Trojan，黑客病毒的前缀一般为Hack。木马病毒的公有特性是通过网络或者系统漏洞进入用户的系统并隐藏，然后向外界泄露用户的信息，而黑客病毒则有一个可视的界面，能对用户的电脑进行远程控制。木马、黑客病毒往往是成对出现的，即木马病毒负责侵入用户的电脑，而黑客病毒则会通过该木马病毒来进行控制。现在这两种类型都越来越趋向于整合了。 </a:t>
            </a:r>
          </a:p>
          <a:p>
            <a:pPr marL="0" indent="0">
              <a:lnSpc>
                <a:spcPct val="90000"/>
              </a:lnSpc>
            </a:pPr>
            <a:r>
              <a:rPr lang="zh-CN" altLang="zh-CN" sz="2000"/>
              <a:t>        木马病毒的传播方式主要有两种：一种是通过E-mail，控制端将木马程序以附件的形式夹在邮件中发送出去，收信人只要打开附件系统就会感染木马；另一种是软件下载，一些非正规的网站以提供软件下载为名，将木马捆绑在软件安装程序上，下载后，只要一运行这些程序，木马就会自动安装。    </a:t>
            </a:r>
          </a:p>
          <a:p>
            <a:pPr marL="0" indent="0">
              <a:lnSpc>
                <a:spcPct val="90000"/>
              </a:lnSpc>
            </a:pPr>
            <a:r>
              <a:rPr lang="zh-CN" altLang="zh-CN" sz="2000"/>
              <a:t>        对于木马病毒防范措施主要有：用户提高警惕，不下载和运行来历不明的程序，对于不明来历的邮件附件也不要随意打开。</a:t>
            </a:r>
          </a:p>
        </p:txBody>
      </p:sp>
      <p:sp>
        <p:nvSpPr>
          <p:cNvPr id="41987" name="Rectangle 3"/>
          <p:cNvSpPr>
            <a:spLocks noGrp="1" noChangeArrowheads="1"/>
          </p:cNvSpPr>
          <p:nvPr>
            <p:ph type="title"/>
          </p:nvPr>
        </p:nvSpPr>
        <p:spPr>
          <a:xfrm>
            <a:off x="1905000" y="609600"/>
            <a:ext cx="4322763" cy="803275"/>
          </a:xfrm>
          <a:noFill/>
          <a:ln/>
        </p:spPr>
        <p:txBody>
          <a:bodyPr/>
          <a:lstStyle/>
          <a:p>
            <a:pPr algn="l"/>
            <a:r>
              <a:rPr lang="zh-CN" altLang="zh-CN" sz="3200"/>
              <a:t>2. 木马病毒和黑客病毒</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63D9A163-1F9D-4349-9A44-AD34D98A6E5F}" type="slidenum">
              <a:rPr lang="zh-CN" altLang="zh-CN"/>
              <a:pPr/>
              <a:t>38</a:t>
            </a:fld>
            <a:endParaRPr lang="zh-CN" altLang="zh-CN"/>
          </a:p>
        </p:txBody>
      </p:sp>
      <p:sp>
        <p:nvSpPr>
          <p:cNvPr id="43010" name="Rectangle 2"/>
          <p:cNvSpPr>
            <a:spLocks noGrp="1" noChangeArrowheads="1"/>
          </p:cNvSpPr>
          <p:nvPr>
            <p:ph type="body" idx="1"/>
          </p:nvPr>
        </p:nvSpPr>
        <p:spPr>
          <a:xfrm>
            <a:off x="2057400" y="1828800"/>
            <a:ext cx="6400800" cy="3886200"/>
          </a:xfrm>
        </p:spPr>
        <p:txBody>
          <a:bodyPr/>
          <a:lstStyle/>
          <a:p>
            <a:pPr marL="0" indent="0">
              <a:spcBef>
                <a:spcPct val="30000"/>
              </a:spcBef>
            </a:pPr>
            <a:r>
              <a:rPr lang="zh-CN" altLang="zh-CN"/>
              <a:t>    “熊猫烧香”其实是一种蠕虫病毒的变种，是蠕虫和木马的结合体，而且是经过多次变种而来的。由于中毒电脑的可执行文件会出现“熊猫烧香”图标，所以被称为“熊猫烧香”病毒。用户电脑中毒后可能会出现蓝屏、频繁重启以及系统硬盘中数据文件被破坏、浏览器会莫名其妙地开启或关闭等现象。同时，该病毒的某些变种可以通过局域网进行传播，进而感染局域网内所有计算机系统，最终导致企业局域网瘫痪，无法正常使用。</a:t>
            </a:r>
          </a:p>
        </p:txBody>
      </p:sp>
      <p:sp>
        <p:nvSpPr>
          <p:cNvPr id="43011" name="Rectangle 3"/>
          <p:cNvSpPr>
            <a:spLocks noGrp="1" noChangeArrowheads="1"/>
          </p:cNvSpPr>
          <p:nvPr>
            <p:ph type="title"/>
          </p:nvPr>
        </p:nvSpPr>
        <p:spPr>
          <a:xfrm>
            <a:off x="2133600" y="914400"/>
            <a:ext cx="4526632" cy="811213"/>
          </a:xfrm>
          <a:noFill/>
          <a:ln/>
        </p:spPr>
        <p:txBody>
          <a:bodyPr/>
          <a:lstStyle/>
          <a:p>
            <a:pPr algn="l"/>
            <a:r>
              <a:rPr lang="zh-CN" altLang="en-US" sz="3200" dirty="0"/>
              <a:t>3. “熊猫烧香”病毒</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FC53DBB1-1BED-48C3-B54D-F941CA970B19}" type="slidenum">
              <a:rPr lang="zh-CN" altLang="zh-CN"/>
              <a:pPr/>
              <a:t>3</a:t>
            </a:fld>
            <a:endParaRPr lang="zh-CN" altLang="zh-CN"/>
          </a:p>
        </p:txBody>
      </p:sp>
      <p:sp>
        <p:nvSpPr>
          <p:cNvPr id="7170" name="Rectangle 2"/>
          <p:cNvSpPr>
            <a:spLocks noGrp="1" noChangeArrowheads="1"/>
          </p:cNvSpPr>
          <p:nvPr>
            <p:ph type="title"/>
          </p:nvPr>
        </p:nvSpPr>
        <p:spPr>
          <a:xfrm>
            <a:off x="1447800" y="685800"/>
            <a:ext cx="6629400" cy="979488"/>
          </a:xfrm>
        </p:spPr>
        <p:txBody>
          <a:bodyPr/>
          <a:lstStyle/>
          <a:p>
            <a:r>
              <a:rPr lang="zh-CN" altLang="en-US" b="1"/>
              <a:t>9.1   信息安全概述</a:t>
            </a:r>
          </a:p>
        </p:txBody>
      </p:sp>
      <p:sp>
        <p:nvSpPr>
          <p:cNvPr id="7171" name="Rectangle 3"/>
          <p:cNvSpPr>
            <a:spLocks noGrp="1" noChangeArrowheads="1"/>
          </p:cNvSpPr>
          <p:nvPr>
            <p:ph type="body" idx="1"/>
          </p:nvPr>
        </p:nvSpPr>
        <p:spPr>
          <a:xfrm>
            <a:off x="2195513" y="1989138"/>
            <a:ext cx="6629400" cy="3505200"/>
          </a:xfrm>
        </p:spPr>
        <p:txBody>
          <a:bodyPr/>
          <a:lstStyle/>
          <a:p>
            <a:pPr>
              <a:lnSpc>
                <a:spcPct val="120000"/>
              </a:lnSpc>
            </a:pPr>
            <a:r>
              <a:rPr lang="zh-CN" altLang="en-US" sz="3000">
                <a:hlinkClick r:id="rId2" action="ppaction://hlinksldjump"/>
              </a:rPr>
              <a:t>9.1.1   信息安全意识 </a:t>
            </a:r>
            <a:endParaRPr lang="zh-CN" altLang="en-US" sz="3000"/>
          </a:p>
          <a:p>
            <a:pPr>
              <a:lnSpc>
                <a:spcPct val="120000"/>
              </a:lnSpc>
            </a:pPr>
            <a:r>
              <a:rPr lang="zh-CN" altLang="en-US" sz="3000">
                <a:hlinkClick r:id="rId3" action="ppaction://hlinksldjump"/>
              </a:rPr>
              <a:t>9.1.2   网络礼仪与道德 </a:t>
            </a:r>
            <a:endParaRPr lang="zh-CN" altLang="en-US" sz="3000"/>
          </a:p>
          <a:p>
            <a:pPr>
              <a:lnSpc>
                <a:spcPct val="120000"/>
              </a:lnSpc>
            </a:pPr>
            <a:r>
              <a:rPr lang="zh-CN" altLang="en-US" sz="3000">
                <a:hlinkClick r:id="rId4" action="ppaction://hlinksldjump"/>
              </a:rPr>
              <a:t>9.1.3   计算机犯罪</a:t>
            </a:r>
            <a:endParaRPr lang="zh-CN" altLang="en-US" sz="3000"/>
          </a:p>
          <a:p>
            <a:pPr>
              <a:lnSpc>
                <a:spcPct val="120000"/>
              </a:lnSpc>
            </a:pPr>
            <a:r>
              <a:rPr lang="zh-CN" altLang="en-US" sz="3000">
                <a:hlinkClick r:id="rId5" action="ppaction://hlinkpres?slideindex=1&amp;slidetitle=21. 黑客行为特征表现形式"/>
              </a:rPr>
              <a:t>9.1.4   常见信息安全技术</a:t>
            </a:r>
            <a:r>
              <a:rPr lang="zh-CN" altLang="en-US">
                <a:hlinkClick r:id="rId5" action="ppaction://hlinkpres?slideindex=1&amp;slidetitle=21. 黑客行为特征表现形式"/>
              </a:rPr>
              <a:t>  </a:t>
            </a:r>
            <a:endParaRPr lang="zh-CN" altLang="en-US"/>
          </a:p>
        </p:txBody>
      </p:sp>
      <p:sp>
        <p:nvSpPr>
          <p:cNvPr id="7172" name="Rectangle 4"/>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6" action="ppaction://hlinksldjump"/>
              </a:rPr>
              <a:t>返   回</a:t>
            </a:r>
            <a:endParaRPr lang="zh-CN" altLang="zh-CN" sz="1400">
              <a:ea typeface="幼圆" pitchFamily="49"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606C021-50C7-49B2-A9D3-D7E8C3EA8FEC}" type="slidenum">
              <a:rPr lang="zh-CN" altLang="zh-CN"/>
              <a:pPr/>
              <a:t>39</a:t>
            </a:fld>
            <a:endParaRPr lang="zh-CN" altLang="zh-CN"/>
          </a:p>
        </p:txBody>
      </p:sp>
      <p:sp>
        <p:nvSpPr>
          <p:cNvPr id="44034" name="Rectangle 2"/>
          <p:cNvSpPr>
            <a:spLocks noGrp="1" noChangeArrowheads="1"/>
          </p:cNvSpPr>
          <p:nvPr>
            <p:ph type="title"/>
          </p:nvPr>
        </p:nvSpPr>
        <p:spPr>
          <a:xfrm>
            <a:off x="1763713" y="476250"/>
            <a:ext cx="3352800" cy="750888"/>
          </a:xfrm>
        </p:spPr>
        <p:txBody>
          <a:bodyPr/>
          <a:lstStyle/>
          <a:p>
            <a:pPr algn="l"/>
            <a:r>
              <a:rPr lang="zh-CN" altLang="zh-CN" sz="3200"/>
              <a:t>熊猫病毒</a:t>
            </a:r>
          </a:p>
        </p:txBody>
      </p:sp>
      <p:sp>
        <p:nvSpPr>
          <p:cNvPr id="44035" name="Rectangle 3"/>
          <p:cNvSpPr>
            <a:spLocks noGrp="1" noChangeArrowheads="1"/>
          </p:cNvSpPr>
          <p:nvPr>
            <p:ph type="body" idx="1"/>
          </p:nvPr>
        </p:nvSpPr>
        <p:spPr>
          <a:xfrm>
            <a:off x="1331913" y="1196975"/>
            <a:ext cx="7488237" cy="5111750"/>
          </a:xfrm>
        </p:spPr>
        <p:txBody>
          <a:bodyPr/>
          <a:lstStyle/>
          <a:p>
            <a:pPr>
              <a:lnSpc>
                <a:spcPct val="120000"/>
              </a:lnSpc>
            </a:pPr>
            <a:r>
              <a:rPr lang="zh-CN" altLang="zh-CN" sz="1800"/>
              <a:t>             </a:t>
            </a:r>
            <a:r>
              <a:rPr lang="zh-CN" altLang="zh-CN"/>
              <a:t>该病毒主要通过浏览恶意网站、网络共享、文件感染和移动存储设备（如优盘）等途径感染，其中网络共享和文件感染的风险系数较高，而通过Web和移动存储感染的风险相对较低。该病毒会自行启动安装，生成注册列表和病毒文件。</a:t>
            </a:r>
          </a:p>
          <a:p>
            <a:pPr>
              <a:lnSpc>
                <a:spcPct val="120000"/>
              </a:lnSpc>
            </a:pPr>
            <a:r>
              <a:rPr lang="zh-CN" altLang="zh-CN"/>
              <a:t>             对于“熊猫烧香”病毒的防范措施有：加强基本的网络安全防范知识，培养良好的上网习惯；及时更新系统补丁；为系统管理账户设置复杂无规律的密码；关掉一些不需要却存在安全隐患（如139、445等）的端口；关闭非系统必须的“自动播放”功能等 </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D4D93DB-A3BF-4A73-9050-396DF4DE3893}" type="slidenum">
              <a:rPr lang="zh-CN" altLang="zh-CN"/>
              <a:pPr/>
              <a:t>40</a:t>
            </a:fld>
            <a:endParaRPr lang="zh-CN" altLang="zh-CN"/>
          </a:p>
        </p:txBody>
      </p:sp>
      <p:sp>
        <p:nvSpPr>
          <p:cNvPr id="45058" name="Rectangle 2"/>
          <p:cNvSpPr>
            <a:spLocks noGrp="1" noChangeArrowheads="1"/>
          </p:cNvSpPr>
          <p:nvPr>
            <p:ph type="title"/>
          </p:nvPr>
        </p:nvSpPr>
        <p:spPr>
          <a:xfrm>
            <a:off x="1908175" y="549275"/>
            <a:ext cx="4751388" cy="863600"/>
          </a:xfrm>
        </p:spPr>
        <p:txBody>
          <a:bodyPr/>
          <a:lstStyle/>
          <a:p>
            <a:pPr algn="l"/>
            <a:r>
              <a:rPr lang="zh-CN" altLang="en-US"/>
              <a:t>4.“火焰”病毒</a:t>
            </a:r>
          </a:p>
        </p:txBody>
      </p:sp>
      <p:sp>
        <p:nvSpPr>
          <p:cNvPr id="45059" name="Rectangle 3"/>
          <p:cNvSpPr>
            <a:spLocks noGrp="1" noChangeArrowheads="1"/>
          </p:cNvSpPr>
          <p:nvPr>
            <p:ph type="body" idx="1"/>
          </p:nvPr>
        </p:nvSpPr>
        <p:spPr>
          <a:xfrm>
            <a:off x="1476375" y="1270000"/>
            <a:ext cx="7488238" cy="4968875"/>
          </a:xfrm>
        </p:spPr>
        <p:txBody>
          <a:bodyPr/>
          <a:lstStyle/>
          <a:p>
            <a:pPr>
              <a:lnSpc>
                <a:spcPct val="80000"/>
              </a:lnSpc>
            </a:pPr>
            <a:r>
              <a:rPr lang="zh-CN" altLang="en-US" sz="1400"/>
              <a:t>         </a:t>
            </a:r>
            <a:r>
              <a:rPr lang="zh-CN" altLang="en-US" sz="1800"/>
              <a:t>    </a:t>
            </a:r>
            <a:r>
              <a:rPr lang="zh-CN" altLang="en-US" sz="2000"/>
              <a:t>  “火焰”病毒的全名是Worm.Win32.Flame，它是一种后门程序和木马病毒，同时还具有蠕虫病毒的特点。只要其操作者发出指令，它就能够在网络和移动设备中进行自我复制。电脑系统一旦被感染，病毒就可以发起一系列的行动，包括监测网络流量、获取截屏画面、记录音频对话和截获键盘输入等。被火焰病毒感染的系统中所有的数据都能通过链接传到病毒指定的服务器，这样操作者就可以掌握这些数据。</a:t>
            </a:r>
          </a:p>
          <a:p>
            <a:pPr>
              <a:lnSpc>
                <a:spcPct val="80000"/>
              </a:lnSpc>
            </a:pPr>
            <a:r>
              <a:rPr lang="zh-CN" altLang="en-US" sz="2000"/>
              <a:t>             “火焰”的设计非常复杂，它能够逃避100 种防毒软件。感染该病毒的电脑会自动分析它自己的网络流量规律，自动录音，记录用户密码和键盘敲击的规律，将用户浏览网页、通讯通话、帐号密码以至键盘输入等记录及其他重要文件发送给远程操控病毒的服务器。</a:t>
            </a:r>
          </a:p>
          <a:p>
            <a:pPr>
              <a:lnSpc>
                <a:spcPct val="80000"/>
              </a:lnSpc>
            </a:pPr>
            <a:r>
              <a:rPr lang="zh-CN" altLang="en-US" sz="2000"/>
              <a:t>             火焰病毒被认为是到目前为止规模最大的和最为复杂的网络攻击病毒，它被用作网络武器并已经攻击了多个国家，其复杂性和功能性已经超过其他任何已知的网络武器，尽管它早在2010 年3 月就开始活动，但直到卡巴斯基实验室发现之前，没有任何的安全软件将其检测到。</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4F3A6B5-EA86-432E-8E2D-C1AE16658B86}" type="slidenum">
              <a:rPr lang="zh-CN" altLang="zh-CN"/>
              <a:pPr/>
              <a:t>41</a:t>
            </a:fld>
            <a:endParaRPr lang="zh-CN" altLang="zh-CN"/>
          </a:p>
        </p:txBody>
      </p:sp>
      <p:sp>
        <p:nvSpPr>
          <p:cNvPr id="46082" name="Rectangle 2"/>
          <p:cNvSpPr>
            <a:spLocks noGrp="1" noChangeArrowheads="1"/>
          </p:cNvSpPr>
          <p:nvPr>
            <p:ph type="title"/>
          </p:nvPr>
        </p:nvSpPr>
        <p:spPr>
          <a:xfrm>
            <a:off x="1908175" y="908050"/>
            <a:ext cx="4751388" cy="1008063"/>
          </a:xfrm>
        </p:spPr>
        <p:txBody>
          <a:bodyPr/>
          <a:lstStyle/>
          <a:p>
            <a:pPr algn="l"/>
            <a:r>
              <a:rPr lang="zh-CN" altLang="en-US"/>
              <a:t>5.脚本病毒</a:t>
            </a:r>
          </a:p>
        </p:txBody>
      </p:sp>
      <p:sp>
        <p:nvSpPr>
          <p:cNvPr id="46083" name="Rectangle 3"/>
          <p:cNvSpPr>
            <a:spLocks noGrp="1" noChangeArrowheads="1"/>
          </p:cNvSpPr>
          <p:nvPr>
            <p:ph type="body" idx="1"/>
          </p:nvPr>
        </p:nvSpPr>
        <p:spPr/>
        <p:txBody>
          <a:bodyPr/>
          <a:lstStyle/>
          <a:p>
            <a:r>
              <a:rPr lang="zh-CN" altLang="zh-CN"/>
              <a:t>             脚本病毒的前缀是Script。脚本病毒的公有特性是使用脚本语言编写，通过网页进行的传播的病毒，如红色代码（Script.Redlof）。脚本病毒还会有前缀VBS、JS（表明是何种脚本编写的），如欢乐时光（VBS.Happytime）、十四日（Js.Fortnight.c.s）等。 </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0B65807-3966-425F-8212-6C2A453645F6}" type="slidenum">
              <a:rPr lang="zh-CN" altLang="zh-CN"/>
              <a:pPr/>
              <a:t>42</a:t>
            </a:fld>
            <a:endParaRPr lang="zh-CN" altLang="zh-CN"/>
          </a:p>
        </p:txBody>
      </p:sp>
      <p:sp>
        <p:nvSpPr>
          <p:cNvPr id="47106" name="Rectangle 2"/>
          <p:cNvSpPr>
            <a:spLocks noGrp="1" noChangeArrowheads="1"/>
          </p:cNvSpPr>
          <p:nvPr>
            <p:ph type="title"/>
          </p:nvPr>
        </p:nvSpPr>
        <p:spPr>
          <a:xfrm>
            <a:off x="1763713" y="836613"/>
            <a:ext cx="3671887" cy="1079500"/>
          </a:xfrm>
        </p:spPr>
        <p:txBody>
          <a:bodyPr/>
          <a:lstStyle/>
          <a:p>
            <a:pPr algn="l"/>
            <a:r>
              <a:rPr lang="zh-CN" altLang="en-US"/>
              <a:t>6.宏病毒</a:t>
            </a:r>
          </a:p>
        </p:txBody>
      </p:sp>
      <p:sp>
        <p:nvSpPr>
          <p:cNvPr id="47107" name="Rectangle 3"/>
          <p:cNvSpPr>
            <a:spLocks noGrp="1" noChangeArrowheads="1"/>
          </p:cNvSpPr>
          <p:nvPr>
            <p:ph type="body" idx="1"/>
          </p:nvPr>
        </p:nvSpPr>
        <p:spPr>
          <a:xfrm>
            <a:off x="1403350" y="1628775"/>
            <a:ext cx="7272338" cy="4608513"/>
          </a:xfrm>
        </p:spPr>
        <p:txBody>
          <a:bodyPr/>
          <a:lstStyle/>
          <a:p>
            <a:pPr>
              <a:lnSpc>
                <a:spcPct val="120000"/>
              </a:lnSpc>
            </a:pPr>
            <a:r>
              <a:rPr lang="zh-CN" altLang="zh-CN" sz="2000"/>
              <a:t>              宏病毒其实也是脚本病毒的一种，由于它的特殊性，因此单独算成一类。宏病毒的前缀是Macro，第二前缀是Word、Word97、Excel、Excel97其中之一。凡是只感染Word 97及以前版本Word文档的病毒采用Word97作为第二前缀，格式是Macro.Word97；凡是只感染Word 97以后版本Word文档的病毒采用Word作为第二前缀，格式是Macro.Word；凡是只感染Excel 97及以前版本Excel文档的病毒采用Excel97作为第二前缀，格式是Macro.Excel97；凡是只感染Excel 97以后版本Excel文档的病毒采用Excel作为第二前缀，格式是Macro.Excel；依此类推。该类病毒的公有特性是能感染Office系列文档，然后通过Office通用模板进行传播。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38785CE-A696-44F7-AC36-03390D29F220}" type="slidenum">
              <a:rPr lang="zh-CN" altLang="zh-CN"/>
              <a:pPr/>
              <a:t>43</a:t>
            </a:fld>
            <a:endParaRPr lang="zh-CN" altLang="zh-CN"/>
          </a:p>
        </p:txBody>
      </p:sp>
      <p:sp>
        <p:nvSpPr>
          <p:cNvPr id="48130" name="Rectangle 2"/>
          <p:cNvSpPr>
            <a:spLocks noGrp="1" noChangeArrowheads="1"/>
          </p:cNvSpPr>
          <p:nvPr>
            <p:ph type="title"/>
          </p:nvPr>
        </p:nvSpPr>
        <p:spPr>
          <a:xfrm>
            <a:off x="1763713" y="836613"/>
            <a:ext cx="3671887" cy="1079500"/>
          </a:xfrm>
        </p:spPr>
        <p:txBody>
          <a:bodyPr/>
          <a:lstStyle/>
          <a:p>
            <a:pPr algn="l"/>
            <a:r>
              <a:rPr lang="zh-CN" altLang="en-US"/>
              <a:t>7.震网病毒</a:t>
            </a:r>
          </a:p>
        </p:txBody>
      </p:sp>
      <p:sp>
        <p:nvSpPr>
          <p:cNvPr id="48131" name="Rectangle 3"/>
          <p:cNvSpPr>
            <a:spLocks noGrp="1" noChangeArrowheads="1"/>
          </p:cNvSpPr>
          <p:nvPr>
            <p:ph type="body" idx="1"/>
          </p:nvPr>
        </p:nvSpPr>
        <p:spPr>
          <a:xfrm>
            <a:off x="1403350" y="1628775"/>
            <a:ext cx="7272338" cy="4608513"/>
          </a:xfrm>
        </p:spPr>
        <p:txBody>
          <a:bodyPr/>
          <a:lstStyle/>
          <a:p>
            <a:pPr>
              <a:lnSpc>
                <a:spcPct val="120000"/>
              </a:lnSpc>
            </a:pPr>
            <a:r>
              <a:rPr lang="zh-CN" altLang="en-US" sz="1400"/>
              <a:t>                  </a:t>
            </a:r>
            <a:r>
              <a:rPr lang="zh-CN" altLang="en-US" sz="1800"/>
              <a:t>震网病毒又名Stuxnet 病毒，是一个席卷全球工业界的病毒，世界上首个网络“超级武器”，已经感染了全球超过45 000 个网络，伊朗遭到的攻击最为严重。震网病毒主要利用Windows 系统的漏洞，通过移动存储介质和局域网来进行传播，它利用了微软视窗操作系统之前未被发现的4 个漏洞。“震网”病毒不会通过窃取个人隐私信息来牟利，该病毒应该出自情报部门。因为它的打击对象是全球各地的重要目标，所以它被一些专家定性为全球首先投入实战舞台的“网络武器”。在对软件进行反编译后，计算机安全专家发现震网病毒的结构非常复杂，因此它应该是一个受国家资助的高级团队研发的。这种病毒可以破坏世界各国的化工、发电和电力传输企业所使用的核心生产控制电脑软件，并且代替该软件来控制工厂的其他电脑。  </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8C420AA-333B-4155-9C8F-DDE31A8710F0}" type="slidenum">
              <a:rPr lang="zh-CN" altLang="zh-CN"/>
              <a:pPr/>
              <a:t>44</a:t>
            </a:fld>
            <a:endParaRPr lang="zh-CN" altLang="zh-CN"/>
          </a:p>
        </p:txBody>
      </p:sp>
      <p:sp>
        <p:nvSpPr>
          <p:cNvPr id="49154" name="Rectangle 2"/>
          <p:cNvSpPr>
            <a:spLocks noGrp="1" noChangeArrowheads="1"/>
          </p:cNvSpPr>
          <p:nvPr>
            <p:ph type="body" idx="1"/>
          </p:nvPr>
        </p:nvSpPr>
        <p:spPr>
          <a:xfrm>
            <a:off x="2209800" y="1600200"/>
            <a:ext cx="6172200" cy="3886200"/>
          </a:xfrm>
        </p:spPr>
        <p:txBody>
          <a:bodyPr/>
          <a:lstStyle/>
          <a:p>
            <a:pPr marL="0" indent="0">
              <a:lnSpc>
                <a:spcPct val="120000"/>
              </a:lnSpc>
            </a:pPr>
            <a:r>
              <a:rPr lang="zh-CN" altLang="zh-CN"/>
              <a:t>       预防计算机病毒，应该从管理和技术两方面进行。</a:t>
            </a:r>
          </a:p>
          <a:p>
            <a:pPr marL="0" indent="0">
              <a:lnSpc>
                <a:spcPct val="120000"/>
              </a:lnSpc>
            </a:pPr>
            <a:r>
              <a:rPr lang="zh-CN" altLang="zh-CN"/>
              <a:t>        1）从管理上预防病毒</a:t>
            </a:r>
          </a:p>
          <a:p>
            <a:pPr marL="0" indent="0">
              <a:lnSpc>
                <a:spcPct val="120000"/>
              </a:lnSpc>
            </a:pPr>
            <a:r>
              <a:rPr lang="zh-CN" altLang="zh-CN"/>
              <a:t>        计算机病毒的传染是通过一定途径来实现的，为此必须重视制定措施、法规，加强职业道德教育，不得传播更不能制造病毒。另外，还应采取一些有效方法来预防和抑制病毒的传染。</a:t>
            </a:r>
          </a:p>
        </p:txBody>
      </p:sp>
      <p:sp>
        <p:nvSpPr>
          <p:cNvPr id="49155" name="Rectangle 3"/>
          <p:cNvSpPr>
            <a:spLocks noGrp="1" noChangeArrowheads="1"/>
          </p:cNvSpPr>
          <p:nvPr>
            <p:ph type="title"/>
          </p:nvPr>
        </p:nvSpPr>
        <p:spPr>
          <a:xfrm>
            <a:off x="1828800" y="609600"/>
            <a:ext cx="5334000" cy="865188"/>
          </a:xfrm>
          <a:noFill/>
          <a:ln/>
        </p:spPr>
        <p:txBody>
          <a:bodyPr/>
          <a:lstStyle/>
          <a:p>
            <a:r>
              <a:rPr lang="zh-CN" altLang="en-US"/>
              <a:t>9.2.5  病毒的预防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FA62285-9781-4325-A676-6AF5B68ACB77}" type="slidenum">
              <a:rPr lang="zh-CN" altLang="zh-CN"/>
              <a:pPr/>
              <a:t>45</a:t>
            </a:fld>
            <a:endParaRPr lang="zh-CN" altLang="zh-CN"/>
          </a:p>
        </p:txBody>
      </p:sp>
      <p:sp>
        <p:nvSpPr>
          <p:cNvPr id="50178" name="Rectangle 2"/>
          <p:cNvSpPr>
            <a:spLocks noGrp="1" noChangeArrowheads="1"/>
          </p:cNvSpPr>
          <p:nvPr>
            <p:ph type="title"/>
          </p:nvPr>
        </p:nvSpPr>
        <p:spPr>
          <a:xfrm>
            <a:off x="1692275" y="476250"/>
            <a:ext cx="4267200" cy="827088"/>
          </a:xfrm>
        </p:spPr>
        <p:txBody>
          <a:bodyPr/>
          <a:lstStyle/>
          <a:p>
            <a:pPr algn="l"/>
            <a:r>
              <a:rPr lang="zh-CN" altLang="zh-CN" sz="3200"/>
              <a:t>从管理上预防病毒</a:t>
            </a:r>
          </a:p>
        </p:txBody>
      </p:sp>
      <p:sp>
        <p:nvSpPr>
          <p:cNvPr id="50179" name="Rectangle 3"/>
          <p:cNvSpPr>
            <a:spLocks noGrp="1" noChangeArrowheads="1"/>
          </p:cNvSpPr>
          <p:nvPr>
            <p:ph type="body" idx="1"/>
          </p:nvPr>
        </p:nvSpPr>
        <p:spPr>
          <a:xfrm>
            <a:off x="1403350" y="1268413"/>
            <a:ext cx="7561263" cy="4681537"/>
          </a:xfrm>
        </p:spPr>
        <p:txBody>
          <a:bodyPr/>
          <a:lstStyle/>
          <a:p>
            <a:pPr marL="0" indent="0">
              <a:lnSpc>
                <a:spcPct val="120000"/>
              </a:lnSpc>
            </a:pPr>
            <a:r>
              <a:rPr lang="zh-CN" altLang="zh-CN" sz="2300"/>
              <a:t>     （1）谨慎地使用公用软件或硬件。</a:t>
            </a:r>
          </a:p>
          <a:p>
            <a:pPr marL="0" indent="0">
              <a:lnSpc>
                <a:spcPct val="120000"/>
              </a:lnSpc>
            </a:pPr>
            <a:r>
              <a:rPr lang="zh-CN" altLang="zh-CN" sz="2300"/>
              <a:t>     （2）任何新使用的软件或硬件（如磁盘）必须先检查。</a:t>
            </a:r>
          </a:p>
          <a:p>
            <a:pPr marL="0" indent="0">
              <a:lnSpc>
                <a:spcPct val="120000"/>
              </a:lnSpc>
            </a:pPr>
            <a:r>
              <a:rPr lang="zh-CN" altLang="zh-CN" sz="2300"/>
              <a:t>     （3）定期检测计算机上的磁盘和文件并及时消除病毒。</a:t>
            </a:r>
          </a:p>
          <a:p>
            <a:pPr marL="0" indent="0">
              <a:lnSpc>
                <a:spcPct val="120000"/>
              </a:lnSpc>
            </a:pPr>
            <a:r>
              <a:rPr lang="zh-CN" altLang="zh-CN" sz="2300"/>
              <a:t>     （4）对系统中的数据和文件要定期进行备份。</a:t>
            </a:r>
          </a:p>
          <a:p>
            <a:pPr marL="0" indent="0">
              <a:lnSpc>
                <a:spcPct val="120000"/>
              </a:lnSpc>
            </a:pPr>
            <a:r>
              <a:rPr lang="zh-CN" altLang="zh-CN" sz="2300"/>
              <a:t>     （5）对所有系统盘和文件等关键数据要进行写保护。</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0271193-BE0F-4735-A70B-2FAC713C2BCE}" type="slidenum">
              <a:rPr lang="zh-CN" altLang="zh-CN"/>
              <a:pPr/>
              <a:t>46</a:t>
            </a:fld>
            <a:endParaRPr lang="zh-CN" altLang="zh-CN"/>
          </a:p>
        </p:txBody>
      </p:sp>
      <p:sp>
        <p:nvSpPr>
          <p:cNvPr id="51202" name="Rectangle 2"/>
          <p:cNvSpPr>
            <a:spLocks noGrp="1" noChangeArrowheads="1"/>
          </p:cNvSpPr>
          <p:nvPr>
            <p:ph type="body" idx="1"/>
          </p:nvPr>
        </p:nvSpPr>
        <p:spPr>
          <a:xfrm>
            <a:off x="1600200" y="1524000"/>
            <a:ext cx="6858000" cy="3886200"/>
          </a:xfrm>
        </p:spPr>
        <p:txBody>
          <a:bodyPr/>
          <a:lstStyle/>
          <a:p>
            <a:pPr marL="0" indent="0" algn="just">
              <a:lnSpc>
                <a:spcPct val="130000"/>
              </a:lnSpc>
            </a:pPr>
            <a:r>
              <a:rPr lang="zh-CN" altLang="zh-CN" sz="2200"/>
              <a:t>      从技术上对病毒的预防有硬件保护和软件预防两种方法。</a:t>
            </a:r>
          </a:p>
          <a:p>
            <a:pPr marL="0" indent="0" algn="just">
              <a:lnSpc>
                <a:spcPct val="130000"/>
              </a:lnSpc>
            </a:pPr>
            <a:r>
              <a:rPr lang="zh-CN" altLang="zh-CN" sz="2200"/>
              <a:t>      任何计算机病毒对系统的入侵都是利用RAM提供的自由空间及操作系统所提供的相应的中断功能来达到传染的目的，因此，可以通过增加硬件设备来保护系统，此硬件设备既能监视RAM中的常驻程序，又能阻止对外存储器的异常写操作，这样就能实现预防计算机病毒的目的。</a:t>
            </a:r>
          </a:p>
        </p:txBody>
      </p:sp>
      <p:sp>
        <p:nvSpPr>
          <p:cNvPr id="51203" name="Rectangle 3"/>
          <p:cNvSpPr>
            <a:spLocks noChangeArrowheads="1"/>
          </p:cNvSpPr>
          <p:nvPr/>
        </p:nvSpPr>
        <p:spPr bwMode="auto">
          <a:xfrm>
            <a:off x="1828800" y="788988"/>
            <a:ext cx="4264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a:latin typeface="隶书" pitchFamily="49" charset="-122"/>
                <a:ea typeface="隶书" pitchFamily="49" charset="-122"/>
              </a:rPr>
              <a:t> </a:t>
            </a:r>
            <a:r>
              <a:rPr lang="zh-CN" altLang="zh-CN" sz="3200" b="1">
                <a:ea typeface="隶书" pitchFamily="49" charset="-122"/>
              </a:rPr>
              <a:t>2</a:t>
            </a:r>
            <a:r>
              <a:rPr lang="zh-CN" altLang="zh-CN" sz="3200" b="1">
                <a:latin typeface="隶书" pitchFamily="49" charset="-122"/>
                <a:ea typeface="隶书" pitchFamily="49" charset="-122"/>
              </a:rPr>
              <a:t>）从技术上预防病毒</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B045BD5-3DC5-4116-B27F-4B7BDB082F06}" type="slidenum">
              <a:rPr lang="zh-CN" altLang="zh-CN"/>
              <a:pPr/>
              <a:t>47</a:t>
            </a:fld>
            <a:endParaRPr lang="zh-CN" altLang="zh-CN"/>
          </a:p>
        </p:txBody>
      </p:sp>
      <p:sp>
        <p:nvSpPr>
          <p:cNvPr id="52226" name="Rectangle 2"/>
          <p:cNvSpPr>
            <a:spLocks noGrp="1" noChangeArrowheads="1"/>
          </p:cNvSpPr>
          <p:nvPr>
            <p:ph type="title"/>
          </p:nvPr>
        </p:nvSpPr>
        <p:spPr>
          <a:xfrm>
            <a:off x="1600200" y="1219200"/>
            <a:ext cx="4953000" cy="773113"/>
          </a:xfrm>
        </p:spPr>
        <p:txBody>
          <a:bodyPr/>
          <a:lstStyle/>
          <a:p>
            <a:r>
              <a:rPr lang="zh-CN" altLang="zh-CN" sz="3200" b="1">
                <a:solidFill>
                  <a:schemeClr val="tx1"/>
                </a:solidFill>
              </a:rPr>
              <a:t> 2）从技术上预防病毒</a:t>
            </a:r>
          </a:p>
        </p:txBody>
      </p:sp>
      <p:sp>
        <p:nvSpPr>
          <p:cNvPr id="52227" name="Rectangle 3"/>
          <p:cNvSpPr>
            <a:spLocks noGrp="1" noChangeArrowheads="1"/>
          </p:cNvSpPr>
          <p:nvPr>
            <p:ph type="body" idx="1"/>
          </p:nvPr>
        </p:nvSpPr>
        <p:spPr/>
        <p:txBody>
          <a:bodyPr/>
          <a:lstStyle/>
          <a:p>
            <a:pPr>
              <a:lnSpc>
                <a:spcPct val="130000"/>
              </a:lnSpc>
            </a:pPr>
            <a:r>
              <a:rPr lang="zh-CN" altLang="zh-CN"/>
              <a:t>           软件预防方法是使用计算机病毒疫苗。计算机病毒疫苗是一种可执行程序，它能够监视系统的运行，当发现某些病毒入侵时可防止病毒入侵，当发现非法操作时及时警告用户或直接拒绝这种操作，使病毒无法传播。 </a:t>
            </a:r>
          </a:p>
          <a:p>
            <a:endParaRPr lang="zh-CN"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01CE24E-F276-451A-9525-3804D2FC8B9F}" type="slidenum">
              <a:rPr lang="zh-CN" altLang="zh-CN"/>
              <a:pPr/>
              <a:t>48</a:t>
            </a:fld>
            <a:endParaRPr lang="zh-CN" altLang="zh-CN"/>
          </a:p>
        </p:txBody>
      </p:sp>
      <p:sp>
        <p:nvSpPr>
          <p:cNvPr id="53250" name="Rectangle 2"/>
          <p:cNvSpPr>
            <a:spLocks noGrp="1" noChangeArrowheads="1"/>
          </p:cNvSpPr>
          <p:nvPr>
            <p:ph type="title"/>
          </p:nvPr>
        </p:nvSpPr>
        <p:spPr>
          <a:xfrm>
            <a:off x="1116013" y="0"/>
            <a:ext cx="6715125" cy="1143000"/>
          </a:xfrm>
        </p:spPr>
        <p:txBody>
          <a:bodyPr/>
          <a:lstStyle/>
          <a:p>
            <a:r>
              <a:rPr lang="zh-CN" altLang="en-US"/>
              <a:t>9.2.6  病毒的清除</a:t>
            </a:r>
          </a:p>
        </p:txBody>
      </p:sp>
      <p:sp>
        <p:nvSpPr>
          <p:cNvPr id="53251" name="Rectangle 3"/>
          <p:cNvSpPr>
            <a:spLocks noGrp="1" noChangeArrowheads="1"/>
          </p:cNvSpPr>
          <p:nvPr>
            <p:ph type="body" idx="1"/>
          </p:nvPr>
        </p:nvSpPr>
        <p:spPr>
          <a:xfrm>
            <a:off x="1547813" y="908050"/>
            <a:ext cx="7272337" cy="5329238"/>
          </a:xfrm>
        </p:spPr>
        <p:txBody>
          <a:bodyPr/>
          <a:lstStyle/>
          <a:p>
            <a:pPr marL="0" indent="0">
              <a:lnSpc>
                <a:spcPct val="120000"/>
              </a:lnSpc>
            </a:pPr>
            <a:r>
              <a:rPr lang="zh-CN" altLang="zh-CN"/>
              <a:t>        如果发现计算机感染了病毒，应立即清除。通常用人工处理或反病毒软件方式进行清除。</a:t>
            </a:r>
          </a:p>
          <a:p>
            <a:pPr marL="0" indent="0">
              <a:lnSpc>
                <a:spcPct val="120000"/>
              </a:lnSpc>
            </a:pPr>
            <a:r>
              <a:rPr lang="zh-CN" altLang="zh-CN"/>
              <a:t>        人工处理的方法有：用正常的文件覆盖被病毒感染的文件；删除被病毒感染的文件；重新格式化磁盘等。这种方法有一定的危险性，容易造成对文件的破坏。</a:t>
            </a:r>
          </a:p>
          <a:p>
            <a:pPr marL="0" indent="0">
              <a:lnSpc>
                <a:spcPct val="120000"/>
              </a:lnSpc>
            </a:pPr>
            <a:r>
              <a:rPr lang="zh-CN" altLang="zh-CN"/>
              <a:t>       用反病毒软件对病毒进行清除是一种较好的方法。常用的反病毒软件有瑞星、卡巴斯基、NOD32、NORTON、BitDefender等。特别需要注意的是，要及时对反病毒软件进行升级更新，才能保持软件的良好杀毒性能。</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17E4190-C4A7-44AE-9474-07A42B1C931F}" type="slidenum">
              <a:rPr lang="zh-CN" altLang="zh-CN"/>
              <a:pPr/>
              <a:t>4</a:t>
            </a:fld>
            <a:endParaRPr lang="zh-CN" altLang="zh-CN"/>
          </a:p>
        </p:txBody>
      </p:sp>
      <p:sp>
        <p:nvSpPr>
          <p:cNvPr id="8194" name="Rectangle 2"/>
          <p:cNvSpPr>
            <a:spLocks noGrp="1" noChangeArrowheads="1"/>
          </p:cNvSpPr>
          <p:nvPr>
            <p:ph type="title"/>
          </p:nvPr>
        </p:nvSpPr>
        <p:spPr>
          <a:xfrm>
            <a:off x="468313" y="333375"/>
            <a:ext cx="7772400" cy="1143000"/>
          </a:xfrm>
        </p:spPr>
        <p:txBody>
          <a:bodyPr/>
          <a:lstStyle/>
          <a:p>
            <a:r>
              <a:rPr lang="zh-CN" altLang="en-US" b="1"/>
              <a:t>9.1.1  信息安全意识 </a:t>
            </a:r>
          </a:p>
        </p:txBody>
      </p:sp>
      <p:sp>
        <p:nvSpPr>
          <p:cNvPr id="8195" name="Rectangle 3"/>
          <p:cNvSpPr>
            <a:spLocks noGrp="1" noChangeArrowheads="1"/>
          </p:cNvSpPr>
          <p:nvPr>
            <p:ph type="body" idx="1"/>
          </p:nvPr>
        </p:nvSpPr>
        <p:spPr>
          <a:xfrm>
            <a:off x="1331913" y="1484313"/>
            <a:ext cx="7200900" cy="4465637"/>
          </a:xfrm>
        </p:spPr>
        <p:txBody>
          <a:bodyPr/>
          <a:lstStyle/>
          <a:p>
            <a:pPr marL="0" indent="88900">
              <a:lnSpc>
                <a:spcPct val="130000"/>
              </a:lnSpc>
            </a:pPr>
            <a:r>
              <a:rPr lang="zh-CN" altLang="zh-CN" sz="2000">
                <a:latin typeface="宋体" pitchFamily="2" charset="-122"/>
              </a:rPr>
              <a:t>1．建立对信息安全的正确认识</a:t>
            </a:r>
            <a:r>
              <a:rPr lang="zh-CN" altLang="zh-CN" sz="2000"/>
              <a:t> </a:t>
            </a:r>
          </a:p>
          <a:p>
            <a:pPr marL="0" indent="88900">
              <a:lnSpc>
                <a:spcPct val="130000"/>
              </a:lnSpc>
            </a:pPr>
            <a:r>
              <a:rPr lang="zh-CN" altLang="zh-CN" sz="2000"/>
              <a:t>       随着信息产业越来越大，网络基础设施越来越深入到社会的各个方面、各个领域，信息技术应用成为我们工作、生活、学习、国家治理和其他各个方面必不可少的关键组件，信息安全的地位日益突出。它不仅是企业、政府的业务能不能持续、稳定地运行的保证，也可成为关系到个人安全的保证，甚至成为关系到我们国家安全的保证。所以信息安全是我们国家信息化战略中一个十分重要的方面。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7DE1D29-BCD8-42EF-83E5-BC98A6FB0C0E}" type="slidenum">
              <a:rPr lang="zh-CN" altLang="zh-CN"/>
              <a:pPr/>
              <a:t>49</a:t>
            </a:fld>
            <a:endParaRPr lang="zh-CN" altLang="zh-CN"/>
          </a:p>
        </p:txBody>
      </p:sp>
      <p:sp>
        <p:nvSpPr>
          <p:cNvPr id="54274" name="Rectangle 2"/>
          <p:cNvSpPr>
            <a:spLocks noGrp="1" noChangeArrowheads="1"/>
          </p:cNvSpPr>
          <p:nvPr>
            <p:ph type="title"/>
          </p:nvPr>
        </p:nvSpPr>
        <p:spPr>
          <a:xfrm>
            <a:off x="1219200" y="762000"/>
            <a:ext cx="7772400" cy="1143000"/>
          </a:xfrm>
        </p:spPr>
        <p:txBody>
          <a:bodyPr/>
          <a:lstStyle/>
          <a:p>
            <a:r>
              <a:rPr lang="zh-CN" altLang="en-US" b="1"/>
              <a:t>9.3   防  火  墙 </a:t>
            </a:r>
          </a:p>
        </p:txBody>
      </p:sp>
      <p:sp>
        <p:nvSpPr>
          <p:cNvPr id="54275" name="Rectangle 3"/>
          <p:cNvSpPr>
            <a:spLocks noGrp="1" noChangeArrowheads="1"/>
          </p:cNvSpPr>
          <p:nvPr>
            <p:ph type="body" idx="1"/>
          </p:nvPr>
        </p:nvSpPr>
        <p:spPr>
          <a:xfrm>
            <a:off x="1981200" y="1905000"/>
            <a:ext cx="6553200" cy="2971800"/>
          </a:xfrm>
        </p:spPr>
        <p:txBody>
          <a:bodyPr/>
          <a:lstStyle/>
          <a:p>
            <a:pPr marL="0" indent="357188">
              <a:lnSpc>
                <a:spcPct val="130000"/>
              </a:lnSpc>
            </a:pPr>
            <a:r>
              <a:rPr lang="zh-CN" altLang="zh-CN"/>
              <a:t>  防火墙是近年发展起来的一种保护计算机网络安全的访问控制技术。它是一个用以阻止网络中的黑客访问某个机构网络的屏障，在网络边界上，通过建立起网络通信监控系统来隔离内部和外部网络，以阻挡通过外部网络的入侵。 </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91926C86-CD50-4C71-A7D7-6FEFEB4169BA}" type="slidenum">
              <a:rPr lang="zh-CN" altLang="zh-CN"/>
              <a:pPr/>
              <a:t>50</a:t>
            </a:fld>
            <a:endParaRPr lang="zh-CN" altLang="zh-CN"/>
          </a:p>
        </p:txBody>
      </p:sp>
      <p:sp>
        <p:nvSpPr>
          <p:cNvPr id="55298" name="Rectangle 2"/>
          <p:cNvSpPr>
            <a:spLocks noGrp="1" noChangeArrowheads="1"/>
          </p:cNvSpPr>
          <p:nvPr>
            <p:ph type="title"/>
          </p:nvPr>
        </p:nvSpPr>
        <p:spPr>
          <a:xfrm>
            <a:off x="1066800" y="685800"/>
            <a:ext cx="7772400" cy="1143000"/>
          </a:xfrm>
        </p:spPr>
        <p:txBody>
          <a:bodyPr/>
          <a:lstStyle/>
          <a:p>
            <a:r>
              <a:rPr lang="zh-CN" altLang="en-US" b="1"/>
              <a:t>9.3   防  火  墙</a:t>
            </a:r>
          </a:p>
        </p:txBody>
      </p:sp>
      <p:sp>
        <p:nvSpPr>
          <p:cNvPr id="55299" name="Rectangle 3"/>
          <p:cNvSpPr>
            <a:spLocks noGrp="1" noChangeArrowheads="1"/>
          </p:cNvSpPr>
          <p:nvPr>
            <p:ph type="body" idx="1"/>
          </p:nvPr>
        </p:nvSpPr>
        <p:spPr>
          <a:xfrm>
            <a:off x="3124200" y="2362200"/>
            <a:ext cx="4800600" cy="2133600"/>
          </a:xfrm>
        </p:spPr>
        <p:txBody>
          <a:bodyPr/>
          <a:lstStyle/>
          <a:p>
            <a:pPr>
              <a:lnSpc>
                <a:spcPct val="120000"/>
              </a:lnSpc>
            </a:pPr>
            <a:r>
              <a:rPr lang="zh-CN" altLang="en-US" sz="2800">
                <a:hlinkClick r:id="rId2" action="ppaction://hlinkpres?slideindex=1&amp;slidetitle=49. 10.3   防  火  墙"/>
              </a:rPr>
              <a:t>9.3.1   防火墙的概念</a:t>
            </a:r>
            <a:endParaRPr lang="zh-CN" altLang="en-US" sz="2800"/>
          </a:p>
          <a:p>
            <a:pPr>
              <a:lnSpc>
                <a:spcPct val="120000"/>
              </a:lnSpc>
            </a:pPr>
            <a:r>
              <a:rPr lang="zh-CN" altLang="en-US" sz="2800">
                <a:hlinkClick r:id="rId3" action="ppaction://hlinkpres?slideindex=1&amp;slidetitle=50. 10.3.1  防火墙的概念"/>
              </a:rPr>
              <a:t>9.3.2   防火墙的类型 </a:t>
            </a:r>
            <a:endParaRPr lang="zh-CN" altLang="en-US" sz="2800"/>
          </a:p>
          <a:p>
            <a:pPr>
              <a:lnSpc>
                <a:spcPct val="120000"/>
              </a:lnSpc>
            </a:pPr>
            <a:r>
              <a:rPr lang="zh-CN" altLang="en-US" sz="2800">
                <a:hlinkClick r:id="rId4" action="ppaction://hlinkpres?slideindex=1&amp;slidetitle=53. 10.3.2   防火墙的类型"/>
              </a:rPr>
              <a:t>9.3.3   防火墙的优缺点 </a:t>
            </a:r>
            <a:endParaRPr lang="zh-CN" altLang="en-US" sz="2800"/>
          </a:p>
        </p:txBody>
      </p:sp>
      <p:sp>
        <p:nvSpPr>
          <p:cNvPr id="55300" name="Rectangle 4">
            <a:hlinkClick r:id="rId5"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6" action="ppaction://hlinksldjump"/>
              </a:rPr>
              <a:t>返   回</a:t>
            </a:r>
            <a:endParaRPr lang="zh-CN" altLang="zh-CN" sz="1400">
              <a:ea typeface="幼圆" pitchFamily="49" charset="-122"/>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FA10AA5-62B0-4F32-9615-911BEC114FE2}" type="slidenum">
              <a:rPr lang="zh-CN" altLang="zh-CN"/>
              <a:pPr/>
              <a:t>51</a:t>
            </a:fld>
            <a:endParaRPr lang="zh-CN" altLang="zh-CN"/>
          </a:p>
        </p:txBody>
      </p:sp>
      <p:sp>
        <p:nvSpPr>
          <p:cNvPr id="56322" name="Rectangle 2"/>
          <p:cNvSpPr>
            <a:spLocks noGrp="1" noChangeArrowheads="1"/>
          </p:cNvSpPr>
          <p:nvPr>
            <p:ph type="title"/>
          </p:nvPr>
        </p:nvSpPr>
        <p:spPr>
          <a:xfrm>
            <a:off x="838200" y="609600"/>
            <a:ext cx="7772400" cy="1143000"/>
          </a:xfrm>
        </p:spPr>
        <p:txBody>
          <a:bodyPr/>
          <a:lstStyle/>
          <a:p>
            <a:r>
              <a:rPr lang="zh-CN" altLang="en-US">
                <a:ea typeface="宋体" pitchFamily="2" charset="-122"/>
              </a:rPr>
              <a:t>9</a:t>
            </a:r>
            <a:r>
              <a:rPr lang="zh-CN" altLang="en-US">
                <a:cs typeface="Times New Roman" pitchFamily="18" charset="0"/>
              </a:rPr>
              <a:t>.3.1  </a:t>
            </a:r>
            <a:r>
              <a:rPr lang="zh-CN" altLang="en-US"/>
              <a:t>防火墙的概念</a:t>
            </a:r>
            <a:endParaRPr lang="zh-CN" altLang="en-US">
              <a:cs typeface="Arial" pitchFamily="34" charset="0"/>
            </a:endParaRPr>
          </a:p>
        </p:txBody>
      </p:sp>
      <p:sp>
        <p:nvSpPr>
          <p:cNvPr id="56323" name="Rectangle 3"/>
          <p:cNvSpPr>
            <a:spLocks noGrp="1" noChangeArrowheads="1"/>
          </p:cNvSpPr>
          <p:nvPr>
            <p:ph type="body" idx="1"/>
          </p:nvPr>
        </p:nvSpPr>
        <p:spPr>
          <a:xfrm>
            <a:off x="1752600" y="1828800"/>
            <a:ext cx="6553200" cy="3429000"/>
          </a:xfrm>
        </p:spPr>
        <p:txBody>
          <a:bodyPr/>
          <a:lstStyle/>
          <a:p>
            <a:pPr marL="0" indent="0">
              <a:lnSpc>
                <a:spcPct val="130000"/>
              </a:lnSpc>
            </a:pPr>
            <a:r>
              <a:rPr lang="zh-CN" altLang="zh-CN" sz="2000"/>
              <a:t>        防火墙是用于在企业内部网和因特网之间实施安全策略的一个系统或一组系统。它决定网络内部服务中哪些可被外界访问，外界的哪些人可以访问哪些内部服务，同时还决定内部人员可以访问哪些外部服务。所有来自和去往因特网的业务流都必须接受防火墙的检查。防火墙必须只允许授权的业务流通过，并且防火墙本身也必须能够抵抗渗透攻击，因为攻击者一旦突破或绕过防火墙系统，防火墙就不能提供任何保护了。 </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B8222FD6-EB55-4B6C-92F5-79BBEA82AC36}" type="slidenum">
              <a:rPr lang="zh-CN" altLang="zh-CN"/>
              <a:pPr/>
              <a:t>52</a:t>
            </a:fld>
            <a:endParaRPr lang="zh-CN" altLang="zh-CN"/>
          </a:p>
        </p:txBody>
      </p:sp>
      <p:sp>
        <p:nvSpPr>
          <p:cNvPr id="57346" name="Rectangle 2"/>
          <p:cNvSpPr>
            <a:spLocks noGrp="1" noChangeArrowheads="1"/>
          </p:cNvSpPr>
          <p:nvPr>
            <p:ph type="title"/>
          </p:nvPr>
        </p:nvSpPr>
        <p:spPr>
          <a:xfrm>
            <a:off x="1295400" y="685800"/>
            <a:ext cx="7772400" cy="1143000"/>
          </a:xfrm>
        </p:spPr>
        <p:txBody>
          <a:bodyPr/>
          <a:lstStyle/>
          <a:p>
            <a:r>
              <a:rPr lang="zh-CN" altLang="en-US">
                <a:ea typeface="宋体" pitchFamily="2" charset="-122"/>
              </a:rPr>
              <a:t>9</a:t>
            </a:r>
            <a:r>
              <a:rPr lang="zh-CN" altLang="en-US">
                <a:cs typeface="Times New Roman" pitchFamily="18" charset="0"/>
              </a:rPr>
              <a:t>.3.2   </a:t>
            </a:r>
            <a:r>
              <a:rPr lang="zh-CN" altLang="en-US"/>
              <a:t>防火墙的类型</a:t>
            </a:r>
            <a:endParaRPr lang="zh-CN" altLang="en-US">
              <a:cs typeface="Arial" pitchFamily="34" charset="0"/>
            </a:endParaRPr>
          </a:p>
        </p:txBody>
      </p:sp>
      <p:sp>
        <p:nvSpPr>
          <p:cNvPr id="57347" name="Rectangle 3"/>
          <p:cNvSpPr>
            <a:spLocks noGrp="1" noChangeArrowheads="1"/>
          </p:cNvSpPr>
          <p:nvPr>
            <p:ph type="body" idx="1"/>
          </p:nvPr>
        </p:nvSpPr>
        <p:spPr>
          <a:xfrm>
            <a:off x="2057400" y="1828800"/>
            <a:ext cx="6172200" cy="3505200"/>
          </a:xfrm>
        </p:spPr>
        <p:txBody>
          <a:bodyPr/>
          <a:lstStyle/>
          <a:p>
            <a:pPr marL="0" indent="0" algn="just">
              <a:lnSpc>
                <a:spcPct val="140000"/>
              </a:lnSpc>
            </a:pPr>
            <a:r>
              <a:rPr lang="zh-CN" altLang="zh-CN"/>
              <a:t>    按照防火墙保护网络使用方法的不同，可将其分为三种类型：</a:t>
            </a:r>
          </a:p>
          <a:p>
            <a:pPr marL="0" indent="0" algn="just">
              <a:lnSpc>
                <a:spcPct val="140000"/>
              </a:lnSpc>
            </a:pPr>
            <a:r>
              <a:rPr lang="zh-CN" altLang="zh-CN"/>
              <a:t>    1）网络层防火墙</a:t>
            </a:r>
          </a:p>
          <a:p>
            <a:pPr marL="0" indent="0" algn="just">
              <a:lnSpc>
                <a:spcPct val="140000"/>
              </a:lnSpc>
            </a:pPr>
            <a:r>
              <a:rPr lang="zh-CN" altLang="zh-CN"/>
              <a:t>    2）应用层防火墙</a:t>
            </a:r>
          </a:p>
          <a:p>
            <a:pPr marL="0" indent="0" algn="just">
              <a:lnSpc>
                <a:spcPct val="140000"/>
              </a:lnSpc>
            </a:pPr>
            <a:r>
              <a:rPr lang="zh-CN" altLang="zh-CN"/>
              <a:t>    3）链路层防火墙</a:t>
            </a:r>
          </a:p>
          <a:p>
            <a:pPr marL="0" indent="0">
              <a:lnSpc>
                <a:spcPct val="140000"/>
              </a:lnSpc>
            </a:pPr>
            <a:endParaRPr lang="zh-CN" altLang="zh-CN"/>
          </a:p>
        </p:txBody>
      </p:sp>
      <p:sp>
        <p:nvSpPr>
          <p:cNvPr id="57348"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D8442F0D-9697-4EE5-B3F0-C9A9DDE2E93E}" type="slidenum">
              <a:rPr lang="zh-CN" altLang="zh-CN"/>
              <a:pPr/>
              <a:t>53</a:t>
            </a:fld>
            <a:endParaRPr lang="zh-CN" altLang="zh-CN"/>
          </a:p>
        </p:txBody>
      </p:sp>
      <p:sp>
        <p:nvSpPr>
          <p:cNvPr id="58370" name="Rectangle 2"/>
          <p:cNvSpPr>
            <a:spLocks noGrp="1" noChangeArrowheads="1"/>
          </p:cNvSpPr>
          <p:nvPr>
            <p:ph type="title"/>
          </p:nvPr>
        </p:nvSpPr>
        <p:spPr>
          <a:xfrm>
            <a:off x="2057400" y="990600"/>
            <a:ext cx="6019800" cy="914400"/>
          </a:xfrm>
        </p:spPr>
        <p:txBody>
          <a:bodyPr/>
          <a:lstStyle/>
          <a:p>
            <a:r>
              <a:rPr lang="zh-CN" altLang="en-US">
                <a:ea typeface="宋体" pitchFamily="2" charset="-122"/>
              </a:rPr>
              <a:t>9</a:t>
            </a:r>
            <a:r>
              <a:rPr lang="zh-CN" altLang="en-US">
                <a:cs typeface="Times New Roman" pitchFamily="18" charset="0"/>
              </a:rPr>
              <a:t>.3.2   </a:t>
            </a:r>
            <a:r>
              <a:rPr lang="zh-CN" altLang="en-US"/>
              <a:t>防火墙的类型</a:t>
            </a:r>
          </a:p>
        </p:txBody>
      </p:sp>
      <p:sp>
        <p:nvSpPr>
          <p:cNvPr id="58371" name="Rectangle 3"/>
          <p:cNvSpPr>
            <a:spLocks noGrp="1" noChangeArrowheads="1"/>
          </p:cNvSpPr>
          <p:nvPr>
            <p:ph type="body" idx="1"/>
          </p:nvPr>
        </p:nvSpPr>
        <p:spPr>
          <a:xfrm>
            <a:off x="1619250" y="1989138"/>
            <a:ext cx="6913563" cy="3455987"/>
          </a:xfrm>
        </p:spPr>
        <p:txBody>
          <a:bodyPr/>
          <a:lstStyle/>
          <a:p>
            <a:pPr marL="0" indent="0" algn="just">
              <a:lnSpc>
                <a:spcPct val="130000"/>
              </a:lnSpc>
            </a:pPr>
            <a:r>
              <a:rPr lang="zh-CN" altLang="zh-CN" sz="1800"/>
              <a:t>        </a:t>
            </a:r>
            <a:r>
              <a:rPr lang="zh-CN" altLang="zh-CN" sz="2000"/>
              <a:t>按防火墙发展的先后顺序可分为：</a:t>
            </a:r>
          </a:p>
          <a:p>
            <a:pPr marL="0" indent="0" algn="just">
              <a:lnSpc>
                <a:spcPct val="130000"/>
              </a:lnSpc>
            </a:pPr>
            <a:r>
              <a:rPr lang="zh-CN" altLang="zh-CN" sz="2000"/>
              <a:t>1）包过滤型（Pack Filter）防火墙（也叫第一代防火墙）</a:t>
            </a:r>
          </a:p>
          <a:p>
            <a:pPr marL="0" indent="0" algn="just">
              <a:lnSpc>
                <a:spcPct val="130000"/>
              </a:lnSpc>
            </a:pPr>
            <a:r>
              <a:rPr lang="zh-CN" altLang="zh-CN" sz="2000"/>
              <a:t>2）复合型（Hybrid）防火墙（也叫第二代防火墙）</a:t>
            </a:r>
          </a:p>
          <a:p>
            <a:pPr marL="0" indent="0" algn="just">
              <a:lnSpc>
                <a:spcPct val="130000"/>
              </a:lnSpc>
            </a:pPr>
            <a:r>
              <a:rPr lang="zh-CN" altLang="zh-CN" sz="2000"/>
              <a:t>3）IGA（Internet Gateway Appliance）防毒墙、Sonic Wall防火墙以及Link Trust CyberWall等（都属于第三代防火墙）</a:t>
            </a:r>
          </a:p>
        </p:txBody>
      </p:sp>
      <p:sp>
        <p:nvSpPr>
          <p:cNvPr id="58372"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9934DAE-A17C-4F2E-A2B9-62F61A60C82F}" type="slidenum">
              <a:rPr lang="zh-CN" altLang="zh-CN"/>
              <a:pPr/>
              <a:t>54</a:t>
            </a:fld>
            <a:endParaRPr lang="zh-CN" altLang="zh-CN"/>
          </a:p>
        </p:txBody>
      </p:sp>
      <p:sp>
        <p:nvSpPr>
          <p:cNvPr id="59394" name="Rectangle 2"/>
          <p:cNvSpPr>
            <a:spLocks noGrp="1" noChangeArrowheads="1"/>
          </p:cNvSpPr>
          <p:nvPr>
            <p:ph type="title"/>
          </p:nvPr>
        </p:nvSpPr>
        <p:spPr/>
        <p:txBody>
          <a:bodyPr/>
          <a:lstStyle/>
          <a:p>
            <a:r>
              <a:rPr lang="zh-CN" altLang="en-US">
                <a:ea typeface="宋体" pitchFamily="2" charset="-122"/>
              </a:rPr>
              <a:t>9</a:t>
            </a:r>
            <a:r>
              <a:rPr lang="zh-CN" altLang="en-US">
                <a:cs typeface="Times New Roman" pitchFamily="18" charset="0"/>
              </a:rPr>
              <a:t>.3.2   </a:t>
            </a:r>
            <a:r>
              <a:rPr lang="zh-CN" altLang="en-US"/>
              <a:t>防火墙的类型</a:t>
            </a:r>
          </a:p>
        </p:txBody>
      </p:sp>
      <p:sp>
        <p:nvSpPr>
          <p:cNvPr id="59395" name="Rectangle 3"/>
          <p:cNvSpPr>
            <a:spLocks noGrp="1" noChangeArrowheads="1"/>
          </p:cNvSpPr>
          <p:nvPr>
            <p:ph type="body" idx="1"/>
          </p:nvPr>
        </p:nvSpPr>
        <p:spPr/>
        <p:txBody>
          <a:bodyPr/>
          <a:lstStyle/>
          <a:p>
            <a:r>
              <a:rPr lang="zh-CN" altLang="zh-CN"/>
              <a:t>           按防火墙在网络中的位置可分为：</a:t>
            </a:r>
          </a:p>
          <a:p>
            <a:r>
              <a:rPr lang="zh-CN" altLang="zh-CN"/>
              <a:t>     1）边界防火墙</a:t>
            </a:r>
          </a:p>
          <a:p>
            <a:r>
              <a:rPr lang="zh-CN" altLang="zh-CN"/>
              <a:t>     2）分布式防火墙，它包括主机防火墙和网络防火墙</a:t>
            </a:r>
          </a:p>
          <a:p>
            <a:r>
              <a:rPr lang="zh-CN" altLang="zh-CN"/>
              <a:t>           按实现手段可分为：</a:t>
            </a:r>
          </a:p>
          <a:p>
            <a:r>
              <a:rPr lang="zh-CN" altLang="zh-CN"/>
              <a:t>     1)   硬件防火墙</a:t>
            </a:r>
          </a:p>
          <a:p>
            <a:r>
              <a:rPr lang="zh-CN" altLang="zh-CN"/>
              <a:t>     2)   软件防火墙</a:t>
            </a:r>
          </a:p>
          <a:p>
            <a:r>
              <a:rPr lang="zh-CN" altLang="zh-CN"/>
              <a:t>     3)   软硬兼施的防火墙</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09CA9A0-2D17-459E-B921-418A6B08C8E6}" type="slidenum">
              <a:rPr lang="zh-CN" altLang="zh-CN"/>
              <a:pPr/>
              <a:t>55</a:t>
            </a:fld>
            <a:endParaRPr lang="zh-CN" altLang="zh-CN"/>
          </a:p>
        </p:txBody>
      </p:sp>
      <p:sp>
        <p:nvSpPr>
          <p:cNvPr id="60418" name="Rectangle 2"/>
          <p:cNvSpPr>
            <a:spLocks noGrp="1" noChangeArrowheads="1"/>
          </p:cNvSpPr>
          <p:nvPr>
            <p:ph type="title"/>
          </p:nvPr>
        </p:nvSpPr>
        <p:spPr/>
        <p:txBody>
          <a:bodyPr/>
          <a:lstStyle/>
          <a:p>
            <a:r>
              <a:rPr lang="zh-CN" altLang="en-US" b="1"/>
              <a:t>9.3.3  防火墙的优缺点</a:t>
            </a:r>
          </a:p>
        </p:txBody>
      </p:sp>
      <p:sp>
        <p:nvSpPr>
          <p:cNvPr id="60419" name="Rectangle 3"/>
          <p:cNvSpPr>
            <a:spLocks noGrp="1" noChangeArrowheads="1"/>
          </p:cNvSpPr>
          <p:nvPr>
            <p:ph type="body" idx="1"/>
          </p:nvPr>
        </p:nvSpPr>
        <p:spPr>
          <a:xfrm>
            <a:off x="1979613" y="2133600"/>
            <a:ext cx="6696075" cy="4103688"/>
          </a:xfrm>
        </p:spPr>
        <p:txBody>
          <a:bodyPr/>
          <a:lstStyle/>
          <a:p>
            <a:endParaRPr lang="zh-CN" altLang="zh-CN"/>
          </a:p>
          <a:p>
            <a:r>
              <a:rPr lang="zh-CN" altLang="zh-CN"/>
              <a:t> 1．防火墙的优点</a:t>
            </a:r>
          </a:p>
          <a:p>
            <a:r>
              <a:rPr lang="zh-CN" altLang="zh-CN"/>
              <a:t>（1）防火墙能强化安全策略。 </a:t>
            </a:r>
          </a:p>
          <a:p>
            <a:r>
              <a:rPr lang="zh-CN" altLang="zh-CN"/>
              <a:t>（2）防火墙能有效地记录Internet上的活动。 </a:t>
            </a:r>
          </a:p>
          <a:p>
            <a:r>
              <a:rPr lang="zh-CN" altLang="zh-CN"/>
              <a:t>（3）防火墙限制暴露用户点。 </a:t>
            </a:r>
          </a:p>
          <a:p>
            <a:r>
              <a:rPr lang="zh-CN" altLang="zh-CN"/>
              <a:t>（4）防火墙是一个安全策略的检查站。 </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59EF8AF-E8E1-46AB-8220-06740DC5AEA6}" type="slidenum">
              <a:rPr lang="zh-CN" altLang="zh-CN"/>
              <a:pPr/>
              <a:t>56</a:t>
            </a:fld>
            <a:endParaRPr lang="zh-CN" altLang="zh-CN"/>
          </a:p>
        </p:txBody>
      </p:sp>
      <p:sp>
        <p:nvSpPr>
          <p:cNvPr id="61442" name="Rectangle 2"/>
          <p:cNvSpPr>
            <a:spLocks noGrp="1" noChangeArrowheads="1"/>
          </p:cNvSpPr>
          <p:nvPr>
            <p:ph type="title"/>
          </p:nvPr>
        </p:nvSpPr>
        <p:spPr/>
        <p:txBody>
          <a:bodyPr/>
          <a:lstStyle/>
          <a:p>
            <a:r>
              <a:rPr lang="zh-CN" altLang="en-US" b="1"/>
              <a:t>9.3.3  防火墙的优缺点</a:t>
            </a:r>
          </a:p>
        </p:txBody>
      </p:sp>
      <p:sp>
        <p:nvSpPr>
          <p:cNvPr id="61443" name="Rectangle 3"/>
          <p:cNvSpPr>
            <a:spLocks noGrp="1" noChangeArrowheads="1"/>
          </p:cNvSpPr>
          <p:nvPr>
            <p:ph type="body" idx="1"/>
          </p:nvPr>
        </p:nvSpPr>
        <p:spPr>
          <a:xfrm>
            <a:off x="1835150" y="1989138"/>
            <a:ext cx="6840538" cy="4248150"/>
          </a:xfrm>
        </p:spPr>
        <p:txBody>
          <a:bodyPr/>
          <a:lstStyle/>
          <a:p>
            <a:endParaRPr lang="zh-CN" altLang="en-US"/>
          </a:p>
          <a:p>
            <a:r>
              <a:rPr lang="zh-CN" altLang="en-US"/>
              <a:t>2．防火墙的缺点</a:t>
            </a:r>
          </a:p>
          <a:p>
            <a:r>
              <a:rPr lang="zh-CN" altLang="en-US"/>
              <a:t>（1）不能防范恶意的知情者。 </a:t>
            </a:r>
          </a:p>
          <a:p>
            <a:r>
              <a:rPr lang="zh-CN" altLang="en-US"/>
              <a:t>（2）不能防范不通过它的连接。 </a:t>
            </a:r>
          </a:p>
          <a:p>
            <a:r>
              <a:rPr lang="zh-CN" altLang="en-US"/>
              <a:t>（3）不能防备全部的威胁。 </a:t>
            </a:r>
          </a:p>
          <a:p>
            <a:r>
              <a:rPr lang="zh-CN" altLang="en-US"/>
              <a:t>（4）防火墙不能防范病毒。 </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F8D2F01-B77E-4B71-95F4-76CBACA0B2F9}" type="slidenum">
              <a:rPr lang="zh-CN" altLang="zh-CN"/>
              <a:pPr/>
              <a:t>57</a:t>
            </a:fld>
            <a:endParaRPr lang="zh-CN" altLang="zh-CN"/>
          </a:p>
        </p:txBody>
      </p:sp>
      <p:sp>
        <p:nvSpPr>
          <p:cNvPr id="62466" name="Rectangle 2"/>
          <p:cNvSpPr>
            <a:spLocks noGrp="1" noChangeArrowheads="1"/>
          </p:cNvSpPr>
          <p:nvPr>
            <p:ph type="title"/>
          </p:nvPr>
        </p:nvSpPr>
        <p:spPr/>
        <p:txBody>
          <a:bodyPr/>
          <a:lstStyle/>
          <a:p>
            <a:r>
              <a:rPr lang="zh-CN" altLang="en-US" b="1"/>
              <a:t>9.4  Windows 7操作系统安全</a:t>
            </a:r>
          </a:p>
        </p:txBody>
      </p:sp>
      <p:sp>
        <p:nvSpPr>
          <p:cNvPr id="62467" name="Rectangle 3"/>
          <p:cNvSpPr>
            <a:spLocks noGrp="1" noChangeArrowheads="1"/>
          </p:cNvSpPr>
          <p:nvPr>
            <p:ph type="body" idx="1"/>
          </p:nvPr>
        </p:nvSpPr>
        <p:spPr/>
        <p:txBody>
          <a:bodyPr/>
          <a:lstStyle/>
          <a:p>
            <a:r>
              <a:rPr lang="zh-CN" altLang="en-US"/>
              <a:t>           在日常工作学习中，有的用户在安装和配置操作系统时不注意做好安全防范工作，导致系统安装结束了，计算机病毒、网络黑客也入侵到操作系统里了。如何才能搭建一个安全的操作系统是计算机用户所关心的一个问题。</a:t>
            </a:r>
          </a:p>
          <a:p>
            <a:r>
              <a:rPr lang="zh-CN" altLang="en-US"/>
              <a:t>           Windows 7 操作系统安全涉及方面非常广泛，这里仅从常见的几个方面进行介绍。</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05FCCC4-D8BE-482D-9DDA-F9F2928F1327}" type="slidenum">
              <a:rPr lang="zh-CN" altLang="zh-CN"/>
              <a:pPr/>
              <a:t>58</a:t>
            </a:fld>
            <a:endParaRPr lang="zh-CN" altLang="zh-CN"/>
          </a:p>
        </p:txBody>
      </p:sp>
      <p:sp>
        <p:nvSpPr>
          <p:cNvPr id="63490" name="Rectangle 2"/>
          <p:cNvSpPr>
            <a:spLocks noGrp="1" noChangeArrowheads="1"/>
          </p:cNvSpPr>
          <p:nvPr>
            <p:ph type="title"/>
          </p:nvPr>
        </p:nvSpPr>
        <p:spPr/>
        <p:txBody>
          <a:bodyPr/>
          <a:lstStyle/>
          <a:p>
            <a:r>
              <a:rPr lang="zh-CN" altLang="en-US" b="1" dirty="0"/>
              <a:t>9.</a:t>
            </a:r>
            <a:r>
              <a:rPr lang="zh-CN" altLang="en-US" b="1" dirty="0" smtClean="0"/>
              <a:t>4  </a:t>
            </a:r>
            <a:r>
              <a:rPr lang="zh-CN" altLang="en-US" b="1" dirty="0"/>
              <a:t>Windows 7操作系统安全</a:t>
            </a:r>
          </a:p>
        </p:txBody>
      </p:sp>
      <p:sp>
        <p:nvSpPr>
          <p:cNvPr id="63491" name="Rectangle 3"/>
          <p:cNvSpPr>
            <a:spLocks noGrp="1" noChangeArrowheads="1"/>
          </p:cNvSpPr>
          <p:nvPr>
            <p:ph type="body" idx="1"/>
          </p:nvPr>
        </p:nvSpPr>
        <p:spPr>
          <a:xfrm>
            <a:off x="2268538" y="2492375"/>
            <a:ext cx="5256212" cy="1800225"/>
          </a:xfrm>
        </p:spPr>
        <p:txBody>
          <a:bodyPr/>
          <a:lstStyle/>
          <a:p>
            <a:r>
              <a:rPr lang="zh-CN" altLang="en-US" sz="2000">
                <a:hlinkClick r:id="rId2" action="ppaction://hlinkpres?slideindex=1&amp;slidetitle=57. Windows XP操作系统安全"/>
              </a:rPr>
              <a:t>9.4.1   Windows 7系统安装的安全</a:t>
            </a:r>
            <a:endParaRPr lang="zh-CN" altLang="en-US" sz="2000"/>
          </a:p>
          <a:p>
            <a:r>
              <a:rPr lang="zh-CN" altLang="en-US" sz="2000">
                <a:hlinkClick r:id="rId3" action="ppaction://hlinkpres?slideindex=1&amp;slidetitle=58. 10.4.1  Windows XP系统安装的安全"/>
              </a:rPr>
              <a:t>9.4.2   系统账户的安全</a:t>
            </a:r>
            <a:endParaRPr lang="zh-CN" altLang="en-US" sz="2000"/>
          </a:p>
          <a:p>
            <a:r>
              <a:rPr lang="zh-CN" altLang="en-US" sz="2000">
                <a:hlinkClick r:id="rId4" action="ppaction://hlinkpres?slideindex=1&amp;slidetitle=59. 10.4.2  系统账户的安全"/>
              </a:rPr>
              <a:t>9.4.3   应用安全策略</a:t>
            </a:r>
            <a:endParaRPr lang="zh-CN" altLang="en-US" sz="2000"/>
          </a:p>
          <a:p>
            <a:r>
              <a:rPr lang="zh-CN" altLang="en-US" sz="2000">
                <a:hlinkClick r:id="rId5" action="ppaction://hlinkpres?slideindex=1&amp;slidetitle=60. 10.4.3  应用安全策略"/>
              </a:rPr>
              <a:t>9.4.4   网络安全策略 </a:t>
            </a:r>
            <a:endParaRPr lang="zh-CN" altLang="en-US" sz="2000"/>
          </a:p>
          <a:p>
            <a:endParaRPr lang="zh-CN" altLang="en-US" sz="20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294D1E9-0B2E-440B-AB8A-44E57B63EDA0}" type="slidenum">
              <a:rPr lang="zh-CN" altLang="zh-CN"/>
              <a:pPr/>
              <a:t>5</a:t>
            </a:fld>
            <a:endParaRPr lang="zh-CN" altLang="zh-CN"/>
          </a:p>
        </p:txBody>
      </p:sp>
      <p:sp>
        <p:nvSpPr>
          <p:cNvPr id="9218" name="Rectangle 2"/>
          <p:cNvSpPr>
            <a:spLocks noGrp="1" noChangeArrowheads="1"/>
          </p:cNvSpPr>
          <p:nvPr>
            <p:ph type="body" idx="1"/>
          </p:nvPr>
        </p:nvSpPr>
        <p:spPr>
          <a:xfrm>
            <a:off x="1331913" y="1628775"/>
            <a:ext cx="7632700" cy="4464050"/>
          </a:xfrm>
        </p:spPr>
        <p:txBody>
          <a:bodyPr/>
          <a:lstStyle/>
          <a:p>
            <a:pPr marL="0" indent="0">
              <a:lnSpc>
                <a:spcPct val="120000"/>
              </a:lnSpc>
            </a:pPr>
            <a:r>
              <a:rPr lang="zh-CN" altLang="en-US" sz="2000"/>
              <a:t>2．掌握信息安全的基本要素和惯例</a:t>
            </a:r>
            <a:endParaRPr lang="zh-CN" altLang="en-US" sz="2200"/>
          </a:p>
          <a:p>
            <a:pPr marL="0" indent="0">
              <a:lnSpc>
                <a:spcPct val="120000"/>
              </a:lnSpc>
            </a:pPr>
            <a:r>
              <a:rPr lang="zh-CN" altLang="en-US" sz="2200"/>
              <a:t>       </a:t>
            </a:r>
            <a:r>
              <a:rPr lang="zh-CN" altLang="en-US" sz="2000"/>
              <a:t>信息安全包括四大要素：技术、制度、流程和人。合适的标准、完善的程序、优秀的执行团队，是一个企业单位信息化安全的重要保障。技术只是基础保障，技术不等于全部，很多问题不是装一个防火墙或者一个杀毒软件就能解决的。制定完善的安全制度很重要，而如何执行这个制度更为重要。如下信息安全公式能清楚地描述出他们之间关系：</a:t>
            </a:r>
          </a:p>
          <a:p>
            <a:pPr marL="0" indent="0">
              <a:lnSpc>
                <a:spcPct val="120000"/>
              </a:lnSpc>
            </a:pPr>
            <a:r>
              <a:rPr lang="zh-CN" altLang="en-US" sz="2000"/>
              <a:t>        信息安全＝先进技术＋防患意识＋完美流程＋严格制度＋优秀执行团队＋法律保障 </a:t>
            </a:r>
          </a:p>
        </p:txBody>
      </p:sp>
      <p:sp>
        <p:nvSpPr>
          <p:cNvPr id="9219" name="Rectangle 3"/>
          <p:cNvSpPr>
            <a:spLocks noGrp="1" noChangeArrowheads="1"/>
          </p:cNvSpPr>
          <p:nvPr>
            <p:ph type="title"/>
          </p:nvPr>
        </p:nvSpPr>
        <p:spPr/>
        <p:txBody>
          <a:bodyPr/>
          <a:lstStyle/>
          <a:p>
            <a:r>
              <a:rPr lang="zh-CN" altLang="en-US" b="1"/>
              <a:t>9.1.1  信息安全意识</a:t>
            </a:r>
            <a:endParaRPr lang="zh-CN" alt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625F1C33-096F-4E19-9B1A-FF3F0D119B8C}" type="slidenum">
              <a:rPr lang="zh-CN" altLang="zh-CN"/>
              <a:pPr/>
              <a:t>59</a:t>
            </a:fld>
            <a:endParaRPr lang="zh-CN" altLang="zh-CN"/>
          </a:p>
        </p:txBody>
      </p:sp>
      <p:sp>
        <p:nvSpPr>
          <p:cNvPr id="64514" name="Rectangle 2"/>
          <p:cNvSpPr>
            <a:spLocks noGrp="1" noChangeArrowheads="1"/>
          </p:cNvSpPr>
          <p:nvPr>
            <p:ph type="title"/>
          </p:nvPr>
        </p:nvSpPr>
        <p:spPr/>
        <p:txBody>
          <a:bodyPr/>
          <a:lstStyle/>
          <a:p>
            <a:r>
              <a:rPr lang="zh-CN" altLang="en-US" b="1"/>
              <a:t>9.4.1  Windows 7系统安装的安全</a:t>
            </a:r>
          </a:p>
        </p:txBody>
      </p:sp>
      <p:sp>
        <p:nvSpPr>
          <p:cNvPr id="64515" name="Rectangle 3"/>
          <p:cNvSpPr>
            <a:spLocks noGrp="1" noChangeArrowheads="1"/>
          </p:cNvSpPr>
          <p:nvPr>
            <p:ph type="body" idx="1"/>
          </p:nvPr>
        </p:nvSpPr>
        <p:spPr/>
        <p:txBody>
          <a:bodyPr/>
          <a:lstStyle/>
          <a:p>
            <a:r>
              <a:rPr lang="zh-CN" altLang="en-US"/>
              <a:t>            操作系统的安全从开始安装操作系统时就应该考虑，以下是应注意的几点： </a:t>
            </a:r>
          </a:p>
          <a:p>
            <a:r>
              <a:rPr lang="zh-CN" altLang="en-US"/>
              <a:t>            1. 选择NTFS 文件格式来分区            </a:t>
            </a:r>
          </a:p>
          <a:p>
            <a:r>
              <a:rPr lang="zh-CN" altLang="en-US"/>
              <a:t>            2. 组件的定制            </a:t>
            </a:r>
          </a:p>
          <a:p>
            <a:r>
              <a:rPr lang="zh-CN" altLang="en-US"/>
              <a:t>            3．分区和逻辑盘的分配</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64E2C5FD-C475-4F83-A507-C4599BB002E3}" type="slidenum">
              <a:rPr lang="zh-CN" altLang="zh-CN"/>
              <a:pPr/>
              <a:t>60</a:t>
            </a:fld>
            <a:endParaRPr lang="zh-CN" altLang="zh-CN"/>
          </a:p>
        </p:txBody>
      </p:sp>
      <p:sp>
        <p:nvSpPr>
          <p:cNvPr id="65538" name="Rectangle 2"/>
          <p:cNvSpPr>
            <a:spLocks noGrp="1" noChangeArrowheads="1"/>
          </p:cNvSpPr>
          <p:nvPr>
            <p:ph type="title"/>
          </p:nvPr>
        </p:nvSpPr>
        <p:spPr>
          <a:xfrm>
            <a:off x="611188" y="404813"/>
            <a:ext cx="7772400" cy="1143000"/>
          </a:xfrm>
        </p:spPr>
        <p:txBody>
          <a:bodyPr/>
          <a:lstStyle/>
          <a:p>
            <a:r>
              <a:rPr lang="zh-CN" altLang="en-US" b="1"/>
              <a:t>9.4.2  系统账户的安全</a:t>
            </a:r>
          </a:p>
        </p:txBody>
      </p:sp>
      <p:sp>
        <p:nvSpPr>
          <p:cNvPr id="65539" name="Rectangle 3"/>
          <p:cNvSpPr>
            <a:spLocks noGrp="1" noChangeArrowheads="1"/>
          </p:cNvSpPr>
          <p:nvPr>
            <p:ph type="body" idx="1"/>
          </p:nvPr>
        </p:nvSpPr>
        <p:spPr>
          <a:xfrm>
            <a:off x="1619250" y="1557338"/>
            <a:ext cx="7343775" cy="4537075"/>
          </a:xfrm>
        </p:spPr>
        <p:txBody>
          <a:bodyPr/>
          <a:lstStyle/>
          <a:p>
            <a:pPr>
              <a:lnSpc>
                <a:spcPct val="80000"/>
              </a:lnSpc>
            </a:pPr>
            <a:r>
              <a:rPr lang="zh-CN" altLang="zh-CN" sz="2000"/>
              <a:t>1．Administrator账户安全 </a:t>
            </a:r>
          </a:p>
          <a:p>
            <a:pPr>
              <a:lnSpc>
                <a:spcPct val="80000"/>
              </a:lnSpc>
            </a:pPr>
            <a:r>
              <a:rPr lang="zh-CN" altLang="zh-CN" sz="2000"/>
              <a:t>            </a:t>
            </a:r>
            <a:r>
              <a:rPr lang="zh-CN" altLang="zh-CN" sz="2000" b="0"/>
              <a:t>系统帐户安全中首当其冲的就是Administrator 超级用户的安全问题。Windows 7 在安装过程中需要新建一个标准用户，而不是Administrator 超级用户。标准帐户可以防止用户做出会对计算机的所有用户造成影响的更改（如删除计算机工作所需要的文件），从而帮助保护计算机。</a:t>
            </a:r>
          </a:p>
          <a:p>
            <a:pPr>
              <a:lnSpc>
                <a:spcPct val="80000"/>
              </a:lnSpc>
            </a:pPr>
            <a:r>
              <a:rPr lang="zh-CN" altLang="zh-CN" sz="2000"/>
              <a:t>2．Guest账户安全</a:t>
            </a:r>
          </a:p>
          <a:p>
            <a:pPr>
              <a:lnSpc>
                <a:spcPct val="80000"/>
              </a:lnSpc>
            </a:pPr>
            <a:r>
              <a:rPr lang="zh-CN" altLang="zh-CN" sz="2000" b="0"/>
              <a:t>            Guest账户也是安装系统时默认添加的账户，对于没有特殊要求的计算机用户，最好禁用Guest账户。此外，对于使用的其他用户账户，一般不要将其加进Administrators用户组中，如果要加入，一定也要设置一个足够安全的密码。</a:t>
            </a:r>
            <a:r>
              <a:rPr lang="zh-CN" altLang="zh-CN" sz="2000"/>
              <a:t>  </a:t>
            </a:r>
          </a:p>
          <a:p>
            <a:pPr>
              <a:lnSpc>
                <a:spcPct val="80000"/>
              </a:lnSpc>
            </a:pPr>
            <a:r>
              <a:rPr lang="zh-CN" altLang="zh-CN" sz="2000"/>
              <a:t>3．密码设置安全</a:t>
            </a:r>
          </a:p>
          <a:p>
            <a:pPr>
              <a:lnSpc>
                <a:spcPct val="80000"/>
              </a:lnSpc>
            </a:pPr>
            <a:r>
              <a:rPr lang="zh-CN" altLang="zh-CN" sz="2000" b="0"/>
              <a:t>            在设置账户密码时，为了保证密码的安全性，一方面要注意将密码设置为8位以上的字母数字符号的混合组合，同时对密码策略进行必要的设置</a:t>
            </a:r>
            <a:r>
              <a:rPr lang="zh-CN" altLang="zh-CN" sz="2000"/>
              <a:t>。</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6BAC8EA-35D9-4FAE-9080-40B0E7546635}" type="slidenum">
              <a:rPr lang="zh-CN" altLang="zh-CN"/>
              <a:pPr/>
              <a:t>61</a:t>
            </a:fld>
            <a:endParaRPr lang="zh-CN" altLang="zh-CN"/>
          </a:p>
        </p:txBody>
      </p:sp>
      <p:sp>
        <p:nvSpPr>
          <p:cNvPr id="66562" name="Rectangle 2"/>
          <p:cNvSpPr>
            <a:spLocks noGrp="1" noChangeArrowheads="1"/>
          </p:cNvSpPr>
          <p:nvPr>
            <p:ph type="title"/>
          </p:nvPr>
        </p:nvSpPr>
        <p:spPr/>
        <p:txBody>
          <a:bodyPr/>
          <a:lstStyle/>
          <a:p>
            <a:r>
              <a:rPr lang="zh-CN" altLang="en-US" b="1"/>
              <a:t>9.4.3  应用安全策略</a:t>
            </a:r>
          </a:p>
        </p:txBody>
      </p:sp>
      <p:sp>
        <p:nvSpPr>
          <p:cNvPr id="66563" name="Rectangle 3"/>
          <p:cNvSpPr>
            <a:spLocks noGrp="1" noChangeArrowheads="1"/>
          </p:cNvSpPr>
          <p:nvPr>
            <p:ph type="body" idx="1"/>
          </p:nvPr>
        </p:nvSpPr>
        <p:spPr>
          <a:xfrm>
            <a:off x="2124075" y="2565400"/>
            <a:ext cx="6551613" cy="3671888"/>
          </a:xfrm>
        </p:spPr>
        <p:txBody>
          <a:bodyPr/>
          <a:lstStyle/>
          <a:p>
            <a:r>
              <a:rPr lang="zh-CN" altLang="zh-CN"/>
              <a:t>1．安装杀毒软件</a:t>
            </a:r>
          </a:p>
          <a:p>
            <a:r>
              <a:rPr lang="zh-CN" altLang="zh-CN"/>
              <a:t>2．使用防火墙</a:t>
            </a:r>
          </a:p>
          <a:p>
            <a:r>
              <a:rPr lang="zh-CN" altLang="zh-CN"/>
              <a:t>3．更新和安装系统补丁</a:t>
            </a:r>
          </a:p>
          <a:p>
            <a:r>
              <a:rPr lang="zh-CN" altLang="zh-CN"/>
              <a:t>4．停止不必要的服务</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92B8FD2-A51B-47DD-A8A2-7B18D6A9CF2F}" type="slidenum">
              <a:rPr lang="zh-CN" altLang="zh-CN"/>
              <a:pPr/>
              <a:t>62</a:t>
            </a:fld>
            <a:endParaRPr lang="zh-CN" altLang="zh-CN"/>
          </a:p>
        </p:txBody>
      </p:sp>
      <p:sp>
        <p:nvSpPr>
          <p:cNvPr id="67586" name="Rectangle 2"/>
          <p:cNvSpPr>
            <a:spLocks noGrp="1" noChangeArrowheads="1"/>
          </p:cNvSpPr>
          <p:nvPr>
            <p:ph type="title"/>
          </p:nvPr>
        </p:nvSpPr>
        <p:spPr/>
        <p:txBody>
          <a:bodyPr/>
          <a:lstStyle/>
          <a:p>
            <a:r>
              <a:rPr lang="zh-CN" altLang="en-US" b="1"/>
              <a:t>9.4.4  </a:t>
            </a:r>
            <a:r>
              <a:rPr lang="zh-CN" altLang="en-US"/>
              <a:t>网络安全策略 </a:t>
            </a:r>
          </a:p>
        </p:txBody>
      </p:sp>
      <p:sp>
        <p:nvSpPr>
          <p:cNvPr id="67587" name="Rectangle 3"/>
          <p:cNvSpPr>
            <a:spLocks noGrp="1" noChangeArrowheads="1"/>
          </p:cNvSpPr>
          <p:nvPr>
            <p:ph type="body" idx="1"/>
          </p:nvPr>
        </p:nvSpPr>
        <p:spPr>
          <a:xfrm>
            <a:off x="1619250" y="1557338"/>
            <a:ext cx="7343775" cy="4537075"/>
          </a:xfrm>
        </p:spPr>
        <p:txBody>
          <a:bodyPr/>
          <a:lstStyle/>
          <a:p>
            <a:r>
              <a:rPr lang="zh-CN" altLang="en-US"/>
              <a:t>    1．IE浏览器的安全</a:t>
            </a:r>
          </a:p>
          <a:p>
            <a:r>
              <a:rPr lang="zh-CN" altLang="en-US"/>
              <a:t>             我们最常用的IE浏览器却并非安全可靠，时常暴露出各种漏洞，而且往往会成为网络黑手伸向电脑的大门。从下面4个方面简单介绍 IE浏览器常见的安全设置 ：</a:t>
            </a:r>
          </a:p>
          <a:p>
            <a:r>
              <a:rPr lang="zh-CN" altLang="en-US"/>
              <a:t>   首先，最好把IE浏览器升级到最新版本。 </a:t>
            </a:r>
          </a:p>
          <a:p>
            <a:r>
              <a:rPr lang="zh-CN" altLang="en-US"/>
              <a:t>   第二，设置IE的安全级别。 </a:t>
            </a:r>
          </a:p>
          <a:p>
            <a:r>
              <a:rPr lang="zh-CN" altLang="en-US"/>
              <a:t>   第三，屏蔽插件和脚本。 </a:t>
            </a:r>
          </a:p>
          <a:p>
            <a:r>
              <a:rPr lang="zh-CN" altLang="en-US"/>
              <a:t>   第四，清除临时文件。 </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3252607-F59D-4B2E-B520-D4D08901AA21}" type="slidenum">
              <a:rPr lang="zh-CN" altLang="zh-CN"/>
              <a:pPr/>
              <a:t>63</a:t>
            </a:fld>
            <a:endParaRPr lang="zh-CN" altLang="zh-CN"/>
          </a:p>
        </p:txBody>
      </p:sp>
      <p:sp>
        <p:nvSpPr>
          <p:cNvPr id="68610" name="Rectangle 2"/>
          <p:cNvSpPr>
            <a:spLocks noGrp="1" noChangeArrowheads="1"/>
          </p:cNvSpPr>
          <p:nvPr>
            <p:ph type="title"/>
          </p:nvPr>
        </p:nvSpPr>
        <p:spPr/>
        <p:txBody>
          <a:bodyPr/>
          <a:lstStyle/>
          <a:p>
            <a:r>
              <a:rPr lang="zh-CN" altLang="en-US" b="1"/>
              <a:t>9.4.4  </a:t>
            </a:r>
            <a:r>
              <a:rPr lang="zh-CN" altLang="en-US"/>
              <a:t>网络安全策略 </a:t>
            </a:r>
          </a:p>
        </p:txBody>
      </p:sp>
      <p:sp>
        <p:nvSpPr>
          <p:cNvPr id="68611" name="Rectangle 3"/>
          <p:cNvSpPr>
            <a:spLocks noGrp="1" noChangeArrowheads="1"/>
          </p:cNvSpPr>
          <p:nvPr>
            <p:ph type="body" idx="1"/>
          </p:nvPr>
        </p:nvSpPr>
        <p:spPr/>
        <p:txBody>
          <a:bodyPr/>
          <a:lstStyle/>
          <a:p>
            <a:r>
              <a:rPr lang="zh-CN" altLang="en-US"/>
              <a:t>     2．网络共享设置的安全 </a:t>
            </a:r>
          </a:p>
          <a:p>
            <a:r>
              <a:rPr lang="zh-CN" altLang="en-US"/>
              <a:t>             局域网内使用文件和文件夹共享为用户提供了很大的方便，但同时也存在着安全隐患，一些非法用户通过这些共享获得访问权限，病毒也容易通过这些共享入侵计算机。因此，在设置共享时要注意设置相应的权限来提高安全性，同时，在使用完共享后及时关闭共享。可以通过控制面板→管理工具→计算机管理→共享文件夹→共享来查看本机所有开启的共享，对于不再使用的共享，要及时取消。</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3D28E2E-CA52-4393-8F78-F35E8E246E60}" type="slidenum">
              <a:rPr lang="zh-CN" altLang="zh-CN"/>
              <a:pPr/>
              <a:t>64</a:t>
            </a:fld>
            <a:endParaRPr lang="zh-CN" altLang="zh-CN"/>
          </a:p>
        </p:txBody>
      </p:sp>
      <p:sp>
        <p:nvSpPr>
          <p:cNvPr id="69634" name="Rectangle 2"/>
          <p:cNvSpPr>
            <a:spLocks noGrp="1" noChangeArrowheads="1"/>
          </p:cNvSpPr>
          <p:nvPr>
            <p:ph type="title"/>
          </p:nvPr>
        </p:nvSpPr>
        <p:spPr/>
        <p:txBody>
          <a:bodyPr/>
          <a:lstStyle/>
          <a:p>
            <a:r>
              <a:rPr lang="zh-CN" altLang="en-US" b="1"/>
              <a:t>9.4.4  </a:t>
            </a:r>
            <a:r>
              <a:rPr lang="zh-CN" altLang="en-US"/>
              <a:t>网络安全策略</a:t>
            </a:r>
          </a:p>
        </p:txBody>
      </p:sp>
      <p:sp>
        <p:nvSpPr>
          <p:cNvPr id="69635" name="Rectangle 3"/>
          <p:cNvSpPr>
            <a:spLocks noGrp="1" noChangeArrowheads="1"/>
          </p:cNvSpPr>
          <p:nvPr>
            <p:ph type="body" idx="1"/>
          </p:nvPr>
        </p:nvSpPr>
        <p:spPr/>
        <p:txBody>
          <a:bodyPr/>
          <a:lstStyle/>
          <a:p>
            <a:r>
              <a:rPr lang="zh-CN" altLang="en-US"/>
              <a:t>     3．使用Web格式的电子邮件系统</a:t>
            </a:r>
          </a:p>
          <a:p>
            <a:r>
              <a:rPr lang="zh-CN" altLang="en-US"/>
              <a:t>             在使用Outlook Express、Foxmail等客户端邮件系统接受邮件时，要注意对邮件的安全扫描，一般杀毒软件都具有邮件扫描功能。有些邮件危害性很大，一旦植入本机，就有可能造成系统的瘫痪。同时，不要察看来历不明的邮件中的附件，这些附件往往带有病毒和木马，对计算机造成损害。</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D30C972-3F3D-4EFE-BCDE-096D78C95538}" type="slidenum">
              <a:rPr lang="zh-CN" altLang="zh-CN"/>
              <a:pPr/>
              <a:t>65</a:t>
            </a:fld>
            <a:endParaRPr lang="zh-CN" altLang="zh-CN"/>
          </a:p>
        </p:txBody>
      </p:sp>
      <p:sp>
        <p:nvSpPr>
          <p:cNvPr id="70658" name="Rectangle 2"/>
          <p:cNvSpPr>
            <a:spLocks noGrp="1" noChangeArrowheads="1"/>
          </p:cNvSpPr>
          <p:nvPr>
            <p:ph type="title"/>
          </p:nvPr>
        </p:nvSpPr>
        <p:spPr/>
        <p:txBody>
          <a:bodyPr/>
          <a:lstStyle/>
          <a:p>
            <a:r>
              <a:rPr lang="zh-CN" altLang="en-US" dirty="0"/>
              <a:t>9.5 </a:t>
            </a:r>
            <a:r>
              <a:rPr lang="zh-CN" altLang="en-US" dirty="0" smtClean="0"/>
              <a:t>移动互联网安全</a:t>
            </a:r>
            <a:r>
              <a:rPr lang="zh-CN" altLang="en-US" dirty="0"/>
              <a:t>·</a:t>
            </a:r>
          </a:p>
        </p:txBody>
      </p:sp>
      <p:sp>
        <p:nvSpPr>
          <p:cNvPr id="70659" name="Rectangle 3"/>
          <p:cNvSpPr>
            <a:spLocks noGrp="1" noChangeArrowheads="1"/>
          </p:cNvSpPr>
          <p:nvPr>
            <p:ph type="body" idx="1"/>
          </p:nvPr>
        </p:nvSpPr>
        <p:spPr>
          <a:xfrm>
            <a:off x="1187624" y="1988840"/>
            <a:ext cx="7488113" cy="4176713"/>
          </a:xfrm>
        </p:spPr>
        <p:txBody>
          <a:bodyPr/>
          <a:lstStyle/>
          <a:p>
            <a:r>
              <a:rPr lang="zh-CN" altLang="en-US" sz="2800" dirty="0" smtClean="0"/>
              <a:t>        移动</a:t>
            </a:r>
            <a:r>
              <a:rPr lang="zh-CN" altLang="en-US" sz="2800" dirty="0"/>
              <a:t>互联网是移动通信和互联网融合的产物，继承了移动通信随时随地随身和互联网分享、开放、互动的优势，是整合二者优势的“升级版本”，即运营商提供无线接入，互联网企业提供各种成熟的应用。</a:t>
            </a:r>
            <a:r>
              <a:rPr lang="zh-CN" altLang="zh-CN" sz="2800" dirty="0"/>
              <a:t>	</a:t>
            </a:r>
            <a:endParaRPr lang="en-US" altLang="zh-CN" sz="2800" dirty="0" smtClean="0"/>
          </a:p>
          <a:p>
            <a:r>
              <a:rPr lang="zh-CN" altLang="en-US" sz="2800" dirty="0" smtClean="0"/>
              <a:t>        与</a:t>
            </a:r>
            <a:r>
              <a:rPr lang="zh-CN" altLang="en-US" sz="2800" dirty="0"/>
              <a:t>传统终端不同，移动终端与生俱来的用户紧耦合性决定了其所包含信息的敏感性</a:t>
            </a:r>
            <a:r>
              <a:rPr lang="zh-CN" altLang="en-US" sz="2800" dirty="0" smtClean="0"/>
              <a:t>。</a:t>
            </a:r>
            <a:endParaRPr lang="en-US" altLang="zh-CN" sz="2800" dirty="0" smtClean="0"/>
          </a:p>
          <a:p>
            <a:r>
              <a:rPr lang="zh-CN" altLang="en-US" sz="2800" b="0" dirty="0"/>
              <a:t> </a:t>
            </a:r>
            <a:r>
              <a:rPr lang="zh-CN" altLang="en-US" sz="2800" b="0" dirty="0" smtClean="0"/>
              <a:t>       </a:t>
            </a:r>
            <a:r>
              <a:rPr lang="zh-CN" altLang="en-US" sz="2800" dirty="0"/>
              <a:t>智能终端</a:t>
            </a:r>
            <a:r>
              <a:rPr lang="zh-CN" altLang="en-US" sz="2800" dirty="0"/>
              <a:t>及移动互联网安全形势堪忧。</a:t>
            </a:r>
            <a:r>
              <a:rPr lang="zh-CN" altLang="zh-CN" sz="2800" dirty="0"/>
              <a:t>	</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07A4CC3-6024-4F15-8601-8D8D82458B12}" type="slidenum">
              <a:rPr lang="zh-CN" altLang="zh-CN"/>
              <a:pPr/>
              <a:t>66</a:t>
            </a:fld>
            <a:endParaRPr lang="zh-CN" altLang="zh-CN"/>
          </a:p>
        </p:txBody>
      </p:sp>
      <p:sp>
        <p:nvSpPr>
          <p:cNvPr id="71682" name="Rectangle 2"/>
          <p:cNvSpPr>
            <a:spLocks noGrp="1" noChangeArrowheads="1"/>
          </p:cNvSpPr>
          <p:nvPr>
            <p:ph type="title"/>
          </p:nvPr>
        </p:nvSpPr>
        <p:spPr/>
        <p:txBody>
          <a:bodyPr/>
          <a:lstStyle/>
          <a:p>
            <a:r>
              <a:rPr lang="zh-CN" altLang="en-US" b="1" dirty="0"/>
              <a:t>9.5.1 </a:t>
            </a:r>
            <a:r>
              <a:rPr lang="zh-CN" altLang="en-US" b="1" dirty="0" smtClean="0"/>
              <a:t> 移动互联网安全问题</a:t>
            </a:r>
            <a:endParaRPr lang="zh-CN" altLang="en-US" dirty="0"/>
          </a:p>
        </p:txBody>
      </p:sp>
      <p:sp>
        <p:nvSpPr>
          <p:cNvPr id="71683" name="Rectangle 3"/>
          <p:cNvSpPr>
            <a:spLocks noGrp="1" noChangeArrowheads="1"/>
          </p:cNvSpPr>
          <p:nvPr>
            <p:ph type="body" idx="1"/>
          </p:nvPr>
        </p:nvSpPr>
        <p:spPr/>
        <p:txBody>
          <a:bodyPr/>
          <a:lstStyle/>
          <a:p>
            <a:pPr marL="514350" indent="-514350">
              <a:buAutoNum type="arabicPeriod"/>
            </a:pPr>
            <a:r>
              <a:rPr lang="zh-CN" altLang="en-US" sz="2800" dirty="0" smtClean="0"/>
              <a:t>核心</a:t>
            </a:r>
            <a:r>
              <a:rPr lang="zh-CN" altLang="en-US" sz="2800" dirty="0"/>
              <a:t>技术的</a:t>
            </a:r>
            <a:r>
              <a:rPr lang="zh-CN" altLang="en-US" sz="2800" dirty="0" smtClean="0"/>
              <a:t>缺乏</a:t>
            </a:r>
            <a:endParaRPr lang="en-US" altLang="zh-CN" sz="2800" dirty="0" smtClean="0"/>
          </a:p>
          <a:p>
            <a:pPr marL="0" indent="0"/>
            <a:r>
              <a:rPr lang="zh-CN" altLang="en-US" sz="2800" b="0" dirty="0" smtClean="0"/>
              <a:t>    </a:t>
            </a:r>
            <a:r>
              <a:rPr lang="zh-CN" altLang="en-US" dirty="0" smtClean="0"/>
              <a:t>无论</a:t>
            </a:r>
            <a:r>
              <a:rPr lang="zh-CN" altLang="en-US" dirty="0"/>
              <a:t>是移动通信网络的制式、技术体制和标准、终端的核心芯片、操作系统及其生态环境等核心技术均未能实现自主可控，从而为国家网络空间信息安全埋下了巨大隐患</a:t>
            </a:r>
            <a:r>
              <a:rPr lang="zh-CN" altLang="en-US" dirty="0" smtClean="0"/>
              <a:t>。</a:t>
            </a:r>
            <a:endParaRPr lang="en-US" altLang="zh-CN" dirty="0" smtClean="0"/>
          </a:p>
          <a:p>
            <a:pPr marL="0" indent="0"/>
            <a:endParaRPr lang="en-US" altLang="zh-CN" sz="2800" dirty="0"/>
          </a:p>
          <a:p>
            <a:r>
              <a:rPr lang="en-US" altLang="zh-CN" sz="2800" dirty="0"/>
              <a:t>2. </a:t>
            </a:r>
            <a:r>
              <a:rPr lang="zh-CN" altLang="en-US" sz="2800" dirty="0"/>
              <a:t>互联网以美国为中心的架构在短期内无法改变</a:t>
            </a:r>
            <a:endParaRPr lang="zh-CN" altLang="zh-CN" sz="2800" dirty="0"/>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767C7D0-B2E9-4CDD-A73C-8E3E9BE52852}" type="slidenum">
              <a:rPr lang="zh-CN" altLang="zh-CN"/>
              <a:pPr/>
              <a:t>67</a:t>
            </a:fld>
            <a:endParaRPr lang="zh-CN" altLang="zh-CN"/>
          </a:p>
        </p:txBody>
      </p:sp>
      <p:sp>
        <p:nvSpPr>
          <p:cNvPr id="72706" name="Rectangle 2"/>
          <p:cNvSpPr>
            <a:spLocks noGrp="1" noChangeArrowheads="1"/>
          </p:cNvSpPr>
          <p:nvPr>
            <p:ph type="title"/>
          </p:nvPr>
        </p:nvSpPr>
        <p:spPr/>
        <p:txBody>
          <a:bodyPr/>
          <a:lstStyle/>
          <a:p>
            <a:r>
              <a:rPr lang="zh-CN" altLang="en-US" b="1" dirty="0"/>
              <a:t>9.5</a:t>
            </a:r>
            <a:r>
              <a:rPr lang="zh-CN" altLang="en-US" b="1" dirty="0" smtClean="0"/>
              <a:t>.</a:t>
            </a:r>
            <a:r>
              <a:rPr lang="en-US" altLang="zh-CN" b="1" dirty="0" smtClean="0"/>
              <a:t>2</a:t>
            </a:r>
            <a:r>
              <a:rPr lang="zh-CN" altLang="en-US" b="1" dirty="0" smtClean="0"/>
              <a:t>  </a:t>
            </a:r>
            <a:r>
              <a:rPr lang="zh-CN" altLang="en-US" b="1" dirty="0"/>
              <a:t>移动</a:t>
            </a:r>
            <a:r>
              <a:rPr lang="zh-CN" altLang="en-US" b="1" dirty="0" smtClean="0"/>
              <a:t>互联网的安全措施</a:t>
            </a:r>
            <a:endParaRPr lang="zh-CN" altLang="zh-CN" dirty="0"/>
          </a:p>
        </p:txBody>
      </p:sp>
      <p:sp>
        <p:nvSpPr>
          <p:cNvPr id="72707" name="Rectangle 3"/>
          <p:cNvSpPr>
            <a:spLocks noGrp="1" noChangeArrowheads="1"/>
          </p:cNvSpPr>
          <p:nvPr>
            <p:ph type="body" idx="1"/>
          </p:nvPr>
        </p:nvSpPr>
        <p:spPr>
          <a:xfrm>
            <a:off x="1403648" y="1628800"/>
            <a:ext cx="7632848" cy="4464050"/>
          </a:xfrm>
        </p:spPr>
        <p:txBody>
          <a:bodyPr/>
          <a:lstStyle/>
          <a:p>
            <a:pPr>
              <a:buFont typeface="Wingdings" pitchFamily="2" charset="2"/>
              <a:buChar char="l"/>
            </a:pPr>
            <a:r>
              <a:rPr lang="zh-CN" altLang="en-US" sz="2000" dirty="0"/>
              <a:t>对于普通用户来说，应该提高网络安全意识和防范技能，增加网络安全防护知识，改掉不良的上网习惯和不当的手机操作行为，及时安装杀毒软件、查补漏洞。不访问问题站点，不下载或安装不明内容的应用软件。学会辨别问题网站、恶意软件以及各种网络欺诈行为</a:t>
            </a:r>
            <a:r>
              <a:rPr lang="zh-CN" altLang="en-US" sz="2000" dirty="0" smtClean="0"/>
              <a:t>。</a:t>
            </a:r>
            <a:endParaRPr lang="en-US" altLang="zh-CN" sz="2000" dirty="0" smtClean="0"/>
          </a:p>
          <a:p>
            <a:pPr>
              <a:buFont typeface="Wingdings" pitchFamily="2" charset="2"/>
              <a:buChar char="l"/>
            </a:pPr>
            <a:r>
              <a:rPr lang="zh-CN" altLang="en-US" sz="2000" dirty="0"/>
              <a:t>运营商、网络安全供应商、手机制造商等厂商，要从移动互联网整体建设的各个层面出发，分析存在的各种安全风险，联合建立一个科学的、全局的、可扩展的网络安全体系和框架。综合利用各种安全防护措施，保护各类软硬件系统安全、数据安全和内容安全，并对安全产品进行统一的管理，包括配置各相关安全产品的安全策略、维护相关安全产品的系统配置、检查并调整相关安全产品的系统状态等。建立安全应急系统，做到防患于未然。移动互联网的相关设备厂商要加强设备安全性能研究，利用集成防火墙或其他技术保障设备安全</a:t>
            </a:r>
            <a:r>
              <a:rPr lang="zh-CN" altLang="en-US" sz="2000" b="0" dirty="0" smtClean="0"/>
              <a:t>。</a:t>
            </a:r>
            <a:endParaRPr lang="zh-CN" altLang="zh-CN" sz="2000" dirty="0"/>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92973C2-3AE6-4468-9AD9-6E6E47DB453D}" type="slidenum">
              <a:rPr lang="zh-CN" altLang="zh-CN"/>
              <a:pPr/>
              <a:t>68</a:t>
            </a:fld>
            <a:endParaRPr lang="zh-CN" altLang="zh-CN"/>
          </a:p>
        </p:txBody>
      </p:sp>
      <p:sp>
        <p:nvSpPr>
          <p:cNvPr id="73730" name="Rectangle 2"/>
          <p:cNvSpPr>
            <a:spLocks noGrp="1" noChangeArrowheads="1"/>
          </p:cNvSpPr>
          <p:nvPr>
            <p:ph type="title"/>
          </p:nvPr>
        </p:nvSpPr>
        <p:spPr>
          <a:xfrm>
            <a:off x="683568" y="404664"/>
            <a:ext cx="7772400" cy="1143000"/>
          </a:xfrm>
        </p:spPr>
        <p:txBody>
          <a:bodyPr/>
          <a:lstStyle/>
          <a:p>
            <a:r>
              <a:rPr lang="zh-CN" altLang="en-US" b="1" dirty="0"/>
              <a:t>9.5</a:t>
            </a:r>
            <a:r>
              <a:rPr lang="zh-CN" altLang="en-US" b="1" dirty="0" smtClean="0"/>
              <a:t>.</a:t>
            </a:r>
            <a:r>
              <a:rPr lang="en-US" altLang="zh-CN" b="1" dirty="0" smtClean="0"/>
              <a:t>3 </a:t>
            </a:r>
            <a:r>
              <a:rPr lang="zh-CN" altLang="en-US" b="1" dirty="0" smtClean="0"/>
              <a:t>  手机安全</a:t>
            </a:r>
            <a:endParaRPr lang="zh-CN" altLang="en-US" dirty="0"/>
          </a:p>
        </p:txBody>
      </p:sp>
      <p:sp>
        <p:nvSpPr>
          <p:cNvPr id="73731" name="Rectangle 3"/>
          <p:cNvSpPr>
            <a:spLocks noGrp="1" noChangeArrowheads="1"/>
          </p:cNvSpPr>
          <p:nvPr>
            <p:ph type="body" idx="1"/>
          </p:nvPr>
        </p:nvSpPr>
        <p:spPr>
          <a:xfrm>
            <a:off x="1331640" y="1484784"/>
            <a:ext cx="7416824" cy="4536504"/>
          </a:xfrm>
        </p:spPr>
        <p:txBody>
          <a:bodyPr/>
          <a:lstStyle/>
          <a:p>
            <a:pPr marL="0" indent="0">
              <a:lnSpc>
                <a:spcPct val="80000"/>
              </a:lnSpc>
            </a:pPr>
            <a:r>
              <a:rPr lang="en-US" altLang="zh-CN" dirty="0" smtClean="0"/>
              <a:t>1. </a:t>
            </a:r>
            <a:r>
              <a:rPr lang="zh-CN" altLang="en-US" dirty="0" smtClean="0"/>
              <a:t>智能</a:t>
            </a:r>
            <a:r>
              <a:rPr lang="zh-CN" altLang="en-US" dirty="0"/>
              <a:t>手机安全</a:t>
            </a:r>
            <a:r>
              <a:rPr lang="zh-CN" altLang="en-US" dirty="0" smtClean="0"/>
              <a:t>防范</a:t>
            </a:r>
            <a:endParaRPr lang="en-US" altLang="zh-CN" dirty="0" smtClean="0"/>
          </a:p>
          <a:p>
            <a:pPr marL="457200" indent="-457200">
              <a:lnSpc>
                <a:spcPct val="80000"/>
              </a:lnSpc>
              <a:buAutoNum type="arabicPeriod"/>
            </a:pPr>
            <a:endParaRPr lang="en-US" altLang="zh-CN" sz="2000" b="0" dirty="0"/>
          </a:p>
          <a:p>
            <a:pPr marL="0" indent="0">
              <a:lnSpc>
                <a:spcPct val="80000"/>
              </a:lnSpc>
            </a:pPr>
            <a:r>
              <a:rPr lang="en-US" altLang="zh-CN" dirty="0"/>
              <a:t>2</a:t>
            </a:r>
            <a:r>
              <a:rPr lang="en-US" altLang="zh-CN" dirty="0" smtClean="0"/>
              <a:t>. </a:t>
            </a:r>
            <a:r>
              <a:rPr lang="zh-CN" altLang="en-US" dirty="0" smtClean="0"/>
              <a:t>智能</a:t>
            </a:r>
            <a:r>
              <a:rPr lang="zh-CN" altLang="en-US" dirty="0"/>
              <a:t>手机的安全保密</a:t>
            </a:r>
            <a:r>
              <a:rPr lang="zh-CN" altLang="en-US" dirty="0" smtClean="0"/>
              <a:t>威胁</a:t>
            </a:r>
            <a:endParaRPr lang="en-US" altLang="zh-CN" dirty="0" smtClean="0"/>
          </a:p>
          <a:p>
            <a:pPr marL="0" indent="0">
              <a:lnSpc>
                <a:spcPct val="80000"/>
              </a:lnSpc>
            </a:pPr>
            <a:r>
              <a:rPr lang="zh-CN" altLang="en-US" dirty="0"/>
              <a:t>（</a:t>
            </a:r>
            <a:r>
              <a:rPr lang="en-US" altLang="zh-CN" dirty="0"/>
              <a:t>1</a:t>
            </a:r>
            <a:r>
              <a:rPr lang="zh-CN" altLang="en-US" dirty="0"/>
              <a:t>） 信道攻击</a:t>
            </a:r>
            <a:r>
              <a:rPr lang="zh-CN" altLang="en-US" dirty="0" smtClean="0"/>
              <a:t>。</a:t>
            </a:r>
            <a:endParaRPr lang="en-US" altLang="zh-CN" dirty="0" smtClean="0"/>
          </a:p>
          <a:p>
            <a:pPr marL="0" indent="0">
              <a:lnSpc>
                <a:spcPct val="80000"/>
              </a:lnSpc>
            </a:pPr>
            <a:r>
              <a:rPr lang="zh-CN" altLang="en-US" dirty="0"/>
              <a:t>（</a:t>
            </a:r>
            <a:r>
              <a:rPr lang="en-US" altLang="zh-CN" dirty="0"/>
              <a:t>2</a:t>
            </a:r>
            <a:r>
              <a:rPr lang="zh-CN" altLang="en-US" dirty="0"/>
              <a:t>） 硬件攻击</a:t>
            </a:r>
            <a:r>
              <a:rPr lang="zh-CN" altLang="en-US" dirty="0" smtClean="0"/>
              <a:t>。</a:t>
            </a:r>
            <a:endParaRPr lang="en-US" altLang="zh-CN" dirty="0" smtClean="0"/>
          </a:p>
          <a:p>
            <a:pPr marL="0" indent="0">
              <a:lnSpc>
                <a:spcPct val="80000"/>
              </a:lnSpc>
            </a:pPr>
            <a:r>
              <a:rPr lang="zh-CN" altLang="en-US" dirty="0"/>
              <a:t>（</a:t>
            </a:r>
            <a:r>
              <a:rPr lang="en-US" altLang="zh-CN" dirty="0"/>
              <a:t>3</a:t>
            </a:r>
            <a:r>
              <a:rPr lang="zh-CN" altLang="en-US" dirty="0"/>
              <a:t>） 软件攻击</a:t>
            </a:r>
            <a:r>
              <a:rPr lang="zh-CN" altLang="en-US" dirty="0" smtClean="0"/>
              <a:t>。</a:t>
            </a:r>
            <a:endParaRPr lang="en-US" altLang="zh-CN" dirty="0" smtClean="0"/>
          </a:p>
          <a:p>
            <a:pPr marL="0" indent="0">
              <a:lnSpc>
                <a:spcPct val="80000"/>
              </a:lnSpc>
            </a:pPr>
            <a:endParaRPr lang="en-US" altLang="zh-CN" b="0" dirty="0" smtClean="0"/>
          </a:p>
          <a:p>
            <a:pPr marL="0" indent="0">
              <a:lnSpc>
                <a:spcPct val="80000"/>
              </a:lnSpc>
            </a:pPr>
            <a:r>
              <a:rPr lang="en-US" altLang="zh-CN" dirty="0" smtClean="0"/>
              <a:t>3. </a:t>
            </a:r>
            <a:r>
              <a:rPr lang="zh-CN" altLang="en-US" dirty="0" smtClean="0"/>
              <a:t>手机泄密后果</a:t>
            </a:r>
            <a:endParaRPr lang="en-US" altLang="zh-CN" dirty="0" smtClean="0"/>
          </a:p>
          <a:p>
            <a:pPr marL="0" indent="0">
              <a:lnSpc>
                <a:spcPct val="80000"/>
              </a:lnSpc>
            </a:pPr>
            <a:r>
              <a:rPr lang="zh-CN" altLang="en-US" dirty="0"/>
              <a:t>（</a:t>
            </a:r>
            <a:r>
              <a:rPr lang="en-US" altLang="zh-CN" dirty="0"/>
              <a:t>1</a:t>
            </a:r>
            <a:r>
              <a:rPr lang="zh-CN" altLang="en-US" dirty="0"/>
              <a:t>） 通话内容外泄</a:t>
            </a:r>
            <a:r>
              <a:rPr lang="zh-CN" altLang="en-US" dirty="0" smtClean="0"/>
              <a:t>。</a:t>
            </a:r>
            <a:endParaRPr lang="en-US" altLang="zh-CN" dirty="0" smtClean="0"/>
          </a:p>
          <a:p>
            <a:pPr marL="0" indent="0">
              <a:lnSpc>
                <a:spcPct val="80000"/>
              </a:lnSpc>
            </a:pPr>
            <a:r>
              <a:rPr lang="zh-CN" altLang="en-US" dirty="0"/>
              <a:t>（</a:t>
            </a:r>
            <a:r>
              <a:rPr lang="en-US" altLang="zh-CN" dirty="0"/>
              <a:t>2</a:t>
            </a:r>
            <a:r>
              <a:rPr lang="zh-CN" altLang="en-US" dirty="0"/>
              <a:t>） 敏感数据外泄</a:t>
            </a:r>
            <a:r>
              <a:rPr lang="zh-CN" altLang="en-US" dirty="0" smtClean="0"/>
              <a:t>。</a:t>
            </a:r>
            <a:endParaRPr lang="en-US" altLang="zh-CN" dirty="0" smtClean="0"/>
          </a:p>
          <a:p>
            <a:pPr marL="0" indent="0">
              <a:lnSpc>
                <a:spcPct val="80000"/>
              </a:lnSpc>
            </a:pPr>
            <a:r>
              <a:rPr lang="zh-CN" altLang="en-US" dirty="0"/>
              <a:t>（</a:t>
            </a:r>
            <a:r>
              <a:rPr lang="en-US" altLang="zh-CN" dirty="0"/>
              <a:t>3</a:t>
            </a:r>
            <a:r>
              <a:rPr lang="zh-CN" altLang="en-US" dirty="0"/>
              <a:t>） 摆渡攻击窃密</a:t>
            </a:r>
            <a:r>
              <a:rPr lang="zh-CN" altLang="en-US" dirty="0" smtClean="0"/>
              <a:t>。</a:t>
            </a:r>
            <a:endParaRPr lang="en-US" altLang="zh-CN" dirty="0" smtClean="0"/>
          </a:p>
          <a:p>
            <a:pPr marL="0" indent="0">
              <a:lnSpc>
                <a:spcPct val="80000"/>
              </a:lnSpc>
            </a:pPr>
            <a:r>
              <a:rPr lang="zh-CN" altLang="en-US" dirty="0"/>
              <a:t>（</a:t>
            </a:r>
            <a:r>
              <a:rPr lang="en-US" altLang="zh-CN" dirty="0"/>
              <a:t>4</a:t>
            </a:r>
            <a:r>
              <a:rPr lang="zh-CN" altLang="en-US" dirty="0"/>
              <a:t>） 暴露所在位置</a:t>
            </a:r>
            <a:r>
              <a:rPr lang="zh-CN" altLang="en-US" dirty="0" smtClean="0"/>
              <a:t>。</a:t>
            </a:r>
            <a:endParaRPr lang="en-US" altLang="zh-CN" dirty="0" smtClean="0"/>
          </a:p>
          <a:p>
            <a:pPr marL="0" indent="0">
              <a:lnSpc>
                <a:spcPct val="80000"/>
              </a:lnSpc>
            </a:pPr>
            <a:r>
              <a:rPr lang="zh-CN" altLang="en-US" dirty="0"/>
              <a:t>（</a:t>
            </a:r>
            <a:r>
              <a:rPr lang="en-US" altLang="zh-CN" dirty="0"/>
              <a:t>5</a:t>
            </a:r>
            <a:r>
              <a:rPr lang="zh-CN" altLang="en-US" dirty="0"/>
              <a:t>） 录音拍照泄密。</a:t>
            </a:r>
            <a:endParaRPr lang="en-US" altLang="zh-CN" dirty="0" smtClean="0"/>
          </a:p>
          <a:p>
            <a:pPr marL="0" indent="0">
              <a:lnSpc>
                <a:spcPct val="80000"/>
              </a:lnSpc>
            </a:pPr>
            <a:endParaRPr lang="en-US" altLang="zh-CN" dirty="0"/>
          </a:p>
          <a:p>
            <a:pPr marL="0" indent="0">
              <a:lnSpc>
                <a:spcPct val="80000"/>
              </a:lnSpc>
            </a:pPr>
            <a:endParaRPr lang="zh-CN" altLang="zh-CN" sz="2000" dirty="0"/>
          </a:p>
          <a:p>
            <a:pPr marL="0" indent="0">
              <a:lnSpc>
                <a:spcPct val="80000"/>
              </a:lnSpc>
            </a:pPr>
            <a:endParaRPr lang="zh-CN" altLang="zh-CN" sz="20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0CEC4F8-A9D3-4D56-8AE6-FB97152ECEFB}" type="slidenum">
              <a:rPr lang="zh-CN" altLang="zh-CN"/>
              <a:pPr/>
              <a:t>6</a:t>
            </a:fld>
            <a:endParaRPr lang="zh-CN" altLang="zh-CN"/>
          </a:p>
        </p:txBody>
      </p:sp>
      <p:sp>
        <p:nvSpPr>
          <p:cNvPr id="10242" name="Rectangle 2"/>
          <p:cNvSpPr>
            <a:spLocks noGrp="1" noChangeArrowheads="1"/>
          </p:cNvSpPr>
          <p:nvPr>
            <p:ph type="title"/>
          </p:nvPr>
        </p:nvSpPr>
        <p:spPr>
          <a:xfrm>
            <a:off x="1905000" y="990600"/>
            <a:ext cx="6019800" cy="720725"/>
          </a:xfrm>
        </p:spPr>
        <p:txBody>
          <a:bodyPr/>
          <a:lstStyle/>
          <a:p>
            <a:pPr algn="l"/>
            <a:r>
              <a:rPr lang="zh-CN" altLang="en-US" b="1"/>
              <a:t>9.1.1  信息安全意识</a:t>
            </a:r>
            <a:endParaRPr lang="zh-CN" altLang="en-US"/>
          </a:p>
        </p:txBody>
      </p:sp>
      <p:sp>
        <p:nvSpPr>
          <p:cNvPr id="10243" name="Rectangle 3"/>
          <p:cNvSpPr>
            <a:spLocks noGrp="1" noChangeArrowheads="1"/>
          </p:cNvSpPr>
          <p:nvPr>
            <p:ph type="body" idx="1"/>
          </p:nvPr>
        </p:nvSpPr>
        <p:spPr>
          <a:xfrm>
            <a:off x="1981200" y="1981200"/>
            <a:ext cx="6324600" cy="3405188"/>
          </a:xfrm>
        </p:spPr>
        <p:txBody>
          <a:bodyPr/>
          <a:lstStyle/>
          <a:p>
            <a:pPr marL="0" indent="0">
              <a:lnSpc>
                <a:spcPct val="140000"/>
              </a:lnSpc>
            </a:pPr>
            <a:r>
              <a:rPr lang="zh-CN" altLang="zh-CN" sz="2000"/>
              <a:t>3．清楚可能面临的威胁和风险</a:t>
            </a:r>
          </a:p>
          <a:p>
            <a:pPr marL="0" indent="0">
              <a:lnSpc>
                <a:spcPct val="140000"/>
              </a:lnSpc>
            </a:pPr>
            <a:r>
              <a:rPr lang="zh-CN" altLang="zh-CN" sz="2000"/>
              <a:t>       信息安全所面临的威胁来自于很多方面。这些威胁大致可分为自然威胁和人为威胁。自然威胁指那些来自于自然灾害、恶劣的场地环境、电磁辐射和电磁干扰、网络设备自然老化等的威胁。自然威胁往往带有不可抗拒性，因此这里主要讨论人为威胁。  </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0C00B01-2C4C-49EB-9297-8DC0A494C8F4}" type="slidenum">
              <a:rPr lang="zh-CN" altLang="zh-CN"/>
              <a:pPr/>
              <a:t>69</a:t>
            </a:fld>
            <a:endParaRPr lang="zh-CN" altLang="zh-CN"/>
          </a:p>
        </p:txBody>
      </p:sp>
      <p:sp>
        <p:nvSpPr>
          <p:cNvPr id="74754" name="Rectangle 2"/>
          <p:cNvSpPr>
            <a:spLocks noGrp="1" noChangeArrowheads="1"/>
          </p:cNvSpPr>
          <p:nvPr>
            <p:ph type="title"/>
          </p:nvPr>
        </p:nvSpPr>
        <p:spPr>
          <a:xfrm>
            <a:off x="611560" y="332656"/>
            <a:ext cx="7772400" cy="1143000"/>
          </a:xfrm>
        </p:spPr>
        <p:txBody>
          <a:bodyPr/>
          <a:lstStyle/>
          <a:p>
            <a:r>
              <a:rPr lang="zh-CN" altLang="en-US" b="1" dirty="0"/>
              <a:t>9.5</a:t>
            </a:r>
            <a:r>
              <a:rPr lang="zh-CN" altLang="en-US" b="1" dirty="0" smtClean="0"/>
              <a:t>.</a:t>
            </a:r>
            <a:r>
              <a:rPr lang="en-US" altLang="zh-CN" b="1" dirty="0" smtClean="0"/>
              <a:t>4 </a:t>
            </a:r>
            <a:r>
              <a:rPr lang="zh-CN" altLang="en-US" b="1" dirty="0" smtClean="0"/>
              <a:t> 手机安全防范</a:t>
            </a:r>
            <a:endParaRPr lang="zh-CN" altLang="en-US" dirty="0"/>
          </a:p>
        </p:txBody>
      </p:sp>
      <p:sp>
        <p:nvSpPr>
          <p:cNvPr id="74755" name="Rectangle 3"/>
          <p:cNvSpPr>
            <a:spLocks noGrp="1" noChangeArrowheads="1"/>
          </p:cNvSpPr>
          <p:nvPr>
            <p:ph type="body" idx="1"/>
          </p:nvPr>
        </p:nvSpPr>
        <p:spPr>
          <a:xfrm>
            <a:off x="1259632" y="1340768"/>
            <a:ext cx="7488832" cy="5040560"/>
          </a:xfrm>
        </p:spPr>
        <p:txBody>
          <a:bodyPr/>
          <a:lstStyle/>
          <a:p>
            <a:r>
              <a:rPr lang="en-US" altLang="zh-CN" b="0" dirty="0"/>
              <a:t>1</a:t>
            </a:r>
            <a:r>
              <a:rPr lang="en-US" altLang="zh-CN" dirty="0"/>
              <a:t>. </a:t>
            </a:r>
            <a:r>
              <a:rPr lang="zh-CN" altLang="en-US" dirty="0"/>
              <a:t>防范措施</a:t>
            </a:r>
          </a:p>
          <a:p>
            <a:r>
              <a:rPr lang="zh-CN" altLang="en-US" dirty="0"/>
              <a:t>（</a:t>
            </a:r>
            <a:r>
              <a:rPr lang="en-US" altLang="zh-CN" dirty="0"/>
              <a:t>1</a:t>
            </a:r>
            <a:r>
              <a:rPr lang="zh-CN" altLang="en-US" dirty="0"/>
              <a:t>） 遵章守纪</a:t>
            </a:r>
            <a:r>
              <a:rPr lang="zh-CN" altLang="en-US" dirty="0" smtClean="0"/>
              <a:t>。</a:t>
            </a:r>
            <a:endParaRPr lang="en-US" altLang="zh-CN" dirty="0" smtClean="0"/>
          </a:p>
          <a:p>
            <a:r>
              <a:rPr lang="zh-CN" altLang="en-US" dirty="0"/>
              <a:t>（</a:t>
            </a:r>
            <a:r>
              <a:rPr lang="en-US" altLang="zh-CN" dirty="0"/>
              <a:t>2</a:t>
            </a:r>
            <a:r>
              <a:rPr lang="zh-CN" altLang="en-US" dirty="0"/>
              <a:t>） 严防病毒</a:t>
            </a:r>
            <a:r>
              <a:rPr lang="zh-CN" altLang="en-US" dirty="0" smtClean="0"/>
              <a:t>。</a:t>
            </a:r>
            <a:endParaRPr lang="en-US" altLang="zh-CN" dirty="0" smtClean="0"/>
          </a:p>
          <a:p>
            <a:r>
              <a:rPr lang="zh-CN" altLang="en-US" dirty="0"/>
              <a:t>（</a:t>
            </a:r>
            <a:r>
              <a:rPr lang="en-US" altLang="zh-CN" dirty="0"/>
              <a:t>3</a:t>
            </a:r>
            <a:r>
              <a:rPr lang="zh-CN" altLang="en-US" dirty="0"/>
              <a:t>） 技术防范</a:t>
            </a:r>
            <a:r>
              <a:rPr lang="zh-CN" altLang="en-US" dirty="0" smtClean="0"/>
              <a:t>。</a:t>
            </a:r>
            <a:endParaRPr lang="en-US" altLang="zh-CN" dirty="0" smtClean="0"/>
          </a:p>
          <a:p>
            <a:r>
              <a:rPr lang="zh-CN" altLang="en-US" dirty="0"/>
              <a:t>（</a:t>
            </a:r>
            <a:r>
              <a:rPr lang="en-US" altLang="zh-CN" dirty="0"/>
              <a:t>4</a:t>
            </a:r>
            <a:r>
              <a:rPr lang="zh-CN" altLang="en-US" dirty="0"/>
              <a:t>） 自我保护</a:t>
            </a:r>
            <a:r>
              <a:rPr lang="zh-CN" altLang="en-US" dirty="0" smtClean="0"/>
              <a:t>。</a:t>
            </a:r>
            <a:endParaRPr lang="en-US" altLang="zh-CN" dirty="0" smtClean="0"/>
          </a:p>
          <a:p>
            <a:r>
              <a:rPr lang="en-US" altLang="zh-CN" dirty="0"/>
              <a:t>2. </a:t>
            </a:r>
            <a:r>
              <a:rPr lang="zh-CN" altLang="en-US" dirty="0"/>
              <a:t>防止感染手机</a:t>
            </a:r>
            <a:r>
              <a:rPr lang="zh-CN" altLang="en-US" dirty="0" smtClean="0"/>
              <a:t>病毒</a:t>
            </a:r>
            <a:endParaRPr lang="en-US" altLang="zh-CN" dirty="0" smtClean="0"/>
          </a:p>
          <a:p>
            <a:r>
              <a:rPr lang="zh-CN" altLang="en-US" dirty="0"/>
              <a:t>（</a:t>
            </a:r>
            <a:r>
              <a:rPr lang="en-US" altLang="zh-CN" dirty="0"/>
              <a:t>1</a:t>
            </a:r>
            <a:r>
              <a:rPr lang="zh-CN" altLang="en-US" dirty="0"/>
              <a:t>） 不随意下载手机应用</a:t>
            </a:r>
            <a:r>
              <a:rPr lang="zh-CN" altLang="en-US" dirty="0"/>
              <a:t>。</a:t>
            </a:r>
            <a:endParaRPr lang="en-US" altLang="zh-CN" dirty="0"/>
          </a:p>
          <a:p>
            <a:r>
              <a:rPr lang="zh-CN" altLang="en-US" dirty="0"/>
              <a:t>（</a:t>
            </a:r>
            <a:r>
              <a:rPr lang="en-US" altLang="zh-CN" dirty="0"/>
              <a:t>2</a:t>
            </a:r>
            <a:r>
              <a:rPr lang="zh-CN" altLang="en-US" dirty="0"/>
              <a:t>） 不轻易打开收到的信息</a:t>
            </a:r>
            <a:r>
              <a:rPr lang="zh-CN" altLang="en-US" dirty="0"/>
              <a:t>。</a:t>
            </a:r>
            <a:endParaRPr lang="en-US" altLang="zh-CN" dirty="0"/>
          </a:p>
          <a:p>
            <a:r>
              <a:rPr lang="zh-CN" altLang="en-US" dirty="0"/>
              <a:t>（</a:t>
            </a:r>
            <a:r>
              <a:rPr lang="en-US" altLang="zh-CN" dirty="0"/>
              <a:t>3</a:t>
            </a:r>
            <a:r>
              <a:rPr lang="zh-CN" altLang="en-US" dirty="0"/>
              <a:t>） 不添加陌生的微信或</a:t>
            </a:r>
            <a:r>
              <a:rPr lang="en-US" altLang="zh-CN" dirty="0"/>
              <a:t>QQ </a:t>
            </a:r>
            <a:r>
              <a:rPr lang="zh-CN" altLang="en-US" dirty="0"/>
              <a:t>好友。</a:t>
            </a:r>
          </a:p>
          <a:p>
            <a:r>
              <a:rPr lang="zh-CN" altLang="en-US" dirty="0"/>
              <a:t>（</a:t>
            </a:r>
            <a:r>
              <a:rPr lang="en-US" altLang="zh-CN" dirty="0"/>
              <a:t>4</a:t>
            </a:r>
            <a:r>
              <a:rPr lang="zh-CN" altLang="en-US" dirty="0"/>
              <a:t>） 不随意连接陌生</a:t>
            </a:r>
            <a:r>
              <a:rPr lang="en-US" altLang="zh-CN" dirty="0" err="1"/>
              <a:t>WiFi</a:t>
            </a:r>
            <a:r>
              <a:rPr lang="zh-CN" altLang="en-US" dirty="0"/>
              <a:t>。</a:t>
            </a:r>
          </a:p>
          <a:p>
            <a:r>
              <a:rPr lang="zh-CN" altLang="en-US" dirty="0"/>
              <a:t>（</a:t>
            </a:r>
            <a:r>
              <a:rPr lang="en-US" altLang="zh-CN" dirty="0"/>
              <a:t>5</a:t>
            </a:r>
            <a:r>
              <a:rPr lang="zh-CN" altLang="en-US" dirty="0"/>
              <a:t>） 安装安全防护软件。</a:t>
            </a:r>
            <a:r>
              <a:rPr lang="zh-CN" altLang="en-US" dirty="0"/>
              <a:t> </a:t>
            </a:r>
            <a:endParaRPr lang="zh-CN" altLang="zh-CN"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AECBE3F-9EE1-46E2-843D-79F9B7CC9902}" type="slidenum">
              <a:rPr lang="zh-CN" altLang="zh-CN"/>
              <a:pPr/>
              <a:t>70</a:t>
            </a:fld>
            <a:endParaRPr lang="zh-CN" altLang="zh-CN"/>
          </a:p>
        </p:txBody>
      </p:sp>
      <p:sp>
        <p:nvSpPr>
          <p:cNvPr id="75778" name="Rectangle 2"/>
          <p:cNvSpPr>
            <a:spLocks noGrp="1" noChangeArrowheads="1"/>
          </p:cNvSpPr>
          <p:nvPr>
            <p:ph type="title"/>
          </p:nvPr>
        </p:nvSpPr>
        <p:spPr/>
        <p:txBody>
          <a:bodyPr/>
          <a:lstStyle/>
          <a:p>
            <a:r>
              <a:rPr lang="zh-CN" altLang="en-US" b="1" dirty="0"/>
              <a:t>9.5.4 </a:t>
            </a:r>
            <a:r>
              <a:rPr lang="zh-CN" altLang="en-US" b="1" dirty="0" smtClean="0"/>
              <a:t> 手机安全防范</a:t>
            </a:r>
            <a:endParaRPr lang="zh-CN" altLang="en-US" dirty="0"/>
          </a:p>
        </p:txBody>
      </p:sp>
      <p:sp>
        <p:nvSpPr>
          <p:cNvPr id="75779" name="Rectangle 3"/>
          <p:cNvSpPr>
            <a:spLocks noGrp="1" noChangeArrowheads="1"/>
          </p:cNvSpPr>
          <p:nvPr>
            <p:ph type="body" idx="1"/>
          </p:nvPr>
        </p:nvSpPr>
        <p:spPr/>
        <p:txBody>
          <a:bodyPr/>
          <a:lstStyle/>
          <a:p>
            <a:pPr marL="0" indent="0"/>
            <a:r>
              <a:rPr lang="en-US" altLang="zh-CN" dirty="0" smtClean="0"/>
              <a:t>3. </a:t>
            </a:r>
            <a:r>
              <a:rPr lang="zh-CN" altLang="en-US" dirty="0" smtClean="0"/>
              <a:t>手机</a:t>
            </a:r>
            <a:r>
              <a:rPr lang="zh-CN" altLang="en-US" dirty="0"/>
              <a:t>快捷支付需谨慎，密码安全防范要</a:t>
            </a:r>
            <a:r>
              <a:rPr lang="zh-CN" altLang="en-US" dirty="0" smtClean="0"/>
              <a:t>留心</a:t>
            </a:r>
            <a:endParaRPr lang="en-US" altLang="zh-CN" dirty="0" smtClean="0"/>
          </a:p>
          <a:p>
            <a:pPr marL="0" indent="0"/>
            <a:endParaRPr lang="en-US" altLang="zh-CN" dirty="0" smtClean="0"/>
          </a:p>
          <a:p>
            <a:pPr marL="0" indent="0"/>
            <a:r>
              <a:rPr lang="en-US" altLang="zh-CN" dirty="0"/>
              <a:t>1</a:t>
            </a:r>
            <a:r>
              <a:rPr lang="zh-CN" altLang="en-US" dirty="0"/>
              <a:t>） 快捷支付不</a:t>
            </a:r>
            <a:r>
              <a:rPr lang="zh-CN" altLang="en-US" dirty="0" smtClean="0"/>
              <a:t>安全</a:t>
            </a:r>
            <a:endParaRPr lang="en-US" altLang="zh-CN" dirty="0" smtClean="0"/>
          </a:p>
          <a:p>
            <a:pPr marL="0" indent="0"/>
            <a:endParaRPr lang="en-US" altLang="zh-CN" dirty="0" smtClean="0"/>
          </a:p>
          <a:p>
            <a:pPr marL="0" indent="0"/>
            <a:r>
              <a:rPr lang="en-US" altLang="zh-CN" dirty="0"/>
              <a:t>2</a:t>
            </a:r>
            <a:r>
              <a:rPr lang="zh-CN" altLang="en-US" dirty="0"/>
              <a:t>） 安全防范须留心</a:t>
            </a:r>
            <a:endParaRPr lang="zh-CN" altLang="zh-CN" dirty="0"/>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CDA7202-31CC-4A97-BAE1-E247FFE8F75C}" type="slidenum">
              <a:rPr lang="zh-CN" altLang="zh-CN"/>
              <a:pPr/>
              <a:t>71</a:t>
            </a:fld>
            <a:endParaRPr lang="zh-CN" altLang="zh-CN"/>
          </a:p>
        </p:txBody>
      </p:sp>
      <p:sp>
        <p:nvSpPr>
          <p:cNvPr id="76802" name="Rectangle 2"/>
          <p:cNvSpPr>
            <a:spLocks noGrp="1" noChangeArrowheads="1"/>
          </p:cNvSpPr>
          <p:nvPr>
            <p:ph type="title"/>
          </p:nvPr>
        </p:nvSpPr>
        <p:spPr>
          <a:xfrm>
            <a:off x="1676400" y="838200"/>
            <a:ext cx="6334125" cy="1143000"/>
          </a:xfrm>
        </p:spPr>
        <p:txBody>
          <a:bodyPr/>
          <a:lstStyle/>
          <a:p>
            <a:r>
              <a:rPr lang="zh-CN" altLang="en-US" sz="3200"/>
              <a:t>9.6  电子商务和电子政务安全</a:t>
            </a:r>
            <a:r>
              <a:rPr lang="zh-CN" altLang="en-US"/>
              <a:t> </a:t>
            </a:r>
          </a:p>
        </p:txBody>
      </p:sp>
      <p:sp>
        <p:nvSpPr>
          <p:cNvPr id="76803" name="Rectangle 3"/>
          <p:cNvSpPr>
            <a:spLocks noGrp="1" noChangeArrowheads="1"/>
          </p:cNvSpPr>
          <p:nvPr>
            <p:ph type="body" idx="1"/>
          </p:nvPr>
        </p:nvSpPr>
        <p:spPr>
          <a:xfrm>
            <a:off x="1600200" y="2057400"/>
            <a:ext cx="6629400" cy="3489325"/>
          </a:xfrm>
        </p:spPr>
        <p:txBody>
          <a:bodyPr/>
          <a:lstStyle/>
          <a:p>
            <a:pPr marL="0" indent="0" algn="just">
              <a:lnSpc>
                <a:spcPct val="130000"/>
              </a:lnSpc>
            </a:pPr>
            <a:r>
              <a:rPr lang="zh-CN" altLang="zh-CN"/>
              <a:t>        电子商务和电子政务是现代信息技术、网络技术的应用，它们都以计算机网络为运行平台，在现代社会建设中发挥着越来越重要的作用。它们综合利用了通信技术、网络技术、安全技术等先进技术，为个人、企业和事业单位以及政府提供便利服务。</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CFDDED5-8E01-4658-AEBD-500052C9D718}" type="slidenum">
              <a:rPr lang="zh-CN" altLang="zh-CN"/>
              <a:pPr/>
              <a:t>72</a:t>
            </a:fld>
            <a:endParaRPr lang="zh-CN" altLang="zh-CN"/>
          </a:p>
        </p:txBody>
      </p:sp>
      <p:sp>
        <p:nvSpPr>
          <p:cNvPr id="77826" name="Rectangle 2"/>
          <p:cNvSpPr>
            <a:spLocks noGrp="1" noChangeArrowheads="1"/>
          </p:cNvSpPr>
          <p:nvPr>
            <p:ph type="title"/>
          </p:nvPr>
        </p:nvSpPr>
        <p:spPr>
          <a:xfrm>
            <a:off x="1981200" y="1219200"/>
            <a:ext cx="5876925" cy="838200"/>
          </a:xfrm>
        </p:spPr>
        <p:txBody>
          <a:bodyPr/>
          <a:lstStyle/>
          <a:p>
            <a:r>
              <a:rPr lang="zh-CN" altLang="en-US" sz="3200"/>
              <a:t>9.6  电子商务和电子政务安全 </a:t>
            </a:r>
          </a:p>
        </p:txBody>
      </p:sp>
      <p:sp>
        <p:nvSpPr>
          <p:cNvPr id="77827" name="Rectangle 3"/>
          <p:cNvSpPr>
            <a:spLocks noGrp="1" noChangeArrowheads="1"/>
          </p:cNvSpPr>
          <p:nvPr>
            <p:ph type="body" idx="1"/>
          </p:nvPr>
        </p:nvSpPr>
        <p:spPr>
          <a:xfrm>
            <a:off x="2286000" y="2895600"/>
            <a:ext cx="5451475" cy="1446213"/>
          </a:xfrm>
        </p:spPr>
        <p:txBody>
          <a:bodyPr/>
          <a:lstStyle/>
          <a:p>
            <a:pPr>
              <a:lnSpc>
                <a:spcPct val="130000"/>
              </a:lnSpc>
            </a:pPr>
            <a:r>
              <a:rPr lang="zh-CN" altLang="en-US" sz="2800">
                <a:hlinkClick r:id="rId2" action="ppaction://hlinkpres?slideindex=1&amp;slidetitle=65. 电子商务和电子政务安全"/>
              </a:rPr>
              <a:t>9.6.1   电子商务安全</a:t>
            </a:r>
            <a:endParaRPr lang="zh-CN" altLang="en-US" sz="2800"/>
          </a:p>
          <a:p>
            <a:pPr>
              <a:lnSpc>
                <a:spcPct val="130000"/>
              </a:lnSpc>
            </a:pPr>
            <a:r>
              <a:rPr lang="zh-CN" altLang="en-US" sz="2800">
                <a:hlinkClick r:id="rId3" action="ppaction://hlinkpres?slideindex=1&amp;slidetitle=68. 幻灯片 67"/>
              </a:rPr>
              <a:t>9.6.2   电子政务安全</a:t>
            </a:r>
            <a:endParaRPr lang="zh-CN" altLang="en-US" sz="2800"/>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C2A65B3-26C9-455C-861A-5A49CE4B7673}" type="slidenum">
              <a:rPr lang="zh-CN" altLang="zh-CN"/>
              <a:pPr/>
              <a:t>73</a:t>
            </a:fld>
            <a:endParaRPr lang="zh-CN" altLang="zh-CN"/>
          </a:p>
        </p:txBody>
      </p:sp>
      <p:sp>
        <p:nvSpPr>
          <p:cNvPr id="78850" name="Rectangle 2"/>
          <p:cNvSpPr>
            <a:spLocks noGrp="1" noChangeArrowheads="1"/>
          </p:cNvSpPr>
          <p:nvPr>
            <p:ph type="title"/>
          </p:nvPr>
        </p:nvSpPr>
        <p:spPr/>
        <p:txBody>
          <a:bodyPr/>
          <a:lstStyle/>
          <a:p>
            <a:r>
              <a:rPr lang="zh-CN" altLang="en-US" b="1"/>
              <a:t>9.6.1  电子商务安全 </a:t>
            </a:r>
          </a:p>
        </p:txBody>
      </p:sp>
      <p:sp>
        <p:nvSpPr>
          <p:cNvPr id="78851" name="Rectangle 3"/>
          <p:cNvSpPr>
            <a:spLocks noGrp="1" noChangeArrowheads="1"/>
          </p:cNvSpPr>
          <p:nvPr>
            <p:ph type="body" idx="1"/>
          </p:nvPr>
        </p:nvSpPr>
        <p:spPr>
          <a:xfrm>
            <a:off x="1752600" y="1773238"/>
            <a:ext cx="6629400" cy="4322762"/>
          </a:xfrm>
        </p:spPr>
        <p:txBody>
          <a:bodyPr/>
          <a:lstStyle/>
          <a:p>
            <a:pPr marL="0" indent="0">
              <a:lnSpc>
                <a:spcPct val="120000"/>
              </a:lnSpc>
            </a:pPr>
            <a:r>
              <a:rPr lang="zh-CN" altLang="zh-CN"/>
              <a:t>1.   电子商务概述</a:t>
            </a:r>
          </a:p>
          <a:p>
            <a:pPr marL="0" indent="0">
              <a:lnSpc>
                <a:spcPct val="120000"/>
              </a:lnSpc>
            </a:pPr>
            <a:r>
              <a:rPr lang="zh-CN" altLang="zh-CN"/>
              <a:t>       电子商务是指以电子方式进行的商品和服务之生产、分配、市场营销、销售或交付。</a:t>
            </a:r>
          </a:p>
          <a:p>
            <a:pPr marL="0" indent="0">
              <a:lnSpc>
                <a:spcPct val="120000"/>
              </a:lnSpc>
            </a:pPr>
            <a:r>
              <a:rPr lang="zh-CN" altLang="zh-CN"/>
              <a:t>        随着Internet的发展，越来越多的人通过Internet进行商务活动。电子商务的发展前景十分诱人，而其安全问题也变得越来越突出，如何建立一个安全、便捷的电子商务应用环境，对信息提供足够的保护，已经成为商家和用户都十分关心的话题。 </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5DD01784-FA76-4B86-835F-056B9A5860E1}" type="slidenum">
              <a:rPr lang="zh-CN" altLang="zh-CN"/>
              <a:pPr/>
              <a:t>74</a:t>
            </a:fld>
            <a:endParaRPr lang="zh-CN" altLang="zh-CN"/>
          </a:p>
        </p:txBody>
      </p:sp>
      <p:sp>
        <p:nvSpPr>
          <p:cNvPr id="79874" name="Rectangle 2"/>
          <p:cNvSpPr>
            <a:spLocks noGrp="1" noChangeArrowheads="1"/>
          </p:cNvSpPr>
          <p:nvPr>
            <p:ph type="body" idx="1"/>
          </p:nvPr>
        </p:nvSpPr>
        <p:spPr>
          <a:xfrm>
            <a:off x="1524000" y="1981200"/>
            <a:ext cx="7162800" cy="2895600"/>
          </a:xfrm>
        </p:spPr>
        <p:txBody>
          <a:bodyPr/>
          <a:lstStyle/>
          <a:p>
            <a:pPr marL="457200" indent="-457200">
              <a:lnSpc>
                <a:spcPct val="130000"/>
              </a:lnSpc>
              <a:buFontTx/>
              <a:buAutoNum type="arabicPeriod" startAt="2"/>
            </a:pPr>
            <a:r>
              <a:rPr lang="zh-CN" altLang="zh-CN"/>
              <a:t>电子商务的安全性要求</a:t>
            </a:r>
          </a:p>
          <a:p>
            <a:pPr marL="457200" indent="-457200">
              <a:lnSpc>
                <a:spcPct val="130000"/>
              </a:lnSpc>
            </a:pPr>
            <a:r>
              <a:rPr lang="zh-CN" altLang="zh-CN"/>
              <a:t>  （1）交易前交易双方身份的认证问题。</a:t>
            </a:r>
          </a:p>
          <a:p>
            <a:pPr marL="457200" indent="-457200">
              <a:lnSpc>
                <a:spcPct val="130000"/>
              </a:lnSpc>
            </a:pPr>
            <a:r>
              <a:rPr lang="zh-CN" altLang="zh-CN"/>
              <a:t>  （2）交易中电子合同的法律效力问题以及完整性保密性问题。</a:t>
            </a:r>
          </a:p>
          <a:p>
            <a:pPr marL="457200" indent="-457200">
              <a:lnSpc>
                <a:spcPct val="130000"/>
              </a:lnSpc>
            </a:pPr>
            <a:r>
              <a:rPr lang="zh-CN" altLang="zh-CN"/>
              <a:t>  （3）交易后电子记录的证据力问题。</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17325C41-2DFC-488A-8693-3CD165438343}" type="slidenum">
              <a:rPr lang="zh-CN" altLang="zh-CN"/>
              <a:pPr/>
              <a:t>75</a:t>
            </a:fld>
            <a:endParaRPr lang="zh-CN" altLang="zh-CN"/>
          </a:p>
        </p:txBody>
      </p:sp>
      <p:sp>
        <p:nvSpPr>
          <p:cNvPr id="80898" name="Rectangle 2"/>
          <p:cNvSpPr>
            <a:spLocks noGrp="1" noChangeArrowheads="1"/>
          </p:cNvSpPr>
          <p:nvPr>
            <p:ph type="body" idx="1"/>
          </p:nvPr>
        </p:nvSpPr>
        <p:spPr>
          <a:xfrm>
            <a:off x="1752600" y="1371600"/>
            <a:ext cx="6934200" cy="3962400"/>
          </a:xfrm>
        </p:spPr>
        <p:txBody>
          <a:bodyPr/>
          <a:lstStyle/>
          <a:p>
            <a:pPr>
              <a:lnSpc>
                <a:spcPct val="130000"/>
              </a:lnSpc>
            </a:pPr>
            <a:r>
              <a:rPr lang="zh-CN" altLang="zh-CN"/>
              <a:t>3.电子商务采用的主要安全技术 </a:t>
            </a:r>
          </a:p>
          <a:p>
            <a:pPr lvl="1">
              <a:lnSpc>
                <a:spcPct val="130000"/>
              </a:lnSpc>
            </a:pPr>
            <a:r>
              <a:rPr lang="zh-CN" altLang="zh-CN"/>
              <a:t>（1）加密技术</a:t>
            </a:r>
          </a:p>
          <a:p>
            <a:pPr lvl="1">
              <a:lnSpc>
                <a:spcPct val="130000"/>
              </a:lnSpc>
            </a:pPr>
            <a:r>
              <a:rPr lang="zh-CN" altLang="zh-CN"/>
              <a:t>（2）数字签名</a:t>
            </a:r>
          </a:p>
          <a:p>
            <a:pPr lvl="1">
              <a:lnSpc>
                <a:spcPct val="130000"/>
              </a:lnSpc>
            </a:pPr>
            <a:r>
              <a:rPr lang="zh-CN" altLang="zh-CN"/>
              <a:t>（3）认证中心（CA，Certificate Authority）</a:t>
            </a:r>
          </a:p>
          <a:p>
            <a:pPr lvl="1">
              <a:lnSpc>
                <a:spcPct val="130000"/>
              </a:lnSpc>
            </a:pPr>
            <a:r>
              <a:rPr lang="zh-CN" altLang="zh-CN"/>
              <a:t>（4）安全套接层协议（SSL）。 </a:t>
            </a:r>
          </a:p>
          <a:p>
            <a:pPr lvl="1">
              <a:lnSpc>
                <a:spcPct val="130000"/>
              </a:lnSpc>
            </a:pPr>
            <a:r>
              <a:rPr lang="zh-CN" altLang="zh-CN"/>
              <a:t>（5）安全电子交易规范(SET)</a:t>
            </a:r>
          </a:p>
          <a:p>
            <a:pPr lvl="1">
              <a:lnSpc>
                <a:spcPct val="130000"/>
              </a:lnSpc>
            </a:pPr>
            <a:r>
              <a:rPr lang="zh-CN" altLang="zh-CN"/>
              <a:t>（6）Internet电子邮件的安全协议</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46CC196-4856-4C1F-A49E-0CAFB0269920}" type="slidenum">
              <a:rPr lang="zh-CN" altLang="zh-CN"/>
              <a:pPr/>
              <a:t>76</a:t>
            </a:fld>
            <a:endParaRPr lang="zh-CN" altLang="zh-CN"/>
          </a:p>
        </p:txBody>
      </p:sp>
      <p:sp>
        <p:nvSpPr>
          <p:cNvPr id="81922" name="Rectangle 2"/>
          <p:cNvSpPr>
            <a:spLocks noGrp="1" noChangeArrowheads="1"/>
          </p:cNvSpPr>
          <p:nvPr>
            <p:ph type="title"/>
          </p:nvPr>
        </p:nvSpPr>
        <p:spPr>
          <a:xfrm>
            <a:off x="914400" y="457200"/>
            <a:ext cx="7772400" cy="1143000"/>
          </a:xfrm>
        </p:spPr>
        <p:txBody>
          <a:bodyPr/>
          <a:lstStyle/>
          <a:p>
            <a:r>
              <a:rPr lang="zh-CN" altLang="en-US" b="1"/>
              <a:t>9.6.2  电子政务安全</a:t>
            </a:r>
          </a:p>
        </p:txBody>
      </p:sp>
      <p:sp>
        <p:nvSpPr>
          <p:cNvPr id="81923" name="Rectangle 3"/>
          <p:cNvSpPr>
            <a:spLocks noGrp="1" noChangeArrowheads="1"/>
          </p:cNvSpPr>
          <p:nvPr>
            <p:ph type="body" idx="1"/>
          </p:nvPr>
        </p:nvSpPr>
        <p:spPr>
          <a:xfrm>
            <a:off x="1828800" y="1447800"/>
            <a:ext cx="6699250" cy="4251325"/>
          </a:xfrm>
        </p:spPr>
        <p:txBody>
          <a:bodyPr/>
          <a:lstStyle/>
          <a:p>
            <a:pPr marL="0" indent="0">
              <a:lnSpc>
                <a:spcPct val="120000"/>
              </a:lnSpc>
            </a:pPr>
            <a:r>
              <a:rPr lang="zh-CN" altLang="zh-CN"/>
              <a:t>1. 电子政务概述</a:t>
            </a:r>
          </a:p>
          <a:p>
            <a:pPr marL="0" indent="0">
              <a:lnSpc>
                <a:spcPct val="120000"/>
              </a:lnSpc>
            </a:pPr>
            <a:r>
              <a:rPr lang="zh-CN" altLang="zh-CN"/>
              <a:t>        电子政务是一国的各级政府机关或者是有关机构借助电子信息技术而进行的政务活动，其实质是通过应用信息技术，转变政府传统的集中管理、分层结构运行模式，以适应数字化社会的需求。电子政务主要由政府部门内部的数字化办公、政府部门之间通过计算机网络而进行的信息共享和适时通信、政府部门通过网络与公众进行的双向交流三部分组成。</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97AACB06-D1D5-4889-BAB0-72836711C9F8}" type="slidenum">
              <a:rPr lang="zh-CN" altLang="zh-CN"/>
              <a:pPr/>
              <a:t>77</a:t>
            </a:fld>
            <a:endParaRPr lang="zh-CN" altLang="zh-CN"/>
          </a:p>
        </p:txBody>
      </p:sp>
      <p:sp>
        <p:nvSpPr>
          <p:cNvPr id="82946" name="Rectangle 2"/>
          <p:cNvSpPr>
            <a:spLocks noGrp="1" noChangeArrowheads="1"/>
          </p:cNvSpPr>
          <p:nvPr>
            <p:ph type="body" idx="1"/>
          </p:nvPr>
        </p:nvSpPr>
        <p:spPr>
          <a:xfrm>
            <a:off x="1676400" y="1752600"/>
            <a:ext cx="6553200" cy="2743200"/>
          </a:xfrm>
        </p:spPr>
        <p:txBody>
          <a:bodyPr/>
          <a:lstStyle/>
          <a:p>
            <a:pPr marL="0" indent="0" algn="just"/>
            <a:r>
              <a:rPr lang="zh-CN" altLang="zh-CN"/>
              <a:t>2. 电子政务的安全问题</a:t>
            </a:r>
          </a:p>
          <a:p>
            <a:pPr marL="0" indent="0" algn="just"/>
            <a:r>
              <a:rPr lang="zh-CN" altLang="zh-CN"/>
              <a:t>        从安全威胁的来源来看，可以分为内、外两部分。所谓“内”，是指政府机关内部，而“外”，则是指社会环境。国务院办公厅明确把信息网络分为内网（涉密网）、外网（非涉密网）和因特网三类，而且明确内网和外网要物理隔离。</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4B3A8F91-0C63-43A8-9A96-03372023BCD3}" type="slidenum">
              <a:rPr lang="zh-CN" altLang="zh-CN"/>
              <a:pPr/>
              <a:t>78</a:t>
            </a:fld>
            <a:endParaRPr lang="zh-CN" altLang="zh-CN"/>
          </a:p>
        </p:txBody>
      </p:sp>
      <p:sp>
        <p:nvSpPr>
          <p:cNvPr id="83970" name="Rectangle 2"/>
          <p:cNvSpPr>
            <a:spLocks noGrp="1" noChangeArrowheads="1"/>
          </p:cNvSpPr>
          <p:nvPr>
            <p:ph type="body" idx="1"/>
          </p:nvPr>
        </p:nvSpPr>
        <p:spPr>
          <a:xfrm>
            <a:off x="1524000" y="1752600"/>
            <a:ext cx="7086600" cy="2819400"/>
          </a:xfrm>
        </p:spPr>
        <p:txBody>
          <a:bodyPr/>
          <a:lstStyle/>
          <a:p>
            <a:r>
              <a:rPr lang="zh-CN" altLang="zh-CN"/>
              <a:t>      电子政务安全中普遍存在着以下几种安全隐患 ：</a:t>
            </a:r>
          </a:p>
          <a:p>
            <a:r>
              <a:rPr lang="zh-CN" altLang="zh-CN"/>
              <a:t>    （1）窃取信息</a:t>
            </a:r>
          </a:p>
          <a:p>
            <a:r>
              <a:rPr lang="zh-CN" altLang="zh-CN"/>
              <a:t>    （2）篡改信息</a:t>
            </a:r>
          </a:p>
          <a:p>
            <a:r>
              <a:rPr lang="zh-CN" altLang="zh-CN"/>
              <a:t>    （3）冒名顶替</a:t>
            </a:r>
          </a:p>
          <a:p>
            <a:r>
              <a:rPr lang="zh-CN" altLang="zh-CN"/>
              <a:t>    （4）恶意破坏</a:t>
            </a:r>
          </a:p>
          <a:p>
            <a:r>
              <a:rPr lang="zh-CN" altLang="zh-CN"/>
              <a:t>    （5）失误操作</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490CD13-E0DE-456B-B6EA-3214BDE72E70}" type="slidenum">
              <a:rPr lang="zh-CN" altLang="zh-CN"/>
              <a:pPr/>
              <a:t>7</a:t>
            </a:fld>
            <a:endParaRPr lang="zh-CN" altLang="zh-CN"/>
          </a:p>
        </p:txBody>
      </p:sp>
      <p:sp>
        <p:nvSpPr>
          <p:cNvPr id="11266" name="Rectangle 2"/>
          <p:cNvSpPr>
            <a:spLocks noGrp="1" noChangeArrowheads="1"/>
          </p:cNvSpPr>
          <p:nvPr>
            <p:ph type="body" idx="1"/>
          </p:nvPr>
        </p:nvSpPr>
        <p:spPr>
          <a:xfrm>
            <a:off x="1763713" y="1773238"/>
            <a:ext cx="6770687" cy="4094162"/>
          </a:xfrm>
        </p:spPr>
        <p:txBody>
          <a:bodyPr/>
          <a:lstStyle/>
          <a:p>
            <a:pPr marL="0" indent="0" algn="just">
              <a:lnSpc>
                <a:spcPct val="110000"/>
              </a:lnSpc>
            </a:pPr>
            <a:r>
              <a:rPr lang="zh-CN" altLang="zh-CN" sz="2000"/>
              <a:t>3．清楚可能面临的威胁和风险</a:t>
            </a:r>
          </a:p>
          <a:p>
            <a:pPr marL="0" indent="0" algn="just">
              <a:lnSpc>
                <a:spcPct val="110000"/>
              </a:lnSpc>
            </a:pPr>
            <a:r>
              <a:rPr lang="zh-CN" altLang="zh-CN" sz="2000"/>
              <a:t>       1） 人为攻击</a:t>
            </a:r>
            <a:endParaRPr lang="zh-CN" altLang="zh-CN" sz="2000">
              <a:ea typeface="方正书宋简体" pitchFamily="1" charset="-122"/>
            </a:endParaRPr>
          </a:p>
          <a:p>
            <a:pPr marL="0" indent="0" algn="just">
              <a:lnSpc>
                <a:spcPct val="110000"/>
              </a:lnSpc>
            </a:pPr>
            <a:r>
              <a:rPr lang="zh-CN" altLang="zh-CN" sz="2000"/>
              <a:t>      人为攻击是指通过攻击系统的弱点，以便达到破坏、 欺骗、窃取数据等目的，使得网络信息的保密性、完整性、可靠性、可控性、可用性等受到伤害，造成经济上和政治上不可估量的损失。</a:t>
            </a:r>
          </a:p>
          <a:p>
            <a:pPr marL="0" indent="0" algn="just">
              <a:lnSpc>
                <a:spcPct val="110000"/>
              </a:lnSpc>
            </a:pPr>
            <a:r>
              <a:rPr lang="zh-CN" altLang="zh-CN" sz="2000"/>
              <a:t>      人为攻击又分为偶然事故和恶意攻击两种。偶然事故虽然没有明显的恶意企图和目的，但它仍会使信息受到严重破坏。恶意攻击是有目的的破坏。</a:t>
            </a:r>
          </a:p>
          <a:p>
            <a:pPr marL="0" indent="0" algn="just">
              <a:lnSpc>
                <a:spcPct val="110000"/>
              </a:lnSpc>
            </a:pPr>
            <a:r>
              <a:rPr lang="zh-CN" altLang="zh-CN" sz="2000"/>
              <a:t>      恶意攻击又分为被动攻击和主动攻击两种。 </a:t>
            </a:r>
          </a:p>
        </p:txBody>
      </p:sp>
      <p:sp>
        <p:nvSpPr>
          <p:cNvPr id="11267" name="Rectangle 3"/>
          <p:cNvSpPr>
            <a:spLocks noGrp="1" noChangeArrowheads="1"/>
          </p:cNvSpPr>
          <p:nvPr>
            <p:ph type="title"/>
          </p:nvPr>
        </p:nvSpPr>
        <p:spPr>
          <a:xfrm>
            <a:off x="1905000" y="762000"/>
            <a:ext cx="5334000" cy="685800"/>
          </a:xfrm>
        </p:spPr>
        <p:txBody>
          <a:bodyPr/>
          <a:lstStyle/>
          <a:p>
            <a:pPr algn="l"/>
            <a:r>
              <a:rPr lang="zh-CN" altLang="en-US" b="1"/>
              <a:t>9.1.1  信息安全意识</a:t>
            </a:r>
            <a:endParaRPr lang="zh-CN" altLang="en-US"/>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BCBFF253-9C4C-44D8-B7EA-0DCF9C65F6B7}" type="slidenum">
              <a:rPr lang="zh-CN" altLang="zh-CN"/>
              <a:pPr/>
              <a:t>79</a:t>
            </a:fld>
            <a:endParaRPr lang="zh-CN" altLang="zh-CN"/>
          </a:p>
        </p:txBody>
      </p:sp>
      <p:sp>
        <p:nvSpPr>
          <p:cNvPr id="84994" name="Rectangle 2"/>
          <p:cNvSpPr>
            <a:spLocks noGrp="1" noChangeArrowheads="1"/>
          </p:cNvSpPr>
          <p:nvPr>
            <p:ph type="body" idx="1"/>
          </p:nvPr>
        </p:nvSpPr>
        <p:spPr>
          <a:xfrm>
            <a:off x="1600200" y="990600"/>
            <a:ext cx="6858000" cy="4419600"/>
          </a:xfrm>
        </p:spPr>
        <p:txBody>
          <a:bodyPr/>
          <a:lstStyle/>
          <a:p>
            <a:pPr marL="0" indent="0">
              <a:lnSpc>
                <a:spcPct val="120000"/>
              </a:lnSpc>
            </a:pPr>
            <a:r>
              <a:rPr lang="zh-CN" altLang="zh-CN" sz="2200"/>
              <a:t>3. 电子政务安全的对策</a:t>
            </a:r>
          </a:p>
          <a:p>
            <a:pPr marL="0" indent="0">
              <a:lnSpc>
                <a:spcPct val="120000"/>
              </a:lnSpc>
            </a:pPr>
            <a:r>
              <a:rPr lang="zh-CN" altLang="zh-CN" sz="2200"/>
              <a:t>       根据国家信息化领导小组提出的“坚持积极防御、综合防范”的方针，建议从以下三方面解决好我国电子政务的安全问题，即“一个基础（法律制度），两根支柱（技术、管理）”。</a:t>
            </a:r>
          </a:p>
          <a:p>
            <a:pPr marL="0" indent="0">
              <a:lnSpc>
                <a:spcPct val="120000"/>
              </a:lnSpc>
            </a:pPr>
            <a:r>
              <a:rPr lang="zh-CN" altLang="zh-CN" sz="2200"/>
              <a:t>       电子政务的安全技术可以区别地借鉴电子商务在此方面的成功经验，加密技术、数字签名、认证中心、安全认证协议等安全技术同样适用于电子政务。在电子政务的安全建设中，管理的作用至关重要，重点在于人和策略的管理，人是一切策略的最终执行者。</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9FE81DA0-891E-4A20-AD04-FF3DA967E9C3}" type="slidenum">
              <a:rPr lang="zh-CN" altLang="zh-CN"/>
              <a:pPr/>
              <a:t>80</a:t>
            </a:fld>
            <a:endParaRPr lang="zh-CN" altLang="zh-CN"/>
          </a:p>
        </p:txBody>
      </p:sp>
      <p:sp>
        <p:nvSpPr>
          <p:cNvPr id="86018" name="Rectangle 2"/>
          <p:cNvSpPr>
            <a:spLocks noGrp="1" noChangeArrowheads="1"/>
          </p:cNvSpPr>
          <p:nvPr>
            <p:ph type="title"/>
          </p:nvPr>
        </p:nvSpPr>
        <p:spPr>
          <a:xfrm>
            <a:off x="1143000" y="533400"/>
            <a:ext cx="7232650" cy="1143000"/>
          </a:xfrm>
        </p:spPr>
        <p:txBody>
          <a:bodyPr/>
          <a:lstStyle/>
          <a:p>
            <a:r>
              <a:rPr lang="zh-CN" altLang="en-US"/>
              <a:t>9.7  信息安全政策与法规</a:t>
            </a:r>
          </a:p>
        </p:txBody>
      </p:sp>
      <p:sp>
        <p:nvSpPr>
          <p:cNvPr id="86019" name="Rectangle 3"/>
          <p:cNvSpPr>
            <a:spLocks noGrp="1" noChangeArrowheads="1"/>
          </p:cNvSpPr>
          <p:nvPr>
            <p:ph type="body" idx="1"/>
          </p:nvPr>
        </p:nvSpPr>
        <p:spPr>
          <a:xfrm>
            <a:off x="1600200" y="1905000"/>
            <a:ext cx="7010400" cy="3733800"/>
          </a:xfrm>
        </p:spPr>
        <p:txBody>
          <a:bodyPr/>
          <a:lstStyle/>
          <a:p>
            <a:pPr marL="0" indent="0">
              <a:lnSpc>
                <a:spcPct val="120000"/>
              </a:lnSpc>
            </a:pPr>
            <a:r>
              <a:rPr lang="zh-CN" altLang="zh-CN"/>
              <a:t>         随着信息化时代的到来、信息化程度的日趋深化以及社会各行各业计算机应用的广泛普及，计算机犯罪也越来越猖獗。面对这一严峻形势，为有效地防止计算机犯罪，且在一定程度上确保计算机信息系统安全地运行，我们不仅要从技术上采取一些安全措施，还要在行政管理方面采取一些安全手段。因此，制定和完善信息安全法律法规，制定及宣传信息安全伦理道德规范就显得非常必要和重要。 </a:t>
            </a:r>
          </a:p>
        </p:txBody>
      </p:sp>
      <p:sp>
        <p:nvSpPr>
          <p:cNvPr id="86020" name="Rectangle 4">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C0FFED12-0B5B-414E-9752-42118D988AAA}" type="slidenum">
              <a:rPr lang="zh-CN" altLang="zh-CN"/>
              <a:pPr/>
              <a:t>81</a:t>
            </a:fld>
            <a:endParaRPr lang="zh-CN" altLang="zh-CN"/>
          </a:p>
        </p:txBody>
      </p:sp>
      <p:sp>
        <p:nvSpPr>
          <p:cNvPr id="87042" name="Rectangle 2"/>
          <p:cNvSpPr>
            <a:spLocks noGrp="1" noChangeArrowheads="1"/>
          </p:cNvSpPr>
          <p:nvPr>
            <p:ph type="body" idx="1"/>
          </p:nvPr>
        </p:nvSpPr>
        <p:spPr>
          <a:xfrm>
            <a:off x="1371600" y="1143000"/>
            <a:ext cx="7593013" cy="4267200"/>
          </a:xfrm>
        </p:spPr>
        <p:txBody>
          <a:bodyPr/>
          <a:lstStyle/>
          <a:p>
            <a:pPr marL="0" indent="0">
              <a:buFontTx/>
              <a:buAutoNum type="arabicPeriod"/>
            </a:pPr>
            <a:r>
              <a:rPr lang="zh-CN" altLang="zh-CN" sz="3200" b="0">
                <a:solidFill>
                  <a:schemeClr val="tx2"/>
                </a:solidFill>
                <a:ea typeface="隶书" pitchFamily="49" charset="-122"/>
              </a:rPr>
              <a:t>信息系统安全法规的基本内容与作用</a:t>
            </a:r>
          </a:p>
          <a:p>
            <a:pPr marL="0" indent="0"/>
            <a:r>
              <a:rPr lang="zh-CN" altLang="zh-CN" sz="2200"/>
              <a:t>   （1）计算机违法与犯罪惩治。显然是为了震慑犯罪，保护计算机资产。</a:t>
            </a:r>
          </a:p>
          <a:p>
            <a:pPr marL="0" indent="0"/>
            <a:r>
              <a:rPr lang="zh-CN" altLang="zh-CN" sz="2200"/>
              <a:t>   （2）计算机病毒治理与控制。在于严格控制计算机病毒的研制、开发，防止、惩罚计算机病毒的制造与传播，从而保护计算机资产及其运行安全。</a:t>
            </a:r>
          </a:p>
          <a:p>
            <a:pPr marL="0" indent="0"/>
            <a:r>
              <a:rPr lang="zh-CN" altLang="zh-CN" sz="2200"/>
              <a:t>   （3）计算机安全规范与组织法。着重规定计算机安全监察管理部门的职责和权利以及计算机负责管理部门和直接使用的部门的职责与权利。</a:t>
            </a:r>
          </a:p>
          <a:p>
            <a:pPr marL="0" indent="0"/>
            <a:r>
              <a:rPr lang="zh-CN" altLang="zh-CN" sz="2200"/>
              <a:t>   （4）数据法与数据保护法。其主要目的在于保护拥有计算机的单位或个人的正当权益，包括隐私权等。</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B39A8A89-10D3-4418-B9DD-2B30B0A8DE39}" type="slidenum">
              <a:rPr lang="zh-CN" altLang="zh-CN"/>
              <a:pPr/>
              <a:t>82</a:t>
            </a:fld>
            <a:endParaRPr lang="zh-CN" altLang="zh-CN"/>
          </a:p>
        </p:txBody>
      </p:sp>
      <p:sp>
        <p:nvSpPr>
          <p:cNvPr id="88066" name="Rectangle 2"/>
          <p:cNvSpPr>
            <a:spLocks noGrp="1" noChangeArrowheads="1"/>
          </p:cNvSpPr>
          <p:nvPr>
            <p:ph type="body" idx="1"/>
          </p:nvPr>
        </p:nvSpPr>
        <p:spPr>
          <a:xfrm>
            <a:off x="1600200" y="1371600"/>
            <a:ext cx="6781800" cy="4038600"/>
          </a:xfrm>
        </p:spPr>
        <p:txBody>
          <a:bodyPr/>
          <a:lstStyle/>
          <a:p>
            <a:pPr marL="0" indent="0" algn="just">
              <a:lnSpc>
                <a:spcPct val="120000"/>
              </a:lnSpc>
            </a:pPr>
            <a:r>
              <a:rPr lang="zh-CN" altLang="zh-CN" sz="2800" b="0">
                <a:solidFill>
                  <a:schemeClr val="tx2"/>
                </a:solidFill>
                <a:ea typeface="隶书" pitchFamily="49" charset="-122"/>
              </a:rPr>
              <a:t>2. 国外计算机信息系统安全立法简况</a:t>
            </a:r>
          </a:p>
          <a:p>
            <a:pPr marL="0" indent="0" algn="just">
              <a:lnSpc>
                <a:spcPct val="120000"/>
              </a:lnSpc>
            </a:pPr>
            <a:r>
              <a:rPr lang="zh-CN" altLang="zh-CN" sz="2000"/>
              <a:t>       瑞典早在1973年就颁布了《数据法》，这大概是世界上第一部直接涉及计算机安全问题的法规。</a:t>
            </a:r>
          </a:p>
          <a:p>
            <a:pPr marL="0" indent="0" algn="just">
              <a:lnSpc>
                <a:spcPct val="120000"/>
              </a:lnSpc>
            </a:pPr>
            <a:r>
              <a:rPr lang="zh-CN" altLang="zh-CN" sz="2000"/>
              <a:t>        1991年，欧共体12个成员国批准了软件版权法等。 </a:t>
            </a:r>
          </a:p>
          <a:p>
            <a:pPr marL="0" indent="0" algn="just">
              <a:lnSpc>
                <a:spcPct val="120000"/>
              </a:lnSpc>
            </a:pPr>
            <a:r>
              <a:rPr lang="zh-CN" altLang="zh-CN" sz="2000"/>
              <a:t>    在美国，于1981年成立了国家计算机安全中心（NCSC）；1983年，美国国家计算机安全中心公布了《可信计算机系统评测标准》（TCSEC）；作为联邦政府，1986年制定了《计算机诈骗条例》；1987年又制定了《计算机安全条例》。</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85719BE-D158-4221-852A-F887C93514B0}" type="slidenum">
              <a:rPr lang="zh-CN" altLang="zh-CN"/>
              <a:pPr/>
              <a:t>83</a:t>
            </a:fld>
            <a:endParaRPr lang="zh-CN" altLang="zh-CN"/>
          </a:p>
        </p:txBody>
      </p:sp>
      <p:sp>
        <p:nvSpPr>
          <p:cNvPr id="89090" name="Rectangle 2"/>
          <p:cNvSpPr>
            <a:spLocks noGrp="1" noChangeArrowheads="1"/>
          </p:cNvSpPr>
          <p:nvPr>
            <p:ph type="body" idx="1"/>
          </p:nvPr>
        </p:nvSpPr>
        <p:spPr>
          <a:xfrm>
            <a:off x="1600200" y="836613"/>
            <a:ext cx="7010400" cy="5113337"/>
          </a:xfrm>
        </p:spPr>
        <p:txBody>
          <a:bodyPr/>
          <a:lstStyle/>
          <a:p>
            <a:pPr marL="0" indent="0">
              <a:lnSpc>
                <a:spcPct val="120000"/>
              </a:lnSpc>
            </a:pPr>
            <a:r>
              <a:rPr lang="zh-CN" altLang="en-US" sz="2800" b="0">
                <a:solidFill>
                  <a:schemeClr val="tx2"/>
                </a:solidFill>
                <a:ea typeface="隶书" pitchFamily="49" charset="-122"/>
                <a:sym typeface="Arial" pitchFamily="34" charset="0"/>
              </a:rPr>
              <a:t>3. 国内计算机信息系统安全立法简况</a:t>
            </a:r>
          </a:p>
          <a:p>
            <a:pPr marL="0" indent="0">
              <a:lnSpc>
                <a:spcPct val="120000"/>
              </a:lnSpc>
            </a:pPr>
            <a:r>
              <a:rPr lang="zh-CN" altLang="en-US" sz="1600"/>
              <a:t>     </a:t>
            </a:r>
            <a:r>
              <a:rPr lang="zh-CN" altLang="en-US" sz="1800"/>
              <a:t>早在1981年，我国政府就对计算机信息安全系统安全予以极大关注。</a:t>
            </a:r>
          </a:p>
          <a:p>
            <a:pPr marL="0" indent="0">
              <a:lnSpc>
                <a:spcPct val="120000"/>
              </a:lnSpc>
            </a:pPr>
            <a:r>
              <a:rPr lang="zh-CN" altLang="en-US" sz="1800"/>
              <a:t>     1983年7月，公安部成立了计算机管理监察局，主管全国的计算机安全工作。</a:t>
            </a:r>
          </a:p>
          <a:p>
            <a:pPr marL="0" indent="0">
              <a:lnSpc>
                <a:spcPct val="120000"/>
              </a:lnSpc>
            </a:pPr>
            <a:r>
              <a:rPr lang="zh-CN" altLang="en-US" sz="1800"/>
              <a:t>     公安部于1987年10月推出了《电子计算机系统安全规 范（试行草案）》，这是我国第一部有关计算机安全工作的管理规范。 </a:t>
            </a:r>
          </a:p>
          <a:p>
            <a:pPr marL="0" indent="0">
              <a:lnSpc>
                <a:spcPct val="120000"/>
              </a:lnSpc>
            </a:pPr>
            <a:r>
              <a:rPr lang="zh-CN" altLang="en-US" sz="1800"/>
              <a:t>     1994 年2 月颁布的《中华人民共和国计算机信息系统安全保护条例》是我国的第一个计算机安全法规，也是我国计算机安全工作的总纲。此外，还颁布了《计算机信息系统国际联网保密管理规定》、《计算机病毒防治管理办法》等多部信息系统方面的法律法规。</a:t>
            </a:r>
          </a:p>
          <a:p>
            <a:pPr marL="0" indent="0">
              <a:lnSpc>
                <a:spcPct val="120000"/>
              </a:lnSpc>
            </a:pPr>
            <a:r>
              <a:rPr lang="zh-CN" altLang="en-US" sz="1800"/>
              <a:t>      除此之外，各地区也根据本地实际情况，在国家有关法规的基础上，制定了符合本地实情的计算机信息安全“暂行规定”或“实施细则”等。</a:t>
            </a:r>
          </a:p>
        </p:txBody>
      </p:sp>
      <p:sp>
        <p:nvSpPr>
          <p:cNvPr id="89091" name="Rectangle 3">
            <a:hlinkClick r:id="rId2" action="ppaction://hlinksldjump"/>
          </p:cNvPr>
          <p:cNvSpPr>
            <a:spLocks noChangeArrowheads="1"/>
          </p:cNvSpPr>
          <p:nvPr/>
        </p:nvSpPr>
        <p:spPr bwMode="auto">
          <a:xfrm>
            <a:off x="623888" y="5486400"/>
            <a:ext cx="67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zh-CN" sz="1400">
                <a:ea typeface="幼圆" pitchFamily="49" charset="-122"/>
                <a:hlinkClick r:id="rId3" action="ppaction://hlinksldjump"/>
              </a:rPr>
              <a:t>返   回</a:t>
            </a:r>
            <a:endParaRPr lang="zh-CN" altLang="zh-CN" sz="1400">
              <a:ea typeface="幼圆" pitchFamily="49" charset="-122"/>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4" name="页脚占位符 4"/>
          <p:cNvSpPr>
            <a:spLocks noGrp="1"/>
          </p:cNvSpPr>
          <p:nvPr>
            <p:ph type="ftr" sz="quarter" idx="11"/>
          </p:nvPr>
        </p:nvSpPr>
        <p:spPr/>
        <p:txBody>
          <a:bodyPr/>
          <a:lstStyle/>
          <a:p>
            <a:r>
              <a:rPr lang="zh-CN" altLang="zh-CN"/>
              <a:t>计算机文化基础</a:t>
            </a:r>
          </a:p>
        </p:txBody>
      </p:sp>
      <p:sp>
        <p:nvSpPr>
          <p:cNvPr id="5" name="灯片编号占位符 5"/>
          <p:cNvSpPr>
            <a:spLocks noGrp="1"/>
          </p:cNvSpPr>
          <p:nvPr>
            <p:ph type="sldNum" sz="quarter" idx="12"/>
          </p:nvPr>
        </p:nvSpPr>
        <p:spPr/>
        <p:txBody>
          <a:bodyPr/>
          <a:lstStyle/>
          <a:p>
            <a:fld id="{83A196B1-C8FF-49D7-9C2E-1CC3C343F649}" type="slidenum">
              <a:rPr lang="zh-CN" altLang="zh-CN"/>
              <a:pPr/>
              <a:t>84</a:t>
            </a:fld>
            <a:endParaRPr lang="zh-CN" altLang="zh-CN"/>
          </a:p>
        </p:txBody>
      </p:sp>
      <p:sp>
        <p:nvSpPr>
          <p:cNvPr id="90114" name="Rectangle 2"/>
          <p:cNvSpPr>
            <a:spLocks noGrp="1" noChangeArrowheads="1"/>
          </p:cNvSpPr>
          <p:nvPr>
            <p:ph type="body" idx="1"/>
          </p:nvPr>
        </p:nvSpPr>
        <p:spPr>
          <a:xfrm>
            <a:off x="1258888" y="2420938"/>
            <a:ext cx="7199312" cy="4176712"/>
          </a:xfrm>
        </p:spPr>
        <p:txBody>
          <a:bodyPr/>
          <a:lstStyle/>
          <a:p>
            <a:pPr algn="ctr"/>
            <a:r>
              <a:rPr lang="zh-CN" altLang="zh-CN" sz="6000">
                <a:solidFill>
                  <a:schemeClr val="hlink"/>
                </a:solidFill>
                <a:ea typeface="隶书" pitchFamily="49" charset="-122"/>
              </a:rPr>
              <a:t>谢谢使用！</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4E6D97-82FF-4523-B77C-D035221A3778}" type="datetime1">
              <a:rPr lang="zh-CN" altLang="zh-CN"/>
              <a:pPr/>
              <a:t>2017/8/16</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D10698B-8762-464D-AC50-8AECF74F42DC}" type="slidenum">
              <a:rPr lang="zh-CN" altLang="zh-CN"/>
              <a:pPr/>
              <a:t>8</a:t>
            </a:fld>
            <a:endParaRPr lang="zh-CN" altLang="zh-CN"/>
          </a:p>
        </p:txBody>
      </p:sp>
      <p:sp>
        <p:nvSpPr>
          <p:cNvPr id="12290" name="Rectangle 2"/>
          <p:cNvSpPr>
            <a:spLocks noGrp="1" noChangeArrowheads="1"/>
          </p:cNvSpPr>
          <p:nvPr>
            <p:ph type="title"/>
          </p:nvPr>
        </p:nvSpPr>
        <p:spPr>
          <a:xfrm>
            <a:off x="1905000" y="914400"/>
            <a:ext cx="5486400" cy="569913"/>
          </a:xfrm>
        </p:spPr>
        <p:txBody>
          <a:bodyPr/>
          <a:lstStyle/>
          <a:p>
            <a:pPr algn="l"/>
            <a:r>
              <a:rPr lang="zh-CN" altLang="en-US" b="1">
                <a:sym typeface="Arial" pitchFamily="34" charset="0"/>
              </a:rPr>
              <a:t>9.1.1  信息安全意识</a:t>
            </a:r>
          </a:p>
        </p:txBody>
      </p:sp>
      <p:sp>
        <p:nvSpPr>
          <p:cNvPr id="12291" name="Rectangle 3"/>
          <p:cNvSpPr>
            <a:spLocks noGrp="1" noChangeArrowheads="1"/>
          </p:cNvSpPr>
          <p:nvPr>
            <p:ph type="body" idx="1"/>
          </p:nvPr>
        </p:nvSpPr>
        <p:spPr>
          <a:xfrm>
            <a:off x="1905000" y="1752600"/>
            <a:ext cx="6324600" cy="3886200"/>
          </a:xfrm>
        </p:spPr>
        <p:txBody>
          <a:bodyPr/>
          <a:lstStyle/>
          <a:p>
            <a:pPr marL="0" indent="0" algn="just">
              <a:lnSpc>
                <a:spcPct val="120000"/>
              </a:lnSpc>
            </a:pPr>
            <a:r>
              <a:rPr lang="zh-CN" altLang="zh-CN"/>
              <a:t>3．清楚可能面临的威胁和风险</a:t>
            </a:r>
          </a:p>
          <a:p>
            <a:pPr marL="0" indent="0" algn="just">
              <a:lnSpc>
                <a:spcPct val="120000"/>
              </a:lnSpc>
            </a:pPr>
            <a:r>
              <a:rPr lang="zh-CN" altLang="zh-CN"/>
              <a:t>         2）安全缺陷</a:t>
            </a:r>
          </a:p>
          <a:p>
            <a:pPr marL="0" indent="0">
              <a:lnSpc>
                <a:spcPct val="120000"/>
              </a:lnSpc>
            </a:pPr>
            <a:r>
              <a:rPr lang="zh-CN" altLang="zh-CN"/>
              <a:t>         如果网络信息系统本身没有任何安全缺陷，那么人为攻击者即使本事再大也不会对网络信息安全构成威胁。但是，遗憾的是现在所有的网络信息系统都不可避免地存在着一些安全缺陷。有些安全缺陷可以通过努力加以避免或者改进，但有些安全缺陷是各种折衷必须付出的代价。 </a:t>
            </a:r>
          </a:p>
          <a:p>
            <a:pPr marL="0" indent="0"/>
            <a:endParaRPr lang="zh-CN" altLang="zh-CN"/>
          </a:p>
        </p:txBody>
      </p:sp>
    </p:spTree>
  </p:cSld>
  <p:clrMapOvr>
    <a:masterClrMapping/>
  </p:clrMapOvr>
  <p:transition spd="slow"/>
</p:sld>
</file>

<file path=ppt/theme/theme1.xml><?xml version="1.0" encoding="utf-8"?>
<a:theme xmlns:a="http://schemas.openxmlformats.org/drawingml/2006/main" name="11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B2B2B2"/>
      </a:folHlink>
    </a:clrScheme>
    <a:fontScheme name="111">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Settings\jszx\Application Data\Microsoft\Templates\111.pot</Template>
  <TotalTime>1857</TotalTime>
  <Pages>0</Pages>
  <Words>8140</Words>
  <Characters>0</Characters>
  <Application>Microsoft Office PowerPoint</Application>
  <DocSecurity>0</DocSecurity>
  <PresentationFormat>全屏显示(4:3)</PresentationFormat>
  <Lines>0</Lines>
  <Paragraphs>641</Paragraphs>
  <Slides>85</Slides>
  <Notes>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111</vt:lpstr>
      <vt:lpstr>第 九 章   信  息  安  全 </vt:lpstr>
      <vt:lpstr>第9章   信息安全</vt:lpstr>
      <vt:lpstr>9.1   信息安全概述</vt:lpstr>
      <vt:lpstr>9.1   信息安全概述</vt:lpstr>
      <vt:lpstr>9.1.1  信息安全意识 </vt:lpstr>
      <vt:lpstr>9.1.1  信息安全意识</vt:lpstr>
      <vt:lpstr>9.1.1  信息安全意识</vt:lpstr>
      <vt:lpstr>9.1.1  信息安全意识</vt:lpstr>
      <vt:lpstr>9.1.1  信息安全意识</vt:lpstr>
      <vt:lpstr>9.1.1  信息安全意识</vt:lpstr>
      <vt:lpstr>一些有代表性的软件安全漏洞</vt:lpstr>
      <vt:lpstr>4．养成良好的安全习惯 </vt:lpstr>
      <vt:lpstr>9.1.2   网络礼仪与道德 </vt:lpstr>
      <vt:lpstr>2. 网络的发展对道德的影响</vt:lpstr>
      <vt:lpstr>3. 网络信息安全对网络道德提出了新的要求</vt:lpstr>
      <vt:lpstr>4. 加强网络道德建设对维护网络信息安全有着积极的作用</vt:lpstr>
      <vt:lpstr>9.1.3   计算机犯罪 </vt:lpstr>
      <vt:lpstr>1. 计算机犯罪的特点</vt:lpstr>
      <vt:lpstr>2. 计算机犯罪的手段</vt:lpstr>
      <vt:lpstr>3. 网络黑客</vt:lpstr>
      <vt:lpstr>黑客行为特征表现形式</vt:lpstr>
      <vt:lpstr>9.1.4   常见信息安全技术</vt:lpstr>
      <vt:lpstr>密码技术</vt:lpstr>
      <vt:lpstr>双钥加密</vt:lpstr>
      <vt:lpstr>密码技术</vt:lpstr>
      <vt:lpstr>2. 防火墙技术</vt:lpstr>
      <vt:lpstr>3. 虚拟专用网（VPN）技术</vt:lpstr>
      <vt:lpstr>4．病毒与反病毒技术</vt:lpstr>
      <vt:lpstr>5. 其他安全与保密技术</vt:lpstr>
      <vt:lpstr>PowerPoint 演示文稿</vt:lpstr>
      <vt:lpstr>9.2   计算机病毒</vt:lpstr>
      <vt:lpstr>9.2   计算机病毒</vt:lpstr>
      <vt:lpstr>9.2.1   病毒的定义与特点</vt:lpstr>
      <vt:lpstr>9.2.1  病毒的定义与特点</vt:lpstr>
      <vt:lpstr>9.2.2  病毒的传播途径</vt:lpstr>
      <vt:lpstr>9.2.3  病毒的类型</vt:lpstr>
      <vt:lpstr>9.2.4  几种常见的计算机病毒</vt:lpstr>
      <vt:lpstr>2. 木马病毒和黑客病毒</vt:lpstr>
      <vt:lpstr>3. “熊猫烧香”病毒</vt:lpstr>
      <vt:lpstr>熊猫病毒</vt:lpstr>
      <vt:lpstr>4.“火焰”病毒</vt:lpstr>
      <vt:lpstr>5.脚本病毒</vt:lpstr>
      <vt:lpstr>6.宏病毒</vt:lpstr>
      <vt:lpstr>7.震网病毒</vt:lpstr>
      <vt:lpstr>9.2.5  病毒的预防 </vt:lpstr>
      <vt:lpstr>从管理上预防病毒</vt:lpstr>
      <vt:lpstr>PowerPoint 演示文稿</vt:lpstr>
      <vt:lpstr> 2）从技术上预防病毒</vt:lpstr>
      <vt:lpstr>9.2.6  病毒的清除</vt:lpstr>
      <vt:lpstr>9.3   防  火  墙 </vt:lpstr>
      <vt:lpstr>9.3   防  火  墙</vt:lpstr>
      <vt:lpstr>9.3.1  防火墙的概念</vt:lpstr>
      <vt:lpstr>9.3.2   防火墙的类型</vt:lpstr>
      <vt:lpstr>9.3.2   防火墙的类型</vt:lpstr>
      <vt:lpstr>9.3.2   防火墙的类型</vt:lpstr>
      <vt:lpstr>9.3.3  防火墙的优缺点</vt:lpstr>
      <vt:lpstr>9.3.3  防火墙的优缺点</vt:lpstr>
      <vt:lpstr>9.4  Windows 7操作系统安全</vt:lpstr>
      <vt:lpstr>9.4  Windows 7操作系统安全</vt:lpstr>
      <vt:lpstr>9.4.1  Windows 7系统安装的安全</vt:lpstr>
      <vt:lpstr>9.4.2  系统账户的安全</vt:lpstr>
      <vt:lpstr>9.4.3  应用安全策略</vt:lpstr>
      <vt:lpstr>9.4.4  网络安全策略 </vt:lpstr>
      <vt:lpstr>9.4.4  网络安全策略 </vt:lpstr>
      <vt:lpstr>9.4.4  网络安全策略</vt:lpstr>
      <vt:lpstr>9.5 移动互联网安全·</vt:lpstr>
      <vt:lpstr>9.5.1  移动互联网安全问题</vt:lpstr>
      <vt:lpstr>9.5.2  移动互联网的安全措施</vt:lpstr>
      <vt:lpstr>9.5.3   手机安全</vt:lpstr>
      <vt:lpstr>9.5.4  手机安全防范</vt:lpstr>
      <vt:lpstr>9.5.4  手机安全防范</vt:lpstr>
      <vt:lpstr>9.6  电子商务和电子政务安全 </vt:lpstr>
      <vt:lpstr>9.6  电子商务和电子政务安全 </vt:lpstr>
      <vt:lpstr>9.6.1  电子商务安全 </vt:lpstr>
      <vt:lpstr>PowerPoint 演示文稿</vt:lpstr>
      <vt:lpstr>PowerPoint 演示文稿</vt:lpstr>
      <vt:lpstr>9.6.2  电子政务安全</vt:lpstr>
      <vt:lpstr>PowerPoint 演示文稿</vt:lpstr>
      <vt:lpstr>PowerPoint 演示文稿</vt:lpstr>
      <vt:lpstr>PowerPoint 演示文稿</vt:lpstr>
      <vt:lpstr>9.7  信息安全政策与法规</vt:lpstr>
      <vt:lpstr>PowerPoint 演示文稿</vt:lpstr>
      <vt:lpstr>PowerPoint 演示文稿</vt:lpstr>
      <vt:lpstr>PowerPoint 演示文稿</vt:lpstr>
      <vt:lpstr>PowerPoint 演示文稿</vt:lpstr>
    </vt:vector>
  </TitlesOfParts>
  <Company>sdca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大学IT</dc:title>
  <dc:creator>jsjzx</dc:creator>
  <cp:lastModifiedBy>len-00</cp:lastModifiedBy>
  <cp:revision>94</cp:revision>
  <dcterms:created xsi:type="dcterms:W3CDTF">2006-06-28T09:47:44Z</dcterms:created>
  <dcterms:modified xsi:type="dcterms:W3CDTF">2017-08-17T08:17:59Z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