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457" r:id="rId2"/>
    <p:sldId id="258" r:id="rId3"/>
    <p:sldId id="259" r:id="rId4"/>
    <p:sldId id="484" r:id="rId5"/>
    <p:sldId id="485" r:id="rId6"/>
    <p:sldId id="486" r:id="rId7"/>
    <p:sldId id="261" r:id="rId8"/>
    <p:sldId id="262" r:id="rId9"/>
    <p:sldId id="263" r:id="rId10"/>
    <p:sldId id="264" r:id="rId11"/>
    <p:sldId id="265" r:id="rId12"/>
    <p:sldId id="266" r:id="rId13"/>
    <p:sldId id="594" r:id="rId14"/>
    <p:sldId id="268" r:id="rId15"/>
    <p:sldId id="269" r:id="rId16"/>
    <p:sldId id="270" r:id="rId17"/>
    <p:sldId id="487" r:id="rId18"/>
    <p:sldId id="488" r:id="rId19"/>
    <p:sldId id="276" r:id="rId20"/>
    <p:sldId id="489" r:id="rId21"/>
    <p:sldId id="490" r:id="rId22"/>
    <p:sldId id="491" r:id="rId23"/>
    <p:sldId id="492" r:id="rId24"/>
    <p:sldId id="493" r:id="rId25"/>
    <p:sldId id="494" r:id="rId26"/>
    <p:sldId id="495" r:id="rId27"/>
    <p:sldId id="496" r:id="rId28"/>
    <p:sldId id="497" r:id="rId29"/>
    <p:sldId id="498" r:id="rId30"/>
    <p:sldId id="294" r:id="rId31"/>
    <p:sldId id="295" r:id="rId32"/>
    <p:sldId id="595" r:id="rId33"/>
    <p:sldId id="297" r:id="rId34"/>
    <p:sldId id="596" r:id="rId35"/>
    <p:sldId id="300" r:id="rId36"/>
    <p:sldId id="597" r:id="rId37"/>
    <p:sldId id="598" r:id="rId38"/>
    <p:sldId id="600" r:id="rId39"/>
    <p:sldId id="601" r:id="rId40"/>
    <p:sldId id="501" r:id="rId41"/>
    <p:sldId id="602" r:id="rId42"/>
    <p:sldId id="603" r:id="rId43"/>
    <p:sldId id="505" r:id="rId44"/>
    <p:sldId id="506" r:id="rId45"/>
    <p:sldId id="604" r:id="rId46"/>
    <p:sldId id="605" r:id="rId47"/>
    <p:sldId id="606" r:id="rId48"/>
    <p:sldId id="607" r:id="rId49"/>
    <p:sldId id="608" r:id="rId50"/>
    <p:sldId id="609" r:id="rId51"/>
    <p:sldId id="610" r:id="rId52"/>
    <p:sldId id="508" r:id="rId53"/>
    <p:sldId id="611" r:id="rId54"/>
    <p:sldId id="612" r:id="rId55"/>
    <p:sldId id="613" r:id="rId56"/>
    <p:sldId id="614" r:id="rId57"/>
    <p:sldId id="615" r:id="rId58"/>
    <p:sldId id="616" r:id="rId59"/>
    <p:sldId id="617" r:id="rId60"/>
    <p:sldId id="618" r:id="rId61"/>
    <p:sldId id="619" r:id="rId62"/>
    <p:sldId id="620" r:id="rId63"/>
    <p:sldId id="621" r:id="rId64"/>
    <p:sldId id="622" r:id="rId65"/>
    <p:sldId id="623" r:id="rId66"/>
    <p:sldId id="624" r:id="rId67"/>
    <p:sldId id="510" r:id="rId68"/>
    <p:sldId id="625" r:id="rId69"/>
    <p:sldId id="626" r:id="rId70"/>
    <p:sldId id="627" r:id="rId71"/>
    <p:sldId id="628" r:id="rId72"/>
    <p:sldId id="629" r:id="rId73"/>
    <p:sldId id="630" r:id="rId74"/>
    <p:sldId id="631" r:id="rId75"/>
    <p:sldId id="632" r:id="rId76"/>
    <p:sldId id="633" r:id="rId77"/>
    <p:sldId id="634" r:id="rId78"/>
    <p:sldId id="635" r:id="rId79"/>
    <p:sldId id="636" r:id="rId80"/>
    <p:sldId id="637" r:id="rId81"/>
    <p:sldId id="638" r:id="rId82"/>
    <p:sldId id="639" r:id="rId83"/>
    <p:sldId id="640" r:id="rId84"/>
    <p:sldId id="641" r:id="rId85"/>
    <p:sldId id="642" r:id="rId86"/>
    <p:sldId id="643" r:id="rId87"/>
    <p:sldId id="644" r:id="rId88"/>
    <p:sldId id="645" r:id="rId89"/>
    <p:sldId id="513" r:id="rId90"/>
    <p:sldId id="646" r:id="rId91"/>
    <p:sldId id="647" r:id="rId92"/>
    <p:sldId id="648" r:id="rId93"/>
    <p:sldId id="649" r:id="rId94"/>
    <p:sldId id="650" r:id="rId95"/>
    <p:sldId id="651" r:id="rId96"/>
    <p:sldId id="652" r:id="rId97"/>
    <p:sldId id="458" r:id="rId98"/>
  </p:sldIdLst>
  <p:sldSz cx="9144000" cy="6858000" type="screen4x3"/>
  <p:notesSz cx="6858000" cy="9144000"/>
  <p:defaultTextStyle>
    <a:defPPr>
      <a:defRPr lang="zh-CN"/>
    </a:defPPr>
    <a:lvl1pPr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76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824"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91A0AB1-B546-48F6-AA54-A4BE3BFC6060}" type="slidenum">
              <a:rPr lang="zh-CN" altLang="zh-CN"/>
              <a:pPr/>
              <a:t>‹#›</a:t>
            </a:fld>
            <a:endParaRPr lang="zh-CN" altLang="zh-CN"/>
          </a:p>
        </p:txBody>
      </p:sp>
    </p:spTree>
    <p:extLst>
      <p:ext uri="{BB962C8B-B14F-4D97-AF65-F5344CB8AC3E}">
        <p14:creationId xmlns:p14="http://schemas.microsoft.com/office/powerpoint/2010/main" val="8041103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2286000"/>
            <a:ext cx="7772400" cy="1143000"/>
          </a:xfrm>
        </p:spPr>
        <p:txBody>
          <a:bodyPr/>
          <a:lstStyle>
            <a:lvl1pPr>
              <a:defRPr sz="4400">
                <a:solidFill>
                  <a:schemeClr val="bg1"/>
                </a:solidFill>
                <a:ea typeface="华文行楷" pitchFamily="2" charset="-122"/>
              </a:defRPr>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ea typeface="隶书" pitchFamily="49" charset="-122"/>
              </a:defRPr>
            </a:lvl1pPr>
          </a:lstStyle>
          <a:p>
            <a:pPr lvl="0"/>
            <a:r>
              <a:rPr lang="zh-CN" altLang="zh-CN" noProof="0" smtClean="0"/>
              <a:t>单击此处编辑母版副标题样式</a:t>
            </a:r>
          </a:p>
        </p:txBody>
      </p:sp>
      <p:sp>
        <p:nvSpPr>
          <p:cNvPr id="2053" name="Rectangle 5"/>
          <p:cNvSpPr>
            <a:spLocks noGrp="1" noChangeArrowheads="1"/>
          </p:cNvSpPr>
          <p:nvPr>
            <p:ph type="dt" sz="half" idx="2"/>
          </p:nvPr>
        </p:nvSpPr>
        <p:spPr/>
        <p:txBody>
          <a:bodyPr/>
          <a:lstStyle>
            <a:lvl1pPr>
              <a:defRPr/>
            </a:lvl1pPr>
          </a:lstStyle>
          <a:p>
            <a:endParaRPr lang="zh-CN" altLang="zh-CN"/>
          </a:p>
        </p:txBody>
      </p:sp>
      <p:sp>
        <p:nvSpPr>
          <p:cNvPr id="2054" name="Rectangle 6"/>
          <p:cNvSpPr>
            <a:spLocks noGrp="1" noChangeArrowheads="1"/>
          </p:cNvSpPr>
          <p:nvPr>
            <p:ph type="ftr" sz="quarter" idx="3"/>
          </p:nvPr>
        </p:nvSpPr>
        <p:spPr/>
        <p:txBody>
          <a:bodyPr/>
          <a:lstStyle>
            <a:lvl1pPr>
              <a:defRPr/>
            </a:lvl1pPr>
          </a:lstStyle>
          <a:p>
            <a:endParaRPr lang="zh-CN" altLang="zh-CN"/>
          </a:p>
        </p:txBody>
      </p:sp>
      <p:sp>
        <p:nvSpPr>
          <p:cNvPr id="2055" name="Rectangle 7"/>
          <p:cNvSpPr>
            <a:spLocks noGrp="1" noChangeArrowheads="1"/>
          </p:cNvSpPr>
          <p:nvPr>
            <p:ph type="sldNum" sz="quarter" idx="4"/>
          </p:nvPr>
        </p:nvSpPr>
        <p:spPr/>
        <p:txBody>
          <a:bodyPr/>
          <a:lstStyle>
            <a:lvl1pPr>
              <a:defRPr/>
            </a:lvl1pPr>
          </a:lstStyle>
          <a:p>
            <a:fld id="{212C7BBC-1BE4-448F-B5E6-B53B5E88DFF3}" type="slidenum">
              <a:rPr lang="zh-CN" altLang="zh-CN"/>
              <a:pPr/>
              <a:t>‹#›</a:t>
            </a:fld>
            <a:endParaRPr lang="zh-CN"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E8C3A8AB-02C0-4C71-8999-8976A1FEF676}" type="slidenum">
              <a:rPr lang="zh-CN" altLang="zh-CN"/>
              <a:pPr/>
              <a:t>‹#›</a:t>
            </a:fld>
            <a:endParaRPr lang="zh-CN" altLang="zh-CN"/>
          </a:p>
        </p:txBody>
      </p:sp>
    </p:spTree>
    <p:extLst>
      <p:ext uri="{BB962C8B-B14F-4D97-AF65-F5344CB8AC3E}">
        <p14:creationId xmlns:p14="http://schemas.microsoft.com/office/powerpoint/2010/main" val="222156632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2288" y="188913"/>
            <a:ext cx="1943100" cy="5473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188913"/>
            <a:ext cx="5676900" cy="5473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20F39909-BF8C-4758-B728-B25C86B21E9E}" type="slidenum">
              <a:rPr lang="zh-CN" altLang="zh-CN"/>
              <a:pPr/>
              <a:t>‹#›</a:t>
            </a:fld>
            <a:endParaRPr lang="zh-CN" altLang="zh-CN"/>
          </a:p>
        </p:txBody>
      </p:sp>
    </p:spTree>
    <p:extLst>
      <p:ext uri="{BB962C8B-B14F-4D97-AF65-F5344CB8AC3E}">
        <p14:creationId xmlns:p14="http://schemas.microsoft.com/office/powerpoint/2010/main" val="19920680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51050" y="1700213"/>
            <a:ext cx="3235325"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8775" y="1700213"/>
            <a:ext cx="3236913"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C0529BD6-2707-4B79-91FF-353BE21C11ED}" type="slidenum">
              <a:rPr lang="zh-CN" altLang="zh-CN"/>
              <a:pPr/>
              <a:t>‹#›</a:t>
            </a:fld>
            <a:endParaRPr lang="zh-CN" altLang="zh-CN"/>
          </a:p>
        </p:txBody>
      </p:sp>
    </p:spTree>
    <p:extLst>
      <p:ext uri="{BB962C8B-B14F-4D97-AF65-F5344CB8AC3E}">
        <p14:creationId xmlns:p14="http://schemas.microsoft.com/office/powerpoint/2010/main" val="6786761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051050" y="1700213"/>
            <a:ext cx="3235325"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438775" y="1700213"/>
            <a:ext cx="3236913"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438775" y="3757613"/>
            <a:ext cx="3236913" cy="190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fld id="{7BE9B383-09D3-4AF7-B09B-253063EFA11F}" type="datetime1">
              <a:rPr lang="zh-CN" altLang="zh-CN"/>
              <a:pPr/>
              <a:t>2017/8/15</a:t>
            </a:fld>
            <a:endParaRPr lang="zh-CN"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r>
              <a:rPr lang="zh-CN" altLang="zh-CN"/>
              <a:t>计算机文化基础</a:t>
            </a: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34947568-09E1-40A8-BEC6-F341D51CB5F6}" type="slidenum">
              <a:rPr lang="zh-CN" altLang="zh-CN"/>
              <a:pPr/>
              <a:t>‹#›</a:t>
            </a:fld>
            <a:endParaRPr lang="zh-CN" altLang="zh-CN"/>
          </a:p>
        </p:txBody>
      </p:sp>
    </p:spTree>
    <p:extLst>
      <p:ext uri="{BB962C8B-B14F-4D97-AF65-F5344CB8AC3E}">
        <p14:creationId xmlns:p14="http://schemas.microsoft.com/office/powerpoint/2010/main" val="128403776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121E396B-2B02-431B-B017-9ECDEDEE827C}" type="slidenum">
              <a:rPr lang="zh-CN" altLang="zh-CN"/>
              <a:pPr/>
              <a:t>‹#›</a:t>
            </a:fld>
            <a:endParaRPr lang="zh-CN" altLang="zh-CN"/>
          </a:p>
        </p:txBody>
      </p:sp>
    </p:spTree>
    <p:extLst>
      <p:ext uri="{BB962C8B-B14F-4D97-AF65-F5344CB8AC3E}">
        <p14:creationId xmlns:p14="http://schemas.microsoft.com/office/powerpoint/2010/main" val="12067178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CA7B349E-32A6-4E73-BE83-7919534B9178}" type="slidenum">
              <a:rPr lang="zh-CN" altLang="zh-CN"/>
              <a:pPr/>
              <a:t>‹#›</a:t>
            </a:fld>
            <a:endParaRPr lang="zh-CN" altLang="zh-CN"/>
          </a:p>
        </p:txBody>
      </p:sp>
    </p:spTree>
    <p:extLst>
      <p:ext uri="{BB962C8B-B14F-4D97-AF65-F5344CB8AC3E}">
        <p14:creationId xmlns:p14="http://schemas.microsoft.com/office/powerpoint/2010/main" val="374385474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51050" y="1700213"/>
            <a:ext cx="3235325"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8775" y="1700213"/>
            <a:ext cx="3236913"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56E5F868-2AE9-422B-9566-F2C15DE627B5}" type="slidenum">
              <a:rPr lang="zh-CN" altLang="zh-CN"/>
              <a:pPr/>
              <a:t>‹#›</a:t>
            </a:fld>
            <a:endParaRPr lang="zh-CN" altLang="zh-CN"/>
          </a:p>
        </p:txBody>
      </p:sp>
    </p:spTree>
    <p:extLst>
      <p:ext uri="{BB962C8B-B14F-4D97-AF65-F5344CB8AC3E}">
        <p14:creationId xmlns:p14="http://schemas.microsoft.com/office/powerpoint/2010/main" val="155904208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8" name="页脚占位符 7"/>
          <p:cNvSpPr>
            <a:spLocks noGrp="1"/>
          </p:cNvSpPr>
          <p:nvPr>
            <p:ph type="ftr" sz="quarter" idx="11"/>
          </p:nvPr>
        </p:nvSpPr>
        <p:spPr/>
        <p:txBody>
          <a:bodyPr/>
          <a:lstStyle>
            <a:lvl1pPr>
              <a:defRPr/>
            </a:lvl1pPr>
          </a:lstStyle>
          <a:p>
            <a:r>
              <a:rPr lang="zh-CN" altLang="zh-CN"/>
              <a:t>计算机文化基础</a:t>
            </a:r>
          </a:p>
        </p:txBody>
      </p:sp>
      <p:sp>
        <p:nvSpPr>
          <p:cNvPr id="9" name="灯片编号占位符 8"/>
          <p:cNvSpPr>
            <a:spLocks noGrp="1"/>
          </p:cNvSpPr>
          <p:nvPr>
            <p:ph type="sldNum" sz="quarter" idx="12"/>
          </p:nvPr>
        </p:nvSpPr>
        <p:spPr/>
        <p:txBody>
          <a:bodyPr/>
          <a:lstStyle>
            <a:lvl1pPr>
              <a:defRPr/>
            </a:lvl1pPr>
          </a:lstStyle>
          <a:p>
            <a:fld id="{CD76799B-780D-4692-AFFB-6AE7F30DDB05}" type="slidenum">
              <a:rPr lang="zh-CN" altLang="zh-CN"/>
              <a:pPr/>
              <a:t>‹#›</a:t>
            </a:fld>
            <a:endParaRPr lang="zh-CN" altLang="zh-CN"/>
          </a:p>
        </p:txBody>
      </p:sp>
    </p:spTree>
    <p:extLst>
      <p:ext uri="{BB962C8B-B14F-4D97-AF65-F5344CB8AC3E}">
        <p14:creationId xmlns:p14="http://schemas.microsoft.com/office/powerpoint/2010/main" val="336589917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4" name="页脚占位符 3"/>
          <p:cNvSpPr>
            <a:spLocks noGrp="1"/>
          </p:cNvSpPr>
          <p:nvPr>
            <p:ph type="ftr" sz="quarter" idx="11"/>
          </p:nvPr>
        </p:nvSpPr>
        <p:spPr/>
        <p:txBody>
          <a:bodyPr/>
          <a:lstStyle>
            <a:lvl1pPr>
              <a:defRPr/>
            </a:lvl1pPr>
          </a:lstStyle>
          <a:p>
            <a:r>
              <a:rPr lang="zh-CN" altLang="zh-CN"/>
              <a:t>计算机文化基础</a:t>
            </a:r>
          </a:p>
        </p:txBody>
      </p:sp>
      <p:sp>
        <p:nvSpPr>
          <p:cNvPr id="5" name="灯片编号占位符 4"/>
          <p:cNvSpPr>
            <a:spLocks noGrp="1"/>
          </p:cNvSpPr>
          <p:nvPr>
            <p:ph type="sldNum" sz="quarter" idx="12"/>
          </p:nvPr>
        </p:nvSpPr>
        <p:spPr/>
        <p:txBody>
          <a:bodyPr/>
          <a:lstStyle>
            <a:lvl1pPr>
              <a:defRPr/>
            </a:lvl1pPr>
          </a:lstStyle>
          <a:p>
            <a:fld id="{45F59633-C3CC-498F-8F8C-030EC41541F4}" type="slidenum">
              <a:rPr lang="zh-CN" altLang="zh-CN"/>
              <a:pPr/>
              <a:t>‹#›</a:t>
            </a:fld>
            <a:endParaRPr lang="zh-CN" altLang="zh-CN"/>
          </a:p>
        </p:txBody>
      </p:sp>
    </p:spTree>
    <p:extLst>
      <p:ext uri="{BB962C8B-B14F-4D97-AF65-F5344CB8AC3E}">
        <p14:creationId xmlns:p14="http://schemas.microsoft.com/office/powerpoint/2010/main" val="215599201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3" name="页脚占位符 2"/>
          <p:cNvSpPr>
            <a:spLocks noGrp="1"/>
          </p:cNvSpPr>
          <p:nvPr>
            <p:ph type="ftr" sz="quarter" idx="11"/>
          </p:nvPr>
        </p:nvSpPr>
        <p:spPr/>
        <p:txBody>
          <a:bodyPr/>
          <a:lstStyle>
            <a:lvl1pPr>
              <a:defRPr/>
            </a:lvl1pPr>
          </a:lstStyle>
          <a:p>
            <a:r>
              <a:rPr lang="zh-CN" altLang="zh-CN"/>
              <a:t>计算机文化基础</a:t>
            </a:r>
          </a:p>
        </p:txBody>
      </p:sp>
      <p:sp>
        <p:nvSpPr>
          <p:cNvPr id="4" name="灯片编号占位符 3"/>
          <p:cNvSpPr>
            <a:spLocks noGrp="1"/>
          </p:cNvSpPr>
          <p:nvPr>
            <p:ph type="sldNum" sz="quarter" idx="12"/>
          </p:nvPr>
        </p:nvSpPr>
        <p:spPr/>
        <p:txBody>
          <a:bodyPr/>
          <a:lstStyle>
            <a:lvl1pPr>
              <a:defRPr/>
            </a:lvl1pPr>
          </a:lstStyle>
          <a:p>
            <a:fld id="{5445CF21-85C0-4781-87CD-E80478A23EBA}" type="slidenum">
              <a:rPr lang="zh-CN" altLang="zh-CN"/>
              <a:pPr/>
              <a:t>‹#›</a:t>
            </a:fld>
            <a:endParaRPr lang="zh-CN" altLang="zh-CN"/>
          </a:p>
        </p:txBody>
      </p:sp>
    </p:spTree>
    <p:extLst>
      <p:ext uri="{BB962C8B-B14F-4D97-AF65-F5344CB8AC3E}">
        <p14:creationId xmlns:p14="http://schemas.microsoft.com/office/powerpoint/2010/main" val="22498380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02CA1097-B4CE-4924-B319-6EDDC83A59AE}" type="slidenum">
              <a:rPr lang="zh-CN" altLang="zh-CN"/>
              <a:pPr/>
              <a:t>‹#›</a:t>
            </a:fld>
            <a:endParaRPr lang="zh-CN" altLang="zh-CN"/>
          </a:p>
        </p:txBody>
      </p:sp>
    </p:spTree>
    <p:extLst>
      <p:ext uri="{BB962C8B-B14F-4D97-AF65-F5344CB8AC3E}">
        <p14:creationId xmlns:p14="http://schemas.microsoft.com/office/powerpoint/2010/main" val="160004644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0794A3EC-A93C-42D1-B707-075C1AB6BCB6}" type="slidenum">
              <a:rPr lang="zh-CN" altLang="zh-CN"/>
              <a:pPr/>
              <a:t>‹#›</a:t>
            </a:fld>
            <a:endParaRPr lang="zh-CN" altLang="zh-CN"/>
          </a:p>
        </p:txBody>
      </p:sp>
    </p:spTree>
    <p:extLst>
      <p:ext uri="{BB962C8B-B14F-4D97-AF65-F5344CB8AC3E}">
        <p14:creationId xmlns:p14="http://schemas.microsoft.com/office/powerpoint/2010/main" val="427846307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1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1042988"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8" name="Rectangle 4"/>
          <p:cNvSpPr>
            <a:spLocks noGrp="1" noChangeArrowheads="1"/>
          </p:cNvSpPr>
          <p:nvPr>
            <p:ph type="body" idx="1"/>
          </p:nvPr>
        </p:nvSpPr>
        <p:spPr bwMode="auto">
          <a:xfrm>
            <a:off x="2051050" y="1700213"/>
            <a:ext cx="662463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BE9B383-09D3-4AF7-B09B-253063EFA11F}" type="datetime1">
              <a:rPr lang="zh-CN" altLang="zh-CN"/>
              <a:pPr/>
              <a:t>2017/8/15</a:t>
            </a:fld>
            <a:endParaRPr lang="zh-CN"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zh-CN"/>
              <a:t>计算机文化基础</a:t>
            </a:r>
          </a:p>
        </p:txBody>
      </p:sp>
      <p:sp>
        <p:nvSpPr>
          <p:cNvPr id="103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A6EBC1F-B9AA-4B21-A23E-44E130785A8E}" type="slidenum">
              <a:rPr lang="zh-CN" altLang="zh-CN"/>
              <a:pPr/>
              <a:t>‹#›</a:t>
            </a:fld>
            <a:endParaRPr lang="zh-CN" altLang="zh-CN"/>
          </a:p>
        </p:txBody>
      </p:sp>
      <p:sp>
        <p:nvSpPr>
          <p:cNvPr id="1032" name="Text Box 8"/>
          <p:cNvSpPr txBox="1">
            <a:spLocks noChangeArrowheads="1"/>
          </p:cNvSpPr>
          <p:nvPr userDrawn="1"/>
        </p:nvSpPr>
        <p:spPr bwMode="auto">
          <a:xfrm>
            <a:off x="593725" y="3810000"/>
            <a:ext cx="854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400">
                <a:solidFill>
                  <a:srgbClr val="767474"/>
                </a:solidFill>
                <a:ea typeface="幼圆" pitchFamily="49" charset="-122"/>
              </a:rPr>
              <a:t> </a:t>
            </a:r>
            <a:r>
              <a:rPr lang="zh-CN" altLang="zh-CN" sz="1400">
                <a:solidFill>
                  <a:srgbClr val="767474"/>
                </a:solidFill>
                <a:ea typeface="幼圆" pitchFamily="49" charset="-122"/>
                <a:hlinkClick r:id="rId16" action="ppaction://hlinksldjump"/>
              </a:rPr>
              <a:t>目  录</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previousslide"/>
              </a:rPr>
              <a:t>上一页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nextslide"/>
              </a:rPr>
              <a:t>下一页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rPr>
              <a:t> </a:t>
            </a:r>
            <a:r>
              <a:rPr lang="zh-CN" altLang="zh-CN" sz="1400">
                <a:solidFill>
                  <a:srgbClr val="767474"/>
                </a:solidFill>
                <a:ea typeface="幼圆" pitchFamily="49" charset="-122"/>
                <a:hlinkClick r:id="" action="ppaction://hlinkshowjump?jump=endshow"/>
              </a:rPr>
              <a:t>结 束</a:t>
            </a:r>
            <a:endParaRPr lang="zh-CN" altLang="zh-CN" sz="1400">
              <a:solidFill>
                <a:srgbClr val="767474"/>
              </a:solidFill>
              <a:ea typeface="幼圆"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hf hdr="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ea typeface="隶书" pitchFamily="49" charset="-122"/>
        </a:defRPr>
      </a:lvl2pPr>
      <a:lvl3pPr algn="ctr" rtl="0" fontAlgn="base">
        <a:spcBef>
          <a:spcPct val="0"/>
        </a:spcBef>
        <a:spcAft>
          <a:spcPct val="0"/>
        </a:spcAft>
        <a:defRPr sz="3200">
          <a:solidFill>
            <a:schemeClr val="tx2"/>
          </a:solidFill>
          <a:latin typeface="Times New Roman" pitchFamily="18" charset="0"/>
          <a:ea typeface="隶书" pitchFamily="49" charset="-122"/>
        </a:defRPr>
      </a:lvl3pPr>
      <a:lvl4pPr algn="ctr" rtl="0" fontAlgn="base">
        <a:spcBef>
          <a:spcPct val="0"/>
        </a:spcBef>
        <a:spcAft>
          <a:spcPct val="0"/>
        </a:spcAft>
        <a:defRPr sz="3200">
          <a:solidFill>
            <a:schemeClr val="tx2"/>
          </a:solidFill>
          <a:latin typeface="Times New Roman" pitchFamily="18" charset="0"/>
          <a:ea typeface="隶书" pitchFamily="49" charset="-122"/>
        </a:defRPr>
      </a:lvl4pPr>
      <a:lvl5pPr algn="ctr" rtl="0" fontAlgn="base">
        <a:spcBef>
          <a:spcPct val="0"/>
        </a:spcBef>
        <a:spcAft>
          <a:spcPct val="0"/>
        </a:spcAft>
        <a:defRPr sz="3200">
          <a:solidFill>
            <a:schemeClr val="tx2"/>
          </a:solidFill>
          <a:latin typeface="Times New Roman" pitchFamily="18" charset="0"/>
          <a:ea typeface="隶书" pitchFamily="49" charset="-122"/>
        </a:defRPr>
      </a:lvl5pPr>
      <a:lvl6pPr marL="457200" algn="ctr" rtl="0" fontAlgn="base">
        <a:spcBef>
          <a:spcPct val="0"/>
        </a:spcBef>
        <a:spcAft>
          <a:spcPct val="0"/>
        </a:spcAft>
        <a:defRPr sz="3200">
          <a:solidFill>
            <a:schemeClr val="tx2"/>
          </a:solidFill>
          <a:latin typeface="Times New Roman" pitchFamily="18" charset="0"/>
          <a:ea typeface="隶书" pitchFamily="49" charset="-122"/>
        </a:defRPr>
      </a:lvl6pPr>
      <a:lvl7pPr marL="914400" algn="ctr" rtl="0" fontAlgn="base">
        <a:spcBef>
          <a:spcPct val="0"/>
        </a:spcBef>
        <a:spcAft>
          <a:spcPct val="0"/>
        </a:spcAft>
        <a:defRPr sz="3200">
          <a:solidFill>
            <a:schemeClr val="tx2"/>
          </a:solidFill>
          <a:latin typeface="Times New Roman" pitchFamily="18" charset="0"/>
          <a:ea typeface="隶书" pitchFamily="49" charset="-122"/>
        </a:defRPr>
      </a:lvl7pPr>
      <a:lvl8pPr marL="1371600" algn="ctr" rtl="0" fontAlgn="base">
        <a:spcBef>
          <a:spcPct val="0"/>
        </a:spcBef>
        <a:spcAft>
          <a:spcPct val="0"/>
        </a:spcAft>
        <a:defRPr sz="3200">
          <a:solidFill>
            <a:schemeClr val="tx2"/>
          </a:solidFill>
          <a:latin typeface="Times New Roman" pitchFamily="18" charset="0"/>
          <a:ea typeface="隶书" pitchFamily="49" charset="-122"/>
        </a:defRPr>
      </a:lvl8pPr>
      <a:lvl9pPr marL="1828800" algn="ctr" rtl="0" fontAlgn="base">
        <a:spcBef>
          <a:spcPct val="0"/>
        </a:spcBef>
        <a:spcAft>
          <a:spcPct val="0"/>
        </a:spcAft>
        <a:defRPr sz="3200">
          <a:solidFill>
            <a:schemeClr val="tx2"/>
          </a:solidFill>
          <a:latin typeface="Times New Roman" pitchFamily="18" charset="0"/>
          <a:ea typeface="隶书" pitchFamily="49" charset="-122"/>
        </a:defRPr>
      </a:lvl9pPr>
    </p:titleStyle>
    <p:bodyStyle>
      <a:lvl1pPr marL="342900" indent="-342900" algn="just" rtl="0" fontAlgn="base">
        <a:spcBef>
          <a:spcPct val="20000"/>
        </a:spcBef>
        <a:spcAft>
          <a:spcPct val="0"/>
        </a:spcAft>
        <a:buChar char="•"/>
        <a:defRPr sz="2400" b="1">
          <a:solidFill>
            <a:schemeClr val="tx1"/>
          </a:solidFill>
          <a:latin typeface="+mn-lt"/>
          <a:ea typeface="+mn-ea"/>
          <a:cs typeface="+mn-cs"/>
        </a:defRPr>
      </a:lvl1pPr>
      <a:lvl2pPr marL="742950" indent="-285750" algn="just" rtl="0" fontAlgn="base">
        <a:spcBef>
          <a:spcPct val="20000"/>
        </a:spcBef>
        <a:spcAft>
          <a:spcPct val="0"/>
        </a:spcAft>
        <a:buChar char="–"/>
        <a:defRPr sz="2400" b="1">
          <a:solidFill>
            <a:schemeClr val="tx1"/>
          </a:solidFill>
          <a:latin typeface="+mn-lt"/>
          <a:ea typeface="+mn-ea"/>
        </a:defRPr>
      </a:lvl2pPr>
      <a:lvl3pPr marL="1143000" indent="-228600" algn="just" rtl="0" fontAlgn="base">
        <a:spcBef>
          <a:spcPct val="20000"/>
        </a:spcBef>
        <a:spcAft>
          <a:spcPct val="0"/>
        </a:spcAft>
        <a:buChar char="•"/>
        <a:defRPr sz="2400" b="1">
          <a:solidFill>
            <a:schemeClr val="tx1"/>
          </a:solidFill>
          <a:latin typeface="+mn-lt"/>
          <a:ea typeface="+mn-ea"/>
        </a:defRPr>
      </a:lvl3pPr>
      <a:lvl4pPr marL="1600200" indent="-228600" algn="just" rtl="0" fontAlgn="base">
        <a:spcBef>
          <a:spcPct val="20000"/>
        </a:spcBef>
        <a:spcAft>
          <a:spcPct val="0"/>
        </a:spcAft>
        <a:buChar char="–"/>
        <a:defRPr sz="2400" b="1">
          <a:solidFill>
            <a:schemeClr val="tx1"/>
          </a:solidFill>
          <a:latin typeface="+mn-lt"/>
          <a:ea typeface="+mn-ea"/>
        </a:defRPr>
      </a:lvl4pPr>
      <a:lvl5pPr marL="2057400" indent="-228600" algn="just" rtl="0" fontAlgn="base">
        <a:spcBef>
          <a:spcPct val="20000"/>
        </a:spcBef>
        <a:spcAft>
          <a:spcPct val="0"/>
        </a:spcAft>
        <a:buChar char="»"/>
        <a:defRPr sz="2400" b="1">
          <a:solidFill>
            <a:schemeClr val="tx1"/>
          </a:solidFill>
          <a:latin typeface="+mn-lt"/>
          <a:ea typeface="+mn-ea"/>
        </a:defRPr>
      </a:lvl5pPr>
      <a:lvl6pPr marL="2514600" indent="-228600" algn="just" rtl="0" fontAlgn="base">
        <a:spcBef>
          <a:spcPct val="20000"/>
        </a:spcBef>
        <a:spcAft>
          <a:spcPct val="0"/>
        </a:spcAft>
        <a:buChar char="»"/>
        <a:defRPr sz="2400" b="1">
          <a:solidFill>
            <a:schemeClr val="tx1"/>
          </a:solidFill>
          <a:latin typeface="+mn-lt"/>
          <a:ea typeface="+mn-ea"/>
        </a:defRPr>
      </a:lvl6pPr>
      <a:lvl7pPr marL="2971800" indent="-228600" algn="just" rtl="0" fontAlgn="base">
        <a:spcBef>
          <a:spcPct val="20000"/>
        </a:spcBef>
        <a:spcAft>
          <a:spcPct val="0"/>
        </a:spcAft>
        <a:buChar char="»"/>
        <a:defRPr sz="2400" b="1">
          <a:solidFill>
            <a:schemeClr val="tx1"/>
          </a:solidFill>
          <a:latin typeface="+mn-lt"/>
          <a:ea typeface="+mn-ea"/>
        </a:defRPr>
      </a:lvl7pPr>
      <a:lvl8pPr marL="3429000" indent="-228600" algn="just" rtl="0" fontAlgn="base">
        <a:spcBef>
          <a:spcPct val="20000"/>
        </a:spcBef>
        <a:spcAft>
          <a:spcPct val="0"/>
        </a:spcAft>
        <a:buChar char="»"/>
        <a:defRPr sz="2400" b="1">
          <a:solidFill>
            <a:schemeClr val="tx1"/>
          </a:solidFill>
          <a:latin typeface="+mn-lt"/>
          <a:ea typeface="+mn-ea"/>
        </a:defRPr>
      </a:lvl8pPr>
      <a:lvl9pPr marL="3886200" indent="-228600" algn="just"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31532;6&#31456;&#25913;&#27491;.ppt#258,-1,30. 6.2  &#25968;&#25454;&#24211;&#35774;&#35745;" TargetMode="External"/><Relationship Id="rId2" Type="http://schemas.openxmlformats.org/officeDocument/2006/relationships/hyperlink" Target="&#31532;6&#31456;&#25913;&#27491;.ppt#258,-1,3. 6.1  &#25968;&#25454;&#24211;&#25216;&#26415;&#22522;&#30784;" TargetMode="External"/><Relationship Id="rId1" Type="http://schemas.openxmlformats.org/officeDocument/2006/relationships/slideLayout" Target="../slideLayouts/slideLayout2.xml"/><Relationship Id="rId4" Type="http://schemas.openxmlformats.org/officeDocument/2006/relationships/hyperlink" Target="&#31532;6&#31456;&#25913;&#27491;.ppt#258,-1,59. 6.4&#25968;&#25454;&#24211;&#31649;&#29702;&#31995;&#32479;Access 200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31532;6&#31456;&#25913;&#27491;.ppt#258,-1,6. 6.1.2  &#25968;&#25454;&#24211;&#31649;&#29702;&#25216;&#26415;&#30340;&#21457;&#23637;" TargetMode="External"/><Relationship Id="rId7" Type="http://schemas.openxmlformats.org/officeDocument/2006/relationships/slide" Target="slide2.xml"/><Relationship Id="rId2" Type="http://schemas.openxmlformats.org/officeDocument/2006/relationships/hyperlink" Target="&#31532;6&#31456;&#25913;&#27491;.ppt#258,-1,4. 6.1.1  &#25968;&#25454;&#24211;&#30340;&#22522;&#26412;&#27010;&#24565;" TargetMode="External"/><Relationship Id="rId1" Type="http://schemas.openxmlformats.org/officeDocument/2006/relationships/slideLayout" Target="../slideLayouts/slideLayout2.xml"/><Relationship Id="rId6" Type="http://schemas.openxmlformats.org/officeDocument/2006/relationships/hyperlink" Target="&#31532;6&#31456;&#25913;&#27491;.ppt#258,-1,28. 6.1.5  &#20851;&#31995;&#25968;&#25454;&#24211;" TargetMode="External"/><Relationship Id="rId5" Type="http://schemas.openxmlformats.org/officeDocument/2006/relationships/hyperlink" Target="&#31532;6&#31456;&#25913;&#27491;.ppt#258,-1,19. 6.1.4  &#25968;&#25454;&#27169;&#22411;" TargetMode="External"/><Relationship Id="rId4" Type="http://schemas.openxmlformats.org/officeDocument/2006/relationships/hyperlink" Target="&#31532;6&#31456;&#25913;&#27491;.ppt#258,-1,18. 6.1.3  &#25968;&#25454;&#24211;&#31995;&#32479;&#30340;&#32452;&#25104;"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31532;6&#31456;&#25913;&#27491;.ppt#258,-1,34. 6.2.2  &#38656;&#27714;&#20998;&#26512;" TargetMode="External"/><Relationship Id="rId2" Type="http://schemas.openxmlformats.org/officeDocument/2006/relationships/hyperlink" Target="&#31532;6&#31456;&#25913;&#27491;.ppt#258,-1,31. 6.2.1 &#25968;&#25454;&#24211;&#35774;&#35745;&#27010;&#36848;"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31532;6&#31456;&#25913;&#27491;.ppt#258,-1,45. 6.2.4  &#36923;&#36753;&#35774;&#35745;" TargetMode="External"/><Relationship Id="rId4" Type="http://schemas.openxmlformats.org/officeDocument/2006/relationships/hyperlink" Target="&#31532;6&#31456;&#25913;&#27491;.ppt#258,-1,37. 6.2.3  &#27010;&#24565;&#35774;&#35745;" TargetMode="External"/></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31532;6&#31456;&#25913;&#27491;.ppt#258,-1,53. 6.3.2  &#25968;&#25454;&#24211;&#31649;&#29702;&#31995;&#32479;&#30340;&#23618;&#27425;&#32467;&#26500;" TargetMode="External"/><Relationship Id="rId2" Type="http://schemas.openxmlformats.org/officeDocument/2006/relationships/hyperlink" Target="&#31532;6&#31456;&#25913;&#27491;.ppt#258,-1,51. 6.3.1  &#25968;&#25454;&#24211;&#31649;&#29702;&#31995;&#32479;&#30340;&#32452;&#25104;&#21644;&#21151;&#33021;" TargetMode="External"/><Relationship Id="rId1" Type="http://schemas.openxmlformats.org/officeDocument/2006/relationships/slideLayout" Target="../slideLayouts/slideLayout2.xml"/><Relationship Id="rId5" Type="http://schemas.openxmlformats.org/officeDocument/2006/relationships/hyperlink" Target="&#31532;6&#31456;&#25913;&#27491;.ppt#258,-1,58. 6.3.4  &#25968;&#25454;&#24211;&#31649;&#29702;&#31995;&#32479;&#30340;&#36873;&#25321;&#21407;&#21017;" TargetMode="External"/><Relationship Id="rId4" Type="http://schemas.openxmlformats.org/officeDocument/2006/relationships/hyperlink" Target="&#31532;6&#31456;&#25913;&#27491;.ppt#258,-1,55. 6.3.3  &#24120;&#35265;&#25968;&#25454;&#24211;&#31649;&#29702;&#31995;&#3247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5" Type="http://schemas.openxmlformats.org/officeDocument/2006/relationships/image" Target="../media/image16.emf"/><Relationship Id="rId4" Type="http://schemas.openxmlformats.org/officeDocument/2006/relationships/image" Target="../media/image15.emf"/></Relationships>
</file>

<file path=ppt/slides/_rels/slide6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1981200"/>
            <a:ext cx="8458200" cy="2209800"/>
          </a:xfrm>
        </p:spPr>
        <p:txBody>
          <a:bodyPr/>
          <a:lstStyle/>
          <a:p>
            <a:pPr>
              <a:lnSpc>
                <a:spcPct val="130000"/>
              </a:lnSpc>
            </a:pPr>
            <a:r>
              <a:rPr lang="zh-CN" altLang="en-US" sz="4800" b="1">
                <a:solidFill>
                  <a:schemeClr val="hlink"/>
                </a:solidFill>
                <a:latin typeface="华文行楷" pitchFamily="2" charset="-122"/>
              </a:rPr>
              <a:t>第  6  章  </a:t>
            </a:r>
            <a:br>
              <a:rPr lang="zh-CN" altLang="en-US" sz="4800" b="1">
                <a:solidFill>
                  <a:schemeClr val="hlink"/>
                </a:solidFill>
                <a:latin typeface="华文行楷" pitchFamily="2" charset="-122"/>
              </a:rPr>
            </a:br>
            <a:r>
              <a:rPr lang="zh-CN" altLang="en-US" sz="4800" b="1">
                <a:solidFill>
                  <a:schemeClr val="hlink"/>
                </a:solidFill>
                <a:latin typeface="华文行楷" pitchFamily="2" charset="-122"/>
              </a:rPr>
              <a:t>数据库技术与Access 2010</a:t>
            </a:r>
            <a:r>
              <a:rPr lang="zh-CN" altLang="en-US" sz="4000">
                <a:solidFill>
                  <a:schemeClr val="hlink"/>
                </a:solidFill>
              </a:rPr>
              <a:t> </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p:txBody>
          <a:bodyPr/>
          <a:lstStyle/>
          <a:p>
            <a:r>
              <a:rPr lang="zh-CN" altLang="zh-CN"/>
              <a:t>计算机文化基础</a:t>
            </a:r>
          </a:p>
        </p:txBody>
      </p:sp>
      <p:sp>
        <p:nvSpPr>
          <p:cNvPr id="7" name="灯片编号占位符 6"/>
          <p:cNvSpPr>
            <a:spLocks noGrp="1"/>
          </p:cNvSpPr>
          <p:nvPr>
            <p:ph type="sldNum" sz="quarter" idx="12"/>
          </p:nvPr>
        </p:nvSpPr>
        <p:spPr/>
        <p:txBody>
          <a:bodyPr/>
          <a:lstStyle/>
          <a:p>
            <a:fld id="{D34ED89E-444E-4430-A369-57B7A02811E0}" type="slidenum">
              <a:rPr lang="zh-CN" altLang="zh-CN"/>
              <a:pPr/>
              <a:t>10</a:t>
            </a:fld>
            <a:endParaRPr lang="zh-CN" altLang="zh-CN"/>
          </a:p>
        </p:txBody>
      </p:sp>
      <p:sp>
        <p:nvSpPr>
          <p:cNvPr id="13314" name="Rectangle 2"/>
          <p:cNvSpPr>
            <a:spLocks noGrp="1" noChangeArrowheads="1"/>
          </p:cNvSpPr>
          <p:nvPr>
            <p:ph type="title"/>
          </p:nvPr>
        </p:nvSpPr>
        <p:spPr>
          <a:xfrm>
            <a:off x="1042988" y="457200"/>
            <a:ext cx="7772400" cy="1143000"/>
          </a:xfrm>
        </p:spPr>
        <p:txBody>
          <a:bodyPr/>
          <a:lstStyle/>
          <a:p>
            <a:r>
              <a:rPr lang="zh-CN" altLang="zh-CN" sz="3600" b="1"/>
              <a:t>文件系统阶段</a:t>
            </a:r>
          </a:p>
        </p:txBody>
      </p:sp>
      <p:sp>
        <p:nvSpPr>
          <p:cNvPr id="13315" name="Rectangle 3"/>
          <p:cNvSpPr>
            <a:spLocks noGrp="1" noChangeArrowheads="1"/>
          </p:cNvSpPr>
          <p:nvPr>
            <p:ph type="body" sz="half" idx="1"/>
          </p:nvPr>
        </p:nvSpPr>
        <p:spPr>
          <a:xfrm>
            <a:off x="1547813" y="1412875"/>
            <a:ext cx="7272337" cy="4895850"/>
          </a:xfrm>
        </p:spPr>
        <p:txBody>
          <a:bodyPr/>
          <a:lstStyle/>
          <a:p>
            <a:pPr>
              <a:lnSpc>
                <a:spcPct val="150000"/>
              </a:lnSpc>
              <a:buFontTx/>
              <a:buNone/>
            </a:pPr>
            <a:r>
              <a:rPr lang="zh-CN" altLang="zh-CN" dirty="0"/>
              <a:t>  文件系统阶段的主要特点如下： </a:t>
            </a:r>
          </a:p>
          <a:p>
            <a:pPr marL="0" indent="0">
              <a:buNone/>
            </a:pPr>
            <a:r>
              <a:rPr lang="zh-CN" altLang="zh-CN" dirty="0"/>
              <a:t>（1）数据可以长期保存在磁盘上；</a:t>
            </a:r>
          </a:p>
          <a:p>
            <a:pPr marL="0" indent="0">
              <a:buNone/>
            </a:pPr>
            <a:r>
              <a:rPr lang="zh-CN" altLang="zh-CN" dirty="0"/>
              <a:t>（2）文件系统提供了数据与程序之间的存取方法；</a:t>
            </a:r>
          </a:p>
          <a:p>
            <a:pPr marL="0" indent="0">
              <a:buNone/>
            </a:pPr>
            <a:r>
              <a:rPr lang="zh-CN" altLang="zh-CN" dirty="0"/>
              <a:t>（3）数据冗余量大；</a:t>
            </a:r>
          </a:p>
          <a:p>
            <a:pPr marL="0" indent="0">
              <a:buNone/>
            </a:pPr>
            <a:r>
              <a:rPr lang="zh-CN" altLang="zh-CN" dirty="0"/>
              <a:t>（4）文件之间缺乏联系，相对孤立，仍然不能反映客观世界各个事物之间错综复杂的联系。</a:t>
            </a:r>
          </a:p>
        </p:txBody>
      </p:sp>
      <p:sp>
        <p:nvSpPr>
          <p:cNvPr id="13316"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544AB1D-6681-4CD0-8FA0-5978D1EEABF4}" type="slidenum">
              <a:rPr lang="zh-CN" altLang="zh-CN"/>
              <a:pPr/>
              <a:t>11</a:t>
            </a:fld>
            <a:endParaRPr lang="zh-CN" altLang="zh-CN"/>
          </a:p>
        </p:txBody>
      </p:sp>
      <p:sp>
        <p:nvSpPr>
          <p:cNvPr id="14338" name="Rectangle 2"/>
          <p:cNvSpPr>
            <a:spLocks noGrp="1" noChangeArrowheads="1"/>
          </p:cNvSpPr>
          <p:nvPr>
            <p:ph type="title"/>
          </p:nvPr>
        </p:nvSpPr>
        <p:spPr>
          <a:xfrm>
            <a:off x="1042988" y="228600"/>
            <a:ext cx="7772400" cy="1143000"/>
          </a:xfrm>
        </p:spPr>
        <p:txBody>
          <a:bodyPr/>
          <a:lstStyle/>
          <a:p>
            <a:r>
              <a:rPr lang="zh-CN" altLang="zh-CN" b="1"/>
              <a:t>6.1.2  数据库管理技术的发展</a:t>
            </a:r>
            <a:br>
              <a:rPr lang="zh-CN" altLang="zh-CN" b="1"/>
            </a:br>
            <a:r>
              <a:rPr lang="zh-CN" altLang="zh-CN" b="1"/>
              <a:t>                           -----数据库系统阶段</a:t>
            </a:r>
          </a:p>
        </p:txBody>
      </p:sp>
      <p:sp>
        <p:nvSpPr>
          <p:cNvPr id="14339" name="Rectangle 3"/>
          <p:cNvSpPr>
            <a:spLocks noGrp="1" noChangeArrowheads="1"/>
          </p:cNvSpPr>
          <p:nvPr>
            <p:ph type="body" idx="1"/>
          </p:nvPr>
        </p:nvSpPr>
        <p:spPr>
          <a:xfrm>
            <a:off x="1835150" y="1916113"/>
            <a:ext cx="6769100" cy="4176712"/>
          </a:xfrm>
        </p:spPr>
        <p:txBody>
          <a:bodyPr/>
          <a:lstStyle/>
          <a:p>
            <a:pPr marL="0" indent="0">
              <a:lnSpc>
                <a:spcPct val="130000"/>
              </a:lnSpc>
              <a:buFontTx/>
              <a:buNone/>
            </a:pPr>
            <a:r>
              <a:rPr lang="zh-CN" altLang="zh-CN" sz="2800"/>
              <a:t>        </a:t>
            </a:r>
            <a:r>
              <a:rPr lang="zh-CN" altLang="zh-CN"/>
              <a:t>20世纪60年代末以来，计算机的应用更为广泛，用于数据管理的规模也更为庞大，由此带来数据量的急剧膨胀。计算机磁盘技术有了很大发展，出现了大容量的磁盘。在处理方式上，联机实时处理的要求更多。这种变化促使了数据管理手段的进步，数据库技术应运而生。</a:t>
            </a:r>
            <a:r>
              <a:rPr lang="zh-CN" altLang="zh-CN" sz="2800"/>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3ADB2E6C-FB2E-4B1B-B9B6-B7FF7F836B7B}" type="slidenum">
              <a:rPr lang="zh-CN" altLang="zh-CN"/>
              <a:pPr/>
              <a:t>12</a:t>
            </a:fld>
            <a:endParaRPr lang="zh-CN" altLang="zh-CN"/>
          </a:p>
        </p:txBody>
      </p:sp>
      <p:sp>
        <p:nvSpPr>
          <p:cNvPr id="15362" name="Rectangle 2"/>
          <p:cNvSpPr>
            <a:spLocks noGrp="1" noChangeArrowheads="1"/>
          </p:cNvSpPr>
          <p:nvPr>
            <p:ph type="title"/>
          </p:nvPr>
        </p:nvSpPr>
        <p:spPr/>
        <p:txBody>
          <a:bodyPr/>
          <a:lstStyle/>
          <a:p>
            <a:r>
              <a:rPr lang="zh-CN" altLang="zh-CN" sz="3600" b="1"/>
              <a:t>数据库系统阶段</a:t>
            </a:r>
            <a:r>
              <a:rPr lang="zh-CN" altLang="zh-CN"/>
              <a:t> </a:t>
            </a:r>
          </a:p>
        </p:txBody>
      </p:sp>
      <p:sp>
        <p:nvSpPr>
          <p:cNvPr id="15363" name="Rectangle 3"/>
          <p:cNvSpPr>
            <a:spLocks noGrp="1" noChangeArrowheads="1"/>
          </p:cNvSpPr>
          <p:nvPr>
            <p:ph type="body" idx="1"/>
          </p:nvPr>
        </p:nvSpPr>
        <p:spPr>
          <a:xfrm>
            <a:off x="2124075" y="1484313"/>
            <a:ext cx="6269038" cy="4078287"/>
          </a:xfrm>
        </p:spPr>
        <p:txBody>
          <a:bodyPr/>
          <a:lstStyle/>
          <a:p>
            <a:pPr>
              <a:lnSpc>
                <a:spcPct val="150000"/>
              </a:lnSpc>
              <a:buFontTx/>
              <a:buNone/>
            </a:pPr>
            <a:r>
              <a:rPr lang="zh-CN" altLang="zh-CN" dirty="0"/>
              <a:t>数据库系统阶段的主要特点如下： </a:t>
            </a:r>
          </a:p>
          <a:p>
            <a:pPr marL="0" indent="0">
              <a:buNone/>
            </a:pPr>
            <a:r>
              <a:rPr lang="zh-CN" altLang="zh-CN" dirty="0"/>
              <a:t>（1）数据的结构化；</a:t>
            </a:r>
          </a:p>
          <a:p>
            <a:pPr marL="0" indent="0">
              <a:buNone/>
            </a:pPr>
            <a:r>
              <a:rPr lang="zh-CN" altLang="zh-CN" dirty="0"/>
              <a:t>（2）数据共享性好；</a:t>
            </a:r>
          </a:p>
          <a:p>
            <a:pPr marL="0" indent="0">
              <a:buNone/>
            </a:pPr>
            <a:r>
              <a:rPr lang="zh-CN" altLang="zh-CN" dirty="0"/>
              <a:t>（3）数据独立性好；</a:t>
            </a:r>
          </a:p>
          <a:p>
            <a:pPr marL="0" indent="0">
              <a:buNone/>
            </a:pPr>
            <a:r>
              <a:rPr lang="zh-CN" altLang="zh-CN" dirty="0"/>
              <a:t>（4）数据存储粒度小；</a:t>
            </a:r>
          </a:p>
          <a:p>
            <a:pPr marL="0" indent="0">
              <a:buNone/>
            </a:pPr>
            <a:r>
              <a:rPr lang="zh-CN" altLang="zh-CN" dirty="0"/>
              <a:t>（5）为用户提供了友好的接口。</a:t>
            </a:r>
          </a:p>
        </p:txBody>
      </p:sp>
      <p:sp>
        <p:nvSpPr>
          <p:cNvPr id="15364"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92D6C1A4-EAB7-4FBC-BC08-D45E1E93FBED}" type="slidenum">
              <a:rPr lang="zh-CN" altLang="zh-CN"/>
              <a:pPr/>
              <a:t>13</a:t>
            </a:fld>
            <a:endParaRPr lang="zh-CN" altLang="zh-CN"/>
          </a:p>
        </p:txBody>
      </p:sp>
      <p:sp>
        <p:nvSpPr>
          <p:cNvPr id="16386" name="Rectangle 2"/>
          <p:cNvSpPr>
            <a:spLocks noGrp="1" noChangeArrowheads="1"/>
          </p:cNvSpPr>
          <p:nvPr>
            <p:ph type="title"/>
          </p:nvPr>
        </p:nvSpPr>
        <p:spPr/>
        <p:txBody>
          <a:bodyPr/>
          <a:lstStyle/>
          <a:p>
            <a:r>
              <a:rPr lang="zh-CN" altLang="zh-CN" sz="3600" b="1"/>
              <a:t>数据库系统阶段</a:t>
            </a:r>
            <a:r>
              <a:rPr lang="zh-CN" altLang="zh-CN"/>
              <a:t> </a:t>
            </a:r>
          </a:p>
        </p:txBody>
      </p:sp>
      <p:sp>
        <p:nvSpPr>
          <p:cNvPr id="16387" name="Rectangle 3"/>
          <p:cNvSpPr>
            <a:spLocks noGrp="1" noChangeArrowheads="1"/>
          </p:cNvSpPr>
          <p:nvPr>
            <p:ph type="body" idx="1"/>
          </p:nvPr>
        </p:nvSpPr>
        <p:spPr>
          <a:xfrm>
            <a:off x="1836738" y="1270000"/>
            <a:ext cx="6269037" cy="4535488"/>
          </a:xfrm>
        </p:spPr>
        <p:txBody>
          <a:bodyPr/>
          <a:lstStyle/>
          <a:p>
            <a:pPr>
              <a:lnSpc>
                <a:spcPct val="150000"/>
              </a:lnSpc>
              <a:buFontTx/>
              <a:buNone/>
            </a:pPr>
            <a:r>
              <a:rPr lang="zh-CN" altLang="en-US" sz="1400"/>
              <a:t>               </a:t>
            </a:r>
            <a:r>
              <a:rPr lang="zh-CN" altLang="en-US" sz="1800"/>
              <a:t>未来数据库将朝两个方向发展，一是超大容量，支持海量数据处理，支持数据仓库、数据挖掘、分析等；二是更小，如嵌入式数据库，作为一个完整的商用数据库更灵活、方便地使用。面向对象的数据库技术将成为下一代数据库技术发展的主流。面向对象的数据模型由于吸收了已经成熟的面向对象程序设计方法学的核心概念和基本思想，使得它符合人类认识世界的一般方法，更适合描述现实世界。</a:t>
            </a:r>
          </a:p>
          <a:p>
            <a:pPr>
              <a:lnSpc>
                <a:spcPct val="150000"/>
              </a:lnSpc>
              <a:buFontTx/>
              <a:buNone/>
            </a:pPr>
            <a:r>
              <a:rPr lang="zh-CN" altLang="en-US" sz="1800"/>
              <a:t>             数据仓库与XML 数据库是最近几年出现的数据库的新的分支。</a:t>
            </a:r>
          </a:p>
        </p:txBody>
      </p:sp>
      <p:sp>
        <p:nvSpPr>
          <p:cNvPr id="1638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E70D722-C461-43F0-8B1E-CC5A9D5EF841}" type="slidenum">
              <a:rPr lang="zh-CN" altLang="zh-CN"/>
              <a:pPr/>
              <a:t>14</a:t>
            </a:fld>
            <a:endParaRPr lang="zh-CN" altLang="zh-CN"/>
          </a:p>
        </p:txBody>
      </p:sp>
      <p:sp>
        <p:nvSpPr>
          <p:cNvPr id="17410" name="Rectangle 2"/>
          <p:cNvSpPr>
            <a:spLocks noGrp="1" noChangeArrowheads="1"/>
          </p:cNvSpPr>
          <p:nvPr>
            <p:ph type="title"/>
          </p:nvPr>
        </p:nvSpPr>
        <p:spPr/>
        <p:txBody>
          <a:bodyPr/>
          <a:lstStyle/>
          <a:p>
            <a:r>
              <a:rPr lang="zh-CN" altLang="zh-CN" b="1"/>
              <a:t>6.1.2  数据库管理技术的发展</a:t>
            </a:r>
            <a:br>
              <a:rPr lang="zh-CN" altLang="zh-CN" b="1"/>
            </a:br>
            <a:r>
              <a:rPr lang="zh-CN" altLang="zh-CN" b="1"/>
              <a:t>                               -----数据仓库系统</a:t>
            </a:r>
            <a:r>
              <a:rPr lang="zh-CN" altLang="zh-CN"/>
              <a:t> </a:t>
            </a:r>
          </a:p>
        </p:txBody>
      </p:sp>
      <p:sp>
        <p:nvSpPr>
          <p:cNvPr id="17411" name="Rectangle 3"/>
          <p:cNvSpPr>
            <a:spLocks noGrp="1" noChangeArrowheads="1"/>
          </p:cNvSpPr>
          <p:nvPr>
            <p:ph type="body" idx="1"/>
          </p:nvPr>
        </p:nvSpPr>
        <p:spPr>
          <a:xfrm>
            <a:off x="1979613" y="1341438"/>
            <a:ext cx="6624637" cy="4608512"/>
          </a:xfrm>
        </p:spPr>
        <p:txBody>
          <a:bodyPr/>
          <a:lstStyle/>
          <a:p>
            <a:pPr marL="0" indent="0">
              <a:lnSpc>
                <a:spcPct val="120000"/>
              </a:lnSpc>
              <a:buFontTx/>
              <a:buNone/>
            </a:pPr>
            <a:r>
              <a:rPr lang="zh-CN" altLang="en-US" sz="1800"/>
              <a:t>       </a:t>
            </a:r>
            <a:r>
              <a:rPr lang="zh-CN" altLang="en-US"/>
              <a:t> 数据仓库技术是目前数据处理中发展十分迅速的一个分支。所谓数据仓库，是对长期数据的存储，这些数据来自于多个异种数据源。通过数据仓库提供的联机分析处理（OLAP，On-Line Analytical Processing）工具，实现多维数据分析，以便向管理决策层提供支持。数据仓库系统允许将各种应用系统集成在一起，为统一的历史数据分析提供坚实的平台，对海量信息处理进行支持。目前，数据仓库已经日渐成为数据分析和联机分析处理的重要平台。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B9E066A2-C415-41B0-B531-5C80378E26D0}" type="slidenum">
              <a:rPr lang="zh-CN" altLang="zh-CN"/>
              <a:pPr/>
              <a:t>15</a:t>
            </a:fld>
            <a:endParaRPr lang="zh-CN" altLang="zh-CN"/>
          </a:p>
        </p:txBody>
      </p:sp>
      <p:sp>
        <p:nvSpPr>
          <p:cNvPr id="18434" name="Rectangle 2"/>
          <p:cNvSpPr>
            <a:spLocks noGrp="1" noChangeArrowheads="1"/>
          </p:cNvSpPr>
          <p:nvPr>
            <p:ph type="title"/>
          </p:nvPr>
        </p:nvSpPr>
        <p:spPr>
          <a:xfrm>
            <a:off x="1042988" y="404813"/>
            <a:ext cx="7772400" cy="1143000"/>
          </a:xfrm>
        </p:spPr>
        <p:txBody>
          <a:bodyPr/>
          <a:lstStyle/>
          <a:p>
            <a:r>
              <a:rPr lang="zh-CN" altLang="zh-CN" sz="3600" b="1"/>
              <a:t>数据仓库系统</a:t>
            </a:r>
          </a:p>
        </p:txBody>
      </p:sp>
      <p:sp>
        <p:nvSpPr>
          <p:cNvPr id="18435" name="Rectangle 3"/>
          <p:cNvSpPr>
            <a:spLocks noGrp="1" noChangeArrowheads="1"/>
          </p:cNvSpPr>
          <p:nvPr>
            <p:ph type="body" idx="1"/>
          </p:nvPr>
        </p:nvSpPr>
        <p:spPr>
          <a:xfrm>
            <a:off x="1979613" y="1700213"/>
            <a:ext cx="6553200" cy="4249737"/>
          </a:xfrm>
        </p:spPr>
        <p:txBody>
          <a:bodyPr/>
          <a:lstStyle/>
          <a:p>
            <a:pPr marL="0" indent="0">
              <a:lnSpc>
                <a:spcPct val="150000"/>
              </a:lnSpc>
              <a:buFontTx/>
              <a:buNone/>
            </a:pPr>
            <a:r>
              <a:rPr lang="zh-CN" altLang="zh-CN" dirty="0"/>
              <a:t>       数据仓库的主要特征如下：</a:t>
            </a:r>
          </a:p>
          <a:p>
            <a:pPr marL="0" indent="0">
              <a:buNone/>
            </a:pPr>
            <a:r>
              <a:rPr lang="zh-CN" altLang="zh-CN" dirty="0"/>
              <a:t>（1）面向主题特性：围绕某一主题建模和分析；</a:t>
            </a:r>
          </a:p>
          <a:p>
            <a:pPr marL="0" indent="0">
              <a:buNone/>
            </a:pPr>
            <a:r>
              <a:rPr lang="zh-CN" altLang="zh-CN" dirty="0"/>
              <a:t>（2）集成特性：将多个异种数据源以及事务记录集成在一起；</a:t>
            </a:r>
          </a:p>
          <a:p>
            <a:pPr marL="0" indent="0">
              <a:buNone/>
            </a:pPr>
            <a:r>
              <a:rPr lang="zh-CN" altLang="zh-CN" dirty="0"/>
              <a:t>（3）时变特性：数据存储从历史的角度提供信息；</a:t>
            </a:r>
          </a:p>
          <a:p>
            <a:pPr marL="0" indent="0">
              <a:buNone/>
            </a:pPr>
            <a:r>
              <a:rPr lang="zh-CN" altLang="zh-CN" dirty="0"/>
              <a:t>（4）非易失特性：总是物理地独立存放数据。</a:t>
            </a:r>
          </a:p>
        </p:txBody>
      </p:sp>
      <p:sp>
        <p:nvSpPr>
          <p:cNvPr id="18436" name="Text Box 4"/>
          <p:cNvSpPr txBox="1">
            <a:spLocks noChangeArrowheads="1"/>
          </p:cNvSpPr>
          <p:nvPr/>
        </p:nvSpPr>
        <p:spPr bwMode="auto">
          <a:xfrm>
            <a:off x="609600"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2B1FDC91-CD4A-4F2E-A389-91C71DFD25B4}" type="slidenum">
              <a:rPr lang="zh-CN" altLang="zh-CN"/>
              <a:pPr/>
              <a:t>16</a:t>
            </a:fld>
            <a:endParaRPr lang="zh-CN" altLang="zh-CN"/>
          </a:p>
        </p:txBody>
      </p:sp>
      <p:sp>
        <p:nvSpPr>
          <p:cNvPr id="19458" name="Rectangle 2"/>
          <p:cNvSpPr>
            <a:spLocks noGrp="1" noChangeArrowheads="1"/>
          </p:cNvSpPr>
          <p:nvPr>
            <p:ph type="title"/>
          </p:nvPr>
        </p:nvSpPr>
        <p:spPr>
          <a:xfrm>
            <a:off x="1908175" y="115888"/>
            <a:ext cx="6481763" cy="874712"/>
          </a:xfrm>
        </p:spPr>
        <p:txBody>
          <a:bodyPr/>
          <a:lstStyle/>
          <a:p>
            <a:r>
              <a:rPr lang="zh-CN" altLang="zh-CN" sz="2800" b="1"/>
              <a:t>数据库系统和数据仓库系统的区别</a:t>
            </a:r>
          </a:p>
        </p:txBody>
      </p:sp>
      <p:sp>
        <p:nvSpPr>
          <p:cNvPr id="19459" name="Rectangle 3"/>
          <p:cNvSpPr>
            <a:spLocks noGrp="1" noChangeArrowheads="1"/>
          </p:cNvSpPr>
          <p:nvPr>
            <p:ph type="body" idx="1"/>
          </p:nvPr>
        </p:nvSpPr>
        <p:spPr>
          <a:xfrm>
            <a:off x="1258888" y="765175"/>
            <a:ext cx="7634287" cy="5472113"/>
          </a:xfrm>
        </p:spPr>
        <p:txBody>
          <a:bodyPr/>
          <a:lstStyle/>
          <a:p>
            <a:pPr marL="0" indent="0">
              <a:lnSpc>
                <a:spcPct val="120000"/>
              </a:lnSpc>
              <a:spcBef>
                <a:spcPct val="0"/>
              </a:spcBef>
              <a:buNone/>
            </a:pPr>
            <a:r>
              <a:rPr lang="zh-CN" altLang="zh-CN" dirty="0" smtClean="0"/>
              <a:t>（</a:t>
            </a:r>
            <a:r>
              <a:rPr lang="zh-CN" altLang="zh-CN" dirty="0"/>
              <a:t>1）面向的用户不同。数据库系统面向使用单位的低层人员，用于日常数据的分析和处理；数据仓库系统面向的是使用单位的决策人员，提供决策支持。</a:t>
            </a:r>
          </a:p>
          <a:p>
            <a:pPr marL="0" indent="0">
              <a:lnSpc>
                <a:spcPct val="120000"/>
              </a:lnSpc>
              <a:spcBef>
                <a:spcPct val="0"/>
              </a:spcBef>
              <a:buNone/>
            </a:pPr>
            <a:r>
              <a:rPr lang="zh-CN" altLang="zh-CN" dirty="0"/>
              <a:t>（2）数据内容不同。数据库系统存储和管理的是当前的数据；数据仓库系统存储的是长期积累的历史数据。</a:t>
            </a:r>
          </a:p>
          <a:p>
            <a:pPr marL="0" indent="0">
              <a:lnSpc>
                <a:spcPct val="120000"/>
              </a:lnSpc>
              <a:spcBef>
                <a:spcPct val="0"/>
              </a:spcBef>
              <a:buNone/>
            </a:pPr>
            <a:r>
              <a:rPr lang="zh-CN" altLang="zh-CN" dirty="0"/>
              <a:t>（3）数据来源不同。数据库的数据一般来源于同种数据源，而数据仓库的数据可以来源于多个异种数据源。</a:t>
            </a:r>
          </a:p>
          <a:p>
            <a:pPr marL="0" indent="0">
              <a:lnSpc>
                <a:spcPct val="120000"/>
              </a:lnSpc>
              <a:spcBef>
                <a:spcPct val="0"/>
              </a:spcBef>
              <a:buNone/>
            </a:pPr>
            <a:r>
              <a:rPr lang="zh-CN" altLang="zh-CN" dirty="0"/>
              <a:t>（4）数据的操作不同。数据库系统提供了联机事务处理（OLTP，On-Line Transaction Processing）系统，而数据仓库系统主要提供了联机分析处理（OLAP，On-Line Analytical Processing）和决策支持系统，实现数据挖掘和知识发现。</a:t>
            </a:r>
          </a:p>
        </p:txBody>
      </p:sp>
      <p:sp>
        <p:nvSpPr>
          <p:cNvPr id="19460" name="Text Box 4"/>
          <p:cNvSpPr txBox="1">
            <a:spLocks noChangeArrowheads="1"/>
          </p:cNvSpPr>
          <p:nvPr/>
        </p:nvSpPr>
        <p:spPr bwMode="auto">
          <a:xfrm>
            <a:off x="647700" y="5562600"/>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BDDC647-1029-4024-9EEC-08CF10FDFB39}" type="slidenum">
              <a:rPr lang="zh-CN" altLang="zh-CN"/>
              <a:pPr/>
              <a:t>17</a:t>
            </a:fld>
            <a:endParaRPr lang="zh-CN" altLang="zh-CN"/>
          </a:p>
        </p:txBody>
      </p:sp>
      <p:sp>
        <p:nvSpPr>
          <p:cNvPr id="20482" name="Rectangle 2"/>
          <p:cNvSpPr>
            <a:spLocks noGrp="1" noChangeArrowheads="1"/>
          </p:cNvSpPr>
          <p:nvPr>
            <p:ph type="title"/>
          </p:nvPr>
        </p:nvSpPr>
        <p:spPr/>
        <p:txBody>
          <a:bodyPr/>
          <a:lstStyle/>
          <a:p>
            <a:r>
              <a:rPr lang="zh-CN" altLang="zh-CN" b="1"/>
              <a:t>6.1.2  数据库管理技术的发展</a:t>
            </a:r>
            <a:br>
              <a:rPr lang="zh-CN" altLang="zh-CN" b="1"/>
            </a:br>
            <a:r>
              <a:rPr lang="zh-CN" altLang="zh-CN" b="1"/>
              <a:t>                               -----XML数据库</a:t>
            </a:r>
          </a:p>
        </p:txBody>
      </p:sp>
      <p:sp>
        <p:nvSpPr>
          <p:cNvPr id="20483" name="Rectangle 3"/>
          <p:cNvSpPr>
            <a:spLocks noGrp="1" noChangeArrowheads="1"/>
          </p:cNvSpPr>
          <p:nvPr>
            <p:ph type="body" idx="1"/>
          </p:nvPr>
        </p:nvSpPr>
        <p:spPr>
          <a:xfrm>
            <a:off x="1908175" y="1557338"/>
            <a:ext cx="6840538" cy="4535487"/>
          </a:xfrm>
        </p:spPr>
        <p:txBody>
          <a:bodyPr/>
          <a:lstStyle/>
          <a:p>
            <a:pPr>
              <a:spcBef>
                <a:spcPct val="0"/>
              </a:spcBef>
            </a:pPr>
            <a:r>
              <a:rPr lang="zh-CN" altLang="zh-CN"/>
              <a:t>XML数据库是一种支持对XML格式文档进行存储和查询等操作的数据管理系统。在系统中，开发人员可以对数据库中的XML文档进行查询、导出和指定格式的序列化。</a:t>
            </a:r>
          </a:p>
          <a:p>
            <a:pPr>
              <a:spcBef>
                <a:spcPct val="0"/>
              </a:spcBef>
            </a:pPr>
            <a:r>
              <a:rPr lang="zh-CN" altLang="zh-CN"/>
              <a:t>XML（Extensible Markup Language）即可扩展标记语言，它与HTML一样，都是SGML（Standard Generalized Markup Language，标准通用标记语言）。XML作为一种简单的数据存储语言，仅仅使用一系列简单的标记来描述数据。虽然XML比二进制数据要占用更多的空间，但XML极其简单，易于掌握和使用，尤其具有跨平台的特性。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498902D-C8C4-4B2D-BD01-78A6688701DF}" type="slidenum">
              <a:rPr lang="zh-CN" altLang="zh-CN"/>
              <a:pPr/>
              <a:t>18</a:t>
            </a:fld>
            <a:endParaRPr lang="zh-CN" altLang="zh-CN"/>
          </a:p>
        </p:txBody>
      </p:sp>
      <p:sp>
        <p:nvSpPr>
          <p:cNvPr id="21506" name="Rectangle 2"/>
          <p:cNvSpPr>
            <a:spLocks noGrp="1" noChangeArrowheads="1"/>
          </p:cNvSpPr>
          <p:nvPr>
            <p:ph type="title"/>
          </p:nvPr>
        </p:nvSpPr>
        <p:spPr/>
        <p:txBody>
          <a:bodyPr/>
          <a:lstStyle/>
          <a:p>
            <a:r>
              <a:rPr lang="zh-CN" altLang="zh-CN" sz="3600" b="1"/>
              <a:t>6.1.3  数据库系统的组成</a:t>
            </a:r>
            <a:br>
              <a:rPr lang="zh-CN" altLang="zh-CN" sz="3600" b="1"/>
            </a:br>
            <a:endParaRPr lang="zh-CN" altLang="zh-CN" sz="3600" b="1"/>
          </a:p>
        </p:txBody>
      </p:sp>
      <p:sp>
        <p:nvSpPr>
          <p:cNvPr id="21507" name="Rectangle 3"/>
          <p:cNvSpPr>
            <a:spLocks noGrp="1" noChangeArrowheads="1"/>
          </p:cNvSpPr>
          <p:nvPr>
            <p:ph type="body" idx="1"/>
          </p:nvPr>
        </p:nvSpPr>
        <p:spPr>
          <a:xfrm>
            <a:off x="1258888" y="836613"/>
            <a:ext cx="7705725" cy="5329237"/>
          </a:xfrm>
        </p:spPr>
        <p:txBody>
          <a:bodyPr/>
          <a:lstStyle/>
          <a:p>
            <a:pPr marL="0" indent="0">
              <a:spcBef>
                <a:spcPct val="0"/>
              </a:spcBef>
              <a:buNone/>
            </a:pPr>
            <a:r>
              <a:rPr lang="zh-CN" altLang="zh-CN" sz="2000" dirty="0"/>
              <a:t>数据库系统由四部分组成，即硬件系统、系统软件（包括操作系统和数据库管理系统）、数据库应用系统和各类人员。</a:t>
            </a:r>
          </a:p>
          <a:p>
            <a:pPr marL="0" indent="0">
              <a:spcBef>
                <a:spcPct val="0"/>
              </a:spcBef>
              <a:buNone/>
            </a:pPr>
            <a:r>
              <a:rPr lang="zh-CN" altLang="zh-CN" sz="2000" dirty="0"/>
              <a:t>1. 硬件系统</a:t>
            </a:r>
          </a:p>
          <a:p>
            <a:pPr>
              <a:spcBef>
                <a:spcPct val="0"/>
              </a:spcBef>
              <a:buFontTx/>
              <a:buNone/>
            </a:pPr>
            <a:r>
              <a:rPr lang="zh-CN" altLang="zh-CN" sz="2000" dirty="0"/>
              <a:t>      由于一般数据库系统的数据量很大，加之DBMS丰富的强有力的功能使得自身的体积很大，因此，整个数据库系统对硬件资源提出了较高的要求。</a:t>
            </a:r>
          </a:p>
          <a:p>
            <a:pPr marL="0" indent="0">
              <a:spcBef>
                <a:spcPct val="0"/>
              </a:spcBef>
              <a:buNone/>
            </a:pPr>
            <a:r>
              <a:rPr lang="zh-CN" altLang="zh-CN" sz="2000" dirty="0"/>
              <a:t>2. 系统软件</a:t>
            </a:r>
          </a:p>
          <a:p>
            <a:pPr>
              <a:spcBef>
                <a:spcPct val="0"/>
              </a:spcBef>
              <a:buFontTx/>
              <a:buNone/>
            </a:pPr>
            <a:r>
              <a:rPr lang="zh-CN" altLang="zh-CN" sz="2000" dirty="0"/>
              <a:t>     系统软件主要包括操作系统、数据库管理系统、与数据库接口的高级语言及其编译系统，以及以DBMS为核心的应用程序开发工具。</a:t>
            </a:r>
          </a:p>
          <a:p>
            <a:pPr marL="0" indent="0">
              <a:spcBef>
                <a:spcPct val="0"/>
              </a:spcBef>
              <a:buNone/>
            </a:pPr>
            <a:r>
              <a:rPr lang="zh-CN" altLang="zh-CN" sz="2000" dirty="0"/>
              <a:t>3. 数据库应用系统</a:t>
            </a:r>
          </a:p>
          <a:p>
            <a:pPr>
              <a:spcBef>
                <a:spcPct val="0"/>
              </a:spcBef>
              <a:buFontTx/>
              <a:buNone/>
            </a:pPr>
            <a:r>
              <a:rPr lang="zh-CN" altLang="zh-CN" sz="2000" dirty="0"/>
              <a:t>      数据库应用系统是为特定应用开发的数据库应用软件。</a:t>
            </a:r>
          </a:p>
          <a:p>
            <a:pPr marL="0" indent="0">
              <a:spcBef>
                <a:spcPct val="0"/>
              </a:spcBef>
              <a:buNone/>
            </a:pPr>
            <a:r>
              <a:rPr lang="zh-CN" altLang="zh-CN" sz="2000" dirty="0"/>
              <a:t>4. 各类人员</a:t>
            </a:r>
          </a:p>
          <a:p>
            <a:pPr>
              <a:spcBef>
                <a:spcPct val="0"/>
              </a:spcBef>
              <a:buFontTx/>
              <a:buNone/>
            </a:pPr>
            <a:r>
              <a:rPr lang="zh-CN" altLang="zh-CN" sz="2000" dirty="0"/>
              <a:t>      参与分析、设计、管理、维护和使用数据库的人员均是数据库系统的组成部分。这些人员包括数据库管理员、系统分析员、应用程序员和最终用户。</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D1B841C-28D7-4817-8CF5-B7E3AAD010A5}" type="slidenum">
              <a:rPr lang="zh-CN" altLang="zh-CN"/>
              <a:pPr/>
              <a:t>19</a:t>
            </a:fld>
            <a:endParaRPr lang="zh-CN" altLang="zh-CN"/>
          </a:p>
        </p:txBody>
      </p:sp>
      <p:sp>
        <p:nvSpPr>
          <p:cNvPr id="22530" name="Rectangle 2"/>
          <p:cNvSpPr>
            <a:spLocks noGrp="1" noChangeArrowheads="1"/>
          </p:cNvSpPr>
          <p:nvPr>
            <p:ph type="title"/>
          </p:nvPr>
        </p:nvSpPr>
        <p:spPr>
          <a:xfrm>
            <a:off x="1835150" y="304800"/>
            <a:ext cx="6769100" cy="1143000"/>
          </a:xfrm>
        </p:spPr>
        <p:txBody>
          <a:bodyPr/>
          <a:lstStyle/>
          <a:p>
            <a:r>
              <a:rPr lang="zh-CN" altLang="zh-CN" sz="4000" b="1"/>
              <a:t>6.1.4  数据模型</a:t>
            </a:r>
            <a:r>
              <a:rPr lang="zh-CN" altLang="zh-CN" b="1"/>
              <a:t/>
            </a:r>
            <a:br>
              <a:rPr lang="zh-CN" altLang="zh-CN" b="1"/>
            </a:br>
            <a:endParaRPr lang="zh-CN" altLang="zh-CN" b="1"/>
          </a:p>
        </p:txBody>
      </p:sp>
      <p:sp>
        <p:nvSpPr>
          <p:cNvPr id="22531" name="Rectangle 3"/>
          <p:cNvSpPr>
            <a:spLocks noGrp="1" noChangeArrowheads="1"/>
          </p:cNvSpPr>
          <p:nvPr>
            <p:ph type="body" idx="1"/>
          </p:nvPr>
        </p:nvSpPr>
        <p:spPr>
          <a:xfrm>
            <a:off x="1619250" y="1628775"/>
            <a:ext cx="6840538" cy="4391025"/>
          </a:xfrm>
        </p:spPr>
        <p:txBody>
          <a:bodyPr/>
          <a:lstStyle/>
          <a:p>
            <a:pPr marL="0" indent="0">
              <a:lnSpc>
                <a:spcPct val="120000"/>
              </a:lnSpc>
            </a:pPr>
            <a:r>
              <a:rPr lang="zh-CN" altLang="zh-CN" dirty="0"/>
              <a:t>数据库是企业或组织所涉及的数据的提取和综合，它不仅反映数据本身，而且反映数据之间的联系。数据库用数据模型对现实世界进行抽象，现有的数据库系统均是基于某种数据模型的。</a:t>
            </a:r>
          </a:p>
          <a:p>
            <a:pPr marL="0" indent="0">
              <a:lnSpc>
                <a:spcPct val="120000"/>
              </a:lnSpc>
            </a:pPr>
            <a:r>
              <a:rPr lang="zh-CN" altLang="zh-CN" dirty="0"/>
              <a:t>数据库中最常见的数据模型有三种，即层次模型、网状模型和关系模型。</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A466812-443B-4275-A82B-6D74A05AEFD3}" type="slidenum">
              <a:rPr lang="zh-CN" altLang="zh-CN"/>
              <a:pPr/>
              <a:t>2</a:t>
            </a:fld>
            <a:endParaRPr lang="zh-CN" altLang="zh-CN"/>
          </a:p>
        </p:txBody>
      </p:sp>
      <p:sp>
        <p:nvSpPr>
          <p:cNvPr id="5122" name="Rectangle 2"/>
          <p:cNvSpPr>
            <a:spLocks noGrp="1" noChangeArrowheads="1"/>
          </p:cNvSpPr>
          <p:nvPr>
            <p:ph type="title"/>
          </p:nvPr>
        </p:nvSpPr>
        <p:spPr>
          <a:xfrm>
            <a:off x="1042988" y="620713"/>
            <a:ext cx="7772400" cy="1143000"/>
          </a:xfrm>
        </p:spPr>
        <p:txBody>
          <a:bodyPr/>
          <a:lstStyle/>
          <a:p>
            <a:r>
              <a:rPr lang="zh-CN" altLang="zh-CN" sz="4100" b="1"/>
              <a:t>本章内容</a:t>
            </a:r>
            <a:r>
              <a:rPr lang="zh-CN" altLang="zh-CN"/>
              <a:t> </a:t>
            </a:r>
          </a:p>
        </p:txBody>
      </p:sp>
      <p:sp>
        <p:nvSpPr>
          <p:cNvPr id="5123" name="Rectangle 3"/>
          <p:cNvSpPr>
            <a:spLocks noGrp="1" noChangeArrowheads="1"/>
          </p:cNvSpPr>
          <p:nvPr>
            <p:ph type="body" idx="1"/>
          </p:nvPr>
        </p:nvSpPr>
        <p:spPr>
          <a:xfrm>
            <a:off x="2916238" y="1773238"/>
            <a:ext cx="4608512" cy="4032250"/>
          </a:xfrm>
        </p:spPr>
        <p:txBody>
          <a:bodyPr/>
          <a:lstStyle/>
          <a:p>
            <a:pPr>
              <a:lnSpc>
                <a:spcPct val="120000"/>
              </a:lnSpc>
              <a:buFontTx/>
              <a:buNone/>
            </a:pPr>
            <a:r>
              <a:rPr lang="zh-CN" altLang="en-US"/>
              <a:t>6.1  </a:t>
            </a:r>
            <a:r>
              <a:rPr lang="zh-CN" altLang="en-US">
                <a:hlinkClick r:id="rId2" action="ppaction://hlinkpres?slideindex=1&amp;slidetitle=3. 6.1  数据库技术基础"/>
              </a:rPr>
              <a:t>数据库技术基础 </a:t>
            </a:r>
            <a:endParaRPr lang="zh-CN" altLang="en-US"/>
          </a:p>
          <a:p>
            <a:pPr>
              <a:lnSpc>
                <a:spcPct val="120000"/>
              </a:lnSpc>
              <a:buFontTx/>
              <a:buNone/>
            </a:pPr>
            <a:r>
              <a:rPr lang="zh-CN" altLang="en-US"/>
              <a:t>6.2  </a:t>
            </a:r>
            <a:r>
              <a:rPr lang="zh-CN" altLang="en-US">
                <a:hlinkClick r:id="rId3" action="ppaction://hlinkpres?slideindex=1&amp;slidetitle=30. 6.2  数据库设计"/>
              </a:rPr>
              <a:t>数据库管理系统</a:t>
            </a:r>
            <a:endParaRPr lang="zh-CN" altLang="en-US"/>
          </a:p>
          <a:p>
            <a:pPr>
              <a:lnSpc>
                <a:spcPct val="120000"/>
              </a:lnSpc>
              <a:buFontTx/>
              <a:buNone/>
            </a:pPr>
            <a:r>
              <a:rPr lang="zh-CN" altLang="en-US"/>
              <a:t>6.3  </a:t>
            </a:r>
            <a:r>
              <a:rPr lang="zh-CN" altLang="en-US">
                <a:hlinkClick r:id="rId4" action="ppaction://hlinkpres?slideindex=1&amp;slidetitle=59. 6.4数据库管理系统Access 2003"/>
              </a:rPr>
              <a:t>数据库管理系统Access 2010</a:t>
            </a:r>
          </a:p>
          <a:p>
            <a:pPr>
              <a:lnSpc>
                <a:spcPct val="120000"/>
              </a:lnSpc>
              <a:buFontTx/>
              <a:buNone/>
            </a:pPr>
            <a:endParaRPr lang="zh-CN" alt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D47BDA3-1A4E-4BC1-9B0D-A5541AEEB9F5}" type="slidenum">
              <a:rPr lang="zh-CN" altLang="zh-CN"/>
              <a:pPr/>
              <a:t>20</a:t>
            </a:fld>
            <a:endParaRPr lang="zh-CN" altLang="zh-CN"/>
          </a:p>
        </p:txBody>
      </p:sp>
      <p:sp>
        <p:nvSpPr>
          <p:cNvPr id="23554"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------层次模型</a:t>
            </a:r>
            <a:r>
              <a:rPr lang="zh-CN" altLang="zh-CN" sz="2800"/>
              <a:t> </a:t>
            </a:r>
          </a:p>
        </p:txBody>
      </p:sp>
      <p:sp>
        <p:nvSpPr>
          <p:cNvPr id="23555" name="Rectangle 3"/>
          <p:cNvSpPr>
            <a:spLocks noGrp="1" noChangeArrowheads="1"/>
          </p:cNvSpPr>
          <p:nvPr>
            <p:ph type="body" idx="1"/>
          </p:nvPr>
        </p:nvSpPr>
        <p:spPr/>
        <p:txBody>
          <a:bodyPr/>
          <a:lstStyle/>
          <a:p>
            <a:r>
              <a:rPr lang="zh-CN" altLang="zh-CN"/>
              <a:t>若用图来表示，层次模型是一棵倒立的树。在数据库中，满足以下两个条件的数据模型称为层次模型：</a:t>
            </a:r>
          </a:p>
          <a:p>
            <a:pPr>
              <a:buFontTx/>
              <a:buNone/>
            </a:pPr>
            <a:r>
              <a:rPr lang="zh-CN" altLang="zh-CN"/>
              <a:t>  （1）有且仅有一个结点无父结点，这个结点称为根结点；</a:t>
            </a:r>
          </a:p>
          <a:p>
            <a:pPr>
              <a:buFontTx/>
              <a:buNone/>
            </a:pPr>
            <a:r>
              <a:rPr lang="zh-CN" altLang="zh-CN"/>
              <a:t>  （2）其他结点有且仅有一个父结点。 </a:t>
            </a:r>
          </a:p>
          <a:p>
            <a:r>
              <a:rPr lang="zh-CN" altLang="zh-CN"/>
              <a:t>在层次模型中，结点层次从根开始定义，根为第一层，根的子结点为第二层，根为其子结点的父结点，同一父结点的子结点称为兄弟结点，没有子结点的结点称为叶结点。</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8" name="页脚占位符 4"/>
          <p:cNvSpPr>
            <a:spLocks noGrp="1"/>
          </p:cNvSpPr>
          <p:nvPr>
            <p:ph type="ftr" sz="quarter" idx="11"/>
          </p:nvPr>
        </p:nvSpPr>
        <p:spPr/>
        <p:txBody>
          <a:bodyPr/>
          <a:lstStyle/>
          <a:p>
            <a:r>
              <a:rPr lang="zh-CN" altLang="zh-CN"/>
              <a:t>计算机文化基础</a:t>
            </a:r>
          </a:p>
        </p:txBody>
      </p:sp>
      <p:sp>
        <p:nvSpPr>
          <p:cNvPr id="9" name="灯片编号占位符 5"/>
          <p:cNvSpPr>
            <a:spLocks noGrp="1"/>
          </p:cNvSpPr>
          <p:nvPr>
            <p:ph type="sldNum" sz="quarter" idx="12"/>
          </p:nvPr>
        </p:nvSpPr>
        <p:spPr/>
        <p:txBody>
          <a:bodyPr/>
          <a:lstStyle/>
          <a:p>
            <a:fld id="{12E727A2-F402-484C-8E11-2927EDF95353}" type="slidenum">
              <a:rPr lang="zh-CN" altLang="zh-CN"/>
              <a:pPr/>
              <a:t>21</a:t>
            </a:fld>
            <a:endParaRPr lang="zh-CN" altLang="zh-CN"/>
          </a:p>
        </p:txBody>
      </p:sp>
      <p:sp>
        <p:nvSpPr>
          <p:cNvPr id="24578" name="Rectangle 2"/>
          <p:cNvSpPr>
            <a:spLocks noGrp="1" noChangeArrowheads="1"/>
          </p:cNvSpPr>
          <p:nvPr>
            <p:ph type="title"/>
          </p:nvPr>
        </p:nvSpPr>
        <p:spPr/>
        <p:txBody>
          <a:bodyPr/>
          <a:lstStyle/>
          <a:p>
            <a:r>
              <a:rPr lang="zh-CN" altLang="zh-CN" sz="4000" b="1"/>
              <a:t>层次模型</a:t>
            </a:r>
          </a:p>
        </p:txBody>
      </p:sp>
      <p:sp>
        <p:nvSpPr>
          <p:cNvPr id="24579" name="Rectangle 3"/>
          <p:cNvSpPr>
            <a:spLocks noGrp="1" noChangeArrowheads="1"/>
          </p:cNvSpPr>
          <p:nvPr>
            <p:ph type="body" idx="1"/>
          </p:nvPr>
        </p:nvSpPr>
        <p:spPr>
          <a:xfrm>
            <a:off x="2051050" y="1700213"/>
            <a:ext cx="6697663" cy="1657350"/>
          </a:xfrm>
        </p:spPr>
        <p:txBody>
          <a:bodyPr/>
          <a:lstStyle/>
          <a:p>
            <a:pPr marL="0" indent="0">
              <a:buNone/>
            </a:pPr>
            <a:r>
              <a:rPr lang="zh-CN" altLang="en-US" dirty="0"/>
              <a:t>在图6-1所示的抽象层次模型中，R1为根结点；R2和R3为兄弟结点，并且是R1的子结点；R4和R5为兄弟结点，并且是R2的子结点；R3、R4和R5为叶结点。</a:t>
            </a:r>
          </a:p>
        </p:txBody>
      </p:sp>
      <p:grpSp>
        <p:nvGrpSpPr>
          <p:cNvPr id="24580" name="Group 4"/>
          <p:cNvGrpSpPr>
            <a:grpSpLocks/>
          </p:cNvGrpSpPr>
          <p:nvPr/>
        </p:nvGrpSpPr>
        <p:grpSpPr bwMode="auto">
          <a:xfrm>
            <a:off x="3203575" y="3213100"/>
            <a:ext cx="4608513" cy="2952750"/>
            <a:chOff x="0" y="0"/>
            <a:chExt cx="4019" cy="2470"/>
          </a:xfrm>
        </p:grpSpPr>
        <p:sp>
          <p:nvSpPr>
            <p:cNvPr id="24581" name="Text Box 5"/>
            <p:cNvSpPr txBox="1">
              <a:spLocks noChangeArrowheads="1"/>
            </p:cNvSpPr>
            <p:nvPr/>
          </p:nvSpPr>
          <p:spPr bwMode="auto">
            <a:xfrm>
              <a:off x="1241" y="2158"/>
              <a:ext cx="19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a:latin typeface="宋体" pitchFamily="2" charset="-122"/>
                </a:rPr>
                <a:t>图6-1 层次模型结构</a:t>
              </a:r>
              <a:endParaRPr lang="zh-CN" altLang="en-US" sz="1600"/>
            </a:p>
          </p:txBody>
        </p:sp>
        <p:pic>
          <p:nvPicPr>
            <p:cNvPr id="24582" name="Picture 5" descr="Tu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19" cy="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D324911-160D-4AA1-A58B-29DDA868C0F0}" type="slidenum">
              <a:rPr lang="zh-CN" altLang="zh-CN"/>
              <a:pPr/>
              <a:t>22</a:t>
            </a:fld>
            <a:endParaRPr lang="zh-CN" altLang="zh-CN"/>
          </a:p>
        </p:txBody>
      </p:sp>
      <p:sp>
        <p:nvSpPr>
          <p:cNvPr id="25602"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------网状模型</a:t>
            </a:r>
          </a:p>
        </p:txBody>
      </p:sp>
      <p:sp>
        <p:nvSpPr>
          <p:cNvPr id="25603" name="Rectangle 3"/>
          <p:cNvSpPr>
            <a:spLocks noGrp="1" noChangeArrowheads="1"/>
          </p:cNvSpPr>
          <p:nvPr>
            <p:ph type="body" idx="1"/>
          </p:nvPr>
        </p:nvSpPr>
        <p:spPr>
          <a:xfrm>
            <a:off x="1908175" y="1484313"/>
            <a:ext cx="6911975" cy="4608512"/>
          </a:xfrm>
        </p:spPr>
        <p:txBody>
          <a:bodyPr/>
          <a:lstStyle/>
          <a:p>
            <a:r>
              <a:rPr lang="zh-CN" altLang="zh-CN"/>
              <a:t>若用图来表示，网状模型是一个网络。在数据库中，满足以下两个条件之一的数据模型称为网状模型。</a:t>
            </a:r>
          </a:p>
          <a:p>
            <a:pPr>
              <a:buFontTx/>
              <a:buNone/>
            </a:pPr>
            <a:r>
              <a:rPr lang="zh-CN" altLang="zh-CN"/>
              <a:t>  （1）允许一个以上的结点无父结点；</a:t>
            </a:r>
          </a:p>
          <a:p>
            <a:pPr>
              <a:buFontTx/>
              <a:buNone/>
            </a:pPr>
            <a:r>
              <a:rPr lang="zh-CN" altLang="zh-CN"/>
              <a:t>  （2）允许结点可以有多于一个的父结点。 </a:t>
            </a:r>
          </a:p>
          <a:p>
            <a:r>
              <a:rPr lang="zh-CN" altLang="zh-CN"/>
              <a:t>由于在网状模型中子结点与父结点的联系不是唯一的，所以要为每个联系命名，并指出与该联系有关的父结点和子结点。</a:t>
            </a:r>
          </a:p>
          <a:p>
            <a:r>
              <a:rPr lang="zh-CN" altLang="zh-CN"/>
              <a:t>网状模型允许一个以上的结点无父结点或某一个结点有一个以上的父结点，从而构成了比层次结构复杂的网状结构。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8" name="页脚占位符 4"/>
          <p:cNvSpPr>
            <a:spLocks noGrp="1"/>
          </p:cNvSpPr>
          <p:nvPr>
            <p:ph type="ftr" sz="quarter" idx="11"/>
          </p:nvPr>
        </p:nvSpPr>
        <p:spPr/>
        <p:txBody>
          <a:bodyPr/>
          <a:lstStyle/>
          <a:p>
            <a:r>
              <a:rPr lang="zh-CN" altLang="zh-CN"/>
              <a:t>计算机文化基础</a:t>
            </a:r>
          </a:p>
        </p:txBody>
      </p:sp>
      <p:sp>
        <p:nvSpPr>
          <p:cNvPr id="9" name="灯片编号占位符 5"/>
          <p:cNvSpPr>
            <a:spLocks noGrp="1"/>
          </p:cNvSpPr>
          <p:nvPr>
            <p:ph type="sldNum" sz="quarter" idx="12"/>
          </p:nvPr>
        </p:nvSpPr>
        <p:spPr/>
        <p:txBody>
          <a:bodyPr/>
          <a:lstStyle/>
          <a:p>
            <a:fld id="{94D0C3E7-C6BB-4B49-97E9-3D0135D9C125}" type="slidenum">
              <a:rPr lang="zh-CN" altLang="zh-CN"/>
              <a:pPr/>
              <a:t>23</a:t>
            </a:fld>
            <a:endParaRPr lang="zh-CN" altLang="zh-CN"/>
          </a:p>
        </p:txBody>
      </p:sp>
      <p:sp>
        <p:nvSpPr>
          <p:cNvPr id="26626" name="Rectangle 2"/>
          <p:cNvSpPr>
            <a:spLocks noGrp="1" noChangeArrowheads="1"/>
          </p:cNvSpPr>
          <p:nvPr>
            <p:ph type="title"/>
          </p:nvPr>
        </p:nvSpPr>
        <p:spPr/>
        <p:txBody>
          <a:bodyPr/>
          <a:lstStyle/>
          <a:p>
            <a:r>
              <a:rPr lang="zh-CN" altLang="zh-CN" sz="4000" b="1"/>
              <a:t>网状模型</a:t>
            </a:r>
          </a:p>
        </p:txBody>
      </p:sp>
      <p:sp>
        <p:nvSpPr>
          <p:cNvPr id="26627" name="Rectangle 3"/>
          <p:cNvSpPr>
            <a:spLocks noGrp="1" noChangeArrowheads="1"/>
          </p:cNvSpPr>
          <p:nvPr>
            <p:ph type="body" idx="1"/>
          </p:nvPr>
        </p:nvSpPr>
        <p:spPr>
          <a:xfrm>
            <a:off x="1547813" y="1052513"/>
            <a:ext cx="7200900" cy="2376487"/>
          </a:xfrm>
        </p:spPr>
        <p:txBody>
          <a:bodyPr/>
          <a:lstStyle/>
          <a:p>
            <a:pPr marL="0" indent="0">
              <a:buNone/>
            </a:pPr>
            <a:r>
              <a:rPr lang="zh-CN" altLang="en-US" dirty="0"/>
              <a:t>在图6-2所示的抽象网状模型，R1与R2之间的联系被命名为L1，R1与R4之间的联系被命名为L2，R3与R4之间的联系被命名为L3，R4与R5之间的联系被命名为L4，R2与R5之间的联系被命名为L5。R1为R2和R4的父结点，R3也是R4的父结点。R1和R3没有父结点。 </a:t>
            </a:r>
          </a:p>
        </p:txBody>
      </p:sp>
      <p:grpSp>
        <p:nvGrpSpPr>
          <p:cNvPr id="26628" name="Group 4"/>
          <p:cNvGrpSpPr>
            <a:grpSpLocks/>
          </p:cNvGrpSpPr>
          <p:nvPr/>
        </p:nvGrpSpPr>
        <p:grpSpPr bwMode="auto">
          <a:xfrm>
            <a:off x="3348038" y="3284538"/>
            <a:ext cx="4824412" cy="2881312"/>
            <a:chOff x="0" y="0"/>
            <a:chExt cx="4256" cy="2733"/>
          </a:xfrm>
        </p:grpSpPr>
        <p:sp>
          <p:nvSpPr>
            <p:cNvPr id="26629" name="Text Box 5"/>
            <p:cNvSpPr txBox="1">
              <a:spLocks noChangeArrowheads="1"/>
            </p:cNvSpPr>
            <p:nvPr/>
          </p:nvSpPr>
          <p:spPr bwMode="auto">
            <a:xfrm>
              <a:off x="1127" y="2421"/>
              <a:ext cx="1846"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a:latin typeface="宋体" pitchFamily="2" charset="-122"/>
                </a:rPr>
                <a:t>图6-2 网状模型结构</a:t>
              </a:r>
              <a:endParaRPr lang="zh-CN" altLang="en-US" sz="1600"/>
            </a:p>
          </p:txBody>
        </p:sp>
        <p:pic>
          <p:nvPicPr>
            <p:cNvPr id="26630" name="Picture 6" descr="Tu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6" cy="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E755A66-BACE-4611-B65D-D85CE8FFE5B3}" type="slidenum">
              <a:rPr lang="zh-CN" altLang="zh-CN"/>
              <a:pPr/>
              <a:t>24</a:t>
            </a:fld>
            <a:endParaRPr lang="zh-CN" altLang="zh-CN"/>
          </a:p>
        </p:txBody>
      </p:sp>
      <p:sp>
        <p:nvSpPr>
          <p:cNvPr id="27650"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------关系模型</a:t>
            </a:r>
          </a:p>
        </p:txBody>
      </p:sp>
      <p:sp>
        <p:nvSpPr>
          <p:cNvPr id="27651" name="Rectangle 3"/>
          <p:cNvSpPr>
            <a:spLocks noGrp="1" noChangeArrowheads="1"/>
          </p:cNvSpPr>
          <p:nvPr>
            <p:ph type="body" idx="1"/>
          </p:nvPr>
        </p:nvSpPr>
        <p:spPr>
          <a:xfrm>
            <a:off x="1476375" y="1268413"/>
            <a:ext cx="7273925" cy="5040312"/>
          </a:xfrm>
        </p:spPr>
        <p:txBody>
          <a:bodyPr/>
          <a:lstStyle/>
          <a:p>
            <a:pPr>
              <a:lnSpc>
                <a:spcPct val="120000"/>
              </a:lnSpc>
              <a:spcBef>
                <a:spcPct val="0"/>
              </a:spcBef>
            </a:pPr>
            <a:r>
              <a:rPr lang="zh-CN" altLang="zh-CN" sz="2000"/>
              <a:t>关系模型把世界看作是由实体（Entity）和联系（Relationship）构成的。</a:t>
            </a:r>
          </a:p>
          <a:p>
            <a:pPr>
              <a:lnSpc>
                <a:spcPct val="120000"/>
              </a:lnSpc>
              <a:spcBef>
                <a:spcPct val="0"/>
              </a:spcBef>
            </a:pPr>
            <a:r>
              <a:rPr lang="zh-CN" altLang="zh-CN" sz="2000"/>
              <a:t>所谓联系就是指实体之间的关系，即实体之间的对应关系。联系可以分为三种：</a:t>
            </a:r>
          </a:p>
          <a:p>
            <a:pPr>
              <a:lnSpc>
                <a:spcPct val="120000"/>
              </a:lnSpc>
              <a:spcBef>
                <a:spcPct val="0"/>
              </a:spcBef>
              <a:buFontTx/>
              <a:buNone/>
            </a:pPr>
            <a:r>
              <a:rPr lang="zh-CN" altLang="zh-CN" sz="2000"/>
              <a:t>   （1）一对一的联系。如：一个班级只有一个班长，一个班长只属于一个班级，班长和班级之间为一对一的联系。</a:t>
            </a:r>
          </a:p>
          <a:p>
            <a:pPr>
              <a:lnSpc>
                <a:spcPct val="120000"/>
              </a:lnSpc>
              <a:spcBef>
                <a:spcPct val="0"/>
              </a:spcBef>
              <a:buFontTx/>
              <a:buNone/>
            </a:pPr>
            <a:r>
              <a:rPr lang="zh-CN" altLang="zh-CN" sz="2000"/>
              <a:t>   （2）一对多的联系。如：相同性别的人有许多个，一个人只有一种性别，性别与人之间为一对多的联系。</a:t>
            </a:r>
          </a:p>
          <a:p>
            <a:pPr>
              <a:lnSpc>
                <a:spcPct val="120000"/>
              </a:lnSpc>
              <a:spcBef>
                <a:spcPct val="0"/>
              </a:spcBef>
              <a:buFontTx/>
              <a:buNone/>
            </a:pPr>
            <a:r>
              <a:rPr lang="zh-CN" altLang="zh-CN" sz="2000"/>
              <a:t>   （3）多对多的联系。如：一个人可以选多门课，一门课可以被很多人选，人与课程之间是多对多的联系。</a:t>
            </a:r>
          </a:p>
          <a:p>
            <a:pPr>
              <a:lnSpc>
                <a:spcPct val="120000"/>
              </a:lnSpc>
              <a:spcBef>
                <a:spcPct val="0"/>
              </a:spcBef>
            </a:pPr>
            <a:r>
              <a:rPr lang="zh-CN" altLang="zh-CN" sz="2000"/>
              <a:t>通过联系就可以用一个实体的信息来查找另一个实体的信息。关系模型把所有的数据都组织到表中。表是由行和列组成的，反映了现实世界中的事实和值。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F452544-C6C8-439F-AECD-266D7F49311C}" type="slidenum">
              <a:rPr lang="zh-CN" altLang="zh-CN"/>
              <a:pPr/>
              <a:t>25</a:t>
            </a:fld>
            <a:endParaRPr lang="zh-CN" altLang="zh-CN"/>
          </a:p>
        </p:txBody>
      </p:sp>
      <p:sp>
        <p:nvSpPr>
          <p:cNvPr id="28674" name="Rectangle 2"/>
          <p:cNvSpPr>
            <a:spLocks noGrp="1" noChangeArrowheads="1"/>
          </p:cNvSpPr>
          <p:nvPr>
            <p:ph type="title"/>
          </p:nvPr>
        </p:nvSpPr>
        <p:spPr/>
        <p:txBody>
          <a:bodyPr/>
          <a:lstStyle/>
          <a:p>
            <a:r>
              <a:rPr lang="zh-CN" altLang="zh-CN" sz="4000" b="1"/>
              <a:t>关系模型</a:t>
            </a:r>
          </a:p>
        </p:txBody>
      </p:sp>
      <p:sp>
        <p:nvSpPr>
          <p:cNvPr id="28675" name="Rectangle 3"/>
          <p:cNvSpPr>
            <a:spLocks noGrp="1" noChangeArrowheads="1"/>
          </p:cNvSpPr>
          <p:nvPr>
            <p:ph type="body" idx="1"/>
          </p:nvPr>
        </p:nvSpPr>
        <p:spPr>
          <a:xfrm>
            <a:off x="1763713" y="1484313"/>
            <a:ext cx="6911975" cy="4178300"/>
          </a:xfrm>
        </p:spPr>
        <p:txBody>
          <a:bodyPr/>
          <a:lstStyle/>
          <a:p>
            <a:pPr marL="0" indent="0">
              <a:buNone/>
            </a:pPr>
            <a:r>
              <a:rPr lang="zh-CN" altLang="zh-CN" dirty="0"/>
              <a:t>满足下列条件的二维表，在关系模型中，称为关系。</a:t>
            </a:r>
          </a:p>
          <a:p>
            <a:pPr marL="0" indent="0">
              <a:buNone/>
            </a:pPr>
            <a:r>
              <a:rPr lang="zh-CN" altLang="zh-CN" dirty="0"/>
              <a:t>（1）每一列中的分量是类型相同的数据；</a:t>
            </a:r>
          </a:p>
          <a:p>
            <a:pPr marL="0" indent="0">
              <a:buNone/>
            </a:pPr>
            <a:r>
              <a:rPr lang="zh-CN" altLang="zh-CN" dirty="0"/>
              <a:t>（2）列的顺序可以是任意的；</a:t>
            </a:r>
          </a:p>
          <a:p>
            <a:pPr marL="0" indent="0">
              <a:buNone/>
            </a:pPr>
            <a:r>
              <a:rPr lang="zh-CN" altLang="zh-CN" dirty="0"/>
              <a:t>（3）行的顺序可以是任意的；</a:t>
            </a:r>
          </a:p>
          <a:p>
            <a:pPr marL="0" indent="0">
              <a:buNone/>
            </a:pPr>
            <a:r>
              <a:rPr lang="zh-CN" altLang="zh-CN" dirty="0"/>
              <a:t>（4）表中的分量是不可再分割的最小数据项，即表中不允许有子表；</a:t>
            </a:r>
          </a:p>
          <a:p>
            <a:pPr marL="0" indent="0">
              <a:buNone/>
            </a:pPr>
            <a:r>
              <a:rPr lang="zh-CN" altLang="zh-CN" dirty="0"/>
              <a:t>（5）表中的任意两行不能完全相同。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0" name="页脚占位符 5"/>
          <p:cNvSpPr>
            <a:spLocks noGrp="1"/>
          </p:cNvSpPr>
          <p:nvPr>
            <p:ph type="ftr" sz="quarter" idx="11"/>
          </p:nvPr>
        </p:nvSpPr>
        <p:spPr/>
        <p:txBody>
          <a:bodyPr/>
          <a:lstStyle/>
          <a:p>
            <a:r>
              <a:rPr lang="zh-CN" altLang="zh-CN"/>
              <a:t>计算机文化基础</a:t>
            </a:r>
          </a:p>
        </p:txBody>
      </p:sp>
      <p:sp>
        <p:nvSpPr>
          <p:cNvPr id="51" name="灯片编号占位符 6"/>
          <p:cNvSpPr>
            <a:spLocks noGrp="1"/>
          </p:cNvSpPr>
          <p:nvPr>
            <p:ph type="sldNum" sz="quarter" idx="12"/>
          </p:nvPr>
        </p:nvSpPr>
        <p:spPr/>
        <p:txBody>
          <a:bodyPr/>
          <a:lstStyle/>
          <a:p>
            <a:fld id="{5545118C-7493-4CC2-8869-7F7B2208680D}" type="slidenum">
              <a:rPr lang="zh-CN" altLang="zh-CN"/>
              <a:pPr/>
              <a:t>26</a:t>
            </a:fld>
            <a:endParaRPr lang="zh-CN" altLang="zh-CN"/>
          </a:p>
        </p:txBody>
      </p:sp>
      <p:sp>
        <p:nvSpPr>
          <p:cNvPr id="29698" name="Rectangle 2"/>
          <p:cNvSpPr>
            <a:spLocks noGrp="1" noChangeArrowheads="1"/>
          </p:cNvSpPr>
          <p:nvPr>
            <p:ph type="title"/>
          </p:nvPr>
        </p:nvSpPr>
        <p:spPr/>
        <p:txBody>
          <a:bodyPr/>
          <a:lstStyle/>
          <a:p>
            <a:r>
              <a:rPr lang="zh-CN" altLang="zh-CN" sz="4000" b="1"/>
              <a:t>关系模型</a:t>
            </a:r>
          </a:p>
        </p:txBody>
      </p:sp>
      <p:sp>
        <p:nvSpPr>
          <p:cNvPr id="29699" name="Rectangle 3"/>
          <p:cNvSpPr>
            <a:spLocks noGrp="1" noChangeArrowheads="1"/>
          </p:cNvSpPr>
          <p:nvPr>
            <p:ph type="body" sz="half" idx="1"/>
          </p:nvPr>
        </p:nvSpPr>
        <p:spPr>
          <a:xfrm>
            <a:off x="2051050" y="1412875"/>
            <a:ext cx="6624638" cy="1152525"/>
          </a:xfrm>
        </p:spPr>
        <p:txBody>
          <a:bodyPr/>
          <a:lstStyle/>
          <a:p>
            <a:pPr marL="0" indent="0">
              <a:buNone/>
            </a:pPr>
            <a:r>
              <a:rPr lang="zh-CN" altLang="zh-CN" dirty="0"/>
              <a:t>下面给出的“学生基本情况表”便是一个关系：</a:t>
            </a:r>
            <a:r>
              <a:rPr lang="zh-CN" altLang="zh-CN" sz="2000" dirty="0"/>
              <a:t> </a:t>
            </a:r>
          </a:p>
        </p:txBody>
      </p:sp>
      <p:graphicFrame>
        <p:nvGraphicFramePr>
          <p:cNvPr id="29700" name="Group 4"/>
          <p:cNvGraphicFramePr>
            <a:graphicFrameLocks noGrp="1"/>
          </p:cNvGraphicFramePr>
          <p:nvPr>
            <p:ph sz="half" idx="2"/>
          </p:nvPr>
        </p:nvGraphicFramePr>
        <p:xfrm>
          <a:off x="1763713" y="2549525"/>
          <a:ext cx="6840537" cy="3543300"/>
        </p:xfrm>
        <a:graphic>
          <a:graphicData uri="http://schemas.openxmlformats.org/drawingml/2006/table">
            <a:tbl>
              <a:tblPr/>
              <a:tblGrid>
                <a:gridCol w="1384300"/>
                <a:gridCol w="1355725"/>
                <a:gridCol w="1355725"/>
                <a:gridCol w="1384300"/>
                <a:gridCol w="1360487"/>
              </a:tblGrid>
              <a:tr h="54292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学  号</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姓  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性  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出生日期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入学成绩</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0802011001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张  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1989-10-01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540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0802011002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董  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1988-01-25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576</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0802011003</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雷晓亮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1990-10-06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601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0802011004</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刘  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1987-08-26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556</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0802011005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李  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1991-06-14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612</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44" name="Text Box 48"/>
          <p:cNvSpPr txBox="1">
            <a:spLocks noChangeArrowheads="1"/>
          </p:cNvSpPr>
          <p:nvPr/>
        </p:nvSpPr>
        <p:spPr bwMode="auto">
          <a:xfrm>
            <a:off x="3827463" y="2147888"/>
            <a:ext cx="22028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表6-</a:t>
            </a:r>
            <a:r>
              <a:rPr lang="zh-CN" altLang="en-US" sz="1600" dirty="0" smtClean="0"/>
              <a:t>1  </a:t>
            </a:r>
            <a:r>
              <a:rPr lang="zh-CN" altLang="en-US" sz="1600" dirty="0"/>
              <a:t>学生基本情况表</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1DF35D4-CE38-489A-B6F5-8A1AD6523D07}" type="slidenum">
              <a:rPr lang="zh-CN" altLang="zh-CN"/>
              <a:pPr/>
              <a:t>27</a:t>
            </a:fld>
            <a:endParaRPr lang="zh-CN" altLang="zh-CN"/>
          </a:p>
        </p:txBody>
      </p:sp>
      <p:sp>
        <p:nvSpPr>
          <p:cNvPr id="30722" name="Rectangle 2"/>
          <p:cNvSpPr>
            <a:spLocks noGrp="1" noChangeArrowheads="1"/>
          </p:cNvSpPr>
          <p:nvPr>
            <p:ph type="title"/>
          </p:nvPr>
        </p:nvSpPr>
        <p:spPr/>
        <p:txBody>
          <a:bodyPr/>
          <a:lstStyle/>
          <a:p>
            <a:r>
              <a:rPr lang="zh-CN" altLang="zh-CN" sz="4000" b="1"/>
              <a:t>关系模型</a:t>
            </a:r>
          </a:p>
        </p:txBody>
      </p:sp>
      <p:sp>
        <p:nvSpPr>
          <p:cNvPr id="30723" name="Rectangle 3"/>
          <p:cNvSpPr>
            <a:spLocks noGrp="1" noChangeArrowheads="1"/>
          </p:cNvSpPr>
          <p:nvPr>
            <p:ph type="body" idx="1"/>
          </p:nvPr>
        </p:nvSpPr>
        <p:spPr>
          <a:xfrm>
            <a:off x="1763713" y="1196975"/>
            <a:ext cx="7056437" cy="4968875"/>
          </a:xfrm>
        </p:spPr>
        <p:txBody>
          <a:bodyPr/>
          <a:lstStyle/>
          <a:p>
            <a:pPr>
              <a:lnSpc>
                <a:spcPct val="120000"/>
              </a:lnSpc>
              <a:spcBef>
                <a:spcPct val="0"/>
              </a:spcBef>
            </a:pPr>
            <a:r>
              <a:rPr lang="zh-CN" altLang="zh-CN"/>
              <a:t>层次数据库是数据库系统的先驱，而网状数据库则为数据库在概念、方法、技术上的发展奠定了基础，它们是数据库技术研究最早的两种数据库，而且也曾得到广泛的应用。但是，这两种数据库管理系统存在着结构比较复杂、用户不易掌握、数据存取操作必须按照模型结构中已定义好的存取路径进行、操作比较复杂等缺点，这就限制了这两种数据库管理系统的发展。 </a:t>
            </a:r>
          </a:p>
          <a:p>
            <a:pPr>
              <a:lnSpc>
                <a:spcPct val="120000"/>
              </a:lnSpc>
              <a:spcBef>
                <a:spcPct val="0"/>
              </a:spcBef>
            </a:pPr>
            <a:r>
              <a:rPr lang="zh-CN" altLang="zh-CN">
                <a:solidFill>
                  <a:srgbClr val="FF3300"/>
                </a:solidFill>
              </a:rPr>
              <a:t>关系数据库以其数学理论基础完善、使用简单灵活、数据独立性强等特点，而被公认为是最有前途的一种数据库管理系统。</a:t>
            </a:r>
            <a:r>
              <a:rPr lang="zh-CN" altLang="zh-CN"/>
              <a:t>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7D9CD6B-B912-48AB-B793-3A14445A54C9}" type="slidenum">
              <a:rPr lang="zh-CN" altLang="zh-CN"/>
              <a:pPr/>
              <a:t>28</a:t>
            </a:fld>
            <a:endParaRPr lang="zh-CN" altLang="zh-CN"/>
          </a:p>
        </p:txBody>
      </p:sp>
      <p:sp>
        <p:nvSpPr>
          <p:cNvPr id="31746" name="Rectangle 2"/>
          <p:cNvSpPr>
            <a:spLocks noGrp="1" noChangeArrowheads="1"/>
          </p:cNvSpPr>
          <p:nvPr>
            <p:ph type="title"/>
          </p:nvPr>
        </p:nvSpPr>
        <p:spPr>
          <a:xfrm>
            <a:off x="1042988" y="188913"/>
            <a:ext cx="7772400" cy="719137"/>
          </a:xfrm>
        </p:spPr>
        <p:txBody>
          <a:bodyPr/>
          <a:lstStyle/>
          <a:p>
            <a:r>
              <a:rPr lang="zh-CN" altLang="zh-CN" sz="3600" b="1"/>
              <a:t>6.1.5  关系数据库</a:t>
            </a:r>
            <a:br>
              <a:rPr lang="zh-CN" altLang="zh-CN" sz="3600" b="1"/>
            </a:br>
            <a:endParaRPr lang="zh-CN" altLang="zh-CN" sz="3600" b="1"/>
          </a:p>
        </p:txBody>
      </p:sp>
      <p:sp>
        <p:nvSpPr>
          <p:cNvPr id="31747" name="Rectangle 3"/>
          <p:cNvSpPr>
            <a:spLocks noGrp="1" noChangeArrowheads="1"/>
          </p:cNvSpPr>
          <p:nvPr>
            <p:ph type="body" idx="1"/>
          </p:nvPr>
        </p:nvSpPr>
        <p:spPr>
          <a:xfrm>
            <a:off x="1331913" y="692150"/>
            <a:ext cx="7632700" cy="5473700"/>
          </a:xfrm>
        </p:spPr>
        <p:txBody>
          <a:bodyPr/>
          <a:lstStyle/>
          <a:p>
            <a:pPr marL="0" indent="0">
              <a:spcBef>
                <a:spcPct val="0"/>
              </a:spcBef>
              <a:buNone/>
            </a:pPr>
            <a:r>
              <a:rPr lang="zh-CN" altLang="zh-CN" sz="2000" dirty="0"/>
              <a:t>1. 关系数据库的基本概念</a:t>
            </a:r>
          </a:p>
          <a:p>
            <a:pPr marL="0" indent="0">
              <a:spcBef>
                <a:spcPct val="0"/>
              </a:spcBef>
              <a:buNone/>
            </a:pPr>
            <a:r>
              <a:rPr lang="zh-CN" altLang="zh-CN" sz="2000" dirty="0"/>
              <a:t>（1）关系：</a:t>
            </a:r>
            <a:r>
              <a:rPr lang="zh-CN" altLang="zh-CN" sz="2000" b="0" dirty="0"/>
              <a:t>一个关系就是一张二维表，每个关系有一个关系名。在计算机中，关系的数据存储在文件中，在Access中，一个关系就是数据库文件中的一个表对象。</a:t>
            </a:r>
          </a:p>
          <a:p>
            <a:pPr marL="0" indent="0">
              <a:spcBef>
                <a:spcPct val="0"/>
              </a:spcBef>
              <a:buNone/>
            </a:pPr>
            <a:r>
              <a:rPr lang="zh-CN" altLang="zh-CN" sz="2000" dirty="0"/>
              <a:t>（2）属性：</a:t>
            </a:r>
            <a:r>
              <a:rPr lang="zh-CN" altLang="zh-CN" sz="2000" b="0" dirty="0"/>
              <a:t>二维表中垂直方向的列称为属性，有时也叫做一个字段。</a:t>
            </a:r>
          </a:p>
          <a:p>
            <a:pPr marL="0" indent="0">
              <a:spcBef>
                <a:spcPct val="0"/>
              </a:spcBef>
              <a:buNone/>
            </a:pPr>
            <a:r>
              <a:rPr lang="zh-CN" altLang="zh-CN" sz="2000" dirty="0"/>
              <a:t>（3）域：</a:t>
            </a:r>
            <a:r>
              <a:rPr lang="zh-CN" altLang="zh-CN" sz="2000" b="0" dirty="0"/>
              <a:t>一个属性的取值范围叫做一个域。</a:t>
            </a:r>
          </a:p>
          <a:p>
            <a:pPr marL="0" indent="0">
              <a:spcBef>
                <a:spcPct val="0"/>
              </a:spcBef>
              <a:buNone/>
            </a:pPr>
            <a:r>
              <a:rPr lang="zh-CN" altLang="zh-CN" sz="2000" dirty="0"/>
              <a:t>（4）元组：</a:t>
            </a:r>
            <a:r>
              <a:rPr lang="zh-CN" altLang="zh-CN" sz="2000" b="0" dirty="0"/>
              <a:t>二维表中水平方向的行称为元组，有时也叫做一条记录。 </a:t>
            </a:r>
          </a:p>
          <a:p>
            <a:pPr marL="0" indent="0">
              <a:spcBef>
                <a:spcPct val="0"/>
              </a:spcBef>
              <a:buNone/>
            </a:pPr>
            <a:r>
              <a:rPr lang="zh-CN" altLang="zh-CN" sz="2000" dirty="0"/>
              <a:t>（5）码：</a:t>
            </a:r>
            <a:r>
              <a:rPr lang="zh-CN" altLang="zh-CN" sz="2000" b="0" dirty="0"/>
              <a:t>又称为关键字。二维表中的某个属性或属性组，</a:t>
            </a:r>
            <a:r>
              <a:rPr lang="zh-CN" altLang="zh-CN" sz="2000" b="0" dirty="0" smtClean="0"/>
              <a:t>若它的</a:t>
            </a:r>
            <a:r>
              <a:rPr lang="zh-CN" altLang="zh-CN" sz="2000" b="0" dirty="0"/>
              <a:t>值唯一地标识了一个元组，则称该属性或属性组为候选码。若一个关系有多个候选码，则选定其中一个为主码，也称之为主键。</a:t>
            </a:r>
          </a:p>
          <a:p>
            <a:pPr marL="0" indent="0">
              <a:spcBef>
                <a:spcPct val="0"/>
              </a:spcBef>
              <a:buNone/>
            </a:pPr>
            <a:r>
              <a:rPr lang="zh-CN" altLang="zh-CN" sz="2000" dirty="0"/>
              <a:t>（6）分量：</a:t>
            </a:r>
            <a:r>
              <a:rPr lang="zh-CN" altLang="zh-CN" sz="2000" b="0" dirty="0"/>
              <a:t>元组中的一个属性值叫做元组的一个分量。</a:t>
            </a:r>
          </a:p>
          <a:p>
            <a:pPr marL="0" indent="0">
              <a:spcBef>
                <a:spcPct val="0"/>
              </a:spcBef>
              <a:buNone/>
            </a:pPr>
            <a:r>
              <a:rPr lang="zh-CN" altLang="zh-CN" sz="2000" dirty="0"/>
              <a:t>（7）关系模式：</a:t>
            </a:r>
            <a:r>
              <a:rPr lang="zh-CN" altLang="zh-CN" sz="2000" b="0" dirty="0"/>
              <a:t>是对关系的描述，它包括关系名、组成该关系的属性名、属性到域的映象。通常简记为：关系名（属性名1，属性名2，…，属性名n）。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01A8CBD-27B8-4293-821B-CD3406E1B43F}" type="slidenum">
              <a:rPr lang="zh-CN" altLang="zh-CN"/>
              <a:pPr/>
              <a:t>29</a:t>
            </a:fld>
            <a:endParaRPr lang="zh-CN" altLang="zh-CN"/>
          </a:p>
        </p:txBody>
      </p:sp>
      <p:sp>
        <p:nvSpPr>
          <p:cNvPr id="32770" name="Rectangle 2"/>
          <p:cNvSpPr>
            <a:spLocks noGrp="1" noChangeArrowheads="1"/>
          </p:cNvSpPr>
          <p:nvPr>
            <p:ph type="title"/>
          </p:nvPr>
        </p:nvSpPr>
        <p:spPr>
          <a:xfrm>
            <a:off x="1042988" y="215900"/>
            <a:ext cx="7777162" cy="765175"/>
          </a:xfrm>
        </p:spPr>
        <p:txBody>
          <a:bodyPr/>
          <a:lstStyle/>
          <a:p>
            <a:r>
              <a:rPr lang="zh-CN" altLang="zh-CN" sz="3600" b="1"/>
              <a:t>关系数据库</a:t>
            </a:r>
          </a:p>
        </p:txBody>
      </p:sp>
      <p:sp>
        <p:nvSpPr>
          <p:cNvPr id="32771" name="Rectangle 3"/>
          <p:cNvSpPr>
            <a:spLocks noGrp="1" noChangeArrowheads="1"/>
          </p:cNvSpPr>
          <p:nvPr>
            <p:ph type="body" idx="1"/>
          </p:nvPr>
        </p:nvSpPr>
        <p:spPr>
          <a:xfrm>
            <a:off x="1403350" y="1125538"/>
            <a:ext cx="7489825" cy="4967287"/>
          </a:xfrm>
        </p:spPr>
        <p:txBody>
          <a:bodyPr/>
          <a:lstStyle/>
          <a:p>
            <a:pPr marL="0" indent="0">
              <a:lnSpc>
                <a:spcPct val="120000"/>
              </a:lnSpc>
              <a:spcBef>
                <a:spcPct val="0"/>
              </a:spcBef>
              <a:buNone/>
            </a:pPr>
            <a:r>
              <a:rPr lang="zh-CN" altLang="zh-CN" sz="2000" dirty="0"/>
              <a:t>2. 关系运算</a:t>
            </a:r>
          </a:p>
          <a:p>
            <a:pPr marL="0" indent="0">
              <a:lnSpc>
                <a:spcPct val="120000"/>
              </a:lnSpc>
              <a:spcBef>
                <a:spcPct val="0"/>
              </a:spcBef>
              <a:buNone/>
            </a:pPr>
            <a:r>
              <a:rPr lang="zh-CN" altLang="zh-CN" sz="2000" dirty="0"/>
              <a:t>对关系数据库进行查询时，若要找到用户关心的数据，就需要对关系进行一定的关系运算。关系运算有两种：一种是传统的集合运算（并、差、交、广义笛卡儿积等）；另一种是专门的关系运算（选择、投影、连接）。</a:t>
            </a:r>
          </a:p>
          <a:p>
            <a:pPr marL="0" indent="0">
              <a:lnSpc>
                <a:spcPct val="120000"/>
              </a:lnSpc>
              <a:spcBef>
                <a:spcPct val="0"/>
              </a:spcBef>
              <a:buNone/>
            </a:pPr>
            <a:r>
              <a:rPr lang="zh-CN" altLang="zh-CN" sz="2000" dirty="0"/>
              <a:t>传统的集合运算不仅涉及关系的水平方向（即二维表的行），而且涉及关系的垂直方向（即二维表的列）。关系运算的操作对象是关系，运算的结果仍为关系。专门的关系运算包括：</a:t>
            </a:r>
          </a:p>
          <a:p>
            <a:pPr marL="0" indent="0">
              <a:lnSpc>
                <a:spcPct val="120000"/>
              </a:lnSpc>
              <a:spcBef>
                <a:spcPct val="0"/>
              </a:spcBef>
              <a:buNone/>
            </a:pPr>
            <a:r>
              <a:rPr lang="zh-CN" altLang="zh-CN" sz="2000" dirty="0"/>
              <a:t>（1）选择：选择运算即在关系中选择满足指定条件的元组。</a:t>
            </a:r>
          </a:p>
          <a:p>
            <a:pPr marL="0" indent="0">
              <a:lnSpc>
                <a:spcPct val="120000"/>
              </a:lnSpc>
              <a:spcBef>
                <a:spcPct val="0"/>
              </a:spcBef>
              <a:buNone/>
            </a:pPr>
            <a:r>
              <a:rPr lang="zh-CN" altLang="zh-CN" sz="2000" dirty="0"/>
              <a:t>（2）投影：投影运算是在关系中选择某些属性（列）。</a:t>
            </a:r>
          </a:p>
          <a:p>
            <a:pPr marL="0" indent="0">
              <a:lnSpc>
                <a:spcPct val="120000"/>
              </a:lnSpc>
              <a:spcBef>
                <a:spcPct val="0"/>
              </a:spcBef>
              <a:buNone/>
            </a:pPr>
            <a:r>
              <a:rPr lang="zh-CN" altLang="zh-CN" sz="2000" dirty="0"/>
              <a:t>（3）连接：连接运算是从两个关系的笛卡儿积中选取属性间满足一定条件的元组。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A926E084-D5A2-473E-8E42-A1384833B726}" type="slidenum">
              <a:rPr lang="zh-CN" altLang="zh-CN"/>
              <a:pPr/>
              <a:t>3</a:t>
            </a:fld>
            <a:endParaRPr lang="zh-CN" altLang="zh-CN"/>
          </a:p>
        </p:txBody>
      </p:sp>
      <p:sp>
        <p:nvSpPr>
          <p:cNvPr id="6146" name="Rectangle 2"/>
          <p:cNvSpPr>
            <a:spLocks noGrp="1" noChangeArrowheads="1"/>
          </p:cNvSpPr>
          <p:nvPr>
            <p:ph type="title"/>
          </p:nvPr>
        </p:nvSpPr>
        <p:spPr>
          <a:xfrm>
            <a:off x="2700338" y="620713"/>
            <a:ext cx="5795962" cy="1071562"/>
          </a:xfrm>
        </p:spPr>
        <p:txBody>
          <a:bodyPr/>
          <a:lstStyle/>
          <a:p>
            <a:r>
              <a:rPr lang="zh-CN" altLang="zh-CN" sz="4000" b="1"/>
              <a:t>6.1  数据库技术基础</a:t>
            </a:r>
            <a:r>
              <a:rPr lang="zh-CN" altLang="zh-CN"/>
              <a:t> </a:t>
            </a:r>
          </a:p>
        </p:txBody>
      </p:sp>
      <p:sp>
        <p:nvSpPr>
          <p:cNvPr id="6147" name="Rectangle 3"/>
          <p:cNvSpPr>
            <a:spLocks noGrp="1" noChangeArrowheads="1"/>
          </p:cNvSpPr>
          <p:nvPr>
            <p:ph type="body" idx="1"/>
          </p:nvPr>
        </p:nvSpPr>
        <p:spPr>
          <a:xfrm>
            <a:off x="3348038" y="1917700"/>
            <a:ext cx="4537075" cy="3384550"/>
          </a:xfrm>
        </p:spPr>
        <p:txBody>
          <a:bodyPr/>
          <a:lstStyle/>
          <a:p>
            <a:pPr>
              <a:lnSpc>
                <a:spcPct val="150000"/>
              </a:lnSpc>
              <a:buFontTx/>
              <a:buNone/>
            </a:pPr>
            <a:r>
              <a:rPr lang="zh-CN" altLang="zh-CN"/>
              <a:t>6.1.1  </a:t>
            </a:r>
            <a:r>
              <a:rPr lang="zh-CN" altLang="zh-CN">
                <a:hlinkClick r:id="rId2" action="ppaction://hlinkpres?slideindex=1&amp;slidetitle=4. 6.1.1  数据库的基本概念"/>
              </a:rPr>
              <a:t>数据库的基本概念 </a:t>
            </a:r>
            <a:endParaRPr lang="zh-CN" altLang="zh-CN"/>
          </a:p>
          <a:p>
            <a:pPr>
              <a:lnSpc>
                <a:spcPct val="150000"/>
              </a:lnSpc>
              <a:buFontTx/>
              <a:buNone/>
            </a:pPr>
            <a:r>
              <a:rPr lang="zh-CN" altLang="zh-CN"/>
              <a:t>6.1.2  </a:t>
            </a:r>
            <a:r>
              <a:rPr lang="zh-CN" altLang="zh-CN">
                <a:hlinkClick r:id="rId3" action="ppaction://hlinkpres?slideindex=1&amp;slidetitle=6. 6.1.2  数据库管理技术的发展"/>
              </a:rPr>
              <a:t>数据管理技术的发展 </a:t>
            </a:r>
            <a:endParaRPr lang="zh-CN" altLang="zh-CN"/>
          </a:p>
          <a:p>
            <a:pPr>
              <a:lnSpc>
                <a:spcPct val="150000"/>
              </a:lnSpc>
              <a:buFontTx/>
              <a:buNone/>
            </a:pPr>
            <a:r>
              <a:rPr lang="zh-CN" altLang="zh-CN"/>
              <a:t>6.1.3  </a:t>
            </a:r>
            <a:r>
              <a:rPr lang="zh-CN" altLang="zh-CN">
                <a:hlinkClick r:id="rId4" action="ppaction://hlinkpres?slideindex=1&amp;slidetitle=18. 6.1.3  数据库系统的组成"/>
              </a:rPr>
              <a:t>数据库系统的组成</a:t>
            </a:r>
            <a:endParaRPr lang="zh-CN" altLang="zh-CN"/>
          </a:p>
          <a:p>
            <a:pPr>
              <a:lnSpc>
                <a:spcPct val="150000"/>
              </a:lnSpc>
              <a:buFontTx/>
              <a:buNone/>
            </a:pPr>
            <a:r>
              <a:rPr lang="zh-CN" altLang="zh-CN"/>
              <a:t>6.1.4  </a:t>
            </a:r>
            <a:r>
              <a:rPr lang="zh-CN" altLang="zh-CN">
                <a:hlinkClick r:id="rId5" action="ppaction://hlinkpres?slideindex=1&amp;slidetitle=19. 6.1.4  数据模型"/>
              </a:rPr>
              <a:t>数据模型 </a:t>
            </a:r>
            <a:endParaRPr lang="zh-CN" altLang="zh-CN"/>
          </a:p>
          <a:p>
            <a:pPr>
              <a:lnSpc>
                <a:spcPct val="150000"/>
              </a:lnSpc>
              <a:buFontTx/>
              <a:buNone/>
            </a:pPr>
            <a:r>
              <a:rPr lang="zh-CN" altLang="zh-CN"/>
              <a:t>6.1.5  </a:t>
            </a:r>
            <a:r>
              <a:rPr lang="zh-CN" altLang="zh-CN">
                <a:hlinkClick r:id="rId6" action="ppaction://hlinkpres?slideindex=1&amp;slidetitle=28. 6.1.5  关系数据库"/>
              </a:rPr>
              <a:t>关系数据库</a:t>
            </a:r>
            <a:endParaRPr lang="zh-CN" altLang="zh-CN"/>
          </a:p>
        </p:txBody>
      </p:sp>
      <p:sp>
        <p:nvSpPr>
          <p:cNvPr id="614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7" action="ppaction://hlinksldjump"/>
              </a:rPr>
              <a:t>返  回</a:t>
            </a:r>
            <a:endParaRPr lang="zh-CN" altLang="zh-CN" sz="14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42744F1D-3483-4BF9-B32E-D86061DCE84D}" type="slidenum">
              <a:rPr lang="zh-CN" altLang="zh-CN"/>
              <a:pPr/>
              <a:t>30</a:t>
            </a:fld>
            <a:endParaRPr lang="zh-CN" altLang="zh-CN"/>
          </a:p>
        </p:txBody>
      </p:sp>
      <p:sp>
        <p:nvSpPr>
          <p:cNvPr id="33794" name="Rectangle 2"/>
          <p:cNvSpPr>
            <a:spLocks noGrp="1" noChangeArrowheads="1"/>
          </p:cNvSpPr>
          <p:nvPr>
            <p:ph type="title"/>
          </p:nvPr>
        </p:nvSpPr>
        <p:spPr>
          <a:xfrm>
            <a:off x="1066800" y="381000"/>
            <a:ext cx="7772400" cy="1143000"/>
          </a:xfrm>
        </p:spPr>
        <p:txBody>
          <a:bodyPr/>
          <a:lstStyle/>
          <a:p>
            <a:r>
              <a:rPr lang="zh-CN" altLang="en-US" b="1"/>
              <a:t>6.2  数据库管理系统</a:t>
            </a:r>
            <a:r>
              <a:rPr lang="zh-CN" altLang="en-US"/>
              <a:t> </a:t>
            </a:r>
          </a:p>
        </p:txBody>
      </p:sp>
      <p:sp>
        <p:nvSpPr>
          <p:cNvPr id="33795" name="Rectangle 3"/>
          <p:cNvSpPr>
            <a:spLocks noGrp="1" noChangeArrowheads="1"/>
          </p:cNvSpPr>
          <p:nvPr>
            <p:ph type="body" idx="1"/>
          </p:nvPr>
        </p:nvSpPr>
        <p:spPr>
          <a:xfrm>
            <a:off x="2268538" y="2133600"/>
            <a:ext cx="5759450" cy="3240088"/>
          </a:xfrm>
        </p:spPr>
        <p:txBody>
          <a:bodyPr/>
          <a:lstStyle/>
          <a:p>
            <a:pPr>
              <a:lnSpc>
                <a:spcPct val="150000"/>
              </a:lnSpc>
              <a:buFontTx/>
              <a:buNone/>
            </a:pPr>
            <a:r>
              <a:rPr lang="zh-CN" altLang="en-US"/>
              <a:t>6.2.1  </a:t>
            </a:r>
            <a:r>
              <a:rPr lang="zh-CN" altLang="en-US">
                <a:hlinkClick r:id="rId2" action="ppaction://hlinkpres?slideindex=1&amp;slidetitle=31. 6.2.1 数据库设计概述"/>
              </a:rPr>
              <a:t>数据库管理系统的组成和功能 </a:t>
            </a:r>
            <a:endParaRPr lang="zh-CN" altLang="en-US"/>
          </a:p>
          <a:p>
            <a:pPr>
              <a:lnSpc>
                <a:spcPct val="150000"/>
              </a:lnSpc>
              <a:buFontTx/>
              <a:buNone/>
            </a:pPr>
            <a:r>
              <a:rPr lang="zh-CN" altLang="en-US"/>
              <a:t>6.2.2  </a:t>
            </a:r>
            <a:r>
              <a:rPr lang="zh-CN" altLang="en-US">
                <a:hlinkClick r:id="rId3" action="ppaction://hlinkpres?slideindex=1&amp;slidetitle=34. 6.2.2  需求分析"/>
              </a:rPr>
              <a:t>数据库管理系统的层次结构 </a:t>
            </a:r>
            <a:endParaRPr lang="zh-CN" altLang="en-US"/>
          </a:p>
          <a:p>
            <a:pPr>
              <a:lnSpc>
                <a:spcPct val="150000"/>
              </a:lnSpc>
              <a:buFontTx/>
              <a:buNone/>
            </a:pPr>
            <a:r>
              <a:rPr lang="zh-CN" altLang="en-US"/>
              <a:t>6.2.3  </a:t>
            </a:r>
            <a:r>
              <a:rPr lang="zh-CN" altLang="en-US">
                <a:hlinkClick r:id="rId4" action="ppaction://hlinkpres?slideindex=1&amp;slidetitle=37. 6.2.3  概念设计"/>
              </a:rPr>
              <a:t>常见数据库管理系统</a:t>
            </a:r>
            <a:endParaRPr lang="zh-CN" altLang="en-US"/>
          </a:p>
          <a:p>
            <a:pPr>
              <a:lnSpc>
                <a:spcPct val="150000"/>
              </a:lnSpc>
              <a:buFontTx/>
              <a:buNone/>
            </a:pPr>
            <a:r>
              <a:rPr lang="zh-CN" altLang="en-US"/>
              <a:t>6.2.4  </a:t>
            </a:r>
            <a:r>
              <a:rPr lang="zh-CN" altLang="en-US">
                <a:hlinkClick r:id="rId5" action="ppaction://hlinkpres?slideindex=1&amp;slidetitle=45. 6.2.4  逻辑设计"/>
              </a:rPr>
              <a:t>数据库管理系统的选择原则</a:t>
            </a:r>
            <a:endParaRPr lang="zh-CN" altLang="en-US"/>
          </a:p>
          <a:p>
            <a:pPr>
              <a:lnSpc>
                <a:spcPct val="150000"/>
              </a:lnSpc>
              <a:buFontTx/>
              <a:buNone/>
            </a:pPr>
            <a:endParaRPr lang="zh-CN" altLang="en-US"/>
          </a:p>
        </p:txBody>
      </p:sp>
      <p:sp>
        <p:nvSpPr>
          <p:cNvPr id="33796" name="Text Box 4">
            <a:hlinkClick r:id="rId6"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6" action="ppaction://hlinksldjump"/>
              </a:rPr>
              <a:t>返 回</a:t>
            </a:r>
            <a:endParaRPr lang="zh-CN" altLang="zh-CN" sz="14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CF1DB8B9-630D-45AD-B155-982479139060}" type="slidenum">
              <a:rPr lang="zh-CN" altLang="zh-CN"/>
              <a:pPr/>
              <a:t>31</a:t>
            </a:fld>
            <a:endParaRPr lang="zh-CN" altLang="zh-CN"/>
          </a:p>
        </p:txBody>
      </p:sp>
      <p:sp>
        <p:nvSpPr>
          <p:cNvPr id="34818" name="Rectangle 2"/>
          <p:cNvSpPr>
            <a:spLocks noGrp="1" noChangeArrowheads="1"/>
          </p:cNvSpPr>
          <p:nvPr>
            <p:ph type="title"/>
          </p:nvPr>
        </p:nvSpPr>
        <p:spPr>
          <a:xfrm>
            <a:off x="1042988" y="304800"/>
            <a:ext cx="7772400" cy="1143000"/>
          </a:xfrm>
        </p:spPr>
        <p:txBody>
          <a:bodyPr/>
          <a:lstStyle/>
          <a:p>
            <a:r>
              <a:rPr lang="zh-CN" altLang="en-US" sz="3600" b="1"/>
              <a:t>6.2.1 数据库管理系统的组成和功能</a:t>
            </a:r>
            <a:r>
              <a:rPr lang="zh-CN" altLang="en-US"/>
              <a:t> </a:t>
            </a:r>
          </a:p>
        </p:txBody>
      </p:sp>
      <p:sp>
        <p:nvSpPr>
          <p:cNvPr id="34819" name="Rectangle 3"/>
          <p:cNvSpPr>
            <a:spLocks noGrp="1" noChangeArrowheads="1"/>
          </p:cNvSpPr>
          <p:nvPr>
            <p:ph type="body" idx="1"/>
          </p:nvPr>
        </p:nvSpPr>
        <p:spPr>
          <a:xfrm>
            <a:off x="1403350" y="1341438"/>
            <a:ext cx="7416800" cy="4464050"/>
          </a:xfrm>
        </p:spPr>
        <p:txBody>
          <a:bodyPr/>
          <a:lstStyle/>
          <a:p>
            <a:pPr marL="0" indent="0">
              <a:lnSpc>
                <a:spcPct val="120000"/>
              </a:lnSpc>
              <a:spcBef>
                <a:spcPct val="10000"/>
              </a:spcBef>
              <a:buNone/>
            </a:pPr>
            <a:r>
              <a:rPr lang="zh-CN" altLang="zh-CN" sz="2000" dirty="0"/>
              <a:t>1. 数据库管理系统的组成</a:t>
            </a:r>
          </a:p>
          <a:p>
            <a:pPr marL="0" indent="0">
              <a:lnSpc>
                <a:spcPct val="120000"/>
              </a:lnSpc>
              <a:spcBef>
                <a:spcPct val="10000"/>
              </a:spcBef>
              <a:buFontTx/>
              <a:buNone/>
            </a:pPr>
            <a:r>
              <a:rPr lang="zh-CN" altLang="zh-CN" sz="2000" dirty="0"/>
              <a:t>按功能划分，数据库管理系统大致可分为以下六个部分：</a:t>
            </a:r>
          </a:p>
          <a:p>
            <a:pPr marL="0" indent="0">
              <a:lnSpc>
                <a:spcPct val="120000"/>
              </a:lnSpc>
              <a:spcBef>
                <a:spcPct val="10000"/>
              </a:spcBef>
              <a:buNone/>
            </a:pPr>
            <a:r>
              <a:rPr lang="zh-CN" altLang="zh-CN" sz="2000" dirty="0" smtClean="0"/>
              <a:t>（1</a:t>
            </a:r>
            <a:r>
              <a:rPr lang="zh-CN" altLang="zh-CN" sz="2000" dirty="0"/>
              <a:t>） 模式翻译。提供数据定义语言（DDL）。用它书写的数据库模式被翻译为内部表示。数据库的逻辑结构、完整性约束和物理存储结构保存在内部的数据字典中。数据库的各种数据操作（如查找、修改、插入和删除等）和数据库的维护管理都是以数据库模式为依据的。</a:t>
            </a:r>
          </a:p>
          <a:p>
            <a:pPr marL="0" indent="0">
              <a:lnSpc>
                <a:spcPct val="120000"/>
              </a:lnSpc>
              <a:spcBef>
                <a:spcPct val="10000"/>
              </a:spcBef>
              <a:buNone/>
            </a:pPr>
            <a:r>
              <a:rPr lang="zh-CN" altLang="zh-CN" sz="2000" dirty="0"/>
              <a:t>（2） 应用程序的编译。把包含着访问数据库语句的应用程序编译成在DBMS 支持下可运行的目标程序。</a:t>
            </a:r>
          </a:p>
          <a:p>
            <a:pPr marL="0" indent="0">
              <a:lnSpc>
                <a:spcPct val="120000"/>
              </a:lnSpc>
              <a:spcBef>
                <a:spcPct val="10000"/>
              </a:spcBef>
              <a:buNone/>
            </a:pPr>
            <a:r>
              <a:rPr lang="zh-CN" altLang="zh-CN" sz="2000" dirty="0"/>
              <a:t>（3） 交互式查询。提供易使用的交互式查询语言，如SQL。DBMS 负责执行查询命令，并将查询结果显示在屏幕上。</a:t>
            </a:r>
          </a:p>
        </p:txBody>
      </p:sp>
      <p:sp>
        <p:nvSpPr>
          <p:cNvPr id="34820" name="Text Box 4">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3" action="ppaction://hlinksldjump"/>
              </a:rPr>
              <a:t>返 回</a:t>
            </a:r>
            <a:endParaRPr lang="zh-CN" altLang="zh-CN" sz="14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2B3425A2-B7A2-437D-8F81-332303A18E67}" type="slidenum">
              <a:rPr lang="zh-CN" altLang="zh-CN"/>
              <a:pPr/>
              <a:t>32</a:t>
            </a:fld>
            <a:endParaRPr lang="zh-CN" altLang="zh-CN"/>
          </a:p>
        </p:txBody>
      </p:sp>
      <p:sp>
        <p:nvSpPr>
          <p:cNvPr id="35842" name="Rectangle 2"/>
          <p:cNvSpPr>
            <a:spLocks noGrp="1" noChangeArrowheads="1"/>
          </p:cNvSpPr>
          <p:nvPr>
            <p:ph type="title"/>
          </p:nvPr>
        </p:nvSpPr>
        <p:spPr>
          <a:xfrm>
            <a:off x="1042988" y="304800"/>
            <a:ext cx="7772400" cy="1143000"/>
          </a:xfrm>
        </p:spPr>
        <p:txBody>
          <a:bodyPr/>
          <a:lstStyle/>
          <a:p>
            <a:r>
              <a:rPr lang="zh-CN" altLang="en-US" sz="3600" b="1"/>
              <a:t>6.2.1 数据库管理系统的组成和功能</a:t>
            </a:r>
            <a:r>
              <a:rPr lang="zh-CN" altLang="en-US"/>
              <a:t> </a:t>
            </a:r>
          </a:p>
        </p:txBody>
      </p:sp>
      <p:sp>
        <p:nvSpPr>
          <p:cNvPr id="35843" name="Rectangle 3"/>
          <p:cNvSpPr>
            <a:spLocks noGrp="1" noChangeArrowheads="1"/>
          </p:cNvSpPr>
          <p:nvPr>
            <p:ph type="body" idx="1"/>
          </p:nvPr>
        </p:nvSpPr>
        <p:spPr>
          <a:xfrm>
            <a:off x="1403350" y="1341438"/>
            <a:ext cx="7416800" cy="4464050"/>
          </a:xfrm>
        </p:spPr>
        <p:txBody>
          <a:bodyPr/>
          <a:lstStyle/>
          <a:p>
            <a:pPr marL="0" indent="0">
              <a:lnSpc>
                <a:spcPct val="120000"/>
              </a:lnSpc>
              <a:spcBef>
                <a:spcPct val="10000"/>
              </a:spcBef>
              <a:buNone/>
            </a:pPr>
            <a:r>
              <a:rPr lang="zh-CN" altLang="zh-CN" dirty="0"/>
              <a:t>（4） 数据的组织与存取。提供数据在外围储存设备上的物理组织与存取方法。</a:t>
            </a:r>
          </a:p>
          <a:p>
            <a:pPr marL="0" indent="0">
              <a:lnSpc>
                <a:spcPct val="120000"/>
              </a:lnSpc>
              <a:spcBef>
                <a:spcPct val="10000"/>
              </a:spcBef>
              <a:buNone/>
            </a:pPr>
            <a:r>
              <a:rPr lang="zh-CN" altLang="zh-CN" dirty="0"/>
              <a:t>（5） 事务运行管理。提供事务运行管理及运行日志管理、事务运行的安全性监控和数据完整性检查、事务的并发控制及系统恢复等功能。</a:t>
            </a:r>
          </a:p>
          <a:p>
            <a:pPr marL="0" indent="0">
              <a:lnSpc>
                <a:spcPct val="120000"/>
              </a:lnSpc>
              <a:spcBef>
                <a:spcPct val="10000"/>
              </a:spcBef>
              <a:buNone/>
            </a:pPr>
            <a:r>
              <a:rPr lang="zh-CN" altLang="zh-CN" dirty="0"/>
              <a:t>（6） 数据库的维护。为数据库管理员提供软件支持，包括数据安全控制、完整性保障、数据库备份、数据库重组以及性能监控等维护工具。</a:t>
            </a:r>
          </a:p>
        </p:txBody>
      </p:sp>
      <p:sp>
        <p:nvSpPr>
          <p:cNvPr id="35844" name="Text Box 4">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3" action="ppaction://hlinksldjump"/>
              </a:rPr>
              <a:t>返 回</a:t>
            </a:r>
            <a:endParaRPr lang="zh-CN" altLang="zh-CN" sz="14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35FF41C-88C0-4D05-A72C-CA6726F7B9D6}" type="slidenum">
              <a:rPr lang="zh-CN" altLang="zh-CN"/>
              <a:pPr/>
              <a:t>33</a:t>
            </a:fld>
            <a:endParaRPr lang="zh-CN" altLang="zh-CN"/>
          </a:p>
        </p:txBody>
      </p:sp>
      <p:sp>
        <p:nvSpPr>
          <p:cNvPr id="36866" name="Rectangle 2"/>
          <p:cNvSpPr>
            <a:spLocks noGrp="1" noChangeArrowheads="1"/>
          </p:cNvSpPr>
          <p:nvPr>
            <p:ph type="title"/>
          </p:nvPr>
        </p:nvSpPr>
        <p:spPr>
          <a:xfrm>
            <a:off x="1619250" y="404813"/>
            <a:ext cx="7196138" cy="855662"/>
          </a:xfrm>
        </p:spPr>
        <p:txBody>
          <a:bodyPr/>
          <a:lstStyle/>
          <a:p>
            <a:r>
              <a:rPr lang="zh-CN" altLang="en-US" sz="3600" b="1"/>
              <a:t>6.2.1 数据库管理系统的组成和功能</a:t>
            </a:r>
          </a:p>
        </p:txBody>
      </p:sp>
      <p:sp>
        <p:nvSpPr>
          <p:cNvPr id="36867" name="Rectangle 3"/>
          <p:cNvSpPr>
            <a:spLocks noGrp="1" noChangeArrowheads="1"/>
          </p:cNvSpPr>
          <p:nvPr>
            <p:ph type="body" idx="1"/>
          </p:nvPr>
        </p:nvSpPr>
        <p:spPr>
          <a:xfrm>
            <a:off x="1619250" y="1196975"/>
            <a:ext cx="7345363" cy="5040313"/>
          </a:xfrm>
        </p:spPr>
        <p:txBody>
          <a:bodyPr/>
          <a:lstStyle/>
          <a:p>
            <a:pPr marL="0" indent="0">
              <a:lnSpc>
                <a:spcPct val="110000"/>
              </a:lnSpc>
              <a:spcBef>
                <a:spcPct val="0"/>
              </a:spcBef>
              <a:buNone/>
            </a:pPr>
            <a:r>
              <a:rPr lang="zh-CN" altLang="en-US" dirty="0"/>
              <a:t>2. 数据库管理系统的功能</a:t>
            </a:r>
          </a:p>
          <a:p>
            <a:pPr marL="0" indent="0">
              <a:lnSpc>
                <a:spcPct val="110000"/>
              </a:lnSpc>
              <a:spcBef>
                <a:spcPct val="0"/>
              </a:spcBef>
              <a:buFontTx/>
              <a:buNone/>
            </a:pPr>
            <a:r>
              <a:rPr lang="zh-CN" altLang="en-US" dirty="0"/>
              <a:t> 数据库管理系统所提供的功能有以下几项：</a:t>
            </a:r>
          </a:p>
          <a:p>
            <a:pPr marL="0" indent="0">
              <a:lnSpc>
                <a:spcPct val="110000"/>
              </a:lnSpc>
              <a:spcBef>
                <a:spcPct val="0"/>
              </a:spcBef>
              <a:buNone/>
            </a:pPr>
            <a:r>
              <a:rPr lang="zh-CN" altLang="en-US" dirty="0"/>
              <a:t>（1） 数据定义功能。DBMS 提供相应数据定义语言来定义数据库结构，刻画数据库框架，并保存在数据字典中。</a:t>
            </a:r>
          </a:p>
          <a:p>
            <a:pPr marL="0" indent="0">
              <a:lnSpc>
                <a:spcPct val="110000"/>
              </a:lnSpc>
              <a:spcBef>
                <a:spcPct val="0"/>
              </a:spcBef>
              <a:buNone/>
            </a:pPr>
            <a:r>
              <a:rPr lang="zh-CN" altLang="en-US" dirty="0"/>
              <a:t>（2） 数据存取功能。DBMS 提供数据操纵语言（DML），实现对数据库数据的基本存取操作，如检索、插入、修改和删除。</a:t>
            </a:r>
          </a:p>
          <a:p>
            <a:pPr marL="0" indent="0">
              <a:lnSpc>
                <a:spcPct val="110000"/>
              </a:lnSpc>
              <a:spcBef>
                <a:spcPct val="0"/>
              </a:spcBef>
              <a:buNone/>
            </a:pPr>
            <a:r>
              <a:rPr lang="zh-CN" altLang="en-US" dirty="0"/>
              <a:t>（3） 数据库运行管理功能。DBMS 提供数据控制功能，即在数据库运行期间，对数据的安全性、完整性和并发控制等进行有效的控制和管理，以确保数据正确有效。</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C508745-E764-4566-8673-7D03FDF9697D}" type="slidenum">
              <a:rPr lang="zh-CN" altLang="zh-CN"/>
              <a:pPr/>
              <a:t>34</a:t>
            </a:fld>
            <a:endParaRPr lang="zh-CN" altLang="zh-CN"/>
          </a:p>
        </p:txBody>
      </p:sp>
      <p:sp>
        <p:nvSpPr>
          <p:cNvPr id="37890" name="Rectangle 2"/>
          <p:cNvSpPr>
            <a:spLocks noGrp="1" noChangeArrowheads="1"/>
          </p:cNvSpPr>
          <p:nvPr>
            <p:ph type="title"/>
          </p:nvPr>
        </p:nvSpPr>
        <p:spPr>
          <a:xfrm>
            <a:off x="1619250" y="404813"/>
            <a:ext cx="7196138" cy="855662"/>
          </a:xfrm>
        </p:spPr>
        <p:txBody>
          <a:bodyPr/>
          <a:lstStyle/>
          <a:p>
            <a:r>
              <a:rPr lang="zh-CN" altLang="en-US" sz="3600" b="1"/>
              <a:t>6.2.1 数据库管理系统的组成和功能</a:t>
            </a:r>
          </a:p>
        </p:txBody>
      </p:sp>
      <p:sp>
        <p:nvSpPr>
          <p:cNvPr id="37891" name="Rectangle 3"/>
          <p:cNvSpPr>
            <a:spLocks noGrp="1" noChangeArrowheads="1"/>
          </p:cNvSpPr>
          <p:nvPr>
            <p:ph type="body" idx="1"/>
          </p:nvPr>
        </p:nvSpPr>
        <p:spPr>
          <a:xfrm>
            <a:off x="1619250" y="1196975"/>
            <a:ext cx="7345363" cy="5040313"/>
          </a:xfrm>
        </p:spPr>
        <p:txBody>
          <a:bodyPr/>
          <a:lstStyle/>
          <a:p>
            <a:pPr marL="0" indent="0">
              <a:lnSpc>
                <a:spcPct val="110000"/>
              </a:lnSpc>
              <a:spcBef>
                <a:spcPct val="0"/>
              </a:spcBef>
              <a:buNone/>
            </a:pPr>
            <a:r>
              <a:rPr lang="zh-CN" altLang="en-US" dirty="0"/>
              <a:t>（4） 数据库的建立和维护功能。包括数据库初始数据的装入，数据库的转储、恢复、重组织，系统性能监视、分析等功能。</a:t>
            </a:r>
          </a:p>
          <a:p>
            <a:pPr marL="0" indent="0">
              <a:lnSpc>
                <a:spcPct val="110000"/>
              </a:lnSpc>
              <a:spcBef>
                <a:spcPct val="0"/>
              </a:spcBef>
              <a:buNone/>
            </a:pPr>
            <a:r>
              <a:rPr lang="zh-CN" altLang="en-US" dirty="0"/>
              <a:t>（5） 数据库的传输。DBMS 提供数据的传输功能，实现用户程序与DBMS 之间的通信，通常与操作系统协调完成。</a:t>
            </a:r>
          </a:p>
          <a:p>
            <a:pPr marL="0" indent="0">
              <a:lnSpc>
                <a:spcPct val="110000"/>
              </a:lnSpc>
              <a:spcBef>
                <a:spcPct val="0"/>
              </a:spcBef>
              <a:buFontTx/>
              <a:buNone/>
            </a:pPr>
            <a:r>
              <a:rPr lang="zh-CN" altLang="en-US" dirty="0"/>
              <a:t>       基于关系模型的数据库管理系统已日臻完善，并已作为商品化软件广泛应用于各行各业。在分布式环境中，它使数据库系统的应用进一步扩展。随着新型数据模型及数据管理的实现技术的推进，可以预期DBMS 软件的性能还将进一步更新和完善，应用领域也将进一步拓宽。</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BFE6D07-A5CD-4AFE-A6B2-B3F8F541C5F5}" type="slidenum">
              <a:rPr lang="zh-CN" altLang="zh-CN"/>
              <a:pPr/>
              <a:t>35</a:t>
            </a:fld>
            <a:endParaRPr lang="zh-CN" altLang="zh-CN"/>
          </a:p>
        </p:txBody>
      </p:sp>
      <p:sp>
        <p:nvSpPr>
          <p:cNvPr id="38914" name="Rectangle 2"/>
          <p:cNvSpPr>
            <a:spLocks noGrp="1" noChangeArrowheads="1"/>
          </p:cNvSpPr>
          <p:nvPr>
            <p:ph type="title"/>
          </p:nvPr>
        </p:nvSpPr>
        <p:spPr>
          <a:xfrm>
            <a:off x="914400" y="333375"/>
            <a:ext cx="7772400" cy="954088"/>
          </a:xfrm>
        </p:spPr>
        <p:txBody>
          <a:bodyPr/>
          <a:lstStyle/>
          <a:p>
            <a:r>
              <a:rPr lang="zh-CN" altLang="en-US" b="1"/>
              <a:t>6.2.2  数据库管理系统的层次结构</a:t>
            </a:r>
            <a:r>
              <a:rPr lang="zh-CN" altLang="en-US" sz="2400" b="1"/>
              <a:t/>
            </a:r>
            <a:br>
              <a:rPr lang="zh-CN" altLang="en-US" sz="2400" b="1"/>
            </a:br>
            <a:endParaRPr lang="zh-CN" altLang="en-US" sz="2400" b="1"/>
          </a:p>
        </p:txBody>
      </p:sp>
      <p:sp>
        <p:nvSpPr>
          <p:cNvPr id="38915" name="Rectangle 3"/>
          <p:cNvSpPr>
            <a:spLocks noGrp="1" noChangeArrowheads="1"/>
          </p:cNvSpPr>
          <p:nvPr>
            <p:ph type="body" idx="1"/>
          </p:nvPr>
        </p:nvSpPr>
        <p:spPr>
          <a:xfrm>
            <a:off x="1404938" y="1127125"/>
            <a:ext cx="7345362" cy="5038725"/>
          </a:xfrm>
        </p:spPr>
        <p:txBody>
          <a:bodyPr/>
          <a:lstStyle/>
          <a:p>
            <a:pPr marL="0" indent="0">
              <a:lnSpc>
                <a:spcPct val="80000"/>
              </a:lnSpc>
              <a:buFontTx/>
              <a:buNone/>
            </a:pPr>
            <a:r>
              <a:rPr lang="zh-CN" altLang="en-US" sz="1600"/>
              <a:t>     </a:t>
            </a:r>
            <a:r>
              <a:rPr lang="zh-CN" altLang="en-US" sz="1800"/>
              <a:t>  </a:t>
            </a:r>
            <a:r>
              <a:rPr lang="zh-CN" altLang="en-US" sz="2000"/>
              <a:t>根据处理对象的不同，数据库管理系统的层次结构由高级到低级依次为应用层、语言翻译处理层、数据存取层、数据存储层、操作系统。</a:t>
            </a:r>
          </a:p>
          <a:p>
            <a:pPr marL="0" indent="0">
              <a:lnSpc>
                <a:spcPct val="80000"/>
              </a:lnSpc>
            </a:pPr>
            <a:r>
              <a:rPr lang="zh-CN" altLang="en-US" sz="2000"/>
              <a:t>1. 应用层</a:t>
            </a:r>
          </a:p>
          <a:p>
            <a:pPr marL="0" indent="0">
              <a:lnSpc>
                <a:spcPct val="80000"/>
              </a:lnSpc>
              <a:buFontTx/>
              <a:buNone/>
            </a:pPr>
            <a:r>
              <a:rPr lang="zh-CN" altLang="en-US" sz="2000"/>
              <a:t>       应用层是DBMS 与终端用户和应用程序的界面层，处理的对象是各种各样的数据库应用。</a:t>
            </a:r>
          </a:p>
          <a:p>
            <a:pPr marL="0" indent="0">
              <a:lnSpc>
                <a:spcPct val="80000"/>
              </a:lnSpc>
            </a:pPr>
            <a:r>
              <a:rPr lang="zh-CN" altLang="en-US" sz="2000"/>
              <a:t>2. 语言翻译处理层</a:t>
            </a:r>
          </a:p>
          <a:p>
            <a:pPr marL="0" indent="0">
              <a:lnSpc>
                <a:spcPct val="80000"/>
              </a:lnSpc>
              <a:buFontTx/>
              <a:buNone/>
            </a:pPr>
            <a:r>
              <a:rPr lang="zh-CN" altLang="en-US" sz="2000"/>
              <a:t>       语言翻译处理层对数据库语言的各类语句进行语法分析、视图转换、授权检查、完整性检查等。</a:t>
            </a:r>
          </a:p>
          <a:p>
            <a:pPr marL="0" indent="0">
              <a:lnSpc>
                <a:spcPct val="80000"/>
              </a:lnSpc>
            </a:pPr>
            <a:r>
              <a:rPr lang="zh-CN" altLang="en-US" sz="2000"/>
              <a:t>3. 数据存取层</a:t>
            </a:r>
          </a:p>
          <a:p>
            <a:pPr marL="0" indent="0">
              <a:lnSpc>
                <a:spcPct val="80000"/>
              </a:lnSpc>
              <a:buFontTx/>
              <a:buNone/>
            </a:pPr>
            <a:r>
              <a:rPr lang="zh-CN" altLang="en-US" sz="2000"/>
              <a:t>       数据存取层处理的对象是单个元组，它将上层的集合操作转换为单记录操作。</a:t>
            </a:r>
          </a:p>
          <a:p>
            <a:pPr marL="0" indent="0">
              <a:lnSpc>
                <a:spcPct val="80000"/>
              </a:lnSpc>
            </a:pPr>
            <a:r>
              <a:rPr lang="zh-CN" altLang="en-US" sz="2000"/>
              <a:t>4. 数据存储层</a:t>
            </a:r>
          </a:p>
          <a:p>
            <a:pPr marL="0" indent="0">
              <a:lnSpc>
                <a:spcPct val="80000"/>
              </a:lnSpc>
              <a:buFontTx/>
              <a:buNone/>
            </a:pPr>
            <a:r>
              <a:rPr lang="zh-CN" altLang="en-US" sz="2000"/>
              <a:t>      数据存储层处理的对象是数据页和系统缓冲区。</a:t>
            </a:r>
          </a:p>
          <a:p>
            <a:pPr marL="0" indent="0">
              <a:lnSpc>
                <a:spcPct val="80000"/>
              </a:lnSpc>
            </a:pPr>
            <a:r>
              <a:rPr lang="zh-CN" altLang="en-US" sz="2000"/>
              <a:t>5. 操作系统</a:t>
            </a:r>
          </a:p>
          <a:p>
            <a:pPr marL="0" indent="0">
              <a:lnSpc>
                <a:spcPct val="80000"/>
              </a:lnSpc>
              <a:buFontTx/>
              <a:buNone/>
            </a:pPr>
            <a:r>
              <a:rPr lang="zh-CN" altLang="en-US" sz="2000"/>
              <a:t>       操作系统是DBMS 的基础，它提供的存取原语和基本的存取方法通常是与DBMS 存储层的接口。</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3C1EEEB-9E6E-41D5-AED4-F7AA007B634C}" type="slidenum">
              <a:rPr lang="zh-CN" altLang="zh-CN"/>
              <a:pPr/>
              <a:t>36</a:t>
            </a:fld>
            <a:endParaRPr lang="zh-CN" altLang="zh-CN"/>
          </a:p>
        </p:txBody>
      </p:sp>
      <p:sp>
        <p:nvSpPr>
          <p:cNvPr id="39938"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r>
              <a:rPr lang="zh-CN" altLang="en-US" sz="2400" b="1"/>
              <a:t/>
            </a:r>
            <a:br>
              <a:rPr lang="zh-CN" altLang="en-US" sz="2400" b="1"/>
            </a:br>
            <a:endParaRPr lang="zh-CN" altLang="en-US" sz="2400" b="1"/>
          </a:p>
        </p:txBody>
      </p:sp>
      <p:sp>
        <p:nvSpPr>
          <p:cNvPr id="39939" name="Rectangle 3"/>
          <p:cNvSpPr>
            <a:spLocks noGrp="1" noChangeArrowheads="1"/>
          </p:cNvSpPr>
          <p:nvPr>
            <p:ph type="body" idx="1"/>
          </p:nvPr>
        </p:nvSpPr>
        <p:spPr>
          <a:xfrm>
            <a:off x="1406525" y="909638"/>
            <a:ext cx="7343775" cy="5257800"/>
          </a:xfrm>
        </p:spPr>
        <p:txBody>
          <a:bodyPr/>
          <a:lstStyle/>
          <a:p>
            <a:pPr marL="0" indent="0">
              <a:lnSpc>
                <a:spcPct val="80000"/>
              </a:lnSpc>
              <a:buFontTx/>
              <a:buNone/>
            </a:pPr>
            <a:r>
              <a:rPr lang="zh-CN" altLang="en-US" sz="2000" dirty="0"/>
              <a:t>       </a:t>
            </a:r>
            <a:r>
              <a:rPr lang="zh-CN" altLang="en-US" dirty="0">
                <a:latin typeface="宋体" pitchFamily="2" charset="-122"/>
              </a:rPr>
              <a:t>目前，常见的数据库管理系统有Oracle、Microsoft SQL Server、Visual FoxPro、Microsoft Access、MySQL、DB2，它们各有所长，在数据库市场中占有一席之地。</a:t>
            </a:r>
          </a:p>
          <a:p>
            <a:pPr marL="0" indent="0">
              <a:lnSpc>
                <a:spcPct val="80000"/>
              </a:lnSpc>
              <a:buNone/>
            </a:pPr>
            <a:r>
              <a:rPr lang="zh-CN" altLang="en-US" dirty="0">
                <a:latin typeface="宋体" pitchFamily="2" charset="-122"/>
              </a:rPr>
              <a:t>1. Oracle</a:t>
            </a:r>
          </a:p>
          <a:p>
            <a:pPr marL="0" indent="0">
              <a:lnSpc>
                <a:spcPct val="80000"/>
              </a:lnSpc>
              <a:buFontTx/>
              <a:buNone/>
            </a:pPr>
            <a:r>
              <a:rPr lang="zh-CN" altLang="en-US" dirty="0">
                <a:latin typeface="宋体" pitchFamily="2" charset="-122"/>
              </a:rPr>
              <a:t>    Oracle 是著名的Oracle（甲骨文）公司的产品，它是最早商品化的关系型数据库管理系统，也是应用最广泛、功能最强大的数据库管理系统之一。Oracle 作为一个通用的数据库管理系统，不仅具有完整的数据管理功能，还是一个分布式数据库系统，支持各种分布式功能，特别是支持Internet 应用。作为一个应用开发环境，Oracle 提供了一套界面友好、功能齐全的数据库开发工具。Oracle 使用PL/SQL 语言执行各种操作，具有良好的开放性、可移植性、可伸缩性。特别是在Oracle 8i 中，引入了支持面向对象的功能，如支持类、方法、属性等，使得Oracle 产品成为一种对象/关系型数据库管理系统。</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DB3E1D7-B02C-418F-A2A1-78D4B7EFD053}" type="slidenum">
              <a:rPr lang="zh-CN" altLang="zh-CN"/>
              <a:pPr/>
              <a:t>37</a:t>
            </a:fld>
            <a:endParaRPr lang="zh-CN" altLang="zh-CN"/>
          </a:p>
        </p:txBody>
      </p:sp>
      <p:sp>
        <p:nvSpPr>
          <p:cNvPr id="40962"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r>
              <a:rPr lang="zh-CN" altLang="en-US" sz="2400" b="1"/>
              <a:t/>
            </a:r>
            <a:br>
              <a:rPr lang="zh-CN" altLang="en-US" sz="2400" b="1"/>
            </a:br>
            <a:endParaRPr lang="zh-CN" altLang="en-US" sz="2400" b="1"/>
          </a:p>
        </p:txBody>
      </p:sp>
      <p:sp>
        <p:nvSpPr>
          <p:cNvPr id="40963" name="Rectangle 3"/>
          <p:cNvSpPr>
            <a:spLocks noGrp="1" noChangeArrowheads="1"/>
          </p:cNvSpPr>
          <p:nvPr>
            <p:ph type="body" idx="1"/>
          </p:nvPr>
        </p:nvSpPr>
        <p:spPr>
          <a:xfrm>
            <a:off x="1406525" y="1054100"/>
            <a:ext cx="7345363" cy="4895850"/>
          </a:xfrm>
        </p:spPr>
        <p:txBody>
          <a:bodyPr/>
          <a:lstStyle/>
          <a:p>
            <a:pPr marL="0" indent="0">
              <a:lnSpc>
                <a:spcPct val="80000"/>
              </a:lnSpc>
              <a:buFontTx/>
              <a:buNone/>
            </a:pPr>
            <a:r>
              <a:rPr lang="zh-CN" altLang="en-US" sz="1800" dirty="0"/>
              <a:t>      </a:t>
            </a:r>
            <a:endParaRPr lang="zh-CN" altLang="en-US" sz="2000" dirty="0">
              <a:latin typeface="宋体" pitchFamily="2" charset="-122"/>
            </a:endParaRPr>
          </a:p>
          <a:p>
            <a:pPr marL="0" indent="0">
              <a:lnSpc>
                <a:spcPct val="80000"/>
              </a:lnSpc>
              <a:buNone/>
            </a:pPr>
            <a:r>
              <a:rPr lang="zh-CN" altLang="en-US" sz="2000" dirty="0">
                <a:latin typeface="宋体" pitchFamily="2" charset="-122"/>
              </a:rPr>
              <a:t>2. Microsoft SQL Server</a:t>
            </a:r>
          </a:p>
          <a:p>
            <a:pPr marL="0" indent="0">
              <a:lnSpc>
                <a:spcPct val="80000"/>
              </a:lnSpc>
              <a:buFontTx/>
              <a:buNone/>
            </a:pPr>
            <a:r>
              <a:rPr lang="zh-CN" altLang="en-US" sz="2000" dirty="0">
                <a:latin typeface="宋体" pitchFamily="2" charset="-122"/>
              </a:rPr>
              <a:t>    Microsoft SQL Server 是一种典型的关系型数据库管理系统，它使用Transact-SQL 语言完成数据操作。Microsoft SQL Server 是开放式的系统，其他系统可以与它进行较好的交互操作。Microsoft SQL Server 具有较好的可靠性、可伸缩性、可用性、可管理性等特点，能够为用户提供完整的数据库解决方案。</a:t>
            </a:r>
          </a:p>
          <a:p>
            <a:pPr marL="0" indent="0">
              <a:lnSpc>
                <a:spcPct val="80000"/>
              </a:lnSpc>
              <a:buNone/>
            </a:pPr>
            <a:r>
              <a:rPr lang="zh-CN" altLang="en-US" sz="2000" dirty="0">
                <a:latin typeface="宋体" pitchFamily="2" charset="-122"/>
              </a:rPr>
              <a:t>3. Visual FoxPro</a:t>
            </a:r>
          </a:p>
          <a:p>
            <a:pPr marL="0" indent="0">
              <a:lnSpc>
                <a:spcPct val="80000"/>
              </a:lnSpc>
              <a:buFontTx/>
              <a:buNone/>
            </a:pPr>
            <a:r>
              <a:rPr lang="zh-CN" altLang="en-US" sz="2000" dirty="0">
                <a:latin typeface="宋体" pitchFamily="2" charset="-122"/>
              </a:rPr>
              <a:t>    Visual FoxPro 简称VFP，是Microsoft 公司推出的数据库管理/开发软件，它既是一种简单的数据库管理系统，又能用来开发数据库客户端应用程序。</a:t>
            </a:r>
          </a:p>
          <a:p>
            <a:pPr marL="0" indent="0">
              <a:lnSpc>
                <a:spcPct val="80000"/>
              </a:lnSpc>
              <a:buFontTx/>
              <a:buNone/>
            </a:pPr>
            <a:r>
              <a:rPr lang="zh-CN" altLang="en-US" sz="2000" dirty="0">
                <a:latin typeface="宋体" pitchFamily="2" charset="-122"/>
              </a:rPr>
              <a:t>    Visual FoxPro 源于美国Fox Software 公司推出的数据库产品FoxBase，在DOS 环境下运行，与xBase 系列兼容。FoxPro 原来是FoxBase 的加强版，最高版本为2.6。之后，Fox Software 被微软收购，加以发展，使其可以在Windows 环境下运行，并且更名为Visual FoxPro。Visual Fox-Pro 在桌面型数据库应用中，处理速度极快，是日常工作中的得力助手。</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A5E9992-CD0D-4698-9830-F2D5E950D292}" type="slidenum">
              <a:rPr lang="zh-CN" altLang="zh-CN"/>
              <a:pPr/>
              <a:t>38</a:t>
            </a:fld>
            <a:endParaRPr lang="zh-CN" altLang="zh-CN"/>
          </a:p>
        </p:txBody>
      </p:sp>
      <p:sp>
        <p:nvSpPr>
          <p:cNvPr id="41986"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r>
              <a:rPr lang="zh-CN" altLang="en-US" sz="2400" b="1"/>
              <a:t/>
            </a:r>
            <a:br>
              <a:rPr lang="zh-CN" altLang="en-US" sz="2400" b="1"/>
            </a:br>
            <a:endParaRPr lang="zh-CN" altLang="en-US" sz="2400" b="1"/>
          </a:p>
        </p:txBody>
      </p:sp>
      <p:sp>
        <p:nvSpPr>
          <p:cNvPr id="41987" name="Rectangle 3"/>
          <p:cNvSpPr>
            <a:spLocks noGrp="1" noChangeArrowheads="1"/>
          </p:cNvSpPr>
          <p:nvPr>
            <p:ph type="body" idx="1"/>
          </p:nvPr>
        </p:nvSpPr>
        <p:spPr>
          <a:xfrm>
            <a:off x="1692275" y="909638"/>
            <a:ext cx="7343775" cy="5184775"/>
          </a:xfrm>
        </p:spPr>
        <p:txBody>
          <a:bodyPr/>
          <a:lstStyle/>
          <a:p>
            <a:pPr marL="0" indent="0">
              <a:buFontTx/>
              <a:buNone/>
            </a:pPr>
            <a:r>
              <a:rPr lang="zh-CN" altLang="en-US" sz="600" dirty="0"/>
              <a:t>      </a:t>
            </a:r>
            <a:endParaRPr lang="zh-CN" altLang="en-US" sz="700" dirty="0">
              <a:latin typeface="宋体" pitchFamily="2" charset="-122"/>
            </a:endParaRPr>
          </a:p>
          <a:p>
            <a:pPr marL="0" indent="0">
              <a:buFontTx/>
              <a:buNone/>
            </a:pPr>
            <a:endParaRPr lang="zh-CN" altLang="en-US" sz="700" dirty="0">
              <a:latin typeface="宋体" pitchFamily="2" charset="-122"/>
            </a:endParaRPr>
          </a:p>
          <a:p>
            <a:pPr marL="0" indent="0">
              <a:buNone/>
            </a:pPr>
            <a:r>
              <a:rPr lang="zh-CN" altLang="en-US" sz="1800" dirty="0">
                <a:latin typeface="宋体" pitchFamily="2" charset="-122"/>
              </a:rPr>
              <a:t>4. Microsoft Access</a:t>
            </a:r>
          </a:p>
          <a:p>
            <a:pPr marL="0" indent="0">
              <a:buFontTx/>
              <a:buNone/>
            </a:pPr>
            <a:r>
              <a:rPr lang="zh-CN" altLang="en-US" sz="1800" dirty="0">
                <a:latin typeface="宋体" pitchFamily="2" charset="-122"/>
              </a:rPr>
              <a:t>   作为Microsoft Office 组件之一的Access 是在Windows 环境下非常流行的桌面型数据库管理系统。使用Access 无须编写任何代码，只需通过直观的可视化操作就可以完成大部分数据管理任务。在Access 数据库中包括许多组成数据库应用的基本要素，这些要素是存储信息的表、显示人机交互界面的窗体、有效检索数据的查询、信息输出载体的报表、提高应用效率的宏、功能强大的模块工具等。它不仅可以通过ODBC（开放式数据库互联）与其他数据库相连，实现数据交换和共享，还可以与Word、Excel 等办公软件进行数据交换和共享，并且通过对象链接与嵌入技术在数据库中嵌入和链接声音、图像等多媒体数据。</a:t>
            </a:r>
          </a:p>
          <a:p>
            <a:pPr marL="0" indent="0">
              <a:buNone/>
            </a:pPr>
            <a:r>
              <a:rPr lang="zh-CN" altLang="en-US" sz="1800" dirty="0">
                <a:latin typeface="宋体" pitchFamily="2" charset="-122"/>
              </a:rPr>
              <a:t>5. MySQL</a:t>
            </a:r>
          </a:p>
          <a:p>
            <a:pPr marL="0" indent="0">
              <a:buFontTx/>
              <a:buNone/>
            </a:pPr>
            <a:r>
              <a:rPr lang="zh-CN" altLang="en-US" sz="1800" dirty="0">
                <a:latin typeface="宋体" pitchFamily="2" charset="-122"/>
              </a:rPr>
              <a:t>    MySQL 是一个小型关系型数据库管理系统，开发者为瑞典的MySQL AB公司。公司于2008年被SUN公司收购，而2009年，SUN又被Oracle 收购。目前，MySQL 被广泛地应用在Internet上的中小型网站中。由于其体积小、速度快、总体拥有成本低，尤其是开放源码这一特点，许多中小型网站为了降低网站总体成本而选择了MySQL 作为网站数据库。</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E1D7D3C-B86F-4D40-A056-357E7617ACF6}" type="slidenum">
              <a:rPr lang="zh-CN" altLang="zh-CN"/>
              <a:pPr/>
              <a:t>39</a:t>
            </a:fld>
            <a:endParaRPr lang="zh-CN" altLang="zh-CN"/>
          </a:p>
        </p:txBody>
      </p:sp>
      <p:sp>
        <p:nvSpPr>
          <p:cNvPr id="43010"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r>
              <a:rPr lang="zh-CN" altLang="en-US" sz="2400" b="1"/>
              <a:t/>
            </a:r>
            <a:br>
              <a:rPr lang="zh-CN" altLang="en-US" sz="2400" b="1"/>
            </a:br>
            <a:endParaRPr lang="zh-CN" altLang="en-US" sz="2400" b="1"/>
          </a:p>
        </p:txBody>
      </p:sp>
      <p:sp>
        <p:nvSpPr>
          <p:cNvPr id="43011" name="Rectangle 3"/>
          <p:cNvSpPr>
            <a:spLocks noGrp="1" noChangeArrowheads="1"/>
          </p:cNvSpPr>
          <p:nvPr>
            <p:ph type="body" idx="1"/>
          </p:nvPr>
        </p:nvSpPr>
        <p:spPr>
          <a:xfrm>
            <a:off x="1403350" y="1485900"/>
            <a:ext cx="7345363" cy="3671888"/>
          </a:xfrm>
        </p:spPr>
        <p:txBody>
          <a:bodyPr/>
          <a:lstStyle/>
          <a:p>
            <a:pPr marL="0" indent="0">
              <a:lnSpc>
                <a:spcPct val="80000"/>
              </a:lnSpc>
              <a:buFontTx/>
              <a:buNone/>
            </a:pPr>
            <a:r>
              <a:rPr lang="zh-CN" altLang="en-US" sz="1800"/>
              <a:t>      </a:t>
            </a:r>
            <a:r>
              <a:rPr lang="zh-CN" altLang="en-US" sz="2000">
                <a:latin typeface="宋体" pitchFamily="2" charset="-122"/>
              </a:rPr>
              <a:t>6. DB2</a:t>
            </a:r>
          </a:p>
          <a:p>
            <a:pPr marL="0" indent="0">
              <a:lnSpc>
                <a:spcPct val="80000"/>
              </a:lnSpc>
              <a:buFontTx/>
              <a:buNone/>
            </a:pPr>
            <a:r>
              <a:rPr lang="zh-CN" altLang="en-US" sz="2000">
                <a:latin typeface="宋体" pitchFamily="2" charset="-122"/>
              </a:rPr>
              <a:t>    DB2是IBM公司研制的一种关系型数据库系统，主要应用于大型应用系统，具有较好的可伸缩性，可支持从大型机到单用户环境，应用于OS/2、Windows 等平台下。DB2 提供了高层次的数据可利用性、完整性、安全性、可恢复性，以及小规模到大规模应用程序的执行能力，具有与平台无关的基本功能和SQL 命令。DB2 采用了数据分级技术，能够使大型机数据很方便地下载到LAN 数据库服务器，使得基于客户机/服务器结构或局域网（LAN）的应用程序可以访问大型机数据，并使数据库本地化及远程连接透明化。它以拥有一个非常完备的查询优化器而著称，其外部连接改善了查询性能，并支持多任务并行查询。DB2 具有很好的网络支持能力，每个子系统可以连接十几万个分布式用户，可同时激活上千个活动线程，对大型分布式应用系统尤为适用。</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90CFBFB-9FC2-4D1E-B721-A0E8C15073C0}" type="slidenum">
              <a:rPr lang="zh-CN" altLang="zh-CN"/>
              <a:pPr/>
              <a:t>4</a:t>
            </a:fld>
            <a:endParaRPr lang="zh-CN" altLang="zh-CN"/>
          </a:p>
        </p:txBody>
      </p:sp>
      <p:sp>
        <p:nvSpPr>
          <p:cNvPr id="7170" name="Rectangle 2"/>
          <p:cNvSpPr>
            <a:spLocks noGrp="1" noChangeArrowheads="1"/>
          </p:cNvSpPr>
          <p:nvPr>
            <p:ph type="title"/>
          </p:nvPr>
        </p:nvSpPr>
        <p:spPr/>
        <p:txBody>
          <a:bodyPr/>
          <a:lstStyle/>
          <a:p>
            <a:r>
              <a:rPr lang="zh-CN" altLang="zh-CN" b="1"/>
              <a:t>6.1.1  数据库的基本概念</a:t>
            </a:r>
          </a:p>
        </p:txBody>
      </p:sp>
      <p:sp>
        <p:nvSpPr>
          <p:cNvPr id="7171" name="Rectangle 3"/>
          <p:cNvSpPr>
            <a:spLocks noGrp="1" noChangeArrowheads="1"/>
          </p:cNvSpPr>
          <p:nvPr>
            <p:ph type="body" idx="1"/>
          </p:nvPr>
        </p:nvSpPr>
        <p:spPr>
          <a:xfrm>
            <a:off x="1619250" y="1196975"/>
            <a:ext cx="7345363" cy="4824413"/>
          </a:xfrm>
        </p:spPr>
        <p:txBody>
          <a:bodyPr/>
          <a:lstStyle/>
          <a:p>
            <a:pPr>
              <a:lnSpc>
                <a:spcPct val="120000"/>
              </a:lnSpc>
              <a:spcBef>
                <a:spcPct val="0"/>
              </a:spcBef>
            </a:pPr>
            <a:r>
              <a:rPr lang="zh-CN" altLang="en-US"/>
              <a:t>1. 数据</a:t>
            </a:r>
          </a:p>
          <a:p>
            <a:pPr>
              <a:lnSpc>
                <a:spcPct val="120000"/>
              </a:lnSpc>
              <a:spcBef>
                <a:spcPct val="0"/>
              </a:spcBef>
              <a:buFontTx/>
              <a:buNone/>
            </a:pPr>
            <a:r>
              <a:rPr lang="zh-CN" altLang="en-US"/>
              <a:t>     数据是指存储在某一种媒体上能够识别的物理符号。数据的概念包括两个方面：其一是描述事物特性的数据内容；其二是存储在某一种媒体上的数据形式。</a:t>
            </a:r>
          </a:p>
          <a:p>
            <a:pPr>
              <a:lnSpc>
                <a:spcPct val="120000"/>
              </a:lnSpc>
              <a:spcBef>
                <a:spcPct val="0"/>
              </a:spcBef>
            </a:pPr>
            <a:r>
              <a:rPr lang="zh-CN" altLang="en-US"/>
              <a:t>2. 数据处理</a:t>
            </a:r>
          </a:p>
          <a:p>
            <a:pPr>
              <a:lnSpc>
                <a:spcPct val="120000"/>
              </a:lnSpc>
              <a:spcBef>
                <a:spcPct val="0"/>
              </a:spcBef>
              <a:buFontTx/>
              <a:buNone/>
            </a:pPr>
            <a:r>
              <a:rPr lang="zh-CN" altLang="en-US"/>
              <a:t>     数据处理是指对各种形式的数据进行收集、存储、加工和传播的一系列活动的总和。</a:t>
            </a:r>
          </a:p>
          <a:p>
            <a:pPr>
              <a:lnSpc>
                <a:spcPct val="120000"/>
              </a:lnSpc>
              <a:spcBef>
                <a:spcPct val="0"/>
              </a:spcBef>
            </a:pPr>
            <a:r>
              <a:rPr lang="zh-CN" altLang="en-US"/>
              <a:t>3. 数据库</a:t>
            </a:r>
          </a:p>
          <a:p>
            <a:pPr>
              <a:lnSpc>
                <a:spcPct val="120000"/>
              </a:lnSpc>
              <a:spcBef>
                <a:spcPct val="0"/>
              </a:spcBef>
              <a:buFontTx/>
              <a:buNone/>
            </a:pPr>
            <a:r>
              <a:rPr lang="zh-CN" altLang="en-US"/>
              <a:t>     数据库是长期存放在计算机内的、有组织的、可表现为多种形式的可共享的数据集合。</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D97AE9B-29EF-44EE-864E-54FF098B5C5E}" type="slidenum">
              <a:rPr lang="zh-CN" altLang="zh-CN"/>
              <a:pPr/>
              <a:t>40</a:t>
            </a:fld>
            <a:endParaRPr lang="zh-CN" altLang="zh-CN"/>
          </a:p>
        </p:txBody>
      </p:sp>
      <p:sp>
        <p:nvSpPr>
          <p:cNvPr id="44034"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4035" name="Rectangle 3"/>
          <p:cNvSpPr>
            <a:spLocks noGrp="1" noChangeArrowheads="1"/>
          </p:cNvSpPr>
          <p:nvPr>
            <p:ph type="body" idx="1"/>
          </p:nvPr>
        </p:nvSpPr>
        <p:spPr>
          <a:xfrm>
            <a:off x="1835150" y="1485900"/>
            <a:ext cx="6842125" cy="4464050"/>
          </a:xfrm>
        </p:spPr>
        <p:txBody>
          <a:bodyPr/>
          <a:lstStyle/>
          <a:p>
            <a:pPr>
              <a:lnSpc>
                <a:spcPct val="80000"/>
              </a:lnSpc>
              <a:buFontTx/>
              <a:buNone/>
            </a:pPr>
            <a:r>
              <a:rPr lang="zh-CN" altLang="en-US" sz="1600" dirty="0"/>
              <a:t>     </a:t>
            </a:r>
            <a:r>
              <a:rPr lang="zh-CN" altLang="en-US" sz="1800" dirty="0"/>
              <a:t>选择数据库管理系统时应从以下几个方面予以考虑。</a:t>
            </a:r>
          </a:p>
          <a:p>
            <a:pPr marL="0" indent="0">
              <a:lnSpc>
                <a:spcPct val="80000"/>
              </a:lnSpc>
              <a:buNone/>
            </a:pPr>
            <a:r>
              <a:rPr lang="zh-CN" altLang="en-US" sz="1800" dirty="0"/>
              <a:t>1. 构造数据库的难易程度</a:t>
            </a:r>
          </a:p>
          <a:p>
            <a:pPr>
              <a:lnSpc>
                <a:spcPct val="80000"/>
              </a:lnSpc>
              <a:buFontTx/>
              <a:buNone/>
            </a:pPr>
            <a:r>
              <a:rPr lang="zh-CN" altLang="en-US" sz="1800" dirty="0"/>
              <a:t>      需要分析数据库管理系统有没有范式的要求，即是否必须按照系统所规定的数据模型分析现实世界，建立相应的模型；数据库管理语句是否符合国际标准—符合国际标准便于系统的维护、开发、移植；有没有面向用户的易用的开发工具；所支持的数据库容量—数据库的容量特性决定了数据库管理系统的使用范围。</a:t>
            </a:r>
          </a:p>
          <a:p>
            <a:pPr marL="0" indent="0">
              <a:lnSpc>
                <a:spcPct val="80000"/>
              </a:lnSpc>
              <a:buNone/>
            </a:pPr>
            <a:r>
              <a:rPr lang="zh-CN" altLang="en-US" sz="1800" dirty="0"/>
              <a:t>2. 程序开发的难易程度</a:t>
            </a:r>
          </a:p>
          <a:p>
            <a:pPr>
              <a:lnSpc>
                <a:spcPct val="80000"/>
              </a:lnSpc>
              <a:buFontTx/>
              <a:buNone/>
            </a:pPr>
            <a:r>
              <a:rPr lang="zh-CN" altLang="en-US" sz="1800" dirty="0"/>
              <a:t>      有无计算机辅助软件工程工具CASE—计算机辅助软件工程工具以帮助开发者根据软件工程的方法提供各开发阶段的维护、编码环境，便于复杂软件的开发、维护；有无第四代语言的开发平台—第四代语言具有非过程语言的设计方法，用户不需编写复杂的过程性代码，易学、易懂、易维护；有无面向对象的设计平台—面向对象的设计思想十分接近人类的逻辑思维方式，便于开发和维护；对多媒体数据类型的支持—多媒体数据需求是今后发展的趋势，支持多媒体数据类型的数据库管理系统必将减少应用程序的开发和维护工作。</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BA2ADD6-8ABA-45E2-9E36-322BAA26D2EB}" type="slidenum">
              <a:rPr lang="zh-CN" altLang="zh-CN"/>
              <a:pPr/>
              <a:t>41</a:t>
            </a:fld>
            <a:endParaRPr lang="zh-CN" altLang="zh-CN"/>
          </a:p>
        </p:txBody>
      </p:sp>
      <p:sp>
        <p:nvSpPr>
          <p:cNvPr id="45058"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5059" name="Rectangle 3"/>
          <p:cNvSpPr>
            <a:spLocks noGrp="1" noChangeArrowheads="1"/>
          </p:cNvSpPr>
          <p:nvPr>
            <p:ph type="body" idx="1"/>
          </p:nvPr>
        </p:nvSpPr>
        <p:spPr>
          <a:xfrm>
            <a:off x="1835150" y="1485900"/>
            <a:ext cx="6842125" cy="4464050"/>
          </a:xfrm>
        </p:spPr>
        <p:txBody>
          <a:bodyPr/>
          <a:lstStyle/>
          <a:p>
            <a:pPr>
              <a:lnSpc>
                <a:spcPct val="80000"/>
              </a:lnSpc>
              <a:buFontTx/>
              <a:buNone/>
            </a:pPr>
            <a:r>
              <a:rPr lang="zh-CN" altLang="en-US" sz="1200"/>
              <a:t>     </a:t>
            </a:r>
            <a:endParaRPr lang="zh-CN" altLang="en-US" sz="1400"/>
          </a:p>
          <a:p>
            <a:pPr>
              <a:lnSpc>
                <a:spcPct val="80000"/>
              </a:lnSpc>
            </a:pPr>
            <a:r>
              <a:rPr lang="zh-CN" altLang="en-US" sz="2000"/>
              <a:t>3. 数据库管理系统的性能分析</a:t>
            </a:r>
          </a:p>
          <a:p>
            <a:pPr>
              <a:lnSpc>
                <a:spcPct val="80000"/>
              </a:lnSpc>
              <a:buFontTx/>
              <a:buNone/>
            </a:pPr>
            <a:r>
              <a:rPr lang="zh-CN" altLang="en-US" sz="2000"/>
              <a:t>     包括性能评估（响应时间、数据单位时间吞吐量），性能监控（内外存使用情况、系统输入 / 输出速率、SQL 语句的执行、数据库元组控制）和性能管理（参数设定与调整）。</a:t>
            </a:r>
          </a:p>
          <a:p>
            <a:pPr>
              <a:lnSpc>
                <a:spcPct val="80000"/>
              </a:lnSpc>
            </a:pPr>
            <a:r>
              <a:rPr lang="zh-CN" altLang="en-US" sz="2000"/>
              <a:t>4. 对分布式应用的支持</a:t>
            </a:r>
          </a:p>
          <a:p>
            <a:pPr>
              <a:lnSpc>
                <a:spcPct val="80000"/>
              </a:lnSpc>
              <a:buFontTx/>
              <a:buNone/>
            </a:pPr>
            <a:r>
              <a:rPr lang="zh-CN" altLang="en-US" sz="2000"/>
              <a:t>     包括数据透明与网络透明程度。数据透明是指用户在应用中无须指出数据在网络中的什么节点上，数据库管理系统可以自动搜索网络，提取所需数据；网络透明是指用户在应用中无须指出网络所采用的协议，数据库管理系统自动将数据包转换成相应的协议数据。</a:t>
            </a:r>
          </a:p>
          <a:p>
            <a:pPr>
              <a:lnSpc>
                <a:spcPct val="80000"/>
              </a:lnSpc>
            </a:pPr>
            <a:r>
              <a:rPr lang="zh-CN" altLang="en-US" sz="2000"/>
              <a:t>5. 并行处理能力支持多CPU模式的系统（SMP、CLUSTER、MPP），负载的分配形式，并行处理的颗粒度、范围。</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0DBA413-2E49-48F3-8C3C-C83808A4E76C}" type="slidenum">
              <a:rPr lang="zh-CN" altLang="zh-CN"/>
              <a:pPr/>
              <a:t>42</a:t>
            </a:fld>
            <a:endParaRPr lang="zh-CN" altLang="zh-CN"/>
          </a:p>
        </p:txBody>
      </p:sp>
      <p:sp>
        <p:nvSpPr>
          <p:cNvPr id="46082"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6083" name="Rectangle 3"/>
          <p:cNvSpPr>
            <a:spLocks noGrp="1" noChangeArrowheads="1"/>
          </p:cNvSpPr>
          <p:nvPr>
            <p:ph type="body" idx="1"/>
          </p:nvPr>
        </p:nvSpPr>
        <p:spPr>
          <a:xfrm>
            <a:off x="1765300" y="1052513"/>
            <a:ext cx="7127875" cy="5256212"/>
          </a:xfrm>
        </p:spPr>
        <p:txBody>
          <a:bodyPr/>
          <a:lstStyle/>
          <a:p>
            <a:pPr>
              <a:lnSpc>
                <a:spcPct val="80000"/>
              </a:lnSpc>
              <a:buFontTx/>
              <a:buNone/>
            </a:pPr>
            <a:r>
              <a:rPr lang="zh-CN" altLang="en-US" sz="600"/>
              <a:t>     </a:t>
            </a:r>
            <a:endParaRPr lang="zh-CN" altLang="en-US" sz="700"/>
          </a:p>
          <a:p>
            <a:pPr>
              <a:lnSpc>
                <a:spcPct val="80000"/>
              </a:lnSpc>
            </a:pPr>
            <a:r>
              <a:rPr lang="zh-CN" altLang="en-US" sz="1800"/>
              <a:t>6. 兼容性</a:t>
            </a:r>
          </a:p>
          <a:p>
            <a:pPr>
              <a:lnSpc>
                <a:spcPct val="80000"/>
              </a:lnSpc>
              <a:buFontTx/>
              <a:buNone/>
            </a:pPr>
            <a:r>
              <a:rPr lang="zh-CN" altLang="en-US" sz="1800"/>
              <a:t>       数据库的兼容性主要体现在三个方面：一是操作系统兼容性，数据库管理系统不会因操作系统的升级而进行额外的修改、升级和维护。二是数据兼容性，当数据库管理系统升级的时候，要求新的系统能够兼容低版本的数据。三是硬件兼容性，数据库应该能够适应硬件系统的升级和扩展。例如，不仅要支持单CPU，还要能支持多CPU。</a:t>
            </a:r>
          </a:p>
          <a:p>
            <a:pPr>
              <a:lnSpc>
                <a:spcPct val="80000"/>
              </a:lnSpc>
            </a:pPr>
            <a:r>
              <a:rPr lang="zh-CN" altLang="en-US" sz="1800"/>
              <a:t>7. 数据完整性约束</a:t>
            </a:r>
          </a:p>
          <a:p>
            <a:pPr>
              <a:lnSpc>
                <a:spcPct val="80000"/>
              </a:lnSpc>
              <a:buFontTx/>
              <a:buNone/>
            </a:pPr>
            <a:r>
              <a:rPr lang="zh-CN" altLang="en-US" sz="1800"/>
              <a:t>       数据完整性指数据的正确性和一致性保护，包括实体完整性、参照完整性和复杂的事务规则。</a:t>
            </a:r>
          </a:p>
          <a:p>
            <a:pPr>
              <a:lnSpc>
                <a:spcPct val="80000"/>
              </a:lnSpc>
            </a:pPr>
            <a:r>
              <a:rPr lang="zh-CN" altLang="en-US" sz="1800"/>
              <a:t>8. 并发控制功能</a:t>
            </a:r>
          </a:p>
          <a:p>
            <a:pPr>
              <a:lnSpc>
                <a:spcPct val="80000"/>
              </a:lnSpc>
              <a:buFontTx/>
              <a:buNone/>
            </a:pPr>
            <a:r>
              <a:rPr lang="zh-CN" altLang="en-US" sz="1800"/>
              <a:t>       对于分布式数据库管理系统，并发控制功能是必不可少的。因为它面临的是多任务分布环境，可能会有多个用户点在同一时刻对同一数据进行读或写操作，为了保证数据的一致性，需要由数据库管理系统的并发控制功能来完成。评价并发控制的标准应从下面几方面加以考虑：保证查询结果一致性方法；数据锁的颗粒度（数据锁的控制范围，表、页、元组等）；数据锁的升级管理功能；死锁的检测和解决方法。</a:t>
            </a:r>
          </a:p>
          <a:p>
            <a:pPr>
              <a:lnSpc>
                <a:spcPct val="80000"/>
              </a:lnSpc>
            </a:pPr>
            <a:r>
              <a:rPr lang="zh-CN" altLang="en-US" sz="1800"/>
              <a:t>9. 安全性控制</a:t>
            </a:r>
          </a:p>
          <a:p>
            <a:pPr>
              <a:lnSpc>
                <a:spcPct val="80000"/>
              </a:lnSpc>
              <a:buFontTx/>
              <a:buNone/>
            </a:pPr>
            <a:r>
              <a:rPr lang="zh-CN" altLang="en-US" sz="1800"/>
              <a:t>      安全保密的程度包括帐户管理、用户权限、网络安全控制、数据约束等。</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928C546-CB7F-46FA-8E09-245FC18EE5FC}" type="slidenum">
              <a:rPr lang="zh-CN" altLang="zh-CN"/>
              <a:pPr/>
              <a:t>43</a:t>
            </a:fld>
            <a:endParaRPr lang="zh-CN" altLang="zh-CN"/>
          </a:p>
        </p:txBody>
      </p:sp>
      <p:sp>
        <p:nvSpPr>
          <p:cNvPr id="47106" name="Rectangle 2"/>
          <p:cNvSpPr>
            <a:spLocks noGrp="1" noChangeArrowheads="1"/>
          </p:cNvSpPr>
          <p:nvPr>
            <p:ph type="title"/>
          </p:nvPr>
        </p:nvSpPr>
        <p:spPr/>
        <p:txBody>
          <a:bodyPr/>
          <a:lstStyle/>
          <a:p>
            <a:r>
              <a:rPr lang="zh-CN" altLang="en-US" b="1"/>
              <a:t>6.3  数据库管理系统Access 2010</a:t>
            </a:r>
            <a:br>
              <a:rPr lang="zh-CN" altLang="en-US" b="1"/>
            </a:br>
            <a:endParaRPr lang="zh-CN" altLang="en-US" b="1"/>
          </a:p>
        </p:txBody>
      </p:sp>
      <p:sp>
        <p:nvSpPr>
          <p:cNvPr id="47107" name="Rectangle 3"/>
          <p:cNvSpPr>
            <a:spLocks noGrp="1" noChangeArrowheads="1"/>
          </p:cNvSpPr>
          <p:nvPr>
            <p:ph type="body" idx="1"/>
          </p:nvPr>
        </p:nvSpPr>
        <p:spPr>
          <a:xfrm>
            <a:off x="1692275" y="1412875"/>
            <a:ext cx="7056438" cy="4537075"/>
          </a:xfrm>
        </p:spPr>
        <p:txBody>
          <a:bodyPr/>
          <a:lstStyle/>
          <a:p>
            <a:pPr>
              <a:buFontTx/>
              <a:buNone/>
            </a:pPr>
            <a:r>
              <a:rPr lang="zh-CN" altLang="en-US"/>
              <a:t>              </a:t>
            </a:r>
          </a:p>
          <a:p>
            <a:pPr>
              <a:buFontTx/>
              <a:buNone/>
            </a:pPr>
            <a:endParaRPr lang="zh-CN" altLang="en-US"/>
          </a:p>
          <a:p>
            <a:pPr>
              <a:buFontTx/>
              <a:buNone/>
            </a:pPr>
            <a:r>
              <a:rPr lang="zh-CN" altLang="en-US"/>
              <a:t>            6.3.1  </a:t>
            </a:r>
            <a:r>
              <a:rPr lang="zh-CN" altLang="en-US">
                <a:hlinkClick r:id="rId2" action="ppaction://hlinkpres?slideindex=1&amp;slidetitle=51. 6.3.1  数据库管理系统的组成和功能"/>
              </a:rPr>
              <a:t>Access 2010 综述</a:t>
            </a:r>
          </a:p>
          <a:p>
            <a:pPr>
              <a:buFontTx/>
              <a:buNone/>
            </a:pPr>
            <a:r>
              <a:rPr lang="zh-CN" altLang="en-US"/>
              <a:t>            6.3.2  </a:t>
            </a:r>
            <a:r>
              <a:rPr lang="zh-CN" altLang="en-US">
                <a:hlinkClick r:id="rId3" action="ppaction://hlinkpres?slideindex=1&amp;slidetitle=53. 6.3.2  数据库管理系统的层次结构"/>
              </a:rPr>
              <a:t>创建数据库和数据表</a:t>
            </a:r>
            <a:endParaRPr lang="zh-CN" altLang="en-US"/>
          </a:p>
          <a:p>
            <a:pPr>
              <a:buFontTx/>
              <a:buNone/>
            </a:pPr>
            <a:r>
              <a:rPr lang="zh-CN" altLang="en-US"/>
              <a:t>            6.3.3  </a:t>
            </a:r>
            <a:r>
              <a:rPr lang="zh-CN" altLang="en-US">
                <a:hlinkClick r:id="rId4" action="ppaction://hlinkpres?slideindex=1&amp;slidetitle=55. 6.3.3  常见数据库管理系统"/>
              </a:rPr>
              <a:t>创建查询</a:t>
            </a:r>
            <a:endParaRPr lang="zh-CN" altLang="en-US"/>
          </a:p>
          <a:p>
            <a:pPr>
              <a:buFontTx/>
              <a:buNone/>
            </a:pPr>
            <a:r>
              <a:rPr lang="zh-CN" altLang="en-US"/>
              <a:t>            6.3.4  </a:t>
            </a:r>
            <a:r>
              <a:rPr lang="zh-CN" altLang="en-US">
                <a:hlinkClick r:id="rId5" action="ppaction://hlinkpres?slideindex=1&amp;slidetitle=58. 6.3.4  数据库管理系统的选择原则"/>
              </a:rPr>
              <a:t>创建窗体</a:t>
            </a:r>
          </a:p>
          <a:p>
            <a:pPr>
              <a:buFontTx/>
              <a:buNone/>
            </a:pPr>
            <a:r>
              <a:rPr lang="zh-CN" altLang="en-US"/>
              <a:t>            6.3.5  </a:t>
            </a:r>
            <a:r>
              <a:rPr lang="zh-CN" altLang="en-US">
                <a:hlinkClick r:id="rId5" action="ppaction://hlinkpres?slideindex=1&amp;slidetitle=58. 6.3.4  数据库管理系统的选择原则"/>
              </a:rPr>
              <a:t>创建报表</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2E6CE43-8CA4-4C19-9FB2-3215366D8ADB}" type="slidenum">
              <a:rPr lang="zh-CN" altLang="zh-CN"/>
              <a:pPr/>
              <a:t>44</a:t>
            </a:fld>
            <a:endParaRPr lang="zh-CN" altLang="zh-CN"/>
          </a:p>
        </p:txBody>
      </p:sp>
      <p:sp>
        <p:nvSpPr>
          <p:cNvPr id="48130" name="Rectangle 2"/>
          <p:cNvSpPr>
            <a:spLocks noGrp="1" noChangeArrowheads="1"/>
          </p:cNvSpPr>
          <p:nvPr>
            <p:ph type="title"/>
          </p:nvPr>
        </p:nvSpPr>
        <p:spPr/>
        <p:txBody>
          <a:bodyPr/>
          <a:lstStyle/>
          <a:p>
            <a:r>
              <a:rPr lang="zh-CN" altLang="en-US" b="1"/>
              <a:t>6.3.1  Access 2010 综述</a:t>
            </a:r>
          </a:p>
        </p:txBody>
      </p:sp>
      <p:sp>
        <p:nvSpPr>
          <p:cNvPr id="48131"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Access 是Microsoft 推出的面向办公自动化、功能强大的关系数据库管理系统。自从1992年11 月正式推出Access 1.0 以来，Microsoft 一直在不断地完善增强Access 的功能，先后推出了Access 1.1、Access 2.0、Access 7.0、Access 97、Access 2000、 Access 2003、Access 2007、Access2010 等版本。</a:t>
            </a:r>
          </a:p>
          <a:p>
            <a:pPr>
              <a:lnSpc>
                <a:spcPct val="105000"/>
              </a:lnSpc>
              <a:spcBef>
                <a:spcPct val="0"/>
              </a:spcBef>
              <a:buFontTx/>
              <a:buNone/>
            </a:pPr>
            <a:r>
              <a:rPr lang="zh-CN" altLang="en-US" sz="2000"/>
              <a:t>   1. Access 关系数据库</a:t>
            </a:r>
          </a:p>
          <a:p>
            <a:pPr>
              <a:lnSpc>
                <a:spcPct val="105000"/>
              </a:lnSpc>
              <a:spcBef>
                <a:spcPct val="0"/>
              </a:spcBef>
              <a:buFontTx/>
              <a:buNone/>
            </a:pPr>
            <a:r>
              <a:rPr lang="zh-CN" altLang="en-US" sz="2000"/>
              <a:t>             Access 是一种关系数据库管理系统（RDBMS）。顾名思义，关系数据库管理系统是关系型数据库管理软件，它的职能是维护数据库，接收和完成用户提出的访问数据的各种请求。                                </a:t>
            </a:r>
          </a:p>
          <a:p>
            <a:pPr>
              <a:lnSpc>
                <a:spcPct val="105000"/>
              </a:lnSpc>
              <a:spcBef>
                <a:spcPct val="0"/>
              </a:spcBef>
              <a:buFontTx/>
              <a:buNone/>
            </a:pPr>
            <a:r>
              <a:rPr lang="zh-CN" altLang="en-US" sz="2000"/>
              <a:t>              数据库是与特定主题或目的相关的数据的集合。在Access 关系数据库中，大多数数据存放在各种不同结构的表中。表是有结构的数据的集合，每个表都拥有自己的表名和结构。</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2DE8AC0-0B6F-4480-95E5-527CC4F41EEE}" type="slidenum">
              <a:rPr lang="zh-CN" altLang="zh-CN"/>
              <a:pPr/>
              <a:t>45</a:t>
            </a:fld>
            <a:endParaRPr lang="zh-CN" altLang="zh-CN"/>
          </a:p>
        </p:txBody>
      </p:sp>
      <p:sp>
        <p:nvSpPr>
          <p:cNvPr id="49154" name="Rectangle 2"/>
          <p:cNvSpPr>
            <a:spLocks noGrp="1" noChangeArrowheads="1"/>
          </p:cNvSpPr>
          <p:nvPr>
            <p:ph type="title"/>
          </p:nvPr>
        </p:nvSpPr>
        <p:spPr/>
        <p:txBody>
          <a:bodyPr/>
          <a:lstStyle/>
          <a:p>
            <a:r>
              <a:rPr lang="zh-CN" altLang="en-US" b="1"/>
              <a:t>6.3.1  Access 2010 综述</a:t>
            </a:r>
          </a:p>
        </p:txBody>
      </p:sp>
      <p:sp>
        <p:nvSpPr>
          <p:cNvPr id="49155"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t>
            </a:r>
            <a:r>
              <a:rPr lang="zh-CN" altLang="en-US" sz="2000">
                <a:latin typeface="宋体" pitchFamily="2" charset="-122"/>
              </a:rPr>
              <a:t>2. Access 2010 的优点</a:t>
            </a:r>
          </a:p>
          <a:p>
            <a:pPr>
              <a:lnSpc>
                <a:spcPct val="105000"/>
              </a:lnSpc>
              <a:spcBef>
                <a:spcPct val="0"/>
              </a:spcBef>
              <a:buFontTx/>
              <a:buNone/>
            </a:pPr>
            <a:r>
              <a:rPr lang="zh-CN" altLang="en-US" sz="2000">
                <a:latin typeface="宋体" pitchFamily="2" charset="-122"/>
              </a:rPr>
              <a:t>（1） 入门比以往更快速更轻松；</a:t>
            </a:r>
          </a:p>
          <a:p>
            <a:pPr>
              <a:lnSpc>
                <a:spcPct val="105000"/>
              </a:lnSpc>
              <a:spcBef>
                <a:spcPct val="0"/>
              </a:spcBef>
              <a:buFontTx/>
              <a:buNone/>
            </a:pPr>
            <a:r>
              <a:rPr lang="zh-CN" altLang="en-US" sz="2000">
                <a:latin typeface="宋体" pitchFamily="2" charset="-122"/>
              </a:rPr>
              <a:t>（2） 为数据创建一个集中化的录入平台；</a:t>
            </a:r>
          </a:p>
          <a:p>
            <a:pPr>
              <a:lnSpc>
                <a:spcPct val="105000"/>
              </a:lnSpc>
              <a:spcBef>
                <a:spcPct val="0"/>
              </a:spcBef>
              <a:buFontTx/>
              <a:buNone/>
            </a:pPr>
            <a:r>
              <a:rPr lang="zh-CN" altLang="en-US" sz="2000">
                <a:latin typeface="宋体" pitchFamily="2" charset="-122"/>
              </a:rPr>
              <a:t>（3） 几乎可以从任何地方访问应用程序、数据或表格；</a:t>
            </a:r>
          </a:p>
          <a:p>
            <a:pPr>
              <a:lnSpc>
                <a:spcPct val="105000"/>
              </a:lnSpc>
              <a:spcBef>
                <a:spcPct val="0"/>
              </a:spcBef>
              <a:buFontTx/>
              <a:buNone/>
            </a:pPr>
            <a:r>
              <a:rPr lang="zh-CN" altLang="en-US" sz="2000">
                <a:latin typeface="宋体" pitchFamily="2" charset="-122"/>
              </a:rPr>
              <a:t>（4） 在Access 数据库中应用专业设计；</a:t>
            </a:r>
          </a:p>
          <a:p>
            <a:pPr>
              <a:lnSpc>
                <a:spcPct val="105000"/>
              </a:lnSpc>
              <a:spcBef>
                <a:spcPct val="0"/>
              </a:spcBef>
              <a:buFontTx/>
              <a:buNone/>
            </a:pPr>
            <a:r>
              <a:rPr lang="zh-CN" altLang="en-US" sz="2000">
                <a:latin typeface="宋体" pitchFamily="2" charset="-122"/>
              </a:rPr>
              <a:t>（5） 使用拖放功能将导航添加到数据库中；</a:t>
            </a:r>
          </a:p>
          <a:p>
            <a:pPr>
              <a:lnSpc>
                <a:spcPct val="105000"/>
              </a:lnSpc>
              <a:spcBef>
                <a:spcPct val="0"/>
              </a:spcBef>
              <a:buFontTx/>
              <a:buNone/>
            </a:pPr>
            <a:r>
              <a:rPr lang="zh-CN" altLang="en-US" sz="2000">
                <a:latin typeface="宋体" pitchFamily="2" charset="-122"/>
              </a:rPr>
              <a:t>（6） 使用智能感知轻松编写表达式；</a:t>
            </a:r>
          </a:p>
          <a:p>
            <a:pPr>
              <a:lnSpc>
                <a:spcPct val="105000"/>
              </a:lnSpc>
              <a:spcBef>
                <a:spcPct val="0"/>
              </a:spcBef>
              <a:buFontTx/>
              <a:buNone/>
            </a:pPr>
            <a:r>
              <a:rPr lang="zh-CN" altLang="en-US" sz="2000">
                <a:latin typeface="宋体" pitchFamily="2" charset="-122"/>
              </a:rPr>
              <a:t>（7） 比以往更快速地设计宏；</a:t>
            </a:r>
          </a:p>
          <a:p>
            <a:pPr>
              <a:lnSpc>
                <a:spcPct val="105000"/>
              </a:lnSpc>
              <a:spcBef>
                <a:spcPct val="0"/>
              </a:spcBef>
              <a:buFontTx/>
              <a:buNone/>
            </a:pPr>
            <a:r>
              <a:rPr lang="zh-CN" altLang="en-US" sz="2000">
                <a:latin typeface="宋体" pitchFamily="2" charset="-122"/>
              </a:rPr>
              <a:t>（8） 将数据库的若干部分转变为可重复使用的模板；</a:t>
            </a:r>
          </a:p>
          <a:p>
            <a:pPr>
              <a:lnSpc>
                <a:spcPct val="105000"/>
              </a:lnSpc>
              <a:spcBef>
                <a:spcPct val="0"/>
              </a:spcBef>
              <a:buFontTx/>
              <a:buNone/>
            </a:pPr>
            <a:r>
              <a:rPr lang="zh-CN" altLang="en-US" sz="2000">
                <a:latin typeface="宋体" pitchFamily="2" charset="-122"/>
              </a:rPr>
              <a:t>（9） 将Access 数据与实时Web 内容集成。</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1C7A2A1-27A3-45F1-823B-7D91D07D87D7}" type="slidenum">
              <a:rPr lang="zh-CN" altLang="zh-CN"/>
              <a:pPr/>
              <a:t>46</a:t>
            </a:fld>
            <a:endParaRPr lang="zh-CN" altLang="zh-CN"/>
          </a:p>
        </p:txBody>
      </p:sp>
      <p:sp>
        <p:nvSpPr>
          <p:cNvPr id="50178" name="Rectangle 2"/>
          <p:cNvSpPr>
            <a:spLocks noGrp="1" noChangeArrowheads="1"/>
          </p:cNvSpPr>
          <p:nvPr>
            <p:ph type="title"/>
          </p:nvPr>
        </p:nvSpPr>
        <p:spPr/>
        <p:txBody>
          <a:bodyPr/>
          <a:lstStyle/>
          <a:p>
            <a:r>
              <a:rPr lang="zh-CN" altLang="en-US" b="1"/>
              <a:t>6.3.1  Access 2010 综述</a:t>
            </a:r>
          </a:p>
        </p:txBody>
      </p:sp>
      <p:sp>
        <p:nvSpPr>
          <p:cNvPr id="50179"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t>
            </a:r>
            <a:r>
              <a:rPr lang="zh-CN" altLang="en-US"/>
              <a:t> </a:t>
            </a:r>
            <a:r>
              <a:rPr lang="zh-CN" altLang="en-US">
                <a:latin typeface="宋体" pitchFamily="2" charset="-122"/>
              </a:rPr>
              <a:t>3. Access 2010 数据库结构</a:t>
            </a:r>
          </a:p>
          <a:p>
            <a:pPr>
              <a:lnSpc>
                <a:spcPct val="105000"/>
              </a:lnSpc>
              <a:spcBef>
                <a:spcPct val="0"/>
              </a:spcBef>
              <a:buFontTx/>
              <a:buNone/>
            </a:pPr>
            <a:r>
              <a:rPr lang="zh-CN" altLang="en-US">
                <a:latin typeface="宋体" pitchFamily="2" charset="-122"/>
              </a:rPr>
              <a:t>       Access 2010 关系数据库是数据库对象的集合。数据库对象包括表、查询、窗体、报表、宏和模块。</a:t>
            </a:r>
          </a:p>
          <a:p>
            <a:pPr>
              <a:lnSpc>
                <a:spcPct val="105000"/>
              </a:lnSpc>
              <a:spcBef>
                <a:spcPct val="0"/>
              </a:spcBef>
              <a:buFontTx/>
              <a:buNone/>
            </a:pPr>
            <a:r>
              <a:rPr lang="zh-CN" altLang="en-US">
                <a:latin typeface="宋体" pitchFamily="2" charset="-122"/>
              </a:rPr>
              <a:t>       在任何时刻，Access 只能打开并运行一个数据库。但是，在每一个数据库中，可以拥有众多的表、查询、窗体、报表、宏和模块。这些数据库对象都存储在同一个以.accdb 为扩展名的数据库文件中。</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41A04C5-9BC0-44AB-81B3-198D9AE94D72}" type="slidenum">
              <a:rPr lang="zh-CN" altLang="zh-CN"/>
              <a:pPr/>
              <a:t>47</a:t>
            </a:fld>
            <a:endParaRPr lang="zh-CN" altLang="zh-CN"/>
          </a:p>
        </p:txBody>
      </p:sp>
      <p:sp>
        <p:nvSpPr>
          <p:cNvPr id="51202" name="Rectangle 2"/>
          <p:cNvSpPr>
            <a:spLocks noGrp="1" noChangeArrowheads="1"/>
          </p:cNvSpPr>
          <p:nvPr>
            <p:ph type="title"/>
          </p:nvPr>
        </p:nvSpPr>
        <p:spPr/>
        <p:txBody>
          <a:bodyPr/>
          <a:lstStyle/>
          <a:p>
            <a:r>
              <a:rPr lang="zh-CN" altLang="en-US" b="1"/>
              <a:t>6.3.1  Access 2010 综述</a:t>
            </a:r>
          </a:p>
        </p:txBody>
      </p:sp>
      <p:sp>
        <p:nvSpPr>
          <p:cNvPr id="51203"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600"/>
              <a:t>     </a:t>
            </a:r>
            <a:r>
              <a:rPr lang="zh-CN" altLang="en-US" sz="1800"/>
              <a:t> </a:t>
            </a:r>
            <a:r>
              <a:rPr lang="zh-CN" altLang="en-US" sz="1800">
                <a:latin typeface="宋体" pitchFamily="2" charset="-122"/>
              </a:rPr>
              <a:t>1） 表（Table）对象</a:t>
            </a:r>
          </a:p>
          <a:p>
            <a:pPr>
              <a:lnSpc>
                <a:spcPct val="105000"/>
              </a:lnSpc>
              <a:spcBef>
                <a:spcPct val="0"/>
              </a:spcBef>
              <a:buFontTx/>
              <a:buNone/>
            </a:pPr>
            <a:r>
              <a:rPr lang="zh-CN" altLang="en-US" sz="1800">
                <a:latin typeface="宋体" pitchFamily="2" charset="-122"/>
              </a:rPr>
              <a:t>       在Access 关系数据库中，表是有结构的数据的集合，是数据库应用系统的数据“仓库”。表用于存储基本数据。</a:t>
            </a:r>
          </a:p>
          <a:p>
            <a:pPr>
              <a:lnSpc>
                <a:spcPct val="105000"/>
              </a:lnSpc>
              <a:spcBef>
                <a:spcPct val="0"/>
              </a:spcBef>
              <a:buFontTx/>
              <a:buNone/>
            </a:pPr>
            <a:r>
              <a:rPr lang="zh-CN" altLang="en-US" sz="1800">
                <a:latin typeface="宋体" pitchFamily="2" charset="-122"/>
              </a:rPr>
              <a:t>       在开发数据库应用系统时，开发者的首要工作是要分析应用系统的数据需求，然后根据分析的结果建立适合于系统要求的表结构以及表间关系。表结构与表间关系将直接影响后续开发工作的效率，甚至影响到系统的质量。</a:t>
            </a:r>
          </a:p>
          <a:p>
            <a:pPr>
              <a:lnSpc>
                <a:spcPct val="105000"/>
              </a:lnSpc>
              <a:spcBef>
                <a:spcPct val="0"/>
              </a:spcBef>
              <a:buFontTx/>
              <a:buNone/>
            </a:pPr>
            <a:r>
              <a:rPr lang="zh-CN" altLang="en-US" sz="1800">
                <a:latin typeface="宋体" pitchFamily="2" charset="-122"/>
              </a:rPr>
              <a:t>       每个表都拥有自己的表名和结构。在表中，数据是按行和列存储的，相当于由行和列组成的二维表格。在表中，一行数据称为一条记录，一列称为一个字段。</a:t>
            </a:r>
          </a:p>
          <a:p>
            <a:pPr>
              <a:lnSpc>
                <a:spcPct val="105000"/>
              </a:lnSpc>
              <a:spcBef>
                <a:spcPct val="0"/>
              </a:spcBef>
              <a:buFontTx/>
              <a:buNone/>
            </a:pPr>
            <a:r>
              <a:rPr lang="zh-CN" altLang="en-US" sz="1800">
                <a:latin typeface="宋体" pitchFamily="2" charset="-122"/>
              </a:rPr>
              <a:t>       在Access 关系数据库中，有关表的操作都是通过表对象来实现的。表对象可以管理表的结构（包括字段名称、数据类型、字段属性等）以及表中存储的记录。</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B0ACD20-E263-4B0B-B710-C67B8401653C}" type="slidenum">
              <a:rPr lang="zh-CN" altLang="zh-CN"/>
              <a:pPr/>
              <a:t>48</a:t>
            </a:fld>
            <a:endParaRPr lang="zh-CN" altLang="zh-CN"/>
          </a:p>
        </p:txBody>
      </p:sp>
      <p:sp>
        <p:nvSpPr>
          <p:cNvPr id="52226" name="Rectangle 2"/>
          <p:cNvSpPr>
            <a:spLocks noGrp="1" noChangeArrowheads="1"/>
          </p:cNvSpPr>
          <p:nvPr>
            <p:ph type="title"/>
          </p:nvPr>
        </p:nvSpPr>
        <p:spPr/>
        <p:txBody>
          <a:bodyPr/>
          <a:lstStyle/>
          <a:p>
            <a:r>
              <a:rPr lang="zh-CN" altLang="en-US" b="1"/>
              <a:t>6.3.1  Access 2010 综述</a:t>
            </a:r>
          </a:p>
        </p:txBody>
      </p:sp>
      <p:sp>
        <p:nvSpPr>
          <p:cNvPr id="52227"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400"/>
              <a:t>     </a:t>
            </a:r>
            <a:r>
              <a:rPr lang="zh-CN" altLang="en-US" sz="1800"/>
              <a:t> </a:t>
            </a:r>
            <a:r>
              <a:rPr lang="zh-CN" altLang="en-US" sz="1800">
                <a:latin typeface="宋体" pitchFamily="2" charset="-122"/>
              </a:rPr>
              <a:t>2） 查询（Query）对象</a:t>
            </a:r>
          </a:p>
          <a:p>
            <a:pPr>
              <a:lnSpc>
                <a:spcPct val="105000"/>
              </a:lnSpc>
              <a:spcBef>
                <a:spcPct val="0"/>
              </a:spcBef>
              <a:buFontTx/>
              <a:buNone/>
            </a:pPr>
            <a:r>
              <a:rPr lang="zh-CN" altLang="en-US" sz="1800">
                <a:latin typeface="宋体" pitchFamily="2" charset="-122"/>
              </a:rPr>
              <a:t>       查询用于在一个或多个表内查找某些特定的数据，完成数据的检索、定位和计算的功能供用户查看。查询是Access 2010 数据库中的一个重要对象，它是按照一定的条件或准则从一个或多个数据表中映射出的虚拟视图。在Access 2010 中，查询可分为6 类。</a:t>
            </a:r>
          </a:p>
          <a:p>
            <a:pPr>
              <a:lnSpc>
                <a:spcPct val="105000"/>
              </a:lnSpc>
              <a:spcBef>
                <a:spcPct val="0"/>
              </a:spcBef>
              <a:buFontTx/>
              <a:buNone/>
            </a:pPr>
            <a:r>
              <a:rPr lang="zh-CN" altLang="en-US" sz="1800">
                <a:latin typeface="宋体" pitchFamily="2" charset="-122"/>
              </a:rPr>
              <a:t>     （1） 选择查询。选择查询是用于从表中检索数据或进行计算的查询。这也是最常用的查询类型。</a:t>
            </a:r>
          </a:p>
          <a:p>
            <a:pPr>
              <a:lnSpc>
                <a:spcPct val="105000"/>
              </a:lnSpc>
              <a:spcBef>
                <a:spcPct val="0"/>
              </a:spcBef>
              <a:buFontTx/>
              <a:buNone/>
            </a:pPr>
            <a:r>
              <a:rPr lang="zh-CN" altLang="en-US" sz="1800">
                <a:latin typeface="宋体" pitchFamily="2" charset="-122"/>
              </a:rPr>
              <a:t>     （2） 生成表查询。生成表查询就是通过查询来搜索记录，然后将这些记录保存到一个新的表中。</a:t>
            </a:r>
          </a:p>
          <a:p>
            <a:pPr>
              <a:lnSpc>
                <a:spcPct val="105000"/>
              </a:lnSpc>
              <a:spcBef>
                <a:spcPct val="0"/>
              </a:spcBef>
              <a:buFontTx/>
              <a:buNone/>
            </a:pPr>
            <a:r>
              <a:rPr lang="zh-CN" altLang="en-US" sz="1800">
                <a:latin typeface="宋体" pitchFamily="2" charset="-122"/>
              </a:rPr>
              <a:t>     （3） 追加查询。追加查询可以将一个数据表中的数据添加到另一个数据表中。</a:t>
            </a:r>
          </a:p>
          <a:p>
            <a:pPr>
              <a:lnSpc>
                <a:spcPct val="105000"/>
              </a:lnSpc>
              <a:spcBef>
                <a:spcPct val="0"/>
              </a:spcBef>
              <a:buFontTx/>
              <a:buNone/>
            </a:pPr>
            <a:r>
              <a:rPr lang="zh-CN" altLang="en-US" sz="1800">
                <a:latin typeface="宋体" pitchFamily="2" charset="-122"/>
              </a:rPr>
              <a:t>     （4） 更新查询。更新查询就是利用查询的功能批量更改记录。</a:t>
            </a:r>
          </a:p>
          <a:p>
            <a:pPr>
              <a:lnSpc>
                <a:spcPct val="105000"/>
              </a:lnSpc>
              <a:spcBef>
                <a:spcPct val="0"/>
              </a:spcBef>
              <a:buFontTx/>
              <a:buNone/>
            </a:pPr>
            <a:r>
              <a:rPr lang="zh-CN" altLang="en-US" sz="1800">
                <a:latin typeface="宋体" pitchFamily="2" charset="-122"/>
              </a:rPr>
              <a:t>     （5） 交叉表查询。交叉表查询主要用于显示某一个字段数据的统计值，比如计数、平均值等。</a:t>
            </a:r>
          </a:p>
          <a:p>
            <a:pPr>
              <a:lnSpc>
                <a:spcPct val="105000"/>
              </a:lnSpc>
              <a:spcBef>
                <a:spcPct val="0"/>
              </a:spcBef>
              <a:buFontTx/>
              <a:buNone/>
            </a:pPr>
            <a:r>
              <a:rPr lang="zh-CN" altLang="en-US" sz="1800">
                <a:latin typeface="宋体" pitchFamily="2" charset="-122"/>
              </a:rPr>
              <a:t>     （6） 删除查询。删除查询就是通过查询来搜索符合条件的记录，然后运行该查询将这些记录从原数据表中删除。</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281DDFE-6053-43C5-A513-1685AF8EEE2E}" type="slidenum">
              <a:rPr lang="zh-CN" altLang="zh-CN"/>
              <a:pPr/>
              <a:t>49</a:t>
            </a:fld>
            <a:endParaRPr lang="zh-CN" altLang="zh-CN"/>
          </a:p>
        </p:txBody>
      </p:sp>
      <p:sp>
        <p:nvSpPr>
          <p:cNvPr id="53250" name="Rectangle 2"/>
          <p:cNvSpPr>
            <a:spLocks noGrp="1" noChangeArrowheads="1"/>
          </p:cNvSpPr>
          <p:nvPr>
            <p:ph type="title"/>
          </p:nvPr>
        </p:nvSpPr>
        <p:spPr/>
        <p:txBody>
          <a:bodyPr/>
          <a:lstStyle/>
          <a:p>
            <a:r>
              <a:rPr lang="zh-CN" altLang="en-US" b="1"/>
              <a:t>6.3.1  Access 2010 综述</a:t>
            </a:r>
          </a:p>
        </p:txBody>
      </p:sp>
      <p:sp>
        <p:nvSpPr>
          <p:cNvPr id="53251"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400"/>
              <a:t>     </a:t>
            </a:r>
            <a:r>
              <a:rPr lang="zh-CN" altLang="en-US" sz="1800"/>
              <a:t> </a:t>
            </a:r>
            <a:r>
              <a:rPr lang="zh-CN" altLang="en-US" sz="1800">
                <a:latin typeface="宋体" pitchFamily="2" charset="-122"/>
              </a:rPr>
              <a:t>3） 窗体（Form）对象</a:t>
            </a:r>
          </a:p>
          <a:p>
            <a:pPr>
              <a:lnSpc>
                <a:spcPct val="105000"/>
              </a:lnSpc>
              <a:spcBef>
                <a:spcPct val="0"/>
              </a:spcBef>
              <a:buFontTx/>
              <a:buNone/>
            </a:pPr>
            <a:r>
              <a:rPr lang="zh-CN" altLang="en-US" sz="1800">
                <a:latin typeface="宋体" pitchFamily="2" charset="-122"/>
              </a:rPr>
              <a:t>       窗体是应用程序和用户之间的接口界面，是创建数据库应用系统最基本的对象。窗体为用户查看和编辑数据库中的数据提供了一种友好的交互式界面。用户可以通过窗体来实现数据维护、控制应用程序流程等人机交互的功能，也可以使用窗体完成向表中输入数据，控制数据输出、显示等操作，还可打开其他窗体或报表、创建自定义对话框。</a:t>
            </a:r>
          </a:p>
          <a:p>
            <a:pPr>
              <a:lnSpc>
                <a:spcPct val="105000"/>
              </a:lnSpc>
              <a:spcBef>
                <a:spcPct val="0"/>
              </a:spcBef>
              <a:buFontTx/>
              <a:buNone/>
            </a:pPr>
            <a:r>
              <a:rPr lang="zh-CN" altLang="en-US" sz="1800">
                <a:latin typeface="宋体" pitchFamily="2" charset="-122"/>
              </a:rPr>
              <a:t>  4） 报表（Report）对象</a:t>
            </a:r>
          </a:p>
          <a:p>
            <a:pPr>
              <a:lnSpc>
                <a:spcPct val="105000"/>
              </a:lnSpc>
              <a:spcBef>
                <a:spcPct val="0"/>
              </a:spcBef>
              <a:buFontTx/>
              <a:buNone/>
            </a:pPr>
            <a:r>
              <a:rPr lang="zh-CN" altLang="en-US" sz="1800">
                <a:latin typeface="宋体" pitchFamily="2" charset="-122"/>
              </a:rPr>
              <a:t>       报表是以打印格式显示用户数据的一种有效方式。用户可以将一个或多个表和查询中的数据以一定的格式制作成报表，还可以将数据处理的结果或各种图表插入到报表中，用户可以在报表设计视图窗口中控制每个对象的大小和显示方式，对报表对象的各项内容进行设计和修改，按照用户所需的方式完成打印工作。</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AA20F5A-FE2A-4E3E-8BC6-03D56D51D722}" type="slidenum">
              <a:rPr lang="zh-CN" altLang="zh-CN"/>
              <a:pPr/>
              <a:t>5</a:t>
            </a:fld>
            <a:endParaRPr lang="zh-CN" altLang="zh-CN"/>
          </a:p>
        </p:txBody>
      </p:sp>
      <p:sp>
        <p:nvSpPr>
          <p:cNvPr id="8194" name="Rectangle 2"/>
          <p:cNvSpPr>
            <a:spLocks noGrp="1" noChangeArrowheads="1"/>
          </p:cNvSpPr>
          <p:nvPr>
            <p:ph type="title"/>
          </p:nvPr>
        </p:nvSpPr>
        <p:spPr/>
        <p:txBody>
          <a:bodyPr/>
          <a:lstStyle/>
          <a:p>
            <a:r>
              <a:rPr lang="zh-CN" altLang="zh-CN" b="1"/>
              <a:t>6.1.1  数据库的基本概念</a:t>
            </a:r>
          </a:p>
        </p:txBody>
      </p:sp>
      <p:sp>
        <p:nvSpPr>
          <p:cNvPr id="8195" name="Rectangle 3"/>
          <p:cNvSpPr>
            <a:spLocks noGrp="1" noChangeArrowheads="1"/>
          </p:cNvSpPr>
          <p:nvPr>
            <p:ph type="body" idx="1"/>
          </p:nvPr>
        </p:nvSpPr>
        <p:spPr>
          <a:xfrm>
            <a:off x="1476375" y="1196975"/>
            <a:ext cx="7488238" cy="4895850"/>
          </a:xfrm>
        </p:spPr>
        <p:txBody>
          <a:bodyPr/>
          <a:lstStyle/>
          <a:p>
            <a:pPr>
              <a:lnSpc>
                <a:spcPct val="120000"/>
              </a:lnSpc>
              <a:spcBef>
                <a:spcPct val="15000"/>
              </a:spcBef>
            </a:pPr>
            <a:r>
              <a:rPr lang="zh-CN" altLang="en-US"/>
              <a:t>4. 数据库管理系统</a:t>
            </a:r>
          </a:p>
          <a:p>
            <a:pPr>
              <a:lnSpc>
                <a:spcPct val="120000"/>
              </a:lnSpc>
              <a:spcBef>
                <a:spcPct val="15000"/>
              </a:spcBef>
              <a:buFontTx/>
              <a:buNone/>
            </a:pPr>
            <a:r>
              <a:rPr lang="zh-CN" altLang="en-US"/>
              <a:t>    数据库管理系统（DBMS）是对数据库进行管理的系统软件，它的职能是有效地组织和存储数据，获取和管理数据，接受和完成用户提出的访问数据的各种请求。</a:t>
            </a:r>
          </a:p>
          <a:p>
            <a:pPr>
              <a:lnSpc>
                <a:spcPct val="120000"/>
              </a:lnSpc>
              <a:spcBef>
                <a:spcPct val="15000"/>
              </a:spcBef>
            </a:pPr>
            <a:r>
              <a:rPr lang="zh-CN" altLang="en-US"/>
              <a:t>5. 数据库系统</a:t>
            </a:r>
          </a:p>
          <a:p>
            <a:pPr>
              <a:lnSpc>
                <a:spcPct val="120000"/>
              </a:lnSpc>
              <a:spcBef>
                <a:spcPct val="15000"/>
              </a:spcBef>
              <a:buFontTx/>
              <a:buNone/>
            </a:pPr>
            <a:r>
              <a:rPr lang="zh-CN" altLang="en-US"/>
              <a:t>    数据库系统是指拥有数据库技术支持的计算机系统，它可以实现有组织地、动态地存储大量相关数据，提供数据处理和信息资源共享服务。</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688D2FA-04A5-4581-8F9B-506F0AB02DE6}" type="slidenum">
              <a:rPr lang="zh-CN" altLang="zh-CN"/>
              <a:pPr/>
              <a:t>50</a:t>
            </a:fld>
            <a:endParaRPr lang="zh-CN" altLang="zh-CN"/>
          </a:p>
        </p:txBody>
      </p:sp>
      <p:sp>
        <p:nvSpPr>
          <p:cNvPr id="54274" name="Rectangle 2"/>
          <p:cNvSpPr>
            <a:spLocks noGrp="1" noChangeArrowheads="1"/>
          </p:cNvSpPr>
          <p:nvPr>
            <p:ph type="title"/>
          </p:nvPr>
        </p:nvSpPr>
        <p:spPr/>
        <p:txBody>
          <a:bodyPr/>
          <a:lstStyle/>
          <a:p>
            <a:r>
              <a:rPr lang="zh-CN" altLang="en-US" b="1"/>
              <a:t>6.3.1  Access 2010 综述</a:t>
            </a:r>
          </a:p>
        </p:txBody>
      </p:sp>
      <p:sp>
        <p:nvSpPr>
          <p:cNvPr id="54275"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200"/>
              <a:t>   </a:t>
            </a:r>
            <a:r>
              <a:rPr lang="zh-CN" altLang="en-US" sz="1800"/>
              <a:t>   </a:t>
            </a:r>
            <a:r>
              <a:rPr lang="zh-CN" altLang="en-US" sz="1800">
                <a:latin typeface="宋体" pitchFamily="2" charset="-122"/>
              </a:rPr>
              <a:t>5） 宏（Macro）对象</a:t>
            </a:r>
          </a:p>
          <a:p>
            <a:pPr>
              <a:lnSpc>
                <a:spcPct val="105000"/>
              </a:lnSpc>
              <a:spcBef>
                <a:spcPct val="0"/>
              </a:spcBef>
              <a:buFontTx/>
              <a:buNone/>
            </a:pPr>
            <a:r>
              <a:rPr lang="zh-CN" altLang="en-US" sz="1800">
                <a:latin typeface="宋体" pitchFamily="2" charset="-122"/>
              </a:rPr>
              <a:t>       宏是一种为实现较复杂功能而建立的可定制对象，它实际上是一系列操作的集合，其中每个操作都能实现特定的功能，是帮助用户实现各种操作的集合，使系统成为一个可以良好运行的软件，如打开窗体、生成报表、保存修改等。Access 2010 具有功能更强大的宏设计器和数据宏，使用该设计器可以轻松地创建、编辑和自动处理数据库逻辑、减少编码错误，并轻松地整合更复杂的逻辑以创建功能强大的应用程序。</a:t>
            </a:r>
          </a:p>
          <a:p>
            <a:pPr>
              <a:lnSpc>
                <a:spcPct val="105000"/>
              </a:lnSpc>
              <a:spcBef>
                <a:spcPct val="0"/>
              </a:spcBef>
              <a:buFontTx/>
              <a:buNone/>
            </a:pPr>
            <a:r>
              <a:rPr lang="zh-CN" altLang="en-US" sz="1800">
                <a:latin typeface="宋体" pitchFamily="2" charset="-122"/>
              </a:rPr>
              <a:t>  6） 模块（Module）对象</a:t>
            </a:r>
          </a:p>
          <a:p>
            <a:pPr>
              <a:lnSpc>
                <a:spcPct val="105000"/>
              </a:lnSpc>
              <a:spcBef>
                <a:spcPct val="0"/>
              </a:spcBef>
              <a:buFontTx/>
              <a:buNone/>
            </a:pPr>
            <a:r>
              <a:rPr lang="zh-CN" altLang="en-US" sz="1800">
                <a:latin typeface="宋体" pitchFamily="2" charset="-122"/>
              </a:rPr>
              <a:t>       模块是Access 数据库中最复杂也是功能最强大的一种对象，它由Visual Basic 编制的过程和函数组成。模块提供了更加独立的动作流程，并且允许捕捉错误。在Access 中，一个模块相对于一组相关功能的集合。使用其内置的Visual Basic for Application（VBA）可以编制各种对象的属性、方法，以实现细致的操作和复杂的控制功能。</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F0D6A9A-ECA0-46AB-9978-AF2F011BCCC0}" type="slidenum">
              <a:rPr lang="zh-CN" altLang="zh-CN"/>
              <a:pPr/>
              <a:t>51</a:t>
            </a:fld>
            <a:endParaRPr lang="zh-CN" altLang="zh-CN"/>
          </a:p>
        </p:txBody>
      </p:sp>
      <p:sp>
        <p:nvSpPr>
          <p:cNvPr id="55298" name="Rectangle 2"/>
          <p:cNvSpPr>
            <a:spLocks noGrp="1" noChangeArrowheads="1"/>
          </p:cNvSpPr>
          <p:nvPr>
            <p:ph type="title"/>
          </p:nvPr>
        </p:nvSpPr>
        <p:spPr/>
        <p:txBody>
          <a:bodyPr/>
          <a:lstStyle/>
          <a:p>
            <a:r>
              <a:rPr lang="zh-CN" altLang="en-US" b="1"/>
              <a:t>6.3.1  Access 2010 综述</a:t>
            </a:r>
          </a:p>
        </p:txBody>
      </p:sp>
      <p:sp>
        <p:nvSpPr>
          <p:cNvPr id="55299"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t>
            </a:r>
            <a:r>
              <a:rPr lang="zh-CN" altLang="en-US"/>
              <a:t> </a:t>
            </a:r>
            <a:r>
              <a:rPr lang="zh-CN" altLang="en-US">
                <a:latin typeface="宋体" pitchFamily="2" charset="-122"/>
              </a:rPr>
              <a:t>4. Access 2010 的界面</a:t>
            </a:r>
          </a:p>
          <a:p>
            <a:pPr>
              <a:lnSpc>
                <a:spcPct val="105000"/>
              </a:lnSpc>
              <a:spcBef>
                <a:spcPct val="0"/>
              </a:spcBef>
              <a:buFontTx/>
              <a:buNone/>
            </a:pPr>
            <a:r>
              <a:rPr lang="zh-CN" altLang="en-US">
                <a:latin typeface="宋体" pitchFamily="2" charset="-122"/>
              </a:rPr>
              <a:t>      Access 2010 采用了一种全新的与其他Office 组件类似的用户界面，新界面使用称为“功能区”的标准区域来替代早期版本中的多层菜单和工具，功能区以选项卡的形式，将各种相关的功能组合在一起，以便更快地查找相关命令组。Access 2010 默认将表、查询、窗体、报表和宏等数据库对象都显示为选项卡式文档，看起来更加直观。</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3417EA5-2303-4E45-AB89-2A1BD321D488}" type="slidenum">
              <a:rPr lang="zh-CN" altLang="zh-CN"/>
              <a:pPr/>
              <a:t>52</a:t>
            </a:fld>
            <a:endParaRPr lang="zh-CN" altLang="zh-CN"/>
          </a:p>
        </p:txBody>
      </p:sp>
      <p:sp>
        <p:nvSpPr>
          <p:cNvPr id="56322" name="Rectangle 2"/>
          <p:cNvSpPr>
            <a:spLocks noGrp="1" noChangeArrowheads="1"/>
          </p:cNvSpPr>
          <p:nvPr>
            <p:ph type="title"/>
          </p:nvPr>
        </p:nvSpPr>
        <p:spPr>
          <a:xfrm>
            <a:off x="1042988" y="557213"/>
            <a:ext cx="7772400" cy="1143000"/>
          </a:xfrm>
        </p:spPr>
        <p:txBody>
          <a:bodyPr/>
          <a:lstStyle/>
          <a:p>
            <a:r>
              <a:rPr lang="zh-CN" altLang="en-US" b="1"/>
              <a:t>6.3.2  创建数据库和数据表</a:t>
            </a:r>
            <a:br>
              <a:rPr lang="zh-CN" altLang="en-US" b="1"/>
            </a:br>
            <a:endParaRPr lang="zh-CN" altLang="en-US" b="1"/>
          </a:p>
        </p:txBody>
      </p:sp>
      <p:sp>
        <p:nvSpPr>
          <p:cNvPr id="56323" name="Rectangle 3"/>
          <p:cNvSpPr>
            <a:spLocks noGrp="1" noChangeArrowheads="1"/>
          </p:cNvSpPr>
          <p:nvPr>
            <p:ph type="body" idx="1"/>
          </p:nvPr>
        </p:nvSpPr>
        <p:spPr>
          <a:xfrm>
            <a:off x="1763713" y="2133600"/>
            <a:ext cx="6985000" cy="2374900"/>
          </a:xfrm>
        </p:spPr>
        <p:txBody>
          <a:bodyPr/>
          <a:lstStyle/>
          <a:p>
            <a:pPr>
              <a:lnSpc>
                <a:spcPct val="80000"/>
              </a:lnSpc>
              <a:buFontTx/>
              <a:buNone/>
            </a:pPr>
            <a:r>
              <a:rPr lang="zh-CN" altLang="en-US" sz="2000"/>
              <a:t>       1. 创建数据库</a:t>
            </a:r>
          </a:p>
          <a:p>
            <a:pPr>
              <a:lnSpc>
                <a:spcPct val="80000"/>
              </a:lnSpc>
              <a:buFontTx/>
              <a:buNone/>
            </a:pPr>
            <a:r>
              <a:rPr lang="zh-CN" altLang="en-US" sz="2000"/>
              <a:t>            在Access 2010 中，创建数据库有两种方法：一是利用模板创建，模板又分两种，一种是随Access 一同安装的模板，另一种是来自Office.com 的模板；二是先建立一个空白数据库，然后再添加表、窗体、报表等其他对象，这种方法较为灵活，但需要分别定义每个数据库元素。无论采用哪种方法，都可以随时修改或扩展数据库。</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D66B574-91A6-4BF0-BFFC-54CC382237EE}" type="slidenum">
              <a:rPr lang="zh-CN" altLang="zh-CN"/>
              <a:pPr/>
              <a:t>53</a:t>
            </a:fld>
            <a:endParaRPr lang="zh-CN" altLang="zh-CN"/>
          </a:p>
        </p:txBody>
      </p:sp>
      <p:sp>
        <p:nvSpPr>
          <p:cNvPr id="57346" name="Rectangle 2"/>
          <p:cNvSpPr>
            <a:spLocks noGrp="1" noChangeArrowheads="1"/>
          </p:cNvSpPr>
          <p:nvPr>
            <p:ph type="title"/>
          </p:nvPr>
        </p:nvSpPr>
        <p:spPr>
          <a:xfrm>
            <a:off x="1042988" y="557213"/>
            <a:ext cx="7772400" cy="1143000"/>
          </a:xfrm>
        </p:spPr>
        <p:txBody>
          <a:bodyPr/>
          <a:lstStyle/>
          <a:p>
            <a:r>
              <a:rPr lang="zh-CN" altLang="en-US" b="1"/>
              <a:t>6.3.2  创建数据库和数据表</a:t>
            </a:r>
            <a:br>
              <a:rPr lang="zh-CN" altLang="en-US" b="1"/>
            </a:br>
            <a:endParaRPr lang="zh-CN" altLang="en-US" b="1"/>
          </a:p>
        </p:txBody>
      </p:sp>
      <p:sp>
        <p:nvSpPr>
          <p:cNvPr id="57347" name="Rectangle 3"/>
          <p:cNvSpPr>
            <a:spLocks noGrp="1" noChangeArrowheads="1"/>
          </p:cNvSpPr>
          <p:nvPr>
            <p:ph type="body" idx="1"/>
          </p:nvPr>
        </p:nvSpPr>
        <p:spPr>
          <a:xfrm>
            <a:off x="1476375" y="1343025"/>
            <a:ext cx="7272338" cy="4606925"/>
          </a:xfrm>
        </p:spPr>
        <p:txBody>
          <a:bodyPr/>
          <a:lstStyle/>
          <a:p>
            <a:pPr>
              <a:buFontTx/>
              <a:buNone/>
            </a:pPr>
            <a:r>
              <a:rPr lang="zh-CN" altLang="en-US" sz="900"/>
              <a:t>     </a:t>
            </a:r>
            <a:r>
              <a:rPr lang="zh-CN" altLang="en-US" sz="1400"/>
              <a:t> </a:t>
            </a:r>
            <a:r>
              <a:rPr lang="zh-CN" altLang="en-US" sz="1800"/>
              <a:t>     1） 使用模板创建数据库</a:t>
            </a:r>
          </a:p>
          <a:p>
            <a:pPr>
              <a:buFontTx/>
              <a:buNone/>
            </a:pPr>
            <a:r>
              <a:rPr lang="zh-CN" altLang="en-US" sz="1800"/>
              <a:t>             如果Access 已启动，并有数据库已经打开，请在“文件”选项卡上单击“关闭数据库”，如果没有启动，则先启动Access，此时Backstage 视图将显示“新建”选项。“新建”选项中提供了多个模板集，如图6-3 所示，有一部分模板内置在Access 中，也可以从Office.com 下载更多模板。选择要使用的模板，模板图标显示在右侧的窗格中，位于“文件名”框的正上方。Access 将在“文件名”框中为数据库提供一个建议的文件名。用户可以根据需要更改该文件名。如果希望保存数据库的文件夹不同于“文件名”框下显示的文件夹，可单击“浏览”按钮，通过浏览找到要在其中保存数据库的文件夹，然后单击“确定”，再单击“创建”。若要开始输入数据，请单击窗体上的第一个空单元格，然后开始键入。用户可使用导航窗格通过浏览找到想要使用的其他窗体或报表。</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8" name="页脚占位符 5"/>
          <p:cNvSpPr>
            <a:spLocks noGrp="1"/>
          </p:cNvSpPr>
          <p:nvPr>
            <p:ph type="ftr" sz="quarter" idx="11"/>
          </p:nvPr>
        </p:nvSpPr>
        <p:spPr/>
        <p:txBody>
          <a:bodyPr/>
          <a:lstStyle/>
          <a:p>
            <a:r>
              <a:rPr lang="zh-CN" altLang="zh-CN"/>
              <a:t>计算机文化基础</a:t>
            </a:r>
          </a:p>
        </p:txBody>
      </p:sp>
      <p:sp>
        <p:nvSpPr>
          <p:cNvPr id="9" name="灯片编号占位符 6"/>
          <p:cNvSpPr>
            <a:spLocks noGrp="1"/>
          </p:cNvSpPr>
          <p:nvPr>
            <p:ph type="sldNum" sz="quarter" idx="12"/>
          </p:nvPr>
        </p:nvSpPr>
        <p:spPr/>
        <p:txBody>
          <a:bodyPr/>
          <a:lstStyle/>
          <a:p>
            <a:fld id="{25816C56-EFE1-434C-BEE1-D81651C724DC}" type="slidenum">
              <a:rPr lang="zh-CN" altLang="zh-CN"/>
              <a:pPr/>
              <a:t>54</a:t>
            </a:fld>
            <a:endParaRPr lang="zh-CN" altLang="zh-CN"/>
          </a:p>
        </p:txBody>
      </p:sp>
      <p:sp>
        <p:nvSpPr>
          <p:cNvPr id="5837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58371" name="Rectangle 3"/>
          <p:cNvSpPr>
            <a:spLocks noGrp="1" noChangeArrowheads="1"/>
          </p:cNvSpPr>
          <p:nvPr>
            <p:ph type="body" sz="half" idx="1"/>
          </p:nvPr>
        </p:nvSpPr>
        <p:spPr>
          <a:xfrm>
            <a:off x="2051050" y="1700213"/>
            <a:ext cx="3251200" cy="3962400"/>
          </a:xfrm>
        </p:spPr>
        <p:txBody>
          <a:bodyPr/>
          <a:lstStyle/>
          <a:p>
            <a:pPr>
              <a:buFontTx/>
              <a:buNone/>
            </a:pPr>
            <a:r>
              <a:rPr lang="zh-CN" altLang="en-US" sz="900"/>
              <a:t>     </a:t>
            </a:r>
            <a:r>
              <a:rPr lang="zh-CN" altLang="en-US" sz="1400"/>
              <a:t> </a:t>
            </a:r>
            <a:r>
              <a:rPr lang="zh-CN" altLang="en-US" sz="1800"/>
              <a:t>   </a:t>
            </a:r>
            <a:endParaRPr lang="zh-CN" altLang="en-US" sz="2000"/>
          </a:p>
        </p:txBody>
      </p:sp>
      <p:pic>
        <p:nvPicPr>
          <p:cNvPr id="58372"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348038" y="1052513"/>
            <a:ext cx="3251200" cy="1443037"/>
          </a:xfrm>
          <a:noFill/>
          <a:ln/>
        </p:spPr>
      </p:pic>
      <p:sp>
        <p:nvSpPr>
          <p:cNvPr id="58373" name="Text Box 5"/>
          <p:cNvSpPr txBox="1">
            <a:spLocks noChangeArrowheads="1"/>
          </p:cNvSpPr>
          <p:nvPr/>
        </p:nvSpPr>
        <p:spPr bwMode="auto">
          <a:xfrm>
            <a:off x="3851275" y="2349500"/>
            <a:ext cx="2311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t>图6-3 “可用模板”对话框</a:t>
            </a:r>
          </a:p>
        </p:txBody>
      </p:sp>
      <p:sp>
        <p:nvSpPr>
          <p:cNvPr id="58374" name="Text Box 6"/>
          <p:cNvSpPr txBox="1">
            <a:spLocks noChangeArrowheads="1"/>
          </p:cNvSpPr>
          <p:nvPr/>
        </p:nvSpPr>
        <p:spPr bwMode="auto">
          <a:xfrm>
            <a:off x="1547813" y="3070225"/>
            <a:ext cx="734695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a:t>   2） 直接创建空数据库</a:t>
            </a:r>
          </a:p>
          <a:p>
            <a:r>
              <a:rPr lang="zh-CN" altLang="en-US" sz="1800" b="1"/>
              <a:t>       在“文件”选项卡上单击“新建”，然后单击“空数据库”。在右窗格中的“空数据库”下，在“文件名”框中键入文件名。若要更改文件的默认位置，请单击“浏览”按钮，通过浏览找到新位置，然后单击“确定”，最后单击“创建”就可创建一个空数据库。</a:t>
            </a:r>
          </a:p>
          <a:p>
            <a:r>
              <a:rPr lang="zh-CN" altLang="en-US" sz="1800" b="1"/>
              <a:t>    3） 打开数据库</a:t>
            </a:r>
          </a:p>
          <a:p>
            <a:r>
              <a:rPr lang="zh-CN" altLang="en-US" sz="1800" b="1"/>
              <a:t>       在“文件”选项卡上单击“打开”，在“打开”对话框中，通过浏览找到要打开的数据库，然后单击“打开”按钮即可。“打开”按钮旁边有一个箭头，可以根据需要选择不同的打开方式。</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EB81FF12-246F-4416-93C0-A3F03CE45BA5}" type="slidenum">
              <a:rPr lang="zh-CN" altLang="zh-CN"/>
              <a:pPr/>
              <a:t>55</a:t>
            </a:fld>
            <a:endParaRPr lang="zh-CN" altLang="zh-CN"/>
          </a:p>
        </p:txBody>
      </p:sp>
      <p:sp>
        <p:nvSpPr>
          <p:cNvPr id="5939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59395" name="Rectangle 3"/>
          <p:cNvSpPr>
            <a:spLocks noGrp="1" noChangeArrowheads="1"/>
          </p:cNvSpPr>
          <p:nvPr>
            <p:ph type="body" sz="half" idx="1"/>
          </p:nvPr>
        </p:nvSpPr>
        <p:spPr>
          <a:xfrm>
            <a:off x="2124075" y="1270000"/>
            <a:ext cx="6481763" cy="2952750"/>
          </a:xfrm>
        </p:spPr>
        <p:txBody>
          <a:bodyPr/>
          <a:lstStyle/>
          <a:p>
            <a:pPr>
              <a:buFontTx/>
              <a:buNone/>
            </a:pPr>
            <a:r>
              <a:rPr lang="zh-CN" altLang="en-US" sz="1000"/>
              <a:t>      </a:t>
            </a:r>
            <a:r>
              <a:rPr lang="zh-CN" altLang="en-US" sz="1600"/>
              <a:t>   </a:t>
            </a:r>
            <a:r>
              <a:rPr lang="zh-CN" altLang="en-US" sz="1800"/>
              <a:t>2. 创建表</a:t>
            </a:r>
          </a:p>
          <a:p>
            <a:pPr>
              <a:buFontTx/>
              <a:buNone/>
            </a:pPr>
            <a:r>
              <a:rPr lang="zh-CN" altLang="en-US" sz="1800"/>
              <a:t>         1） 在数据表视图中创建表</a:t>
            </a:r>
          </a:p>
          <a:p>
            <a:pPr>
              <a:buFontTx/>
              <a:buNone/>
            </a:pPr>
            <a:r>
              <a:rPr lang="zh-CN" altLang="en-US" sz="1800"/>
              <a:t>             打开一个数据库（也可以是空数据库），在“创建”选项卡的“表格”组中单击“表”，Access将创建表，单击“单击以添加”右侧的箭头，选择要添加的字段的类型，Access 会将新字段添加到数据表中的插入点处。若要添加数据，请首先在第一个空单元格中键入。若要重命名列（字段），请双击对应的列标题，然后键入新名称，如图6-4 所示。若要移动列，请单击对应的列标题选择该列，然后将该列拖至所需的位置。</a:t>
            </a:r>
          </a:p>
        </p:txBody>
      </p:sp>
      <p:pic>
        <p:nvPicPr>
          <p:cNvPr id="593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08400" y="4437063"/>
            <a:ext cx="3251200" cy="527050"/>
          </a:xfrm>
          <a:noFill/>
          <a:ln/>
        </p:spPr>
      </p:pic>
      <p:sp>
        <p:nvSpPr>
          <p:cNvPr id="59397" name="Text Box 5"/>
          <p:cNvSpPr txBox="1">
            <a:spLocks noChangeArrowheads="1"/>
          </p:cNvSpPr>
          <p:nvPr/>
        </p:nvSpPr>
        <p:spPr bwMode="auto">
          <a:xfrm>
            <a:off x="4211638" y="4941888"/>
            <a:ext cx="2130425"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图6-4 输入数据创建表</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A588F2B9-CADD-487D-8B68-BF119D8F5EFD}" type="slidenum">
              <a:rPr lang="zh-CN" altLang="zh-CN"/>
              <a:pPr/>
              <a:t>56</a:t>
            </a:fld>
            <a:endParaRPr lang="zh-CN" altLang="zh-CN"/>
          </a:p>
        </p:txBody>
      </p:sp>
      <p:sp>
        <p:nvSpPr>
          <p:cNvPr id="6041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0419" name="Rectangle 3"/>
          <p:cNvSpPr>
            <a:spLocks noGrp="1" noChangeArrowheads="1"/>
          </p:cNvSpPr>
          <p:nvPr>
            <p:ph type="body" sz="half" idx="1"/>
          </p:nvPr>
        </p:nvSpPr>
        <p:spPr>
          <a:xfrm>
            <a:off x="1692275" y="1701800"/>
            <a:ext cx="3529013" cy="4248150"/>
          </a:xfrm>
        </p:spPr>
        <p:txBody>
          <a:bodyPr/>
          <a:lstStyle/>
          <a:p>
            <a:pPr>
              <a:buFontTx/>
              <a:buNone/>
            </a:pPr>
            <a:r>
              <a:rPr lang="zh-CN" altLang="en-US" sz="500"/>
              <a:t>      </a:t>
            </a:r>
            <a:r>
              <a:rPr lang="zh-CN" altLang="en-US" sz="800"/>
              <a:t>           </a:t>
            </a:r>
            <a:r>
              <a:rPr lang="zh-CN" altLang="en-US" sz="1800"/>
              <a:t>2） 在设计视图中创建表</a:t>
            </a:r>
          </a:p>
          <a:p>
            <a:pPr>
              <a:buFontTx/>
              <a:buNone/>
            </a:pPr>
            <a:r>
              <a:rPr lang="zh-CN" altLang="en-US" sz="1800"/>
              <a:t>             在“创建”选项卡的“表格”组中单击“表设计”。对于表中的每个字段，请在“字段名称”列中键入名称，然后从“数据类型”下拉列表框中选择数据类型，如果需要，可在“说明”列中为每个字段键入说明。之后，当光标在数据表视图中位于该字段时，对应的说明将显示在状态栏中。添加完所有字段之后，在“文件”选项卡上，单击“保存”，保存该表，如图6-5 所示。</a:t>
            </a:r>
          </a:p>
        </p:txBody>
      </p:sp>
      <p:sp>
        <p:nvSpPr>
          <p:cNvPr id="60420" name="Text Box 4"/>
          <p:cNvSpPr txBox="1">
            <a:spLocks noChangeArrowheads="1"/>
          </p:cNvSpPr>
          <p:nvPr/>
        </p:nvSpPr>
        <p:spPr bwMode="auto">
          <a:xfrm>
            <a:off x="6468070" y="5450681"/>
            <a:ext cx="152082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图6-5 表设计器</a:t>
            </a:r>
            <a:endParaRPr lang="zh-CN" altLang="en-US" sz="2400" dirty="0"/>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628775"/>
            <a:ext cx="2474913" cy="366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8F6126E1-B4BA-41F4-AB48-BD89F1DFF90F}" type="slidenum">
              <a:rPr lang="zh-CN" altLang="zh-CN"/>
              <a:pPr/>
              <a:t>57</a:t>
            </a:fld>
            <a:endParaRPr lang="zh-CN" altLang="zh-CN"/>
          </a:p>
        </p:txBody>
      </p:sp>
      <p:sp>
        <p:nvSpPr>
          <p:cNvPr id="61442"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1443" name="Rectangle 3"/>
          <p:cNvSpPr>
            <a:spLocks noGrp="1" noChangeArrowheads="1"/>
          </p:cNvSpPr>
          <p:nvPr>
            <p:ph type="body" sz="half" idx="1"/>
          </p:nvPr>
        </p:nvSpPr>
        <p:spPr>
          <a:xfrm>
            <a:off x="2124075" y="1270000"/>
            <a:ext cx="6481763" cy="2952750"/>
          </a:xfrm>
        </p:spPr>
        <p:txBody>
          <a:bodyPr/>
          <a:lstStyle/>
          <a:p>
            <a:pPr>
              <a:buFontTx/>
              <a:buNone/>
            </a:pPr>
            <a:r>
              <a:rPr lang="zh-CN" altLang="en-US" sz="1000"/>
              <a:t>      </a:t>
            </a:r>
            <a:r>
              <a:rPr lang="zh-CN" altLang="en-US" sz="1600"/>
              <a:t>   </a:t>
            </a:r>
            <a:r>
              <a:rPr lang="zh-CN" altLang="en-US" sz="1800"/>
              <a:t>3. 设置字段属性</a:t>
            </a:r>
          </a:p>
          <a:p>
            <a:pPr>
              <a:buFontTx/>
              <a:buNone/>
            </a:pPr>
            <a:r>
              <a:rPr lang="zh-CN" altLang="en-US" sz="1800"/>
              <a:t>             在Access 2010 中，使用设计视图创建表是最常用的方法之一。在设计视图中，可以设置字段属性。在Access 数据表中，每一个字段的可用属性取决于为该字段选择的数据类型。可以在表设计器的“字段属性”选项区域中进行设置。</a:t>
            </a:r>
          </a:p>
          <a:p>
            <a:pPr>
              <a:buFontTx/>
              <a:buNone/>
            </a:pPr>
            <a:r>
              <a:rPr lang="zh-CN" altLang="en-US" sz="1800"/>
              <a:t>         1） 字段数据类型</a:t>
            </a:r>
          </a:p>
          <a:p>
            <a:pPr>
              <a:buFontTx/>
              <a:buNone/>
            </a:pPr>
            <a:r>
              <a:rPr lang="zh-CN" altLang="en-US" sz="1800"/>
              <a:t>             Access 2010 定义了12 种数据类型，在表设计窗口的“数据类型”下拉列表中显示了12 种数据类型供用户选择，如图6-6 所示。</a:t>
            </a:r>
          </a:p>
        </p:txBody>
      </p:sp>
      <p:sp>
        <p:nvSpPr>
          <p:cNvPr id="61444" name="Text Box 4"/>
          <p:cNvSpPr txBox="1">
            <a:spLocks noChangeArrowheads="1"/>
          </p:cNvSpPr>
          <p:nvPr/>
        </p:nvSpPr>
        <p:spPr bwMode="auto">
          <a:xfrm>
            <a:off x="4498974" y="582930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6  </a:t>
            </a:r>
            <a:r>
              <a:rPr lang="zh-CN" altLang="en-US" sz="1600" dirty="0"/>
              <a:t>数据类型</a:t>
            </a:r>
            <a:endParaRPr lang="zh-CN" altLang="en-US" sz="2400" dirty="0"/>
          </a:p>
        </p:txBody>
      </p:sp>
      <p:pic>
        <p:nvPicPr>
          <p:cNvPr id="6144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97411" y="4105275"/>
            <a:ext cx="1123950" cy="1724025"/>
          </a:xfrm>
          <a:noFill/>
          <a:ln/>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43BDCB98-2EC7-4DC6-9637-976520D7E655}" type="slidenum">
              <a:rPr lang="zh-CN" altLang="zh-CN"/>
              <a:pPr/>
              <a:t>58</a:t>
            </a:fld>
            <a:endParaRPr lang="zh-CN" altLang="zh-CN"/>
          </a:p>
        </p:txBody>
      </p:sp>
      <p:sp>
        <p:nvSpPr>
          <p:cNvPr id="62466"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2467" name="Rectangle 3"/>
          <p:cNvSpPr>
            <a:spLocks noGrp="1" noChangeArrowheads="1"/>
          </p:cNvSpPr>
          <p:nvPr>
            <p:ph type="body" sz="half" idx="1"/>
          </p:nvPr>
        </p:nvSpPr>
        <p:spPr>
          <a:xfrm>
            <a:off x="2124075" y="1270000"/>
            <a:ext cx="6481763" cy="2232025"/>
          </a:xfrm>
        </p:spPr>
        <p:txBody>
          <a:bodyPr/>
          <a:lstStyle/>
          <a:p>
            <a:pPr>
              <a:buFontTx/>
              <a:buNone/>
            </a:pPr>
            <a:r>
              <a:rPr lang="zh-CN" altLang="en-US" sz="1000"/>
              <a:t>      </a:t>
            </a:r>
            <a:r>
              <a:rPr lang="zh-CN" altLang="en-US" sz="1600"/>
              <a:t>  </a:t>
            </a:r>
            <a:r>
              <a:rPr lang="zh-CN" altLang="en-US" sz="2000"/>
              <a:t>2） 选择数据格式</a:t>
            </a:r>
          </a:p>
          <a:p>
            <a:pPr>
              <a:buFontTx/>
              <a:buNone/>
            </a:pPr>
            <a:r>
              <a:rPr lang="zh-CN" altLang="en-US" sz="2000"/>
              <a:t>            在Access 2010 中，有些数据类型包含多个不同的数据格式，如“数字”数据类型包含“常规数字”、“固定”、“标准”以及“百分比”等数据格式，如图6-7所示。正确选择数据格式可以确保数据表示方式的一致性。</a:t>
            </a:r>
          </a:p>
        </p:txBody>
      </p:sp>
      <p:sp>
        <p:nvSpPr>
          <p:cNvPr id="62468" name="Text Box 4"/>
          <p:cNvSpPr txBox="1">
            <a:spLocks noChangeArrowheads="1"/>
          </p:cNvSpPr>
          <p:nvPr/>
        </p:nvSpPr>
        <p:spPr bwMode="auto">
          <a:xfrm>
            <a:off x="4356100" y="5445125"/>
            <a:ext cx="19976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7  </a:t>
            </a:r>
            <a:r>
              <a:rPr lang="zh-CN" altLang="en-US" sz="1600" dirty="0"/>
              <a:t>数据格式选择</a:t>
            </a:r>
            <a:endParaRPr lang="zh-CN" altLang="en-US" sz="2400" dirty="0"/>
          </a:p>
        </p:txBody>
      </p:sp>
      <p:pic>
        <p:nvPicPr>
          <p:cNvPr id="6246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92500" y="3357563"/>
            <a:ext cx="3330575" cy="2074862"/>
          </a:xfrm>
          <a:noFill/>
          <a:ln/>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B46F578-80FA-4D50-BAF7-EAF50A89CD31}" type="slidenum">
              <a:rPr lang="zh-CN" altLang="zh-CN"/>
              <a:pPr/>
              <a:t>59</a:t>
            </a:fld>
            <a:endParaRPr lang="zh-CN" altLang="zh-CN"/>
          </a:p>
        </p:txBody>
      </p:sp>
      <p:sp>
        <p:nvSpPr>
          <p:cNvPr id="6349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3491" name="Rectangle 3"/>
          <p:cNvSpPr>
            <a:spLocks noGrp="1" noChangeArrowheads="1"/>
          </p:cNvSpPr>
          <p:nvPr>
            <p:ph type="body" sz="half" idx="1"/>
          </p:nvPr>
        </p:nvSpPr>
        <p:spPr>
          <a:xfrm>
            <a:off x="2124075" y="1270000"/>
            <a:ext cx="6481763" cy="2232025"/>
          </a:xfrm>
        </p:spPr>
        <p:txBody>
          <a:bodyPr/>
          <a:lstStyle/>
          <a:p>
            <a:pPr>
              <a:buFontTx/>
              <a:buNone/>
            </a:pPr>
            <a:r>
              <a:rPr lang="zh-CN" altLang="en-US" sz="1000"/>
              <a:t>      </a:t>
            </a:r>
            <a:r>
              <a:rPr lang="zh-CN" altLang="en-US" sz="1600"/>
              <a:t>  </a:t>
            </a:r>
            <a:r>
              <a:rPr lang="zh-CN" altLang="en-US" sz="2000"/>
              <a:t>3） 改变字段大小</a:t>
            </a:r>
          </a:p>
          <a:p>
            <a:pPr>
              <a:buFontTx/>
              <a:buNone/>
            </a:pPr>
            <a:r>
              <a:rPr lang="zh-CN" altLang="en-US" sz="2000"/>
              <a:t>            在Access 2010 中，可以修改“数字”与“文本”数据类型字段的大小。若字段为“文本”数据类型，可以在“字段属性”选项区域的“字段大小”文本框中输入字段大小，如图6-8 所示。</a:t>
            </a:r>
          </a:p>
        </p:txBody>
      </p:sp>
      <p:sp>
        <p:nvSpPr>
          <p:cNvPr id="63492" name="Text Box 4"/>
          <p:cNvSpPr txBox="1">
            <a:spLocks noChangeArrowheads="1"/>
          </p:cNvSpPr>
          <p:nvPr/>
        </p:nvSpPr>
        <p:spPr bwMode="auto">
          <a:xfrm>
            <a:off x="4211638" y="5445125"/>
            <a:ext cx="19272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图6-8 字段大小设置</a:t>
            </a:r>
            <a:endParaRPr lang="zh-CN" altLang="en-US" sz="2400"/>
          </a:p>
        </p:txBody>
      </p:sp>
      <p:pic>
        <p:nvPicPr>
          <p:cNvPr id="6349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3070225"/>
            <a:ext cx="1981200" cy="2333625"/>
          </a:xfrm>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5E10D90-A1D7-40AA-9AAC-9116C9CFA259}" type="slidenum">
              <a:rPr lang="zh-CN" altLang="zh-CN"/>
              <a:pPr/>
              <a:t>6</a:t>
            </a:fld>
            <a:endParaRPr lang="zh-CN" altLang="zh-CN"/>
          </a:p>
        </p:txBody>
      </p:sp>
      <p:sp>
        <p:nvSpPr>
          <p:cNvPr id="9218" name="Rectangle 2"/>
          <p:cNvSpPr>
            <a:spLocks noGrp="1" noChangeArrowheads="1"/>
          </p:cNvSpPr>
          <p:nvPr>
            <p:ph type="title"/>
          </p:nvPr>
        </p:nvSpPr>
        <p:spPr/>
        <p:txBody>
          <a:bodyPr/>
          <a:lstStyle/>
          <a:p>
            <a:r>
              <a:rPr lang="zh-CN" altLang="zh-CN" b="1"/>
              <a:t>6.1.2  数据管理技术的发展</a:t>
            </a:r>
          </a:p>
        </p:txBody>
      </p:sp>
      <p:sp>
        <p:nvSpPr>
          <p:cNvPr id="9219" name="Rectangle 3"/>
          <p:cNvSpPr>
            <a:spLocks noGrp="1" noChangeArrowheads="1"/>
          </p:cNvSpPr>
          <p:nvPr>
            <p:ph type="body" idx="1"/>
          </p:nvPr>
        </p:nvSpPr>
        <p:spPr>
          <a:xfrm>
            <a:off x="1835150" y="1484313"/>
            <a:ext cx="6840538" cy="4178300"/>
          </a:xfrm>
        </p:spPr>
        <p:txBody>
          <a:bodyPr/>
          <a:lstStyle/>
          <a:p>
            <a:r>
              <a:rPr lang="zh-CN" altLang="zh-CN"/>
              <a:t>数据管理技术的发展大致经历了人工管理、文件系统和数据库系统三个阶段。 </a:t>
            </a:r>
          </a:p>
          <a:p>
            <a:pPr algn="l">
              <a:buFontTx/>
              <a:buNone/>
            </a:pPr>
            <a:r>
              <a:rPr lang="zh-CN" altLang="zh-CN"/>
              <a:t>  1. 人工管理阶段</a:t>
            </a:r>
          </a:p>
          <a:p>
            <a:pPr>
              <a:buFontTx/>
              <a:buNone/>
            </a:pPr>
            <a:r>
              <a:rPr lang="zh-CN" altLang="zh-CN"/>
              <a:t>  2. 文件系统阶段 </a:t>
            </a:r>
          </a:p>
          <a:p>
            <a:pPr algn="l">
              <a:buFontTx/>
              <a:buNone/>
            </a:pPr>
            <a:r>
              <a:rPr lang="zh-CN" altLang="zh-CN"/>
              <a:t>  3. 数据库系统阶段</a:t>
            </a:r>
          </a:p>
          <a:p>
            <a:pPr algn="l">
              <a:buFontTx/>
              <a:buNone/>
            </a:pPr>
            <a:r>
              <a:rPr lang="zh-CN" altLang="zh-CN"/>
              <a:t>  	1） 数据仓库系统</a:t>
            </a:r>
          </a:p>
          <a:p>
            <a:pPr algn="l">
              <a:buFontTx/>
              <a:buNone/>
            </a:pPr>
            <a:r>
              <a:rPr lang="zh-CN" altLang="zh-CN"/>
              <a:t>  	2） XML数据库</a:t>
            </a:r>
          </a:p>
          <a:p>
            <a:endParaRPr lang="zh-CN" altLang="zh-CN"/>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AB1B8D47-42C0-4B47-98BA-DD9D51366C95}" type="slidenum">
              <a:rPr lang="zh-CN" altLang="zh-CN"/>
              <a:pPr/>
              <a:t>60</a:t>
            </a:fld>
            <a:endParaRPr lang="zh-CN" altLang="zh-CN"/>
          </a:p>
        </p:txBody>
      </p:sp>
      <p:sp>
        <p:nvSpPr>
          <p:cNvPr id="6451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4515"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4） 输入掩码</a:t>
            </a:r>
          </a:p>
          <a:p>
            <a:pPr>
              <a:buFontTx/>
              <a:buNone/>
            </a:pPr>
            <a:r>
              <a:rPr lang="zh-CN" altLang="en-US" sz="1800"/>
              <a:t>             “输入掩码”属性用于设置字段、文本框以及组合框中的数据格式，并可对允许输入的数值类型进行控制。要设置字段的“输入掩码”属性，可以使用Access 自带的输入掩码向导来完成。</a:t>
            </a:r>
          </a:p>
          <a:p>
            <a:pPr>
              <a:buFontTx/>
              <a:buNone/>
            </a:pPr>
            <a:r>
              <a:rPr lang="zh-CN" altLang="en-US" sz="1800"/>
              <a:t>      5） 设置有效性规则和有效性文本</a:t>
            </a:r>
          </a:p>
          <a:p>
            <a:pPr>
              <a:buFontTx/>
              <a:buNone/>
            </a:pPr>
            <a:r>
              <a:rPr lang="zh-CN" altLang="en-US" sz="1800"/>
              <a:t>              当输入数据时，有时会出现数据输入错误，如将工资多输入一个0，或输入一个不合理的日期，输入性别时输入了“男”、“女”之外的汉字等。事实上，这些错误可以利用“有效性规则”和“有效性文本”两个属性来避免，如图6-9 所示。</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20C78F26-3F47-4E75-B849-4EBA8A3B9CB3}" type="slidenum">
              <a:rPr lang="zh-CN" altLang="zh-CN"/>
              <a:pPr/>
              <a:t>61</a:t>
            </a:fld>
            <a:endParaRPr lang="zh-CN" altLang="zh-CN"/>
          </a:p>
        </p:txBody>
      </p:sp>
      <p:sp>
        <p:nvSpPr>
          <p:cNvPr id="6553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5539"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a:t>
            </a:r>
            <a:endParaRPr lang="zh-CN" altLang="en-US" sz="2000"/>
          </a:p>
        </p:txBody>
      </p:sp>
      <p:sp>
        <p:nvSpPr>
          <p:cNvPr id="65540" name="Text Box 4"/>
          <p:cNvSpPr txBox="1">
            <a:spLocks noChangeArrowheads="1"/>
          </p:cNvSpPr>
          <p:nvPr/>
        </p:nvSpPr>
        <p:spPr bwMode="auto">
          <a:xfrm>
            <a:off x="4182173" y="5145504"/>
            <a:ext cx="179247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图6-9 </a:t>
            </a:r>
            <a:r>
              <a:rPr lang="zh-CN" altLang="en-US" sz="1600" dirty="0" smtClean="0"/>
              <a:t> 有效性</a:t>
            </a:r>
            <a:r>
              <a:rPr lang="zh-CN" altLang="en-US" sz="1600" dirty="0"/>
              <a:t>设置</a:t>
            </a:r>
            <a:endParaRPr lang="zh-CN" altLang="en-US" sz="2400" dirty="0"/>
          </a:p>
        </p:txBody>
      </p:sp>
      <p:pic>
        <p:nvPicPr>
          <p:cNvPr id="655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917700"/>
            <a:ext cx="3749675" cy="310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13250A-7596-44DA-B94F-CA4540C2DF08}" type="slidenum">
              <a:rPr lang="zh-CN" altLang="zh-CN"/>
              <a:pPr/>
              <a:t>62</a:t>
            </a:fld>
            <a:endParaRPr lang="zh-CN" altLang="zh-CN"/>
          </a:p>
        </p:txBody>
      </p:sp>
      <p:sp>
        <p:nvSpPr>
          <p:cNvPr id="66562"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6563"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6） 设定表的主键</a:t>
            </a:r>
          </a:p>
          <a:p>
            <a:pPr>
              <a:buFontTx/>
              <a:buNone/>
            </a:pPr>
            <a:r>
              <a:rPr lang="zh-CN" altLang="en-US" sz="1800"/>
              <a:t>             主键就是数据表中的某一个字段，通过该字段的值可在表中唯一地确定一条记录。也就是说，对于任何一条记录而言，该字段的值都具有唯一性。设置主键的方法是：在要设置为主键的字段上单击鼠标右键，弹出图6-10 所示的快捷菜单，然后选择“主键”。</a:t>
            </a:r>
            <a:endParaRPr lang="zh-CN" altLang="en-US" sz="2000"/>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3284984"/>
            <a:ext cx="1184275"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65" name="Text Box 5"/>
          <p:cNvSpPr txBox="1">
            <a:spLocks noChangeArrowheads="1"/>
          </p:cNvSpPr>
          <p:nvPr/>
        </p:nvSpPr>
        <p:spPr bwMode="auto">
          <a:xfrm>
            <a:off x="4284663" y="5518150"/>
            <a:ext cx="168988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图6-10 </a:t>
            </a:r>
            <a:r>
              <a:rPr lang="zh-CN" altLang="en-US" sz="1600" dirty="0" smtClean="0"/>
              <a:t> 设置</a:t>
            </a:r>
            <a:r>
              <a:rPr lang="zh-CN" altLang="en-US" sz="1600" dirty="0"/>
              <a:t>主键</a:t>
            </a:r>
            <a:endParaRPr lang="zh-CN" altLang="en-US" sz="2400"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2313AE21-CC6C-4BE2-AC59-D7726B608033}" type="slidenum">
              <a:rPr lang="zh-CN" altLang="zh-CN"/>
              <a:pPr/>
              <a:t>63</a:t>
            </a:fld>
            <a:endParaRPr lang="zh-CN" altLang="zh-CN"/>
          </a:p>
        </p:txBody>
      </p:sp>
      <p:sp>
        <p:nvSpPr>
          <p:cNvPr id="67586"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7587"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a:t>
            </a:r>
            <a:r>
              <a:rPr lang="zh-CN" altLang="en-US" sz="2000"/>
              <a:t>7） 其他字段属性</a:t>
            </a:r>
          </a:p>
          <a:p>
            <a:pPr>
              <a:buFontTx/>
              <a:buNone/>
            </a:pPr>
            <a:r>
              <a:rPr lang="zh-CN" altLang="en-US" sz="2000"/>
              <a:t>             在表设计视图窗口的“字段属性”选项区域中还有多种属性可以设置，如“标题”属性、“必填字段”属性等。这些字段属性的功能说明如下：</a:t>
            </a:r>
          </a:p>
          <a:p>
            <a:pPr>
              <a:buFontTx/>
              <a:buNone/>
            </a:pPr>
            <a:r>
              <a:rPr lang="zh-CN" altLang="en-US" sz="2000"/>
              <a:t>           （1）“ 标题”属性。该属性主要用来设定浏览表内容时该字段的标题名称。</a:t>
            </a:r>
          </a:p>
          <a:p>
            <a:pPr>
              <a:buFontTx/>
              <a:buNone/>
            </a:pPr>
            <a:r>
              <a:rPr lang="zh-CN" altLang="en-US" sz="2000"/>
              <a:t>           （2）“ 必填字段”属性。该属性用来设置该字段是否一定要输入数据，只有“是”和“否”两种选择。</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524A7560-99FD-4D24-BD2A-15229EEFCBEF}" type="slidenum">
              <a:rPr lang="zh-CN" altLang="zh-CN"/>
              <a:pPr/>
              <a:t>64</a:t>
            </a:fld>
            <a:endParaRPr lang="zh-CN" altLang="zh-CN"/>
          </a:p>
        </p:txBody>
      </p:sp>
      <p:sp>
        <p:nvSpPr>
          <p:cNvPr id="6861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8611" name="Rectangle 3"/>
          <p:cNvSpPr>
            <a:spLocks noGrp="1" noChangeArrowheads="1"/>
          </p:cNvSpPr>
          <p:nvPr>
            <p:ph type="body" sz="half" idx="1"/>
          </p:nvPr>
        </p:nvSpPr>
        <p:spPr>
          <a:xfrm>
            <a:off x="1620838" y="911225"/>
            <a:ext cx="6986587" cy="5256213"/>
          </a:xfrm>
        </p:spPr>
        <p:txBody>
          <a:bodyPr/>
          <a:lstStyle/>
          <a:p>
            <a:pPr>
              <a:buFontTx/>
              <a:buNone/>
            </a:pPr>
            <a:r>
              <a:rPr lang="zh-CN" altLang="en-US" sz="700"/>
              <a:t>      </a:t>
            </a:r>
            <a:r>
              <a:rPr lang="zh-CN" altLang="en-US" sz="1000"/>
              <a:t>               </a:t>
            </a:r>
            <a:r>
              <a:rPr lang="zh-CN" altLang="en-US" sz="1800"/>
              <a:t> 4. 建立和编辑表关系 </a:t>
            </a:r>
          </a:p>
          <a:p>
            <a:pPr>
              <a:buFontTx/>
              <a:buNone/>
            </a:pPr>
            <a:r>
              <a:rPr lang="zh-CN" altLang="en-US" sz="1800"/>
              <a:t>              在Access 数据库中添加了多个表后，有时还需要将这些表中的信息合并在一起。为了实现这个目的，首先需要定义表间的关系，然后创建查询、窗体及报表来从多个表中显示信息。</a:t>
            </a:r>
          </a:p>
          <a:p>
            <a:pPr>
              <a:buFontTx/>
              <a:buNone/>
            </a:pPr>
            <a:r>
              <a:rPr lang="zh-CN" altLang="en-US" sz="1800"/>
              <a:t>             1） 建立表关系</a:t>
            </a:r>
          </a:p>
          <a:p>
            <a:pPr>
              <a:buFontTx/>
              <a:buNone/>
            </a:pPr>
            <a:r>
              <a:rPr lang="zh-CN" altLang="en-US" sz="1800"/>
              <a:t>              在建立表间的关系之前，应该关闭所有要建立关系的表，因为不能在已打开的表之间创建关系或者对关系进行修改。建立表间关系的操作步骤为：</a:t>
            </a:r>
          </a:p>
          <a:p>
            <a:pPr>
              <a:buFontTx/>
              <a:buNone/>
            </a:pPr>
            <a:r>
              <a:rPr lang="zh-CN" altLang="en-US" sz="1800"/>
              <a:t>              打开要进行操作的数据库，单击“数据库工具”选项卡的“关系”组中的“关系”，打开“显示表”对话框，如图6-11 所示。在“显示表”对话框中逐个选择要建立关系的表，然后单击“添加”按钮将所选择的表一一添加到“关系”窗口中，如图6-12 所示。关闭“显示表”对话框，在“关系”窗口中按住鼠标左键不放，从某个表中将所要的相关字段（如chengji 表中的“学号”字段）拖到另一个表中的相关字段（如xixin 表中的“学号”字段）上，显示“编辑关系”对话框（图6-13）。在“编辑关系”对话框中单击“创建”按钮，关系即被建立，如图6-14 所示。</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13" name="页脚占位符 5"/>
          <p:cNvSpPr>
            <a:spLocks noGrp="1"/>
          </p:cNvSpPr>
          <p:nvPr>
            <p:ph type="ftr" sz="quarter" idx="11"/>
          </p:nvPr>
        </p:nvSpPr>
        <p:spPr/>
        <p:txBody>
          <a:bodyPr/>
          <a:lstStyle/>
          <a:p>
            <a:r>
              <a:rPr lang="zh-CN" altLang="zh-CN"/>
              <a:t>计算机文化基础</a:t>
            </a:r>
          </a:p>
        </p:txBody>
      </p:sp>
      <p:sp>
        <p:nvSpPr>
          <p:cNvPr id="14" name="灯片编号占位符 6"/>
          <p:cNvSpPr>
            <a:spLocks noGrp="1"/>
          </p:cNvSpPr>
          <p:nvPr>
            <p:ph type="sldNum" sz="quarter" idx="12"/>
          </p:nvPr>
        </p:nvSpPr>
        <p:spPr/>
        <p:txBody>
          <a:bodyPr/>
          <a:lstStyle/>
          <a:p>
            <a:fld id="{89462E1B-EDC0-496B-8373-A05DD730EFFD}" type="slidenum">
              <a:rPr lang="zh-CN" altLang="zh-CN"/>
              <a:pPr/>
              <a:t>65</a:t>
            </a:fld>
            <a:endParaRPr lang="zh-CN" altLang="zh-CN"/>
          </a:p>
        </p:txBody>
      </p:sp>
      <p:sp>
        <p:nvSpPr>
          <p:cNvPr id="6963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9635" name="Rectangle 3"/>
          <p:cNvSpPr>
            <a:spLocks noGrp="1" noChangeArrowheads="1"/>
          </p:cNvSpPr>
          <p:nvPr>
            <p:ph type="body" sz="half" idx="1"/>
          </p:nvPr>
        </p:nvSpPr>
        <p:spPr>
          <a:xfrm>
            <a:off x="1620838" y="911225"/>
            <a:ext cx="6986587" cy="5256213"/>
          </a:xfrm>
        </p:spPr>
        <p:txBody>
          <a:bodyPr/>
          <a:lstStyle/>
          <a:p>
            <a:pPr>
              <a:buFontTx/>
              <a:buNone/>
            </a:pPr>
            <a:r>
              <a:rPr lang="zh-CN" altLang="en-US" sz="700"/>
              <a:t>      </a:t>
            </a:r>
            <a:r>
              <a:rPr lang="zh-CN" altLang="en-US" sz="1000"/>
              <a:t>               </a:t>
            </a:r>
            <a:endParaRPr lang="zh-CN" altLang="en-US" sz="1800"/>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835025"/>
            <a:ext cx="2711450" cy="257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485900"/>
            <a:ext cx="2752725" cy="185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052888"/>
            <a:ext cx="2905125"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4292600"/>
            <a:ext cx="271938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40" name="Text Box 8"/>
          <p:cNvSpPr txBox="1">
            <a:spLocks noChangeArrowheads="1"/>
          </p:cNvSpPr>
          <p:nvPr/>
        </p:nvSpPr>
        <p:spPr bwMode="auto">
          <a:xfrm>
            <a:off x="6084888" y="5949950"/>
            <a:ext cx="210025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图6-14 </a:t>
            </a:r>
            <a:r>
              <a:rPr lang="zh-CN" altLang="en-US" sz="1600" dirty="0" smtClean="0"/>
              <a:t> 已</a:t>
            </a:r>
            <a:r>
              <a:rPr lang="zh-CN" altLang="en-US" sz="1600" dirty="0"/>
              <a:t>建立的关系</a:t>
            </a:r>
            <a:endParaRPr lang="zh-CN" altLang="en-US" sz="2400" dirty="0"/>
          </a:p>
        </p:txBody>
      </p:sp>
      <p:sp>
        <p:nvSpPr>
          <p:cNvPr id="69641" name="Text Box 9"/>
          <p:cNvSpPr txBox="1">
            <a:spLocks noChangeArrowheads="1"/>
          </p:cNvSpPr>
          <p:nvPr/>
        </p:nvSpPr>
        <p:spPr bwMode="auto">
          <a:xfrm>
            <a:off x="1908175" y="5949950"/>
            <a:ext cx="241300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图6-13 “编辑关系”对话框</a:t>
            </a:r>
            <a:endParaRPr lang="zh-CN" altLang="en-US" sz="2400"/>
          </a:p>
        </p:txBody>
      </p:sp>
      <p:sp>
        <p:nvSpPr>
          <p:cNvPr id="69642" name="Text Box 10"/>
          <p:cNvSpPr txBox="1">
            <a:spLocks noChangeArrowheads="1"/>
          </p:cNvSpPr>
          <p:nvPr/>
        </p:nvSpPr>
        <p:spPr bwMode="auto">
          <a:xfrm>
            <a:off x="6011863" y="3429000"/>
            <a:ext cx="180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图6-12 “关系”窗口</a:t>
            </a:r>
            <a:endParaRPr lang="zh-CN" altLang="en-US" sz="2400"/>
          </a:p>
        </p:txBody>
      </p:sp>
      <p:sp>
        <p:nvSpPr>
          <p:cNvPr id="69643" name="Text Box 11"/>
          <p:cNvSpPr txBox="1">
            <a:spLocks noChangeArrowheads="1"/>
          </p:cNvSpPr>
          <p:nvPr/>
        </p:nvSpPr>
        <p:spPr bwMode="auto">
          <a:xfrm>
            <a:off x="1908175" y="3429000"/>
            <a:ext cx="2209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图6-11 “显示表”对话框</a:t>
            </a:r>
            <a:endParaRPr lang="zh-CN" altLang="en-US" sz="240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31BD19-B5EE-41CB-BBFB-F540E1377BC0}" type="slidenum">
              <a:rPr lang="zh-CN" altLang="zh-CN"/>
              <a:pPr/>
              <a:t>66</a:t>
            </a:fld>
            <a:endParaRPr lang="zh-CN" altLang="zh-CN"/>
          </a:p>
        </p:txBody>
      </p:sp>
      <p:sp>
        <p:nvSpPr>
          <p:cNvPr id="7065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70659" name="Rectangle 3"/>
          <p:cNvSpPr>
            <a:spLocks noGrp="1" noChangeArrowheads="1"/>
          </p:cNvSpPr>
          <p:nvPr>
            <p:ph type="body" sz="half" idx="1"/>
          </p:nvPr>
        </p:nvSpPr>
        <p:spPr>
          <a:xfrm>
            <a:off x="1549400" y="1485900"/>
            <a:ext cx="6986588" cy="1295400"/>
          </a:xfrm>
        </p:spPr>
        <p:txBody>
          <a:bodyPr/>
          <a:lstStyle/>
          <a:p>
            <a:pPr>
              <a:buFontTx/>
              <a:buNone/>
            </a:pPr>
            <a:r>
              <a:rPr lang="zh-CN" altLang="en-US" sz="700"/>
              <a:t>      </a:t>
            </a:r>
            <a:r>
              <a:rPr lang="zh-CN" altLang="en-US" sz="1000"/>
              <a:t>               </a:t>
            </a:r>
            <a:r>
              <a:rPr lang="zh-CN" altLang="en-US" sz="1800"/>
              <a:t>2） 编辑和删除关系</a:t>
            </a:r>
          </a:p>
          <a:p>
            <a:pPr>
              <a:buFontTx/>
              <a:buNone/>
            </a:pPr>
            <a:r>
              <a:rPr lang="zh-CN" altLang="en-US" sz="1800"/>
              <a:t>             在“关系”窗口中需要编辑的关系线上单击鼠标右键，选择“编辑关系”或“删除”即可编辑或删除已建立的关系，如图6-15 所示。</a:t>
            </a:r>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057" y="2996952"/>
            <a:ext cx="2847975" cy="155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1" name="Text Box 5"/>
          <p:cNvSpPr txBox="1">
            <a:spLocks noChangeArrowheads="1"/>
          </p:cNvSpPr>
          <p:nvPr/>
        </p:nvSpPr>
        <p:spPr bwMode="auto">
          <a:xfrm>
            <a:off x="3708400" y="4868863"/>
            <a:ext cx="230543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15  </a:t>
            </a:r>
            <a:r>
              <a:rPr lang="zh-CN" altLang="en-US" sz="1600" dirty="0"/>
              <a:t>编辑或删除关系</a:t>
            </a:r>
            <a:endParaRPr lang="zh-CN" altLang="en-US" sz="2400"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4625B7A-422C-4709-B7A2-E83307FF3984}" type="slidenum">
              <a:rPr lang="zh-CN" altLang="zh-CN"/>
              <a:pPr/>
              <a:t>67</a:t>
            </a:fld>
            <a:endParaRPr lang="zh-CN" altLang="zh-CN"/>
          </a:p>
        </p:txBody>
      </p:sp>
      <p:sp>
        <p:nvSpPr>
          <p:cNvPr id="7168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1683" name="Rectangle 3"/>
          <p:cNvSpPr>
            <a:spLocks noGrp="1" noChangeArrowheads="1"/>
          </p:cNvSpPr>
          <p:nvPr>
            <p:ph type="body" idx="1"/>
          </p:nvPr>
        </p:nvSpPr>
        <p:spPr>
          <a:xfrm>
            <a:off x="1693863" y="1414463"/>
            <a:ext cx="6911975" cy="4535487"/>
          </a:xfrm>
        </p:spPr>
        <p:txBody>
          <a:bodyPr/>
          <a:lstStyle/>
          <a:p>
            <a:pPr>
              <a:lnSpc>
                <a:spcPct val="80000"/>
              </a:lnSpc>
              <a:buFontTx/>
              <a:buNone/>
            </a:pPr>
            <a:r>
              <a:rPr lang="zh-CN" altLang="en-US" sz="1200"/>
              <a:t>                    </a:t>
            </a:r>
            <a:r>
              <a:rPr lang="zh-CN" altLang="en-US" sz="1800"/>
              <a:t>查询是数据库最重要和最常见的应用，它作为Access 数据库中的一个重要对象，可以让用户根据指定条件对数据库进行检索，筛选出符合条件的记录，构成一个新的数据集合，从而方便用户对数据库进行查看和分析。</a:t>
            </a:r>
          </a:p>
          <a:p>
            <a:pPr>
              <a:lnSpc>
                <a:spcPct val="80000"/>
              </a:lnSpc>
              <a:buFontTx/>
              <a:buNone/>
            </a:pPr>
            <a:r>
              <a:rPr lang="zh-CN" altLang="en-US" sz="1800"/>
              <a:t>             在Access 数据库中，查询对象有五种视图。</a:t>
            </a:r>
          </a:p>
          <a:p>
            <a:pPr>
              <a:lnSpc>
                <a:spcPct val="80000"/>
              </a:lnSpc>
              <a:buFontTx/>
              <a:buNone/>
            </a:pPr>
            <a:r>
              <a:rPr lang="zh-CN" altLang="en-US" sz="1800"/>
              <a:t>           （1） 设计视图：用于创建新的查询对象，或者修改已有的查询对象。</a:t>
            </a:r>
          </a:p>
          <a:p>
            <a:pPr>
              <a:lnSpc>
                <a:spcPct val="80000"/>
              </a:lnSpc>
              <a:buFontTx/>
              <a:buNone/>
            </a:pPr>
            <a:r>
              <a:rPr lang="zh-CN" altLang="en-US" sz="1800"/>
              <a:t>           （2） 数据表视图：可以以二维表的形式显示查询结果。</a:t>
            </a:r>
          </a:p>
          <a:p>
            <a:pPr>
              <a:lnSpc>
                <a:spcPct val="80000"/>
              </a:lnSpc>
              <a:buFontTx/>
              <a:buNone/>
            </a:pPr>
            <a:r>
              <a:rPr lang="zh-CN" altLang="en-US" sz="1800"/>
              <a:t>           （3） SQL 视图：用于查看查询对象所对应的SELECT 命令，该命令属于SQL 语句。</a:t>
            </a:r>
          </a:p>
          <a:p>
            <a:pPr>
              <a:lnSpc>
                <a:spcPct val="80000"/>
              </a:lnSpc>
              <a:buFontTx/>
              <a:buNone/>
            </a:pPr>
            <a:r>
              <a:rPr lang="zh-CN" altLang="en-US" sz="1800"/>
              <a:t>           （4） 数据透视表视图：以表格形式对查询结果进行进一步的多维分析。</a:t>
            </a:r>
          </a:p>
          <a:p>
            <a:pPr>
              <a:lnSpc>
                <a:spcPct val="80000"/>
              </a:lnSpc>
              <a:buFontTx/>
              <a:buNone/>
            </a:pPr>
            <a:r>
              <a:rPr lang="zh-CN" altLang="en-US" sz="1800"/>
              <a:t>           （5） 数据透视图视图：以图形方式显示、对比查询结果。</a:t>
            </a:r>
          </a:p>
          <a:p>
            <a:pPr>
              <a:lnSpc>
                <a:spcPct val="80000"/>
              </a:lnSpc>
              <a:buFontTx/>
              <a:buNone/>
            </a:pPr>
            <a:r>
              <a:rPr lang="zh-CN" altLang="en-US" sz="1800"/>
              <a:t>              在Access 数据库中，根据对数据来源的操作方式以及对查询结果组织形式的不同，可以将查询分为选择查询、交叉表查询、操作查询、参数查询和SQL 查询五大类。本小节将介绍选择查询、操作查询和SQL 查询。</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458A791-08AA-432C-A8E1-EF569AD60581}" type="slidenum">
              <a:rPr lang="zh-CN" altLang="zh-CN"/>
              <a:pPr/>
              <a:t>68</a:t>
            </a:fld>
            <a:endParaRPr lang="zh-CN" altLang="zh-CN"/>
          </a:p>
        </p:txBody>
      </p:sp>
      <p:sp>
        <p:nvSpPr>
          <p:cNvPr id="72706"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2707" name="Rectangle 3"/>
          <p:cNvSpPr>
            <a:spLocks noGrp="1" noChangeArrowheads="1"/>
          </p:cNvSpPr>
          <p:nvPr>
            <p:ph type="body" idx="1"/>
          </p:nvPr>
        </p:nvSpPr>
        <p:spPr>
          <a:xfrm>
            <a:off x="1693863" y="1414463"/>
            <a:ext cx="6911975" cy="4535487"/>
          </a:xfrm>
        </p:spPr>
        <p:txBody>
          <a:bodyPr/>
          <a:lstStyle/>
          <a:p>
            <a:pPr>
              <a:buFontTx/>
              <a:buNone/>
            </a:pPr>
            <a:r>
              <a:rPr lang="zh-CN" altLang="en-US" sz="1200"/>
              <a:t>                    </a:t>
            </a:r>
            <a:r>
              <a:rPr lang="zh-CN" altLang="en-US" sz="1800"/>
              <a:t>1. 选择查询</a:t>
            </a:r>
          </a:p>
          <a:p>
            <a:pPr>
              <a:buFontTx/>
              <a:buNone/>
            </a:pPr>
            <a:r>
              <a:rPr lang="zh-CN" altLang="en-US" sz="1800"/>
              <a:t>              选择查询是最常用的查询类型，它从一个或多个相关联的表中检索数据，并且用数据表视图显示结果。在Access 2010 中，可以将选择查询分为单表查询与连接查询。</a:t>
            </a:r>
          </a:p>
          <a:p>
            <a:pPr>
              <a:buFontTx/>
              <a:buNone/>
            </a:pPr>
            <a:r>
              <a:rPr lang="zh-CN" altLang="en-US" sz="1800"/>
              <a:t>            1） 创建单表查询</a:t>
            </a:r>
          </a:p>
          <a:p>
            <a:pPr>
              <a:buFontTx/>
              <a:buNone/>
            </a:pPr>
            <a:r>
              <a:rPr lang="zh-CN" altLang="en-US" sz="1800"/>
              <a:t>              所谓单表查询，就是在一个数据表中完成查询操作，不需要引用其他表中的数据。在数据库窗口中打开“查询”选项卡，在该选项卡中可以实现单表查询操作。</a:t>
            </a:r>
          </a:p>
          <a:p>
            <a:pPr>
              <a:buFontTx/>
              <a:buNone/>
            </a:pPr>
            <a:r>
              <a:rPr lang="zh-CN" altLang="en-US" sz="1800"/>
              <a:t>              创建单表查询的一般步骤为：在“创建”选项卡的“查询”组中单击“查询设计”打开查询视图→在“显示表”对话框中选择要进行查询的数据表→在出现的查询窗口中设置查询（如图6-16 所示）→保存查询。</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F0C8AD24-708C-42DC-A187-B551229FC0E1}" type="slidenum">
              <a:rPr lang="zh-CN" altLang="zh-CN"/>
              <a:pPr/>
              <a:t>69</a:t>
            </a:fld>
            <a:endParaRPr lang="zh-CN" altLang="zh-CN"/>
          </a:p>
        </p:txBody>
      </p:sp>
      <p:sp>
        <p:nvSpPr>
          <p:cNvPr id="73730" name="Rectangle 2"/>
          <p:cNvSpPr>
            <a:spLocks noGrp="1" noChangeArrowheads="1"/>
          </p:cNvSpPr>
          <p:nvPr>
            <p:ph type="title"/>
          </p:nvPr>
        </p:nvSpPr>
        <p:spPr>
          <a:xfrm>
            <a:off x="1044575" y="404813"/>
            <a:ext cx="7772400" cy="1143000"/>
          </a:xfrm>
        </p:spPr>
        <p:txBody>
          <a:bodyPr/>
          <a:lstStyle/>
          <a:p>
            <a:r>
              <a:rPr lang="zh-CN" altLang="en-US" b="1"/>
              <a:t>6.3.3  创建查询</a:t>
            </a:r>
            <a:br>
              <a:rPr lang="zh-CN" altLang="en-US" b="1"/>
            </a:br>
            <a:endParaRPr lang="zh-CN" altLang="en-US" b="1"/>
          </a:p>
        </p:txBody>
      </p:sp>
      <p:sp>
        <p:nvSpPr>
          <p:cNvPr id="73731" name="Rectangle 3"/>
          <p:cNvSpPr>
            <a:spLocks noGrp="1" noChangeArrowheads="1"/>
          </p:cNvSpPr>
          <p:nvPr>
            <p:ph type="body" sz="half" idx="1"/>
          </p:nvPr>
        </p:nvSpPr>
        <p:spPr>
          <a:xfrm>
            <a:off x="2051050" y="1700213"/>
            <a:ext cx="3251200" cy="3962400"/>
          </a:xfrm>
        </p:spPr>
        <p:txBody>
          <a:bodyPr/>
          <a:lstStyle/>
          <a:p>
            <a:pPr>
              <a:buFontTx/>
              <a:buNone/>
            </a:pPr>
            <a:r>
              <a:rPr lang="zh-CN" altLang="en-US" sz="1200"/>
              <a:t>                  </a:t>
            </a:r>
            <a:endParaRPr lang="zh-CN" altLang="en-US" sz="1800"/>
          </a:p>
        </p:txBody>
      </p:sp>
      <p:pic>
        <p:nvPicPr>
          <p:cNvPr id="737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03575" y="1989138"/>
            <a:ext cx="3987800" cy="2730500"/>
          </a:xfrm>
          <a:noFill/>
          <a:ln/>
        </p:spPr>
      </p:pic>
      <p:sp>
        <p:nvSpPr>
          <p:cNvPr id="73733" name="Text Box 5"/>
          <p:cNvSpPr txBox="1">
            <a:spLocks noChangeArrowheads="1"/>
          </p:cNvSpPr>
          <p:nvPr/>
        </p:nvSpPr>
        <p:spPr bwMode="auto">
          <a:xfrm>
            <a:off x="3924300" y="47974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16  </a:t>
            </a:r>
            <a:r>
              <a:rPr lang="zh-CN" altLang="en-US" sz="1600" dirty="0"/>
              <a:t>创建单表查询设置</a:t>
            </a:r>
            <a:endParaRPr lang="zh-CN" altLang="en-US" sz="24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7E118C9-73E2-4037-A7BD-BA131379CBB4}" type="slidenum">
              <a:rPr lang="zh-CN" altLang="zh-CN"/>
              <a:pPr/>
              <a:t>7</a:t>
            </a:fld>
            <a:endParaRPr lang="zh-CN" altLang="zh-CN"/>
          </a:p>
        </p:txBody>
      </p:sp>
      <p:sp>
        <p:nvSpPr>
          <p:cNvPr id="10242" name="Rectangle 2"/>
          <p:cNvSpPr>
            <a:spLocks noGrp="1" noChangeArrowheads="1"/>
          </p:cNvSpPr>
          <p:nvPr>
            <p:ph type="title"/>
          </p:nvPr>
        </p:nvSpPr>
        <p:spPr>
          <a:xfrm>
            <a:off x="1371600" y="533400"/>
            <a:ext cx="7772400" cy="1143000"/>
          </a:xfrm>
        </p:spPr>
        <p:txBody>
          <a:bodyPr/>
          <a:lstStyle/>
          <a:p>
            <a:r>
              <a:rPr lang="zh-CN" altLang="zh-CN" b="1"/>
              <a:t>6.1.2  数据库管理技术的发展</a:t>
            </a:r>
            <a:br>
              <a:rPr lang="zh-CN" altLang="zh-CN" b="1"/>
            </a:br>
            <a:r>
              <a:rPr lang="zh-CN" altLang="zh-CN" b="1"/>
              <a:t>                           -----人工管理阶段</a:t>
            </a:r>
            <a:r>
              <a:rPr lang="zh-CN" altLang="zh-CN"/>
              <a:t> </a:t>
            </a:r>
          </a:p>
        </p:txBody>
      </p:sp>
      <p:sp>
        <p:nvSpPr>
          <p:cNvPr id="10243" name="Rectangle 3"/>
          <p:cNvSpPr>
            <a:spLocks noGrp="1" noChangeArrowheads="1"/>
          </p:cNvSpPr>
          <p:nvPr>
            <p:ph type="body" idx="1"/>
          </p:nvPr>
        </p:nvSpPr>
        <p:spPr>
          <a:xfrm>
            <a:off x="1828800" y="1981200"/>
            <a:ext cx="6630988" cy="3752850"/>
          </a:xfrm>
        </p:spPr>
        <p:txBody>
          <a:bodyPr/>
          <a:lstStyle/>
          <a:p>
            <a:pPr marL="0" indent="0">
              <a:lnSpc>
                <a:spcPct val="130000"/>
              </a:lnSpc>
              <a:buFontTx/>
              <a:buNone/>
            </a:pPr>
            <a:r>
              <a:rPr lang="zh-CN" altLang="zh-CN" b="0"/>
              <a:t>         </a:t>
            </a:r>
            <a:r>
              <a:rPr lang="zh-CN" altLang="zh-CN"/>
              <a:t>20世纪50年代中期以前，计算机主要用于科学计算。那时的计算机硬件方面，外存只有卡片、纸带及磁带，没有磁盘等直接存取的存储设备；软件方面，只有汇编语言，没有操作系统和高级语言，更没有管理数据的软件；数据处理的方式是批处理。这些决定了当时的数据管理只能依赖人工来进行。</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6070FEC-7AF4-4CD8-A0A5-4EF75CAD0DFE}" type="slidenum">
              <a:rPr lang="zh-CN" altLang="zh-CN"/>
              <a:pPr/>
              <a:t>70</a:t>
            </a:fld>
            <a:endParaRPr lang="zh-CN" altLang="zh-CN"/>
          </a:p>
        </p:txBody>
      </p:sp>
      <p:sp>
        <p:nvSpPr>
          <p:cNvPr id="7475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4755" name="Rectangle 3"/>
          <p:cNvSpPr>
            <a:spLocks noGrp="1" noChangeArrowheads="1"/>
          </p:cNvSpPr>
          <p:nvPr>
            <p:ph type="body" idx="1"/>
          </p:nvPr>
        </p:nvSpPr>
        <p:spPr>
          <a:xfrm>
            <a:off x="1692275" y="1989138"/>
            <a:ext cx="6911975" cy="3167062"/>
          </a:xfrm>
        </p:spPr>
        <p:txBody>
          <a:bodyPr/>
          <a:lstStyle/>
          <a:p>
            <a:pPr>
              <a:buFontTx/>
              <a:buNone/>
            </a:pPr>
            <a:r>
              <a:rPr lang="zh-CN" altLang="en-US" sz="1200"/>
              <a:t>                   </a:t>
            </a:r>
            <a:r>
              <a:rPr lang="zh-CN" altLang="en-US"/>
              <a:t> 2） 创建连接查询</a:t>
            </a:r>
          </a:p>
          <a:p>
            <a:pPr>
              <a:buFontTx/>
              <a:buNone/>
            </a:pPr>
            <a:r>
              <a:rPr lang="zh-CN" altLang="en-US"/>
              <a:t>             在实际操作过程中，查询的数据大都来自多个表，因此，要建立基于多个表的查询。查询要使用两个或两个以上的表时，称之为连接查询。在Access 2010 中，使用查询向导可以快速创建连接查询。（创建多表的连接查询时，需要首先建立表间关系。）</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029C37D-737B-4A0C-92A3-52CE96A7D002}" type="slidenum">
              <a:rPr lang="zh-CN" altLang="zh-CN"/>
              <a:pPr/>
              <a:t>71</a:t>
            </a:fld>
            <a:endParaRPr lang="zh-CN" altLang="zh-CN"/>
          </a:p>
        </p:txBody>
      </p:sp>
      <p:sp>
        <p:nvSpPr>
          <p:cNvPr id="75778"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5779" name="Rectangle 3"/>
          <p:cNvSpPr>
            <a:spLocks noGrp="1" noChangeArrowheads="1"/>
          </p:cNvSpPr>
          <p:nvPr>
            <p:ph type="body" idx="1"/>
          </p:nvPr>
        </p:nvSpPr>
        <p:spPr>
          <a:xfrm>
            <a:off x="1693863" y="1414463"/>
            <a:ext cx="6911975" cy="4535487"/>
          </a:xfrm>
        </p:spPr>
        <p:txBody>
          <a:bodyPr/>
          <a:lstStyle/>
          <a:p>
            <a:pPr>
              <a:lnSpc>
                <a:spcPct val="80000"/>
              </a:lnSpc>
              <a:buFontTx/>
              <a:buNone/>
            </a:pPr>
            <a:r>
              <a:rPr lang="zh-CN" altLang="en-US" sz="1200"/>
              <a:t>                   </a:t>
            </a:r>
            <a:r>
              <a:rPr lang="zh-CN" altLang="en-US" sz="1800"/>
              <a:t> 2. 操作查询</a:t>
            </a:r>
          </a:p>
          <a:p>
            <a:pPr>
              <a:lnSpc>
                <a:spcPct val="80000"/>
              </a:lnSpc>
              <a:buFontTx/>
              <a:buNone/>
            </a:pPr>
            <a:r>
              <a:rPr lang="zh-CN" altLang="en-US" sz="1800"/>
              <a:t>             操作查询是Access 2010 查询的重要组成部分，使用操作查询可以对数据库中的数据进行简单的检索、显示和统计，而且可以根据需要对数据库进行修改。</a:t>
            </a:r>
          </a:p>
          <a:p>
            <a:pPr>
              <a:lnSpc>
                <a:spcPct val="80000"/>
              </a:lnSpc>
              <a:buFontTx/>
              <a:buNone/>
            </a:pPr>
            <a:r>
              <a:rPr lang="zh-CN" altLang="en-US" sz="1800"/>
              <a:t>             操作查询用于对数据库进行复杂的数据管理操作，它能够通过一次操作完成多个记录的修改。操作查询包括更新查询、生成表查询、追加查询、删除查询几种类型。</a:t>
            </a:r>
          </a:p>
          <a:p>
            <a:pPr>
              <a:lnSpc>
                <a:spcPct val="80000"/>
              </a:lnSpc>
              <a:buFontTx/>
              <a:buNone/>
            </a:pPr>
            <a:r>
              <a:rPr lang="zh-CN" altLang="en-US" sz="1800"/>
              <a:t>               1） 更新查询</a:t>
            </a:r>
          </a:p>
          <a:p>
            <a:pPr>
              <a:lnSpc>
                <a:spcPct val="80000"/>
              </a:lnSpc>
              <a:buFontTx/>
              <a:buNone/>
            </a:pPr>
            <a:r>
              <a:rPr lang="zh-CN" altLang="en-US" sz="1800"/>
              <a:t>             更新查询就是对一个或多个数据表中的一组记录进行全局的更改。这样，用户就可以通过添加某些特定的条件来批量更新数据库中的记录。</a:t>
            </a:r>
          </a:p>
          <a:p>
            <a:pPr>
              <a:lnSpc>
                <a:spcPct val="80000"/>
              </a:lnSpc>
              <a:buFontTx/>
              <a:buNone/>
            </a:pPr>
            <a:r>
              <a:rPr lang="zh-CN" altLang="en-US" sz="1800"/>
              <a:t>              操作更新查询的一般步骤为：</a:t>
            </a:r>
          </a:p>
          <a:p>
            <a:pPr>
              <a:lnSpc>
                <a:spcPct val="80000"/>
              </a:lnSpc>
              <a:buFontTx/>
              <a:buNone/>
            </a:pPr>
            <a:r>
              <a:rPr lang="zh-CN" altLang="en-US" sz="1800"/>
              <a:t>              单击“创建”选项卡的“查询”组中的“查询设计”打开查询视图→在“显示表”对话框中添加表→单击“查询类型”组中的“更新”按钮→设置更新方式（如图6-17 所示），单击“查询工具/设计”选项卡的“结果”组中的“运行”按钮运行查询。</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8" name="页脚占位符 5"/>
          <p:cNvSpPr>
            <a:spLocks noGrp="1"/>
          </p:cNvSpPr>
          <p:nvPr>
            <p:ph type="ftr" sz="quarter" idx="11"/>
          </p:nvPr>
        </p:nvSpPr>
        <p:spPr/>
        <p:txBody>
          <a:bodyPr/>
          <a:lstStyle/>
          <a:p>
            <a:r>
              <a:rPr lang="zh-CN" altLang="zh-CN"/>
              <a:t>计算机文化基础</a:t>
            </a:r>
          </a:p>
        </p:txBody>
      </p:sp>
      <p:sp>
        <p:nvSpPr>
          <p:cNvPr id="9" name="灯片编号占位符 6"/>
          <p:cNvSpPr>
            <a:spLocks noGrp="1"/>
          </p:cNvSpPr>
          <p:nvPr>
            <p:ph type="sldNum" sz="quarter" idx="12"/>
          </p:nvPr>
        </p:nvSpPr>
        <p:spPr/>
        <p:txBody>
          <a:bodyPr/>
          <a:lstStyle/>
          <a:p>
            <a:fld id="{3647E314-6E6C-45A0-B2F6-5E1E21323F50}" type="slidenum">
              <a:rPr lang="zh-CN" altLang="zh-CN"/>
              <a:pPr/>
              <a:t>72</a:t>
            </a:fld>
            <a:endParaRPr lang="zh-CN" altLang="zh-CN"/>
          </a:p>
        </p:txBody>
      </p:sp>
      <p:sp>
        <p:nvSpPr>
          <p:cNvPr id="76802"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76803" name="Rectangle 3"/>
          <p:cNvSpPr>
            <a:spLocks noGrp="1" noChangeArrowheads="1"/>
          </p:cNvSpPr>
          <p:nvPr>
            <p:ph type="body" sz="half" idx="1"/>
          </p:nvPr>
        </p:nvSpPr>
        <p:spPr>
          <a:xfrm>
            <a:off x="2051050" y="1700213"/>
            <a:ext cx="3251200" cy="3962400"/>
          </a:xfrm>
        </p:spPr>
        <p:txBody>
          <a:bodyPr/>
          <a:lstStyle/>
          <a:p>
            <a:pPr>
              <a:lnSpc>
                <a:spcPct val="80000"/>
              </a:lnSpc>
              <a:buFontTx/>
              <a:buNone/>
            </a:pPr>
            <a:r>
              <a:rPr lang="zh-CN" altLang="en-US" sz="1200"/>
              <a:t>                   </a:t>
            </a:r>
            <a:r>
              <a:rPr lang="zh-CN" altLang="en-US" sz="1800"/>
              <a:t> </a:t>
            </a:r>
            <a:endParaRPr lang="zh-CN" altLang="en-US" sz="2000"/>
          </a:p>
        </p:txBody>
      </p:sp>
      <p:pic>
        <p:nvPicPr>
          <p:cNvPr id="7680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92500" y="1125538"/>
            <a:ext cx="2657475" cy="2152650"/>
          </a:xfrm>
          <a:noFill/>
          <a:ln/>
        </p:spPr>
      </p:pic>
      <p:sp>
        <p:nvSpPr>
          <p:cNvPr id="76805" name="Text Box 5"/>
          <p:cNvSpPr txBox="1">
            <a:spLocks noChangeArrowheads="1"/>
          </p:cNvSpPr>
          <p:nvPr/>
        </p:nvSpPr>
        <p:spPr bwMode="auto">
          <a:xfrm>
            <a:off x="3635375" y="32861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17  </a:t>
            </a:r>
            <a:r>
              <a:rPr lang="zh-CN" altLang="en-US" sz="1600" dirty="0"/>
              <a:t>更新查询示例视图</a:t>
            </a:r>
            <a:endParaRPr lang="zh-CN" altLang="en-US" sz="2400" dirty="0"/>
          </a:p>
        </p:txBody>
      </p:sp>
      <p:sp>
        <p:nvSpPr>
          <p:cNvPr id="76806" name="Text Box 6"/>
          <p:cNvSpPr txBox="1">
            <a:spLocks noChangeArrowheads="1"/>
          </p:cNvSpPr>
          <p:nvPr/>
        </p:nvSpPr>
        <p:spPr bwMode="auto">
          <a:xfrm>
            <a:off x="1692275" y="4076700"/>
            <a:ext cx="72723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b="1"/>
              <a:t>注：</a:t>
            </a:r>
          </a:p>
          <a:p>
            <a:r>
              <a:rPr lang="zh-CN" altLang="zh-CN" sz="2000" b="1"/>
              <a:t>（1） 在“更新到”文本框中输入表中字段时，表达方式为：[ 表名 ]![ 字段名 ]。</a:t>
            </a:r>
          </a:p>
          <a:p>
            <a:r>
              <a:rPr lang="zh-CN" altLang="zh-CN" sz="2000" b="1"/>
              <a:t>（2） 图6-17 设置的更新查询为“chengji 表中，英语成绩高于和等于60 分的，再加5 分”。</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E0B8E70-EF9D-43CE-AFD1-5ADA351790F7}" type="slidenum">
              <a:rPr lang="zh-CN" altLang="zh-CN"/>
              <a:pPr/>
              <a:t>73</a:t>
            </a:fld>
            <a:endParaRPr lang="zh-CN" altLang="zh-CN"/>
          </a:p>
        </p:txBody>
      </p:sp>
      <p:sp>
        <p:nvSpPr>
          <p:cNvPr id="77826"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7827" name="Rectangle 3"/>
          <p:cNvSpPr>
            <a:spLocks noGrp="1" noChangeArrowheads="1"/>
          </p:cNvSpPr>
          <p:nvPr>
            <p:ph type="body" idx="1"/>
          </p:nvPr>
        </p:nvSpPr>
        <p:spPr>
          <a:xfrm>
            <a:off x="1692275" y="1701800"/>
            <a:ext cx="6911975" cy="3527425"/>
          </a:xfrm>
        </p:spPr>
        <p:txBody>
          <a:bodyPr/>
          <a:lstStyle/>
          <a:p>
            <a:pPr>
              <a:buFontTx/>
              <a:buNone/>
            </a:pPr>
            <a:r>
              <a:rPr lang="zh-CN" altLang="en-US" sz="1200"/>
              <a:t>                   </a:t>
            </a:r>
            <a:r>
              <a:rPr lang="zh-CN" altLang="en-US" sz="1800"/>
              <a:t> 2） 生成表查询</a:t>
            </a:r>
          </a:p>
          <a:p>
            <a:pPr>
              <a:buFontTx/>
              <a:buNone/>
            </a:pPr>
            <a:r>
              <a:rPr lang="zh-CN" altLang="en-US" sz="1800"/>
              <a:t>             生成表查询可以根据一个或多个表 / 查询中的数据来新建数据表。这种由表产生查询，再由查询来生成表的方法，使得数据的组织更灵活，使用更方便。</a:t>
            </a:r>
          </a:p>
          <a:p>
            <a:pPr>
              <a:buFontTx/>
              <a:buNone/>
            </a:pPr>
            <a:r>
              <a:rPr lang="zh-CN" altLang="en-US" sz="1800"/>
              <a:t>             创建生成表查询的一般步骤为：</a:t>
            </a:r>
          </a:p>
          <a:p>
            <a:pPr>
              <a:buFontTx/>
              <a:buNone/>
            </a:pPr>
            <a:r>
              <a:rPr lang="zh-CN" altLang="en-US" sz="1800"/>
              <a:t>             在“创建”选项卡的“查询”组中单击“查询设计”打开查询视图→在“显示表”对话框中选择要进行查询的数据表→在“查询工具 / 设计”选项卡中选择“查询类型”组中的“生成表”→输入或选择新表名称（如图6-18 所示）→进行生成表查询设置（如图6-19 所示）→单击“结果”组中的“运行”按钮执行查询。</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9" name="页脚占位符 6"/>
          <p:cNvSpPr>
            <a:spLocks noGrp="1"/>
          </p:cNvSpPr>
          <p:nvPr>
            <p:ph type="ftr" sz="quarter" idx="11"/>
          </p:nvPr>
        </p:nvSpPr>
        <p:spPr/>
        <p:txBody>
          <a:bodyPr/>
          <a:lstStyle/>
          <a:p>
            <a:r>
              <a:rPr lang="zh-CN" altLang="zh-CN"/>
              <a:t>计算机文化基础</a:t>
            </a:r>
          </a:p>
        </p:txBody>
      </p:sp>
      <p:sp>
        <p:nvSpPr>
          <p:cNvPr id="10" name="灯片编号占位符 7"/>
          <p:cNvSpPr>
            <a:spLocks noGrp="1"/>
          </p:cNvSpPr>
          <p:nvPr>
            <p:ph type="sldNum" sz="quarter" idx="12"/>
          </p:nvPr>
        </p:nvSpPr>
        <p:spPr/>
        <p:txBody>
          <a:bodyPr/>
          <a:lstStyle/>
          <a:p>
            <a:fld id="{C0704D59-4386-4A0B-B4E0-5AA08B8741CE}" type="slidenum">
              <a:rPr lang="zh-CN" altLang="zh-CN"/>
              <a:pPr/>
              <a:t>74</a:t>
            </a:fld>
            <a:endParaRPr lang="zh-CN" altLang="zh-CN"/>
          </a:p>
        </p:txBody>
      </p:sp>
      <p:sp>
        <p:nvSpPr>
          <p:cNvPr id="78850"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78851" name="Rectangle 3"/>
          <p:cNvSpPr>
            <a:spLocks noGrp="1" noChangeArrowheads="1"/>
          </p:cNvSpPr>
          <p:nvPr>
            <p:ph type="body" sz="half" idx="1"/>
          </p:nvPr>
        </p:nvSpPr>
        <p:spPr>
          <a:xfrm>
            <a:off x="2051050" y="1700213"/>
            <a:ext cx="3251200" cy="3962400"/>
          </a:xfrm>
        </p:spPr>
        <p:txBody>
          <a:bodyPr/>
          <a:lstStyle/>
          <a:p>
            <a:pPr>
              <a:buFontTx/>
              <a:buNone/>
            </a:pPr>
            <a:r>
              <a:rPr lang="zh-CN" altLang="en-US" sz="1200"/>
              <a:t>                  </a:t>
            </a:r>
            <a:endParaRPr lang="zh-CN" altLang="en-US" sz="1800"/>
          </a:p>
        </p:txBody>
      </p:sp>
      <p:pic>
        <p:nvPicPr>
          <p:cNvPr id="78852"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835150" y="2781300"/>
            <a:ext cx="3251200" cy="1216025"/>
          </a:xfrm>
          <a:noFill/>
          <a:ln/>
        </p:spPr>
      </p:pic>
      <p:pic>
        <p:nvPicPr>
          <p:cNvPr id="78853" name="Picture 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156325" y="2060575"/>
            <a:ext cx="1812925" cy="1914525"/>
          </a:xfrm>
          <a:noFill/>
          <a:ln/>
        </p:spPr>
      </p:pic>
      <p:sp>
        <p:nvSpPr>
          <p:cNvPr id="78854" name="Text Box 6"/>
          <p:cNvSpPr txBox="1">
            <a:spLocks noChangeArrowheads="1"/>
          </p:cNvSpPr>
          <p:nvPr/>
        </p:nvSpPr>
        <p:spPr bwMode="auto">
          <a:xfrm>
            <a:off x="5868988" y="4076700"/>
            <a:ext cx="271580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图6-19 </a:t>
            </a:r>
            <a:r>
              <a:rPr lang="zh-CN" altLang="en-US" sz="1600" dirty="0" smtClean="0"/>
              <a:t> 生成</a:t>
            </a:r>
            <a:r>
              <a:rPr lang="zh-CN" altLang="en-US" sz="1600" dirty="0"/>
              <a:t>表查询示例视图</a:t>
            </a:r>
            <a:endParaRPr lang="zh-CN" altLang="en-US" sz="2400" dirty="0"/>
          </a:p>
        </p:txBody>
      </p:sp>
      <p:sp>
        <p:nvSpPr>
          <p:cNvPr id="78855" name="Text Box 7"/>
          <p:cNvSpPr txBox="1">
            <a:spLocks noChangeArrowheads="1"/>
          </p:cNvSpPr>
          <p:nvPr/>
        </p:nvSpPr>
        <p:spPr bwMode="auto">
          <a:xfrm>
            <a:off x="2484438" y="4005263"/>
            <a:ext cx="189507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18  </a:t>
            </a:r>
            <a:r>
              <a:rPr lang="zh-CN" altLang="en-US" sz="1600" dirty="0"/>
              <a:t>生成表设置</a:t>
            </a:r>
            <a:endParaRPr lang="zh-CN" altLang="en-US" sz="2400" dirty="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FBE88F7-C9EC-4746-A7F9-E25CE586AA9E}" type="slidenum">
              <a:rPr lang="zh-CN" altLang="zh-CN"/>
              <a:pPr/>
              <a:t>75</a:t>
            </a:fld>
            <a:endParaRPr lang="zh-CN" altLang="zh-CN"/>
          </a:p>
        </p:txBody>
      </p:sp>
      <p:sp>
        <p:nvSpPr>
          <p:cNvPr id="7987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9875" name="Rectangle 3"/>
          <p:cNvSpPr>
            <a:spLocks noGrp="1" noChangeArrowheads="1"/>
          </p:cNvSpPr>
          <p:nvPr>
            <p:ph type="body" idx="1"/>
          </p:nvPr>
        </p:nvSpPr>
        <p:spPr>
          <a:xfrm>
            <a:off x="1692275" y="1628775"/>
            <a:ext cx="6911975" cy="3816350"/>
          </a:xfrm>
        </p:spPr>
        <p:txBody>
          <a:bodyPr/>
          <a:lstStyle/>
          <a:p>
            <a:pPr>
              <a:lnSpc>
                <a:spcPct val="80000"/>
              </a:lnSpc>
              <a:buFontTx/>
              <a:buNone/>
            </a:pPr>
            <a:r>
              <a:rPr lang="zh-CN" altLang="en-US" sz="1000"/>
              <a:t>                   </a:t>
            </a:r>
            <a:r>
              <a:rPr lang="zh-CN" altLang="en-US" sz="2000"/>
              <a:t> 3） 追加查询</a:t>
            </a:r>
          </a:p>
          <a:p>
            <a:pPr>
              <a:lnSpc>
                <a:spcPct val="80000"/>
              </a:lnSpc>
              <a:buFontTx/>
              <a:buNone/>
            </a:pPr>
            <a:r>
              <a:rPr lang="zh-CN" altLang="en-US" sz="2000"/>
              <a:t>             追加查询用于将一个或多个表中的一组记录添加到另一个表的结尾，但是，当两个表之间的字段定义不相同时，追加查询只添加相互匹配的字段内容，不匹配的字段将被忽略。追加查询以查询设计视图中添加的表为数据源，以在“追加”对话框中选定的表为目标表。</a:t>
            </a:r>
          </a:p>
          <a:p>
            <a:pPr>
              <a:lnSpc>
                <a:spcPct val="80000"/>
              </a:lnSpc>
              <a:buFontTx/>
              <a:buNone/>
            </a:pPr>
            <a:r>
              <a:rPr lang="zh-CN" altLang="en-US" sz="2000"/>
              <a:t>             追加查询可以为指定的表追加记录，目标表必须是一个已经存在的表，源数据表与目标数据表可以存在于同一个数据库中，也可以分属于不同的数据库。</a:t>
            </a:r>
          </a:p>
          <a:p>
            <a:pPr>
              <a:lnSpc>
                <a:spcPct val="80000"/>
              </a:lnSpc>
              <a:buFontTx/>
              <a:buNone/>
            </a:pPr>
            <a:r>
              <a:rPr lang="zh-CN" altLang="en-US" sz="2000"/>
              <a:t>             在介绍追加查询操作过程之前，我们需要明确的是，追加查询并不是向其他数据表中添加记录的最快的方法，因为可以直接利用“复制”和“粘贴”命令进行数据记录的添加。追加查询的有用之处是将一个表中的数据按照一定的准则向其他表中添加数据记录。</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9" name="页脚占位符 6"/>
          <p:cNvSpPr>
            <a:spLocks noGrp="1"/>
          </p:cNvSpPr>
          <p:nvPr>
            <p:ph type="ftr" sz="quarter" idx="11"/>
          </p:nvPr>
        </p:nvSpPr>
        <p:spPr/>
        <p:txBody>
          <a:bodyPr/>
          <a:lstStyle/>
          <a:p>
            <a:r>
              <a:rPr lang="zh-CN" altLang="zh-CN"/>
              <a:t>计算机文化基础</a:t>
            </a:r>
          </a:p>
        </p:txBody>
      </p:sp>
      <p:sp>
        <p:nvSpPr>
          <p:cNvPr id="10" name="灯片编号占位符 7"/>
          <p:cNvSpPr>
            <a:spLocks noGrp="1"/>
          </p:cNvSpPr>
          <p:nvPr>
            <p:ph type="sldNum" sz="quarter" idx="12"/>
          </p:nvPr>
        </p:nvSpPr>
        <p:spPr/>
        <p:txBody>
          <a:bodyPr/>
          <a:lstStyle/>
          <a:p>
            <a:fld id="{48B05049-5BB9-4710-9B98-26059C77ED4D}" type="slidenum">
              <a:rPr lang="zh-CN" altLang="zh-CN"/>
              <a:pPr/>
              <a:t>76</a:t>
            </a:fld>
            <a:endParaRPr lang="zh-CN" altLang="zh-CN"/>
          </a:p>
        </p:txBody>
      </p:sp>
      <p:sp>
        <p:nvSpPr>
          <p:cNvPr id="80898"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80899" name="Rectangle 3"/>
          <p:cNvSpPr>
            <a:spLocks noGrp="1" noChangeArrowheads="1"/>
          </p:cNvSpPr>
          <p:nvPr>
            <p:ph type="body" sz="half" idx="1"/>
          </p:nvPr>
        </p:nvSpPr>
        <p:spPr>
          <a:xfrm>
            <a:off x="1836738" y="1123950"/>
            <a:ext cx="7056437" cy="1873250"/>
          </a:xfrm>
        </p:spPr>
        <p:txBody>
          <a:bodyPr/>
          <a:lstStyle/>
          <a:p>
            <a:pPr>
              <a:lnSpc>
                <a:spcPct val="90000"/>
              </a:lnSpc>
              <a:buFontTx/>
              <a:buNone/>
            </a:pPr>
            <a:r>
              <a:rPr lang="zh-CN" altLang="en-US" sz="1000"/>
              <a:t>                   </a:t>
            </a:r>
            <a:r>
              <a:rPr lang="zh-CN" altLang="en-US" sz="2000"/>
              <a:t>   创建追加查询的一般步骤为：</a:t>
            </a:r>
          </a:p>
          <a:p>
            <a:pPr>
              <a:lnSpc>
                <a:spcPct val="90000"/>
              </a:lnSpc>
              <a:buFontTx/>
              <a:buNone/>
            </a:pPr>
            <a:r>
              <a:rPr lang="zh-CN" altLang="en-US" sz="2000"/>
              <a:t>            单击“创建”选项卡的“查询”组中的“查询设计”打开查询视图→在“显示表”对话框中选择表→单击“查询工具/设计”选项卡的“查询类型”组中的“追加”按钮→选择目标表（如图6-20 所示）→进行追加查询设置，如图6-21 所示→单击“结果”组中的“运行”按钮执行查询。</a:t>
            </a:r>
          </a:p>
        </p:txBody>
      </p:sp>
      <p:pic>
        <p:nvPicPr>
          <p:cNvPr id="80900"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219700" y="4003675"/>
            <a:ext cx="3251200" cy="1216025"/>
          </a:xfrm>
          <a:noFill/>
          <a:ln/>
        </p:spPr>
      </p:pic>
      <p:pic>
        <p:nvPicPr>
          <p:cNvPr id="80901" name="Picture 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484438" y="3284538"/>
            <a:ext cx="1311275" cy="1912937"/>
          </a:xfrm>
          <a:noFill/>
          <a:ln/>
        </p:spPr>
      </p:pic>
      <p:sp>
        <p:nvSpPr>
          <p:cNvPr id="80902" name="Text Box 6"/>
          <p:cNvSpPr txBox="1">
            <a:spLocks noChangeArrowheads="1"/>
          </p:cNvSpPr>
          <p:nvPr/>
        </p:nvSpPr>
        <p:spPr bwMode="auto">
          <a:xfrm>
            <a:off x="5508625" y="52292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图6-21 </a:t>
            </a:r>
            <a:r>
              <a:rPr lang="zh-CN" altLang="en-US" sz="1600" dirty="0" smtClean="0"/>
              <a:t> 追加</a:t>
            </a:r>
            <a:r>
              <a:rPr lang="zh-CN" altLang="en-US" sz="1600" dirty="0"/>
              <a:t>查询示例视图</a:t>
            </a:r>
            <a:endParaRPr lang="zh-CN" altLang="en-US" sz="2400" dirty="0"/>
          </a:p>
        </p:txBody>
      </p:sp>
      <p:sp>
        <p:nvSpPr>
          <p:cNvPr id="80903" name="Text Box 7"/>
          <p:cNvSpPr txBox="1">
            <a:spLocks noChangeArrowheads="1"/>
          </p:cNvSpPr>
          <p:nvPr/>
        </p:nvSpPr>
        <p:spPr bwMode="auto">
          <a:xfrm>
            <a:off x="2339975" y="5229225"/>
            <a:ext cx="189507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图6-20 </a:t>
            </a:r>
            <a:r>
              <a:rPr lang="zh-CN" altLang="en-US" sz="1600" dirty="0" smtClean="0"/>
              <a:t> 目标</a:t>
            </a:r>
            <a:r>
              <a:rPr lang="zh-CN" altLang="en-US" sz="1600" dirty="0"/>
              <a:t>表选择</a:t>
            </a:r>
            <a:endParaRPr lang="zh-CN" altLang="en-US" sz="2400" dirty="0"/>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9AA5B01-5789-4DE3-8D60-BCF23C4A4141}" type="slidenum">
              <a:rPr lang="zh-CN" altLang="zh-CN"/>
              <a:pPr/>
              <a:t>77</a:t>
            </a:fld>
            <a:endParaRPr lang="zh-CN" altLang="zh-CN"/>
          </a:p>
        </p:txBody>
      </p:sp>
      <p:sp>
        <p:nvSpPr>
          <p:cNvPr id="8192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1923" name="Rectangle 3"/>
          <p:cNvSpPr>
            <a:spLocks noGrp="1" noChangeArrowheads="1"/>
          </p:cNvSpPr>
          <p:nvPr>
            <p:ph type="body" idx="1"/>
          </p:nvPr>
        </p:nvSpPr>
        <p:spPr>
          <a:xfrm>
            <a:off x="1692275" y="1628775"/>
            <a:ext cx="6911975" cy="3816350"/>
          </a:xfrm>
        </p:spPr>
        <p:txBody>
          <a:bodyPr/>
          <a:lstStyle/>
          <a:p>
            <a:pPr>
              <a:lnSpc>
                <a:spcPct val="90000"/>
              </a:lnSpc>
              <a:buFontTx/>
              <a:buNone/>
            </a:pPr>
            <a:r>
              <a:rPr lang="zh-CN" altLang="en-US" sz="900"/>
              <a:t>                   </a:t>
            </a:r>
            <a:r>
              <a:rPr lang="zh-CN" altLang="en-US" sz="1800"/>
              <a:t> 4） 删除查询</a:t>
            </a:r>
          </a:p>
          <a:p>
            <a:pPr>
              <a:lnSpc>
                <a:spcPct val="90000"/>
              </a:lnSpc>
              <a:buFontTx/>
              <a:buNone/>
            </a:pPr>
            <a:r>
              <a:rPr lang="zh-CN" altLang="en-US" sz="1800"/>
              <a:t>             删除查询是将符合条件的记录删除。删除查询可以删除一个表中的记录，也可以利用表间关系删除多个表中相互关联的记录。</a:t>
            </a:r>
          </a:p>
          <a:p>
            <a:pPr>
              <a:lnSpc>
                <a:spcPct val="90000"/>
              </a:lnSpc>
              <a:buFontTx/>
              <a:buNone/>
            </a:pPr>
            <a:r>
              <a:rPr lang="zh-CN" altLang="en-US" sz="1800"/>
              <a:t>       </a:t>
            </a:r>
            <a:r>
              <a:rPr lang="zh-CN" altLang="en-US" sz="1800">
                <a:sym typeface="Arial" pitchFamily="34" charset="0"/>
              </a:rPr>
              <a:t>     创建删除查询的一般步骤为：</a:t>
            </a:r>
          </a:p>
          <a:p>
            <a:pPr>
              <a:lnSpc>
                <a:spcPct val="90000"/>
              </a:lnSpc>
              <a:buFontTx/>
              <a:buNone/>
            </a:pPr>
            <a:r>
              <a:rPr lang="zh-CN" altLang="en-US" sz="1800">
                <a:sym typeface="Arial" pitchFamily="34" charset="0"/>
              </a:rPr>
              <a:t>            单击“创建”选项卡的“查询”组中的“查询设计”打开查询视图→在“显示表”对话框中将表添加到“对象”窗格中→单击“查询工具—设计”选项卡的“查询类型”组中的“删除”按钮→将查询设计网格表中“ * ”号和对应的字段拖到设计网格中→在对应字段的“条件”行输入条件（如图6-22 所示）→单击“结果”组中的“运行”按钮执行查询</a:t>
            </a:r>
            <a:r>
              <a:rPr lang="zh-CN" altLang="en-US" sz="1800"/>
              <a:t>。</a:t>
            </a:r>
          </a:p>
          <a:p>
            <a:pPr>
              <a:lnSpc>
                <a:spcPct val="90000"/>
              </a:lnSpc>
              <a:buFontTx/>
              <a:buNone/>
            </a:pPr>
            <a:r>
              <a:rPr lang="zh-CN" altLang="en-US" sz="1800"/>
              <a:t>             注：表中记录删除后将不能恢复，因此，执行删除查询应特别慎重。</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BE7CB4AE-D4DD-4A13-86CC-72092A5F91DA}" type="slidenum">
              <a:rPr lang="zh-CN" altLang="zh-CN"/>
              <a:pPr/>
              <a:t>78</a:t>
            </a:fld>
            <a:endParaRPr lang="zh-CN" altLang="zh-CN"/>
          </a:p>
        </p:txBody>
      </p:sp>
      <p:sp>
        <p:nvSpPr>
          <p:cNvPr id="82946"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82947" name="Rectangle 3"/>
          <p:cNvSpPr>
            <a:spLocks noGrp="1" noChangeArrowheads="1"/>
          </p:cNvSpPr>
          <p:nvPr>
            <p:ph type="body" sz="half" idx="1"/>
          </p:nvPr>
        </p:nvSpPr>
        <p:spPr>
          <a:xfrm>
            <a:off x="2051050" y="1700213"/>
            <a:ext cx="3251200" cy="3962400"/>
          </a:xfrm>
        </p:spPr>
        <p:txBody>
          <a:bodyPr/>
          <a:lstStyle/>
          <a:p>
            <a:pPr>
              <a:lnSpc>
                <a:spcPct val="90000"/>
              </a:lnSpc>
              <a:buFontTx/>
              <a:buNone/>
            </a:pPr>
            <a:r>
              <a:rPr lang="zh-CN" altLang="en-US" sz="900"/>
              <a:t>                   </a:t>
            </a:r>
            <a:endParaRPr lang="zh-CN" altLang="en-US" sz="1800"/>
          </a:p>
        </p:txBody>
      </p:sp>
      <p:pic>
        <p:nvPicPr>
          <p:cNvPr id="829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08400" y="1557338"/>
            <a:ext cx="2736850" cy="3508375"/>
          </a:xfrm>
          <a:noFill/>
          <a:ln/>
        </p:spPr>
      </p:pic>
      <p:sp>
        <p:nvSpPr>
          <p:cNvPr id="82949" name="Text Box 5"/>
          <p:cNvSpPr txBox="1">
            <a:spLocks noChangeArrowheads="1"/>
          </p:cNvSpPr>
          <p:nvPr/>
        </p:nvSpPr>
        <p:spPr bwMode="auto">
          <a:xfrm>
            <a:off x="3851275" y="5086350"/>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a:t>
            </a:r>
            <a:r>
              <a:rPr lang="zh-CN" altLang="en-US" sz="1600" dirty="0" smtClean="0"/>
              <a:t>22  </a:t>
            </a:r>
            <a:r>
              <a:rPr lang="zh-CN" altLang="en-US" sz="1600" dirty="0"/>
              <a:t>删除查询示例视图</a:t>
            </a:r>
            <a:endParaRPr lang="zh-CN" altLang="en-US" sz="2400" dirty="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0CF4DFC-1E82-40DB-8847-5A5C62ABDC5A}" type="slidenum">
              <a:rPr lang="zh-CN" altLang="zh-CN"/>
              <a:pPr/>
              <a:t>79</a:t>
            </a:fld>
            <a:endParaRPr lang="zh-CN" altLang="zh-CN"/>
          </a:p>
        </p:txBody>
      </p:sp>
      <p:sp>
        <p:nvSpPr>
          <p:cNvPr id="83970"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3971" name="Rectangle 3"/>
          <p:cNvSpPr>
            <a:spLocks noGrp="1" noChangeArrowheads="1"/>
          </p:cNvSpPr>
          <p:nvPr>
            <p:ph type="body" idx="1"/>
          </p:nvPr>
        </p:nvSpPr>
        <p:spPr>
          <a:xfrm>
            <a:off x="1692275" y="1628775"/>
            <a:ext cx="6911975" cy="3816350"/>
          </a:xfrm>
        </p:spPr>
        <p:txBody>
          <a:bodyPr/>
          <a:lstStyle/>
          <a:p>
            <a:pPr>
              <a:buFontTx/>
              <a:buNone/>
            </a:pPr>
            <a:r>
              <a:rPr lang="zh-CN" altLang="en-US" sz="900"/>
              <a:t>                   </a:t>
            </a:r>
            <a:r>
              <a:rPr lang="zh-CN" altLang="en-US" sz="1800"/>
              <a:t> 3. SQL 查询</a:t>
            </a:r>
          </a:p>
          <a:p>
            <a:pPr>
              <a:buFontTx/>
              <a:buNone/>
            </a:pPr>
            <a:r>
              <a:rPr lang="zh-CN" altLang="en-US" sz="1800"/>
              <a:t>             当在查询设计视图中创建查询时，Access 将自动在后台生成等效的SQL 语句。当查询设计完成后，右击建立的查询，在快捷菜单中选“设计视图”，右击打开的查询选项卡空白处，在出现的快捷菜单中选“SQL 视图”，即可查看该查询对应的SQL 语句。</a:t>
            </a:r>
          </a:p>
          <a:p>
            <a:pPr>
              <a:buFontTx/>
              <a:buNone/>
            </a:pPr>
            <a:r>
              <a:rPr lang="zh-CN" altLang="en-US" sz="1800"/>
              <a:t>             在“SQL 视图”窗口中，可以通过直接编写SQL 语句来实现查询功能。SQL 语句最基本的语法结构是“SELECT…FROM…[WHERE]…”，其中SELECT 表示要选择显示哪些字段，FROM 表示从哪些表中查询，WHERE 说明查询的条件，缺省时对全体记录操作。</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6" name="页脚占位符 5"/>
          <p:cNvSpPr>
            <a:spLocks noGrp="1"/>
          </p:cNvSpPr>
          <p:nvPr>
            <p:ph type="ftr" sz="quarter" idx="11"/>
          </p:nvPr>
        </p:nvSpPr>
        <p:spPr/>
        <p:txBody>
          <a:bodyPr/>
          <a:lstStyle/>
          <a:p>
            <a:r>
              <a:rPr lang="zh-CN" altLang="zh-CN"/>
              <a:t>计算机文化基础</a:t>
            </a:r>
          </a:p>
        </p:txBody>
      </p:sp>
      <p:sp>
        <p:nvSpPr>
          <p:cNvPr id="7" name="灯片编号占位符 6"/>
          <p:cNvSpPr>
            <a:spLocks noGrp="1"/>
          </p:cNvSpPr>
          <p:nvPr>
            <p:ph type="sldNum" sz="quarter" idx="12"/>
          </p:nvPr>
        </p:nvSpPr>
        <p:spPr/>
        <p:txBody>
          <a:bodyPr/>
          <a:lstStyle/>
          <a:p>
            <a:fld id="{C513520A-0F13-4EE2-ACCB-24DE71F660A5}" type="slidenum">
              <a:rPr lang="zh-CN" altLang="zh-CN"/>
              <a:pPr/>
              <a:t>8</a:t>
            </a:fld>
            <a:endParaRPr lang="zh-CN" altLang="zh-CN"/>
          </a:p>
        </p:txBody>
      </p:sp>
      <p:sp>
        <p:nvSpPr>
          <p:cNvPr id="11266" name="Rectangle 2"/>
          <p:cNvSpPr>
            <a:spLocks noGrp="1" noChangeArrowheads="1"/>
          </p:cNvSpPr>
          <p:nvPr>
            <p:ph type="body" sz="half" idx="1"/>
          </p:nvPr>
        </p:nvSpPr>
        <p:spPr>
          <a:xfrm>
            <a:off x="2286000" y="1905000"/>
            <a:ext cx="5815013" cy="3684588"/>
          </a:xfrm>
          <a:noFill/>
          <a:ln/>
        </p:spPr>
        <p:txBody>
          <a:bodyPr/>
          <a:lstStyle/>
          <a:p>
            <a:pPr>
              <a:lnSpc>
                <a:spcPct val="130000"/>
              </a:lnSpc>
              <a:buFontTx/>
              <a:buNone/>
            </a:pPr>
            <a:r>
              <a:rPr lang="zh-CN" altLang="zh-CN"/>
              <a:t>     人工管理阶段的主要特点如下：</a:t>
            </a:r>
          </a:p>
          <a:p>
            <a:r>
              <a:rPr lang="zh-CN" altLang="zh-CN"/>
              <a:t>（1）数据不进行保存；</a:t>
            </a:r>
          </a:p>
          <a:p>
            <a:r>
              <a:rPr lang="zh-CN" altLang="zh-CN"/>
              <a:t>（2）没有专门的数据管理软件；</a:t>
            </a:r>
          </a:p>
          <a:p>
            <a:r>
              <a:rPr lang="zh-CN" altLang="zh-CN"/>
              <a:t>（3）数据面向应用；</a:t>
            </a:r>
          </a:p>
          <a:p>
            <a:r>
              <a:rPr lang="zh-CN" altLang="zh-CN"/>
              <a:t>（4）只有程序的概念。</a:t>
            </a:r>
          </a:p>
        </p:txBody>
      </p:sp>
      <p:sp>
        <p:nvSpPr>
          <p:cNvPr id="11267" name="Rectangle 3"/>
          <p:cNvSpPr>
            <a:spLocks noGrp="1" noChangeArrowheads="1"/>
          </p:cNvSpPr>
          <p:nvPr>
            <p:ph type="title"/>
          </p:nvPr>
        </p:nvSpPr>
        <p:spPr>
          <a:xfrm>
            <a:off x="1042988" y="533400"/>
            <a:ext cx="7772400" cy="1143000"/>
          </a:xfrm>
          <a:noFill/>
          <a:ln/>
        </p:spPr>
        <p:txBody>
          <a:bodyPr/>
          <a:lstStyle/>
          <a:p>
            <a:r>
              <a:rPr lang="zh-CN" altLang="zh-CN" sz="3600" b="1"/>
              <a:t>人工管理阶段</a:t>
            </a:r>
            <a:r>
              <a:rPr lang="zh-CN" altLang="zh-CN"/>
              <a:t> </a:t>
            </a:r>
          </a:p>
        </p:txBody>
      </p:sp>
      <p:sp>
        <p:nvSpPr>
          <p:cNvPr id="1126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D40719A-2231-4CDC-972C-4D620319590B}" type="slidenum">
              <a:rPr lang="zh-CN" altLang="zh-CN"/>
              <a:pPr/>
              <a:t>80</a:t>
            </a:fld>
            <a:endParaRPr lang="zh-CN" altLang="zh-CN"/>
          </a:p>
        </p:txBody>
      </p:sp>
      <p:sp>
        <p:nvSpPr>
          <p:cNvPr id="8499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4995" name="Rectangle 3"/>
          <p:cNvSpPr>
            <a:spLocks noGrp="1" noChangeArrowheads="1"/>
          </p:cNvSpPr>
          <p:nvPr>
            <p:ph type="body" idx="1"/>
          </p:nvPr>
        </p:nvSpPr>
        <p:spPr>
          <a:xfrm>
            <a:off x="1692275" y="1557338"/>
            <a:ext cx="6911975" cy="4246562"/>
          </a:xfrm>
        </p:spPr>
        <p:txBody>
          <a:bodyPr/>
          <a:lstStyle/>
          <a:p>
            <a:pPr>
              <a:lnSpc>
                <a:spcPct val="80000"/>
              </a:lnSpc>
              <a:buFontTx/>
              <a:buNone/>
            </a:pPr>
            <a:r>
              <a:rPr lang="zh-CN" altLang="en-US" sz="900"/>
              <a:t>                  </a:t>
            </a:r>
            <a:r>
              <a:rPr lang="zh-CN" altLang="en-US" sz="2000"/>
              <a:t>下面简单介绍SQL 中常用的语句。</a:t>
            </a:r>
          </a:p>
          <a:p>
            <a:pPr>
              <a:lnSpc>
                <a:spcPct val="80000"/>
              </a:lnSpc>
              <a:buFontTx/>
              <a:buNone/>
            </a:pPr>
            <a:r>
              <a:rPr lang="zh-CN" altLang="en-US" sz="2000"/>
              <a:t>   1） SELECT 语句（查询）</a:t>
            </a:r>
          </a:p>
          <a:p>
            <a:pPr>
              <a:lnSpc>
                <a:spcPct val="80000"/>
              </a:lnSpc>
              <a:buFontTx/>
              <a:buNone/>
            </a:pPr>
            <a:r>
              <a:rPr lang="zh-CN" altLang="en-US" sz="2000"/>
              <a:t>   基本格式：SELECT 字段名表 [INTO 目标表] FROM 表名 [WHERE 条件] [ORDER BY 字段] [GROUP BY 字段[HAVING 条件]]</a:t>
            </a:r>
          </a:p>
          <a:p>
            <a:pPr>
              <a:lnSpc>
                <a:spcPct val="80000"/>
              </a:lnSpc>
              <a:buFontTx/>
              <a:buNone/>
            </a:pPr>
            <a:r>
              <a:rPr lang="zh-CN" altLang="en-US" sz="2000"/>
              <a:t>   功能：在指定表中查询有关内容。</a:t>
            </a:r>
          </a:p>
          <a:p>
            <a:pPr>
              <a:lnSpc>
                <a:spcPct val="80000"/>
              </a:lnSpc>
              <a:buFontTx/>
              <a:buNone/>
            </a:pPr>
            <a:r>
              <a:rPr lang="zh-CN" altLang="en-US" sz="2000"/>
              <a:t>   说明：</a:t>
            </a:r>
          </a:p>
          <a:p>
            <a:pPr>
              <a:lnSpc>
                <a:spcPct val="80000"/>
              </a:lnSpc>
              <a:buFontTx/>
              <a:buNone/>
            </a:pPr>
            <a:r>
              <a:rPr lang="zh-CN" altLang="en-US" sz="2000"/>
              <a:t>（1） ORDER BY 字段：按指定字段排序；</a:t>
            </a:r>
          </a:p>
          <a:p>
            <a:pPr>
              <a:lnSpc>
                <a:spcPct val="80000"/>
              </a:lnSpc>
              <a:buFontTx/>
              <a:buNone/>
            </a:pPr>
            <a:r>
              <a:rPr lang="zh-CN" altLang="en-US" sz="2000"/>
              <a:t>（2） GROUP BY 字段：按指定字段分组；</a:t>
            </a:r>
          </a:p>
          <a:p>
            <a:pPr>
              <a:lnSpc>
                <a:spcPct val="80000"/>
              </a:lnSpc>
              <a:buFontTx/>
              <a:buNone/>
            </a:pPr>
            <a:r>
              <a:rPr lang="zh-CN" altLang="en-US" sz="2000"/>
              <a:t>（3） HAVING 条件：设置分组条件；</a:t>
            </a:r>
          </a:p>
          <a:p>
            <a:pPr>
              <a:lnSpc>
                <a:spcPct val="80000"/>
              </a:lnSpc>
              <a:buFontTx/>
              <a:buNone/>
            </a:pPr>
            <a:r>
              <a:rPr lang="zh-CN" altLang="en-US" sz="2000"/>
              <a:t>（4） INTO 目标表：将查询结果输出到指定的目标表。</a:t>
            </a:r>
          </a:p>
          <a:p>
            <a:pPr>
              <a:lnSpc>
                <a:spcPct val="80000"/>
              </a:lnSpc>
              <a:buFontTx/>
              <a:buNone/>
            </a:pPr>
            <a:r>
              <a:rPr lang="zh-CN" altLang="en-US" sz="2000"/>
              <a:t>  示例：查询xsda 表中女同学的信息，并将查询结果输出到“女生”表。</a:t>
            </a:r>
          </a:p>
          <a:p>
            <a:pPr>
              <a:lnSpc>
                <a:spcPct val="80000"/>
              </a:lnSpc>
              <a:buFontTx/>
              <a:buNone/>
            </a:pPr>
            <a:r>
              <a:rPr lang="zh-CN" altLang="en-US" sz="2000"/>
              <a:t>SELECT * INTO 女生 FROM xsda WHERE 性别 5" 女 "</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5E5058C-D577-40AC-A34B-1DC0A97EED74}" type="slidenum">
              <a:rPr lang="zh-CN" altLang="zh-CN"/>
              <a:pPr/>
              <a:t>81</a:t>
            </a:fld>
            <a:endParaRPr lang="zh-CN" altLang="zh-CN"/>
          </a:p>
        </p:txBody>
      </p:sp>
      <p:sp>
        <p:nvSpPr>
          <p:cNvPr id="86018"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6019" name="Rectangle 3"/>
          <p:cNvSpPr>
            <a:spLocks noGrp="1" noChangeArrowheads="1"/>
          </p:cNvSpPr>
          <p:nvPr>
            <p:ph type="body" idx="1"/>
          </p:nvPr>
        </p:nvSpPr>
        <p:spPr>
          <a:xfrm>
            <a:off x="1692275" y="1557338"/>
            <a:ext cx="6911975" cy="4246562"/>
          </a:xfrm>
        </p:spPr>
        <p:txBody>
          <a:bodyPr/>
          <a:lstStyle/>
          <a:p>
            <a:pPr>
              <a:lnSpc>
                <a:spcPct val="90000"/>
              </a:lnSpc>
              <a:buFontTx/>
              <a:buNone/>
            </a:pPr>
            <a:r>
              <a:rPr lang="zh-CN" altLang="en-US" sz="700"/>
              <a:t>                 </a:t>
            </a:r>
            <a:r>
              <a:rPr lang="zh-CN" altLang="en-US" sz="1800"/>
              <a:t>2） UPDATE 语句（字段内容更新）</a:t>
            </a:r>
          </a:p>
          <a:p>
            <a:pPr>
              <a:lnSpc>
                <a:spcPct val="90000"/>
              </a:lnSpc>
              <a:buFontTx/>
              <a:buNone/>
            </a:pPr>
            <a:r>
              <a:rPr lang="zh-CN" altLang="en-US" sz="1800"/>
              <a:t>    基本格式：UPDATE 表名 SET 字段5 表达式[WHERE 条件]</a:t>
            </a:r>
          </a:p>
          <a:p>
            <a:pPr>
              <a:lnSpc>
                <a:spcPct val="90000"/>
              </a:lnSpc>
              <a:buFontTx/>
              <a:buNone/>
            </a:pPr>
            <a:r>
              <a:rPr lang="zh-CN" altLang="en-US" sz="1800"/>
              <a:t>    功能：对指定表中满足条件的记录，用指定表达式的内容更新指定字段。</a:t>
            </a:r>
          </a:p>
          <a:p>
            <a:pPr>
              <a:lnSpc>
                <a:spcPct val="90000"/>
              </a:lnSpc>
              <a:buFontTx/>
              <a:buNone/>
            </a:pPr>
            <a:r>
              <a:rPr lang="zh-CN" altLang="en-US" sz="1800"/>
              <a:t>    示例：将班级编号为“201001”的记录的班级编号修改为“201010”。</a:t>
            </a:r>
          </a:p>
          <a:p>
            <a:pPr>
              <a:lnSpc>
                <a:spcPct val="90000"/>
              </a:lnSpc>
              <a:buFontTx/>
              <a:buNone/>
            </a:pPr>
            <a:r>
              <a:rPr lang="zh-CN" altLang="en-US" sz="1800"/>
              <a:t>    UPDATE xsda SET 班级编号 5"201010" WHERE 班级编号 5"201001"</a:t>
            </a:r>
          </a:p>
          <a:p>
            <a:pPr>
              <a:lnSpc>
                <a:spcPct val="90000"/>
              </a:lnSpc>
              <a:buFontTx/>
              <a:buNone/>
            </a:pPr>
            <a:r>
              <a:rPr lang="zh-CN" altLang="en-US" sz="1800"/>
              <a:t>      3） INSERT 语句（插入记录）</a:t>
            </a:r>
          </a:p>
          <a:p>
            <a:pPr>
              <a:lnSpc>
                <a:spcPct val="90000"/>
              </a:lnSpc>
              <a:buFontTx/>
              <a:buNone/>
            </a:pPr>
            <a:r>
              <a:rPr lang="zh-CN" altLang="en-US" sz="1800"/>
              <a:t>    基本格式：INSERT INTO 表名( 字段名表) VALUES ( 内容列表)</a:t>
            </a:r>
          </a:p>
          <a:p>
            <a:pPr>
              <a:lnSpc>
                <a:spcPct val="90000"/>
              </a:lnSpc>
              <a:buFontTx/>
              <a:buNone/>
            </a:pPr>
            <a:r>
              <a:rPr lang="zh-CN" altLang="en-US" sz="1800"/>
              <a:t>    功能：在指定表中插入记录，以指定内容列表中的内容为字段内容。</a:t>
            </a:r>
          </a:p>
          <a:p>
            <a:pPr>
              <a:lnSpc>
                <a:spcPct val="90000"/>
              </a:lnSpc>
              <a:buFontTx/>
              <a:buNone/>
            </a:pPr>
            <a:r>
              <a:rPr lang="zh-CN" altLang="en-US" sz="1800"/>
              <a:t>    示例：在xsda 表中插入一条记录。</a:t>
            </a:r>
          </a:p>
          <a:p>
            <a:pPr>
              <a:lnSpc>
                <a:spcPct val="90000"/>
              </a:lnSpc>
              <a:buFontTx/>
              <a:buNone/>
            </a:pPr>
            <a:r>
              <a:rPr lang="zh-CN" altLang="en-US" sz="1800"/>
              <a:t>     INSERT INTO xsda ( 学号，姓名，性别，出生日期，班级编号)</a:t>
            </a:r>
          </a:p>
          <a:p>
            <a:pPr>
              <a:lnSpc>
                <a:spcPct val="90000"/>
              </a:lnSpc>
              <a:buFontTx/>
              <a:buNone/>
            </a:pPr>
            <a:r>
              <a:rPr lang="zh-CN" altLang="en-US" sz="1800"/>
              <a:t>     VALUES ("201001011"，"张山"，"女"，#1/1/1990#,"201001")</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F3CA52F-8435-43BA-B4D5-5297A1711D3E}" type="slidenum">
              <a:rPr lang="zh-CN" altLang="zh-CN"/>
              <a:pPr/>
              <a:t>82</a:t>
            </a:fld>
            <a:endParaRPr lang="zh-CN" altLang="zh-CN"/>
          </a:p>
        </p:txBody>
      </p:sp>
      <p:sp>
        <p:nvSpPr>
          <p:cNvPr id="8704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7043" name="Rectangle 3"/>
          <p:cNvSpPr>
            <a:spLocks noGrp="1" noChangeArrowheads="1"/>
          </p:cNvSpPr>
          <p:nvPr>
            <p:ph type="body" idx="1"/>
          </p:nvPr>
        </p:nvSpPr>
        <p:spPr>
          <a:xfrm>
            <a:off x="1692275" y="1557338"/>
            <a:ext cx="6911975" cy="4246562"/>
          </a:xfrm>
        </p:spPr>
        <p:txBody>
          <a:bodyPr/>
          <a:lstStyle/>
          <a:p>
            <a:pPr>
              <a:buFontTx/>
              <a:buNone/>
            </a:pPr>
            <a:r>
              <a:rPr lang="zh-CN" altLang="en-US" sz="700"/>
              <a:t>                 </a:t>
            </a:r>
            <a:r>
              <a:rPr lang="zh-CN" altLang="en-US"/>
              <a:t>4） DELETE 语句（删除记录）</a:t>
            </a:r>
          </a:p>
          <a:p>
            <a:pPr>
              <a:buFontTx/>
              <a:buNone/>
            </a:pPr>
            <a:r>
              <a:rPr lang="zh-CN" altLang="en-US"/>
              <a:t>     基本格式：DELETE FROM 表名[WHERE 条件]</a:t>
            </a:r>
          </a:p>
          <a:p>
            <a:pPr>
              <a:buFontTx/>
              <a:buNone/>
            </a:pPr>
            <a:r>
              <a:rPr lang="zh-CN" altLang="en-US"/>
              <a:t>     功能：删除指定表中符合条件的记录。</a:t>
            </a:r>
          </a:p>
          <a:p>
            <a:pPr>
              <a:buFontTx/>
              <a:buNone/>
            </a:pPr>
            <a:r>
              <a:rPr lang="zh-CN" altLang="en-US"/>
              <a:t>     示例：删除xsda 表中班级编号为“201001”的所有记录。</a:t>
            </a:r>
          </a:p>
          <a:p>
            <a:pPr>
              <a:buFontTx/>
              <a:buNone/>
            </a:pPr>
            <a:r>
              <a:rPr lang="zh-CN" altLang="en-US"/>
              <a:t>     DELETE FROM xsda WHERE 班级编号 5"201001"</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3D98736-F84A-474E-A673-594ACF026FE6}" type="slidenum">
              <a:rPr lang="zh-CN" altLang="zh-CN"/>
              <a:pPr/>
              <a:t>83</a:t>
            </a:fld>
            <a:endParaRPr lang="zh-CN" altLang="zh-CN"/>
          </a:p>
        </p:txBody>
      </p:sp>
      <p:sp>
        <p:nvSpPr>
          <p:cNvPr id="88066"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88067" name="Rectangle 3"/>
          <p:cNvSpPr>
            <a:spLocks noGrp="1" noChangeArrowheads="1"/>
          </p:cNvSpPr>
          <p:nvPr>
            <p:ph type="body" idx="1"/>
          </p:nvPr>
        </p:nvSpPr>
        <p:spPr>
          <a:xfrm>
            <a:off x="1620838" y="1341438"/>
            <a:ext cx="6911975" cy="4824412"/>
          </a:xfrm>
        </p:spPr>
        <p:txBody>
          <a:bodyPr/>
          <a:lstStyle/>
          <a:p>
            <a:pPr>
              <a:buFontTx/>
              <a:buNone/>
            </a:pPr>
            <a:r>
              <a:rPr lang="zh-CN" altLang="en-US" sz="300"/>
              <a:t>            </a:t>
            </a:r>
            <a:r>
              <a:rPr lang="zh-CN" altLang="en-US" sz="2000"/>
              <a:t>           窗体是一个数据库对象，可用于为数据库应用程序创建用户界面。“绑定”窗体是直接连接到数据源（如表或查询）的窗体，并可用于输入、编辑或显示来自该数据源的数据。另外，也可以创建“未绑定”窗体，该窗体没有直接链接到数据源，但仍然包含操作应用程序所需的命令按钮、标签或其他控件。</a:t>
            </a:r>
          </a:p>
          <a:p>
            <a:pPr>
              <a:buFontTx/>
              <a:buNone/>
            </a:pPr>
            <a:r>
              <a:rPr lang="zh-CN" altLang="en-US" sz="2000"/>
              <a:t>             1. 窗体类型和窗体视图</a:t>
            </a:r>
          </a:p>
          <a:p>
            <a:pPr>
              <a:buFontTx/>
              <a:buNone/>
            </a:pPr>
            <a:r>
              <a:rPr lang="zh-CN" altLang="en-US" sz="2000"/>
              <a:t>             根据数据记录的显示方式，Access 提供了6 种类型的窗体：单页窗体( 纵栏式窗体)、多页窗体、连续窗体（表格式窗体）、弹出式窗体、主 / 子窗体、图表窗体。</a:t>
            </a:r>
          </a:p>
          <a:p>
            <a:pPr>
              <a:buFontTx/>
              <a:buNone/>
            </a:pPr>
            <a:r>
              <a:rPr lang="zh-CN" altLang="en-US" sz="2000"/>
              <a:t>             窗体视图是窗体在具有不同功能和应用范围下呈现的外观表现形式，不同的窗体视图具有不同的功能。Access 2010 有6 种窗体视图：设计视图、窗体视图、布局视图、数据表视图、数据透视表视图、数据透视图视图。</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88AFCEA-B5E4-4B54-A093-AEB02CC832A6}" type="slidenum">
              <a:rPr lang="zh-CN" altLang="zh-CN"/>
              <a:pPr/>
              <a:t>84</a:t>
            </a:fld>
            <a:endParaRPr lang="zh-CN" altLang="zh-CN"/>
          </a:p>
        </p:txBody>
      </p:sp>
      <p:sp>
        <p:nvSpPr>
          <p:cNvPr id="89090"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89091" name="Rectangle 3"/>
          <p:cNvSpPr>
            <a:spLocks noGrp="1" noChangeArrowheads="1"/>
          </p:cNvSpPr>
          <p:nvPr>
            <p:ph type="body" idx="1"/>
          </p:nvPr>
        </p:nvSpPr>
        <p:spPr>
          <a:xfrm>
            <a:off x="1403350" y="1270000"/>
            <a:ext cx="7561263" cy="5256213"/>
          </a:xfrm>
        </p:spPr>
        <p:txBody>
          <a:bodyPr/>
          <a:lstStyle/>
          <a:p>
            <a:pPr>
              <a:buFontTx/>
              <a:buNone/>
            </a:pPr>
            <a:r>
              <a:rPr lang="zh-CN" altLang="en-US" sz="100"/>
              <a:t>            </a:t>
            </a:r>
            <a:r>
              <a:rPr lang="zh-CN" altLang="en-US" sz="900"/>
              <a:t>         </a:t>
            </a:r>
            <a:r>
              <a:rPr lang="zh-CN" altLang="en-US" sz="1600"/>
              <a:t>  2. 创建窗体</a:t>
            </a:r>
          </a:p>
          <a:p>
            <a:pPr>
              <a:buFontTx/>
              <a:buNone/>
            </a:pPr>
            <a:r>
              <a:rPr lang="zh-CN" altLang="en-US" sz="1600"/>
              <a:t>               在Access 中，可以使用3 种方法创建窗体：自动创建窗体、利用窗体向导创建窗体、使用设计视图创建窗体。</a:t>
            </a:r>
          </a:p>
          <a:p>
            <a:pPr>
              <a:buFontTx/>
              <a:buNone/>
            </a:pPr>
            <a:r>
              <a:rPr lang="zh-CN" altLang="en-US" sz="1600"/>
              <a:t>          1） 自动创建窗体</a:t>
            </a:r>
          </a:p>
          <a:p>
            <a:pPr>
              <a:buFontTx/>
              <a:buNone/>
            </a:pPr>
            <a:r>
              <a:rPr lang="zh-CN" altLang="en-US" sz="1600"/>
              <a:t>          （1） 使用“窗体”工具创建新窗体。</a:t>
            </a:r>
          </a:p>
          <a:p>
            <a:pPr>
              <a:buFontTx/>
              <a:buNone/>
            </a:pPr>
            <a:r>
              <a:rPr lang="zh-CN" altLang="en-US" sz="1600"/>
              <a:t>               在导航窗格中单击包含您希望在窗体上显示的数据的表或查询，在“创建”选项卡的“窗体”组中单击“窗体”，Access 将创建窗体，并以布局视图显示该窗体。在布局视图中，可以在窗体显示数据的同时对窗体进行设计方面的更改。例如，可根据需要调整文本框的大小以适合数据。</a:t>
            </a:r>
          </a:p>
          <a:p>
            <a:pPr>
              <a:buFontTx/>
              <a:buNone/>
            </a:pPr>
            <a:r>
              <a:rPr lang="zh-CN" altLang="en-US" sz="1600"/>
              <a:t>          （2） 使用“分割窗体”工具创建分割窗体。</a:t>
            </a:r>
          </a:p>
          <a:p>
            <a:pPr>
              <a:buFontTx/>
              <a:buNone/>
            </a:pPr>
            <a:r>
              <a:rPr lang="zh-CN" altLang="en-US" sz="1600"/>
              <a:t>               使用“分割窗体”工具创建分割窗体的操作与使用“窗体”工具创建新窗体大致相同，只需在“创建”选项卡的“窗体”组中单击“其他窗体”，然后在弹出的下拉列表中单击“分割窗体”即可。</a:t>
            </a:r>
          </a:p>
          <a:p>
            <a:pPr>
              <a:buFontTx/>
              <a:buNone/>
            </a:pPr>
            <a:r>
              <a:rPr lang="zh-CN" altLang="en-US" sz="1600"/>
              <a:t>          （3） 使用“多个项目”工具创建显示多个记录的窗体。</a:t>
            </a:r>
          </a:p>
          <a:p>
            <a:pPr>
              <a:buFontTx/>
              <a:buNone/>
            </a:pPr>
            <a:r>
              <a:rPr lang="zh-CN" altLang="en-US" sz="1600"/>
              <a:t>              使用“窗体”工具创建窗体时，Access 创建的窗体一次显示一个记录。如果需要一个可显示多个记录、但可自定义性比数据表强的窗体，可以使用“多个项目”工具。使用“多个项目”工具创建窗体的方法与前两者的区别在于：在“创建”选项卡的“窗体”组中单击“其他窗体”，然后在弹出的下拉列表中单击“多个项目”即可。</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7644260-3850-4B05-B948-2AE1FCF9EAC1}" type="slidenum">
              <a:rPr lang="zh-CN" altLang="zh-CN"/>
              <a:pPr/>
              <a:t>85</a:t>
            </a:fld>
            <a:endParaRPr lang="zh-CN" altLang="zh-CN"/>
          </a:p>
        </p:txBody>
      </p:sp>
      <p:sp>
        <p:nvSpPr>
          <p:cNvPr id="90114"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90115" name="Rectangle 3"/>
          <p:cNvSpPr>
            <a:spLocks noGrp="1" noChangeArrowheads="1"/>
          </p:cNvSpPr>
          <p:nvPr>
            <p:ph type="body" idx="1"/>
          </p:nvPr>
        </p:nvSpPr>
        <p:spPr>
          <a:xfrm>
            <a:off x="1404938" y="1701800"/>
            <a:ext cx="7561262" cy="3960813"/>
          </a:xfrm>
        </p:spPr>
        <p:txBody>
          <a:bodyPr/>
          <a:lstStyle/>
          <a:p>
            <a:pPr>
              <a:buFontTx/>
              <a:buNone/>
            </a:pPr>
            <a:r>
              <a:rPr lang="zh-CN" altLang="en-US" sz="100"/>
              <a:t>            </a:t>
            </a:r>
            <a:r>
              <a:rPr lang="zh-CN" altLang="en-US" sz="900"/>
              <a:t>         </a:t>
            </a:r>
            <a:r>
              <a:rPr lang="zh-CN" altLang="en-US" sz="2000"/>
              <a:t>   2） 利用窗体向导创建窗体</a:t>
            </a:r>
          </a:p>
          <a:p>
            <a:pPr>
              <a:buFontTx/>
              <a:buNone/>
            </a:pPr>
            <a:r>
              <a:rPr lang="zh-CN" altLang="en-US" sz="2000"/>
              <a:t>            要更好地选择哪些字段显示在窗体上，可以使用窗体向导来替代上面提到的各种窗体构建工具，还可以指定数据的组合和排序方式，并且，如果用户事先指定了表与查询之间的关系，还可以使用来自多个表或查询的字段。</a:t>
            </a:r>
          </a:p>
          <a:p>
            <a:pPr>
              <a:buFontTx/>
              <a:buNone/>
            </a:pPr>
            <a:r>
              <a:rPr lang="zh-CN" altLang="en-US" sz="2000"/>
              <a:t>            使用窗体向导创建窗体，先在“创建”选项卡的“窗体”组中单击“窗体向导”，再按照窗体向导各个页面上显示的说明执行操作，最后，在该向导的最后一页上单击“完成”即可。</a:t>
            </a:r>
          </a:p>
          <a:p>
            <a:pPr>
              <a:buFontTx/>
              <a:buNone/>
            </a:pPr>
            <a:r>
              <a:rPr lang="zh-CN" altLang="en-US" sz="2000"/>
              <a:t>            如果用户需要调整窗体对象的控件布局，还需在设计视图中进行修改。</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FEC776-05EA-4E2B-94F2-F1FD86725001}" type="slidenum">
              <a:rPr lang="zh-CN" altLang="zh-CN"/>
              <a:pPr/>
              <a:t>86</a:t>
            </a:fld>
            <a:endParaRPr lang="zh-CN" altLang="zh-CN"/>
          </a:p>
        </p:txBody>
      </p:sp>
      <p:sp>
        <p:nvSpPr>
          <p:cNvPr id="91138"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sp>
        <p:nvSpPr>
          <p:cNvPr id="91139" name="Rectangle 3"/>
          <p:cNvSpPr>
            <a:spLocks noGrp="1" noChangeArrowheads="1"/>
          </p:cNvSpPr>
          <p:nvPr>
            <p:ph type="body" sz="half" idx="1"/>
          </p:nvPr>
        </p:nvSpPr>
        <p:spPr>
          <a:xfrm>
            <a:off x="1835150" y="909638"/>
            <a:ext cx="7131050" cy="2592387"/>
          </a:xfrm>
        </p:spPr>
        <p:txBody>
          <a:bodyPr/>
          <a:lstStyle/>
          <a:p>
            <a:pPr>
              <a:buFontTx/>
              <a:buNone/>
            </a:pPr>
            <a:r>
              <a:rPr lang="zh-CN" altLang="en-US" sz="100"/>
              <a:t>            </a:t>
            </a:r>
            <a:r>
              <a:rPr lang="zh-CN" altLang="en-US" sz="900"/>
              <a:t>         </a:t>
            </a:r>
            <a:r>
              <a:rPr lang="zh-CN" altLang="en-US" sz="2000"/>
              <a:t>    </a:t>
            </a:r>
            <a:r>
              <a:rPr lang="zh-CN" altLang="en-US" sz="1800"/>
              <a:t> 3） 使用设计视图创建窗体</a:t>
            </a:r>
          </a:p>
          <a:p>
            <a:pPr>
              <a:buFontTx/>
              <a:buNone/>
            </a:pPr>
            <a:r>
              <a:rPr lang="zh-CN" altLang="en-US" sz="1800"/>
              <a:t>             Access 不仅提供了方便用户创建窗体的向导，还提供了窗体设计视图。在“创建”选项卡的“窗体”组中单击“窗体设计”，即可打开设计视图，如图6-23 所示。与使用向导创建窗体相比，在设计视图中创建窗体具有以下特点：</a:t>
            </a:r>
          </a:p>
          <a:p>
            <a:pPr>
              <a:buFontTx/>
              <a:buNone/>
            </a:pPr>
            <a:r>
              <a:rPr lang="zh-CN" altLang="en-US" sz="1800"/>
              <a:t>      （1） 不但能创建窗体，而且能修改窗体。</a:t>
            </a:r>
          </a:p>
          <a:p>
            <a:pPr>
              <a:buFontTx/>
              <a:buNone/>
            </a:pPr>
            <a:r>
              <a:rPr lang="zh-CN" altLang="en-US" sz="1800"/>
              <a:t>      （2） 支持可视化程序设计，用户可利用工具栏、工具箱、下拉菜单与快捷菜单在窗体中创建与修改对象。</a:t>
            </a:r>
          </a:p>
        </p:txBody>
      </p:sp>
      <p:pic>
        <p:nvPicPr>
          <p:cNvPr id="9114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51275" y="3502025"/>
            <a:ext cx="3251200" cy="2316163"/>
          </a:xfrm>
          <a:noFill/>
          <a:ln/>
        </p:spPr>
      </p:pic>
      <p:sp>
        <p:nvSpPr>
          <p:cNvPr id="91141" name="Text Box 5"/>
          <p:cNvSpPr txBox="1">
            <a:spLocks noChangeArrowheads="1"/>
          </p:cNvSpPr>
          <p:nvPr/>
        </p:nvSpPr>
        <p:spPr bwMode="auto">
          <a:xfrm>
            <a:off x="4140200" y="5805488"/>
            <a:ext cx="29209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图6-23 </a:t>
            </a:r>
            <a:r>
              <a:rPr lang="zh-CN" altLang="en-US" sz="1600" dirty="0" smtClean="0"/>
              <a:t> 在</a:t>
            </a:r>
            <a:r>
              <a:rPr lang="zh-CN" altLang="en-US" sz="1600" dirty="0"/>
              <a:t>设计视图中创建窗体</a:t>
            </a:r>
            <a:endParaRPr lang="zh-CN" altLang="en-US" sz="2400"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23394B42-1C3B-4BB5-A744-A07727919A29}" type="slidenum">
              <a:rPr lang="zh-CN" altLang="zh-CN"/>
              <a:pPr/>
              <a:t>87</a:t>
            </a:fld>
            <a:endParaRPr lang="zh-CN" altLang="zh-CN"/>
          </a:p>
        </p:txBody>
      </p:sp>
      <p:sp>
        <p:nvSpPr>
          <p:cNvPr id="92162"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sp>
        <p:nvSpPr>
          <p:cNvPr id="92163" name="Rectangle 3"/>
          <p:cNvSpPr>
            <a:spLocks noGrp="1" noChangeArrowheads="1"/>
          </p:cNvSpPr>
          <p:nvPr>
            <p:ph type="body" sz="half" idx="1"/>
          </p:nvPr>
        </p:nvSpPr>
        <p:spPr>
          <a:xfrm>
            <a:off x="1835150" y="909638"/>
            <a:ext cx="7131050" cy="2592387"/>
          </a:xfrm>
        </p:spPr>
        <p:txBody>
          <a:bodyPr/>
          <a:lstStyle/>
          <a:p>
            <a:pPr>
              <a:buFontTx/>
              <a:buNone/>
            </a:pPr>
            <a:r>
              <a:rPr lang="zh-CN" altLang="en-US" sz="100"/>
              <a:t>            </a:t>
            </a:r>
            <a:r>
              <a:rPr lang="zh-CN" altLang="en-US" sz="900"/>
              <a:t>         </a:t>
            </a:r>
            <a:r>
              <a:rPr lang="zh-CN" altLang="en-US" sz="2000"/>
              <a:t>    </a:t>
            </a:r>
            <a:r>
              <a:rPr lang="zh-CN" altLang="en-US" sz="1800"/>
              <a:t> Access 2010 支持数十种不同功能的控件，见表6-2。</a:t>
            </a:r>
          </a:p>
        </p:txBody>
      </p:sp>
      <p:sp>
        <p:nvSpPr>
          <p:cNvPr id="92164" name="Text Box 4"/>
          <p:cNvSpPr txBox="1">
            <a:spLocks noChangeArrowheads="1"/>
          </p:cNvSpPr>
          <p:nvPr/>
        </p:nvSpPr>
        <p:spPr bwMode="auto">
          <a:xfrm>
            <a:off x="3779838" y="1917700"/>
            <a:ext cx="369043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表6-2 </a:t>
            </a:r>
            <a:r>
              <a:rPr lang="zh-CN" altLang="en-US" sz="1600" dirty="0" smtClean="0"/>
              <a:t>  窗体</a:t>
            </a:r>
            <a:r>
              <a:rPr lang="zh-CN" altLang="en-US" sz="1600" dirty="0"/>
              <a:t>控件工具箱控件的功能按钮</a:t>
            </a:r>
            <a:endParaRPr lang="zh-CN" altLang="en-US" sz="2400" dirty="0"/>
          </a:p>
        </p:txBody>
      </p:sp>
      <p:pic>
        <p:nvPicPr>
          <p:cNvPr id="92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278063"/>
            <a:ext cx="6450012" cy="367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F6FA9BC3-E155-4921-928F-90FCBC8D50FD}" type="slidenum">
              <a:rPr lang="zh-CN" altLang="zh-CN"/>
              <a:pPr/>
              <a:t>88</a:t>
            </a:fld>
            <a:endParaRPr lang="zh-CN" altLang="zh-CN"/>
          </a:p>
        </p:txBody>
      </p:sp>
      <p:sp>
        <p:nvSpPr>
          <p:cNvPr id="93186"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pic>
        <p:nvPicPr>
          <p:cNvPr id="93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630363"/>
            <a:ext cx="6192838" cy="435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15076EC-97DA-4933-96F7-37D0DE70511B}" type="slidenum">
              <a:rPr lang="zh-CN" altLang="zh-CN"/>
              <a:pPr/>
              <a:t>89</a:t>
            </a:fld>
            <a:endParaRPr lang="zh-CN" altLang="zh-CN"/>
          </a:p>
        </p:txBody>
      </p:sp>
      <p:sp>
        <p:nvSpPr>
          <p:cNvPr id="94210" name="Rectangle 2"/>
          <p:cNvSpPr>
            <a:spLocks noGrp="1" noChangeArrowheads="1"/>
          </p:cNvSpPr>
          <p:nvPr>
            <p:ph type="title"/>
          </p:nvPr>
        </p:nvSpPr>
        <p:spPr/>
        <p:txBody>
          <a:bodyPr/>
          <a:lstStyle/>
          <a:p>
            <a:r>
              <a:rPr lang="zh-CN" altLang="en-US" b="1"/>
              <a:t>6.3.5 创建报表</a:t>
            </a:r>
            <a:endParaRPr lang="zh-CN" altLang="en-US"/>
          </a:p>
        </p:txBody>
      </p:sp>
      <p:sp>
        <p:nvSpPr>
          <p:cNvPr id="94211" name="Rectangle 3"/>
          <p:cNvSpPr>
            <a:spLocks noGrp="1" noChangeArrowheads="1"/>
          </p:cNvSpPr>
          <p:nvPr>
            <p:ph type="body" idx="1"/>
          </p:nvPr>
        </p:nvSpPr>
        <p:spPr>
          <a:xfrm>
            <a:off x="1979613" y="1628775"/>
            <a:ext cx="6769100" cy="4464050"/>
          </a:xfrm>
        </p:spPr>
        <p:txBody>
          <a:bodyPr/>
          <a:lstStyle/>
          <a:p>
            <a:pPr>
              <a:lnSpc>
                <a:spcPct val="80000"/>
              </a:lnSpc>
              <a:buFontTx/>
              <a:buNone/>
            </a:pPr>
            <a:r>
              <a:rPr lang="zh-CN" altLang="en-US" sz="2000"/>
              <a:t>            用户使用数据库时，一般使用报表来查看数据、设置数据格式和汇总数据。报表是一种数据库对象，可用报表来显示和汇总数据。报表可提供有关各个记录的详细信息和 / 或许多记录的汇总信息。报表也提供了一种分发或存档数据快照的方法，可以将它打印出来、转换为PDF 或XPS文件或导出为其他文件格式。用户还可使用Access 报表来创建标签以用于邮寄或其他目的。</a:t>
            </a:r>
          </a:p>
          <a:p>
            <a:pPr>
              <a:lnSpc>
                <a:spcPct val="80000"/>
              </a:lnSpc>
              <a:buFontTx/>
              <a:buNone/>
            </a:pPr>
            <a:r>
              <a:rPr lang="zh-CN" altLang="en-US" sz="2000"/>
              <a:t>         1. 报表的组成部分</a:t>
            </a:r>
          </a:p>
          <a:p>
            <a:pPr>
              <a:lnSpc>
                <a:spcPct val="80000"/>
              </a:lnSpc>
              <a:buFontTx/>
              <a:buNone/>
            </a:pPr>
            <a:r>
              <a:rPr lang="zh-CN" altLang="en-US" sz="2000"/>
              <a:t>            在Access 中，报表是按节来设计的，我们可在设计视图中打开报表以查看各个节。在布局视图中看不到这些节，但它们仍然存在，并可通过使用“格式”选项卡的“选中内容”组中的下拉列表来进行选择。若要创建有用的报表，则需要了解每个节的工作方式。下面是节类型及其用途的摘要。</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53A7E76-A379-4662-8066-5E013D1F1A39}" type="slidenum">
              <a:rPr lang="zh-CN" altLang="zh-CN"/>
              <a:pPr/>
              <a:t>9</a:t>
            </a:fld>
            <a:endParaRPr lang="zh-CN" altLang="zh-CN"/>
          </a:p>
        </p:txBody>
      </p:sp>
      <p:sp>
        <p:nvSpPr>
          <p:cNvPr id="12290" name="Rectangle 2"/>
          <p:cNvSpPr>
            <a:spLocks noGrp="1" noChangeArrowheads="1"/>
          </p:cNvSpPr>
          <p:nvPr>
            <p:ph type="title"/>
          </p:nvPr>
        </p:nvSpPr>
        <p:spPr>
          <a:xfrm>
            <a:off x="1116013" y="333375"/>
            <a:ext cx="7772400" cy="1143000"/>
          </a:xfrm>
        </p:spPr>
        <p:txBody>
          <a:bodyPr/>
          <a:lstStyle/>
          <a:p>
            <a:r>
              <a:rPr lang="zh-CN" altLang="zh-CN" b="1"/>
              <a:t>6.1.2  数据库管理技术的发展</a:t>
            </a:r>
            <a:br>
              <a:rPr lang="zh-CN" altLang="zh-CN" b="1"/>
            </a:br>
            <a:r>
              <a:rPr lang="zh-CN" altLang="zh-CN" b="1"/>
              <a:t>                               -----文件系统阶段</a:t>
            </a:r>
            <a:r>
              <a:rPr lang="zh-CN" altLang="zh-CN"/>
              <a:t> </a:t>
            </a:r>
          </a:p>
        </p:txBody>
      </p:sp>
      <p:sp>
        <p:nvSpPr>
          <p:cNvPr id="12291" name="Rectangle 3"/>
          <p:cNvSpPr>
            <a:spLocks noGrp="1" noChangeArrowheads="1"/>
          </p:cNvSpPr>
          <p:nvPr>
            <p:ph type="body" idx="1"/>
          </p:nvPr>
        </p:nvSpPr>
        <p:spPr>
          <a:xfrm>
            <a:off x="1676400" y="1447800"/>
            <a:ext cx="6640513" cy="4502150"/>
          </a:xfrm>
        </p:spPr>
        <p:txBody>
          <a:bodyPr/>
          <a:lstStyle/>
          <a:p>
            <a:pPr marL="0" indent="0">
              <a:lnSpc>
                <a:spcPct val="150000"/>
              </a:lnSpc>
              <a:buFontTx/>
              <a:buNone/>
            </a:pPr>
            <a:r>
              <a:rPr lang="zh-CN" altLang="zh-CN"/>
              <a:t>         20世纪60年代，随着科学技术的发展，计算机技术有了很大提高，计算机的应用范围也不断扩大，不仅用于科学计算，还大量用于管理。这时的计算机硬件已经有了磁盘、磁鼓等直接存取的外存设备；软件则有了操作系统、高级语言，操作系统中的文件系统是专门用于数据管理的软件；处理方式不仅有批处理，还增加了联机实时处理。</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1ED969B-ABCC-44F8-A486-24467C73782D}" type="slidenum">
              <a:rPr lang="zh-CN" altLang="zh-CN"/>
              <a:pPr/>
              <a:t>90</a:t>
            </a:fld>
            <a:endParaRPr lang="zh-CN" altLang="zh-CN"/>
          </a:p>
        </p:txBody>
      </p:sp>
      <p:sp>
        <p:nvSpPr>
          <p:cNvPr id="95234" name="Rectangle 2"/>
          <p:cNvSpPr>
            <a:spLocks noGrp="1" noChangeArrowheads="1"/>
          </p:cNvSpPr>
          <p:nvPr>
            <p:ph type="title"/>
          </p:nvPr>
        </p:nvSpPr>
        <p:spPr/>
        <p:txBody>
          <a:bodyPr/>
          <a:lstStyle/>
          <a:p>
            <a:r>
              <a:rPr lang="zh-CN" altLang="en-US" b="1"/>
              <a:t>6.3.5 创建报表</a:t>
            </a:r>
            <a:endParaRPr lang="zh-CN" altLang="en-US"/>
          </a:p>
        </p:txBody>
      </p:sp>
      <p:sp>
        <p:nvSpPr>
          <p:cNvPr id="95235" name="Rectangle 3"/>
          <p:cNvSpPr>
            <a:spLocks noGrp="1" noChangeArrowheads="1"/>
          </p:cNvSpPr>
          <p:nvPr>
            <p:ph type="body" idx="1"/>
          </p:nvPr>
        </p:nvSpPr>
        <p:spPr>
          <a:xfrm>
            <a:off x="1908175" y="1268413"/>
            <a:ext cx="6769100" cy="4679950"/>
          </a:xfrm>
        </p:spPr>
        <p:txBody>
          <a:bodyPr/>
          <a:lstStyle/>
          <a:p>
            <a:pPr>
              <a:lnSpc>
                <a:spcPct val="80000"/>
              </a:lnSpc>
              <a:buFontTx/>
              <a:buNone/>
            </a:pPr>
            <a:r>
              <a:rPr lang="zh-CN" altLang="en-US" sz="1600"/>
              <a:t>          </a:t>
            </a:r>
            <a:r>
              <a:rPr lang="zh-CN" altLang="en-US" sz="1800"/>
              <a:t>    报表页眉：此节只在报表开头显示一次。报表页眉用于显示一般出现在封面上的信息，如徽标、标题或日期。当在报表页眉中放置使用“总和”聚合函数的计算控件时，将计算整个报表的总和。报表页眉位于页面页眉之前。</a:t>
            </a:r>
          </a:p>
          <a:p>
            <a:pPr>
              <a:lnSpc>
                <a:spcPct val="80000"/>
              </a:lnSpc>
              <a:buFontTx/>
              <a:buNone/>
            </a:pPr>
            <a:r>
              <a:rPr lang="zh-CN" altLang="en-US" sz="1800"/>
              <a:t>            页面页眉：此节显示在每页顶部。例如，使用页面页眉可在每页上重复报表标题。</a:t>
            </a:r>
          </a:p>
          <a:p>
            <a:pPr>
              <a:lnSpc>
                <a:spcPct val="80000"/>
              </a:lnSpc>
              <a:buFontTx/>
              <a:buNone/>
            </a:pPr>
            <a:r>
              <a:rPr lang="zh-CN" altLang="en-US" sz="1800"/>
              <a:t>             组页眉：此节显示在每个新记录组的开头。使用组页眉可显示组名。例如，在按产品分组的报表中，使用组页眉可以显示产品名称。当您在组页眉中放置使用“总和”聚合函数的计算控件时，将计算当前组的总和。一个报表上可具有多个组页眉节，具体取决于已添加的分组级别数。</a:t>
            </a:r>
          </a:p>
          <a:p>
            <a:pPr>
              <a:lnSpc>
                <a:spcPct val="80000"/>
              </a:lnSpc>
              <a:buFontTx/>
              <a:buNone/>
            </a:pPr>
            <a:r>
              <a:rPr lang="zh-CN" altLang="en-US" sz="1800"/>
              <a:t>             主体：对于记录源中的每一行，都会显示一次此节内容。此位置用于放置组成报表主体的控件。续表6-2组页脚：此节位于每个记录组的末尾。使用组页脚可显示组的汇总信息。一个报表上可具有多个组页脚，具体取决于已添加的分组级别数。</a:t>
            </a:r>
          </a:p>
          <a:p>
            <a:pPr>
              <a:lnSpc>
                <a:spcPct val="80000"/>
              </a:lnSpc>
              <a:buFontTx/>
              <a:buNone/>
            </a:pPr>
            <a:r>
              <a:rPr lang="zh-CN" altLang="en-US" sz="1800"/>
              <a:t>              页面页脚：此节位于每页结尾。使用页面页脚可显示页码或每页信息。</a:t>
            </a:r>
          </a:p>
          <a:p>
            <a:pPr>
              <a:lnSpc>
                <a:spcPct val="80000"/>
              </a:lnSpc>
              <a:buFontTx/>
              <a:buNone/>
            </a:pPr>
            <a:r>
              <a:rPr lang="zh-CN" altLang="en-US" sz="1800"/>
              <a:t>              报表页脚：此节只在报表结尾显示一次。使用报表页脚可显示整个报表的报表总和或其他汇总信息。</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5223375-A94F-4DAA-9399-7E3FA0D89A49}" type="slidenum">
              <a:rPr lang="zh-CN" altLang="zh-CN"/>
              <a:pPr/>
              <a:t>91</a:t>
            </a:fld>
            <a:endParaRPr lang="zh-CN" altLang="zh-CN"/>
          </a:p>
        </p:txBody>
      </p:sp>
      <p:sp>
        <p:nvSpPr>
          <p:cNvPr id="96258" name="Rectangle 2"/>
          <p:cNvSpPr>
            <a:spLocks noGrp="1" noChangeArrowheads="1"/>
          </p:cNvSpPr>
          <p:nvPr>
            <p:ph type="title"/>
          </p:nvPr>
        </p:nvSpPr>
        <p:spPr/>
        <p:txBody>
          <a:bodyPr/>
          <a:lstStyle/>
          <a:p>
            <a:r>
              <a:rPr lang="zh-CN" altLang="en-US" b="1"/>
              <a:t>6.3.5 创建报表</a:t>
            </a:r>
            <a:endParaRPr lang="zh-CN" altLang="en-US"/>
          </a:p>
        </p:txBody>
      </p:sp>
      <p:sp>
        <p:nvSpPr>
          <p:cNvPr id="96259"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a:t>       2. 创建报表</a:t>
            </a:r>
          </a:p>
          <a:p>
            <a:pPr>
              <a:lnSpc>
                <a:spcPct val="90000"/>
              </a:lnSpc>
              <a:buFontTx/>
              <a:buNone/>
            </a:pPr>
            <a:r>
              <a:rPr lang="zh-CN" altLang="en-US" sz="2000"/>
              <a:t>          创建报表的步骤如下：</a:t>
            </a:r>
          </a:p>
          <a:p>
            <a:pPr>
              <a:lnSpc>
                <a:spcPct val="90000"/>
              </a:lnSpc>
              <a:buFontTx/>
              <a:buNone/>
            </a:pPr>
            <a:r>
              <a:rPr lang="zh-CN" altLang="en-US" sz="2000"/>
              <a:t>        1） 选择记录源</a:t>
            </a:r>
          </a:p>
          <a:p>
            <a:pPr>
              <a:lnSpc>
                <a:spcPct val="90000"/>
              </a:lnSpc>
              <a:buFontTx/>
              <a:buNone/>
            </a:pPr>
            <a:r>
              <a:rPr lang="zh-CN" altLang="en-US" sz="2000"/>
              <a:t>            报表的记录源可以是表、命名查询或嵌入式查询。记录源必须包含要在报表上显示的数据的所有行和列。</a:t>
            </a:r>
          </a:p>
          <a:p>
            <a:pPr>
              <a:lnSpc>
                <a:spcPct val="90000"/>
              </a:lnSpc>
              <a:buFontTx/>
              <a:buNone/>
            </a:pPr>
            <a:r>
              <a:rPr lang="zh-CN" altLang="en-US" sz="2000"/>
              <a:t>            如果所需的数据包含在现有表或查询中，则在导航窗格中选择该表或查询，然后继续执行下一步骤。</a:t>
            </a:r>
          </a:p>
          <a:p>
            <a:pPr>
              <a:lnSpc>
                <a:spcPct val="90000"/>
              </a:lnSpc>
              <a:buFontTx/>
              <a:buNone/>
            </a:pPr>
            <a:r>
              <a:rPr lang="zh-CN" altLang="en-US" sz="2000"/>
              <a:t>            如果记录源尚不存在，可先创建包含要使用的数据的表或查询，并在导航窗格中选择它，然后继续执行下一步骤；或者直接执行下一步骤,在报表工具中选择“空报表”工具。</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92F86CAD-2117-4160-B246-7ADFE9F5AF17}" type="slidenum">
              <a:rPr lang="zh-CN" altLang="zh-CN"/>
              <a:pPr/>
              <a:t>92</a:t>
            </a:fld>
            <a:endParaRPr lang="zh-CN" altLang="zh-CN"/>
          </a:p>
        </p:txBody>
      </p:sp>
      <p:sp>
        <p:nvSpPr>
          <p:cNvPr id="97282" name="Rectangle 2"/>
          <p:cNvSpPr>
            <a:spLocks noGrp="1" noChangeArrowheads="1"/>
          </p:cNvSpPr>
          <p:nvPr>
            <p:ph type="title"/>
          </p:nvPr>
        </p:nvSpPr>
        <p:spPr/>
        <p:txBody>
          <a:bodyPr/>
          <a:lstStyle/>
          <a:p>
            <a:r>
              <a:rPr lang="zh-CN" altLang="en-US" b="1"/>
              <a:t>6.3.5 创建报表</a:t>
            </a:r>
            <a:endParaRPr lang="zh-CN" altLang="en-US"/>
          </a:p>
        </p:txBody>
      </p:sp>
      <p:sp>
        <p:nvSpPr>
          <p:cNvPr id="97283" name="Rectangle 3"/>
          <p:cNvSpPr>
            <a:spLocks noGrp="1" noChangeArrowheads="1"/>
          </p:cNvSpPr>
          <p:nvPr>
            <p:ph type="body" sz="half" idx="1"/>
          </p:nvPr>
        </p:nvSpPr>
        <p:spPr>
          <a:xfrm>
            <a:off x="2051050" y="1412875"/>
            <a:ext cx="6769100" cy="1225550"/>
          </a:xfrm>
        </p:spPr>
        <p:txBody>
          <a:bodyPr/>
          <a:lstStyle/>
          <a:p>
            <a:pPr>
              <a:buFontTx/>
              <a:buNone/>
            </a:pPr>
            <a:r>
              <a:rPr lang="zh-CN" altLang="en-US" sz="2000"/>
              <a:t>       2） 选择报表工具</a:t>
            </a:r>
          </a:p>
          <a:p>
            <a:pPr>
              <a:buFontTx/>
              <a:buNone/>
            </a:pPr>
            <a:r>
              <a:rPr lang="zh-CN" altLang="en-US" sz="2000"/>
              <a:t>            报表工具位于功能区的“创建”选项卡上的“报表”组中。表6-3 简述了每个工具的用途。</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070225"/>
            <a:ext cx="7413625" cy="266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285" name="Text Box 5"/>
          <p:cNvSpPr txBox="1">
            <a:spLocks noChangeArrowheads="1"/>
          </p:cNvSpPr>
          <p:nvPr/>
        </p:nvSpPr>
        <p:spPr bwMode="auto">
          <a:xfrm>
            <a:off x="4283075" y="278130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表6-3 </a:t>
            </a:r>
            <a:r>
              <a:rPr lang="zh-CN" altLang="en-US" sz="1600" dirty="0" smtClean="0"/>
              <a:t> 报表</a:t>
            </a:r>
            <a:r>
              <a:rPr lang="zh-CN" altLang="en-US" sz="1600" dirty="0"/>
              <a:t>工具</a:t>
            </a:r>
            <a:endParaRPr lang="zh-CN" altLang="en-US" sz="2400"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9A2BCD2-C68C-4548-ADDD-E094E2F252ED}" type="slidenum">
              <a:rPr lang="zh-CN" altLang="zh-CN"/>
              <a:pPr/>
              <a:t>93</a:t>
            </a:fld>
            <a:endParaRPr lang="zh-CN" altLang="zh-CN"/>
          </a:p>
        </p:txBody>
      </p:sp>
      <p:sp>
        <p:nvSpPr>
          <p:cNvPr id="98306" name="Rectangle 2"/>
          <p:cNvSpPr>
            <a:spLocks noGrp="1" noChangeArrowheads="1"/>
          </p:cNvSpPr>
          <p:nvPr>
            <p:ph type="title"/>
          </p:nvPr>
        </p:nvSpPr>
        <p:spPr/>
        <p:txBody>
          <a:bodyPr/>
          <a:lstStyle/>
          <a:p>
            <a:r>
              <a:rPr lang="zh-CN" altLang="en-US" b="1"/>
              <a:t>6.3.5 创建报表</a:t>
            </a:r>
            <a:endParaRPr lang="zh-CN" altLang="en-US"/>
          </a:p>
        </p:txBody>
      </p:sp>
      <p:sp>
        <p:nvSpPr>
          <p:cNvPr id="98307"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a:t>      3） 创建报表</a:t>
            </a:r>
          </a:p>
          <a:p>
            <a:pPr>
              <a:lnSpc>
                <a:spcPct val="90000"/>
              </a:lnSpc>
              <a:buFontTx/>
              <a:buNone/>
            </a:pPr>
            <a:r>
              <a:rPr lang="zh-CN" altLang="en-US" sz="2000"/>
              <a:t>            单击要使用的工具所对应的按钮，如果出现向导，则按照向导中的步骤操作，然后单击最后一页上的“完成”。</a:t>
            </a:r>
          </a:p>
          <a:p>
            <a:pPr>
              <a:lnSpc>
                <a:spcPct val="90000"/>
              </a:lnSpc>
              <a:buFontTx/>
              <a:buNone/>
            </a:pPr>
            <a:r>
              <a:rPr lang="zh-CN" altLang="en-US" sz="2000"/>
              <a:t>            Access 在布局视图中显示所创建的报表，调整报表格式直到符合要求。调整字段和标签的大小，方法是选择字段和标签，然后拖动边缘直到达到需要的大小。</a:t>
            </a:r>
          </a:p>
          <a:p>
            <a:pPr>
              <a:lnSpc>
                <a:spcPct val="90000"/>
              </a:lnSpc>
              <a:buFontTx/>
              <a:buNone/>
            </a:pPr>
            <a:r>
              <a:rPr lang="zh-CN" altLang="en-US" sz="2000"/>
              <a:t>            选择一个字段及其标签（如果有），然后拖到新位置来移动字段。右键单击一个字段，使用快捷菜单上的命令合并或拆分单元格、删除或选择字段以及执行其他格式化任务。</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46C369A-C80B-4BFA-9A72-5C56D5739880}" type="slidenum">
              <a:rPr lang="zh-CN" altLang="zh-CN"/>
              <a:pPr/>
              <a:t>94</a:t>
            </a:fld>
            <a:endParaRPr lang="zh-CN" altLang="zh-CN"/>
          </a:p>
        </p:txBody>
      </p:sp>
      <p:sp>
        <p:nvSpPr>
          <p:cNvPr id="99330" name="Rectangle 2"/>
          <p:cNvSpPr>
            <a:spLocks noGrp="1" noChangeArrowheads="1"/>
          </p:cNvSpPr>
          <p:nvPr>
            <p:ph type="title"/>
          </p:nvPr>
        </p:nvSpPr>
        <p:spPr/>
        <p:txBody>
          <a:bodyPr/>
          <a:lstStyle/>
          <a:p>
            <a:r>
              <a:rPr lang="zh-CN" altLang="en-US" b="1"/>
              <a:t>6.3.5 创建报表</a:t>
            </a:r>
            <a:endParaRPr lang="zh-CN" altLang="en-US"/>
          </a:p>
        </p:txBody>
      </p:sp>
      <p:sp>
        <p:nvSpPr>
          <p:cNvPr id="99331"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a:t>       2. 美化报表</a:t>
            </a:r>
          </a:p>
          <a:p>
            <a:pPr>
              <a:lnSpc>
                <a:spcPct val="90000"/>
              </a:lnSpc>
              <a:buFontTx/>
              <a:buNone/>
            </a:pPr>
            <a:r>
              <a:rPr lang="zh-CN" altLang="en-US" sz="2000"/>
              <a:t>           创建报表后，还可使用下列功能使报表更加美观易读。</a:t>
            </a:r>
          </a:p>
          <a:p>
            <a:pPr>
              <a:lnSpc>
                <a:spcPct val="90000"/>
              </a:lnSpc>
              <a:buFontTx/>
              <a:buNone/>
            </a:pPr>
            <a:r>
              <a:rPr lang="zh-CN" altLang="en-US" sz="2000"/>
              <a:t>         1） 添加分组、排序或汇总</a:t>
            </a:r>
          </a:p>
          <a:p>
            <a:pPr>
              <a:lnSpc>
                <a:spcPct val="90000"/>
              </a:lnSpc>
              <a:buFontTx/>
              <a:buNone/>
            </a:pPr>
            <a:r>
              <a:rPr lang="zh-CN" altLang="en-US" sz="2000"/>
              <a:t>            在报表中添加分组、排序或汇总的最快方法是右击要对其应用分组、排序或汇总的字段，然后单击快捷菜单上的相应命令。</a:t>
            </a:r>
          </a:p>
          <a:p>
            <a:pPr>
              <a:lnSpc>
                <a:spcPct val="90000"/>
              </a:lnSpc>
              <a:buFontTx/>
              <a:buNone/>
            </a:pPr>
            <a:r>
              <a:rPr lang="zh-CN" altLang="en-US" sz="2000"/>
              <a:t>            在布局视图或设计视图中打开报表时，还可使用“组”、“排序”和“汇总”窗格来添加分组、排序或汇总。如果“组”、“排序”和“汇总”窗格尚未打开，则先在“设计”选项卡的“分组和汇总”组中，单击“分组和排序”，然后单击“添加组”或“添加排序”，再选择要在其上执行分组或排序的字段。在分组或排序行上单击“更多”以设置更多选项和添加汇总。</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CC61FF4-F156-41F7-81B6-E76338343EB9}" type="slidenum">
              <a:rPr lang="zh-CN" altLang="zh-CN"/>
              <a:pPr/>
              <a:t>95</a:t>
            </a:fld>
            <a:endParaRPr lang="zh-CN" altLang="zh-CN"/>
          </a:p>
        </p:txBody>
      </p:sp>
      <p:sp>
        <p:nvSpPr>
          <p:cNvPr id="100354" name="Rectangle 2"/>
          <p:cNvSpPr>
            <a:spLocks noGrp="1" noChangeArrowheads="1"/>
          </p:cNvSpPr>
          <p:nvPr>
            <p:ph type="title"/>
          </p:nvPr>
        </p:nvSpPr>
        <p:spPr/>
        <p:txBody>
          <a:bodyPr/>
          <a:lstStyle/>
          <a:p>
            <a:r>
              <a:rPr lang="zh-CN" altLang="en-US" b="1"/>
              <a:t>6.3.5 创建报表</a:t>
            </a:r>
            <a:endParaRPr lang="zh-CN" altLang="en-US"/>
          </a:p>
        </p:txBody>
      </p:sp>
      <p:sp>
        <p:nvSpPr>
          <p:cNvPr id="100355" name="Rectangle 3"/>
          <p:cNvSpPr>
            <a:spLocks noGrp="1" noChangeArrowheads="1"/>
          </p:cNvSpPr>
          <p:nvPr>
            <p:ph type="body" idx="1"/>
          </p:nvPr>
        </p:nvSpPr>
        <p:spPr>
          <a:xfrm>
            <a:off x="1979613" y="1628775"/>
            <a:ext cx="6769100" cy="4464050"/>
          </a:xfrm>
        </p:spPr>
        <p:txBody>
          <a:bodyPr/>
          <a:lstStyle/>
          <a:p>
            <a:pPr>
              <a:lnSpc>
                <a:spcPct val="80000"/>
              </a:lnSpc>
              <a:buFontTx/>
              <a:buNone/>
            </a:pPr>
            <a:r>
              <a:rPr lang="zh-CN" altLang="en-US" sz="1800"/>
              <a:t>       2） 使用主题获得专业外观</a:t>
            </a:r>
          </a:p>
          <a:p>
            <a:pPr>
              <a:lnSpc>
                <a:spcPct val="80000"/>
              </a:lnSpc>
              <a:buFontTx/>
              <a:buNone/>
            </a:pPr>
            <a:r>
              <a:rPr lang="zh-CN" altLang="en-US" sz="1800"/>
              <a:t>             我们可对Access 数据库应用Office 2010 主题，以便为所有Office 文档创建一致的风格。如果选择了某一Office 主题、字体或颜色，它将应用到用户的数据库中的所有窗体和报表。</a:t>
            </a:r>
          </a:p>
          <a:p>
            <a:pPr>
              <a:lnSpc>
                <a:spcPct val="80000"/>
              </a:lnSpc>
              <a:buFontTx/>
              <a:buNone/>
            </a:pPr>
            <a:r>
              <a:rPr lang="zh-CN" altLang="en-US" sz="1800"/>
              <a:t>             在导航窗格中右键单击某一报表，然后单击“布局视图”，以便在布局视图中打开该报表。在“设计”选项卡的“主题”组中，单击“主题”、“颜色”或“字体”，选择需要的主题、颜色或字体。</a:t>
            </a:r>
          </a:p>
          <a:p>
            <a:pPr>
              <a:lnSpc>
                <a:spcPct val="80000"/>
              </a:lnSpc>
              <a:buFontTx/>
              <a:buNone/>
            </a:pPr>
            <a:r>
              <a:rPr lang="zh-CN" altLang="en-US" sz="1800"/>
              <a:t>      3） 预览和打印报表</a:t>
            </a:r>
          </a:p>
          <a:p>
            <a:pPr>
              <a:lnSpc>
                <a:spcPct val="80000"/>
              </a:lnSpc>
              <a:buFontTx/>
              <a:buNone/>
            </a:pPr>
            <a:r>
              <a:rPr lang="zh-CN" altLang="en-US" sz="1800"/>
              <a:t>        （1） 预览报表：</a:t>
            </a:r>
          </a:p>
          <a:p>
            <a:pPr>
              <a:lnSpc>
                <a:spcPct val="80000"/>
              </a:lnSpc>
              <a:buFontTx/>
              <a:buNone/>
            </a:pPr>
            <a:r>
              <a:rPr lang="zh-CN" altLang="en-US" sz="1800"/>
              <a:t>              打开要预览的报表或直接在导航窗格中选择它，在“文件”选项卡上单击“打印”，然后单击“打印预览”，Access 将在“打印预览”中打开报表。可使用“打印预览”选项卡上的命令来执行下列操作之一：</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31E3AEB-7CFF-4C77-B9DF-A2CC14A6297D}" type="slidenum">
              <a:rPr lang="zh-CN" altLang="zh-CN"/>
              <a:pPr/>
              <a:t>96</a:t>
            </a:fld>
            <a:endParaRPr lang="zh-CN" altLang="zh-CN"/>
          </a:p>
        </p:txBody>
      </p:sp>
      <p:sp>
        <p:nvSpPr>
          <p:cNvPr id="101378" name="Rectangle 2"/>
          <p:cNvSpPr>
            <a:spLocks noGrp="1" noChangeArrowheads="1"/>
          </p:cNvSpPr>
          <p:nvPr>
            <p:ph type="title"/>
          </p:nvPr>
        </p:nvSpPr>
        <p:spPr/>
        <p:txBody>
          <a:bodyPr/>
          <a:lstStyle/>
          <a:p>
            <a:r>
              <a:rPr lang="zh-CN" altLang="en-US" b="1"/>
              <a:t>6.3.5 创建报表</a:t>
            </a:r>
            <a:endParaRPr lang="zh-CN" altLang="en-US"/>
          </a:p>
        </p:txBody>
      </p:sp>
      <p:sp>
        <p:nvSpPr>
          <p:cNvPr id="101379"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1800"/>
              <a:t>        打印报表；</a:t>
            </a:r>
          </a:p>
          <a:p>
            <a:pPr>
              <a:lnSpc>
                <a:spcPct val="90000"/>
              </a:lnSpc>
              <a:buFontTx/>
              <a:buNone/>
            </a:pPr>
            <a:r>
              <a:rPr lang="zh-CN" altLang="en-US" sz="1800"/>
              <a:t>       ◎调整页面大小或布局；</a:t>
            </a:r>
          </a:p>
          <a:p>
            <a:pPr>
              <a:lnSpc>
                <a:spcPct val="90000"/>
              </a:lnSpc>
              <a:buFontTx/>
              <a:buNone/>
            </a:pPr>
            <a:r>
              <a:rPr lang="zh-CN" altLang="en-US" sz="1800"/>
              <a:t>       ◎放大或缩小，或一次查看多个页；</a:t>
            </a:r>
          </a:p>
          <a:p>
            <a:pPr>
              <a:lnSpc>
                <a:spcPct val="90000"/>
              </a:lnSpc>
              <a:buFontTx/>
              <a:buNone/>
            </a:pPr>
            <a:r>
              <a:rPr lang="zh-CN" altLang="en-US" sz="1800"/>
              <a:t>       ◎刷新报表上的数据；</a:t>
            </a:r>
          </a:p>
          <a:p>
            <a:pPr>
              <a:lnSpc>
                <a:spcPct val="90000"/>
              </a:lnSpc>
              <a:buFontTx/>
              <a:buNone/>
            </a:pPr>
            <a:r>
              <a:rPr lang="zh-CN" altLang="en-US" sz="1800"/>
              <a:t>       ◎将报表导出到其他文件格式。</a:t>
            </a:r>
          </a:p>
          <a:p>
            <a:pPr>
              <a:lnSpc>
                <a:spcPct val="90000"/>
              </a:lnSpc>
              <a:buFontTx/>
              <a:buNone/>
            </a:pPr>
            <a:r>
              <a:rPr lang="zh-CN" altLang="en-US" sz="1800"/>
              <a:t>             若要返回到数据库工作区，则在“打印预览”选项卡的“关闭预览”组中单击“关闭打印预览”。</a:t>
            </a:r>
          </a:p>
          <a:p>
            <a:pPr>
              <a:lnSpc>
                <a:spcPct val="90000"/>
              </a:lnSpc>
              <a:buFontTx/>
              <a:buNone/>
            </a:pPr>
            <a:r>
              <a:rPr lang="zh-CN" altLang="en-US" sz="1800"/>
              <a:t>      （2） 打印报表：</a:t>
            </a:r>
          </a:p>
          <a:p>
            <a:pPr>
              <a:lnSpc>
                <a:spcPct val="90000"/>
              </a:lnSpc>
              <a:buFontTx/>
              <a:buNone/>
            </a:pPr>
            <a:r>
              <a:rPr lang="zh-CN" altLang="en-US" sz="1800"/>
              <a:t>             除了从“打印预览”进行打印外，还可在不预览的情况下打印报表：</a:t>
            </a:r>
          </a:p>
          <a:p>
            <a:pPr>
              <a:lnSpc>
                <a:spcPct val="90000"/>
              </a:lnSpc>
              <a:buFontTx/>
              <a:buNone/>
            </a:pPr>
            <a:r>
              <a:rPr lang="zh-CN" altLang="en-US" sz="1800"/>
              <a:t>             打开要预览的报表或直接在导航窗格中选择它, 在“文件”选项卡上单击“打印”。若要将报表直接发送到默认打印机而不设置打印机选项，则单击“快速打印”；若要打开可在其中选择打印机的对话框以指定副本数等，单击“打印”。</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2017/8/15</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860911F-36AA-4BF3-8F6D-4A32A811B1B3}" type="slidenum">
              <a:rPr lang="zh-CN" altLang="zh-CN"/>
              <a:pPr/>
              <a:t>97</a:t>
            </a:fld>
            <a:endParaRPr lang="zh-CN" altLang="zh-CN"/>
          </a:p>
        </p:txBody>
      </p:sp>
      <p:sp>
        <p:nvSpPr>
          <p:cNvPr id="102402" name="Rectangle 2"/>
          <p:cNvSpPr>
            <a:spLocks noGrp="1" noChangeArrowheads="1"/>
          </p:cNvSpPr>
          <p:nvPr>
            <p:ph type="body" idx="1"/>
          </p:nvPr>
        </p:nvSpPr>
        <p:spPr>
          <a:xfrm>
            <a:off x="1676400" y="2590800"/>
            <a:ext cx="6624638" cy="661988"/>
          </a:xfrm>
        </p:spPr>
        <p:txBody>
          <a:bodyPr/>
          <a:lstStyle/>
          <a:p>
            <a:pPr algn="ctr">
              <a:lnSpc>
                <a:spcPct val="90000"/>
              </a:lnSpc>
              <a:buFontTx/>
              <a:buNone/>
            </a:pPr>
            <a:r>
              <a:rPr lang="zh-CN" altLang="zh-CN" sz="4100">
                <a:solidFill>
                  <a:schemeClr val="accent2"/>
                </a:solidFill>
                <a:effectLst>
                  <a:outerShdw blurRad="38100" dist="38100" dir="2700000" algn="tl">
                    <a:srgbClr val="C0C0C0"/>
                  </a:outerShdw>
                </a:effectLst>
                <a:ea typeface="华文行楷" pitchFamily="2" charset="-122"/>
              </a:rPr>
              <a:t>   </a:t>
            </a:r>
            <a:r>
              <a:rPr lang="zh-CN" altLang="zh-CN" sz="4500">
                <a:solidFill>
                  <a:srgbClr val="FF3300"/>
                </a:solidFill>
                <a:effectLst>
                  <a:outerShdw blurRad="38100" dist="38100" dir="2700000" algn="tl">
                    <a:srgbClr val="C0C0C0"/>
                  </a:outerShdw>
                </a:effectLst>
                <a:ea typeface="华文行楷" pitchFamily="2" charset="-122"/>
              </a:rPr>
              <a:t>谢谢使用！</a:t>
            </a:r>
          </a:p>
          <a:p>
            <a:pPr>
              <a:lnSpc>
                <a:spcPct val="90000"/>
              </a:lnSpc>
            </a:pPr>
            <a:endParaRPr lang="zh-CN" altLang="zh-CN" sz="4500">
              <a:solidFill>
                <a:srgbClr val="FF3300"/>
              </a:solidFill>
            </a:endParaRPr>
          </a:p>
        </p:txBody>
      </p:sp>
      <p:sp>
        <p:nvSpPr>
          <p:cNvPr id="102403" name="Text Box 3">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400">
                <a:hlinkClick r:id="rId2" action="ppaction://hlinksldjump"/>
              </a:rPr>
              <a:t>返 回</a:t>
            </a:r>
            <a:endParaRPr lang="zh-CN" altLang="zh-CN" sz="2400"/>
          </a:p>
        </p:txBody>
      </p:sp>
    </p:spTree>
  </p:cSld>
  <p:clrMapOvr>
    <a:masterClrMapping/>
  </p:clrMapOvr>
  <p:transition spd="slow"/>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3333CC"/>
      </a:folHlink>
    </a:clrScheme>
    <a:fontScheme name="默认设计模板">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B2B2B2"/>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F826F"/>
        </a:hlink>
        <a:folHlink>
          <a:srgbClr val="FF9933"/>
        </a:folHlink>
      </a:clrScheme>
      <a:clrMap bg1="lt1" tx1="dk1" bg2="lt2" tx2="dk2" accent1="accent1" accent2="accent2" accent3="accent3" accent4="accent4" accent5="accent5" accent6="accent6" hlink="hlink" folHlink="folHlink"/>
    </a:extraClrScheme>
    <a:extraClrScheme>
      <a:clrScheme name="默认设计模板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FF9933"/>
        </a:folHlink>
      </a:clrScheme>
      <a:clrMap bg1="lt1" tx1="dk1" bg2="lt2" tx2="dk2" accent1="accent1" accent2="accent2" accent3="accent3" accent4="accent4" accent5="accent5" accent6="accent6" hlink="hlink" folHlink="folHlink"/>
    </a:extraClrScheme>
    <a:extraClrScheme>
      <a:clrScheme name="默认设计模板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Pages>0</Pages>
  <Words>12931</Words>
  <Characters>0</Characters>
  <Application>Microsoft Office PowerPoint</Application>
  <DocSecurity>0</DocSecurity>
  <PresentationFormat>全屏显示(4:3)</PresentationFormat>
  <Lines>0</Lines>
  <Paragraphs>853</Paragraphs>
  <Slides>97</Slides>
  <Notes>0</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默认设计模板</vt:lpstr>
      <vt:lpstr>第  6  章   数据库技术与Access 2010 </vt:lpstr>
      <vt:lpstr>本章内容 </vt:lpstr>
      <vt:lpstr>6.1  数据库技术基础 </vt:lpstr>
      <vt:lpstr>6.1.1  数据库的基本概念</vt:lpstr>
      <vt:lpstr>6.1.1  数据库的基本概念</vt:lpstr>
      <vt:lpstr>6.1.2  数据管理技术的发展</vt:lpstr>
      <vt:lpstr>6.1.2  数据库管理技术的发展                            -----人工管理阶段 </vt:lpstr>
      <vt:lpstr>人工管理阶段 </vt:lpstr>
      <vt:lpstr>6.1.2  数据库管理技术的发展                                -----文件系统阶段 </vt:lpstr>
      <vt:lpstr>文件系统阶段</vt:lpstr>
      <vt:lpstr>6.1.2  数据库管理技术的发展                            -----数据库系统阶段</vt:lpstr>
      <vt:lpstr>数据库系统阶段 </vt:lpstr>
      <vt:lpstr>数据库系统阶段 </vt:lpstr>
      <vt:lpstr>6.1.2  数据库管理技术的发展                                -----数据仓库系统 </vt:lpstr>
      <vt:lpstr>数据仓库系统</vt:lpstr>
      <vt:lpstr>数据库系统和数据仓库系统的区别</vt:lpstr>
      <vt:lpstr>6.1.2  数据库管理技术的发展                                -----XML数据库</vt:lpstr>
      <vt:lpstr>6.1.3  数据库系统的组成 </vt:lpstr>
      <vt:lpstr>6.1.4  数据模型 </vt:lpstr>
      <vt:lpstr>6.1.4  数据模型                      ------层次模型 </vt:lpstr>
      <vt:lpstr>层次模型</vt:lpstr>
      <vt:lpstr>6.1.4  数据模型                      ------网状模型</vt:lpstr>
      <vt:lpstr>网状模型</vt:lpstr>
      <vt:lpstr>6.1.4  数据模型                      ------关系模型</vt:lpstr>
      <vt:lpstr>关系模型</vt:lpstr>
      <vt:lpstr>关系模型</vt:lpstr>
      <vt:lpstr>关系模型</vt:lpstr>
      <vt:lpstr>6.1.5  关系数据库 </vt:lpstr>
      <vt:lpstr>关系数据库</vt:lpstr>
      <vt:lpstr>6.2  数据库管理系统 </vt:lpstr>
      <vt:lpstr>6.2.1 数据库管理系统的组成和功能 </vt:lpstr>
      <vt:lpstr>6.2.1 数据库管理系统的组成和功能 </vt:lpstr>
      <vt:lpstr>6.2.1 数据库管理系统的组成和功能</vt:lpstr>
      <vt:lpstr>6.2.1 数据库管理系统的组成和功能</vt:lpstr>
      <vt:lpstr>6.2.2  数据库管理系统的层次结构 </vt:lpstr>
      <vt:lpstr>6.2.3  常见数据库管理系统 </vt:lpstr>
      <vt:lpstr>6.2.3  常见数据库管理系统 </vt:lpstr>
      <vt:lpstr>6.2.3  常见数据库管理系统 </vt:lpstr>
      <vt:lpstr>6.2.3  常见数据库管理系统 </vt:lpstr>
      <vt:lpstr>6.2.4  数据库管理系统的选择原则 </vt:lpstr>
      <vt:lpstr>6.2.4  数据库管理系统的选择原则 </vt:lpstr>
      <vt:lpstr>6.2.4  数据库管理系统的选择原则 </vt:lpstr>
      <vt:lpstr>6.3  数据库管理系统Access 2010 </vt:lpstr>
      <vt:lpstr>6.3.1  Access 2010 综述</vt:lpstr>
      <vt:lpstr>6.3.1  Access 2010 综述</vt:lpstr>
      <vt:lpstr>6.3.1  Access 2010 综述</vt:lpstr>
      <vt:lpstr>6.3.1  Access 2010 综述</vt:lpstr>
      <vt:lpstr>6.3.1  Access 2010 综述</vt:lpstr>
      <vt:lpstr>6.3.1  Access 2010 综述</vt:lpstr>
      <vt:lpstr>6.3.1  Access 2010 综述</vt:lpstr>
      <vt:lpstr>6.3.1  Access 2010 综述</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6.3.4  创建窗体 </vt:lpstr>
      <vt:lpstr>6.3.4  创建窗体 </vt:lpstr>
      <vt:lpstr>6.3.4  创建窗体 </vt:lpstr>
      <vt:lpstr>6.3.4  创建窗体 </vt:lpstr>
      <vt:lpstr>6.3.4  创建窗体 </vt:lpstr>
      <vt:lpstr>6.3.4  创建窗体 </vt:lpstr>
      <vt:lpstr>6.3.5 创建报表</vt:lpstr>
      <vt:lpstr>6.3.5 创建报表</vt:lpstr>
      <vt:lpstr>6.3.5 创建报表</vt:lpstr>
      <vt:lpstr>6.3.5 创建报表</vt:lpstr>
      <vt:lpstr>6.3.5 创建报表</vt:lpstr>
      <vt:lpstr>6.3.5 创建报表</vt:lpstr>
      <vt:lpstr>6.3.5 创建报表</vt:lpstr>
      <vt:lpstr>6.3.5 创建报表</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计算机文化基础</dc:title>
  <dc:creator>USER</dc:creator>
  <cp:lastModifiedBy>len-00</cp:lastModifiedBy>
  <cp:revision>323</cp:revision>
  <dcterms:created xsi:type="dcterms:W3CDTF">2006-06-27T13:38:23Z</dcterms:created>
  <dcterms:modified xsi:type="dcterms:W3CDTF">2017-08-15T01:26:31Z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