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1" r:id="rId4"/>
    <p:sldId id="273" r:id="rId5"/>
    <p:sldId id="258" r:id="rId6"/>
    <p:sldId id="259" r:id="rId7"/>
    <p:sldId id="274" r:id="rId8"/>
    <p:sldId id="260" r:id="rId9"/>
    <p:sldId id="275" r:id="rId10"/>
    <p:sldId id="265" r:id="rId11"/>
    <p:sldId id="267" r:id="rId12"/>
    <p:sldId id="269" r:id="rId14"/>
    <p:sldId id="271" r:id="rId15"/>
    <p:sldId id="270" r:id="rId16"/>
    <p:sldId id="272" r:id="rId17"/>
    <p:sldId id="277" r:id="rId18"/>
    <p:sldId id="278" r:id="rId19"/>
    <p:sldId id="279" r:id="rId20"/>
    <p:sldId id="281" r:id="rId21"/>
    <p:sldId id="283" r:id="rId22"/>
    <p:sldId id="284" r:id="rId23"/>
    <p:sldId id="286" r:id="rId24"/>
    <p:sldId id="285" r:id="rId25"/>
    <p:sldId id="28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DA941-399D-44E1-9682-AC9888D24E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7E1BE-3C7C-4A9B-848B-A4F6ADEC55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7E1BE-3C7C-4A9B-848B-A4F6ADEC5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7E1BE-3C7C-4A9B-848B-A4F6ADEC5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354B-C402-4FBF-AC9F-C2E841DAA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8998-E153-4593-AA2C-55C92D1C11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5%A5%8F%E6%8A%98/1705850" TargetMode="External"/><Relationship Id="rId1" Type="http://schemas.openxmlformats.org/officeDocument/2006/relationships/hyperlink" Target="https://baike.baidu.com/item/%E9%BB%91%E8%B2%82%E4%B9%8B%E8%A3%9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6%92%99%E8%A1%94" TargetMode="External"/><Relationship Id="rId1" Type="http://schemas.openxmlformats.org/officeDocument/2006/relationships/hyperlink" Target="https://baike.baidu.com/item/%E4%BC%8F%E8%BD%BC" TargetMode="Externa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6%AD%A6%E5%AE%89%E5%90%9B/10689774" TargetMode="External"/><Relationship Id="rId3" Type="http://schemas.openxmlformats.org/officeDocument/2006/relationships/hyperlink" Target="https://baike.baidu.com/item/%E8%8B%8F%E7%A7%A6/7043" TargetMode="External"/><Relationship Id="rId2" Type="http://schemas.openxmlformats.org/officeDocument/2006/relationships/hyperlink" Target="https://baike.baidu.com/item/%E7%A7%A6%E5%85%B5" TargetMode="External"/><Relationship Id="rId1" Type="http://schemas.openxmlformats.org/officeDocument/2006/relationships/hyperlink" Target="https://baike.baidu.com/item/%E6%8A%B5%E6%8E%8C%E8%80%8C%E8%B0%8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5%BD%A2%E4%BE%BF/268462" TargetMode="External"/><Relationship Id="rId3" Type="http://schemas.openxmlformats.org/officeDocument/2006/relationships/hyperlink" Target="https://baike.baidu.com/item/%E9%A5%B6%E5%A4%9A/5237581" TargetMode="External"/><Relationship Id="rId2" Type="http://schemas.openxmlformats.org/officeDocument/2006/relationships/hyperlink" Target="https://baike.baidu.com/item/%E6%B2%83%E9%87%8E%E5%8D%83%E9%87%8C/2556123" TargetMode="External"/><Relationship Id="rId1" Type="http://schemas.openxmlformats.org/officeDocument/2006/relationships/hyperlink" Target="https://baike.baidu.com/item/%E6%AE%B7%E5%AF%8C/400028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baike.baidu.com/item/%E7%94%B1%E6%AD%A4%E8%A7%82%E4%B9%8B" TargetMode="External"/><Relationship Id="rId7" Type="http://schemas.openxmlformats.org/officeDocument/2006/relationships/hyperlink" Target="https://baike.baidu.com/item/%E6%AD%A6%E7%8E%8B%E4%BC%90%E7%BA%A3" TargetMode="External"/><Relationship Id="rId6" Type="http://schemas.openxmlformats.org/officeDocument/2006/relationships/hyperlink" Target="https://baike.baidu.com/item/%E5%85%B1%E5%B7%A5/730771" TargetMode="External"/><Relationship Id="rId5" Type="http://schemas.openxmlformats.org/officeDocument/2006/relationships/hyperlink" Target="https://baike.baidu.com/item/%E4%B8%89%E8%8B%97" TargetMode="External"/><Relationship Id="rId4" Type="http://schemas.openxmlformats.org/officeDocument/2006/relationships/hyperlink" Target="https://baike.baidu.com/item/%E9%A9%A9%E5%85%9C/8447128" TargetMode="External"/><Relationship Id="rId3" Type="http://schemas.openxmlformats.org/officeDocument/2006/relationships/hyperlink" Target="https://baike.baidu.com/item/%E8%9A%A9%E5%B0%A4" TargetMode="External"/><Relationship Id="rId2" Type="http://schemas.openxmlformats.org/officeDocument/2006/relationships/hyperlink" Target="https://baike.baidu.com/item/%E9%BB%84%E5%B8%9D" TargetMode="External"/><Relationship Id="rId1" Type="http://schemas.openxmlformats.org/officeDocument/2006/relationships/hyperlink" Target="https://baike.baidu.com/item/%E8%A1%A5%E9%81%82/9693180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s://baike.baidu.com/item/%E7%A5%9E%E5%86%9C" TargetMode="External"/><Relationship Id="rId8" Type="http://schemas.openxmlformats.org/officeDocument/2006/relationships/hyperlink" Target="https://baike.baidu.com/item/%E7%94%B1%E6%AD%A4%E8%A7%82%E4%B9%8B" TargetMode="External"/><Relationship Id="rId7" Type="http://schemas.openxmlformats.org/officeDocument/2006/relationships/hyperlink" Target="https://baike.baidu.com/item/%E6%AD%A6%E7%8E%8B%E4%BC%90%E7%BA%A3" TargetMode="External"/><Relationship Id="rId6" Type="http://schemas.openxmlformats.org/officeDocument/2006/relationships/hyperlink" Target="https://baike.baidu.com/item/%E5%85%B1%E5%B7%A5/730771" TargetMode="External"/><Relationship Id="rId5" Type="http://schemas.openxmlformats.org/officeDocument/2006/relationships/hyperlink" Target="https://baike.baidu.com/item/%E4%B8%89%E8%8B%97" TargetMode="External"/><Relationship Id="rId4" Type="http://schemas.openxmlformats.org/officeDocument/2006/relationships/hyperlink" Target="https://baike.baidu.com/item/%E9%A9%A9%E5%85%9C/8447128" TargetMode="External"/><Relationship Id="rId3" Type="http://schemas.openxmlformats.org/officeDocument/2006/relationships/hyperlink" Target="https://baike.baidu.com/item/%E8%9A%A9%E5%B0%A4" TargetMode="External"/><Relationship Id="rId2" Type="http://schemas.openxmlformats.org/officeDocument/2006/relationships/hyperlink" Target="https://baike.baidu.com/item/%E9%BB%84%E5%B8%9D" TargetMode="External"/><Relationship Id="rId17" Type="http://schemas.openxmlformats.org/officeDocument/2006/relationships/slideLayout" Target="../slideLayouts/slideLayout2.xml"/><Relationship Id="rId16" Type="http://schemas.openxmlformats.org/officeDocument/2006/relationships/hyperlink" Target="https://baike.baidu.com/item/%E9%BD%90%E6%A1%93%E5%85%AC" TargetMode="External"/><Relationship Id="rId15" Type="http://schemas.openxmlformats.org/officeDocument/2006/relationships/hyperlink" Target="https://baike.baidu.com/item/%E6%AE%B7%E7%BA%A3%E7%8E%8B" TargetMode="External"/><Relationship Id="rId14" Type="http://schemas.openxmlformats.org/officeDocument/2006/relationships/hyperlink" Target="https://baike.baidu.com/item/%E6%AD%A6%E7%8E%8B%E4%BC%90%E7%BA%A3/884510" TargetMode="External"/><Relationship Id="rId13" Type="http://schemas.openxmlformats.org/officeDocument/2006/relationships/hyperlink" Target="https://baike.baidu.com/item/%E5%B4%87%E4%BE%AF%E8%99%8E" TargetMode="External"/><Relationship Id="rId12" Type="http://schemas.openxmlformats.org/officeDocument/2006/relationships/hyperlink" Target="https://baike.baidu.com/item/%E4%B8%89%E8%8B%97/1247116" TargetMode="External"/><Relationship Id="rId11" Type="http://schemas.openxmlformats.org/officeDocument/2006/relationships/hyperlink" Target="https://baike.baidu.com/item/%E8%9A%A9%E5%B0%A4/89050" TargetMode="External"/><Relationship Id="rId10" Type="http://schemas.openxmlformats.org/officeDocument/2006/relationships/hyperlink" Target="https://baike.baidu.com/item/%E7%82%8E%E5%B8%9D" TargetMode="External"/><Relationship Id="rId1" Type="http://schemas.openxmlformats.org/officeDocument/2006/relationships/hyperlink" Target="https://baike.baidu.com/item/%E8%A1%A5%E9%81%82/96931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苏秦始将连横说秦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                             ——《</a:t>
            </a:r>
            <a:r>
              <a:rPr lang="zh-CN" altLang="en-US" sz="4000" dirty="0"/>
              <a:t>战国策</a:t>
            </a:r>
            <a:r>
              <a:rPr lang="en-US" altLang="zh-CN" sz="4000" dirty="0"/>
              <a:t>》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9704"/>
            <a:ext cx="12100560" cy="6353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（第三段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en-US" altLang="zh-CN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古者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使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车毂击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驰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，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言语相结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，天下为一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；约从连横，兵革不藏；</a:t>
            </a:r>
            <a:r>
              <a:rPr lang="zh-CN" altLang="zh-CN" sz="2000" dirty="0"/>
              <a:t>文士并</a:t>
            </a:r>
            <a:r>
              <a:rPr lang="zh-CN" altLang="zh-CN" sz="2000" dirty="0">
                <a:highlight>
                  <a:srgbClr val="FFFF00"/>
                </a:highlight>
              </a:rPr>
              <a:t>饬</a:t>
            </a:r>
            <a:r>
              <a:rPr lang="zh-CN" altLang="en-US" sz="2000" dirty="0"/>
              <a:t>，</a:t>
            </a:r>
            <a:r>
              <a:rPr lang="zh-CN" altLang="zh-CN" sz="2000" dirty="0"/>
              <a:t>诸侯乱惑，万端俱起，不可胜理；</a:t>
            </a:r>
            <a:r>
              <a:rPr lang="zh-CN" altLang="en-US" sz="2000" dirty="0"/>
              <a:t>科条</a:t>
            </a:r>
            <a:r>
              <a:rPr lang="zh-CN" altLang="zh-CN" sz="2000" dirty="0"/>
              <a:t>既备，民多</a:t>
            </a:r>
            <a:r>
              <a:rPr lang="zh-CN" altLang="en-US" sz="2000" dirty="0"/>
              <a:t>伪态</a:t>
            </a:r>
            <a:r>
              <a:rPr lang="zh-CN" altLang="zh-CN" sz="2000" dirty="0"/>
              <a:t>；书策稠浊，百姓不足；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zh-CN" sz="2000" dirty="0"/>
              <a:t>（</a:t>
            </a:r>
            <a:r>
              <a:rPr lang="en-US" altLang="zh-CN" sz="2000" dirty="0"/>
              <a:t>19</a:t>
            </a:r>
            <a:r>
              <a:rPr lang="zh-CN" altLang="zh-CN" sz="2000" dirty="0"/>
              <a:t>）古者使：</a:t>
            </a:r>
            <a:r>
              <a:rPr lang="zh-CN" altLang="en-US" sz="2000" dirty="0"/>
              <a:t>古代各国使者。</a:t>
            </a:r>
            <a:r>
              <a:rPr lang="zh-CN" altLang="en-US" sz="2000" dirty="0">
                <a:highlight>
                  <a:srgbClr val="FFFF00"/>
                </a:highlight>
              </a:rPr>
              <a:t>车毂击</a:t>
            </a:r>
            <a:r>
              <a:rPr lang="zh-CN" altLang="zh-CN" sz="2000" dirty="0">
                <a:highlight>
                  <a:srgbClr val="FFFF00"/>
                </a:highlight>
              </a:rPr>
              <a:t>驰</a:t>
            </a:r>
            <a:r>
              <a:rPr lang="zh-CN" altLang="en-US" sz="2000" dirty="0">
                <a:highlight>
                  <a:srgbClr val="FFFF00"/>
                </a:highlight>
              </a:rPr>
              <a:t>：</a:t>
            </a:r>
            <a:r>
              <a:rPr lang="zh-CN" altLang="zh-CN" sz="2000" dirty="0">
                <a:highlight>
                  <a:srgbClr val="FFFF00"/>
                </a:highlight>
              </a:rPr>
              <a:t>车辆来往奔驰，车毂互相撞击，形容车辆之多</a:t>
            </a:r>
            <a:r>
              <a:rPr lang="zh-CN" altLang="zh-CN" sz="2000" dirty="0"/>
              <a:t>，奔驰之急。毂（</a:t>
            </a:r>
            <a:r>
              <a:rPr lang="en-US" altLang="zh-CN" sz="2000" dirty="0" err="1"/>
              <a:t>gǔ</a:t>
            </a:r>
            <a:r>
              <a:rPr lang="zh-CN" altLang="zh-CN" sz="2000" dirty="0"/>
              <a:t>），车轮中心突出部分。</a:t>
            </a:r>
            <a:r>
              <a:rPr lang="en-US" altLang="zh-CN" sz="2000" dirty="0"/>
              <a:t>     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20</a:t>
            </a:r>
            <a:r>
              <a:rPr lang="zh-CN" altLang="zh-CN" sz="2000" dirty="0"/>
              <a:t>）</a:t>
            </a:r>
            <a:r>
              <a:rPr lang="en-US" altLang="zh-CN" sz="2000" dirty="0"/>
              <a:t> “</a:t>
            </a:r>
            <a:r>
              <a:rPr lang="zh-CN" altLang="zh-CN" sz="2000" dirty="0"/>
              <a:t>言语相结</a:t>
            </a:r>
            <a:r>
              <a:rPr lang="en-US" altLang="zh-CN" sz="2000" dirty="0"/>
              <a:t>”── </a:t>
            </a:r>
            <a:r>
              <a:rPr lang="zh-CN" altLang="en-US" sz="2000" dirty="0"/>
              <a:t>靠言语互相结盟</a:t>
            </a:r>
            <a:r>
              <a:rPr lang="zh-CN" altLang="zh-CN" sz="2000" dirty="0"/>
              <a:t>。（</a:t>
            </a:r>
            <a:r>
              <a:rPr lang="en-US" altLang="zh-CN" sz="2000" dirty="0"/>
              <a:t>21</a:t>
            </a:r>
            <a:r>
              <a:rPr lang="zh-CN" altLang="zh-CN" sz="2000" dirty="0">
                <a:highlight>
                  <a:srgbClr val="FFFF00"/>
                </a:highlight>
              </a:rPr>
              <a:t>）</a:t>
            </a:r>
            <a:r>
              <a:rPr lang="en-US" altLang="zh-CN" sz="2000" dirty="0">
                <a:highlight>
                  <a:srgbClr val="FFFF00"/>
                </a:highlight>
              </a:rPr>
              <a:t> </a:t>
            </a:r>
            <a:r>
              <a:rPr lang="zh-CN" altLang="zh-CN" sz="2000" b="1" dirty="0">
                <a:highlight>
                  <a:srgbClr val="FFFF00"/>
                </a:highlight>
              </a:rPr>
              <a:t>约：约定</a:t>
            </a:r>
            <a:r>
              <a:rPr lang="zh-CN" altLang="zh-CN" sz="2000" dirty="0">
                <a:highlight>
                  <a:srgbClr val="FFFF00"/>
                </a:highlight>
              </a:rPr>
              <a:t>；</a:t>
            </a:r>
            <a:r>
              <a:rPr lang="zh-CN" altLang="zh-CN" sz="2000" b="1" dirty="0">
                <a:highlight>
                  <a:srgbClr val="FFFF00"/>
                </a:highlight>
              </a:rPr>
              <a:t>从：此为古</a:t>
            </a:r>
            <a:r>
              <a:rPr lang="en-US" altLang="zh-CN" sz="2000" b="1" dirty="0">
                <a:highlight>
                  <a:srgbClr val="FFFF00"/>
                </a:highlight>
              </a:rPr>
              <a:t>“</a:t>
            </a:r>
            <a:r>
              <a:rPr lang="zh-CN" altLang="zh-CN" sz="2000" b="1" dirty="0">
                <a:highlight>
                  <a:srgbClr val="FFFF00"/>
                </a:highlight>
              </a:rPr>
              <a:t>纵</a:t>
            </a:r>
            <a:r>
              <a:rPr lang="en-US" altLang="zh-CN" sz="2000" b="1" dirty="0">
                <a:highlight>
                  <a:srgbClr val="FFFF00"/>
                </a:highlight>
              </a:rPr>
              <a:t>”</a:t>
            </a:r>
            <a:r>
              <a:rPr lang="zh-CN" altLang="zh-CN" sz="2000" b="1" dirty="0">
                <a:highlight>
                  <a:srgbClr val="FFFF00"/>
                </a:highlight>
              </a:rPr>
              <a:t>的</a:t>
            </a:r>
            <a:r>
              <a:rPr lang="zh-CN" altLang="en-US" sz="2000" b="1" dirty="0">
                <a:highlight>
                  <a:srgbClr val="FFFF00"/>
                </a:highlight>
              </a:rPr>
              <a:t>通假字</a:t>
            </a:r>
            <a:r>
              <a:rPr lang="zh-CN" altLang="zh-CN" sz="2000" b="1" dirty="0">
                <a:highlight>
                  <a:srgbClr val="FFFF00"/>
                </a:highlight>
              </a:rPr>
              <a:t>。</a:t>
            </a:r>
            <a:r>
              <a:rPr lang="en-US" altLang="zh-CN" sz="2000" b="1" dirty="0">
                <a:highlight>
                  <a:srgbClr val="FFFF00"/>
                </a:highlight>
              </a:rPr>
              <a:t>     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22</a:t>
            </a:r>
            <a:r>
              <a:rPr lang="zh-CN" altLang="en-US" sz="2000" dirty="0"/>
              <a:t>文士：指辩士，说客。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饬：通“饰”，巧饰，修饰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23</a:t>
            </a:r>
            <a:r>
              <a:rPr lang="zh-CN" altLang="zh-CN" sz="2000" dirty="0"/>
              <a:t>）科条：规章制度；伪态：虚伪态度，即非真心来履行。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24</a:t>
            </a:r>
            <a:r>
              <a:rPr lang="zh-CN" altLang="zh-CN" sz="2000" dirty="0"/>
              <a:t>）</a:t>
            </a:r>
            <a:r>
              <a:rPr lang="en-US" altLang="zh-CN" sz="2000" dirty="0"/>
              <a:t>“</a:t>
            </a:r>
            <a:r>
              <a:rPr lang="zh-CN" altLang="en-US" sz="2000" dirty="0"/>
              <a:t>书策</a:t>
            </a:r>
            <a:r>
              <a:rPr lang="zh-CN" altLang="zh-CN" sz="2000" dirty="0"/>
              <a:t>稠浊，百姓不足</a:t>
            </a:r>
            <a:r>
              <a:rPr lang="en-US" altLang="zh-CN" sz="2000" dirty="0"/>
              <a:t>”── </a:t>
            </a:r>
            <a:r>
              <a:rPr lang="zh-CN" altLang="zh-CN" sz="2000" dirty="0"/>
              <a:t>书策：法令；</a:t>
            </a:r>
            <a:r>
              <a:rPr lang="en-US" altLang="zh-CN" sz="2000" dirty="0"/>
              <a:t>“</a:t>
            </a:r>
            <a:r>
              <a:rPr lang="zh-CN" altLang="zh-CN" sz="2000" dirty="0"/>
              <a:t>稠浊</a:t>
            </a:r>
            <a:r>
              <a:rPr lang="en-US" altLang="zh-CN" sz="2000" dirty="0"/>
              <a:t>”</a:t>
            </a:r>
            <a:r>
              <a:rPr lang="zh-CN" altLang="zh-CN" sz="2000" dirty="0"/>
              <a:t>：繁乱。</a:t>
            </a:r>
            <a:r>
              <a:rPr lang="en-US" altLang="zh-CN" sz="2000" dirty="0"/>
              <a:t>“</a:t>
            </a:r>
            <a:r>
              <a:rPr lang="zh-CN" altLang="zh-CN" sz="2000" dirty="0"/>
              <a:t>百姓不足</a:t>
            </a:r>
            <a:r>
              <a:rPr lang="en-US" altLang="zh-CN" sz="2000" dirty="0"/>
              <a:t>”</a:t>
            </a:r>
            <a:r>
              <a:rPr lang="zh-CN" altLang="zh-CN" sz="2000" dirty="0"/>
              <a:t>：百姓（却）很贫困。</a:t>
            </a:r>
            <a:endParaRPr lang="en-US" altLang="zh-CN" sz="20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译文</a:t>
            </a:r>
            <a:r>
              <a:rPr lang="en-US" altLang="zh-CN" sz="2000" dirty="0"/>
              <a:t>】</a:t>
            </a:r>
            <a:r>
              <a:rPr lang="zh-CN" altLang="en-US" sz="2000" b="1" dirty="0">
                <a:highlight>
                  <a:srgbClr val="FFFF00"/>
                </a:highlight>
              </a:rPr>
              <a:t>古代各国使者来回奔驰</a:t>
            </a:r>
            <a:r>
              <a:rPr lang="zh-CN" altLang="zh-CN" sz="2000" b="1" dirty="0">
                <a:highlight>
                  <a:srgbClr val="FFFF00"/>
                </a:highlight>
              </a:rPr>
              <a:t>，用言语互相交结，天下成为一体，有的</a:t>
            </a:r>
            <a:r>
              <a:rPr lang="zh-CN" altLang="en-US" sz="2000" b="1" dirty="0">
                <a:highlight>
                  <a:srgbClr val="FFFF00"/>
                </a:highlight>
              </a:rPr>
              <a:t>约纵</a:t>
            </a:r>
            <a:r>
              <a:rPr lang="zh-CN" altLang="zh-CN" sz="2000" b="1" dirty="0">
                <a:highlight>
                  <a:srgbClr val="FFFF00"/>
                </a:highlight>
              </a:rPr>
              <a:t>有的连横，不再储备武器甲胄。</a:t>
            </a:r>
            <a:r>
              <a:rPr lang="zh-CN" altLang="en-US" sz="2000" dirty="0"/>
              <a:t>说客</a:t>
            </a:r>
            <a:r>
              <a:rPr lang="zh-CN" altLang="zh-CN" sz="2000" dirty="0"/>
              <a:t>个个巧舌如簧，诸侯听得稀里胡涂，群议纷起，难以清理。规章制度虽已完备，人们却到处虚情假意，</a:t>
            </a:r>
            <a:r>
              <a:rPr lang="zh-CN" altLang="en-US" sz="2000" dirty="0"/>
              <a:t>法令繁多</a:t>
            </a:r>
            <a:r>
              <a:rPr lang="zh-CN" altLang="zh-CN" sz="2000" dirty="0"/>
              <a:t>，</a:t>
            </a:r>
            <a:r>
              <a:rPr lang="zh-CN" altLang="en-US" sz="2000" dirty="0"/>
              <a:t>但是</a:t>
            </a:r>
            <a:r>
              <a:rPr lang="zh-CN" altLang="zh-CN" sz="2000" dirty="0"/>
              <a:t>百姓还是衣食不足。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60" y="179704"/>
            <a:ext cx="11866880" cy="625157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（第三段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r>
              <a:rPr lang="zh-CN" altLang="zh-CN" sz="2000" b="1" dirty="0">
                <a:highlight>
                  <a:srgbClr val="FFFF00"/>
                </a:highlight>
              </a:rPr>
              <a:t>上下相愁，民无所聊</a:t>
            </a:r>
            <a:r>
              <a:rPr lang="zh-CN" altLang="zh-CN" sz="2000" dirty="0">
                <a:highlight>
                  <a:srgbClr val="FFFF00"/>
                </a:highlight>
              </a:rPr>
              <a:t>；</a:t>
            </a:r>
            <a:r>
              <a:rPr lang="zh-CN" altLang="zh-CN" sz="2000" dirty="0"/>
              <a:t>明言</a:t>
            </a:r>
            <a:r>
              <a:rPr lang="zh-CN" altLang="en-US" sz="2000" dirty="0"/>
              <a:t>章理</a:t>
            </a:r>
            <a:r>
              <a:rPr lang="zh-CN" altLang="zh-CN" sz="2000" dirty="0"/>
              <a:t>，</a:t>
            </a:r>
            <a:r>
              <a:rPr lang="zh-CN" altLang="zh-CN" sz="2000" dirty="0">
                <a:highlight>
                  <a:srgbClr val="FFFF00"/>
                </a:highlight>
              </a:rPr>
              <a:t>兵甲</a:t>
            </a:r>
            <a:r>
              <a:rPr lang="zh-CN" altLang="zh-CN" sz="2000" dirty="0"/>
              <a:t>愈起；</a:t>
            </a:r>
            <a:r>
              <a:rPr lang="zh-CN" altLang="en-US" sz="2000" dirty="0"/>
              <a:t>辩言伟服</a:t>
            </a:r>
            <a:r>
              <a:rPr lang="zh-CN" altLang="zh-CN" sz="2000" dirty="0"/>
              <a:t>，战攻不息；繁称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文辞</a:t>
            </a:r>
            <a:r>
              <a:rPr lang="zh-CN" altLang="zh-CN" sz="2000" dirty="0"/>
              <a:t>，天下不治；</a:t>
            </a:r>
            <a:r>
              <a:rPr lang="zh-CN" altLang="en-US" sz="2000" dirty="0"/>
              <a:t>舌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弊</a:t>
            </a:r>
            <a:r>
              <a:rPr lang="zh-CN" altLang="zh-CN" sz="2000" dirty="0"/>
              <a:t>耳聋，不见成功；行义</a:t>
            </a:r>
            <a:r>
              <a:rPr lang="zh-CN" altLang="en-US" sz="2000" dirty="0"/>
              <a:t>约信</a:t>
            </a:r>
            <a:r>
              <a:rPr lang="zh-CN" altLang="zh-CN" sz="2000" dirty="0"/>
              <a:t>，天下不亲。于是，乃</a:t>
            </a:r>
            <a:r>
              <a:rPr lang="zh-CN" altLang="en-US" sz="2000" dirty="0"/>
              <a:t>废文任武</a:t>
            </a:r>
            <a:r>
              <a:rPr lang="zh-CN" altLang="zh-CN" sz="2000" dirty="0"/>
              <a:t>，厚养死士，缀甲</a:t>
            </a:r>
            <a:r>
              <a:rPr lang="zh-CN" altLang="en-US" sz="2000" dirty="0"/>
              <a:t>厉兵</a:t>
            </a:r>
            <a:r>
              <a:rPr lang="zh-CN" altLang="zh-CN" sz="2000" dirty="0"/>
              <a:t>，效胜于战场。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  <a:r>
              <a:rPr lang="en-US" altLang="zh-CN" sz="2000" dirty="0"/>
              <a:t>“</a:t>
            </a:r>
            <a:r>
              <a:rPr lang="zh-CN" altLang="zh-CN" sz="2000" b="1" dirty="0"/>
              <a:t>上下相愁，民无所聊</a:t>
            </a:r>
            <a:r>
              <a:rPr lang="en-US" altLang="zh-CN" sz="2000" b="1" dirty="0"/>
              <a:t>”── </a:t>
            </a:r>
            <a:r>
              <a:rPr lang="zh-CN" altLang="zh-CN" sz="2000" b="1" dirty="0"/>
              <a:t>君臣上下相互仇怨，百姓无以聊生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愁：怨  聊：赖，依。（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）兵甲：战争 </a:t>
            </a:r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</a:t>
            </a:r>
            <a:r>
              <a:rPr lang="en-US" altLang="zh-CN" sz="2000" dirty="0"/>
              <a:t> “</a:t>
            </a:r>
            <a:r>
              <a:rPr lang="zh-CN" altLang="zh-CN" sz="2000" dirty="0"/>
              <a:t>辩言</a:t>
            </a:r>
            <a:r>
              <a:rPr lang="zh-CN" altLang="en-US" sz="2000" dirty="0"/>
              <a:t>伟服</a:t>
            </a:r>
            <a:r>
              <a:rPr lang="en-US" altLang="zh-CN" sz="2000" dirty="0"/>
              <a:t>”──</a:t>
            </a:r>
            <a:r>
              <a:rPr lang="zh-CN" altLang="zh-CN" sz="2000" dirty="0"/>
              <a:t>辩言</a:t>
            </a:r>
            <a:r>
              <a:rPr lang="zh-CN" altLang="en-US" sz="2000" dirty="0"/>
              <a:t>：</a:t>
            </a:r>
            <a:r>
              <a:rPr lang="zh-CN" altLang="zh-CN" sz="2000" dirty="0"/>
              <a:t>言辞巧辩；伟服：服装壮观。（</a:t>
            </a:r>
            <a:r>
              <a:rPr lang="en-US" altLang="zh-CN" sz="2000" dirty="0"/>
              <a:t>4</a:t>
            </a:r>
            <a:r>
              <a:rPr lang="zh-CN" altLang="zh-CN" sz="2000" dirty="0"/>
              <a:t>）</a:t>
            </a:r>
            <a:r>
              <a:rPr lang="en-US" altLang="zh-CN" sz="2000" dirty="0"/>
              <a:t> “</a:t>
            </a:r>
            <a:r>
              <a:rPr lang="zh-CN" altLang="zh-CN" sz="2000" dirty="0"/>
              <a:t>繁称</a:t>
            </a:r>
            <a:r>
              <a:rPr lang="zh-CN" altLang="zh-CN" sz="2000" b="1" dirty="0"/>
              <a:t>文辞</a:t>
            </a:r>
            <a:r>
              <a:rPr lang="en-US" altLang="zh-CN" sz="2000" dirty="0"/>
              <a:t>”── </a:t>
            </a:r>
            <a:r>
              <a:rPr lang="zh-CN" altLang="zh-CN" sz="2000" dirty="0"/>
              <a:t>繁称：</a:t>
            </a:r>
            <a:r>
              <a:rPr lang="zh-CN" altLang="en-US" sz="2000" dirty="0"/>
              <a:t>文书繁琐</a:t>
            </a:r>
            <a:r>
              <a:rPr lang="zh-CN" altLang="zh-CN" sz="2000" dirty="0"/>
              <a:t>；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文辞：文辞华丽。</a:t>
            </a:r>
            <a:r>
              <a:rPr lang="zh-CN" altLang="zh-CN" sz="2000" dirty="0"/>
              <a:t>（</a:t>
            </a:r>
            <a:r>
              <a:rPr lang="en-US" altLang="zh-CN" sz="2000" dirty="0"/>
              <a:t>5</a:t>
            </a:r>
            <a:r>
              <a:rPr lang="zh-CN" altLang="zh-CN" sz="2000" dirty="0"/>
              <a:t>）</a:t>
            </a:r>
            <a:r>
              <a:rPr lang="en-US" altLang="zh-CN" sz="2000" dirty="0"/>
              <a:t> “</a:t>
            </a:r>
            <a:r>
              <a:rPr lang="zh-CN" altLang="en-US" sz="2000" dirty="0"/>
              <a:t>舌弊</a:t>
            </a:r>
            <a:r>
              <a:rPr lang="zh-CN" altLang="zh-CN" sz="2000" dirty="0"/>
              <a:t>耳聋</a:t>
            </a:r>
            <a:r>
              <a:rPr lang="en-US" altLang="zh-CN" sz="2000" dirty="0"/>
              <a:t>”── 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弊，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破，坏，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疲困、劳累</a:t>
            </a:r>
            <a:r>
              <a:rPr lang="zh-CN" altLang="zh-CN" sz="2000" dirty="0"/>
              <a:t>。</a:t>
            </a:r>
            <a:r>
              <a:rPr lang="en-US" altLang="zh-CN" sz="2000" dirty="0"/>
              <a:t>“</a:t>
            </a:r>
            <a:r>
              <a:rPr lang="zh-CN" altLang="zh-CN" sz="2000" dirty="0"/>
              <a:t>。喻指说得舌头疲累，听得耳朵发聋。（</a:t>
            </a:r>
            <a:r>
              <a:rPr lang="en-US" altLang="zh-CN" sz="2000" dirty="0"/>
              <a:t>6</a:t>
            </a:r>
            <a:r>
              <a:rPr lang="zh-CN" altLang="zh-CN" sz="2000" dirty="0"/>
              <a:t>）</a:t>
            </a:r>
            <a:r>
              <a:rPr lang="en-US" altLang="zh-CN" sz="2000" dirty="0"/>
              <a:t> “</a:t>
            </a:r>
            <a:r>
              <a:rPr lang="zh-CN" altLang="zh-CN" sz="2000" dirty="0"/>
              <a:t>行义约信，天下不亲</a:t>
            </a:r>
            <a:r>
              <a:rPr lang="en-US" altLang="zh-CN" sz="2000" dirty="0"/>
              <a:t>”── </a:t>
            </a:r>
            <a:r>
              <a:rPr lang="zh-CN" altLang="zh-CN" sz="2000" dirty="0"/>
              <a:t>即便（你）行事仁义、诚信守约，天下也无人（与你）亲近。</a:t>
            </a: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</a:t>
            </a:r>
            <a:r>
              <a:rPr lang="zh-CN" altLang="zh-CN" sz="2000" dirty="0"/>
              <a:t>缀甲</a:t>
            </a:r>
            <a:r>
              <a:rPr lang="zh-CN" altLang="en-US" sz="2000" dirty="0"/>
              <a:t>厉兵：修缮铠甲，磨砺兵器。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  <a:r>
              <a:rPr lang="zh-CN" altLang="zh-CN" sz="2000" b="1" dirty="0">
                <a:highlight>
                  <a:srgbClr val="FFFF00"/>
                </a:highlight>
              </a:rPr>
              <a:t>君臣</a:t>
            </a:r>
            <a:r>
              <a:rPr lang="zh-CN" altLang="en-US" sz="2000" b="1" dirty="0">
                <a:highlight>
                  <a:srgbClr val="FFFF00"/>
                </a:highlight>
              </a:rPr>
              <a:t>互相埋怨</a:t>
            </a:r>
            <a:r>
              <a:rPr lang="zh-CN" altLang="zh-CN" sz="2000" b="1" dirty="0">
                <a:highlight>
                  <a:srgbClr val="FFFF00"/>
                </a:highlight>
              </a:rPr>
              <a:t>，人民无所依靠，</a:t>
            </a:r>
            <a:r>
              <a:rPr lang="zh-CN" altLang="en-US" sz="2000" dirty="0"/>
              <a:t>空洞的</a:t>
            </a:r>
            <a:r>
              <a:rPr lang="zh-CN" altLang="zh-CN" sz="2000" dirty="0"/>
              <a:t>道理愈是清楚明白，</a:t>
            </a:r>
            <a:r>
              <a:rPr lang="zh-CN" altLang="en-US" sz="2000" dirty="0"/>
              <a:t>战乱反而越频繁</a:t>
            </a:r>
            <a:r>
              <a:rPr lang="zh-CN" altLang="zh-CN" sz="2000" dirty="0"/>
              <a:t>。穿着讲穿服饰的文士虽然善辩，攻战却难以止息。</a:t>
            </a:r>
            <a:r>
              <a:rPr lang="zh-CN" altLang="en-US" sz="2000" dirty="0"/>
              <a:t>文书烦琐，文辞华丽</a:t>
            </a:r>
            <a:r>
              <a:rPr lang="zh-CN" altLang="zh-CN" sz="2000" dirty="0"/>
              <a:t>，天下难以治理。说的人说得舌头破，听的人听得耳朵聋，却不见成功，</a:t>
            </a:r>
            <a:r>
              <a:rPr lang="zh-CN" altLang="en-US" sz="2000" dirty="0"/>
              <a:t>行事仁义，守约诚信</a:t>
            </a:r>
            <a:r>
              <a:rPr lang="zh-CN" altLang="zh-CN" sz="2000" dirty="0"/>
              <a:t>，却不能使天下人相亲。于是就废却文治、信用武力，以优厚待遇蓄养勇士，备好盔甲，磨好兵器，在战场上决一胜负。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" y="98424"/>
            <a:ext cx="12090400" cy="641413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/>
              <a:t>(</a:t>
            </a:r>
            <a:r>
              <a:rPr lang="zh-CN" altLang="en-US" sz="2000" dirty="0"/>
              <a:t>第三段</a:t>
            </a:r>
            <a:r>
              <a:rPr lang="en-US" altLang="zh-CN" sz="2000" dirty="0"/>
              <a:t>4</a:t>
            </a:r>
            <a:r>
              <a:rPr lang="zh-CN" altLang="en-US" sz="2000" dirty="0"/>
              <a:t>）夫徒</a:t>
            </a:r>
            <a:r>
              <a:rPr lang="zh-CN" altLang="zh-CN" sz="2000" dirty="0"/>
              <a:t>处而致</a:t>
            </a:r>
            <a:r>
              <a:rPr lang="zh-CN" altLang="en-US" sz="2000" dirty="0"/>
              <a:t>，安坐</a:t>
            </a:r>
            <a:r>
              <a:rPr lang="zh-CN" altLang="zh-CN" sz="2000" dirty="0"/>
              <a:t>而广地，虽古五帝、三王、</a:t>
            </a:r>
            <a:r>
              <a:rPr lang="zh-CN" altLang="en-US" sz="2000" dirty="0"/>
              <a:t>五伯</a:t>
            </a:r>
            <a:r>
              <a:rPr lang="zh-CN" altLang="zh-CN" sz="2000" dirty="0"/>
              <a:t>，明主贤君，常欲坐而致之，其势不能，故以战续之。宽则两军相攻利，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迫</a:t>
            </a:r>
            <a:r>
              <a:rPr lang="zh-CN" altLang="zh-CN" sz="2000" dirty="0"/>
              <a:t>则杖戟相撞，然后可建大功。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徒劳，白白地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  <a:r>
              <a:rPr lang="en-US" altLang="zh-CN" sz="2000" dirty="0"/>
              <a:t> “</a:t>
            </a:r>
            <a:r>
              <a:rPr lang="zh-CN" altLang="en-US" sz="2000" dirty="0"/>
              <a:t>夫徒</a:t>
            </a:r>
            <a:r>
              <a:rPr lang="zh-CN" altLang="zh-CN" sz="2000" dirty="0"/>
              <a:t>处而致利</a:t>
            </a:r>
            <a:r>
              <a:rPr lang="en-US" altLang="zh-CN" sz="2000" dirty="0"/>
              <a:t>”── </a:t>
            </a:r>
            <a:r>
              <a:rPr lang="zh-CN" altLang="zh-CN" sz="2000" dirty="0"/>
              <a:t>徒处：</a:t>
            </a:r>
            <a:r>
              <a:rPr lang="zh-CN" altLang="en-US" sz="2000" dirty="0"/>
              <a:t>指无所事事的坐着，不进行战争</a:t>
            </a:r>
            <a:r>
              <a:rPr lang="zh-CN" altLang="zh-CN" sz="2000" dirty="0"/>
              <a:t>，与下句</a:t>
            </a:r>
            <a:r>
              <a:rPr lang="en-US" altLang="zh-CN" sz="2000" dirty="0"/>
              <a:t>“</a:t>
            </a:r>
            <a:r>
              <a:rPr lang="zh-CN" altLang="en-US" sz="2000" dirty="0"/>
              <a:t>安</a:t>
            </a:r>
            <a:r>
              <a:rPr lang="zh-CN" altLang="zh-CN" sz="2000" dirty="0"/>
              <a:t>坐</a:t>
            </a:r>
            <a:r>
              <a:rPr lang="en-US" altLang="zh-CN" sz="2000" dirty="0"/>
              <a:t>”</a:t>
            </a:r>
            <a:r>
              <a:rPr lang="zh-CN" altLang="en-US" sz="2000" dirty="0"/>
              <a:t>义同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迫：指距离近</a:t>
            </a:r>
            <a:r>
              <a:rPr lang="zh-CN" altLang="en-US" sz="2000" dirty="0"/>
              <a:t>，</a:t>
            </a:r>
            <a:r>
              <a:rPr lang="zh-CN" altLang="zh-CN" sz="2000" dirty="0"/>
              <a:t>杖戟</a:t>
            </a:r>
            <a:r>
              <a:rPr lang="zh-CN" altLang="en-US" sz="2000" dirty="0"/>
              <a:t>：拿着</a:t>
            </a:r>
            <a:r>
              <a:rPr lang="zh-CN" altLang="zh-CN" sz="2000" dirty="0"/>
              <a:t>戟</a:t>
            </a:r>
            <a:r>
              <a:rPr lang="zh-CN" altLang="en-US" sz="2000" dirty="0"/>
              <a:t>。撞：冲刺，击杀。   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译文</a:t>
            </a:r>
            <a:r>
              <a:rPr lang="en-US" altLang="zh-CN" sz="2000" dirty="0"/>
              <a:t>】</a:t>
            </a:r>
            <a:r>
              <a:rPr lang="zh-CN" altLang="zh-CN" sz="2000" dirty="0"/>
              <a:t>想白白等待以招致利益，安然兀坐而想扩展疆土，即使是上古五帝、三王、五霸，贤明的君主，常想坐而实现，势必不可能</a:t>
            </a:r>
            <a:r>
              <a:rPr lang="zh-CN" altLang="en-US" sz="2000" dirty="0"/>
              <a:t>，</a:t>
            </a:r>
            <a:r>
              <a:rPr lang="zh-CN" altLang="zh-CN" sz="2000" dirty="0"/>
              <a:t>所以用战争来解决问题</a:t>
            </a:r>
            <a:r>
              <a:rPr lang="zh-CN" altLang="en-US" sz="2000" dirty="0"/>
              <a:t>。</a:t>
            </a:r>
            <a:r>
              <a:rPr lang="zh-CN" altLang="zh-CN" sz="2000" dirty="0"/>
              <a:t>相距远的就两支队伍相互进攻，相距近的持着刀戟相互冲刺，然后方能建立大功。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" y="98424"/>
            <a:ext cx="11755120" cy="641413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（第三段</a:t>
            </a:r>
            <a:r>
              <a:rPr lang="en-US" altLang="zh-CN" sz="2000" dirty="0"/>
              <a:t>5</a:t>
            </a:r>
            <a:r>
              <a:rPr lang="zh-CN" altLang="en-US" sz="2000" dirty="0"/>
              <a:t>）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是故兵胜于外，义强于内；威立于上，民服于下。今欲并天下，</a:t>
            </a:r>
            <a:r>
              <a:rPr lang="zh-CN" altLang="zh-C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凌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万乘，诎敌国，制海内，子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元元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，臣诸侯，非兵不可！</a:t>
            </a:r>
            <a:r>
              <a:rPr lang="zh-CN" altLang="zh-CN" sz="2000" dirty="0"/>
              <a:t>今之嗣主，忽于</a:t>
            </a:r>
            <a:r>
              <a:rPr lang="zh-CN" altLang="en-US" sz="2000" dirty="0"/>
              <a:t>至道</a:t>
            </a:r>
            <a:r>
              <a:rPr lang="zh-CN" altLang="zh-CN" sz="2000" dirty="0"/>
              <a:t>，皆惛于教，乱于治，</a:t>
            </a:r>
            <a:r>
              <a:rPr lang="zh-CN" altLang="zh-CN" sz="2000" u="sng" dirty="0"/>
              <a:t>迷于言，惑于语</a:t>
            </a:r>
            <a:r>
              <a:rPr lang="zh-CN" altLang="zh-CN" sz="2000" dirty="0"/>
              <a:t>，</a:t>
            </a:r>
            <a:r>
              <a:rPr lang="zh-CN" altLang="zh-CN" sz="2000" u="sng" dirty="0"/>
              <a:t>沉于辩，溺于辞</a:t>
            </a:r>
            <a:r>
              <a:rPr lang="zh-CN" altLang="zh-CN" sz="2000" dirty="0"/>
              <a:t>。以此论之，王固不能行也。</a:t>
            </a:r>
            <a:r>
              <a:rPr lang="en-US" altLang="zh-CN" sz="2000" dirty="0"/>
              <a:t>”</a:t>
            </a:r>
            <a:endParaRPr lang="zh-CN" altLang="zh-CN" sz="2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注释</a:t>
            </a:r>
            <a:r>
              <a:rPr lang="en-US" altLang="zh-CN" sz="1800" dirty="0"/>
              <a:t>】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 </a:t>
            </a:r>
            <a:r>
              <a:rPr lang="en-US" altLang="zh-CN" sz="1800" dirty="0"/>
              <a:t>“</a:t>
            </a:r>
            <a:r>
              <a:rPr lang="zh-CN" altLang="zh-CN" sz="1800" dirty="0"/>
              <a:t>凌万乘</a:t>
            </a:r>
            <a:r>
              <a:rPr lang="en-US" altLang="zh-CN" sz="1800" dirty="0"/>
              <a:t>……”</a:t>
            </a:r>
            <a:r>
              <a:rPr lang="zh-CN" altLang="zh-CN" sz="1800" dirty="0"/>
              <a:t>句</a:t>
            </a:r>
            <a:r>
              <a:rPr lang="en-US" altLang="zh-CN" sz="1800" dirty="0"/>
              <a:t> ──</a:t>
            </a:r>
            <a:r>
              <a:rPr lang="en-US" altLang="zh-CN" sz="1800" b="1" dirty="0"/>
              <a:t> </a:t>
            </a:r>
            <a:r>
              <a:rPr lang="zh-CN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凌：凌驾、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超越</a:t>
            </a:r>
            <a:r>
              <a:rPr lang="zh-CN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；</a:t>
            </a:r>
            <a:r>
              <a:rPr lang="zh-CN" altLang="en-US" sz="1800" dirty="0"/>
              <a:t>万乘：指万乘之国，拥有上万辆兵车的国家，万乘之国为大国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 诎（</a:t>
            </a:r>
            <a:r>
              <a:rPr lang="en-US" altLang="zh-CN" sz="1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qū</a:t>
            </a:r>
            <a:r>
              <a:rPr lang="zh-CN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：通“屈”，</a:t>
            </a:r>
            <a:r>
              <a:rPr lang="zh-CN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屈服、使屈服； 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制：整治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。控制  制服 （</a:t>
            </a:r>
            <a:r>
              <a:rPr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元元：指百姓；子元元：即纳天下百姓为子孙</a:t>
            </a:r>
            <a:r>
              <a:rPr lang="zh-CN" altLang="zh-CN" sz="1800" b="1" dirty="0"/>
              <a:t>。</a:t>
            </a:r>
            <a:r>
              <a:rPr lang="zh-CN" altLang="en-US" sz="1800" b="1" dirty="0"/>
              <a:t>子：以</a:t>
            </a:r>
            <a:r>
              <a:rPr lang="en-US" altLang="zh-CN" sz="1800" b="1" dirty="0"/>
              <a:t>……</a:t>
            </a:r>
            <a:r>
              <a:rPr lang="zh-CN" altLang="en-US" sz="1800" b="1" dirty="0"/>
              <a:t>为子</a:t>
            </a:r>
            <a:r>
              <a:rPr lang="zh-CN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 ；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 臣：使</a:t>
            </a:r>
            <a:r>
              <a:rPr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………</a:t>
            </a:r>
            <a:r>
              <a:rPr lang="zh-CN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臣服；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或者是以</a:t>
            </a:r>
            <a:r>
              <a:rPr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…….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为臣  </a:t>
            </a:r>
            <a:r>
              <a:rPr lang="zh-CN" altLang="en-US" sz="1800" dirty="0"/>
              <a:t>（</a:t>
            </a:r>
            <a:r>
              <a:rPr lang="en-US" altLang="zh-CN" sz="1800" dirty="0"/>
              <a:t>6</a:t>
            </a:r>
            <a:r>
              <a:rPr lang="zh-CN" altLang="en-US" sz="1800" dirty="0"/>
              <a:t>）</a:t>
            </a:r>
            <a:r>
              <a:rPr lang="zh-CN" altLang="zh-CN" sz="1800" dirty="0"/>
              <a:t>嗣主</a:t>
            </a:r>
            <a:r>
              <a:rPr lang="zh-CN" altLang="en-US" sz="1800" dirty="0"/>
              <a:t>：继世之君主。</a:t>
            </a:r>
            <a:r>
              <a:rPr lang="zh-CN" altLang="en-US" sz="1800" dirty="0">
                <a:highlight>
                  <a:srgbClr val="FFFF00"/>
                </a:highlight>
              </a:rPr>
              <a:t>（</a:t>
            </a:r>
            <a:r>
              <a:rPr lang="en-US" altLang="zh-CN" sz="1800" dirty="0">
                <a:highlight>
                  <a:srgbClr val="FFFF00"/>
                </a:highlight>
              </a:rPr>
              <a:t>7</a:t>
            </a:r>
            <a:r>
              <a:rPr lang="zh-CN" altLang="en-US" sz="1800" dirty="0">
                <a:highlight>
                  <a:srgbClr val="FFFF00"/>
                </a:highlight>
              </a:rPr>
              <a:t>）</a:t>
            </a:r>
            <a:r>
              <a:rPr lang="zh-CN" altLang="zh-CN" sz="1800" dirty="0">
                <a:highlight>
                  <a:srgbClr val="FFFF00"/>
                </a:highlight>
              </a:rPr>
              <a:t>惛</a:t>
            </a:r>
            <a:r>
              <a:rPr lang="zh-CN" altLang="en-US" sz="1800" dirty="0">
                <a:highlight>
                  <a:srgbClr val="FFFF00"/>
                </a:highlight>
              </a:rPr>
              <a:t>：同“昏”，不明。</a:t>
            </a:r>
            <a:endParaRPr lang="en-US" altLang="zh-CN" sz="1800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endParaRPr lang="zh-CN" altLang="zh-CN" sz="2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译文</a:t>
            </a:r>
            <a:r>
              <a:rPr lang="en-US" altLang="zh-CN" sz="2000" dirty="0"/>
              <a:t>】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因此对外军队取得了胜利，对内因行仁义而强大，上面的国君有了权威，下面的人民才能驯服。现在，要想并吞天下，超越大国，使敌国屈服，制服海内，君临天下百姓，以诸侯为臣，非发动战争不可。</a:t>
            </a:r>
            <a:r>
              <a:rPr lang="zh-CN" altLang="zh-CN" sz="2000" dirty="0"/>
              <a:t>现在在位的国君，忽略了这个根本道理，都是教化不明，治理混乱，又被一些人的奇谈怪论所迷惑，沉溺在巧言诡辩之中。象这样看来，大王您是不会采纳我的建议的。</a:t>
            </a:r>
            <a:r>
              <a:rPr lang="en-US" altLang="zh-CN" sz="2000" dirty="0"/>
              <a:t>”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第四自然段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1304"/>
            <a:ext cx="10845800" cy="47682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200" b="1" dirty="0"/>
              <a:t>说秦王书</a:t>
            </a:r>
            <a:r>
              <a:rPr lang="en-US" altLang="zh-CN" sz="2200" b="1" dirty="0" err="1"/>
              <a:t>十上</a:t>
            </a:r>
            <a:r>
              <a:rPr lang="zh-CN" altLang="zh-CN" sz="2200" b="1" dirty="0"/>
              <a:t>而说不行，</a:t>
            </a:r>
            <a:r>
              <a:rPr lang="en-US" altLang="zh-CN" sz="2200" b="1" dirty="0" err="1"/>
              <a:t>黑貂之裘</a:t>
            </a:r>
            <a:r>
              <a:rPr lang="zh-CN" altLang="zh-CN" sz="2200" b="1" dirty="0"/>
              <a:t>弊，黄金百斤尽。资用乏绝，去秦而归。羸滕履蹻，负书担橐，</a:t>
            </a:r>
            <a:r>
              <a:rPr lang="en-US" altLang="zh-CN" sz="2200" b="1" dirty="0" err="1"/>
              <a:t>形容枯槁</a:t>
            </a:r>
            <a:r>
              <a:rPr lang="zh-CN" altLang="zh-CN" sz="2200" b="1" dirty="0"/>
              <a:t>，</a:t>
            </a:r>
            <a:r>
              <a:rPr lang="en-US" altLang="zh-CN" sz="2200" b="1" dirty="0" err="1"/>
              <a:t>面目黎黑</a:t>
            </a:r>
            <a:r>
              <a:rPr lang="zh-CN" altLang="zh-CN" sz="2200" b="1" dirty="0"/>
              <a:t>，状有归色。</a:t>
            </a:r>
            <a:r>
              <a:rPr lang="zh-CN" altLang="zh-CN" sz="2200" dirty="0"/>
              <a:t>归至家，妻不下絍，嫂不为炊，父母不与言。</a:t>
            </a:r>
            <a:r>
              <a:rPr lang="en-US" altLang="zh-CN" sz="2200" dirty="0" err="1"/>
              <a:t>苏秦</a:t>
            </a:r>
            <a:r>
              <a:rPr lang="zh-CN" altLang="zh-CN" sz="2200" dirty="0"/>
              <a:t>喟叹曰：</a:t>
            </a:r>
            <a:r>
              <a:rPr lang="en-US" altLang="zh-CN" sz="2200" dirty="0"/>
              <a:t>“</a:t>
            </a:r>
            <a:r>
              <a:rPr lang="zh-CN" altLang="zh-CN" sz="2200" dirty="0"/>
              <a:t>妻不以我为夫，嫂不以我为叔，父母不以我为子，是皆秦之罪也！</a:t>
            </a:r>
            <a:r>
              <a:rPr lang="en-US" altLang="zh-CN" sz="2200" dirty="0"/>
              <a:t>”</a:t>
            </a:r>
            <a:r>
              <a:rPr lang="zh-CN" altLang="zh-CN" sz="2200" b="1" dirty="0"/>
              <a:t>乃夜发书，陈箧数十，得《</a:t>
            </a:r>
            <a:r>
              <a:rPr lang="en-US" altLang="zh-CN" sz="2200" b="1" dirty="0" err="1"/>
              <a:t>太公阴符</a:t>
            </a:r>
            <a:r>
              <a:rPr lang="zh-CN" altLang="zh-CN" sz="2200" b="1" dirty="0"/>
              <a:t>》之谋，伏而诵之，简练以为揣摩。读书欲睡，引锥自刺其股，血流至足。</a:t>
            </a:r>
            <a:r>
              <a:rPr lang="zh-CN" altLang="zh-CN" sz="2200" dirty="0"/>
              <a:t>曰：</a:t>
            </a:r>
            <a:r>
              <a:rPr lang="en-US" altLang="zh-CN" sz="2200" dirty="0"/>
              <a:t>“</a:t>
            </a:r>
            <a:r>
              <a:rPr lang="zh-CN" altLang="zh-CN" sz="2200" dirty="0"/>
              <a:t>安有说人主不能出其金玉锦绣，取卿相之尊者乎？</a:t>
            </a:r>
            <a:r>
              <a:rPr lang="en-US" altLang="zh-CN" sz="2200" dirty="0"/>
              <a:t>”</a:t>
            </a:r>
            <a:endParaRPr lang="en-US" altLang="zh-CN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/>
              <a:t>段意：苏秦 向秦王进谏没有成功，生活十分拮据便回家，被家人的冷落。</a:t>
            </a:r>
            <a:r>
              <a:rPr lang="zh-CN" altLang="en-US" sz="2400" dirty="0"/>
              <a:t>于是，苏秦开始锥刺大腿，诵读姜太公的</a:t>
            </a:r>
            <a:r>
              <a:rPr lang="en-US" altLang="zh-CN" sz="2400" dirty="0"/>
              <a:t>《</a:t>
            </a:r>
            <a:r>
              <a:rPr lang="zh-CN" altLang="en-US" sz="2400" dirty="0"/>
              <a:t>阴符</a:t>
            </a:r>
            <a:r>
              <a:rPr lang="en-US" altLang="zh-CN" sz="2400" dirty="0"/>
              <a:t>》</a:t>
            </a:r>
            <a:r>
              <a:rPr lang="zh-CN" altLang="en-US" sz="2400" dirty="0"/>
              <a:t>终于从中悟到了说服天下的道理。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520" y="264160"/>
            <a:ext cx="11744960" cy="66649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/>
              <a:t>（第四自然段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说秦王书</a:t>
            </a:r>
            <a:r>
              <a:rPr lang="en-US" altLang="zh-CN" sz="2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十上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而说不行，</a:t>
            </a:r>
            <a:r>
              <a:rPr lang="en-US" altLang="zh-CN" sz="2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黑貂之裘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弊，黄金百斤尽。资用乏绝，去秦而归。羸滕履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蹻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，负书担橐，</a:t>
            </a:r>
            <a:r>
              <a:rPr lang="en-US" altLang="zh-CN" sz="2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形容枯槁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，</a:t>
            </a:r>
            <a:r>
              <a:rPr lang="en-US" altLang="zh-CN" sz="2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面目黎黑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，状有归色。归至家，妻不下絍，嫂不为炊，父母不与言。</a:t>
            </a:r>
            <a:endParaRPr lang="en-US" altLang="zh-CN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【</a:t>
            </a:r>
            <a:r>
              <a:rPr lang="zh-CN" altLang="en-US" sz="2200" dirty="0"/>
              <a:t>注释</a:t>
            </a:r>
            <a:r>
              <a:rPr lang="en-US" altLang="zh-CN" sz="2200" dirty="0"/>
              <a:t>】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“</a:t>
            </a:r>
            <a:r>
              <a:rPr lang="en-US" altLang="zh-CN" sz="2000" dirty="0" err="1">
                <a:hlinkClick r:id="rId1"/>
              </a:rPr>
              <a:t>黑貂之裘</a:t>
            </a:r>
            <a:r>
              <a:rPr lang="zh-CN" altLang="zh-CN" sz="2000" dirty="0"/>
              <a:t>弊</a:t>
            </a:r>
            <a:r>
              <a:rPr lang="en-US" altLang="zh-CN" sz="2000" dirty="0"/>
              <a:t>”── </a:t>
            </a:r>
            <a:r>
              <a:rPr lang="zh-CN" altLang="zh-CN" sz="2000" dirty="0"/>
              <a:t>裘：皮衣。</a:t>
            </a:r>
            <a:r>
              <a:rPr lang="zh-CN" altLang="zh-CN" sz="2000" b="1" dirty="0">
                <a:highlight>
                  <a:srgbClr val="FFFF00"/>
                </a:highlight>
              </a:rPr>
              <a:t>弊：坏，坏损</a:t>
            </a:r>
            <a:r>
              <a:rPr lang="zh-CN" altLang="zh-CN" sz="2000" b="1" dirty="0"/>
              <a:t>。</a:t>
            </a: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</a:t>
            </a:r>
            <a:r>
              <a:rPr lang="zh-CN" altLang="zh-CN" sz="2000" b="1" dirty="0"/>
              <a:t>去</a:t>
            </a:r>
            <a:r>
              <a:rPr lang="zh-CN" altLang="zh-CN" sz="2000" dirty="0"/>
              <a:t>秦而归：</a:t>
            </a:r>
            <a:r>
              <a:rPr lang="zh-CN" altLang="zh-CN" sz="2000" b="1" dirty="0">
                <a:highlight>
                  <a:srgbClr val="FFFF00"/>
                </a:highlight>
              </a:rPr>
              <a:t>去</a:t>
            </a:r>
            <a:r>
              <a:rPr lang="zh-CN" altLang="en-US" sz="2000" b="1" dirty="0">
                <a:highlight>
                  <a:srgbClr val="FFFF00"/>
                </a:highlight>
              </a:rPr>
              <a:t>：</a:t>
            </a:r>
            <a:r>
              <a:rPr lang="zh-CN" altLang="zh-CN" sz="2000" b="1" dirty="0">
                <a:highlight>
                  <a:srgbClr val="FFFF00"/>
                </a:highlight>
              </a:rPr>
              <a:t>指离开</a:t>
            </a:r>
            <a:r>
              <a:rPr lang="zh-CN" altLang="zh-CN" sz="2000" b="1" dirty="0">
                <a:solidFill>
                  <a:srgbClr val="FF0000"/>
                </a:solidFill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羸（</a:t>
            </a:r>
            <a:r>
              <a:rPr lang="en-US" altLang="zh-CN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léi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）：通</a:t>
            </a:r>
            <a:r>
              <a:rPr lang="en-US" altLang="zh-CN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zh-CN" altLang="zh-CN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缧</a:t>
            </a:r>
            <a:r>
              <a:rPr lang="en-US" altLang="zh-CN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，缠绕。滕（</a:t>
            </a:r>
            <a:r>
              <a:rPr lang="en-US" altLang="zh-CN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téng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）：绑腿布。履：穿。蹻（</a:t>
            </a:r>
            <a:r>
              <a:rPr lang="en-US" altLang="zh-CN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qiāo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）：草鞋</a:t>
            </a:r>
            <a:r>
              <a:rPr lang="zh-CN" altLang="zh-CN" sz="2000" b="1" dirty="0">
                <a:highlight>
                  <a:srgbClr val="FFFF00"/>
                </a:highlight>
              </a:rPr>
              <a:t>。</a:t>
            </a:r>
            <a:r>
              <a:rPr lang="zh-CN" altLang="zh-CN" sz="2000" dirty="0"/>
              <a:t>此句大概意思为：扎系藤蔓，足穿草鞋。（</a:t>
            </a:r>
            <a:r>
              <a:rPr lang="en-US" altLang="zh-CN" sz="2000" dirty="0"/>
              <a:t>4</a:t>
            </a:r>
            <a:r>
              <a:rPr lang="zh-CN" altLang="zh-CN" sz="2000" dirty="0"/>
              <a:t>） 橐（</a:t>
            </a:r>
            <a:r>
              <a:rPr lang="en-US" altLang="zh-CN" sz="2000" dirty="0" err="1"/>
              <a:t>tuó</a:t>
            </a:r>
            <a:r>
              <a:rPr lang="zh-CN" altLang="zh-CN" sz="2000" dirty="0"/>
              <a:t>）：袋子</a:t>
            </a:r>
            <a:r>
              <a:rPr lang="zh-CN" altLang="en-US" sz="2000" dirty="0"/>
              <a:t>，指行李</a:t>
            </a:r>
            <a:r>
              <a:rPr lang="zh-CN" altLang="zh-CN" sz="2000" dirty="0"/>
              <a:t>。</a:t>
            </a: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）黎：通“黧”，黑黄色。（</a:t>
            </a:r>
            <a:r>
              <a:rPr lang="en-US" altLang="zh-CN" sz="2000" dirty="0"/>
              <a:t>6</a:t>
            </a:r>
            <a:r>
              <a:rPr lang="zh-CN" altLang="en-US" sz="2000" dirty="0"/>
              <a:t>）状有归色：脸上有惭愧的神色。归：当为“愧”之误。（</a:t>
            </a:r>
            <a:r>
              <a:rPr lang="en-US" altLang="zh-CN" sz="2000" dirty="0"/>
              <a:t>7</a:t>
            </a:r>
            <a:r>
              <a:rPr lang="zh-CN" altLang="en-US" sz="2000" dirty="0"/>
              <a:t>）</a:t>
            </a:r>
            <a:r>
              <a:rPr lang="zh-CN" altLang="zh-CN" sz="2000" dirty="0"/>
              <a:t>絍</a:t>
            </a:r>
            <a:r>
              <a:rPr lang="zh-CN" altLang="en-US" sz="2000" dirty="0"/>
              <a:t>：织布机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【参考译文】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劝说秦王的</a:t>
            </a:r>
            <a:r>
              <a:rPr lang="en-US" altLang="zh-CN" sz="2000" b="1" dirty="0" err="1">
                <a:solidFill>
                  <a:srgbClr val="FF0000"/>
                </a:solidFill>
                <a:highlight>
                  <a:srgbClr val="FFFF00"/>
                </a:highlight>
                <a:hlinkClick r:id="rId2"/>
              </a:rPr>
              <a:t>奏折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多次呈上，而苏秦的主张仍未实行，黑貂皮大衣穿破了，一百斤黄金也用完了，钱财一点不剩，只得离开秦国，返回家乡。缠着绑腿布，穿着草鞋，背着书箱，挑着行李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，神色憔悴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，脸上又瘦又黑，一脸羞愧之色。回到家里，妻子不下织机，嫂子不去做饭，父母不与他说话。</a:t>
            </a:r>
            <a:endParaRPr lang="zh-CN" altLang="zh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0" y="667384"/>
            <a:ext cx="10845800" cy="552005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/>
              <a:t>（第四自然段</a:t>
            </a:r>
            <a:r>
              <a:rPr lang="en-US" altLang="zh-CN" sz="2200" dirty="0"/>
              <a:t>2</a:t>
            </a:r>
            <a:r>
              <a:rPr lang="zh-CN" altLang="en-US" sz="2200" dirty="0"/>
              <a:t>）</a:t>
            </a:r>
            <a:r>
              <a:rPr lang="en-US" altLang="zh-CN" sz="2200" dirty="0" err="1"/>
              <a:t>苏秦</a:t>
            </a:r>
            <a:r>
              <a:rPr lang="zh-CN" altLang="zh-CN" sz="2200" dirty="0"/>
              <a:t>喟叹曰：</a:t>
            </a:r>
            <a:r>
              <a:rPr lang="en-US" altLang="zh-CN" sz="2200" dirty="0"/>
              <a:t>“</a:t>
            </a:r>
            <a:r>
              <a:rPr lang="zh-CN" altLang="zh-CN" sz="2200" dirty="0"/>
              <a:t>妻不以我为夫，嫂不以我为叔，父母不以我为子，是皆秦之罪也！</a:t>
            </a:r>
            <a:r>
              <a:rPr lang="en-US" altLang="zh-CN" sz="2200" dirty="0"/>
              <a:t>”</a:t>
            </a:r>
            <a:r>
              <a:rPr lang="zh-CN" altLang="zh-CN" sz="2200" b="1" dirty="0">
                <a:highlight>
                  <a:srgbClr val="FFFF00"/>
                </a:highlight>
              </a:rPr>
              <a:t>乃夜发书，陈箧数十，得《</a:t>
            </a:r>
            <a:r>
              <a:rPr lang="en-US" altLang="zh-CN" sz="2200" b="1" dirty="0" err="1">
                <a:highlight>
                  <a:srgbClr val="FFFF00"/>
                </a:highlight>
              </a:rPr>
              <a:t>太公阴符</a:t>
            </a:r>
            <a:r>
              <a:rPr lang="zh-CN" altLang="zh-CN" sz="2200" b="1" dirty="0">
                <a:highlight>
                  <a:srgbClr val="FFFF00"/>
                </a:highlight>
              </a:rPr>
              <a:t>》之谋，伏而诵之，简练以为揣摩。读书欲睡，引锥自刺其股，血流至足。</a:t>
            </a:r>
            <a:r>
              <a:rPr lang="zh-CN" altLang="zh-CN" sz="2200" dirty="0"/>
              <a:t>曰：</a:t>
            </a:r>
            <a:r>
              <a:rPr lang="en-US" altLang="zh-CN" sz="2200" dirty="0"/>
              <a:t>“</a:t>
            </a:r>
            <a:r>
              <a:rPr lang="zh-CN" altLang="zh-CN" sz="2200" dirty="0"/>
              <a:t>安有说人主不能出其金玉锦绣，取卿相之尊者乎？</a:t>
            </a:r>
            <a:r>
              <a:rPr lang="en-US" altLang="zh-CN" sz="2200" dirty="0"/>
              <a:t>”</a:t>
            </a:r>
            <a:endParaRPr lang="en-US" altLang="zh-CN" sz="22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200" b="1" dirty="0">
                <a:highlight>
                  <a:srgbClr val="FFFF00"/>
                </a:highlight>
              </a:rPr>
              <a:t>（</a:t>
            </a:r>
            <a:r>
              <a:rPr lang="en-US" altLang="zh-CN" sz="2200" b="1" dirty="0">
                <a:highlight>
                  <a:srgbClr val="FFFF00"/>
                </a:highlight>
              </a:rPr>
              <a:t>1</a:t>
            </a:r>
            <a:r>
              <a:rPr lang="zh-CN" altLang="en-US" sz="2200" b="1" dirty="0">
                <a:highlight>
                  <a:srgbClr val="FFFF00"/>
                </a:highlight>
              </a:rPr>
              <a:t>）</a:t>
            </a:r>
            <a:r>
              <a:rPr lang="zh-CN" altLang="zh-CN" sz="2200" b="1" dirty="0">
                <a:highlight>
                  <a:srgbClr val="FFFF00"/>
                </a:highlight>
              </a:rPr>
              <a:t>发：翻找。陈：放置、陈列。箧（</a:t>
            </a:r>
            <a:r>
              <a:rPr lang="en-US" altLang="zh-CN" sz="2200" b="1" dirty="0" err="1">
                <a:highlight>
                  <a:srgbClr val="FFFF00"/>
                </a:highlight>
              </a:rPr>
              <a:t>qiè</a:t>
            </a:r>
            <a:r>
              <a:rPr lang="zh-CN" altLang="zh-CN" sz="2200" b="1" dirty="0">
                <a:highlight>
                  <a:srgbClr val="FFFF00"/>
                </a:highlight>
              </a:rPr>
              <a:t>）：书箱、书篓。</a:t>
            </a: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</a:t>
            </a:r>
            <a:r>
              <a:rPr lang="zh-CN" altLang="zh-CN" sz="2200" dirty="0"/>
              <a:t>太公：姓姜，名尚</a:t>
            </a:r>
            <a:r>
              <a:rPr lang="en-US" altLang="zh-CN" sz="2200" dirty="0"/>
              <a:t>  </a:t>
            </a:r>
            <a:r>
              <a:rPr lang="zh-CN" altLang="en-US" sz="2200" dirty="0"/>
              <a:t>阴符</a:t>
            </a:r>
            <a:r>
              <a:rPr lang="zh-CN" altLang="zh-CN" sz="2200" dirty="0"/>
              <a:t>：后人托名太公所著的兵法书。</a:t>
            </a:r>
            <a:r>
              <a:rPr lang="zh-CN" altLang="zh-CN" sz="2200" b="1" dirty="0">
                <a:highlight>
                  <a:srgbClr val="FFFF00"/>
                </a:highlight>
              </a:rPr>
              <a:t>（3）简：挑选  练：练习  （4）股：大腿 </a:t>
            </a:r>
            <a:endParaRPr lang="zh-CN" altLang="zh-CN" sz="2200" b="1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zh-CN" sz="2200" b="1" dirty="0">
                <a:highlight>
                  <a:srgbClr val="FFFF00"/>
                </a:highlight>
              </a:rPr>
              <a:t> </a:t>
            </a:r>
            <a:endParaRPr lang="zh-CN" altLang="zh-CN" sz="2200" b="1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zh-CN" sz="2200" dirty="0"/>
              <a:t>【参考译文】苏秦长叹道：</a:t>
            </a:r>
            <a:r>
              <a:rPr lang="en-US" altLang="zh-CN" sz="2200" dirty="0"/>
              <a:t>“</a:t>
            </a:r>
            <a:r>
              <a:rPr lang="zh-CN" altLang="zh-CN" sz="2200" dirty="0"/>
              <a:t>妻子不把我当丈夫，嫂子不把我当小叔，父母不把我当儿子，这都是秦国的过错啊！</a:t>
            </a:r>
            <a:r>
              <a:rPr lang="en-US" altLang="zh-CN" sz="2200" dirty="0">
                <a:highlight>
                  <a:srgbClr val="FFFF00"/>
                </a:highlight>
              </a:rPr>
              <a:t>”</a:t>
            </a:r>
            <a:r>
              <a:rPr lang="zh-CN" altLang="zh-CN" sz="2200" b="1" dirty="0">
                <a:highlight>
                  <a:srgbClr val="FFFF00"/>
                </a:highlight>
              </a:rPr>
              <a:t>于是半夜找书，摆开几十只书箱，找到了姜太公的兵书，埋头诵读，反复选择、熟习、研究、体会。读到昏昏欲睡时，就拿针刺自己的大腿，鲜血一直流到脚跟，</a:t>
            </a:r>
            <a:r>
              <a:rPr lang="zh-CN" altLang="zh-CN" sz="2200" dirty="0"/>
              <a:t>并自言自语说：</a:t>
            </a:r>
            <a:r>
              <a:rPr lang="en-US" altLang="zh-CN" sz="2200" dirty="0"/>
              <a:t>“</a:t>
            </a:r>
            <a:r>
              <a:rPr lang="zh-CN" altLang="zh-CN" sz="2200" dirty="0"/>
              <a:t>哪有去游说国君，而不能让他拿出金玉锦绣，取得卿相之尊的人呢？</a:t>
            </a:r>
            <a:r>
              <a:rPr lang="en-US" altLang="zh-CN" sz="2200" dirty="0"/>
              <a:t>”</a:t>
            </a:r>
            <a:endParaRPr lang="zh-CN" altLang="zh-CN" sz="2200" dirty="0"/>
          </a:p>
          <a:p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第五自然段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2760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900" dirty="0"/>
              <a:t>期年，揣摩成，曰：</a:t>
            </a:r>
            <a:r>
              <a:rPr lang="en-US" altLang="zh-CN" sz="2900" dirty="0"/>
              <a:t>“</a:t>
            </a:r>
            <a:r>
              <a:rPr lang="zh-CN" altLang="zh-CN" sz="2900" dirty="0"/>
              <a:t>此真可以说当世之君矣！</a:t>
            </a:r>
            <a:r>
              <a:rPr lang="en-US" altLang="zh-CN" sz="2900" dirty="0"/>
              <a:t>”</a:t>
            </a:r>
            <a:r>
              <a:rPr lang="zh-CN" altLang="zh-CN" sz="2900" b="1" dirty="0"/>
              <a:t>于是乃摩燕乌集阙，见说</a:t>
            </a:r>
            <a:r>
              <a:rPr lang="zh-CN" altLang="en-US" sz="2900" b="1" dirty="0"/>
              <a:t>赵王</a:t>
            </a:r>
            <a:r>
              <a:rPr lang="zh-CN" altLang="zh-CN" sz="2900" b="1" dirty="0"/>
              <a:t>于华屋之下，</a:t>
            </a:r>
            <a:r>
              <a:rPr lang="en-US" altLang="zh-CN" sz="2900" b="1" dirty="0" err="1"/>
              <a:t>抵掌而谈</a:t>
            </a:r>
            <a:r>
              <a:rPr lang="zh-CN" altLang="zh-CN" sz="2900" dirty="0"/>
              <a:t>。赵王大悦，封为武安君，受相印。革车百乘，绵绣千纯，白壁百双，黄金万溢，以随其后，</a:t>
            </a:r>
            <a:r>
              <a:rPr lang="en-US" altLang="zh-CN" sz="2900" dirty="0" err="1"/>
              <a:t>约从散横</a:t>
            </a:r>
            <a:r>
              <a:rPr lang="zh-CN" altLang="zh-CN" sz="2900" dirty="0"/>
              <a:t>，以抑强秦。故</a:t>
            </a:r>
            <a:r>
              <a:rPr lang="en-US" altLang="zh-CN" sz="2900" dirty="0" err="1"/>
              <a:t>苏秦</a:t>
            </a:r>
            <a:r>
              <a:rPr lang="zh-CN" altLang="zh-CN" sz="2900" dirty="0"/>
              <a:t>相于赵而关不通。当此之时，天下之大，万民之众，王侯之威，谋臣之权，皆欲决苏秦之策。不费斗粮，未烦一兵，未战一士，未绝一弦，未折一矢，诸侯相亲，贤于兄弟。夫贤人在而天下服，一人用而天下从。故曰：式于政，不式</a:t>
            </a:r>
            <a:r>
              <a:rPr lang="zh-CN" altLang="en-US" sz="2900" dirty="0"/>
              <a:t>于勇</a:t>
            </a:r>
            <a:r>
              <a:rPr lang="zh-CN" altLang="zh-CN" sz="2900" dirty="0"/>
              <a:t>；式于廊庙之内，不式于四境之外。</a:t>
            </a:r>
            <a:r>
              <a:rPr lang="zh-CN" altLang="zh-CN" sz="2900" b="1" dirty="0"/>
              <a:t>当秦之隆，黄金万溢为用，转毂连骑，炫熿于道，山东之国，从风而服，使赵大重</a:t>
            </a:r>
            <a:r>
              <a:rPr lang="zh-CN" altLang="zh-CN" sz="2900" dirty="0"/>
              <a:t>。且夫苏秦特穷巷掘门桑户棬枢之士耳，</a:t>
            </a:r>
            <a:r>
              <a:rPr lang="en-US" altLang="zh-CN" sz="2900" dirty="0" err="1">
                <a:hlinkClick r:id="rId1"/>
              </a:rPr>
              <a:t>伏轼</a:t>
            </a:r>
            <a:r>
              <a:rPr lang="en-US" altLang="zh-CN" sz="2900" dirty="0" err="1">
                <a:hlinkClick r:id="rId2"/>
              </a:rPr>
              <a:t>撙衔</a:t>
            </a:r>
            <a:r>
              <a:rPr lang="zh-CN" altLang="zh-CN" sz="2900" dirty="0"/>
              <a:t>，横历天下，</a:t>
            </a:r>
            <a:r>
              <a:rPr lang="zh-CN" altLang="zh-CN" sz="2900" b="1" dirty="0"/>
              <a:t>廷说</a:t>
            </a:r>
            <a:r>
              <a:rPr lang="zh-CN" altLang="zh-CN" sz="2900" dirty="0"/>
              <a:t>诸侯之王，</a:t>
            </a:r>
            <a:r>
              <a:rPr lang="zh-CN" altLang="zh-CN" sz="2900" b="1" dirty="0"/>
              <a:t>杜</a:t>
            </a:r>
            <a:r>
              <a:rPr lang="zh-CN" altLang="zh-CN" sz="2900" dirty="0"/>
              <a:t>左右之口，天下莫之能</a:t>
            </a:r>
            <a:r>
              <a:rPr lang="zh-CN" altLang="zh-CN" sz="2900" b="1" dirty="0"/>
              <a:t>伉</a:t>
            </a:r>
            <a:r>
              <a:rPr lang="zh-CN" altLang="zh-CN" sz="2900" dirty="0"/>
              <a:t>。 </a:t>
            </a:r>
            <a:endParaRPr lang="zh-CN" altLang="zh-CN" sz="29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900" dirty="0"/>
              <a:t>段意：苏秦到赵国展示才华，以便孤立、抵制秦国。苏秦终于得到赵王重用，赵国因此崛起。</a:t>
            </a:r>
            <a:endParaRPr lang="zh-CN" altLang="en-US" sz="29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60" y="504824"/>
            <a:ext cx="11328400" cy="6180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（第五自然段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zh-CN" sz="2000" dirty="0"/>
              <a:t>期年，揣摩成，曰：</a:t>
            </a:r>
            <a:r>
              <a:rPr lang="en-US" altLang="zh-CN" sz="2000" dirty="0"/>
              <a:t>“</a:t>
            </a:r>
            <a:r>
              <a:rPr lang="zh-CN" altLang="zh-CN" sz="2000" dirty="0"/>
              <a:t>此真可以说当世之君矣！</a:t>
            </a:r>
            <a:r>
              <a:rPr lang="en-US" altLang="zh-CN" sz="2000" dirty="0"/>
              <a:t>”</a:t>
            </a:r>
            <a:r>
              <a:rPr lang="zh-CN" altLang="zh-CN" sz="2000" b="1" dirty="0">
                <a:highlight>
                  <a:srgbClr val="FFFF00"/>
                </a:highlight>
              </a:rPr>
              <a:t>于是乃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摩</a:t>
            </a:r>
            <a:r>
              <a:rPr lang="zh-CN" altLang="zh-CN" sz="2000" b="1" dirty="0">
                <a:highlight>
                  <a:srgbClr val="FFFF00"/>
                </a:highlight>
              </a:rPr>
              <a:t>燕乌集阙，见说</a:t>
            </a:r>
            <a:r>
              <a:rPr lang="zh-CN" altLang="en-US" sz="2000" b="1" dirty="0">
                <a:highlight>
                  <a:srgbClr val="FFFF00"/>
                </a:highlight>
              </a:rPr>
              <a:t>赵王</a:t>
            </a:r>
            <a:r>
              <a:rPr lang="zh-CN" altLang="zh-CN" sz="2000" b="1" dirty="0">
                <a:highlight>
                  <a:srgbClr val="FFFF00"/>
                </a:highlight>
              </a:rPr>
              <a:t>于华屋之下，</a:t>
            </a:r>
            <a:r>
              <a:rPr lang="en-US" altLang="zh-CN" sz="2000" b="1" dirty="0" err="1">
                <a:highlight>
                  <a:srgbClr val="FFFF00"/>
                </a:highlight>
              </a:rPr>
              <a:t>抵掌而谈</a:t>
            </a:r>
            <a:r>
              <a:rPr lang="zh-CN" altLang="zh-CN" sz="2000" dirty="0">
                <a:highlight>
                  <a:srgbClr val="FFFF00"/>
                </a:highlight>
              </a:rPr>
              <a:t>。</a:t>
            </a:r>
            <a:r>
              <a:rPr lang="zh-CN" altLang="zh-CN" sz="2000" dirty="0"/>
              <a:t>赵王大悦，封为武安君，受相印。革车百乘，绵绣千纯，白壁百双，黄金万溢，以随其后，</a:t>
            </a:r>
            <a:r>
              <a:rPr lang="en-US" altLang="zh-CN" sz="2000" dirty="0" err="1"/>
              <a:t>约从散横</a:t>
            </a:r>
            <a:r>
              <a:rPr lang="zh-CN" altLang="zh-CN" sz="2000" dirty="0"/>
              <a:t>，以抑强秦。故</a:t>
            </a:r>
            <a:r>
              <a:rPr lang="en-US" altLang="zh-CN" sz="2000" dirty="0" err="1"/>
              <a:t>苏秦</a:t>
            </a:r>
            <a:r>
              <a:rPr lang="zh-CN" altLang="zh-CN" sz="2000" dirty="0"/>
              <a:t>相于赵而关不通。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en-US" sz="2000" b="1" dirty="0">
                <a:highlight>
                  <a:srgbClr val="FFFF00"/>
                </a:highlight>
              </a:rPr>
              <a:t>（</a:t>
            </a:r>
            <a:r>
              <a:rPr lang="en-US" altLang="zh-CN" sz="2000" b="1" dirty="0">
                <a:highlight>
                  <a:srgbClr val="FFFF00"/>
                </a:highlight>
              </a:rPr>
              <a:t>1</a:t>
            </a:r>
            <a:r>
              <a:rPr lang="zh-CN" altLang="en-US" sz="2000" b="1" dirty="0">
                <a:highlight>
                  <a:srgbClr val="FFFF00"/>
                </a:highlight>
              </a:rPr>
              <a:t>）期年：满一年 （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r>
              <a:rPr lang="zh-CN" altLang="en-US" sz="2000" b="1" dirty="0">
                <a:highlight>
                  <a:srgbClr val="FFFF00"/>
                </a:highlight>
              </a:rPr>
              <a:t>）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摩：</a:t>
            </a:r>
            <a:r>
              <a:rPr lang="zh-CN" altLang="zh-CN" sz="2000" b="1" dirty="0">
                <a:highlight>
                  <a:srgbClr val="FFFF00"/>
                </a:highlight>
              </a:rPr>
              <a:t>接近、临近，</a:t>
            </a:r>
            <a:r>
              <a:rPr lang="zh-CN" altLang="en-US" sz="2000" b="1" dirty="0">
                <a:highlight>
                  <a:srgbClr val="FFFF00"/>
                </a:highlight>
              </a:rPr>
              <a:t>引申为</a:t>
            </a:r>
            <a:r>
              <a:rPr lang="en-US" altLang="zh-CN" sz="2000" b="1" dirty="0">
                <a:highlight>
                  <a:srgbClr val="FFFF00"/>
                </a:highlight>
              </a:rPr>
              <a:t>“</a:t>
            </a:r>
            <a:r>
              <a:rPr lang="zh-CN" altLang="zh-CN" sz="2000" b="1" dirty="0">
                <a:highlight>
                  <a:srgbClr val="FFFF00"/>
                </a:highlight>
              </a:rPr>
              <a:t>登上</a:t>
            </a:r>
            <a:r>
              <a:rPr lang="en-US" altLang="zh-CN" sz="2000" b="1" dirty="0">
                <a:highlight>
                  <a:srgbClr val="FFFF00"/>
                </a:highlight>
              </a:rPr>
              <a:t>”</a:t>
            </a:r>
            <a:r>
              <a:rPr lang="zh-CN" altLang="zh-CN" sz="2000" b="1" dirty="0">
                <a:highlight>
                  <a:srgbClr val="FFFF00"/>
                </a:highlight>
              </a:rPr>
              <a:t>。</a:t>
            </a: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）见：谒见，拜见   说</a:t>
            </a:r>
            <a:r>
              <a:rPr lang="zh-CN" altLang="en-US" sz="2000" dirty="0">
                <a:sym typeface="Wingdings" panose="05000000000000000000" pitchFamily="2" charset="2"/>
              </a:rPr>
              <a:t>：（</a:t>
            </a:r>
            <a:r>
              <a:rPr lang="en-US" altLang="zh-CN" sz="2000" dirty="0" err="1">
                <a:sym typeface="Wingdings" panose="05000000000000000000" pitchFamily="2" charset="2"/>
              </a:rPr>
              <a:t>shuo</a:t>
            </a:r>
            <a:r>
              <a:rPr lang="zh-CN" altLang="en-US" sz="2000" dirty="0">
                <a:sym typeface="Wingdings" panose="05000000000000000000" pitchFamily="2" charset="2"/>
              </a:rPr>
              <a:t>）游说。</a:t>
            </a:r>
            <a:r>
              <a:rPr lang="zh-CN" altLang="en-US" sz="2000" dirty="0"/>
              <a:t>华屋</a:t>
            </a:r>
            <a:r>
              <a:rPr lang="zh-CN" altLang="zh-CN" sz="2000" dirty="0"/>
              <a:t>：华丽殿堂。</a:t>
            </a:r>
            <a:r>
              <a:rPr lang="en-US" altLang="zh-CN" sz="20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 </a:t>
            </a:r>
            <a:r>
              <a:rPr lang="en-US" altLang="zh-CN" sz="2000" dirty="0" err="1">
                <a:hlinkClick r:id="rId1"/>
              </a:rPr>
              <a:t>抵</a:t>
            </a:r>
            <a:r>
              <a:rPr lang="zh-CN" altLang="en-US" sz="2000" dirty="0" err="1">
                <a:hlinkClick r:id="rId1"/>
              </a:rPr>
              <a:t>（</a:t>
            </a:r>
            <a:r>
              <a:rPr lang="en-US" altLang="zh-CN" sz="2000" dirty="0" err="1">
                <a:hlinkClick r:id="rId1"/>
              </a:rPr>
              <a:t>di)掌而谈</a:t>
            </a:r>
            <a:r>
              <a:rPr lang="zh-CN" altLang="zh-CN" sz="2000" dirty="0"/>
              <a:t>：抵掌，两人手掌相抵；喻</a:t>
            </a:r>
            <a:r>
              <a:rPr lang="zh-CN" altLang="en-US" sz="2000" dirty="0"/>
              <a:t>形容相谈很融洽</a:t>
            </a:r>
            <a:r>
              <a:rPr lang="zh-CN" altLang="zh-CN" sz="2000" dirty="0"/>
              <a:t>。（</a:t>
            </a:r>
            <a:r>
              <a:rPr lang="en-US" altLang="zh-CN" sz="2000" dirty="0"/>
              <a:t>5</a:t>
            </a:r>
            <a:r>
              <a:rPr lang="zh-CN" altLang="zh-CN" sz="2000" dirty="0"/>
              <a:t>） 革车：</a:t>
            </a:r>
            <a:r>
              <a:rPr lang="zh-CN" altLang="en-US" sz="2000" dirty="0"/>
              <a:t>兵车。（</a:t>
            </a:r>
            <a:r>
              <a:rPr lang="en-US" altLang="zh-CN" sz="2000" dirty="0"/>
              <a:t>6</a:t>
            </a:r>
            <a:r>
              <a:rPr lang="zh-CN" altLang="en-US" sz="2000" dirty="0"/>
              <a:t>）纯：束 </a:t>
            </a:r>
            <a:r>
              <a:rPr lang="zh-CN" altLang="zh-CN" sz="2000" dirty="0"/>
              <a:t>（</a:t>
            </a:r>
            <a:r>
              <a:rPr lang="en-US" altLang="zh-CN" sz="2000" dirty="0"/>
              <a:t>7</a:t>
            </a:r>
            <a:r>
              <a:rPr lang="zh-CN" altLang="zh-CN" sz="2000" dirty="0"/>
              <a:t>）</a:t>
            </a:r>
            <a:r>
              <a:rPr lang="en-US" altLang="zh-CN" sz="2000" dirty="0"/>
              <a:t>“</a:t>
            </a:r>
            <a:r>
              <a:rPr lang="zh-CN" altLang="zh-CN" sz="2000" dirty="0"/>
              <a:t>关不通</a:t>
            </a:r>
            <a:r>
              <a:rPr lang="en-US" altLang="zh-CN" sz="2000" dirty="0"/>
              <a:t>”</a:t>
            </a:r>
            <a:r>
              <a:rPr lang="zh-CN" altLang="en-US" sz="2000" dirty="0"/>
              <a:t>：</a:t>
            </a:r>
            <a:r>
              <a:rPr lang="zh-CN" altLang="zh-CN" sz="2000" dirty="0"/>
              <a:t>函谷关内和关外的交通隔绝，指</a:t>
            </a:r>
            <a:r>
              <a:rPr lang="en-US" altLang="zh-CN" sz="2000" dirty="0" err="1">
                <a:hlinkClick r:id="rId2"/>
              </a:rPr>
              <a:t>秦兵</a:t>
            </a:r>
            <a:r>
              <a:rPr lang="zh-CN" altLang="zh-CN" sz="2000" dirty="0"/>
              <a:t>不能出函谷关。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  <a:r>
              <a:rPr lang="zh-CN" altLang="zh-CN" sz="2000" dirty="0"/>
              <a:t>满一年，研究成功，说：</a:t>
            </a:r>
            <a:r>
              <a:rPr lang="en-US" altLang="zh-CN" sz="2000" dirty="0"/>
              <a:t>“</a:t>
            </a:r>
            <a:r>
              <a:rPr lang="zh-CN" altLang="zh-CN" sz="2000" dirty="0"/>
              <a:t>这下真的可以去游说当代国君了！</a:t>
            </a:r>
            <a:r>
              <a:rPr lang="en-US" altLang="zh-CN" sz="2000" dirty="0"/>
              <a:t>”</a:t>
            </a:r>
            <a:r>
              <a:rPr lang="zh-CN" altLang="zh-CN" sz="2000" b="1" dirty="0">
                <a:highlight>
                  <a:srgbClr val="FFFF00"/>
                </a:highlight>
              </a:rPr>
              <a:t>于是就登上名为燕乌集的宫阙，在宫殿之下谒见并游说赵王，相谈融洽，</a:t>
            </a:r>
            <a:r>
              <a:rPr lang="zh-CN" altLang="zh-CN" sz="2000" dirty="0"/>
              <a:t>赵王大喜，封</a:t>
            </a:r>
            <a:r>
              <a:rPr lang="en-US" altLang="zh-CN" sz="2000" dirty="0" err="1">
                <a:hlinkClick r:id="rId3"/>
              </a:rPr>
              <a:t>苏秦</a:t>
            </a:r>
            <a:r>
              <a:rPr lang="zh-CN" altLang="zh-CN" sz="2000" dirty="0"/>
              <a:t>为</a:t>
            </a:r>
            <a:r>
              <a:rPr lang="en-US" altLang="zh-CN" sz="2000" dirty="0" err="1">
                <a:hlinkClick r:id="rId4"/>
              </a:rPr>
              <a:t>武安君</a:t>
            </a:r>
            <a:r>
              <a:rPr lang="zh-CN" altLang="zh-CN" sz="2000" dirty="0"/>
              <a:t>。拜受相印，以兵车一百辆、锦绣一千匹、白璧一百对、黄金一万镒跟在他的后面，用来联合六国，瓦解连横，抑制强秦，所以苏秦在赵国</a:t>
            </a:r>
            <a:r>
              <a:rPr lang="zh-CN" altLang="en-US" sz="2000" dirty="0"/>
              <a:t>担任宰相的时候，函谷关两边的国家不相互往来</a:t>
            </a:r>
            <a:r>
              <a:rPr lang="zh-CN" altLang="zh-CN" sz="2000" dirty="0"/>
              <a:t>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40" y="738504"/>
            <a:ext cx="10515600" cy="58756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（第五自然段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zh-CN" sz="2000" dirty="0">
                <a:highlight>
                  <a:srgbClr val="FFFF00"/>
                </a:highlight>
              </a:rPr>
              <a:t>当此之时，天下之大，万民之众，王侯之威，谋臣之权，皆欲决苏秦之策。</a:t>
            </a:r>
            <a:r>
              <a:rPr lang="zh-CN" altLang="zh-CN" sz="2000" dirty="0"/>
              <a:t>不费斗粮，未烦一兵，未战一士，未绝一弦，未折一矢，诸侯相亲，贤于兄弟。夫贤人在而天下服，一人用而天下从。故曰：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式</a:t>
            </a:r>
            <a:r>
              <a:rPr lang="zh-CN" altLang="zh-CN" sz="2000" dirty="0"/>
              <a:t>于政，不式</a:t>
            </a:r>
            <a:r>
              <a:rPr lang="zh-CN" altLang="en-US" sz="2000" dirty="0"/>
              <a:t>于勇</a:t>
            </a:r>
            <a:r>
              <a:rPr lang="zh-CN" altLang="zh-CN" sz="2000" dirty="0"/>
              <a:t>；式于</a:t>
            </a:r>
            <a:r>
              <a:rPr lang="zh-CN" altLang="zh-CN" sz="2000" b="1" dirty="0">
                <a:solidFill>
                  <a:srgbClr val="FF0000"/>
                </a:solidFill>
              </a:rPr>
              <a:t>廊庙</a:t>
            </a:r>
            <a:r>
              <a:rPr lang="zh-CN" altLang="zh-CN" sz="2000" dirty="0"/>
              <a:t>之内，不式于四境之外。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  <a:r>
              <a:rPr lang="en-US" altLang="zh-CN" sz="2000" dirty="0"/>
              <a:t> “</a:t>
            </a:r>
            <a:r>
              <a:rPr lang="zh-CN" altLang="zh-CN" sz="2000" dirty="0"/>
              <a:t>皆欲决</a:t>
            </a:r>
            <a:r>
              <a:rPr lang="en-US" altLang="zh-CN" sz="2000" dirty="0"/>
              <a:t>……”</a:t>
            </a:r>
            <a:r>
              <a:rPr lang="zh-CN" altLang="zh-CN" sz="2000" dirty="0"/>
              <a:t>，都想以</a:t>
            </a:r>
            <a:r>
              <a:rPr lang="en-US" altLang="zh-CN" sz="2000" dirty="0"/>
              <a:t>……</a:t>
            </a:r>
            <a:r>
              <a:rPr lang="zh-CN" altLang="zh-CN" sz="2000" dirty="0"/>
              <a:t>为决定。策：谋略、主张。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）贤于：胜于，超过 </a:t>
            </a:r>
            <a:r>
              <a:rPr lang="zh-CN" altLang="zh-CN" sz="2000" dirty="0"/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zh-CN" sz="2000" b="1" dirty="0">
                <a:solidFill>
                  <a:srgbClr val="FF0000"/>
                </a:solidFill>
              </a:rPr>
              <a:t>）式：同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试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，用</a:t>
            </a:r>
            <a:r>
              <a:rPr lang="zh-CN" altLang="en-US" sz="2000" b="1" dirty="0">
                <a:solidFill>
                  <a:srgbClr val="FF0000"/>
                </a:solidFill>
              </a:rPr>
              <a:t>，依靠</a:t>
            </a:r>
            <a:r>
              <a:rPr lang="zh-CN" altLang="zh-CN" sz="2000" b="1" dirty="0">
                <a:solidFill>
                  <a:srgbClr val="FF0000"/>
                </a:solidFill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</a:rPr>
              <a:t>）廊庙：指朝廷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  <a:r>
              <a:rPr lang="zh-CN" altLang="zh-CN" sz="2000" dirty="0">
                <a:highlight>
                  <a:srgbClr val="FFFF00"/>
                </a:highlight>
              </a:rPr>
              <a:t>在这个时候，那么大的天下，那么多的百姓，王侯的威望，谋臣的权力，都要</a:t>
            </a:r>
            <a:r>
              <a:rPr lang="zh-CN" altLang="en-US" sz="2000" dirty="0">
                <a:highlight>
                  <a:srgbClr val="FFFF00"/>
                </a:highlight>
              </a:rPr>
              <a:t>取决于苏秦的策略</a:t>
            </a:r>
            <a:r>
              <a:rPr lang="zh-CN" altLang="zh-CN" sz="2000" dirty="0">
                <a:highlight>
                  <a:srgbClr val="FFFF00"/>
                </a:highlight>
              </a:rPr>
              <a:t>。</a:t>
            </a:r>
            <a:r>
              <a:rPr lang="zh-CN" altLang="zh-CN" sz="2000" dirty="0"/>
              <a:t>不花费一斗粮，不烦劳一个</a:t>
            </a:r>
            <a:r>
              <a:rPr lang="zh-CN" altLang="en-US" sz="2000" dirty="0"/>
              <a:t>士</a:t>
            </a:r>
            <a:r>
              <a:rPr lang="zh-CN" altLang="zh-CN" sz="2000" dirty="0"/>
              <a:t>兵，一个战士也不作战，一根弓弦也不断绝，一支箭也不弯折，诸侯相亲，胜过兄弟。贤人在位而天下驯服，一人被用而天下顺从，所以说：应</a:t>
            </a:r>
            <a:r>
              <a:rPr lang="zh-CN" altLang="en-US" sz="2000" dirty="0"/>
              <a:t>依靠</a:t>
            </a:r>
            <a:r>
              <a:rPr lang="zh-CN" altLang="zh-CN" sz="2000" dirty="0"/>
              <a:t>德政，</a:t>
            </a:r>
            <a:r>
              <a:rPr lang="zh-CN" altLang="en-US" sz="2000" dirty="0"/>
              <a:t>而</a:t>
            </a:r>
            <a:r>
              <a:rPr lang="zh-CN" altLang="zh-CN" sz="2000" dirty="0"/>
              <a:t>不应凭借勇力；应</a:t>
            </a:r>
            <a:r>
              <a:rPr lang="zh-CN" altLang="en-US" sz="2000" dirty="0"/>
              <a:t>依靠</a:t>
            </a:r>
            <a:r>
              <a:rPr lang="zh-CN" altLang="zh-CN" sz="2000" dirty="0"/>
              <a:t>朝廷之内，不</a:t>
            </a:r>
            <a:r>
              <a:rPr lang="zh-CN" altLang="en-US" sz="2000" dirty="0"/>
              <a:t>依靠</a:t>
            </a:r>
            <a:r>
              <a:rPr lang="zh-CN" altLang="zh-CN" sz="2000" dirty="0"/>
              <a:t>于国土之外。</a:t>
            </a:r>
            <a:endParaRPr lang="en-US" altLang="zh-CN" sz="2000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768984"/>
            <a:ext cx="10515600" cy="53473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内容简介：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本文描写了当时著名的纵横家苏秦游说各国，牟取功名富贵的经过。先是以连横之谋，游说秦惠王而惨败，后又经过自己发奋苦读，以合纵之谋，游说赵王而一举成功，直至成为六国之相。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本文刻画了一个执著追求个人成功的说客，他追名逐利，欲求闻达。文章也描绘了苏秦两次回家的遭遇，反映了当时的世态炎凉和人情势利。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本文使用对比手法描写人物</a:t>
            </a:r>
            <a:r>
              <a:rPr lang="zh-CN" altLang="en-US" dirty="0"/>
              <a:t>，非常的形象生动。还善于运用夸张铺陈的手法和排比错综句式来体现纵横家谈笑风生，纵论横议的风格。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294640"/>
            <a:ext cx="11633200" cy="643127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200" b="1" dirty="0"/>
              <a:t>（第五自然段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</a:t>
            </a:r>
            <a:r>
              <a:rPr lang="zh-CN" altLang="zh-CN" sz="2200" dirty="0"/>
              <a:t>当秦之隆，黄金万溢为用，转毂连骑，炫熿于道，山东之国，从风而服，使赵大重。且夫苏秦</a:t>
            </a:r>
            <a:r>
              <a:rPr lang="zh-CN" altLang="zh-CN" sz="2200" dirty="0">
                <a:highlight>
                  <a:srgbClr val="FFFF00"/>
                </a:highlight>
              </a:rPr>
              <a:t>特</a:t>
            </a:r>
            <a:r>
              <a:rPr lang="zh-CN" altLang="zh-CN" sz="2200" dirty="0"/>
              <a:t>穷巷掘门桑户棬枢之士耳，</a:t>
            </a:r>
            <a:r>
              <a:rPr lang="en-US" altLang="zh-CN" sz="2200" dirty="0" err="1"/>
              <a:t>伏轼撙衔</a:t>
            </a:r>
            <a:r>
              <a:rPr lang="zh-CN" altLang="zh-CN" sz="2200" dirty="0"/>
              <a:t>，横历天下，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廷说</a:t>
            </a:r>
            <a:r>
              <a:rPr lang="zh-CN" altLang="zh-CN" sz="2200" dirty="0">
                <a:solidFill>
                  <a:srgbClr val="FF0000"/>
                </a:solidFill>
                <a:highlight>
                  <a:srgbClr val="FFFF00"/>
                </a:highlight>
              </a:rPr>
              <a:t>诸侯之王，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杜</a:t>
            </a:r>
            <a:r>
              <a:rPr lang="zh-CN" altLang="zh-CN" sz="2200" dirty="0">
                <a:solidFill>
                  <a:srgbClr val="FF0000"/>
                </a:solidFill>
                <a:highlight>
                  <a:srgbClr val="FFFF00"/>
                </a:highlight>
              </a:rPr>
              <a:t>左右之口，天下莫之能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伉</a:t>
            </a:r>
            <a:r>
              <a:rPr lang="zh-CN" altLang="zh-CN" sz="2200" dirty="0">
                <a:solidFill>
                  <a:srgbClr val="FF0000"/>
                </a:solidFill>
                <a:highlight>
                  <a:srgbClr val="FFFF00"/>
                </a:highlight>
              </a:rPr>
              <a:t>。 </a:t>
            </a:r>
            <a:endParaRPr lang="zh-CN" altLang="zh-CN" sz="2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2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注释</a:t>
            </a:r>
            <a:r>
              <a:rPr lang="en-US" altLang="zh-CN" sz="2200" b="1" dirty="0"/>
              <a:t>】</a:t>
            </a: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</a:t>
            </a:r>
            <a:r>
              <a:rPr lang="zh-CN" altLang="zh-CN" sz="2200" dirty="0"/>
              <a:t>隆：兴盛、兴旺。</a:t>
            </a: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</a:t>
            </a:r>
            <a:r>
              <a:rPr lang="zh-CN" altLang="zh-CN" sz="2200" dirty="0"/>
              <a:t>用：用度、费用、开销。 </a:t>
            </a:r>
            <a:r>
              <a:rPr lang="zh-CN" altLang="en-US" sz="2200" dirty="0"/>
              <a:t>（</a:t>
            </a:r>
            <a:r>
              <a:rPr lang="en-US" altLang="zh-CN" sz="2200" dirty="0"/>
              <a:t>3)</a:t>
            </a:r>
            <a:r>
              <a:rPr lang="zh-CN" altLang="zh-CN" sz="2200" dirty="0"/>
              <a:t>转毂连骑：滚滚军车战骑。 </a:t>
            </a: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</a:t>
            </a:r>
            <a:r>
              <a:rPr lang="zh-CN" altLang="zh-CN" sz="2200" dirty="0"/>
              <a:t>炫熿：光耀，炫耀。</a:t>
            </a:r>
            <a:r>
              <a:rPr lang="zh-CN" altLang="en-US" sz="2200" dirty="0"/>
              <a:t>（</a:t>
            </a:r>
            <a:r>
              <a:rPr lang="en-US" altLang="zh-CN" sz="2200" dirty="0"/>
              <a:t>5</a:t>
            </a:r>
            <a:r>
              <a:rPr lang="zh-CN" altLang="en-US" sz="2200" dirty="0"/>
              <a:t>）</a:t>
            </a:r>
            <a:r>
              <a:rPr lang="zh-CN" altLang="zh-CN" sz="2200" dirty="0"/>
              <a:t> </a:t>
            </a:r>
            <a:r>
              <a:rPr lang="zh-CN" altLang="en-US" sz="2200" dirty="0"/>
              <a:t>从风而服</a:t>
            </a:r>
            <a:r>
              <a:rPr lang="zh-CN" altLang="zh-CN" sz="2200" dirty="0"/>
              <a:t>：闻风听服。</a:t>
            </a:r>
            <a:r>
              <a:rPr lang="zh-CN" altLang="en-US" sz="2200" dirty="0"/>
              <a:t>（</a:t>
            </a:r>
            <a:r>
              <a:rPr lang="en-US" altLang="zh-CN" sz="2200" dirty="0"/>
              <a:t>6</a:t>
            </a:r>
            <a:r>
              <a:rPr lang="zh-CN" altLang="en-US" sz="2200" dirty="0"/>
              <a:t>）</a:t>
            </a:r>
            <a:r>
              <a:rPr lang="zh-CN" altLang="zh-CN" sz="2200" b="1" dirty="0"/>
              <a:t>大重：大受重视；大：大受、广受、深受；重：尊崇、重视。</a:t>
            </a:r>
            <a:r>
              <a:rPr lang="zh-CN" altLang="en-US" sz="2200" b="1" dirty="0"/>
              <a:t>（</a:t>
            </a:r>
            <a:r>
              <a:rPr lang="en-US" altLang="zh-CN" sz="2200" b="1" dirty="0"/>
              <a:t>7</a:t>
            </a:r>
            <a:r>
              <a:rPr lang="zh-CN" altLang="en-US" sz="2200" b="1" dirty="0"/>
              <a:t>）</a:t>
            </a:r>
            <a:r>
              <a:rPr lang="en-US" altLang="zh-CN" sz="2200" b="1" dirty="0"/>
              <a:t>“</a:t>
            </a:r>
            <a:r>
              <a:rPr lang="zh-CN" altLang="zh-CN" sz="2200" b="1" dirty="0"/>
              <a:t>且</a:t>
            </a:r>
            <a:r>
              <a:rPr lang="en-US" altLang="zh-CN" sz="2200" b="1" dirty="0"/>
              <a:t>”“</a:t>
            </a:r>
            <a:r>
              <a:rPr lang="zh-CN" altLang="zh-CN" sz="2200" b="1" dirty="0"/>
              <a:t>夫</a:t>
            </a:r>
            <a:r>
              <a:rPr lang="en-US" altLang="zh-CN" sz="2200" b="1" dirty="0"/>
              <a:t>”</a:t>
            </a:r>
            <a:r>
              <a:rPr lang="zh-CN" altLang="zh-CN" sz="2200" b="1" dirty="0"/>
              <a:t>均为文言文句首助语词；</a:t>
            </a:r>
            <a:r>
              <a:rPr lang="zh-CN" altLang="en-US" sz="2200" b="1" dirty="0">
                <a:highlight>
                  <a:srgbClr val="FFFF00"/>
                </a:highlight>
              </a:rPr>
              <a:t>特：只不过   </a:t>
            </a:r>
            <a:r>
              <a:rPr lang="zh-CN" altLang="zh-CN" sz="2200" dirty="0"/>
              <a:t>穷巷掘门</a:t>
            </a:r>
            <a:r>
              <a:rPr lang="zh-CN" altLang="en-US" sz="2200" dirty="0"/>
              <a:t>：住在贫穷巷子里，掘门洞为门。（</a:t>
            </a:r>
            <a:r>
              <a:rPr lang="en-US" altLang="zh-CN" sz="2200" dirty="0"/>
              <a:t>8</a:t>
            </a:r>
            <a:r>
              <a:rPr lang="zh-CN" altLang="en-US" sz="2200" dirty="0"/>
              <a:t>）</a:t>
            </a:r>
            <a:r>
              <a:rPr lang="en-US" altLang="zh-CN" sz="2200" dirty="0"/>
              <a:t>“</a:t>
            </a:r>
            <a:r>
              <a:rPr lang="zh-CN" altLang="zh-CN" sz="2200" dirty="0"/>
              <a:t>伏轼</a:t>
            </a:r>
            <a:r>
              <a:rPr lang="en-US" altLang="zh-CN" sz="2200" dirty="0" err="1"/>
              <a:t>撙衔</a:t>
            </a:r>
            <a:r>
              <a:rPr lang="en-US" altLang="zh-CN" sz="2200" dirty="0"/>
              <a:t>”</a:t>
            </a:r>
            <a:r>
              <a:rPr lang="zh-CN" altLang="zh-CN" sz="2200" dirty="0"/>
              <a:t>之句</a:t>
            </a:r>
            <a:r>
              <a:rPr lang="en-US" altLang="zh-CN" sz="2200" dirty="0"/>
              <a:t> ── </a:t>
            </a:r>
            <a:r>
              <a:rPr lang="zh-CN" altLang="en-US" sz="2200" dirty="0"/>
              <a:t>伏在车前横木上</a:t>
            </a:r>
            <a:r>
              <a:rPr lang="zh-CN" altLang="zh-CN" sz="2200" dirty="0"/>
              <a:t>。伏：伏身；轼：古代车前扶手横木。</a:t>
            </a:r>
            <a:r>
              <a:rPr lang="zh-CN" altLang="zh-CN" sz="2200" b="1" dirty="0">
                <a:highlight>
                  <a:srgbClr val="FFFF00"/>
                </a:highlight>
              </a:rPr>
              <a:t>撙（</a:t>
            </a:r>
            <a:r>
              <a:rPr lang="en-US" altLang="zh-CN" sz="2200" b="1" dirty="0" err="1">
                <a:highlight>
                  <a:srgbClr val="FFFF00"/>
                </a:highlight>
              </a:rPr>
              <a:t>zǔn</a:t>
            </a:r>
            <a:r>
              <a:rPr lang="zh-CN" altLang="zh-CN" sz="2200" b="1" dirty="0">
                <a:highlight>
                  <a:srgbClr val="FFFF00"/>
                </a:highlight>
              </a:rPr>
              <a:t>）：勒，操控，控制</a:t>
            </a:r>
            <a:r>
              <a:rPr lang="zh-CN" altLang="zh-CN" sz="2200" dirty="0"/>
              <a:t>。衔：马嚼子，会意为供操制的缰绳。</a:t>
            </a:r>
            <a:r>
              <a:rPr lang="zh-CN" altLang="en-US" sz="2200" dirty="0">
                <a:highlight>
                  <a:srgbClr val="FFFF00"/>
                </a:highlight>
              </a:rPr>
              <a:t>（</a:t>
            </a:r>
            <a:r>
              <a:rPr lang="en-US" altLang="zh-CN" sz="2200" dirty="0">
                <a:highlight>
                  <a:srgbClr val="FFFF00"/>
                </a:highlight>
              </a:rPr>
              <a:t>9</a:t>
            </a:r>
            <a:r>
              <a:rPr lang="zh-CN" altLang="en-US" sz="2200" dirty="0">
                <a:highlight>
                  <a:srgbClr val="FFFF00"/>
                </a:highlight>
              </a:rPr>
              <a:t>）</a:t>
            </a:r>
            <a:r>
              <a:rPr lang="zh-CN" altLang="zh-CN" sz="2200" b="1" dirty="0">
                <a:highlight>
                  <a:srgbClr val="FFFF00"/>
                </a:highlight>
              </a:rPr>
              <a:t>廷：通</a:t>
            </a:r>
            <a:r>
              <a:rPr lang="en-US" altLang="zh-CN" sz="2200" b="1" dirty="0">
                <a:highlight>
                  <a:srgbClr val="FFFF00"/>
                </a:highlight>
              </a:rPr>
              <a:t>“</a:t>
            </a:r>
            <a:r>
              <a:rPr lang="zh-CN" altLang="zh-CN" sz="2200" b="1" dirty="0">
                <a:highlight>
                  <a:srgbClr val="FFFF00"/>
                </a:highlight>
              </a:rPr>
              <a:t>庭</a:t>
            </a:r>
            <a:r>
              <a:rPr lang="en-US" altLang="zh-CN" sz="2200" b="1" dirty="0">
                <a:highlight>
                  <a:srgbClr val="FFFF00"/>
                </a:highlight>
              </a:rPr>
              <a:t>”</a:t>
            </a:r>
            <a:r>
              <a:rPr lang="zh-CN" altLang="zh-CN" sz="2200" b="1" dirty="0">
                <a:highlight>
                  <a:srgbClr val="FFFF00"/>
                </a:highlight>
              </a:rPr>
              <a:t>，殿庭。说：说服</a:t>
            </a:r>
            <a:r>
              <a:rPr lang="zh-CN" altLang="zh-CN" sz="2200" dirty="0">
                <a:highlight>
                  <a:srgbClr val="FFFF00"/>
                </a:highlight>
              </a:rPr>
              <a:t>。</a:t>
            </a:r>
            <a:r>
              <a:rPr lang="zh-CN" altLang="en-US" sz="2200" dirty="0"/>
              <a:t>（</a:t>
            </a:r>
            <a:r>
              <a:rPr lang="en-US" altLang="zh-CN" sz="2200" dirty="0"/>
              <a:t>10</a:t>
            </a:r>
            <a:r>
              <a:rPr lang="zh-CN" altLang="en-US" sz="2200" dirty="0"/>
              <a:t>）</a:t>
            </a:r>
            <a:r>
              <a:rPr lang="zh-CN" altLang="zh-CN" sz="2200" b="1" dirty="0">
                <a:highlight>
                  <a:srgbClr val="FFFF00"/>
                </a:highlight>
              </a:rPr>
              <a:t>杜，禁阻，堵塞。伉：古与抗同；对等、抗衡。</a:t>
            </a:r>
            <a:endParaRPr lang="zh-CN" altLang="zh-CN" sz="2200" dirty="0">
              <a:highlight>
                <a:srgbClr val="FFFF00"/>
              </a:highlight>
            </a:endParaRPr>
          </a:p>
          <a:p>
            <a:pPr>
              <a:lnSpc>
                <a:spcPct val="160000"/>
              </a:lnSpc>
            </a:pPr>
            <a:endParaRPr lang="en-US" altLang="zh-CN" sz="22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参考译文</a:t>
            </a:r>
            <a:r>
              <a:rPr lang="en-US" altLang="zh-CN" sz="2200" b="1" dirty="0"/>
              <a:t>】</a:t>
            </a:r>
            <a:r>
              <a:rPr lang="zh-CN" altLang="zh-CN" sz="2200" b="1" dirty="0"/>
              <a:t>在</a:t>
            </a:r>
            <a:r>
              <a:rPr lang="zh-CN" altLang="en-US" sz="2200" b="1" dirty="0"/>
              <a:t>苏秦</a:t>
            </a:r>
            <a:r>
              <a:rPr lang="zh-CN" altLang="zh-CN" sz="2200" b="1" dirty="0"/>
              <a:t>显赫尊荣之时，黄金万镒被他化用，随从车骑络绎不绝，一路炫耀，华山以东各</a:t>
            </a:r>
            <a:r>
              <a:rPr lang="zh-CN" altLang="en-US" sz="2200" b="1" dirty="0"/>
              <a:t>诸侯</a:t>
            </a:r>
            <a:r>
              <a:rPr lang="zh-CN" altLang="zh-CN" sz="2200" b="1" dirty="0"/>
              <a:t>国随风折服，从而使赵国的地位大大加重。</a:t>
            </a:r>
            <a:r>
              <a:rPr lang="zh-CN" altLang="zh-CN" sz="2200" dirty="0"/>
              <a:t>况且那个苏秦，只不过是出于穷巷、窑门、桑户之中的贫士罢了，但他伏在</a:t>
            </a:r>
            <a:r>
              <a:rPr lang="zh-CN" altLang="en-US" sz="2200" dirty="0"/>
              <a:t>车前横木之上，牵着马的缰绳</a:t>
            </a:r>
            <a:r>
              <a:rPr lang="zh-CN" altLang="zh-CN" sz="2200" dirty="0"/>
              <a:t>，</a:t>
            </a:r>
            <a:r>
              <a:rPr lang="zh-CN" altLang="en-US" sz="2200" dirty="0"/>
              <a:t>走遍天下</a:t>
            </a:r>
            <a:r>
              <a:rPr lang="zh-CN" altLang="zh-CN" sz="2200" dirty="0"/>
              <a:t>，</a:t>
            </a:r>
            <a:r>
              <a:rPr lang="zh-CN" altLang="zh-CN" sz="2200" dirty="0">
                <a:solidFill>
                  <a:srgbClr val="FF0000"/>
                </a:solidFill>
                <a:highlight>
                  <a:srgbClr val="FFFF00"/>
                </a:highlight>
              </a:rPr>
              <a:t>在朝廷上劝说诸侯王，堵塞左右大臣的嘴巴，天下没有人能与他</a:t>
            </a:r>
            <a:r>
              <a:rPr lang="zh-CN" alt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相抗衡</a:t>
            </a:r>
            <a:r>
              <a:rPr lang="zh-CN" altLang="zh-CN" sz="22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lang="zh-CN" altLang="zh-CN" sz="2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第六自然段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将说楚王，路过洛阳，父母闻之，</a:t>
            </a:r>
            <a:r>
              <a:rPr lang="en-US" altLang="zh-CN" sz="2400" b="1" dirty="0" err="1"/>
              <a:t>清宫除道</a:t>
            </a:r>
            <a:r>
              <a:rPr lang="zh-CN" altLang="zh-CN" sz="2400" b="1" dirty="0"/>
              <a:t>，</a:t>
            </a:r>
            <a:r>
              <a:rPr lang="en-US" altLang="zh-CN" sz="2400" b="1" dirty="0" err="1"/>
              <a:t>张乐设饮</a:t>
            </a:r>
            <a:r>
              <a:rPr lang="zh-CN" altLang="zh-CN" sz="2400" b="1" dirty="0"/>
              <a:t>，郊迎三十里。妻侧目而视，</a:t>
            </a:r>
            <a:r>
              <a:rPr lang="en-US" altLang="zh-CN" sz="2400" b="1" dirty="0" err="1"/>
              <a:t>倾耳而听</a:t>
            </a:r>
            <a:r>
              <a:rPr lang="zh-CN" altLang="zh-CN" sz="2400" b="1" dirty="0"/>
              <a:t>。嫂蛇行</a:t>
            </a:r>
            <a:r>
              <a:rPr lang="en-US" altLang="zh-CN" sz="2400" b="1" dirty="0" err="1"/>
              <a:t>匍伏</a:t>
            </a:r>
            <a:r>
              <a:rPr lang="zh-CN" altLang="zh-CN" sz="2400" b="1" dirty="0"/>
              <a:t>，四拜自跪而谢。</a:t>
            </a:r>
            <a:r>
              <a:rPr lang="zh-CN" altLang="zh-CN" sz="2400" dirty="0"/>
              <a:t>苏秦曰：</a:t>
            </a:r>
            <a:r>
              <a:rPr lang="en-US" altLang="zh-CN" sz="2400" dirty="0"/>
              <a:t>“</a:t>
            </a:r>
            <a:r>
              <a:rPr lang="zh-CN" altLang="zh-CN" sz="2400" dirty="0"/>
              <a:t>嫂，何前倨而后卑也？</a:t>
            </a:r>
            <a:r>
              <a:rPr lang="en-US" altLang="zh-CN" sz="2400" dirty="0"/>
              <a:t>”</a:t>
            </a:r>
            <a:r>
              <a:rPr lang="zh-CN" altLang="zh-CN" sz="2400" dirty="0"/>
              <a:t>嫂曰：</a:t>
            </a:r>
            <a:r>
              <a:rPr lang="en-US" altLang="zh-CN" sz="2400" dirty="0"/>
              <a:t>“</a:t>
            </a:r>
            <a:r>
              <a:rPr lang="zh-CN" altLang="zh-CN" sz="2400" dirty="0"/>
              <a:t>以</a:t>
            </a:r>
            <a:r>
              <a:rPr lang="en-US" altLang="zh-CN" sz="2400" dirty="0" err="1"/>
              <a:t>季子</a:t>
            </a:r>
            <a:r>
              <a:rPr lang="zh-CN" altLang="zh-CN" sz="2400" dirty="0"/>
              <a:t>之位尊而多金。</a:t>
            </a:r>
            <a:r>
              <a:rPr lang="en-US" altLang="zh-CN" sz="2400" dirty="0"/>
              <a:t>”</a:t>
            </a:r>
            <a:r>
              <a:rPr lang="zh-CN" altLang="zh-CN" sz="2400" dirty="0"/>
              <a:t>苏秦曰：</a:t>
            </a:r>
            <a:r>
              <a:rPr lang="en-US" altLang="zh-CN" sz="2400" dirty="0"/>
              <a:t>“</a:t>
            </a:r>
            <a:r>
              <a:rPr lang="zh-CN" altLang="zh-CN" sz="2400" dirty="0"/>
              <a:t>嗟乎！</a:t>
            </a:r>
            <a:r>
              <a:rPr lang="zh-CN" altLang="zh-CN" sz="2400" b="1" dirty="0"/>
              <a:t>贫穷则父母不子，富贵则亲戚畏惧。人生世上，势位富贵，盖可忽乎哉！</a:t>
            </a:r>
            <a:r>
              <a:rPr lang="en-US" altLang="zh-CN" sz="2400" dirty="0"/>
              <a:t>”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段意：苏秦在赵国功成名就，准备前往楚国说服楚王，路过家门与家人相见，家人视自己为贵客，苏秦从中悟”出</a:t>
            </a:r>
            <a:r>
              <a:rPr lang="en-US" altLang="zh-CN" sz="2400" dirty="0"/>
              <a:t>:“</a:t>
            </a:r>
            <a:r>
              <a:rPr lang="zh-CN" altLang="en-US" sz="2400" dirty="0"/>
              <a:t>在世界上， 还是钱、权的最有效用。</a:t>
            </a:r>
            <a:endParaRPr lang="zh-CN" altLang="en-US" sz="2400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" y="375920"/>
            <a:ext cx="11998960" cy="6644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（第六自然段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zh-CN" altLang="zh-CN" sz="2400" b="1" dirty="0">
                <a:highlight>
                  <a:srgbClr val="FFFF00"/>
                </a:highlight>
              </a:rPr>
              <a:t>将说楚王，路过洛阳，父母闻之，</a:t>
            </a:r>
            <a:r>
              <a:rPr lang="en-US" altLang="zh-CN" sz="2400" b="1" dirty="0" err="1">
                <a:highlight>
                  <a:srgbClr val="FFFF00"/>
                </a:highlight>
              </a:rPr>
              <a:t>清宫除道</a:t>
            </a:r>
            <a:r>
              <a:rPr lang="zh-CN" altLang="zh-CN" sz="2400" b="1" dirty="0">
                <a:highlight>
                  <a:srgbClr val="FFFF00"/>
                </a:highlight>
              </a:rPr>
              <a:t>，</a:t>
            </a:r>
            <a:r>
              <a:rPr lang="en-US" altLang="zh-CN" sz="2400" b="1" dirty="0" err="1">
                <a:highlight>
                  <a:srgbClr val="FFFF00"/>
                </a:highlight>
              </a:rPr>
              <a:t>张乐设饮</a:t>
            </a:r>
            <a:r>
              <a:rPr lang="zh-CN" altLang="zh-CN" sz="2400" b="1" dirty="0">
                <a:highlight>
                  <a:srgbClr val="FFFF00"/>
                </a:highlight>
              </a:rPr>
              <a:t>，郊迎三十里。妻侧目而视，</a:t>
            </a:r>
            <a:r>
              <a:rPr lang="en-US" altLang="zh-CN" sz="2400" b="1" dirty="0" err="1">
                <a:highlight>
                  <a:srgbClr val="FFFF00"/>
                </a:highlight>
              </a:rPr>
              <a:t>倾耳而听</a:t>
            </a:r>
            <a:r>
              <a:rPr lang="zh-CN" altLang="zh-CN" sz="2400" b="1" dirty="0">
                <a:highlight>
                  <a:srgbClr val="FFFF00"/>
                </a:highlight>
              </a:rPr>
              <a:t>。嫂蛇行</a:t>
            </a:r>
            <a:r>
              <a:rPr lang="en-US" altLang="zh-CN" sz="2400" b="1" dirty="0" err="1">
                <a:highlight>
                  <a:srgbClr val="FFFF00"/>
                </a:highlight>
              </a:rPr>
              <a:t>匍伏</a:t>
            </a:r>
            <a:r>
              <a:rPr lang="zh-CN" altLang="zh-CN" sz="2400" b="1" dirty="0">
                <a:highlight>
                  <a:srgbClr val="FFFF00"/>
                </a:highlight>
              </a:rPr>
              <a:t>，四拜自跪而谢。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/>
              <a:t>【注释】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清</a:t>
            </a:r>
            <a:r>
              <a:rPr lang="en-US" altLang="zh-CN" sz="2400" b="1" dirty="0" err="1">
                <a:highlight>
                  <a:srgbClr val="FFFF00"/>
                </a:highlight>
              </a:rPr>
              <a:t>宫除</a:t>
            </a:r>
            <a:r>
              <a:rPr lang="en-US" altLang="zh-CN" sz="2400" dirty="0" err="1"/>
              <a:t>道</a:t>
            </a:r>
            <a:r>
              <a:rPr lang="zh-CN" altLang="zh-CN" sz="2400" dirty="0"/>
              <a:t>：</a:t>
            </a:r>
            <a:r>
              <a:rPr lang="zh-CN" altLang="en-US" sz="2400" dirty="0"/>
              <a:t>打扫房屋，清扫道路</a:t>
            </a:r>
            <a:r>
              <a:rPr lang="zh-CN" altLang="zh-CN" sz="2400" dirty="0"/>
              <a:t>。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b="1" dirty="0">
                <a:highlight>
                  <a:srgbClr val="FFFF00"/>
                </a:highlight>
              </a:rPr>
              <a:t>张</a:t>
            </a:r>
            <a:r>
              <a:rPr lang="zh-CN" altLang="zh-CN" sz="2400" dirty="0"/>
              <a:t>乐</a:t>
            </a:r>
            <a:r>
              <a:rPr lang="en-US" altLang="zh-CN" sz="2400" b="1" dirty="0" err="1">
                <a:highlight>
                  <a:srgbClr val="FFFF00"/>
                </a:highlight>
              </a:rPr>
              <a:t>设</a:t>
            </a:r>
            <a:r>
              <a:rPr lang="en-US" altLang="zh-CN" sz="2400" dirty="0" err="1"/>
              <a:t>饮</a:t>
            </a:r>
            <a:r>
              <a:rPr lang="zh-CN" altLang="zh-CN" sz="2400" dirty="0"/>
              <a:t>：</a:t>
            </a:r>
            <a:r>
              <a:rPr lang="zh-CN" altLang="zh-CN" sz="2400" b="1" dirty="0">
                <a:highlight>
                  <a:srgbClr val="FFFF00"/>
                </a:highlight>
              </a:rPr>
              <a:t>摆列</a:t>
            </a:r>
            <a:r>
              <a:rPr lang="zh-CN" altLang="zh-CN" sz="2400" dirty="0"/>
              <a:t>乐队，</a:t>
            </a:r>
            <a:r>
              <a:rPr lang="zh-CN" altLang="zh-CN" sz="2400" b="1" dirty="0"/>
              <a:t>设置</a:t>
            </a:r>
            <a:r>
              <a:rPr lang="zh-CN" altLang="zh-CN" sz="2400" dirty="0"/>
              <a:t>酒宴。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郊迎</a:t>
            </a:r>
            <a:r>
              <a:rPr lang="zh-CN" altLang="zh-CN" sz="2400" dirty="0"/>
              <a:t>：郊外迎接。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zh-CN" sz="2400" dirty="0"/>
              <a:t>蛇行</a:t>
            </a:r>
            <a:r>
              <a:rPr lang="en-US" altLang="zh-CN" sz="2400" dirty="0" err="1"/>
              <a:t>匍伏</a:t>
            </a:r>
            <a:r>
              <a:rPr lang="zh-CN" altLang="zh-CN" sz="2400" dirty="0"/>
              <a:t>：蛇样曲回匍匐前行</a:t>
            </a:r>
            <a:r>
              <a:rPr lang="zh-CN" altLang="zh-CN" sz="2400" b="1" dirty="0">
                <a:highlight>
                  <a:srgbClr val="FFFF00"/>
                </a:highlight>
              </a:rPr>
              <a:t>。蛇：像蛇一样</a:t>
            </a:r>
            <a:r>
              <a:rPr lang="zh-CN" altLang="en-US" sz="2400" b="1" dirty="0">
                <a:highlight>
                  <a:srgbClr val="FFFF00"/>
                </a:highlight>
              </a:rPr>
              <a:t>。名词作状语。</a:t>
            </a:r>
            <a:endParaRPr lang="en-US" altLang="zh-CN" sz="2400" b="1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/>
              <a:t>【参考译文】</a:t>
            </a:r>
            <a:r>
              <a:rPr lang="zh-CN" altLang="zh-CN" sz="2400" b="1" dirty="0">
                <a:highlight>
                  <a:srgbClr val="FFFF00"/>
                </a:highlight>
              </a:rPr>
              <a:t>苏秦将去游说楚王，路过洛阳，父母听到消息，收拾房屋，打扫街道，设置音乐，准备酒席，到三十里外郊野去迎接。妻子不敢正面看他，侧着耳朵听他说话。嫂子像蛇一样</a:t>
            </a:r>
            <a:r>
              <a:rPr lang="zh-CN" altLang="en-US" sz="2400" b="1" dirty="0">
                <a:highlight>
                  <a:srgbClr val="FFFF00"/>
                </a:highlight>
              </a:rPr>
              <a:t>伏地前行</a:t>
            </a:r>
            <a:r>
              <a:rPr lang="zh-CN" altLang="zh-CN" sz="2400" b="1" dirty="0">
                <a:highlight>
                  <a:srgbClr val="FFFF00"/>
                </a:highlight>
              </a:rPr>
              <a:t>，再三再四地跪拜谢罪。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" y="375920"/>
            <a:ext cx="11998960" cy="664464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4200" b="1" dirty="0"/>
              <a:t>（第六段</a:t>
            </a:r>
            <a:r>
              <a:rPr lang="en-US" altLang="zh-CN" sz="4200" b="1" dirty="0"/>
              <a:t>2</a:t>
            </a:r>
            <a:r>
              <a:rPr lang="zh-CN" altLang="en-US" sz="4200" b="1" dirty="0"/>
              <a:t>）</a:t>
            </a:r>
            <a:r>
              <a:rPr lang="zh-CN" altLang="zh-CN" sz="4200" dirty="0"/>
              <a:t>苏秦曰：</a:t>
            </a:r>
            <a:r>
              <a:rPr lang="en-US" altLang="zh-CN" sz="4200" dirty="0"/>
              <a:t>“</a:t>
            </a:r>
            <a:r>
              <a:rPr lang="zh-CN" altLang="zh-CN" sz="4200" dirty="0"/>
              <a:t>嫂，何前倨而后卑也？</a:t>
            </a:r>
            <a:r>
              <a:rPr lang="en-US" altLang="zh-CN" sz="4200" dirty="0"/>
              <a:t>”</a:t>
            </a:r>
            <a:r>
              <a:rPr lang="zh-CN" altLang="zh-CN" sz="4200" dirty="0"/>
              <a:t>嫂曰：</a:t>
            </a:r>
            <a:r>
              <a:rPr lang="en-US" altLang="zh-CN" sz="4200" dirty="0"/>
              <a:t>“</a:t>
            </a:r>
            <a:r>
              <a:rPr lang="zh-CN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以</a:t>
            </a:r>
            <a:r>
              <a:rPr lang="en-US" altLang="zh-CN" sz="4200" dirty="0" err="1"/>
              <a:t>季子</a:t>
            </a:r>
            <a:r>
              <a:rPr lang="zh-CN" altLang="zh-CN" sz="4200" dirty="0"/>
              <a:t>之位尊而多金。</a:t>
            </a:r>
            <a:r>
              <a:rPr lang="en-US" altLang="zh-CN" sz="4200" dirty="0"/>
              <a:t>”</a:t>
            </a:r>
            <a:r>
              <a:rPr lang="zh-CN" altLang="zh-CN" sz="4200" dirty="0"/>
              <a:t>苏秦曰：</a:t>
            </a:r>
            <a:r>
              <a:rPr lang="en-US" altLang="zh-CN" sz="4200" b="1" dirty="0">
                <a:highlight>
                  <a:srgbClr val="FFFF00"/>
                </a:highlight>
              </a:rPr>
              <a:t>“</a:t>
            </a:r>
            <a:r>
              <a:rPr lang="zh-CN" altLang="zh-CN" sz="4200" b="1" dirty="0">
                <a:highlight>
                  <a:srgbClr val="FFFF00"/>
                </a:highlight>
              </a:rPr>
              <a:t>嗟乎！贫穷则父母不子，富贵则亲戚畏惧。人生世上，势位富贵，</a:t>
            </a:r>
            <a:r>
              <a:rPr lang="zh-CN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盖</a:t>
            </a:r>
            <a:r>
              <a:rPr lang="zh-CN" altLang="zh-CN" sz="4200" b="1" dirty="0">
                <a:highlight>
                  <a:srgbClr val="FFFF00"/>
                </a:highlight>
              </a:rPr>
              <a:t>可忽乎哉！</a:t>
            </a:r>
            <a:r>
              <a:rPr lang="en-US" altLang="zh-CN" sz="4200" dirty="0">
                <a:highlight>
                  <a:srgbClr val="FFFF00"/>
                </a:highlight>
              </a:rPr>
              <a:t>”</a:t>
            </a:r>
            <a:r>
              <a:rPr lang="zh-CN" altLang="zh-CN" sz="4200" dirty="0">
                <a:highlight>
                  <a:srgbClr val="FFFF00"/>
                </a:highlight>
              </a:rPr>
              <a:t>。</a:t>
            </a:r>
            <a:endParaRPr lang="en-US" altLang="zh-CN" sz="4200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42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zh-CN" sz="4200" dirty="0"/>
              <a:t>【注释】（</a:t>
            </a:r>
            <a:r>
              <a:rPr lang="en-US" altLang="zh-CN" sz="4200" dirty="0"/>
              <a:t>1</a:t>
            </a:r>
            <a:r>
              <a:rPr lang="zh-CN" altLang="zh-CN" sz="4200" dirty="0"/>
              <a:t>）</a:t>
            </a:r>
            <a:r>
              <a:rPr lang="en-US" altLang="zh-CN" sz="4200" dirty="0"/>
              <a:t>“</a:t>
            </a:r>
            <a:r>
              <a:rPr lang="zh-CN" altLang="zh-CN" sz="4200" dirty="0"/>
              <a:t>前</a:t>
            </a:r>
            <a:r>
              <a:rPr lang="en-US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倨</a:t>
            </a:r>
            <a:r>
              <a:rPr lang="zh-CN" altLang="zh-CN" sz="4200" dirty="0"/>
              <a:t>而后</a:t>
            </a:r>
            <a:r>
              <a:rPr lang="en-US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卑</a:t>
            </a:r>
            <a:r>
              <a:rPr lang="en-US" altLang="zh-CN" sz="4200" dirty="0"/>
              <a:t>”</a:t>
            </a:r>
            <a:r>
              <a:rPr lang="zh-CN" altLang="en-US" sz="4200" dirty="0"/>
              <a:t>：</a:t>
            </a:r>
            <a:r>
              <a:rPr lang="zh-CN" altLang="zh-CN" sz="4200" dirty="0"/>
              <a:t>先前傲慢而后来谦卑。</a:t>
            </a:r>
            <a:r>
              <a:rPr lang="en-US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倨：傲慢。卑：谦卑。</a:t>
            </a:r>
            <a:r>
              <a:rPr lang="zh-CN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zh-CN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）以：因为。</a:t>
            </a:r>
            <a:r>
              <a:rPr lang="zh-CN" altLang="zh-CN" sz="4200" dirty="0"/>
              <a:t>季子：这里是苏秦的字。位尊而多金：地位显赫而多有钱财。</a:t>
            </a:r>
            <a:r>
              <a:rPr lang="zh-CN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lang="zh-CN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）盖：</a:t>
            </a:r>
            <a:r>
              <a:rPr lang="en-US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zh-CN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古又作</a:t>
            </a:r>
            <a:r>
              <a:rPr lang="en-US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zh-CN" altLang="zh-CN" sz="5800" b="1" dirty="0">
                <a:solidFill>
                  <a:srgbClr val="FF0000"/>
                </a:solidFill>
                <a:highlight>
                  <a:srgbClr val="FFFF00"/>
                </a:highlight>
              </a:rPr>
              <a:t>盍（</a:t>
            </a:r>
            <a:r>
              <a:rPr lang="en-US" altLang="zh-CN" sz="5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hé</a:t>
            </a:r>
            <a:r>
              <a:rPr lang="zh-CN" altLang="zh-CN" sz="5800" b="1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en-US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zh-CN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，与</a:t>
            </a:r>
            <a:r>
              <a:rPr lang="en-US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zh-CN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何</a:t>
            </a:r>
            <a:r>
              <a:rPr lang="en-US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zh-CN" altLang="zh-CN" sz="4200" b="1" dirty="0">
                <a:solidFill>
                  <a:srgbClr val="FF0000"/>
                </a:solidFill>
                <a:highlight>
                  <a:srgbClr val="FFFF00"/>
                </a:highlight>
              </a:rPr>
              <a:t>同义。</a:t>
            </a:r>
            <a:endParaRPr lang="en-US" altLang="zh-CN" sz="42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endParaRPr lang="zh-CN" altLang="zh-CN" sz="42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zh-CN" sz="4200" dirty="0"/>
              <a:t>【参考译文】</a:t>
            </a:r>
            <a:r>
              <a:rPr lang="en-US" altLang="zh-CN" sz="4200" dirty="0" err="1"/>
              <a:t>苏秦</a:t>
            </a:r>
            <a:r>
              <a:rPr lang="zh-CN" altLang="zh-CN" sz="4200" dirty="0"/>
              <a:t>问：</a:t>
            </a:r>
            <a:r>
              <a:rPr lang="en-US" altLang="zh-CN" sz="4200" dirty="0"/>
              <a:t>“</a:t>
            </a:r>
            <a:r>
              <a:rPr lang="zh-CN" altLang="zh-CN" sz="4200" dirty="0"/>
              <a:t>嫂子为什么过去那么</a:t>
            </a:r>
            <a:r>
              <a:rPr lang="zh-CN" altLang="en-US" sz="4200" dirty="0"/>
              <a:t>傲慢</a:t>
            </a:r>
            <a:r>
              <a:rPr lang="zh-CN" altLang="zh-CN" sz="4200" dirty="0"/>
              <a:t>，而现在又如此</a:t>
            </a:r>
            <a:r>
              <a:rPr lang="zh-CN" altLang="en-US" sz="4200" dirty="0"/>
              <a:t>谦卑</a:t>
            </a:r>
            <a:r>
              <a:rPr lang="zh-CN" altLang="zh-CN" sz="4200" dirty="0"/>
              <a:t>呢？</a:t>
            </a:r>
            <a:r>
              <a:rPr lang="en-US" altLang="zh-CN" sz="4200" dirty="0"/>
              <a:t>”</a:t>
            </a:r>
            <a:r>
              <a:rPr lang="zh-CN" altLang="zh-CN" sz="4200" dirty="0"/>
              <a:t>嫂子回答说：</a:t>
            </a:r>
            <a:r>
              <a:rPr lang="en-US" altLang="zh-CN" sz="4200" dirty="0"/>
              <a:t>“</a:t>
            </a:r>
            <a:r>
              <a:rPr lang="zh-CN" altLang="zh-CN" sz="4200" dirty="0"/>
              <a:t>因为你地位尊贵而且很有钱呀。</a:t>
            </a:r>
            <a:r>
              <a:rPr lang="en-US" altLang="zh-CN" sz="4200" dirty="0"/>
              <a:t>”</a:t>
            </a:r>
            <a:r>
              <a:rPr lang="zh-CN" altLang="zh-CN" sz="4200" dirty="0"/>
              <a:t>苏秦叹道：</a:t>
            </a:r>
            <a:r>
              <a:rPr lang="en-US" altLang="zh-CN" sz="4200" b="1" dirty="0">
                <a:highlight>
                  <a:srgbClr val="FFFF00"/>
                </a:highlight>
              </a:rPr>
              <a:t>“</a:t>
            </a:r>
            <a:r>
              <a:rPr lang="zh-CN" altLang="zh-CN" sz="4200" b="1" dirty="0">
                <a:highlight>
                  <a:srgbClr val="FFFF00"/>
                </a:highlight>
              </a:rPr>
              <a:t>唉！贫穷的时候父母不把我当儿子，富贵的时候连亲戚也畏惧，人活在世上，权势地位和荣华富贵，</a:t>
            </a:r>
            <a:r>
              <a:rPr lang="zh-CN" altLang="en-US" sz="4200" b="1" dirty="0">
                <a:highlight>
                  <a:srgbClr val="FFFF00"/>
                </a:highlight>
              </a:rPr>
              <a:t>怎么可以忽视</a:t>
            </a:r>
            <a:r>
              <a:rPr lang="zh-CN" altLang="zh-CN" sz="4200" b="1" dirty="0">
                <a:highlight>
                  <a:srgbClr val="FFFF00"/>
                </a:highlight>
              </a:rPr>
              <a:t>？</a:t>
            </a:r>
            <a:r>
              <a:rPr lang="en-US" altLang="zh-CN" sz="4200" b="1" dirty="0">
                <a:highlight>
                  <a:srgbClr val="FFFF00"/>
                </a:highlight>
              </a:rPr>
              <a:t>”</a:t>
            </a:r>
            <a:r>
              <a:rPr lang="en-US" altLang="zh-CN" sz="4200" dirty="0">
                <a:highlight>
                  <a:srgbClr val="FFFF00"/>
                </a:highlight>
              </a:rPr>
              <a:t> </a:t>
            </a:r>
            <a:endParaRPr lang="zh-CN" altLang="zh-CN" sz="4200" dirty="0"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（</a:t>
            </a:r>
            <a:r>
              <a:rPr lang="zh-CN" altLang="zh-CN" b="1" dirty="0"/>
              <a:t>第一自然段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苏秦始将连横说</a:t>
            </a:r>
            <a:r>
              <a:rPr lang="zh-CN" altLang="en-US" sz="2000" dirty="0"/>
              <a:t>秦惠王</a:t>
            </a:r>
            <a:r>
              <a:rPr lang="zh-CN" altLang="zh-CN" sz="2000" dirty="0"/>
              <a:t>，曰：</a:t>
            </a:r>
            <a:r>
              <a:rPr lang="en-US" altLang="zh-CN" sz="2000" dirty="0"/>
              <a:t>“</a:t>
            </a:r>
            <a:r>
              <a:rPr lang="zh-CN" altLang="zh-CN" sz="2000" dirty="0"/>
              <a:t>大王之国，西有巴、蜀、汉中之利，北有</a:t>
            </a:r>
            <a:r>
              <a:rPr lang="zh-CN" altLang="en-US" sz="2000" dirty="0"/>
              <a:t>胡貉</a:t>
            </a:r>
            <a:r>
              <a:rPr lang="zh-CN" altLang="zh-CN" sz="2000" dirty="0"/>
              <a:t>（</a:t>
            </a:r>
            <a:r>
              <a:rPr lang="en-US" altLang="zh-CN" sz="2000" dirty="0" err="1"/>
              <a:t>hè</a:t>
            </a:r>
            <a:r>
              <a:rPr lang="zh-CN" altLang="zh-CN" sz="2000" dirty="0"/>
              <a:t>）、代马之用，南有</a:t>
            </a:r>
            <a:r>
              <a:rPr lang="zh-CN" altLang="en-US" sz="2000" dirty="0"/>
              <a:t>巫山</a:t>
            </a:r>
            <a:r>
              <a:rPr lang="zh-CN" altLang="zh-CN" sz="2000" dirty="0"/>
              <a:t>、黔中之限东有崤、函之固。田肥美，民</a:t>
            </a:r>
            <a:r>
              <a:rPr lang="zh-CN" altLang="en-US" sz="2000" dirty="0"/>
              <a:t>殷富</a:t>
            </a:r>
            <a:r>
              <a:rPr lang="zh-CN" altLang="zh-CN" sz="2000" dirty="0"/>
              <a:t>，战车万乘，奋击百万，</a:t>
            </a:r>
            <a:r>
              <a:rPr lang="zh-CN" altLang="en-US" sz="2000" dirty="0"/>
              <a:t>沃野千里</a:t>
            </a:r>
            <a:r>
              <a:rPr lang="zh-CN" altLang="zh-CN" sz="2000" dirty="0"/>
              <a:t>，蓄积</a:t>
            </a:r>
            <a:r>
              <a:rPr lang="zh-CN" altLang="en-US" sz="2000" dirty="0"/>
              <a:t>扰多</a:t>
            </a:r>
            <a:r>
              <a:rPr lang="zh-CN" altLang="zh-CN" sz="2000" dirty="0"/>
              <a:t>，地势</a:t>
            </a:r>
            <a:r>
              <a:rPr lang="zh-CN" altLang="en-US" sz="2000" dirty="0"/>
              <a:t>形便</a:t>
            </a:r>
            <a:r>
              <a:rPr lang="zh-CN" altLang="zh-CN" sz="2000" dirty="0"/>
              <a:t>，此所谓</a:t>
            </a:r>
            <a:r>
              <a:rPr lang="en-US" altLang="zh-CN" sz="2000" dirty="0"/>
              <a:t>‘</a:t>
            </a:r>
            <a:r>
              <a:rPr lang="zh-CN" altLang="zh-CN" sz="2000" dirty="0"/>
              <a:t>天府</a:t>
            </a:r>
            <a:r>
              <a:rPr lang="en-US" altLang="zh-CN" sz="2000" dirty="0"/>
              <a:t>’</a:t>
            </a:r>
            <a:r>
              <a:rPr lang="zh-CN" altLang="zh-CN" sz="2000" dirty="0"/>
              <a:t>，天下之雄国也。以大王之贤，士民之众，车骑之用，兵法之教，可以并诸侯，吞天下，称帝而治，愿大王</a:t>
            </a:r>
            <a:r>
              <a:rPr lang="zh-CN" altLang="zh-CN" sz="2000" dirty="0">
                <a:solidFill>
                  <a:srgbClr val="FF0000"/>
                </a:solidFill>
              </a:rPr>
              <a:t>少</a:t>
            </a:r>
            <a:r>
              <a:rPr lang="zh-CN" altLang="zh-CN" sz="2000" dirty="0"/>
              <a:t>留意，臣请奏其效。</a:t>
            </a:r>
            <a:r>
              <a:rPr lang="en-US" altLang="zh-CN" sz="2000" dirty="0"/>
              <a:t>”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段意：苏秦最早向秦惠王进谏秦国一统诸侯国的优势。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71120"/>
            <a:ext cx="11541760" cy="6176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zh-CN" altLang="zh-CN" sz="2000" b="1" dirty="0"/>
              <a:t>第一自然段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zh-CN" altLang="zh-CN" sz="2000" dirty="0"/>
              <a:t>苏秦</a:t>
            </a:r>
            <a:r>
              <a:rPr lang="zh-CN" altLang="zh-CN" sz="2000" dirty="0">
                <a:highlight>
                  <a:srgbClr val="FFFF00"/>
                </a:highlight>
              </a:rPr>
              <a:t>始将</a:t>
            </a:r>
            <a:r>
              <a:rPr lang="zh-CN" altLang="zh-CN" sz="2000" dirty="0"/>
              <a:t>连横（</a:t>
            </a:r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  <a:r>
              <a:rPr lang="zh-CN" altLang="en-US" sz="2000" dirty="0"/>
              <a:t>，</a:t>
            </a:r>
            <a:r>
              <a:rPr lang="zh-CN" altLang="zh-CN" sz="2000" dirty="0"/>
              <a:t>说</a:t>
            </a:r>
            <a:r>
              <a:rPr lang="zh-CN" altLang="en-US" sz="2000" dirty="0"/>
              <a:t>秦惠王</a:t>
            </a:r>
            <a:r>
              <a:rPr lang="zh-CN" altLang="zh-CN" sz="2000" dirty="0"/>
              <a:t>，曰：</a:t>
            </a:r>
            <a:r>
              <a:rPr lang="en-US" altLang="zh-CN" sz="2000" dirty="0"/>
              <a:t>“</a:t>
            </a:r>
            <a:r>
              <a:rPr lang="zh-CN" altLang="zh-CN" sz="2000" dirty="0"/>
              <a:t>大王之国，西有巴、蜀、汉中之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利</a:t>
            </a: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），北有</a:t>
            </a:r>
            <a:r>
              <a:rPr lang="zh-CN" altLang="en-US" sz="2000" dirty="0"/>
              <a:t>胡貉</a:t>
            </a:r>
            <a:r>
              <a:rPr lang="zh-CN" altLang="zh-CN" sz="2000" dirty="0"/>
              <a:t>（</a:t>
            </a:r>
            <a:r>
              <a:rPr lang="en-US" altLang="zh-CN" sz="2000" dirty="0" err="1"/>
              <a:t>hè</a:t>
            </a:r>
            <a:r>
              <a:rPr lang="zh-CN" altLang="zh-CN" sz="2000" dirty="0"/>
              <a:t>）、代马之用，南有</a:t>
            </a:r>
            <a:r>
              <a:rPr lang="zh-CN" altLang="en-US" sz="2000" dirty="0"/>
              <a:t>巫山</a:t>
            </a:r>
            <a:r>
              <a:rPr lang="zh-CN" altLang="zh-CN" sz="2000" dirty="0"/>
              <a:t>、黔中之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限（4）</a:t>
            </a:r>
            <a:r>
              <a:rPr lang="zh-CN" altLang="zh-CN" sz="2000" dirty="0"/>
              <a:t>，东有崤、函之固。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【注释】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  <a:r>
              <a:rPr lang="zh-CN" altLang="en-US" sz="2000" dirty="0"/>
              <a:t>苏秦</a:t>
            </a:r>
            <a:r>
              <a:rPr lang="zh-CN" altLang="zh-CN" sz="2000" dirty="0"/>
              <a:t>：</a:t>
            </a:r>
            <a:r>
              <a:rPr lang="zh-CN" altLang="en-US" sz="2000" dirty="0"/>
              <a:t>战国时期著名的纵横家。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将：以，用 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连横：与“合纵”相对。秦国联合山东六国中的某一国来对付其他国家叫连横，山东六国联合起来对付秦国为合纵。说（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shui)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：劝说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）巴、蜀：今四川省地区。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利：便利</a:t>
            </a:r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）貉：兽名，皮可制裘。代马：今山西省北部</a:t>
            </a:r>
            <a:r>
              <a:rPr lang="zh-CN" altLang="en-US" sz="2000" dirty="0"/>
              <a:t>代县</a:t>
            </a:r>
            <a:r>
              <a:rPr lang="zh-CN" altLang="zh-CN" sz="2000" dirty="0"/>
              <a:t>等地所产的马。</a:t>
            </a:r>
            <a:r>
              <a:rPr lang="zh-CN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zh-CN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）限：古籍中通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zh-CN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险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zh-CN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，险隘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，屏障</a:t>
            </a:r>
            <a:r>
              <a:rPr lang="zh-CN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lang="zh-CN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【参考译文】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苏秦</a:t>
            </a:r>
            <a:r>
              <a:rPr lang="zh-CN" altLang="zh-CN" sz="2000" dirty="0"/>
              <a:t>起先主张连横，劝秦惠王说：</a:t>
            </a:r>
            <a:r>
              <a:rPr lang="en-US" altLang="zh-CN" sz="2000" dirty="0"/>
              <a:t>“</a:t>
            </a:r>
            <a:r>
              <a:rPr lang="zh-CN" altLang="zh-CN" sz="2000" dirty="0"/>
              <a:t>大王您的国家，西面有巴、蜀、汉中的</a:t>
            </a:r>
            <a:r>
              <a:rPr lang="zh-CN" altLang="en-US" sz="2000" dirty="0"/>
              <a:t>便利</a:t>
            </a:r>
            <a:r>
              <a:rPr lang="zh-CN" altLang="zh-CN" sz="2000" dirty="0"/>
              <a:t>，北面有</a:t>
            </a:r>
            <a:r>
              <a:rPr lang="zh-CN" altLang="en-US" sz="2000" dirty="0"/>
              <a:t>胡貉</a:t>
            </a:r>
            <a:r>
              <a:rPr lang="zh-CN" altLang="zh-CN" sz="2000" dirty="0"/>
              <a:t>和代马的物产，南面有巫山、黔中的屏障，东面有肴山、函谷关的坚固。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71120"/>
            <a:ext cx="11541760" cy="67868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zh-CN" altLang="zh-CN" sz="2400" b="1" dirty="0"/>
              <a:t>第一自然段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田肥美，民</a:t>
            </a:r>
            <a:r>
              <a:rPr lang="en-US" altLang="zh-CN" sz="2400" b="1" dirty="0" err="1">
                <a:hlinkClick r:id="rId1"/>
              </a:rPr>
              <a:t>殷富</a:t>
            </a:r>
            <a:r>
              <a:rPr lang="zh-CN" altLang="zh-CN" sz="2400" b="1" dirty="0"/>
              <a:t>，战车万乘，</a:t>
            </a:r>
            <a:r>
              <a:rPr lang="zh-CN" altLang="zh-CN" sz="2400" b="1" dirty="0">
                <a:highlight>
                  <a:srgbClr val="FFFF00"/>
                </a:highlight>
              </a:rPr>
              <a:t>奋击</a:t>
            </a:r>
            <a:r>
              <a:rPr lang="zh-CN" altLang="zh-CN" sz="2400" b="1" dirty="0"/>
              <a:t>百万，</a:t>
            </a:r>
            <a:r>
              <a:rPr lang="en-US" altLang="zh-CN" sz="2400" b="1" dirty="0" err="1">
                <a:hlinkClick r:id="rId2"/>
              </a:rPr>
              <a:t>沃野千里</a:t>
            </a:r>
            <a:r>
              <a:rPr lang="zh-CN" altLang="zh-CN" sz="2400" b="1" dirty="0"/>
              <a:t>，蓄积</a:t>
            </a:r>
            <a:r>
              <a:rPr lang="en-US" altLang="zh-CN" sz="2400" b="1" dirty="0" err="1">
                <a:hlinkClick r:id="rId3"/>
              </a:rPr>
              <a:t>饶多</a:t>
            </a:r>
            <a:r>
              <a:rPr lang="zh-CN" altLang="zh-CN" sz="2400" b="1" dirty="0"/>
              <a:t>，地势</a:t>
            </a:r>
            <a:r>
              <a:rPr lang="en-US" altLang="zh-CN" sz="2400" b="1" dirty="0" err="1">
                <a:hlinkClick r:id="rId4"/>
              </a:rPr>
              <a:t>形便</a:t>
            </a:r>
            <a:r>
              <a:rPr lang="zh-CN" altLang="zh-CN" sz="2400" b="1" dirty="0"/>
              <a:t>，此所谓</a:t>
            </a:r>
            <a:r>
              <a:rPr lang="en-US" altLang="zh-CN" sz="2400" b="1" dirty="0"/>
              <a:t>‘</a:t>
            </a:r>
            <a:r>
              <a:rPr lang="zh-CN" altLang="zh-CN" sz="2400" b="1" dirty="0"/>
              <a:t>天府</a:t>
            </a:r>
            <a:r>
              <a:rPr lang="en-US" altLang="zh-CN" sz="2400" b="1" dirty="0"/>
              <a:t>’</a:t>
            </a:r>
            <a:r>
              <a:rPr lang="zh-CN" altLang="zh-CN" sz="2400" b="1" dirty="0"/>
              <a:t>，天下之雄国也</a:t>
            </a:r>
            <a:r>
              <a:rPr lang="zh-CN" altLang="zh-CN" sz="2400" dirty="0"/>
              <a:t>。</a:t>
            </a:r>
            <a:r>
              <a:rPr lang="zh-CN" altLang="zh-CN" sz="2400" b="1" dirty="0">
                <a:highlight>
                  <a:srgbClr val="FFFF00"/>
                </a:highlight>
              </a:rPr>
              <a:t>以大王之贤，士民之众，车骑之用，兵法之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教</a:t>
            </a:r>
            <a:r>
              <a:rPr lang="zh-CN" altLang="zh-CN" sz="2400" b="1" dirty="0">
                <a:highlight>
                  <a:srgbClr val="FFFF00"/>
                </a:highlight>
              </a:rPr>
              <a:t>，可以并诸侯，吞天下，称帝而治</a:t>
            </a:r>
            <a:r>
              <a:rPr lang="zh-CN" altLang="zh-CN" sz="2400" b="1" dirty="0"/>
              <a:t>，</a:t>
            </a:r>
            <a:r>
              <a:rPr lang="zh-CN" altLang="zh-CN" sz="2400" dirty="0"/>
              <a:t>愿大王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少</a:t>
            </a:r>
            <a:r>
              <a:rPr lang="zh-CN" altLang="zh-CN" sz="2400" dirty="0"/>
              <a:t>留意，臣</a:t>
            </a:r>
            <a:r>
              <a:rPr lang="zh-CN" altLang="zh-CN" sz="2400" b="1" dirty="0">
                <a:highlight>
                  <a:srgbClr val="FFFF00"/>
                </a:highlight>
              </a:rPr>
              <a:t>请奏</a:t>
            </a:r>
            <a:r>
              <a:rPr lang="zh-CN" altLang="zh-CN" sz="2400" dirty="0"/>
              <a:t>其</a:t>
            </a:r>
            <a:r>
              <a:rPr lang="zh-CN" altLang="zh-CN" sz="2400" b="1" dirty="0">
                <a:highlight>
                  <a:srgbClr val="FFFF00"/>
                </a:highlight>
              </a:rPr>
              <a:t>效</a:t>
            </a:r>
            <a:r>
              <a:rPr lang="zh-CN" altLang="zh-CN" sz="2400" dirty="0"/>
              <a:t>。</a:t>
            </a:r>
            <a:r>
              <a:rPr lang="en-US" altLang="zh-CN" sz="2400" dirty="0"/>
              <a:t>”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/>
              <a:t>【注释】</a:t>
            </a:r>
            <a:r>
              <a:rPr lang="en-US" altLang="zh-CN" sz="2400" dirty="0"/>
              <a:t>【1】</a:t>
            </a:r>
            <a:r>
              <a:rPr lang="zh-CN" altLang="en-US" sz="2400" b="1" dirty="0">
                <a:highlight>
                  <a:srgbClr val="FFFF00"/>
                </a:highlight>
              </a:rPr>
              <a:t>奋击：指能奋力作战的武士。</a:t>
            </a:r>
            <a:r>
              <a:rPr lang="en-US" altLang="zh-CN" sz="2400" dirty="0"/>
              <a:t>【2】</a:t>
            </a:r>
            <a:r>
              <a:rPr lang="zh-CN" altLang="en-US" sz="2400" dirty="0"/>
              <a:t>地势形便：地理上占据优势，地形上便于攻守。</a:t>
            </a:r>
            <a:r>
              <a:rPr lang="en-US" altLang="zh-CN" sz="2400" dirty="0"/>
              <a:t>【3】</a:t>
            </a:r>
            <a:r>
              <a:rPr lang="zh-CN" altLang="en-US" sz="2400" dirty="0"/>
              <a:t>天府：天然的宝库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【4】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教：习，训练。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【5】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少：稍微</a:t>
            </a:r>
            <a:r>
              <a:rPr lang="zh-CN" altLang="en-US" sz="2400" dirty="0">
                <a:highlight>
                  <a:srgbClr val="FFFF00"/>
                </a:highlight>
              </a:rPr>
              <a:t>。</a:t>
            </a:r>
            <a:r>
              <a:rPr lang="en-US" altLang="zh-CN" sz="2400" dirty="0">
                <a:highlight>
                  <a:srgbClr val="FFFF00"/>
                </a:highlight>
              </a:rPr>
              <a:t>【6】</a:t>
            </a:r>
            <a:r>
              <a:rPr lang="zh-CN" altLang="zh-CN" sz="2400" dirty="0"/>
              <a:t>请奏其效：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请：请允许（我）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……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。奏：恭述、奏明。效：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功</a:t>
            </a:r>
            <a:r>
              <a:rPr lang="zh-CN" altLang="zh-CN" sz="2400" b="1" dirty="0">
                <a:solidFill>
                  <a:srgbClr val="FF0000"/>
                </a:solidFill>
              </a:rPr>
              <a:t>。</a:t>
            </a:r>
            <a:r>
              <a:rPr lang="zh-CN" altLang="zh-CN" sz="2400" dirty="0"/>
              <a:t>但文中此句又可作另番理解，即</a:t>
            </a:r>
            <a:r>
              <a:rPr lang="en-US" altLang="zh-CN" sz="2400" dirty="0"/>
              <a:t>“</a:t>
            </a:r>
            <a:r>
              <a:rPr lang="zh-CN" altLang="zh-CN" sz="2400" dirty="0"/>
              <a:t>其</a:t>
            </a:r>
            <a:r>
              <a:rPr lang="en-US" altLang="zh-CN" sz="2400" dirty="0"/>
              <a:t>”</a:t>
            </a:r>
            <a:r>
              <a:rPr lang="zh-CN" altLang="zh-CN" sz="2400" dirty="0"/>
              <a:t>为语气助词，</a:t>
            </a:r>
            <a:r>
              <a:rPr lang="en-US" altLang="zh-CN" sz="2400" dirty="0"/>
              <a:t>“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效”，代指为秦王效力的见解或策略。</a:t>
            </a:r>
            <a:endParaRPr lang="zh-CN" altLang="en-US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/>
              <a:t>【参考译文】</a:t>
            </a:r>
            <a:r>
              <a:rPr lang="zh-CN" altLang="zh-CN" sz="2400" b="1" dirty="0"/>
              <a:t>耕田肥美，百姓富足，战车有万辆，武士有百万，在千里沃野上有多种出产，</a:t>
            </a:r>
            <a:r>
              <a:rPr lang="zh-CN" altLang="en-US" sz="2400" b="1" dirty="0"/>
              <a:t>地理上占据优势</a:t>
            </a:r>
            <a:r>
              <a:rPr lang="zh-CN" altLang="zh-CN" sz="2400" b="1" dirty="0"/>
              <a:t>，这就是所谓的</a:t>
            </a:r>
            <a:r>
              <a:rPr lang="zh-CN" altLang="en-US" sz="2400" b="1" dirty="0"/>
              <a:t>天然的宝库</a:t>
            </a:r>
            <a:r>
              <a:rPr lang="zh-CN" altLang="zh-CN" sz="2400" b="1" dirty="0"/>
              <a:t>，天下显赫的大国啊。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凭着大王的贤明，士民的众多，车骑的充足，兵法的教习，可以兼并诸侯，独吞天下，称帝而加以治理。</a:t>
            </a:r>
            <a:r>
              <a:rPr lang="zh-CN" altLang="zh-CN" sz="2400" dirty="0"/>
              <a:t>希望大王能对此稍许留意一下，</a:t>
            </a:r>
            <a:r>
              <a:rPr lang="zh-CN" altLang="en-US" sz="2400" dirty="0"/>
              <a:t>请允许我奏明我的策略</a:t>
            </a:r>
            <a:r>
              <a:rPr lang="zh-CN" altLang="zh-CN" sz="2400" dirty="0"/>
              <a:t>。</a:t>
            </a:r>
            <a:r>
              <a:rPr lang="en-US" altLang="zh-CN" sz="2400" dirty="0"/>
              <a:t>”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（第二段）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秦王</a:t>
            </a:r>
            <a:r>
              <a:rPr lang="zh-CN" altLang="zh-CN" dirty="0"/>
              <a:t>曰：</a:t>
            </a:r>
            <a:r>
              <a:rPr lang="en-US" altLang="zh-CN" dirty="0"/>
              <a:t>“</a:t>
            </a:r>
            <a:r>
              <a:rPr lang="zh-CN" altLang="zh-CN" dirty="0"/>
              <a:t>寡人闻之，毛羽不丰满者，不可以</a:t>
            </a:r>
            <a:r>
              <a:rPr lang="zh-CN" altLang="en-US" dirty="0"/>
              <a:t>高飞</a:t>
            </a:r>
            <a:r>
              <a:rPr lang="zh-CN" altLang="zh-CN" dirty="0"/>
              <a:t>；文章不成者，不可以诛罚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zh-CN" altLang="zh-CN" dirty="0"/>
              <a:t>；道德不厚者，不可以使民；政教不顺者，不可以烦大臣。今先生俨然不远千里而庭教之，愿以</a:t>
            </a:r>
            <a:r>
              <a:rPr lang="zh-CN" altLang="en-US" dirty="0"/>
              <a:t>异日</a:t>
            </a:r>
            <a:r>
              <a:rPr lang="zh-CN" altLang="zh-CN" dirty="0"/>
              <a:t>。</a:t>
            </a:r>
            <a:r>
              <a:rPr lang="en-US" altLang="zh-CN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段意：秦惠王认为条件不成熟，拒绝接受苏秦的游说。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080" y="386080"/>
            <a:ext cx="11866880" cy="61772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4400" dirty="0"/>
              <a:t>（第二段）秦王</a:t>
            </a:r>
            <a:r>
              <a:rPr lang="zh-CN" altLang="zh-CN" sz="4400" dirty="0"/>
              <a:t>曰：</a:t>
            </a:r>
            <a:r>
              <a:rPr lang="en-US" altLang="zh-CN" sz="4400" b="1" dirty="0">
                <a:highlight>
                  <a:srgbClr val="FFFF00"/>
                </a:highlight>
              </a:rPr>
              <a:t>“</a:t>
            </a:r>
            <a:r>
              <a:rPr lang="zh-CN" altLang="zh-CN" sz="4400" b="1" dirty="0">
                <a:highlight>
                  <a:srgbClr val="FFFF00"/>
                </a:highlight>
              </a:rPr>
              <a:t>寡人闻之，毛羽不丰满者，不可以</a:t>
            </a:r>
            <a:r>
              <a:rPr lang="zh-CN" altLang="en-US" sz="4400" b="1" dirty="0">
                <a:highlight>
                  <a:srgbClr val="FFFF00"/>
                </a:highlight>
              </a:rPr>
              <a:t>高飞</a:t>
            </a:r>
            <a:r>
              <a:rPr lang="zh-CN" altLang="zh-CN" sz="4400" b="1" dirty="0">
                <a:highlight>
                  <a:srgbClr val="FFFF00"/>
                </a:highlight>
              </a:rPr>
              <a:t>；文章不成者，不可以诛罚（</a:t>
            </a:r>
            <a:r>
              <a:rPr lang="en-US" altLang="zh-CN" sz="4400" b="1" dirty="0">
                <a:highlight>
                  <a:srgbClr val="FFFF00"/>
                </a:highlight>
              </a:rPr>
              <a:t>1</a:t>
            </a:r>
            <a:r>
              <a:rPr lang="zh-CN" altLang="zh-CN" sz="4400" b="1" dirty="0">
                <a:highlight>
                  <a:srgbClr val="FFFF00"/>
                </a:highlight>
              </a:rPr>
              <a:t>）</a:t>
            </a:r>
            <a:r>
              <a:rPr lang="en-US" altLang="zh-CN" sz="4400" b="1" dirty="0">
                <a:highlight>
                  <a:srgbClr val="FFFF00"/>
                </a:highlight>
              </a:rPr>
              <a:t>“</a:t>
            </a:r>
            <a:r>
              <a:rPr lang="zh-CN" altLang="zh-CN" sz="4400" b="1" dirty="0">
                <a:highlight>
                  <a:srgbClr val="FFFF00"/>
                </a:highlight>
              </a:rPr>
              <a:t>；道德不厚者，不可以使民；政教不顺者，不可以烦大臣</a:t>
            </a:r>
            <a:r>
              <a:rPr lang="zh-CN" altLang="zh-CN" sz="4400" dirty="0">
                <a:highlight>
                  <a:srgbClr val="FFFF00"/>
                </a:highlight>
              </a:rPr>
              <a:t>（</a:t>
            </a:r>
            <a:r>
              <a:rPr lang="en-US" altLang="zh-CN" sz="4400" dirty="0">
                <a:highlight>
                  <a:srgbClr val="FFFF00"/>
                </a:highlight>
              </a:rPr>
              <a:t>2</a:t>
            </a:r>
            <a:r>
              <a:rPr lang="zh-CN" altLang="zh-CN" sz="4400" dirty="0">
                <a:highlight>
                  <a:srgbClr val="FFFF00"/>
                </a:highlight>
              </a:rPr>
              <a:t>）</a:t>
            </a:r>
            <a:r>
              <a:rPr lang="zh-CN" altLang="zh-CN" sz="4400" dirty="0"/>
              <a:t>。今先生俨然不远千里而</a:t>
            </a:r>
            <a:r>
              <a:rPr lang="zh-CN" altLang="zh-CN" sz="4400" b="1" dirty="0">
                <a:highlight>
                  <a:srgbClr val="FFFF00"/>
                </a:highlight>
              </a:rPr>
              <a:t>庭教之</a:t>
            </a:r>
            <a:r>
              <a:rPr lang="zh-CN" altLang="zh-CN" sz="4400" dirty="0"/>
              <a:t>（</a:t>
            </a:r>
            <a:r>
              <a:rPr lang="en-US" altLang="zh-CN" sz="4400" dirty="0"/>
              <a:t>3</a:t>
            </a:r>
            <a:r>
              <a:rPr lang="zh-CN" altLang="zh-CN" sz="4400" dirty="0"/>
              <a:t>），愿以</a:t>
            </a:r>
            <a:r>
              <a:rPr lang="zh-CN" altLang="en-US" sz="4400" dirty="0"/>
              <a:t>异日</a:t>
            </a:r>
            <a:r>
              <a:rPr lang="zh-CN" altLang="zh-CN" sz="4400" dirty="0"/>
              <a:t>（</a:t>
            </a:r>
            <a:r>
              <a:rPr lang="en-US" altLang="zh-CN" sz="4400" dirty="0"/>
              <a:t>4</a:t>
            </a:r>
            <a:r>
              <a:rPr lang="zh-CN" altLang="zh-CN" sz="4400" dirty="0"/>
              <a:t>）。</a:t>
            </a:r>
            <a:r>
              <a:rPr lang="en-US" altLang="zh-CN" sz="4400" dirty="0"/>
              <a:t>”</a:t>
            </a:r>
            <a:endParaRPr lang="zh-CN" altLang="zh-CN" sz="44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zh-CN" sz="4400" dirty="0"/>
              <a:t>【注释】</a:t>
            </a:r>
            <a:endParaRPr lang="zh-CN" altLang="zh-CN" sz="44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zh-CN" sz="4400" dirty="0"/>
              <a:t>（</a:t>
            </a:r>
            <a:r>
              <a:rPr lang="en-US" altLang="zh-CN" sz="4400" dirty="0"/>
              <a:t>1</a:t>
            </a:r>
            <a:r>
              <a:rPr lang="zh-CN" altLang="zh-CN" sz="4400" dirty="0"/>
              <a:t>）</a:t>
            </a:r>
            <a:r>
              <a:rPr lang="en-US" altLang="zh-CN" sz="4400" dirty="0"/>
              <a:t>“</a:t>
            </a:r>
            <a:r>
              <a:rPr lang="zh-CN" altLang="zh-CN" sz="4400" dirty="0"/>
              <a:t>文章不成者，不可以诛罚</a:t>
            </a:r>
            <a:r>
              <a:rPr lang="en-US" altLang="zh-CN" sz="4400" dirty="0"/>
              <a:t>” ──</a:t>
            </a:r>
            <a:r>
              <a:rPr lang="zh-CN" altLang="zh-CN" sz="4400" b="1" dirty="0">
                <a:highlight>
                  <a:srgbClr val="FFFF00"/>
                </a:highlight>
              </a:rPr>
              <a:t>文章，法令也，指国家法令</a:t>
            </a:r>
            <a:r>
              <a:rPr lang="zh-CN" altLang="zh-CN" sz="4400" b="1" dirty="0"/>
              <a:t>；</a:t>
            </a:r>
            <a:r>
              <a:rPr lang="zh-CN" altLang="en-US" sz="4400" b="1" dirty="0">
                <a:highlight>
                  <a:srgbClr val="FFFF00"/>
                </a:highlight>
              </a:rPr>
              <a:t>成：完备。</a:t>
            </a:r>
            <a:r>
              <a:rPr lang="zh-CN" altLang="zh-CN" sz="4400" b="1" dirty="0">
                <a:highlight>
                  <a:srgbClr val="FFFF00"/>
                </a:highlight>
              </a:rPr>
              <a:t>诛罚，杀罚也，指刑罚实施。</a:t>
            </a:r>
            <a:r>
              <a:rPr lang="zh-CN" altLang="zh-CN" sz="4400" dirty="0"/>
              <a:t>（</a:t>
            </a:r>
            <a:r>
              <a:rPr lang="en-US" altLang="zh-CN" sz="4400" dirty="0"/>
              <a:t>2</a:t>
            </a:r>
            <a:r>
              <a:rPr lang="zh-CN" altLang="zh-CN" sz="4400" dirty="0"/>
              <a:t>）</a:t>
            </a:r>
            <a:r>
              <a:rPr lang="en-US" altLang="zh-CN" sz="4400" dirty="0"/>
              <a:t>“</a:t>
            </a:r>
            <a:r>
              <a:rPr lang="zh-CN" altLang="zh-CN" sz="4400" dirty="0"/>
              <a:t>政教不顺者，不可以烦大臣</a:t>
            </a:r>
            <a:r>
              <a:rPr lang="en-US" altLang="zh-CN" sz="4400" dirty="0"/>
              <a:t>”</a:t>
            </a:r>
            <a:r>
              <a:rPr lang="zh-CN" altLang="zh-CN" sz="4400" dirty="0"/>
              <a:t>－－</a:t>
            </a:r>
            <a:r>
              <a:rPr lang="en-US" altLang="zh-CN" sz="4400" dirty="0"/>
              <a:t>“</a:t>
            </a:r>
            <a:r>
              <a:rPr lang="zh-CN" altLang="zh-CN" sz="4400" dirty="0"/>
              <a:t>政教</a:t>
            </a:r>
            <a:r>
              <a:rPr lang="en-US" altLang="zh-CN" sz="4400" dirty="0"/>
              <a:t>”</a:t>
            </a:r>
            <a:r>
              <a:rPr lang="zh-CN" altLang="zh-CN" sz="4400" dirty="0"/>
              <a:t>，这里指国政方面的教化或主张，</a:t>
            </a:r>
            <a:r>
              <a:rPr lang="en-US" altLang="zh-CN" sz="4400" dirty="0"/>
              <a:t>“</a:t>
            </a:r>
            <a:r>
              <a:rPr lang="zh-CN" altLang="zh-CN" sz="4400" dirty="0"/>
              <a:t>不顺</a:t>
            </a:r>
            <a:r>
              <a:rPr lang="en-US" altLang="zh-CN" sz="4400" dirty="0"/>
              <a:t>”</a:t>
            </a:r>
            <a:r>
              <a:rPr lang="zh-CN" altLang="zh-CN" sz="4400" dirty="0"/>
              <a:t>，不合时宜，行不通，有阻力。（</a:t>
            </a:r>
            <a:r>
              <a:rPr lang="en-US" altLang="zh-CN" sz="4400" dirty="0"/>
              <a:t>3</a:t>
            </a:r>
            <a:r>
              <a:rPr lang="zh-CN" altLang="zh-CN" sz="4400" dirty="0"/>
              <a:t>） 俨然：矜庄貌，</a:t>
            </a:r>
            <a:r>
              <a:rPr lang="zh-CN" altLang="en-US" sz="4400" dirty="0"/>
              <a:t>郑重其事</a:t>
            </a:r>
            <a:r>
              <a:rPr lang="zh-CN" altLang="zh-CN" sz="4400" dirty="0"/>
              <a:t>地</a:t>
            </a:r>
            <a:r>
              <a:rPr lang="zh-CN" altLang="zh-CN" sz="4400" b="1" dirty="0"/>
              <a:t>。</a:t>
            </a:r>
            <a:r>
              <a:rPr lang="zh-CN" altLang="zh-CN" sz="4400" b="1" dirty="0">
                <a:highlight>
                  <a:srgbClr val="FFFF00"/>
                </a:highlight>
              </a:rPr>
              <a:t>庭教之：庭上指教。庭：在朝廷上。</a:t>
            </a:r>
            <a:r>
              <a:rPr lang="zh-CN" altLang="zh-CN" sz="4400" dirty="0"/>
              <a:t>（</a:t>
            </a:r>
            <a:r>
              <a:rPr lang="en-US" altLang="zh-CN" sz="4400" dirty="0"/>
              <a:t>4</a:t>
            </a:r>
            <a:r>
              <a:rPr lang="zh-CN" altLang="zh-CN" sz="4400" dirty="0"/>
              <a:t>） 愿以</a:t>
            </a:r>
            <a:r>
              <a:rPr lang="zh-CN" altLang="en-US" sz="4400" dirty="0"/>
              <a:t>异日</a:t>
            </a:r>
            <a:r>
              <a:rPr lang="zh-CN" altLang="zh-CN" sz="4400" dirty="0"/>
              <a:t>：希望改日再领教。</a:t>
            </a:r>
            <a:endParaRPr lang="zh-CN" altLang="zh-CN" sz="4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4400" dirty="0"/>
              <a:t> </a:t>
            </a:r>
            <a:endParaRPr lang="zh-CN" altLang="zh-CN" sz="44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zh-CN" sz="4400" dirty="0"/>
              <a:t>【参考译文】秦王回答说</a:t>
            </a:r>
            <a:r>
              <a:rPr lang="zh-CN" altLang="zh-CN" sz="4400" dirty="0">
                <a:highlight>
                  <a:srgbClr val="FFFF00"/>
                </a:highlight>
              </a:rPr>
              <a:t>：</a:t>
            </a:r>
            <a:r>
              <a:rPr lang="en-US" altLang="zh-CN" sz="4400" b="1" dirty="0">
                <a:highlight>
                  <a:srgbClr val="FFFF00"/>
                </a:highlight>
              </a:rPr>
              <a:t>“</a:t>
            </a:r>
            <a:r>
              <a:rPr lang="zh-CN" altLang="zh-CN" sz="4400" b="1" dirty="0">
                <a:highlight>
                  <a:srgbClr val="FFFF00"/>
                </a:highlight>
              </a:rPr>
              <a:t>我听说：羽毛不丰满的不能高飞上天，法令不完备的不能</a:t>
            </a:r>
            <a:r>
              <a:rPr lang="zh-CN" altLang="en-US" sz="4400" b="1" dirty="0">
                <a:highlight>
                  <a:srgbClr val="FFFF00"/>
                </a:highlight>
              </a:rPr>
              <a:t>用刑罚</a:t>
            </a:r>
            <a:r>
              <a:rPr lang="zh-CN" altLang="zh-CN" sz="4400" b="1" dirty="0">
                <a:highlight>
                  <a:srgbClr val="FFFF00"/>
                </a:highlight>
              </a:rPr>
              <a:t>，道德不深厚的不能驱使百姓，政教不顺民心的不能烦劳大臣。</a:t>
            </a:r>
            <a:r>
              <a:rPr lang="zh-CN" altLang="zh-CN" sz="4400" dirty="0"/>
              <a:t>现在您</a:t>
            </a:r>
            <a:r>
              <a:rPr lang="zh-CN" altLang="en-US" sz="4400" dirty="0"/>
              <a:t>郑重其事地不远千里的</a:t>
            </a:r>
            <a:r>
              <a:rPr lang="zh-CN" altLang="zh-CN" sz="4400" dirty="0"/>
              <a:t>在朝廷上开导我，我愿改日再听您的教诲。</a:t>
            </a:r>
            <a:r>
              <a:rPr lang="en-US" altLang="zh-CN" sz="4400" dirty="0"/>
              <a:t>”</a:t>
            </a:r>
            <a:endParaRPr lang="zh-CN" altLang="zh-CN" sz="4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" y="182245"/>
            <a:ext cx="10515600" cy="762635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第三自然段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053465"/>
            <a:ext cx="11501120" cy="56222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苏秦</a:t>
            </a:r>
            <a:r>
              <a:rPr lang="zh-CN" altLang="zh-CN" sz="2200" dirty="0"/>
              <a:t>曰：</a:t>
            </a:r>
            <a:r>
              <a:rPr lang="en-US" altLang="zh-CN" sz="2200" dirty="0"/>
              <a:t>“</a:t>
            </a:r>
            <a:r>
              <a:rPr lang="zh-CN" altLang="zh-CN" sz="2200" dirty="0"/>
              <a:t>臣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固</a:t>
            </a:r>
            <a:r>
              <a:rPr lang="zh-CN" altLang="zh-CN" sz="2200" dirty="0"/>
              <a:t>疑大王不能用也。昔者神农伐</a:t>
            </a:r>
            <a:r>
              <a:rPr lang="en-US" altLang="zh-CN" sz="2200" dirty="0" err="1">
                <a:hlinkClick r:id="rId1"/>
              </a:rPr>
              <a:t>补遂</a:t>
            </a:r>
            <a:r>
              <a:rPr lang="zh-CN" altLang="zh-CN" sz="2200" dirty="0"/>
              <a:t>，</a:t>
            </a:r>
            <a:r>
              <a:rPr lang="en-US" altLang="zh-CN" sz="2200" dirty="0" err="1">
                <a:hlinkClick r:id="rId2"/>
              </a:rPr>
              <a:t>黄帝</a:t>
            </a:r>
            <a:r>
              <a:rPr lang="zh-CN" altLang="zh-CN" sz="2200" dirty="0"/>
              <a:t>伐涿鹿而禽</a:t>
            </a:r>
            <a:r>
              <a:rPr lang="en-US" altLang="zh-CN" sz="2200" dirty="0" err="1">
                <a:hlinkClick r:id="rId3"/>
              </a:rPr>
              <a:t>蚩尤</a:t>
            </a:r>
            <a:r>
              <a:rPr lang="zh-CN" altLang="zh-CN" sz="2200" dirty="0"/>
              <a:t>，尧伐</a:t>
            </a:r>
            <a:r>
              <a:rPr lang="en-US" altLang="zh-CN" sz="2200" dirty="0" err="1">
                <a:hlinkClick r:id="rId4"/>
              </a:rPr>
              <a:t>驩兜</a:t>
            </a:r>
            <a:r>
              <a:rPr lang="zh-CN" altLang="zh-CN" sz="2200" dirty="0"/>
              <a:t>，舜伐</a:t>
            </a:r>
            <a:r>
              <a:rPr lang="en-US" altLang="zh-CN" sz="2200" dirty="0" err="1">
                <a:hlinkClick r:id="rId5"/>
              </a:rPr>
              <a:t>三苗</a:t>
            </a:r>
            <a:r>
              <a:rPr lang="zh-CN" altLang="zh-CN" sz="2200" dirty="0"/>
              <a:t>，禹伐</a:t>
            </a:r>
            <a:r>
              <a:rPr lang="en-US" altLang="zh-CN" sz="2200" dirty="0" err="1">
                <a:hlinkClick r:id="rId6"/>
              </a:rPr>
              <a:t>共工</a:t>
            </a:r>
            <a:r>
              <a:rPr lang="zh-CN" altLang="zh-CN" sz="2200" dirty="0"/>
              <a:t>，汤伐有夏，文王伐崇，</a:t>
            </a:r>
            <a:r>
              <a:rPr lang="en-US" altLang="zh-CN" sz="2200" dirty="0" err="1">
                <a:hlinkClick r:id="rId7"/>
              </a:rPr>
              <a:t>武王伐纣</a:t>
            </a:r>
            <a:r>
              <a:rPr lang="zh-CN" altLang="zh-CN" sz="2200" dirty="0"/>
              <a:t>，齐桓任战而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伯</a:t>
            </a:r>
            <a:r>
              <a:rPr lang="zh-CN" altLang="zh-CN" sz="2200" dirty="0"/>
              <a:t>天下。</a:t>
            </a:r>
            <a:r>
              <a:rPr lang="en-US" altLang="zh-CN" sz="2200" dirty="0" err="1">
                <a:hlinkClick r:id="rId8"/>
              </a:rPr>
              <a:t>由此观之</a:t>
            </a:r>
            <a:r>
              <a:rPr lang="zh-CN" altLang="zh-CN" sz="2200" dirty="0"/>
              <a:t>，恶有不战者乎？</a:t>
            </a:r>
            <a:r>
              <a:rPr lang="en-US" altLang="zh-CN" sz="2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古者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使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车毂击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驰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，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言语相结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，天下为一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；约从连横，兵革不藏；</a:t>
            </a:r>
            <a:r>
              <a:rPr lang="zh-CN" altLang="zh-CN" sz="2200" dirty="0"/>
              <a:t>文士并</a:t>
            </a:r>
            <a:r>
              <a:rPr lang="zh-CN" altLang="zh-CN" sz="2200" dirty="0">
                <a:highlight>
                  <a:srgbClr val="FFFF00"/>
                </a:highlight>
              </a:rPr>
              <a:t>饬</a:t>
            </a:r>
            <a:r>
              <a:rPr lang="zh-CN" altLang="en-US" sz="2200" dirty="0"/>
              <a:t>，</a:t>
            </a:r>
            <a:r>
              <a:rPr lang="zh-CN" altLang="zh-CN" sz="2200" dirty="0"/>
              <a:t>诸侯乱惑，万端俱起，不可胜理；</a:t>
            </a:r>
            <a:r>
              <a:rPr lang="zh-CN" altLang="en-US" sz="2200" dirty="0"/>
              <a:t>科条</a:t>
            </a:r>
            <a:r>
              <a:rPr lang="zh-CN" altLang="zh-CN" sz="2200" dirty="0"/>
              <a:t>既备，民多</a:t>
            </a:r>
            <a:r>
              <a:rPr lang="zh-CN" altLang="en-US" sz="2200" dirty="0"/>
              <a:t>伪态</a:t>
            </a:r>
            <a:r>
              <a:rPr lang="zh-CN" altLang="zh-CN" sz="2200" dirty="0"/>
              <a:t>；书策稠浊，百姓不足；</a:t>
            </a:r>
            <a:r>
              <a:rPr lang="zh-CN" altLang="zh-CN" sz="2200" b="1" dirty="0"/>
              <a:t>上下相愁，民无所聊</a:t>
            </a:r>
            <a:r>
              <a:rPr lang="zh-CN" altLang="zh-CN" sz="2200" dirty="0"/>
              <a:t>；明言</a:t>
            </a:r>
            <a:r>
              <a:rPr lang="zh-CN" altLang="en-US" sz="2200" dirty="0"/>
              <a:t>章理</a:t>
            </a:r>
            <a:r>
              <a:rPr lang="zh-CN" altLang="zh-CN" sz="2200" dirty="0"/>
              <a:t>，兵甲愈起；</a:t>
            </a:r>
            <a:r>
              <a:rPr lang="zh-CN" altLang="en-US" sz="2200" dirty="0"/>
              <a:t>辩言伟服</a:t>
            </a:r>
            <a:r>
              <a:rPr lang="zh-CN" altLang="zh-CN" sz="2200" dirty="0"/>
              <a:t>，战攻不息；繁称</a:t>
            </a:r>
            <a:r>
              <a:rPr lang="zh-CN" altLang="zh-CN" sz="2200" b="1" dirty="0"/>
              <a:t>文辞</a:t>
            </a:r>
            <a:r>
              <a:rPr lang="zh-CN" altLang="zh-CN" sz="2200" dirty="0"/>
              <a:t>，天下不治；</a:t>
            </a:r>
            <a:r>
              <a:rPr lang="zh-CN" altLang="en-US" sz="2200" dirty="0"/>
              <a:t>舌弊</a:t>
            </a:r>
            <a:r>
              <a:rPr lang="zh-CN" altLang="zh-CN" sz="2200" dirty="0"/>
              <a:t>耳聋，不见成功；行义</a:t>
            </a:r>
            <a:r>
              <a:rPr lang="zh-CN" altLang="en-US" sz="2200" dirty="0"/>
              <a:t>约信</a:t>
            </a:r>
            <a:r>
              <a:rPr lang="zh-CN" altLang="zh-CN" sz="2200" dirty="0"/>
              <a:t>，天下不亲。于是，乃</a:t>
            </a:r>
            <a:r>
              <a:rPr lang="zh-CN" altLang="en-US" sz="2200" dirty="0"/>
              <a:t>废文任武</a:t>
            </a:r>
            <a:r>
              <a:rPr lang="zh-CN" altLang="zh-CN" sz="2200" dirty="0"/>
              <a:t>，厚养死士，缀甲</a:t>
            </a:r>
            <a:r>
              <a:rPr lang="zh-CN" altLang="en-US" sz="2200" dirty="0"/>
              <a:t>厉兵</a:t>
            </a:r>
            <a:r>
              <a:rPr lang="zh-CN" altLang="zh-CN" sz="2200" dirty="0"/>
              <a:t>，效胜于战场。</a:t>
            </a:r>
            <a:r>
              <a:rPr lang="zh-CN" altLang="en-US" sz="2200" dirty="0"/>
              <a:t>夫徒</a:t>
            </a:r>
            <a:r>
              <a:rPr lang="zh-CN" altLang="zh-CN" sz="2200" dirty="0"/>
              <a:t>处而致利</a:t>
            </a:r>
            <a:r>
              <a:rPr lang="zh-CN" altLang="en-US" sz="2200" dirty="0"/>
              <a:t>，安坐</a:t>
            </a:r>
            <a:r>
              <a:rPr lang="zh-CN" altLang="zh-CN" sz="2200" dirty="0"/>
              <a:t>而广地，虽古五帝、三王、</a:t>
            </a:r>
            <a:r>
              <a:rPr lang="zh-CN" altLang="en-US" sz="2200" dirty="0"/>
              <a:t>五伯</a:t>
            </a:r>
            <a:r>
              <a:rPr lang="zh-CN" altLang="zh-CN" sz="2200" dirty="0"/>
              <a:t>，明主贤君，常欲坐而致之，其势不能，故以战续之。宽则两军相攻，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迫</a:t>
            </a:r>
            <a:r>
              <a:rPr lang="zh-CN" altLang="zh-CN" sz="2200" dirty="0"/>
              <a:t>则杖戟相撞，然后可建大功。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是故兵胜于外，义强于内；威立于上，民服于下。今欲并天下，</a:t>
            </a:r>
            <a:r>
              <a:rPr lang="zh-CN" altLang="zh-CN" sz="22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凌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万乘，诎敌国，制海内，子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元元</a:t>
            </a:r>
            <a:r>
              <a:rPr lang="zh-CN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，臣诸侯，非兵不可！</a:t>
            </a:r>
            <a:r>
              <a:rPr lang="zh-CN" altLang="zh-CN" sz="2200" dirty="0"/>
              <a:t>今之嗣主，忽于</a:t>
            </a:r>
            <a:r>
              <a:rPr lang="zh-CN" altLang="en-US" sz="2200" dirty="0"/>
              <a:t>至道</a:t>
            </a:r>
            <a:r>
              <a:rPr lang="zh-CN" altLang="zh-CN" sz="2200" dirty="0"/>
              <a:t>，皆惛于教，乱于治，迷于言，惑于语，沉于辩，溺于辞。以此论之，王固不能行也。</a:t>
            </a:r>
            <a:r>
              <a:rPr lang="en-US" altLang="zh-CN" sz="2200" dirty="0"/>
              <a:t>”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段意：苏秦进谏</a:t>
            </a:r>
            <a:r>
              <a:rPr lang="en-US" altLang="zh-CN" sz="2400" dirty="0"/>
              <a:t>:</a:t>
            </a:r>
            <a:r>
              <a:rPr lang="zh-CN" altLang="en-US" sz="2400" dirty="0"/>
              <a:t>天下不可能只靠军队和武力解决问题，如果那样，战争就会越来越多。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940" y="636904"/>
            <a:ext cx="11394440" cy="588581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/>
              <a:t>（第三段</a:t>
            </a:r>
            <a:r>
              <a:rPr lang="en-US" altLang="zh-CN" sz="2000" dirty="0"/>
              <a:t>1</a:t>
            </a:r>
            <a:r>
              <a:rPr lang="zh-CN" altLang="en-US" sz="2000" dirty="0"/>
              <a:t>）苏秦</a:t>
            </a:r>
            <a:r>
              <a:rPr lang="zh-CN" altLang="zh-CN" sz="2000" dirty="0"/>
              <a:t>曰：</a:t>
            </a:r>
            <a:r>
              <a:rPr lang="en-US" altLang="zh-CN" sz="2000" dirty="0"/>
              <a:t>“</a:t>
            </a:r>
            <a:r>
              <a:rPr lang="zh-CN" altLang="zh-CN" sz="2000" dirty="0"/>
              <a:t>臣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固</a:t>
            </a:r>
            <a:r>
              <a:rPr lang="zh-CN" altLang="zh-CN" sz="2000" dirty="0"/>
              <a:t>疑大王不能用也。昔者神农伐</a:t>
            </a:r>
            <a:r>
              <a:rPr lang="en-US" altLang="zh-CN" sz="2000" dirty="0" err="1">
                <a:hlinkClick r:id="rId1"/>
              </a:rPr>
              <a:t>补遂</a:t>
            </a:r>
            <a:r>
              <a:rPr lang="zh-CN" altLang="zh-CN" sz="2000" dirty="0"/>
              <a:t>（</a:t>
            </a:r>
            <a:r>
              <a:rPr lang="en-US" altLang="zh-CN" sz="2000" dirty="0"/>
              <a:t>10</a:t>
            </a:r>
            <a:r>
              <a:rPr lang="zh-CN" altLang="zh-CN" sz="2000" dirty="0"/>
              <a:t>），</a:t>
            </a:r>
            <a:r>
              <a:rPr lang="en-US" altLang="zh-CN" sz="2000" dirty="0" err="1">
                <a:hlinkClick r:id="rId2"/>
              </a:rPr>
              <a:t>黄帝</a:t>
            </a:r>
            <a:r>
              <a:rPr lang="zh-CN" altLang="zh-CN" sz="2000" dirty="0"/>
              <a:t>伐涿鹿而禽</a:t>
            </a:r>
            <a:r>
              <a:rPr lang="en-US" altLang="zh-CN" sz="2000" dirty="0" err="1">
                <a:hlinkClick r:id="rId3"/>
              </a:rPr>
              <a:t>蚩尤</a:t>
            </a:r>
            <a:r>
              <a:rPr lang="zh-CN" altLang="zh-CN" sz="2000" dirty="0"/>
              <a:t>（</a:t>
            </a:r>
            <a:r>
              <a:rPr lang="en-US" altLang="zh-CN" sz="2000" dirty="0"/>
              <a:t>11</a:t>
            </a:r>
            <a:r>
              <a:rPr lang="zh-CN" altLang="zh-CN" sz="2000" dirty="0"/>
              <a:t>），尧伐</a:t>
            </a:r>
            <a:r>
              <a:rPr lang="en-US" altLang="zh-CN" sz="2000" dirty="0" err="1">
                <a:hlinkClick r:id="rId4"/>
              </a:rPr>
              <a:t>驩兜</a:t>
            </a:r>
            <a:r>
              <a:rPr lang="zh-CN" altLang="zh-CN" sz="2000" dirty="0"/>
              <a:t>（</a:t>
            </a:r>
            <a:r>
              <a:rPr lang="en-US" altLang="zh-CN" sz="2000" dirty="0"/>
              <a:t>12</a:t>
            </a:r>
            <a:r>
              <a:rPr lang="zh-CN" altLang="zh-CN" sz="2000" dirty="0"/>
              <a:t>），舜伐</a:t>
            </a:r>
            <a:r>
              <a:rPr lang="en-US" altLang="zh-CN" sz="2000" dirty="0" err="1">
                <a:hlinkClick r:id="rId5"/>
              </a:rPr>
              <a:t>三苗</a:t>
            </a:r>
            <a:r>
              <a:rPr lang="zh-CN" altLang="zh-CN" sz="2000" dirty="0"/>
              <a:t>（</a:t>
            </a:r>
            <a:r>
              <a:rPr lang="en-US" altLang="zh-CN" sz="2000" dirty="0"/>
              <a:t>13</a:t>
            </a:r>
            <a:r>
              <a:rPr lang="zh-CN" altLang="zh-CN" sz="2000" dirty="0"/>
              <a:t>），禹伐</a:t>
            </a:r>
            <a:r>
              <a:rPr lang="en-US" altLang="zh-CN" sz="2000" dirty="0" err="1">
                <a:hlinkClick r:id="rId6"/>
              </a:rPr>
              <a:t>共工</a:t>
            </a:r>
            <a:r>
              <a:rPr lang="zh-CN" altLang="zh-CN" sz="2000" dirty="0"/>
              <a:t>（</a:t>
            </a:r>
            <a:r>
              <a:rPr lang="en-US" altLang="zh-CN" sz="2000" dirty="0"/>
              <a:t>14</a:t>
            </a:r>
            <a:r>
              <a:rPr lang="zh-CN" altLang="zh-CN" sz="2000" dirty="0"/>
              <a:t>），汤伐有夏（</a:t>
            </a:r>
            <a:r>
              <a:rPr lang="en-US" altLang="zh-CN" sz="2000" dirty="0"/>
              <a:t>15</a:t>
            </a:r>
            <a:r>
              <a:rPr lang="zh-CN" altLang="zh-CN" sz="2000" dirty="0"/>
              <a:t>），文王伐崇（</a:t>
            </a:r>
            <a:r>
              <a:rPr lang="en-US" altLang="zh-CN" sz="2000" dirty="0"/>
              <a:t>16</a:t>
            </a:r>
            <a:r>
              <a:rPr lang="zh-CN" altLang="zh-CN" sz="2000" dirty="0"/>
              <a:t>），</a:t>
            </a:r>
            <a:r>
              <a:rPr lang="en-US" altLang="zh-CN" sz="2000" dirty="0" err="1">
                <a:hlinkClick r:id="rId7"/>
              </a:rPr>
              <a:t>武王伐纣</a:t>
            </a:r>
            <a:r>
              <a:rPr lang="zh-CN" altLang="zh-CN" sz="2000" dirty="0"/>
              <a:t>（</a:t>
            </a:r>
            <a:r>
              <a:rPr lang="en-US" altLang="zh-CN" sz="2000" dirty="0"/>
              <a:t>17</a:t>
            </a:r>
            <a:r>
              <a:rPr lang="zh-CN" altLang="zh-CN" sz="2000" dirty="0"/>
              <a:t>），齐桓任战而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伯</a:t>
            </a:r>
            <a:r>
              <a:rPr lang="zh-CN" altLang="zh-CN" sz="2000" dirty="0"/>
              <a:t>天下（</a:t>
            </a:r>
            <a:r>
              <a:rPr lang="en-US" altLang="zh-CN" sz="2000" dirty="0"/>
              <a:t>18</a:t>
            </a:r>
            <a:r>
              <a:rPr lang="zh-CN" altLang="zh-CN" sz="2000" dirty="0"/>
              <a:t>）。</a:t>
            </a:r>
            <a:r>
              <a:rPr lang="en-US" altLang="zh-CN" sz="2000" dirty="0" err="1">
                <a:hlinkClick r:id="rId8"/>
              </a:rPr>
              <a:t>由此观之</a:t>
            </a:r>
            <a:r>
              <a:rPr lang="zh-CN" altLang="zh-CN" sz="2000" dirty="0"/>
              <a:t>，恶有不战者乎？</a:t>
            </a:r>
            <a:endParaRPr lang="en-US" altLang="zh-CN" sz="2000" dirty="0"/>
          </a:p>
          <a:p>
            <a:pPr>
              <a:lnSpc>
                <a:spcPct val="17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zh-CN" sz="1400" dirty="0"/>
              <a:t>（</a:t>
            </a:r>
            <a:r>
              <a:rPr lang="en-US" altLang="zh-CN" sz="1400" dirty="0"/>
              <a:t>10</a:t>
            </a:r>
            <a:r>
              <a:rPr lang="zh-CN" altLang="zh-CN" sz="1400" dirty="0"/>
              <a:t>）</a:t>
            </a:r>
            <a:r>
              <a:rPr lang="en-US" altLang="zh-CN" sz="1400" dirty="0" err="1">
                <a:hlinkClick r:id="rId9"/>
              </a:rPr>
              <a:t>神农</a:t>
            </a:r>
            <a:r>
              <a:rPr lang="zh-CN" altLang="zh-CN" sz="1400" dirty="0"/>
              <a:t>：传说中的</a:t>
            </a:r>
            <a:r>
              <a:rPr lang="en-US" altLang="zh-CN" sz="1400" dirty="0" err="1">
                <a:hlinkClick r:id="rId10"/>
              </a:rPr>
              <a:t>炎帝</a:t>
            </a:r>
            <a:r>
              <a:rPr lang="zh-CN" altLang="zh-CN" sz="1400" dirty="0"/>
              <a:t>名号。</a:t>
            </a:r>
            <a:r>
              <a:rPr lang="en-US" altLang="zh-CN" sz="1400" dirty="0" err="1">
                <a:hlinkClick r:id="rId1"/>
              </a:rPr>
              <a:t>补遂</a:t>
            </a:r>
            <a:r>
              <a:rPr lang="zh-CN" altLang="zh-CN" sz="1400" dirty="0"/>
              <a:t>：部落名。（</a:t>
            </a:r>
            <a:r>
              <a:rPr lang="en-US" altLang="zh-CN" sz="1400" dirty="0"/>
              <a:t>11</a:t>
            </a:r>
            <a:r>
              <a:rPr lang="zh-CN" altLang="zh-CN" sz="1400" dirty="0"/>
              <a:t>）</a:t>
            </a:r>
            <a:r>
              <a:rPr lang="en-US" altLang="zh-CN" sz="1400" dirty="0"/>
              <a:t> “</a:t>
            </a:r>
            <a:r>
              <a:rPr lang="en-US" altLang="zh-CN" sz="1400" dirty="0" err="1">
                <a:hlinkClick r:id="rId2"/>
              </a:rPr>
              <a:t>黄帝</a:t>
            </a:r>
            <a:r>
              <a:rPr lang="zh-CN" altLang="zh-CN" sz="1400" dirty="0"/>
              <a:t>伐涿鹿而禽</a:t>
            </a:r>
            <a:r>
              <a:rPr lang="en-US" altLang="zh-CN" sz="1400" dirty="0" err="1">
                <a:hlinkClick r:id="rId11"/>
              </a:rPr>
              <a:t>蚩尤</a:t>
            </a:r>
            <a:r>
              <a:rPr lang="en-US" altLang="zh-CN" sz="1400" dirty="0"/>
              <a:t>” ── </a:t>
            </a:r>
            <a:r>
              <a:rPr lang="zh-CN" altLang="zh-CN" sz="1400" dirty="0"/>
              <a:t>黄帝：传说中的古帝名，涿（</a:t>
            </a:r>
            <a:r>
              <a:rPr lang="en-US" altLang="zh-CN" sz="1400" dirty="0" err="1"/>
              <a:t>zhuō</a:t>
            </a:r>
            <a:r>
              <a:rPr lang="zh-CN" altLang="zh-CN" sz="1400" dirty="0"/>
              <a:t>）鹿：山名。（</a:t>
            </a:r>
            <a:r>
              <a:rPr lang="en-US" altLang="zh-CN" sz="1400" dirty="0"/>
              <a:t>12</a:t>
            </a:r>
            <a:r>
              <a:rPr lang="zh-CN" altLang="zh-CN" sz="1400" dirty="0"/>
              <a:t>）</a:t>
            </a:r>
            <a:r>
              <a:rPr lang="en-US" altLang="zh-CN" sz="1400" dirty="0"/>
              <a:t> “</a:t>
            </a:r>
            <a:r>
              <a:rPr lang="zh-CN" altLang="zh-CN" sz="1400" dirty="0"/>
              <a:t>尧伐</a:t>
            </a:r>
            <a:r>
              <a:rPr lang="en-US" altLang="zh-CN" sz="1400" dirty="0" err="1">
                <a:hlinkClick r:id="rId4"/>
              </a:rPr>
              <a:t>驩兜</a:t>
            </a:r>
            <a:r>
              <a:rPr lang="en-US" altLang="zh-CN" sz="1400" dirty="0"/>
              <a:t>” ── </a:t>
            </a:r>
            <a:r>
              <a:rPr lang="zh-CN" altLang="zh-CN" sz="1400" dirty="0"/>
              <a:t>尧：传说中的古帝名驩（</a:t>
            </a:r>
            <a:r>
              <a:rPr lang="en-US" altLang="zh-CN" sz="1400" dirty="0" err="1"/>
              <a:t>huān</a:t>
            </a:r>
            <a:r>
              <a:rPr lang="zh-CN" altLang="zh-CN" sz="1400" dirty="0"/>
              <a:t>）兜：尧臣，因作乱被放逐。（</a:t>
            </a:r>
            <a:r>
              <a:rPr lang="en-US" altLang="zh-CN" sz="1400" dirty="0"/>
              <a:t>13</a:t>
            </a:r>
            <a:r>
              <a:rPr lang="zh-CN" altLang="zh-CN" sz="1400" dirty="0"/>
              <a:t>）</a:t>
            </a:r>
            <a:r>
              <a:rPr lang="en-US" altLang="zh-CN" sz="1400" dirty="0"/>
              <a:t> “</a:t>
            </a:r>
            <a:r>
              <a:rPr lang="zh-CN" altLang="zh-CN" sz="1400" dirty="0"/>
              <a:t>舜伐</a:t>
            </a:r>
            <a:r>
              <a:rPr lang="en-US" altLang="zh-CN" sz="1400" dirty="0" err="1">
                <a:hlinkClick r:id="rId12"/>
              </a:rPr>
              <a:t>三苗</a:t>
            </a:r>
            <a:r>
              <a:rPr lang="en-US" altLang="zh-CN" sz="1400" dirty="0"/>
              <a:t>” ── </a:t>
            </a:r>
            <a:r>
              <a:rPr lang="zh-CN" altLang="zh-CN" sz="1400" dirty="0"/>
              <a:t>舜：传说中的古帝名三苗：即古代的苗族（</a:t>
            </a:r>
            <a:r>
              <a:rPr lang="en-US" altLang="zh-CN" sz="1400" dirty="0"/>
              <a:t>14</a:t>
            </a:r>
            <a:r>
              <a:rPr lang="zh-CN" altLang="zh-CN" sz="1400" dirty="0"/>
              <a:t>）</a:t>
            </a:r>
            <a:r>
              <a:rPr lang="en-US" altLang="zh-CN" sz="1400" dirty="0"/>
              <a:t>“</a:t>
            </a:r>
            <a:r>
              <a:rPr lang="zh-CN" altLang="zh-CN" sz="1400" dirty="0"/>
              <a:t>禹伐</a:t>
            </a:r>
            <a:r>
              <a:rPr lang="en-US" altLang="zh-CN" sz="1400" dirty="0" err="1">
                <a:hlinkClick r:id="rId6"/>
              </a:rPr>
              <a:t>共工</a:t>
            </a:r>
            <a:r>
              <a:rPr lang="en-US" altLang="zh-CN" sz="1400" dirty="0"/>
              <a:t>” ── </a:t>
            </a:r>
            <a:r>
              <a:rPr lang="zh-CN" altLang="zh-CN" sz="1400" dirty="0"/>
              <a:t>禹：古帝名。共工：古之水官名，极横暴，为禹所放逐。（</a:t>
            </a:r>
            <a:r>
              <a:rPr lang="en-US" altLang="zh-CN" sz="1400" dirty="0"/>
              <a:t>15</a:t>
            </a:r>
            <a:r>
              <a:rPr lang="zh-CN" altLang="zh-CN" sz="1400" dirty="0"/>
              <a:t>）</a:t>
            </a:r>
            <a:r>
              <a:rPr lang="en-US" altLang="zh-CN" sz="1400" dirty="0"/>
              <a:t>“</a:t>
            </a:r>
            <a:r>
              <a:rPr lang="zh-CN" altLang="zh-CN" sz="1400" dirty="0"/>
              <a:t>汤伐有夏</a:t>
            </a:r>
            <a:r>
              <a:rPr lang="en-US" altLang="zh-CN" sz="1400" dirty="0"/>
              <a:t>” ── </a:t>
            </a:r>
            <a:r>
              <a:rPr lang="zh-CN" altLang="zh-CN" sz="1400" dirty="0"/>
              <a:t>汤：商朝开国的王</a:t>
            </a:r>
            <a:r>
              <a:rPr lang="zh-CN" altLang="en-US" sz="1400" dirty="0"/>
              <a:t>。</a:t>
            </a:r>
            <a:r>
              <a:rPr lang="zh-CN" altLang="zh-CN" sz="1400" dirty="0"/>
              <a:t>有夏：指夏王桀。（</a:t>
            </a:r>
            <a:r>
              <a:rPr lang="en-US" altLang="zh-CN" sz="1400" dirty="0"/>
              <a:t>16</a:t>
            </a:r>
            <a:r>
              <a:rPr lang="zh-CN" altLang="zh-CN" sz="1400" dirty="0"/>
              <a:t>）</a:t>
            </a:r>
            <a:r>
              <a:rPr lang="en-US" altLang="zh-CN" sz="1400" dirty="0"/>
              <a:t>“</a:t>
            </a:r>
            <a:r>
              <a:rPr lang="zh-CN" altLang="zh-CN" sz="1400" dirty="0"/>
              <a:t>文王伐崇</a:t>
            </a:r>
            <a:r>
              <a:rPr lang="en-US" altLang="zh-CN" sz="1400" dirty="0"/>
              <a:t>” ── </a:t>
            </a:r>
            <a:r>
              <a:rPr lang="zh-CN" altLang="zh-CN" sz="1400" dirty="0"/>
              <a:t>文王，即周文王：崇：国名，</a:t>
            </a:r>
            <a:r>
              <a:rPr lang="en-US" altLang="zh-CN" sz="1400" dirty="0" err="1">
                <a:hlinkClick r:id="rId13"/>
              </a:rPr>
              <a:t>崇侯虎</a:t>
            </a:r>
            <a:r>
              <a:rPr lang="zh-CN" altLang="zh-CN" sz="1400" dirty="0"/>
              <a:t>，助纣为恶，为文王所诛。（</a:t>
            </a:r>
            <a:r>
              <a:rPr lang="en-US" altLang="zh-CN" sz="1400" dirty="0"/>
              <a:t>17</a:t>
            </a:r>
            <a:r>
              <a:rPr lang="zh-CN" altLang="zh-CN" sz="1400" dirty="0"/>
              <a:t>）</a:t>
            </a:r>
            <a:r>
              <a:rPr lang="en-US" altLang="zh-CN" sz="1400" dirty="0"/>
              <a:t>“</a:t>
            </a:r>
            <a:r>
              <a:rPr lang="en-US" altLang="zh-CN" sz="1400" dirty="0" err="1">
                <a:hlinkClick r:id="rId14"/>
              </a:rPr>
              <a:t>武王伐纣</a:t>
            </a:r>
            <a:r>
              <a:rPr lang="en-US" altLang="zh-CN" sz="1400" dirty="0"/>
              <a:t>” ── </a:t>
            </a:r>
            <a:r>
              <a:rPr lang="zh-CN" altLang="zh-CN" sz="1400" dirty="0"/>
              <a:t>武王，即周武王纣：即</a:t>
            </a:r>
            <a:r>
              <a:rPr lang="en-US" altLang="zh-CN" sz="1400" dirty="0" err="1">
                <a:hlinkClick r:id="rId15"/>
              </a:rPr>
              <a:t>殷纣王</a:t>
            </a:r>
            <a:r>
              <a:rPr lang="zh-CN" altLang="zh-CN" sz="1400" dirty="0"/>
              <a:t>，暴虐之君。（</a:t>
            </a:r>
            <a:r>
              <a:rPr lang="en-US" altLang="zh-CN" sz="1400" dirty="0"/>
              <a:t>18</a:t>
            </a:r>
            <a:r>
              <a:rPr lang="zh-CN" altLang="zh-CN" sz="1400" dirty="0"/>
              <a:t>）</a:t>
            </a:r>
            <a:r>
              <a:rPr lang="en-US" altLang="zh-CN" sz="1400" dirty="0"/>
              <a:t>“</a:t>
            </a:r>
            <a:r>
              <a:rPr lang="zh-CN" altLang="zh-CN" sz="1400" dirty="0"/>
              <a:t>齐桓任战而伯天下</a:t>
            </a:r>
            <a:r>
              <a:rPr lang="en-US" altLang="zh-CN" sz="1400" dirty="0"/>
              <a:t>”── </a:t>
            </a:r>
            <a:r>
              <a:rPr lang="zh-CN" altLang="zh-CN" sz="1400" dirty="0"/>
              <a:t>齐桓：</a:t>
            </a:r>
            <a:r>
              <a:rPr lang="en-US" altLang="zh-CN" sz="1400" dirty="0" err="1">
                <a:hlinkClick r:id="rId16"/>
              </a:rPr>
              <a:t>齐桓公</a:t>
            </a:r>
            <a:r>
              <a:rPr lang="zh-CN" altLang="zh-CN" sz="1400" dirty="0"/>
              <a:t>，</a:t>
            </a:r>
            <a:r>
              <a:rPr lang="zh-CN" altLang="zh-CN" sz="1400" b="1" dirty="0">
                <a:highlight>
                  <a:srgbClr val="FFFF00"/>
                </a:highlight>
              </a:rPr>
              <a:t>任战：即肯战。</a:t>
            </a:r>
            <a:r>
              <a:rPr lang="zh-CN" altLang="zh-CN" sz="4000" b="1" dirty="0">
                <a:highlight>
                  <a:srgbClr val="FFFF00"/>
                </a:highlight>
              </a:rPr>
              <a:t>伯：同</a:t>
            </a:r>
            <a:r>
              <a:rPr lang="en-US" altLang="zh-CN" sz="4000" b="1" dirty="0">
                <a:highlight>
                  <a:srgbClr val="FFFF00"/>
                </a:highlight>
              </a:rPr>
              <a:t>“</a:t>
            </a:r>
            <a:r>
              <a:rPr lang="zh-CN" altLang="zh-CN" sz="4000" b="1" dirty="0">
                <a:highlight>
                  <a:srgbClr val="FFFF00"/>
                </a:highlight>
              </a:rPr>
              <a:t>霸</a:t>
            </a:r>
            <a:r>
              <a:rPr lang="en-US" altLang="zh-CN" sz="4000" b="1" dirty="0">
                <a:highlight>
                  <a:srgbClr val="FFFF00"/>
                </a:highlight>
              </a:rPr>
              <a:t>”</a:t>
            </a:r>
            <a:r>
              <a:rPr lang="zh-CN" altLang="zh-CN" sz="4000" b="1" dirty="0">
                <a:highlight>
                  <a:srgbClr val="FFFF00"/>
                </a:highlight>
              </a:rPr>
              <a:t>。</a:t>
            </a:r>
            <a:r>
              <a:rPr lang="zh-CN" altLang="zh-CN" sz="1400" dirty="0"/>
              <a:t>霸天下，即为诸侯盟主。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  <a:r>
              <a:rPr lang="zh-CN" altLang="en-US" sz="2000" dirty="0"/>
              <a:t>苏秦</a:t>
            </a:r>
            <a:r>
              <a:rPr lang="zh-CN" altLang="zh-CN" sz="2000" dirty="0"/>
              <a:t>说：</a:t>
            </a:r>
            <a:r>
              <a:rPr lang="en-US" altLang="zh-CN" sz="2000" dirty="0"/>
              <a:t>“</a:t>
            </a:r>
            <a:r>
              <a:rPr lang="zh-CN" altLang="zh-CN" sz="2000" dirty="0"/>
              <a:t>我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本来</a:t>
            </a:r>
            <a:r>
              <a:rPr lang="zh-CN" altLang="zh-CN" sz="2000" dirty="0"/>
              <a:t>就怀疑大王不会接受我的意见。过去神农讨伐</a:t>
            </a:r>
            <a:r>
              <a:rPr lang="zh-CN" altLang="en-US" sz="2000" dirty="0"/>
              <a:t>补遂</a:t>
            </a:r>
            <a:r>
              <a:rPr lang="zh-CN" altLang="zh-CN" sz="2000" dirty="0"/>
              <a:t>，黄帝讨伐涿鹿、擒获</a:t>
            </a:r>
            <a:r>
              <a:rPr lang="zh-CN" altLang="en-US" sz="2000" dirty="0"/>
              <a:t>蚩尤</a:t>
            </a:r>
            <a:r>
              <a:rPr lang="zh-CN" altLang="zh-CN" sz="2000" dirty="0"/>
              <a:t>，尧讨伐</a:t>
            </a:r>
            <a:r>
              <a:rPr lang="zh-CN" altLang="en-US" sz="2000" dirty="0"/>
              <a:t>驩兜</a:t>
            </a:r>
            <a:r>
              <a:rPr lang="zh-CN" altLang="zh-CN" sz="2000" dirty="0"/>
              <a:t>，舜讨伐</a:t>
            </a:r>
            <a:r>
              <a:rPr lang="zh-CN" altLang="en-US" sz="2000" dirty="0"/>
              <a:t>三苗</a:t>
            </a:r>
            <a:r>
              <a:rPr lang="zh-CN" altLang="zh-CN" sz="2000" dirty="0"/>
              <a:t>，禹讨伐</a:t>
            </a:r>
            <a:r>
              <a:rPr lang="zh-CN" altLang="en-US" sz="2000" dirty="0"/>
              <a:t>共工</a:t>
            </a:r>
            <a:r>
              <a:rPr lang="zh-CN" altLang="zh-CN" sz="2000" dirty="0"/>
              <a:t>，商汤讨伐</a:t>
            </a:r>
            <a:r>
              <a:rPr lang="zh-CN" altLang="en-US" sz="2000" dirty="0"/>
              <a:t>夏桀</a:t>
            </a:r>
            <a:r>
              <a:rPr lang="zh-CN" altLang="zh-CN" sz="2000" dirty="0"/>
              <a:t>，周文王讨伐</a:t>
            </a:r>
            <a:r>
              <a:rPr lang="zh-CN" altLang="en-US" sz="2000" dirty="0"/>
              <a:t>崇国</a:t>
            </a:r>
            <a:r>
              <a:rPr lang="zh-CN" altLang="zh-CN" sz="2000" dirty="0"/>
              <a:t>，</a:t>
            </a:r>
            <a:r>
              <a:rPr lang="zh-CN" altLang="en-US" sz="2000" dirty="0"/>
              <a:t>周武王</a:t>
            </a:r>
            <a:r>
              <a:rPr lang="zh-CN" altLang="zh-CN" sz="2000" dirty="0"/>
              <a:t>讨伐纣王，齐桓公用武力称霸天下。由此看来，哪有不用战争手段的呢？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7625</Words>
  <Application>WPS 演示</Application>
  <PresentationFormat>宽屏</PresentationFormat>
  <Paragraphs>173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苏秦始将连横说秦</vt:lpstr>
      <vt:lpstr>PowerPoint 演示文稿</vt:lpstr>
      <vt:lpstr>（第一自然段）</vt:lpstr>
      <vt:lpstr>PowerPoint 演示文稿</vt:lpstr>
      <vt:lpstr>PowerPoint 演示文稿</vt:lpstr>
      <vt:lpstr>（第二段）</vt:lpstr>
      <vt:lpstr>PowerPoint 演示文稿</vt:lpstr>
      <vt:lpstr>第三自然段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第四自然段</vt:lpstr>
      <vt:lpstr>PowerPoint 演示文稿</vt:lpstr>
      <vt:lpstr>PowerPoint 演示文稿</vt:lpstr>
      <vt:lpstr>第五自然段</vt:lpstr>
      <vt:lpstr>PowerPoint 演示文稿</vt:lpstr>
      <vt:lpstr>PowerPoint 演示文稿</vt:lpstr>
      <vt:lpstr>PowerPoint 演示文稿</vt:lpstr>
      <vt:lpstr>第六自然段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苏秦连横说秦</dc:title>
  <dc:creator>ovo len</dc:creator>
  <cp:lastModifiedBy>Administrator</cp:lastModifiedBy>
  <cp:revision>38</cp:revision>
  <dcterms:created xsi:type="dcterms:W3CDTF">2020-04-04T08:28:00Z</dcterms:created>
  <dcterms:modified xsi:type="dcterms:W3CDTF">2020-05-28T12:20:06Z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