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304" r:id="rId5"/>
    <p:sldId id="258" r:id="rId6"/>
    <p:sldId id="259" r:id="rId7"/>
    <p:sldId id="305" r:id="rId8"/>
    <p:sldId id="261" r:id="rId9"/>
    <p:sldId id="307" r:id="rId10"/>
    <p:sldId id="265" r:id="rId11"/>
    <p:sldId id="310" r:id="rId12"/>
    <p:sldId id="308" r:id="rId13"/>
    <p:sldId id="30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vo len" initials="ol" lastIdx="1" clrIdx="0">
    <p:extLst>
      <p:ext uri="{19B8F6BF-5375-455C-9EA6-DF929625EA0E}">
        <p15:presenceInfo xmlns:p15="http://schemas.microsoft.com/office/powerpoint/2012/main" userId="d08b2ef7526646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574B6-FFA2-4149-B994-E2A8E4084AF8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640E0-B517-4076-A007-ECB85F6F7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0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4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1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4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0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4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5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6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4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6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8B12-D0C4-4E96-AB29-5A46B724CE6B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AB24-67CC-4550-AEAB-1A1B49D12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赵威后问齐使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                                                          </a:t>
            </a:r>
          </a:p>
          <a:p>
            <a:r>
              <a:rPr lang="en-US" altLang="zh-CN" sz="3200" b="1" dirty="0"/>
              <a:t>                                                                   《</a:t>
            </a:r>
            <a:r>
              <a:rPr lang="zh-CN" altLang="en-US" sz="3200" b="1" dirty="0"/>
              <a:t>战国策</a:t>
            </a:r>
            <a:r>
              <a:rPr lang="en-US" altLang="zh-CN" sz="3200" b="1" dirty="0"/>
              <a:t>·</a:t>
            </a:r>
            <a:r>
              <a:rPr lang="zh-CN" altLang="en-US" sz="3200" b="1" dirty="0"/>
              <a:t>齐策</a:t>
            </a:r>
            <a:r>
              <a:rPr lang="en-US" altLang="zh-CN" sz="3200" b="1" dirty="0"/>
              <a:t>》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26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75C1F-6091-4AE1-94BC-C24C8D7E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88" y="182880"/>
            <a:ext cx="11921224" cy="649224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/>
              <a:t>【</a:t>
            </a:r>
            <a:r>
              <a:rPr lang="zh-CN" altLang="en-US" sz="2900" dirty="0"/>
              <a:t>第二段</a:t>
            </a:r>
            <a:r>
              <a:rPr lang="en-US" altLang="zh-CN" sz="2900" dirty="0"/>
              <a:t>3】</a:t>
            </a:r>
            <a:r>
              <a:rPr lang="zh-CN" altLang="zh-CN" sz="2900" dirty="0"/>
              <a:t>北宫</a:t>
            </a:r>
            <a:r>
              <a:rPr lang="en-US" altLang="zh-CN" sz="2900" baseline="30000" dirty="0">
                <a:highlight>
                  <a:srgbClr val="FFFF00"/>
                </a:highlight>
              </a:rPr>
              <a:t>1</a:t>
            </a:r>
            <a:r>
              <a:rPr lang="zh-CN" altLang="zh-CN" sz="2900" dirty="0"/>
              <a:t>之女婴儿子</a:t>
            </a:r>
            <a:r>
              <a:rPr lang="en-US" altLang="zh-CN" sz="2900" baseline="30000" dirty="0">
                <a:highlight>
                  <a:srgbClr val="FFFF00"/>
                </a:highlight>
              </a:rPr>
              <a:t>2</a:t>
            </a:r>
            <a:r>
              <a:rPr lang="zh-CN" altLang="zh-CN" sz="2900" dirty="0"/>
              <a:t>无恙耶？</a:t>
            </a:r>
            <a:r>
              <a:rPr lang="zh-CN" altLang="zh-CN" sz="2900" dirty="0">
                <a:highlight>
                  <a:srgbClr val="FFFF00"/>
                </a:highlight>
              </a:rPr>
              <a:t>彻其环瑱</a:t>
            </a:r>
            <a:r>
              <a:rPr lang="zh-CN" altLang="en-US" sz="2900" dirty="0">
                <a:highlight>
                  <a:srgbClr val="FFFF00"/>
                </a:highlight>
              </a:rPr>
              <a:t>（</a:t>
            </a:r>
            <a:r>
              <a:rPr lang="en-US" altLang="zh-CN" sz="2900" dirty="0">
                <a:highlight>
                  <a:srgbClr val="FFFF00"/>
                </a:highlight>
              </a:rPr>
              <a:t>tian)</a:t>
            </a:r>
            <a:r>
              <a:rPr lang="en-US" altLang="zh-CN" sz="2900" baseline="30000" dirty="0">
                <a:highlight>
                  <a:srgbClr val="FFFF00"/>
                </a:highlight>
              </a:rPr>
              <a:t>3</a:t>
            </a:r>
            <a:r>
              <a:rPr lang="zh-CN" altLang="zh-CN" sz="2900" dirty="0">
                <a:highlight>
                  <a:srgbClr val="FFFF00"/>
                </a:highlight>
              </a:rPr>
              <a:t>，至老不嫁，以养父母。是皆率民而出于孝情者也</a:t>
            </a:r>
            <a:r>
              <a:rPr lang="en-US" altLang="zh-CN" sz="2900" baseline="30000" dirty="0">
                <a:highlight>
                  <a:srgbClr val="FFFF00"/>
                </a:highlight>
              </a:rPr>
              <a:t>4 </a:t>
            </a:r>
            <a:r>
              <a:rPr lang="zh-CN" altLang="zh-CN" sz="2900" dirty="0">
                <a:highlight>
                  <a:srgbClr val="FFFF00"/>
                </a:highlight>
              </a:rPr>
              <a:t>，胡为</a:t>
            </a:r>
            <a:r>
              <a:rPr lang="en-US" altLang="zh-CN" sz="2900" baseline="30000" dirty="0">
                <a:highlight>
                  <a:srgbClr val="FFFF00"/>
                </a:highlight>
              </a:rPr>
              <a:t>5</a:t>
            </a:r>
            <a:r>
              <a:rPr lang="zh-CN" altLang="zh-CN" sz="2900" dirty="0">
                <a:highlight>
                  <a:srgbClr val="FFFF00"/>
                </a:highlight>
              </a:rPr>
              <a:t>至今不朝也</a:t>
            </a:r>
            <a:r>
              <a:rPr lang="en-US" altLang="zh-CN" sz="2900" baseline="30000" dirty="0">
                <a:highlight>
                  <a:srgbClr val="FFFF00"/>
                </a:highlight>
              </a:rPr>
              <a:t>6</a:t>
            </a:r>
            <a:r>
              <a:rPr lang="zh-CN" altLang="zh-CN" sz="2900" dirty="0">
                <a:highlight>
                  <a:srgbClr val="FFFF00"/>
                </a:highlight>
              </a:rPr>
              <a:t>？</a:t>
            </a:r>
            <a:endParaRPr lang="en-US" altLang="zh-CN" sz="2900" baseline="300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/>
              <a:t>【</a:t>
            </a:r>
            <a:r>
              <a:rPr lang="zh-CN" altLang="en-US" sz="2900" dirty="0"/>
              <a:t>注释</a:t>
            </a:r>
            <a:r>
              <a:rPr lang="en-US" altLang="zh-CN" sz="2900" dirty="0"/>
              <a:t>】1.</a:t>
            </a:r>
            <a:r>
              <a:rPr lang="zh-CN" altLang="en-US" sz="2900" dirty="0"/>
              <a:t>北宫：复姓   </a:t>
            </a:r>
            <a:r>
              <a:rPr lang="en-US" altLang="zh-CN" sz="2900" dirty="0"/>
              <a:t>2</a:t>
            </a:r>
            <a:r>
              <a:rPr lang="zh-CN" altLang="en-US" sz="2900" dirty="0"/>
              <a:t>。婴儿子：姓北宫的女子的名字，是齐国有名的孝女  </a:t>
            </a:r>
            <a:endParaRPr lang="en-US" altLang="zh-CN" sz="29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/>
              <a:t>3</a:t>
            </a:r>
            <a:r>
              <a:rPr lang="zh-CN" altLang="zh-CN" sz="2900" dirty="0"/>
              <a:t>、</a:t>
            </a:r>
            <a:r>
              <a:rPr lang="zh-CN" altLang="zh-CN" sz="2900" dirty="0">
                <a:highlight>
                  <a:srgbClr val="FFFF00"/>
                </a:highlight>
              </a:rPr>
              <a:t>彻：通</a:t>
            </a:r>
            <a:r>
              <a:rPr lang="en-US" altLang="zh-CN" sz="2900" dirty="0">
                <a:highlight>
                  <a:srgbClr val="FFFF00"/>
                </a:highlight>
              </a:rPr>
              <a:t>“</a:t>
            </a:r>
            <a:r>
              <a:rPr lang="zh-CN" altLang="zh-CN" sz="2900" dirty="0">
                <a:highlight>
                  <a:srgbClr val="FFFF00"/>
                </a:highlight>
              </a:rPr>
              <a:t>撤</a:t>
            </a:r>
            <a:r>
              <a:rPr lang="en-US" altLang="zh-CN" sz="2900" dirty="0">
                <a:highlight>
                  <a:srgbClr val="FFFF00"/>
                </a:highlight>
              </a:rPr>
              <a:t>”</a:t>
            </a:r>
            <a:r>
              <a:rPr lang="zh-CN" altLang="zh-CN" sz="2900" dirty="0">
                <a:highlight>
                  <a:srgbClr val="FFFF00"/>
                </a:highlight>
              </a:rPr>
              <a:t>，</a:t>
            </a:r>
            <a:r>
              <a:rPr lang="zh-CN" altLang="en-US" sz="2900" b="1" dirty="0">
                <a:highlight>
                  <a:srgbClr val="FFFF00"/>
                </a:highlight>
              </a:rPr>
              <a:t>撤除</a:t>
            </a:r>
            <a:r>
              <a:rPr lang="zh-CN" altLang="zh-CN" sz="2900" dirty="0"/>
              <a:t>。环：指耳环、臂环一类的饰物。瑱：一种玉制的耳饰。</a:t>
            </a:r>
            <a:r>
              <a:rPr lang="en-US" altLang="zh-CN" sz="2900" dirty="0"/>
              <a:t>         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/>
              <a:t> 4.</a:t>
            </a:r>
            <a:r>
              <a:rPr lang="zh-CN" altLang="zh-CN" sz="2900" dirty="0"/>
              <a:t>是皆率民而出于孝情者也：这些都是带领百姓行孝的行为</a:t>
            </a:r>
            <a:r>
              <a:rPr lang="zh-CN" altLang="zh-CN" sz="2900" dirty="0">
                <a:highlight>
                  <a:srgbClr val="FFFF00"/>
                </a:highlight>
              </a:rPr>
              <a:t>。</a:t>
            </a:r>
            <a:r>
              <a:rPr lang="en-US" altLang="zh-CN" sz="2900" dirty="0">
                <a:highlight>
                  <a:srgbClr val="FFFF00"/>
                </a:highlight>
              </a:rPr>
              <a:t> 5.</a:t>
            </a:r>
            <a:r>
              <a:rPr lang="zh-CN" altLang="en-US" sz="2900" dirty="0">
                <a:highlight>
                  <a:srgbClr val="FFFF00"/>
                </a:highlight>
              </a:rPr>
              <a:t>胡为：同“何为”，为什么</a:t>
            </a:r>
            <a:r>
              <a:rPr lang="zh-CN" altLang="en-US" sz="2900" dirty="0"/>
              <a:t>。 </a:t>
            </a:r>
            <a:r>
              <a:rPr lang="en-US" altLang="zh-CN" sz="2900" dirty="0"/>
              <a:t>6.</a:t>
            </a:r>
            <a:r>
              <a:rPr lang="zh-CN" altLang="zh-CN" sz="2900" dirty="0"/>
              <a:t>不朝：不使她上朝。</a:t>
            </a:r>
            <a:r>
              <a:rPr lang="zh-CN" altLang="en-US" sz="2900" dirty="0"/>
              <a:t>古代妇女有封号才能上朝，所以这里的“不朝”，实际上是指不加封号。这里婉转地批评了齐君不表彰孝女。</a:t>
            </a:r>
            <a:endParaRPr lang="en-US" altLang="zh-CN" sz="29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2900" baseline="30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/>
              <a:t>【</a:t>
            </a:r>
            <a:r>
              <a:rPr lang="zh-CN" altLang="en-US" sz="2900" dirty="0"/>
              <a:t>参考译文</a:t>
            </a:r>
            <a:r>
              <a:rPr lang="en-US" altLang="zh-CN" sz="2900" dirty="0"/>
              <a:t>】</a:t>
            </a:r>
            <a:r>
              <a:rPr lang="zh-CN" altLang="zh-CN" sz="2900" dirty="0"/>
              <a:t>北宫氏的女儿婴儿子平安无事吗？</a:t>
            </a:r>
            <a:r>
              <a:rPr lang="zh-CN" altLang="zh-CN" sz="2900" b="1" dirty="0">
                <a:highlight>
                  <a:srgbClr val="FFFF00"/>
                </a:highlight>
              </a:rPr>
              <a:t>她摘掉耳环等装饰品，到老不嫁，来奉养父母。这是带领百姓尽孝心的人，为什么到今天还不让她</a:t>
            </a:r>
            <a:r>
              <a:rPr lang="zh-CN" altLang="en-US" sz="2900" b="1" dirty="0">
                <a:highlight>
                  <a:srgbClr val="FFFF00"/>
                </a:highlight>
              </a:rPr>
              <a:t>受封</a:t>
            </a:r>
            <a:r>
              <a:rPr lang="zh-CN" altLang="zh-CN" sz="2900" b="1" dirty="0">
                <a:highlight>
                  <a:srgbClr val="FFFF00"/>
                </a:highlight>
              </a:rPr>
              <a:t>上朝呢？</a:t>
            </a:r>
            <a:r>
              <a:rPr lang="zh-CN" altLang="zh-CN" sz="2900" dirty="0"/>
              <a:t>这两个处士没有成就功业，一个孝女也不上朝，靠什么来统治齐国，做百姓的父母呢？</a:t>
            </a:r>
            <a:endParaRPr lang="zh-CN" altLang="zh-CN" sz="2900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33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75C1F-6091-4AE1-94BC-C24C8D7E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548640"/>
            <a:ext cx="11676675" cy="569267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3400" dirty="0"/>
              <a:t>【</a:t>
            </a:r>
            <a:r>
              <a:rPr lang="zh-CN" altLang="en-US" sz="3400" dirty="0"/>
              <a:t>第二段</a:t>
            </a:r>
            <a:r>
              <a:rPr lang="en-US" altLang="zh-CN" sz="3400" dirty="0"/>
              <a:t>4】</a:t>
            </a:r>
            <a:r>
              <a:rPr lang="zh-CN" altLang="zh-CN" sz="3400" dirty="0"/>
              <a:t>此二士弗业，一女不朝，何以</a:t>
            </a:r>
            <a:r>
              <a:rPr lang="zh-CN" altLang="zh-CN" sz="3400" dirty="0">
                <a:highlight>
                  <a:srgbClr val="FFFF00"/>
                </a:highlight>
              </a:rPr>
              <a:t>王</a:t>
            </a:r>
            <a:r>
              <a:rPr lang="zh-CN" altLang="zh-CN" sz="3400" dirty="0"/>
              <a:t>齐国</a:t>
            </a:r>
            <a:r>
              <a:rPr lang="en-US" altLang="zh-CN" sz="3400" baseline="30000" dirty="0"/>
              <a:t>1 </a:t>
            </a:r>
            <a:r>
              <a:rPr lang="zh-CN" altLang="zh-CN" sz="3400" dirty="0"/>
              <a:t>，</a:t>
            </a:r>
            <a:r>
              <a:rPr lang="zh-CN" altLang="zh-CN" sz="3400" dirty="0">
                <a:highlight>
                  <a:srgbClr val="FFFF00"/>
                </a:highlight>
              </a:rPr>
              <a:t>子</a:t>
            </a:r>
            <a:r>
              <a:rPr lang="zh-CN" altLang="zh-CN" sz="3400" dirty="0"/>
              <a:t>万民</a:t>
            </a:r>
            <a:r>
              <a:rPr lang="en-US" altLang="zh-CN" sz="3400" baseline="30000" dirty="0"/>
              <a:t>2</a:t>
            </a:r>
            <a:r>
              <a:rPr lang="zh-CN" altLang="zh-CN" sz="3400" dirty="0"/>
              <a:t>乎？</a:t>
            </a:r>
            <a:endParaRPr lang="en-US" altLang="zh-CN" sz="34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3400" baseline="300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400" dirty="0"/>
              <a:t>【</a:t>
            </a:r>
            <a:r>
              <a:rPr lang="zh-CN" altLang="en-US" sz="3400" dirty="0"/>
              <a:t>注释</a:t>
            </a:r>
            <a:r>
              <a:rPr lang="en-US" altLang="zh-CN" sz="3400" dirty="0"/>
              <a:t>】20</a:t>
            </a:r>
            <a:r>
              <a:rPr lang="zh-CN" altLang="zh-CN" sz="3400" dirty="0"/>
              <a:t>、</a:t>
            </a:r>
            <a:r>
              <a:rPr lang="zh-CN" altLang="en-US" sz="3400" dirty="0"/>
              <a:t>王齐国：</a:t>
            </a:r>
            <a:r>
              <a:rPr lang="zh-CN" altLang="en-US" sz="3400" dirty="0">
                <a:highlight>
                  <a:srgbClr val="FFFF00"/>
                </a:highlight>
              </a:rPr>
              <a:t>统治</a:t>
            </a:r>
            <a:r>
              <a:rPr lang="zh-CN" altLang="en-US" sz="3400" dirty="0"/>
              <a:t>齐国     </a:t>
            </a:r>
            <a:r>
              <a:rPr lang="zh-CN" altLang="en-US" sz="3400" b="1" dirty="0">
                <a:solidFill>
                  <a:srgbClr val="FF0000"/>
                </a:solidFill>
              </a:rPr>
              <a:t>王：统治   </a:t>
            </a:r>
            <a:r>
              <a:rPr lang="zh-CN" altLang="zh-CN" sz="3400" dirty="0"/>
              <a:t>子万</a:t>
            </a:r>
            <a:r>
              <a:rPr lang="zh-CN" altLang="en-US" sz="3400" dirty="0"/>
              <a:t>民</a:t>
            </a:r>
            <a:r>
              <a:rPr lang="zh-CN" altLang="zh-CN" sz="3400" dirty="0"/>
              <a:t>：以万</a:t>
            </a:r>
            <a:r>
              <a:rPr lang="zh-CN" altLang="en-US" sz="3400" dirty="0"/>
              <a:t>民</a:t>
            </a:r>
            <a:r>
              <a:rPr lang="zh-CN" altLang="zh-CN" sz="3400" dirty="0"/>
              <a:t>为子女，犹言</a:t>
            </a:r>
            <a:r>
              <a:rPr lang="en-US" altLang="zh-CN" sz="3400" dirty="0"/>
              <a:t>“</a:t>
            </a:r>
            <a:r>
              <a:rPr lang="zh-CN" altLang="zh-CN" sz="3400" dirty="0"/>
              <a:t>为民父母</a:t>
            </a:r>
            <a:r>
              <a:rPr lang="en-US" altLang="zh-CN" sz="3400" dirty="0"/>
              <a:t>”</a:t>
            </a:r>
            <a:r>
              <a:rPr lang="zh-CN" altLang="zh-CN" sz="3400" dirty="0"/>
              <a:t>。</a:t>
            </a:r>
            <a:r>
              <a:rPr lang="zh-CN" altLang="en-US" sz="3400" b="1" dirty="0">
                <a:solidFill>
                  <a:srgbClr val="FF0000"/>
                </a:solidFill>
              </a:rPr>
              <a:t>子：以</a:t>
            </a:r>
            <a:r>
              <a:rPr lang="en-US" altLang="zh-CN" sz="3400" b="1" dirty="0">
                <a:solidFill>
                  <a:srgbClr val="FF0000"/>
                </a:solidFill>
              </a:rPr>
              <a:t>…….</a:t>
            </a:r>
            <a:r>
              <a:rPr lang="zh-CN" altLang="en-US" sz="3400" b="1" dirty="0">
                <a:solidFill>
                  <a:srgbClr val="FF0000"/>
                </a:solidFill>
              </a:rPr>
              <a:t>为子</a:t>
            </a:r>
            <a:endParaRPr lang="en-US" altLang="zh-CN" sz="3400" b="1" baseline="30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3400" baseline="30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400" dirty="0"/>
              <a:t>【</a:t>
            </a:r>
            <a:r>
              <a:rPr lang="zh-CN" altLang="en-US" sz="3400" dirty="0"/>
              <a:t>参考译文</a:t>
            </a:r>
            <a:r>
              <a:rPr lang="en-US" altLang="zh-CN" sz="3400" dirty="0"/>
              <a:t>】</a:t>
            </a:r>
            <a:r>
              <a:rPr lang="zh-CN" altLang="zh-CN" sz="3400" dirty="0"/>
              <a:t>这两个处士没有</a:t>
            </a:r>
            <a:r>
              <a:rPr lang="zh-CN" altLang="en-US" sz="3400" dirty="0"/>
              <a:t>得到重用</a:t>
            </a:r>
            <a:r>
              <a:rPr lang="zh-CN" altLang="zh-CN" sz="3400" dirty="0"/>
              <a:t>，一个孝女</a:t>
            </a:r>
            <a:r>
              <a:rPr lang="zh-CN" altLang="en-US" sz="3400" dirty="0"/>
              <a:t>没有受封</a:t>
            </a:r>
            <a:r>
              <a:rPr lang="zh-CN" altLang="zh-CN" sz="3400" dirty="0"/>
              <a:t>上朝，靠什么来统治齐国，做百姓的父母呢？</a:t>
            </a:r>
            <a:endParaRPr lang="zh-CN" altLang="zh-CN" sz="3400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91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75C1F-6091-4AE1-94BC-C24C8D7E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548640"/>
            <a:ext cx="11793633" cy="60648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第二段</a:t>
            </a:r>
            <a:r>
              <a:rPr lang="en-US" altLang="zh-CN" sz="2600" dirty="0"/>
              <a:t>5】</a:t>
            </a:r>
            <a:r>
              <a:rPr lang="zh-CN" altLang="zh-CN" sz="2600" dirty="0"/>
              <a:t>於陵子仲尚存乎</a:t>
            </a:r>
            <a:r>
              <a:rPr lang="en-US" altLang="zh-CN" sz="2600" baseline="30000" dirty="0"/>
              <a:t>1</a:t>
            </a:r>
            <a:r>
              <a:rPr lang="zh-CN" altLang="zh-CN" sz="2600" dirty="0"/>
              <a:t>？</a:t>
            </a:r>
            <a:r>
              <a:rPr lang="zh-CN" altLang="zh-CN" sz="2600" dirty="0">
                <a:highlight>
                  <a:srgbClr val="FFFF00"/>
                </a:highlight>
              </a:rPr>
              <a:t>是其为人也，上不</a:t>
            </a:r>
            <a:r>
              <a:rPr lang="zh-CN" altLang="zh-CN" sz="2600" b="1" dirty="0">
                <a:highlight>
                  <a:srgbClr val="FFFF00"/>
                </a:highlight>
              </a:rPr>
              <a:t>臣</a:t>
            </a:r>
            <a:r>
              <a:rPr lang="en-US" altLang="zh-CN" sz="2600" baseline="30000" dirty="0"/>
              <a:t>2</a:t>
            </a:r>
            <a:r>
              <a:rPr lang="zh-CN" altLang="zh-CN" sz="2600" dirty="0">
                <a:highlight>
                  <a:srgbClr val="FFFF00"/>
                </a:highlight>
              </a:rPr>
              <a:t>于王，下不治其家，中不索交诸侯</a:t>
            </a:r>
            <a:r>
              <a:rPr lang="en-US" altLang="zh-CN" sz="2600" baseline="30000" dirty="0">
                <a:highlight>
                  <a:srgbClr val="FFFF00"/>
                </a:highlight>
              </a:rPr>
              <a:t>3</a:t>
            </a:r>
            <a:r>
              <a:rPr lang="zh-CN" altLang="zh-CN" sz="2600" dirty="0">
                <a:highlight>
                  <a:srgbClr val="FFFF00"/>
                </a:highlight>
              </a:rPr>
              <a:t>。此率民而出于无用者，何为至今不杀乎？</a:t>
            </a:r>
            <a:r>
              <a:rPr lang="en-US" altLang="zh-CN" sz="2600" dirty="0">
                <a:highlight>
                  <a:srgbClr val="FFFF00"/>
                </a:highlight>
              </a:rPr>
              <a:t>”</a:t>
            </a:r>
            <a:r>
              <a:rPr lang="en-US" altLang="zh-CN" sz="2600" baseline="30000" dirty="0">
                <a:highlight>
                  <a:srgbClr val="FFFF00"/>
                </a:highlight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2600" baseline="300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注释</a:t>
            </a:r>
            <a:r>
              <a:rPr lang="en-US" altLang="zh-CN" sz="2600" dirty="0"/>
              <a:t>】1</a:t>
            </a:r>
            <a:r>
              <a:rPr lang="zh-CN" altLang="zh-CN" sz="2600" dirty="0"/>
              <a:t>、於（</a:t>
            </a:r>
            <a:r>
              <a:rPr lang="en-US" altLang="zh-CN" sz="2600" dirty="0" err="1"/>
              <a:t>wū</a:t>
            </a:r>
            <a:r>
              <a:rPr lang="zh-CN" altLang="zh-CN" sz="2600" dirty="0"/>
              <a:t>）陵子仲：齐国的隐士。於陵：齐邑名，</a:t>
            </a:r>
            <a:r>
              <a:rPr lang="en-US" altLang="zh-CN" sz="2600" dirty="0"/>
              <a:t>  2</a:t>
            </a:r>
            <a:r>
              <a:rPr lang="zh-CN" altLang="zh-CN" sz="2600" dirty="0"/>
              <a:t>、</a:t>
            </a:r>
            <a:r>
              <a:rPr lang="zh-CN" altLang="en-US" sz="2600" b="1" dirty="0">
                <a:highlight>
                  <a:srgbClr val="FFFF00"/>
                </a:highlight>
              </a:rPr>
              <a:t>臣：动词，称臣    </a:t>
            </a:r>
            <a:r>
              <a:rPr lang="en-US" altLang="zh-CN" sz="2600" b="1" dirty="0">
                <a:highlight>
                  <a:srgbClr val="FFFF00"/>
                </a:highlight>
              </a:rPr>
              <a:t>3.</a:t>
            </a:r>
            <a:r>
              <a:rPr lang="zh-CN" altLang="zh-CN" sz="2600" b="1" dirty="0">
                <a:highlight>
                  <a:srgbClr val="FFFF00"/>
                </a:highlight>
              </a:rPr>
              <a:t>索：求。</a:t>
            </a:r>
            <a:r>
              <a:rPr lang="en-US" altLang="zh-CN" sz="2600" b="1" baseline="30000" dirty="0">
                <a:highlight>
                  <a:srgbClr val="FFFF00"/>
                </a:highlight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2600" baseline="30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参考译文</a:t>
            </a:r>
            <a:r>
              <a:rPr lang="en-US" altLang="zh-CN" sz="2600" dirty="0"/>
              <a:t>】</a:t>
            </a:r>
            <a:r>
              <a:rPr lang="zh-CN" altLang="zh-CN" sz="2600" dirty="0"/>
              <a:t>？於陵的那个子仲还在吗？</a:t>
            </a:r>
            <a:r>
              <a:rPr lang="zh-CN" altLang="zh-CN" sz="2600" dirty="0">
                <a:highlight>
                  <a:srgbClr val="FFFF00"/>
                </a:highlight>
              </a:rPr>
              <a:t>这个人做人呀，对上不向国君称臣，对下不治理</a:t>
            </a:r>
            <a:r>
              <a:rPr lang="zh-CN" altLang="en-US" sz="2600" dirty="0">
                <a:highlight>
                  <a:srgbClr val="FFFF00"/>
                </a:highlight>
              </a:rPr>
              <a:t>好自己</a:t>
            </a:r>
            <a:r>
              <a:rPr lang="zh-CN" altLang="zh-CN" sz="2600" dirty="0">
                <a:highlight>
                  <a:srgbClr val="FFFF00"/>
                </a:highlight>
              </a:rPr>
              <a:t>的家，</a:t>
            </a:r>
            <a:r>
              <a:rPr lang="zh-CN" altLang="en-US" sz="2600" dirty="0">
                <a:highlight>
                  <a:srgbClr val="FFFF00"/>
                </a:highlight>
              </a:rPr>
              <a:t>中间又不谋求</a:t>
            </a:r>
            <a:r>
              <a:rPr lang="zh-CN" altLang="zh-CN" sz="2600" dirty="0">
                <a:highlight>
                  <a:srgbClr val="FFFF00"/>
                </a:highlight>
              </a:rPr>
              <a:t>同诸侯交往</a:t>
            </a:r>
            <a:r>
              <a:rPr lang="zh-CN" altLang="en-US" sz="2600" dirty="0">
                <a:highlight>
                  <a:srgbClr val="FFFF00"/>
                </a:highlight>
              </a:rPr>
              <a:t>。</a:t>
            </a:r>
            <a:r>
              <a:rPr lang="zh-CN" altLang="zh-CN" sz="2600" dirty="0">
                <a:highlight>
                  <a:srgbClr val="FFFF00"/>
                </a:highlight>
              </a:rPr>
              <a:t>这是</a:t>
            </a:r>
            <a:r>
              <a:rPr lang="zh-CN" altLang="en-US" sz="2600" dirty="0">
                <a:highlight>
                  <a:srgbClr val="FFFF00"/>
                </a:highlight>
              </a:rPr>
              <a:t>引导百姓成为对国家没有良好作用的人</a:t>
            </a:r>
            <a:r>
              <a:rPr lang="zh-CN" altLang="zh-CN" sz="2600" dirty="0">
                <a:highlight>
                  <a:srgbClr val="FFFF00"/>
                </a:highlight>
              </a:rPr>
              <a:t>，为什么到今天还不杀掉呢？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37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FDDCE30D-8132-477E-B463-9C121D1F9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文章主旨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109F0675-88A5-442E-89F2-962AA6CDE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38432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       本文通过赵威后与齐使的回答，委婉地批评了齐国政治失当，赞扬了赵威后</a:t>
            </a:r>
            <a:r>
              <a:rPr lang="zh-CN" altLang="en-US" dirty="0">
                <a:highlight>
                  <a:srgbClr val="FFFF00"/>
                </a:highlight>
              </a:rPr>
              <a:t>“以民为本”的思想</a:t>
            </a:r>
            <a:r>
              <a:rPr lang="zh-CN" altLang="en-US" dirty="0"/>
              <a:t>。</a:t>
            </a:r>
            <a:r>
              <a:rPr lang="zh-CN" altLang="en-US" dirty="0">
                <a:highlight>
                  <a:srgbClr val="FFFF00"/>
                </a:highlight>
              </a:rPr>
              <a:t>本文以问答形式展开议论。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        第一部分，赵威后认为无岁则无民，无民则无君，轻视人民就是舍弃根本。第二段通过发问，劝告齐国要表彰重用养民、息民、孝敬父母的人。</a:t>
            </a:r>
          </a:p>
        </p:txBody>
      </p:sp>
    </p:spTree>
    <p:extLst>
      <p:ext uri="{BB962C8B-B14F-4D97-AF65-F5344CB8AC3E}">
        <p14:creationId xmlns:p14="http://schemas.microsoft.com/office/powerpoint/2010/main" val="302345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603" y="1825625"/>
            <a:ext cx="1106719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/>
              <a:t>赵威后是赵惠文王之妻、赵孝成王之母。公元前</a:t>
            </a:r>
            <a:r>
              <a:rPr lang="en-US" altLang="zh-CN" dirty="0"/>
              <a:t>266</a:t>
            </a:r>
            <a:r>
              <a:rPr lang="zh-CN" altLang="zh-CN" dirty="0"/>
              <a:t>年．惠文王卒，孝成王立，其年幼，故赵威后执政。赵威后清正廉明、洞悉政治民情、明察愚贤是非，是一位优秀的女政治家。这篇文章就是记叙赵威后接见齐国使者的一次谈话，通过双方的问答，委婉的批评了齐国政治失当，赞扬了</a:t>
            </a:r>
            <a:r>
              <a:rPr lang="en-US" altLang="zh-CN" dirty="0"/>
              <a:t>“</a:t>
            </a:r>
            <a:r>
              <a:rPr lang="zh-CN" altLang="zh-CN" dirty="0"/>
              <a:t>以民为本</a:t>
            </a:r>
            <a:r>
              <a:rPr lang="en-US" altLang="zh-CN" dirty="0"/>
              <a:t>”</a:t>
            </a:r>
            <a:r>
              <a:rPr lang="zh-CN" altLang="zh-CN" dirty="0"/>
              <a:t>的治国思想。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46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2834"/>
            <a:ext cx="10515600" cy="1325563"/>
          </a:xfrm>
        </p:spPr>
        <p:txBody>
          <a:bodyPr/>
          <a:lstStyle/>
          <a:p>
            <a:pPr algn="ctr"/>
            <a:r>
              <a:rPr lang="zh-CN" altLang="zh-CN" b="1" dirty="0"/>
              <a:t>赵威后问齐使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480" y="1614914"/>
            <a:ext cx="11308080" cy="325172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齐王使使者问赵威后</a:t>
            </a:r>
            <a:r>
              <a:rPr lang="en-US" altLang="zh-CN" baseline="30000" dirty="0"/>
              <a:t>1</a:t>
            </a:r>
            <a:r>
              <a:rPr lang="zh-CN" altLang="zh-CN" dirty="0"/>
              <a:t>。书未</a:t>
            </a:r>
            <a:r>
              <a:rPr lang="zh-CN" altLang="zh-CN" dirty="0">
                <a:highlight>
                  <a:srgbClr val="FFFF00"/>
                </a:highlight>
              </a:rPr>
              <a:t>发</a:t>
            </a:r>
            <a:r>
              <a:rPr lang="en-US" altLang="zh-CN" baseline="30000" dirty="0">
                <a:highlight>
                  <a:srgbClr val="FFFF00"/>
                </a:highlight>
              </a:rPr>
              <a:t>2</a:t>
            </a:r>
            <a:r>
              <a:rPr lang="zh-CN" altLang="zh-CN" dirty="0"/>
              <a:t>，威后问使者曰：</a:t>
            </a:r>
            <a:r>
              <a:rPr lang="en-US" altLang="zh-CN" dirty="0"/>
              <a:t>“ </a:t>
            </a:r>
            <a:r>
              <a:rPr lang="zh-CN" altLang="zh-CN" dirty="0"/>
              <a:t>岁亦无恙耶</a:t>
            </a:r>
            <a:r>
              <a:rPr lang="en-US" altLang="zh-CN" baseline="30000" dirty="0"/>
              <a:t>3</a:t>
            </a:r>
            <a:r>
              <a:rPr lang="zh-CN" altLang="zh-CN" dirty="0"/>
              <a:t>？民亦无恙耶？王亦无恙耶？</a:t>
            </a:r>
            <a:r>
              <a:rPr lang="en-US" altLang="zh-CN" dirty="0"/>
              <a:t>”</a:t>
            </a:r>
            <a:r>
              <a:rPr lang="zh-CN" altLang="zh-CN" dirty="0"/>
              <a:t>使者不说</a:t>
            </a:r>
            <a:r>
              <a:rPr lang="en-US" altLang="zh-CN" baseline="30000" dirty="0"/>
              <a:t>4</a:t>
            </a:r>
            <a:r>
              <a:rPr lang="zh-CN" altLang="zh-CN" dirty="0"/>
              <a:t>，曰：</a:t>
            </a:r>
            <a:r>
              <a:rPr lang="en-US" altLang="zh-CN" dirty="0"/>
              <a:t>“</a:t>
            </a:r>
            <a:r>
              <a:rPr lang="zh-CN" altLang="zh-CN" dirty="0"/>
              <a:t>臣奉使使威后</a:t>
            </a:r>
            <a:r>
              <a:rPr lang="en-US" altLang="zh-CN" baseline="30000" dirty="0"/>
              <a:t>5</a:t>
            </a:r>
            <a:r>
              <a:rPr lang="zh-CN" altLang="zh-CN" dirty="0"/>
              <a:t>，今不问王而先问岁与民，岂先贱而后尊贵者乎？</a:t>
            </a:r>
            <a:r>
              <a:rPr lang="en-US" altLang="zh-CN" dirty="0"/>
              <a:t>”</a:t>
            </a:r>
            <a:r>
              <a:rPr lang="zh-CN" altLang="zh-CN" dirty="0"/>
              <a:t>威后曰：</a:t>
            </a:r>
            <a:r>
              <a:rPr lang="en-US" altLang="zh-CN" dirty="0"/>
              <a:t>“</a:t>
            </a:r>
            <a:r>
              <a:rPr lang="zh-CN" altLang="zh-CN" dirty="0"/>
              <a:t>不然，苟无岁，何以有民？苟无民， 何以有君？故有，舍本而问末者耶？</a:t>
            </a:r>
            <a:r>
              <a:rPr lang="en-US" altLang="zh-CN" dirty="0"/>
              <a:t>”</a:t>
            </a:r>
            <a:r>
              <a:rPr lang="en-US" altLang="zh-CN" baseline="30000" dirty="0"/>
              <a:t>6</a:t>
            </a:r>
            <a:endParaRPr lang="zh-CN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        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98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60" y="527794"/>
            <a:ext cx="11470640" cy="566017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乃进而问之曰：</a:t>
            </a:r>
            <a:r>
              <a:rPr lang="en-US" altLang="zh-CN" dirty="0"/>
              <a:t>“</a:t>
            </a:r>
            <a:r>
              <a:rPr lang="zh-CN" altLang="zh-CN" dirty="0"/>
              <a:t>齐有处士曰钟离子</a:t>
            </a:r>
            <a:r>
              <a:rPr lang="en-US" altLang="zh-CN" baseline="30000" dirty="0"/>
              <a:t>7</a:t>
            </a:r>
            <a:r>
              <a:rPr lang="zh-CN" altLang="zh-CN" dirty="0"/>
              <a:t>，无恙耶？是其为人也，有粮者亦食</a:t>
            </a:r>
            <a:r>
              <a:rPr lang="en-US" altLang="zh-CN" baseline="30000" dirty="0"/>
              <a:t>8</a:t>
            </a:r>
            <a:r>
              <a:rPr lang="zh-CN" altLang="zh-CN" dirty="0"/>
              <a:t>，无粮者亦食；有衣者亦衣</a:t>
            </a:r>
            <a:r>
              <a:rPr lang="en-US" altLang="zh-CN" baseline="30000" dirty="0"/>
              <a:t>9</a:t>
            </a:r>
            <a:r>
              <a:rPr lang="zh-CN" altLang="zh-CN" dirty="0"/>
              <a:t>，无衣者亦衣。是助王养其民也，何以至今不业也</a:t>
            </a:r>
            <a:r>
              <a:rPr lang="en-US" altLang="zh-CN" baseline="30000" dirty="0"/>
              <a:t>10</a:t>
            </a:r>
            <a:r>
              <a:rPr lang="zh-CN" altLang="zh-CN" dirty="0"/>
              <a:t>？叶阳子无恙乎</a:t>
            </a:r>
            <a:r>
              <a:rPr lang="en-US" altLang="zh-CN" baseline="30000" dirty="0"/>
              <a:t>11</a:t>
            </a:r>
            <a:r>
              <a:rPr lang="zh-CN" altLang="zh-CN" dirty="0"/>
              <a:t>？是其为人，哀鳏寡</a:t>
            </a:r>
            <a:r>
              <a:rPr lang="en-US" altLang="zh-CN" baseline="30000" dirty="0"/>
              <a:t>12</a:t>
            </a:r>
            <a:r>
              <a:rPr lang="zh-CN" altLang="zh-CN" dirty="0"/>
              <a:t>，恤孤独</a:t>
            </a:r>
            <a:r>
              <a:rPr lang="en-US" altLang="zh-CN" baseline="30000" dirty="0"/>
              <a:t>13</a:t>
            </a:r>
            <a:r>
              <a:rPr lang="zh-CN" altLang="zh-CN" dirty="0"/>
              <a:t>，振</a:t>
            </a:r>
            <a:r>
              <a:rPr lang="en-US" altLang="zh-CN" baseline="30000" dirty="0"/>
              <a:t>14</a:t>
            </a:r>
            <a:r>
              <a:rPr lang="zh-CN" altLang="zh-CN" dirty="0"/>
              <a:t>困穷，补不足。是助王息</a:t>
            </a:r>
            <a:r>
              <a:rPr lang="en-US" altLang="zh-CN" baseline="30000" dirty="0"/>
              <a:t>15</a:t>
            </a:r>
            <a:r>
              <a:rPr lang="zh-CN" altLang="zh-CN" dirty="0"/>
              <a:t>其民者也，何以至今不业也？北宫之女婴儿子无恙耶</a:t>
            </a:r>
            <a:r>
              <a:rPr lang="en-US" altLang="zh-CN" baseline="30000" dirty="0"/>
              <a:t>16</a:t>
            </a:r>
            <a:r>
              <a:rPr lang="zh-CN" altLang="zh-CN" dirty="0"/>
              <a:t>？彻其环瑱</a:t>
            </a:r>
            <a:r>
              <a:rPr lang="en-US" altLang="zh-CN" baseline="30000" dirty="0"/>
              <a:t>17</a:t>
            </a:r>
            <a:r>
              <a:rPr lang="zh-CN" altLang="zh-CN" dirty="0"/>
              <a:t>，至老不嫁，以养父母。是皆率民而出于孝情者也</a:t>
            </a:r>
            <a:r>
              <a:rPr lang="en-US" altLang="zh-CN" baseline="30000" dirty="0"/>
              <a:t>18</a:t>
            </a:r>
            <a:r>
              <a:rPr lang="zh-CN" altLang="zh-CN" dirty="0"/>
              <a:t>，胡为至今不朝也</a:t>
            </a:r>
            <a:r>
              <a:rPr lang="en-US" altLang="zh-CN" baseline="30000" dirty="0"/>
              <a:t>19</a:t>
            </a:r>
            <a:r>
              <a:rPr lang="zh-CN" altLang="zh-CN" dirty="0"/>
              <a:t>？此二士弗业，一女不朝，何以王齐国，子万民乎</a:t>
            </a:r>
            <a:r>
              <a:rPr lang="en-US" altLang="zh-CN" baseline="30000" dirty="0"/>
              <a:t>20</a:t>
            </a:r>
            <a:r>
              <a:rPr lang="zh-CN" altLang="zh-CN" dirty="0"/>
              <a:t>？於陵子仲尚存乎</a:t>
            </a:r>
            <a:r>
              <a:rPr lang="en-US" altLang="zh-CN" baseline="30000" dirty="0"/>
              <a:t>21</a:t>
            </a:r>
            <a:r>
              <a:rPr lang="zh-CN" altLang="zh-CN" dirty="0"/>
              <a:t>？是其为人也，上不臣于王，下不治其家，中不索交诸侯</a:t>
            </a:r>
            <a:r>
              <a:rPr lang="en-US" altLang="zh-CN" baseline="30000" dirty="0"/>
              <a:t>22</a:t>
            </a:r>
            <a:r>
              <a:rPr lang="zh-CN" altLang="zh-CN" dirty="0"/>
              <a:t>。此率民而出于无用者，何为至今不杀乎？</a:t>
            </a:r>
            <a:r>
              <a:rPr lang="en-US" altLang="zh-CN" dirty="0"/>
              <a:t>”</a:t>
            </a:r>
            <a:r>
              <a:rPr lang="en-US" altLang="zh-CN" baseline="30000" dirty="0"/>
              <a:t> </a:t>
            </a:r>
            <a:endParaRPr lang="zh-CN" altLang="zh-CN" dirty="0"/>
          </a:p>
          <a:p>
            <a:pPr>
              <a:lnSpc>
                <a:spcPct val="170000"/>
              </a:lnSpc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30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236" y="278726"/>
            <a:ext cx="11162883" cy="604913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（第一自然段</a:t>
            </a:r>
            <a:r>
              <a:rPr lang="en-US" altLang="zh-CN" sz="2400" dirty="0"/>
              <a:t>1</a:t>
            </a:r>
            <a:r>
              <a:rPr lang="zh-CN" altLang="en-US" sz="2400" dirty="0"/>
              <a:t>）原文：</a:t>
            </a:r>
            <a:r>
              <a:rPr lang="zh-CN" altLang="zh-CN" sz="2400" dirty="0"/>
              <a:t>齐王</a:t>
            </a:r>
            <a:r>
              <a:rPr lang="zh-CN" altLang="zh-CN" sz="2400" b="1" dirty="0">
                <a:highlight>
                  <a:srgbClr val="FFFF00"/>
                </a:highlight>
              </a:rPr>
              <a:t>使</a:t>
            </a:r>
            <a:r>
              <a:rPr lang="en-US" altLang="zh-CN" sz="2400" b="1" dirty="0">
                <a:highlight>
                  <a:srgbClr val="FFFF00"/>
                </a:highlight>
              </a:rPr>
              <a:t>/</a:t>
            </a:r>
            <a:r>
              <a:rPr lang="zh-CN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使</a:t>
            </a:r>
            <a:r>
              <a:rPr lang="zh-CN" altLang="zh-CN" sz="2400" dirty="0">
                <a:solidFill>
                  <a:srgbClr val="FF0000"/>
                </a:solidFill>
              </a:rPr>
              <a:t>者</a:t>
            </a:r>
            <a:r>
              <a:rPr lang="zh-CN" altLang="zh-CN" sz="2400" dirty="0">
                <a:highlight>
                  <a:srgbClr val="FF0000"/>
                </a:highlight>
              </a:rPr>
              <a:t>问</a:t>
            </a:r>
            <a:r>
              <a:rPr lang="zh-CN" altLang="zh-CN" sz="2400" dirty="0"/>
              <a:t>赵威后</a:t>
            </a:r>
            <a:r>
              <a:rPr lang="en-US" altLang="zh-CN" sz="2400" baseline="30000" dirty="0"/>
              <a:t>1</a:t>
            </a:r>
            <a:r>
              <a:rPr lang="zh-CN" altLang="zh-CN" sz="2400" dirty="0"/>
              <a:t>。书未</a:t>
            </a:r>
            <a:r>
              <a:rPr lang="zh-CN" altLang="zh-CN" sz="2400" dirty="0">
                <a:highlight>
                  <a:srgbClr val="FFFF00"/>
                </a:highlight>
              </a:rPr>
              <a:t>发</a:t>
            </a:r>
            <a:r>
              <a:rPr lang="en-US" altLang="zh-CN" sz="2400" baseline="30000" dirty="0"/>
              <a:t>2</a:t>
            </a:r>
            <a:r>
              <a:rPr lang="zh-CN" altLang="zh-CN" sz="2400" dirty="0"/>
              <a:t>，威后问使者曰：</a:t>
            </a:r>
            <a:r>
              <a:rPr lang="en-US" altLang="zh-CN" sz="2400" dirty="0"/>
              <a:t>“</a:t>
            </a:r>
            <a:r>
              <a:rPr lang="en-US" altLang="zh-CN" sz="2400" dirty="0">
                <a:highlight>
                  <a:srgbClr val="FFFF00"/>
                </a:highlight>
              </a:rPr>
              <a:t> </a:t>
            </a:r>
            <a:r>
              <a:rPr lang="zh-CN" altLang="zh-CN" sz="2400" dirty="0">
                <a:highlight>
                  <a:srgbClr val="FFFF00"/>
                </a:highlight>
              </a:rPr>
              <a:t>岁</a:t>
            </a:r>
            <a:r>
              <a:rPr lang="zh-CN" altLang="zh-CN" sz="2400" dirty="0"/>
              <a:t>亦无恙耶</a:t>
            </a:r>
            <a:r>
              <a:rPr lang="en-US" altLang="zh-CN" sz="2400" baseline="30000" dirty="0"/>
              <a:t>3</a:t>
            </a:r>
            <a:r>
              <a:rPr lang="zh-CN" altLang="zh-CN" sz="2400" dirty="0"/>
              <a:t>？民亦无恙耶？王亦无恙耶？</a:t>
            </a:r>
            <a:r>
              <a:rPr lang="en-US" altLang="zh-CN" sz="2400" dirty="0"/>
              <a:t>”</a:t>
            </a:r>
            <a:endParaRPr lang="zh-CN" altLang="zh-CN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1</a:t>
            </a:r>
            <a:r>
              <a:rPr lang="zh-CN" altLang="zh-CN" sz="2400" dirty="0"/>
              <a:t>、</a:t>
            </a:r>
            <a:r>
              <a:rPr lang="zh-CN" altLang="en-US" sz="2400" dirty="0">
                <a:highlight>
                  <a:srgbClr val="FFFF00"/>
                </a:highlight>
              </a:rPr>
              <a:t>第一个使：派遣   第二个 使者，奉使命的人    </a:t>
            </a:r>
            <a:r>
              <a:rPr lang="zh-CN" altLang="en-US" sz="2400" dirty="0"/>
              <a:t>问：问候，聘问。 当时诸侯之间的一个礼节</a:t>
            </a:r>
            <a:endParaRPr lang="zh-CN" altLang="zh-CN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2</a:t>
            </a:r>
            <a:r>
              <a:rPr lang="zh-CN" altLang="zh-CN" sz="2400" dirty="0"/>
              <a:t>、</a:t>
            </a:r>
            <a:r>
              <a:rPr lang="zh-CN" altLang="en-US" sz="2400" dirty="0"/>
              <a:t>书：指齐王给赵威后的信    </a:t>
            </a:r>
            <a:r>
              <a:rPr lang="zh-CN" altLang="zh-CN" sz="2400" dirty="0"/>
              <a:t>发：启封。</a:t>
            </a:r>
            <a:r>
              <a:rPr lang="en-US" altLang="zh-CN" sz="2400" dirty="0"/>
              <a:t>         3</a:t>
            </a:r>
            <a:r>
              <a:rPr lang="zh-CN" altLang="zh-CN" sz="2400" dirty="0"/>
              <a:t>、岁亦无恙耶：收成还好吧？</a:t>
            </a:r>
            <a:r>
              <a:rPr lang="zh-CN" altLang="zh-CN" sz="2400" dirty="0">
                <a:highlight>
                  <a:srgbClr val="FFFF00"/>
                </a:highlight>
              </a:rPr>
              <a:t>岁，收成</a:t>
            </a:r>
            <a:r>
              <a:rPr lang="zh-CN" altLang="zh-CN" sz="2400" dirty="0"/>
              <a:t>。亦，语助词，无义。</a:t>
            </a:r>
            <a:r>
              <a:rPr lang="zh-CN" altLang="zh-CN" sz="2400" dirty="0">
                <a:highlight>
                  <a:srgbClr val="FFFF00"/>
                </a:highlight>
              </a:rPr>
              <a:t>无恙，无忧</a:t>
            </a:r>
            <a:r>
              <a:rPr lang="zh-CN" altLang="zh-CN" sz="2400" dirty="0"/>
              <a:t>，犹言</a:t>
            </a:r>
            <a:r>
              <a:rPr lang="en-US" altLang="zh-CN" sz="2400" dirty="0"/>
              <a:t>“</a:t>
            </a:r>
            <a:r>
              <a:rPr lang="zh-CN" altLang="zh-CN" sz="2400" dirty="0"/>
              <a:t>平安无事</a:t>
            </a:r>
            <a:r>
              <a:rPr lang="en-US" altLang="zh-CN" sz="2400" dirty="0"/>
              <a:t>”</a:t>
            </a:r>
            <a:r>
              <a:rPr lang="zh-CN" altLang="zh-CN" sz="2400" dirty="0"/>
              <a:t>。</a:t>
            </a:r>
            <a:r>
              <a:rPr lang="zh-CN" altLang="en-US" sz="2400" dirty="0">
                <a:highlight>
                  <a:srgbClr val="FFFF00"/>
                </a:highlight>
              </a:rPr>
              <a:t>恙：忧患，灾害。</a:t>
            </a:r>
            <a:endParaRPr lang="zh-CN" altLang="zh-CN" sz="24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 【</a:t>
            </a:r>
            <a:r>
              <a:rPr lang="zh-CN" altLang="en-US" sz="2400" dirty="0"/>
              <a:t>参考译文</a:t>
            </a:r>
            <a:r>
              <a:rPr lang="en-US" altLang="zh-CN" sz="2400" dirty="0"/>
              <a:t>】</a:t>
            </a:r>
            <a:r>
              <a:rPr lang="zh-CN" altLang="zh-CN" sz="2400" dirty="0"/>
              <a:t>齐王派遣使者去问候赵威后，书信还没有启封，威后就问使者说</a:t>
            </a:r>
            <a:r>
              <a:rPr lang="zh-CN" altLang="en-US" sz="2400" dirty="0"/>
              <a:t>：</a:t>
            </a:r>
            <a:r>
              <a:rPr lang="en-US" altLang="zh-CN" sz="2400" dirty="0"/>
              <a:t> “</a:t>
            </a:r>
            <a:r>
              <a:rPr lang="zh-CN" altLang="zh-CN" sz="2400" dirty="0"/>
              <a:t>今年的年成好吗？老百姓好吗？齐王好吗？</a:t>
            </a:r>
            <a:r>
              <a:rPr lang="en-US" altLang="zh-CN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06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480" y="106006"/>
            <a:ext cx="11409680" cy="604913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/>
              <a:t>（第一段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使者不</a:t>
            </a:r>
            <a:r>
              <a:rPr lang="zh-CN" altLang="zh-CN" sz="2400" b="1" dirty="0">
                <a:highlight>
                  <a:srgbClr val="FFFF00"/>
                </a:highlight>
              </a:rPr>
              <a:t>说</a:t>
            </a:r>
            <a:r>
              <a:rPr lang="en-US" altLang="zh-CN" sz="2400" baseline="30000" dirty="0"/>
              <a:t>4</a:t>
            </a:r>
            <a:r>
              <a:rPr lang="zh-CN" altLang="zh-CN" sz="2400" dirty="0"/>
              <a:t>，曰：</a:t>
            </a:r>
            <a:r>
              <a:rPr lang="en-US" altLang="zh-CN" sz="2400" dirty="0"/>
              <a:t>“</a:t>
            </a:r>
            <a:r>
              <a:rPr lang="zh-CN" altLang="zh-CN" sz="2400" dirty="0"/>
              <a:t>臣</a:t>
            </a:r>
            <a:r>
              <a:rPr lang="zh-CN" altLang="zh-CN" sz="2400" dirty="0">
                <a:highlight>
                  <a:srgbClr val="FFFF00"/>
                </a:highlight>
              </a:rPr>
              <a:t>奉使</a:t>
            </a:r>
            <a:r>
              <a:rPr lang="en-US" altLang="zh-CN" sz="2400" dirty="0">
                <a:highlight>
                  <a:srgbClr val="FFFF00"/>
                </a:highlight>
              </a:rPr>
              <a:t>/</a:t>
            </a:r>
            <a:r>
              <a:rPr lang="zh-CN" altLang="zh-CN" sz="2400" dirty="0">
                <a:highlight>
                  <a:srgbClr val="FFFF00"/>
                </a:highlight>
              </a:rPr>
              <a:t>使</a:t>
            </a:r>
            <a:r>
              <a:rPr lang="zh-CN" altLang="zh-CN" sz="2400" dirty="0"/>
              <a:t>威后</a:t>
            </a:r>
            <a:r>
              <a:rPr lang="en-US" altLang="zh-CN" sz="2400" baseline="30000" dirty="0"/>
              <a:t>5</a:t>
            </a:r>
            <a:r>
              <a:rPr lang="zh-CN" altLang="zh-CN" sz="2400" dirty="0"/>
              <a:t>，今不问王而先问岁与民，岂先贱而后尊贵者乎？</a:t>
            </a:r>
            <a:r>
              <a:rPr lang="en-US" altLang="zh-CN" sz="2400" dirty="0"/>
              <a:t>”</a:t>
            </a:r>
            <a:r>
              <a:rPr lang="zh-CN" altLang="zh-CN" sz="2400" dirty="0">
                <a:highlight>
                  <a:srgbClr val="FFFF00"/>
                </a:highlight>
              </a:rPr>
              <a:t>威后曰：</a:t>
            </a:r>
            <a:r>
              <a:rPr lang="en-US" altLang="zh-CN" sz="2400" dirty="0">
                <a:highlight>
                  <a:srgbClr val="FFFF00"/>
                </a:highlight>
              </a:rPr>
              <a:t>“</a:t>
            </a:r>
            <a:r>
              <a:rPr lang="zh-CN" altLang="zh-CN" sz="2400" dirty="0">
                <a:highlight>
                  <a:srgbClr val="FFFF00"/>
                </a:highlight>
              </a:rPr>
              <a:t>不然</a:t>
            </a:r>
            <a:r>
              <a:rPr lang="en-US" altLang="zh-CN" sz="2400" baseline="30000" dirty="0">
                <a:highlight>
                  <a:srgbClr val="FFFF00"/>
                </a:highlight>
              </a:rPr>
              <a:t>6 </a:t>
            </a:r>
            <a:r>
              <a:rPr lang="zh-CN" altLang="zh-CN" sz="2400" dirty="0">
                <a:highlight>
                  <a:srgbClr val="FFFF00"/>
                </a:highlight>
              </a:rPr>
              <a:t>，苟</a:t>
            </a:r>
            <a:r>
              <a:rPr lang="en-US" altLang="zh-CN" sz="2400" baseline="30000" dirty="0">
                <a:highlight>
                  <a:srgbClr val="FFFF00"/>
                </a:highlight>
              </a:rPr>
              <a:t>7</a:t>
            </a:r>
            <a:r>
              <a:rPr lang="zh-CN" altLang="zh-CN" sz="2400" dirty="0">
                <a:highlight>
                  <a:srgbClr val="FFFF00"/>
                </a:highlight>
              </a:rPr>
              <a:t>无岁，何以</a:t>
            </a:r>
            <a:r>
              <a:rPr lang="en-US" altLang="zh-CN" sz="2400" baseline="30000" dirty="0">
                <a:highlight>
                  <a:srgbClr val="FFFF00"/>
                </a:highlight>
              </a:rPr>
              <a:t>8</a:t>
            </a:r>
            <a:r>
              <a:rPr lang="zh-CN" altLang="zh-CN" sz="2400" dirty="0">
                <a:highlight>
                  <a:srgbClr val="FFFF00"/>
                </a:highlight>
              </a:rPr>
              <a:t>有民？苟无民， 何以</a:t>
            </a:r>
            <a:r>
              <a:rPr lang="en-US" altLang="zh-CN" sz="2400" baseline="30000" dirty="0">
                <a:highlight>
                  <a:srgbClr val="FFFF00"/>
                </a:highlight>
              </a:rPr>
              <a:t>8</a:t>
            </a:r>
            <a:r>
              <a:rPr lang="zh-CN" altLang="zh-CN" sz="2400" dirty="0">
                <a:highlight>
                  <a:srgbClr val="FFFF00"/>
                </a:highlight>
              </a:rPr>
              <a:t>有君？</a:t>
            </a: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故</a:t>
            </a:r>
            <a:r>
              <a:rPr lang="en-US" altLang="zh-CN" sz="2400" baseline="30000" dirty="0">
                <a:highlight>
                  <a:srgbClr val="FFFF00"/>
                </a:highlight>
              </a:rPr>
              <a:t>9</a:t>
            </a:r>
            <a:r>
              <a:rPr lang="zh-CN" altLang="zh-CN" sz="2400" dirty="0">
                <a:highlight>
                  <a:srgbClr val="FFFF00"/>
                </a:highlight>
              </a:rPr>
              <a:t>有，舍本</a:t>
            </a:r>
            <a:r>
              <a:rPr lang="en-US" altLang="zh-CN" sz="2400" baseline="30000" dirty="0">
                <a:highlight>
                  <a:srgbClr val="FFFF00"/>
                </a:highlight>
              </a:rPr>
              <a:t>10</a:t>
            </a:r>
            <a:r>
              <a:rPr lang="zh-CN" altLang="zh-CN" sz="2400" dirty="0">
                <a:highlight>
                  <a:srgbClr val="FFFF00"/>
                </a:highlight>
              </a:rPr>
              <a:t>而问末者耶？</a:t>
            </a:r>
            <a:r>
              <a:rPr lang="en-US" altLang="zh-CN" sz="2400" dirty="0">
                <a:highlight>
                  <a:srgbClr val="FFFF00"/>
                </a:highlight>
              </a:rPr>
              <a:t>”</a:t>
            </a:r>
            <a:r>
              <a:rPr lang="en-US" altLang="zh-CN" sz="2400" baseline="30000" dirty="0">
                <a:highlight>
                  <a:srgbClr val="FFFF00"/>
                </a:highlight>
              </a:rPr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</a:t>
            </a:r>
            <a:r>
              <a:rPr lang="en-US" altLang="zh-CN" sz="2400" dirty="0">
                <a:highlight>
                  <a:srgbClr val="FFFF00"/>
                </a:highlight>
              </a:rPr>
              <a:t>4</a:t>
            </a:r>
            <a:r>
              <a:rPr lang="zh-CN" altLang="zh-CN" sz="2400" dirty="0">
                <a:highlight>
                  <a:srgbClr val="FFFF00"/>
                </a:highlight>
              </a:rPr>
              <a:t>、说：通</a:t>
            </a:r>
            <a:r>
              <a:rPr lang="en-US" altLang="zh-CN" sz="2400" dirty="0">
                <a:highlight>
                  <a:srgbClr val="FFFF00"/>
                </a:highlight>
              </a:rPr>
              <a:t>“</a:t>
            </a:r>
            <a:r>
              <a:rPr lang="zh-CN" altLang="zh-CN" sz="2400" dirty="0">
                <a:highlight>
                  <a:srgbClr val="FFFF00"/>
                </a:highlight>
              </a:rPr>
              <a:t>悦</a:t>
            </a:r>
            <a:r>
              <a:rPr lang="en-US" altLang="zh-CN" sz="2400" dirty="0">
                <a:highlight>
                  <a:srgbClr val="FFFF00"/>
                </a:highlight>
              </a:rPr>
              <a:t>”</a:t>
            </a:r>
            <a:r>
              <a:rPr lang="zh-CN" altLang="en-US" sz="2400" dirty="0">
                <a:highlight>
                  <a:srgbClr val="FFFF00"/>
                </a:highlight>
              </a:rPr>
              <a:t>，高兴</a:t>
            </a:r>
            <a:r>
              <a:rPr lang="zh-CN" altLang="zh-CN" sz="2400" dirty="0">
                <a:highlight>
                  <a:srgbClr val="FFFF00"/>
                </a:highlight>
              </a:rPr>
              <a:t>。</a:t>
            </a:r>
            <a:r>
              <a:rPr lang="en-US" altLang="zh-CN" sz="2400" dirty="0"/>
              <a:t>5</a:t>
            </a:r>
            <a:r>
              <a:rPr lang="zh-CN" altLang="zh-CN" sz="2400" dirty="0"/>
              <a:t>、奉使使威后：奉使命出使到威后这里来。</a:t>
            </a:r>
            <a:r>
              <a:rPr lang="zh-CN" altLang="en-US" sz="2400" dirty="0">
                <a:highlight>
                  <a:srgbClr val="FFFF00"/>
                </a:highlight>
              </a:rPr>
              <a:t>第一个是使命   第二个是出使</a:t>
            </a:r>
            <a:r>
              <a:rPr lang="en-US" altLang="zh-CN" sz="2400" dirty="0">
                <a:highlight>
                  <a:srgbClr val="FFFF00"/>
                </a:highlight>
              </a:rPr>
              <a:t>     </a:t>
            </a:r>
            <a:r>
              <a:rPr lang="en-US" altLang="zh-CN" sz="2400" dirty="0"/>
              <a:t>    6·</a:t>
            </a:r>
            <a:r>
              <a:rPr lang="zh-CN" altLang="en-US" sz="2400" dirty="0"/>
              <a:t>不是这样  </a:t>
            </a:r>
            <a:r>
              <a:rPr lang="en-US" altLang="zh-CN" sz="2400" dirty="0"/>
              <a:t> </a:t>
            </a:r>
            <a:r>
              <a:rPr lang="en-US" altLang="zh-CN" sz="2400" dirty="0">
                <a:highlight>
                  <a:srgbClr val="FFFF00"/>
                </a:highlight>
              </a:rPr>
              <a:t>7</a:t>
            </a:r>
            <a:r>
              <a:rPr lang="zh-CN" altLang="zh-CN" sz="2400" dirty="0">
                <a:highlight>
                  <a:srgbClr val="FFFF00"/>
                </a:highlight>
              </a:rPr>
              <a:t>、苟：假如。</a:t>
            </a:r>
            <a:r>
              <a:rPr lang="en-US" altLang="zh-CN" sz="2400" dirty="0">
                <a:highlight>
                  <a:srgbClr val="FFFF00"/>
                </a:highlight>
              </a:rPr>
              <a:t>    8.</a:t>
            </a:r>
            <a:r>
              <a:rPr lang="zh-CN" altLang="en-US" sz="2400" dirty="0">
                <a:highlight>
                  <a:srgbClr val="FFFF00"/>
                </a:highlight>
              </a:rPr>
              <a:t>何以：凭什么，靠什么 </a:t>
            </a:r>
            <a:r>
              <a:rPr lang="en-US" altLang="zh-CN" sz="2400" dirty="0">
                <a:highlight>
                  <a:srgbClr val="FFFF00"/>
                </a:highlight>
              </a:rPr>
              <a:t>8.</a:t>
            </a:r>
            <a:r>
              <a:rPr lang="zh-CN" altLang="en-US" sz="2400" dirty="0">
                <a:highlight>
                  <a:srgbClr val="FFFF00"/>
                </a:highlight>
              </a:rPr>
              <a:t>故：通“</a:t>
            </a:r>
            <a:r>
              <a:rPr lang="zh-CN" altLang="en-US" sz="3600" dirty="0">
                <a:highlight>
                  <a:srgbClr val="FFFF00"/>
                </a:highlight>
              </a:rPr>
              <a:t>胡”</a:t>
            </a:r>
            <a:r>
              <a:rPr lang="zh-CN" altLang="en-US" sz="2400" dirty="0">
                <a:highlight>
                  <a:srgbClr val="FFFF00"/>
                </a:highlight>
              </a:rPr>
              <a:t>，哪里，难道   </a:t>
            </a:r>
            <a:r>
              <a:rPr lang="en-US" altLang="zh-CN" sz="2400" dirty="0">
                <a:highlight>
                  <a:srgbClr val="FFFF00"/>
                </a:highlight>
              </a:rPr>
              <a:t>10.</a:t>
            </a:r>
            <a:r>
              <a:rPr lang="zh-CN" altLang="en-US" sz="2400" dirty="0">
                <a:highlight>
                  <a:srgbClr val="FFFF00"/>
                </a:highlight>
              </a:rPr>
              <a:t> 本：根本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译文</a:t>
            </a:r>
            <a:r>
              <a:rPr lang="en-US" altLang="zh-CN" sz="2400" dirty="0"/>
              <a:t>】</a:t>
            </a:r>
            <a:r>
              <a:rPr lang="zh-CN" altLang="zh-CN" sz="2400" dirty="0"/>
              <a:t>使者不高兴，说：</a:t>
            </a:r>
            <a:r>
              <a:rPr lang="en-US" altLang="zh-CN" sz="2400" dirty="0"/>
              <a:t>“</a:t>
            </a:r>
            <a:r>
              <a:rPr lang="zh-CN" altLang="en-US" sz="2400" dirty="0"/>
              <a:t>我</a:t>
            </a:r>
            <a:r>
              <a:rPr lang="zh-CN" altLang="zh-CN" sz="2400" dirty="0"/>
              <a:t>奉齐王的使命，出使到威后</a:t>
            </a:r>
            <a:r>
              <a:rPr lang="zh-CN" altLang="en-US" sz="2400" dirty="0"/>
              <a:t>您</a:t>
            </a:r>
            <a:r>
              <a:rPr lang="zh-CN" altLang="zh-CN" sz="2400" dirty="0"/>
              <a:t>这里来，现在您不问齐王，反而先问年成和百姓，</a:t>
            </a:r>
            <a:r>
              <a:rPr lang="zh-CN" altLang="zh-CN" sz="2400" dirty="0">
                <a:highlight>
                  <a:srgbClr val="00FF00"/>
                </a:highlight>
              </a:rPr>
              <a:t>岂不是把</a:t>
            </a:r>
            <a:r>
              <a:rPr lang="zh-CN" altLang="en-US" sz="2400" dirty="0">
                <a:highlight>
                  <a:srgbClr val="00FF00"/>
                </a:highlight>
              </a:rPr>
              <a:t>微贱者</a:t>
            </a:r>
            <a:r>
              <a:rPr lang="zh-CN" altLang="zh-CN" sz="2400" dirty="0">
                <a:highlight>
                  <a:srgbClr val="00FF00"/>
                </a:highlight>
              </a:rPr>
              <a:t>放在前面，把尊贵</a:t>
            </a:r>
            <a:r>
              <a:rPr lang="zh-CN" altLang="en-US" sz="2400" dirty="0">
                <a:highlight>
                  <a:srgbClr val="00FF00"/>
                </a:highlight>
              </a:rPr>
              <a:t>者</a:t>
            </a:r>
            <a:r>
              <a:rPr lang="zh-CN" altLang="zh-CN" sz="2400" dirty="0">
                <a:highlight>
                  <a:srgbClr val="00FF00"/>
                </a:highlight>
              </a:rPr>
              <a:t>放在后面吗？</a:t>
            </a:r>
            <a:r>
              <a:rPr lang="en-US" altLang="zh-CN" sz="2400" dirty="0"/>
              <a:t>”</a:t>
            </a:r>
            <a:r>
              <a:rPr lang="zh-CN" altLang="zh-CN" sz="2400" dirty="0"/>
              <a:t>威后说：</a:t>
            </a:r>
            <a:r>
              <a:rPr lang="en-US" altLang="zh-CN" sz="2400" dirty="0">
                <a:highlight>
                  <a:srgbClr val="FFFF00"/>
                </a:highlight>
              </a:rPr>
              <a:t>“</a:t>
            </a:r>
            <a:r>
              <a:rPr lang="zh-CN" altLang="zh-CN" sz="2400" dirty="0">
                <a:highlight>
                  <a:srgbClr val="FFFF00"/>
                </a:highlight>
              </a:rPr>
              <a:t>不是这样。假如没有收成，哪里有百姓？假如没有百姓，哪里有国君？</a:t>
            </a:r>
            <a:r>
              <a:rPr lang="zh-CN" altLang="en-US" sz="2400" dirty="0">
                <a:highlight>
                  <a:srgbClr val="FFFF00"/>
                </a:highlight>
              </a:rPr>
              <a:t>哪有不问根本而问末节的呢</a:t>
            </a:r>
            <a:r>
              <a:rPr lang="zh-CN" altLang="zh-CN" sz="2400" dirty="0">
                <a:highlight>
                  <a:srgbClr val="FFFF00"/>
                </a:highlight>
              </a:rPr>
              <a:t>？</a:t>
            </a:r>
            <a:r>
              <a:rPr lang="en-US" altLang="zh-CN" sz="2400" dirty="0">
                <a:highlight>
                  <a:srgbClr val="FFFF00"/>
                </a:highlight>
              </a:rPr>
              <a:t>”</a:t>
            </a:r>
            <a:endParaRPr lang="zh-CN" altLang="zh-CN" sz="2400" dirty="0">
              <a:highlight>
                <a:srgbClr val="FFFF00"/>
              </a:highlight>
            </a:endParaRPr>
          </a:p>
          <a:p>
            <a:pPr>
              <a:lnSpc>
                <a:spcPct val="170000"/>
              </a:lnSpc>
            </a:pPr>
            <a:endParaRPr lang="en-US" altLang="zh-CN" sz="2000" dirty="0"/>
          </a:p>
          <a:p>
            <a:pPr>
              <a:lnSpc>
                <a:spcPct val="170000"/>
              </a:lnSpc>
            </a:pPr>
            <a:endParaRPr lang="zh-CN" altLang="zh-CN" sz="2000" dirty="0"/>
          </a:p>
          <a:p>
            <a:pPr marL="0" indent="0">
              <a:lnSpc>
                <a:spcPct val="170000"/>
              </a:lnSpc>
              <a:buNone/>
            </a:pP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D153CE5-71DA-40F1-A99B-FD636EB5FB05}"/>
              </a:ext>
            </a:extLst>
          </p:cNvPr>
          <p:cNvSpPr txBox="1">
            <a:spLocks/>
          </p:cNvSpPr>
          <p:nvPr/>
        </p:nvSpPr>
        <p:spPr>
          <a:xfrm>
            <a:off x="193040" y="3976966"/>
            <a:ext cx="11257279" cy="3185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935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9F0D0-F962-4692-9291-0F2CB8A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A6498-F689-4FB3-BEBB-B3597D9C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dirty="0"/>
          </a:p>
          <a:p>
            <a:pPr marL="0" indent="0" algn="ctr">
              <a:buNone/>
            </a:pPr>
            <a:r>
              <a:rPr lang="zh-CN" altLang="en-US" sz="7200" dirty="0"/>
              <a:t>第二自然段</a:t>
            </a:r>
          </a:p>
        </p:txBody>
      </p:sp>
    </p:spTree>
    <p:extLst>
      <p:ext uri="{BB962C8B-B14F-4D97-AF65-F5344CB8AC3E}">
        <p14:creationId xmlns:p14="http://schemas.microsoft.com/office/powerpoint/2010/main" val="238134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716" y="177422"/>
            <a:ext cx="11682484" cy="6680578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第二段</a:t>
            </a:r>
            <a:r>
              <a:rPr lang="en-US" altLang="zh-CN" sz="2400" dirty="0"/>
              <a:t>1】</a:t>
            </a:r>
            <a:r>
              <a:rPr lang="zh-CN" altLang="zh-CN" sz="2400" dirty="0"/>
              <a:t>乃进而问之曰：</a:t>
            </a:r>
            <a:r>
              <a:rPr lang="en-US" altLang="zh-CN" sz="2400" dirty="0"/>
              <a:t>“</a:t>
            </a:r>
            <a:r>
              <a:rPr lang="zh-CN" altLang="zh-CN" sz="2400" dirty="0"/>
              <a:t>齐有处士曰钟离子</a:t>
            </a:r>
            <a:r>
              <a:rPr lang="en-US" altLang="zh-CN" sz="2400" baseline="30000" dirty="0"/>
              <a:t>1</a:t>
            </a:r>
            <a:r>
              <a:rPr lang="zh-CN" altLang="zh-CN" sz="2400" dirty="0"/>
              <a:t>，无恙</a:t>
            </a:r>
            <a:r>
              <a:rPr lang="en-US" altLang="zh-CN" sz="2400" baseline="30000" dirty="0"/>
              <a:t>2 </a:t>
            </a:r>
            <a:r>
              <a:rPr lang="zh-CN" altLang="zh-CN" sz="2400" dirty="0"/>
              <a:t>耶？</a:t>
            </a:r>
            <a:r>
              <a:rPr lang="zh-CN" altLang="zh-CN" sz="2400" dirty="0">
                <a:highlight>
                  <a:srgbClr val="FFFF00"/>
                </a:highlight>
              </a:rPr>
              <a:t>是其为人也，有粮者亦食</a:t>
            </a:r>
            <a:r>
              <a:rPr lang="en-US" altLang="zh-CN" sz="2400" baseline="30000" dirty="0">
                <a:highlight>
                  <a:srgbClr val="FFFF00"/>
                </a:highlight>
              </a:rPr>
              <a:t>3</a:t>
            </a:r>
            <a:r>
              <a:rPr lang="zh-CN" altLang="zh-CN" sz="2400" dirty="0">
                <a:highlight>
                  <a:srgbClr val="FFFF00"/>
                </a:highlight>
              </a:rPr>
              <a:t>，无粮者亦食</a:t>
            </a:r>
            <a:r>
              <a:rPr lang="en-US" altLang="zh-CN" sz="2400" baseline="30000" dirty="0">
                <a:highlight>
                  <a:srgbClr val="FFFF00"/>
                </a:highlight>
              </a:rPr>
              <a:t>3 </a:t>
            </a:r>
            <a:r>
              <a:rPr lang="zh-CN" altLang="zh-CN" sz="2400" dirty="0">
                <a:highlight>
                  <a:srgbClr val="FFFF00"/>
                </a:highlight>
              </a:rPr>
              <a:t>；有衣者亦衣</a:t>
            </a:r>
            <a:r>
              <a:rPr lang="en-US" altLang="zh-CN" sz="2400" baseline="30000" dirty="0">
                <a:highlight>
                  <a:srgbClr val="FFFF00"/>
                </a:highlight>
              </a:rPr>
              <a:t>4</a:t>
            </a:r>
            <a:r>
              <a:rPr lang="zh-CN" altLang="zh-CN" sz="2400" dirty="0">
                <a:highlight>
                  <a:srgbClr val="FFFF00"/>
                </a:highlight>
              </a:rPr>
              <a:t>，无衣者亦衣</a:t>
            </a:r>
            <a:r>
              <a:rPr lang="en-US" altLang="zh-CN" sz="2400" baseline="30000" dirty="0">
                <a:highlight>
                  <a:srgbClr val="FFFF00"/>
                </a:highlight>
              </a:rPr>
              <a:t>4 </a:t>
            </a:r>
            <a:r>
              <a:rPr lang="zh-CN" altLang="zh-CN" sz="2400" dirty="0">
                <a:highlight>
                  <a:srgbClr val="FFFF00"/>
                </a:highlight>
              </a:rPr>
              <a:t>。是助王养其民也，何以至今不业也</a:t>
            </a:r>
            <a:r>
              <a:rPr lang="en-US" altLang="zh-CN" sz="2400" baseline="30000" dirty="0">
                <a:highlight>
                  <a:srgbClr val="FFFF00"/>
                </a:highlight>
              </a:rPr>
              <a:t>10</a:t>
            </a:r>
            <a:r>
              <a:rPr lang="zh-CN" altLang="zh-CN" sz="2400" dirty="0">
                <a:highlight>
                  <a:srgbClr val="FFFF00"/>
                </a:highlight>
              </a:rPr>
              <a:t>？</a:t>
            </a:r>
            <a:endParaRPr lang="en-US" altLang="zh-CN" sz="2400" baseline="30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】1</a:t>
            </a:r>
            <a:r>
              <a:rPr lang="zh-CN" altLang="zh-CN" sz="2400" dirty="0"/>
              <a:t>、处士：有才能、有道德而隐居不仕的人。钟离子：齐国处士。</a:t>
            </a:r>
            <a:r>
              <a:rPr lang="en-US" altLang="zh-CN" sz="2400" dirty="0"/>
              <a:t>2.</a:t>
            </a:r>
            <a:r>
              <a:rPr lang="zh-CN" altLang="en-US" sz="2400" dirty="0"/>
              <a:t>恙：忧患、灾难  无恙：平安无事   </a:t>
            </a:r>
            <a:r>
              <a:rPr lang="en-US" altLang="zh-CN" sz="2400" dirty="0"/>
              <a:t>3</a:t>
            </a:r>
            <a:r>
              <a:rPr lang="zh-CN" altLang="zh-CN" sz="2400" dirty="0"/>
              <a:t>、食（</a:t>
            </a:r>
            <a:r>
              <a:rPr lang="en-US" altLang="zh-CN" sz="2400" dirty="0" err="1"/>
              <a:t>sì</a:t>
            </a:r>
            <a:r>
              <a:rPr lang="zh-CN" altLang="zh-CN" sz="2400" dirty="0"/>
              <a:t>）：拿食物给人吃</a:t>
            </a:r>
            <a:r>
              <a:rPr lang="zh-CN" altLang="zh-CN" sz="2400" dirty="0">
                <a:highlight>
                  <a:srgbClr val="FFFF00"/>
                </a:highlight>
              </a:rPr>
              <a:t>。</a:t>
            </a:r>
            <a:r>
              <a:rPr lang="en-US" altLang="zh-CN" sz="2400" dirty="0">
                <a:highlight>
                  <a:srgbClr val="FFFF00"/>
                </a:highlight>
              </a:rPr>
              <a:t>   4</a:t>
            </a:r>
            <a:r>
              <a:rPr lang="zh-CN" altLang="zh-CN" sz="2400" dirty="0">
                <a:highlight>
                  <a:srgbClr val="FFFF00"/>
                </a:highlight>
              </a:rPr>
              <a:t>、衣（</a:t>
            </a:r>
            <a:r>
              <a:rPr lang="en-US" altLang="zh-CN" sz="2400" dirty="0" err="1">
                <a:highlight>
                  <a:srgbClr val="FFFF00"/>
                </a:highlight>
              </a:rPr>
              <a:t>yì</a:t>
            </a:r>
            <a:r>
              <a:rPr lang="zh-CN" altLang="zh-CN" sz="2400" dirty="0">
                <a:highlight>
                  <a:srgbClr val="FFFF00"/>
                </a:highlight>
              </a:rPr>
              <a:t>）：拿衣服给人穿。</a:t>
            </a:r>
            <a:r>
              <a:rPr lang="en-US" altLang="zh-CN" sz="2400" dirty="0">
                <a:highlight>
                  <a:srgbClr val="FFFF00"/>
                </a:highlight>
              </a:rPr>
              <a:t>           10</a:t>
            </a:r>
            <a:r>
              <a:rPr lang="zh-CN" altLang="zh-CN" sz="2400" dirty="0">
                <a:highlight>
                  <a:srgbClr val="FFFF00"/>
                </a:highlight>
              </a:rPr>
              <a:t>、业：</a:t>
            </a:r>
            <a:r>
              <a:rPr lang="zh-CN" altLang="en-US" sz="2400" dirty="0">
                <a:highlight>
                  <a:srgbClr val="FFFF00"/>
                </a:highlight>
              </a:rPr>
              <a:t>使</a:t>
            </a:r>
            <a:r>
              <a:rPr lang="en-US" altLang="zh-CN" sz="2400" dirty="0">
                <a:highlight>
                  <a:srgbClr val="FFFF00"/>
                </a:highlight>
              </a:rPr>
              <a:t>……..</a:t>
            </a:r>
            <a:r>
              <a:rPr lang="zh-CN" altLang="zh-CN" sz="2400" dirty="0">
                <a:highlight>
                  <a:srgbClr val="FFFF00"/>
                </a:highlight>
              </a:rPr>
              <a:t>成就</a:t>
            </a:r>
            <a:r>
              <a:rPr lang="zh-CN" altLang="en-US" sz="2400" dirty="0">
                <a:highlight>
                  <a:srgbClr val="FFFF00"/>
                </a:highlight>
              </a:rPr>
              <a:t>功</a:t>
            </a:r>
            <a:r>
              <a:rPr lang="zh-CN" altLang="zh-CN" sz="2400" dirty="0">
                <a:highlight>
                  <a:srgbClr val="FFFF00"/>
                </a:highlight>
              </a:rPr>
              <a:t>业</a:t>
            </a:r>
            <a:r>
              <a:rPr lang="zh-CN" altLang="en-US" sz="2400" dirty="0">
                <a:highlight>
                  <a:srgbClr val="FFFF00"/>
                </a:highlight>
              </a:rPr>
              <a:t>，这里指重用。</a:t>
            </a:r>
            <a:endParaRPr lang="en-US" altLang="zh-CN" sz="2400" dirty="0"/>
          </a:p>
          <a:p>
            <a:pPr marL="0" indent="0">
              <a:lnSpc>
                <a:spcPct val="170000"/>
              </a:lnSpc>
              <a:buNone/>
            </a:pPr>
            <a:endParaRPr lang="en-US" altLang="zh-CN" sz="24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参考译文</a:t>
            </a:r>
            <a:r>
              <a:rPr lang="en-US" altLang="zh-CN" sz="2400" dirty="0"/>
              <a:t>】</a:t>
            </a:r>
            <a:r>
              <a:rPr lang="zh-CN" altLang="zh-CN" sz="2400" dirty="0"/>
              <a:t>威后进而又问他说：</a:t>
            </a:r>
            <a:r>
              <a:rPr lang="en-US" altLang="zh-CN" sz="2400" dirty="0"/>
              <a:t>“</a:t>
            </a:r>
            <a:r>
              <a:rPr lang="zh-CN" altLang="zh-CN" sz="2400" dirty="0"/>
              <a:t>齐国有个处士叫钟离子，平安无事吗？</a:t>
            </a:r>
            <a:r>
              <a:rPr lang="zh-CN" altLang="zh-CN" sz="2400" b="1" dirty="0">
                <a:highlight>
                  <a:srgbClr val="FFFF00"/>
                </a:highlight>
              </a:rPr>
              <a:t>这个人做人呀，有粮食的</a:t>
            </a:r>
            <a:r>
              <a:rPr lang="zh-CN" altLang="en-US" sz="2400" b="1" dirty="0">
                <a:highlight>
                  <a:srgbClr val="FFFF00"/>
                </a:highlight>
              </a:rPr>
              <a:t>他给他们饭</a:t>
            </a:r>
            <a:r>
              <a:rPr lang="zh-CN" altLang="zh-CN" sz="2400" b="1" dirty="0">
                <a:highlight>
                  <a:srgbClr val="FFFF00"/>
                </a:highlight>
              </a:rPr>
              <a:t>吃，没粮食的人</a:t>
            </a:r>
            <a:r>
              <a:rPr lang="zh-CN" altLang="en-US" sz="2400" b="1" dirty="0">
                <a:highlight>
                  <a:srgbClr val="FFFF00"/>
                </a:highlight>
              </a:rPr>
              <a:t>他</a:t>
            </a:r>
            <a:r>
              <a:rPr lang="zh-CN" altLang="zh-CN" sz="2400" b="1" dirty="0">
                <a:highlight>
                  <a:srgbClr val="FFFF00"/>
                </a:highlight>
              </a:rPr>
              <a:t>也给</a:t>
            </a:r>
            <a:r>
              <a:rPr lang="zh-CN" altLang="en-US" sz="2400" b="1" dirty="0">
                <a:highlight>
                  <a:srgbClr val="FFFF00"/>
                </a:highlight>
              </a:rPr>
              <a:t>他们饭</a:t>
            </a:r>
            <a:r>
              <a:rPr lang="zh-CN" altLang="zh-CN" sz="2400" b="1" dirty="0">
                <a:highlight>
                  <a:srgbClr val="FFFF00"/>
                </a:highlight>
              </a:rPr>
              <a:t>吃；有衣服的人</a:t>
            </a:r>
            <a:r>
              <a:rPr lang="zh-CN" altLang="en-US" sz="2400" b="1" dirty="0">
                <a:highlight>
                  <a:srgbClr val="FFFF00"/>
                </a:highlight>
              </a:rPr>
              <a:t>他给他们衣服</a:t>
            </a:r>
            <a:r>
              <a:rPr lang="zh-CN" altLang="zh-CN" sz="2400" b="1" dirty="0">
                <a:highlight>
                  <a:srgbClr val="FFFF00"/>
                </a:highlight>
              </a:rPr>
              <a:t>穿，没有衣服的人</a:t>
            </a:r>
            <a:r>
              <a:rPr lang="zh-CN" altLang="en-US" sz="2400" b="1" dirty="0">
                <a:highlight>
                  <a:srgbClr val="FFFF00"/>
                </a:highlight>
              </a:rPr>
              <a:t>他</a:t>
            </a:r>
            <a:r>
              <a:rPr lang="zh-CN" altLang="zh-CN" sz="2400" b="1" dirty="0">
                <a:highlight>
                  <a:srgbClr val="FFFF00"/>
                </a:highlight>
              </a:rPr>
              <a:t>也给</a:t>
            </a:r>
            <a:r>
              <a:rPr lang="zh-CN" altLang="en-US" sz="2400" b="1" dirty="0">
                <a:highlight>
                  <a:srgbClr val="FFFF00"/>
                </a:highlight>
              </a:rPr>
              <a:t>他们衣服</a:t>
            </a:r>
            <a:r>
              <a:rPr lang="zh-CN" altLang="zh-CN" sz="2400" b="1" dirty="0">
                <a:highlight>
                  <a:srgbClr val="FFFF00"/>
                </a:highlight>
              </a:rPr>
              <a:t>穿。这是帮助国君抚养老百姓的人呀，为什么</a:t>
            </a:r>
            <a:r>
              <a:rPr lang="zh-CN" altLang="en-US" sz="2400" b="1" dirty="0">
                <a:highlight>
                  <a:srgbClr val="FFFF00"/>
                </a:highlight>
              </a:rPr>
              <a:t>至今不重用他呢</a:t>
            </a:r>
            <a:r>
              <a:rPr lang="zh-CN" altLang="zh-CN" sz="2400" b="1" dirty="0">
                <a:highlight>
                  <a:srgbClr val="FFFF00"/>
                </a:highlight>
              </a:rPr>
              <a:t>？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110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716" y="177422"/>
            <a:ext cx="11682484" cy="678293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第二段</a:t>
            </a:r>
            <a:r>
              <a:rPr lang="en-US" altLang="zh-CN" sz="2400" dirty="0"/>
              <a:t>2】</a:t>
            </a:r>
            <a:r>
              <a:rPr lang="zh-CN" altLang="zh-CN" sz="2400" dirty="0"/>
              <a:t>叶阳子无恙乎</a:t>
            </a:r>
            <a:r>
              <a:rPr lang="en-US" altLang="zh-CN" sz="2400" baseline="30000" dirty="0"/>
              <a:t>1</a:t>
            </a:r>
            <a:r>
              <a:rPr lang="zh-CN" altLang="zh-CN" sz="2400" dirty="0"/>
              <a:t>？</a:t>
            </a:r>
            <a:r>
              <a:rPr lang="zh-CN" altLang="zh-CN" sz="2400" dirty="0">
                <a:highlight>
                  <a:srgbClr val="FFFF00"/>
                </a:highlight>
              </a:rPr>
              <a:t>是其为人，哀鳏寡</a:t>
            </a:r>
            <a:r>
              <a:rPr lang="en-US" altLang="zh-CN" sz="2400" baseline="30000" dirty="0">
                <a:highlight>
                  <a:srgbClr val="FFFF00"/>
                </a:highlight>
              </a:rPr>
              <a:t>2</a:t>
            </a:r>
            <a:r>
              <a:rPr lang="zh-CN" altLang="zh-CN" sz="2400" dirty="0">
                <a:highlight>
                  <a:srgbClr val="FFFF00"/>
                </a:highlight>
              </a:rPr>
              <a:t>，恤</a:t>
            </a:r>
            <a:r>
              <a:rPr lang="en-US" altLang="zh-CN" sz="2400" baseline="30000" dirty="0">
                <a:highlight>
                  <a:srgbClr val="FFFF00"/>
                </a:highlight>
              </a:rPr>
              <a:t>3</a:t>
            </a:r>
            <a:r>
              <a:rPr lang="zh-CN" altLang="zh-CN" sz="2400" dirty="0">
                <a:highlight>
                  <a:srgbClr val="FFFF00"/>
                </a:highlight>
              </a:rPr>
              <a:t>孤独</a:t>
            </a:r>
            <a:r>
              <a:rPr lang="en-US" altLang="zh-CN" sz="2400" baseline="30000" dirty="0">
                <a:highlight>
                  <a:srgbClr val="FFFF00"/>
                </a:highlight>
              </a:rPr>
              <a:t>4</a:t>
            </a:r>
            <a:r>
              <a:rPr lang="zh-CN" altLang="zh-CN" sz="2400" dirty="0">
                <a:highlight>
                  <a:srgbClr val="FFFF00"/>
                </a:highlight>
              </a:rPr>
              <a:t>，振</a:t>
            </a:r>
            <a:r>
              <a:rPr lang="en-US" altLang="zh-CN" sz="2400" baseline="30000" dirty="0">
                <a:highlight>
                  <a:srgbClr val="FFFF00"/>
                </a:highlight>
              </a:rPr>
              <a:t>5</a:t>
            </a:r>
            <a:r>
              <a:rPr lang="zh-CN" altLang="zh-CN" sz="2400" dirty="0">
                <a:highlight>
                  <a:srgbClr val="FFFF00"/>
                </a:highlight>
              </a:rPr>
              <a:t>困穷，补不足。是助王息</a:t>
            </a:r>
            <a:r>
              <a:rPr lang="en-US" altLang="zh-CN" sz="2400" baseline="30000" dirty="0">
                <a:highlight>
                  <a:srgbClr val="FFFF00"/>
                </a:highlight>
              </a:rPr>
              <a:t>6</a:t>
            </a:r>
            <a:r>
              <a:rPr lang="zh-CN" altLang="zh-CN" sz="2400" dirty="0">
                <a:highlight>
                  <a:srgbClr val="FFFF00"/>
                </a:highlight>
              </a:rPr>
              <a:t>其民者也，何以至今不业也？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2400" baseline="300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注释</a:t>
            </a:r>
            <a:r>
              <a:rPr lang="en-US" altLang="zh-CN" sz="2400" dirty="0"/>
              <a:t>】1</a:t>
            </a:r>
            <a:r>
              <a:rPr lang="zh-CN" altLang="zh-CN" sz="2400" dirty="0"/>
              <a:t>、叶（</a:t>
            </a:r>
            <a:r>
              <a:rPr lang="en-US" altLang="zh-CN" sz="2400" dirty="0" err="1"/>
              <a:t>shè</a:t>
            </a:r>
            <a:r>
              <a:rPr lang="zh-CN" altLang="zh-CN" sz="2400" dirty="0"/>
              <a:t>）阳子：齐国处士。</a:t>
            </a:r>
            <a:r>
              <a:rPr lang="en-US" altLang="zh-CN" sz="2400" dirty="0"/>
              <a:t>            2</a:t>
            </a:r>
            <a:r>
              <a:rPr lang="zh-CN" altLang="zh-CN" sz="2400" dirty="0"/>
              <a:t>、鳏（</a:t>
            </a:r>
            <a:r>
              <a:rPr lang="en-US" altLang="zh-CN" sz="2400" dirty="0" err="1"/>
              <a:t>guān</a:t>
            </a:r>
            <a:r>
              <a:rPr lang="zh-CN" altLang="zh-CN" sz="2400" dirty="0"/>
              <a:t>）</a:t>
            </a:r>
            <a:r>
              <a:rPr lang="zh-CN" altLang="en-US" sz="2400" dirty="0"/>
              <a:t>寡</a:t>
            </a:r>
            <a:r>
              <a:rPr lang="zh-CN" altLang="zh-CN" sz="2400" dirty="0"/>
              <a:t>：老而无妻</a:t>
            </a:r>
            <a:r>
              <a:rPr lang="zh-CN" altLang="en-US" sz="2400" dirty="0"/>
              <a:t>曰鳏，老而无夫曰寡</a:t>
            </a:r>
            <a:r>
              <a:rPr lang="zh-CN" altLang="zh-CN" sz="2400" dirty="0"/>
              <a:t>。</a:t>
            </a:r>
            <a:r>
              <a:rPr lang="en-US" altLang="zh-CN" sz="2400" dirty="0"/>
              <a:t>             3</a:t>
            </a:r>
            <a:r>
              <a:rPr lang="zh-CN" altLang="zh-CN" sz="2400" dirty="0"/>
              <a:t>、恤：</a:t>
            </a:r>
            <a:r>
              <a:rPr lang="zh-CN" altLang="en-US" sz="2400" dirty="0"/>
              <a:t>顾念，</a:t>
            </a:r>
            <a:r>
              <a:rPr lang="zh-CN" altLang="zh-CN" sz="2400" dirty="0"/>
              <a:t>抚恤。</a:t>
            </a:r>
            <a:r>
              <a:rPr lang="en-US" altLang="zh-CN" sz="2400" dirty="0"/>
              <a:t>4.</a:t>
            </a:r>
            <a:r>
              <a:rPr lang="zh-CN" altLang="zh-CN" sz="2400" dirty="0"/>
              <a:t>独，老而无子</a:t>
            </a:r>
            <a:r>
              <a:rPr lang="zh-CN" altLang="zh-CN" sz="2400" dirty="0">
                <a:highlight>
                  <a:srgbClr val="FFFF00"/>
                </a:highlight>
              </a:rPr>
              <a:t>。</a:t>
            </a:r>
            <a:r>
              <a:rPr lang="en-US" altLang="zh-CN" sz="2400" dirty="0">
                <a:highlight>
                  <a:srgbClr val="FFFF00"/>
                </a:highlight>
              </a:rPr>
              <a:t>         5</a:t>
            </a:r>
            <a:r>
              <a:rPr lang="zh-CN" altLang="zh-CN" sz="2400" dirty="0">
                <a:highlight>
                  <a:srgbClr val="FFFF00"/>
                </a:highlight>
              </a:rPr>
              <a:t>、振：通</a:t>
            </a:r>
            <a:r>
              <a:rPr lang="en-US" altLang="zh-CN" sz="2400" dirty="0">
                <a:highlight>
                  <a:srgbClr val="FFFF00"/>
                </a:highlight>
              </a:rPr>
              <a:t>“</a:t>
            </a:r>
            <a:r>
              <a:rPr lang="zh-CN" altLang="zh-CN" sz="2400" dirty="0">
                <a:highlight>
                  <a:srgbClr val="FFFF00"/>
                </a:highlight>
              </a:rPr>
              <a:t>赈</a:t>
            </a:r>
            <a:r>
              <a:rPr lang="en-US" altLang="zh-CN" sz="2400" dirty="0">
                <a:highlight>
                  <a:srgbClr val="FFFF00"/>
                </a:highlight>
              </a:rPr>
              <a:t>”</a:t>
            </a:r>
            <a:r>
              <a:rPr lang="zh-CN" altLang="zh-CN" sz="2400" dirty="0">
                <a:highlight>
                  <a:srgbClr val="FFFF00"/>
                </a:highlight>
              </a:rPr>
              <a:t>，救济。</a:t>
            </a:r>
            <a:r>
              <a:rPr lang="en-US" altLang="zh-CN" sz="2400" dirty="0">
                <a:highlight>
                  <a:srgbClr val="FFFF00"/>
                </a:highlight>
              </a:rPr>
              <a:t>6</a:t>
            </a:r>
            <a:r>
              <a:rPr lang="zh-CN" altLang="zh-CN" sz="2400" dirty="0">
                <a:highlight>
                  <a:srgbClr val="FFFF00"/>
                </a:highlight>
              </a:rPr>
              <a:t>、息：</a:t>
            </a:r>
            <a:r>
              <a:rPr lang="zh-CN" altLang="en-US" sz="2400" dirty="0">
                <a:highlight>
                  <a:srgbClr val="FFFF00"/>
                </a:highlight>
              </a:rPr>
              <a:t>繁衍，滋息，养育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2400" dirty="0">
              <a:highlight>
                <a:srgbClr val="FFFF00"/>
              </a:highlight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参考译文</a:t>
            </a:r>
            <a:r>
              <a:rPr lang="en-US" altLang="zh-CN" sz="2400" dirty="0"/>
              <a:t>】</a:t>
            </a:r>
            <a:r>
              <a:rPr lang="zh-CN" altLang="zh-CN" sz="2400" dirty="0"/>
              <a:t>叶阳子平安无事吗？</a:t>
            </a:r>
            <a:r>
              <a:rPr lang="zh-CN" altLang="zh-CN" sz="2400" b="1" dirty="0">
                <a:highlight>
                  <a:srgbClr val="FFFF00"/>
                </a:highlight>
              </a:rPr>
              <a:t>这个人做人呀，怜悯</a:t>
            </a:r>
            <a:r>
              <a:rPr lang="zh-CN" altLang="en-US" sz="2400" b="1" dirty="0">
                <a:highlight>
                  <a:srgbClr val="FFFF00"/>
                </a:highlight>
              </a:rPr>
              <a:t>鳏夫、寡妇</a:t>
            </a:r>
            <a:r>
              <a:rPr lang="zh-CN" altLang="zh-CN" sz="2400" b="1" dirty="0">
                <a:highlight>
                  <a:srgbClr val="FFFF00"/>
                </a:highlight>
              </a:rPr>
              <a:t>，顾念抚恤那些</a:t>
            </a:r>
            <a:r>
              <a:rPr lang="zh-CN" altLang="en-US" sz="2400" b="1" dirty="0">
                <a:highlight>
                  <a:srgbClr val="FFFF00"/>
                </a:highlight>
              </a:rPr>
              <a:t>孤儿和没有子女的人</a:t>
            </a:r>
            <a:r>
              <a:rPr lang="zh-CN" altLang="zh-CN" sz="2400" b="1" dirty="0">
                <a:highlight>
                  <a:srgbClr val="FFFF00"/>
                </a:highlight>
              </a:rPr>
              <a:t>，救济那些困苦贫穷的人，补助那些缺衣少食的人，这是帮助国君养育百姓的人，为什么</a:t>
            </a:r>
            <a:r>
              <a:rPr lang="zh-CN" altLang="en-US" sz="2400" b="1" dirty="0">
                <a:highlight>
                  <a:srgbClr val="FFFF00"/>
                </a:highlight>
              </a:rPr>
              <a:t>至今不重用他呢</a:t>
            </a:r>
            <a:r>
              <a:rPr lang="zh-CN" altLang="zh-CN" sz="2400" b="1" dirty="0">
                <a:highlight>
                  <a:srgbClr val="FFFF00"/>
                </a:highlight>
              </a:rPr>
              <a:t>？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91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1841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主题</vt:lpstr>
      <vt:lpstr>赵威后问齐使</vt:lpstr>
      <vt:lpstr>作品背景</vt:lpstr>
      <vt:lpstr>赵威后问齐使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文章主旨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赵威后问齐使</dc:title>
  <dc:creator>AutoBVT</dc:creator>
  <cp:lastModifiedBy>ovo len</cp:lastModifiedBy>
  <cp:revision>21</cp:revision>
  <dcterms:created xsi:type="dcterms:W3CDTF">2020-01-15T04:51:35Z</dcterms:created>
  <dcterms:modified xsi:type="dcterms:W3CDTF">2020-07-17T09:21:19Z</dcterms:modified>
</cp:coreProperties>
</file>