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04" r:id="rId4"/>
    <p:sldId id="345" r:id="rId5"/>
    <p:sldId id="351" r:id="rId6"/>
    <p:sldId id="346" r:id="rId7"/>
    <p:sldId id="349" r:id="rId8"/>
    <p:sldId id="352" r:id="rId9"/>
    <p:sldId id="310" r:id="rId10"/>
    <p:sldId id="311" r:id="rId11"/>
    <p:sldId id="353" r:id="rId12"/>
    <p:sldId id="313" r:id="rId13"/>
    <p:sldId id="314" r:id="rId14"/>
    <p:sldId id="315" r:id="rId15"/>
    <p:sldId id="391" r:id="rId16"/>
    <p:sldId id="392" r:id="rId17"/>
    <p:sldId id="418" r:id="rId18"/>
    <p:sldId id="443" r:id="rId19"/>
    <p:sldId id="447" r:id="rId20"/>
    <p:sldId id="446" r:id="rId21"/>
    <p:sldId id="450" r:id="rId22"/>
    <p:sldId id="451" r:id="rId23"/>
    <p:sldId id="452" r:id="rId24"/>
    <p:sldId id="454" r:id="rId25"/>
    <p:sldId id="455" r:id="rId26"/>
    <p:sldId id="456" r:id="rId27"/>
    <p:sldId id="459" r:id="rId28"/>
    <p:sldId id="457" r:id="rId29"/>
    <p:sldId id="460" r:id="rId30"/>
    <p:sldId id="461" r:id="rId31"/>
    <p:sldId id="332" r:id="rId32"/>
    <p:sldId id="468" r:id="rId33"/>
    <p:sldId id="462" r:id="rId34"/>
    <p:sldId id="465" r:id="rId35"/>
    <p:sldId id="467" r:id="rId36"/>
    <p:sldId id="469" r:id="rId37"/>
    <p:sldId id="394" r:id="rId38"/>
    <p:sldId id="470" r:id="rId39"/>
    <p:sldId id="343" r:id="rId40"/>
    <p:sldId id="344" r:id="rId41"/>
    <p:sldId id="481" r:id="rId42"/>
    <p:sldId id="473" r:id="rId43"/>
    <p:sldId id="474" r:id="rId44"/>
    <p:sldId id="480" r:id="rId45"/>
    <p:sldId id="483" r:id="rId46"/>
    <p:sldId id="484" r:id="rId47"/>
    <p:sldId id="485"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6" d="100"/>
          <a:sy n="76" d="100"/>
        </p:scale>
        <p:origin x="-34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1506" name="标题 21505"/>
          <p:cNvSpPr>
            <a:spLocks noGrp="1" noRot="1"/>
          </p:cNvSpPr>
          <p:nvPr>
            <p:ph type="ctrTitle"/>
          </p:nvPr>
        </p:nvSpPr>
        <p:spPr>
          <a:xfrm>
            <a:off x="3962400" y="1066800"/>
            <a:ext cx="4648200" cy="1981200"/>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21507" name="副标题 21506"/>
          <p:cNvSpPr>
            <a:spLocks noGrp="1" noRot="1"/>
          </p:cNvSpPr>
          <p:nvPr>
            <p:ph type="subTitle" idx="1"/>
          </p:nvPr>
        </p:nvSpPr>
        <p:spPr>
          <a:xfrm>
            <a:off x="3962400" y="3657600"/>
            <a:ext cx="4572000" cy="16764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21508" name="日期占位符 21507"/>
          <p:cNvSpPr>
            <a:spLocks noGrp="1"/>
          </p:cNvSpPr>
          <p:nvPr>
            <p:ph type="dt" sz="half" idx="2"/>
          </p:nvPr>
        </p:nvSpPr>
        <p:spPr>
          <a:xfrm>
            <a:off x="301625" y="6076950"/>
            <a:ext cx="2289175" cy="476250"/>
          </a:xfrm>
          <a:prstGeom prst="rect">
            <a:avLst/>
          </a:prstGeom>
          <a:noFill/>
          <a:ln w="9525">
            <a:noFill/>
          </a:ln>
        </p:spPr>
        <p:txBody>
          <a:bodyPr anchor="t"/>
          <a:lstStyle>
            <a:lvl1pPr>
              <a:defRPr sz="1400"/>
            </a:lvl1pPr>
          </a:lstStyle>
          <a:p>
            <a:pPr fontAlgn="base"/>
            <a:endParaRPr lang="zh-CN" altLang="en-US" strike="noStrike" noProof="1" dirty="0">
              <a:latin typeface="Arial" panose="020B0604020202020204" pitchFamily="34" charset="0"/>
            </a:endParaRPr>
          </a:p>
        </p:txBody>
      </p:sp>
      <p:sp>
        <p:nvSpPr>
          <p:cNvPr id="21509" name="页脚占位符 21508"/>
          <p:cNvSpPr>
            <a:spLocks noGrp="1"/>
          </p:cNvSpPr>
          <p:nvPr>
            <p:ph type="ftr" sz="quarter" idx="3"/>
          </p:nvPr>
        </p:nvSpPr>
        <p:spPr>
          <a:xfrm>
            <a:off x="3124200" y="6076950"/>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21510" name="灯片编号占位符 21509"/>
          <p:cNvSpPr>
            <a:spLocks noGrp="1"/>
          </p:cNvSpPr>
          <p:nvPr>
            <p:ph type="sldNum" sz="quarter" idx="4"/>
          </p:nvPr>
        </p:nvSpPr>
        <p:spPr>
          <a:xfrm>
            <a:off x="6553200" y="6076950"/>
            <a:ext cx="2289175"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85800"/>
            <a:ext cx="6284119" cy="5181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21506" name="标题 21505"/>
          <p:cNvSpPr>
            <a:spLocks noGrp="1" noRot="1"/>
          </p:cNvSpPr>
          <p:nvPr>
            <p:ph type="ctrTitle"/>
          </p:nvPr>
        </p:nvSpPr>
        <p:spPr>
          <a:xfrm>
            <a:off x="3962400" y="1066800"/>
            <a:ext cx="4648200" cy="1981200"/>
          </a:xfrm>
          <a:prstGeom prst="rect">
            <a:avLst/>
          </a:prstGeom>
          <a:noFill/>
          <a:ln w="9525">
            <a:noFill/>
          </a:ln>
        </p:spPr>
        <p:txBody>
          <a:bodyPr anchor="ctr"/>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21507" name="副标题 21506"/>
          <p:cNvSpPr>
            <a:spLocks noGrp="1" noRot="1"/>
          </p:cNvSpPr>
          <p:nvPr>
            <p:ph type="subTitle" idx="1"/>
          </p:nvPr>
        </p:nvSpPr>
        <p:spPr>
          <a:xfrm>
            <a:off x="3962400" y="3657600"/>
            <a:ext cx="4572000" cy="16764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21508" name="日期占位符 21507"/>
          <p:cNvSpPr>
            <a:spLocks noGrp="1"/>
          </p:cNvSpPr>
          <p:nvPr>
            <p:ph type="dt" sz="half" idx="2"/>
          </p:nvPr>
        </p:nvSpPr>
        <p:spPr>
          <a:xfrm>
            <a:off x="301625" y="6076950"/>
            <a:ext cx="2289175" cy="476250"/>
          </a:xfrm>
          <a:prstGeom prst="rect">
            <a:avLst/>
          </a:prstGeom>
          <a:noFill/>
          <a:ln w="9525">
            <a:noFill/>
          </a:ln>
        </p:spPr>
        <p:txBody>
          <a:bodyPr anchor="t"/>
          <a:lstStyle>
            <a:lvl1pPr>
              <a:defRPr sz="1400"/>
            </a:lvl1pPr>
          </a:lstStyle>
          <a:p>
            <a:pPr fontAlgn="base"/>
            <a:endParaRPr lang="zh-CN" altLang="en-US" strike="noStrike" noProof="1" dirty="0">
              <a:latin typeface="Arial" panose="020B0604020202020204" pitchFamily="34" charset="0"/>
            </a:endParaRPr>
          </a:p>
        </p:txBody>
      </p:sp>
      <p:sp>
        <p:nvSpPr>
          <p:cNvPr id="21509" name="页脚占位符 21508"/>
          <p:cNvSpPr>
            <a:spLocks noGrp="1"/>
          </p:cNvSpPr>
          <p:nvPr>
            <p:ph type="ftr" sz="quarter" idx="3"/>
          </p:nvPr>
        </p:nvSpPr>
        <p:spPr>
          <a:xfrm>
            <a:off x="3124200" y="6076950"/>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21510" name="灯片编号占位符 21509"/>
          <p:cNvSpPr>
            <a:spLocks noGrp="1"/>
          </p:cNvSpPr>
          <p:nvPr>
            <p:ph type="sldNum" sz="quarter" idx="4"/>
          </p:nvPr>
        </p:nvSpPr>
        <p:spPr>
          <a:xfrm>
            <a:off x="6553200" y="6076950"/>
            <a:ext cx="2289175"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0583"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9569" y="685800"/>
            <a:ext cx="2135981" cy="5181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01625" y="685800"/>
            <a:ext cx="6284119" cy="5181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04800"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0583" y="1981200"/>
            <a:ext cx="4184968" cy="3886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20481"/>
          <p:cNvSpPr>
            <a:spLocks noGrp="1" noRot="1"/>
          </p:cNvSpPr>
          <p:nvPr>
            <p:ph type="title"/>
          </p:nvPr>
        </p:nvSpPr>
        <p:spPr>
          <a:xfrm>
            <a:off x="301625" y="685800"/>
            <a:ext cx="854075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027" name="文本占位符 20482"/>
          <p:cNvSpPr>
            <a:spLocks noGrp="1" noRot="1"/>
          </p:cNvSpPr>
          <p:nvPr>
            <p:ph type="body"/>
          </p:nvPr>
        </p:nvSpPr>
        <p:spPr>
          <a:xfrm>
            <a:off x="304800" y="1981200"/>
            <a:ext cx="8540750" cy="38862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484" name="日期占位符 20483"/>
          <p:cNvSpPr>
            <a:spLocks noGrp="1"/>
          </p:cNvSpPr>
          <p:nvPr>
            <p:ph type="dt" sz="half" idx="2"/>
          </p:nvPr>
        </p:nvSpPr>
        <p:spPr>
          <a:xfrm>
            <a:off x="301625" y="6019800"/>
            <a:ext cx="2289175"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20485" name="页脚占位符 20484"/>
          <p:cNvSpPr>
            <a:spLocks noGrp="1"/>
          </p:cNvSpPr>
          <p:nvPr>
            <p:ph type="ftr" sz="quarter" idx="3"/>
          </p:nvPr>
        </p:nvSpPr>
        <p:spPr>
          <a:xfrm>
            <a:off x="3124200" y="6019800"/>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20486" name="灯片编号占位符 20485"/>
          <p:cNvSpPr>
            <a:spLocks noGrp="1"/>
          </p:cNvSpPr>
          <p:nvPr>
            <p:ph type="sldNum" sz="quarter" idx="4"/>
          </p:nvPr>
        </p:nvSpPr>
        <p:spPr>
          <a:xfrm>
            <a:off x="6553200" y="6019800"/>
            <a:ext cx="2289175"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标题 20481"/>
          <p:cNvSpPr>
            <a:spLocks noGrp="1" noRot="1"/>
          </p:cNvSpPr>
          <p:nvPr>
            <p:ph type="title"/>
          </p:nvPr>
        </p:nvSpPr>
        <p:spPr>
          <a:xfrm>
            <a:off x="301625" y="685800"/>
            <a:ext cx="8540750" cy="1143000"/>
          </a:xfrm>
          <a:prstGeom prst="rect">
            <a:avLst/>
          </a:prstGeom>
          <a:noFill/>
          <a:ln w="9525">
            <a:noFill/>
          </a:ln>
        </p:spPr>
        <p:txBody>
          <a:bodyPr anchor="ctr"/>
          <a:p>
            <a:pPr lvl="0" indent="0"/>
            <a:r>
              <a:rPr lang="zh-CN" altLang="en-US" dirty="0"/>
              <a:t>单击此处编辑母版标题样式</a:t>
            </a:r>
            <a:endParaRPr lang="zh-CN" altLang="en-US" dirty="0"/>
          </a:p>
        </p:txBody>
      </p:sp>
      <p:sp>
        <p:nvSpPr>
          <p:cNvPr id="1027" name="文本占位符 20482"/>
          <p:cNvSpPr>
            <a:spLocks noGrp="1" noRot="1"/>
          </p:cNvSpPr>
          <p:nvPr>
            <p:ph type="body"/>
          </p:nvPr>
        </p:nvSpPr>
        <p:spPr>
          <a:xfrm>
            <a:off x="304800" y="1981200"/>
            <a:ext cx="8540750" cy="38862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0484" name="日期占位符 20483"/>
          <p:cNvSpPr>
            <a:spLocks noGrp="1"/>
          </p:cNvSpPr>
          <p:nvPr>
            <p:ph type="dt" sz="half" idx="2"/>
          </p:nvPr>
        </p:nvSpPr>
        <p:spPr>
          <a:xfrm>
            <a:off x="301625" y="6019800"/>
            <a:ext cx="2289175" cy="476250"/>
          </a:xfrm>
          <a:prstGeom prst="rect">
            <a:avLst/>
          </a:prstGeom>
          <a:noFill/>
          <a:ln w="9525">
            <a:noFill/>
          </a:ln>
        </p:spPr>
        <p:txBody>
          <a:bodyPr/>
          <a:lstStyle>
            <a:lvl1pPr>
              <a:defRPr sz="1400"/>
            </a:lvl1pPr>
          </a:lstStyle>
          <a:p>
            <a:pPr lvl="0" fontAlgn="base"/>
            <a:endParaRPr lang="zh-CN" altLang="en-US" strike="noStrike" noProof="1" dirty="0">
              <a:latin typeface="Arial" panose="020B0604020202020204" pitchFamily="34" charset="0"/>
            </a:endParaRPr>
          </a:p>
        </p:txBody>
      </p:sp>
      <p:sp>
        <p:nvSpPr>
          <p:cNvPr id="20485" name="页脚占位符 20484"/>
          <p:cNvSpPr>
            <a:spLocks noGrp="1"/>
          </p:cNvSpPr>
          <p:nvPr>
            <p:ph type="ftr" sz="quarter" idx="3"/>
          </p:nvPr>
        </p:nvSpPr>
        <p:spPr>
          <a:xfrm>
            <a:off x="3124200" y="6019800"/>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20486" name="灯片编号占位符 20485"/>
          <p:cNvSpPr>
            <a:spLocks noGrp="1"/>
          </p:cNvSpPr>
          <p:nvPr>
            <p:ph type="sldNum" sz="quarter" idx="4"/>
          </p:nvPr>
        </p:nvSpPr>
        <p:spPr>
          <a:xfrm>
            <a:off x="6553200" y="6019800"/>
            <a:ext cx="2289175"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051" name="副标题 2050"/>
          <p:cNvSpPr>
            <a:spLocks noGrp="1"/>
          </p:cNvSpPr>
          <p:nvPr>
            <p:ph type="subTitle" idx="1"/>
          </p:nvPr>
        </p:nvSpPr>
        <p:spPr>
          <a:xfrm>
            <a:off x="2411413" y="2492375"/>
            <a:ext cx="6400800" cy="1752600"/>
          </a:xfrm>
        </p:spPr>
        <p:txBody>
          <a:bodyPr/>
          <a:p>
            <a:pPr defTabSz="914400">
              <a:buClrTx/>
              <a:buSzTx/>
              <a:buFontTx/>
            </a:pPr>
            <a:r>
              <a:rPr lang="en-US" altLang="zh-CN" sz="4000" kern="1200" baseline="0" dirty="0">
                <a:latin typeface="Arial" panose="020B0604020202020204" pitchFamily="34" charset="0"/>
                <a:ea typeface="宋体" panose="02010600030101010101" pitchFamily="2" charset="-122"/>
              </a:rPr>
              <a:t>         </a:t>
            </a:r>
            <a:r>
              <a:rPr lang="en-US" altLang="zh-CN" sz="7200" kern="1200" baseline="0" dirty="0">
                <a:latin typeface="Arial" panose="020B0604020202020204" pitchFamily="34" charset="0"/>
                <a:ea typeface="宋体" panose="02010600030101010101" pitchFamily="2" charset="-122"/>
              </a:rPr>
              <a:t> </a:t>
            </a:r>
            <a:r>
              <a:rPr lang="zh-CN" altLang="en-US" sz="7200" b="1" kern="1200" baseline="0" dirty="0">
                <a:solidFill>
                  <a:srgbClr val="FF0000"/>
                </a:solidFill>
                <a:latin typeface="Arial" panose="020B0604020202020204" pitchFamily="34" charset="0"/>
                <a:ea typeface="隶书" panose="02010509060101010101" pitchFamily="49" charset="-122"/>
              </a:rPr>
              <a:t>谏逐客书</a:t>
            </a:r>
            <a:endParaRPr lang="zh-CN" altLang="en-US" sz="7200" b="1" kern="1200" baseline="0" dirty="0">
              <a:solidFill>
                <a:srgbClr val="FF0000"/>
              </a:solidFill>
              <a:latin typeface="Arial" panose="020B0604020202020204" pitchFamily="34"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1267" name="文本占位符 11266"/>
          <p:cNvSpPr>
            <a:spLocks noGrp="1"/>
          </p:cNvSpPr>
          <p:nvPr>
            <p:ph type="body" idx="4294967295"/>
          </p:nvPr>
        </p:nvSpPr>
        <p:spPr>
          <a:xfrm>
            <a:off x="67310" y="418148"/>
            <a:ext cx="9144000" cy="6021387"/>
          </a:xfrm>
        </p:spPr>
        <p:txBody>
          <a:bodyPr/>
          <a:p>
            <a:pPr>
              <a:lnSpc>
                <a:spcPct val="120000"/>
              </a:lnSpc>
              <a:buNone/>
            </a:pPr>
            <a:r>
              <a:rPr lang="en-US" altLang="zh-CN" sz="1200" b="1" dirty="0"/>
              <a:t>       </a:t>
            </a:r>
            <a:r>
              <a:rPr lang="zh-CN" altLang="en-US" sz="2400" b="1" dirty="0"/>
              <a:t>惠王用张仪之计，</a:t>
            </a:r>
            <a:r>
              <a:rPr lang="zh-CN" altLang="en-US" sz="2400" b="1" dirty="0">
                <a:solidFill>
                  <a:srgbClr val="FF0000"/>
                </a:solidFill>
              </a:rPr>
              <a:t>拔</a:t>
            </a:r>
            <a:r>
              <a:rPr lang="zh-CN" altLang="en-US" sz="2400" b="1" dirty="0"/>
              <a:t>三川之地；</a:t>
            </a:r>
            <a:r>
              <a:rPr lang="zh-CN" altLang="en-US" sz="2400" b="1" dirty="0">
                <a:solidFill>
                  <a:srgbClr val="7030A0"/>
                </a:solidFill>
              </a:rPr>
              <a:t>西</a:t>
            </a:r>
            <a:r>
              <a:rPr lang="zh-CN" altLang="en-US" sz="2400" b="1" dirty="0">
                <a:solidFill>
                  <a:srgbClr val="FF0000"/>
                </a:solidFill>
              </a:rPr>
              <a:t>并</a:t>
            </a:r>
            <a:r>
              <a:rPr lang="zh-CN" altLang="en-US" sz="2400" b="1" dirty="0"/>
              <a:t>巴蜀；</a:t>
            </a:r>
            <a:r>
              <a:rPr lang="zh-CN" altLang="en-US" sz="2400" b="1" dirty="0">
                <a:solidFill>
                  <a:srgbClr val="7030A0"/>
                </a:solidFill>
              </a:rPr>
              <a:t>北</a:t>
            </a:r>
            <a:r>
              <a:rPr lang="zh-CN" altLang="en-US" sz="2400" b="1" dirty="0">
                <a:solidFill>
                  <a:srgbClr val="FF0000"/>
                </a:solidFill>
              </a:rPr>
              <a:t>收</a:t>
            </a:r>
            <a:r>
              <a:rPr lang="zh-CN" altLang="en-US" sz="2400" b="1" dirty="0"/>
              <a:t>上郡；</a:t>
            </a:r>
            <a:r>
              <a:rPr lang="zh-CN" altLang="en-US" sz="2400" b="1" dirty="0">
                <a:solidFill>
                  <a:srgbClr val="7030A0"/>
                </a:solidFill>
              </a:rPr>
              <a:t>南</a:t>
            </a:r>
            <a:r>
              <a:rPr lang="zh-CN" altLang="en-US" sz="2400" b="1" dirty="0">
                <a:solidFill>
                  <a:srgbClr val="FF0000"/>
                </a:solidFill>
              </a:rPr>
              <a:t>取</a:t>
            </a:r>
            <a:r>
              <a:rPr lang="zh-CN" altLang="en-US" sz="2400" b="1" dirty="0"/>
              <a:t>汉中，</a:t>
            </a:r>
            <a:r>
              <a:rPr lang="zh-CN" altLang="en-US" sz="2400" b="1" dirty="0">
                <a:solidFill>
                  <a:srgbClr val="FF0000"/>
                </a:solidFill>
              </a:rPr>
              <a:t>包九夷</a:t>
            </a:r>
            <a:r>
              <a:rPr lang="zh-CN" altLang="en-US" sz="2400" b="1" dirty="0"/>
              <a:t>，</a:t>
            </a:r>
            <a:r>
              <a:rPr lang="zh-CN" altLang="en-US" sz="2400" b="1" dirty="0">
                <a:solidFill>
                  <a:srgbClr val="FF0000"/>
                </a:solidFill>
              </a:rPr>
              <a:t>制</a:t>
            </a:r>
            <a:r>
              <a:rPr lang="zh-CN" altLang="en-US" sz="2400" b="1" dirty="0"/>
              <a:t>鄢郢；</a:t>
            </a:r>
            <a:r>
              <a:rPr lang="zh-CN" altLang="en-US" sz="2400" b="1" dirty="0">
                <a:solidFill>
                  <a:srgbClr val="7030A0"/>
                </a:solidFill>
              </a:rPr>
              <a:t>东</a:t>
            </a:r>
            <a:r>
              <a:rPr lang="zh-CN" altLang="en-US" sz="2400" b="1" dirty="0">
                <a:solidFill>
                  <a:srgbClr val="FF0000"/>
                </a:solidFill>
              </a:rPr>
              <a:t>据</a:t>
            </a:r>
            <a:r>
              <a:rPr lang="zh-CN" altLang="en-US" sz="2400" b="1" dirty="0"/>
              <a:t>成皋之险，</a:t>
            </a:r>
            <a:r>
              <a:rPr lang="zh-CN" altLang="en-US" sz="2400" b="1" dirty="0">
                <a:solidFill>
                  <a:srgbClr val="FF0000"/>
                </a:solidFill>
              </a:rPr>
              <a:t>割</a:t>
            </a:r>
            <a:r>
              <a:rPr lang="zh-CN" altLang="en-US" sz="2400" b="1" dirty="0"/>
              <a:t>膏腴之壤。遂</a:t>
            </a:r>
            <a:r>
              <a:rPr lang="zh-CN" altLang="en-US" sz="2400" dirty="0">
                <a:solidFill>
                  <a:srgbClr val="FF0000"/>
                </a:solidFill>
              </a:rPr>
              <a:t>散</a:t>
            </a:r>
            <a:r>
              <a:rPr lang="zh-CN" altLang="en-US" sz="2400" b="1" dirty="0"/>
              <a:t>六国之从，使之西面事秦，功</a:t>
            </a:r>
            <a:r>
              <a:rPr lang="zh-CN" altLang="en-US" sz="2400" b="1" dirty="0">
                <a:solidFill>
                  <a:srgbClr val="FF0000"/>
                </a:solidFill>
              </a:rPr>
              <a:t>施</a:t>
            </a:r>
            <a:r>
              <a:rPr lang="zh-CN" altLang="en-US" sz="2400" b="1" dirty="0"/>
              <a:t>到今。</a:t>
            </a:r>
            <a:endParaRPr lang="zh-CN" altLang="en-US" sz="2400" b="1" dirty="0"/>
          </a:p>
          <a:p>
            <a:pPr>
              <a:lnSpc>
                <a:spcPct val="120000"/>
              </a:lnSpc>
              <a:buNone/>
            </a:pPr>
            <a:r>
              <a:rPr lang="zh-CN" altLang="en-US" sz="2400" dirty="0">
                <a:solidFill>
                  <a:schemeClr val="accent1">
                    <a:lumMod val="10000"/>
                  </a:schemeClr>
                </a:solidFill>
                <a:latin typeface="楷体_GB2312" pitchFamily="49" charset="-122"/>
                <a:ea typeface="楷体_GB2312" pitchFamily="49" charset="-122"/>
              </a:rPr>
              <a:t>【注释】</a:t>
            </a:r>
            <a:endParaRPr lang="zh-CN" altLang="en-US" sz="2400" dirty="0">
              <a:solidFill>
                <a:schemeClr val="accent1">
                  <a:lumMod val="10000"/>
                </a:schemeClr>
              </a:solidFill>
              <a:latin typeface="楷体_GB2312" pitchFamily="49" charset="-122"/>
              <a:ea typeface="楷体_GB2312" pitchFamily="49" charset="-122"/>
            </a:endParaRPr>
          </a:p>
          <a:p>
            <a:pPr>
              <a:lnSpc>
                <a:spcPct val="120000"/>
              </a:lnSpc>
              <a:buNone/>
            </a:pPr>
            <a:r>
              <a:rPr lang="zh-CN" altLang="en-US" sz="2400" dirty="0">
                <a:solidFill>
                  <a:schemeClr val="accent1">
                    <a:lumMod val="10000"/>
                  </a:schemeClr>
                </a:solidFill>
                <a:latin typeface="楷体_GB2312" pitchFamily="49" charset="-122"/>
                <a:ea typeface="楷体_GB2312" pitchFamily="49" charset="-122"/>
              </a:rPr>
              <a:t>  拔：攻取。 西、北、南、东：方位名词作状语。并：吞并。收：占领。包：囊括  制：控制。从：同</a:t>
            </a:r>
            <a:r>
              <a:rPr lang="en-US" altLang="zh-CN" sz="2400" dirty="0">
                <a:solidFill>
                  <a:schemeClr val="accent1">
                    <a:lumMod val="10000"/>
                  </a:schemeClr>
                </a:solidFill>
                <a:latin typeface="楷体_GB2312" pitchFamily="49" charset="-122"/>
                <a:ea typeface="楷体_GB2312" pitchFamily="49" charset="-122"/>
              </a:rPr>
              <a:t>“</a:t>
            </a:r>
            <a:r>
              <a:rPr lang="zh-CN" altLang="en-US" sz="2400" dirty="0">
                <a:solidFill>
                  <a:schemeClr val="accent1">
                    <a:lumMod val="10000"/>
                  </a:schemeClr>
                </a:solidFill>
                <a:latin typeface="楷体_GB2312" pitchFamily="49" charset="-122"/>
                <a:ea typeface="楷体_GB2312" pitchFamily="49" charset="-122"/>
              </a:rPr>
              <a:t>纵</a:t>
            </a:r>
            <a:r>
              <a:rPr lang="en-US" altLang="zh-CN" sz="2400" dirty="0">
                <a:solidFill>
                  <a:schemeClr val="accent1">
                    <a:lumMod val="10000"/>
                  </a:schemeClr>
                </a:solidFill>
                <a:latin typeface="楷体_GB2312" pitchFamily="49" charset="-122"/>
                <a:ea typeface="楷体_GB2312" pitchFamily="49" charset="-122"/>
              </a:rPr>
              <a:t>”</a:t>
            </a:r>
            <a:r>
              <a:rPr lang="zh-CN" altLang="en-US" sz="2400" dirty="0">
                <a:solidFill>
                  <a:schemeClr val="accent1">
                    <a:lumMod val="10000"/>
                  </a:schemeClr>
                </a:solidFill>
                <a:latin typeface="楷体_GB2312" pitchFamily="49" charset="-122"/>
                <a:ea typeface="楷体_GB2312" pitchFamily="49" charset="-122"/>
              </a:rPr>
              <a:t>，东方六国结成联合战线以抵抗秦国的一种策略。 据：占据 。割：割据。 施（</a:t>
            </a:r>
            <a:r>
              <a:rPr lang="en-US" altLang="zh-CN" sz="2400" dirty="0">
                <a:solidFill>
                  <a:schemeClr val="accent1">
                    <a:lumMod val="10000"/>
                  </a:schemeClr>
                </a:solidFill>
                <a:latin typeface="楷体_GB2312" pitchFamily="49" charset="-122"/>
                <a:ea typeface="楷体_GB2312" pitchFamily="49" charset="-122"/>
              </a:rPr>
              <a:t>yi</a:t>
            </a:r>
            <a:r>
              <a:rPr lang="zh-CN" altLang="en-US" sz="2400" dirty="0">
                <a:solidFill>
                  <a:schemeClr val="accent1">
                    <a:lumMod val="10000"/>
                  </a:schemeClr>
                </a:solidFill>
                <a:latin typeface="楷体_GB2312" pitchFamily="49" charset="-122"/>
                <a:ea typeface="楷体_GB2312" pitchFamily="49" charset="-122"/>
              </a:rPr>
              <a:t>）：延续</a:t>
            </a:r>
            <a:endParaRPr lang="zh-CN" altLang="en-US" sz="2400" dirty="0">
              <a:solidFill>
                <a:schemeClr val="accent1">
                  <a:lumMod val="10000"/>
                </a:schemeClr>
              </a:solidFill>
              <a:latin typeface="楷体_GB2312" pitchFamily="49" charset="-122"/>
              <a:ea typeface="楷体_GB2312" pitchFamily="49" charset="-122"/>
            </a:endParaRPr>
          </a:p>
          <a:p>
            <a:pPr>
              <a:lnSpc>
                <a:spcPct val="120000"/>
              </a:lnSpc>
              <a:buNone/>
            </a:pPr>
            <a:r>
              <a:rPr lang="zh-CN" altLang="en-US" sz="2400" dirty="0">
                <a:solidFill>
                  <a:schemeClr val="accent1">
                    <a:lumMod val="10000"/>
                  </a:schemeClr>
                </a:solidFill>
                <a:latin typeface="楷体_GB2312" pitchFamily="49" charset="-122"/>
                <a:ea typeface="楷体_GB2312" pitchFamily="49" charset="-122"/>
              </a:rPr>
              <a:t>【翻译】</a:t>
            </a:r>
            <a:endParaRPr lang="zh-CN" altLang="en-US" sz="2400" dirty="0">
              <a:solidFill>
                <a:schemeClr val="accent1">
                  <a:lumMod val="10000"/>
                </a:schemeClr>
              </a:solidFill>
              <a:latin typeface="楷体_GB2312" pitchFamily="49" charset="-122"/>
              <a:ea typeface="楷体_GB2312" pitchFamily="49" charset="-122"/>
            </a:endParaRPr>
          </a:p>
          <a:p>
            <a:pPr>
              <a:lnSpc>
                <a:spcPct val="120000"/>
              </a:lnSpc>
              <a:buNone/>
            </a:pPr>
            <a:r>
              <a:rPr lang="zh-CN" altLang="en-US" sz="2400" dirty="0">
                <a:solidFill>
                  <a:schemeClr val="accent1">
                    <a:lumMod val="10000"/>
                  </a:schemeClr>
                </a:solidFill>
                <a:latin typeface="楷体_GB2312" pitchFamily="49" charset="-122"/>
                <a:ea typeface="楷体_GB2312" pitchFamily="49" charset="-122"/>
              </a:rPr>
              <a:t>  惠王采用张仪的计策，攻取了三川地区，向西又吞并了巴、蜀，向北占领了上郡，向南攻占了汉中，兼并楚地的各种夷族，控制了鄢、郢两郡，向东面占据了险要的成皋，割据了肥沃的土地，于是拆散了六国的合纵联盟，迫使他们向西臣服秦国，功业一直延续到今天。</a:t>
            </a:r>
            <a:endParaRPr lang="zh-CN" altLang="en-US" sz="2800" dirty="0">
              <a:solidFill>
                <a:schemeClr val="accent1">
                  <a:lumMod val="10000"/>
                </a:schemeClr>
              </a:solidFill>
              <a:latin typeface="楷体_GB2312" pitchFamily="49" charset="-122"/>
              <a:ea typeface="楷体_GB2312" pitchFamily="49" charset="-122"/>
            </a:endParaRPr>
          </a:p>
          <a:p>
            <a:pPr>
              <a:buNone/>
            </a:pPr>
            <a:r>
              <a:rPr lang="zh-CN" altLang="en-US" sz="1800" b="1" dirty="0">
                <a:solidFill>
                  <a:schemeClr val="folHlink"/>
                </a:solidFill>
                <a:latin typeface="楷体_GB2312" pitchFamily="49" charset="-122"/>
                <a:ea typeface="楷体_GB2312" pitchFamily="49" charset="-122"/>
              </a:rPr>
              <a:t>    </a:t>
            </a:r>
            <a:endParaRPr lang="zh-CN" altLang="en-US" sz="1800" b="1" dirty="0">
              <a:solidFill>
                <a:schemeClr val="folHlink"/>
              </a:solidFill>
              <a:latin typeface="楷体_GB2312" pitchFamily="49" charset="-122"/>
              <a:ea typeface="楷体_GB2312"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2291" name="文本占位符 12290"/>
          <p:cNvSpPr>
            <a:spLocks noGrp="1"/>
          </p:cNvSpPr>
          <p:nvPr>
            <p:ph type="body" idx="4294967295"/>
          </p:nvPr>
        </p:nvSpPr>
        <p:spPr>
          <a:xfrm>
            <a:off x="0" y="836613"/>
            <a:ext cx="9144000" cy="5545137"/>
          </a:xfrm>
        </p:spPr>
        <p:txBody>
          <a:bodyPr/>
          <a:p>
            <a:pPr>
              <a:lnSpc>
                <a:spcPct val="130000"/>
              </a:lnSpc>
              <a:buNone/>
            </a:pPr>
            <a:r>
              <a:rPr lang="zh-CN" altLang="en-US" sz="2400" b="1" dirty="0"/>
              <a:t>昭王得范雎，废穰侯，逐华阳，</a:t>
            </a:r>
            <a:r>
              <a:rPr lang="zh-CN" altLang="en-US" sz="2400" b="1" dirty="0">
                <a:solidFill>
                  <a:srgbClr val="FF0000"/>
                </a:solidFill>
              </a:rPr>
              <a:t>强公室，杜私门，蚕食诸侯，使秦成帝业</a:t>
            </a:r>
            <a:r>
              <a:rPr lang="zh-CN" altLang="en-US" sz="2400" b="1" dirty="0"/>
              <a:t>。</a:t>
            </a:r>
            <a:endParaRPr lang="zh-CN" altLang="en-US" sz="2400" b="1" dirty="0"/>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rPr>
              <a:t>【注释】</a:t>
            </a:r>
            <a:endParaRPr lang="zh-CN" altLang="en-US" sz="24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rPr>
              <a:t>  杜：杜绝 私门：相对于公室而言，此处指穰侯、华阳君等贵族豪门。 蚕食：像蚕吃桑叶一样。 蚕：名词作状语，像蚕一样。</a:t>
            </a:r>
            <a:endParaRPr lang="zh-CN" altLang="en-US" sz="24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rPr>
              <a:t>【翻译】</a:t>
            </a:r>
            <a:endParaRPr lang="zh-CN" altLang="en-US" sz="24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rPr>
              <a:t>  秦昭王得到范雎，废黜穰侯，驱逐华阳君，</a:t>
            </a:r>
            <a:r>
              <a:rPr lang="zh-CN" altLang="en-US" sz="2400" b="1" dirty="0">
                <a:solidFill>
                  <a:srgbClr val="FF0000"/>
                </a:solidFill>
                <a:latin typeface="楷体_GB2312" pitchFamily="49" charset="-122"/>
                <a:ea typeface="楷体_GB2312" pitchFamily="49" charset="-122"/>
              </a:rPr>
              <a:t>加强了王室，杜绝了私门权贵势力的专权，像蚕吃桑叶一般，逐渐吞并诸侯的土地，终于使秦国奠定了帝王大业的基础。</a:t>
            </a:r>
            <a:endParaRPr lang="zh-CN" altLang="en-US" sz="2400" b="1" dirty="0">
              <a:solidFill>
                <a:srgbClr val="FF0000"/>
              </a:solidFill>
              <a:latin typeface="楷体_GB2312" pitchFamily="49" charset="-122"/>
              <a:ea typeface="楷体_GB2312" pitchFamily="49" charset="-122"/>
            </a:endParaRPr>
          </a:p>
          <a:p>
            <a:pPr>
              <a:lnSpc>
                <a:spcPct val="130000"/>
              </a:lnSpc>
              <a:buNone/>
            </a:pPr>
            <a:r>
              <a:rPr lang="zh-CN" altLang="en-US" sz="2400" b="1" dirty="0">
                <a:solidFill>
                  <a:schemeClr val="folHlink"/>
                </a:solidFill>
                <a:latin typeface="楷体_GB2312" pitchFamily="49" charset="-122"/>
                <a:ea typeface="楷体_GB2312" pitchFamily="49" charset="-122"/>
              </a:rPr>
              <a:t>   </a:t>
            </a:r>
            <a:endParaRPr lang="zh-CN" altLang="en-US" sz="2400" dirty="0">
              <a:solidFill>
                <a:schemeClr val="tx2"/>
              </a:solidFill>
            </a:endParaRPr>
          </a:p>
          <a:p>
            <a:endParaRPr lang="zh-CN" altLang="en-US" sz="4800" dirty="0">
              <a:solidFill>
                <a:schemeClr val="tx2"/>
              </a:solidFill>
            </a:endParaRPr>
          </a:p>
          <a:p>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16387" name="文本占位符 16386"/>
          <p:cNvSpPr>
            <a:spLocks noGrp="1"/>
          </p:cNvSpPr>
          <p:nvPr>
            <p:ph type="body" idx="4294967295"/>
          </p:nvPr>
        </p:nvSpPr>
        <p:spPr>
          <a:xfrm>
            <a:off x="177800" y="836930"/>
            <a:ext cx="8966200" cy="5544820"/>
          </a:xfrm>
        </p:spPr>
        <p:txBody>
          <a:bodyPr/>
          <a:p>
            <a:pPr>
              <a:lnSpc>
                <a:spcPct val="140000"/>
              </a:lnSpc>
              <a:buNone/>
            </a:pPr>
            <a:r>
              <a:rPr lang="en-US" altLang="zh-CN" sz="2800" b="1" dirty="0"/>
              <a:t>        </a:t>
            </a:r>
            <a:r>
              <a:rPr lang="zh-CN" altLang="en-US" sz="2400" b="1" dirty="0"/>
              <a:t>此四君者，皆</a:t>
            </a:r>
            <a:r>
              <a:rPr lang="zh-CN" altLang="en-US" sz="2400" b="1" dirty="0">
                <a:solidFill>
                  <a:srgbClr val="FF0000"/>
                </a:solidFill>
              </a:rPr>
              <a:t>以</a:t>
            </a:r>
            <a:r>
              <a:rPr lang="zh-CN" altLang="en-US" sz="2400" b="1" dirty="0"/>
              <a:t>客之功。由此观之，客何负于秦哉？</a:t>
            </a:r>
            <a:r>
              <a:rPr lang="zh-CN" altLang="en-US" sz="2400" b="1" dirty="0">
                <a:solidFill>
                  <a:srgbClr val="FF0000"/>
                </a:solidFill>
              </a:rPr>
              <a:t>向使四君却客而不内，疏士而不用，是使国无富利之实，而秦无强大之名也。</a:t>
            </a:r>
            <a:endParaRPr lang="zh-CN" altLang="en-US" sz="2400" b="1" dirty="0"/>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rPr>
              <a:t>【注释】以：凭借 向使：假使，倘若。却：拒绝。</a:t>
            </a:r>
            <a:r>
              <a:rPr lang="zh-CN" altLang="en-US" sz="2400" b="1" dirty="0">
                <a:solidFill>
                  <a:schemeClr val="accent1">
                    <a:lumMod val="10000"/>
                  </a:schemeClr>
                </a:solidFill>
                <a:latin typeface="楷体_GB2312" pitchFamily="49" charset="-122"/>
                <a:ea typeface="楷体_GB2312" pitchFamily="49" charset="-122"/>
                <a:sym typeface="+mn-ea"/>
              </a:rPr>
              <a:t>内：同</a:t>
            </a:r>
            <a:r>
              <a:rPr lang="en-US" altLang="zh-CN" sz="2400" b="1" dirty="0">
                <a:solidFill>
                  <a:schemeClr val="accent1">
                    <a:lumMod val="10000"/>
                  </a:schemeClr>
                </a:solidFill>
                <a:latin typeface="楷体_GB2312" pitchFamily="49" charset="-122"/>
                <a:ea typeface="楷体_GB2312" pitchFamily="49" charset="-122"/>
                <a:sym typeface="+mn-ea"/>
              </a:rPr>
              <a:t>“</a:t>
            </a:r>
            <a:r>
              <a:rPr lang="zh-CN" altLang="en-US" sz="2400" b="1" dirty="0">
                <a:solidFill>
                  <a:schemeClr val="accent1">
                    <a:lumMod val="10000"/>
                  </a:schemeClr>
                </a:solidFill>
                <a:latin typeface="楷体_GB2312" pitchFamily="49" charset="-122"/>
                <a:ea typeface="楷体_GB2312" pitchFamily="49" charset="-122"/>
                <a:sym typeface="+mn-ea"/>
              </a:rPr>
              <a:t>纳</a:t>
            </a:r>
            <a:r>
              <a:rPr lang="en-US" altLang="zh-CN" sz="2400" b="1" dirty="0">
                <a:solidFill>
                  <a:schemeClr val="accent1">
                    <a:lumMod val="10000"/>
                  </a:schemeClr>
                </a:solidFill>
                <a:latin typeface="楷体_GB2312" pitchFamily="49" charset="-122"/>
                <a:ea typeface="楷体_GB2312" pitchFamily="49" charset="-122"/>
                <a:sym typeface="+mn-ea"/>
              </a:rPr>
              <a:t>”</a:t>
            </a:r>
            <a:r>
              <a:rPr lang="zh-CN" altLang="en-US" sz="2400" b="1" dirty="0">
                <a:solidFill>
                  <a:schemeClr val="accent1">
                    <a:lumMod val="10000"/>
                  </a:schemeClr>
                </a:solidFill>
                <a:latin typeface="楷体_GB2312" pitchFamily="49" charset="-122"/>
                <a:ea typeface="楷体_GB2312" pitchFamily="49" charset="-122"/>
                <a:sym typeface="+mn-ea"/>
              </a:rPr>
              <a:t>，接纳。</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sym typeface="+mn-ea"/>
              </a:rPr>
              <a:t>是：这（指示代词）</a:t>
            </a:r>
            <a:r>
              <a:rPr lang="zh-CN" altLang="en-US" sz="2400" b="1" dirty="0">
                <a:solidFill>
                  <a:schemeClr val="accent1">
                    <a:lumMod val="10000"/>
                  </a:schemeClr>
                </a:solidFill>
                <a:latin typeface="楷体_GB2312" pitchFamily="49" charset="-122"/>
                <a:ea typeface="楷体_GB2312" pitchFamily="49" charset="-122"/>
              </a:rPr>
              <a:t>   </a:t>
            </a:r>
            <a:endParaRPr lang="zh-CN" altLang="en-US" sz="2400" b="1" dirty="0">
              <a:solidFill>
                <a:schemeClr val="accent1">
                  <a:lumMod val="10000"/>
                </a:schemeClr>
              </a:solidFill>
              <a:latin typeface="楷体_GB2312" pitchFamily="49" charset="-122"/>
              <a:ea typeface="楷体_GB2312" pitchFamily="49" charset="-122"/>
            </a:endParaRPr>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rPr>
              <a:t>【翻译】</a:t>
            </a:r>
            <a:endParaRPr lang="zh-CN" altLang="en-US" sz="2400" b="1" dirty="0">
              <a:solidFill>
                <a:schemeClr val="accent1">
                  <a:lumMod val="10000"/>
                </a:schemeClr>
              </a:solidFill>
              <a:latin typeface="楷体_GB2312" pitchFamily="49" charset="-122"/>
              <a:ea typeface="楷体_GB2312" pitchFamily="49" charset="-122"/>
            </a:endParaRPr>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rPr>
              <a:t>      这四位君主，都是凭借了客卿的力量建功立业。由此看来，客卿哪一点对不起秦国呢？假使当初这四位君主拒绝客卿而不肯容纳他们，疏远有才能的人而不加以重用，这就会使得秦国没有富裕的实际，秦国也没有强大的声望。</a:t>
            </a:r>
            <a:endParaRPr lang="zh-CN" altLang="en-US" sz="2400" b="1" dirty="0">
              <a:solidFill>
                <a:schemeClr val="accent1">
                  <a:lumMod val="10000"/>
                </a:schemeClr>
              </a:solidFill>
              <a:latin typeface="楷体_GB2312" pitchFamily="49" charset="-122"/>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2260" y="982345"/>
            <a:ext cx="8539480" cy="4892675"/>
          </a:xfrm>
          <a:prstGeom prst="rect">
            <a:avLst/>
          </a:prstGeom>
          <a:noFill/>
        </p:spPr>
        <p:txBody>
          <a:bodyPr wrap="square" rtlCol="0">
            <a:spAutoFit/>
          </a:bodyPr>
          <a:p>
            <a:pPr>
              <a:lnSpc>
                <a:spcPct val="130000"/>
              </a:lnSpc>
              <a:buNone/>
            </a:pPr>
            <a:r>
              <a:rPr lang="en-US" altLang="zh-CN" b="1" dirty="0">
                <a:latin typeface="楷体_GB2312" pitchFamily="49" charset="-122"/>
                <a:ea typeface="楷体_GB2312" pitchFamily="49" charset="-122"/>
                <a:sym typeface="+mn-ea"/>
              </a:rPr>
              <a:t>  </a:t>
            </a:r>
            <a:r>
              <a:rPr lang="en-US" altLang="zh-CN" sz="2000" b="1" dirty="0">
                <a:latin typeface="楷体_GB2312" pitchFamily="49" charset="-122"/>
                <a:ea typeface="楷体_GB2312" pitchFamily="49" charset="-122"/>
                <a:sym typeface="+mn-ea"/>
              </a:rPr>
              <a:t>  </a:t>
            </a:r>
            <a:r>
              <a:rPr lang="zh-CN" altLang="en-US" sz="2000" b="1" dirty="0">
                <a:solidFill>
                  <a:schemeClr val="accent1">
                    <a:lumMod val="10000"/>
                  </a:schemeClr>
                </a:solidFill>
                <a:latin typeface="楷体_GB2312" pitchFamily="49" charset="-122"/>
                <a:ea typeface="楷体_GB2312" pitchFamily="49" charset="-122"/>
                <a:sym typeface="+mn-ea"/>
              </a:rPr>
              <a:t>以上第二段，援古证今，列举史实说明客卿的功劳。</a:t>
            </a:r>
            <a:r>
              <a:rPr lang="zh-CN" altLang="en-US" sz="2000" b="1" dirty="0">
                <a:solidFill>
                  <a:srgbClr val="FF0000"/>
                </a:solidFill>
                <a:latin typeface="楷体_GB2312" pitchFamily="49" charset="-122"/>
                <a:ea typeface="楷体_GB2312" pitchFamily="49" charset="-122"/>
                <a:sym typeface="+mn-ea"/>
              </a:rPr>
              <a:t>进行了正反两面论证。</a:t>
            </a:r>
            <a:endParaRPr lang="zh-CN" altLang="en-US" sz="2000" b="1" dirty="0">
              <a:solidFill>
                <a:srgbClr val="FF0000"/>
              </a:solidFill>
              <a:latin typeface="楷体_GB2312" pitchFamily="49" charset="-122"/>
              <a:ea typeface="楷体_GB2312" pitchFamily="49" charset="-122"/>
            </a:endParaRPr>
          </a:p>
          <a:p>
            <a:pPr>
              <a:lnSpc>
                <a:spcPct val="130000"/>
              </a:lnSpc>
              <a:buNone/>
            </a:pPr>
            <a:r>
              <a:rPr lang="zh-CN" altLang="en-US" sz="2000" b="1" dirty="0">
                <a:solidFill>
                  <a:schemeClr val="accent1">
                    <a:lumMod val="10000"/>
                  </a:schemeClr>
                </a:solidFill>
                <a:latin typeface="楷体_GB2312" pitchFamily="49" charset="-122"/>
                <a:ea typeface="楷体_GB2312" pitchFamily="49" charset="-122"/>
                <a:sym typeface="+mn-ea"/>
              </a:rPr>
              <a:t>    首先从正面叙述史实，按时间先后，由远及近，阐述了穆公、孝公、惠王、昭王四位秦国历史上极为典型的材料，用无可辩驳的事实得出“此四君者，皆以客之功”的结论，有力地论述了纳客则强国的论点。并顺势反诘：“由此观之， 客何负于秦哉！”</a:t>
            </a:r>
            <a:endParaRPr lang="zh-CN" altLang="en-US" sz="20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000" b="1" dirty="0">
                <a:solidFill>
                  <a:schemeClr val="accent1">
                    <a:lumMod val="10000"/>
                  </a:schemeClr>
                </a:solidFill>
                <a:latin typeface="楷体_GB2312" pitchFamily="49" charset="-122"/>
                <a:ea typeface="楷体_GB2312" pitchFamily="49" charset="-122"/>
                <a:sym typeface="+mn-ea"/>
              </a:rPr>
              <a:t>    为了进一步阐明纳客的意义，又以假设的形式，从反面论述：“向使四君却客而不内，疏士而不用，是使国无富利之实，而秦无强大之名也。”明讲历史，实讲现实，把逐客之害巧妙地隐含在纳客之利中，增强了论证的说服力。</a:t>
            </a:r>
            <a:endParaRPr lang="zh-CN" altLang="en-US" sz="20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000" b="1" dirty="0">
                <a:solidFill>
                  <a:schemeClr val="accent1">
                    <a:lumMod val="10000"/>
                  </a:schemeClr>
                </a:solidFill>
                <a:latin typeface="楷体_GB2312" pitchFamily="49" charset="-122"/>
                <a:ea typeface="楷体_GB2312" pitchFamily="49" charset="-122"/>
                <a:sym typeface="+mn-ea"/>
              </a:rPr>
              <a:t>    至此，通过“援古以证今”，文章的论点 “吏议逐客，窃以为过</a:t>
            </a:r>
            <a:endParaRPr lang="zh-CN" altLang="en-US" sz="20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000" b="1" dirty="0">
                <a:solidFill>
                  <a:schemeClr val="accent1">
                    <a:lumMod val="10000"/>
                  </a:schemeClr>
                </a:solidFill>
                <a:latin typeface="楷体_GB2312" pitchFamily="49" charset="-122"/>
                <a:ea typeface="楷体_GB2312" pitchFamily="49" charset="-122"/>
                <a:sym typeface="+mn-ea"/>
              </a:rPr>
              <a:t>矣”，得到了有力的论证。</a:t>
            </a:r>
            <a:endParaRPr lang="zh-CN" altLang="en-US" sz="2000" b="1" dirty="0">
              <a:solidFill>
                <a:schemeClr val="accent1">
                  <a:lumMod val="10000"/>
                </a:schemeClr>
              </a:solidFill>
              <a:latin typeface="楷体_GB2312" pitchFamily="49" charset="-122"/>
              <a:ea typeface="楷体_GB2312"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08150" y="2347595"/>
            <a:ext cx="5123180" cy="1014730"/>
          </a:xfrm>
          <a:prstGeom prst="rect">
            <a:avLst/>
          </a:prstGeom>
          <a:noFill/>
        </p:spPr>
        <p:txBody>
          <a:bodyPr wrap="square" rtlCol="0">
            <a:spAutoFit/>
          </a:bodyPr>
          <a:p>
            <a:pPr algn="ctr"/>
            <a:r>
              <a:rPr lang="zh-CN" altLang="en-US" sz="6000" b="1">
                <a:solidFill>
                  <a:srgbClr val="FF0000"/>
                </a:solidFill>
              </a:rPr>
              <a:t>第三段</a:t>
            </a:r>
            <a:endParaRPr lang="zh-CN" altLang="en-US" sz="6000"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7865" y="800100"/>
            <a:ext cx="8122285" cy="5692775"/>
          </a:xfrm>
          <a:prstGeom prst="rect">
            <a:avLst/>
          </a:prstGeom>
          <a:noFill/>
        </p:spPr>
        <p:txBody>
          <a:bodyPr wrap="square" rtlCol="0">
            <a:spAutoFit/>
          </a:bodyPr>
          <a:p>
            <a:pPr>
              <a:lnSpc>
                <a:spcPct val="140000"/>
              </a:lnSpc>
              <a:buNone/>
            </a:pPr>
            <a:r>
              <a:rPr lang="en-US" altLang="zh-CN" b="1" dirty="0">
                <a:sym typeface="+mn-ea"/>
              </a:rPr>
              <a:t>      </a:t>
            </a:r>
            <a:r>
              <a:rPr lang="en-US" altLang="zh-CN" b="1" dirty="0">
                <a:solidFill>
                  <a:schemeClr val="accent1">
                    <a:lumMod val="10000"/>
                  </a:schemeClr>
                </a:solidFill>
                <a:sym typeface="+mn-ea"/>
              </a:rPr>
              <a:t> </a:t>
            </a:r>
            <a:r>
              <a:rPr lang="zh-CN" altLang="en-US" sz="2000" b="1" dirty="0">
                <a:solidFill>
                  <a:schemeClr val="accent1">
                    <a:lumMod val="10000"/>
                  </a:schemeClr>
                </a:solidFill>
                <a:sym typeface="+mn-ea"/>
              </a:rPr>
              <a:t>今陛下致昆山之玉，有随和之宝，垂明月之珠，服太阿之剑，乘纤离之马，建翠凤之旗，树灵鼍之鼓。此数宝者，秦不生一焉，而陛下说之，何也？</a:t>
            </a:r>
            <a:endParaRPr lang="zh-CN" altLang="en-US" sz="2000" b="1" dirty="0">
              <a:solidFill>
                <a:schemeClr val="accent1">
                  <a:lumMod val="10000"/>
                </a:schemeClr>
              </a:solidFill>
              <a:sym typeface="+mn-ea"/>
            </a:endParaRPr>
          </a:p>
          <a:p>
            <a:pPr>
              <a:lnSpc>
                <a:spcPct val="140000"/>
              </a:lnSpc>
              <a:buNone/>
            </a:pPr>
            <a:r>
              <a:rPr lang="zh-CN" altLang="en-US" sz="2000" b="1" dirty="0">
                <a:solidFill>
                  <a:schemeClr val="accent1">
                    <a:lumMod val="10000"/>
                  </a:schemeClr>
                </a:solidFill>
              </a:rPr>
              <a:t>【注释】</a:t>
            </a:r>
            <a:r>
              <a:rPr lang="zh-CN" altLang="en-US" sz="2000" b="1" dirty="0">
                <a:solidFill>
                  <a:srgbClr val="FF0000"/>
                </a:solidFill>
              </a:rPr>
              <a:t>致：获得，得到。</a:t>
            </a:r>
            <a:r>
              <a:rPr lang="zh-CN" altLang="en-US" sz="2000" b="1" dirty="0">
                <a:solidFill>
                  <a:schemeClr val="accent1">
                    <a:lumMod val="10000"/>
                  </a:schemeClr>
                </a:solidFill>
              </a:rPr>
              <a:t> 随、和之宝：指随侯珠、和氏璧。</a:t>
            </a:r>
            <a:r>
              <a:rPr lang="zh-CN" altLang="en-US" sz="2000" b="1" dirty="0">
                <a:solidFill>
                  <a:srgbClr val="FF0000"/>
                </a:solidFill>
              </a:rPr>
              <a:t>服：佩戴。</a:t>
            </a:r>
            <a:r>
              <a:rPr lang="zh-CN" altLang="en-US" sz="2000" b="1" dirty="0">
                <a:solidFill>
                  <a:schemeClr val="accent1">
                    <a:lumMod val="10000"/>
                  </a:schemeClr>
                </a:solidFill>
              </a:rPr>
              <a:t>太阿：宝剑名  纤离：骏马的名字</a:t>
            </a:r>
            <a:r>
              <a:rPr lang="zh-CN" altLang="en-US" sz="2000" b="1" dirty="0">
                <a:solidFill>
                  <a:schemeClr val="accent1">
                    <a:lumMod val="10000"/>
                  </a:schemeClr>
                </a:solidFill>
                <a:latin typeface="楷体_GB2312" pitchFamily="49" charset="-122"/>
                <a:ea typeface="楷体_GB2312" pitchFamily="49" charset="-122"/>
                <a:sym typeface="+mn-ea"/>
              </a:rPr>
              <a:t>  翠凤：用翡翠羽毛作成凤形装饰的旗子。树：设置、架着。灵鼍之鼓：用鳄鱼皮制成的鼓。</a:t>
            </a:r>
            <a:r>
              <a:rPr lang="zh-CN" altLang="en-US" sz="2000" b="1" dirty="0">
                <a:solidFill>
                  <a:srgbClr val="FF0000"/>
                </a:solidFill>
                <a:latin typeface="楷体_GB2312" pitchFamily="49" charset="-122"/>
                <a:ea typeface="楷体_GB2312" pitchFamily="49" charset="-122"/>
                <a:sym typeface="+mn-ea"/>
              </a:rPr>
              <a:t>说：同“悦”</a:t>
            </a:r>
            <a:r>
              <a:rPr lang="zh-CN" altLang="en-US" sz="2000" b="1" dirty="0">
                <a:solidFill>
                  <a:schemeClr val="accent1">
                    <a:lumMod val="10000"/>
                  </a:schemeClr>
                </a:solidFill>
                <a:latin typeface="楷体_GB2312" pitchFamily="49" charset="-122"/>
                <a:ea typeface="楷体_GB2312" pitchFamily="49" charset="-122"/>
                <a:sym typeface="+mn-ea"/>
              </a:rPr>
              <a:t>。</a:t>
            </a:r>
            <a:endParaRPr lang="zh-CN" altLang="en-US" sz="2000" b="1" dirty="0">
              <a:solidFill>
                <a:schemeClr val="accent1">
                  <a:lumMod val="10000"/>
                </a:schemeClr>
              </a:solidFill>
              <a:latin typeface="楷体_GB2312" pitchFamily="49" charset="-122"/>
              <a:ea typeface="楷体_GB2312" pitchFamily="49" charset="-122"/>
              <a:sym typeface="+mn-ea"/>
            </a:endParaRPr>
          </a:p>
          <a:p>
            <a:pPr>
              <a:lnSpc>
                <a:spcPct val="140000"/>
              </a:lnSpc>
              <a:buNone/>
            </a:pPr>
            <a:endParaRPr lang="zh-CN" altLang="en-US" sz="2000" b="1" dirty="0">
              <a:solidFill>
                <a:schemeClr val="accent1">
                  <a:lumMod val="10000"/>
                </a:schemeClr>
              </a:solidFill>
              <a:latin typeface="楷体_GB2312" pitchFamily="49" charset="-122"/>
              <a:ea typeface="楷体_GB2312" pitchFamily="49" charset="-122"/>
            </a:endParaRPr>
          </a:p>
          <a:p>
            <a:pPr>
              <a:lnSpc>
                <a:spcPct val="140000"/>
              </a:lnSpc>
              <a:buNone/>
            </a:pPr>
            <a:r>
              <a:rPr lang="zh-CN" altLang="en-US" sz="2000" b="1" dirty="0">
                <a:solidFill>
                  <a:schemeClr val="accent1">
                    <a:lumMod val="10000"/>
                  </a:schemeClr>
                </a:solidFill>
                <a:latin typeface="楷体_GB2312" pitchFamily="49" charset="-122"/>
                <a:ea typeface="楷体_GB2312" pitchFamily="49" charset="-122"/>
                <a:sym typeface="+mn-ea"/>
              </a:rPr>
              <a:t>【翻译】现在陛下您得到了昆山的美玉，拥有随侯之珠、和氏璧，悬挂着明月珠</a:t>
            </a:r>
            <a:r>
              <a:rPr lang="en-US" altLang="zh-CN" sz="2000" b="1" dirty="0">
                <a:solidFill>
                  <a:schemeClr val="accent1">
                    <a:lumMod val="10000"/>
                  </a:schemeClr>
                </a:solidFill>
                <a:latin typeface="楷体_GB2312" pitchFamily="49" charset="-122"/>
                <a:ea typeface="楷体_GB2312" pitchFamily="49" charset="-122"/>
                <a:sym typeface="+mn-ea"/>
              </a:rPr>
              <a:t>,</a:t>
            </a:r>
            <a:r>
              <a:rPr lang="zh-CN" altLang="en-US" sz="2000" b="1" dirty="0">
                <a:solidFill>
                  <a:schemeClr val="accent1">
                    <a:lumMod val="10000"/>
                  </a:schemeClr>
                </a:solidFill>
                <a:latin typeface="楷体_GB2312" pitchFamily="49" charset="-122"/>
                <a:ea typeface="楷体_GB2312" pitchFamily="49" charset="-122"/>
                <a:sym typeface="+mn-ea"/>
              </a:rPr>
              <a:t>佩带着太阿宝剑，驾驭着纤离骏马，竖立着翠凤旗，架起了灵鼍大鼓。这些宝物，没有一件是秦国出产的，但陛下您却喜爱它们，这是为什么呢？</a:t>
            </a:r>
            <a:endParaRPr lang="zh-CN" altLang="en-US" sz="2000" b="1" dirty="0">
              <a:solidFill>
                <a:schemeClr val="accent1">
                  <a:lumMod val="10000"/>
                </a:schemeClr>
              </a:solidFill>
              <a:latin typeface="楷体_GB2312" pitchFamily="49" charset="-122"/>
              <a:ea typeface="楷体_GB2312" pitchFamily="49" charset="-122"/>
            </a:endParaRPr>
          </a:p>
          <a:p>
            <a:pPr>
              <a:lnSpc>
                <a:spcPct val="140000"/>
              </a:lnSpc>
              <a:buNone/>
            </a:pPr>
            <a:r>
              <a:rPr lang="zh-CN" altLang="en-US" sz="2000" b="1" dirty="0">
                <a:solidFill>
                  <a:schemeClr val="folHlink"/>
                </a:solidFill>
                <a:latin typeface="楷体_GB2312" pitchFamily="49" charset="-122"/>
                <a:ea typeface="楷体_GB2312" pitchFamily="49" charset="-122"/>
                <a:sym typeface="+mn-ea"/>
              </a:rPr>
              <a:t>    </a:t>
            </a:r>
            <a:endParaRPr lang="zh-C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95630" y="982980"/>
            <a:ext cx="7952740" cy="4892675"/>
          </a:xfrm>
          <a:prstGeom prst="rect">
            <a:avLst/>
          </a:prstGeom>
          <a:noFill/>
        </p:spPr>
        <p:txBody>
          <a:bodyPr wrap="square" rtlCol="0">
            <a:spAutoFit/>
          </a:bodyPr>
          <a:p>
            <a:pPr>
              <a:lnSpc>
                <a:spcPct val="200000"/>
              </a:lnSpc>
              <a:buNone/>
            </a:pPr>
            <a:r>
              <a:rPr lang="en-US" altLang="zh-CN" b="1" dirty="0">
                <a:latin typeface="楷体_GB2312" pitchFamily="49" charset="-122"/>
                <a:ea typeface="楷体_GB2312" pitchFamily="49" charset="-122"/>
                <a:sym typeface="+mn-ea"/>
              </a:rPr>
              <a:t>     </a:t>
            </a:r>
            <a:r>
              <a:rPr lang="en-US" altLang="zh-CN" b="1" dirty="0">
                <a:solidFill>
                  <a:schemeClr val="accent1">
                    <a:lumMod val="10000"/>
                  </a:schemeClr>
                </a:solidFill>
                <a:latin typeface="楷体_GB2312" pitchFamily="49" charset="-122"/>
                <a:ea typeface="楷体_GB2312" pitchFamily="49" charset="-122"/>
                <a:sym typeface="+mn-ea"/>
              </a:rPr>
              <a:t> </a:t>
            </a:r>
            <a:r>
              <a:rPr lang="zh-CN" altLang="en-US" sz="2400" b="1" dirty="0">
                <a:solidFill>
                  <a:schemeClr val="accent1">
                    <a:lumMod val="10000"/>
                  </a:schemeClr>
                </a:solidFill>
                <a:latin typeface="楷体_GB2312" pitchFamily="49" charset="-122"/>
                <a:ea typeface="楷体_GB2312" pitchFamily="49" charset="-122"/>
                <a:sym typeface="+mn-ea"/>
              </a:rPr>
              <a:t>第一层将关注的重心由“人”转移到“物”，由理性的说理过渡到感性的描述，从秦王自己对异国的奇珍异宝的爱好说起，隐伏对客卿的不同态度，</a:t>
            </a:r>
            <a:endParaRPr lang="zh-CN" altLang="en-US" sz="2400" b="1" dirty="0">
              <a:solidFill>
                <a:schemeClr val="accent1">
                  <a:lumMod val="10000"/>
                </a:schemeClr>
              </a:solidFill>
              <a:latin typeface="楷体_GB2312" pitchFamily="49" charset="-122"/>
              <a:ea typeface="楷体_GB2312" pitchFamily="49" charset="-122"/>
            </a:endParaRPr>
          </a:p>
          <a:p>
            <a:pPr>
              <a:lnSpc>
                <a:spcPct val="200000"/>
              </a:lnSpc>
              <a:buNone/>
            </a:pPr>
            <a:r>
              <a:rPr lang="zh-CN" altLang="en-US" sz="2400" b="1" dirty="0">
                <a:solidFill>
                  <a:schemeClr val="accent1">
                    <a:lumMod val="10000"/>
                  </a:schemeClr>
                </a:solidFill>
                <a:latin typeface="楷体_GB2312" pitchFamily="49" charset="-122"/>
                <a:ea typeface="楷体_GB2312" pitchFamily="49" charset="-122"/>
                <a:sym typeface="+mn-ea"/>
              </a:rPr>
              <a:t>    设问作结：这些东西一样也不是秦国出产的，但陛下却很喜欢它们，这是为什么呢？</a:t>
            </a:r>
            <a:endParaRPr lang="zh-CN" altLang="en-US" sz="2400" b="1" dirty="0">
              <a:solidFill>
                <a:schemeClr val="accent1">
                  <a:lumMod val="10000"/>
                </a:schemeClr>
              </a:solidFill>
              <a:latin typeface="楷体_GB2312" pitchFamily="49" charset="-122"/>
              <a:ea typeface="楷体_GB2312" pitchFamily="49" charset="-122"/>
            </a:endParaRPr>
          </a:p>
          <a:p>
            <a:pPr>
              <a:lnSpc>
                <a:spcPct val="200000"/>
              </a:lnSpc>
              <a:buNone/>
            </a:pPr>
            <a:r>
              <a:rPr lang="zh-CN" altLang="en-US" sz="2400" b="1" dirty="0">
                <a:solidFill>
                  <a:schemeClr val="accent1">
                    <a:lumMod val="10000"/>
                  </a:schemeClr>
                </a:solidFill>
                <a:latin typeface="楷体_GB2312" pitchFamily="49" charset="-122"/>
                <a:ea typeface="楷体_GB2312" pitchFamily="49" charset="-122"/>
                <a:sym typeface="+mn-ea"/>
              </a:rPr>
              <a:t>   提出问题，不立即作答，但不答自明。</a:t>
            </a:r>
            <a:endParaRPr lang="zh-CN" altLang="en-US" sz="2400" b="1" dirty="0">
              <a:solidFill>
                <a:schemeClr val="accent1">
                  <a:lumMod val="10000"/>
                </a:schemeClr>
              </a:solidFill>
              <a:latin typeface="楷体_GB2312" pitchFamily="49" charset="-122"/>
              <a:ea typeface="楷体_GB2312" pitchFamily="49" charset="-122"/>
            </a:endParaRPr>
          </a:p>
          <a:p>
            <a:pPr>
              <a:buNone/>
            </a:pPr>
            <a:endParaRPr lang="zh-CN" altLang="en-US" sz="2400" b="1" dirty="0">
              <a:solidFill>
                <a:schemeClr val="accent1">
                  <a:lumMod val="10000"/>
                </a:schemeClr>
              </a:solidFill>
              <a:latin typeface="楷体_GB2312" pitchFamily="49" charset="-122"/>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8795" y="313055"/>
            <a:ext cx="8384540" cy="5846445"/>
          </a:xfrm>
          <a:prstGeom prst="rect">
            <a:avLst/>
          </a:prstGeom>
          <a:noFill/>
        </p:spPr>
        <p:txBody>
          <a:bodyPr wrap="square" rtlCol="0">
            <a:spAutoFit/>
          </a:bodyPr>
          <a:p>
            <a:pPr>
              <a:lnSpc>
                <a:spcPct val="130000"/>
              </a:lnSpc>
              <a:buNone/>
            </a:pPr>
            <a:r>
              <a:rPr lang="en-US" altLang="zh-CN" sz="2400" b="1" dirty="0">
                <a:solidFill>
                  <a:schemeClr val="accent1">
                    <a:lumMod val="10000"/>
                  </a:schemeClr>
                </a:solidFill>
                <a:sym typeface="+mn-ea"/>
              </a:rPr>
              <a:t>       </a:t>
            </a:r>
            <a:r>
              <a:rPr lang="zh-CN" altLang="en-US" sz="2400" b="1" dirty="0">
                <a:solidFill>
                  <a:schemeClr val="accent1">
                    <a:lumMod val="10000"/>
                  </a:schemeClr>
                </a:solidFill>
                <a:sym typeface="+mn-ea"/>
              </a:rPr>
              <a:t>必秦国之所生然后可，则是夜光之璧不饰朝廷，犀象之器不为玩好，郑卫之女不充后宫，而骏马駃騠不实外厩，江南金锡不为用，西蜀丹青不为采。</a:t>
            </a:r>
            <a:endParaRPr lang="zh-CN" altLang="en-US" sz="2400" b="1" dirty="0">
              <a:solidFill>
                <a:schemeClr val="accent1">
                  <a:lumMod val="10000"/>
                </a:schemeClr>
              </a:solidFill>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sym typeface="+mn-ea"/>
              </a:rPr>
              <a:t>【注释】</a:t>
            </a:r>
            <a:endParaRPr lang="zh-CN" altLang="en-US" sz="24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sym typeface="+mn-ea"/>
              </a:rPr>
              <a:t>犀象之器：用犀牛角和象牙制成的器物。</a:t>
            </a:r>
            <a:endParaRPr lang="zh-CN" altLang="en-US" sz="2400" b="1" dirty="0">
              <a:solidFill>
                <a:schemeClr val="accent1">
                  <a:lumMod val="10000"/>
                </a:schemeClr>
              </a:solidFill>
              <a:latin typeface="楷体_GB2312" pitchFamily="49" charset="-122"/>
              <a:ea typeface="楷体_GB2312" pitchFamily="49" charset="-122"/>
            </a:endParaRPr>
          </a:p>
          <a:p>
            <a:pPr>
              <a:lnSpc>
                <a:spcPct val="130000"/>
              </a:lnSpc>
              <a:buNone/>
            </a:pPr>
            <a:r>
              <a:rPr lang="zh-CN" altLang="en-US" sz="2400" b="1" dirty="0">
                <a:solidFill>
                  <a:srgbClr val="FF0000"/>
                </a:solidFill>
                <a:latin typeface="楷体_GB2312" pitchFamily="49" charset="-122"/>
                <a:ea typeface="楷体_GB2312" pitchFamily="49" charset="-122"/>
                <a:sym typeface="+mn-ea"/>
              </a:rPr>
              <a:t>郑卫之女：当时人们认为郑国、卫国多美女，此处泛指各国的美女。</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sym typeface="+mn-ea"/>
              </a:rPr>
              <a:t>駃騠（</a:t>
            </a:r>
            <a:r>
              <a:rPr lang="zh-CN" altLang="fr-FR" sz="2400" b="1" dirty="0">
                <a:solidFill>
                  <a:schemeClr val="accent1">
                    <a:lumMod val="10000"/>
                  </a:schemeClr>
                </a:solidFill>
                <a:latin typeface="楷体_GB2312" pitchFamily="49" charset="-122"/>
                <a:ea typeface="楷体_GB2312" pitchFamily="49" charset="-122"/>
                <a:sym typeface="+mn-ea"/>
              </a:rPr>
              <a:t>ｊｕ</a:t>
            </a:r>
            <a:r>
              <a:rPr lang="fr-FR" altLang="zh-CN" sz="2400" b="1" dirty="0">
                <a:solidFill>
                  <a:schemeClr val="accent1">
                    <a:lumMod val="10000"/>
                  </a:schemeClr>
                </a:solidFill>
                <a:latin typeface="楷体_GB2312" pitchFamily="49" charset="-122"/>
                <a:ea typeface="楷体_GB2312" pitchFamily="49" charset="-122"/>
                <a:sym typeface="+mn-ea"/>
              </a:rPr>
              <a:t>é </a:t>
            </a:r>
            <a:r>
              <a:rPr lang="zh-CN" altLang="fr-FR" sz="2400" b="1" dirty="0">
                <a:solidFill>
                  <a:schemeClr val="accent1">
                    <a:lumMod val="10000"/>
                  </a:schemeClr>
                </a:solidFill>
                <a:latin typeface="楷体_GB2312" pitchFamily="49" charset="-122"/>
                <a:ea typeface="楷体_GB2312" pitchFamily="49" charset="-122"/>
                <a:sym typeface="+mn-ea"/>
              </a:rPr>
              <a:t>ｔ</a:t>
            </a:r>
            <a:r>
              <a:rPr lang="fr-FR" altLang="zh-CN" sz="2400" b="1" dirty="0">
                <a:solidFill>
                  <a:schemeClr val="accent1">
                    <a:lumMod val="10000"/>
                  </a:schemeClr>
                </a:solidFill>
                <a:latin typeface="楷体_GB2312" pitchFamily="49" charset="-122"/>
                <a:ea typeface="楷体_GB2312" pitchFamily="49" charset="-122"/>
                <a:sym typeface="+mn-ea"/>
              </a:rPr>
              <a:t>í</a:t>
            </a:r>
            <a:r>
              <a:rPr lang="zh-CN" altLang="en-US" sz="2400" b="1" dirty="0">
                <a:solidFill>
                  <a:schemeClr val="accent1">
                    <a:lumMod val="10000"/>
                  </a:schemeClr>
                </a:solidFill>
                <a:latin typeface="楷体_GB2312" pitchFamily="49" charset="-122"/>
                <a:ea typeface="楷体_GB2312" pitchFamily="49" charset="-122"/>
                <a:sym typeface="+mn-ea"/>
              </a:rPr>
              <a:t>）：北狄良马。</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r>
              <a:rPr lang="zh-CN" altLang="en-US" sz="2400" b="1" dirty="0">
                <a:solidFill>
                  <a:srgbClr val="FF0000"/>
                </a:solidFill>
                <a:latin typeface="楷体_GB2312" pitchFamily="49" charset="-122"/>
                <a:ea typeface="楷体_GB2312" pitchFamily="49" charset="-122"/>
                <a:sym typeface="+mn-ea"/>
              </a:rPr>
              <a:t>外厩：宫外的养马棚。 </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sym typeface="+mn-ea"/>
              </a:rPr>
              <a:t>丹青：作画的颜料。  </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r>
              <a:rPr lang="zh-CN" altLang="en-US" sz="2400" b="1" dirty="0">
                <a:solidFill>
                  <a:srgbClr val="FF0000"/>
                </a:solidFill>
                <a:latin typeface="楷体_GB2312" pitchFamily="49" charset="-122"/>
                <a:ea typeface="楷体_GB2312" pitchFamily="49" charset="-122"/>
                <a:sym typeface="+mn-ea"/>
              </a:rPr>
              <a:t>不为采：不被采用。</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endParaRPr lang="zh-CN" altLang="en-US" sz="2400" b="1" dirty="0">
              <a:solidFill>
                <a:schemeClr val="accent1">
                  <a:lumMod val="10000"/>
                </a:schemeClr>
              </a:solidFill>
              <a:latin typeface="楷体_GB2312" pitchFamily="49" charset="-122"/>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9730" y="321310"/>
            <a:ext cx="8384540" cy="6294120"/>
          </a:xfrm>
          <a:prstGeom prst="rect">
            <a:avLst/>
          </a:prstGeom>
          <a:noFill/>
        </p:spPr>
        <p:txBody>
          <a:bodyPr wrap="square" rtlCol="0">
            <a:spAutoFit/>
          </a:bodyPr>
          <a:p>
            <a:pPr>
              <a:lnSpc>
                <a:spcPct val="120000"/>
              </a:lnSpc>
              <a:buNone/>
            </a:pPr>
            <a:r>
              <a:rPr lang="zh-CN" altLang="en-US" sz="2400" b="1" dirty="0">
                <a:solidFill>
                  <a:schemeClr val="accent1">
                    <a:lumMod val="10000"/>
                  </a:schemeClr>
                </a:solidFill>
                <a:sym typeface="+mn-ea"/>
              </a:rPr>
              <a:t>必秦国之所生然后可，则是夜光之璧不饰朝廷，犀象之器不为玩好，郑卫之女不充后宫，而骏马駃騠不实外厩，江南金锡不为用，西蜀丹青不为采。</a:t>
            </a:r>
            <a:endParaRPr lang="zh-CN" altLang="en-US" sz="2400" b="1" dirty="0">
              <a:solidFill>
                <a:schemeClr val="accent1">
                  <a:lumMod val="10000"/>
                </a:schemeClr>
              </a:solidFill>
            </a:endParaRPr>
          </a:p>
          <a:p>
            <a:pPr>
              <a:lnSpc>
                <a:spcPct val="12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20000"/>
              </a:lnSpc>
              <a:buNone/>
            </a:pPr>
            <a:r>
              <a:rPr lang="zh-CN" altLang="en-US" sz="2400" b="1" dirty="0">
                <a:solidFill>
                  <a:schemeClr val="accent1">
                    <a:lumMod val="10000"/>
                  </a:schemeClr>
                </a:solidFill>
                <a:latin typeface="楷体_GB2312" pitchFamily="49" charset="-122"/>
                <a:ea typeface="楷体_GB2312" pitchFamily="49" charset="-122"/>
                <a:sym typeface="+mn-ea"/>
              </a:rPr>
              <a:t>【翻译】</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20000"/>
              </a:lnSpc>
              <a:buNone/>
            </a:pPr>
            <a:r>
              <a:rPr lang="zh-CN" altLang="en-US" sz="2400" b="1" dirty="0">
                <a:solidFill>
                  <a:schemeClr val="accent1">
                    <a:lumMod val="10000"/>
                  </a:schemeClr>
                </a:solidFill>
                <a:latin typeface="楷体_GB2312" pitchFamily="49" charset="-122"/>
                <a:ea typeface="楷体_GB2312" pitchFamily="49" charset="-122"/>
                <a:sym typeface="+mn-ea"/>
              </a:rPr>
              <a:t>若是一定要秦国所产然后才能使用的话</a:t>
            </a:r>
            <a:r>
              <a:rPr lang="zh-CN" altLang="en-US" sz="2400" dirty="0">
                <a:solidFill>
                  <a:schemeClr val="accent1">
                    <a:lumMod val="10000"/>
                  </a:schemeClr>
                </a:solidFill>
                <a:sym typeface="+mn-ea"/>
              </a:rPr>
              <a:t> </a:t>
            </a:r>
            <a:r>
              <a:rPr lang="zh-CN" altLang="en-US" sz="2400" b="1" dirty="0">
                <a:solidFill>
                  <a:schemeClr val="accent1">
                    <a:lumMod val="10000"/>
                  </a:schemeClr>
                </a:solidFill>
                <a:latin typeface="楷体_GB2312" pitchFamily="49" charset="-122"/>
                <a:ea typeface="楷体_GB2312" pitchFamily="49" charset="-122"/>
                <a:sym typeface="+mn-ea"/>
              </a:rPr>
              <a:t>，那么夜光宝玉就不能用来装饰朝廷，</a:t>
            </a:r>
            <a:r>
              <a:rPr lang="zh-CN" altLang="en-US" sz="2400" b="1" dirty="0">
                <a:solidFill>
                  <a:schemeClr val="accent1">
                    <a:lumMod val="10000"/>
                  </a:schemeClr>
                </a:solidFill>
                <a:latin typeface="楷体_GB2312" pitchFamily="49" charset="-122"/>
                <a:ea typeface="楷体_GB2312" pitchFamily="49" charset="-122"/>
                <a:sym typeface="+mn-ea"/>
              </a:rPr>
              <a:t>犀牛角和象牙制成的器物</a:t>
            </a:r>
            <a:r>
              <a:rPr lang="zh-CN" altLang="en-US" sz="2400" b="1" dirty="0">
                <a:solidFill>
                  <a:schemeClr val="accent1">
                    <a:lumMod val="10000"/>
                  </a:schemeClr>
                </a:solidFill>
                <a:latin typeface="楷体_GB2312" pitchFamily="49" charset="-122"/>
                <a:ea typeface="楷体_GB2312" pitchFamily="49" charset="-122"/>
                <a:sym typeface="+mn-ea"/>
              </a:rPr>
              <a:t>就不能为您所赏玩，郑卫的美女不能充实您的后宫，駃騠良马不能充实宫外的马棚。江南的金锡器物不为您所用，西蜀的丹青不作为采色</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2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20000"/>
              </a:lnSpc>
              <a:buNone/>
            </a:pPr>
            <a:r>
              <a:rPr lang="zh-CN" altLang="en-US" sz="2400" b="1" dirty="0">
                <a:solidFill>
                  <a:schemeClr val="accent1">
                    <a:lumMod val="10000"/>
                  </a:schemeClr>
                </a:solidFill>
                <a:sym typeface="+mn-ea"/>
              </a:rPr>
              <a:t>    </a:t>
            </a:r>
            <a:r>
              <a:rPr lang="zh-CN" altLang="en-US" sz="2400" b="1" dirty="0">
                <a:solidFill>
                  <a:srgbClr val="FF0000"/>
                </a:solidFill>
                <a:sym typeface="+mn-ea"/>
              </a:rPr>
              <a:t> 用六个“不”字句，结合秦宫所用，说明“必秦国之所生然后可”的荒谬。逐句肯定和逐句否定在形式上形成了正反映衬</a:t>
            </a:r>
            <a:endParaRPr lang="zh-CN" altLang="en-US" sz="2400" b="1" dirty="0">
              <a:solidFill>
                <a:srgbClr val="FF0000"/>
              </a:solidFill>
              <a:latin typeface="楷体_GB2312" pitchFamily="49" charset="-122"/>
              <a:ea typeface="楷体_GB2312" pitchFamily="49"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6255" y="538480"/>
            <a:ext cx="8110855" cy="6064885"/>
          </a:xfrm>
          <a:prstGeom prst="rect">
            <a:avLst/>
          </a:prstGeom>
          <a:noFill/>
        </p:spPr>
        <p:txBody>
          <a:bodyPr wrap="square" rtlCol="0">
            <a:spAutoFit/>
          </a:bodyPr>
          <a:p>
            <a:pPr>
              <a:lnSpc>
                <a:spcPct val="160000"/>
              </a:lnSpc>
              <a:buNone/>
            </a:pPr>
            <a:r>
              <a:rPr lang="en-US" altLang="zh-CN" b="1" dirty="0">
                <a:sym typeface="+mn-ea"/>
              </a:rPr>
              <a:t>       </a:t>
            </a:r>
            <a:r>
              <a:rPr lang="zh-CN" altLang="en-US" sz="2000" b="1" dirty="0">
                <a:sym typeface="+mn-ea"/>
              </a:rPr>
              <a:t>所</a:t>
            </a:r>
            <a:r>
              <a:rPr lang="zh-CN" altLang="en-US" sz="2000" b="1" dirty="0">
                <a:solidFill>
                  <a:srgbClr val="FF0000"/>
                </a:solidFill>
                <a:sym typeface="+mn-ea"/>
              </a:rPr>
              <a:t>以</a:t>
            </a:r>
            <a:r>
              <a:rPr lang="zh-CN" altLang="en-US" sz="2000" b="1" dirty="0">
                <a:sym typeface="+mn-ea"/>
              </a:rPr>
              <a:t>饰后宫、充下陈、娱心意、说耳目者，必出于秦然后可，则是宛珠之簪、傅玑之珥、阿缟之衣、锦绣之饰不进于前，而随俗雅化、佳冶窈窕赵女不立于侧也。</a:t>
            </a:r>
            <a:endParaRPr lang="zh-CN" altLang="en-US" sz="2000" b="1" dirty="0"/>
          </a:p>
          <a:p>
            <a:pPr>
              <a:lnSpc>
                <a:spcPct val="160000"/>
              </a:lnSpc>
              <a:buNone/>
            </a:pPr>
            <a:r>
              <a:rPr lang="zh-CN" altLang="en-US" sz="2000" b="1" dirty="0">
                <a:solidFill>
                  <a:schemeClr val="tx2"/>
                </a:solidFill>
                <a:latin typeface="楷体_GB2312" pitchFamily="49" charset="-122"/>
                <a:ea typeface="楷体_GB2312" pitchFamily="49" charset="-122"/>
                <a:sym typeface="+mn-ea"/>
              </a:rPr>
              <a:t>【注释】</a:t>
            </a:r>
            <a:endParaRPr lang="zh-CN" altLang="en-US" sz="2000" b="1" dirty="0">
              <a:solidFill>
                <a:schemeClr val="tx2"/>
              </a:solidFill>
              <a:latin typeface="楷体_GB2312" pitchFamily="49" charset="-122"/>
              <a:ea typeface="楷体_GB2312" pitchFamily="49" charset="-122"/>
            </a:endParaRPr>
          </a:p>
          <a:p>
            <a:pPr>
              <a:lnSpc>
                <a:spcPct val="160000"/>
              </a:lnSpc>
              <a:buNone/>
            </a:pPr>
            <a:r>
              <a:rPr lang="zh-CN" altLang="en-US" sz="2000" b="1" dirty="0">
                <a:solidFill>
                  <a:schemeClr val="folHlink"/>
                </a:solidFill>
                <a:latin typeface="楷体_GB2312" pitchFamily="49" charset="-122"/>
                <a:ea typeface="楷体_GB2312" pitchFamily="49" charset="-122"/>
                <a:sym typeface="+mn-ea"/>
              </a:rPr>
              <a:t>   </a:t>
            </a:r>
            <a:r>
              <a:rPr lang="zh-CN" altLang="en-US" sz="2000" b="1" dirty="0">
                <a:solidFill>
                  <a:schemeClr val="accent1">
                    <a:lumMod val="10000"/>
                  </a:schemeClr>
                </a:solidFill>
                <a:latin typeface="楷体_GB2312" pitchFamily="49" charset="-122"/>
                <a:ea typeface="楷体_GB2312" pitchFamily="49" charset="-122"/>
                <a:sym typeface="+mn-ea"/>
              </a:rPr>
              <a:t> </a:t>
            </a:r>
            <a:r>
              <a:rPr lang="zh-CN" altLang="en-US" sz="2000" b="1" dirty="0">
                <a:solidFill>
                  <a:srgbClr val="FF0000"/>
                </a:solidFill>
                <a:latin typeface="楷体_GB2312" pitchFamily="49" charset="-122"/>
                <a:ea typeface="楷体_GB2312" pitchFamily="49" charset="-122"/>
                <a:sym typeface="+mn-ea"/>
              </a:rPr>
              <a:t>以：用来。充下陈：此泛指将财物、美女充实库府后宫。</a:t>
            </a:r>
            <a:r>
              <a:rPr lang="zh-CN" altLang="en-US" sz="2000" b="1" dirty="0">
                <a:solidFill>
                  <a:schemeClr val="accent1">
                    <a:lumMod val="10000"/>
                  </a:schemeClr>
                </a:solidFill>
                <a:latin typeface="楷体_GB2312" pitchFamily="49" charset="-122"/>
                <a:ea typeface="楷体_GB2312" pitchFamily="49" charset="-122"/>
                <a:sym typeface="+mn-ea"/>
              </a:rPr>
              <a:t>下陈，殿堂下陈放礼器、站立傧从的地方。</a:t>
            </a:r>
            <a:r>
              <a:rPr lang="zh-CN" altLang="en-US" sz="2000" b="1" dirty="0">
                <a:solidFill>
                  <a:schemeClr val="accent1">
                    <a:lumMod val="10000"/>
                  </a:schemeClr>
                </a:solidFill>
                <a:latin typeface="楷体_GB2312" pitchFamily="49" charset="-122"/>
                <a:ea typeface="楷体_GB2312" pitchFamily="49" charset="-122"/>
                <a:sym typeface="+mn-ea"/>
              </a:rPr>
              <a:t>宛珠之簪：用宛（今河南南阳县）地的珠来装饰的簪。簪，定发髻的长针。傅玑之珥：装有玑的耳饰。玑，不圆的珠。阿缟：东阿在今山东出产的丝织品。</a:t>
            </a:r>
            <a:r>
              <a:rPr lang="zh-CN" altLang="en-US" sz="2000" b="1" dirty="0">
                <a:solidFill>
                  <a:srgbClr val="FF0000"/>
                </a:solidFill>
                <a:latin typeface="楷体_GB2312" pitchFamily="49" charset="-122"/>
                <a:ea typeface="楷体_GB2312" pitchFamily="49" charset="-122"/>
                <a:sym typeface="+mn-ea"/>
              </a:rPr>
              <a:t>缟：白色绢。随俗雅化：随着世俗使俗变为雅。</a:t>
            </a:r>
            <a:r>
              <a:rPr lang="zh-CN" altLang="en-US" sz="2000" b="1" dirty="0">
                <a:solidFill>
                  <a:srgbClr val="FF0000"/>
                </a:solidFill>
                <a:latin typeface="楷体_GB2312" pitchFamily="49" charset="-122"/>
                <a:ea typeface="楷体_GB2312" pitchFamily="49" charset="-122"/>
                <a:sym typeface="+mn-ea"/>
              </a:rPr>
              <a:t>  </a:t>
            </a:r>
            <a:r>
              <a:rPr lang="zh-CN" altLang="en-US" sz="2000" b="1" dirty="0">
                <a:solidFill>
                  <a:srgbClr val="FF0000"/>
                </a:solidFill>
                <a:sym typeface="+mn-ea"/>
              </a:rPr>
              <a:t>佳冶窈窕：艳丽美好的佳丽。佳：美好，美丽。冶，妖冶，艳丽。窈窕：美好地样子。</a:t>
            </a:r>
            <a:endParaRPr lang="zh-CN" altLang="en-US" sz="2000" b="1" dirty="0">
              <a:solidFill>
                <a:srgbClr val="FF0000"/>
              </a:solidFill>
              <a:latin typeface="楷体_GB2312" pitchFamily="49" charset="-122"/>
              <a:ea typeface="楷体_GB2312" pitchFamily="49" charset="-122"/>
              <a:sym typeface="+mn-ea"/>
            </a:endParaRPr>
          </a:p>
          <a:p>
            <a:pPr>
              <a:lnSpc>
                <a:spcPct val="130000"/>
              </a:lnSpc>
              <a:buNone/>
            </a:pPr>
            <a:endParaRPr lang="zh-CN" altLang="en-US" sz="2000" b="1" dirty="0">
              <a:solidFill>
                <a:srgbClr val="FF0000"/>
              </a:solidFill>
              <a:latin typeface="楷体_GB2312" pitchFamily="49" charset="-122"/>
              <a:ea typeface="楷体_GB2312" pitchFamily="49" charset="-122"/>
              <a:sym typeface="+mn-ea"/>
            </a:endParaRPr>
          </a:p>
          <a:p>
            <a:pPr>
              <a:lnSpc>
                <a:spcPct val="130000"/>
              </a:lnSpc>
              <a:buNone/>
            </a:pPr>
            <a:endParaRPr lang="zh-CN" altLang="en-US" sz="2000" b="1" dirty="0">
              <a:solidFill>
                <a:srgbClr val="FF0000"/>
              </a:solidFill>
              <a:latin typeface="楷体_GB2312" pitchFamily="49" charset="-122"/>
              <a:ea typeface="楷体_GB2312" pitchFamily="49" charset="-122"/>
              <a:sym typeface="+mn-ea"/>
            </a:endParaRPr>
          </a:p>
          <a:p>
            <a:pPr>
              <a:lnSpc>
                <a:spcPct val="90000"/>
              </a:lnSpc>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本节课考点</a:t>
            </a:r>
            <a:endParaRPr lang="zh-CN" altLang="zh-CN"/>
          </a:p>
        </p:txBody>
      </p:sp>
      <p:sp>
        <p:nvSpPr>
          <p:cNvPr id="3" name="内容占位符 2"/>
          <p:cNvSpPr>
            <a:spLocks noGrp="1"/>
          </p:cNvSpPr>
          <p:nvPr>
            <p:ph idx="1"/>
          </p:nvPr>
        </p:nvSpPr>
        <p:spPr/>
        <p:txBody>
          <a:bodyPr/>
          <a:p>
            <a:r>
              <a:rPr lang="zh-CN" altLang="en-US"/>
              <a:t>考点一：李斯</a:t>
            </a:r>
            <a:endParaRPr lang="zh-CN" altLang="en-US"/>
          </a:p>
          <a:p>
            <a:r>
              <a:rPr lang="zh-CN" altLang="en-US"/>
              <a:t>考点二：论证方法</a:t>
            </a:r>
            <a:endParaRPr lang="zh-CN" altLang="en-US"/>
          </a:p>
          <a:p>
            <a:r>
              <a:rPr lang="zh-CN" altLang="en-US"/>
              <a:t>考点三：文章大意，重点实词、虚词、句子的翻译，文章艺术特色。</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26720" y="1096645"/>
            <a:ext cx="8460740" cy="4887595"/>
          </a:xfrm>
          <a:prstGeom prst="rect">
            <a:avLst/>
          </a:prstGeom>
          <a:noFill/>
        </p:spPr>
        <p:txBody>
          <a:bodyPr wrap="square" rtlCol="0">
            <a:spAutoFit/>
          </a:bodyPr>
          <a:p>
            <a:pPr>
              <a:lnSpc>
                <a:spcPct val="130000"/>
              </a:lnSpc>
              <a:buNone/>
            </a:pPr>
            <a:r>
              <a:rPr lang="zh-CN" altLang="en-US" sz="2400" b="1" dirty="0">
                <a:solidFill>
                  <a:schemeClr val="accent1">
                    <a:lumMod val="10000"/>
                  </a:schemeClr>
                </a:solidFill>
                <a:latin typeface="楷体_GB2312" pitchFamily="49" charset="-122"/>
                <a:ea typeface="楷体_GB2312" pitchFamily="49" charset="-122"/>
                <a:sym typeface="+mn-ea"/>
              </a:rPr>
              <a:t>【翻译】您用来装饰后宫、充实后宫、娱心乐意、悦人耳目的所有这些东西，一定要出自秦国然后才能用的话，那么，用宛地珍珠装饰的簪子，镶嵌珠玑的耳坠，东阿丝绸缝制的衣服、织锦绣花的装饰品，就不能进献到您的面前，那些化俗为雅、艳丽美好地赵国女子也不会立于您的身边了。</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30000"/>
              </a:lnSpc>
              <a:buNone/>
            </a:pPr>
            <a:r>
              <a:rPr lang="zh-CN" altLang="en-US" sz="2400" b="1" dirty="0">
                <a:solidFill>
                  <a:srgbClr val="FF0000"/>
                </a:solidFill>
                <a:latin typeface="楷体_GB2312" pitchFamily="49" charset="-122"/>
                <a:ea typeface="楷体_GB2312" pitchFamily="49" charset="-122"/>
                <a:sym typeface="+mn-ea"/>
              </a:rPr>
              <a:t>再针对秦王所好，从珠饰美女等多侧面论证“必出於秦然后可”的不可行，与上一节意思相同，但行文有所变化，与造成文意繁复、奇妙无穷的效果。</a:t>
            </a:r>
            <a:r>
              <a:rPr lang="zh-CN" altLang="en-US" sz="2400" dirty="0">
                <a:solidFill>
                  <a:srgbClr val="FF0000"/>
                </a:solidFill>
                <a:latin typeface="楷体_GB2312" pitchFamily="49" charset="-122"/>
                <a:ea typeface="楷体_GB2312" pitchFamily="49" charset="-122"/>
                <a:sym typeface="+mn-ea"/>
              </a:rPr>
              <a:t> </a:t>
            </a:r>
            <a:endParaRPr lang="zh-CN" altLang="en-US" sz="2400" dirty="0">
              <a:solidFill>
                <a:srgbClr val="FF0000"/>
              </a:solidFill>
              <a:latin typeface="楷体_GB2312" pitchFamily="49" charset="-122"/>
              <a:ea typeface="楷体_GB2312" pitchFamily="49"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1030" y="1491615"/>
            <a:ext cx="7758430" cy="2602230"/>
          </a:xfrm>
          <a:prstGeom prst="rect">
            <a:avLst/>
          </a:prstGeom>
          <a:noFill/>
        </p:spPr>
        <p:txBody>
          <a:bodyPr wrap="square" rtlCol="0">
            <a:spAutoFit/>
          </a:bodyPr>
          <a:p>
            <a:pPr>
              <a:lnSpc>
                <a:spcPct val="170000"/>
              </a:lnSpc>
              <a:buNone/>
            </a:pPr>
            <a:r>
              <a:rPr lang="en-US" altLang="zh-CN" sz="2400" b="1" dirty="0">
                <a:ea typeface="楷体_GB2312" pitchFamily="49" charset="-122"/>
                <a:sym typeface="+mn-ea"/>
              </a:rPr>
              <a:t>        </a:t>
            </a:r>
            <a:r>
              <a:rPr lang="zh-CN" altLang="en-US" sz="2400" b="1" dirty="0">
                <a:ea typeface="楷体_GB2312" pitchFamily="49" charset="-122"/>
                <a:sym typeface="+mn-ea"/>
              </a:rPr>
              <a:t>第二层以玩好美女为喻，进行推论。与前边不同，</a:t>
            </a:r>
            <a:r>
              <a:rPr lang="en-US" altLang="zh-CN" sz="2400" b="1" dirty="0">
                <a:ea typeface="楷体_GB2312" pitchFamily="49" charset="-122"/>
                <a:sym typeface="+mn-ea"/>
              </a:rPr>
              <a:t>1</a:t>
            </a:r>
            <a:r>
              <a:rPr lang="zh-CN" altLang="en-US" sz="2400" b="1" dirty="0">
                <a:ea typeface="楷体_GB2312" pitchFamily="49" charset="-122"/>
                <a:sym typeface="+mn-ea"/>
              </a:rPr>
              <a:t>从反面说 </a:t>
            </a:r>
            <a:r>
              <a:rPr lang="en-US" altLang="zh-CN" sz="2400" b="1" dirty="0">
                <a:ea typeface="楷体_GB2312" pitchFamily="49" charset="-122"/>
                <a:sym typeface="+mn-ea"/>
              </a:rPr>
              <a:t>2</a:t>
            </a:r>
            <a:r>
              <a:rPr lang="zh-CN" altLang="en-US" sz="2400" b="1" dirty="0">
                <a:ea typeface="楷体_GB2312" pitchFamily="49" charset="-122"/>
                <a:sym typeface="+mn-ea"/>
              </a:rPr>
              <a:t>分两个小层次。重叠错杂，把“必秦国之所生然后可”的严重性说得很透辟，更显出非秦国所出的宝物不可或缺。</a:t>
            </a:r>
            <a:endParaRPr lang="zh-CN"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1030" y="525780"/>
            <a:ext cx="7911465" cy="6123940"/>
          </a:xfrm>
          <a:prstGeom prst="rect">
            <a:avLst/>
          </a:prstGeom>
          <a:noFill/>
        </p:spPr>
        <p:txBody>
          <a:bodyPr wrap="square" rtlCol="0">
            <a:spAutoFit/>
          </a:bodyPr>
          <a:p>
            <a:pPr>
              <a:lnSpc>
                <a:spcPct val="140000"/>
              </a:lnSpc>
              <a:buNone/>
            </a:pPr>
            <a:r>
              <a:rPr lang="zh-CN" altLang="en-US" sz="2000" b="1" dirty="0">
                <a:sym typeface="+mn-ea"/>
              </a:rPr>
              <a:t>夫击瓮叩缶、弹筝搏髀而歌呼呜呜快耳者，真秦之声也。郑卫桑间、韶虞武象者，异国之乐也。</a:t>
            </a:r>
            <a:endParaRPr lang="zh-CN" altLang="en-US" sz="2000" b="1" dirty="0"/>
          </a:p>
          <a:p>
            <a:pPr>
              <a:lnSpc>
                <a:spcPct val="140000"/>
              </a:lnSpc>
              <a:buNone/>
            </a:pPr>
            <a:r>
              <a:rPr lang="zh-CN" altLang="en-US" sz="2000" b="1" dirty="0">
                <a:solidFill>
                  <a:schemeClr val="accent1">
                    <a:lumMod val="10000"/>
                  </a:schemeClr>
                </a:solidFill>
                <a:sym typeface="+mn-ea"/>
              </a:rPr>
              <a:t>【注释】</a:t>
            </a:r>
            <a:r>
              <a:rPr lang="zh-CN" altLang="en-US" sz="2000" b="1" dirty="0">
                <a:solidFill>
                  <a:srgbClr val="FF0000"/>
                </a:solidFill>
                <a:sym typeface="+mn-ea"/>
              </a:rPr>
              <a:t>瓮、缶，都是指瓦器，这里指用瓮、缶作为表示音乐节奏的打击乐器。</a:t>
            </a:r>
            <a:r>
              <a:rPr lang="zh-CN" altLang="en-US" sz="2000" b="1" dirty="0">
                <a:solidFill>
                  <a:srgbClr val="FF0000"/>
                </a:solidFill>
                <a:latin typeface="楷体_GB2312" pitchFamily="49" charset="-122"/>
                <a:ea typeface="楷体_GB2312" pitchFamily="49" charset="-122"/>
                <a:sym typeface="+mn-ea"/>
              </a:rPr>
              <a:t>搏髀：拍大腿以节歌。</a:t>
            </a:r>
            <a:r>
              <a:rPr lang="zh-CN" altLang="en-US" sz="2000" b="1" dirty="0">
                <a:solidFill>
                  <a:schemeClr val="accent1">
                    <a:lumMod val="10000"/>
                  </a:schemeClr>
                </a:solidFill>
                <a:latin typeface="楷体_GB2312" pitchFamily="49" charset="-122"/>
                <a:ea typeface="楷体_GB2312" pitchFamily="49" charset="-122"/>
                <a:sym typeface="+mn-ea"/>
              </a:rPr>
              <a:t>郑卫桑间：</a:t>
            </a:r>
            <a:r>
              <a:rPr lang="en-US" altLang="zh-CN" sz="2000" b="1" dirty="0">
                <a:solidFill>
                  <a:schemeClr val="accent1">
                    <a:lumMod val="10000"/>
                  </a:schemeClr>
                </a:solidFill>
                <a:latin typeface="楷体_GB2312" pitchFamily="49" charset="-122"/>
                <a:ea typeface="楷体_GB2312" pitchFamily="49" charset="-122"/>
                <a:sym typeface="+mn-ea"/>
              </a:rPr>
              <a:t>《</a:t>
            </a:r>
            <a:r>
              <a:rPr lang="zh-CN" altLang="en-US" sz="2000" b="1" dirty="0">
                <a:solidFill>
                  <a:schemeClr val="accent1">
                    <a:lumMod val="10000"/>
                  </a:schemeClr>
                </a:solidFill>
                <a:latin typeface="楷体_GB2312" pitchFamily="49" charset="-122"/>
                <a:ea typeface="楷体_GB2312" pitchFamily="49" charset="-122"/>
                <a:sym typeface="+mn-ea"/>
              </a:rPr>
              <a:t>礼</a:t>
            </a:r>
            <a:r>
              <a:rPr lang="en-US" altLang="zh-CN" sz="2000" b="1">
                <a:solidFill>
                  <a:schemeClr val="accent1">
                    <a:lumMod val="10000"/>
                  </a:schemeClr>
                </a:solidFill>
                <a:ea typeface="楷体_GB2312" pitchFamily="49" charset="-122"/>
                <a:sym typeface="+mn-ea"/>
              </a:rPr>
              <a:t>·</a:t>
            </a:r>
            <a:r>
              <a:rPr lang="zh-CN" altLang="en-US" sz="2000" b="1" dirty="0">
                <a:solidFill>
                  <a:schemeClr val="accent1">
                    <a:lumMod val="10000"/>
                  </a:schemeClr>
                </a:solidFill>
                <a:latin typeface="楷体_GB2312" pitchFamily="49" charset="-122"/>
                <a:ea typeface="楷体_GB2312" pitchFamily="49" charset="-122"/>
                <a:sym typeface="+mn-ea"/>
              </a:rPr>
              <a:t>乐记</a:t>
            </a:r>
            <a:r>
              <a:rPr lang="en-US" altLang="zh-CN" sz="2000" b="1" dirty="0">
                <a:solidFill>
                  <a:schemeClr val="accent1">
                    <a:lumMod val="10000"/>
                  </a:schemeClr>
                </a:solidFill>
                <a:latin typeface="楷体_GB2312" pitchFamily="49" charset="-122"/>
                <a:ea typeface="楷体_GB2312" pitchFamily="49" charset="-122"/>
                <a:sym typeface="+mn-ea"/>
              </a:rPr>
              <a:t>》</a:t>
            </a:r>
            <a:r>
              <a:rPr lang="zh-CN" altLang="en-US" sz="2000" b="1" dirty="0">
                <a:solidFill>
                  <a:schemeClr val="accent1">
                    <a:lumMod val="10000"/>
                  </a:schemeClr>
                </a:solidFill>
                <a:latin typeface="楷体_GB2312" pitchFamily="49" charset="-122"/>
                <a:ea typeface="楷体_GB2312" pitchFamily="49" charset="-122"/>
                <a:sym typeface="+mn-ea"/>
              </a:rPr>
              <a:t>：“郑卫之音，乱世之音也。桑间濮上之音，亡国之音也。”，桑间，卫国濮水上的地名。以上指当时民间的音乐。韶虞武象：韶是虞舜时的音乐，称韶虞；武是周武王时的乐舞，故称武象。以上指当时的雅乐。</a:t>
            </a:r>
            <a:endParaRPr lang="zh-CN" altLang="en-US" sz="2000" dirty="0">
              <a:solidFill>
                <a:schemeClr val="accent1">
                  <a:lumMod val="10000"/>
                </a:schemeClr>
              </a:solidFill>
            </a:endParaRPr>
          </a:p>
          <a:p>
            <a:pPr>
              <a:lnSpc>
                <a:spcPct val="140000"/>
              </a:lnSpc>
              <a:buNone/>
            </a:pPr>
            <a:endParaRPr lang="zh-CN" altLang="en-US" sz="2000" b="1" dirty="0">
              <a:solidFill>
                <a:schemeClr val="accent1">
                  <a:lumMod val="10000"/>
                </a:schemeClr>
              </a:solidFill>
            </a:endParaRPr>
          </a:p>
          <a:p>
            <a:pPr>
              <a:lnSpc>
                <a:spcPct val="140000"/>
              </a:lnSpc>
              <a:buNone/>
            </a:pPr>
            <a:r>
              <a:rPr lang="zh-CN" altLang="en-US" sz="2000" b="1" dirty="0">
                <a:solidFill>
                  <a:schemeClr val="accent1">
                    <a:lumMod val="10000"/>
                  </a:schemeClr>
                </a:solidFill>
                <a:latin typeface="楷体_GB2312" pitchFamily="49" charset="-122"/>
                <a:ea typeface="楷体_GB2312" pitchFamily="49" charset="-122"/>
                <a:sym typeface="+mn-ea"/>
              </a:rPr>
              <a:t>【翻译】须知那些敲打泥坛瓦罐、弹敲着秦筝、拍着大腿呜呜地歌唱以悦人耳目，这才是真正的秦国音乐。郑国、卫国和桑间的音乐，韶</a:t>
            </a:r>
            <a:r>
              <a:rPr lang="zh-CN" altLang="en-US" sz="2000" b="1" dirty="0">
                <a:solidFill>
                  <a:schemeClr val="accent1">
                    <a:lumMod val="10000"/>
                  </a:schemeClr>
                </a:solidFill>
                <a:latin typeface="楷体_GB2312" pitchFamily="49" charset="-122"/>
                <a:ea typeface="楷体_GB2312" pitchFamily="49" charset="-122"/>
                <a:sym typeface="+mn-ea"/>
              </a:rPr>
              <a:t>虞</a:t>
            </a:r>
            <a:r>
              <a:rPr lang="zh-CN" altLang="en-US" sz="2000" b="1" dirty="0">
                <a:solidFill>
                  <a:schemeClr val="accent1">
                    <a:lumMod val="10000"/>
                  </a:schemeClr>
                </a:solidFill>
                <a:latin typeface="楷体_GB2312" pitchFamily="49" charset="-122"/>
                <a:ea typeface="楷体_GB2312" pitchFamily="49" charset="-122"/>
                <a:sym typeface="+mn-ea"/>
              </a:rPr>
              <a:t>、武象这样的乐曲，都是别国的音乐。</a:t>
            </a:r>
            <a:endParaRPr lang="zh-CN" altLang="en-US" sz="2000" dirty="0">
              <a:solidFill>
                <a:schemeClr val="accent1">
                  <a:lumMod val="10000"/>
                </a:schemeClr>
              </a:solidFill>
            </a:endParaRPr>
          </a:p>
          <a:p>
            <a:pPr>
              <a:lnSpc>
                <a:spcPct val="140000"/>
              </a:lnSpc>
              <a:buNone/>
            </a:pPr>
            <a:r>
              <a:rPr lang="zh-CN" altLang="en-US" sz="2000" b="1" dirty="0">
                <a:solidFill>
                  <a:schemeClr val="accent1">
                    <a:lumMod val="10000"/>
                  </a:schemeClr>
                </a:solidFill>
                <a:latin typeface="楷体_GB2312" pitchFamily="49" charset="-122"/>
                <a:ea typeface="楷体_GB2312" pitchFamily="49" charset="-122"/>
                <a:sym typeface="+mn-ea"/>
              </a:rPr>
              <a:t>    </a:t>
            </a:r>
            <a:r>
              <a:rPr lang="zh-CN" altLang="en-US" sz="2000" b="1" dirty="0">
                <a:solidFill>
                  <a:srgbClr val="FF0000"/>
                </a:solidFill>
                <a:latin typeface="楷体_GB2312" pitchFamily="49" charset="-122"/>
                <a:ea typeface="楷体_GB2312" pitchFamily="49" charset="-122"/>
                <a:sym typeface="+mn-ea"/>
              </a:rPr>
              <a:t>前文珍宝美女，语气肆宕，色彩斑斓，似乎可以搁笔了，但是作者笔锋一转，再以音乐设喻，衍出大段文章，真是“强弩穿甲，劲势未已。</a:t>
            </a:r>
            <a:endParaRPr lang="zh-CN" altLang="en-US" sz="2000" b="1" dirty="0">
              <a:solidFill>
                <a:srgbClr val="FF0000"/>
              </a:solidFill>
              <a:latin typeface="楷体_GB2312" pitchFamily="49" charset="-122"/>
              <a:ea typeface="楷体_GB2312" pitchFamily="49"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0885" y="734695"/>
            <a:ext cx="7729220" cy="4134485"/>
          </a:xfrm>
          <a:prstGeom prst="rect">
            <a:avLst/>
          </a:prstGeom>
          <a:noFill/>
        </p:spPr>
        <p:txBody>
          <a:bodyPr wrap="square" rtlCol="0">
            <a:spAutoFit/>
          </a:bodyPr>
          <a:p>
            <a:pPr>
              <a:lnSpc>
                <a:spcPct val="170000"/>
              </a:lnSpc>
              <a:buNone/>
            </a:pPr>
            <a:r>
              <a:rPr lang="zh-CN" altLang="en-US" sz="2400" b="1" dirty="0">
                <a:sym typeface="+mn-ea"/>
              </a:rPr>
              <a:t>今弃击瓮而就郑卫，退弹筝而取韶虞，若是者何也？快意当前适观而已矣。</a:t>
            </a:r>
            <a:endParaRPr lang="zh-CN" altLang="en-US" sz="2400" b="1" dirty="0">
              <a:sym typeface="+mn-ea"/>
            </a:endParaRPr>
          </a:p>
          <a:p>
            <a:pPr>
              <a:lnSpc>
                <a:spcPct val="170000"/>
              </a:lnSpc>
              <a:buNone/>
            </a:pPr>
            <a:r>
              <a:rPr lang="zh-CN" altLang="en-US" sz="2400" b="1" dirty="0">
                <a:solidFill>
                  <a:schemeClr val="tx2"/>
                </a:solidFill>
                <a:latin typeface="楷体_GB2312" pitchFamily="49" charset="-122"/>
                <a:ea typeface="楷体_GB2312" pitchFamily="49" charset="-122"/>
                <a:sym typeface="+mn-ea"/>
              </a:rPr>
              <a:t>【翻译】现在您抛开敲打泥坛瓦罐这一套秦国音乐而听郑、卫之声，放弃弹筝而欣赏</a:t>
            </a:r>
            <a:r>
              <a:rPr lang="en-US" altLang="zh-CN" sz="2400" b="1" dirty="0">
                <a:solidFill>
                  <a:schemeClr val="tx2"/>
                </a:solidFill>
                <a:latin typeface="楷体_GB2312" pitchFamily="49" charset="-122"/>
                <a:ea typeface="楷体_GB2312" pitchFamily="49" charset="-122"/>
                <a:sym typeface="+mn-ea"/>
              </a:rPr>
              <a:t>《</a:t>
            </a:r>
            <a:r>
              <a:rPr lang="zh-CN" altLang="en-US" sz="2400" b="1" dirty="0">
                <a:solidFill>
                  <a:schemeClr val="tx2"/>
                </a:solidFill>
                <a:latin typeface="楷体_GB2312" pitchFamily="49" charset="-122"/>
                <a:ea typeface="楷体_GB2312" pitchFamily="49" charset="-122"/>
                <a:sym typeface="+mn-ea"/>
              </a:rPr>
              <a:t>昭虞</a:t>
            </a:r>
            <a:r>
              <a:rPr lang="en-US" altLang="zh-CN" sz="2400" b="1" dirty="0">
                <a:solidFill>
                  <a:schemeClr val="tx2"/>
                </a:solidFill>
                <a:latin typeface="楷体_GB2312" pitchFamily="49" charset="-122"/>
                <a:ea typeface="楷体_GB2312" pitchFamily="49" charset="-122"/>
                <a:sym typeface="+mn-ea"/>
              </a:rPr>
              <a:t>》</a:t>
            </a:r>
            <a:r>
              <a:rPr lang="zh-CN" altLang="en-US" sz="2400" b="1" dirty="0">
                <a:solidFill>
                  <a:schemeClr val="tx2"/>
                </a:solidFill>
                <a:latin typeface="楷体_GB2312" pitchFamily="49" charset="-122"/>
                <a:ea typeface="楷体_GB2312" pitchFamily="49" charset="-122"/>
                <a:sym typeface="+mn-ea"/>
              </a:rPr>
              <a:t>、</a:t>
            </a:r>
            <a:r>
              <a:rPr lang="en-US" altLang="zh-CN" sz="2400" b="1" dirty="0">
                <a:solidFill>
                  <a:schemeClr val="tx2"/>
                </a:solidFill>
                <a:latin typeface="楷体_GB2312" pitchFamily="49" charset="-122"/>
                <a:ea typeface="楷体_GB2312" pitchFamily="49" charset="-122"/>
                <a:sym typeface="+mn-ea"/>
              </a:rPr>
              <a:t>《</a:t>
            </a:r>
            <a:r>
              <a:rPr lang="zh-CN" altLang="en-US" sz="2400" b="1" dirty="0">
                <a:solidFill>
                  <a:schemeClr val="tx2"/>
                </a:solidFill>
                <a:latin typeface="楷体_GB2312" pitchFamily="49" charset="-122"/>
                <a:ea typeface="楷体_GB2312" pitchFamily="49" charset="-122"/>
                <a:sym typeface="+mn-ea"/>
              </a:rPr>
              <a:t>武象</a:t>
            </a:r>
            <a:r>
              <a:rPr lang="en-US" altLang="zh-CN" sz="2400" b="1" dirty="0">
                <a:solidFill>
                  <a:schemeClr val="tx2"/>
                </a:solidFill>
                <a:latin typeface="楷体_GB2312" pitchFamily="49" charset="-122"/>
                <a:ea typeface="楷体_GB2312" pitchFamily="49" charset="-122"/>
                <a:sym typeface="+mn-ea"/>
              </a:rPr>
              <a:t>》</a:t>
            </a:r>
            <a:r>
              <a:rPr lang="zh-CN" altLang="en-US" sz="2400" b="1" dirty="0">
                <a:solidFill>
                  <a:schemeClr val="tx2"/>
                </a:solidFill>
                <a:latin typeface="楷体_GB2312" pitchFamily="49" charset="-122"/>
                <a:ea typeface="楷体_GB2312" pitchFamily="49" charset="-122"/>
                <a:sym typeface="+mn-ea"/>
              </a:rPr>
              <a:t>这样的乐曲，这是为什么呢？其实只是为了眼前的快乐，为了满足耳目观赏的需求而已。</a:t>
            </a:r>
            <a:endParaRPr lang="zh-CN" altLang="en-US" b="1" dirty="0">
              <a:solidFill>
                <a:schemeClr val="tx2"/>
              </a:solidFill>
              <a:latin typeface="楷体_GB2312" pitchFamily="49" charset="-122"/>
              <a:ea typeface="楷体_GB2312" pitchFamily="49" charset="-122"/>
            </a:endParaRPr>
          </a:p>
          <a:p>
            <a:pPr>
              <a:buNone/>
            </a:pPr>
            <a:r>
              <a:rPr lang="zh-CN" altLang="en-US" b="1" dirty="0">
                <a:solidFill>
                  <a:schemeClr val="tx2"/>
                </a:solidFill>
                <a:latin typeface="楷体_GB2312" pitchFamily="49" charset="-122"/>
                <a:ea typeface="楷体_GB2312" pitchFamily="49" charset="-122"/>
                <a:sym typeface="+mn-ea"/>
              </a:rPr>
              <a:t>    </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2315" y="944245"/>
            <a:ext cx="7659370" cy="3486785"/>
          </a:xfrm>
          <a:prstGeom prst="rect">
            <a:avLst/>
          </a:prstGeom>
          <a:noFill/>
        </p:spPr>
        <p:txBody>
          <a:bodyPr wrap="square" rtlCol="0">
            <a:spAutoFit/>
          </a:bodyPr>
          <a:p>
            <a:pPr>
              <a:lnSpc>
                <a:spcPct val="140000"/>
              </a:lnSpc>
              <a:buNone/>
            </a:pPr>
            <a:r>
              <a:rPr lang="zh-CN" altLang="en-US" sz="2400" b="1" dirty="0">
                <a:latin typeface="楷体_GB2312" pitchFamily="49" charset="-122"/>
                <a:ea typeface="楷体_GB2312" pitchFamily="49" charset="-122"/>
                <a:sym typeface="+mn-ea"/>
              </a:rPr>
              <a:t>第三层以音乐为喻，进行对比：</a:t>
            </a:r>
            <a:endParaRPr lang="zh-CN" altLang="en-US" sz="2400" b="1" dirty="0">
              <a:latin typeface="楷体_GB2312" pitchFamily="49" charset="-122"/>
              <a:ea typeface="楷体_GB2312" pitchFamily="49" charset="-122"/>
            </a:endParaRPr>
          </a:p>
          <a:p>
            <a:pPr>
              <a:lnSpc>
                <a:spcPct val="140000"/>
              </a:lnSpc>
              <a:buNone/>
            </a:pPr>
            <a:r>
              <a:rPr lang="zh-CN" altLang="en-US" sz="2400" dirty="0">
                <a:latin typeface="楷体_GB2312" pitchFamily="49" charset="-122"/>
                <a:ea typeface="楷体_GB2312" pitchFamily="49" charset="-122"/>
                <a:sym typeface="+mn-ea"/>
              </a:rPr>
              <a:t>    现在你抛弃秦国的音乐，而用别国的音乐，这是为什么呢？就是为了痛快于当时，看了舒服罢了。</a:t>
            </a:r>
            <a:endParaRPr lang="zh-CN" altLang="en-US" sz="2400" dirty="0">
              <a:latin typeface="楷体_GB2312" pitchFamily="49" charset="-122"/>
              <a:ea typeface="楷体_GB2312" pitchFamily="49" charset="-122"/>
            </a:endParaRPr>
          </a:p>
          <a:p>
            <a:pPr>
              <a:lnSpc>
                <a:spcPct val="140000"/>
              </a:lnSpc>
              <a:buNone/>
            </a:pPr>
            <a:r>
              <a:rPr lang="zh-CN" altLang="en-US" sz="2400" b="1" dirty="0">
                <a:latin typeface="楷体_GB2312" pitchFamily="49" charset="-122"/>
                <a:ea typeface="楷体_GB2312" pitchFamily="49" charset="-122"/>
                <a:sym typeface="+mn-ea"/>
              </a:rPr>
              <a:t>    这回答近承上文，远承第一层的设问，可说是对前三层的小结，归纳了秦国对物取舍的标准，为下文转入正题作了很好的铺垫。</a:t>
            </a:r>
            <a:r>
              <a:rPr lang="zh-CN" altLang="en-US" sz="2400" dirty="0">
                <a:latin typeface="楷体_GB2312" pitchFamily="49" charset="-122"/>
                <a:ea typeface="楷体_GB2312" pitchFamily="49" charset="-122"/>
                <a:sym typeface="+mn-ea"/>
              </a:rPr>
              <a:t> </a:t>
            </a:r>
            <a:endParaRPr lang="zh-CN" altLang="en-US" sz="2400" b="1" dirty="0">
              <a:solidFill>
                <a:schemeClr val="tx2"/>
              </a:solidFill>
              <a:latin typeface="楷体_GB2312" pitchFamily="49" charset="-122"/>
              <a:ea typeface="楷体_GB2312" pitchFamily="49" charset="-122"/>
            </a:endParaRPr>
          </a:p>
          <a:p>
            <a:pPr>
              <a:lnSpc>
                <a:spcPct val="80000"/>
              </a:lnSpc>
            </a:pP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0670" y="503555"/>
            <a:ext cx="8719185" cy="4667885"/>
          </a:xfrm>
          <a:prstGeom prst="rect">
            <a:avLst/>
          </a:prstGeom>
          <a:noFill/>
        </p:spPr>
        <p:txBody>
          <a:bodyPr wrap="square" rtlCol="0">
            <a:spAutoFit/>
          </a:bodyPr>
          <a:p>
            <a:pPr>
              <a:lnSpc>
                <a:spcPct val="160000"/>
              </a:lnSpc>
              <a:buNone/>
            </a:pPr>
            <a:r>
              <a:rPr lang="en-US" altLang="zh-CN" b="1" dirty="0">
                <a:sym typeface="+mn-ea"/>
              </a:rPr>
              <a:t>         </a:t>
            </a:r>
            <a:r>
              <a:rPr lang="zh-CN" altLang="en-US" sz="2400" b="1" dirty="0">
                <a:sym typeface="+mn-ea"/>
              </a:rPr>
              <a:t>今取人则不然，不问可否，不论曲直，非秦者去，为客者逐，然则是所重者在乎色乐珠玉，而所轻者在乎人民也。</a:t>
            </a:r>
            <a:r>
              <a:rPr lang="zh-CN" altLang="en-US" sz="2400" b="1" dirty="0">
                <a:solidFill>
                  <a:schemeClr val="tx2"/>
                </a:solidFill>
                <a:latin typeface="楷体_GB2312" pitchFamily="49" charset="-122"/>
                <a:ea typeface="楷体_GB2312" pitchFamily="49" charset="-122"/>
                <a:sym typeface="+mn-ea"/>
              </a:rPr>
              <a:t>    </a:t>
            </a:r>
            <a:endParaRPr lang="zh-CN" altLang="en-US" sz="2400" b="1" dirty="0">
              <a:solidFill>
                <a:schemeClr val="tx2"/>
              </a:solidFill>
              <a:latin typeface="楷体_GB2312" pitchFamily="49" charset="-122"/>
              <a:ea typeface="楷体_GB2312" pitchFamily="49" charset="-122"/>
              <a:sym typeface="+mn-ea"/>
            </a:endParaRPr>
          </a:p>
          <a:p>
            <a:pPr>
              <a:lnSpc>
                <a:spcPct val="160000"/>
              </a:lnSpc>
              <a:buNone/>
            </a:pPr>
            <a:r>
              <a:rPr lang="zh-CN" altLang="en-US" sz="2400" b="1" dirty="0">
                <a:solidFill>
                  <a:schemeClr val="accent1">
                    <a:lumMod val="10000"/>
                  </a:schemeClr>
                </a:solidFill>
                <a:latin typeface="楷体_GB2312" pitchFamily="49" charset="-122"/>
                <a:ea typeface="楷体_GB2312" pitchFamily="49" charset="-122"/>
                <a:sym typeface="+mn-ea"/>
              </a:rPr>
              <a:t>【注释】去：辞退。</a:t>
            </a:r>
            <a:endParaRPr lang="zh-CN" altLang="en-US" sz="2400" b="1" dirty="0">
              <a:solidFill>
                <a:schemeClr val="accent1">
                  <a:lumMod val="10000"/>
                </a:schemeClr>
              </a:solidFill>
              <a:latin typeface="楷体_GB2312" pitchFamily="49" charset="-122"/>
              <a:ea typeface="楷体_GB2312" pitchFamily="49" charset="-122"/>
            </a:endParaRPr>
          </a:p>
          <a:p>
            <a:pPr>
              <a:lnSpc>
                <a:spcPct val="160000"/>
              </a:lnSpc>
              <a:buNone/>
            </a:pPr>
            <a:r>
              <a:rPr lang="zh-CN" altLang="en-US" sz="2400" b="1" dirty="0">
                <a:solidFill>
                  <a:schemeClr val="accent1">
                    <a:lumMod val="10000"/>
                  </a:schemeClr>
                </a:solidFill>
                <a:latin typeface="楷体_GB2312" pitchFamily="49" charset="-122"/>
                <a:ea typeface="楷体_GB2312" pitchFamily="49" charset="-122"/>
                <a:sym typeface="+mn-ea"/>
              </a:rPr>
              <a:t>【翻译】如今您用人却不是这样，不问此人能用不能用，也不问是非正邪，只要不是秦国人一律辞退，只要是客卿一律驱逐。这样看来，陛下所看重的是美女、音乐、珍珠、宝玉，所轻视的却是人才了。   </a:t>
            </a:r>
            <a:endParaRPr lang="zh-CN" altLang="en-US" sz="2400" b="1" dirty="0">
              <a:latin typeface="楷体_GB2312" pitchFamily="49" charset="-122"/>
              <a:ea typeface="楷体_GB2312" pitchFamily="49" charset="-122"/>
            </a:endParaRPr>
          </a:p>
          <a:p>
            <a:pPr>
              <a:lnSpc>
                <a:spcPct val="120000"/>
              </a:lnSpc>
              <a:buNone/>
            </a:pPr>
            <a:r>
              <a:rPr lang="zh-CN" altLang="en-US" sz="2400" b="1" dirty="0">
                <a:sym typeface="+mn-ea"/>
              </a:rPr>
              <a:t>       </a:t>
            </a:r>
            <a:endParaRPr lang="zh-CN"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23340" y="1393190"/>
            <a:ext cx="6837680" cy="1494155"/>
          </a:xfrm>
          <a:prstGeom prst="rect">
            <a:avLst/>
          </a:prstGeom>
          <a:noFill/>
        </p:spPr>
        <p:txBody>
          <a:bodyPr wrap="square" rtlCol="0">
            <a:spAutoFit/>
          </a:bodyPr>
          <a:p>
            <a:pPr>
              <a:lnSpc>
                <a:spcPct val="190000"/>
              </a:lnSpc>
              <a:buNone/>
            </a:pPr>
            <a:r>
              <a:rPr lang="zh-CN" altLang="en-US" sz="2400" b="1" dirty="0">
                <a:sym typeface="+mn-ea"/>
              </a:rPr>
              <a:t>此非所以跨海内制诸侯之术也。</a:t>
            </a:r>
            <a:endParaRPr lang="zh-CN" altLang="en-US" sz="2400" b="1" dirty="0"/>
          </a:p>
          <a:p>
            <a:pPr>
              <a:lnSpc>
                <a:spcPct val="190000"/>
              </a:lnSpc>
              <a:buNone/>
            </a:pPr>
            <a:r>
              <a:rPr lang="zh-CN" altLang="en-US" sz="2400" b="1" dirty="0">
                <a:solidFill>
                  <a:schemeClr val="tx2"/>
                </a:solidFill>
                <a:latin typeface="楷体_GB2312" pitchFamily="49" charset="-122"/>
                <a:ea typeface="楷体_GB2312" pitchFamily="49" charset="-122"/>
                <a:sym typeface="+mn-ea"/>
              </a:rPr>
              <a:t>【翻译】这可不是统一天下、制服诸侯的方法啊。</a:t>
            </a:r>
            <a:endParaRPr lang="zh-C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2120" y="1173480"/>
            <a:ext cx="8296275" cy="3634740"/>
          </a:xfrm>
          <a:prstGeom prst="rect">
            <a:avLst/>
          </a:prstGeom>
          <a:noFill/>
        </p:spPr>
        <p:txBody>
          <a:bodyPr wrap="square" rtlCol="0">
            <a:spAutoFit/>
          </a:bodyPr>
          <a:p>
            <a:pPr>
              <a:lnSpc>
                <a:spcPct val="160000"/>
              </a:lnSpc>
              <a:buNone/>
            </a:pPr>
            <a:r>
              <a:rPr lang="en-US" altLang="zh-CN" sz="2400" dirty="0">
                <a:ea typeface="楷体_GB2312" pitchFamily="49" charset="-122"/>
                <a:sym typeface="+mn-ea"/>
              </a:rPr>
              <a:t>       </a:t>
            </a:r>
            <a:r>
              <a:rPr lang="zh-CN" altLang="en-US" sz="2400" dirty="0">
                <a:solidFill>
                  <a:schemeClr val="accent1">
                    <a:lumMod val="10000"/>
                  </a:schemeClr>
                </a:solidFill>
                <a:ea typeface="楷体_GB2312" pitchFamily="49" charset="-122"/>
                <a:sym typeface="+mn-ea"/>
              </a:rPr>
              <a:t>第四层以人和物相比，指出待非秦之人不如待非秦之物，这样看来，你所看重的只是声色珍宝所轻视的是人才。这绝不是用来统一天下，制服诸候的方法。</a:t>
            </a:r>
            <a:endParaRPr lang="zh-CN" altLang="en-US" sz="2400" dirty="0">
              <a:solidFill>
                <a:schemeClr val="accent1">
                  <a:lumMod val="10000"/>
                </a:schemeClr>
              </a:solidFill>
              <a:ea typeface="楷体_GB2312" pitchFamily="49" charset="-122"/>
            </a:endParaRPr>
          </a:p>
          <a:p>
            <a:pPr>
              <a:lnSpc>
                <a:spcPct val="160000"/>
              </a:lnSpc>
              <a:buNone/>
            </a:pPr>
            <a:r>
              <a:rPr lang="zh-CN" altLang="en-US" sz="2400" dirty="0">
                <a:solidFill>
                  <a:schemeClr val="accent1">
                    <a:lumMod val="10000"/>
                  </a:schemeClr>
                </a:solidFill>
                <a:ea typeface="楷体_GB2312" pitchFamily="49" charset="-122"/>
                <a:sym typeface="+mn-ea"/>
              </a:rPr>
              <a:t>        以成就统一大业作为出发点，说明重物轻人，驱逐外来人才的错误，推论符合逻辑、立意超卓不凡，具有一种高层建瓴的气势和撼动人心的力量。</a:t>
            </a:r>
            <a:endParaRPr lang="zh-CN" altLang="en-US" sz="2400" dirty="0">
              <a:solidFill>
                <a:schemeClr val="accent1">
                  <a:lumMod val="10000"/>
                </a:schemeClr>
              </a:solidFill>
              <a:ea typeface="楷体_GB2312" pitchFamily="49"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29590" y="909955"/>
            <a:ext cx="8253730" cy="4991100"/>
          </a:xfrm>
          <a:prstGeom prst="rect">
            <a:avLst/>
          </a:prstGeom>
          <a:noFill/>
        </p:spPr>
        <p:txBody>
          <a:bodyPr wrap="square" rtlCol="0">
            <a:spAutoFit/>
          </a:bodyPr>
          <a:p>
            <a:pPr>
              <a:lnSpc>
                <a:spcPct val="140000"/>
              </a:lnSpc>
              <a:buNone/>
            </a:pPr>
            <a:r>
              <a:rPr lang="zh-CN" altLang="en-US" sz="2400" b="1" dirty="0">
                <a:solidFill>
                  <a:schemeClr val="accent1">
                    <a:lumMod val="10000"/>
                  </a:schemeClr>
                </a:solidFill>
                <a:latin typeface="楷体_GB2312" pitchFamily="49" charset="-122"/>
                <a:ea typeface="楷体_GB2312" pitchFamily="49" charset="-122"/>
                <a:sym typeface="+mn-ea"/>
              </a:rPr>
              <a:t>以上第三段，用秦王政对于异国所产宝物的喜爱来说明逐客之荒谬。</a:t>
            </a:r>
            <a:endParaRPr lang="zh-CN" altLang="en-US" sz="2400" b="1" dirty="0">
              <a:solidFill>
                <a:schemeClr val="accent1">
                  <a:lumMod val="10000"/>
                </a:schemeClr>
              </a:solidFill>
              <a:latin typeface="楷体_GB2312" pitchFamily="49" charset="-122"/>
              <a:ea typeface="楷体_GB2312" pitchFamily="49" charset="-122"/>
            </a:endParaRPr>
          </a:p>
          <a:p>
            <a:pPr>
              <a:lnSpc>
                <a:spcPct val="140000"/>
              </a:lnSpc>
              <a:buNone/>
            </a:pPr>
            <a:r>
              <a:rPr lang="zh-CN" altLang="en-US" sz="2400" dirty="0">
                <a:latin typeface="楷体_GB2312" pitchFamily="49" charset="-122"/>
                <a:ea typeface="楷体_GB2312" pitchFamily="49" charset="-122"/>
                <a:sym typeface="+mn-ea"/>
              </a:rPr>
              <a:t>    李斯将思维导向秦王周围</a:t>
            </a:r>
            <a:r>
              <a:rPr lang="en-US" altLang="zh-CN" sz="2400" dirty="0">
                <a:latin typeface="楷体_GB2312" pitchFamily="49" charset="-122"/>
                <a:ea typeface="楷体_GB2312" pitchFamily="49" charset="-122"/>
                <a:sym typeface="+mn-ea"/>
              </a:rPr>
              <a:t>,</a:t>
            </a:r>
            <a:r>
              <a:rPr lang="zh-CN" altLang="en-US" sz="2400" dirty="0">
                <a:latin typeface="楷体_GB2312" pitchFamily="49" charset="-122"/>
                <a:ea typeface="楷体_GB2312" pitchFamily="49" charset="-122"/>
                <a:sym typeface="+mn-ea"/>
              </a:rPr>
              <a:t>由秦王政驱逐非秦所生之客卿反向联系到秦王政所喜用的非秦所产之物</a:t>
            </a:r>
            <a:r>
              <a:rPr lang="en-US" altLang="zh-CN" sz="2400" dirty="0">
                <a:latin typeface="楷体_GB2312" pitchFamily="49" charset="-122"/>
                <a:ea typeface="楷体_GB2312" pitchFamily="49" charset="-122"/>
                <a:sym typeface="+mn-ea"/>
              </a:rPr>
              <a:t>,</a:t>
            </a:r>
            <a:r>
              <a:rPr lang="zh-CN" altLang="en-US" sz="2400" dirty="0">
                <a:latin typeface="楷体_GB2312" pitchFamily="49" charset="-122"/>
                <a:ea typeface="楷体_GB2312" pitchFamily="49" charset="-122"/>
                <a:sym typeface="+mn-ea"/>
              </a:rPr>
              <a:t>指出这是重物轻人的做法。并用归谬法</a:t>
            </a:r>
            <a:r>
              <a:rPr lang="en-US" altLang="zh-CN" sz="2400" dirty="0">
                <a:latin typeface="楷体_GB2312" pitchFamily="49" charset="-122"/>
                <a:ea typeface="楷体_GB2312" pitchFamily="49" charset="-122"/>
                <a:sym typeface="+mn-ea"/>
              </a:rPr>
              <a:t>,</a:t>
            </a:r>
            <a:r>
              <a:rPr lang="zh-CN" altLang="en-US" sz="2400" dirty="0">
                <a:latin typeface="楷体_GB2312" pitchFamily="49" charset="-122"/>
                <a:ea typeface="楷体_GB2312" pitchFamily="49" charset="-122"/>
                <a:sym typeface="+mn-ea"/>
              </a:rPr>
              <a:t>从秦王政逐客之论推出外国所产的物、色、乐均应“不进于前”的结论</a:t>
            </a:r>
            <a:r>
              <a:rPr lang="en-US" altLang="zh-CN" sz="2400" dirty="0">
                <a:latin typeface="楷体_GB2312" pitchFamily="49" charset="-122"/>
                <a:ea typeface="楷体_GB2312" pitchFamily="49" charset="-122"/>
                <a:sym typeface="+mn-ea"/>
              </a:rPr>
              <a:t>,</a:t>
            </a:r>
            <a:r>
              <a:rPr lang="zh-CN" altLang="en-US" sz="2400" dirty="0">
                <a:latin typeface="楷体_GB2312" pitchFamily="49" charset="-122"/>
                <a:ea typeface="楷体_GB2312" pitchFamily="49" charset="-122"/>
                <a:sym typeface="+mn-ea"/>
              </a:rPr>
              <a:t>对秦王政构成了极强的逻辑诱导力和理论慑服力。</a:t>
            </a:r>
            <a:endParaRPr lang="zh-CN" altLang="en-US" sz="2400" dirty="0">
              <a:latin typeface="楷体_GB2312" pitchFamily="49" charset="-122"/>
              <a:ea typeface="楷体_GB2312" pitchFamily="49" charset="-122"/>
            </a:endParaRPr>
          </a:p>
          <a:p>
            <a:pPr>
              <a:lnSpc>
                <a:spcPct val="140000"/>
              </a:lnSpc>
              <a:buNone/>
            </a:pPr>
            <a:r>
              <a:rPr lang="zh-CN" altLang="en-US" sz="2400" dirty="0">
                <a:sym typeface="+mn-ea"/>
              </a:rPr>
              <a:t>       这段设喻丰富多样，写法灵活多变，运笔酣畅淋漓。为全文最精彩部分，前人对此极为称誉。</a:t>
            </a:r>
            <a:endParaRPr lang="zh-CN" altLang="en-US" dirty="0"/>
          </a:p>
          <a:p>
            <a:pPr>
              <a:lnSpc>
                <a:spcPct val="90000"/>
              </a:lnSpc>
              <a:buNone/>
            </a:pPr>
            <a:r>
              <a:rPr lang="zh-CN" altLang="en-US" dirty="0">
                <a:sym typeface="+mn-ea"/>
              </a:rPr>
              <a:t>     </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43011" name="文本占位符 43010"/>
          <p:cNvSpPr>
            <a:spLocks noGrp="1"/>
          </p:cNvSpPr>
          <p:nvPr>
            <p:ph type="body" idx="4294967295"/>
          </p:nvPr>
        </p:nvSpPr>
        <p:spPr>
          <a:xfrm>
            <a:off x="0" y="836613"/>
            <a:ext cx="9144000" cy="5289550"/>
          </a:xfrm>
        </p:spPr>
        <p:txBody>
          <a:bodyPr/>
          <a:p>
            <a:pPr>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这一段的论据运用</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对调节秦王政对</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谏逐</a:t>
            </a:r>
            <a:endParaRPr lang="zh-CN" altLang="en-US" b="1" dirty="0">
              <a:latin typeface="楷体_GB2312" pitchFamily="49" charset="-122"/>
              <a:ea typeface="楷体_GB2312" pitchFamily="49" charset="-122"/>
            </a:endParaRPr>
          </a:p>
          <a:p>
            <a:pPr>
              <a:buNone/>
            </a:pPr>
            <a:r>
              <a:rPr lang="zh-CN" altLang="en-US" b="1" dirty="0">
                <a:latin typeface="楷体_GB2312" pitchFamily="49" charset="-122"/>
                <a:ea typeface="楷体_GB2312" pitchFamily="49" charset="-122"/>
              </a:rPr>
              <a:t>客书</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的接受心理也有三点好处</a:t>
            </a: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a:lnSpc>
                <a:spcPct val="120000"/>
              </a:lnSpc>
              <a:buNone/>
            </a:pPr>
            <a:r>
              <a:rPr lang="en-US" altLang="zh-CN" b="1">
                <a:latin typeface="楷体_GB2312" pitchFamily="49" charset="-122"/>
                <a:ea typeface="楷体_GB2312" pitchFamily="49" charset="-122"/>
              </a:rPr>
              <a:t>   </a:t>
            </a:r>
            <a:r>
              <a:rPr lang="zh-CN" altLang="en-US" sz="2000" dirty="0">
                <a:latin typeface="楷体_GB2312" pitchFamily="49" charset="-122"/>
                <a:ea typeface="楷体_GB2312" pitchFamily="49" charset="-122"/>
              </a:rPr>
              <a:t>其一</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文章所列举的珍宝、美色、音乐</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秦王喜用</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具有心理接近性</a:t>
            </a:r>
            <a:r>
              <a:rPr lang="en-US" altLang="zh-CN" sz="2000">
                <a:latin typeface="楷体_GB2312" pitchFamily="49" charset="-122"/>
                <a:ea typeface="楷体_GB2312" pitchFamily="49" charset="-122"/>
              </a:rPr>
              <a:t>;</a:t>
            </a:r>
            <a:endParaRPr lang="en-US" altLang="zh-CN" sz="2000">
              <a:latin typeface="楷体_GB2312" pitchFamily="49" charset="-122"/>
              <a:ea typeface="楷体_GB2312" pitchFamily="49" charset="-122"/>
            </a:endParaRPr>
          </a:p>
          <a:p>
            <a:pPr>
              <a:lnSpc>
                <a:spcPct val="120000"/>
              </a:lnSpc>
              <a:buNone/>
            </a:pPr>
            <a:r>
              <a:rPr lang="en-US" altLang="zh-CN" sz="2000">
                <a:latin typeface="楷体_GB2312" pitchFamily="49" charset="-122"/>
                <a:ea typeface="楷体_GB2312" pitchFamily="49" charset="-122"/>
              </a:rPr>
              <a:t>   </a:t>
            </a:r>
            <a:endParaRPr lang="en-US" altLang="zh-CN" sz="2000">
              <a:latin typeface="楷体_GB2312" pitchFamily="49" charset="-122"/>
              <a:ea typeface="楷体_GB2312" pitchFamily="49" charset="-122"/>
            </a:endParaRPr>
          </a:p>
          <a:p>
            <a:pPr>
              <a:lnSpc>
                <a:spcPct val="120000"/>
              </a:lnSpc>
              <a:buNone/>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其二</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对于文章所列举之物</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秦王常用</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对其好处已有亲身感受</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易于由物及</a:t>
            </a:r>
            <a:endParaRPr lang="zh-CN" altLang="en-US" sz="2000" dirty="0">
              <a:latin typeface="楷体_GB2312" pitchFamily="49" charset="-122"/>
              <a:ea typeface="楷体_GB2312" pitchFamily="49" charset="-122"/>
            </a:endParaRPr>
          </a:p>
          <a:p>
            <a:pPr>
              <a:lnSpc>
                <a:spcPct val="120000"/>
              </a:lnSpc>
              <a:buNone/>
            </a:pPr>
            <a:r>
              <a:rPr lang="zh-CN" altLang="en-US" sz="2000" dirty="0">
                <a:latin typeface="楷体_GB2312" pitchFamily="49" charset="-122"/>
                <a:ea typeface="楷体_GB2312" pitchFamily="49" charset="-122"/>
              </a:rPr>
              <a:t>人去认识客卿的作用</a:t>
            </a:r>
            <a:r>
              <a:rPr lang="en-US" altLang="zh-CN" sz="2000">
                <a:latin typeface="楷体_GB2312" pitchFamily="49" charset="-122"/>
                <a:ea typeface="楷体_GB2312" pitchFamily="49" charset="-122"/>
              </a:rPr>
              <a:t>;</a:t>
            </a:r>
            <a:endParaRPr lang="en-US" altLang="zh-CN" sz="2000">
              <a:latin typeface="楷体_GB2312" pitchFamily="49" charset="-122"/>
              <a:ea typeface="楷体_GB2312" pitchFamily="49" charset="-122"/>
            </a:endParaRPr>
          </a:p>
          <a:p>
            <a:pPr>
              <a:lnSpc>
                <a:spcPct val="120000"/>
              </a:lnSpc>
              <a:buNone/>
            </a:pPr>
            <a:r>
              <a:rPr lang="en-US" altLang="zh-CN" sz="2000">
                <a:latin typeface="楷体_GB2312" pitchFamily="49" charset="-122"/>
                <a:ea typeface="楷体_GB2312" pitchFamily="49" charset="-122"/>
              </a:rPr>
              <a:t>   </a:t>
            </a:r>
            <a:endParaRPr lang="en-US" altLang="zh-CN" sz="2000">
              <a:latin typeface="楷体_GB2312" pitchFamily="49" charset="-122"/>
              <a:ea typeface="楷体_GB2312" pitchFamily="49" charset="-122"/>
            </a:endParaRPr>
          </a:p>
          <a:p>
            <a:pPr>
              <a:lnSpc>
                <a:spcPct val="120000"/>
              </a:lnSpc>
              <a:buNone/>
            </a:pPr>
            <a:r>
              <a:rPr lang="en-US" altLang="zh-CN" sz="20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其三</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按逐客之理推之</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秦王政当弃其已用异国之宝</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这对于掠宝成性的秦王</a:t>
            </a:r>
            <a:endParaRPr lang="zh-CN" altLang="en-US" sz="2000" dirty="0">
              <a:latin typeface="楷体_GB2312" pitchFamily="49" charset="-122"/>
              <a:ea typeface="楷体_GB2312" pitchFamily="49" charset="-122"/>
            </a:endParaRPr>
          </a:p>
          <a:p>
            <a:pPr>
              <a:lnSpc>
                <a:spcPct val="120000"/>
              </a:lnSpc>
              <a:buNone/>
            </a:pPr>
            <a:r>
              <a:rPr lang="zh-CN" altLang="en-US" sz="2000" dirty="0">
                <a:latin typeface="楷体_GB2312" pitchFamily="49" charset="-122"/>
                <a:ea typeface="楷体_GB2312" pitchFamily="49" charset="-122"/>
              </a:rPr>
              <a:t>政来说是决难接受的</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而弃宝之论又确从逐客之逻辑所出</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这就陷秦王政于进退两</a:t>
            </a:r>
            <a:endParaRPr lang="zh-CN" altLang="en-US" sz="2000" dirty="0">
              <a:latin typeface="楷体_GB2312" pitchFamily="49" charset="-122"/>
              <a:ea typeface="楷体_GB2312" pitchFamily="49" charset="-122"/>
            </a:endParaRPr>
          </a:p>
          <a:p>
            <a:pPr>
              <a:lnSpc>
                <a:spcPct val="120000"/>
              </a:lnSpc>
              <a:buNone/>
            </a:pPr>
            <a:r>
              <a:rPr lang="zh-CN" altLang="en-US" sz="2000" dirty="0">
                <a:latin typeface="楷体_GB2312" pitchFamily="49" charset="-122"/>
                <a:ea typeface="楷体_GB2312" pitchFamily="49" charset="-122"/>
              </a:rPr>
              <a:t>难之境地</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从而造成秦王不得不考虑撤销逐客令的心理态势。</a:t>
            </a:r>
            <a:endParaRPr lang="zh-CN" altLang="en-US" sz="2000" dirty="0">
              <a:latin typeface="楷体_GB2312" pitchFamily="49" charset="-122"/>
              <a:ea typeface="楷体_GB2312" pitchFamily="49" charset="-122"/>
            </a:endParaRPr>
          </a:p>
          <a:p>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Rot="1"/>
          </p:cNvSpPr>
          <p:nvPr>
            <p:ph type="title"/>
          </p:nvPr>
        </p:nvSpPr>
        <p:spPr>
          <a:xfrm>
            <a:off x="323850" y="260350"/>
            <a:ext cx="8540750" cy="752475"/>
          </a:xfrm>
        </p:spPr>
        <p:txBody>
          <a:bodyPr vert="horz" wrap="square" lIns="91440" tIns="45720" rIns="91440" bIns="45720" anchor="ctr"/>
          <a:p>
            <a:pPr eaLnBrk="1" hangingPunct="1"/>
            <a:r>
              <a:rPr lang="zh-CN" altLang="en-US" b="1" dirty="0">
                <a:solidFill>
                  <a:srgbClr val="000000"/>
                </a:solidFill>
                <a:ea typeface="黑体" panose="02010609060101010101" pitchFamily="2" charset="-122"/>
              </a:rPr>
              <a:t>作者简介</a:t>
            </a:r>
            <a:endParaRPr lang="zh-CN" altLang="en-US" b="1" dirty="0">
              <a:solidFill>
                <a:srgbClr val="000000"/>
              </a:solidFill>
              <a:ea typeface="黑体" panose="02010609060101010101" pitchFamily="2" charset="-122"/>
            </a:endParaRPr>
          </a:p>
        </p:txBody>
      </p:sp>
      <p:sp>
        <p:nvSpPr>
          <p:cNvPr id="150531" name="Rectangle 3"/>
          <p:cNvSpPr>
            <a:spLocks noGrp="1" noRot="1"/>
          </p:cNvSpPr>
          <p:nvPr>
            <p:ph idx="1"/>
          </p:nvPr>
        </p:nvSpPr>
        <p:spPr>
          <a:xfrm>
            <a:off x="179388" y="981075"/>
            <a:ext cx="8820150" cy="1511300"/>
          </a:xfrm>
        </p:spPr>
        <p:txBody>
          <a:bodyPr vert="horz" wrap="square" lIns="91440" tIns="45720" rIns="91440" bIns="45720" anchor="t"/>
          <a:p>
            <a:pPr eaLnBrk="1" hangingPunct="1"/>
            <a:r>
              <a:rPr lang="zh-CN" altLang="en-US" sz="2800" b="1" dirty="0">
                <a:solidFill>
                  <a:srgbClr val="000000"/>
                </a:solidFill>
                <a:latin typeface="黑体" panose="02010609060101010101" pitchFamily="2" charset="-122"/>
                <a:ea typeface="黑体" panose="02010609060101010101" pitchFamily="2" charset="-122"/>
              </a:rPr>
              <a:t>李斯（公元前</a:t>
            </a:r>
            <a:r>
              <a:rPr lang="en-US" altLang="zh-CN" sz="2800" b="1" dirty="0">
                <a:solidFill>
                  <a:srgbClr val="000000"/>
                </a:solidFill>
                <a:latin typeface="黑体" panose="02010609060101010101" pitchFamily="2" charset="-122"/>
                <a:ea typeface="黑体" panose="02010609060101010101" pitchFamily="2" charset="-122"/>
              </a:rPr>
              <a:t>280</a:t>
            </a:r>
            <a:r>
              <a:rPr lang="zh-CN" altLang="en-US" sz="2800" b="1" dirty="0">
                <a:solidFill>
                  <a:srgbClr val="000000"/>
                </a:solidFill>
                <a:latin typeface="黑体" panose="02010609060101010101" pitchFamily="2" charset="-122"/>
                <a:ea typeface="黑体" panose="02010609060101010101" pitchFamily="2" charset="-122"/>
              </a:rPr>
              <a:t>年</a:t>
            </a:r>
            <a:r>
              <a:rPr lang="en-US" altLang="zh-CN" sz="2800" b="1" dirty="0">
                <a:solidFill>
                  <a:srgbClr val="000000"/>
                </a:solidFill>
                <a:latin typeface="黑体" panose="02010609060101010101" pitchFamily="2" charset="-122"/>
                <a:ea typeface="黑体" panose="02010609060101010101" pitchFamily="2" charset="-122"/>
              </a:rPr>
              <a:t>-</a:t>
            </a:r>
            <a:r>
              <a:rPr lang="zh-CN" altLang="en-US" sz="2800" b="1" dirty="0">
                <a:solidFill>
                  <a:srgbClr val="000000"/>
                </a:solidFill>
                <a:latin typeface="黑体" panose="02010609060101010101" pitchFamily="2" charset="-122"/>
                <a:ea typeface="黑体" panose="02010609060101010101" pitchFamily="2" charset="-122"/>
              </a:rPr>
              <a:t>公元前</a:t>
            </a:r>
            <a:r>
              <a:rPr lang="en-US" altLang="zh-CN" sz="2800" b="1" dirty="0">
                <a:solidFill>
                  <a:srgbClr val="000000"/>
                </a:solidFill>
                <a:latin typeface="黑体" panose="02010609060101010101" pitchFamily="2" charset="-122"/>
                <a:ea typeface="黑体" panose="02010609060101010101" pitchFamily="2" charset="-122"/>
              </a:rPr>
              <a:t>208</a:t>
            </a:r>
            <a:r>
              <a:rPr lang="zh-CN" altLang="en-US" sz="2800" b="1" dirty="0">
                <a:solidFill>
                  <a:srgbClr val="000000"/>
                </a:solidFill>
                <a:latin typeface="黑体" panose="02010609060101010101" pitchFamily="2" charset="-122"/>
                <a:ea typeface="黑体" panose="02010609060101010101" pitchFamily="2" charset="-122"/>
              </a:rPr>
              <a:t>年），姓李，名斯，字通古。秦代著名的</a:t>
            </a:r>
            <a:r>
              <a:rPr lang="zh-CN" altLang="en-US" sz="2800" b="1" dirty="0">
                <a:solidFill>
                  <a:srgbClr val="FF0000"/>
                </a:solidFill>
                <a:latin typeface="黑体" panose="02010609060101010101" pitchFamily="2" charset="-122"/>
                <a:ea typeface="黑体" panose="02010609060101010101" pitchFamily="2" charset="-122"/>
              </a:rPr>
              <a:t>政治家、文学家和书法家</a:t>
            </a:r>
            <a:r>
              <a:rPr lang="zh-CN" altLang="en-US" sz="2800" b="1" dirty="0">
                <a:solidFill>
                  <a:srgbClr val="000000"/>
                </a:solidFill>
                <a:latin typeface="黑体" panose="02010609060101010101" pitchFamily="2" charset="-122"/>
                <a:ea typeface="黑体" panose="02010609060101010101" pitchFamily="2" charset="-122"/>
              </a:rPr>
              <a:t>。战国末年楚国上蔡（今河南上蔡西南）人。</a:t>
            </a:r>
            <a:endParaRPr lang="zh-CN" altLang="en-US" sz="2800" b="1" dirty="0">
              <a:solidFill>
                <a:srgbClr val="000000"/>
              </a:solidFill>
              <a:latin typeface="黑体" panose="02010609060101010101" pitchFamily="2" charset="-122"/>
              <a:ea typeface="黑体" panose="02010609060101010101" pitchFamily="2" charset="-122"/>
            </a:endParaRPr>
          </a:p>
        </p:txBody>
      </p:sp>
      <p:pic>
        <p:nvPicPr>
          <p:cNvPr id="150532" name="Picture 4" descr="d1e312f408eaeffc7609d7ff"/>
          <p:cNvPicPr>
            <a:picLocks noChangeAspect="1"/>
          </p:cNvPicPr>
          <p:nvPr/>
        </p:nvPicPr>
        <p:blipFill>
          <a:blip r:embed="rId1"/>
          <a:stretch>
            <a:fillRect/>
          </a:stretch>
        </p:blipFill>
        <p:spPr>
          <a:xfrm>
            <a:off x="684213" y="2565400"/>
            <a:ext cx="3560762" cy="4292600"/>
          </a:xfrm>
          <a:prstGeom prst="rect">
            <a:avLst/>
          </a:prstGeom>
          <a:noFill/>
          <a:ln w="9525">
            <a:noFill/>
          </a:ln>
        </p:spPr>
      </p:pic>
      <p:pic>
        <p:nvPicPr>
          <p:cNvPr id="150533" name="Picture 5" descr="808a27db3afc687dd0164e39"/>
          <p:cNvPicPr>
            <a:picLocks noChangeAspect="1"/>
          </p:cNvPicPr>
          <p:nvPr/>
        </p:nvPicPr>
        <p:blipFill>
          <a:blip r:embed="rId2"/>
          <a:stretch>
            <a:fillRect/>
          </a:stretch>
        </p:blipFill>
        <p:spPr>
          <a:xfrm>
            <a:off x="5323205" y="2379345"/>
            <a:ext cx="3155950" cy="4248150"/>
          </a:xfrm>
          <a:prstGeom prst="rect">
            <a:avLst/>
          </a:prstGeom>
          <a:noFill/>
          <a:ln w="9525">
            <a:noFill/>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p:cTn id="7" dur="500" decel="50000" fill="hold">
                                          <p:stCondLst>
                                            <p:cond delay="0"/>
                                          </p:stCondLst>
                                        </p:cTn>
                                        <p:tgtEl>
                                          <p:spTgt spid="150530"/>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150530"/>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50530"/>
                                        </p:tgtEl>
                                        <p:attrNameLst>
                                          <p:attrName>ppt_w</p:attrName>
                                        </p:attrNameLst>
                                      </p:cBhvr>
                                      <p:tavLst>
                                        <p:tav tm="0">
                                          <p:val>
                                            <p:strVal val="#ppt_w*.05"/>
                                          </p:val>
                                        </p:tav>
                                        <p:tav tm="100000">
                                          <p:val>
                                            <p:strVal val="#ppt_w"/>
                                          </p:val>
                                        </p:tav>
                                      </p:tavLst>
                                    </p:anim>
                                    <p:anim calcmode="lin" valueType="num">
                                      <p:cBhvr>
                                        <p:cTn id="10" dur="1000" fill="hold"/>
                                        <p:tgtEl>
                                          <p:spTgt spid="150530"/>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50530"/>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50530"/>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50530"/>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50530"/>
                                        </p:tgtEl>
                                      </p:cBhvr>
                                    </p:animEffect>
                                  </p:childTnLst>
                                </p:cTn>
                              </p:par>
                            </p:childTnLst>
                          </p:cTn>
                        </p:par>
                      </p:childTnLst>
                    </p:cTn>
                  </p:par>
                  <p:par>
                    <p:cTn id="15" fill="hold">
                      <p:stCondLst>
                        <p:cond delay="indefinite"/>
                      </p:stCondLst>
                      <p:childTnLst>
                        <p:par>
                          <p:cTn id="16" fill="hold">
                            <p:stCondLst>
                              <p:cond delay="0"/>
                            </p:stCondLst>
                            <p:childTnLst>
                              <p:par>
                                <p:cTn id="17" presetID="41" presetClass="entr" presetSubtype="0" fill="hold" grpId="0" nodeType="clickEffect">
                                  <p:stCondLst>
                                    <p:cond delay="0"/>
                                  </p:stCondLst>
                                  <p:iterate type="lt">
                                    <p:tmPct val="10000"/>
                                  </p:iterate>
                                  <p:childTnLst>
                                    <p:set>
                                      <p:cBhvr>
                                        <p:cTn id="18" dur="1" fill="hold">
                                          <p:stCondLst>
                                            <p:cond delay="0"/>
                                          </p:stCondLst>
                                        </p:cTn>
                                        <p:tgtEl>
                                          <p:spTgt spid="150531">
                                            <p:txEl>
                                              <p:charRg st="0" end="67"/>
                                            </p:txEl>
                                          </p:spTgt>
                                        </p:tgtEl>
                                        <p:attrNameLst>
                                          <p:attrName>style.visibility</p:attrName>
                                        </p:attrNameLst>
                                      </p:cBhvr>
                                      <p:to>
                                        <p:strVal val="visible"/>
                                      </p:to>
                                    </p:set>
                                    <p:anim calcmode="lin" valueType="num">
                                      <p:cBhvr>
                                        <p:cTn id="19" dur="500" fill="hold"/>
                                        <p:tgtEl>
                                          <p:spTgt spid="150531">
                                            <p:txEl>
                                              <p:charRg st="0" end="67"/>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50531">
                                            <p:txEl>
                                              <p:charRg st="0" end="67"/>
                                            </p:txEl>
                                          </p:spTgt>
                                        </p:tgtEl>
                                        <p:attrNameLst>
                                          <p:attrName>ppt_y</p:attrName>
                                        </p:attrNameLst>
                                      </p:cBhvr>
                                      <p:tavLst>
                                        <p:tav tm="0">
                                          <p:val>
                                            <p:strVal val="#ppt_y"/>
                                          </p:val>
                                        </p:tav>
                                        <p:tav tm="100000">
                                          <p:val>
                                            <p:strVal val="#ppt_y"/>
                                          </p:val>
                                        </p:tav>
                                      </p:tavLst>
                                    </p:anim>
                                    <p:anim calcmode="lin" valueType="num">
                                      <p:cBhvr>
                                        <p:cTn id="21" dur="500" fill="hold"/>
                                        <p:tgtEl>
                                          <p:spTgt spid="150531">
                                            <p:txEl>
                                              <p:charRg st="0" end="6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50531">
                                            <p:txEl>
                                              <p:charRg st="0" end="6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50531">
                                            <p:txEl>
                                              <p:charRg st="0" end="6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nodeType="clickEffect">
                                  <p:stCondLst>
                                    <p:cond delay="0"/>
                                  </p:stCondLst>
                                  <p:childTnLst>
                                    <p:set>
                                      <p:cBhvr>
                                        <p:cTn id="27" dur="1" fill="hold">
                                          <p:stCondLst>
                                            <p:cond delay="0"/>
                                          </p:stCondLst>
                                        </p:cTn>
                                        <p:tgtEl>
                                          <p:spTgt spid="150532"/>
                                        </p:tgtEl>
                                        <p:attrNameLst>
                                          <p:attrName>style.visibility</p:attrName>
                                        </p:attrNameLst>
                                      </p:cBhvr>
                                      <p:to>
                                        <p:strVal val="visible"/>
                                      </p:to>
                                    </p:set>
                                    <p:animScale>
                                      <p:cBhvr>
                                        <p:cTn id="28" dur="1000" decel="50000" fill="hold">
                                          <p:stCondLst>
                                            <p:cond delay="0"/>
                                          </p:stCondLst>
                                        </p:cTn>
                                        <p:tgtEl>
                                          <p:spTgt spid="15053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29" dur="1000" decel="50000" fill="hold">
                                          <p:stCondLst>
                                            <p:cond delay="0"/>
                                          </p:stCondLst>
                                        </p:cTn>
                                        <p:tgtEl>
                                          <p:spTgt spid="150532"/>
                                        </p:tgtEl>
                                        <p:attrNameLst>
                                          <p:attrName>ppt_x</p:attrName>
                                          <p:attrName>ppt_y</p:attrName>
                                        </p:attrNameLst>
                                      </p:cBhvr>
                                    </p:animMotion>
                                    <p:animEffect transition="in" filter="fade">
                                      <p:cBhvr>
                                        <p:cTn id="30" dur="1000"/>
                                        <p:tgtEl>
                                          <p:spTgt spid="150532"/>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150533"/>
                                        </p:tgtEl>
                                        <p:attrNameLst>
                                          <p:attrName>style.visibility</p:attrName>
                                        </p:attrNameLst>
                                      </p:cBhvr>
                                      <p:to>
                                        <p:strVal val="visible"/>
                                      </p:to>
                                    </p:set>
                                    <p:animEffect transition="in" filter="wedge">
                                      <p:cBhvr>
                                        <p:cTn id="35" dur="2000"/>
                                        <p:tgtEl>
                                          <p:spTgt spid="150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03525" y="2303145"/>
            <a:ext cx="4458335" cy="1198880"/>
          </a:xfrm>
          <a:prstGeom prst="rect">
            <a:avLst/>
          </a:prstGeom>
          <a:noFill/>
        </p:spPr>
        <p:txBody>
          <a:bodyPr wrap="square" rtlCol="0">
            <a:spAutoFit/>
          </a:bodyPr>
          <a:p>
            <a:r>
              <a:rPr lang="zh-CN" altLang="en-US" sz="7200" b="1">
                <a:solidFill>
                  <a:srgbClr val="FF0000"/>
                </a:solidFill>
              </a:rPr>
              <a:t>第 四 段</a:t>
            </a:r>
            <a:endParaRPr lang="zh-CN" altLang="en-US" sz="7200"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5770" y="844550"/>
            <a:ext cx="8385175" cy="5628640"/>
          </a:xfrm>
          <a:prstGeom prst="rect">
            <a:avLst/>
          </a:prstGeom>
          <a:noFill/>
        </p:spPr>
        <p:txBody>
          <a:bodyPr wrap="square" rtlCol="0">
            <a:spAutoFit/>
          </a:bodyPr>
          <a:p>
            <a:pPr>
              <a:lnSpc>
                <a:spcPct val="140000"/>
              </a:lnSpc>
              <a:buNone/>
            </a:pPr>
            <a:r>
              <a:rPr lang="en-US" altLang="zh-CN" sz="2000" b="1" dirty="0">
                <a:sym typeface="+mn-ea"/>
              </a:rPr>
              <a:t>         </a:t>
            </a:r>
            <a:r>
              <a:rPr lang="zh-CN" altLang="en-US" sz="2400" b="1" dirty="0">
                <a:sym typeface="+mn-ea"/>
              </a:rPr>
              <a:t>臣闻地广者粟多，国大者人众，兵强则士勇。是以泰山不让土壤，故能成其大；河海不择细流，故能就其深；王者不却众庶，故能明其德。</a:t>
            </a:r>
            <a:endParaRPr lang="zh-CN" altLang="en-US" sz="2400" b="1" dirty="0">
              <a:sym typeface="+mn-ea"/>
            </a:endParaRPr>
          </a:p>
          <a:p>
            <a:pPr>
              <a:lnSpc>
                <a:spcPct val="140000"/>
              </a:lnSpc>
              <a:buNone/>
            </a:pPr>
            <a:r>
              <a:rPr lang="zh-CN" altLang="en-US" sz="2400" b="1" dirty="0">
                <a:solidFill>
                  <a:schemeClr val="tx2"/>
                </a:solidFill>
                <a:latin typeface="楷体_GB2312" pitchFamily="49" charset="-122"/>
                <a:ea typeface="楷体_GB2312" pitchFamily="49" charset="-122"/>
                <a:sym typeface="+mn-ea"/>
              </a:rPr>
              <a:t>【注释】让：辞让，拒绝。择：舍弃，抛弃。 细流：小水。却：推却，拒绝。</a:t>
            </a:r>
            <a:endParaRPr lang="zh-CN" altLang="en-US" sz="2400" b="1" dirty="0">
              <a:solidFill>
                <a:schemeClr val="tx2"/>
              </a:solidFill>
              <a:latin typeface="楷体_GB2312" pitchFamily="49" charset="-122"/>
              <a:ea typeface="楷体_GB2312" pitchFamily="49" charset="-122"/>
              <a:sym typeface="+mn-ea"/>
            </a:endParaRPr>
          </a:p>
          <a:p>
            <a:pPr>
              <a:lnSpc>
                <a:spcPct val="140000"/>
              </a:lnSpc>
              <a:buNone/>
            </a:pPr>
            <a:r>
              <a:rPr lang="zh-CN" altLang="en-US" sz="2400" b="1" dirty="0">
                <a:solidFill>
                  <a:schemeClr val="tx2"/>
                </a:solidFill>
                <a:latin typeface="楷体_GB2312" pitchFamily="49" charset="-122"/>
                <a:ea typeface="楷体_GB2312" pitchFamily="49" charset="-122"/>
                <a:sym typeface="+mn-ea"/>
              </a:rPr>
              <a:t>【翻译】我听说过土地广阔所产粮食就丰富，国家广大人口就众多，武器精良士兵就勇敢。</a:t>
            </a:r>
            <a:r>
              <a:rPr lang="zh-CN" altLang="en-US" sz="2400" b="1" dirty="0">
                <a:solidFill>
                  <a:schemeClr val="tx2"/>
                </a:solidFill>
                <a:latin typeface="楷体_GB2312" pitchFamily="49" charset="-122"/>
                <a:ea typeface="楷体_GB2312" pitchFamily="49" charset="-122"/>
                <a:sym typeface="+mn-ea"/>
              </a:rPr>
              <a:t>所以泰山不拒绝泥土，才能成就那样的高大；河海不舍弃细小的溪流，才能成就那样的渊深；而成就王业的人不排斥广大民众，才能显彰显他的盛德。</a:t>
            </a:r>
            <a:endParaRPr lang="zh-CN" altLang="en-US" sz="2000" b="1" dirty="0">
              <a:solidFill>
                <a:schemeClr val="tx2"/>
              </a:solidFill>
              <a:latin typeface="楷体_GB2312" pitchFamily="49" charset="-122"/>
              <a:ea typeface="楷体_GB2312" pitchFamily="49" charset="-122"/>
              <a:sym typeface="+mn-ea"/>
            </a:endParaRPr>
          </a:p>
          <a:p>
            <a:pPr>
              <a:lnSpc>
                <a:spcPct val="120000"/>
              </a:lnSpc>
              <a:buNone/>
            </a:pPr>
            <a:r>
              <a:rPr lang="zh-CN" altLang="en-US" sz="2000" b="1" dirty="0">
                <a:latin typeface="楷体_GB2312" pitchFamily="49" charset="-122"/>
                <a:ea typeface="楷体_GB2312" pitchFamily="49" charset="-122"/>
                <a:sym typeface="+mn-ea"/>
              </a:rPr>
              <a:t>    </a:t>
            </a:r>
            <a:endParaRPr lang="zh-CN" alt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0885" y="635635"/>
            <a:ext cx="8004175" cy="5259070"/>
          </a:xfrm>
          <a:prstGeom prst="rect">
            <a:avLst/>
          </a:prstGeom>
          <a:noFill/>
        </p:spPr>
        <p:txBody>
          <a:bodyPr wrap="square" rtlCol="0">
            <a:spAutoFit/>
          </a:bodyPr>
          <a:p>
            <a:pPr>
              <a:lnSpc>
                <a:spcPct val="140000"/>
              </a:lnSpc>
              <a:buNone/>
            </a:pPr>
            <a:r>
              <a:rPr lang="en-US" altLang="zh-CN" sz="2400" b="1" dirty="0">
                <a:sym typeface="+mn-ea"/>
              </a:rPr>
              <a:t>       </a:t>
            </a:r>
            <a:r>
              <a:rPr lang="zh-CN" altLang="en-US" sz="2400" b="1" dirty="0">
                <a:sym typeface="+mn-ea"/>
              </a:rPr>
              <a:t>是以地无四方，民无异国，四时充美，鬼神降福，此五帝三王之所以无敌也。</a:t>
            </a:r>
            <a:endParaRPr lang="zh-CN" altLang="en-US" sz="2400" b="1" dirty="0"/>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sym typeface="+mn-ea"/>
              </a:rPr>
              <a:t>【注释】</a:t>
            </a:r>
            <a:r>
              <a:rPr lang="zh-CN" altLang="en-US" sz="2400" b="1" dirty="0">
                <a:solidFill>
                  <a:srgbClr val="FF0000"/>
                </a:solidFill>
                <a:latin typeface="楷体_GB2312" pitchFamily="49" charset="-122"/>
                <a:ea typeface="楷体_GB2312" pitchFamily="49" charset="-122"/>
                <a:sym typeface="+mn-ea"/>
              </a:rPr>
              <a:t>四时：四季 。充美：指生活富庶美好 </a:t>
            </a:r>
            <a:r>
              <a:rPr lang="zh-CN" altLang="en-US" sz="2400" b="1" dirty="0">
                <a:solidFill>
                  <a:schemeClr val="accent1">
                    <a:lumMod val="10000"/>
                  </a:schemeClr>
                </a:solidFill>
                <a:latin typeface="楷体_GB2312" pitchFamily="49" charset="-122"/>
                <a:ea typeface="楷体_GB2312" pitchFamily="49" charset="-122"/>
                <a:sym typeface="+mn-ea"/>
              </a:rPr>
              <a:t> 。五帝：传说中的上古帝王，一般指皇帝、颛顼（</a:t>
            </a:r>
            <a:r>
              <a:rPr lang="en-US" altLang="zh-CN" sz="2400" b="1" dirty="0">
                <a:solidFill>
                  <a:schemeClr val="accent1">
                    <a:lumMod val="10000"/>
                  </a:schemeClr>
                </a:solidFill>
                <a:latin typeface="楷体_GB2312" pitchFamily="49" charset="-122"/>
                <a:ea typeface="楷体_GB2312" pitchFamily="49" charset="-122"/>
                <a:sym typeface="+mn-ea"/>
              </a:rPr>
              <a:t>zhuan xu</a:t>
            </a:r>
            <a:r>
              <a:rPr lang="zh-CN" altLang="en-US" sz="2400" b="1" dirty="0">
                <a:solidFill>
                  <a:schemeClr val="accent1">
                    <a:lumMod val="10000"/>
                  </a:schemeClr>
                </a:solidFill>
                <a:latin typeface="楷体_GB2312" pitchFamily="49" charset="-122"/>
                <a:ea typeface="楷体_GB2312" pitchFamily="49" charset="-122"/>
                <a:sym typeface="+mn-ea"/>
              </a:rPr>
              <a:t>）、帝喾（</a:t>
            </a:r>
            <a:r>
              <a:rPr lang="en-US" altLang="zh-CN" sz="2400" b="1" dirty="0">
                <a:solidFill>
                  <a:schemeClr val="accent1">
                    <a:lumMod val="10000"/>
                  </a:schemeClr>
                </a:solidFill>
                <a:latin typeface="楷体_GB2312" pitchFamily="49" charset="-122"/>
                <a:ea typeface="楷体_GB2312" pitchFamily="49" charset="-122"/>
                <a:sym typeface="+mn-ea"/>
              </a:rPr>
              <a:t>ku</a:t>
            </a:r>
            <a:r>
              <a:rPr lang="zh-CN" altLang="en-US" sz="2400" b="1" dirty="0">
                <a:solidFill>
                  <a:schemeClr val="accent1">
                    <a:lumMod val="10000"/>
                  </a:schemeClr>
                </a:solidFill>
                <a:latin typeface="楷体_GB2312" pitchFamily="49" charset="-122"/>
                <a:ea typeface="楷体_GB2312" pitchFamily="49" charset="-122"/>
                <a:sym typeface="+mn-ea"/>
              </a:rPr>
              <a:t>）、尧、舜。三王：一般指夏禹、商汤、周文王。 </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4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sym typeface="+mn-ea"/>
              </a:rPr>
              <a:t>【翻译】所以土地无论东南西北，民众不分本国异国，一年四季五谷丰登，鬼和神都赐予福泽，这就是五帝三王无敌于天下的原因所在啊。</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4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2155" y="767080"/>
            <a:ext cx="7933690" cy="5865495"/>
          </a:xfrm>
          <a:prstGeom prst="rect">
            <a:avLst/>
          </a:prstGeom>
          <a:noFill/>
        </p:spPr>
        <p:txBody>
          <a:bodyPr wrap="square" rtlCol="0">
            <a:spAutoFit/>
          </a:bodyPr>
          <a:p>
            <a:pPr>
              <a:lnSpc>
                <a:spcPct val="110000"/>
              </a:lnSpc>
              <a:buNone/>
            </a:pPr>
            <a:r>
              <a:rPr lang="zh-CN" altLang="en-US" sz="2400" b="1" dirty="0">
                <a:sym typeface="+mn-ea"/>
              </a:rPr>
              <a:t>今乃弃</a:t>
            </a:r>
            <a:r>
              <a:rPr lang="zh-CN" altLang="en-US" sz="2400" b="1" dirty="0">
                <a:solidFill>
                  <a:srgbClr val="FF0000"/>
                </a:solidFill>
                <a:sym typeface="+mn-ea"/>
              </a:rPr>
              <a:t>黔首</a:t>
            </a:r>
            <a:r>
              <a:rPr lang="zh-CN" altLang="en-US" sz="2400" b="1" dirty="0">
                <a:sym typeface="+mn-ea"/>
              </a:rPr>
              <a:t>以资敌国，却宾客以</a:t>
            </a:r>
            <a:r>
              <a:rPr lang="zh-CN" altLang="en-US" sz="2400" b="1" dirty="0">
                <a:solidFill>
                  <a:srgbClr val="FF0000"/>
                </a:solidFill>
                <a:sym typeface="+mn-ea"/>
              </a:rPr>
              <a:t>业</a:t>
            </a:r>
            <a:r>
              <a:rPr lang="zh-CN" altLang="en-US" sz="2400" b="1" dirty="0">
                <a:sym typeface="+mn-ea"/>
              </a:rPr>
              <a:t>诸侯，使天下之士，退而不敢西向，裹足不入秦，此所谓“</a:t>
            </a:r>
            <a:r>
              <a:rPr lang="zh-CN" altLang="en-US" sz="2400" b="1" dirty="0">
                <a:solidFill>
                  <a:srgbClr val="FF0000"/>
                </a:solidFill>
                <a:sym typeface="+mn-ea"/>
              </a:rPr>
              <a:t>藉</a:t>
            </a:r>
            <a:r>
              <a:rPr lang="zh-CN" altLang="en-US" sz="2400" b="1" dirty="0">
                <a:sym typeface="+mn-ea"/>
              </a:rPr>
              <a:t>寇</a:t>
            </a:r>
            <a:r>
              <a:rPr lang="zh-CN" altLang="en-US" sz="2400" b="1" dirty="0">
                <a:solidFill>
                  <a:srgbClr val="FF0000"/>
                </a:solidFill>
                <a:sym typeface="+mn-ea"/>
              </a:rPr>
              <a:t>兵</a:t>
            </a:r>
            <a:r>
              <a:rPr lang="zh-CN" altLang="en-US" sz="2400" b="1" dirty="0">
                <a:sym typeface="+mn-ea"/>
              </a:rPr>
              <a:t>而</a:t>
            </a:r>
            <a:r>
              <a:rPr lang="zh-CN" altLang="en-US" sz="2400" b="1" dirty="0">
                <a:solidFill>
                  <a:srgbClr val="FF0000"/>
                </a:solidFill>
                <a:sym typeface="+mn-ea"/>
              </a:rPr>
              <a:t>赍</a:t>
            </a:r>
            <a:r>
              <a:rPr lang="zh-CN" altLang="en-US" sz="2400" b="1" dirty="0">
                <a:sym typeface="+mn-ea"/>
              </a:rPr>
              <a:t>盗粮者也。”</a:t>
            </a:r>
            <a:endParaRPr lang="zh-CN" altLang="en-US" sz="2400" b="1" dirty="0"/>
          </a:p>
          <a:p>
            <a:pPr>
              <a:lnSpc>
                <a:spcPct val="110000"/>
              </a:lnSpc>
              <a:buNone/>
            </a:pPr>
            <a:endParaRPr lang="zh-CN" altLang="en-US" sz="2400" b="1" dirty="0">
              <a:solidFill>
                <a:schemeClr val="tx2"/>
              </a:solidFill>
              <a:latin typeface="楷体_GB2312" pitchFamily="49" charset="-122"/>
              <a:ea typeface="楷体_GB2312" pitchFamily="49" charset="-122"/>
              <a:sym typeface="+mn-ea"/>
            </a:endParaRPr>
          </a:p>
          <a:p>
            <a:pPr>
              <a:lnSpc>
                <a:spcPct val="110000"/>
              </a:lnSpc>
              <a:buNone/>
            </a:pPr>
            <a:r>
              <a:rPr lang="zh-CN" altLang="en-US" sz="2400" b="1" dirty="0">
                <a:solidFill>
                  <a:schemeClr val="accent1">
                    <a:lumMod val="10000"/>
                  </a:schemeClr>
                </a:solidFill>
                <a:latin typeface="楷体_GB2312" pitchFamily="49" charset="-122"/>
                <a:ea typeface="楷体_GB2312" pitchFamily="49" charset="-122"/>
                <a:sym typeface="+mn-ea"/>
              </a:rPr>
              <a:t>【注释】</a:t>
            </a:r>
            <a:r>
              <a:rPr lang="zh-CN" altLang="en-US" sz="2400" b="1" dirty="0">
                <a:solidFill>
                  <a:srgbClr val="FF0000"/>
                </a:solidFill>
                <a:latin typeface="楷体_GB2312" pitchFamily="49" charset="-122"/>
                <a:ea typeface="楷体_GB2312" pitchFamily="49" charset="-122"/>
                <a:sym typeface="+mn-ea"/>
              </a:rPr>
              <a:t>黔首：秦统治者对百姓的称呼。黔，黑色。古时平民百姓用黑色头巾裹头，故称。</a:t>
            </a:r>
            <a:r>
              <a:rPr lang="zh-CN" altLang="en-US" sz="2400" b="1" dirty="0">
                <a:solidFill>
                  <a:schemeClr val="accent1">
                    <a:lumMod val="10000"/>
                  </a:schemeClr>
                </a:solidFill>
                <a:latin typeface="楷体_GB2312" pitchFamily="49" charset="-122"/>
                <a:ea typeface="楷体_GB2312" pitchFamily="49" charset="-122"/>
                <a:sym typeface="+mn-ea"/>
              </a:rPr>
              <a:t> </a:t>
            </a:r>
            <a:r>
              <a:rPr lang="zh-CN" altLang="en-US" sz="2400" b="1" dirty="0">
                <a:solidFill>
                  <a:srgbClr val="FF0000"/>
                </a:solidFill>
                <a:latin typeface="楷体_GB2312" pitchFamily="49" charset="-122"/>
                <a:ea typeface="楷体_GB2312" pitchFamily="49" charset="-122"/>
                <a:sym typeface="+mn-ea"/>
              </a:rPr>
              <a:t>业诸侯：使诸侯成就功业。业：侍奉，使</a:t>
            </a:r>
            <a:r>
              <a:rPr lang="en-US" altLang="zh-CN" sz="2400" b="1" dirty="0">
                <a:solidFill>
                  <a:srgbClr val="FF0000"/>
                </a:solidFill>
                <a:latin typeface="楷体_GB2312" pitchFamily="49" charset="-122"/>
                <a:ea typeface="楷体_GB2312" pitchFamily="49" charset="-122"/>
                <a:sym typeface="+mn-ea"/>
              </a:rPr>
              <a:t>.....</a:t>
            </a:r>
            <a:r>
              <a:rPr lang="zh-CN" altLang="en-US" sz="2400" b="1" dirty="0">
                <a:solidFill>
                  <a:srgbClr val="FF0000"/>
                </a:solidFill>
                <a:latin typeface="楷体_GB2312" pitchFamily="49" charset="-122"/>
                <a:ea typeface="楷体_GB2312" pitchFamily="49" charset="-122"/>
                <a:sym typeface="+mn-ea"/>
              </a:rPr>
              <a:t>成就。</a:t>
            </a:r>
            <a:r>
              <a:rPr lang="zh-CN" altLang="en-US" sz="2400" b="1" dirty="0">
                <a:solidFill>
                  <a:schemeClr val="accent1">
                    <a:lumMod val="10000"/>
                  </a:schemeClr>
                </a:solidFill>
                <a:latin typeface="楷体_GB2312" pitchFamily="49" charset="-122"/>
                <a:ea typeface="楷体_GB2312" pitchFamily="49" charset="-122"/>
                <a:sym typeface="+mn-ea"/>
              </a:rPr>
              <a:t>籍：借给。 寇：敌人，入侵者。兵：武器。</a:t>
            </a:r>
            <a:r>
              <a:rPr lang="zh-CN" altLang="en-US" sz="2400" b="1" dirty="0">
                <a:solidFill>
                  <a:srgbClr val="FF0000"/>
                </a:solidFill>
                <a:latin typeface="楷体_GB2312" pitchFamily="49" charset="-122"/>
                <a:ea typeface="楷体_GB2312" pitchFamily="49" charset="-122"/>
                <a:sym typeface="+mn-ea"/>
              </a:rPr>
              <a:t>赍：给予，送给。</a:t>
            </a:r>
            <a:r>
              <a:rPr lang="zh-CN" altLang="en-US" sz="2400" b="1" dirty="0">
                <a:solidFill>
                  <a:schemeClr val="accent1">
                    <a:lumMod val="10000"/>
                  </a:schemeClr>
                </a:solidFill>
                <a:latin typeface="楷体_GB2312" pitchFamily="49" charset="-122"/>
                <a:ea typeface="楷体_GB2312" pitchFamily="49" charset="-122"/>
                <a:sym typeface="+mn-ea"/>
              </a:rPr>
              <a:t> </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10000"/>
              </a:lnSpc>
              <a:buNone/>
            </a:pP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110000"/>
              </a:lnSpc>
              <a:buNone/>
            </a:pPr>
            <a:r>
              <a:rPr lang="zh-CN" altLang="en-US" sz="2400" b="1" dirty="0">
                <a:solidFill>
                  <a:schemeClr val="accent1">
                    <a:lumMod val="10000"/>
                  </a:schemeClr>
                </a:solidFill>
                <a:latin typeface="楷体_GB2312" pitchFamily="49" charset="-122"/>
                <a:ea typeface="楷体_GB2312" pitchFamily="49" charset="-122"/>
                <a:sym typeface="+mn-ea"/>
              </a:rPr>
              <a:t>【翻译】如今陛下您抛弃了百姓去辅助敌国，驱赶宾客去帮助其他诸侯国建立功业，使天下有才之士退缩而不敢奔向西方，止步不前不敢迈入秦国，这正是人们所说的“借武器给敌人，送粮食给盗贼”啊！</a:t>
            </a:r>
            <a:endParaRPr lang="zh-CN" altLang="en-US" sz="2400" b="1" dirty="0">
              <a:solidFill>
                <a:schemeClr val="tx2"/>
              </a:solidFill>
              <a:latin typeface="楷体_GB2312" pitchFamily="49" charset="-122"/>
              <a:ea typeface="楷体_GB2312" pitchFamily="49" charset="-122"/>
              <a:sym typeface="+mn-ea"/>
            </a:endParaRPr>
          </a:p>
          <a:p>
            <a:pPr>
              <a:lnSpc>
                <a:spcPct val="90000"/>
              </a:lnSpc>
              <a:buNone/>
            </a:pPr>
            <a:endParaRPr lang="zh-CN" altLang="en-US" b="1" dirty="0">
              <a:solidFill>
                <a:schemeClr val="tx2"/>
              </a:solidFill>
              <a:latin typeface="楷体_GB2312" pitchFamily="49" charset="-122"/>
              <a:ea typeface="楷体_GB2312" pitchFamily="49" charset="-122"/>
            </a:endParaRPr>
          </a:p>
          <a:p>
            <a:pPr>
              <a:lnSpc>
                <a:spcPct val="90000"/>
              </a:lnSpc>
              <a:buNone/>
            </a:pPr>
            <a:r>
              <a:rPr lang="zh-CN" altLang="en-US" b="1" dirty="0">
                <a:solidFill>
                  <a:schemeClr val="folHlink"/>
                </a:solidFill>
                <a:latin typeface="楷体_GB2312" pitchFamily="49" charset="-122"/>
                <a:ea typeface="楷体_GB2312" pitchFamily="49" charset="-122"/>
                <a:sym typeface="+mn-ea"/>
              </a:rPr>
              <a:t>     </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72745" y="692150"/>
            <a:ext cx="8398510" cy="5692775"/>
          </a:xfrm>
          <a:prstGeom prst="rect">
            <a:avLst/>
          </a:prstGeom>
          <a:noFill/>
        </p:spPr>
        <p:txBody>
          <a:bodyPr wrap="square" rtlCol="0">
            <a:spAutoFit/>
          </a:bodyPr>
          <a:p>
            <a:pPr>
              <a:lnSpc>
                <a:spcPct val="130000"/>
              </a:lnSpc>
              <a:buNone/>
            </a:pPr>
            <a:r>
              <a:rPr lang="zh-CN" altLang="en-US" sz="2000" b="1" dirty="0">
                <a:solidFill>
                  <a:srgbClr val="FF0000"/>
                </a:solidFill>
                <a:latin typeface="楷体_GB2312" pitchFamily="49" charset="-122"/>
                <a:ea typeface="楷体_GB2312" pitchFamily="49" charset="-122"/>
                <a:sym typeface="+mn-ea"/>
              </a:rPr>
              <a:t>第四段从理论上进一步阐明纳客与逐客的利害关系。 </a:t>
            </a:r>
            <a:r>
              <a:rPr lang="zh-CN" altLang="en-US" sz="2000" b="1" dirty="0">
                <a:latin typeface="楷体_GB2312" pitchFamily="49" charset="-122"/>
                <a:ea typeface="楷体_GB2312" pitchFamily="49" charset="-122"/>
                <a:sym typeface="+mn-ea"/>
              </a:rPr>
              <a:t>  </a:t>
            </a:r>
            <a:endParaRPr lang="zh-CN" altLang="en-US" sz="2000" b="1" dirty="0">
              <a:latin typeface="楷体_GB2312" pitchFamily="49" charset="-122"/>
              <a:ea typeface="楷体_GB2312" pitchFamily="49" charset="-122"/>
            </a:endParaRPr>
          </a:p>
          <a:p>
            <a:pPr>
              <a:lnSpc>
                <a:spcPct val="130000"/>
              </a:lnSpc>
              <a:buNone/>
            </a:pPr>
            <a:r>
              <a:rPr lang="zh-CN" altLang="en-US" sz="2000" b="1" dirty="0">
                <a:latin typeface="楷体_GB2312" pitchFamily="49" charset="-122"/>
                <a:ea typeface="楷体_GB2312" pitchFamily="49" charset="-122"/>
                <a:sym typeface="+mn-ea"/>
              </a:rPr>
              <a:t>   </a:t>
            </a:r>
            <a:endParaRPr lang="zh-CN" altLang="en-US" sz="2000" b="1" dirty="0">
              <a:latin typeface="楷体_GB2312" pitchFamily="49" charset="-122"/>
              <a:ea typeface="楷体_GB2312" pitchFamily="49" charset="-122"/>
            </a:endParaRPr>
          </a:p>
          <a:p>
            <a:pPr>
              <a:lnSpc>
                <a:spcPct val="130000"/>
              </a:lnSpc>
              <a:buNone/>
            </a:pPr>
            <a:r>
              <a:rPr lang="zh-CN" altLang="en-US" sz="2000" b="1" dirty="0">
                <a:latin typeface="楷体_GB2312" pitchFamily="49" charset="-122"/>
                <a:ea typeface="楷体_GB2312" pitchFamily="49" charset="-122"/>
                <a:sym typeface="+mn-ea"/>
              </a:rPr>
              <a:t>    这一段中论据的运用</a:t>
            </a:r>
            <a:r>
              <a:rPr lang="en-US" altLang="zh-CN" sz="2000" b="1" dirty="0">
                <a:latin typeface="楷体_GB2312" pitchFamily="49" charset="-122"/>
                <a:ea typeface="楷体_GB2312" pitchFamily="49" charset="-122"/>
                <a:sym typeface="+mn-ea"/>
              </a:rPr>
              <a:t>,</a:t>
            </a:r>
            <a:r>
              <a:rPr lang="zh-CN" altLang="en-US" sz="2000" b="1" dirty="0">
                <a:latin typeface="楷体_GB2312" pitchFamily="49" charset="-122"/>
                <a:ea typeface="楷体_GB2312" pitchFamily="49" charset="-122"/>
                <a:sym typeface="+mn-ea"/>
              </a:rPr>
              <a:t>对于调节和引导秦王的接受心理也有三</a:t>
            </a:r>
            <a:endParaRPr lang="zh-CN" altLang="en-US" sz="2000" b="1" dirty="0">
              <a:latin typeface="楷体_GB2312" pitchFamily="49" charset="-122"/>
              <a:ea typeface="楷体_GB2312" pitchFamily="49" charset="-122"/>
            </a:endParaRPr>
          </a:p>
          <a:p>
            <a:pPr>
              <a:lnSpc>
                <a:spcPct val="130000"/>
              </a:lnSpc>
              <a:buNone/>
            </a:pPr>
            <a:r>
              <a:rPr lang="zh-CN" altLang="en-US" sz="2000" b="1" dirty="0">
                <a:latin typeface="楷体_GB2312" pitchFamily="49" charset="-122"/>
                <a:ea typeface="楷体_GB2312" pitchFamily="49" charset="-122"/>
                <a:sym typeface="+mn-ea"/>
              </a:rPr>
              <a:t>点好处</a:t>
            </a:r>
            <a:r>
              <a:rPr lang="en-US" altLang="zh-CN" sz="2000" b="1">
                <a:latin typeface="楷体_GB2312" pitchFamily="49" charset="-122"/>
                <a:ea typeface="楷体_GB2312" pitchFamily="49" charset="-122"/>
                <a:sym typeface="+mn-ea"/>
              </a:rPr>
              <a:t>:</a:t>
            </a:r>
            <a:endParaRPr lang="en-US" altLang="zh-CN" sz="2000" b="1">
              <a:latin typeface="楷体_GB2312" pitchFamily="49" charset="-122"/>
              <a:ea typeface="楷体_GB2312" pitchFamily="49" charset="-122"/>
            </a:endParaRPr>
          </a:p>
          <a:p>
            <a:pPr>
              <a:lnSpc>
                <a:spcPct val="130000"/>
              </a:lnSpc>
              <a:buNone/>
            </a:pPr>
            <a:r>
              <a:rPr lang="en-US" altLang="zh-CN" sz="2000" b="1">
                <a:latin typeface="楷体_GB2312" pitchFamily="49" charset="-122"/>
                <a:ea typeface="楷体_GB2312" pitchFamily="49" charset="-122"/>
                <a:sym typeface="+mn-ea"/>
              </a:rPr>
              <a:t>    </a:t>
            </a:r>
            <a:r>
              <a:rPr lang="zh-CN" altLang="en-US" sz="2000" dirty="0">
                <a:latin typeface="楷体_GB2312" pitchFamily="49" charset="-122"/>
                <a:ea typeface="楷体_GB2312" pitchFamily="49" charset="-122"/>
                <a:sym typeface="+mn-ea"/>
              </a:rPr>
              <a:t>其一</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通过“粟多”、“人众”、“士勇”之理</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启迪秦王政认识怎样才能“成其大”、“就其深”、“明其德”</a:t>
            </a:r>
            <a:r>
              <a:rPr lang="en-US" altLang="zh-CN" sz="2000">
                <a:latin typeface="楷体_GB2312" pitchFamily="49" charset="-122"/>
                <a:ea typeface="楷体_GB2312" pitchFamily="49" charset="-122"/>
                <a:sym typeface="+mn-ea"/>
              </a:rPr>
              <a:t>;</a:t>
            </a:r>
            <a:endParaRPr lang="en-US" altLang="zh-CN" sz="2000">
              <a:latin typeface="楷体_GB2312" pitchFamily="49" charset="-122"/>
              <a:ea typeface="楷体_GB2312" pitchFamily="49" charset="-122"/>
            </a:endParaRPr>
          </a:p>
          <a:p>
            <a:pPr>
              <a:lnSpc>
                <a:spcPct val="130000"/>
              </a:lnSpc>
              <a:buNone/>
            </a:pPr>
            <a:r>
              <a:rPr lang="en-US" altLang="zh-CN" sz="2000" dirty="0">
                <a:latin typeface="楷体_GB2312" pitchFamily="49" charset="-122"/>
                <a:ea typeface="楷体_GB2312" pitchFamily="49" charset="-122"/>
                <a:sym typeface="+mn-ea"/>
              </a:rPr>
              <a:t>    </a:t>
            </a:r>
            <a:r>
              <a:rPr lang="zh-CN" altLang="en-US" sz="2000" dirty="0">
                <a:latin typeface="楷体_GB2312" pitchFamily="49" charset="-122"/>
                <a:ea typeface="楷体_GB2312" pitchFamily="49" charset="-122"/>
                <a:sym typeface="+mn-ea"/>
              </a:rPr>
              <a:t>其二</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以山、河等物和三王五帝的事迹进行对比</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进而使秦王反思逐客之过</a:t>
            </a:r>
            <a:r>
              <a:rPr lang="en-US" altLang="zh-CN" sz="2000">
                <a:latin typeface="楷体_GB2312" pitchFamily="49" charset="-122"/>
                <a:ea typeface="楷体_GB2312" pitchFamily="49" charset="-122"/>
                <a:sym typeface="+mn-ea"/>
              </a:rPr>
              <a:t>;</a:t>
            </a:r>
            <a:endParaRPr lang="en-US" altLang="zh-CN" sz="2000">
              <a:latin typeface="楷体_GB2312" pitchFamily="49" charset="-122"/>
              <a:ea typeface="楷体_GB2312" pitchFamily="49" charset="-122"/>
            </a:endParaRPr>
          </a:p>
          <a:p>
            <a:pPr>
              <a:lnSpc>
                <a:spcPct val="130000"/>
              </a:lnSpc>
              <a:buNone/>
            </a:pPr>
            <a:r>
              <a:rPr lang="en-US" altLang="zh-CN" sz="2000" dirty="0">
                <a:latin typeface="楷体_GB2312" pitchFamily="49" charset="-122"/>
                <a:ea typeface="楷体_GB2312" pitchFamily="49" charset="-122"/>
                <a:sym typeface="+mn-ea"/>
              </a:rPr>
              <a:t>    </a:t>
            </a:r>
            <a:r>
              <a:rPr lang="zh-CN" altLang="en-US" sz="2000" dirty="0">
                <a:latin typeface="楷体_GB2312" pitchFamily="49" charset="-122"/>
                <a:ea typeface="楷体_GB2312" pitchFamily="49" charset="-122"/>
                <a:sym typeface="+mn-ea"/>
              </a:rPr>
              <a:t>其三</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通过所讲之理</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描绘“无敌于天下”的蓝图</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自然也会对秦王政产生出一种理想呼唤的心理动力。</a:t>
            </a:r>
            <a:endParaRPr lang="zh-CN" altLang="en-US" sz="2000" dirty="0">
              <a:latin typeface="楷体_GB2312" pitchFamily="49" charset="-122"/>
              <a:ea typeface="楷体_GB2312" pitchFamily="49" charset="-122"/>
            </a:endParaRPr>
          </a:p>
          <a:p>
            <a:pPr>
              <a:lnSpc>
                <a:spcPct val="130000"/>
              </a:lnSpc>
              <a:buNone/>
            </a:pPr>
            <a:r>
              <a:rPr lang="zh-CN" altLang="en-US" sz="2000" dirty="0">
                <a:latin typeface="楷体_GB2312" pitchFamily="49" charset="-122"/>
                <a:ea typeface="楷体_GB2312" pitchFamily="49" charset="-122"/>
                <a:sym typeface="+mn-ea"/>
              </a:rPr>
              <a:t>    李斯</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谏逐客书</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由现实而及历史</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由人而及物及山及水</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由秦而及五帝三王</a:t>
            </a:r>
            <a:r>
              <a:rPr lang="en-US" altLang="zh-CN" sz="200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论据的巧妙之处在于这样纵横联系拓宽了思考的视野</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形成相互间的比较印证</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使秦王政在阅读过程中不断调节和改变心理意向</a:t>
            </a:r>
            <a:r>
              <a:rPr lang="en-US" altLang="zh-CN" sz="2000" dirty="0">
                <a:latin typeface="楷体_GB2312" pitchFamily="49" charset="-122"/>
                <a:ea typeface="楷体_GB2312" pitchFamily="49" charset="-122"/>
                <a:sym typeface="+mn-ea"/>
              </a:rPr>
              <a:t>,</a:t>
            </a:r>
            <a:r>
              <a:rPr lang="zh-CN" altLang="en-US" sz="2000" dirty="0">
                <a:latin typeface="楷体_GB2312" pitchFamily="49" charset="-122"/>
                <a:ea typeface="楷体_GB2312" pitchFamily="49" charset="-122"/>
                <a:sym typeface="+mn-ea"/>
              </a:rPr>
              <a:t>向有利于接受劝阻逐客建议的方向转变。</a:t>
            </a:r>
            <a:endParaRPr lang="zh-CN" alt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0970" y="1096645"/>
            <a:ext cx="8767445" cy="4225925"/>
          </a:xfrm>
          <a:prstGeom prst="rect">
            <a:avLst/>
          </a:prstGeom>
          <a:noFill/>
        </p:spPr>
        <p:txBody>
          <a:bodyPr wrap="square" rtlCol="0">
            <a:spAutoFit/>
          </a:bodyPr>
          <a:p>
            <a:pPr>
              <a:lnSpc>
                <a:spcPct val="140000"/>
              </a:lnSpc>
              <a:buNone/>
            </a:pPr>
            <a:r>
              <a:rPr lang="en-US" altLang="zh-CN" sz="2400" b="1" dirty="0">
                <a:sym typeface="+mn-ea"/>
              </a:rPr>
              <a:t>       </a:t>
            </a:r>
            <a:r>
              <a:rPr lang="zh-CN" altLang="en-US" sz="2400" b="1" dirty="0">
                <a:solidFill>
                  <a:srgbClr val="FF0000"/>
                </a:solidFill>
                <a:sym typeface="+mn-ea"/>
              </a:rPr>
              <a:t>夫物不产于秦可宝者多，士不产于秦而愿忠者众。今逐客以资敌国，损民以益仇，内自虚而外树怨于诸侯，求国之无危，不可得也。（重点句子）</a:t>
            </a:r>
            <a:endParaRPr lang="zh-CN" altLang="en-US" sz="2400" b="1" dirty="0">
              <a:solidFill>
                <a:srgbClr val="FF0000"/>
              </a:solidFill>
            </a:endParaRPr>
          </a:p>
          <a:p>
            <a:pPr>
              <a:lnSpc>
                <a:spcPct val="140000"/>
              </a:lnSpc>
              <a:buNone/>
            </a:pPr>
            <a:r>
              <a:rPr lang="zh-CN" altLang="en-US" sz="2400" dirty="0">
                <a:solidFill>
                  <a:schemeClr val="accent1">
                    <a:lumMod val="10000"/>
                  </a:schemeClr>
                </a:solidFill>
                <a:sym typeface="+mn-ea"/>
              </a:rPr>
              <a:t>【注释】夫：句首语气词。</a:t>
            </a:r>
            <a:r>
              <a:rPr lang="zh-CN" altLang="en-US" sz="2400" b="1" dirty="0">
                <a:solidFill>
                  <a:srgbClr val="FF0000"/>
                </a:solidFill>
                <a:sym typeface="+mn-ea"/>
              </a:rPr>
              <a:t>损：减损。 益：增加</a:t>
            </a:r>
            <a:r>
              <a:rPr lang="zh-CN" altLang="en-US" sz="2400" dirty="0">
                <a:solidFill>
                  <a:schemeClr val="accent1">
                    <a:lumMod val="10000"/>
                  </a:schemeClr>
                </a:solidFill>
                <a:sym typeface="+mn-ea"/>
              </a:rPr>
              <a:t>。仇：指仇人。</a:t>
            </a:r>
            <a:endParaRPr lang="zh-CN" altLang="en-US" sz="2400" dirty="0">
              <a:solidFill>
                <a:schemeClr val="accent1">
                  <a:lumMod val="10000"/>
                </a:schemeClr>
              </a:solidFill>
            </a:endParaRPr>
          </a:p>
          <a:p>
            <a:pPr>
              <a:lnSpc>
                <a:spcPct val="140000"/>
              </a:lnSpc>
              <a:buNone/>
            </a:pPr>
            <a:r>
              <a:rPr lang="zh-CN" altLang="en-US" sz="2400" dirty="0">
                <a:solidFill>
                  <a:schemeClr val="accent1">
                    <a:lumMod val="10000"/>
                  </a:schemeClr>
                </a:solidFill>
                <a:latin typeface="楷体_GB2312" pitchFamily="49" charset="-122"/>
                <a:ea typeface="楷体_GB2312" pitchFamily="49" charset="-122"/>
                <a:sym typeface="+mn-ea"/>
              </a:rPr>
              <a:t>【翻译】东西不产在秦国，但是值得珍惜的很多，贤士不出生于秦国，而愿意为秦国效忠的很多。现在您驱逐客卿来资助敌国，损害百姓以增加仇人的力量，对内使自己虚弱，对外在各诸侯国建立仇怨，这样下去，要使国家没有危险，是不可能的。</a:t>
            </a:r>
            <a:endParaRPr lang="zh-CN" altLang="en-US" sz="2400" dirty="0">
              <a:solidFill>
                <a:schemeClr val="accent1">
                  <a:lumMod val="10000"/>
                </a:schemeClr>
              </a:solidFill>
              <a:latin typeface="楷体_GB2312" pitchFamily="49" charset="-122"/>
              <a:ea typeface="楷体_GB2312" pitchFamily="49"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8155" y="1174115"/>
            <a:ext cx="8187690" cy="3415030"/>
          </a:xfrm>
          <a:prstGeom prst="rect">
            <a:avLst/>
          </a:prstGeom>
          <a:noFill/>
        </p:spPr>
        <p:txBody>
          <a:bodyPr wrap="square" rtlCol="0">
            <a:spAutoFit/>
          </a:bodyPr>
          <a:p>
            <a:pPr>
              <a:lnSpc>
                <a:spcPct val="150000"/>
              </a:lnSpc>
              <a:buNone/>
            </a:pPr>
            <a:r>
              <a:rPr lang="en-US" altLang="zh-CN" sz="2400" b="1" dirty="0">
                <a:latin typeface="楷体_GB2312" pitchFamily="49" charset="-122"/>
                <a:ea typeface="楷体_GB2312" pitchFamily="49" charset="-122"/>
                <a:sym typeface="+mn-ea"/>
              </a:rPr>
              <a:t> </a:t>
            </a:r>
            <a:r>
              <a:rPr lang="zh-CN" altLang="en-US" sz="2400" b="1" dirty="0">
                <a:latin typeface="楷体_GB2312" pitchFamily="49" charset="-122"/>
                <a:ea typeface="楷体_GB2312" pitchFamily="49" charset="-122"/>
                <a:sym typeface="+mn-ea"/>
              </a:rPr>
              <a:t>第五段，总结深化，呼应前文。  </a:t>
            </a:r>
            <a:endParaRPr lang="zh-CN" altLang="en-US" sz="2400" b="1" dirty="0">
              <a:latin typeface="楷体_GB2312" pitchFamily="49" charset="-122"/>
              <a:ea typeface="楷体_GB2312" pitchFamily="49" charset="-122"/>
            </a:endParaRPr>
          </a:p>
          <a:p>
            <a:pPr>
              <a:lnSpc>
                <a:spcPct val="150000"/>
              </a:lnSpc>
              <a:buNone/>
            </a:pPr>
            <a:r>
              <a:rPr lang="zh-CN" altLang="en-US" sz="2400" b="1" dirty="0">
                <a:latin typeface="楷体_GB2312" pitchFamily="49" charset="-122"/>
                <a:ea typeface="楷体_GB2312" pitchFamily="49" charset="-122"/>
                <a:sym typeface="+mn-ea"/>
              </a:rPr>
              <a:t>    “夫物不产於秦， 可宝者多”照应第三段对物的取舍标准 ，“士不产於秦， 而愿忠者众”照应第二段对人的取舍标准。“今逐客以资敌国，损民以益仇，内自虚而外树怨於诸侯，求国之无危，不可得也。”归结逐客的错误，照应第四段，指出逐客必然造成秦国的危亡。</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4515" name="文本占位符 64514"/>
          <p:cNvSpPr>
            <a:spLocks noGrp="1"/>
          </p:cNvSpPr>
          <p:nvPr>
            <p:ph type="body" idx="4294967295"/>
          </p:nvPr>
        </p:nvSpPr>
        <p:spPr>
          <a:xfrm>
            <a:off x="0" y="1052513"/>
            <a:ext cx="9144000" cy="5073650"/>
          </a:xfrm>
        </p:spPr>
        <p:txBody>
          <a:bodyPr/>
          <a:p>
            <a:pPr>
              <a:lnSpc>
                <a:spcPct val="80000"/>
              </a:lnSpc>
              <a:buNone/>
            </a:pPr>
            <a:r>
              <a:rPr lang="en-US" altLang="zh-CN" dirty="0"/>
              <a:t>       </a:t>
            </a:r>
            <a:r>
              <a:rPr lang="zh-CN" altLang="en-US" b="1" dirty="0"/>
              <a:t>本文</a:t>
            </a:r>
            <a:endParaRPr lang="zh-CN" altLang="en-US" b="1" dirty="0"/>
          </a:p>
          <a:p>
            <a:pPr>
              <a:lnSpc>
                <a:spcPct val="80000"/>
              </a:lnSpc>
              <a:buNone/>
            </a:pPr>
            <a:r>
              <a:rPr lang="zh-CN" altLang="en-US" b="1" dirty="0"/>
              <a:t>      采用了反复正反对比的论证方法：</a:t>
            </a:r>
            <a:endParaRPr lang="zh-CN" altLang="en-US" b="1" dirty="0"/>
          </a:p>
          <a:p>
            <a:pPr>
              <a:lnSpc>
                <a:spcPct val="80000"/>
              </a:lnSpc>
              <a:buNone/>
            </a:pPr>
            <a:r>
              <a:rPr lang="zh-CN" altLang="en-US" b="1" dirty="0"/>
              <a:t>       </a:t>
            </a:r>
            <a:r>
              <a:rPr lang="zh-CN" altLang="en-US" sz="2400" b="1" dirty="0"/>
              <a:t>正面论述强调纳客之利，反面推理突出逐客之害。正反论</a:t>
            </a:r>
            <a:endParaRPr lang="zh-CN" altLang="en-US" sz="2400" b="1" dirty="0"/>
          </a:p>
          <a:p>
            <a:pPr>
              <a:lnSpc>
                <a:spcPct val="80000"/>
              </a:lnSpc>
              <a:buNone/>
            </a:pPr>
            <a:r>
              <a:rPr lang="zh-CN" altLang="en-US" sz="2400" b="1" dirty="0"/>
              <a:t>证，利害并举，两相对照，是非分明，因而使文章论辩有力。</a:t>
            </a:r>
            <a:endParaRPr lang="zh-CN" altLang="en-US" sz="2400" b="1" dirty="0"/>
          </a:p>
          <a:p>
            <a:pPr>
              <a:lnSpc>
                <a:spcPct val="80000"/>
              </a:lnSpc>
              <a:buNone/>
            </a:pPr>
            <a:r>
              <a:rPr lang="zh-CN" altLang="en-US" b="1" dirty="0"/>
              <a:t>      采用了极力铺陈的手法：</a:t>
            </a:r>
            <a:endParaRPr lang="zh-CN" altLang="en-US" b="1" dirty="0"/>
          </a:p>
          <a:p>
            <a:pPr>
              <a:lnSpc>
                <a:spcPct val="80000"/>
              </a:lnSpc>
              <a:buNone/>
            </a:pPr>
            <a:r>
              <a:rPr lang="zh-CN" altLang="en-US" sz="2400" b="1" dirty="0"/>
              <a:t>       大量列举事实作为依据，产生了事实胜于雄辩、论据无可辩驳</a:t>
            </a:r>
            <a:endParaRPr lang="zh-CN" altLang="en-US" sz="2400" b="1" dirty="0"/>
          </a:p>
          <a:p>
            <a:pPr>
              <a:lnSpc>
                <a:spcPct val="80000"/>
              </a:lnSpc>
              <a:buNone/>
            </a:pPr>
            <a:r>
              <a:rPr lang="zh-CN" altLang="en-US" sz="2400" b="1" dirty="0"/>
              <a:t>的说服力量。</a:t>
            </a:r>
            <a:endParaRPr lang="zh-CN" altLang="en-US" sz="2400" b="1" dirty="0"/>
          </a:p>
          <a:p>
            <a:pPr>
              <a:lnSpc>
                <a:spcPct val="80000"/>
              </a:lnSpc>
              <a:buNone/>
            </a:pPr>
            <a:r>
              <a:rPr lang="zh-CN" altLang="en-US" b="1" dirty="0"/>
              <a:t>       运用 排比句：</a:t>
            </a:r>
            <a:endParaRPr lang="zh-CN" altLang="en-US" b="1" dirty="0"/>
          </a:p>
          <a:p>
            <a:pPr>
              <a:lnSpc>
                <a:spcPct val="80000"/>
              </a:lnSpc>
              <a:buNone/>
            </a:pPr>
            <a:r>
              <a:rPr lang="zh-CN" altLang="en-US" b="1" dirty="0"/>
              <a:t>       </a:t>
            </a:r>
            <a:r>
              <a:rPr lang="zh-CN" altLang="en-US" sz="2400" b="1" dirty="0"/>
              <a:t>接踵联翩，气势连贯、文采斐然；</a:t>
            </a:r>
            <a:endParaRPr lang="zh-CN" altLang="en-US" sz="2400" b="1" dirty="0"/>
          </a:p>
          <a:p>
            <a:pPr>
              <a:lnSpc>
                <a:spcPct val="80000"/>
              </a:lnSpc>
              <a:buNone/>
            </a:pPr>
            <a:r>
              <a:rPr lang="zh-CN" altLang="en-US" b="1" dirty="0"/>
              <a:t>       运用对偶句：</a:t>
            </a:r>
            <a:endParaRPr lang="zh-CN" altLang="en-US" b="1" dirty="0"/>
          </a:p>
          <a:p>
            <a:pPr>
              <a:lnSpc>
                <a:spcPct val="80000"/>
              </a:lnSpc>
              <a:buNone/>
            </a:pPr>
            <a:r>
              <a:rPr lang="zh-CN" altLang="en-US" sz="2400" b="1" dirty="0"/>
              <a:t>        相间迭出，增强了句式的对称之美和节奏感。</a:t>
            </a:r>
            <a:endParaRPr lang="zh-CN" altLang="en-US"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63492" name="矩形 63491"/>
          <p:cNvSpPr/>
          <p:nvPr/>
        </p:nvSpPr>
        <p:spPr>
          <a:xfrm>
            <a:off x="0" y="3429000"/>
            <a:ext cx="9144000" cy="1295400"/>
          </a:xfrm>
          <a:prstGeom prst="rect">
            <a:avLst/>
          </a:prstGeom>
          <a:solidFill>
            <a:schemeClr val="accent1"/>
          </a:solidFill>
          <a:ln w="9525" cap="flat" cmpd="sng">
            <a:solidFill>
              <a:schemeClr val="accent1"/>
            </a:solidFill>
            <a:prstDash val="solid"/>
            <a:miter/>
            <a:headEnd type="none" w="med" len="med"/>
            <a:tailEnd type="none" w="med" len="med"/>
          </a:ln>
        </p:spPr>
        <p:txBody>
          <a:bodyPr/>
          <a:p>
            <a:endParaRPr lang="zh-CN" altLang="en-US"/>
          </a:p>
        </p:txBody>
      </p:sp>
      <p:sp>
        <p:nvSpPr>
          <p:cNvPr id="63491" name="文本占位符 63490"/>
          <p:cNvSpPr>
            <a:spLocks noGrp="1"/>
          </p:cNvSpPr>
          <p:nvPr>
            <p:ph type="body" idx="4294967295"/>
          </p:nvPr>
        </p:nvSpPr>
        <p:spPr>
          <a:xfrm>
            <a:off x="0" y="908050"/>
            <a:ext cx="9144000" cy="5073650"/>
          </a:xfrm>
        </p:spPr>
        <p:txBody>
          <a:bodyPr/>
          <a:p>
            <a:pPr>
              <a:buNone/>
            </a:pPr>
            <a:r>
              <a:rPr lang="en-US" altLang="zh-CN" sz="2800" dirty="0"/>
              <a:t>       </a:t>
            </a:r>
            <a:r>
              <a:rPr lang="zh-CN" altLang="en-US" sz="2800" b="1" dirty="0"/>
              <a:t>本文用例典型、引例集中，用事高度概括，行文整饬</a:t>
            </a:r>
            <a:endParaRPr lang="zh-CN" altLang="en-US" sz="2800" b="1" dirty="0"/>
          </a:p>
          <a:p>
            <a:pPr>
              <a:buNone/>
            </a:pPr>
            <a:r>
              <a:rPr lang="zh-CN" altLang="en-US" sz="2800" b="1" dirty="0"/>
              <a:t>而又富于变化。</a:t>
            </a:r>
            <a:endParaRPr lang="zh-CN" altLang="en-US" sz="2800" b="1" dirty="0"/>
          </a:p>
          <a:p>
            <a:pPr>
              <a:buNone/>
            </a:pPr>
            <a:r>
              <a:rPr lang="zh-CN" altLang="en-US" sz="2800" b="1" dirty="0"/>
              <a:t>       设彩绮丽、类比恰当，同时运用了直接说理、类比推</a:t>
            </a:r>
            <a:endParaRPr lang="zh-CN" altLang="en-US" sz="2800" b="1" dirty="0"/>
          </a:p>
          <a:p>
            <a:pPr>
              <a:buNone/>
            </a:pPr>
            <a:r>
              <a:rPr lang="zh-CN" altLang="en-US" sz="2800" b="1" dirty="0"/>
              <a:t>理、对比说理。</a:t>
            </a:r>
            <a:endParaRPr lang="zh-CN" altLang="en-US" sz="2800" b="1" dirty="0"/>
          </a:p>
          <a:p>
            <a:pPr>
              <a:buNone/>
            </a:pPr>
            <a:r>
              <a:rPr lang="zh-CN" altLang="en-US" sz="2800" b="1" dirty="0"/>
              <a:t>       </a:t>
            </a:r>
            <a:endParaRPr lang="zh-CN" altLang="en-US" sz="2800" b="1" dirty="0"/>
          </a:p>
          <a:p>
            <a:pPr>
              <a:buNone/>
            </a:pPr>
            <a:r>
              <a:rPr lang="zh-CN" altLang="en-US" sz="2800" b="1" dirty="0"/>
              <a:t>       怒而不燥，刚而不烈。</a:t>
            </a:r>
            <a:endParaRPr lang="zh-CN" altLang="en-US" sz="2800" b="1" dirty="0"/>
          </a:p>
          <a:p>
            <a:pPr>
              <a:buNone/>
            </a:pPr>
            <a:r>
              <a:rPr lang="zh-CN" altLang="en-US" sz="2800" b="1" dirty="0"/>
              <a:t>       强劲而富于韧性，直言而饱含美感。</a:t>
            </a:r>
            <a:endParaRPr lang="zh-CN" altLang="en-US" sz="2800" b="1" dirty="0"/>
          </a:p>
          <a:p>
            <a:pPr>
              <a:buNone/>
            </a:pPr>
            <a:r>
              <a:rPr lang="zh-CN" altLang="en-US" sz="2800" b="1" dirty="0"/>
              <a:t>       </a:t>
            </a:r>
            <a:endParaRPr lang="zh-CN" altLang="en-US" sz="2800" b="1" dirty="0"/>
          </a:p>
          <a:p>
            <a:pPr>
              <a:buNone/>
            </a:pPr>
            <a:r>
              <a:rPr lang="zh-CN" altLang="en-US" sz="2800" b="1" dirty="0"/>
              <a:t>     </a:t>
            </a:r>
            <a:r>
              <a:rPr lang="zh-CN" altLang="en-US" sz="2000" b="1" dirty="0"/>
              <a:t>全篇紧扣秦王急于统一天下的心理，</a:t>
            </a:r>
            <a:r>
              <a:rPr lang="zh-CN" altLang="en-US" sz="2800" b="1" dirty="0"/>
              <a:t>充满了理性的力量。</a:t>
            </a:r>
            <a:endParaRPr lang="zh-CN" altLang="en-US" sz="2800" b="1"/>
          </a:p>
        </p:txBody>
      </p:sp>
      <p:sp>
        <p:nvSpPr>
          <p:cNvPr id="63493" name="矩形 63492"/>
          <p:cNvSpPr/>
          <p:nvPr/>
        </p:nvSpPr>
        <p:spPr>
          <a:xfrm>
            <a:off x="7740650" y="6165850"/>
            <a:ext cx="590550" cy="366713"/>
          </a:xfrm>
          <a:prstGeom prst="rect">
            <a:avLst/>
          </a:prstGeom>
          <a:noFill/>
          <a:ln w="9525">
            <a:noFill/>
          </a:ln>
        </p:spPr>
        <p:txBody>
          <a:bodyPr wrap="none" anchor="t">
            <a:spAutoFit/>
          </a:bodyPr>
          <a:p>
            <a:r>
              <a:rPr lang="en-US" altLang="zh-CN" b="1">
                <a:latin typeface="Arial" panose="020B0604020202020204" pitchFamily="34" charset="0"/>
              </a:rPr>
              <a:t>end</a:t>
            </a:r>
            <a:endParaRPr lang="en-US" altLang="zh-CN" b="1">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39595" y="1820545"/>
            <a:ext cx="5468620" cy="1106805"/>
          </a:xfrm>
          <a:prstGeom prst="rect">
            <a:avLst/>
          </a:prstGeom>
          <a:noFill/>
        </p:spPr>
        <p:txBody>
          <a:bodyPr wrap="square" rtlCol="0">
            <a:spAutoFit/>
          </a:bodyPr>
          <a:p>
            <a:r>
              <a:rPr lang="zh-CN" altLang="zh-CN" sz="6600" b="1">
                <a:solidFill>
                  <a:srgbClr val="FF0000"/>
                </a:solidFill>
              </a:rPr>
              <a:t>考点梳理</a:t>
            </a:r>
            <a:endParaRPr lang="zh-CN" altLang="zh-CN" sz="66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4800" y="57785"/>
            <a:ext cx="8540750" cy="1143000"/>
          </a:xfrm>
        </p:spPr>
        <p:txBody>
          <a:bodyPr/>
          <a:p>
            <a:r>
              <a:rPr lang="zh-CN" altLang="en-US"/>
              <a:t>文章背景</a:t>
            </a:r>
            <a:endParaRPr lang="zh-CN" altLang="en-US"/>
          </a:p>
        </p:txBody>
      </p:sp>
      <p:sp>
        <p:nvSpPr>
          <p:cNvPr id="3" name="内容占位符 2"/>
          <p:cNvSpPr>
            <a:spLocks noGrp="1"/>
          </p:cNvSpPr>
          <p:nvPr>
            <p:ph idx="1"/>
          </p:nvPr>
        </p:nvSpPr>
        <p:spPr>
          <a:xfrm>
            <a:off x="304800" y="1043305"/>
            <a:ext cx="8540750" cy="3886200"/>
          </a:xfrm>
        </p:spPr>
        <p:txBody>
          <a:bodyPr/>
          <a:p>
            <a:pPr eaLnBrk="1" hangingPunct="1">
              <a:lnSpc>
                <a:spcPct val="120000"/>
              </a:lnSpc>
            </a:pPr>
            <a:r>
              <a:rPr lang="zh-CN" altLang="en-US" b="1" dirty="0">
                <a:solidFill>
                  <a:srgbClr val="000000"/>
                </a:solidFill>
                <a:latin typeface="黑体" panose="02010609060101010101" pitchFamily="2" charset="-122"/>
                <a:ea typeface="黑体" panose="02010609060101010101" pitchFamily="2" charset="-122"/>
                <a:sym typeface="+mn-ea"/>
              </a:rPr>
              <a:t>   </a:t>
            </a:r>
            <a:r>
              <a:rPr lang="zh-CN" altLang="en-US" sz="2400" dirty="0">
                <a:solidFill>
                  <a:srgbClr val="000000"/>
                </a:solidFill>
                <a:latin typeface="黑体" panose="02010609060101010101" pitchFamily="2" charset="-122"/>
                <a:ea typeface="黑体" panose="02010609060101010101" pitchFamily="2" charset="-122"/>
                <a:sym typeface="+mn-ea"/>
              </a:rPr>
              <a:t>在秦王政十年，也就是战国末年，韩国派了一个叫郑国的水利专家到秦国来修长达三百余里的灌溉渠，企图以此来消耗秦国国力，不东伐韩，事情被发觉后，秦国的宗室大臣提出逐客的主张，李斯也在被逐之中，因此他写了这封《谏逐客书》，</a:t>
            </a:r>
            <a:r>
              <a:rPr lang="zh-CN" altLang="en-US" sz="2400" dirty="0">
                <a:solidFill>
                  <a:srgbClr val="000000"/>
                </a:solidFill>
                <a:ea typeface="黑体" panose="02010609060101010101" pitchFamily="2" charset="-122"/>
                <a:sym typeface="+mn-ea"/>
              </a:rPr>
              <a:t>劝谏秦王不要驱逐客卿。</a:t>
            </a:r>
            <a:endParaRPr lang="zh-CN" altLang="en-US" sz="2400" dirty="0">
              <a:solidFill>
                <a:srgbClr val="000000"/>
              </a:solidFill>
              <a:ea typeface="黑体" panose="02010609060101010101" pitchFamily="2" charset="-122"/>
            </a:endParaRPr>
          </a:p>
          <a:p>
            <a:pPr eaLnBrk="1" hangingPunct="1">
              <a:lnSpc>
                <a:spcPct val="120000"/>
              </a:lnSpc>
            </a:pPr>
            <a:r>
              <a:rPr lang="zh-CN" altLang="en-US" sz="2400" dirty="0">
                <a:solidFill>
                  <a:srgbClr val="000000"/>
                </a:solidFill>
                <a:ea typeface="黑体" panose="02010609060101010101" pitchFamily="2" charset="-122"/>
                <a:sym typeface="+mn-ea"/>
              </a:rPr>
              <a:t>       李斯的文章打动了秦王，使他收回了逐客的成命，恢复了李斯的官职，而</a:t>
            </a:r>
            <a:r>
              <a:rPr lang="en-US" altLang="zh-CN" sz="2400" dirty="0">
                <a:solidFill>
                  <a:srgbClr val="000000"/>
                </a:solidFill>
                <a:ea typeface="黑体" panose="02010609060101010101" pitchFamily="2" charset="-122"/>
                <a:sym typeface="+mn-ea"/>
              </a:rPr>
              <a:t>《</a:t>
            </a:r>
            <a:r>
              <a:rPr lang="zh-CN" altLang="en-US" sz="2400" dirty="0">
                <a:solidFill>
                  <a:srgbClr val="000000"/>
                </a:solidFill>
                <a:ea typeface="黑体" panose="02010609060101010101" pitchFamily="2" charset="-122"/>
                <a:sym typeface="+mn-ea"/>
              </a:rPr>
              <a:t>谏逐客书</a:t>
            </a:r>
            <a:r>
              <a:rPr lang="en-US" altLang="zh-CN" sz="2400" dirty="0">
                <a:solidFill>
                  <a:srgbClr val="000000"/>
                </a:solidFill>
                <a:ea typeface="黑体" panose="02010609060101010101" pitchFamily="2" charset="-122"/>
                <a:sym typeface="+mn-ea"/>
              </a:rPr>
              <a:t>》</a:t>
            </a:r>
            <a:r>
              <a:rPr lang="zh-CN" altLang="en-US" sz="2400" dirty="0">
                <a:solidFill>
                  <a:srgbClr val="000000"/>
                </a:solidFill>
                <a:ea typeface="黑体" panose="02010609060101010101" pitchFamily="2" charset="-122"/>
                <a:sym typeface="+mn-ea"/>
              </a:rPr>
              <a:t>也就成为一篇脍炙人口的文章从秦王统一天下的高度立论，反复阐明了驱逐客卿的错误，写得理足词胜，雄辩滔滔，千百年来一直被人们所传诵。</a:t>
            </a:r>
            <a:br>
              <a:rPr lang="zh-CN" altLang="en-US" sz="2400" dirty="0">
                <a:solidFill>
                  <a:srgbClr val="000000"/>
                </a:solidFill>
                <a:ea typeface="黑体" panose="02010609060101010101" pitchFamily="2" charset="-122"/>
                <a:sym typeface="+mn-ea"/>
              </a:rPr>
            </a:br>
            <a:endParaRPr lang="zh-CN" altLang="en-US" sz="2800" dirty="0">
              <a:solidFill>
                <a:srgbClr val="000000"/>
              </a:solidFill>
              <a:ea typeface="黑体" panose="02010609060101010101" pitchFamily="2" charset="-122"/>
            </a:endParaRPr>
          </a:p>
          <a:p>
            <a:r>
              <a:rPr lang="zh-CN" altLang="en-US" sz="2800" dirty="0">
                <a:solidFill>
                  <a:srgbClr val="000000"/>
                </a:solidFill>
                <a:latin typeface="黑体" panose="02010609060101010101" pitchFamily="2" charset="-122"/>
                <a:ea typeface="黑体" panose="02010609060101010101" pitchFamily="2" charset="-122"/>
                <a:sym typeface="+mn-ea"/>
              </a:rPr>
              <a:t> </a:t>
            </a:r>
            <a:endParaRPr lang="zh-CN" altLang="en-US" sz="2800" dirty="0">
              <a:solidFill>
                <a:srgbClr val="000000"/>
              </a:solidFill>
              <a:latin typeface="黑体" panose="02010609060101010101" pitchFamily="2" charset="-122"/>
              <a:ea typeface="黑体" panose="02010609060101010101" pitchFamily="2" charset="-122"/>
            </a:endParaRPr>
          </a:p>
          <a:p>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2870" y="521970"/>
            <a:ext cx="8540750" cy="3886200"/>
          </a:xfrm>
        </p:spPr>
        <p:txBody>
          <a:bodyPr/>
          <a:p>
            <a:pPr>
              <a:lnSpc>
                <a:spcPct val="120000"/>
              </a:lnSpc>
            </a:pPr>
            <a:r>
              <a:rPr lang="zh-CN" altLang="en-US" sz="2400" b="1">
                <a:solidFill>
                  <a:srgbClr val="FF0000"/>
                </a:solidFill>
              </a:rPr>
              <a:t>考点一  论证方法</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本文综合运用例证、归纳、对比、类比等多种论证方法来阐明道理。宜结合原文分析理解。</a:t>
            </a:r>
            <a:endParaRPr lang="zh-CN" altLang="en-US" sz="2400">
              <a:solidFill>
                <a:schemeClr val="accent1">
                  <a:lumMod val="10000"/>
                </a:schemeClr>
              </a:solidFill>
            </a:endParaRPr>
          </a:p>
          <a:p>
            <a:pPr>
              <a:lnSpc>
                <a:spcPct val="120000"/>
              </a:lnSpc>
            </a:pPr>
            <a:r>
              <a:rPr lang="zh-CN" altLang="en-US" sz="2400" b="1">
                <a:solidFill>
                  <a:srgbClr val="FF0000"/>
                </a:solidFill>
              </a:rPr>
              <a:t>考点二    重点实词</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1.词类活用</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a:t>
            </a:r>
            <a:r>
              <a:rPr lang="zh-CN" altLang="en-US" sz="2400" b="1">
                <a:solidFill>
                  <a:srgbClr val="FF0000"/>
                </a:solidFill>
              </a:rPr>
              <a:t>西</a:t>
            </a:r>
            <a:r>
              <a:rPr lang="zh-CN" altLang="en-US" sz="2400">
                <a:solidFill>
                  <a:schemeClr val="accent1">
                    <a:lumMod val="10000"/>
                  </a:schemeClr>
                </a:solidFill>
              </a:rPr>
              <a:t>取由余于戎。(“西”， 名词做状语)</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a:t>
            </a:r>
            <a:r>
              <a:rPr lang="zh-CN" altLang="en-US" sz="2400" b="1">
                <a:solidFill>
                  <a:srgbClr val="FF0000"/>
                </a:solidFill>
              </a:rPr>
              <a:t>来</a:t>
            </a:r>
            <a:r>
              <a:rPr lang="zh-CN" altLang="en-US" sz="2400">
                <a:solidFill>
                  <a:schemeClr val="accent1">
                    <a:lumMod val="10000"/>
                  </a:schemeClr>
                </a:solidFill>
              </a:rPr>
              <a:t>不豹、公孙支于晋。(“来”，动词使动用法，“使....来”）</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a:t>
            </a:r>
            <a:r>
              <a:rPr lang="zh-CN" altLang="en-US" sz="2400" b="1">
                <a:solidFill>
                  <a:srgbClr val="FF0000"/>
                </a:solidFill>
              </a:rPr>
              <a:t>蚕</a:t>
            </a:r>
            <a:r>
              <a:rPr lang="zh-CN" altLang="en-US" sz="2400">
                <a:solidFill>
                  <a:schemeClr val="accent1">
                    <a:lumMod val="10000"/>
                  </a:schemeClr>
                </a:solidFill>
              </a:rPr>
              <a:t>食诸侯。(“蚕”，名词做状语）</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故能</a:t>
            </a:r>
            <a:r>
              <a:rPr lang="zh-CN" altLang="en-US" sz="2400" b="1">
                <a:solidFill>
                  <a:srgbClr val="FF0000"/>
                </a:solidFill>
              </a:rPr>
              <a:t>明</a:t>
            </a:r>
            <a:r>
              <a:rPr lang="zh-CN" altLang="en-US" sz="2400">
                <a:solidFill>
                  <a:schemeClr val="accent1">
                    <a:lumMod val="10000"/>
                  </a:schemeClr>
                </a:solidFill>
              </a:rPr>
              <a:t>其德。(“明”，形容词使动，“使....明显”)</a:t>
            </a:r>
            <a:endParaRPr lang="zh-CN" altLang="en-US" sz="2400">
              <a:solidFill>
                <a:schemeClr val="accent1">
                  <a:lumMod val="10000"/>
                </a:schemeClr>
              </a:solidFill>
            </a:endParaRPr>
          </a:p>
          <a:p>
            <a:pPr marL="0" indent="0">
              <a:lnSpc>
                <a:spcPct val="120000"/>
              </a:lnSpc>
              <a:buNone/>
            </a:pPr>
            <a:r>
              <a:rPr lang="zh-CN" altLang="en-US" sz="2400">
                <a:solidFill>
                  <a:schemeClr val="accent1">
                    <a:lumMod val="10000"/>
                  </a:schemeClr>
                </a:solidFill>
              </a:rPr>
              <a:t>     却宾客以</a:t>
            </a:r>
            <a:r>
              <a:rPr lang="zh-CN" altLang="en-US" sz="2400" b="1">
                <a:solidFill>
                  <a:srgbClr val="FF0000"/>
                </a:solidFill>
              </a:rPr>
              <a:t>业</a:t>
            </a:r>
            <a:r>
              <a:rPr lang="zh-CN" altLang="en-US" sz="2400">
                <a:solidFill>
                  <a:schemeClr val="accent1">
                    <a:lumMod val="10000"/>
                  </a:schemeClr>
                </a:solidFill>
              </a:rPr>
              <a:t>诸侯。(“ 业”，名词使动用法，“使...成就功业”。)</a:t>
            </a:r>
            <a:endParaRPr lang="zh-CN" altLang="en-US" sz="2000">
              <a:solidFill>
                <a:schemeClr val="accent1">
                  <a:lumMod val="10000"/>
                </a:schemeClr>
              </a:solidFill>
            </a:endParaRPr>
          </a:p>
          <a:p>
            <a:pPr marL="0" indent="0">
              <a:buNone/>
            </a:pPr>
            <a:r>
              <a:rPr lang="zh-CN" altLang="en-US" sz="2000"/>
              <a:t>    </a:t>
            </a:r>
            <a:endParaRPr lang="zh-CN" altLang="en-US" sz="2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2870" y="521970"/>
            <a:ext cx="8540750" cy="3886200"/>
          </a:xfrm>
        </p:spPr>
        <p:txBody>
          <a:bodyPr/>
          <a:p>
            <a:endParaRPr lang="zh-CN" altLang="en-US" sz="2000"/>
          </a:p>
          <a:p>
            <a:pPr marL="0" indent="0">
              <a:lnSpc>
                <a:spcPct val="130000"/>
              </a:lnSpc>
              <a:buNone/>
            </a:pPr>
            <a:r>
              <a:rPr lang="zh-CN" altLang="en-US" sz="2000"/>
              <a:t> </a:t>
            </a:r>
            <a:r>
              <a:rPr lang="zh-CN" altLang="en-US" sz="2000">
                <a:solidFill>
                  <a:schemeClr val="accent1">
                    <a:lumMod val="10000"/>
                  </a:schemeClr>
                </a:solidFill>
              </a:rPr>
              <a:t> </a:t>
            </a:r>
            <a:r>
              <a:rPr lang="zh-CN" altLang="en-US" sz="2400">
                <a:solidFill>
                  <a:schemeClr val="accent1">
                    <a:lumMod val="10000"/>
                  </a:schemeClr>
                </a:solidFill>
              </a:rPr>
              <a:t> 2.通假字</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昔</a:t>
            </a:r>
            <a:r>
              <a:rPr lang="zh-CN" altLang="en-US" sz="2400" b="1">
                <a:solidFill>
                  <a:srgbClr val="FF0000"/>
                </a:solidFill>
              </a:rPr>
              <a:t>缪</a:t>
            </a:r>
            <a:r>
              <a:rPr lang="zh-CN" altLang="en-US" sz="2400">
                <a:solidFill>
                  <a:schemeClr val="accent1">
                    <a:lumMod val="10000"/>
                  </a:schemeClr>
                </a:solidFill>
              </a:rPr>
              <a:t>公求士。(“缪”通“穆”。)</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遂散六国之</a:t>
            </a:r>
            <a:r>
              <a:rPr lang="zh-CN" altLang="en-US" sz="2400" b="1">
                <a:solidFill>
                  <a:srgbClr val="FF0000"/>
                </a:solidFill>
              </a:rPr>
              <a:t>从</a:t>
            </a:r>
            <a:r>
              <a:rPr lang="zh-CN" altLang="en-US" sz="2400">
                <a:solidFill>
                  <a:schemeClr val="accent1">
                    <a:lumMod val="10000"/>
                  </a:schemeClr>
                </a:solidFill>
              </a:rPr>
              <a:t>。(“从”通“纵”。)</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向使四君却客而不</a:t>
            </a:r>
            <a:r>
              <a:rPr lang="zh-CN" altLang="en-US" sz="2400" b="1">
                <a:solidFill>
                  <a:srgbClr val="FF0000"/>
                </a:solidFill>
              </a:rPr>
              <a:t>内</a:t>
            </a:r>
            <a:r>
              <a:rPr lang="zh-CN" altLang="en-US" sz="2400">
                <a:solidFill>
                  <a:schemeClr val="accent1">
                    <a:lumMod val="10000"/>
                  </a:schemeClr>
                </a:solidFill>
              </a:rPr>
              <a:t>。(“内”通“纳”。)</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而陛下</a:t>
            </a:r>
            <a:r>
              <a:rPr lang="zh-CN" altLang="en-US" sz="2400" b="1">
                <a:solidFill>
                  <a:srgbClr val="FF0000"/>
                </a:solidFill>
              </a:rPr>
              <a:t>说</a:t>
            </a:r>
            <a:r>
              <a:rPr lang="zh-CN" altLang="en-US" sz="2400">
                <a:solidFill>
                  <a:schemeClr val="accent1">
                    <a:lumMod val="10000"/>
                  </a:schemeClr>
                </a:solidFill>
              </a:rPr>
              <a:t>之。(“说”通“悦”。)</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3.古今异义</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a:t>
            </a:r>
            <a:r>
              <a:rPr lang="zh-CN" altLang="en-US" sz="2400" b="1" u="sng">
                <a:solidFill>
                  <a:srgbClr val="FF0000"/>
                </a:solidFill>
                <a:uFillTx/>
              </a:rPr>
              <a:t>窃</a:t>
            </a:r>
            <a:r>
              <a:rPr lang="zh-CN" altLang="en-US" sz="2400">
                <a:solidFill>
                  <a:schemeClr val="accent1">
                    <a:lumMod val="10000"/>
                  </a:schemeClr>
                </a:solidFill>
              </a:rPr>
              <a:t>以为过矣。(古义:私下里。今义:偷窃。) </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功</a:t>
            </a:r>
            <a:r>
              <a:rPr lang="zh-CN" altLang="en-US" sz="2400" b="1" u="sng">
                <a:solidFill>
                  <a:srgbClr val="FF0000"/>
                </a:solidFill>
              </a:rPr>
              <a:t>施</a:t>
            </a:r>
            <a:r>
              <a:rPr lang="zh-CN" altLang="en-US" sz="2400">
                <a:solidFill>
                  <a:schemeClr val="accent1">
                    <a:lumMod val="10000"/>
                  </a:schemeClr>
                </a:solidFill>
              </a:rPr>
              <a:t>到今。(古义:延续。今义:施加。)</a:t>
            </a:r>
            <a:endParaRPr lang="zh-CN" altLang="en-US" sz="2400">
              <a:solidFill>
                <a:schemeClr val="accent1">
                  <a:lumMod val="10000"/>
                </a:schemeClr>
              </a:solidFill>
            </a:endParaRPr>
          </a:p>
          <a:p>
            <a:pPr marL="0" indent="0">
              <a:lnSpc>
                <a:spcPct val="130000"/>
              </a:lnSpc>
              <a:buNone/>
            </a:pPr>
            <a:r>
              <a:rPr lang="zh-CN" altLang="en-US" sz="2400">
                <a:solidFill>
                  <a:schemeClr val="accent1">
                    <a:lumMod val="10000"/>
                  </a:schemeClr>
                </a:solidFill>
              </a:rPr>
              <a:t>  </a:t>
            </a:r>
            <a:r>
              <a:rPr lang="zh-CN" altLang="en-US" sz="2400" b="1" u="sng">
                <a:solidFill>
                  <a:srgbClr val="FF0000"/>
                </a:solidFill>
              </a:rPr>
              <a:t>是</a:t>
            </a:r>
            <a:r>
              <a:rPr lang="zh-CN" altLang="en-US" sz="2400">
                <a:solidFill>
                  <a:schemeClr val="accent1">
                    <a:lumMod val="10000"/>
                  </a:schemeClr>
                </a:solidFill>
              </a:rPr>
              <a:t>使国无富利之实。[古义:这(指示代词)。今义:是(判断词)。]</a:t>
            </a:r>
            <a:endParaRPr lang="zh-CN" altLang="en-US" sz="2400">
              <a:solidFill>
                <a:schemeClr val="accent1">
                  <a:lumMod val="10000"/>
                </a:schemeClr>
              </a:solidFill>
            </a:endParaRPr>
          </a:p>
          <a:p>
            <a:pPr marL="0" indent="0">
              <a:lnSpc>
                <a:spcPct val="130000"/>
              </a:lnSpc>
              <a:buNone/>
            </a:pPr>
            <a:endParaRPr lang="zh-CN" altLang="en-US" sz="2400">
              <a:solidFill>
                <a:schemeClr val="accent1">
                  <a:lumMod val="10000"/>
                </a:schemeClr>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b="1" u="sng">
                <a:solidFill>
                  <a:srgbClr val="FF0000"/>
                </a:solidFill>
              </a:rPr>
              <a:t>致</a:t>
            </a:r>
            <a:r>
              <a:rPr lang="zh-CN" altLang="en-US">
                <a:solidFill>
                  <a:schemeClr val="accent1">
                    <a:lumMod val="10000"/>
                  </a:schemeClr>
                </a:solidFill>
              </a:rPr>
              <a:t>昆山之玉。(古义:获得，得到，今义:招致，引起。</a:t>
            </a:r>
            <a:endParaRPr lang="zh-CN" altLang="en-US">
              <a:solidFill>
                <a:schemeClr val="accent1">
                  <a:lumMod val="10000"/>
                </a:schemeClr>
              </a:solidFill>
            </a:endParaRPr>
          </a:p>
          <a:p>
            <a:r>
              <a:rPr lang="zh-CN" altLang="en-US" b="1" u="sng">
                <a:solidFill>
                  <a:srgbClr val="FF0000"/>
                </a:solidFill>
              </a:rPr>
              <a:t>就</a:t>
            </a:r>
            <a:r>
              <a:rPr lang="zh-CN" altLang="en-US">
                <a:solidFill>
                  <a:schemeClr val="accent1">
                    <a:lumMod val="10000"/>
                  </a:schemeClr>
                </a:solidFill>
              </a:rPr>
              <a:t>郑卫。</a:t>
            </a:r>
            <a:r>
              <a:rPr lang="en-US" altLang="zh-CN">
                <a:solidFill>
                  <a:schemeClr val="accent1">
                    <a:lumMod val="10000"/>
                  </a:schemeClr>
                </a:solidFill>
              </a:rPr>
              <a:t>[</a:t>
            </a:r>
            <a:r>
              <a:rPr lang="zh-CN" altLang="en-US">
                <a:solidFill>
                  <a:schemeClr val="accent1">
                    <a:lumMod val="10000"/>
                  </a:schemeClr>
                </a:solidFill>
              </a:rPr>
              <a:t>古义：靠近、采纳（动词）。今义：马上（副词）</a:t>
            </a:r>
            <a:r>
              <a:rPr lang="en-US" altLang="zh-CN">
                <a:solidFill>
                  <a:schemeClr val="accent1">
                    <a:lumMod val="10000"/>
                  </a:schemeClr>
                </a:solidFill>
              </a:rPr>
              <a:t>]</a:t>
            </a:r>
            <a:endParaRPr lang="zh-CN" altLang="en-US">
              <a:solidFill>
                <a:schemeClr val="accent1">
                  <a:lumMod val="10000"/>
                </a:schemeClr>
              </a:solidFill>
            </a:endParaRPr>
          </a:p>
          <a:p>
            <a:r>
              <a:rPr lang="zh-CN" altLang="en-US">
                <a:solidFill>
                  <a:schemeClr val="accent1">
                    <a:lumMod val="10000"/>
                  </a:schemeClr>
                </a:solidFill>
              </a:rPr>
              <a:t>藉寇</a:t>
            </a:r>
            <a:r>
              <a:rPr lang="zh-CN" altLang="en-US" b="1" u="sng">
                <a:solidFill>
                  <a:srgbClr val="FF0000"/>
                </a:solidFill>
              </a:rPr>
              <a:t>兵</a:t>
            </a:r>
            <a:r>
              <a:rPr lang="zh-CN" altLang="en-US">
                <a:solidFill>
                  <a:schemeClr val="accent1">
                    <a:lumMod val="10000"/>
                  </a:schemeClr>
                </a:solidFill>
              </a:rPr>
              <a:t>而赍盗粮者也。(古义:兵器。今义:士兵。)</a:t>
            </a:r>
            <a:endParaRPr lang="zh-CN" altLang="en-US">
              <a:solidFill>
                <a:schemeClr val="accent1">
                  <a:lumMod val="10000"/>
                </a:schemeClr>
              </a:solidFill>
            </a:endParaRPr>
          </a:p>
          <a:p>
            <a:endParaRPr lang="zh-CN" altLang="en-US">
              <a:solidFill>
                <a:schemeClr val="accent1">
                  <a:lumMod val="10000"/>
                </a:schemeClr>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4800" y="-66040"/>
            <a:ext cx="8540750" cy="1143000"/>
          </a:xfrm>
        </p:spPr>
        <p:txBody>
          <a:bodyPr/>
          <a:p>
            <a:r>
              <a:rPr lang="zh-CN" altLang="en-US"/>
              <a:t>重点实词及语句翻译</a:t>
            </a:r>
            <a:endParaRPr lang="zh-CN" altLang="en-US"/>
          </a:p>
        </p:txBody>
      </p:sp>
      <p:sp>
        <p:nvSpPr>
          <p:cNvPr id="3" name="内容占位符 2"/>
          <p:cNvSpPr>
            <a:spLocks noGrp="1"/>
          </p:cNvSpPr>
          <p:nvPr>
            <p:ph idx="1"/>
          </p:nvPr>
        </p:nvSpPr>
        <p:spPr>
          <a:xfrm>
            <a:off x="417195" y="825500"/>
            <a:ext cx="8540750" cy="3886200"/>
          </a:xfrm>
        </p:spPr>
        <p:txBody>
          <a:bodyPr/>
          <a:p>
            <a:pPr>
              <a:lnSpc>
                <a:spcPct val="120000"/>
              </a:lnSpc>
            </a:pPr>
            <a:r>
              <a:rPr lang="en-US" altLang="zh-CN" sz="2400"/>
              <a:t>1.</a:t>
            </a:r>
            <a:r>
              <a:rPr lang="zh-CN" altLang="en-US" sz="2400"/>
              <a:t>臣闻吏议逐客，</a:t>
            </a:r>
            <a:r>
              <a:rPr lang="zh-CN" altLang="en-US" sz="2400" b="1">
                <a:solidFill>
                  <a:srgbClr val="FF0000"/>
                </a:solidFill>
              </a:rPr>
              <a:t>窃</a:t>
            </a:r>
            <a:r>
              <a:rPr lang="zh-CN" altLang="en-US" sz="2400"/>
              <a:t>以为</a:t>
            </a:r>
            <a:r>
              <a:rPr lang="zh-CN" altLang="en-US" sz="2400" b="1">
                <a:solidFill>
                  <a:srgbClr val="FF0000"/>
                </a:solidFill>
              </a:rPr>
              <a:t>过</a:t>
            </a:r>
            <a:r>
              <a:rPr lang="zh-CN" altLang="en-US" sz="2400"/>
              <a:t>实。(窃: 私下里。过:错误。)</a:t>
            </a:r>
            <a:endParaRPr lang="zh-CN" altLang="en-US" sz="2400"/>
          </a:p>
          <a:p>
            <a:pPr>
              <a:lnSpc>
                <a:spcPct val="120000"/>
              </a:lnSpc>
            </a:pPr>
            <a:r>
              <a:rPr lang="en-US" altLang="zh-CN" sz="2400"/>
              <a:t>2.</a:t>
            </a:r>
            <a:r>
              <a:rPr lang="zh-CN" altLang="en-US" sz="2400"/>
              <a:t>民</a:t>
            </a:r>
            <a:r>
              <a:rPr lang="zh-CN" altLang="en-US" sz="2400" b="1">
                <a:solidFill>
                  <a:srgbClr val="FF0000"/>
                </a:solidFill>
              </a:rPr>
              <a:t>以殷盛</a:t>
            </a:r>
            <a:r>
              <a:rPr lang="zh-CN" altLang="en-US" sz="2400"/>
              <a:t>，国以富强， 百姓</a:t>
            </a:r>
            <a:r>
              <a:rPr lang="zh-CN" altLang="en-US" sz="2400" b="1">
                <a:solidFill>
                  <a:srgbClr val="FF0000"/>
                </a:solidFill>
              </a:rPr>
              <a:t>乐用</a:t>
            </a:r>
            <a:r>
              <a:rPr lang="zh-CN" altLang="en-US" sz="2400"/>
              <a:t>。(以:因此。殷盛:富足。乐用:乐于为国效力。</a:t>
            </a:r>
            <a:endParaRPr lang="zh-CN" altLang="en-US" sz="2400"/>
          </a:p>
          <a:p>
            <a:pPr>
              <a:lnSpc>
                <a:spcPct val="120000"/>
              </a:lnSpc>
            </a:pPr>
            <a:r>
              <a:rPr lang="en-US" altLang="zh-CN" sz="2400"/>
              <a:t>3.</a:t>
            </a:r>
            <a:r>
              <a:rPr lang="zh-CN" altLang="en-US" sz="2400" b="1">
                <a:solidFill>
                  <a:srgbClr val="FF0000"/>
                </a:solidFill>
              </a:rPr>
              <a:t>获</a:t>
            </a:r>
            <a:r>
              <a:rPr lang="zh-CN" altLang="en-US" sz="2400"/>
              <a:t>楚、魏之师，</a:t>
            </a:r>
            <a:r>
              <a:rPr lang="zh-CN" altLang="en-US" sz="2400" b="1">
                <a:solidFill>
                  <a:srgbClr val="FF0000"/>
                </a:solidFill>
              </a:rPr>
              <a:t>举</a:t>
            </a:r>
            <a:r>
              <a:rPr lang="zh-CN" altLang="en-US" sz="2400"/>
              <a:t>地千里，至今</a:t>
            </a:r>
            <a:r>
              <a:rPr lang="zh-CN" altLang="en-US" sz="2400" b="1">
                <a:solidFill>
                  <a:srgbClr val="FF0000"/>
                </a:solidFill>
              </a:rPr>
              <a:t>治强</a:t>
            </a:r>
            <a:r>
              <a:rPr lang="zh-CN" altLang="en-US" sz="2400"/>
              <a:t>。(获:俘获。举:攻取。治强:富强。)</a:t>
            </a:r>
            <a:endParaRPr lang="zh-CN" altLang="en-US" sz="2400"/>
          </a:p>
          <a:p>
            <a:pPr>
              <a:lnSpc>
                <a:spcPct val="120000"/>
              </a:lnSpc>
            </a:pPr>
            <a:r>
              <a:rPr lang="en-US" altLang="zh-CN" sz="2400"/>
              <a:t>4.</a:t>
            </a:r>
            <a:r>
              <a:rPr lang="zh-CN" altLang="en-US" sz="2400"/>
              <a:t>割膏腴之壤，遂</a:t>
            </a:r>
            <a:r>
              <a:rPr lang="zh-CN" altLang="en-US" sz="2400" b="1">
                <a:solidFill>
                  <a:srgbClr val="FF0000"/>
                </a:solidFill>
              </a:rPr>
              <a:t>散</a:t>
            </a:r>
            <a:r>
              <a:rPr lang="zh-CN" altLang="en-US" sz="2400"/>
              <a:t>六国之从，使之西面事秦，功</a:t>
            </a:r>
            <a:r>
              <a:rPr lang="zh-CN" altLang="en-US" sz="2400" b="1">
                <a:solidFill>
                  <a:srgbClr val="FF0000"/>
                </a:solidFill>
              </a:rPr>
              <a:t>施</a:t>
            </a:r>
            <a:r>
              <a:rPr lang="zh-CN" altLang="en-US" sz="2400"/>
              <a:t>到今。(散:使 .....散。施：延续）</a:t>
            </a:r>
            <a:endParaRPr lang="zh-CN" altLang="en-US" sz="2400"/>
          </a:p>
          <a:p>
            <a:pPr>
              <a:lnSpc>
                <a:spcPct val="120000"/>
              </a:lnSpc>
            </a:pPr>
            <a:r>
              <a:rPr lang="en-US" altLang="zh-CN" sz="2400"/>
              <a:t>5.</a:t>
            </a:r>
            <a:r>
              <a:rPr lang="zh-CN" altLang="en-US" sz="2400" b="1">
                <a:solidFill>
                  <a:srgbClr val="FF0000"/>
                </a:solidFill>
              </a:rPr>
              <a:t>向使</a:t>
            </a:r>
            <a:r>
              <a:rPr lang="zh-CN" altLang="en-US" sz="2400"/>
              <a:t>四君却客而不</a:t>
            </a:r>
            <a:r>
              <a:rPr lang="zh-CN" altLang="en-US" sz="2400" b="1">
                <a:solidFill>
                  <a:srgbClr val="FF0000"/>
                </a:solidFill>
              </a:rPr>
              <a:t>内</a:t>
            </a:r>
            <a:r>
              <a:rPr lang="zh-CN" altLang="en-US" sz="2400"/>
              <a:t>。(向使:当初假使。却:拒绝。内:纳。)</a:t>
            </a:r>
            <a:endParaRPr lang="zh-CN" altLang="en-US" sz="2400"/>
          </a:p>
          <a:p>
            <a:pPr>
              <a:lnSpc>
                <a:spcPct val="120000"/>
              </a:lnSpc>
            </a:pPr>
            <a:endParaRPr lang="zh-CN" altLang="en-US" sz="2400"/>
          </a:p>
          <a:p>
            <a:endParaRPr lang="zh-CN" altLang="en-US" sz="2400"/>
          </a:p>
          <a:p>
            <a:endParaRPr lang="zh-CN" alt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04800" y="-66040"/>
            <a:ext cx="8540750" cy="1143000"/>
          </a:xfrm>
        </p:spPr>
        <p:txBody>
          <a:bodyPr/>
          <a:p>
            <a:r>
              <a:rPr lang="zh-CN" altLang="en-US"/>
              <a:t>重点实词及语句翻译</a:t>
            </a:r>
            <a:endParaRPr lang="zh-CN" altLang="en-US"/>
          </a:p>
        </p:txBody>
      </p:sp>
      <p:sp>
        <p:nvSpPr>
          <p:cNvPr id="3" name="内容占位符 2"/>
          <p:cNvSpPr>
            <a:spLocks noGrp="1"/>
          </p:cNvSpPr>
          <p:nvPr>
            <p:ph idx="1"/>
          </p:nvPr>
        </p:nvSpPr>
        <p:spPr>
          <a:xfrm>
            <a:off x="417195" y="825500"/>
            <a:ext cx="8540750" cy="3886200"/>
          </a:xfrm>
        </p:spPr>
        <p:txBody>
          <a:bodyPr/>
          <a:p>
            <a:endParaRPr lang="zh-CN" altLang="en-US" sz="2400"/>
          </a:p>
          <a:p>
            <a:pPr>
              <a:lnSpc>
                <a:spcPct val="130000"/>
              </a:lnSpc>
            </a:pPr>
            <a:r>
              <a:rPr lang="en-US" altLang="zh-CN" sz="2400"/>
              <a:t>6.</a:t>
            </a:r>
            <a:r>
              <a:rPr lang="zh-CN" altLang="en-US" sz="2400"/>
              <a:t>此非所以</a:t>
            </a:r>
            <a:r>
              <a:rPr lang="zh-CN" altLang="en-US" sz="2400" b="1">
                <a:solidFill>
                  <a:srgbClr val="FF0000"/>
                </a:solidFill>
              </a:rPr>
              <a:t>跨</a:t>
            </a:r>
            <a:r>
              <a:rPr lang="zh-CN" altLang="en-US" sz="2400"/>
              <a:t>海内</a:t>
            </a:r>
            <a:r>
              <a:rPr lang="zh-CN" altLang="en-US" sz="2400" b="1">
                <a:solidFill>
                  <a:srgbClr val="FF0000"/>
                </a:solidFill>
              </a:rPr>
              <a:t>制</a:t>
            </a:r>
            <a:r>
              <a:rPr lang="zh-CN" altLang="en-US" sz="2400"/>
              <a:t>诸侯之术也。(跨:统一。制:制服。)</a:t>
            </a:r>
            <a:endParaRPr lang="zh-CN" altLang="en-US" sz="2400"/>
          </a:p>
          <a:p>
            <a:pPr>
              <a:lnSpc>
                <a:spcPct val="130000"/>
              </a:lnSpc>
            </a:pPr>
            <a:r>
              <a:rPr lang="en-US" altLang="zh-CN" sz="2400"/>
              <a:t>7.</a:t>
            </a:r>
            <a:r>
              <a:rPr lang="zh-CN" altLang="en-US" sz="2400"/>
              <a:t>是以泰山不</a:t>
            </a:r>
            <a:r>
              <a:rPr lang="zh-CN" altLang="en-US" sz="2400" b="1">
                <a:solidFill>
                  <a:srgbClr val="FF0000"/>
                </a:solidFill>
              </a:rPr>
              <a:t>让</a:t>
            </a:r>
            <a:r>
              <a:rPr lang="zh-CN" altLang="en-US" sz="2400"/>
              <a:t>土壤，故能成其大;河海不</a:t>
            </a:r>
            <a:r>
              <a:rPr lang="zh-CN" altLang="en-US" sz="2400" b="1">
                <a:solidFill>
                  <a:srgbClr val="FF0000"/>
                </a:solidFill>
              </a:rPr>
              <a:t>择</a:t>
            </a:r>
            <a:r>
              <a:rPr lang="zh-CN" altLang="en-US" sz="2400"/>
              <a:t>细流，故能就其深;王者不</a:t>
            </a:r>
            <a:r>
              <a:rPr lang="zh-CN" altLang="en-US" sz="2400" b="1">
                <a:solidFill>
                  <a:srgbClr val="FF0000"/>
                </a:solidFill>
              </a:rPr>
              <a:t>却</a:t>
            </a:r>
            <a:r>
              <a:rPr lang="zh-CN" altLang="en-US" sz="2400"/>
              <a:t>众庶，故能</a:t>
            </a:r>
            <a:r>
              <a:rPr lang="zh-CN" altLang="en-US" sz="2400" b="1">
                <a:solidFill>
                  <a:srgbClr val="FF0000"/>
                </a:solidFill>
              </a:rPr>
              <a:t>明</a:t>
            </a:r>
            <a:r>
              <a:rPr lang="zh-CN" altLang="en-US" sz="2400"/>
              <a:t>其德(让:排斥。 择:选择。就:动词， 成就。却:推却。 明: 使</a:t>
            </a:r>
            <a:r>
              <a:rPr lang="en-US" altLang="zh-CN" sz="2400"/>
              <a:t>...</a:t>
            </a:r>
            <a:r>
              <a:rPr lang="zh-CN" altLang="en-US" sz="2400"/>
              <a:t>..明显，光大）。</a:t>
            </a:r>
            <a:endParaRPr lang="zh-CN" altLang="en-US" sz="2400"/>
          </a:p>
          <a:p>
            <a:pPr>
              <a:lnSpc>
                <a:spcPct val="130000"/>
              </a:lnSpc>
            </a:pPr>
            <a:r>
              <a:rPr lang="en-US" altLang="zh-CN" sz="2400"/>
              <a:t>8.</a:t>
            </a:r>
            <a:r>
              <a:rPr lang="zh-CN" altLang="en-US" sz="2400"/>
              <a:t>却宾客以</a:t>
            </a:r>
            <a:r>
              <a:rPr lang="zh-CN" altLang="en-US" sz="2400" b="1">
                <a:solidFill>
                  <a:srgbClr val="FF0000"/>
                </a:solidFill>
              </a:rPr>
              <a:t>业</a:t>
            </a:r>
            <a:r>
              <a:rPr lang="zh-CN" altLang="en-US" sz="2400"/>
              <a:t>诸侯。(业:动词，使...建功立业</a:t>
            </a:r>
            <a:endParaRPr lang="zh-CN" altLang="en-US" sz="2400"/>
          </a:p>
          <a:p>
            <a:pPr>
              <a:lnSpc>
                <a:spcPct val="130000"/>
              </a:lnSpc>
            </a:pPr>
            <a:r>
              <a:rPr lang="en-US" altLang="zh-CN" sz="2400"/>
              <a:t>9.</a:t>
            </a:r>
            <a:r>
              <a:rPr lang="zh-CN" altLang="en-US" sz="2400" b="1">
                <a:solidFill>
                  <a:srgbClr val="FF0000"/>
                </a:solidFill>
              </a:rPr>
              <a:t>来</a:t>
            </a:r>
            <a:r>
              <a:rPr lang="zh-CN" altLang="en-US" sz="2400"/>
              <a:t>丕豹、公孙支于晋。(来: 使</a:t>
            </a:r>
            <a:r>
              <a:rPr lang="en-US" altLang="zh-CN" sz="2400"/>
              <a:t>......</a:t>
            </a:r>
            <a:r>
              <a:rPr lang="zh-CN" altLang="en-US" sz="2400"/>
              <a:t>来</a:t>
            </a:r>
            <a:r>
              <a:rPr lang="en-US" altLang="zh-CN" sz="2400"/>
              <a:t>)</a:t>
            </a:r>
            <a:endParaRPr lang="en-US" altLang="zh-CN" sz="2400"/>
          </a:p>
          <a:p>
            <a:pPr>
              <a:lnSpc>
                <a:spcPct val="130000"/>
              </a:lnSpc>
            </a:pPr>
            <a:r>
              <a:rPr lang="en-US" altLang="zh-CN" sz="2400"/>
              <a:t>10.</a:t>
            </a:r>
            <a:r>
              <a:rPr lang="zh-CN" altLang="en-US" sz="2400"/>
              <a:t>强公室，</a:t>
            </a:r>
            <a:r>
              <a:rPr lang="zh-CN" altLang="en-US" sz="2400" b="1">
                <a:solidFill>
                  <a:srgbClr val="FF0000"/>
                </a:solidFill>
              </a:rPr>
              <a:t>杜</a:t>
            </a:r>
            <a:r>
              <a:rPr lang="zh-CN" altLang="en-US" sz="2400"/>
              <a:t>私门。(杜:杜绝。)</a:t>
            </a:r>
            <a:endParaRPr lang="zh-CN" altLang="en-US" sz="2400"/>
          </a:p>
          <a:p>
            <a:endParaRPr lang="zh-CN" altLang="en-US" sz="2400"/>
          </a:p>
          <a:p>
            <a:endParaRPr lang="zh-CN"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678815"/>
            <a:ext cx="8540750" cy="3886200"/>
          </a:xfrm>
        </p:spPr>
        <p:txBody>
          <a:bodyPr/>
          <a:p>
            <a:pPr>
              <a:lnSpc>
                <a:spcPct val="120000"/>
              </a:lnSpc>
            </a:pPr>
            <a:r>
              <a:rPr lang="zh-CN" altLang="en-US" sz="2400"/>
              <a:t>1.民以殷胜，国以富强，百姓乐用，诸侯亲服。</a:t>
            </a:r>
            <a:endParaRPr lang="zh-CN" altLang="en-US" sz="2400"/>
          </a:p>
          <a:p>
            <a:pPr>
              <a:lnSpc>
                <a:spcPct val="120000"/>
              </a:lnSpc>
            </a:pPr>
            <a:r>
              <a:rPr lang="zh-CN" altLang="en-US" sz="2400"/>
              <a:t>2.泰山不让土壤，故能成其大；河海不择细流，故能就其深；王者不却众庶，故能明其德。(2007 年真题)</a:t>
            </a:r>
            <a:endParaRPr lang="zh-CN" altLang="en-US" sz="2400"/>
          </a:p>
          <a:p>
            <a:pPr>
              <a:lnSpc>
                <a:spcPct val="120000"/>
              </a:lnSpc>
            </a:pPr>
            <a:r>
              <a:rPr lang="zh-CN" altLang="en-US" sz="2400"/>
              <a:t>3.地广者粟多，国大者人众，兵强则士勇。</a:t>
            </a:r>
            <a:endParaRPr lang="zh-CN" altLang="en-US" sz="2400"/>
          </a:p>
          <a:p>
            <a:pPr>
              <a:lnSpc>
                <a:spcPct val="120000"/>
              </a:lnSpc>
            </a:pPr>
            <a:r>
              <a:rPr lang="zh-CN" altLang="en-US" sz="2400"/>
              <a:t>4.地无四方，民无异国，四时充美，鬼神降福。</a:t>
            </a:r>
            <a:endParaRPr lang="zh-CN" altLang="en-US" sz="2400"/>
          </a:p>
          <a:p>
            <a:pPr>
              <a:lnSpc>
                <a:spcPct val="120000"/>
              </a:lnSpc>
            </a:pPr>
            <a:r>
              <a:rPr lang="zh-CN" altLang="en-US" sz="2400"/>
              <a:t>5.遂散六国之从，使之西面事秦，功施到今。</a:t>
            </a:r>
            <a:endParaRPr lang="zh-CN" altLang="en-US" sz="2400"/>
          </a:p>
          <a:p>
            <a:pPr>
              <a:lnSpc>
                <a:spcPct val="120000"/>
              </a:lnSpc>
            </a:pPr>
            <a:r>
              <a:rPr lang="zh-CN" altLang="en-US" sz="2400"/>
              <a:t>6.弃黔首以资敌国，却宾客以业诸侯。</a:t>
            </a:r>
            <a:endParaRPr lang="zh-CN" altLang="en-US" sz="2400"/>
          </a:p>
          <a:p>
            <a:pPr>
              <a:lnSpc>
                <a:spcPct val="120000"/>
              </a:lnSpc>
            </a:pPr>
            <a:r>
              <a:rPr lang="zh-CN" altLang="en-US" sz="2400"/>
              <a:t>7.快意当前，适观而已矣。</a:t>
            </a:r>
            <a:endParaRPr lang="zh-CN" altLang="en-US" sz="2400"/>
          </a:p>
          <a:p>
            <a:pPr>
              <a:lnSpc>
                <a:spcPct val="120000"/>
              </a:lnSpc>
            </a:pPr>
            <a:r>
              <a:rPr lang="zh-CN" altLang="en-US" sz="2400"/>
              <a:t>8.蚕食诸侯，使秦成帝业。</a:t>
            </a:r>
            <a:endParaRPr lang="zh-CN" altLang="en-US" sz="2400"/>
          </a:p>
          <a:p>
            <a:pPr>
              <a:lnSpc>
                <a:spcPct val="120000"/>
              </a:lnSpc>
            </a:pPr>
            <a:r>
              <a:rPr lang="zh-CN" altLang="en-US" sz="2400"/>
              <a:t>9.此所谓藉寇兵而赍盗粮者也。(2008 年真题)</a:t>
            </a:r>
            <a:endParaRPr lang="zh-CN" altLang="en-US" sz="2400"/>
          </a:p>
          <a:p>
            <a:pPr>
              <a:lnSpc>
                <a:spcPct val="120000"/>
              </a:lnSpc>
            </a:pPr>
            <a:r>
              <a:rPr lang="zh-CN" altLang="en-US" sz="2400"/>
              <a:t>10. 臣闻吏议逐客，窃以为过矣。(2009年直题)</a:t>
            </a:r>
            <a:endParaRPr lang="zh-CN" altLang="en-US" sz="2400"/>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2"/>
          <p:cNvSpPr>
            <a:spLocks noGrp="1" noRot="1"/>
          </p:cNvSpPr>
          <p:nvPr>
            <p:ph type="title"/>
          </p:nvPr>
        </p:nvSpPr>
        <p:spPr>
          <a:xfrm>
            <a:off x="0" y="549275"/>
            <a:ext cx="9144000" cy="1616075"/>
          </a:xfrm>
        </p:spPr>
        <p:txBody>
          <a:bodyPr vert="horz" wrap="square" lIns="91440" tIns="45720" rIns="91440" bIns="45720" anchor="ctr"/>
          <a:p>
            <a:pPr eaLnBrk="1" hangingPunct="1"/>
            <a:r>
              <a:rPr lang="zh-CN" altLang="en-US" sz="5400" dirty="0">
                <a:solidFill>
                  <a:srgbClr val="000000"/>
                </a:solidFill>
                <a:latin typeface="黑体" panose="02010609060101010101" pitchFamily="2" charset="-122"/>
                <a:ea typeface="黑体" panose="02010609060101010101" pitchFamily="2" charset="-122"/>
              </a:rPr>
              <a:t>解  题</a:t>
            </a:r>
            <a:r>
              <a:rPr lang="zh-CN" altLang="en-US" dirty="0">
                <a:solidFill>
                  <a:schemeClr val="tx1"/>
                </a:solidFill>
                <a:latin typeface="黑体" panose="02010609060101010101" pitchFamily="2" charset="-122"/>
                <a:ea typeface="黑体" panose="02010609060101010101" pitchFamily="2" charset="-122"/>
              </a:rPr>
              <a:t>　</a:t>
            </a:r>
            <a:br>
              <a:rPr lang="zh-CN" altLang="en-US" sz="4000" b="1" dirty="0">
                <a:solidFill>
                  <a:schemeClr val="tx1"/>
                </a:solidFill>
              </a:rPr>
            </a:br>
            <a:endParaRPr lang="zh-CN" altLang="en-US" sz="4000" b="1" dirty="0">
              <a:solidFill>
                <a:schemeClr val="tx1"/>
              </a:solidFill>
            </a:endParaRPr>
          </a:p>
        </p:txBody>
      </p:sp>
      <p:sp>
        <p:nvSpPr>
          <p:cNvPr id="28675" name="Rectangle 3"/>
          <p:cNvSpPr>
            <a:spLocks noGrp="1" noRot="1" noChangeArrowheads="1"/>
          </p:cNvSpPr>
          <p:nvPr>
            <p:ph sz="half" idx="1"/>
          </p:nvPr>
        </p:nvSpPr>
        <p:spPr>
          <a:xfrm>
            <a:off x="0" y="1844675"/>
            <a:ext cx="9144000" cy="42545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5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mn-ea"/>
                <a:cs typeface="+mn-cs"/>
              </a:rPr>
              <a:t>  </a:t>
            </a:r>
            <a:r>
              <a:rPr kumimoji="0" lang="en-US" altLang="zh-CN" sz="4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rPr>
              <a:t>“</a:t>
            </a:r>
            <a:r>
              <a:rPr kumimoji="0" lang="zh-CN" altLang="en-US" sz="4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黑体" panose="02010609060101010101" pitchFamily="2" charset="-122"/>
                <a:cs typeface="+mn-cs"/>
              </a:rPr>
              <a:t>谏</a:t>
            </a:r>
            <a:r>
              <a:rPr kumimoji="0" lang="en-US" altLang="zh-CN" sz="4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rPr>
              <a:t>……</a:t>
            </a:r>
            <a:r>
              <a:rPr kumimoji="0" lang="zh-CN" altLang="en-US" sz="4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黑体" panose="02010609060101010101" pitchFamily="2" charset="-122"/>
                <a:cs typeface="+mn-cs"/>
              </a:rPr>
              <a:t>书</a:t>
            </a:r>
            <a:r>
              <a:rPr kumimoji="0" lang="zh-CN" altLang="en-US" sz="4000" b="1" i="0" u="none" strike="noStrike" kern="0" cap="none" spc="0" normalizeH="0" baseline="0" noProof="0" smtClean="0">
                <a:ln>
                  <a:noFill/>
                </a:ln>
                <a:solidFill>
                  <a:srgbClr val="FF0000"/>
                </a:solidFill>
                <a:effectLst>
                  <a:outerShdw blurRad="38100" dist="38100" dir="2700000" algn="tl">
                    <a:srgbClr val="C0C0C0"/>
                  </a:outerShdw>
                </a:effectLst>
                <a:uLnTx/>
                <a:uFillTx/>
                <a:latin typeface="+mn-lt"/>
                <a:ea typeface="+mn-ea"/>
                <a:cs typeface="+mn-cs"/>
              </a:rPr>
              <a:t>”</a:t>
            </a:r>
            <a:r>
              <a:rPr kumimoji="0" lang="zh-CN" altLang="en-US" sz="4000" b="1" i="0" u="none" strike="noStrike" kern="0" cap="none" spc="0" normalizeH="0" baseline="0" noProof="0" smtClean="0">
                <a:ln>
                  <a:noFill/>
                </a:ln>
                <a:solidFill>
                  <a:srgbClr val="000000"/>
                </a:solidFill>
                <a:effectLst/>
                <a:uLnTx/>
                <a:uFillTx/>
                <a:latin typeface="+mn-lt"/>
                <a:ea typeface="+mn-ea"/>
                <a:cs typeface="+mn-cs"/>
              </a:rPr>
              <a:t> </a:t>
            </a:r>
            <a:endParaRPr kumimoji="0" lang="zh-CN" altLang="en-US" sz="4000" b="1" i="0" u="none" strike="noStrike" kern="0" cap="none" spc="0" normalizeH="0" baseline="0" noProof="0" smtClean="0">
              <a:ln>
                <a:noFill/>
              </a:ln>
              <a:solidFill>
                <a:srgbClr val="00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zh-CN" altLang="en-US" sz="4400" b="0" i="0" u="none" strike="noStrike" kern="0" cap="none" spc="0" normalizeH="0" baseline="0" noProof="0" smtClean="0">
                <a:ln>
                  <a:noFill/>
                </a:ln>
                <a:solidFill>
                  <a:srgbClr val="000000"/>
                </a:solidFill>
                <a:effectLst/>
                <a:uLnTx/>
                <a:uFillTx/>
                <a:latin typeface="+mn-lt"/>
                <a:ea typeface="+mn-ea"/>
                <a:cs typeface="+mn-cs"/>
              </a:rPr>
              <a:t>   </a:t>
            </a:r>
            <a:r>
              <a:rPr kumimoji="0" lang="zh-CN" altLang="en-US"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rPr>
              <a:t>谏：下对上进行劝诫的用语。　　</a:t>
            </a:r>
            <a:endParaRPr kumimoji="0" lang="zh-CN" altLang="en-US"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zh-CN" altLang="en-US"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rPr>
              <a:t>  书：上书，古代臣向君陈述意见或主张的的一种文体。</a:t>
            </a:r>
            <a:endParaRPr kumimoji="0" lang="zh-CN" altLang="en-US"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zh-CN" altLang="en-US"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rPr>
              <a:t>  客：即</a:t>
            </a:r>
            <a:r>
              <a:rPr lang="zh-CN" altLang="en-US" b="1" dirty="0">
                <a:solidFill>
                  <a:srgbClr val="000000"/>
                </a:solidFill>
                <a:latin typeface="黑体" panose="02010609060101010101" pitchFamily="2" charset="-122"/>
                <a:ea typeface="黑体" panose="02010609060101010101" pitchFamily="2" charset="-122"/>
                <a:sym typeface="+mn-ea"/>
              </a:rPr>
              <a:t>“客卿”是当时对别国人在秦国作官者的称呼</a:t>
            </a:r>
            <a:endParaRPr kumimoji="0" lang="zh-CN" altLang="en-US"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endParaRPr kumimoji="0" lang="en-US" altLang="zh-CN" sz="3200" b="1" i="0" u="none" strike="noStrike" kern="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3075" name="文本占位符 3074"/>
          <p:cNvSpPr>
            <a:spLocks noGrp="1"/>
          </p:cNvSpPr>
          <p:nvPr>
            <p:ph type="body" idx="4294967295"/>
          </p:nvPr>
        </p:nvSpPr>
        <p:spPr>
          <a:xfrm>
            <a:off x="0" y="692150"/>
            <a:ext cx="9144000" cy="6049963"/>
          </a:xfrm>
        </p:spPr>
        <p:txBody>
          <a:bodyPr/>
          <a:p>
            <a:pPr algn="ctr">
              <a:lnSpc>
                <a:spcPct val="90000"/>
              </a:lnSpc>
              <a:buNone/>
            </a:pPr>
            <a:r>
              <a:rPr lang="en-US" altLang="zh-CN" sz="2800" b="1" dirty="0"/>
              <a:t>          </a:t>
            </a:r>
            <a:r>
              <a:rPr lang="en-US" altLang="zh-CN" sz="4000" b="1" dirty="0">
                <a:solidFill>
                  <a:srgbClr val="FF0000"/>
                </a:solidFill>
              </a:rPr>
              <a:t> </a:t>
            </a:r>
            <a:r>
              <a:rPr lang="zh-CN" altLang="en-US" sz="4000" b="1" dirty="0">
                <a:solidFill>
                  <a:srgbClr val="FF0000"/>
                </a:solidFill>
              </a:rPr>
              <a:t>第一段</a:t>
            </a:r>
            <a:endParaRPr lang="en-US" altLang="zh-CN" sz="2800" b="1" dirty="0">
              <a:solidFill>
                <a:schemeClr val="accent1">
                  <a:lumMod val="10000"/>
                </a:schemeClr>
              </a:solidFill>
            </a:endParaRPr>
          </a:p>
          <a:p>
            <a:pPr>
              <a:lnSpc>
                <a:spcPct val="140000"/>
              </a:lnSpc>
              <a:buNone/>
            </a:pPr>
            <a:r>
              <a:rPr lang="zh-CN" altLang="en-US" sz="2800" b="1" dirty="0">
                <a:solidFill>
                  <a:schemeClr val="accent1">
                    <a:lumMod val="10000"/>
                  </a:schemeClr>
                </a:solidFill>
              </a:rPr>
              <a:t>   臣闻吏议逐客，窃以为过矣。</a:t>
            </a:r>
            <a:endParaRPr lang="zh-CN" altLang="en-US" sz="2800" b="1" dirty="0"/>
          </a:p>
          <a:p>
            <a:pPr>
              <a:lnSpc>
                <a:spcPct val="140000"/>
              </a:lnSpc>
              <a:buNone/>
            </a:pPr>
            <a:r>
              <a:rPr lang="zh-CN" altLang="en-US" sz="2800" b="1" dirty="0"/>
              <a:t>  </a:t>
            </a:r>
            <a:r>
              <a:rPr lang="zh-CN" altLang="en-US" sz="2400" b="1" dirty="0">
                <a:solidFill>
                  <a:schemeClr val="accent1">
                    <a:lumMod val="10000"/>
                  </a:schemeClr>
                </a:solidFill>
              </a:rPr>
              <a:t>【注释】</a:t>
            </a:r>
            <a:r>
              <a:rPr lang="zh-CN" altLang="en-US" sz="2400" b="1" dirty="0">
                <a:solidFill>
                  <a:srgbClr val="FF0000"/>
                </a:solidFill>
                <a:latin typeface="楷体_GB2312" pitchFamily="49" charset="-122"/>
                <a:ea typeface="楷体_GB2312" pitchFamily="49" charset="-122"/>
              </a:rPr>
              <a:t>过：错。 </a:t>
            </a:r>
            <a:r>
              <a:rPr lang="zh-CN" altLang="en-US" sz="2400" b="1" dirty="0">
                <a:solidFill>
                  <a:srgbClr val="FF0000"/>
                </a:solidFill>
                <a:latin typeface="楷体_GB2312" pitchFamily="49" charset="-122"/>
                <a:ea typeface="楷体_GB2312" pitchFamily="49" charset="-122"/>
                <a:sym typeface="+mn-ea"/>
              </a:rPr>
              <a:t>客：客卿，</a:t>
            </a:r>
            <a:r>
              <a:rPr lang="zh-CN" altLang="en-US" sz="2400" b="1" dirty="0">
                <a:solidFill>
                  <a:srgbClr val="FF0000"/>
                </a:solidFill>
                <a:latin typeface="楷体_GB2312" pitchFamily="49" charset="-122"/>
                <a:ea typeface="楷体_GB2312" pitchFamily="49" charset="-122"/>
                <a:sym typeface="+mn-ea"/>
              </a:rPr>
              <a:t>是当时对别国人在秦国作官者的称呼</a:t>
            </a:r>
            <a:endParaRPr lang="zh-CN" altLang="en-US" sz="2400" b="1" dirty="0"/>
          </a:p>
          <a:p>
            <a:pPr>
              <a:lnSpc>
                <a:spcPct val="140000"/>
              </a:lnSpc>
              <a:buNone/>
            </a:pPr>
            <a:r>
              <a:rPr lang="zh-CN" altLang="en-US" sz="2400" b="1" dirty="0">
                <a:solidFill>
                  <a:schemeClr val="tx2"/>
                </a:solidFill>
                <a:latin typeface="楷体_GB2312" pitchFamily="49" charset="-122"/>
                <a:ea typeface="楷体_GB2312" pitchFamily="49" charset="-122"/>
              </a:rPr>
              <a:t> </a:t>
            </a:r>
            <a:r>
              <a:rPr lang="zh-CN" altLang="en-US" sz="2400" b="1" dirty="0">
                <a:solidFill>
                  <a:schemeClr val="accent1">
                    <a:lumMod val="10000"/>
                  </a:schemeClr>
                </a:solidFill>
                <a:latin typeface="楷体_GB2312" pitchFamily="49" charset="-122"/>
                <a:ea typeface="楷体_GB2312" pitchFamily="49" charset="-122"/>
              </a:rPr>
              <a:t>【翻译】</a:t>
            </a:r>
            <a:r>
              <a:rPr lang="zh-CN" altLang="en-US" sz="2400" b="1" dirty="0">
                <a:solidFill>
                  <a:schemeClr val="accent1">
                    <a:lumMod val="10000"/>
                  </a:schemeClr>
                </a:solidFill>
                <a:latin typeface="楷体_GB2312" pitchFamily="49" charset="-122"/>
                <a:ea typeface="楷体_GB2312" pitchFamily="49" charset="-122"/>
                <a:sym typeface="+mn-ea"/>
              </a:rPr>
              <a:t>为臣听说官员们议论要驱逐客卿，我私下认为这是</a:t>
            </a:r>
            <a:endParaRPr lang="zh-CN" altLang="en-US" sz="2400" b="1" dirty="0">
              <a:solidFill>
                <a:schemeClr val="accent1">
                  <a:lumMod val="10000"/>
                </a:schemeClr>
              </a:solidFill>
              <a:latin typeface="楷体_GB2312" pitchFamily="49" charset="-122"/>
              <a:ea typeface="楷体_GB2312" pitchFamily="49" charset="-122"/>
            </a:endParaRPr>
          </a:p>
          <a:p>
            <a:pPr>
              <a:lnSpc>
                <a:spcPct val="140000"/>
              </a:lnSpc>
              <a:buNone/>
            </a:pPr>
            <a:r>
              <a:rPr lang="zh-CN" altLang="en-US" sz="2400" b="1" dirty="0">
                <a:solidFill>
                  <a:schemeClr val="accent1">
                    <a:lumMod val="10000"/>
                  </a:schemeClr>
                </a:solidFill>
                <a:latin typeface="楷体_GB2312" pitchFamily="49" charset="-122"/>
                <a:ea typeface="楷体_GB2312" pitchFamily="49" charset="-122"/>
                <a:sym typeface="+mn-ea"/>
              </a:rPr>
              <a:t>错误的。</a:t>
            </a:r>
            <a:r>
              <a:rPr lang="zh-CN" altLang="en-US" sz="2400" b="1" dirty="0">
                <a:solidFill>
                  <a:schemeClr val="tx2"/>
                </a:solidFill>
                <a:latin typeface="楷体_GB2312" pitchFamily="49" charset="-122"/>
                <a:ea typeface="楷体_GB2312" pitchFamily="49" charset="-122"/>
              </a:rPr>
              <a:t> </a:t>
            </a:r>
            <a:endParaRPr lang="zh-CN" altLang="en-US" sz="2800" b="1" dirty="0">
              <a:solidFill>
                <a:schemeClr val="tx2"/>
              </a:solidFill>
              <a:latin typeface="楷体_GB2312" pitchFamily="49" charset="-122"/>
              <a:ea typeface="楷体_GB2312" pitchFamily="49" charset="-122"/>
            </a:endParaRPr>
          </a:p>
          <a:p>
            <a:pPr>
              <a:lnSpc>
                <a:spcPct val="140000"/>
              </a:lnSpc>
              <a:buNone/>
            </a:pPr>
            <a:r>
              <a:rPr lang="zh-CN" altLang="en-US" sz="2800" b="1" dirty="0">
                <a:solidFill>
                  <a:schemeClr val="tx2"/>
                </a:solidFill>
                <a:latin typeface="楷体_GB2312" pitchFamily="49" charset="-122"/>
                <a:ea typeface="楷体_GB2312" pitchFamily="49" charset="-122"/>
              </a:rPr>
              <a:t>   </a:t>
            </a:r>
            <a:endParaRPr lang="zh-CN" altLang="en-US" sz="2800" b="1" dirty="0">
              <a:solidFill>
                <a:schemeClr val="tx2"/>
              </a:solidFill>
              <a:latin typeface="楷体_GB2312" pitchFamily="49" charset="-122"/>
              <a:ea typeface="楷体_GB2312" pitchFamily="49" charset="-122"/>
            </a:endParaRPr>
          </a:p>
          <a:p>
            <a:pPr>
              <a:lnSpc>
                <a:spcPct val="140000"/>
              </a:lnSpc>
              <a:buNone/>
            </a:pPr>
            <a:r>
              <a:rPr lang="zh-CN" altLang="en-US" sz="2800" b="1" dirty="0">
                <a:latin typeface="楷体_GB2312" pitchFamily="49" charset="-122"/>
                <a:ea typeface="楷体_GB2312" pitchFamily="49" charset="-122"/>
                <a:sym typeface="+mn-ea"/>
              </a:rPr>
              <a:t>以上第一段，开门见山提出中心论点：驱逐客卿是错误的，统领全篇。</a:t>
            </a:r>
            <a:endParaRPr lang="zh-CN" altLang="en-US" sz="2800" b="1" dirty="0">
              <a:latin typeface="楷体_GB2312" pitchFamily="49" charset="-122"/>
              <a:ea typeface="楷体_GB2312" pitchFamily="49" charset="-122"/>
            </a:endParaRPr>
          </a:p>
          <a:p>
            <a:pPr>
              <a:lnSpc>
                <a:spcPct val="90000"/>
              </a:lnSpc>
              <a:buNone/>
            </a:pPr>
            <a:r>
              <a:rPr lang="zh-CN" altLang="en-US" sz="2800" b="1" dirty="0">
                <a:solidFill>
                  <a:schemeClr val="tx2"/>
                </a:solidFill>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a:p>
            <a:pPr>
              <a:lnSpc>
                <a:spcPct val="90000"/>
              </a:lnSpc>
              <a:buNone/>
            </a:pPr>
            <a:r>
              <a:rPr lang="zh-CN" altLang="en-US" sz="1800" dirty="0">
                <a:latin typeface="楷体_GB2312" pitchFamily="49" charset="-122"/>
                <a:ea typeface="楷体_GB2312" pitchFamily="49" charset="-122"/>
                <a:sym typeface="+mn-ea"/>
              </a:rPr>
              <a:t>   </a:t>
            </a:r>
            <a:endParaRPr lang="zh-CN" altLang="en-US" sz="1800" dirty="0">
              <a:latin typeface="楷体_GB2312" pitchFamily="49" charset="-122"/>
              <a:ea typeface="楷体_GB2312" pitchFamily="49" charset="-122"/>
              <a:sym typeface="+mn-ea"/>
            </a:endParaRPr>
          </a:p>
          <a:p>
            <a:pPr>
              <a:lnSpc>
                <a:spcPct val="90000"/>
              </a:lnSpc>
              <a:buNone/>
            </a:pPr>
            <a:endParaRPr lang="zh-CN" altLang="en-US" sz="2400" dirty="0">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5123" name="文本占位符 5122"/>
          <p:cNvSpPr>
            <a:spLocks noGrp="1"/>
          </p:cNvSpPr>
          <p:nvPr>
            <p:ph type="body" idx="4294967295"/>
          </p:nvPr>
        </p:nvSpPr>
        <p:spPr>
          <a:xfrm>
            <a:off x="314325" y="692150"/>
            <a:ext cx="8527415" cy="6165850"/>
          </a:xfrm>
        </p:spPr>
        <p:txBody>
          <a:bodyPr/>
          <a:p>
            <a:pPr algn="ctr">
              <a:lnSpc>
                <a:spcPct val="90000"/>
              </a:lnSpc>
              <a:buNone/>
            </a:pPr>
            <a:r>
              <a:rPr lang="zh-CN" altLang="en-US" sz="3600" b="1" dirty="0">
                <a:solidFill>
                  <a:srgbClr val="FF0000"/>
                </a:solidFill>
              </a:rPr>
              <a:t>第二段</a:t>
            </a:r>
            <a:endParaRPr lang="zh-CN" altLang="en-US" sz="2800" b="1" dirty="0"/>
          </a:p>
          <a:p>
            <a:pPr algn="l">
              <a:lnSpc>
                <a:spcPct val="130000"/>
              </a:lnSpc>
              <a:buNone/>
            </a:pPr>
            <a:r>
              <a:rPr lang="zh-CN" altLang="en-US" sz="2800" b="1" dirty="0"/>
              <a:t>   </a:t>
            </a:r>
            <a:r>
              <a:rPr lang="zh-CN" altLang="en-US" sz="2400" b="1" dirty="0"/>
              <a:t>昔穆公求士，</a:t>
            </a:r>
            <a:r>
              <a:rPr lang="zh-CN" altLang="en-US" sz="2400" b="1" dirty="0">
                <a:solidFill>
                  <a:srgbClr val="FF0000"/>
                </a:solidFill>
              </a:rPr>
              <a:t>西</a:t>
            </a:r>
            <a:r>
              <a:rPr lang="zh-CN" altLang="en-US" sz="2400" b="1" dirty="0"/>
              <a:t>取由余于戎，</a:t>
            </a:r>
            <a:r>
              <a:rPr lang="zh-CN" altLang="en-US" sz="2400" b="1" dirty="0">
                <a:solidFill>
                  <a:srgbClr val="FF0000"/>
                </a:solidFill>
              </a:rPr>
              <a:t>东</a:t>
            </a:r>
            <a:r>
              <a:rPr lang="zh-CN" altLang="en-US" sz="2400" b="1" dirty="0"/>
              <a:t>得百里奚于宛，迎蹇叔于宋，</a:t>
            </a:r>
            <a:r>
              <a:rPr lang="zh-CN" altLang="en-US" sz="2400" b="1" dirty="0">
                <a:solidFill>
                  <a:srgbClr val="FF0000"/>
                </a:solidFill>
              </a:rPr>
              <a:t>来</a:t>
            </a:r>
            <a:r>
              <a:rPr lang="zh-CN" altLang="en-US" sz="2400" b="1" dirty="0"/>
              <a:t>丕豹、公孙支于晋。</a:t>
            </a:r>
            <a:endParaRPr lang="zh-CN" altLang="en-US" sz="2400" b="1" dirty="0"/>
          </a:p>
          <a:p>
            <a:pPr>
              <a:lnSpc>
                <a:spcPct val="130000"/>
              </a:lnSpc>
              <a:buNone/>
            </a:pPr>
            <a:endParaRPr lang="zh-CN" altLang="en-US" sz="2400" b="1" dirty="0">
              <a:solidFill>
                <a:schemeClr val="folHlink"/>
              </a:solidFill>
              <a:latin typeface="楷体_GB2312" pitchFamily="49" charset="-122"/>
              <a:ea typeface="楷体_GB2312" pitchFamily="49" charset="-122"/>
            </a:endParaRPr>
          </a:p>
          <a:p>
            <a:pPr algn="just">
              <a:lnSpc>
                <a:spcPct val="130000"/>
              </a:lnSpc>
              <a:buNone/>
            </a:pPr>
            <a:r>
              <a:rPr lang="zh-CN" altLang="en-US" sz="2400" b="1" dirty="0">
                <a:solidFill>
                  <a:schemeClr val="accent1">
                    <a:lumMod val="10000"/>
                  </a:schemeClr>
                </a:solidFill>
                <a:latin typeface="楷体_GB2312" pitchFamily="49" charset="-122"/>
                <a:ea typeface="楷体_GB2312" pitchFamily="49" charset="-122"/>
              </a:rPr>
              <a:t>【注释】来：使</a:t>
            </a:r>
            <a:r>
              <a:rPr lang="en-US" altLang="zh-CN" sz="2400" b="1" dirty="0">
                <a:solidFill>
                  <a:schemeClr val="accent1">
                    <a:lumMod val="10000"/>
                  </a:schemeClr>
                </a:solidFill>
                <a:latin typeface="楷体_GB2312" pitchFamily="49" charset="-122"/>
                <a:ea typeface="楷体_GB2312" pitchFamily="49" charset="-122"/>
              </a:rPr>
              <a:t>......</a:t>
            </a:r>
            <a:r>
              <a:rPr lang="zh-CN" altLang="en-US" sz="2400" b="1" dirty="0">
                <a:solidFill>
                  <a:schemeClr val="accent1">
                    <a:lumMod val="10000"/>
                  </a:schemeClr>
                </a:solidFill>
                <a:latin typeface="楷体_GB2312" pitchFamily="49" charset="-122"/>
                <a:ea typeface="楷体_GB2312" pitchFamily="49" charset="-122"/>
              </a:rPr>
              <a:t>来。</a:t>
            </a:r>
            <a:endParaRPr lang="zh-CN" altLang="en-US" sz="2400" b="1" dirty="0">
              <a:solidFill>
                <a:schemeClr val="accent1">
                  <a:lumMod val="10000"/>
                </a:schemeClr>
              </a:solidFill>
            </a:endParaRPr>
          </a:p>
          <a:p>
            <a:pPr>
              <a:lnSpc>
                <a:spcPct val="130000"/>
              </a:lnSpc>
              <a:buNone/>
            </a:pPr>
            <a:r>
              <a:rPr lang="zh-CN" altLang="en-US" sz="2400" b="1" dirty="0">
                <a:solidFill>
                  <a:schemeClr val="accent1">
                    <a:lumMod val="10000"/>
                  </a:schemeClr>
                </a:solidFill>
                <a:latin typeface="楷体_GB2312" pitchFamily="49" charset="-122"/>
                <a:ea typeface="楷体_GB2312" pitchFamily="49" charset="-122"/>
              </a:rPr>
              <a:t>【翻译】从前秦穆公招揽贤才，西面从西戎那里得到由余，东面在宛地得到百里奚，从宋国迎来了蹇</a:t>
            </a:r>
            <a:r>
              <a:rPr lang="zh-CN" altLang="en-US" sz="2400" b="1" dirty="0">
                <a:solidFill>
                  <a:schemeClr val="accent1">
                    <a:lumMod val="10000"/>
                  </a:schemeClr>
                </a:solidFill>
                <a:ea typeface="楷体_GB2312" pitchFamily="49" charset="-122"/>
              </a:rPr>
              <a:t>（ｊｉ</a:t>
            </a:r>
            <a:r>
              <a:rPr lang="en-US" altLang="zh-CN" sz="2400" b="1" dirty="0">
                <a:solidFill>
                  <a:schemeClr val="accent1">
                    <a:lumMod val="10000"/>
                  </a:schemeClr>
                </a:solidFill>
                <a:ea typeface="楷体_GB2312" pitchFamily="49" charset="-122"/>
              </a:rPr>
              <a:t>ǎ</a:t>
            </a:r>
            <a:r>
              <a:rPr lang="zh-CN" altLang="en-US" sz="2400" b="1" dirty="0">
                <a:solidFill>
                  <a:schemeClr val="accent1">
                    <a:lumMod val="10000"/>
                  </a:schemeClr>
                </a:solidFill>
                <a:ea typeface="楷体_GB2312" pitchFamily="49" charset="-122"/>
              </a:rPr>
              <a:t>ｎ）</a:t>
            </a:r>
            <a:r>
              <a:rPr lang="zh-CN" altLang="en-US" sz="2400" b="1" dirty="0">
                <a:solidFill>
                  <a:schemeClr val="accent1">
                    <a:lumMod val="10000"/>
                  </a:schemeClr>
                </a:solidFill>
                <a:latin typeface="楷体_GB2312" pitchFamily="49" charset="-122"/>
                <a:ea typeface="楷体_GB2312" pitchFamily="49" charset="-122"/>
              </a:rPr>
              <a:t>叔，从晋国招来了丕豹、公孙支。</a:t>
            </a:r>
            <a:endParaRPr lang="zh-CN" altLang="en-US" sz="2400" b="1" dirty="0">
              <a:solidFill>
                <a:schemeClr val="tx2"/>
              </a:solidFill>
              <a:latin typeface="楷体_GB2312" pitchFamily="49" charset="-122"/>
              <a:ea typeface="楷体_GB2312" pitchFamily="49" charset="-122"/>
            </a:endParaRPr>
          </a:p>
          <a:p>
            <a:pPr>
              <a:lnSpc>
                <a:spcPct val="130000"/>
              </a:lnSpc>
              <a:buNone/>
            </a:pPr>
            <a:endParaRPr lang="zh-CN" altLang="en-US" sz="2400" b="1" dirty="0">
              <a:solidFill>
                <a:schemeClr val="tx2"/>
              </a:solidFill>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灯片编号占位符 2"/>
          <p:cNvSpPr/>
          <p:nvPr>
            <p:ph type="sldNum" sz="quarter" idx="12"/>
          </p:nvPr>
        </p:nvSpPr>
        <p:spPr/>
        <p:txBody>
          <a:bodyPr/>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
        <p:nvSpPr>
          <p:cNvPr id="20483" name="文本占位符 20482"/>
          <p:cNvSpPr>
            <a:spLocks noGrp="1"/>
          </p:cNvSpPr>
          <p:nvPr>
            <p:ph type="body" idx="4294967295"/>
          </p:nvPr>
        </p:nvSpPr>
        <p:spPr>
          <a:xfrm>
            <a:off x="0" y="836613"/>
            <a:ext cx="9144000" cy="4525962"/>
          </a:xfrm>
        </p:spPr>
        <p:txBody>
          <a:bodyPr/>
          <a:p>
            <a:pPr>
              <a:lnSpc>
                <a:spcPct val="100000"/>
              </a:lnSpc>
              <a:buNone/>
            </a:pPr>
            <a:r>
              <a:rPr lang="zh-CN" altLang="en-US" sz="2800" b="1" dirty="0"/>
              <a:t>此五子者，不产于秦，而穆公用之，并国二十，遂霸西戎。</a:t>
            </a:r>
            <a:endParaRPr lang="zh-CN" altLang="en-US" sz="2800" b="1" dirty="0"/>
          </a:p>
          <a:p>
            <a:pPr>
              <a:lnSpc>
                <a:spcPct val="100000"/>
              </a:lnSpc>
              <a:buNone/>
            </a:pPr>
            <a:r>
              <a:rPr lang="zh-CN" altLang="en-US" sz="2800" dirty="0">
                <a:solidFill>
                  <a:schemeClr val="accent1">
                    <a:lumMod val="10000"/>
                  </a:schemeClr>
                </a:solidFill>
              </a:rPr>
              <a:t>【注释】</a:t>
            </a:r>
            <a:r>
              <a:rPr lang="zh-CN" altLang="en-US" sz="2400" dirty="0">
                <a:solidFill>
                  <a:schemeClr val="accent1">
                    <a:lumMod val="10000"/>
                  </a:schemeClr>
                </a:solidFill>
                <a:latin typeface="楷体_GB2312" pitchFamily="49" charset="-122"/>
                <a:ea typeface="楷体_GB2312" pitchFamily="49" charset="-122"/>
              </a:rPr>
              <a:t>并国：吞并，兼并。  霸：称霸。</a:t>
            </a:r>
            <a:endParaRPr lang="zh-CN" altLang="en-US" sz="2400" dirty="0">
              <a:solidFill>
                <a:schemeClr val="accent1">
                  <a:lumMod val="10000"/>
                </a:schemeClr>
              </a:solidFill>
              <a:latin typeface="楷体_GB2312" pitchFamily="49" charset="-122"/>
              <a:ea typeface="楷体_GB2312" pitchFamily="49" charset="-122"/>
            </a:endParaRPr>
          </a:p>
          <a:p>
            <a:pPr>
              <a:lnSpc>
                <a:spcPct val="100000"/>
              </a:lnSpc>
              <a:buNone/>
            </a:pPr>
            <a:endParaRPr lang="zh-CN" altLang="en-US" sz="2400" b="1" dirty="0">
              <a:solidFill>
                <a:schemeClr val="folHlink"/>
              </a:solidFill>
              <a:latin typeface="楷体_GB2312" pitchFamily="49" charset="-122"/>
              <a:ea typeface="楷体_GB2312" pitchFamily="49" charset="-122"/>
            </a:endParaRPr>
          </a:p>
          <a:p>
            <a:pPr>
              <a:lnSpc>
                <a:spcPct val="100000"/>
              </a:lnSpc>
              <a:buNone/>
            </a:pPr>
            <a:r>
              <a:rPr lang="zh-CN" altLang="en-US" sz="2400" b="1" dirty="0">
                <a:sym typeface="+mn-ea"/>
              </a:rPr>
              <a:t>孝公用商鞅之法，移风易俗，民以殷盛，国以富强，</a:t>
            </a:r>
            <a:endParaRPr lang="zh-CN" altLang="en-US" sz="2400" b="1" dirty="0">
              <a:sym typeface="+mn-ea"/>
            </a:endParaRPr>
          </a:p>
          <a:p>
            <a:pPr>
              <a:lnSpc>
                <a:spcPct val="100000"/>
              </a:lnSpc>
              <a:buNone/>
            </a:pPr>
            <a:r>
              <a:rPr lang="zh-CN" altLang="en-US" sz="2400" dirty="0">
                <a:solidFill>
                  <a:schemeClr val="accent1">
                    <a:lumMod val="10000"/>
                  </a:schemeClr>
                </a:solidFill>
                <a:latin typeface="楷体_GB2312" pitchFamily="49" charset="-122"/>
                <a:ea typeface="楷体_GB2312" pitchFamily="49" charset="-122"/>
              </a:rPr>
              <a:t>【注释】以：因此。殷盛：指百姓众多而且富裕。殷，多，众多。</a:t>
            </a:r>
            <a:endParaRPr lang="zh-CN" altLang="en-US" sz="2400" dirty="0">
              <a:solidFill>
                <a:schemeClr val="accent1">
                  <a:lumMod val="10000"/>
                </a:schemeClr>
              </a:solidFill>
              <a:latin typeface="楷体_GB2312" pitchFamily="49" charset="-122"/>
              <a:ea typeface="楷体_GB2312" pitchFamily="49" charset="-122"/>
            </a:endParaRPr>
          </a:p>
          <a:p>
            <a:pPr>
              <a:lnSpc>
                <a:spcPct val="100000"/>
              </a:lnSpc>
              <a:buNone/>
            </a:pPr>
            <a:endParaRPr lang="zh-CN" altLang="en-US" sz="2400" dirty="0">
              <a:solidFill>
                <a:schemeClr val="accent1">
                  <a:lumMod val="10000"/>
                </a:schemeClr>
              </a:solidFill>
              <a:latin typeface="楷体_GB2312" pitchFamily="49" charset="-122"/>
              <a:ea typeface="楷体_GB2312" pitchFamily="49" charset="-122"/>
            </a:endParaRPr>
          </a:p>
          <a:p>
            <a:pPr>
              <a:lnSpc>
                <a:spcPct val="100000"/>
              </a:lnSpc>
              <a:buNone/>
            </a:pPr>
            <a:r>
              <a:rPr lang="zh-CN" altLang="en-US" sz="2400" b="1" dirty="0">
                <a:sym typeface="+mn-ea"/>
              </a:rPr>
              <a:t> 百姓乐用，诸侯亲服。</a:t>
            </a:r>
            <a:endParaRPr lang="zh-CN" altLang="en-US" sz="2400" b="1" dirty="0">
              <a:sym typeface="+mn-ea"/>
            </a:endParaRPr>
          </a:p>
          <a:p>
            <a:pPr>
              <a:lnSpc>
                <a:spcPct val="100000"/>
              </a:lnSpc>
              <a:buNone/>
            </a:pPr>
            <a:r>
              <a:rPr lang="zh-CN" altLang="en-US" sz="2400" b="1" dirty="0">
                <a:solidFill>
                  <a:schemeClr val="accent1">
                    <a:lumMod val="10000"/>
                  </a:schemeClr>
                </a:solidFill>
                <a:latin typeface="楷体_GB2312" pitchFamily="49" charset="-122"/>
                <a:ea typeface="楷体_GB2312" pitchFamily="49" charset="-122"/>
                <a:sym typeface="+mn-ea"/>
              </a:rPr>
              <a:t>【注释】乐用：乐意为国家效力，【亲服】归顺听命。</a:t>
            </a:r>
            <a:endParaRPr lang="zh-CN" altLang="en-US" sz="2400" b="1" dirty="0">
              <a:solidFill>
                <a:schemeClr val="tx2"/>
              </a:solidFill>
              <a:latin typeface="楷体_GB2312" pitchFamily="49" charset="-122"/>
              <a:ea typeface="楷体_GB2312" pitchFamily="49" charset="-122"/>
            </a:endParaRPr>
          </a:p>
          <a:p>
            <a:pPr>
              <a:lnSpc>
                <a:spcPct val="100000"/>
              </a:lnSpc>
              <a:buNone/>
            </a:pPr>
            <a:endParaRPr lang="zh-CN" altLang="en-US" sz="2400" b="1" dirty="0">
              <a:solidFill>
                <a:schemeClr val="tx2"/>
              </a:solidFill>
              <a:latin typeface="楷体_GB2312" pitchFamily="49" charset="-122"/>
              <a:ea typeface="楷体_GB2312" pitchFamily="49" charset="-122"/>
            </a:endParaRPr>
          </a:p>
          <a:p>
            <a:pPr>
              <a:lnSpc>
                <a:spcPct val="100000"/>
              </a:lnSpc>
              <a:buNone/>
            </a:pPr>
            <a:r>
              <a:rPr lang="zh-CN" altLang="en-US" sz="2400" b="1" dirty="0">
                <a:sym typeface="+mn-ea"/>
              </a:rPr>
              <a:t>获楚、魏之师，</a:t>
            </a:r>
            <a:r>
              <a:rPr lang="zh-CN" altLang="en-US" sz="2400" b="1" dirty="0">
                <a:solidFill>
                  <a:srgbClr val="FF0000"/>
                </a:solidFill>
                <a:sym typeface="+mn-ea"/>
              </a:rPr>
              <a:t>举</a:t>
            </a:r>
            <a:r>
              <a:rPr lang="zh-CN" altLang="en-US" sz="2400" b="1" dirty="0">
                <a:sym typeface="+mn-ea"/>
              </a:rPr>
              <a:t>地千里，至今治强。</a:t>
            </a:r>
            <a:endParaRPr lang="zh-CN" altLang="en-US" sz="2400" b="1" dirty="0">
              <a:sym typeface="+mn-ea"/>
            </a:endParaRPr>
          </a:p>
          <a:p>
            <a:pPr>
              <a:lnSpc>
                <a:spcPct val="100000"/>
              </a:lnSpc>
              <a:buNone/>
            </a:pPr>
            <a:r>
              <a:rPr lang="zh-CN" altLang="en-US" sz="2400" b="1" dirty="0">
                <a:solidFill>
                  <a:schemeClr val="accent1">
                    <a:lumMod val="10000"/>
                  </a:schemeClr>
                </a:solidFill>
                <a:latin typeface="楷体_GB2312" pitchFamily="49" charset="-122"/>
                <a:ea typeface="楷体_GB2312" pitchFamily="49" charset="-122"/>
                <a:sym typeface="+mn-ea"/>
              </a:rPr>
              <a:t>【注释】获：击败、打败、战胜  师：军队  举地千里：定语后置，举：攻下，占领。  治：安定，太平</a:t>
            </a:r>
            <a:endParaRPr lang="zh-CN" altLang="en-US" sz="2400" b="1" dirty="0">
              <a:solidFill>
                <a:schemeClr val="accent1">
                  <a:lumMod val="10000"/>
                </a:schemeClr>
              </a:solidFill>
              <a:latin typeface="楷体_GB2312" pitchFamily="49" charset="-122"/>
              <a:ea typeface="楷体_GB2312" pitchFamily="49" charset="-122"/>
              <a:sym typeface="+mn-ea"/>
            </a:endParaRPr>
          </a:p>
          <a:p>
            <a:pPr>
              <a:lnSpc>
                <a:spcPct val="80000"/>
              </a:lnSpc>
              <a:buNone/>
            </a:pPr>
            <a:endParaRPr lang="zh-CN" altLang="en-US" sz="2400" b="1" dirty="0">
              <a:solidFill>
                <a:schemeClr val="folHlink"/>
              </a:solidFill>
              <a:latin typeface="楷体_GB2312" pitchFamily="49" charset="-122"/>
              <a:ea typeface="楷体_GB2312" pitchFamily="49" charset="-122"/>
            </a:endParaRPr>
          </a:p>
          <a:p>
            <a:pPr>
              <a:lnSpc>
                <a:spcPct val="80000"/>
              </a:lnSpc>
              <a:buNone/>
            </a:pPr>
            <a:endParaRPr lang="zh-CN" altLang="en-US" sz="2800" b="1" dirty="0"/>
          </a:p>
          <a:p>
            <a:pPr>
              <a:lnSpc>
                <a:spcPct val="80000"/>
              </a:lnSpc>
              <a:buNone/>
            </a:pPr>
            <a:r>
              <a:rPr lang="zh-CN" altLang="en-US" sz="2800" b="1" dirty="0">
                <a:solidFill>
                  <a:schemeClr val="tx2"/>
                </a:solidFill>
                <a:latin typeface="楷体_GB2312" pitchFamily="49" charset="-122"/>
                <a:ea typeface="楷体_GB2312" pitchFamily="49" charset="-122"/>
              </a:rPr>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6060" y="1052830"/>
            <a:ext cx="8288655" cy="6196330"/>
          </a:xfrm>
          <a:prstGeom prst="rect">
            <a:avLst/>
          </a:prstGeom>
          <a:noFill/>
        </p:spPr>
        <p:txBody>
          <a:bodyPr wrap="square" rtlCol="0">
            <a:spAutoFit/>
          </a:bodyPr>
          <a:p>
            <a:r>
              <a:rPr lang="zh-CN" altLang="en-US" sz="3200" b="1">
                <a:solidFill>
                  <a:srgbClr val="FF0000"/>
                </a:solidFill>
              </a:rPr>
              <a:t>举</a:t>
            </a:r>
            <a:endParaRPr lang="zh-CN" altLang="en-US"/>
          </a:p>
          <a:p>
            <a:pPr>
              <a:lnSpc>
                <a:spcPct val="120000"/>
              </a:lnSpc>
            </a:pPr>
            <a:r>
              <a:rPr lang="zh-CN" altLang="en-US" sz="2400" b="1">
                <a:solidFill>
                  <a:schemeClr val="accent1">
                    <a:lumMod val="10000"/>
                  </a:schemeClr>
                </a:solidFill>
              </a:rPr>
              <a:t>(1)举起，拾起。</a:t>
            </a:r>
            <a:endParaRPr lang="zh-CN" altLang="en-US" sz="2400">
              <a:solidFill>
                <a:schemeClr val="accent1">
                  <a:lumMod val="10000"/>
                </a:schemeClr>
              </a:solidFill>
            </a:endParaRPr>
          </a:p>
          <a:p>
            <a:pPr>
              <a:lnSpc>
                <a:spcPct val="120000"/>
              </a:lnSpc>
            </a:pPr>
            <a:r>
              <a:rPr lang="zh-CN" altLang="en-US" sz="2400">
                <a:solidFill>
                  <a:schemeClr val="accent1">
                    <a:lumMod val="10000"/>
                  </a:schemeClr>
                </a:solidFill>
              </a:rPr>
              <a:t>举剑欲击之，胜请降。(《苏武传》)</a:t>
            </a:r>
            <a:endParaRPr lang="zh-CN" altLang="en-US" sz="2400">
              <a:solidFill>
                <a:schemeClr val="accent1">
                  <a:lumMod val="10000"/>
                </a:schemeClr>
              </a:solidFill>
            </a:endParaRPr>
          </a:p>
          <a:p>
            <a:pPr>
              <a:lnSpc>
                <a:spcPct val="120000"/>
              </a:lnSpc>
            </a:pPr>
            <a:r>
              <a:rPr lang="zh-CN" altLang="en-US" sz="2400">
                <a:solidFill>
                  <a:schemeClr val="accent1">
                    <a:lumMod val="10000"/>
                  </a:schemeClr>
                </a:solidFill>
              </a:rPr>
              <a:t>举目见子，潸然流涕。(《席方平》)</a:t>
            </a:r>
            <a:endParaRPr lang="zh-CN" altLang="en-US" sz="2400">
              <a:solidFill>
                <a:schemeClr val="accent1">
                  <a:lumMod val="10000"/>
                </a:schemeClr>
              </a:solidFill>
            </a:endParaRPr>
          </a:p>
          <a:p>
            <a:pPr>
              <a:lnSpc>
                <a:spcPct val="120000"/>
              </a:lnSpc>
            </a:pPr>
            <a:r>
              <a:rPr lang="zh-CN" altLang="en-US" sz="2400">
                <a:solidFill>
                  <a:schemeClr val="accent1">
                    <a:lumMod val="10000"/>
                  </a:schemeClr>
                </a:solidFill>
              </a:rPr>
              <a:t>高者抑之，下者举之。(《老子.第七十七章》</a:t>
            </a:r>
            <a:endParaRPr lang="zh-CN" altLang="en-US" sz="2400">
              <a:solidFill>
                <a:schemeClr val="accent1">
                  <a:lumMod val="10000"/>
                </a:schemeClr>
              </a:solidFill>
            </a:endParaRPr>
          </a:p>
          <a:p>
            <a:pPr>
              <a:lnSpc>
                <a:spcPct val="120000"/>
              </a:lnSpc>
            </a:pPr>
            <a:r>
              <a:rPr lang="zh-CN" altLang="en-US" sz="2400" b="1">
                <a:solidFill>
                  <a:schemeClr val="accent1">
                    <a:lumMod val="10000"/>
                  </a:schemeClr>
                </a:solidFill>
              </a:rPr>
              <a:t>(2)举动。</a:t>
            </a:r>
            <a:endParaRPr lang="zh-CN" altLang="en-US" sz="2400">
              <a:solidFill>
                <a:schemeClr val="accent1">
                  <a:lumMod val="10000"/>
                </a:schemeClr>
              </a:solidFill>
            </a:endParaRPr>
          </a:p>
          <a:p>
            <a:pPr>
              <a:lnSpc>
                <a:spcPct val="120000"/>
              </a:lnSpc>
            </a:pPr>
            <a:r>
              <a:rPr lang="zh-CN" altLang="en-US" sz="2400">
                <a:solidFill>
                  <a:schemeClr val="accent1">
                    <a:lumMod val="10000"/>
                  </a:schemeClr>
                </a:solidFill>
              </a:rPr>
              <a:t>何故深思高举，自令放为? (《渔父》)</a:t>
            </a:r>
            <a:r>
              <a:rPr lang="en-US" altLang="zh-CN" sz="2400">
                <a:solidFill>
                  <a:schemeClr val="accent1">
                    <a:lumMod val="10000"/>
                  </a:schemeClr>
                </a:solidFill>
              </a:rPr>
              <a:t>(</a:t>
            </a:r>
            <a:r>
              <a:rPr lang="zh-CN" altLang="zh-CN" sz="2400">
                <a:solidFill>
                  <a:schemeClr val="accent1">
                    <a:lumMod val="10000"/>
                  </a:schemeClr>
                </a:solidFill>
              </a:rPr>
              <a:t>为什么偏要行为高出世俗）</a:t>
            </a:r>
            <a:endParaRPr lang="zh-CN" altLang="en-US" sz="2400">
              <a:solidFill>
                <a:schemeClr val="accent1">
                  <a:lumMod val="10000"/>
                </a:schemeClr>
              </a:solidFill>
            </a:endParaRPr>
          </a:p>
          <a:p>
            <a:pPr>
              <a:lnSpc>
                <a:spcPct val="120000"/>
              </a:lnSpc>
            </a:pPr>
            <a:r>
              <a:rPr lang="zh-CN" altLang="en-US" sz="2400" b="1">
                <a:solidFill>
                  <a:schemeClr val="accent1">
                    <a:lumMod val="10000"/>
                  </a:schemeClr>
                </a:solidFill>
              </a:rPr>
              <a:t>(3)攻下，占领。</a:t>
            </a:r>
            <a:endParaRPr lang="zh-CN" altLang="en-US" sz="2400">
              <a:solidFill>
                <a:schemeClr val="accent1">
                  <a:lumMod val="10000"/>
                </a:schemeClr>
              </a:solidFill>
            </a:endParaRPr>
          </a:p>
          <a:p>
            <a:pPr>
              <a:lnSpc>
                <a:spcPct val="120000"/>
              </a:lnSpc>
            </a:pPr>
            <a:r>
              <a:rPr lang="zh-CN" altLang="en-US" sz="2400">
                <a:solidFill>
                  <a:schemeClr val="accent1">
                    <a:lumMod val="10000"/>
                  </a:schemeClr>
                </a:solidFill>
              </a:rPr>
              <a:t>获楚、魏之师，举地千里，至今治强。(《谏逐客书》)</a:t>
            </a:r>
            <a:endParaRPr lang="zh-CN" altLang="en-US" sz="2400">
              <a:solidFill>
                <a:schemeClr val="accent1">
                  <a:lumMod val="10000"/>
                </a:schemeClr>
              </a:solidFill>
            </a:endParaRPr>
          </a:p>
          <a:p>
            <a:pPr>
              <a:lnSpc>
                <a:spcPct val="120000"/>
              </a:lnSpc>
            </a:pPr>
            <a:r>
              <a:rPr lang="zh-CN" altLang="en-US" sz="2400" b="1">
                <a:solidFill>
                  <a:schemeClr val="accent1">
                    <a:lumMod val="10000"/>
                  </a:schemeClr>
                </a:solidFill>
              </a:rPr>
              <a:t>（</a:t>
            </a:r>
            <a:r>
              <a:rPr lang="en-US" altLang="zh-CN" sz="2400" b="1">
                <a:solidFill>
                  <a:schemeClr val="accent1">
                    <a:lumMod val="10000"/>
                  </a:schemeClr>
                </a:solidFill>
              </a:rPr>
              <a:t>4</a:t>
            </a:r>
            <a:r>
              <a:rPr lang="zh-CN" altLang="en-US" sz="2400" b="1">
                <a:solidFill>
                  <a:schemeClr val="accent1">
                    <a:lumMod val="10000"/>
                  </a:schemeClr>
                </a:solidFill>
              </a:rPr>
              <a:t>）全</a:t>
            </a:r>
            <a:endParaRPr lang="zh-CN" altLang="en-US" sz="2400">
              <a:solidFill>
                <a:schemeClr val="accent1">
                  <a:lumMod val="10000"/>
                </a:schemeClr>
              </a:solidFill>
            </a:endParaRPr>
          </a:p>
          <a:p>
            <a:pPr>
              <a:lnSpc>
                <a:spcPct val="120000"/>
              </a:lnSpc>
            </a:pPr>
            <a:r>
              <a:rPr lang="zh-CN" altLang="en-US" sz="2400">
                <a:solidFill>
                  <a:schemeClr val="accent1">
                    <a:lumMod val="10000"/>
                  </a:schemeClr>
                </a:solidFill>
              </a:rPr>
              <a:t>举世皆浊我独清，众人皆醉我独醒，是以见放。(《渔父》)</a:t>
            </a:r>
            <a:endParaRPr lang="zh-CN" altLang="en-US" sz="2400">
              <a:solidFill>
                <a:schemeClr val="accent1">
                  <a:lumMod val="10000"/>
                </a:schemeClr>
              </a:solidFill>
            </a:endParaRPr>
          </a:p>
          <a:p>
            <a:endParaRPr lang="zh-CN" altLang="en-US" sz="2400">
              <a:solidFill>
                <a:schemeClr val="accent1">
                  <a:lumMod val="10000"/>
                </a:schemeClr>
              </a:solidFill>
            </a:endParaRPr>
          </a:p>
          <a:p>
            <a:endParaRPr lang="zh-CN" altLang="en-US" sz="2400">
              <a:solidFill>
                <a:schemeClr val="accent1">
                  <a:lumMod val="10000"/>
                </a:schemeClr>
              </a:solidFill>
            </a:endParaRPr>
          </a:p>
        </p:txBody>
      </p:sp>
    </p:spTree>
  </p:cSld>
  <p:clrMapOvr>
    <a:masterClrMapping/>
  </p:clrMapOvr>
</p:sld>
</file>

<file path=ppt/theme/theme1.xml><?xml version="1.0" encoding="utf-8"?>
<a:theme xmlns:a="http://schemas.openxmlformats.org/drawingml/2006/main" name="古瓶荷花">
  <a:themeElements>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
        <a:dk1>
          <a:srgbClr val="007A77"/>
        </a:dk1>
        <a:lt1>
          <a:srgbClr val="EFF6EE"/>
        </a:lt1>
        <a:dk2>
          <a:srgbClr val="0066CC"/>
        </a:dk2>
        <a:lt2>
          <a:srgbClr val="C0C0C0"/>
        </a:lt2>
        <a:accent1>
          <a:srgbClr val="E7EEE6"/>
        </a:accent1>
        <a:accent2>
          <a:srgbClr val="FF9933"/>
        </a:accent2>
        <a:accent3>
          <a:srgbClr val="F5FAF5"/>
        </a:accent3>
        <a:accent4>
          <a:srgbClr val="006866"/>
        </a:accent4>
        <a:accent5>
          <a:srgbClr val="F1F5F0"/>
        </a:accent5>
        <a:accent6>
          <a:srgbClr val="E589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B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9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
        <a:dk1>
          <a:srgbClr val="636395"/>
        </a:dk1>
        <a:lt1>
          <a:srgbClr val="FFE2C5"/>
        </a:lt1>
        <a:dk2>
          <a:srgbClr val="000000"/>
        </a:dk2>
        <a:lt2>
          <a:srgbClr val="C0C0C0"/>
        </a:lt2>
        <a:accent1>
          <a:srgbClr val="FFE1E1"/>
        </a:accent1>
        <a:accent2>
          <a:srgbClr val="FF9933"/>
        </a:accent2>
        <a:accent3>
          <a:srgbClr val="FFEEDE"/>
        </a:accent3>
        <a:accent4>
          <a:srgbClr val="545480"/>
        </a:accent4>
        <a:accent5>
          <a:srgbClr val="FFEDED"/>
        </a:accent5>
        <a:accent6>
          <a:srgbClr val="E589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
        <a:dk1>
          <a:srgbClr val="626292"/>
        </a:dk1>
        <a:lt1>
          <a:srgbClr val="CCECFF"/>
        </a:lt1>
        <a:dk2>
          <a:srgbClr val="3333CC"/>
        </a:dk2>
        <a:lt2>
          <a:srgbClr val="C0C0C0"/>
        </a:lt2>
        <a:accent1>
          <a:srgbClr val="D9F1FF"/>
        </a:accent1>
        <a:accent2>
          <a:srgbClr val="FF9900"/>
        </a:accent2>
        <a:accent3>
          <a:srgbClr val="E2F4FF"/>
        </a:accent3>
        <a:accent4>
          <a:srgbClr val="53537D"/>
        </a:accent4>
        <a:accent5>
          <a:srgbClr val="E9F7FF"/>
        </a:accent5>
        <a:accent6>
          <a:srgbClr val="E589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
        <a:dk1>
          <a:srgbClr val="0066CC"/>
        </a:dk1>
        <a:lt1>
          <a:srgbClr val="FFE1E1"/>
        </a:lt1>
        <a:dk2>
          <a:srgbClr val="006600"/>
        </a:dk2>
        <a:lt2>
          <a:srgbClr val="C0C0C0"/>
        </a:lt2>
        <a:accent1>
          <a:srgbClr val="FFFFCC"/>
        </a:accent1>
        <a:accent2>
          <a:srgbClr val="009999"/>
        </a:accent2>
        <a:accent3>
          <a:srgbClr val="FFEDED"/>
        </a:accent3>
        <a:accent4>
          <a:srgbClr val="0057AF"/>
        </a:accent4>
        <a:accent5>
          <a:srgbClr val="FFFFE2"/>
        </a:accent5>
        <a:accent6>
          <a:srgbClr val="008989"/>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
        <a:dk1>
          <a:srgbClr val="292929"/>
        </a:dk1>
        <a:lt1>
          <a:srgbClr val="DDDDDD"/>
        </a:lt1>
        <a:dk2>
          <a:srgbClr val="0066CC"/>
        </a:dk2>
        <a:lt2>
          <a:srgbClr val="B2B2B2"/>
        </a:lt2>
        <a:accent1>
          <a:srgbClr val="CACADC"/>
        </a:accent1>
        <a:accent2>
          <a:srgbClr val="FFCC00"/>
        </a:accent2>
        <a:accent3>
          <a:srgbClr val="EBEBEB"/>
        </a:accent3>
        <a:accent4>
          <a:srgbClr val="222222"/>
        </a:accent4>
        <a:accent5>
          <a:srgbClr val="E1E1EA"/>
        </a:accent5>
        <a:accent6>
          <a:srgbClr val="E5B7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古瓶荷花">
  <a:themeElements>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33CC"/>
        </a:dk1>
        <a:lt1>
          <a:srgbClr val="FFFFFF"/>
        </a:lt1>
        <a:dk2>
          <a:srgbClr val="007572"/>
        </a:dk2>
        <a:lt2>
          <a:srgbClr val="C0C0C0"/>
        </a:lt2>
        <a:accent1>
          <a:srgbClr val="CCECFF"/>
        </a:accent1>
        <a:accent2>
          <a:srgbClr val="3399FF"/>
        </a:accent2>
        <a:accent3>
          <a:srgbClr val="FFFFFF"/>
        </a:accent3>
        <a:accent4>
          <a:srgbClr val="002AAF"/>
        </a:accent4>
        <a:accent5>
          <a:srgbClr val="E2F4FF"/>
        </a:accent5>
        <a:accent6>
          <a:srgbClr val="2D89E5"/>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
        <a:dk1>
          <a:srgbClr val="007A77"/>
        </a:dk1>
        <a:lt1>
          <a:srgbClr val="EFF6EE"/>
        </a:lt1>
        <a:dk2>
          <a:srgbClr val="0066CC"/>
        </a:dk2>
        <a:lt2>
          <a:srgbClr val="C0C0C0"/>
        </a:lt2>
        <a:accent1>
          <a:srgbClr val="E7EEE6"/>
        </a:accent1>
        <a:accent2>
          <a:srgbClr val="FF9933"/>
        </a:accent2>
        <a:accent3>
          <a:srgbClr val="F5FAF5"/>
        </a:accent3>
        <a:accent4>
          <a:srgbClr val="006866"/>
        </a:accent4>
        <a:accent5>
          <a:srgbClr val="F1F5F0"/>
        </a:accent5>
        <a:accent6>
          <a:srgbClr val="E589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B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9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
        <a:dk1>
          <a:srgbClr val="636395"/>
        </a:dk1>
        <a:lt1>
          <a:srgbClr val="FFE2C5"/>
        </a:lt1>
        <a:dk2>
          <a:srgbClr val="000000"/>
        </a:dk2>
        <a:lt2>
          <a:srgbClr val="C0C0C0"/>
        </a:lt2>
        <a:accent1>
          <a:srgbClr val="FFE1E1"/>
        </a:accent1>
        <a:accent2>
          <a:srgbClr val="FF9933"/>
        </a:accent2>
        <a:accent3>
          <a:srgbClr val="FFEEDE"/>
        </a:accent3>
        <a:accent4>
          <a:srgbClr val="545480"/>
        </a:accent4>
        <a:accent5>
          <a:srgbClr val="FFEDED"/>
        </a:accent5>
        <a:accent6>
          <a:srgbClr val="E589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
        <a:dk1>
          <a:srgbClr val="626292"/>
        </a:dk1>
        <a:lt1>
          <a:srgbClr val="CCECFF"/>
        </a:lt1>
        <a:dk2>
          <a:srgbClr val="3333CC"/>
        </a:dk2>
        <a:lt2>
          <a:srgbClr val="C0C0C0"/>
        </a:lt2>
        <a:accent1>
          <a:srgbClr val="D9F1FF"/>
        </a:accent1>
        <a:accent2>
          <a:srgbClr val="FF9900"/>
        </a:accent2>
        <a:accent3>
          <a:srgbClr val="E2F4FF"/>
        </a:accent3>
        <a:accent4>
          <a:srgbClr val="53537D"/>
        </a:accent4>
        <a:accent5>
          <a:srgbClr val="E9F7FF"/>
        </a:accent5>
        <a:accent6>
          <a:srgbClr val="E589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
        <a:dk1>
          <a:srgbClr val="0066CC"/>
        </a:dk1>
        <a:lt1>
          <a:srgbClr val="FFE1E1"/>
        </a:lt1>
        <a:dk2>
          <a:srgbClr val="006600"/>
        </a:dk2>
        <a:lt2>
          <a:srgbClr val="C0C0C0"/>
        </a:lt2>
        <a:accent1>
          <a:srgbClr val="FFFFCC"/>
        </a:accent1>
        <a:accent2>
          <a:srgbClr val="009999"/>
        </a:accent2>
        <a:accent3>
          <a:srgbClr val="FFEDED"/>
        </a:accent3>
        <a:accent4>
          <a:srgbClr val="0057AF"/>
        </a:accent4>
        <a:accent5>
          <a:srgbClr val="FFFFE2"/>
        </a:accent5>
        <a:accent6>
          <a:srgbClr val="008989"/>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
        <a:dk1>
          <a:srgbClr val="292929"/>
        </a:dk1>
        <a:lt1>
          <a:srgbClr val="DDDDDD"/>
        </a:lt1>
        <a:dk2>
          <a:srgbClr val="0066CC"/>
        </a:dk2>
        <a:lt2>
          <a:srgbClr val="B2B2B2"/>
        </a:lt2>
        <a:accent1>
          <a:srgbClr val="CACADC"/>
        </a:accent1>
        <a:accent2>
          <a:srgbClr val="FFCC00"/>
        </a:accent2>
        <a:accent3>
          <a:srgbClr val="EBEBEB"/>
        </a:accent3>
        <a:accent4>
          <a:srgbClr val="222222"/>
        </a:accent4>
        <a:accent5>
          <a:srgbClr val="E1E1EA"/>
        </a:accent5>
        <a:accent6>
          <a:srgbClr val="E5B7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7618</Words>
  <Application>WPS 演示</Application>
  <PresentationFormat>在屏幕上显示</PresentationFormat>
  <Paragraphs>333</Paragraphs>
  <Slides>45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45</vt:i4>
      </vt:variant>
    </vt:vector>
  </HeadingPairs>
  <TitlesOfParts>
    <vt:vector size="58" baseType="lpstr">
      <vt:lpstr>Arial</vt:lpstr>
      <vt:lpstr>宋体</vt:lpstr>
      <vt:lpstr>Wingdings</vt:lpstr>
      <vt:lpstr>隶书</vt:lpstr>
      <vt:lpstr>黑体</vt:lpstr>
      <vt:lpstr>Wingdings 2</vt:lpstr>
      <vt:lpstr>楷体_GB2312</vt:lpstr>
      <vt:lpstr>新宋体</vt:lpstr>
      <vt:lpstr>微软雅黑</vt:lpstr>
      <vt:lpstr>Arial Unicode MS</vt:lpstr>
      <vt:lpstr>Calibri</vt:lpstr>
      <vt:lpstr>古瓶荷花</vt:lpstr>
      <vt:lpstr>1_古瓶荷花</vt:lpstr>
      <vt:lpstr>PowerPoint 演示文稿</vt:lpstr>
      <vt:lpstr>本节课考点</vt:lpstr>
      <vt:lpstr>作者简介</vt:lpstr>
      <vt:lpstr>文章背景</vt:lpstr>
      <vt:lpstr>解  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重点实词及语句翻译</vt:lpstr>
      <vt:lpstr>重点实词及语句翻译</vt:lpstr>
      <vt:lpstr>PowerPoint 演示文稿</vt:lpstr>
    </vt:vector>
  </TitlesOfParts>
  <Company>MC SYSTEM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红楼梦中人物 ——刘姥姥</dc:title>
  <dc:creator>MC SYSTEM</dc:creator>
  <cp:lastModifiedBy>左手年华</cp:lastModifiedBy>
  <cp:revision>33</cp:revision>
  <dcterms:created xsi:type="dcterms:W3CDTF">2010-04-12T07:25:00Z</dcterms:created>
  <dcterms:modified xsi:type="dcterms:W3CDTF">2019-10-10T03:11:19Z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