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569" r:id="rId2"/>
    <p:sldId id="414" r:id="rId3"/>
    <p:sldId id="413" r:id="rId4"/>
    <p:sldId id="506" r:id="rId5"/>
    <p:sldId id="503" r:id="rId6"/>
    <p:sldId id="504" r:id="rId7"/>
    <p:sldId id="5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75BC-F153-48C1-B518-9653AD611F9D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40D5-BFA9-4221-A088-036CD4B9B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2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5C42-51F6-448F-B6CA-65A8446398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37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5C42-51F6-448F-B6CA-65A8446398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7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5C42-51F6-448F-B6CA-65A8446398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7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5C42-51F6-448F-B6CA-65A8446398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7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5C42-51F6-448F-B6CA-65A8446398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7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5C42-51F6-448F-B6CA-65A8446398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04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6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7" y="381000"/>
            <a:ext cx="2124075" cy="585628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2" y="381000"/>
            <a:ext cx="6219825" cy="5856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8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81000"/>
            <a:ext cx="8496300" cy="117633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171950" cy="46434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43050"/>
            <a:ext cx="4171950" cy="22860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6394"/>
            <a:ext cx="4171950" cy="22701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7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43000" y="1905000"/>
            <a:ext cx="38100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30F49D9-E413-4CDC-86DB-33CD5E57CD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 b="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  <a:lvl2pPr>
              <a:buClrTx/>
              <a:defRPr sz="20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Tx/>
              <a:defRPr sz="16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9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39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171950" cy="464347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4171950" cy="464347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6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3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1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3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2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5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381000"/>
            <a:ext cx="71437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43050"/>
            <a:ext cx="84963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51748" name="Rectangle 4"/>
          <p:cNvSpPr>
            <a:spLocks noChangeArrowheads="1"/>
          </p:cNvSpPr>
          <p:nvPr/>
        </p:nvSpPr>
        <p:spPr bwMode="auto">
          <a:xfrm>
            <a:off x="-12236" y="6453188"/>
            <a:ext cx="9156236" cy="404812"/>
          </a:xfrm>
          <a:prstGeom prst="rect">
            <a:avLst/>
          </a:prstGeom>
          <a:solidFill>
            <a:srgbClr val="889CC1"/>
          </a:solidFill>
          <a:ln w="9525">
            <a:solidFill>
              <a:srgbClr val="889CC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/>
          </a:p>
        </p:txBody>
      </p:sp>
      <p:sp>
        <p:nvSpPr>
          <p:cNvPr id="1951750" name="Oval 6"/>
          <p:cNvSpPr>
            <a:spLocks noChangeArrowheads="1"/>
          </p:cNvSpPr>
          <p:nvPr/>
        </p:nvSpPr>
        <p:spPr bwMode="auto">
          <a:xfrm>
            <a:off x="8534400" y="6288088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/>
          </a:p>
        </p:txBody>
      </p:sp>
      <p:sp>
        <p:nvSpPr>
          <p:cNvPr id="6" name="TextBox 5"/>
          <p:cNvSpPr txBox="1"/>
          <p:nvPr/>
        </p:nvSpPr>
        <p:spPr>
          <a:xfrm>
            <a:off x="8532442" y="636742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B5BEE12-53B7-4DE0-B150-983F993F7AB7}" type="slidenum">
              <a:rPr lang="en-GB" sz="1400" b="1" smtClean="0">
                <a:solidFill>
                  <a:schemeClr val="bg2"/>
                </a:solidFill>
              </a:rPr>
              <a:pPr algn="ctr"/>
              <a:t>‹#›</a:t>
            </a:fld>
            <a:endParaRPr lang="en-GB" sz="14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6200" y="152401"/>
            <a:ext cx="136093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23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20000"/>
        </a:spcAft>
        <a:buClr>
          <a:srgbClr val="C00000"/>
        </a:buClr>
        <a:buChar char="•"/>
        <a:defRPr sz="2400" b="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20000"/>
        </a:spcAft>
        <a:buClrTx/>
        <a:buChar char="–"/>
        <a:defRPr sz="180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600">
          <a:solidFill>
            <a:schemeClr val="bg2"/>
          </a:solidFill>
          <a:latin typeface="Calibri" pitchFamily="34" charset="0"/>
          <a:cs typeface="Calibri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4B3E38-D270-4122-AAB7-02B6EF92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F78C8-C50D-4E3C-9612-E45BB10B7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8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Hotspot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3050"/>
            <a:ext cx="8210550" cy="4572032"/>
          </a:xfrm>
        </p:spPr>
        <p:txBody>
          <a:bodyPr/>
          <a:lstStyle/>
          <a:p>
            <a:pPr marL="342891" lvl="1" indent="-342891">
              <a:buClr>
                <a:srgbClr val="C00000"/>
              </a:buClr>
              <a:buFontTx/>
              <a:buChar char="•"/>
            </a:pPr>
            <a:r>
              <a:rPr lang="en-GB" sz="2200" dirty="0"/>
              <a:t>“Hydrogen bonds plus hydrophobic enclosure”</a:t>
            </a:r>
          </a:p>
          <a:p>
            <a:pPr marL="342891" lvl="1" indent="-342891">
              <a:buClr>
                <a:srgbClr val="C00000"/>
              </a:buClr>
              <a:buFontTx/>
              <a:buChar char="•"/>
            </a:pPr>
            <a:r>
              <a:rPr lang="en-GB" sz="2200" dirty="0"/>
              <a:t>“Hydrophobic enclosure”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Use molecular probes that reflect hotspot environments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3554461"/>
            <a:ext cx="1776196" cy="2442827"/>
            <a:chOff x="1295400" y="3554461"/>
            <a:chExt cx="1776196" cy="2442827"/>
          </a:xfrm>
        </p:grpSpPr>
        <p:pic>
          <p:nvPicPr>
            <p:cNvPr id="1026" name="Picture 2" descr="http://upload.wikimedia.org/wikipedia/commons/thumb/2/22/Methylcyclohexane-2D-skeletal.png/200px-Methylcyclohexane-2D-skele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2501">
              <a:off x="1244793" y="4026998"/>
              <a:ext cx="2029781" cy="16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 bwMode="auto">
            <a:xfrm>
              <a:off x="1928250" y="3554461"/>
              <a:ext cx="358932" cy="35893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95400" y="4534355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542538" y="4534355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18969" y="4267111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295400" y="5279424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928250" y="5638356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542538" y="5279424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5408" y="3554461"/>
            <a:ext cx="1776196" cy="2442827"/>
            <a:chOff x="3765408" y="3554461"/>
            <a:chExt cx="1776196" cy="2442827"/>
          </a:xfrm>
        </p:grpSpPr>
        <p:pic>
          <p:nvPicPr>
            <p:cNvPr id="22" name="Picture 2" descr="http://upload.wikimedia.org/wikipedia/commons/thumb/2/22/Methylcyclohexane-2D-skeletal.png/200px-Methylcyclohexane-2D-skele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2501">
              <a:off x="3714801" y="4026998"/>
              <a:ext cx="2029781" cy="16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4398258" y="3554461"/>
              <a:ext cx="358932" cy="358932"/>
            </a:xfrm>
            <a:prstGeom prst="ellipse">
              <a:avLst/>
            </a:prstGeom>
            <a:solidFill>
              <a:srgbClr val="0000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765408" y="4534355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012546" y="4534355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388977" y="4267111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765408" y="5279424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398258" y="5638356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012546" y="5279424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29321" y="3576973"/>
            <a:ext cx="1776196" cy="2442827"/>
            <a:chOff x="6229321" y="3576973"/>
            <a:chExt cx="1776196" cy="2442827"/>
          </a:xfrm>
        </p:grpSpPr>
        <p:pic>
          <p:nvPicPr>
            <p:cNvPr id="31" name="Picture 2" descr="http://upload.wikimedia.org/wikipedia/commons/thumb/2/22/Methylcyclohexane-2D-skeletal.png/200px-Methylcyclohexane-2D-skele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2501">
              <a:off x="6178714" y="4049510"/>
              <a:ext cx="2029781" cy="16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l 31"/>
            <p:cNvSpPr/>
            <p:nvPr/>
          </p:nvSpPr>
          <p:spPr bwMode="auto">
            <a:xfrm>
              <a:off x="6862171" y="3576973"/>
              <a:ext cx="358932" cy="35893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229321" y="4556867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476459" y="4556867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852890" y="4289623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229321" y="5301936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862171" y="5660868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7476459" y="5301936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0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r="10910"/>
          <a:stretch/>
        </p:blipFill>
        <p:spPr>
          <a:xfrm>
            <a:off x="4953000" y="1325880"/>
            <a:ext cx="3962400" cy="5040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762000" y="3855961"/>
            <a:ext cx="25908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Propensities from </a:t>
            </a:r>
            <a:r>
              <a:rPr lang="en-GB" dirty="0" err="1"/>
              <a:t>SuperStar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M. L.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Verdonk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J. C. Cole and R. Taylor, J. Mol. Biol., 289, 1093-1108, 1999 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400872" cy="4572032"/>
          </a:xfrm>
        </p:spPr>
        <p:txBody>
          <a:bodyPr>
            <a:normAutofit/>
          </a:bodyPr>
          <a:lstStyle/>
          <a:p>
            <a:r>
              <a:rPr lang="en-GB" dirty="0"/>
              <a:t>SuperStar</a:t>
            </a:r>
            <a:r>
              <a:rPr lang="en-GB" baseline="30000" dirty="0"/>
              <a:t>1 </a:t>
            </a:r>
            <a:r>
              <a:rPr lang="en-GB" dirty="0"/>
              <a:t>is a grid-based method</a:t>
            </a:r>
          </a:p>
          <a:p>
            <a:r>
              <a:rPr lang="en-GB" dirty="0"/>
              <a:t>Uses interaction data in the CSD</a:t>
            </a:r>
          </a:p>
          <a:p>
            <a:r>
              <a:rPr lang="en-GB" dirty="0"/>
              <a:t>Generates </a:t>
            </a:r>
            <a:r>
              <a:rPr lang="en-GB" u="sng" dirty="0"/>
              <a:t>atomic</a:t>
            </a:r>
            <a:r>
              <a:rPr lang="en-GB" dirty="0"/>
              <a:t> propensities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Red: Acceptor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Blue: Donor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Yellow: </a:t>
            </a:r>
            <a:r>
              <a:rPr lang="en-GB" dirty="0" err="1">
                <a:solidFill>
                  <a:srgbClr val="FFFF00"/>
                </a:solidFill>
              </a:rPr>
              <a:t>Hydrophobe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GB" dirty="0"/>
              <a:t>Reflects how likely a given atom will be found at that point</a:t>
            </a:r>
          </a:p>
        </p:txBody>
      </p:sp>
    </p:spTree>
    <p:extLst>
      <p:ext uri="{BB962C8B-B14F-4D97-AF65-F5344CB8AC3E}">
        <p14:creationId xmlns:p14="http://schemas.microsoft.com/office/powerpoint/2010/main" val="410147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r="10910"/>
          <a:stretch/>
        </p:blipFill>
        <p:spPr>
          <a:xfrm>
            <a:off x="4953000" y="1325880"/>
            <a:ext cx="3962400" cy="50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Enclosure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477072" cy="4737080"/>
          </a:xfrm>
        </p:spPr>
        <p:txBody>
          <a:bodyPr>
            <a:normAutofit/>
          </a:bodyPr>
          <a:lstStyle/>
          <a:p>
            <a:pPr marL="342891" lvl="1" indent="-342891">
              <a:buClr>
                <a:srgbClr val="C00000"/>
              </a:buClr>
              <a:buFontTx/>
              <a:buChar char="•"/>
            </a:pPr>
            <a:r>
              <a:rPr lang="en-GB" sz="2200" dirty="0"/>
              <a:t>Multiply each propensity by the </a:t>
            </a:r>
            <a:r>
              <a:rPr lang="en-GB" sz="2200" dirty="0" err="1"/>
              <a:t>buriedness</a:t>
            </a:r>
            <a:r>
              <a:rPr lang="en-GB" sz="2200" dirty="0"/>
              <a:t> to represent enclosure</a:t>
            </a:r>
          </a:p>
          <a:p>
            <a:pPr lvl="1"/>
            <a:r>
              <a:rPr lang="en-GB" dirty="0" err="1"/>
              <a:t>Buriedness</a:t>
            </a:r>
            <a:r>
              <a:rPr lang="en-GB" dirty="0"/>
              <a:t> calculated using LIGSITE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Weighted propensity</a:t>
            </a: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Hendlich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, M.;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Rippmann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, F.;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Barnickel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, G.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J. Mol. Graph. Model.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1997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+mn-cs"/>
              </a:rPr>
              <a:t> (6), 359–363, 389</a:t>
            </a:r>
            <a:endParaRPr kumimoji="0" lang="en-GB" sz="18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01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ample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80.7137" end="12225.140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02682" y="1325880"/>
            <a:ext cx="5453068" cy="50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Example: Acceptor probe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643050"/>
            <a:ext cx="4552950" cy="4643470"/>
          </a:xfrm>
        </p:spPr>
        <p:txBody>
          <a:bodyPr>
            <a:normAutofit/>
          </a:bodyPr>
          <a:lstStyle/>
          <a:p>
            <a:r>
              <a:rPr lang="en-GB" sz="2200" dirty="0"/>
              <a:t>Translate probe to high scoring acceptor grid points</a:t>
            </a:r>
          </a:p>
          <a:p>
            <a:r>
              <a:rPr lang="en-GB" dirty="0"/>
              <a:t>3000 rotations</a:t>
            </a:r>
          </a:p>
          <a:p>
            <a:r>
              <a:rPr lang="en-GB" sz="2200" b="1" dirty="0">
                <a:solidFill>
                  <a:srgbClr val="C00000"/>
                </a:solidFill>
              </a:rPr>
              <a:t>Probe score</a:t>
            </a:r>
            <a:r>
              <a:rPr lang="en-GB" sz="2200" dirty="0"/>
              <a:t> = Geometric mean of atom scores</a:t>
            </a:r>
          </a:p>
          <a:p>
            <a:pPr lvl="1"/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2401484" y="3781485"/>
            <a:ext cx="1776196" cy="2442827"/>
            <a:chOff x="1295400" y="3554461"/>
            <a:chExt cx="1776196" cy="2442827"/>
          </a:xfrm>
        </p:grpSpPr>
        <p:pic>
          <p:nvPicPr>
            <p:cNvPr id="14" name="Picture 2" descr="http://upload.wikimedia.org/wikipedia/commons/thumb/2/22/Methylcyclohexane-2D-skeletal.png/200px-Methylcyclohexane-2D-skeleta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2501">
              <a:off x="1244793" y="4026998"/>
              <a:ext cx="2029781" cy="162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 bwMode="auto">
            <a:xfrm>
              <a:off x="1928250" y="3554461"/>
              <a:ext cx="358932" cy="35893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55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295400" y="4534355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542538" y="4534355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918969" y="4267111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295400" y="5279424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928250" y="5638356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542538" y="5279424"/>
              <a:ext cx="358932" cy="358932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18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8234" y="474245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19.7 = G.M</a:t>
            </a:r>
          </a:p>
        </p:txBody>
      </p:sp>
      <p:sp>
        <p:nvSpPr>
          <p:cNvPr id="24" name="Left Brace 23"/>
          <p:cNvSpPr/>
          <p:nvPr/>
        </p:nvSpPr>
        <p:spPr bwMode="auto">
          <a:xfrm>
            <a:off x="1629679" y="4114801"/>
            <a:ext cx="304800" cy="1606070"/>
          </a:xfrm>
          <a:prstGeom prst="leftBrace">
            <a:avLst/>
          </a:prstGeom>
          <a:solidFill>
            <a:schemeClr val="tx1"/>
          </a:solidFill>
          <a:ln w="12700" cap="flat" cmpd="sng" algn="ctr">
            <a:solidFill>
              <a:schemeClr val="bg2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02" y="1325880"/>
            <a:ext cx="5446229" cy="50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Fragment Hotspot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553272" cy="4572032"/>
          </a:xfrm>
        </p:spPr>
        <p:txBody>
          <a:bodyPr>
            <a:normAutofit/>
          </a:bodyPr>
          <a:lstStyle/>
          <a:p>
            <a:r>
              <a:rPr lang="en-GB" dirty="0"/>
              <a:t>Probe scores assigned to a grid</a:t>
            </a:r>
          </a:p>
          <a:p>
            <a:r>
              <a:rPr lang="en-GB" dirty="0"/>
              <a:t>High scoring regions:</a:t>
            </a:r>
          </a:p>
          <a:p>
            <a:pPr lvl="1"/>
            <a:r>
              <a:rPr lang="en-GB" dirty="0"/>
              <a:t>High propensity for the polar atom (if applicable)</a:t>
            </a:r>
          </a:p>
          <a:p>
            <a:pPr lvl="1"/>
            <a:r>
              <a:rPr lang="en-GB" dirty="0"/>
              <a:t>Environment is hydrophobic</a:t>
            </a:r>
          </a:p>
          <a:p>
            <a:pPr lvl="1"/>
            <a:r>
              <a:rPr lang="en-GB" dirty="0"/>
              <a:t>Environment is enclosed</a:t>
            </a:r>
          </a:p>
          <a:p>
            <a:r>
              <a:rPr lang="en-GB" dirty="0"/>
              <a:t>Probe size eliminates pockets too small for binding</a:t>
            </a:r>
          </a:p>
          <a:p>
            <a:r>
              <a:rPr lang="en-GB" dirty="0"/>
              <a:t>5-10 minutes on a desktop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0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22" y="246054"/>
            <a:ext cx="7772400" cy="1470025"/>
          </a:xfrm>
        </p:spPr>
        <p:txBody>
          <a:bodyPr/>
          <a:lstStyle/>
          <a:p>
            <a:pPr algn="l"/>
            <a:r>
              <a:rPr lang="en-GB" dirty="0"/>
              <a:t>SuperStar Vs. Fragment Hotspot Maps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r="10910"/>
          <a:stretch/>
        </p:blipFill>
        <p:spPr>
          <a:xfrm>
            <a:off x="1295400" y="1870239"/>
            <a:ext cx="3179878" cy="40446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77082"/>
            <a:ext cx="4572000" cy="42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65998"/>
      </p:ext>
    </p:extLst>
  </p:cSld>
  <p:clrMapOvr>
    <a:masterClrMapping/>
  </p:clrMapOvr>
</p:sld>
</file>

<file path=ppt/theme/theme1.xml><?xml version="1.0" encoding="utf-8"?>
<a:theme xmlns:a="http://schemas.openxmlformats.org/drawingml/2006/main" name="CCDC Standard Layout">
  <a:themeElements>
    <a:clrScheme name="Custom 1">
      <a:dk1>
        <a:srgbClr val="000000"/>
      </a:dk1>
      <a:lt1>
        <a:srgbClr val="FFFFFF"/>
      </a:lt1>
      <a:dk2>
        <a:srgbClr val="0066CC"/>
      </a:dk2>
      <a:lt2>
        <a:srgbClr val="FFFF00"/>
      </a:lt2>
      <a:accent1>
        <a:srgbClr val="FF9900"/>
      </a:accent1>
      <a:accent2>
        <a:srgbClr val="00FFFF"/>
      </a:accent2>
      <a:accent3>
        <a:srgbClr val="AAB8E2"/>
      </a:accent3>
      <a:accent4>
        <a:srgbClr val="DADADA"/>
      </a:accent4>
      <a:accent5>
        <a:srgbClr val="FFCAAA"/>
      </a:accent5>
      <a:accent6>
        <a:srgbClr val="00E7E7"/>
      </a:accent6>
      <a:hlink>
        <a:srgbClr val="324A93"/>
      </a:hlink>
      <a:folHlink>
        <a:srgbClr val="324A93"/>
      </a:folHlink>
    </a:clrScheme>
    <a:fontScheme name="1_ccd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>
              <a:lumMod val="85000"/>
              <a:lumOff val="15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>
    <a:extraClrScheme>
      <a:clrScheme name="1_ccd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d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sic Template.pptx" id="{95E330C2-248E-43AC-9CF2-79241DF35AA9}" vid="{1D006208-4541-482C-9FD5-E0503BAC8A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228</Words>
  <Application>Microsoft Office PowerPoint</Application>
  <PresentationFormat>On-screen Show (4:3)</PresentationFormat>
  <Paragraphs>46</Paragraphs>
  <Slides>7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CCDC Standard Layout</vt:lpstr>
      <vt:lpstr>Methodology</vt:lpstr>
      <vt:lpstr>Representing Hotspot Environments</vt:lpstr>
      <vt:lpstr>Atomic Propensities from SuperStar</vt:lpstr>
      <vt:lpstr>Introducing Enclosure</vt:lpstr>
      <vt:lpstr>Sampling Example: Acceptor probe</vt:lpstr>
      <vt:lpstr>Creating Fragment Hotspot Maps</vt:lpstr>
      <vt:lpstr>SuperStar Vs. Fragment Hotspot 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Pete Curran</dc:creator>
  <cp:lastModifiedBy>Pete Curran</cp:lastModifiedBy>
  <cp:revision>1</cp:revision>
  <dcterms:created xsi:type="dcterms:W3CDTF">2019-01-15T17:41:11Z</dcterms:created>
  <dcterms:modified xsi:type="dcterms:W3CDTF">2019-01-15T17:42:44Z</dcterms:modified>
</cp:coreProperties>
</file>