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6" r:id="rId3"/>
    <p:sldId id="262" r:id="rId4"/>
    <p:sldId id="263" r:id="rId5"/>
    <p:sldId id="260" r:id="rId6"/>
    <p:sldId id="261" r:id="rId7"/>
    <p:sldId id="288" r:id="rId8"/>
    <p:sldId id="269" r:id="rId9"/>
    <p:sldId id="271" r:id="rId10"/>
    <p:sldId id="272" r:id="rId11"/>
    <p:sldId id="273" r:id="rId12"/>
    <p:sldId id="275" r:id="rId13"/>
    <p:sldId id="266" r:id="rId14"/>
    <p:sldId id="268" r:id="rId15"/>
    <p:sldId id="267" r:id="rId16"/>
    <p:sldId id="277" r:id="rId17"/>
    <p:sldId id="278" r:id="rId18"/>
    <p:sldId id="279" r:id="rId19"/>
    <p:sldId id="280" r:id="rId20"/>
    <p:sldId id="281" r:id="rId21"/>
    <p:sldId id="282" r:id="rId22"/>
    <p:sldId id="283" r:id="rId23"/>
    <p:sldId id="284" r:id="rId24"/>
    <p:sldId id="285" r:id="rId25"/>
    <p:sldId id="286" r:id="rId26"/>
    <p:sldId id="287"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489"/>
    <a:srgbClr val="CB3233"/>
    <a:srgbClr val="C00000"/>
    <a:srgbClr val="FF0000"/>
    <a:srgbClr val="1E428A"/>
    <a:srgbClr val="203864"/>
    <a:srgbClr val="375797"/>
    <a:srgbClr val="C40F0F"/>
    <a:srgbClr val="DC707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1"/>
    <p:restoredTop sz="94674"/>
  </p:normalViewPr>
  <p:slideViewPr>
    <p:cSldViewPr snapToGrid="0" snapToObjects="1">
      <p:cViewPr varScale="1">
        <p:scale>
          <a:sx n="111" d="100"/>
          <a:sy n="111" d="100"/>
        </p:scale>
        <p:origin x="12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5BE18-8038-2346-ACE6-BE4C7332E14D}" type="datetimeFigureOut">
              <a:rPr lang="en-US" smtClean="0"/>
              <a:t>7/19/2018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C5C3-6492-984E-B294-2D21F2E24068}" type="slidenum">
              <a:rPr lang="en-US" smtClean="0"/>
              <a:t>‹#›</a:t>
            </a:fld>
            <a:endParaRPr lang="en-US"/>
          </a:p>
        </p:txBody>
      </p:sp>
    </p:spTree>
    <p:extLst>
      <p:ext uri="{BB962C8B-B14F-4D97-AF65-F5344CB8AC3E}">
        <p14:creationId xmlns:p14="http://schemas.microsoft.com/office/powerpoint/2010/main" val="2006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7FBD8-AD05-9343-88C6-719411FC7F69}"/>
              </a:ext>
            </a:extLst>
          </p:cNvPr>
          <p:cNvSpPr>
            <a:spLocks noGrp="1"/>
          </p:cNvSpPr>
          <p:nvPr>
            <p:ph type="dt" sz="half" idx="10"/>
          </p:nvPr>
        </p:nvSpPr>
        <p:spPr/>
        <p:txBody>
          <a:bodyPr/>
          <a:lstStyle/>
          <a:p>
            <a:fld id="{3E5A2339-1E02-034C-BBA7-7FA25CD6B1EE}" type="datetime1">
              <a:rPr lang="en-US" smtClean="0"/>
              <a:t>7/19/2018</a:t>
            </a:fld>
            <a:endParaRPr lang="en-US"/>
          </a:p>
        </p:txBody>
      </p:sp>
      <p:sp>
        <p:nvSpPr>
          <p:cNvPr id="5" name="Footer Placeholder 4">
            <a:extLst>
              <a:ext uri="{FF2B5EF4-FFF2-40B4-BE49-F238E27FC236}">
                <a16:creationId xmlns:a16="http://schemas.microsoft.com/office/drawing/2014/main" id="{E16F60B6-A823-2A48-B86B-F2C714710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977F-C74C-9B44-9F17-CBA0B4B022F4}"/>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1898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B69B-6229-4045-8DAD-AF2F6D39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B70AB-265E-3341-A5C9-99027DB76A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79F55-2ED1-424A-B3B5-EDD6D3713AA4}"/>
              </a:ext>
            </a:extLst>
          </p:cNvPr>
          <p:cNvSpPr>
            <a:spLocks noGrp="1"/>
          </p:cNvSpPr>
          <p:nvPr>
            <p:ph type="dt" sz="half" idx="10"/>
          </p:nvPr>
        </p:nvSpPr>
        <p:spPr/>
        <p:txBody>
          <a:bodyPr/>
          <a:lstStyle/>
          <a:p>
            <a:fld id="{C67432D1-B777-4E44-BEB5-8BB82AAC7FF4}" type="datetime1">
              <a:rPr lang="en-US" smtClean="0"/>
              <a:t>7/19/2018</a:t>
            </a:fld>
            <a:endParaRPr lang="en-US"/>
          </a:p>
        </p:txBody>
      </p:sp>
      <p:sp>
        <p:nvSpPr>
          <p:cNvPr id="5" name="Footer Placeholder 4">
            <a:extLst>
              <a:ext uri="{FF2B5EF4-FFF2-40B4-BE49-F238E27FC236}">
                <a16:creationId xmlns:a16="http://schemas.microsoft.com/office/drawing/2014/main" id="{D9332B11-5DB1-4648-9061-5A5C23C66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461F9-E519-5E4B-8F68-12CB6794A75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985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79471-2D18-7740-9796-1EE570A8646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83279-F5C5-2C4D-884A-4AA882E0D8C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56D58-119E-EC47-8D5E-F6358219EF34}"/>
              </a:ext>
            </a:extLst>
          </p:cNvPr>
          <p:cNvSpPr>
            <a:spLocks noGrp="1"/>
          </p:cNvSpPr>
          <p:nvPr>
            <p:ph type="dt" sz="half" idx="10"/>
          </p:nvPr>
        </p:nvSpPr>
        <p:spPr/>
        <p:txBody>
          <a:bodyPr/>
          <a:lstStyle/>
          <a:p>
            <a:fld id="{D2D6F984-CAD7-BD40-BF29-21D08DFB9015}" type="datetime1">
              <a:rPr lang="en-US" smtClean="0"/>
              <a:t>7/19/2018</a:t>
            </a:fld>
            <a:endParaRPr lang="en-US"/>
          </a:p>
        </p:txBody>
      </p:sp>
      <p:sp>
        <p:nvSpPr>
          <p:cNvPr id="5" name="Footer Placeholder 4">
            <a:extLst>
              <a:ext uri="{FF2B5EF4-FFF2-40B4-BE49-F238E27FC236}">
                <a16:creationId xmlns:a16="http://schemas.microsoft.com/office/drawing/2014/main" id="{F2A44152-DB66-FC44-81A4-73424163C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CCCAD-AFBF-454C-9E05-CAD74D652AD8}"/>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6236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DC9F-0898-3E4A-A809-BE14EACF3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DE07C-FCD1-E244-BCED-994B90AB92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567A1-D72C-144F-9D4C-F6393D1D5808}"/>
              </a:ext>
            </a:extLst>
          </p:cNvPr>
          <p:cNvSpPr>
            <a:spLocks noGrp="1"/>
          </p:cNvSpPr>
          <p:nvPr>
            <p:ph type="dt" sz="half" idx="10"/>
          </p:nvPr>
        </p:nvSpPr>
        <p:spPr/>
        <p:txBody>
          <a:bodyPr/>
          <a:lstStyle/>
          <a:p>
            <a:fld id="{577D4CEC-C7D4-5A4D-9DA3-CF2F67E480E0}" type="datetime1">
              <a:rPr lang="en-US" smtClean="0"/>
              <a:t>7/19/2018</a:t>
            </a:fld>
            <a:endParaRPr lang="en-US"/>
          </a:p>
        </p:txBody>
      </p:sp>
      <p:sp>
        <p:nvSpPr>
          <p:cNvPr id="5" name="Footer Placeholder 4">
            <a:extLst>
              <a:ext uri="{FF2B5EF4-FFF2-40B4-BE49-F238E27FC236}">
                <a16:creationId xmlns:a16="http://schemas.microsoft.com/office/drawing/2014/main" id="{A61F67D0-31EF-7F48-A78B-B4E4FA90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5AAC-F15D-1248-BEA4-B90739CF7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74822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6FA9B3-ADDF-7747-ABF5-30D7F1B25FDA}"/>
              </a:ext>
            </a:extLst>
          </p:cNvPr>
          <p:cNvSpPr>
            <a:spLocks noGrp="1"/>
          </p:cNvSpPr>
          <p:nvPr>
            <p:ph type="dt" sz="half" idx="10"/>
          </p:nvPr>
        </p:nvSpPr>
        <p:spPr/>
        <p:txBody>
          <a:bodyPr/>
          <a:lstStyle/>
          <a:p>
            <a:fld id="{18CC5F46-4F95-864C-9E32-C7E9DFFE0044}" type="datetime1">
              <a:rPr lang="en-US" smtClean="0"/>
              <a:t>7/19/2018</a:t>
            </a:fld>
            <a:endParaRPr lang="en-US"/>
          </a:p>
        </p:txBody>
      </p:sp>
      <p:sp>
        <p:nvSpPr>
          <p:cNvPr id="5" name="Footer Placeholder 4">
            <a:extLst>
              <a:ext uri="{FF2B5EF4-FFF2-40B4-BE49-F238E27FC236}">
                <a16:creationId xmlns:a16="http://schemas.microsoft.com/office/drawing/2014/main" id="{79E50B03-3B03-9E4A-87C2-32902CD49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B296D-0377-F440-B785-A16D34E4668B}"/>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9439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969-6823-7148-BCAD-C970CDCDF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9D156-4F33-2649-8244-822E31554C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B59D0-EEA8-B648-B1C9-0D83C1795C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08E9F-09CF-6149-B0B0-DA38AF7C19D2}"/>
              </a:ext>
            </a:extLst>
          </p:cNvPr>
          <p:cNvSpPr>
            <a:spLocks noGrp="1"/>
          </p:cNvSpPr>
          <p:nvPr>
            <p:ph type="dt" sz="half" idx="10"/>
          </p:nvPr>
        </p:nvSpPr>
        <p:spPr/>
        <p:txBody>
          <a:bodyPr/>
          <a:lstStyle/>
          <a:p>
            <a:fld id="{CFD9F596-3991-AD4D-A819-178D07FB8C91}" type="datetime1">
              <a:rPr lang="en-US" smtClean="0"/>
              <a:t>7/19/2018</a:t>
            </a:fld>
            <a:endParaRPr lang="en-US"/>
          </a:p>
        </p:txBody>
      </p:sp>
      <p:sp>
        <p:nvSpPr>
          <p:cNvPr id="6" name="Footer Placeholder 5">
            <a:extLst>
              <a:ext uri="{FF2B5EF4-FFF2-40B4-BE49-F238E27FC236}">
                <a16:creationId xmlns:a16="http://schemas.microsoft.com/office/drawing/2014/main" id="{8CEA0A48-0BCC-F54D-B431-8A0414FA0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DE0B0-4D1A-9344-A9D1-9E0F28C7AC9D}"/>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0115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9A7-0109-D747-AE77-A1970FB1D23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3075A-C7E4-3844-BC79-E86F235EC208}"/>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78DF2B-D18C-3D44-BA5F-1F9F7D478705}"/>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B1AB26-1844-1C44-9A1D-985F2DBA0A61}"/>
              </a:ext>
            </a:extLst>
          </p:cNvPr>
          <p:cNvSpPr>
            <a:spLocks noGrp="1"/>
          </p:cNvSpPr>
          <p:nvPr>
            <p:ph type="dt" sz="half" idx="10"/>
          </p:nvPr>
        </p:nvSpPr>
        <p:spPr/>
        <p:txBody>
          <a:bodyPr/>
          <a:lstStyle/>
          <a:p>
            <a:fld id="{5ED2FE30-E0E2-6E4F-9735-AEA60C8DE4C5}" type="datetime1">
              <a:rPr lang="en-US" smtClean="0"/>
              <a:t>7/19/2018</a:t>
            </a:fld>
            <a:endParaRPr lang="en-US"/>
          </a:p>
        </p:txBody>
      </p:sp>
      <p:sp>
        <p:nvSpPr>
          <p:cNvPr id="8" name="Footer Placeholder 7">
            <a:extLst>
              <a:ext uri="{FF2B5EF4-FFF2-40B4-BE49-F238E27FC236}">
                <a16:creationId xmlns:a16="http://schemas.microsoft.com/office/drawing/2014/main" id="{610CEED7-BE91-F541-9C42-D4F992146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D967E-45F0-FF45-943E-C4808F816B1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40725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1ACD-E3F3-9D4C-87AD-757CF8C6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0E18-C714-E54F-9B92-8D858AE485B7}"/>
              </a:ext>
            </a:extLst>
          </p:cNvPr>
          <p:cNvSpPr>
            <a:spLocks noGrp="1"/>
          </p:cNvSpPr>
          <p:nvPr>
            <p:ph type="dt" sz="half" idx="10"/>
          </p:nvPr>
        </p:nvSpPr>
        <p:spPr/>
        <p:txBody>
          <a:bodyPr/>
          <a:lstStyle/>
          <a:p>
            <a:fld id="{9F8CD760-8055-3C4D-9BEC-95377ED2A77D}" type="datetime1">
              <a:rPr lang="en-US" smtClean="0"/>
              <a:t>7/19/2018</a:t>
            </a:fld>
            <a:endParaRPr lang="en-US"/>
          </a:p>
        </p:txBody>
      </p:sp>
      <p:sp>
        <p:nvSpPr>
          <p:cNvPr id="4" name="Footer Placeholder 3">
            <a:extLst>
              <a:ext uri="{FF2B5EF4-FFF2-40B4-BE49-F238E27FC236}">
                <a16:creationId xmlns:a16="http://schemas.microsoft.com/office/drawing/2014/main" id="{5258054D-56AC-3A46-8D8B-63694A31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E0924-DB97-2440-8D5B-CC9F9D248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06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1941B-7903-E540-B2CE-B9F817A0F48E}"/>
              </a:ext>
            </a:extLst>
          </p:cNvPr>
          <p:cNvSpPr>
            <a:spLocks noGrp="1"/>
          </p:cNvSpPr>
          <p:nvPr>
            <p:ph type="dt" sz="half" idx="10"/>
          </p:nvPr>
        </p:nvSpPr>
        <p:spPr/>
        <p:txBody>
          <a:bodyPr/>
          <a:lstStyle/>
          <a:p>
            <a:fld id="{EDA35547-5590-AE4B-B503-FACC781A388E}" type="datetime1">
              <a:rPr lang="en-US" smtClean="0"/>
              <a:t>7/19/2018</a:t>
            </a:fld>
            <a:endParaRPr lang="en-US"/>
          </a:p>
        </p:txBody>
      </p:sp>
      <p:sp>
        <p:nvSpPr>
          <p:cNvPr id="3" name="Footer Placeholder 2">
            <a:extLst>
              <a:ext uri="{FF2B5EF4-FFF2-40B4-BE49-F238E27FC236}">
                <a16:creationId xmlns:a16="http://schemas.microsoft.com/office/drawing/2014/main" id="{C8646F72-6494-864E-9086-7E2B98828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57450-122E-8945-AC50-D48B8C41A55E}"/>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8193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240ADD-88EB-1D42-9758-CB4C88F1B4C3}"/>
              </a:ext>
            </a:extLst>
          </p:cNvPr>
          <p:cNvSpPr>
            <a:spLocks noGrp="1"/>
          </p:cNvSpPr>
          <p:nvPr>
            <p:ph type="dt" sz="half" idx="10"/>
          </p:nvPr>
        </p:nvSpPr>
        <p:spPr/>
        <p:txBody>
          <a:bodyPr/>
          <a:lstStyle/>
          <a:p>
            <a:fld id="{FE77DAB8-A91F-4545-9464-A19DA19CA173}" type="datetime1">
              <a:rPr lang="en-US" smtClean="0"/>
              <a:t>7/19/2018</a:t>
            </a:fld>
            <a:endParaRPr lang="en-US"/>
          </a:p>
        </p:txBody>
      </p:sp>
      <p:sp>
        <p:nvSpPr>
          <p:cNvPr id="6" name="Footer Placeholder 5">
            <a:extLst>
              <a:ext uri="{FF2B5EF4-FFF2-40B4-BE49-F238E27FC236}">
                <a16:creationId xmlns:a16="http://schemas.microsoft.com/office/drawing/2014/main" id="{7B908799-BBA6-F745-AE2D-59B2921B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D639-CDDA-DA45-97C8-5B7205421F5C}"/>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972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BFA145-A86F-3F4D-AEEC-CDB71DE14EB9}"/>
              </a:ext>
            </a:extLst>
          </p:cNvPr>
          <p:cNvSpPr>
            <a:spLocks noGrp="1"/>
          </p:cNvSpPr>
          <p:nvPr>
            <p:ph type="dt" sz="half" idx="10"/>
          </p:nvPr>
        </p:nvSpPr>
        <p:spPr/>
        <p:txBody>
          <a:bodyPr/>
          <a:lstStyle/>
          <a:p>
            <a:fld id="{262054F7-A753-8D40-B9DA-9E14CB2B221E}" type="datetime1">
              <a:rPr lang="en-US" smtClean="0"/>
              <a:t>7/19/2018</a:t>
            </a:fld>
            <a:endParaRPr lang="en-US"/>
          </a:p>
        </p:txBody>
      </p:sp>
      <p:sp>
        <p:nvSpPr>
          <p:cNvPr id="6" name="Footer Placeholder 5">
            <a:extLst>
              <a:ext uri="{FF2B5EF4-FFF2-40B4-BE49-F238E27FC236}">
                <a16:creationId xmlns:a16="http://schemas.microsoft.com/office/drawing/2014/main" id="{8DD13451-A76D-C344-AA05-5280EDFAD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D6004-88DF-8449-848A-E83A378AE2A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7176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D5E3-9858-BD45-AC97-9211716ACC31}" type="datetime1">
              <a:rPr lang="en-US" smtClean="0"/>
              <a:t>7/19/2018</a:t>
            </a:fld>
            <a:endParaRPr lang="en-US"/>
          </a:p>
        </p:txBody>
      </p:sp>
      <p:sp>
        <p:nvSpPr>
          <p:cNvPr id="5" name="Footer Placeholder 4">
            <a:extLst>
              <a:ext uri="{FF2B5EF4-FFF2-40B4-BE49-F238E27FC236}">
                <a16:creationId xmlns:a16="http://schemas.microsoft.com/office/drawing/2014/main"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D005-796C-7F4C-B799-47876DAF0D32}" type="slidenum">
              <a:rPr lang="en-US" smtClean="0"/>
              <a:t>‹#›</a:t>
            </a:fld>
            <a:endParaRPr lang="en-US"/>
          </a:p>
        </p:txBody>
      </p:sp>
    </p:spTree>
    <p:extLst>
      <p:ext uri="{BB962C8B-B14F-4D97-AF65-F5344CB8AC3E}">
        <p14:creationId xmlns:p14="http://schemas.microsoft.com/office/powerpoint/2010/main" val="22076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mailto:support@futuragi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A0E80A-62AA-1442-8A41-DE782163C0D0}"/>
              </a:ext>
            </a:extLst>
          </p:cNvPr>
          <p:cNvPicPr>
            <a:picLocks noChangeAspect="1"/>
          </p:cNvPicPr>
          <p:nvPr/>
        </p:nvPicPr>
        <p:blipFill>
          <a:blip r:embed="rId2"/>
          <a:stretch>
            <a:fillRect/>
          </a:stretch>
        </p:blipFill>
        <p:spPr>
          <a:xfrm>
            <a:off x="0" y="5029200"/>
            <a:ext cx="12192000" cy="1828800"/>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ctrTitle"/>
          </p:nvPr>
        </p:nvSpPr>
        <p:spPr>
          <a:xfrm>
            <a:off x="0" y="3219797"/>
            <a:ext cx="12192000" cy="1470618"/>
          </a:xfrm>
        </p:spPr>
        <p:txBody>
          <a:bodyPr/>
          <a:lstStyle/>
          <a:p>
            <a:r>
              <a:rPr lang="en-US" b="1" dirty="0">
                <a:solidFill>
                  <a:srgbClr val="C00000"/>
                </a:solidFill>
                <a:latin typeface="+mn-lt"/>
              </a:rPr>
              <a:t>Authoring a FieldPro Map</a:t>
            </a:r>
          </a:p>
        </p:txBody>
      </p:sp>
      <p:sp>
        <p:nvSpPr>
          <p:cNvPr id="3" name="Subtitle 2">
            <a:extLst>
              <a:ext uri="{FF2B5EF4-FFF2-40B4-BE49-F238E27FC236}">
                <a16:creationId xmlns:a16="http://schemas.microsoft.com/office/drawing/2014/main" id="{25D52715-DCAA-C84E-81D8-8905182EEDB7}"/>
              </a:ext>
            </a:extLst>
          </p:cNvPr>
          <p:cNvSpPr>
            <a:spLocks noGrp="1"/>
          </p:cNvSpPr>
          <p:nvPr>
            <p:ph type="subTitle" idx="1"/>
          </p:nvPr>
        </p:nvSpPr>
        <p:spPr>
          <a:xfrm>
            <a:off x="0" y="4742974"/>
            <a:ext cx="12192000" cy="809729"/>
          </a:xfrm>
        </p:spPr>
        <p:txBody>
          <a:bodyPr/>
          <a:lstStyle/>
          <a:p>
            <a:r>
              <a:rPr lang="en-US" b="1" dirty="0">
                <a:solidFill>
                  <a:srgbClr val="1B4489"/>
                </a:solidFill>
              </a:rPr>
              <a:t>Josh Coleman &amp; Travis Durrance</a:t>
            </a:r>
          </a:p>
        </p:txBody>
      </p:sp>
      <p:pic>
        <p:nvPicPr>
          <p:cNvPr id="10" name="Picture 9">
            <a:extLst>
              <a:ext uri="{FF2B5EF4-FFF2-40B4-BE49-F238E27FC236}">
                <a16:creationId xmlns:a16="http://schemas.microsoft.com/office/drawing/2014/main" id="{57A78069-A4B8-D047-80D7-8DFD2CA7683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id="{C017DCE8-1555-964A-B11F-DD9D5CCE5A6C}"/>
              </a:ext>
            </a:extLst>
          </p:cNvPr>
          <p:cNvPicPr>
            <a:picLocks noChangeAspect="1"/>
          </p:cNvPicPr>
          <p:nvPr/>
        </p:nvPicPr>
        <p:blipFill>
          <a:blip r:embed="rId4"/>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46767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838200" y="941388"/>
            <a:ext cx="10212388" cy="5122941"/>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Download the existing FieldPro .</a:t>
            </a:r>
            <a:r>
              <a:rPr lang="en-US" sz="2000" b="1" dirty="0" err="1">
                <a:solidFill>
                  <a:srgbClr val="1B4489"/>
                </a:solidFill>
                <a:latin typeface="+mn-lt"/>
                <a:cs typeface="Arial" charset="0"/>
              </a:rPr>
              <a:t>mxd</a:t>
            </a:r>
            <a:r>
              <a:rPr lang="en-US" sz="2000" b="1" dirty="0">
                <a:solidFill>
                  <a:srgbClr val="1B4489"/>
                </a:solidFill>
                <a:latin typeface="+mn-lt"/>
                <a:cs typeface="Arial" charset="0"/>
              </a:rPr>
              <a:t> </a:t>
            </a:r>
            <a:r>
              <a:rPr lang="en-US" sz="2000" b="1" dirty="0">
                <a:solidFill>
                  <a:srgbClr val="1B4489"/>
                </a:solidFill>
                <a:cs typeface="Arial" charset="0"/>
              </a:rPr>
              <a:t>&amp;</a:t>
            </a:r>
            <a:r>
              <a:rPr lang="en-US" sz="2000" b="1" dirty="0">
                <a:solidFill>
                  <a:srgbClr val="1B4489"/>
                </a:solidFill>
                <a:latin typeface="+mn-lt"/>
                <a:cs typeface="Arial" charset="0"/>
              </a:rPr>
              <a:t> </a:t>
            </a:r>
            <a:r>
              <a:rPr lang="en-US" sz="2000" b="1" dirty="0" err="1">
                <a:solidFill>
                  <a:srgbClr val="1B4489"/>
                </a:solidFill>
                <a:latin typeface="+mn-lt"/>
                <a:cs typeface="Arial" charset="0"/>
              </a:rPr>
              <a:t>FileGDB</a:t>
            </a:r>
            <a:r>
              <a:rPr lang="en-US" sz="2000" b="1" dirty="0">
                <a:solidFill>
                  <a:srgbClr val="1B4489"/>
                </a:solidFill>
                <a:latin typeface="+mn-lt"/>
                <a:cs typeface="Arial" charset="0"/>
              </a:rPr>
              <a:t> from the server to your local machine.</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Rename the .</a:t>
            </a:r>
            <a:r>
              <a:rPr lang="en-US" sz="2000" b="1" dirty="0" err="1">
                <a:solidFill>
                  <a:srgbClr val="1B4489"/>
                </a:solidFill>
                <a:latin typeface="+mn-lt"/>
                <a:cs typeface="Arial" charset="0"/>
              </a:rPr>
              <a:t>mxd</a:t>
            </a:r>
            <a:r>
              <a:rPr lang="en-US" sz="2000" b="1" dirty="0">
                <a:solidFill>
                  <a:srgbClr val="1B4489"/>
                </a:solidFill>
                <a:latin typeface="+mn-lt"/>
                <a:cs typeface="Arial" charset="0"/>
              </a:rPr>
              <a:t> to whatever you want the export to be named (such as Contractor map, ROW map, </a:t>
            </a:r>
            <a:r>
              <a:rPr lang="en-US" sz="2000" b="1" dirty="0" err="1">
                <a:solidFill>
                  <a:srgbClr val="1B4489"/>
                </a:solidFill>
                <a:latin typeface="+mn-lt"/>
                <a:cs typeface="Arial" charset="0"/>
              </a:rPr>
              <a:t>etc</a:t>
            </a:r>
            <a:r>
              <a:rPr lang="en-US" sz="2000" b="1" dirty="0">
                <a:solidFill>
                  <a:srgbClr val="1B4489"/>
                </a:solidFill>
                <a:latin typeface="+mn-lt"/>
                <a:cs typeface="Arial" charset="0"/>
              </a:rPr>
              <a:t>…) with a _FP suffix.</a:t>
            </a:r>
          </a:p>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Open the .</a:t>
            </a:r>
            <a:r>
              <a:rPr lang="en-US" sz="2000" b="1" dirty="0" err="1">
                <a:solidFill>
                  <a:srgbClr val="1B4489"/>
                </a:solidFill>
                <a:cs typeface="Arial" charset="0"/>
              </a:rPr>
              <a:t>mxd</a:t>
            </a:r>
            <a:r>
              <a:rPr lang="en-US" sz="2000" b="1" dirty="0">
                <a:solidFill>
                  <a:srgbClr val="1B4489"/>
                </a:solidFill>
                <a:cs typeface="Arial" charset="0"/>
              </a:rPr>
              <a:t> in ArcMap &amp; source the renamed map to the FieldPro </a:t>
            </a:r>
            <a:r>
              <a:rPr lang="en-US" sz="2000" b="1" dirty="0" err="1">
                <a:solidFill>
                  <a:srgbClr val="1B4489"/>
                </a:solidFill>
                <a:cs typeface="Arial" charset="0"/>
              </a:rPr>
              <a:t>FileGDB</a:t>
            </a:r>
            <a:r>
              <a:rPr lang="en-US" sz="2000" b="1" dirty="0">
                <a:solidFill>
                  <a:srgbClr val="1B4489"/>
                </a:solidFill>
                <a:cs typeface="Arial" charset="0"/>
              </a:rPr>
              <a:t> by clicking the little red </a:t>
            </a:r>
            <a:r>
              <a:rPr lang="en-US" sz="2000" b="1" dirty="0">
                <a:solidFill>
                  <a:srgbClr val="FF0000"/>
                </a:solidFill>
                <a:cs typeface="Arial" charset="0"/>
              </a:rPr>
              <a:t>!</a:t>
            </a:r>
            <a:r>
              <a:rPr lang="en-US" sz="2000" b="1" dirty="0">
                <a:solidFill>
                  <a:srgbClr val="1B4489"/>
                </a:solidFill>
                <a:cs typeface="Arial" charset="0"/>
              </a:rPr>
              <a:t> in the source tab &amp; choosing the appropriate feature.</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Make the desired changes to the FieldPro .</a:t>
            </a:r>
            <a:r>
              <a:rPr lang="en-US" sz="2000" b="1" dirty="0" err="1">
                <a:solidFill>
                  <a:srgbClr val="1B4489"/>
                </a:solidFill>
                <a:latin typeface="+mn-lt"/>
                <a:cs typeface="Arial" charset="0"/>
              </a:rPr>
              <a:t>mxd</a:t>
            </a:r>
            <a:r>
              <a:rPr lang="en-US" sz="2000" b="1" dirty="0">
                <a:solidFill>
                  <a:srgbClr val="1B4489"/>
                </a:solidFill>
                <a:latin typeface="+mn-lt"/>
                <a:cs typeface="Arial" charset="0"/>
              </a:rPr>
              <a:t> (applying the Do’s &amp; Don’ts) &amp; save.</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Export a new FieldPro .geodatabase file.  </a:t>
            </a:r>
          </a:p>
          <a:p>
            <a:pPr marL="800100" lvl="1" indent="-342900">
              <a:lnSpc>
                <a:spcPct val="150000"/>
              </a:lnSpc>
              <a:buFont typeface="Wingdings" panose="05000000000000000000" pitchFamily="2" charset="2"/>
              <a:buChar char="Ø"/>
              <a:defRPr/>
            </a:pPr>
            <a:r>
              <a:rPr lang="en-US" sz="2000" b="1" dirty="0">
                <a:solidFill>
                  <a:srgbClr val="FF0000"/>
                </a:solidFill>
                <a:cs typeface="Arial" charset="0"/>
              </a:rPr>
              <a:t>Be sure to fill out the Rename As (Optional) VALUE on the first screen of the Create FieldPro Geodatabase dialog, or this map will replace your existing FieldPro map once you put it on the server.</a:t>
            </a:r>
            <a:endParaRPr lang="en-US" sz="2000" b="1" dirty="0">
              <a:solidFill>
                <a:schemeClr val="accent1">
                  <a:lumMod val="50000"/>
                </a:schemeClr>
              </a:solidFill>
              <a:latin typeface="+mn-lt"/>
              <a:cs typeface="Arial" charset="0"/>
            </a:endParaRPr>
          </a:p>
          <a:p>
            <a:pPr marL="800100" lvl="1" indent="-342900">
              <a:lnSpc>
                <a:spcPct val="150000"/>
              </a:lnSpc>
              <a:buFont typeface="Wingdings" panose="05000000000000000000" pitchFamily="2" charset="2"/>
              <a:buChar char="Ø"/>
              <a:defRPr/>
            </a:pPr>
            <a:endParaRPr lang="en-US" sz="2000" b="1" dirty="0">
              <a:solidFill>
                <a:schemeClr val="accent1">
                  <a:lumMod val="50000"/>
                </a:schemeClr>
              </a:solidFill>
              <a:latin typeface="+mn-lt"/>
              <a:cs typeface="Arial" charset="0"/>
            </a:endParaRPr>
          </a:p>
        </p:txBody>
      </p:sp>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How to create a new FieldPro .</a:t>
            </a:r>
            <a:r>
              <a:rPr lang="en-US" sz="3200" b="1" dirty="0" err="1">
                <a:solidFill>
                  <a:srgbClr val="C00000"/>
                </a:solidFill>
                <a:latin typeface="+mn-lt"/>
              </a:rPr>
              <a:t>mxd</a:t>
            </a:r>
            <a:endParaRPr lang="en-US" sz="3200" b="1" dirty="0">
              <a:solidFill>
                <a:srgbClr val="C00000"/>
              </a:solidFill>
              <a:latin typeface="+mn-lt"/>
            </a:endParaRPr>
          </a:p>
        </p:txBody>
      </p:sp>
    </p:spTree>
    <p:extLst>
      <p:ext uri="{BB962C8B-B14F-4D97-AF65-F5344CB8AC3E}">
        <p14:creationId xmlns:p14="http://schemas.microsoft.com/office/powerpoint/2010/main" val="268025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838200" y="941388"/>
            <a:ext cx="10212388" cy="4199611"/>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Load the .geodatabase file onto your iPad &amp; test it.</a:t>
            </a:r>
          </a:p>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If it works &amp; you are satisfied with the changes, upload the renamed .</a:t>
            </a:r>
            <a:r>
              <a:rPr lang="en-US" sz="2000" b="1" dirty="0" err="1">
                <a:solidFill>
                  <a:srgbClr val="1B4489"/>
                </a:solidFill>
                <a:cs typeface="Arial" charset="0"/>
              </a:rPr>
              <a:t>mxd</a:t>
            </a:r>
            <a:r>
              <a:rPr lang="en-US" sz="2000" b="1" dirty="0">
                <a:solidFill>
                  <a:srgbClr val="1B4489"/>
                </a:solidFill>
                <a:cs typeface="Arial" charset="0"/>
              </a:rPr>
              <a:t> &amp; .geodatabase zip file onto the server in the FieldPro folder they came from.</a:t>
            </a:r>
          </a:p>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The file should now be available to download on your iPad.</a:t>
            </a:r>
          </a:p>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If you want to have the new map update automatically, you will need to get in contact with support at </a:t>
            </a:r>
            <a:r>
              <a:rPr lang="en-US" sz="2000" b="1" dirty="0">
                <a:solidFill>
                  <a:srgbClr val="1B4489"/>
                </a:solidFill>
                <a:cs typeface="Arial" charset="0"/>
                <a:hlinkClick r:id="rId4"/>
              </a:rPr>
              <a:t>support@futuragis.com</a:t>
            </a:r>
            <a:r>
              <a:rPr lang="en-US" sz="2000" b="1" dirty="0">
                <a:solidFill>
                  <a:srgbClr val="1B4489"/>
                </a:solidFill>
                <a:cs typeface="Arial" charset="0"/>
              </a:rPr>
              <a:t> &amp; set up a nightly or weekly Server Utility task.  Otherwise, you will need to manually run the export periodically to update the GIS data.  </a:t>
            </a:r>
          </a:p>
          <a:p>
            <a:pPr marL="800100" lvl="1" indent="-342900">
              <a:lnSpc>
                <a:spcPct val="150000"/>
              </a:lnSpc>
              <a:buFont typeface="Wingdings" panose="05000000000000000000" pitchFamily="2" charset="2"/>
              <a:buChar char="Ø"/>
              <a:defRPr/>
            </a:pPr>
            <a:endParaRPr lang="en-US" sz="2000" b="1" dirty="0">
              <a:solidFill>
                <a:schemeClr val="accent1">
                  <a:lumMod val="50000"/>
                </a:schemeClr>
              </a:solidFill>
              <a:latin typeface="+mn-lt"/>
              <a:cs typeface="Arial" charset="0"/>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5"/>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How to create a new FieldPro .</a:t>
            </a:r>
            <a:r>
              <a:rPr lang="en-US" sz="3200" b="1" dirty="0" err="1">
                <a:solidFill>
                  <a:srgbClr val="C00000"/>
                </a:solidFill>
                <a:latin typeface="+mn-lt"/>
              </a:rPr>
              <a:t>mxd</a:t>
            </a:r>
            <a:r>
              <a:rPr lang="en-US" sz="3200" b="1" dirty="0">
                <a:solidFill>
                  <a:srgbClr val="C00000"/>
                </a:solidFill>
                <a:latin typeface="+mn-lt"/>
              </a:rPr>
              <a:t> (cont.)</a:t>
            </a:r>
          </a:p>
        </p:txBody>
      </p:sp>
    </p:spTree>
    <p:extLst>
      <p:ext uri="{BB962C8B-B14F-4D97-AF65-F5344CB8AC3E}">
        <p14:creationId xmlns:p14="http://schemas.microsoft.com/office/powerpoint/2010/main" val="389394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1A03D2-960A-4D44-9209-7C658EA5E0E0}"/>
              </a:ext>
            </a:extLst>
          </p:cNvPr>
          <p:cNvPicPr>
            <a:picLocks noChangeAspect="1"/>
          </p:cNvPicPr>
          <p:nvPr/>
        </p:nvPicPr>
        <p:blipFill>
          <a:blip r:embed="rId2"/>
          <a:stretch>
            <a:fillRect/>
          </a:stretch>
        </p:blipFill>
        <p:spPr>
          <a:xfrm>
            <a:off x="1799696" y="1203420"/>
            <a:ext cx="4914900" cy="2428875"/>
          </a:xfrm>
          <a:prstGeom prst="rect">
            <a:avLst/>
          </a:prstGeom>
          <a:effectLst>
            <a:glow rad="127000">
              <a:schemeClr val="accent1">
                <a:lumMod val="60000"/>
                <a:lumOff val="40000"/>
              </a:schemeClr>
            </a:glow>
          </a:effectLst>
        </p:spPr>
      </p:pic>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Turning off fields in the .</a:t>
            </a:r>
            <a:r>
              <a:rPr lang="en-US" sz="3200" b="1" dirty="0" err="1">
                <a:solidFill>
                  <a:srgbClr val="C00000"/>
                </a:solidFill>
                <a:latin typeface="+mn-lt"/>
              </a:rPr>
              <a:t>mxd</a:t>
            </a:r>
            <a:endParaRPr lang="en-US" sz="3200" b="1" dirty="0">
              <a:solidFill>
                <a:srgbClr val="C00000"/>
              </a:solidFill>
              <a:latin typeface="+mn-lt"/>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9" name="Left Arrow 12">
            <a:extLst>
              <a:ext uri="{FF2B5EF4-FFF2-40B4-BE49-F238E27FC236}">
                <a16:creationId xmlns:a16="http://schemas.microsoft.com/office/drawing/2014/main" id="{981D5B1B-51B9-4BFA-B40C-1B2FC1B0C6AD}"/>
              </a:ext>
            </a:extLst>
          </p:cNvPr>
          <p:cNvSpPr/>
          <p:nvPr/>
        </p:nvSpPr>
        <p:spPr>
          <a:xfrm>
            <a:off x="5233772" y="3105546"/>
            <a:ext cx="1480824" cy="293687"/>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0" name="Rounded Rectangle 10">
            <a:extLst>
              <a:ext uri="{FF2B5EF4-FFF2-40B4-BE49-F238E27FC236}">
                <a16:creationId xmlns:a16="http://schemas.microsoft.com/office/drawing/2014/main" id="{2778CB4D-554C-4613-855C-94229037F95D}"/>
              </a:ext>
            </a:extLst>
          </p:cNvPr>
          <p:cNvSpPr/>
          <p:nvPr/>
        </p:nvSpPr>
        <p:spPr>
          <a:xfrm>
            <a:off x="6935505" y="1735993"/>
            <a:ext cx="3096351" cy="1896302"/>
          </a:xfrm>
          <a:prstGeom prst="roundRect">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Here we have unchecked sensitive data to exclude it from the new contractor FieldPro map, but left necessary data on.</a:t>
            </a:r>
          </a:p>
        </p:txBody>
      </p:sp>
      <p:sp>
        <p:nvSpPr>
          <p:cNvPr id="11" name="Oval 10">
            <a:extLst>
              <a:ext uri="{FF2B5EF4-FFF2-40B4-BE49-F238E27FC236}">
                <a16:creationId xmlns:a16="http://schemas.microsoft.com/office/drawing/2014/main" id="{7DEDADD1-E037-4D81-A23F-1D9AE0C3A63D}"/>
              </a:ext>
            </a:extLst>
          </p:cNvPr>
          <p:cNvSpPr/>
          <p:nvPr/>
        </p:nvSpPr>
        <p:spPr>
          <a:xfrm>
            <a:off x="3722338" y="3075781"/>
            <a:ext cx="1290525" cy="35321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a:extLst>
              <a:ext uri="{FF2B5EF4-FFF2-40B4-BE49-F238E27FC236}">
                <a16:creationId xmlns:a16="http://schemas.microsoft.com/office/drawing/2014/main" id="{BA86831B-1F18-438D-ABE4-AA2943246AB2}"/>
              </a:ext>
            </a:extLst>
          </p:cNvPr>
          <p:cNvSpPr txBox="1"/>
          <p:nvPr/>
        </p:nvSpPr>
        <p:spPr>
          <a:xfrm>
            <a:off x="2822793" y="4135397"/>
            <a:ext cx="7783606" cy="1200329"/>
          </a:xfrm>
          <a:prstGeom prst="rect">
            <a:avLst/>
          </a:prstGeom>
          <a:noFill/>
        </p:spPr>
        <p:txBody>
          <a:bodyPr wrap="square" rtlCol="0">
            <a:spAutoFit/>
          </a:bodyPr>
          <a:lstStyle/>
          <a:p>
            <a:r>
              <a:rPr lang="en-US" altLang="en-US" b="1" dirty="0">
                <a:solidFill>
                  <a:srgbClr val="1B4489"/>
                </a:solidFill>
              </a:rPr>
              <a:t>Leave, at minimum, the following fields turned on when exporting: </a:t>
            </a:r>
            <a:r>
              <a:rPr lang="en-US" altLang="en-US" b="1" dirty="0" err="1">
                <a:solidFill>
                  <a:srgbClr val="1B4489"/>
                </a:solidFill>
              </a:rPr>
              <a:t>FuturaGUID</a:t>
            </a:r>
            <a:r>
              <a:rPr lang="en-US" altLang="en-US" b="1" dirty="0">
                <a:solidFill>
                  <a:srgbClr val="1B4489"/>
                </a:solidFill>
              </a:rPr>
              <a:t> (as well as any other GUIDs), </a:t>
            </a:r>
            <a:r>
              <a:rPr lang="en-US" altLang="en-US" b="1" dirty="0" err="1">
                <a:solidFill>
                  <a:srgbClr val="1B4489"/>
                </a:solidFill>
              </a:rPr>
              <a:t>MapNumber</a:t>
            </a:r>
            <a:r>
              <a:rPr lang="en-US" altLang="en-US" b="1" dirty="0">
                <a:solidFill>
                  <a:srgbClr val="1B4489"/>
                </a:solidFill>
              </a:rPr>
              <a:t>, </a:t>
            </a:r>
            <a:r>
              <a:rPr lang="en-US" altLang="en-US" b="1" dirty="0" err="1">
                <a:solidFill>
                  <a:srgbClr val="1B4489"/>
                </a:solidFill>
              </a:rPr>
              <a:t>ObjectID</a:t>
            </a:r>
            <a:r>
              <a:rPr lang="en-US" altLang="en-US" b="1" dirty="0">
                <a:solidFill>
                  <a:srgbClr val="1B4489"/>
                </a:solidFill>
              </a:rPr>
              <a:t>, </a:t>
            </a:r>
            <a:r>
              <a:rPr lang="en-US" altLang="en-US" b="1" dirty="0" err="1">
                <a:solidFill>
                  <a:srgbClr val="1B4489"/>
                </a:solidFill>
              </a:rPr>
              <a:t>PhaseCode</a:t>
            </a:r>
            <a:r>
              <a:rPr lang="en-US" altLang="en-US" b="1" dirty="0">
                <a:solidFill>
                  <a:srgbClr val="1B4489"/>
                </a:solidFill>
              </a:rPr>
              <a:t>, Enabled &amp; Shape.</a:t>
            </a:r>
          </a:p>
          <a:p>
            <a:endParaRPr lang="en-US" b="1" dirty="0">
              <a:solidFill>
                <a:srgbClr val="1B4489"/>
              </a:solidFill>
            </a:endParaRPr>
          </a:p>
        </p:txBody>
      </p:sp>
    </p:spTree>
    <p:extLst>
      <p:ext uri="{BB962C8B-B14F-4D97-AF65-F5344CB8AC3E}">
        <p14:creationId xmlns:p14="http://schemas.microsoft.com/office/powerpoint/2010/main" val="284400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How to export the FieldPro map</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9" name="TextBox 8">
            <a:extLst>
              <a:ext uri="{FF2B5EF4-FFF2-40B4-BE49-F238E27FC236}">
                <a16:creationId xmlns:a16="http://schemas.microsoft.com/office/drawing/2014/main" id="{45BB5C6F-1B8E-46EA-9F84-2C271CBBEBC5}"/>
              </a:ext>
            </a:extLst>
          </p:cNvPr>
          <p:cNvSpPr txBox="1"/>
          <p:nvPr/>
        </p:nvSpPr>
        <p:spPr>
          <a:xfrm>
            <a:off x="1154113" y="393700"/>
            <a:ext cx="609600" cy="461963"/>
          </a:xfrm>
          <a:prstGeom prst="rect">
            <a:avLst/>
          </a:prstGeom>
          <a:noFill/>
        </p:spPr>
        <p:txBody>
          <a:bodyPr>
            <a:spAutoFit/>
          </a:bodyPr>
          <a:lstStyle/>
          <a:p>
            <a:pPr algn="ctr">
              <a:defRPr/>
            </a:pPr>
            <a:r>
              <a:rPr lang="en-US" sz="2400" b="1" dirty="0">
                <a:solidFill>
                  <a:schemeClr val="accent1">
                    <a:lumMod val="50000"/>
                  </a:schemeClr>
                </a:solidFill>
              </a:rPr>
              <a:t>1</a:t>
            </a:r>
          </a:p>
        </p:txBody>
      </p:sp>
      <p:pic>
        <p:nvPicPr>
          <p:cNvPr id="19" name="Picture 2">
            <a:extLst>
              <a:ext uri="{FF2B5EF4-FFF2-40B4-BE49-F238E27FC236}">
                <a16:creationId xmlns:a16="http://schemas.microsoft.com/office/drawing/2014/main" id="{B8DF9874-00B8-4E6A-A751-EFBE27523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66" y="1071366"/>
            <a:ext cx="5343525" cy="5038725"/>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E6B3F593-CF70-42F7-83F7-07688BA04D97}"/>
              </a:ext>
            </a:extLst>
          </p:cNvPr>
          <p:cNvSpPr/>
          <p:nvPr/>
        </p:nvSpPr>
        <p:spPr>
          <a:xfrm>
            <a:off x="1200150" y="393700"/>
            <a:ext cx="517525" cy="4667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 name="Picture 15">
            <a:extLst>
              <a:ext uri="{FF2B5EF4-FFF2-40B4-BE49-F238E27FC236}">
                <a16:creationId xmlns:a16="http://schemas.microsoft.com/office/drawing/2014/main" id="{8FD784CA-44CD-4036-B277-CAA70E45EE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6738" y="485775"/>
            <a:ext cx="6477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13">
            <a:extLst>
              <a:ext uri="{FF2B5EF4-FFF2-40B4-BE49-F238E27FC236}">
                <a16:creationId xmlns:a16="http://schemas.microsoft.com/office/drawing/2014/main" id="{1255A911-52C8-47A4-BAA5-A3643DE73B04}"/>
              </a:ext>
            </a:extLst>
          </p:cNvPr>
          <p:cNvSpPr/>
          <p:nvPr/>
        </p:nvSpPr>
        <p:spPr>
          <a:xfrm>
            <a:off x="1809750" y="481013"/>
            <a:ext cx="360363" cy="40005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2">
            <a:extLst>
              <a:ext uri="{FF2B5EF4-FFF2-40B4-BE49-F238E27FC236}">
                <a16:creationId xmlns:a16="http://schemas.microsoft.com/office/drawing/2014/main" id="{716966D5-46F8-4167-8E21-A6ECF4B61D47}"/>
              </a:ext>
            </a:extLst>
          </p:cNvPr>
          <p:cNvPicPr>
            <a:picLocks noChangeAspect="1"/>
          </p:cNvPicPr>
          <p:nvPr/>
        </p:nvPicPr>
        <p:blipFill>
          <a:blip r:embed="rId6"/>
          <a:stretch>
            <a:fillRect/>
          </a:stretch>
        </p:blipFill>
        <p:spPr>
          <a:xfrm>
            <a:off x="6319709" y="1063625"/>
            <a:ext cx="5343525" cy="5062649"/>
          </a:xfrm>
          <a:prstGeom prst="rect">
            <a:avLst/>
          </a:prstGeom>
          <a:effectLst>
            <a:glow rad="127000">
              <a:schemeClr val="accent1">
                <a:lumMod val="60000"/>
                <a:lumOff val="40000"/>
              </a:schemeClr>
            </a:glow>
          </a:effectLst>
        </p:spPr>
      </p:pic>
      <p:sp>
        <p:nvSpPr>
          <p:cNvPr id="16" name="TextBox 15">
            <a:extLst>
              <a:ext uri="{FF2B5EF4-FFF2-40B4-BE49-F238E27FC236}">
                <a16:creationId xmlns:a16="http://schemas.microsoft.com/office/drawing/2014/main" id="{1BE7FFCE-AE7F-4778-844B-74FD3957F697}"/>
              </a:ext>
            </a:extLst>
          </p:cNvPr>
          <p:cNvSpPr txBox="1"/>
          <p:nvPr/>
        </p:nvSpPr>
        <p:spPr>
          <a:xfrm>
            <a:off x="8764588" y="1787525"/>
            <a:ext cx="609600" cy="461963"/>
          </a:xfrm>
          <a:prstGeom prst="rect">
            <a:avLst/>
          </a:prstGeom>
          <a:noFill/>
        </p:spPr>
        <p:txBody>
          <a:bodyPr>
            <a:spAutoFit/>
          </a:bodyPr>
          <a:lstStyle/>
          <a:p>
            <a:pPr algn="ctr">
              <a:defRPr/>
            </a:pPr>
            <a:r>
              <a:rPr lang="en-US" sz="2400" b="1" dirty="0">
                <a:solidFill>
                  <a:schemeClr val="accent1">
                    <a:lumMod val="50000"/>
                  </a:schemeClr>
                </a:solidFill>
              </a:rPr>
              <a:t>3</a:t>
            </a:r>
          </a:p>
        </p:txBody>
      </p:sp>
      <p:sp>
        <p:nvSpPr>
          <p:cNvPr id="15" name="Oval 14">
            <a:extLst>
              <a:ext uri="{FF2B5EF4-FFF2-40B4-BE49-F238E27FC236}">
                <a16:creationId xmlns:a16="http://schemas.microsoft.com/office/drawing/2014/main" id="{31EAA279-5916-4826-8098-3D18A25CAA8B}"/>
              </a:ext>
            </a:extLst>
          </p:cNvPr>
          <p:cNvSpPr/>
          <p:nvPr/>
        </p:nvSpPr>
        <p:spPr>
          <a:xfrm>
            <a:off x="8810625" y="1787525"/>
            <a:ext cx="517525" cy="4667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27242EFA-EB17-4BE9-9789-2C6AA61B9AAF}"/>
              </a:ext>
            </a:extLst>
          </p:cNvPr>
          <p:cNvSpPr/>
          <p:nvPr/>
        </p:nvSpPr>
        <p:spPr>
          <a:xfrm>
            <a:off x="9804400" y="5675313"/>
            <a:ext cx="824451" cy="3016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7"/>
          <a:stretch>
            <a:fillRect/>
          </a:stretch>
        </p:blipFill>
        <p:spPr>
          <a:xfrm>
            <a:off x="10138407" y="106213"/>
            <a:ext cx="1954740" cy="1719412"/>
          </a:xfrm>
          <a:prstGeom prst="rect">
            <a:avLst/>
          </a:prstGeom>
        </p:spPr>
      </p:pic>
      <p:sp>
        <p:nvSpPr>
          <p:cNvPr id="18" name="Oval 17">
            <a:extLst>
              <a:ext uri="{FF2B5EF4-FFF2-40B4-BE49-F238E27FC236}">
                <a16:creationId xmlns:a16="http://schemas.microsoft.com/office/drawing/2014/main" id="{28CC6DF1-E754-4683-A10D-1CEA89F62A2B}"/>
              </a:ext>
            </a:extLst>
          </p:cNvPr>
          <p:cNvSpPr/>
          <p:nvPr/>
        </p:nvSpPr>
        <p:spPr>
          <a:xfrm>
            <a:off x="3941763" y="5675313"/>
            <a:ext cx="940630" cy="3016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Oval 11">
            <a:extLst>
              <a:ext uri="{FF2B5EF4-FFF2-40B4-BE49-F238E27FC236}">
                <a16:creationId xmlns:a16="http://schemas.microsoft.com/office/drawing/2014/main" id="{2E61B077-DDD0-4B4E-BFD0-9EE0EAFB8C7C}"/>
              </a:ext>
            </a:extLst>
          </p:cNvPr>
          <p:cNvSpPr/>
          <p:nvPr/>
        </p:nvSpPr>
        <p:spPr>
          <a:xfrm>
            <a:off x="2965450" y="1787525"/>
            <a:ext cx="517525" cy="4667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a:extLst>
              <a:ext uri="{FF2B5EF4-FFF2-40B4-BE49-F238E27FC236}">
                <a16:creationId xmlns:a16="http://schemas.microsoft.com/office/drawing/2014/main" id="{6AF6BF5C-6EFC-4870-8DFE-0AA216EB72AB}"/>
              </a:ext>
            </a:extLst>
          </p:cNvPr>
          <p:cNvSpPr txBox="1"/>
          <p:nvPr/>
        </p:nvSpPr>
        <p:spPr>
          <a:xfrm>
            <a:off x="2919412" y="1772334"/>
            <a:ext cx="609600" cy="461963"/>
          </a:xfrm>
          <a:prstGeom prst="rect">
            <a:avLst/>
          </a:prstGeom>
          <a:noFill/>
        </p:spPr>
        <p:txBody>
          <a:bodyPr>
            <a:spAutoFit/>
          </a:bodyPr>
          <a:lstStyle/>
          <a:p>
            <a:pPr algn="ctr">
              <a:defRPr/>
            </a:pPr>
            <a:r>
              <a:rPr lang="en-US" sz="2400" b="1" dirty="0">
                <a:solidFill>
                  <a:schemeClr val="accent1">
                    <a:lumMod val="50000"/>
                  </a:schemeClr>
                </a:solidFill>
              </a:rPr>
              <a:t>2</a:t>
            </a:r>
          </a:p>
        </p:txBody>
      </p:sp>
      <p:sp>
        <p:nvSpPr>
          <p:cNvPr id="22" name="Oval 21">
            <a:extLst>
              <a:ext uri="{FF2B5EF4-FFF2-40B4-BE49-F238E27FC236}">
                <a16:creationId xmlns:a16="http://schemas.microsoft.com/office/drawing/2014/main" id="{2DF0AD03-65CF-4DA8-9416-F04E7936986C}"/>
              </a:ext>
            </a:extLst>
          </p:cNvPr>
          <p:cNvSpPr/>
          <p:nvPr/>
        </p:nvSpPr>
        <p:spPr>
          <a:xfrm>
            <a:off x="738231" y="4160939"/>
            <a:ext cx="5052712" cy="39298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a:extLst>
              <a:ext uri="{FF2B5EF4-FFF2-40B4-BE49-F238E27FC236}">
                <a16:creationId xmlns:a16="http://schemas.microsoft.com/office/drawing/2014/main" id="{40DA5E7D-028F-4EE4-95E1-653178752179}"/>
              </a:ext>
            </a:extLst>
          </p:cNvPr>
          <p:cNvSpPr txBox="1"/>
          <p:nvPr/>
        </p:nvSpPr>
        <p:spPr>
          <a:xfrm>
            <a:off x="591528" y="4995128"/>
            <a:ext cx="2354348" cy="830997"/>
          </a:xfrm>
          <a:prstGeom prst="rect">
            <a:avLst/>
          </a:prstGeom>
          <a:noFill/>
        </p:spPr>
        <p:txBody>
          <a:bodyPr wrap="square">
            <a:spAutoFit/>
          </a:bodyPr>
          <a:lstStyle/>
          <a:p>
            <a:pPr algn="ctr">
              <a:defRPr/>
            </a:pPr>
            <a:r>
              <a:rPr lang="en-US" sz="2400" b="1" dirty="0">
                <a:solidFill>
                  <a:srgbClr val="FF0000"/>
                </a:solidFill>
              </a:rPr>
              <a:t>Only if creating a new map</a:t>
            </a:r>
          </a:p>
        </p:txBody>
      </p:sp>
      <p:sp>
        <p:nvSpPr>
          <p:cNvPr id="26" name="Left Arrow 12">
            <a:extLst>
              <a:ext uri="{FF2B5EF4-FFF2-40B4-BE49-F238E27FC236}">
                <a16:creationId xmlns:a16="http://schemas.microsoft.com/office/drawing/2014/main" id="{6311583C-5C6A-468A-9E8D-C91EF2A55272}"/>
              </a:ext>
            </a:extLst>
          </p:cNvPr>
          <p:cNvSpPr/>
          <p:nvPr/>
        </p:nvSpPr>
        <p:spPr>
          <a:xfrm rot="5400000">
            <a:off x="1304045" y="4571539"/>
            <a:ext cx="460541" cy="293687"/>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Tree>
    <p:extLst>
      <p:ext uri="{BB962C8B-B14F-4D97-AF65-F5344CB8AC3E}">
        <p14:creationId xmlns:p14="http://schemas.microsoft.com/office/powerpoint/2010/main" val="27258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How to export the FieldPro map (cont.)</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1">
            <a:extLst>
              <a:ext uri="{FF2B5EF4-FFF2-40B4-BE49-F238E27FC236}">
                <a16:creationId xmlns:a16="http://schemas.microsoft.com/office/drawing/2014/main" id="{FDA68303-14CF-4F5A-A759-20F9028D7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4450" y="1063625"/>
            <a:ext cx="5314950" cy="510540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8F4F025B-D6D7-4272-A1C1-E54072486F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375" y="1063625"/>
            <a:ext cx="5257800" cy="5000625"/>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8695AC3-FA1C-4566-A39F-EA2A46391E08}"/>
              </a:ext>
            </a:extLst>
          </p:cNvPr>
          <p:cNvSpPr txBox="1"/>
          <p:nvPr/>
        </p:nvSpPr>
        <p:spPr>
          <a:xfrm>
            <a:off x="2911475" y="3335338"/>
            <a:ext cx="609600" cy="461962"/>
          </a:xfrm>
          <a:prstGeom prst="rect">
            <a:avLst/>
          </a:prstGeom>
          <a:noFill/>
        </p:spPr>
        <p:txBody>
          <a:bodyPr>
            <a:spAutoFit/>
          </a:bodyPr>
          <a:lstStyle/>
          <a:p>
            <a:pPr algn="ctr">
              <a:defRPr/>
            </a:pPr>
            <a:r>
              <a:rPr lang="en-US" sz="2400" b="1" dirty="0">
                <a:solidFill>
                  <a:schemeClr val="accent1">
                    <a:lumMod val="50000"/>
                  </a:schemeClr>
                </a:solidFill>
              </a:rPr>
              <a:t>4</a:t>
            </a:r>
          </a:p>
        </p:txBody>
      </p:sp>
      <p:sp>
        <p:nvSpPr>
          <p:cNvPr id="11" name="TextBox 10">
            <a:extLst>
              <a:ext uri="{FF2B5EF4-FFF2-40B4-BE49-F238E27FC236}">
                <a16:creationId xmlns:a16="http://schemas.microsoft.com/office/drawing/2014/main" id="{F2858B08-BA9F-4DDA-94C2-83BD2FCFF884}"/>
              </a:ext>
            </a:extLst>
          </p:cNvPr>
          <p:cNvSpPr txBox="1"/>
          <p:nvPr/>
        </p:nvSpPr>
        <p:spPr>
          <a:xfrm>
            <a:off x="8829675" y="3335338"/>
            <a:ext cx="609600" cy="461962"/>
          </a:xfrm>
          <a:prstGeom prst="rect">
            <a:avLst/>
          </a:prstGeom>
          <a:noFill/>
        </p:spPr>
        <p:txBody>
          <a:bodyPr>
            <a:spAutoFit/>
          </a:bodyPr>
          <a:lstStyle/>
          <a:p>
            <a:pPr algn="ctr">
              <a:defRPr/>
            </a:pPr>
            <a:r>
              <a:rPr lang="en-US" sz="2400" b="1" dirty="0">
                <a:solidFill>
                  <a:schemeClr val="accent1">
                    <a:lumMod val="50000"/>
                  </a:schemeClr>
                </a:solidFill>
              </a:rPr>
              <a:t>5</a:t>
            </a:r>
          </a:p>
        </p:txBody>
      </p:sp>
      <p:sp>
        <p:nvSpPr>
          <p:cNvPr id="12" name="Oval 11">
            <a:extLst>
              <a:ext uri="{FF2B5EF4-FFF2-40B4-BE49-F238E27FC236}">
                <a16:creationId xmlns:a16="http://schemas.microsoft.com/office/drawing/2014/main" id="{B56C795B-3885-4E74-9C67-AAB3CBE686B5}"/>
              </a:ext>
            </a:extLst>
          </p:cNvPr>
          <p:cNvSpPr/>
          <p:nvPr/>
        </p:nvSpPr>
        <p:spPr>
          <a:xfrm>
            <a:off x="2957513" y="3330575"/>
            <a:ext cx="517525" cy="4667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355FC605-7548-4C7C-8EE4-EAB60A642FD8}"/>
              </a:ext>
            </a:extLst>
          </p:cNvPr>
          <p:cNvSpPr/>
          <p:nvPr/>
        </p:nvSpPr>
        <p:spPr>
          <a:xfrm>
            <a:off x="8875713" y="3330575"/>
            <a:ext cx="517525" cy="4667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644A6EF3-F593-43CD-B621-7093A4A0681E}"/>
              </a:ext>
            </a:extLst>
          </p:cNvPr>
          <p:cNvSpPr/>
          <p:nvPr/>
        </p:nvSpPr>
        <p:spPr>
          <a:xfrm>
            <a:off x="3924300" y="5656263"/>
            <a:ext cx="1008063" cy="3016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98F72ECD-F699-4D37-8B0E-52D768FAE0E4}"/>
              </a:ext>
            </a:extLst>
          </p:cNvPr>
          <p:cNvSpPr/>
          <p:nvPr/>
        </p:nvSpPr>
        <p:spPr>
          <a:xfrm>
            <a:off x="9823450" y="5673725"/>
            <a:ext cx="1008063" cy="3016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165478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Loading the FieldPro .geodatabase via iTunes</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3" name="Picture 2">
            <a:extLst>
              <a:ext uri="{FF2B5EF4-FFF2-40B4-BE49-F238E27FC236}">
                <a16:creationId xmlns:a16="http://schemas.microsoft.com/office/drawing/2014/main" id="{724BAFC5-5759-44B8-A467-3B74A95C1A07}"/>
              </a:ext>
            </a:extLst>
          </p:cNvPr>
          <p:cNvPicPr>
            <a:picLocks noChangeAspect="1"/>
          </p:cNvPicPr>
          <p:nvPr/>
        </p:nvPicPr>
        <p:blipFill>
          <a:blip r:embed="rId4"/>
          <a:stretch>
            <a:fillRect/>
          </a:stretch>
        </p:blipFill>
        <p:spPr>
          <a:xfrm>
            <a:off x="746654" y="1767400"/>
            <a:ext cx="2333625" cy="1781175"/>
          </a:xfrm>
          <a:prstGeom prst="rect">
            <a:avLst/>
          </a:prstGeom>
        </p:spPr>
      </p:pic>
      <p:pic>
        <p:nvPicPr>
          <p:cNvPr id="7" name="Picture 2">
            <a:extLst>
              <a:ext uri="{FF2B5EF4-FFF2-40B4-BE49-F238E27FC236}">
                <a16:creationId xmlns:a16="http://schemas.microsoft.com/office/drawing/2014/main" id="{DB789E3A-085E-4F20-855A-80BA87C11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7663" y="3718438"/>
            <a:ext cx="44227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E6B8CDC2-FDF3-40CD-B2A0-A0DE50BF0F1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1234001"/>
            <a:ext cx="846931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a:extLst>
              <a:ext uri="{FF2B5EF4-FFF2-40B4-BE49-F238E27FC236}">
                <a16:creationId xmlns:a16="http://schemas.microsoft.com/office/drawing/2014/main" id="{7123D157-F5ED-42BB-A639-F3AAA98C4C9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49325" y="172953"/>
            <a:ext cx="684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C36C4CA6-F5DD-4D93-B72D-6D29960E42CF}"/>
              </a:ext>
            </a:extLst>
          </p:cNvPr>
          <p:cNvSpPr/>
          <p:nvPr/>
        </p:nvSpPr>
        <p:spPr>
          <a:xfrm>
            <a:off x="10914063" y="3081851"/>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25BB8789-3929-4312-8CC2-58ECEB20BAEC}"/>
              </a:ext>
            </a:extLst>
          </p:cNvPr>
          <p:cNvSpPr/>
          <p:nvPr/>
        </p:nvSpPr>
        <p:spPr>
          <a:xfrm>
            <a:off x="669396" y="3258063"/>
            <a:ext cx="1244071"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urved Left Arrow 17">
            <a:extLst>
              <a:ext uri="{FF2B5EF4-FFF2-40B4-BE49-F238E27FC236}">
                <a16:creationId xmlns:a16="http://schemas.microsoft.com/office/drawing/2014/main" id="{CAFDAD9E-DB88-4F4A-866A-BFA9BC694F6B}"/>
              </a:ext>
            </a:extLst>
          </p:cNvPr>
          <p:cNvSpPr/>
          <p:nvPr/>
        </p:nvSpPr>
        <p:spPr>
          <a:xfrm rot="15099097" flipH="1">
            <a:off x="2353693" y="1982474"/>
            <a:ext cx="963984" cy="3240852"/>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9732025">
            <a:off x="9207570" y="3769109"/>
            <a:ext cx="1888148"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pic>
        <p:nvPicPr>
          <p:cNvPr id="15" name="Picture 11">
            <a:extLst>
              <a:ext uri="{FF2B5EF4-FFF2-40B4-BE49-F238E27FC236}">
                <a16:creationId xmlns:a16="http://schemas.microsoft.com/office/drawing/2014/main" id="{78D120DA-45AF-4FD0-958A-572C4B4263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8" y="1213347"/>
            <a:ext cx="28003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a:extLst>
              <a:ext uri="{FF2B5EF4-FFF2-40B4-BE49-F238E27FC236}">
                <a16:creationId xmlns:a16="http://schemas.microsoft.com/office/drawing/2014/main" id="{37283DA4-1C58-4CC2-B276-25F5190BD6D9}"/>
              </a:ext>
            </a:extLst>
          </p:cNvPr>
          <p:cNvSpPr/>
          <p:nvPr/>
        </p:nvSpPr>
        <p:spPr>
          <a:xfrm>
            <a:off x="2182813" y="1392734"/>
            <a:ext cx="347662" cy="33337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509AD7F1-8A00-4FBC-89A7-773EDCAA8AC4}"/>
              </a:ext>
            </a:extLst>
          </p:cNvPr>
          <p:cNvSpPr/>
          <p:nvPr/>
        </p:nvSpPr>
        <p:spPr>
          <a:xfrm>
            <a:off x="7796213" y="4497901"/>
            <a:ext cx="1417637" cy="20955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a:extLst>
              <a:ext uri="{FF2B5EF4-FFF2-40B4-BE49-F238E27FC236}">
                <a16:creationId xmlns:a16="http://schemas.microsoft.com/office/drawing/2014/main" id="{48CF6C7F-E569-4338-8E95-8613C19C4799}"/>
              </a:ext>
            </a:extLst>
          </p:cNvPr>
          <p:cNvSpPr/>
          <p:nvPr/>
        </p:nvSpPr>
        <p:spPr>
          <a:xfrm>
            <a:off x="3157538" y="2270638"/>
            <a:ext cx="1266825" cy="3762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6079331" y="1958695"/>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9"/>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a:off x="9702800" y="6163733"/>
            <a:ext cx="739776" cy="24799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Left Arrow 19">
            <a:extLst>
              <a:ext uri="{FF2B5EF4-FFF2-40B4-BE49-F238E27FC236}">
                <a16:creationId xmlns:a16="http://schemas.microsoft.com/office/drawing/2014/main" id="{66209E54-17DF-4519-A60C-BDBC4901C5F0}"/>
              </a:ext>
            </a:extLst>
          </p:cNvPr>
          <p:cNvSpPr/>
          <p:nvPr/>
        </p:nvSpPr>
        <p:spPr>
          <a:xfrm rot="13529973">
            <a:off x="8298785" y="5244748"/>
            <a:ext cx="1768129"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Tree>
    <p:extLst>
      <p:ext uri="{BB962C8B-B14F-4D97-AF65-F5344CB8AC3E}">
        <p14:creationId xmlns:p14="http://schemas.microsoft.com/office/powerpoint/2010/main" val="314859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903389" y="1053418"/>
            <a:ext cx="10212388" cy="1891287"/>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altLang="en-US" sz="2000" b="1" dirty="0">
                <a:solidFill>
                  <a:srgbClr val="1B4489"/>
                </a:solidFill>
              </a:rPr>
              <a:t>A map service makes maps, features, &amp; attribute data available inside many types of client applications. Users can then use the map service in web applications such as Catalyst or FieldPro via the internet or intranet.</a:t>
            </a:r>
          </a:p>
          <a:p>
            <a:pPr marL="800100" lvl="1" indent="-342900">
              <a:lnSpc>
                <a:spcPct val="150000"/>
              </a:lnSpc>
              <a:buFont typeface="Wingdings" panose="05000000000000000000" pitchFamily="2" charset="2"/>
              <a:buChar char="Ø"/>
              <a:defRPr/>
            </a:pPr>
            <a:endParaRPr lang="en-US" sz="2000" b="1" dirty="0">
              <a:solidFill>
                <a:schemeClr val="accent1">
                  <a:lumMod val="50000"/>
                </a:schemeClr>
              </a:solidFill>
              <a:latin typeface="+mn-lt"/>
              <a:cs typeface="Arial" charset="0"/>
            </a:endParaRPr>
          </a:p>
        </p:txBody>
      </p:sp>
      <p:sp>
        <p:nvSpPr>
          <p:cNvPr id="9" name="Title 1">
            <a:extLst>
              <a:ext uri="{FF2B5EF4-FFF2-40B4-BE49-F238E27FC236}">
                <a16:creationId xmlns:a16="http://schemas.microsoft.com/office/drawing/2014/main" id="{3315839B-7481-4BBE-9FD3-47DA7C9E5756}"/>
              </a:ext>
            </a:extLst>
          </p:cNvPr>
          <p:cNvSpPr>
            <a:spLocks noGrp="1"/>
          </p:cNvSpPr>
          <p:nvPr>
            <p:ph type="title"/>
          </p:nvPr>
        </p:nvSpPr>
        <p:spPr>
          <a:xfrm>
            <a:off x="1144570" y="454794"/>
            <a:ext cx="10515600" cy="444959"/>
          </a:xfrm>
        </p:spPr>
        <p:txBody>
          <a:bodyPr>
            <a:noAutofit/>
          </a:bodyPr>
          <a:lstStyle/>
          <a:p>
            <a:pPr algn="ctr">
              <a:defRPr/>
            </a:pPr>
            <a:r>
              <a:rPr lang="en-US" sz="3200" b="1" dirty="0">
                <a:solidFill>
                  <a:srgbClr val="C00000"/>
                </a:solidFill>
                <a:latin typeface="+mn-lt"/>
              </a:rPr>
              <a:t>What is a map service?</a:t>
            </a:r>
          </a:p>
        </p:txBody>
      </p:sp>
    </p:spTree>
    <p:extLst>
      <p:ext uri="{BB962C8B-B14F-4D97-AF65-F5344CB8AC3E}">
        <p14:creationId xmlns:p14="http://schemas.microsoft.com/office/powerpoint/2010/main" val="280503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903389" y="1074460"/>
            <a:ext cx="10212388" cy="2352952"/>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altLang="en-US" sz="2000" b="1" dirty="0">
                <a:solidFill>
                  <a:srgbClr val="1B4489"/>
                </a:solidFill>
              </a:rPr>
              <a:t>Inspections such as ROW, Poles, &amp; Vegetation Management</a:t>
            </a:r>
          </a:p>
          <a:p>
            <a:pPr marL="800100" lvl="1" indent="-342900">
              <a:lnSpc>
                <a:spcPct val="150000"/>
              </a:lnSpc>
              <a:buFont typeface="Wingdings" panose="05000000000000000000" pitchFamily="2" charset="2"/>
              <a:buChar char="Ø"/>
              <a:defRPr/>
            </a:pPr>
            <a:r>
              <a:rPr lang="en-US" altLang="en-US" sz="2000" b="1" dirty="0" err="1">
                <a:solidFill>
                  <a:srgbClr val="1B4489"/>
                </a:solidFill>
              </a:rPr>
              <a:t>Landbase</a:t>
            </a:r>
            <a:r>
              <a:rPr lang="en-US" altLang="en-US" sz="2000" b="1" dirty="0">
                <a:solidFill>
                  <a:srgbClr val="1B4489"/>
                </a:solidFill>
              </a:rPr>
              <a:t> data</a:t>
            </a:r>
          </a:p>
          <a:p>
            <a:pPr marL="800100" lvl="1" indent="-342900">
              <a:lnSpc>
                <a:spcPct val="150000"/>
              </a:lnSpc>
              <a:buFont typeface="Wingdings" panose="05000000000000000000" pitchFamily="2" charset="2"/>
              <a:buChar char="Ø"/>
              <a:defRPr/>
            </a:pPr>
            <a:r>
              <a:rPr lang="en-US" altLang="en-US" sz="2000" b="1" dirty="0">
                <a:solidFill>
                  <a:srgbClr val="1B4489"/>
                </a:solidFill>
              </a:rPr>
              <a:t>Other utility data, such as water &amp; gas information</a:t>
            </a:r>
          </a:p>
          <a:p>
            <a:pPr marL="800100" lvl="1" indent="-342900">
              <a:lnSpc>
                <a:spcPct val="150000"/>
              </a:lnSpc>
              <a:buFont typeface="Wingdings" panose="05000000000000000000" pitchFamily="2" charset="2"/>
              <a:buChar char="Ø"/>
              <a:defRPr/>
            </a:pPr>
            <a:r>
              <a:rPr lang="en-US" altLang="en-US" sz="2000" b="1" dirty="0">
                <a:solidFill>
                  <a:srgbClr val="1B4489"/>
                </a:solidFill>
              </a:rPr>
              <a:t>IVR</a:t>
            </a:r>
          </a:p>
          <a:p>
            <a:pPr marL="800100" lvl="1" indent="-342900">
              <a:lnSpc>
                <a:spcPct val="150000"/>
              </a:lnSpc>
              <a:buFont typeface="Wingdings" panose="05000000000000000000" pitchFamily="2" charset="2"/>
              <a:buChar char="Ø"/>
              <a:defRPr/>
            </a:pPr>
            <a:endParaRPr lang="en-US" sz="2000" b="1" dirty="0">
              <a:solidFill>
                <a:schemeClr val="accent1">
                  <a:lumMod val="50000"/>
                </a:schemeClr>
              </a:solidFill>
              <a:latin typeface="+mn-lt"/>
              <a:cs typeface="Arial" charset="0"/>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
        <p:nvSpPr>
          <p:cNvPr id="9" name="Title 1">
            <a:extLst>
              <a:ext uri="{FF2B5EF4-FFF2-40B4-BE49-F238E27FC236}">
                <a16:creationId xmlns:a16="http://schemas.microsoft.com/office/drawing/2014/main" id="{AD102836-D6A2-4C49-B7B5-58D2F2733643}"/>
              </a:ext>
            </a:extLst>
          </p:cNvPr>
          <p:cNvSpPr>
            <a:spLocks noGrp="1"/>
          </p:cNvSpPr>
          <p:nvPr>
            <p:ph type="title"/>
          </p:nvPr>
        </p:nvSpPr>
        <p:spPr>
          <a:xfrm>
            <a:off x="1144570" y="454794"/>
            <a:ext cx="10515600" cy="444959"/>
          </a:xfrm>
        </p:spPr>
        <p:txBody>
          <a:bodyPr>
            <a:noAutofit/>
          </a:bodyPr>
          <a:lstStyle/>
          <a:p>
            <a:pPr algn="ctr">
              <a:defRPr/>
            </a:pPr>
            <a:r>
              <a:rPr lang="en-US" sz="3200" b="1" dirty="0">
                <a:solidFill>
                  <a:srgbClr val="C00000"/>
                </a:solidFill>
                <a:latin typeface="+mn-lt"/>
              </a:rPr>
              <a:t>What can it be used for?</a:t>
            </a:r>
          </a:p>
        </p:txBody>
      </p:sp>
    </p:spTree>
    <p:extLst>
      <p:ext uri="{BB962C8B-B14F-4D97-AF65-F5344CB8AC3E}">
        <p14:creationId xmlns:p14="http://schemas.microsoft.com/office/powerpoint/2010/main" val="348344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6402370" y="1508517"/>
            <a:ext cx="4343172" cy="3586243"/>
          </a:xfrm>
          <a:prstGeom prst="rect">
            <a:avLst/>
          </a:prstGeom>
          <a:effectLst>
            <a:glow rad="127000">
              <a:schemeClr val="accent1">
                <a:lumMod val="40000"/>
                <a:lumOff val="60000"/>
              </a:schemeClr>
            </a:glow>
          </a:effectLst>
        </p:spPr>
      </p:pic>
      <p:pic>
        <p:nvPicPr>
          <p:cNvPr id="22" name="Picture 21"/>
          <p:cNvPicPr/>
          <p:nvPr/>
        </p:nvPicPr>
        <p:blipFill>
          <a:blip r:embed="rId4"/>
          <a:stretch>
            <a:fillRect/>
          </a:stretch>
        </p:blipFill>
        <p:spPr>
          <a:xfrm>
            <a:off x="891307" y="1488837"/>
            <a:ext cx="4364582" cy="3562264"/>
          </a:xfrm>
          <a:prstGeom prst="rect">
            <a:avLst/>
          </a:prstGeom>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1144570" y="454794"/>
            <a:ext cx="10515600" cy="444959"/>
          </a:xfrm>
        </p:spPr>
        <p:txBody>
          <a:bodyPr>
            <a:noAutofit/>
          </a:bodyPr>
          <a:lstStyle/>
          <a:p>
            <a:pPr>
              <a:defRPr/>
            </a:pPr>
            <a:r>
              <a:rPr lang="en-US" sz="3200" b="1" dirty="0">
                <a:solidFill>
                  <a:srgbClr val="C00000"/>
                </a:solidFill>
                <a:latin typeface="+mn-lt"/>
              </a:rPr>
              <a:t>How to publish a mapping service for Futura Catalyst</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5"/>
          <a:stretch>
            <a:fillRect/>
          </a:stretch>
        </p:blipFill>
        <p:spPr>
          <a:xfrm>
            <a:off x="0" y="4992006"/>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6"/>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7821260" y="2443565"/>
            <a:ext cx="1337729"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25BB8789-3929-4312-8CC2-58ECEB20BAEC}"/>
              </a:ext>
            </a:extLst>
          </p:cNvPr>
          <p:cNvSpPr/>
          <p:nvPr/>
        </p:nvSpPr>
        <p:spPr>
          <a:xfrm>
            <a:off x="891306" y="2882781"/>
            <a:ext cx="1244071"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Curved Left Arrow 17">
            <a:extLst>
              <a:ext uri="{FF2B5EF4-FFF2-40B4-BE49-F238E27FC236}">
                <a16:creationId xmlns:a16="http://schemas.microsoft.com/office/drawing/2014/main" id="{CAFDAD9E-DB88-4F4A-866A-BFA9BC694F6B}"/>
              </a:ext>
            </a:extLst>
          </p:cNvPr>
          <p:cNvSpPr/>
          <p:nvPr/>
        </p:nvSpPr>
        <p:spPr>
          <a:xfrm rot="15099097" flipH="1">
            <a:off x="2847617" y="7375519"/>
            <a:ext cx="963984" cy="3240852"/>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3518425">
            <a:off x="8225088" y="3524701"/>
            <a:ext cx="1888148" cy="454025"/>
          </a:xfrm>
          <a:prstGeom prst="leftArrow">
            <a:avLst>
              <a:gd name="adj1" fmla="val 39151"/>
              <a:gd name="adj2" fmla="val 5000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8784873" y="4782456"/>
            <a:ext cx="1417637" cy="20955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a:extLst>
              <a:ext uri="{FF2B5EF4-FFF2-40B4-BE49-F238E27FC236}">
                <a16:creationId xmlns:a16="http://schemas.microsoft.com/office/drawing/2014/main" id="{48CF6C7F-E569-4338-8E95-8613C19C4799}"/>
              </a:ext>
            </a:extLst>
          </p:cNvPr>
          <p:cNvSpPr/>
          <p:nvPr/>
        </p:nvSpPr>
        <p:spPr>
          <a:xfrm>
            <a:off x="3062220" y="3046925"/>
            <a:ext cx="1266825" cy="3762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2432216" y="2391198"/>
            <a:ext cx="724376" cy="2980515"/>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7"/>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a:off x="9702800" y="6163733"/>
            <a:ext cx="739776" cy="24799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Left Arrow 19">
            <a:extLst>
              <a:ext uri="{FF2B5EF4-FFF2-40B4-BE49-F238E27FC236}">
                <a16:creationId xmlns:a16="http://schemas.microsoft.com/office/drawing/2014/main" id="{66209E54-17DF-4519-A60C-BDBC4901C5F0}"/>
              </a:ext>
            </a:extLst>
          </p:cNvPr>
          <p:cNvSpPr/>
          <p:nvPr/>
        </p:nvSpPr>
        <p:spPr>
          <a:xfrm rot="13529973">
            <a:off x="5625343" y="9558605"/>
            <a:ext cx="1768129"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
        <p:nvSpPr>
          <p:cNvPr id="24" name="Left Arrow 19">
            <a:extLst>
              <a:ext uri="{FF2B5EF4-FFF2-40B4-BE49-F238E27FC236}">
                <a16:creationId xmlns:a16="http://schemas.microsoft.com/office/drawing/2014/main" id="{66209E54-17DF-4519-A60C-BDBC4901C5F0}"/>
              </a:ext>
            </a:extLst>
          </p:cNvPr>
          <p:cNvSpPr/>
          <p:nvPr/>
        </p:nvSpPr>
        <p:spPr>
          <a:xfrm rot="13529973">
            <a:off x="5777743" y="9711005"/>
            <a:ext cx="1768129"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Tree>
    <p:extLst>
      <p:ext uri="{BB962C8B-B14F-4D97-AF65-F5344CB8AC3E}">
        <p14:creationId xmlns:p14="http://schemas.microsoft.com/office/powerpoint/2010/main" val="337218899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6261996" y="1329109"/>
            <a:ext cx="4255156" cy="3722576"/>
          </a:xfrm>
          <a:prstGeom prst="rect">
            <a:avLst/>
          </a:prstGeom>
          <a:effectLst>
            <a:glow rad="127000">
              <a:schemeClr val="accent1">
                <a:lumMod val="60000"/>
                <a:lumOff val="40000"/>
              </a:schemeClr>
            </a:glow>
          </a:effectLst>
        </p:spPr>
      </p:pic>
      <p:pic>
        <p:nvPicPr>
          <p:cNvPr id="22" name="Picture 21"/>
          <p:cNvPicPr>
            <a:picLocks noChangeAspect="1"/>
          </p:cNvPicPr>
          <p:nvPr/>
        </p:nvPicPr>
        <p:blipFill>
          <a:blip r:embed="rId3"/>
          <a:stretch>
            <a:fillRect/>
          </a:stretch>
        </p:blipFill>
        <p:spPr>
          <a:xfrm>
            <a:off x="1091542" y="1337676"/>
            <a:ext cx="4396762" cy="3700092"/>
          </a:xfrm>
          <a:prstGeom prst="rect">
            <a:avLst/>
          </a:prstGeom>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Creating a Map Service </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9006995" y="4699121"/>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Oval 11">
            <a:extLst>
              <a:ext uri="{FF2B5EF4-FFF2-40B4-BE49-F238E27FC236}">
                <a16:creationId xmlns:a16="http://schemas.microsoft.com/office/drawing/2014/main" id="{25BB8789-3929-4312-8CC2-58ECEB20BAEC}"/>
              </a:ext>
            </a:extLst>
          </p:cNvPr>
          <p:cNvSpPr/>
          <p:nvPr/>
        </p:nvSpPr>
        <p:spPr>
          <a:xfrm>
            <a:off x="1027387" y="1927308"/>
            <a:ext cx="4730164"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Curved Left Arrow 17">
            <a:extLst>
              <a:ext uri="{FF2B5EF4-FFF2-40B4-BE49-F238E27FC236}">
                <a16:creationId xmlns:a16="http://schemas.microsoft.com/office/drawing/2014/main" id="{CAFDAD9E-DB88-4F4A-866A-BFA9BC694F6B}"/>
              </a:ext>
            </a:extLst>
          </p:cNvPr>
          <p:cNvSpPr/>
          <p:nvPr/>
        </p:nvSpPr>
        <p:spPr>
          <a:xfrm rot="18979003" flipH="1">
            <a:off x="1899244" y="2200136"/>
            <a:ext cx="963984" cy="3638436"/>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9732025">
            <a:off x="5080231" y="7684416"/>
            <a:ext cx="1888148"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7087393" y="7590518"/>
            <a:ext cx="1417637" cy="20955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Oval 17">
            <a:extLst>
              <a:ext uri="{FF2B5EF4-FFF2-40B4-BE49-F238E27FC236}">
                <a16:creationId xmlns:a16="http://schemas.microsoft.com/office/drawing/2014/main" id="{48CF6C7F-E569-4338-8E95-8613C19C4799}"/>
              </a:ext>
            </a:extLst>
          </p:cNvPr>
          <p:cNvSpPr/>
          <p:nvPr/>
        </p:nvSpPr>
        <p:spPr>
          <a:xfrm>
            <a:off x="3857312" y="4675447"/>
            <a:ext cx="1266825" cy="3762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6"/>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a:off x="7544486" y="3219940"/>
            <a:ext cx="1721766" cy="42466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13266389">
            <a:off x="7930049" y="3907143"/>
            <a:ext cx="1084712" cy="383082"/>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Tree>
    <p:extLst>
      <p:ext uri="{BB962C8B-B14F-4D97-AF65-F5344CB8AC3E}">
        <p14:creationId xmlns:p14="http://schemas.microsoft.com/office/powerpoint/2010/main" val="2610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742D14CB-F290-42D3-B949-3043D70856AD" descr="00C6601F-4D73-43C0-AB54-49DFA594B562@futura">
            <a:extLst>
              <a:ext uri="{FF2B5EF4-FFF2-40B4-BE49-F238E27FC236}">
                <a16:creationId xmlns:a16="http://schemas.microsoft.com/office/drawing/2014/main" id="{93F557A2-8B00-42F5-BA30-0E4EF2C2C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3724" y="2690689"/>
            <a:ext cx="1046771" cy="18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FieldPro Server Processes:</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39" name="FieldPro Folder">
            <a:extLst>
              <a:ext uri="{FF2B5EF4-FFF2-40B4-BE49-F238E27FC236}">
                <a16:creationId xmlns:a16="http://schemas.microsoft.com/office/drawing/2014/main" id="{8092BBDD-67C4-448A-A4AD-65324FAFF073}"/>
              </a:ext>
            </a:extLst>
          </p:cNvPr>
          <p:cNvSpPr/>
          <p:nvPr/>
        </p:nvSpPr>
        <p:spPr>
          <a:xfrm>
            <a:off x="4401981" y="1159934"/>
            <a:ext cx="2421467" cy="5362786"/>
          </a:xfrm>
          <a:prstGeom prst="rect">
            <a:avLst/>
          </a:prstGeom>
          <a:gradFill>
            <a:gsLst>
              <a:gs pos="0">
                <a:srgbClr val="C40F0F"/>
              </a:gs>
              <a:gs pos="0">
                <a:schemeClr val="accent1">
                  <a:lumMod val="45000"/>
                  <a:lumOff val="55000"/>
                </a:schemeClr>
              </a:gs>
              <a:gs pos="51000">
                <a:schemeClr val="accent1">
                  <a:lumMod val="45000"/>
                  <a:lumOff val="55000"/>
                </a:schemeClr>
              </a:gs>
              <a:gs pos="100000">
                <a:srgbClr val="1A428A"/>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1097280" rtlCol="0" anchor="t" anchorCtr="1"/>
          <a:lstStyle/>
          <a:p>
            <a:pPr algn="ctr"/>
            <a:r>
              <a:rPr lang="en-US" dirty="0">
                <a:solidFill>
                  <a:schemeClr val="bg1"/>
                </a:solidFill>
              </a:rPr>
              <a:t>FieldPro Folder</a:t>
            </a:r>
          </a:p>
        </p:txBody>
      </p:sp>
      <p:sp>
        <p:nvSpPr>
          <p:cNvPr id="40" name="Server Utility">
            <a:extLst>
              <a:ext uri="{FF2B5EF4-FFF2-40B4-BE49-F238E27FC236}">
                <a16:creationId xmlns:a16="http://schemas.microsoft.com/office/drawing/2014/main" id="{F9E8F0A1-95F1-484C-AF24-02E3590D9A48}"/>
              </a:ext>
            </a:extLst>
          </p:cNvPr>
          <p:cNvSpPr/>
          <p:nvPr/>
        </p:nvSpPr>
        <p:spPr>
          <a:xfrm>
            <a:off x="1215495" y="2726478"/>
            <a:ext cx="2421467" cy="2760133"/>
          </a:xfrm>
          <a:prstGeom prst="rect">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 Utility</a:t>
            </a:r>
          </a:p>
        </p:txBody>
      </p:sp>
      <p:sp>
        <p:nvSpPr>
          <p:cNvPr id="41" name="GIS">
            <a:extLst>
              <a:ext uri="{FF2B5EF4-FFF2-40B4-BE49-F238E27FC236}">
                <a16:creationId xmlns:a16="http://schemas.microsoft.com/office/drawing/2014/main" id="{F2509114-8FD4-4A76-9BD9-7AF5CDC6C76B}"/>
              </a:ext>
            </a:extLst>
          </p:cNvPr>
          <p:cNvSpPr/>
          <p:nvPr/>
        </p:nvSpPr>
        <p:spPr>
          <a:xfrm>
            <a:off x="362643" y="365036"/>
            <a:ext cx="973666" cy="905933"/>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GIS</a:t>
            </a:r>
          </a:p>
          <a:p>
            <a:pPr algn="ctr"/>
            <a:r>
              <a:rPr lang="en-US" sz="1200" dirty="0">
                <a:solidFill>
                  <a:srgbClr val="1E428A"/>
                </a:solidFill>
              </a:rPr>
              <a:t>Staking</a:t>
            </a:r>
          </a:p>
          <a:p>
            <a:pPr algn="ctr"/>
            <a:r>
              <a:rPr lang="en-US" sz="1200" dirty="0">
                <a:solidFill>
                  <a:srgbClr val="1E428A"/>
                </a:solidFill>
              </a:rPr>
              <a:t>UPN</a:t>
            </a:r>
          </a:p>
        </p:txBody>
      </p:sp>
      <p:sp>
        <p:nvSpPr>
          <p:cNvPr id="42" name="SDE">
            <a:extLst>
              <a:ext uri="{FF2B5EF4-FFF2-40B4-BE49-F238E27FC236}">
                <a16:creationId xmlns:a16="http://schemas.microsoft.com/office/drawing/2014/main" id="{CA8DC9E4-86AB-448D-9B76-C0EEEE953027}"/>
              </a:ext>
            </a:extLst>
          </p:cNvPr>
          <p:cNvSpPr/>
          <p:nvPr/>
        </p:nvSpPr>
        <p:spPr>
          <a:xfrm>
            <a:off x="1905529" y="1260687"/>
            <a:ext cx="973666" cy="965200"/>
          </a:xfrm>
          <a:prstGeom prst="can">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SDE (GIS &amp; Inspection Data)</a:t>
            </a:r>
          </a:p>
        </p:txBody>
      </p:sp>
      <p:sp>
        <p:nvSpPr>
          <p:cNvPr id="43" name="Field Inspections .mxd">
            <a:extLst>
              <a:ext uri="{FF2B5EF4-FFF2-40B4-BE49-F238E27FC236}">
                <a16:creationId xmlns:a16="http://schemas.microsoft.com/office/drawing/2014/main" id="{CFFDE35D-2FE5-47A7-9666-9F108D4529CB}"/>
              </a:ext>
            </a:extLst>
          </p:cNvPr>
          <p:cNvSpPr/>
          <p:nvPr/>
        </p:nvSpPr>
        <p:spPr>
          <a:xfrm>
            <a:off x="5055397" y="1358054"/>
            <a:ext cx="1114635" cy="770466"/>
          </a:xfrm>
          <a:prstGeom prst="flowChartDocumen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Field Inspections .</a:t>
            </a:r>
            <a:r>
              <a:rPr lang="en-US" sz="1200" dirty="0" err="1">
                <a:solidFill>
                  <a:srgbClr val="1E428A"/>
                </a:solidFill>
              </a:rPr>
              <a:t>mxd</a:t>
            </a:r>
            <a:endParaRPr lang="en-US" sz="1200" dirty="0">
              <a:solidFill>
                <a:srgbClr val="1E428A"/>
              </a:solidFill>
            </a:endParaRPr>
          </a:p>
        </p:txBody>
      </p:sp>
      <p:sp>
        <p:nvSpPr>
          <p:cNvPr id="44" name="Feature Service">
            <a:extLst>
              <a:ext uri="{FF2B5EF4-FFF2-40B4-BE49-F238E27FC236}">
                <a16:creationId xmlns:a16="http://schemas.microsoft.com/office/drawing/2014/main" id="{B6A23F73-9790-4E2D-80A2-6BB8A4EBFD43}"/>
              </a:ext>
            </a:extLst>
          </p:cNvPr>
          <p:cNvSpPr/>
          <p:nvPr/>
        </p:nvSpPr>
        <p:spPr>
          <a:xfrm>
            <a:off x="7646456" y="1408853"/>
            <a:ext cx="1676399" cy="668867"/>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Field Inspection Feature Service</a:t>
            </a:r>
          </a:p>
        </p:txBody>
      </p:sp>
      <p:sp>
        <p:nvSpPr>
          <p:cNvPr id="47" name="Futura Copy">
            <a:extLst>
              <a:ext uri="{FF2B5EF4-FFF2-40B4-BE49-F238E27FC236}">
                <a16:creationId xmlns:a16="http://schemas.microsoft.com/office/drawing/2014/main" id="{28ED9A3F-7B9A-4DA5-BD0F-1C19F21B0526}"/>
              </a:ext>
            </a:extLst>
          </p:cNvPr>
          <p:cNvSpPr/>
          <p:nvPr/>
        </p:nvSpPr>
        <p:spPr>
          <a:xfrm>
            <a:off x="1846262" y="3103458"/>
            <a:ext cx="1092200" cy="668867"/>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Futura Copy</a:t>
            </a:r>
          </a:p>
        </p:txBody>
      </p:sp>
      <p:sp>
        <p:nvSpPr>
          <p:cNvPr id="48" name="FieldPro Export Task">
            <a:extLst>
              <a:ext uri="{FF2B5EF4-FFF2-40B4-BE49-F238E27FC236}">
                <a16:creationId xmlns:a16="http://schemas.microsoft.com/office/drawing/2014/main" id="{CFA0DDE1-7BCD-4C84-A434-407DBFC4B2C9}"/>
              </a:ext>
            </a:extLst>
          </p:cNvPr>
          <p:cNvSpPr/>
          <p:nvPr/>
        </p:nvSpPr>
        <p:spPr>
          <a:xfrm>
            <a:off x="1808179" y="4399705"/>
            <a:ext cx="1325032" cy="668867"/>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FieldPro Export Task</a:t>
            </a:r>
          </a:p>
        </p:txBody>
      </p:sp>
      <p:sp>
        <p:nvSpPr>
          <p:cNvPr id="49" name="FieldPro FileGDB">
            <a:extLst>
              <a:ext uri="{FF2B5EF4-FFF2-40B4-BE49-F238E27FC236}">
                <a16:creationId xmlns:a16="http://schemas.microsoft.com/office/drawing/2014/main" id="{95EBB62D-B260-4423-BCB0-30B0F5798659}"/>
              </a:ext>
            </a:extLst>
          </p:cNvPr>
          <p:cNvSpPr/>
          <p:nvPr/>
        </p:nvSpPr>
        <p:spPr>
          <a:xfrm>
            <a:off x="5122334" y="2944669"/>
            <a:ext cx="973666" cy="965200"/>
          </a:xfrm>
          <a:prstGeom prst="can">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FieldPro Source </a:t>
            </a:r>
            <a:r>
              <a:rPr lang="en-US" sz="1200" dirty="0" err="1">
                <a:solidFill>
                  <a:srgbClr val="1E428A"/>
                </a:solidFill>
              </a:rPr>
              <a:t>FileGDB</a:t>
            </a:r>
            <a:endParaRPr lang="en-US" sz="1200" dirty="0">
              <a:solidFill>
                <a:srgbClr val="1E428A"/>
              </a:solidFill>
            </a:endParaRPr>
          </a:p>
        </p:txBody>
      </p:sp>
      <p:sp>
        <p:nvSpPr>
          <p:cNvPr id="50" name="FieldPro .mxd">
            <a:extLst>
              <a:ext uri="{FF2B5EF4-FFF2-40B4-BE49-F238E27FC236}">
                <a16:creationId xmlns:a16="http://schemas.microsoft.com/office/drawing/2014/main" id="{A50324BE-2E38-4711-A3D4-B56229D4A082}"/>
              </a:ext>
            </a:extLst>
          </p:cNvPr>
          <p:cNvSpPr/>
          <p:nvPr/>
        </p:nvSpPr>
        <p:spPr>
          <a:xfrm>
            <a:off x="5055395" y="4340014"/>
            <a:ext cx="1114636" cy="770466"/>
          </a:xfrm>
          <a:prstGeom prst="flowChartDocumen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FieldPro .</a:t>
            </a:r>
            <a:r>
              <a:rPr lang="en-US" sz="1200" dirty="0" err="1">
                <a:solidFill>
                  <a:srgbClr val="1E428A"/>
                </a:solidFill>
              </a:rPr>
              <a:t>mxd</a:t>
            </a:r>
            <a:endParaRPr lang="en-US" sz="1200" dirty="0">
              <a:solidFill>
                <a:srgbClr val="1E428A"/>
              </a:solidFill>
            </a:endParaRPr>
          </a:p>
        </p:txBody>
      </p:sp>
      <p:sp>
        <p:nvSpPr>
          <p:cNvPr id="51" name="FieldPro Map">
            <a:extLst>
              <a:ext uri="{FF2B5EF4-FFF2-40B4-BE49-F238E27FC236}">
                <a16:creationId xmlns:a16="http://schemas.microsoft.com/office/drawing/2014/main" id="{6D1B491F-54D7-447D-ADE8-98C01BFD6A69}"/>
              </a:ext>
            </a:extLst>
          </p:cNvPr>
          <p:cNvSpPr/>
          <p:nvPr/>
        </p:nvSpPr>
        <p:spPr>
          <a:xfrm>
            <a:off x="5055395" y="5427134"/>
            <a:ext cx="1114637" cy="770466"/>
          </a:xfrm>
          <a:prstGeom prst="flowChartDocumen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FieldPro Map Export (.geodatabase)</a:t>
            </a:r>
          </a:p>
        </p:txBody>
      </p:sp>
      <p:sp>
        <p:nvSpPr>
          <p:cNvPr id="52" name="IIS">
            <a:extLst>
              <a:ext uri="{FF2B5EF4-FFF2-40B4-BE49-F238E27FC236}">
                <a16:creationId xmlns:a16="http://schemas.microsoft.com/office/drawing/2014/main" id="{33435BF2-2103-4858-94FA-43A3A4F3A98E}"/>
              </a:ext>
            </a:extLst>
          </p:cNvPr>
          <p:cNvSpPr/>
          <p:nvPr/>
        </p:nvSpPr>
        <p:spPr>
          <a:xfrm>
            <a:off x="7311713" y="5101256"/>
            <a:ext cx="2421467" cy="1380067"/>
          </a:xfrm>
          <a:prstGeom prst="rect">
            <a:avLst/>
          </a:prstGeom>
          <a:gradFill>
            <a:gsLst>
              <a:gs pos="0">
                <a:srgbClr val="C40F0F"/>
              </a:gs>
              <a:gs pos="0">
                <a:schemeClr val="accent1">
                  <a:lumMod val="45000"/>
                  <a:lumOff val="55000"/>
                </a:schemeClr>
              </a:gs>
              <a:gs pos="51000">
                <a:schemeClr val="accent1">
                  <a:lumMod val="45000"/>
                  <a:lumOff val="55000"/>
                </a:schemeClr>
              </a:gs>
              <a:gs pos="100000">
                <a:srgbClr val="1A428A"/>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IIS</a:t>
            </a:r>
          </a:p>
        </p:txBody>
      </p:sp>
      <p:sp>
        <p:nvSpPr>
          <p:cNvPr id="53" name="Geodatabase Service">
            <a:extLst>
              <a:ext uri="{FF2B5EF4-FFF2-40B4-BE49-F238E27FC236}">
                <a16:creationId xmlns:a16="http://schemas.microsoft.com/office/drawing/2014/main" id="{018D04E6-66B9-4880-BE5F-86465F06116A}"/>
              </a:ext>
            </a:extLst>
          </p:cNvPr>
          <p:cNvSpPr/>
          <p:nvPr/>
        </p:nvSpPr>
        <p:spPr>
          <a:xfrm>
            <a:off x="7737659" y="5456855"/>
            <a:ext cx="1486536" cy="668867"/>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Geodatabase</a:t>
            </a:r>
          </a:p>
          <a:p>
            <a:pPr algn="ctr"/>
            <a:r>
              <a:rPr lang="en-US" sz="1200" dirty="0">
                <a:solidFill>
                  <a:srgbClr val="1E428A"/>
                </a:solidFill>
              </a:rPr>
              <a:t>Service</a:t>
            </a:r>
          </a:p>
        </p:txBody>
      </p:sp>
      <p:pic>
        <p:nvPicPr>
          <p:cNvPr id="22" name="Picture 21">
            <a:extLst>
              <a:ext uri="{FF2B5EF4-FFF2-40B4-BE49-F238E27FC236}">
                <a16:creationId xmlns:a16="http://schemas.microsoft.com/office/drawing/2014/main" id="{FA501EBD-B505-4F22-B26D-8020AF69C488}"/>
              </a:ext>
            </a:extLst>
          </p:cNvPr>
          <p:cNvPicPr>
            <a:picLocks noChangeAspect="1"/>
          </p:cNvPicPr>
          <p:nvPr/>
        </p:nvPicPr>
        <p:blipFill>
          <a:blip r:embed="rId6"/>
          <a:stretch>
            <a:fillRect/>
          </a:stretch>
        </p:blipFill>
        <p:spPr>
          <a:xfrm>
            <a:off x="7781420" y="2869383"/>
            <a:ext cx="1406471" cy="1056333"/>
          </a:xfrm>
          <a:prstGeom prst="rect">
            <a:avLst/>
          </a:prstGeom>
        </p:spPr>
      </p:pic>
      <p:sp>
        <p:nvSpPr>
          <p:cNvPr id="23" name="Frame 22">
            <a:extLst>
              <a:ext uri="{FF2B5EF4-FFF2-40B4-BE49-F238E27FC236}">
                <a16:creationId xmlns:a16="http://schemas.microsoft.com/office/drawing/2014/main" id="{D6D0447B-E94B-4497-AD81-C56A07C9DD8E}"/>
              </a:ext>
            </a:extLst>
          </p:cNvPr>
          <p:cNvSpPr>
            <a:spLocks noChangeAspect="1"/>
          </p:cNvSpPr>
          <p:nvPr/>
        </p:nvSpPr>
        <p:spPr>
          <a:xfrm>
            <a:off x="7781419" y="2869383"/>
            <a:ext cx="1406471" cy="1056333"/>
          </a:xfrm>
          <a:prstGeom prst="frame">
            <a:avLst>
              <a:gd name="adj1" fmla="val 1478"/>
            </a:avLst>
          </a:prstGeom>
          <a:solidFill>
            <a:srgbClr val="C00000"/>
          </a:solidFill>
          <a:ln>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ame 23">
            <a:extLst>
              <a:ext uri="{FF2B5EF4-FFF2-40B4-BE49-F238E27FC236}">
                <a16:creationId xmlns:a16="http://schemas.microsoft.com/office/drawing/2014/main" id="{00C526D4-8A0A-4873-A4B7-196390040E30}"/>
              </a:ext>
            </a:extLst>
          </p:cNvPr>
          <p:cNvSpPr>
            <a:spLocks noChangeAspect="1"/>
          </p:cNvSpPr>
          <p:nvPr/>
        </p:nvSpPr>
        <p:spPr>
          <a:xfrm rot="5400000">
            <a:off x="9400338" y="3089430"/>
            <a:ext cx="1896630" cy="1049854"/>
          </a:xfrm>
          <a:prstGeom prst="frame">
            <a:avLst>
              <a:gd name="adj1" fmla="val 1478"/>
            </a:avLst>
          </a:prstGeom>
          <a:solidFill>
            <a:srgbClr val="C00000"/>
          </a:solidFill>
          <a:ln>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F7966DF7-7D11-4324-9BC9-B0D9FA1810E8}"/>
              </a:ext>
            </a:extLst>
          </p:cNvPr>
          <p:cNvSpPr txBox="1"/>
          <p:nvPr/>
        </p:nvSpPr>
        <p:spPr>
          <a:xfrm>
            <a:off x="8211757" y="3623786"/>
            <a:ext cx="621310" cy="276999"/>
          </a:xfrm>
          <a:prstGeom prst="rect">
            <a:avLst/>
          </a:prstGeom>
          <a:noFill/>
        </p:spPr>
        <p:txBody>
          <a:bodyPr wrap="square" rtlCol="0">
            <a:spAutoFit/>
          </a:bodyPr>
          <a:lstStyle/>
          <a:p>
            <a:r>
              <a:rPr lang="en-US" sz="1200" dirty="0">
                <a:solidFill>
                  <a:srgbClr val="1B4489"/>
                </a:solidFill>
              </a:rPr>
              <a:t>(iPad)</a:t>
            </a:r>
          </a:p>
        </p:txBody>
      </p:sp>
      <p:sp>
        <p:nvSpPr>
          <p:cNvPr id="26" name="TextBox 25">
            <a:extLst>
              <a:ext uri="{FF2B5EF4-FFF2-40B4-BE49-F238E27FC236}">
                <a16:creationId xmlns:a16="http://schemas.microsoft.com/office/drawing/2014/main" id="{BC9BBC7B-A571-4077-82AE-092E2212CB6A}"/>
              </a:ext>
            </a:extLst>
          </p:cNvPr>
          <p:cNvSpPr txBox="1"/>
          <p:nvPr/>
        </p:nvSpPr>
        <p:spPr>
          <a:xfrm>
            <a:off x="9979286" y="4019354"/>
            <a:ext cx="737158" cy="276999"/>
          </a:xfrm>
          <a:prstGeom prst="rect">
            <a:avLst/>
          </a:prstGeom>
          <a:noFill/>
        </p:spPr>
        <p:txBody>
          <a:bodyPr wrap="square" rtlCol="0">
            <a:spAutoFit/>
          </a:bodyPr>
          <a:lstStyle/>
          <a:p>
            <a:r>
              <a:rPr lang="en-US" sz="1200" dirty="0">
                <a:solidFill>
                  <a:schemeClr val="bg1"/>
                </a:solidFill>
              </a:rPr>
              <a:t>(iPhone)</a:t>
            </a:r>
          </a:p>
        </p:txBody>
      </p:sp>
      <p:cxnSp>
        <p:nvCxnSpPr>
          <p:cNvPr id="25" name="Straight Arrow Connector 24">
            <a:extLst>
              <a:ext uri="{FF2B5EF4-FFF2-40B4-BE49-F238E27FC236}">
                <a16:creationId xmlns:a16="http://schemas.microsoft.com/office/drawing/2014/main" id="{C99D7C7E-D65C-4C57-97AB-3A837E1AD83F}"/>
              </a:ext>
            </a:extLst>
          </p:cNvPr>
          <p:cNvCxnSpPr>
            <a:cxnSpLocks/>
            <a:stCxn id="41" idx="4"/>
            <a:endCxn id="42" idx="2"/>
          </p:cNvCxnSpPr>
          <p:nvPr/>
        </p:nvCxnSpPr>
        <p:spPr>
          <a:xfrm rot="16200000" flipH="1">
            <a:off x="1141343" y="979101"/>
            <a:ext cx="472318" cy="1056053"/>
          </a:xfrm>
          <a:prstGeom prst="curvedConnector2">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5A64C86-DA2C-4C2B-A462-F6105095AC3F}"/>
              </a:ext>
            </a:extLst>
          </p:cNvPr>
          <p:cNvCxnSpPr>
            <a:cxnSpLocks/>
            <a:stCxn id="42" idx="4"/>
            <a:endCxn id="43" idx="1"/>
          </p:cNvCxnSpPr>
          <p:nvPr/>
        </p:nvCxnSpPr>
        <p:spPr>
          <a:xfrm>
            <a:off x="2879195" y="1743287"/>
            <a:ext cx="2176202" cy="0"/>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2C2D559-4958-466F-B9BF-CF413F17BEB3}"/>
              </a:ext>
            </a:extLst>
          </p:cNvPr>
          <p:cNvCxnSpPr>
            <a:cxnSpLocks/>
            <a:endCxn id="44" idx="2"/>
          </p:cNvCxnSpPr>
          <p:nvPr/>
        </p:nvCxnSpPr>
        <p:spPr>
          <a:xfrm>
            <a:off x="6162926" y="1735981"/>
            <a:ext cx="1483530" cy="7306"/>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F3703BB-2A2D-4AC8-8059-9833267A61B2}"/>
              </a:ext>
            </a:extLst>
          </p:cNvPr>
          <p:cNvCxnSpPr>
            <a:cxnSpLocks/>
            <a:stCxn id="44" idx="0"/>
            <a:endCxn id="42" idx="1"/>
          </p:cNvCxnSpPr>
          <p:nvPr/>
        </p:nvCxnSpPr>
        <p:spPr>
          <a:xfrm rot="16200000" flipV="1">
            <a:off x="5364426" y="-1711377"/>
            <a:ext cx="148166" cy="6092294"/>
          </a:xfrm>
          <a:prstGeom prst="curvedConnector3">
            <a:avLst>
              <a:gd name="adj1" fmla="val 394017"/>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DD9C38F-D15A-466A-AE60-EA7C1A94B200}"/>
              </a:ext>
            </a:extLst>
          </p:cNvPr>
          <p:cNvCxnSpPr>
            <a:cxnSpLocks/>
            <a:stCxn id="44" idx="4"/>
            <a:endCxn id="23" idx="0"/>
          </p:cNvCxnSpPr>
          <p:nvPr/>
        </p:nvCxnSpPr>
        <p:spPr>
          <a:xfrm flipH="1">
            <a:off x="8484655" y="2077720"/>
            <a:ext cx="1" cy="791663"/>
          </a:xfrm>
          <a:prstGeom prst="straightConnector1">
            <a:avLst/>
          </a:prstGeom>
          <a:ln w="19050">
            <a:solidFill>
              <a:srgbClr val="C00000"/>
            </a:solidFill>
            <a:headEnd type="triangle"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D05AAA6-009B-48F5-8000-B2E6EEECB40E}"/>
              </a:ext>
            </a:extLst>
          </p:cNvPr>
          <p:cNvCxnSpPr>
            <a:cxnSpLocks/>
            <a:stCxn id="42" idx="3"/>
            <a:endCxn id="47" idx="0"/>
          </p:cNvCxnSpPr>
          <p:nvPr/>
        </p:nvCxnSpPr>
        <p:spPr>
          <a:xfrm>
            <a:off x="2392362" y="2225887"/>
            <a:ext cx="0" cy="877571"/>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DCBB4CF-EAC0-4E25-B660-F952AA243E0D}"/>
              </a:ext>
            </a:extLst>
          </p:cNvPr>
          <p:cNvCxnSpPr>
            <a:cxnSpLocks/>
            <a:stCxn id="47" idx="6"/>
            <a:endCxn id="49" idx="2"/>
          </p:cNvCxnSpPr>
          <p:nvPr/>
        </p:nvCxnSpPr>
        <p:spPr>
          <a:xfrm flipV="1">
            <a:off x="2938462" y="3427269"/>
            <a:ext cx="2183872" cy="10623"/>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CD3A09B-D2B7-4B0B-9E42-AE6300EF9E75}"/>
              </a:ext>
            </a:extLst>
          </p:cNvPr>
          <p:cNvCxnSpPr>
            <a:cxnSpLocks/>
            <a:stCxn id="49" idx="3"/>
            <a:endCxn id="50" idx="0"/>
          </p:cNvCxnSpPr>
          <p:nvPr/>
        </p:nvCxnSpPr>
        <p:spPr>
          <a:xfrm>
            <a:off x="5609167" y="3909869"/>
            <a:ext cx="3546" cy="430145"/>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68EB9B1-F913-4EBF-A531-1FDDF5475134}"/>
              </a:ext>
            </a:extLst>
          </p:cNvPr>
          <p:cNvCxnSpPr>
            <a:cxnSpLocks/>
            <a:stCxn id="50" idx="1"/>
            <a:endCxn id="48" idx="6"/>
          </p:cNvCxnSpPr>
          <p:nvPr/>
        </p:nvCxnSpPr>
        <p:spPr>
          <a:xfrm flipH="1">
            <a:off x="3133211" y="4725247"/>
            <a:ext cx="1922184" cy="8892"/>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1C64475-EA80-4F1A-A50A-405EF09CE5DB}"/>
              </a:ext>
            </a:extLst>
          </p:cNvPr>
          <p:cNvCxnSpPr>
            <a:cxnSpLocks/>
            <a:stCxn id="48" idx="4"/>
            <a:endCxn id="51" idx="1"/>
          </p:cNvCxnSpPr>
          <p:nvPr/>
        </p:nvCxnSpPr>
        <p:spPr>
          <a:xfrm rot="16200000" flipH="1">
            <a:off x="3391148" y="4148119"/>
            <a:ext cx="743795" cy="2584700"/>
          </a:xfrm>
          <a:prstGeom prst="curvedConnector2">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CDCB433-0652-4803-A615-5ECE36F6377E}"/>
              </a:ext>
            </a:extLst>
          </p:cNvPr>
          <p:cNvCxnSpPr>
            <a:cxnSpLocks/>
            <a:stCxn id="51" idx="3"/>
            <a:endCxn id="53" idx="2"/>
          </p:cNvCxnSpPr>
          <p:nvPr/>
        </p:nvCxnSpPr>
        <p:spPr>
          <a:xfrm flipV="1">
            <a:off x="6170032" y="5791289"/>
            <a:ext cx="1567627" cy="21078"/>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sp>
        <p:nvSpPr>
          <p:cNvPr id="105" name="FieldPro .mxd">
            <a:extLst>
              <a:ext uri="{FF2B5EF4-FFF2-40B4-BE49-F238E27FC236}">
                <a16:creationId xmlns:a16="http://schemas.microsoft.com/office/drawing/2014/main" id="{02745275-B7D6-4143-A781-4CFCEA460840}"/>
              </a:ext>
            </a:extLst>
          </p:cNvPr>
          <p:cNvSpPr/>
          <p:nvPr/>
        </p:nvSpPr>
        <p:spPr>
          <a:xfrm>
            <a:off x="10159126" y="5110480"/>
            <a:ext cx="1114636" cy="770466"/>
          </a:xfrm>
          <a:prstGeom prst="flowChartDocumen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1E428A"/>
                </a:solidFill>
              </a:rPr>
              <a:t>Map Services</a:t>
            </a:r>
          </a:p>
          <a:p>
            <a:pPr algn="ctr"/>
            <a:r>
              <a:rPr lang="en-US" sz="1200" dirty="0">
                <a:solidFill>
                  <a:srgbClr val="1E428A"/>
                </a:solidFill>
              </a:rPr>
              <a:t>(AVL, etc.)</a:t>
            </a:r>
          </a:p>
        </p:txBody>
      </p:sp>
      <p:cxnSp>
        <p:nvCxnSpPr>
          <p:cNvPr id="106" name="Straight Arrow Connector 105">
            <a:extLst>
              <a:ext uri="{FF2B5EF4-FFF2-40B4-BE49-F238E27FC236}">
                <a16:creationId xmlns:a16="http://schemas.microsoft.com/office/drawing/2014/main" id="{6C72DFEC-B8CD-4C28-8282-1DE9BF37F5EA}"/>
              </a:ext>
            </a:extLst>
          </p:cNvPr>
          <p:cNvCxnSpPr>
            <a:cxnSpLocks/>
            <a:stCxn id="105" idx="1"/>
            <a:endCxn id="53" idx="6"/>
          </p:cNvCxnSpPr>
          <p:nvPr/>
        </p:nvCxnSpPr>
        <p:spPr>
          <a:xfrm flipH="1">
            <a:off x="9224195" y="5495713"/>
            <a:ext cx="934931" cy="295576"/>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147EE77-49E5-47DD-B313-4F24A9234205}"/>
              </a:ext>
            </a:extLst>
          </p:cNvPr>
          <p:cNvCxnSpPr>
            <a:cxnSpLocks/>
            <a:stCxn id="53" idx="0"/>
            <a:endCxn id="23" idx="2"/>
          </p:cNvCxnSpPr>
          <p:nvPr/>
        </p:nvCxnSpPr>
        <p:spPr>
          <a:xfrm flipV="1">
            <a:off x="8480927" y="3925716"/>
            <a:ext cx="3728" cy="1531139"/>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018ED1F-0444-4395-A76A-D4E88EDA8730}"/>
              </a:ext>
            </a:extLst>
          </p:cNvPr>
          <p:cNvCxnSpPr>
            <a:cxnSpLocks/>
            <a:stCxn id="53" idx="7"/>
            <a:endCxn id="24" idx="3"/>
          </p:cNvCxnSpPr>
          <p:nvPr/>
        </p:nvCxnSpPr>
        <p:spPr>
          <a:xfrm flipV="1">
            <a:off x="9006497" y="4562672"/>
            <a:ext cx="1342156" cy="992136"/>
          </a:xfrm>
          <a:prstGeom prst="straightConnector1">
            <a:avLst/>
          </a:prstGeom>
          <a:ln w="19050">
            <a:solidFill>
              <a:srgbClr val="C00000"/>
            </a:solidFill>
            <a:tailEnd type="triangle" w="lg" len="lg"/>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90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24" name="Picture 23"/>
          <p:cNvPicPr>
            <a:picLocks noChangeAspect="1"/>
          </p:cNvPicPr>
          <p:nvPr/>
        </p:nvPicPr>
        <p:blipFill>
          <a:blip r:embed="rId3"/>
          <a:stretch>
            <a:fillRect/>
          </a:stretch>
        </p:blipFill>
        <p:spPr>
          <a:xfrm>
            <a:off x="838200" y="1186511"/>
            <a:ext cx="4706520" cy="4151736"/>
          </a:xfrm>
          <a:prstGeom prst="rect">
            <a:avLst/>
          </a:prstGeom>
          <a:effectLst>
            <a:glow rad="127000">
              <a:schemeClr val="accent1">
                <a:lumMod val="60000"/>
                <a:lumOff val="40000"/>
              </a:schemeClr>
            </a:glow>
          </a:effectLst>
        </p:spPr>
      </p:pic>
      <p:pic>
        <p:nvPicPr>
          <p:cNvPr id="25" name="Picture 24"/>
          <p:cNvPicPr>
            <a:picLocks noChangeAspect="1"/>
          </p:cNvPicPr>
          <p:nvPr/>
        </p:nvPicPr>
        <p:blipFill>
          <a:blip r:embed="rId4"/>
          <a:stretch>
            <a:fillRect/>
          </a:stretch>
        </p:blipFill>
        <p:spPr>
          <a:xfrm>
            <a:off x="6382920" y="1186511"/>
            <a:ext cx="5058944" cy="4218271"/>
          </a:xfrm>
          <a:prstGeom prst="rect">
            <a:avLst/>
          </a:prstGeom>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Creating a Map Service </a:t>
            </a:r>
          </a:p>
        </p:txBody>
      </p:sp>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9489577" y="4902421"/>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2" name="Oval 11">
            <a:extLst>
              <a:ext uri="{FF2B5EF4-FFF2-40B4-BE49-F238E27FC236}">
                <a16:creationId xmlns:a16="http://schemas.microsoft.com/office/drawing/2014/main" id="{25BB8789-3929-4312-8CC2-58ECEB20BAEC}"/>
              </a:ext>
            </a:extLst>
          </p:cNvPr>
          <p:cNvSpPr/>
          <p:nvPr/>
        </p:nvSpPr>
        <p:spPr>
          <a:xfrm>
            <a:off x="820431" y="1617428"/>
            <a:ext cx="4977959"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Curved Left Arrow 17">
            <a:extLst>
              <a:ext uri="{FF2B5EF4-FFF2-40B4-BE49-F238E27FC236}">
                <a16:creationId xmlns:a16="http://schemas.microsoft.com/office/drawing/2014/main" id="{CAFDAD9E-DB88-4F4A-866A-BFA9BC694F6B}"/>
              </a:ext>
            </a:extLst>
          </p:cNvPr>
          <p:cNvSpPr/>
          <p:nvPr/>
        </p:nvSpPr>
        <p:spPr>
          <a:xfrm rot="16425338" flipH="1">
            <a:off x="3054926" y="7211778"/>
            <a:ext cx="963984" cy="3638436"/>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3281256">
            <a:off x="3470529" y="4463294"/>
            <a:ext cx="833983"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Oval 15">
            <a:extLst>
              <a:ext uri="{FF2B5EF4-FFF2-40B4-BE49-F238E27FC236}">
                <a16:creationId xmlns:a16="http://schemas.microsoft.com/office/drawing/2014/main" id="{37283DA4-1C58-4CC2-B276-25F5190BD6D9}"/>
              </a:ext>
            </a:extLst>
          </p:cNvPr>
          <p:cNvSpPr/>
          <p:nvPr/>
        </p:nvSpPr>
        <p:spPr>
          <a:xfrm>
            <a:off x="4013583" y="4961917"/>
            <a:ext cx="506900" cy="44286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7087393" y="7590518"/>
            <a:ext cx="1417637" cy="20955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Oval 17">
            <a:extLst>
              <a:ext uri="{FF2B5EF4-FFF2-40B4-BE49-F238E27FC236}">
                <a16:creationId xmlns:a16="http://schemas.microsoft.com/office/drawing/2014/main" id="{48CF6C7F-E569-4338-8E95-8613C19C4799}"/>
              </a:ext>
            </a:extLst>
          </p:cNvPr>
          <p:cNvSpPr/>
          <p:nvPr/>
        </p:nvSpPr>
        <p:spPr>
          <a:xfrm>
            <a:off x="1612398" y="3094618"/>
            <a:ext cx="2782022" cy="145921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6"/>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flipV="1">
            <a:off x="6342123" y="2780708"/>
            <a:ext cx="5056534" cy="67561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12649991">
            <a:off x="7693832" y="3916219"/>
            <a:ext cx="1768129"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Tree>
    <p:extLst>
      <p:ext uri="{BB962C8B-B14F-4D97-AF65-F5344CB8AC3E}">
        <p14:creationId xmlns:p14="http://schemas.microsoft.com/office/powerpoint/2010/main" val="403530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22" name="Picture 21"/>
          <p:cNvPicPr>
            <a:picLocks noChangeAspect="1"/>
          </p:cNvPicPr>
          <p:nvPr/>
        </p:nvPicPr>
        <p:blipFill>
          <a:blip r:embed="rId3"/>
          <a:stretch>
            <a:fillRect/>
          </a:stretch>
        </p:blipFill>
        <p:spPr>
          <a:xfrm>
            <a:off x="694246" y="1627911"/>
            <a:ext cx="4679032" cy="4000283"/>
          </a:xfrm>
          <a:prstGeom prst="rect">
            <a:avLst/>
          </a:prstGeom>
          <a:effectLst>
            <a:glow rad="127000">
              <a:schemeClr val="accent1">
                <a:lumMod val="60000"/>
                <a:lumOff val="40000"/>
              </a:schemeClr>
            </a:glow>
          </a:effectLst>
        </p:spPr>
      </p:pic>
      <p:pic>
        <p:nvPicPr>
          <p:cNvPr id="23" name="Picture 22"/>
          <p:cNvPicPr>
            <a:picLocks noChangeAspect="1"/>
          </p:cNvPicPr>
          <p:nvPr/>
        </p:nvPicPr>
        <p:blipFill>
          <a:blip r:embed="rId4"/>
          <a:stretch>
            <a:fillRect/>
          </a:stretch>
        </p:blipFill>
        <p:spPr>
          <a:xfrm>
            <a:off x="6315959" y="1627911"/>
            <a:ext cx="4798244" cy="4000283"/>
          </a:xfrm>
          <a:prstGeom prst="rect">
            <a:avLst/>
          </a:prstGeom>
          <a:noFill/>
          <a:ln>
            <a:solidFill>
              <a:srgbClr val="FF0000"/>
            </a:solidFill>
          </a:ln>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Creating a Map Service </a:t>
            </a:r>
          </a:p>
        </p:txBody>
      </p:sp>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6240061" y="2172386"/>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Curved Left Arrow 17">
            <a:extLst>
              <a:ext uri="{FF2B5EF4-FFF2-40B4-BE49-F238E27FC236}">
                <a16:creationId xmlns:a16="http://schemas.microsoft.com/office/drawing/2014/main" id="{CAFDAD9E-DB88-4F4A-866A-BFA9BC694F6B}"/>
              </a:ext>
            </a:extLst>
          </p:cNvPr>
          <p:cNvSpPr/>
          <p:nvPr/>
        </p:nvSpPr>
        <p:spPr>
          <a:xfrm rot="16425338" flipH="1">
            <a:off x="3054926" y="7211778"/>
            <a:ext cx="963984" cy="3638436"/>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3281256">
            <a:off x="5495185" y="1788954"/>
            <a:ext cx="833983"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Oval 15">
            <a:extLst>
              <a:ext uri="{FF2B5EF4-FFF2-40B4-BE49-F238E27FC236}">
                <a16:creationId xmlns:a16="http://schemas.microsoft.com/office/drawing/2014/main" id="{37283DA4-1C58-4CC2-B276-25F5190BD6D9}"/>
              </a:ext>
            </a:extLst>
          </p:cNvPr>
          <p:cNvSpPr/>
          <p:nvPr/>
        </p:nvSpPr>
        <p:spPr>
          <a:xfrm>
            <a:off x="5474796" y="8209445"/>
            <a:ext cx="506900" cy="44286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7087393" y="7590518"/>
            <a:ext cx="1417637" cy="20955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6"/>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flipV="1">
            <a:off x="4073249" y="7889027"/>
            <a:ext cx="5056534" cy="67561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11376598">
            <a:off x="7486579" y="2412901"/>
            <a:ext cx="1768129" cy="454025"/>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Tree>
    <p:extLst>
      <p:ext uri="{BB962C8B-B14F-4D97-AF65-F5344CB8AC3E}">
        <p14:creationId xmlns:p14="http://schemas.microsoft.com/office/powerpoint/2010/main" val="237700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5375" y="1399382"/>
            <a:ext cx="4940300" cy="4056062"/>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0950" y="1430338"/>
            <a:ext cx="4960938" cy="4056062"/>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Creating a Map Service </a:t>
            </a:r>
          </a:p>
        </p:txBody>
      </p:sp>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6330950" y="2935648"/>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Curved Left Arrow 17">
            <a:extLst>
              <a:ext uri="{FF2B5EF4-FFF2-40B4-BE49-F238E27FC236}">
                <a16:creationId xmlns:a16="http://schemas.microsoft.com/office/drawing/2014/main" id="{CAFDAD9E-DB88-4F4A-866A-BFA9BC694F6B}"/>
              </a:ext>
            </a:extLst>
          </p:cNvPr>
          <p:cNvSpPr/>
          <p:nvPr/>
        </p:nvSpPr>
        <p:spPr>
          <a:xfrm rot="18312817" flipH="1">
            <a:off x="6119524" y="3307171"/>
            <a:ext cx="963984" cy="1726744"/>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3281256" flipV="1">
            <a:off x="1537280" y="2699867"/>
            <a:ext cx="610449" cy="120991"/>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Oval 15">
            <a:extLst>
              <a:ext uri="{FF2B5EF4-FFF2-40B4-BE49-F238E27FC236}">
                <a16:creationId xmlns:a16="http://schemas.microsoft.com/office/drawing/2014/main" id="{37283DA4-1C58-4CC2-B276-25F5190BD6D9}"/>
              </a:ext>
            </a:extLst>
          </p:cNvPr>
          <p:cNvSpPr/>
          <p:nvPr/>
        </p:nvSpPr>
        <p:spPr>
          <a:xfrm>
            <a:off x="2146701" y="2680902"/>
            <a:ext cx="506900" cy="44286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838201" y="2179107"/>
            <a:ext cx="1395334" cy="2493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6"/>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flipV="1">
            <a:off x="4073249" y="7889027"/>
            <a:ext cx="5056534" cy="67561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9380214">
            <a:off x="2283789" y="8431505"/>
            <a:ext cx="739621" cy="266273"/>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5" name="Oval 24">
            <a:extLst>
              <a:ext uri="{FF2B5EF4-FFF2-40B4-BE49-F238E27FC236}">
                <a16:creationId xmlns:a16="http://schemas.microsoft.com/office/drawing/2014/main" id="{59CB7C88-E04F-4B31-B237-6B91BE62BED2}"/>
              </a:ext>
            </a:extLst>
          </p:cNvPr>
          <p:cNvSpPr/>
          <p:nvPr/>
        </p:nvSpPr>
        <p:spPr>
          <a:xfrm flipV="1">
            <a:off x="7294562" y="2013431"/>
            <a:ext cx="1234841" cy="225516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extLst>
      <p:ext uri="{BB962C8B-B14F-4D97-AF65-F5344CB8AC3E}">
        <p14:creationId xmlns:p14="http://schemas.microsoft.com/office/powerpoint/2010/main" val="330892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2056150" y="355790"/>
            <a:ext cx="8229601" cy="679062"/>
          </a:xfrm>
        </p:spPr>
        <p:txBody>
          <a:bodyPr>
            <a:normAutofit/>
          </a:bodyPr>
          <a:lstStyle/>
          <a:p>
            <a:pPr>
              <a:defRPr/>
            </a:pPr>
            <a:r>
              <a:rPr lang="en-US" sz="3200" b="1" dirty="0">
                <a:solidFill>
                  <a:srgbClr val="CB3233"/>
                </a:solidFill>
                <a:latin typeface="+mn-lt"/>
              </a:rPr>
              <a:t>Managing How Catalyst Displays Fields </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1064756" y="1687782"/>
            <a:ext cx="10212388" cy="1429622"/>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altLang="en-US" sz="2000" b="1" dirty="0">
                <a:solidFill>
                  <a:srgbClr val="1B4489"/>
                </a:solidFill>
              </a:rPr>
              <a:t>Configure the order of how fields are displayed in Catalyst in the MXD.</a:t>
            </a:r>
          </a:p>
          <a:p>
            <a:pPr marL="800100" lvl="1" indent="-342900">
              <a:lnSpc>
                <a:spcPct val="150000"/>
              </a:lnSpc>
              <a:buFont typeface="Wingdings" panose="05000000000000000000" pitchFamily="2" charset="2"/>
              <a:buChar char="Ø"/>
              <a:defRPr/>
            </a:pPr>
            <a:r>
              <a:rPr lang="en-US" altLang="en-US" sz="2000" b="1" dirty="0">
                <a:solidFill>
                  <a:srgbClr val="1B4489"/>
                </a:solidFill>
              </a:rPr>
              <a:t>Go to the properties of each feature &amp; configure the field order.</a:t>
            </a:r>
          </a:p>
          <a:p>
            <a:pPr marL="800100" lvl="1" indent="-342900">
              <a:lnSpc>
                <a:spcPct val="150000"/>
              </a:lnSpc>
              <a:buFont typeface="Wingdings" panose="05000000000000000000" pitchFamily="2" charset="2"/>
              <a:buChar char="Ø"/>
              <a:defRPr/>
            </a:pPr>
            <a:endParaRPr lang="en-US" sz="2000" b="1" dirty="0">
              <a:solidFill>
                <a:srgbClr val="4472C4">
                  <a:lumMod val="50000"/>
                </a:srgbClr>
              </a:solidFill>
              <a:cs typeface="Arial" charset="0"/>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Tree>
    <p:extLst>
      <p:ext uri="{BB962C8B-B14F-4D97-AF65-F5344CB8AC3E}">
        <p14:creationId xmlns:p14="http://schemas.microsoft.com/office/powerpoint/2010/main" val="19065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26763" y="1091010"/>
            <a:ext cx="5445519" cy="4240759"/>
          </a:xfrm>
          <a:prstGeom prst="rect">
            <a:avLst/>
          </a:prstGeom>
          <a:effectLst>
            <a:glow rad="127000">
              <a:schemeClr val="accent1">
                <a:lumMod val="60000"/>
                <a:lumOff val="40000"/>
              </a:schemeClr>
            </a:glow>
          </a:effectLst>
        </p:spPr>
      </p:pic>
      <p:pic>
        <p:nvPicPr>
          <p:cNvPr id="3" name="Picture 2"/>
          <p:cNvPicPr>
            <a:picLocks noChangeAspect="1"/>
          </p:cNvPicPr>
          <p:nvPr/>
        </p:nvPicPr>
        <p:blipFill>
          <a:blip r:embed="rId3"/>
          <a:stretch>
            <a:fillRect/>
          </a:stretch>
        </p:blipFill>
        <p:spPr>
          <a:xfrm>
            <a:off x="1534756" y="1132805"/>
            <a:ext cx="2237686" cy="4091267"/>
          </a:xfrm>
          <a:prstGeom prst="rect">
            <a:avLst/>
          </a:prstGeom>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Selecting a Display Field</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5703977" y="1964560"/>
            <a:ext cx="4434430"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Curved Left Arrow 17">
            <a:extLst>
              <a:ext uri="{FF2B5EF4-FFF2-40B4-BE49-F238E27FC236}">
                <a16:creationId xmlns:a16="http://schemas.microsoft.com/office/drawing/2014/main" id="{CAFDAD9E-DB88-4F4A-866A-BFA9BC694F6B}"/>
              </a:ext>
            </a:extLst>
          </p:cNvPr>
          <p:cNvSpPr/>
          <p:nvPr/>
        </p:nvSpPr>
        <p:spPr>
          <a:xfrm rot="18312817" flipH="1">
            <a:off x="4238674" y="8474913"/>
            <a:ext cx="963984" cy="1726744"/>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1385212">
            <a:off x="3912790" y="1825625"/>
            <a:ext cx="1525366" cy="538157"/>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Oval 15">
            <a:extLst>
              <a:ext uri="{FF2B5EF4-FFF2-40B4-BE49-F238E27FC236}">
                <a16:creationId xmlns:a16="http://schemas.microsoft.com/office/drawing/2014/main" id="{37283DA4-1C58-4CC2-B276-25F5190BD6D9}"/>
              </a:ext>
            </a:extLst>
          </p:cNvPr>
          <p:cNvSpPr/>
          <p:nvPr/>
        </p:nvSpPr>
        <p:spPr>
          <a:xfrm>
            <a:off x="4467216" y="8304643"/>
            <a:ext cx="506900" cy="44286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1524327" y="1663063"/>
            <a:ext cx="1395334" cy="437541"/>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6"/>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flipV="1">
            <a:off x="4073249" y="7889027"/>
            <a:ext cx="5056534" cy="67561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9380214">
            <a:off x="2283789" y="8431505"/>
            <a:ext cx="739621" cy="266273"/>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5" name="Oval 24">
            <a:extLst>
              <a:ext uri="{FF2B5EF4-FFF2-40B4-BE49-F238E27FC236}">
                <a16:creationId xmlns:a16="http://schemas.microsoft.com/office/drawing/2014/main" id="{59CB7C88-E04F-4B31-B237-6B91BE62BED2}"/>
              </a:ext>
            </a:extLst>
          </p:cNvPr>
          <p:cNvSpPr/>
          <p:nvPr/>
        </p:nvSpPr>
        <p:spPr>
          <a:xfrm flipV="1">
            <a:off x="4909343" y="8116760"/>
            <a:ext cx="1234841" cy="225516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extLst>
      <p:ext uri="{BB962C8B-B14F-4D97-AF65-F5344CB8AC3E}">
        <p14:creationId xmlns:p14="http://schemas.microsoft.com/office/powerpoint/2010/main" val="1838685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4" name="Picture 3"/>
          <p:cNvPicPr>
            <a:picLocks noChangeAspect="1"/>
          </p:cNvPicPr>
          <p:nvPr/>
        </p:nvPicPr>
        <p:blipFill>
          <a:blip r:embed="rId3"/>
          <a:stretch>
            <a:fillRect/>
          </a:stretch>
        </p:blipFill>
        <p:spPr>
          <a:xfrm>
            <a:off x="4885531" y="1257042"/>
            <a:ext cx="5792570" cy="4420646"/>
          </a:xfrm>
          <a:prstGeom prst="rect">
            <a:avLst/>
          </a:prstGeom>
          <a:effectLst>
            <a:glow rad="127000">
              <a:schemeClr val="accent1">
                <a:lumMod val="60000"/>
                <a:lumOff val="40000"/>
              </a:schemeClr>
            </a:glow>
          </a:effectLst>
        </p:spPr>
      </p:pic>
      <p:pic>
        <p:nvPicPr>
          <p:cNvPr id="18" name="Picture 17"/>
          <p:cNvPicPr>
            <a:picLocks noChangeAspect="1"/>
          </p:cNvPicPr>
          <p:nvPr/>
        </p:nvPicPr>
        <p:blipFill>
          <a:blip r:embed="rId4"/>
          <a:stretch>
            <a:fillRect/>
          </a:stretch>
        </p:blipFill>
        <p:spPr>
          <a:xfrm>
            <a:off x="1444067" y="1313419"/>
            <a:ext cx="2496889" cy="4353766"/>
          </a:xfrm>
          <a:prstGeom prst="rect">
            <a:avLst/>
          </a:prstGeom>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Field orientation in Catalyst</a:t>
            </a:r>
          </a:p>
        </p:txBody>
      </p:sp>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6209796" y="8099454"/>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Curved Left Arrow 17">
            <a:extLst>
              <a:ext uri="{FF2B5EF4-FFF2-40B4-BE49-F238E27FC236}">
                <a16:creationId xmlns:a16="http://schemas.microsoft.com/office/drawing/2014/main" id="{CAFDAD9E-DB88-4F4A-866A-BFA9BC694F6B}"/>
              </a:ext>
            </a:extLst>
          </p:cNvPr>
          <p:cNvSpPr/>
          <p:nvPr/>
        </p:nvSpPr>
        <p:spPr>
          <a:xfrm rot="404653" flipH="1">
            <a:off x="3732029" y="2942967"/>
            <a:ext cx="1014802" cy="1726744"/>
          </a:xfrm>
          <a:prstGeom prst="curvedLeftArrow">
            <a:avLst>
              <a:gd name="adj1" fmla="val 22799"/>
              <a:gd name="adj2" fmla="val 55338"/>
              <a:gd name="adj3" fmla="val 31673"/>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3281256" flipV="1">
            <a:off x="3162483" y="8753265"/>
            <a:ext cx="610449" cy="120991"/>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Oval 15">
            <a:extLst>
              <a:ext uri="{FF2B5EF4-FFF2-40B4-BE49-F238E27FC236}">
                <a16:creationId xmlns:a16="http://schemas.microsoft.com/office/drawing/2014/main" id="{37283DA4-1C58-4CC2-B276-25F5190BD6D9}"/>
              </a:ext>
            </a:extLst>
          </p:cNvPr>
          <p:cNvSpPr/>
          <p:nvPr/>
        </p:nvSpPr>
        <p:spPr>
          <a:xfrm>
            <a:off x="3910202" y="8128342"/>
            <a:ext cx="506900" cy="44286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Oval 16">
            <a:extLst>
              <a:ext uri="{FF2B5EF4-FFF2-40B4-BE49-F238E27FC236}">
                <a16:creationId xmlns:a16="http://schemas.microsoft.com/office/drawing/2014/main" id="{509AD7F1-8A00-4FBC-89A7-773EDCAA8AC4}"/>
              </a:ext>
            </a:extLst>
          </p:cNvPr>
          <p:cNvSpPr/>
          <p:nvPr/>
        </p:nvSpPr>
        <p:spPr>
          <a:xfrm>
            <a:off x="724226" y="3560156"/>
            <a:ext cx="2978659" cy="232919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6"/>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flipV="1">
            <a:off x="4073249" y="7889027"/>
            <a:ext cx="5056534" cy="67561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15918366">
            <a:off x="3097899" y="8160250"/>
            <a:ext cx="739621" cy="266273"/>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5" name="Oval 24">
            <a:extLst>
              <a:ext uri="{FF2B5EF4-FFF2-40B4-BE49-F238E27FC236}">
                <a16:creationId xmlns:a16="http://schemas.microsoft.com/office/drawing/2014/main" id="{59CB7C88-E04F-4B31-B237-6B91BE62BED2}"/>
              </a:ext>
            </a:extLst>
          </p:cNvPr>
          <p:cNvSpPr/>
          <p:nvPr/>
        </p:nvSpPr>
        <p:spPr>
          <a:xfrm flipV="1">
            <a:off x="4861158" y="1832761"/>
            <a:ext cx="1234841" cy="31964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extLst>
      <p:ext uri="{BB962C8B-B14F-4D97-AF65-F5344CB8AC3E}">
        <p14:creationId xmlns:p14="http://schemas.microsoft.com/office/powerpoint/2010/main" val="1607616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4" name="Picture 3"/>
          <p:cNvPicPr>
            <a:picLocks noChangeAspect="1"/>
          </p:cNvPicPr>
          <p:nvPr/>
        </p:nvPicPr>
        <p:blipFill>
          <a:blip r:embed="rId3"/>
          <a:stretch>
            <a:fillRect/>
          </a:stretch>
        </p:blipFill>
        <p:spPr>
          <a:xfrm>
            <a:off x="3199714" y="1348828"/>
            <a:ext cx="5792570" cy="4420646"/>
          </a:xfrm>
          <a:prstGeom prst="rect">
            <a:avLst/>
          </a:prstGeom>
          <a:effectLst>
            <a:glow rad="127000">
              <a:schemeClr val="accent1">
                <a:lumMod val="60000"/>
                <a:lumOff val="40000"/>
              </a:schemeClr>
            </a:glow>
          </a:effectLst>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Turning off fields in Catalyst</a:t>
            </a:r>
          </a:p>
        </p:txBody>
      </p:sp>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11" name="Oval 10">
            <a:extLst>
              <a:ext uri="{FF2B5EF4-FFF2-40B4-BE49-F238E27FC236}">
                <a16:creationId xmlns:a16="http://schemas.microsoft.com/office/drawing/2014/main" id="{C36C4CA6-F5DD-4D93-B72D-6D29960E42CF}"/>
              </a:ext>
            </a:extLst>
          </p:cNvPr>
          <p:cNvSpPr/>
          <p:nvPr/>
        </p:nvSpPr>
        <p:spPr>
          <a:xfrm>
            <a:off x="6209796" y="8099454"/>
            <a:ext cx="963612" cy="376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4" name="Left Arrow 19">
            <a:extLst>
              <a:ext uri="{FF2B5EF4-FFF2-40B4-BE49-F238E27FC236}">
                <a16:creationId xmlns:a16="http://schemas.microsoft.com/office/drawing/2014/main" id="{00A4DCE2-B42E-4668-A2A2-E08D535FE19A}"/>
              </a:ext>
            </a:extLst>
          </p:cNvPr>
          <p:cNvSpPr/>
          <p:nvPr/>
        </p:nvSpPr>
        <p:spPr>
          <a:xfrm rot="13281256" flipV="1">
            <a:off x="3162483" y="8753265"/>
            <a:ext cx="610449" cy="120991"/>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6" name="Oval 15">
            <a:extLst>
              <a:ext uri="{FF2B5EF4-FFF2-40B4-BE49-F238E27FC236}">
                <a16:creationId xmlns:a16="http://schemas.microsoft.com/office/drawing/2014/main" id="{37283DA4-1C58-4CC2-B276-25F5190BD6D9}"/>
              </a:ext>
            </a:extLst>
          </p:cNvPr>
          <p:cNvSpPr/>
          <p:nvPr/>
        </p:nvSpPr>
        <p:spPr>
          <a:xfrm>
            <a:off x="3910202" y="8128342"/>
            <a:ext cx="506900" cy="44286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Curved Left Arrow 17">
            <a:extLst>
              <a:ext uri="{FF2B5EF4-FFF2-40B4-BE49-F238E27FC236}">
                <a16:creationId xmlns:a16="http://schemas.microsoft.com/office/drawing/2014/main" id="{36236657-1111-44CA-9D15-F84473D31919}"/>
              </a:ext>
            </a:extLst>
          </p:cNvPr>
          <p:cNvSpPr/>
          <p:nvPr/>
        </p:nvSpPr>
        <p:spPr>
          <a:xfrm rot="16200000" flipH="1">
            <a:off x="5672137" y="6723421"/>
            <a:ext cx="847725" cy="3446462"/>
          </a:xfrm>
          <a:prstGeom prst="curvedLeftArrow">
            <a:avLst>
              <a:gd name="adj1" fmla="val 18152"/>
              <a:gd name="adj2" fmla="val 81697"/>
              <a:gd name="adj3" fmla="val 26490"/>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5"/>
          <a:stretch>
            <a:fillRect/>
          </a:stretch>
        </p:blipFill>
        <p:spPr>
          <a:xfrm>
            <a:off x="10138407" y="106213"/>
            <a:ext cx="1954740" cy="1719412"/>
          </a:xfrm>
          <a:prstGeom prst="rect">
            <a:avLst/>
          </a:prstGeom>
        </p:spPr>
      </p:pic>
      <p:sp>
        <p:nvSpPr>
          <p:cNvPr id="20" name="Oval 19">
            <a:extLst>
              <a:ext uri="{FF2B5EF4-FFF2-40B4-BE49-F238E27FC236}">
                <a16:creationId xmlns:a16="http://schemas.microsoft.com/office/drawing/2014/main" id="{59CB7C88-E04F-4B31-B237-6B91BE62BED2}"/>
              </a:ext>
            </a:extLst>
          </p:cNvPr>
          <p:cNvSpPr/>
          <p:nvPr/>
        </p:nvSpPr>
        <p:spPr>
          <a:xfrm flipV="1">
            <a:off x="4073249" y="7889027"/>
            <a:ext cx="5056534" cy="67561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Left Arrow 19">
            <a:extLst>
              <a:ext uri="{FF2B5EF4-FFF2-40B4-BE49-F238E27FC236}">
                <a16:creationId xmlns:a16="http://schemas.microsoft.com/office/drawing/2014/main" id="{66209E54-17DF-4519-A60C-BDBC4901C5F0}"/>
              </a:ext>
            </a:extLst>
          </p:cNvPr>
          <p:cNvSpPr/>
          <p:nvPr/>
        </p:nvSpPr>
        <p:spPr>
          <a:xfrm rot="15918366">
            <a:off x="3097899" y="8160250"/>
            <a:ext cx="739621" cy="266273"/>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5" name="Oval 24">
            <a:extLst>
              <a:ext uri="{FF2B5EF4-FFF2-40B4-BE49-F238E27FC236}">
                <a16:creationId xmlns:a16="http://schemas.microsoft.com/office/drawing/2014/main" id="{59CB7C88-E04F-4B31-B237-6B91BE62BED2}"/>
              </a:ext>
            </a:extLst>
          </p:cNvPr>
          <p:cNvSpPr/>
          <p:nvPr/>
        </p:nvSpPr>
        <p:spPr>
          <a:xfrm flipV="1">
            <a:off x="3188898" y="4279423"/>
            <a:ext cx="1234841" cy="4961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extLst>
      <p:ext uri="{BB962C8B-B14F-4D97-AF65-F5344CB8AC3E}">
        <p14:creationId xmlns:p14="http://schemas.microsoft.com/office/powerpoint/2010/main" val="3300432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9" name="Title 1">
            <a:extLst>
              <a:ext uri="{FF2B5EF4-FFF2-40B4-BE49-F238E27FC236}">
                <a16:creationId xmlns:a16="http://schemas.microsoft.com/office/drawing/2014/main" id="{A3AE0F1E-CD31-488A-A54C-AE42490A0C11}"/>
              </a:ext>
            </a:extLst>
          </p:cNvPr>
          <p:cNvSpPr txBox="1">
            <a:spLocks/>
          </p:cNvSpPr>
          <p:nvPr/>
        </p:nvSpPr>
        <p:spPr>
          <a:xfrm>
            <a:off x="838200" y="172953"/>
            <a:ext cx="10515600" cy="642826"/>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mn-lt"/>
              </a:rPr>
              <a:t>Questions?</a:t>
            </a:r>
          </a:p>
        </p:txBody>
      </p:sp>
      <p:sp>
        <p:nvSpPr>
          <p:cNvPr id="10" name="TextBox 5">
            <a:extLst>
              <a:ext uri="{FF2B5EF4-FFF2-40B4-BE49-F238E27FC236}">
                <a16:creationId xmlns:a16="http://schemas.microsoft.com/office/drawing/2014/main" id="{6E034336-8275-42A9-94FC-A07F3D65D5F9}"/>
              </a:ext>
            </a:extLst>
          </p:cNvPr>
          <p:cNvSpPr txBox="1">
            <a:spLocks noChangeArrowheads="1"/>
          </p:cNvSpPr>
          <p:nvPr/>
        </p:nvSpPr>
        <p:spPr bwMode="auto">
          <a:xfrm>
            <a:off x="2528888" y="1166812"/>
            <a:ext cx="7134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sz="2400" b="1" dirty="0">
                <a:solidFill>
                  <a:srgbClr val="1B4489"/>
                </a:solidFill>
                <a:latin typeface="+mn-lt"/>
                <a:ea typeface="Verdana" panose="020B0604030504040204" pitchFamily="34" charset="0"/>
                <a:cs typeface="Verdana" panose="020B0604030504040204" pitchFamily="34" charset="0"/>
              </a:rPr>
              <a:t>For more information or to schedule a demo contact Futura Sales:</a:t>
            </a:r>
          </a:p>
          <a:p>
            <a:pPr algn="ctr" eaLnBrk="1" hangingPunct="1">
              <a:defRPr/>
            </a:pPr>
            <a:endParaRPr lang="en-US" altLang="en-US" sz="2400" b="1" dirty="0">
              <a:solidFill>
                <a:srgbClr val="1B4489"/>
              </a:solidFill>
              <a:latin typeface="+mn-lt"/>
              <a:ea typeface="Verdana" panose="020B0604030504040204" pitchFamily="34" charset="0"/>
              <a:cs typeface="Verdana" panose="020B0604030504040204" pitchFamily="34" charset="0"/>
            </a:endParaRPr>
          </a:p>
          <a:p>
            <a:pPr algn="ctr" eaLnBrk="1" hangingPunct="1">
              <a:defRPr/>
            </a:pPr>
            <a:r>
              <a:rPr lang="en-US" altLang="en-US" sz="2400" b="1" dirty="0">
                <a:solidFill>
                  <a:srgbClr val="1B4489"/>
                </a:solidFill>
                <a:latin typeface="+mn-lt"/>
                <a:ea typeface="Verdana" panose="020B0604030504040204" pitchFamily="34" charset="0"/>
                <a:cs typeface="Verdana" panose="020B0604030504040204" pitchFamily="34" charset="0"/>
              </a:rPr>
              <a:t>Sales@futuragis.com</a:t>
            </a:r>
          </a:p>
          <a:p>
            <a:pPr algn="ctr" eaLnBrk="1" hangingPunct="1">
              <a:defRPr/>
            </a:pPr>
            <a:r>
              <a:rPr lang="en-US" altLang="en-US" sz="2400" b="1" dirty="0">
                <a:solidFill>
                  <a:srgbClr val="1B4489"/>
                </a:solidFill>
                <a:latin typeface="+mn-lt"/>
                <a:ea typeface="Verdana" panose="020B0604030504040204" pitchFamily="34" charset="0"/>
                <a:cs typeface="Verdana" panose="020B0604030504040204" pitchFamily="34" charset="0"/>
              </a:rPr>
              <a:t>678.906.2577</a:t>
            </a:r>
          </a:p>
          <a:p>
            <a:pPr algn="ctr" eaLnBrk="1" hangingPunct="1">
              <a:defRPr/>
            </a:pPr>
            <a:endParaRPr lang="en-US" altLang="en-US" sz="2400" b="1" dirty="0">
              <a:solidFill>
                <a:srgbClr val="1B4489"/>
              </a:solidFill>
              <a:latin typeface="+mn-lt"/>
              <a:ea typeface="Verdana" panose="020B0604030504040204" pitchFamily="34" charset="0"/>
              <a:cs typeface="Verdana" panose="020B0604030504040204" pitchFamily="34" charset="0"/>
            </a:endParaRPr>
          </a:p>
          <a:p>
            <a:pPr algn="ctr" eaLnBrk="1" hangingPunct="1">
              <a:defRPr/>
            </a:pPr>
            <a:r>
              <a:rPr lang="en-US" altLang="en-US" sz="2400" b="1" dirty="0">
                <a:solidFill>
                  <a:srgbClr val="1B4489"/>
                </a:solidFill>
                <a:latin typeface="+mn-lt"/>
                <a:ea typeface="Verdana" panose="020B0604030504040204" pitchFamily="34" charset="0"/>
                <a:cs typeface="Verdana" panose="020B0604030504040204" pitchFamily="34" charset="0"/>
              </a:rPr>
              <a:t>For Technical Support contact use our client portal:</a:t>
            </a:r>
          </a:p>
          <a:p>
            <a:pPr algn="ctr" eaLnBrk="1" hangingPunct="1">
              <a:defRPr/>
            </a:pPr>
            <a:r>
              <a:rPr lang="en-US" altLang="en-US" sz="2400" b="1" dirty="0">
                <a:solidFill>
                  <a:srgbClr val="1B4489"/>
                </a:solidFill>
                <a:latin typeface="+mn-lt"/>
                <a:ea typeface="Verdana" panose="020B0604030504040204" pitchFamily="34" charset="0"/>
                <a:cs typeface="Verdana" panose="020B0604030504040204" pitchFamily="34" charset="0"/>
              </a:rPr>
              <a:t>http://futura.crmvertex.com</a:t>
            </a:r>
          </a:p>
          <a:p>
            <a:pPr algn="ctr" eaLnBrk="1" hangingPunct="1">
              <a:defRPr/>
            </a:pPr>
            <a:endParaRPr lang="en-US" altLang="en-US" sz="2400" b="1" dirty="0">
              <a:solidFill>
                <a:srgbClr val="1B4489"/>
              </a:solidFill>
              <a:latin typeface="+mn-lt"/>
              <a:ea typeface="Verdana" panose="020B0604030504040204" pitchFamily="34" charset="0"/>
              <a:cs typeface="Verdana" panose="020B0604030504040204" pitchFamily="34" charset="0"/>
            </a:endParaRPr>
          </a:p>
          <a:p>
            <a:pPr algn="ctr" eaLnBrk="1" hangingPunct="1">
              <a:defRPr/>
            </a:pPr>
            <a:r>
              <a:rPr lang="en-US" altLang="en-US" sz="2400" b="1" dirty="0" err="1">
                <a:solidFill>
                  <a:srgbClr val="1B4489"/>
                </a:solidFill>
                <a:latin typeface="+mn-lt"/>
                <a:ea typeface="Verdana" panose="020B0604030504040204" pitchFamily="34" charset="0"/>
                <a:cs typeface="Verdana" panose="020B0604030504040204" pitchFamily="34" charset="0"/>
              </a:rPr>
              <a:t>Futura</a:t>
            </a:r>
            <a:r>
              <a:rPr lang="en-US" altLang="en-US" sz="2400" b="1" dirty="0">
                <a:solidFill>
                  <a:srgbClr val="1B4489"/>
                </a:solidFill>
                <a:latin typeface="+mn-lt"/>
                <a:ea typeface="Verdana" panose="020B0604030504040204" pitchFamily="34" charset="0"/>
                <a:cs typeface="Verdana" panose="020B0604030504040204" pitchFamily="34" charset="0"/>
              </a:rPr>
              <a:t> Support:</a:t>
            </a:r>
          </a:p>
          <a:p>
            <a:pPr algn="ctr" eaLnBrk="1" hangingPunct="1">
              <a:defRPr/>
            </a:pPr>
            <a:r>
              <a:rPr lang="en-US" altLang="en-US" sz="2400" b="1" dirty="0">
                <a:solidFill>
                  <a:srgbClr val="1B4489"/>
                </a:solidFill>
                <a:latin typeface="+mn-lt"/>
                <a:ea typeface="Verdana" panose="020B0604030504040204" pitchFamily="34" charset="0"/>
                <a:cs typeface="Verdana" panose="020B0604030504040204" pitchFamily="34" charset="0"/>
              </a:rPr>
              <a:t>Support@futuragis.com</a:t>
            </a:r>
          </a:p>
          <a:p>
            <a:pPr algn="ctr" eaLnBrk="1" hangingPunct="1">
              <a:defRPr/>
            </a:pPr>
            <a:endParaRPr lang="en-US" altLang="en-US" sz="2400" dirty="0">
              <a:solidFill>
                <a:schemeClr val="accent1">
                  <a:lumMod val="50000"/>
                </a:schemeClr>
              </a:solidFill>
              <a:latin typeface="Myriad Pro" pitchFamily="34" charset="0"/>
            </a:endParaRPr>
          </a:p>
        </p:txBody>
      </p:sp>
    </p:spTree>
    <p:extLst>
      <p:ext uri="{BB962C8B-B14F-4D97-AF65-F5344CB8AC3E}">
        <p14:creationId xmlns:p14="http://schemas.microsoft.com/office/powerpoint/2010/main" val="304287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The .</a:t>
            </a:r>
            <a:r>
              <a:rPr lang="en-US" sz="3200" b="1" dirty="0" err="1">
                <a:solidFill>
                  <a:srgbClr val="C00000"/>
                </a:solidFill>
                <a:latin typeface="+mn-lt"/>
              </a:rPr>
              <a:t>mxd</a:t>
            </a:r>
            <a:r>
              <a:rPr lang="en-US" sz="3200" b="1" dirty="0">
                <a:solidFill>
                  <a:srgbClr val="C00000"/>
                </a:solidFill>
                <a:latin typeface="+mn-lt"/>
              </a:rPr>
              <a:t>: The driving force behind FieldPro</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426F357E-FE5E-4E58-817E-BDAB7F5F2D45}"/>
              </a:ext>
            </a:extLst>
          </p:cNvPr>
          <p:cNvSpPr/>
          <p:nvPr/>
        </p:nvSpPr>
        <p:spPr>
          <a:xfrm>
            <a:off x="4706938" y="2584450"/>
            <a:ext cx="2212975" cy="1947863"/>
          </a:xfrm>
          <a:prstGeom prst="rect">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FieldPro .</a:t>
            </a:r>
            <a:r>
              <a:rPr lang="en-US" dirty="0" err="1">
                <a:solidFill>
                  <a:schemeClr val="bg1"/>
                </a:solidFill>
              </a:rPr>
              <a:t>mxd</a:t>
            </a:r>
            <a:endParaRPr lang="en-US" dirty="0">
              <a:solidFill>
                <a:schemeClr val="bg1"/>
              </a:solidFill>
            </a:endParaRPr>
          </a:p>
          <a:p>
            <a:pPr marL="285750" indent="-285750">
              <a:buFont typeface="Arial" panose="020B0604020202020204" pitchFamily="34" charset="0"/>
              <a:buChar char="•"/>
              <a:defRPr/>
            </a:pPr>
            <a:r>
              <a:rPr lang="en-US" dirty="0">
                <a:solidFill>
                  <a:schemeClr val="bg1"/>
                </a:solidFill>
              </a:rPr>
              <a:t>GIS Data</a:t>
            </a:r>
          </a:p>
          <a:p>
            <a:pPr marL="285750" indent="-285750">
              <a:buFont typeface="Arial" panose="020B0604020202020204" pitchFamily="34" charset="0"/>
              <a:buChar char="•"/>
              <a:defRPr/>
            </a:pPr>
            <a:r>
              <a:rPr lang="en-US" dirty="0">
                <a:solidFill>
                  <a:schemeClr val="bg1"/>
                </a:solidFill>
              </a:rPr>
              <a:t>Inspection Data</a:t>
            </a:r>
          </a:p>
          <a:p>
            <a:pPr marL="285750" indent="-285750">
              <a:buFont typeface="Arial" panose="020B0604020202020204" pitchFamily="34" charset="0"/>
              <a:buChar char="•"/>
              <a:defRPr/>
            </a:pPr>
            <a:r>
              <a:rPr lang="en-US" dirty="0">
                <a:solidFill>
                  <a:schemeClr val="bg1"/>
                </a:solidFill>
              </a:rPr>
              <a:t>Settings &amp; symbology</a:t>
            </a:r>
          </a:p>
          <a:p>
            <a:pPr marL="285750" indent="-285750">
              <a:buFont typeface="Arial" panose="020B0604020202020204" pitchFamily="34" charset="0"/>
              <a:buChar char="•"/>
              <a:defRPr/>
            </a:pPr>
            <a:r>
              <a:rPr lang="en-US" dirty="0">
                <a:solidFill>
                  <a:schemeClr val="bg1"/>
                </a:solidFill>
              </a:rPr>
              <a:t>Tables</a:t>
            </a:r>
          </a:p>
        </p:txBody>
      </p:sp>
      <p:sp>
        <p:nvSpPr>
          <p:cNvPr id="9" name="Rounded Rectangle 3">
            <a:extLst>
              <a:ext uri="{FF2B5EF4-FFF2-40B4-BE49-F238E27FC236}">
                <a16:creationId xmlns:a16="http://schemas.microsoft.com/office/drawing/2014/main" id="{B5458119-C68C-4571-914D-07CF8FDE31D5}"/>
              </a:ext>
            </a:extLst>
          </p:cNvPr>
          <p:cNvSpPr/>
          <p:nvPr/>
        </p:nvSpPr>
        <p:spPr>
          <a:xfrm>
            <a:off x="2646363" y="4764088"/>
            <a:ext cx="1835150" cy="887412"/>
          </a:xfrm>
          <a:prstGeom prst="roundRect">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Asset &amp; UPN Tables</a:t>
            </a:r>
          </a:p>
        </p:txBody>
      </p:sp>
      <p:sp>
        <p:nvSpPr>
          <p:cNvPr id="10" name="Rounded Rectangle 4">
            <a:extLst>
              <a:ext uri="{FF2B5EF4-FFF2-40B4-BE49-F238E27FC236}">
                <a16:creationId xmlns:a16="http://schemas.microsoft.com/office/drawing/2014/main" id="{E411C9D2-8915-4E9F-9085-90FABDC64B3F}"/>
              </a:ext>
            </a:extLst>
          </p:cNvPr>
          <p:cNvSpPr/>
          <p:nvPr/>
        </p:nvSpPr>
        <p:spPr>
          <a:xfrm>
            <a:off x="2646363" y="1308100"/>
            <a:ext cx="1835150" cy="889000"/>
          </a:xfrm>
          <a:prstGeom prst="roundRect">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Electric Network / Components</a:t>
            </a:r>
          </a:p>
          <a:p>
            <a:pPr algn="ctr">
              <a:defRPr/>
            </a:pPr>
            <a:r>
              <a:rPr lang="en-US" dirty="0">
                <a:solidFill>
                  <a:schemeClr val="bg1"/>
                </a:solidFill>
              </a:rPr>
              <a:t>(GIS Data)</a:t>
            </a:r>
          </a:p>
        </p:txBody>
      </p:sp>
      <p:sp>
        <p:nvSpPr>
          <p:cNvPr id="11" name="Rounded Rectangle 5">
            <a:extLst>
              <a:ext uri="{FF2B5EF4-FFF2-40B4-BE49-F238E27FC236}">
                <a16:creationId xmlns:a16="http://schemas.microsoft.com/office/drawing/2014/main" id="{BF3C295A-25FD-4E08-BE09-BE15D0AFEBCF}"/>
              </a:ext>
            </a:extLst>
          </p:cNvPr>
          <p:cNvSpPr/>
          <p:nvPr/>
        </p:nvSpPr>
        <p:spPr>
          <a:xfrm>
            <a:off x="7148513" y="1303338"/>
            <a:ext cx="1835150" cy="889000"/>
          </a:xfrm>
          <a:prstGeom prst="roundRect">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Settings &amp; Config Tables</a:t>
            </a:r>
          </a:p>
        </p:txBody>
      </p:sp>
      <p:sp>
        <p:nvSpPr>
          <p:cNvPr id="12" name="Down Arrow 6">
            <a:extLst>
              <a:ext uri="{FF2B5EF4-FFF2-40B4-BE49-F238E27FC236}">
                <a16:creationId xmlns:a16="http://schemas.microsoft.com/office/drawing/2014/main" id="{2D4261AC-AA28-45DC-B65D-2859BF0371A8}"/>
              </a:ext>
            </a:extLst>
          </p:cNvPr>
          <p:cNvSpPr/>
          <p:nvPr/>
        </p:nvSpPr>
        <p:spPr>
          <a:xfrm rot="19082815">
            <a:off x="4437063" y="1981200"/>
            <a:ext cx="320675" cy="835025"/>
          </a:xfrm>
          <a:prstGeom prst="downArrow">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3" name="Down Arrow 7">
            <a:extLst>
              <a:ext uri="{FF2B5EF4-FFF2-40B4-BE49-F238E27FC236}">
                <a16:creationId xmlns:a16="http://schemas.microsoft.com/office/drawing/2014/main" id="{28B9EA40-9F07-4901-B121-916386F242FD}"/>
              </a:ext>
            </a:extLst>
          </p:cNvPr>
          <p:cNvSpPr/>
          <p:nvPr/>
        </p:nvSpPr>
        <p:spPr>
          <a:xfrm rot="13843117">
            <a:off x="4437857" y="4174331"/>
            <a:ext cx="319088" cy="835025"/>
          </a:xfrm>
          <a:prstGeom prst="downArrow">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4" name="Down Arrow 8">
            <a:extLst>
              <a:ext uri="{FF2B5EF4-FFF2-40B4-BE49-F238E27FC236}">
                <a16:creationId xmlns:a16="http://schemas.microsoft.com/office/drawing/2014/main" id="{EF5EF911-C49C-435A-B6DB-EBE606BE2B60}"/>
              </a:ext>
            </a:extLst>
          </p:cNvPr>
          <p:cNvSpPr/>
          <p:nvPr/>
        </p:nvSpPr>
        <p:spPr>
          <a:xfrm rot="2964307">
            <a:off x="6823075" y="1982788"/>
            <a:ext cx="319088" cy="868362"/>
          </a:xfrm>
          <a:prstGeom prst="downArrow">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5" name="Rounded Rectangle 9">
            <a:extLst>
              <a:ext uri="{FF2B5EF4-FFF2-40B4-BE49-F238E27FC236}">
                <a16:creationId xmlns:a16="http://schemas.microsoft.com/office/drawing/2014/main" id="{085773D4-2D2C-43BC-8956-E9178CD460B1}"/>
              </a:ext>
            </a:extLst>
          </p:cNvPr>
          <p:cNvSpPr/>
          <p:nvPr/>
        </p:nvSpPr>
        <p:spPr>
          <a:xfrm>
            <a:off x="7148513" y="4762500"/>
            <a:ext cx="1835150" cy="889000"/>
          </a:xfrm>
          <a:prstGeom prst="roundRect">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LandBase</a:t>
            </a:r>
          </a:p>
          <a:p>
            <a:pPr algn="ctr">
              <a:defRPr/>
            </a:pPr>
            <a:r>
              <a:rPr lang="en-US" dirty="0">
                <a:solidFill>
                  <a:schemeClr val="bg1"/>
                </a:solidFill>
              </a:rPr>
              <a:t>(GIS Data)</a:t>
            </a:r>
          </a:p>
        </p:txBody>
      </p:sp>
      <p:sp>
        <p:nvSpPr>
          <p:cNvPr id="16" name="Down Arrow 10">
            <a:extLst>
              <a:ext uri="{FF2B5EF4-FFF2-40B4-BE49-F238E27FC236}">
                <a16:creationId xmlns:a16="http://schemas.microsoft.com/office/drawing/2014/main" id="{BC1D9A83-7A5C-447E-8E58-33A4EBE9F74C}"/>
              </a:ext>
            </a:extLst>
          </p:cNvPr>
          <p:cNvSpPr/>
          <p:nvPr/>
        </p:nvSpPr>
        <p:spPr>
          <a:xfrm rot="8291933">
            <a:off x="6877050" y="4168775"/>
            <a:ext cx="319088" cy="868363"/>
          </a:xfrm>
          <a:prstGeom prst="downArrow">
            <a:avLst/>
          </a:prstGeom>
          <a:gradFill flip="none" rotWithShape="1">
            <a:gsLst>
              <a:gs pos="0">
                <a:srgbClr val="C40F0F"/>
              </a:gs>
              <a:gs pos="50000">
                <a:schemeClr val="accent1">
                  <a:lumMod val="45000"/>
                  <a:lumOff val="55000"/>
                </a:schemeClr>
              </a:gs>
              <a:gs pos="0">
                <a:schemeClr val="accent1">
                  <a:lumMod val="45000"/>
                  <a:lumOff val="55000"/>
                </a:schemeClr>
              </a:gs>
              <a:gs pos="100000">
                <a:srgbClr val="1A428A"/>
              </a:gs>
            </a:gsLst>
            <a:lin ang="5400000" scaled="1"/>
            <a:tileRect/>
          </a:gradFill>
          <a:ln w="19050">
            <a:solidFill>
              <a:srgbClr val="C40F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Tree>
    <p:extLst>
      <p:ext uri="{BB962C8B-B14F-4D97-AF65-F5344CB8AC3E}">
        <p14:creationId xmlns:p14="http://schemas.microsoft.com/office/powerpoint/2010/main" val="36287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How to modify the existing FieldPro .</a:t>
            </a:r>
            <a:r>
              <a:rPr lang="en-US" sz="3200" b="1" dirty="0" err="1">
                <a:solidFill>
                  <a:srgbClr val="C00000"/>
                </a:solidFill>
                <a:latin typeface="+mn-lt"/>
              </a:rPr>
              <a:t>mxd</a:t>
            </a:r>
            <a:endParaRPr lang="en-US" sz="3200" b="1" dirty="0">
              <a:solidFill>
                <a:srgbClr val="C00000"/>
              </a:solidFill>
              <a:latin typeface="+mn-lt"/>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838200" y="973870"/>
            <a:ext cx="10212388" cy="3276282"/>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Back up the current FieldPro .</a:t>
            </a:r>
            <a:r>
              <a:rPr lang="en-US" sz="2000" b="1" dirty="0" err="1">
                <a:solidFill>
                  <a:srgbClr val="1B4489"/>
                </a:solidFill>
                <a:latin typeface="+mn-lt"/>
                <a:cs typeface="Arial" charset="0"/>
              </a:rPr>
              <a:t>mxd</a:t>
            </a:r>
            <a:r>
              <a:rPr lang="en-US" sz="2000" b="1" dirty="0">
                <a:solidFill>
                  <a:srgbClr val="1B4489"/>
                </a:solidFill>
                <a:latin typeface="+mn-lt"/>
                <a:cs typeface="Arial" charset="0"/>
              </a:rPr>
              <a:t> &amp; export file (.geodatabase) by </a:t>
            </a:r>
            <a:r>
              <a:rPr lang="en-US" sz="2000" b="1" dirty="0">
                <a:solidFill>
                  <a:srgbClr val="1B4489"/>
                </a:solidFill>
                <a:cs typeface="Arial" charset="0"/>
              </a:rPr>
              <a:t>c</a:t>
            </a:r>
            <a:r>
              <a:rPr lang="en-US" sz="2000" b="1" dirty="0">
                <a:solidFill>
                  <a:srgbClr val="1B4489"/>
                </a:solidFill>
                <a:latin typeface="+mn-lt"/>
                <a:cs typeface="Arial" charset="0"/>
              </a:rPr>
              <a:t>reating a folder called </a:t>
            </a:r>
            <a:r>
              <a:rPr lang="en-US" sz="2000" b="1" dirty="0" err="1">
                <a:solidFill>
                  <a:srgbClr val="1B4489"/>
                </a:solidFill>
                <a:latin typeface="+mn-lt"/>
                <a:cs typeface="Arial" charset="0"/>
              </a:rPr>
              <a:t>FP_Backup</a:t>
            </a:r>
            <a:r>
              <a:rPr lang="en-US" sz="2000" b="1" dirty="0">
                <a:solidFill>
                  <a:srgbClr val="1B4489"/>
                </a:solidFill>
                <a:cs typeface="Arial" charset="0"/>
              </a:rPr>
              <a:t> &amp; copying the files into it.</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Make the desired changes to the FieldPro .</a:t>
            </a:r>
            <a:r>
              <a:rPr lang="en-US" sz="2000" b="1" dirty="0" err="1">
                <a:solidFill>
                  <a:srgbClr val="1B4489"/>
                </a:solidFill>
                <a:latin typeface="+mn-lt"/>
                <a:cs typeface="Arial" charset="0"/>
              </a:rPr>
              <a:t>mxd</a:t>
            </a:r>
            <a:r>
              <a:rPr lang="en-US" sz="2000" b="1" dirty="0">
                <a:solidFill>
                  <a:srgbClr val="1B4489"/>
                </a:solidFill>
                <a:latin typeface="+mn-lt"/>
                <a:cs typeface="Arial" charset="0"/>
              </a:rPr>
              <a:t> (applying the Do’s &amp; Don’ts)</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Export a new FieldPro .geodatabase file.  </a:t>
            </a:r>
            <a:r>
              <a:rPr lang="en-US" sz="2000" b="1" dirty="0">
                <a:solidFill>
                  <a:srgbClr val="1B4489"/>
                </a:solidFill>
                <a:cs typeface="Arial" charset="0"/>
              </a:rPr>
              <a:t>Don’t forget to zoom to full extents &amp; save before running the export.</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Load the .geodatabase file onto your iPad &amp; test it.</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The new map will now be ready to download from the server.  </a:t>
            </a: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Tree>
    <p:extLst>
      <p:ext uri="{BB962C8B-B14F-4D97-AF65-F5344CB8AC3E}">
        <p14:creationId xmlns:p14="http://schemas.microsoft.com/office/powerpoint/2010/main" val="410476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FieldPro .</a:t>
            </a:r>
            <a:r>
              <a:rPr lang="en-US" sz="3200" b="1" dirty="0" err="1">
                <a:solidFill>
                  <a:srgbClr val="C00000"/>
                </a:solidFill>
                <a:latin typeface="+mn-lt"/>
              </a:rPr>
              <a:t>mxd</a:t>
            </a:r>
            <a:r>
              <a:rPr lang="en-US" sz="3200" b="1" dirty="0">
                <a:solidFill>
                  <a:srgbClr val="C00000"/>
                </a:solidFill>
                <a:latin typeface="+mn-lt"/>
              </a:rPr>
              <a:t> Creation – Do</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
        <p:nvSpPr>
          <p:cNvPr id="9" name="TextBox 2">
            <a:extLst>
              <a:ext uri="{FF2B5EF4-FFF2-40B4-BE49-F238E27FC236}">
                <a16:creationId xmlns:a16="http://schemas.microsoft.com/office/drawing/2014/main" id="{6BCE377E-7E1F-487F-8E0F-EA53BDAB802A}"/>
              </a:ext>
            </a:extLst>
          </p:cNvPr>
          <p:cNvSpPr txBox="1">
            <a:spLocks noChangeArrowheads="1"/>
          </p:cNvSpPr>
          <p:nvPr/>
        </p:nvSpPr>
        <p:spPr bwMode="auto">
          <a:xfrm>
            <a:off x="909637" y="961779"/>
            <a:ext cx="10372725"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Wingdings" panose="05000000000000000000" pitchFamily="2" charset="2"/>
              <a:buChar char="Ø"/>
              <a:defRPr/>
            </a:pPr>
            <a:r>
              <a:rPr lang="en-US" altLang="en-US" sz="2000" b="1" dirty="0">
                <a:solidFill>
                  <a:srgbClr val="1B4489"/>
                </a:solidFill>
              </a:rPr>
              <a:t>Include all layers</a:t>
            </a:r>
            <a:r>
              <a:rPr lang="en-US" sz="2000" b="1" dirty="0">
                <a:solidFill>
                  <a:srgbClr val="1B4489"/>
                </a:solidFill>
                <a:cs typeface="Arial" charset="0"/>
              </a:rPr>
              <a:t> &amp;</a:t>
            </a:r>
            <a:r>
              <a:rPr lang="en-US" altLang="en-US" sz="2000" b="1" dirty="0">
                <a:solidFill>
                  <a:srgbClr val="1B4489"/>
                </a:solidFill>
              </a:rPr>
              <a:t> tables you want to see in the map.</a:t>
            </a:r>
          </a:p>
          <a:p>
            <a:pPr>
              <a:lnSpc>
                <a:spcPct val="150000"/>
              </a:lnSpc>
              <a:buFont typeface="Wingdings" panose="05000000000000000000" pitchFamily="2" charset="2"/>
              <a:buChar char="Ø"/>
              <a:defRPr/>
            </a:pPr>
            <a:r>
              <a:rPr lang="en-US" altLang="en-US" sz="2000" b="1" dirty="0">
                <a:solidFill>
                  <a:srgbClr val="1B4489"/>
                </a:solidFill>
              </a:rPr>
              <a:t>Fill out the map document properties. (At minimum: title, summary, description, &amp; tags.)</a:t>
            </a:r>
          </a:p>
          <a:p>
            <a:pPr>
              <a:lnSpc>
                <a:spcPct val="150000"/>
              </a:lnSpc>
              <a:buFont typeface="Wingdings" panose="05000000000000000000" pitchFamily="2" charset="2"/>
              <a:buChar char="Ø"/>
              <a:defRPr/>
            </a:pPr>
            <a:r>
              <a:rPr lang="en-US" altLang="en-US" sz="2000" b="1" dirty="0">
                <a:solidFill>
                  <a:srgbClr val="1B4489"/>
                </a:solidFill>
              </a:rPr>
              <a:t>Set data frame extent to automatic &amp; specify a Custom Extent of with your full service area in it &amp; with no clipping.</a:t>
            </a:r>
          </a:p>
          <a:p>
            <a:pPr>
              <a:lnSpc>
                <a:spcPct val="150000"/>
              </a:lnSpc>
              <a:buFont typeface="Wingdings" panose="05000000000000000000" pitchFamily="2" charset="2"/>
              <a:buChar char="Ø"/>
              <a:defRPr/>
            </a:pPr>
            <a:r>
              <a:rPr lang="en-US" altLang="en-US" sz="2000" b="1" dirty="0">
                <a:solidFill>
                  <a:srgbClr val="1B4489"/>
                </a:solidFill>
              </a:rPr>
              <a:t>Set the coordinate system to WGS 1984 Web Mercator (auxiliary sphere), with a transformation of NAD_1983_To_WGS_1984_5.</a:t>
            </a:r>
          </a:p>
          <a:p>
            <a:pPr>
              <a:lnSpc>
                <a:spcPct val="150000"/>
              </a:lnSpc>
              <a:buFont typeface="Wingdings" panose="05000000000000000000" pitchFamily="2" charset="2"/>
              <a:buChar char="Ø"/>
              <a:defRPr/>
            </a:pPr>
            <a:r>
              <a:rPr lang="en-US" altLang="en-US" sz="2000" b="1" dirty="0">
                <a:solidFill>
                  <a:srgbClr val="1B4489"/>
                </a:solidFill>
              </a:rPr>
              <a:t>Zoom to full extents &amp; save before publishing.</a:t>
            </a:r>
          </a:p>
          <a:p>
            <a:pPr>
              <a:lnSpc>
                <a:spcPct val="150000"/>
              </a:lnSpc>
              <a:buFont typeface="Wingdings" panose="05000000000000000000" pitchFamily="2" charset="2"/>
              <a:buChar char="Ø"/>
              <a:defRPr/>
            </a:pPr>
            <a:r>
              <a:rPr lang="en-US" altLang="en-US" sz="2000" b="1" dirty="0">
                <a:solidFill>
                  <a:srgbClr val="1B4489"/>
                </a:solidFill>
              </a:rPr>
              <a:t>Leave, at minimum, the following fields turned on when exporting: </a:t>
            </a:r>
            <a:r>
              <a:rPr lang="en-US" altLang="en-US" sz="2000" b="1" dirty="0" err="1">
                <a:solidFill>
                  <a:srgbClr val="1B4489"/>
                </a:solidFill>
              </a:rPr>
              <a:t>FuturaGUID</a:t>
            </a:r>
            <a:r>
              <a:rPr lang="en-US" altLang="en-US" sz="2000" b="1" dirty="0">
                <a:solidFill>
                  <a:srgbClr val="1B4489"/>
                </a:solidFill>
              </a:rPr>
              <a:t> (as well as any other GUIDs), </a:t>
            </a:r>
            <a:r>
              <a:rPr lang="en-US" altLang="en-US" sz="2000" b="1" dirty="0" err="1">
                <a:solidFill>
                  <a:srgbClr val="1B4489"/>
                </a:solidFill>
              </a:rPr>
              <a:t>MapNumber</a:t>
            </a:r>
            <a:r>
              <a:rPr lang="en-US" altLang="en-US" sz="2000" b="1" dirty="0">
                <a:solidFill>
                  <a:srgbClr val="1B4489"/>
                </a:solidFill>
              </a:rPr>
              <a:t>, </a:t>
            </a:r>
            <a:r>
              <a:rPr lang="en-US" altLang="en-US" sz="2000" b="1" dirty="0" err="1">
                <a:solidFill>
                  <a:srgbClr val="1B4489"/>
                </a:solidFill>
              </a:rPr>
              <a:t>ObjectID</a:t>
            </a:r>
            <a:r>
              <a:rPr lang="en-US" altLang="en-US" sz="2000" b="1" dirty="0">
                <a:solidFill>
                  <a:srgbClr val="1B4489"/>
                </a:solidFill>
              </a:rPr>
              <a:t>, </a:t>
            </a:r>
            <a:r>
              <a:rPr lang="en-US" altLang="en-US" sz="2000" b="1" dirty="0" err="1">
                <a:solidFill>
                  <a:srgbClr val="1B4489"/>
                </a:solidFill>
              </a:rPr>
              <a:t>PhaseCode</a:t>
            </a:r>
            <a:r>
              <a:rPr lang="en-US" altLang="en-US" sz="2000" b="1" dirty="0">
                <a:solidFill>
                  <a:srgbClr val="1B4489"/>
                </a:solidFill>
              </a:rPr>
              <a:t>, Enabled &amp; Shape.</a:t>
            </a:r>
          </a:p>
        </p:txBody>
      </p:sp>
    </p:spTree>
    <p:extLst>
      <p:ext uri="{BB962C8B-B14F-4D97-AF65-F5344CB8AC3E}">
        <p14:creationId xmlns:p14="http://schemas.microsoft.com/office/powerpoint/2010/main" val="302579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9" name="TextBox 2">
            <a:extLst>
              <a:ext uri="{FF2B5EF4-FFF2-40B4-BE49-F238E27FC236}">
                <a16:creationId xmlns:a16="http://schemas.microsoft.com/office/drawing/2014/main" id="{CEA4B587-A44F-422C-A603-9B68642023BC}"/>
              </a:ext>
            </a:extLst>
          </p:cNvPr>
          <p:cNvSpPr txBox="1">
            <a:spLocks noChangeArrowheads="1"/>
          </p:cNvSpPr>
          <p:nvPr/>
        </p:nvSpPr>
        <p:spPr bwMode="auto">
          <a:xfrm>
            <a:off x="1203250" y="777876"/>
            <a:ext cx="9785499" cy="5584606"/>
          </a:xfrm>
          <a:prstGeom prst="rect">
            <a:avLst/>
          </a:prstGeom>
          <a:solidFill>
            <a:schemeClr val="bg1">
              <a:alpha val="28000"/>
            </a:schemeClr>
          </a:solidFill>
          <a:ln>
            <a:noFill/>
          </a:ln>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Wingdings" panose="05000000000000000000" pitchFamily="2" charset="2"/>
              <a:buChar char="Ø"/>
              <a:defRPr/>
            </a:pPr>
            <a:r>
              <a:rPr lang="en-US" altLang="en-US" sz="2000" b="1" dirty="0">
                <a:solidFill>
                  <a:srgbClr val="1B4489"/>
                </a:solidFill>
              </a:rPr>
              <a:t>Don’t include layers from sources other than the FieldPro </a:t>
            </a:r>
            <a:r>
              <a:rPr lang="en-US" altLang="en-US" sz="2000" b="1" dirty="0" err="1">
                <a:solidFill>
                  <a:srgbClr val="1B4489"/>
                </a:solidFill>
              </a:rPr>
              <a:t>FileGDB</a:t>
            </a:r>
            <a:r>
              <a:rPr lang="en-US" altLang="en-US" sz="2000" b="1" dirty="0">
                <a:solidFill>
                  <a:srgbClr val="1B4489"/>
                </a:solidFill>
              </a:rPr>
              <a:t>.</a:t>
            </a:r>
          </a:p>
          <a:p>
            <a:pPr>
              <a:lnSpc>
                <a:spcPct val="150000"/>
              </a:lnSpc>
              <a:buFont typeface="Wingdings" panose="05000000000000000000" pitchFamily="2" charset="2"/>
              <a:buChar char="Ø"/>
              <a:defRPr/>
            </a:pPr>
            <a:r>
              <a:rPr lang="en-US" altLang="en-US" sz="2000" b="1" dirty="0">
                <a:solidFill>
                  <a:srgbClr val="1B4489"/>
                </a:solidFill>
              </a:rPr>
              <a:t>Don’t include duplicate layers. </a:t>
            </a:r>
          </a:p>
          <a:p>
            <a:pPr>
              <a:lnSpc>
                <a:spcPct val="150000"/>
              </a:lnSpc>
              <a:buFont typeface="Wingdings" panose="05000000000000000000" pitchFamily="2" charset="2"/>
              <a:buChar char="Ø"/>
              <a:defRPr/>
            </a:pPr>
            <a:r>
              <a:rPr lang="en-US" altLang="en-US" sz="2000" b="1" dirty="0">
                <a:solidFill>
                  <a:srgbClr val="1B4489"/>
                </a:solidFill>
              </a:rPr>
              <a:t>Don’t include relationship classes in the FieldPro </a:t>
            </a:r>
            <a:r>
              <a:rPr lang="en-US" altLang="en-US" sz="2000" b="1" dirty="0" err="1">
                <a:solidFill>
                  <a:srgbClr val="1B4489"/>
                </a:solidFill>
              </a:rPr>
              <a:t>FileGDB</a:t>
            </a:r>
            <a:r>
              <a:rPr lang="en-US" altLang="en-US" sz="2000" b="1" dirty="0">
                <a:solidFill>
                  <a:srgbClr val="1B4489"/>
                </a:solidFill>
              </a:rPr>
              <a:t>.</a:t>
            </a:r>
          </a:p>
          <a:p>
            <a:pPr>
              <a:lnSpc>
                <a:spcPct val="150000"/>
              </a:lnSpc>
              <a:buFont typeface="Wingdings" panose="05000000000000000000" pitchFamily="2" charset="2"/>
              <a:buChar char="Ø"/>
              <a:defRPr/>
            </a:pPr>
            <a:r>
              <a:rPr lang="en-US" altLang="en-US" sz="2000" b="1" dirty="0">
                <a:solidFill>
                  <a:srgbClr val="1B4489"/>
                </a:solidFill>
              </a:rPr>
              <a:t>Don’t include feature extensions in the FieldPro </a:t>
            </a:r>
            <a:r>
              <a:rPr lang="en-US" altLang="en-US" sz="2000" b="1" dirty="0" err="1">
                <a:solidFill>
                  <a:srgbClr val="1B4489"/>
                </a:solidFill>
              </a:rPr>
              <a:t>FileGDB</a:t>
            </a:r>
            <a:r>
              <a:rPr lang="en-US" altLang="en-US" sz="2000" b="1" dirty="0">
                <a:solidFill>
                  <a:srgbClr val="1B4489"/>
                </a:solidFill>
              </a:rPr>
              <a:t>.</a:t>
            </a:r>
          </a:p>
          <a:p>
            <a:pPr>
              <a:lnSpc>
                <a:spcPct val="150000"/>
              </a:lnSpc>
              <a:buFont typeface="Wingdings" panose="05000000000000000000" pitchFamily="2" charset="2"/>
              <a:buChar char="Ø"/>
              <a:defRPr/>
            </a:pPr>
            <a:r>
              <a:rPr lang="en-US" altLang="en-US" sz="2000" b="1" dirty="0">
                <a:solidFill>
                  <a:srgbClr val="1B4489"/>
                </a:solidFill>
              </a:rPr>
              <a:t>Don’t include joins or relates.</a:t>
            </a:r>
          </a:p>
          <a:p>
            <a:pPr>
              <a:lnSpc>
                <a:spcPct val="150000"/>
              </a:lnSpc>
              <a:buFont typeface="Wingdings" panose="05000000000000000000" pitchFamily="2" charset="2"/>
              <a:buChar char="Ø"/>
              <a:defRPr/>
            </a:pPr>
            <a:r>
              <a:rPr lang="en-US" altLang="en-US" sz="2000" b="1" dirty="0">
                <a:solidFill>
                  <a:srgbClr val="1B4489"/>
                </a:solidFill>
              </a:rPr>
              <a:t>Don’t include layer name or field name aliases. (Must match source layer exactly)</a:t>
            </a:r>
          </a:p>
          <a:p>
            <a:pPr>
              <a:lnSpc>
                <a:spcPct val="150000"/>
              </a:lnSpc>
              <a:buFont typeface="Wingdings" panose="05000000000000000000" pitchFamily="2" charset="2"/>
              <a:buChar char="Ø"/>
              <a:defRPr/>
            </a:pPr>
            <a:r>
              <a:rPr lang="en-US" altLang="en-US" sz="2000" b="1" dirty="0">
                <a:solidFill>
                  <a:srgbClr val="1B4489"/>
                </a:solidFill>
              </a:rPr>
              <a:t>No complex labelling. (No label expressions, only label on one field, &amp; can’t label classes within one field differently)</a:t>
            </a:r>
          </a:p>
          <a:p>
            <a:pPr>
              <a:lnSpc>
                <a:spcPct val="150000"/>
              </a:lnSpc>
              <a:buFont typeface="Wingdings" panose="05000000000000000000" pitchFamily="2" charset="2"/>
              <a:buChar char="Ø"/>
              <a:defRPr/>
            </a:pPr>
            <a:r>
              <a:rPr lang="en-US" altLang="en-US" sz="2000" b="1" dirty="0">
                <a:solidFill>
                  <a:srgbClr val="1B4489"/>
                </a:solidFill>
              </a:rPr>
              <a:t>No complex symbology. (Only symbolize on one field &amp; only use Simple Marker &amp; Character Marker symbols)</a:t>
            </a:r>
          </a:p>
          <a:p>
            <a:pPr>
              <a:lnSpc>
                <a:spcPct val="150000"/>
              </a:lnSpc>
              <a:buFont typeface="Wingdings" panose="05000000000000000000" pitchFamily="2" charset="2"/>
              <a:buChar char="Ø"/>
              <a:defRPr/>
            </a:pPr>
            <a:r>
              <a:rPr lang="en-US" altLang="en-US" sz="2000" b="1" dirty="0">
                <a:solidFill>
                  <a:srgbClr val="1B4489"/>
                </a:solidFill>
              </a:rPr>
              <a:t>No event layers, Z values or M Values.</a:t>
            </a:r>
          </a:p>
          <a:p>
            <a:pPr>
              <a:lnSpc>
                <a:spcPct val="150000"/>
              </a:lnSpc>
              <a:buFont typeface="Wingdings" panose="05000000000000000000" pitchFamily="2" charset="2"/>
              <a:buChar char="Ø"/>
              <a:defRPr/>
            </a:pPr>
            <a:r>
              <a:rPr lang="en-US" altLang="en-US" sz="2000" b="1" dirty="0">
                <a:solidFill>
                  <a:srgbClr val="1B4489"/>
                </a:solidFill>
              </a:rPr>
              <a:t>No null geometries. (No empty layers &amp; no 0 length polylines or polygons)</a:t>
            </a: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FieldPro .</a:t>
            </a:r>
            <a:r>
              <a:rPr lang="en-US" sz="3200" b="1" dirty="0" err="1">
                <a:solidFill>
                  <a:srgbClr val="C00000"/>
                </a:solidFill>
                <a:latin typeface="+mn-lt"/>
              </a:rPr>
              <a:t>mxd</a:t>
            </a:r>
            <a:r>
              <a:rPr lang="en-US" sz="3200" b="1" dirty="0">
                <a:solidFill>
                  <a:srgbClr val="C00000"/>
                </a:solidFill>
                <a:latin typeface="+mn-lt"/>
              </a:rPr>
              <a:t> Creation – Don’t</a:t>
            </a:r>
          </a:p>
        </p:txBody>
      </p:sp>
    </p:spTree>
    <p:extLst>
      <p:ext uri="{BB962C8B-B14F-4D97-AF65-F5344CB8AC3E}">
        <p14:creationId xmlns:p14="http://schemas.microsoft.com/office/powerpoint/2010/main" val="266345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2"/>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3"/>
          <a:stretch>
            <a:fillRect/>
          </a:stretch>
        </p:blipFill>
        <p:spPr>
          <a:xfrm>
            <a:off x="10181968" y="5801675"/>
            <a:ext cx="1911179" cy="932337"/>
          </a:xfrm>
          <a:prstGeom prst="rect">
            <a:avLst/>
          </a:prstGeom>
        </p:spPr>
      </p:pic>
      <p:sp>
        <p:nvSpPr>
          <p:cNvPr id="7" name="Rectangle 6">
            <a:extLst>
              <a:ext uri="{FF2B5EF4-FFF2-40B4-BE49-F238E27FC236}">
                <a16:creationId xmlns:a16="http://schemas.microsoft.com/office/drawing/2014/main" id="{F234E8B4-1D48-4C22-BE19-0E3476CD5137}"/>
              </a:ext>
            </a:extLst>
          </p:cNvPr>
          <p:cNvSpPr/>
          <p:nvPr/>
        </p:nvSpPr>
        <p:spPr>
          <a:xfrm>
            <a:off x="838200" y="945199"/>
            <a:ext cx="10212388" cy="3737946"/>
          </a:xfrm>
          <a:prstGeom prst="rect">
            <a:avLst/>
          </a:prstGeom>
          <a:solidFill>
            <a:schemeClr val="bg1">
              <a:alpha val="66000"/>
            </a:schemeClr>
          </a:solidFill>
        </p:spPr>
        <p:txBody>
          <a:bodyPr wrap="square">
            <a:spAutoFit/>
          </a:bodyPr>
          <a:lstStyle/>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Any time you make table changes, you will want to make them in the SDE. </a:t>
            </a:r>
          </a:p>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Make a copy of the table in the SDE with a suffix of _Backup to have something to restore from if there are issues.</a:t>
            </a:r>
          </a:p>
          <a:p>
            <a:pPr marL="800100" lvl="1" indent="-342900">
              <a:lnSpc>
                <a:spcPct val="150000"/>
              </a:lnSpc>
              <a:buFont typeface="Wingdings" panose="05000000000000000000" pitchFamily="2" charset="2"/>
              <a:buChar char="Ø"/>
              <a:defRPr/>
            </a:pPr>
            <a:r>
              <a:rPr lang="en-US" sz="2000" b="1" dirty="0">
                <a:solidFill>
                  <a:srgbClr val="1B4489"/>
                </a:solidFill>
                <a:latin typeface="+mn-lt"/>
                <a:cs typeface="Arial" charset="0"/>
              </a:rPr>
              <a:t>Any changes made will trickle down to FieldPro through the nightly export process, &amp; will be available for download automatically after they have run.</a:t>
            </a:r>
          </a:p>
          <a:p>
            <a:pPr marL="800100" lvl="1" indent="-342900">
              <a:lnSpc>
                <a:spcPct val="150000"/>
              </a:lnSpc>
              <a:buFont typeface="Wingdings" panose="05000000000000000000" pitchFamily="2" charset="2"/>
              <a:buChar char="Ø"/>
              <a:defRPr/>
            </a:pPr>
            <a:r>
              <a:rPr lang="en-US" sz="2000" b="1" dirty="0">
                <a:solidFill>
                  <a:srgbClr val="1B4489"/>
                </a:solidFill>
                <a:cs typeface="Arial" charset="0"/>
              </a:rPr>
              <a:t>If you need to see the changes more quickly, you will need to copy the table changes from the SDE to the FieldPro </a:t>
            </a:r>
            <a:r>
              <a:rPr lang="en-US" sz="2000" b="1" dirty="0" err="1">
                <a:solidFill>
                  <a:srgbClr val="1B4489"/>
                </a:solidFill>
                <a:cs typeface="Arial" charset="0"/>
              </a:rPr>
              <a:t>FileGDB</a:t>
            </a:r>
            <a:r>
              <a:rPr lang="en-US" sz="2000" b="1" dirty="0">
                <a:solidFill>
                  <a:srgbClr val="1B4489"/>
                </a:solidFill>
                <a:cs typeface="Arial" charset="0"/>
              </a:rPr>
              <a:t> &amp; then run a manual export.</a:t>
            </a:r>
          </a:p>
          <a:p>
            <a:pPr marL="800100" lvl="1" indent="-342900">
              <a:lnSpc>
                <a:spcPct val="150000"/>
              </a:lnSpc>
              <a:buFont typeface="Wingdings" panose="05000000000000000000" pitchFamily="2" charset="2"/>
              <a:buChar char="Ø"/>
              <a:defRPr/>
            </a:pPr>
            <a:endParaRPr lang="en-US" sz="2000" b="1" dirty="0">
              <a:solidFill>
                <a:srgbClr val="1B4489"/>
              </a:solidFill>
              <a:latin typeface="+mn-lt"/>
              <a:cs typeface="Arial" charset="0"/>
            </a:endParaRPr>
          </a:p>
        </p:txBody>
      </p:sp>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How to update tables for FieldPro</a:t>
            </a:r>
          </a:p>
        </p:txBody>
      </p:sp>
    </p:spTree>
    <p:extLst>
      <p:ext uri="{BB962C8B-B14F-4D97-AF65-F5344CB8AC3E}">
        <p14:creationId xmlns:p14="http://schemas.microsoft.com/office/powerpoint/2010/main" val="110717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Quick find settings &amp; ordering results</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7" name="Rounded Rectangle 11">
            <a:extLst>
              <a:ext uri="{FF2B5EF4-FFF2-40B4-BE49-F238E27FC236}">
                <a16:creationId xmlns:a16="http://schemas.microsoft.com/office/drawing/2014/main" id="{069C1C58-1089-4773-898B-2311DD425863}"/>
              </a:ext>
            </a:extLst>
          </p:cNvPr>
          <p:cNvSpPr/>
          <p:nvPr/>
        </p:nvSpPr>
        <p:spPr>
          <a:xfrm>
            <a:off x="315655" y="2073275"/>
            <a:ext cx="2495550" cy="1147763"/>
          </a:xfrm>
          <a:prstGeom prst="roundRect">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Use this table to set up FieldPro quick find searches</a:t>
            </a:r>
          </a:p>
        </p:txBody>
      </p:sp>
      <p:sp>
        <p:nvSpPr>
          <p:cNvPr id="9" name="Left Arrow 13">
            <a:extLst>
              <a:ext uri="{FF2B5EF4-FFF2-40B4-BE49-F238E27FC236}">
                <a16:creationId xmlns:a16="http://schemas.microsoft.com/office/drawing/2014/main" id="{BA32C3EF-FA3E-4CE3-9E70-4272FAE2D919}"/>
              </a:ext>
            </a:extLst>
          </p:cNvPr>
          <p:cNvSpPr/>
          <p:nvPr/>
        </p:nvSpPr>
        <p:spPr>
          <a:xfrm rot="10800000">
            <a:off x="3069968" y="2502352"/>
            <a:ext cx="1682750" cy="293687"/>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pic>
        <p:nvPicPr>
          <p:cNvPr id="10" name="Picture 13">
            <a:extLst>
              <a:ext uri="{FF2B5EF4-FFF2-40B4-BE49-F238E27FC236}">
                <a16:creationId xmlns:a16="http://schemas.microsoft.com/office/drawing/2014/main" id="{59B3F51E-DFC9-431F-80C1-46E30D1ED6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9893" y="1517650"/>
            <a:ext cx="5172075" cy="220980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03084BEE-84B4-4014-B42F-17E2738BB4E0}"/>
              </a:ext>
            </a:extLst>
          </p:cNvPr>
          <p:cNvSpPr/>
          <p:nvPr/>
        </p:nvSpPr>
        <p:spPr>
          <a:xfrm>
            <a:off x="5009893" y="2084388"/>
            <a:ext cx="1855787" cy="330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13">
            <a:extLst>
              <a:ext uri="{FF2B5EF4-FFF2-40B4-BE49-F238E27FC236}">
                <a16:creationId xmlns:a16="http://schemas.microsoft.com/office/drawing/2014/main" id="{CC822CF8-EE71-4849-8E16-0A2993BCD4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841" y="5348288"/>
            <a:ext cx="10448925" cy="57150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le 11">
            <a:extLst>
              <a:ext uri="{FF2B5EF4-FFF2-40B4-BE49-F238E27FC236}">
                <a16:creationId xmlns:a16="http://schemas.microsoft.com/office/drawing/2014/main" id="{EE9324C9-516E-4B85-A843-7A7E9DBD6AF3}"/>
              </a:ext>
            </a:extLst>
          </p:cNvPr>
          <p:cNvSpPr/>
          <p:nvPr/>
        </p:nvSpPr>
        <p:spPr>
          <a:xfrm>
            <a:off x="3762691" y="4046538"/>
            <a:ext cx="2495550" cy="1147762"/>
          </a:xfrm>
          <a:prstGeom prst="roundRect">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Example of proper quick find settings for FieldPro</a:t>
            </a:r>
          </a:p>
        </p:txBody>
      </p:sp>
    </p:spTree>
    <p:extLst>
      <p:ext uri="{BB962C8B-B14F-4D97-AF65-F5344CB8AC3E}">
        <p14:creationId xmlns:p14="http://schemas.microsoft.com/office/powerpoint/2010/main" val="23964392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298972-76A2-4F6F-9570-87022D8271C7}"/>
              </a:ext>
            </a:extLst>
          </p:cNvPr>
          <p:cNvPicPr>
            <a:picLocks noChangeAspect="1"/>
          </p:cNvPicPr>
          <p:nvPr/>
        </p:nvPicPr>
        <p:blipFill>
          <a:blip r:embed="rId2"/>
          <a:stretch>
            <a:fillRect/>
          </a:stretch>
        </p:blipFill>
        <p:spPr>
          <a:xfrm>
            <a:off x="2395538" y="1359951"/>
            <a:ext cx="7286625" cy="2505075"/>
          </a:xfrm>
          <a:prstGeom prst="rect">
            <a:avLst/>
          </a:prstGeom>
        </p:spPr>
      </p:pic>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838200" y="172953"/>
            <a:ext cx="10515600" cy="642826"/>
          </a:xfrm>
        </p:spPr>
        <p:txBody>
          <a:bodyPr>
            <a:normAutofit/>
          </a:bodyPr>
          <a:lstStyle/>
          <a:p>
            <a:pPr algn="ctr"/>
            <a:r>
              <a:rPr lang="en-US" sz="3200" b="1" dirty="0">
                <a:solidFill>
                  <a:srgbClr val="C00000"/>
                </a:solidFill>
                <a:latin typeface="+mn-lt"/>
              </a:rPr>
              <a:t>Ordering fields in the results tab</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9" name="Left Arrow 12">
            <a:extLst>
              <a:ext uri="{FF2B5EF4-FFF2-40B4-BE49-F238E27FC236}">
                <a16:creationId xmlns:a16="http://schemas.microsoft.com/office/drawing/2014/main" id="{981D5B1B-51B9-4BFA-B40C-1B2FC1B0C6AD}"/>
              </a:ext>
            </a:extLst>
          </p:cNvPr>
          <p:cNvSpPr/>
          <p:nvPr/>
        </p:nvSpPr>
        <p:spPr>
          <a:xfrm rot="5400000">
            <a:off x="2316562" y="3556700"/>
            <a:ext cx="1695450" cy="293687"/>
          </a:xfrm>
          <a:prstGeom prst="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0" name="Rounded Rectangle 10">
            <a:extLst>
              <a:ext uri="{FF2B5EF4-FFF2-40B4-BE49-F238E27FC236}">
                <a16:creationId xmlns:a16="http://schemas.microsoft.com/office/drawing/2014/main" id="{2778CB4D-554C-4613-855C-94229037F95D}"/>
              </a:ext>
            </a:extLst>
          </p:cNvPr>
          <p:cNvSpPr/>
          <p:nvPr/>
        </p:nvSpPr>
        <p:spPr>
          <a:xfrm>
            <a:off x="1916512" y="4655500"/>
            <a:ext cx="2495550" cy="1146175"/>
          </a:xfrm>
          <a:prstGeom prst="roundRect">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FieldPro uses this table to order fields in the results tab</a:t>
            </a:r>
          </a:p>
        </p:txBody>
      </p:sp>
      <p:sp>
        <p:nvSpPr>
          <p:cNvPr id="11" name="Oval 10">
            <a:extLst>
              <a:ext uri="{FF2B5EF4-FFF2-40B4-BE49-F238E27FC236}">
                <a16:creationId xmlns:a16="http://schemas.microsoft.com/office/drawing/2014/main" id="{7DEDADD1-E037-4D81-A23F-1D9AE0C3A63D}"/>
              </a:ext>
            </a:extLst>
          </p:cNvPr>
          <p:cNvSpPr/>
          <p:nvPr/>
        </p:nvSpPr>
        <p:spPr>
          <a:xfrm>
            <a:off x="2207684" y="2306537"/>
            <a:ext cx="2049462" cy="29368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le 10">
            <a:extLst>
              <a:ext uri="{FF2B5EF4-FFF2-40B4-BE49-F238E27FC236}">
                <a16:creationId xmlns:a16="http://schemas.microsoft.com/office/drawing/2014/main" id="{49BEC5DB-091A-49EE-A581-E6D08B6A4EA2}"/>
              </a:ext>
            </a:extLst>
          </p:cNvPr>
          <p:cNvSpPr/>
          <p:nvPr/>
        </p:nvSpPr>
        <p:spPr>
          <a:xfrm>
            <a:off x="6130925" y="4202113"/>
            <a:ext cx="3338513" cy="1584325"/>
          </a:xfrm>
          <a:prstGeom prst="roundRect">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This is the </a:t>
            </a:r>
            <a:r>
              <a:rPr lang="en-US" dirty="0" err="1">
                <a:solidFill>
                  <a:schemeClr val="bg1"/>
                </a:solidFill>
              </a:rPr>
              <a:t>SortOrder</a:t>
            </a:r>
            <a:r>
              <a:rPr lang="en-US" dirty="0">
                <a:solidFill>
                  <a:schemeClr val="bg1"/>
                </a:solidFill>
              </a:rPr>
              <a:t> field used to order fields in the results tab. Type in values between 1 &amp; 99 to set up the proper sort.</a:t>
            </a:r>
          </a:p>
        </p:txBody>
      </p:sp>
      <p:sp>
        <p:nvSpPr>
          <p:cNvPr id="13" name="Curved Left Arrow 18">
            <a:extLst>
              <a:ext uri="{FF2B5EF4-FFF2-40B4-BE49-F238E27FC236}">
                <a16:creationId xmlns:a16="http://schemas.microsoft.com/office/drawing/2014/main" id="{73DC6538-7CFC-4023-A07E-6CDFCBEEDE80}"/>
              </a:ext>
            </a:extLst>
          </p:cNvPr>
          <p:cNvSpPr/>
          <p:nvPr/>
        </p:nvSpPr>
        <p:spPr>
          <a:xfrm rot="11158427" flipH="1">
            <a:off x="9798050" y="1316038"/>
            <a:ext cx="1260475" cy="3813175"/>
          </a:xfrm>
          <a:prstGeom prst="curvedLeftArrow">
            <a:avLst/>
          </a:prstGeom>
          <a:gradFill>
            <a:gsLst>
              <a:gs pos="0">
                <a:srgbClr val="C40F0F"/>
              </a:gs>
              <a:gs pos="0">
                <a:schemeClr val="accent1">
                  <a:lumMod val="45000"/>
                  <a:lumOff val="55000"/>
                </a:schemeClr>
              </a:gs>
              <a:gs pos="50000">
                <a:schemeClr val="accent1">
                  <a:lumMod val="45000"/>
                  <a:lumOff val="55000"/>
                </a:schemeClr>
              </a:gs>
              <a:gs pos="100000">
                <a:schemeClr val="accent1">
                  <a:lumMod val="75000"/>
                </a:schemeClr>
              </a:gs>
            </a:gsLst>
            <a:lin ang="5400000" scaled="1"/>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solidFill>
            </a:endParaRPr>
          </a:p>
        </p:txBody>
      </p:sp>
      <p:sp>
        <p:nvSpPr>
          <p:cNvPr id="14" name="Oval 13">
            <a:extLst>
              <a:ext uri="{FF2B5EF4-FFF2-40B4-BE49-F238E27FC236}">
                <a16:creationId xmlns:a16="http://schemas.microsoft.com/office/drawing/2014/main" id="{0A9FE832-9D72-4C8E-952D-A61997102EB9}"/>
              </a:ext>
            </a:extLst>
          </p:cNvPr>
          <p:cNvSpPr/>
          <p:nvPr/>
        </p:nvSpPr>
        <p:spPr>
          <a:xfrm>
            <a:off x="8664575" y="1421904"/>
            <a:ext cx="790575" cy="25558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8486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2764</TotalTime>
  <Words>1183</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Myriad Pro</vt:lpstr>
      <vt:lpstr>Verdana</vt:lpstr>
      <vt:lpstr>Wingdings</vt:lpstr>
      <vt:lpstr>Office Theme</vt:lpstr>
      <vt:lpstr>Authoring a FieldPro Map</vt:lpstr>
      <vt:lpstr>FieldPro Server Processes:</vt:lpstr>
      <vt:lpstr>The .mxd: The driving force behind FieldPro</vt:lpstr>
      <vt:lpstr>How to modify the existing FieldPro .mxd</vt:lpstr>
      <vt:lpstr>FieldPro .mxd Creation – Do</vt:lpstr>
      <vt:lpstr>FieldPro .mxd Creation – Don’t</vt:lpstr>
      <vt:lpstr>How to update tables for FieldPro</vt:lpstr>
      <vt:lpstr>Quick find settings &amp; ordering results</vt:lpstr>
      <vt:lpstr>Ordering fields in the results tab</vt:lpstr>
      <vt:lpstr>How to create a new FieldPro .mxd</vt:lpstr>
      <vt:lpstr>How to create a new FieldPro .mxd (cont.)</vt:lpstr>
      <vt:lpstr>Turning off fields in the .mxd</vt:lpstr>
      <vt:lpstr>How to export the FieldPro map</vt:lpstr>
      <vt:lpstr>How to export the FieldPro map (cont.)</vt:lpstr>
      <vt:lpstr>Loading the FieldPro .geodatabase via iTunes</vt:lpstr>
      <vt:lpstr>What is a map service?</vt:lpstr>
      <vt:lpstr>What can it be used for?</vt:lpstr>
      <vt:lpstr>How to publish a mapping service for Futura Catalyst</vt:lpstr>
      <vt:lpstr>Creating a Map Service </vt:lpstr>
      <vt:lpstr>Creating a Map Service </vt:lpstr>
      <vt:lpstr>Creating a Map Service </vt:lpstr>
      <vt:lpstr>Creating a Map Service </vt:lpstr>
      <vt:lpstr>Managing How Catalyst Displays Fields </vt:lpstr>
      <vt:lpstr>Selecting a Display Field</vt:lpstr>
      <vt:lpstr>Field orientation in Catalyst</vt:lpstr>
      <vt:lpstr>Turning off fields in Catalyst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SEDC SEDC</dc:creator>
  <cp:lastModifiedBy>Joshua Coleman</cp:lastModifiedBy>
  <cp:revision>100</cp:revision>
  <dcterms:created xsi:type="dcterms:W3CDTF">2018-04-23T18:01:39Z</dcterms:created>
  <dcterms:modified xsi:type="dcterms:W3CDTF">2018-07-19T22:47:20Z</dcterms:modified>
</cp:coreProperties>
</file>