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3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5BE18-8038-2346-ACE6-BE4C7332E14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AC5C3-6492-984E-B294-2D21F2E24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5214-D0D9-B74C-AA94-5030AEF3C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B2-6FD7-4E4B-8383-8740B9BA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FBD8-AD05-9343-88C6-719411F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2339-1E02-034C-BBA7-7FA25CD6B1EE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60B6-A823-2A48-B86B-F2C7147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977F-C74C-9B44-9F17-CBA0B4B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B69B-6229-4045-8DAD-AF2F6D3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B70AB-265E-3341-A5C9-99027DB7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F55-2ED1-424A-B3B5-EDD6D37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32D1-B777-4E44-BEB5-8BB82AAC7FF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2B11-5DB1-4648-9061-5A5C23C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61F9-E519-5E4B-8F68-12CB679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79471-2D18-7740-9796-1EE570A8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83279-F5C5-2C4D-884A-4AA882E0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6D58-119E-EC47-8D5E-F6358219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F984-CAD7-BD40-BF29-21D08DFB9015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152-DB66-FC44-81A4-73424163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CAD-AFBF-454C-9E05-CAD74D6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DC9F-0898-3E4A-A809-BE14EAC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E07C-FCD1-E244-BCED-994B90AB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67A1-D72C-144F-9D4C-F6393D1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4CEC-C7D4-5A4D-9DA3-CF2F67E480E0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67D0-31EF-7F48-A78B-B4E4FA90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5AAC-F15D-1248-BEA4-B90739CF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D7E9-2771-F140-9571-2B34D7FB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DC2E-586E-944C-A482-574D8CCE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A9B3-ADDF-7747-ABF5-30D7F1B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5F46-4F95-864C-9E32-C7E9DFFE0044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B03-3B03-9E4A-87C2-32902CD4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296D-0377-F440-B785-A16D34E4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A969-6823-7148-BCAD-C970CDCD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D156-4F33-2649-8244-822E31554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B59D0-EEA8-B648-B1C9-0D83C179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8E9F-09CF-6149-B0B0-DA38AF7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F596-3991-AD4D-A819-178D07FB8C91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0A48-0BCC-F54D-B431-8A0414F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DE0B0-4D1A-9344-A9D1-9E0F28C7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9A7-0109-D747-AE77-A1970FB1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F6F67-F806-8E46-B6BD-F04B6C09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075A-C7E4-3844-BC79-E86F235E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1F8F-A789-6543-988A-A276E927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8DF2B-D18C-3D44-BA5F-1F9F7D47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1AB26-1844-1C44-9A1D-985F2DBA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FE30-E0E2-6E4F-9735-AEA60C8DE4C5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CEED7-BE91-F541-9C42-D4F9921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967E-45F0-FF45-943E-C4808F8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1ACD-E3F3-9D4C-87AD-757CF8C6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70E18-C714-E54F-9B92-8D858AE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760-8055-3C4D-9BEC-95377ED2A77D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054D-56AC-3A46-8D8B-63694A31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E0924-DB97-2440-8D5B-CC9F9D2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1941B-7903-E540-B2CE-B9F817A0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5547-5590-AE4B-B503-FACC781A388E}" type="datetime1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46F72-6494-864E-9086-7E2B9882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7450-122E-8945-AC50-D48B8C41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C74-F1A6-EE41-868E-BC6F5303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1BBF-153B-2844-B8F3-6742AB01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A7608-3349-C44A-9C44-3F14B7F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40ADD-88EB-1D42-9758-CB4C88F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DAB8-A91F-4545-9464-A19DA19CA173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08799-BBA6-F745-AE2D-59B2921B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D639-CDDA-DA45-97C8-5B72054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3A0-3344-EA4D-B07F-46A4B4A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7359E-B5F2-F142-88CC-65EE5546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83A7D-2298-7844-9233-9CFE786C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A145-A86F-3F4D-AEEC-CDB71DE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54F7-A753-8D40-B9DA-9E14CB2B221E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13451-A76D-C344-AA05-5280EDFA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6004-88DF-8449-848A-E83A378A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8C73C-ABBF-0049-9DE1-4E7883E5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937D-3821-2443-821C-6FE261F5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2B7E-DA0E-1F43-A8FF-F06A68219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D5E3-9858-BD45-AC97-9211716ACC31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5DEEC-EDC3-764D-8CD6-40E37ADBC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D5C6-0650-8D49-956E-4642E86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D005-796C-7F4C-B799-47876DAF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mailto:cassiec@futuragis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3A0E80A-62AA-1442-8A41-DE7821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19797"/>
            <a:ext cx="12192000" cy="147061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Futura Export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2974"/>
            <a:ext cx="12192000" cy="809729"/>
          </a:xfrm>
        </p:spPr>
        <p:txBody>
          <a:bodyPr/>
          <a:lstStyle/>
          <a:p>
            <a:r>
              <a:rPr lang="en-US" dirty="0" smtClean="0">
                <a:solidFill>
                  <a:srgbClr val="1E428A"/>
                </a:solidFill>
              </a:rPr>
              <a:t>Exporting your Engineering Analysis Data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78069-A4B8-D047-80D7-8DFD2CA7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7DCE8-1555-964A-B11F-DD9D5CC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96" y="195088"/>
            <a:ext cx="3909479" cy="3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570" y="1317917"/>
            <a:ext cx="10586987" cy="379428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Exporting consumer load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Usage data must be in GIS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Usage data can be exported from KW &amp; KWH fields of Consumer or from a specific month in the related Usage Data table.</a:t>
            </a:r>
          </a:p>
          <a:p>
            <a:r>
              <a:rPr lang="en-US" dirty="0" smtClean="0">
                <a:solidFill>
                  <a:srgbClr val="1E428A"/>
                </a:solidFill>
              </a:rPr>
              <a:t>Make sure the setting is enabled before running the export.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94"/>
            <a:ext cx="10515600" cy="11828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New Functionality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274" y="3446088"/>
            <a:ext cx="7021086" cy="3287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968" y="3551574"/>
            <a:ext cx="876190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570" y="1317917"/>
            <a:ext cx="10586987" cy="379428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Exporting open points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Uses same configuration as switch banks.</a:t>
            </a:r>
            <a:endParaRPr lang="en-US" dirty="0">
              <a:solidFill>
                <a:srgbClr val="1E428A"/>
              </a:solidFill>
            </a:endParaRP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Is not required to create a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94"/>
            <a:ext cx="10515600" cy="11828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New Functionality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352" y="2788871"/>
            <a:ext cx="6853567" cy="34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570" y="1317917"/>
            <a:ext cx="10586987" cy="379428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Exporting poles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Creates .</a:t>
            </a:r>
            <a:r>
              <a:rPr lang="en-US" dirty="0" err="1" smtClean="0">
                <a:solidFill>
                  <a:srgbClr val="1E428A"/>
                </a:solidFill>
              </a:rPr>
              <a:t>gps</a:t>
            </a:r>
            <a:r>
              <a:rPr lang="en-US" dirty="0" smtClean="0">
                <a:solidFill>
                  <a:srgbClr val="1E428A"/>
                </a:solidFill>
              </a:rPr>
              <a:t> file.</a:t>
            </a:r>
            <a:endParaRPr lang="en-US" dirty="0">
              <a:solidFill>
                <a:srgbClr val="1E428A"/>
              </a:solidFill>
            </a:endParaRP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Must export all substations in order to create .</a:t>
            </a:r>
            <a:r>
              <a:rPr lang="en-US" dirty="0" err="1" smtClean="0">
                <a:solidFill>
                  <a:srgbClr val="1E428A"/>
                </a:solidFill>
              </a:rPr>
              <a:t>gps</a:t>
            </a:r>
            <a:r>
              <a:rPr lang="en-US" dirty="0" smtClean="0">
                <a:solidFill>
                  <a:srgbClr val="1E428A"/>
                </a:solidFill>
              </a:rPr>
              <a:t>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94"/>
            <a:ext cx="10515600" cy="11828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New Functionality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22" y="2915143"/>
            <a:ext cx="8038095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570" y="1317917"/>
            <a:ext cx="10586987" cy="3794289"/>
          </a:xfrm>
        </p:spPr>
        <p:txBody>
          <a:bodyPr/>
          <a:lstStyle/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1E428A"/>
              </a:solidFill>
            </a:endParaRPr>
          </a:p>
          <a:p>
            <a:pPr marL="0" lvl="0" indent="0" algn="ctr">
              <a:buNone/>
            </a:pPr>
            <a:r>
              <a:rPr lang="en-US" sz="2400" dirty="0" smtClean="0">
                <a:solidFill>
                  <a:srgbClr val="1E428A"/>
                </a:solidFill>
              </a:rPr>
              <a:t>Cassie Corbett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srgbClr val="1E428A"/>
                </a:solidFill>
              </a:rPr>
              <a:t>GIS Operations Manager</a:t>
            </a:r>
          </a:p>
          <a:p>
            <a:pPr marL="0" lvl="0" indent="0" algn="ctr">
              <a:buNone/>
            </a:pPr>
            <a:r>
              <a:rPr lang="en-US" sz="2400" dirty="0" smtClean="0">
                <a:solidFill>
                  <a:srgbClr val="1E428A"/>
                </a:solidFill>
                <a:hlinkClick r:id="rId3"/>
              </a:rPr>
              <a:t>cassiec@futuragis.com</a:t>
            </a:r>
            <a:endParaRPr lang="en-US" sz="2400" dirty="0" smtClean="0">
              <a:solidFill>
                <a:srgbClr val="1E428A"/>
              </a:solidFill>
            </a:endParaRPr>
          </a:p>
          <a:p>
            <a:pPr marL="0" lvl="0" indent="0" algn="ctr">
              <a:buNone/>
            </a:pPr>
            <a:endParaRPr lang="en-US" dirty="0" smtClean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94"/>
            <a:ext cx="10515600" cy="11828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Questions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" y="3853652"/>
            <a:ext cx="5232400" cy="288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1619118"/>
            <a:ext cx="1971429" cy="19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26" y="2001439"/>
            <a:ext cx="4277921" cy="28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Overview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6987" cy="3794289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Review the Futura Export tool and common configuration settings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How to make configuration changes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r>
              <a:rPr lang="en-US" dirty="0">
                <a:solidFill>
                  <a:srgbClr val="1E428A"/>
                </a:solidFill>
              </a:rPr>
              <a:t>Best practices for running the engineering analysis export</a:t>
            </a:r>
          </a:p>
          <a:p>
            <a:pPr lvl="0"/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New functionality 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71ABFB-ECE3-6542-9B3D-43ADD105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What is the Futura Export Tool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E428A"/>
                </a:solidFill>
              </a:rPr>
              <a:t>Export to Futura OMS</a:t>
            </a:r>
          </a:p>
          <a:p>
            <a:pPr mar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Export to Field Pro</a:t>
            </a:r>
          </a:p>
          <a:p>
            <a:pPr mar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Export to your engineering analysis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E428A"/>
                </a:solidFill>
              </a:rPr>
              <a:t>	</a:t>
            </a:r>
            <a:r>
              <a:rPr lang="en-US" sz="1800" dirty="0" smtClean="0">
                <a:solidFill>
                  <a:srgbClr val="1E428A"/>
                </a:solidFill>
              </a:rPr>
              <a:t>(</a:t>
            </a:r>
            <a:r>
              <a:rPr lang="en-US" sz="1800" dirty="0" err="1" smtClean="0">
                <a:solidFill>
                  <a:srgbClr val="1E428A"/>
                </a:solidFill>
              </a:rPr>
              <a:t>Milsoft</a:t>
            </a:r>
            <a:r>
              <a:rPr lang="en-US" sz="1800" dirty="0" smtClean="0">
                <a:solidFill>
                  <a:srgbClr val="1E428A"/>
                </a:solidFill>
              </a:rPr>
              <a:t>, </a:t>
            </a:r>
            <a:r>
              <a:rPr lang="en-US" sz="1800" dirty="0" err="1" smtClean="0">
                <a:solidFill>
                  <a:srgbClr val="1E428A"/>
                </a:solidFill>
              </a:rPr>
              <a:t>Synergee</a:t>
            </a:r>
            <a:r>
              <a:rPr lang="en-US" sz="1800" dirty="0" smtClean="0">
                <a:solidFill>
                  <a:srgbClr val="1E428A"/>
                </a:solidFill>
              </a:rPr>
              <a:t>, Cyme)</a:t>
            </a:r>
            <a:endParaRPr lang="en-US" sz="1800" dirty="0">
              <a:solidFill>
                <a:srgbClr val="1E428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D4B28-7261-9D48-A2D6-FC24CF6E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2D526A-64E3-D449-9CC2-9F2325F2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895" y="1960560"/>
            <a:ext cx="5618872" cy="34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DCAA5-24B3-4044-87C4-B8A188AF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77065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Running the Futura Export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EB1ED-4A04-4046-9986-E364B7F2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D56F5-3154-A64F-B243-E0E01369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4" y="1206721"/>
            <a:ext cx="9259503" cy="54487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66" y="1394697"/>
            <a:ext cx="266667" cy="266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1078" y="2329934"/>
            <a:ext cx="23519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E428A"/>
                </a:solidFill>
              </a:rPr>
              <a:t>Must stop editing in</a:t>
            </a:r>
          </a:p>
          <a:p>
            <a:r>
              <a:rPr lang="en-US" dirty="0" smtClean="0">
                <a:solidFill>
                  <a:srgbClr val="1E428A"/>
                </a:solidFill>
              </a:rPr>
              <a:t>order for Futura Export</a:t>
            </a:r>
          </a:p>
          <a:p>
            <a:r>
              <a:rPr lang="en-US" dirty="0" smtClean="0">
                <a:solidFill>
                  <a:srgbClr val="1E428A"/>
                </a:solidFill>
              </a:rPr>
              <a:t>tool to be active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No longer need to set</a:t>
            </a:r>
          </a:p>
          <a:p>
            <a:r>
              <a:rPr lang="en-US" dirty="0" smtClean="0">
                <a:solidFill>
                  <a:srgbClr val="1E428A"/>
                </a:solidFill>
              </a:rPr>
              <a:t>flow before running</a:t>
            </a:r>
          </a:p>
          <a:p>
            <a:r>
              <a:rPr lang="en-US" dirty="0" smtClean="0">
                <a:solidFill>
                  <a:srgbClr val="1E428A"/>
                </a:solidFill>
              </a:rPr>
              <a:t>the export!</a:t>
            </a:r>
            <a:endParaRPr lang="en-US" dirty="0">
              <a:solidFill>
                <a:srgbClr val="1E42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762048" y="224211"/>
            <a:ext cx="10515600" cy="77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Running the Futura Export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33" y="965919"/>
            <a:ext cx="5285570" cy="57680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48" y="6576958"/>
            <a:ext cx="546274" cy="1570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31751" y="2195760"/>
            <a:ext cx="4121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E428A"/>
                </a:solidFill>
              </a:rPr>
              <a:t>Upon clicking the Export button the Pre-Export Validation Summary will appear.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All fields configured in the export settings must be valid</a:t>
            </a:r>
          </a:p>
          <a:p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31" y="1534422"/>
            <a:ext cx="6400111" cy="3785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733" y="977982"/>
            <a:ext cx="5289325" cy="57560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730" y="1534422"/>
            <a:ext cx="6400111" cy="38090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07036" y="3699031"/>
            <a:ext cx="4121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E428A"/>
                </a:solidFill>
              </a:rPr>
              <a:t>Once the Pre-Export Validation Summary passes click the Continue button to begin running the export.</a:t>
            </a:r>
            <a:endParaRPr lang="en-US" dirty="0">
              <a:solidFill>
                <a:srgbClr val="1E42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" y="994865"/>
            <a:ext cx="7361939" cy="45807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 txBox="1">
            <a:spLocks/>
          </p:cNvSpPr>
          <p:nvPr/>
        </p:nvSpPr>
        <p:spPr>
          <a:xfrm>
            <a:off x="762048" y="224211"/>
            <a:ext cx="10515600" cy="77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Running the Futura Export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1177" y="2504082"/>
            <a:ext cx="4121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E428A"/>
                </a:solidFill>
              </a:rPr>
              <a:t>Once the export is complete validation will run on the newly created export file. The validation results will appear automatically.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If the validation window is closed or the option to run validation was disabled in the export settings run the Export File Validation tool on the export file.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53" y="994865"/>
            <a:ext cx="7350361" cy="4580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648" y="4698760"/>
            <a:ext cx="392031" cy="3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0621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Making Configuration Changes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957" y="1039091"/>
            <a:ext cx="6100015" cy="5818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21177" y="2504082"/>
            <a:ext cx="41215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E428A"/>
                </a:solidFill>
              </a:rPr>
              <a:t>To edit the configuration click the gray ‘compose’ bar next to that field. This will open the expression builder.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Ex. 1: 15-OH, 25-UG1, etc.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Ex. 2: 15kVA, 25kVA, etc.</a:t>
            </a:r>
          </a:p>
          <a:p>
            <a:endParaRPr lang="en-US" dirty="0">
              <a:solidFill>
                <a:srgbClr val="1E428A"/>
              </a:solidFill>
            </a:endParaRPr>
          </a:p>
          <a:p>
            <a:r>
              <a:rPr lang="en-US" dirty="0" smtClean="0">
                <a:solidFill>
                  <a:srgbClr val="1E428A"/>
                </a:solidFill>
              </a:rPr>
              <a:t>*NOTE: Please contact Futura for assistance with building expressions!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393" y="5419897"/>
            <a:ext cx="399134" cy="137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709" y="1501915"/>
            <a:ext cx="5205369" cy="3850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3709" y="1498764"/>
            <a:ext cx="5172493" cy="38509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9393" y="5124338"/>
            <a:ext cx="1266667" cy="228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2422" y="2719905"/>
            <a:ext cx="1314286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Best Practices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506" y="1462801"/>
            <a:ext cx="10586987" cy="379428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Try running the export from the nightly file geodatabase (.</a:t>
            </a:r>
            <a:r>
              <a:rPr lang="en-US" dirty="0" err="1" smtClean="0">
                <a:solidFill>
                  <a:srgbClr val="1E428A"/>
                </a:solidFill>
              </a:rPr>
              <a:t>gdb</a:t>
            </a:r>
            <a:r>
              <a:rPr lang="en-US" dirty="0" smtClean="0">
                <a:solidFill>
                  <a:srgbClr val="1E428A"/>
                </a:solidFill>
              </a:rPr>
              <a:t>).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Prevents network issues if other users are currently editing.</a:t>
            </a:r>
          </a:p>
          <a:p>
            <a:pPr lvl="1"/>
            <a:r>
              <a:rPr lang="en-US" dirty="0" smtClean="0">
                <a:solidFill>
                  <a:srgbClr val="1E428A"/>
                </a:solidFill>
              </a:rPr>
              <a:t>Improves speed!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Schedule the export to run after hours through Server Utility.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Create a backup of the export settings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Create a model, export results (.</a:t>
            </a:r>
            <a:r>
              <a:rPr lang="en-US" dirty="0" err="1" smtClean="0">
                <a:solidFill>
                  <a:srgbClr val="1E428A"/>
                </a:solidFill>
              </a:rPr>
              <a:t>rsl</a:t>
            </a:r>
            <a:r>
              <a:rPr lang="en-US" dirty="0" smtClean="0">
                <a:solidFill>
                  <a:srgbClr val="1E428A"/>
                </a:solidFill>
              </a:rPr>
              <a:t>), and import into primary conductor in order to use the Futura Fault Finder tool. </a:t>
            </a: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F6069-DE62-9643-B786-9CB1E343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7" y="106213"/>
            <a:ext cx="1954740" cy="1719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6A62F-0C7B-C244-9423-36F7750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3894"/>
            <a:ext cx="10515600" cy="11828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New Functionality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2715-DCAA-C84E-81D8-8905182E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883" y="1276354"/>
            <a:ext cx="10586987" cy="379428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1E428A"/>
                </a:solidFill>
              </a:rPr>
              <a:t>Exporting consumer load (not really that new)</a:t>
            </a:r>
          </a:p>
          <a:p>
            <a:pPr marL="0" lvl="0" indent="0">
              <a:buNone/>
            </a:pPr>
            <a:endParaRPr lang="en-US" dirty="0" smtClean="0">
              <a:solidFill>
                <a:srgbClr val="1E428A"/>
              </a:solidFill>
            </a:endParaRPr>
          </a:p>
          <a:p>
            <a:pPr lvl="0"/>
            <a:r>
              <a:rPr lang="en-US" dirty="0" smtClean="0">
                <a:solidFill>
                  <a:srgbClr val="1E428A"/>
                </a:solidFill>
              </a:rPr>
              <a:t>Exporting open points</a:t>
            </a:r>
          </a:p>
          <a:p>
            <a:pPr lvl="0"/>
            <a:endParaRPr lang="en-US" dirty="0">
              <a:solidFill>
                <a:srgbClr val="1E428A"/>
              </a:solidFill>
            </a:endParaRPr>
          </a:p>
          <a:p>
            <a:r>
              <a:rPr lang="en-US" dirty="0">
                <a:solidFill>
                  <a:srgbClr val="1E428A"/>
                </a:solidFill>
              </a:rPr>
              <a:t>Exporting poles!</a:t>
            </a:r>
          </a:p>
          <a:p>
            <a:pPr marL="0" lvl="0" indent="0">
              <a:buNone/>
            </a:pPr>
            <a:endParaRPr lang="en-US" dirty="0">
              <a:solidFill>
                <a:srgbClr val="1E428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31D46-8CD2-E34E-934B-71CBDC3B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12192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FB7A-4AF1-3C46-9D2A-8E1E8971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68" y="5801675"/>
            <a:ext cx="1911179" cy="93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208" y="1705620"/>
            <a:ext cx="3784828" cy="35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413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Futura Export</vt:lpstr>
      <vt:lpstr>Overview</vt:lpstr>
      <vt:lpstr>What is the Futura Export Tool</vt:lpstr>
      <vt:lpstr>Running the Futura Export</vt:lpstr>
      <vt:lpstr>PowerPoint Presentation</vt:lpstr>
      <vt:lpstr>PowerPoint Presentation</vt:lpstr>
      <vt:lpstr>Making Configuration Changes</vt:lpstr>
      <vt:lpstr>Best Practices</vt:lpstr>
      <vt:lpstr>New Functionality</vt:lpstr>
      <vt:lpstr>New Functionality</vt:lpstr>
      <vt:lpstr>New Functionality</vt:lpstr>
      <vt:lpstr>New Functionality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SEDC SEDC</dc:creator>
  <cp:lastModifiedBy>Cassie Corbett</cp:lastModifiedBy>
  <cp:revision>36</cp:revision>
  <dcterms:created xsi:type="dcterms:W3CDTF">2018-04-23T18:01:39Z</dcterms:created>
  <dcterms:modified xsi:type="dcterms:W3CDTF">2018-07-24T12:03:52Z</dcterms:modified>
</cp:coreProperties>
</file>