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BE18-8038-2346-ACE6-BE4C7332E14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C5C3-6492-984E-B294-2D21F2E2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5214-D0D9-B74C-AA94-5030AEF3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EB2-6FD7-4E4B-8383-8740B9BA6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FBD8-AD05-9343-88C6-719411F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2339-1E02-034C-BBA7-7FA25CD6B1EE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60B6-A823-2A48-B86B-F2C71471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977F-C74C-9B44-9F17-CBA0B4B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B69B-6229-4045-8DAD-AF2F6D3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B70AB-265E-3341-A5C9-99027DB7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F55-2ED1-424A-B3B5-EDD6D371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2D1-B777-4E44-BEB5-8BB82AAC7FF4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2B11-5DB1-4648-9061-5A5C23C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61F9-E519-5E4B-8F68-12CB6794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9471-2D18-7740-9796-1EE570A8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3279-F5C5-2C4D-884A-4AA882E0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6D58-119E-EC47-8D5E-F6358219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984-CAD7-BD40-BF29-21D08DFB9015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152-DB66-FC44-81A4-7342416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CCAD-AFBF-454C-9E05-CAD74D6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DC9F-0898-3E4A-A809-BE14EAC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E07C-FCD1-E244-BCED-994B90AB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67A1-D72C-144F-9D4C-F6393D1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4CEC-C7D4-5A4D-9DA3-CF2F67E480E0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67D0-31EF-7F48-A78B-B4E4FA90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5AAC-F15D-1248-BEA4-B90739CF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D7E9-2771-F140-9571-2B34D7FB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DC2E-586E-944C-A482-574D8CCE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A9B3-ADDF-7747-ABF5-30D7F1B2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5F46-4F95-864C-9E32-C7E9DFFE0044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0B03-3B03-9E4A-87C2-32902CD4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296D-0377-F440-B785-A16D34E4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A969-6823-7148-BCAD-C970CDC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D156-4F33-2649-8244-822E3155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B59D0-EEA8-B648-B1C9-0D83C179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8E9F-09CF-6149-B0B0-DA38AF7C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F596-3991-AD4D-A819-178D07FB8C91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A0A48-0BCC-F54D-B431-8A0414F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DE0B0-4D1A-9344-A9D1-9E0F28C7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9A7-0109-D747-AE77-A1970FB1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6F67-F806-8E46-B6BD-F04B6C09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075A-C7E4-3844-BC79-E86F235E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1F8F-A789-6543-988A-A276E927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8DF2B-D18C-3D44-BA5F-1F9F7D478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1AB26-1844-1C44-9A1D-985F2DBA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E30-E0E2-6E4F-9735-AEA60C8DE4C5}" type="datetime1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CEED7-BE91-F541-9C42-D4F9921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D967E-45F0-FF45-943E-C4808F8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1ACD-E3F3-9D4C-87AD-757CF8C6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70E18-C714-E54F-9B92-8D858AE4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760-8055-3C4D-9BEC-95377ED2A77D}" type="datetime1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054D-56AC-3A46-8D8B-63694A31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0924-DB97-2440-8D5B-CC9F9D2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1941B-7903-E540-B2CE-B9F817A0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5547-5590-AE4B-B503-FACC781A388E}" type="datetime1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46F72-6494-864E-9086-7E2B9882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7450-122E-8945-AC50-D48B8C41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C74-F1A6-EE41-868E-BC6F530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1BBF-153B-2844-B8F3-6742AB01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7608-3349-C44A-9C44-3F14B7F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40ADD-88EB-1D42-9758-CB4C88F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DAB8-A91F-4545-9464-A19DA19CA173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8799-BBA6-F745-AE2D-59B2921B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D639-CDDA-DA45-97C8-5B720542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3A0-3344-EA4D-B07F-46A4B4A3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7359E-B5F2-F142-88CC-65EE5546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83A7D-2298-7844-9233-9CFE786C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A145-A86F-3F4D-AEEC-CDB71DE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54F7-A753-8D40-B9DA-9E14CB2B221E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13451-A76D-C344-AA05-5280EDFA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6004-88DF-8449-848A-E83A378A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8C73C-ABBF-0049-9DE1-4E7883E5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937D-3821-2443-821C-6FE261F5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2B7E-DA0E-1F43-A8FF-F06A68219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D5E3-9858-BD45-AC97-9211716ACC31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DEEC-EDC3-764D-8CD6-40E37ADBC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D5C6-0650-8D49-956E-4642E865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g"/><Relationship Id="rId5" Type="http://schemas.openxmlformats.org/officeDocument/2006/relationships/hyperlink" Target="mailto:cassiec@futuragis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A0E80A-62AA-1442-8A41-DE78216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19797"/>
            <a:ext cx="12192000" cy="147061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Mapping Tips &amp; Tricks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2974"/>
            <a:ext cx="12192000" cy="809729"/>
          </a:xfrm>
        </p:spPr>
        <p:txBody>
          <a:bodyPr/>
          <a:lstStyle/>
          <a:p>
            <a:r>
              <a:rPr lang="en-US" dirty="0" smtClean="0">
                <a:solidFill>
                  <a:srgbClr val="1E428A"/>
                </a:solidFill>
              </a:rPr>
              <a:t>Did You Know </a:t>
            </a:r>
            <a:r>
              <a:rPr lang="en-US" smtClean="0">
                <a:solidFill>
                  <a:srgbClr val="1E428A"/>
                </a:solidFill>
              </a:rPr>
              <a:t>About That?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78069-A4B8-D047-80D7-8DFD2CA7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7DCE8-1555-964A-B11F-DD9D5CC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296" y="195088"/>
            <a:ext cx="3909479" cy="3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ESRI Tips &amp; Tricks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9788" y="14092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E428A"/>
                </a:solidFill>
              </a:rPr>
              <a:t>Setting MXD extent  </a:t>
            </a:r>
            <a:endParaRPr lang="en-US" sz="24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Go to Layers - Properties</a:t>
            </a:r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Set Full Extent to Current Visible Extent then 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s</a:t>
            </a:r>
            <a:r>
              <a:rPr lang="en-US" dirty="0" smtClean="0">
                <a:solidFill>
                  <a:srgbClr val="1E428A"/>
                </a:solidFill>
              </a:rPr>
              <a:t>ave MXD.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621" y="1409284"/>
            <a:ext cx="561067" cy="4052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935" y="1143600"/>
            <a:ext cx="2800000" cy="48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357" y="480595"/>
            <a:ext cx="4762492" cy="58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ESRI Tips &amp; Tricks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859" y="135268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E428A"/>
                </a:solidFill>
              </a:rPr>
              <a:t>Primary display fields and sort order</a:t>
            </a:r>
            <a:endParaRPr lang="en-US" sz="24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The primary display controls the default field that is visible. If this field is empty the </a:t>
            </a:r>
            <a:r>
              <a:rPr lang="en-US" dirty="0" err="1" smtClean="0">
                <a:solidFill>
                  <a:srgbClr val="1E428A"/>
                </a:solidFill>
              </a:rPr>
              <a:t>ObjectID</a:t>
            </a:r>
            <a:r>
              <a:rPr lang="en-US" dirty="0" smtClean="0">
                <a:solidFill>
                  <a:srgbClr val="1E428A"/>
                </a:solidFill>
              </a:rPr>
              <a:t> is displayed</a:t>
            </a:r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Sort order controls the order that fields are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d</a:t>
            </a:r>
            <a:r>
              <a:rPr lang="en-US" dirty="0" smtClean="0">
                <a:solidFill>
                  <a:srgbClr val="1E428A"/>
                </a:solidFill>
              </a:rPr>
              <a:t>isplayed when identifying. This is helpful with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c</a:t>
            </a:r>
            <a:r>
              <a:rPr lang="en-US" dirty="0" smtClean="0">
                <a:solidFill>
                  <a:srgbClr val="1E428A"/>
                </a:solidFill>
              </a:rPr>
              <a:t>ontrolling what is visible in Mapping and Catalyst.</a:t>
            </a:r>
          </a:p>
          <a:p>
            <a:pPr lvl="0"/>
            <a:r>
              <a:rPr lang="en-US" dirty="0" smtClean="0">
                <a:solidFill>
                  <a:srgbClr val="1E428A"/>
                </a:solidFill>
              </a:rPr>
              <a:t>Note: </a:t>
            </a:r>
            <a:r>
              <a:rPr lang="en-US" dirty="0" err="1" smtClean="0">
                <a:solidFill>
                  <a:srgbClr val="1E428A"/>
                </a:solidFill>
              </a:rPr>
              <a:t>ObjectID</a:t>
            </a:r>
            <a:r>
              <a:rPr lang="en-US" dirty="0" smtClean="0">
                <a:solidFill>
                  <a:srgbClr val="1E428A"/>
                </a:solidFill>
              </a:rPr>
              <a:t>, Shape, and </a:t>
            </a:r>
            <a:r>
              <a:rPr lang="en-US" dirty="0" err="1" smtClean="0">
                <a:solidFill>
                  <a:srgbClr val="1E428A"/>
                </a:solidFill>
              </a:rPr>
              <a:t>ShapeLength</a:t>
            </a:r>
            <a:r>
              <a:rPr lang="en-US" dirty="0">
                <a:solidFill>
                  <a:srgbClr val="1E428A"/>
                </a:solidFill>
              </a:rPr>
              <a:t> </a:t>
            </a:r>
            <a:r>
              <a:rPr lang="en-US" dirty="0" smtClean="0">
                <a:solidFill>
                  <a:srgbClr val="1E428A"/>
                </a:solidFill>
              </a:rPr>
              <a:t>can be</a:t>
            </a:r>
          </a:p>
          <a:p>
            <a:pPr lvl="0"/>
            <a:r>
              <a:rPr lang="en-US" dirty="0">
                <a:solidFill>
                  <a:srgbClr val="1E428A"/>
                </a:solidFill>
              </a:rPr>
              <a:t>s</a:t>
            </a:r>
            <a:r>
              <a:rPr lang="en-US" dirty="0" smtClean="0">
                <a:solidFill>
                  <a:srgbClr val="1E428A"/>
                </a:solidFill>
              </a:rPr>
              <a:t>orted to the bottom but cannot be disabled.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008" y="1644776"/>
            <a:ext cx="5313139" cy="41287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686" y="2466899"/>
            <a:ext cx="6602314" cy="34382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229" y="1690690"/>
            <a:ext cx="5434842" cy="42205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4754" y="1351095"/>
            <a:ext cx="3881217" cy="47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10" y="14391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New Mapping SQL Validation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053229" y="1856275"/>
            <a:ext cx="517141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E428A"/>
                </a:solidFill>
              </a:rPr>
              <a:t>SQL Validation gives users the ability to create their own validation checks!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New tool will come with several predefined templates.</a:t>
            </a:r>
          </a:p>
          <a:p>
            <a:pPr lvl="0"/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Example: Created queries to compare Consumers to CIS tables and CIS tables to Consumers. </a:t>
            </a:r>
          </a:p>
          <a:p>
            <a:pPr lvl="0"/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Profile can be saved with these validation checks enabled. The profile can be ran manually or scheduled through Server Utility.</a:t>
            </a:r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428A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8" y="1249674"/>
            <a:ext cx="6906803" cy="43000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04" y="1249674"/>
            <a:ext cx="6314085" cy="46559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04" y="1181028"/>
            <a:ext cx="6438055" cy="47245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418" y="1347772"/>
            <a:ext cx="6860455" cy="42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Questions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64872" y="21111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>
                <a:solidFill>
                  <a:srgbClr val="1E428A"/>
                </a:solidFill>
              </a:rPr>
              <a:t>Cassie Corbett</a:t>
            </a:r>
          </a:p>
          <a:p>
            <a:pPr lvl="0" algn="ctr"/>
            <a:r>
              <a:rPr lang="en-US" dirty="0">
                <a:solidFill>
                  <a:srgbClr val="1E428A"/>
                </a:solidFill>
              </a:rPr>
              <a:t>GIS Operations Manager</a:t>
            </a:r>
          </a:p>
          <a:p>
            <a:pPr lvl="0" algn="ctr"/>
            <a:r>
              <a:rPr lang="en-US" dirty="0" smtClean="0">
                <a:solidFill>
                  <a:srgbClr val="1E428A"/>
                </a:solidFill>
                <a:hlinkClick r:id="rId5"/>
              </a:rPr>
              <a:t>cassiec@futuragis.com</a:t>
            </a:r>
            <a:endParaRPr lang="en-US" dirty="0" smtClean="0">
              <a:solidFill>
                <a:srgbClr val="1E428A"/>
              </a:solidFill>
            </a:endParaRPr>
          </a:p>
          <a:p>
            <a:pPr lvl="0" algn="ctr"/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42" y="2641677"/>
            <a:ext cx="2143125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2" y="1949604"/>
            <a:ext cx="2162175" cy="2114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030" y="3428999"/>
            <a:ext cx="1771429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4021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Overview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E428A"/>
                </a:solidFill>
              </a:rPr>
              <a:t>Review of key Mapping tools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ESRI tips &amp; tricks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New Mapping functionality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865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Mapping Tools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79428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1E428A"/>
                </a:solidFill>
              </a:rPr>
              <a:t>Network Attributes</a:t>
            </a:r>
          </a:p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r>
              <a:rPr lang="en-US" sz="2000" dirty="0" smtClean="0">
                <a:solidFill>
                  <a:srgbClr val="1E428A"/>
                </a:solidFill>
              </a:rPr>
              <a:t>Used to trace up an downstream without setting a flag.</a:t>
            </a:r>
          </a:p>
          <a:p>
            <a:r>
              <a:rPr lang="en-US" sz="2000" dirty="0" smtClean="0">
                <a:solidFill>
                  <a:srgbClr val="1E428A"/>
                </a:solidFill>
              </a:rPr>
              <a:t>View and select the number of consumers downstream per phase.</a:t>
            </a:r>
          </a:p>
          <a:p>
            <a:r>
              <a:rPr lang="en-US" sz="2000" dirty="0" smtClean="0">
                <a:solidFill>
                  <a:srgbClr val="1E428A"/>
                </a:solidFill>
              </a:rPr>
              <a:t>View and trace all </a:t>
            </a:r>
            <a:r>
              <a:rPr lang="en-US" sz="2000" dirty="0" err="1" smtClean="0">
                <a:solidFill>
                  <a:srgbClr val="1E428A"/>
                </a:solidFill>
              </a:rPr>
              <a:t>upline</a:t>
            </a:r>
            <a:r>
              <a:rPr lang="en-US" sz="2000" dirty="0" smtClean="0">
                <a:solidFill>
                  <a:srgbClr val="1E428A"/>
                </a:solidFill>
              </a:rPr>
              <a:t> devices.</a:t>
            </a:r>
            <a:endParaRPr lang="en-US" sz="2000" dirty="0">
              <a:solidFill>
                <a:srgbClr val="1E428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62" y="2238574"/>
            <a:ext cx="2590476" cy="4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066" y="2448098"/>
            <a:ext cx="266667" cy="2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154" y="1875054"/>
            <a:ext cx="6310478" cy="3968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1564" y="2301759"/>
            <a:ext cx="2579689" cy="31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9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Mapping Tools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 txBox="1">
            <a:spLocks/>
          </p:cNvSpPr>
          <p:nvPr/>
        </p:nvSpPr>
        <p:spPr>
          <a:xfrm>
            <a:off x="7446818" y="1936257"/>
            <a:ext cx="5181600" cy="2701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1E428A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46818" y="211337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E428A"/>
                </a:solidFill>
              </a:rPr>
              <a:t>Futura Reports</a:t>
            </a:r>
            <a:endParaRPr lang="en-US" sz="28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E42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1E428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Consumer and Transformer Load Reports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1E428A"/>
                </a:solidFill>
              </a:rPr>
              <a:t>Must have KW &amp; KWH of Consumer populated</a:t>
            </a:r>
          </a:p>
          <a:p>
            <a:endParaRPr lang="en-US" sz="2000" dirty="0" smtClean="0">
              <a:solidFill>
                <a:srgbClr val="1E428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Consumer by Phase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1E428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Miles of Primary Report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646" y="2513813"/>
            <a:ext cx="3657143" cy="4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901" y="2704289"/>
            <a:ext cx="276190" cy="2095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185" y="2240573"/>
            <a:ext cx="4879550" cy="17287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191" y="1080559"/>
            <a:ext cx="6647619" cy="52952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191" y="1144966"/>
            <a:ext cx="6647619" cy="52666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524" y="1211199"/>
            <a:ext cx="6714286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9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Mapping Tools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5368" y="161223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E428A"/>
                </a:solidFill>
              </a:rPr>
              <a:t>Refeed vs Autonumber</a:t>
            </a:r>
            <a:endParaRPr lang="en-US" dirty="0" smtClean="0">
              <a:solidFill>
                <a:srgbClr val="1E428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Refeed will run an autonumber setting on any downstream field that is configured with refeed catalyst (ex. Feeder). Note: this only works on electric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Autonumber must trace from the feature class upstream to retrieve the information for every record that is selected.</a:t>
            </a:r>
            <a:endParaRPr lang="en-US" sz="2000" dirty="0">
              <a:solidFill>
                <a:srgbClr val="1E428A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657" y="1443027"/>
            <a:ext cx="2580952" cy="409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4124" y="1604932"/>
            <a:ext cx="247619" cy="247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054" y="1968367"/>
            <a:ext cx="3128414" cy="4204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054" y="1983839"/>
            <a:ext cx="3014914" cy="41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9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Mapping Tools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1425" y="1524906"/>
            <a:ext cx="45781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E428A"/>
                </a:solidFill>
              </a:rPr>
              <a:t>Futura Attribute Window</a:t>
            </a:r>
            <a:endParaRPr lang="en-US" dirty="0" smtClean="0">
              <a:solidFill>
                <a:srgbClr val="1E428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Form tracing and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28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Calculates bank fields (</a:t>
            </a:r>
            <a:r>
              <a:rPr lang="en-US" sz="2000" dirty="0" err="1" smtClean="0">
                <a:solidFill>
                  <a:srgbClr val="1E428A"/>
                </a:solidFill>
              </a:rPr>
              <a:t>DescriptionA</a:t>
            </a:r>
            <a:r>
              <a:rPr lang="en-US" sz="2000" dirty="0" smtClean="0">
                <a:solidFill>
                  <a:srgbClr val="1E428A"/>
                </a:solidFill>
              </a:rPr>
              <a:t>, B, &amp; C), </a:t>
            </a:r>
            <a:r>
              <a:rPr lang="en-US" sz="2000" dirty="0" err="1" smtClean="0">
                <a:solidFill>
                  <a:srgbClr val="1E428A"/>
                </a:solidFill>
              </a:rPr>
              <a:t>AssetCount</a:t>
            </a:r>
            <a:r>
              <a:rPr lang="en-US" sz="2000" dirty="0" smtClean="0">
                <a:solidFill>
                  <a:srgbClr val="1E428A"/>
                </a:solidFill>
              </a:rPr>
              <a:t>, and </a:t>
            </a:r>
            <a:r>
              <a:rPr lang="en-US" sz="2000" dirty="0" err="1" smtClean="0">
                <a:solidFill>
                  <a:srgbClr val="1E428A"/>
                </a:solidFill>
              </a:rPr>
              <a:t>BankKVA</a:t>
            </a:r>
            <a:r>
              <a:rPr lang="en-US" sz="2000" dirty="0" smtClean="0">
                <a:solidFill>
                  <a:srgbClr val="1E428A"/>
                </a:solidFill>
              </a:rPr>
              <a:t> by clicking from the asset tab to the attribute 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1E428A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535" y="2046627"/>
            <a:ext cx="7193612" cy="37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9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Mapping Tools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17391"/>
            <a:ext cx="3676190" cy="438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500" y="1698343"/>
            <a:ext cx="314286" cy="2571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285" y="112895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E428A"/>
                </a:solidFill>
              </a:rPr>
              <a:t>Desktop Settings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Change default flow settings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Change tracing selection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E428A"/>
                </a:solidFill>
              </a:rPr>
              <a:t>Futura Help file</a:t>
            </a:r>
            <a:endParaRPr lang="en-US" sz="2000" dirty="0">
              <a:solidFill>
                <a:srgbClr val="1E428A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587" y="1608614"/>
            <a:ext cx="5863228" cy="40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ESRI Tips &amp; Tricks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752" y="1573902"/>
            <a:ext cx="3145413" cy="44321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6" y="1966353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E428A"/>
                </a:solidFill>
              </a:rPr>
              <a:t>ArcMap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Go to Customize  - ArcMap Options</a:t>
            </a:r>
            <a:endParaRPr lang="en-US" dirty="0">
              <a:solidFill>
                <a:srgbClr val="1E428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E42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“Make newly added layers visible by default”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Disabling this option will leave the layers</a:t>
            </a: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turned off when added to the table of contents making the map refresh quicker.</a:t>
            </a:r>
          </a:p>
          <a:p>
            <a:pPr lvl="1"/>
            <a:endParaRPr lang="en-US" dirty="0" smtClean="0">
              <a:solidFill>
                <a:srgbClr val="1E428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Change mouse wheel direction!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727" y="2101288"/>
            <a:ext cx="1494420" cy="14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ESRI Tips &amp; Tricks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78" y="1886989"/>
            <a:ext cx="4300538" cy="34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87" y="1596132"/>
            <a:ext cx="3211424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74" y="1913371"/>
            <a:ext cx="35242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02620" y="1531296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E428A"/>
                </a:solidFill>
              </a:rPr>
              <a:t>Use Map Tips instead of labels</a:t>
            </a:r>
            <a:endParaRPr lang="en-US" sz="24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Can be configured to display one or more fields</a:t>
            </a:r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E428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E428A"/>
                </a:solidFill>
              </a:rPr>
              <a:t>Only appears when hovering over the feature</a:t>
            </a:r>
            <a:endParaRPr lang="en-US" dirty="0">
              <a:solidFill>
                <a:srgbClr val="1E42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</TotalTime>
  <Words>425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Mapping Tips &amp; Tricks</vt:lpstr>
      <vt:lpstr>Overview</vt:lpstr>
      <vt:lpstr>Mapping Tools</vt:lpstr>
      <vt:lpstr>PowerPoint Presentation</vt:lpstr>
      <vt:lpstr>PowerPoint Presentation</vt:lpstr>
      <vt:lpstr>PowerPoint Presentation</vt:lpstr>
      <vt:lpstr>PowerPoint Presentation</vt:lpstr>
      <vt:lpstr>ESRI Tips &amp; Tricks</vt:lpstr>
      <vt:lpstr>ESRI Tips &amp; Tricks</vt:lpstr>
      <vt:lpstr>ESRI Tips &amp; Tricks</vt:lpstr>
      <vt:lpstr>ESRI Tips &amp; Tricks</vt:lpstr>
      <vt:lpstr>New Mapping SQL Validation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SEDC SEDC</dc:creator>
  <cp:lastModifiedBy>Cassie Corbett</cp:lastModifiedBy>
  <cp:revision>30</cp:revision>
  <dcterms:created xsi:type="dcterms:W3CDTF">2018-04-23T18:01:39Z</dcterms:created>
  <dcterms:modified xsi:type="dcterms:W3CDTF">2018-07-24T12:12:56Z</dcterms:modified>
</cp:coreProperties>
</file>