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1" r:id="rId5"/>
    <p:sldId id="262" r:id="rId6"/>
    <p:sldId id="264" r:id="rId7"/>
    <p:sldId id="263" r:id="rId8"/>
    <p:sldId id="266" r:id="rId9"/>
    <p:sldId id="259"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28A"/>
    <a:srgbClr val="2246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1"/>
    <p:restoredTop sz="94674"/>
  </p:normalViewPr>
  <p:slideViewPr>
    <p:cSldViewPr snapToGrid="0" snapToObjects="1">
      <p:cViewPr varScale="1">
        <p:scale>
          <a:sx n="89" d="100"/>
          <a:sy n="89"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5BE18-8038-2346-ACE6-BE4C7332E14D}" type="datetimeFigureOut">
              <a:rPr lang="en-US" smtClean="0"/>
              <a:t>7/20/2018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C5C3-6492-984E-B294-2D21F2E24068}" type="slidenum">
              <a:rPr lang="en-US" smtClean="0"/>
              <a:t>‹#›</a:t>
            </a:fld>
            <a:endParaRPr lang="en-US"/>
          </a:p>
        </p:txBody>
      </p:sp>
    </p:spTree>
    <p:extLst>
      <p:ext uri="{BB962C8B-B14F-4D97-AF65-F5344CB8AC3E}">
        <p14:creationId xmlns:p14="http://schemas.microsoft.com/office/powerpoint/2010/main" val="2006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7FBD8-AD05-9343-88C6-719411FC7F69}"/>
              </a:ext>
            </a:extLst>
          </p:cNvPr>
          <p:cNvSpPr>
            <a:spLocks noGrp="1"/>
          </p:cNvSpPr>
          <p:nvPr>
            <p:ph type="dt" sz="half" idx="10"/>
          </p:nvPr>
        </p:nvSpPr>
        <p:spPr/>
        <p:txBody>
          <a:bodyPr/>
          <a:lstStyle/>
          <a:p>
            <a:fld id="{3E5A2339-1E02-034C-BBA7-7FA25CD6B1EE}" type="datetime1">
              <a:rPr lang="en-US" smtClean="0"/>
              <a:t>7/20/2018</a:t>
            </a:fld>
            <a:endParaRPr lang="en-US"/>
          </a:p>
        </p:txBody>
      </p:sp>
      <p:sp>
        <p:nvSpPr>
          <p:cNvPr id="5" name="Footer Placeholder 4">
            <a:extLst>
              <a:ext uri="{FF2B5EF4-FFF2-40B4-BE49-F238E27FC236}">
                <a16:creationId xmlns:a16="http://schemas.microsoft.com/office/drawing/2014/main" id="{E16F60B6-A823-2A48-B86B-F2C714710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977F-C74C-9B44-9F17-CBA0B4B022F4}"/>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1898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B69B-6229-4045-8DAD-AF2F6D39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B70AB-265E-3341-A5C9-99027DB76A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79F55-2ED1-424A-B3B5-EDD6D3713AA4}"/>
              </a:ext>
            </a:extLst>
          </p:cNvPr>
          <p:cNvSpPr>
            <a:spLocks noGrp="1"/>
          </p:cNvSpPr>
          <p:nvPr>
            <p:ph type="dt" sz="half" idx="10"/>
          </p:nvPr>
        </p:nvSpPr>
        <p:spPr/>
        <p:txBody>
          <a:bodyPr/>
          <a:lstStyle/>
          <a:p>
            <a:fld id="{C67432D1-B777-4E44-BEB5-8BB82AAC7FF4}" type="datetime1">
              <a:rPr lang="en-US" smtClean="0"/>
              <a:t>7/20/2018</a:t>
            </a:fld>
            <a:endParaRPr lang="en-US"/>
          </a:p>
        </p:txBody>
      </p:sp>
      <p:sp>
        <p:nvSpPr>
          <p:cNvPr id="5" name="Footer Placeholder 4">
            <a:extLst>
              <a:ext uri="{FF2B5EF4-FFF2-40B4-BE49-F238E27FC236}">
                <a16:creationId xmlns:a16="http://schemas.microsoft.com/office/drawing/2014/main" id="{D9332B11-5DB1-4648-9061-5A5C23C66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461F9-E519-5E4B-8F68-12CB6794A75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985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179471-2D18-7740-9796-1EE570A8646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83279-F5C5-2C4D-884A-4AA882E0D8C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56D58-119E-EC47-8D5E-F6358219EF34}"/>
              </a:ext>
            </a:extLst>
          </p:cNvPr>
          <p:cNvSpPr>
            <a:spLocks noGrp="1"/>
          </p:cNvSpPr>
          <p:nvPr>
            <p:ph type="dt" sz="half" idx="10"/>
          </p:nvPr>
        </p:nvSpPr>
        <p:spPr/>
        <p:txBody>
          <a:bodyPr/>
          <a:lstStyle/>
          <a:p>
            <a:fld id="{D2D6F984-CAD7-BD40-BF29-21D08DFB9015}" type="datetime1">
              <a:rPr lang="en-US" smtClean="0"/>
              <a:t>7/20/2018</a:t>
            </a:fld>
            <a:endParaRPr lang="en-US"/>
          </a:p>
        </p:txBody>
      </p:sp>
      <p:sp>
        <p:nvSpPr>
          <p:cNvPr id="5" name="Footer Placeholder 4">
            <a:extLst>
              <a:ext uri="{FF2B5EF4-FFF2-40B4-BE49-F238E27FC236}">
                <a16:creationId xmlns:a16="http://schemas.microsoft.com/office/drawing/2014/main" id="{F2A44152-DB66-FC44-81A4-73424163C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CCCAD-AFBF-454C-9E05-CAD74D652AD8}"/>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6236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DC9F-0898-3E4A-A809-BE14EACF3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DE07C-FCD1-E244-BCED-994B90AB92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567A1-D72C-144F-9D4C-F6393D1D5808}"/>
              </a:ext>
            </a:extLst>
          </p:cNvPr>
          <p:cNvSpPr>
            <a:spLocks noGrp="1"/>
          </p:cNvSpPr>
          <p:nvPr>
            <p:ph type="dt" sz="half" idx="10"/>
          </p:nvPr>
        </p:nvSpPr>
        <p:spPr/>
        <p:txBody>
          <a:bodyPr/>
          <a:lstStyle/>
          <a:p>
            <a:fld id="{577D4CEC-C7D4-5A4D-9DA3-CF2F67E480E0}" type="datetime1">
              <a:rPr lang="en-US" smtClean="0"/>
              <a:t>7/20/2018</a:t>
            </a:fld>
            <a:endParaRPr lang="en-US"/>
          </a:p>
        </p:txBody>
      </p:sp>
      <p:sp>
        <p:nvSpPr>
          <p:cNvPr id="5" name="Footer Placeholder 4">
            <a:extLst>
              <a:ext uri="{FF2B5EF4-FFF2-40B4-BE49-F238E27FC236}">
                <a16:creationId xmlns:a16="http://schemas.microsoft.com/office/drawing/2014/main" id="{A61F67D0-31EF-7F48-A78B-B4E4FA90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5AAC-F15D-1248-BEA4-B90739CF7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74822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6FA9B3-ADDF-7747-ABF5-30D7F1B25FDA}"/>
              </a:ext>
            </a:extLst>
          </p:cNvPr>
          <p:cNvSpPr>
            <a:spLocks noGrp="1"/>
          </p:cNvSpPr>
          <p:nvPr>
            <p:ph type="dt" sz="half" idx="10"/>
          </p:nvPr>
        </p:nvSpPr>
        <p:spPr/>
        <p:txBody>
          <a:bodyPr/>
          <a:lstStyle/>
          <a:p>
            <a:fld id="{18CC5F46-4F95-864C-9E32-C7E9DFFE0044}" type="datetime1">
              <a:rPr lang="en-US" smtClean="0"/>
              <a:t>7/20/2018</a:t>
            </a:fld>
            <a:endParaRPr lang="en-US"/>
          </a:p>
        </p:txBody>
      </p:sp>
      <p:sp>
        <p:nvSpPr>
          <p:cNvPr id="5" name="Footer Placeholder 4">
            <a:extLst>
              <a:ext uri="{FF2B5EF4-FFF2-40B4-BE49-F238E27FC236}">
                <a16:creationId xmlns:a16="http://schemas.microsoft.com/office/drawing/2014/main" id="{79E50B03-3B03-9E4A-87C2-32902CD49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B296D-0377-F440-B785-A16D34E4668B}"/>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9439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A969-6823-7148-BCAD-C970CDCDF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9D156-4F33-2649-8244-822E31554C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8B59D0-EEA8-B648-B1C9-0D83C1795C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408E9F-09CF-6149-B0B0-DA38AF7C19D2}"/>
              </a:ext>
            </a:extLst>
          </p:cNvPr>
          <p:cNvSpPr>
            <a:spLocks noGrp="1"/>
          </p:cNvSpPr>
          <p:nvPr>
            <p:ph type="dt" sz="half" idx="10"/>
          </p:nvPr>
        </p:nvSpPr>
        <p:spPr/>
        <p:txBody>
          <a:bodyPr/>
          <a:lstStyle/>
          <a:p>
            <a:fld id="{CFD9F596-3991-AD4D-A819-178D07FB8C91}" type="datetime1">
              <a:rPr lang="en-US" smtClean="0"/>
              <a:t>7/20/2018</a:t>
            </a:fld>
            <a:endParaRPr lang="en-US"/>
          </a:p>
        </p:txBody>
      </p:sp>
      <p:sp>
        <p:nvSpPr>
          <p:cNvPr id="6" name="Footer Placeholder 5">
            <a:extLst>
              <a:ext uri="{FF2B5EF4-FFF2-40B4-BE49-F238E27FC236}">
                <a16:creationId xmlns:a16="http://schemas.microsoft.com/office/drawing/2014/main" id="{8CEA0A48-0BCC-F54D-B431-8A0414FA0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DE0B0-4D1A-9344-A9D1-9E0F28C7AC9D}"/>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0115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9A7-0109-D747-AE77-A1970FB1D23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13075A-C7E4-3844-BC79-E86F235EC208}"/>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78DF2B-D18C-3D44-BA5F-1F9F7D478705}"/>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B1AB26-1844-1C44-9A1D-985F2DBA0A61}"/>
              </a:ext>
            </a:extLst>
          </p:cNvPr>
          <p:cNvSpPr>
            <a:spLocks noGrp="1"/>
          </p:cNvSpPr>
          <p:nvPr>
            <p:ph type="dt" sz="half" idx="10"/>
          </p:nvPr>
        </p:nvSpPr>
        <p:spPr/>
        <p:txBody>
          <a:bodyPr/>
          <a:lstStyle/>
          <a:p>
            <a:fld id="{5ED2FE30-E0E2-6E4F-9735-AEA60C8DE4C5}" type="datetime1">
              <a:rPr lang="en-US" smtClean="0"/>
              <a:t>7/20/2018</a:t>
            </a:fld>
            <a:endParaRPr lang="en-US"/>
          </a:p>
        </p:txBody>
      </p:sp>
      <p:sp>
        <p:nvSpPr>
          <p:cNvPr id="8" name="Footer Placeholder 7">
            <a:extLst>
              <a:ext uri="{FF2B5EF4-FFF2-40B4-BE49-F238E27FC236}">
                <a16:creationId xmlns:a16="http://schemas.microsoft.com/office/drawing/2014/main" id="{610CEED7-BE91-F541-9C42-D4F992146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D967E-45F0-FF45-943E-C4808F816B1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40725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1ACD-E3F3-9D4C-87AD-757CF8C6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70E18-C714-E54F-9B92-8D858AE485B7}"/>
              </a:ext>
            </a:extLst>
          </p:cNvPr>
          <p:cNvSpPr>
            <a:spLocks noGrp="1"/>
          </p:cNvSpPr>
          <p:nvPr>
            <p:ph type="dt" sz="half" idx="10"/>
          </p:nvPr>
        </p:nvSpPr>
        <p:spPr/>
        <p:txBody>
          <a:bodyPr/>
          <a:lstStyle/>
          <a:p>
            <a:fld id="{9F8CD760-8055-3C4D-9BEC-95377ED2A77D}" type="datetime1">
              <a:rPr lang="en-US" smtClean="0"/>
              <a:t>7/20/2018</a:t>
            </a:fld>
            <a:endParaRPr lang="en-US"/>
          </a:p>
        </p:txBody>
      </p:sp>
      <p:sp>
        <p:nvSpPr>
          <p:cNvPr id="4" name="Footer Placeholder 3">
            <a:extLst>
              <a:ext uri="{FF2B5EF4-FFF2-40B4-BE49-F238E27FC236}">
                <a16:creationId xmlns:a16="http://schemas.microsoft.com/office/drawing/2014/main" id="{5258054D-56AC-3A46-8D8B-63694A31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E0924-DB97-2440-8D5B-CC9F9D248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06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1941B-7903-E540-B2CE-B9F817A0F48E}"/>
              </a:ext>
            </a:extLst>
          </p:cNvPr>
          <p:cNvSpPr>
            <a:spLocks noGrp="1"/>
          </p:cNvSpPr>
          <p:nvPr>
            <p:ph type="dt" sz="half" idx="10"/>
          </p:nvPr>
        </p:nvSpPr>
        <p:spPr/>
        <p:txBody>
          <a:bodyPr/>
          <a:lstStyle/>
          <a:p>
            <a:fld id="{EDA35547-5590-AE4B-B503-FACC781A388E}" type="datetime1">
              <a:rPr lang="en-US" smtClean="0"/>
              <a:t>7/20/2018</a:t>
            </a:fld>
            <a:endParaRPr lang="en-US"/>
          </a:p>
        </p:txBody>
      </p:sp>
      <p:sp>
        <p:nvSpPr>
          <p:cNvPr id="3" name="Footer Placeholder 2">
            <a:extLst>
              <a:ext uri="{FF2B5EF4-FFF2-40B4-BE49-F238E27FC236}">
                <a16:creationId xmlns:a16="http://schemas.microsoft.com/office/drawing/2014/main" id="{C8646F72-6494-864E-9086-7E2B98828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557450-122E-8945-AC50-D48B8C41A55E}"/>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8193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240ADD-88EB-1D42-9758-CB4C88F1B4C3}"/>
              </a:ext>
            </a:extLst>
          </p:cNvPr>
          <p:cNvSpPr>
            <a:spLocks noGrp="1"/>
          </p:cNvSpPr>
          <p:nvPr>
            <p:ph type="dt" sz="half" idx="10"/>
          </p:nvPr>
        </p:nvSpPr>
        <p:spPr/>
        <p:txBody>
          <a:bodyPr/>
          <a:lstStyle/>
          <a:p>
            <a:fld id="{FE77DAB8-A91F-4545-9464-A19DA19CA173}" type="datetime1">
              <a:rPr lang="en-US" smtClean="0"/>
              <a:t>7/20/2018</a:t>
            </a:fld>
            <a:endParaRPr lang="en-US"/>
          </a:p>
        </p:txBody>
      </p:sp>
      <p:sp>
        <p:nvSpPr>
          <p:cNvPr id="6" name="Footer Placeholder 5">
            <a:extLst>
              <a:ext uri="{FF2B5EF4-FFF2-40B4-BE49-F238E27FC236}">
                <a16:creationId xmlns:a16="http://schemas.microsoft.com/office/drawing/2014/main" id="{7B908799-BBA6-F745-AE2D-59B2921B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D639-CDDA-DA45-97C8-5B7205421F5C}"/>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972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BFA145-A86F-3F4D-AEEC-CDB71DE14EB9}"/>
              </a:ext>
            </a:extLst>
          </p:cNvPr>
          <p:cNvSpPr>
            <a:spLocks noGrp="1"/>
          </p:cNvSpPr>
          <p:nvPr>
            <p:ph type="dt" sz="half" idx="10"/>
          </p:nvPr>
        </p:nvSpPr>
        <p:spPr/>
        <p:txBody>
          <a:bodyPr/>
          <a:lstStyle/>
          <a:p>
            <a:fld id="{262054F7-A753-8D40-B9DA-9E14CB2B221E}" type="datetime1">
              <a:rPr lang="en-US" smtClean="0"/>
              <a:t>7/20/2018</a:t>
            </a:fld>
            <a:endParaRPr lang="en-US"/>
          </a:p>
        </p:txBody>
      </p:sp>
      <p:sp>
        <p:nvSpPr>
          <p:cNvPr id="6" name="Footer Placeholder 5">
            <a:extLst>
              <a:ext uri="{FF2B5EF4-FFF2-40B4-BE49-F238E27FC236}">
                <a16:creationId xmlns:a16="http://schemas.microsoft.com/office/drawing/2014/main" id="{8DD13451-A76D-C344-AA05-5280EDFAD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D6004-88DF-8449-848A-E83A378AE2A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7176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D5E3-9858-BD45-AC97-9211716ACC31}" type="datetime1">
              <a:rPr lang="en-US" smtClean="0"/>
              <a:t>7/20/2018</a:t>
            </a:fld>
            <a:endParaRPr lang="en-US"/>
          </a:p>
        </p:txBody>
      </p:sp>
      <p:sp>
        <p:nvSpPr>
          <p:cNvPr id="5" name="Footer Placeholder 4">
            <a:extLst>
              <a:ext uri="{FF2B5EF4-FFF2-40B4-BE49-F238E27FC236}">
                <a16:creationId xmlns:a16="http://schemas.microsoft.com/office/drawing/2014/main"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D005-796C-7F4C-B799-47876DAF0D32}" type="slidenum">
              <a:rPr lang="en-US" smtClean="0"/>
              <a:t>‹#›</a:t>
            </a:fld>
            <a:endParaRPr lang="en-US"/>
          </a:p>
        </p:txBody>
      </p:sp>
    </p:spTree>
    <p:extLst>
      <p:ext uri="{BB962C8B-B14F-4D97-AF65-F5344CB8AC3E}">
        <p14:creationId xmlns:p14="http://schemas.microsoft.com/office/powerpoint/2010/main" val="22076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A0E80A-62AA-1442-8A41-DE782163C0D0}"/>
              </a:ext>
            </a:extLst>
          </p:cNvPr>
          <p:cNvPicPr>
            <a:picLocks noChangeAspect="1"/>
          </p:cNvPicPr>
          <p:nvPr/>
        </p:nvPicPr>
        <p:blipFill>
          <a:blip r:embed="rId2"/>
          <a:stretch>
            <a:fillRect/>
          </a:stretch>
        </p:blipFill>
        <p:spPr>
          <a:xfrm>
            <a:off x="0" y="5029200"/>
            <a:ext cx="12192000" cy="1828800"/>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ctrTitle"/>
          </p:nvPr>
        </p:nvSpPr>
        <p:spPr>
          <a:xfrm>
            <a:off x="0" y="3219797"/>
            <a:ext cx="12192000" cy="1470618"/>
          </a:xfrm>
        </p:spPr>
        <p:txBody>
          <a:bodyPr/>
          <a:lstStyle/>
          <a:p>
            <a:r>
              <a:rPr lang="en-US" b="1" dirty="0" smtClean="0">
                <a:solidFill>
                  <a:srgbClr val="C00000"/>
                </a:solidFill>
                <a:latin typeface="+mn-lt"/>
              </a:rPr>
              <a:t>Tips &amp; Tricks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id="{25D52715-DCAA-C84E-81D8-8905182EEDB7}"/>
              </a:ext>
            </a:extLst>
          </p:cNvPr>
          <p:cNvSpPr>
            <a:spLocks noGrp="1"/>
          </p:cNvSpPr>
          <p:nvPr>
            <p:ph type="subTitle" idx="1"/>
          </p:nvPr>
        </p:nvSpPr>
        <p:spPr>
          <a:xfrm>
            <a:off x="0" y="4742974"/>
            <a:ext cx="12192000" cy="809729"/>
          </a:xfrm>
        </p:spPr>
        <p:txBody>
          <a:bodyPr/>
          <a:lstStyle/>
          <a:p>
            <a:r>
              <a:rPr lang="en-US" dirty="0" smtClean="0">
                <a:solidFill>
                  <a:srgbClr val="1E428A"/>
                </a:solidFill>
              </a:rPr>
              <a:t>Jody Picou &amp; Brant Hood</a:t>
            </a:r>
            <a:endParaRPr lang="en-US" dirty="0">
              <a:solidFill>
                <a:srgbClr val="1E428A"/>
              </a:solidFill>
            </a:endParaRPr>
          </a:p>
        </p:txBody>
      </p:sp>
      <p:pic>
        <p:nvPicPr>
          <p:cNvPr id="10" name="Picture 9">
            <a:extLst>
              <a:ext uri="{FF2B5EF4-FFF2-40B4-BE49-F238E27FC236}">
                <a16:creationId xmlns:a16="http://schemas.microsoft.com/office/drawing/2014/main" id="{57A78069-A4B8-D047-80D7-8DFD2CA7683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id="{C017DCE8-1555-964A-B11F-DD9D5CCE5A6C}"/>
              </a:ext>
            </a:extLst>
          </p:cNvPr>
          <p:cNvPicPr>
            <a:picLocks noChangeAspect="1"/>
          </p:cNvPicPr>
          <p:nvPr/>
        </p:nvPicPr>
        <p:blipFill>
          <a:blip r:embed="rId4"/>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467673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4000" b="1" dirty="0" smtClean="0">
                <a:solidFill>
                  <a:srgbClr val="C00000"/>
                </a:solidFill>
                <a:latin typeface="+mn-lt"/>
              </a:rPr>
              <a:t>Selecting Multiple</a:t>
            </a:r>
            <a:endParaRPr lang="en-US" sz="4000" b="1" dirty="0">
              <a:solidFill>
                <a:srgbClr val="C00000"/>
              </a:solidFill>
              <a:latin typeface="+mn-lt"/>
            </a:endParaRPr>
          </a:p>
        </p:txBody>
      </p:sp>
      <p:sp>
        <p:nvSpPr>
          <p:cNvPr id="5" name="Text Placeholder 4">
            <a:extLst>
              <a:ext uri="{FF2B5EF4-FFF2-40B4-BE49-F238E27FC236}">
                <a16:creationId xmlns:a16="http://schemas.microsoft.com/office/drawing/2014/main" id="{57687B3D-691B-864E-9EED-66DCD4C4A1FB}"/>
              </a:ext>
            </a:extLst>
          </p:cNvPr>
          <p:cNvSpPr>
            <a:spLocks noGrp="1"/>
          </p:cNvSpPr>
          <p:nvPr>
            <p:ph type="body" idx="1"/>
          </p:nvPr>
        </p:nvSpPr>
        <p:spPr/>
        <p:txBody>
          <a:bodyPr>
            <a:noAutofit/>
          </a:bodyPr>
          <a:lstStyle/>
          <a:p>
            <a:pPr algn="ctr"/>
            <a:r>
              <a:rPr lang="en-US" sz="2800" dirty="0">
                <a:solidFill>
                  <a:srgbClr val="1E428A"/>
                </a:solidFill>
              </a:rPr>
              <a:t>Select Multiple Units for Status Change</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839789" y="2505077"/>
            <a:ext cx="5157787" cy="3114839"/>
          </a:xfrm>
        </p:spPr>
        <p:txBody>
          <a:bodyPr>
            <a:normAutofit/>
          </a:bodyPr>
          <a:lstStyle/>
          <a:p>
            <a:r>
              <a:rPr lang="en-US" sz="1800" dirty="0" smtClean="0">
                <a:solidFill>
                  <a:srgbClr val="1E428A"/>
                </a:solidFill>
                <a:latin typeface="Calibri" panose="020F0502020204030204" pitchFamily="34" charset="0"/>
                <a:cs typeface="Calibri" panose="020F0502020204030204" pitchFamily="34" charset="0"/>
              </a:rPr>
              <a:t>We’re always looking for ways to cut down on the time it takes to Stake a job. With our multiple selection option you can do just that.</a:t>
            </a:r>
          </a:p>
          <a:p>
            <a:r>
              <a:rPr lang="en-US" sz="1800" dirty="0" smtClean="0">
                <a:solidFill>
                  <a:srgbClr val="1E428A"/>
                </a:solidFill>
                <a:latin typeface="Calibri" panose="020F0502020204030204" pitchFamily="34" charset="0"/>
                <a:cs typeface="Calibri" panose="020F0502020204030204" pitchFamily="34" charset="0"/>
              </a:rPr>
              <a:t>One of the most common ways to use this function is when you’re adding units that are Missing from the map. You can add all the units at one time, select the units, right click on the units and choose Missing. This will give all the selected units a status of Missing.</a:t>
            </a:r>
          </a:p>
          <a:p>
            <a:endParaRPr lang="en-US" sz="1800" dirty="0">
              <a:solidFill>
                <a:srgbClr val="1E428A"/>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E50CF2F9-DD2E-CC4A-BDF1-81CF1604687F}"/>
              </a:ext>
            </a:extLst>
          </p:cNvPr>
          <p:cNvSpPr>
            <a:spLocks noGrp="1"/>
          </p:cNvSpPr>
          <p:nvPr>
            <p:ph type="body" sz="quarter" idx="3"/>
          </p:nvPr>
        </p:nvSpPr>
        <p:spPr/>
        <p:txBody>
          <a:bodyPr>
            <a:normAutofit lnSpcReduction="10000"/>
          </a:bodyPr>
          <a:lstStyle/>
          <a:p>
            <a:pPr algn="ctr"/>
            <a:r>
              <a:rPr lang="en-US" sz="2800" dirty="0">
                <a:solidFill>
                  <a:srgbClr val="1E428A"/>
                </a:solidFill>
              </a:rPr>
              <a:t>Select Multiple Units Drag and Drop</a:t>
            </a: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quarter" idx="4"/>
          </p:nvPr>
        </p:nvSpPr>
        <p:spPr>
          <a:xfrm>
            <a:off x="6172201" y="2505077"/>
            <a:ext cx="5183188" cy="3114839"/>
          </a:xfrm>
        </p:spPr>
        <p:txBody>
          <a:bodyPr>
            <a:normAutofit/>
          </a:bodyPr>
          <a:lstStyle/>
          <a:p>
            <a:r>
              <a:rPr lang="en-US" sz="1800" dirty="0" smtClean="0">
                <a:solidFill>
                  <a:srgbClr val="1E428A"/>
                </a:solidFill>
              </a:rPr>
              <a:t>Often times during pole change-outs, consumer re-feeds or conductor re-feeds we need to select existing units and move them to the new location.</a:t>
            </a:r>
          </a:p>
          <a:p>
            <a:r>
              <a:rPr lang="en-US" sz="1800" dirty="0" smtClean="0">
                <a:solidFill>
                  <a:srgbClr val="1E428A"/>
                </a:solidFill>
              </a:rPr>
              <a:t>We have upgraded our drag and drop functionality. In the past we had to select 1 unit at a time for drag and drop. We can now select multiple units and drag them to another location.</a:t>
            </a:r>
            <a:endParaRPr lang="en-US" sz="1800" dirty="0">
              <a:solidFill>
                <a:srgbClr val="1E428A"/>
              </a:solidFill>
            </a:endParaRP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65022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211347" y="1341077"/>
            <a:ext cx="3620743" cy="2911137"/>
          </a:xfrm>
        </p:spPr>
        <p:txBody>
          <a:bodyPr>
            <a:normAutofit/>
          </a:bodyPr>
          <a:lstStyle/>
          <a:p>
            <a:r>
              <a:rPr lang="en-US" sz="3200" b="1" dirty="0" smtClean="0">
                <a:solidFill>
                  <a:srgbClr val="C00000"/>
                </a:solidFill>
                <a:latin typeface="+mn-lt"/>
              </a:rPr>
              <a:t>Edit Job Properties</a:t>
            </a:r>
            <a:br>
              <a:rPr lang="en-US" sz="3200" b="1" dirty="0" smtClean="0">
                <a:solidFill>
                  <a:srgbClr val="C00000"/>
                </a:solidFill>
                <a:latin typeface="+mn-lt"/>
              </a:rPr>
            </a:br>
            <a:r>
              <a:rPr lang="en-US" sz="3200" dirty="0">
                <a:solidFill>
                  <a:srgbClr val="0070C0"/>
                </a:solidFill>
                <a:latin typeface="+mn-lt"/>
              </a:rPr>
              <a:t/>
            </a:r>
            <a:br>
              <a:rPr lang="en-US" sz="3200" dirty="0">
                <a:solidFill>
                  <a:srgbClr val="0070C0"/>
                </a:solidFill>
                <a:latin typeface="+mn-lt"/>
              </a:rPr>
            </a:br>
            <a:r>
              <a:rPr lang="en-US" sz="3200" dirty="0" smtClean="0">
                <a:solidFill>
                  <a:srgbClr val="1E428A"/>
                </a:solidFill>
                <a:latin typeface="+mn-lt"/>
              </a:rPr>
              <a:t>The Edit Job Properties window is now </a:t>
            </a:r>
            <a:r>
              <a:rPr lang="en-US" sz="3100" dirty="0" smtClean="0">
                <a:solidFill>
                  <a:srgbClr val="1E428A"/>
                </a:solidFill>
                <a:latin typeface="+mn-lt"/>
              </a:rPr>
              <a:t>expandable</a:t>
            </a:r>
            <a:endParaRPr lang="en-US" sz="3100" dirty="0">
              <a:solidFill>
                <a:srgbClr val="1E428A"/>
              </a:solidFill>
              <a:latin typeface="+mn-lt"/>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Content Placeholder 6"/>
          <p:cNvPicPr>
            <a:picLocks noGrp="1" noChangeAspect="1"/>
          </p:cNvPicPr>
          <p:nvPr>
            <p:ph idx="1"/>
          </p:nvPr>
        </p:nvPicPr>
        <p:blipFill>
          <a:blip r:embed="rId5"/>
          <a:stretch>
            <a:fillRect/>
          </a:stretch>
        </p:blipFill>
        <p:spPr>
          <a:xfrm>
            <a:off x="4043437" y="564091"/>
            <a:ext cx="6251278" cy="4689396"/>
          </a:xfrm>
          <a:prstGeom prst="rect">
            <a:avLst/>
          </a:prstGeom>
        </p:spPr>
      </p:pic>
      <p:cxnSp>
        <p:nvCxnSpPr>
          <p:cNvPr id="17" name="Straight Arrow Connector 16"/>
          <p:cNvCxnSpPr/>
          <p:nvPr/>
        </p:nvCxnSpPr>
        <p:spPr>
          <a:xfrm>
            <a:off x="9903121" y="4550093"/>
            <a:ext cx="200777" cy="250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615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1" y="1341077"/>
            <a:ext cx="12192000" cy="2911137"/>
          </a:xfrm>
        </p:spPr>
        <p:txBody>
          <a:bodyPr>
            <a:normAutofit/>
          </a:bodyPr>
          <a:lstStyle/>
          <a:p>
            <a:pPr algn="ctr"/>
            <a:r>
              <a:rPr lang="en-US" sz="8800" dirty="0" smtClean="0">
                <a:solidFill>
                  <a:srgbClr val="224687"/>
                </a:solidFill>
                <a:latin typeface="+mn-lt"/>
              </a:rPr>
              <a:t>Thank You </a:t>
            </a:r>
            <a:br>
              <a:rPr lang="en-US" sz="8800" dirty="0" smtClean="0">
                <a:solidFill>
                  <a:srgbClr val="224687"/>
                </a:solidFill>
                <a:latin typeface="+mn-lt"/>
              </a:rPr>
            </a:br>
            <a:r>
              <a:rPr lang="en-US" sz="8800" dirty="0" smtClean="0">
                <a:solidFill>
                  <a:srgbClr val="224687"/>
                </a:solidFill>
                <a:latin typeface="+mn-lt"/>
              </a:rPr>
              <a:t>Have a Great Day!</a:t>
            </a:r>
            <a:endParaRPr lang="en-US" sz="8800" dirty="0">
              <a:solidFill>
                <a:srgbClr val="224687"/>
              </a:solidFill>
              <a:latin typeface="+mn-lt"/>
            </a:endParaRP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cxnSp>
        <p:nvCxnSpPr>
          <p:cNvPr id="17" name="Straight Arrow Connector 16"/>
          <p:cNvCxnSpPr/>
          <p:nvPr/>
        </p:nvCxnSpPr>
        <p:spPr>
          <a:xfrm>
            <a:off x="9903121" y="4550093"/>
            <a:ext cx="200777" cy="250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94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71ABFB-ECE3-6542-9B3D-43ADD105959B}"/>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3200" b="1" dirty="0" smtClean="0">
                <a:solidFill>
                  <a:srgbClr val="C00000"/>
                </a:solidFill>
                <a:latin typeface="+mn-lt"/>
              </a:rPr>
              <a:t>Presentation Summary</a:t>
            </a:r>
            <a:endParaRPr lang="en-US" sz="3200" b="1" dirty="0">
              <a:solidFill>
                <a:srgbClr val="C00000"/>
              </a:solidFill>
              <a:latin typeface="+mn-lt"/>
            </a:endParaRPr>
          </a:p>
        </p:txBody>
      </p:sp>
      <p:sp>
        <p:nvSpPr>
          <p:cNvPr id="3" name="Subtitle 2">
            <a:extLst>
              <a:ext uri="{FF2B5EF4-FFF2-40B4-BE49-F238E27FC236}">
                <a16:creationId xmlns:a16="http://schemas.microsoft.com/office/drawing/2014/main" id="{25D52715-DCAA-C84E-81D8-8905182EEDB7}"/>
              </a:ext>
            </a:extLst>
          </p:cNvPr>
          <p:cNvSpPr>
            <a:spLocks noGrp="1"/>
          </p:cNvSpPr>
          <p:nvPr>
            <p:ph idx="1"/>
          </p:nvPr>
        </p:nvSpPr>
        <p:spPr/>
        <p:txBody>
          <a:bodyPr>
            <a:normAutofit/>
          </a:bodyPr>
          <a:lstStyle/>
          <a:p>
            <a:r>
              <a:rPr lang="en-US" sz="1800" dirty="0" smtClean="0">
                <a:solidFill>
                  <a:srgbClr val="1E428A"/>
                </a:solidFill>
              </a:rPr>
              <a:t>Pole In Line</a:t>
            </a:r>
          </a:p>
          <a:p>
            <a:r>
              <a:rPr lang="en-US" sz="1800" dirty="0">
                <a:solidFill>
                  <a:srgbClr val="1E428A"/>
                </a:solidFill>
              </a:rPr>
              <a:t>Labeling Features - Existing &amp; </a:t>
            </a:r>
            <a:r>
              <a:rPr lang="en-US" sz="1800" dirty="0" smtClean="0">
                <a:solidFill>
                  <a:srgbClr val="1E428A"/>
                </a:solidFill>
              </a:rPr>
              <a:t>New</a:t>
            </a:r>
          </a:p>
          <a:p>
            <a:r>
              <a:rPr lang="en-US" sz="1800" dirty="0" smtClean="0">
                <a:solidFill>
                  <a:srgbClr val="1E428A"/>
                </a:solidFill>
              </a:rPr>
              <a:t>Setting Map Tips</a:t>
            </a:r>
          </a:p>
          <a:p>
            <a:r>
              <a:rPr lang="en-US" sz="1800" dirty="0" smtClean="0">
                <a:solidFill>
                  <a:srgbClr val="1E428A"/>
                </a:solidFill>
              </a:rPr>
              <a:t>Defining Phase </a:t>
            </a:r>
            <a:r>
              <a:rPr lang="en-US" sz="1800" dirty="0" err="1" smtClean="0">
                <a:solidFill>
                  <a:srgbClr val="1E428A"/>
                </a:solidFill>
              </a:rPr>
              <a:t>Symbology</a:t>
            </a:r>
            <a:r>
              <a:rPr lang="en-US" sz="1800" dirty="0" smtClean="0">
                <a:solidFill>
                  <a:srgbClr val="1E428A"/>
                </a:solidFill>
              </a:rPr>
              <a:t> For New &amp; Retired Conductor</a:t>
            </a:r>
          </a:p>
          <a:p>
            <a:r>
              <a:rPr lang="en-US" sz="1800" dirty="0" smtClean="0">
                <a:solidFill>
                  <a:srgbClr val="1E428A"/>
                </a:solidFill>
              </a:rPr>
              <a:t>Copy &amp; Paste </a:t>
            </a:r>
            <a:r>
              <a:rPr lang="en-US" sz="1800" dirty="0" smtClean="0">
                <a:solidFill>
                  <a:srgbClr val="1E428A"/>
                </a:solidFill>
              </a:rPr>
              <a:t>Units – Cut &amp; Paste Units</a:t>
            </a:r>
          </a:p>
          <a:p>
            <a:r>
              <a:rPr lang="en-US" sz="1800" dirty="0">
                <a:solidFill>
                  <a:srgbClr val="1E428A"/>
                </a:solidFill>
              </a:rPr>
              <a:t>Copy &amp; Paste Staking </a:t>
            </a:r>
            <a:r>
              <a:rPr lang="en-US" sz="1800" dirty="0" smtClean="0">
                <a:solidFill>
                  <a:srgbClr val="1E428A"/>
                </a:solidFill>
              </a:rPr>
              <a:t>Sheet</a:t>
            </a:r>
            <a:endParaRPr lang="en-US" sz="1800" dirty="0" smtClean="0">
              <a:solidFill>
                <a:srgbClr val="1E428A"/>
              </a:solidFill>
            </a:endParaRPr>
          </a:p>
          <a:p>
            <a:r>
              <a:rPr lang="en-US" sz="1800" dirty="0">
                <a:solidFill>
                  <a:srgbClr val="1E428A"/>
                </a:solidFill>
              </a:rPr>
              <a:t>Select Multiple Units for Status </a:t>
            </a:r>
            <a:r>
              <a:rPr lang="en-US" sz="1800" dirty="0" smtClean="0">
                <a:solidFill>
                  <a:srgbClr val="1E428A"/>
                </a:solidFill>
              </a:rPr>
              <a:t>Change</a:t>
            </a:r>
          </a:p>
          <a:p>
            <a:r>
              <a:rPr lang="en-US" sz="1800" dirty="0">
                <a:solidFill>
                  <a:srgbClr val="1E428A"/>
                </a:solidFill>
              </a:rPr>
              <a:t>Select Multiple Units Drag and </a:t>
            </a:r>
            <a:r>
              <a:rPr lang="en-US" sz="1800" dirty="0" smtClean="0">
                <a:solidFill>
                  <a:srgbClr val="1E428A"/>
                </a:solidFill>
              </a:rPr>
              <a:t>Drop</a:t>
            </a:r>
          </a:p>
          <a:p>
            <a:r>
              <a:rPr lang="en-US" sz="1800" dirty="0" smtClean="0">
                <a:solidFill>
                  <a:srgbClr val="1E428A"/>
                </a:solidFill>
              </a:rPr>
              <a:t>Expandable </a:t>
            </a:r>
            <a:r>
              <a:rPr lang="en-US" sz="1800" dirty="0" smtClean="0">
                <a:solidFill>
                  <a:srgbClr val="1E428A"/>
                </a:solidFill>
              </a:rPr>
              <a:t>Edit Job Properties Windows</a:t>
            </a:r>
          </a:p>
        </p:txBody>
      </p:sp>
      <p:pic>
        <p:nvPicPr>
          <p:cNvPr id="5" name="Picture 4">
            <a:extLst>
              <a:ext uri="{FF2B5EF4-FFF2-40B4-BE49-F238E27FC236}">
                <a16:creationId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214961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4000" b="1" dirty="0" smtClean="0">
                <a:solidFill>
                  <a:srgbClr val="C00000"/>
                </a:solidFill>
                <a:latin typeface="+mn-lt"/>
              </a:rPr>
              <a:t>Pole In Line</a:t>
            </a:r>
            <a:endParaRPr lang="en-US" sz="4000" b="1" dirty="0">
              <a:solidFill>
                <a:srgbClr val="C00000"/>
              </a:solidFill>
              <a:latin typeface="+mn-lt"/>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6172200" y="1825626"/>
            <a:ext cx="5181600" cy="3794289"/>
          </a:xfrm>
        </p:spPr>
        <p:txBody>
          <a:bodyPr>
            <a:normAutofit/>
          </a:bodyPr>
          <a:lstStyle/>
          <a:p>
            <a:r>
              <a:rPr lang="en-US" sz="2000" dirty="0" smtClean="0">
                <a:solidFill>
                  <a:srgbClr val="1E428A"/>
                </a:solidFill>
                <a:latin typeface="Calibri" panose="020F0502020204030204" pitchFamily="34" charset="0"/>
                <a:cs typeface="Calibri" panose="020F0502020204030204" pitchFamily="34" charset="0"/>
              </a:rPr>
              <a:t>When we stake a pole in line our normal process would be to create a location at the upstream and downstream locations. </a:t>
            </a:r>
          </a:p>
          <a:p>
            <a:r>
              <a:rPr lang="en-US" sz="2000" dirty="0" smtClean="0">
                <a:solidFill>
                  <a:srgbClr val="1E428A"/>
                </a:solidFill>
                <a:latin typeface="Calibri" panose="020F0502020204030204" pitchFamily="34" charset="0"/>
                <a:cs typeface="Calibri" panose="020F0502020204030204" pitchFamily="34" charset="0"/>
              </a:rPr>
              <a:t>This allows us to measure our distance from either pole.</a:t>
            </a:r>
          </a:p>
          <a:p>
            <a:r>
              <a:rPr lang="en-US" sz="2000" dirty="0" smtClean="0">
                <a:solidFill>
                  <a:srgbClr val="1E428A"/>
                </a:solidFill>
                <a:latin typeface="Calibri" panose="020F0502020204030204" pitchFamily="34" charset="0"/>
                <a:cs typeface="Calibri" panose="020F0502020204030204" pitchFamily="34" charset="0"/>
              </a:rPr>
              <a:t> If we are using GPS points and our GPS point lands mid-span, we can simply double left-click on our existing span and it will create the upstream and downstream locations for us. </a:t>
            </a:r>
            <a:endParaRPr lang="en-US" sz="2000" dirty="0">
              <a:solidFill>
                <a:srgbClr val="1E428A"/>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5" name="Picture 4"/>
          <p:cNvPicPr>
            <a:picLocks noChangeAspect="1"/>
          </p:cNvPicPr>
          <p:nvPr/>
        </p:nvPicPr>
        <p:blipFill>
          <a:blip r:embed="rId5"/>
          <a:stretch>
            <a:fillRect/>
          </a:stretch>
        </p:blipFill>
        <p:spPr>
          <a:xfrm>
            <a:off x="834042" y="1690690"/>
            <a:ext cx="4499958" cy="3245084"/>
          </a:xfrm>
          <a:prstGeom prst="rect">
            <a:avLst/>
          </a:prstGeom>
        </p:spPr>
      </p:pic>
    </p:spTree>
    <p:extLst>
      <p:ext uri="{BB962C8B-B14F-4D97-AF65-F5344CB8AC3E}">
        <p14:creationId xmlns:p14="http://schemas.microsoft.com/office/powerpoint/2010/main" val="2606055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4000" b="1" dirty="0" smtClean="0">
                <a:solidFill>
                  <a:srgbClr val="C00000"/>
                </a:solidFill>
                <a:latin typeface="+mn-lt"/>
              </a:rPr>
              <a:t>Labeling Existing Features</a:t>
            </a:r>
            <a:endParaRPr lang="en-US" sz="4000" b="1" dirty="0">
              <a:solidFill>
                <a:srgbClr val="C00000"/>
              </a:solidFill>
              <a:latin typeface="+mn-lt"/>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6014258" y="1825625"/>
            <a:ext cx="5181600" cy="3794289"/>
          </a:xfrm>
        </p:spPr>
        <p:txBody>
          <a:bodyPr>
            <a:normAutofit fontScale="55000" lnSpcReduction="20000"/>
          </a:bodyPr>
          <a:lstStyle/>
          <a:p>
            <a:pPr>
              <a:defRPr/>
            </a:pPr>
            <a:r>
              <a:rPr lang="en-US" sz="2000" dirty="0">
                <a:solidFill>
                  <a:srgbClr val="1E428A"/>
                </a:solidFill>
              </a:rPr>
              <a:t>Existing features can only be labeled by data stored inside the feature class.</a:t>
            </a:r>
          </a:p>
          <a:p>
            <a:pPr>
              <a:defRPr/>
            </a:pPr>
            <a:endParaRPr lang="en-US" sz="2000" dirty="0">
              <a:solidFill>
                <a:srgbClr val="1E428A"/>
              </a:solidFill>
            </a:endParaRPr>
          </a:p>
          <a:p>
            <a:pPr>
              <a:defRPr/>
            </a:pPr>
            <a:r>
              <a:rPr lang="en-US" sz="2000" dirty="0">
                <a:solidFill>
                  <a:srgbClr val="1E428A"/>
                </a:solidFill>
              </a:rPr>
              <a:t>In this example I’ve labeled conductor to show phasing and wire type, structures to show height and class and lights to show wattage.</a:t>
            </a:r>
          </a:p>
          <a:p>
            <a:pPr>
              <a:defRPr/>
            </a:pPr>
            <a:endParaRPr lang="en-US" sz="2000" dirty="0">
              <a:solidFill>
                <a:srgbClr val="1E428A"/>
              </a:solidFill>
            </a:endParaRPr>
          </a:p>
          <a:p>
            <a:pPr>
              <a:defRPr/>
            </a:pPr>
            <a:r>
              <a:rPr lang="en-US" sz="2000" dirty="0">
                <a:solidFill>
                  <a:srgbClr val="1E428A"/>
                </a:solidFill>
              </a:rPr>
              <a:t>By right clicking any feature class you can access the attribute table. The attribute table will have all the fields and data stored inside the feature class. After finding the field with the data you want to see you should remember the field name and close the attribute window.</a:t>
            </a:r>
          </a:p>
          <a:p>
            <a:pPr>
              <a:defRPr/>
            </a:pPr>
            <a:endParaRPr lang="en-US" sz="2000" dirty="0">
              <a:solidFill>
                <a:srgbClr val="1E428A"/>
              </a:solidFill>
            </a:endParaRPr>
          </a:p>
          <a:p>
            <a:pPr>
              <a:defRPr/>
            </a:pPr>
            <a:r>
              <a:rPr lang="en-US" sz="2000" dirty="0">
                <a:solidFill>
                  <a:srgbClr val="1E428A"/>
                </a:solidFill>
              </a:rPr>
              <a:t>If you right click the feature class and choose Properties it will bring up the Properties window. Choose the Labels Tab. This is where you will enter an expression or choose the field you’d like to label this feature class with.</a:t>
            </a:r>
          </a:p>
          <a:p>
            <a:pPr>
              <a:defRPr/>
            </a:pPr>
            <a:endParaRPr lang="en-US" sz="2000" dirty="0">
              <a:solidFill>
                <a:srgbClr val="1E428A"/>
              </a:solidFill>
            </a:endParaRPr>
          </a:p>
          <a:p>
            <a:pPr>
              <a:defRPr/>
            </a:pPr>
            <a:r>
              <a:rPr lang="en-US" sz="2000" dirty="0">
                <a:solidFill>
                  <a:srgbClr val="1E428A"/>
                </a:solidFill>
              </a:rPr>
              <a:t>In the top left corner you will see a checkbox (Label Features in this Layer)</a:t>
            </a:r>
          </a:p>
          <a:p>
            <a:pPr>
              <a:defRPr/>
            </a:pPr>
            <a:endParaRPr lang="en-US" sz="2000" dirty="0">
              <a:solidFill>
                <a:srgbClr val="1E428A"/>
              </a:solidFill>
            </a:endParaRPr>
          </a:p>
          <a:p>
            <a:pPr>
              <a:defRPr/>
            </a:pPr>
            <a:r>
              <a:rPr lang="en-US" sz="2000" dirty="0">
                <a:solidFill>
                  <a:srgbClr val="1E428A"/>
                </a:solidFill>
              </a:rPr>
              <a:t>Place a checkmark and you will see the field labeled with the field data you’ve chosen.</a:t>
            </a:r>
          </a:p>
          <a:p>
            <a:endParaRPr lang="en-US" sz="2000"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35747" y="1949604"/>
            <a:ext cx="4474288" cy="291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584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4000" b="1" dirty="0" smtClean="0">
                <a:solidFill>
                  <a:srgbClr val="C00000"/>
                </a:solidFill>
                <a:latin typeface="+mn-lt"/>
              </a:rPr>
              <a:t>Labeling New Features</a:t>
            </a:r>
            <a:endParaRPr lang="en-US" sz="4000" b="1" dirty="0">
              <a:solidFill>
                <a:srgbClr val="C00000"/>
              </a:solidFill>
              <a:latin typeface="+mn-lt"/>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6014258" y="1825625"/>
            <a:ext cx="5181600" cy="3794289"/>
          </a:xfrm>
        </p:spPr>
        <p:txBody>
          <a:bodyPr>
            <a:normAutofit/>
          </a:bodyPr>
          <a:lstStyle/>
          <a:p>
            <a:r>
              <a:rPr lang="en-US" sz="2000" dirty="0" smtClean="0">
                <a:solidFill>
                  <a:srgbClr val="1E428A"/>
                </a:solidFill>
              </a:rPr>
              <a:t>Labeling new features is a configuration that is done in the Staking configuration settings.</a:t>
            </a:r>
          </a:p>
          <a:p>
            <a:r>
              <a:rPr lang="en-US" sz="2000" dirty="0" smtClean="0">
                <a:solidFill>
                  <a:srgbClr val="1E428A"/>
                </a:solidFill>
              </a:rPr>
              <a:t>Labeling can be based on fields that automatically get populated when conductor is added.</a:t>
            </a:r>
          </a:p>
          <a:p>
            <a:r>
              <a:rPr lang="en-US" sz="2000" dirty="0" smtClean="0">
                <a:solidFill>
                  <a:srgbClr val="1E428A"/>
                </a:solidFill>
              </a:rPr>
              <a:t>This would be best accomplished by contacting our support staff.</a:t>
            </a:r>
            <a:endParaRPr lang="en-US" sz="2000"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p:cNvPicPr>
            <a:picLocks noChangeAspect="1"/>
          </p:cNvPicPr>
          <p:nvPr/>
        </p:nvPicPr>
        <p:blipFill>
          <a:blip r:embed="rId5"/>
          <a:stretch>
            <a:fillRect/>
          </a:stretch>
        </p:blipFill>
        <p:spPr>
          <a:xfrm>
            <a:off x="960410" y="1583295"/>
            <a:ext cx="3853130" cy="3411212"/>
          </a:xfrm>
          <a:prstGeom prst="rect">
            <a:avLst/>
          </a:prstGeom>
        </p:spPr>
      </p:pic>
    </p:spTree>
    <p:extLst>
      <p:ext uri="{BB962C8B-B14F-4D97-AF65-F5344CB8AC3E}">
        <p14:creationId xmlns:p14="http://schemas.microsoft.com/office/powerpoint/2010/main" val="418265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4000" b="1" dirty="0" smtClean="0">
                <a:solidFill>
                  <a:srgbClr val="C00000"/>
                </a:solidFill>
                <a:latin typeface="+mn-lt"/>
              </a:rPr>
              <a:t>Setting Map Tips</a:t>
            </a:r>
            <a:endParaRPr lang="en-US" sz="4000" b="1" dirty="0">
              <a:solidFill>
                <a:srgbClr val="C00000"/>
              </a:solidFill>
              <a:latin typeface="+mn-lt"/>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6014258" y="1825625"/>
            <a:ext cx="5181600" cy="3794289"/>
          </a:xfrm>
        </p:spPr>
        <p:txBody>
          <a:bodyPr>
            <a:normAutofit/>
          </a:bodyPr>
          <a:lstStyle/>
          <a:p>
            <a:r>
              <a:rPr lang="en-US" sz="2000" dirty="0" smtClean="0">
                <a:solidFill>
                  <a:srgbClr val="1E428A"/>
                </a:solidFill>
              </a:rPr>
              <a:t>Map Tips can be set on any feature class. Map Tips give you the ability to hover over a feature and view information.</a:t>
            </a:r>
          </a:p>
          <a:p>
            <a:r>
              <a:rPr lang="en-US" sz="2000" dirty="0" smtClean="0">
                <a:solidFill>
                  <a:srgbClr val="1E428A"/>
                </a:solidFill>
              </a:rPr>
              <a:t>This becomes helpful when you’d like to view information without turning labels on.</a:t>
            </a:r>
          </a:p>
          <a:p>
            <a:r>
              <a:rPr lang="en-US" sz="2000" dirty="0" smtClean="0">
                <a:solidFill>
                  <a:srgbClr val="1E428A"/>
                </a:solidFill>
              </a:rPr>
              <a:t>Often times labels can clutter your map and cause more confusion than helpful information.</a:t>
            </a:r>
            <a:endParaRPr lang="en-US" sz="2000"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5" name="Picture 4"/>
          <p:cNvPicPr>
            <a:picLocks noChangeAspect="1"/>
          </p:cNvPicPr>
          <p:nvPr/>
        </p:nvPicPr>
        <p:blipFill>
          <a:blip r:embed="rId5"/>
          <a:stretch>
            <a:fillRect/>
          </a:stretch>
        </p:blipFill>
        <p:spPr>
          <a:xfrm>
            <a:off x="991319" y="1690690"/>
            <a:ext cx="3808562" cy="2631056"/>
          </a:xfrm>
          <a:prstGeom prst="rect">
            <a:avLst/>
          </a:prstGeom>
        </p:spPr>
      </p:pic>
    </p:spTree>
    <p:extLst>
      <p:ext uri="{BB962C8B-B14F-4D97-AF65-F5344CB8AC3E}">
        <p14:creationId xmlns:p14="http://schemas.microsoft.com/office/powerpoint/2010/main" val="1693063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EEF6069-DE62-9643-B786-9CB1E343CDD3}"/>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621957" y="365127"/>
            <a:ext cx="10515600" cy="1325563"/>
          </a:xfrm>
        </p:spPr>
        <p:txBody>
          <a:bodyPr>
            <a:normAutofit/>
          </a:bodyPr>
          <a:lstStyle/>
          <a:p>
            <a:r>
              <a:rPr lang="en-US" sz="3200" b="1" dirty="0" smtClean="0">
                <a:solidFill>
                  <a:srgbClr val="C00000"/>
                </a:solidFill>
                <a:latin typeface="+mn-lt"/>
              </a:rPr>
              <a:t>Defining Phase </a:t>
            </a:r>
            <a:r>
              <a:rPr lang="en-US" sz="3200" b="1" dirty="0" err="1" smtClean="0">
                <a:solidFill>
                  <a:srgbClr val="C00000"/>
                </a:solidFill>
                <a:latin typeface="+mn-lt"/>
              </a:rPr>
              <a:t>Symbology</a:t>
            </a:r>
            <a:r>
              <a:rPr lang="en-US" sz="3200" b="1" dirty="0" smtClean="0">
                <a:solidFill>
                  <a:srgbClr val="C00000"/>
                </a:solidFill>
                <a:latin typeface="+mn-lt"/>
              </a:rPr>
              <a:t> For New &amp; Retired Conductor</a:t>
            </a:r>
            <a:endParaRPr lang="en-US" sz="3200" b="1" dirty="0">
              <a:solidFill>
                <a:srgbClr val="C00000"/>
              </a:solidFill>
              <a:latin typeface="+mn-lt"/>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half" idx="2"/>
          </p:nvPr>
        </p:nvSpPr>
        <p:spPr>
          <a:xfrm>
            <a:off x="567478" y="1496291"/>
            <a:ext cx="9241540" cy="1787750"/>
          </a:xfrm>
        </p:spPr>
        <p:txBody>
          <a:bodyPr>
            <a:normAutofit/>
          </a:bodyPr>
          <a:lstStyle/>
          <a:p>
            <a:r>
              <a:rPr lang="en-US" sz="2000" dirty="0" smtClean="0">
                <a:solidFill>
                  <a:srgbClr val="1E428A"/>
                </a:solidFill>
              </a:rPr>
              <a:t>In our Staking Configuration Settings we can set a custom </a:t>
            </a:r>
            <a:r>
              <a:rPr lang="en-US" sz="2000" dirty="0" err="1" smtClean="0">
                <a:solidFill>
                  <a:srgbClr val="1E428A"/>
                </a:solidFill>
              </a:rPr>
              <a:t>symbology</a:t>
            </a:r>
            <a:r>
              <a:rPr lang="en-US" sz="2000" dirty="0" smtClean="0">
                <a:solidFill>
                  <a:srgbClr val="1E428A"/>
                </a:solidFill>
              </a:rPr>
              <a:t> for both New and Retired conductor.</a:t>
            </a:r>
          </a:p>
          <a:p>
            <a:r>
              <a:rPr lang="en-US" sz="2000" dirty="0" smtClean="0">
                <a:solidFill>
                  <a:srgbClr val="1E428A"/>
                </a:solidFill>
              </a:rPr>
              <a:t>This becomes beneficial if the you need to visually indicate phasing by color.</a:t>
            </a:r>
          </a:p>
          <a:p>
            <a:r>
              <a:rPr lang="en-US" sz="2000" dirty="0" smtClean="0">
                <a:solidFill>
                  <a:srgbClr val="1E428A"/>
                </a:solidFill>
              </a:rPr>
              <a:t>We find it most often used in subdivision work orders when 3 phases will be pulled separately and identified by phase color.</a:t>
            </a:r>
            <a:endParaRPr lang="en-US" sz="2000" dirty="0">
              <a:solidFill>
                <a:srgbClr val="1E428A"/>
              </a:solidFill>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3"/>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3" name="Picture 2"/>
          <p:cNvPicPr>
            <a:picLocks noChangeAspect="1"/>
          </p:cNvPicPr>
          <p:nvPr/>
        </p:nvPicPr>
        <p:blipFill>
          <a:blip r:embed="rId5"/>
          <a:stretch>
            <a:fillRect/>
          </a:stretch>
        </p:blipFill>
        <p:spPr>
          <a:xfrm>
            <a:off x="567478" y="3393380"/>
            <a:ext cx="11057044" cy="1889820"/>
          </a:xfrm>
          <a:prstGeom prst="rect">
            <a:avLst/>
          </a:prstGeom>
        </p:spPr>
      </p:pic>
    </p:spTree>
    <p:extLst>
      <p:ext uri="{BB962C8B-B14F-4D97-AF65-F5344CB8AC3E}">
        <p14:creationId xmlns:p14="http://schemas.microsoft.com/office/powerpoint/2010/main" val="1209270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a:xfrm>
            <a:off x="621957" y="365127"/>
            <a:ext cx="10515600" cy="1325563"/>
          </a:xfrm>
        </p:spPr>
        <p:txBody>
          <a:bodyPr>
            <a:normAutofit/>
          </a:bodyPr>
          <a:lstStyle/>
          <a:p>
            <a:pPr algn="ctr"/>
            <a:r>
              <a:rPr lang="en-US" sz="3200" b="1" dirty="0" smtClean="0">
                <a:solidFill>
                  <a:srgbClr val="C00000"/>
                </a:solidFill>
                <a:latin typeface="+mn-lt"/>
              </a:rPr>
              <a:t>Defining Phase </a:t>
            </a:r>
            <a:r>
              <a:rPr lang="en-US" sz="3200" b="1" dirty="0" err="1" smtClean="0">
                <a:solidFill>
                  <a:srgbClr val="C00000"/>
                </a:solidFill>
                <a:latin typeface="+mn-lt"/>
              </a:rPr>
              <a:t>Symbology</a:t>
            </a:r>
            <a:r>
              <a:rPr lang="en-US" sz="3200" b="1" dirty="0" smtClean="0">
                <a:solidFill>
                  <a:srgbClr val="C00000"/>
                </a:solidFill>
                <a:latin typeface="+mn-lt"/>
              </a:rPr>
              <a:t> For New &amp; Retired </a:t>
            </a:r>
            <a:r>
              <a:rPr lang="en-US" sz="3200" b="1" dirty="0" smtClean="0">
                <a:solidFill>
                  <a:srgbClr val="C00000"/>
                </a:solidFill>
                <a:latin typeface="+mn-lt"/>
              </a:rPr>
              <a:t>Conductor</a:t>
            </a:r>
            <a:br>
              <a:rPr lang="en-US" sz="3200" b="1" dirty="0" smtClean="0">
                <a:solidFill>
                  <a:srgbClr val="C00000"/>
                </a:solidFill>
                <a:latin typeface="+mn-lt"/>
              </a:rPr>
            </a:br>
            <a:r>
              <a:rPr lang="en-US" sz="3200" b="1" dirty="0" smtClean="0">
                <a:solidFill>
                  <a:srgbClr val="C00000"/>
                </a:solidFill>
                <a:latin typeface="+mn-lt"/>
              </a:rPr>
              <a:t>Per Phase</a:t>
            </a:r>
            <a:endParaRPr lang="en-US" sz="3200" b="1" dirty="0">
              <a:solidFill>
                <a:srgbClr val="C00000"/>
              </a:solidFill>
              <a:latin typeface="+mn-lt"/>
            </a:endParaRPr>
          </a:p>
        </p:txBody>
      </p:sp>
      <p:pic>
        <p:nvPicPr>
          <p:cNvPr id="6" name="Picture 5">
            <a:extLst>
              <a:ext uri="{FF2B5EF4-FFF2-40B4-BE49-F238E27FC236}">
                <a16:creationId xmlns:a16="http://schemas.microsoft.com/office/drawing/2014/main" id="{9B331D46-8CD2-E34E-934B-71CBDC3B748B}"/>
              </a:ext>
            </a:extLst>
          </p:cNvPr>
          <p:cNvPicPr>
            <a:picLocks noChangeAspect="1"/>
          </p:cNvPicPr>
          <p:nvPr/>
        </p:nvPicPr>
        <p:blipFill>
          <a:blip r:embed="rId2"/>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id="{38F5FB7A-4AF1-3C46-9D2A-8E1E8971DD5B}"/>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9" name="Picture 8"/>
          <p:cNvPicPr>
            <a:picLocks noChangeAspect="1"/>
          </p:cNvPicPr>
          <p:nvPr/>
        </p:nvPicPr>
        <p:blipFill>
          <a:blip r:embed="rId4"/>
          <a:stretch>
            <a:fillRect/>
          </a:stretch>
        </p:blipFill>
        <p:spPr>
          <a:xfrm>
            <a:off x="6817746" y="1560324"/>
            <a:ext cx="4077420" cy="3529258"/>
          </a:xfrm>
          <a:prstGeom prst="rect">
            <a:avLst/>
          </a:prstGeom>
        </p:spPr>
      </p:pic>
      <p:pic>
        <p:nvPicPr>
          <p:cNvPr id="10" name="Picture 9"/>
          <p:cNvPicPr>
            <a:picLocks noChangeAspect="1"/>
          </p:cNvPicPr>
          <p:nvPr/>
        </p:nvPicPr>
        <p:blipFill>
          <a:blip r:embed="rId5"/>
          <a:stretch>
            <a:fillRect/>
          </a:stretch>
        </p:blipFill>
        <p:spPr>
          <a:xfrm>
            <a:off x="1461049" y="1560324"/>
            <a:ext cx="5138710" cy="3529258"/>
          </a:xfrm>
          <a:prstGeom prst="rect">
            <a:avLst/>
          </a:prstGeom>
        </p:spPr>
      </p:pic>
    </p:spTree>
    <p:extLst>
      <p:ext uri="{BB962C8B-B14F-4D97-AF65-F5344CB8AC3E}">
        <p14:creationId xmlns:p14="http://schemas.microsoft.com/office/powerpoint/2010/main" val="645176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2EDCAA5-24B3-4044-87C4-B8A188AFC2A4}"/>
              </a:ext>
            </a:extLst>
          </p:cNvPr>
          <p:cNvPicPr>
            <a:picLocks noChangeAspect="1"/>
          </p:cNvPicPr>
          <p:nvPr/>
        </p:nvPicPr>
        <p:blipFill>
          <a:blip r:embed="rId2"/>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id="{BC46A62F-0C7B-C244-9423-36F7750500BE}"/>
              </a:ext>
            </a:extLst>
          </p:cNvPr>
          <p:cNvSpPr>
            <a:spLocks noGrp="1"/>
          </p:cNvSpPr>
          <p:nvPr>
            <p:ph type="title"/>
          </p:nvPr>
        </p:nvSpPr>
        <p:spPr/>
        <p:txBody>
          <a:bodyPr>
            <a:normAutofit/>
          </a:bodyPr>
          <a:lstStyle/>
          <a:p>
            <a:r>
              <a:rPr lang="en-US" sz="4000" b="1" dirty="0" smtClean="0">
                <a:solidFill>
                  <a:srgbClr val="C00000"/>
                </a:solidFill>
                <a:latin typeface="+mn-lt"/>
              </a:rPr>
              <a:t>Copy &amp; Paste </a:t>
            </a:r>
            <a:endParaRPr lang="en-US" sz="4000" b="1" dirty="0">
              <a:solidFill>
                <a:srgbClr val="C00000"/>
              </a:solidFill>
              <a:latin typeface="+mn-lt"/>
            </a:endParaRPr>
          </a:p>
        </p:txBody>
      </p:sp>
      <p:sp>
        <p:nvSpPr>
          <p:cNvPr id="5" name="Text Placeholder 4">
            <a:extLst>
              <a:ext uri="{FF2B5EF4-FFF2-40B4-BE49-F238E27FC236}">
                <a16:creationId xmlns:a16="http://schemas.microsoft.com/office/drawing/2014/main" id="{57687B3D-691B-864E-9EED-66DCD4C4A1FB}"/>
              </a:ext>
            </a:extLst>
          </p:cNvPr>
          <p:cNvSpPr>
            <a:spLocks noGrp="1"/>
          </p:cNvSpPr>
          <p:nvPr>
            <p:ph type="body" idx="1"/>
          </p:nvPr>
        </p:nvSpPr>
        <p:spPr/>
        <p:txBody>
          <a:bodyPr>
            <a:normAutofit fontScale="92500" lnSpcReduction="20000"/>
          </a:bodyPr>
          <a:lstStyle/>
          <a:p>
            <a:pPr algn="ctr"/>
            <a:r>
              <a:rPr lang="en-US" sz="2800" dirty="0">
                <a:solidFill>
                  <a:srgbClr val="1E428A"/>
                </a:solidFill>
              </a:rPr>
              <a:t>Copy &amp; Paste </a:t>
            </a:r>
            <a:endParaRPr lang="en-US" sz="2800" dirty="0" smtClean="0">
              <a:solidFill>
                <a:srgbClr val="1E428A"/>
              </a:solidFill>
            </a:endParaRPr>
          </a:p>
          <a:p>
            <a:pPr algn="ctr"/>
            <a:r>
              <a:rPr lang="en-US" sz="2800" dirty="0" smtClean="0">
                <a:solidFill>
                  <a:srgbClr val="1E428A"/>
                </a:solidFill>
              </a:rPr>
              <a:t>Staking </a:t>
            </a:r>
            <a:r>
              <a:rPr lang="en-US" sz="2800" dirty="0">
                <a:solidFill>
                  <a:srgbClr val="1E428A"/>
                </a:solidFill>
              </a:rPr>
              <a:t>Sheet</a:t>
            </a:r>
          </a:p>
        </p:txBody>
      </p:sp>
      <p:sp>
        <p:nvSpPr>
          <p:cNvPr id="3" name="Subtitle 2">
            <a:extLst>
              <a:ext uri="{FF2B5EF4-FFF2-40B4-BE49-F238E27FC236}">
                <a16:creationId xmlns:a16="http://schemas.microsoft.com/office/drawing/2014/main" id="{25D52715-DCAA-C84E-81D8-8905182EEDB7}"/>
              </a:ext>
            </a:extLst>
          </p:cNvPr>
          <p:cNvSpPr>
            <a:spLocks noGrp="1"/>
          </p:cNvSpPr>
          <p:nvPr>
            <p:ph sz="half" idx="2"/>
          </p:nvPr>
        </p:nvSpPr>
        <p:spPr>
          <a:xfrm>
            <a:off x="839789" y="2505077"/>
            <a:ext cx="5157787" cy="3114839"/>
          </a:xfrm>
        </p:spPr>
        <p:txBody>
          <a:bodyPr>
            <a:normAutofit/>
          </a:bodyPr>
          <a:lstStyle/>
          <a:p>
            <a:r>
              <a:rPr lang="en-US" sz="1800" dirty="0" smtClean="0">
                <a:solidFill>
                  <a:srgbClr val="1E428A"/>
                </a:solidFill>
                <a:latin typeface="Calibri" panose="020F0502020204030204" pitchFamily="34" charset="0"/>
                <a:cs typeface="Calibri" panose="020F0502020204030204" pitchFamily="34" charset="0"/>
              </a:rPr>
              <a:t>Often times when we draw multiple staking sheets we’d like to have each of those report sheets drawn to the same dimensions.</a:t>
            </a:r>
          </a:p>
          <a:p>
            <a:r>
              <a:rPr lang="en-US" sz="1800" dirty="0" smtClean="0">
                <a:solidFill>
                  <a:srgbClr val="1E428A"/>
                </a:solidFill>
                <a:latin typeface="Calibri" panose="020F0502020204030204" pitchFamily="34" charset="0"/>
                <a:cs typeface="Calibri" panose="020F0502020204030204" pitchFamily="34" charset="0"/>
              </a:rPr>
              <a:t>Once we draw our first staking sheet we can use the keyboard shortcut of</a:t>
            </a:r>
          </a:p>
          <a:p>
            <a:pPr marL="0" indent="0">
              <a:buNone/>
            </a:pPr>
            <a:r>
              <a:rPr lang="en-US" sz="1800" dirty="0" smtClean="0">
                <a:solidFill>
                  <a:srgbClr val="1E428A"/>
                </a:solidFill>
                <a:latin typeface="Calibri" panose="020F0502020204030204" pitchFamily="34" charset="0"/>
                <a:cs typeface="Calibri" panose="020F0502020204030204" pitchFamily="34" charset="0"/>
              </a:rPr>
              <a:t>Ctrl + C ( Copy )</a:t>
            </a:r>
          </a:p>
          <a:p>
            <a:pPr marL="0" indent="0">
              <a:buNone/>
            </a:pPr>
            <a:r>
              <a:rPr lang="en-US" sz="1800" dirty="0" smtClean="0">
                <a:solidFill>
                  <a:srgbClr val="1E428A"/>
                </a:solidFill>
                <a:latin typeface="Calibri" panose="020F0502020204030204" pitchFamily="34" charset="0"/>
                <a:cs typeface="Calibri" panose="020F0502020204030204" pitchFamily="34" charset="0"/>
              </a:rPr>
              <a:t>Ctrl + V ( Paste )</a:t>
            </a:r>
            <a:endParaRPr lang="en-US" sz="1800" dirty="0">
              <a:solidFill>
                <a:srgbClr val="1E428A"/>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E50CF2F9-DD2E-CC4A-BDF1-81CF1604687F}"/>
              </a:ext>
            </a:extLst>
          </p:cNvPr>
          <p:cNvSpPr>
            <a:spLocks noGrp="1"/>
          </p:cNvSpPr>
          <p:nvPr>
            <p:ph type="body" sz="quarter" idx="3"/>
          </p:nvPr>
        </p:nvSpPr>
        <p:spPr/>
        <p:txBody>
          <a:bodyPr>
            <a:normAutofit lnSpcReduction="10000"/>
          </a:bodyPr>
          <a:lstStyle/>
          <a:p>
            <a:pPr algn="ctr"/>
            <a:r>
              <a:rPr lang="en-US" sz="2800" dirty="0">
                <a:solidFill>
                  <a:srgbClr val="1E428A"/>
                </a:solidFill>
              </a:rPr>
              <a:t>Copy &amp; Paste </a:t>
            </a:r>
            <a:r>
              <a:rPr lang="en-US" sz="2800" dirty="0" smtClean="0">
                <a:solidFill>
                  <a:srgbClr val="1E428A"/>
                </a:solidFill>
              </a:rPr>
              <a:t>Units – Cut &amp; Paste Units</a:t>
            </a:r>
            <a:endParaRPr lang="en-US" sz="2800" dirty="0">
              <a:solidFill>
                <a:srgbClr val="1E428A"/>
              </a:solidFill>
            </a:endParaRPr>
          </a:p>
        </p:txBody>
      </p:sp>
      <p:sp>
        <p:nvSpPr>
          <p:cNvPr id="4" name="Content Placeholder 3">
            <a:extLst>
              <a:ext uri="{FF2B5EF4-FFF2-40B4-BE49-F238E27FC236}">
                <a16:creationId xmlns:a16="http://schemas.microsoft.com/office/drawing/2014/main" id="{183277E0-4F51-764F-A725-4B88FABF2B44}"/>
              </a:ext>
            </a:extLst>
          </p:cNvPr>
          <p:cNvSpPr>
            <a:spLocks noGrp="1"/>
          </p:cNvSpPr>
          <p:nvPr>
            <p:ph sz="quarter" idx="4"/>
          </p:nvPr>
        </p:nvSpPr>
        <p:spPr>
          <a:xfrm>
            <a:off x="6172201" y="2505077"/>
            <a:ext cx="5183188" cy="3114839"/>
          </a:xfrm>
        </p:spPr>
        <p:txBody>
          <a:bodyPr>
            <a:normAutofit/>
          </a:bodyPr>
          <a:lstStyle/>
          <a:p>
            <a:r>
              <a:rPr lang="en-US" sz="1800" dirty="0" smtClean="0">
                <a:solidFill>
                  <a:srgbClr val="1E428A"/>
                </a:solidFill>
              </a:rPr>
              <a:t>Our Favorites use to be our “Go-To” when we wanted to use the same assemblies at multiple locations.</a:t>
            </a:r>
          </a:p>
          <a:p>
            <a:r>
              <a:rPr lang="en-US" sz="1800" dirty="0" smtClean="0">
                <a:solidFill>
                  <a:srgbClr val="1E428A"/>
                </a:solidFill>
              </a:rPr>
              <a:t>We now have the option for you to copy units from one location and paste them to another.</a:t>
            </a:r>
          </a:p>
          <a:p>
            <a:r>
              <a:rPr lang="en-US" sz="1800" dirty="0" smtClean="0">
                <a:solidFill>
                  <a:srgbClr val="1E428A"/>
                </a:solidFill>
              </a:rPr>
              <a:t>We have also built in the ability to cut units from a location and paste them </a:t>
            </a:r>
            <a:r>
              <a:rPr lang="en-US" sz="1800" smtClean="0">
                <a:solidFill>
                  <a:srgbClr val="1E428A"/>
                </a:solidFill>
              </a:rPr>
              <a:t>to another.</a:t>
            </a:r>
            <a:endParaRPr lang="en-US" sz="1800" dirty="0">
              <a:solidFill>
                <a:srgbClr val="1E428A"/>
              </a:solidFill>
            </a:endParaRPr>
          </a:p>
        </p:txBody>
      </p:sp>
      <p:pic>
        <p:nvPicPr>
          <p:cNvPr id="8" name="Picture 7">
            <a:extLst>
              <a:ext uri="{FF2B5EF4-FFF2-40B4-BE49-F238E27FC236}">
                <a16:creationId xmlns:a16="http://schemas.microsoft.com/office/drawing/2014/main" id="{C5AEB1ED-4A04-4046-9986-E364B7F2FD0B}"/>
              </a:ext>
            </a:extLst>
          </p:cNvPr>
          <p:cNvPicPr>
            <a:picLocks noChangeAspect="1"/>
          </p:cNvPicPr>
          <p:nvPr/>
        </p:nvPicPr>
        <p:blipFill>
          <a:blip r:embed="rId3"/>
          <a:stretch>
            <a:fillRect/>
          </a:stretch>
        </p:blipFill>
        <p:spPr>
          <a:xfrm>
            <a:off x="0" y="5029200"/>
            <a:ext cx="12192000" cy="1828800"/>
          </a:xfrm>
          <a:prstGeom prst="rect">
            <a:avLst/>
          </a:prstGeom>
        </p:spPr>
      </p:pic>
      <p:pic>
        <p:nvPicPr>
          <p:cNvPr id="10" name="Picture 9">
            <a:extLst>
              <a:ext uri="{FF2B5EF4-FFF2-40B4-BE49-F238E27FC236}">
                <a16:creationId xmlns:a16="http://schemas.microsoft.com/office/drawing/2014/main" id="{E13D56F5-3154-A64F-B243-E0E013695BBA}"/>
              </a:ext>
            </a:extLst>
          </p:cNvPr>
          <p:cNvPicPr>
            <a:picLocks noChangeAspect="1"/>
          </p:cNvPicPr>
          <p:nvPr/>
        </p:nvPicPr>
        <p:blipFill>
          <a:blip r:embed="rId4"/>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337006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5960</TotalTime>
  <Words>771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Tips &amp; Tricks</vt:lpstr>
      <vt:lpstr>Presentation Summary</vt:lpstr>
      <vt:lpstr>Pole In Line</vt:lpstr>
      <vt:lpstr>Labeling Existing Features</vt:lpstr>
      <vt:lpstr>Labeling New Features</vt:lpstr>
      <vt:lpstr>Setting Map Tips</vt:lpstr>
      <vt:lpstr>Defining Phase Symbology For New &amp; Retired Conductor</vt:lpstr>
      <vt:lpstr>Defining Phase Symbology For New &amp; Retired Conductor Per Phase</vt:lpstr>
      <vt:lpstr>Copy &amp; Paste </vt:lpstr>
      <vt:lpstr>Selecting Multiple</vt:lpstr>
      <vt:lpstr>Edit Job Properties  The Edit Job Properties window is now expandable</vt:lpstr>
      <vt:lpstr>Thank You  Have a Great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SEDC SEDC</dc:creator>
  <cp:lastModifiedBy>Jody Picou</cp:lastModifiedBy>
  <cp:revision>32</cp:revision>
  <dcterms:created xsi:type="dcterms:W3CDTF">2018-04-23T18:01:39Z</dcterms:created>
  <dcterms:modified xsi:type="dcterms:W3CDTF">2018-07-23T01:49:56Z</dcterms:modified>
</cp:coreProperties>
</file>