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60" r:id="rId3"/>
    <p:sldId id="261" r:id="rId4"/>
    <p:sldId id="262" r:id="rId5"/>
    <p:sldId id="263" r:id="rId6"/>
    <p:sldId id="257" r:id="rId7"/>
    <p:sldId id="264" r:id="rId8"/>
    <p:sldId id="266" r:id="rId9"/>
    <p:sldId id="267" r:id="rId10"/>
    <p:sldId id="268" r:id="rId11"/>
    <p:sldId id="269" r:id="rId12"/>
    <p:sldId id="270" r:id="rId13"/>
    <p:sldId id="271" r:id="rId14"/>
    <p:sldId id="272" r:id="rId15"/>
    <p:sldId id="273" r:id="rId16"/>
    <p:sldId id="274" r:id="rId17"/>
    <p:sldId id="275" r:id="rId18"/>
    <p:sldId id="277" r:id="rId19"/>
    <p:sldId id="278" r:id="rId20"/>
    <p:sldId id="279" r:id="rId21"/>
    <p:sldId id="280" r:id="rId22"/>
    <p:sldId id="281" r:id="rId23"/>
    <p:sldId id="276" r:id="rId24"/>
    <p:sldId id="282"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1A428A"/>
    <a:srgbClr val="1E42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89" autoAdjust="0"/>
    <p:restoredTop sz="64601" autoAdjust="0"/>
  </p:normalViewPr>
  <p:slideViewPr>
    <p:cSldViewPr snapToGrid="0" snapToObjects="1">
      <p:cViewPr varScale="1">
        <p:scale>
          <a:sx n="72" d="100"/>
          <a:sy n="72" d="100"/>
        </p:scale>
        <p:origin x="4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65BE18-8038-2346-ACE6-BE4C7332E14D}" type="datetimeFigureOut">
              <a:rPr lang="en-US" smtClean="0"/>
              <a:t>7/20/2018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FAC5C3-6492-984E-B294-2D21F2E24068}" type="slidenum">
              <a:rPr lang="en-US" smtClean="0"/>
              <a:t>‹#›</a:t>
            </a:fld>
            <a:endParaRPr lang="en-US"/>
          </a:p>
        </p:txBody>
      </p:sp>
    </p:spTree>
    <p:extLst>
      <p:ext uri="{BB962C8B-B14F-4D97-AF65-F5344CB8AC3E}">
        <p14:creationId xmlns:p14="http://schemas.microsoft.com/office/powerpoint/2010/main" val="2006036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purpose of this session is to give an overview of the full Futura IVR / </a:t>
            </a:r>
            <a:r>
              <a:rPr lang="en-US" baseline="0" dirty="0" err="1" smtClean="0"/>
              <a:t>AutoCue</a:t>
            </a:r>
            <a:r>
              <a:rPr lang="en-US" baseline="0" dirty="0" smtClean="0"/>
              <a:t> integrated solution.</a:t>
            </a:r>
          </a:p>
          <a:p>
            <a:r>
              <a:rPr lang="en-US" baseline="0" dirty="0" smtClean="0"/>
              <a:t>&lt;click&gt;</a:t>
            </a:r>
          </a:p>
          <a:p>
            <a:r>
              <a:rPr lang="en-US" baseline="0" dirty="0" err="1" smtClean="0"/>
              <a:t>AutoCue</a:t>
            </a:r>
            <a:r>
              <a:rPr lang="en-US" baseline="0" dirty="0" smtClean="0"/>
              <a:t> is SEDC’s automated phone system.  We take a look at key components of that system, and follow the process of outage calls going over to OMS.</a:t>
            </a:r>
          </a:p>
          <a:p>
            <a:r>
              <a:rPr lang="en-US" baseline="0" dirty="0" smtClean="0"/>
              <a:t>&lt;click&gt;</a:t>
            </a:r>
          </a:p>
          <a:p>
            <a:r>
              <a:rPr lang="en-US" baseline="0" dirty="0" smtClean="0"/>
              <a:t>We’ll also take a detailed look at the full Futura IVR integration and follow the process of outage calls and handling callbacks with </a:t>
            </a:r>
            <a:r>
              <a:rPr lang="en-US" baseline="0" dirty="0" err="1" smtClean="0"/>
              <a:t>FuturaIVR</a:t>
            </a:r>
            <a:r>
              <a:rPr lang="en-US" baseline="0" dirty="0" smtClean="0"/>
              <a:t>.</a:t>
            </a:r>
          </a:p>
        </p:txBody>
      </p:sp>
      <p:sp>
        <p:nvSpPr>
          <p:cNvPr id="4" name="Slide Number Placeholder 3"/>
          <p:cNvSpPr>
            <a:spLocks noGrp="1"/>
          </p:cNvSpPr>
          <p:nvPr>
            <p:ph type="sldNum" sz="quarter" idx="10"/>
          </p:nvPr>
        </p:nvSpPr>
        <p:spPr/>
        <p:txBody>
          <a:bodyPr/>
          <a:lstStyle/>
          <a:p>
            <a:fld id="{E2FAC5C3-6492-984E-B294-2D21F2E24068}" type="slidenum">
              <a:rPr lang="en-US" smtClean="0"/>
              <a:t>2</a:t>
            </a:fld>
            <a:endParaRPr lang="en-US"/>
          </a:p>
        </p:txBody>
      </p:sp>
    </p:spTree>
    <p:extLst>
      <p:ext uri="{BB962C8B-B14F-4D97-AF65-F5344CB8AC3E}">
        <p14:creationId xmlns:p14="http://schemas.microsoft.com/office/powerpoint/2010/main" val="3205268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number of options</a:t>
            </a:r>
            <a:r>
              <a:rPr lang="en-US" baseline="0" dirty="0" smtClean="0"/>
              <a:t> available to your customers in the </a:t>
            </a:r>
            <a:r>
              <a:rPr lang="en-US" baseline="0" dirty="0" err="1" smtClean="0"/>
              <a:t>AutoCue</a:t>
            </a:r>
            <a:r>
              <a:rPr lang="en-US" baseline="0" dirty="0" smtClean="0"/>
              <a:t> IVR system.</a:t>
            </a:r>
          </a:p>
          <a:p>
            <a:r>
              <a:rPr lang="en-US" baseline="0" dirty="0" smtClean="0"/>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can choose English or Spanish.</a:t>
            </a:r>
          </a:p>
          <a:p>
            <a:r>
              <a:rPr lang="en-US" baseline="0" dirty="0" smtClean="0"/>
              <a:t>&lt;click&gt;</a:t>
            </a:r>
          </a:p>
          <a:p>
            <a:r>
              <a:rPr lang="en-US" baseline="0" dirty="0" smtClean="0"/>
              <a:t>Make payments using a credit card, credit card profile, o E-Check profile.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&lt;click&gt;</a:t>
            </a:r>
          </a:p>
          <a:p>
            <a:r>
              <a:rPr lang="en-US" baseline="0" dirty="0" smtClean="0"/>
              <a:t>Get extensive account 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&lt;click&gt;</a:t>
            </a:r>
          </a:p>
          <a:p>
            <a:r>
              <a:rPr lang="en-US" baseline="0" dirty="0" smtClean="0"/>
              <a:t>Request a payment arrangement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Transfer to an operator (and extensions) within the utility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Switch to text feature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Interactive Text messaging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&lt;click&gt;</a:t>
            </a:r>
            <a:br>
              <a:rPr lang="en-US" baseline="0" dirty="0" smtClean="0"/>
            </a:br>
            <a:r>
              <a:rPr lang="en-US" baseline="0" dirty="0" smtClean="0"/>
              <a:t>REPORT AN OUTAGE!</a:t>
            </a:r>
          </a:p>
        </p:txBody>
      </p:sp>
      <p:sp>
        <p:nvSpPr>
          <p:cNvPr id="4" name="Slide Number Placeholder 3"/>
          <p:cNvSpPr>
            <a:spLocks noGrp="1"/>
          </p:cNvSpPr>
          <p:nvPr>
            <p:ph type="sldNum" sz="quarter" idx="10"/>
          </p:nvPr>
        </p:nvSpPr>
        <p:spPr/>
        <p:txBody>
          <a:bodyPr/>
          <a:lstStyle/>
          <a:p>
            <a:fld id="{E2FAC5C3-6492-984E-B294-2D21F2E24068}" type="slidenum">
              <a:rPr lang="en-US" smtClean="0"/>
              <a:t>11</a:t>
            </a:fld>
            <a:endParaRPr lang="en-US"/>
          </a:p>
        </p:txBody>
      </p:sp>
    </p:spTree>
    <p:extLst>
      <p:ext uri="{BB962C8B-B14F-4D97-AF65-F5344CB8AC3E}">
        <p14:creationId xmlns:p14="http://schemas.microsoft.com/office/powerpoint/2010/main" val="623225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report an</a:t>
            </a:r>
            <a:r>
              <a:rPr lang="en-US" baseline="0" dirty="0" smtClean="0"/>
              <a:t> outage in the </a:t>
            </a:r>
            <a:r>
              <a:rPr lang="en-US" baseline="0" dirty="0" err="1" smtClean="0"/>
              <a:t>AutoCue</a:t>
            </a:r>
            <a:r>
              <a:rPr lang="en-US" baseline="0" dirty="0" smtClean="0"/>
              <a:t> system, customers typically will select the outage option.</a:t>
            </a:r>
          </a:p>
          <a:p>
            <a:r>
              <a:rPr lang="en-US" baseline="0" dirty="0" smtClean="0"/>
              <a:t>&lt;click&gt;</a:t>
            </a:r>
          </a:p>
          <a:p>
            <a:r>
              <a:rPr lang="en-US" baseline="0" dirty="0" smtClean="0"/>
              <a:t>Here the system is setup to Press 4 to report an outage so the caller would hear “To report an outage, press 4”.</a:t>
            </a:r>
          </a:p>
          <a:p>
            <a:r>
              <a:rPr lang="en-US" baseline="0" dirty="0" smtClean="0"/>
              <a:t>&lt;click&gt;</a:t>
            </a:r>
            <a:br>
              <a:rPr lang="en-US" baseline="0" dirty="0" smtClean="0"/>
            </a:br>
            <a:r>
              <a:rPr lang="en-US" baseline="0" dirty="0" smtClean="0"/>
              <a:t>The caller would then Press 4 on their touchtone phones.</a:t>
            </a:r>
          </a:p>
          <a:p>
            <a:r>
              <a:rPr lang="en-US" baseline="0" dirty="0" smtClean="0"/>
              <a:t>&lt;click&gt;</a:t>
            </a:r>
          </a:p>
          <a:p>
            <a:r>
              <a:rPr lang="en-US" baseline="0" dirty="0" smtClean="0"/>
              <a:t>The IVR would then proceed to the </a:t>
            </a:r>
            <a:r>
              <a:rPr lang="en-US" baseline="0" dirty="0" err="1" smtClean="0"/>
              <a:t>CallBack</a:t>
            </a:r>
            <a:r>
              <a:rPr lang="en-US" baseline="0" dirty="0" smtClean="0"/>
              <a:t> options configured in the system.  Typically they would have the option to request a call or text back once the outage is restored, or to simply not be contacted.</a:t>
            </a:r>
          </a:p>
          <a:p>
            <a:r>
              <a:rPr lang="en-US" baseline="0" dirty="0" smtClean="0"/>
              <a:t>&lt;click&gt;</a:t>
            </a:r>
          </a:p>
          <a:p>
            <a:r>
              <a:rPr lang="en-US" baseline="0" dirty="0" smtClean="0"/>
              <a:t>In this instance lets assume the customer wants a voice call back.  They would press 1 in order to request a voice phone call once their outage is restored.</a:t>
            </a:r>
          </a:p>
          <a:p>
            <a:r>
              <a:rPr lang="en-US" baseline="0" dirty="0" smtClean="0"/>
              <a:t>&lt;click&gt;</a:t>
            </a:r>
          </a:p>
          <a:p>
            <a:r>
              <a:rPr lang="en-US" baseline="0" dirty="0" smtClean="0"/>
              <a:t>After that, </a:t>
            </a:r>
            <a:r>
              <a:rPr lang="en-US" baseline="0" dirty="0" err="1" smtClean="0"/>
              <a:t>FuturaIVR</a:t>
            </a:r>
            <a:r>
              <a:rPr lang="en-US" baseline="0" dirty="0" smtClean="0"/>
              <a:t> will take over and process those requested callbacks on case restoral, or based on user interaction in OMS Client.</a:t>
            </a:r>
          </a:p>
        </p:txBody>
      </p:sp>
      <p:sp>
        <p:nvSpPr>
          <p:cNvPr id="4" name="Slide Number Placeholder 3"/>
          <p:cNvSpPr>
            <a:spLocks noGrp="1"/>
          </p:cNvSpPr>
          <p:nvPr>
            <p:ph type="sldNum" sz="quarter" idx="10"/>
          </p:nvPr>
        </p:nvSpPr>
        <p:spPr/>
        <p:txBody>
          <a:bodyPr/>
          <a:lstStyle/>
          <a:p>
            <a:fld id="{E2FAC5C3-6492-984E-B294-2D21F2E24068}" type="slidenum">
              <a:rPr lang="en-US" smtClean="0"/>
              <a:t>12</a:t>
            </a:fld>
            <a:endParaRPr lang="en-US"/>
          </a:p>
        </p:txBody>
      </p:sp>
    </p:spTree>
    <p:extLst>
      <p:ext uri="{BB962C8B-B14F-4D97-AF65-F5344CB8AC3E}">
        <p14:creationId xmlns:p14="http://schemas.microsoft.com/office/powerpoint/2010/main" val="3069123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AutoCue</a:t>
            </a:r>
            <a:r>
              <a:rPr lang="en-US" baseline="0" dirty="0" smtClean="0"/>
              <a:t> also provides a mechanism that automatically checks OMS for the outage status of the caller’s location.  This is usually done as part of the outage reporting process.</a:t>
            </a:r>
          </a:p>
          <a:p>
            <a:r>
              <a:rPr lang="en-US" baseline="0" dirty="0" smtClean="0"/>
              <a:t>&lt;click&gt;</a:t>
            </a:r>
          </a:p>
          <a:p>
            <a:r>
              <a:rPr lang="en-US" baseline="0" dirty="0" err="1" smtClean="0"/>
              <a:t>AutoCue</a:t>
            </a:r>
            <a:r>
              <a:rPr lang="en-US" baseline="0" dirty="0" smtClean="0"/>
              <a:t> will read a message to the caller to notify them they are in a known outage prior to logging the outage call.</a:t>
            </a:r>
          </a:p>
          <a:p>
            <a:r>
              <a:rPr lang="en-US" baseline="0" dirty="0" smtClean="0"/>
              <a:t>&lt;click&gt;</a:t>
            </a:r>
          </a:p>
          <a:p>
            <a:r>
              <a:rPr lang="en-US" baseline="0" dirty="0" smtClean="0"/>
              <a:t>You can use text-to-speech or a pre-recorded message from one of your employees.</a:t>
            </a:r>
            <a:endParaRPr lang="en-US" dirty="0"/>
          </a:p>
        </p:txBody>
      </p:sp>
      <p:sp>
        <p:nvSpPr>
          <p:cNvPr id="4" name="Slide Number Placeholder 3"/>
          <p:cNvSpPr>
            <a:spLocks noGrp="1"/>
          </p:cNvSpPr>
          <p:nvPr>
            <p:ph type="sldNum" sz="quarter" idx="10"/>
          </p:nvPr>
        </p:nvSpPr>
        <p:spPr/>
        <p:txBody>
          <a:bodyPr/>
          <a:lstStyle/>
          <a:p>
            <a:fld id="{E2FAC5C3-6492-984E-B294-2D21F2E24068}" type="slidenum">
              <a:rPr lang="en-US" smtClean="0"/>
              <a:t>13</a:t>
            </a:fld>
            <a:endParaRPr lang="en-US"/>
          </a:p>
        </p:txBody>
      </p:sp>
    </p:spTree>
    <p:extLst>
      <p:ext uri="{BB962C8B-B14F-4D97-AF65-F5344CB8AC3E}">
        <p14:creationId xmlns:p14="http://schemas.microsoft.com/office/powerpoint/2010/main" val="2234138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Outage</a:t>
            </a:r>
            <a:r>
              <a:rPr lang="en-US" baseline="0" dirty="0" smtClean="0"/>
              <a:t> reports are made in </a:t>
            </a:r>
            <a:r>
              <a:rPr lang="en-US" baseline="0" dirty="0" err="1" smtClean="0"/>
              <a:t>AutoCue</a:t>
            </a:r>
            <a:r>
              <a:rPr lang="en-US" baseline="0" dirty="0" smtClean="0"/>
              <a:t> and placed into OMS as ‘power out’ calls.</a:t>
            </a:r>
          </a:p>
          <a:p>
            <a:r>
              <a:rPr lang="en-US" baseline="0" dirty="0" smtClean="0"/>
              <a:t>&lt;click&gt;</a:t>
            </a:r>
          </a:p>
          <a:p>
            <a:r>
              <a:rPr lang="en-US" baseline="0" dirty="0" smtClean="0"/>
              <a:t>These calls come in over the </a:t>
            </a:r>
            <a:r>
              <a:rPr lang="en-US" baseline="0" dirty="0" err="1" smtClean="0"/>
              <a:t>OMS_IVR_Webservice</a:t>
            </a:r>
            <a:r>
              <a:rPr lang="en-US" baseline="0" dirty="0" smtClean="0"/>
              <a:t> hosted internally on your OMS Server.</a:t>
            </a:r>
          </a:p>
          <a:p>
            <a:r>
              <a:rPr lang="en-US" baseline="0" dirty="0" smtClean="0"/>
              <a:t>&lt;click&gt;</a:t>
            </a:r>
          </a:p>
          <a:p>
            <a:r>
              <a:rPr lang="en-US" baseline="0" dirty="0" smtClean="0"/>
              <a:t>Call tickets that come over from Auto Cue will show that they were “Taken By </a:t>
            </a:r>
            <a:r>
              <a:rPr lang="en-US" baseline="0" dirty="0" err="1" smtClean="0"/>
              <a:t>FuturaIVR</a:t>
            </a:r>
            <a:r>
              <a:rPr lang="en-US" baseline="0" dirty="0" smtClean="0"/>
              <a:t>”.</a:t>
            </a:r>
          </a:p>
          <a:p>
            <a:r>
              <a:rPr lang="en-US" baseline="0" dirty="0" smtClean="0"/>
              <a:t>&lt;click&gt; </a:t>
            </a:r>
          </a:p>
          <a:p>
            <a:r>
              <a:rPr lang="en-US" baseline="0" dirty="0" smtClean="0"/>
              <a:t>When a user enters an Outage Report in Auto Cue, they have the option to request a callback in regard to their outage restoration. Those callbacks will be handled by </a:t>
            </a:r>
            <a:r>
              <a:rPr lang="en-US" baseline="0" dirty="0" err="1" smtClean="0"/>
              <a:t>FuturaIVR</a:t>
            </a:r>
            <a:r>
              <a:rPr lang="en-US" baseline="0" dirty="0" smtClean="0"/>
              <a:t>.</a:t>
            </a:r>
          </a:p>
          <a:p>
            <a:r>
              <a:rPr lang="en-US" baseline="0" dirty="0" smtClean="0"/>
              <a:t>&lt;click&gt;</a:t>
            </a:r>
          </a:p>
          <a:p>
            <a:r>
              <a:rPr lang="en-US" baseline="0" dirty="0" smtClean="0"/>
              <a:t>They have the option to receive a voice phone call or an SMS / Text Message depending on their preference.</a:t>
            </a:r>
          </a:p>
          <a:p>
            <a:r>
              <a:rPr lang="en-US" baseline="0" dirty="0" smtClean="0"/>
              <a:t>&lt;click&gt;</a:t>
            </a:r>
          </a:p>
          <a:p>
            <a:r>
              <a:rPr lang="en-US" baseline="0" dirty="0" smtClean="0"/>
              <a:t>When a case is restored, OMS Client operators have the option to issue “callbacks” to those that calls that requested a callback, all calls, or none at all.</a:t>
            </a:r>
          </a:p>
          <a:p>
            <a:endParaRPr lang="en-US" dirty="0"/>
          </a:p>
        </p:txBody>
      </p:sp>
      <p:sp>
        <p:nvSpPr>
          <p:cNvPr id="4" name="Slide Number Placeholder 3"/>
          <p:cNvSpPr>
            <a:spLocks noGrp="1"/>
          </p:cNvSpPr>
          <p:nvPr>
            <p:ph type="sldNum" sz="quarter" idx="10"/>
          </p:nvPr>
        </p:nvSpPr>
        <p:spPr/>
        <p:txBody>
          <a:bodyPr/>
          <a:lstStyle/>
          <a:p>
            <a:fld id="{E2FAC5C3-6492-984E-B294-2D21F2E24068}" type="slidenum">
              <a:rPr lang="en-US" smtClean="0"/>
              <a:t>14</a:t>
            </a:fld>
            <a:endParaRPr lang="en-US"/>
          </a:p>
        </p:txBody>
      </p:sp>
    </p:spTree>
    <p:extLst>
      <p:ext uri="{BB962C8B-B14F-4D97-AF65-F5344CB8AC3E}">
        <p14:creationId xmlns:p14="http://schemas.microsoft.com/office/powerpoint/2010/main" val="2786176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FuturaIVR</a:t>
            </a:r>
            <a:r>
              <a:rPr lang="en-US" dirty="0" smtClean="0"/>
              <a:t> settings are managed in Futura OMS Integration Control.</a:t>
            </a:r>
          </a:p>
          <a:p>
            <a:endParaRPr lang="en-US" dirty="0" smtClean="0"/>
          </a:p>
          <a:p>
            <a:r>
              <a:rPr lang="en-US" dirty="0" smtClean="0"/>
              <a:t>Here we are taking a look at the various callback</a:t>
            </a:r>
            <a:r>
              <a:rPr lang="en-US" baseline="0" dirty="0" smtClean="0"/>
              <a:t> parameters you will have access to.</a:t>
            </a:r>
          </a:p>
          <a:p>
            <a:r>
              <a:rPr lang="en-US" baseline="0" dirty="0" smtClean="0"/>
              <a:t>&lt;click&gt;</a:t>
            </a:r>
            <a:endParaRPr lang="en-US" dirty="0" smtClean="0"/>
          </a:p>
          <a:p>
            <a:r>
              <a:rPr lang="en-US" dirty="0" smtClean="0"/>
              <a:t>When a voice callback goes out in </a:t>
            </a:r>
            <a:r>
              <a:rPr lang="en-US" dirty="0" err="1" smtClean="0"/>
              <a:t>FuturaIVR</a:t>
            </a:r>
            <a:r>
              <a:rPr lang="en-US" dirty="0" smtClean="0"/>
              <a:t>,  they can</a:t>
            </a:r>
            <a:r>
              <a:rPr lang="en-US" baseline="0" dirty="0" smtClean="0"/>
              <a:t> be</a:t>
            </a:r>
            <a:r>
              <a:rPr lang="en-US" dirty="0" smtClean="0"/>
              <a:t> issued from a local number we have reserved/registered</a:t>
            </a:r>
            <a:r>
              <a:rPr lang="en-US" baseline="0" dirty="0" smtClean="0"/>
              <a:t> with the cloud</a:t>
            </a:r>
            <a:r>
              <a:rPr lang="en-US" dirty="0" smtClean="0"/>
              <a:t> service.</a:t>
            </a:r>
          </a:p>
          <a:p>
            <a:endParaRPr lang="en-US" dirty="0" smtClean="0"/>
          </a:p>
          <a:p>
            <a:r>
              <a:rPr lang="en-US" dirty="0" smtClean="0"/>
              <a:t>Customers</a:t>
            </a:r>
            <a:r>
              <a:rPr lang="en-US" baseline="0" dirty="0" smtClean="0"/>
              <a:t> are more likely to answer or respond to an established local number.  We can even spoof the callback number for voice calls to show the number for your office on the caller ID.</a:t>
            </a:r>
          </a:p>
          <a:p>
            <a:endParaRPr lang="en-US" baseline="0" dirty="0" smtClean="0"/>
          </a:p>
          <a:p>
            <a:r>
              <a:rPr lang="en-US" baseline="0" dirty="0" smtClean="0"/>
              <a:t>Customers would be able to recognize the call is coming from their Electric Coop as opposed to a long distance number coming from another party.</a:t>
            </a:r>
          </a:p>
          <a:p>
            <a:endParaRPr lang="en-US" baseline="0" dirty="0" smtClean="0"/>
          </a:p>
          <a:p>
            <a:r>
              <a:rPr lang="en-US" baseline="0" dirty="0" smtClean="0"/>
              <a:t>Text/SMS messages will still have to use the default local number we reserve for the </a:t>
            </a:r>
            <a:r>
              <a:rPr lang="en-US" baseline="0" dirty="0" err="1" smtClean="0"/>
              <a:t>AutoCue</a:t>
            </a:r>
            <a:r>
              <a:rPr lang="en-US" baseline="0" dirty="0" smtClean="0"/>
              <a:t> system as the “From” number.</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With </a:t>
            </a:r>
            <a:r>
              <a:rPr lang="en-US" dirty="0" err="1" smtClean="0"/>
              <a:t>FuturaIVR</a:t>
            </a:r>
            <a:r>
              <a:rPr lang="en-US" baseline="0" dirty="0" smtClean="0"/>
              <a:t> you have direct access to configure your IVR system from Futura Integration Control on your OMS Server.</a:t>
            </a:r>
          </a:p>
          <a:p>
            <a:r>
              <a:rPr lang="en-US" baseline="0" dirty="0" smtClean="0"/>
              <a:t>&lt;click&gt;</a:t>
            </a:r>
          </a:p>
          <a:p>
            <a:r>
              <a:rPr lang="en-US" baseline="0" dirty="0" smtClean="0"/>
              <a:t>The voice callback has Male / Female voice options.</a:t>
            </a:r>
          </a:p>
          <a:p>
            <a:r>
              <a:rPr lang="en-US" baseline="0" dirty="0" smtClean="0"/>
              <a:t>&lt;click&gt;</a:t>
            </a:r>
          </a:p>
          <a:p>
            <a:r>
              <a:rPr lang="en-US" baseline="0" dirty="0" smtClean="0"/>
              <a:t>You also have the option to pre-record your own messages using someone at your Utility as the voice.</a:t>
            </a:r>
          </a:p>
          <a:p>
            <a:r>
              <a:rPr lang="en-US" baseline="0" dirty="0" smtClean="0"/>
              <a:t>&lt;click&gt;</a:t>
            </a:r>
            <a:br>
              <a:rPr lang="en-US" baseline="0" dirty="0" smtClean="0"/>
            </a:br>
            <a:r>
              <a:rPr lang="en-US" baseline="0" dirty="0" smtClean="0"/>
              <a:t>There are also language options available to you if you use the text to speech functionality to create your messages.</a:t>
            </a:r>
          </a:p>
          <a:p>
            <a:r>
              <a:rPr lang="en-US" baseline="0" dirty="0" smtClean="0"/>
              <a:t>&lt;click&gt;</a:t>
            </a:r>
          </a:p>
          <a:p>
            <a:r>
              <a:rPr lang="en-US" baseline="0" dirty="0" smtClean="0"/>
              <a:t>Here is a better view of the </a:t>
            </a:r>
            <a:r>
              <a:rPr lang="en-US" baseline="0" dirty="0" err="1" smtClean="0"/>
              <a:t>FuturaIVR</a:t>
            </a:r>
            <a:r>
              <a:rPr lang="en-US" baseline="0" dirty="0" smtClean="0"/>
              <a:t> settings tab in Integration Control.</a:t>
            </a:r>
          </a:p>
          <a:p>
            <a:r>
              <a:rPr lang="en-US" baseline="0" dirty="0" smtClean="0"/>
              <a:t>You can see where the From Phone values are set, the voice type dropdown, language dropdown, etc.</a:t>
            </a:r>
          </a:p>
          <a:p>
            <a:endParaRPr lang="en-US" dirty="0"/>
          </a:p>
        </p:txBody>
      </p:sp>
      <p:sp>
        <p:nvSpPr>
          <p:cNvPr id="4" name="Slide Number Placeholder 3"/>
          <p:cNvSpPr>
            <a:spLocks noGrp="1"/>
          </p:cNvSpPr>
          <p:nvPr>
            <p:ph type="sldNum" sz="quarter" idx="10"/>
          </p:nvPr>
        </p:nvSpPr>
        <p:spPr/>
        <p:txBody>
          <a:bodyPr/>
          <a:lstStyle/>
          <a:p>
            <a:fld id="{E2FAC5C3-6492-984E-B294-2D21F2E24068}" type="slidenum">
              <a:rPr lang="en-US" smtClean="0"/>
              <a:t>15</a:t>
            </a:fld>
            <a:endParaRPr lang="en-US"/>
          </a:p>
        </p:txBody>
      </p:sp>
    </p:spTree>
    <p:extLst>
      <p:ext uri="{BB962C8B-B14F-4D97-AF65-F5344CB8AC3E}">
        <p14:creationId xmlns:p14="http://schemas.microsoft.com/office/powerpoint/2010/main" val="3873839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callbacks </a:t>
            </a:r>
            <a:r>
              <a:rPr lang="en-US" dirty="0" smtClean="0"/>
              <a:t>will prompt the recipient for a response depending</a:t>
            </a:r>
            <a:r>
              <a:rPr lang="en-US" baseline="0" dirty="0" smtClean="0"/>
              <a:t> on their power situation, we would call this the callback response.</a:t>
            </a:r>
          </a:p>
          <a:p>
            <a:r>
              <a:rPr lang="en-US" baseline="0" dirty="0" smtClean="0"/>
              <a:t>Callback Responses &lt;click&gt; confirm power restoral automatically.</a:t>
            </a:r>
          </a:p>
          <a:p>
            <a:r>
              <a:rPr lang="en-US" baseline="0" dirty="0" smtClean="0"/>
              <a:t>&lt;click&gt;</a:t>
            </a:r>
          </a:p>
          <a:p>
            <a:r>
              <a:rPr lang="en-US" baseline="0" dirty="0" smtClean="0"/>
              <a:t>The content of the messages your customers receive is customizable for both Voice Callbacks and SMS Callbacks.</a:t>
            </a:r>
          </a:p>
          <a:p>
            <a:r>
              <a:rPr lang="en-US" baseline="0" dirty="0" smtClean="0"/>
              <a:t>Instead of having to contact a 3</a:t>
            </a:r>
            <a:r>
              <a:rPr lang="en-US" baseline="30000" dirty="0" smtClean="0"/>
              <a:t>rd</a:t>
            </a:r>
            <a:r>
              <a:rPr lang="en-US" baseline="0" dirty="0" smtClean="0"/>
              <a:t> party IVR, you will have direct access to customize your messages from your OMS Server.</a:t>
            </a:r>
          </a:p>
          <a:p>
            <a:r>
              <a:rPr lang="en-US" baseline="0" dirty="0" smtClean="0"/>
              <a:t>&lt;click&gt;</a:t>
            </a:r>
          </a:p>
          <a:p>
            <a:r>
              <a:rPr lang="en-US" baseline="0" dirty="0" smtClean="0"/>
              <a:t>If a customer responds that their power is still out, a call will be placed back into OMS  &lt;click&gt; over the </a:t>
            </a:r>
            <a:r>
              <a:rPr lang="en-US" baseline="0" dirty="0" err="1" smtClean="0"/>
              <a:t>FuturaIVR_Handlers</a:t>
            </a:r>
            <a:r>
              <a:rPr lang="en-US" baseline="0" dirty="0" smtClean="0"/>
              <a:t> </a:t>
            </a:r>
            <a:r>
              <a:rPr lang="en-US" baseline="0" dirty="0" err="1" smtClean="0"/>
              <a:t>webserivces</a:t>
            </a:r>
            <a:r>
              <a:rPr lang="en-US" baseline="0" dirty="0" smtClean="0"/>
              <a:t>.</a:t>
            </a:r>
          </a:p>
          <a:p>
            <a:r>
              <a:rPr lang="en-US" baseline="0" dirty="0" smtClean="0"/>
              <a:t>Remember this is the </a:t>
            </a:r>
            <a:r>
              <a:rPr lang="en-US" baseline="0" dirty="0" err="1" smtClean="0"/>
              <a:t>webservice</a:t>
            </a:r>
            <a:r>
              <a:rPr lang="en-US" baseline="0" dirty="0" smtClean="0"/>
              <a:t> that is exposed to the EC2 instances, or “the cloud”.  This allows a callback response to return to OMS from the cloud.</a:t>
            </a:r>
          </a:p>
          <a:p>
            <a:endParaRPr lang="en-US" baseline="0" dirty="0" smtClean="0"/>
          </a:p>
          <a:p>
            <a:r>
              <a:rPr lang="en-US" baseline="0" dirty="0" smtClean="0"/>
              <a:t>&lt;click&gt;</a:t>
            </a:r>
          </a:p>
          <a:p>
            <a:r>
              <a:rPr lang="en-US" baseline="0" dirty="0" smtClean="0"/>
              <a:t>For voice messages, &lt;click&gt; you can simply type in the message you want to issue or choose a pre-recorded message to load.</a:t>
            </a:r>
          </a:p>
          <a:p>
            <a:r>
              <a:rPr lang="en-US" baseline="0" dirty="0" smtClean="0"/>
              <a:t>This gives you a lot of flexibility in the types of messages we are able to communicate to your members.  Having access to these settings “in-house” makes changes quick and easy.</a:t>
            </a:r>
          </a:p>
          <a:p>
            <a:r>
              <a:rPr lang="en-US" baseline="0" dirty="0" smtClean="0"/>
              <a:t>&lt;click&gt;</a:t>
            </a:r>
            <a:br>
              <a:rPr lang="en-US" baseline="0" dirty="0" smtClean="0"/>
            </a:br>
            <a:r>
              <a:rPr lang="en-US" baseline="0" dirty="0" smtClean="0"/>
              <a:t>SMS text messages are also configured from Integration Control.  Simply type out the text you would like to include in your SMS message.</a:t>
            </a:r>
          </a:p>
          <a:p>
            <a:endParaRPr lang="en-US" baseline="0" dirty="0" smtClean="0"/>
          </a:p>
          <a:p>
            <a:r>
              <a:rPr lang="en-US" baseline="0" dirty="0" smtClean="0"/>
              <a:t>You can also check the box to include the account number the messages is in reference to.  May be useful for members who have more than one account number to know which account the message is in reference to.</a:t>
            </a:r>
          </a:p>
          <a:p>
            <a:endParaRPr lang="en-US" baseline="0" dirty="0" smtClean="0"/>
          </a:p>
          <a:p>
            <a:r>
              <a:rPr lang="en-US" baseline="0" dirty="0" smtClean="0"/>
              <a:t>Typically customers will be prompted to enter or reply with a 1 if power is back on and 2 if power is still out.</a:t>
            </a:r>
          </a:p>
          <a:p>
            <a:endParaRPr lang="en-US" baseline="0" dirty="0" smtClean="0"/>
          </a:p>
          <a:p>
            <a:endParaRPr lang="en-US" baseline="0" dirty="0" smtClean="0"/>
          </a:p>
          <a:p>
            <a:r>
              <a:rPr lang="en-US" baseline="0" dirty="0" smtClean="0"/>
              <a:t>Again these responses provide a mechanism to automatically confirm outage restoration and immediately find out if there is a secondary outage in the area if a consumer is still without power.</a:t>
            </a:r>
            <a:endParaRPr lang="en-US" dirty="0" smtClean="0"/>
          </a:p>
        </p:txBody>
      </p:sp>
      <p:sp>
        <p:nvSpPr>
          <p:cNvPr id="4" name="Slide Number Placeholder 3"/>
          <p:cNvSpPr>
            <a:spLocks noGrp="1"/>
          </p:cNvSpPr>
          <p:nvPr>
            <p:ph type="sldNum" sz="quarter" idx="10"/>
          </p:nvPr>
        </p:nvSpPr>
        <p:spPr/>
        <p:txBody>
          <a:bodyPr/>
          <a:lstStyle/>
          <a:p>
            <a:fld id="{E2FAC5C3-6492-984E-B294-2D21F2E24068}" type="slidenum">
              <a:rPr lang="en-US" smtClean="0"/>
              <a:t>16</a:t>
            </a:fld>
            <a:endParaRPr lang="en-US"/>
          </a:p>
        </p:txBody>
      </p:sp>
    </p:spTree>
    <p:extLst>
      <p:ext uri="{BB962C8B-B14F-4D97-AF65-F5344CB8AC3E}">
        <p14:creationId xmlns:p14="http://schemas.microsoft.com/office/powerpoint/2010/main" val="809026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FuturaIVR</a:t>
            </a:r>
            <a:r>
              <a:rPr lang="en-US" dirty="0" smtClean="0"/>
              <a:t> can provide a</a:t>
            </a:r>
            <a:r>
              <a:rPr lang="en-US" baseline="0" dirty="0" smtClean="0"/>
              <a:t> message to your customers on Status Check.</a:t>
            </a:r>
          </a:p>
          <a:p>
            <a:r>
              <a:rPr lang="en-US" baseline="0" dirty="0" smtClean="0"/>
              <a:t>&lt;click&gt;</a:t>
            </a:r>
            <a:endParaRPr lang="en-US" dirty="0" smtClean="0"/>
          </a:p>
          <a:p>
            <a:r>
              <a:rPr lang="en-US" dirty="0" smtClean="0"/>
              <a:t>Messages can be configured, on the fly, within the case ticket dialog</a:t>
            </a:r>
            <a:r>
              <a:rPr lang="en-US" baseline="0" dirty="0" smtClean="0"/>
              <a:t> </a:t>
            </a:r>
            <a:r>
              <a:rPr lang="en-US" dirty="0" smtClean="0"/>
              <a:t>in OMS.</a:t>
            </a:r>
          </a:p>
          <a:p>
            <a:endParaRPr lang="en-US" dirty="0" smtClean="0"/>
          </a:p>
          <a:p>
            <a:r>
              <a:rPr lang="en-US" dirty="0" smtClean="0"/>
              <a:t>Here we</a:t>
            </a:r>
            <a:r>
              <a:rPr lang="en-US" baseline="0" dirty="0" smtClean="0"/>
              <a:t> have opened up a case ticket and gone to the IVR subtab in Green.</a:t>
            </a:r>
          </a:p>
          <a:p>
            <a:r>
              <a:rPr lang="en-US" baseline="0" dirty="0" smtClean="0"/>
              <a:t>&lt;click&gt;</a:t>
            </a:r>
          </a:p>
          <a:p>
            <a:r>
              <a:rPr lang="en-US" baseline="0" dirty="0" smtClean="0"/>
              <a:t>You will have the option to use one of the predefined messages you have in your system, or you can enter &lt;click&gt; a custom message that contains information pertinent to that particular outage.</a:t>
            </a:r>
          </a:p>
          <a:p>
            <a:endParaRPr lang="en-US" baseline="0" dirty="0" smtClean="0"/>
          </a:p>
          <a:p>
            <a:r>
              <a:rPr lang="en-US" baseline="0" dirty="0" smtClean="0"/>
              <a:t>This is the message that callers will receive if they are involved in this outage and calling into the system.</a:t>
            </a:r>
          </a:p>
          <a:p>
            <a:r>
              <a:rPr lang="en-US" baseline="0" dirty="0" smtClean="0"/>
              <a:t>&lt;click&gt;</a:t>
            </a:r>
          </a:p>
          <a:p>
            <a:r>
              <a:rPr lang="en-US" baseline="0" dirty="0" smtClean="0"/>
              <a:t>A custom message can provide a more personal message with &lt;click&gt; details about a particular outage.</a:t>
            </a:r>
            <a:endParaRPr lang="en-US" dirty="0"/>
          </a:p>
        </p:txBody>
      </p:sp>
      <p:sp>
        <p:nvSpPr>
          <p:cNvPr id="4" name="Slide Number Placeholder 3"/>
          <p:cNvSpPr>
            <a:spLocks noGrp="1"/>
          </p:cNvSpPr>
          <p:nvPr>
            <p:ph type="sldNum" sz="quarter" idx="10"/>
          </p:nvPr>
        </p:nvSpPr>
        <p:spPr/>
        <p:txBody>
          <a:bodyPr/>
          <a:lstStyle/>
          <a:p>
            <a:fld id="{E2FAC5C3-6492-984E-B294-2D21F2E24068}" type="slidenum">
              <a:rPr lang="en-US" smtClean="0"/>
              <a:t>17</a:t>
            </a:fld>
            <a:endParaRPr lang="en-US"/>
          </a:p>
        </p:txBody>
      </p:sp>
    </p:spTree>
    <p:extLst>
      <p:ext uri="{BB962C8B-B14F-4D97-AF65-F5344CB8AC3E}">
        <p14:creationId xmlns:p14="http://schemas.microsoft.com/office/powerpoint/2010/main" val="2602882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a:t>
            </a:r>
            <a:r>
              <a:rPr lang="en-US" baseline="0" dirty="0" smtClean="0"/>
              <a:t> </a:t>
            </a:r>
            <a:r>
              <a:rPr lang="en-US" baseline="0" dirty="0" err="1" smtClean="0"/>
              <a:t>FuturaIVR</a:t>
            </a:r>
            <a:r>
              <a:rPr lang="en-US" baseline="0" dirty="0" smtClean="0"/>
              <a:t> transactions are recorded in the OMS Postgres Database.</a:t>
            </a:r>
          </a:p>
          <a:p>
            <a:r>
              <a:rPr lang="en-US" baseline="0" dirty="0" smtClean="0"/>
              <a:t>&lt;click&gt;</a:t>
            </a:r>
          </a:p>
          <a:p>
            <a:r>
              <a:rPr lang="en-US" baseline="0" dirty="0" smtClean="0"/>
              <a:t>This allows for robust logging of all IVR Activity and you will have direct access to it!</a:t>
            </a:r>
          </a:p>
          <a:p>
            <a:r>
              <a:rPr lang="en-US" baseline="0" dirty="0" smtClean="0"/>
              <a:t>You will be able to see:</a:t>
            </a:r>
          </a:p>
          <a:p>
            <a:r>
              <a:rPr lang="en-US" baseline="0" dirty="0" smtClean="0"/>
              <a:t>	&lt;click&gt; All Incoming Calls</a:t>
            </a:r>
          </a:p>
          <a:p>
            <a:r>
              <a:rPr lang="en-US" baseline="0" dirty="0" smtClean="0"/>
              <a:t>	&lt;click&gt; Outgoing Callbacks</a:t>
            </a:r>
          </a:p>
          <a:p>
            <a:r>
              <a:rPr lang="en-US" baseline="0" dirty="0" smtClean="0"/>
              <a:t>	&lt;click&gt; All </a:t>
            </a:r>
            <a:r>
              <a:rPr lang="en-US" baseline="0" dirty="0" err="1" smtClean="0"/>
              <a:t>PowerResponse</a:t>
            </a:r>
            <a:r>
              <a:rPr lang="en-US" baseline="0" dirty="0" smtClean="0"/>
              <a:t> transactions coming back into the system.</a:t>
            </a:r>
          </a:p>
          <a:p>
            <a:r>
              <a:rPr lang="en-US" baseline="0" dirty="0" smtClean="0"/>
              <a:t>&lt;click&gt;</a:t>
            </a:r>
          </a:p>
          <a:p>
            <a:r>
              <a:rPr lang="en-US" baseline="0" dirty="0" smtClean="0"/>
              <a:t>Logging is also accessed from Futura Integration Control on the OMS Server.  This is your user interface for IVR logging.</a:t>
            </a:r>
          </a:p>
          <a:p>
            <a:r>
              <a:rPr lang="en-US" baseline="0" dirty="0" smtClean="0"/>
              <a:t>&lt;click&gt;</a:t>
            </a:r>
          </a:p>
          <a:p>
            <a:r>
              <a:rPr lang="en-US" baseline="0" dirty="0" smtClean="0"/>
              <a:t>If you wish to access more detailed Logging, we have the Enhanced Log Viewer &lt;click&gt; show button from this dialog.</a:t>
            </a:r>
            <a:endParaRPr lang="en-US" dirty="0"/>
          </a:p>
        </p:txBody>
      </p:sp>
      <p:sp>
        <p:nvSpPr>
          <p:cNvPr id="4" name="Slide Number Placeholder 3"/>
          <p:cNvSpPr>
            <a:spLocks noGrp="1"/>
          </p:cNvSpPr>
          <p:nvPr>
            <p:ph type="sldNum" sz="quarter" idx="10"/>
          </p:nvPr>
        </p:nvSpPr>
        <p:spPr/>
        <p:txBody>
          <a:bodyPr/>
          <a:lstStyle/>
          <a:p>
            <a:fld id="{E2FAC5C3-6492-984E-B294-2D21F2E24068}" type="slidenum">
              <a:rPr lang="en-US" smtClean="0"/>
              <a:t>18</a:t>
            </a:fld>
            <a:endParaRPr lang="en-US"/>
          </a:p>
        </p:txBody>
      </p:sp>
    </p:spTree>
    <p:extLst>
      <p:ext uri="{BB962C8B-B14F-4D97-AF65-F5344CB8AC3E}">
        <p14:creationId xmlns:p14="http://schemas.microsoft.com/office/powerpoint/2010/main" val="822689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Enhanced </a:t>
            </a:r>
            <a:r>
              <a:rPr lang="en-US" baseline="0" dirty="0" err="1" smtClean="0"/>
              <a:t>FuturaIVR</a:t>
            </a:r>
            <a:r>
              <a:rPr lang="en-US" baseline="0" dirty="0" smtClean="0"/>
              <a:t> Log Viewer will enable you to view </a:t>
            </a:r>
            <a:r>
              <a:rPr lang="en-US" baseline="0" dirty="0" err="1" smtClean="0"/>
              <a:t>FuturaIVR</a:t>
            </a:r>
            <a:r>
              <a:rPr lang="en-US" baseline="0" dirty="0" smtClean="0"/>
              <a:t> activity in a nice easy to use interface.</a:t>
            </a:r>
          </a:p>
          <a:p>
            <a:r>
              <a:rPr lang="en-US" baseline="0" dirty="0" smtClean="0"/>
              <a:t>&lt;click&gt;</a:t>
            </a:r>
          </a:p>
          <a:p>
            <a:r>
              <a:rPr lang="en-US" baseline="0" dirty="0" smtClean="0"/>
              <a:t>You will be able to see Historic IVR activity.</a:t>
            </a:r>
          </a:p>
          <a:p>
            <a:r>
              <a:rPr lang="en-US" baseline="0" dirty="0" smtClean="0"/>
              <a:t>You will also have a number of ways to search for past transactions.</a:t>
            </a:r>
          </a:p>
          <a:p>
            <a:r>
              <a:rPr lang="en-US" baseline="0" dirty="0" smtClean="0"/>
              <a:t>	&lt;click&gt; Search By the Callback Phone number of Account number fields</a:t>
            </a:r>
          </a:p>
          <a:p>
            <a:r>
              <a:rPr lang="en-US" baseline="0" dirty="0" smtClean="0"/>
              <a:t>	&lt;click&gt; Search By Date</a:t>
            </a:r>
          </a:p>
          <a:p>
            <a:r>
              <a:rPr lang="en-US" baseline="0" dirty="0" smtClean="0"/>
              <a:t>	&lt;click&gt; Search By Days Back</a:t>
            </a:r>
          </a:p>
          <a:p>
            <a:r>
              <a:rPr lang="en-US" baseline="0" dirty="0" smtClean="0"/>
              <a:t>	&lt;click&gt; Search By Date Range</a:t>
            </a:r>
          </a:p>
          <a:p>
            <a:endParaRPr lang="en-US" baseline="0" dirty="0" smtClean="0"/>
          </a:p>
          <a:p>
            <a:r>
              <a:rPr lang="en-US" baseline="0" dirty="0" smtClean="0"/>
              <a:t>This enables you to narrow down your list of transactions for a certain time period to hone in on a specific one.</a:t>
            </a:r>
          </a:p>
          <a:p>
            <a:r>
              <a:rPr lang="en-US" baseline="0" dirty="0" smtClean="0"/>
              <a:t>&lt;click&gt;</a:t>
            </a:r>
          </a:p>
          <a:p>
            <a:r>
              <a:rPr lang="en-US" baseline="0" dirty="0" smtClean="0"/>
              <a:t>You will be able to see details of the transaction in an easy to read format, in case you need to verify activity in your IVR.</a:t>
            </a:r>
          </a:p>
          <a:p>
            <a:endParaRPr lang="en-US" dirty="0"/>
          </a:p>
        </p:txBody>
      </p:sp>
      <p:sp>
        <p:nvSpPr>
          <p:cNvPr id="4" name="Slide Number Placeholder 3"/>
          <p:cNvSpPr>
            <a:spLocks noGrp="1"/>
          </p:cNvSpPr>
          <p:nvPr>
            <p:ph type="sldNum" sz="quarter" idx="10"/>
          </p:nvPr>
        </p:nvSpPr>
        <p:spPr/>
        <p:txBody>
          <a:bodyPr/>
          <a:lstStyle/>
          <a:p>
            <a:fld id="{E2FAC5C3-6492-984E-B294-2D21F2E24068}" type="slidenum">
              <a:rPr lang="en-US" smtClean="0"/>
              <a:t>19</a:t>
            </a:fld>
            <a:endParaRPr lang="en-US"/>
          </a:p>
        </p:txBody>
      </p:sp>
    </p:spTree>
    <p:extLst>
      <p:ext uri="{BB962C8B-B14F-4D97-AF65-F5344CB8AC3E}">
        <p14:creationId xmlns:p14="http://schemas.microsoft.com/office/powerpoint/2010/main" val="3598776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t>
            </a:r>
            <a:r>
              <a:rPr lang="en-US" dirty="0" err="1" smtClean="0"/>
              <a:t>FuturaIVR</a:t>
            </a:r>
            <a:r>
              <a:rPr lang="en-US" dirty="0" smtClean="0"/>
              <a:t> you will also be able</a:t>
            </a:r>
            <a:r>
              <a:rPr lang="en-US" baseline="0" dirty="0" smtClean="0"/>
              <a:t> to utilize new call Campaign functionality that is built into OMS.  This solution will enable you to issue mass calls campaigns to your consumers to notify them of planned maintenance in a given area.</a:t>
            </a:r>
          </a:p>
          <a:p>
            <a:r>
              <a:rPr lang="en-US" baseline="0" dirty="0" smtClean="0"/>
              <a:t>&lt;click&gt;</a:t>
            </a:r>
          </a:p>
          <a:p>
            <a:r>
              <a:rPr lang="en-US" baseline="0" dirty="0" smtClean="0"/>
              <a:t>OMS Client will feature a new Campaigns tab that will make it a breeze to keep your clients informed on future maintenance or outage conditions occurring on your system.</a:t>
            </a:r>
          </a:p>
          <a:p>
            <a:r>
              <a:rPr lang="en-US" baseline="0" dirty="0" smtClean="0"/>
              <a:t>&lt;click&gt;</a:t>
            </a:r>
          </a:p>
          <a:p>
            <a:r>
              <a:rPr lang="en-US" baseline="0" dirty="0" smtClean="0"/>
              <a:t>This interface is devoted to creating and managing your </a:t>
            </a:r>
            <a:r>
              <a:rPr lang="en-US" baseline="0" dirty="0" err="1" smtClean="0"/>
              <a:t>FuturaIVR</a:t>
            </a:r>
            <a:r>
              <a:rPr lang="en-US" baseline="0" dirty="0" smtClean="0"/>
              <a:t> campaigns.</a:t>
            </a:r>
          </a:p>
          <a:p>
            <a:r>
              <a:rPr lang="en-US" baseline="0" dirty="0" smtClean="0"/>
              <a:t>&lt;click&gt;</a:t>
            </a:r>
          </a:p>
          <a:p>
            <a:r>
              <a:rPr lang="en-US" baseline="0" dirty="0" smtClean="0"/>
              <a:t>You can View /  Export consumer lists and monitor the status of outgoing calls / messages from this interface.</a:t>
            </a:r>
          </a:p>
        </p:txBody>
      </p:sp>
      <p:sp>
        <p:nvSpPr>
          <p:cNvPr id="4" name="Slide Number Placeholder 3"/>
          <p:cNvSpPr>
            <a:spLocks noGrp="1"/>
          </p:cNvSpPr>
          <p:nvPr>
            <p:ph type="sldNum" sz="quarter" idx="10"/>
          </p:nvPr>
        </p:nvSpPr>
        <p:spPr/>
        <p:txBody>
          <a:bodyPr/>
          <a:lstStyle/>
          <a:p>
            <a:fld id="{E2FAC5C3-6492-984E-B294-2D21F2E24068}" type="slidenum">
              <a:rPr lang="en-US" smtClean="0"/>
              <a:t>20</a:t>
            </a:fld>
            <a:endParaRPr lang="en-US"/>
          </a:p>
        </p:txBody>
      </p:sp>
    </p:spTree>
    <p:extLst>
      <p:ext uri="{BB962C8B-B14F-4D97-AF65-F5344CB8AC3E}">
        <p14:creationId xmlns:p14="http://schemas.microsoft.com/office/powerpoint/2010/main" val="89441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let’s cover just a few key definitions</a:t>
            </a:r>
            <a:r>
              <a:rPr lang="en-US" baseline="0" dirty="0" smtClean="0"/>
              <a:t> so we are all familiar with the terminology we will be using.</a:t>
            </a:r>
            <a:endParaRPr lang="en-US" dirty="0"/>
          </a:p>
        </p:txBody>
      </p:sp>
      <p:sp>
        <p:nvSpPr>
          <p:cNvPr id="4" name="Slide Number Placeholder 3"/>
          <p:cNvSpPr>
            <a:spLocks noGrp="1"/>
          </p:cNvSpPr>
          <p:nvPr>
            <p:ph type="sldNum" sz="quarter" idx="10"/>
          </p:nvPr>
        </p:nvSpPr>
        <p:spPr/>
        <p:txBody>
          <a:bodyPr/>
          <a:lstStyle/>
          <a:p>
            <a:fld id="{E2FAC5C3-6492-984E-B294-2D21F2E24068}" type="slidenum">
              <a:rPr lang="en-US" smtClean="0"/>
              <a:t>3</a:t>
            </a:fld>
            <a:endParaRPr lang="en-US"/>
          </a:p>
        </p:txBody>
      </p:sp>
    </p:spTree>
    <p:extLst>
      <p:ext uri="{BB962C8B-B14F-4D97-AF65-F5344CB8AC3E}">
        <p14:creationId xmlns:p14="http://schemas.microsoft.com/office/powerpoint/2010/main" val="3804023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Campaign</a:t>
            </a:r>
            <a:r>
              <a:rPr lang="en-US" baseline="0" dirty="0" smtClean="0"/>
              <a:t> functionality </a:t>
            </a:r>
            <a:r>
              <a:rPr lang="en-US" dirty="0" smtClean="0"/>
              <a:t>will also be available directly</a:t>
            </a:r>
            <a:r>
              <a:rPr lang="en-US" baseline="0" dirty="0" smtClean="0"/>
              <a:t> from the Case ticket in OMS under the &lt;click&gt; Campaigns subtab.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will be able to search for previous campaigns on the same device.</a:t>
            </a:r>
          </a:p>
          <a:p>
            <a:r>
              <a:rPr lang="en-US" baseline="0" dirty="0" smtClean="0"/>
              <a:t>&lt;click&gt;</a:t>
            </a:r>
          </a:p>
          <a:p>
            <a:r>
              <a:rPr lang="en-US" baseline="0" dirty="0" smtClean="0"/>
              <a:t>You can Create a new campaign for an outage directly from the Case ticket quickly.</a:t>
            </a:r>
          </a:p>
          <a:p>
            <a:r>
              <a:rPr lang="en-US" baseline="0" dirty="0" smtClean="0"/>
              <a:t>&lt;click&gt;</a:t>
            </a:r>
          </a:p>
          <a:p>
            <a:r>
              <a:rPr lang="en-US" baseline="0" dirty="0" smtClean="0"/>
              <a:t>You can even trigger a Power Response campaign to poll affected consumers for their outage status similar to the way callbacks work in OMS.</a:t>
            </a:r>
          </a:p>
          <a:p>
            <a:endParaRPr lang="en-US" dirty="0"/>
          </a:p>
        </p:txBody>
      </p:sp>
      <p:sp>
        <p:nvSpPr>
          <p:cNvPr id="4" name="Slide Number Placeholder 3"/>
          <p:cNvSpPr>
            <a:spLocks noGrp="1"/>
          </p:cNvSpPr>
          <p:nvPr>
            <p:ph type="sldNum" sz="quarter" idx="10"/>
          </p:nvPr>
        </p:nvSpPr>
        <p:spPr/>
        <p:txBody>
          <a:bodyPr/>
          <a:lstStyle/>
          <a:p>
            <a:fld id="{E2FAC5C3-6492-984E-B294-2D21F2E24068}" type="slidenum">
              <a:rPr lang="en-US" smtClean="0"/>
              <a:t>21</a:t>
            </a:fld>
            <a:endParaRPr lang="en-US"/>
          </a:p>
        </p:txBody>
      </p:sp>
    </p:spTree>
    <p:extLst>
      <p:ext uri="{BB962C8B-B14F-4D97-AF65-F5344CB8AC3E}">
        <p14:creationId xmlns:p14="http://schemas.microsoft.com/office/powerpoint/2010/main" val="2854414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a:t>
            </a:r>
            <a:r>
              <a:rPr lang="en-US" baseline="0" dirty="0" smtClean="0"/>
              <a:t> interesting feature of campaigns is that you can create campaigns using the Map Tab in OMS.</a:t>
            </a:r>
          </a:p>
          <a:p>
            <a:r>
              <a:rPr lang="en-US" baseline="0" dirty="0" smtClean="0"/>
              <a:t>&lt;click&gt;</a:t>
            </a:r>
          </a:p>
          <a:p>
            <a:r>
              <a:rPr lang="en-US" baseline="0" dirty="0" smtClean="0"/>
              <a:t>This allows you to select multiple start and end points to tailor the consumers involved in the campaign visually from the map of your distribution.</a:t>
            </a:r>
          </a:p>
          <a:p>
            <a:r>
              <a:rPr lang="en-US" baseline="0" dirty="0" smtClean="0"/>
              <a:t>&lt;click&gt;</a:t>
            </a:r>
          </a:p>
          <a:p>
            <a:r>
              <a:rPr lang="en-US" baseline="0" dirty="0" smtClean="0"/>
              <a:t>In this example tree trimming is scheduled along a couple different sections of line in the same general area and the same time period.  We have selected 2 segments to participate in one campaign.</a:t>
            </a:r>
            <a:endParaRPr lang="en-US" dirty="0" smtClean="0"/>
          </a:p>
          <a:p>
            <a:endParaRPr lang="en-US" dirty="0"/>
          </a:p>
        </p:txBody>
      </p:sp>
      <p:sp>
        <p:nvSpPr>
          <p:cNvPr id="4" name="Slide Number Placeholder 3"/>
          <p:cNvSpPr>
            <a:spLocks noGrp="1"/>
          </p:cNvSpPr>
          <p:nvPr>
            <p:ph type="sldNum" sz="quarter" idx="10"/>
          </p:nvPr>
        </p:nvSpPr>
        <p:spPr/>
        <p:txBody>
          <a:bodyPr/>
          <a:lstStyle/>
          <a:p>
            <a:fld id="{E2FAC5C3-6492-984E-B294-2D21F2E24068}" type="slidenum">
              <a:rPr lang="en-US" smtClean="0"/>
              <a:t>22</a:t>
            </a:fld>
            <a:endParaRPr lang="en-US"/>
          </a:p>
        </p:txBody>
      </p:sp>
    </p:spTree>
    <p:extLst>
      <p:ext uri="{BB962C8B-B14F-4D97-AF65-F5344CB8AC3E}">
        <p14:creationId xmlns:p14="http://schemas.microsoft.com/office/powerpoint/2010/main" val="11628273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&lt;click&gt;</a:t>
            </a:r>
          </a:p>
          <a:p>
            <a:r>
              <a:rPr lang="en-US" dirty="0" smtClean="0"/>
              <a:t>This</a:t>
            </a:r>
            <a:r>
              <a:rPr lang="en-US" baseline="0" dirty="0" smtClean="0"/>
              <a:t> solution is joint effort between SEDC and Futura</a:t>
            </a:r>
          </a:p>
          <a:p>
            <a:r>
              <a:rPr lang="en-US" baseline="0" dirty="0" smtClean="0"/>
              <a:t>&lt;click&gt;</a:t>
            </a:r>
          </a:p>
          <a:p>
            <a:r>
              <a:rPr lang="en-US" baseline="0" dirty="0" smtClean="0"/>
              <a:t>The two components are </a:t>
            </a:r>
            <a:r>
              <a:rPr lang="en-US" baseline="0" dirty="0" err="1" smtClean="0"/>
              <a:t>AutoCue</a:t>
            </a:r>
            <a:r>
              <a:rPr lang="en-US" baseline="0" dirty="0" smtClean="0"/>
              <a:t> and </a:t>
            </a:r>
            <a:r>
              <a:rPr lang="en-US" baseline="0" dirty="0" err="1" smtClean="0"/>
              <a:t>FuturaIVR</a:t>
            </a:r>
            <a:r>
              <a:rPr lang="en-US" baseline="0" dirty="0" smtClean="0"/>
              <a:t> respectively.</a:t>
            </a:r>
          </a:p>
          <a:p>
            <a:r>
              <a:rPr lang="en-US" baseline="0" dirty="0" smtClean="0"/>
              <a:t>&lt;click&gt;</a:t>
            </a:r>
          </a:p>
          <a:p>
            <a:r>
              <a:rPr lang="en-US" baseline="0" dirty="0" err="1" smtClean="0"/>
              <a:t>AutoCue</a:t>
            </a:r>
            <a:r>
              <a:rPr lang="en-US" baseline="0" dirty="0" smtClean="0"/>
              <a:t> places the calls, Futura IVR handles the callbacks after outage restoral.</a:t>
            </a:r>
          </a:p>
          <a:p>
            <a:r>
              <a:rPr lang="en-US" baseline="0" dirty="0" smtClean="0"/>
              <a:t>&lt;click&gt;</a:t>
            </a:r>
          </a:p>
          <a:p>
            <a:r>
              <a:rPr lang="en-US" baseline="0" dirty="0" err="1" smtClean="0"/>
              <a:t>FuturaIVR</a:t>
            </a:r>
            <a:r>
              <a:rPr lang="en-US" baseline="0" dirty="0" smtClean="0"/>
              <a:t> handles callbacks and outage status requests made within </a:t>
            </a:r>
            <a:r>
              <a:rPr lang="en-US" baseline="0" dirty="0" err="1" smtClean="0"/>
              <a:t>AutoCue</a:t>
            </a:r>
            <a:r>
              <a:rPr lang="en-US" baseline="0" dirty="0" smtClean="0"/>
              <a:t>.</a:t>
            </a:r>
          </a:p>
          <a:p>
            <a:r>
              <a:rPr lang="en-US" baseline="0" dirty="0" smtClean="0"/>
              <a:t>&lt;click&gt;</a:t>
            </a:r>
          </a:p>
          <a:p>
            <a:r>
              <a:rPr lang="en-US" baseline="0" dirty="0" smtClean="0"/>
              <a:t>This provides automatic restoral confirmation and can help &lt;click&gt; identify secondary issues before crews leave an area.</a:t>
            </a:r>
          </a:p>
          <a:p>
            <a:r>
              <a:rPr lang="en-US" baseline="0" dirty="0" smtClean="0"/>
              <a:t>&lt;click&gt;</a:t>
            </a:r>
            <a:br>
              <a:rPr lang="en-US" baseline="0" dirty="0" smtClean="0"/>
            </a:br>
            <a:r>
              <a:rPr lang="en-US" baseline="0" dirty="0" smtClean="0"/>
              <a:t>New Campaigns in OMS keep your customers informed and confident in the utility.</a:t>
            </a:r>
            <a:endParaRPr lang="en-US" dirty="0" smtClean="0"/>
          </a:p>
          <a:p>
            <a:endParaRPr lang="en-US" dirty="0"/>
          </a:p>
        </p:txBody>
      </p:sp>
      <p:sp>
        <p:nvSpPr>
          <p:cNvPr id="4" name="Slide Number Placeholder 3"/>
          <p:cNvSpPr>
            <a:spLocks noGrp="1"/>
          </p:cNvSpPr>
          <p:nvPr>
            <p:ph type="sldNum" sz="quarter" idx="10"/>
          </p:nvPr>
        </p:nvSpPr>
        <p:spPr/>
        <p:txBody>
          <a:bodyPr/>
          <a:lstStyle/>
          <a:p>
            <a:fld id="{E2FAC5C3-6492-984E-B294-2D21F2E24068}" type="slidenum">
              <a:rPr lang="en-US" smtClean="0"/>
              <a:t>23</a:t>
            </a:fld>
            <a:endParaRPr lang="en-US"/>
          </a:p>
        </p:txBody>
      </p:sp>
    </p:spTree>
    <p:extLst>
      <p:ext uri="{BB962C8B-B14F-4D97-AF65-F5344CB8AC3E}">
        <p14:creationId xmlns:p14="http://schemas.microsoft.com/office/powerpoint/2010/main" val="2397406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many benefits to this joint solution.</a:t>
            </a:r>
          </a:p>
          <a:p>
            <a:r>
              <a:rPr lang="en-US" baseline="0" dirty="0" smtClean="0"/>
              <a:t>&lt;click&gt;</a:t>
            </a:r>
            <a:endParaRPr lang="en-US" dirty="0" smtClean="0"/>
          </a:p>
          <a:p>
            <a:r>
              <a:rPr lang="en-US" dirty="0" smtClean="0"/>
              <a:t>With </a:t>
            </a:r>
            <a:r>
              <a:rPr lang="en-US" dirty="0" err="1" smtClean="0"/>
              <a:t>AutoCue</a:t>
            </a:r>
            <a:r>
              <a:rPr lang="en-US" dirty="0" smtClean="0"/>
              <a:t>,</a:t>
            </a:r>
            <a:r>
              <a:rPr lang="en-US" baseline="0" dirty="0" smtClean="0"/>
              <a:t> t</a:t>
            </a:r>
            <a:r>
              <a:rPr lang="en-US" dirty="0" smtClean="0"/>
              <a:t>he cloud infrastructure provides a</a:t>
            </a:r>
            <a:r>
              <a:rPr lang="en-US" baseline="0" dirty="0" smtClean="0"/>
              <a:t> low startup cost for an extremely reliable solution.  You then pay-as-you-go based on your call volume.</a:t>
            </a:r>
          </a:p>
          <a:p>
            <a:r>
              <a:rPr lang="en-US" baseline="0" dirty="0" smtClean="0"/>
              <a:t>&lt;click&gt;</a:t>
            </a:r>
          </a:p>
          <a:p>
            <a:r>
              <a:rPr lang="en-US" baseline="0" dirty="0" smtClean="0"/>
              <a:t>It is easy to modify your IVR call tree and &lt;click&gt; easy to select messages or add recordings.</a:t>
            </a:r>
          </a:p>
          <a:p>
            <a:r>
              <a:rPr lang="en-US" baseline="0" dirty="0" smtClean="0"/>
              <a:t>&lt;click&gt;</a:t>
            </a:r>
          </a:p>
          <a:p>
            <a:r>
              <a:rPr lang="en-US" baseline="0" dirty="0" smtClean="0"/>
              <a:t>All of this comes with a fast deployment time.</a:t>
            </a:r>
          </a:p>
          <a:p>
            <a:endParaRPr lang="en-US" baseline="0" dirty="0" smtClean="0"/>
          </a:p>
          <a:p>
            <a:r>
              <a:rPr lang="en-US" baseline="0" dirty="0" smtClean="0"/>
              <a:t>&lt;click&gt;</a:t>
            </a:r>
            <a:br>
              <a:rPr lang="en-US" baseline="0" dirty="0" smtClean="0"/>
            </a:br>
            <a:r>
              <a:rPr lang="en-US" baseline="0" dirty="0" smtClean="0"/>
              <a:t>With </a:t>
            </a:r>
            <a:r>
              <a:rPr lang="en-US" baseline="0" dirty="0" err="1" smtClean="0"/>
              <a:t>FuturaIVR</a:t>
            </a:r>
            <a:r>
              <a:rPr lang="en-US" baseline="0" dirty="0" smtClean="0"/>
              <a:t>, you will have direct access to your IVR configuration and &lt;click&gt; IVR logging.  You will not have to depend on a third party.</a:t>
            </a:r>
          </a:p>
          <a:p>
            <a:r>
              <a:rPr lang="en-US" baseline="0" dirty="0" smtClean="0"/>
              <a:t>&lt;click&gt;</a:t>
            </a:r>
          </a:p>
          <a:p>
            <a:r>
              <a:rPr lang="en-US" baseline="0" dirty="0" smtClean="0"/>
              <a:t>Callbacks in </a:t>
            </a:r>
            <a:r>
              <a:rPr lang="en-US" baseline="0" dirty="0" err="1" smtClean="0"/>
              <a:t>FuturaIVR</a:t>
            </a:r>
            <a:r>
              <a:rPr lang="en-US" baseline="0" dirty="0" smtClean="0"/>
              <a:t> will be issued from a Local Number which is great for customer engagement.</a:t>
            </a:r>
          </a:p>
          <a:p>
            <a:r>
              <a:rPr lang="en-US" baseline="0" dirty="0" smtClean="0"/>
              <a:t>&lt;click&gt;</a:t>
            </a:r>
          </a:p>
          <a:p>
            <a:r>
              <a:rPr lang="en-US" baseline="0" dirty="0" smtClean="0"/>
              <a:t>Calls and Callbacks are handled automatically for you.</a:t>
            </a:r>
          </a:p>
          <a:p>
            <a:r>
              <a:rPr lang="en-US" baseline="0" dirty="0" smtClean="0"/>
              <a:t>&lt;click&gt;</a:t>
            </a:r>
          </a:p>
          <a:p>
            <a:r>
              <a:rPr lang="en-US" baseline="0" dirty="0" smtClean="0"/>
              <a:t>You get Automatic Outage Restoral Confirmation that will keep you ahead of any secondary outages before your crew leaves the area.</a:t>
            </a:r>
            <a:endParaRPr lang="en-US" dirty="0"/>
          </a:p>
        </p:txBody>
      </p:sp>
      <p:sp>
        <p:nvSpPr>
          <p:cNvPr id="4" name="Slide Number Placeholder 3"/>
          <p:cNvSpPr>
            <a:spLocks noGrp="1"/>
          </p:cNvSpPr>
          <p:nvPr>
            <p:ph type="sldNum" sz="quarter" idx="10"/>
          </p:nvPr>
        </p:nvSpPr>
        <p:spPr/>
        <p:txBody>
          <a:bodyPr/>
          <a:lstStyle/>
          <a:p>
            <a:fld id="{E2FAC5C3-6492-984E-B294-2D21F2E24068}" type="slidenum">
              <a:rPr lang="en-US" smtClean="0"/>
              <a:t>24</a:t>
            </a:fld>
            <a:endParaRPr lang="en-US"/>
          </a:p>
        </p:txBody>
      </p:sp>
    </p:spTree>
    <p:extLst>
      <p:ext uri="{BB962C8B-B14F-4D97-AF65-F5344CB8AC3E}">
        <p14:creationId xmlns:p14="http://schemas.microsoft.com/office/powerpoint/2010/main" val="3777001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AC5C3-6492-984E-B294-2D21F2E24068}" type="slidenum">
              <a:rPr lang="en-US" smtClean="0"/>
              <a:t>25</a:t>
            </a:fld>
            <a:endParaRPr lang="en-US"/>
          </a:p>
        </p:txBody>
      </p:sp>
    </p:spTree>
    <p:extLst>
      <p:ext uri="{BB962C8B-B14F-4D97-AF65-F5344CB8AC3E}">
        <p14:creationId xmlns:p14="http://schemas.microsoft.com/office/powerpoint/2010/main" val="1704527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Solution is &lt;click&gt; a joint effort between SEDC and Futura</a:t>
            </a:r>
          </a:p>
          <a:p>
            <a:endParaRPr lang="en-US" baseline="0" dirty="0" smtClean="0"/>
          </a:p>
          <a:p>
            <a:r>
              <a:rPr lang="en-US" baseline="0" dirty="0" smtClean="0"/>
              <a:t>It provides the capability of reporting an outage using SEDC’s </a:t>
            </a:r>
            <a:r>
              <a:rPr lang="en-US" baseline="0" dirty="0" err="1" smtClean="0"/>
              <a:t>AutoCue</a:t>
            </a:r>
            <a:r>
              <a:rPr lang="en-US" baseline="0" dirty="0" smtClean="0"/>
              <a:t> IVR</a:t>
            </a:r>
          </a:p>
          <a:p>
            <a:r>
              <a:rPr lang="en-US" baseline="0" dirty="0" smtClean="0"/>
              <a:t>&lt;click&gt;</a:t>
            </a:r>
          </a:p>
          <a:p>
            <a:r>
              <a:rPr lang="en-US" baseline="0" dirty="0" smtClean="0"/>
              <a:t>Customers can request to be notified when power is restored.</a:t>
            </a:r>
          </a:p>
          <a:p>
            <a:r>
              <a:rPr lang="en-US" baseline="0" dirty="0" smtClean="0"/>
              <a:t>&lt;click&gt;</a:t>
            </a:r>
          </a:p>
          <a:p>
            <a:r>
              <a:rPr lang="en-US" baseline="0" dirty="0" smtClean="0"/>
              <a:t>They can request a voice callback or a “text” callback.</a:t>
            </a:r>
          </a:p>
          <a:p>
            <a:r>
              <a:rPr lang="en-US" baseline="0" dirty="0" smtClean="0"/>
              <a:t>&lt;click&gt;</a:t>
            </a:r>
          </a:p>
          <a:p>
            <a:r>
              <a:rPr lang="en-US" baseline="0" dirty="0" smtClean="0"/>
              <a:t>The Futura IVR system handles the entire call back process for you automatically.</a:t>
            </a:r>
          </a:p>
          <a:p>
            <a:r>
              <a:rPr lang="en-US" baseline="0" dirty="0" smtClean="0"/>
              <a:t>&lt;click&gt;</a:t>
            </a:r>
          </a:p>
          <a:p>
            <a:r>
              <a:rPr lang="en-US" baseline="0" dirty="0" smtClean="0"/>
              <a:t>Customers will also be notified they are involved in a known outage with automatic outage status reporting built in.</a:t>
            </a:r>
          </a:p>
          <a:p>
            <a:endParaRPr lang="en-US" dirty="0"/>
          </a:p>
        </p:txBody>
      </p:sp>
      <p:sp>
        <p:nvSpPr>
          <p:cNvPr id="4" name="Slide Number Placeholder 3"/>
          <p:cNvSpPr>
            <a:spLocks noGrp="1"/>
          </p:cNvSpPr>
          <p:nvPr>
            <p:ph type="sldNum" sz="quarter" idx="10"/>
          </p:nvPr>
        </p:nvSpPr>
        <p:spPr/>
        <p:txBody>
          <a:bodyPr/>
          <a:lstStyle/>
          <a:p>
            <a:fld id="{E2FAC5C3-6492-984E-B294-2D21F2E24068}" type="slidenum">
              <a:rPr lang="en-US" smtClean="0"/>
              <a:t>4</a:t>
            </a:fld>
            <a:endParaRPr lang="en-US"/>
          </a:p>
        </p:txBody>
      </p:sp>
    </p:spTree>
    <p:extLst>
      <p:ext uri="{BB962C8B-B14F-4D97-AF65-F5344CB8AC3E}">
        <p14:creationId xmlns:p14="http://schemas.microsoft.com/office/powerpoint/2010/main" val="1986124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system leverages</a:t>
            </a:r>
            <a:r>
              <a:rPr lang="en-US" baseline="0" dirty="0" smtClean="0"/>
              <a:t> ‘cloud-based’ technology.</a:t>
            </a:r>
          </a:p>
          <a:p>
            <a:r>
              <a:rPr lang="en-US" baseline="0" dirty="0" smtClean="0"/>
              <a:t>&lt;click&gt;</a:t>
            </a:r>
          </a:p>
          <a:p>
            <a:r>
              <a:rPr lang="en-US" baseline="0" dirty="0" smtClean="0"/>
              <a:t>Because the infrastructure is in the cloud</a:t>
            </a:r>
          </a:p>
          <a:p>
            <a:r>
              <a:rPr lang="en-US" baseline="0" dirty="0" smtClean="0"/>
              <a:t>&lt;click&gt;</a:t>
            </a:r>
          </a:p>
          <a:p>
            <a:r>
              <a:rPr lang="en-US" baseline="0" dirty="0" smtClean="0"/>
              <a:t>There’s no additional telephony hardware required.</a:t>
            </a:r>
          </a:p>
          <a:p>
            <a:r>
              <a:rPr lang="en-US" baseline="0" dirty="0" smtClean="0"/>
              <a:t>&lt;click&gt;</a:t>
            </a:r>
          </a:p>
          <a:p>
            <a:r>
              <a:rPr lang="en-US" baseline="0" dirty="0" smtClean="0"/>
              <a:t>The solution is extremely reliable.</a:t>
            </a:r>
          </a:p>
          <a:p>
            <a:r>
              <a:rPr lang="en-US" baseline="0" dirty="0" smtClean="0"/>
              <a:t>&lt;click&gt;</a:t>
            </a:r>
          </a:p>
          <a:p>
            <a:r>
              <a:rPr lang="en-US" baseline="0" dirty="0" smtClean="0"/>
              <a:t>There is a low up-front cost to you thanks to the cloud.</a:t>
            </a:r>
          </a:p>
          <a:p>
            <a:r>
              <a:rPr lang="en-US" baseline="0" dirty="0" smtClean="0"/>
              <a:t>&lt;click&gt;</a:t>
            </a:r>
          </a:p>
          <a:p>
            <a:r>
              <a:rPr lang="en-US" baseline="0" dirty="0" smtClean="0"/>
              <a:t>You are also able to Pay-as-you-go based on volume in the system.</a:t>
            </a:r>
          </a:p>
        </p:txBody>
      </p:sp>
      <p:sp>
        <p:nvSpPr>
          <p:cNvPr id="4" name="Slide Number Placeholder 3"/>
          <p:cNvSpPr>
            <a:spLocks noGrp="1"/>
          </p:cNvSpPr>
          <p:nvPr>
            <p:ph type="sldNum" sz="quarter" idx="10"/>
          </p:nvPr>
        </p:nvSpPr>
        <p:spPr/>
        <p:txBody>
          <a:bodyPr/>
          <a:lstStyle/>
          <a:p>
            <a:fld id="{E2FAC5C3-6492-984E-B294-2D21F2E24068}" type="slidenum">
              <a:rPr lang="en-US" smtClean="0"/>
              <a:t>5</a:t>
            </a:fld>
            <a:endParaRPr lang="en-US"/>
          </a:p>
        </p:txBody>
      </p:sp>
    </p:spTree>
    <p:extLst>
      <p:ext uri="{BB962C8B-B14F-4D97-AF65-F5344CB8AC3E}">
        <p14:creationId xmlns:p14="http://schemas.microsoft.com/office/powerpoint/2010/main" val="182543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schematic illustrates the path of an outage report coming into OMS through the </a:t>
            </a:r>
            <a:r>
              <a:rPr lang="en-US" dirty="0" err="1" smtClean="0"/>
              <a:t>AutoCue</a:t>
            </a:r>
            <a:r>
              <a:rPr lang="en-US" baseline="0" dirty="0" smtClean="0"/>
              <a:t> system.</a:t>
            </a:r>
          </a:p>
          <a:p>
            <a:endParaRPr lang="en-US" baseline="0" dirty="0" smtClean="0"/>
          </a:p>
          <a:p>
            <a:r>
              <a:rPr lang="en-US" baseline="0" dirty="0" smtClean="0"/>
              <a:t>It outlines the network architecture that is in place on the </a:t>
            </a:r>
            <a:r>
              <a:rPr lang="en-US" baseline="0" dirty="0" err="1" smtClean="0"/>
              <a:t>AutoCue</a:t>
            </a:r>
            <a:r>
              <a:rPr lang="en-US" baseline="0" dirty="0" smtClean="0"/>
              <a:t> side.</a:t>
            </a:r>
          </a:p>
          <a:p>
            <a:endParaRPr lang="en-US" baseline="0" dirty="0" smtClean="0"/>
          </a:p>
          <a:p>
            <a:r>
              <a:rPr lang="en-US" baseline="0" dirty="0" smtClean="0"/>
              <a:t>&lt;click&gt;</a:t>
            </a:r>
          </a:p>
          <a:p>
            <a:r>
              <a:rPr lang="en-US" baseline="0" dirty="0" smtClean="0"/>
              <a:t>The initial call is placed from a customer’s phone call into a Cloud Based phone Service.</a:t>
            </a:r>
          </a:p>
          <a:p>
            <a:r>
              <a:rPr lang="en-US" baseline="0" dirty="0" smtClean="0"/>
              <a:t>&lt;click&gt;</a:t>
            </a:r>
          </a:p>
          <a:p>
            <a:r>
              <a:rPr lang="en-US" baseline="0" dirty="0" smtClean="0"/>
              <a:t>That service relays the call through the external firewall into the </a:t>
            </a:r>
            <a:r>
              <a:rPr lang="en-US" baseline="0" dirty="0" err="1" smtClean="0"/>
              <a:t>AutoCue</a:t>
            </a:r>
            <a:r>
              <a:rPr lang="en-US" baseline="0" dirty="0" smtClean="0"/>
              <a:t> IVR Service running on SEDC’s BPP server.  That server is typically on the same internal network as the OMS Server, so it is able to relay the call from the </a:t>
            </a:r>
            <a:r>
              <a:rPr lang="en-US" baseline="0" dirty="0" err="1" smtClean="0"/>
              <a:t>AutoCue</a:t>
            </a:r>
            <a:r>
              <a:rPr lang="en-US" baseline="0" dirty="0" smtClean="0"/>
              <a:t> IVR Service to the OMS_IVR Web Service.</a:t>
            </a:r>
          </a:p>
          <a:p>
            <a:r>
              <a:rPr lang="en-US" baseline="0" dirty="0" smtClean="0"/>
              <a:t>&lt;click&gt;</a:t>
            </a:r>
          </a:p>
          <a:p>
            <a:r>
              <a:rPr lang="en-US" baseline="0" dirty="0" smtClean="0"/>
              <a:t>Once the call hits the OMS_IVR </a:t>
            </a:r>
            <a:r>
              <a:rPr lang="en-US" baseline="0" dirty="0" err="1" smtClean="0"/>
              <a:t>webservice</a:t>
            </a:r>
            <a:r>
              <a:rPr lang="en-US" baseline="0" dirty="0" smtClean="0"/>
              <a:t> it is placed into OMS as an active call.</a:t>
            </a:r>
            <a:endParaRPr lang="en-US" dirty="0"/>
          </a:p>
        </p:txBody>
      </p:sp>
      <p:sp>
        <p:nvSpPr>
          <p:cNvPr id="4" name="Slide Number Placeholder 3"/>
          <p:cNvSpPr>
            <a:spLocks noGrp="1"/>
          </p:cNvSpPr>
          <p:nvPr>
            <p:ph type="sldNum" sz="quarter" idx="10"/>
          </p:nvPr>
        </p:nvSpPr>
        <p:spPr/>
        <p:txBody>
          <a:bodyPr/>
          <a:lstStyle/>
          <a:p>
            <a:fld id="{E2FAC5C3-6492-984E-B294-2D21F2E24068}" type="slidenum">
              <a:rPr lang="en-US" smtClean="0"/>
              <a:t>6</a:t>
            </a:fld>
            <a:endParaRPr lang="en-US"/>
          </a:p>
        </p:txBody>
      </p:sp>
    </p:spTree>
    <p:extLst>
      <p:ext uri="{BB962C8B-B14F-4D97-AF65-F5344CB8AC3E}">
        <p14:creationId xmlns:p14="http://schemas.microsoft.com/office/powerpoint/2010/main" val="3954257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a new secure architecture that we are encouraging all of our clients to implement when going in with public facing products such as </a:t>
            </a:r>
            <a:r>
              <a:rPr lang="en-US" baseline="0" dirty="0" err="1" smtClean="0"/>
              <a:t>OMSWebMap</a:t>
            </a:r>
            <a:r>
              <a:rPr lang="en-US" baseline="0" dirty="0" smtClean="0"/>
              <a:t>, </a:t>
            </a:r>
            <a:r>
              <a:rPr lang="en-US" baseline="0" dirty="0" err="1" smtClean="0"/>
              <a:t>FieldPro</a:t>
            </a:r>
            <a:r>
              <a:rPr lang="en-US" baseline="0" dirty="0" smtClean="0"/>
              <a:t> OMS, and </a:t>
            </a:r>
            <a:r>
              <a:rPr lang="en-US" baseline="0" dirty="0" err="1" smtClean="0"/>
              <a:t>FuturaIVR</a:t>
            </a:r>
            <a:r>
              <a:rPr lang="en-US" baseline="0" dirty="0" smtClean="0"/>
              <a:t>.</a:t>
            </a:r>
          </a:p>
          <a:p>
            <a:r>
              <a:rPr lang="en-US" baseline="0" dirty="0" smtClean="0"/>
              <a:t>This diagram shows all of the components, and portage, that will have you ready for onboarding any public facing Futura products down the line.</a:t>
            </a:r>
          </a:p>
          <a:p>
            <a:endParaRPr lang="en-US" baseline="0" dirty="0" smtClean="0"/>
          </a:p>
          <a:p>
            <a:r>
              <a:rPr lang="en-US" baseline="0" dirty="0" smtClean="0"/>
              <a:t>We’ll again take a look at this architecture in the context of Futura IVR, and following a callback response through the system.</a:t>
            </a:r>
          </a:p>
          <a:p>
            <a:r>
              <a:rPr lang="en-US" baseline="0" dirty="0" smtClean="0"/>
              <a:t>&lt;click&gt;</a:t>
            </a:r>
          </a:p>
          <a:p>
            <a:r>
              <a:rPr lang="en-US" baseline="0" dirty="0" smtClean="0"/>
              <a:t>The Cloud Service will return a response to the </a:t>
            </a:r>
            <a:r>
              <a:rPr lang="en-US" baseline="0" dirty="0" err="1" smtClean="0"/>
              <a:t>FuturaIVR</a:t>
            </a:r>
            <a:r>
              <a:rPr lang="en-US" baseline="0" dirty="0" smtClean="0"/>
              <a:t> Handler </a:t>
            </a:r>
            <a:r>
              <a:rPr lang="en-US" baseline="0" dirty="0" err="1" smtClean="0"/>
              <a:t>webservice</a:t>
            </a:r>
            <a:r>
              <a:rPr lang="en-US" baseline="0" dirty="0" smtClean="0"/>
              <a:t> hosted on the public facing DMZ.</a:t>
            </a:r>
          </a:p>
          <a:p>
            <a:r>
              <a:rPr lang="en-US" baseline="0" dirty="0" smtClean="0"/>
              <a:t>&lt;click&gt;</a:t>
            </a:r>
          </a:p>
          <a:p>
            <a:r>
              <a:rPr lang="en-US" baseline="0" dirty="0" smtClean="0"/>
              <a:t>The responses will come into the machine on port :443 using the secure HTTPS protocol.  ***Note that this will require a few responsibilities on your side.</a:t>
            </a:r>
          </a:p>
          <a:p>
            <a:r>
              <a:rPr lang="en-US" baseline="0" dirty="0" smtClean="0"/>
              <a:t>You will need to purchase a fully qualified domain, edit external DNS records, and purchase an SSL from a trusted vendor.</a:t>
            </a:r>
          </a:p>
          <a:p>
            <a:r>
              <a:rPr lang="en-US" baseline="0" dirty="0" smtClean="0"/>
              <a:t>&lt;click&gt;</a:t>
            </a:r>
          </a:p>
          <a:p>
            <a:r>
              <a:rPr lang="en-US" baseline="0" dirty="0" smtClean="0"/>
              <a:t>The handler </a:t>
            </a:r>
            <a:r>
              <a:rPr lang="en-US" baseline="0" dirty="0" err="1" smtClean="0"/>
              <a:t>webservice</a:t>
            </a:r>
            <a:r>
              <a:rPr lang="en-US" baseline="0" dirty="0" smtClean="0"/>
              <a:t> on the DMZ will pass the response back to the OMS_IVR </a:t>
            </a:r>
            <a:r>
              <a:rPr lang="en-US" baseline="0" dirty="0" err="1" smtClean="0"/>
              <a:t>webservice</a:t>
            </a:r>
            <a:r>
              <a:rPr lang="en-US" baseline="0" dirty="0" smtClean="0"/>
              <a:t> on the OMS Server using port :80 internally.</a:t>
            </a:r>
          </a:p>
          <a:p>
            <a:r>
              <a:rPr lang="en-US" baseline="0" dirty="0" smtClean="0"/>
              <a:t>From there the OMS Model will receive the callback response and process the transaction accordingly.</a:t>
            </a:r>
          </a:p>
          <a:p>
            <a:r>
              <a:rPr lang="en-US" baseline="0" dirty="0" smtClean="0"/>
              <a:t>&lt;click&gt;</a:t>
            </a:r>
          </a:p>
          <a:p>
            <a:r>
              <a:rPr lang="en-US" baseline="0" dirty="0" smtClean="0"/>
              <a:t>The OMS Client machine will then be able to pickup the response from the OMS Model.</a:t>
            </a:r>
          </a:p>
          <a:p>
            <a:endParaRPr lang="en-US" dirty="0"/>
          </a:p>
        </p:txBody>
      </p:sp>
      <p:sp>
        <p:nvSpPr>
          <p:cNvPr id="4" name="Slide Number Placeholder 3"/>
          <p:cNvSpPr>
            <a:spLocks noGrp="1"/>
          </p:cNvSpPr>
          <p:nvPr>
            <p:ph type="sldNum" sz="quarter" idx="10"/>
          </p:nvPr>
        </p:nvSpPr>
        <p:spPr/>
        <p:txBody>
          <a:bodyPr/>
          <a:lstStyle/>
          <a:p>
            <a:fld id="{E2FAC5C3-6492-984E-B294-2D21F2E24068}" type="slidenum">
              <a:rPr lang="en-US" smtClean="0"/>
              <a:t>7</a:t>
            </a:fld>
            <a:endParaRPr lang="en-US"/>
          </a:p>
        </p:txBody>
      </p:sp>
    </p:spTree>
    <p:extLst>
      <p:ext uri="{BB962C8B-B14F-4D97-AF65-F5344CB8AC3E}">
        <p14:creationId xmlns:p14="http://schemas.microsoft.com/office/powerpoint/2010/main" val="3586061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complete solution, there are a few pre-</a:t>
            </a:r>
            <a:r>
              <a:rPr lang="en-US" dirty="0" err="1" smtClean="0"/>
              <a:t>requistites</a:t>
            </a:r>
            <a:r>
              <a:rPr lang="en-US" baseline="0" dirty="0" smtClean="0"/>
              <a:t>.</a:t>
            </a:r>
          </a:p>
          <a:p>
            <a:endParaRPr lang="en-US" baseline="0" dirty="0" smtClean="0"/>
          </a:p>
          <a:p>
            <a:r>
              <a:rPr lang="en-US" baseline="0" dirty="0" smtClean="0"/>
              <a:t>You must have </a:t>
            </a:r>
            <a:r>
              <a:rPr lang="en-US" baseline="0" dirty="0" err="1" smtClean="0"/>
              <a:t>AutoCue</a:t>
            </a:r>
            <a:r>
              <a:rPr lang="en-US" baseline="0" dirty="0" smtClean="0"/>
              <a:t> IVR in place to leverage the full </a:t>
            </a:r>
            <a:r>
              <a:rPr lang="en-US" baseline="0" dirty="0" err="1" smtClean="0"/>
              <a:t>FuturaIVR</a:t>
            </a:r>
            <a:r>
              <a:rPr lang="en-US" baseline="0" dirty="0" smtClean="0"/>
              <a:t> solution.</a:t>
            </a:r>
          </a:p>
          <a:p>
            <a:r>
              <a:rPr lang="en-US" baseline="0" dirty="0" smtClean="0"/>
              <a:t>&lt;click&gt;</a:t>
            </a:r>
          </a:p>
          <a:p>
            <a:r>
              <a:rPr lang="en-US" baseline="0" dirty="0" smtClean="0"/>
              <a:t>You will need an internet-facing service to host the Futura IVR </a:t>
            </a:r>
            <a:r>
              <a:rPr lang="en-US" baseline="0" dirty="0" err="1" smtClean="0"/>
              <a:t>Webservice</a:t>
            </a:r>
            <a:endParaRPr lang="en-US" baseline="0" dirty="0" smtClean="0"/>
          </a:p>
          <a:p>
            <a:r>
              <a:rPr lang="en-US" baseline="0" dirty="0" smtClean="0"/>
              <a:t>&lt;click&gt;</a:t>
            </a:r>
          </a:p>
          <a:p>
            <a:r>
              <a:rPr lang="en-US" baseline="0" dirty="0" smtClean="0"/>
              <a:t>And / Or A range of Amazon EC2 IP’s opened in the firewall.</a:t>
            </a:r>
          </a:p>
          <a:p>
            <a:r>
              <a:rPr lang="en-US" baseline="0" dirty="0" smtClean="0"/>
              <a:t>&lt;click&gt;</a:t>
            </a:r>
          </a:p>
          <a:p>
            <a:r>
              <a:rPr lang="en-US" baseline="0" dirty="0" smtClean="0"/>
              <a:t>You must be on UPN v32 SP4 or later</a:t>
            </a:r>
          </a:p>
          <a:p>
            <a:r>
              <a:rPr lang="en-US" baseline="0" dirty="0" smtClean="0"/>
              <a:t>&lt;click&gt;</a:t>
            </a:r>
          </a:p>
          <a:p>
            <a:r>
              <a:rPr lang="en-US" baseline="0" dirty="0" smtClean="0"/>
              <a:t>The full solution requires configuration by both SEDC and Futura.</a:t>
            </a:r>
            <a:endParaRPr lang="en-US" dirty="0"/>
          </a:p>
        </p:txBody>
      </p:sp>
      <p:sp>
        <p:nvSpPr>
          <p:cNvPr id="4" name="Slide Number Placeholder 3"/>
          <p:cNvSpPr>
            <a:spLocks noGrp="1"/>
          </p:cNvSpPr>
          <p:nvPr>
            <p:ph type="sldNum" sz="quarter" idx="10"/>
          </p:nvPr>
        </p:nvSpPr>
        <p:spPr/>
        <p:txBody>
          <a:bodyPr/>
          <a:lstStyle/>
          <a:p>
            <a:fld id="{E2FAC5C3-6492-984E-B294-2D21F2E24068}" type="slidenum">
              <a:rPr lang="en-US" smtClean="0"/>
              <a:t>8</a:t>
            </a:fld>
            <a:endParaRPr lang="en-US"/>
          </a:p>
        </p:txBody>
      </p:sp>
    </p:spTree>
    <p:extLst>
      <p:ext uri="{BB962C8B-B14F-4D97-AF65-F5344CB8AC3E}">
        <p14:creationId xmlns:p14="http://schemas.microsoft.com/office/powerpoint/2010/main" val="2855144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AutoCue</a:t>
            </a:r>
            <a:r>
              <a:rPr lang="en-US" dirty="0" smtClean="0"/>
              <a:t> IVR </a:t>
            </a:r>
            <a:r>
              <a:rPr lang="en-US" baseline="0" dirty="0" smtClean="0"/>
              <a:t>system has an easy to modify IVR call tree.</a:t>
            </a:r>
          </a:p>
          <a:p>
            <a:r>
              <a:rPr lang="en-US" baseline="0" dirty="0" smtClean="0"/>
              <a:t>&lt;click&gt;</a:t>
            </a:r>
          </a:p>
          <a:p>
            <a:r>
              <a:rPr lang="en-US" baseline="0" dirty="0" smtClean="0"/>
              <a:t>It is easy to select messages and add recordings to the system.</a:t>
            </a:r>
          </a:p>
          <a:p>
            <a:r>
              <a:rPr lang="en-US" baseline="0" dirty="0" smtClean="0"/>
              <a:t>&lt;click&gt;</a:t>
            </a:r>
          </a:p>
          <a:p>
            <a:r>
              <a:rPr lang="en-US" baseline="0" dirty="0" smtClean="0"/>
              <a:t>It offers a fast deployment time.</a:t>
            </a:r>
          </a:p>
          <a:p>
            <a:r>
              <a:rPr lang="en-US" baseline="0" dirty="0" smtClean="0"/>
              <a:t>&lt;click&gt;</a:t>
            </a:r>
            <a:br>
              <a:rPr lang="en-US" baseline="0" dirty="0" smtClean="0"/>
            </a:br>
            <a:r>
              <a:rPr lang="en-US" baseline="0" dirty="0" smtClean="0"/>
              <a:t>You can Pay-as-you-go based on the call volume that passes through the </a:t>
            </a:r>
            <a:r>
              <a:rPr lang="en-US" baseline="0" dirty="0" err="1" smtClean="0"/>
              <a:t>sytem</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2FAC5C3-6492-984E-B294-2D21F2E24068}" type="slidenum">
              <a:rPr lang="en-US" smtClean="0"/>
              <a:t>9</a:t>
            </a:fld>
            <a:endParaRPr lang="en-US"/>
          </a:p>
        </p:txBody>
      </p:sp>
    </p:spTree>
    <p:extLst>
      <p:ext uri="{BB962C8B-B14F-4D97-AF65-F5344CB8AC3E}">
        <p14:creationId xmlns:p14="http://schemas.microsoft.com/office/powerpoint/2010/main" val="1903057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SEDC</a:t>
            </a:r>
            <a:r>
              <a:rPr lang="en-US" baseline="0" dirty="0" smtClean="0"/>
              <a:t> will purchase an IVR phone number from the cloud service.</a:t>
            </a:r>
          </a:p>
          <a:p>
            <a:r>
              <a:rPr lang="en-US" baseline="0" dirty="0" smtClean="0"/>
              <a:t>&lt;click&gt;</a:t>
            </a:r>
          </a:p>
          <a:p>
            <a:r>
              <a:rPr lang="en-US" baseline="0" dirty="0" smtClean="0"/>
              <a:t>Cloud service intercepts call when the IVR number is dialed.</a:t>
            </a:r>
          </a:p>
          <a:p>
            <a:r>
              <a:rPr lang="en-US" baseline="0" dirty="0" smtClean="0"/>
              <a:t>&lt;click&gt;</a:t>
            </a:r>
          </a:p>
          <a:p>
            <a:r>
              <a:rPr lang="en-US" baseline="0" dirty="0" smtClean="0"/>
              <a:t>The cloud service then communicates with your BPP server to get instructions and process input from the caller.</a:t>
            </a:r>
            <a:endParaRPr lang="en-US" dirty="0"/>
          </a:p>
        </p:txBody>
      </p:sp>
      <p:sp>
        <p:nvSpPr>
          <p:cNvPr id="4" name="Slide Number Placeholder 3"/>
          <p:cNvSpPr>
            <a:spLocks noGrp="1"/>
          </p:cNvSpPr>
          <p:nvPr>
            <p:ph type="sldNum" sz="quarter" idx="10"/>
          </p:nvPr>
        </p:nvSpPr>
        <p:spPr/>
        <p:txBody>
          <a:bodyPr/>
          <a:lstStyle/>
          <a:p>
            <a:fld id="{E2FAC5C3-6492-984E-B294-2D21F2E24068}" type="slidenum">
              <a:rPr lang="en-US" smtClean="0"/>
              <a:t>10</a:t>
            </a:fld>
            <a:endParaRPr lang="en-US"/>
          </a:p>
        </p:txBody>
      </p:sp>
    </p:spTree>
    <p:extLst>
      <p:ext uri="{BB962C8B-B14F-4D97-AF65-F5344CB8AC3E}">
        <p14:creationId xmlns:p14="http://schemas.microsoft.com/office/powerpoint/2010/main" val="2190499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6C5214-D0D9-B74C-AA94-5030AEF3C2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0AFB2EB2-6FD7-4E4B-8383-8740B9BA6C93}"/>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FE7FBD8-AD05-9343-88C6-719411FC7F69}"/>
              </a:ext>
            </a:extLst>
          </p:cNvPr>
          <p:cNvSpPr>
            <a:spLocks noGrp="1"/>
          </p:cNvSpPr>
          <p:nvPr>
            <p:ph type="dt" sz="half" idx="10"/>
          </p:nvPr>
        </p:nvSpPr>
        <p:spPr/>
        <p:txBody>
          <a:bodyPr/>
          <a:lstStyle/>
          <a:p>
            <a:fld id="{3E5A2339-1E02-034C-BBA7-7FA25CD6B1EE}" type="datetime1">
              <a:rPr lang="en-US" smtClean="0"/>
              <a:t>7/20/2018</a:t>
            </a:fld>
            <a:endParaRPr lang="en-US"/>
          </a:p>
        </p:txBody>
      </p:sp>
      <p:sp>
        <p:nvSpPr>
          <p:cNvPr id="5" name="Footer Placeholder 4">
            <a:extLst>
              <a:ext uri="{FF2B5EF4-FFF2-40B4-BE49-F238E27FC236}">
                <a16:creationId xmlns:a16="http://schemas.microsoft.com/office/drawing/2014/main" xmlns="" id="{E16F60B6-A823-2A48-B86B-F2C7147105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F1B977F-C74C-9B44-9F17-CBA0B4B022F4}"/>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318983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DBB69B-6229-4045-8DAD-AF2F6D39AC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9DB70AB-265E-3341-A5C9-99027DB76A1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6E79F55-2ED1-424A-B3B5-EDD6D3713AA4}"/>
              </a:ext>
            </a:extLst>
          </p:cNvPr>
          <p:cNvSpPr>
            <a:spLocks noGrp="1"/>
          </p:cNvSpPr>
          <p:nvPr>
            <p:ph type="dt" sz="half" idx="10"/>
          </p:nvPr>
        </p:nvSpPr>
        <p:spPr/>
        <p:txBody>
          <a:bodyPr/>
          <a:lstStyle/>
          <a:p>
            <a:fld id="{C67432D1-B777-4E44-BEB5-8BB82AAC7FF4}" type="datetime1">
              <a:rPr lang="en-US" smtClean="0"/>
              <a:t>7/20/2018</a:t>
            </a:fld>
            <a:endParaRPr lang="en-US"/>
          </a:p>
        </p:txBody>
      </p:sp>
      <p:sp>
        <p:nvSpPr>
          <p:cNvPr id="5" name="Footer Placeholder 4">
            <a:extLst>
              <a:ext uri="{FF2B5EF4-FFF2-40B4-BE49-F238E27FC236}">
                <a16:creationId xmlns:a16="http://schemas.microsoft.com/office/drawing/2014/main" xmlns="" id="{D9332B11-5DB1-4648-9061-5A5C23C66A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45461F9-E519-5E4B-8F68-12CB6794A753}"/>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9854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7179471-2D18-7740-9796-1EE570A86463}"/>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3B583279-F5C5-2C4D-884A-4AA882E0D8C4}"/>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C256D58-119E-EC47-8D5E-F6358219EF34}"/>
              </a:ext>
            </a:extLst>
          </p:cNvPr>
          <p:cNvSpPr>
            <a:spLocks noGrp="1"/>
          </p:cNvSpPr>
          <p:nvPr>
            <p:ph type="dt" sz="half" idx="10"/>
          </p:nvPr>
        </p:nvSpPr>
        <p:spPr/>
        <p:txBody>
          <a:bodyPr/>
          <a:lstStyle/>
          <a:p>
            <a:fld id="{D2D6F984-CAD7-BD40-BF29-21D08DFB9015}" type="datetime1">
              <a:rPr lang="en-US" smtClean="0"/>
              <a:t>7/20/2018</a:t>
            </a:fld>
            <a:endParaRPr lang="en-US"/>
          </a:p>
        </p:txBody>
      </p:sp>
      <p:sp>
        <p:nvSpPr>
          <p:cNvPr id="5" name="Footer Placeholder 4">
            <a:extLst>
              <a:ext uri="{FF2B5EF4-FFF2-40B4-BE49-F238E27FC236}">
                <a16:creationId xmlns:a16="http://schemas.microsoft.com/office/drawing/2014/main" xmlns="" id="{F2A44152-DB66-FC44-81A4-73424163C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8DCCCAD-AFBF-454C-9E05-CAD74D652AD8}"/>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2623612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75DC9F-0898-3E4A-A809-BE14EACF3F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8EDE07C-FCD1-E244-BCED-994B90AB92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47567A1-D72C-144F-9D4C-F6393D1D5808}"/>
              </a:ext>
            </a:extLst>
          </p:cNvPr>
          <p:cNvSpPr>
            <a:spLocks noGrp="1"/>
          </p:cNvSpPr>
          <p:nvPr>
            <p:ph type="dt" sz="half" idx="10"/>
          </p:nvPr>
        </p:nvSpPr>
        <p:spPr/>
        <p:txBody>
          <a:bodyPr/>
          <a:lstStyle/>
          <a:p>
            <a:fld id="{577D4CEC-C7D4-5A4D-9DA3-CF2F67E480E0}" type="datetime1">
              <a:rPr lang="en-US" smtClean="0"/>
              <a:t>7/20/2018</a:t>
            </a:fld>
            <a:endParaRPr lang="en-US"/>
          </a:p>
        </p:txBody>
      </p:sp>
      <p:sp>
        <p:nvSpPr>
          <p:cNvPr id="5" name="Footer Placeholder 4">
            <a:extLst>
              <a:ext uri="{FF2B5EF4-FFF2-40B4-BE49-F238E27FC236}">
                <a16:creationId xmlns:a16="http://schemas.microsoft.com/office/drawing/2014/main" xmlns="" id="{A61F67D0-31EF-7F48-A78B-B4E4FA90E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C9D5AAC-F15D-1248-BEA4-B90739CF799A}"/>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3748225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99D7E9-2771-F140-9571-2B34D7FB1004}"/>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FF8DC2E-586E-944C-A482-574D8CCEF257}"/>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DE6FA9B3-ADDF-7747-ABF5-30D7F1B25FDA}"/>
              </a:ext>
            </a:extLst>
          </p:cNvPr>
          <p:cNvSpPr>
            <a:spLocks noGrp="1"/>
          </p:cNvSpPr>
          <p:nvPr>
            <p:ph type="dt" sz="half" idx="10"/>
          </p:nvPr>
        </p:nvSpPr>
        <p:spPr/>
        <p:txBody>
          <a:bodyPr/>
          <a:lstStyle/>
          <a:p>
            <a:fld id="{18CC5F46-4F95-864C-9E32-C7E9DFFE0044}" type="datetime1">
              <a:rPr lang="en-US" smtClean="0"/>
              <a:t>7/20/2018</a:t>
            </a:fld>
            <a:endParaRPr lang="en-US"/>
          </a:p>
        </p:txBody>
      </p:sp>
      <p:sp>
        <p:nvSpPr>
          <p:cNvPr id="5" name="Footer Placeholder 4">
            <a:extLst>
              <a:ext uri="{FF2B5EF4-FFF2-40B4-BE49-F238E27FC236}">
                <a16:creationId xmlns:a16="http://schemas.microsoft.com/office/drawing/2014/main" xmlns="" id="{79E50B03-3B03-9E4A-87C2-32902CD49A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5AB296D-0377-F440-B785-A16D34E4668B}"/>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394392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39A969-6823-7148-BCAD-C970CDCDFF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029D156-4F33-2649-8244-822E31554C8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48B59D0-EEA8-B648-B1C9-0D83C1795C0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D408E9F-09CF-6149-B0B0-DA38AF7C19D2}"/>
              </a:ext>
            </a:extLst>
          </p:cNvPr>
          <p:cNvSpPr>
            <a:spLocks noGrp="1"/>
          </p:cNvSpPr>
          <p:nvPr>
            <p:ph type="dt" sz="half" idx="10"/>
          </p:nvPr>
        </p:nvSpPr>
        <p:spPr/>
        <p:txBody>
          <a:bodyPr/>
          <a:lstStyle/>
          <a:p>
            <a:fld id="{CFD9F596-3991-AD4D-A819-178D07FB8C91}" type="datetime1">
              <a:rPr lang="en-US" smtClean="0"/>
              <a:t>7/20/2018</a:t>
            </a:fld>
            <a:endParaRPr lang="en-US"/>
          </a:p>
        </p:txBody>
      </p:sp>
      <p:sp>
        <p:nvSpPr>
          <p:cNvPr id="6" name="Footer Placeholder 5">
            <a:extLst>
              <a:ext uri="{FF2B5EF4-FFF2-40B4-BE49-F238E27FC236}">
                <a16:creationId xmlns:a16="http://schemas.microsoft.com/office/drawing/2014/main" xmlns="" id="{8CEA0A48-0BCC-F54D-B431-8A0414FA00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B0DE0B0-4D1A-9344-A9D1-9E0F28C7AC9D}"/>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1101158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B229A7-0109-D747-AE77-A1970FB1D231}"/>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DBF6F67-F806-8E46-B6BD-F04B6C09FFB6}"/>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213075A-C7E4-3844-BC79-E86F235EC208}"/>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17311F8F-A789-6543-988A-A276E927425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D578DF2B-D18C-3D44-BA5F-1F9F7D478705}"/>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5B1AB26-1844-1C44-9A1D-985F2DBA0A61}"/>
              </a:ext>
            </a:extLst>
          </p:cNvPr>
          <p:cNvSpPr>
            <a:spLocks noGrp="1"/>
          </p:cNvSpPr>
          <p:nvPr>
            <p:ph type="dt" sz="half" idx="10"/>
          </p:nvPr>
        </p:nvSpPr>
        <p:spPr/>
        <p:txBody>
          <a:bodyPr/>
          <a:lstStyle/>
          <a:p>
            <a:fld id="{5ED2FE30-E0E2-6E4F-9735-AEA60C8DE4C5}" type="datetime1">
              <a:rPr lang="en-US" smtClean="0"/>
              <a:t>7/20/2018</a:t>
            </a:fld>
            <a:endParaRPr lang="en-US"/>
          </a:p>
        </p:txBody>
      </p:sp>
      <p:sp>
        <p:nvSpPr>
          <p:cNvPr id="8" name="Footer Placeholder 7">
            <a:extLst>
              <a:ext uri="{FF2B5EF4-FFF2-40B4-BE49-F238E27FC236}">
                <a16:creationId xmlns:a16="http://schemas.microsoft.com/office/drawing/2014/main" xmlns="" id="{610CEED7-BE91-F541-9C42-D4F9921468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47D967E-45F0-FF45-943E-C4808F816B13}"/>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2407258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B61ACD-E3F3-9D4C-87AD-757CF8C6B4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BE70E18-C714-E54F-9B92-8D858AE485B7}"/>
              </a:ext>
            </a:extLst>
          </p:cNvPr>
          <p:cNvSpPr>
            <a:spLocks noGrp="1"/>
          </p:cNvSpPr>
          <p:nvPr>
            <p:ph type="dt" sz="half" idx="10"/>
          </p:nvPr>
        </p:nvSpPr>
        <p:spPr/>
        <p:txBody>
          <a:bodyPr/>
          <a:lstStyle/>
          <a:p>
            <a:fld id="{9F8CD760-8055-3C4D-9BEC-95377ED2A77D}" type="datetime1">
              <a:rPr lang="en-US" smtClean="0"/>
              <a:t>7/20/2018</a:t>
            </a:fld>
            <a:endParaRPr lang="en-US"/>
          </a:p>
        </p:txBody>
      </p:sp>
      <p:sp>
        <p:nvSpPr>
          <p:cNvPr id="4" name="Footer Placeholder 3">
            <a:extLst>
              <a:ext uri="{FF2B5EF4-FFF2-40B4-BE49-F238E27FC236}">
                <a16:creationId xmlns:a16="http://schemas.microsoft.com/office/drawing/2014/main" xmlns="" id="{5258054D-56AC-3A46-8D8B-63694A31D9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6EE0924-DB97-2440-8D5B-CC9F9D24899A}"/>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20651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CA1941B-7903-E540-B2CE-B9F817A0F48E}"/>
              </a:ext>
            </a:extLst>
          </p:cNvPr>
          <p:cNvSpPr>
            <a:spLocks noGrp="1"/>
          </p:cNvSpPr>
          <p:nvPr>
            <p:ph type="dt" sz="half" idx="10"/>
          </p:nvPr>
        </p:nvSpPr>
        <p:spPr/>
        <p:txBody>
          <a:bodyPr/>
          <a:lstStyle/>
          <a:p>
            <a:fld id="{EDA35547-5590-AE4B-B503-FACC781A388E}" type="datetime1">
              <a:rPr lang="en-US" smtClean="0"/>
              <a:t>7/20/2018</a:t>
            </a:fld>
            <a:endParaRPr lang="en-US"/>
          </a:p>
        </p:txBody>
      </p:sp>
      <p:sp>
        <p:nvSpPr>
          <p:cNvPr id="3" name="Footer Placeholder 2">
            <a:extLst>
              <a:ext uri="{FF2B5EF4-FFF2-40B4-BE49-F238E27FC236}">
                <a16:creationId xmlns:a16="http://schemas.microsoft.com/office/drawing/2014/main" xmlns="" id="{C8646F72-6494-864E-9086-7E2B98828B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47557450-122E-8945-AC50-D48B8C41A55E}"/>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3819382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B42C74-F1A6-EE41-868E-BC6F5303FA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20B1BBF-153B-2844-B8F3-6742AB0106CF}"/>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1D5A7608-3349-C44A-9C44-3F14B7FED87F}"/>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60240ADD-88EB-1D42-9758-CB4C88F1B4C3}"/>
              </a:ext>
            </a:extLst>
          </p:cNvPr>
          <p:cNvSpPr>
            <a:spLocks noGrp="1"/>
          </p:cNvSpPr>
          <p:nvPr>
            <p:ph type="dt" sz="half" idx="10"/>
          </p:nvPr>
        </p:nvSpPr>
        <p:spPr/>
        <p:txBody>
          <a:bodyPr/>
          <a:lstStyle/>
          <a:p>
            <a:fld id="{FE77DAB8-A91F-4545-9464-A19DA19CA173}" type="datetime1">
              <a:rPr lang="en-US" smtClean="0"/>
              <a:t>7/20/2018</a:t>
            </a:fld>
            <a:endParaRPr lang="en-US"/>
          </a:p>
        </p:txBody>
      </p:sp>
      <p:sp>
        <p:nvSpPr>
          <p:cNvPr id="6" name="Footer Placeholder 5">
            <a:extLst>
              <a:ext uri="{FF2B5EF4-FFF2-40B4-BE49-F238E27FC236}">
                <a16:creationId xmlns:a16="http://schemas.microsoft.com/office/drawing/2014/main" xmlns="" id="{7B908799-BBA6-F745-AE2D-59B2921B4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25AD639-CDDA-DA45-97C8-5B7205421F5C}"/>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119728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1ED3A0-3344-EA4D-B07F-46A4B4A35D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BA7359E-B5F2-F142-88CC-65EE5546BDDB}"/>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xmlns="" id="{6BF83A7D-2298-7844-9233-9CFE786CC289}"/>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EBFA145-A86F-3F4D-AEEC-CDB71DE14EB9}"/>
              </a:ext>
            </a:extLst>
          </p:cNvPr>
          <p:cNvSpPr>
            <a:spLocks noGrp="1"/>
          </p:cNvSpPr>
          <p:nvPr>
            <p:ph type="dt" sz="half" idx="10"/>
          </p:nvPr>
        </p:nvSpPr>
        <p:spPr/>
        <p:txBody>
          <a:bodyPr/>
          <a:lstStyle/>
          <a:p>
            <a:fld id="{262054F7-A753-8D40-B9DA-9E14CB2B221E}" type="datetime1">
              <a:rPr lang="en-US" smtClean="0"/>
              <a:t>7/20/2018</a:t>
            </a:fld>
            <a:endParaRPr lang="en-US"/>
          </a:p>
        </p:txBody>
      </p:sp>
      <p:sp>
        <p:nvSpPr>
          <p:cNvPr id="6" name="Footer Placeholder 5">
            <a:extLst>
              <a:ext uri="{FF2B5EF4-FFF2-40B4-BE49-F238E27FC236}">
                <a16:creationId xmlns:a16="http://schemas.microsoft.com/office/drawing/2014/main" xmlns="" id="{8DD13451-A76D-C344-AA05-5280EDFAD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B6D6004-88DF-8449-848A-E83A378AE2A3}"/>
              </a:ext>
            </a:extLst>
          </p:cNvPr>
          <p:cNvSpPr>
            <a:spLocks noGrp="1"/>
          </p:cNvSpPr>
          <p:nvPr>
            <p:ph type="sldNum" sz="quarter" idx="12"/>
          </p:nvPr>
        </p:nvSpPr>
        <p:spPr/>
        <p:txBody>
          <a:bodyPr/>
          <a:lstStyle/>
          <a:p>
            <a:fld id="{20A3D005-796C-7F4C-B799-47876DAF0D32}" type="slidenum">
              <a:rPr lang="en-US" smtClean="0"/>
              <a:t>‹#›</a:t>
            </a:fld>
            <a:endParaRPr lang="en-US"/>
          </a:p>
        </p:txBody>
      </p:sp>
    </p:spTree>
    <p:extLst>
      <p:ext uri="{BB962C8B-B14F-4D97-AF65-F5344CB8AC3E}">
        <p14:creationId xmlns:p14="http://schemas.microsoft.com/office/powerpoint/2010/main" val="717643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C28C73C-ABBF-0049-9DE1-4E7883E56C63}"/>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7F8D937D-3821-2443-821C-6FE261F5E4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6DF2B7E-DA0E-1F43-A8FF-F06A68219C8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06D5E3-9858-BD45-AC97-9211716ACC31}" type="datetime1">
              <a:rPr lang="en-US" smtClean="0"/>
              <a:t>7/20/2018</a:t>
            </a:fld>
            <a:endParaRPr lang="en-US"/>
          </a:p>
        </p:txBody>
      </p:sp>
      <p:sp>
        <p:nvSpPr>
          <p:cNvPr id="5" name="Footer Placeholder 4">
            <a:extLst>
              <a:ext uri="{FF2B5EF4-FFF2-40B4-BE49-F238E27FC236}">
                <a16:creationId xmlns:a16="http://schemas.microsoft.com/office/drawing/2014/main" xmlns="" id="{9965DEEC-EDC3-764D-8CD6-40E37ADBCBD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276D5C6-0650-8D49-956E-4642E8658FC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3D005-796C-7F4C-B799-47876DAF0D32}" type="slidenum">
              <a:rPr lang="en-US" smtClean="0"/>
              <a:t>‹#›</a:t>
            </a:fld>
            <a:endParaRPr lang="en-US"/>
          </a:p>
        </p:txBody>
      </p:sp>
    </p:spTree>
    <p:extLst>
      <p:ext uri="{BB962C8B-B14F-4D97-AF65-F5344CB8AC3E}">
        <p14:creationId xmlns:p14="http://schemas.microsoft.com/office/powerpoint/2010/main" val="2207625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43A0E80A-62AA-1442-8A41-DE782163C0D0}"/>
              </a:ext>
            </a:extLst>
          </p:cNvPr>
          <p:cNvPicPr>
            <a:picLocks noChangeAspect="1"/>
          </p:cNvPicPr>
          <p:nvPr/>
        </p:nvPicPr>
        <p:blipFill>
          <a:blip r:embed="rId2"/>
          <a:stretch>
            <a:fillRect/>
          </a:stretch>
        </p:blipFill>
        <p:spPr>
          <a:xfrm>
            <a:off x="0" y="5029200"/>
            <a:ext cx="12192000" cy="1828800"/>
          </a:xfrm>
          <a:prstGeom prst="rect">
            <a:avLst/>
          </a:prstGeom>
        </p:spPr>
      </p:pic>
      <p:sp>
        <p:nvSpPr>
          <p:cNvPr id="2" name="Title 1">
            <a:extLst>
              <a:ext uri="{FF2B5EF4-FFF2-40B4-BE49-F238E27FC236}">
                <a16:creationId xmlns:a16="http://schemas.microsoft.com/office/drawing/2014/main" xmlns="" id="{BC46A62F-0C7B-C244-9423-36F7750500BE}"/>
              </a:ext>
            </a:extLst>
          </p:cNvPr>
          <p:cNvSpPr>
            <a:spLocks noGrp="1"/>
          </p:cNvSpPr>
          <p:nvPr>
            <p:ph type="ctrTitle"/>
          </p:nvPr>
        </p:nvSpPr>
        <p:spPr>
          <a:xfrm>
            <a:off x="0" y="3219797"/>
            <a:ext cx="12192000" cy="1470618"/>
          </a:xfrm>
        </p:spPr>
        <p:txBody>
          <a:bodyPr/>
          <a:lstStyle/>
          <a:p>
            <a:r>
              <a:rPr lang="en-US" b="1" dirty="0" smtClean="0">
                <a:solidFill>
                  <a:srgbClr val="C00000"/>
                </a:solidFill>
                <a:latin typeface="+mn-lt"/>
              </a:rPr>
              <a:t>Futura IVR / </a:t>
            </a:r>
            <a:r>
              <a:rPr lang="en-US" b="1" dirty="0" err="1" smtClean="0">
                <a:solidFill>
                  <a:srgbClr val="C00000"/>
                </a:solidFill>
                <a:latin typeface="+mn-lt"/>
              </a:rPr>
              <a:t>AutoCue</a:t>
            </a:r>
            <a:endParaRPr lang="en-US" b="1" dirty="0">
              <a:solidFill>
                <a:srgbClr val="C00000"/>
              </a:solidFill>
              <a:latin typeface="+mn-lt"/>
            </a:endParaRPr>
          </a:p>
        </p:txBody>
      </p:sp>
      <p:sp>
        <p:nvSpPr>
          <p:cNvPr id="3" name="Subtitle 2">
            <a:extLst>
              <a:ext uri="{FF2B5EF4-FFF2-40B4-BE49-F238E27FC236}">
                <a16:creationId xmlns:a16="http://schemas.microsoft.com/office/drawing/2014/main" xmlns="" id="{25D52715-DCAA-C84E-81D8-8905182EEDB7}"/>
              </a:ext>
            </a:extLst>
          </p:cNvPr>
          <p:cNvSpPr>
            <a:spLocks noGrp="1"/>
          </p:cNvSpPr>
          <p:nvPr>
            <p:ph type="subTitle" idx="1"/>
          </p:nvPr>
        </p:nvSpPr>
        <p:spPr>
          <a:xfrm>
            <a:off x="0" y="4742974"/>
            <a:ext cx="12192000" cy="809729"/>
          </a:xfrm>
        </p:spPr>
        <p:txBody>
          <a:bodyPr/>
          <a:lstStyle/>
          <a:p>
            <a:r>
              <a:rPr lang="en-US" dirty="0" smtClean="0">
                <a:solidFill>
                  <a:srgbClr val="1E428A"/>
                </a:solidFill>
              </a:rPr>
              <a:t>From the Ground Up</a:t>
            </a:r>
            <a:endParaRPr lang="en-US" dirty="0">
              <a:solidFill>
                <a:srgbClr val="1E428A"/>
              </a:solidFill>
            </a:endParaRPr>
          </a:p>
        </p:txBody>
      </p:sp>
      <p:pic>
        <p:nvPicPr>
          <p:cNvPr id="10" name="Picture 9">
            <a:extLst>
              <a:ext uri="{FF2B5EF4-FFF2-40B4-BE49-F238E27FC236}">
                <a16:creationId xmlns:a16="http://schemas.microsoft.com/office/drawing/2014/main" xmlns="" id="{57A78069-A4B8-D047-80D7-8DFD2CA76835}"/>
              </a:ext>
            </a:extLst>
          </p:cNvPr>
          <p:cNvPicPr>
            <a:picLocks noChangeAspect="1"/>
          </p:cNvPicPr>
          <p:nvPr/>
        </p:nvPicPr>
        <p:blipFill>
          <a:blip r:embed="rId3"/>
          <a:stretch>
            <a:fillRect/>
          </a:stretch>
        </p:blipFill>
        <p:spPr>
          <a:xfrm>
            <a:off x="10181968" y="5801675"/>
            <a:ext cx="1911179" cy="932337"/>
          </a:xfrm>
          <a:prstGeom prst="rect">
            <a:avLst/>
          </a:prstGeom>
        </p:spPr>
      </p:pic>
      <p:pic>
        <p:nvPicPr>
          <p:cNvPr id="5" name="Picture 4">
            <a:extLst>
              <a:ext uri="{FF2B5EF4-FFF2-40B4-BE49-F238E27FC236}">
                <a16:creationId xmlns:a16="http://schemas.microsoft.com/office/drawing/2014/main" xmlns="" id="{C017DCE8-1555-964A-B11F-DD9D5CCE5A6C}"/>
              </a:ext>
            </a:extLst>
          </p:cNvPr>
          <p:cNvPicPr>
            <a:picLocks noChangeAspect="1"/>
          </p:cNvPicPr>
          <p:nvPr/>
        </p:nvPicPr>
        <p:blipFill>
          <a:blip r:embed="rId4"/>
          <a:stretch>
            <a:fillRect/>
          </a:stretch>
        </p:blipFill>
        <p:spPr>
          <a:xfrm>
            <a:off x="4135296" y="195088"/>
            <a:ext cx="3909479" cy="3438824"/>
          </a:xfrm>
          <a:prstGeom prst="rect">
            <a:avLst/>
          </a:prstGeom>
        </p:spPr>
      </p:pic>
    </p:spTree>
    <p:extLst>
      <p:ext uri="{BB962C8B-B14F-4D97-AF65-F5344CB8AC3E}">
        <p14:creationId xmlns:p14="http://schemas.microsoft.com/office/powerpoint/2010/main" val="3467673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A571ABFB-ECE3-6542-9B3D-43ADD105959B}"/>
              </a:ext>
            </a:extLst>
          </p:cNvPr>
          <p:cNvPicPr>
            <a:picLocks noChangeAspect="1"/>
          </p:cNvPicPr>
          <p:nvPr/>
        </p:nvPicPr>
        <p:blipFill>
          <a:blip r:embed="rId3"/>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xmlns="" id="{BC46A62F-0C7B-C244-9423-36F7750500BE}"/>
              </a:ext>
            </a:extLst>
          </p:cNvPr>
          <p:cNvSpPr>
            <a:spLocks noGrp="1"/>
          </p:cNvSpPr>
          <p:nvPr>
            <p:ph type="title"/>
          </p:nvPr>
        </p:nvSpPr>
        <p:spPr/>
        <p:txBody>
          <a:bodyPr/>
          <a:lstStyle/>
          <a:p>
            <a:r>
              <a:rPr lang="en-US" b="1" dirty="0" smtClean="0">
                <a:solidFill>
                  <a:srgbClr val="C00000"/>
                </a:solidFill>
                <a:latin typeface="+mn-lt"/>
              </a:rPr>
              <a:t>How it Works</a:t>
            </a:r>
            <a:endParaRPr lang="en-US" b="1" dirty="0">
              <a:solidFill>
                <a:srgbClr val="C00000"/>
              </a:solidFill>
              <a:latin typeface="+mn-lt"/>
            </a:endParaRPr>
          </a:p>
        </p:txBody>
      </p:sp>
      <p:sp>
        <p:nvSpPr>
          <p:cNvPr id="3" name="Subtitle 2">
            <a:extLst>
              <a:ext uri="{FF2B5EF4-FFF2-40B4-BE49-F238E27FC236}">
                <a16:creationId xmlns:a16="http://schemas.microsoft.com/office/drawing/2014/main" xmlns="" id="{25D52715-DCAA-C84E-81D8-8905182EEDB7}"/>
              </a:ext>
            </a:extLst>
          </p:cNvPr>
          <p:cNvSpPr>
            <a:spLocks noGrp="1"/>
          </p:cNvSpPr>
          <p:nvPr>
            <p:ph idx="1"/>
          </p:nvPr>
        </p:nvSpPr>
        <p:spPr>
          <a:xfrm>
            <a:off x="838200" y="1825625"/>
            <a:ext cx="6080760" cy="4351338"/>
          </a:xfrm>
        </p:spPr>
        <p:txBody>
          <a:bodyPr/>
          <a:lstStyle/>
          <a:p>
            <a:r>
              <a:rPr lang="en-US" dirty="0">
                <a:solidFill>
                  <a:srgbClr val="1E428A"/>
                </a:solidFill>
              </a:rPr>
              <a:t>SEDC purchases an IVR phone number from our cloud service. </a:t>
            </a:r>
          </a:p>
          <a:p>
            <a:r>
              <a:rPr lang="en-US" dirty="0">
                <a:solidFill>
                  <a:srgbClr val="1E428A"/>
                </a:solidFill>
              </a:rPr>
              <a:t>Cloud service intercepts call when IVR number is dialed.</a:t>
            </a:r>
          </a:p>
          <a:p>
            <a:r>
              <a:rPr lang="en-US" dirty="0">
                <a:solidFill>
                  <a:srgbClr val="1E428A"/>
                </a:solidFill>
              </a:rPr>
              <a:t>Cloud service communicates with your BPP server to get instructions and process input from the caller.</a:t>
            </a:r>
          </a:p>
          <a:p>
            <a:endParaRPr lang="en-US" dirty="0">
              <a:solidFill>
                <a:srgbClr val="1E428A"/>
              </a:solidFill>
            </a:endParaRPr>
          </a:p>
        </p:txBody>
      </p:sp>
      <p:pic>
        <p:nvPicPr>
          <p:cNvPr id="5" name="Picture 4">
            <a:extLst>
              <a:ext uri="{FF2B5EF4-FFF2-40B4-BE49-F238E27FC236}">
                <a16:creationId xmlns:a16="http://schemas.microsoft.com/office/drawing/2014/main" xmlns="" id="{DD8D4B28-7261-9D48-A2D6-FC24CF6EA625}"/>
              </a:ext>
            </a:extLst>
          </p:cNvPr>
          <p:cNvPicPr>
            <a:picLocks noChangeAspect="1"/>
          </p:cNvPicPr>
          <p:nvPr/>
        </p:nvPicPr>
        <p:blipFill>
          <a:blip r:embed="rId4"/>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xmlns="" id="{7C2D526A-64E3-D449-9CC2-9F2325F25ED5}"/>
              </a:ext>
            </a:extLst>
          </p:cNvPr>
          <p:cNvPicPr>
            <a:picLocks noChangeAspect="1"/>
          </p:cNvPicPr>
          <p:nvPr/>
        </p:nvPicPr>
        <p:blipFill>
          <a:blip r:embed="rId5"/>
          <a:stretch>
            <a:fillRect/>
          </a:stretch>
        </p:blipFill>
        <p:spPr>
          <a:xfrm>
            <a:off x="10181968" y="5801675"/>
            <a:ext cx="1911179" cy="932337"/>
          </a:xfrm>
          <a:prstGeom prst="rect">
            <a:avLst/>
          </a:prstGeom>
        </p:spPr>
      </p:pic>
      <p:pic>
        <p:nvPicPr>
          <p:cNvPr id="1026" name="Picture 2" descr="Image result for windows services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2052" y="1949604"/>
            <a:ext cx="2063428" cy="206343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windows services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10575" y="3280778"/>
            <a:ext cx="1146184" cy="114618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windows services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52980" y="2529513"/>
            <a:ext cx="828988" cy="828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04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A571ABFB-ECE3-6542-9B3D-43ADD105959B}"/>
              </a:ext>
            </a:extLst>
          </p:cNvPr>
          <p:cNvPicPr>
            <a:picLocks noChangeAspect="1"/>
          </p:cNvPicPr>
          <p:nvPr/>
        </p:nvPicPr>
        <p:blipFill>
          <a:blip r:embed="rId3"/>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xmlns="" id="{BC46A62F-0C7B-C244-9423-36F7750500BE}"/>
              </a:ext>
            </a:extLst>
          </p:cNvPr>
          <p:cNvSpPr>
            <a:spLocks noGrp="1"/>
          </p:cNvSpPr>
          <p:nvPr>
            <p:ph type="title"/>
          </p:nvPr>
        </p:nvSpPr>
        <p:spPr>
          <a:xfrm>
            <a:off x="838200" y="106213"/>
            <a:ext cx="10515600" cy="1038375"/>
          </a:xfrm>
        </p:spPr>
        <p:txBody>
          <a:bodyPr/>
          <a:lstStyle/>
          <a:p>
            <a:r>
              <a:rPr lang="en-US" b="1" dirty="0" smtClean="0">
                <a:solidFill>
                  <a:srgbClr val="C00000"/>
                </a:solidFill>
                <a:latin typeface="+mn-lt"/>
              </a:rPr>
              <a:t>IVR Call Features</a:t>
            </a:r>
            <a:endParaRPr lang="en-US" b="1" dirty="0">
              <a:solidFill>
                <a:srgbClr val="C00000"/>
              </a:solidFill>
              <a:latin typeface="+mn-lt"/>
            </a:endParaRPr>
          </a:p>
        </p:txBody>
      </p:sp>
      <p:sp>
        <p:nvSpPr>
          <p:cNvPr id="3" name="Subtitle 2">
            <a:extLst>
              <a:ext uri="{FF2B5EF4-FFF2-40B4-BE49-F238E27FC236}">
                <a16:creationId xmlns:a16="http://schemas.microsoft.com/office/drawing/2014/main" xmlns="" id="{25D52715-DCAA-C84E-81D8-8905182EEDB7}"/>
              </a:ext>
            </a:extLst>
          </p:cNvPr>
          <p:cNvSpPr>
            <a:spLocks noGrp="1"/>
          </p:cNvSpPr>
          <p:nvPr>
            <p:ph idx="1"/>
          </p:nvPr>
        </p:nvSpPr>
        <p:spPr>
          <a:xfrm>
            <a:off x="838200" y="1152988"/>
            <a:ext cx="8560443" cy="4351338"/>
          </a:xfrm>
        </p:spPr>
        <p:txBody>
          <a:bodyPr>
            <a:normAutofit lnSpcReduction="10000"/>
          </a:bodyPr>
          <a:lstStyle/>
          <a:p>
            <a:r>
              <a:rPr lang="en-US" dirty="0">
                <a:solidFill>
                  <a:srgbClr val="1E428A"/>
                </a:solidFill>
              </a:rPr>
              <a:t>Choose English or </a:t>
            </a:r>
            <a:r>
              <a:rPr lang="en-US" dirty="0" smtClean="0">
                <a:solidFill>
                  <a:srgbClr val="1E428A"/>
                </a:solidFill>
              </a:rPr>
              <a:t>Spanish</a:t>
            </a:r>
          </a:p>
          <a:p>
            <a:r>
              <a:rPr lang="en-US" dirty="0" smtClean="0">
                <a:solidFill>
                  <a:srgbClr val="1E428A"/>
                </a:solidFill>
              </a:rPr>
              <a:t>Make </a:t>
            </a:r>
            <a:r>
              <a:rPr lang="en-US" dirty="0">
                <a:solidFill>
                  <a:srgbClr val="1E428A"/>
                </a:solidFill>
              </a:rPr>
              <a:t>payments using credit card, credit card profile, or E-Check profile</a:t>
            </a:r>
          </a:p>
          <a:p>
            <a:r>
              <a:rPr lang="en-US" dirty="0">
                <a:solidFill>
                  <a:srgbClr val="1E428A"/>
                </a:solidFill>
              </a:rPr>
              <a:t>Get extensive account information</a:t>
            </a:r>
          </a:p>
          <a:p>
            <a:r>
              <a:rPr lang="en-US" dirty="0">
                <a:solidFill>
                  <a:srgbClr val="1E428A"/>
                </a:solidFill>
              </a:rPr>
              <a:t>Request a payment arrangement</a:t>
            </a:r>
          </a:p>
          <a:p>
            <a:r>
              <a:rPr lang="en-US" dirty="0" smtClean="0">
                <a:solidFill>
                  <a:srgbClr val="1E428A"/>
                </a:solidFill>
              </a:rPr>
              <a:t>Transfer </a:t>
            </a:r>
            <a:r>
              <a:rPr lang="en-US" dirty="0">
                <a:solidFill>
                  <a:srgbClr val="1E428A"/>
                </a:solidFill>
              </a:rPr>
              <a:t>to an operator (and extension)</a:t>
            </a:r>
          </a:p>
          <a:p>
            <a:r>
              <a:rPr lang="en-US" dirty="0">
                <a:solidFill>
                  <a:srgbClr val="1E428A"/>
                </a:solidFill>
              </a:rPr>
              <a:t>Switch to text feature</a:t>
            </a:r>
          </a:p>
          <a:p>
            <a:r>
              <a:rPr lang="en-US" dirty="0">
                <a:solidFill>
                  <a:srgbClr val="1E428A"/>
                </a:solidFill>
              </a:rPr>
              <a:t>Interactive text messaging</a:t>
            </a:r>
          </a:p>
          <a:p>
            <a:r>
              <a:rPr lang="en-US" dirty="0">
                <a:solidFill>
                  <a:srgbClr val="1E428A"/>
                </a:solidFill>
              </a:rPr>
              <a:t>Report an Outage </a:t>
            </a:r>
          </a:p>
          <a:p>
            <a:endParaRPr lang="en-US" dirty="0">
              <a:solidFill>
                <a:srgbClr val="1E428A"/>
              </a:solidFill>
            </a:endParaRPr>
          </a:p>
        </p:txBody>
      </p:sp>
      <p:pic>
        <p:nvPicPr>
          <p:cNvPr id="5" name="Picture 4">
            <a:extLst>
              <a:ext uri="{FF2B5EF4-FFF2-40B4-BE49-F238E27FC236}">
                <a16:creationId xmlns:a16="http://schemas.microsoft.com/office/drawing/2014/main" xmlns="" id="{DD8D4B28-7261-9D48-A2D6-FC24CF6EA625}"/>
              </a:ext>
            </a:extLst>
          </p:cNvPr>
          <p:cNvPicPr>
            <a:picLocks noChangeAspect="1"/>
          </p:cNvPicPr>
          <p:nvPr/>
        </p:nvPicPr>
        <p:blipFill>
          <a:blip r:embed="rId4"/>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xmlns="" id="{7C2D526A-64E3-D449-9CC2-9F2325F25ED5}"/>
              </a:ext>
            </a:extLst>
          </p:cNvPr>
          <p:cNvPicPr>
            <a:picLocks noChangeAspect="1"/>
          </p:cNvPicPr>
          <p:nvPr/>
        </p:nvPicPr>
        <p:blipFill>
          <a:blip r:embed="rId5"/>
          <a:stretch>
            <a:fillRect/>
          </a:stretch>
        </p:blipFill>
        <p:spPr>
          <a:xfrm>
            <a:off x="10181968" y="5801675"/>
            <a:ext cx="1911179" cy="932337"/>
          </a:xfrm>
          <a:prstGeom prst="rect">
            <a:avLst/>
          </a:prstGeom>
        </p:spPr>
      </p:pic>
      <p:pic>
        <p:nvPicPr>
          <p:cNvPr id="1026" name="Picture 2" descr="Image result for IVR Caller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9900" y="2188178"/>
            <a:ext cx="3755422" cy="3755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24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A571ABFB-ECE3-6542-9B3D-43ADD105959B}"/>
              </a:ext>
            </a:extLst>
          </p:cNvPr>
          <p:cNvPicPr>
            <a:picLocks noChangeAspect="1"/>
          </p:cNvPicPr>
          <p:nvPr/>
        </p:nvPicPr>
        <p:blipFill>
          <a:blip r:embed="rId3"/>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xmlns="" id="{BC46A62F-0C7B-C244-9423-36F7750500BE}"/>
              </a:ext>
            </a:extLst>
          </p:cNvPr>
          <p:cNvSpPr>
            <a:spLocks noGrp="1"/>
          </p:cNvSpPr>
          <p:nvPr>
            <p:ph type="title"/>
          </p:nvPr>
        </p:nvSpPr>
        <p:spPr>
          <a:xfrm>
            <a:off x="838200" y="106213"/>
            <a:ext cx="10515600" cy="1038375"/>
          </a:xfrm>
        </p:spPr>
        <p:txBody>
          <a:bodyPr/>
          <a:lstStyle/>
          <a:p>
            <a:r>
              <a:rPr lang="en-US" b="1" dirty="0" smtClean="0">
                <a:solidFill>
                  <a:srgbClr val="C00000"/>
                </a:solidFill>
                <a:latin typeface="+mn-lt"/>
              </a:rPr>
              <a:t>Reporting an Outage in </a:t>
            </a:r>
            <a:r>
              <a:rPr lang="en-US" b="1" dirty="0" err="1" smtClean="0">
                <a:solidFill>
                  <a:srgbClr val="C00000"/>
                </a:solidFill>
                <a:latin typeface="+mn-lt"/>
              </a:rPr>
              <a:t>AutoCue</a:t>
            </a:r>
            <a:r>
              <a:rPr lang="en-US" b="1" dirty="0" smtClean="0">
                <a:solidFill>
                  <a:srgbClr val="C00000"/>
                </a:solidFill>
                <a:latin typeface="+mn-lt"/>
              </a:rPr>
              <a:t> IVR</a:t>
            </a:r>
            <a:endParaRPr lang="en-US" b="1" dirty="0">
              <a:solidFill>
                <a:srgbClr val="C00000"/>
              </a:solidFill>
              <a:latin typeface="+mn-lt"/>
            </a:endParaRPr>
          </a:p>
        </p:txBody>
      </p:sp>
      <p:sp>
        <p:nvSpPr>
          <p:cNvPr id="3" name="Subtitle 2">
            <a:extLst>
              <a:ext uri="{FF2B5EF4-FFF2-40B4-BE49-F238E27FC236}">
                <a16:creationId xmlns:a16="http://schemas.microsoft.com/office/drawing/2014/main" xmlns="" id="{25D52715-DCAA-C84E-81D8-8905182EEDB7}"/>
              </a:ext>
            </a:extLst>
          </p:cNvPr>
          <p:cNvSpPr>
            <a:spLocks noGrp="1"/>
          </p:cNvSpPr>
          <p:nvPr>
            <p:ph idx="1"/>
          </p:nvPr>
        </p:nvSpPr>
        <p:spPr>
          <a:xfrm>
            <a:off x="838200" y="1342663"/>
            <a:ext cx="7511840" cy="3865945"/>
          </a:xfrm>
        </p:spPr>
        <p:txBody>
          <a:bodyPr>
            <a:normAutofit fontScale="85000" lnSpcReduction="20000"/>
          </a:bodyPr>
          <a:lstStyle/>
          <a:p>
            <a:r>
              <a:rPr lang="en-US" dirty="0">
                <a:solidFill>
                  <a:srgbClr val="1E428A"/>
                </a:solidFill>
              </a:rPr>
              <a:t>IVR: “To report an outage, press 4”</a:t>
            </a:r>
          </a:p>
          <a:p>
            <a:endParaRPr lang="en-US" dirty="0">
              <a:solidFill>
                <a:srgbClr val="1E428A"/>
              </a:solidFill>
            </a:endParaRPr>
          </a:p>
          <a:p>
            <a:r>
              <a:rPr lang="en-US" dirty="0">
                <a:solidFill>
                  <a:srgbClr val="1E428A"/>
                </a:solidFill>
              </a:rPr>
              <a:t>Caller: Presses 4</a:t>
            </a:r>
          </a:p>
          <a:p>
            <a:endParaRPr lang="en-US" dirty="0">
              <a:solidFill>
                <a:srgbClr val="1E428A"/>
              </a:solidFill>
            </a:endParaRPr>
          </a:p>
          <a:p>
            <a:r>
              <a:rPr lang="en-US" dirty="0">
                <a:solidFill>
                  <a:srgbClr val="1E428A"/>
                </a:solidFill>
              </a:rPr>
              <a:t>IVR: “If you would like to receive a phone call when your outage is restored, please press 1. If you would like to receive a text message when your outage is restored, please press 2. If you do not want to be contacted when your outage is restored, please press 3.”</a:t>
            </a:r>
          </a:p>
          <a:p>
            <a:endParaRPr lang="en-US" dirty="0">
              <a:solidFill>
                <a:srgbClr val="1E428A"/>
              </a:solidFill>
            </a:endParaRPr>
          </a:p>
          <a:p>
            <a:r>
              <a:rPr lang="en-US" dirty="0">
                <a:solidFill>
                  <a:srgbClr val="1E428A"/>
                </a:solidFill>
              </a:rPr>
              <a:t>Caller: Presses 1</a:t>
            </a:r>
          </a:p>
          <a:p>
            <a:endParaRPr lang="en-US" dirty="0">
              <a:solidFill>
                <a:srgbClr val="1E428A"/>
              </a:solidFill>
            </a:endParaRPr>
          </a:p>
        </p:txBody>
      </p:sp>
      <p:pic>
        <p:nvPicPr>
          <p:cNvPr id="5" name="Picture 4">
            <a:extLst>
              <a:ext uri="{FF2B5EF4-FFF2-40B4-BE49-F238E27FC236}">
                <a16:creationId xmlns:a16="http://schemas.microsoft.com/office/drawing/2014/main" xmlns="" id="{DD8D4B28-7261-9D48-A2D6-FC24CF6EA625}"/>
              </a:ext>
            </a:extLst>
          </p:cNvPr>
          <p:cNvPicPr>
            <a:picLocks noChangeAspect="1"/>
          </p:cNvPicPr>
          <p:nvPr/>
        </p:nvPicPr>
        <p:blipFill>
          <a:blip r:embed="rId4"/>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xmlns="" id="{7C2D526A-64E3-D449-9CC2-9F2325F25ED5}"/>
              </a:ext>
            </a:extLst>
          </p:cNvPr>
          <p:cNvPicPr>
            <a:picLocks noChangeAspect="1"/>
          </p:cNvPicPr>
          <p:nvPr/>
        </p:nvPicPr>
        <p:blipFill>
          <a:blip r:embed="rId5"/>
          <a:stretch>
            <a:fillRect/>
          </a:stretch>
        </p:blipFill>
        <p:spPr>
          <a:xfrm>
            <a:off x="10181968" y="5801675"/>
            <a:ext cx="1911179" cy="932337"/>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0560" y="2095937"/>
            <a:ext cx="2165560" cy="2662950"/>
          </a:xfrm>
          <a:prstGeom prst="rect">
            <a:avLst/>
          </a:prstGeom>
          <a:effectLst>
            <a:outerShdw blurRad="127000" dist="571500" dir="2700000" algn="tl" rotWithShape="0">
              <a:prstClr val="black">
                <a:alpha val="40000"/>
              </a:prstClr>
            </a:outerShdw>
          </a:effectLst>
        </p:spPr>
      </p:pic>
      <p:sp>
        <p:nvSpPr>
          <p:cNvPr id="7" name="Press4box"/>
          <p:cNvSpPr/>
          <p:nvPr/>
        </p:nvSpPr>
        <p:spPr>
          <a:xfrm>
            <a:off x="8592458" y="2670629"/>
            <a:ext cx="899886" cy="7982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ress1box"/>
          <p:cNvSpPr/>
          <p:nvPr/>
        </p:nvSpPr>
        <p:spPr>
          <a:xfrm>
            <a:off x="8586985" y="2024744"/>
            <a:ext cx="899886" cy="7982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947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31" presetClass="entr" presetSubtype="0" fill="hold" grpId="0" nodeType="afterEffect">
                                  <p:stCondLst>
                                    <p:cond delay="100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fltVal val="0"/>
                                          </p:val>
                                        </p:tav>
                                        <p:tav tm="100000">
                                          <p:val>
                                            <p:strVal val="#ppt_w"/>
                                          </p:val>
                                        </p:tav>
                                      </p:tavLst>
                                    </p:anim>
                                    <p:anim calcmode="lin" valueType="num">
                                      <p:cBhvr>
                                        <p:cTn id="15" dur="1000" fill="hold"/>
                                        <p:tgtEl>
                                          <p:spTgt spid="7"/>
                                        </p:tgtEl>
                                        <p:attrNameLst>
                                          <p:attrName>ppt_h</p:attrName>
                                        </p:attrNameLst>
                                      </p:cBhvr>
                                      <p:tavLst>
                                        <p:tav tm="0">
                                          <p:val>
                                            <p:fltVal val="0"/>
                                          </p:val>
                                        </p:tav>
                                        <p:tav tm="100000">
                                          <p:val>
                                            <p:strVal val="#ppt_h"/>
                                          </p:val>
                                        </p:tav>
                                      </p:tavLst>
                                    </p:anim>
                                    <p:anim calcmode="lin" valueType="num">
                                      <p:cBhvr>
                                        <p:cTn id="16" dur="1000" fill="hold"/>
                                        <p:tgtEl>
                                          <p:spTgt spid="7"/>
                                        </p:tgtEl>
                                        <p:attrNameLst>
                                          <p:attrName>style.rotation</p:attrName>
                                        </p:attrNameLst>
                                      </p:cBhvr>
                                      <p:tavLst>
                                        <p:tav tm="0">
                                          <p:val>
                                            <p:fltVal val="90"/>
                                          </p:val>
                                        </p:tav>
                                        <p:tav tm="100000">
                                          <p:val>
                                            <p:fltVal val="0"/>
                                          </p:val>
                                        </p:tav>
                                      </p:tavLst>
                                    </p:anim>
                                    <p:animEffect transition="in" filter="fade">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3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1000" fill="hold"/>
                                        <p:tgtEl>
                                          <p:spTgt spid="10"/>
                                        </p:tgtEl>
                                        <p:attrNameLst>
                                          <p:attrName>ppt_w</p:attrName>
                                        </p:attrNameLst>
                                      </p:cBhvr>
                                      <p:tavLst>
                                        <p:tav tm="0">
                                          <p:val>
                                            <p:fltVal val="0"/>
                                          </p:val>
                                        </p:tav>
                                        <p:tav tm="100000">
                                          <p:val>
                                            <p:strVal val="#ppt_w"/>
                                          </p:val>
                                        </p:tav>
                                      </p:tavLst>
                                    </p:anim>
                                    <p:anim calcmode="lin" valueType="num">
                                      <p:cBhvr>
                                        <p:cTn id="32" dur="1000" fill="hold"/>
                                        <p:tgtEl>
                                          <p:spTgt spid="10"/>
                                        </p:tgtEl>
                                        <p:attrNameLst>
                                          <p:attrName>ppt_h</p:attrName>
                                        </p:attrNameLst>
                                      </p:cBhvr>
                                      <p:tavLst>
                                        <p:tav tm="0">
                                          <p:val>
                                            <p:fltVal val="0"/>
                                          </p:val>
                                        </p:tav>
                                        <p:tav tm="100000">
                                          <p:val>
                                            <p:strVal val="#ppt_h"/>
                                          </p:val>
                                        </p:tav>
                                      </p:tavLst>
                                    </p:anim>
                                    <p:anim calcmode="lin" valueType="num">
                                      <p:cBhvr>
                                        <p:cTn id="33" dur="1000" fill="hold"/>
                                        <p:tgtEl>
                                          <p:spTgt spid="10"/>
                                        </p:tgtEl>
                                        <p:attrNameLst>
                                          <p:attrName>style.rotation</p:attrName>
                                        </p:attrNameLst>
                                      </p:cBhvr>
                                      <p:tavLst>
                                        <p:tav tm="0">
                                          <p:val>
                                            <p:fltVal val="90"/>
                                          </p:val>
                                        </p:tav>
                                        <p:tav tm="100000">
                                          <p:val>
                                            <p:fltVal val="0"/>
                                          </p:val>
                                        </p:tav>
                                      </p:tavLst>
                                    </p:anim>
                                    <p:animEffect transition="in" filter="fade">
                                      <p:cBhvr>
                                        <p:cTn id="3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A571ABFB-ECE3-6542-9B3D-43ADD105959B}"/>
              </a:ext>
            </a:extLst>
          </p:cNvPr>
          <p:cNvPicPr>
            <a:picLocks noChangeAspect="1"/>
          </p:cNvPicPr>
          <p:nvPr/>
        </p:nvPicPr>
        <p:blipFill>
          <a:blip r:embed="rId3"/>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xmlns="" id="{BC46A62F-0C7B-C244-9423-36F7750500BE}"/>
              </a:ext>
            </a:extLst>
          </p:cNvPr>
          <p:cNvSpPr>
            <a:spLocks noGrp="1"/>
          </p:cNvSpPr>
          <p:nvPr>
            <p:ph type="title"/>
          </p:nvPr>
        </p:nvSpPr>
        <p:spPr/>
        <p:txBody>
          <a:bodyPr/>
          <a:lstStyle/>
          <a:p>
            <a:r>
              <a:rPr lang="en-US" b="1" dirty="0" smtClean="0">
                <a:solidFill>
                  <a:srgbClr val="C00000"/>
                </a:solidFill>
                <a:latin typeface="+mn-lt"/>
              </a:rPr>
              <a:t>Outage Status Reporting</a:t>
            </a:r>
            <a:endParaRPr lang="en-US" b="1" dirty="0">
              <a:solidFill>
                <a:srgbClr val="C00000"/>
              </a:solidFill>
              <a:latin typeface="+mn-lt"/>
            </a:endParaRPr>
          </a:p>
        </p:txBody>
      </p:sp>
      <p:sp>
        <p:nvSpPr>
          <p:cNvPr id="3" name="Subtitle 2">
            <a:extLst>
              <a:ext uri="{FF2B5EF4-FFF2-40B4-BE49-F238E27FC236}">
                <a16:creationId xmlns:a16="http://schemas.microsoft.com/office/drawing/2014/main" xmlns="" id="{25D52715-DCAA-C84E-81D8-8905182EEDB7}"/>
              </a:ext>
            </a:extLst>
          </p:cNvPr>
          <p:cNvSpPr>
            <a:spLocks noGrp="1"/>
          </p:cNvSpPr>
          <p:nvPr>
            <p:ph idx="1"/>
          </p:nvPr>
        </p:nvSpPr>
        <p:spPr>
          <a:xfrm>
            <a:off x="838200" y="1825625"/>
            <a:ext cx="6963137" cy="4351338"/>
          </a:xfrm>
        </p:spPr>
        <p:txBody>
          <a:bodyPr/>
          <a:lstStyle/>
          <a:p>
            <a:r>
              <a:rPr lang="en-US" dirty="0">
                <a:solidFill>
                  <a:srgbClr val="1E428A"/>
                </a:solidFill>
              </a:rPr>
              <a:t>Automatically checks OMS for outage status of caller’s location</a:t>
            </a:r>
          </a:p>
          <a:p>
            <a:r>
              <a:rPr lang="en-US" dirty="0">
                <a:solidFill>
                  <a:srgbClr val="1E428A"/>
                </a:solidFill>
              </a:rPr>
              <a:t>Reads a message to the caller if an outage</a:t>
            </a:r>
          </a:p>
          <a:p>
            <a:r>
              <a:rPr lang="en-US" dirty="0">
                <a:solidFill>
                  <a:srgbClr val="1E428A"/>
                </a:solidFill>
              </a:rPr>
              <a:t>Can use a text-to-speech or pre-recorded </a:t>
            </a:r>
            <a:r>
              <a:rPr lang="en-US" dirty="0" smtClean="0">
                <a:solidFill>
                  <a:srgbClr val="1E428A"/>
                </a:solidFill>
              </a:rPr>
              <a:t>message</a:t>
            </a:r>
            <a:endParaRPr lang="en-US" dirty="0">
              <a:solidFill>
                <a:srgbClr val="1E428A"/>
              </a:solidFill>
            </a:endParaRPr>
          </a:p>
        </p:txBody>
      </p:sp>
      <p:pic>
        <p:nvPicPr>
          <p:cNvPr id="5" name="Picture 4">
            <a:extLst>
              <a:ext uri="{FF2B5EF4-FFF2-40B4-BE49-F238E27FC236}">
                <a16:creationId xmlns:a16="http://schemas.microsoft.com/office/drawing/2014/main" xmlns="" id="{DD8D4B28-7261-9D48-A2D6-FC24CF6EA625}"/>
              </a:ext>
            </a:extLst>
          </p:cNvPr>
          <p:cNvPicPr>
            <a:picLocks noChangeAspect="1"/>
          </p:cNvPicPr>
          <p:nvPr/>
        </p:nvPicPr>
        <p:blipFill>
          <a:blip r:embed="rId4"/>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xmlns="" id="{7C2D526A-64E3-D449-9CC2-9F2325F25ED5}"/>
              </a:ext>
            </a:extLst>
          </p:cNvPr>
          <p:cNvPicPr>
            <a:picLocks noChangeAspect="1"/>
          </p:cNvPicPr>
          <p:nvPr/>
        </p:nvPicPr>
        <p:blipFill>
          <a:blip r:embed="rId5"/>
          <a:stretch>
            <a:fillRect/>
          </a:stretch>
        </p:blipFill>
        <p:spPr>
          <a:xfrm>
            <a:off x="10181968" y="5801675"/>
            <a:ext cx="1911179" cy="932337"/>
          </a:xfrm>
          <a:prstGeom prst="rect">
            <a:avLst/>
          </a:prstGeom>
        </p:spPr>
      </p:pic>
      <p:pic>
        <p:nvPicPr>
          <p:cNvPr id="2050" name="Picture 2" descr="Image result for outage question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3560" y="2463165"/>
            <a:ext cx="2134480" cy="2134480"/>
          </a:xfrm>
          <a:prstGeom prst="rect">
            <a:avLst/>
          </a:prstGeom>
          <a:noFill/>
          <a:effectLst>
            <a:outerShdw blurRad="127000" dist="5715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74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A571ABFB-ECE3-6542-9B3D-43ADD105959B}"/>
              </a:ext>
            </a:extLst>
          </p:cNvPr>
          <p:cNvPicPr>
            <a:picLocks noChangeAspect="1"/>
          </p:cNvPicPr>
          <p:nvPr/>
        </p:nvPicPr>
        <p:blipFill>
          <a:blip r:embed="rId3"/>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xmlns="" id="{BC46A62F-0C7B-C244-9423-36F7750500BE}"/>
              </a:ext>
            </a:extLst>
          </p:cNvPr>
          <p:cNvSpPr>
            <a:spLocks noGrp="1"/>
          </p:cNvSpPr>
          <p:nvPr>
            <p:ph type="title"/>
          </p:nvPr>
        </p:nvSpPr>
        <p:spPr>
          <a:xfrm>
            <a:off x="838200" y="464457"/>
            <a:ext cx="10515600" cy="952863"/>
          </a:xfrm>
        </p:spPr>
        <p:txBody>
          <a:bodyPr/>
          <a:lstStyle/>
          <a:p>
            <a:r>
              <a:rPr lang="en-US" b="1" dirty="0" smtClean="0">
                <a:solidFill>
                  <a:srgbClr val="C00000"/>
                </a:solidFill>
                <a:latin typeface="+mn-lt"/>
              </a:rPr>
              <a:t>Futura IVR</a:t>
            </a:r>
            <a:endParaRPr lang="en-US" b="1" dirty="0">
              <a:solidFill>
                <a:srgbClr val="C00000"/>
              </a:solidFill>
              <a:latin typeface="+mn-lt"/>
            </a:endParaRPr>
          </a:p>
        </p:txBody>
      </p:sp>
      <p:sp>
        <p:nvSpPr>
          <p:cNvPr id="3" name="Subtitle 2">
            <a:extLst>
              <a:ext uri="{FF2B5EF4-FFF2-40B4-BE49-F238E27FC236}">
                <a16:creationId xmlns:a16="http://schemas.microsoft.com/office/drawing/2014/main" xmlns="" id="{25D52715-DCAA-C84E-81D8-8905182EEDB7}"/>
              </a:ext>
            </a:extLst>
          </p:cNvPr>
          <p:cNvSpPr>
            <a:spLocks noGrp="1"/>
          </p:cNvSpPr>
          <p:nvPr>
            <p:ph idx="1"/>
          </p:nvPr>
        </p:nvSpPr>
        <p:spPr>
          <a:xfrm>
            <a:off x="838200" y="1417320"/>
            <a:ext cx="5760720" cy="4759643"/>
          </a:xfrm>
        </p:spPr>
        <p:txBody>
          <a:bodyPr/>
          <a:lstStyle/>
          <a:p>
            <a:r>
              <a:rPr lang="en-US" dirty="0" err="1">
                <a:solidFill>
                  <a:srgbClr val="1E428A"/>
                </a:solidFill>
              </a:rPr>
              <a:t>AutoCue</a:t>
            </a:r>
            <a:r>
              <a:rPr lang="en-US" dirty="0">
                <a:solidFill>
                  <a:srgbClr val="1E428A"/>
                </a:solidFill>
              </a:rPr>
              <a:t> calls come into </a:t>
            </a:r>
            <a:r>
              <a:rPr lang="en-US" dirty="0" err="1">
                <a:solidFill>
                  <a:srgbClr val="1E428A"/>
                </a:solidFill>
              </a:rPr>
              <a:t>FuturaOMS</a:t>
            </a:r>
            <a:endParaRPr lang="en-US" dirty="0">
              <a:solidFill>
                <a:srgbClr val="1E428A"/>
              </a:solidFill>
            </a:endParaRPr>
          </a:p>
          <a:p>
            <a:pPr lvl="1"/>
            <a:r>
              <a:rPr lang="en-US" dirty="0" err="1">
                <a:solidFill>
                  <a:srgbClr val="1E428A"/>
                </a:solidFill>
              </a:rPr>
              <a:t>AutoCue</a:t>
            </a:r>
            <a:r>
              <a:rPr lang="en-US" dirty="0">
                <a:solidFill>
                  <a:srgbClr val="1E428A"/>
                </a:solidFill>
              </a:rPr>
              <a:t> places calls into our system over the </a:t>
            </a:r>
            <a:r>
              <a:rPr lang="en-US" dirty="0" err="1" smtClean="0">
                <a:solidFill>
                  <a:srgbClr val="1E428A"/>
                </a:solidFill>
              </a:rPr>
              <a:t>OMS_IVR_Webservice</a:t>
            </a:r>
            <a:endParaRPr lang="en-US" dirty="0">
              <a:solidFill>
                <a:srgbClr val="1E428A"/>
              </a:solidFill>
            </a:endParaRPr>
          </a:p>
          <a:p>
            <a:pPr lvl="2"/>
            <a:r>
              <a:rPr lang="en-US" dirty="0">
                <a:solidFill>
                  <a:srgbClr val="1E428A"/>
                </a:solidFill>
              </a:rPr>
              <a:t>Taken By ‘</a:t>
            </a:r>
            <a:r>
              <a:rPr lang="en-US" dirty="0" err="1">
                <a:solidFill>
                  <a:srgbClr val="1E428A"/>
                </a:solidFill>
              </a:rPr>
              <a:t>FuturaIVR</a:t>
            </a:r>
            <a:r>
              <a:rPr lang="en-US" dirty="0">
                <a:solidFill>
                  <a:srgbClr val="1E428A"/>
                </a:solidFill>
              </a:rPr>
              <a:t>’</a:t>
            </a:r>
          </a:p>
          <a:p>
            <a:pPr lvl="1"/>
            <a:r>
              <a:rPr lang="en-US" dirty="0" err="1">
                <a:solidFill>
                  <a:srgbClr val="1E428A"/>
                </a:solidFill>
              </a:rPr>
              <a:t>CallBack</a:t>
            </a:r>
            <a:r>
              <a:rPr lang="en-US" dirty="0">
                <a:solidFill>
                  <a:srgbClr val="1E428A"/>
                </a:solidFill>
              </a:rPr>
              <a:t> requests from </a:t>
            </a:r>
            <a:r>
              <a:rPr lang="en-US" dirty="0" err="1">
                <a:solidFill>
                  <a:srgbClr val="1E428A"/>
                </a:solidFill>
              </a:rPr>
              <a:t>AutoCue</a:t>
            </a:r>
            <a:r>
              <a:rPr lang="en-US" dirty="0">
                <a:solidFill>
                  <a:srgbClr val="1E428A"/>
                </a:solidFill>
              </a:rPr>
              <a:t> handled by </a:t>
            </a:r>
            <a:r>
              <a:rPr lang="en-US" dirty="0" err="1">
                <a:solidFill>
                  <a:srgbClr val="1E428A"/>
                </a:solidFill>
              </a:rPr>
              <a:t>FuturaIVR</a:t>
            </a:r>
            <a:endParaRPr lang="en-US" dirty="0">
              <a:solidFill>
                <a:srgbClr val="1E428A"/>
              </a:solidFill>
            </a:endParaRPr>
          </a:p>
          <a:p>
            <a:pPr lvl="2"/>
            <a:r>
              <a:rPr lang="en-US" dirty="0">
                <a:solidFill>
                  <a:srgbClr val="1E428A"/>
                </a:solidFill>
              </a:rPr>
              <a:t>Voice Phone Call or SMS Text Message options for callbacks</a:t>
            </a:r>
          </a:p>
          <a:p>
            <a:pPr lvl="2"/>
            <a:r>
              <a:rPr lang="en-US" dirty="0">
                <a:solidFill>
                  <a:srgbClr val="1E428A"/>
                </a:solidFill>
              </a:rPr>
              <a:t>Callbacks issued on case restoral to requested, all calls, or none.</a:t>
            </a:r>
          </a:p>
          <a:p>
            <a:endParaRPr lang="en-US" dirty="0">
              <a:solidFill>
                <a:srgbClr val="1E428A"/>
              </a:solidFill>
            </a:endParaRPr>
          </a:p>
        </p:txBody>
      </p:sp>
      <p:pic>
        <p:nvPicPr>
          <p:cNvPr id="5" name="Picture 4">
            <a:extLst>
              <a:ext uri="{FF2B5EF4-FFF2-40B4-BE49-F238E27FC236}">
                <a16:creationId xmlns:a16="http://schemas.microsoft.com/office/drawing/2014/main" xmlns="" id="{DD8D4B28-7261-9D48-A2D6-FC24CF6EA625}"/>
              </a:ext>
            </a:extLst>
          </p:cNvPr>
          <p:cNvPicPr>
            <a:picLocks noChangeAspect="1"/>
          </p:cNvPicPr>
          <p:nvPr/>
        </p:nvPicPr>
        <p:blipFill>
          <a:blip r:embed="rId4"/>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xmlns="" id="{7C2D526A-64E3-D449-9CC2-9F2325F25ED5}"/>
              </a:ext>
            </a:extLst>
          </p:cNvPr>
          <p:cNvPicPr>
            <a:picLocks noChangeAspect="1"/>
          </p:cNvPicPr>
          <p:nvPr/>
        </p:nvPicPr>
        <p:blipFill>
          <a:blip r:embed="rId5"/>
          <a:stretch>
            <a:fillRect/>
          </a:stretch>
        </p:blipFill>
        <p:spPr>
          <a:xfrm>
            <a:off x="10181968" y="5801675"/>
            <a:ext cx="1911179" cy="932337"/>
          </a:xfrm>
          <a:prstGeom prst="rect">
            <a:avLst/>
          </a:prstGeom>
        </p:spPr>
      </p:pic>
      <p:pic>
        <p:nvPicPr>
          <p:cNvPr id="7" name="Picture 6"/>
          <p:cNvPicPr>
            <a:picLocks noChangeAspect="1"/>
          </p:cNvPicPr>
          <p:nvPr/>
        </p:nvPicPr>
        <p:blipFill>
          <a:blip r:embed="rId6"/>
          <a:stretch>
            <a:fillRect/>
          </a:stretch>
        </p:blipFill>
        <p:spPr>
          <a:xfrm>
            <a:off x="6798422" y="1741915"/>
            <a:ext cx="4733058" cy="3695590"/>
          </a:xfrm>
          <a:prstGeom prst="rect">
            <a:avLst/>
          </a:prstGeom>
          <a:effectLst>
            <a:outerShdw blurRad="127000" dist="571500" dir="2700000" algn="tl" rotWithShape="0">
              <a:prstClr val="black">
                <a:alpha val="40000"/>
              </a:prstClr>
            </a:outerShdw>
          </a:effectLst>
        </p:spPr>
      </p:pic>
      <p:pic>
        <p:nvPicPr>
          <p:cNvPr id="9" name="Picture 8"/>
          <p:cNvPicPr>
            <a:picLocks noChangeAspect="1"/>
          </p:cNvPicPr>
          <p:nvPr/>
        </p:nvPicPr>
        <p:blipFill>
          <a:blip r:embed="rId7"/>
          <a:stretch>
            <a:fillRect/>
          </a:stretch>
        </p:blipFill>
        <p:spPr>
          <a:xfrm>
            <a:off x="6932595" y="1825625"/>
            <a:ext cx="3813818" cy="3432438"/>
          </a:xfrm>
          <a:prstGeom prst="rect">
            <a:avLst/>
          </a:prstGeom>
          <a:effectLst>
            <a:outerShdw blurRad="127000" dist="571500" dir="2700000" algn="tl" rotWithShape="0">
              <a:prstClr val="black">
                <a:alpha val="40000"/>
              </a:prstClr>
            </a:outerShdw>
          </a:effectLst>
        </p:spPr>
      </p:pic>
      <p:sp>
        <p:nvSpPr>
          <p:cNvPr id="10" name="Rectangle 9"/>
          <p:cNvSpPr/>
          <p:nvPr/>
        </p:nvSpPr>
        <p:spPr>
          <a:xfrm>
            <a:off x="7070356" y="2362200"/>
            <a:ext cx="1887160" cy="1082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6"/>
          <a:stretch>
            <a:fillRect/>
          </a:stretch>
        </p:blipFill>
        <p:spPr>
          <a:xfrm>
            <a:off x="2460810" y="697782"/>
            <a:ext cx="7060638" cy="5512974"/>
          </a:xfrm>
          <a:prstGeom prst="rect">
            <a:avLst/>
          </a:prstGeom>
          <a:effectLst>
            <a:outerShdw blurRad="127000" dist="571500" dir="2700000" algn="tl" rotWithShape="0">
              <a:prstClr val="black">
                <a:alpha val="40000"/>
              </a:prstClr>
            </a:outerShdw>
          </a:effectLst>
        </p:spPr>
      </p:pic>
      <p:sp>
        <p:nvSpPr>
          <p:cNvPr id="4" name="FuturaIVRBox"/>
          <p:cNvSpPr/>
          <p:nvPr/>
        </p:nvSpPr>
        <p:spPr>
          <a:xfrm>
            <a:off x="8203488" y="848195"/>
            <a:ext cx="1317959" cy="33018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355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 0 L -0.25 0 E" pathEditMode="relative" ptsTypes="">
                                      <p:cBhvr>
                                        <p:cTn id="14" dur="1000" fill="hold"/>
                                        <p:tgtEl>
                                          <p:spTgt spid="7"/>
                                        </p:tgtEl>
                                        <p:attrNameLst>
                                          <p:attrName>ppt_x</p:attrName>
                                          <p:attrName>ppt_y</p:attrName>
                                        </p:attrNameLst>
                                      </p:cBhvr>
                                    </p:animMotion>
                                  </p:childTnLst>
                                </p:cTn>
                              </p:par>
                            </p:childTnLst>
                          </p:cTn>
                        </p:par>
                        <p:par>
                          <p:cTn id="15" fill="hold">
                            <p:stCondLst>
                              <p:cond delay="1000"/>
                            </p:stCondLst>
                            <p:childTnLst>
                              <p:par>
                                <p:cTn id="16" presetID="6" presetClass="emph" presetSubtype="0" fill="hold" nodeType="afterEffect">
                                  <p:stCondLst>
                                    <p:cond delay="0"/>
                                  </p:stCondLst>
                                  <p:childTnLst>
                                    <p:animScale>
                                      <p:cBhvr>
                                        <p:cTn id="17" dur="1000" fill="hold"/>
                                        <p:tgtEl>
                                          <p:spTgt spid="7"/>
                                        </p:tgtEl>
                                      </p:cBhvr>
                                      <p:by x="150000" y="150000"/>
                                    </p:animScale>
                                  </p:childTnLst>
                                </p:cTn>
                              </p:par>
                            </p:childTnLst>
                          </p:cTn>
                        </p:par>
                        <p:par>
                          <p:cTn id="18" fill="hold">
                            <p:stCondLst>
                              <p:cond delay="2000"/>
                            </p:stCondLst>
                            <p:childTnLst>
                              <p:par>
                                <p:cTn id="19" presetID="1" presetClass="exit" presetSubtype="0" fill="hold" nodeType="afterEffect">
                                  <p:stCondLst>
                                    <p:cond delay="0"/>
                                  </p:stCondLst>
                                  <p:childTnLst>
                                    <p:set>
                                      <p:cBhvr>
                                        <p:cTn id="20" dur="1" fill="hold">
                                          <p:stCondLst>
                                            <p:cond delay="0"/>
                                          </p:stCondLst>
                                        </p:cTn>
                                        <p:tgtEl>
                                          <p:spTgt spid="7"/>
                                        </p:tgtEl>
                                        <p:attrNameLst>
                                          <p:attrName>style.visibility</p:attrName>
                                        </p:attrNameLst>
                                      </p:cBhvr>
                                      <p:to>
                                        <p:strVal val="hidden"/>
                                      </p:to>
                                    </p:set>
                                  </p:childTnLst>
                                </p:cTn>
                              </p:par>
                            </p:childTnLst>
                          </p:cTn>
                        </p:par>
                        <p:par>
                          <p:cTn id="21" fill="hold">
                            <p:stCondLst>
                              <p:cond delay="2000"/>
                            </p:stCondLst>
                            <p:childTnLst>
                              <p:par>
                                <p:cTn id="22" presetID="1"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par>
                          <p:cTn id="24" fill="hold">
                            <p:stCondLst>
                              <p:cond delay="2000"/>
                            </p:stCondLst>
                            <p:childTnLst>
                              <p:par>
                                <p:cTn id="25" presetID="31" presetClass="entr" presetSubtype="0" fill="hold" grpId="0" nodeType="afterEffect">
                                  <p:stCondLst>
                                    <p:cond delay="1000"/>
                                  </p:stCondLst>
                                  <p:childTnLst>
                                    <p:set>
                                      <p:cBhvr>
                                        <p:cTn id="26" dur="1" fill="hold">
                                          <p:stCondLst>
                                            <p:cond delay="0"/>
                                          </p:stCondLst>
                                        </p:cTn>
                                        <p:tgtEl>
                                          <p:spTgt spid="4"/>
                                        </p:tgtEl>
                                        <p:attrNameLst>
                                          <p:attrName>style.visibility</p:attrName>
                                        </p:attrNameLst>
                                      </p:cBhvr>
                                      <p:to>
                                        <p:strVal val="visible"/>
                                      </p:to>
                                    </p:set>
                                    <p:anim calcmode="lin" valueType="num">
                                      <p:cBhvr>
                                        <p:cTn id="27" dur="2000" fill="hold"/>
                                        <p:tgtEl>
                                          <p:spTgt spid="4"/>
                                        </p:tgtEl>
                                        <p:attrNameLst>
                                          <p:attrName>ppt_w</p:attrName>
                                        </p:attrNameLst>
                                      </p:cBhvr>
                                      <p:tavLst>
                                        <p:tav tm="0">
                                          <p:val>
                                            <p:fltVal val="0"/>
                                          </p:val>
                                        </p:tav>
                                        <p:tav tm="100000">
                                          <p:val>
                                            <p:strVal val="#ppt_w"/>
                                          </p:val>
                                        </p:tav>
                                      </p:tavLst>
                                    </p:anim>
                                    <p:anim calcmode="lin" valueType="num">
                                      <p:cBhvr>
                                        <p:cTn id="28" dur="2000" fill="hold"/>
                                        <p:tgtEl>
                                          <p:spTgt spid="4"/>
                                        </p:tgtEl>
                                        <p:attrNameLst>
                                          <p:attrName>ppt_h</p:attrName>
                                        </p:attrNameLst>
                                      </p:cBhvr>
                                      <p:tavLst>
                                        <p:tav tm="0">
                                          <p:val>
                                            <p:fltVal val="0"/>
                                          </p:val>
                                        </p:tav>
                                        <p:tav tm="100000">
                                          <p:val>
                                            <p:strVal val="#ppt_h"/>
                                          </p:val>
                                        </p:tav>
                                      </p:tavLst>
                                    </p:anim>
                                    <p:anim calcmode="lin" valueType="num">
                                      <p:cBhvr>
                                        <p:cTn id="29" dur="2000" fill="hold"/>
                                        <p:tgtEl>
                                          <p:spTgt spid="4"/>
                                        </p:tgtEl>
                                        <p:attrNameLst>
                                          <p:attrName>style.rotation</p:attrName>
                                        </p:attrNameLst>
                                      </p:cBhvr>
                                      <p:tavLst>
                                        <p:tav tm="0">
                                          <p:val>
                                            <p:fltVal val="90"/>
                                          </p:val>
                                        </p:tav>
                                        <p:tav tm="100000">
                                          <p:val>
                                            <p:fltVal val="0"/>
                                          </p:val>
                                        </p:tav>
                                      </p:tavLst>
                                    </p:anim>
                                    <p:animEffect transition="in" filter="fade">
                                      <p:cBhvr>
                                        <p:cTn id="30" dur="20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4"/>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1"/>
                                        </p:tgtEl>
                                        <p:attrNameLst>
                                          <p:attrName>style.visibility</p:attrName>
                                        </p:attrNameLst>
                                      </p:cBhvr>
                                      <p:to>
                                        <p:strVal val="hidden"/>
                                      </p:to>
                                    </p:set>
                                  </p:childTnLst>
                                </p:cTn>
                              </p:par>
                            </p:childTnLst>
                          </p:cTn>
                        </p:par>
                        <p:par>
                          <p:cTn id="39" fill="hold">
                            <p:stCondLst>
                              <p:cond delay="0"/>
                            </p:stCondLst>
                            <p:childTnLst>
                              <p:par>
                                <p:cTn id="40" presetID="10" presetClass="entr" presetSubtype="0" fill="hold"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childTnLst>
                                </p:cTn>
                              </p:par>
                            </p:childTnLst>
                          </p:cTn>
                        </p:par>
                        <p:par>
                          <p:cTn id="51" fill="hold">
                            <p:stCondLst>
                              <p:cond delay="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P spid="4"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A571ABFB-ECE3-6542-9B3D-43ADD105959B}"/>
              </a:ext>
            </a:extLst>
          </p:cNvPr>
          <p:cNvPicPr>
            <a:picLocks noChangeAspect="1"/>
          </p:cNvPicPr>
          <p:nvPr/>
        </p:nvPicPr>
        <p:blipFill>
          <a:blip r:embed="rId3"/>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xmlns="" id="{BC46A62F-0C7B-C244-9423-36F7750500BE}"/>
              </a:ext>
            </a:extLst>
          </p:cNvPr>
          <p:cNvSpPr>
            <a:spLocks noGrp="1"/>
          </p:cNvSpPr>
          <p:nvPr>
            <p:ph type="title"/>
          </p:nvPr>
        </p:nvSpPr>
        <p:spPr>
          <a:xfrm>
            <a:off x="838200" y="106213"/>
            <a:ext cx="10515600" cy="914387"/>
          </a:xfrm>
        </p:spPr>
        <p:txBody>
          <a:bodyPr/>
          <a:lstStyle/>
          <a:p>
            <a:r>
              <a:rPr lang="en-US" b="1" dirty="0" smtClean="0">
                <a:solidFill>
                  <a:srgbClr val="C00000"/>
                </a:solidFill>
                <a:latin typeface="+mn-lt"/>
              </a:rPr>
              <a:t>Futura IVR</a:t>
            </a:r>
            <a:endParaRPr lang="en-US" b="1" dirty="0">
              <a:solidFill>
                <a:srgbClr val="C00000"/>
              </a:solidFill>
              <a:latin typeface="+mn-lt"/>
            </a:endParaRPr>
          </a:p>
        </p:txBody>
      </p:sp>
      <p:sp>
        <p:nvSpPr>
          <p:cNvPr id="3" name="Subtitle 2">
            <a:extLst>
              <a:ext uri="{FF2B5EF4-FFF2-40B4-BE49-F238E27FC236}">
                <a16:creationId xmlns:a16="http://schemas.microsoft.com/office/drawing/2014/main" xmlns="" id="{25D52715-DCAA-C84E-81D8-8905182EEDB7}"/>
              </a:ext>
            </a:extLst>
          </p:cNvPr>
          <p:cNvSpPr>
            <a:spLocks noGrp="1"/>
          </p:cNvSpPr>
          <p:nvPr>
            <p:ph idx="1"/>
          </p:nvPr>
        </p:nvSpPr>
        <p:spPr>
          <a:xfrm>
            <a:off x="838200" y="1505243"/>
            <a:ext cx="10515600" cy="4671720"/>
          </a:xfrm>
        </p:spPr>
        <p:txBody>
          <a:bodyPr/>
          <a:lstStyle/>
          <a:p>
            <a:r>
              <a:rPr lang="en-US" dirty="0">
                <a:solidFill>
                  <a:srgbClr val="1E428A"/>
                </a:solidFill>
              </a:rPr>
              <a:t>Callbacks</a:t>
            </a:r>
          </a:p>
          <a:p>
            <a:pPr lvl="1"/>
            <a:r>
              <a:rPr lang="en-US" dirty="0">
                <a:solidFill>
                  <a:srgbClr val="1E428A"/>
                </a:solidFill>
              </a:rPr>
              <a:t>Issued from a Local Number</a:t>
            </a:r>
          </a:p>
          <a:p>
            <a:pPr lvl="1"/>
            <a:r>
              <a:rPr lang="en-US" dirty="0">
                <a:solidFill>
                  <a:srgbClr val="1E428A"/>
                </a:solidFill>
              </a:rPr>
              <a:t>Male / Female voice</a:t>
            </a:r>
          </a:p>
          <a:p>
            <a:pPr lvl="1"/>
            <a:r>
              <a:rPr lang="en-US" dirty="0">
                <a:solidFill>
                  <a:srgbClr val="1E428A"/>
                </a:solidFill>
              </a:rPr>
              <a:t>Pre-Recorded Message</a:t>
            </a:r>
          </a:p>
          <a:p>
            <a:pPr lvl="1"/>
            <a:r>
              <a:rPr lang="en-US" dirty="0">
                <a:solidFill>
                  <a:srgbClr val="1E428A"/>
                </a:solidFill>
              </a:rPr>
              <a:t>Language options</a:t>
            </a:r>
          </a:p>
          <a:p>
            <a:endParaRPr lang="en-US" dirty="0">
              <a:solidFill>
                <a:srgbClr val="1E428A"/>
              </a:solidFill>
            </a:endParaRPr>
          </a:p>
        </p:txBody>
      </p:sp>
      <p:pic>
        <p:nvPicPr>
          <p:cNvPr id="5" name="Picture 4">
            <a:extLst>
              <a:ext uri="{FF2B5EF4-FFF2-40B4-BE49-F238E27FC236}">
                <a16:creationId xmlns:a16="http://schemas.microsoft.com/office/drawing/2014/main" xmlns="" id="{DD8D4B28-7261-9D48-A2D6-FC24CF6EA625}"/>
              </a:ext>
            </a:extLst>
          </p:cNvPr>
          <p:cNvPicPr>
            <a:picLocks noChangeAspect="1"/>
          </p:cNvPicPr>
          <p:nvPr/>
        </p:nvPicPr>
        <p:blipFill>
          <a:blip r:embed="rId4"/>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xmlns="" id="{7C2D526A-64E3-D449-9CC2-9F2325F25ED5}"/>
              </a:ext>
            </a:extLst>
          </p:cNvPr>
          <p:cNvPicPr>
            <a:picLocks noChangeAspect="1"/>
          </p:cNvPicPr>
          <p:nvPr/>
        </p:nvPicPr>
        <p:blipFill>
          <a:blip r:embed="rId5"/>
          <a:stretch>
            <a:fillRect/>
          </a:stretch>
        </p:blipFill>
        <p:spPr>
          <a:xfrm>
            <a:off x="10181968" y="5801675"/>
            <a:ext cx="1911179" cy="932337"/>
          </a:xfrm>
          <a:prstGeom prst="rect">
            <a:avLst/>
          </a:prstGeom>
        </p:spPr>
      </p:pic>
      <p:pic>
        <p:nvPicPr>
          <p:cNvPr id="7" name="Picture 6"/>
          <p:cNvPicPr>
            <a:picLocks noChangeAspect="1"/>
          </p:cNvPicPr>
          <p:nvPr/>
        </p:nvPicPr>
        <p:blipFill>
          <a:blip r:embed="rId6"/>
          <a:stretch>
            <a:fillRect/>
          </a:stretch>
        </p:blipFill>
        <p:spPr>
          <a:xfrm>
            <a:off x="5331786" y="1144588"/>
            <a:ext cx="6022014" cy="4769484"/>
          </a:xfrm>
          <a:prstGeom prst="rect">
            <a:avLst/>
          </a:prstGeom>
          <a:effectLst>
            <a:outerShdw blurRad="127000" dist="571500" dir="2700000" algn="tl" rotWithShape="0">
              <a:prstClr val="black">
                <a:alpha val="40000"/>
              </a:prstClr>
            </a:outerShdw>
          </a:effectLst>
        </p:spPr>
      </p:pic>
      <p:pic>
        <p:nvPicPr>
          <p:cNvPr id="9" name="Picture 8"/>
          <p:cNvPicPr>
            <a:picLocks noChangeAspect="1"/>
          </p:cNvPicPr>
          <p:nvPr/>
        </p:nvPicPr>
        <p:blipFill>
          <a:blip r:embed="rId6"/>
          <a:stretch>
            <a:fillRect/>
          </a:stretch>
        </p:blipFill>
        <p:spPr>
          <a:xfrm>
            <a:off x="2146375" y="463731"/>
            <a:ext cx="7620478" cy="5927364"/>
          </a:xfrm>
          <a:prstGeom prst="rect">
            <a:avLst/>
          </a:prstGeom>
          <a:effectLst>
            <a:outerShdw blurRad="127000" dist="571500" dir="2700000" algn="tl" rotWithShape="0">
              <a:prstClr val="black">
                <a:alpha val="40000"/>
              </a:prstClr>
            </a:outerShdw>
          </a:effectLst>
        </p:spPr>
      </p:pic>
      <p:sp>
        <p:nvSpPr>
          <p:cNvPr id="4" name="Rectangle 3"/>
          <p:cNvSpPr/>
          <p:nvPr/>
        </p:nvSpPr>
        <p:spPr>
          <a:xfrm>
            <a:off x="3454118" y="1291111"/>
            <a:ext cx="5512904" cy="12930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700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5" presetClass="path" presetSubtype="0" accel="50000" decel="50000" fill="hold" nodeType="clickEffect">
                                  <p:stCondLst>
                                    <p:cond delay="0"/>
                                  </p:stCondLst>
                                  <p:childTnLst>
                                    <p:animMotion origin="layout" path="M -4.79167E-6 -3.33333E-6 L -0.19401 0.00533 " pathEditMode="relative" rAng="0" ptsTypes="AA">
                                      <p:cBhvr>
                                        <p:cTn id="22" dur="1000" fill="hold"/>
                                        <p:tgtEl>
                                          <p:spTgt spid="7"/>
                                        </p:tgtEl>
                                        <p:attrNameLst>
                                          <p:attrName>ppt_x</p:attrName>
                                          <p:attrName>ppt_y</p:attrName>
                                        </p:attrNameLst>
                                      </p:cBhvr>
                                      <p:rCtr x="-9701" y="255"/>
                                    </p:animMotion>
                                  </p:childTnLst>
                                </p:cTn>
                              </p:par>
                            </p:childTnLst>
                          </p:cTn>
                        </p:par>
                        <p:par>
                          <p:cTn id="23" fill="hold">
                            <p:stCondLst>
                              <p:cond delay="1000"/>
                            </p:stCondLst>
                            <p:childTnLst>
                              <p:par>
                                <p:cTn id="24" presetID="6" presetClass="emph" presetSubtype="0" fill="hold" nodeType="afterEffect">
                                  <p:stCondLst>
                                    <p:cond delay="0"/>
                                  </p:stCondLst>
                                  <p:childTnLst>
                                    <p:animScale>
                                      <p:cBhvr>
                                        <p:cTn id="25" dur="1000" fill="hold"/>
                                        <p:tgtEl>
                                          <p:spTgt spid="7"/>
                                        </p:tgtEl>
                                      </p:cBhvr>
                                      <p:by x="125000" y="125000"/>
                                    </p:animScale>
                                  </p:childTnLst>
                                </p:cTn>
                              </p:par>
                            </p:childTnLst>
                          </p:cTn>
                        </p:par>
                        <p:par>
                          <p:cTn id="26" fill="hold">
                            <p:stCondLst>
                              <p:cond delay="2000"/>
                            </p:stCondLst>
                            <p:childTnLst>
                              <p:par>
                                <p:cTn id="27" presetID="1" presetClass="exit" presetSubtype="0" fill="hold" nodeType="afterEffect">
                                  <p:stCondLst>
                                    <p:cond delay="0"/>
                                  </p:stCondLst>
                                  <p:childTnLst>
                                    <p:set>
                                      <p:cBhvr>
                                        <p:cTn id="28" dur="1" fill="hold">
                                          <p:stCondLst>
                                            <p:cond delay="0"/>
                                          </p:stCondLst>
                                        </p:cTn>
                                        <p:tgtEl>
                                          <p:spTgt spid="7"/>
                                        </p:tgtEl>
                                        <p:attrNameLst>
                                          <p:attrName>style.visibility</p:attrName>
                                        </p:attrNameLst>
                                      </p:cBhvr>
                                      <p:to>
                                        <p:strVal val="hidden"/>
                                      </p:to>
                                    </p:set>
                                  </p:childTnLst>
                                </p:cTn>
                              </p:par>
                            </p:childTnLst>
                          </p:cTn>
                        </p:par>
                        <p:par>
                          <p:cTn id="29" fill="hold">
                            <p:stCondLst>
                              <p:cond delay="2000"/>
                            </p:stCondLst>
                            <p:childTnLst>
                              <p:par>
                                <p:cTn id="30" presetID="1" presetClass="entr" presetSubtype="0"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100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A571ABFB-ECE3-6542-9B3D-43ADD105959B}"/>
              </a:ext>
            </a:extLst>
          </p:cNvPr>
          <p:cNvPicPr>
            <a:picLocks noChangeAspect="1"/>
          </p:cNvPicPr>
          <p:nvPr/>
        </p:nvPicPr>
        <p:blipFill>
          <a:blip r:embed="rId3"/>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xmlns="" id="{BC46A62F-0C7B-C244-9423-36F7750500BE}"/>
              </a:ext>
            </a:extLst>
          </p:cNvPr>
          <p:cNvSpPr>
            <a:spLocks noGrp="1"/>
          </p:cNvSpPr>
          <p:nvPr>
            <p:ph type="title"/>
          </p:nvPr>
        </p:nvSpPr>
        <p:spPr>
          <a:xfrm>
            <a:off x="838200" y="106213"/>
            <a:ext cx="10515600" cy="954605"/>
          </a:xfrm>
        </p:spPr>
        <p:txBody>
          <a:bodyPr/>
          <a:lstStyle/>
          <a:p>
            <a:r>
              <a:rPr lang="en-US" b="1" dirty="0" smtClean="0">
                <a:solidFill>
                  <a:srgbClr val="C00000"/>
                </a:solidFill>
                <a:latin typeface="+mn-lt"/>
              </a:rPr>
              <a:t>Futura IVR</a:t>
            </a:r>
            <a:endParaRPr lang="en-US" b="1" dirty="0">
              <a:solidFill>
                <a:srgbClr val="C00000"/>
              </a:solidFill>
              <a:latin typeface="+mn-lt"/>
            </a:endParaRPr>
          </a:p>
        </p:txBody>
      </p:sp>
      <p:sp>
        <p:nvSpPr>
          <p:cNvPr id="3" name="Subtitle 2">
            <a:extLst>
              <a:ext uri="{FF2B5EF4-FFF2-40B4-BE49-F238E27FC236}">
                <a16:creationId xmlns:a16="http://schemas.microsoft.com/office/drawing/2014/main" xmlns="" id="{25D52715-DCAA-C84E-81D8-8905182EEDB7}"/>
              </a:ext>
            </a:extLst>
          </p:cNvPr>
          <p:cNvSpPr>
            <a:spLocks noGrp="1"/>
          </p:cNvSpPr>
          <p:nvPr>
            <p:ph idx="1"/>
          </p:nvPr>
        </p:nvSpPr>
        <p:spPr>
          <a:xfrm>
            <a:off x="838200" y="1184807"/>
            <a:ext cx="4791597" cy="4992156"/>
          </a:xfrm>
        </p:spPr>
        <p:txBody>
          <a:bodyPr/>
          <a:lstStyle/>
          <a:p>
            <a:r>
              <a:rPr lang="en-US" dirty="0">
                <a:solidFill>
                  <a:srgbClr val="1E428A"/>
                </a:solidFill>
              </a:rPr>
              <a:t>Callback Responses</a:t>
            </a:r>
          </a:p>
          <a:p>
            <a:pPr lvl="1"/>
            <a:r>
              <a:rPr lang="en-US" dirty="0">
                <a:solidFill>
                  <a:srgbClr val="1E428A"/>
                </a:solidFill>
              </a:rPr>
              <a:t>Confirm Power Restoral</a:t>
            </a:r>
          </a:p>
          <a:p>
            <a:pPr lvl="1"/>
            <a:r>
              <a:rPr lang="en-US" dirty="0" smtClean="0">
                <a:solidFill>
                  <a:srgbClr val="1E428A"/>
                </a:solidFill>
              </a:rPr>
              <a:t>Customizable Prompts</a:t>
            </a:r>
          </a:p>
          <a:p>
            <a:pPr lvl="2"/>
            <a:r>
              <a:rPr lang="en-US" dirty="0" smtClean="0">
                <a:solidFill>
                  <a:srgbClr val="1E428A"/>
                </a:solidFill>
              </a:rPr>
              <a:t>Voice </a:t>
            </a:r>
            <a:r>
              <a:rPr lang="en-US" dirty="0">
                <a:solidFill>
                  <a:srgbClr val="1E428A"/>
                </a:solidFill>
              </a:rPr>
              <a:t>Prompt</a:t>
            </a:r>
          </a:p>
          <a:p>
            <a:pPr lvl="2"/>
            <a:r>
              <a:rPr lang="en-US" dirty="0">
                <a:solidFill>
                  <a:srgbClr val="1E428A"/>
                </a:solidFill>
              </a:rPr>
              <a:t>SMS Prompt</a:t>
            </a:r>
          </a:p>
          <a:p>
            <a:pPr lvl="1"/>
            <a:r>
              <a:rPr lang="en-US" dirty="0">
                <a:solidFill>
                  <a:srgbClr val="1E428A"/>
                </a:solidFill>
              </a:rPr>
              <a:t>Power still out response</a:t>
            </a:r>
          </a:p>
          <a:p>
            <a:pPr lvl="2"/>
            <a:r>
              <a:rPr lang="en-US" dirty="0" smtClean="0">
                <a:solidFill>
                  <a:srgbClr val="1E428A"/>
                </a:solidFill>
              </a:rPr>
              <a:t>Places Call back into OMS</a:t>
            </a:r>
            <a:endParaRPr lang="en-US" dirty="0">
              <a:solidFill>
                <a:srgbClr val="1E428A"/>
              </a:solidFill>
            </a:endParaRPr>
          </a:p>
          <a:p>
            <a:pPr lvl="2"/>
            <a:r>
              <a:rPr lang="en-US" dirty="0" err="1">
                <a:solidFill>
                  <a:srgbClr val="1E428A"/>
                </a:solidFill>
              </a:rPr>
              <a:t>FuturaIVR_Handlers</a:t>
            </a:r>
            <a:r>
              <a:rPr lang="en-US" dirty="0">
                <a:solidFill>
                  <a:srgbClr val="1E428A"/>
                </a:solidFill>
              </a:rPr>
              <a:t> web service</a:t>
            </a:r>
          </a:p>
          <a:p>
            <a:endParaRPr lang="en-US" dirty="0">
              <a:solidFill>
                <a:srgbClr val="1E428A"/>
              </a:solidFill>
            </a:endParaRPr>
          </a:p>
        </p:txBody>
      </p:sp>
      <p:pic>
        <p:nvPicPr>
          <p:cNvPr id="5" name="Picture 4">
            <a:extLst>
              <a:ext uri="{FF2B5EF4-FFF2-40B4-BE49-F238E27FC236}">
                <a16:creationId xmlns:a16="http://schemas.microsoft.com/office/drawing/2014/main" xmlns="" id="{DD8D4B28-7261-9D48-A2D6-FC24CF6EA625}"/>
              </a:ext>
            </a:extLst>
          </p:cNvPr>
          <p:cNvPicPr>
            <a:picLocks noChangeAspect="1"/>
          </p:cNvPicPr>
          <p:nvPr/>
        </p:nvPicPr>
        <p:blipFill>
          <a:blip r:embed="rId4"/>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xmlns="" id="{7C2D526A-64E3-D449-9CC2-9F2325F25ED5}"/>
              </a:ext>
            </a:extLst>
          </p:cNvPr>
          <p:cNvPicPr>
            <a:picLocks noChangeAspect="1"/>
          </p:cNvPicPr>
          <p:nvPr/>
        </p:nvPicPr>
        <p:blipFill>
          <a:blip r:embed="rId5"/>
          <a:stretch>
            <a:fillRect/>
          </a:stretch>
        </p:blipFill>
        <p:spPr>
          <a:xfrm>
            <a:off x="10181968" y="5801675"/>
            <a:ext cx="1911179" cy="932337"/>
          </a:xfrm>
          <a:prstGeom prst="rect">
            <a:avLst/>
          </a:prstGeom>
        </p:spPr>
      </p:pic>
      <p:pic>
        <p:nvPicPr>
          <p:cNvPr id="7" name="Picture 6"/>
          <p:cNvPicPr>
            <a:picLocks noChangeAspect="1"/>
          </p:cNvPicPr>
          <p:nvPr/>
        </p:nvPicPr>
        <p:blipFill>
          <a:blip r:embed="rId6"/>
          <a:stretch>
            <a:fillRect/>
          </a:stretch>
        </p:blipFill>
        <p:spPr>
          <a:xfrm>
            <a:off x="5702322" y="1184807"/>
            <a:ext cx="5829322" cy="4616868"/>
          </a:xfrm>
          <a:prstGeom prst="rect">
            <a:avLst/>
          </a:prstGeom>
          <a:effectLst>
            <a:outerShdw blurRad="127000" dist="571500" dir="2700000" algn="tl" rotWithShape="0">
              <a:prstClr val="black">
                <a:alpha val="40000"/>
              </a:prstClr>
            </a:outerShdw>
          </a:effectLst>
        </p:spPr>
      </p:pic>
      <p:pic>
        <p:nvPicPr>
          <p:cNvPr id="9" name="Picture 8"/>
          <p:cNvPicPr>
            <a:picLocks noChangeAspect="1"/>
          </p:cNvPicPr>
          <p:nvPr/>
        </p:nvPicPr>
        <p:blipFill>
          <a:blip r:embed="rId6"/>
          <a:stretch>
            <a:fillRect/>
          </a:stretch>
        </p:blipFill>
        <p:spPr>
          <a:xfrm>
            <a:off x="2746546" y="490330"/>
            <a:ext cx="7293008" cy="5747783"/>
          </a:xfrm>
          <a:prstGeom prst="rect">
            <a:avLst/>
          </a:prstGeom>
          <a:effectLst>
            <a:outerShdw blurRad="127000" dist="571500" dir="2700000" algn="tl" rotWithShape="0">
              <a:prstClr val="black">
                <a:alpha val="40000"/>
              </a:prstClr>
            </a:outerShdw>
          </a:effectLst>
        </p:spPr>
      </p:pic>
      <p:sp>
        <p:nvSpPr>
          <p:cNvPr id="4" name="Rectangle 3"/>
          <p:cNvSpPr/>
          <p:nvPr/>
        </p:nvSpPr>
        <p:spPr>
          <a:xfrm>
            <a:off x="4108174" y="1696278"/>
            <a:ext cx="689113" cy="2252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108174" y="2544417"/>
            <a:ext cx="689113" cy="2252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797287" y="1696278"/>
            <a:ext cx="4572000" cy="8481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97287" y="2544417"/>
            <a:ext cx="4572000" cy="5035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4489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8.33333E-7 7.40741E-7 L -0.1763 -0.00116 " pathEditMode="relative" rAng="0" ptsTypes="AA">
                                      <p:cBhvr>
                                        <p:cTn id="30" dur="1000" fill="hold"/>
                                        <p:tgtEl>
                                          <p:spTgt spid="7"/>
                                        </p:tgtEl>
                                        <p:attrNameLst>
                                          <p:attrName>ppt_x</p:attrName>
                                          <p:attrName>ppt_y</p:attrName>
                                        </p:attrNameLst>
                                      </p:cBhvr>
                                      <p:rCtr x="-8815" y="-69"/>
                                    </p:animMotion>
                                  </p:childTnLst>
                                </p:cTn>
                              </p:par>
                            </p:childTnLst>
                          </p:cTn>
                        </p:par>
                        <p:par>
                          <p:cTn id="31" fill="hold">
                            <p:stCondLst>
                              <p:cond delay="1000"/>
                            </p:stCondLst>
                            <p:childTnLst>
                              <p:par>
                                <p:cTn id="32" presetID="6" presetClass="emph" presetSubtype="0" fill="hold" nodeType="afterEffect">
                                  <p:stCondLst>
                                    <p:cond delay="0"/>
                                  </p:stCondLst>
                                  <p:childTnLst>
                                    <p:animScale>
                                      <p:cBhvr>
                                        <p:cTn id="33" dur="1000" fill="hold"/>
                                        <p:tgtEl>
                                          <p:spTgt spid="7"/>
                                        </p:tgtEl>
                                      </p:cBhvr>
                                      <p:by x="125000" y="125000"/>
                                    </p:animScale>
                                  </p:childTnLst>
                                </p:cTn>
                              </p:par>
                            </p:childTnLst>
                          </p:cTn>
                        </p:par>
                        <p:par>
                          <p:cTn id="34" fill="hold">
                            <p:stCondLst>
                              <p:cond delay="2000"/>
                            </p:stCondLst>
                            <p:childTnLst>
                              <p:par>
                                <p:cTn id="35" presetID="1" presetClass="exit" presetSubtype="0" fill="hold" nodeType="afterEffect">
                                  <p:stCondLst>
                                    <p:cond delay="0"/>
                                  </p:stCondLst>
                                  <p:childTnLst>
                                    <p:set>
                                      <p:cBhvr>
                                        <p:cTn id="36" dur="1" fill="hold">
                                          <p:stCondLst>
                                            <p:cond delay="0"/>
                                          </p:stCondLst>
                                        </p:cTn>
                                        <p:tgtEl>
                                          <p:spTgt spid="7"/>
                                        </p:tgtEl>
                                        <p:attrNameLst>
                                          <p:attrName>style.visibility</p:attrName>
                                        </p:attrNameLst>
                                      </p:cBhvr>
                                      <p:to>
                                        <p:strVal val="hidden"/>
                                      </p:to>
                                    </p:set>
                                  </p:childTnLst>
                                </p:cTn>
                              </p:par>
                            </p:childTnLst>
                          </p:cTn>
                        </p:par>
                        <p:par>
                          <p:cTn id="37" fill="hold">
                            <p:stCondLst>
                              <p:cond delay="2000"/>
                            </p:stCondLst>
                            <p:childTnLst>
                              <p:par>
                                <p:cTn id="38" presetID="1" presetClass="entr" presetSubtype="0" fill="hold" nodeType="after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p:cTn id="44" dur="1000" fill="hold"/>
                                        <p:tgtEl>
                                          <p:spTgt spid="4"/>
                                        </p:tgtEl>
                                        <p:attrNameLst>
                                          <p:attrName>ppt_w</p:attrName>
                                        </p:attrNameLst>
                                      </p:cBhvr>
                                      <p:tavLst>
                                        <p:tav tm="0">
                                          <p:val>
                                            <p:fltVal val="0"/>
                                          </p:val>
                                        </p:tav>
                                        <p:tav tm="100000">
                                          <p:val>
                                            <p:strVal val="#ppt_w"/>
                                          </p:val>
                                        </p:tav>
                                      </p:tavLst>
                                    </p:anim>
                                    <p:anim calcmode="lin" valueType="num">
                                      <p:cBhvr>
                                        <p:cTn id="45" dur="1000" fill="hold"/>
                                        <p:tgtEl>
                                          <p:spTgt spid="4"/>
                                        </p:tgtEl>
                                        <p:attrNameLst>
                                          <p:attrName>ppt_h</p:attrName>
                                        </p:attrNameLst>
                                      </p:cBhvr>
                                      <p:tavLst>
                                        <p:tav tm="0">
                                          <p:val>
                                            <p:fltVal val="0"/>
                                          </p:val>
                                        </p:tav>
                                        <p:tav tm="100000">
                                          <p:val>
                                            <p:strVal val="#ppt_h"/>
                                          </p:val>
                                        </p:tav>
                                      </p:tavLst>
                                    </p:anim>
                                    <p:anim calcmode="lin" valueType="num">
                                      <p:cBhvr>
                                        <p:cTn id="46" dur="1000" fill="hold"/>
                                        <p:tgtEl>
                                          <p:spTgt spid="4"/>
                                        </p:tgtEl>
                                        <p:attrNameLst>
                                          <p:attrName>style.rotation</p:attrName>
                                        </p:attrNameLst>
                                      </p:cBhvr>
                                      <p:tavLst>
                                        <p:tav tm="0">
                                          <p:val>
                                            <p:fltVal val="90"/>
                                          </p:val>
                                        </p:tav>
                                        <p:tav tm="100000">
                                          <p:val>
                                            <p:fltVal val="0"/>
                                          </p:val>
                                        </p:tav>
                                      </p:tavLst>
                                    </p:anim>
                                    <p:animEffect transition="in" filter="fade">
                                      <p:cBhvr>
                                        <p:cTn id="47" dur="1000"/>
                                        <p:tgtEl>
                                          <p:spTgt spid="4"/>
                                        </p:tgtEl>
                                      </p:cBhvr>
                                    </p:animEffect>
                                  </p:childTnLst>
                                </p:cTn>
                              </p:par>
                            </p:childTnLst>
                          </p:cTn>
                        </p:par>
                        <p:par>
                          <p:cTn id="48" fill="hold">
                            <p:stCondLst>
                              <p:cond delay="1000"/>
                            </p:stCondLst>
                            <p:childTnLst>
                              <p:par>
                                <p:cTn id="49" presetID="31" presetClass="exit" presetSubtype="0" fill="hold" grpId="1" nodeType="afterEffect">
                                  <p:stCondLst>
                                    <p:cond delay="1000"/>
                                  </p:stCondLst>
                                  <p:childTnLst>
                                    <p:anim calcmode="lin" valueType="num">
                                      <p:cBhvr>
                                        <p:cTn id="50" dur="1000"/>
                                        <p:tgtEl>
                                          <p:spTgt spid="4"/>
                                        </p:tgtEl>
                                        <p:attrNameLst>
                                          <p:attrName>ppt_w</p:attrName>
                                        </p:attrNameLst>
                                      </p:cBhvr>
                                      <p:tavLst>
                                        <p:tav tm="0">
                                          <p:val>
                                            <p:strVal val="ppt_w"/>
                                          </p:val>
                                        </p:tav>
                                        <p:tav tm="100000">
                                          <p:val>
                                            <p:fltVal val="0"/>
                                          </p:val>
                                        </p:tav>
                                      </p:tavLst>
                                    </p:anim>
                                    <p:anim calcmode="lin" valueType="num">
                                      <p:cBhvr>
                                        <p:cTn id="51" dur="1000"/>
                                        <p:tgtEl>
                                          <p:spTgt spid="4"/>
                                        </p:tgtEl>
                                        <p:attrNameLst>
                                          <p:attrName>ppt_h</p:attrName>
                                        </p:attrNameLst>
                                      </p:cBhvr>
                                      <p:tavLst>
                                        <p:tav tm="0">
                                          <p:val>
                                            <p:strVal val="ppt_h"/>
                                          </p:val>
                                        </p:tav>
                                        <p:tav tm="100000">
                                          <p:val>
                                            <p:fltVal val="0"/>
                                          </p:val>
                                        </p:tav>
                                      </p:tavLst>
                                    </p:anim>
                                    <p:anim calcmode="lin" valueType="num">
                                      <p:cBhvr>
                                        <p:cTn id="52" dur="1000"/>
                                        <p:tgtEl>
                                          <p:spTgt spid="4"/>
                                        </p:tgtEl>
                                        <p:attrNameLst>
                                          <p:attrName>style.rotation</p:attrName>
                                        </p:attrNameLst>
                                      </p:cBhvr>
                                      <p:tavLst>
                                        <p:tav tm="0">
                                          <p:val>
                                            <p:fltVal val="0"/>
                                          </p:val>
                                        </p:tav>
                                        <p:tav tm="100000">
                                          <p:val>
                                            <p:fltVal val="90"/>
                                          </p:val>
                                        </p:tav>
                                      </p:tavLst>
                                    </p:anim>
                                    <p:animEffect transition="out" filter="fade">
                                      <p:cBhvr>
                                        <p:cTn id="53" dur="1000"/>
                                        <p:tgtEl>
                                          <p:spTgt spid="4"/>
                                        </p:tgtEl>
                                      </p:cBhvr>
                                    </p:animEffect>
                                    <p:set>
                                      <p:cBhvr>
                                        <p:cTn id="54" dur="1" fill="hold">
                                          <p:stCondLst>
                                            <p:cond delay="999"/>
                                          </p:stCondLst>
                                        </p:cTn>
                                        <p:tgtEl>
                                          <p:spTgt spid="4"/>
                                        </p:tgtEl>
                                        <p:attrNameLst>
                                          <p:attrName>style.visibility</p:attrName>
                                        </p:attrNameLst>
                                      </p:cBhvr>
                                      <p:to>
                                        <p:strVal val="hidden"/>
                                      </p:to>
                                    </p:set>
                                  </p:childTnLst>
                                </p:cTn>
                              </p:par>
                            </p:childTnLst>
                          </p:cTn>
                        </p:par>
                        <p:par>
                          <p:cTn id="55" fill="hold">
                            <p:stCondLst>
                              <p:cond delay="3000"/>
                            </p:stCondLst>
                            <p:childTnLst>
                              <p:par>
                                <p:cTn id="56" presetID="1" presetClass="entr" presetSubtype="0" fill="hold" grpId="0" nodeType="afterEffect">
                                  <p:stCondLst>
                                    <p:cond delay="500"/>
                                  </p:stCondLst>
                                  <p:childTnLst>
                                    <p:set>
                                      <p:cBhvr>
                                        <p:cTn id="57" dur="1" fill="hold">
                                          <p:stCondLst>
                                            <p:cond delay="0"/>
                                          </p:stCondLst>
                                        </p:cTn>
                                        <p:tgtEl>
                                          <p:spTgt spid="1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11"/>
                                        </p:tgtEl>
                                        <p:attrNameLst>
                                          <p:attrName>style.visibility</p:attrName>
                                        </p:attrNameLst>
                                      </p:cBhvr>
                                      <p:to>
                                        <p:strVal val="hidden"/>
                                      </p:to>
                                    </p:set>
                                  </p:childTnLst>
                                </p:cTn>
                              </p:par>
                              <p:par>
                                <p:cTn id="62" presetID="31" presetClass="entr" presetSubtype="0"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 calcmode="lin" valueType="num">
                                      <p:cBhvr>
                                        <p:cTn id="64" dur="1000" fill="hold"/>
                                        <p:tgtEl>
                                          <p:spTgt spid="10"/>
                                        </p:tgtEl>
                                        <p:attrNameLst>
                                          <p:attrName>ppt_w</p:attrName>
                                        </p:attrNameLst>
                                      </p:cBhvr>
                                      <p:tavLst>
                                        <p:tav tm="0">
                                          <p:val>
                                            <p:fltVal val="0"/>
                                          </p:val>
                                        </p:tav>
                                        <p:tav tm="100000">
                                          <p:val>
                                            <p:strVal val="#ppt_w"/>
                                          </p:val>
                                        </p:tav>
                                      </p:tavLst>
                                    </p:anim>
                                    <p:anim calcmode="lin" valueType="num">
                                      <p:cBhvr>
                                        <p:cTn id="65" dur="1000" fill="hold"/>
                                        <p:tgtEl>
                                          <p:spTgt spid="10"/>
                                        </p:tgtEl>
                                        <p:attrNameLst>
                                          <p:attrName>ppt_h</p:attrName>
                                        </p:attrNameLst>
                                      </p:cBhvr>
                                      <p:tavLst>
                                        <p:tav tm="0">
                                          <p:val>
                                            <p:fltVal val="0"/>
                                          </p:val>
                                        </p:tav>
                                        <p:tav tm="100000">
                                          <p:val>
                                            <p:strVal val="#ppt_h"/>
                                          </p:val>
                                        </p:tav>
                                      </p:tavLst>
                                    </p:anim>
                                    <p:anim calcmode="lin" valueType="num">
                                      <p:cBhvr>
                                        <p:cTn id="66" dur="1000" fill="hold"/>
                                        <p:tgtEl>
                                          <p:spTgt spid="10"/>
                                        </p:tgtEl>
                                        <p:attrNameLst>
                                          <p:attrName>style.rotation</p:attrName>
                                        </p:attrNameLst>
                                      </p:cBhvr>
                                      <p:tavLst>
                                        <p:tav tm="0">
                                          <p:val>
                                            <p:fltVal val="90"/>
                                          </p:val>
                                        </p:tav>
                                        <p:tav tm="100000">
                                          <p:val>
                                            <p:fltVal val="0"/>
                                          </p:val>
                                        </p:tav>
                                      </p:tavLst>
                                    </p:anim>
                                    <p:animEffect transition="in" filter="fade">
                                      <p:cBhvr>
                                        <p:cTn id="67" dur="1000"/>
                                        <p:tgtEl>
                                          <p:spTgt spid="10"/>
                                        </p:tgtEl>
                                      </p:cBhvr>
                                    </p:animEffect>
                                  </p:childTnLst>
                                </p:cTn>
                              </p:par>
                            </p:childTnLst>
                          </p:cTn>
                        </p:par>
                        <p:par>
                          <p:cTn id="68" fill="hold">
                            <p:stCondLst>
                              <p:cond delay="1000"/>
                            </p:stCondLst>
                            <p:childTnLst>
                              <p:par>
                                <p:cTn id="69" presetID="31" presetClass="exit" presetSubtype="0" fill="hold" grpId="1" nodeType="afterEffect">
                                  <p:stCondLst>
                                    <p:cond delay="1000"/>
                                  </p:stCondLst>
                                  <p:childTnLst>
                                    <p:anim calcmode="lin" valueType="num">
                                      <p:cBhvr>
                                        <p:cTn id="70" dur="1000"/>
                                        <p:tgtEl>
                                          <p:spTgt spid="10"/>
                                        </p:tgtEl>
                                        <p:attrNameLst>
                                          <p:attrName>ppt_w</p:attrName>
                                        </p:attrNameLst>
                                      </p:cBhvr>
                                      <p:tavLst>
                                        <p:tav tm="0">
                                          <p:val>
                                            <p:strVal val="ppt_w"/>
                                          </p:val>
                                        </p:tav>
                                        <p:tav tm="100000">
                                          <p:val>
                                            <p:fltVal val="0"/>
                                          </p:val>
                                        </p:tav>
                                      </p:tavLst>
                                    </p:anim>
                                    <p:anim calcmode="lin" valueType="num">
                                      <p:cBhvr>
                                        <p:cTn id="71" dur="1000"/>
                                        <p:tgtEl>
                                          <p:spTgt spid="10"/>
                                        </p:tgtEl>
                                        <p:attrNameLst>
                                          <p:attrName>ppt_h</p:attrName>
                                        </p:attrNameLst>
                                      </p:cBhvr>
                                      <p:tavLst>
                                        <p:tav tm="0">
                                          <p:val>
                                            <p:strVal val="ppt_h"/>
                                          </p:val>
                                        </p:tav>
                                        <p:tav tm="100000">
                                          <p:val>
                                            <p:fltVal val="0"/>
                                          </p:val>
                                        </p:tav>
                                      </p:tavLst>
                                    </p:anim>
                                    <p:anim calcmode="lin" valueType="num">
                                      <p:cBhvr>
                                        <p:cTn id="72" dur="1000"/>
                                        <p:tgtEl>
                                          <p:spTgt spid="10"/>
                                        </p:tgtEl>
                                        <p:attrNameLst>
                                          <p:attrName>style.rotation</p:attrName>
                                        </p:attrNameLst>
                                      </p:cBhvr>
                                      <p:tavLst>
                                        <p:tav tm="0">
                                          <p:val>
                                            <p:fltVal val="0"/>
                                          </p:val>
                                        </p:tav>
                                        <p:tav tm="100000">
                                          <p:val>
                                            <p:fltVal val="90"/>
                                          </p:val>
                                        </p:tav>
                                      </p:tavLst>
                                    </p:anim>
                                    <p:animEffect transition="out" filter="fade">
                                      <p:cBhvr>
                                        <p:cTn id="73" dur="1000"/>
                                        <p:tgtEl>
                                          <p:spTgt spid="10"/>
                                        </p:tgtEl>
                                      </p:cBhvr>
                                    </p:animEffect>
                                    <p:set>
                                      <p:cBhvr>
                                        <p:cTn id="74" dur="1" fill="hold">
                                          <p:stCondLst>
                                            <p:cond delay="999"/>
                                          </p:stCondLst>
                                        </p:cTn>
                                        <p:tgtEl>
                                          <p:spTgt spid="10"/>
                                        </p:tgtEl>
                                        <p:attrNameLst>
                                          <p:attrName>style.visibility</p:attrName>
                                        </p:attrNameLst>
                                      </p:cBhvr>
                                      <p:to>
                                        <p:strVal val="hidden"/>
                                      </p:to>
                                    </p:set>
                                  </p:childTnLst>
                                </p:cTn>
                              </p:par>
                            </p:childTnLst>
                          </p:cTn>
                        </p:par>
                        <p:par>
                          <p:cTn id="75" fill="hold">
                            <p:stCondLst>
                              <p:cond delay="3000"/>
                            </p:stCondLst>
                            <p:childTnLst>
                              <p:par>
                                <p:cTn id="76" presetID="1" presetClass="entr" presetSubtype="0" fill="hold" grpId="0" nodeType="afterEffect">
                                  <p:stCondLst>
                                    <p:cond delay="500"/>
                                  </p:stCondLst>
                                  <p:childTnLst>
                                    <p:set>
                                      <p:cBhvr>
                                        <p:cTn id="7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0" grpId="0" animBg="1"/>
      <p:bldP spid="10" grpId="1" animBg="1"/>
      <p:bldP spid="11" grpId="0" animBg="1"/>
      <p:bldP spid="11" grpId="1"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A571ABFB-ECE3-6542-9B3D-43ADD105959B}"/>
              </a:ext>
            </a:extLst>
          </p:cNvPr>
          <p:cNvPicPr>
            <a:picLocks noChangeAspect="1"/>
          </p:cNvPicPr>
          <p:nvPr/>
        </p:nvPicPr>
        <p:blipFill>
          <a:blip r:embed="rId3"/>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xmlns="" id="{BC46A62F-0C7B-C244-9423-36F7750500BE}"/>
              </a:ext>
            </a:extLst>
          </p:cNvPr>
          <p:cNvSpPr>
            <a:spLocks noGrp="1"/>
          </p:cNvSpPr>
          <p:nvPr>
            <p:ph type="title"/>
          </p:nvPr>
        </p:nvSpPr>
        <p:spPr>
          <a:xfrm>
            <a:off x="838200" y="106214"/>
            <a:ext cx="10515600" cy="949856"/>
          </a:xfrm>
        </p:spPr>
        <p:txBody>
          <a:bodyPr/>
          <a:lstStyle/>
          <a:p>
            <a:r>
              <a:rPr lang="en-US" b="1" dirty="0" smtClean="0">
                <a:solidFill>
                  <a:srgbClr val="C00000"/>
                </a:solidFill>
                <a:latin typeface="+mn-lt"/>
              </a:rPr>
              <a:t>Futura IVR</a:t>
            </a:r>
            <a:endParaRPr lang="en-US" b="1" dirty="0">
              <a:solidFill>
                <a:srgbClr val="C00000"/>
              </a:solidFill>
              <a:latin typeface="+mn-lt"/>
            </a:endParaRPr>
          </a:p>
        </p:txBody>
      </p:sp>
      <p:sp>
        <p:nvSpPr>
          <p:cNvPr id="3" name="Subtitle 2">
            <a:extLst>
              <a:ext uri="{FF2B5EF4-FFF2-40B4-BE49-F238E27FC236}">
                <a16:creationId xmlns:a16="http://schemas.microsoft.com/office/drawing/2014/main" xmlns="" id="{25D52715-DCAA-C84E-81D8-8905182EEDB7}"/>
              </a:ext>
            </a:extLst>
          </p:cNvPr>
          <p:cNvSpPr>
            <a:spLocks noGrp="1"/>
          </p:cNvSpPr>
          <p:nvPr>
            <p:ph idx="1"/>
          </p:nvPr>
        </p:nvSpPr>
        <p:spPr>
          <a:xfrm>
            <a:off x="838200" y="1555345"/>
            <a:ext cx="5365652" cy="4621618"/>
          </a:xfrm>
        </p:spPr>
        <p:txBody>
          <a:bodyPr/>
          <a:lstStyle/>
          <a:p>
            <a:r>
              <a:rPr lang="en-US" dirty="0">
                <a:solidFill>
                  <a:srgbClr val="1E428A"/>
                </a:solidFill>
              </a:rPr>
              <a:t>Call Message on Status Check</a:t>
            </a:r>
          </a:p>
          <a:p>
            <a:pPr lvl="1"/>
            <a:r>
              <a:rPr lang="en-US" dirty="0">
                <a:solidFill>
                  <a:srgbClr val="1E428A"/>
                </a:solidFill>
              </a:rPr>
              <a:t>Configure on the fly from Case ticket.</a:t>
            </a:r>
          </a:p>
          <a:p>
            <a:pPr lvl="1"/>
            <a:r>
              <a:rPr lang="en-US" dirty="0">
                <a:solidFill>
                  <a:srgbClr val="1E428A"/>
                </a:solidFill>
              </a:rPr>
              <a:t>Predefined Message</a:t>
            </a:r>
          </a:p>
          <a:p>
            <a:pPr lvl="1"/>
            <a:r>
              <a:rPr lang="en-US" dirty="0">
                <a:solidFill>
                  <a:srgbClr val="1E428A"/>
                </a:solidFill>
              </a:rPr>
              <a:t>Custom Message</a:t>
            </a:r>
          </a:p>
          <a:p>
            <a:pPr lvl="2"/>
            <a:r>
              <a:rPr lang="en-US" dirty="0">
                <a:solidFill>
                  <a:srgbClr val="1E428A"/>
                </a:solidFill>
              </a:rPr>
              <a:t>M</a:t>
            </a:r>
            <a:r>
              <a:rPr lang="en-US" dirty="0" smtClean="0">
                <a:solidFill>
                  <a:srgbClr val="1E428A"/>
                </a:solidFill>
              </a:rPr>
              <a:t>ore </a:t>
            </a:r>
            <a:r>
              <a:rPr lang="en-US" dirty="0">
                <a:solidFill>
                  <a:srgbClr val="1E428A"/>
                </a:solidFill>
              </a:rPr>
              <a:t>personal </a:t>
            </a:r>
            <a:r>
              <a:rPr lang="en-US" dirty="0" smtClean="0">
                <a:solidFill>
                  <a:srgbClr val="1E428A"/>
                </a:solidFill>
              </a:rPr>
              <a:t>message</a:t>
            </a:r>
          </a:p>
          <a:p>
            <a:pPr lvl="2"/>
            <a:r>
              <a:rPr lang="en-US" dirty="0">
                <a:solidFill>
                  <a:srgbClr val="1E428A"/>
                </a:solidFill>
              </a:rPr>
              <a:t>D</a:t>
            </a:r>
            <a:r>
              <a:rPr lang="en-US" dirty="0" smtClean="0">
                <a:solidFill>
                  <a:srgbClr val="1E428A"/>
                </a:solidFill>
              </a:rPr>
              <a:t>etails </a:t>
            </a:r>
            <a:r>
              <a:rPr lang="en-US" dirty="0">
                <a:solidFill>
                  <a:srgbClr val="1E428A"/>
                </a:solidFill>
              </a:rPr>
              <a:t>about a </a:t>
            </a:r>
            <a:r>
              <a:rPr lang="en-US" dirty="0" smtClean="0">
                <a:solidFill>
                  <a:srgbClr val="1E428A"/>
                </a:solidFill>
              </a:rPr>
              <a:t>specific outage</a:t>
            </a:r>
            <a:endParaRPr lang="en-US" dirty="0">
              <a:solidFill>
                <a:srgbClr val="1E428A"/>
              </a:solidFill>
            </a:endParaRPr>
          </a:p>
          <a:p>
            <a:endParaRPr lang="en-US" dirty="0">
              <a:solidFill>
                <a:srgbClr val="1E428A"/>
              </a:solidFill>
            </a:endParaRPr>
          </a:p>
        </p:txBody>
      </p:sp>
      <p:pic>
        <p:nvPicPr>
          <p:cNvPr id="5" name="Picture 4">
            <a:extLst>
              <a:ext uri="{FF2B5EF4-FFF2-40B4-BE49-F238E27FC236}">
                <a16:creationId xmlns:a16="http://schemas.microsoft.com/office/drawing/2014/main" xmlns="" id="{DD8D4B28-7261-9D48-A2D6-FC24CF6EA625}"/>
              </a:ext>
            </a:extLst>
          </p:cNvPr>
          <p:cNvPicPr>
            <a:picLocks noChangeAspect="1"/>
          </p:cNvPicPr>
          <p:nvPr/>
        </p:nvPicPr>
        <p:blipFill>
          <a:blip r:embed="rId4"/>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xmlns="" id="{7C2D526A-64E3-D449-9CC2-9F2325F25ED5}"/>
              </a:ext>
            </a:extLst>
          </p:cNvPr>
          <p:cNvPicPr>
            <a:picLocks noChangeAspect="1"/>
          </p:cNvPicPr>
          <p:nvPr/>
        </p:nvPicPr>
        <p:blipFill>
          <a:blip r:embed="rId5"/>
          <a:stretch>
            <a:fillRect/>
          </a:stretch>
        </p:blipFill>
        <p:spPr>
          <a:xfrm>
            <a:off x="10181968" y="5801675"/>
            <a:ext cx="1911179" cy="932337"/>
          </a:xfrm>
          <a:prstGeom prst="rect">
            <a:avLst/>
          </a:prstGeom>
        </p:spPr>
      </p:pic>
      <p:pic>
        <p:nvPicPr>
          <p:cNvPr id="7" name="Picture 6"/>
          <p:cNvPicPr>
            <a:picLocks noChangeAspect="1"/>
          </p:cNvPicPr>
          <p:nvPr/>
        </p:nvPicPr>
        <p:blipFill>
          <a:blip r:embed="rId6"/>
          <a:stretch>
            <a:fillRect/>
          </a:stretch>
        </p:blipFill>
        <p:spPr>
          <a:xfrm>
            <a:off x="6203852" y="1555345"/>
            <a:ext cx="5401690" cy="4122342"/>
          </a:xfrm>
          <a:prstGeom prst="rect">
            <a:avLst/>
          </a:prstGeom>
          <a:effectLst>
            <a:outerShdw blurRad="127000" dist="571500" dir="2700000" algn="tl" rotWithShape="0">
              <a:prstClr val="black">
                <a:alpha val="40000"/>
              </a:prstClr>
            </a:outerShdw>
          </a:effectLst>
        </p:spPr>
      </p:pic>
    </p:spTree>
    <p:extLst>
      <p:ext uri="{BB962C8B-B14F-4D97-AF65-F5344CB8AC3E}">
        <p14:creationId xmlns:p14="http://schemas.microsoft.com/office/powerpoint/2010/main" val="3691912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A571ABFB-ECE3-6542-9B3D-43ADD105959B}"/>
              </a:ext>
            </a:extLst>
          </p:cNvPr>
          <p:cNvPicPr>
            <a:picLocks noChangeAspect="1"/>
          </p:cNvPicPr>
          <p:nvPr/>
        </p:nvPicPr>
        <p:blipFill>
          <a:blip r:embed="rId3"/>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xmlns="" id="{BC46A62F-0C7B-C244-9423-36F7750500BE}"/>
              </a:ext>
            </a:extLst>
          </p:cNvPr>
          <p:cNvSpPr>
            <a:spLocks noGrp="1"/>
          </p:cNvSpPr>
          <p:nvPr>
            <p:ph type="title"/>
          </p:nvPr>
        </p:nvSpPr>
        <p:spPr>
          <a:xfrm>
            <a:off x="838200" y="106214"/>
            <a:ext cx="10515600" cy="949856"/>
          </a:xfrm>
        </p:spPr>
        <p:txBody>
          <a:bodyPr/>
          <a:lstStyle/>
          <a:p>
            <a:r>
              <a:rPr lang="en-US" b="1" dirty="0" smtClean="0">
                <a:solidFill>
                  <a:srgbClr val="C00000"/>
                </a:solidFill>
                <a:latin typeface="+mn-lt"/>
              </a:rPr>
              <a:t>Futura IVR</a:t>
            </a:r>
            <a:endParaRPr lang="en-US" b="1" dirty="0">
              <a:solidFill>
                <a:srgbClr val="C00000"/>
              </a:solidFill>
              <a:latin typeface="+mn-lt"/>
            </a:endParaRPr>
          </a:p>
        </p:txBody>
      </p:sp>
      <p:sp>
        <p:nvSpPr>
          <p:cNvPr id="3" name="Subtitle 2">
            <a:extLst>
              <a:ext uri="{FF2B5EF4-FFF2-40B4-BE49-F238E27FC236}">
                <a16:creationId xmlns:a16="http://schemas.microsoft.com/office/drawing/2014/main" xmlns="" id="{25D52715-DCAA-C84E-81D8-8905182EEDB7}"/>
              </a:ext>
            </a:extLst>
          </p:cNvPr>
          <p:cNvSpPr>
            <a:spLocks noGrp="1"/>
          </p:cNvSpPr>
          <p:nvPr>
            <p:ph idx="1"/>
          </p:nvPr>
        </p:nvSpPr>
        <p:spPr>
          <a:xfrm>
            <a:off x="838200" y="1825625"/>
            <a:ext cx="5365652" cy="4351338"/>
          </a:xfrm>
        </p:spPr>
        <p:txBody>
          <a:bodyPr/>
          <a:lstStyle/>
          <a:p>
            <a:r>
              <a:rPr lang="en-US" dirty="0" err="1">
                <a:solidFill>
                  <a:srgbClr val="1E428A"/>
                </a:solidFill>
              </a:rPr>
              <a:t>FuturaIVR</a:t>
            </a:r>
            <a:r>
              <a:rPr lang="en-US" dirty="0">
                <a:solidFill>
                  <a:srgbClr val="1E428A"/>
                </a:solidFill>
              </a:rPr>
              <a:t> Logging</a:t>
            </a:r>
          </a:p>
          <a:p>
            <a:pPr lvl="1"/>
            <a:r>
              <a:rPr lang="en-US" dirty="0">
                <a:solidFill>
                  <a:srgbClr val="1E428A"/>
                </a:solidFill>
              </a:rPr>
              <a:t>Robust Logging of IVR Activity</a:t>
            </a:r>
          </a:p>
          <a:p>
            <a:pPr lvl="2"/>
            <a:r>
              <a:rPr lang="en-US" dirty="0">
                <a:solidFill>
                  <a:srgbClr val="1E428A"/>
                </a:solidFill>
              </a:rPr>
              <a:t>All incoming Calls</a:t>
            </a:r>
          </a:p>
          <a:p>
            <a:pPr lvl="2"/>
            <a:r>
              <a:rPr lang="en-US" dirty="0">
                <a:solidFill>
                  <a:srgbClr val="1E428A"/>
                </a:solidFill>
              </a:rPr>
              <a:t>All outgoing Callbacks</a:t>
            </a:r>
          </a:p>
          <a:p>
            <a:pPr lvl="2"/>
            <a:r>
              <a:rPr lang="en-US" dirty="0">
                <a:solidFill>
                  <a:srgbClr val="1E428A"/>
                </a:solidFill>
              </a:rPr>
              <a:t>All </a:t>
            </a:r>
            <a:r>
              <a:rPr lang="en-US" dirty="0" err="1">
                <a:solidFill>
                  <a:srgbClr val="1E428A"/>
                </a:solidFill>
              </a:rPr>
              <a:t>PowerResponse</a:t>
            </a:r>
            <a:r>
              <a:rPr lang="en-US" dirty="0">
                <a:solidFill>
                  <a:srgbClr val="1E428A"/>
                </a:solidFill>
              </a:rPr>
              <a:t> transactions</a:t>
            </a:r>
          </a:p>
          <a:p>
            <a:r>
              <a:rPr lang="en-US" dirty="0">
                <a:solidFill>
                  <a:srgbClr val="1E428A"/>
                </a:solidFill>
              </a:rPr>
              <a:t>Futura Integration Control</a:t>
            </a:r>
          </a:p>
          <a:p>
            <a:pPr lvl="1"/>
            <a:r>
              <a:rPr lang="en-US" dirty="0">
                <a:solidFill>
                  <a:srgbClr val="1E428A"/>
                </a:solidFill>
              </a:rPr>
              <a:t>User Interface for IVR Logging</a:t>
            </a:r>
          </a:p>
          <a:p>
            <a:endParaRPr lang="en-US" dirty="0">
              <a:solidFill>
                <a:srgbClr val="1E428A"/>
              </a:solidFill>
            </a:endParaRPr>
          </a:p>
        </p:txBody>
      </p:sp>
      <p:pic>
        <p:nvPicPr>
          <p:cNvPr id="5" name="Picture 4">
            <a:extLst>
              <a:ext uri="{FF2B5EF4-FFF2-40B4-BE49-F238E27FC236}">
                <a16:creationId xmlns:a16="http://schemas.microsoft.com/office/drawing/2014/main" xmlns="" id="{DD8D4B28-7261-9D48-A2D6-FC24CF6EA625}"/>
              </a:ext>
            </a:extLst>
          </p:cNvPr>
          <p:cNvPicPr>
            <a:picLocks noChangeAspect="1"/>
          </p:cNvPicPr>
          <p:nvPr/>
        </p:nvPicPr>
        <p:blipFill>
          <a:blip r:embed="rId4"/>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xmlns="" id="{7C2D526A-64E3-D449-9CC2-9F2325F25ED5}"/>
              </a:ext>
            </a:extLst>
          </p:cNvPr>
          <p:cNvPicPr>
            <a:picLocks noChangeAspect="1"/>
          </p:cNvPicPr>
          <p:nvPr/>
        </p:nvPicPr>
        <p:blipFill>
          <a:blip r:embed="rId5"/>
          <a:stretch>
            <a:fillRect/>
          </a:stretch>
        </p:blipFill>
        <p:spPr>
          <a:xfrm>
            <a:off x="10181968" y="5801675"/>
            <a:ext cx="1911179" cy="932337"/>
          </a:xfrm>
          <a:prstGeom prst="rect">
            <a:avLst/>
          </a:prstGeom>
        </p:spPr>
      </p:pic>
      <p:pic>
        <p:nvPicPr>
          <p:cNvPr id="9" name="Picture 8"/>
          <p:cNvPicPr>
            <a:picLocks/>
          </p:cNvPicPr>
          <p:nvPr/>
        </p:nvPicPr>
        <p:blipFill>
          <a:blip r:embed="rId6"/>
          <a:stretch>
            <a:fillRect/>
          </a:stretch>
        </p:blipFill>
        <p:spPr>
          <a:xfrm>
            <a:off x="5761464" y="2089084"/>
            <a:ext cx="5766690" cy="3031554"/>
          </a:xfrm>
          <a:prstGeom prst="rect">
            <a:avLst/>
          </a:prstGeom>
          <a:effectLst>
            <a:outerShdw blurRad="127000" dist="571500" dir="2700000" algn="tl" rotWithShape="0">
              <a:prstClr val="black">
                <a:alpha val="40000"/>
              </a:prstClr>
            </a:outerShdw>
          </a:effectLst>
        </p:spPr>
      </p:pic>
      <p:sp>
        <p:nvSpPr>
          <p:cNvPr id="4" name="Rectangle 3"/>
          <p:cNvSpPr/>
          <p:nvPr/>
        </p:nvSpPr>
        <p:spPr>
          <a:xfrm>
            <a:off x="9556955" y="4763729"/>
            <a:ext cx="1165122" cy="35690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126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1000" fill="hold"/>
                                        <p:tgtEl>
                                          <p:spTgt spid="4"/>
                                        </p:tgtEl>
                                        <p:attrNameLst>
                                          <p:attrName>ppt_w</p:attrName>
                                        </p:attrNameLst>
                                      </p:cBhvr>
                                      <p:tavLst>
                                        <p:tav tm="0">
                                          <p:val>
                                            <p:fltVal val="0"/>
                                          </p:val>
                                        </p:tav>
                                        <p:tav tm="100000">
                                          <p:val>
                                            <p:strVal val="#ppt_w"/>
                                          </p:val>
                                        </p:tav>
                                      </p:tavLst>
                                    </p:anim>
                                    <p:anim calcmode="lin" valueType="num">
                                      <p:cBhvr>
                                        <p:cTn id="32" dur="1000" fill="hold"/>
                                        <p:tgtEl>
                                          <p:spTgt spid="4"/>
                                        </p:tgtEl>
                                        <p:attrNameLst>
                                          <p:attrName>ppt_h</p:attrName>
                                        </p:attrNameLst>
                                      </p:cBhvr>
                                      <p:tavLst>
                                        <p:tav tm="0">
                                          <p:val>
                                            <p:fltVal val="0"/>
                                          </p:val>
                                        </p:tav>
                                        <p:tav tm="100000">
                                          <p:val>
                                            <p:strVal val="#ppt_h"/>
                                          </p:val>
                                        </p:tav>
                                      </p:tavLst>
                                    </p:anim>
                                    <p:anim calcmode="lin" valueType="num">
                                      <p:cBhvr>
                                        <p:cTn id="33" dur="1000" fill="hold"/>
                                        <p:tgtEl>
                                          <p:spTgt spid="4"/>
                                        </p:tgtEl>
                                        <p:attrNameLst>
                                          <p:attrName>style.rotation</p:attrName>
                                        </p:attrNameLst>
                                      </p:cBhvr>
                                      <p:tavLst>
                                        <p:tav tm="0">
                                          <p:val>
                                            <p:fltVal val="90"/>
                                          </p:val>
                                        </p:tav>
                                        <p:tav tm="100000">
                                          <p:val>
                                            <p:fltVal val="0"/>
                                          </p:val>
                                        </p:tav>
                                      </p:tavLst>
                                    </p:anim>
                                    <p:animEffect transition="in" filter="fade">
                                      <p:cBhvr>
                                        <p:cTn id="3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A571ABFB-ECE3-6542-9B3D-43ADD105959B}"/>
              </a:ext>
            </a:extLst>
          </p:cNvPr>
          <p:cNvPicPr>
            <a:picLocks noChangeAspect="1"/>
          </p:cNvPicPr>
          <p:nvPr/>
        </p:nvPicPr>
        <p:blipFill>
          <a:blip r:embed="rId3"/>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xmlns="" id="{BC46A62F-0C7B-C244-9423-36F7750500BE}"/>
              </a:ext>
            </a:extLst>
          </p:cNvPr>
          <p:cNvSpPr>
            <a:spLocks noGrp="1"/>
          </p:cNvSpPr>
          <p:nvPr>
            <p:ph type="title"/>
          </p:nvPr>
        </p:nvSpPr>
        <p:spPr>
          <a:xfrm>
            <a:off x="838200" y="106214"/>
            <a:ext cx="10515600" cy="949856"/>
          </a:xfrm>
        </p:spPr>
        <p:txBody>
          <a:bodyPr/>
          <a:lstStyle/>
          <a:p>
            <a:r>
              <a:rPr lang="en-US" b="1" dirty="0" smtClean="0">
                <a:solidFill>
                  <a:srgbClr val="C00000"/>
                </a:solidFill>
                <a:latin typeface="+mn-lt"/>
              </a:rPr>
              <a:t>Futura IVR</a:t>
            </a:r>
            <a:endParaRPr lang="en-US" b="1" dirty="0">
              <a:solidFill>
                <a:srgbClr val="C00000"/>
              </a:solidFill>
              <a:latin typeface="+mn-lt"/>
            </a:endParaRPr>
          </a:p>
        </p:txBody>
      </p:sp>
      <p:sp>
        <p:nvSpPr>
          <p:cNvPr id="3" name="Subtitle 2">
            <a:extLst>
              <a:ext uri="{FF2B5EF4-FFF2-40B4-BE49-F238E27FC236}">
                <a16:creationId xmlns:a16="http://schemas.microsoft.com/office/drawing/2014/main" xmlns="" id="{25D52715-DCAA-C84E-81D8-8905182EEDB7}"/>
              </a:ext>
            </a:extLst>
          </p:cNvPr>
          <p:cNvSpPr>
            <a:spLocks noGrp="1"/>
          </p:cNvSpPr>
          <p:nvPr>
            <p:ph idx="1"/>
          </p:nvPr>
        </p:nvSpPr>
        <p:spPr>
          <a:xfrm>
            <a:off x="838200" y="1322363"/>
            <a:ext cx="5365652" cy="4854600"/>
          </a:xfrm>
        </p:spPr>
        <p:txBody>
          <a:bodyPr>
            <a:normAutofit/>
          </a:bodyPr>
          <a:lstStyle/>
          <a:p>
            <a:r>
              <a:rPr lang="en-US" dirty="0">
                <a:solidFill>
                  <a:srgbClr val="1E428A"/>
                </a:solidFill>
              </a:rPr>
              <a:t>Enhanced Log Viewer</a:t>
            </a:r>
          </a:p>
          <a:p>
            <a:pPr lvl="1"/>
            <a:r>
              <a:rPr lang="en-US" dirty="0" smtClean="0">
                <a:solidFill>
                  <a:srgbClr val="1E428A"/>
                </a:solidFill>
              </a:rPr>
              <a:t>Historic IVR Activity</a:t>
            </a:r>
            <a:endParaRPr lang="en-US" dirty="0">
              <a:solidFill>
                <a:srgbClr val="1E428A"/>
              </a:solidFill>
            </a:endParaRPr>
          </a:p>
          <a:p>
            <a:pPr lvl="1"/>
            <a:r>
              <a:rPr lang="en-US" dirty="0">
                <a:solidFill>
                  <a:srgbClr val="1E428A"/>
                </a:solidFill>
              </a:rPr>
              <a:t>Search By Field</a:t>
            </a:r>
          </a:p>
          <a:p>
            <a:pPr lvl="2"/>
            <a:r>
              <a:rPr lang="en-US" dirty="0">
                <a:solidFill>
                  <a:srgbClr val="1E428A"/>
                </a:solidFill>
              </a:rPr>
              <a:t>Callback Phone</a:t>
            </a:r>
          </a:p>
          <a:p>
            <a:pPr lvl="2"/>
            <a:r>
              <a:rPr lang="en-US" dirty="0">
                <a:solidFill>
                  <a:srgbClr val="1E428A"/>
                </a:solidFill>
              </a:rPr>
              <a:t>Account</a:t>
            </a:r>
          </a:p>
          <a:p>
            <a:pPr lvl="1"/>
            <a:r>
              <a:rPr lang="en-US" dirty="0">
                <a:solidFill>
                  <a:srgbClr val="1E428A"/>
                </a:solidFill>
              </a:rPr>
              <a:t>Search By Date</a:t>
            </a:r>
          </a:p>
          <a:p>
            <a:pPr lvl="1"/>
            <a:r>
              <a:rPr lang="en-US" dirty="0">
                <a:solidFill>
                  <a:srgbClr val="1E428A"/>
                </a:solidFill>
              </a:rPr>
              <a:t>Search By Days Back</a:t>
            </a:r>
          </a:p>
          <a:p>
            <a:pPr lvl="1"/>
            <a:r>
              <a:rPr lang="en-US" dirty="0">
                <a:solidFill>
                  <a:srgbClr val="1E428A"/>
                </a:solidFill>
              </a:rPr>
              <a:t>Search By Date Range</a:t>
            </a:r>
          </a:p>
          <a:p>
            <a:pPr lvl="1"/>
            <a:r>
              <a:rPr lang="en-US" dirty="0">
                <a:solidFill>
                  <a:srgbClr val="1E428A"/>
                </a:solidFill>
              </a:rPr>
              <a:t>See transaction </a:t>
            </a:r>
            <a:r>
              <a:rPr lang="en-US" dirty="0" smtClean="0">
                <a:solidFill>
                  <a:srgbClr val="1E428A"/>
                </a:solidFill>
              </a:rPr>
              <a:t>details</a:t>
            </a:r>
            <a:endParaRPr lang="en-US" dirty="0">
              <a:solidFill>
                <a:srgbClr val="1E428A"/>
              </a:solidFill>
            </a:endParaRPr>
          </a:p>
          <a:p>
            <a:endParaRPr lang="en-US" dirty="0">
              <a:solidFill>
                <a:srgbClr val="1E428A"/>
              </a:solidFill>
            </a:endParaRPr>
          </a:p>
        </p:txBody>
      </p:sp>
      <p:pic>
        <p:nvPicPr>
          <p:cNvPr id="5" name="Picture 4">
            <a:extLst>
              <a:ext uri="{FF2B5EF4-FFF2-40B4-BE49-F238E27FC236}">
                <a16:creationId xmlns:a16="http://schemas.microsoft.com/office/drawing/2014/main" xmlns="" id="{DD8D4B28-7261-9D48-A2D6-FC24CF6EA625}"/>
              </a:ext>
            </a:extLst>
          </p:cNvPr>
          <p:cNvPicPr>
            <a:picLocks noChangeAspect="1"/>
          </p:cNvPicPr>
          <p:nvPr/>
        </p:nvPicPr>
        <p:blipFill>
          <a:blip r:embed="rId4"/>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xmlns="" id="{7C2D526A-64E3-D449-9CC2-9F2325F25ED5}"/>
              </a:ext>
            </a:extLst>
          </p:cNvPr>
          <p:cNvPicPr>
            <a:picLocks noChangeAspect="1"/>
          </p:cNvPicPr>
          <p:nvPr/>
        </p:nvPicPr>
        <p:blipFill>
          <a:blip r:embed="rId5"/>
          <a:stretch>
            <a:fillRect/>
          </a:stretch>
        </p:blipFill>
        <p:spPr>
          <a:xfrm>
            <a:off x="10181968" y="5801675"/>
            <a:ext cx="1911179" cy="932337"/>
          </a:xfrm>
          <a:prstGeom prst="rect">
            <a:avLst/>
          </a:prstGeom>
        </p:spPr>
      </p:pic>
      <p:pic>
        <p:nvPicPr>
          <p:cNvPr id="10" name="Picture 9"/>
          <p:cNvPicPr>
            <a:picLocks noChangeAspect="1"/>
          </p:cNvPicPr>
          <p:nvPr/>
        </p:nvPicPr>
        <p:blipFill>
          <a:blip r:embed="rId6"/>
          <a:stretch>
            <a:fillRect/>
          </a:stretch>
        </p:blipFill>
        <p:spPr>
          <a:xfrm>
            <a:off x="4913964" y="951893"/>
            <a:ext cx="6809510" cy="4951040"/>
          </a:xfrm>
          <a:prstGeom prst="rect">
            <a:avLst/>
          </a:prstGeom>
          <a:effectLst>
            <a:outerShdw blurRad="127000" dist="571500" dir="2700000" algn="tl" rotWithShape="0">
              <a:prstClr val="black">
                <a:alpha val="40000"/>
              </a:prstClr>
            </a:outerShdw>
          </a:effectLst>
        </p:spPr>
      </p:pic>
      <p:sp>
        <p:nvSpPr>
          <p:cNvPr id="4" name="SearchByField"/>
          <p:cNvSpPr/>
          <p:nvPr/>
        </p:nvSpPr>
        <p:spPr>
          <a:xfrm>
            <a:off x="6031787" y="1114996"/>
            <a:ext cx="2502613" cy="2992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earchByDate"/>
          <p:cNvSpPr/>
          <p:nvPr/>
        </p:nvSpPr>
        <p:spPr>
          <a:xfrm>
            <a:off x="8757028" y="1116063"/>
            <a:ext cx="1632676" cy="2981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earchByDaysBack"/>
          <p:cNvSpPr/>
          <p:nvPr/>
        </p:nvSpPr>
        <p:spPr>
          <a:xfrm>
            <a:off x="6038031" y="1424936"/>
            <a:ext cx="1004021" cy="3474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earchByDateRangeBox"/>
          <p:cNvSpPr/>
          <p:nvPr/>
        </p:nvSpPr>
        <p:spPr>
          <a:xfrm>
            <a:off x="7042052" y="1424936"/>
            <a:ext cx="3664048" cy="3474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042052" y="1772349"/>
            <a:ext cx="3664048" cy="29828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737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3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3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7"/>
                                        </p:tgtEl>
                                      </p:cBhvr>
                                    </p:animEffect>
                                    <p:set>
                                      <p:cBhvr>
                                        <p:cTn id="39" dur="1" fill="hold">
                                          <p:stCondLst>
                                            <p:cond delay="499"/>
                                          </p:stCondLst>
                                        </p:cTn>
                                        <p:tgtEl>
                                          <p:spTgt spid="7"/>
                                        </p:tgtEl>
                                        <p:attrNameLst>
                                          <p:attrName>style.visibility</p:attrName>
                                        </p:attrNameLst>
                                      </p:cBhvr>
                                      <p:to>
                                        <p:strVal val="hidden"/>
                                      </p:to>
                                    </p:se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par>
                                <p:cTn id="43" presetID="3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1000" fill="hold"/>
                                        <p:tgtEl>
                                          <p:spTgt spid="11"/>
                                        </p:tgtEl>
                                        <p:attrNameLst>
                                          <p:attrName>ppt_w</p:attrName>
                                        </p:attrNameLst>
                                      </p:cBhvr>
                                      <p:tavLst>
                                        <p:tav tm="0">
                                          <p:val>
                                            <p:fltVal val="0"/>
                                          </p:val>
                                        </p:tav>
                                        <p:tav tm="100000">
                                          <p:val>
                                            <p:strVal val="#ppt_w"/>
                                          </p:val>
                                        </p:tav>
                                      </p:tavLst>
                                    </p:anim>
                                    <p:anim calcmode="lin" valueType="num">
                                      <p:cBhvr>
                                        <p:cTn id="46" dur="1000" fill="hold"/>
                                        <p:tgtEl>
                                          <p:spTgt spid="11"/>
                                        </p:tgtEl>
                                        <p:attrNameLst>
                                          <p:attrName>ppt_h</p:attrName>
                                        </p:attrNameLst>
                                      </p:cBhvr>
                                      <p:tavLst>
                                        <p:tav tm="0">
                                          <p:val>
                                            <p:fltVal val="0"/>
                                          </p:val>
                                        </p:tav>
                                        <p:tav tm="100000">
                                          <p:val>
                                            <p:strVal val="#ppt_h"/>
                                          </p:val>
                                        </p:tav>
                                      </p:tavLst>
                                    </p:anim>
                                    <p:anim calcmode="lin" valueType="num">
                                      <p:cBhvr>
                                        <p:cTn id="47" dur="1000" fill="hold"/>
                                        <p:tgtEl>
                                          <p:spTgt spid="11"/>
                                        </p:tgtEl>
                                        <p:attrNameLst>
                                          <p:attrName>style.rotation</p:attrName>
                                        </p:attrNameLst>
                                      </p:cBhvr>
                                      <p:tavLst>
                                        <p:tav tm="0">
                                          <p:val>
                                            <p:fltVal val="90"/>
                                          </p:val>
                                        </p:tav>
                                        <p:tav tm="100000">
                                          <p:val>
                                            <p:fltVal val="0"/>
                                          </p:val>
                                        </p:tav>
                                      </p:tavLst>
                                    </p:anim>
                                    <p:animEffect transition="in" filter="fade">
                                      <p:cBhvr>
                                        <p:cTn id="48" dur="10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11"/>
                                        </p:tgtEl>
                                      </p:cBhvr>
                                    </p:animEffect>
                                    <p:set>
                                      <p:cBhvr>
                                        <p:cTn id="53" dur="1" fill="hold">
                                          <p:stCondLst>
                                            <p:cond delay="499"/>
                                          </p:stCondLst>
                                        </p:cTn>
                                        <p:tgtEl>
                                          <p:spTgt spid="11"/>
                                        </p:tgtEl>
                                        <p:attrNameLst>
                                          <p:attrName>style.visibility</p:attrName>
                                        </p:attrNameLst>
                                      </p:cBhvr>
                                      <p:to>
                                        <p:strVal val="hidden"/>
                                      </p:to>
                                    </p:set>
                                  </p:childTnLst>
                                </p:cTn>
                              </p:par>
                            </p:childTnLst>
                          </p:cTn>
                        </p:par>
                        <p:par>
                          <p:cTn id="54" fill="hold">
                            <p:stCondLst>
                              <p:cond delay="500"/>
                            </p:stCondLst>
                            <p:childTnLst>
                              <p:par>
                                <p:cTn id="55" presetID="31" presetClass="entr" presetSubtype="0"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p:cTn id="57" dur="1000" fill="hold"/>
                                        <p:tgtEl>
                                          <p:spTgt spid="12"/>
                                        </p:tgtEl>
                                        <p:attrNameLst>
                                          <p:attrName>ppt_w</p:attrName>
                                        </p:attrNameLst>
                                      </p:cBhvr>
                                      <p:tavLst>
                                        <p:tav tm="0">
                                          <p:val>
                                            <p:fltVal val="0"/>
                                          </p:val>
                                        </p:tav>
                                        <p:tav tm="100000">
                                          <p:val>
                                            <p:strVal val="#ppt_w"/>
                                          </p:val>
                                        </p:tav>
                                      </p:tavLst>
                                    </p:anim>
                                    <p:anim calcmode="lin" valueType="num">
                                      <p:cBhvr>
                                        <p:cTn id="58" dur="1000" fill="hold"/>
                                        <p:tgtEl>
                                          <p:spTgt spid="12"/>
                                        </p:tgtEl>
                                        <p:attrNameLst>
                                          <p:attrName>ppt_h</p:attrName>
                                        </p:attrNameLst>
                                      </p:cBhvr>
                                      <p:tavLst>
                                        <p:tav tm="0">
                                          <p:val>
                                            <p:fltVal val="0"/>
                                          </p:val>
                                        </p:tav>
                                        <p:tav tm="100000">
                                          <p:val>
                                            <p:strVal val="#ppt_h"/>
                                          </p:val>
                                        </p:tav>
                                      </p:tavLst>
                                    </p:anim>
                                    <p:anim calcmode="lin" valueType="num">
                                      <p:cBhvr>
                                        <p:cTn id="59" dur="1000" fill="hold"/>
                                        <p:tgtEl>
                                          <p:spTgt spid="12"/>
                                        </p:tgtEl>
                                        <p:attrNameLst>
                                          <p:attrName>style.rotation</p:attrName>
                                        </p:attrNameLst>
                                      </p:cBhvr>
                                      <p:tavLst>
                                        <p:tav tm="0">
                                          <p:val>
                                            <p:fltVal val="90"/>
                                          </p:val>
                                        </p:tav>
                                        <p:tav tm="100000">
                                          <p:val>
                                            <p:fltVal val="0"/>
                                          </p:val>
                                        </p:tav>
                                      </p:tavLst>
                                    </p:anim>
                                    <p:animEffect transition="in" filter="fade">
                                      <p:cBhvr>
                                        <p:cTn id="60" dur="1000"/>
                                        <p:tgtEl>
                                          <p:spTgt spid="12"/>
                                        </p:tgtEl>
                                      </p:cBhvr>
                                    </p:animEffect>
                                  </p:childTnLst>
                                </p:cTn>
                              </p:par>
                            </p:childTnLst>
                          </p:cTn>
                        </p:par>
                        <p:par>
                          <p:cTn id="61" fill="hold">
                            <p:stCondLst>
                              <p:cond delay="1500"/>
                            </p:stCondLst>
                            <p:childTnLst>
                              <p:par>
                                <p:cTn id="62" presetID="1" presetClass="entr" presetSubtype="0" fill="hold" nodeType="afterEffect">
                                  <p:stCondLst>
                                    <p:cond delay="0"/>
                                  </p:stCondLst>
                                  <p:childTnLst>
                                    <p:set>
                                      <p:cBhvr>
                                        <p:cTn id="6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1" nodeType="clickEffect">
                                  <p:stCondLst>
                                    <p:cond delay="0"/>
                                  </p:stCondLst>
                                  <p:childTnLst>
                                    <p:animEffect transition="out" filter="fade">
                                      <p:cBhvr>
                                        <p:cTn id="67" dur="500"/>
                                        <p:tgtEl>
                                          <p:spTgt spid="12"/>
                                        </p:tgtEl>
                                      </p:cBhvr>
                                    </p:animEffect>
                                    <p:set>
                                      <p:cBhvr>
                                        <p:cTn id="68" dur="1" fill="hold">
                                          <p:stCondLst>
                                            <p:cond delay="499"/>
                                          </p:stCondLst>
                                        </p:cTn>
                                        <p:tgtEl>
                                          <p:spTgt spid="12"/>
                                        </p:tgtEl>
                                        <p:attrNameLst>
                                          <p:attrName>style.visibility</p:attrName>
                                        </p:attrNameLst>
                                      </p:cBhvr>
                                      <p:to>
                                        <p:strVal val="hidden"/>
                                      </p:to>
                                    </p:set>
                                  </p:childTnLst>
                                </p:cTn>
                              </p:par>
                            </p:childTnLst>
                          </p:cTn>
                        </p:par>
                        <p:par>
                          <p:cTn id="69" fill="hold">
                            <p:stCondLst>
                              <p:cond delay="500"/>
                            </p:stCondLst>
                            <p:childTnLst>
                              <p:par>
                                <p:cTn id="70" presetID="1" presetClass="entr" presetSubtype="0" fill="hold" nodeType="afterEffect">
                                  <p:stCondLst>
                                    <p:cond delay="0"/>
                                  </p:stCondLst>
                                  <p:childTnLst>
                                    <p:set>
                                      <p:cBhvr>
                                        <p:cTn id="71" dur="1" fill="hold">
                                          <p:stCondLst>
                                            <p:cond delay="0"/>
                                          </p:stCondLst>
                                        </p:cTn>
                                        <p:tgtEl>
                                          <p:spTgt spid="3">
                                            <p:txEl>
                                              <p:pRg st="8" end="8"/>
                                            </p:txEl>
                                          </p:spTgt>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 grpId="0" animBg="1"/>
      <p:bldP spid="7" grpId="1" animBg="1"/>
      <p:bldP spid="11" grpId="0" animBg="1"/>
      <p:bldP spid="11" grpId="1" animBg="1"/>
      <p:bldP spid="12" grpId="0" animBg="1"/>
      <p:bldP spid="12" grpId="1"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A571ABFB-ECE3-6542-9B3D-43ADD105959B}"/>
              </a:ext>
            </a:extLst>
          </p:cNvPr>
          <p:cNvPicPr>
            <a:picLocks noChangeAspect="1"/>
          </p:cNvPicPr>
          <p:nvPr/>
        </p:nvPicPr>
        <p:blipFill>
          <a:blip r:embed="rId3"/>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xmlns="" id="{BC46A62F-0C7B-C244-9423-36F7750500BE}"/>
              </a:ext>
            </a:extLst>
          </p:cNvPr>
          <p:cNvSpPr>
            <a:spLocks noGrp="1"/>
          </p:cNvSpPr>
          <p:nvPr>
            <p:ph type="title"/>
          </p:nvPr>
        </p:nvSpPr>
        <p:spPr/>
        <p:txBody>
          <a:bodyPr/>
          <a:lstStyle/>
          <a:p>
            <a:r>
              <a:rPr lang="en-US" b="1" dirty="0" smtClean="0">
                <a:solidFill>
                  <a:srgbClr val="C00000"/>
                </a:solidFill>
                <a:latin typeface="+mn-lt"/>
              </a:rPr>
              <a:t>Futura IVR / </a:t>
            </a:r>
            <a:r>
              <a:rPr lang="en-US" b="1" dirty="0" err="1" smtClean="0">
                <a:solidFill>
                  <a:srgbClr val="C00000"/>
                </a:solidFill>
                <a:latin typeface="+mn-lt"/>
              </a:rPr>
              <a:t>AutoCue</a:t>
            </a:r>
            <a:r>
              <a:rPr lang="en-US" b="1" dirty="0" smtClean="0">
                <a:solidFill>
                  <a:srgbClr val="C00000"/>
                </a:solidFill>
                <a:latin typeface="+mn-lt"/>
              </a:rPr>
              <a:t> - Topics</a:t>
            </a:r>
            <a:endParaRPr lang="en-US" b="1" dirty="0">
              <a:solidFill>
                <a:srgbClr val="C00000"/>
              </a:solidFill>
              <a:latin typeface="+mn-lt"/>
            </a:endParaRPr>
          </a:p>
        </p:txBody>
      </p:sp>
      <p:sp>
        <p:nvSpPr>
          <p:cNvPr id="3" name="Subtitle 2">
            <a:extLst>
              <a:ext uri="{FF2B5EF4-FFF2-40B4-BE49-F238E27FC236}">
                <a16:creationId xmlns:a16="http://schemas.microsoft.com/office/drawing/2014/main" xmlns="" id="{25D52715-DCAA-C84E-81D8-8905182EEDB7}"/>
              </a:ext>
            </a:extLst>
          </p:cNvPr>
          <p:cNvSpPr>
            <a:spLocks noGrp="1"/>
          </p:cNvSpPr>
          <p:nvPr>
            <p:ph idx="1"/>
          </p:nvPr>
        </p:nvSpPr>
        <p:spPr/>
        <p:txBody>
          <a:bodyPr/>
          <a:lstStyle/>
          <a:p>
            <a:r>
              <a:rPr lang="en-US" dirty="0" smtClean="0">
                <a:solidFill>
                  <a:srgbClr val="1E428A"/>
                </a:solidFill>
              </a:rPr>
              <a:t>Overview</a:t>
            </a:r>
          </a:p>
          <a:p>
            <a:r>
              <a:rPr lang="en-US" dirty="0" err="1" smtClean="0">
                <a:solidFill>
                  <a:srgbClr val="1E428A"/>
                </a:solidFill>
              </a:rPr>
              <a:t>AutoCue</a:t>
            </a:r>
            <a:endParaRPr lang="en-US" dirty="0" smtClean="0">
              <a:solidFill>
                <a:srgbClr val="1E428A"/>
              </a:solidFill>
            </a:endParaRPr>
          </a:p>
          <a:p>
            <a:r>
              <a:rPr lang="en-US" dirty="0" smtClean="0">
                <a:solidFill>
                  <a:srgbClr val="1E428A"/>
                </a:solidFill>
              </a:rPr>
              <a:t>Futura IVR</a:t>
            </a:r>
            <a:endParaRPr lang="en-US" dirty="0">
              <a:solidFill>
                <a:srgbClr val="1E428A"/>
              </a:solidFill>
            </a:endParaRPr>
          </a:p>
        </p:txBody>
      </p:sp>
      <p:pic>
        <p:nvPicPr>
          <p:cNvPr id="5" name="Picture 4">
            <a:extLst>
              <a:ext uri="{FF2B5EF4-FFF2-40B4-BE49-F238E27FC236}">
                <a16:creationId xmlns:a16="http://schemas.microsoft.com/office/drawing/2014/main" xmlns="" id="{DD8D4B28-7261-9D48-A2D6-FC24CF6EA625}"/>
              </a:ext>
            </a:extLst>
          </p:cNvPr>
          <p:cNvPicPr>
            <a:picLocks noChangeAspect="1"/>
          </p:cNvPicPr>
          <p:nvPr/>
        </p:nvPicPr>
        <p:blipFill>
          <a:blip r:embed="rId4"/>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xmlns="" id="{7C2D526A-64E3-D449-9CC2-9F2325F25ED5}"/>
              </a:ext>
            </a:extLst>
          </p:cNvPr>
          <p:cNvPicPr>
            <a:picLocks noChangeAspect="1"/>
          </p:cNvPicPr>
          <p:nvPr/>
        </p:nvPicPr>
        <p:blipFill>
          <a:blip r:embed="rId5"/>
          <a:stretch>
            <a:fillRect/>
          </a:stretch>
        </p:blipFill>
        <p:spPr>
          <a:xfrm>
            <a:off x="10181968" y="5801675"/>
            <a:ext cx="1911179" cy="932337"/>
          </a:xfrm>
          <a:prstGeom prst="rect">
            <a:avLst/>
          </a:prstGeom>
        </p:spPr>
      </p:pic>
    </p:spTree>
    <p:extLst>
      <p:ext uri="{BB962C8B-B14F-4D97-AF65-F5344CB8AC3E}">
        <p14:creationId xmlns:p14="http://schemas.microsoft.com/office/powerpoint/2010/main" val="403998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A571ABFB-ECE3-6542-9B3D-43ADD105959B}"/>
              </a:ext>
            </a:extLst>
          </p:cNvPr>
          <p:cNvPicPr>
            <a:picLocks noChangeAspect="1"/>
          </p:cNvPicPr>
          <p:nvPr/>
        </p:nvPicPr>
        <p:blipFill>
          <a:blip r:embed="rId3"/>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xmlns="" id="{BC46A62F-0C7B-C244-9423-36F7750500BE}"/>
              </a:ext>
            </a:extLst>
          </p:cNvPr>
          <p:cNvSpPr>
            <a:spLocks noGrp="1"/>
          </p:cNvSpPr>
          <p:nvPr>
            <p:ph type="title"/>
          </p:nvPr>
        </p:nvSpPr>
        <p:spPr>
          <a:xfrm>
            <a:off x="838200" y="106214"/>
            <a:ext cx="10515600" cy="949856"/>
          </a:xfrm>
        </p:spPr>
        <p:txBody>
          <a:bodyPr/>
          <a:lstStyle/>
          <a:p>
            <a:r>
              <a:rPr lang="en-US" b="1" dirty="0" smtClean="0">
                <a:solidFill>
                  <a:srgbClr val="C00000"/>
                </a:solidFill>
                <a:latin typeface="+mn-lt"/>
              </a:rPr>
              <a:t>Futura IVR – Campaigns!</a:t>
            </a:r>
            <a:endParaRPr lang="en-US" b="1" dirty="0">
              <a:solidFill>
                <a:srgbClr val="C00000"/>
              </a:solidFill>
              <a:latin typeface="+mn-lt"/>
            </a:endParaRPr>
          </a:p>
        </p:txBody>
      </p:sp>
      <p:sp>
        <p:nvSpPr>
          <p:cNvPr id="3" name="Subtitle 2">
            <a:extLst>
              <a:ext uri="{FF2B5EF4-FFF2-40B4-BE49-F238E27FC236}">
                <a16:creationId xmlns:a16="http://schemas.microsoft.com/office/drawing/2014/main" xmlns="" id="{25D52715-DCAA-C84E-81D8-8905182EEDB7}"/>
              </a:ext>
            </a:extLst>
          </p:cNvPr>
          <p:cNvSpPr>
            <a:spLocks noGrp="1"/>
          </p:cNvSpPr>
          <p:nvPr>
            <p:ph idx="1"/>
          </p:nvPr>
        </p:nvSpPr>
        <p:spPr>
          <a:xfrm>
            <a:off x="838200" y="1322363"/>
            <a:ext cx="3016922" cy="4854600"/>
          </a:xfrm>
        </p:spPr>
        <p:txBody>
          <a:bodyPr>
            <a:normAutofit/>
          </a:bodyPr>
          <a:lstStyle/>
          <a:p>
            <a:r>
              <a:rPr lang="en-US" dirty="0" smtClean="0">
                <a:solidFill>
                  <a:srgbClr val="1E428A"/>
                </a:solidFill>
              </a:rPr>
              <a:t>OMS Client</a:t>
            </a:r>
          </a:p>
          <a:p>
            <a:pPr lvl="1"/>
            <a:r>
              <a:rPr lang="en-US" dirty="0" smtClean="0">
                <a:solidFill>
                  <a:srgbClr val="1E428A"/>
                </a:solidFill>
              </a:rPr>
              <a:t>Campaigns Tab</a:t>
            </a:r>
          </a:p>
          <a:p>
            <a:pPr lvl="1"/>
            <a:r>
              <a:rPr lang="en-US" dirty="0" smtClean="0">
                <a:solidFill>
                  <a:srgbClr val="1E428A"/>
                </a:solidFill>
              </a:rPr>
              <a:t>Manage Campaigns</a:t>
            </a:r>
          </a:p>
          <a:p>
            <a:pPr lvl="1"/>
            <a:r>
              <a:rPr lang="en-US" dirty="0" smtClean="0">
                <a:solidFill>
                  <a:srgbClr val="1E428A"/>
                </a:solidFill>
              </a:rPr>
              <a:t>View /Export Lists</a:t>
            </a:r>
            <a:endParaRPr lang="en-US" dirty="0">
              <a:solidFill>
                <a:srgbClr val="1E428A"/>
              </a:solidFill>
            </a:endParaRPr>
          </a:p>
        </p:txBody>
      </p:sp>
      <p:pic>
        <p:nvPicPr>
          <p:cNvPr id="5" name="Picture 4">
            <a:extLst>
              <a:ext uri="{FF2B5EF4-FFF2-40B4-BE49-F238E27FC236}">
                <a16:creationId xmlns:a16="http://schemas.microsoft.com/office/drawing/2014/main" xmlns="" id="{DD8D4B28-7261-9D48-A2D6-FC24CF6EA625}"/>
              </a:ext>
            </a:extLst>
          </p:cNvPr>
          <p:cNvPicPr>
            <a:picLocks noChangeAspect="1"/>
          </p:cNvPicPr>
          <p:nvPr/>
        </p:nvPicPr>
        <p:blipFill>
          <a:blip r:embed="rId4"/>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xmlns="" id="{7C2D526A-64E3-D449-9CC2-9F2325F25ED5}"/>
              </a:ext>
            </a:extLst>
          </p:cNvPr>
          <p:cNvPicPr>
            <a:picLocks noChangeAspect="1"/>
          </p:cNvPicPr>
          <p:nvPr/>
        </p:nvPicPr>
        <p:blipFill>
          <a:blip r:embed="rId5"/>
          <a:stretch>
            <a:fillRect/>
          </a:stretch>
        </p:blipFill>
        <p:spPr>
          <a:xfrm>
            <a:off x="10181968" y="5801675"/>
            <a:ext cx="1911179" cy="932337"/>
          </a:xfrm>
          <a:prstGeom prst="rect">
            <a:avLst/>
          </a:prstGeom>
        </p:spPr>
      </p:pic>
      <p:pic>
        <p:nvPicPr>
          <p:cNvPr id="9" name="Picture 8"/>
          <p:cNvPicPr>
            <a:picLocks noChangeAspect="1"/>
          </p:cNvPicPr>
          <p:nvPr/>
        </p:nvPicPr>
        <p:blipFill>
          <a:blip r:embed="rId6"/>
          <a:stretch>
            <a:fillRect/>
          </a:stretch>
        </p:blipFill>
        <p:spPr>
          <a:xfrm>
            <a:off x="3855122" y="1200916"/>
            <a:ext cx="7588296" cy="4742684"/>
          </a:xfrm>
          <a:prstGeom prst="rect">
            <a:avLst/>
          </a:prstGeom>
          <a:effectLst>
            <a:outerShdw blurRad="127000" dist="571500" dir="2700000" algn="tl" rotWithShape="0">
              <a:prstClr val="black">
                <a:alpha val="40000"/>
              </a:prstClr>
            </a:outerShdw>
          </a:effectLst>
        </p:spPr>
      </p:pic>
      <p:sp>
        <p:nvSpPr>
          <p:cNvPr id="4" name="Rectangle 3"/>
          <p:cNvSpPr/>
          <p:nvPr/>
        </p:nvSpPr>
        <p:spPr>
          <a:xfrm>
            <a:off x="7588250" y="1371600"/>
            <a:ext cx="50165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855122" y="1600200"/>
            <a:ext cx="1379487" cy="42014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34609" y="2584174"/>
            <a:ext cx="6119191" cy="32175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168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3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 calcmode="lin" valueType="num">
                                      <p:cBhvr>
                                        <p:cTn id="9" dur="2000" fill="hold"/>
                                        <p:tgtEl>
                                          <p:spTgt spid="4"/>
                                        </p:tgtEl>
                                        <p:attrNameLst>
                                          <p:attrName>ppt_w</p:attrName>
                                        </p:attrNameLst>
                                      </p:cBhvr>
                                      <p:tavLst>
                                        <p:tav tm="0">
                                          <p:val>
                                            <p:fltVal val="0"/>
                                          </p:val>
                                        </p:tav>
                                        <p:tav tm="100000">
                                          <p:val>
                                            <p:strVal val="#ppt_w"/>
                                          </p:val>
                                        </p:tav>
                                      </p:tavLst>
                                    </p:anim>
                                    <p:anim calcmode="lin" valueType="num">
                                      <p:cBhvr>
                                        <p:cTn id="10" dur="2000" fill="hold"/>
                                        <p:tgtEl>
                                          <p:spTgt spid="4"/>
                                        </p:tgtEl>
                                        <p:attrNameLst>
                                          <p:attrName>ppt_h</p:attrName>
                                        </p:attrNameLst>
                                      </p:cBhvr>
                                      <p:tavLst>
                                        <p:tav tm="0">
                                          <p:val>
                                            <p:fltVal val="0"/>
                                          </p:val>
                                        </p:tav>
                                        <p:tav tm="100000">
                                          <p:val>
                                            <p:strVal val="#ppt_h"/>
                                          </p:val>
                                        </p:tav>
                                      </p:tavLst>
                                    </p:anim>
                                    <p:anim calcmode="lin" valueType="num">
                                      <p:cBhvr>
                                        <p:cTn id="11" dur="2000" fill="hold"/>
                                        <p:tgtEl>
                                          <p:spTgt spid="4"/>
                                        </p:tgtEl>
                                        <p:attrNameLst>
                                          <p:attrName>style.rotation</p:attrName>
                                        </p:attrNameLst>
                                      </p:cBhvr>
                                      <p:tavLst>
                                        <p:tav tm="0">
                                          <p:val>
                                            <p:fltVal val="90"/>
                                          </p:val>
                                        </p:tav>
                                        <p:tav tm="100000">
                                          <p:val>
                                            <p:fltVal val="0"/>
                                          </p:val>
                                        </p:tav>
                                      </p:tavLst>
                                    </p:anim>
                                    <p:animEffect transition="in" filter="fade">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 grpId="0" animBg="1"/>
      <p:bldP spid="7" grpId="1"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A571ABFB-ECE3-6542-9B3D-43ADD105959B}"/>
              </a:ext>
            </a:extLst>
          </p:cNvPr>
          <p:cNvPicPr>
            <a:picLocks noChangeAspect="1"/>
          </p:cNvPicPr>
          <p:nvPr/>
        </p:nvPicPr>
        <p:blipFill>
          <a:blip r:embed="rId3"/>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xmlns="" id="{BC46A62F-0C7B-C244-9423-36F7750500BE}"/>
              </a:ext>
            </a:extLst>
          </p:cNvPr>
          <p:cNvSpPr>
            <a:spLocks noGrp="1"/>
          </p:cNvSpPr>
          <p:nvPr>
            <p:ph type="title"/>
          </p:nvPr>
        </p:nvSpPr>
        <p:spPr>
          <a:xfrm>
            <a:off x="838200" y="106214"/>
            <a:ext cx="10515600" cy="949856"/>
          </a:xfrm>
        </p:spPr>
        <p:txBody>
          <a:bodyPr/>
          <a:lstStyle/>
          <a:p>
            <a:r>
              <a:rPr lang="en-US" b="1" dirty="0" smtClean="0">
                <a:solidFill>
                  <a:srgbClr val="C00000"/>
                </a:solidFill>
                <a:latin typeface="+mn-lt"/>
              </a:rPr>
              <a:t>Futura IVR – Campaigns!</a:t>
            </a:r>
            <a:endParaRPr lang="en-US" b="1" dirty="0">
              <a:solidFill>
                <a:srgbClr val="C00000"/>
              </a:solidFill>
              <a:latin typeface="+mn-lt"/>
            </a:endParaRPr>
          </a:p>
        </p:txBody>
      </p:sp>
      <p:sp>
        <p:nvSpPr>
          <p:cNvPr id="3" name="Subtitle 2">
            <a:extLst>
              <a:ext uri="{FF2B5EF4-FFF2-40B4-BE49-F238E27FC236}">
                <a16:creationId xmlns:a16="http://schemas.microsoft.com/office/drawing/2014/main" xmlns="" id="{25D52715-DCAA-C84E-81D8-8905182EEDB7}"/>
              </a:ext>
            </a:extLst>
          </p:cNvPr>
          <p:cNvSpPr>
            <a:spLocks noGrp="1"/>
          </p:cNvSpPr>
          <p:nvPr>
            <p:ph idx="1"/>
          </p:nvPr>
        </p:nvSpPr>
        <p:spPr>
          <a:xfrm>
            <a:off x="838200" y="1322363"/>
            <a:ext cx="5365652" cy="4854600"/>
          </a:xfrm>
        </p:spPr>
        <p:txBody>
          <a:bodyPr>
            <a:normAutofit/>
          </a:bodyPr>
          <a:lstStyle/>
          <a:p>
            <a:r>
              <a:rPr lang="en-US" dirty="0">
                <a:solidFill>
                  <a:srgbClr val="1E428A"/>
                </a:solidFill>
              </a:rPr>
              <a:t>Case Ticket</a:t>
            </a:r>
          </a:p>
          <a:p>
            <a:pPr lvl="1"/>
            <a:r>
              <a:rPr lang="en-US" dirty="0" smtClean="0">
                <a:solidFill>
                  <a:srgbClr val="1E428A"/>
                </a:solidFill>
              </a:rPr>
              <a:t>Campaigns </a:t>
            </a:r>
            <a:r>
              <a:rPr lang="en-US" dirty="0" err="1" smtClean="0">
                <a:solidFill>
                  <a:srgbClr val="1E428A"/>
                </a:solidFill>
              </a:rPr>
              <a:t>SubTab</a:t>
            </a:r>
            <a:endParaRPr lang="en-US" dirty="0" smtClean="0">
              <a:solidFill>
                <a:srgbClr val="1E428A"/>
              </a:solidFill>
            </a:endParaRPr>
          </a:p>
          <a:p>
            <a:pPr lvl="1"/>
            <a:r>
              <a:rPr lang="en-US" dirty="0" smtClean="0">
                <a:solidFill>
                  <a:srgbClr val="1E428A"/>
                </a:solidFill>
              </a:rPr>
              <a:t>View Previous Campaigns</a:t>
            </a:r>
            <a:endParaRPr lang="en-US" dirty="0">
              <a:solidFill>
                <a:srgbClr val="1E428A"/>
              </a:solidFill>
            </a:endParaRPr>
          </a:p>
          <a:p>
            <a:pPr lvl="1"/>
            <a:r>
              <a:rPr lang="en-US" dirty="0">
                <a:solidFill>
                  <a:srgbClr val="1E428A"/>
                </a:solidFill>
              </a:rPr>
              <a:t>Create </a:t>
            </a:r>
            <a:r>
              <a:rPr lang="en-US" dirty="0" smtClean="0">
                <a:solidFill>
                  <a:srgbClr val="1E428A"/>
                </a:solidFill>
              </a:rPr>
              <a:t>Campaign</a:t>
            </a:r>
          </a:p>
          <a:p>
            <a:pPr lvl="1"/>
            <a:r>
              <a:rPr lang="en-US" dirty="0" smtClean="0">
                <a:solidFill>
                  <a:srgbClr val="1E428A"/>
                </a:solidFill>
              </a:rPr>
              <a:t>Create </a:t>
            </a:r>
            <a:r>
              <a:rPr lang="en-US" dirty="0">
                <a:solidFill>
                  <a:srgbClr val="1E428A"/>
                </a:solidFill>
              </a:rPr>
              <a:t>Power Response Campaign</a:t>
            </a:r>
          </a:p>
        </p:txBody>
      </p:sp>
      <p:pic>
        <p:nvPicPr>
          <p:cNvPr id="5" name="Picture 4">
            <a:extLst>
              <a:ext uri="{FF2B5EF4-FFF2-40B4-BE49-F238E27FC236}">
                <a16:creationId xmlns:a16="http://schemas.microsoft.com/office/drawing/2014/main" xmlns="" id="{DD8D4B28-7261-9D48-A2D6-FC24CF6EA625}"/>
              </a:ext>
            </a:extLst>
          </p:cNvPr>
          <p:cNvPicPr>
            <a:picLocks noChangeAspect="1"/>
          </p:cNvPicPr>
          <p:nvPr/>
        </p:nvPicPr>
        <p:blipFill>
          <a:blip r:embed="rId4"/>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xmlns="" id="{7C2D526A-64E3-D449-9CC2-9F2325F25ED5}"/>
              </a:ext>
            </a:extLst>
          </p:cNvPr>
          <p:cNvPicPr>
            <a:picLocks noChangeAspect="1"/>
          </p:cNvPicPr>
          <p:nvPr/>
        </p:nvPicPr>
        <p:blipFill>
          <a:blip r:embed="rId5"/>
          <a:stretch>
            <a:fillRect/>
          </a:stretch>
        </p:blipFill>
        <p:spPr>
          <a:xfrm>
            <a:off x="10181968" y="5801675"/>
            <a:ext cx="1911179" cy="932337"/>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1588657"/>
            <a:ext cx="5493424" cy="4210098"/>
          </a:xfrm>
          <a:prstGeom prst="rect">
            <a:avLst/>
          </a:prstGeom>
          <a:effectLst>
            <a:outerShdw blurRad="127000" dist="571500" dir="2700000" algn="tl" rotWithShape="0">
              <a:prstClr val="black">
                <a:alpha val="40000"/>
              </a:prstClr>
            </a:outerShdw>
          </a:effectLst>
        </p:spPr>
      </p:pic>
      <p:sp>
        <p:nvSpPr>
          <p:cNvPr id="4" name="CampaignsBox"/>
          <p:cNvSpPr/>
          <p:nvPr/>
        </p:nvSpPr>
        <p:spPr>
          <a:xfrm>
            <a:off x="9420225" y="3581400"/>
            <a:ext cx="600075" cy="2238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indBox"/>
          <p:cNvSpPr/>
          <p:nvPr/>
        </p:nvSpPr>
        <p:spPr>
          <a:xfrm>
            <a:off x="6096000" y="3762375"/>
            <a:ext cx="576263" cy="2143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eateCampaignBox"/>
          <p:cNvSpPr/>
          <p:nvPr/>
        </p:nvSpPr>
        <p:spPr>
          <a:xfrm>
            <a:off x="6672263" y="3762375"/>
            <a:ext cx="1000125" cy="2143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eatePowerResponseBox"/>
          <p:cNvSpPr/>
          <p:nvPr/>
        </p:nvSpPr>
        <p:spPr>
          <a:xfrm>
            <a:off x="7672388" y="3762375"/>
            <a:ext cx="1557337" cy="2143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revious List"/>
          <p:cNvSpPr/>
          <p:nvPr/>
        </p:nvSpPr>
        <p:spPr>
          <a:xfrm>
            <a:off x="6096000" y="3924300"/>
            <a:ext cx="3505200" cy="5619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134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3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2000" fill="hold"/>
                                        <p:tgtEl>
                                          <p:spTgt spid="4"/>
                                        </p:tgtEl>
                                        <p:attrNameLst>
                                          <p:attrName>ppt_w</p:attrName>
                                        </p:attrNameLst>
                                      </p:cBhvr>
                                      <p:tavLst>
                                        <p:tav tm="0">
                                          <p:val>
                                            <p:fltVal val="0"/>
                                          </p:val>
                                        </p:tav>
                                        <p:tav tm="100000">
                                          <p:val>
                                            <p:strVal val="#ppt_w"/>
                                          </p:val>
                                        </p:tav>
                                      </p:tavLst>
                                    </p:anim>
                                    <p:anim calcmode="lin" valueType="num">
                                      <p:cBhvr>
                                        <p:cTn id="11" dur="2000" fill="hold"/>
                                        <p:tgtEl>
                                          <p:spTgt spid="4"/>
                                        </p:tgtEl>
                                        <p:attrNameLst>
                                          <p:attrName>ppt_h</p:attrName>
                                        </p:attrNameLst>
                                      </p:cBhvr>
                                      <p:tavLst>
                                        <p:tav tm="0">
                                          <p:val>
                                            <p:fltVal val="0"/>
                                          </p:val>
                                        </p:tav>
                                        <p:tav tm="100000">
                                          <p:val>
                                            <p:strVal val="#ppt_h"/>
                                          </p:val>
                                        </p:tav>
                                      </p:tavLst>
                                    </p:anim>
                                    <p:anim calcmode="lin" valueType="num">
                                      <p:cBhvr>
                                        <p:cTn id="12" dur="2000" fill="hold"/>
                                        <p:tgtEl>
                                          <p:spTgt spid="4"/>
                                        </p:tgtEl>
                                        <p:attrNameLst>
                                          <p:attrName>style.rotation</p:attrName>
                                        </p:attrNameLst>
                                      </p:cBhvr>
                                      <p:tavLst>
                                        <p:tav tm="0">
                                          <p:val>
                                            <p:fltVal val="90"/>
                                          </p:val>
                                        </p:tav>
                                        <p:tav tm="100000">
                                          <p:val>
                                            <p:fltVal val="0"/>
                                          </p:val>
                                        </p:tav>
                                      </p:tavLst>
                                    </p:anim>
                                    <p:animEffect transition="in" filter="fade">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par>
                          <p:cTn id="22" fill="hold">
                            <p:stCondLst>
                              <p:cond delay="500"/>
                            </p:stCondLst>
                            <p:childTnLst>
                              <p:par>
                                <p:cTn id="23" presetID="31"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2000" fill="hold"/>
                                        <p:tgtEl>
                                          <p:spTgt spid="7"/>
                                        </p:tgtEl>
                                        <p:attrNameLst>
                                          <p:attrName>ppt_w</p:attrName>
                                        </p:attrNameLst>
                                      </p:cBhvr>
                                      <p:tavLst>
                                        <p:tav tm="0">
                                          <p:val>
                                            <p:fltVal val="0"/>
                                          </p:val>
                                        </p:tav>
                                        <p:tav tm="100000">
                                          <p:val>
                                            <p:strVal val="#ppt_w"/>
                                          </p:val>
                                        </p:tav>
                                      </p:tavLst>
                                    </p:anim>
                                    <p:anim calcmode="lin" valueType="num">
                                      <p:cBhvr>
                                        <p:cTn id="26" dur="2000" fill="hold"/>
                                        <p:tgtEl>
                                          <p:spTgt spid="7"/>
                                        </p:tgtEl>
                                        <p:attrNameLst>
                                          <p:attrName>ppt_h</p:attrName>
                                        </p:attrNameLst>
                                      </p:cBhvr>
                                      <p:tavLst>
                                        <p:tav tm="0">
                                          <p:val>
                                            <p:fltVal val="0"/>
                                          </p:val>
                                        </p:tav>
                                        <p:tav tm="100000">
                                          <p:val>
                                            <p:strVal val="#ppt_h"/>
                                          </p:val>
                                        </p:tav>
                                      </p:tavLst>
                                    </p:anim>
                                    <p:anim calcmode="lin" valueType="num">
                                      <p:cBhvr>
                                        <p:cTn id="27" dur="2000" fill="hold"/>
                                        <p:tgtEl>
                                          <p:spTgt spid="7"/>
                                        </p:tgtEl>
                                        <p:attrNameLst>
                                          <p:attrName>style.rotation</p:attrName>
                                        </p:attrNameLst>
                                      </p:cBhvr>
                                      <p:tavLst>
                                        <p:tav tm="0">
                                          <p:val>
                                            <p:fltVal val="90"/>
                                          </p:val>
                                        </p:tav>
                                        <p:tav tm="100000">
                                          <p:val>
                                            <p:fltVal val="0"/>
                                          </p:val>
                                        </p:tav>
                                      </p:tavLst>
                                    </p:anim>
                                    <p:animEffect transition="in" filter="fade">
                                      <p:cBhvr>
                                        <p:cTn id="28" dur="2000"/>
                                        <p:tgtEl>
                                          <p:spTgt spid="7"/>
                                        </p:tgtEl>
                                      </p:cBhvr>
                                    </p:animEffect>
                                  </p:childTnLst>
                                </p:cTn>
                              </p:par>
                            </p:childTnLst>
                          </p:cTn>
                        </p:par>
                        <p:par>
                          <p:cTn id="29" fill="hold">
                            <p:stCondLst>
                              <p:cond delay="2500"/>
                            </p:stCondLst>
                            <p:childTnLst>
                              <p:par>
                                <p:cTn id="30" presetID="10" presetClass="exit" presetSubtype="0" fill="hold" grpId="1" nodeType="afterEffect">
                                  <p:stCondLst>
                                    <p:cond delay="1000"/>
                                  </p:stCondLst>
                                  <p:childTnLst>
                                    <p:animEffect transition="out" filter="fad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childTnLst>
                          </p:cTn>
                        </p:par>
                        <p:par>
                          <p:cTn id="33" fill="hold">
                            <p:stCondLst>
                              <p:cond delay="4000"/>
                            </p:stCondLst>
                            <p:childTnLst>
                              <p:par>
                                <p:cTn id="34" presetID="1"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13"/>
                                        </p:tgtEl>
                                      </p:cBhvr>
                                    </p:animEffect>
                                    <p:set>
                                      <p:cBhvr>
                                        <p:cTn id="40" dur="1" fill="hold">
                                          <p:stCondLst>
                                            <p:cond delay="499"/>
                                          </p:stCondLst>
                                        </p:cTn>
                                        <p:tgtEl>
                                          <p:spTgt spid="13"/>
                                        </p:tgtEl>
                                        <p:attrNameLst>
                                          <p:attrName>style.visibility</p:attrName>
                                        </p:attrNameLst>
                                      </p:cBhvr>
                                      <p:to>
                                        <p:strVal val="hidden"/>
                                      </p:to>
                                    </p:set>
                                  </p:childTnLst>
                                </p:cTn>
                              </p:par>
                            </p:childTnLst>
                          </p:cTn>
                        </p:par>
                        <p:par>
                          <p:cTn id="41" fill="hold">
                            <p:stCondLst>
                              <p:cond delay="500"/>
                            </p:stCondLst>
                            <p:childTnLst>
                              <p:par>
                                <p:cTn id="42" presetID="1" presetClass="entr" presetSubtype="0" fill="hold" nodeType="after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childTnLst>
                                </p:cTn>
                              </p:par>
                              <p:par>
                                <p:cTn id="44" presetID="31"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p:cTn id="46" dur="2000" fill="hold"/>
                                        <p:tgtEl>
                                          <p:spTgt spid="11"/>
                                        </p:tgtEl>
                                        <p:attrNameLst>
                                          <p:attrName>ppt_w</p:attrName>
                                        </p:attrNameLst>
                                      </p:cBhvr>
                                      <p:tavLst>
                                        <p:tav tm="0">
                                          <p:val>
                                            <p:fltVal val="0"/>
                                          </p:val>
                                        </p:tav>
                                        <p:tav tm="100000">
                                          <p:val>
                                            <p:strVal val="#ppt_w"/>
                                          </p:val>
                                        </p:tav>
                                      </p:tavLst>
                                    </p:anim>
                                    <p:anim calcmode="lin" valueType="num">
                                      <p:cBhvr>
                                        <p:cTn id="47" dur="2000" fill="hold"/>
                                        <p:tgtEl>
                                          <p:spTgt spid="11"/>
                                        </p:tgtEl>
                                        <p:attrNameLst>
                                          <p:attrName>ppt_h</p:attrName>
                                        </p:attrNameLst>
                                      </p:cBhvr>
                                      <p:tavLst>
                                        <p:tav tm="0">
                                          <p:val>
                                            <p:fltVal val="0"/>
                                          </p:val>
                                        </p:tav>
                                        <p:tav tm="100000">
                                          <p:val>
                                            <p:strVal val="#ppt_h"/>
                                          </p:val>
                                        </p:tav>
                                      </p:tavLst>
                                    </p:anim>
                                    <p:anim calcmode="lin" valueType="num">
                                      <p:cBhvr>
                                        <p:cTn id="48" dur="2000" fill="hold"/>
                                        <p:tgtEl>
                                          <p:spTgt spid="11"/>
                                        </p:tgtEl>
                                        <p:attrNameLst>
                                          <p:attrName>style.rotation</p:attrName>
                                        </p:attrNameLst>
                                      </p:cBhvr>
                                      <p:tavLst>
                                        <p:tav tm="0">
                                          <p:val>
                                            <p:fltVal val="90"/>
                                          </p:val>
                                        </p:tav>
                                        <p:tav tm="100000">
                                          <p:val>
                                            <p:fltVal val="0"/>
                                          </p:val>
                                        </p:tav>
                                      </p:tavLst>
                                    </p:anim>
                                    <p:animEffect transition="in" filter="fade">
                                      <p:cBhvr>
                                        <p:cTn id="49" dur="2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0"/>
                                          </p:stCondLst>
                                        </p:cTn>
                                        <p:tgtEl>
                                          <p:spTgt spid="3">
                                            <p:txEl>
                                              <p:pRg st="4" end="4"/>
                                            </p:txEl>
                                          </p:spTgt>
                                        </p:tgtEl>
                                        <p:attrNameLst>
                                          <p:attrName>style.visibility</p:attrName>
                                        </p:attrNameLst>
                                      </p:cBhvr>
                                      <p:to>
                                        <p:strVal val="visible"/>
                                      </p:to>
                                    </p:set>
                                  </p:childTnLst>
                                </p:cTn>
                              </p:par>
                            </p:childTnLst>
                          </p:cTn>
                        </p:par>
                        <p:par>
                          <p:cTn id="58" fill="hold">
                            <p:stCondLst>
                              <p:cond delay="500"/>
                            </p:stCondLst>
                            <p:childTnLst>
                              <p:par>
                                <p:cTn id="59" presetID="31" presetClass="entr" presetSubtype="0"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p:cTn id="61" dur="2000" fill="hold"/>
                                        <p:tgtEl>
                                          <p:spTgt spid="12"/>
                                        </p:tgtEl>
                                        <p:attrNameLst>
                                          <p:attrName>ppt_w</p:attrName>
                                        </p:attrNameLst>
                                      </p:cBhvr>
                                      <p:tavLst>
                                        <p:tav tm="0">
                                          <p:val>
                                            <p:fltVal val="0"/>
                                          </p:val>
                                        </p:tav>
                                        <p:tav tm="100000">
                                          <p:val>
                                            <p:strVal val="#ppt_w"/>
                                          </p:val>
                                        </p:tav>
                                      </p:tavLst>
                                    </p:anim>
                                    <p:anim calcmode="lin" valueType="num">
                                      <p:cBhvr>
                                        <p:cTn id="62" dur="2000" fill="hold"/>
                                        <p:tgtEl>
                                          <p:spTgt spid="12"/>
                                        </p:tgtEl>
                                        <p:attrNameLst>
                                          <p:attrName>ppt_h</p:attrName>
                                        </p:attrNameLst>
                                      </p:cBhvr>
                                      <p:tavLst>
                                        <p:tav tm="0">
                                          <p:val>
                                            <p:fltVal val="0"/>
                                          </p:val>
                                        </p:tav>
                                        <p:tav tm="100000">
                                          <p:val>
                                            <p:strVal val="#ppt_h"/>
                                          </p:val>
                                        </p:tav>
                                      </p:tavLst>
                                    </p:anim>
                                    <p:anim calcmode="lin" valueType="num">
                                      <p:cBhvr>
                                        <p:cTn id="63" dur="2000" fill="hold"/>
                                        <p:tgtEl>
                                          <p:spTgt spid="12"/>
                                        </p:tgtEl>
                                        <p:attrNameLst>
                                          <p:attrName>style.rotation</p:attrName>
                                        </p:attrNameLst>
                                      </p:cBhvr>
                                      <p:tavLst>
                                        <p:tav tm="0">
                                          <p:val>
                                            <p:fltVal val="90"/>
                                          </p:val>
                                        </p:tav>
                                        <p:tav tm="100000">
                                          <p:val>
                                            <p:fltVal val="0"/>
                                          </p:val>
                                        </p:tav>
                                      </p:tavLst>
                                    </p:anim>
                                    <p:animEffect transition="in" filter="fade">
                                      <p:cBhvr>
                                        <p:cTn id="64"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 grpId="0" animBg="1"/>
      <p:bldP spid="7" grpId="1" animBg="1"/>
      <p:bldP spid="11" grpId="0" animBg="1"/>
      <p:bldP spid="11" grpId="1" animBg="1"/>
      <p:bldP spid="12" grpId="0" animBg="1"/>
      <p:bldP spid="13" grpId="0" animBg="1"/>
      <p:bldP spid="13"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A571ABFB-ECE3-6542-9B3D-43ADD105959B}"/>
              </a:ext>
            </a:extLst>
          </p:cNvPr>
          <p:cNvPicPr>
            <a:picLocks noChangeAspect="1"/>
          </p:cNvPicPr>
          <p:nvPr/>
        </p:nvPicPr>
        <p:blipFill>
          <a:blip r:embed="rId3"/>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xmlns="" id="{BC46A62F-0C7B-C244-9423-36F7750500BE}"/>
              </a:ext>
            </a:extLst>
          </p:cNvPr>
          <p:cNvSpPr>
            <a:spLocks noGrp="1"/>
          </p:cNvSpPr>
          <p:nvPr>
            <p:ph type="title"/>
          </p:nvPr>
        </p:nvSpPr>
        <p:spPr>
          <a:xfrm>
            <a:off x="838200" y="106214"/>
            <a:ext cx="10515600" cy="949856"/>
          </a:xfrm>
        </p:spPr>
        <p:txBody>
          <a:bodyPr/>
          <a:lstStyle/>
          <a:p>
            <a:r>
              <a:rPr lang="en-US" b="1" dirty="0" smtClean="0">
                <a:solidFill>
                  <a:srgbClr val="C00000"/>
                </a:solidFill>
                <a:latin typeface="+mn-lt"/>
              </a:rPr>
              <a:t>Futura IVR – Campaigns!</a:t>
            </a:r>
            <a:endParaRPr lang="en-US" b="1" dirty="0">
              <a:solidFill>
                <a:srgbClr val="C00000"/>
              </a:solidFill>
              <a:latin typeface="+mn-lt"/>
            </a:endParaRPr>
          </a:p>
        </p:txBody>
      </p:sp>
      <p:sp>
        <p:nvSpPr>
          <p:cNvPr id="3" name="Subtitle 2">
            <a:extLst>
              <a:ext uri="{FF2B5EF4-FFF2-40B4-BE49-F238E27FC236}">
                <a16:creationId xmlns:a16="http://schemas.microsoft.com/office/drawing/2014/main" xmlns="" id="{25D52715-DCAA-C84E-81D8-8905182EEDB7}"/>
              </a:ext>
            </a:extLst>
          </p:cNvPr>
          <p:cNvSpPr>
            <a:spLocks noGrp="1"/>
          </p:cNvSpPr>
          <p:nvPr>
            <p:ph idx="1"/>
          </p:nvPr>
        </p:nvSpPr>
        <p:spPr>
          <a:xfrm>
            <a:off x="838200" y="1825625"/>
            <a:ext cx="4409049" cy="4351338"/>
          </a:xfrm>
        </p:spPr>
        <p:txBody>
          <a:bodyPr>
            <a:normAutofit/>
          </a:bodyPr>
          <a:lstStyle/>
          <a:p>
            <a:r>
              <a:rPr lang="en-US" dirty="0">
                <a:solidFill>
                  <a:srgbClr val="1E428A"/>
                </a:solidFill>
              </a:rPr>
              <a:t>Map Tab</a:t>
            </a:r>
          </a:p>
          <a:p>
            <a:pPr lvl="1"/>
            <a:r>
              <a:rPr lang="en-US" dirty="0" smtClean="0">
                <a:solidFill>
                  <a:srgbClr val="1E428A"/>
                </a:solidFill>
              </a:rPr>
              <a:t>Select Multiple </a:t>
            </a:r>
            <a:r>
              <a:rPr lang="en-US" dirty="0">
                <a:solidFill>
                  <a:srgbClr val="1E428A"/>
                </a:solidFill>
              </a:rPr>
              <a:t>Start and End Points </a:t>
            </a:r>
            <a:r>
              <a:rPr lang="en-US" dirty="0" smtClean="0">
                <a:solidFill>
                  <a:srgbClr val="1E428A"/>
                </a:solidFill>
              </a:rPr>
              <a:t>from Map</a:t>
            </a:r>
          </a:p>
          <a:p>
            <a:pPr lvl="1"/>
            <a:r>
              <a:rPr lang="en-US" dirty="0" smtClean="0">
                <a:solidFill>
                  <a:srgbClr val="1E428A"/>
                </a:solidFill>
              </a:rPr>
              <a:t>2+ segments, 1 campaign</a:t>
            </a:r>
            <a:endParaRPr lang="en-US" dirty="0">
              <a:solidFill>
                <a:srgbClr val="1E428A"/>
              </a:solidFill>
            </a:endParaRPr>
          </a:p>
        </p:txBody>
      </p:sp>
      <p:pic>
        <p:nvPicPr>
          <p:cNvPr id="5" name="Picture 4">
            <a:extLst>
              <a:ext uri="{FF2B5EF4-FFF2-40B4-BE49-F238E27FC236}">
                <a16:creationId xmlns:a16="http://schemas.microsoft.com/office/drawing/2014/main" xmlns="" id="{DD8D4B28-7261-9D48-A2D6-FC24CF6EA625}"/>
              </a:ext>
            </a:extLst>
          </p:cNvPr>
          <p:cNvPicPr>
            <a:picLocks noChangeAspect="1"/>
          </p:cNvPicPr>
          <p:nvPr/>
        </p:nvPicPr>
        <p:blipFill>
          <a:blip r:embed="rId4"/>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xmlns="" id="{7C2D526A-64E3-D449-9CC2-9F2325F25ED5}"/>
              </a:ext>
            </a:extLst>
          </p:cNvPr>
          <p:cNvPicPr>
            <a:picLocks noChangeAspect="1"/>
          </p:cNvPicPr>
          <p:nvPr/>
        </p:nvPicPr>
        <p:blipFill>
          <a:blip r:embed="rId5"/>
          <a:stretch>
            <a:fillRect/>
          </a:stretch>
        </p:blipFill>
        <p:spPr>
          <a:xfrm>
            <a:off x="10181968" y="5801675"/>
            <a:ext cx="1911179" cy="932337"/>
          </a:xfrm>
          <a:prstGeom prst="rect">
            <a:avLst/>
          </a:prstGeom>
        </p:spPr>
      </p:pic>
      <p:pic>
        <p:nvPicPr>
          <p:cNvPr id="9" name="Picture 8"/>
          <p:cNvPicPr>
            <a:picLocks noChangeAspect="1"/>
          </p:cNvPicPr>
          <p:nvPr/>
        </p:nvPicPr>
        <p:blipFill>
          <a:blip r:embed="rId6"/>
          <a:stretch>
            <a:fillRect/>
          </a:stretch>
        </p:blipFill>
        <p:spPr>
          <a:xfrm>
            <a:off x="4949964" y="1595625"/>
            <a:ext cx="6531298" cy="4082062"/>
          </a:xfrm>
          <a:prstGeom prst="rect">
            <a:avLst/>
          </a:prstGeom>
          <a:effectLst>
            <a:outerShdw blurRad="127000" dist="571500" dir="2700000" algn="tl" rotWithShape="0">
              <a:prstClr val="black">
                <a:alpha val="40000"/>
              </a:prstClr>
            </a:outerShdw>
          </a:effectLst>
        </p:spPr>
      </p:pic>
      <p:sp>
        <p:nvSpPr>
          <p:cNvPr id="4" name="Oval 3"/>
          <p:cNvSpPr/>
          <p:nvPr/>
        </p:nvSpPr>
        <p:spPr>
          <a:xfrm>
            <a:off x="6217920" y="4549140"/>
            <a:ext cx="243840" cy="2514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749540" y="4827270"/>
            <a:ext cx="243840" cy="2514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395963" y="3476774"/>
            <a:ext cx="243840" cy="2514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797854" y="2777237"/>
            <a:ext cx="243840" cy="2514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611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31"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1000" fill="hold"/>
                                        <p:tgtEl>
                                          <p:spTgt spid="12"/>
                                        </p:tgtEl>
                                        <p:attrNameLst>
                                          <p:attrName>ppt_w</p:attrName>
                                        </p:attrNameLst>
                                      </p:cBhvr>
                                      <p:tavLst>
                                        <p:tav tm="0">
                                          <p:val>
                                            <p:fltVal val="0"/>
                                          </p:val>
                                        </p:tav>
                                        <p:tav tm="100000">
                                          <p:val>
                                            <p:strVal val="#ppt_w"/>
                                          </p:val>
                                        </p:tav>
                                      </p:tavLst>
                                    </p:anim>
                                    <p:anim calcmode="lin" valueType="num">
                                      <p:cBhvr>
                                        <p:cTn id="11" dur="1000" fill="hold"/>
                                        <p:tgtEl>
                                          <p:spTgt spid="12"/>
                                        </p:tgtEl>
                                        <p:attrNameLst>
                                          <p:attrName>ppt_h</p:attrName>
                                        </p:attrNameLst>
                                      </p:cBhvr>
                                      <p:tavLst>
                                        <p:tav tm="0">
                                          <p:val>
                                            <p:fltVal val="0"/>
                                          </p:val>
                                        </p:tav>
                                        <p:tav tm="100000">
                                          <p:val>
                                            <p:strVal val="#ppt_h"/>
                                          </p:val>
                                        </p:tav>
                                      </p:tavLst>
                                    </p:anim>
                                    <p:anim calcmode="lin" valueType="num">
                                      <p:cBhvr>
                                        <p:cTn id="12" dur="1000" fill="hold"/>
                                        <p:tgtEl>
                                          <p:spTgt spid="12"/>
                                        </p:tgtEl>
                                        <p:attrNameLst>
                                          <p:attrName>style.rotation</p:attrName>
                                        </p:attrNameLst>
                                      </p:cBhvr>
                                      <p:tavLst>
                                        <p:tav tm="0">
                                          <p:val>
                                            <p:fltVal val="90"/>
                                          </p:val>
                                        </p:tav>
                                        <p:tav tm="100000">
                                          <p:val>
                                            <p:fltVal val="0"/>
                                          </p:val>
                                        </p:tav>
                                      </p:tavLst>
                                    </p:anim>
                                    <p:animEffect transition="in" filter="fade">
                                      <p:cBhvr>
                                        <p:cTn id="13" dur="1000"/>
                                        <p:tgtEl>
                                          <p:spTgt spid="12"/>
                                        </p:tgtEl>
                                      </p:cBhvr>
                                    </p:animEffect>
                                  </p:childTnLst>
                                </p:cTn>
                              </p:par>
                              <p:par>
                                <p:cTn id="14" presetID="31"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1000" fill="hold"/>
                                        <p:tgtEl>
                                          <p:spTgt spid="4"/>
                                        </p:tgtEl>
                                        <p:attrNameLst>
                                          <p:attrName>ppt_w</p:attrName>
                                        </p:attrNameLst>
                                      </p:cBhvr>
                                      <p:tavLst>
                                        <p:tav tm="0">
                                          <p:val>
                                            <p:fltVal val="0"/>
                                          </p:val>
                                        </p:tav>
                                        <p:tav tm="100000">
                                          <p:val>
                                            <p:strVal val="#ppt_w"/>
                                          </p:val>
                                        </p:tav>
                                      </p:tavLst>
                                    </p:anim>
                                    <p:anim calcmode="lin" valueType="num">
                                      <p:cBhvr>
                                        <p:cTn id="17" dur="1000" fill="hold"/>
                                        <p:tgtEl>
                                          <p:spTgt spid="4"/>
                                        </p:tgtEl>
                                        <p:attrNameLst>
                                          <p:attrName>ppt_h</p:attrName>
                                        </p:attrNameLst>
                                      </p:cBhvr>
                                      <p:tavLst>
                                        <p:tav tm="0">
                                          <p:val>
                                            <p:fltVal val="0"/>
                                          </p:val>
                                        </p:tav>
                                        <p:tav tm="100000">
                                          <p:val>
                                            <p:strVal val="#ppt_h"/>
                                          </p:val>
                                        </p:tav>
                                      </p:tavLst>
                                    </p:anim>
                                    <p:anim calcmode="lin" valueType="num">
                                      <p:cBhvr>
                                        <p:cTn id="18" dur="1000" fill="hold"/>
                                        <p:tgtEl>
                                          <p:spTgt spid="4"/>
                                        </p:tgtEl>
                                        <p:attrNameLst>
                                          <p:attrName>style.rotation</p:attrName>
                                        </p:attrNameLst>
                                      </p:cBhvr>
                                      <p:tavLst>
                                        <p:tav tm="0">
                                          <p:val>
                                            <p:fltVal val="90"/>
                                          </p:val>
                                        </p:tav>
                                        <p:tav tm="100000">
                                          <p:val>
                                            <p:fltVal val="0"/>
                                          </p:val>
                                        </p:tav>
                                      </p:tavLst>
                                    </p:anim>
                                    <p:animEffect transition="in" filter="fade">
                                      <p:cBhvr>
                                        <p:cTn id="19" dur="1000"/>
                                        <p:tgtEl>
                                          <p:spTgt spid="4"/>
                                        </p:tgtEl>
                                      </p:cBhvr>
                                    </p:animEffect>
                                  </p:childTnLst>
                                </p:cTn>
                              </p:par>
                              <p:par>
                                <p:cTn id="20" presetID="31"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1000" fill="hold"/>
                                        <p:tgtEl>
                                          <p:spTgt spid="11"/>
                                        </p:tgtEl>
                                        <p:attrNameLst>
                                          <p:attrName>ppt_w</p:attrName>
                                        </p:attrNameLst>
                                      </p:cBhvr>
                                      <p:tavLst>
                                        <p:tav tm="0">
                                          <p:val>
                                            <p:fltVal val="0"/>
                                          </p:val>
                                        </p:tav>
                                        <p:tav tm="100000">
                                          <p:val>
                                            <p:strVal val="#ppt_w"/>
                                          </p:val>
                                        </p:tav>
                                      </p:tavLst>
                                    </p:anim>
                                    <p:anim calcmode="lin" valueType="num">
                                      <p:cBhvr>
                                        <p:cTn id="23" dur="1000" fill="hold"/>
                                        <p:tgtEl>
                                          <p:spTgt spid="11"/>
                                        </p:tgtEl>
                                        <p:attrNameLst>
                                          <p:attrName>ppt_h</p:attrName>
                                        </p:attrNameLst>
                                      </p:cBhvr>
                                      <p:tavLst>
                                        <p:tav tm="0">
                                          <p:val>
                                            <p:fltVal val="0"/>
                                          </p:val>
                                        </p:tav>
                                        <p:tav tm="100000">
                                          <p:val>
                                            <p:strVal val="#ppt_h"/>
                                          </p:val>
                                        </p:tav>
                                      </p:tavLst>
                                    </p:anim>
                                    <p:anim calcmode="lin" valueType="num">
                                      <p:cBhvr>
                                        <p:cTn id="24" dur="1000" fill="hold"/>
                                        <p:tgtEl>
                                          <p:spTgt spid="11"/>
                                        </p:tgtEl>
                                        <p:attrNameLst>
                                          <p:attrName>style.rotation</p:attrName>
                                        </p:attrNameLst>
                                      </p:cBhvr>
                                      <p:tavLst>
                                        <p:tav tm="0">
                                          <p:val>
                                            <p:fltVal val="90"/>
                                          </p:val>
                                        </p:tav>
                                        <p:tav tm="100000">
                                          <p:val>
                                            <p:fltVal val="0"/>
                                          </p:val>
                                        </p:tav>
                                      </p:tavLst>
                                    </p:anim>
                                    <p:animEffect transition="in" filter="fade">
                                      <p:cBhvr>
                                        <p:cTn id="25" dur="1000"/>
                                        <p:tgtEl>
                                          <p:spTgt spid="11"/>
                                        </p:tgtEl>
                                      </p:cBhvr>
                                    </p:animEffect>
                                  </p:childTnLst>
                                </p:cTn>
                              </p:par>
                              <p:par>
                                <p:cTn id="26" presetID="31"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1000" fill="hold"/>
                                        <p:tgtEl>
                                          <p:spTgt spid="13"/>
                                        </p:tgtEl>
                                        <p:attrNameLst>
                                          <p:attrName>ppt_w</p:attrName>
                                        </p:attrNameLst>
                                      </p:cBhvr>
                                      <p:tavLst>
                                        <p:tav tm="0">
                                          <p:val>
                                            <p:fltVal val="0"/>
                                          </p:val>
                                        </p:tav>
                                        <p:tav tm="100000">
                                          <p:val>
                                            <p:strVal val="#ppt_w"/>
                                          </p:val>
                                        </p:tav>
                                      </p:tavLst>
                                    </p:anim>
                                    <p:anim calcmode="lin" valueType="num">
                                      <p:cBhvr>
                                        <p:cTn id="29" dur="1000" fill="hold"/>
                                        <p:tgtEl>
                                          <p:spTgt spid="13"/>
                                        </p:tgtEl>
                                        <p:attrNameLst>
                                          <p:attrName>ppt_h</p:attrName>
                                        </p:attrNameLst>
                                      </p:cBhvr>
                                      <p:tavLst>
                                        <p:tav tm="0">
                                          <p:val>
                                            <p:fltVal val="0"/>
                                          </p:val>
                                        </p:tav>
                                        <p:tav tm="100000">
                                          <p:val>
                                            <p:strVal val="#ppt_h"/>
                                          </p:val>
                                        </p:tav>
                                      </p:tavLst>
                                    </p:anim>
                                    <p:anim calcmode="lin" valueType="num">
                                      <p:cBhvr>
                                        <p:cTn id="30" dur="1000" fill="hold"/>
                                        <p:tgtEl>
                                          <p:spTgt spid="13"/>
                                        </p:tgtEl>
                                        <p:attrNameLst>
                                          <p:attrName>style.rotation</p:attrName>
                                        </p:attrNameLst>
                                      </p:cBhvr>
                                      <p:tavLst>
                                        <p:tav tm="0">
                                          <p:val>
                                            <p:fltVal val="90"/>
                                          </p:val>
                                        </p:tav>
                                        <p:tav tm="100000">
                                          <p:val>
                                            <p:fltVal val="0"/>
                                          </p:val>
                                        </p:tav>
                                      </p:tavLst>
                                    </p:anim>
                                    <p:animEffect transition="in" filter="fade">
                                      <p:cBhvr>
                                        <p:cTn id="31" dur="10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8485263" y="2333823"/>
            <a:ext cx="2459402" cy="2536258"/>
          </a:xfrm>
          <a:prstGeom prst="rect">
            <a:avLst/>
          </a:prstGeom>
        </p:spPr>
      </p:pic>
      <p:pic>
        <p:nvPicPr>
          <p:cNvPr id="8" name="Picture 7">
            <a:extLst>
              <a:ext uri="{FF2B5EF4-FFF2-40B4-BE49-F238E27FC236}">
                <a16:creationId xmlns:a16="http://schemas.microsoft.com/office/drawing/2014/main" xmlns="" id="{A571ABFB-ECE3-6542-9B3D-43ADD105959B}"/>
              </a:ext>
            </a:extLst>
          </p:cNvPr>
          <p:cNvPicPr>
            <a:picLocks noChangeAspect="1"/>
          </p:cNvPicPr>
          <p:nvPr/>
        </p:nvPicPr>
        <p:blipFill>
          <a:blip r:embed="rId4"/>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xmlns="" id="{BC46A62F-0C7B-C244-9423-36F7750500BE}"/>
              </a:ext>
            </a:extLst>
          </p:cNvPr>
          <p:cNvSpPr>
            <a:spLocks noGrp="1"/>
          </p:cNvSpPr>
          <p:nvPr>
            <p:ph type="title"/>
          </p:nvPr>
        </p:nvSpPr>
        <p:spPr>
          <a:xfrm>
            <a:off x="838200" y="106213"/>
            <a:ext cx="10515600" cy="920729"/>
          </a:xfrm>
        </p:spPr>
        <p:txBody>
          <a:bodyPr/>
          <a:lstStyle/>
          <a:p>
            <a:r>
              <a:rPr lang="en-US" b="1" dirty="0" smtClean="0">
                <a:solidFill>
                  <a:srgbClr val="C00000"/>
                </a:solidFill>
                <a:latin typeface="+mn-lt"/>
              </a:rPr>
              <a:t>Review</a:t>
            </a:r>
            <a:endParaRPr lang="en-US" b="1" dirty="0">
              <a:solidFill>
                <a:srgbClr val="C00000"/>
              </a:solidFill>
              <a:latin typeface="+mn-lt"/>
            </a:endParaRPr>
          </a:p>
        </p:txBody>
      </p:sp>
      <p:sp>
        <p:nvSpPr>
          <p:cNvPr id="3" name="Subtitle 2">
            <a:extLst>
              <a:ext uri="{FF2B5EF4-FFF2-40B4-BE49-F238E27FC236}">
                <a16:creationId xmlns:a16="http://schemas.microsoft.com/office/drawing/2014/main" xmlns="" id="{25D52715-DCAA-C84E-81D8-8905182EEDB7}"/>
              </a:ext>
            </a:extLst>
          </p:cNvPr>
          <p:cNvSpPr>
            <a:spLocks noGrp="1"/>
          </p:cNvSpPr>
          <p:nvPr>
            <p:ph idx="1"/>
          </p:nvPr>
        </p:nvSpPr>
        <p:spPr>
          <a:xfrm>
            <a:off x="838200" y="1026942"/>
            <a:ext cx="6828692" cy="5150021"/>
          </a:xfrm>
        </p:spPr>
        <p:txBody>
          <a:bodyPr/>
          <a:lstStyle/>
          <a:p>
            <a:r>
              <a:rPr lang="en-US" dirty="0">
                <a:solidFill>
                  <a:srgbClr val="1E428A"/>
                </a:solidFill>
              </a:rPr>
              <a:t>Joint effort between SEDC and Futura</a:t>
            </a:r>
          </a:p>
          <a:p>
            <a:r>
              <a:rPr lang="en-US" dirty="0" err="1" smtClean="0">
                <a:solidFill>
                  <a:srgbClr val="1E428A"/>
                </a:solidFill>
              </a:rPr>
              <a:t>AutoCue</a:t>
            </a:r>
            <a:r>
              <a:rPr lang="en-US" dirty="0" smtClean="0">
                <a:solidFill>
                  <a:srgbClr val="1E428A"/>
                </a:solidFill>
              </a:rPr>
              <a:t> </a:t>
            </a:r>
            <a:r>
              <a:rPr lang="en-US" dirty="0">
                <a:solidFill>
                  <a:srgbClr val="1E428A"/>
                </a:solidFill>
              </a:rPr>
              <a:t>/ </a:t>
            </a:r>
            <a:r>
              <a:rPr lang="en-US" dirty="0" smtClean="0">
                <a:solidFill>
                  <a:srgbClr val="1E428A"/>
                </a:solidFill>
              </a:rPr>
              <a:t>Futura IVR</a:t>
            </a:r>
            <a:endParaRPr lang="en-US" dirty="0">
              <a:solidFill>
                <a:srgbClr val="1E428A"/>
              </a:solidFill>
            </a:endParaRPr>
          </a:p>
          <a:p>
            <a:pPr lvl="1"/>
            <a:r>
              <a:rPr lang="en-US" dirty="0" err="1">
                <a:solidFill>
                  <a:srgbClr val="1E428A"/>
                </a:solidFill>
              </a:rPr>
              <a:t>AutoCue</a:t>
            </a:r>
            <a:r>
              <a:rPr lang="en-US" dirty="0">
                <a:solidFill>
                  <a:srgbClr val="1E428A"/>
                </a:solidFill>
              </a:rPr>
              <a:t> places </a:t>
            </a:r>
            <a:r>
              <a:rPr lang="en-US" dirty="0" smtClean="0">
                <a:solidFill>
                  <a:srgbClr val="1E428A"/>
                </a:solidFill>
              </a:rPr>
              <a:t>calls into OMS</a:t>
            </a:r>
            <a:endParaRPr lang="en-US" dirty="0">
              <a:solidFill>
                <a:srgbClr val="1E428A"/>
              </a:solidFill>
            </a:endParaRPr>
          </a:p>
          <a:p>
            <a:pPr lvl="1"/>
            <a:r>
              <a:rPr lang="en-US" dirty="0" err="1">
                <a:solidFill>
                  <a:srgbClr val="1E428A"/>
                </a:solidFill>
              </a:rPr>
              <a:t>FuturaIVR</a:t>
            </a:r>
            <a:r>
              <a:rPr lang="en-US" dirty="0">
                <a:solidFill>
                  <a:srgbClr val="1E428A"/>
                </a:solidFill>
              </a:rPr>
              <a:t> handles Callbacks and Outage Status Requests</a:t>
            </a:r>
          </a:p>
          <a:p>
            <a:pPr lvl="2"/>
            <a:r>
              <a:rPr lang="en-US" dirty="0" smtClean="0">
                <a:solidFill>
                  <a:srgbClr val="1E428A"/>
                </a:solidFill>
              </a:rPr>
              <a:t>Provides automatic </a:t>
            </a:r>
            <a:r>
              <a:rPr lang="en-US" dirty="0">
                <a:solidFill>
                  <a:srgbClr val="1E428A"/>
                </a:solidFill>
              </a:rPr>
              <a:t>restoral confirmation</a:t>
            </a:r>
          </a:p>
          <a:p>
            <a:pPr lvl="2"/>
            <a:r>
              <a:rPr lang="en-US" dirty="0" smtClean="0">
                <a:solidFill>
                  <a:srgbClr val="1E428A"/>
                </a:solidFill>
              </a:rPr>
              <a:t>Identifies </a:t>
            </a:r>
            <a:r>
              <a:rPr lang="en-US" dirty="0">
                <a:solidFill>
                  <a:srgbClr val="1E428A"/>
                </a:solidFill>
              </a:rPr>
              <a:t>secondary issues before crews leave the area</a:t>
            </a:r>
          </a:p>
          <a:p>
            <a:r>
              <a:rPr lang="en-US" dirty="0">
                <a:solidFill>
                  <a:srgbClr val="1E428A"/>
                </a:solidFill>
              </a:rPr>
              <a:t>New Campaigns in OMS</a:t>
            </a:r>
          </a:p>
          <a:p>
            <a:pPr lvl="1"/>
            <a:r>
              <a:rPr lang="en-US" dirty="0">
                <a:solidFill>
                  <a:srgbClr val="1E428A"/>
                </a:solidFill>
              </a:rPr>
              <a:t>Keep your customers informed</a:t>
            </a:r>
          </a:p>
          <a:p>
            <a:endParaRPr lang="en-US" dirty="0">
              <a:solidFill>
                <a:srgbClr val="1E428A"/>
              </a:solidFill>
            </a:endParaRPr>
          </a:p>
        </p:txBody>
      </p:sp>
      <p:pic>
        <p:nvPicPr>
          <p:cNvPr id="5" name="Picture 4">
            <a:extLst>
              <a:ext uri="{FF2B5EF4-FFF2-40B4-BE49-F238E27FC236}">
                <a16:creationId xmlns:a16="http://schemas.microsoft.com/office/drawing/2014/main" xmlns="" id="{DD8D4B28-7261-9D48-A2D6-FC24CF6EA625}"/>
              </a:ext>
            </a:extLst>
          </p:cNvPr>
          <p:cNvPicPr>
            <a:picLocks noChangeAspect="1"/>
          </p:cNvPicPr>
          <p:nvPr/>
        </p:nvPicPr>
        <p:blipFill>
          <a:blip r:embed="rId5"/>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xmlns="" id="{7C2D526A-64E3-D449-9CC2-9F2325F25ED5}"/>
              </a:ext>
            </a:extLst>
          </p:cNvPr>
          <p:cNvPicPr>
            <a:picLocks noChangeAspect="1"/>
          </p:cNvPicPr>
          <p:nvPr/>
        </p:nvPicPr>
        <p:blipFill>
          <a:blip r:embed="rId6"/>
          <a:stretch>
            <a:fillRect/>
          </a:stretch>
        </p:blipFill>
        <p:spPr>
          <a:xfrm>
            <a:off x="10181968" y="5801675"/>
            <a:ext cx="1911179" cy="932337"/>
          </a:xfrm>
          <a:prstGeom prst="rect">
            <a:avLst/>
          </a:prstGeom>
        </p:spPr>
      </p:pic>
    </p:spTree>
    <p:extLst>
      <p:ext uri="{BB962C8B-B14F-4D97-AF65-F5344CB8AC3E}">
        <p14:creationId xmlns:p14="http://schemas.microsoft.com/office/powerpoint/2010/main" val="177836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BEEF6069-DE62-9643-B786-9CB1E343CDD3}"/>
              </a:ext>
            </a:extLst>
          </p:cNvPr>
          <p:cNvPicPr>
            <a:picLocks noChangeAspect="1"/>
          </p:cNvPicPr>
          <p:nvPr/>
        </p:nvPicPr>
        <p:blipFill>
          <a:blip r:embed="rId3"/>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xmlns="" id="{BC46A62F-0C7B-C244-9423-36F7750500BE}"/>
              </a:ext>
            </a:extLst>
          </p:cNvPr>
          <p:cNvSpPr>
            <a:spLocks noGrp="1"/>
          </p:cNvSpPr>
          <p:nvPr>
            <p:ph type="title"/>
          </p:nvPr>
        </p:nvSpPr>
        <p:spPr>
          <a:xfrm>
            <a:off x="838200" y="106213"/>
            <a:ext cx="10515600" cy="1061405"/>
          </a:xfrm>
        </p:spPr>
        <p:txBody>
          <a:bodyPr/>
          <a:lstStyle/>
          <a:p>
            <a:r>
              <a:rPr lang="en-US" b="1" dirty="0" smtClean="0">
                <a:solidFill>
                  <a:srgbClr val="C00000"/>
                </a:solidFill>
                <a:latin typeface="+mn-lt"/>
              </a:rPr>
              <a:t>Recap</a:t>
            </a:r>
            <a:endParaRPr lang="en-US" b="1" dirty="0">
              <a:solidFill>
                <a:srgbClr val="C00000"/>
              </a:solidFill>
              <a:latin typeface="+mn-lt"/>
            </a:endParaRPr>
          </a:p>
        </p:txBody>
      </p:sp>
      <p:sp>
        <p:nvSpPr>
          <p:cNvPr id="3" name="Subtitle 2">
            <a:extLst>
              <a:ext uri="{FF2B5EF4-FFF2-40B4-BE49-F238E27FC236}">
                <a16:creationId xmlns:a16="http://schemas.microsoft.com/office/drawing/2014/main" xmlns="" id="{25D52715-DCAA-C84E-81D8-8905182EEDB7}"/>
              </a:ext>
            </a:extLst>
          </p:cNvPr>
          <p:cNvSpPr>
            <a:spLocks noGrp="1"/>
          </p:cNvSpPr>
          <p:nvPr>
            <p:ph sz="half" idx="1"/>
          </p:nvPr>
        </p:nvSpPr>
        <p:spPr>
          <a:xfrm>
            <a:off x="666750" y="1827680"/>
            <a:ext cx="5181600" cy="3973995"/>
          </a:xfrm>
        </p:spPr>
        <p:txBody>
          <a:bodyPr>
            <a:normAutofit lnSpcReduction="10000"/>
          </a:bodyPr>
          <a:lstStyle/>
          <a:p>
            <a:pPr lvl="0"/>
            <a:r>
              <a:rPr lang="en-US" dirty="0">
                <a:solidFill>
                  <a:srgbClr val="1E428A"/>
                </a:solidFill>
              </a:rPr>
              <a:t>Cloud Infrastructure</a:t>
            </a:r>
          </a:p>
          <a:p>
            <a:pPr lvl="1"/>
            <a:r>
              <a:rPr lang="en-US" dirty="0">
                <a:solidFill>
                  <a:srgbClr val="1E428A"/>
                </a:solidFill>
              </a:rPr>
              <a:t>Low Startup Cost</a:t>
            </a:r>
          </a:p>
          <a:p>
            <a:pPr lvl="1"/>
            <a:r>
              <a:rPr lang="en-US" dirty="0">
                <a:solidFill>
                  <a:srgbClr val="1E428A"/>
                </a:solidFill>
              </a:rPr>
              <a:t>Extremely Reliable</a:t>
            </a:r>
          </a:p>
          <a:p>
            <a:pPr lvl="1"/>
            <a:r>
              <a:rPr lang="en-US" dirty="0">
                <a:solidFill>
                  <a:srgbClr val="1E428A"/>
                </a:solidFill>
              </a:rPr>
              <a:t>Pay-as-you-go</a:t>
            </a:r>
          </a:p>
          <a:p>
            <a:pPr lvl="0"/>
            <a:r>
              <a:rPr lang="en-US" dirty="0">
                <a:solidFill>
                  <a:srgbClr val="1E428A"/>
                </a:solidFill>
              </a:rPr>
              <a:t>Easy to modify IVR call tree</a:t>
            </a:r>
          </a:p>
          <a:p>
            <a:pPr lvl="0"/>
            <a:r>
              <a:rPr lang="en-US" dirty="0">
                <a:solidFill>
                  <a:srgbClr val="1E428A"/>
                </a:solidFill>
              </a:rPr>
              <a:t>Easy to select messages and add recordings</a:t>
            </a:r>
          </a:p>
          <a:p>
            <a:pPr lvl="0"/>
            <a:r>
              <a:rPr lang="en-US" dirty="0">
                <a:solidFill>
                  <a:srgbClr val="1E428A"/>
                </a:solidFill>
              </a:rPr>
              <a:t>Fast deployment</a:t>
            </a:r>
          </a:p>
        </p:txBody>
      </p:sp>
      <p:sp>
        <p:nvSpPr>
          <p:cNvPr id="4" name="Content Placeholder 3">
            <a:extLst>
              <a:ext uri="{FF2B5EF4-FFF2-40B4-BE49-F238E27FC236}">
                <a16:creationId xmlns:a16="http://schemas.microsoft.com/office/drawing/2014/main" xmlns="" id="{183277E0-4F51-764F-A725-4B88FABF2B44}"/>
              </a:ext>
            </a:extLst>
          </p:cNvPr>
          <p:cNvSpPr>
            <a:spLocks noGrp="1"/>
          </p:cNvSpPr>
          <p:nvPr>
            <p:ph sz="half" idx="2"/>
          </p:nvPr>
        </p:nvSpPr>
        <p:spPr>
          <a:xfrm>
            <a:off x="6894438" y="1827680"/>
            <a:ext cx="5181600" cy="3859527"/>
          </a:xfrm>
        </p:spPr>
        <p:txBody>
          <a:bodyPr>
            <a:normAutofit lnSpcReduction="10000"/>
          </a:bodyPr>
          <a:lstStyle/>
          <a:p>
            <a:r>
              <a:rPr lang="en-US" dirty="0">
                <a:solidFill>
                  <a:srgbClr val="1E428A"/>
                </a:solidFill>
              </a:rPr>
              <a:t>Direct </a:t>
            </a:r>
            <a:r>
              <a:rPr lang="en-US" dirty="0" smtClean="0">
                <a:solidFill>
                  <a:srgbClr val="1E428A"/>
                </a:solidFill>
              </a:rPr>
              <a:t>Access:</a:t>
            </a:r>
          </a:p>
          <a:p>
            <a:pPr lvl="1"/>
            <a:r>
              <a:rPr lang="en-US" dirty="0" smtClean="0">
                <a:solidFill>
                  <a:srgbClr val="1E428A"/>
                </a:solidFill>
              </a:rPr>
              <a:t>IVR </a:t>
            </a:r>
            <a:r>
              <a:rPr lang="en-US" dirty="0">
                <a:solidFill>
                  <a:srgbClr val="1E428A"/>
                </a:solidFill>
              </a:rPr>
              <a:t>Configuration</a:t>
            </a:r>
          </a:p>
          <a:p>
            <a:pPr lvl="1"/>
            <a:r>
              <a:rPr lang="en-US" dirty="0" smtClean="0">
                <a:solidFill>
                  <a:srgbClr val="1E428A"/>
                </a:solidFill>
              </a:rPr>
              <a:t>IVR </a:t>
            </a:r>
            <a:r>
              <a:rPr lang="en-US" dirty="0">
                <a:solidFill>
                  <a:srgbClr val="1E428A"/>
                </a:solidFill>
              </a:rPr>
              <a:t>Logging</a:t>
            </a:r>
          </a:p>
          <a:p>
            <a:r>
              <a:rPr lang="en-US" dirty="0">
                <a:solidFill>
                  <a:srgbClr val="1E428A"/>
                </a:solidFill>
              </a:rPr>
              <a:t>Callbacks issued from a Local Number</a:t>
            </a:r>
          </a:p>
          <a:p>
            <a:r>
              <a:rPr lang="en-US" dirty="0">
                <a:solidFill>
                  <a:srgbClr val="1E428A"/>
                </a:solidFill>
              </a:rPr>
              <a:t>Calls and Callbacks handled automatically</a:t>
            </a:r>
          </a:p>
          <a:p>
            <a:r>
              <a:rPr lang="en-US" dirty="0">
                <a:solidFill>
                  <a:srgbClr val="1E428A"/>
                </a:solidFill>
              </a:rPr>
              <a:t>Automatic Outage Restoral Confirmation</a:t>
            </a:r>
          </a:p>
        </p:txBody>
      </p:sp>
      <p:pic>
        <p:nvPicPr>
          <p:cNvPr id="6" name="Picture 5">
            <a:extLst>
              <a:ext uri="{FF2B5EF4-FFF2-40B4-BE49-F238E27FC236}">
                <a16:creationId xmlns:a16="http://schemas.microsoft.com/office/drawing/2014/main" xmlns="" id="{9B331D46-8CD2-E34E-934B-71CBDC3B748B}"/>
              </a:ext>
            </a:extLst>
          </p:cNvPr>
          <p:cNvPicPr>
            <a:picLocks noChangeAspect="1"/>
          </p:cNvPicPr>
          <p:nvPr/>
        </p:nvPicPr>
        <p:blipFill>
          <a:blip r:embed="rId4"/>
          <a:stretch>
            <a:fillRect/>
          </a:stretch>
        </p:blipFill>
        <p:spPr>
          <a:xfrm>
            <a:off x="0" y="5029200"/>
            <a:ext cx="12192000" cy="1828800"/>
          </a:xfrm>
          <a:prstGeom prst="rect">
            <a:avLst/>
          </a:prstGeom>
        </p:spPr>
      </p:pic>
      <p:pic>
        <p:nvPicPr>
          <p:cNvPr id="7" name="Picture 6">
            <a:extLst>
              <a:ext uri="{FF2B5EF4-FFF2-40B4-BE49-F238E27FC236}">
                <a16:creationId xmlns:a16="http://schemas.microsoft.com/office/drawing/2014/main" xmlns="" id="{38F5FB7A-4AF1-3C46-9D2A-8E1E8971DD5B}"/>
              </a:ext>
            </a:extLst>
          </p:cNvPr>
          <p:cNvPicPr>
            <a:picLocks noChangeAspect="1"/>
          </p:cNvPicPr>
          <p:nvPr/>
        </p:nvPicPr>
        <p:blipFill>
          <a:blip r:embed="rId5"/>
          <a:stretch>
            <a:fillRect/>
          </a:stretch>
        </p:blipFill>
        <p:spPr>
          <a:xfrm>
            <a:off x="10181968" y="5801675"/>
            <a:ext cx="1911179" cy="932337"/>
          </a:xfrm>
          <a:prstGeom prst="rect">
            <a:avLst/>
          </a:prstGeom>
        </p:spPr>
      </p:pic>
      <p:sp>
        <p:nvSpPr>
          <p:cNvPr id="5" name="TextBox 4"/>
          <p:cNvSpPr txBox="1"/>
          <p:nvPr/>
        </p:nvSpPr>
        <p:spPr>
          <a:xfrm>
            <a:off x="666750" y="1364566"/>
            <a:ext cx="3311769" cy="477054"/>
          </a:xfrm>
          <a:prstGeom prst="rect">
            <a:avLst/>
          </a:prstGeom>
          <a:noFill/>
        </p:spPr>
        <p:txBody>
          <a:bodyPr wrap="square" rtlCol="0">
            <a:spAutoFit/>
          </a:bodyPr>
          <a:lstStyle/>
          <a:p>
            <a:r>
              <a:rPr lang="en-US" sz="2500" b="1" dirty="0" smtClean="0">
                <a:solidFill>
                  <a:srgbClr val="C00000"/>
                </a:solidFill>
              </a:rPr>
              <a:t>Benefits of </a:t>
            </a:r>
            <a:r>
              <a:rPr lang="en-US" sz="2500" b="1" dirty="0" err="1" smtClean="0">
                <a:solidFill>
                  <a:srgbClr val="C00000"/>
                </a:solidFill>
              </a:rPr>
              <a:t>AutoCue</a:t>
            </a:r>
            <a:r>
              <a:rPr lang="en-US" sz="2500" b="1" dirty="0" smtClean="0">
                <a:solidFill>
                  <a:srgbClr val="C00000"/>
                </a:solidFill>
              </a:rPr>
              <a:t>:</a:t>
            </a:r>
            <a:endParaRPr lang="en-US" sz="2500" b="1" dirty="0">
              <a:solidFill>
                <a:srgbClr val="C00000"/>
              </a:solidFill>
            </a:endParaRPr>
          </a:p>
        </p:txBody>
      </p:sp>
      <p:sp>
        <p:nvSpPr>
          <p:cNvPr id="10" name="TextBox 9"/>
          <p:cNvSpPr txBox="1"/>
          <p:nvPr/>
        </p:nvSpPr>
        <p:spPr>
          <a:xfrm>
            <a:off x="6870199" y="1348571"/>
            <a:ext cx="3311769" cy="477054"/>
          </a:xfrm>
          <a:prstGeom prst="rect">
            <a:avLst/>
          </a:prstGeom>
          <a:noFill/>
        </p:spPr>
        <p:txBody>
          <a:bodyPr wrap="square" rtlCol="0">
            <a:spAutoFit/>
          </a:bodyPr>
          <a:lstStyle/>
          <a:p>
            <a:r>
              <a:rPr lang="en-US" sz="2500" b="1" dirty="0" smtClean="0">
                <a:solidFill>
                  <a:srgbClr val="C00000"/>
                </a:solidFill>
              </a:rPr>
              <a:t>Benefits of Futura IVR:</a:t>
            </a:r>
            <a:endParaRPr lang="en-US" sz="2500" b="1" dirty="0">
              <a:solidFill>
                <a:srgbClr val="C00000"/>
              </a:solidFill>
            </a:endParaRPr>
          </a:p>
        </p:txBody>
      </p:sp>
      <p:pic>
        <p:nvPicPr>
          <p:cNvPr id="9" name="Picture 8"/>
          <p:cNvPicPr>
            <a:picLocks noChangeAspect="1"/>
          </p:cNvPicPr>
          <p:nvPr/>
        </p:nvPicPr>
        <p:blipFill>
          <a:blip r:embed="rId6"/>
          <a:stretch>
            <a:fillRect/>
          </a:stretch>
        </p:blipFill>
        <p:spPr>
          <a:xfrm>
            <a:off x="4959020" y="1630732"/>
            <a:ext cx="1364952" cy="1325794"/>
          </a:xfrm>
          <a:prstGeom prst="rect">
            <a:avLst/>
          </a:prstGeom>
        </p:spPr>
      </p:pic>
    </p:spTree>
    <p:extLst>
      <p:ext uri="{BB962C8B-B14F-4D97-AF65-F5344CB8AC3E}">
        <p14:creationId xmlns:p14="http://schemas.microsoft.com/office/powerpoint/2010/main" val="372515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46A62F-0C7B-C244-9423-36F7750500BE}"/>
              </a:ext>
            </a:extLst>
          </p:cNvPr>
          <p:cNvSpPr>
            <a:spLocks noGrp="1"/>
          </p:cNvSpPr>
          <p:nvPr>
            <p:ph type="title"/>
          </p:nvPr>
        </p:nvSpPr>
        <p:spPr>
          <a:xfrm>
            <a:off x="490194" y="545910"/>
            <a:ext cx="10863606" cy="859808"/>
          </a:xfrm>
        </p:spPr>
        <p:txBody>
          <a:bodyPr>
            <a:normAutofit/>
          </a:bodyPr>
          <a:lstStyle/>
          <a:p>
            <a:r>
              <a:rPr lang="en-US" b="1" dirty="0" smtClean="0">
                <a:solidFill>
                  <a:srgbClr val="C00000"/>
                </a:solidFill>
                <a:latin typeface="+mn-lt"/>
              </a:rPr>
              <a:t>QUESTIONS?</a:t>
            </a:r>
            <a:endParaRPr lang="en-US" b="1" dirty="0">
              <a:solidFill>
                <a:srgbClr val="C00000"/>
              </a:solidFill>
              <a:latin typeface="+mn-lt"/>
            </a:endParaRPr>
          </a:p>
        </p:txBody>
      </p:sp>
      <p:pic>
        <p:nvPicPr>
          <p:cNvPr id="5" name="Picture 4">
            <a:extLst>
              <a:ext uri="{FF2B5EF4-FFF2-40B4-BE49-F238E27FC236}">
                <a16:creationId xmlns="" xmlns:a16="http://schemas.microsoft.com/office/drawing/2014/main" id="{DD8D4B28-7261-9D48-A2D6-FC24CF6EA625}"/>
              </a:ext>
            </a:extLst>
          </p:cNvPr>
          <p:cNvPicPr>
            <a:picLocks noChangeAspect="1"/>
          </p:cNvPicPr>
          <p:nvPr/>
        </p:nvPicPr>
        <p:blipFill>
          <a:blip r:embed="rId3"/>
          <a:stretch>
            <a:fillRect/>
          </a:stretch>
        </p:blipFill>
        <p:spPr>
          <a:xfrm>
            <a:off x="0" y="5029200"/>
            <a:ext cx="12192000" cy="1828800"/>
          </a:xfrm>
          <a:prstGeom prst="rect">
            <a:avLst/>
          </a:prstGeom>
        </p:spPr>
      </p:pic>
      <p:pic>
        <p:nvPicPr>
          <p:cNvPr id="6" name="Picture 5">
            <a:extLst>
              <a:ext uri="{FF2B5EF4-FFF2-40B4-BE49-F238E27FC236}">
                <a16:creationId xmlns="" xmlns:a16="http://schemas.microsoft.com/office/drawing/2014/main" id="{7C2D526A-64E3-D449-9CC2-9F2325F25ED5}"/>
              </a:ext>
            </a:extLst>
          </p:cNvPr>
          <p:cNvPicPr>
            <a:picLocks noChangeAspect="1"/>
          </p:cNvPicPr>
          <p:nvPr/>
        </p:nvPicPr>
        <p:blipFill>
          <a:blip r:embed="rId4"/>
          <a:stretch>
            <a:fillRect/>
          </a:stretch>
        </p:blipFill>
        <p:spPr>
          <a:xfrm>
            <a:off x="10181968" y="5801675"/>
            <a:ext cx="1911179" cy="932337"/>
          </a:xfrm>
          <a:prstGeom prst="rect">
            <a:avLst/>
          </a:prstGeom>
        </p:spPr>
      </p:pic>
      <p:pic>
        <p:nvPicPr>
          <p:cNvPr id="7" name="Picture 6">
            <a:extLst>
              <a:ext uri="{FF2B5EF4-FFF2-40B4-BE49-F238E27FC236}">
                <a16:creationId xmlns="" xmlns:a16="http://schemas.microsoft.com/office/drawing/2014/main" id="{C017DCE8-1555-964A-B11F-DD9D5CCE5A6C}"/>
              </a:ext>
            </a:extLst>
          </p:cNvPr>
          <p:cNvPicPr>
            <a:picLocks noChangeAspect="1"/>
          </p:cNvPicPr>
          <p:nvPr/>
        </p:nvPicPr>
        <p:blipFill>
          <a:blip r:embed="rId5"/>
          <a:stretch>
            <a:fillRect/>
          </a:stretch>
        </p:blipFill>
        <p:spPr>
          <a:xfrm>
            <a:off x="5741627" y="545910"/>
            <a:ext cx="5395930" cy="4746322"/>
          </a:xfrm>
          <a:prstGeom prst="rect">
            <a:avLst/>
          </a:prstGeom>
        </p:spPr>
      </p:pic>
    </p:spTree>
    <p:extLst>
      <p:ext uri="{BB962C8B-B14F-4D97-AF65-F5344CB8AC3E}">
        <p14:creationId xmlns:p14="http://schemas.microsoft.com/office/powerpoint/2010/main" val="1749098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A571ABFB-ECE3-6542-9B3D-43ADD105959B}"/>
              </a:ext>
            </a:extLst>
          </p:cNvPr>
          <p:cNvPicPr>
            <a:picLocks noChangeAspect="1"/>
          </p:cNvPicPr>
          <p:nvPr/>
        </p:nvPicPr>
        <p:blipFill>
          <a:blip r:embed="rId3"/>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xmlns="" id="{BC46A62F-0C7B-C244-9423-36F7750500BE}"/>
              </a:ext>
            </a:extLst>
          </p:cNvPr>
          <p:cNvSpPr>
            <a:spLocks noGrp="1"/>
          </p:cNvSpPr>
          <p:nvPr>
            <p:ph type="title"/>
          </p:nvPr>
        </p:nvSpPr>
        <p:spPr>
          <a:xfrm>
            <a:off x="838200" y="106213"/>
            <a:ext cx="10515600" cy="902191"/>
          </a:xfrm>
        </p:spPr>
        <p:txBody>
          <a:bodyPr/>
          <a:lstStyle/>
          <a:p>
            <a:r>
              <a:rPr lang="en-US" b="1" dirty="0" smtClean="0">
                <a:solidFill>
                  <a:srgbClr val="C00000"/>
                </a:solidFill>
                <a:latin typeface="+mn-lt"/>
              </a:rPr>
              <a:t>Definitions</a:t>
            </a:r>
            <a:endParaRPr lang="en-US" b="1" dirty="0">
              <a:solidFill>
                <a:srgbClr val="C00000"/>
              </a:solidFill>
              <a:latin typeface="+mn-lt"/>
            </a:endParaRPr>
          </a:p>
        </p:txBody>
      </p:sp>
      <p:sp>
        <p:nvSpPr>
          <p:cNvPr id="3" name="Subtitle 2">
            <a:extLst>
              <a:ext uri="{FF2B5EF4-FFF2-40B4-BE49-F238E27FC236}">
                <a16:creationId xmlns:a16="http://schemas.microsoft.com/office/drawing/2014/main" xmlns="" id="{25D52715-DCAA-C84E-81D8-8905182EEDB7}"/>
              </a:ext>
            </a:extLst>
          </p:cNvPr>
          <p:cNvSpPr>
            <a:spLocks noGrp="1"/>
          </p:cNvSpPr>
          <p:nvPr>
            <p:ph idx="1"/>
          </p:nvPr>
        </p:nvSpPr>
        <p:spPr>
          <a:xfrm>
            <a:off x="838200" y="1076770"/>
            <a:ext cx="10515600" cy="5100193"/>
          </a:xfrm>
        </p:spPr>
        <p:txBody>
          <a:bodyPr>
            <a:normAutofit/>
          </a:bodyPr>
          <a:lstStyle/>
          <a:p>
            <a:r>
              <a:rPr lang="en-US" dirty="0" smtClean="0">
                <a:solidFill>
                  <a:srgbClr val="1E428A"/>
                </a:solidFill>
              </a:rPr>
              <a:t>IVR: </a:t>
            </a:r>
            <a:r>
              <a:rPr lang="en-US" sz="2000" dirty="0" smtClean="0">
                <a:solidFill>
                  <a:srgbClr val="1E428A"/>
                </a:solidFill>
              </a:rPr>
              <a:t>Interactive </a:t>
            </a:r>
            <a:r>
              <a:rPr lang="en-US" sz="2000" dirty="0">
                <a:solidFill>
                  <a:srgbClr val="1E428A"/>
                </a:solidFill>
              </a:rPr>
              <a:t>Voice Response</a:t>
            </a:r>
          </a:p>
          <a:p>
            <a:r>
              <a:rPr lang="en-US" dirty="0" smtClean="0">
                <a:solidFill>
                  <a:srgbClr val="1E428A"/>
                </a:solidFill>
              </a:rPr>
              <a:t>Calls:</a:t>
            </a:r>
            <a:r>
              <a:rPr lang="en-US" sz="2000" dirty="0" smtClean="0">
                <a:solidFill>
                  <a:srgbClr val="1E428A"/>
                </a:solidFill>
              </a:rPr>
              <a:t> Reports of an outage coming into OMS from a variety of sources.  One of these sources can be an IVR system.</a:t>
            </a:r>
          </a:p>
          <a:p>
            <a:r>
              <a:rPr lang="en-US" dirty="0" smtClean="0">
                <a:solidFill>
                  <a:srgbClr val="1E428A"/>
                </a:solidFill>
              </a:rPr>
              <a:t>Callbacks:</a:t>
            </a:r>
            <a:r>
              <a:rPr lang="en-US" sz="2000" dirty="0" smtClean="0">
                <a:solidFill>
                  <a:srgbClr val="1E428A"/>
                </a:solidFill>
              </a:rPr>
              <a:t> Calls </a:t>
            </a:r>
            <a:r>
              <a:rPr lang="en-US" sz="2000" dirty="0">
                <a:solidFill>
                  <a:srgbClr val="1E428A"/>
                </a:solidFill>
              </a:rPr>
              <a:t>coming into OMS can be flagged to receive a call back once the outage is restored.  </a:t>
            </a:r>
            <a:r>
              <a:rPr lang="en-US" sz="2000" dirty="0" err="1">
                <a:solidFill>
                  <a:srgbClr val="1E428A"/>
                </a:solidFill>
              </a:rPr>
              <a:t>FuturaIVR</a:t>
            </a:r>
            <a:r>
              <a:rPr lang="en-US" sz="2000" dirty="0">
                <a:solidFill>
                  <a:srgbClr val="1E428A"/>
                </a:solidFill>
              </a:rPr>
              <a:t> can handle these callbacks for you automatically.</a:t>
            </a:r>
          </a:p>
          <a:p>
            <a:r>
              <a:rPr lang="en-US" dirty="0" smtClean="0">
                <a:solidFill>
                  <a:srgbClr val="1E428A"/>
                </a:solidFill>
              </a:rPr>
              <a:t>SMS:</a:t>
            </a:r>
            <a:r>
              <a:rPr lang="en-US" sz="2000" dirty="0" smtClean="0">
                <a:solidFill>
                  <a:srgbClr val="1E428A"/>
                </a:solidFill>
              </a:rPr>
              <a:t> Short </a:t>
            </a:r>
            <a:r>
              <a:rPr lang="en-US" sz="2000" dirty="0">
                <a:solidFill>
                  <a:srgbClr val="1E428A"/>
                </a:solidFill>
              </a:rPr>
              <a:t>Message Service / Text Message</a:t>
            </a:r>
          </a:p>
          <a:p>
            <a:r>
              <a:rPr lang="en-US" dirty="0">
                <a:solidFill>
                  <a:srgbClr val="1E428A"/>
                </a:solidFill>
              </a:rPr>
              <a:t>The </a:t>
            </a:r>
            <a:r>
              <a:rPr lang="en-US" dirty="0" smtClean="0">
                <a:solidFill>
                  <a:srgbClr val="1E428A"/>
                </a:solidFill>
              </a:rPr>
              <a:t>Cloud:</a:t>
            </a:r>
            <a:r>
              <a:rPr lang="en-US" sz="2000" dirty="0" smtClean="0">
                <a:solidFill>
                  <a:srgbClr val="1E428A"/>
                </a:solidFill>
              </a:rPr>
              <a:t> The </a:t>
            </a:r>
            <a:r>
              <a:rPr lang="en-US" sz="2000" dirty="0">
                <a:solidFill>
                  <a:srgbClr val="1E428A"/>
                </a:solidFill>
              </a:rPr>
              <a:t>Cloud refers to internet based computing where computer processing and data is shared among different computers and devices on demand.</a:t>
            </a:r>
          </a:p>
          <a:p>
            <a:r>
              <a:rPr lang="en-US" dirty="0" smtClean="0">
                <a:solidFill>
                  <a:srgbClr val="1E428A"/>
                </a:solidFill>
              </a:rPr>
              <a:t>Logs:</a:t>
            </a:r>
            <a:r>
              <a:rPr lang="en-US" sz="2000" dirty="0" smtClean="0">
                <a:solidFill>
                  <a:srgbClr val="1E428A"/>
                </a:solidFill>
              </a:rPr>
              <a:t> Text </a:t>
            </a:r>
            <a:r>
              <a:rPr lang="en-US" sz="2000" dirty="0">
                <a:solidFill>
                  <a:srgbClr val="1E428A"/>
                </a:solidFill>
              </a:rPr>
              <a:t>files that contain records of all transactions and errors for a </a:t>
            </a:r>
            <a:r>
              <a:rPr lang="en-US" sz="2000" dirty="0" err="1">
                <a:solidFill>
                  <a:srgbClr val="1E428A"/>
                </a:solidFill>
              </a:rPr>
              <a:t>webservice</a:t>
            </a:r>
            <a:r>
              <a:rPr lang="en-US" sz="2000" dirty="0">
                <a:solidFill>
                  <a:srgbClr val="1E428A"/>
                </a:solidFill>
              </a:rPr>
              <a:t>.</a:t>
            </a:r>
          </a:p>
          <a:p>
            <a:endParaRPr lang="en-US" dirty="0">
              <a:solidFill>
                <a:srgbClr val="1E428A"/>
              </a:solidFill>
            </a:endParaRPr>
          </a:p>
        </p:txBody>
      </p:sp>
      <p:pic>
        <p:nvPicPr>
          <p:cNvPr id="5" name="Picture 4">
            <a:extLst>
              <a:ext uri="{FF2B5EF4-FFF2-40B4-BE49-F238E27FC236}">
                <a16:creationId xmlns:a16="http://schemas.microsoft.com/office/drawing/2014/main" xmlns="" id="{DD8D4B28-7261-9D48-A2D6-FC24CF6EA625}"/>
              </a:ext>
            </a:extLst>
          </p:cNvPr>
          <p:cNvPicPr>
            <a:picLocks noChangeAspect="1"/>
          </p:cNvPicPr>
          <p:nvPr/>
        </p:nvPicPr>
        <p:blipFill>
          <a:blip r:embed="rId4"/>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xmlns="" id="{7C2D526A-64E3-D449-9CC2-9F2325F25ED5}"/>
              </a:ext>
            </a:extLst>
          </p:cNvPr>
          <p:cNvPicPr>
            <a:picLocks noChangeAspect="1"/>
          </p:cNvPicPr>
          <p:nvPr/>
        </p:nvPicPr>
        <p:blipFill>
          <a:blip r:embed="rId5"/>
          <a:stretch>
            <a:fillRect/>
          </a:stretch>
        </p:blipFill>
        <p:spPr>
          <a:xfrm>
            <a:off x="10181968" y="5801675"/>
            <a:ext cx="1911179" cy="932337"/>
          </a:xfrm>
          <a:prstGeom prst="rect">
            <a:avLst/>
          </a:prstGeom>
        </p:spPr>
      </p:pic>
    </p:spTree>
    <p:extLst>
      <p:ext uri="{BB962C8B-B14F-4D97-AF65-F5344CB8AC3E}">
        <p14:creationId xmlns:p14="http://schemas.microsoft.com/office/powerpoint/2010/main" val="856828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A571ABFB-ECE3-6542-9B3D-43ADD105959B}"/>
              </a:ext>
            </a:extLst>
          </p:cNvPr>
          <p:cNvPicPr>
            <a:picLocks noChangeAspect="1"/>
          </p:cNvPicPr>
          <p:nvPr/>
        </p:nvPicPr>
        <p:blipFill>
          <a:blip r:embed="rId3"/>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xmlns="" id="{BC46A62F-0C7B-C244-9423-36F7750500BE}"/>
              </a:ext>
            </a:extLst>
          </p:cNvPr>
          <p:cNvSpPr>
            <a:spLocks noGrp="1"/>
          </p:cNvSpPr>
          <p:nvPr>
            <p:ph type="title"/>
          </p:nvPr>
        </p:nvSpPr>
        <p:spPr/>
        <p:txBody>
          <a:bodyPr/>
          <a:lstStyle/>
          <a:p>
            <a:r>
              <a:rPr lang="en-US" b="1" dirty="0" smtClean="0">
                <a:solidFill>
                  <a:srgbClr val="C00000"/>
                </a:solidFill>
                <a:latin typeface="+mn-lt"/>
              </a:rPr>
              <a:t>Solution Overview</a:t>
            </a:r>
            <a:endParaRPr lang="en-US" b="1" dirty="0">
              <a:solidFill>
                <a:srgbClr val="C00000"/>
              </a:solidFill>
              <a:latin typeface="+mn-lt"/>
            </a:endParaRPr>
          </a:p>
        </p:txBody>
      </p:sp>
      <p:sp>
        <p:nvSpPr>
          <p:cNvPr id="3" name="Subtitle 2">
            <a:extLst>
              <a:ext uri="{FF2B5EF4-FFF2-40B4-BE49-F238E27FC236}">
                <a16:creationId xmlns:a16="http://schemas.microsoft.com/office/drawing/2014/main" xmlns="" id="{25D52715-DCAA-C84E-81D8-8905182EEDB7}"/>
              </a:ext>
            </a:extLst>
          </p:cNvPr>
          <p:cNvSpPr>
            <a:spLocks noGrp="1"/>
          </p:cNvSpPr>
          <p:nvPr>
            <p:ph idx="1"/>
          </p:nvPr>
        </p:nvSpPr>
        <p:spPr/>
        <p:txBody>
          <a:bodyPr/>
          <a:lstStyle/>
          <a:p>
            <a:r>
              <a:rPr lang="en-US" sz="2400" dirty="0" smtClean="0">
                <a:solidFill>
                  <a:srgbClr val="1E428A"/>
                </a:solidFill>
              </a:rPr>
              <a:t>Joint </a:t>
            </a:r>
            <a:r>
              <a:rPr lang="en-US" sz="2400" dirty="0">
                <a:solidFill>
                  <a:srgbClr val="1E428A"/>
                </a:solidFill>
              </a:rPr>
              <a:t>effort between SEDC and Futura</a:t>
            </a:r>
          </a:p>
          <a:p>
            <a:r>
              <a:rPr lang="en-US" sz="2400" dirty="0">
                <a:solidFill>
                  <a:srgbClr val="1E428A"/>
                </a:solidFill>
              </a:rPr>
              <a:t>Report outage using SEDC’s </a:t>
            </a:r>
            <a:r>
              <a:rPr lang="en-US" sz="2400" dirty="0" err="1">
                <a:solidFill>
                  <a:srgbClr val="1E428A"/>
                </a:solidFill>
              </a:rPr>
              <a:t>AutoCue</a:t>
            </a:r>
            <a:r>
              <a:rPr lang="en-US" sz="2400" dirty="0">
                <a:solidFill>
                  <a:srgbClr val="1E428A"/>
                </a:solidFill>
              </a:rPr>
              <a:t> IVR </a:t>
            </a:r>
          </a:p>
          <a:p>
            <a:r>
              <a:rPr lang="en-US" sz="2400" dirty="0">
                <a:solidFill>
                  <a:srgbClr val="1E428A"/>
                </a:solidFill>
              </a:rPr>
              <a:t>Request to be notified when power is restored</a:t>
            </a:r>
          </a:p>
          <a:p>
            <a:r>
              <a:rPr lang="en-US" sz="2400" dirty="0">
                <a:solidFill>
                  <a:srgbClr val="1E428A"/>
                </a:solidFill>
              </a:rPr>
              <a:t>Call back or “text” back</a:t>
            </a:r>
          </a:p>
          <a:p>
            <a:r>
              <a:rPr lang="en-US" sz="2400" dirty="0">
                <a:solidFill>
                  <a:srgbClr val="1E428A"/>
                </a:solidFill>
              </a:rPr>
              <a:t>The Futura IVR system handles entire call back process</a:t>
            </a:r>
          </a:p>
          <a:p>
            <a:r>
              <a:rPr lang="en-US" sz="2400" dirty="0">
                <a:solidFill>
                  <a:srgbClr val="1E428A"/>
                </a:solidFill>
              </a:rPr>
              <a:t>Automatic outage status </a:t>
            </a:r>
            <a:r>
              <a:rPr lang="en-US" sz="2400" dirty="0" smtClean="0">
                <a:solidFill>
                  <a:srgbClr val="1E428A"/>
                </a:solidFill>
              </a:rPr>
              <a:t>reporting</a:t>
            </a:r>
            <a:endParaRPr lang="en-US" sz="2400" dirty="0">
              <a:solidFill>
                <a:srgbClr val="1E428A"/>
              </a:solidFill>
            </a:endParaRPr>
          </a:p>
        </p:txBody>
      </p:sp>
      <p:pic>
        <p:nvPicPr>
          <p:cNvPr id="5" name="Picture 4">
            <a:extLst>
              <a:ext uri="{FF2B5EF4-FFF2-40B4-BE49-F238E27FC236}">
                <a16:creationId xmlns:a16="http://schemas.microsoft.com/office/drawing/2014/main" xmlns="" id="{DD8D4B28-7261-9D48-A2D6-FC24CF6EA625}"/>
              </a:ext>
            </a:extLst>
          </p:cNvPr>
          <p:cNvPicPr>
            <a:picLocks noChangeAspect="1"/>
          </p:cNvPicPr>
          <p:nvPr/>
        </p:nvPicPr>
        <p:blipFill>
          <a:blip r:embed="rId4"/>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xmlns="" id="{7C2D526A-64E3-D449-9CC2-9F2325F25ED5}"/>
              </a:ext>
            </a:extLst>
          </p:cNvPr>
          <p:cNvPicPr>
            <a:picLocks noChangeAspect="1"/>
          </p:cNvPicPr>
          <p:nvPr/>
        </p:nvPicPr>
        <p:blipFill>
          <a:blip r:embed="rId5"/>
          <a:stretch>
            <a:fillRect/>
          </a:stretch>
        </p:blipFill>
        <p:spPr>
          <a:xfrm>
            <a:off x="10181968" y="5801675"/>
            <a:ext cx="1911179" cy="932337"/>
          </a:xfrm>
          <a:prstGeom prst="rect">
            <a:avLst/>
          </a:prstGeom>
        </p:spPr>
      </p:pic>
      <p:pic>
        <p:nvPicPr>
          <p:cNvPr id="7" name="Picture 6">
            <a:extLst>
              <a:ext uri="{FF2B5EF4-FFF2-40B4-BE49-F238E27FC236}">
                <a16:creationId xmlns="" xmlns:a16="http://schemas.microsoft.com/office/drawing/2014/main" id="{2CB4350F-69CA-40CE-A18D-7EA8682403FD}"/>
              </a:ext>
            </a:extLst>
          </p:cNvPr>
          <p:cNvPicPr>
            <a:picLocks noChangeAspect="1"/>
          </p:cNvPicPr>
          <p:nvPr/>
        </p:nvPicPr>
        <p:blipFill>
          <a:blip r:embed="rId6"/>
          <a:stretch>
            <a:fillRect/>
          </a:stretch>
        </p:blipFill>
        <p:spPr>
          <a:xfrm>
            <a:off x="7402867" y="1784144"/>
            <a:ext cx="2567866" cy="964994"/>
          </a:xfrm>
          <a:prstGeom prst="rect">
            <a:avLst/>
          </a:prstGeom>
        </p:spPr>
      </p:pic>
      <p:pic>
        <p:nvPicPr>
          <p:cNvPr id="9" name="Picture 8">
            <a:extLst>
              <a:ext uri="{FF2B5EF4-FFF2-40B4-BE49-F238E27FC236}">
                <a16:creationId xmlns="" xmlns:a16="http://schemas.microsoft.com/office/drawing/2014/main" id="{75CE795A-EA43-42D2-A73D-681BEF5D8745}"/>
              </a:ext>
            </a:extLst>
          </p:cNvPr>
          <p:cNvPicPr>
            <a:picLocks noChangeAspect="1"/>
          </p:cNvPicPr>
          <p:nvPr/>
        </p:nvPicPr>
        <p:blipFill>
          <a:blip r:embed="rId7"/>
          <a:stretch>
            <a:fillRect/>
          </a:stretch>
        </p:blipFill>
        <p:spPr>
          <a:xfrm>
            <a:off x="8816556" y="3062712"/>
            <a:ext cx="1685925" cy="2007054"/>
          </a:xfrm>
          <a:prstGeom prst="rect">
            <a:avLst/>
          </a:prstGeom>
        </p:spPr>
      </p:pic>
    </p:spTree>
    <p:extLst>
      <p:ext uri="{BB962C8B-B14F-4D97-AF65-F5344CB8AC3E}">
        <p14:creationId xmlns:p14="http://schemas.microsoft.com/office/powerpoint/2010/main" val="323191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A571ABFB-ECE3-6542-9B3D-43ADD105959B}"/>
              </a:ext>
            </a:extLst>
          </p:cNvPr>
          <p:cNvPicPr>
            <a:picLocks noChangeAspect="1"/>
          </p:cNvPicPr>
          <p:nvPr/>
        </p:nvPicPr>
        <p:blipFill>
          <a:blip r:embed="rId3"/>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xmlns="" id="{BC46A62F-0C7B-C244-9423-36F7750500BE}"/>
              </a:ext>
            </a:extLst>
          </p:cNvPr>
          <p:cNvSpPr>
            <a:spLocks noGrp="1"/>
          </p:cNvSpPr>
          <p:nvPr>
            <p:ph type="title"/>
          </p:nvPr>
        </p:nvSpPr>
        <p:spPr/>
        <p:txBody>
          <a:bodyPr/>
          <a:lstStyle/>
          <a:p>
            <a:r>
              <a:rPr lang="en-US" b="1" dirty="0" smtClean="0">
                <a:solidFill>
                  <a:srgbClr val="C00000"/>
                </a:solidFill>
                <a:latin typeface="+mn-lt"/>
              </a:rPr>
              <a:t>Cloud-Based Technology</a:t>
            </a:r>
            <a:endParaRPr lang="en-US" b="1" dirty="0">
              <a:solidFill>
                <a:srgbClr val="C00000"/>
              </a:solidFill>
              <a:latin typeface="+mn-lt"/>
            </a:endParaRPr>
          </a:p>
        </p:txBody>
      </p:sp>
      <p:sp>
        <p:nvSpPr>
          <p:cNvPr id="3" name="Subtitle 2">
            <a:extLst>
              <a:ext uri="{FF2B5EF4-FFF2-40B4-BE49-F238E27FC236}">
                <a16:creationId xmlns:a16="http://schemas.microsoft.com/office/drawing/2014/main" xmlns="" id="{25D52715-DCAA-C84E-81D8-8905182EEDB7}"/>
              </a:ext>
            </a:extLst>
          </p:cNvPr>
          <p:cNvSpPr>
            <a:spLocks noGrp="1"/>
          </p:cNvSpPr>
          <p:nvPr>
            <p:ph idx="1"/>
          </p:nvPr>
        </p:nvSpPr>
        <p:spPr/>
        <p:txBody>
          <a:bodyPr/>
          <a:lstStyle/>
          <a:p>
            <a:r>
              <a:rPr lang="en-US" dirty="0">
                <a:solidFill>
                  <a:srgbClr val="1E428A"/>
                </a:solidFill>
              </a:rPr>
              <a:t>Infrastructure is in the cloud</a:t>
            </a:r>
          </a:p>
          <a:p>
            <a:pPr lvl="1"/>
            <a:r>
              <a:rPr lang="en-US" dirty="0">
                <a:solidFill>
                  <a:srgbClr val="1E428A"/>
                </a:solidFill>
              </a:rPr>
              <a:t>No additional telephony hardware</a:t>
            </a:r>
          </a:p>
          <a:p>
            <a:pPr lvl="1"/>
            <a:r>
              <a:rPr lang="en-US" dirty="0">
                <a:solidFill>
                  <a:srgbClr val="1E428A"/>
                </a:solidFill>
              </a:rPr>
              <a:t>Extremely reliable</a:t>
            </a:r>
          </a:p>
          <a:p>
            <a:pPr lvl="1"/>
            <a:r>
              <a:rPr lang="en-US" dirty="0">
                <a:solidFill>
                  <a:srgbClr val="1E428A"/>
                </a:solidFill>
              </a:rPr>
              <a:t>Low up-front cost</a:t>
            </a:r>
          </a:p>
          <a:p>
            <a:pPr lvl="1"/>
            <a:r>
              <a:rPr lang="en-US" dirty="0">
                <a:solidFill>
                  <a:srgbClr val="1E428A"/>
                </a:solidFill>
              </a:rPr>
              <a:t>Pay-as-you-go</a:t>
            </a:r>
          </a:p>
        </p:txBody>
      </p:sp>
      <p:pic>
        <p:nvPicPr>
          <p:cNvPr id="5" name="Picture 4">
            <a:extLst>
              <a:ext uri="{FF2B5EF4-FFF2-40B4-BE49-F238E27FC236}">
                <a16:creationId xmlns:a16="http://schemas.microsoft.com/office/drawing/2014/main" xmlns="" id="{DD8D4B28-7261-9D48-A2D6-FC24CF6EA625}"/>
              </a:ext>
            </a:extLst>
          </p:cNvPr>
          <p:cNvPicPr>
            <a:picLocks noChangeAspect="1"/>
          </p:cNvPicPr>
          <p:nvPr/>
        </p:nvPicPr>
        <p:blipFill>
          <a:blip r:embed="rId4"/>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xmlns="" id="{7C2D526A-64E3-D449-9CC2-9F2325F25ED5}"/>
              </a:ext>
            </a:extLst>
          </p:cNvPr>
          <p:cNvPicPr>
            <a:picLocks noChangeAspect="1"/>
          </p:cNvPicPr>
          <p:nvPr/>
        </p:nvPicPr>
        <p:blipFill>
          <a:blip r:embed="rId5"/>
          <a:stretch>
            <a:fillRect/>
          </a:stretch>
        </p:blipFill>
        <p:spPr>
          <a:xfrm>
            <a:off x="10181968" y="5801675"/>
            <a:ext cx="1911179" cy="932337"/>
          </a:xfrm>
          <a:prstGeom prst="rect">
            <a:avLst/>
          </a:prstGeom>
        </p:spPr>
      </p:pic>
      <p:pic>
        <p:nvPicPr>
          <p:cNvPr id="5122" name="Picture 2" descr="Image result for cloud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8581" y="1449372"/>
            <a:ext cx="3579826" cy="357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65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102FE16A-2C50-4011-9DF1-2935EBC79B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101" y="561852"/>
            <a:ext cx="8610600" cy="4552949"/>
          </a:xfrm>
          <a:prstGeom prst="rect">
            <a:avLst/>
          </a:prstGeom>
        </p:spPr>
      </p:pic>
      <p:pic>
        <p:nvPicPr>
          <p:cNvPr id="8" name="Picture 7">
            <a:extLst>
              <a:ext uri="{FF2B5EF4-FFF2-40B4-BE49-F238E27FC236}">
                <a16:creationId xmlns:a16="http://schemas.microsoft.com/office/drawing/2014/main" xmlns="" id="{A571ABFB-ECE3-6542-9B3D-43ADD105959B}"/>
              </a:ext>
            </a:extLst>
          </p:cNvPr>
          <p:cNvPicPr>
            <a:picLocks noChangeAspect="1"/>
          </p:cNvPicPr>
          <p:nvPr/>
        </p:nvPicPr>
        <p:blipFill>
          <a:blip r:embed="rId4"/>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xmlns="" id="{BC46A62F-0C7B-C244-9423-36F7750500BE}"/>
              </a:ext>
            </a:extLst>
          </p:cNvPr>
          <p:cNvSpPr>
            <a:spLocks noGrp="1"/>
          </p:cNvSpPr>
          <p:nvPr>
            <p:ph type="title"/>
          </p:nvPr>
        </p:nvSpPr>
        <p:spPr>
          <a:xfrm>
            <a:off x="2182026" y="106213"/>
            <a:ext cx="7442675" cy="1115835"/>
          </a:xfrm>
          <a:solidFill>
            <a:schemeClr val="bg1"/>
          </a:solidFill>
        </p:spPr>
        <p:txBody>
          <a:bodyPr/>
          <a:lstStyle/>
          <a:p>
            <a:pPr algn="ctr"/>
            <a:r>
              <a:rPr lang="en-US" b="1" dirty="0" err="1" smtClean="0">
                <a:solidFill>
                  <a:srgbClr val="C00000"/>
                </a:solidFill>
                <a:latin typeface="+mn-lt"/>
              </a:rPr>
              <a:t>AutoCue</a:t>
            </a:r>
            <a:r>
              <a:rPr lang="en-US" b="1" dirty="0" smtClean="0">
                <a:solidFill>
                  <a:srgbClr val="C00000"/>
                </a:solidFill>
                <a:latin typeface="+mn-lt"/>
              </a:rPr>
              <a:t> Architecture</a:t>
            </a:r>
            <a:endParaRPr lang="en-US" b="1" dirty="0">
              <a:solidFill>
                <a:srgbClr val="C00000"/>
              </a:solidFill>
              <a:latin typeface="+mn-lt"/>
            </a:endParaRPr>
          </a:p>
        </p:txBody>
      </p:sp>
      <p:pic>
        <p:nvPicPr>
          <p:cNvPr id="5" name="Picture 4">
            <a:extLst>
              <a:ext uri="{FF2B5EF4-FFF2-40B4-BE49-F238E27FC236}">
                <a16:creationId xmlns:a16="http://schemas.microsoft.com/office/drawing/2014/main" xmlns="" id="{DD8D4B28-7261-9D48-A2D6-FC24CF6EA625}"/>
              </a:ext>
            </a:extLst>
          </p:cNvPr>
          <p:cNvPicPr>
            <a:picLocks noChangeAspect="1"/>
          </p:cNvPicPr>
          <p:nvPr/>
        </p:nvPicPr>
        <p:blipFill>
          <a:blip r:embed="rId5"/>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xmlns="" id="{7C2D526A-64E3-D449-9CC2-9F2325F25ED5}"/>
              </a:ext>
            </a:extLst>
          </p:cNvPr>
          <p:cNvPicPr>
            <a:picLocks noChangeAspect="1"/>
          </p:cNvPicPr>
          <p:nvPr/>
        </p:nvPicPr>
        <p:blipFill>
          <a:blip r:embed="rId6"/>
          <a:stretch>
            <a:fillRect/>
          </a:stretch>
        </p:blipFill>
        <p:spPr>
          <a:xfrm>
            <a:off x="10181968" y="5801675"/>
            <a:ext cx="1911179" cy="932337"/>
          </a:xfrm>
          <a:prstGeom prst="rect">
            <a:avLst/>
          </a:prstGeom>
        </p:spPr>
      </p:pic>
      <p:sp>
        <p:nvSpPr>
          <p:cNvPr id="3" name="CallBox"/>
          <p:cNvSpPr/>
          <p:nvPr/>
        </p:nvSpPr>
        <p:spPr>
          <a:xfrm>
            <a:off x="787791" y="3348111"/>
            <a:ext cx="1294227" cy="1266092"/>
          </a:xfrm>
          <a:prstGeom prst="rect">
            <a:avLst/>
          </a:prstGeom>
          <a:noFill/>
          <a:ln w="38100">
            <a:solidFill>
              <a:srgbClr val="FF0000"/>
            </a:solid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loudServiceBox"/>
          <p:cNvSpPr/>
          <p:nvPr/>
        </p:nvSpPr>
        <p:spPr>
          <a:xfrm>
            <a:off x="1659988" y="1364566"/>
            <a:ext cx="3207434" cy="2293034"/>
          </a:xfrm>
          <a:prstGeom prst="rect">
            <a:avLst/>
          </a:prstGeom>
          <a:noFill/>
          <a:ln w="38100">
            <a:solidFill>
              <a:srgbClr val="FF0000"/>
            </a:solid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PPServerBox"/>
          <p:cNvSpPr/>
          <p:nvPr/>
        </p:nvSpPr>
        <p:spPr>
          <a:xfrm>
            <a:off x="4064000" y="3348111"/>
            <a:ext cx="3367314" cy="1767903"/>
          </a:xfrm>
          <a:prstGeom prst="rect">
            <a:avLst/>
          </a:prstGeom>
          <a:noFill/>
          <a:ln w="38100">
            <a:solidFill>
              <a:srgbClr val="FF0000"/>
            </a:solid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PPOMSBox"/>
          <p:cNvSpPr/>
          <p:nvPr/>
        </p:nvSpPr>
        <p:spPr>
          <a:xfrm>
            <a:off x="5021943" y="2394857"/>
            <a:ext cx="4905828" cy="3004457"/>
          </a:xfrm>
          <a:prstGeom prst="rect">
            <a:avLst/>
          </a:prstGeom>
          <a:noFill/>
          <a:ln w="38100">
            <a:solidFill>
              <a:srgbClr val="FF0000"/>
            </a:solid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MSBox"/>
          <p:cNvSpPr/>
          <p:nvPr/>
        </p:nvSpPr>
        <p:spPr>
          <a:xfrm>
            <a:off x="7649029" y="2772229"/>
            <a:ext cx="2090057" cy="1625600"/>
          </a:xfrm>
          <a:prstGeom prst="rect">
            <a:avLst/>
          </a:prstGeom>
          <a:noFill/>
          <a:ln w="38100">
            <a:solidFill>
              <a:srgbClr val="FF0000"/>
            </a:solid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all"/>
          <p:cNvPicPr>
            <a:picLocks noChangeAspect="1"/>
          </p:cNvPicPr>
          <p:nvPr/>
        </p:nvPicPr>
        <p:blipFill>
          <a:blip r:embed="rId7"/>
          <a:stretch>
            <a:fillRect/>
          </a:stretch>
        </p:blipFill>
        <p:spPr>
          <a:xfrm>
            <a:off x="9167629" y="3870112"/>
            <a:ext cx="419100" cy="361950"/>
          </a:xfrm>
          <a:prstGeom prst="rect">
            <a:avLst/>
          </a:prstGeom>
        </p:spPr>
      </p:pic>
    </p:spTree>
    <p:extLst>
      <p:ext uri="{BB962C8B-B14F-4D97-AF65-F5344CB8AC3E}">
        <p14:creationId xmlns:p14="http://schemas.microsoft.com/office/powerpoint/2010/main" val="21496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7" grpId="0" animBg="1"/>
      <p:bldP spid="7" grpId="1" animBg="1"/>
      <p:bldP spid="10" grpId="0" animBg="1"/>
      <p:bldP spid="10" grpId="1"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A571ABFB-ECE3-6542-9B3D-43ADD105959B}"/>
              </a:ext>
            </a:extLst>
          </p:cNvPr>
          <p:cNvPicPr>
            <a:picLocks noChangeAspect="1"/>
          </p:cNvPicPr>
          <p:nvPr/>
        </p:nvPicPr>
        <p:blipFill>
          <a:blip r:embed="rId3"/>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xmlns="" id="{BC46A62F-0C7B-C244-9423-36F7750500BE}"/>
              </a:ext>
            </a:extLst>
          </p:cNvPr>
          <p:cNvSpPr>
            <a:spLocks noGrp="1"/>
          </p:cNvSpPr>
          <p:nvPr>
            <p:ph type="title"/>
          </p:nvPr>
        </p:nvSpPr>
        <p:spPr>
          <a:xfrm>
            <a:off x="2182026" y="1"/>
            <a:ext cx="7442675" cy="999857"/>
          </a:xfrm>
          <a:noFill/>
        </p:spPr>
        <p:txBody>
          <a:bodyPr/>
          <a:lstStyle/>
          <a:p>
            <a:pPr algn="ctr"/>
            <a:r>
              <a:rPr lang="en-US" b="1" dirty="0" smtClean="0">
                <a:solidFill>
                  <a:srgbClr val="C00000"/>
                </a:solidFill>
                <a:latin typeface="+mn-lt"/>
              </a:rPr>
              <a:t>Futura IVR Architecture</a:t>
            </a:r>
            <a:endParaRPr lang="en-US" b="1" dirty="0">
              <a:solidFill>
                <a:srgbClr val="C00000"/>
              </a:solidFill>
              <a:latin typeface="+mn-lt"/>
            </a:endParaRPr>
          </a:p>
        </p:txBody>
      </p:sp>
      <p:pic>
        <p:nvPicPr>
          <p:cNvPr id="5" name="Picture 4">
            <a:extLst>
              <a:ext uri="{FF2B5EF4-FFF2-40B4-BE49-F238E27FC236}">
                <a16:creationId xmlns:a16="http://schemas.microsoft.com/office/drawing/2014/main" xmlns="" id="{DD8D4B28-7261-9D48-A2D6-FC24CF6EA625}"/>
              </a:ext>
            </a:extLst>
          </p:cNvPr>
          <p:cNvPicPr>
            <a:picLocks noChangeAspect="1"/>
          </p:cNvPicPr>
          <p:nvPr/>
        </p:nvPicPr>
        <p:blipFill>
          <a:blip r:embed="rId4"/>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xmlns="" id="{7C2D526A-64E3-D449-9CC2-9F2325F25ED5}"/>
              </a:ext>
            </a:extLst>
          </p:cNvPr>
          <p:cNvPicPr>
            <a:picLocks noChangeAspect="1"/>
          </p:cNvPicPr>
          <p:nvPr/>
        </p:nvPicPr>
        <p:blipFill>
          <a:blip r:embed="rId5"/>
          <a:stretch>
            <a:fillRect/>
          </a:stretch>
        </p:blipFill>
        <p:spPr>
          <a:xfrm>
            <a:off x="10181968" y="5801675"/>
            <a:ext cx="1911179" cy="932337"/>
          </a:xfrm>
          <a:prstGeom prst="rect">
            <a:avLst/>
          </a:prstGeom>
        </p:spPr>
      </p:pic>
      <p:pic>
        <p:nvPicPr>
          <p:cNvPr id="3" name="Picture 2"/>
          <p:cNvPicPr>
            <a:picLocks noChangeAspect="1"/>
          </p:cNvPicPr>
          <p:nvPr/>
        </p:nvPicPr>
        <p:blipFill>
          <a:blip r:embed="rId6"/>
          <a:stretch>
            <a:fillRect/>
          </a:stretch>
        </p:blipFill>
        <p:spPr>
          <a:xfrm>
            <a:off x="771538" y="999858"/>
            <a:ext cx="9268016" cy="5087098"/>
          </a:xfrm>
          <a:prstGeom prst="rect">
            <a:avLst/>
          </a:prstGeom>
          <a:effectLst>
            <a:outerShdw blurRad="127000" dist="571500" dir="2700000" algn="tl" rotWithShape="0">
              <a:prstClr val="black">
                <a:alpha val="40000"/>
              </a:prstClr>
            </a:outerShdw>
          </a:effectLst>
        </p:spPr>
      </p:pic>
      <p:sp>
        <p:nvSpPr>
          <p:cNvPr id="4" name="CloudResponseBox"/>
          <p:cNvSpPr/>
          <p:nvPr/>
        </p:nvSpPr>
        <p:spPr>
          <a:xfrm>
            <a:off x="771538" y="999858"/>
            <a:ext cx="3254362" cy="1794142"/>
          </a:xfrm>
          <a:prstGeom prst="rect">
            <a:avLst/>
          </a:prstGeom>
          <a:noFill/>
          <a:ln w="38100">
            <a:solidFill>
              <a:srgbClr val="FF0000"/>
            </a:solid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mzResponseBox"/>
          <p:cNvSpPr/>
          <p:nvPr/>
        </p:nvSpPr>
        <p:spPr>
          <a:xfrm>
            <a:off x="4025900" y="999858"/>
            <a:ext cx="5880100" cy="1933842"/>
          </a:xfrm>
          <a:prstGeom prst="rect">
            <a:avLst/>
          </a:prstGeom>
          <a:noFill/>
          <a:ln w="38100">
            <a:solidFill>
              <a:srgbClr val="FF0000"/>
            </a:solid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MSServerBox"/>
          <p:cNvSpPr/>
          <p:nvPr/>
        </p:nvSpPr>
        <p:spPr>
          <a:xfrm>
            <a:off x="5499100" y="2933700"/>
            <a:ext cx="4406900" cy="3153256"/>
          </a:xfrm>
          <a:prstGeom prst="rect">
            <a:avLst/>
          </a:prstGeom>
          <a:noFill/>
          <a:ln w="38100">
            <a:solidFill>
              <a:srgbClr val="FF0000"/>
            </a:solid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MSClientBox"/>
          <p:cNvSpPr/>
          <p:nvPr/>
        </p:nvSpPr>
        <p:spPr>
          <a:xfrm>
            <a:off x="3378200" y="4483100"/>
            <a:ext cx="2120900" cy="1318575"/>
          </a:xfrm>
          <a:prstGeom prst="rect">
            <a:avLst/>
          </a:prstGeom>
          <a:noFill/>
          <a:ln w="38100">
            <a:solidFill>
              <a:srgbClr val="FF0000"/>
            </a:solid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856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10" grpId="0" animBg="1"/>
      <p:bldP spid="10" grpId="1"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A571ABFB-ECE3-6542-9B3D-43ADD105959B}"/>
              </a:ext>
            </a:extLst>
          </p:cNvPr>
          <p:cNvPicPr>
            <a:picLocks noChangeAspect="1"/>
          </p:cNvPicPr>
          <p:nvPr/>
        </p:nvPicPr>
        <p:blipFill>
          <a:blip r:embed="rId3"/>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xmlns="" id="{BC46A62F-0C7B-C244-9423-36F7750500BE}"/>
              </a:ext>
            </a:extLst>
          </p:cNvPr>
          <p:cNvSpPr>
            <a:spLocks noGrp="1"/>
          </p:cNvSpPr>
          <p:nvPr>
            <p:ph type="title"/>
          </p:nvPr>
        </p:nvSpPr>
        <p:spPr/>
        <p:txBody>
          <a:bodyPr/>
          <a:lstStyle/>
          <a:p>
            <a:r>
              <a:rPr lang="en-US" b="1" dirty="0" smtClean="0">
                <a:solidFill>
                  <a:srgbClr val="C00000"/>
                </a:solidFill>
                <a:latin typeface="+mn-lt"/>
              </a:rPr>
              <a:t>Futura IVR - Prerequisites</a:t>
            </a:r>
            <a:endParaRPr lang="en-US" b="1" dirty="0">
              <a:solidFill>
                <a:srgbClr val="C00000"/>
              </a:solidFill>
              <a:latin typeface="+mn-lt"/>
            </a:endParaRPr>
          </a:p>
        </p:txBody>
      </p:sp>
      <p:sp>
        <p:nvSpPr>
          <p:cNvPr id="3" name="Subtitle 2">
            <a:extLst>
              <a:ext uri="{FF2B5EF4-FFF2-40B4-BE49-F238E27FC236}">
                <a16:creationId xmlns:a16="http://schemas.microsoft.com/office/drawing/2014/main" xmlns="" id="{25D52715-DCAA-C84E-81D8-8905182EEDB7}"/>
              </a:ext>
            </a:extLst>
          </p:cNvPr>
          <p:cNvSpPr>
            <a:spLocks noGrp="1"/>
          </p:cNvSpPr>
          <p:nvPr>
            <p:ph idx="1"/>
          </p:nvPr>
        </p:nvSpPr>
        <p:spPr/>
        <p:txBody>
          <a:bodyPr/>
          <a:lstStyle/>
          <a:p>
            <a:pPr>
              <a:buFont typeface="Wingdings" panose="05000000000000000000" pitchFamily="2" charset="2"/>
              <a:buChar char="ü"/>
            </a:pPr>
            <a:r>
              <a:rPr lang="en-US" dirty="0">
                <a:solidFill>
                  <a:srgbClr val="1E428A"/>
                </a:solidFill>
              </a:rPr>
              <a:t>SEDC’s </a:t>
            </a:r>
            <a:r>
              <a:rPr lang="en-US" dirty="0" err="1">
                <a:solidFill>
                  <a:srgbClr val="1E428A"/>
                </a:solidFill>
              </a:rPr>
              <a:t>AutoCue</a:t>
            </a:r>
            <a:r>
              <a:rPr lang="en-US" dirty="0">
                <a:solidFill>
                  <a:srgbClr val="1E428A"/>
                </a:solidFill>
              </a:rPr>
              <a:t> IVR</a:t>
            </a:r>
          </a:p>
          <a:p>
            <a:pPr>
              <a:buFont typeface="Wingdings" panose="05000000000000000000" pitchFamily="2" charset="2"/>
              <a:buChar char="ü"/>
            </a:pPr>
            <a:r>
              <a:rPr lang="en-US" dirty="0">
                <a:solidFill>
                  <a:srgbClr val="1E428A"/>
                </a:solidFill>
              </a:rPr>
              <a:t>Internet-facing server to host Futura IVR </a:t>
            </a:r>
            <a:r>
              <a:rPr lang="en-US" dirty="0" err="1">
                <a:solidFill>
                  <a:srgbClr val="1E428A"/>
                </a:solidFill>
              </a:rPr>
              <a:t>webservice</a:t>
            </a:r>
            <a:endParaRPr lang="en-US" dirty="0">
              <a:solidFill>
                <a:srgbClr val="1E428A"/>
              </a:solidFill>
            </a:endParaRPr>
          </a:p>
          <a:p>
            <a:pPr>
              <a:buFont typeface="Wingdings" panose="05000000000000000000" pitchFamily="2" charset="2"/>
              <a:buChar char="ü"/>
            </a:pPr>
            <a:r>
              <a:rPr lang="en-US" dirty="0">
                <a:solidFill>
                  <a:srgbClr val="1E428A"/>
                </a:solidFill>
              </a:rPr>
              <a:t>Amazon EC2 IP ranges opened in firewall*</a:t>
            </a:r>
          </a:p>
          <a:p>
            <a:pPr>
              <a:buFont typeface="Wingdings" panose="05000000000000000000" pitchFamily="2" charset="2"/>
              <a:buChar char="ü"/>
            </a:pPr>
            <a:r>
              <a:rPr lang="en-US" dirty="0" smtClean="0">
                <a:solidFill>
                  <a:srgbClr val="1E428A"/>
                </a:solidFill>
              </a:rPr>
              <a:t>UPN </a:t>
            </a:r>
            <a:r>
              <a:rPr lang="en-US" dirty="0">
                <a:solidFill>
                  <a:srgbClr val="1E428A"/>
                </a:solidFill>
              </a:rPr>
              <a:t>v36 SP4 or later</a:t>
            </a:r>
          </a:p>
          <a:p>
            <a:pPr>
              <a:buFont typeface="Wingdings" panose="05000000000000000000" pitchFamily="2" charset="2"/>
              <a:buChar char="ü"/>
            </a:pPr>
            <a:r>
              <a:rPr lang="en-US" dirty="0">
                <a:solidFill>
                  <a:srgbClr val="1E428A"/>
                </a:solidFill>
              </a:rPr>
              <a:t>Requires configuration by both SEDC and Futura</a:t>
            </a:r>
          </a:p>
          <a:p>
            <a:endParaRPr lang="en-US" dirty="0">
              <a:solidFill>
                <a:srgbClr val="1E428A"/>
              </a:solidFill>
            </a:endParaRPr>
          </a:p>
        </p:txBody>
      </p:sp>
      <p:pic>
        <p:nvPicPr>
          <p:cNvPr id="5" name="Picture 4">
            <a:extLst>
              <a:ext uri="{FF2B5EF4-FFF2-40B4-BE49-F238E27FC236}">
                <a16:creationId xmlns:a16="http://schemas.microsoft.com/office/drawing/2014/main" xmlns="" id="{DD8D4B28-7261-9D48-A2D6-FC24CF6EA625}"/>
              </a:ext>
            </a:extLst>
          </p:cNvPr>
          <p:cNvPicPr>
            <a:picLocks noChangeAspect="1"/>
          </p:cNvPicPr>
          <p:nvPr/>
        </p:nvPicPr>
        <p:blipFill>
          <a:blip r:embed="rId4"/>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xmlns="" id="{7C2D526A-64E3-D449-9CC2-9F2325F25ED5}"/>
              </a:ext>
            </a:extLst>
          </p:cNvPr>
          <p:cNvPicPr>
            <a:picLocks noChangeAspect="1"/>
          </p:cNvPicPr>
          <p:nvPr/>
        </p:nvPicPr>
        <p:blipFill>
          <a:blip r:embed="rId5"/>
          <a:stretch>
            <a:fillRect/>
          </a:stretch>
        </p:blipFill>
        <p:spPr>
          <a:xfrm>
            <a:off x="10181968" y="5801675"/>
            <a:ext cx="1911179" cy="932337"/>
          </a:xfrm>
          <a:prstGeom prst="rect">
            <a:avLst/>
          </a:prstGeom>
        </p:spPr>
      </p:pic>
      <p:pic>
        <p:nvPicPr>
          <p:cNvPr id="7" name="Picture 6"/>
          <p:cNvPicPr>
            <a:picLocks noChangeAspect="1"/>
          </p:cNvPicPr>
          <p:nvPr/>
        </p:nvPicPr>
        <p:blipFill>
          <a:blip r:embed="rId6"/>
          <a:stretch>
            <a:fillRect/>
          </a:stretch>
        </p:blipFill>
        <p:spPr>
          <a:xfrm>
            <a:off x="9455931" y="3568471"/>
            <a:ext cx="1364952" cy="1325794"/>
          </a:xfrm>
          <a:prstGeom prst="rect">
            <a:avLst/>
          </a:prstGeom>
        </p:spPr>
      </p:pic>
    </p:spTree>
    <p:extLst>
      <p:ext uri="{BB962C8B-B14F-4D97-AF65-F5344CB8AC3E}">
        <p14:creationId xmlns:p14="http://schemas.microsoft.com/office/powerpoint/2010/main" val="58862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A571ABFB-ECE3-6542-9B3D-43ADD105959B}"/>
              </a:ext>
            </a:extLst>
          </p:cNvPr>
          <p:cNvPicPr>
            <a:picLocks noChangeAspect="1"/>
          </p:cNvPicPr>
          <p:nvPr/>
        </p:nvPicPr>
        <p:blipFill>
          <a:blip r:embed="rId3"/>
          <a:stretch>
            <a:fillRect/>
          </a:stretch>
        </p:blipFill>
        <p:spPr>
          <a:xfrm>
            <a:off x="10138407" y="106213"/>
            <a:ext cx="1954740" cy="1719412"/>
          </a:xfrm>
          <a:prstGeom prst="rect">
            <a:avLst/>
          </a:prstGeom>
        </p:spPr>
      </p:pic>
      <p:sp>
        <p:nvSpPr>
          <p:cNvPr id="2" name="Title 1">
            <a:extLst>
              <a:ext uri="{FF2B5EF4-FFF2-40B4-BE49-F238E27FC236}">
                <a16:creationId xmlns:a16="http://schemas.microsoft.com/office/drawing/2014/main" xmlns="" id="{BC46A62F-0C7B-C244-9423-36F7750500BE}"/>
              </a:ext>
            </a:extLst>
          </p:cNvPr>
          <p:cNvSpPr>
            <a:spLocks noGrp="1"/>
          </p:cNvSpPr>
          <p:nvPr>
            <p:ph type="title"/>
          </p:nvPr>
        </p:nvSpPr>
        <p:spPr/>
        <p:txBody>
          <a:bodyPr/>
          <a:lstStyle/>
          <a:p>
            <a:r>
              <a:rPr lang="en-US" b="1" dirty="0" err="1" smtClean="0">
                <a:solidFill>
                  <a:srgbClr val="C00000"/>
                </a:solidFill>
                <a:latin typeface="+mn-lt"/>
              </a:rPr>
              <a:t>AutoCue</a:t>
            </a:r>
            <a:r>
              <a:rPr lang="en-US" b="1" dirty="0" smtClean="0">
                <a:solidFill>
                  <a:srgbClr val="C00000"/>
                </a:solidFill>
                <a:latin typeface="+mn-lt"/>
              </a:rPr>
              <a:t> IVR</a:t>
            </a:r>
            <a:endParaRPr lang="en-US" b="1" dirty="0">
              <a:solidFill>
                <a:srgbClr val="C00000"/>
              </a:solidFill>
              <a:latin typeface="+mn-lt"/>
            </a:endParaRPr>
          </a:p>
        </p:txBody>
      </p:sp>
      <p:sp>
        <p:nvSpPr>
          <p:cNvPr id="3" name="Subtitle 2">
            <a:extLst>
              <a:ext uri="{FF2B5EF4-FFF2-40B4-BE49-F238E27FC236}">
                <a16:creationId xmlns:a16="http://schemas.microsoft.com/office/drawing/2014/main" xmlns="" id="{25D52715-DCAA-C84E-81D8-8905182EEDB7}"/>
              </a:ext>
            </a:extLst>
          </p:cNvPr>
          <p:cNvSpPr>
            <a:spLocks noGrp="1"/>
          </p:cNvSpPr>
          <p:nvPr>
            <p:ph idx="1"/>
          </p:nvPr>
        </p:nvSpPr>
        <p:spPr>
          <a:xfrm>
            <a:off x="838200" y="1825625"/>
            <a:ext cx="5827520" cy="4351338"/>
          </a:xfrm>
        </p:spPr>
        <p:txBody>
          <a:bodyPr/>
          <a:lstStyle/>
          <a:p>
            <a:r>
              <a:rPr lang="en-US" dirty="0">
                <a:solidFill>
                  <a:srgbClr val="1E428A"/>
                </a:solidFill>
              </a:rPr>
              <a:t>Easy to modify IVR call tree</a:t>
            </a:r>
          </a:p>
          <a:p>
            <a:r>
              <a:rPr lang="en-US" dirty="0">
                <a:solidFill>
                  <a:srgbClr val="1E428A"/>
                </a:solidFill>
              </a:rPr>
              <a:t>Easy to select messages and add recordings</a:t>
            </a:r>
          </a:p>
          <a:p>
            <a:r>
              <a:rPr lang="en-US" dirty="0">
                <a:solidFill>
                  <a:srgbClr val="1E428A"/>
                </a:solidFill>
              </a:rPr>
              <a:t>Fast deployment</a:t>
            </a:r>
          </a:p>
          <a:p>
            <a:r>
              <a:rPr lang="en-US" dirty="0">
                <a:solidFill>
                  <a:srgbClr val="1E428A"/>
                </a:solidFill>
              </a:rPr>
              <a:t>Pay-as-you-go</a:t>
            </a:r>
          </a:p>
          <a:p>
            <a:endParaRPr lang="en-US" dirty="0">
              <a:solidFill>
                <a:srgbClr val="1E428A"/>
              </a:solidFill>
            </a:endParaRPr>
          </a:p>
        </p:txBody>
      </p:sp>
      <p:pic>
        <p:nvPicPr>
          <p:cNvPr id="5" name="Picture 4">
            <a:extLst>
              <a:ext uri="{FF2B5EF4-FFF2-40B4-BE49-F238E27FC236}">
                <a16:creationId xmlns:a16="http://schemas.microsoft.com/office/drawing/2014/main" xmlns="" id="{DD8D4B28-7261-9D48-A2D6-FC24CF6EA625}"/>
              </a:ext>
            </a:extLst>
          </p:cNvPr>
          <p:cNvPicPr>
            <a:picLocks noChangeAspect="1"/>
          </p:cNvPicPr>
          <p:nvPr/>
        </p:nvPicPr>
        <p:blipFill>
          <a:blip r:embed="rId4"/>
          <a:stretch>
            <a:fillRect/>
          </a:stretch>
        </p:blipFill>
        <p:spPr>
          <a:xfrm>
            <a:off x="0" y="5029200"/>
            <a:ext cx="12192000" cy="1828800"/>
          </a:xfrm>
          <a:prstGeom prst="rect">
            <a:avLst/>
          </a:prstGeom>
        </p:spPr>
      </p:pic>
      <p:pic>
        <p:nvPicPr>
          <p:cNvPr id="6" name="Picture 5">
            <a:extLst>
              <a:ext uri="{FF2B5EF4-FFF2-40B4-BE49-F238E27FC236}">
                <a16:creationId xmlns:a16="http://schemas.microsoft.com/office/drawing/2014/main" xmlns="" id="{7C2D526A-64E3-D449-9CC2-9F2325F25ED5}"/>
              </a:ext>
            </a:extLst>
          </p:cNvPr>
          <p:cNvPicPr>
            <a:picLocks noChangeAspect="1"/>
          </p:cNvPicPr>
          <p:nvPr/>
        </p:nvPicPr>
        <p:blipFill>
          <a:blip r:embed="rId5"/>
          <a:stretch>
            <a:fillRect/>
          </a:stretch>
        </p:blipFill>
        <p:spPr>
          <a:xfrm>
            <a:off x="10181968" y="5801675"/>
            <a:ext cx="1911179" cy="932337"/>
          </a:xfrm>
          <a:prstGeom prst="rect">
            <a:avLst/>
          </a:prstGeom>
        </p:spPr>
      </p:pic>
      <p:pic>
        <p:nvPicPr>
          <p:cNvPr id="7" name="Picture 6">
            <a:extLst>
              <a:ext uri="{FF2B5EF4-FFF2-40B4-BE49-F238E27FC236}">
                <a16:creationId xmlns="" xmlns:a16="http://schemas.microsoft.com/office/drawing/2014/main" id="{1B2F29F4-6E0E-486E-8BF4-C8FAD137F8DF}"/>
              </a:ext>
            </a:extLst>
          </p:cNvPr>
          <p:cNvPicPr>
            <a:picLocks noChangeAspect="1"/>
          </p:cNvPicPr>
          <p:nvPr/>
        </p:nvPicPr>
        <p:blipFill>
          <a:blip r:embed="rId6"/>
          <a:stretch>
            <a:fillRect/>
          </a:stretch>
        </p:blipFill>
        <p:spPr>
          <a:xfrm>
            <a:off x="6056875" y="1199700"/>
            <a:ext cx="5058902" cy="4590360"/>
          </a:xfrm>
          <a:prstGeom prst="rect">
            <a:avLst/>
          </a:prstGeom>
          <a:effectLst>
            <a:outerShdw blurRad="127000" dist="571500" dir="2700000" algn="tl" rotWithShape="0">
              <a:prstClr val="black">
                <a:alpha val="40000"/>
              </a:prstClr>
            </a:outerShdw>
          </a:effectLst>
        </p:spPr>
      </p:pic>
      <p:pic>
        <p:nvPicPr>
          <p:cNvPr id="9" name="Picture 8">
            <a:extLst>
              <a:ext uri="{FF2B5EF4-FFF2-40B4-BE49-F238E27FC236}">
                <a16:creationId xmlns="" xmlns:a16="http://schemas.microsoft.com/office/drawing/2014/main" id="{1B2F29F4-6E0E-486E-8BF4-C8FAD137F8DF}"/>
              </a:ext>
            </a:extLst>
          </p:cNvPr>
          <p:cNvPicPr>
            <a:picLocks noChangeAspect="1"/>
          </p:cNvPicPr>
          <p:nvPr/>
        </p:nvPicPr>
        <p:blipFill>
          <a:blip r:embed="rId6"/>
          <a:stretch>
            <a:fillRect/>
          </a:stretch>
        </p:blipFill>
        <p:spPr>
          <a:xfrm>
            <a:off x="2849217" y="482965"/>
            <a:ext cx="6341272" cy="5753960"/>
          </a:xfrm>
          <a:prstGeom prst="rect">
            <a:avLst/>
          </a:prstGeom>
          <a:effectLst>
            <a:outerShdw blurRad="127000" dist="571500" dir="2700000" algn="tl" rotWithShape="0">
              <a:prstClr val="black">
                <a:alpha val="40000"/>
              </a:prstClr>
            </a:outerShdw>
          </a:effectLst>
        </p:spPr>
      </p:pic>
    </p:spTree>
    <p:extLst>
      <p:ext uri="{BB962C8B-B14F-4D97-AF65-F5344CB8AC3E}">
        <p14:creationId xmlns:p14="http://schemas.microsoft.com/office/powerpoint/2010/main" val="1608669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5" presetClass="path" presetSubtype="0" accel="50000" decel="50000" fill="hold" nodeType="clickEffect">
                                  <p:stCondLst>
                                    <p:cond delay="0"/>
                                  </p:stCondLst>
                                  <p:childTnLst>
                                    <p:animMotion origin="layout" path="M 3.33333E-6 -7.40741E-7 L -0.20743 -0.00139 " pathEditMode="relative" rAng="0" ptsTypes="AA">
                                      <p:cBhvr>
                                        <p:cTn id="22" dur="1000" fill="hold"/>
                                        <p:tgtEl>
                                          <p:spTgt spid="7"/>
                                        </p:tgtEl>
                                        <p:attrNameLst>
                                          <p:attrName>ppt_x</p:attrName>
                                          <p:attrName>ppt_y</p:attrName>
                                        </p:attrNameLst>
                                      </p:cBhvr>
                                      <p:rCtr x="-10378" y="-69"/>
                                    </p:animMotion>
                                  </p:childTnLst>
                                </p:cTn>
                              </p:par>
                            </p:childTnLst>
                          </p:cTn>
                        </p:par>
                        <p:par>
                          <p:cTn id="23" fill="hold">
                            <p:stCondLst>
                              <p:cond delay="1000"/>
                            </p:stCondLst>
                            <p:childTnLst>
                              <p:par>
                                <p:cTn id="24" presetID="6" presetClass="emph" presetSubtype="0" fill="hold" nodeType="afterEffect">
                                  <p:stCondLst>
                                    <p:cond delay="0"/>
                                  </p:stCondLst>
                                  <p:childTnLst>
                                    <p:animScale>
                                      <p:cBhvr>
                                        <p:cTn id="25" dur="1000" fill="hold"/>
                                        <p:tgtEl>
                                          <p:spTgt spid="7"/>
                                        </p:tgtEl>
                                      </p:cBhvr>
                                      <p:by x="125000" y="125000"/>
                                    </p:animScale>
                                  </p:childTnLst>
                                </p:cTn>
                              </p:par>
                            </p:childTnLst>
                          </p:cTn>
                        </p:par>
                        <p:par>
                          <p:cTn id="26" fill="hold">
                            <p:stCondLst>
                              <p:cond delay="2000"/>
                            </p:stCondLst>
                            <p:childTnLst>
                              <p:par>
                                <p:cTn id="27" presetID="1" presetClass="exit" presetSubtype="0" fill="hold" nodeType="afterEffect">
                                  <p:stCondLst>
                                    <p:cond delay="0"/>
                                  </p:stCondLst>
                                  <p:childTnLst>
                                    <p:set>
                                      <p:cBhvr>
                                        <p:cTn id="28" dur="1" fill="hold">
                                          <p:stCondLst>
                                            <p:cond delay="0"/>
                                          </p:stCondLst>
                                        </p:cTn>
                                        <p:tgtEl>
                                          <p:spTgt spid="7"/>
                                        </p:tgtEl>
                                        <p:attrNameLst>
                                          <p:attrName>style.visibility</p:attrName>
                                        </p:attrNameLst>
                                      </p:cBhvr>
                                      <p:to>
                                        <p:strVal val="hidden"/>
                                      </p:to>
                                    </p:set>
                                  </p:childTnLst>
                                </p:cTn>
                              </p:par>
                            </p:childTnLst>
                          </p:cTn>
                        </p:par>
                        <p:par>
                          <p:cTn id="29" fill="hold">
                            <p:stCondLst>
                              <p:cond delay="2000"/>
                            </p:stCondLst>
                            <p:childTnLst>
                              <p:par>
                                <p:cTn id="30" presetID="1" presetClass="entr" presetSubtype="0"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2150</TotalTime>
  <Words>3020</Words>
  <Application>Microsoft Office PowerPoint</Application>
  <PresentationFormat>Widescreen</PresentationFormat>
  <Paragraphs>412</Paragraphs>
  <Slides>25</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Office Theme</vt:lpstr>
      <vt:lpstr>Futura IVR / AutoCue</vt:lpstr>
      <vt:lpstr>Futura IVR / AutoCue - Topics</vt:lpstr>
      <vt:lpstr>Definitions</vt:lpstr>
      <vt:lpstr>Solution Overview</vt:lpstr>
      <vt:lpstr>Cloud-Based Technology</vt:lpstr>
      <vt:lpstr>AutoCue Architecture</vt:lpstr>
      <vt:lpstr>Futura IVR Architecture</vt:lpstr>
      <vt:lpstr>Futura IVR - Prerequisites</vt:lpstr>
      <vt:lpstr>AutoCue IVR</vt:lpstr>
      <vt:lpstr>How it Works</vt:lpstr>
      <vt:lpstr>IVR Call Features</vt:lpstr>
      <vt:lpstr>Reporting an Outage in AutoCue IVR</vt:lpstr>
      <vt:lpstr>Outage Status Reporting</vt:lpstr>
      <vt:lpstr>Futura IVR</vt:lpstr>
      <vt:lpstr>Futura IVR</vt:lpstr>
      <vt:lpstr>Futura IVR</vt:lpstr>
      <vt:lpstr>Futura IVR</vt:lpstr>
      <vt:lpstr>Futura IVR</vt:lpstr>
      <vt:lpstr>Futura IVR</vt:lpstr>
      <vt:lpstr>Futura IVR – Campaigns!</vt:lpstr>
      <vt:lpstr>Futura IVR – Campaigns!</vt:lpstr>
      <vt:lpstr>Futura IVR – Campaigns!</vt:lpstr>
      <vt:lpstr>Review</vt:lpstr>
      <vt:lpstr>Recap</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creator>SEDC SEDC</dc:creator>
  <cp:lastModifiedBy>Hunter Guckert</cp:lastModifiedBy>
  <cp:revision>139</cp:revision>
  <dcterms:created xsi:type="dcterms:W3CDTF">2018-04-23T18:01:39Z</dcterms:created>
  <dcterms:modified xsi:type="dcterms:W3CDTF">2018-07-20T16:20:39Z</dcterms:modified>
</cp:coreProperties>
</file>