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1.xml" ContentType="application/vnd.openxmlformats-officedocument.themeOverr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52" r:id="rId2"/>
  </p:sldMasterIdLst>
  <p:notesMasterIdLst>
    <p:notesMasterId r:id="rId33"/>
  </p:notesMasterIdLst>
  <p:sldIdLst>
    <p:sldId id="351"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7" r:id="rId24"/>
    <p:sldId id="350" r:id="rId25"/>
    <p:sldId id="346" r:id="rId26"/>
    <p:sldId id="345" r:id="rId27"/>
    <p:sldId id="340" r:id="rId28"/>
    <p:sldId id="344" r:id="rId29"/>
    <p:sldId id="343" r:id="rId30"/>
    <p:sldId id="348" r:id="rId31"/>
    <p:sldId id="34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67" autoAdjust="0"/>
    <p:restoredTop sz="58260" autoAdjust="0"/>
  </p:normalViewPr>
  <p:slideViewPr>
    <p:cSldViewPr snapToGrid="0">
      <p:cViewPr varScale="1">
        <p:scale>
          <a:sx n="71" d="100"/>
          <a:sy n="71" d="100"/>
        </p:scale>
        <p:origin x="774" y="54"/>
      </p:cViewPr>
      <p:guideLst>
        <p:guide orient="horz" pos="2184"/>
        <p:guide pos="3864"/>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5" d="100"/>
          <a:sy n="85" d="100"/>
        </p:scale>
        <p:origin x="316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Calls</a:t>
            </a:r>
            <a:r>
              <a:rPr lang="en-US" baseline="0" dirty="0" smtClean="0"/>
              <a:t> </a:t>
            </a:r>
            <a:r>
              <a:rPr lang="en-US" dirty="0" smtClean="0"/>
              <a:t>Count</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5197051202564776E-2"/>
          <c:y val="5.0026220373089174E-2"/>
          <c:w val="0.93258421753087617"/>
          <c:h val="0.80641864004917596"/>
        </c:manualLayout>
      </c:layout>
      <c:barChart>
        <c:barDir val="col"/>
        <c:grouping val="clustered"/>
        <c:varyColors val="0"/>
        <c:ser>
          <c:idx val="0"/>
          <c:order val="0"/>
          <c:tx>
            <c:strRef>
              <c:f>Sheet1!$B$1</c:f>
              <c:strCache>
                <c:ptCount val="1"/>
                <c:pt idx="0">
                  <c:v>Calls_Count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Sheet1!$A$2:$A$71</c:f>
              <c:numCache>
                <c:formatCode>h:mm</c:formatCode>
                <c:ptCount val="70"/>
                <c:pt idx="0">
                  <c:v>0.375</c:v>
                </c:pt>
                <c:pt idx="1">
                  <c:v>0.41666666666666702</c:v>
                </c:pt>
                <c:pt idx="2">
                  <c:v>0.45833333333333298</c:v>
                </c:pt>
                <c:pt idx="3">
                  <c:v>0.5</c:v>
                </c:pt>
                <c:pt idx="4">
                  <c:v>0.54166666666666696</c:v>
                </c:pt>
                <c:pt idx="5">
                  <c:v>0.58333333333333304</c:v>
                </c:pt>
                <c:pt idx="6">
                  <c:v>0.625</c:v>
                </c:pt>
                <c:pt idx="7">
                  <c:v>0.66666666666666696</c:v>
                </c:pt>
                <c:pt idx="8">
                  <c:v>0.70833333333333304</c:v>
                </c:pt>
                <c:pt idx="9">
                  <c:v>0.75</c:v>
                </c:pt>
                <c:pt idx="10">
                  <c:v>0.79166666666666696</c:v>
                </c:pt>
                <c:pt idx="11">
                  <c:v>0.83333333333333304</c:v>
                </c:pt>
                <c:pt idx="12">
                  <c:v>0.875</c:v>
                </c:pt>
                <c:pt idx="13">
                  <c:v>0.91666666666666696</c:v>
                </c:pt>
                <c:pt idx="14">
                  <c:v>0.95833333333333304</c:v>
                </c:pt>
                <c:pt idx="15">
                  <c:v>1</c:v>
                </c:pt>
                <c:pt idx="16">
                  <c:v>1.0416666666666701</c:v>
                </c:pt>
                <c:pt idx="17">
                  <c:v>1.0833333333333299</c:v>
                </c:pt>
                <c:pt idx="18">
                  <c:v>1.125</c:v>
                </c:pt>
                <c:pt idx="19">
                  <c:v>1.1666666666666701</c:v>
                </c:pt>
                <c:pt idx="20">
                  <c:v>1.2083333333333299</c:v>
                </c:pt>
                <c:pt idx="21">
                  <c:v>1.25</c:v>
                </c:pt>
                <c:pt idx="22">
                  <c:v>1.2916666666666701</c:v>
                </c:pt>
                <c:pt idx="23">
                  <c:v>1.3333333333333299</c:v>
                </c:pt>
                <c:pt idx="24">
                  <c:v>1.375</c:v>
                </c:pt>
                <c:pt idx="25">
                  <c:v>1.4166666666666701</c:v>
                </c:pt>
                <c:pt idx="26">
                  <c:v>1.4583333333333299</c:v>
                </c:pt>
                <c:pt idx="27">
                  <c:v>1.5</c:v>
                </c:pt>
                <c:pt idx="28">
                  <c:v>1.5416666666666701</c:v>
                </c:pt>
                <c:pt idx="29">
                  <c:v>1.5833333333333299</c:v>
                </c:pt>
                <c:pt idx="30">
                  <c:v>1.625</c:v>
                </c:pt>
                <c:pt idx="31">
                  <c:v>1.6666666666666701</c:v>
                </c:pt>
                <c:pt idx="32">
                  <c:v>1.7083333333333299</c:v>
                </c:pt>
                <c:pt idx="33">
                  <c:v>1.75</c:v>
                </c:pt>
                <c:pt idx="34">
                  <c:v>1.7916666666666701</c:v>
                </c:pt>
                <c:pt idx="35">
                  <c:v>1.8333333333333299</c:v>
                </c:pt>
                <c:pt idx="36">
                  <c:v>1.875</c:v>
                </c:pt>
                <c:pt idx="37">
                  <c:v>1.9166666666666701</c:v>
                </c:pt>
                <c:pt idx="38">
                  <c:v>1.9583333333333299</c:v>
                </c:pt>
                <c:pt idx="39">
                  <c:v>2</c:v>
                </c:pt>
                <c:pt idx="40">
                  <c:v>2.0416666666666701</c:v>
                </c:pt>
                <c:pt idx="41">
                  <c:v>2.0833333333333299</c:v>
                </c:pt>
                <c:pt idx="42">
                  <c:v>2.125</c:v>
                </c:pt>
                <c:pt idx="43">
                  <c:v>2.1666666666666701</c:v>
                </c:pt>
                <c:pt idx="44">
                  <c:v>2.2083333333333299</c:v>
                </c:pt>
                <c:pt idx="45">
                  <c:v>2.25</c:v>
                </c:pt>
                <c:pt idx="46">
                  <c:v>2.2916666666666701</c:v>
                </c:pt>
                <c:pt idx="47">
                  <c:v>2.3333333333333299</c:v>
                </c:pt>
                <c:pt idx="48">
                  <c:v>2.375</c:v>
                </c:pt>
                <c:pt idx="49">
                  <c:v>2.4166666666666701</c:v>
                </c:pt>
                <c:pt idx="50">
                  <c:v>2.4583333333333299</c:v>
                </c:pt>
                <c:pt idx="51">
                  <c:v>2.5</c:v>
                </c:pt>
                <c:pt idx="52">
                  <c:v>2.5416666666666701</c:v>
                </c:pt>
                <c:pt idx="53">
                  <c:v>2.5833333333333299</c:v>
                </c:pt>
                <c:pt idx="54">
                  <c:v>2.625</c:v>
                </c:pt>
                <c:pt idx="55">
                  <c:v>2.6666666666666701</c:v>
                </c:pt>
                <c:pt idx="56">
                  <c:v>2.7083333333333299</c:v>
                </c:pt>
                <c:pt idx="57">
                  <c:v>2.75</c:v>
                </c:pt>
                <c:pt idx="58">
                  <c:v>2.7916666666666701</c:v>
                </c:pt>
                <c:pt idx="59">
                  <c:v>2.8333333333333299</c:v>
                </c:pt>
                <c:pt idx="60">
                  <c:v>2.875</c:v>
                </c:pt>
                <c:pt idx="61">
                  <c:v>2.9166666666666701</c:v>
                </c:pt>
                <c:pt idx="62">
                  <c:v>2.9583333333333299</c:v>
                </c:pt>
                <c:pt idx="63">
                  <c:v>3</c:v>
                </c:pt>
                <c:pt idx="64">
                  <c:v>3.0416666666666701</c:v>
                </c:pt>
                <c:pt idx="65">
                  <c:v>3.0833333333333299</c:v>
                </c:pt>
                <c:pt idx="66">
                  <c:v>3.125</c:v>
                </c:pt>
                <c:pt idx="67">
                  <c:v>3.1666666666666701</c:v>
                </c:pt>
                <c:pt idx="68">
                  <c:v>3.2083333333333299</c:v>
                </c:pt>
                <c:pt idx="69">
                  <c:v>3.25</c:v>
                </c:pt>
              </c:numCache>
            </c:numRef>
          </c:cat>
          <c:val>
            <c:numRef>
              <c:f>Sheet1!$B$2:$B$71</c:f>
              <c:numCache>
                <c:formatCode>General</c:formatCode>
                <c:ptCount val="70"/>
                <c:pt idx="0" formatCode="0">
                  <c:v>10</c:v>
                </c:pt>
                <c:pt idx="1">
                  <c:v>16</c:v>
                </c:pt>
                <c:pt idx="2">
                  <c:v>245</c:v>
                </c:pt>
                <c:pt idx="3">
                  <c:v>456</c:v>
                </c:pt>
                <c:pt idx="4">
                  <c:v>900</c:v>
                </c:pt>
                <c:pt idx="5">
                  <c:v>1200</c:v>
                </c:pt>
                <c:pt idx="6">
                  <c:v>1500</c:v>
                </c:pt>
                <c:pt idx="7">
                  <c:v>2000</c:v>
                </c:pt>
                <c:pt idx="8">
                  <c:v>2800</c:v>
                </c:pt>
                <c:pt idx="9">
                  <c:v>2700</c:v>
                </c:pt>
                <c:pt idx="10">
                  <c:v>2000</c:v>
                </c:pt>
                <c:pt idx="11">
                  <c:v>1600</c:v>
                </c:pt>
                <c:pt idx="12">
                  <c:v>1425</c:v>
                </c:pt>
                <c:pt idx="13">
                  <c:v>1500</c:v>
                </c:pt>
                <c:pt idx="14">
                  <c:v>1850</c:v>
                </c:pt>
                <c:pt idx="15">
                  <c:v>2090</c:v>
                </c:pt>
                <c:pt idx="16">
                  <c:v>2600</c:v>
                </c:pt>
                <c:pt idx="17">
                  <c:v>2400</c:v>
                </c:pt>
                <c:pt idx="18">
                  <c:v>1800</c:v>
                </c:pt>
                <c:pt idx="19">
                  <c:v>1400</c:v>
                </c:pt>
                <c:pt idx="20">
                  <c:v>900</c:v>
                </c:pt>
                <c:pt idx="21">
                  <c:v>1100</c:v>
                </c:pt>
                <c:pt idx="22">
                  <c:v>1300</c:v>
                </c:pt>
                <c:pt idx="23">
                  <c:v>2000</c:v>
                </c:pt>
                <c:pt idx="24">
                  <c:v>1800</c:v>
                </c:pt>
                <c:pt idx="25">
                  <c:v>1600</c:v>
                </c:pt>
                <c:pt idx="26">
                  <c:v>1200</c:v>
                </c:pt>
                <c:pt idx="27">
                  <c:v>900</c:v>
                </c:pt>
                <c:pt idx="28">
                  <c:v>700</c:v>
                </c:pt>
                <c:pt idx="29">
                  <c:v>500</c:v>
                </c:pt>
                <c:pt idx="30">
                  <c:v>780</c:v>
                </c:pt>
                <c:pt idx="31">
                  <c:v>1000</c:v>
                </c:pt>
                <c:pt idx="32">
                  <c:v>1400</c:v>
                </c:pt>
                <c:pt idx="33">
                  <c:v>1800</c:v>
                </c:pt>
                <c:pt idx="34">
                  <c:v>1900</c:v>
                </c:pt>
                <c:pt idx="35">
                  <c:v>1600</c:v>
                </c:pt>
                <c:pt idx="36">
                  <c:v>1400</c:v>
                </c:pt>
                <c:pt idx="37">
                  <c:v>1200</c:v>
                </c:pt>
                <c:pt idx="38">
                  <c:v>1000</c:v>
                </c:pt>
                <c:pt idx="39">
                  <c:v>1200</c:v>
                </c:pt>
                <c:pt idx="40">
                  <c:v>1400</c:v>
                </c:pt>
                <c:pt idx="41">
                  <c:v>1600</c:v>
                </c:pt>
                <c:pt idx="42">
                  <c:v>1200</c:v>
                </c:pt>
                <c:pt idx="43">
                  <c:v>800</c:v>
                </c:pt>
                <c:pt idx="44">
                  <c:v>600</c:v>
                </c:pt>
                <c:pt idx="45">
                  <c:v>550</c:v>
                </c:pt>
                <c:pt idx="46">
                  <c:v>500</c:v>
                </c:pt>
                <c:pt idx="47">
                  <c:v>500</c:v>
                </c:pt>
                <c:pt idx="48">
                  <c:v>420</c:v>
                </c:pt>
                <c:pt idx="49">
                  <c:v>200</c:v>
                </c:pt>
                <c:pt idx="50">
                  <c:v>180</c:v>
                </c:pt>
                <c:pt idx="51">
                  <c:v>200</c:v>
                </c:pt>
                <c:pt idx="52">
                  <c:v>400</c:v>
                </c:pt>
                <c:pt idx="53">
                  <c:v>300</c:v>
                </c:pt>
                <c:pt idx="54">
                  <c:v>200</c:v>
                </c:pt>
                <c:pt idx="55">
                  <c:v>150</c:v>
                </c:pt>
                <c:pt idx="56">
                  <c:v>80</c:v>
                </c:pt>
                <c:pt idx="57">
                  <c:v>120</c:v>
                </c:pt>
                <c:pt idx="58">
                  <c:v>80</c:v>
                </c:pt>
                <c:pt idx="59">
                  <c:v>70</c:v>
                </c:pt>
                <c:pt idx="60">
                  <c:v>55</c:v>
                </c:pt>
                <c:pt idx="61">
                  <c:v>65</c:v>
                </c:pt>
                <c:pt idx="62">
                  <c:v>55</c:v>
                </c:pt>
                <c:pt idx="63">
                  <c:v>50</c:v>
                </c:pt>
                <c:pt idx="64">
                  <c:v>20</c:v>
                </c:pt>
                <c:pt idx="65">
                  <c:v>10</c:v>
                </c:pt>
                <c:pt idx="66">
                  <c:v>10</c:v>
                </c:pt>
                <c:pt idx="67">
                  <c:v>6</c:v>
                </c:pt>
                <c:pt idx="68">
                  <c:v>0</c:v>
                </c:pt>
                <c:pt idx="69">
                  <c:v>0</c:v>
                </c:pt>
              </c:numCache>
            </c:numRef>
          </c:val>
        </c:ser>
        <c:dLbls>
          <c:showLegendKey val="0"/>
          <c:showVal val="0"/>
          <c:showCatName val="0"/>
          <c:showSerName val="0"/>
          <c:showPercent val="0"/>
          <c:showBubbleSize val="0"/>
        </c:dLbls>
        <c:gapWidth val="100"/>
        <c:overlap val="-24"/>
        <c:axId val="530065888"/>
        <c:axId val="530066280"/>
      </c:barChart>
      <c:catAx>
        <c:axId val="530065888"/>
        <c:scaling>
          <c:orientation val="minMax"/>
        </c:scaling>
        <c:delete val="0"/>
        <c:axPos val="b"/>
        <c:numFmt formatCode="h:mm"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0066280"/>
        <c:crosses val="autoZero"/>
        <c:auto val="1"/>
        <c:lblAlgn val="ctr"/>
        <c:lblOffset val="100"/>
        <c:noMultiLvlLbl val="0"/>
      </c:catAx>
      <c:valAx>
        <c:axId val="53006628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0065888"/>
        <c:crosses val="autoZero"/>
        <c:crossBetween val="between"/>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01548-A11E-436F-BA28-3FDF65CB4010}" type="datetimeFigureOut">
              <a:rPr lang="en-US" smtClean="0"/>
              <a:t>7/24/2018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0D805-2A22-407B-B538-50DD8FAFBDB8}" type="slidenum">
              <a:rPr lang="en-US" smtClean="0"/>
              <a:t>‹#›</a:t>
            </a:fld>
            <a:endParaRPr lang="en-US" dirty="0"/>
          </a:p>
        </p:txBody>
      </p:sp>
    </p:spTree>
    <p:extLst>
      <p:ext uri="{BB962C8B-B14F-4D97-AF65-F5344CB8AC3E}">
        <p14:creationId xmlns:p14="http://schemas.microsoft.com/office/powerpoint/2010/main" val="1480348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4A5A9A-D8A9-4DFE-8DBB-AB57283AF702}" type="slidenum">
              <a:rPr lang="en-US" smtClean="0"/>
              <a:t>1</a:t>
            </a:fld>
            <a:endParaRPr lang="en-US"/>
          </a:p>
        </p:txBody>
      </p:sp>
    </p:spTree>
    <p:extLst>
      <p:ext uri="{BB962C8B-B14F-4D97-AF65-F5344CB8AC3E}">
        <p14:creationId xmlns:p14="http://schemas.microsoft.com/office/powerpoint/2010/main" val="314268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current Active Call Bundles [CLICK].  Notice the filters only showing us the Call Bundles with nothing else checked.  Of course </a:t>
            </a:r>
            <a:r>
              <a:rPr lang="en-US" sz="1200" kern="1200" baseline="0" dirty="0" err="1" smtClean="0">
                <a:solidFill>
                  <a:schemeClr val="tx1"/>
                </a:solidFill>
                <a:effectLst/>
                <a:latin typeface="+mn-lt"/>
                <a:ea typeface="+mn-ea"/>
                <a:cs typeface="+mn-cs"/>
              </a:rPr>
              <a:t>AutoRefresh</a:t>
            </a:r>
            <a:r>
              <a:rPr lang="en-US" sz="1200" kern="1200" baseline="0" dirty="0" smtClean="0">
                <a:solidFill>
                  <a:schemeClr val="tx1"/>
                </a:solidFill>
                <a:effectLst/>
                <a:latin typeface="+mn-lt"/>
                <a:ea typeface="+mn-ea"/>
                <a:cs typeface="+mn-cs"/>
              </a:rPr>
              <a:t> will remain checked for the time being.  Notice that the total cases in the tab are now at 56.  This will make it much easier to work these outages when the total has been cut in half for this dispatcher.</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Now we will [CLICK] uncheck the Call Bundle filter and apply the Predicted filter to view…..</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10</a:t>
            </a:fld>
            <a:endParaRPr lang="en-US" dirty="0"/>
          </a:p>
        </p:txBody>
      </p:sp>
    </p:spTree>
    <p:extLst>
      <p:ext uri="{BB962C8B-B14F-4D97-AF65-F5344CB8AC3E}">
        <p14:creationId xmlns:p14="http://schemas.microsoft.com/office/powerpoint/2010/main" val="150032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Currently </a:t>
            </a:r>
            <a:r>
              <a:rPr lang="en-US" sz="1200" kern="1200" baseline="0" dirty="0" smtClean="0">
                <a:solidFill>
                  <a:schemeClr val="tx1"/>
                </a:solidFill>
                <a:effectLst/>
                <a:latin typeface="+mn-lt"/>
                <a:ea typeface="+mn-ea"/>
                <a:cs typeface="+mn-cs"/>
              </a:rPr>
              <a:t>Active Predicted Cases {CLICK}.  Notice the filters only showing us the Predicted Cases with nothing else checked.   As before we will want to ensure that </a:t>
            </a:r>
            <a:r>
              <a:rPr lang="en-US" sz="1200" kern="1200" baseline="0" dirty="0" err="1" smtClean="0">
                <a:solidFill>
                  <a:schemeClr val="tx1"/>
                </a:solidFill>
                <a:effectLst/>
                <a:latin typeface="+mn-lt"/>
                <a:ea typeface="+mn-ea"/>
                <a:cs typeface="+mn-cs"/>
              </a:rPr>
              <a:t>AutoRefresh</a:t>
            </a:r>
            <a:r>
              <a:rPr lang="en-US" sz="1200" kern="1200" baseline="0" dirty="0" smtClean="0">
                <a:solidFill>
                  <a:schemeClr val="tx1"/>
                </a:solidFill>
                <a:effectLst/>
                <a:latin typeface="+mn-lt"/>
                <a:ea typeface="+mn-ea"/>
                <a:cs typeface="+mn-cs"/>
              </a:rPr>
              <a:t> will remain checked for the time being.  Notice that the total cases in the tab are now at 41.  Just like we noted when we filtered to Call Bundles, filtering to Predicted Cases will make things much easier for the Dispatcher.</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Now we will [CLICK] uncheck the Predicted filter and apply the Confirmed filter </a:t>
            </a:r>
            <a:r>
              <a:rPr lang="en-US" sz="1200" kern="1200" baseline="0" dirty="0" err="1" smtClean="0">
                <a:solidFill>
                  <a:schemeClr val="tx1"/>
                </a:solidFill>
                <a:effectLst/>
                <a:latin typeface="+mn-lt"/>
                <a:ea typeface="+mn-ea"/>
                <a:cs typeface="+mn-cs"/>
              </a:rPr>
              <a:t>anlong</a:t>
            </a:r>
            <a:r>
              <a:rPr lang="en-US" sz="1200" kern="1200" baseline="0" dirty="0" smtClean="0">
                <a:solidFill>
                  <a:schemeClr val="tx1"/>
                </a:solidFill>
                <a:effectLst/>
                <a:latin typeface="+mn-lt"/>
                <a:ea typeface="+mn-ea"/>
                <a:cs typeface="+mn-cs"/>
              </a:rPr>
              <a:t> with Cause Unknown and Cause Found to view…..</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11</a:t>
            </a:fld>
            <a:endParaRPr lang="en-US" dirty="0"/>
          </a:p>
        </p:txBody>
      </p:sp>
    </p:spTree>
    <p:extLst>
      <p:ext uri="{BB962C8B-B14F-4D97-AF65-F5344CB8AC3E}">
        <p14:creationId xmlns:p14="http://schemas.microsoft.com/office/powerpoint/2010/main" val="282649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Currently </a:t>
            </a:r>
            <a:r>
              <a:rPr lang="en-US" sz="1200" kern="1200" baseline="0" dirty="0" smtClean="0">
                <a:solidFill>
                  <a:schemeClr val="tx1"/>
                </a:solidFill>
                <a:effectLst/>
                <a:latin typeface="+mn-lt"/>
                <a:ea typeface="+mn-ea"/>
                <a:cs typeface="+mn-cs"/>
              </a:rPr>
              <a:t>Active Confirmed Cases {CLICK}.  Notice the [CLICK] filters only showing us the Confirmed Cases where Cause is either found or unknown yet.   As before we will want to ensure that </a:t>
            </a:r>
            <a:r>
              <a:rPr lang="en-US" sz="1200" kern="1200" baseline="0" dirty="0" err="1" smtClean="0">
                <a:solidFill>
                  <a:schemeClr val="tx1"/>
                </a:solidFill>
                <a:effectLst/>
                <a:latin typeface="+mn-lt"/>
                <a:ea typeface="+mn-ea"/>
                <a:cs typeface="+mn-cs"/>
              </a:rPr>
              <a:t>AutoRefresh</a:t>
            </a:r>
            <a:r>
              <a:rPr lang="en-US" sz="1200" kern="1200" baseline="0" dirty="0" smtClean="0">
                <a:solidFill>
                  <a:schemeClr val="tx1"/>
                </a:solidFill>
                <a:effectLst/>
                <a:latin typeface="+mn-lt"/>
                <a:ea typeface="+mn-ea"/>
                <a:cs typeface="+mn-cs"/>
              </a:rPr>
              <a:t> will remain checked for the time being.  Notice that the total cases in the tab are now at 14.  Just like we noted when we filtered to Call Bundles and Predicted, filtering to Confirmed Cases will make things much easier for the Dispatcher.</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12</a:t>
            </a:fld>
            <a:endParaRPr lang="en-US" dirty="0"/>
          </a:p>
        </p:txBody>
      </p:sp>
    </p:spTree>
    <p:extLst>
      <p:ext uri="{BB962C8B-B14F-4D97-AF65-F5344CB8AC3E}">
        <p14:creationId xmlns:p14="http://schemas.microsoft.com/office/powerpoint/2010/main" val="2520627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Now </a:t>
            </a:r>
            <a:r>
              <a:rPr lang="en-US" dirty="0"/>
              <a:t>I’d like to go over a brief</a:t>
            </a:r>
            <a:r>
              <a:rPr lang="en-US" baseline="0" dirty="0"/>
              <a:t> set of screenshots that go through each step of the process when handling an </a:t>
            </a:r>
            <a:r>
              <a:rPr lang="en-US" baseline="0" dirty="0" smtClean="0"/>
              <a:t>outage inside of the Client in </a:t>
            </a:r>
            <a:r>
              <a:rPr lang="en-US" baseline="0" dirty="0" err="1" smtClean="0"/>
              <a:t>FuturaOMS</a:t>
            </a:r>
            <a:r>
              <a:rPr lang="en-US" baseline="0" dirty="0" smtClean="0"/>
              <a:t> {CLICK}.</a:t>
            </a:r>
            <a:endParaRPr lang="en-US" baseline="0" dirty="0"/>
          </a:p>
          <a:p>
            <a:r>
              <a:rPr lang="en-US" baseline="0" dirty="0"/>
              <a:t>As seen here we have a call bundle.</a:t>
            </a:r>
          </a:p>
          <a:p>
            <a:r>
              <a:rPr lang="en-US" sz="1200" kern="1200" dirty="0">
                <a:solidFill>
                  <a:schemeClr val="tx1"/>
                </a:solidFill>
                <a:effectLst/>
                <a:latin typeface="+mn-lt"/>
                <a:ea typeface="+mn-ea"/>
                <a:cs typeface="+mn-cs"/>
              </a:rPr>
              <a:t>A call bundle is created by OMS automatically as calls are logged in the system. It is nothing more than an OMS prediction of the most likely device out based on the number of calls logged in an </a:t>
            </a:r>
            <a:r>
              <a:rPr lang="en-US" sz="1200" kern="1200" dirty="0" smtClean="0">
                <a:solidFill>
                  <a:schemeClr val="tx1"/>
                </a:solidFill>
                <a:effectLst/>
                <a:latin typeface="+mn-lt"/>
                <a:ea typeface="+mn-ea"/>
                <a:cs typeface="+mn-cs"/>
              </a:rPr>
              <a:t>area and what phase they are on.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this point, nobody has made any edits to the case. </a:t>
            </a:r>
          </a:p>
          <a:p>
            <a:endParaRPr lang="en-US" dirty="0"/>
          </a:p>
          <a:p>
            <a:r>
              <a:rPr lang="en-US" dirty="0"/>
              <a:t>In this example, </a:t>
            </a:r>
            <a:r>
              <a:rPr lang="en-US" sz="1200" kern="1200" dirty="0">
                <a:solidFill>
                  <a:schemeClr val="tx1"/>
                </a:solidFill>
                <a:effectLst/>
                <a:latin typeface="+mn-lt"/>
                <a:ea typeface="+mn-ea"/>
                <a:cs typeface="+mn-cs"/>
              </a:rPr>
              <a:t>we have </a:t>
            </a:r>
            <a:r>
              <a:rPr lang="en-US" sz="1200" kern="1200" dirty="0" smtClean="0">
                <a:solidFill>
                  <a:schemeClr val="tx1"/>
                </a:solidFill>
                <a:effectLst/>
                <a:latin typeface="+mn-lt"/>
                <a:ea typeface="+mn-ea"/>
                <a:cs typeface="+mn-cs"/>
              </a:rPr>
              <a:t>16 </a:t>
            </a:r>
            <a:r>
              <a:rPr lang="en-US" sz="1200" kern="1200" dirty="0">
                <a:solidFill>
                  <a:schemeClr val="tx1"/>
                </a:solidFill>
                <a:effectLst/>
                <a:latin typeface="+mn-lt"/>
                <a:ea typeface="+mn-ea"/>
                <a:cs typeface="+mn-cs"/>
              </a:rPr>
              <a:t>calls, and </a:t>
            </a:r>
            <a:r>
              <a:rPr lang="en-US" sz="1200" kern="1200" dirty="0" smtClean="0">
                <a:solidFill>
                  <a:schemeClr val="tx1"/>
                </a:solidFill>
                <a:effectLst/>
                <a:latin typeface="+mn-lt"/>
                <a:ea typeface="+mn-ea"/>
                <a:cs typeface="+mn-cs"/>
              </a:rPr>
              <a:t>8 cases in OMS with 2 predicted cases and 6 call bundles, </a:t>
            </a:r>
            <a:r>
              <a:rPr lang="en-US" sz="1200" kern="1200" dirty="0">
                <a:solidFill>
                  <a:schemeClr val="tx1"/>
                </a:solidFill>
                <a:effectLst/>
                <a:latin typeface="+mn-lt"/>
                <a:ea typeface="+mn-ea"/>
                <a:cs typeface="+mn-cs"/>
              </a:rPr>
              <a:t>predicting </a:t>
            </a:r>
            <a:r>
              <a:rPr lang="en-US" sz="1200" kern="1200" dirty="0" smtClean="0">
                <a:solidFill>
                  <a:schemeClr val="tx1"/>
                </a:solidFill>
                <a:effectLst/>
                <a:latin typeface="+mn-lt"/>
                <a:ea typeface="+mn-ea"/>
                <a:cs typeface="+mn-cs"/>
              </a:rPr>
              <a:t>a total of 158 </a:t>
            </a:r>
            <a:r>
              <a:rPr lang="en-US" sz="1200" kern="1200" dirty="0">
                <a:solidFill>
                  <a:schemeClr val="tx1"/>
                </a:solidFill>
                <a:effectLst/>
                <a:latin typeface="+mn-lt"/>
                <a:ea typeface="+mn-ea"/>
                <a:cs typeface="+mn-cs"/>
              </a:rPr>
              <a:t>customers out of power. </a:t>
            </a:r>
          </a:p>
          <a:p>
            <a:r>
              <a:rPr lang="en-US" sz="1200" kern="1200" dirty="0">
                <a:solidFill>
                  <a:schemeClr val="tx1"/>
                </a:solidFill>
                <a:effectLst/>
                <a:latin typeface="+mn-lt"/>
                <a:ea typeface="+mn-ea"/>
                <a:cs typeface="+mn-cs"/>
              </a:rPr>
              <a:t>The best way to handle this is to look at the largest outages </a:t>
            </a:r>
            <a:r>
              <a:rPr lang="en-US" sz="1200" kern="1200" dirty="0" smtClean="0">
                <a:solidFill>
                  <a:schemeClr val="tx1"/>
                </a:solidFill>
                <a:effectLst/>
                <a:latin typeface="+mn-lt"/>
                <a:ea typeface="+mn-ea"/>
                <a:cs typeface="+mn-cs"/>
              </a:rPr>
              <a:t>first because that is where you get the biggest bang return for your effort.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sort by</a:t>
            </a:r>
            <a:r>
              <a:rPr lang="en-US" sz="1200" kern="1200" baseline="0" dirty="0">
                <a:solidFill>
                  <a:schemeClr val="tx1"/>
                </a:solidFill>
                <a:effectLst/>
                <a:latin typeface="+mn-lt"/>
                <a:ea typeface="+mn-ea"/>
                <a:cs typeface="+mn-cs"/>
              </a:rPr>
              <a:t> the “CUSTDNSTM” (Customers Down Stream</a:t>
            </a:r>
            <a:r>
              <a:rPr lang="en-US" sz="1200" kern="1200" baseline="0" dirty="0" smtClean="0">
                <a:solidFill>
                  <a:schemeClr val="tx1"/>
                </a:solidFill>
                <a:effectLst/>
                <a:latin typeface="+mn-lt"/>
                <a:ea typeface="+mn-ea"/>
                <a:cs typeface="+mn-cs"/>
              </a:rPr>
              <a:t>) in order to sort by total customers predicted out.  [CLICK] Here we can see the biggest outage easily</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which is on </a:t>
            </a:r>
            <a:r>
              <a:rPr lang="en-US" sz="1200" kern="1200" dirty="0" smtClean="0">
                <a:solidFill>
                  <a:schemeClr val="tx1"/>
                </a:solidFill>
                <a:effectLst/>
                <a:latin typeface="+mn-lt"/>
                <a:ea typeface="+mn-ea"/>
                <a:cs typeface="+mn-cs"/>
              </a:rPr>
              <a:t>all three phases </a:t>
            </a:r>
            <a:r>
              <a:rPr lang="en-US" sz="1200" kern="1200" dirty="0">
                <a:solidFill>
                  <a:schemeClr val="tx1"/>
                </a:solidFill>
                <a:effectLst/>
                <a:latin typeface="+mn-lt"/>
                <a:ea typeface="+mn-ea"/>
                <a:cs typeface="+mn-cs"/>
              </a:rPr>
              <a:t>of a </a:t>
            </a:r>
            <a:r>
              <a:rPr lang="en-US" sz="1200" kern="1200" dirty="0" err="1">
                <a:solidFill>
                  <a:schemeClr val="tx1"/>
                </a:solidFill>
                <a:effectLst/>
                <a:latin typeface="+mn-lt"/>
                <a:ea typeface="+mn-ea"/>
                <a:cs typeface="+mn-cs"/>
              </a:rPr>
              <a:t>recloser</a:t>
            </a:r>
            <a:r>
              <a:rPr lang="en-US" sz="1200" kern="1200" dirty="0">
                <a:solidFill>
                  <a:schemeClr val="tx1"/>
                </a:solidFill>
                <a:effectLst/>
                <a:latin typeface="+mn-lt"/>
                <a:ea typeface="+mn-ea"/>
                <a:cs typeface="+mn-cs"/>
              </a:rPr>
              <a:t> with </a:t>
            </a:r>
            <a:r>
              <a:rPr lang="en-US" sz="1200" kern="1200" dirty="0" smtClean="0">
                <a:solidFill>
                  <a:schemeClr val="tx1"/>
                </a:solidFill>
                <a:effectLst/>
                <a:latin typeface="+mn-lt"/>
                <a:ea typeface="+mn-ea"/>
                <a:cs typeface="+mn-cs"/>
              </a:rPr>
              <a:t>163 </a:t>
            </a:r>
            <a:r>
              <a:rPr lang="en-US" sz="1200" kern="1200" dirty="0">
                <a:solidFill>
                  <a:schemeClr val="tx1"/>
                </a:solidFill>
                <a:effectLst/>
                <a:latin typeface="+mn-lt"/>
                <a:ea typeface="+mn-ea"/>
                <a:cs typeface="+mn-cs"/>
              </a:rPr>
              <a:t>customers downstream</a:t>
            </a:r>
            <a:endParaRPr lang="en-US" dirty="0"/>
          </a:p>
        </p:txBody>
      </p:sp>
      <p:sp>
        <p:nvSpPr>
          <p:cNvPr id="4" name="Slide Number Placeholder 3"/>
          <p:cNvSpPr>
            <a:spLocks noGrp="1"/>
          </p:cNvSpPr>
          <p:nvPr>
            <p:ph type="sldNum" sz="quarter" idx="10"/>
          </p:nvPr>
        </p:nvSpPr>
        <p:spPr/>
        <p:txBody>
          <a:bodyPr/>
          <a:lstStyle/>
          <a:p>
            <a:fld id="{CF40D805-2A22-407B-B538-50DD8FAFBDB8}" type="slidenum">
              <a:rPr lang="en-US" smtClean="0"/>
              <a:t>13</a:t>
            </a:fld>
            <a:endParaRPr lang="en-US" dirty="0"/>
          </a:p>
        </p:txBody>
      </p:sp>
    </p:spTree>
    <p:extLst>
      <p:ext uri="{BB962C8B-B14F-4D97-AF65-F5344CB8AC3E}">
        <p14:creationId xmlns:p14="http://schemas.microsoft.com/office/powerpoint/2010/main" val="1762853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we've double clicked on the </a:t>
            </a:r>
            <a:r>
              <a:rPr lang="en-US" dirty="0" err="1"/>
              <a:t>Recloser</a:t>
            </a:r>
            <a:r>
              <a:rPr lang="en-US" dirty="0"/>
              <a:t> Case and we’ve </a:t>
            </a:r>
            <a:r>
              <a:rPr lang="en-US" dirty="0" smtClean="0"/>
              <a:t>opened the Case Ticket</a:t>
            </a:r>
            <a:r>
              <a:rPr lang="en-US" baseline="0" dirty="0" smtClean="0"/>
              <a:t>.</a:t>
            </a:r>
            <a:endParaRPr lang="en-US" baseline="0" dirty="0"/>
          </a:p>
          <a:p>
            <a:r>
              <a:rPr lang="en-US" sz="1200" kern="1200" dirty="0">
                <a:solidFill>
                  <a:schemeClr val="tx1"/>
                </a:solidFill>
                <a:effectLst/>
                <a:latin typeface="+mn-lt"/>
                <a:ea typeface="+mn-ea"/>
                <a:cs typeface="+mn-cs"/>
              </a:rPr>
              <a:t>We can see more details about the call bundle here.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{CLICK} In </a:t>
            </a:r>
            <a:r>
              <a:rPr lang="en-US" sz="1200" kern="1200" dirty="0">
                <a:solidFill>
                  <a:schemeClr val="tx1"/>
                </a:solidFill>
                <a:effectLst/>
                <a:latin typeface="+mn-lt"/>
                <a:ea typeface="+mn-ea"/>
                <a:cs typeface="+mn-cs"/>
              </a:rPr>
              <a:t>this case, there are </a:t>
            </a:r>
            <a:r>
              <a:rPr lang="en-US" sz="1200" kern="1200" dirty="0" smtClean="0">
                <a:solidFill>
                  <a:schemeClr val="tx1"/>
                </a:solidFill>
                <a:effectLst/>
                <a:latin typeface="+mn-lt"/>
                <a:ea typeface="+mn-ea"/>
                <a:cs typeface="+mn-cs"/>
              </a:rPr>
              <a:t>three </a:t>
            </a:r>
            <a:r>
              <a:rPr lang="en-US" sz="1200" kern="1200" dirty="0">
                <a:solidFill>
                  <a:schemeClr val="tx1"/>
                </a:solidFill>
                <a:effectLst/>
                <a:latin typeface="+mn-lt"/>
                <a:ea typeface="+mn-ea"/>
                <a:cs typeface="+mn-cs"/>
              </a:rPr>
              <a:t>calls in the system, and clicking the red Calls/Affected Customers tab would show us those calls. </a:t>
            </a:r>
          </a:p>
          <a:p>
            <a:r>
              <a:rPr lang="en-US" sz="1200" kern="1200" baseline="0" dirty="0">
                <a:solidFill>
                  <a:schemeClr val="tx1"/>
                </a:solidFill>
                <a:effectLst/>
                <a:latin typeface="+mn-lt"/>
                <a:ea typeface="+mn-ea"/>
                <a:cs typeface="+mn-cs"/>
              </a:rPr>
              <a:t>These would be all the customers down line affected by this </a:t>
            </a:r>
            <a:r>
              <a:rPr lang="en-US" sz="1200" kern="1200" baseline="0" dirty="0" err="1">
                <a:solidFill>
                  <a:schemeClr val="tx1"/>
                </a:solidFill>
                <a:effectLst/>
                <a:latin typeface="+mn-lt"/>
                <a:ea typeface="+mn-ea"/>
                <a:cs typeface="+mn-cs"/>
              </a:rPr>
              <a:t>recloser</a:t>
            </a:r>
            <a:r>
              <a:rPr lang="en-US" sz="1200" kern="1200" baseline="0" dirty="0">
                <a:solidFill>
                  <a:schemeClr val="tx1"/>
                </a:solidFill>
                <a:effectLst/>
                <a:latin typeface="+mn-lt"/>
                <a:ea typeface="+mn-ea"/>
                <a:cs typeface="+mn-cs"/>
              </a:rPr>
              <a:t>.</a:t>
            </a:r>
            <a:endParaRPr lang="en-US" baseline="0" dirty="0"/>
          </a:p>
        </p:txBody>
      </p:sp>
      <p:sp>
        <p:nvSpPr>
          <p:cNvPr id="4" name="Slide Number Placeholder 3"/>
          <p:cNvSpPr>
            <a:spLocks noGrp="1"/>
          </p:cNvSpPr>
          <p:nvPr>
            <p:ph type="sldNum" sz="quarter" idx="10"/>
          </p:nvPr>
        </p:nvSpPr>
        <p:spPr/>
        <p:txBody>
          <a:bodyPr/>
          <a:lstStyle/>
          <a:p>
            <a:fld id="{CF40D805-2A22-407B-B538-50DD8FAFBDB8}" type="slidenum">
              <a:rPr lang="en-US" smtClean="0"/>
              <a:t>14</a:t>
            </a:fld>
            <a:endParaRPr lang="en-US" dirty="0"/>
          </a:p>
        </p:txBody>
      </p:sp>
    </p:spTree>
    <p:extLst>
      <p:ext uri="{BB962C8B-B14F-4D97-AF65-F5344CB8AC3E}">
        <p14:creationId xmlns:p14="http://schemas.microsoft.com/office/powerpoint/2010/main" val="381916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{CLICK} At </a:t>
            </a:r>
            <a:r>
              <a:rPr lang="en-US" sz="1200" kern="1200" dirty="0">
                <a:solidFill>
                  <a:schemeClr val="tx1"/>
                </a:solidFill>
                <a:effectLst/>
                <a:latin typeface="+mn-lt"/>
                <a:ea typeface="+mn-ea"/>
                <a:cs typeface="+mn-cs"/>
              </a:rPr>
              <a:t>any point in this process, we can look at the case on the map by using the Zoom and </a:t>
            </a:r>
            <a:r>
              <a:rPr lang="en-US" sz="1200" kern="1200" dirty="0" err="1">
                <a:solidFill>
                  <a:schemeClr val="tx1"/>
                </a:solidFill>
                <a:effectLst/>
                <a:latin typeface="+mn-lt"/>
                <a:ea typeface="+mn-ea"/>
                <a:cs typeface="+mn-cs"/>
              </a:rPr>
              <a:t>ZoomTr</a:t>
            </a:r>
            <a:r>
              <a:rPr lang="en-US" sz="1200" kern="1200" dirty="0">
                <a:solidFill>
                  <a:schemeClr val="tx1"/>
                </a:solidFill>
                <a:effectLst/>
                <a:latin typeface="+mn-lt"/>
                <a:ea typeface="+mn-ea"/>
                <a:cs typeface="+mn-cs"/>
              </a:rPr>
              <a:t>(ace) </a:t>
            </a:r>
            <a:r>
              <a:rPr lang="en-US" sz="1200" kern="1200" dirty="0" smtClean="0">
                <a:solidFill>
                  <a:schemeClr val="tx1"/>
                </a:solidFill>
                <a:effectLst/>
                <a:latin typeface="+mn-lt"/>
                <a:ea typeface="+mn-ea"/>
                <a:cs typeface="+mn-cs"/>
              </a:rPr>
              <a:t>buttons {CLICK}. </a:t>
            </a:r>
            <a:r>
              <a:rPr lang="en-US" sz="1200" kern="1200" dirty="0">
                <a:solidFill>
                  <a:schemeClr val="tx1"/>
                </a:solidFill>
                <a:effectLst/>
                <a:latin typeface="+mn-lt"/>
                <a:ea typeface="+mn-ea"/>
                <a:cs typeface="+mn-cs"/>
              </a:rPr>
              <a:t>The Zoom button centers the map on the device in </a:t>
            </a:r>
            <a:r>
              <a:rPr lang="en-US" sz="1200" kern="1200" dirty="0" smtClean="0">
                <a:solidFill>
                  <a:schemeClr val="tx1"/>
                </a:solidFill>
                <a:effectLst/>
                <a:latin typeface="+mn-lt"/>
                <a:ea typeface="+mn-ea"/>
                <a:cs typeface="+mn-cs"/>
              </a:rPr>
              <a:t>question,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indicated </a:t>
            </a:r>
            <a:r>
              <a:rPr lang="en-US" sz="1200" kern="1200" dirty="0">
                <a:solidFill>
                  <a:schemeClr val="tx1"/>
                </a:solidFill>
                <a:effectLst/>
                <a:latin typeface="+mn-lt"/>
                <a:ea typeface="+mn-ea"/>
                <a:cs typeface="+mn-cs"/>
              </a:rPr>
              <a:t>by a red halo, and then highlights the area affected by the outage. </a:t>
            </a:r>
            <a:r>
              <a:rPr lang="en-US" sz="1200"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ZoomTr</a:t>
            </a:r>
            <a:r>
              <a:rPr lang="en-US" sz="1200" kern="1200" dirty="0">
                <a:solidFill>
                  <a:schemeClr val="tx1"/>
                </a:solidFill>
                <a:effectLst/>
                <a:latin typeface="+mn-lt"/>
                <a:ea typeface="+mn-ea"/>
                <a:cs typeface="+mn-cs"/>
              </a:rPr>
              <a:t>, shown </a:t>
            </a:r>
            <a:r>
              <a:rPr lang="en-US" sz="1200" kern="1200" dirty="0" smtClean="0">
                <a:solidFill>
                  <a:schemeClr val="tx1"/>
                </a:solidFill>
                <a:effectLst/>
                <a:latin typeface="+mn-lt"/>
                <a:ea typeface="+mn-ea"/>
                <a:cs typeface="+mn-cs"/>
              </a:rPr>
              <a:t>here, </a:t>
            </a:r>
            <a:r>
              <a:rPr lang="en-US" sz="1200" kern="1200" dirty="0">
                <a:solidFill>
                  <a:schemeClr val="tx1"/>
                </a:solidFill>
                <a:effectLst/>
                <a:latin typeface="+mn-lt"/>
                <a:ea typeface="+mn-ea"/>
                <a:cs typeface="+mn-cs"/>
              </a:rPr>
              <a:t>also highlights the upstream primary conductor back to the substation.  </a:t>
            </a:r>
          </a:p>
        </p:txBody>
      </p:sp>
      <p:sp>
        <p:nvSpPr>
          <p:cNvPr id="4" name="Slide Number Placeholder 3"/>
          <p:cNvSpPr>
            <a:spLocks noGrp="1"/>
          </p:cNvSpPr>
          <p:nvPr>
            <p:ph type="sldNum" sz="quarter" idx="10"/>
          </p:nvPr>
        </p:nvSpPr>
        <p:spPr/>
        <p:txBody>
          <a:bodyPr/>
          <a:lstStyle/>
          <a:p>
            <a:fld id="{CF40D805-2A22-407B-B538-50DD8FAFBDB8}" type="slidenum">
              <a:rPr lang="en-US" smtClean="0"/>
              <a:t>15</a:t>
            </a:fld>
            <a:endParaRPr lang="en-US" dirty="0"/>
          </a:p>
        </p:txBody>
      </p:sp>
    </p:spTree>
    <p:extLst>
      <p:ext uri="{BB962C8B-B14F-4D97-AF65-F5344CB8AC3E}">
        <p14:creationId xmlns:p14="http://schemas.microsoft.com/office/powerpoint/2010/main" val="67554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thing we need to do is assign someone out in the field to this case. So if we go back to our Case View (General </a:t>
            </a:r>
            <a:r>
              <a:rPr lang="en-US" sz="1200" kern="1200" dirty="0" smtClean="0">
                <a:solidFill>
                  <a:schemeClr val="tx1"/>
                </a:solidFill>
                <a:effectLst/>
                <a:latin typeface="+mn-lt"/>
                <a:ea typeface="+mn-ea"/>
                <a:cs typeface="+mn-cs"/>
              </a:rPr>
              <a:t>Sub-Tab</a:t>
            </a:r>
            <a:r>
              <a:rPr lang="en-US" sz="1200" kern="1200" dirty="0">
                <a:solidFill>
                  <a:schemeClr val="tx1"/>
                </a:solidFill>
                <a:effectLst/>
                <a:latin typeface="+mn-lt"/>
                <a:ea typeface="+mn-ea"/>
                <a:cs typeface="+mn-cs"/>
              </a:rPr>
              <a:t>) we can assign</a:t>
            </a:r>
            <a:r>
              <a:rPr lang="en-US" sz="1200" kern="1200" baseline="0" dirty="0">
                <a:solidFill>
                  <a:schemeClr val="tx1"/>
                </a:solidFill>
                <a:effectLst/>
                <a:latin typeface="+mn-lt"/>
                <a:ea typeface="+mn-ea"/>
                <a:cs typeface="+mn-cs"/>
              </a:rPr>
              <a:t> it from there. </a:t>
            </a:r>
            <a:r>
              <a:rPr lang="en-US" sz="1200" kern="1200" dirty="0">
                <a:solidFill>
                  <a:schemeClr val="tx1"/>
                </a:solidFill>
                <a:effectLst/>
                <a:latin typeface="+mn-lt"/>
                <a:ea typeface="+mn-ea"/>
                <a:cs typeface="+mn-cs"/>
              </a:rPr>
              <a:t>Clicking the Assign </a:t>
            </a:r>
            <a:r>
              <a:rPr lang="en-US" sz="1200" kern="1200" dirty="0" smtClean="0">
                <a:solidFill>
                  <a:schemeClr val="tx1"/>
                </a:solidFill>
                <a:effectLst/>
                <a:latin typeface="+mn-lt"/>
                <a:ea typeface="+mn-ea"/>
                <a:cs typeface="+mn-cs"/>
              </a:rPr>
              <a:t>button will </a:t>
            </a:r>
            <a:r>
              <a:rPr lang="en-US" sz="1200" kern="1200" dirty="0">
                <a:solidFill>
                  <a:schemeClr val="tx1"/>
                </a:solidFill>
                <a:effectLst/>
                <a:latin typeface="+mn-lt"/>
                <a:ea typeface="+mn-ea"/>
                <a:cs typeface="+mn-cs"/>
              </a:rPr>
              <a:t>open up a dialog box similar to the one shown here. Click the checkbox </a:t>
            </a:r>
            <a:r>
              <a:rPr lang="en-US" sz="1200" kern="1200" dirty="0" smtClean="0">
                <a:solidFill>
                  <a:schemeClr val="tx1"/>
                </a:solidFill>
                <a:effectLst/>
                <a:latin typeface="+mn-lt"/>
                <a:ea typeface="+mn-ea"/>
                <a:cs typeface="+mn-cs"/>
              </a:rPr>
              <a:t>beside {CLICK} one </a:t>
            </a:r>
            <a:r>
              <a:rPr lang="en-US" sz="1200" kern="1200" dirty="0">
                <a:solidFill>
                  <a:schemeClr val="tx1"/>
                </a:solidFill>
                <a:effectLst/>
                <a:latin typeface="+mn-lt"/>
                <a:ea typeface="+mn-ea"/>
                <a:cs typeface="+mn-cs"/>
              </a:rPr>
              <a:t>or more employees and click the assign button to finish making the assignment. </a:t>
            </a:r>
          </a:p>
        </p:txBody>
      </p:sp>
      <p:sp>
        <p:nvSpPr>
          <p:cNvPr id="4" name="Slide Number Placeholder 3"/>
          <p:cNvSpPr>
            <a:spLocks noGrp="1"/>
          </p:cNvSpPr>
          <p:nvPr>
            <p:ph type="sldNum" sz="quarter" idx="10"/>
          </p:nvPr>
        </p:nvSpPr>
        <p:spPr/>
        <p:txBody>
          <a:bodyPr/>
          <a:lstStyle/>
          <a:p>
            <a:fld id="{CF40D805-2A22-407B-B538-50DD8FAFBDB8}" type="slidenum">
              <a:rPr lang="en-US" smtClean="0"/>
              <a:t>16</a:t>
            </a:fld>
            <a:endParaRPr lang="en-US" dirty="0"/>
          </a:p>
        </p:txBody>
      </p:sp>
    </p:spTree>
    <p:extLst>
      <p:ext uri="{BB962C8B-B14F-4D97-AF65-F5344CB8AC3E}">
        <p14:creationId xmlns:p14="http://schemas.microsoft.com/office/powerpoint/2010/main" val="2028724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{CLICK} Now </a:t>
            </a: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case status has changes to A “predicted case.” </a:t>
            </a:r>
            <a:r>
              <a:rPr lang="en-US" sz="1200" kern="1200" dirty="0">
                <a:solidFill>
                  <a:schemeClr val="tx1"/>
                </a:solidFill>
                <a:effectLst/>
                <a:latin typeface="+mn-lt"/>
                <a:ea typeface="+mn-ea"/>
                <a:cs typeface="+mn-cs"/>
              </a:rPr>
              <a:t>A predicted case is one that has either been edited, or has a crew member assigned to it. A quick glance at the grid shows that predicted </a:t>
            </a:r>
            <a:r>
              <a:rPr lang="en-US" sz="1200" kern="1200" dirty="0" smtClean="0">
                <a:solidFill>
                  <a:schemeClr val="tx1"/>
                </a:solidFill>
                <a:effectLst/>
                <a:latin typeface="+mn-lt"/>
                <a:ea typeface="+mn-ea"/>
                <a:cs typeface="+mn-cs"/>
              </a:rPr>
              <a:t>cases {CLICK} </a:t>
            </a:r>
            <a:r>
              <a:rPr lang="en-US" sz="1200" kern="1200" dirty="0">
                <a:solidFill>
                  <a:schemeClr val="tx1"/>
                </a:solidFill>
                <a:effectLst/>
                <a:latin typeface="+mn-lt"/>
                <a:ea typeface="+mn-ea"/>
                <a:cs typeface="+mn-cs"/>
              </a:rPr>
              <a:t>are highlighted in red. Another thing to keep an eye on is the text font of each case in the grid. Unassigned cases are always shown in bold text, which changes to normal text once an assignment is made. </a:t>
            </a:r>
          </a:p>
        </p:txBody>
      </p:sp>
      <p:sp>
        <p:nvSpPr>
          <p:cNvPr id="4" name="Slide Number Placeholder 3"/>
          <p:cNvSpPr>
            <a:spLocks noGrp="1"/>
          </p:cNvSpPr>
          <p:nvPr>
            <p:ph type="sldNum" sz="quarter" idx="10"/>
          </p:nvPr>
        </p:nvSpPr>
        <p:spPr/>
        <p:txBody>
          <a:bodyPr/>
          <a:lstStyle/>
          <a:p>
            <a:fld id="{CF40D805-2A22-407B-B538-50DD8FAFBDB8}" type="slidenum">
              <a:rPr lang="en-US" smtClean="0"/>
              <a:t>17</a:t>
            </a:fld>
            <a:endParaRPr lang="en-US" dirty="0"/>
          </a:p>
        </p:txBody>
      </p:sp>
    </p:spTree>
    <p:extLst>
      <p:ext uri="{BB962C8B-B14F-4D97-AF65-F5344CB8AC3E}">
        <p14:creationId xmlns:p14="http://schemas.microsoft.com/office/powerpoint/2010/main" val="1883363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step happens after you have heard back from the assigned lineman confirming the location of the problem. If the OMS prediction was correct, you can </a:t>
            </a:r>
            <a:r>
              <a:rPr lang="en-US" sz="1200" kern="1200" dirty="0" smtClean="0">
                <a:solidFill>
                  <a:schemeClr val="tx1"/>
                </a:solidFill>
                <a:effectLst/>
                <a:latin typeface="+mn-lt"/>
                <a:ea typeface="+mn-ea"/>
                <a:cs typeface="+mn-cs"/>
              </a:rPr>
              <a:t>simply {CLICK} </a:t>
            </a:r>
            <a:r>
              <a:rPr lang="en-US" sz="1200" kern="1200" dirty="0">
                <a:solidFill>
                  <a:schemeClr val="tx1"/>
                </a:solidFill>
                <a:effectLst/>
                <a:latin typeface="+mn-lt"/>
                <a:ea typeface="+mn-ea"/>
                <a:cs typeface="+mn-cs"/>
              </a:rPr>
              <a:t>press the Confirm button. If not, clicking the arrows beside the </a:t>
            </a:r>
            <a:r>
              <a:rPr lang="en-US" sz="1200" kern="1200" dirty="0" smtClean="0">
                <a:solidFill>
                  <a:schemeClr val="tx1"/>
                </a:solidFill>
                <a:effectLst/>
                <a:latin typeface="+mn-lt"/>
                <a:ea typeface="+mn-ea"/>
                <a:cs typeface="+mn-cs"/>
              </a:rPr>
              <a:t>{CLICK} Element </a:t>
            </a:r>
            <a:r>
              <a:rPr lang="en-US" sz="1200" kern="1200" dirty="0">
                <a:solidFill>
                  <a:schemeClr val="tx1"/>
                </a:solidFill>
                <a:effectLst/>
                <a:latin typeface="+mn-lt"/>
                <a:ea typeface="+mn-ea"/>
                <a:cs typeface="+mn-cs"/>
              </a:rPr>
              <a:t>Name and Phase will allow </a:t>
            </a:r>
            <a:r>
              <a:rPr lang="en-US" sz="1200" kern="1200" dirty="0" smtClean="0">
                <a:solidFill>
                  <a:schemeClr val="tx1"/>
                </a:solidFill>
                <a:effectLst/>
                <a:latin typeface="+mn-lt"/>
                <a:ea typeface="+mn-ea"/>
                <a:cs typeface="+mn-cs"/>
              </a:rPr>
              <a:t>{CLICK}you </a:t>
            </a:r>
            <a:r>
              <a:rPr lang="en-US" sz="1200" kern="1200" dirty="0">
                <a:solidFill>
                  <a:schemeClr val="tx1"/>
                </a:solidFill>
                <a:effectLst/>
                <a:latin typeface="+mn-lt"/>
                <a:ea typeface="+mn-ea"/>
                <a:cs typeface="+mn-cs"/>
              </a:rPr>
              <a:t>to make any necessary changes. </a:t>
            </a:r>
          </a:p>
          <a:p>
            <a:r>
              <a:rPr lang="en-US" sz="1200" kern="1200" dirty="0">
                <a:solidFill>
                  <a:schemeClr val="tx1"/>
                </a:solidFill>
                <a:effectLst/>
                <a:latin typeface="+mn-lt"/>
                <a:ea typeface="+mn-ea"/>
                <a:cs typeface="+mn-cs"/>
              </a:rPr>
              <a:t>At this point, if you have enough information to fill out the Cause, Failure, and Weather fields, you can do so. The options available in these fields may not match the image,</a:t>
            </a:r>
            <a:r>
              <a:rPr lang="en-US" sz="1200" kern="1200" baseline="0" dirty="0">
                <a:solidFill>
                  <a:schemeClr val="tx1"/>
                </a:solidFill>
                <a:effectLst/>
                <a:latin typeface="+mn-lt"/>
                <a:ea typeface="+mn-ea"/>
                <a:cs typeface="+mn-cs"/>
              </a:rPr>
              <a:t> BUT </a:t>
            </a:r>
            <a:r>
              <a:rPr lang="en-US" sz="1200" kern="1200" dirty="0">
                <a:solidFill>
                  <a:schemeClr val="tx1"/>
                </a:solidFill>
                <a:effectLst/>
                <a:latin typeface="+mn-lt"/>
                <a:ea typeface="+mn-ea"/>
                <a:cs typeface="+mn-cs"/>
              </a:rPr>
              <a:t>they are customized by each utility. </a:t>
            </a:r>
          </a:p>
        </p:txBody>
      </p:sp>
      <p:sp>
        <p:nvSpPr>
          <p:cNvPr id="4" name="Slide Number Placeholder 3"/>
          <p:cNvSpPr>
            <a:spLocks noGrp="1"/>
          </p:cNvSpPr>
          <p:nvPr>
            <p:ph type="sldNum" sz="quarter" idx="10"/>
          </p:nvPr>
        </p:nvSpPr>
        <p:spPr/>
        <p:txBody>
          <a:bodyPr/>
          <a:lstStyle/>
          <a:p>
            <a:fld id="{CF40D805-2A22-407B-B538-50DD8FAFBDB8}" type="slidenum">
              <a:rPr lang="en-US" smtClean="0"/>
              <a:t>18</a:t>
            </a:fld>
            <a:endParaRPr lang="en-US" dirty="0"/>
          </a:p>
        </p:txBody>
      </p:sp>
    </p:spTree>
    <p:extLst>
      <p:ext uri="{BB962C8B-B14F-4D97-AF65-F5344CB8AC3E}">
        <p14:creationId xmlns:p14="http://schemas.microsoft.com/office/powerpoint/2010/main" val="3710574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Now we are the stage in the process where a case has been Confirmed.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{CLICK} A </a:t>
            </a:r>
            <a:r>
              <a:rPr lang="en-US" sz="1200" b="0" kern="1200" dirty="0">
                <a:solidFill>
                  <a:schemeClr val="tx1"/>
                </a:solidFill>
                <a:effectLst/>
                <a:latin typeface="+mn-lt"/>
                <a:ea typeface="+mn-ea"/>
                <a:cs typeface="+mn-cs"/>
              </a:rPr>
              <a:t>confirmed case is one that has been checked by someone in the field, who verified that the device in question was out of power. A quick glance at the grid shows that </a:t>
            </a:r>
            <a:r>
              <a:rPr lang="en-US" sz="1200" b="0" kern="1200" dirty="0" smtClean="0">
                <a:solidFill>
                  <a:schemeClr val="tx1"/>
                </a:solidFill>
                <a:effectLst/>
                <a:latin typeface="+mn-lt"/>
                <a:ea typeface="+mn-ea"/>
                <a:cs typeface="+mn-cs"/>
              </a:rPr>
              <a:t>{CLICK} confirmed </a:t>
            </a:r>
            <a:r>
              <a:rPr lang="en-US" sz="1200" b="0" kern="1200" dirty="0">
                <a:solidFill>
                  <a:schemeClr val="tx1"/>
                </a:solidFill>
                <a:effectLst/>
                <a:latin typeface="+mn-lt"/>
                <a:ea typeface="+mn-ea"/>
                <a:cs typeface="+mn-cs"/>
              </a:rPr>
              <a:t>cases are highlighted in yellow.</a:t>
            </a:r>
          </a:p>
          <a:p>
            <a:r>
              <a:rPr lang="en-US" sz="1200" b="0" kern="1200" dirty="0">
                <a:solidFill>
                  <a:schemeClr val="tx1"/>
                </a:solidFill>
                <a:effectLst/>
                <a:latin typeface="+mn-lt"/>
                <a:ea typeface="+mn-ea"/>
                <a:cs typeface="+mn-cs"/>
              </a:rPr>
              <a:t>I mentioned</a:t>
            </a:r>
            <a:r>
              <a:rPr lang="en-US" sz="1200" b="0" kern="1200" baseline="0" dirty="0">
                <a:solidFill>
                  <a:schemeClr val="tx1"/>
                </a:solidFill>
                <a:effectLst/>
                <a:latin typeface="+mn-lt"/>
                <a:ea typeface="+mn-ea"/>
                <a:cs typeface="+mn-cs"/>
              </a:rPr>
              <a:t> previously that in severe storm situation you can filter out these cases because we know they’ve been addressed and often times there’s a man on site.</a:t>
            </a:r>
            <a:br>
              <a:rPr lang="en-US" sz="1200" b="0" kern="1200" baseline="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19</a:t>
            </a:fld>
            <a:endParaRPr lang="en-US" dirty="0"/>
          </a:p>
        </p:txBody>
      </p:sp>
    </p:spTree>
    <p:extLst>
      <p:ext uri="{BB962C8B-B14F-4D97-AF65-F5344CB8AC3E}">
        <p14:creationId xmlns:p14="http://schemas.microsoft.com/office/powerpoint/2010/main" val="6344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Good</a:t>
            </a:r>
            <a:r>
              <a:rPr lang="en-US" sz="1200" kern="1200" baseline="0" dirty="0" smtClean="0">
                <a:solidFill>
                  <a:schemeClr val="tx1"/>
                </a:solidFill>
                <a:effectLst/>
                <a:latin typeface="+mn-lt"/>
                <a:ea typeface="+mn-ea"/>
                <a:cs typeface="+mn-cs"/>
              </a:rPr>
              <a:t> day and welcome to this session for </a:t>
            </a:r>
            <a:r>
              <a:rPr lang="en-US" sz="1200" kern="1200" dirty="0" smtClean="0">
                <a:solidFill>
                  <a:schemeClr val="tx1"/>
                </a:solidFill>
                <a:effectLst/>
                <a:latin typeface="+mn-lt"/>
                <a:ea typeface="+mn-ea"/>
                <a:cs typeface="+mn-cs"/>
              </a:rPr>
              <a:t>Futura Outage Management System OMS Best Practices.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Today we </a:t>
            </a:r>
            <a:r>
              <a:rPr lang="en-US" sz="1200" kern="1200" dirty="0">
                <a:solidFill>
                  <a:schemeClr val="tx1"/>
                </a:solidFill>
                <a:effectLst/>
                <a:latin typeface="+mn-lt"/>
                <a:ea typeface="+mn-ea"/>
                <a:cs typeface="+mn-cs"/>
              </a:rPr>
              <a:t>will be covering some OMS Best </a:t>
            </a:r>
            <a:r>
              <a:rPr lang="en-US" sz="1200" kern="1200" dirty="0" smtClean="0">
                <a:solidFill>
                  <a:schemeClr val="tx1"/>
                </a:solidFill>
                <a:effectLst/>
                <a:latin typeface="+mn-lt"/>
                <a:ea typeface="+mn-ea"/>
                <a:cs typeface="+mn-cs"/>
              </a:rPr>
              <a:t>Practices to help you make the most of OMS.  These are some of the best things you can do to ensure that OMS runs optimally for you and your staff.</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We’ll </a:t>
            </a:r>
            <a:r>
              <a:rPr lang="en-US" sz="1200" kern="1200" dirty="0">
                <a:solidFill>
                  <a:schemeClr val="tx1"/>
                </a:solidFill>
                <a:effectLst/>
                <a:latin typeface="+mn-lt"/>
                <a:ea typeface="+mn-ea"/>
                <a:cs typeface="+mn-cs"/>
              </a:rPr>
              <a:t>touch on topics such as</a:t>
            </a:r>
            <a:r>
              <a:rPr lang="en-US" sz="1200" kern="1200" dirty="0" smtClean="0">
                <a:solidFill>
                  <a:schemeClr val="tx1"/>
                </a:solidFill>
                <a:effectLst/>
                <a:latin typeface="+mn-lt"/>
                <a:ea typeface="+mn-ea"/>
                <a:cs typeface="+mn-cs"/>
              </a:rPr>
              <a:t>:</a:t>
            </a:r>
          </a:p>
          <a:p>
            <a:pPr lvl="0"/>
            <a:endParaRPr lang="en-US" sz="1200" kern="1200" dirty="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{CLICK} - The </a:t>
            </a:r>
            <a:r>
              <a:rPr lang="en-US" sz="1200" kern="1200" dirty="0">
                <a:solidFill>
                  <a:schemeClr val="tx1"/>
                </a:solidFill>
                <a:effectLst/>
                <a:latin typeface="+mn-lt"/>
                <a:ea typeface="+mn-ea"/>
                <a:cs typeface="+mn-cs"/>
              </a:rPr>
              <a:t>OMS Model</a:t>
            </a:r>
          </a:p>
          <a:p>
            <a:pPr lvl="0"/>
            <a:r>
              <a:rPr lang="en-US" sz="1200" kern="1200" dirty="0" smtClean="0">
                <a:solidFill>
                  <a:schemeClr val="tx1"/>
                </a:solidFill>
                <a:effectLst/>
                <a:latin typeface="+mn-lt"/>
                <a:ea typeface="+mn-ea"/>
                <a:cs typeface="+mn-cs"/>
              </a:rPr>
              <a:t>{CLICK} - Data </a:t>
            </a:r>
            <a:r>
              <a:rPr lang="en-US" sz="1200" kern="1200" dirty="0">
                <a:solidFill>
                  <a:schemeClr val="tx1"/>
                </a:solidFill>
                <a:effectLst/>
                <a:latin typeface="+mn-lt"/>
                <a:ea typeface="+mn-ea"/>
                <a:cs typeface="+mn-cs"/>
              </a:rPr>
              <a:t>Integrity</a:t>
            </a:r>
          </a:p>
          <a:p>
            <a:pPr lvl="0"/>
            <a:r>
              <a:rPr lang="en-US" sz="1200" kern="1200" dirty="0" smtClean="0">
                <a:solidFill>
                  <a:schemeClr val="tx1"/>
                </a:solidFill>
                <a:effectLst/>
                <a:latin typeface="+mn-lt"/>
                <a:ea typeface="+mn-ea"/>
                <a:cs typeface="+mn-cs"/>
              </a:rPr>
              <a:t>{CLICK} - Suggested </a:t>
            </a:r>
            <a:r>
              <a:rPr lang="en-US" sz="1200" kern="1200" dirty="0">
                <a:solidFill>
                  <a:schemeClr val="tx1"/>
                </a:solidFill>
                <a:effectLst/>
                <a:latin typeface="+mn-lt"/>
                <a:ea typeface="+mn-ea"/>
                <a:cs typeface="+mn-cs"/>
              </a:rPr>
              <a:t>usage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{CLICK} Client usage</a:t>
            </a:r>
          </a:p>
          <a:p>
            <a:pPr lvl="0"/>
            <a:r>
              <a:rPr lang="en-US" sz="1200" kern="1200" dirty="0" smtClean="0">
                <a:solidFill>
                  <a:schemeClr val="tx1"/>
                </a:solidFill>
                <a:effectLst/>
                <a:latin typeface="+mn-lt"/>
                <a:ea typeface="+mn-ea"/>
                <a:cs typeface="+mn-cs"/>
              </a:rPr>
              <a:t>	{CLICK} Server usage</a:t>
            </a:r>
          </a:p>
          <a:p>
            <a:pPr lvl="0"/>
            <a:r>
              <a:rPr lang="en-US" sz="1200" kern="1200" dirty="0" smtClean="0">
                <a:solidFill>
                  <a:schemeClr val="tx1"/>
                </a:solidFill>
                <a:effectLst/>
                <a:latin typeface="+mn-lt"/>
                <a:ea typeface="+mn-ea"/>
                <a:cs typeface="+mn-cs"/>
              </a:rPr>
              <a:t>{CLICK} - Handling Cases</a:t>
            </a:r>
          </a:p>
          <a:p>
            <a:pPr lvl="0"/>
            <a:r>
              <a:rPr lang="en-US" sz="1200" kern="1200" dirty="0" smtClean="0">
                <a:solidFill>
                  <a:schemeClr val="tx1"/>
                </a:solidFill>
                <a:effectLst/>
                <a:latin typeface="+mn-lt"/>
                <a:ea typeface="+mn-ea"/>
                <a:cs typeface="+mn-cs"/>
              </a:rPr>
              <a:t>{CLICK} – Preparing for a major event (This is a big push for us this year to help ensure your</a:t>
            </a:r>
            <a:r>
              <a:rPr lang="en-US" sz="1200" kern="1200" baseline="0" dirty="0" smtClean="0">
                <a:solidFill>
                  <a:schemeClr val="tx1"/>
                </a:solidFill>
                <a:effectLst/>
                <a:latin typeface="+mn-lt"/>
                <a:ea typeface="+mn-ea"/>
                <a:cs typeface="+mn-cs"/>
              </a:rPr>
              <a:t> OMS is running optimally BEFORE a major event hits).  We will cover both:</a:t>
            </a:r>
          </a:p>
          <a:p>
            <a:pPr lvl="0"/>
            <a:r>
              <a:rPr lang="en-US" sz="1200" kern="1200" baseline="0" dirty="0" smtClean="0">
                <a:solidFill>
                  <a:schemeClr val="tx1"/>
                </a:solidFill>
                <a:effectLst/>
                <a:latin typeface="+mn-lt"/>
                <a:ea typeface="+mn-ea"/>
                <a:cs typeface="+mn-cs"/>
              </a:rPr>
              <a:t>	{CLICK} – Before the Major Event</a:t>
            </a:r>
          </a:p>
          <a:p>
            <a:pPr lvl="0"/>
            <a:r>
              <a:rPr lang="en-US" sz="1200" kern="1200" baseline="0" dirty="0" smtClean="0">
                <a:solidFill>
                  <a:schemeClr val="tx1"/>
                </a:solidFill>
                <a:effectLst/>
                <a:latin typeface="+mn-lt"/>
                <a:ea typeface="+mn-ea"/>
                <a:cs typeface="+mn-cs"/>
              </a:rPr>
              <a:t>	{CLICK} – And During the Major Event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2</a:t>
            </a:fld>
            <a:endParaRPr lang="en-US" dirty="0"/>
          </a:p>
        </p:txBody>
      </p:sp>
    </p:spTree>
    <p:extLst>
      <p:ext uri="{BB962C8B-B14F-4D97-AF65-F5344CB8AC3E}">
        <p14:creationId xmlns:p14="http://schemas.microsoft.com/office/powerpoint/2010/main" val="922512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step comes once power has been restored to the device. </a:t>
            </a:r>
            <a:r>
              <a:rPr lang="en-US" sz="1200" b="0" kern="1200" dirty="0" smtClean="0">
                <a:solidFill>
                  <a:schemeClr val="tx1"/>
                </a:solidFill>
                <a:effectLst/>
                <a:latin typeface="+mn-lt"/>
                <a:ea typeface="+mn-ea"/>
                <a:cs typeface="+mn-cs"/>
              </a:rPr>
              <a:t>{CLICK} We will open the Case to begin the process while checking on a minimum of a few things.</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Before clicking </a:t>
            </a:r>
            <a:r>
              <a:rPr lang="en-US" sz="1200" b="0" kern="1200" dirty="0" smtClean="0">
                <a:solidFill>
                  <a:schemeClr val="tx1"/>
                </a:solidFill>
                <a:effectLst/>
                <a:latin typeface="+mn-lt"/>
                <a:ea typeface="+mn-ea"/>
                <a:cs typeface="+mn-cs"/>
              </a:rPr>
              <a:t>restore {CLICK}, </a:t>
            </a:r>
            <a:r>
              <a:rPr lang="en-US" sz="1200" b="0" kern="1200" dirty="0">
                <a:solidFill>
                  <a:schemeClr val="tx1"/>
                </a:solidFill>
                <a:effectLst/>
                <a:latin typeface="+mn-lt"/>
                <a:ea typeface="+mn-ea"/>
                <a:cs typeface="+mn-cs"/>
              </a:rPr>
              <a:t>it is a good idea to double check the start and end times for the outage. Most often, the Date End value may need to be adjusted back a few minutes to compensate for the time it took for the lineman to contact a dispatcher. This can be done by </a:t>
            </a:r>
            <a:r>
              <a:rPr lang="en-US" sz="1200" b="0" kern="1200" dirty="0" smtClean="0">
                <a:solidFill>
                  <a:schemeClr val="tx1"/>
                </a:solidFill>
                <a:effectLst/>
                <a:latin typeface="+mn-lt"/>
                <a:ea typeface="+mn-ea"/>
                <a:cs typeface="+mn-cs"/>
              </a:rPr>
              <a:t>clicking {CLICK} </a:t>
            </a:r>
            <a:r>
              <a:rPr lang="en-US" sz="1200" b="0" kern="1200" dirty="0">
                <a:solidFill>
                  <a:schemeClr val="tx1"/>
                </a:solidFill>
                <a:effectLst/>
                <a:latin typeface="+mn-lt"/>
                <a:ea typeface="+mn-ea"/>
                <a:cs typeface="+mn-cs"/>
              </a:rPr>
              <a:t>on the calendar symbol beside the field and entering the desired time. If you do not change this value, it will default to the current </a:t>
            </a:r>
            <a:r>
              <a:rPr lang="en-US" sz="1200" b="0" kern="1200" dirty="0" smtClean="0">
                <a:solidFill>
                  <a:schemeClr val="tx1"/>
                </a:solidFill>
                <a:effectLst/>
                <a:latin typeface="+mn-lt"/>
                <a:ea typeface="+mn-ea"/>
                <a:cs typeface="+mn-cs"/>
              </a:rPr>
              <a:t>time of the computer</a:t>
            </a:r>
            <a:r>
              <a:rPr lang="en-US" sz="1200" b="0" kern="1200" baseline="0" dirty="0" smtClean="0">
                <a:solidFill>
                  <a:schemeClr val="tx1"/>
                </a:solidFill>
                <a:effectLst/>
                <a:latin typeface="+mn-lt"/>
                <a:ea typeface="+mn-ea"/>
                <a:cs typeface="+mn-cs"/>
              </a:rPr>
              <a:t> the client is running on</a:t>
            </a:r>
            <a:r>
              <a:rPr lang="en-US" sz="1200" b="0" kern="1200" dirty="0" smtClean="0">
                <a:solidFill>
                  <a:schemeClr val="tx1"/>
                </a:solidFill>
                <a:effectLst/>
                <a:latin typeface="+mn-lt"/>
                <a:ea typeface="+mn-ea"/>
                <a:cs typeface="+mn-cs"/>
              </a:rPr>
              <a:t>.  </a:t>
            </a:r>
            <a:r>
              <a:rPr lang="en-US" sz="1200" b="0" kern="1200" dirty="0">
                <a:solidFill>
                  <a:schemeClr val="tx1"/>
                </a:solidFill>
                <a:effectLst/>
                <a:latin typeface="+mn-lt"/>
                <a:ea typeface="+mn-ea"/>
                <a:cs typeface="+mn-cs"/>
              </a:rPr>
              <a:t>Once everything is correct just click Restore to close the case.</a:t>
            </a:r>
          </a:p>
        </p:txBody>
      </p:sp>
      <p:sp>
        <p:nvSpPr>
          <p:cNvPr id="4" name="Slide Number Placeholder 3"/>
          <p:cNvSpPr>
            <a:spLocks noGrp="1"/>
          </p:cNvSpPr>
          <p:nvPr>
            <p:ph type="sldNum" sz="quarter" idx="10"/>
          </p:nvPr>
        </p:nvSpPr>
        <p:spPr/>
        <p:txBody>
          <a:bodyPr/>
          <a:lstStyle/>
          <a:p>
            <a:fld id="{CF40D805-2A22-407B-B538-50DD8FAFBDB8}" type="slidenum">
              <a:rPr lang="en-US" smtClean="0"/>
              <a:t>20</a:t>
            </a:fld>
            <a:endParaRPr lang="en-US" dirty="0"/>
          </a:p>
        </p:txBody>
      </p:sp>
    </p:spTree>
    <p:extLst>
      <p:ext uri="{BB962C8B-B14F-4D97-AF65-F5344CB8AC3E}">
        <p14:creationId xmlns:p14="http://schemas.microsoft.com/office/powerpoint/2010/main" val="1325445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Case Closed – </a:t>
            </a:r>
          </a:p>
          <a:p>
            <a:r>
              <a:rPr lang="en-US" sz="1200" b="0" kern="1200" dirty="0">
                <a:solidFill>
                  <a:schemeClr val="tx1"/>
                </a:solidFill>
                <a:effectLst/>
                <a:latin typeface="+mn-lt"/>
                <a:ea typeface="+mn-ea"/>
                <a:cs typeface="+mn-cs"/>
              </a:rPr>
              <a:t>After restoring</a:t>
            </a:r>
            <a:r>
              <a:rPr lang="en-US" sz="1200" b="0" kern="1200" dirty="0" smtClean="0">
                <a:solidFill>
                  <a:schemeClr val="tx1"/>
                </a:solidFill>
                <a:effectLst/>
                <a:latin typeface="+mn-lt"/>
                <a:ea typeface="+mn-ea"/>
                <a:cs typeface="+mn-cs"/>
              </a:rPr>
              <a:t>, {CLICK} </a:t>
            </a:r>
            <a:r>
              <a:rPr lang="en-US" sz="1200" b="0" kern="1200" dirty="0">
                <a:solidFill>
                  <a:schemeClr val="tx1"/>
                </a:solidFill>
                <a:effectLst/>
                <a:latin typeface="+mn-lt"/>
                <a:ea typeface="+mn-ea"/>
                <a:cs typeface="+mn-cs"/>
              </a:rPr>
              <a:t>the case is closed and removed from the grid. The associated calls are also closed, so we now see only </a:t>
            </a:r>
            <a:r>
              <a:rPr lang="en-US" sz="1200" b="0" kern="1200" dirty="0" smtClean="0">
                <a:solidFill>
                  <a:schemeClr val="tx1"/>
                </a:solidFill>
                <a:effectLst/>
                <a:latin typeface="+mn-lt"/>
                <a:ea typeface="+mn-ea"/>
                <a:cs typeface="+mn-cs"/>
              </a:rPr>
              <a:t>8 </a:t>
            </a:r>
            <a:r>
              <a:rPr lang="en-US" sz="1200" b="0" kern="1200" dirty="0">
                <a:solidFill>
                  <a:schemeClr val="tx1"/>
                </a:solidFill>
                <a:effectLst/>
                <a:latin typeface="+mn-lt"/>
                <a:ea typeface="+mn-ea"/>
                <a:cs typeface="+mn-cs"/>
              </a:rPr>
              <a:t>calls and </a:t>
            </a:r>
            <a:r>
              <a:rPr lang="en-US" sz="1200" b="0" kern="1200" dirty="0" smtClean="0">
                <a:solidFill>
                  <a:schemeClr val="tx1"/>
                </a:solidFill>
                <a:effectLst/>
                <a:latin typeface="+mn-lt"/>
                <a:ea typeface="+mn-ea"/>
                <a:cs typeface="+mn-cs"/>
              </a:rPr>
              <a:t>7 cases, 2 Predicted Cases and 5 Call </a:t>
            </a:r>
            <a:r>
              <a:rPr lang="en-US" sz="1200" b="0" kern="1200" dirty="0">
                <a:solidFill>
                  <a:schemeClr val="tx1"/>
                </a:solidFill>
                <a:effectLst/>
                <a:latin typeface="+mn-lt"/>
                <a:ea typeface="+mn-ea"/>
                <a:cs typeface="+mn-cs"/>
              </a:rPr>
              <a:t>B</a:t>
            </a:r>
            <a:r>
              <a:rPr lang="en-US" sz="1200" b="0" kern="1200" dirty="0" smtClean="0">
                <a:solidFill>
                  <a:schemeClr val="tx1"/>
                </a:solidFill>
                <a:effectLst/>
                <a:latin typeface="+mn-lt"/>
                <a:ea typeface="+mn-ea"/>
                <a:cs typeface="+mn-cs"/>
              </a:rPr>
              <a:t>undles</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For handling the remainder</a:t>
            </a:r>
            <a:r>
              <a:rPr lang="en-US" sz="1200" b="0" kern="1200" baseline="0" dirty="0">
                <a:solidFill>
                  <a:schemeClr val="tx1"/>
                </a:solidFill>
                <a:effectLst/>
                <a:latin typeface="+mn-lt"/>
                <a:ea typeface="+mn-ea"/>
                <a:cs typeface="+mn-cs"/>
              </a:rPr>
              <a:t> of cases it’s a matter of REFRESH and REPEAT. </a:t>
            </a:r>
          </a:p>
        </p:txBody>
      </p:sp>
      <p:sp>
        <p:nvSpPr>
          <p:cNvPr id="4" name="Slide Number Placeholder 3"/>
          <p:cNvSpPr>
            <a:spLocks noGrp="1"/>
          </p:cNvSpPr>
          <p:nvPr>
            <p:ph type="sldNum" sz="quarter" idx="10"/>
          </p:nvPr>
        </p:nvSpPr>
        <p:spPr/>
        <p:txBody>
          <a:bodyPr/>
          <a:lstStyle/>
          <a:p>
            <a:fld id="{CF40D805-2A22-407B-B538-50DD8FAFBDB8}" type="slidenum">
              <a:rPr lang="en-US" smtClean="0"/>
              <a:t>21</a:t>
            </a:fld>
            <a:endParaRPr lang="en-US" dirty="0"/>
          </a:p>
        </p:txBody>
      </p:sp>
    </p:spTree>
    <p:extLst>
      <p:ext uri="{BB962C8B-B14F-4D97-AF65-F5344CB8AC3E}">
        <p14:creationId xmlns:p14="http://schemas.microsoft.com/office/powerpoint/2010/main" val="2288568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smtClean="0">
                <a:solidFill>
                  <a:schemeClr val="tx1"/>
                </a:solidFill>
                <a:effectLst/>
                <a:latin typeface="+mn-lt"/>
                <a:ea typeface="+mn-ea"/>
                <a:cs typeface="+mn-cs"/>
              </a:rPr>
              <a:t>Let’s face it, you will have a major event hit your system eventually; it is not a question of if, it is a question of when.  And when it does happen, it would be best to be prepared with a fresh OMS and a good game plan to manage the outage.  Most importantly, if you ever find that you need to restart the OMS server due to a power outage in your office or other reasons, please contact OMS Support and allow us to assist before restarting in case we can figure out what the issue was.  If you restart the OMS Model before contacting OMS Support we cannot determine what the cause was.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Here I have provided for you all conceivable ways to make contact with OMS Support, other than personal cell phones numbers.</a:t>
            </a:r>
          </a:p>
          <a:p>
            <a:endParaRPr lang="en-US"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22</a:t>
            </a:fld>
            <a:endParaRPr lang="en-US" dirty="0"/>
          </a:p>
        </p:txBody>
      </p:sp>
    </p:spTree>
    <p:extLst>
      <p:ext uri="{BB962C8B-B14F-4D97-AF65-F5344CB8AC3E}">
        <p14:creationId xmlns:p14="http://schemas.microsoft.com/office/powerpoint/2010/main" val="4127684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smtClean="0">
                <a:solidFill>
                  <a:schemeClr val="tx1"/>
                </a:solidFill>
                <a:effectLst/>
                <a:latin typeface="+mn-lt"/>
                <a:ea typeface="+mn-ea"/>
                <a:cs typeface="+mn-cs"/>
              </a:rPr>
              <a:t>Some of the more general things you can do before the major event hits that will save a lot of headaches for all involved.  These include:</a:t>
            </a:r>
          </a:p>
          <a:p>
            <a:endParaRPr lang="en-US" sz="1200" b="0" kern="1200" baseline="0" dirty="0" smtClean="0">
              <a:solidFill>
                <a:schemeClr val="tx1"/>
              </a:solidFill>
              <a:effectLst/>
              <a:latin typeface="+mn-lt"/>
              <a:ea typeface="+mn-ea"/>
              <a:cs typeface="+mn-cs"/>
            </a:endParaRPr>
          </a:p>
          <a:p>
            <a:pPr marL="171450" indent="-171450">
              <a:buFontTx/>
              <a:buChar char="-"/>
            </a:pPr>
            <a:r>
              <a:rPr lang="en-US" sz="1200" b="0" kern="1200" baseline="0" dirty="0" smtClean="0">
                <a:solidFill>
                  <a:schemeClr val="tx1"/>
                </a:solidFill>
                <a:effectLst/>
                <a:latin typeface="+mn-lt"/>
                <a:ea typeface="+mn-ea"/>
                <a:cs typeface="+mn-cs"/>
              </a:rPr>
              <a:t>{CLICK} Adjust the Verify Good Time setting to a reasonable time-frame.  This controls the length of time verified outages will remain downstream.  Once this time has been reached the case will re-predict using the Prediction Engine and will likely move back upstream to the verified device.  Typical day-to-day Verify Good Time settings will usually be between 15-20 minutes.  It is suggested that you set this to between 24-48 hours during a Major Event Outage.</a:t>
            </a:r>
          </a:p>
          <a:p>
            <a:pPr marL="171450" indent="-171450">
              <a:buFontTx/>
              <a:buChar char="-"/>
            </a:pPr>
            <a:r>
              <a:rPr lang="en-US" sz="1200" b="0" kern="1200" baseline="0" dirty="0" smtClean="0">
                <a:solidFill>
                  <a:schemeClr val="tx1"/>
                </a:solidFill>
                <a:effectLst/>
                <a:latin typeface="+mn-lt"/>
                <a:ea typeface="+mn-ea"/>
                <a:cs typeface="+mn-cs"/>
              </a:rPr>
              <a:t>{CLICK} Although it isn’t as big of a problem as it used to be, the map can still be a source of frustration during a Major Event Outage.  In the OMS Tips &amp; Tricks Block we discuss the idea of streamlining your OMS map to just the absolute necessities but we understand that sometimes you need the “heavy” layers that slow the map down.  One way you can get around this is to set up a DEFAULT map mode for normal operations and a STORM map mode for the Major Event Outages.  Essentially you will have a stripped down map that you can toggle to when it begins to get bad.</a:t>
            </a:r>
          </a:p>
          <a:p>
            <a:pPr marL="171450" indent="-171450">
              <a:buFontTx/>
              <a:buChar char="-"/>
            </a:pPr>
            <a:r>
              <a:rPr lang="en-US" sz="1200" b="0" kern="1200" baseline="0" dirty="0" smtClean="0">
                <a:solidFill>
                  <a:schemeClr val="tx1"/>
                </a:solidFill>
                <a:effectLst/>
                <a:latin typeface="+mn-lt"/>
                <a:ea typeface="+mn-ea"/>
                <a:cs typeface="+mn-cs"/>
              </a:rPr>
              <a:t>{CLICK} Update the INFORMATION </a:t>
            </a:r>
            <a:r>
              <a:rPr lang="en-US" sz="1200" b="0" kern="1200" baseline="0" dirty="0" err="1" smtClean="0">
                <a:solidFill>
                  <a:schemeClr val="tx1"/>
                </a:solidFill>
                <a:effectLst/>
                <a:latin typeface="+mn-lt"/>
                <a:ea typeface="+mn-ea"/>
                <a:cs typeface="+mn-cs"/>
              </a:rPr>
              <a:t>OMSwebMap</a:t>
            </a:r>
            <a:r>
              <a:rPr lang="en-US" sz="1200" b="0" kern="1200" baseline="0" dirty="0" smtClean="0">
                <a:solidFill>
                  <a:schemeClr val="tx1"/>
                </a:solidFill>
                <a:effectLst/>
                <a:latin typeface="+mn-lt"/>
                <a:ea typeface="+mn-ea"/>
                <a:cs typeface="+mn-cs"/>
              </a:rPr>
              <a:t> Modal if you serve this out to the public externally.  This can get the message out to your customers for very little effort and reduce Call Volume.  If you don’t know what this is or want more information on </a:t>
            </a:r>
            <a:r>
              <a:rPr lang="en-US" sz="1200" b="0" kern="1200" baseline="0" dirty="0" err="1" smtClean="0">
                <a:solidFill>
                  <a:schemeClr val="tx1"/>
                </a:solidFill>
                <a:effectLst/>
                <a:latin typeface="+mn-lt"/>
                <a:ea typeface="+mn-ea"/>
                <a:cs typeface="+mn-cs"/>
              </a:rPr>
              <a:t>OMSWebMap</a:t>
            </a:r>
            <a:r>
              <a:rPr lang="en-US" sz="1200" b="0" kern="1200" baseline="0" dirty="0" smtClean="0">
                <a:solidFill>
                  <a:schemeClr val="tx1"/>
                </a:solidFill>
                <a:effectLst/>
                <a:latin typeface="+mn-lt"/>
                <a:ea typeface="+mn-ea"/>
                <a:cs typeface="+mn-cs"/>
              </a:rPr>
              <a:t> Modals, be sure to sit in on Hunter’s INFO IN/INFO OUT Session.</a:t>
            </a:r>
          </a:p>
          <a:p>
            <a:pPr marL="171450" indent="-171450">
              <a:buFontTx/>
              <a:buChar char="-"/>
            </a:pPr>
            <a:endParaRPr lang="en-US" sz="12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23</a:t>
            </a:fld>
            <a:endParaRPr lang="en-US" dirty="0"/>
          </a:p>
        </p:txBody>
      </p:sp>
    </p:spTree>
    <p:extLst>
      <p:ext uri="{BB962C8B-B14F-4D97-AF65-F5344CB8AC3E}">
        <p14:creationId xmlns:p14="http://schemas.microsoft.com/office/powerpoint/2010/main" val="209324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smtClean="0">
                <a:solidFill>
                  <a:schemeClr val="tx1"/>
                </a:solidFill>
                <a:effectLst/>
                <a:latin typeface="+mn-lt"/>
                <a:ea typeface="+mn-ea"/>
                <a:cs typeface="+mn-cs"/>
              </a:rPr>
              <a:t>This may sound very scary to some but we have seen entire OMS systems go down simply due to a scheduled IT Scan.  {CLICK} For this reason we ask that you have your local IT temporarily disable….</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-{CLICK} Any anti-virus software on the server and clients</a:t>
            </a:r>
          </a:p>
          <a:p>
            <a:r>
              <a:rPr lang="en-US" sz="1200" b="0" kern="1200" baseline="0" dirty="0" smtClean="0">
                <a:solidFill>
                  <a:schemeClr val="tx1"/>
                </a:solidFill>
                <a:effectLst/>
                <a:latin typeface="+mn-lt"/>
                <a:ea typeface="+mn-ea"/>
                <a:cs typeface="+mn-cs"/>
              </a:rPr>
              <a:t>_{CLICK} Disk Scans that might be scheduled to run.</a:t>
            </a:r>
          </a:p>
          <a:p>
            <a:r>
              <a:rPr lang="en-US" sz="1200" b="0" kern="1200" baseline="0" dirty="0" smtClean="0">
                <a:solidFill>
                  <a:schemeClr val="tx1"/>
                </a:solidFill>
                <a:effectLst/>
                <a:latin typeface="+mn-lt"/>
                <a:ea typeface="+mn-ea"/>
                <a:cs typeface="+mn-cs"/>
              </a:rPr>
              <a:t>-{CLICK} All network scans that, again, might be scheduled to run.</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Doing these steps will ensure that the network is free of unnecessary traffic and allow for the best possible communication between the server and the clients.</a:t>
            </a:r>
          </a:p>
        </p:txBody>
      </p:sp>
      <p:sp>
        <p:nvSpPr>
          <p:cNvPr id="4" name="Slide Number Placeholder 3"/>
          <p:cNvSpPr>
            <a:spLocks noGrp="1"/>
          </p:cNvSpPr>
          <p:nvPr>
            <p:ph type="sldNum" sz="quarter" idx="10"/>
          </p:nvPr>
        </p:nvSpPr>
        <p:spPr/>
        <p:txBody>
          <a:bodyPr/>
          <a:lstStyle/>
          <a:p>
            <a:fld id="{CF40D805-2A22-407B-B538-50DD8FAFBDB8}" type="slidenum">
              <a:rPr lang="en-US" smtClean="0"/>
              <a:t>24</a:t>
            </a:fld>
            <a:endParaRPr lang="en-US" dirty="0"/>
          </a:p>
        </p:txBody>
      </p:sp>
    </p:spTree>
    <p:extLst>
      <p:ext uri="{BB962C8B-B14F-4D97-AF65-F5344CB8AC3E}">
        <p14:creationId xmlns:p14="http://schemas.microsoft.com/office/powerpoint/2010/main" val="2611457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smtClean="0">
                <a:solidFill>
                  <a:schemeClr val="tx1"/>
                </a:solidFill>
                <a:effectLst/>
                <a:latin typeface="+mn-lt"/>
                <a:ea typeface="+mn-ea"/>
                <a:cs typeface="+mn-cs"/>
              </a:rPr>
              <a:t>Let’s face it, Windows is not a good manager of the resources allocated on any given computer running the OS.  Windows 10 and Server 2012 have improved upon this but it still is far from ideal.  For this reason we recommend that you:</a:t>
            </a:r>
          </a:p>
          <a:p>
            <a:endParaRPr lang="en-US" sz="1200" b="0" kern="1200" baseline="0" dirty="0" smtClean="0">
              <a:solidFill>
                <a:schemeClr val="tx1"/>
              </a:solidFill>
              <a:effectLst/>
              <a:latin typeface="+mn-lt"/>
              <a:ea typeface="+mn-ea"/>
              <a:cs typeface="+mn-cs"/>
            </a:endParaRPr>
          </a:p>
          <a:p>
            <a:pPr marL="171450" indent="-171450">
              <a:buFontTx/>
              <a:buChar char="-"/>
            </a:pPr>
            <a:r>
              <a:rPr lang="en-US" sz="1200" b="0" kern="1200" baseline="0" dirty="0" smtClean="0">
                <a:solidFill>
                  <a:schemeClr val="tx1"/>
                </a:solidFill>
                <a:effectLst/>
                <a:latin typeface="+mn-lt"/>
                <a:ea typeface="+mn-ea"/>
                <a:cs typeface="+mn-cs"/>
              </a:rPr>
              <a:t>{CLICK} Restart the OMS Server using the {CLICK} “RESTART” command.  This ensures that a proper closedown happens and the startup usually runs faster and smoother.</a:t>
            </a:r>
          </a:p>
          <a:p>
            <a:pPr marL="171450" indent="-171450">
              <a:buFontTx/>
              <a:buChar char="-"/>
            </a:pPr>
            <a:r>
              <a:rPr lang="en-US" sz="1200" b="0" kern="1200" baseline="0" dirty="0" smtClean="0">
                <a:solidFill>
                  <a:schemeClr val="tx1"/>
                </a:solidFill>
                <a:effectLst/>
                <a:latin typeface="+mn-lt"/>
                <a:ea typeface="+mn-ea"/>
                <a:cs typeface="+mn-cs"/>
              </a:rPr>
              <a:t>{CLICK} Have your dispatchers and anyone else who will rely upon OMS Restart their Client computers {CLICK}Again, using the RESTART option as noted above and for the same reasons.  Further, between shifts logout of the OMS Client and close it down completely, then start it back up with the next Dispatcher.  Note that this is not required for day-to-day operations but we find that it helps performance during larger outage situations.  We would NOT be opposed to a complete Restart of the client machines during these shift changes as well.</a:t>
            </a:r>
          </a:p>
          <a:p>
            <a:pPr marL="171450" indent="-171450">
              <a:buFontTx/>
              <a:buChar char="-"/>
            </a:pPr>
            <a:endParaRPr lang="en-US" sz="1200" b="0" kern="1200" baseline="0" dirty="0" smtClean="0">
              <a:solidFill>
                <a:schemeClr val="tx1"/>
              </a:solidFill>
              <a:effectLst/>
              <a:latin typeface="+mn-lt"/>
              <a:ea typeface="+mn-ea"/>
              <a:cs typeface="+mn-cs"/>
            </a:endParaRPr>
          </a:p>
          <a:p>
            <a:pPr marL="171450" indent="-171450">
              <a:buFontTx/>
              <a:buChar char="-"/>
            </a:pPr>
            <a:r>
              <a:rPr lang="en-US" dirty="0" smtClean="0"/>
              <a:t>But why do we have to restart a modern computer?  {CLICK} Basically, when restarting the computer,</a:t>
            </a:r>
            <a:r>
              <a:rPr lang="en-US" baseline="0" dirty="0" smtClean="0"/>
              <a:t> a</a:t>
            </a:r>
            <a:r>
              <a:rPr lang="en-US" dirty="0" smtClean="0"/>
              <a:t>ll evidence of any underlying errors is wiped away, whether</a:t>
            </a:r>
            <a:r>
              <a:rPr lang="en-US" baseline="0" dirty="0" smtClean="0"/>
              <a:t> you knew the error existed or not and whether the error had begun to affect performance or not,</a:t>
            </a:r>
            <a:r>
              <a:rPr lang="en-US" dirty="0" smtClean="0"/>
              <a:t> and the computer starts with a clean slate.  All memory leaks,</a:t>
            </a:r>
            <a:r>
              <a:rPr lang="en-US" baseline="0" dirty="0" smtClean="0"/>
              <a:t> processor loops and networking issues are cumulative to some degree and can build upon each other.</a:t>
            </a:r>
          </a:p>
          <a:p>
            <a:pPr marL="171450" indent="-171450">
              <a:buFontTx/>
              <a:buChar char="-"/>
            </a:pPr>
            <a:endParaRPr lang="en-US" sz="1200" b="0" kern="1200" baseline="0" dirty="0" smtClean="0">
              <a:solidFill>
                <a:schemeClr val="tx1"/>
              </a:solidFill>
              <a:effectLst/>
              <a:latin typeface="+mn-lt"/>
              <a:ea typeface="+mn-ea"/>
              <a:cs typeface="+mn-cs"/>
            </a:endParaRPr>
          </a:p>
          <a:p>
            <a:pPr marL="171450" indent="-171450">
              <a:buFontTx/>
              <a:buChar char="-"/>
            </a:pPr>
            <a:r>
              <a:rPr lang="en-US" sz="1200" b="0" kern="1200" baseline="0" dirty="0" smtClean="0">
                <a:solidFill>
                  <a:schemeClr val="tx1"/>
                </a:solidFill>
                <a:effectLst/>
                <a:latin typeface="+mn-lt"/>
                <a:ea typeface="+mn-ea"/>
                <a:cs typeface="+mn-cs"/>
              </a:rPr>
              <a:t>So do we always need to Restart the computer?  We certainly could take the time to track down any processes or applications that may be using excess resources and stop them. </a:t>
            </a:r>
            <a:r>
              <a:rPr lang="en-US" dirty="0" smtClean="0"/>
              <a:t>But other issues simply cannot be fixed while the computer is running and the answer why can be quite philosophical.  {CLICK} Einstein recognized that problems cannot be solved from the same level of awareness that created them. In a way that’s also true for computers.  We can stop a process and help resources but the state of the computer has changed and it is more likely that the offending state will return.  </a:t>
            </a:r>
          </a:p>
          <a:p>
            <a:pPr marL="171450" indent="-171450">
              <a:buFontTx/>
              <a:buChar char="-"/>
            </a:pPr>
            <a:endParaRPr lang="en-US" sz="1200" b="0" kern="1200" baseline="0" dirty="0" smtClean="0">
              <a:solidFill>
                <a:schemeClr val="tx1"/>
              </a:solidFill>
              <a:effectLst/>
              <a:latin typeface="+mn-lt"/>
              <a:ea typeface="+mn-ea"/>
              <a:cs typeface="+mn-cs"/>
            </a:endParaRPr>
          </a:p>
          <a:p>
            <a:pPr marL="171450" indent="-171450">
              <a:buFontTx/>
              <a:buChar char="-"/>
            </a:pPr>
            <a:r>
              <a:rPr lang="en-US" sz="1200" b="0" kern="1200" baseline="0" dirty="0" smtClean="0">
                <a:solidFill>
                  <a:schemeClr val="tx1"/>
                </a:solidFill>
                <a:effectLst/>
                <a:latin typeface="+mn-lt"/>
                <a:ea typeface="+mn-ea"/>
                <a:cs typeface="+mn-cs"/>
              </a:rPr>
              <a:t>{CLICK} Finally, ensure that any and all unnecessary software on the Client is completely closed down.  This is just to ensure there isn’t anything unrelated taking up resources that could be used for OMS.</a:t>
            </a:r>
          </a:p>
          <a:p>
            <a:pPr marL="171450" indent="-171450">
              <a:buFontTx/>
              <a:buChar char="-"/>
            </a:pPr>
            <a:endParaRPr lang="en-US"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25</a:t>
            </a:fld>
            <a:endParaRPr lang="en-US" dirty="0"/>
          </a:p>
        </p:txBody>
      </p:sp>
    </p:spTree>
    <p:extLst>
      <p:ext uri="{BB962C8B-B14F-4D97-AF65-F5344CB8AC3E}">
        <p14:creationId xmlns:p14="http://schemas.microsoft.com/office/powerpoint/2010/main" val="3193757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smtClean="0">
                <a:solidFill>
                  <a:schemeClr val="tx1"/>
                </a:solidFill>
                <a:effectLst/>
                <a:latin typeface="+mn-lt"/>
                <a:ea typeface="+mn-ea"/>
                <a:cs typeface="+mn-cs"/>
              </a:rPr>
              <a:t>Remember that all reports of outages are treated the same way once they get in to OMS.  They are traced in the system and either placed in an existing outage as a call, placed in a new outage if none exists within it’s trace or placed in a new outage that is created from an existing outage due to the calls moving the case upstream. Let’s start off with what call volume coming in to OMS looks like in a major event. </a:t>
            </a:r>
          </a:p>
          <a:p>
            <a:r>
              <a:rPr lang="en-US" sz="1200" b="0" kern="1200" baseline="0" dirty="0" smtClean="0">
                <a:solidFill>
                  <a:schemeClr val="tx1"/>
                </a:solidFill>
                <a:effectLst/>
                <a:latin typeface="+mn-lt"/>
                <a:ea typeface="+mn-ea"/>
                <a:cs typeface="+mn-cs"/>
              </a:rPr>
              <a:t>{CLICK MANY TIMES}</a:t>
            </a:r>
          </a:p>
          <a:p>
            <a:r>
              <a:rPr lang="en-US" sz="1200" b="0" kern="1200" baseline="0" dirty="0" smtClean="0">
                <a:solidFill>
                  <a:schemeClr val="tx1"/>
                </a:solidFill>
                <a:effectLst/>
                <a:latin typeface="+mn-lt"/>
                <a:ea typeface="+mn-ea"/>
                <a:cs typeface="+mn-cs"/>
              </a:rPr>
              <a:t>This is a highly simplified graph of an actual call volume log form a Major Event that lasted nearly three days.  The thing to note here is that there are peaks and valleys that happen throughout the duration of the event.  When the event starts we get a flood of outage calls that eventually peak.  Linemen will likely not be in the field until after the bulk of the storm passes so allow the influx of calls to build Call Bundles.  During this time you should let OMS do it’s thing and process these call in to outage cases, tis not to say that you cannot or should not assign crews but remember that as the data floods in the outages you see initially will likely change over time so you are really just getting the linemen generally rolling in a trouble area and you can update them once they get in the area.  Once the cases begin to hit </a:t>
            </a:r>
            <a:r>
              <a:rPr lang="en-US" sz="1200" b="0" kern="1200" baseline="0" dirty="0" err="1" smtClean="0">
                <a:solidFill>
                  <a:schemeClr val="tx1"/>
                </a:solidFill>
                <a:effectLst/>
                <a:latin typeface="+mn-lt"/>
                <a:ea typeface="+mn-ea"/>
                <a:cs typeface="+mn-cs"/>
              </a:rPr>
              <a:t>upline</a:t>
            </a:r>
            <a:r>
              <a:rPr lang="en-US" sz="1200" b="0" kern="1200" baseline="0" dirty="0" smtClean="0">
                <a:solidFill>
                  <a:schemeClr val="tx1"/>
                </a:solidFill>
                <a:effectLst/>
                <a:latin typeface="+mn-lt"/>
                <a:ea typeface="+mn-ea"/>
                <a:cs typeface="+mn-cs"/>
              </a:rPr>
              <a:t> devices go ahead and make assignments and then when the call volume begins to slow down you can work outages at will and assign.  </a:t>
            </a:r>
          </a:p>
          <a:p>
            <a:r>
              <a:rPr lang="en-US" sz="1200" b="0" kern="1200" baseline="0" dirty="0" smtClean="0">
                <a:solidFill>
                  <a:schemeClr val="tx1"/>
                </a:solidFill>
                <a:effectLst/>
                <a:latin typeface="+mn-lt"/>
                <a:ea typeface="+mn-ea"/>
                <a:cs typeface="+mn-cs"/>
              </a:rPr>
              <a:t>{CLICK TO CONTINUE}</a:t>
            </a:r>
          </a:p>
          <a:p>
            <a:r>
              <a:rPr lang="en-US" sz="1200" b="0" kern="1200" baseline="0" dirty="0" smtClean="0">
                <a:solidFill>
                  <a:schemeClr val="tx1"/>
                </a:solidFill>
                <a:effectLst/>
                <a:latin typeface="+mn-lt"/>
                <a:ea typeface="+mn-ea"/>
                <a:cs typeface="+mn-cs"/>
              </a:rPr>
              <a:t>As the linemen begin to restore outages the call volume will begin to go down to a point and then the volume will go back up.  This is because customers are seeing their neighbors lights come back on and a reporting again.</a:t>
            </a:r>
          </a:p>
          <a:p>
            <a:r>
              <a:rPr lang="en-US" sz="1200" b="0" kern="1200" baseline="0" dirty="0" smtClean="0">
                <a:solidFill>
                  <a:schemeClr val="tx1"/>
                </a:solidFill>
                <a:effectLst/>
                <a:latin typeface="+mn-lt"/>
                <a:ea typeface="+mn-ea"/>
                <a:cs typeface="+mn-cs"/>
              </a:rPr>
              <a:t>{FINISH CLICKING}</a:t>
            </a:r>
          </a:p>
          <a:p>
            <a:r>
              <a:rPr lang="en-US" sz="1200" b="0" kern="1200" baseline="0" dirty="0" smtClean="0">
                <a:solidFill>
                  <a:schemeClr val="tx1"/>
                </a:solidFill>
                <a:effectLst/>
                <a:latin typeface="+mn-lt"/>
                <a:ea typeface="+mn-ea"/>
                <a:cs typeface="+mn-cs"/>
              </a:rPr>
              <a:t>This pattern will continue throughout the event until finally the event is over and all customers are back in power.</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Why do I show you this?  It is to bring home that fact that during the build up and over the peak the OMS will be very busy as it on-boards all these call, processes then, traces them and places them in to cases or building new cases.  This is a lot of information that has to be passed and processed.  Let the system work and take it easy, it will necessarily take more time as more data is forced in to the system.</a:t>
            </a:r>
          </a:p>
          <a:p>
            <a:endParaRPr lang="en-US" sz="1200" b="0" kern="1200" baseline="0" dirty="0" smtClean="0">
              <a:solidFill>
                <a:schemeClr val="tx1"/>
              </a:solidFill>
              <a:effectLst/>
              <a:latin typeface="+mn-lt"/>
              <a:ea typeface="+mn-ea"/>
              <a:cs typeface="+mn-cs"/>
            </a:endParaRPr>
          </a:p>
          <a:p>
            <a:endParaRPr lang="en-US" sz="1200" b="0" kern="1200" baseline="0" dirty="0" smtClean="0">
              <a:solidFill>
                <a:schemeClr val="tx1"/>
              </a:solidFill>
              <a:effectLst/>
              <a:latin typeface="+mn-lt"/>
              <a:ea typeface="+mn-ea"/>
              <a:cs typeface="+mn-cs"/>
            </a:endParaRPr>
          </a:p>
          <a:p>
            <a:endParaRPr lang="en-US" sz="1200" b="0" kern="1200" baseline="0" dirty="0" smtClean="0">
              <a:solidFill>
                <a:schemeClr val="tx1"/>
              </a:solidFill>
              <a:effectLst/>
              <a:latin typeface="+mn-lt"/>
              <a:ea typeface="+mn-ea"/>
              <a:cs typeface="+mn-cs"/>
            </a:endParaRPr>
          </a:p>
          <a:p>
            <a:endParaRPr lang="en-US"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26</a:t>
            </a:fld>
            <a:endParaRPr lang="en-US" dirty="0"/>
          </a:p>
        </p:txBody>
      </p:sp>
    </p:spTree>
    <p:extLst>
      <p:ext uri="{BB962C8B-B14F-4D97-AF65-F5344CB8AC3E}">
        <p14:creationId xmlns:p14="http://schemas.microsoft.com/office/powerpoint/2010/main" val="2449935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smtClean="0">
                <a:solidFill>
                  <a:schemeClr val="tx1"/>
                </a:solidFill>
                <a:effectLst/>
                <a:latin typeface="+mn-lt"/>
                <a:ea typeface="+mn-ea"/>
                <a:cs typeface="+mn-cs"/>
              </a:rPr>
              <a:t>Integrations within OMS can play a key roll in how good an outage goes.  Lets talk about two major integrations that you are likely to have working in conjunction with your OMS.</a:t>
            </a:r>
          </a:p>
          <a:p>
            <a:endParaRPr lang="en-US" sz="1200" b="0" kern="1200" baseline="0" dirty="0" smtClean="0">
              <a:solidFill>
                <a:schemeClr val="tx1"/>
              </a:solidFill>
              <a:effectLst/>
              <a:latin typeface="+mn-lt"/>
              <a:ea typeface="+mn-ea"/>
              <a:cs typeface="+mn-cs"/>
            </a:endParaRPr>
          </a:p>
          <a:p>
            <a:pPr marL="171450" indent="-171450">
              <a:buFontTx/>
              <a:buChar char="-"/>
            </a:pPr>
            <a:r>
              <a:rPr lang="en-US" sz="1200" b="0" kern="1200" baseline="0" dirty="0" smtClean="0">
                <a:solidFill>
                  <a:schemeClr val="tx1"/>
                </a:solidFill>
                <a:effectLst/>
                <a:latin typeface="+mn-lt"/>
                <a:ea typeface="+mn-ea"/>
                <a:cs typeface="+mn-cs"/>
              </a:rPr>
              <a:t>{CLICK} If you have SCADA and you get alerted that Breakers have opened go ahead and get a Confirmed Case built on the Breakers.  This helps to relieve pressure off the prediction engine and stops the usage of computer resources and network bandwidth.  </a:t>
            </a:r>
          </a:p>
          <a:p>
            <a:pPr marL="171450" indent="-171450">
              <a:buFontTx/>
              <a:buChar char="-"/>
            </a:pPr>
            <a:r>
              <a:rPr lang="en-US" sz="1200" b="0" kern="1200" baseline="0" dirty="0" smtClean="0">
                <a:solidFill>
                  <a:schemeClr val="tx1"/>
                </a:solidFill>
                <a:effectLst/>
                <a:latin typeface="+mn-lt"/>
                <a:ea typeface="+mn-ea"/>
                <a:cs typeface="+mn-cs"/>
              </a:rPr>
              <a:t>{CLICK} It does this because it stops using the prediction engine and</a:t>
            </a:r>
          </a:p>
          <a:p>
            <a:pPr marL="171450" indent="-171450">
              <a:buFontTx/>
              <a:buChar char="-"/>
            </a:pPr>
            <a:r>
              <a:rPr lang="en-US" sz="1200" b="0" kern="1200" baseline="0" dirty="0" smtClean="0">
                <a:solidFill>
                  <a:schemeClr val="tx1"/>
                </a:solidFill>
                <a:effectLst/>
                <a:latin typeface="+mn-lt"/>
                <a:ea typeface="+mn-ea"/>
                <a:cs typeface="+mn-cs"/>
              </a:rPr>
              <a:t>{CLICK} Simply tallies new calls to tuck in to the existing Confirmed Case, this means there is no need to run a trace and all that comes with that.</a:t>
            </a:r>
            <a:endParaRPr lang="en-US" sz="1200" b="0" kern="1200" baseline="0" dirty="0">
              <a:solidFill>
                <a:schemeClr val="tx1"/>
              </a:solidFill>
              <a:effectLst/>
              <a:latin typeface="+mn-lt"/>
              <a:ea typeface="+mn-ea"/>
              <a:cs typeface="+mn-cs"/>
            </a:endParaRPr>
          </a:p>
          <a:p>
            <a:pPr marL="171450" indent="-171450">
              <a:buFontTx/>
              <a:buChar char="-"/>
            </a:pPr>
            <a:r>
              <a:rPr lang="en-US" sz="1200" b="0" kern="1200" baseline="0" dirty="0" smtClean="0">
                <a:solidFill>
                  <a:schemeClr val="tx1"/>
                </a:solidFill>
                <a:effectLst/>
                <a:latin typeface="+mn-lt"/>
                <a:ea typeface="+mn-ea"/>
                <a:cs typeface="+mn-cs"/>
              </a:rPr>
              <a:t>{CLICK} Moving along, another integration that can help in an outage is AMI.  But you should be very careful with employing AMI.  AMI Responses can be a little off depending on how the storm damages the infrastructure of your system {CLICK} (think trees down across the line).  Do not rely solely upon what AMI is telling you.  You should wait for the {CLICK} birddog to get in the field before you fully Confirm those outages noted via AMI.</a:t>
            </a:r>
          </a:p>
        </p:txBody>
      </p:sp>
      <p:sp>
        <p:nvSpPr>
          <p:cNvPr id="4" name="Slide Number Placeholder 3"/>
          <p:cNvSpPr>
            <a:spLocks noGrp="1"/>
          </p:cNvSpPr>
          <p:nvPr>
            <p:ph type="sldNum" sz="quarter" idx="10"/>
          </p:nvPr>
        </p:nvSpPr>
        <p:spPr/>
        <p:txBody>
          <a:bodyPr/>
          <a:lstStyle/>
          <a:p>
            <a:fld id="{CF40D805-2A22-407B-B538-50DD8FAFBDB8}" type="slidenum">
              <a:rPr lang="en-US" smtClean="0"/>
              <a:t>27</a:t>
            </a:fld>
            <a:endParaRPr lang="en-US" dirty="0"/>
          </a:p>
        </p:txBody>
      </p:sp>
    </p:spTree>
    <p:extLst>
      <p:ext uri="{BB962C8B-B14F-4D97-AF65-F5344CB8AC3E}">
        <p14:creationId xmlns:p14="http://schemas.microsoft.com/office/powerpoint/2010/main" val="976725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smtClean="0">
                <a:solidFill>
                  <a:schemeClr val="tx1"/>
                </a:solidFill>
                <a:effectLst/>
                <a:latin typeface="+mn-lt"/>
                <a:ea typeface="+mn-ea"/>
                <a:cs typeface="+mn-cs"/>
              </a:rPr>
              <a:t>With the high volume of data that usually accompany any large outage event, it is very likely that you could experience some slowness with the client as OMS processes all the available data, creates and deletes cases, runs traces, includes data to both the calls and the cases and generally ensures that each client gets the latest information.  </a:t>
            </a:r>
          </a:p>
          <a:p>
            <a:r>
              <a:rPr lang="en-US" sz="1200" b="0" kern="1200" baseline="0" dirty="0" smtClean="0">
                <a:solidFill>
                  <a:schemeClr val="tx1"/>
                </a:solidFill>
                <a:effectLst/>
                <a:latin typeface="+mn-lt"/>
                <a:ea typeface="+mn-ea"/>
                <a:cs typeface="+mn-cs"/>
              </a:rPr>
              <a:t>{CLICK} If this occurs, try to give OMS a couple of minutes to finish up whatever task it may be processing.  Just let go of the mouse, and push away from the desk for a moment, you probably could use a minute or two to breathe anyway by this time.  </a:t>
            </a:r>
          </a:p>
          <a:p>
            <a:r>
              <a:rPr lang="en-US" sz="1200" b="0" kern="1200" baseline="0" dirty="0" smtClean="0">
                <a:solidFill>
                  <a:schemeClr val="tx1"/>
                </a:solidFill>
                <a:effectLst/>
                <a:latin typeface="+mn-lt"/>
                <a:ea typeface="+mn-ea"/>
                <a:cs typeface="+mn-cs"/>
              </a:rPr>
              <a:t>{CLICK} If you find that it is completely not responsive, simply restart the client computer itself, but do not try to restart the OMS Server.  Please notify OMS Support immediately if you feel the need to restart either the OMS Server of the Client.</a:t>
            </a:r>
          </a:p>
          <a:p>
            <a:endParaRPr lang="en-US"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28</a:t>
            </a:fld>
            <a:endParaRPr lang="en-US" dirty="0"/>
          </a:p>
        </p:txBody>
      </p:sp>
    </p:spTree>
    <p:extLst>
      <p:ext uri="{BB962C8B-B14F-4D97-AF65-F5344CB8AC3E}">
        <p14:creationId xmlns:p14="http://schemas.microsoft.com/office/powerpoint/2010/main" val="1564220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smtClean="0">
                <a:solidFill>
                  <a:schemeClr val="tx1"/>
                </a:solidFill>
                <a:effectLst/>
                <a:latin typeface="+mn-lt"/>
                <a:ea typeface="+mn-ea"/>
                <a:cs typeface="+mn-cs"/>
              </a:rPr>
              <a:t>And finally, limit the number of OMS Clients connected to ONLY necessary personnel.  Instead use one of the other options for these non-essential personnel, such as Catalyst or </a:t>
            </a:r>
            <a:r>
              <a:rPr lang="en-US" sz="1200" b="0" kern="1200" baseline="0" dirty="0" err="1" smtClean="0">
                <a:solidFill>
                  <a:schemeClr val="tx1"/>
                </a:solidFill>
                <a:effectLst/>
                <a:latin typeface="+mn-lt"/>
                <a:ea typeface="+mn-ea"/>
                <a:cs typeface="+mn-cs"/>
              </a:rPr>
              <a:t>OMSWebMap</a:t>
            </a:r>
            <a:r>
              <a:rPr lang="en-US" sz="1200" b="0" kern="1200" baseline="0" dirty="0" smtClean="0">
                <a:solidFill>
                  <a:schemeClr val="tx1"/>
                </a:solidFill>
                <a:effectLst/>
                <a:latin typeface="+mn-lt"/>
                <a:ea typeface="+mn-ea"/>
                <a:cs typeface="+mn-cs"/>
              </a:rPr>
              <a:t> to follow the status along the way.  </a:t>
            </a:r>
          </a:p>
          <a:p>
            <a:endParaRPr lang="en-US" sz="1200" b="0" kern="1200" baseline="0" dirty="0" smtClean="0">
              <a:solidFill>
                <a:schemeClr val="tx1"/>
              </a:solidFill>
              <a:effectLst/>
              <a:latin typeface="+mn-lt"/>
              <a:ea typeface="+mn-ea"/>
              <a:cs typeface="+mn-cs"/>
            </a:endParaRPr>
          </a:p>
          <a:p>
            <a:endParaRPr lang="en-US" sz="12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29</a:t>
            </a:fld>
            <a:endParaRPr lang="en-US" dirty="0"/>
          </a:p>
        </p:txBody>
      </p:sp>
    </p:spTree>
    <p:extLst>
      <p:ext uri="{BB962C8B-B14F-4D97-AF65-F5344CB8AC3E}">
        <p14:creationId xmlns:p14="http://schemas.microsoft.com/office/powerpoint/2010/main" val="28466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Before</a:t>
            </a: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 we dive in, l</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et’s </a:t>
            </a:r>
            <a:r>
              <a:rPr lang="en-US" sz="1200" dirty="0">
                <a:effectLst/>
                <a:latin typeface="Calibri" panose="020F0502020204030204" pitchFamily="34" charset="0"/>
                <a:ea typeface="Calibri" panose="020F0502020204030204" pitchFamily="34" charset="0"/>
                <a:cs typeface="Times New Roman" panose="02020603050405020304" pitchFamily="18" charset="0"/>
              </a:rPr>
              <a:t>starts with a little refresher on some of the terminology we use in Futura OMS</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200" dirty="0" smtClean="0">
                <a:solidFill>
                  <a:schemeClr val="tx1"/>
                </a:solidFill>
                <a:effectLst/>
                <a:latin typeface="+mn-lt"/>
                <a:ea typeface="+mn-ea"/>
                <a:cs typeface="+mn-cs"/>
              </a:rPr>
              <a:t>{CLICK} -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Starting </a:t>
            </a:r>
            <a:r>
              <a:rPr lang="en-US" sz="1200" dirty="0">
                <a:effectLst/>
                <a:latin typeface="Calibri" panose="020F0502020204030204" pitchFamily="34" charset="0"/>
                <a:ea typeface="Calibri" panose="020F0502020204030204" pitchFamily="34" charset="0"/>
                <a:cs typeface="Times New Roman" panose="02020603050405020304" pitchFamily="18" charset="0"/>
              </a:rPr>
              <a:t>with calls. Put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simply, </a:t>
            </a:r>
            <a:r>
              <a:rPr lang="en-US" sz="1200" dirty="0">
                <a:effectLst/>
                <a:latin typeface="Calibri" panose="020F0502020204030204" pitchFamily="34" charset="0"/>
                <a:ea typeface="Calibri" panose="020F0502020204030204" pitchFamily="34" charset="0"/>
                <a:cs typeface="Times New Roman" panose="02020603050405020304" pitchFamily="18" charset="0"/>
              </a:rPr>
              <a:t>a call is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a </a:t>
            </a:r>
            <a:r>
              <a:rPr lang="en-US" sz="1200" dirty="0">
                <a:effectLst/>
                <a:latin typeface="Calibri" panose="020F0502020204030204" pitchFamily="34" charset="0"/>
                <a:ea typeface="Calibri" panose="020F0502020204030204" pitchFamily="34" charset="0"/>
                <a:cs typeface="Times New Roman" panose="02020603050405020304" pitchFamily="18" charset="0"/>
              </a:rPr>
              <a:t>report of an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outage</a:t>
            </a: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kern="1200" dirty="0" smtClean="0">
                <a:solidFill>
                  <a:schemeClr val="tx1"/>
                </a:solidFill>
                <a:effectLst/>
                <a:latin typeface="+mn-lt"/>
                <a:ea typeface="+mn-ea"/>
                <a:cs typeface="+mn-cs"/>
              </a:rPr>
              <a:t>{CLICK} – </a:t>
            </a:r>
            <a:r>
              <a:rPr lang="en-US" sz="1200" kern="1200" baseline="0" dirty="0" smtClean="0">
                <a:solidFill>
                  <a:schemeClr val="tx1"/>
                </a:solidFill>
                <a:effectLst/>
                <a:latin typeface="Calibri" panose="020F0502020204030204" pitchFamily="34" charset="0"/>
                <a:ea typeface="+mn-ea"/>
                <a:cs typeface="Times New Roman" panose="02020603050405020304" pitchFamily="18" charset="0"/>
              </a:rPr>
              <a:t>It should be noted that t</a:t>
            </a: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his call</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can be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derived from any </a:t>
            </a:r>
            <a:r>
              <a:rPr lang="en-US" sz="1200" dirty="0">
                <a:effectLst/>
                <a:latin typeface="Calibri" panose="020F0502020204030204" pitchFamily="34" charset="0"/>
                <a:ea typeface="Calibri" panose="020F0502020204030204" pitchFamily="34" charset="0"/>
                <a:cs typeface="Times New Roman" panose="02020603050405020304" pitchFamily="18" charset="0"/>
              </a:rPr>
              <a:t>source such as phone (UPN,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CRC, </a:t>
            </a:r>
            <a:r>
              <a:rPr lang="en-US" sz="1200" dirty="0">
                <a:effectLst/>
                <a:latin typeface="Calibri" panose="020F0502020204030204" pitchFamily="34" charset="0"/>
                <a:ea typeface="Calibri" panose="020F0502020204030204" pitchFamily="34" charset="0"/>
                <a:cs typeface="Times New Roman" panose="02020603050405020304" pitchFamily="18" charset="0"/>
              </a:rPr>
              <a:t>IVR, AMI, etc</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Once they are inside OMS they are all treated the same, a building block to make outages and refine Cases, which brings us to…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200" dirty="0" smtClean="0">
                <a:solidFill>
                  <a:schemeClr val="tx1"/>
                </a:solidFill>
                <a:effectLst/>
                <a:latin typeface="+mn-lt"/>
                <a:ea typeface="+mn-ea"/>
                <a:cs typeface="+mn-cs"/>
              </a:rPr>
              <a:t>{CLICK} -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A </a:t>
            </a:r>
            <a:r>
              <a:rPr lang="en-US" sz="1200" dirty="0">
                <a:effectLst/>
                <a:latin typeface="Calibri" panose="020F0502020204030204" pitchFamily="34" charset="0"/>
                <a:ea typeface="Calibri" panose="020F0502020204030204" pitchFamily="34" charset="0"/>
                <a:cs typeface="Times New Roman" panose="02020603050405020304" pitchFamily="18" charset="0"/>
              </a:rPr>
              <a:t>Case is an outage situation and this includes the calls,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device that is out and it’s phasing, </a:t>
            </a:r>
            <a:r>
              <a:rPr lang="en-US" sz="1200" dirty="0">
                <a:effectLst/>
                <a:latin typeface="Calibri" panose="020F0502020204030204" pitchFamily="34" charset="0"/>
                <a:ea typeface="Calibri" panose="020F0502020204030204" pitchFamily="34" charset="0"/>
                <a:cs typeface="Times New Roman" panose="02020603050405020304" pitchFamily="18" charset="0"/>
              </a:rPr>
              <a:t>assigned crews</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notes on the calls as well as on the case, </a:t>
            </a:r>
            <a:r>
              <a:rPr lang="en-US" sz="1200" dirty="0">
                <a:effectLst/>
                <a:latin typeface="Calibri" panose="020F0502020204030204" pitchFamily="34" charset="0"/>
                <a:ea typeface="Calibri" panose="020F0502020204030204" pitchFamily="34" charset="0"/>
                <a:cs typeface="Times New Roman" panose="02020603050405020304" pitchFamily="18" charset="0"/>
              </a:rPr>
              <a:t>etc.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200" dirty="0" smtClean="0">
                <a:solidFill>
                  <a:schemeClr val="tx1"/>
                </a:solidFill>
                <a:effectLst/>
                <a:latin typeface="+mn-lt"/>
                <a:ea typeface="+mn-ea"/>
                <a:cs typeface="+mn-cs"/>
              </a:rPr>
              <a:t>{CLICK} -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The</a:t>
            </a: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 s</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tatus </a:t>
            </a:r>
            <a:r>
              <a:rPr lang="en-US" sz="1200" dirty="0">
                <a:effectLst/>
                <a:latin typeface="Calibri" panose="020F0502020204030204" pitchFamily="34" charset="0"/>
                <a:ea typeface="Calibri" panose="020F0502020204030204" pitchFamily="34" charset="0"/>
                <a:cs typeface="Times New Roman" panose="02020603050405020304" pitchFamily="18" charset="0"/>
              </a:rPr>
              <a:t>of a case can vary as </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well to include; Call Bundles – which is an</a:t>
            </a: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 OMS prediction logic derived outage</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Predicted Cases – a case that has been either Predicted by a dispatcher or has had a crew assigned to it, and finally Confirmed Cases – a case that the dispatcher has lineman confirmed status of the device as being out by having eyes on the device in question.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200" dirty="0" smtClean="0">
                <a:solidFill>
                  <a:schemeClr val="tx1"/>
                </a:solidFill>
                <a:effectLst/>
                <a:latin typeface="+mn-lt"/>
                <a:ea typeface="+mn-ea"/>
                <a:cs typeface="+mn-cs"/>
              </a:rPr>
              <a:t>{CLICK} – OMS Model is the operational brains of OMS.</a:t>
            </a:r>
            <a:r>
              <a:rPr lang="en-US" sz="1200" kern="1200" baseline="0" dirty="0" smtClean="0">
                <a:solidFill>
                  <a:schemeClr val="tx1"/>
                </a:solidFill>
                <a:effectLst/>
                <a:latin typeface="+mn-lt"/>
                <a:ea typeface="+mn-ea"/>
                <a:cs typeface="+mn-cs"/>
              </a:rPr>
              <a:t>  It works in conjunction with </a:t>
            </a:r>
            <a:r>
              <a:rPr lang="en-US" sz="1200" kern="1200" baseline="0" dirty="0" err="1" smtClean="0">
                <a:solidFill>
                  <a:schemeClr val="tx1"/>
                </a:solidFill>
                <a:effectLst/>
                <a:latin typeface="+mn-lt"/>
                <a:ea typeface="+mn-ea"/>
                <a:cs typeface="+mn-cs"/>
              </a:rPr>
              <a:t>SaveData</a:t>
            </a:r>
            <a:r>
              <a:rPr lang="en-US" sz="1200" kern="1200" baseline="0" dirty="0" smtClean="0">
                <a:solidFill>
                  <a:schemeClr val="tx1"/>
                </a:solidFill>
                <a:effectLst/>
                <a:latin typeface="+mn-lt"/>
                <a:ea typeface="+mn-ea"/>
                <a:cs typeface="+mn-cs"/>
              </a:rPr>
              <a:t> to process outages and deliver to the database.</a:t>
            </a:r>
          </a:p>
          <a:p>
            <a:pPr marL="0" marR="0">
              <a:lnSpc>
                <a:spcPct val="107000"/>
              </a:lnSpc>
              <a:spcBef>
                <a:spcPts val="0"/>
              </a:spcBef>
              <a:spcAft>
                <a:spcPts val="800"/>
              </a:spcAft>
            </a:pPr>
            <a:endParaRPr lang="en-US" sz="1200" kern="1200" baseline="0" dirty="0" smtClean="0">
              <a:solidFill>
                <a:schemeClr val="tx1"/>
              </a:solidFill>
              <a:effectLst/>
              <a:latin typeface="+mn-lt"/>
              <a:ea typeface="+mn-ea"/>
              <a:cs typeface="+mn-cs"/>
            </a:endParaRPr>
          </a:p>
          <a:p>
            <a:pPr marL="0" marR="0">
              <a:lnSpc>
                <a:spcPct val="107000"/>
              </a:lnSpc>
              <a:spcBef>
                <a:spcPts val="0"/>
              </a:spcBef>
              <a:spcAft>
                <a:spcPts val="800"/>
              </a:spcAft>
            </a:pPr>
            <a:r>
              <a:rPr lang="en-US" sz="1200" kern="1200" baseline="0" dirty="0" smtClean="0">
                <a:solidFill>
                  <a:schemeClr val="tx1"/>
                </a:solidFill>
                <a:effectLst/>
                <a:latin typeface="+mn-lt"/>
                <a:ea typeface="+mn-ea"/>
                <a:cs typeface="+mn-cs"/>
              </a:rPr>
              <a:t>{CLICK} – The OMS Client is the actual computer that the dispatcher runs to view, track, assign and work an outage Case.  It does not contain the database for OMS, it is simply a viewing tool with limited processing load.</a:t>
            </a:r>
          </a:p>
          <a:p>
            <a:pPr marL="0" marR="0">
              <a:lnSpc>
                <a:spcPct val="107000"/>
              </a:lnSpc>
              <a:spcBef>
                <a:spcPts val="0"/>
              </a:spcBef>
              <a:spcAft>
                <a:spcPts val="800"/>
              </a:spcAft>
            </a:pPr>
            <a:endParaRPr lang="en-US" sz="1200" kern="1200" baseline="0" dirty="0" smtClean="0">
              <a:solidFill>
                <a:schemeClr val="tx1"/>
              </a:solidFill>
              <a:effectLst/>
              <a:latin typeface="+mn-lt"/>
              <a:ea typeface="+mn-ea"/>
              <a:cs typeface="+mn-cs"/>
            </a:endParaRPr>
          </a:p>
          <a:p>
            <a:pPr marL="0" marR="0">
              <a:lnSpc>
                <a:spcPct val="107000"/>
              </a:lnSpc>
              <a:spcBef>
                <a:spcPts val="0"/>
              </a:spcBef>
              <a:spcAft>
                <a:spcPts val="800"/>
              </a:spcAft>
            </a:pPr>
            <a:r>
              <a:rPr lang="en-US" sz="1200" kern="1200" baseline="0" dirty="0" smtClean="0">
                <a:solidFill>
                  <a:schemeClr val="tx1"/>
                </a:solidFill>
                <a:effectLst/>
                <a:latin typeface="+mn-lt"/>
                <a:ea typeface="+mn-ea"/>
                <a:cs typeface="+mn-cs"/>
              </a:rPr>
              <a:t>{CLICK} – The OMS Server is where the OMS database resides and all processing is performed.  All information both from and to the OMS Clients is handled on the OMS Server as well as any integrated information from other vendors.  </a:t>
            </a:r>
          </a:p>
          <a:p>
            <a:pPr marL="0" marR="0">
              <a:lnSpc>
                <a:spcPct val="107000"/>
              </a:lnSpc>
              <a:spcBef>
                <a:spcPts val="0"/>
              </a:spcBef>
              <a:spcAft>
                <a:spcPts val="800"/>
              </a:spcAft>
            </a:pPr>
            <a:endParaRPr lang="en-US" sz="1200" kern="1200" baseline="0" dirty="0" smtClean="0">
              <a:solidFill>
                <a:schemeClr val="tx1"/>
              </a:solidFill>
              <a:effectLst/>
              <a:latin typeface="+mn-lt"/>
              <a:ea typeface="+mn-ea"/>
              <a:cs typeface="+mn-cs"/>
            </a:endParaRPr>
          </a:p>
          <a:p>
            <a:pPr marL="0" marR="0">
              <a:lnSpc>
                <a:spcPct val="107000"/>
              </a:lnSpc>
              <a:spcBef>
                <a:spcPts val="0"/>
              </a:spcBef>
              <a:spcAft>
                <a:spcPts val="800"/>
              </a:spcAft>
            </a:pPr>
            <a:r>
              <a:rPr lang="en-US" sz="1200" kern="1200" baseline="0" dirty="0" smtClean="0">
                <a:solidFill>
                  <a:schemeClr val="tx1"/>
                </a:solidFill>
                <a:effectLst/>
                <a:latin typeface="+mn-lt"/>
                <a:ea typeface="+mn-ea"/>
                <a:cs typeface="+mn-cs"/>
              </a:rPr>
              <a:t>{CLICK} – Windows CMD –</a:t>
            </a:r>
            <a:r>
              <a:rPr lang="en-US" sz="1200" b="0" i="0" kern="1200" dirty="0" smtClean="0">
                <a:solidFill>
                  <a:schemeClr val="tx1"/>
                </a:solidFill>
                <a:effectLst/>
                <a:latin typeface="+mn-lt"/>
                <a:ea typeface="+mn-ea"/>
                <a:cs typeface="+mn-cs"/>
              </a:rPr>
              <a:t>is the </a:t>
            </a:r>
            <a:r>
              <a:rPr lang="en-US" sz="1200" b="0" i="0" u="none" strike="noStrike" kern="1200" dirty="0" smtClean="0">
                <a:solidFill>
                  <a:schemeClr val="tx1"/>
                </a:solidFill>
                <a:effectLst/>
                <a:latin typeface="+mn-lt"/>
                <a:ea typeface="+mn-ea"/>
                <a:cs typeface="+mn-cs"/>
              </a:rPr>
              <a:t>command-line</a:t>
            </a:r>
            <a:r>
              <a:rPr lang="en-US" sz="1200" b="0" i="0" u="none" strike="noStrike" kern="1200" baseline="0" dirty="0" smtClean="0">
                <a:solidFill>
                  <a:schemeClr val="tx1"/>
                </a:solidFill>
                <a:effectLst/>
                <a:latin typeface="+mn-lt"/>
                <a:ea typeface="+mn-ea"/>
                <a:cs typeface="+mn-cs"/>
              </a:rPr>
              <a:t> interpreter for the Windows OS.  In OMS terms it is the black window running in the back-ground.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I previously</a:t>
            </a:r>
            <a:r>
              <a:rPr lang="en-US" baseline="0" dirty="0"/>
              <a:t> mentioned Cases can have multiple statuses. </a:t>
            </a:r>
            <a:r>
              <a:rPr lang="en-US" baseline="0" dirty="0" smtClean="0"/>
              <a:t>Starting </a:t>
            </a:r>
            <a:r>
              <a:rPr lang="en-US" baseline="0" dirty="0"/>
              <a:t>with </a:t>
            </a:r>
            <a:r>
              <a:rPr lang="en-US" baseline="0" dirty="0" smtClean="0"/>
              <a:t>Call Bundles </a:t>
            </a:r>
            <a:r>
              <a:rPr lang="en-US" baseline="0" dirty="0"/>
              <a:t>then leading to </a:t>
            </a:r>
            <a:r>
              <a:rPr lang="en-US" baseline="0" dirty="0" smtClean="0"/>
              <a:t>Predicted Cases, Confirmed Cases </a:t>
            </a:r>
            <a:r>
              <a:rPr lang="en-US" baseline="0" dirty="0"/>
              <a:t>and finally </a:t>
            </a:r>
            <a:r>
              <a:rPr lang="en-US" baseline="0" dirty="0" smtClean="0"/>
              <a:t>Restored or Closed.  These are the general progression of an outage case within OMS, however, there are times when a case may be built directly on a device and status set directly to Predicted or Confirmed depending on the desired result.  </a:t>
            </a:r>
            <a:endParaRPr lang="en-US" dirty="0"/>
          </a:p>
        </p:txBody>
      </p:sp>
      <p:sp>
        <p:nvSpPr>
          <p:cNvPr id="4" name="Slide Number Placeholder 3"/>
          <p:cNvSpPr>
            <a:spLocks noGrp="1"/>
          </p:cNvSpPr>
          <p:nvPr>
            <p:ph type="sldNum" sz="quarter" idx="10"/>
          </p:nvPr>
        </p:nvSpPr>
        <p:spPr/>
        <p:txBody>
          <a:bodyPr/>
          <a:lstStyle/>
          <a:p>
            <a:fld id="{CF40D805-2A22-407B-B538-50DD8FAFBDB8}" type="slidenum">
              <a:rPr lang="en-US" smtClean="0"/>
              <a:t>3</a:t>
            </a:fld>
            <a:endParaRPr lang="en-US" dirty="0"/>
          </a:p>
        </p:txBody>
      </p:sp>
    </p:spTree>
    <p:extLst>
      <p:ext uri="{BB962C8B-B14F-4D97-AF65-F5344CB8AC3E}">
        <p14:creationId xmlns:p14="http://schemas.microsoft.com/office/powerpoint/2010/main" val="706078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0D805-2A22-407B-B538-50DD8FAFBDB8}" type="slidenum">
              <a:rPr lang="en-US" smtClean="0"/>
              <a:t>30</a:t>
            </a:fld>
            <a:endParaRPr lang="en-US" dirty="0"/>
          </a:p>
        </p:txBody>
      </p:sp>
    </p:spTree>
    <p:extLst>
      <p:ext uri="{BB962C8B-B14F-4D97-AF65-F5344CB8AC3E}">
        <p14:creationId xmlns:p14="http://schemas.microsoft.com/office/powerpoint/2010/main" val="231290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let’s take a closer look at the constituent parts of OMS.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a:t>
            </a:r>
            <a:r>
              <a:rPr lang="en-US" sz="1200" kern="1200" dirty="0">
                <a:solidFill>
                  <a:schemeClr val="tx1"/>
                </a:solidFill>
                <a:effectLst/>
                <a:latin typeface="+mn-lt"/>
                <a:ea typeface="+mn-ea"/>
                <a:cs typeface="+mn-cs"/>
              </a:rPr>
              <a:t>course will serve as a bit of a review to some of you as well </a:t>
            </a:r>
            <a:r>
              <a:rPr lang="en-US" sz="1200" kern="1200" dirty="0" smtClean="0">
                <a:solidFill>
                  <a:schemeClr val="tx1"/>
                </a:solidFill>
                <a:effectLst/>
                <a:latin typeface="+mn-lt"/>
                <a:ea typeface="+mn-ea"/>
                <a:cs typeface="+mn-cs"/>
              </a:rPr>
              <a:t>as provide </a:t>
            </a:r>
            <a:r>
              <a:rPr lang="en-US" sz="1200" kern="1200" dirty="0">
                <a:solidFill>
                  <a:schemeClr val="tx1"/>
                </a:solidFill>
                <a:effectLst/>
                <a:latin typeface="+mn-lt"/>
                <a:ea typeface="+mn-ea"/>
                <a:cs typeface="+mn-cs"/>
              </a:rPr>
              <a:t>some pro tips that </a:t>
            </a:r>
            <a:r>
              <a:rPr lang="en-US" sz="1200" kern="1200" dirty="0" smtClean="0">
                <a:solidFill>
                  <a:schemeClr val="tx1"/>
                </a:solidFill>
                <a:effectLst/>
                <a:latin typeface="+mn-lt"/>
                <a:ea typeface="+mn-ea"/>
                <a:cs typeface="+mn-cs"/>
              </a:rPr>
              <a:t>will certainly help you </a:t>
            </a:r>
            <a:r>
              <a:rPr lang="en-US" sz="1200" kern="1200" dirty="0">
                <a:solidFill>
                  <a:schemeClr val="tx1"/>
                </a:solidFill>
                <a:effectLst/>
                <a:latin typeface="+mn-lt"/>
                <a:ea typeface="+mn-ea"/>
                <a:cs typeface="+mn-cs"/>
              </a:rPr>
              <a:t>in the future</a:t>
            </a:r>
            <a:r>
              <a:rPr lang="en-US" sz="1200" kern="1200" dirty="0" smtClean="0">
                <a:solidFill>
                  <a:schemeClr val="tx1"/>
                </a:solidFill>
                <a:effectLst/>
                <a:latin typeface="+mn-lt"/>
                <a:ea typeface="+mn-ea"/>
                <a:cs typeface="+mn-cs"/>
              </a:rPr>
              <a:t>.  The hope is that you will be able to take some or all of these tips and integrate them to your particular situation and incorporate them in to your business process for OMS.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will be</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starting with the OMS </a:t>
            </a:r>
            <a:r>
              <a:rPr lang="en-US" sz="1200" kern="1200" dirty="0" smtClean="0">
                <a:solidFill>
                  <a:schemeClr val="tx1"/>
                </a:solidFill>
                <a:effectLst/>
                <a:latin typeface="+mn-lt"/>
                <a:ea typeface="+mn-ea"/>
                <a:cs typeface="+mn-cs"/>
              </a:rPr>
              <a:t>Model</a:t>
            </a:r>
            <a:r>
              <a:rPr lang="en-US" sz="1200" kern="1200" baseline="0" dirty="0" smtClean="0">
                <a:solidFill>
                  <a:schemeClr val="tx1"/>
                </a:solidFill>
                <a:effectLst/>
                <a:latin typeface="+mn-lt"/>
                <a:ea typeface="+mn-ea"/>
                <a:cs typeface="+mn-cs"/>
              </a:rPr>
              <a:t> which we just learned in the operational brains of OMS.  If it isn’t running, OMS isn’t working.  If it doesn’t have the required resources dedicated on the server, it isn't working optimally.</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[CLICK] Your </a:t>
            </a:r>
            <a:r>
              <a:rPr lang="en-US" sz="1200" kern="1200" dirty="0">
                <a:solidFill>
                  <a:schemeClr val="tx1"/>
                </a:solidFill>
                <a:effectLst/>
                <a:latin typeface="+mn-lt"/>
                <a:ea typeface="+mn-ea"/>
                <a:cs typeface="+mn-cs"/>
              </a:rPr>
              <a:t>OMS Model is the foundation for all your predictions.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We use</a:t>
            </a:r>
            <a:r>
              <a:rPr lang="en-US" sz="1200" kern="1200" baseline="0" dirty="0">
                <a:solidFill>
                  <a:schemeClr val="tx1"/>
                </a:solidFill>
                <a:effectLst/>
                <a:latin typeface="+mn-lt"/>
                <a:ea typeface="+mn-ea"/>
                <a:cs typeface="+mn-cs"/>
              </a:rPr>
              <a:t> data from multiple sources to </a:t>
            </a:r>
            <a:r>
              <a:rPr lang="en-US" sz="1200" kern="1200" baseline="0" dirty="0" smtClean="0">
                <a:solidFill>
                  <a:schemeClr val="tx1"/>
                </a:solidFill>
                <a:effectLst/>
                <a:latin typeface="+mn-lt"/>
                <a:ea typeface="+mn-ea"/>
                <a:cs typeface="+mn-cs"/>
              </a:rPr>
              <a:t>create </a:t>
            </a:r>
            <a:r>
              <a:rPr lang="en-US" sz="1200" kern="1200" baseline="0" dirty="0">
                <a:solidFill>
                  <a:schemeClr val="tx1"/>
                </a:solidFill>
                <a:effectLst/>
                <a:latin typeface="+mn-lt"/>
                <a:ea typeface="+mn-ea"/>
                <a:cs typeface="+mn-cs"/>
              </a:rPr>
              <a:t>this model.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effectLst/>
                <a:latin typeface="+mn-lt"/>
                <a:ea typeface="+mn-ea"/>
                <a:cs typeface="+mn-cs"/>
              </a:rPr>
              <a:t>The basic structure of the OMS model is taken from both your GIS </a:t>
            </a:r>
            <a:r>
              <a:rPr lang="en-US" sz="1200" kern="1200" baseline="0" dirty="0">
                <a:solidFill>
                  <a:schemeClr val="tx1"/>
                </a:solidFill>
                <a:effectLst/>
                <a:latin typeface="+mn-lt"/>
                <a:ea typeface="+mn-ea"/>
                <a:cs typeface="+mn-cs"/>
              </a:rPr>
              <a:t>and </a:t>
            </a:r>
            <a:r>
              <a:rPr lang="en-US" sz="1200" kern="1200" baseline="0" dirty="0" smtClean="0">
                <a:solidFill>
                  <a:schemeClr val="tx1"/>
                </a:solidFill>
                <a:effectLst/>
                <a:latin typeface="+mn-lt"/>
                <a:ea typeface="+mn-ea"/>
                <a:cs typeface="+mn-cs"/>
              </a:rPr>
              <a:t>CIS [CLICK], that syncs via a manual data export from your GIS.  This means that if the data exists in your CIS and you want it in your OMS it must also exist within your GIS.</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Garbage In / Garbage Out – This applies aptly to your success with OMS.  </a:t>
            </a:r>
            <a:r>
              <a:rPr lang="en-US" sz="1200" kern="1200" dirty="0" smtClean="0">
                <a:solidFill>
                  <a:schemeClr val="tx1"/>
                </a:solidFill>
                <a:effectLst/>
                <a:latin typeface="+mn-lt"/>
                <a:ea typeface="+mn-ea"/>
                <a:cs typeface="+mn-cs"/>
              </a:rPr>
              <a:t>Remember the </a:t>
            </a:r>
            <a:r>
              <a:rPr lang="en-US" sz="1200" kern="1200" dirty="0">
                <a:solidFill>
                  <a:schemeClr val="tx1"/>
                </a:solidFill>
                <a:effectLst/>
                <a:latin typeface="+mn-lt"/>
                <a:ea typeface="+mn-ea"/>
                <a:cs typeface="+mn-cs"/>
              </a:rPr>
              <a:t>Model is only as good as the data we </a:t>
            </a:r>
            <a:r>
              <a:rPr lang="en-US" sz="1200" kern="1200" dirty="0" smtClean="0">
                <a:solidFill>
                  <a:schemeClr val="tx1"/>
                </a:solidFill>
                <a:effectLst/>
                <a:latin typeface="+mn-lt"/>
                <a:ea typeface="+mn-ea"/>
                <a:cs typeface="+mn-cs"/>
              </a:rPr>
              <a:t>feed to it.  If there is a failure inside the data in GIS; a duplicate line section on primary immediately before a fuse,</a:t>
            </a:r>
            <a:r>
              <a:rPr lang="en-US" sz="1200" kern="1200" baseline="0" dirty="0" smtClean="0">
                <a:solidFill>
                  <a:schemeClr val="tx1"/>
                </a:solidFill>
                <a:effectLst/>
                <a:latin typeface="+mn-lt"/>
                <a:ea typeface="+mn-ea"/>
                <a:cs typeface="+mn-cs"/>
              </a:rPr>
              <a:t> for example, the behavior in OMS will be to end the flow at that Fuse as the most </a:t>
            </a:r>
            <a:r>
              <a:rPr lang="en-US" sz="1200" kern="1200" baseline="0" dirty="0" err="1" smtClean="0">
                <a:solidFill>
                  <a:schemeClr val="tx1"/>
                </a:solidFill>
                <a:effectLst/>
                <a:latin typeface="+mn-lt"/>
                <a:ea typeface="+mn-ea"/>
                <a:cs typeface="+mn-cs"/>
              </a:rPr>
              <a:t>upline</a:t>
            </a:r>
            <a:r>
              <a:rPr lang="en-US" sz="1200" kern="1200" baseline="0" dirty="0" smtClean="0">
                <a:solidFill>
                  <a:schemeClr val="tx1"/>
                </a:solidFill>
                <a:effectLst/>
                <a:latin typeface="+mn-lt"/>
                <a:ea typeface="+mn-ea"/>
                <a:cs typeface="+mn-cs"/>
              </a:rPr>
              <a:t> device for that trace.  Any upstream calls that would normally roll this outage further toward the Breaker will simply create another outage upstream and leave you with two outages when there should have been one.  I use this example to illustrate the extreme instance but it does help to illuminate why the data in GIS is so important to OMS.</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[CLICK] We</a:t>
            </a:r>
            <a:r>
              <a:rPr lang="en-US" sz="1200" kern="1200" baseline="0" dirty="0" smtClean="0">
                <a:solidFill>
                  <a:schemeClr val="tx1"/>
                </a:solidFill>
                <a:effectLst/>
                <a:latin typeface="+mn-lt"/>
                <a:ea typeface="+mn-ea"/>
                <a:cs typeface="+mn-cs"/>
              </a:rPr>
              <a:t> employ a </a:t>
            </a:r>
            <a:r>
              <a:rPr lang="en-US" dirty="0" err="1" smtClean="0"/>
              <a:t>PostGres</a:t>
            </a:r>
            <a:r>
              <a:rPr lang="en-US" dirty="0" smtClean="0"/>
              <a:t> database to store and control</a:t>
            </a:r>
            <a:r>
              <a:rPr lang="en-US" baseline="0" dirty="0" smtClean="0"/>
              <a:t> all aspects of OMS which is a</a:t>
            </a:r>
            <a:r>
              <a:rPr lang="en-US" dirty="0" smtClean="0"/>
              <a:t> </a:t>
            </a:r>
            <a:r>
              <a:rPr lang="en-US" dirty="0"/>
              <a:t>remote database management</a:t>
            </a:r>
            <a:r>
              <a:rPr lang="en-US" baseline="0" dirty="0"/>
              <a:t> system on the backend to communicate with all the data tables</a:t>
            </a:r>
            <a:r>
              <a:rPr lang="en-US" baseline="0" dirty="0" smtClean="0"/>
              <a:t>.  </a:t>
            </a:r>
            <a:r>
              <a:rPr lang="en-US" baseline="0" dirty="0" err="1" smtClean="0"/>
              <a:t>PostGres</a:t>
            </a:r>
            <a:r>
              <a:rPr lang="en-US" baseline="0" dirty="0" smtClean="0"/>
              <a:t> will contain; the current network model stored in database flat files with parent/daughter relationships on each item that participates in the network, the active calls, cases, notes, vehicles, employees, lockout tags, switching cases, and any other OMS specific feature used, and finally all historical data required to track the history of an outage case and generate all reports available within OMS.</a:t>
            </a:r>
            <a:endParaRPr lang="en-US" baseline="0" dirty="0"/>
          </a:p>
          <a:p>
            <a:r>
              <a:rPr lang="en-US" baseline="0" dirty="0" smtClean="0"/>
              <a:t> - [CLICK] When it comes to the mapping Tab of the model we want to emphasize an easy to understand map.  In order [CLICK]        to allow OMS to operate as efficiently and rapidly as possible you will want to keep the following points in mind when developing your OMS base map.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You</a:t>
            </a:r>
            <a:r>
              <a:rPr lang="en-US" baseline="0" dirty="0" smtClean="0"/>
              <a:t> need to keep it c</a:t>
            </a:r>
            <a:r>
              <a:rPr lang="en-US" dirty="0" smtClean="0"/>
              <a:t>lean and Light for speed.  [CLICK] and you want to use simple, easy to understand symbology.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This means we need to refrain from adding excessive </a:t>
            </a:r>
            <a:r>
              <a:rPr lang="en-US" baseline="0" dirty="0" err="1" smtClean="0"/>
              <a:t>Basemap</a:t>
            </a:r>
            <a:r>
              <a:rPr lang="en-US" baseline="0" dirty="0" smtClean="0"/>
              <a:t> or satellite layers for the sake of performance.  [CLICK] you will want to ensure that you include mostly your Electric Network and Components that you need and not add the remainder.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You </a:t>
            </a:r>
            <a:r>
              <a:rPr lang="en-US" baseline="0" dirty="0"/>
              <a:t>have to remember we are trying to make predictions in real </a:t>
            </a:r>
            <a:r>
              <a:rPr lang="en-US" baseline="0" dirty="0" smtClean="0"/>
              <a:t>time and that the OMS model is pushing these updates to each and every client on the system.  Having </a:t>
            </a:r>
            <a:r>
              <a:rPr lang="en-US" baseline="0" dirty="0"/>
              <a:t>heavy </a:t>
            </a:r>
            <a:r>
              <a:rPr lang="en-US" baseline="0" dirty="0" err="1"/>
              <a:t>basemap</a:t>
            </a:r>
            <a:r>
              <a:rPr lang="en-US" baseline="0" dirty="0"/>
              <a:t> and satellite layers will slow down the performance of the OMS client</a:t>
            </a:r>
            <a:r>
              <a:rPr lang="en-US" baseline="0" dirty="0" smtClean="0"/>
              <a:t>.  [CLICK] You ensure good speed for map performance by keeping this map Clean and Light.  This does not mean you cannot have these layers if you really need them but they need to be set up in the MXD in a way that they only display when turned on or at a very large scale (IE - when zoomed in very close).  The basic rule here would be [CLICK] “when in doubt, leave it out”.</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endParaRPr lang="en-US" dirty="0"/>
          </a:p>
        </p:txBody>
      </p:sp>
      <p:sp>
        <p:nvSpPr>
          <p:cNvPr id="4" name="Slide Number Placeholder 3"/>
          <p:cNvSpPr>
            <a:spLocks noGrp="1"/>
          </p:cNvSpPr>
          <p:nvPr>
            <p:ph type="sldNum" sz="quarter" idx="10"/>
          </p:nvPr>
        </p:nvSpPr>
        <p:spPr/>
        <p:txBody>
          <a:bodyPr/>
          <a:lstStyle/>
          <a:p>
            <a:fld id="{CF40D805-2A22-407B-B538-50DD8FAFBDB8}" type="slidenum">
              <a:rPr lang="en-US" smtClean="0"/>
              <a:t>4</a:t>
            </a:fld>
            <a:endParaRPr lang="en-US" dirty="0"/>
          </a:p>
        </p:txBody>
      </p:sp>
    </p:spTree>
    <p:extLst>
      <p:ext uri="{BB962C8B-B14F-4D97-AF65-F5344CB8AC3E}">
        <p14:creationId xmlns:p14="http://schemas.microsoft.com/office/powerpoint/2010/main" val="330078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Let’s continue with our journey of OMS Best Practices by moving on to the usage of the OMS Server.  I want to preface this particular section in today’s training with saying that if</a:t>
            </a:r>
            <a:r>
              <a:rPr lang="en-US" sz="1200" kern="1200" baseline="0" dirty="0" smtClean="0">
                <a:solidFill>
                  <a:schemeClr val="tx1"/>
                </a:solidFill>
                <a:effectLst/>
                <a:latin typeface="+mn-lt"/>
                <a:ea typeface="+mn-ea"/>
                <a:cs typeface="+mn-cs"/>
              </a:rPr>
              <a:t> you are unsure about any aspect of accessing the OMS Server please stay away from it, contact OMS Support for assistance.  </a:t>
            </a:r>
          </a:p>
          <a:p>
            <a:pPr lvl="0"/>
            <a:endParaRPr lang="en-US" sz="1200" kern="1200" baseline="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are a few basic</a:t>
            </a:r>
            <a:r>
              <a:rPr lang="en-US" sz="1200" kern="1200" baseline="0" dirty="0" smtClean="0">
                <a:solidFill>
                  <a:schemeClr val="tx1"/>
                </a:solidFill>
                <a:effectLst/>
                <a:latin typeface="+mn-lt"/>
                <a:ea typeface="+mn-ea"/>
                <a:cs typeface="+mn-cs"/>
              </a:rPr>
              <a:t> rules that apply to the OMS server and the client machines.  If you observe these standard practices you will experience a smoother operating OMS overall.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Let’s start off by diving in to the OMS Server and some basic Do’s and Don’ts. One item that we have been making a big push on over the last year has been upgraded specifications for server and client computers.  Like any other software, as </a:t>
            </a:r>
            <a:r>
              <a:rPr lang="en-US" sz="1200" kern="1200" baseline="0" dirty="0" err="1" smtClean="0">
                <a:solidFill>
                  <a:schemeClr val="tx1"/>
                </a:solidFill>
                <a:effectLst/>
                <a:latin typeface="+mn-lt"/>
                <a:ea typeface="+mn-ea"/>
                <a:cs typeface="+mn-cs"/>
              </a:rPr>
              <a:t>FuturaOMS</a:t>
            </a:r>
            <a:r>
              <a:rPr lang="en-US" sz="1200" kern="1200" baseline="0" dirty="0" smtClean="0">
                <a:solidFill>
                  <a:schemeClr val="tx1"/>
                </a:solidFill>
                <a:effectLst/>
                <a:latin typeface="+mn-lt"/>
                <a:ea typeface="+mn-ea"/>
                <a:cs typeface="+mn-cs"/>
              </a:rPr>
              <a:t> grows and adds new features it necessarily requires more power to operate efficiently.  [CLICK] These are the most recent server specifications required to run OMS efficiently.  It is also important to note that if you and your IT department decide to go the virtualized route that you must meet these specifications and that all resources MUST be dedicated exclusively for this OMS Server and NOT shared.  This means that your local IT department should NOT be removing Cores and RAM blocks because their last system analysis told them that OMS is only using 20% of the allocated resources.  While this may be a realistic scenario for 90% of the time, it is the 10% of the time when ALL of these resources are needed in a big outage situation that we plan for in the specifications.  I encourage you to speak with your local IT about the type of OMS Server you currently have and how it is being managed locally.  If any of you want to get a current set of specifications just let anyone at OMS Support know and we can send them right out to you.  I want to point to one of the highlights [CLICK] in these specifications where we are asking to use Solid State Drives.  We have several clients who have made the move FROM a virtualized OMS Server back to a physical server using Solid State Drives and are reporting very good results.  In fact, they are also employing Solid State Drives in the Clients with major, appreciable increases in speed and stability for the dispatchers.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On the Server there are several hard and fast rules that must be followed:</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marL="171450" lvl="0" indent="-171450">
              <a:buFontTx/>
              <a:buChar char="-"/>
            </a:pP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Number one on this list is that you only access the OMS Server using the set up login,</a:t>
            </a:r>
            <a:r>
              <a:rPr lang="en-US" sz="1200" kern="1200" baseline="0" dirty="0" smtClean="0">
                <a:solidFill>
                  <a:schemeClr val="tx1"/>
                </a:solidFill>
                <a:effectLst/>
                <a:latin typeface="+mn-lt"/>
                <a:ea typeface="+mn-ea"/>
                <a:cs typeface="+mn-cs"/>
              </a:rPr>
              <a:t> usually “</a:t>
            </a:r>
            <a:r>
              <a:rPr lang="en-US" sz="1200" kern="1200" baseline="0" dirty="0" err="1" smtClean="0">
                <a:solidFill>
                  <a:schemeClr val="tx1"/>
                </a:solidFill>
                <a:effectLst/>
                <a:latin typeface="+mn-lt"/>
                <a:ea typeface="+mn-ea"/>
                <a:cs typeface="+mn-cs"/>
              </a:rPr>
              <a:t>futuraadmin</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This is because the Integration Service</a:t>
            </a:r>
            <a:r>
              <a:rPr lang="en-US" sz="1200" kern="1200" baseline="0" dirty="0" smtClean="0">
                <a:solidFill>
                  <a:schemeClr val="tx1"/>
                </a:solidFill>
                <a:effectLst/>
                <a:latin typeface="+mn-lt"/>
                <a:ea typeface="+mn-ea"/>
                <a:cs typeface="+mn-cs"/>
              </a:rPr>
              <a:t> can only run under one login.  Local IT can access with an admin login but they should not attempt to do anything with OMS under any circumstances using other logins.</a:t>
            </a:r>
          </a:p>
          <a:p>
            <a:pPr marL="171450" lvl="0" indent="-171450">
              <a:buFontTx/>
              <a:buChar char="-"/>
            </a:pP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Never ever log out of the OMS Server, only disconnect.  If you log out OMS will not continue to operate.</a:t>
            </a:r>
          </a:p>
          <a:p>
            <a:pPr marL="171450" lvl="0" indent="-171450">
              <a:buFontTx/>
              <a:buChar char="-"/>
            </a:pP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Free up RAM on your OMS Server by ensuring that there are no unnecessary programs or processes running.</a:t>
            </a:r>
          </a:p>
          <a:p>
            <a:pPr marL="171450" lvl="0" indent="-171450">
              <a:buFontTx/>
              <a:buChar char="-"/>
            </a:pP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Perform monthly maintenance when you can by completely taking the server down and restarting.  Ensure that the OMS Model is back up and running – if you have any questions, contact OMS staff. </a:t>
            </a:r>
          </a:p>
          <a:p>
            <a:pPr marL="171450" lvl="0" indent="-171450">
              <a:buFontTx/>
              <a:buChar char="-"/>
            </a:pP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Finally be sure to observe limited connections to the OMS Server.  Generally we like to limit to 5 clients or less during large outage situations but more can connect if needed.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5</a:t>
            </a:fld>
            <a:endParaRPr lang="en-US" dirty="0"/>
          </a:p>
        </p:txBody>
      </p:sp>
    </p:spTree>
    <p:extLst>
      <p:ext uri="{BB962C8B-B14F-4D97-AF65-F5344CB8AC3E}">
        <p14:creationId xmlns:p14="http://schemas.microsoft.com/office/powerpoint/2010/main" val="115710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On the server in the all current builds of OMS there is a very</a:t>
            </a:r>
            <a:r>
              <a:rPr lang="en-US" sz="1200" kern="1200" baseline="0" dirty="0" smtClean="0">
                <a:solidFill>
                  <a:schemeClr val="tx1"/>
                </a:solidFill>
                <a:effectLst/>
                <a:latin typeface="+mn-lt"/>
                <a:ea typeface="+mn-ea"/>
                <a:cs typeface="+mn-cs"/>
              </a:rPr>
              <a:t> useful</a:t>
            </a:r>
            <a:r>
              <a:rPr lang="en-US" sz="1200" kern="1200" dirty="0" smtClean="0">
                <a:solidFill>
                  <a:schemeClr val="tx1"/>
                </a:solidFill>
                <a:effectLst/>
                <a:latin typeface="+mn-lt"/>
                <a:ea typeface="+mn-ea"/>
                <a:cs typeface="+mn-cs"/>
              </a:rPr>
              <a:t> tool called OMS Client Manager located on the OMS Model Window.  The Tool [CLICK] is located here</a:t>
            </a:r>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We will want to use this tool to verify the active connections to the model.  It is good practice to do this BEFORE a major storm begins in order to limit the numbers of connections to the model to just the required staff and no more.  If others not directly linked to dispatch have a need to see the outage status you should point them to the various other tools that work with OMS, such as; the </a:t>
            </a:r>
            <a:r>
              <a:rPr lang="en-US" sz="1200" kern="1200" baseline="0" dirty="0" err="1" smtClean="0">
                <a:solidFill>
                  <a:schemeClr val="tx1"/>
                </a:solidFill>
                <a:effectLst/>
                <a:latin typeface="+mn-lt"/>
                <a:ea typeface="+mn-ea"/>
                <a:cs typeface="+mn-cs"/>
              </a:rPr>
              <a:t>OMSWebMap</a:t>
            </a:r>
            <a:r>
              <a:rPr lang="en-US" sz="1200" kern="1200" baseline="0" dirty="0" smtClean="0">
                <a:solidFill>
                  <a:schemeClr val="tx1"/>
                </a:solidFill>
                <a:effectLst/>
                <a:latin typeface="+mn-lt"/>
                <a:ea typeface="+mn-ea"/>
                <a:cs typeface="+mn-cs"/>
              </a:rPr>
              <a:t>, Catalyst or even </a:t>
            </a:r>
            <a:r>
              <a:rPr lang="en-US" sz="1200" kern="1200" baseline="0" dirty="0" err="1" smtClean="0">
                <a:solidFill>
                  <a:schemeClr val="tx1"/>
                </a:solidFill>
                <a:effectLst/>
                <a:latin typeface="+mn-lt"/>
                <a:ea typeface="+mn-ea"/>
                <a:cs typeface="+mn-cs"/>
              </a:rPr>
              <a:t>FieldProOMS</a:t>
            </a:r>
            <a:r>
              <a:rPr lang="en-US" sz="1200" kern="1200" baseline="0" dirty="0" smtClean="0">
                <a:solidFill>
                  <a:schemeClr val="tx1"/>
                </a:solidFill>
                <a:effectLst/>
                <a:latin typeface="+mn-lt"/>
                <a:ea typeface="+mn-ea"/>
                <a:cs typeface="+mn-cs"/>
              </a:rPr>
              <a:t> on an iPad.  The idea is that the critical updates should be prioritized to the people responsible for getting the linemen to the outage devices and that timely updates can be pushed to the periphery using one of these other interfaces for individuals needing outage updates.</a:t>
            </a:r>
          </a:p>
          <a:p>
            <a:pPr marL="171450" lvl="0"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Once we open the [CLICK] tool we can see the active [CLICK] connections listed here in the left column.  And we can [CLICK] Ping the Clients and see [CLICK] the results in the main window.</a:t>
            </a:r>
          </a:p>
          <a:p>
            <a:pPr marL="171450" lvl="0" indent="-171450">
              <a:buFontTx/>
              <a:buChar char="-"/>
            </a:pPr>
            <a:r>
              <a:rPr lang="en-US" sz="1200" kern="1200" baseline="0" dirty="0" smtClean="0">
                <a:solidFill>
                  <a:schemeClr val="tx1"/>
                </a:solidFill>
                <a:effectLst/>
                <a:latin typeface="+mn-lt"/>
                <a:ea typeface="+mn-ea"/>
                <a:cs typeface="+mn-cs"/>
              </a:rPr>
              <a:t>Likewise, we [CLICK] can query the status of the Clients using the Query Status button.  And just as with the Ping results [CLICK] we can view the Status results in the main window.</a:t>
            </a:r>
          </a:p>
          <a:p>
            <a:pPr marL="171450" lvl="0" indent="-171450">
              <a:buFontTx/>
              <a:buChar char="-"/>
            </a:pPr>
            <a:r>
              <a:rPr lang="en-US" sz="1200" kern="1200" baseline="0" dirty="0" smtClean="0">
                <a:solidFill>
                  <a:schemeClr val="tx1"/>
                </a:solidFill>
                <a:effectLst/>
                <a:latin typeface="+mn-lt"/>
                <a:ea typeface="+mn-ea"/>
                <a:cs typeface="+mn-cs"/>
              </a:rPr>
              <a:t>This can come in very handy when trying to diagnose an under performing client as you can see the current RAM usage and threads with the maximum allowed threads in the parentheses.</a:t>
            </a:r>
          </a:p>
          <a:p>
            <a:pPr marL="171450" lvl="0" indent="-171450">
              <a:buFontTx/>
              <a:buChar cha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6</a:t>
            </a:fld>
            <a:endParaRPr lang="en-US" dirty="0"/>
          </a:p>
        </p:txBody>
      </p:sp>
    </p:spTree>
    <p:extLst>
      <p:ext uri="{BB962C8B-B14F-4D97-AF65-F5344CB8AC3E}">
        <p14:creationId xmlns:p14="http://schemas.microsoft.com/office/powerpoint/2010/main" val="286875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While we</a:t>
            </a:r>
            <a:r>
              <a:rPr lang="en-US" sz="1200" kern="1200" baseline="0" dirty="0" smtClean="0">
                <a:solidFill>
                  <a:schemeClr val="tx1"/>
                </a:solidFill>
                <a:effectLst/>
                <a:latin typeface="+mn-lt"/>
                <a:ea typeface="+mn-ea"/>
                <a:cs typeface="+mn-cs"/>
              </a:rPr>
              <a:t> had rules for the OMS Server we also have rules that apply to the OMS Clients.  Among these are:</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marL="171450" lvl="0" indent="-171450">
              <a:buFontTx/>
              <a:buChar char="-"/>
            </a:pPr>
            <a:r>
              <a:rPr lang="en-US" sz="1200" kern="1200" dirty="0" smtClean="0">
                <a:solidFill>
                  <a:schemeClr val="tx1"/>
                </a:solidFill>
                <a:effectLst/>
                <a:latin typeface="+mn-lt"/>
                <a:ea typeface="+mn-ea"/>
                <a:cs typeface="+mn-cs"/>
              </a:rPr>
              <a:t>First</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[CLICK] you</a:t>
            </a:r>
            <a:r>
              <a:rPr lang="en-US" sz="1200" kern="1200" baseline="0" dirty="0" smtClean="0">
                <a:solidFill>
                  <a:schemeClr val="tx1"/>
                </a:solidFill>
                <a:effectLst/>
                <a:latin typeface="+mn-lt"/>
                <a:ea typeface="+mn-ea"/>
                <a:cs typeface="+mn-cs"/>
              </a:rPr>
              <a:t> will</a:t>
            </a:r>
            <a:r>
              <a:rPr lang="en-US" sz="1200" kern="1200" dirty="0" smtClean="0">
                <a:solidFill>
                  <a:schemeClr val="tx1"/>
                </a:solidFill>
                <a:effectLst/>
                <a:latin typeface="+mn-lt"/>
                <a:ea typeface="+mn-ea"/>
                <a:cs typeface="+mn-cs"/>
              </a:rPr>
              <a:t> need </a:t>
            </a:r>
            <a:r>
              <a:rPr lang="en-US" sz="1200" kern="1200" dirty="0">
                <a:solidFill>
                  <a:schemeClr val="tx1"/>
                </a:solidFill>
                <a:effectLst/>
                <a:latin typeface="+mn-lt"/>
                <a:ea typeface="+mn-ea"/>
                <a:cs typeface="+mn-cs"/>
              </a:rPr>
              <a:t>to make sure you have a strong connection to the server across</a:t>
            </a:r>
            <a:r>
              <a:rPr lang="en-US" sz="1200" kern="1200" baseline="0" dirty="0">
                <a:solidFill>
                  <a:schemeClr val="tx1"/>
                </a:solidFill>
                <a:effectLst/>
                <a:latin typeface="+mn-lt"/>
                <a:ea typeface="+mn-ea"/>
                <a:cs typeface="+mn-cs"/>
              </a:rPr>
              <a:t> your </a:t>
            </a:r>
            <a:r>
              <a:rPr lang="en-US" sz="1200" kern="1200" baseline="0" dirty="0" smtClean="0">
                <a:solidFill>
                  <a:schemeClr val="tx1"/>
                </a:solidFill>
                <a:effectLst/>
                <a:latin typeface="+mn-lt"/>
                <a:ea typeface="+mn-ea"/>
                <a:cs typeface="+mn-cs"/>
              </a:rPr>
              <a:t>network.  This includes ensuring that not only the connection is made but that there is no noise on the connection and that there is minimal or no packet loss.  We cannot stress this enough; if the network connection between the clients and the server is noisy, has drop-outs or completely goes down, OMS at the Client level will cease to function.  There are a few ways, from the user level, to test the connection using a series of Windows CMD Commands.  You can open the Command Line by going to Windows Start and in the RUN type in </a:t>
            </a:r>
            <a:r>
              <a:rPr lang="en-US" sz="1200" kern="1200" baseline="0" dirty="0" err="1" smtClean="0">
                <a:solidFill>
                  <a:schemeClr val="tx1"/>
                </a:solidFill>
                <a:effectLst/>
                <a:latin typeface="+mn-lt"/>
                <a:ea typeface="+mn-ea"/>
                <a:cs typeface="+mn-cs"/>
              </a:rPr>
              <a:t>cmd</a:t>
            </a:r>
            <a:r>
              <a:rPr lang="en-US" sz="1200" kern="1200" baseline="0" dirty="0" smtClean="0">
                <a:solidFill>
                  <a:schemeClr val="tx1"/>
                </a:solidFill>
                <a:effectLst/>
                <a:latin typeface="+mn-lt"/>
                <a:ea typeface="+mn-ea"/>
                <a:cs typeface="+mn-cs"/>
              </a:rPr>
              <a:t> and enter.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tracert</a:t>
            </a:r>
            <a:r>
              <a:rPr lang="en-US" sz="1200" kern="1200" dirty="0" smtClean="0">
                <a:solidFill>
                  <a:schemeClr val="tx1"/>
                </a:solidFill>
                <a:effectLst/>
                <a:latin typeface="+mn-lt"/>
                <a:ea typeface="+mn-ea"/>
                <a:cs typeface="+mn-cs"/>
              </a:rPr>
              <a:t> will return all jumps via IP address from the OMS Server to the Client.</a:t>
            </a:r>
            <a:r>
              <a:rPr lang="en-US" sz="1200" kern="1200" baseline="0" dirty="0" smtClean="0">
                <a:solidFill>
                  <a:schemeClr val="tx1"/>
                </a:solidFill>
                <a:effectLst/>
                <a:latin typeface="+mn-lt"/>
                <a:ea typeface="+mn-ea"/>
                <a:cs typeface="+mn-cs"/>
              </a:rPr>
              <a:t>  It can help ID problems where switches and routing are concerned.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effectLst/>
                <a:latin typeface="+mn-lt"/>
                <a:ea typeface="+mn-ea"/>
                <a:cs typeface="+mn-cs"/>
              </a:rPr>
              <a:t>[CLICK] </a:t>
            </a:r>
            <a:r>
              <a:rPr lang="en-US" sz="1200" kern="1200" baseline="0" dirty="0" err="1" smtClean="0">
                <a:solidFill>
                  <a:schemeClr val="tx1"/>
                </a:solidFill>
                <a:effectLst/>
                <a:latin typeface="+mn-lt"/>
                <a:ea typeface="+mn-ea"/>
                <a:cs typeface="+mn-cs"/>
              </a:rPr>
              <a:t>pathping</a:t>
            </a:r>
            <a:r>
              <a:rPr lang="en-US" sz="1200" kern="1200" baseline="0" dirty="0" smtClean="0">
                <a:solidFill>
                  <a:schemeClr val="tx1"/>
                </a:solidFill>
                <a:effectLst/>
                <a:latin typeface="+mn-lt"/>
                <a:ea typeface="+mn-ea"/>
                <a:cs typeface="+mn-cs"/>
              </a:rPr>
              <a:t> p</a:t>
            </a:r>
            <a:r>
              <a:rPr lang="en-US" sz="1200" kern="1200" dirty="0" smtClean="0">
                <a:solidFill>
                  <a:schemeClr val="tx1"/>
                </a:solidFill>
                <a:effectLst/>
                <a:latin typeface="+mn-lt"/>
                <a:ea typeface="+mn-ea"/>
                <a:cs typeface="+mn-cs"/>
              </a:rPr>
              <a:t>rovides information about network latency and network loss at intermediate hops between a source and destination. </a:t>
            </a:r>
            <a:r>
              <a:rPr lang="en-US" sz="1200" kern="1200" dirty="0" err="1" smtClean="0">
                <a:solidFill>
                  <a:schemeClr val="tx1"/>
                </a:solidFill>
                <a:effectLst/>
                <a:latin typeface="+mn-lt"/>
                <a:ea typeface="+mn-ea"/>
                <a:cs typeface="+mn-cs"/>
              </a:rPr>
              <a:t>Pathping</a:t>
            </a:r>
            <a:r>
              <a:rPr lang="en-US" sz="1200" kern="1200" dirty="0" smtClean="0">
                <a:solidFill>
                  <a:schemeClr val="tx1"/>
                </a:solidFill>
                <a:effectLst/>
                <a:latin typeface="+mn-lt"/>
                <a:ea typeface="+mn-ea"/>
                <a:cs typeface="+mn-cs"/>
              </a:rPr>
              <a:t> sends multiple Echo Request messages to results based on the packets returned from each router.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if </a:t>
            </a:r>
            <a:r>
              <a:rPr lang="en-US" sz="1200" kern="1200" baseline="0" dirty="0" err="1" smtClean="0">
                <a:solidFill>
                  <a:schemeClr val="tx1"/>
                </a:solidFill>
                <a:effectLst/>
                <a:latin typeface="+mn-lt"/>
                <a:ea typeface="+mn-ea"/>
                <a:cs typeface="+mn-cs"/>
              </a:rPr>
              <a:t>pathping</a:t>
            </a:r>
            <a:r>
              <a:rPr lang="en-US" sz="1200" kern="1200" baseline="0" dirty="0" smtClean="0">
                <a:solidFill>
                  <a:schemeClr val="tx1"/>
                </a:solidFill>
                <a:effectLst/>
                <a:latin typeface="+mn-lt"/>
                <a:ea typeface="+mn-ea"/>
                <a:cs typeface="+mn-cs"/>
              </a:rPr>
              <a:t> shows some latency and packet loss you will want to run a special ping on the IP or IPs that have the loss. The results will show you how much loss you have and give your local IT something to look at when you are having issues.  Here I just ran this over 2 iterations but you will want to do hundreds (500 is a good test).     </a:t>
            </a:r>
            <a:endParaRPr lang="en-US" sz="1200" kern="1200" dirty="0" smtClean="0">
              <a:solidFill>
                <a:schemeClr val="tx1"/>
              </a:solidFill>
              <a:effectLst/>
              <a:latin typeface="+mn-lt"/>
              <a:ea typeface="+mn-ea"/>
              <a:cs typeface="+mn-cs"/>
            </a:endParaRPr>
          </a:p>
          <a:p>
            <a:pPr marL="628650" lvl="1" indent="-171450">
              <a:buFontTx/>
              <a:buChar char="-"/>
            </a:pPr>
            <a:endParaRPr lang="en-US" sz="1200" kern="1200" baseline="0" dirty="0" smtClean="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[CLICK] Just like we wanted to ensure that there is minimal RAM usage on the server, we want to do the same on the Clients. </a:t>
            </a:r>
          </a:p>
          <a:p>
            <a:pPr marL="171450" lvl="0" indent="-171450">
              <a:buFontTx/>
              <a:buChar char="-"/>
            </a:pPr>
            <a:r>
              <a:rPr lang="en-US" sz="1200" kern="1200" baseline="0" dirty="0" smtClean="0">
                <a:solidFill>
                  <a:schemeClr val="tx1"/>
                </a:solidFill>
                <a:effectLst/>
                <a:latin typeface="+mn-lt"/>
                <a:ea typeface="+mn-ea"/>
                <a:cs typeface="+mn-cs"/>
              </a:rPr>
              <a:t>[CLICK] OMS performs at it’s peak when there aren’t many other open programs or processes running on the client computer.</a:t>
            </a:r>
          </a:p>
          <a:p>
            <a:pPr marL="171450" lvl="0" indent="-171450">
              <a:buFontTx/>
              <a:buChar char="-"/>
            </a:pPr>
            <a:r>
              <a:rPr lang="en-US" sz="1200" kern="1200" baseline="0" dirty="0" smtClean="0">
                <a:solidFill>
                  <a:schemeClr val="tx1"/>
                </a:solidFill>
                <a:effectLst/>
                <a:latin typeface="+mn-lt"/>
                <a:ea typeface="+mn-ea"/>
                <a:cs typeface="+mn-cs"/>
              </a:rPr>
              <a:t>[CLICK] Finally, ensure that the client computer is completely taken down and restarted between each shift in order to flush the RAM and processors and reset ports to ensure peak performance.</a:t>
            </a: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7</a:t>
            </a:fld>
            <a:endParaRPr lang="en-US" dirty="0"/>
          </a:p>
        </p:txBody>
      </p:sp>
    </p:spTree>
    <p:extLst>
      <p:ext uri="{BB962C8B-B14F-4D97-AF65-F5344CB8AC3E}">
        <p14:creationId xmlns:p14="http://schemas.microsoft.com/office/powerpoint/2010/main" val="89116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Let’s move on to actually using OMS and Handling </a:t>
            </a:r>
            <a:r>
              <a:rPr lang="en-US" sz="1200" kern="1200" dirty="0">
                <a:solidFill>
                  <a:schemeClr val="tx1"/>
                </a:solidFill>
                <a:effectLst/>
                <a:latin typeface="+mn-lt"/>
                <a:ea typeface="+mn-ea"/>
                <a:cs typeface="+mn-cs"/>
              </a:rPr>
              <a:t>Cases:</a:t>
            </a:r>
          </a:p>
          <a:p>
            <a:pPr lvl="0"/>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Approach</a:t>
            </a:r>
            <a:r>
              <a:rPr lang="en-US" sz="1200" kern="1200" baseline="0" dirty="0">
                <a:solidFill>
                  <a:schemeClr val="tx1"/>
                </a:solidFill>
                <a:effectLst/>
                <a:latin typeface="+mn-lt"/>
                <a:ea typeface="+mn-ea"/>
                <a:cs typeface="+mn-cs"/>
              </a:rPr>
              <a:t> we like to </a:t>
            </a:r>
            <a:r>
              <a:rPr lang="en-US" sz="1200" kern="1200" baseline="0" dirty="0" smtClean="0">
                <a:solidFill>
                  <a:schemeClr val="tx1"/>
                </a:solidFill>
                <a:effectLst/>
                <a:latin typeface="+mn-lt"/>
                <a:ea typeface="+mn-ea"/>
                <a:cs typeface="+mn-cs"/>
              </a:rPr>
              <a:t>recommend that you take is </a:t>
            </a: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to </a:t>
            </a:r>
            <a:r>
              <a:rPr lang="en-US" sz="1200" kern="1200" baseline="0" dirty="0">
                <a:solidFill>
                  <a:schemeClr val="tx1"/>
                </a:solidFill>
                <a:effectLst/>
                <a:latin typeface="+mn-lt"/>
                <a:ea typeface="+mn-ea"/>
                <a:cs typeface="+mn-cs"/>
              </a:rPr>
              <a:t>‘</a:t>
            </a:r>
            <a:r>
              <a:rPr lang="en-US" sz="1200" kern="1200" dirty="0">
                <a:solidFill>
                  <a:schemeClr val="tx1"/>
                </a:solidFill>
                <a:effectLst/>
                <a:latin typeface="+mn-lt"/>
                <a:ea typeface="+mn-ea"/>
                <a:cs typeface="+mn-cs"/>
              </a:rPr>
              <a:t>Divide and Conquer’</a:t>
            </a:r>
          </a:p>
          <a:p>
            <a:pPr marL="171450" lvl="0" indent="-171450">
              <a:buFontTx/>
              <a:buChar char="-"/>
            </a:pPr>
            <a:r>
              <a:rPr lang="en-US" sz="1200" kern="1200" dirty="0">
                <a:solidFill>
                  <a:schemeClr val="tx1"/>
                </a:solidFill>
                <a:effectLst/>
                <a:latin typeface="+mn-lt"/>
                <a:ea typeface="+mn-ea"/>
                <a:cs typeface="+mn-cs"/>
              </a:rPr>
              <a:t>in a Large Volume Storm Situation, you want to be able to strategically and efficiently</a:t>
            </a:r>
            <a:r>
              <a:rPr lang="en-US" sz="1200" kern="1200" baseline="0" dirty="0">
                <a:solidFill>
                  <a:schemeClr val="tx1"/>
                </a:solidFill>
                <a:effectLst/>
                <a:latin typeface="+mn-lt"/>
                <a:ea typeface="+mn-ea"/>
                <a:cs typeface="+mn-cs"/>
              </a:rPr>
              <a:t> handle cases.</a:t>
            </a:r>
          </a:p>
          <a:p>
            <a:pPr marL="171450" lvl="0" indent="-171450">
              <a:buFontTx/>
              <a:buChar char="-"/>
            </a:pPr>
            <a:r>
              <a:rPr lang="en-US" sz="1200" kern="1200" baseline="0" dirty="0">
                <a:solidFill>
                  <a:schemeClr val="tx1"/>
                </a:solidFill>
                <a:effectLst/>
                <a:latin typeface="+mn-lt"/>
                <a:ea typeface="+mn-ea"/>
                <a:cs typeface="+mn-cs"/>
              </a:rPr>
              <a:t>From start to finish, from the very first call to marking the case as RESOLVED there needs to be a constant stream of communication</a:t>
            </a:r>
            <a:r>
              <a:rPr lang="en-US" sz="1200" kern="1200" baseline="0" dirty="0" smtClean="0">
                <a:solidFill>
                  <a:schemeClr val="tx1"/>
                </a:solidFill>
                <a:effectLst/>
                <a:latin typeface="+mn-lt"/>
                <a:ea typeface="+mn-ea"/>
                <a:cs typeface="+mn-cs"/>
              </a:rPr>
              <a:t>.</a:t>
            </a:r>
          </a:p>
          <a:p>
            <a:pPr marL="171450" lvl="0" indent="-171450">
              <a:buFontTx/>
              <a:buChar char="-"/>
            </a:pPr>
            <a:r>
              <a:rPr lang="en-US" sz="1200" kern="1200" baseline="0" dirty="0" smtClean="0">
                <a:solidFill>
                  <a:schemeClr val="tx1"/>
                </a:solidFill>
                <a:effectLst/>
                <a:latin typeface="+mn-lt"/>
                <a:ea typeface="+mn-ea"/>
                <a:cs typeface="+mn-cs"/>
              </a:rPr>
              <a:t>Communication is critical from the CSR’s, to the dispatchers, to the linemen and back to the dispatchers and between the dispatchers.  </a:t>
            </a:r>
            <a:endParaRPr lang="en-US" sz="1200" kern="1200" baseline="0" dirty="0">
              <a:solidFill>
                <a:schemeClr val="tx1"/>
              </a:solidFill>
              <a:effectLst/>
              <a:latin typeface="+mn-lt"/>
              <a:ea typeface="+mn-ea"/>
              <a:cs typeface="+mn-cs"/>
            </a:endParaRPr>
          </a:p>
          <a:p>
            <a:pPr marL="171450" lvl="0" indent="-171450">
              <a:buFontTx/>
              <a:buChar char="-"/>
            </a:pPr>
            <a:r>
              <a:rPr lang="en-US" sz="1200" kern="1200" baseline="0" dirty="0">
                <a:solidFill>
                  <a:schemeClr val="tx1"/>
                </a:solidFill>
                <a:effectLst/>
                <a:latin typeface="+mn-lt"/>
                <a:ea typeface="+mn-ea"/>
                <a:cs typeface="+mn-cs"/>
              </a:rPr>
              <a:t>We try to make events like these a bit less hectic by presenting the data in a way that’s easy to </a:t>
            </a:r>
            <a:r>
              <a:rPr lang="en-US" sz="1200" kern="1200" baseline="0" dirty="0" smtClean="0">
                <a:solidFill>
                  <a:schemeClr val="tx1"/>
                </a:solidFill>
                <a:effectLst/>
                <a:latin typeface="+mn-lt"/>
                <a:ea typeface="+mn-ea"/>
                <a:cs typeface="+mn-cs"/>
              </a:rPr>
              <a:t>understand within the OMS Client Grid layout.</a:t>
            </a:r>
            <a:endParaRPr lang="en-US" sz="1200" kern="1200" baseline="0" dirty="0">
              <a:solidFill>
                <a:schemeClr val="tx1"/>
              </a:solidFill>
              <a:effectLst/>
              <a:latin typeface="+mn-lt"/>
              <a:ea typeface="+mn-ea"/>
              <a:cs typeface="+mn-cs"/>
            </a:endParaRPr>
          </a:p>
          <a:p>
            <a:pPr marL="171450" lvl="0" indent="-171450">
              <a:buFontTx/>
              <a:buChar char="-"/>
            </a:pPr>
            <a:r>
              <a:rPr lang="en-US" sz="1200" kern="1200" baseline="0" dirty="0" smtClean="0">
                <a:solidFill>
                  <a:schemeClr val="tx1"/>
                </a:solidFill>
                <a:effectLst/>
                <a:latin typeface="+mn-lt"/>
                <a:ea typeface="+mn-ea"/>
                <a:cs typeface="+mn-cs"/>
              </a:rPr>
              <a:t>One </a:t>
            </a:r>
            <a:r>
              <a:rPr lang="en-US" sz="1200" kern="1200" baseline="0" dirty="0">
                <a:solidFill>
                  <a:schemeClr val="tx1"/>
                </a:solidFill>
                <a:effectLst/>
                <a:latin typeface="+mn-lt"/>
                <a:ea typeface="+mn-ea"/>
                <a:cs typeface="+mn-cs"/>
              </a:rPr>
              <a:t>thing you can do is </a:t>
            </a:r>
            <a:r>
              <a:rPr lang="en-US" sz="1200" kern="1200" dirty="0">
                <a:solidFill>
                  <a:schemeClr val="tx1"/>
                </a:solidFill>
                <a:effectLst/>
                <a:latin typeface="+mn-lt"/>
                <a:ea typeface="+mn-ea"/>
                <a:cs typeface="+mn-cs"/>
              </a:rPr>
              <a:t>Use Filters on Cases Tab to limit what cases users </a:t>
            </a:r>
            <a:r>
              <a:rPr lang="en-US" sz="1200" kern="1200" dirty="0" smtClean="0">
                <a:solidFill>
                  <a:schemeClr val="tx1"/>
                </a:solidFill>
                <a:effectLst/>
                <a:latin typeface="+mn-lt"/>
                <a:ea typeface="+mn-ea"/>
                <a:cs typeface="+mn-cs"/>
              </a:rPr>
              <a:t>see within.</a:t>
            </a:r>
            <a:endParaRPr lang="en-US" sz="1200" kern="1200" dirty="0">
              <a:solidFill>
                <a:schemeClr val="tx1"/>
              </a:solidFill>
              <a:effectLst/>
              <a:latin typeface="+mn-lt"/>
              <a:ea typeface="+mn-ea"/>
              <a:cs typeface="+mn-cs"/>
            </a:endParaRPr>
          </a:p>
          <a:p>
            <a:pPr marL="0" lvl="0" indent="0">
              <a:buFontTx/>
              <a:buNone/>
            </a:pPr>
            <a:r>
              <a:rPr lang="en-US" sz="1200" kern="1200" dirty="0">
                <a:solidFill>
                  <a:schemeClr val="tx1"/>
                </a:solidFill>
                <a:effectLst/>
                <a:latin typeface="+mn-lt"/>
                <a:ea typeface="+mn-ea"/>
                <a:cs typeface="+mn-cs"/>
              </a:rPr>
              <a:t>When</a:t>
            </a:r>
            <a:r>
              <a:rPr lang="en-US" sz="1200" kern="1200" baseline="0" dirty="0">
                <a:solidFill>
                  <a:schemeClr val="tx1"/>
                </a:solidFill>
                <a:effectLst/>
                <a:latin typeface="+mn-lt"/>
                <a:ea typeface="+mn-ea"/>
                <a:cs typeface="+mn-cs"/>
              </a:rPr>
              <a:t> it comes to Divide and conquer you can h</a:t>
            </a:r>
            <a:r>
              <a:rPr lang="en-US" sz="1200" kern="1200" dirty="0" smtClean="0">
                <a:solidFill>
                  <a:schemeClr val="tx1"/>
                </a:solidFill>
                <a:effectLst/>
                <a:latin typeface="+mn-lt"/>
                <a:ea typeface="+mn-ea"/>
                <a:cs typeface="+mn-cs"/>
              </a:rPr>
              <a:t>ave [CLICK]</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t>
            </a:r>
            <a:r>
              <a:rPr lang="en-US" sz="1200" kern="1200" dirty="0">
                <a:solidFill>
                  <a:schemeClr val="tx1"/>
                </a:solidFill>
                <a:effectLst/>
                <a:latin typeface="+mn-lt"/>
                <a:ea typeface="+mn-ea"/>
                <a:cs typeface="+mn-cs"/>
              </a:rPr>
              <a:t>user working </a:t>
            </a:r>
            <a:r>
              <a:rPr lang="en-US" sz="1200" kern="1200" dirty="0" smtClean="0">
                <a:solidFill>
                  <a:schemeClr val="tx1"/>
                </a:solidFill>
                <a:effectLst/>
                <a:latin typeface="+mn-lt"/>
                <a:ea typeface="+mn-ea"/>
                <a:cs typeface="+mn-cs"/>
              </a:rPr>
              <a:t>Call Bundles and dispatching trucks,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another </a:t>
            </a:r>
            <a:r>
              <a:rPr lang="en-US" sz="1200" kern="1200" dirty="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handle the Predicted Cases and update Call/Case Notes, and</a:t>
            </a:r>
            <a:r>
              <a:rPr lang="en-US" sz="1200" kern="1200" baseline="0" dirty="0" smtClean="0">
                <a:solidFill>
                  <a:schemeClr val="tx1"/>
                </a:solidFill>
                <a:effectLst/>
                <a:latin typeface="+mn-lt"/>
                <a:ea typeface="+mn-ea"/>
                <a:cs typeface="+mn-cs"/>
              </a:rPr>
              <a:t> finally </a:t>
            </a: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another User to mark </a:t>
            </a:r>
            <a:r>
              <a:rPr lang="en-US" sz="1200" kern="1200" baseline="0" dirty="0">
                <a:solidFill>
                  <a:schemeClr val="tx1"/>
                </a:solidFill>
                <a:effectLst/>
                <a:latin typeface="+mn-lt"/>
                <a:ea typeface="+mn-ea"/>
                <a:cs typeface="+mn-cs"/>
              </a:rPr>
              <a:t>outages as resolved once you have power back up</a:t>
            </a:r>
            <a:r>
              <a:rPr lang="en-US" sz="1200" kern="1200" baseline="0" dirty="0" smtClean="0">
                <a:solidFill>
                  <a:schemeClr val="tx1"/>
                </a:solidFill>
                <a:effectLst/>
                <a:latin typeface="+mn-lt"/>
                <a:ea typeface="+mn-ea"/>
                <a:cs typeface="+mn-cs"/>
              </a:rPr>
              <a:t>.</a:t>
            </a:r>
          </a:p>
          <a:p>
            <a:pPr marL="0" lvl="0" indent="0">
              <a:buFontTx/>
              <a:buNone/>
            </a:pPr>
            <a:endParaRPr lang="en-US" sz="1200" kern="1200" baseline="0" dirty="0" smtClean="0">
              <a:solidFill>
                <a:schemeClr val="tx1"/>
              </a:solidFill>
              <a:effectLst/>
              <a:latin typeface="+mn-lt"/>
              <a:ea typeface="+mn-ea"/>
              <a:cs typeface="+mn-cs"/>
            </a:endParaRPr>
          </a:p>
          <a:p>
            <a:pPr marL="0" lvl="0" indent="0">
              <a:buFontTx/>
              <a:buNone/>
            </a:pPr>
            <a:r>
              <a:rPr lang="en-US" sz="1200" kern="1200" dirty="0" smtClean="0">
                <a:solidFill>
                  <a:schemeClr val="tx1"/>
                </a:solidFill>
                <a:effectLst/>
                <a:latin typeface="+mn-lt"/>
                <a:ea typeface="+mn-ea"/>
                <a:cs typeface="+mn-cs"/>
              </a:rPr>
              <a:t>Have one user working Predicted cases to Confirm Outages</a:t>
            </a:r>
          </a:p>
          <a:p>
            <a:pPr marL="171450" lvl="0" indent="-171450">
              <a:buFontTx/>
              <a:buChar char="-"/>
            </a:pPr>
            <a:r>
              <a:rPr lang="en-US" sz="1200" kern="1200" dirty="0" smtClean="0">
                <a:solidFill>
                  <a:schemeClr val="tx1"/>
                </a:solidFill>
                <a:effectLst/>
                <a:latin typeface="+mn-lt"/>
                <a:ea typeface="+mn-ea"/>
                <a:cs typeface="+mn-cs"/>
              </a:rPr>
              <a:t>This person talks directly with lineman to input information coming back from the field.</a:t>
            </a:r>
          </a:p>
          <a:p>
            <a:pPr marL="171450" lvl="0" indent="-171450">
              <a:buFontTx/>
              <a:buChar char="-"/>
            </a:pPr>
            <a:r>
              <a:rPr lang="en-US" sz="1200" kern="1200" dirty="0" smtClean="0">
                <a:solidFill>
                  <a:schemeClr val="tx1"/>
                </a:solidFill>
                <a:effectLst/>
                <a:latin typeface="+mn-lt"/>
                <a:ea typeface="+mn-ea"/>
                <a:cs typeface="+mn-cs"/>
              </a:rPr>
              <a:t>Again I’d like to highlight the need for communication during</a:t>
            </a:r>
            <a:r>
              <a:rPr lang="en-US" sz="1200" kern="1200" baseline="0" dirty="0" smtClean="0">
                <a:solidFill>
                  <a:schemeClr val="tx1"/>
                </a:solidFill>
                <a:effectLst/>
                <a:latin typeface="+mn-lt"/>
                <a:ea typeface="+mn-ea"/>
                <a:cs typeface="+mn-cs"/>
              </a:rPr>
              <a:t> all stages of an outage.</a:t>
            </a:r>
          </a:p>
          <a:p>
            <a:pPr marL="0" lvl="0" indent="0">
              <a:buFontTx/>
              <a:buNone/>
            </a:pPr>
            <a:endParaRPr lang="en-US" sz="1200" kern="1200" baseline="0" dirty="0" smtClean="0">
              <a:solidFill>
                <a:schemeClr val="tx1"/>
              </a:solidFill>
              <a:effectLst/>
              <a:latin typeface="+mn-lt"/>
              <a:ea typeface="+mn-ea"/>
              <a:cs typeface="+mn-cs"/>
            </a:endParaRPr>
          </a:p>
          <a:p>
            <a:pPr marL="0" lvl="0" indent="0">
              <a:buFontTx/>
              <a:buNone/>
            </a:pPr>
            <a:r>
              <a:rPr lang="en-US" sz="1200" kern="1200" dirty="0" smtClean="0">
                <a:solidFill>
                  <a:schemeClr val="tx1"/>
                </a:solidFill>
                <a:effectLst/>
                <a:latin typeface="+mn-lt"/>
                <a:ea typeface="+mn-ea"/>
                <a:cs typeface="+mn-cs"/>
              </a:rPr>
              <a:t>Have one user Restoring confirmed outages</a:t>
            </a:r>
          </a:p>
          <a:p>
            <a:pPr marL="171450" lvl="0" indent="-171450">
              <a:buFontTx/>
              <a:buChar char="-"/>
            </a:pPr>
            <a:r>
              <a:rPr lang="en-US" sz="1200" kern="1200" dirty="0" smtClean="0">
                <a:solidFill>
                  <a:schemeClr val="tx1"/>
                </a:solidFill>
                <a:effectLst/>
                <a:latin typeface="+mn-lt"/>
                <a:ea typeface="+mn-ea"/>
                <a:cs typeface="+mn-cs"/>
              </a:rPr>
              <a:t>This person is the only one to Restore an outage after all lines of communication verify that the outage is restored.</a:t>
            </a:r>
          </a:p>
          <a:p>
            <a:pPr marL="171450" lvl="0" indent="-171450">
              <a:buFontTx/>
              <a:buChar char="-"/>
            </a:pPr>
            <a:r>
              <a:rPr lang="en-US" sz="1200" kern="1200" dirty="0" smtClean="0">
                <a:solidFill>
                  <a:schemeClr val="tx1"/>
                </a:solidFill>
                <a:effectLst/>
                <a:latin typeface="+mn-lt"/>
                <a:ea typeface="+mn-ea"/>
                <a:cs typeface="+mn-cs"/>
              </a:rPr>
              <a:t>Once you have confirm</a:t>
            </a:r>
            <a:r>
              <a:rPr lang="en-US" sz="1200" kern="1200" baseline="0" dirty="0" smtClean="0">
                <a:solidFill>
                  <a:schemeClr val="tx1"/>
                </a:solidFill>
                <a:effectLst/>
                <a:latin typeface="+mn-lt"/>
                <a:ea typeface="+mn-ea"/>
                <a:cs typeface="+mn-cs"/>
              </a:rPr>
              <a:t>ation that the power is back on from the lineman, or pinging or IVR, this person should immediately restore the outage.</a:t>
            </a:r>
          </a:p>
          <a:p>
            <a:pPr marL="0" lvl="0" indent="0">
              <a:buFontTx/>
              <a:buNone/>
            </a:pPr>
            <a:endParaRPr lang="en-US" sz="1200" kern="1200" baseline="0" dirty="0">
              <a:solidFill>
                <a:schemeClr val="tx1"/>
              </a:solidFill>
              <a:effectLst/>
              <a:latin typeface="+mn-lt"/>
              <a:ea typeface="+mn-ea"/>
              <a:cs typeface="+mn-cs"/>
            </a:endParaRPr>
          </a:p>
          <a:p>
            <a:pPr marL="0" lvl="0" indent="0">
              <a:buFontTx/>
              <a:buNone/>
            </a:pPr>
            <a:r>
              <a:rPr lang="en-US" sz="1200" kern="1200" baseline="0" dirty="0" smtClean="0">
                <a:solidFill>
                  <a:schemeClr val="tx1"/>
                </a:solidFill>
                <a:effectLst/>
                <a:latin typeface="+mn-lt"/>
                <a:ea typeface="+mn-ea"/>
                <a:cs typeface="+mn-cs"/>
              </a:rPr>
              <a:t>[CLICK] When </a:t>
            </a:r>
            <a:r>
              <a:rPr lang="en-US" sz="1200" kern="1200" baseline="0" dirty="0">
                <a:solidFill>
                  <a:schemeClr val="tx1"/>
                </a:solidFill>
                <a:effectLst/>
                <a:latin typeface="+mn-lt"/>
                <a:ea typeface="+mn-ea"/>
                <a:cs typeface="+mn-cs"/>
              </a:rPr>
              <a:t>it comes to interacting with the software we encourage using filters so that all the calls and bundles are organized and don’t become overwhelming.</a:t>
            </a:r>
            <a:endParaRPr lang="en-US" sz="12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We recommend</a:t>
            </a:r>
            <a:r>
              <a:rPr lang="en-US" sz="1200" kern="1200" baseline="0" dirty="0">
                <a:solidFill>
                  <a:schemeClr val="tx1"/>
                </a:solidFill>
                <a:effectLst/>
                <a:latin typeface="+mn-lt"/>
                <a:ea typeface="+mn-ea"/>
                <a:cs typeface="+mn-cs"/>
              </a:rPr>
              <a:t> you </a:t>
            </a:r>
            <a:r>
              <a:rPr lang="en-US" sz="1200" kern="1200" dirty="0" smtClean="0">
                <a:solidFill>
                  <a:schemeClr val="tx1"/>
                </a:solidFill>
                <a:effectLst/>
                <a:latin typeface="+mn-lt"/>
                <a:ea typeface="+mn-ea"/>
                <a:cs typeface="+mn-cs"/>
              </a:rPr>
              <a:t>filter to only view each</a:t>
            </a:r>
            <a:r>
              <a:rPr lang="en-US" sz="1200" kern="1200" baseline="0" dirty="0" smtClean="0">
                <a:solidFill>
                  <a:schemeClr val="tx1"/>
                </a:solidFill>
                <a:effectLst/>
                <a:latin typeface="+mn-lt"/>
                <a:ea typeface="+mn-ea"/>
                <a:cs typeface="+mn-cs"/>
              </a:rPr>
              <a:t> user’s specific status assigned.  For the Call Bundles User they will filter out all but the Call Bundles in order to minimize distractions and confusion.</a:t>
            </a:r>
            <a:endParaRPr lang="en-US" sz="1200" kern="1200" dirty="0">
              <a:solidFill>
                <a:schemeClr val="tx1"/>
              </a:solidFill>
              <a:effectLst/>
              <a:latin typeface="+mn-lt"/>
              <a:ea typeface="+mn-ea"/>
              <a:cs typeface="+mn-cs"/>
            </a:endParaRPr>
          </a:p>
          <a:p>
            <a:pPr marL="171450" lvl="0" indent="-171450">
              <a:buFontTx/>
              <a:buChar char="-"/>
            </a:pPr>
            <a:r>
              <a:rPr lang="en-US" sz="1200" kern="1200" dirty="0" smtClean="0">
                <a:solidFill>
                  <a:schemeClr val="tx1"/>
                </a:solidFill>
                <a:effectLst/>
                <a:latin typeface="+mn-lt"/>
                <a:ea typeface="+mn-ea"/>
                <a:cs typeface="+mn-cs"/>
              </a:rPr>
              <a:t>And</a:t>
            </a:r>
            <a:r>
              <a:rPr lang="en-US" sz="1200" kern="1200" baseline="0" dirty="0" smtClean="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we like to emphasize that you </a:t>
            </a:r>
            <a:r>
              <a:rPr lang="en-US" sz="1200" kern="1200" dirty="0">
                <a:solidFill>
                  <a:schemeClr val="tx1"/>
                </a:solidFill>
                <a:effectLst/>
                <a:latin typeface="+mn-lt"/>
                <a:ea typeface="+mn-ea"/>
                <a:cs typeface="+mn-cs"/>
              </a:rPr>
              <a:t>REFRESH to reveal</a:t>
            </a:r>
            <a:r>
              <a:rPr lang="en-US" sz="1200" kern="1200" baseline="0" dirty="0">
                <a:solidFill>
                  <a:schemeClr val="tx1"/>
                </a:solidFill>
                <a:effectLst/>
                <a:latin typeface="+mn-lt"/>
                <a:ea typeface="+mn-ea"/>
                <a:cs typeface="+mn-cs"/>
              </a:rPr>
              <a:t> the newest list of cases.</a:t>
            </a:r>
          </a:p>
          <a:p>
            <a:pPr marL="0" lvl="0" indent="0">
              <a:buFontTx/>
              <a:buNone/>
            </a:pPr>
            <a:endParaRPr lang="en-US" sz="1200" kern="1200" dirty="0">
              <a:solidFill>
                <a:schemeClr val="tx1"/>
              </a:solidFill>
              <a:effectLst/>
              <a:latin typeface="+mn-lt"/>
              <a:ea typeface="+mn-ea"/>
              <a:cs typeface="+mn-cs"/>
            </a:endParaRPr>
          </a:p>
          <a:p>
            <a:pPr marL="171450" lvl="0" indent="-171450">
              <a:buFontTx/>
              <a:buChar char="-"/>
            </a:pPr>
            <a:endParaRPr lang="en-US" sz="1200" kern="1200" baseline="0" dirty="0" smtClean="0">
              <a:solidFill>
                <a:schemeClr val="tx1"/>
              </a:solidFill>
              <a:effectLst/>
              <a:latin typeface="+mn-lt"/>
              <a:ea typeface="+mn-ea"/>
              <a:cs typeface="+mn-cs"/>
            </a:endParaRPr>
          </a:p>
          <a:p>
            <a:pPr marL="0" lvl="0" indent="0">
              <a:buFontTx/>
              <a:buNone/>
            </a:pPr>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All Users should know the Case status at all times.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8</a:t>
            </a:fld>
            <a:endParaRPr lang="en-US" dirty="0"/>
          </a:p>
        </p:txBody>
      </p:sp>
    </p:spTree>
    <p:extLst>
      <p:ext uri="{BB962C8B-B14F-4D97-AF65-F5344CB8AC3E}">
        <p14:creationId xmlns:p14="http://schemas.microsoft.com/office/powerpoint/2010/main" val="168439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An example of this is like we see here [CLICK].  There are currently 111 cases in the system with 50354 customers out and some Call Bundles,</a:t>
            </a:r>
            <a:r>
              <a:rPr lang="en-US" sz="1200" kern="1200" baseline="0" dirty="0" smtClean="0">
                <a:solidFill>
                  <a:schemeClr val="tx1"/>
                </a:solidFill>
                <a:effectLst/>
                <a:latin typeface="+mn-lt"/>
                <a:ea typeface="+mn-ea"/>
                <a:cs typeface="+mn-cs"/>
              </a:rPr>
              <a:t> Predicted Cases and Confirmed Cases.  When faced with this sort of information overload the typical human being will panic and potentially make mistakes.  As I noted earlier we like for you to use a Divide and Conquer technique when dealing with a rather large outage like we see here.</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As I said we want to use the built in filters in OMS to limit the data the dispatcher sees at any given time.  In order to do this a division of labor and responsibility should be used so that once a dispatcher finishes with a case it can be removed from their screen.  This serves a practical purpose in that the data gets done and a mental purpose in that the dispatcher sees progress and only has to worry about a limited number of cases at any given time.</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If we [CLICK] uncheck all but the Call Bundles boxes we will filter to only show…..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40D805-2A22-407B-B538-50DD8FAFBDB8}" type="slidenum">
              <a:rPr lang="en-US" smtClean="0"/>
              <a:t>9</a:t>
            </a:fld>
            <a:endParaRPr lang="en-US" dirty="0"/>
          </a:p>
        </p:txBody>
      </p:sp>
    </p:spTree>
    <p:extLst>
      <p:ext uri="{BB962C8B-B14F-4D97-AF65-F5344CB8AC3E}">
        <p14:creationId xmlns:p14="http://schemas.microsoft.com/office/powerpoint/2010/main" val="1765183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677334" y="609600"/>
            <a:ext cx="8596668" cy="1320800"/>
          </a:xfrm>
          <a:prstGeom prst="rect">
            <a:avLst/>
          </a:prstGeom>
        </p:spPr>
        <p:txBody>
          <a:bodyPr/>
          <a:lstStyle>
            <a:lvl1pPr>
              <a:defRPr sz="4400" b="1" baseline="0">
                <a:solidFill>
                  <a:srgbClr val="C00000"/>
                </a:solidFill>
                <a:latin typeface="Calibri" panose="020F0502020204030204" pitchFamily="34" charset="0"/>
              </a:defRPr>
            </a:lvl1pPr>
          </a:lstStyle>
          <a:p>
            <a:r>
              <a:rPr lang="en-US" dirty="0"/>
              <a:t>Click to edit Master title style</a:t>
            </a:r>
          </a:p>
        </p:txBody>
      </p:sp>
      <p:sp>
        <p:nvSpPr>
          <p:cNvPr id="11" name="Content Placeholder 2"/>
          <p:cNvSpPr>
            <a:spLocks noGrp="1"/>
          </p:cNvSpPr>
          <p:nvPr>
            <p:ph sz="half" idx="1"/>
          </p:nvPr>
        </p:nvSpPr>
        <p:spPr>
          <a:xfrm>
            <a:off x="677334" y="2160589"/>
            <a:ext cx="7234632" cy="3880772"/>
          </a:xfrm>
          <a:prstGeom prst="rect">
            <a:avLst/>
          </a:prstGeom>
        </p:spPr>
        <p:txBody>
          <a:bodyPr/>
          <a:lstStyle>
            <a:lvl1pPr marL="342900" indent="-342900">
              <a:buFont typeface="Arial" panose="020B0604020202020204" pitchFamily="34" charset="0"/>
              <a:buChar char="•"/>
              <a:defRPr sz="2800">
                <a:solidFill>
                  <a:schemeClr val="bg2">
                    <a:lumMod val="25000"/>
                  </a:schemeClr>
                </a:solidFill>
              </a:defRPr>
            </a:lvl1pPr>
            <a:lvl2pPr marL="742950" indent="-285750">
              <a:buFont typeface="Arial" panose="020B0604020202020204" pitchFamily="34" charset="0"/>
              <a:buChar char="•"/>
              <a:defRPr sz="2000">
                <a:solidFill>
                  <a:schemeClr val="bg2">
                    <a:lumMod val="25000"/>
                  </a:schemeClr>
                </a:solidFill>
              </a:defRPr>
            </a:lvl2pPr>
            <a:lvl3pPr marL="1143000" indent="-228600">
              <a:buFont typeface="Arial" panose="020B0604020202020204" pitchFamily="34" charset="0"/>
              <a:buChar char="•"/>
              <a:defRPr>
                <a:solidFill>
                  <a:schemeClr val="bg2">
                    <a:lumMod val="25000"/>
                  </a:schemeClr>
                </a:solidFill>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a:t>
            </a:r>
            <a:r>
              <a:rPr lang="en-US" dirty="0" smtClean="0"/>
              <a:t>level</a:t>
            </a:r>
            <a:endParaRPr lang="en-US" dirty="0"/>
          </a:p>
        </p:txBody>
      </p:sp>
      <p:pic>
        <p:nvPicPr>
          <p:cNvPr id="4" name="Picture 3">
            <a:extLst>
              <a:ext uri="{FF2B5EF4-FFF2-40B4-BE49-F238E27FC236}">
                <a16:creationId xmlns="" xmlns:a16="http://schemas.microsoft.com/office/drawing/2014/main" id="{A571ABFB-ECE3-6542-9B3D-43ADD105959B}"/>
              </a:ext>
            </a:extLst>
          </p:cNvPr>
          <p:cNvPicPr>
            <a:picLocks noChangeAspect="1"/>
          </p:cNvPicPr>
          <p:nvPr userDrawn="1"/>
        </p:nvPicPr>
        <p:blipFill>
          <a:blip r:embed="rId2"/>
          <a:stretch>
            <a:fillRect/>
          </a:stretch>
        </p:blipFill>
        <p:spPr>
          <a:xfrm>
            <a:off x="10138407" y="115937"/>
            <a:ext cx="1954740" cy="171941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42C74-F1A6-EE41-868E-BC6F5303FA70}"/>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B20B1BBF-153B-2844-B8F3-6742AB0106C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1D5A7608-3349-C44A-9C44-3F14B7FED87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60240ADD-88EB-1D42-9758-CB4C88F1B4C3}"/>
              </a:ext>
            </a:extLst>
          </p:cNvPr>
          <p:cNvSpPr>
            <a:spLocks noGrp="1"/>
          </p:cNvSpPr>
          <p:nvPr>
            <p:ph type="dt" sz="half" idx="10"/>
          </p:nvPr>
        </p:nvSpPr>
        <p:spPr/>
        <p:txBody>
          <a:bodyPr/>
          <a:lstStyle/>
          <a:p>
            <a:fld id="{FE77DAB8-A91F-4545-9464-A19DA19CA173}" type="datetime1">
              <a:rPr lang="en-US" smtClean="0">
                <a:solidFill>
                  <a:prstClr val="black">
                    <a:tint val="75000"/>
                  </a:prstClr>
                </a:solidFill>
              </a:rPr>
              <a:pPr/>
              <a:t>7/24/2018</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7B908799-BBA6-F745-AE2D-59B2921B44EB}"/>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225AD639-CDDA-DA45-97C8-5B7205421F5C}"/>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215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ED3A0-3344-EA4D-B07F-46A4B4A35D7E}"/>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CBA7359E-B5F2-F142-88CC-65EE5546BDD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a:extLst>
              <a:ext uri="{FF2B5EF4-FFF2-40B4-BE49-F238E27FC236}">
                <a16:creationId xmlns="" xmlns:a16="http://schemas.microsoft.com/office/drawing/2014/main" id="{6BF83A7D-2298-7844-9233-9CFE786CC28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0EBFA145-A86F-3F4D-AEEC-CDB71DE14EB9}"/>
              </a:ext>
            </a:extLst>
          </p:cNvPr>
          <p:cNvSpPr>
            <a:spLocks noGrp="1"/>
          </p:cNvSpPr>
          <p:nvPr>
            <p:ph type="dt" sz="half" idx="10"/>
          </p:nvPr>
        </p:nvSpPr>
        <p:spPr/>
        <p:txBody>
          <a:bodyPr/>
          <a:lstStyle/>
          <a:p>
            <a:fld id="{262054F7-A753-8D40-B9DA-9E14CB2B221E}" type="datetime1">
              <a:rPr lang="en-US" smtClean="0">
                <a:solidFill>
                  <a:prstClr val="black">
                    <a:tint val="75000"/>
                  </a:prstClr>
                </a:solidFill>
              </a:rPr>
              <a:pPr/>
              <a:t>7/24/2018</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8DD13451-A76D-C344-AA05-5280EDFADE2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4B6D6004-88DF-8449-848A-E83A378AE2A3}"/>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675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BB69B-6229-4045-8DAD-AF2F6D39AC9A}"/>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C9DB70AB-265E-3341-A5C9-99027DB76A1F}"/>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6E79F55-2ED1-424A-B3B5-EDD6D3713AA4}"/>
              </a:ext>
            </a:extLst>
          </p:cNvPr>
          <p:cNvSpPr>
            <a:spLocks noGrp="1"/>
          </p:cNvSpPr>
          <p:nvPr>
            <p:ph type="dt" sz="half" idx="10"/>
          </p:nvPr>
        </p:nvSpPr>
        <p:spPr/>
        <p:txBody>
          <a:bodyPr/>
          <a:lstStyle/>
          <a:p>
            <a:fld id="{C67432D1-B777-4E44-BEB5-8BB82AAC7FF4}" type="datetime1">
              <a:rPr lang="en-US" smtClean="0">
                <a:solidFill>
                  <a:prstClr val="black">
                    <a:tint val="75000"/>
                  </a:prstClr>
                </a:solidFill>
              </a:rPr>
              <a:pPr/>
              <a:t>7/24/2018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9332B11-5DB1-4648-9061-5A5C23C66A6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C45461F9-E519-5E4B-8F68-12CB6794A753}"/>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6326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7179471-2D18-7740-9796-1EE570A86463}"/>
              </a:ext>
            </a:extLst>
          </p:cNvPr>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3B583279-F5C5-2C4D-884A-4AA882E0D8C4}"/>
              </a:ext>
            </a:extLst>
          </p:cNvPr>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FC256D58-119E-EC47-8D5E-F6358219EF34}"/>
              </a:ext>
            </a:extLst>
          </p:cNvPr>
          <p:cNvSpPr>
            <a:spLocks noGrp="1"/>
          </p:cNvSpPr>
          <p:nvPr>
            <p:ph type="dt" sz="half" idx="10"/>
          </p:nvPr>
        </p:nvSpPr>
        <p:spPr/>
        <p:txBody>
          <a:bodyPr/>
          <a:lstStyle/>
          <a:p>
            <a:fld id="{D2D6F984-CAD7-BD40-BF29-21D08DFB9015}" type="datetime1">
              <a:rPr lang="en-US" smtClean="0">
                <a:solidFill>
                  <a:prstClr val="black">
                    <a:tint val="75000"/>
                  </a:prstClr>
                </a:solidFill>
              </a:rPr>
              <a:pPr/>
              <a:t>7/24/2018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2A44152-DB66-FC44-81A4-73424163CD1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8DCCCAD-AFBF-454C-9E05-CAD74D652AD8}"/>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550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78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6C5214-D0D9-B74C-AA94-5030AEF3C25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AFB2EB2-6FD7-4E4B-8383-8740B9BA6C9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FE7FBD8-AD05-9343-88C6-719411FC7F69}"/>
              </a:ext>
            </a:extLst>
          </p:cNvPr>
          <p:cNvSpPr>
            <a:spLocks noGrp="1"/>
          </p:cNvSpPr>
          <p:nvPr>
            <p:ph type="dt" sz="half" idx="10"/>
          </p:nvPr>
        </p:nvSpPr>
        <p:spPr>
          <a:xfrm>
            <a:off x="838200" y="6356352"/>
            <a:ext cx="2743200" cy="365125"/>
          </a:xfrm>
          <a:prstGeom prst="rect">
            <a:avLst/>
          </a:prstGeom>
        </p:spPr>
        <p:txBody>
          <a:bodyPr/>
          <a:lstStyle/>
          <a:p>
            <a:fld id="{3E5A2339-1E02-034C-BBA7-7FA25CD6B1EE}" type="datetime1">
              <a:rPr lang="en-US" smtClean="0"/>
              <a:t>7/24/2018</a:t>
            </a:fld>
            <a:endParaRPr lang="en-US"/>
          </a:p>
        </p:txBody>
      </p:sp>
      <p:sp>
        <p:nvSpPr>
          <p:cNvPr id="5" name="Footer Placeholder 4">
            <a:extLst>
              <a:ext uri="{FF2B5EF4-FFF2-40B4-BE49-F238E27FC236}">
                <a16:creationId xmlns="" xmlns:a16="http://schemas.microsoft.com/office/drawing/2014/main" id="{E16F60B6-A823-2A48-B86B-F2C714710517}"/>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6F1B977F-C74C-9B44-9F17-CBA0B4B022F4}"/>
              </a:ext>
            </a:extLst>
          </p:cNvPr>
          <p:cNvSpPr>
            <a:spLocks noGrp="1"/>
          </p:cNvSpPr>
          <p:nvPr>
            <p:ph type="sldNum" sz="quarter" idx="12"/>
          </p:nvPr>
        </p:nvSpPr>
        <p:spPr>
          <a:xfrm>
            <a:off x="8610600" y="6356352"/>
            <a:ext cx="2743200" cy="365125"/>
          </a:xfrm>
          <a:prstGeom prst="rect">
            <a:avLst/>
          </a:prstGeom>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6560966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6C5214-D0D9-B74C-AA94-5030AEF3C25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0AFB2EB2-6FD7-4E4B-8383-8740B9BA6C9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E7FBD8-AD05-9343-88C6-719411FC7F69}"/>
              </a:ext>
            </a:extLst>
          </p:cNvPr>
          <p:cNvSpPr>
            <a:spLocks noGrp="1"/>
          </p:cNvSpPr>
          <p:nvPr>
            <p:ph type="dt" sz="half" idx="10"/>
          </p:nvPr>
        </p:nvSpPr>
        <p:spPr/>
        <p:txBody>
          <a:bodyPr/>
          <a:lstStyle/>
          <a:p>
            <a:fld id="{3E5A2339-1E02-034C-BBA7-7FA25CD6B1EE}" type="datetime1">
              <a:rPr lang="en-US" smtClean="0">
                <a:solidFill>
                  <a:prstClr val="black">
                    <a:tint val="75000"/>
                  </a:prstClr>
                </a:solidFill>
              </a:rPr>
              <a:pPr/>
              <a:t>7/24/2018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16F60B6-A823-2A48-B86B-F2C71471051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F1B977F-C74C-9B44-9F17-CBA0B4B022F4}"/>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258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5DC9F-0898-3E4A-A809-BE14EACF3F93}"/>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8EDE07C-FCD1-E244-BCED-994B90AB92E1}"/>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C47567A1-D72C-144F-9D4C-F6393D1D5808}"/>
              </a:ext>
            </a:extLst>
          </p:cNvPr>
          <p:cNvSpPr>
            <a:spLocks noGrp="1"/>
          </p:cNvSpPr>
          <p:nvPr>
            <p:ph type="dt" sz="half" idx="10"/>
          </p:nvPr>
        </p:nvSpPr>
        <p:spPr/>
        <p:txBody>
          <a:bodyPr/>
          <a:lstStyle/>
          <a:p>
            <a:fld id="{577D4CEC-C7D4-5A4D-9DA3-CF2F67E480E0}" type="datetime1">
              <a:rPr lang="en-US" smtClean="0">
                <a:solidFill>
                  <a:prstClr val="black">
                    <a:tint val="75000"/>
                  </a:prstClr>
                </a:solidFill>
              </a:rPr>
              <a:pPr/>
              <a:t>7/24/2018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A61F67D0-31EF-7F48-A78B-B4E4FA90EF0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C9D5AAC-F15D-1248-BEA4-B90739CF799A}"/>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771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9D7E9-2771-F140-9571-2B34D7FB1004}"/>
              </a:ext>
            </a:extLst>
          </p:cNvPr>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9FF8DC2E-586E-944C-A482-574D8CCEF2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E6FA9B3-ADDF-7747-ABF5-30D7F1B25FDA}"/>
              </a:ext>
            </a:extLst>
          </p:cNvPr>
          <p:cNvSpPr>
            <a:spLocks noGrp="1"/>
          </p:cNvSpPr>
          <p:nvPr>
            <p:ph type="dt" sz="half" idx="10"/>
          </p:nvPr>
        </p:nvSpPr>
        <p:spPr/>
        <p:txBody>
          <a:bodyPr/>
          <a:lstStyle/>
          <a:p>
            <a:fld id="{18CC5F46-4F95-864C-9E32-C7E9DFFE0044}" type="datetime1">
              <a:rPr lang="en-US" smtClean="0">
                <a:solidFill>
                  <a:prstClr val="black">
                    <a:tint val="75000"/>
                  </a:prstClr>
                </a:solidFill>
              </a:rPr>
              <a:pPr/>
              <a:t>7/24/2018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79E50B03-3B03-9E4A-87C2-32902CD49AE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5AB296D-0377-F440-B785-A16D34E4668B}"/>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598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39A969-6823-7148-BCAD-C970CDCDFF8B}"/>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E029D156-4F33-2649-8244-822E31554C89}"/>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548B59D0-EEA8-B648-B1C9-0D83C1795C06}"/>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6D408E9F-09CF-6149-B0B0-DA38AF7C19D2}"/>
              </a:ext>
            </a:extLst>
          </p:cNvPr>
          <p:cNvSpPr>
            <a:spLocks noGrp="1"/>
          </p:cNvSpPr>
          <p:nvPr>
            <p:ph type="dt" sz="half" idx="10"/>
          </p:nvPr>
        </p:nvSpPr>
        <p:spPr/>
        <p:txBody>
          <a:bodyPr/>
          <a:lstStyle/>
          <a:p>
            <a:fld id="{CFD9F596-3991-AD4D-A819-178D07FB8C91}" type="datetime1">
              <a:rPr lang="en-US" smtClean="0">
                <a:solidFill>
                  <a:prstClr val="black">
                    <a:tint val="75000"/>
                  </a:prstClr>
                </a:solidFill>
              </a:rPr>
              <a:pPr/>
              <a:t>7/24/2018</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8CEA0A48-0BCC-F54D-B431-8A0414FA00F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FB0DE0B0-4D1A-9344-A9D1-9E0F28C7AC9D}"/>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8470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229A7-0109-D747-AE77-A1970FB1D231}"/>
              </a:ext>
            </a:extLst>
          </p:cNvPr>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DBF6F67-F806-8E46-B6BD-F04B6C09FFB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0213075A-C7E4-3844-BC79-E86F235EC208}"/>
              </a:ext>
            </a:extLst>
          </p:cNvPr>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17311F8F-A789-6543-988A-A276E927425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D578DF2B-D18C-3D44-BA5F-1F9F7D478705}"/>
              </a:ext>
            </a:extLst>
          </p:cNvPr>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D5B1AB26-1844-1C44-9A1D-985F2DBA0A61}"/>
              </a:ext>
            </a:extLst>
          </p:cNvPr>
          <p:cNvSpPr>
            <a:spLocks noGrp="1"/>
          </p:cNvSpPr>
          <p:nvPr>
            <p:ph type="dt" sz="half" idx="10"/>
          </p:nvPr>
        </p:nvSpPr>
        <p:spPr/>
        <p:txBody>
          <a:bodyPr/>
          <a:lstStyle/>
          <a:p>
            <a:fld id="{5ED2FE30-E0E2-6E4F-9735-AEA60C8DE4C5}" type="datetime1">
              <a:rPr lang="en-US" smtClean="0">
                <a:solidFill>
                  <a:prstClr val="black">
                    <a:tint val="75000"/>
                  </a:prstClr>
                </a:solidFill>
              </a:rPr>
              <a:pPr/>
              <a:t>7/24/2018</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610CEED7-BE91-F541-9C42-D4F992146866}"/>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447D967E-45F0-FF45-943E-C4808F816B13}"/>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510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B61ACD-E3F3-9D4C-87AD-757CF8C6B471}"/>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ABE70E18-C714-E54F-9B92-8D858AE485B7}"/>
              </a:ext>
            </a:extLst>
          </p:cNvPr>
          <p:cNvSpPr>
            <a:spLocks noGrp="1"/>
          </p:cNvSpPr>
          <p:nvPr>
            <p:ph type="dt" sz="half" idx="10"/>
          </p:nvPr>
        </p:nvSpPr>
        <p:spPr/>
        <p:txBody>
          <a:bodyPr/>
          <a:lstStyle/>
          <a:p>
            <a:fld id="{9F8CD760-8055-3C4D-9BEC-95377ED2A77D}" type="datetime1">
              <a:rPr lang="en-US" smtClean="0">
                <a:solidFill>
                  <a:prstClr val="black">
                    <a:tint val="75000"/>
                  </a:prstClr>
                </a:solidFill>
              </a:rPr>
              <a:pPr/>
              <a:t>7/24/2018</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5258054D-56AC-3A46-8D8B-63694A31D92B}"/>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76EE0924-DB97-2440-8D5B-CC9F9D24899A}"/>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880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CA1941B-7903-E540-B2CE-B9F817A0F48E}"/>
              </a:ext>
            </a:extLst>
          </p:cNvPr>
          <p:cNvSpPr>
            <a:spLocks noGrp="1"/>
          </p:cNvSpPr>
          <p:nvPr>
            <p:ph type="dt" sz="half" idx="10"/>
          </p:nvPr>
        </p:nvSpPr>
        <p:spPr/>
        <p:txBody>
          <a:bodyPr/>
          <a:lstStyle/>
          <a:p>
            <a:fld id="{EDA35547-5590-AE4B-B503-FACC781A388E}" type="datetime1">
              <a:rPr lang="en-US" smtClean="0">
                <a:solidFill>
                  <a:prstClr val="black">
                    <a:tint val="75000"/>
                  </a:prstClr>
                </a:solidFill>
              </a:rPr>
              <a:pPr/>
              <a:t>7/24/2018</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C8646F72-6494-864E-9086-7E2B98828B53}"/>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47557450-122E-8945-AC50-D48B8C41A55E}"/>
              </a:ext>
            </a:extLst>
          </p:cNvPr>
          <p:cNvSpPr>
            <a:spLocks noGrp="1"/>
          </p:cNvSpPr>
          <p:nvPr>
            <p:ph type="sldNum" sz="quarter" idx="12"/>
          </p:nvPr>
        </p:nvSpPr>
        <p:spPr/>
        <p:txBody>
          <a:bodyPr/>
          <a:lstStyle/>
          <a:p>
            <a:fld id="{20A3D005-796C-7F4C-B799-47876DAF0D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8400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a:extLst>
              <a:ext uri="{FF2B5EF4-FFF2-40B4-BE49-F238E27FC236}">
                <a16:creationId xmlns="" xmlns:a16="http://schemas.microsoft.com/office/drawing/2014/main" id="{43A0E80A-62AA-1442-8A41-DE782163C0D0}"/>
              </a:ext>
            </a:extLst>
          </p:cNvPr>
          <p:cNvPicPr>
            <a:picLocks noChangeAspect="1"/>
          </p:cNvPicPr>
          <p:nvPr userDrawn="1"/>
        </p:nvPicPr>
        <p:blipFill>
          <a:blip r:embed="rId4"/>
          <a:stretch>
            <a:fillRect/>
          </a:stretch>
        </p:blipFill>
        <p:spPr>
          <a:xfrm>
            <a:off x="0" y="5029200"/>
            <a:ext cx="12192000" cy="1828800"/>
          </a:xfrm>
          <a:prstGeom prst="rect">
            <a:avLst/>
          </a:prstGeom>
        </p:spPr>
      </p:pic>
      <p:pic>
        <p:nvPicPr>
          <p:cNvPr id="19" name="Picture 18">
            <a:extLst>
              <a:ext uri="{FF2B5EF4-FFF2-40B4-BE49-F238E27FC236}">
                <a16:creationId xmlns="" xmlns:a16="http://schemas.microsoft.com/office/drawing/2014/main" id="{57A78069-A4B8-D047-80D7-8DFD2CA76835}"/>
              </a:ext>
            </a:extLst>
          </p:cNvPr>
          <p:cNvPicPr>
            <a:picLocks noChangeAspect="1"/>
          </p:cNvPicPr>
          <p:nvPr userDrawn="1"/>
        </p:nvPicPr>
        <p:blipFill>
          <a:blip r:embed="rId5"/>
          <a:stretch>
            <a:fillRect/>
          </a:stretch>
        </p:blipFill>
        <p:spPr>
          <a:xfrm>
            <a:off x="10181968" y="5801675"/>
            <a:ext cx="1911179" cy="932337"/>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C28C73C-ABBF-0049-9DE1-4E7883E56C6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F8D937D-3821-2443-821C-6FE261F5E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6DF2B7E-DA0E-1F43-A8FF-F06A68219C8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8997736A-3002-4C5B-96F6-E32F93DA6E9F}" type="datetimeFigureOut">
              <a:rPr lang="en-US" smtClean="0">
                <a:solidFill>
                  <a:prstClr val="black">
                    <a:tint val="75000"/>
                  </a:prstClr>
                </a:solidFill>
              </a:rPr>
              <a:pPr defTabSz="914400"/>
              <a:t>7/24/2018</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9965DEEC-EDC3-764D-8CD6-40E37ADBCBD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2276D5C6-0650-8D49-956E-4642E8658F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369C73C7-2CA6-4D8D-9A4E-269E4367C47F}"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56912627"/>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tmp"/></Relationships>
</file>

<file path=ppt/slides/_rels/slide1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chart" Target="../charts/char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jpeg"/></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36.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43A0E80A-62AA-1442-8A41-DE782163C0D0}"/>
              </a:ext>
            </a:extLst>
          </p:cNvPr>
          <p:cNvPicPr>
            <a:picLocks noChangeAspect="1"/>
          </p:cNvPicPr>
          <p:nvPr/>
        </p:nvPicPr>
        <p:blipFill>
          <a:blip r:embed="rId3"/>
          <a:stretch>
            <a:fillRect/>
          </a:stretch>
        </p:blipFill>
        <p:spPr>
          <a:xfrm>
            <a:off x="0" y="5029200"/>
            <a:ext cx="12192000" cy="1828800"/>
          </a:xfrm>
          <a:prstGeom prst="rect">
            <a:avLst/>
          </a:prstGeom>
        </p:spPr>
      </p:pic>
      <p:sp>
        <p:nvSpPr>
          <p:cNvPr id="2" name="Title 1">
            <a:extLst>
              <a:ext uri="{FF2B5EF4-FFF2-40B4-BE49-F238E27FC236}">
                <a16:creationId xmlns="" xmlns:a16="http://schemas.microsoft.com/office/drawing/2014/main" id="{BC46A62F-0C7B-C244-9423-36F7750500BE}"/>
              </a:ext>
            </a:extLst>
          </p:cNvPr>
          <p:cNvSpPr>
            <a:spLocks noGrp="1"/>
          </p:cNvSpPr>
          <p:nvPr>
            <p:ph type="ctrTitle"/>
          </p:nvPr>
        </p:nvSpPr>
        <p:spPr>
          <a:xfrm>
            <a:off x="0" y="3219797"/>
            <a:ext cx="12192000" cy="1470618"/>
          </a:xfrm>
        </p:spPr>
        <p:txBody>
          <a:bodyPr/>
          <a:lstStyle/>
          <a:p>
            <a:r>
              <a:rPr lang="en-US" b="1" dirty="0">
                <a:solidFill>
                  <a:srgbClr val="C00000"/>
                </a:solidFill>
              </a:rPr>
              <a:t>OMS Best Practices</a:t>
            </a:r>
            <a:endParaRPr lang="en-US" b="1" dirty="0">
              <a:solidFill>
                <a:srgbClr val="C00000"/>
              </a:solidFill>
              <a:latin typeface="+mn-lt"/>
            </a:endParaRPr>
          </a:p>
        </p:txBody>
      </p:sp>
      <p:sp>
        <p:nvSpPr>
          <p:cNvPr id="3" name="Subtitle 2">
            <a:extLst>
              <a:ext uri="{FF2B5EF4-FFF2-40B4-BE49-F238E27FC236}">
                <a16:creationId xmlns="" xmlns:a16="http://schemas.microsoft.com/office/drawing/2014/main" id="{25D52715-DCAA-C84E-81D8-8905182EEDB7}"/>
              </a:ext>
            </a:extLst>
          </p:cNvPr>
          <p:cNvSpPr>
            <a:spLocks noGrp="1"/>
          </p:cNvSpPr>
          <p:nvPr>
            <p:ph type="subTitle" idx="1"/>
          </p:nvPr>
        </p:nvSpPr>
        <p:spPr>
          <a:xfrm>
            <a:off x="0" y="4742974"/>
            <a:ext cx="12192000" cy="809729"/>
          </a:xfrm>
        </p:spPr>
        <p:txBody>
          <a:bodyPr/>
          <a:lstStyle/>
          <a:p>
            <a:r>
              <a:rPr lang="en-US" b="1" dirty="0">
                <a:solidFill>
                  <a:srgbClr val="1E428A"/>
                </a:solidFill>
              </a:rPr>
              <a:t>Get The Most Out Of OMS</a:t>
            </a:r>
          </a:p>
        </p:txBody>
      </p:sp>
      <p:pic>
        <p:nvPicPr>
          <p:cNvPr id="10" name="Picture 9">
            <a:extLst>
              <a:ext uri="{FF2B5EF4-FFF2-40B4-BE49-F238E27FC236}">
                <a16:creationId xmlns="" xmlns:a16="http://schemas.microsoft.com/office/drawing/2014/main" id="{57A78069-A4B8-D047-80D7-8DFD2CA76835}"/>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5" name="Picture 4">
            <a:extLst>
              <a:ext uri="{FF2B5EF4-FFF2-40B4-BE49-F238E27FC236}">
                <a16:creationId xmlns="" xmlns:a16="http://schemas.microsoft.com/office/drawing/2014/main" id="{C017DCE8-1555-964A-B11F-DD9D5CCE5A6C}"/>
              </a:ext>
            </a:extLst>
          </p:cNvPr>
          <p:cNvPicPr>
            <a:picLocks noChangeAspect="1"/>
          </p:cNvPicPr>
          <p:nvPr/>
        </p:nvPicPr>
        <p:blipFill>
          <a:blip r:embed="rId5"/>
          <a:stretch>
            <a:fillRect/>
          </a:stretch>
        </p:blipFill>
        <p:spPr>
          <a:xfrm>
            <a:off x="4135296" y="195088"/>
            <a:ext cx="3909479" cy="3438824"/>
          </a:xfrm>
          <a:prstGeom prst="rect">
            <a:avLst/>
          </a:prstGeom>
        </p:spPr>
      </p:pic>
    </p:spTree>
    <p:extLst>
      <p:ext uri="{BB962C8B-B14F-4D97-AF65-F5344CB8AC3E}">
        <p14:creationId xmlns:p14="http://schemas.microsoft.com/office/powerpoint/2010/main" val="33016581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Handling Cases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302" y="1930400"/>
            <a:ext cx="5656700" cy="3430779"/>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7" name="Rectangle 6"/>
          <p:cNvSpPr/>
          <p:nvPr/>
        </p:nvSpPr>
        <p:spPr>
          <a:xfrm>
            <a:off x="4023895" y="1100567"/>
            <a:ext cx="2484918" cy="33469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1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4.16667E-6 -0.00717 L -0.11706 -0.0081 " pathEditMode="relative" rAng="0" ptsTypes="AA">
                                      <p:cBhvr>
                                        <p:cTn id="8" dur="1000" fill="hold"/>
                                        <p:tgtEl>
                                          <p:spTgt spid="6"/>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6"/>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Handling Cases</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092" y="1878966"/>
            <a:ext cx="5763422" cy="3490669"/>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5" name="Rectangle 4"/>
          <p:cNvSpPr/>
          <p:nvPr/>
        </p:nvSpPr>
        <p:spPr>
          <a:xfrm>
            <a:off x="3916319" y="1060226"/>
            <a:ext cx="2484918" cy="33469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9064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4.79167E-6 -0.00717 L -0.11705 -0.0081 " pathEditMode="relative" rAng="0" ptsTypes="AA">
                                      <p:cBhvr>
                                        <p:cTn id="8" dur="1000" fill="hold"/>
                                        <p:tgtEl>
                                          <p:spTgt spid="8"/>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8"/>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1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Handling Cases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986" y="1905860"/>
            <a:ext cx="5776708" cy="3509767"/>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8" name="Rectangle 7"/>
          <p:cNvSpPr/>
          <p:nvPr/>
        </p:nvSpPr>
        <p:spPr>
          <a:xfrm>
            <a:off x="3943213" y="1087120"/>
            <a:ext cx="2484918" cy="33469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22126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8.33333E-7 -0.00718 L -0.11706 -0.00811 " pathEditMode="relative" rAng="0" ptsTypes="AA">
                                      <p:cBhvr>
                                        <p:cTn id="8" dur="1000" fill="hold"/>
                                        <p:tgtEl>
                                          <p:spTgt spid="6"/>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6"/>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1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159"/>
          </a:xfrm>
        </p:spPr>
        <p:txBody>
          <a:bodyPr>
            <a:normAutofit fontScale="90000"/>
          </a:bodyPr>
          <a:lstStyle/>
          <a:p>
            <a:r>
              <a:rPr lang="en-US" sz="4000" dirty="0"/>
              <a:t>Handling Cases</a:t>
            </a:r>
            <a:r>
              <a:rPr lang="en-US" dirty="0"/>
              <a:t/>
            </a:r>
            <a:br>
              <a:rPr lang="en-US" dirty="0"/>
            </a:b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32663" y="1852884"/>
            <a:ext cx="5495722" cy="3663815"/>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5" name="Rectangle 4"/>
          <p:cNvSpPr/>
          <p:nvPr/>
        </p:nvSpPr>
        <p:spPr>
          <a:xfrm>
            <a:off x="745752" y="1637732"/>
            <a:ext cx="8115398" cy="23739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65192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1.04167E-6 -0.00718 L -0.11706 -0.0081 " pathEditMode="relative" rAng="0" ptsTypes="AA">
                                      <p:cBhvr>
                                        <p:cTn id="8" dur="1000" fill="hold"/>
                                        <p:tgtEl>
                                          <p:spTgt spid="4099"/>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4099"/>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1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363" y="1327759"/>
            <a:ext cx="5976660" cy="4591481"/>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677334" y="609600"/>
            <a:ext cx="8596668" cy="718159"/>
          </a:xfrm>
        </p:spPr>
        <p:txBody>
          <a:bodyPr>
            <a:normAutofit fontScale="90000"/>
          </a:bodyPr>
          <a:lstStyle/>
          <a:p>
            <a:r>
              <a:rPr lang="en-US" sz="4000" dirty="0"/>
              <a:t>Handling Cases</a:t>
            </a:r>
            <a:r>
              <a:rPr lang="en-US" dirty="0"/>
              <a:t/>
            </a:r>
            <a:br>
              <a:rPr lang="en-US" dirty="0"/>
            </a:br>
            <a:endParaRPr 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363" y="3919565"/>
            <a:ext cx="5242737" cy="1999675"/>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566134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43" presetClass="path" presetSubtype="0" accel="50000" decel="50000" fill="hold" nodeType="withEffect">
                                  <p:stCondLst>
                                    <p:cond delay="0"/>
                                  </p:stCondLst>
                                  <p:childTnLst>
                                    <p:animMotion origin="layout" path="M 8.33333E-7 -1.48148E-6 L 0.10807 -1.48148E-6 C 0.15638 -1.48148E-6 0.21615 -0.06643 0.21615 -0.12037 L 0.21615 -0.24051 " pathEditMode="relative" rAng="0" ptsTypes="AAAA">
                                      <p:cBhvr>
                                        <p:cTn id="8" dur="2000" fill="hold"/>
                                        <p:tgtEl>
                                          <p:spTgt spid="5123"/>
                                        </p:tgtEl>
                                        <p:attrNameLst>
                                          <p:attrName>ppt_x</p:attrName>
                                          <p:attrName>ppt_y</p:attrName>
                                        </p:attrNameLst>
                                      </p:cBhvr>
                                      <p:rCtr x="10807" y="-12037"/>
                                    </p:animMotion>
                                  </p:childTnLst>
                                </p:cTn>
                              </p:par>
                              <p:par>
                                <p:cTn id="9" presetID="6" presetClass="emph" presetSubtype="0" fill="hold" nodeType="withEffect">
                                  <p:stCondLst>
                                    <p:cond delay="0"/>
                                  </p:stCondLst>
                                  <p:childTnLst>
                                    <p:animScale>
                                      <p:cBhvr>
                                        <p:cTn id="10" dur="2000" fill="hold"/>
                                        <p:tgtEl>
                                          <p:spTgt spid="51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a:t>Handling Cases</a:t>
            </a:r>
            <a:r>
              <a:rPr lang="en-US" dirty="0"/>
              <a:t/>
            </a:r>
            <a:br>
              <a:rPr lang="en-US" dirty="0"/>
            </a:b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9" y="1392430"/>
            <a:ext cx="9323877" cy="912359"/>
          </a:xfrm>
          <a:prstGeom prst="rect">
            <a:avLst/>
          </a:prstGeom>
          <a:ln w="28575">
            <a:solidFill>
              <a:schemeClr val="bg2">
                <a:lumMod val="50000"/>
              </a:schemeClr>
            </a:solidFill>
          </a:ln>
          <a:effectLst>
            <a:outerShdw blurRad="152400" dist="317500" dir="5400000" sx="90000" sy="-19000" rotWithShape="0">
              <a:prstClr val="black">
                <a:alpha val="15000"/>
              </a:prstClr>
            </a:outerShdw>
          </a:effectLst>
        </p:spPr>
      </p:pic>
      <p:sp>
        <p:nvSpPr>
          <p:cNvPr id="5" name="Rectangle 4"/>
          <p:cNvSpPr/>
          <p:nvPr/>
        </p:nvSpPr>
        <p:spPr>
          <a:xfrm>
            <a:off x="7410260" y="1528877"/>
            <a:ext cx="1542938" cy="40497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4570251" y="1392430"/>
            <a:ext cx="5486070" cy="3566845"/>
          </a:xfrm>
          <a:prstGeom prst="rect">
            <a:avLst/>
          </a:prstGeom>
          <a:ln w="28575">
            <a:solidFill>
              <a:schemeClr val="bg2">
                <a:lumMod val="50000"/>
              </a:schemeClr>
            </a:solidFill>
          </a:ln>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256951466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11" presetID="8" presetClass="emph" presetSubtype="0" fill="hold" grpId="1" nodeType="withEffect">
                                  <p:stCondLst>
                                    <p:cond delay="0"/>
                                  </p:stCondLst>
                                  <p:childTnLst>
                                    <p:animRot by="21600000">
                                      <p:cBhvr>
                                        <p:cTn id="12" dur="1000" fill="hold"/>
                                        <p:tgtEl>
                                          <p:spTgt spid="5"/>
                                        </p:tgtEl>
                                        <p:attrNameLst>
                                          <p:attrName>r</p:attrName>
                                        </p:attrNameLst>
                                      </p:cBhvr>
                                    </p:animRo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50" presetClass="path" presetSubtype="0" accel="50000" decel="50000" fill="hold" nodeType="withEffect">
                                  <p:stCondLst>
                                    <p:cond delay="0"/>
                                  </p:stCondLst>
                                  <p:childTnLst>
                                    <p:animMotion origin="layout" path="M 2.08333E-7 -2.96296E-6 L -0.08958 -2.96296E-6 C -0.13008 -2.96296E-6 -0.17904 0.0213 -0.17904 0.03866 L -0.17904 0.07824 " pathEditMode="relative" rAng="0" ptsTypes="AAAA">
                                      <p:cBhvr>
                                        <p:cTn id="18" dur="2000" fill="hold"/>
                                        <p:tgtEl>
                                          <p:spTgt spid="9"/>
                                        </p:tgtEl>
                                        <p:attrNameLst>
                                          <p:attrName>ppt_x</p:attrName>
                                          <p:attrName>ppt_y</p:attrName>
                                        </p:attrNameLst>
                                      </p:cBhvr>
                                      <p:rCtr x="-8958" y="3912"/>
                                    </p:animMotion>
                                  </p:childTnLst>
                                </p:cTn>
                              </p:par>
                              <p:par>
                                <p:cTn id="19" presetID="6" presetClass="emph" presetSubtype="0" fill="hold" nodeType="withEffect">
                                  <p:stCondLst>
                                    <p:cond delay="0"/>
                                  </p:stCondLst>
                                  <p:childTnLst>
                                    <p:animScale>
                                      <p:cBhvr>
                                        <p:cTn id="20" dur="2000" fill="hold"/>
                                        <p:tgtEl>
                                          <p:spTgt spid="9"/>
                                        </p:tgtEl>
                                      </p:cBhvr>
                                      <p:by x="175000" y="1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a:t>Handling Cases</a:t>
            </a:r>
            <a:r>
              <a:rPr lang="en-US" dirty="0"/>
              <a:t/>
            </a:r>
            <a:br>
              <a:rPr lang="en-US" dirty="0"/>
            </a:b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167942" y="1329284"/>
            <a:ext cx="7615451" cy="3817450"/>
          </a:xfrm>
          <a:prstGeom prst="rect">
            <a:avLst/>
          </a:prstGeom>
          <a:ln w="28575">
            <a:solidFill>
              <a:schemeClr val="bg2">
                <a:lumMod val="50000"/>
              </a:schemeClr>
            </a:solidFill>
          </a:ln>
          <a:effectLst>
            <a:outerShdw blurRad="152400" dist="317500" dir="5400000" sx="90000" sy="-19000" rotWithShape="0">
              <a:prstClr val="black">
                <a:alpha val="15000"/>
              </a:prstClr>
            </a:outerShdw>
          </a:effectLst>
        </p:spPr>
      </p:pic>
      <p:sp>
        <p:nvSpPr>
          <p:cNvPr id="4" name="Rectangle 3"/>
          <p:cNvSpPr/>
          <p:nvPr/>
        </p:nvSpPr>
        <p:spPr>
          <a:xfrm>
            <a:off x="112944" y="2080021"/>
            <a:ext cx="9854780" cy="40497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491821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6"/>
                                        </p:tgtEl>
                                      </p:cBhvr>
                                      <p:by x="130000" y="13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8" presetClass="emph" presetSubtype="0" fill="hold" grpId="1" nodeType="withEffect">
                                  <p:stCondLst>
                                    <p:cond delay="0"/>
                                  </p:stCondLst>
                                  <p:childTnLst>
                                    <p:animRot by="21600000">
                                      <p:cBhvr>
                                        <p:cTn id="12"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a:t>Handling Cases</a:t>
            </a:r>
            <a:r>
              <a:rPr lang="en-US" dirty="0"/>
              <a:t/>
            </a:r>
            <a:br>
              <a:rPr lang="en-US" dirty="0"/>
            </a:br>
            <a:endParaRPr lang="en-US"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bwMode="auto">
          <a:xfrm>
            <a:off x="3375212" y="1675691"/>
            <a:ext cx="6110141" cy="3870255"/>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53640926-AAD7-44D8-BBD7-CCE9431645EC}">
              <a14:shadowObscured xmlns:a14="http://schemas.microsoft.com/office/drawing/2010/main"/>
            </a:ext>
          </a:extLst>
        </p:spPr>
      </p:pic>
      <p:sp>
        <p:nvSpPr>
          <p:cNvPr id="4" name="Rectangle 3"/>
          <p:cNvSpPr/>
          <p:nvPr/>
        </p:nvSpPr>
        <p:spPr>
          <a:xfrm>
            <a:off x="434469" y="1420008"/>
            <a:ext cx="9163079" cy="30947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95909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3.75E-6 -0.00718 L -0.11705 -0.0081 " pathEditMode="relative" rAng="0" ptsTypes="AA">
                                      <p:cBhvr>
                                        <p:cTn id="8" dur="1000" fill="hold"/>
                                        <p:tgtEl>
                                          <p:spTgt spid="7"/>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7"/>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1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a:t>Handling Cases</a:t>
            </a:r>
            <a:r>
              <a:rPr lang="en-US" dirty="0"/>
              <a:t/>
            </a:r>
            <a:br>
              <a:rPr lang="en-US" dirty="0"/>
            </a:b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3223025" y="1873541"/>
            <a:ext cx="6050976" cy="3722793"/>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53640926-AAD7-44D8-BBD7-CCE9431645EC}">
              <a14:shadowObscured xmlns:a14="http://schemas.microsoft.com/office/drawing/2010/main"/>
            </a:ext>
          </a:extLst>
        </p:spPr>
      </p:pic>
      <p:sp>
        <p:nvSpPr>
          <p:cNvPr id="4" name="Rectangle 3"/>
          <p:cNvSpPr/>
          <p:nvPr/>
        </p:nvSpPr>
        <p:spPr>
          <a:xfrm>
            <a:off x="701716" y="822204"/>
            <a:ext cx="1039451" cy="4121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7195" y="1687263"/>
            <a:ext cx="2805830" cy="4121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33206" y="1425711"/>
            <a:ext cx="1991638" cy="4121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0075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8.33333E-7 -0.00717 L -0.11706 -0.0081 " pathEditMode="relative" rAng="0" ptsTypes="AA">
                                      <p:cBhvr>
                                        <p:cTn id="8" dur="1000" fill="hold"/>
                                        <p:tgtEl>
                                          <p:spTgt spid="5"/>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5"/>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1000" fill="hold"/>
                                        <p:tgtEl>
                                          <p:spTgt spid="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8" presetClass="emph" presetSubtype="0" fill="hold" grpId="1" nodeType="withEffect">
                                  <p:stCondLst>
                                    <p:cond delay="0"/>
                                  </p:stCondLst>
                                  <p:childTnLst>
                                    <p:animRot by="21600000">
                                      <p:cBhvr>
                                        <p:cTn id="22" dur="1000" fill="hold"/>
                                        <p:tgtEl>
                                          <p:spTgt spid="6"/>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8" presetClass="emph" presetSubtype="0" fill="hold" grpId="1" nodeType="withEffect">
                                  <p:stCondLst>
                                    <p:cond delay="0"/>
                                  </p:stCondLst>
                                  <p:childTnLst>
                                    <p:animRot by="21600000">
                                      <p:cBhvr>
                                        <p:cTn id="28"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a:t>Handling Cases</a:t>
            </a:r>
            <a:r>
              <a:rPr lang="en-US" dirty="0"/>
              <a:t/>
            </a:r>
            <a:br>
              <a:rPr lang="en-US" dirty="0"/>
            </a:b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94529" y="1764254"/>
            <a:ext cx="6237656" cy="3833703"/>
          </a:xfrm>
          <a:prstGeom prst="rect">
            <a:avLst/>
          </a:prstGeom>
          <a:ln w="28575">
            <a:solidFill>
              <a:schemeClr val="bg2">
                <a:lumMod val="50000"/>
              </a:schemeClr>
            </a:solidFill>
          </a:ln>
          <a:effectLst>
            <a:outerShdw blurRad="152400" dist="317500" dir="5400000" sx="90000" sy="-19000" rotWithShape="0">
              <a:prstClr val="black">
                <a:alpha val="15000"/>
              </a:prstClr>
            </a:outerShdw>
          </a:effectLst>
        </p:spPr>
      </p:pic>
      <p:sp>
        <p:nvSpPr>
          <p:cNvPr id="4" name="Rectangle 3"/>
          <p:cNvSpPr/>
          <p:nvPr/>
        </p:nvSpPr>
        <p:spPr>
          <a:xfrm>
            <a:off x="333487" y="1492633"/>
            <a:ext cx="9305365" cy="29582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95209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4.375E-6 -0.00717 L -0.11705 -0.0081 " pathEditMode="relative" rAng="0" ptsTypes="AA">
                                      <p:cBhvr>
                                        <p:cTn id="8" dur="1000" fill="hold"/>
                                        <p:tgtEl>
                                          <p:spTgt spid="6"/>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6"/>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8" presetClass="emph" presetSubtype="0" fill="hold" grpId="1" nodeType="afterEffect">
                                  <p:stCondLst>
                                    <p:cond delay="0"/>
                                  </p:stCondLst>
                                  <p:childTnLst>
                                    <p:animRot by="21600000">
                                      <p:cBhvr>
                                        <p:cTn id="17" dur="1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495" y="1900245"/>
            <a:ext cx="3810000" cy="3657600"/>
          </a:xfrm>
          <a:prstGeom prst="rect">
            <a:avLst/>
          </a:prstGeom>
        </p:spPr>
      </p:pic>
      <p:sp>
        <p:nvSpPr>
          <p:cNvPr id="2" name="Title 1"/>
          <p:cNvSpPr>
            <a:spLocks noGrp="1"/>
          </p:cNvSpPr>
          <p:nvPr>
            <p:ph type="title"/>
          </p:nvPr>
        </p:nvSpPr>
        <p:spPr>
          <a:xfrm>
            <a:off x="677334" y="609600"/>
            <a:ext cx="8596668" cy="1320800"/>
          </a:xfrm>
        </p:spPr>
        <p:txBody>
          <a:bodyPr/>
          <a:lstStyle/>
          <a:p>
            <a:pPr algn="ctr"/>
            <a:r>
              <a:rPr lang="en-US" dirty="0"/>
              <a:t>OMS Best Practices	</a:t>
            </a:r>
            <a:endParaRPr lang="en-US" b="1" dirty="0"/>
          </a:p>
        </p:txBody>
      </p:sp>
      <p:sp>
        <p:nvSpPr>
          <p:cNvPr id="3" name="Content Placeholder 2"/>
          <p:cNvSpPr>
            <a:spLocks noGrp="1"/>
          </p:cNvSpPr>
          <p:nvPr>
            <p:ph idx="1"/>
          </p:nvPr>
        </p:nvSpPr>
        <p:spPr>
          <a:xfrm>
            <a:off x="1756081" y="755907"/>
            <a:ext cx="5998712" cy="5213185"/>
          </a:xfrm>
        </p:spPr>
        <p:txBody>
          <a:bodyPr>
            <a:noAutofit/>
          </a:bodyPr>
          <a:lstStyle/>
          <a:p>
            <a:pPr marL="0" lvl="0" indent="0">
              <a:buNone/>
            </a:pPr>
            <a:endParaRPr lang="en-US" sz="2800" b="1" dirty="0"/>
          </a:p>
          <a:p>
            <a:pPr lvl="0">
              <a:lnSpc>
                <a:spcPct val="90000"/>
              </a:lnSpc>
            </a:pPr>
            <a:r>
              <a:rPr lang="en-US" sz="2600" b="1" dirty="0"/>
              <a:t>The OMS Model</a:t>
            </a:r>
          </a:p>
          <a:p>
            <a:pPr lvl="0">
              <a:lnSpc>
                <a:spcPct val="90000"/>
              </a:lnSpc>
            </a:pPr>
            <a:r>
              <a:rPr lang="en-US" sz="2600" b="1" dirty="0"/>
              <a:t>Data Integrity</a:t>
            </a:r>
          </a:p>
          <a:p>
            <a:pPr lvl="0">
              <a:lnSpc>
                <a:spcPct val="90000"/>
              </a:lnSpc>
            </a:pPr>
            <a:r>
              <a:rPr lang="en-US" b="1" dirty="0"/>
              <a:t>Suggested Usage</a:t>
            </a:r>
          </a:p>
          <a:p>
            <a:pPr marL="742950" lvl="2" indent="-342900">
              <a:lnSpc>
                <a:spcPct val="90000"/>
              </a:lnSpc>
            </a:pPr>
            <a:r>
              <a:rPr lang="en-US" sz="2800" dirty="0"/>
              <a:t>Client</a:t>
            </a:r>
          </a:p>
          <a:p>
            <a:pPr marL="742950" lvl="2" indent="-342900">
              <a:lnSpc>
                <a:spcPct val="90000"/>
              </a:lnSpc>
            </a:pPr>
            <a:r>
              <a:rPr lang="en-US" sz="2800" dirty="0"/>
              <a:t>Server</a:t>
            </a:r>
          </a:p>
          <a:p>
            <a:pPr lvl="0">
              <a:lnSpc>
                <a:spcPct val="90000"/>
              </a:lnSpc>
            </a:pPr>
            <a:r>
              <a:rPr lang="en-US" b="1" dirty="0"/>
              <a:t>Handling Cases</a:t>
            </a:r>
          </a:p>
          <a:p>
            <a:pPr lvl="0">
              <a:lnSpc>
                <a:spcPct val="90000"/>
              </a:lnSpc>
            </a:pPr>
            <a:r>
              <a:rPr lang="en-US" b="1" dirty="0"/>
              <a:t>Preparing For A Major Event</a:t>
            </a:r>
          </a:p>
          <a:p>
            <a:pPr marL="742950" lvl="2" indent="-342900">
              <a:lnSpc>
                <a:spcPct val="90000"/>
              </a:lnSpc>
            </a:pPr>
            <a:r>
              <a:rPr lang="en-US" sz="2800" dirty="0"/>
              <a:t>Before</a:t>
            </a:r>
          </a:p>
          <a:p>
            <a:pPr marL="742950" lvl="2" indent="-342900">
              <a:lnSpc>
                <a:spcPct val="90000"/>
              </a:lnSpc>
            </a:pPr>
            <a:r>
              <a:rPr lang="en-US" sz="2800" dirty="0">
                <a:solidFill>
                  <a:schemeClr val="bg1">
                    <a:lumMod val="95000"/>
                  </a:schemeClr>
                </a:solidFill>
              </a:rPr>
              <a:t>During</a:t>
            </a:r>
          </a:p>
        </p:txBody>
      </p:sp>
    </p:spTree>
    <p:extLst>
      <p:ext uri="{BB962C8B-B14F-4D97-AF65-F5344CB8AC3E}">
        <p14:creationId xmlns:p14="http://schemas.microsoft.com/office/powerpoint/2010/main" val="216615913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1+#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xit" presetSubtype="0" fill="hold" nodeType="click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a:t>Handling Cases</a:t>
            </a:r>
            <a:r>
              <a:rPr lang="en-US" dirty="0"/>
              <a:t/>
            </a:r>
            <a:br>
              <a:rPr lang="en-US" dirty="0"/>
            </a:b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112004" y="1759461"/>
            <a:ext cx="6044191" cy="3790226"/>
          </a:xfrm>
          <a:prstGeom prst="rect">
            <a:avLst/>
          </a:prstGeom>
          <a:ln w="28575">
            <a:solidFill>
              <a:schemeClr val="bg2">
                <a:lumMod val="50000"/>
              </a:schemeClr>
            </a:solidFill>
          </a:ln>
          <a:effectLst>
            <a:outerShdw blurRad="152400" dist="317500" dir="5400000" sx="90000" sy="-19000" rotWithShape="0">
              <a:prstClr val="black">
                <a:alpha val="15000"/>
              </a:prstClr>
            </a:outerShdw>
          </a:effectLst>
        </p:spPr>
      </p:pic>
      <p:sp>
        <p:nvSpPr>
          <p:cNvPr id="6" name="Rectangle 5"/>
          <p:cNvSpPr/>
          <p:nvPr/>
        </p:nvSpPr>
        <p:spPr>
          <a:xfrm>
            <a:off x="1286155" y="716043"/>
            <a:ext cx="1039451" cy="4121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30789" y="1802491"/>
            <a:ext cx="2418190" cy="4121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0963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5E-6 -0.00718 L -0.11706 -0.0081 " pathEditMode="relative" rAng="0" ptsTypes="AA">
                                      <p:cBhvr>
                                        <p:cTn id="8" dur="1000" fill="hold"/>
                                        <p:tgtEl>
                                          <p:spTgt spid="5"/>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5"/>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1000" fill="hold"/>
                                        <p:tgtEl>
                                          <p:spTgt spid="6"/>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8" presetClass="emph" presetSubtype="0" fill="hold" grpId="1" nodeType="withEffect">
                                  <p:stCondLst>
                                    <p:cond delay="0"/>
                                  </p:stCondLst>
                                  <p:childTnLst>
                                    <p:animRot by="21600000">
                                      <p:cBhvr>
                                        <p:cTn id="22"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a:t>Handling Cases</a:t>
            </a:r>
            <a:r>
              <a:rPr lang="en-US" dirty="0"/>
              <a:t/>
            </a:r>
            <a:br>
              <a:rPr lang="en-US" dirty="0"/>
            </a:br>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213848" y="1775012"/>
            <a:ext cx="6188336" cy="3677800"/>
          </a:xfrm>
          <a:prstGeom prst="rect">
            <a:avLst/>
          </a:prstGeom>
          <a:ln w="28575">
            <a:solidFill>
              <a:schemeClr val="bg2">
                <a:lumMod val="50000"/>
              </a:schemeClr>
            </a:solidFill>
          </a:ln>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216773703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2.29167E-6 -0.00717 L -0.11706 -0.0081 " pathEditMode="relative" rAng="0" ptsTypes="AA">
                                      <p:cBhvr>
                                        <p:cTn id="8" dur="1000" fill="hold"/>
                                        <p:tgtEl>
                                          <p:spTgt spid="8"/>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smtClean="0"/>
              <a:t>Preparing for a Major Event</a:t>
            </a:r>
            <a:r>
              <a:rPr lang="en-US" dirty="0"/>
              <a:t/>
            </a:r>
            <a:br>
              <a:rPr lang="en-US" dirty="0"/>
            </a:br>
            <a:endParaRPr lang="en-US" dirty="0"/>
          </a:p>
        </p:txBody>
      </p:sp>
      <p:sp>
        <p:nvSpPr>
          <p:cNvPr id="3" name="Content Placeholder 2"/>
          <p:cNvSpPr>
            <a:spLocks noGrp="1"/>
          </p:cNvSpPr>
          <p:nvPr>
            <p:ph idx="1"/>
          </p:nvPr>
        </p:nvSpPr>
        <p:spPr>
          <a:xfrm>
            <a:off x="677334" y="1384663"/>
            <a:ext cx="8596668" cy="4656699"/>
          </a:xfrm>
        </p:spPr>
        <p:txBody>
          <a:bodyPr>
            <a:normAutofit/>
          </a:bodyPr>
          <a:lstStyle/>
          <a:p>
            <a:r>
              <a:rPr lang="en-US" dirty="0" smtClean="0"/>
              <a:t>OMS Model</a:t>
            </a:r>
            <a:endParaRPr lang="en-US" dirty="0"/>
          </a:p>
          <a:p>
            <a:pPr lvl="1"/>
            <a:r>
              <a:rPr lang="en-US" sz="2800" dirty="0">
                <a:solidFill>
                  <a:srgbClr val="C00000"/>
                </a:solidFill>
              </a:rPr>
              <a:t>C</a:t>
            </a:r>
            <a:r>
              <a:rPr lang="en-US" sz="2800" dirty="0" smtClean="0">
                <a:solidFill>
                  <a:srgbClr val="C00000"/>
                </a:solidFill>
              </a:rPr>
              <a:t>ontact OMS Support BEFORE restarting the model</a:t>
            </a:r>
            <a:endParaRPr lang="en-US" sz="2800" dirty="0">
              <a:solidFill>
                <a:srgbClr val="C00000"/>
              </a:solidFill>
            </a:endParaRPr>
          </a:p>
          <a:p>
            <a:r>
              <a:rPr lang="en-US" dirty="0" smtClean="0"/>
              <a:t>oms@futuragis.com</a:t>
            </a:r>
            <a:endParaRPr lang="en-US" dirty="0"/>
          </a:p>
          <a:p>
            <a:r>
              <a:rPr lang="en-US" dirty="0" smtClean="0"/>
              <a:t>(678) 906-2575</a:t>
            </a:r>
          </a:p>
          <a:p>
            <a:r>
              <a:rPr lang="en-US" dirty="0" smtClean="0">
                <a:solidFill>
                  <a:schemeClr val="bg2">
                    <a:lumMod val="50000"/>
                  </a:schemeClr>
                </a:solidFill>
              </a:rPr>
              <a:t>Afterhours Support  (678) 230-1082</a:t>
            </a:r>
            <a:endParaRPr lang="en-US" dirty="0">
              <a:solidFill>
                <a:schemeClr val="bg2">
                  <a:lumMod val="50000"/>
                </a:schemeClr>
              </a:solidFill>
            </a:endParaRPr>
          </a:p>
        </p:txBody>
      </p:sp>
    </p:spTree>
    <p:extLst>
      <p:ext uri="{BB962C8B-B14F-4D97-AF65-F5344CB8AC3E}">
        <p14:creationId xmlns:p14="http://schemas.microsoft.com/office/powerpoint/2010/main" val="425749988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smtClean="0"/>
              <a:t>Preparing for a Major Event - BEFORE</a:t>
            </a:r>
            <a:r>
              <a:rPr lang="en-US" dirty="0"/>
              <a:t/>
            </a:r>
            <a:br>
              <a:rPr lang="en-US" dirty="0"/>
            </a:br>
            <a:endParaRPr lang="en-US" dirty="0"/>
          </a:p>
        </p:txBody>
      </p:sp>
      <p:sp>
        <p:nvSpPr>
          <p:cNvPr id="3" name="Content Placeholder 2"/>
          <p:cNvSpPr>
            <a:spLocks noGrp="1"/>
          </p:cNvSpPr>
          <p:nvPr>
            <p:ph idx="1"/>
          </p:nvPr>
        </p:nvSpPr>
        <p:spPr>
          <a:xfrm>
            <a:off x="677334" y="1384663"/>
            <a:ext cx="8596668" cy="4656699"/>
          </a:xfrm>
        </p:spPr>
        <p:txBody>
          <a:bodyPr>
            <a:normAutofit/>
          </a:bodyPr>
          <a:lstStyle/>
          <a:p>
            <a:r>
              <a:rPr lang="en-US" b="1" dirty="0" smtClean="0"/>
              <a:t>Set Verify Good Time</a:t>
            </a:r>
          </a:p>
          <a:p>
            <a:r>
              <a:rPr lang="en-US" b="1" dirty="0" smtClean="0"/>
              <a:t>Set Map to “STORM MODE”</a:t>
            </a:r>
          </a:p>
          <a:p>
            <a:r>
              <a:rPr lang="en-US" b="1" dirty="0" smtClean="0"/>
              <a:t>Set </a:t>
            </a:r>
            <a:r>
              <a:rPr lang="en-US" b="1" dirty="0" err="1" smtClean="0"/>
              <a:t>OMSWebMap</a:t>
            </a:r>
            <a:r>
              <a:rPr lang="en-US" b="1" dirty="0" smtClean="0"/>
              <a:t> Modals</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526" y="1846709"/>
            <a:ext cx="4128364" cy="3397644"/>
          </a:xfrm>
          <a:prstGeom prst="rect">
            <a:avLst/>
          </a:prstGeom>
        </p:spPr>
      </p:pic>
    </p:spTree>
    <p:extLst>
      <p:ext uri="{BB962C8B-B14F-4D97-AF65-F5344CB8AC3E}">
        <p14:creationId xmlns:p14="http://schemas.microsoft.com/office/powerpoint/2010/main" val="52941922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smtClean="0"/>
              <a:t>Preparing for a Major Event - BEFORE</a:t>
            </a:r>
            <a:r>
              <a:rPr lang="en-US" dirty="0"/>
              <a:t/>
            </a:r>
            <a:br>
              <a:rPr lang="en-US" dirty="0"/>
            </a:br>
            <a:endParaRPr lang="en-US" dirty="0"/>
          </a:p>
        </p:txBody>
      </p:sp>
      <p:sp>
        <p:nvSpPr>
          <p:cNvPr id="3" name="Content Placeholder 2"/>
          <p:cNvSpPr>
            <a:spLocks noGrp="1"/>
          </p:cNvSpPr>
          <p:nvPr>
            <p:ph idx="1"/>
          </p:nvPr>
        </p:nvSpPr>
        <p:spPr>
          <a:xfrm>
            <a:off x="677334" y="1384663"/>
            <a:ext cx="8596668" cy="4656699"/>
          </a:xfrm>
        </p:spPr>
        <p:txBody>
          <a:bodyPr>
            <a:normAutofit/>
          </a:bodyPr>
          <a:lstStyle/>
          <a:p>
            <a:r>
              <a:rPr lang="en-US" b="1" dirty="0" smtClean="0"/>
              <a:t>Disable all on Server and Clients</a:t>
            </a:r>
            <a:endParaRPr lang="en-US" b="1" dirty="0"/>
          </a:p>
          <a:p>
            <a:pPr lvl="1"/>
            <a:r>
              <a:rPr lang="en-US" sz="2800" dirty="0" err="1" smtClean="0"/>
              <a:t>Anit</a:t>
            </a:r>
            <a:r>
              <a:rPr lang="en-US" sz="2800" dirty="0" smtClean="0"/>
              <a:t>-Virus</a:t>
            </a:r>
          </a:p>
          <a:p>
            <a:pPr lvl="1"/>
            <a:r>
              <a:rPr lang="en-US" sz="2800" dirty="0" smtClean="0"/>
              <a:t>Disk Scans</a:t>
            </a:r>
          </a:p>
          <a:p>
            <a:pPr lvl="1"/>
            <a:r>
              <a:rPr lang="en-US" sz="2800" dirty="0" smtClean="0"/>
              <a:t>Network Scans</a:t>
            </a:r>
            <a:endParaRPr lang="en-US" sz="2800" dirty="0"/>
          </a:p>
        </p:txBody>
      </p:sp>
    </p:spTree>
    <p:extLst>
      <p:ext uri="{BB962C8B-B14F-4D97-AF65-F5344CB8AC3E}">
        <p14:creationId xmlns:p14="http://schemas.microsoft.com/office/powerpoint/2010/main" val="45078533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1931417"/>
            <a:ext cx="6740979" cy="3370490"/>
          </a:xfrm>
          <a:prstGeom prst="rect">
            <a:avLst/>
          </a:prstGeom>
        </p:spPr>
      </p:pic>
      <p:sp>
        <p:nvSpPr>
          <p:cNvPr id="2" name="Title 1"/>
          <p:cNvSpPr>
            <a:spLocks noGrp="1"/>
          </p:cNvSpPr>
          <p:nvPr>
            <p:ph type="title"/>
          </p:nvPr>
        </p:nvSpPr>
        <p:spPr>
          <a:xfrm>
            <a:off x="677334" y="445824"/>
            <a:ext cx="8596668" cy="718159"/>
          </a:xfrm>
        </p:spPr>
        <p:txBody>
          <a:bodyPr>
            <a:normAutofit fontScale="90000"/>
          </a:bodyPr>
          <a:lstStyle/>
          <a:p>
            <a:r>
              <a:rPr lang="en-US" sz="4000" dirty="0" smtClean="0"/>
              <a:t>Preparing for a Major Event - BEFORE</a:t>
            </a:r>
            <a:r>
              <a:rPr lang="en-US" dirty="0"/>
              <a:t/>
            </a:r>
            <a:br>
              <a:rPr lang="en-US" dirty="0"/>
            </a:br>
            <a:endParaRPr lang="en-US" dirty="0"/>
          </a:p>
        </p:txBody>
      </p:sp>
      <p:sp>
        <p:nvSpPr>
          <p:cNvPr id="3" name="Content Placeholder 2"/>
          <p:cNvSpPr>
            <a:spLocks noGrp="1"/>
          </p:cNvSpPr>
          <p:nvPr>
            <p:ph idx="1"/>
          </p:nvPr>
        </p:nvSpPr>
        <p:spPr>
          <a:xfrm>
            <a:off x="677334" y="1384663"/>
            <a:ext cx="8596668" cy="4656699"/>
          </a:xfrm>
        </p:spPr>
        <p:txBody>
          <a:bodyPr>
            <a:normAutofit/>
          </a:bodyPr>
          <a:lstStyle/>
          <a:p>
            <a:r>
              <a:rPr lang="en-US" b="1" dirty="0" smtClean="0"/>
              <a:t>Restart the OMS Server</a:t>
            </a:r>
            <a:endParaRPr lang="en-US" b="1" dirty="0"/>
          </a:p>
          <a:p>
            <a:pPr lvl="1"/>
            <a:r>
              <a:rPr lang="en-US" sz="2800" dirty="0" smtClean="0"/>
              <a:t>Use the “RESTART” option</a:t>
            </a:r>
          </a:p>
          <a:p>
            <a:r>
              <a:rPr lang="en-US" b="1" dirty="0"/>
              <a:t>Restart the OMS </a:t>
            </a:r>
            <a:r>
              <a:rPr lang="en-US" b="1" dirty="0" smtClean="0"/>
              <a:t>Clients</a:t>
            </a:r>
            <a:endParaRPr lang="en-US" b="1" dirty="0"/>
          </a:p>
          <a:p>
            <a:pPr lvl="1"/>
            <a:r>
              <a:rPr lang="en-US" sz="2800" dirty="0"/>
              <a:t>Use the “RESTART” </a:t>
            </a:r>
            <a:r>
              <a:rPr lang="en-US" sz="2800" dirty="0" smtClean="0"/>
              <a:t>option</a:t>
            </a:r>
          </a:p>
          <a:p>
            <a:r>
              <a:rPr lang="en-US" b="1" dirty="0" smtClean="0"/>
              <a:t>Completely Close Other Software</a:t>
            </a:r>
            <a:endParaRPr lang="en-US" b="1" dirty="0"/>
          </a:p>
          <a:p>
            <a:pPr lvl="1"/>
            <a:endParaRPr lang="en-US" sz="16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1258555"/>
            <a:ext cx="7834488" cy="3917244"/>
          </a:xfrm>
          <a:prstGeom prst="rect">
            <a:avLst/>
          </a:prstGeom>
          <a:ln w="28575">
            <a:solidFill>
              <a:schemeClr val="bg2">
                <a:lumMod val="50000"/>
              </a:schemeClr>
            </a:solidFill>
          </a:ln>
          <a:effectLst>
            <a:outerShdw blurRad="152400" dist="317500" dir="5400000" sx="90000" sy="-19000" rotWithShape="0">
              <a:prstClr val="black">
                <a:alpha val="15000"/>
              </a:prstClr>
            </a:outerShdw>
          </a:effectLst>
        </p:spPr>
      </p:pic>
      <p:pic>
        <p:nvPicPr>
          <p:cNvPr id="2050" name="Picture 2" descr="https://cdn-images-1.medium.com/max/1600/1*36PFsjypHDgRhWUVTYzNZw.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689" y="1485476"/>
            <a:ext cx="5418667" cy="3305599"/>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6213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 calcmode="lin" valueType="num">
                                      <p:cBhvr additive="base">
                                        <p:cTn id="33" dur="500" fill="hold"/>
                                        <p:tgtEl>
                                          <p:spTgt spid="2050"/>
                                        </p:tgtEl>
                                        <p:attrNameLst>
                                          <p:attrName>ppt_x</p:attrName>
                                        </p:attrNameLst>
                                      </p:cBhvr>
                                      <p:tavLst>
                                        <p:tav tm="0">
                                          <p:val>
                                            <p:strVal val="#ppt_x"/>
                                          </p:val>
                                        </p:tav>
                                        <p:tav tm="100000">
                                          <p:val>
                                            <p:strVal val="#ppt_x"/>
                                          </p:val>
                                        </p:tav>
                                      </p:tavLst>
                                    </p:anim>
                                    <p:anim calcmode="lin" valueType="num">
                                      <p:cBhvr additive="base">
                                        <p:cTn id="34" dur="500" fill="hold"/>
                                        <p:tgtEl>
                                          <p:spTgt spid="205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05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smtClean="0"/>
              <a:t>Preparing for a Major Event - DURING</a:t>
            </a:r>
            <a:r>
              <a:rPr lang="en-US" dirty="0"/>
              <a:t/>
            </a:r>
            <a:br>
              <a:rPr lang="en-US" dirty="0"/>
            </a:br>
            <a:endParaRPr lang="en-US" dirty="0"/>
          </a:p>
        </p:txBody>
      </p:sp>
      <p:graphicFrame>
        <p:nvGraphicFramePr>
          <p:cNvPr id="4" name="Chart 3"/>
          <p:cNvGraphicFramePr/>
          <p:nvPr>
            <p:extLst>
              <p:ext uri="{D42A27DB-BD31-4B8C-83A1-F6EECF244321}">
                <p14:modId xmlns:p14="http://schemas.microsoft.com/office/powerpoint/2010/main" val="3298109601"/>
              </p:ext>
            </p:extLst>
          </p:nvPr>
        </p:nvGraphicFramePr>
        <p:xfrm>
          <a:off x="508694" y="1052187"/>
          <a:ext cx="9336764" cy="56492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720093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4">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4">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4">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4">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4">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4">
                                            <p:graphicEl>
                                              <a:chart seriesIdx="-4" categoryIdx="5" bldStep="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4">
                                            <p:graphicEl>
                                              <a:chart seriesIdx="-4" categoryIdx="6" bldStep="category"/>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4">
                                            <p:graphicEl>
                                              <a:chart seriesIdx="-4" categoryIdx="7" bldStep="category"/>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4">
                                            <p:graphicEl>
                                              <a:chart seriesIdx="-4" categoryIdx="8" bldStep="category"/>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4">
                                            <p:graphicEl>
                                              <a:chart seriesIdx="-4" categoryIdx="9" bldStep="category"/>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9"/>
                                          </p:stCondLst>
                                        </p:cTn>
                                        <p:tgtEl>
                                          <p:spTgt spid="4">
                                            <p:graphicEl>
                                              <a:chart seriesIdx="-4" categoryIdx="10" bldStep="category"/>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9"/>
                                          </p:stCondLst>
                                        </p:cTn>
                                        <p:tgtEl>
                                          <p:spTgt spid="4">
                                            <p:graphicEl>
                                              <a:chart seriesIdx="-4" categoryIdx="11" bldStep="category"/>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9"/>
                                          </p:stCondLst>
                                        </p:cTn>
                                        <p:tgtEl>
                                          <p:spTgt spid="4">
                                            <p:graphicEl>
                                              <a:chart seriesIdx="-4" categoryIdx="12" bldStep="category"/>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9"/>
                                          </p:stCondLst>
                                        </p:cTn>
                                        <p:tgtEl>
                                          <p:spTgt spid="4">
                                            <p:graphicEl>
                                              <a:chart seriesIdx="-4" categoryIdx="13" bldStep="category"/>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9"/>
                                          </p:stCondLst>
                                        </p:cTn>
                                        <p:tgtEl>
                                          <p:spTgt spid="4">
                                            <p:graphicEl>
                                              <a:chart seriesIdx="-4" categoryIdx="14" bldStep="category"/>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9"/>
                                          </p:stCondLst>
                                        </p:cTn>
                                        <p:tgtEl>
                                          <p:spTgt spid="4">
                                            <p:graphicEl>
                                              <a:chart seriesIdx="-4" categoryIdx="15" bldStep="category"/>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9"/>
                                          </p:stCondLst>
                                        </p:cTn>
                                        <p:tgtEl>
                                          <p:spTgt spid="4">
                                            <p:graphicEl>
                                              <a:chart seriesIdx="-4" categoryIdx="16" bldStep="category"/>
                                            </p:graphic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9"/>
                                          </p:stCondLst>
                                        </p:cTn>
                                        <p:tgtEl>
                                          <p:spTgt spid="4">
                                            <p:graphicEl>
                                              <a:chart seriesIdx="-4" categoryIdx="17" bldStep="category"/>
                                            </p:graphic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9"/>
                                          </p:stCondLst>
                                        </p:cTn>
                                        <p:tgtEl>
                                          <p:spTgt spid="4">
                                            <p:graphicEl>
                                              <a:chart seriesIdx="-4" categoryIdx="18" bldStep="category"/>
                                            </p:graphic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9"/>
                                          </p:stCondLst>
                                        </p:cTn>
                                        <p:tgtEl>
                                          <p:spTgt spid="4">
                                            <p:graphicEl>
                                              <a:chart seriesIdx="-4" categoryIdx="19" bldStep="category"/>
                                            </p:graphic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9"/>
                                          </p:stCondLst>
                                        </p:cTn>
                                        <p:tgtEl>
                                          <p:spTgt spid="4">
                                            <p:graphicEl>
                                              <a:chart seriesIdx="-4" categoryIdx="20" bldStep="category"/>
                                            </p:graphic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9"/>
                                          </p:stCondLst>
                                        </p:cTn>
                                        <p:tgtEl>
                                          <p:spTgt spid="4">
                                            <p:graphicEl>
                                              <a:chart seriesIdx="-4" categoryIdx="21" bldStep="category"/>
                                            </p:graphic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9"/>
                                          </p:stCondLst>
                                        </p:cTn>
                                        <p:tgtEl>
                                          <p:spTgt spid="4">
                                            <p:graphicEl>
                                              <a:chart seriesIdx="-4" categoryIdx="22" bldStep="category"/>
                                            </p:graphic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9"/>
                                          </p:stCondLst>
                                        </p:cTn>
                                        <p:tgtEl>
                                          <p:spTgt spid="4">
                                            <p:graphicEl>
                                              <a:chart seriesIdx="-4" categoryIdx="23" bldStep="category"/>
                                            </p:graphic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9"/>
                                          </p:stCondLst>
                                        </p:cTn>
                                        <p:tgtEl>
                                          <p:spTgt spid="4">
                                            <p:graphicEl>
                                              <a:chart seriesIdx="-4" categoryIdx="24" bldStep="category"/>
                                            </p:graphic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9"/>
                                          </p:stCondLst>
                                        </p:cTn>
                                        <p:tgtEl>
                                          <p:spTgt spid="4">
                                            <p:graphicEl>
                                              <a:chart seriesIdx="-4" categoryIdx="25" bldStep="category"/>
                                            </p:graphic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9"/>
                                          </p:stCondLst>
                                        </p:cTn>
                                        <p:tgtEl>
                                          <p:spTgt spid="4">
                                            <p:graphicEl>
                                              <a:chart seriesIdx="-4" categoryIdx="26" bldStep="category"/>
                                            </p:graphic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9"/>
                                          </p:stCondLst>
                                        </p:cTn>
                                        <p:tgtEl>
                                          <p:spTgt spid="4">
                                            <p:graphicEl>
                                              <a:chart seriesIdx="-4" categoryIdx="27" bldStep="category"/>
                                            </p:graphic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9"/>
                                          </p:stCondLst>
                                        </p:cTn>
                                        <p:tgtEl>
                                          <p:spTgt spid="4">
                                            <p:graphicEl>
                                              <a:chart seriesIdx="-4" categoryIdx="28" bldStep="category"/>
                                            </p:graphic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9"/>
                                          </p:stCondLst>
                                        </p:cTn>
                                        <p:tgtEl>
                                          <p:spTgt spid="4">
                                            <p:graphicEl>
                                              <a:chart seriesIdx="-4" categoryIdx="29" bldStep="category"/>
                                            </p:graphic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9"/>
                                          </p:stCondLst>
                                        </p:cTn>
                                        <p:tgtEl>
                                          <p:spTgt spid="4">
                                            <p:graphicEl>
                                              <a:chart seriesIdx="-4" categoryIdx="30" bldStep="category"/>
                                            </p:graphic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9"/>
                                          </p:stCondLst>
                                        </p:cTn>
                                        <p:tgtEl>
                                          <p:spTgt spid="4">
                                            <p:graphicEl>
                                              <a:chart seriesIdx="-4" categoryIdx="31" bldStep="category"/>
                                            </p:graphic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9"/>
                                          </p:stCondLst>
                                        </p:cTn>
                                        <p:tgtEl>
                                          <p:spTgt spid="4">
                                            <p:graphicEl>
                                              <a:chart seriesIdx="-4" categoryIdx="32" bldStep="category"/>
                                            </p:graphic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9"/>
                                          </p:stCondLst>
                                        </p:cTn>
                                        <p:tgtEl>
                                          <p:spTgt spid="4">
                                            <p:graphicEl>
                                              <a:chart seriesIdx="-4" categoryIdx="33" bldStep="category"/>
                                            </p:graphic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9"/>
                                          </p:stCondLst>
                                        </p:cTn>
                                        <p:tgtEl>
                                          <p:spTgt spid="4">
                                            <p:graphicEl>
                                              <a:chart seriesIdx="-4" categoryIdx="34" bldStep="category"/>
                                            </p:graphic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9"/>
                                          </p:stCondLst>
                                        </p:cTn>
                                        <p:tgtEl>
                                          <p:spTgt spid="4">
                                            <p:graphicEl>
                                              <a:chart seriesIdx="-4" categoryIdx="35" bldStep="category"/>
                                            </p:graphic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9"/>
                                          </p:stCondLst>
                                        </p:cTn>
                                        <p:tgtEl>
                                          <p:spTgt spid="4">
                                            <p:graphicEl>
                                              <a:chart seriesIdx="-4" categoryIdx="36" bldStep="category"/>
                                            </p:graphic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9"/>
                                          </p:stCondLst>
                                        </p:cTn>
                                        <p:tgtEl>
                                          <p:spTgt spid="4">
                                            <p:graphicEl>
                                              <a:chart seriesIdx="-4" categoryIdx="37" bldStep="category"/>
                                            </p:graphic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9"/>
                                          </p:stCondLst>
                                        </p:cTn>
                                        <p:tgtEl>
                                          <p:spTgt spid="4">
                                            <p:graphicEl>
                                              <a:chart seriesIdx="-4" categoryIdx="38" bldStep="category"/>
                                            </p:graphic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9"/>
                                          </p:stCondLst>
                                        </p:cTn>
                                        <p:tgtEl>
                                          <p:spTgt spid="4">
                                            <p:graphicEl>
                                              <a:chart seriesIdx="-4" categoryIdx="39" bldStep="category"/>
                                            </p:graphic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9"/>
                                          </p:stCondLst>
                                        </p:cTn>
                                        <p:tgtEl>
                                          <p:spTgt spid="4">
                                            <p:graphicEl>
                                              <a:chart seriesIdx="-4" categoryIdx="40" bldStep="category"/>
                                            </p:graphic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9"/>
                                          </p:stCondLst>
                                        </p:cTn>
                                        <p:tgtEl>
                                          <p:spTgt spid="4">
                                            <p:graphicEl>
                                              <a:chart seriesIdx="-4" categoryIdx="41" bldStep="category"/>
                                            </p:graphic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9"/>
                                          </p:stCondLst>
                                        </p:cTn>
                                        <p:tgtEl>
                                          <p:spTgt spid="4">
                                            <p:graphicEl>
                                              <a:chart seriesIdx="-4" categoryIdx="42" bldStep="category"/>
                                            </p:graphic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9"/>
                                          </p:stCondLst>
                                        </p:cTn>
                                        <p:tgtEl>
                                          <p:spTgt spid="4">
                                            <p:graphicEl>
                                              <a:chart seriesIdx="-4" categoryIdx="43" bldStep="category"/>
                                            </p:graphic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9"/>
                                          </p:stCondLst>
                                        </p:cTn>
                                        <p:tgtEl>
                                          <p:spTgt spid="4">
                                            <p:graphicEl>
                                              <a:chart seriesIdx="-4" categoryIdx="44" bldStep="category"/>
                                            </p:graphic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9"/>
                                          </p:stCondLst>
                                        </p:cTn>
                                        <p:tgtEl>
                                          <p:spTgt spid="4">
                                            <p:graphicEl>
                                              <a:chart seriesIdx="-4" categoryIdx="45" bldStep="category"/>
                                            </p:graphic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9"/>
                                          </p:stCondLst>
                                        </p:cTn>
                                        <p:tgtEl>
                                          <p:spTgt spid="4">
                                            <p:graphicEl>
                                              <a:chart seriesIdx="-4" categoryIdx="46" bldStep="category"/>
                                            </p:graphic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9"/>
                                          </p:stCondLst>
                                        </p:cTn>
                                        <p:tgtEl>
                                          <p:spTgt spid="4">
                                            <p:graphicEl>
                                              <a:chart seriesIdx="-4" categoryIdx="47" bldStep="category"/>
                                            </p:graphic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9"/>
                                          </p:stCondLst>
                                        </p:cTn>
                                        <p:tgtEl>
                                          <p:spTgt spid="4">
                                            <p:graphicEl>
                                              <a:chart seriesIdx="-4" categoryIdx="48" bldStep="category"/>
                                            </p:graphic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9"/>
                                          </p:stCondLst>
                                        </p:cTn>
                                        <p:tgtEl>
                                          <p:spTgt spid="4">
                                            <p:graphicEl>
                                              <a:chart seriesIdx="-4" categoryIdx="49" bldStep="category"/>
                                            </p:graphic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9"/>
                                          </p:stCondLst>
                                        </p:cTn>
                                        <p:tgtEl>
                                          <p:spTgt spid="4">
                                            <p:graphicEl>
                                              <a:chart seriesIdx="-4" categoryIdx="50" bldStep="category"/>
                                            </p:graphic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9"/>
                                          </p:stCondLst>
                                        </p:cTn>
                                        <p:tgtEl>
                                          <p:spTgt spid="4">
                                            <p:graphicEl>
                                              <a:chart seriesIdx="-4" categoryIdx="51" bldStep="category"/>
                                            </p:graphic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9"/>
                                          </p:stCondLst>
                                        </p:cTn>
                                        <p:tgtEl>
                                          <p:spTgt spid="4">
                                            <p:graphicEl>
                                              <a:chart seriesIdx="-4" categoryIdx="52" bldStep="category"/>
                                            </p:graphic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9"/>
                                          </p:stCondLst>
                                        </p:cTn>
                                        <p:tgtEl>
                                          <p:spTgt spid="4">
                                            <p:graphicEl>
                                              <a:chart seriesIdx="-4" categoryIdx="53" bldStep="category"/>
                                            </p:graphic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9"/>
                                          </p:stCondLst>
                                        </p:cTn>
                                        <p:tgtEl>
                                          <p:spTgt spid="4">
                                            <p:graphicEl>
                                              <a:chart seriesIdx="-4" categoryIdx="54" bldStep="category"/>
                                            </p:graphic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9"/>
                                          </p:stCondLst>
                                        </p:cTn>
                                        <p:tgtEl>
                                          <p:spTgt spid="4">
                                            <p:graphicEl>
                                              <a:chart seriesIdx="-4" categoryIdx="55" bldStep="category"/>
                                            </p:graphic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9"/>
                                          </p:stCondLst>
                                        </p:cTn>
                                        <p:tgtEl>
                                          <p:spTgt spid="4">
                                            <p:graphicEl>
                                              <a:chart seriesIdx="-4" categoryIdx="56" bldStep="category"/>
                                            </p:graphic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9"/>
                                          </p:stCondLst>
                                        </p:cTn>
                                        <p:tgtEl>
                                          <p:spTgt spid="4">
                                            <p:graphicEl>
                                              <a:chart seriesIdx="-4" categoryIdx="57" bldStep="category"/>
                                            </p:graphic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9"/>
                                          </p:stCondLst>
                                        </p:cTn>
                                        <p:tgtEl>
                                          <p:spTgt spid="4">
                                            <p:graphicEl>
                                              <a:chart seriesIdx="-4" categoryIdx="58" bldStep="category"/>
                                            </p:graphic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9"/>
                                          </p:stCondLst>
                                        </p:cTn>
                                        <p:tgtEl>
                                          <p:spTgt spid="4">
                                            <p:graphicEl>
                                              <a:chart seriesIdx="-4" categoryIdx="59" bldStep="category"/>
                                            </p:graphic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9"/>
                                          </p:stCondLst>
                                        </p:cTn>
                                        <p:tgtEl>
                                          <p:spTgt spid="4">
                                            <p:graphicEl>
                                              <a:chart seriesIdx="-4" categoryIdx="60" bldStep="category"/>
                                            </p:graphic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9"/>
                                          </p:stCondLst>
                                        </p:cTn>
                                        <p:tgtEl>
                                          <p:spTgt spid="4">
                                            <p:graphicEl>
                                              <a:chart seriesIdx="-4" categoryIdx="61" bldStep="category"/>
                                            </p:graphic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9"/>
                                          </p:stCondLst>
                                        </p:cTn>
                                        <p:tgtEl>
                                          <p:spTgt spid="4">
                                            <p:graphicEl>
                                              <a:chart seriesIdx="-4" categoryIdx="62" bldStep="category"/>
                                            </p:graphic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9"/>
                                          </p:stCondLst>
                                        </p:cTn>
                                        <p:tgtEl>
                                          <p:spTgt spid="4">
                                            <p:graphicEl>
                                              <a:chart seriesIdx="-4" categoryIdx="63" bldStep="category"/>
                                            </p:graphicEl>
                                          </p:spTgt>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9"/>
                                          </p:stCondLst>
                                        </p:cTn>
                                        <p:tgtEl>
                                          <p:spTgt spid="4">
                                            <p:graphicEl>
                                              <a:chart seriesIdx="-4" categoryIdx="64" bldStep="category"/>
                                            </p:graphicEl>
                                          </p:spTgt>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9"/>
                                          </p:stCondLst>
                                        </p:cTn>
                                        <p:tgtEl>
                                          <p:spTgt spid="4">
                                            <p:graphicEl>
                                              <a:chart seriesIdx="-4" categoryIdx="65" bldStep="category"/>
                                            </p:graphic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9"/>
                                          </p:stCondLst>
                                        </p:cTn>
                                        <p:tgtEl>
                                          <p:spTgt spid="4">
                                            <p:graphicEl>
                                              <a:chart seriesIdx="-4" categoryIdx="66" bldStep="category"/>
                                            </p:graphicEl>
                                          </p:spTgt>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9"/>
                                          </p:stCondLst>
                                        </p:cTn>
                                        <p:tgtEl>
                                          <p:spTgt spid="4">
                                            <p:graphicEl>
                                              <a:chart seriesIdx="-4" categoryIdx="67" bldStep="category"/>
                                            </p:graphic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childTnLst>
                                    <p:set>
                                      <p:cBhvr>
                                        <p:cTn id="282" dur="1" fill="hold">
                                          <p:stCondLst>
                                            <p:cond delay="9"/>
                                          </p:stCondLst>
                                        </p:cTn>
                                        <p:tgtEl>
                                          <p:spTgt spid="4">
                                            <p:graphicEl>
                                              <a:chart seriesIdx="-4" categoryIdx="68" bldStep="category"/>
                                            </p:graphicEl>
                                          </p:spTgt>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9"/>
                                          </p:stCondLst>
                                        </p:cTn>
                                        <p:tgtEl>
                                          <p:spTgt spid="4">
                                            <p:graphicEl>
                                              <a:chart seriesIdx="-4" categoryIdx="69"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smtClean="0"/>
              <a:t>Preparing for a Major Event - DURING</a:t>
            </a:r>
            <a:r>
              <a:rPr lang="en-US" dirty="0"/>
              <a:t/>
            </a:r>
            <a:br>
              <a:rPr lang="en-US" dirty="0"/>
            </a:br>
            <a:endParaRPr lang="en-US" dirty="0"/>
          </a:p>
        </p:txBody>
      </p:sp>
      <p:sp>
        <p:nvSpPr>
          <p:cNvPr id="3" name="Content Placeholder 2"/>
          <p:cNvSpPr>
            <a:spLocks noGrp="1"/>
          </p:cNvSpPr>
          <p:nvPr>
            <p:ph idx="1"/>
          </p:nvPr>
        </p:nvSpPr>
        <p:spPr>
          <a:xfrm>
            <a:off x="677334" y="1384663"/>
            <a:ext cx="8596668" cy="4656699"/>
          </a:xfrm>
        </p:spPr>
        <p:txBody>
          <a:bodyPr>
            <a:normAutofit/>
          </a:bodyPr>
          <a:lstStyle/>
          <a:p>
            <a:r>
              <a:rPr lang="en-US" b="1" dirty="0" smtClean="0"/>
              <a:t>SCADA</a:t>
            </a:r>
          </a:p>
          <a:p>
            <a:pPr lvl="1"/>
            <a:r>
              <a:rPr lang="en-US" sz="2800" dirty="0" smtClean="0"/>
              <a:t>Prediction Engine</a:t>
            </a:r>
          </a:p>
          <a:p>
            <a:pPr lvl="1"/>
            <a:r>
              <a:rPr lang="en-US" sz="2800" dirty="0" smtClean="0"/>
              <a:t>Tally Calls</a:t>
            </a:r>
            <a:endParaRPr lang="en-US" sz="2800" dirty="0"/>
          </a:p>
          <a:p>
            <a:r>
              <a:rPr lang="en-US" b="1" dirty="0" smtClean="0"/>
              <a:t>AMI</a:t>
            </a:r>
          </a:p>
          <a:p>
            <a:pPr lvl="1"/>
            <a:r>
              <a:rPr lang="en-US" sz="2800" dirty="0" smtClean="0"/>
              <a:t>Trees on line</a:t>
            </a:r>
          </a:p>
          <a:p>
            <a:pPr lvl="1"/>
            <a:r>
              <a:rPr lang="en-US" sz="2800" dirty="0" smtClean="0"/>
              <a:t>Birddog</a:t>
            </a:r>
          </a:p>
          <a:p>
            <a:pPr lvl="1"/>
            <a:endParaRPr lang="en-US" dirty="0" smtClean="0"/>
          </a:p>
          <a:p>
            <a:pPr lvl="1"/>
            <a:endParaRPr lang="en-US" dirty="0"/>
          </a:p>
        </p:txBody>
      </p:sp>
    </p:spTree>
    <p:extLst>
      <p:ext uri="{BB962C8B-B14F-4D97-AF65-F5344CB8AC3E}">
        <p14:creationId xmlns:p14="http://schemas.microsoft.com/office/powerpoint/2010/main" val="18334367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smtClean="0"/>
              <a:t>Preparing for a Major Event - DURING</a:t>
            </a:r>
            <a:r>
              <a:rPr lang="en-US" dirty="0"/>
              <a:t/>
            </a:r>
            <a:br>
              <a:rPr lang="en-US" dirty="0"/>
            </a:br>
            <a:endParaRPr lang="en-US" dirty="0"/>
          </a:p>
        </p:txBody>
      </p:sp>
      <p:pic>
        <p:nvPicPr>
          <p:cNvPr id="3074" name="Picture 2" descr="speed-slow-snails-ss-19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18" y="1097479"/>
            <a:ext cx="7264977" cy="4086550"/>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3076" name="Picture 4" descr="IT'S NOW TIME Wall Clock funny office late person procrastinate gi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003" y="1097479"/>
            <a:ext cx="4142092" cy="414209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w To Shutdown, Restart Sign Out, Switch User Or Lock Screen In Windows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003" y="1072898"/>
            <a:ext cx="4895696" cy="4111131"/>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77453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childTnLst>
                                  <p:subTnLst>
                                    <p:set>
                                      <p:cBhvr override="childStyle">
                                        <p:cTn dur="1" fill="hold" display="0" masterRel="nextClick" afterEffect="1"/>
                                        <p:tgtEl>
                                          <p:spTgt spid="307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subTnLst>
                                    <p:set>
                                      <p:cBhvr override="childStyle">
                                        <p:cTn dur="1" fill="hold" display="0" masterRel="nextClick" afterEffect="1"/>
                                        <p:tgtEl>
                                          <p:spTgt spid="307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5824"/>
            <a:ext cx="8596668" cy="718159"/>
          </a:xfrm>
        </p:spPr>
        <p:txBody>
          <a:bodyPr>
            <a:normAutofit fontScale="90000"/>
          </a:bodyPr>
          <a:lstStyle/>
          <a:p>
            <a:r>
              <a:rPr lang="en-US" sz="4000" dirty="0" smtClean="0"/>
              <a:t>Preparing for a Major Event - DURING</a:t>
            </a:r>
            <a:r>
              <a:rPr lang="en-US" dirty="0"/>
              <a:t/>
            </a:r>
            <a:br>
              <a:rPr lang="en-US" dirty="0"/>
            </a:br>
            <a:endParaRPr lang="en-US" dirty="0"/>
          </a:p>
        </p:txBody>
      </p:sp>
      <p:pic>
        <p:nvPicPr>
          <p:cNvPr id="4098" name="Picture 2" descr="https://diaryofasuperchamp.files.wordpress.com/2013/06/stand-ou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010" y="1009938"/>
            <a:ext cx="5989473" cy="417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6775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childTnLst>
                                  <p:subTnLst>
                                    <p:set>
                                      <p:cBhvr override="childStyle">
                                        <p:cTn dur="1" fill="hold" display="0" masterRel="nextClick" afterEffect="1"/>
                                        <p:tgtEl>
                                          <p:spTgt spid="40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a:xfrm>
            <a:off x="1644283" y="1760072"/>
            <a:ext cx="9181766" cy="4656699"/>
          </a:xfrm>
        </p:spPr>
        <p:txBody>
          <a:bodyPr>
            <a:normAutofit lnSpcReduction="10000"/>
          </a:bodyPr>
          <a:lstStyle/>
          <a:p>
            <a:r>
              <a:rPr lang="en-US" b="1" dirty="0"/>
              <a:t>Calls</a:t>
            </a:r>
          </a:p>
          <a:p>
            <a:pPr lvl="1"/>
            <a:r>
              <a:rPr lang="en-US" sz="2800" dirty="0"/>
              <a:t>Calls come into OMS from many </a:t>
            </a:r>
            <a:r>
              <a:rPr lang="en-US" sz="2800" dirty="0" smtClean="0"/>
              <a:t>sources</a:t>
            </a:r>
          </a:p>
          <a:p>
            <a:r>
              <a:rPr lang="en-US" b="1" dirty="0" smtClean="0"/>
              <a:t>Case</a:t>
            </a:r>
            <a:endParaRPr lang="en-US" b="1" dirty="0"/>
          </a:p>
          <a:p>
            <a:pPr lvl="1"/>
            <a:r>
              <a:rPr lang="en-US" sz="2800" dirty="0"/>
              <a:t>O</a:t>
            </a:r>
            <a:r>
              <a:rPr lang="en-US" sz="2800" dirty="0" smtClean="0"/>
              <a:t>utage </a:t>
            </a:r>
            <a:r>
              <a:rPr lang="en-US" sz="2800" dirty="0"/>
              <a:t>situation – </a:t>
            </a:r>
            <a:r>
              <a:rPr lang="en-US" sz="2800" dirty="0" smtClean="0"/>
              <a:t>(</a:t>
            </a:r>
            <a:r>
              <a:rPr lang="en-US" sz="2800" dirty="0" err="1" smtClean="0"/>
              <a:t>CallBundle</a:t>
            </a:r>
            <a:r>
              <a:rPr lang="en-US" sz="2800" dirty="0"/>
              <a:t>, Predicted, </a:t>
            </a:r>
            <a:r>
              <a:rPr lang="en-US" sz="2800" dirty="0" smtClean="0"/>
              <a:t>Confirmed)</a:t>
            </a:r>
            <a:endParaRPr lang="en-US" sz="2800" dirty="0"/>
          </a:p>
          <a:p>
            <a:r>
              <a:rPr lang="en-US" b="1" dirty="0" smtClean="0"/>
              <a:t>OMS Model</a:t>
            </a:r>
            <a:endParaRPr lang="en-US" b="1" dirty="0"/>
          </a:p>
          <a:p>
            <a:pPr lvl="1"/>
            <a:r>
              <a:rPr lang="en-US" sz="2800" dirty="0" smtClean="0"/>
              <a:t>Operational heart or brains of OMS</a:t>
            </a:r>
          </a:p>
          <a:p>
            <a:r>
              <a:rPr lang="en-US" b="1" dirty="0" smtClean="0"/>
              <a:t>Client</a:t>
            </a:r>
          </a:p>
          <a:p>
            <a:r>
              <a:rPr lang="en-US" b="1" dirty="0" smtClean="0">
                <a:solidFill>
                  <a:schemeClr val="bg1">
                    <a:lumMod val="95000"/>
                  </a:schemeClr>
                </a:solidFill>
              </a:rPr>
              <a:t>Server</a:t>
            </a:r>
          </a:p>
          <a:p>
            <a:r>
              <a:rPr lang="en-US" b="1" dirty="0" smtClean="0">
                <a:solidFill>
                  <a:schemeClr val="bg1">
                    <a:lumMod val="95000"/>
                  </a:schemeClr>
                </a:solidFill>
              </a:rPr>
              <a:t>Windows CMD</a:t>
            </a:r>
            <a:endParaRPr lang="en-US" b="1" dirty="0">
              <a:solidFill>
                <a:schemeClr val="bg1">
                  <a:lumMod val="95000"/>
                </a:schemeClr>
              </a:solidFill>
            </a:endParaRPr>
          </a:p>
          <a:p>
            <a:endParaRPr lang="en-US" sz="2200" dirty="0"/>
          </a:p>
        </p:txBody>
      </p:sp>
    </p:spTree>
    <p:extLst>
      <p:ext uri="{BB962C8B-B14F-4D97-AF65-F5344CB8AC3E}">
        <p14:creationId xmlns:p14="http://schemas.microsoft.com/office/powerpoint/2010/main" val="183222581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46A62F-0C7B-C244-9423-36F7750500BE}"/>
              </a:ext>
            </a:extLst>
          </p:cNvPr>
          <p:cNvSpPr>
            <a:spLocks noGrp="1"/>
          </p:cNvSpPr>
          <p:nvPr>
            <p:ph type="title"/>
          </p:nvPr>
        </p:nvSpPr>
        <p:spPr>
          <a:xfrm>
            <a:off x="490194" y="545910"/>
            <a:ext cx="10863606" cy="859808"/>
          </a:xfrm>
        </p:spPr>
        <p:txBody>
          <a:bodyPr>
            <a:normAutofit/>
          </a:bodyPr>
          <a:lstStyle/>
          <a:p>
            <a:r>
              <a:rPr lang="en-US" b="1" dirty="0" smtClean="0">
                <a:solidFill>
                  <a:srgbClr val="C00000"/>
                </a:solidFill>
                <a:latin typeface="+mn-lt"/>
              </a:rPr>
              <a:t>QUESTIONS?</a:t>
            </a:r>
            <a:endParaRPr lang="en-US" b="1" dirty="0">
              <a:solidFill>
                <a:srgbClr val="C00000"/>
              </a:solidFill>
              <a:latin typeface="+mn-lt"/>
            </a:endParaRPr>
          </a:p>
        </p:txBody>
      </p:sp>
      <p:pic>
        <p:nvPicPr>
          <p:cNvPr id="5" name="Picture 4">
            <a:extLst>
              <a:ext uri="{FF2B5EF4-FFF2-40B4-BE49-F238E27FC236}">
                <a16:creationId xmlns=""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7" name="Picture 6">
            <a:extLst>
              <a:ext uri="{FF2B5EF4-FFF2-40B4-BE49-F238E27FC236}">
                <a16:creationId xmlns="" xmlns:a16="http://schemas.microsoft.com/office/drawing/2014/main" id="{C017DCE8-1555-964A-B11F-DD9D5CCE5A6C}"/>
              </a:ext>
            </a:extLst>
          </p:cNvPr>
          <p:cNvPicPr>
            <a:picLocks noChangeAspect="1"/>
          </p:cNvPicPr>
          <p:nvPr/>
        </p:nvPicPr>
        <p:blipFill>
          <a:blip r:embed="rId5"/>
          <a:stretch>
            <a:fillRect/>
          </a:stretch>
        </p:blipFill>
        <p:spPr>
          <a:xfrm>
            <a:off x="5741627" y="545910"/>
            <a:ext cx="5395930" cy="4746322"/>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81" y="1555646"/>
            <a:ext cx="4626265" cy="3473554"/>
          </a:xfrm>
          <a:prstGeom prst="rect">
            <a:avLst/>
          </a:prstGeom>
        </p:spPr>
      </p:pic>
    </p:spTree>
    <p:extLst>
      <p:ext uri="{BB962C8B-B14F-4D97-AF65-F5344CB8AC3E}">
        <p14:creationId xmlns:p14="http://schemas.microsoft.com/office/powerpoint/2010/main" val="8755498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OMS Model</a:t>
            </a:r>
          </a:p>
        </p:txBody>
      </p:sp>
      <p:sp>
        <p:nvSpPr>
          <p:cNvPr id="3" name="Content Placeholder 2"/>
          <p:cNvSpPr>
            <a:spLocks noGrp="1"/>
          </p:cNvSpPr>
          <p:nvPr>
            <p:ph idx="1"/>
          </p:nvPr>
        </p:nvSpPr>
        <p:spPr>
          <a:xfrm>
            <a:off x="1010110" y="1305449"/>
            <a:ext cx="8596668" cy="4656699"/>
          </a:xfrm>
        </p:spPr>
        <p:txBody>
          <a:bodyPr>
            <a:normAutofit lnSpcReduction="10000"/>
          </a:bodyPr>
          <a:lstStyle/>
          <a:p>
            <a:r>
              <a:rPr lang="en-US" b="1" dirty="0"/>
              <a:t>Foundation for all predictions</a:t>
            </a:r>
          </a:p>
          <a:p>
            <a:pPr lvl="1"/>
            <a:r>
              <a:rPr lang="en-US" sz="2800" dirty="0"/>
              <a:t>Syncs across CIS and </a:t>
            </a:r>
            <a:r>
              <a:rPr lang="en-US" sz="2800" dirty="0" smtClean="0"/>
              <a:t>GIS</a:t>
            </a:r>
          </a:p>
          <a:p>
            <a:pPr lvl="1"/>
            <a:r>
              <a:rPr lang="en-US" sz="2800" dirty="0" smtClean="0"/>
              <a:t>GI/GO</a:t>
            </a:r>
            <a:endParaRPr lang="en-US" sz="2800" dirty="0"/>
          </a:p>
          <a:p>
            <a:pPr lvl="1"/>
            <a:r>
              <a:rPr lang="en-US" sz="2800" dirty="0"/>
              <a:t>Postgres integration</a:t>
            </a:r>
          </a:p>
          <a:p>
            <a:r>
              <a:rPr lang="en-US" b="1" dirty="0"/>
              <a:t>OMS Map MXD</a:t>
            </a:r>
          </a:p>
          <a:p>
            <a:pPr lvl="1"/>
            <a:r>
              <a:rPr lang="en-US" sz="2800" dirty="0"/>
              <a:t>Simple </a:t>
            </a:r>
            <a:r>
              <a:rPr lang="en-US" sz="2800" dirty="0" err="1"/>
              <a:t>Symbology</a:t>
            </a:r>
            <a:endParaRPr lang="en-US" sz="2800" dirty="0"/>
          </a:p>
          <a:p>
            <a:pPr lvl="1"/>
            <a:r>
              <a:rPr lang="en-US" sz="2800" dirty="0"/>
              <a:t>Electric Network and Components</a:t>
            </a:r>
          </a:p>
          <a:p>
            <a:pPr lvl="1"/>
            <a:r>
              <a:rPr lang="en-US" sz="2800" dirty="0" smtClean="0"/>
              <a:t>Clean </a:t>
            </a:r>
            <a:r>
              <a:rPr lang="en-US" sz="2800" dirty="0"/>
              <a:t>and Light for </a:t>
            </a:r>
            <a:r>
              <a:rPr lang="en-US" sz="2800" dirty="0" smtClean="0"/>
              <a:t>speed</a:t>
            </a:r>
          </a:p>
          <a:p>
            <a:pPr lvl="1"/>
            <a:r>
              <a:rPr lang="en-US" sz="2800" dirty="0" smtClean="0">
                <a:solidFill>
                  <a:schemeClr val="bg1">
                    <a:lumMod val="95000"/>
                  </a:schemeClr>
                </a:solidFill>
              </a:rPr>
              <a:t>WHEN IN DOUBT, LEAVE IT OUT</a:t>
            </a:r>
            <a:endParaRPr lang="en-US" sz="2800" dirty="0">
              <a:solidFill>
                <a:schemeClr val="bg1">
                  <a:lumMod val="95000"/>
                </a:schemeClr>
              </a:solidFill>
            </a:endParaRPr>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940" y="1624667"/>
            <a:ext cx="5913775" cy="3942517"/>
          </a:xfrm>
          <a:prstGeom prst="rect">
            <a:avLst/>
          </a:prstGeom>
          <a:ln w="28575">
            <a:solidFill>
              <a:schemeClr val="bg2">
                <a:lumMod val="50000"/>
              </a:schemeClr>
            </a:solidFill>
          </a:ln>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174973005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35" presetClass="path" presetSubtype="0" accel="50000" decel="50000" fill="hold" nodeType="withEffect">
                                  <p:stCondLst>
                                    <p:cond delay="0"/>
                                  </p:stCondLst>
                                  <p:childTnLst>
                                    <p:animMotion origin="layout" path="M 8.33333E-7 -0.00718 L -0.11706 -0.00811 " pathEditMode="relative" rAng="0" ptsTypes="AA">
                                      <p:cBhvr>
                                        <p:cTn id="44" dur="1000" fill="hold"/>
                                        <p:tgtEl>
                                          <p:spTgt spid="5"/>
                                        </p:tgtEl>
                                        <p:attrNameLst>
                                          <p:attrName>ppt_x</p:attrName>
                                          <p:attrName>ppt_y</p:attrName>
                                        </p:attrNameLst>
                                      </p:cBhvr>
                                      <p:rCtr x="-5859" y="-46"/>
                                    </p:animMotion>
                                  </p:childTnLst>
                                </p:cTn>
                              </p:par>
                              <p:par>
                                <p:cTn id="45" presetID="6" presetClass="emph" presetSubtype="0" fill="hold" nodeType="withEffect">
                                  <p:stCondLst>
                                    <p:cond delay="1000"/>
                                  </p:stCondLst>
                                  <p:childTnLst>
                                    <p:animScale>
                                      <p:cBhvr>
                                        <p:cTn id="4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Server Usage</a:t>
            </a:r>
            <a:endParaRPr lang="en-US" sz="4000" b="1" dirty="0"/>
          </a:p>
        </p:txBody>
      </p:sp>
      <p:sp>
        <p:nvSpPr>
          <p:cNvPr id="3" name="Content Placeholder 2"/>
          <p:cNvSpPr>
            <a:spLocks noGrp="1"/>
          </p:cNvSpPr>
          <p:nvPr>
            <p:ph idx="1"/>
          </p:nvPr>
        </p:nvSpPr>
        <p:spPr>
          <a:xfrm>
            <a:off x="391539" y="1562269"/>
            <a:ext cx="3746508" cy="3880773"/>
          </a:xfrm>
        </p:spPr>
        <p:txBody>
          <a:bodyPr>
            <a:normAutofit lnSpcReduction="10000"/>
          </a:bodyPr>
          <a:lstStyle/>
          <a:p>
            <a:r>
              <a:rPr lang="en-US" b="1" dirty="0"/>
              <a:t>Server</a:t>
            </a:r>
          </a:p>
          <a:p>
            <a:pPr lvl="1"/>
            <a:r>
              <a:rPr lang="en-US" sz="2800" dirty="0" smtClean="0"/>
              <a:t>Only one login</a:t>
            </a:r>
          </a:p>
          <a:p>
            <a:pPr lvl="1"/>
            <a:r>
              <a:rPr lang="en-US" sz="2800" dirty="0" smtClean="0"/>
              <a:t>DO </a:t>
            </a:r>
            <a:r>
              <a:rPr lang="en-US" sz="2800" dirty="0"/>
              <a:t>NOT LOG OUT </a:t>
            </a:r>
          </a:p>
          <a:p>
            <a:pPr lvl="1"/>
            <a:r>
              <a:rPr lang="en-US" sz="2800" dirty="0"/>
              <a:t>Free up RAM</a:t>
            </a:r>
          </a:p>
          <a:p>
            <a:pPr lvl="1"/>
            <a:r>
              <a:rPr lang="en-US" sz="2800" dirty="0" smtClean="0"/>
              <a:t>Monthly maintenance</a:t>
            </a:r>
            <a:endParaRPr lang="en-US" sz="2800" dirty="0"/>
          </a:p>
          <a:p>
            <a:pPr lvl="1"/>
            <a:r>
              <a:rPr lang="en-US" sz="2800" dirty="0"/>
              <a:t>Limit connections to the server</a:t>
            </a:r>
          </a:p>
          <a:p>
            <a:pPr marL="0" indent="0">
              <a:buNone/>
            </a:pP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3473096155"/>
              </p:ext>
            </p:extLst>
          </p:nvPr>
        </p:nvGraphicFramePr>
        <p:xfrm>
          <a:off x="4302661" y="1263142"/>
          <a:ext cx="5864225" cy="4524880"/>
        </p:xfrm>
        <a:graphic>
          <a:graphicData uri="http://schemas.openxmlformats.org/presentationml/2006/ole">
            <mc:AlternateContent xmlns:mc="http://schemas.openxmlformats.org/markup-compatibility/2006">
              <mc:Choice xmlns:v="urn:schemas-microsoft-com:vml" Requires="v">
                <p:oleObj spid="_x0000_s1151" name="Worksheet" r:id="rId5" imgW="3802391" imgH="2933712" progId="Excel.Sheet.12">
                  <p:embed/>
                </p:oleObj>
              </mc:Choice>
              <mc:Fallback>
                <p:oleObj name="Worksheet" r:id="rId5" imgW="3802391" imgH="2933712" progId="Excel.Sheet.12">
                  <p:embed/>
                  <p:pic>
                    <p:nvPicPr>
                      <p:cNvPr id="0" name=""/>
                      <p:cNvPicPr/>
                      <p:nvPr/>
                    </p:nvPicPr>
                    <p:blipFill>
                      <a:blip r:embed="rId6"/>
                      <a:stretch>
                        <a:fillRect/>
                      </a:stretch>
                    </p:blipFill>
                    <p:spPr>
                      <a:xfrm>
                        <a:off x="4302661" y="1263142"/>
                        <a:ext cx="5864225" cy="4524880"/>
                      </a:xfrm>
                      <a:prstGeom prst="rect">
                        <a:avLst/>
                      </a:prstGeom>
                      <a:ln w="28575">
                        <a:solidFill>
                          <a:schemeClr val="bg2">
                            <a:lumMod val="50000"/>
                          </a:schemeClr>
                        </a:solidFill>
                      </a:ln>
                    </p:spPr>
                  </p:pic>
                </p:oleObj>
              </mc:Fallback>
            </mc:AlternateContent>
          </a:graphicData>
        </a:graphic>
      </p:graphicFrame>
      <p:sp>
        <p:nvSpPr>
          <p:cNvPr id="6" name="Rectangle 5"/>
          <p:cNvSpPr/>
          <p:nvPr/>
        </p:nvSpPr>
        <p:spPr>
          <a:xfrm>
            <a:off x="4270397" y="2957512"/>
            <a:ext cx="5869889" cy="1123169"/>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9132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8" presetClass="emph" presetSubtype="0" fill="hold" grpId="1" nodeType="withEffect">
                                  <p:stCondLst>
                                    <p:cond delay="0"/>
                                  </p:stCondLst>
                                  <p:childTnLst>
                                    <p:animRot by="21600000">
                                      <p:cBhvr>
                                        <p:cTn id="12" dur="1000" fill="hold"/>
                                        <p:tgtEl>
                                          <p:spTgt spid="6"/>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Server Usage</a:t>
            </a:r>
            <a:endParaRPr lang="en-US" sz="4000" b="1" dirty="0"/>
          </a:p>
        </p:txBody>
      </p:sp>
      <p:sp>
        <p:nvSpPr>
          <p:cNvPr id="3" name="Content Placeholder 2"/>
          <p:cNvSpPr>
            <a:spLocks noGrp="1"/>
          </p:cNvSpPr>
          <p:nvPr>
            <p:ph idx="1"/>
          </p:nvPr>
        </p:nvSpPr>
        <p:spPr>
          <a:xfrm>
            <a:off x="348860" y="1448466"/>
            <a:ext cx="3746508" cy="3880773"/>
          </a:xfrm>
        </p:spPr>
        <p:txBody>
          <a:bodyPr>
            <a:normAutofit/>
          </a:bodyPr>
          <a:lstStyle/>
          <a:p>
            <a:r>
              <a:rPr lang="en-US" b="1" dirty="0"/>
              <a:t>Server</a:t>
            </a:r>
          </a:p>
          <a:p>
            <a:pPr lvl="1"/>
            <a:r>
              <a:rPr lang="en-US" sz="2800" dirty="0" smtClean="0"/>
              <a:t>Verify connections</a:t>
            </a:r>
          </a:p>
          <a:p>
            <a:pPr marL="0" indent="0">
              <a:buNone/>
            </a:pPr>
            <a:endParaRPr lang="en-US" sz="2400" dirty="0"/>
          </a:p>
        </p:txBody>
      </p:sp>
      <p:grpSp>
        <p:nvGrpSpPr>
          <p:cNvPr id="7" name="Group 6"/>
          <p:cNvGrpSpPr/>
          <p:nvPr/>
        </p:nvGrpSpPr>
        <p:grpSpPr>
          <a:xfrm>
            <a:off x="3903417" y="710678"/>
            <a:ext cx="5938696" cy="4943475"/>
            <a:chOff x="4153041" y="1071561"/>
            <a:chExt cx="5938696" cy="4943475"/>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041" y="1071561"/>
              <a:ext cx="5938696" cy="4943475"/>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6" name="Rectangle 5"/>
            <p:cNvSpPr/>
            <p:nvPr/>
          </p:nvSpPr>
          <p:spPr>
            <a:xfrm>
              <a:off x="8586788" y="1543050"/>
              <a:ext cx="1504949" cy="257175"/>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37" y="2690811"/>
            <a:ext cx="9410700" cy="3324225"/>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8" name="Rectangle 7"/>
          <p:cNvSpPr/>
          <p:nvPr/>
        </p:nvSpPr>
        <p:spPr>
          <a:xfrm>
            <a:off x="681037" y="2957513"/>
            <a:ext cx="1762126" cy="2714625"/>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flipV="1">
            <a:off x="2576513" y="5672137"/>
            <a:ext cx="738188" cy="260030"/>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2471739" y="2941317"/>
            <a:ext cx="3729036" cy="260030"/>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3314702" y="5672138"/>
            <a:ext cx="1228724" cy="260028"/>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flipV="1">
            <a:off x="2471738" y="3115617"/>
            <a:ext cx="7258049" cy="384816"/>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5690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anim calcmode="lin" valueType="num">
                                      <p:cBhvr>
                                        <p:cTn id="10" dur="500" fill="hold"/>
                                        <p:tgtEl>
                                          <p:spTgt spid="7"/>
                                        </p:tgtEl>
                                        <p:attrNameLst>
                                          <p:attrName>ppt_x</p:attrName>
                                        </p:attrNameLst>
                                      </p:cBhvr>
                                      <p:tavLst>
                                        <p:tav tm="0">
                                          <p:val>
                                            <p:fltVal val="0.5"/>
                                          </p:val>
                                        </p:tav>
                                        <p:tav tm="100000">
                                          <p:val>
                                            <p:strVal val="#ppt_x"/>
                                          </p:val>
                                        </p:tav>
                                      </p:tavLst>
                                    </p:anim>
                                    <p:anim calcmode="lin" valueType="num">
                                      <p:cBhvr>
                                        <p:cTn id="11" dur="500" fill="hold"/>
                                        <p:tgtEl>
                                          <p:spTgt spid="7"/>
                                        </p:tgtEl>
                                        <p:attrNameLst>
                                          <p:attrName>ppt_y</p:attrName>
                                        </p:attrNameLst>
                                      </p:cBhvr>
                                      <p:tavLst>
                                        <p:tav tm="0">
                                          <p:val>
                                            <p:fltVal val="0.5"/>
                                          </p:val>
                                        </p:tav>
                                        <p:tav tm="100000">
                                          <p:val>
                                            <p:strVal val="#ppt_y"/>
                                          </p:val>
                                        </p:tav>
                                      </p:tavLst>
                                    </p:anim>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5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22" presetID="8" presetClass="emph" presetSubtype="0" fill="hold" grpId="1" nodeType="withEffect">
                                  <p:stCondLst>
                                    <p:cond delay="1000"/>
                                  </p:stCondLst>
                                  <p:childTnLst>
                                    <p:animRot by="21600000">
                                      <p:cBhvr>
                                        <p:cTn id="23" dur="1000" fill="hold"/>
                                        <p:tgtEl>
                                          <p:spTgt spid="8"/>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28" presetID="8" presetClass="emph" presetSubtype="0" fill="hold" grpId="1" nodeType="withEffect">
                                  <p:stCondLst>
                                    <p:cond delay="1000"/>
                                  </p:stCondLst>
                                  <p:childTnLst>
                                    <p:animRot by="21600000">
                                      <p:cBhvr>
                                        <p:cTn id="29" dur="1000" fill="hold"/>
                                        <p:tgtEl>
                                          <p:spTgt spid="11"/>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34" presetID="8" presetClass="emph" presetSubtype="0" fill="hold" grpId="1" nodeType="withEffect">
                                  <p:stCondLst>
                                    <p:cond delay="1000"/>
                                  </p:stCondLst>
                                  <p:childTnLst>
                                    <p:animRot by="21600000">
                                      <p:cBhvr>
                                        <p:cTn id="35" dur="1000" fill="hold"/>
                                        <p:tgtEl>
                                          <p:spTgt spid="12"/>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40" presetID="8" presetClass="emph" presetSubtype="0" fill="hold" grpId="1" nodeType="withEffect">
                                  <p:stCondLst>
                                    <p:cond delay="1000"/>
                                  </p:stCondLst>
                                  <p:childTnLst>
                                    <p:animRot by="21600000">
                                      <p:cBhvr>
                                        <p:cTn id="41" dur="1000" fill="hold"/>
                                        <p:tgtEl>
                                          <p:spTgt spid="13"/>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8" presetClass="emph" presetSubtype="0" fill="hold" grpId="1" nodeType="withEffect">
                                  <p:stCondLst>
                                    <p:cond delay="1000"/>
                                  </p:stCondLst>
                                  <p:childTnLst>
                                    <p:animRot by="21600000">
                                      <p:cBhvr>
                                        <p:cTn id="47" dur="1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Client Usage</a:t>
            </a:r>
            <a:endParaRPr lang="en-US" sz="4000" b="1" dirty="0"/>
          </a:p>
        </p:txBody>
      </p:sp>
      <p:sp>
        <p:nvSpPr>
          <p:cNvPr id="7" name="Content Placeholder 2"/>
          <p:cNvSpPr txBox="1">
            <a:spLocks/>
          </p:cNvSpPr>
          <p:nvPr/>
        </p:nvSpPr>
        <p:spPr>
          <a:xfrm>
            <a:off x="570738" y="1670756"/>
            <a:ext cx="4124294" cy="3880773"/>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SzPct val="80000"/>
              <a:buFont typeface="Wingdings 3" charset="2"/>
              <a:buChar char=""/>
              <a:defRPr sz="3200" b="1">
                <a:solidFill>
                  <a:schemeClr val="tx1">
                    <a:lumMod val="75000"/>
                    <a:lumOff val="25000"/>
                  </a:schemeClr>
                </a:solidFill>
              </a:defRPr>
            </a:lvl1pPr>
            <a:lvl2pPr marL="742950" lvl="1" indent="-285750">
              <a:spcBef>
                <a:spcPts val="1000"/>
              </a:spcBef>
              <a:spcAft>
                <a:spcPts val="0"/>
              </a:spcAft>
              <a:buClr>
                <a:schemeClr val="accent1"/>
              </a:buClr>
              <a:buSzPct val="80000"/>
              <a:buFont typeface="Wingdings 3" charset="2"/>
              <a:buChar char=""/>
              <a:defRPr sz="240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pPr marL="228594" indent="-228594" defTabSz="914377">
              <a:lnSpc>
                <a:spcPct val="90000"/>
              </a:lnSpc>
              <a:buFont typeface="Arial" panose="020B0604020202020204" pitchFamily="34" charset="0"/>
              <a:buChar char="•"/>
            </a:pPr>
            <a:r>
              <a:rPr lang="en-US" sz="2800" dirty="0">
                <a:solidFill>
                  <a:srgbClr val="1E428A"/>
                </a:solidFill>
              </a:rPr>
              <a:t>Client</a:t>
            </a:r>
          </a:p>
          <a:p>
            <a:pPr marL="628644" lvl="2" indent="-228594" defTabSz="914377">
              <a:lnSpc>
                <a:spcPct val="90000"/>
              </a:lnSpc>
              <a:buFont typeface="Arial" panose="020B0604020202020204" pitchFamily="34" charset="0"/>
              <a:buChar char="•"/>
            </a:pPr>
            <a:r>
              <a:rPr lang="en-US" sz="2800" dirty="0">
                <a:solidFill>
                  <a:srgbClr val="1E428A"/>
                </a:solidFill>
              </a:rPr>
              <a:t>Strong Network Connection</a:t>
            </a:r>
          </a:p>
          <a:p>
            <a:pPr marL="628644" lvl="2" indent="-228594" defTabSz="914377">
              <a:lnSpc>
                <a:spcPct val="90000"/>
              </a:lnSpc>
              <a:buFont typeface="Arial" panose="020B0604020202020204" pitchFamily="34" charset="0"/>
              <a:buChar char="•"/>
            </a:pPr>
            <a:r>
              <a:rPr lang="en-US" sz="2800" dirty="0">
                <a:solidFill>
                  <a:srgbClr val="1E428A"/>
                </a:solidFill>
              </a:rPr>
              <a:t>Free up RAM</a:t>
            </a:r>
          </a:p>
          <a:p>
            <a:pPr marL="628644" lvl="2" indent="-228594" defTabSz="914377">
              <a:lnSpc>
                <a:spcPct val="90000"/>
              </a:lnSpc>
              <a:buFont typeface="Arial" panose="020B0604020202020204" pitchFamily="34" charset="0"/>
              <a:buChar char="•"/>
            </a:pPr>
            <a:r>
              <a:rPr lang="en-US" sz="2800" dirty="0">
                <a:solidFill>
                  <a:srgbClr val="1E428A"/>
                </a:solidFill>
              </a:rPr>
              <a:t>Close programs</a:t>
            </a:r>
          </a:p>
          <a:p>
            <a:pPr marL="628644" lvl="2" indent="-228594" defTabSz="914377">
              <a:lnSpc>
                <a:spcPct val="90000"/>
              </a:lnSpc>
              <a:buFont typeface="Arial" panose="020B0604020202020204" pitchFamily="34" charset="0"/>
              <a:buChar char="•"/>
            </a:pPr>
            <a:r>
              <a:rPr lang="en-US" sz="2800" dirty="0">
                <a:solidFill>
                  <a:srgbClr val="1E428A"/>
                </a:solidFill>
              </a:rPr>
              <a:t>Take client down between shifts</a:t>
            </a:r>
          </a:p>
          <a:p>
            <a:endParaRPr lang="en-US" dirty="0"/>
          </a:p>
        </p:txBody>
      </p:sp>
      <p:sp>
        <p:nvSpPr>
          <p:cNvPr id="3" name="Rectangle 2"/>
          <p:cNvSpPr/>
          <p:nvPr/>
        </p:nvSpPr>
        <p:spPr>
          <a:xfrm>
            <a:off x="5770456" y="1686115"/>
            <a:ext cx="3792257" cy="461665"/>
          </a:xfrm>
          <a:prstGeom prst="rect">
            <a:avLst/>
          </a:prstGeom>
        </p:spPr>
        <p:txBody>
          <a:bodyPr wrap="none">
            <a:spAutoFit/>
          </a:bodyPr>
          <a:lstStyle/>
          <a:p>
            <a:pPr marL="342900" indent="-342900">
              <a:buFontTx/>
              <a:buChar char="-"/>
            </a:pPr>
            <a:r>
              <a:rPr lang="en-US" sz="2400" dirty="0" err="1" smtClean="0"/>
              <a:t>tracert</a:t>
            </a:r>
            <a:r>
              <a:rPr lang="en-US" sz="2400" dirty="0" smtClean="0"/>
              <a:t> [IP OMS CLIENT]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2311562"/>
            <a:ext cx="6048375" cy="2952750"/>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8" name="Rectangle 7"/>
          <p:cNvSpPr/>
          <p:nvPr/>
        </p:nvSpPr>
        <p:spPr>
          <a:xfrm>
            <a:off x="5770456" y="1686115"/>
            <a:ext cx="4031104" cy="461665"/>
          </a:xfrm>
          <a:prstGeom prst="rect">
            <a:avLst/>
          </a:prstGeom>
        </p:spPr>
        <p:txBody>
          <a:bodyPr wrap="none">
            <a:spAutoFit/>
          </a:bodyPr>
          <a:lstStyle/>
          <a:p>
            <a:pPr marL="342900" indent="-342900">
              <a:buFontTx/>
              <a:buChar char="-"/>
            </a:pPr>
            <a:r>
              <a:rPr lang="en-US" sz="2400" dirty="0" err="1" smtClean="0"/>
              <a:t>pathping</a:t>
            </a:r>
            <a:r>
              <a:rPr lang="en-US" sz="2400" dirty="0" smtClean="0"/>
              <a:t> [IP OMS CLIENT]</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032" y="2311562"/>
            <a:ext cx="6072436" cy="3002429"/>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5766371" y="1681347"/>
            <a:ext cx="4346896" cy="461665"/>
          </a:xfrm>
          <a:prstGeom prst="rect">
            <a:avLst/>
          </a:prstGeom>
        </p:spPr>
        <p:txBody>
          <a:bodyPr wrap="none">
            <a:spAutoFit/>
          </a:bodyPr>
          <a:lstStyle/>
          <a:p>
            <a:pPr marL="342900" indent="-342900">
              <a:buFontTx/>
              <a:buChar char="-"/>
            </a:pPr>
            <a:r>
              <a:rPr lang="en-US" sz="2400" dirty="0" smtClean="0"/>
              <a:t>Ping –n 100 [IP OMS CLIENT]</a:t>
            </a: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971" y="2306793"/>
            <a:ext cx="6112030" cy="3007197"/>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11" name="Rectangle 10"/>
          <p:cNvSpPr/>
          <p:nvPr/>
        </p:nvSpPr>
        <p:spPr>
          <a:xfrm flipV="1">
            <a:off x="5409252" y="1705906"/>
            <a:ext cx="4666081" cy="431354"/>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5406672" y="1703326"/>
            <a:ext cx="4666081" cy="431354"/>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5404092" y="1700744"/>
            <a:ext cx="4666081" cy="431354"/>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96750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3" presetID="8" presetClass="emph" presetSubtype="0" fill="hold" grpId="1" nodeType="withEffect">
                                  <p:stCondLst>
                                    <p:cond delay="0"/>
                                  </p:stCondLst>
                                  <p:childTnLst>
                                    <p:animRot by="21600000">
                                      <p:cBhvr>
                                        <p:cTn id="14" dur="1000" fill="hold"/>
                                        <p:tgtEl>
                                          <p:spTgt spid="11"/>
                                        </p:tgtEl>
                                        <p:attrNameLst>
                                          <p:attrName>r</p:attrName>
                                        </p:attrNameLst>
                                      </p:cBhvr>
                                    </p:animRo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subTnLst>
                                    <p:set>
                                      <p:cBhvr override="childStyle">
                                        <p:cTn dur="1" fill="hold" display="0" masterRel="nextClick" afterEffect="1"/>
                                        <p:tgtEl>
                                          <p:spTgt spid="307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23" presetID="8" presetClass="emph" presetSubtype="0" fill="hold" grpId="1" nodeType="withEffect">
                                  <p:stCondLst>
                                    <p:cond delay="0"/>
                                  </p:stCondLst>
                                  <p:childTnLst>
                                    <p:animRot by="21600000">
                                      <p:cBhvr>
                                        <p:cTn id="24" dur="1000" fill="hold"/>
                                        <p:tgtEl>
                                          <p:spTgt spid="12"/>
                                        </p:tgtEl>
                                        <p:attrNameLst>
                                          <p:attrName>r</p:attrName>
                                        </p:attrNameLst>
                                      </p:cBhvr>
                                    </p:animRot>
                                  </p:childTnLst>
                                </p:cTn>
                              </p:par>
                              <p:par>
                                <p:cTn id="25" presetID="1" presetClass="entr" presetSubtype="0" fill="hold" nodeType="withEffect">
                                  <p:stCondLst>
                                    <p:cond delay="0"/>
                                  </p:stCondLst>
                                  <p:childTnLst>
                                    <p:set>
                                      <p:cBhvr>
                                        <p:cTn id="26" dur="1" fill="hold">
                                          <p:stCondLst>
                                            <p:cond delay="0"/>
                                          </p:stCondLst>
                                        </p:cTn>
                                        <p:tgtEl>
                                          <p:spTgt spid="3075"/>
                                        </p:tgtEl>
                                        <p:attrNameLst>
                                          <p:attrName>style.visibility</p:attrName>
                                        </p:attrNameLst>
                                      </p:cBhvr>
                                      <p:to>
                                        <p:strVal val="visible"/>
                                      </p:to>
                                    </p:set>
                                  </p:childTnLst>
                                  <p:subTnLst>
                                    <p:set>
                                      <p:cBhvr override="childStyle">
                                        <p:cTn dur="1" fill="hold" display="0" masterRel="nextClick" afterEffect="1"/>
                                        <p:tgtEl>
                                          <p:spTgt spid="307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33" presetID="8" presetClass="emph" presetSubtype="0" fill="hold" grpId="1" nodeType="withEffect">
                                  <p:stCondLst>
                                    <p:cond delay="0"/>
                                  </p:stCondLst>
                                  <p:childTnLst>
                                    <p:animRot by="21600000">
                                      <p:cBhvr>
                                        <p:cTn id="34" dur="1000" fill="hold"/>
                                        <p:tgtEl>
                                          <p:spTgt spid="13"/>
                                        </p:tgtEl>
                                        <p:attrNameLst>
                                          <p:attrName>r</p:attrName>
                                        </p:attrNameLst>
                                      </p:cBhvr>
                                    </p:animRot>
                                  </p:childTnLst>
                                </p:cTn>
                              </p:par>
                              <p:par>
                                <p:cTn id="35" presetID="1"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childTnLst>
                                  <p:subTnLst>
                                    <p:set>
                                      <p:cBhvr override="childStyle">
                                        <p:cTn dur="1" fill="hold" display="0" masterRel="nextClick" afterEffect="1"/>
                                        <p:tgtEl>
                                          <p:spTgt spid="307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animBg="1"/>
      <p:bldP spid="11" grpId="1" animBg="1"/>
      <p:bldP spid="12" grpId="0" animBg="1"/>
      <p:bldP spid="12" grpId="1" animBg="1"/>
      <p:bldP spid="13" grpId="0" animBg="1"/>
      <p:bldP spid="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377" y="-154339"/>
            <a:ext cx="3630706" cy="5418965"/>
          </a:xfrm>
          <a:prstGeom prst="rect">
            <a:avLst/>
          </a:prstGeom>
        </p:spPr>
      </p:pic>
      <p:sp>
        <p:nvSpPr>
          <p:cNvPr id="2" name="Title 1"/>
          <p:cNvSpPr>
            <a:spLocks noGrp="1"/>
          </p:cNvSpPr>
          <p:nvPr>
            <p:ph type="title"/>
          </p:nvPr>
        </p:nvSpPr>
        <p:spPr/>
        <p:txBody>
          <a:bodyPr>
            <a:normAutofit/>
          </a:bodyPr>
          <a:lstStyle/>
          <a:p>
            <a:r>
              <a:rPr lang="en-US" sz="4000" b="1" dirty="0"/>
              <a:t>Handling Cases</a:t>
            </a:r>
          </a:p>
        </p:txBody>
      </p:sp>
      <p:sp>
        <p:nvSpPr>
          <p:cNvPr id="8" name="Content Placeholder 2"/>
          <p:cNvSpPr txBox="1">
            <a:spLocks/>
          </p:cNvSpPr>
          <p:nvPr/>
        </p:nvSpPr>
        <p:spPr>
          <a:xfrm>
            <a:off x="740834" y="1635040"/>
            <a:ext cx="8596668" cy="46566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28594" indent="-228594" defTabSz="914377">
              <a:lnSpc>
                <a:spcPct val="90000"/>
              </a:lnSpc>
              <a:buFont typeface="Arial" panose="020B0604020202020204" pitchFamily="34" charset="0"/>
              <a:buChar char="•"/>
            </a:pPr>
            <a:r>
              <a:rPr lang="en-US" sz="2800" b="1" dirty="0">
                <a:solidFill>
                  <a:srgbClr val="1E428A"/>
                </a:solidFill>
              </a:rPr>
              <a:t>Divide and Conquer</a:t>
            </a:r>
          </a:p>
          <a:p>
            <a:pPr marL="628644" lvl="2" indent="-228594" defTabSz="914377">
              <a:lnSpc>
                <a:spcPct val="90000"/>
              </a:lnSpc>
              <a:buFont typeface="Arial" panose="020B0604020202020204" pitchFamily="34" charset="0"/>
              <a:buChar char="•"/>
            </a:pPr>
            <a:r>
              <a:rPr lang="en-US" sz="2800" dirty="0">
                <a:solidFill>
                  <a:srgbClr val="1E428A"/>
                </a:solidFill>
              </a:rPr>
              <a:t>User for Call Bundles/Dispatch Trucks</a:t>
            </a:r>
          </a:p>
          <a:p>
            <a:pPr marL="628644" lvl="2" indent="-228594" defTabSz="914377">
              <a:lnSpc>
                <a:spcPct val="90000"/>
              </a:lnSpc>
              <a:buFont typeface="Arial" panose="020B0604020202020204" pitchFamily="34" charset="0"/>
              <a:buChar char="•"/>
            </a:pPr>
            <a:r>
              <a:rPr lang="en-US" sz="2800" dirty="0">
                <a:solidFill>
                  <a:srgbClr val="1E428A"/>
                </a:solidFill>
              </a:rPr>
              <a:t>User Predicted/Updating Notes</a:t>
            </a:r>
          </a:p>
          <a:p>
            <a:pPr marL="628644" lvl="2" indent="-228594" defTabSz="914377">
              <a:lnSpc>
                <a:spcPct val="90000"/>
              </a:lnSpc>
              <a:buFont typeface="Arial" panose="020B0604020202020204" pitchFamily="34" charset="0"/>
              <a:buChar char="•"/>
            </a:pPr>
            <a:r>
              <a:rPr lang="en-US" sz="2800" dirty="0">
                <a:solidFill>
                  <a:srgbClr val="1E428A"/>
                </a:solidFill>
              </a:rPr>
              <a:t>User to Restore Outages</a:t>
            </a:r>
          </a:p>
          <a:p>
            <a:pPr marL="228594" indent="-228594" defTabSz="914377">
              <a:lnSpc>
                <a:spcPct val="90000"/>
              </a:lnSpc>
              <a:buFont typeface="Arial" panose="020B0604020202020204" pitchFamily="34" charset="0"/>
              <a:buChar char="•"/>
            </a:pPr>
            <a:r>
              <a:rPr lang="en-US" sz="2800" b="1" dirty="0">
                <a:solidFill>
                  <a:srgbClr val="1E428A"/>
                </a:solidFill>
              </a:rPr>
              <a:t>Use Filters</a:t>
            </a:r>
          </a:p>
          <a:p>
            <a:pPr marL="628644" lvl="2" indent="-228594" defTabSz="914377">
              <a:lnSpc>
                <a:spcPct val="90000"/>
              </a:lnSpc>
              <a:buFont typeface="Arial" panose="020B0604020202020204" pitchFamily="34" charset="0"/>
              <a:buChar char="•"/>
            </a:pPr>
            <a:r>
              <a:rPr lang="en-US" sz="2800" dirty="0">
                <a:solidFill>
                  <a:srgbClr val="1E428A"/>
                </a:solidFill>
              </a:rPr>
              <a:t>Confirmed vs Predicted outages</a:t>
            </a:r>
          </a:p>
          <a:p>
            <a:pPr marL="228594" indent="-228594" defTabSz="914377">
              <a:lnSpc>
                <a:spcPct val="90000"/>
              </a:lnSpc>
              <a:buFont typeface="Arial" panose="020B0604020202020204" pitchFamily="34" charset="0"/>
              <a:buChar char="•"/>
            </a:pPr>
            <a:r>
              <a:rPr lang="en-US" sz="2800" b="1" dirty="0">
                <a:solidFill>
                  <a:srgbClr val="1E428A"/>
                </a:solidFill>
              </a:rPr>
              <a:t>Know Case Status (Predicted, Confirmed, Restored, etc.)</a:t>
            </a:r>
          </a:p>
        </p:txBody>
      </p:sp>
    </p:spTree>
    <p:extLst>
      <p:ext uri="{BB962C8B-B14F-4D97-AF65-F5344CB8AC3E}">
        <p14:creationId xmlns:p14="http://schemas.microsoft.com/office/powerpoint/2010/main" val="249653199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par>
                                <p:cTn id="29" presetID="42"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Handling Cases</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234" y="1930400"/>
            <a:ext cx="6212768" cy="3758295"/>
          </a:xfrm>
          <a:prstGeom prst="rect">
            <a:avLst/>
          </a:prstGeom>
          <a:ln w="28575">
            <a:solidFill>
              <a:schemeClr val="bg2">
                <a:lumMod val="50000"/>
              </a:schemeClr>
            </a:solidFill>
          </a:ln>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chemeClr val="accent1"/>
                </a:solidFill>
              </a14:hiddenFill>
            </a:ext>
          </a:extLst>
        </p:spPr>
      </p:pic>
      <p:sp>
        <p:nvSpPr>
          <p:cNvPr id="3" name="Rectangle 2"/>
          <p:cNvSpPr/>
          <p:nvPr/>
        </p:nvSpPr>
        <p:spPr>
          <a:xfrm>
            <a:off x="3602248" y="1112347"/>
            <a:ext cx="817534" cy="24164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31213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5" presetClass="path" presetSubtype="0" accel="50000" decel="50000" fill="hold" nodeType="withEffect">
                                  <p:stCondLst>
                                    <p:cond delay="0"/>
                                  </p:stCondLst>
                                  <p:childTnLst>
                                    <p:animMotion origin="layout" path="M 6.25E-7 -0.00717 L -0.11706 -0.0081 " pathEditMode="relative" rAng="0" ptsTypes="AA">
                                      <p:cBhvr>
                                        <p:cTn id="8" dur="1000" fill="hold"/>
                                        <p:tgtEl>
                                          <p:spTgt spid="5"/>
                                        </p:tgtEl>
                                        <p:attrNameLst>
                                          <p:attrName>ppt_x</p:attrName>
                                          <p:attrName>ppt_y</p:attrName>
                                        </p:attrNameLst>
                                      </p:cBhvr>
                                      <p:rCtr x="-5859" y="-46"/>
                                    </p:animMotion>
                                  </p:childTnLst>
                                </p:cTn>
                              </p:par>
                              <p:par>
                                <p:cTn id="9" presetID="6" presetClass="emph" presetSubtype="0" fill="hold" nodeType="withEffect">
                                  <p:stCondLst>
                                    <p:cond delay="1000"/>
                                  </p:stCondLst>
                                  <p:childTnLst>
                                    <p:animScale>
                                      <p:cBhvr>
                                        <p:cTn id="10" dur="2000" fill="hold"/>
                                        <p:tgtEl>
                                          <p:spTgt spid="5"/>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1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theme/theme1.xml><?xml version="1.0" encoding="utf-8"?>
<a:theme xmlns:a="http://schemas.openxmlformats.org/drawingml/2006/main" name="Facet">
  <a:themeElements>
    <a:clrScheme name="Virtual Campus">
      <a:dk1>
        <a:sysClr val="windowText" lastClr="000000"/>
      </a:dk1>
      <a:lt1>
        <a:sysClr val="window" lastClr="FFFFFF"/>
      </a:lt1>
      <a:dk2>
        <a:srgbClr val="242852"/>
      </a:dk2>
      <a:lt2>
        <a:srgbClr val="ACCBF9"/>
      </a:lt2>
      <a:accent1>
        <a:srgbClr val="4A66AC"/>
      </a:accent1>
      <a:accent2>
        <a:srgbClr val="629DD1"/>
      </a:accent2>
      <a:accent3>
        <a:srgbClr val="297FD5"/>
      </a:accent3>
      <a:accent4>
        <a:srgbClr val="B69972"/>
      </a:accent4>
      <a:accent5>
        <a:srgbClr val="5AA2AE"/>
      </a:accent5>
      <a:accent6>
        <a:srgbClr val="B1A27F"/>
      </a:accent6>
      <a:hlink>
        <a:srgbClr val="072B62"/>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bodyPr/>
      <a:lstStyle>
        <a:defPPr>
          <a:defRPr dirty="0" smtClean="0">
            <a:solidFill>
              <a:srgbClr val="1E428A"/>
            </a:solidFill>
            <a:latin typeface="Calibri" panose="020F0502020204030204"/>
          </a:defRPr>
        </a:defPPr>
      </a:lstStyle>
    </a:txDef>
  </a:objectDefaults>
  <a:extraClrSchemeLst/>
  <a:extLst>
    <a:ext uri="{05A4C25C-085E-4340-85A3-A5531E510DB2}">
      <thm15:themeFamily xmlns:thm15="http://schemas.microsoft.com/office/thememl/2012/main" name="Virtual Campus " id="{01A49DA5-2A51-4C40-BFF4-187826BD5959}" vid="{00DC61B9-8794-45C6-A17A-1773B804395E}"/>
    </a:ext>
  </a:extLst>
</a:theme>
</file>

<file path=ppt/theme/theme2.xml><?xml version="1.0" encoding="utf-8"?>
<a:theme xmlns:a="http://schemas.openxmlformats.org/drawingml/2006/main" name="Futura_Presentation_UC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tura_Presentation_UC18" id="{D99D84F7-CEE3-4E86-92E8-D7877EFE2E7B}" vid="{97F90DF2-EB43-4DD9-9CCE-E9E3375D89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rtual Campus">
    <a:dk1>
      <a:sysClr val="windowText" lastClr="000000"/>
    </a:dk1>
    <a:lt1>
      <a:sysClr val="window" lastClr="FFFFFF"/>
    </a:lt1>
    <a:dk2>
      <a:srgbClr val="242852"/>
    </a:dk2>
    <a:lt2>
      <a:srgbClr val="ACCBF9"/>
    </a:lt2>
    <a:accent1>
      <a:srgbClr val="4A66AC"/>
    </a:accent1>
    <a:accent2>
      <a:srgbClr val="629DD1"/>
    </a:accent2>
    <a:accent3>
      <a:srgbClr val="297FD5"/>
    </a:accent3>
    <a:accent4>
      <a:srgbClr val="B69972"/>
    </a:accent4>
    <a:accent5>
      <a:srgbClr val="5AA2AE"/>
    </a:accent5>
    <a:accent6>
      <a:srgbClr val="B1A27F"/>
    </a:accent6>
    <a:hlink>
      <a:srgbClr val="072B62"/>
    </a:hlink>
    <a:folHlink>
      <a:srgbClr val="3EBBF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13784</TotalTime>
  <Words>6339</Words>
  <Application>Microsoft Office PowerPoint</Application>
  <PresentationFormat>Widescreen</PresentationFormat>
  <Paragraphs>326</Paragraphs>
  <Slides>30</Slides>
  <Notes>30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Calibri Light</vt:lpstr>
      <vt:lpstr>Times New Roman</vt:lpstr>
      <vt:lpstr>Wingdings 3</vt:lpstr>
      <vt:lpstr>Facet</vt:lpstr>
      <vt:lpstr>Futura_Presentation_UC18</vt:lpstr>
      <vt:lpstr>Worksheet</vt:lpstr>
      <vt:lpstr>OMS Best Practices</vt:lpstr>
      <vt:lpstr>OMS Best Practices </vt:lpstr>
      <vt:lpstr>Definitions</vt:lpstr>
      <vt:lpstr>OMS Model</vt:lpstr>
      <vt:lpstr>Server Usage</vt:lpstr>
      <vt:lpstr>Server Usage</vt:lpstr>
      <vt:lpstr>Client Usage</vt:lpstr>
      <vt:lpstr>Handling Cases</vt:lpstr>
      <vt:lpstr>Handling Cases</vt:lpstr>
      <vt:lpstr>Handling Cases</vt:lpstr>
      <vt:lpstr>Handling Cases</vt:lpstr>
      <vt:lpstr>Handling Cases</vt:lpstr>
      <vt:lpstr>Handling Cases </vt:lpstr>
      <vt:lpstr>Handling Cases </vt:lpstr>
      <vt:lpstr>Handling Cases </vt:lpstr>
      <vt:lpstr>Handling Cases </vt:lpstr>
      <vt:lpstr>Handling Cases </vt:lpstr>
      <vt:lpstr>Handling Cases </vt:lpstr>
      <vt:lpstr>Handling Cases </vt:lpstr>
      <vt:lpstr>Handling Cases </vt:lpstr>
      <vt:lpstr>Handling Cases </vt:lpstr>
      <vt:lpstr>Preparing for a Major Event </vt:lpstr>
      <vt:lpstr>Preparing for a Major Event - BEFORE </vt:lpstr>
      <vt:lpstr>Preparing for a Major Event - BEFORE </vt:lpstr>
      <vt:lpstr>Preparing for a Major Event - BEFORE </vt:lpstr>
      <vt:lpstr>Preparing for a Major Event - DURING </vt:lpstr>
      <vt:lpstr>Preparing for a Major Event - DURING </vt:lpstr>
      <vt:lpstr>Preparing for a Major Event - DURING </vt:lpstr>
      <vt:lpstr>Preparing for a Major Event - DURING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Buck</dc:creator>
  <cp:lastModifiedBy>Donald Vick</cp:lastModifiedBy>
  <cp:revision>505</cp:revision>
  <dcterms:created xsi:type="dcterms:W3CDTF">2015-03-13T13:45:50Z</dcterms:created>
  <dcterms:modified xsi:type="dcterms:W3CDTF">2018-07-24T20:32:30Z</dcterms:modified>
</cp:coreProperties>
</file>