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0" r:id="rId4"/>
    <p:sldId id="261" r:id="rId5"/>
    <p:sldId id="259" r:id="rId6"/>
    <p:sldId id="262" r:id="rId7"/>
    <p:sldId id="258"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p:restoredTop sz="94674"/>
  </p:normalViewPr>
  <p:slideViewPr>
    <p:cSldViewPr snapToGrid="0" snapToObjects="1">
      <p:cViewPr varScale="1">
        <p:scale>
          <a:sx n="114" d="100"/>
          <a:sy n="114" d="100"/>
        </p:scale>
        <p:origin x="7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5BE18-8038-2346-ACE6-BE4C7332E14D}" type="datetimeFigureOut">
              <a:rPr lang="en-US" smtClean="0"/>
              <a:t>7/18/2018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AC5C3-6492-984E-B294-2D21F2E24068}" type="slidenum">
              <a:rPr lang="en-US" smtClean="0"/>
              <a:t>‹#›</a:t>
            </a:fld>
            <a:endParaRPr lang="en-US" dirty="0"/>
          </a:p>
        </p:txBody>
      </p:sp>
    </p:spTree>
    <p:extLst>
      <p:ext uri="{BB962C8B-B14F-4D97-AF65-F5344CB8AC3E}">
        <p14:creationId xmlns:p14="http://schemas.microsoft.com/office/powerpoint/2010/main" val="200603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5214-D0D9-B74C-AA94-5030AEF3C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B2EB2-6FD7-4E4B-8383-8740B9BA6C9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7FBD8-AD05-9343-88C6-719411FC7F69}"/>
              </a:ext>
            </a:extLst>
          </p:cNvPr>
          <p:cNvSpPr>
            <a:spLocks noGrp="1"/>
          </p:cNvSpPr>
          <p:nvPr>
            <p:ph type="dt" sz="half" idx="10"/>
          </p:nvPr>
        </p:nvSpPr>
        <p:spPr/>
        <p:txBody>
          <a:bodyPr/>
          <a:lstStyle/>
          <a:p>
            <a:fld id="{3E5A2339-1E02-034C-BBA7-7FA25CD6B1EE}" type="datetime1">
              <a:rPr lang="en-US" smtClean="0"/>
              <a:t>7/18/2018</a:t>
            </a:fld>
            <a:endParaRPr lang="en-US" dirty="0"/>
          </a:p>
        </p:txBody>
      </p:sp>
      <p:sp>
        <p:nvSpPr>
          <p:cNvPr id="5" name="Footer Placeholder 4">
            <a:extLst>
              <a:ext uri="{FF2B5EF4-FFF2-40B4-BE49-F238E27FC236}">
                <a16:creationId xmlns:a16="http://schemas.microsoft.com/office/drawing/2014/main" id="{E16F60B6-A823-2A48-B86B-F2C7147105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1B977F-C74C-9B44-9F17-CBA0B4B022F4}"/>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31898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B69B-6229-4045-8DAD-AF2F6D39A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DB70AB-265E-3341-A5C9-99027DB76A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79F55-2ED1-424A-B3B5-EDD6D3713AA4}"/>
              </a:ext>
            </a:extLst>
          </p:cNvPr>
          <p:cNvSpPr>
            <a:spLocks noGrp="1"/>
          </p:cNvSpPr>
          <p:nvPr>
            <p:ph type="dt" sz="half" idx="10"/>
          </p:nvPr>
        </p:nvSpPr>
        <p:spPr/>
        <p:txBody>
          <a:bodyPr/>
          <a:lstStyle/>
          <a:p>
            <a:fld id="{C67432D1-B777-4E44-BEB5-8BB82AAC7FF4}" type="datetime1">
              <a:rPr lang="en-US" smtClean="0"/>
              <a:t>7/18/2018</a:t>
            </a:fld>
            <a:endParaRPr lang="en-US" dirty="0"/>
          </a:p>
        </p:txBody>
      </p:sp>
      <p:sp>
        <p:nvSpPr>
          <p:cNvPr id="5" name="Footer Placeholder 4">
            <a:extLst>
              <a:ext uri="{FF2B5EF4-FFF2-40B4-BE49-F238E27FC236}">
                <a16:creationId xmlns:a16="http://schemas.microsoft.com/office/drawing/2014/main" id="{D9332B11-5DB1-4648-9061-5A5C23C66A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5461F9-E519-5E4B-8F68-12CB6794A753}"/>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9854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79471-2D18-7740-9796-1EE570A8646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83279-F5C5-2C4D-884A-4AA882E0D8C4}"/>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56D58-119E-EC47-8D5E-F6358219EF34}"/>
              </a:ext>
            </a:extLst>
          </p:cNvPr>
          <p:cNvSpPr>
            <a:spLocks noGrp="1"/>
          </p:cNvSpPr>
          <p:nvPr>
            <p:ph type="dt" sz="half" idx="10"/>
          </p:nvPr>
        </p:nvSpPr>
        <p:spPr/>
        <p:txBody>
          <a:bodyPr/>
          <a:lstStyle/>
          <a:p>
            <a:fld id="{D2D6F984-CAD7-BD40-BF29-21D08DFB9015}" type="datetime1">
              <a:rPr lang="en-US" smtClean="0"/>
              <a:t>7/18/2018</a:t>
            </a:fld>
            <a:endParaRPr lang="en-US" dirty="0"/>
          </a:p>
        </p:txBody>
      </p:sp>
      <p:sp>
        <p:nvSpPr>
          <p:cNvPr id="5" name="Footer Placeholder 4">
            <a:extLst>
              <a:ext uri="{FF2B5EF4-FFF2-40B4-BE49-F238E27FC236}">
                <a16:creationId xmlns:a16="http://schemas.microsoft.com/office/drawing/2014/main" id="{F2A44152-DB66-FC44-81A4-73424163CD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DCCCAD-AFBF-454C-9E05-CAD74D652AD8}"/>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26236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DC9F-0898-3E4A-A809-BE14EACF3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DE07C-FCD1-E244-BCED-994B90AB92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567A1-D72C-144F-9D4C-F6393D1D5808}"/>
              </a:ext>
            </a:extLst>
          </p:cNvPr>
          <p:cNvSpPr>
            <a:spLocks noGrp="1"/>
          </p:cNvSpPr>
          <p:nvPr>
            <p:ph type="dt" sz="half" idx="10"/>
          </p:nvPr>
        </p:nvSpPr>
        <p:spPr/>
        <p:txBody>
          <a:bodyPr/>
          <a:lstStyle/>
          <a:p>
            <a:fld id="{577D4CEC-C7D4-5A4D-9DA3-CF2F67E480E0}" type="datetime1">
              <a:rPr lang="en-US" smtClean="0"/>
              <a:t>7/18/2018</a:t>
            </a:fld>
            <a:endParaRPr lang="en-US" dirty="0"/>
          </a:p>
        </p:txBody>
      </p:sp>
      <p:sp>
        <p:nvSpPr>
          <p:cNvPr id="5" name="Footer Placeholder 4">
            <a:extLst>
              <a:ext uri="{FF2B5EF4-FFF2-40B4-BE49-F238E27FC236}">
                <a16:creationId xmlns:a16="http://schemas.microsoft.com/office/drawing/2014/main" id="{A61F67D0-31EF-7F48-A78B-B4E4FA90EF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D5AAC-F15D-1248-BEA4-B90739CF799A}"/>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374822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D7E9-2771-F140-9571-2B34D7FB100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F8DC2E-586E-944C-A482-574D8CCEF2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6FA9B3-ADDF-7747-ABF5-30D7F1B25FDA}"/>
              </a:ext>
            </a:extLst>
          </p:cNvPr>
          <p:cNvSpPr>
            <a:spLocks noGrp="1"/>
          </p:cNvSpPr>
          <p:nvPr>
            <p:ph type="dt" sz="half" idx="10"/>
          </p:nvPr>
        </p:nvSpPr>
        <p:spPr/>
        <p:txBody>
          <a:bodyPr/>
          <a:lstStyle/>
          <a:p>
            <a:fld id="{18CC5F46-4F95-864C-9E32-C7E9DFFE0044}" type="datetime1">
              <a:rPr lang="en-US" smtClean="0"/>
              <a:t>7/18/2018</a:t>
            </a:fld>
            <a:endParaRPr lang="en-US" dirty="0"/>
          </a:p>
        </p:txBody>
      </p:sp>
      <p:sp>
        <p:nvSpPr>
          <p:cNvPr id="5" name="Footer Placeholder 4">
            <a:extLst>
              <a:ext uri="{FF2B5EF4-FFF2-40B4-BE49-F238E27FC236}">
                <a16:creationId xmlns:a16="http://schemas.microsoft.com/office/drawing/2014/main" id="{79E50B03-3B03-9E4A-87C2-32902CD49A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AB296D-0377-F440-B785-A16D34E4668B}"/>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39439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A969-6823-7148-BCAD-C970CDCDF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9D156-4F33-2649-8244-822E31554C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8B59D0-EEA8-B648-B1C9-0D83C1795C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08E9F-09CF-6149-B0B0-DA38AF7C19D2}"/>
              </a:ext>
            </a:extLst>
          </p:cNvPr>
          <p:cNvSpPr>
            <a:spLocks noGrp="1"/>
          </p:cNvSpPr>
          <p:nvPr>
            <p:ph type="dt" sz="half" idx="10"/>
          </p:nvPr>
        </p:nvSpPr>
        <p:spPr/>
        <p:txBody>
          <a:bodyPr/>
          <a:lstStyle/>
          <a:p>
            <a:fld id="{CFD9F596-3991-AD4D-A819-178D07FB8C91}" type="datetime1">
              <a:rPr lang="en-US" smtClean="0"/>
              <a:t>7/18/2018</a:t>
            </a:fld>
            <a:endParaRPr lang="en-US" dirty="0"/>
          </a:p>
        </p:txBody>
      </p:sp>
      <p:sp>
        <p:nvSpPr>
          <p:cNvPr id="6" name="Footer Placeholder 5">
            <a:extLst>
              <a:ext uri="{FF2B5EF4-FFF2-40B4-BE49-F238E27FC236}">
                <a16:creationId xmlns:a16="http://schemas.microsoft.com/office/drawing/2014/main" id="{8CEA0A48-0BCC-F54D-B431-8A0414FA00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0DE0B0-4D1A-9344-A9D1-9E0F28C7AC9D}"/>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110115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29A7-0109-D747-AE77-A1970FB1D23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F6F67-F806-8E46-B6BD-F04B6C09FFB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3075A-C7E4-3844-BC79-E86F235EC208}"/>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11F8F-A789-6543-988A-A276E927425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78DF2B-D18C-3D44-BA5F-1F9F7D478705}"/>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B1AB26-1844-1C44-9A1D-985F2DBA0A61}"/>
              </a:ext>
            </a:extLst>
          </p:cNvPr>
          <p:cNvSpPr>
            <a:spLocks noGrp="1"/>
          </p:cNvSpPr>
          <p:nvPr>
            <p:ph type="dt" sz="half" idx="10"/>
          </p:nvPr>
        </p:nvSpPr>
        <p:spPr/>
        <p:txBody>
          <a:bodyPr/>
          <a:lstStyle/>
          <a:p>
            <a:fld id="{5ED2FE30-E0E2-6E4F-9735-AEA60C8DE4C5}" type="datetime1">
              <a:rPr lang="en-US" smtClean="0"/>
              <a:t>7/18/2018</a:t>
            </a:fld>
            <a:endParaRPr lang="en-US" dirty="0"/>
          </a:p>
        </p:txBody>
      </p:sp>
      <p:sp>
        <p:nvSpPr>
          <p:cNvPr id="8" name="Footer Placeholder 7">
            <a:extLst>
              <a:ext uri="{FF2B5EF4-FFF2-40B4-BE49-F238E27FC236}">
                <a16:creationId xmlns:a16="http://schemas.microsoft.com/office/drawing/2014/main" id="{610CEED7-BE91-F541-9C42-D4F99214686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47D967E-45F0-FF45-943E-C4808F816B13}"/>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240725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1ACD-E3F3-9D4C-87AD-757CF8C6B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0E18-C714-E54F-9B92-8D858AE485B7}"/>
              </a:ext>
            </a:extLst>
          </p:cNvPr>
          <p:cNvSpPr>
            <a:spLocks noGrp="1"/>
          </p:cNvSpPr>
          <p:nvPr>
            <p:ph type="dt" sz="half" idx="10"/>
          </p:nvPr>
        </p:nvSpPr>
        <p:spPr/>
        <p:txBody>
          <a:bodyPr/>
          <a:lstStyle/>
          <a:p>
            <a:fld id="{9F8CD760-8055-3C4D-9BEC-95377ED2A77D}" type="datetime1">
              <a:rPr lang="en-US" smtClean="0"/>
              <a:t>7/18/2018</a:t>
            </a:fld>
            <a:endParaRPr lang="en-US" dirty="0"/>
          </a:p>
        </p:txBody>
      </p:sp>
      <p:sp>
        <p:nvSpPr>
          <p:cNvPr id="4" name="Footer Placeholder 3">
            <a:extLst>
              <a:ext uri="{FF2B5EF4-FFF2-40B4-BE49-F238E27FC236}">
                <a16:creationId xmlns:a16="http://schemas.microsoft.com/office/drawing/2014/main" id="{5258054D-56AC-3A46-8D8B-63694A31D92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6EE0924-DB97-2440-8D5B-CC9F9D24899A}"/>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20651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1941B-7903-E540-B2CE-B9F817A0F48E}"/>
              </a:ext>
            </a:extLst>
          </p:cNvPr>
          <p:cNvSpPr>
            <a:spLocks noGrp="1"/>
          </p:cNvSpPr>
          <p:nvPr>
            <p:ph type="dt" sz="half" idx="10"/>
          </p:nvPr>
        </p:nvSpPr>
        <p:spPr/>
        <p:txBody>
          <a:bodyPr/>
          <a:lstStyle/>
          <a:p>
            <a:fld id="{EDA35547-5590-AE4B-B503-FACC781A388E}" type="datetime1">
              <a:rPr lang="en-US" smtClean="0"/>
              <a:t>7/18/2018</a:t>
            </a:fld>
            <a:endParaRPr lang="en-US" dirty="0"/>
          </a:p>
        </p:txBody>
      </p:sp>
      <p:sp>
        <p:nvSpPr>
          <p:cNvPr id="3" name="Footer Placeholder 2">
            <a:extLst>
              <a:ext uri="{FF2B5EF4-FFF2-40B4-BE49-F238E27FC236}">
                <a16:creationId xmlns:a16="http://schemas.microsoft.com/office/drawing/2014/main" id="{C8646F72-6494-864E-9086-7E2B98828B5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557450-122E-8945-AC50-D48B8C41A55E}"/>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381938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C74-F1A6-EE41-868E-BC6F5303F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B1BBF-153B-2844-B8F3-6742AB0106C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5A7608-3349-C44A-9C44-3F14B7FED87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240ADD-88EB-1D42-9758-CB4C88F1B4C3}"/>
              </a:ext>
            </a:extLst>
          </p:cNvPr>
          <p:cNvSpPr>
            <a:spLocks noGrp="1"/>
          </p:cNvSpPr>
          <p:nvPr>
            <p:ph type="dt" sz="half" idx="10"/>
          </p:nvPr>
        </p:nvSpPr>
        <p:spPr/>
        <p:txBody>
          <a:bodyPr/>
          <a:lstStyle/>
          <a:p>
            <a:fld id="{FE77DAB8-A91F-4545-9464-A19DA19CA173}" type="datetime1">
              <a:rPr lang="en-US" smtClean="0"/>
              <a:t>7/18/2018</a:t>
            </a:fld>
            <a:endParaRPr lang="en-US" dirty="0"/>
          </a:p>
        </p:txBody>
      </p:sp>
      <p:sp>
        <p:nvSpPr>
          <p:cNvPr id="6" name="Footer Placeholder 5">
            <a:extLst>
              <a:ext uri="{FF2B5EF4-FFF2-40B4-BE49-F238E27FC236}">
                <a16:creationId xmlns:a16="http://schemas.microsoft.com/office/drawing/2014/main" id="{7B908799-BBA6-F745-AE2D-59B2921B44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5AD639-CDDA-DA45-97C8-5B7205421F5C}"/>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119728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D3A0-3344-EA4D-B07F-46A4B4A35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7359E-B5F2-F142-88CC-65EE5546BDD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a:extLst>
              <a:ext uri="{FF2B5EF4-FFF2-40B4-BE49-F238E27FC236}">
                <a16:creationId xmlns:a16="http://schemas.microsoft.com/office/drawing/2014/main" id="{6BF83A7D-2298-7844-9233-9CFE786CC2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BFA145-A86F-3F4D-AEEC-CDB71DE14EB9}"/>
              </a:ext>
            </a:extLst>
          </p:cNvPr>
          <p:cNvSpPr>
            <a:spLocks noGrp="1"/>
          </p:cNvSpPr>
          <p:nvPr>
            <p:ph type="dt" sz="half" idx="10"/>
          </p:nvPr>
        </p:nvSpPr>
        <p:spPr/>
        <p:txBody>
          <a:bodyPr/>
          <a:lstStyle/>
          <a:p>
            <a:fld id="{262054F7-A753-8D40-B9DA-9E14CB2B221E}" type="datetime1">
              <a:rPr lang="en-US" smtClean="0"/>
              <a:t>7/18/2018</a:t>
            </a:fld>
            <a:endParaRPr lang="en-US" dirty="0"/>
          </a:p>
        </p:txBody>
      </p:sp>
      <p:sp>
        <p:nvSpPr>
          <p:cNvPr id="6" name="Footer Placeholder 5">
            <a:extLst>
              <a:ext uri="{FF2B5EF4-FFF2-40B4-BE49-F238E27FC236}">
                <a16:creationId xmlns:a16="http://schemas.microsoft.com/office/drawing/2014/main" id="{8DD13451-A76D-C344-AA05-5280EDFADE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6D6004-88DF-8449-848A-E83A378AE2A3}"/>
              </a:ext>
            </a:extLst>
          </p:cNvPr>
          <p:cNvSpPr>
            <a:spLocks noGrp="1"/>
          </p:cNvSpPr>
          <p:nvPr>
            <p:ph type="sldNum" sz="quarter" idx="12"/>
          </p:nvPr>
        </p:nvSpPr>
        <p:spPr/>
        <p:txBody>
          <a:bodyPr/>
          <a:lstStyle/>
          <a:p>
            <a:fld id="{20A3D005-796C-7F4C-B799-47876DAF0D32}" type="slidenum">
              <a:rPr lang="en-US" smtClean="0"/>
              <a:t>‹#›</a:t>
            </a:fld>
            <a:endParaRPr lang="en-US" dirty="0"/>
          </a:p>
        </p:txBody>
      </p:sp>
    </p:spTree>
    <p:extLst>
      <p:ext uri="{BB962C8B-B14F-4D97-AF65-F5344CB8AC3E}">
        <p14:creationId xmlns:p14="http://schemas.microsoft.com/office/powerpoint/2010/main" val="71764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8C73C-ABBF-0049-9DE1-4E7883E56C6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D937D-3821-2443-821C-6FE261F5E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F2B7E-DA0E-1F43-A8FF-F06A68219C8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6D5E3-9858-BD45-AC97-9211716ACC31}" type="datetime1">
              <a:rPr lang="en-US" smtClean="0"/>
              <a:t>7/18/2018</a:t>
            </a:fld>
            <a:endParaRPr lang="en-US" dirty="0"/>
          </a:p>
        </p:txBody>
      </p:sp>
      <p:sp>
        <p:nvSpPr>
          <p:cNvPr id="5" name="Footer Placeholder 4">
            <a:extLst>
              <a:ext uri="{FF2B5EF4-FFF2-40B4-BE49-F238E27FC236}">
                <a16:creationId xmlns:a16="http://schemas.microsoft.com/office/drawing/2014/main" id="{9965DEEC-EDC3-764D-8CD6-40E37ADBCBD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76D5C6-0650-8D49-956E-4642E8658F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D005-796C-7F4C-B799-47876DAF0D32}" type="slidenum">
              <a:rPr lang="en-US" smtClean="0"/>
              <a:t>‹#›</a:t>
            </a:fld>
            <a:endParaRPr lang="en-US" dirty="0"/>
          </a:p>
        </p:txBody>
      </p:sp>
    </p:spTree>
    <p:extLst>
      <p:ext uri="{BB962C8B-B14F-4D97-AF65-F5344CB8AC3E}">
        <p14:creationId xmlns:p14="http://schemas.microsoft.com/office/powerpoint/2010/main" val="220762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A0E80A-62AA-1442-8A41-DE782163C0D0}"/>
              </a:ext>
            </a:extLst>
          </p:cNvPr>
          <p:cNvPicPr>
            <a:picLocks noChangeAspect="1"/>
          </p:cNvPicPr>
          <p:nvPr/>
        </p:nvPicPr>
        <p:blipFill>
          <a:blip r:embed="rId2"/>
          <a:stretch>
            <a:fillRect/>
          </a:stretch>
        </p:blipFill>
        <p:spPr>
          <a:xfrm>
            <a:off x="0" y="5029200"/>
            <a:ext cx="12192000" cy="1828800"/>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ctrTitle"/>
          </p:nvPr>
        </p:nvSpPr>
        <p:spPr>
          <a:xfrm>
            <a:off x="0" y="3219797"/>
            <a:ext cx="12192000" cy="1470618"/>
          </a:xfrm>
        </p:spPr>
        <p:txBody>
          <a:bodyPr/>
          <a:lstStyle/>
          <a:p>
            <a:r>
              <a:rPr lang="en-US" b="1" dirty="0">
                <a:solidFill>
                  <a:srgbClr val="C00000"/>
                </a:solidFill>
                <a:latin typeface="+mn-lt"/>
              </a:rPr>
              <a:t>UG WorkPlan Job</a:t>
            </a:r>
          </a:p>
        </p:txBody>
      </p:sp>
      <p:pic>
        <p:nvPicPr>
          <p:cNvPr id="10" name="Picture 9">
            <a:extLst>
              <a:ext uri="{FF2B5EF4-FFF2-40B4-BE49-F238E27FC236}">
                <a16:creationId xmlns:a16="http://schemas.microsoft.com/office/drawing/2014/main" id="{57A78069-A4B8-D047-80D7-8DFD2CA76835}"/>
              </a:ext>
            </a:extLst>
          </p:cNvPr>
          <p:cNvPicPr>
            <a:picLocks noChangeAspect="1"/>
          </p:cNvPicPr>
          <p:nvPr/>
        </p:nvPicPr>
        <p:blipFill>
          <a:blip r:embed="rId3"/>
          <a:stretch>
            <a:fillRect/>
          </a:stretch>
        </p:blipFill>
        <p:spPr>
          <a:xfrm>
            <a:off x="10181968" y="5801675"/>
            <a:ext cx="1911179" cy="932337"/>
          </a:xfrm>
          <a:prstGeom prst="rect">
            <a:avLst/>
          </a:prstGeom>
        </p:spPr>
      </p:pic>
      <p:pic>
        <p:nvPicPr>
          <p:cNvPr id="5" name="Picture 4">
            <a:extLst>
              <a:ext uri="{FF2B5EF4-FFF2-40B4-BE49-F238E27FC236}">
                <a16:creationId xmlns:a16="http://schemas.microsoft.com/office/drawing/2014/main" id="{C017DCE8-1555-964A-B11F-DD9D5CCE5A6C}"/>
              </a:ext>
            </a:extLst>
          </p:cNvPr>
          <p:cNvPicPr>
            <a:picLocks noChangeAspect="1"/>
          </p:cNvPicPr>
          <p:nvPr/>
        </p:nvPicPr>
        <p:blipFill>
          <a:blip r:embed="rId4"/>
          <a:stretch>
            <a:fillRect/>
          </a:stretch>
        </p:blipFill>
        <p:spPr>
          <a:xfrm>
            <a:off x="4135296" y="195088"/>
            <a:ext cx="3909479" cy="3438824"/>
          </a:xfrm>
          <a:prstGeom prst="rect">
            <a:avLst/>
          </a:prstGeom>
        </p:spPr>
      </p:pic>
    </p:spTree>
    <p:extLst>
      <p:ext uri="{BB962C8B-B14F-4D97-AF65-F5344CB8AC3E}">
        <p14:creationId xmlns:p14="http://schemas.microsoft.com/office/powerpoint/2010/main" val="346767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UG Subdivision</a:t>
            </a:r>
          </a:p>
        </p:txBody>
      </p:sp>
      <p:sp>
        <p:nvSpPr>
          <p:cNvPr id="3" name="Subtitle 2">
            <a:extLst>
              <a:ext uri="{FF2B5EF4-FFF2-40B4-BE49-F238E27FC236}">
                <a16:creationId xmlns:a16="http://schemas.microsoft.com/office/drawing/2014/main" id="{25D52715-DCAA-C84E-81D8-8905182EEDB7}"/>
              </a:ext>
            </a:extLst>
          </p:cNvPr>
          <p:cNvSpPr>
            <a:spLocks noGrp="1"/>
          </p:cNvSpPr>
          <p:nvPr>
            <p:ph idx="1"/>
          </p:nvPr>
        </p:nvSpPr>
        <p:spPr/>
        <p:txBody>
          <a:bodyPr/>
          <a:lstStyle/>
          <a:p>
            <a:pPr marL="0" indent="0">
              <a:buNone/>
            </a:pPr>
            <a:r>
              <a:rPr lang="en-US" altLang="en-US" dirty="0">
                <a:solidFill>
                  <a:schemeClr val="accent1">
                    <a:lumMod val="75000"/>
                  </a:schemeClr>
                </a:solidFill>
              </a:rPr>
              <a:t>UG subdivision jobs require detail planning and intricate design.  Today we will show you processes that will make designing subdivision more time efficient while creating an accurate and easy to read drawing.</a:t>
            </a:r>
          </a:p>
          <a:p>
            <a:pPr marL="0" indent="0">
              <a:buNone/>
            </a:pPr>
            <a:endParaRPr lang="en-US" altLang="en-US" dirty="0">
              <a:solidFill>
                <a:schemeClr val="accent1">
                  <a:lumMod val="75000"/>
                </a:schemeClr>
              </a:solidFill>
            </a:endParaRPr>
          </a:p>
          <a:p>
            <a:pPr marL="0" indent="0">
              <a:buNone/>
            </a:pPr>
            <a:r>
              <a:rPr lang="en-US" altLang="en-US" dirty="0">
                <a:solidFill>
                  <a:schemeClr val="accent1">
                    <a:lumMod val="75000"/>
                  </a:schemeClr>
                </a:solidFill>
              </a:rPr>
              <a:t>We will begin staking in a newly designed subdivision that features no existing power.</a:t>
            </a:r>
          </a:p>
          <a:p>
            <a:pPr marL="0" indent="0">
              <a:buNone/>
            </a:pPr>
            <a:endParaRPr lang="en-US" altLang="en-US" dirty="0">
              <a:solidFill>
                <a:schemeClr val="accent1"/>
              </a:solidFill>
              <a:latin typeface="Bell MT" panose="02020503060305020303" pitchFamily="18" charset="0"/>
            </a:endParaRPr>
          </a:p>
          <a:p>
            <a:pPr marL="0" indent="0">
              <a:buNone/>
            </a:pPr>
            <a:endParaRPr lang="en-US" dirty="0">
              <a:solidFill>
                <a:srgbClr val="1E428A"/>
              </a:solidFill>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21496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UG Subdivision</a:t>
            </a:r>
          </a:p>
        </p:txBody>
      </p:sp>
      <p:sp>
        <p:nvSpPr>
          <p:cNvPr id="3" name="Subtitle 2">
            <a:extLst>
              <a:ext uri="{FF2B5EF4-FFF2-40B4-BE49-F238E27FC236}">
                <a16:creationId xmlns:a16="http://schemas.microsoft.com/office/drawing/2014/main" id="{25D52715-DCAA-C84E-81D8-8905182EEDB7}"/>
              </a:ext>
            </a:extLst>
          </p:cNvPr>
          <p:cNvSpPr>
            <a:spLocks noGrp="1"/>
          </p:cNvSpPr>
          <p:nvPr>
            <p:ph idx="1"/>
          </p:nvPr>
        </p:nvSpPr>
        <p:spPr/>
        <p:txBody>
          <a:bodyPr/>
          <a:lstStyle/>
          <a:p>
            <a:pPr marL="0" indent="0">
              <a:buNone/>
            </a:pPr>
            <a:r>
              <a:rPr lang="en-US" altLang="en-US" dirty="0">
                <a:solidFill>
                  <a:schemeClr val="accent1">
                    <a:lumMod val="75000"/>
                  </a:schemeClr>
                </a:solidFill>
              </a:rPr>
              <a:t>When designing a subdivision location of lines is extremely important.  Parcels and easements are already in place and we need to make sure we stay within our designated area while also providing a clear and accurate drawing.  To achieve this we will focus on using the  “Create Offset Locations” tool.</a:t>
            </a:r>
          </a:p>
          <a:p>
            <a:pPr marL="0" indent="0">
              <a:buNone/>
            </a:pPr>
            <a:endParaRPr lang="en-US" altLang="en-US" dirty="0">
              <a:solidFill>
                <a:schemeClr val="accent1"/>
              </a:solidFill>
              <a:latin typeface="Bell MT" panose="02020503060305020303" pitchFamily="18" charset="0"/>
            </a:endParaRPr>
          </a:p>
          <a:p>
            <a:pPr marL="0" indent="0">
              <a:buNone/>
            </a:pPr>
            <a:endParaRPr lang="en-US" altLang="en-US" dirty="0">
              <a:solidFill>
                <a:schemeClr val="accent1"/>
              </a:solidFill>
              <a:latin typeface="Bell MT" panose="02020503060305020303" pitchFamily="18" charset="0"/>
            </a:endParaRPr>
          </a:p>
          <a:p>
            <a:pPr marL="0" indent="0">
              <a:buNone/>
            </a:pPr>
            <a:endParaRPr lang="en-US" dirty="0">
              <a:solidFill>
                <a:srgbClr val="1E428A"/>
              </a:solidFill>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418530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UG Subdivision – Select Features</a:t>
            </a:r>
          </a:p>
        </p:txBody>
      </p:sp>
      <p:sp>
        <p:nvSpPr>
          <p:cNvPr id="3" name="Subtitle 2">
            <a:extLst>
              <a:ext uri="{FF2B5EF4-FFF2-40B4-BE49-F238E27FC236}">
                <a16:creationId xmlns:a16="http://schemas.microsoft.com/office/drawing/2014/main" id="{25D52715-DCAA-C84E-81D8-8905182EEDB7}"/>
              </a:ext>
            </a:extLst>
          </p:cNvPr>
          <p:cNvSpPr>
            <a:spLocks noGrp="1"/>
          </p:cNvSpPr>
          <p:nvPr>
            <p:ph idx="1"/>
          </p:nvPr>
        </p:nvSpPr>
        <p:spPr/>
        <p:txBody>
          <a:bodyPr/>
          <a:lstStyle/>
          <a:p>
            <a:pPr marL="0" indent="0">
              <a:buNone/>
            </a:pPr>
            <a:r>
              <a:rPr lang="en-US" altLang="en-US" dirty="0">
                <a:solidFill>
                  <a:schemeClr val="accent1">
                    <a:lumMod val="75000"/>
                  </a:schemeClr>
                </a:solidFill>
              </a:rPr>
              <a:t>We start by selecting the feature that we will offset from, in this case it will be roads (centerline).</a:t>
            </a:r>
          </a:p>
          <a:p>
            <a:pPr marL="0" indent="0">
              <a:buNone/>
            </a:pPr>
            <a:r>
              <a:rPr lang="en-US" altLang="en-US" dirty="0">
                <a:solidFill>
                  <a:schemeClr val="accent1"/>
                </a:solidFill>
                <a:latin typeface="Bell MT" panose="02020503060305020303" pitchFamily="18" charset="0"/>
              </a:rPr>
              <a:t>						</a:t>
            </a:r>
            <a:r>
              <a:rPr lang="en-US" altLang="en-US" dirty="0">
                <a:solidFill>
                  <a:schemeClr val="accent1">
                    <a:lumMod val="75000"/>
                  </a:schemeClr>
                </a:solidFill>
              </a:rPr>
              <a:t>Once the parcels are selected we w						will be able to use the “Draw 							Offset” tool to draw our line an 						exact distance from the selected 						feature.</a:t>
            </a:r>
            <a:endParaRPr lang="en-US" altLang="en-US" dirty="0">
              <a:solidFill>
                <a:schemeClr val="accent1">
                  <a:lumMod val="75000"/>
                </a:schemeClr>
              </a:solidFill>
              <a:latin typeface="Bell MT" panose="02020503060305020303" pitchFamily="18" charset="0"/>
            </a:endParaRPr>
          </a:p>
          <a:p>
            <a:pPr marL="0" indent="0">
              <a:buNone/>
            </a:pPr>
            <a:endParaRPr lang="en-US" dirty="0">
              <a:solidFill>
                <a:srgbClr val="1E428A"/>
              </a:solidFill>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7" name="Picture 6">
            <a:extLst>
              <a:ext uri="{FF2B5EF4-FFF2-40B4-BE49-F238E27FC236}">
                <a16:creationId xmlns:a16="http://schemas.microsoft.com/office/drawing/2014/main" id="{EC5EB4A7-0073-4E96-80A4-F300392617C3}"/>
              </a:ext>
            </a:extLst>
          </p:cNvPr>
          <p:cNvPicPr>
            <a:picLocks noChangeAspect="1"/>
          </p:cNvPicPr>
          <p:nvPr/>
        </p:nvPicPr>
        <p:blipFill>
          <a:blip r:embed="rId5"/>
          <a:stretch>
            <a:fillRect/>
          </a:stretch>
        </p:blipFill>
        <p:spPr>
          <a:xfrm>
            <a:off x="939117" y="2702243"/>
            <a:ext cx="3669165" cy="2743200"/>
          </a:xfrm>
          <a:prstGeom prst="rect">
            <a:avLst/>
          </a:prstGeom>
        </p:spPr>
      </p:pic>
    </p:spTree>
    <p:extLst>
      <p:ext uri="{BB962C8B-B14F-4D97-AF65-F5344CB8AC3E}">
        <p14:creationId xmlns:p14="http://schemas.microsoft.com/office/powerpoint/2010/main" val="151707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UG Sudivision: Creating Offset Locations</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2"/>
          </p:nvPr>
        </p:nvSpPr>
        <p:spPr>
          <a:xfrm>
            <a:off x="839789" y="1783623"/>
            <a:ext cx="5157787" cy="3114839"/>
          </a:xfrm>
        </p:spPr>
        <p:txBody>
          <a:bodyPr>
            <a:normAutofit/>
          </a:bodyPr>
          <a:lstStyle/>
          <a:p>
            <a:pPr marL="0" indent="0">
              <a:buNone/>
            </a:pPr>
            <a:r>
              <a:rPr lang="en-US" altLang="en-US" sz="2400" dirty="0">
                <a:solidFill>
                  <a:schemeClr val="accent1">
                    <a:lumMod val="75000"/>
                  </a:schemeClr>
                </a:solidFill>
                <a:ea typeface="Miriam" panose="020B0502050101010101" pitchFamily="34" charset="-79"/>
                <a:cs typeface="Miriam" panose="020B0502050101010101" pitchFamily="34" charset="-79"/>
              </a:rPr>
              <a:t>If you’re walking in the direction that you intend to draw.</a:t>
            </a:r>
          </a:p>
          <a:p>
            <a:pPr marL="0" indent="0">
              <a:buNone/>
            </a:pPr>
            <a:r>
              <a:rPr lang="en-US" altLang="en-US" sz="2400" dirty="0">
                <a:solidFill>
                  <a:schemeClr val="accent1">
                    <a:lumMod val="75000"/>
                  </a:schemeClr>
                </a:solidFill>
                <a:ea typeface="Miriam" panose="020B0502050101010101" pitchFamily="34" charset="-79"/>
                <a:cs typeface="Miriam" panose="020B0502050101010101" pitchFamily="34" charset="-79"/>
              </a:rPr>
              <a:t>A positive number will offset the line to the right hand side of your selected feature.</a:t>
            </a:r>
          </a:p>
          <a:p>
            <a:pPr marL="0" indent="0">
              <a:buNone/>
            </a:pPr>
            <a:r>
              <a:rPr lang="en-US" altLang="en-US" sz="2400" dirty="0">
                <a:solidFill>
                  <a:schemeClr val="accent1">
                    <a:lumMod val="75000"/>
                  </a:schemeClr>
                </a:solidFill>
                <a:ea typeface="Miriam" panose="020B0502050101010101" pitchFamily="34" charset="-79"/>
                <a:cs typeface="Miriam" panose="020B0502050101010101" pitchFamily="34" charset="-79"/>
              </a:rPr>
              <a:t>A negative number will offset the line to the left hand side of your selected feature.</a:t>
            </a:r>
          </a:p>
          <a:p>
            <a:pPr marL="0" lvl="0" indent="0">
              <a:buNone/>
            </a:pPr>
            <a:endParaRPr lang="en-US" sz="1800" dirty="0">
              <a:solidFill>
                <a:srgbClr val="1E428A"/>
              </a:solidFill>
            </a:endParaRP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14" name="Picture 2" descr="Offset Tool.png">
            <a:extLst>
              <a:ext uri="{FF2B5EF4-FFF2-40B4-BE49-F238E27FC236}">
                <a16:creationId xmlns:a16="http://schemas.microsoft.com/office/drawing/2014/main" id="{9036F7C4-D658-4647-86B7-BE73A9B1780F}"/>
              </a:ext>
            </a:extLst>
          </p:cNvPr>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bwMode="auto">
          <a:xfrm>
            <a:off x="6654833" y="1853908"/>
            <a:ext cx="2657567"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22600300-8C2E-4A58-88FE-1744AA9A0CDE}"/>
              </a:ext>
            </a:extLst>
          </p:cNvPr>
          <p:cNvPicPr>
            <a:picLocks noChangeAspect="1"/>
          </p:cNvPicPr>
          <p:nvPr/>
        </p:nvPicPr>
        <p:blipFill>
          <a:blip r:embed="rId6"/>
          <a:stretch>
            <a:fillRect/>
          </a:stretch>
        </p:blipFill>
        <p:spPr>
          <a:xfrm>
            <a:off x="9834518" y="2676525"/>
            <a:ext cx="2019300" cy="1504950"/>
          </a:xfrm>
          <a:prstGeom prst="rect">
            <a:avLst/>
          </a:prstGeom>
        </p:spPr>
      </p:pic>
    </p:spTree>
    <p:extLst>
      <p:ext uri="{BB962C8B-B14F-4D97-AF65-F5344CB8AC3E}">
        <p14:creationId xmlns:p14="http://schemas.microsoft.com/office/powerpoint/2010/main" val="33700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UG Subdivision – Open Points</a:t>
            </a:r>
          </a:p>
        </p:txBody>
      </p:sp>
      <p:sp>
        <p:nvSpPr>
          <p:cNvPr id="3" name="Subtitle 2">
            <a:extLst>
              <a:ext uri="{FF2B5EF4-FFF2-40B4-BE49-F238E27FC236}">
                <a16:creationId xmlns:a16="http://schemas.microsoft.com/office/drawing/2014/main" id="{25D52715-DCAA-C84E-81D8-8905182EEDB7}"/>
              </a:ext>
            </a:extLst>
          </p:cNvPr>
          <p:cNvSpPr>
            <a:spLocks noGrp="1"/>
          </p:cNvSpPr>
          <p:nvPr>
            <p:ph idx="1"/>
          </p:nvPr>
        </p:nvSpPr>
        <p:spPr/>
        <p:txBody>
          <a:bodyPr/>
          <a:lstStyle/>
          <a:p>
            <a:pPr marL="0" indent="0">
              <a:buNone/>
            </a:pPr>
            <a:r>
              <a:rPr lang="en-US" altLang="en-US" dirty="0">
                <a:solidFill>
                  <a:schemeClr val="accent1">
                    <a:lumMod val="75000"/>
                  </a:schemeClr>
                </a:solidFill>
              </a:rPr>
              <a:t>Another important part of </a:t>
            </a:r>
            <a:r>
              <a:rPr lang="en-US" altLang="en-US" dirty="0" err="1">
                <a:solidFill>
                  <a:schemeClr val="accent1">
                    <a:lumMod val="75000"/>
                  </a:schemeClr>
                </a:solidFill>
              </a:rPr>
              <a:t>subdivison</a:t>
            </a:r>
            <a:r>
              <a:rPr lang="en-US" altLang="en-US" dirty="0">
                <a:solidFill>
                  <a:schemeClr val="accent1">
                    <a:lumMod val="75000"/>
                  </a:schemeClr>
                </a:solidFill>
              </a:rPr>
              <a:t> design is Open Points.  Open Points give the designer the flexibility to feed the subdivision form different sources based on load or in the event of an outage.</a:t>
            </a:r>
          </a:p>
          <a:p>
            <a:pPr marL="0" indent="0">
              <a:buNone/>
            </a:pPr>
            <a:r>
              <a:rPr lang="en-US" altLang="en-US" dirty="0">
                <a:solidFill>
                  <a:schemeClr val="accent1">
                    <a:lumMod val="75000"/>
                  </a:schemeClr>
                </a:solidFill>
              </a:rPr>
              <a:t>By creating a location just short of the cabinet we will be able to stake an Open Point.</a:t>
            </a:r>
          </a:p>
          <a:p>
            <a:pPr marL="0" indent="0">
              <a:buNone/>
            </a:pPr>
            <a:endParaRPr lang="en-US" altLang="en-US" dirty="0">
              <a:solidFill>
                <a:schemeClr val="accent1"/>
              </a:solidFill>
              <a:latin typeface="Bell MT" panose="02020503060305020303" pitchFamily="18" charset="0"/>
            </a:endParaRPr>
          </a:p>
          <a:p>
            <a:pPr marL="0" indent="0">
              <a:buNone/>
            </a:pPr>
            <a:endParaRPr lang="en-US" altLang="en-US" dirty="0">
              <a:solidFill>
                <a:schemeClr val="accent1"/>
              </a:solidFill>
              <a:latin typeface="Bell MT" panose="02020503060305020303" pitchFamily="18" charset="0"/>
            </a:endParaRPr>
          </a:p>
          <a:p>
            <a:pPr marL="0" indent="0">
              <a:buNone/>
            </a:pPr>
            <a:endParaRPr lang="en-US" dirty="0">
              <a:solidFill>
                <a:srgbClr val="1E428A"/>
              </a:solidFill>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4" name="Picture 3">
            <a:extLst>
              <a:ext uri="{FF2B5EF4-FFF2-40B4-BE49-F238E27FC236}">
                <a16:creationId xmlns:a16="http://schemas.microsoft.com/office/drawing/2014/main" id="{3BFCA8A3-7B7E-4337-9BCA-269E6A4F5EDA}"/>
              </a:ext>
            </a:extLst>
          </p:cNvPr>
          <p:cNvPicPr>
            <a:picLocks noChangeAspect="1"/>
          </p:cNvPicPr>
          <p:nvPr/>
        </p:nvPicPr>
        <p:blipFill>
          <a:blip r:embed="rId5"/>
          <a:stretch>
            <a:fillRect/>
          </a:stretch>
        </p:blipFill>
        <p:spPr>
          <a:xfrm>
            <a:off x="6490709" y="3698555"/>
            <a:ext cx="3592406" cy="2103120"/>
          </a:xfrm>
          <a:prstGeom prst="rect">
            <a:avLst/>
          </a:prstGeom>
        </p:spPr>
      </p:pic>
    </p:spTree>
    <p:extLst>
      <p:ext uri="{BB962C8B-B14F-4D97-AF65-F5344CB8AC3E}">
        <p14:creationId xmlns:p14="http://schemas.microsoft.com/office/powerpoint/2010/main" val="126945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UG Subdivision: Open Points</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1"/>
          </p:nvPr>
        </p:nvSpPr>
        <p:spPr>
          <a:xfrm>
            <a:off x="838199" y="1859182"/>
            <a:ext cx="11254947" cy="842073"/>
          </a:xfrm>
        </p:spPr>
        <p:txBody>
          <a:bodyPr>
            <a:noAutofit/>
          </a:bodyPr>
          <a:lstStyle/>
          <a:p>
            <a:pPr marL="0" indent="0">
              <a:buNone/>
            </a:pPr>
            <a:r>
              <a:rPr lang="en-US" altLang="en-US" dirty="0">
                <a:solidFill>
                  <a:schemeClr val="accent1">
                    <a:lumMod val="75000"/>
                  </a:schemeClr>
                </a:solidFill>
              </a:rPr>
              <a:t>Once the second conductor has been swung to the cabinet set Enabled to “False” in the fields tab of the conductor.</a:t>
            </a: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half" idx="2"/>
          </p:nvPr>
        </p:nvSpPr>
        <p:spPr>
          <a:xfrm>
            <a:off x="3758268" y="2726420"/>
            <a:ext cx="8334878" cy="2827091"/>
          </a:xfrm>
        </p:spPr>
        <p:txBody>
          <a:bodyPr>
            <a:normAutofit/>
          </a:bodyPr>
          <a:lstStyle/>
          <a:p>
            <a:pPr marL="0" indent="0">
              <a:buNone/>
            </a:pPr>
            <a:r>
              <a:rPr lang="en-US" altLang="en-US" sz="2400" dirty="0">
                <a:solidFill>
                  <a:schemeClr val="accent1">
                    <a:lumMod val="75000"/>
                  </a:schemeClr>
                </a:solidFill>
              </a:rPr>
              <a:t>Setting Enabled to “False” will prevent flow from being set through the short span during posting.  This allows the designer to show the Open Points accurately for crew building the job.</a:t>
            </a:r>
          </a:p>
          <a:p>
            <a:pPr marL="0" indent="0">
              <a:buNone/>
            </a:pPr>
            <a:r>
              <a:rPr lang="en-US" altLang="en-US" sz="2400" dirty="0">
                <a:solidFill>
                  <a:schemeClr val="accent1">
                    <a:lumMod val="75000"/>
                  </a:schemeClr>
                </a:solidFill>
              </a:rPr>
              <a:t>Once the job is posted the Mapper can use the Open Point feature tool to place the actual Open Point and symbolize it based on their in house standards.</a:t>
            </a:r>
          </a:p>
          <a:p>
            <a:pPr marL="0" indent="0">
              <a:buNone/>
            </a:pPr>
            <a:endParaRPr lang="en-US" altLang="en-US" sz="2400" dirty="0">
              <a:solidFill>
                <a:schemeClr val="accent1">
                  <a:lumMod val="75000"/>
                </a:schemeClr>
              </a:solidFill>
            </a:endParaRPr>
          </a:p>
          <a:p>
            <a:pPr marL="0" indent="0">
              <a:buNone/>
            </a:pPr>
            <a:endParaRPr lang="en-US" dirty="0">
              <a:solidFill>
                <a:srgbClr val="1E428A"/>
              </a:solidFill>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9" name="Picture 1">
            <a:extLst>
              <a:ext uri="{FF2B5EF4-FFF2-40B4-BE49-F238E27FC236}">
                <a16:creationId xmlns:a16="http://schemas.microsoft.com/office/drawing/2014/main" id="{0E154990-2483-4E25-8A2F-AEBED56342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651760"/>
            <a:ext cx="2390537" cy="237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05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UG Subdivision</a:t>
            </a:r>
          </a:p>
        </p:txBody>
      </p:sp>
      <p:sp>
        <p:nvSpPr>
          <p:cNvPr id="3" name="Subtitle 2">
            <a:extLst>
              <a:ext uri="{FF2B5EF4-FFF2-40B4-BE49-F238E27FC236}">
                <a16:creationId xmlns:a16="http://schemas.microsoft.com/office/drawing/2014/main" id="{25D52715-DCAA-C84E-81D8-8905182EEDB7}"/>
              </a:ext>
            </a:extLst>
          </p:cNvPr>
          <p:cNvSpPr>
            <a:spLocks noGrp="1"/>
          </p:cNvSpPr>
          <p:nvPr>
            <p:ph idx="1"/>
          </p:nvPr>
        </p:nvSpPr>
        <p:spPr/>
        <p:txBody>
          <a:bodyPr/>
          <a:lstStyle/>
          <a:p>
            <a:pPr marL="0" indent="0">
              <a:buNone/>
            </a:pPr>
            <a:r>
              <a:rPr lang="en-US" altLang="en-US" dirty="0">
                <a:solidFill>
                  <a:schemeClr val="accent1">
                    <a:lumMod val="75000"/>
                  </a:schemeClr>
                </a:solidFill>
              </a:rPr>
              <a:t>In closing we are using the “Create Offset Locations” tool to lay out the 3-phase feeds and single phase taps through the subdivision and creating our Open Points and </a:t>
            </a:r>
            <a:r>
              <a:rPr lang="en-US" altLang="en-US" dirty="0" err="1">
                <a:solidFill>
                  <a:schemeClr val="accent1">
                    <a:lumMod val="75000"/>
                  </a:schemeClr>
                </a:solidFill>
              </a:rPr>
              <a:t>backfeeds</a:t>
            </a:r>
            <a:r>
              <a:rPr lang="en-US" altLang="en-US" dirty="0">
                <a:solidFill>
                  <a:schemeClr val="accent1">
                    <a:lumMod val="75000"/>
                  </a:schemeClr>
                </a:solidFill>
              </a:rPr>
              <a:t> as need</a:t>
            </a:r>
            <a:r>
              <a:rPr lang="en-US" altLang="en-US">
                <a:solidFill>
                  <a:schemeClr val="accent1">
                    <a:lumMod val="75000"/>
                  </a:schemeClr>
                </a:solidFill>
              </a:rPr>
              <a:t>. </a:t>
            </a:r>
            <a:endParaRPr lang="en-US" altLang="en-US" dirty="0">
              <a:solidFill>
                <a:schemeClr val="accent1">
                  <a:lumMod val="75000"/>
                </a:schemeClr>
              </a:solidFill>
            </a:endParaRPr>
          </a:p>
          <a:p>
            <a:pPr marL="0" indent="0">
              <a:buNone/>
            </a:pPr>
            <a:r>
              <a:rPr lang="en-US" altLang="en-US" dirty="0">
                <a:solidFill>
                  <a:schemeClr val="accent1">
                    <a:lumMod val="75000"/>
                  </a:schemeClr>
                </a:solidFill>
              </a:rPr>
              <a:t>Once all of the conductor is in place on the drawing the staker can place pad transformers and any other underground construction units in the </a:t>
            </a:r>
            <a:r>
              <a:rPr lang="en-US" altLang="en-US" dirty="0" err="1">
                <a:solidFill>
                  <a:schemeClr val="accent1">
                    <a:lumMod val="75000"/>
                  </a:schemeClr>
                </a:solidFill>
              </a:rPr>
              <a:t>pallete</a:t>
            </a:r>
            <a:r>
              <a:rPr lang="en-US" altLang="en-US" dirty="0">
                <a:solidFill>
                  <a:schemeClr val="accent1">
                    <a:lumMod val="75000"/>
                  </a:schemeClr>
                </a:solidFill>
              </a:rPr>
              <a:t> and use the “Add OH Locations” tool to place transformer locations where they are needed. </a:t>
            </a:r>
          </a:p>
          <a:p>
            <a:pPr marL="0" indent="0">
              <a:buNone/>
            </a:pPr>
            <a:endParaRPr lang="en-US" altLang="en-US" dirty="0">
              <a:solidFill>
                <a:schemeClr val="accent1"/>
              </a:solidFill>
              <a:latin typeface="Bell MT" panose="02020503060305020303" pitchFamily="18" charset="0"/>
            </a:endParaRPr>
          </a:p>
          <a:p>
            <a:pPr marL="0" indent="0">
              <a:buNone/>
            </a:pPr>
            <a:endParaRPr lang="en-US" altLang="en-US" dirty="0">
              <a:solidFill>
                <a:schemeClr val="accent1"/>
              </a:solidFill>
              <a:latin typeface="Bell MT" panose="02020503060305020303" pitchFamily="18" charset="0"/>
            </a:endParaRPr>
          </a:p>
          <a:p>
            <a:pPr marL="0" indent="0">
              <a:buNone/>
            </a:pPr>
            <a:endParaRPr lang="en-US" dirty="0">
              <a:solidFill>
                <a:srgbClr val="1E428A"/>
              </a:solidFill>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306606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TITLE GOES HERE</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1"/>
          </p:nvPr>
        </p:nvSpPr>
        <p:spPr>
          <a:xfrm>
            <a:off x="838200" y="1825626"/>
            <a:ext cx="5181600" cy="3794289"/>
          </a:xfrm>
        </p:spPr>
        <p:txBody>
          <a:bodyPr/>
          <a:lstStyle/>
          <a:p>
            <a:pPr lvl="0"/>
            <a:r>
              <a:rPr lang="en-US" dirty="0">
                <a:solidFill>
                  <a:srgbClr val="1E428A"/>
                </a:solidFill>
              </a:rPr>
              <a:t>Click to add text</a:t>
            </a: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half" idx="2"/>
          </p:nvPr>
        </p:nvSpPr>
        <p:spPr>
          <a:xfrm>
            <a:off x="6172200" y="1825626"/>
            <a:ext cx="5181600" cy="3794289"/>
          </a:xfrm>
        </p:spPr>
        <p:txBody>
          <a:bodyPr/>
          <a:lstStyle/>
          <a:p>
            <a:r>
              <a:rPr lang="en-US" dirty="0">
                <a:solidFill>
                  <a:srgbClr val="1E428A"/>
                </a:solidFill>
                <a:latin typeface="Colfax" panose="020B0304000000010002" pitchFamily="34" charset="77"/>
              </a:rPr>
              <a:t>Click to add text</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81612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1497</TotalTime>
  <Words>435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Bell MT</vt:lpstr>
      <vt:lpstr>Calibri</vt:lpstr>
      <vt:lpstr>Calibri Light</vt:lpstr>
      <vt:lpstr>Colfax</vt:lpstr>
      <vt:lpstr>Miriam</vt:lpstr>
      <vt:lpstr>Office Theme</vt:lpstr>
      <vt:lpstr>UG WorkPlan Job</vt:lpstr>
      <vt:lpstr>UG Subdivision</vt:lpstr>
      <vt:lpstr>UG Subdivision</vt:lpstr>
      <vt:lpstr>UG Subdivision – Select Features</vt:lpstr>
      <vt:lpstr>UG Sudivision: Creating Offset Locations</vt:lpstr>
      <vt:lpstr>UG Subdivision – Open Points</vt:lpstr>
      <vt:lpstr>UG Subdivision: Open Points</vt:lpstr>
      <vt:lpstr>UG Subdivision</vt:lpstr>
      <vt:lpstr>TITLE GOES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SEDC SEDC</dc:creator>
  <cp:lastModifiedBy>Drew Henry</cp:lastModifiedBy>
  <cp:revision>17</cp:revision>
  <dcterms:created xsi:type="dcterms:W3CDTF">2018-04-23T18:01:39Z</dcterms:created>
  <dcterms:modified xsi:type="dcterms:W3CDTF">2018-07-18T15:02:50Z</dcterms:modified>
</cp:coreProperties>
</file>